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60"/>
  </p:notesMasterIdLst>
  <p:sldIdLst>
    <p:sldId id="6454" r:id="rId5"/>
    <p:sldId id="7695" r:id="rId6"/>
    <p:sldId id="4324" r:id="rId7"/>
    <p:sldId id="4325" r:id="rId8"/>
    <p:sldId id="7696" r:id="rId9"/>
    <p:sldId id="7754" r:id="rId10"/>
    <p:sldId id="6455" r:id="rId11"/>
    <p:sldId id="7710" r:id="rId12"/>
    <p:sldId id="7713" r:id="rId13"/>
    <p:sldId id="7714" r:id="rId14"/>
    <p:sldId id="7716" r:id="rId15"/>
    <p:sldId id="6443" r:id="rId16"/>
    <p:sldId id="7717" r:id="rId17"/>
    <p:sldId id="7718" r:id="rId18"/>
    <p:sldId id="7719" r:id="rId19"/>
    <p:sldId id="7711" r:id="rId20"/>
    <p:sldId id="7720" r:id="rId21"/>
    <p:sldId id="7721" r:id="rId22"/>
    <p:sldId id="7722" r:id="rId23"/>
    <p:sldId id="7723" r:id="rId24"/>
    <p:sldId id="7724" r:id="rId25"/>
    <p:sldId id="7725" r:id="rId26"/>
    <p:sldId id="7726" r:id="rId27"/>
    <p:sldId id="7728" r:id="rId28"/>
    <p:sldId id="6506" r:id="rId29"/>
    <p:sldId id="7727" r:id="rId30"/>
    <p:sldId id="7729" r:id="rId31"/>
    <p:sldId id="6508" r:id="rId32"/>
    <p:sldId id="7730" r:id="rId33"/>
    <p:sldId id="7731" r:id="rId34"/>
    <p:sldId id="7732" r:id="rId35"/>
    <p:sldId id="7733" r:id="rId36"/>
    <p:sldId id="7734" r:id="rId37"/>
    <p:sldId id="7735" r:id="rId38"/>
    <p:sldId id="6524" r:id="rId39"/>
    <p:sldId id="6525" r:id="rId40"/>
    <p:sldId id="7736" r:id="rId41"/>
    <p:sldId id="7742" r:id="rId42"/>
    <p:sldId id="6500" r:id="rId43"/>
    <p:sldId id="7743" r:id="rId44"/>
    <p:sldId id="6502" r:id="rId45"/>
    <p:sldId id="7745" r:id="rId46"/>
    <p:sldId id="7746" r:id="rId47"/>
    <p:sldId id="7737" r:id="rId48"/>
    <p:sldId id="7747" r:id="rId49"/>
    <p:sldId id="7738" r:id="rId50"/>
    <p:sldId id="7751" r:id="rId51"/>
    <p:sldId id="7748" r:id="rId52"/>
    <p:sldId id="7749" r:id="rId53"/>
    <p:sldId id="7750" r:id="rId54"/>
    <p:sldId id="6522" r:id="rId55"/>
    <p:sldId id="7741" r:id="rId56"/>
    <p:sldId id="7740" r:id="rId57"/>
    <p:sldId id="7739" r:id="rId58"/>
    <p:sldId id="7702"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AC5C0C-A832-9207-444C-F7B11B4E8A97}" name="Laura Magan (MMS,Ireland)" initials="LM" userId="S::Laura@momentumconsulting.ie::c3f3bbb9-9632-4ba0-9147-5662ad5f24a3" providerId="AD"/>
  <p188:author id="{5F7D6D1E-1627-C361-10E7-F5411C5295C7}" name="Kjartan Bollason - HOL" initials="KB" userId="S::kjartan@holar.is::1445eabb-cb7d-4a40-93f8-3a9d43ef6b96" providerId="AD"/>
  <p188:author id="{5B06AF7F-A50A-6EBB-BDEF-B338F78A1AA6}" name="Magnea Elínardóttir" initials="ME" userId="da796e0a37551b5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597"/>
    <a:srgbClr val="414141"/>
    <a:srgbClr val="EC7C69"/>
    <a:srgbClr val="64AFAF"/>
    <a:srgbClr val="FBA63B"/>
    <a:srgbClr val="82CCCA"/>
    <a:srgbClr val="F8F8F8"/>
    <a:srgbClr val="000000"/>
    <a:srgbClr val="E5BEAC"/>
    <a:srgbClr val="0C46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13" autoAdjust="0"/>
    <p:restoredTop sz="94243" autoAdjust="0"/>
  </p:normalViewPr>
  <p:slideViewPr>
    <p:cSldViewPr snapToGrid="0" snapToObjects="1">
      <p:cViewPr varScale="1">
        <p:scale>
          <a:sx n="44" d="100"/>
          <a:sy n="44" d="100"/>
        </p:scale>
        <p:origin x="36" y="4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Smelltu til að breyta aðaltextastílum</a:t>
            </a:r>
          </a:p>
          <a:p>
            <a:pPr lvl="1"/>
            <a:r>
              <a:rPr lang="en-GB"/>
              <a:t>Annar stigi</a:t>
            </a:r>
          </a:p>
          <a:p>
            <a:pPr lvl="2"/>
            <a:r>
              <a:rPr lang="en-GB"/>
              <a:t>Þriðja stig</a:t>
            </a:r>
          </a:p>
          <a:p>
            <a:pPr lvl="3"/>
            <a:r>
              <a:rPr lang="en-GB"/>
              <a:t>Fjórða stig</a:t>
            </a:r>
          </a:p>
          <a:p>
            <a:pPr lvl="4"/>
            <a:r>
              <a:rPr lang="en-GB"/>
              <a:t>Fimmta stig</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AEA049-F2C3-AE86-2B2C-89445D602D89}"/>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3">
            <a:extLst>
              <a:ext uri="{FF2B5EF4-FFF2-40B4-BE49-F238E27FC236}">
                <a16:creationId xmlns:a16="http://schemas.microsoft.com/office/drawing/2014/main" id="{AAE20084-90FF-A3CF-636C-9F817215FA9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6" name="Freeform 5">
            <a:extLst>
              <a:ext uri="{FF2B5EF4-FFF2-40B4-BE49-F238E27FC236}">
                <a16:creationId xmlns:a16="http://schemas.microsoft.com/office/drawing/2014/main" id="{06B7B252-07F0-9B7E-F15D-9D57D9FAA52E}"/>
              </a:ext>
            </a:extLst>
          </p:cNvPr>
          <p:cNvSpPr/>
          <p:nvPr userDrawn="1"/>
        </p:nvSpPr>
        <p:spPr>
          <a:xfrm rot="16200000">
            <a:off x="2292718" y="-1255664"/>
            <a:ext cx="5365386" cy="9950822"/>
          </a:xfrm>
          <a:custGeom>
            <a:avLst/>
            <a:gdLst>
              <a:gd name="connsiteX0" fmla="*/ 6169486 w 6169486"/>
              <a:gd name="connsiteY0" fmla="*/ 2360940 h 11442131"/>
              <a:gd name="connsiteX1" fmla="*/ 6169486 w 6169486"/>
              <a:gd name="connsiteY1" fmla="*/ 3979283 h 11442131"/>
              <a:gd name="connsiteX2" fmla="*/ 6169486 w 6169486"/>
              <a:gd name="connsiteY2" fmla="*/ 6173285 h 11442131"/>
              <a:gd name="connsiteX3" fmla="*/ 6169486 w 6169486"/>
              <a:gd name="connsiteY3" fmla="*/ 6368076 h 11442131"/>
              <a:gd name="connsiteX4" fmla="*/ 6169486 w 6169486"/>
              <a:gd name="connsiteY4" fmla="*/ 7791628 h 11442131"/>
              <a:gd name="connsiteX5" fmla="*/ 6163048 w 6169486"/>
              <a:gd name="connsiteY5" fmla="*/ 7791628 h 11442131"/>
              <a:gd name="connsiteX6" fmla="*/ 6169486 w 6169486"/>
              <a:gd name="connsiteY6" fmla="*/ 7986419 h 11442131"/>
              <a:gd name="connsiteX7" fmla="*/ 3084743 w 6169486"/>
              <a:gd name="connsiteY7" fmla="*/ 11442131 h 11442131"/>
              <a:gd name="connsiteX8" fmla="*/ 1 w 6169486"/>
              <a:gd name="connsiteY8" fmla="*/ 7986419 h 11442131"/>
              <a:gd name="connsiteX9" fmla="*/ 6440 w 6169486"/>
              <a:gd name="connsiteY9" fmla="*/ 7791628 h 11442131"/>
              <a:gd name="connsiteX10" fmla="*/ 1 w 6169486"/>
              <a:gd name="connsiteY10" fmla="*/ 7791628 h 11442131"/>
              <a:gd name="connsiteX11" fmla="*/ 1 w 6169486"/>
              <a:gd name="connsiteY11" fmla="*/ 6368076 h 11442131"/>
              <a:gd name="connsiteX12" fmla="*/ 1 w 6169486"/>
              <a:gd name="connsiteY12" fmla="*/ 6173285 h 11442131"/>
              <a:gd name="connsiteX13" fmla="*/ 1 w 6169486"/>
              <a:gd name="connsiteY13" fmla="*/ 5625507 h 11442131"/>
              <a:gd name="connsiteX14" fmla="*/ 0 w 6169486"/>
              <a:gd name="connsiteY14" fmla="*/ 5625479 h 11442131"/>
              <a:gd name="connsiteX15" fmla="*/ 1 w 6169486"/>
              <a:gd name="connsiteY15" fmla="*/ 5625330 h 11442131"/>
              <a:gd name="connsiteX16" fmla="*/ 1 w 6169486"/>
              <a:gd name="connsiteY16" fmla="*/ 5430689 h 11442131"/>
              <a:gd name="connsiteX17" fmla="*/ 0 w 6169486"/>
              <a:gd name="connsiteY17" fmla="*/ 5430689 h 11442131"/>
              <a:gd name="connsiteX18" fmla="*/ 0 w 6169486"/>
              <a:gd name="connsiteY18" fmla="*/ 4007136 h 11442131"/>
              <a:gd name="connsiteX19" fmla="*/ 0 w 6169486"/>
              <a:gd name="connsiteY19" fmla="*/ 3812346 h 11442131"/>
              <a:gd name="connsiteX20" fmla="*/ 0 w 6169486"/>
              <a:gd name="connsiteY20" fmla="*/ 1618343 h 11442131"/>
              <a:gd name="connsiteX21" fmla="*/ 0 w 6169486"/>
              <a:gd name="connsiteY21" fmla="*/ 0 h 11442131"/>
              <a:gd name="connsiteX22" fmla="*/ 6169485 w 6169486"/>
              <a:gd name="connsiteY22" fmla="*/ 0 h 11442131"/>
              <a:gd name="connsiteX23" fmla="*/ 6169485 w 6169486"/>
              <a:gd name="connsiteY23" fmla="*/ 1618343 h 11442131"/>
              <a:gd name="connsiteX24" fmla="*/ 6169485 w 6169486"/>
              <a:gd name="connsiteY24" fmla="*/ 2360940 h 1144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9486" h="11442131">
                <a:moveTo>
                  <a:pt x="6169486" y="2360940"/>
                </a:moveTo>
                <a:lnTo>
                  <a:pt x="6169486" y="3979283"/>
                </a:lnTo>
                <a:lnTo>
                  <a:pt x="6169486" y="6173285"/>
                </a:lnTo>
                <a:lnTo>
                  <a:pt x="6169486" y="6368076"/>
                </a:lnTo>
                <a:lnTo>
                  <a:pt x="6169486" y="7791628"/>
                </a:lnTo>
                <a:lnTo>
                  <a:pt x="6163048" y="7791628"/>
                </a:lnTo>
                <a:cubicBezTo>
                  <a:pt x="6169486" y="7856559"/>
                  <a:pt x="6169486" y="7921492"/>
                  <a:pt x="6169486" y="7986419"/>
                </a:cubicBezTo>
                <a:cubicBezTo>
                  <a:pt x="6169486" y="9898246"/>
                  <a:pt x="4791336" y="11442131"/>
                  <a:pt x="3084743" y="11442131"/>
                </a:cubicBezTo>
                <a:cubicBezTo>
                  <a:pt x="1378155" y="11442131"/>
                  <a:pt x="1" y="9891026"/>
                  <a:pt x="1" y="7986419"/>
                </a:cubicBezTo>
                <a:cubicBezTo>
                  <a:pt x="1" y="7921491"/>
                  <a:pt x="1" y="7849343"/>
                  <a:pt x="6440" y="7791628"/>
                </a:cubicBezTo>
                <a:lnTo>
                  <a:pt x="1" y="7791628"/>
                </a:lnTo>
                <a:lnTo>
                  <a:pt x="1" y="6368076"/>
                </a:lnTo>
                <a:lnTo>
                  <a:pt x="1" y="6173285"/>
                </a:lnTo>
                <a:lnTo>
                  <a:pt x="1" y="5625507"/>
                </a:lnTo>
                <a:lnTo>
                  <a:pt x="0" y="5625479"/>
                </a:lnTo>
                <a:lnTo>
                  <a:pt x="1" y="5625330"/>
                </a:lnTo>
                <a:lnTo>
                  <a:pt x="1" y="5430689"/>
                </a:lnTo>
                <a:lnTo>
                  <a:pt x="0" y="5430689"/>
                </a:lnTo>
                <a:lnTo>
                  <a:pt x="0" y="4007136"/>
                </a:lnTo>
                <a:lnTo>
                  <a:pt x="0" y="3812346"/>
                </a:lnTo>
                <a:lnTo>
                  <a:pt x="0" y="1618343"/>
                </a:lnTo>
                <a:lnTo>
                  <a:pt x="0" y="0"/>
                </a:lnTo>
                <a:lnTo>
                  <a:pt x="6169485" y="0"/>
                </a:lnTo>
                <a:lnTo>
                  <a:pt x="6169485" y="1618343"/>
                </a:lnTo>
                <a:lnTo>
                  <a:pt x="6169485" y="236094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 name="Straight Connector 7">
            <a:extLst>
              <a:ext uri="{FF2B5EF4-FFF2-40B4-BE49-F238E27FC236}">
                <a16:creationId xmlns:a16="http://schemas.microsoft.com/office/drawing/2014/main" id="{ADF3A9D0-67CC-0D83-09BF-0D860F0B4E6F}"/>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6FE6719-9B71-10AD-8513-9363A37C9A9D}"/>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10" name="Slide Number Placeholder 5">
            <a:extLst>
              <a:ext uri="{FF2B5EF4-FFF2-40B4-BE49-F238E27FC236}">
                <a16:creationId xmlns:a16="http://schemas.microsoft.com/office/drawing/2014/main" id="{104CFFDF-C57A-EAF7-BEE2-0047D3540764}"/>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2D736AF3-91E9-7832-E3A0-A4717E9038C2}"/>
              </a:ext>
            </a:extLst>
          </p:cNvPr>
          <p:cNvSpPr/>
          <p:nvPr userDrawn="1"/>
        </p:nvSpPr>
        <p:spPr>
          <a:xfrm rot="16200000">
            <a:off x="586095" y="2388918"/>
            <a:ext cx="3200860" cy="4373727"/>
          </a:xfrm>
          <a:custGeom>
            <a:avLst/>
            <a:gdLst>
              <a:gd name="connsiteX0" fmla="*/ 3200860 w 3200860"/>
              <a:gd name="connsiteY0" fmla="*/ 3341 h 4373727"/>
              <a:gd name="connsiteX1" fmla="*/ 3200860 w 3200860"/>
              <a:gd name="connsiteY1" fmla="*/ 2683476 h 4373727"/>
              <a:gd name="connsiteX2" fmla="*/ 3197520 w 3200860"/>
              <a:gd name="connsiteY2" fmla="*/ 2683476 h 4373727"/>
              <a:gd name="connsiteX3" fmla="*/ 3200860 w 3200860"/>
              <a:gd name="connsiteY3" fmla="*/ 2773667 h 4373727"/>
              <a:gd name="connsiteX4" fmla="*/ 1600429 w 3200860"/>
              <a:gd name="connsiteY4" fmla="*/ 4373727 h 4373727"/>
              <a:gd name="connsiteX5" fmla="*/ 0 w 3200860"/>
              <a:gd name="connsiteY5" fmla="*/ 2773667 h 4373727"/>
              <a:gd name="connsiteX6" fmla="*/ 3340 w 3200860"/>
              <a:gd name="connsiteY6" fmla="*/ 2683475 h 4373727"/>
              <a:gd name="connsiteX7" fmla="*/ 0 w 3200860"/>
              <a:gd name="connsiteY7" fmla="*/ 2683475 h 4373727"/>
              <a:gd name="connsiteX8" fmla="*/ 0 w 3200860"/>
              <a:gd name="connsiteY8" fmla="*/ 102 h 4373727"/>
              <a:gd name="connsiteX9" fmla="*/ 64346 w 3200860"/>
              <a:gd name="connsiteY9" fmla="*/ 3341 h 4373727"/>
              <a:gd name="connsiteX10" fmla="*/ 154537 w 3200860"/>
              <a:gd name="connsiteY10" fmla="*/ 0 h 4373727"/>
              <a:gd name="connsiteX11" fmla="*/ 154537 w 3200860"/>
              <a:gd name="connsiteY11" fmla="*/ 3341 h 43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860" h="4373727">
                <a:moveTo>
                  <a:pt x="3200860" y="3341"/>
                </a:moveTo>
                <a:lnTo>
                  <a:pt x="3200860" y="2683476"/>
                </a:lnTo>
                <a:lnTo>
                  <a:pt x="3197520" y="2683476"/>
                </a:lnTo>
                <a:cubicBezTo>
                  <a:pt x="3200860" y="2713540"/>
                  <a:pt x="3200860" y="2743604"/>
                  <a:pt x="3200860" y="2773667"/>
                </a:cubicBezTo>
                <a:cubicBezTo>
                  <a:pt x="3200860" y="3658879"/>
                  <a:pt x="2485846" y="4373727"/>
                  <a:pt x="1600429" y="4373727"/>
                </a:cubicBezTo>
                <a:cubicBezTo>
                  <a:pt x="715015" y="4373727"/>
                  <a:pt x="0" y="3655536"/>
                  <a:pt x="0" y="2773667"/>
                </a:cubicBezTo>
                <a:cubicBezTo>
                  <a:pt x="0" y="2743604"/>
                  <a:pt x="0" y="2710198"/>
                  <a:pt x="3340" y="2683475"/>
                </a:cubicBezTo>
                <a:lnTo>
                  <a:pt x="0" y="2683475"/>
                </a:lnTo>
                <a:lnTo>
                  <a:pt x="0" y="102"/>
                </a:lnTo>
                <a:lnTo>
                  <a:pt x="64346" y="3341"/>
                </a:lnTo>
                <a:cubicBezTo>
                  <a:pt x="94409" y="3341"/>
                  <a:pt x="124473" y="3341"/>
                  <a:pt x="154537" y="0"/>
                </a:cubicBezTo>
                <a:lnTo>
                  <a:pt x="154537" y="3341"/>
                </a:lnTo>
                <a:close/>
              </a:path>
            </a:pathLst>
          </a:custGeom>
          <a:solidFill>
            <a:schemeClr val="accent2"/>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33201179-718A-9347-BABA-D634D962C8D9}"/>
              </a:ext>
            </a:extLst>
          </p:cNvPr>
          <p:cNvSpPr>
            <a:spLocks noGrp="1"/>
          </p:cNvSpPr>
          <p:nvPr>
            <p:ph type="pic" sz="quarter" idx="34"/>
          </p:nvPr>
        </p:nvSpPr>
        <p:spPr>
          <a:xfrm>
            <a:off x="-4485" y="435943"/>
            <a:ext cx="5974236" cy="3624947"/>
          </a:xfrm>
          <a:custGeom>
            <a:avLst/>
            <a:gdLst>
              <a:gd name="connsiteX0" fmla="*/ 0 w 5974236"/>
              <a:gd name="connsiteY0" fmla="*/ 0 h 3624947"/>
              <a:gd name="connsiteX1" fmla="*/ 4056490 w 5974236"/>
              <a:gd name="connsiteY1" fmla="*/ 0 h 3624947"/>
              <a:gd name="connsiteX2" fmla="*/ 4056490 w 5974236"/>
              <a:gd name="connsiteY2" fmla="*/ 3790 h 3624947"/>
              <a:gd name="connsiteX3" fmla="*/ 4158820 w 5974236"/>
              <a:gd name="connsiteY3" fmla="*/ 0 h 3624947"/>
              <a:gd name="connsiteX4" fmla="*/ 5974236 w 5974236"/>
              <a:gd name="connsiteY4" fmla="*/ 1815837 h 3624947"/>
              <a:gd name="connsiteX5" fmla="*/ 4344096 w 5974236"/>
              <a:gd name="connsiteY5" fmla="*/ 3622318 h 3624947"/>
              <a:gd name="connsiteX6" fmla="*/ 4292044 w 5974236"/>
              <a:gd name="connsiteY6" fmla="*/ 3624947 h 3624947"/>
              <a:gd name="connsiteX7" fmla="*/ 4252347 w 5974236"/>
              <a:gd name="connsiteY7" fmla="*/ 3516237 h 3624947"/>
              <a:gd name="connsiteX8" fmla="*/ 3796233 w 5974236"/>
              <a:gd name="connsiteY8" fmla="*/ 2904377 h 3624947"/>
              <a:gd name="connsiteX9" fmla="*/ 3752900 w 5974236"/>
              <a:gd name="connsiteY9" fmla="*/ 2871988 h 3624947"/>
              <a:gd name="connsiteX10" fmla="*/ 3689452 w 5974236"/>
              <a:gd name="connsiteY10" fmla="*/ 2816372 h 3624947"/>
              <a:gd name="connsiteX11" fmla="*/ 2853773 w 5974236"/>
              <a:gd name="connsiteY11" fmla="*/ 2539409 h 3624947"/>
              <a:gd name="connsiteX12" fmla="*/ 2810022 w 5974236"/>
              <a:gd name="connsiteY12" fmla="*/ 2541030 h 3624947"/>
              <a:gd name="connsiteX13" fmla="*/ 2777814 w 5974236"/>
              <a:gd name="connsiteY13" fmla="*/ 2539409 h 3624947"/>
              <a:gd name="connsiteX14" fmla="*/ 2775098 w 5974236"/>
              <a:gd name="connsiteY14" fmla="*/ 2539509 h 3624947"/>
              <a:gd name="connsiteX15" fmla="*/ 2775098 w 5974236"/>
              <a:gd name="connsiteY15" fmla="*/ 2539409 h 3624947"/>
              <a:gd name="connsiteX16" fmla="*/ 2687623 w 5974236"/>
              <a:gd name="connsiteY16" fmla="*/ 2539409 h 3624947"/>
              <a:gd name="connsiteX17" fmla="*/ 2687623 w 5974236"/>
              <a:gd name="connsiteY17" fmla="*/ 2539409 h 3624947"/>
              <a:gd name="connsiteX18" fmla="*/ 4139 w 5974236"/>
              <a:gd name="connsiteY18" fmla="*/ 2539409 h 3624947"/>
              <a:gd name="connsiteX19" fmla="*/ 4139 w 5974236"/>
              <a:gd name="connsiteY19" fmla="*/ 269370 h 3624947"/>
              <a:gd name="connsiteX20" fmla="*/ 1449 w 5974236"/>
              <a:gd name="connsiteY20" fmla="*/ 269370 h 3624947"/>
              <a:gd name="connsiteX21" fmla="*/ 4139 w 5974236"/>
              <a:gd name="connsiteY21" fmla="*/ 142822 h 362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74236" h="3624947">
                <a:moveTo>
                  <a:pt x="0" y="0"/>
                </a:moveTo>
                <a:lnTo>
                  <a:pt x="4056490" y="0"/>
                </a:lnTo>
                <a:lnTo>
                  <a:pt x="4056490" y="3790"/>
                </a:lnTo>
                <a:cubicBezTo>
                  <a:pt x="4090599" y="0"/>
                  <a:pt x="4124711" y="0"/>
                  <a:pt x="4158820" y="0"/>
                </a:cubicBezTo>
                <a:cubicBezTo>
                  <a:pt x="5163175" y="0"/>
                  <a:pt x="5974236" y="811251"/>
                  <a:pt x="5974236" y="1815837"/>
                </a:cubicBezTo>
                <a:cubicBezTo>
                  <a:pt x="5974236" y="2757635"/>
                  <a:pt x="5258056" y="3529512"/>
                  <a:pt x="4344096" y="3622318"/>
                </a:cubicBezTo>
                <a:lnTo>
                  <a:pt x="4292044" y="3624947"/>
                </a:lnTo>
                <a:lnTo>
                  <a:pt x="4252347" y="3516237"/>
                </a:lnTo>
                <a:cubicBezTo>
                  <a:pt x="4151287" y="3276807"/>
                  <a:pt x="3993710" y="3067313"/>
                  <a:pt x="3796233" y="2904377"/>
                </a:cubicBezTo>
                <a:lnTo>
                  <a:pt x="3752900" y="2871988"/>
                </a:lnTo>
                <a:lnTo>
                  <a:pt x="3689452" y="2816372"/>
                </a:lnTo>
                <a:cubicBezTo>
                  <a:pt x="3456649" y="2642347"/>
                  <a:pt x="3167475" y="2539409"/>
                  <a:pt x="2853773" y="2539409"/>
                </a:cubicBezTo>
                <a:lnTo>
                  <a:pt x="2810022" y="2541030"/>
                </a:lnTo>
                <a:lnTo>
                  <a:pt x="2777814" y="2539409"/>
                </a:lnTo>
                <a:lnTo>
                  <a:pt x="2775098" y="2539509"/>
                </a:lnTo>
                <a:lnTo>
                  <a:pt x="2775098" y="2539409"/>
                </a:lnTo>
                <a:lnTo>
                  <a:pt x="2687623" y="2539409"/>
                </a:lnTo>
                <a:lnTo>
                  <a:pt x="2687623" y="2539409"/>
                </a:lnTo>
                <a:lnTo>
                  <a:pt x="4139" y="2539409"/>
                </a:lnTo>
                <a:lnTo>
                  <a:pt x="4139" y="269370"/>
                </a:lnTo>
                <a:lnTo>
                  <a:pt x="1449" y="269370"/>
                </a:lnTo>
                <a:cubicBezTo>
                  <a:pt x="4139" y="231875"/>
                  <a:pt x="4139" y="185003"/>
                  <a:pt x="4139" y="142822"/>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6222251" y="747840"/>
            <a:ext cx="5181093"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21" name="Straight Connector 20">
            <a:extLst>
              <a:ext uri="{FF2B5EF4-FFF2-40B4-BE49-F238E27FC236}">
                <a16:creationId xmlns:a16="http://schemas.microsoft.com/office/drawing/2014/main" id="{C8693929-75F4-397E-3B7A-E0283D7DC75A}"/>
              </a:ext>
            </a:extLst>
          </p:cNvPr>
          <p:cNvCxnSpPr>
            <a:cxnSpLocks/>
          </p:cNvCxnSpPr>
          <p:nvPr userDrawn="1"/>
        </p:nvCxnSpPr>
        <p:spPr>
          <a:xfrm>
            <a:off x="480327" y="406761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 Placeholder 32">
            <a:extLst>
              <a:ext uri="{FF2B5EF4-FFF2-40B4-BE49-F238E27FC236}">
                <a16:creationId xmlns:a16="http://schemas.microsoft.com/office/drawing/2014/main" id="{78D8AA12-A822-0118-E4F4-7C910728EBA6}"/>
              </a:ext>
            </a:extLst>
          </p:cNvPr>
          <p:cNvSpPr>
            <a:spLocks noGrp="1"/>
          </p:cNvSpPr>
          <p:nvPr>
            <p:ph type="body" sz="quarter" idx="18" hasCustomPrompt="1"/>
          </p:nvPr>
        </p:nvSpPr>
        <p:spPr>
          <a:xfrm>
            <a:off x="599571" y="4229507"/>
            <a:ext cx="2975564"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3" name="Text Placeholder 32">
            <a:extLst>
              <a:ext uri="{FF2B5EF4-FFF2-40B4-BE49-F238E27FC236}">
                <a16:creationId xmlns:a16="http://schemas.microsoft.com/office/drawing/2014/main" id="{951EA992-BE18-4BC7-A107-9CC1B19C6346}"/>
              </a:ext>
            </a:extLst>
          </p:cNvPr>
          <p:cNvSpPr>
            <a:spLocks noGrp="1"/>
          </p:cNvSpPr>
          <p:nvPr>
            <p:ph type="body" sz="quarter" idx="19" hasCustomPrompt="1"/>
          </p:nvPr>
        </p:nvSpPr>
        <p:spPr>
          <a:xfrm>
            <a:off x="616370" y="3294588"/>
            <a:ext cx="2958765"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E7334361-B30A-7CBA-E0FF-89A07F327B31}"/>
              </a:ext>
            </a:extLst>
          </p:cNvPr>
          <p:cNvSpPr/>
          <p:nvPr userDrawn="1"/>
        </p:nvSpPr>
        <p:spPr>
          <a:xfrm rot="5400000">
            <a:off x="8063787" y="-823539"/>
            <a:ext cx="2914257" cy="534216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DA8DBC9E-0CA3-6AD1-441A-24B09DEC668F}"/>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D6A0AB53-2147-747A-FC07-DBFE4A2089C0}"/>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9AA22347-D553-F1A9-C839-1272D9D8D9F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5" name="Text Placeholder 17">
            <a:extLst>
              <a:ext uri="{FF2B5EF4-FFF2-40B4-BE49-F238E27FC236}">
                <a16:creationId xmlns:a16="http://schemas.microsoft.com/office/drawing/2014/main" id="{E55CA7E1-84BA-8B8E-2492-1F4D7EB6DD30}"/>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D49934A3-5910-3D3C-E7B5-606B23A4A216}"/>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342AF2F3-C424-84AE-9C2C-829ED26EC153}"/>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20">
            <a:extLst>
              <a:ext uri="{FF2B5EF4-FFF2-40B4-BE49-F238E27FC236}">
                <a16:creationId xmlns:a16="http://schemas.microsoft.com/office/drawing/2014/main" id="{AEA8173F-B3C9-B43F-956F-0B4EC20D246B}"/>
              </a:ext>
            </a:extLst>
          </p:cNvPr>
          <p:cNvSpPr>
            <a:spLocks noGrp="1"/>
          </p:cNvSpPr>
          <p:nvPr>
            <p:ph type="pic" sz="quarter" idx="67"/>
          </p:nvPr>
        </p:nvSpPr>
        <p:spPr>
          <a:xfrm>
            <a:off x="-1" y="178005"/>
            <a:ext cx="7607445" cy="3354626"/>
          </a:xfrm>
          <a:custGeom>
            <a:avLst/>
            <a:gdLst>
              <a:gd name="connsiteX0" fmla="*/ 0 w 7607445"/>
              <a:gd name="connsiteY0" fmla="*/ 0 h 3354626"/>
              <a:gd name="connsiteX1" fmla="*/ 2057401 w 7607445"/>
              <a:gd name="connsiteY1" fmla="*/ 0 h 3354626"/>
              <a:gd name="connsiteX2" fmla="*/ 4013534 w 7607445"/>
              <a:gd name="connsiteY2" fmla="*/ 0 h 3354626"/>
              <a:gd name="connsiteX3" fmla="*/ 4127503 w 7607445"/>
              <a:gd name="connsiteY3" fmla="*/ 0 h 3354626"/>
              <a:gd name="connsiteX4" fmla="*/ 6070935 w 7607445"/>
              <a:gd name="connsiteY4" fmla="*/ 0 h 3354626"/>
              <a:gd name="connsiteX5" fmla="*/ 6070935 w 7607445"/>
              <a:gd name="connsiteY5" fmla="*/ 3501 h 3354626"/>
              <a:gd name="connsiteX6" fmla="*/ 6184905 w 7607445"/>
              <a:gd name="connsiteY6" fmla="*/ 0 h 3354626"/>
              <a:gd name="connsiteX7" fmla="*/ 7471829 w 7607445"/>
              <a:gd name="connsiteY7" fmla="*/ 382501 h 3354626"/>
              <a:gd name="connsiteX8" fmla="*/ 7598074 w 7607445"/>
              <a:gd name="connsiteY8" fmla="*/ 477664 h 3354626"/>
              <a:gd name="connsiteX9" fmla="*/ 7489864 w 7607445"/>
              <a:gd name="connsiteY9" fmla="*/ 544701 h 3354626"/>
              <a:gd name="connsiteX10" fmla="*/ 6849834 w 7607445"/>
              <a:gd name="connsiteY10" fmla="*/ 1669539 h 3354626"/>
              <a:gd name="connsiteX11" fmla="*/ 7488340 w 7607445"/>
              <a:gd name="connsiteY11" fmla="*/ 2794379 h 3354626"/>
              <a:gd name="connsiteX12" fmla="*/ 7607445 w 7607445"/>
              <a:gd name="connsiteY12" fmla="*/ 2868214 h 3354626"/>
              <a:gd name="connsiteX13" fmla="*/ 7596485 w 7607445"/>
              <a:gd name="connsiteY13" fmla="*/ 2878084 h 3354626"/>
              <a:gd name="connsiteX14" fmla="*/ 6184904 w 7607445"/>
              <a:gd name="connsiteY14" fmla="*/ 3354626 h 3354626"/>
              <a:gd name="connsiteX15" fmla="*/ 6070933 w 7607445"/>
              <a:gd name="connsiteY15" fmla="*/ 3351125 h 3354626"/>
              <a:gd name="connsiteX16" fmla="*/ 6070933 w 7607445"/>
              <a:gd name="connsiteY16" fmla="*/ 3354626 h 3354626"/>
              <a:gd name="connsiteX17" fmla="*/ 4127503 w 7607445"/>
              <a:gd name="connsiteY17" fmla="*/ 3354626 h 3354626"/>
              <a:gd name="connsiteX18" fmla="*/ 4013532 w 7607445"/>
              <a:gd name="connsiteY18" fmla="*/ 3354626 h 3354626"/>
              <a:gd name="connsiteX19" fmla="*/ 2057401 w 7607445"/>
              <a:gd name="connsiteY19" fmla="*/ 3354626 h 3354626"/>
              <a:gd name="connsiteX20" fmla="*/ 0 w 7607445"/>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7445" h="3354626">
                <a:moveTo>
                  <a:pt x="0" y="0"/>
                </a:moveTo>
                <a:lnTo>
                  <a:pt x="2057401" y="0"/>
                </a:lnTo>
                <a:lnTo>
                  <a:pt x="4013534" y="0"/>
                </a:lnTo>
                <a:lnTo>
                  <a:pt x="4127503" y="0"/>
                </a:lnTo>
                <a:lnTo>
                  <a:pt x="6070935" y="0"/>
                </a:lnTo>
                <a:lnTo>
                  <a:pt x="6070935" y="3501"/>
                </a:lnTo>
                <a:cubicBezTo>
                  <a:pt x="6108924" y="0"/>
                  <a:pt x="6146915" y="0"/>
                  <a:pt x="6184905" y="0"/>
                </a:cubicBezTo>
                <a:cubicBezTo>
                  <a:pt x="6674291" y="0"/>
                  <a:pt x="7122472" y="143433"/>
                  <a:pt x="7471829" y="382501"/>
                </a:cubicBezTo>
                <a:lnTo>
                  <a:pt x="7598074" y="477664"/>
                </a:lnTo>
                <a:lnTo>
                  <a:pt x="7489864" y="544701"/>
                </a:lnTo>
                <a:cubicBezTo>
                  <a:pt x="7099290" y="811726"/>
                  <a:pt x="6849834" y="1216089"/>
                  <a:pt x="6849834" y="1669539"/>
                </a:cubicBezTo>
                <a:cubicBezTo>
                  <a:pt x="6849834" y="2122992"/>
                  <a:pt x="7098129" y="2527355"/>
                  <a:pt x="7488340" y="2794379"/>
                </a:cubicBezTo>
                <a:lnTo>
                  <a:pt x="7607445" y="2868214"/>
                </a:lnTo>
                <a:lnTo>
                  <a:pt x="7596485" y="2878084"/>
                </a:lnTo>
                <a:cubicBezTo>
                  <a:pt x="7231761" y="3173094"/>
                  <a:pt x="6733385"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26801-C6D3-790A-38C5-6EA10A3B04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1814774"/>
            <a:ext cx="5840450" cy="4246432"/>
          </a:xfrm>
          <a:prstGeom prst="rect">
            <a:avLst/>
          </a:prstGeom>
          <a:noFill/>
        </p:spPr>
      </p:pic>
      <p:sp>
        <p:nvSpPr>
          <p:cNvPr id="3" name="Picture Placeholder 9">
            <a:extLst>
              <a:ext uri="{FF2B5EF4-FFF2-40B4-BE49-F238E27FC236}">
                <a16:creationId xmlns:a16="http://schemas.microsoft.com/office/drawing/2014/main" id="{62F750F7-299E-0243-E6B3-BC00D2AF7FCE}"/>
              </a:ext>
            </a:extLst>
          </p:cNvPr>
          <p:cNvSpPr>
            <a:spLocks noGrp="1"/>
          </p:cNvSpPr>
          <p:nvPr>
            <p:ph type="pic" sz="quarter" idx="13"/>
          </p:nvPr>
        </p:nvSpPr>
        <p:spPr>
          <a:xfrm>
            <a:off x="6918969" y="2241875"/>
            <a:ext cx="4163854" cy="2663006"/>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F1EE947C-7582-8905-6CED-15ED488939B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1" name="Text Placeholder 17">
            <a:extLst>
              <a:ext uri="{FF2B5EF4-FFF2-40B4-BE49-F238E27FC236}">
                <a16:creationId xmlns:a16="http://schemas.microsoft.com/office/drawing/2014/main" id="{4EC513BC-3093-A7F4-7A6F-2A7DC4F2DF1B}"/>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4" name="Text Placeholder 23">
            <a:extLst>
              <a:ext uri="{FF2B5EF4-FFF2-40B4-BE49-F238E27FC236}">
                <a16:creationId xmlns:a16="http://schemas.microsoft.com/office/drawing/2014/main" id="{34F8AE9E-1FB0-3B5D-E55A-7A2997E71C4E}"/>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5" name="Text Placeholder 23">
            <a:extLst>
              <a:ext uri="{FF2B5EF4-FFF2-40B4-BE49-F238E27FC236}">
                <a16:creationId xmlns:a16="http://schemas.microsoft.com/office/drawing/2014/main" id="{A279A351-E6CD-8053-CF1D-6104FF738664}"/>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EB892-AD65-7817-1D1C-6DE5B3C98CC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826785" y="1328701"/>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3" name="Picture Placeholder 9">
            <a:extLst>
              <a:ext uri="{FF2B5EF4-FFF2-40B4-BE49-F238E27FC236}">
                <a16:creationId xmlns:a16="http://schemas.microsoft.com/office/drawing/2014/main" id="{325907E3-0771-93CE-7024-2D735F5FD98F}"/>
              </a:ext>
            </a:extLst>
          </p:cNvPr>
          <p:cNvSpPr>
            <a:spLocks noGrp="1"/>
          </p:cNvSpPr>
          <p:nvPr>
            <p:ph type="pic" sz="quarter" idx="13"/>
          </p:nvPr>
        </p:nvSpPr>
        <p:spPr>
          <a:xfrm>
            <a:off x="7319353" y="2884489"/>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15E70579-4373-149A-B7FE-A8B4A41E9D9F}"/>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3" name="Text Placeholder 17">
            <a:extLst>
              <a:ext uri="{FF2B5EF4-FFF2-40B4-BE49-F238E27FC236}">
                <a16:creationId xmlns:a16="http://schemas.microsoft.com/office/drawing/2014/main" id="{634542D4-66C5-78BE-AE1C-5CEB7E19FECA}"/>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4" name="Text Placeholder 23">
            <a:extLst>
              <a:ext uri="{FF2B5EF4-FFF2-40B4-BE49-F238E27FC236}">
                <a16:creationId xmlns:a16="http://schemas.microsoft.com/office/drawing/2014/main" id="{537C8848-429B-9221-B4E9-E95699B11742}"/>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5" name="Text Placeholder 23">
            <a:extLst>
              <a:ext uri="{FF2B5EF4-FFF2-40B4-BE49-F238E27FC236}">
                <a16:creationId xmlns:a16="http://schemas.microsoft.com/office/drawing/2014/main" id="{F2058A62-28C4-F28D-A588-DF165099890A}"/>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rcRect l="19786" r="4"/>
          <a:stretch/>
        </p:blipFill>
        <p:spPr>
          <a:xfrm rot="16200000">
            <a:off x="8059961" y="2840261"/>
            <a:ext cx="2900362" cy="5135116"/>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5684249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77CDCDE3-B151-B741-C84E-D4069A11727C}"/>
              </a:ext>
            </a:extLst>
          </p:cNvPr>
          <p:cNvSpPr/>
          <p:nvPr userDrawn="1"/>
        </p:nvSpPr>
        <p:spPr>
          <a:xfrm flipH="1">
            <a:off x="7210213" y="486667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Freeform 3">
            <a:extLst>
              <a:ext uri="{FF2B5EF4-FFF2-40B4-BE49-F238E27FC236}">
                <a16:creationId xmlns:a16="http://schemas.microsoft.com/office/drawing/2014/main" id="{E4988935-4A02-DEFB-801E-09C555D70059}"/>
              </a:ext>
            </a:extLst>
          </p:cNvPr>
          <p:cNvSpPr/>
          <p:nvPr userDrawn="1"/>
        </p:nvSpPr>
        <p:spPr>
          <a:xfrm>
            <a:off x="-39761" y="210639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bject 3">
            <a:extLst>
              <a:ext uri="{FF2B5EF4-FFF2-40B4-BE49-F238E27FC236}">
                <a16:creationId xmlns:a16="http://schemas.microsoft.com/office/drawing/2014/main" id="{C070C0A9-934F-88E1-F25A-A18AA53D2C90}"/>
              </a:ext>
            </a:extLst>
          </p:cNvPr>
          <p:cNvSpPr/>
          <p:nvPr userDrawn="1"/>
        </p:nvSpPr>
        <p:spPr>
          <a:xfrm>
            <a:off x="9232269" y="77805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Picture Placeholder 29">
            <a:extLst>
              <a:ext uri="{FF2B5EF4-FFF2-40B4-BE49-F238E27FC236}">
                <a16:creationId xmlns:a16="http://schemas.microsoft.com/office/drawing/2014/main" id="{EDD97850-B4F5-9EAE-3AED-51708AD8D07B}"/>
              </a:ext>
            </a:extLst>
          </p:cNvPr>
          <p:cNvSpPr>
            <a:spLocks noGrp="1"/>
          </p:cNvSpPr>
          <p:nvPr>
            <p:ph type="pic" sz="quarter" idx="19"/>
          </p:nvPr>
        </p:nvSpPr>
        <p:spPr>
          <a:xfrm>
            <a:off x="5957002" y="100428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12424FFA-9E21-572E-2FD5-C1DAE5E7C2FC}"/>
              </a:ext>
            </a:extLst>
          </p:cNvPr>
          <p:cNvSpPr>
            <a:spLocks noGrp="1"/>
          </p:cNvSpPr>
          <p:nvPr>
            <p:ph type="body" sz="quarter" idx="15" hasCustomPrompt="1"/>
          </p:nvPr>
        </p:nvSpPr>
        <p:spPr>
          <a:xfrm>
            <a:off x="553654" y="388671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a:t>Epic Stays</a:t>
            </a:r>
          </a:p>
        </p:txBody>
      </p:sp>
      <p:sp>
        <p:nvSpPr>
          <p:cNvPr id="8" name="Text Placeholder 23">
            <a:extLst>
              <a:ext uri="{FF2B5EF4-FFF2-40B4-BE49-F238E27FC236}">
                <a16:creationId xmlns:a16="http://schemas.microsoft.com/office/drawing/2014/main" id="{CD2C19A0-F8A5-BF9F-03D7-E4D0F1CAD7E1}"/>
              </a:ext>
            </a:extLst>
          </p:cNvPr>
          <p:cNvSpPr>
            <a:spLocks noGrp="1"/>
          </p:cNvSpPr>
          <p:nvPr>
            <p:ph type="body" sz="quarter" idx="16" hasCustomPrompt="1"/>
          </p:nvPr>
        </p:nvSpPr>
        <p:spPr>
          <a:xfrm>
            <a:off x="553654" y="326398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9" name="Text Placeholder 23">
            <a:extLst>
              <a:ext uri="{FF2B5EF4-FFF2-40B4-BE49-F238E27FC236}">
                <a16:creationId xmlns:a16="http://schemas.microsoft.com/office/drawing/2014/main" id="{80D9E49F-6D8B-10FD-61E7-B5B446A4AF34}"/>
              </a:ext>
            </a:extLst>
          </p:cNvPr>
          <p:cNvSpPr>
            <a:spLocks noGrp="1"/>
          </p:cNvSpPr>
          <p:nvPr>
            <p:ph type="body" sz="quarter" idx="17" hasCustomPrompt="1"/>
          </p:nvPr>
        </p:nvSpPr>
        <p:spPr>
          <a:xfrm>
            <a:off x="7210213" y="502164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11" name="Picture 10">
            <a:extLst>
              <a:ext uri="{FF2B5EF4-FFF2-40B4-BE49-F238E27FC236}">
                <a16:creationId xmlns:a16="http://schemas.microsoft.com/office/drawing/2014/main" id="{8DAD2518-8D60-8753-F1D1-3B080943D4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6176" y="150906"/>
            <a:ext cx="2882520" cy="1786177"/>
          </a:xfrm>
          <a:prstGeom prst="rect">
            <a:avLst/>
          </a:prstGeom>
        </p:spPr>
      </p:pic>
      <p:sp>
        <p:nvSpPr>
          <p:cNvPr id="13" name="Text Placeholder 23">
            <a:extLst>
              <a:ext uri="{FF2B5EF4-FFF2-40B4-BE49-F238E27FC236}">
                <a16:creationId xmlns:a16="http://schemas.microsoft.com/office/drawing/2014/main" id="{15FB26DE-9654-117B-4881-A1B5260BCE3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grpSp>
        <p:nvGrpSpPr>
          <p:cNvPr id="18" name="Group 17">
            <a:extLst>
              <a:ext uri="{FF2B5EF4-FFF2-40B4-BE49-F238E27FC236}">
                <a16:creationId xmlns:a16="http://schemas.microsoft.com/office/drawing/2014/main" id="{5DB0B6DB-B282-9E92-762E-6A713928E735}"/>
              </a:ext>
            </a:extLst>
          </p:cNvPr>
          <p:cNvGrpSpPr/>
          <p:nvPr userDrawn="1"/>
        </p:nvGrpSpPr>
        <p:grpSpPr>
          <a:xfrm>
            <a:off x="441852" y="5691396"/>
            <a:ext cx="6969049" cy="851642"/>
            <a:chOff x="441852" y="5691396"/>
            <a:chExt cx="6969049" cy="851642"/>
          </a:xfrm>
        </p:grpSpPr>
        <p:pic>
          <p:nvPicPr>
            <p:cNvPr id="20" name="Picture 19" descr="Co-funded by the European Union logo in png for web usage">
              <a:extLst>
                <a:ext uri="{FF2B5EF4-FFF2-40B4-BE49-F238E27FC236}">
                  <a16:creationId xmlns:a16="http://schemas.microsoft.com/office/drawing/2014/main" id="{EBD0B23E-DBBA-E316-CD39-BC5EDF3C0E2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22" name="Rectangle 21">
              <a:extLst>
                <a:ext uri="{FF2B5EF4-FFF2-40B4-BE49-F238E27FC236}">
                  <a16:creationId xmlns:a16="http://schemas.microsoft.com/office/drawing/2014/main" id="{A21ADBC9-42BE-B5A2-E33B-B59EB23F8861}"/>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23" name="Group 22">
              <a:extLst>
                <a:ext uri="{FF2B5EF4-FFF2-40B4-BE49-F238E27FC236}">
                  <a16:creationId xmlns:a16="http://schemas.microsoft.com/office/drawing/2014/main" id="{24F9C6A6-F3B6-3553-8A81-7B8A36F2F6A5}"/>
                </a:ext>
              </a:extLst>
            </p:cNvPr>
            <p:cNvGrpSpPr/>
            <p:nvPr userDrawn="1"/>
          </p:nvGrpSpPr>
          <p:grpSpPr>
            <a:xfrm>
              <a:off x="441852" y="5691396"/>
              <a:ext cx="1307461" cy="742180"/>
              <a:chOff x="340586" y="8789227"/>
              <a:chExt cx="1307461" cy="742180"/>
            </a:xfrm>
          </p:grpSpPr>
          <p:sp>
            <p:nvSpPr>
              <p:cNvPr id="24" name="Rectangle 23">
                <a:extLst>
                  <a:ext uri="{FF2B5EF4-FFF2-40B4-BE49-F238E27FC236}">
                    <a16:creationId xmlns:a16="http://schemas.microsoft.com/office/drawing/2014/main" id="{D9FE6449-C1BF-F362-6614-C2EDE57C117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26" name="Picture 25">
                <a:extLst>
                  <a:ext uri="{FF2B5EF4-FFF2-40B4-BE49-F238E27FC236}">
                    <a16:creationId xmlns:a16="http://schemas.microsoft.com/office/drawing/2014/main" id="{241C776C-34CD-14DE-17A3-A783DBA787E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rcRect l="19786" r="4"/>
          <a:stretch/>
        </p:blipFill>
        <p:spPr>
          <a:xfrm rot="16200000" flipH="1">
            <a:off x="8174261" y="-1117377"/>
            <a:ext cx="2900362" cy="5135116"/>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628903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20A056-66E6-CBC1-AB62-192019C949B5}"/>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7A7A13DA-34F4-1760-80C4-A7B06C286B85}"/>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4" name="Text Placeholder 17">
            <a:extLst>
              <a:ext uri="{FF2B5EF4-FFF2-40B4-BE49-F238E27FC236}">
                <a16:creationId xmlns:a16="http://schemas.microsoft.com/office/drawing/2014/main" id="{065CAFBE-5DD0-36A6-E160-1AF340B0B367}"/>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5" name="Text Placeholder 23">
            <a:extLst>
              <a:ext uri="{FF2B5EF4-FFF2-40B4-BE49-F238E27FC236}">
                <a16:creationId xmlns:a16="http://schemas.microsoft.com/office/drawing/2014/main" id="{5D099834-DA24-E7A2-9CBB-67D170D39546}"/>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6" name="Picture 5">
            <a:extLst>
              <a:ext uri="{FF2B5EF4-FFF2-40B4-BE49-F238E27FC236}">
                <a16:creationId xmlns:a16="http://schemas.microsoft.com/office/drawing/2014/main" id="{13DDEF65-26F4-6C81-54E2-2C4D57BF4FE8}"/>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7" name="Straight Connector 6">
            <a:extLst>
              <a:ext uri="{FF2B5EF4-FFF2-40B4-BE49-F238E27FC236}">
                <a16:creationId xmlns:a16="http://schemas.microsoft.com/office/drawing/2014/main" id="{C597B005-A1DF-5770-267D-0C15842371D3}"/>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1205B07-9976-F40A-5116-755CB6E5312F}"/>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9" name="Slide Number Placeholder 5">
            <a:extLst>
              <a:ext uri="{FF2B5EF4-FFF2-40B4-BE49-F238E27FC236}">
                <a16:creationId xmlns:a16="http://schemas.microsoft.com/office/drawing/2014/main" id="{6A79651F-4813-D2D8-8541-98E427AFA7A4}"/>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8857238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32226F-C6AD-B103-48A0-541D13736CB3}"/>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0A0D45D7-2D64-342F-D567-F919A604A228}"/>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5" name="Text Placeholder 17">
            <a:extLst>
              <a:ext uri="{FF2B5EF4-FFF2-40B4-BE49-F238E27FC236}">
                <a16:creationId xmlns:a16="http://schemas.microsoft.com/office/drawing/2014/main" id="{53E465AD-4F8C-75D9-2E8A-A8AB29850135}"/>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CF19C6BD-E8CD-2EBE-9E5D-604B72261073}"/>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7" name="Picture 6">
            <a:extLst>
              <a:ext uri="{FF2B5EF4-FFF2-40B4-BE49-F238E27FC236}">
                <a16:creationId xmlns:a16="http://schemas.microsoft.com/office/drawing/2014/main" id="{925E64EA-336E-E7DA-A5EB-0651128CBE52}"/>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8" name="Straight Connector 7">
            <a:extLst>
              <a:ext uri="{FF2B5EF4-FFF2-40B4-BE49-F238E27FC236}">
                <a16:creationId xmlns:a16="http://schemas.microsoft.com/office/drawing/2014/main" id="{9FA4D63A-C4DA-A21B-BD8A-9292B7BCC3FE}"/>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2A4A9DD-B837-D85E-0AEE-A14A92FCE331}"/>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11" name="Slide Number Placeholder 5">
            <a:extLst>
              <a:ext uri="{FF2B5EF4-FFF2-40B4-BE49-F238E27FC236}">
                <a16:creationId xmlns:a16="http://schemas.microsoft.com/office/drawing/2014/main" id="{847BA0F8-20C3-AF4B-4D5E-B12CD4019ACC}"/>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6186152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2_Final Slide">
    <p:spTree>
      <p:nvGrpSpPr>
        <p:cNvPr id="1" name=""/>
        <p:cNvGrpSpPr/>
        <p:nvPr/>
      </p:nvGrpSpPr>
      <p:grpSpPr>
        <a:xfrm>
          <a:off x="0" y="0"/>
          <a:ext cx="0" cy="0"/>
          <a:chOff x="0" y="0"/>
          <a:chExt cx="0" cy="0"/>
        </a:xfrm>
      </p:grpSpPr>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2" name="Group 1">
            <a:extLst>
              <a:ext uri="{FF2B5EF4-FFF2-40B4-BE49-F238E27FC236}">
                <a16:creationId xmlns:a16="http://schemas.microsoft.com/office/drawing/2014/main" id="{19E94340-E7C9-FD10-CDF5-EA4F09829AFA}"/>
              </a:ext>
            </a:extLst>
          </p:cNvPr>
          <p:cNvGrpSpPr/>
          <p:nvPr userDrawn="1"/>
        </p:nvGrpSpPr>
        <p:grpSpPr>
          <a:xfrm>
            <a:off x="441852" y="5691396"/>
            <a:ext cx="6969049" cy="851642"/>
            <a:chOff x="441852" y="5691396"/>
            <a:chExt cx="6969049" cy="851642"/>
          </a:xfrm>
        </p:grpSpPr>
        <p:pic>
          <p:nvPicPr>
            <p:cNvPr id="3" name="Picture 2" descr="Co-funded by the European Union logo in png for web usage">
              <a:extLst>
                <a:ext uri="{FF2B5EF4-FFF2-40B4-BE49-F238E27FC236}">
                  <a16:creationId xmlns:a16="http://schemas.microsoft.com/office/drawing/2014/main" id="{EC6E87C7-9F69-A089-20FA-DA4D6CEB61E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7" name="Rectangle 6">
              <a:extLst>
                <a:ext uri="{FF2B5EF4-FFF2-40B4-BE49-F238E27FC236}">
                  <a16:creationId xmlns:a16="http://schemas.microsoft.com/office/drawing/2014/main" id="{06B9BC08-246C-41F9-5F48-C6206AB88520}"/>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9" name="Group 8">
              <a:extLst>
                <a:ext uri="{FF2B5EF4-FFF2-40B4-BE49-F238E27FC236}">
                  <a16:creationId xmlns:a16="http://schemas.microsoft.com/office/drawing/2014/main" id="{D83D116D-D5D7-6D13-4143-817E536792EC}"/>
                </a:ext>
              </a:extLst>
            </p:cNvPr>
            <p:cNvGrpSpPr/>
            <p:nvPr userDrawn="1"/>
          </p:nvGrpSpPr>
          <p:grpSpPr>
            <a:xfrm>
              <a:off x="441852" y="5691396"/>
              <a:ext cx="1307461" cy="742180"/>
              <a:chOff x="340586" y="8789227"/>
              <a:chExt cx="1307461" cy="742180"/>
            </a:xfrm>
          </p:grpSpPr>
          <p:sp>
            <p:nvSpPr>
              <p:cNvPr id="10" name="Rectangle 9">
                <a:extLst>
                  <a:ext uri="{FF2B5EF4-FFF2-40B4-BE49-F238E27FC236}">
                    <a16:creationId xmlns:a16="http://schemas.microsoft.com/office/drawing/2014/main" id="{5C89A9DE-C4F1-4886-C0C6-81109E61EE9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1" name="Picture 10">
                <a:extLst>
                  <a:ext uri="{FF2B5EF4-FFF2-40B4-BE49-F238E27FC236}">
                    <a16:creationId xmlns:a16="http://schemas.microsoft.com/office/drawing/2014/main" id="{BFACA943-A66B-488B-27E9-35BBFCD5DF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2508356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B10B4E28-CF1B-0674-B95E-D234D46B43B4}"/>
              </a:ext>
            </a:extLst>
          </p:cNvPr>
          <p:cNvSpPr/>
          <p:nvPr userDrawn="1"/>
        </p:nvSpPr>
        <p:spPr>
          <a:xfrm rot="16200000">
            <a:off x="1049881" y="128639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3" name="Freeform 2">
            <a:extLst>
              <a:ext uri="{FF2B5EF4-FFF2-40B4-BE49-F238E27FC236}">
                <a16:creationId xmlns:a16="http://schemas.microsoft.com/office/drawing/2014/main" id="{69E769A2-E86E-DA09-38D0-0CA8B6702F93}"/>
              </a:ext>
            </a:extLst>
          </p:cNvPr>
          <p:cNvSpPr/>
          <p:nvPr userDrawn="1"/>
        </p:nvSpPr>
        <p:spPr>
          <a:xfrm>
            <a:off x="210220" y="2521176"/>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26">
            <a:extLst>
              <a:ext uri="{FF2B5EF4-FFF2-40B4-BE49-F238E27FC236}">
                <a16:creationId xmlns:a16="http://schemas.microsoft.com/office/drawing/2014/main" id="{9E36446B-9BA4-29CC-FA24-A904452D9878}"/>
              </a:ext>
            </a:extLst>
          </p:cNvPr>
          <p:cNvSpPr>
            <a:spLocks noGrp="1"/>
          </p:cNvSpPr>
          <p:nvPr>
            <p:ph type="pic" sz="quarter" idx="67"/>
          </p:nvPr>
        </p:nvSpPr>
        <p:spPr>
          <a:xfrm>
            <a:off x="210220" y="6"/>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6" name="Text Placeholder 32">
            <a:extLst>
              <a:ext uri="{FF2B5EF4-FFF2-40B4-BE49-F238E27FC236}">
                <a16:creationId xmlns:a16="http://schemas.microsoft.com/office/drawing/2014/main" id="{6B8849F2-E72D-3A08-466D-B8D8EEC3C06E}"/>
              </a:ext>
            </a:extLst>
          </p:cNvPr>
          <p:cNvSpPr>
            <a:spLocks noGrp="1"/>
          </p:cNvSpPr>
          <p:nvPr>
            <p:ph type="body" sz="quarter" idx="18" hasCustomPrompt="1"/>
          </p:nvPr>
        </p:nvSpPr>
        <p:spPr>
          <a:xfrm>
            <a:off x="309338" y="4383483"/>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 name="Text Placeholder 32">
            <a:extLst>
              <a:ext uri="{FF2B5EF4-FFF2-40B4-BE49-F238E27FC236}">
                <a16:creationId xmlns:a16="http://schemas.microsoft.com/office/drawing/2014/main" id="{082D8690-8A68-6B99-CD90-96D96AFAF20E}"/>
              </a:ext>
            </a:extLst>
          </p:cNvPr>
          <p:cNvSpPr>
            <a:spLocks noGrp="1"/>
          </p:cNvSpPr>
          <p:nvPr>
            <p:ph type="body" sz="quarter" idx="19" hasCustomPrompt="1"/>
          </p:nvPr>
        </p:nvSpPr>
        <p:spPr>
          <a:xfrm>
            <a:off x="251713" y="3505401"/>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2" name="Text Placeholder 32">
            <a:extLst>
              <a:ext uri="{FF2B5EF4-FFF2-40B4-BE49-F238E27FC236}">
                <a16:creationId xmlns:a16="http://schemas.microsoft.com/office/drawing/2014/main" id="{BF939FF3-9D52-8E53-7E05-D40389E47A53}"/>
              </a:ext>
            </a:extLst>
          </p:cNvPr>
          <p:cNvSpPr>
            <a:spLocks noGrp="1"/>
          </p:cNvSpPr>
          <p:nvPr>
            <p:ph type="body" sz="quarter" idx="20" hasCustomPrompt="1"/>
          </p:nvPr>
        </p:nvSpPr>
        <p:spPr>
          <a:xfrm>
            <a:off x="1286928" y="3917325"/>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3" name="Text Placeholder 23">
            <a:extLst>
              <a:ext uri="{FF2B5EF4-FFF2-40B4-BE49-F238E27FC236}">
                <a16:creationId xmlns:a16="http://schemas.microsoft.com/office/drawing/2014/main" id="{4184A456-64F8-D2D8-B126-C644C5E31EE9}"/>
              </a:ext>
            </a:extLst>
          </p:cNvPr>
          <p:cNvSpPr>
            <a:spLocks noGrp="1"/>
          </p:cNvSpPr>
          <p:nvPr>
            <p:ph type="body" sz="quarter" idx="66" hasCustomPrompt="1"/>
          </p:nvPr>
        </p:nvSpPr>
        <p:spPr>
          <a:xfrm rot="16200000">
            <a:off x="1061980" y="1299791"/>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4" name="Straight Connector 13">
            <a:extLst>
              <a:ext uri="{FF2B5EF4-FFF2-40B4-BE49-F238E27FC236}">
                <a16:creationId xmlns:a16="http://schemas.microsoft.com/office/drawing/2014/main" id="{24925CEC-3FE2-A876-C106-0DE78170A372}"/>
              </a:ext>
            </a:extLst>
          </p:cNvPr>
          <p:cNvCxnSpPr>
            <a:cxnSpLocks/>
          </p:cNvCxnSpPr>
          <p:nvPr userDrawn="1"/>
        </p:nvCxnSpPr>
        <p:spPr>
          <a:xfrm flipV="1">
            <a:off x="213223" y="4140322"/>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D63DAC3C-9BFB-A2EC-6690-B6D42E79EFA1}"/>
              </a:ext>
            </a:extLst>
          </p:cNvPr>
          <p:cNvSpPr/>
          <p:nvPr userDrawn="1"/>
        </p:nvSpPr>
        <p:spPr>
          <a:xfrm rot="10800000">
            <a:off x="3009806" y="313144"/>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object 3">
            <a:extLst>
              <a:ext uri="{FF2B5EF4-FFF2-40B4-BE49-F238E27FC236}">
                <a16:creationId xmlns:a16="http://schemas.microsoft.com/office/drawing/2014/main" id="{EF77D6F5-9326-6804-189B-026CE1F65964}"/>
              </a:ext>
            </a:extLst>
          </p:cNvPr>
          <p:cNvSpPr/>
          <p:nvPr userDrawn="1"/>
        </p:nvSpPr>
        <p:spPr>
          <a:xfrm rot="5400000">
            <a:off x="3851599" y="5170247"/>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17" name="Picture Placeholder 63">
            <a:extLst>
              <a:ext uri="{FF2B5EF4-FFF2-40B4-BE49-F238E27FC236}">
                <a16:creationId xmlns:a16="http://schemas.microsoft.com/office/drawing/2014/main" id="{CFDEA271-AB11-6C36-C8CF-0E0869B6050D}"/>
              </a:ext>
            </a:extLst>
          </p:cNvPr>
          <p:cNvSpPr>
            <a:spLocks noGrp="1"/>
          </p:cNvSpPr>
          <p:nvPr>
            <p:ph type="pic" sz="quarter" idx="85"/>
          </p:nvPr>
        </p:nvSpPr>
        <p:spPr>
          <a:xfrm>
            <a:off x="3007378" y="3506784"/>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a:p>
        </p:txBody>
      </p:sp>
      <p:sp>
        <p:nvSpPr>
          <p:cNvPr id="18" name="Text Placeholder 32">
            <a:extLst>
              <a:ext uri="{FF2B5EF4-FFF2-40B4-BE49-F238E27FC236}">
                <a16:creationId xmlns:a16="http://schemas.microsoft.com/office/drawing/2014/main" id="{A98A2E4F-3DCF-572C-2974-95F6E784F3B6}"/>
              </a:ext>
            </a:extLst>
          </p:cNvPr>
          <p:cNvSpPr>
            <a:spLocks noGrp="1"/>
          </p:cNvSpPr>
          <p:nvPr>
            <p:ph type="body" sz="quarter" idx="86" hasCustomPrompt="1"/>
          </p:nvPr>
        </p:nvSpPr>
        <p:spPr>
          <a:xfrm>
            <a:off x="3114205" y="180119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0217106B-1D1C-88C6-C065-DEE2AAF52E63}"/>
              </a:ext>
            </a:extLst>
          </p:cNvPr>
          <p:cNvSpPr>
            <a:spLocks noGrp="1"/>
          </p:cNvSpPr>
          <p:nvPr>
            <p:ph type="body" sz="quarter" idx="87" hasCustomPrompt="1"/>
          </p:nvPr>
        </p:nvSpPr>
        <p:spPr>
          <a:xfrm>
            <a:off x="3056580" y="92311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20" name="Text Placeholder 32">
            <a:extLst>
              <a:ext uri="{FF2B5EF4-FFF2-40B4-BE49-F238E27FC236}">
                <a16:creationId xmlns:a16="http://schemas.microsoft.com/office/drawing/2014/main" id="{8FA69785-36CA-3F41-A008-B976197CDFAE}"/>
              </a:ext>
            </a:extLst>
          </p:cNvPr>
          <p:cNvSpPr>
            <a:spLocks noGrp="1"/>
          </p:cNvSpPr>
          <p:nvPr>
            <p:ph type="body" sz="quarter" idx="88" hasCustomPrompt="1"/>
          </p:nvPr>
        </p:nvSpPr>
        <p:spPr>
          <a:xfrm>
            <a:off x="4091795" y="133504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1" name="Straight Connector 20">
            <a:extLst>
              <a:ext uri="{FF2B5EF4-FFF2-40B4-BE49-F238E27FC236}">
                <a16:creationId xmlns:a16="http://schemas.microsoft.com/office/drawing/2014/main" id="{E97F4C80-8415-C806-5559-0E10888A6795}"/>
              </a:ext>
            </a:extLst>
          </p:cNvPr>
          <p:cNvCxnSpPr>
            <a:cxnSpLocks/>
          </p:cNvCxnSpPr>
          <p:nvPr userDrawn="1"/>
        </p:nvCxnSpPr>
        <p:spPr>
          <a:xfrm flipV="1">
            <a:off x="3018090" y="155803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bject 3">
            <a:extLst>
              <a:ext uri="{FF2B5EF4-FFF2-40B4-BE49-F238E27FC236}">
                <a16:creationId xmlns:a16="http://schemas.microsoft.com/office/drawing/2014/main" id="{1832B473-39AE-EC86-45FE-58E2F97CD216}"/>
              </a:ext>
            </a:extLst>
          </p:cNvPr>
          <p:cNvSpPr/>
          <p:nvPr userDrawn="1"/>
        </p:nvSpPr>
        <p:spPr>
          <a:xfrm rot="16200000">
            <a:off x="6631589" y="1290171"/>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FBA63B"/>
          </a:solidFill>
        </p:spPr>
        <p:txBody>
          <a:bodyPr wrap="square" lIns="0" tIns="0" rIns="0" bIns="0" rtlCol="0"/>
          <a:lstStyle/>
          <a:p>
            <a:endParaRPr/>
          </a:p>
        </p:txBody>
      </p:sp>
      <p:sp>
        <p:nvSpPr>
          <p:cNvPr id="24" name="Freeform 23">
            <a:extLst>
              <a:ext uri="{FF2B5EF4-FFF2-40B4-BE49-F238E27FC236}">
                <a16:creationId xmlns:a16="http://schemas.microsoft.com/office/drawing/2014/main" id="{0C9FCCF3-70DF-F6C8-3FD9-6DEDE7B166B4}"/>
              </a:ext>
            </a:extLst>
          </p:cNvPr>
          <p:cNvSpPr/>
          <p:nvPr userDrawn="1"/>
        </p:nvSpPr>
        <p:spPr>
          <a:xfrm>
            <a:off x="5791928" y="2524951"/>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Picture Placeholder 26">
            <a:extLst>
              <a:ext uri="{FF2B5EF4-FFF2-40B4-BE49-F238E27FC236}">
                <a16:creationId xmlns:a16="http://schemas.microsoft.com/office/drawing/2014/main" id="{5316B1A6-F7CD-48F7-E907-86990D7A406F}"/>
              </a:ext>
            </a:extLst>
          </p:cNvPr>
          <p:cNvSpPr>
            <a:spLocks noGrp="1"/>
          </p:cNvSpPr>
          <p:nvPr>
            <p:ph type="pic" sz="quarter" idx="89"/>
          </p:nvPr>
        </p:nvSpPr>
        <p:spPr>
          <a:xfrm>
            <a:off x="5791928" y="3781"/>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6" name="Text Placeholder 32">
            <a:extLst>
              <a:ext uri="{FF2B5EF4-FFF2-40B4-BE49-F238E27FC236}">
                <a16:creationId xmlns:a16="http://schemas.microsoft.com/office/drawing/2014/main" id="{675447FD-9796-9B1D-5810-C4A948DE56E3}"/>
              </a:ext>
            </a:extLst>
          </p:cNvPr>
          <p:cNvSpPr>
            <a:spLocks noGrp="1"/>
          </p:cNvSpPr>
          <p:nvPr>
            <p:ph type="body" sz="quarter" idx="90" hasCustomPrompt="1"/>
          </p:nvPr>
        </p:nvSpPr>
        <p:spPr>
          <a:xfrm>
            <a:off x="5891046" y="438725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3" name="Text Placeholder 32">
            <a:extLst>
              <a:ext uri="{FF2B5EF4-FFF2-40B4-BE49-F238E27FC236}">
                <a16:creationId xmlns:a16="http://schemas.microsoft.com/office/drawing/2014/main" id="{AF4A39E4-8FA0-5437-9817-0FB6D96B56DF}"/>
              </a:ext>
            </a:extLst>
          </p:cNvPr>
          <p:cNvSpPr>
            <a:spLocks noGrp="1"/>
          </p:cNvSpPr>
          <p:nvPr>
            <p:ph type="body" sz="quarter" idx="91" hasCustomPrompt="1"/>
          </p:nvPr>
        </p:nvSpPr>
        <p:spPr>
          <a:xfrm>
            <a:off x="5833421" y="350917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35" name="Text Placeholder 32">
            <a:extLst>
              <a:ext uri="{FF2B5EF4-FFF2-40B4-BE49-F238E27FC236}">
                <a16:creationId xmlns:a16="http://schemas.microsoft.com/office/drawing/2014/main" id="{9B635840-FE9B-33D2-0BC6-05AE87441222}"/>
              </a:ext>
            </a:extLst>
          </p:cNvPr>
          <p:cNvSpPr>
            <a:spLocks noGrp="1"/>
          </p:cNvSpPr>
          <p:nvPr>
            <p:ph type="body" sz="quarter" idx="92" hasCustomPrompt="1"/>
          </p:nvPr>
        </p:nvSpPr>
        <p:spPr>
          <a:xfrm>
            <a:off x="6868636" y="392110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7" name="Text Placeholder 23">
            <a:extLst>
              <a:ext uri="{FF2B5EF4-FFF2-40B4-BE49-F238E27FC236}">
                <a16:creationId xmlns:a16="http://schemas.microsoft.com/office/drawing/2014/main" id="{103F6672-8A57-7BB1-AEC3-24F66817BDE8}"/>
              </a:ext>
            </a:extLst>
          </p:cNvPr>
          <p:cNvSpPr>
            <a:spLocks noGrp="1"/>
          </p:cNvSpPr>
          <p:nvPr>
            <p:ph type="body" sz="quarter" idx="93" hasCustomPrompt="1"/>
          </p:nvPr>
        </p:nvSpPr>
        <p:spPr>
          <a:xfrm rot="16200000">
            <a:off x="6643688" y="1303566"/>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8" name="Straight Connector 37">
            <a:extLst>
              <a:ext uri="{FF2B5EF4-FFF2-40B4-BE49-F238E27FC236}">
                <a16:creationId xmlns:a16="http://schemas.microsoft.com/office/drawing/2014/main" id="{C5BBD68B-454B-2A94-8576-1B466489B4A2}"/>
              </a:ext>
            </a:extLst>
          </p:cNvPr>
          <p:cNvCxnSpPr>
            <a:cxnSpLocks/>
          </p:cNvCxnSpPr>
          <p:nvPr userDrawn="1"/>
        </p:nvCxnSpPr>
        <p:spPr>
          <a:xfrm flipV="1">
            <a:off x="5794931" y="414409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 Placeholder 23">
            <a:extLst>
              <a:ext uri="{FF2B5EF4-FFF2-40B4-BE49-F238E27FC236}">
                <a16:creationId xmlns:a16="http://schemas.microsoft.com/office/drawing/2014/main" id="{06E6A90B-382D-CAFD-0172-D2288C56284E}"/>
              </a:ext>
            </a:extLst>
          </p:cNvPr>
          <p:cNvSpPr>
            <a:spLocks noGrp="1"/>
          </p:cNvSpPr>
          <p:nvPr>
            <p:ph type="body" sz="quarter" idx="98" hasCustomPrompt="1"/>
          </p:nvPr>
        </p:nvSpPr>
        <p:spPr>
          <a:xfrm rot="16200000">
            <a:off x="3857607" y="5142909"/>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3" name="Text Placeholder 32">
            <a:extLst>
              <a:ext uri="{FF2B5EF4-FFF2-40B4-BE49-F238E27FC236}">
                <a16:creationId xmlns:a16="http://schemas.microsoft.com/office/drawing/2014/main" id="{6106FD75-0089-14A6-EB2A-EB03090459C1}"/>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A2AD8647-BC3A-5766-275E-4DB8F6B83592}"/>
              </a:ext>
            </a:extLst>
          </p:cNvPr>
          <p:cNvCxnSpPr>
            <a:cxnSpLocks/>
          </p:cNvCxnSpPr>
          <p:nvPr userDrawn="1"/>
        </p:nvCxnSpPr>
        <p:spPr>
          <a:xfrm flipV="1">
            <a:off x="213223" y="4140322"/>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Freeform 34">
            <a:extLst>
              <a:ext uri="{FF2B5EF4-FFF2-40B4-BE49-F238E27FC236}">
                <a16:creationId xmlns:a16="http://schemas.microsoft.com/office/drawing/2014/main" id="{19F5568C-E650-342B-B2AE-77FBCA38B6CB}"/>
              </a:ext>
            </a:extLst>
          </p:cNvPr>
          <p:cNvSpPr/>
          <p:nvPr userDrawn="1"/>
        </p:nvSpPr>
        <p:spPr>
          <a:xfrm rot="10800000">
            <a:off x="406091" y="331082"/>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object 3">
            <a:extLst>
              <a:ext uri="{FF2B5EF4-FFF2-40B4-BE49-F238E27FC236}">
                <a16:creationId xmlns:a16="http://schemas.microsoft.com/office/drawing/2014/main" id="{352FDE06-78E5-7EB0-1769-E9CB584D7D36}"/>
              </a:ext>
            </a:extLst>
          </p:cNvPr>
          <p:cNvSpPr/>
          <p:nvPr userDrawn="1"/>
        </p:nvSpPr>
        <p:spPr>
          <a:xfrm rot="5400000">
            <a:off x="1247884" y="5188185"/>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64AFAF"/>
          </a:solidFill>
        </p:spPr>
        <p:txBody>
          <a:bodyPr wrap="square" lIns="0" tIns="0" rIns="0" bIns="0" rtlCol="0"/>
          <a:lstStyle/>
          <a:p>
            <a:endParaRPr/>
          </a:p>
        </p:txBody>
      </p:sp>
      <p:sp>
        <p:nvSpPr>
          <p:cNvPr id="37" name="Picture Placeholder 63">
            <a:extLst>
              <a:ext uri="{FF2B5EF4-FFF2-40B4-BE49-F238E27FC236}">
                <a16:creationId xmlns:a16="http://schemas.microsoft.com/office/drawing/2014/main" id="{C89124D1-EF33-8F08-FB29-864958DCA1A9}"/>
              </a:ext>
            </a:extLst>
          </p:cNvPr>
          <p:cNvSpPr>
            <a:spLocks noGrp="1"/>
          </p:cNvSpPr>
          <p:nvPr>
            <p:ph type="pic" sz="quarter" idx="85"/>
          </p:nvPr>
        </p:nvSpPr>
        <p:spPr>
          <a:xfrm>
            <a:off x="403663" y="3524722"/>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a:p>
        </p:txBody>
      </p:sp>
      <p:sp>
        <p:nvSpPr>
          <p:cNvPr id="38" name="Text Placeholder 32">
            <a:extLst>
              <a:ext uri="{FF2B5EF4-FFF2-40B4-BE49-F238E27FC236}">
                <a16:creationId xmlns:a16="http://schemas.microsoft.com/office/drawing/2014/main" id="{CC941A89-D185-4B02-E96C-775D2AA0BAF0}"/>
              </a:ext>
            </a:extLst>
          </p:cNvPr>
          <p:cNvSpPr>
            <a:spLocks noGrp="1"/>
          </p:cNvSpPr>
          <p:nvPr>
            <p:ph type="body" sz="quarter" idx="86" hasCustomPrompt="1"/>
          </p:nvPr>
        </p:nvSpPr>
        <p:spPr>
          <a:xfrm>
            <a:off x="510490" y="1819136"/>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CCB00E53-E88A-85E5-C1E4-00A268668C1F}"/>
              </a:ext>
            </a:extLst>
          </p:cNvPr>
          <p:cNvSpPr>
            <a:spLocks noGrp="1"/>
          </p:cNvSpPr>
          <p:nvPr>
            <p:ph type="body" sz="quarter" idx="87" hasCustomPrompt="1"/>
          </p:nvPr>
        </p:nvSpPr>
        <p:spPr>
          <a:xfrm>
            <a:off x="452865" y="941054"/>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831DA0A4-F362-E4BD-B6DA-1094330F8E5D}"/>
              </a:ext>
            </a:extLst>
          </p:cNvPr>
          <p:cNvSpPr>
            <a:spLocks noGrp="1"/>
          </p:cNvSpPr>
          <p:nvPr>
            <p:ph type="body" sz="quarter" idx="88" hasCustomPrompt="1"/>
          </p:nvPr>
        </p:nvSpPr>
        <p:spPr>
          <a:xfrm>
            <a:off x="1488080" y="1352978"/>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D3AAEFDA-9CEA-C950-82E9-1DD789B3969D}"/>
              </a:ext>
            </a:extLst>
          </p:cNvPr>
          <p:cNvCxnSpPr>
            <a:cxnSpLocks/>
          </p:cNvCxnSpPr>
          <p:nvPr userDrawn="1"/>
        </p:nvCxnSpPr>
        <p:spPr>
          <a:xfrm flipV="1">
            <a:off x="414375" y="1575975"/>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object 3">
            <a:extLst>
              <a:ext uri="{FF2B5EF4-FFF2-40B4-BE49-F238E27FC236}">
                <a16:creationId xmlns:a16="http://schemas.microsoft.com/office/drawing/2014/main" id="{B53B63C7-2E78-81CE-946A-09C4FFBB9E17}"/>
              </a:ext>
            </a:extLst>
          </p:cNvPr>
          <p:cNvSpPr/>
          <p:nvPr userDrawn="1"/>
        </p:nvSpPr>
        <p:spPr>
          <a:xfrm rot="16200000">
            <a:off x="4027874" y="1308109"/>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3" name="Freeform 42">
            <a:extLst>
              <a:ext uri="{FF2B5EF4-FFF2-40B4-BE49-F238E27FC236}">
                <a16:creationId xmlns:a16="http://schemas.microsoft.com/office/drawing/2014/main" id="{19762219-D2B5-5277-2EDC-ECA72F421D9F}"/>
              </a:ext>
            </a:extLst>
          </p:cNvPr>
          <p:cNvSpPr/>
          <p:nvPr userDrawn="1"/>
        </p:nvSpPr>
        <p:spPr>
          <a:xfrm>
            <a:off x="3188213" y="2542889"/>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Picture Placeholder 26">
            <a:extLst>
              <a:ext uri="{FF2B5EF4-FFF2-40B4-BE49-F238E27FC236}">
                <a16:creationId xmlns:a16="http://schemas.microsoft.com/office/drawing/2014/main" id="{2A3D6B27-4355-53A8-4103-A3B762C2BDD8}"/>
              </a:ext>
            </a:extLst>
          </p:cNvPr>
          <p:cNvSpPr>
            <a:spLocks noGrp="1"/>
          </p:cNvSpPr>
          <p:nvPr>
            <p:ph type="pic" sz="quarter" idx="89"/>
          </p:nvPr>
        </p:nvSpPr>
        <p:spPr>
          <a:xfrm>
            <a:off x="3188213" y="21719"/>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45" name="Text Placeholder 32">
            <a:extLst>
              <a:ext uri="{FF2B5EF4-FFF2-40B4-BE49-F238E27FC236}">
                <a16:creationId xmlns:a16="http://schemas.microsoft.com/office/drawing/2014/main" id="{9C00B320-5072-D04D-D0F4-1C427E970FE8}"/>
              </a:ext>
            </a:extLst>
          </p:cNvPr>
          <p:cNvSpPr>
            <a:spLocks noGrp="1"/>
          </p:cNvSpPr>
          <p:nvPr>
            <p:ph type="body" sz="quarter" idx="90" hasCustomPrompt="1"/>
          </p:nvPr>
        </p:nvSpPr>
        <p:spPr>
          <a:xfrm>
            <a:off x="3287331" y="4405196"/>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164BAC94-5C8C-D1C0-905F-C3CAA932B2D3}"/>
              </a:ext>
            </a:extLst>
          </p:cNvPr>
          <p:cNvSpPr>
            <a:spLocks noGrp="1"/>
          </p:cNvSpPr>
          <p:nvPr>
            <p:ph type="body" sz="quarter" idx="91" hasCustomPrompt="1"/>
          </p:nvPr>
        </p:nvSpPr>
        <p:spPr>
          <a:xfrm>
            <a:off x="3229706" y="3527114"/>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47" name="Text Placeholder 32">
            <a:extLst>
              <a:ext uri="{FF2B5EF4-FFF2-40B4-BE49-F238E27FC236}">
                <a16:creationId xmlns:a16="http://schemas.microsoft.com/office/drawing/2014/main" id="{F1D031E3-DA47-DC2F-FE1C-60D1E9717106}"/>
              </a:ext>
            </a:extLst>
          </p:cNvPr>
          <p:cNvSpPr>
            <a:spLocks noGrp="1"/>
          </p:cNvSpPr>
          <p:nvPr>
            <p:ph type="body" sz="quarter" idx="92" hasCustomPrompt="1"/>
          </p:nvPr>
        </p:nvSpPr>
        <p:spPr>
          <a:xfrm>
            <a:off x="4264921" y="3939038"/>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8" name="Text Placeholder 23">
            <a:extLst>
              <a:ext uri="{FF2B5EF4-FFF2-40B4-BE49-F238E27FC236}">
                <a16:creationId xmlns:a16="http://schemas.microsoft.com/office/drawing/2014/main" id="{AD37A38E-304D-3F98-0131-71AA337BB5E5}"/>
              </a:ext>
            </a:extLst>
          </p:cNvPr>
          <p:cNvSpPr>
            <a:spLocks noGrp="1"/>
          </p:cNvSpPr>
          <p:nvPr>
            <p:ph type="body" sz="quarter" idx="93" hasCustomPrompt="1"/>
          </p:nvPr>
        </p:nvSpPr>
        <p:spPr>
          <a:xfrm rot="16200000">
            <a:off x="4039973" y="1321504"/>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49" name="Straight Connector 48">
            <a:extLst>
              <a:ext uri="{FF2B5EF4-FFF2-40B4-BE49-F238E27FC236}">
                <a16:creationId xmlns:a16="http://schemas.microsoft.com/office/drawing/2014/main" id="{11725D33-F610-E046-E1CC-0492975FFBCF}"/>
              </a:ext>
            </a:extLst>
          </p:cNvPr>
          <p:cNvCxnSpPr>
            <a:cxnSpLocks/>
          </p:cNvCxnSpPr>
          <p:nvPr userDrawn="1"/>
        </p:nvCxnSpPr>
        <p:spPr>
          <a:xfrm flipV="1">
            <a:off x="3191216" y="4162035"/>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 Placeholder 23">
            <a:extLst>
              <a:ext uri="{FF2B5EF4-FFF2-40B4-BE49-F238E27FC236}">
                <a16:creationId xmlns:a16="http://schemas.microsoft.com/office/drawing/2014/main" id="{857534B1-8446-6DFA-7D53-6B3173318BBB}"/>
              </a:ext>
            </a:extLst>
          </p:cNvPr>
          <p:cNvSpPr>
            <a:spLocks noGrp="1"/>
          </p:cNvSpPr>
          <p:nvPr>
            <p:ph type="body" sz="quarter" idx="98" hasCustomPrompt="1"/>
          </p:nvPr>
        </p:nvSpPr>
        <p:spPr>
          <a:xfrm rot="16200000">
            <a:off x="1253892" y="5160847"/>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8" name="Text Placeholder 32">
            <a:extLst>
              <a:ext uri="{FF2B5EF4-FFF2-40B4-BE49-F238E27FC236}">
                <a16:creationId xmlns:a16="http://schemas.microsoft.com/office/drawing/2014/main" id="{84BB96A9-5133-52C1-4472-00ADBE4CD440}"/>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A851A495-BBFB-06FE-6C26-5272C1EF5120}"/>
              </a:ext>
            </a:extLst>
          </p:cNvPr>
          <p:cNvSpPr/>
          <p:nvPr userDrawn="1"/>
        </p:nvSpPr>
        <p:spPr>
          <a:xfrm>
            <a:off x="9747" y="0"/>
            <a:ext cx="6522544" cy="6858002"/>
          </a:xfrm>
          <a:custGeom>
            <a:avLst/>
            <a:gdLst>
              <a:gd name="connsiteX0" fmla="*/ 0 w 6503537"/>
              <a:gd name="connsiteY0" fmla="*/ 0 h 6838017"/>
              <a:gd name="connsiteX1" fmla="*/ 6503537 w 6503537"/>
              <a:gd name="connsiteY1" fmla="*/ 0 h 6838017"/>
              <a:gd name="connsiteX2" fmla="*/ 6503537 w 6503537"/>
              <a:gd name="connsiteY2" fmla="*/ 3800463 h 6838017"/>
              <a:gd name="connsiteX3" fmla="*/ 6496220 w 6503537"/>
              <a:gd name="connsiteY3" fmla="*/ 3800463 h 6838017"/>
              <a:gd name="connsiteX4" fmla="*/ 6503537 w 6503537"/>
              <a:gd name="connsiteY4" fmla="*/ 3994646 h 6838017"/>
              <a:gd name="connsiteX5" fmla="*/ 5228852 w 6503537"/>
              <a:gd name="connsiteY5" fmla="*/ 6653989 h 6838017"/>
              <a:gd name="connsiteX6" fmla="*/ 4978182 w 6503537"/>
              <a:gd name="connsiteY6" fmla="*/ 6838017 h 6838017"/>
              <a:gd name="connsiteX7" fmla="*/ 1019075 w 6503537"/>
              <a:gd name="connsiteY7" fmla="*/ 6838017 h 6838017"/>
              <a:gd name="connsiteX8" fmla="*/ 965583 w 6503537"/>
              <a:gd name="connsiteY8" fmla="*/ 6802921 h 6838017"/>
              <a:gd name="connsiteX9" fmla="*/ 88357 w 6503537"/>
              <a:gd name="connsiteY9" fmla="*/ 5919024 h 6838017"/>
              <a:gd name="connsiteX10" fmla="*/ 0 w 6503537"/>
              <a:gd name="connsiteY10" fmla="*/ 5775966 h 68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3537" h="6838017">
                <a:moveTo>
                  <a:pt x="0" y="0"/>
                </a:moveTo>
                <a:lnTo>
                  <a:pt x="6503537" y="0"/>
                </a:lnTo>
                <a:lnTo>
                  <a:pt x="6503537" y="3800463"/>
                </a:lnTo>
                <a:lnTo>
                  <a:pt x="6496220" y="3800463"/>
                </a:lnTo>
                <a:cubicBezTo>
                  <a:pt x="6503537" y="3865190"/>
                  <a:pt x="6503537" y="3929921"/>
                  <a:pt x="6503537" y="3994646"/>
                </a:cubicBezTo>
                <a:cubicBezTo>
                  <a:pt x="6503537" y="5066697"/>
                  <a:pt x="6007851" y="6022691"/>
                  <a:pt x="5228852" y="6653989"/>
                </a:cubicBezTo>
                <a:lnTo>
                  <a:pt x="4978182" y="6838017"/>
                </a:lnTo>
                <a:lnTo>
                  <a:pt x="1019075" y="6838017"/>
                </a:lnTo>
                <a:lnTo>
                  <a:pt x="965583" y="6802921"/>
                </a:lnTo>
                <a:cubicBezTo>
                  <a:pt x="621940" y="6562487"/>
                  <a:pt x="324410" y="6262731"/>
                  <a:pt x="88357" y="5919024"/>
                </a:cubicBezTo>
                <a:lnTo>
                  <a:pt x="0" y="5775966"/>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D7E72A54-CE05-1414-AA5C-661A23174E8F}"/>
              </a:ext>
            </a:extLst>
          </p:cNvPr>
          <p:cNvSpPr/>
          <p:nvPr userDrawn="1"/>
        </p:nvSpPr>
        <p:spPr>
          <a:xfrm>
            <a:off x="0" y="206652"/>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D364F24C-F5B4-92E1-66B8-5F22CBF881D0}"/>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FFE78EDF-32BA-5910-7EC1-6B3F33F37483}"/>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F3172C5D-5724-B70E-2DF4-F63ABFEDFC31}"/>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5">
            <a:extLst>
              <a:ext uri="{FF2B5EF4-FFF2-40B4-BE49-F238E27FC236}">
                <a16:creationId xmlns:a16="http://schemas.microsoft.com/office/drawing/2014/main" id="{B6348BBA-2B3B-3BF9-2E02-C9E065741479}"/>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BAFBEE61-4A15-CF28-AC2A-7D75B4DA7158}"/>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3F5D573D-EF97-FAE0-4C70-F4F9032BD073}"/>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98BA8FF1-457B-CAEC-5DA1-17FE5A6DE409}"/>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E09F2959-033F-6851-7099-F561AA13DD8C}"/>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747B917F-2CD7-77A3-8C7A-621887461941}"/>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E8FDF510-F6A4-42C5-B55F-4F368D4A322C}"/>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D516DAF3-DEDC-9685-3BF2-9F28ED7C0F51}"/>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0D729105-EC4E-0BB0-4F4A-735EB804A20B}"/>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0" name="Straight Connector 19">
            <a:extLst>
              <a:ext uri="{FF2B5EF4-FFF2-40B4-BE49-F238E27FC236}">
                <a16:creationId xmlns:a16="http://schemas.microsoft.com/office/drawing/2014/main" id="{BCF0CB35-9C95-DADF-3513-8FE3C45B97C1}"/>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A1A9E790-018B-A820-A2B7-8864D6A70E8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3" name="Rectangle 22">
            <a:extLst>
              <a:ext uri="{FF2B5EF4-FFF2-40B4-BE49-F238E27FC236}">
                <a16:creationId xmlns:a16="http://schemas.microsoft.com/office/drawing/2014/main" id="{5BBCC69D-F00A-3380-BB00-6D6780B70BB6}"/>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0212B18-9D9E-AB9F-AE0B-DA8F15D96461}"/>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ED1C0B3-B8B9-BEB6-0293-16ED252ED996}"/>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HÖNNUN NÝSTÁRLEGRA GISTINGA Í FERÐAMENNSKU</a:t>
            </a:r>
          </a:p>
        </p:txBody>
      </p:sp>
      <p:sp>
        <p:nvSpPr>
          <p:cNvPr id="7" name="Slide Number Placeholder 5">
            <a:extLst>
              <a:ext uri="{FF2B5EF4-FFF2-40B4-BE49-F238E27FC236}">
                <a16:creationId xmlns:a16="http://schemas.microsoft.com/office/drawing/2014/main" id="{785EADB6-B72C-5D21-B823-65C1D444BEBC}"/>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884" r:id="rId15"/>
    <p:sldLayoutId id="2147483841" r:id="rId16"/>
    <p:sldLayoutId id="2147483879" r:id="rId17"/>
    <p:sldLayoutId id="2147483913" r:id="rId18"/>
    <p:sldLayoutId id="2147483914" r:id="rId19"/>
    <p:sldLayoutId id="2147483906" r:id="rId20"/>
    <p:sldLayoutId id="2147483907" r:id="rId21"/>
    <p:sldLayoutId id="2147483878" r:id="rId22"/>
    <p:sldLayoutId id="2147483915" r:id="rId23"/>
    <p:sldLayoutId id="2147483891" r:id="rId24"/>
    <p:sldLayoutId id="2147483894" r:id="rId25"/>
    <p:sldLayoutId id="2147483893" r:id="rId26"/>
    <p:sldLayoutId id="2147483895" r:id="rId27"/>
    <p:sldLayoutId id="2147483896" r:id="rId28"/>
    <p:sldLayoutId id="2147483919" r:id="rId29"/>
    <p:sldLayoutId id="2147483920" r:id="rId30"/>
    <p:sldLayoutId id="2147483900" r:id="rId31"/>
    <p:sldLayoutId id="2147483901" r:id="rId32"/>
    <p:sldLayoutId id="2147483902" r:id="rId33"/>
    <p:sldLayoutId id="2147483903" r:id="rId34"/>
    <p:sldLayoutId id="2147483904" r:id="rId35"/>
    <p:sldLayoutId id="2147483853" r:id="rId36"/>
    <p:sldLayoutId id="2147483912" r:id="rId37"/>
    <p:sldLayoutId id="2147483910" r:id="rId38"/>
    <p:sldLayoutId id="2147483918" r:id="rId3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hyperlink" Target="https://miro.com/research-and-design/collecting-customer-feedback-methods/" TargetMode="Externa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30.xml"/><Relationship Id="rId1" Type="http://schemas.openxmlformats.org/officeDocument/2006/relationships/video" Target="https://www.youtube.com/embed/lq5Y5Ca0HYo?feature=oembed" TargetMode="External"/><Relationship Id="rId4" Type="http://schemas.openxmlformats.org/officeDocument/2006/relationships/hyperlink" Target="https://www.youtube.com/watch?v=lq5Y5Ca0HYo"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5.xml"/><Relationship Id="rId1" Type="http://schemas.openxmlformats.org/officeDocument/2006/relationships/video" Target="https://www.youtube.com/embed/5ZbD2fyyCl8?feature=oembed" TargetMode="External"/><Relationship Id="rId5" Type="http://schemas.openxmlformats.org/officeDocument/2006/relationships/hyperlink" Target="https://destinationinsights.withgoogle.com/" TargetMode="Externa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hyperlink" Target="https://youtu.be/F1_MnXrVdEE" TargetMode="External"/><Relationship Id="rId2" Type="http://schemas.openxmlformats.org/officeDocument/2006/relationships/slideLayout" Target="../slideLayouts/slideLayout26.xml"/><Relationship Id="rId1" Type="http://schemas.openxmlformats.org/officeDocument/2006/relationships/video" Target="https://www.youtube.com/embed/aWiwlqsnSX8?feature=oembed" TargetMode="External"/><Relationship Id="rId6" Type="http://schemas.openxmlformats.org/officeDocument/2006/relationships/hyperlink" Target="https://www.youtube.com/watch?v=aWiwlqsnSX" TargetMode="External"/><Relationship Id="rId5" Type="http://schemas.openxmlformats.org/officeDocument/2006/relationships/image" Target="../media/image25.jpe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hyperlink" Target="https://www.ferdamalastofa.is/en/grants/the-tourist-site-protection-fund" TargetMode="External"/><Relationship Id="rId2" Type="http://schemas.openxmlformats.org/officeDocument/2006/relationships/hyperlink" Target="https://island.is/en/loans-and-grands-by-the-icelandic-regional-development-institute" TargetMode="External"/><Relationship Id="rId1" Type="http://schemas.openxmlformats.org/officeDocument/2006/relationships/slideLayout" Target="../slideLayouts/slideLayout38.xml"/><Relationship Id="rId4" Type="http://schemas.openxmlformats.org/officeDocument/2006/relationships/hyperlink" Target="https://www.northatlantic-islands.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hyperlink" Target="https://www.slideshare.net/RyanGum/airbnb-pitch-deck" TargetMode="External"/><Relationship Id="rId2" Type="http://schemas.openxmlformats.org/officeDocument/2006/relationships/image" Target="../media/image27.png"/><Relationship Id="rId1" Type="http://schemas.openxmlformats.org/officeDocument/2006/relationships/slideLayout" Target="../slideLayouts/slideLayout23.xml"/><Relationship Id="rId5" Type="http://schemas.openxmlformats.org/officeDocument/2006/relationships/image" Target="../media/image28.png"/><Relationship Id="rId4" Type="http://schemas.openxmlformats.org/officeDocument/2006/relationships/hyperlink" Target="https://www.pitchdeckhunt.com/pitch-decks/airbnb"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8.xml"/><Relationship Id="rId1" Type="http://schemas.openxmlformats.org/officeDocument/2006/relationships/video" Target="https://www.youtube.com/embed/GFMeuSIhIYg?feature=oembed" TargetMode="External"/><Relationship Id="rId4" Type="http://schemas.openxmlformats.org/officeDocument/2006/relationships/hyperlink" Target="https://www.youtube.com/watch?v=GFMeuSIhIYg"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hyperlink" Target="https://hbr.org/1998/07/welcome-to-the-experience-economy" TargetMode="External"/><Relationship Id="rId1" Type="http://schemas.openxmlformats.org/officeDocument/2006/relationships/slideLayout" Target="../slideLayouts/slideLayout15.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ulleggid.is/masterclass/" TargetMode="Externa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hyperlink" Target="https://gulleggid.is/masterclass/" TargetMode="External"/><Relationship Id="rId2" Type="http://schemas.openxmlformats.org/officeDocument/2006/relationships/hyperlink" Target="https://hbr.org/1998/07/welcome-to-the-experience-economy" TargetMode="External"/><Relationship Id="rId1" Type="http://schemas.openxmlformats.org/officeDocument/2006/relationships/slideLayout" Target="../slideLayouts/slideLayout38.xml"/><Relationship Id="rId5" Type="http://schemas.openxmlformats.org/officeDocument/2006/relationships/hyperlink" Target="https://www.typeform.com/" TargetMode="External"/><Relationship Id="rId4" Type="http://schemas.openxmlformats.org/officeDocument/2006/relationships/hyperlink" Target="https://www.canva.com/presentations/pitch-deck/" TargetMode="External"/></Relationships>
</file>

<file path=ppt/slides/_rels/slide54.xml.rels><?xml version="1.0" encoding="UTF-8" standalone="yes"?>
<Relationships xmlns="http://schemas.openxmlformats.org/package/2006/relationships"><Relationship Id="rId2" Type="http://schemas.openxmlformats.org/officeDocument/2006/relationships/hyperlink" Target="https://www.universitylabpartners.org/blog/the-10-slide-pitch-deck-template" TargetMode="External"/><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Two people doing handstand on a beach&#10;&#10;AI-generated content may be incorrect.">
            <a:extLst>
              <a:ext uri="{FF2B5EF4-FFF2-40B4-BE49-F238E27FC236}">
                <a16:creationId xmlns:a16="http://schemas.microsoft.com/office/drawing/2014/main" id="{95BDB757-F4BD-400D-D9E0-637FCF1EF0D9}"/>
              </a:ext>
            </a:extLst>
          </p:cNvPr>
          <p:cNvPicPr>
            <a:picLocks noGrp="1" noChangeAspect="1"/>
          </p:cNvPicPr>
          <p:nvPr>
            <p:ph type="pic" sz="quarter" idx="19"/>
          </p:nvPr>
        </p:nvPicPr>
        <p:blipFill>
          <a:blip r:embed="rId2"/>
          <a:srcRect l="1873" r="1873"/>
          <a:stretch>
            <a:fillRect/>
          </a:stretch>
        </p:blipFill>
        <p:spPr/>
      </p:pic>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597549" y="2676911"/>
            <a:ext cx="5089964" cy="697353"/>
          </a:xfrm>
        </p:spPr>
        <p:txBody>
          <a:bodyPr lIns="91440" tIns="45720" rIns="91440" bIns="45720" anchor="t">
            <a:noAutofit/>
          </a:bodyPr>
          <a:lstStyle/>
          <a:p>
            <a:r>
              <a:rPr lang="en-GB" dirty="0"/>
              <a:t>Modúl 2 (hluti 1)</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597548" y="3578960"/>
            <a:ext cx="5498452" cy="697353"/>
          </a:xfrm>
        </p:spPr>
        <p:txBody>
          <a:bodyPr lIns="91440" tIns="45720" rIns="91440" bIns="45720" anchor="t">
            <a:noAutofit/>
          </a:bodyPr>
          <a:lstStyle/>
          <a:p>
            <a:pPr defTabSz="777514">
              <a:lnSpc>
                <a:spcPts val="3340"/>
              </a:lnSpc>
              <a:spcBef>
                <a:spcPts val="0"/>
              </a:spcBef>
              <a:defRPr/>
            </a:pPr>
            <a:r>
              <a:rPr lang="en-GB" sz="3200" dirty="0">
                <a:ea typeface="Calibri"/>
                <a:cs typeface="Calibri"/>
              </a:rPr>
              <a:t>Markaðsrannsóknir og </a:t>
            </a:r>
            <a:r>
              <a:rPr lang="en-GB" sz="3200" dirty="0" err="1">
                <a:ea typeface="Calibri"/>
                <a:cs typeface="Calibri"/>
              </a:rPr>
              <a:t>viðskiptaáætlun</a:t>
            </a:r>
            <a:r>
              <a:rPr lang="en-GB" sz="3200" dirty="0">
                <a:ea typeface="Calibri"/>
                <a:cs typeface="Calibri"/>
              </a:rPr>
              <a:t> (</a:t>
            </a:r>
            <a:r>
              <a:rPr lang="en-GB" sz="3200" dirty="0" err="1">
                <a:ea typeface="Calibri"/>
                <a:cs typeface="Calibri"/>
              </a:rPr>
              <a:t>fyrir</a:t>
            </a:r>
            <a:r>
              <a:rPr lang="en-GB" sz="3200" dirty="0">
                <a:ea typeface="Calibri"/>
                <a:cs typeface="Calibri"/>
              </a:rPr>
              <a:t> </a:t>
            </a:r>
            <a:r>
              <a:rPr lang="en-GB" sz="3200" dirty="0" err="1">
                <a:ea typeface="Calibri"/>
                <a:cs typeface="Calibri"/>
              </a:rPr>
              <a:t>þína</a:t>
            </a:r>
            <a:r>
              <a:rPr lang="en-GB" sz="3200" dirty="0">
                <a:ea typeface="Calibri"/>
                <a:cs typeface="Calibri"/>
              </a:rPr>
              <a:t> </a:t>
            </a:r>
            <a:r>
              <a:rPr lang="en-GB" sz="3200" dirty="0" err="1">
                <a:ea typeface="Calibri"/>
                <a:cs typeface="Calibri"/>
              </a:rPr>
              <a:t>óhefðbundnu</a:t>
            </a:r>
            <a:r>
              <a:rPr lang="en-GB" sz="3200" dirty="0">
                <a:ea typeface="Calibri"/>
                <a:cs typeface="Calibri"/>
              </a:rPr>
              <a:t> </a:t>
            </a:r>
            <a:r>
              <a:rPr lang="en-GB" sz="3200" dirty="0" err="1">
                <a:ea typeface="Calibri"/>
                <a:cs typeface="Calibri"/>
              </a:rPr>
              <a:t>gistimöguleika</a:t>
            </a:r>
            <a:r>
              <a:rPr lang="en-GB" sz="3200" dirty="0">
                <a:ea typeface="Calibri"/>
                <a:cs typeface="Calibri"/>
              </a:rPr>
              <a:t>)</a:t>
            </a:r>
          </a:p>
          <a:p>
            <a:pPr defTabSz="777514">
              <a:lnSpc>
                <a:spcPts val="3340"/>
              </a:lnSpc>
              <a:spcBef>
                <a:spcPts val="0"/>
              </a:spcBef>
              <a:defRPr/>
            </a:pPr>
            <a:endParaRPr lang="en-GB" sz="3200" dirty="0">
              <a:ea typeface="Calibri"/>
              <a:cs typeface="Calibri"/>
            </a:endParaRPr>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sz="3200" dirty="0" err="1"/>
              <a:t>www.epicstays.eu</a:t>
            </a:r>
            <a:endParaRPr lang="en-GB" sz="3200" dirty="0"/>
          </a:p>
        </p:txBody>
      </p:sp>
      <p:sp>
        <p:nvSpPr>
          <p:cNvPr id="11" name="Text Placeholder 10">
            <a:extLst>
              <a:ext uri="{FF2B5EF4-FFF2-40B4-BE49-F238E27FC236}">
                <a16:creationId xmlns:a16="http://schemas.microsoft.com/office/drawing/2014/main" id="{1C5AD9F2-07CA-46B6-D7BC-FBB9262431A9}"/>
              </a:ext>
            </a:extLst>
          </p:cNvPr>
          <p:cNvSpPr>
            <a:spLocks noGrp="1"/>
          </p:cNvSpPr>
          <p:nvPr>
            <p:ph type="body" sz="quarter" idx="65"/>
          </p:nvPr>
        </p:nvSpPr>
        <p:spPr>
          <a:xfrm>
            <a:off x="9238279" y="778060"/>
            <a:ext cx="2953721" cy="452458"/>
          </a:xfrm>
        </p:spPr>
        <p:txBody>
          <a:bodyPr/>
          <a:lstStyle/>
          <a:p>
            <a:pPr algn="ctr"/>
            <a:r>
              <a:rPr lang="en-GB" sz="1200" dirty="0"/>
              <a:t>Ljósmynd: https://midgardbasecamp.is/ </a:t>
            </a:r>
          </a:p>
        </p:txBody>
      </p:sp>
      <p:pic>
        <p:nvPicPr>
          <p:cNvPr id="6" name="Picture 5">
            <a:extLst>
              <a:ext uri="{FF2B5EF4-FFF2-40B4-BE49-F238E27FC236}">
                <a16:creationId xmlns:a16="http://schemas.microsoft.com/office/drawing/2014/main" id="{F6790F14-6BCC-A985-63B3-48218C0B1F3B}"/>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6120830" y="2249394"/>
            <a:ext cx="3580276" cy="2659133"/>
          </a:xfrm>
          <a:prstGeom prst="rect">
            <a:avLst/>
          </a:prstGeom>
        </p:spPr>
      </p:pic>
    </p:spTree>
    <p:extLst>
      <p:ext uri="{BB962C8B-B14F-4D97-AF65-F5344CB8AC3E}">
        <p14:creationId xmlns:p14="http://schemas.microsoft.com/office/powerpoint/2010/main" val="2925093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8D60A-2A88-4EE9-6B2A-3184F2281DF0}"/>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6FE5A932-961B-CF7B-179C-BBCEA1966586}"/>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83F3B4C8-CD1A-BD5A-AF19-919A1D68EC60}"/>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Kafli 1:</a:t>
            </a:r>
            <a:r>
              <a:rPr lang="en-US" dirty="0"/>
              <a:t> 3 lykillearningssvið</a:t>
            </a:r>
          </a:p>
        </p:txBody>
      </p:sp>
      <p:sp>
        <p:nvSpPr>
          <p:cNvPr id="13" name="Slide Number Placeholder 5">
            <a:extLst>
              <a:ext uri="{FF2B5EF4-FFF2-40B4-BE49-F238E27FC236}">
                <a16:creationId xmlns:a16="http://schemas.microsoft.com/office/drawing/2014/main" id="{B4421C45-5F35-22F5-C84A-6D44B24786EC}"/>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10</a:t>
            </a:fld>
            <a:endParaRPr lang="fr-CA" sz="1200" dirty="0"/>
          </a:p>
        </p:txBody>
      </p:sp>
      <p:pic>
        <p:nvPicPr>
          <p:cNvPr id="3" name="Picture 2">
            <a:extLst>
              <a:ext uri="{FF2B5EF4-FFF2-40B4-BE49-F238E27FC236}">
                <a16:creationId xmlns:a16="http://schemas.microsoft.com/office/drawing/2014/main" id="{7B1EA480-73F3-1D3F-4363-FDDC518290E3}"/>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096000" y="3429000"/>
            <a:ext cx="4246690" cy="3154091"/>
          </a:xfrm>
          <a:prstGeom prst="rect">
            <a:avLst/>
          </a:prstGeom>
        </p:spPr>
      </p:pic>
      <p:sp>
        <p:nvSpPr>
          <p:cNvPr id="7" name="Text Placeholder 1">
            <a:extLst>
              <a:ext uri="{FF2B5EF4-FFF2-40B4-BE49-F238E27FC236}">
                <a16:creationId xmlns:a16="http://schemas.microsoft.com/office/drawing/2014/main" id="{014E1A92-1B03-AC24-9C62-D1767EBCA194}"/>
              </a:ext>
            </a:extLst>
          </p:cNvPr>
          <p:cNvSpPr txBox="1">
            <a:spLocks/>
          </p:cNvSpPr>
          <p:nvPr/>
        </p:nvSpPr>
        <p:spPr>
          <a:xfrm>
            <a:off x="1783121" y="1993355"/>
            <a:ext cx="4585596"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Hagnýtar aðferðir til að afla áreiðanlegra innsýnna</a:t>
            </a:r>
          </a:p>
          <a:p>
            <a:pPr>
              <a:lnSpc>
                <a:spcPts val="2480"/>
              </a:lnSpc>
            </a:pPr>
            <a:endParaRPr lang="en-GB" sz="2400" b="1" dirty="0"/>
          </a:p>
          <a:p>
            <a:pPr>
              <a:lnSpc>
                <a:spcPts val="2380"/>
              </a:lnSpc>
            </a:pPr>
            <a:r>
              <a:rPr lang="en-IE" sz="2200" dirty="0"/>
              <a:t>Skilja hvernig á að afla innsýn í staðbundinn ferðamannamarkað og læra af öðrum ferðaþjónustufyrirtækjum.</a:t>
            </a: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12" name="Text Placeholder 2">
            <a:extLst>
              <a:ext uri="{FF2B5EF4-FFF2-40B4-BE49-F238E27FC236}">
                <a16:creationId xmlns:a16="http://schemas.microsoft.com/office/drawing/2014/main" id="{D330D0AF-3ED9-1960-BF38-81FB8A3EF7B5}"/>
              </a:ext>
            </a:extLst>
          </p:cNvPr>
          <p:cNvSpPr txBox="1">
            <a:spLocks/>
          </p:cNvSpPr>
          <p:nvPr/>
        </p:nvSpPr>
        <p:spPr>
          <a:xfrm>
            <a:off x="733932" y="1475721"/>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03</a:t>
            </a:r>
            <a:endParaRPr lang="en-GB" sz="6600" b="1" dirty="0">
              <a:solidFill>
                <a:schemeClr val="bg1"/>
              </a:solidFill>
            </a:endParaRPr>
          </a:p>
        </p:txBody>
      </p:sp>
      <p:sp>
        <p:nvSpPr>
          <p:cNvPr id="16" name="Freeform 15">
            <a:extLst>
              <a:ext uri="{FF2B5EF4-FFF2-40B4-BE49-F238E27FC236}">
                <a16:creationId xmlns:a16="http://schemas.microsoft.com/office/drawing/2014/main" id="{50518CB5-B5F1-EFDF-B99C-08E8194F5D77}"/>
              </a:ext>
            </a:extLst>
          </p:cNvPr>
          <p:cNvSpPr/>
          <p:nvPr/>
        </p:nvSpPr>
        <p:spPr>
          <a:xfrm>
            <a:off x="0" y="2217929"/>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Tree>
    <p:extLst>
      <p:ext uri="{BB962C8B-B14F-4D97-AF65-F5344CB8AC3E}">
        <p14:creationId xmlns:p14="http://schemas.microsoft.com/office/powerpoint/2010/main" val="783123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D9C43-99B1-D4A0-2821-6327F3BD5FF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21B74E2-3AD1-0E81-62CB-4F333E8AA484}"/>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Lykilnámssvið</a:t>
            </a:r>
          </a:p>
        </p:txBody>
      </p:sp>
      <p:sp>
        <p:nvSpPr>
          <p:cNvPr id="6" name="Text Placeholder 5">
            <a:extLst>
              <a:ext uri="{FF2B5EF4-FFF2-40B4-BE49-F238E27FC236}">
                <a16:creationId xmlns:a16="http://schemas.microsoft.com/office/drawing/2014/main" id="{D785AF10-CF00-63D2-28E6-AC7A04352249}"/>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80105E98-29A5-C2B3-FDB8-7B9DBB9A1380}"/>
              </a:ext>
            </a:extLst>
          </p:cNvPr>
          <p:cNvSpPr>
            <a:spLocks noGrp="1"/>
          </p:cNvSpPr>
          <p:nvPr>
            <p:ph type="body" sz="quarter" idx="16"/>
          </p:nvPr>
        </p:nvSpPr>
        <p:spPr>
          <a:xfrm>
            <a:off x="4061012" y="732734"/>
            <a:ext cx="6238020" cy="803654"/>
          </a:xfrm>
          <a:prstGeom prst="rect">
            <a:avLst/>
          </a:prstGeom>
        </p:spPr>
        <p:txBody>
          <a:bodyPr/>
          <a:lstStyle/>
          <a:p>
            <a:pPr>
              <a:lnSpc>
                <a:spcPts val="2960"/>
              </a:lnSpc>
            </a:pPr>
            <a:r>
              <a:rPr lang="en-GB" sz="2800" dirty="0"/>
              <a:t>Að skilja hvaða gestir heimsækja </a:t>
            </a:r>
          </a:p>
          <a:p>
            <a:pPr>
              <a:lnSpc>
                <a:spcPts val="2960"/>
              </a:lnSpc>
            </a:pPr>
            <a:r>
              <a:rPr lang="en-GB" sz="2800" dirty="0"/>
              <a:t>(eða gætu heimsótt)</a:t>
            </a:r>
          </a:p>
          <a:p>
            <a:pPr>
              <a:lnSpc>
                <a:spcPts val="2960"/>
              </a:lnSpc>
            </a:pPr>
            <a:endParaRPr lang="en-GB" sz="2800" dirty="0"/>
          </a:p>
        </p:txBody>
      </p:sp>
      <p:sp>
        <p:nvSpPr>
          <p:cNvPr id="4" name="Text Placeholder 3">
            <a:extLst>
              <a:ext uri="{FF2B5EF4-FFF2-40B4-BE49-F238E27FC236}">
                <a16:creationId xmlns:a16="http://schemas.microsoft.com/office/drawing/2014/main" id="{299AE6E4-444C-F617-4AF8-40AFB4F4F565}"/>
              </a:ext>
            </a:extLst>
          </p:cNvPr>
          <p:cNvSpPr>
            <a:spLocks noGrp="1"/>
          </p:cNvSpPr>
          <p:nvPr>
            <p:ph type="body" sz="quarter" idx="21"/>
          </p:nvPr>
        </p:nvSpPr>
        <p:spPr>
          <a:xfrm>
            <a:off x="4061011" y="1881924"/>
            <a:ext cx="7511395"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Gestir þínir eru lykilþáttur í fyrirtækinu þínu; án gesta er ekkert fyrirtæki. Þess vegna er afar mikilvægt að skilja hvaða tegund gesta heimsækir þig. Hvað eru þeir að leita að? Hvað líkar þeim og hvað líkar þeim ekki? Þessi kafli útvegar þér þekkingu til að skilja þarfir gesta og hvernig fyrirtækið þitt getur </a:t>
            </a:r>
            <a:r>
              <a:rPr lang="en-GB" b="0" i="0" dirty="0" err="1">
                <a:effectLst/>
                <a:latin typeface="Calibri"/>
                <a:ea typeface="Calibri"/>
                <a:cs typeface="Calibri"/>
              </a:rPr>
              <a:t>uppfyllt </a:t>
            </a:r>
            <a:r>
              <a:rPr lang="en-GB" b="0" i="0" dirty="0">
                <a:effectLst/>
                <a:latin typeface="Calibri"/>
                <a:ea typeface="Calibri"/>
                <a:cs typeface="Calibri"/>
              </a:rPr>
              <a:t>þær. </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Þú munt kanna mismunandi aðferðir sem veita þér innsýn og þekkingu sem þarf til að byrja að skrá prófíl gesta þinna. Með því munt þú öðlast dýrmæta innsýn í hvaða tegund gesta gætu heimsótt þig og þar með styrkja gistirekstrarfyrirtæki þitt.</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1091CF9C-779E-2B58-5519-C2629B072E6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11</a:t>
            </a:fld>
            <a:endParaRPr lang="fr-CA" sz="1200" dirty="0"/>
          </a:p>
        </p:txBody>
      </p:sp>
    </p:spTree>
    <p:extLst>
      <p:ext uri="{BB962C8B-B14F-4D97-AF65-F5344CB8AC3E}">
        <p14:creationId xmlns:p14="http://schemas.microsoft.com/office/powerpoint/2010/main" val="2565865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A815C-7CAA-3C4A-B838-712A65BF7F33}"/>
            </a:ext>
          </a:extLst>
        </p:cNvPr>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6BE2A94-7D3D-1272-9C6B-8FC2730064E9}"/>
              </a:ext>
            </a:extLst>
          </p:cNvPr>
          <p:cNvCxnSpPr>
            <a:cxnSpLocks/>
          </p:cNvCxnSpPr>
          <p:nvPr/>
        </p:nvCxnSpPr>
        <p:spPr>
          <a:xfrm>
            <a:off x="0" y="2228844"/>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993BF797-8068-F2CD-2F16-4913F116FDDC}"/>
              </a:ext>
            </a:extLst>
          </p:cNvPr>
          <p:cNvSpPr txBox="1">
            <a:spLocks/>
          </p:cNvSpPr>
          <p:nvPr/>
        </p:nvSpPr>
        <p:spPr>
          <a:xfrm>
            <a:off x="613482" y="581892"/>
            <a:ext cx="4397789"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Að skilja hvaða gestir heimsækja (eða gætu heimsótt)</a:t>
            </a:r>
          </a:p>
          <a:p>
            <a:pPr>
              <a:lnSpc>
                <a:spcPts val="3720"/>
              </a:lnSpc>
            </a:pPr>
            <a:endParaRPr lang="en-US" dirty="0"/>
          </a:p>
        </p:txBody>
      </p:sp>
      <p:sp>
        <p:nvSpPr>
          <p:cNvPr id="10" name="Text Placeholder 3">
            <a:extLst>
              <a:ext uri="{FF2B5EF4-FFF2-40B4-BE49-F238E27FC236}">
                <a16:creationId xmlns:a16="http://schemas.microsoft.com/office/drawing/2014/main" id="{00824DF5-FF84-D49B-2CCF-7252D2726C75}"/>
              </a:ext>
            </a:extLst>
          </p:cNvPr>
          <p:cNvSpPr txBox="1">
            <a:spLocks/>
          </p:cNvSpPr>
          <p:nvPr/>
        </p:nvSpPr>
        <p:spPr>
          <a:xfrm>
            <a:off x="613482" y="3708830"/>
            <a:ext cx="4760120" cy="2482335"/>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Arial" panose="020B0604020202020204" pitchFamily="34" charset="0"/>
              <a:buChar char="•"/>
            </a:pPr>
            <a:r>
              <a:rPr lang="en-GB" dirty="0"/>
              <a:t>Hver er gestur okkar?</a:t>
            </a:r>
          </a:p>
          <a:p>
            <a:pPr marL="342900" indent="-342900">
              <a:lnSpc>
                <a:spcPts val="2340"/>
              </a:lnSpc>
              <a:buClr>
                <a:srgbClr val="64AFAF"/>
              </a:buClr>
              <a:buFont typeface="Arial" panose="020B0604020202020204" pitchFamily="34" charset="0"/>
              <a:buChar char="•"/>
            </a:pPr>
            <a:r>
              <a:rPr lang="en-GB" dirty="0"/>
              <a:t>Geturðu lýst þeim? </a:t>
            </a:r>
          </a:p>
          <a:p>
            <a:pPr marL="342900" indent="-342900">
              <a:lnSpc>
                <a:spcPts val="2340"/>
              </a:lnSpc>
              <a:buClr>
                <a:srgbClr val="64AFAF"/>
              </a:buClr>
              <a:buFont typeface="Arial" panose="020B0604020202020204" pitchFamily="34" charset="0"/>
              <a:buChar char="•"/>
            </a:pPr>
            <a:r>
              <a:rPr lang="en-GB" dirty="0"/>
              <a:t>Hvaða tegund gesta fæ ég? </a:t>
            </a:r>
          </a:p>
          <a:p>
            <a:pPr marL="342900" indent="-342900">
              <a:lnSpc>
                <a:spcPts val="2340"/>
              </a:lnSpc>
              <a:buClr>
                <a:srgbClr val="64AFAF"/>
              </a:buClr>
              <a:buFont typeface="Arial" panose="020B0604020202020204" pitchFamily="34" charset="0"/>
              <a:buChar char="•"/>
            </a:pPr>
            <a:r>
              <a:rPr lang="en-GB" dirty="0"/>
              <a:t>Hvaða tegund vil ég helst fá?</a:t>
            </a:r>
          </a:p>
          <a:p>
            <a:pPr marL="342900" indent="-342900">
              <a:lnSpc>
                <a:spcPts val="2340"/>
              </a:lnSpc>
              <a:buClr>
                <a:srgbClr val="64AFAF"/>
              </a:buClr>
              <a:buFont typeface="Arial" panose="020B0604020202020204" pitchFamily="34" charset="0"/>
              <a:buChar char="•"/>
            </a:pPr>
            <a:r>
              <a:rPr lang="en-GB" dirty="0"/>
              <a:t>Hvaða sögur get ég sagt til að laða að mér "mitt tegund" gesta?</a:t>
            </a:r>
          </a:p>
          <a:p>
            <a:pPr marL="342900" indent="-342900">
              <a:lnSpc>
                <a:spcPts val="2340"/>
              </a:lnSpc>
              <a:buClr>
                <a:srgbClr val="64AFAF"/>
              </a:buClr>
              <a:buFont typeface="Arial" panose="020B0604020202020204" pitchFamily="34" charset="0"/>
              <a:buChar char="•"/>
            </a:pPr>
            <a:endParaRPr lang="en-GB" dirty="0"/>
          </a:p>
        </p:txBody>
      </p:sp>
      <p:sp>
        <p:nvSpPr>
          <p:cNvPr id="12" name="Text Placeholder 6">
            <a:extLst>
              <a:ext uri="{FF2B5EF4-FFF2-40B4-BE49-F238E27FC236}">
                <a16:creationId xmlns:a16="http://schemas.microsoft.com/office/drawing/2014/main" id="{72785097-07B5-56CB-8CDE-ED87D0D699ED}"/>
              </a:ext>
            </a:extLst>
          </p:cNvPr>
          <p:cNvSpPr txBox="1">
            <a:spLocks/>
          </p:cNvSpPr>
          <p:nvPr/>
        </p:nvSpPr>
        <p:spPr>
          <a:xfrm>
            <a:off x="613482" y="2866378"/>
            <a:ext cx="494129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Að spyrja réttu spurningarnar</a:t>
            </a:r>
          </a:p>
          <a:p>
            <a:pPr>
              <a:lnSpc>
                <a:spcPts val="3100"/>
              </a:lnSpc>
            </a:pPr>
            <a:endParaRPr lang="it-IT" dirty="0"/>
          </a:p>
        </p:txBody>
      </p:sp>
      <p:sp>
        <p:nvSpPr>
          <p:cNvPr id="23" name="Freeform 22">
            <a:extLst>
              <a:ext uri="{FF2B5EF4-FFF2-40B4-BE49-F238E27FC236}">
                <a16:creationId xmlns:a16="http://schemas.microsoft.com/office/drawing/2014/main" id="{5395A1E2-5174-D605-A21C-371E55622FDF}"/>
              </a:ext>
            </a:extLst>
          </p:cNvPr>
          <p:cNvSpPr/>
          <p:nvPr/>
        </p:nvSpPr>
        <p:spPr>
          <a:xfrm rot="10800000">
            <a:off x="5925611" y="14191"/>
            <a:ext cx="5544708" cy="6381667"/>
          </a:xfrm>
          <a:custGeom>
            <a:avLst/>
            <a:gdLst>
              <a:gd name="connsiteX0" fmla="*/ 5544708 w 5544708"/>
              <a:gd name="connsiteY0" fmla="*/ 6381667 h 6381667"/>
              <a:gd name="connsiteX1" fmla="*/ 5323874 w 5544708"/>
              <a:gd name="connsiteY1" fmla="*/ 6370553 h 6381667"/>
              <a:gd name="connsiteX2" fmla="*/ 5167640 w 5544708"/>
              <a:gd name="connsiteY2" fmla="*/ 6376339 h 6381667"/>
              <a:gd name="connsiteX3" fmla="*/ 5167640 w 5544708"/>
              <a:gd name="connsiteY3" fmla="*/ 6370553 h 6381667"/>
              <a:gd name="connsiteX4" fmla="*/ 0 w 5544708"/>
              <a:gd name="connsiteY4" fmla="*/ 6370553 h 6381667"/>
              <a:gd name="connsiteX5" fmla="*/ 0 w 5544708"/>
              <a:gd name="connsiteY5" fmla="*/ 2927945 h 6381667"/>
              <a:gd name="connsiteX6" fmla="*/ 5785 w 5544708"/>
              <a:gd name="connsiteY6" fmla="*/ 2927945 h 6381667"/>
              <a:gd name="connsiteX7" fmla="*/ 0 w 5544708"/>
              <a:gd name="connsiteY7" fmla="*/ 2771710 h 6381667"/>
              <a:gd name="connsiteX8" fmla="*/ 2772355 w 5544708"/>
              <a:gd name="connsiteY8" fmla="*/ 0 h 6381667"/>
              <a:gd name="connsiteX9" fmla="*/ 5544708 w 5544708"/>
              <a:gd name="connsiteY9" fmla="*/ 2771710 h 6381667"/>
              <a:gd name="connsiteX10" fmla="*/ 5538923 w 5544708"/>
              <a:gd name="connsiteY10" fmla="*/ 2927945 h 6381667"/>
              <a:gd name="connsiteX11" fmla="*/ 5544708 w 5544708"/>
              <a:gd name="connsiteY11" fmla="*/ 2927945 h 638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44708" h="6381667">
                <a:moveTo>
                  <a:pt x="5544708" y="6381667"/>
                </a:moveTo>
                <a:lnTo>
                  <a:pt x="5323874" y="6370553"/>
                </a:lnTo>
                <a:cubicBezTo>
                  <a:pt x="5271797" y="6370553"/>
                  <a:pt x="5219715" y="6370553"/>
                  <a:pt x="5167640" y="6376339"/>
                </a:cubicBezTo>
                <a:lnTo>
                  <a:pt x="5167640" y="6370553"/>
                </a:lnTo>
                <a:lnTo>
                  <a:pt x="0" y="6370553"/>
                </a:lnTo>
                <a:lnTo>
                  <a:pt x="0" y="2927945"/>
                </a:lnTo>
                <a:lnTo>
                  <a:pt x="5785" y="2927945"/>
                </a:lnTo>
                <a:cubicBezTo>
                  <a:pt x="0" y="2875869"/>
                  <a:pt x="0" y="2823788"/>
                  <a:pt x="0" y="2771710"/>
                </a:cubicBezTo>
                <a:cubicBezTo>
                  <a:pt x="0" y="1238300"/>
                  <a:pt x="1238587" y="0"/>
                  <a:pt x="2772355" y="0"/>
                </a:cubicBezTo>
                <a:cubicBezTo>
                  <a:pt x="4306119" y="0"/>
                  <a:pt x="5544708" y="1244091"/>
                  <a:pt x="5544708" y="2771710"/>
                </a:cubicBezTo>
                <a:cubicBezTo>
                  <a:pt x="5544708" y="2823788"/>
                  <a:pt x="5544708" y="2881655"/>
                  <a:pt x="5538923" y="2927945"/>
                </a:cubicBezTo>
                <a:lnTo>
                  <a:pt x="5544708" y="2927945"/>
                </a:lnTo>
                <a:close/>
              </a:path>
            </a:pathLst>
          </a:custGeom>
          <a:blipFill dpi="0" rotWithShape="0">
            <a:blip r:embed="rId2"/>
            <a:srcRect/>
            <a:stretch>
              <a:fillRect l="-69239" t="-222" r="-41993" b="222"/>
            </a:stretch>
          </a:blipFill>
          <a:ln w="15768" cap="flat">
            <a:noFill/>
            <a:prstDash val="solid"/>
            <a:miter/>
          </a:ln>
        </p:spPr>
        <p:txBody>
          <a:bodyPr wrap="square" rtlCol="0" anchor="ctr">
            <a:noAutofit/>
          </a:bodyPr>
          <a:lstStyle/>
          <a:p>
            <a:endParaRPr lang="en-US" dirty="0"/>
          </a:p>
        </p:txBody>
      </p:sp>
      <p:sp>
        <p:nvSpPr>
          <p:cNvPr id="21" name="Text Placeholder 7">
            <a:extLst>
              <a:ext uri="{FF2B5EF4-FFF2-40B4-BE49-F238E27FC236}">
                <a16:creationId xmlns:a16="http://schemas.microsoft.com/office/drawing/2014/main" id="{AB3A83F9-E172-9CAC-9AB5-CFE99E4CE531}"/>
              </a:ext>
            </a:extLst>
          </p:cNvPr>
          <p:cNvSpPr txBox="1">
            <a:spLocks/>
          </p:cNvSpPr>
          <p:nvPr/>
        </p:nvSpPr>
        <p:spPr>
          <a:xfrm>
            <a:off x="5925612" y="462141"/>
            <a:ext cx="5544707" cy="627469"/>
          </a:xfrm>
          <a:prstGeom prst="rect">
            <a:avLst/>
          </a:prstGeom>
          <a:solidFill>
            <a:srgbClr val="EC7C69"/>
          </a:solidFill>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200" dirty="0"/>
              <a:t>Ljósmynd:</a:t>
            </a:r>
          </a:p>
          <a:p>
            <a:pPr algn="ctr"/>
            <a:r>
              <a:rPr lang="en-GB" sz="1200" dirty="0"/>
              <a:t> </a:t>
            </a:r>
            <a:r>
              <a:rPr lang="en-GB" sz="1200" dirty="0" err="1"/>
              <a:t>Einstök íslensk upplifun</a:t>
            </a:r>
            <a:r>
              <a:rPr lang="en-GB" sz="1200" dirty="0"/>
              <a:t>: </a:t>
            </a:r>
            <a:r>
              <a:rPr lang="en-GB" sz="1200" dirty="0" err="1"/>
              <a:t>Vegur til vaxtar</a:t>
            </a:r>
            <a:r>
              <a:rPr lang="en-GB" sz="1200" dirty="0"/>
              <a:t>. </a:t>
            </a:r>
            <a:r>
              <a:rPr lang="en-GB" sz="1200" dirty="0" err="1"/>
              <a:t>Nýsköpunarmiðstöð Íslands </a:t>
            </a:r>
            <a:r>
              <a:rPr lang="en-GB" sz="1200" dirty="0"/>
              <a:t>/</a:t>
            </a:r>
          </a:p>
          <a:p>
            <a:pPr algn="ctr"/>
            <a:r>
              <a:rPr lang="en-GB" sz="1200" dirty="0"/>
              <a:t> Einstök íslensk upplifun: Vegur til vaxtar. Nýsköpunarmiðstöð Íslands</a:t>
            </a:r>
          </a:p>
        </p:txBody>
      </p:sp>
      <p:sp>
        <p:nvSpPr>
          <p:cNvPr id="24" name="Slide Number Placeholder 5">
            <a:extLst>
              <a:ext uri="{FF2B5EF4-FFF2-40B4-BE49-F238E27FC236}">
                <a16:creationId xmlns:a16="http://schemas.microsoft.com/office/drawing/2014/main" id="{3AB96D01-AC12-A1D5-F8EC-8AFFD37B54E7}"/>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12</a:t>
            </a:fld>
            <a:endParaRPr lang="fr-CA" sz="1200" dirty="0"/>
          </a:p>
        </p:txBody>
      </p:sp>
    </p:spTree>
    <p:extLst>
      <p:ext uri="{BB962C8B-B14F-4D97-AF65-F5344CB8AC3E}">
        <p14:creationId xmlns:p14="http://schemas.microsoft.com/office/powerpoint/2010/main" val="836302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0F1E1-3152-AFBD-F64B-906B91B20A9E}"/>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F1AD5A6D-0482-ABD7-2649-E3B237571402}"/>
              </a:ext>
            </a:extLst>
          </p:cNvPr>
          <p:cNvCxnSpPr>
            <a:cxnSpLocks/>
          </p:cNvCxnSpPr>
          <p:nvPr/>
        </p:nvCxnSpPr>
        <p:spPr>
          <a:xfrm>
            <a:off x="0" y="1622912"/>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6AB502A8-E12F-80EB-D682-757D04A533F2}"/>
              </a:ext>
            </a:extLst>
          </p:cNvPr>
          <p:cNvSpPr txBox="1">
            <a:spLocks/>
          </p:cNvSpPr>
          <p:nvPr/>
        </p:nvSpPr>
        <p:spPr>
          <a:xfrm>
            <a:off x="545533" y="581892"/>
            <a:ext cx="5840703"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Að skilja hvaða gestir heimsækja (eða gætu heimsótt)</a:t>
            </a:r>
          </a:p>
          <a:p>
            <a:pPr>
              <a:lnSpc>
                <a:spcPts val="3720"/>
              </a:lnSpc>
            </a:pPr>
            <a:endParaRPr lang="en-US" dirty="0"/>
          </a:p>
        </p:txBody>
      </p:sp>
      <p:sp>
        <p:nvSpPr>
          <p:cNvPr id="2" name="Text Placeholder 3">
            <a:extLst>
              <a:ext uri="{FF2B5EF4-FFF2-40B4-BE49-F238E27FC236}">
                <a16:creationId xmlns:a16="http://schemas.microsoft.com/office/drawing/2014/main" id="{F21C4C5A-8DD9-6E1D-24BE-356E27522C8B}"/>
              </a:ext>
            </a:extLst>
          </p:cNvPr>
          <p:cNvSpPr txBox="1">
            <a:spLocks/>
          </p:cNvSpPr>
          <p:nvPr/>
        </p:nvSpPr>
        <p:spPr>
          <a:xfrm>
            <a:off x="485146" y="2848107"/>
            <a:ext cx="5840703"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dirty="0"/>
              <a:t>Svæðisbundnar eða þjóðlegar ferðastofur búa reglulega til markhópagreiningu og kynna hvaða gesta þær telja henta best fyrir viðkomandi svæði eða land. </a:t>
            </a:r>
          </a:p>
          <a:p>
            <a:pPr>
              <a:lnSpc>
                <a:spcPts val="2340"/>
              </a:lnSpc>
              <a:buClr>
                <a:srgbClr val="64AFAF"/>
              </a:buClr>
            </a:pPr>
            <a:endParaRPr lang="en-GB" dirty="0"/>
          </a:p>
          <a:p>
            <a:pPr>
              <a:lnSpc>
                <a:spcPts val="2340"/>
              </a:lnSpc>
              <a:buClr>
                <a:srgbClr val="64AFAF"/>
              </a:buClr>
            </a:pPr>
            <a:r>
              <a:rPr lang="en-GB" dirty="0"/>
              <a:t>Þetta getur gefið fyrirtækinu þínu dýrmæta innsýn í þá tegund gesta sem þú ert að taka á móti og þá tegund sem þú gætir tekið á móti. Myndirnar sýna dæmi frá Business Iceland um þá tegund gesta sem Ísland gæti verið að leita að.</a:t>
            </a:r>
          </a:p>
          <a:p>
            <a:pPr>
              <a:lnSpc>
                <a:spcPts val="2340"/>
              </a:lnSpc>
              <a:buClr>
                <a:srgbClr val="64AFAF"/>
              </a:buClr>
            </a:pPr>
            <a:endParaRPr lang="en-GB" dirty="0"/>
          </a:p>
        </p:txBody>
      </p:sp>
      <p:sp>
        <p:nvSpPr>
          <p:cNvPr id="4" name="Text Placeholder 6">
            <a:extLst>
              <a:ext uri="{FF2B5EF4-FFF2-40B4-BE49-F238E27FC236}">
                <a16:creationId xmlns:a16="http://schemas.microsoft.com/office/drawing/2014/main" id="{2B0E8940-A714-3CA3-DD61-BAA0A3DE9EA9}"/>
              </a:ext>
            </a:extLst>
          </p:cNvPr>
          <p:cNvSpPr txBox="1">
            <a:spLocks/>
          </p:cNvSpPr>
          <p:nvPr/>
        </p:nvSpPr>
        <p:spPr>
          <a:xfrm>
            <a:off x="485146" y="2027425"/>
            <a:ext cx="524526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Markhópar og þín saga</a:t>
            </a:r>
          </a:p>
          <a:p>
            <a:pPr>
              <a:lnSpc>
                <a:spcPts val="3100"/>
              </a:lnSpc>
            </a:pPr>
            <a:endParaRPr lang="it-IT" dirty="0"/>
          </a:p>
        </p:txBody>
      </p:sp>
      <p:sp>
        <p:nvSpPr>
          <p:cNvPr id="12" name="Slide Number Placeholder 5">
            <a:extLst>
              <a:ext uri="{FF2B5EF4-FFF2-40B4-BE49-F238E27FC236}">
                <a16:creationId xmlns:a16="http://schemas.microsoft.com/office/drawing/2014/main" id="{BE6DB699-EE7E-431E-BF4B-B40F7024D6C8}"/>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13</a:t>
            </a:fld>
            <a:endParaRPr lang="fr-CA" sz="1200" dirty="0"/>
          </a:p>
        </p:txBody>
      </p:sp>
      <p:sp>
        <p:nvSpPr>
          <p:cNvPr id="8" name="Rectangle 7">
            <a:extLst>
              <a:ext uri="{FF2B5EF4-FFF2-40B4-BE49-F238E27FC236}">
                <a16:creationId xmlns:a16="http://schemas.microsoft.com/office/drawing/2014/main" id="{AEFBFC2C-480A-99A8-5803-6CACAC109C35}"/>
              </a:ext>
            </a:extLst>
          </p:cNvPr>
          <p:cNvSpPr/>
          <p:nvPr/>
        </p:nvSpPr>
        <p:spPr>
          <a:xfrm>
            <a:off x="7397637" y="2848107"/>
            <a:ext cx="3808398" cy="4009893"/>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7">
            <a:extLst>
              <a:ext uri="{FF2B5EF4-FFF2-40B4-BE49-F238E27FC236}">
                <a16:creationId xmlns:a16="http://schemas.microsoft.com/office/drawing/2014/main" id="{7539A271-AD6B-B702-1A2B-03FCA99EE43E}"/>
              </a:ext>
            </a:extLst>
          </p:cNvPr>
          <p:cNvSpPr txBox="1">
            <a:spLocks/>
          </p:cNvSpPr>
          <p:nvPr/>
        </p:nvSpPr>
        <p:spPr>
          <a:xfrm rot="16200000">
            <a:off x="9071391" y="4247925"/>
            <a:ext cx="4754880" cy="465269"/>
          </a:xfrm>
          <a:prstGeom prst="rect">
            <a:avLst/>
          </a:prstGeom>
          <a:solidFill>
            <a:srgbClr val="EC7C69"/>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Mynd: </a:t>
            </a:r>
          </a:p>
          <a:p>
            <a:pPr marL="0" indent="0" algn="ctr">
              <a:lnSpc>
                <a:spcPts val="1340"/>
              </a:lnSpc>
              <a:spcBef>
                <a:spcPts val="0"/>
              </a:spcBef>
              <a:buNone/>
            </a:pPr>
            <a:r>
              <a:rPr lang="en-IE" sz="1200" dirty="0" err="1">
                <a:solidFill>
                  <a:schemeClr val="bg1"/>
                </a:solidFill>
              </a:rPr>
              <a:t>https://www.islandsstofa.is/afangastadurinn/markhopar-afangastadarins</a:t>
            </a:r>
            <a:endParaRPr lang="en-IE" sz="1200" dirty="0">
              <a:solidFill>
                <a:schemeClr val="bg1"/>
              </a:solidFill>
            </a:endParaRPr>
          </a:p>
        </p:txBody>
      </p:sp>
      <p:pic>
        <p:nvPicPr>
          <p:cNvPr id="14" name="Picture 13">
            <a:extLst>
              <a:ext uri="{FF2B5EF4-FFF2-40B4-BE49-F238E27FC236}">
                <a16:creationId xmlns:a16="http://schemas.microsoft.com/office/drawing/2014/main" id="{1FE75553-D800-9DA9-7BC0-02689DC3F00D}"/>
              </a:ext>
            </a:extLst>
          </p:cNvPr>
          <p:cNvPicPr>
            <a:picLocks noChangeAspect="1"/>
          </p:cNvPicPr>
          <p:nvPr/>
        </p:nvPicPr>
        <p:blipFill rotWithShape="1">
          <a:blip r:embed="rId2"/>
          <a:srcRect l="36084" t="60486" r="35228" b="25658"/>
          <a:stretch/>
        </p:blipFill>
        <p:spPr>
          <a:xfrm>
            <a:off x="7483774" y="3063196"/>
            <a:ext cx="3656445" cy="1415442"/>
          </a:xfrm>
          <a:prstGeom prst="rect">
            <a:avLst/>
          </a:prstGeom>
          <a:ln>
            <a:noFill/>
          </a:ln>
        </p:spPr>
      </p:pic>
      <p:pic>
        <p:nvPicPr>
          <p:cNvPr id="17" name="Picture 16">
            <a:extLst>
              <a:ext uri="{FF2B5EF4-FFF2-40B4-BE49-F238E27FC236}">
                <a16:creationId xmlns:a16="http://schemas.microsoft.com/office/drawing/2014/main" id="{FFE65667-1CED-B1EC-9629-3E1E33A39B2A}"/>
              </a:ext>
            </a:extLst>
          </p:cNvPr>
          <p:cNvPicPr>
            <a:picLocks noChangeAspect="1"/>
          </p:cNvPicPr>
          <p:nvPr/>
        </p:nvPicPr>
        <p:blipFill rotWithShape="1">
          <a:blip r:embed="rId2"/>
          <a:srcRect l="5275" t="59510" r="66037" b="26635"/>
          <a:stretch/>
        </p:blipFill>
        <p:spPr>
          <a:xfrm>
            <a:off x="7501469" y="5102629"/>
            <a:ext cx="3656445" cy="1415442"/>
          </a:xfrm>
          <a:prstGeom prst="rect">
            <a:avLst/>
          </a:prstGeom>
          <a:ln>
            <a:noFill/>
          </a:ln>
        </p:spPr>
      </p:pic>
      <p:pic>
        <p:nvPicPr>
          <p:cNvPr id="18" name="Picture 17">
            <a:extLst>
              <a:ext uri="{FF2B5EF4-FFF2-40B4-BE49-F238E27FC236}">
                <a16:creationId xmlns:a16="http://schemas.microsoft.com/office/drawing/2014/main" id="{7AE63361-17B0-88DB-024B-243DC19C58B1}"/>
              </a:ext>
            </a:extLst>
          </p:cNvPr>
          <p:cNvPicPr>
            <a:picLocks noChangeAspect="1"/>
          </p:cNvPicPr>
          <p:nvPr/>
        </p:nvPicPr>
        <p:blipFill rotWithShape="1">
          <a:blip r:embed="rId2"/>
          <a:srcRect l="34950" t="86653" r="34326" b="2917"/>
          <a:stretch/>
        </p:blipFill>
        <p:spPr>
          <a:xfrm>
            <a:off x="7675096" y="4343881"/>
            <a:ext cx="2261674" cy="615308"/>
          </a:xfrm>
          <a:prstGeom prst="rect">
            <a:avLst/>
          </a:prstGeom>
          <a:ln>
            <a:noFill/>
          </a:ln>
        </p:spPr>
      </p:pic>
      <p:pic>
        <p:nvPicPr>
          <p:cNvPr id="19" name="Picture 18">
            <a:extLst>
              <a:ext uri="{FF2B5EF4-FFF2-40B4-BE49-F238E27FC236}">
                <a16:creationId xmlns:a16="http://schemas.microsoft.com/office/drawing/2014/main" id="{C6A28945-1453-4DD5-A7B5-256E5E61B728}"/>
              </a:ext>
            </a:extLst>
          </p:cNvPr>
          <p:cNvPicPr>
            <a:picLocks noChangeAspect="1"/>
          </p:cNvPicPr>
          <p:nvPr/>
        </p:nvPicPr>
        <p:blipFill rotWithShape="1">
          <a:blip r:embed="rId2"/>
          <a:srcRect l="4192" t="86901" r="65084" b="2669"/>
          <a:stretch/>
        </p:blipFill>
        <p:spPr>
          <a:xfrm>
            <a:off x="7617423" y="6105818"/>
            <a:ext cx="2261674" cy="615308"/>
          </a:xfrm>
          <a:prstGeom prst="rect">
            <a:avLst/>
          </a:prstGeom>
          <a:ln>
            <a:noFill/>
          </a:ln>
        </p:spPr>
      </p:pic>
    </p:spTree>
    <p:extLst>
      <p:ext uri="{BB962C8B-B14F-4D97-AF65-F5344CB8AC3E}">
        <p14:creationId xmlns:p14="http://schemas.microsoft.com/office/powerpoint/2010/main" val="3011412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86E2A-F0AE-1605-9A31-1FAC552F7B40}"/>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17349F83-3C09-3E53-CC35-1A5A54C4CFEC}"/>
              </a:ext>
            </a:extLst>
          </p:cNvPr>
          <p:cNvCxnSpPr>
            <a:cxnSpLocks/>
          </p:cNvCxnSpPr>
          <p:nvPr/>
        </p:nvCxnSpPr>
        <p:spPr>
          <a:xfrm>
            <a:off x="0" y="1622912"/>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55EFF013-49F0-3CC9-2100-2102D916D735}"/>
              </a:ext>
            </a:extLst>
          </p:cNvPr>
          <p:cNvSpPr txBox="1">
            <a:spLocks/>
          </p:cNvSpPr>
          <p:nvPr/>
        </p:nvSpPr>
        <p:spPr>
          <a:xfrm>
            <a:off x="545533" y="581892"/>
            <a:ext cx="5840703"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Að skilja hvaða tegund gesta heimsækja (eða gætu heimsótt)</a:t>
            </a:r>
          </a:p>
          <a:p>
            <a:pPr>
              <a:lnSpc>
                <a:spcPts val="3720"/>
              </a:lnSpc>
            </a:pPr>
            <a:endParaRPr lang="en-US" dirty="0"/>
          </a:p>
        </p:txBody>
      </p:sp>
      <p:sp>
        <p:nvSpPr>
          <p:cNvPr id="2" name="Text Placeholder 3">
            <a:extLst>
              <a:ext uri="{FF2B5EF4-FFF2-40B4-BE49-F238E27FC236}">
                <a16:creationId xmlns:a16="http://schemas.microsoft.com/office/drawing/2014/main" id="{5BC29E1E-E63D-AC1B-C9B2-1AA28398B43F}"/>
              </a:ext>
            </a:extLst>
          </p:cNvPr>
          <p:cNvSpPr txBox="1">
            <a:spLocks/>
          </p:cNvSpPr>
          <p:nvPr/>
        </p:nvSpPr>
        <p:spPr>
          <a:xfrm>
            <a:off x="485146" y="2848107"/>
            <a:ext cx="5840703"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dirty="0"/>
              <a:t>Ef þú lýsir gestinum þínum, markhópnum sem kaupir ferðaþjónustuvöruna þína, hvernig myndi sú lýsing líta út?</a:t>
            </a:r>
          </a:p>
          <a:p>
            <a:pPr>
              <a:lnSpc>
                <a:spcPts val="2340"/>
              </a:lnSpc>
              <a:buClr>
                <a:srgbClr val="64AFAF"/>
              </a:buClr>
            </a:pPr>
            <a:endParaRPr lang="en-GB" dirty="0"/>
          </a:p>
          <a:p>
            <a:pPr>
              <a:lnSpc>
                <a:spcPts val="2340"/>
              </a:lnSpc>
              <a:buClr>
                <a:srgbClr val="64AFAF"/>
              </a:buClr>
            </a:pPr>
            <a:r>
              <a:rPr lang="en-GB" dirty="0"/>
              <a:t>Því betur sem þú þekkir gestinn þinn, því betur munt þú geta skapað ferðavöru sem hann vill kaupa. Myndin sýnir dæmi frá Business Iceland um þá tegund gesta sem Ísland gæti verið að leita að.</a:t>
            </a:r>
          </a:p>
          <a:p>
            <a:pPr>
              <a:lnSpc>
                <a:spcPts val="2340"/>
              </a:lnSpc>
              <a:buClr>
                <a:srgbClr val="64AFAF"/>
              </a:buClr>
            </a:pPr>
            <a:endParaRPr lang="en-GB" dirty="0"/>
          </a:p>
        </p:txBody>
      </p:sp>
      <p:sp>
        <p:nvSpPr>
          <p:cNvPr id="4" name="Text Placeholder 6">
            <a:extLst>
              <a:ext uri="{FF2B5EF4-FFF2-40B4-BE49-F238E27FC236}">
                <a16:creationId xmlns:a16="http://schemas.microsoft.com/office/drawing/2014/main" id="{C73DD18D-93B0-908B-0B4C-209014DBB032}"/>
              </a:ext>
            </a:extLst>
          </p:cNvPr>
          <p:cNvSpPr txBox="1">
            <a:spLocks/>
          </p:cNvSpPr>
          <p:nvPr/>
        </p:nvSpPr>
        <p:spPr>
          <a:xfrm>
            <a:off x="485146" y="2027425"/>
            <a:ext cx="524526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Markhópar og þín saga</a:t>
            </a:r>
          </a:p>
          <a:p>
            <a:pPr>
              <a:lnSpc>
                <a:spcPts val="3100"/>
              </a:lnSpc>
            </a:pPr>
            <a:endParaRPr lang="it-IT" dirty="0"/>
          </a:p>
        </p:txBody>
      </p:sp>
      <p:sp>
        <p:nvSpPr>
          <p:cNvPr id="12" name="Slide Number Placeholder 5">
            <a:extLst>
              <a:ext uri="{FF2B5EF4-FFF2-40B4-BE49-F238E27FC236}">
                <a16:creationId xmlns:a16="http://schemas.microsoft.com/office/drawing/2014/main" id="{C0360E32-5974-0C5B-7127-A729853AC3EF}"/>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14</a:t>
            </a:fld>
            <a:endParaRPr lang="fr-CA" sz="1200" dirty="0"/>
          </a:p>
        </p:txBody>
      </p:sp>
      <p:sp>
        <p:nvSpPr>
          <p:cNvPr id="8" name="Rectangle 7">
            <a:extLst>
              <a:ext uri="{FF2B5EF4-FFF2-40B4-BE49-F238E27FC236}">
                <a16:creationId xmlns:a16="http://schemas.microsoft.com/office/drawing/2014/main" id="{796EC4EF-B645-C3D2-E210-BF84D15D1A1B}"/>
              </a:ext>
            </a:extLst>
          </p:cNvPr>
          <p:cNvSpPr/>
          <p:nvPr/>
        </p:nvSpPr>
        <p:spPr>
          <a:xfrm>
            <a:off x="7397637" y="2848107"/>
            <a:ext cx="3808398" cy="4009893"/>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7">
            <a:extLst>
              <a:ext uri="{FF2B5EF4-FFF2-40B4-BE49-F238E27FC236}">
                <a16:creationId xmlns:a16="http://schemas.microsoft.com/office/drawing/2014/main" id="{198F94D9-8197-47EE-0208-A89AD5CB8430}"/>
              </a:ext>
            </a:extLst>
          </p:cNvPr>
          <p:cNvSpPr txBox="1">
            <a:spLocks/>
          </p:cNvSpPr>
          <p:nvPr/>
        </p:nvSpPr>
        <p:spPr>
          <a:xfrm rot="16200000">
            <a:off x="9071391" y="4247925"/>
            <a:ext cx="4754880" cy="465269"/>
          </a:xfrm>
          <a:prstGeom prst="rect">
            <a:avLst/>
          </a:prstGeom>
          <a:solidFill>
            <a:srgbClr val="EC7C69"/>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Mynd: </a:t>
            </a:r>
          </a:p>
          <a:p>
            <a:pPr marL="0" indent="0" algn="ctr">
              <a:lnSpc>
                <a:spcPts val="1340"/>
              </a:lnSpc>
              <a:spcBef>
                <a:spcPts val="0"/>
              </a:spcBef>
              <a:buNone/>
            </a:pPr>
            <a:r>
              <a:rPr lang="en-IE" sz="1200" dirty="0" err="1">
                <a:solidFill>
                  <a:schemeClr val="bg1"/>
                </a:solidFill>
              </a:rPr>
              <a:t>https://www.islandsstofa.is/afangastadurinn/markhopar-afangastadarins</a:t>
            </a:r>
            <a:endParaRPr lang="en-IE" sz="1200" dirty="0">
              <a:solidFill>
                <a:schemeClr val="bg1"/>
              </a:solidFill>
            </a:endParaRPr>
          </a:p>
        </p:txBody>
      </p:sp>
      <p:pic>
        <p:nvPicPr>
          <p:cNvPr id="6" name="Picture 5">
            <a:extLst>
              <a:ext uri="{FF2B5EF4-FFF2-40B4-BE49-F238E27FC236}">
                <a16:creationId xmlns:a16="http://schemas.microsoft.com/office/drawing/2014/main" id="{4E103792-E81E-BC16-4E94-FAF9266D1C74}"/>
              </a:ext>
            </a:extLst>
          </p:cNvPr>
          <p:cNvPicPr>
            <a:picLocks noChangeAspect="1"/>
          </p:cNvPicPr>
          <p:nvPr/>
        </p:nvPicPr>
        <p:blipFill rotWithShape="1">
          <a:blip r:embed="rId2"/>
          <a:srcRect l="67047" t="57887" r="3953" b="18404"/>
          <a:stretch/>
        </p:blipFill>
        <p:spPr>
          <a:xfrm>
            <a:off x="7527471" y="2957417"/>
            <a:ext cx="3510643" cy="2300383"/>
          </a:xfrm>
          <a:prstGeom prst="rect">
            <a:avLst/>
          </a:prstGeom>
        </p:spPr>
      </p:pic>
      <p:pic>
        <p:nvPicPr>
          <p:cNvPr id="7" name="Picture 6">
            <a:extLst>
              <a:ext uri="{FF2B5EF4-FFF2-40B4-BE49-F238E27FC236}">
                <a16:creationId xmlns:a16="http://schemas.microsoft.com/office/drawing/2014/main" id="{58AB43B0-F55C-321C-F1B1-82BE5BBE7366}"/>
              </a:ext>
            </a:extLst>
          </p:cNvPr>
          <p:cNvPicPr>
            <a:picLocks noChangeAspect="1"/>
          </p:cNvPicPr>
          <p:nvPr/>
        </p:nvPicPr>
        <p:blipFill rotWithShape="1">
          <a:blip r:embed="rId2"/>
          <a:srcRect l="65954" t="86406" r="3953"/>
          <a:stretch/>
        </p:blipFill>
        <p:spPr>
          <a:xfrm>
            <a:off x="7527471" y="5310340"/>
            <a:ext cx="3145945" cy="1139008"/>
          </a:xfrm>
          <a:prstGeom prst="rect">
            <a:avLst/>
          </a:prstGeom>
        </p:spPr>
      </p:pic>
    </p:spTree>
    <p:extLst>
      <p:ext uri="{BB962C8B-B14F-4D97-AF65-F5344CB8AC3E}">
        <p14:creationId xmlns:p14="http://schemas.microsoft.com/office/powerpoint/2010/main" val="2652094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C63E3-9F99-265F-BC58-38A21D6EBD6A}"/>
            </a:ext>
          </a:extLst>
        </p:cNvPr>
        <p:cNvGrpSpPr/>
        <p:nvPr/>
      </p:nvGrpSpPr>
      <p:grpSpPr>
        <a:xfrm>
          <a:off x="0" y="0"/>
          <a:ext cx="0" cy="0"/>
          <a:chOff x="0" y="0"/>
          <a:chExt cx="0" cy="0"/>
        </a:xfrm>
      </p:grpSpPr>
      <p:sp>
        <p:nvSpPr>
          <p:cNvPr id="21" name="Text Placeholder 4">
            <a:extLst>
              <a:ext uri="{FF2B5EF4-FFF2-40B4-BE49-F238E27FC236}">
                <a16:creationId xmlns:a16="http://schemas.microsoft.com/office/drawing/2014/main" id="{D32CFA66-3C20-318E-7655-6DF21F08664F}"/>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Lykilnámssvið</a:t>
            </a:r>
          </a:p>
        </p:txBody>
      </p:sp>
      <p:sp>
        <p:nvSpPr>
          <p:cNvPr id="22" name="Text Placeholder 5">
            <a:extLst>
              <a:ext uri="{FF2B5EF4-FFF2-40B4-BE49-F238E27FC236}">
                <a16:creationId xmlns:a16="http://schemas.microsoft.com/office/drawing/2014/main" id="{F8245EA6-1E34-C01E-342E-683EC7B41315}"/>
              </a:ext>
            </a:extLst>
          </p:cNvPr>
          <p:cNvSpPr>
            <a:spLocks noGrp="1"/>
          </p:cNvSpPr>
          <p:nvPr>
            <p:ph type="body" sz="quarter" idx="19"/>
          </p:nvPr>
        </p:nvSpPr>
        <p:spPr>
          <a:xfrm>
            <a:off x="423358" y="941779"/>
            <a:ext cx="1197303" cy="385564"/>
          </a:xfrm>
        </p:spPr>
        <p:txBody>
          <a:bodyPr/>
          <a:lstStyle/>
          <a:p>
            <a:r>
              <a:rPr lang="en-US" dirty="0"/>
              <a:t>02</a:t>
            </a:r>
          </a:p>
        </p:txBody>
      </p:sp>
      <p:sp>
        <p:nvSpPr>
          <p:cNvPr id="23" name="Text Placeholder 6">
            <a:extLst>
              <a:ext uri="{FF2B5EF4-FFF2-40B4-BE49-F238E27FC236}">
                <a16:creationId xmlns:a16="http://schemas.microsoft.com/office/drawing/2014/main" id="{36BFEBED-B5FD-0E81-34B6-6F7D9791715C}"/>
              </a:ext>
            </a:extLst>
          </p:cNvPr>
          <p:cNvSpPr>
            <a:spLocks noGrp="1"/>
          </p:cNvSpPr>
          <p:nvPr>
            <p:ph type="body" sz="quarter" idx="16"/>
          </p:nvPr>
        </p:nvSpPr>
        <p:spPr>
          <a:xfrm>
            <a:off x="4061011" y="732734"/>
            <a:ext cx="6928117" cy="803654"/>
          </a:xfrm>
          <a:prstGeom prst="rect">
            <a:avLst/>
          </a:prstGeom>
        </p:spPr>
        <p:txBody>
          <a:bodyPr/>
          <a:lstStyle/>
          <a:p>
            <a:pPr>
              <a:lnSpc>
                <a:spcPts val="2960"/>
              </a:lnSpc>
            </a:pPr>
            <a:r>
              <a:rPr lang="en-GB" sz="2800" dirty="0"/>
              <a:t>Viðbrögð viðskiptavina: </a:t>
            </a:r>
            <a:r>
              <a:rPr lang="en-GB" sz="2800" dirty="0">
                <a:solidFill>
                  <a:srgbClr val="EC7C69"/>
                </a:solidFill>
              </a:rPr>
              <a:t>Hvernig komist þú að því hvað gestir þínir líka og hvað þeim líkar ekki?</a:t>
            </a:r>
          </a:p>
          <a:p>
            <a:pPr>
              <a:lnSpc>
                <a:spcPts val="2960"/>
              </a:lnSpc>
            </a:pPr>
            <a:endParaRPr lang="en-GB" sz="2800" dirty="0">
              <a:solidFill>
                <a:srgbClr val="EC7C69"/>
              </a:solidFill>
            </a:endParaRPr>
          </a:p>
        </p:txBody>
      </p:sp>
      <p:sp>
        <p:nvSpPr>
          <p:cNvPr id="24" name="Text Placeholder 3">
            <a:extLst>
              <a:ext uri="{FF2B5EF4-FFF2-40B4-BE49-F238E27FC236}">
                <a16:creationId xmlns:a16="http://schemas.microsoft.com/office/drawing/2014/main" id="{759BDF52-9008-564D-1E8F-73A62A16C1DD}"/>
              </a:ext>
            </a:extLst>
          </p:cNvPr>
          <p:cNvSpPr>
            <a:spLocks noGrp="1"/>
          </p:cNvSpPr>
          <p:nvPr>
            <p:ph type="body" sz="quarter" idx="21"/>
          </p:nvPr>
        </p:nvSpPr>
        <p:spPr>
          <a:xfrm>
            <a:off x="4061011" y="1881924"/>
            <a:ext cx="7320003"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Til að vita hvernig á að safna viðbrögðum viðskiptavina þarftu að skilja grundvallaratriði þess hvað viðbrögð viðskiptavina eru. Viðbrögð viðskiptavina eru þær upplýsingar eða skoðanir sem viðskiptavinir þínir gefa um vöru eða þjónustu þína. Þau geta verið jákvæð, sem varpa ljósi á hvað þú gerir vel, eða neikvæð, sem benda á svið til úrbóta.</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Af hverju er þetta mikilvægt? Viðbrögð viðskiptavina eru lykillinn að velgengni fyrirtækis. Þau veita innsýn í hvað viðskiptavinir þurfa, hvað þeim finnst betra og hvað þeir vilja forðast. Ef tekin eru alvarlega geta þau hjálpað þér að taka réttar ákvarðanir til að bæta rekstur fyrirtækisins og gefa viðskiptavinum þínum nákvæmlega það sem þeir vilja.</a:t>
            </a:r>
          </a:p>
          <a:p>
            <a:pPr>
              <a:lnSpc>
                <a:spcPts val="2340"/>
              </a:lnSpc>
            </a:pPr>
            <a:endParaRPr lang="en-GB" b="0" i="0" dirty="0">
              <a:effectLst/>
              <a:latin typeface="Calibri"/>
              <a:ea typeface="Calibri"/>
              <a:cs typeface="Calibri"/>
            </a:endParaRPr>
          </a:p>
          <a:p>
            <a:pPr>
              <a:lnSpc>
                <a:spcPts val="2340"/>
              </a:lnSpc>
            </a:pPr>
            <a:r>
              <a:rPr lang="en-GB" b="1" i="0" dirty="0">
                <a:effectLst/>
                <a:latin typeface="Calibri"/>
                <a:ea typeface="Calibri"/>
                <a:cs typeface="Calibri"/>
              </a:rPr>
              <a:t>Heimild:</a:t>
            </a:r>
            <a:r>
              <a:rPr lang="en-GB" b="0" i="0" dirty="0">
                <a:solidFill>
                  <a:srgbClr val="EC7C69"/>
                </a:solidFill>
                <a:effectLst/>
                <a:latin typeface="Calibri"/>
                <a:ea typeface="Calibri"/>
                <a:cs typeface="Calibri"/>
                <a:hlinkClick r:id="rId2">
                  <a:extLst>
                    <a:ext uri="{A12FA001-AC4F-418D-AE19-62706E023703}">
                      <ahyp:hlinkClr xmlns:ahyp="http://schemas.microsoft.com/office/drawing/2018/hyperlinkcolor" val="tx"/>
                    </a:ext>
                  </a:extLst>
                </a:hlinkClick>
              </a:rPr>
              <a:t> https://miro.com/research-and-design/collecting-customer-feedback-methods/</a:t>
            </a:r>
            <a:endParaRPr lang="en-GB" b="0" i="0" dirty="0">
              <a:solidFill>
                <a:srgbClr val="EC7C69"/>
              </a:solidFill>
              <a:effectLst/>
              <a:latin typeface="Calibri"/>
              <a:ea typeface="Calibri"/>
              <a:cs typeface="Calibri"/>
            </a:endParaRPr>
          </a:p>
          <a:p>
            <a:pPr>
              <a:lnSpc>
                <a:spcPts val="2340"/>
              </a:lnSpc>
            </a:pPr>
            <a:r>
              <a:rPr lang="en-GB" b="0" i="0" dirty="0">
                <a:solidFill>
                  <a:srgbClr val="EC7C69"/>
                </a:solidFill>
                <a:effectLst/>
                <a:latin typeface="Calibri"/>
                <a:ea typeface="Calibri"/>
                <a:cs typeface="Calibri"/>
              </a:rPr>
              <a:t> </a:t>
            </a:r>
          </a:p>
          <a:p>
            <a:pPr>
              <a:lnSpc>
                <a:spcPts val="2340"/>
              </a:lnSpc>
            </a:pPr>
            <a:endParaRPr lang="en-US" sz="2200" dirty="0"/>
          </a:p>
        </p:txBody>
      </p:sp>
      <p:sp>
        <p:nvSpPr>
          <p:cNvPr id="25" name="Slide Number Placeholder 5">
            <a:extLst>
              <a:ext uri="{FF2B5EF4-FFF2-40B4-BE49-F238E27FC236}">
                <a16:creationId xmlns:a16="http://schemas.microsoft.com/office/drawing/2014/main" id="{BC8657F9-457F-4575-EA25-A66A244E2F6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15</a:t>
            </a:fld>
            <a:endParaRPr lang="fr-CA" sz="1200" dirty="0"/>
          </a:p>
        </p:txBody>
      </p:sp>
    </p:spTree>
    <p:extLst>
      <p:ext uri="{BB962C8B-B14F-4D97-AF65-F5344CB8AC3E}">
        <p14:creationId xmlns:p14="http://schemas.microsoft.com/office/powerpoint/2010/main" val="3227091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97B85-F2A4-32BE-5840-12BFCA8E3D1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3818FD4-6C5E-386D-9E65-957A41853890}"/>
              </a:ext>
            </a:extLst>
          </p:cNvPr>
          <p:cNvSpPr>
            <a:spLocks noGrp="1"/>
          </p:cNvSpPr>
          <p:nvPr>
            <p:ph type="body" sz="quarter" idx="16"/>
          </p:nvPr>
        </p:nvSpPr>
        <p:spPr>
          <a:xfrm>
            <a:off x="653780" y="472365"/>
            <a:ext cx="8049349" cy="803654"/>
          </a:xfrm>
        </p:spPr>
        <p:txBody>
          <a:bodyPr/>
          <a:lstStyle/>
          <a:p>
            <a:pPr>
              <a:lnSpc>
                <a:spcPts val="3720"/>
              </a:lnSpc>
            </a:pPr>
            <a:r>
              <a:rPr lang="en-US" dirty="0"/>
              <a:t>Endurgjöf viðskiptavina – ýmsar gerðir </a:t>
            </a:r>
          </a:p>
          <a:p>
            <a:pPr>
              <a:lnSpc>
                <a:spcPts val="3720"/>
              </a:lnSpc>
            </a:pPr>
            <a:endParaRPr lang="en-US" dirty="0"/>
          </a:p>
        </p:txBody>
      </p:sp>
      <p:sp>
        <p:nvSpPr>
          <p:cNvPr id="6" name="Text Placeholder 5">
            <a:extLst>
              <a:ext uri="{FF2B5EF4-FFF2-40B4-BE49-F238E27FC236}">
                <a16:creationId xmlns:a16="http://schemas.microsoft.com/office/drawing/2014/main" id="{317AD7D5-E05E-84CB-9361-D2F7703656FD}"/>
              </a:ext>
            </a:extLst>
          </p:cNvPr>
          <p:cNvSpPr>
            <a:spLocks noGrp="1"/>
          </p:cNvSpPr>
          <p:nvPr>
            <p:ph type="body" sz="quarter" idx="19"/>
          </p:nvPr>
        </p:nvSpPr>
        <p:spPr>
          <a:xfrm>
            <a:off x="653780" y="1602986"/>
            <a:ext cx="3444691" cy="803654"/>
          </a:xfrm>
        </p:spPr>
        <p:txBody>
          <a:bodyPr/>
          <a:lstStyle/>
          <a:p>
            <a:pPr>
              <a:lnSpc>
                <a:spcPts val="2900"/>
              </a:lnSpc>
            </a:pPr>
            <a:r>
              <a:rPr lang="en-US" dirty="0"/>
              <a:t>Hvernig komist þú að því hvað gestir þínir vilja og hvað þeim líkar ekki?</a:t>
            </a:r>
          </a:p>
          <a:p>
            <a:pPr>
              <a:lnSpc>
                <a:spcPts val="2900"/>
              </a:lnSpc>
            </a:pPr>
            <a:endParaRPr lang="en-US" dirty="0"/>
          </a:p>
        </p:txBody>
      </p:sp>
      <p:cxnSp>
        <p:nvCxnSpPr>
          <p:cNvPr id="2" name="Straight Connector 1">
            <a:extLst>
              <a:ext uri="{FF2B5EF4-FFF2-40B4-BE49-F238E27FC236}">
                <a16:creationId xmlns:a16="http://schemas.microsoft.com/office/drawing/2014/main" id="{0005E63F-C5E1-B62D-9C1D-CF1BAE2FD63F}"/>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9C077D27-A22F-352B-C048-242A68C04EA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16</a:t>
            </a:fld>
            <a:endParaRPr lang="fr-CA" sz="1200" dirty="0"/>
          </a:p>
        </p:txBody>
      </p:sp>
      <p:sp>
        <p:nvSpPr>
          <p:cNvPr id="3" name="Text Placeholder 4">
            <a:extLst>
              <a:ext uri="{FF2B5EF4-FFF2-40B4-BE49-F238E27FC236}">
                <a16:creationId xmlns:a16="http://schemas.microsoft.com/office/drawing/2014/main" id="{9570E0C5-BEA5-A805-FCAC-FFD6C4091AC2}"/>
              </a:ext>
            </a:extLst>
          </p:cNvPr>
          <p:cNvSpPr txBox="1">
            <a:spLocks/>
          </p:cNvSpPr>
          <p:nvPr/>
        </p:nvSpPr>
        <p:spPr>
          <a:xfrm>
            <a:off x="4588329" y="1602986"/>
            <a:ext cx="6741232" cy="3263263"/>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b="1" dirty="0">
                <a:solidFill>
                  <a:srgbClr val="414141"/>
                </a:solidFill>
              </a:rPr>
              <a:t>Hvað er viðskiptavinagagnrýni? Hún getur komið fram í ýmsum myndum, beint, óbeint og ályktað:</a:t>
            </a:r>
          </a:p>
          <a:p>
            <a:pPr>
              <a:lnSpc>
                <a:spcPts val="2240"/>
              </a:lnSpc>
            </a:pPr>
            <a:endParaRPr lang="en-GB" sz="2200" b="1"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a:solidFill>
                  <a:srgbClr val="459597"/>
                </a:solidFill>
              </a:rPr>
              <a:t>Bein endurgjöf </a:t>
            </a:r>
            <a:r>
              <a:rPr lang="en-GB" sz="2200" dirty="0">
                <a:solidFill>
                  <a:srgbClr val="414141"/>
                </a:solidFill>
              </a:rPr>
              <a:t>er þegar viðskiptavinir eiga beint samskipti við þig um upplifanir sínar. Þetta getur verið í gegnum tölvupóst, símtöl eða jafnvel augliti til auglitis.</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a:solidFill>
                  <a:srgbClr val="459597"/>
                </a:solidFill>
              </a:rPr>
              <a:t>Óbein endurgjöf </a:t>
            </a:r>
            <a:r>
              <a:rPr lang="en-GB" sz="2200" dirty="0">
                <a:solidFill>
                  <a:srgbClr val="414141"/>
                </a:solidFill>
              </a:rPr>
              <a:t>er aðeins dulinni. Hún er ekki miðuð beint til þín, en þú gætir fundið hana á samfélagsmiðlum, umsagnavefsíðum eða í samtali við aðra.</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a:solidFill>
                  <a:srgbClr val="459597"/>
                </a:solidFill>
              </a:rPr>
              <a:t>Ályktaðar viðtökur </a:t>
            </a:r>
            <a:r>
              <a:rPr lang="en-GB" sz="2200" dirty="0">
                <a:solidFill>
                  <a:srgbClr val="414141"/>
                </a:solidFill>
              </a:rPr>
              <a:t>eru dulinustar allra. Þær eru unnar úr greiningu á gögnum um hegðun viðskiptavina, svo sem vafrahegðun á vefsíðum, kaupvenjum eða notkunartölfræði.</a:t>
            </a:r>
          </a:p>
          <a:p>
            <a:pPr>
              <a:lnSpc>
                <a:spcPts val="2240"/>
              </a:lnSpc>
            </a:pPr>
            <a:endParaRPr lang="en-US" sz="2200" dirty="0">
              <a:solidFill>
                <a:srgbClr val="414141"/>
              </a:solidFill>
            </a:endParaRPr>
          </a:p>
        </p:txBody>
      </p:sp>
      <p:pic>
        <p:nvPicPr>
          <p:cNvPr id="10" name="Picture 9">
            <a:extLst>
              <a:ext uri="{FF2B5EF4-FFF2-40B4-BE49-F238E27FC236}">
                <a16:creationId xmlns:a16="http://schemas.microsoft.com/office/drawing/2014/main" id="{84937E8A-DD82-3E3F-B31D-4A5B8ED679D5}"/>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02510" y="4304876"/>
            <a:ext cx="3580276" cy="2659133"/>
          </a:xfrm>
          <a:prstGeom prst="rect">
            <a:avLst/>
          </a:prstGeom>
        </p:spPr>
      </p:pic>
    </p:spTree>
    <p:extLst>
      <p:ext uri="{BB962C8B-B14F-4D97-AF65-F5344CB8AC3E}">
        <p14:creationId xmlns:p14="http://schemas.microsoft.com/office/powerpoint/2010/main" val="2132356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9EC67-CBF5-B0FB-B602-2B4DFA5DB6F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B65EA49-1F4F-7B58-BD79-417AA77BCA2B}"/>
              </a:ext>
            </a:extLst>
          </p:cNvPr>
          <p:cNvSpPr>
            <a:spLocks noGrp="1"/>
          </p:cNvSpPr>
          <p:nvPr>
            <p:ph type="body" sz="quarter" idx="16"/>
          </p:nvPr>
        </p:nvSpPr>
        <p:spPr>
          <a:xfrm>
            <a:off x="653780" y="472365"/>
            <a:ext cx="9551577" cy="803654"/>
          </a:xfrm>
        </p:spPr>
        <p:txBody>
          <a:bodyPr/>
          <a:lstStyle/>
          <a:p>
            <a:pPr>
              <a:lnSpc>
                <a:spcPts val="3720"/>
              </a:lnSpc>
            </a:pPr>
            <a:r>
              <a:rPr lang="en-US" dirty="0"/>
              <a:t>Viðbrögð viðskiptavina - Hvernig safna má viðbrögðum</a:t>
            </a:r>
          </a:p>
        </p:txBody>
      </p:sp>
      <p:sp>
        <p:nvSpPr>
          <p:cNvPr id="6" name="Text Placeholder 5">
            <a:extLst>
              <a:ext uri="{FF2B5EF4-FFF2-40B4-BE49-F238E27FC236}">
                <a16:creationId xmlns:a16="http://schemas.microsoft.com/office/drawing/2014/main" id="{6A246B9E-0DB6-1757-68EC-71A3ABC1AA1F}"/>
              </a:ext>
            </a:extLst>
          </p:cNvPr>
          <p:cNvSpPr>
            <a:spLocks noGrp="1"/>
          </p:cNvSpPr>
          <p:nvPr>
            <p:ph type="body" sz="quarter" idx="19"/>
          </p:nvPr>
        </p:nvSpPr>
        <p:spPr>
          <a:xfrm>
            <a:off x="653780" y="1847469"/>
            <a:ext cx="6110932" cy="803654"/>
          </a:xfrm>
        </p:spPr>
        <p:txBody>
          <a:bodyPr/>
          <a:lstStyle/>
          <a:p>
            <a:pPr>
              <a:lnSpc>
                <a:spcPts val="2900"/>
              </a:lnSpc>
            </a:pPr>
            <a:r>
              <a:rPr lang="en-US" dirty="0"/>
              <a:t>Hvernig komist þú að því hvað gestir þínir vilja og hvað þeim líkar ekki?</a:t>
            </a:r>
          </a:p>
          <a:p>
            <a:pPr>
              <a:lnSpc>
                <a:spcPts val="2900"/>
              </a:lnSpc>
            </a:pPr>
            <a:endParaRPr lang="en-US" dirty="0"/>
          </a:p>
        </p:txBody>
      </p:sp>
      <p:cxnSp>
        <p:nvCxnSpPr>
          <p:cNvPr id="2" name="Straight Connector 1">
            <a:extLst>
              <a:ext uri="{FF2B5EF4-FFF2-40B4-BE49-F238E27FC236}">
                <a16:creationId xmlns:a16="http://schemas.microsoft.com/office/drawing/2014/main" id="{1C686A0B-6125-1517-C16C-BDC1A28CAE36}"/>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438059D8-057B-D821-72C1-936380CC25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17</a:t>
            </a:fld>
            <a:endParaRPr lang="fr-CA" sz="1200" dirty="0"/>
          </a:p>
        </p:txBody>
      </p:sp>
      <p:sp>
        <p:nvSpPr>
          <p:cNvPr id="3" name="Text Placeholder 4">
            <a:extLst>
              <a:ext uri="{FF2B5EF4-FFF2-40B4-BE49-F238E27FC236}">
                <a16:creationId xmlns:a16="http://schemas.microsoft.com/office/drawing/2014/main" id="{BA49E75D-16E0-1731-E727-73B1B107C356}"/>
              </a:ext>
            </a:extLst>
          </p:cNvPr>
          <p:cNvSpPr txBox="1">
            <a:spLocks/>
          </p:cNvSpPr>
          <p:nvPr/>
        </p:nvSpPr>
        <p:spPr>
          <a:xfrm>
            <a:off x="653780" y="3200401"/>
            <a:ext cx="5747020"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Helstu svið þar sem þú gætir safnað endurgjöf eru virkni vörunnar þinnar, gæði þjónustunnar þinnar eða heildarupplifun viðskiptavinarins. Að skilja þessa þætti getur skipt sköpum í fyrirtækinu þínu.</a:t>
            </a:r>
          </a:p>
          <a:p>
            <a:pPr>
              <a:lnSpc>
                <a:spcPts val="2240"/>
              </a:lnSpc>
            </a:pPr>
            <a:endParaRPr lang="en-GB" sz="2200" dirty="0">
              <a:solidFill>
                <a:srgbClr val="414141"/>
              </a:solidFill>
            </a:endParaRPr>
          </a:p>
          <a:p>
            <a:pPr>
              <a:lnSpc>
                <a:spcPts val="2240"/>
              </a:lnSpc>
            </a:pPr>
            <a:r>
              <a:rPr lang="en-GB" sz="2200" dirty="0">
                <a:solidFill>
                  <a:srgbClr val="414141"/>
                </a:solidFill>
              </a:rPr>
              <a:t>Hvernig safnarðu þessum mikilvægu viðbrögðum? Það eru nokkrar aðferðir í boði, hver með sína kosti og hentugustu notkun. Hér eru nokkrar af þeim vinsælustu:</a:t>
            </a:r>
          </a:p>
          <a:p>
            <a:pPr>
              <a:lnSpc>
                <a:spcPts val="2240"/>
              </a:lnSpc>
            </a:pPr>
            <a:endParaRPr lang="en-US" sz="2200" dirty="0">
              <a:solidFill>
                <a:srgbClr val="414141"/>
              </a:solidFill>
            </a:endParaRPr>
          </a:p>
        </p:txBody>
      </p:sp>
      <p:sp>
        <p:nvSpPr>
          <p:cNvPr id="5" name="Freeform 4">
            <a:extLst>
              <a:ext uri="{FF2B5EF4-FFF2-40B4-BE49-F238E27FC236}">
                <a16:creationId xmlns:a16="http://schemas.microsoft.com/office/drawing/2014/main" id="{681F6E99-ED6B-4017-9E6D-13BE8244071F}"/>
              </a:ext>
            </a:extLst>
          </p:cNvPr>
          <p:cNvSpPr/>
          <p:nvPr/>
        </p:nvSpPr>
        <p:spPr>
          <a:xfrm rot="5400000" flipH="1">
            <a:off x="6656891" y="2037448"/>
            <a:ext cx="5408072" cy="4302216"/>
          </a:xfrm>
          <a:custGeom>
            <a:avLst/>
            <a:gdLst>
              <a:gd name="connsiteX0" fmla="*/ 5408072 w 5408072"/>
              <a:gd name="connsiteY0" fmla="*/ 3944723 h 4302216"/>
              <a:gd name="connsiteX1" fmla="*/ 5408072 w 5408072"/>
              <a:gd name="connsiteY1" fmla="*/ 3465727 h 4302216"/>
              <a:gd name="connsiteX2" fmla="*/ 5408072 w 5408072"/>
              <a:gd name="connsiteY2" fmla="*/ 3392864 h 4302216"/>
              <a:gd name="connsiteX3" fmla="*/ 5408072 w 5408072"/>
              <a:gd name="connsiteY3" fmla="*/ 2913868 h 4302216"/>
              <a:gd name="connsiteX4" fmla="*/ 5408072 w 5408072"/>
              <a:gd name="connsiteY4" fmla="*/ 1030855 h 4302216"/>
              <a:gd name="connsiteX5" fmla="*/ 5408072 w 5408072"/>
              <a:gd name="connsiteY5" fmla="*/ 551859 h 4302216"/>
              <a:gd name="connsiteX6" fmla="*/ 5408072 w 5408072"/>
              <a:gd name="connsiteY6" fmla="*/ 478997 h 4302216"/>
              <a:gd name="connsiteX7" fmla="*/ 5408072 w 5408072"/>
              <a:gd name="connsiteY7" fmla="*/ 1 h 4302216"/>
              <a:gd name="connsiteX8" fmla="*/ 4951682 w 5408072"/>
              <a:gd name="connsiteY8" fmla="*/ 1 h 4302216"/>
              <a:gd name="connsiteX9" fmla="*/ 4834398 w 5408072"/>
              <a:gd name="connsiteY9" fmla="*/ 1 h 4302216"/>
              <a:gd name="connsiteX10" fmla="*/ 4651034 w 5408072"/>
              <a:gd name="connsiteY10" fmla="*/ 1 h 4302216"/>
              <a:gd name="connsiteX11" fmla="*/ 4378008 w 5408072"/>
              <a:gd name="connsiteY11" fmla="*/ 1 h 4302216"/>
              <a:gd name="connsiteX12" fmla="*/ 4194644 w 5408072"/>
              <a:gd name="connsiteY12" fmla="*/ 1 h 4302216"/>
              <a:gd name="connsiteX13" fmla="*/ 4077360 w 5408072"/>
              <a:gd name="connsiteY13" fmla="*/ 1 h 4302216"/>
              <a:gd name="connsiteX14" fmla="*/ 3620970 w 5408072"/>
              <a:gd name="connsiteY14" fmla="*/ 1 h 4302216"/>
              <a:gd name="connsiteX15" fmla="*/ 3185064 w 5408072"/>
              <a:gd name="connsiteY15" fmla="*/ 1 h 4302216"/>
              <a:gd name="connsiteX16" fmla="*/ 3185064 w 5408072"/>
              <a:gd name="connsiteY16" fmla="*/ 0 h 4302216"/>
              <a:gd name="connsiteX17" fmla="*/ 2728674 w 5408072"/>
              <a:gd name="connsiteY17" fmla="*/ 0 h 4302216"/>
              <a:gd name="connsiteX18" fmla="*/ 2611390 w 5408072"/>
              <a:gd name="connsiteY18" fmla="*/ 0 h 4302216"/>
              <a:gd name="connsiteX19" fmla="*/ 2428026 w 5408072"/>
              <a:gd name="connsiteY19" fmla="*/ 0 h 4302216"/>
              <a:gd name="connsiteX20" fmla="*/ 2155000 w 5408072"/>
              <a:gd name="connsiteY20" fmla="*/ 0 h 4302216"/>
              <a:gd name="connsiteX21" fmla="*/ 1971636 w 5408072"/>
              <a:gd name="connsiteY21" fmla="*/ 0 h 4302216"/>
              <a:gd name="connsiteX22" fmla="*/ 1854352 w 5408072"/>
              <a:gd name="connsiteY22" fmla="*/ 0 h 4302216"/>
              <a:gd name="connsiteX23" fmla="*/ 1397962 w 5408072"/>
              <a:gd name="connsiteY23" fmla="*/ 0 h 4302216"/>
              <a:gd name="connsiteX24" fmla="*/ 1213428 w 5408072"/>
              <a:gd name="connsiteY24" fmla="*/ 0 h 4302216"/>
              <a:gd name="connsiteX25" fmla="*/ 757038 w 5408072"/>
              <a:gd name="connsiteY25" fmla="*/ 0 h 4302216"/>
              <a:gd name="connsiteX26" fmla="*/ 456390 w 5408072"/>
              <a:gd name="connsiteY26" fmla="*/ 0 h 4302216"/>
              <a:gd name="connsiteX27" fmla="*/ 0 w 5408072"/>
              <a:gd name="connsiteY27" fmla="*/ 0 h 4302216"/>
              <a:gd name="connsiteX28" fmla="*/ 0 w 5408072"/>
              <a:gd name="connsiteY28" fmla="*/ 478996 h 4302216"/>
              <a:gd name="connsiteX29" fmla="*/ 0 w 5408072"/>
              <a:gd name="connsiteY29" fmla="*/ 928719 h 4302216"/>
              <a:gd name="connsiteX30" fmla="*/ 0 w 5408072"/>
              <a:gd name="connsiteY30" fmla="*/ 928723 h 4302216"/>
              <a:gd name="connsiteX31" fmla="*/ 0 w 5408072"/>
              <a:gd name="connsiteY31" fmla="*/ 1407715 h 4302216"/>
              <a:gd name="connsiteX32" fmla="*/ 0 w 5408072"/>
              <a:gd name="connsiteY32" fmla="*/ 1407719 h 4302216"/>
              <a:gd name="connsiteX33" fmla="*/ 0 w 5408072"/>
              <a:gd name="connsiteY33" fmla="*/ 1502393 h 4302216"/>
              <a:gd name="connsiteX34" fmla="*/ 0 w 5408072"/>
              <a:gd name="connsiteY34" fmla="*/ 1502397 h 4302216"/>
              <a:gd name="connsiteX35" fmla="*/ 0 w 5408072"/>
              <a:gd name="connsiteY35" fmla="*/ 1981389 h 4302216"/>
              <a:gd name="connsiteX36" fmla="*/ 0 w 5408072"/>
              <a:gd name="connsiteY36" fmla="*/ 1981393 h 4302216"/>
              <a:gd name="connsiteX37" fmla="*/ 0 w 5408072"/>
              <a:gd name="connsiteY37" fmla="*/ 3823220 h 4302216"/>
              <a:gd name="connsiteX38" fmla="*/ 0 w 5408072"/>
              <a:gd name="connsiteY38" fmla="*/ 4302216 h 4302216"/>
              <a:gd name="connsiteX39" fmla="*/ 456390 w 5408072"/>
              <a:gd name="connsiteY39" fmla="*/ 4302216 h 4302216"/>
              <a:gd name="connsiteX40" fmla="*/ 757038 w 5408072"/>
              <a:gd name="connsiteY40" fmla="*/ 4302216 h 4302216"/>
              <a:gd name="connsiteX41" fmla="*/ 989595 w 5408072"/>
              <a:gd name="connsiteY41" fmla="*/ 4302216 h 4302216"/>
              <a:gd name="connsiteX42" fmla="*/ 989598 w 5408072"/>
              <a:gd name="connsiteY42" fmla="*/ 4302216 h 4302216"/>
              <a:gd name="connsiteX43" fmla="*/ 1213428 w 5408072"/>
              <a:gd name="connsiteY43" fmla="*/ 4302216 h 4302216"/>
              <a:gd name="connsiteX44" fmla="*/ 1445985 w 5408072"/>
              <a:gd name="connsiteY44" fmla="*/ 4302216 h 4302216"/>
              <a:gd name="connsiteX45" fmla="*/ 1445988 w 5408072"/>
              <a:gd name="connsiteY45" fmla="*/ 4302216 h 4302216"/>
              <a:gd name="connsiteX46" fmla="*/ 1563269 w 5408072"/>
              <a:gd name="connsiteY46" fmla="*/ 4302216 h 4302216"/>
              <a:gd name="connsiteX47" fmla="*/ 1563272 w 5408072"/>
              <a:gd name="connsiteY47" fmla="*/ 4302216 h 4302216"/>
              <a:gd name="connsiteX48" fmla="*/ 1746633 w 5408072"/>
              <a:gd name="connsiteY48" fmla="*/ 4302216 h 4302216"/>
              <a:gd name="connsiteX49" fmla="*/ 1746636 w 5408072"/>
              <a:gd name="connsiteY49" fmla="*/ 4302216 h 4302216"/>
              <a:gd name="connsiteX50" fmla="*/ 2019659 w 5408072"/>
              <a:gd name="connsiteY50" fmla="*/ 4302216 h 4302216"/>
              <a:gd name="connsiteX51" fmla="*/ 2019662 w 5408072"/>
              <a:gd name="connsiteY51" fmla="*/ 4302216 h 4302216"/>
              <a:gd name="connsiteX52" fmla="*/ 2203023 w 5408072"/>
              <a:gd name="connsiteY52" fmla="*/ 4302216 h 4302216"/>
              <a:gd name="connsiteX53" fmla="*/ 2203026 w 5408072"/>
              <a:gd name="connsiteY53" fmla="*/ 4302216 h 4302216"/>
              <a:gd name="connsiteX54" fmla="*/ 2320307 w 5408072"/>
              <a:gd name="connsiteY54" fmla="*/ 4302216 h 4302216"/>
              <a:gd name="connsiteX55" fmla="*/ 2320310 w 5408072"/>
              <a:gd name="connsiteY55" fmla="*/ 4302216 h 4302216"/>
              <a:gd name="connsiteX56" fmla="*/ 2776697 w 5408072"/>
              <a:gd name="connsiteY56" fmla="*/ 4302216 h 4302216"/>
              <a:gd name="connsiteX57" fmla="*/ 2776700 w 5408072"/>
              <a:gd name="connsiteY57" fmla="*/ 4302216 h 4302216"/>
              <a:gd name="connsiteX58" fmla="*/ 3212601 w 5408072"/>
              <a:gd name="connsiteY58" fmla="*/ 4302216 h 4302216"/>
              <a:gd name="connsiteX59" fmla="*/ 3668991 w 5408072"/>
              <a:gd name="connsiteY59" fmla="*/ 4302216 h 4302216"/>
              <a:gd name="connsiteX60" fmla="*/ 3786276 w 5408072"/>
              <a:gd name="connsiteY60" fmla="*/ 4302216 h 4302216"/>
              <a:gd name="connsiteX61" fmla="*/ 3969639 w 5408072"/>
              <a:gd name="connsiteY61" fmla="*/ 4302216 h 4302216"/>
              <a:gd name="connsiteX62" fmla="*/ 4242666 w 5408072"/>
              <a:gd name="connsiteY62" fmla="*/ 4302216 h 4302216"/>
              <a:gd name="connsiteX63" fmla="*/ 4426029 w 5408072"/>
              <a:gd name="connsiteY63" fmla="*/ 4302216 h 4302216"/>
              <a:gd name="connsiteX64" fmla="*/ 4543314 w 5408072"/>
              <a:gd name="connsiteY64" fmla="*/ 4302216 h 4302216"/>
              <a:gd name="connsiteX65" fmla="*/ 4999704 w 5408072"/>
              <a:gd name="connsiteY65" fmla="*/ 4302216 h 4302216"/>
              <a:gd name="connsiteX66" fmla="*/ 5408072 w 5408072"/>
              <a:gd name="connsiteY66" fmla="*/ 3944723 h 430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408072" h="4302216">
                <a:moveTo>
                  <a:pt x="5408072" y="3944723"/>
                </a:moveTo>
                <a:lnTo>
                  <a:pt x="5408072" y="3465727"/>
                </a:lnTo>
                <a:lnTo>
                  <a:pt x="5408072" y="3392864"/>
                </a:lnTo>
                <a:lnTo>
                  <a:pt x="5408072" y="2913868"/>
                </a:lnTo>
                <a:lnTo>
                  <a:pt x="5408072" y="1030855"/>
                </a:lnTo>
                <a:lnTo>
                  <a:pt x="5408072" y="551859"/>
                </a:lnTo>
                <a:lnTo>
                  <a:pt x="5408072" y="478997"/>
                </a:lnTo>
                <a:lnTo>
                  <a:pt x="5408072" y="1"/>
                </a:lnTo>
                <a:lnTo>
                  <a:pt x="4951682" y="1"/>
                </a:lnTo>
                <a:lnTo>
                  <a:pt x="4834398" y="1"/>
                </a:lnTo>
                <a:lnTo>
                  <a:pt x="4651034" y="1"/>
                </a:lnTo>
                <a:lnTo>
                  <a:pt x="4378008" y="1"/>
                </a:lnTo>
                <a:lnTo>
                  <a:pt x="4194644" y="1"/>
                </a:lnTo>
                <a:lnTo>
                  <a:pt x="4077360" y="1"/>
                </a:lnTo>
                <a:lnTo>
                  <a:pt x="3620970" y="1"/>
                </a:lnTo>
                <a:lnTo>
                  <a:pt x="3185064" y="1"/>
                </a:lnTo>
                <a:lnTo>
                  <a:pt x="3185064" y="0"/>
                </a:lnTo>
                <a:lnTo>
                  <a:pt x="2728674" y="0"/>
                </a:lnTo>
                <a:lnTo>
                  <a:pt x="2611390" y="0"/>
                </a:lnTo>
                <a:lnTo>
                  <a:pt x="2428026" y="0"/>
                </a:lnTo>
                <a:lnTo>
                  <a:pt x="2155000" y="0"/>
                </a:lnTo>
                <a:lnTo>
                  <a:pt x="1971636" y="0"/>
                </a:lnTo>
                <a:lnTo>
                  <a:pt x="1854352" y="0"/>
                </a:lnTo>
                <a:lnTo>
                  <a:pt x="1397962" y="0"/>
                </a:lnTo>
                <a:lnTo>
                  <a:pt x="1213428" y="0"/>
                </a:lnTo>
                <a:lnTo>
                  <a:pt x="757038" y="0"/>
                </a:lnTo>
                <a:lnTo>
                  <a:pt x="456390" y="0"/>
                </a:lnTo>
                <a:lnTo>
                  <a:pt x="0" y="0"/>
                </a:lnTo>
                <a:lnTo>
                  <a:pt x="0" y="478996"/>
                </a:lnTo>
                <a:lnTo>
                  <a:pt x="0" y="928719"/>
                </a:lnTo>
                <a:lnTo>
                  <a:pt x="0" y="928723"/>
                </a:lnTo>
                <a:lnTo>
                  <a:pt x="0" y="1407715"/>
                </a:lnTo>
                <a:lnTo>
                  <a:pt x="0" y="1407719"/>
                </a:lnTo>
                <a:lnTo>
                  <a:pt x="0" y="1502393"/>
                </a:lnTo>
                <a:lnTo>
                  <a:pt x="0" y="1502397"/>
                </a:lnTo>
                <a:lnTo>
                  <a:pt x="0" y="1981389"/>
                </a:lnTo>
                <a:lnTo>
                  <a:pt x="0" y="1981393"/>
                </a:lnTo>
                <a:lnTo>
                  <a:pt x="0" y="3823220"/>
                </a:lnTo>
                <a:lnTo>
                  <a:pt x="0" y="4302216"/>
                </a:lnTo>
                <a:lnTo>
                  <a:pt x="456390" y="4302216"/>
                </a:lnTo>
                <a:lnTo>
                  <a:pt x="757038" y="4302216"/>
                </a:lnTo>
                <a:lnTo>
                  <a:pt x="989595" y="4302216"/>
                </a:lnTo>
                <a:lnTo>
                  <a:pt x="989598" y="4302216"/>
                </a:lnTo>
                <a:lnTo>
                  <a:pt x="1213428" y="4302216"/>
                </a:lnTo>
                <a:lnTo>
                  <a:pt x="1445985" y="4302216"/>
                </a:lnTo>
                <a:lnTo>
                  <a:pt x="1445988" y="4302216"/>
                </a:lnTo>
                <a:lnTo>
                  <a:pt x="1563269" y="4302216"/>
                </a:lnTo>
                <a:lnTo>
                  <a:pt x="1563272" y="4302216"/>
                </a:lnTo>
                <a:lnTo>
                  <a:pt x="1746633" y="4302216"/>
                </a:lnTo>
                <a:lnTo>
                  <a:pt x="1746636" y="4302216"/>
                </a:lnTo>
                <a:lnTo>
                  <a:pt x="2019659" y="4302216"/>
                </a:lnTo>
                <a:lnTo>
                  <a:pt x="2019662" y="4302216"/>
                </a:lnTo>
                <a:lnTo>
                  <a:pt x="2203023" y="4302216"/>
                </a:lnTo>
                <a:lnTo>
                  <a:pt x="2203026" y="4302216"/>
                </a:lnTo>
                <a:lnTo>
                  <a:pt x="2320307" y="4302216"/>
                </a:lnTo>
                <a:lnTo>
                  <a:pt x="2320310" y="4302216"/>
                </a:lnTo>
                <a:lnTo>
                  <a:pt x="2776697" y="4302216"/>
                </a:lnTo>
                <a:lnTo>
                  <a:pt x="2776700" y="4302216"/>
                </a:lnTo>
                <a:lnTo>
                  <a:pt x="3212601" y="4302216"/>
                </a:lnTo>
                <a:lnTo>
                  <a:pt x="3668991" y="4302216"/>
                </a:lnTo>
                <a:lnTo>
                  <a:pt x="3786276" y="4302216"/>
                </a:lnTo>
                <a:lnTo>
                  <a:pt x="3969639" y="4302216"/>
                </a:lnTo>
                <a:lnTo>
                  <a:pt x="4242666" y="4302216"/>
                </a:lnTo>
                <a:lnTo>
                  <a:pt x="4426029" y="4302216"/>
                </a:lnTo>
                <a:lnTo>
                  <a:pt x="4543314" y="4302216"/>
                </a:lnTo>
                <a:lnTo>
                  <a:pt x="4999704" y="4302216"/>
                </a:lnTo>
                <a:cubicBezTo>
                  <a:pt x="5225979" y="4302216"/>
                  <a:pt x="5408072" y="4141636"/>
                  <a:pt x="5408072" y="394472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7" name="Text Placeholder 1">
            <a:extLst>
              <a:ext uri="{FF2B5EF4-FFF2-40B4-BE49-F238E27FC236}">
                <a16:creationId xmlns:a16="http://schemas.microsoft.com/office/drawing/2014/main" id="{0475BA1F-0253-8B59-68EB-89949B7D5B6C}"/>
              </a:ext>
            </a:extLst>
          </p:cNvPr>
          <p:cNvSpPr txBox="1">
            <a:spLocks/>
          </p:cNvSpPr>
          <p:nvPr/>
        </p:nvSpPr>
        <p:spPr>
          <a:xfrm>
            <a:off x="7587279" y="1847469"/>
            <a:ext cx="347964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200" b="1" dirty="0"/>
              <a:t>Aðferðir til að safna viðbrögðum viðskiptavina</a:t>
            </a:r>
            <a:r>
              <a:rPr lang="en-IE" sz="2200" dirty="0"/>
              <a:t>:</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Kannanir</a:t>
            </a:r>
          </a:p>
          <a:p>
            <a:pPr marL="342900" indent="-342900" algn="l">
              <a:lnSpc>
                <a:spcPts val="2340"/>
              </a:lnSpc>
              <a:spcBef>
                <a:spcPts val="0"/>
              </a:spcBef>
              <a:buFont typeface="Arial" panose="020B0604020202020204" pitchFamily="34" charset="0"/>
              <a:buChar char="•"/>
            </a:pPr>
            <a:r>
              <a:rPr lang="en-IE" sz="2200" dirty="0"/>
              <a:t>Viðtöl</a:t>
            </a:r>
          </a:p>
          <a:p>
            <a:pPr marL="342900" indent="-342900" algn="l">
              <a:lnSpc>
                <a:spcPts val="2340"/>
              </a:lnSpc>
              <a:spcBef>
                <a:spcPts val="0"/>
              </a:spcBef>
              <a:buFont typeface="Arial" panose="020B0604020202020204" pitchFamily="34" charset="0"/>
              <a:buChar char="•"/>
            </a:pPr>
            <a:r>
              <a:rPr lang="en-IE" sz="2200" dirty="0"/>
              <a:t>Fókushópar</a:t>
            </a:r>
          </a:p>
          <a:p>
            <a:pPr marL="342900" indent="-342900" algn="l">
              <a:lnSpc>
                <a:spcPts val="2340"/>
              </a:lnSpc>
              <a:spcBef>
                <a:spcPts val="0"/>
              </a:spcBef>
              <a:buFont typeface="Arial" panose="020B0604020202020204" pitchFamily="34" charset="0"/>
              <a:buChar char="•"/>
            </a:pPr>
            <a:r>
              <a:rPr lang="en-IE" sz="2200" dirty="0"/>
              <a:t>Nýtnaprófanir</a:t>
            </a:r>
          </a:p>
          <a:p>
            <a:pPr marL="342900" indent="-342900" algn="l">
              <a:lnSpc>
                <a:spcPts val="2340"/>
              </a:lnSpc>
              <a:spcBef>
                <a:spcPts val="0"/>
              </a:spcBef>
              <a:buFont typeface="Arial" panose="020B0604020202020204" pitchFamily="34" charset="0"/>
              <a:buChar char="•"/>
            </a:pPr>
            <a:r>
              <a:rPr lang="en-IE" sz="2200" dirty="0"/>
              <a:t>Endurgjafarkassar, tillöguforrit og tengiliðareyðublöð á vefsíðu</a:t>
            </a:r>
          </a:p>
          <a:p>
            <a:pPr marL="342900" indent="-342900" algn="l">
              <a:lnSpc>
                <a:spcPts val="2340"/>
              </a:lnSpc>
              <a:spcBef>
                <a:spcPts val="0"/>
              </a:spcBef>
              <a:buFont typeface="Arial" panose="020B0604020202020204" pitchFamily="34" charset="0"/>
              <a:buChar char="•"/>
            </a:pPr>
            <a:r>
              <a:rPr lang="en-IE" sz="2200" dirty="0"/>
              <a:t>Hlusta á samfélagsmiðlum</a:t>
            </a:r>
          </a:p>
          <a:p>
            <a:pPr marL="342900" indent="-342900" algn="l">
              <a:lnSpc>
                <a:spcPts val="2340"/>
              </a:lnSpc>
              <a:spcBef>
                <a:spcPts val="0"/>
              </a:spcBef>
              <a:buFont typeface="Arial" panose="020B0604020202020204" pitchFamily="34" charset="0"/>
              <a:buChar char="•"/>
            </a:pPr>
            <a:r>
              <a:rPr lang="en-IE" sz="2200" dirty="0" err="1"/>
              <a:t>Greining á þjónustubeiðnum</a:t>
            </a:r>
            <a:r>
              <a:rPr lang="en-IE" sz="2200" dirty="0"/>
              <a:t> viðskiptavina</a:t>
            </a:r>
          </a:p>
          <a:p>
            <a:pPr marL="342900" indent="-342900" algn="l">
              <a:lnSpc>
                <a:spcPts val="2340"/>
              </a:lnSpc>
              <a:spcBef>
                <a:spcPts val="0"/>
              </a:spcBef>
              <a:buFont typeface="Arial" panose="020B0604020202020204" pitchFamily="34" charset="0"/>
              <a:buChar char="•"/>
            </a:pPr>
            <a:r>
              <a:rPr lang="en-IE" sz="2200" dirty="0"/>
              <a:t>Umsagnavefir</a:t>
            </a:r>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2057059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12647-01F5-22F2-946F-5C020C8783E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85B8751-6DC6-A051-7BB8-4577CE133863}"/>
              </a:ext>
            </a:extLst>
          </p:cNvPr>
          <p:cNvSpPr>
            <a:spLocks noGrp="1"/>
          </p:cNvSpPr>
          <p:nvPr>
            <p:ph type="body" sz="quarter" idx="16"/>
          </p:nvPr>
        </p:nvSpPr>
        <p:spPr>
          <a:xfrm>
            <a:off x="653780" y="472365"/>
            <a:ext cx="9551577" cy="803654"/>
          </a:xfrm>
        </p:spPr>
        <p:txBody>
          <a:bodyPr/>
          <a:lstStyle/>
          <a:p>
            <a:pPr>
              <a:lnSpc>
                <a:spcPts val="3720"/>
              </a:lnSpc>
            </a:pPr>
            <a:r>
              <a:rPr lang="en-US" dirty="0"/>
              <a:t>Viðbrögð viðskiptavina - Hvernig safna má viðbrögðum</a:t>
            </a:r>
          </a:p>
        </p:txBody>
      </p:sp>
      <p:sp>
        <p:nvSpPr>
          <p:cNvPr id="6" name="Text Placeholder 5">
            <a:extLst>
              <a:ext uri="{FF2B5EF4-FFF2-40B4-BE49-F238E27FC236}">
                <a16:creationId xmlns:a16="http://schemas.microsoft.com/office/drawing/2014/main" id="{9040CFB8-C59C-D865-FADA-4994A08FE410}"/>
              </a:ext>
            </a:extLst>
          </p:cNvPr>
          <p:cNvSpPr>
            <a:spLocks noGrp="1"/>
          </p:cNvSpPr>
          <p:nvPr>
            <p:ph type="body" sz="quarter" idx="19"/>
          </p:nvPr>
        </p:nvSpPr>
        <p:spPr>
          <a:xfrm>
            <a:off x="653780" y="1847469"/>
            <a:ext cx="5616391" cy="803654"/>
          </a:xfrm>
        </p:spPr>
        <p:txBody>
          <a:bodyPr/>
          <a:lstStyle/>
          <a:p>
            <a:pPr>
              <a:lnSpc>
                <a:spcPts val="2900"/>
              </a:lnSpc>
            </a:pPr>
            <a:r>
              <a:rPr lang="en-US" dirty="0"/>
              <a:t>Hvernig komist þú að því hvað gestir þínir vilja og hvað þeim líkar ekki?</a:t>
            </a:r>
          </a:p>
          <a:p>
            <a:pPr>
              <a:lnSpc>
                <a:spcPts val="2900"/>
              </a:lnSpc>
            </a:pPr>
            <a:endParaRPr lang="en-US" dirty="0"/>
          </a:p>
        </p:txBody>
      </p:sp>
      <p:cxnSp>
        <p:nvCxnSpPr>
          <p:cNvPr id="2" name="Straight Connector 1">
            <a:extLst>
              <a:ext uri="{FF2B5EF4-FFF2-40B4-BE49-F238E27FC236}">
                <a16:creationId xmlns:a16="http://schemas.microsoft.com/office/drawing/2014/main" id="{307ED3E9-FD0C-3231-7BF1-89609BE3BA3E}"/>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F3094D64-ED1A-995C-0E91-5270F4477E5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18</a:t>
            </a:fld>
            <a:endParaRPr lang="fr-CA" sz="1200" dirty="0"/>
          </a:p>
        </p:txBody>
      </p:sp>
      <p:sp>
        <p:nvSpPr>
          <p:cNvPr id="3" name="Text Placeholder 4">
            <a:extLst>
              <a:ext uri="{FF2B5EF4-FFF2-40B4-BE49-F238E27FC236}">
                <a16:creationId xmlns:a16="http://schemas.microsoft.com/office/drawing/2014/main" id="{DB579F94-F45F-2EC8-7219-47B7FE793F20}"/>
              </a:ext>
            </a:extLst>
          </p:cNvPr>
          <p:cNvSpPr txBox="1">
            <a:spLocks/>
          </p:cNvSpPr>
          <p:nvPr/>
        </p:nvSpPr>
        <p:spPr>
          <a:xfrm>
            <a:off x="653779" y="3200401"/>
            <a:ext cx="10808878" cy="3657600"/>
          </a:xfrm>
          <a:prstGeom prst="rect">
            <a:avLst/>
          </a:prstGeom>
        </p:spPr>
        <p:txBody>
          <a:bodyPr numCol="2" spcCol="468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800" b="1" dirty="0">
                <a:solidFill>
                  <a:srgbClr val="459597"/>
                </a:solidFill>
              </a:rPr>
              <a:t>Kannanir</a:t>
            </a:r>
          </a:p>
          <a:p>
            <a:pPr>
              <a:lnSpc>
                <a:spcPts val="2240"/>
              </a:lnSpc>
            </a:pPr>
            <a:r>
              <a:rPr lang="en-GB" sz="2200" dirty="0">
                <a:solidFill>
                  <a:srgbClr val="414141"/>
                </a:solidFill>
              </a:rPr>
              <a:t>Kannanir eru frábær aðferð til að safna viðskiptavinagjöf. Þær eru auðveldlega dreifanlegar, stækkanlegar og greinanlegar. Þú getur notað mismunandi gerðir kannana eftir þörfum þínum, svo sem viðskiptavinánægju (CSAT), hreina meðmæliskvóta (NPS) og viðskiptavinamatsstig (CES). Að hanna árangursríkar kannanir krefst skýrra og hnitmiðaðra spurninga sem auðvelt er að skilja og svara.</a:t>
            </a: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r>
              <a:rPr lang="en-GB" sz="2800" b="1" dirty="0">
                <a:solidFill>
                  <a:srgbClr val="459597"/>
                </a:solidFill>
              </a:rPr>
              <a:t>Viðtöl</a:t>
            </a:r>
          </a:p>
          <a:p>
            <a:pPr>
              <a:lnSpc>
                <a:spcPts val="2240"/>
              </a:lnSpc>
            </a:pPr>
            <a:r>
              <a:rPr lang="en-GB" sz="2200" dirty="0">
                <a:solidFill>
                  <a:srgbClr val="414141"/>
                </a:solidFill>
              </a:rPr>
              <a:t>Einstaklingsviðtöl gera þér kleift að öðlast dýpri skilning á reynslu viðskiptavina þinna. Þú getur spurt eftirfylgnispurninga, kafað dýpra í svörin og fylgst með líkamsmáli. Lykillinn að góðu viðskiptavina­viðtali er undirbúningur og virkt hlustun.</a:t>
            </a:r>
          </a:p>
          <a:p>
            <a:pPr>
              <a:lnSpc>
                <a:spcPts val="2240"/>
              </a:lnSpc>
            </a:pPr>
            <a:endParaRPr lang="en-US" sz="2200" dirty="0">
              <a:solidFill>
                <a:srgbClr val="414141"/>
              </a:solidFill>
            </a:endParaRPr>
          </a:p>
        </p:txBody>
      </p:sp>
      <p:cxnSp>
        <p:nvCxnSpPr>
          <p:cNvPr id="10" name="Straight Connector 9">
            <a:extLst>
              <a:ext uri="{FF2B5EF4-FFF2-40B4-BE49-F238E27FC236}">
                <a16:creationId xmlns:a16="http://schemas.microsoft.com/office/drawing/2014/main" id="{30E39FB7-18D1-2C8A-A952-A162CBF9B9B6}"/>
              </a:ext>
            </a:extLst>
          </p:cNvPr>
          <p:cNvCxnSpPr>
            <a:cxnSpLocks/>
          </p:cNvCxnSpPr>
          <p:nvPr/>
        </p:nvCxnSpPr>
        <p:spPr>
          <a:xfrm>
            <a:off x="6047013" y="2854993"/>
            <a:ext cx="0" cy="360000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1466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C1D1A-A6A4-98DF-7DA1-9D4283049AF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8280799-F6B0-4C97-5D62-CF28947CDC04}"/>
              </a:ext>
            </a:extLst>
          </p:cNvPr>
          <p:cNvSpPr>
            <a:spLocks noGrp="1"/>
          </p:cNvSpPr>
          <p:nvPr>
            <p:ph type="body" sz="quarter" idx="16"/>
          </p:nvPr>
        </p:nvSpPr>
        <p:spPr>
          <a:xfrm>
            <a:off x="653780" y="472365"/>
            <a:ext cx="9551577" cy="803654"/>
          </a:xfrm>
        </p:spPr>
        <p:txBody>
          <a:bodyPr/>
          <a:lstStyle/>
          <a:p>
            <a:pPr>
              <a:lnSpc>
                <a:spcPts val="3720"/>
              </a:lnSpc>
            </a:pPr>
            <a:r>
              <a:rPr lang="en-US" dirty="0"/>
              <a:t>Viðbrögð viðskiptavina - Hvernig safna má viðbrögðum</a:t>
            </a:r>
          </a:p>
        </p:txBody>
      </p:sp>
      <p:sp>
        <p:nvSpPr>
          <p:cNvPr id="6" name="Text Placeholder 5">
            <a:extLst>
              <a:ext uri="{FF2B5EF4-FFF2-40B4-BE49-F238E27FC236}">
                <a16:creationId xmlns:a16="http://schemas.microsoft.com/office/drawing/2014/main" id="{94471D3F-6222-86B1-3FD3-6D019DBDE4D8}"/>
              </a:ext>
            </a:extLst>
          </p:cNvPr>
          <p:cNvSpPr>
            <a:spLocks noGrp="1"/>
          </p:cNvSpPr>
          <p:nvPr>
            <p:ph type="body" sz="quarter" idx="19"/>
          </p:nvPr>
        </p:nvSpPr>
        <p:spPr>
          <a:xfrm>
            <a:off x="653780" y="1541767"/>
            <a:ext cx="7320008" cy="803654"/>
          </a:xfrm>
        </p:spPr>
        <p:txBody>
          <a:bodyPr/>
          <a:lstStyle/>
          <a:p>
            <a:pPr>
              <a:lnSpc>
                <a:spcPts val="2900"/>
              </a:lnSpc>
            </a:pPr>
            <a:r>
              <a:rPr lang="en-US" dirty="0"/>
              <a:t>Hvernig komist þú að því hvað gestir þínir vilja og hvað þeim líkar ekki?</a:t>
            </a:r>
          </a:p>
          <a:p>
            <a:pPr>
              <a:lnSpc>
                <a:spcPts val="2900"/>
              </a:lnSpc>
            </a:pPr>
            <a:endParaRPr lang="en-US" dirty="0"/>
          </a:p>
        </p:txBody>
      </p:sp>
      <p:cxnSp>
        <p:nvCxnSpPr>
          <p:cNvPr id="2" name="Straight Connector 1">
            <a:extLst>
              <a:ext uri="{FF2B5EF4-FFF2-40B4-BE49-F238E27FC236}">
                <a16:creationId xmlns:a16="http://schemas.microsoft.com/office/drawing/2014/main" id="{EECDAD00-3C19-0C84-D4B7-D84671BCEEC6}"/>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C8A68520-0194-F612-0C6B-B59DD067F68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19</a:t>
            </a:fld>
            <a:endParaRPr lang="fr-CA" sz="1200" dirty="0"/>
          </a:p>
        </p:txBody>
      </p:sp>
      <p:sp>
        <p:nvSpPr>
          <p:cNvPr id="3" name="Text Placeholder 4">
            <a:extLst>
              <a:ext uri="{FF2B5EF4-FFF2-40B4-BE49-F238E27FC236}">
                <a16:creationId xmlns:a16="http://schemas.microsoft.com/office/drawing/2014/main" id="{445492EB-0509-D45C-2FD0-E528BBAAF85D}"/>
              </a:ext>
            </a:extLst>
          </p:cNvPr>
          <p:cNvSpPr txBox="1">
            <a:spLocks/>
          </p:cNvSpPr>
          <p:nvPr/>
        </p:nvSpPr>
        <p:spPr>
          <a:xfrm>
            <a:off x="653780" y="2647474"/>
            <a:ext cx="11027686" cy="3657600"/>
          </a:xfrm>
          <a:prstGeom prst="rect">
            <a:avLst/>
          </a:prstGeom>
        </p:spPr>
        <p:txBody>
          <a:bodyPr numCol="3"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800" b="1" dirty="0">
                <a:solidFill>
                  <a:srgbClr val="459597"/>
                </a:solidFill>
              </a:rPr>
              <a:t>Fókushópar</a:t>
            </a:r>
          </a:p>
          <a:p>
            <a:pPr>
              <a:lnSpc>
                <a:spcPts val="2240"/>
              </a:lnSpc>
            </a:pPr>
            <a:r>
              <a:rPr lang="en-GB" sz="2200" dirty="0">
                <a:solidFill>
                  <a:srgbClr val="414141"/>
                </a:solidFill>
              </a:rPr>
              <a:t>Markhópar fela í sér að viðskiptavinir ræða reynslu sína, skynjanir og skoðanir um vöru eða þjónustu þína. Árangursrík stjórnun markhópa krefst vandlegrar áætlunar, þess að skapa þægilegt umhverfi og að leiða umræðuna afkastamikla.</a:t>
            </a:r>
          </a:p>
          <a:p>
            <a:pPr>
              <a:lnSpc>
                <a:spcPts val="2240"/>
              </a:lnSpc>
            </a:pPr>
            <a:endParaRPr lang="en-GB" sz="2200" dirty="0">
              <a:solidFill>
                <a:srgbClr val="414141"/>
              </a:solidFill>
            </a:endParaRPr>
          </a:p>
          <a:p>
            <a:pPr>
              <a:lnSpc>
                <a:spcPts val="2240"/>
              </a:lnSpc>
            </a:pPr>
            <a:r>
              <a:rPr lang="en-GB" sz="2800" b="1" dirty="0">
                <a:solidFill>
                  <a:srgbClr val="459597"/>
                </a:solidFill>
              </a:rPr>
              <a:t>Notagildisprófanir</a:t>
            </a:r>
          </a:p>
          <a:p>
            <a:pPr>
              <a:lnSpc>
                <a:spcPts val="2240"/>
              </a:lnSpc>
            </a:pPr>
            <a:r>
              <a:rPr lang="en-GB" sz="2200" dirty="0">
                <a:solidFill>
                  <a:srgbClr val="414141"/>
                </a:solidFill>
              </a:rPr>
              <a:t>Nýtnaprófanir fela í sér að fylgjast með viðskiptavinum </a:t>
            </a:r>
          </a:p>
          <a:p>
            <a:pPr>
              <a:lnSpc>
                <a:spcPts val="2240"/>
              </a:lnSpc>
            </a:pPr>
            <a:r>
              <a:rPr lang="en-GB" sz="2200" dirty="0">
                <a:solidFill>
                  <a:srgbClr val="414141"/>
                </a:solidFill>
              </a:rPr>
              <a:t>að nota vöruna þína til að skilja hversu auðvelt og innsæi hún er í notkun. Mundu að skilgreina verkefnin skýrt, hvetja þátttakendur til að hugsa upphátt og fylgjast með í þögn.</a:t>
            </a: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r>
              <a:rPr lang="en-GB" sz="2800" b="1" dirty="0">
                <a:solidFill>
                  <a:srgbClr val="459597"/>
                </a:solidFill>
              </a:rPr>
              <a:t>Endurgjöfarkassar, tillöguforrit og tengiliðareyðublöð á vefsíðunni</a:t>
            </a:r>
          </a:p>
          <a:p>
            <a:pPr>
              <a:lnSpc>
                <a:spcPts val="2240"/>
              </a:lnSpc>
            </a:pPr>
            <a:r>
              <a:rPr lang="en-GB" sz="2200" dirty="0">
                <a:solidFill>
                  <a:srgbClr val="414141"/>
                </a:solidFill>
              </a:rPr>
              <a:t>Þessar aðferðir gera viðskiptavinum kleift að veita endurgjöf á sínum forsendum. Gakktu úr skugga um að þær séu auðvelt að finna á vefsíðunni þinni, einfaldar í notkun og hvetji til opinnar endurgjafar.</a:t>
            </a:r>
          </a:p>
          <a:p>
            <a:pPr>
              <a:lnSpc>
                <a:spcPts val="2240"/>
              </a:lnSpc>
            </a:pPr>
            <a:endParaRPr lang="en-US" sz="2200" dirty="0">
              <a:solidFill>
                <a:srgbClr val="414141"/>
              </a:solidFill>
            </a:endParaRPr>
          </a:p>
        </p:txBody>
      </p:sp>
      <p:cxnSp>
        <p:nvCxnSpPr>
          <p:cNvPr id="5" name="Straight Connector 4">
            <a:extLst>
              <a:ext uri="{FF2B5EF4-FFF2-40B4-BE49-F238E27FC236}">
                <a16:creationId xmlns:a16="http://schemas.microsoft.com/office/drawing/2014/main" id="{962D654A-2057-AECA-4490-784A3EEA3F6A}"/>
              </a:ext>
            </a:extLst>
          </p:cNvPr>
          <p:cNvCxnSpPr>
            <a:cxnSpLocks/>
          </p:cNvCxnSpPr>
          <p:nvPr/>
        </p:nvCxnSpPr>
        <p:spPr>
          <a:xfrm>
            <a:off x="4245431" y="2612572"/>
            <a:ext cx="0" cy="360000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D85E77B-454C-4374-D54F-A889EC9BF9E0}"/>
              </a:ext>
            </a:extLst>
          </p:cNvPr>
          <p:cNvCxnSpPr>
            <a:cxnSpLocks/>
          </p:cNvCxnSpPr>
          <p:nvPr/>
        </p:nvCxnSpPr>
        <p:spPr>
          <a:xfrm>
            <a:off x="7973788" y="2612572"/>
            <a:ext cx="0" cy="360000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6081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AEF25FA4-67F8-8DC8-FA8D-BFA7680CF748}"/>
              </a:ext>
            </a:extLst>
          </p:cNvPr>
          <p:cNvPicPr>
            <a:picLocks noGrp="1" noChangeAspect="1"/>
          </p:cNvPicPr>
          <p:nvPr>
            <p:ph type="pic" sz="quarter" idx="19"/>
          </p:nvPr>
        </p:nvPicPr>
        <p:blipFill>
          <a:blip r:embed="rId2"/>
          <a:srcRect t="124" b="124"/>
          <a:stretch>
            <a:fillRect/>
          </a:stretch>
        </p:blipFill>
        <p:spPr/>
      </p:pic>
      <p:sp>
        <p:nvSpPr>
          <p:cNvPr id="13" name="Text Placeholder 1">
            <a:extLst>
              <a:ext uri="{FF2B5EF4-FFF2-40B4-BE49-F238E27FC236}">
                <a16:creationId xmlns:a16="http://schemas.microsoft.com/office/drawing/2014/main" id="{5DEA8382-285E-2683-AF12-F862B2D79B99}"/>
              </a:ext>
            </a:extLst>
          </p:cNvPr>
          <p:cNvSpPr>
            <a:spLocks noGrp="1"/>
          </p:cNvSpPr>
          <p:nvPr>
            <p:ph type="body" sz="quarter" idx="16"/>
          </p:nvPr>
        </p:nvSpPr>
        <p:spPr>
          <a:xfrm>
            <a:off x="558237" y="2223992"/>
            <a:ext cx="4847481" cy="3066422"/>
          </a:xfrm>
        </p:spPr>
        <p:txBody>
          <a:bodyPr>
            <a:noAutofit/>
          </a:bodyPr>
          <a:lstStyle/>
          <a:p>
            <a:pPr>
              <a:spcAft>
                <a:spcPts val="600"/>
              </a:spcAft>
            </a:pPr>
            <a:r>
              <a:rPr lang="en-US" sz="3200" b="1" dirty="0"/>
              <a:t>Kafli 1:</a:t>
            </a:r>
          </a:p>
          <a:p>
            <a:pPr>
              <a:lnSpc>
                <a:spcPts val="2620"/>
              </a:lnSpc>
            </a:pPr>
            <a:r>
              <a:rPr lang="en-US" sz="2600" dirty="0"/>
              <a:t>Tæki til markaðsrannsókna. Að skilja markaðinn – gestur þinn og hvað hann vill? </a:t>
            </a:r>
          </a:p>
          <a:p>
            <a:pPr>
              <a:spcAft>
                <a:spcPts val="600"/>
              </a:spcAft>
            </a:pPr>
            <a:endParaRPr lang="en-US" sz="1600" dirty="0"/>
          </a:p>
          <a:p>
            <a:pPr>
              <a:spcAft>
                <a:spcPts val="600"/>
              </a:spcAft>
            </a:pPr>
            <a:r>
              <a:rPr lang="en-US" sz="3200" b="1" dirty="0"/>
              <a:t>Kafli 2:</a:t>
            </a:r>
          </a:p>
          <a:p>
            <a:pPr>
              <a:lnSpc>
                <a:spcPts val="2620"/>
              </a:lnSpc>
            </a:pPr>
            <a:r>
              <a:rPr lang="en-US" sz="2600" dirty="0"/>
              <a:t>Að skilgreina hugmyndina þína og virðisstefnu</a:t>
            </a:r>
          </a:p>
          <a:p>
            <a:pPr>
              <a:lnSpc>
                <a:spcPts val="2620"/>
              </a:lnSpc>
            </a:pPr>
            <a:endParaRPr lang="en-IE" sz="2600" dirty="0"/>
          </a:p>
        </p:txBody>
      </p:sp>
      <p:sp>
        <p:nvSpPr>
          <p:cNvPr id="14" name="Text Placeholder 2">
            <a:extLst>
              <a:ext uri="{FF2B5EF4-FFF2-40B4-BE49-F238E27FC236}">
                <a16:creationId xmlns:a16="http://schemas.microsoft.com/office/drawing/2014/main" id="{BC465EA7-E6A4-4D61-0A4F-DF73717CAF5F}"/>
              </a:ext>
            </a:extLst>
          </p:cNvPr>
          <p:cNvSpPr>
            <a:spLocks noGrp="1"/>
          </p:cNvSpPr>
          <p:nvPr>
            <p:ph type="body" sz="quarter" idx="17"/>
          </p:nvPr>
        </p:nvSpPr>
        <p:spPr>
          <a:xfrm>
            <a:off x="558237" y="1059430"/>
            <a:ext cx="5537763" cy="582221"/>
          </a:xfrm>
        </p:spPr>
        <p:txBody>
          <a:bodyPr/>
          <a:lstStyle/>
          <a:p>
            <a:r>
              <a:rPr lang="en-IE" sz="4800" b="1" dirty="0"/>
              <a:t>Modúl 2 (hluti 1)</a:t>
            </a:r>
            <a:endParaRPr lang="en-GB" sz="4800" b="1" dirty="0"/>
          </a:p>
        </p:txBody>
      </p:sp>
      <p:sp>
        <p:nvSpPr>
          <p:cNvPr id="2" name="Text Placeholder 5">
            <a:extLst>
              <a:ext uri="{FF2B5EF4-FFF2-40B4-BE49-F238E27FC236}">
                <a16:creationId xmlns:a16="http://schemas.microsoft.com/office/drawing/2014/main" id="{84EF0994-AB07-484D-D088-D3E374479C4C}"/>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sp>
        <p:nvSpPr>
          <p:cNvPr id="4" name="Text Placeholder 3">
            <a:extLst>
              <a:ext uri="{FF2B5EF4-FFF2-40B4-BE49-F238E27FC236}">
                <a16:creationId xmlns:a16="http://schemas.microsoft.com/office/drawing/2014/main" id="{3ADAD0CF-81BA-8AF1-7E32-7193A73403A0}"/>
              </a:ext>
            </a:extLst>
          </p:cNvPr>
          <p:cNvSpPr>
            <a:spLocks noGrp="1"/>
          </p:cNvSpPr>
          <p:nvPr>
            <p:ph type="body" sz="quarter" idx="65"/>
          </p:nvPr>
        </p:nvSpPr>
        <p:spPr/>
        <p:txBody>
          <a:bodyPr/>
          <a:lstStyle/>
          <a:p>
            <a:pPr algn="ctr"/>
            <a:r>
              <a:rPr lang="en-IE" sz="1200" dirty="0"/>
              <a:t>Mynd:</a:t>
            </a:r>
          </a:p>
        </p:txBody>
      </p:sp>
      <p:sp>
        <p:nvSpPr>
          <p:cNvPr id="3" name="Freeform 2">
            <a:extLst>
              <a:ext uri="{FF2B5EF4-FFF2-40B4-BE49-F238E27FC236}">
                <a16:creationId xmlns:a16="http://schemas.microsoft.com/office/drawing/2014/main" id="{89647FA6-A0AF-B094-DB30-3F5C16C7FB94}"/>
              </a:ext>
            </a:extLst>
          </p:cNvPr>
          <p:cNvSpPr/>
          <p:nvPr/>
        </p:nvSpPr>
        <p:spPr>
          <a:xfrm>
            <a:off x="0" y="1868036"/>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7" name="Picture 6">
            <a:extLst>
              <a:ext uri="{FF2B5EF4-FFF2-40B4-BE49-F238E27FC236}">
                <a16:creationId xmlns:a16="http://schemas.microsoft.com/office/drawing/2014/main" id="{72F8C3EE-A41E-2457-2CEF-D4B1652FC745}"/>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561245" y="3757203"/>
            <a:ext cx="3580276" cy="2659133"/>
          </a:xfrm>
          <a:prstGeom prst="rect">
            <a:avLst/>
          </a:prstGeom>
        </p:spPr>
      </p:pic>
      <p:sp>
        <p:nvSpPr>
          <p:cNvPr id="5" name="Slide Number Placeholder 5">
            <a:extLst>
              <a:ext uri="{FF2B5EF4-FFF2-40B4-BE49-F238E27FC236}">
                <a16:creationId xmlns:a16="http://schemas.microsoft.com/office/drawing/2014/main" id="{49EE795D-C806-976A-630F-7D1387116A2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a:t>
            </a:fld>
            <a:endParaRPr lang="fr-CA" sz="1200" dirty="0"/>
          </a:p>
        </p:txBody>
      </p:sp>
    </p:spTree>
    <p:extLst>
      <p:ext uri="{BB962C8B-B14F-4D97-AF65-F5344CB8AC3E}">
        <p14:creationId xmlns:p14="http://schemas.microsoft.com/office/powerpoint/2010/main" val="4256110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75E47-429B-D96E-638F-E49C916C70C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A937139-F01E-1BD6-876E-C46677C17B16}"/>
              </a:ext>
            </a:extLst>
          </p:cNvPr>
          <p:cNvSpPr>
            <a:spLocks noGrp="1"/>
          </p:cNvSpPr>
          <p:nvPr>
            <p:ph type="body" sz="quarter" idx="16"/>
          </p:nvPr>
        </p:nvSpPr>
        <p:spPr>
          <a:xfrm>
            <a:off x="653780" y="472365"/>
            <a:ext cx="9551577" cy="803654"/>
          </a:xfrm>
        </p:spPr>
        <p:txBody>
          <a:bodyPr/>
          <a:lstStyle/>
          <a:p>
            <a:pPr>
              <a:lnSpc>
                <a:spcPts val="3720"/>
              </a:lnSpc>
            </a:pPr>
            <a:r>
              <a:rPr lang="en-US" dirty="0"/>
              <a:t>Viðbrögð viðskiptavina - Hvernig safna má viðbrögðum</a:t>
            </a:r>
          </a:p>
        </p:txBody>
      </p:sp>
      <p:sp>
        <p:nvSpPr>
          <p:cNvPr id="6" name="Text Placeholder 5">
            <a:extLst>
              <a:ext uri="{FF2B5EF4-FFF2-40B4-BE49-F238E27FC236}">
                <a16:creationId xmlns:a16="http://schemas.microsoft.com/office/drawing/2014/main" id="{0081BCA7-F19E-F13A-8C3B-92B05C0A7AB9}"/>
              </a:ext>
            </a:extLst>
          </p:cNvPr>
          <p:cNvSpPr>
            <a:spLocks noGrp="1"/>
          </p:cNvSpPr>
          <p:nvPr>
            <p:ph type="body" sz="quarter" idx="19"/>
          </p:nvPr>
        </p:nvSpPr>
        <p:spPr>
          <a:xfrm>
            <a:off x="653780" y="1541767"/>
            <a:ext cx="7790973" cy="803654"/>
          </a:xfrm>
        </p:spPr>
        <p:txBody>
          <a:bodyPr/>
          <a:lstStyle/>
          <a:p>
            <a:pPr>
              <a:lnSpc>
                <a:spcPts val="2900"/>
              </a:lnSpc>
            </a:pPr>
            <a:r>
              <a:rPr lang="en-US" dirty="0"/>
              <a:t>Hvernig komist þú að því hvað gestir þínir vilja og hvað þeim líkar ekki?</a:t>
            </a:r>
          </a:p>
          <a:p>
            <a:pPr>
              <a:lnSpc>
                <a:spcPts val="2900"/>
              </a:lnSpc>
            </a:pPr>
            <a:endParaRPr lang="en-US" dirty="0"/>
          </a:p>
        </p:txBody>
      </p:sp>
      <p:cxnSp>
        <p:nvCxnSpPr>
          <p:cNvPr id="2" name="Straight Connector 1">
            <a:extLst>
              <a:ext uri="{FF2B5EF4-FFF2-40B4-BE49-F238E27FC236}">
                <a16:creationId xmlns:a16="http://schemas.microsoft.com/office/drawing/2014/main" id="{1B89B15B-8E8B-3A51-2F6D-B43D3C82E2A7}"/>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05DCEEE9-87F5-518F-98F6-A686AE77411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20</a:t>
            </a:fld>
            <a:endParaRPr lang="fr-CA" sz="1200" dirty="0"/>
          </a:p>
        </p:txBody>
      </p:sp>
      <p:sp>
        <p:nvSpPr>
          <p:cNvPr id="3" name="Text Placeholder 4">
            <a:extLst>
              <a:ext uri="{FF2B5EF4-FFF2-40B4-BE49-F238E27FC236}">
                <a16:creationId xmlns:a16="http://schemas.microsoft.com/office/drawing/2014/main" id="{CD7E8DEB-D19C-8FEB-6116-05E3E5FFC8B8}"/>
              </a:ext>
            </a:extLst>
          </p:cNvPr>
          <p:cNvSpPr txBox="1">
            <a:spLocks/>
          </p:cNvSpPr>
          <p:nvPr/>
        </p:nvSpPr>
        <p:spPr>
          <a:xfrm>
            <a:off x="653780" y="2953176"/>
            <a:ext cx="11027686" cy="3657600"/>
          </a:xfrm>
          <a:prstGeom prst="rect">
            <a:avLst/>
          </a:prstGeom>
        </p:spPr>
        <p:txBody>
          <a:bodyPr numCol="3"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800" b="1" dirty="0">
                <a:solidFill>
                  <a:srgbClr val="459597"/>
                </a:solidFill>
              </a:rPr>
              <a:t>Hlustun á samfélagsmiðlum</a:t>
            </a:r>
          </a:p>
          <a:p>
            <a:pPr>
              <a:lnSpc>
                <a:spcPts val="2240"/>
              </a:lnSpc>
            </a:pPr>
            <a:r>
              <a:rPr lang="en-GB" sz="2200" dirty="0">
                <a:solidFill>
                  <a:srgbClr val="414141"/>
                </a:solidFill>
              </a:rPr>
              <a:t>Viðskiptavinir deila gjarnan skoðunum sínum á samfélagsmiðlum. Með því að nota verkfæri til að hlusta á samfélagsmiðla geturðu fundið og fylgst með þessum umræðum, sem gerir þér kleift að bregðast við endurgjöf og fylgjast með algengum straumum.</a:t>
            </a: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r>
              <a:rPr lang="en-GB" sz="2800" b="1" dirty="0" err="1">
                <a:solidFill>
                  <a:srgbClr val="459597"/>
                </a:solidFill>
              </a:rPr>
              <a:t>Greining </a:t>
            </a:r>
            <a:r>
              <a:rPr lang="en-GB" sz="2800" b="1" dirty="0">
                <a:solidFill>
                  <a:srgbClr val="459597"/>
                </a:solidFill>
              </a:rPr>
              <a:t>viðskiptavina </a:t>
            </a:r>
          </a:p>
          <a:p>
            <a:pPr>
              <a:lnSpc>
                <a:spcPts val="2240"/>
              </a:lnSpc>
            </a:pPr>
            <a:r>
              <a:rPr lang="en-GB" sz="2800" b="1" dirty="0">
                <a:solidFill>
                  <a:srgbClr val="459597"/>
                </a:solidFill>
              </a:rPr>
              <a:t>Þjónustubeiðnir</a:t>
            </a:r>
          </a:p>
          <a:p>
            <a:pPr>
              <a:lnSpc>
                <a:spcPts val="2240"/>
              </a:lnSpc>
            </a:pPr>
            <a:r>
              <a:rPr lang="en-GB" sz="2200" dirty="0">
                <a:solidFill>
                  <a:srgbClr val="414141"/>
                </a:solidFill>
              </a:rPr>
              <a:t>Þjónustubeiðnir geta veitt dýrmætar upplýsingar um vandamál sem viðskiptavinir eru að upplifa. Endurskoðaðu og </a:t>
            </a:r>
            <a:r>
              <a:rPr lang="en-GB" sz="2200" dirty="0" err="1">
                <a:solidFill>
                  <a:srgbClr val="414141"/>
                </a:solidFill>
              </a:rPr>
              <a:t>greindu </a:t>
            </a:r>
            <a:r>
              <a:rPr lang="en-GB" sz="2200" dirty="0">
                <a:solidFill>
                  <a:srgbClr val="414141"/>
                </a:solidFill>
              </a:rPr>
              <a:t>þessar beiðnir reglulega til að greina algeng vandamál eða þróun.</a:t>
            </a: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r>
              <a:rPr lang="en-GB" sz="2800" b="1" dirty="0">
                <a:solidFill>
                  <a:srgbClr val="459597"/>
                </a:solidFill>
              </a:rPr>
              <a:t>Umsögnarpallar</a:t>
            </a:r>
          </a:p>
          <a:p>
            <a:pPr>
              <a:lnSpc>
                <a:spcPts val="2240"/>
              </a:lnSpc>
            </a:pPr>
            <a:r>
              <a:rPr lang="en-GB" sz="2200" dirty="0">
                <a:solidFill>
                  <a:srgbClr val="414141"/>
                </a:solidFill>
              </a:rPr>
              <a:t>Vettvangar fyrir umsagnir á netinu eru gullnámu af viðbrögðum viðskiptavina. Að bregðast fagmannlega og þakklát bæði við jákvæðar og neikvæðar umsagnir sýnir skuldbindingu þína við ánægju viðskiptavina.</a:t>
            </a:r>
          </a:p>
          <a:p>
            <a:pPr>
              <a:lnSpc>
                <a:spcPts val="2240"/>
              </a:lnSpc>
            </a:pPr>
            <a:endParaRPr lang="en-US" sz="2200" dirty="0">
              <a:solidFill>
                <a:srgbClr val="414141"/>
              </a:solidFill>
            </a:endParaRPr>
          </a:p>
        </p:txBody>
      </p:sp>
      <p:cxnSp>
        <p:nvCxnSpPr>
          <p:cNvPr id="7" name="Straight Connector 6">
            <a:extLst>
              <a:ext uri="{FF2B5EF4-FFF2-40B4-BE49-F238E27FC236}">
                <a16:creationId xmlns:a16="http://schemas.microsoft.com/office/drawing/2014/main" id="{6453CA7D-3F77-EFC3-E9DE-6C45270FC18F}"/>
              </a:ext>
            </a:extLst>
          </p:cNvPr>
          <p:cNvCxnSpPr>
            <a:cxnSpLocks/>
          </p:cNvCxnSpPr>
          <p:nvPr/>
        </p:nvCxnSpPr>
        <p:spPr>
          <a:xfrm>
            <a:off x="4082143" y="2612572"/>
            <a:ext cx="0" cy="3363686"/>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0E0735F-CAC1-A5EA-48C0-F60AFCB277EE}"/>
              </a:ext>
            </a:extLst>
          </p:cNvPr>
          <p:cNvCxnSpPr>
            <a:cxnSpLocks/>
          </p:cNvCxnSpPr>
          <p:nvPr/>
        </p:nvCxnSpPr>
        <p:spPr>
          <a:xfrm>
            <a:off x="7908472" y="2612572"/>
            <a:ext cx="0" cy="3363686"/>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894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6079F-C1BC-3CF1-F68F-36EC4C9DAA3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A4359C7-9E90-08C1-D58F-A5FAAE085D25}"/>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Lykiltæknissvið</a:t>
            </a:r>
          </a:p>
        </p:txBody>
      </p:sp>
      <p:sp>
        <p:nvSpPr>
          <p:cNvPr id="6" name="Text Placeholder 5">
            <a:extLst>
              <a:ext uri="{FF2B5EF4-FFF2-40B4-BE49-F238E27FC236}">
                <a16:creationId xmlns:a16="http://schemas.microsoft.com/office/drawing/2014/main" id="{E595EF0F-5DFC-2FC3-5B5D-09EC08C70C58}"/>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0456FC1F-E01E-5752-52B9-6EED9C5A9A1C}"/>
              </a:ext>
            </a:extLst>
          </p:cNvPr>
          <p:cNvSpPr>
            <a:spLocks noGrp="1"/>
          </p:cNvSpPr>
          <p:nvPr>
            <p:ph type="body" sz="quarter" idx="16"/>
          </p:nvPr>
        </p:nvSpPr>
        <p:spPr>
          <a:xfrm>
            <a:off x="4061011" y="801065"/>
            <a:ext cx="7956817" cy="803654"/>
          </a:xfrm>
          <a:prstGeom prst="rect">
            <a:avLst/>
          </a:prstGeom>
        </p:spPr>
        <p:txBody>
          <a:bodyPr/>
          <a:lstStyle/>
          <a:p>
            <a:pPr>
              <a:lnSpc>
                <a:spcPts val="2960"/>
              </a:lnSpc>
            </a:pPr>
            <a:r>
              <a:rPr lang="en-GB" sz="2800" dirty="0"/>
              <a:t>Hagnýtar aðferðir til að afla áreiðanlegra innsýnna</a:t>
            </a:r>
          </a:p>
          <a:p>
            <a:pPr>
              <a:lnSpc>
                <a:spcPts val="2960"/>
              </a:lnSpc>
            </a:pPr>
            <a:endParaRPr lang="en-GB" sz="2800" dirty="0"/>
          </a:p>
        </p:txBody>
      </p:sp>
      <p:sp>
        <p:nvSpPr>
          <p:cNvPr id="4" name="Text Placeholder 3">
            <a:extLst>
              <a:ext uri="{FF2B5EF4-FFF2-40B4-BE49-F238E27FC236}">
                <a16:creationId xmlns:a16="http://schemas.microsoft.com/office/drawing/2014/main" id="{12CC3868-9E36-0CAA-F969-4D3AF79B6E77}"/>
              </a:ext>
            </a:extLst>
          </p:cNvPr>
          <p:cNvSpPr>
            <a:spLocks noGrp="1"/>
          </p:cNvSpPr>
          <p:nvPr>
            <p:ph type="body" sz="quarter" idx="21"/>
          </p:nvPr>
        </p:nvSpPr>
        <p:spPr>
          <a:xfrm>
            <a:off x="4061011" y="1881924"/>
            <a:ext cx="7620455"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Skilja hvernig á að afla innsýn í staðbundinn ferðamannaiðnað </a:t>
            </a:r>
          </a:p>
          <a:p>
            <a:pPr>
              <a:lnSpc>
                <a:spcPts val="2340"/>
              </a:lnSpc>
            </a:pPr>
            <a:r>
              <a:rPr lang="en-GB" b="0" i="0" dirty="0">
                <a:effectLst/>
                <a:latin typeface="Calibri"/>
                <a:ea typeface="Calibri"/>
                <a:cs typeface="Calibri"/>
              </a:rPr>
              <a:t>markaðinn og læra af öðrum ferðaþjónustufyrirtækjum.  Netsamskipti gegna hér lykilhlutverki. Netsamskipti vísa til náms í gegnum hópa fólks. Þetta geta verið staðbundin fyrirtæki sem starfa í sama geira og þú eða einfaldlega reka fyrirtæki og þurfa einnig að læra um viðskiptavini sína. Þess vegna getur deiling reynslu og sagna með líkt hugsað fólki verið einföld en öflug </a:t>
            </a:r>
          </a:p>
          <a:p>
            <a:pPr>
              <a:lnSpc>
                <a:spcPts val="2340"/>
              </a:lnSpc>
            </a:pPr>
            <a:r>
              <a:rPr lang="en-GB" b="0" i="0" dirty="0">
                <a:effectLst/>
                <a:latin typeface="Calibri"/>
                <a:ea typeface="Calibri"/>
                <a:cs typeface="Calibri"/>
              </a:rPr>
              <a:t>aðferð til að öðlast áreiðanlegar innsæi</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Netsamskipti geta falið í sér að ganga í staðbundinn viðskiptasamtök og læra í gegnum fundi augliti til auglitis, vettvangsferðir til fyrirtækja með svipaðan hugarfar, og með því að sækja fundi, ráðstefnur eða frumkvöðlasetur. Það getur einnig falið í sér að vera meðlimur í svæðisbundnum eða landsvísum samtökum þar sem þekking og hagnýtar aðferðir eru víða deilt.</a:t>
            </a:r>
          </a:p>
          <a:p>
            <a:pPr>
              <a:lnSpc>
                <a:spcPts val="2340"/>
              </a:lnSpc>
            </a:pPr>
            <a:endParaRPr lang="en-US" sz="2200" dirty="0"/>
          </a:p>
        </p:txBody>
      </p:sp>
      <p:sp>
        <p:nvSpPr>
          <p:cNvPr id="11" name="Slide Number Placeholder 5">
            <a:extLst>
              <a:ext uri="{FF2B5EF4-FFF2-40B4-BE49-F238E27FC236}">
                <a16:creationId xmlns:a16="http://schemas.microsoft.com/office/drawing/2014/main" id="{2463D1AE-8C14-9293-FC69-45B5ED70CFA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21</a:t>
            </a:fld>
            <a:endParaRPr lang="fr-CA" sz="1200" dirty="0"/>
          </a:p>
        </p:txBody>
      </p:sp>
    </p:spTree>
    <p:extLst>
      <p:ext uri="{BB962C8B-B14F-4D97-AF65-F5344CB8AC3E}">
        <p14:creationId xmlns:p14="http://schemas.microsoft.com/office/powerpoint/2010/main" val="2062068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60493-3E9E-309F-CADC-523A418501A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6121A45-933D-C571-785C-947DFA7C0451}"/>
              </a:ext>
            </a:extLst>
          </p:cNvPr>
          <p:cNvSpPr>
            <a:spLocks noGrp="1"/>
          </p:cNvSpPr>
          <p:nvPr>
            <p:ph type="body" sz="quarter" idx="16"/>
          </p:nvPr>
        </p:nvSpPr>
        <p:spPr>
          <a:xfrm>
            <a:off x="653780" y="472365"/>
            <a:ext cx="10335347" cy="803654"/>
          </a:xfrm>
        </p:spPr>
        <p:txBody>
          <a:bodyPr/>
          <a:lstStyle/>
          <a:p>
            <a:pPr>
              <a:lnSpc>
                <a:spcPts val="3720"/>
              </a:lnSpc>
            </a:pPr>
            <a:r>
              <a:rPr lang="en-US" dirty="0"/>
              <a:t>Hagnýtar aðferðir til að afla áreiðanlegra innsýnna</a:t>
            </a:r>
          </a:p>
          <a:p>
            <a:pPr>
              <a:lnSpc>
                <a:spcPts val="3720"/>
              </a:lnSpc>
            </a:pPr>
            <a:endParaRPr lang="en-US" dirty="0"/>
          </a:p>
        </p:txBody>
      </p:sp>
      <p:sp>
        <p:nvSpPr>
          <p:cNvPr id="6" name="Text Placeholder 5">
            <a:extLst>
              <a:ext uri="{FF2B5EF4-FFF2-40B4-BE49-F238E27FC236}">
                <a16:creationId xmlns:a16="http://schemas.microsoft.com/office/drawing/2014/main" id="{77655823-0DC0-EE35-D50B-33A108A97496}"/>
              </a:ext>
            </a:extLst>
          </p:cNvPr>
          <p:cNvSpPr>
            <a:spLocks noGrp="1"/>
          </p:cNvSpPr>
          <p:nvPr>
            <p:ph type="body" sz="quarter" idx="19"/>
          </p:nvPr>
        </p:nvSpPr>
        <p:spPr>
          <a:xfrm>
            <a:off x="653781" y="1541766"/>
            <a:ext cx="3183434" cy="3079219"/>
          </a:xfrm>
        </p:spPr>
        <p:txBody>
          <a:bodyPr/>
          <a:lstStyle/>
          <a:p>
            <a:pPr>
              <a:lnSpc>
                <a:spcPts val="2900"/>
              </a:lnSpc>
            </a:pPr>
            <a:r>
              <a:rPr lang="en-US" dirty="0"/>
              <a:t>Gerðir tengslaneta - fyrirtæki til fyrirtækis (B2B) og fyrirtæki til neytanda (B2C)</a:t>
            </a:r>
          </a:p>
          <a:p>
            <a:pPr>
              <a:lnSpc>
                <a:spcPts val="2900"/>
              </a:lnSpc>
            </a:pPr>
            <a:endParaRPr lang="en-US" dirty="0"/>
          </a:p>
        </p:txBody>
      </p:sp>
      <p:cxnSp>
        <p:nvCxnSpPr>
          <p:cNvPr id="2" name="Straight Connector 1">
            <a:extLst>
              <a:ext uri="{FF2B5EF4-FFF2-40B4-BE49-F238E27FC236}">
                <a16:creationId xmlns:a16="http://schemas.microsoft.com/office/drawing/2014/main" id="{8053F906-871C-5946-7FB7-9242E095D086}"/>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169FC9ED-BD1C-ADF2-DFE3-7D1DCFE635C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22</a:t>
            </a:fld>
            <a:endParaRPr lang="fr-CA" sz="1200" dirty="0"/>
          </a:p>
        </p:txBody>
      </p:sp>
      <p:sp>
        <p:nvSpPr>
          <p:cNvPr id="3" name="Text Placeholder 4">
            <a:extLst>
              <a:ext uri="{FF2B5EF4-FFF2-40B4-BE49-F238E27FC236}">
                <a16:creationId xmlns:a16="http://schemas.microsoft.com/office/drawing/2014/main" id="{A41DAE1D-83F7-96CE-0ADB-42517B136568}"/>
              </a:ext>
            </a:extLst>
          </p:cNvPr>
          <p:cNvSpPr txBox="1">
            <a:spLocks/>
          </p:cNvSpPr>
          <p:nvPr/>
        </p:nvSpPr>
        <p:spPr>
          <a:xfrm>
            <a:off x="3984172" y="1541766"/>
            <a:ext cx="7697294" cy="506901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800" b="1" dirty="0">
                <a:solidFill>
                  <a:srgbClr val="EC7C69"/>
                </a:solidFill>
              </a:rPr>
              <a:t>Netsamskipti:</a:t>
            </a:r>
          </a:p>
          <a:p>
            <a:pPr>
              <a:lnSpc>
                <a:spcPts val="2240"/>
              </a:lnSpc>
            </a:pPr>
            <a:endParaRPr lang="en-GB" sz="2200" b="1" dirty="0">
              <a:solidFill>
                <a:srgbClr val="414141"/>
              </a:solidFill>
            </a:endParaRPr>
          </a:p>
          <a:p>
            <a:pPr marL="457200" indent="-457200">
              <a:lnSpc>
                <a:spcPts val="2240"/>
              </a:lnSpc>
              <a:buClr>
                <a:srgbClr val="459597"/>
              </a:buClr>
              <a:buFont typeface="+mj-lt"/>
              <a:buAutoNum type="arabicPeriod"/>
            </a:pPr>
            <a:r>
              <a:rPr lang="en-GB" sz="2200" dirty="0">
                <a:solidFill>
                  <a:srgbClr val="414141"/>
                </a:solidFill>
              </a:rPr>
              <a:t>Með mismunandi aðferðum geturðu deilt reynslu og sögum með líkt hugsað fólki og öðlast innsýn (B2B).</a:t>
            </a:r>
          </a:p>
          <a:p>
            <a:pPr marL="457200" indent="-457200">
              <a:lnSpc>
                <a:spcPts val="2240"/>
              </a:lnSpc>
              <a:buClr>
                <a:srgbClr val="459597"/>
              </a:buClr>
              <a:buFont typeface="+mj-lt"/>
              <a:buAutoNum type="arabicPeriod"/>
            </a:pPr>
            <a:r>
              <a:rPr lang="en-GB" sz="2200" dirty="0">
                <a:solidFill>
                  <a:srgbClr val="414141"/>
                </a:solidFill>
              </a:rPr>
              <a:t>Læra af öðrum ferðaþjónustufyrirtækjum (B2B) – í þínu umdæmi, í gegnum ferðir þínar, í gegnum upplifanir gesta þinna (B2C) hjá öðrum ferðaþjónustufyrirtækjum.</a:t>
            </a:r>
          </a:p>
          <a:p>
            <a:pPr marL="457200" indent="-457200">
              <a:lnSpc>
                <a:spcPts val="2240"/>
              </a:lnSpc>
              <a:buClr>
                <a:srgbClr val="459597"/>
              </a:buClr>
              <a:buFont typeface="+mj-lt"/>
              <a:buAutoNum type="arabicPeriod"/>
            </a:pPr>
            <a:r>
              <a:rPr lang="en-GB" sz="2200" dirty="0">
                <a:solidFill>
                  <a:srgbClr val="414141"/>
                </a:solidFill>
              </a:rPr>
              <a:t>Læra af fyrirtækjum í öðrum geirum – tileinka sér bestu starfshætti (B2B).</a:t>
            </a:r>
          </a:p>
          <a:p>
            <a:pPr marL="457200" indent="-457200">
              <a:lnSpc>
                <a:spcPts val="2240"/>
              </a:lnSpc>
              <a:buClr>
                <a:srgbClr val="459597"/>
              </a:buClr>
              <a:buFont typeface="+mj-lt"/>
              <a:buAutoNum type="arabicPeriod"/>
            </a:pPr>
            <a:r>
              <a:rPr lang="en-GB" sz="2200" dirty="0">
                <a:solidFill>
                  <a:srgbClr val="414141"/>
                </a:solidFill>
              </a:rPr>
              <a:t>Vertu meðlimur í staðbundnum atvinnufélögum og lærðu í gegnum fundi augliti til auglitis, vettvangsferðir með og til fyrirtækja sem deila svipuðum hugmyndum, sækja fundi, ráðstefnur eða taka þátt í viðskiptahraðlum (B2B). </a:t>
            </a:r>
          </a:p>
          <a:p>
            <a:pPr marL="457200" indent="-457200">
              <a:lnSpc>
                <a:spcPts val="2240"/>
              </a:lnSpc>
              <a:buClr>
                <a:srgbClr val="459597"/>
              </a:buClr>
              <a:buFont typeface="+mj-lt"/>
              <a:buAutoNum type="arabicPeriod"/>
            </a:pPr>
            <a:r>
              <a:rPr lang="en-GB" sz="2200" dirty="0">
                <a:solidFill>
                  <a:srgbClr val="414141"/>
                </a:solidFill>
              </a:rPr>
              <a:t>Vertu meðlimur í svæðisbundnum og/eða landsvísum samtökum ferðaþjónustunnar/gististaða þar sem þekking og hagnýtar aðferðir eru víða deilt (B2B).</a:t>
            </a:r>
          </a:p>
          <a:p>
            <a:pPr>
              <a:lnSpc>
                <a:spcPts val="2240"/>
              </a:lnSpc>
            </a:pPr>
            <a:endParaRPr lang="en-US" sz="2200" dirty="0">
              <a:solidFill>
                <a:srgbClr val="414141"/>
              </a:solidFill>
            </a:endParaRPr>
          </a:p>
        </p:txBody>
      </p:sp>
    </p:spTree>
    <p:extLst>
      <p:ext uri="{BB962C8B-B14F-4D97-AF65-F5344CB8AC3E}">
        <p14:creationId xmlns:p14="http://schemas.microsoft.com/office/powerpoint/2010/main" val="1390366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78550-7634-3794-3AC8-0C4C77F9422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F228A03-3519-021D-4718-7176949A77E9}"/>
              </a:ext>
            </a:extLst>
          </p:cNvPr>
          <p:cNvSpPr>
            <a:spLocks noGrp="1"/>
          </p:cNvSpPr>
          <p:nvPr>
            <p:ph type="body" sz="quarter" idx="16"/>
          </p:nvPr>
        </p:nvSpPr>
        <p:spPr>
          <a:xfrm>
            <a:off x="653780" y="472365"/>
            <a:ext cx="10335347" cy="803654"/>
          </a:xfrm>
        </p:spPr>
        <p:txBody>
          <a:bodyPr/>
          <a:lstStyle/>
          <a:p>
            <a:pPr>
              <a:lnSpc>
                <a:spcPts val="3720"/>
              </a:lnSpc>
            </a:pPr>
            <a:r>
              <a:rPr lang="en-US" dirty="0"/>
              <a:t>Hagnýtar aðferðir til að afla áreiðanlegra innsýnna</a:t>
            </a:r>
          </a:p>
          <a:p>
            <a:pPr>
              <a:lnSpc>
                <a:spcPts val="3720"/>
              </a:lnSpc>
            </a:pPr>
            <a:endParaRPr lang="en-US" dirty="0"/>
          </a:p>
        </p:txBody>
      </p:sp>
      <p:sp>
        <p:nvSpPr>
          <p:cNvPr id="6" name="Text Placeholder 5">
            <a:extLst>
              <a:ext uri="{FF2B5EF4-FFF2-40B4-BE49-F238E27FC236}">
                <a16:creationId xmlns:a16="http://schemas.microsoft.com/office/drawing/2014/main" id="{B7C91A1D-7511-52D4-3E94-1D2863FD07FC}"/>
              </a:ext>
            </a:extLst>
          </p:cNvPr>
          <p:cNvSpPr>
            <a:spLocks noGrp="1"/>
          </p:cNvSpPr>
          <p:nvPr>
            <p:ph type="body" sz="quarter" idx="19"/>
          </p:nvPr>
        </p:nvSpPr>
        <p:spPr>
          <a:xfrm>
            <a:off x="653781" y="1541766"/>
            <a:ext cx="2856902" cy="3079219"/>
          </a:xfrm>
        </p:spPr>
        <p:txBody>
          <a:bodyPr/>
          <a:lstStyle/>
          <a:p>
            <a:pPr>
              <a:lnSpc>
                <a:spcPts val="2900"/>
              </a:lnSpc>
            </a:pPr>
            <a:r>
              <a:rPr lang="en-US" dirty="0"/>
              <a:t>Dæmi um staðbundið net - fyrirtæki til fyrirtækis (B2B)</a:t>
            </a:r>
          </a:p>
          <a:p>
            <a:pPr>
              <a:lnSpc>
                <a:spcPts val="2900"/>
              </a:lnSpc>
            </a:pPr>
            <a:endParaRPr lang="en-US" dirty="0"/>
          </a:p>
        </p:txBody>
      </p:sp>
      <p:cxnSp>
        <p:nvCxnSpPr>
          <p:cNvPr id="2" name="Straight Connector 1">
            <a:extLst>
              <a:ext uri="{FF2B5EF4-FFF2-40B4-BE49-F238E27FC236}">
                <a16:creationId xmlns:a16="http://schemas.microsoft.com/office/drawing/2014/main" id="{8347C8AE-21D5-769E-2E4B-21CE1B7FC9AF}"/>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E7CD257B-8643-B296-AC1B-A90CF1F5B36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23</a:t>
            </a:fld>
            <a:endParaRPr lang="fr-CA" sz="1200" dirty="0"/>
          </a:p>
        </p:txBody>
      </p:sp>
      <p:sp>
        <p:nvSpPr>
          <p:cNvPr id="3" name="Text Placeholder 4">
            <a:extLst>
              <a:ext uri="{FF2B5EF4-FFF2-40B4-BE49-F238E27FC236}">
                <a16:creationId xmlns:a16="http://schemas.microsoft.com/office/drawing/2014/main" id="{66A96625-CBA6-07F3-6972-90E5A1BED782}"/>
              </a:ext>
            </a:extLst>
          </p:cNvPr>
          <p:cNvSpPr txBox="1">
            <a:spLocks/>
          </p:cNvSpPr>
          <p:nvPr/>
        </p:nvSpPr>
        <p:spPr>
          <a:xfrm>
            <a:off x="3510683" y="1541766"/>
            <a:ext cx="8170783" cy="506901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Dæmi um lítið fyrirtæki sem býður upp á óhefðbundna gistingu með morgun- og kvöldverði. Hér er listi yfir ólíka hagsmunaaðila sem fyrirtækið þitt getur haft gagn af að hafa samband við:</a:t>
            </a:r>
          </a:p>
          <a:p>
            <a:pPr>
              <a:lnSpc>
                <a:spcPts val="2240"/>
              </a:lnSpc>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dirty="0">
                <a:solidFill>
                  <a:srgbClr val="414141"/>
                </a:solidFill>
              </a:rPr>
              <a:t>Félag staðbundins matar, ferðaþjónustuklasar (geta verið bæði svæðisbundnir og landsvísir), fulltrúar ferðaþjónustunnar innan sveitarfélagsins. </a:t>
            </a:r>
          </a:p>
          <a:p>
            <a:pPr marL="342900" indent="-342900">
              <a:lnSpc>
                <a:spcPts val="2240"/>
              </a:lnSpc>
              <a:buClr>
                <a:srgbClr val="459597"/>
              </a:buClr>
              <a:buFont typeface="Arial" panose="020B0604020202020204" pitchFamily="34" charset="0"/>
              <a:buChar char="•"/>
            </a:pPr>
            <a:r>
              <a:rPr lang="en-GB" sz="2200" dirty="0">
                <a:solidFill>
                  <a:srgbClr val="414141"/>
                </a:solidFill>
              </a:rPr>
              <a:t>Markaðsstofur áfangastaða (DMO), staðbundið matvælamerki (t.d. Sjávarútsýlisleiðin, þar með talið veitingastaðir og framleiðendur), stjórnendur og starfsfólk helstu aðdráttarstaða á þínu svæði (sýningar, söfn, veitingastaðir o.s.frv.)</a:t>
            </a:r>
          </a:p>
          <a:p>
            <a:pPr marL="342900" indent="-342900">
              <a:lnSpc>
                <a:spcPts val="2240"/>
              </a:lnSpc>
              <a:buClr>
                <a:srgbClr val="459597"/>
              </a:buClr>
              <a:buFont typeface="Arial" panose="020B0604020202020204" pitchFamily="34" charset="0"/>
              <a:buChar char="•"/>
            </a:pPr>
            <a:r>
              <a:rPr lang="en-GB" sz="2200" dirty="0">
                <a:solidFill>
                  <a:srgbClr val="414141"/>
                </a:solidFill>
              </a:rPr>
              <a:t>Helstu innlendu sölusamtök (ferðaskrifstofur, rútu­fyrirtæki, umboðsmenn skemmtiferðaskipa, leiðsögumenn sem heimsækja svæðið reglulega)</a:t>
            </a:r>
          </a:p>
          <a:p>
            <a:pPr marL="342900" indent="-342900">
              <a:lnSpc>
                <a:spcPts val="2240"/>
              </a:lnSpc>
              <a:buClr>
                <a:srgbClr val="459597"/>
              </a:buClr>
              <a:buFont typeface="Arial" panose="020B0604020202020204" pitchFamily="34" charset="0"/>
              <a:buChar char="•"/>
            </a:pPr>
            <a:r>
              <a:rPr lang="en-GB" sz="2200" dirty="0">
                <a:solidFill>
                  <a:srgbClr val="414141"/>
                </a:solidFill>
              </a:rPr>
              <a:t>Erlendar sölustofnanir sem einbeita sér að svæðinu þínu (ferðaskrifstofur sem taka t.d. þátt í lands- eða Evrópu-söluráðstefnum, s.s. ITB Berlin)</a:t>
            </a:r>
          </a:p>
          <a:p>
            <a:pPr>
              <a:lnSpc>
                <a:spcPts val="2240"/>
              </a:lnSpc>
            </a:pPr>
            <a:endParaRPr lang="en-US" sz="2200" dirty="0">
              <a:solidFill>
                <a:srgbClr val="414141"/>
              </a:solidFill>
            </a:endParaRPr>
          </a:p>
        </p:txBody>
      </p:sp>
    </p:spTree>
    <p:extLst>
      <p:ext uri="{BB962C8B-B14F-4D97-AF65-F5344CB8AC3E}">
        <p14:creationId xmlns:p14="http://schemas.microsoft.com/office/powerpoint/2010/main" val="1282443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A6A64-354F-FBCF-2D41-39DEAB9FC1B9}"/>
            </a:ext>
          </a:extLst>
        </p:cNvPr>
        <p:cNvGrpSpPr/>
        <p:nvPr/>
      </p:nvGrpSpPr>
      <p:grpSpPr>
        <a:xfrm>
          <a:off x="0" y="0"/>
          <a:ext cx="0" cy="0"/>
          <a:chOff x="0" y="0"/>
          <a:chExt cx="0" cy="0"/>
        </a:xfrm>
      </p:grpSpPr>
      <p:pic>
        <p:nvPicPr>
          <p:cNvPr id="11" name="Online Media 10" title="Experience the New Glamping">
            <a:hlinkClick r:id="" action="ppaction://media"/>
            <a:extLst>
              <a:ext uri="{FF2B5EF4-FFF2-40B4-BE49-F238E27FC236}">
                <a16:creationId xmlns:a16="http://schemas.microsoft.com/office/drawing/2014/main" id="{3572288D-9F2F-49F6-3A57-5647B40FE029}"/>
              </a:ext>
            </a:extLst>
          </p:cNvPr>
          <p:cNvPicPr>
            <a:picLocks noRot="1" noChangeAspect="1"/>
          </p:cNvPicPr>
          <p:nvPr>
            <a:videoFile r:link="rId1"/>
          </p:nvPr>
        </p:nvPicPr>
        <p:blipFill>
          <a:blip r:embed="rId3"/>
          <a:stretch>
            <a:fillRect/>
          </a:stretch>
        </p:blipFill>
        <p:spPr>
          <a:xfrm>
            <a:off x="7672391" y="415915"/>
            <a:ext cx="3504508" cy="1980052"/>
          </a:xfrm>
          <a:prstGeom prst="rect">
            <a:avLst/>
          </a:prstGeom>
        </p:spPr>
      </p:pic>
      <p:sp>
        <p:nvSpPr>
          <p:cNvPr id="4" name="Flowchart: Connector 3">
            <a:extLst>
              <a:ext uri="{FF2B5EF4-FFF2-40B4-BE49-F238E27FC236}">
                <a16:creationId xmlns:a16="http://schemas.microsoft.com/office/drawing/2014/main" id="{615000B4-E0A5-F480-E6E5-0C5CB749F8F3}"/>
              </a:ext>
            </a:extLst>
          </p:cNvPr>
          <p:cNvSpPr/>
          <p:nvPr/>
        </p:nvSpPr>
        <p:spPr>
          <a:xfrm>
            <a:off x="5929853" y="1204580"/>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Smelltu til að horfa á myndbandið</a:t>
            </a:r>
          </a:p>
        </p:txBody>
      </p:sp>
      <p:cxnSp>
        <p:nvCxnSpPr>
          <p:cNvPr id="23" name="Straight Connector 22">
            <a:extLst>
              <a:ext uri="{FF2B5EF4-FFF2-40B4-BE49-F238E27FC236}">
                <a16:creationId xmlns:a16="http://schemas.microsoft.com/office/drawing/2014/main" id="{A25AAE39-7EFF-56CE-3CEC-F8EC8D1DB810}"/>
              </a:ext>
            </a:extLst>
          </p:cNvPr>
          <p:cNvCxnSpPr>
            <a:cxnSpLocks/>
          </p:cNvCxnSpPr>
          <p:nvPr/>
        </p:nvCxnSpPr>
        <p:spPr>
          <a:xfrm>
            <a:off x="0" y="1975050"/>
            <a:ext cx="5472113"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30" name="Text Placeholder 7">
            <a:extLst>
              <a:ext uri="{FF2B5EF4-FFF2-40B4-BE49-F238E27FC236}">
                <a16:creationId xmlns:a16="http://schemas.microsoft.com/office/drawing/2014/main" id="{7D44F42D-C4F0-AA73-0FC2-4910EE0AE05D}"/>
              </a:ext>
            </a:extLst>
          </p:cNvPr>
          <p:cNvSpPr txBox="1">
            <a:spLocks/>
          </p:cNvSpPr>
          <p:nvPr/>
        </p:nvSpPr>
        <p:spPr>
          <a:xfrm rot="16200000">
            <a:off x="9620427" y="3418145"/>
            <a:ext cx="3351459" cy="465269"/>
          </a:xfrm>
          <a:prstGeom prst="rect">
            <a:avLst/>
          </a:prstGeom>
          <a:solidFill>
            <a:srgbClr val="EC7C69"/>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Ljósmynd: Insider Travel Report / </a:t>
            </a:r>
            <a:r>
              <a:rPr lang="en-IE" sz="1200" dirty="0" err="1">
                <a:solidFill>
                  <a:schemeClr val="bg1"/>
                </a:solidFill>
              </a:rPr>
              <a:t>Huttopia</a:t>
            </a:r>
            <a:endParaRPr lang="en-IE" sz="1200" dirty="0">
              <a:solidFill>
                <a:schemeClr val="bg1"/>
              </a:solidFill>
            </a:endParaRPr>
          </a:p>
        </p:txBody>
      </p:sp>
      <p:sp>
        <p:nvSpPr>
          <p:cNvPr id="7" name="Text Placeholder 4">
            <a:extLst>
              <a:ext uri="{FF2B5EF4-FFF2-40B4-BE49-F238E27FC236}">
                <a16:creationId xmlns:a16="http://schemas.microsoft.com/office/drawing/2014/main" id="{6BD8E06E-76F4-C938-0684-62164F95D5FE}"/>
              </a:ext>
            </a:extLst>
          </p:cNvPr>
          <p:cNvSpPr txBox="1">
            <a:spLocks/>
          </p:cNvSpPr>
          <p:nvPr/>
        </p:nvSpPr>
        <p:spPr>
          <a:xfrm>
            <a:off x="532509" y="401627"/>
            <a:ext cx="4804034" cy="661902"/>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Upplifðu </a:t>
            </a:r>
          </a:p>
          <a:p>
            <a:pPr>
              <a:lnSpc>
                <a:spcPts val="3720"/>
              </a:lnSpc>
            </a:pPr>
            <a:r>
              <a:rPr lang="en-US" dirty="0">
                <a:solidFill>
                  <a:srgbClr val="EC7C69"/>
                </a:solidFill>
              </a:rPr>
              <a:t>Nýtt glamping – Viðtal við </a:t>
            </a:r>
            <a:r>
              <a:rPr lang="en-US" dirty="0" err="1">
                <a:solidFill>
                  <a:srgbClr val="EC7C69"/>
                </a:solidFill>
              </a:rPr>
              <a:t>Huttopia</a:t>
            </a:r>
            <a:endParaRPr lang="en-US" dirty="0">
              <a:solidFill>
                <a:srgbClr val="EC7C69"/>
              </a:solidFill>
            </a:endParaRPr>
          </a:p>
        </p:txBody>
      </p:sp>
      <p:sp>
        <p:nvSpPr>
          <p:cNvPr id="13" name="Text Placeholder 3">
            <a:extLst>
              <a:ext uri="{FF2B5EF4-FFF2-40B4-BE49-F238E27FC236}">
                <a16:creationId xmlns:a16="http://schemas.microsoft.com/office/drawing/2014/main" id="{C91D5B26-FCA2-BD2A-34FB-B992406D3BF2}"/>
              </a:ext>
            </a:extLst>
          </p:cNvPr>
          <p:cNvSpPr txBox="1">
            <a:spLocks/>
          </p:cNvSpPr>
          <p:nvPr/>
        </p:nvSpPr>
        <p:spPr>
          <a:xfrm>
            <a:off x="532507" y="2413252"/>
            <a:ext cx="4410968" cy="3239150"/>
          </a:xfrm>
          <a:prstGeom prst="rect">
            <a:avLst/>
          </a:prstGeom>
          <a:ln>
            <a:noFill/>
          </a:ln>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tabLst>
                <a:tab pos="2257425" algn="l"/>
              </a:tabLst>
            </a:pPr>
            <a:r>
              <a:rPr lang="en-GB" sz="2400" b="1" dirty="0">
                <a:solidFill>
                  <a:srgbClr val="459597"/>
                </a:solidFill>
              </a:rPr>
              <a:t>Nafn: </a:t>
            </a:r>
          </a:p>
          <a:p>
            <a:pPr>
              <a:lnSpc>
                <a:spcPts val="2340"/>
              </a:lnSpc>
              <a:tabLst>
                <a:tab pos="2257425" algn="l"/>
              </a:tabLst>
            </a:pPr>
            <a:r>
              <a:rPr lang="en-US" dirty="0"/>
              <a:t>Komdu og láttu þér verða innblásið af Íslandi</a:t>
            </a:r>
          </a:p>
          <a:p>
            <a:pPr>
              <a:lnSpc>
                <a:spcPts val="2340"/>
              </a:lnSpc>
              <a:tabLst>
                <a:tab pos="2257425" algn="l"/>
              </a:tabLst>
            </a:pPr>
            <a:endParaRPr lang="en-US" dirty="0"/>
          </a:p>
          <a:p>
            <a:pPr>
              <a:tabLst>
                <a:tab pos="2257425" algn="l"/>
              </a:tabLst>
            </a:pPr>
            <a:endParaRPr lang="en-US" sz="500" dirty="0">
              <a:solidFill>
                <a:srgbClr val="414141"/>
              </a:solidFill>
            </a:endParaRPr>
          </a:p>
          <a:p>
            <a:pPr>
              <a:lnSpc>
                <a:spcPts val="2340"/>
              </a:lnSpc>
              <a:tabLst>
                <a:tab pos="2257425" algn="l"/>
              </a:tabLst>
            </a:pPr>
            <a:r>
              <a:rPr lang="en-US" sz="2400" b="1" dirty="0">
                <a:solidFill>
                  <a:srgbClr val="459597"/>
                </a:solidFill>
              </a:rPr>
              <a:t>Lýsing: </a:t>
            </a:r>
          </a:p>
          <a:p>
            <a:pPr>
              <a:lnSpc>
                <a:spcPts val="2340"/>
              </a:lnSpc>
              <a:tabLst>
                <a:tab pos="2257425" algn="l"/>
              </a:tabLst>
            </a:pPr>
            <a:r>
              <a:rPr lang="en-US" dirty="0">
                <a:solidFill>
                  <a:srgbClr val="414141"/>
                </a:solidFill>
              </a:rPr>
              <a:t>6 mínútna viðtal við Céline </a:t>
            </a:r>
            <a:r>
              <a:rPr lang="en-US" dirty="0" err="1">
                <a:solidFill>
                  <a:srgbClr val="414141"/>
                </a:solidFill>
              </a:rPr>
              <a:t>Bossanne</a:t>
            </a:r>
            <a:r>
              <a:rPr lang="en-US" dirty="0">
                <a:solidFill>
                  <a:srgbClr val="414141"/>
                </a:solidFill>
              </a:rPr>
              <a:t>, meðstofnanda </a:t>
            </a:r>
            <a:r>
              <a:rPr lang="en-US" dirty="0" err="1">
                <a:solidFill>
                  <a:srgbClr val="414141"/>
                </a:solidFill>
              </a:rPr>
              <a:t>Huttopia</a:t>
            </a:r>
            <a:r>
              <a:rPr lang="en-US" dirty="0">
                <a:solidFill>
                  <a:srgbClr val="414141"/>
                </a:solidFill>
              </a:rPr>
              <a:t>, og Amélia Brouhard, alþjóðlega sölu- og markaðsstjóra. Þær útskýra hvernig þær flokka gesti (borgarfjölskyldur vs. stafrænar hirðulausir), frásagnirnar sem þær nota til að virkja hverja persónu og hvers vegna markaðssetning hvers staðar byrjar á "hlustaðu fyrst á þarfir heimamanna."</a:t>
            </a:r>
          </a:p>
          <a:p>
            <a:pPr>
              <a:lnSpc>
                <a:spcPts val="2340"/>
              </a:lnSpc>
              <a:buClr>
                <a:srgbClr val="64AFAF"/>
              </a:buClr>
              <a:tabLst>
                <a:tab pos="2257425" algn="l"/>
              </a:tabLst>
            </a:pPr>
            <a:endParaRPr lang="en-GB" dirty="0"/>
          </a:p>
        </p:txBody>
      </p:sp>
      <p:sp>
        <p:nvSpPr>
          <p:cNvPr id="14" name="Text Placeholder 3">
            <a:extLst>
              <a:ext uri="{FF2B5EF4-FFF2-40B4-BE49-F238E27FC236}">
                <a16:creationId xmlns:a16="http://schemas.microsoft.com/office/drawing/2014/main" id="{76EAF26E-2E39-7099-2137-06A15B4E5D6B}"/>
              </a:ext>
            </a:extLst>
          </p:cNvPr>
          <p:cNvSpPr txBox="1">
            <a:spLocks/>
          </p:cNvSpPr>
          <p:nvPr/>
        </p:nvSpPr>
        <p:spPr>
          <a:xfrm>
            <a:off x="5336542" y="3367913"/>
            <a:ext cx="6097536" cy="3239150"/>
          </a:xfrm>
          <a:prstGeom prst="rect">
            <a:avLst/>
          </a:prstGeom>
          <a:ln>
            <a:noFill/>
          </a:ln>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tabLst>
                <a:tab pos="2257425" algn="l"/>
              </a:tabLst>
            </a:pPr>
            <a:r>
              <a:rPr lang="en-US" sz="2400" b="1" dirty="0">
                <a:solidFill>
                  <a:srgbClr val="459597"/>
                </a:solidFill>
              </a:rPr>
              <a:t>Beiðist um efni: Markaðsrannsóknir: </a:t>
            </a:r>
          </a:p>
          <a:p>
            <a:pPr>
              <a:lnSpc>
                <a:spcPts val="2340"/>
              </a:lnSpc>
              <a:tabLst>
                <a:tab pos="2257425" algn="l"/>
              </a:tabLst>
            </a:pPr>
            <a:r>
              <a:rPr lang="en-US" dirty="0"/>
              <a:t>Gildir um "Markhóp og söguna þína". </a:t>
            </a:r>
            <a:r>
              <a:rPr lang="en-US" b="1" dirty="0"/>
              <a:t> </a:t>
            </a:r>
          </a:p>
          <a:p>
            <a:pPr>
              <a:lnSpc>
                <a:spcPts val="2340"/>
              </a:lnSpc>
              <a:tabLst>
                <a:tab pos="2257425" algn="l"/>
              </a:tabLst>
            </a:pPr>
            <a:r>
              <a:rPr lang="en-US" dirty="0"/>
              <a:t>Þær útskýra </a:t>
            </a:r>
            <a:r>
              <a:rPr lang="en-US" b="1" dirty="0"/>
              <a:t>rannsóknarhringinn </a:t>
            </a:r>
            <a:r>
              <a:rPr lang="en-US" dirty="0"/>
              <a:t>sinn</a:t>
            </a:r>
            <a:r>
              <a:rPr lang="en-US" b="1" dirty="0"/>
              <a:t>:</a:t>
            </a:r>
          </a:p>
          <a:p>
            <a:pPr marL="342900" indent="-342900">
              <a:lnSpc>
                <a:spcPts val="2340"/>
              </a:lnSpc>
              <a:buClr>
                <a:srgbClr val="459597"/>
              </a:buClr>
              <a:buFont typeface="Arial" panose="020B0604020202020204" pitchFamily="34" charset="0"/>
              <a:buChar char="•"/>
              <a:tabLst>
                <a:tab pos="2257425" algn="l"/>
              </a:tabLst>
            </a:pPr>
            <a:r>
              <a:rPr lang="en-US" dirty="0"/>
              <a:t>gagnrýni gesta</a:t>
            </a:r>
          </a:p>
          <a:p>
            <a:pPr marL="342900" indent="-342900">
              <a:lnSpc>
                <a:spcPts val="2340"/>
              </a:lnSpc>
              <a:buClr>
                <a:srgbClr val="459597"/>
              </a:buClr>
              <a:buFont typeface="Arial" panose="020B0604020202020204" pitchFamily="34" charset="0"/>
              <a:buChar char="•"/>
              <a:tabLst>
                <a:tab pos="2257425" algn="l"/>
              </a:tabLst>
            </a:pPr>
            <a:r>
              <a:rPr lang="en-US" dirty="0"/>
              <a:t> persónuborð </a:t>
            </a:r>
          </a:p>
          <a:p>
            <a:pPr marL="342900" indent="-342900">
              <a:lnSpc>
                <a:spcPts val="2340"/>
              </a:lnSpc>
              <a:buClr>
                <a:srgbClr val="459597"/>
              </a:buClr>
              <a:buFont typeface="Arial" panose="020B0604020202020204" pitchFamily="34" charset="0"/>
              <a:buChar char="•"/>
              <a:tabLst>
                <a:tab pos="2257425" algn="l"/>
              </a:tabLst>
            </a:pPr>
            <a:r>
              <a:rPr lang="en-US" dirty="0"/>
              <a:t> prófa herferðir</a:t>
            </a:r>
          </a:p>
          <a:p>
            <a:pPr>
              <a:lnSpc>
                <a:spcPts val="2340"/>
              </a:lnSpc>
              <a:tabLst>
                <a:tab pos="2257425" algn="l"/>
              </a:tabLst>
            </a:pPr>
            <a:r>
              <a:rPr lang="en-US" i="1" dirty="0"/>
              <a:t>og hvernig það mótar vöruviðbætur.</a:t>
            </a:r>
          </a:p>
          <a:p>
            <a:pPr>
              <a:lnSpc>
                <a:spcPts val="2340"/>
              </a:lnSpc>
              <a:buClr>
                <a:srgbClr val="64AFAF"/>
              </a:buClr>
              <a:tabLst>
                <a:tab pos="2257425" algn="l"/>
              </a:tabLst>
            </a:pPr>
            <a:endParaRPr lang="en-GB" dirty="0"/>
          </a:p>
          <a:p>
            <a:pPr>
              <a:lnSpc>
                <a:spcPts val="2340"/>
              </a:lnSpc>
              <a:buClr>
                <a:srgbClr val="64AFAF"/>
              </a:buClr>
              <a:tabLst>
                <a:tab pos="2257425" algn="l"/>
              </a:tabLst>
            </a:pPr>
            <a:r>
              <a:rPr lang="en-US" b="1" dirty="0">
                <a:solidFill>
                  <a:srgbClr val="414141"/>
                </a:solidFill>
              </a:rPr>
              <a:t>Tengill:</a:t>
            </a:r>
            <a:r>
              <a:rPr lang="en-IE" dirty="0">
                <a:solidFill>
                  <a:srgbClr val="459597"/>
                </a:solidFill>
                <a:hlinkClick r:id="rId4">
                  <a:extLst>
                    <a:ext uri="{A12FA001-AC4F-418D-AE19-62706E023703}">
                      <ahyp:hlinkClr xmlns:ahyp="http://schemas.microsoft.com/office/drawing/2018/hyperlinkcolor" val="tx"/>
                    </a:ext>
                  </a:extLst>
                </a:hlinkClick>
              </a:rPr>
              <a:t> https://www.youtube.com/watch?v=lq5Y5Ca0HYo</a:t>
            </a:r>
            <a:r>
              <a:rPr lang="en-IE" dirty="0">
                <a:solidFill>
                  <a:srgbClr val="459597"/>
                </a:solidFill>
              </a:rPr>
              <a:t> </a:t>
            </a:r>
            <a:endParaRPr lang="en-GB" dirty="0">
              <a:solidFill>
                <a:srgbClr val="459597"/>
              </a:solidFill>
            </a:endParaRPr>
          </a:p>
          <a:p>
            <a:pPr>
              <a:lnSpc>
                <a:spcPts val="2340"/>
              </a:lnSpc>
              <a:tabLst>
                <a:tab pos="2257425" algn="l"/>
              </a:tabLst>
            </a:pPr>
            <a:endParaRPr lang="en-US" i="1" dirty="0"/>
          </a:p>
          <a:p>
            <a:pPr>
              <a:tabLst>
                <a:tab pos="2257425" algn="l"/>
              </a:tabLst>
            </a:pPr>
            <a:endParaRPr lang="en-US" sz="500" dirty="0">
              <a:solidFill>
                <a:srgbClr val="414141"/>
              </a:solidFill>
            </a:endParaRPr>
          </a:p>
          <a:p>
            <a:pPr>
              <a:lnSpc>
                <a:spcPts val="2340"/>
              </a:lnSpc>
              <a:buClr>
                <a:srgbClr val="64AFAF"/>
              </a:buClr>
              <a:tabLst>
                <a:tab pos="2257425" algn="l"/>
              </a:tabLst>
            </a:pPr>
            <a:endParaRPr lang="en-GB" dirty="0"/>
          </a:p>
        </p:txBody>
      </p:sp>
      <p:sp>
        <p:nvSpPr>
          <p:cNvPr id="17" name="Slide Number Placeholder 5">
            <a:extLst>
              <a:ext uri="{FF2B5EF4-FFF2-40B4-BE49-F238E27FC236}">
                <a16:creationId xmlns:a16="http://schemas.microsoft.com/office/drawing/2014/main" id="{3150493A-150D-7CE5-09CC-CA7E8E27847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24</a:t>
            </a:fld>
            <a:endParaRPr lang="fr-CA" sz="1200" dirty="0"/>
          </a:p>
        </p:txBody>
      </p:sp>
    </p:spTree>
    <p:extLst>
      <p:ext uri="{BB962C8B-B14F-4D97-AF65-F5344CB8AC3E}">
        <p14:creationId xmlns:p14="http://schemas.microsoft.com/office/powerpoint/2010/main" val="15857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BF1E1-8ADF-544B-F428-011EBDA6565D}"/>
            </a:ext>
          </a:extLst>
        </p:cNvPr>
        <p:cNvGrpSpPr/>
        <p:nvPr/>
      </p:nvGrpSpPr>
      <p:grpSpPr>
        <a:xfrm>
          <a:off x="0" y="0"/>
          <a:ext cx="0" cy="0"/>
          <a:chOff x="0" y="0"/>
          <a:chExt cx="0" cy="0"/>
        </a:xfrm>
      </p:grpSpPr>
      <p:pic>
        <p:nvPicPr>
          <p:cNvPr id="6" name="Online Media 5" title="You don’t know what you don’t know—until you Typeform">
            <a:hlinkClick r:id="" action="ppaction://media"/>
            <a:extLst>
              <a:ext uri="{FF2B5EF4-FFF2-40B4-BE49-F238E27FC236}">
                <a16:creationId xmlns:a16="http://schemas.microsoft.com/office/drawing/2014/main" id="{61711163-7E9F-6E2E-0F44-680A1E4474AB}"/>
              </a:ext>
            </a:extLst>
          </p:cNvPr>
          <p:cNvPicPr>
            <a:picLocks noRot="1" noChangeAspect="1"/>
          </p:cNvPicPr>
          <p:nvPr>
            <a:videoFile r:link="rId1"/>
          </p:nvPr>
        </p:nvPicPr>
        <p:blipFill>
          <a:blip r:embed="rId3"/>
          <a:stretch>
            <a:fillRect/>
          </a:stretch>
        </p:blipFill>
        <p:spPr>
          <a:xfrm>
            <a:off x="6946234" y="2276604"/>
            <a:ext cx="4164933" cy="2663696"/>
          </a:xfrm>
          <a:prstGeom prst="rect">
            <a:avLst/>
          </a:prstGeom>
        </p:spPr>
      </p:pic>
      <p:pic>
        <p:nvPicPr>
          <p:cNvPr id="11" name="Picture 10">
            <a:extLst>
              <a:ext uri="{FF2B5EF4-FFF2-40B4-BE49-F238E27FC236}">
                <a16:creationId xmlns:a16="http://schemas.microsoft.com/office/drawing/2014/main" id="{1F3E19EE-0846-A30B-8A66-CD079DB16F93}"/>
              </a:ext>
            </a:extLst>
          </p:cNvPr>
          <p:cNvPicPr>
            <a:picLocks noChangeAspect="1"/>
          </p:cNvPicPr>
          <p:nvPr/>
        </p:nvPicPr>
        <p:blipFill>
          <a:blip r:embed="rId4"/>
          <a:stretch>
            <a:fillRect/>
          </a:stretch>
        </p:blipFill>
        <p:spPr>
          <a:xfrm>
            <a:off x="6765738" y="1276019"/>
            <a:ext cx="2709480" cy="435452"/>
          </a:xfrm>
          <a:prstGeom prst="rect">
            <a:avLst/>
          </a:prstGeom>
        </p:spPr>
      </p:pic>
      <p:sp>
        <p:nvSpPr>
          <p:cNvPr id="23" name="Flowchart: Connector 22">
            <a:extLst>
              <a:ext uri="{FF2B5EF4-FFF2-40B4-BE49-F238E27FC236}">
                <a16:creationId xmlns:a16="http://schemas.microsoft.com/office/drawing/2014/main" id="{07A300CB-85E9-40F6-F857-B61CC106C511}"/>
              </a:ext>
            </a:extLst>
          </p:cNvPr>
          <p:cNvSpPr/>
          <p:nvPr/>
        </p:nvSpPr>
        <p:spPr>
          <a:xfrm>
            <a:off x="10060939" y="4775414"/>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Smelltu til að horfa á myndbandið</a:t>
            </a:r>
          </a:p>
        </p:txBody>
      </p:sp>
      <p:sp>
        <p:nvSpPr>
          <p:cNvPr id="12" name="Text Placeholder 3">
            <a:extLst>
              <a:ext uri="{FF2B5EF4-FFF2-40B4-BE49-F238E27FC236}">
                <a16:creationId xmlns:a16="http://schemas.microsoft.com/office/drawing/2014/main" id="{CAB66AC9-0D80-20A7-91D7-D5FA500E5C22}"/>
              </a:ext>
            </a:extLst>
          </p:cNvPr>
          <p:cNvSpPr txBox="1">
            <a:spLocks/>
          </p:cNvSpPr>
          <p:nvPr/>
        </p:nvSpPr>
        <p:spPr>
          <a:xfrm>
            <a:off x="653780" y="472365"/>
            <a:ext cx="955157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Stafrænt tól: </a:t>
            </a:r>
            <a:r>
              <a:rPr lang="en-US" b="0" dirty="0" err="1">
                <a:solidFill>
                  <a:srgbClr val="414141"/>
                </a:solidFill>
              </a:rPr>
              <a:t>Typeform</a:t>
            </a:r>
            <a:r>
              <a:rPr lang="en-US" b="0" dirty="0">
                <a:solidFill>
                  <a:srgbClr val="414141"/>
                </a:solidFill>
              </a:rPr>
              <a:t> </a:t>
            </a:r>
          </a:p>
        </p:txBody>
      </p:sp>
      <p:sp>
        <p:nvSpPr>
          <p:cNvPr id="13" name="Text Placeholder 5">
            <a:extLst>
              <a:ext uri="{FF2B5EF4-FFF2-40B4-BE49-F238E27FC236}">
                <a16:creationId xmlns:a16="http://schemas.microsoft.com/office/drawing/2014/main" id="{6743B188-86BA-C23E-1505-BD32E558CCD7}"/>
              </a:ext>
            </a:extLst>
          </p:cNvPr>
          <p:cNvSpPr txBox="1">
            <a:spLocks/>
          </p:cNvSpPr>
          <p:nvPr/>
        </p:nvSpPr>
        <p:spPr>
          <a:xfrm>
            <a:off x="653780" y="1472950"/>
            <a:ext cx="446365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 "Safnaðu ferskum innsýn beint frá gestum"</a:t>
            </a:r>
          </a:p>
          <a:p>
            <a:pPr>
              <a:lnSpc>
                <a:spcPts val="2900"/>
              </a:lnSpc>
            </a:pPr>
            <a:endParaRPr lang="en-US" dirty="0"/>
          </a:p>
        </p:txBody>
      </p:sp>
      <p:cxnSp>
        <p:nvCxnSpPr>
          <p:cNvPr id="14" name="Straight Connector 13">
            <a:extLst>
              <a:ext uri="{FF2B5EF4-FFF2-40B4-BE49-F238E27FC236}">
                <a16:creationId xmlns:a16="http://schemas.microsoft.com/office/drawing/2014/main" id="{B808BB19-CDA6-6C9A-3C86-C8535885BF00}"/>
              </a:ext>
            </a:extLst>
          </p:cNvPr>
          <p:cNvCxnSpPr>
            <a:cxnSpLocks/>
          </p:cNvCxnSpPr>
          <p:nvPr/>
        </p:nvCxnSpPr>
        <p:spPr>
          <a:xfrm>
            <a:off x="0" y="1207979"/>
            <a:ext cx="511743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5" name="Text Placeholder 4">
            <a:extLst>
              <a:ext uri="{FF2B5EF4-FFF2-40B4-BE49-F238E27FC236}">
                <a16:creationId xmlns:a16="http://schemas.microsoft.com/office/drawing/2014/main" id="{CB26F247-6F6F-EA22-E0E6-E0885F10632A}"/>
              </a:ext>
            </a:extLst>
          </p:cNvPr>
          <p:cNvSpPr txBox="1">
            <a:spLocks/>
          </p:cNvSpPr>
          <p:nvPr/>
        </p:nvSpPr>
        <p:spPr>
          <a:xfrm>
            <a:off x="653780" y="2555522"/>
            <a:ext cx="5885916"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EC7C69"/>
              </a:buClr>
              <a:buFont typeface="Arial" panose="020B0604020202020204" pitchFamily="34" charset="0"/>
              <a:buChar char="•"/>
            </a:pPr>
            <a:r>
              <a:rPr lang="en-GB" sz="2200" b="1" dirty="0">
                <a:solidFill>
                  <a:srgbClr val="459597"/>
                </a:solidFill>
              </a:rPr>
              <a:t>Búðu til innsæisrannsóknir </a:t>
            </a:r>
          </a:p>
          <a:p>
            <a:pPr marL="357188" indent="0">
              <a:lnSpc>
                <a:spcPts val="2240"/>
              </a:lnSpc>
              <a:buClr>
                <a:srgbClr val="EC7C69"/>
              </a:buClr>
            </a:pPr>
            <a:r>
              <a:rPr lang="en-GB" sz="2200" dirty="0">
                <a:solidFill>
                  <a:srgbClr val="414141"/>
                </a:solidFill>
              </a:rPr>
              <a:t>Drag-and-drop fimm spurninga eyðublað um ferðapersónu og birta það á innan við tíu mínútum. </a:t>
            </a:r>
          </a:p>
          <a:p>
            <a:pPr marL="342900" indent="-342900">
              <a:lnSpc>
                <a:spcPts val="2240"/>
              </a:lnSpc>
              <a:buClr>
                <a:srgbClr val="EC7C69"/>
              </a:buClr>
              <a:buFont typeface="Arial" panose="020B0604020202020204" pitchFamily="34" charset="0"/>
              <a:buChar char="•"/>
            </a:pPr>
            <a:endParaRPr lang="en-GB" sz="2200" dirty="0">
              <a:solidFill>
                <a:srgbClr val="414141"/>
              </a:solidFill>
            </a:endParaRPr>
          </a:p>
          <a:p>
            <a:pPr marL="342900" indent="-342900">
              <a:lnSpc>
                <a:spcPts val="2240"/>
              </a:lnSpc>
              <a:buClr>
                <a:srgbClr val="EC7C69"/>
              </a:buClr>
              <a:buFont typeface="Arial" panose="020B0604020202020204" pitchFamily="34" charset="0"/>
              <a:buChar char="•"/>
            </a:pPr>
            <a:r>
              <a:rPr lang="en-GB" sz="2200" b="1" dirty="0">
                <a:solidFill>
                  <a:srgbClr val="459597"/>
                </a:solidFill>
              </a:rPr>
              <a:t>Innlimun í bókunarferli</a:t>
            </a:r>
          </a:p>
          <a:p>
            <a:pPr marL="357188" indent="0">
              <a:lnSpc>
                <a:spcPts val="2240"/>
              </a:lnSpc>
              <a:buClr>
                <a:srgbClr val="EC7C69"/>
              </a:buClr>
            </a:pPr>
            <a:r>
              <a:rPr lang="en-GB" sz="2200" dirty="0">
                <a:solidFill>
                  <a:srgbClr val="414141"/>
                </a:solidFill>
              </a:rPr>
              <a:t>Sýndu fyrstu spurninguna í staðfestingarpóstinum þínum svo gestir deili ástæðum sínum fyrir komu.</a:t>
            </a:r>
          </a:p>
          <a:p>
            <a:pPr marL="342900" indent="-342900">
              <a:lnSpc>
                <a:spcPts val="2240"/>
              </a:lnSpc>
              <a:buClr>
                <a:srgbClr val="EC7C69"/>
              </a:buClr>
              <a:buFont typeface="Arial" panose="020B0604020202020204" pitchFamily="34" charset="0"/>
              <a:buChar char="•"/>
            </a:pPr>
            <a:endParaRPr lang="en-GB" sz="2200" dirty="0">
              <a:solidFill>
                <a:srgbClr val="414141"/>
              </a:solidFill>
            </a:endParaRPr>
          </a:p>
          <a:p>
            <a:pPr marL="342900" indent="-342900">
              <a:lnSpc>
                <a:spcPts val="2240"/>
              </a:lnSpc>
              <a:buClr>
                <a:srgbClr val="EC7C69"/>
              </a:buClr>
              <a:buFont typeface="Arial" panose="020B0604020202020204" pitchFamily="34" charset="0"/>
              <a:buChar char="•"/>
            </a:pPr>
            <a:r>
              <a:rPr lang="en-GB" sz="2200" b="1" dirty="0">
                <a:solidFill>
                  <a:srgbClr val="459597"/>
                </a:solidFill>
              </a:rPr>
              <a:t>Sýndu niðurstöður samstundis </a:t>
            </a:r>
          </a:p>
          <a:p>
            <a:pPr marL="311150" indent="0">
              <a:lnSpc>
                <a:spcPts val="2240"/>
              </a:lnSpc>
              <a:buClr>
                <a:srgbClr val="EC7C69"/>
              </a:buClr>
            </a:pPr>
            <a:r>
              <a:rPr lang="en-GB" sz="2200" dirty="0">
                <a:solidFill>
                  <a:srgbClr val="414141"/>
                </a:solidFill>
              </a:rPr>
              <a:t>Línur- og kökuköflur uppfæra sig sjálfkrafa; útflutningur PNG-skráa eða sending til Google Sheets fyrir Business Model Canvas. </a:t>
            </a:r>
            <a:r>
              <a:rPr lang="en-GB" sz="2200" b="1" dirty="0">
                <a:solidFill>
                  <a:srgbClr val="414141"/>
                </a:solidFill>
              </a:rPr>
              <a:t>Ábending: </a:t>
            </a:r>
            <a:r>
              <a:rPr lang="en-GB" sz="2200" dirty="0">
                <a:solidFill>
                  <a:srgbClr val="414141"/>
                </a:solidFill>
              </a:rPr>
              <a:t>takmarkaðu við ≤ 6 spurningar til að viðhalda yfir 50% svörunarhlutfalli.</a:t>
            </a:r>
          </a:p>
          <a:p>
            <a:pPr marL="342900" indent="-342900">
              <a:lnSpc>
                <a:spcPts val="2240"/>
              </a:lnSpc>
              <a:buClr>
                <a:srgbClr val="EC7C69"/>
              </a:buClr>
              <a:buFont typeface="Arial" panose="020B0604020202020204" pitchFamily="34" charset="0"/>
              <a:buChar char="•"/>
            </a:pPr>
            <a:endParaRPr lang="en-US" sz="2200" dirty="0">
              <a:solidFill>
                <a:srgbClr val="414141"/>
              </a:solidFill>
            </a:endParaRPr>
          </a:p>
        </p:txBody>
      </p:sp>
      <p:sp>
        <p:nvSpPr>
          <p:cNvPr id="24" name="Text Placeholder 7">
            <a:extLst>
              <a:ext uri="{FF2B5EF4-FFF2-40B4-BE49-F238E27FC236}">
                <a16:creationId xmlns:a16="http://schemas.microsoft.com/office/drawing/2014/main" id="{03BBCDCE-0BF0-7E9F-850F-569F5BA3D78A}"/>
              </a:ext>
            </a:extLst>
          </p:cNvPr>
          <p:cNvSpPr txBox="1">
            <a:spLocks/>
          </p:cNvSpPr>
          <p:nvPr/>
        </p:nvSpPr>
        <p:spPr>
          <a:xfrm rot="16200000">
            <a:off x="9680429" y="1443095"/>
            <a:ext cx="3351459" cy="465269"/>
          </a:xfrm>
          <a:prstGeom prst="rect">
            <a:avLst/>
          </a:prstGeom>
          <a:solidFill>
            <a:srgbClr val="EC7C69"/>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hlinkClick r:id="rId5">
                  <a:extLst>
                    <a:ext uri="{A12FA001-AC4F-418D-AE19-62706E023703}">
                      <ahyp:hlinkClr xmlns:ahyp="http://schemas.microsoft.com/office/drawing/2018/hyperlinkcolor" val="tx"/>
                    </a:ext>
                  </a:extLst>
                </a:hlinkClick>
              </a:rPr>
              <a:t>https://destinationinsights.withgoogle.com/</a:t>
            </a:r>
            <a:endParaRPr lang="en-IE" sz="1200" dirty="0">
              <a:solidFill>
                <a:schemeClr val="bg1"/>
              </a:solidFill>
            </a:endParaRPr>
          </a:p>
        </p:txBody>
      </p:sp>
      <p:sp>
        <p:nvSpPr>
          <p:cNvPr id="25" name="Slide Number Placeholder 5">
            <a:extLst>
              <a:ext uri="{FF2B5EF4-FFF2-40B4-BE49-F238E27FC236}">
                <a16:creationId xmlns:a16="http://schemas.microsoft.com/office/drawing/2014/main" id="{7002DD7C-384E-3D32-F16F-E4459907631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25</a:t>
            </a:fld>
            <a:endParaRPr lang="fr-CA" sz="1200" dirty="0"/>
          </a:p>
        </p:txBody>
      </p:sp>
    </p:spTree>
    <p:extLst>
      <p:ext uri="{BB962C8B-B14F-4D97-AF65-F5344CB8AC3E}">
        <p14:creationId xmlns:p14="http://schemas.microsoft.com/office/powerpoint/2010/main" val="423317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B1698-3245-D934-A37A-07F8E7E92AD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F50FD60-DD5A-EE58-163C-F1D8275AAFC2}"/>
              </a:ext>
            </a:extLst>
          </p:cNvPr>
          <p:cNvSpPr>
            <a:spLocks noGrp="1"/>
          </p:cNvSpPr>
          <p:nvPr>
            <p:ph type="body" sz="quarter" idx="4294967295"/>
          </p:nvPr>
        </p:nvSpPr>
        <p:spPr>
          <a:xfrm>
            <a:off x="937708" y="763768"/>
            <a:ext cx="10567312" cy="720752"/>
          </a:xfrm>
          <a:prstGeom prst="rect">
            <a:avLst/>
          </a:prstGeom>
        </p:spPr>
        <p:txBody>
          <a:bodyPr/>
          <a:lstStyle/>
          <a:p>
            <a:pPr marL="0" indent="0">
              <a:buNone/>
            </a:pPr>
            <a:r>
              <a:rPr lang="en-US" sz="3600" b="1" dirty="0">
                <a:solidFill>
                  <a:srgbClr val="EC7C69"/>
                </a:solidFill>
              </a:rPr>
              <a:t>Hagnýt æfing: </a:t>
            </a:r>
            <a:r>
              <a:rPr lang="en-US" sz="3600" dirty="0">
                <a:solidFill>
                  <a:srgbClr val="EC7C69"/>
                </a:solidFill>
              </a:rPr>
              <a:t>Gerð gesta prófíla 101</a:t>
            </a:r>
          </a:p>
          <a:p>
            <a:pPr marL="0" indent="0">
              <a:buNone/>
            </a:pPr>
            <a:endParaRPr lang="en-US" sz="3600" b="1" dirty="0">
              <a:solidFill>
                <a:srgbClr val="EC7C69"/>
              </a:solidFill>
            </a:endParaRPr>
          </a:p>
        </p:txBody>
      </p:sp>
      <p:sp>
        <p:nvSpPr>
          <p:cNvPr id="8" name="Text Placeholder 1">
            <a:extLst>
              <a:ext uri="{FF2B5EF4-FFF2-40B4-BE49-F238E27FC236}">
                <a16:creationId xmlns:a16="http://schemas.microsoft.com/office/drawing/2014/main" id="{D8A7E27B-F74D-B0A3-FF1C-E034786200CC}"/>
              </a:ext>
            </a:extLst>
          </p:cNvPr>
          <p:cNvSpPr txBox="1">
            <a:spLocks/>
          </p:cNvSpPr>
          <p:nvPr/>
        </p:nvSpPr>
        <p:spPr>
          <a:xfrm>
            <a:off x="937708" y="1952522"/>
            <a:ext cx="3907007"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400" dirty="0">
                <a:solidFill>
                  <a:srgbClr val="414141"/>
                </a:solidFill>
              </a:rPr>
              <a:t>Þessi æfing hjálpar þér að bera kennsl á hinn fullkomna gest þinn með því að kortleggja hver hann er, hvað knýr hann áfram og hvernig hann ferðast. </a:t>
            </a:r>
          </a:p>
          <a:p>
            <a:pPr algn="l">
              <a:lnSpc>
                <a:spcPts val="2540"/>
              </a:lnSpc>
              <a:spcBef>
                <a:spcPts val="0"/>
              </a:spcBef>
            </a:pPr>
            <a:endParaRPr lang="en-IE" sz="2400" dirty="0">
              <a:solidFill>
                <a:srgbClr val="414141"/>
              </a:solidFill>
            </a:endParaRPr>
          </a:p>
          <a:p>
            <a:pPr algn="l">
              <a:lnSpc>
                <a:spcPts val="2540"/>
              </a:lnSpc>
              <a:spcBef>
                <a:spcPts val="0"/>
              </a:spcBef>
            </a:pPr>
            <a:r>
              <a:rPr lang="en-IE" sz="2400" dirty="0">
                <a:solidFill>
                  <a:srgbClr val="414141"/>
                </a:solidFill>
              </a:rPr>
              <a:t>Farið í gegnum þrjú gagnasviðin hér að neðan og skráið innsýn sem þú getur prófað síðar gegn viðskiptahugmyndum þínum.</a:t>
            </a:r>
          </a:p>
          <a:p>
            <a:pPr algn="l">
              <a:lnSpc>
                <a:spcPts val="2540"/>
              </a:lnSpc>
              <a:spcBef>
                <a:spcPts val="0"/>
              </a:spcBef>
            </a:pPr>
            <a:endParaRPr lang="en-US" sz="2400" dirty="0">
              <a:solidFill>
                <a:srgbClr val="414141"/>
              </a:solidFill>
            </a:endParaRPr>
          </a:p>
        </p:txBody>
      </p:sp>
      <p:pic>
        <p:nvPicPr>
          <p:cNvPr id="10" name="Graphic 9" descr="Signature with solid fill">
            <a:extLst>
              <a:ext uri="{FF2B5EF4-FFF2-40B4-BE49-F238E27FC236}">
                <a16:creationId xmlns:a16="http://schemas.microsoft.com/office/drawing/2014/main" id="{92DE18ED-CF90-5F05-1AA8-D4AE9B2C11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9EB339D1-845C-78E7-A9F4-CB32ACB9B77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26</a:t>
            </a:fld>
            <a:endParaRPr lang="fr-CA" sz="1200" dirty="0">
              <a:solidFill>
                <a:schemeClr val="bg1"/>
              </a:solidFill>
            </a:endParaRPr>
          </a:p>
        </p:txBody>
      </p:sp>
      <p:sp>
        <p:nvSpPr>
          <p:cNvPr id="4" name="Freeform 3">
            <a:extLst>
              <a:ext uri="{FF2B5EF4-FFF2-40B4-BE49-F238E27FC236}">
                <a16:creationId xmlns:a16="http://schemas.microsoft.com/office/drawing/2014/main" id="{C54C4E13-4EA1-1D3E-430F-E0B235143456}"/>
              </a:ext>
            </a:extLst>
          </p:cNvPr>
          <p:cNvSpPr/>
          <p:nvPr/>
        </p:nvSpPr>
        <p:spPr>
          <a:xfrm rot="5400000" flipH="1">
            <a:off x="6255323" y="1815873"/>
            <a:ext cx="4978291" cy="5105960"/>
          </a:xfrm>
          <a:custGeom>
            <a:avLst/>
            <a:gdLst>
              <a:gd name="connsiteX0" fmla="*/ 5180673 w 5180673"/>
              <a:gd name="connsiteY0" fmla="*/ 4872003 h 5313532"/>
              <a:gd name="connsiteX1" fmla="*/ 5180673 w 5180673"/>
              <a:gd name="connsiteY1" fmla="*/ 4280410 h 5313532"/>
              <a:gd name="connsiteX2" fmla="*/ 5180673 w 5180673"/>
              <a:gd name="connsiteY2" fmla="*/ 4190420 h 5313532"/>
              <a:gd name="connsiteX3" fmla="*/ 5180673 w 5180673"/>
              <a:gd name="connsiteY3" fmla="*/ 3598827 h 5313532"/>
              <a:gd name="connsiteX4" fmla="*/ 5180673 w 5180673"/>
              <a:gd name="connsiteY4" fmla="*/ 1273177 h 5313532"/>
              <a:gd name="connsiteX5" fmla="*/ 5180673 w 5180673"/>
              <a:gd name="connsiteY5" fmla="*/ 681584 h 5313532"/>
              <a:gd name="connsiteX6" fmla="*/ 5180673 w 5180673"/>
              <a:gd name="connsiteY6" fmla="*/ 591594 h 5313532"/>
              <a:gd name="connsiteX7" fmla="*/ 5180673 w 5180673"/>
              <a:gd name="connsiteY7" fmla="*/ 1 h 5313532"/>
              <a:gd name="connsiteX8" fmla="*/ 4472146 w 5180673"/>
              <a:gd name="connsiteY8" fmla="*/ 1 h 5313532"/>
              <a:gd name="connsiteX9" fmla="*/ 2435105 w 5180673"/>
              <a:gd name="connsiteY9" fmla="*/ 1 h 5313532"/>
              <a:gd name="connsiteX10" fmla="*/ 2435105 w 5180673"/>
              <a:gd name="connsiteY10" fmla="*/ 0 h 5313532"/>
              <a:gd name="connsiteX11" fmla="*/ 1726579 w 5180673"/>
              <a:gd name="connsiteY11" fmla="*/ 0 h 5313532"/>
              <a:gd name="connsiteX12" fmla="*/ 0 w 5180673"/>
              <a:gd name="connsiteY12" fmla="*/ 0 h 5313532"/>
              <a:gd name="connsiteX13" fmla="*/ 0 w 5180673"/>
              <a:gd name="connsiteY13" fmla="*/ 591593 h 5313532"/>
              <a:gd name="connsiteX14" fmla="*/ 0 w 5180673"/>
              <a:gd name="connsiteY14" fmla="*/ 1147032 h 5313532"/>
              <a:gd name="connsiteX15" fmla="*/ 0 w 5180673"/>
              <a:gd name="connsiteY15" fmla="*/ 1147036 h 5313532"/>
              <a:gd name="connsiteX16" fmla="*/ 0 w 5180673"/>
              <a:gd name="connsiteY16" fmla="*/ 1738625 h 5313532"/>
              <a:gd name="connsiteX17" fmla="*/ 0 w 5180673"/>
              <a:gd name="connsiteY17" fmla="*/ 1738629 h 5313532"/>
              <a:gd name="connsiteX18" fmla="*/ 0 w 5180673"/>
              <a:gd name="connsiteY18" fmla="*/ 1855559 h 5313532"/>
              <a:gd name="connsiteX19" fmla="*/ 0 w 5180673"/>
              <a:gd name="connsiteY19" fmla="*/ 1855563 h 5313532"/>
              <a:gd name="connsiteX20" fmla="*/ 0 w 5180673"/>
              <a:gd name="connsiteY20" fmla="*/ 2447152 h 5313532"/>
              <a:gd name="connsiteX21" fmla="*/ 0 w 5180673"/>
              <a:gd name="connsiteY21" fmla="*/ 2447156 h 5313532"/>
              <a:gd name="connsiteX22" fmla="*/ 0 w 5180673"/>
              <a:gd name="connsiteY22" fmla="*/ 4721939 h 5313532"/>
              <a:gd name="connsiteX23" fmla="*/ 0 w 5180673"/>
              <a:gd name="connsiteY23" fmla="*/ 5313532 h 5313532"/>
              <a:gd name="connsiteX24" fmla="*/ 1222217 w 5180673"/>
              <a:gd name="connsiteY24" fmla="*/ 5313532 h 5313532"/>
              <a:gd name="connsiteX25" fmla="*/ 1222221 w 5180673"/>
              <a:gd name="connsiteY25" fmla="*/ 5313532 h 5313532"/>
              <a:gd name="connsiteX26" fmla="*/ 1930744 w 5180673"/>
              <a:gd name="connsiteY26" fmla="*/ 5313532 h 5313532"/>
              <a:gd name="connsiteX27" fmla="*/ 1930748 w 5180673"/>
              <a:gd name="connsiteY27" fmla="*/ 5313532 h 5313532"/>
              <a:gd name="connsiteX28" fmla="*/ 3967783 w 5180673"/>
              <a:gd name="connsiteY28" fmla="*/ 5313532 h 5313532"/>
              <a:gd name="connsiteX29" fmla="*/ 4676310 w 5180673"/>
              <a:gd name="connsiteY29" fmla="*/ 5313532 h 5313532"/>
              <a:gd name="connsiteX30" fmla="*/ 5180673 w 5180673"/>
              <a:gd name="connsiteY30" fmla="*/ 4872003 h 531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180673" h="5313532">
                <a:moveTo>
                  <a:pt x="5180673" y="4872003"/>
                </a:moveTo>
                <a:lnTo>
                  <a:pt x="5180673" y="4280410"/>
                </a:lnTo>
                <a:lnTo>
                  <a:pt x="5180673" y="4190420"/>
                </a:lnTo>
                <a:lnTo>
                  <a:pt x="5180673" y="3598827"/>
                </a:lnTo>
                <a:lnTo>
                  <a:pt x="5180673" y="1273177"/>
                </a:lnTo>
                <a:lnTo>
                  <a:pt x="5180673" y="681584"/>
                </a:lnTo>
                <a:lnTo>
                  <a:pt x="5180673" y="591594"/>
                </a:lnTo>
                <a:lnTo>
                  <a:pt x="5180673" y="1"/>
                </a:lnTo>
                <a:lnTo>
                  <a:pt x="4472146" y="1"/>
                </a:lnTo>
                <a:lnTo>
                  <a:pt x="2435105" y="1"/>
                </a:lnTo>
                <a:lnTo>
                  <a:pt x="2435105" y="0"/>
                </a:lnTo>
                <a:lnTo>
                  <a:pt x="1726579" y="0"/>
                </a:lnTo>
                <a:lnTo>
                  <a:pt x="0" y="0"/>
                </a:lnTo>
                <a:lnTo>
                  <a:pt x="0" y="591593"/>
                </a:lnTo>
                <a:lnTo>
                  <a:pt x="0" y="1147032"/>
                </a:lnTo>
                <a:lnTo>
                  <a:pt x="0" y="1147036"/>
                </a:lnTo>
                <a:lnTo>
                  <a:pt x="0" y="1738625"/>
                </a:lnTo>
                <a:lnTo>
                  <a:pt x="0" y="1738629"/>
                </a:lnTo>
                <a:lnTo>
                  <a:pt x="0" y="1855559"/>
                </a:lnTo>
                <a:lnTo>
                  <a:pt x="0" y="1855563"/>
                </a:lnTo>
                <a:lnTo>
                  <a:pt x="0" y="2447152"/>
                </a:lnTo>
                <a:lnTo>
                  <a:pt x="0" y="2447156"/>
                </a:lnTo>
                <a:lnTo>
                  <a:pt x="0" y="4721939"/>
                </a:lnTo>
                <a:lnTo>
                  <a:pt x="0" y="5313532"/>
                </a:lnTo>
                <a:lnTo>
                  <a:pt x="1222217" y="5313532"/>
                </a:lnTo>
                <a:lnTo>
                  <a:pt x="1222221" y="5313532"/>
                </a:lnTo>
                <a:lnTo>
                  <a:pt x="1930744" y="5313532"/>
                </a:lnTo>
                <a:lnTo>
                  <a:pt x="1930748" y="5313532"/>
                </a:lnTo>
                <a:lnTo>
                  <a:pt x="3967783" y="5313532"/>
                </a:lnTo>
                <a:lnTo>
                  <a:pt x="4676310" y="5313532"/>
                </a:lnTo>
                <a:cubicBezTo>
                  <a:pt x="4955776" y="5313532"/>
                  <a:pt x="5180673" y="5115205"/>
                  <a:pt x="5180673" y="487200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3" name="Text Placeholder 1">
            <a:extLst>
              <a:ext uri="{FF2B5EF4-FFF2-40B4-BE49-F238E27FC236}">
                <a16:creationId xmlns:a16="http://schemas.microsoft.com/office/drawing/2014/main" id="{5ACBD122-8A3E-7691-51DD-1B46D3F24735}"/>
              </a:ext>
            </a:extLst>
          </p:cNvPr>
          <p:cNvSpPr txBox="1">
            <a:spLocks/>
          </p:cNvSpPr>
          <p:nvPr/>
        </p:nvSpPr>
        <p:spPr>
          <a:xfrm>
            <a:off x="6645575" y="2358416"/>
            <a:ext cx="432467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t>1. Lýðfræði</a:t>
            </a:r>
          </a:p>
          <a:p>
            <a:pPr algn="l">
              <a:lnSpc>
                <a:spcPts val="2340"/>
              </a:lnSpc>
              <a:spcBef>
                <a:spcPts val="0"/>
              </a:spcBef>
              <a:spcAft>
                <a:spcPts val="1200"/>
              </a:spcAft>
            </a:pPr>
            <a:endParaRPr lang="en-IE" sz="2800" b="1" dirty="0"/>
          </a:p>
          <a:p>
            <a:pPr marL="492125" indent="-492125" algn="l">
              <a:lnSpc>
                <a:spcPts val="2340"/>
              </a:lnSpc>
              <a:spcBef>
                <a:spcPts val="0"/>
              </a:spcBef>
              <a:spcAft>
                <a:spcPts val="1200"/>
              </a:spcAft>
              <a:buFont typeface="Wingdings" panose="05000000000000000000" pitchFamily="2" charset="2"/>
              <a:buChar char="q"/>
            </a:pPr>
            <a:r>
              <a:rPr lang="en-IE" sz="2200" dirty="0"/>
              <a:t>Aldursbil (t.d. 25–34, 35–54)</a:t>
            </a:r>
          </a:p>
          <a:p>
            <a:pPr marL="492125" indent="-492125" algn="l">
              <a:lnSpc>
                <a:spcPts val="2340"/>
              </a:lnSpc>
              <a:spcBef>
                <a:spcPts val="0"/>
              </a:spcBef>
              <a:spcAft>
                <a:spcPts val="1200"/>
              </a:spcAft>
              <a:buFont typeface="Wingdings" panose="05000000000000000000" pitchFamily="2" charset="2"/>
              <a:buChar char="q"/>
            </a:pPr>
            <a:r>
              <a:rPr lang="en-IE" sz="2200" dirty="0"/>
              <a:t>Heimaland/svæði (t.d. Þýskaland, Bandaríkin, Bretland, Norðurlöndin)</a:t>
            </a:r>
          </a:p>
          <a:p>
            <a:pPr marL="492125" indent="-492125" algn="l">
              <a:lnSpc>
                <a:spcPts val="2340"/>
              </a:lnSpc>
              <a:spcBef>
                <a:spcPts val="0"/>
              </a:spcBef>
              <a:spcAft>
                <a:spcPts val="1200"/>
              </a:spcAft>
              <a:buFont typeface="Wingdings" panose="05000000000000000000" pitchFamily="2" charset="2"/>
              <a:buChar char="q"/>
            </a:pPr>
            <a:r>
              <a:rPr lang="en-IE" sz="2200" dirty="0"/>
              <a:t>Ferðafélagar (t.d. einstaklingar, pör, fjölskyldur, litlir hópar)</a:t>
            </a:r>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Tree>
    <p:extLst>
      <p:ext uri="{BB962C8B-B14F-4D97-AF65-F5344CB8AC3E}">
        <p14:creationId xmlns:p14="http://schemas.microsoft.com/office/powerpoint/2010/main" val="3485903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CED64-52D4-5BB1-F4C7-8374438835A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28935C6-4C3D-9A77-87D3-A4139A6B14C1}"/>
              </a:ext>
            </a:extLst>
          </p:cNvPr>
          <p:cNvSpPr>
            <a:spLocks noGrp="1"/>
          </p:cNvSpPr>
          <p:nvPr>
            <p:ph type="body" sz="quarter" idx="4294967295"/>
          </p:nvPr>
        </p:nvSpPr>
        <p:spPr>
          <a:xfrm>
            <a:off x="937708" y="763768"/>
            <a:ext cx="10567312" cy="720752"/>
          </a:xfrm>
          <a:prstGeom prst="rect">
            <a:avLst/>
          </a:prstGeom>
        </p:spPr>
        <p:txBody>
          <a:bodyPr/>
          <a:lstStyle/>
          <a:p>
            <a:pPr marL="0" indent="0">
              <a:buNone/>
            </a:pPr>
            <a:r>
              <a:rPr lang="en-US" sz="3600" b="1" dirty="0">
                <a:solidFill>
                  <a:srgbClr val="EC7C69"/>
                </a:solidFill>
              </a:rPr>
              <a:t>Hagnýt æfing: </a:t>
            </a:r>
            <a:r>
              <a:rPr lang="en-US" sz="3600" dirty="0">
                <a:solidFill>
                  <a:srgbClr val="414141"/>
                </a:solidFill>
              </a:rPr>
              <a:t>Gestapersónugerð 101</a:t>
            </a:r>
          </a:p>
          <a:p>
            <a:pPr marL="0" indent="0">
              <a:buNone/>
            </a:pPr>
            <a:endParaRPr lang="en-US" sz="3600" b="1" dirty="0">
              <a:solidFill>
                <a:srgbClr val="EC7C69"/>
              </a:solidFill>
            </a:endParaRPr>
          </a:p>
        </p:txBody>
      </p:sp>
      <p:pic>
        <p:nvPicPr>
          <p:cNvPr id="10" name="Graphic 9" descr="Signature with solid fill">
            <a:extLst>
              <a:ext uri="{FF2B5EF4-FFF2-40B4-BE49-F238E27FC236}">
                <a16:creationId xmlns:a16="http://schemas.microsoft.com/office/drawing/2014/main" id="{47631679-80FA-6A02-B941-384939D82C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F1974ECD-DBBB-7808-67FD-4F9CE544919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27</a:t>
            </a:fld>
            <a:endParaRPr lang="fr-CA" sz="1200" dirty="0">
              <a:solidFill>
                <a:schemeClr val="bg1"/>
              </a:solidFill>
            </a:endParaRPr>
          </a:p>
        </p:txBody>
      </p:sp>
      <p:sp>
        <p:nvSpPr>
          <p:cNvPr id="12" name="Freeform 11">
            <a:extLst>
              <a:ext uri="{FF2B5EF4-FFF2-40B4-BE49-F238E27FC236}">
                <a16:creationId xmlns:a16="http://schemas.microsoft.com/office/drawing/2014/main" id="{5253F5D2-2850-A2EE-039D-549BB6943C68}"/>
              </a:ext>
            </a:extLst>
          </p:cNvPr>
          <p:cNvSpPr/>
          <p:nvPr/>
        </p:nvSpPr>
        <p:spPr>
          <a:xfrm rot="5400000" flipH="1">
            <a:off x="6455848" y="2000359"/>
            <a:ext cx="4609323" cy="5105959"/>
          </a:xfrm>
          <a:custGeom>
            <a:avLst/>
            <a:gdLst>
              <a:gd name="connsiteX0" fmla="*/ 4609323 w 4609323"/>
              <a:gd name="connsiteY0" fmla="*/ 4681678 h 5105959"/>
              <a:gd name="connsiteX1" fmla="*/ 4609323 w 4609323"/>
              <a:gd name="connsiteY1" fmla="*/ 4113196 h 5105959"/>
              <a:gd name="connsiteX2" fmla="*/ 4609323 w 4609323"/>
              <a:gd name="connsiteY2" fmla="*/ 4026722 h 5105959"/>
              <a:gd name="connsiteX3" fmla="*/ 4609323 w 4609323"/>
              <a:gd name="connsiteY3" fmla="*/ 3458239 h 5105959"/>
              <a:gd name="connsiteX4" fmla="*/ 4609323 w 4609323"/>
              <a:gd name="connsiteY4" fmla="*/ 1223440 h 5105959"/>
              <a:gd name="connsiteX5" fmla="*/ 4609323 w 4609323"/>
              <a:gd name="connsiteY5" fmla="*/ 654958 h 5105959"/>
              <a:gd name="connsiteX6" fmla="*/ 4609323 w 4609323"/>
              <a:gd name="connsiteY6" fmla="*/ 568483 h 5105959"/>
              <a:gd name="connsiteX7" fmla="*/ 4609323 w 4609323"/>
              <a:gd name="connsiteY7" fmla="*/ 0 h 5105959"/>
              <a:gd name="connsiteX8" fmla="*/ 3928474 w 4609323"/>
              <a:gd name="connsiteY8" fmla="*/ 0 h 5105959"/>
              <a:gd name="connsiteX9" fmla="*/ 1971010 w 4609323"/>
              <a:gd name="connsiteY9" fmla="*/ 0 h 5105959"/>
              <a:gd name="connsiteX10" fmla="*/ 1290163 w 4609323"/>
              <a:gd name="connsiteY10" fmla="*/ 0 h 5105959"/>
              <a:gd name="connsiteX11" fmla="*/ 0 w 4609323"/>
              <a:gd name="connsiteY11" fmla="*/ 0 h 5105959"/>
              <a:gd name="connsiteX12" fmla="*/ 0 w 4609323"/>
              <a:gd name="connsiteY12" fmla="*/ 3834818 h 5105959"/>
              <a:gd name="connsiteX13" fmla="*/ 0 w 4609323"/>
              <a:gd name="connsiteY13" fmla="*/ 5105959 h 5105959"/>
              <a:gd name="connsiteX14" fmla="*/ 805504 w 4609323"/>
              <a:gd name="connsiteY14" fmla="*/ 5105959 h 5105959"/>
              <a:gd name="connsiteX15" fmla="*/ 805507 w 4609323"/>
              <a:gd name="connsiteY15" fmla="*/ 5105959 h 5105959"/>
              <a:gd name="connsiteX16" fmla="*/ 1486352 w 4609323"/>
              <a:gd name="connsiteY16" fmla="*/ 5105959 h 5105959"/>
              <a:gd name="connsiteX17" fmla="*/ 1486356 w 4609323"/>
              <a:gd name="connsiteY17" fmla="*/ 5105959 h 5105959"/>
              <a:gd name="connsiteX18" fmla="*/ 3443814 w 4609323"/>
              <a:gd name="connsiteY18" fmla="*/ 5105959 h 5105959"/>
              <a:gd name="connsiteX19" fmla="*/ 4124663 w 4609323"/>
              <a:gd name="connsiteY19" fmla="*/ 5105959 h 5105959"/>
              <a:gd name="connsiteX20" fmla="*/ 4609323 w 4609323"/>
              <a:gd name="connsiteY20" fmla="*/ 4681678 h 510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09323" h="5105959">
                <a:moveTo>
                  <a:pt x="4609323" y="4681678"/>
                </a:moveTo>
                <a:lnTo>
                  <a:pt x="4609323" y="4113196"/>
                </a:lnTo>
                <a:lnTo>
                  <a:pt x="4609323" y="4026722"/>
                </a:lnTo>
                <a:lnTo>
                  <a:pt x="4609323" y="3458239"/>
                </a:lnTo>
                <a:lnTo>
                  <a:pt x="4609323" y="1223440"/>
                </a:lnTo>
                <a:lnTo>
                  <a:pt x="4609323" y="654958"/>
                </a:lnTo>
                <a:lnTo>
                  <a:pt x="4609323" y="568483"/>
                </a:lnTo>
                <a:lnTo>
                  <a:pt x="4609323" y="0"/>
                </a:lnTo>
                <a:lnTo>
                  <a:pt x="3928474" y="0"/>
                </a:lnTo>
                <a:lnTo>
                  <a:pt x="1971010" y="0"/>
                </a:lnTo>
                <a:lnTo>
                  <a:pt x="1290163" y="0"/>
                </a:lnTo>
                <a:lnTo>
                  <a:pt x="0" y="0"/>
                </a:lnTo>
                <a:lnTo>
                  <a:pt x="0" y="3834818"/>
                </a:lnTo>
                <a:lnTo>
                  <a:pt x="0" y="5105959"/>
                </a:lnTo>
                <a:lnTo>
                  <a:pt x="805504" y="5105959"/>
                </a:lnTo>
                <a:lnTo>
                  <a:pt x="805507" y="5105959"/>
                </a:lnTo>
                <a:lnTo>
                  <a:pt x="1486352" y="5105959"/>
                </a:lnTo>
                <a:lnTo>
                  <a:pt x="1486356" y="5105959"/>
                </a:lnTo>
                <a:lnTo>
                  <a:pt x="3443814" y="5105959"/>
                </a:lnTo>
                <a:lnTo>
                  <a:pt x="4124663" y="5105959"/>
                </a:lnTo>
                <a:cubicBezTo>
                  <a:pt x="4393211" y="5105959"/>
                  <a:pt x="4609323" y="4915380"/>
                  <a:pt x="4609323" y="4681678"/>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3" name="Text Placeholder 1">
            <a:extLst>
              <a:ext uri="{FF2B5EF4-FFF2-40B4-BE49-F238E27FC236}">
                <a16:creationId xmlns:a16="http://schemas.microsoft.com/office/drawing/2014/main" id="{CBEE5243-A2EB-EC2E-ADB4-B4C330A599EB}"/>
              </a:ext>
            </a:extLst>
          </p:cNvPr>
          <p:cNvSpPr txBox="1">
            <a:spLocks/>
          </p:cNvSpPr>
          <p:nvPr/>
        </p:nvSpPr>
        <p:spPr>
          <a:xfrm>
            <a:off x="6661617" y="2727385"/>
            <a:ext cx="432467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t>3. Ferðamynstur</a:t>
            </a:r>
          </a:p>
          <a:p>
            <a:pPr algn="l">
              <a:lnSpc>
                <a:spcPts val="2340"/>
              </a:lnSpc>
              <a:spcBef>
                <a:spcPts val="0"/>
              </a:spcBef>
              <a:spcAft>
                <a:spcPts val="1200"/>
              </a:spcAft>
            </a:pPr>
            <a:endParaRPr lang="en-IE" sz="2800" b="1" dirty="0"/>
          </a:p>
          <a:p>
            <a:pPr marL="492125" indent="-492125" algn="l">
              <a:lnSpc>
                <a:spcPts val="2340"/>
              </a:lnSpc>
              <a:spcBef>
                <a:spcPts val="0"/>
              </a:spcBef>
              <a:spcAft>
                <a:spcPts val="1200"/>
              </a:spcAft>
              <a:buFont typeface="Wingdings" panose="05000000000000000000" pitchFamily="2" charset="2"/>
              <a:buChar char="q"/>
            </a:pPr>
            <a:r>
              <a:rPr lang="en-IE" sz="2200" dirty="0"/>
              <a:t>Árstíð (t.d. háannatími sumars vs. vetur Norðurljós)</a:t>
            </a:r>
          </a:p>
          <a:p>
            <a:pPr marL="492125" indent="-492125" algn="l">
              <a:lnSpc>
                <a:spcPts val="2340"/>
              </a:lnSpc>
              <a:spcBef>
                <a:spcPts val="0"/>
              </a:spcBef>
              <a:spcAft>
                <a:spcPts val="1200"/>
              </a:spcAft>
              <a:buFont typeface="Wingdings" panose="05000000000000000000" pitchFamily="2" charset="2"/>
              <a:buChar char="q"/>
            </a:pPr>
            <a:r>
              <a:rPr lang="en-IE" sz="2200" dirty="0"/>
              <a:t>Dvölartími: t.d. 1 nótt, 2–5 nætur, vika eða lengur?) </a:t>
            </a:r>
          </a:p>
          <a:p>
            <a:pPr marL="492125" indent="-492125" algn="l">
              <a:lnSpc>
                <a:spcPts val="2340"/>
              </a:lnSpc>
              <a:spcBef>
                <a:spcPts val="0"/>
              </a:spcBef>
              <a:spcAft>
                <a:spcPts val="1200"/>
              </a:spcAft>
              <a:buFont typeface="Wingdings" panose="05000000000000000000" pitchFamily="2" charset="2"/>
              <a:buChar char="q"/>
            </a:pPr>
            <a:r>
              <a:rPr lang="en-IE" sz="2200" dirty="0"/>
              <a:t>Eyðsla á nótt: €80–120 (fjárhagsáætlun), €150–250 (miðstig), ≥€300 ( премиум)</a:t>
            </a:r>
          </a:p>
          <a:p>
            <a:pPr marL="492125" indent="-492125" algn="l">
              <a:lnSpc>
                <a:spcPts val="2340"/>
              </a:lnSpc>
              <a:spcBef>
                <a:spcPts val="0"/>
              </a:spcBef>
              <a:spcAft>
                <a:spcPts val="1200"/>
              </a:spcAft>
              <a:buFont typeface="Wingdings" panose="05000000000000000000" pitchFamily="2" charset="2"/>
              <a:buChar char="q"/>
            </a:pPr>
            <a:endParaRPr lang="en-IE" sz="2200" dirty="0"/>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
        <p:nvSpPr>
          <p:cNvPr id="9" name="Freeform 8">
            <a:extLst>
              <a:ext uri="{FF2B5EF4-FFF2-40B4-BE49-F238E27FC236}">
                <a16:creationId xmlns:a16="http://schemas.microsoft.com/office/drawing/2014/main" id="{C53BD91D-582D-AFAE-C3A0-15A05C5BE65B}"/>
              </a:ext>
            </a:extLst>
          </p:cNvPr>
          <p:cNvSpPr/>
          <p:nvPr/>
        </p:nvSpPr>
        <p:spPr>
          <a:xfrm rot="5400000" flipH="1">
            <a:off x="1145912" y="2313180"/>
            <a:ext cx="3983681" cy="5105960"/>
          </a:xfrm>
          <a:custGeom>
            <a:avLst/>
            <a:gdLst>
              <a:gd name="connsiteX0" fmla="*/ 3983681 w 3983681"/>
              <a:gd name="connsiteY0" fmla="*/ 4681679 h 5105960"/>
              <a:gd name="connsiteX1" fmla="*/ 3983681 w 3983681"/>
              <a:gd name="connsiteY1" fmla="*/ 4113197 h 5105960"/>
              <a:gd name="connsiteX2" fmla="*/ 3983681 w 3983681"/>
              <a:gd name="connsiteY2" fmla="*/ 4026722 h 5105960"/>
              <a:gd name="connsiteX3" fmla="*/ 3983681 w 3983681"/>
              <a:gd name="connsiteY3" fmla="*/ 3458239 h 5105960"/>
              <a:gd name="connsiteX4" fmla="*/ 3983681 w 3983681"/>
              <a:gd name="connsiteY4" fmla="*/ 1223440 h 5105960"/>
              <a:gd name="connsiteX5" fmla="*/ 3983681 w 3983681"/>
              <a:gd name="connsiteY5" fmla="*/ 654958 h 5105960"/>
              <a:gd name="connsiteX6" fmla="*/ 3983681 w 3983681"/>
              <a:gd name="connsiteY6" fmla="*/ 568483 h 5105960"/>
              <a:gd name="connsiteX7" fmla="*/ 3983681 w 3983681"/>
              <a:gd name="connsiteY7" fmla="*/ 1 h 5105960"/>
              <a:gd name="connsiteX8" fmla="*/ 3302833 w 3983681"/>
              <a:gd name="connsiteY8" fmla="*/ 1 h 5105960"/>
              <a:gd name="connsiteX9" fmla="*/ 1345368 w 3983681"/>
              <a:gd name="connsiteY9" fmla="*/ 1 h 5105960"/>
              <a:gd name="connsiteX10" fmla="*/ 1345368 w 3983681"/>
              <a:gd name="connsiteY10" fmla="*/ 0 h 5105960"/>
              <a:gd name="connsiteX11" fmla="*/ 664521 w 3983681"/>
              <a:gd name="connsiteY11" fmla="*/ 0 h 5105960"/>
              <a:gd name="connsiteX12" fmla="*/ 0 w 3983681"/>
              <a:gd name="connsiteY12" fmla="*/ 0 h 5105960"/>
              <a:gd name="connsiteX13" fmla="*/ 0 w 3983681"/>
              <a:gd name="connsiteY13" fmla="*/ 4310103 h 5105960"/>
              <a:gd name="connsiteX14" fmla="*/ 0 w 3983681"/>
              <a:gd name="connsiteY14" fmla="*/ 5105960 h 5105960"/>
              <a:gd name="connsiteX15" fmla="*/ 179862 w 3983681"/>
              <a:gd name="connsiteY15" fmla="*/ 5105960 h 5105960"/>
              <a:gd name="connsiteX16" fmla="*/ 179865 w 3983681"/>
              <a:gd name="connsiteY16" fmla="*/ 5105960 h 5105960"/>
              <a:gd name="connsiteX17" fmla="*/ 860710 w 3983681"/>
              <a:gd name="connsiteY17" fmla="*/ 5105960 h 5105960"/>
              <a:gd name="connsiteX18" fmla="*/ 860714 w 3983681"/>
              <a:gd name="connsiteY18" fmla="*/ 5105960 h 5105960"/>
              <a:gd name="connsiteX19" fmla="*/ 2818172 w 3983681"/>
              <a:gd name="connsiteY19" fmla="*/ 5105960 h 5105960"/>
              <a:gd name="connsiteX20" fmla="*/ 3499021 w 3983681"/>
              <a:gd name="connsiteY20" fmla="*/ 5105960 h 5105960"/>
              <a:gd name="connsiteX21" fmla="*/ 3983681 w 3983681"/>
              <a:gd name="connsiteY21" fmla="*/ 4681679 h 510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83681" h="5105960">
                <a:moveTo>
                  <a:pt x="3983681" y="4681679"/>
                </a:moveTo>
                <a:lnTo>
                  <a:pt x="3983681" y="4113197"/>
                </a:lnTo>
                <a:lnTo>
                  <a:pt x="3983681" y="4026722"/>
                </a:lnTo>
                <a:lnTo>
                  <a:pt x="3983681" y="3458239"/>
                </a:lnTo>
                <a:lnTo>
                  <a:pt x="3983681" y="1223440"/>
                </a:lnTo>
                <a:lnTo>
                  <a:pt x="3983681" y="654958"/>
                </a:lnTo>
                <a:lnTo>
                  <a:pt x="3983681" y="568483"/>
                </a:lnTo>
                <a:lnTo>
                  <a:pt x="3983681" y="1"/>
                </a:lnTo>
                <a:lnTo>
                  <a:pt x="3302833" y="1"/>
                </a:lnTo>
                <a:lnTo>
                  <a:pt x="1345368" y="1"/>
                </a:lnTo>
                <a:lnTo>
                  <a:pt x="1345368" y="0"/>
                </a:lnTo>
                <a:lnTo>
                  <a:pt x="664521" y="0"/>
                </a:lnTo>
                <a:lnTo>
                  <a:pt x="0" y="0"/>
                </a:lnTo>
                <a:lnTo>
                  <a:pt x="0" y="4310103"/>
                </a:lnTo>
                <a:lnTo>
                  <a:pt x="0" y="5105960"/>
                </a:lnTo>
                <a:lnTo>
                  <a:pt x="179862" y="5105960"/>
                </a:lnTo>
                <a:lnTo>
                  <a:pt x="179865" y="5105960"/>
                </a:lnTo>
                <a:lnTo>
                  <a:pt x="860710" y="5105960"/>
                </a:lnTo>
                <a:lnTo>
                  <a:pt x="860714" y="5105960"/>
                </a:lnTo>
                <a:lnTo>
                  <a:pt x="2818172" y="5105960"/>
                </a:lnTo>
                <a:lnTo>
                  <a:pt x="3499021" y="5105960"/>
                </a:lnTo>
                <a:cubicBezTo>
                  <a:pt x="3767570" y="5105960"/>
                  <a:pt x="3983681" y="4915380"/>
                  <a:pt x="3983681" y="468167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5" name="Text Placeholder 1">
            <a:extLst>
              <a:ext uri="{FF2B5EF4-FFF2-40B4-BE49-F238E27FC236}">
                <a16:creationId xmlns:a16="http://schemas.microsoft.com/office/drawing/2014/main" id="{59A07F33-A328-4353-2EA1-B1FE9FFF485F}"/>
              </a:ext>
            </a:extLst>
          </p:cNvPr>
          <p:cNvSpPr txBox="1">
            <a:spLocks/>
          </p:cNvSpPr>
          <p:nvPr/>
        </p:nvSpPr>
        <p:spPr>
          <a:xfrm>
            <a:off x="1038859" y="3353028"/>
            <a:ext cx="432467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t>2. Sálfræðilegir þættir </a:t>
            </a:r>
          </a:p>
          <a:p>
            <a:pPr algn="l">
              <a:lnSpc>
                <a:spcPts val="2340"/>
              </a:lnSpc>
              <a:spcBef>
                <a:spcPts val="0"/>
              </a:spcBef>
              <a:spcAft>
                <a:spcPts val="1200"/>
              </a:spcAft>
            </a:pPr>
            <a:endParaRPr lang="en-IE" sz="2800" b="1" dirty="0"/>
          </a:p>
          <a:p>
            <a:pPr marL="492125" indent="-492125" algn="l">
              <a:lnSpc>
                <a:spcPts val="2340"/>
              </a:lnSpc>
              <a:spcBef>
                <a:spcPts val="0"/>
              </a:spcBef>
              <a:spcAft>
                <a:spcPts val="1200"/>
              </a:spcAft>
              <a:buFont typeface="Wingdings" panose="05000000000000000000" pitchFamily="2" charset="2"/>
              <a:buChar char="q"/>
            </a:pPr>
            <a:r>
              <a:rPr lang="en-IE" sz="2200" dirty="0"/>
              <a:t>Hvatir (t.d. ævintýri, menning, vellíðan, hæg ferðalög)</a:t>
            </a:r>
          </a:p>
          <a:p>
            <a:pPr marL="492125" indent="-492125" algn="l">
              <a:lnSpc>
                <a:spcPts val="2340"/>
              </a:lnSpc>
              <a:spcBef>
                <a:spcPts val="0"/>
              </a:spcBef>
              <a:spcAft>
                <a:spcPts val="1200"/>
              </a:spcAft>
              <a:buFont typeface="Wingdings" panose="05000000000000000000" pitchFamily="2" charset="2"/>
              <a:buChar char="q"/>
            </a:pPr>
            <a:r>
              <a:rPr lang="en-IE" sz="2200" dirty="0"/>
              <a:t>Gildi (t.d. sjálfbærni, ekta upplifun, stafræn afeitrun)</a:t>
            </a:r>
          </a:p>
          <a:p>
            <a:pPr marL="492125" indent="-492125" algn="l">
              <a:lnSpc>
                <a:spcPts val="2340"/>
              </a:lnSpc>
              <a:spcBef>
                <a:spcPts val="0"/>
              </a:spcBef>
              <a:spcAft>
                <a:spcPts val="1200"/>
              </a:spcAft>
              <a:buFont typeface="Wingdings" panose="05000000000000000000" pitchFamily="2" charset="2"/>
              <a:buChar char="q"/>
            </a:pPr>
            <a:endParaRPr lang="en-IE" sz="2200" dirty="0"/>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Tree>
    <p:extLst>
      <p:ext uri="{BB962C8B-B14F-4D97-AF65-F5344CB8AC3E}">
        <p14:creationId xmlns:p14="http://schemas.microsoft.com/office/powerpoint/2010/main" val="1900854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80375-AC7B-BA81-BA4F-F01DBD485E97}"/>
            </a:ext>
          </a:extLst>
        </p:cNvPr>
        <p:cNvGrpSpPr/>
        <p:nvPr/>
      </p:nvGrpSpPr>
      <p:grpSpPr>
        <a:xfrm>
          <a:off x="0" y="0"/>
          <a:ext cx="0" cy="0"/>
          <a:chOff x="0" y="0"/>
          <a:chExt cx="0" cy="0"/>
        </a:xfrm>
      </p:grpSpPr>
      <p:pic>
        <p:nvPicPr>
          <p:cNvPr id="5122" name="Picture 2">
            <a:hlinkClick r:id="rId3"/>
            <a:extLst>
              <a:ext uri="{FF2B5EF4-FFF2-40B4-BE49-F238E27FC236}">
                <a16:creationId xmlns:a16="http://schemas.microsoft.com/office/drawing/2014/main" id="{56FB82FE-A839-F862-ED35-6A275BBEBA70}"/>
              </a:ext>
            </a:extLst>
          </p:cNvPr>
          <p:cNvPicPr>
            <a:picLocks noChangeAspect="1" noChangeArrowheads="1"/>
          </p:cNvPicPr>
          <p:nvPr/>
        </p:nvPicPr>
        <p:blipFill rotWithShape="1">
          <a:blip r:embed="rId4"/>
          <a:srcRect t="13624" b="13624"/>
          <a:stretch/>
        </p:blipFill>
        <p:spPr bwMode="auto">
          <a:xfrm>
            <a:off x="7371300" y="2865943"/>
            <a:ext cx="3852503" cy="1868502"/>
          </a:xfrm>
          <a:prstGeom prst="rect">
            <a:avLst/>
          </a:prstGeom>
          <a:noFill/>
          <a:extLst>
            <a:ext uri="{909E8E84-426E-40DD-AFC4-6F175D3DCCD1}">
              <a14:hiddenFill xmlns:a14="http://schemas.microsoft.com/office/drawing/2010/main">
                <a:solidFill>
                  <a:srgbClr val="FFFFFF"/>
                </a:solidFill>
              </a14:hiddenFill>
            </a:ext>
          </a:extLst>
        </p:spPr>
      </p:pic>
      <p:pic>
        <p:nvPicPr>
          <p:cNvPr id="6" name="Online Media 5" title="How to create a MOOD BOARD in Canva (easy branding DIY!)">
            <a:hlinkClick r:id="" action="ppaction://media"/>
            <a:extLst>
              <a:ext uri="{FF2B5EF4-FFF2-40B4-BE49-F238E27FC236}">
                <a16:creationId xmlns:a16="http://schemas.microsoft.com/office/drawing/2014/main" id="{8873F1EE-F088-3403-724F-6D2FDB3468C8}"/>
              </a:ext>
            </a:extLst>
          </p:cNvPr>
          <p:cNvPicPr>
            <a:picLocks noRot="1" noChangeAspect="1"/>
          </p:cNvPicPr>
          <p:nvPr>
            <a:videoFile r:link="rId1"/>
          </p:nvPr>
        </p:nvPicPr>
        <p:blipFill>
          <a:blip r:embed="rId5"/>
          <a:stretch>
            <a:fillRect/>
          </a:stretch>
        </p:blipFill>
        <p:spPr>
          <a:xfrm>
            <a:off x="7415797" y="4706471"/>
            <a:ext cx="3808006" cy="2151529"/>
          </a:xfrm>
          <a:prstGeom prst="rect">
            <a:avLst/>
          </a:prstGeom>
        </p:spPr>
      </p:pic>
      <p:cxnSp>
        <p:nvCxnSpPr>
          <p:cNvPr id="14" name="Straight Connector 13">
            <a:extLst>
              <a:ext uri="{FF2B5EF4-FFF2-40B4-BE49-F238E27FC236}">
                <a16:creationId xmlns:a16="http://schemas.microsoft.com/office/drawing/2014/main" id="{24409891-AB89-0577-79C5-A715CC664D7D}"/>
              </a:ext>
            </a:extLst>
          </p:cNvPr>
          <p:cNvCxnSpPr>
            <a:cxnSpLocks/>
          </p:cNvCxnSpPr>
          <p:nvPr/>
        </p:nvCxnSpPr>
        <p:spPr>
          <a:xfrm>
            <a:off x="0" y="1076136"/>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5" name="Text Placeholder 4">
            <a:extLst>
              <a:ext uri="{FF2B5EF4-FFF2-40B4-BE49-F238E27FC236}">
                <a16:creationId xmlns:a16="http://schemas.microsoft.com/office/drawing/2014/main" id="{599A82F0-CC23-D7D4-0ABF-B8EF00731569}"/>
              </a:ext>
            </a:extLst>
          </p:cNvPr>
          <p:cNvSpPr txBox="1">
            <a:spLocks/>
          </p:cNvSpPr>
          <p:nvPr/>
        </p:nvSpPr>
        <p:spPr>
          <a:xfrm>
            <a:off x="485146" y="418331"/>
            <a:ext cx="7845432"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Stafrænt tæki: </a:t>
            </a:r>
            <a:r>
              <a:rPr lang="en-US" b="0" dirty="0">
                <a:solidFill>
                  <a:srgbClr val="414141"/>
                </a:solidFill>
              </a:rPr>
              <a:t>Canva stemmuborð</a:t>
            </a:r>
          </a:p>
          <a:p>
            <a:pPr>
              <a:lnSpc>
                <a:spcPts val="3720"/>
              </a:lnSpc>
            </a:pPr>
            <a:endParaRPr lang="en-US" dirty="0"/>
          </a:p>
        </p:txBody>
      </p:sp>
      <p:sp>
        <p:nvSpPr>
          <p:cNvPr id="16" name="Text Placeholder 3">
            <a:extLst>
              <a:ext uri="{FF2B5EF4-FFF2-40B4-BE49-F238E27FC236}">
                <a16:creationId xmlns:a16="http://schemas.microsoft.com/office/drawing/2014/main" id="{0645FDC2-3C4F-EA22-8FE3-9815B6BA2EFF}"/>
              </a:ext>
            </a:extLst>
          </p:cNvPr>
          <p:cNvSpPr txBox="1">
            <a:spLocks/>
          </p:cNvSpPr>
          <p:nvPr/>
        </p:nvSpPr>
        <p:spPr>
          <a:xfrm>
            <a:off x="485146" y="2018943"/>
            <a:ext cx="6314224"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Arial" panose="020B0604020202020204" pitchFamily="34" charset="0"/>
              <a:buChar char="•"/>
            </a:pPr>
            <a:r>
              <a:rPr lang="en-GB" b="1" dirty="0">
                <a:solidFill>
                  <a:srgbClr val="EC7C69"/>
                </a:solidFill>
              </a:rPr>
              <a:t>Settu saman sjónrænt DNA hratt – </a:t>
            </a:r>
            <a:r>
              <a:rPr lang="en-GB" dirty="0"/>
              <a:t>leitaðu að sniðmátum fyrir "Mood Board", togaðu síðan vörumerkjamyndir, leturgerðir og litasýni á eitt striga á örfáum mínútum. </a:t>
            </a:r>
          </a:p>
          <a:p>
            <a:pPr marL="342900" indent="-342900">
              <a:buClr>
                <a:srgbClr val="64AFAF"/>
              </a:buClr>
              <a:buFont typeface="Arial" panose="020B0604020202020204" pitchFamily="34" charset="0"/>
              <a:buChar char="•"/>
            </a:pPr>
            <a:endParaRPr lang="en-GB" sz="800" dirty="0"/>
          </a:p>
          <a:p>
            <a:pPr marL="342900" indent="-342900">
              <a:lnSpc>
                <a:spcPts val="2340"/>
              </a:lnSpc>
              <a:buClr>
                <a:srgbClr val="64AFAF"/>
              </a:buClr>
              <a:buFont typeface="Arial" panose="020B0604020202020204" pitchFamily="34" charset="0"/>
              <a:buChar char="•"/>
            </a:pPr>
            <a:r>
              <a:rPr lang="en-GB" b="1" dirty="0">
                <a:solidFill>
                  <a:srgbClr val="EC7C69"/>
                </a:solidFill>
              </a:rPr>
              <a:t>Tryggðu samræmi vörumerkis </a:t>
            </a:r>
            <a:r>
              <a:rPr lang="en-GB" dirty="0"/>
              <a:t>- Notaðu borðið sem viðmið fyrir skála, skilti, vefsíðu og samfélagsmiðla. Vörumerki sem birta sjónrænt efni á samræmdan hátt geta aukið tekjur um ≈23%. Ábending: takmarkaðu þig við ≤ 3 aðalliti og 2 leturgerðir fyrir samræmda útlitsupplifun. </a:t>
            </a:r>
          </a:p>
          <a:p>
            <a:pPr marL="342900" indent="-342900">
              <a:buClr>
                <a:srgbClr val="64AFAF"/>
              </a:buClr>
              <a:buFont typeface="Arial" panose="020B0604020202020204" pitchFamily="34" charset="0"/>
              <a:buChar char="•"/>
            </a:pPr>
            <a:endParaRPr lang="en-GB" sz="800" dirty="0"/>
          </a:p>
          <a:p>
            <a:pPr marL="342900" indent="-342900">
              <a:lnSpc>
                <a:spcPts val="2340"/>
              </a:lnSpc>
              <a:buClr>
                <a:srgbClr val="64AFAF"/>
              </a:buClr>
              <a:buFont typeface="Arial" panose="020B0604020202020204" pitchFamily="34" charset="0"/>
              <a:buChar char="•"/>
            </a:pPr>
            <a:r>
              <a:rPr lang="en-GB" b="1" dirty="0">
                <a:solidFill>
                  <a:srgbClr val="EC7C69"/>
                </a:solidFill>
              </a:rPr>
              <a:t>Samstarf í rauntíma </a:t>
            </a:r>
            <a:r>
              <a:rPr lang="en-GB" dirty="0"/>
              <a:t>- Deildu breytingartenglinu með arkitektinum þínum eða hönnuðinum; athugasemdir og smávægilegar breytingar samstillast samstundis með innbyggðu útgáfusögu. </a:t>
            </a:r>
          </a:p>
          <a:p>
            <a:pPr marL="361950">
              <a:lnSpc>
                <a:spcPts val="2340"/>
              </a:lnSpc>
              <a:buClr>
                <a:srgbClr val="64AFAF"/>
              </a:buClr>
            </a:pPr>
            <a:r>
              <a:rPr lang="en-GB" b="1" dirty="0"/>
              <a:t>Dæmi: </a:t>
            </a:r>
            <a:r>
              <a:rPr lang="en-GB" dirty="0"/>
              <a:t>sendu breytingatengilinn til arkitektsins þíns; hann getur fest myndir af viðarsýnum eða skrifað athugasemdir um áferðarvalkosti beint á borðinu.</a:t>
            </a:r>
          </a:p>
          <a:p>
            <a:pPr marL="342900" indent="-342900">
              <a:lnSpc>
                <a:spcPts val="2340"/>
              </a:lnSpc>
              <a:buClr>
                <a:srgbClr val="64AFAF"/>
              </a:buClr>
              <a:buFont typeface="Arial" panose="020B0604020202020204" pitchFamily="34" charset="0"/>
              <a:buChar char="•"/>
            </a:pPr>
            <a:endParaRPr lang="en-GB" dirty="0"/>
          </a:p>
        </p:txBody>
      </p:sp>
      <p:sp>
        <p:nvSpPr>
          <p:cNvPr id="17" name="Text Placeholder 6">
            <a:extLst>
              <a:ext uri="{FF2B5EF4-FFF2-40B4-BE49-F238E27FC236}">
                <a16:creationId xmlns:a16="http://schemas.microsoft.com/office/drawing/2014/main" id="{0E6500FD-BBD9-D678-A771-B8FD6F5ADDDF}"/>
              </a:ext>
            </a:extLst>
          </p:cNvPr>
          <p:cNvSpPr txBox="1">
            <a:spLocks/>
          </p:cNvSpPr>
          <p:nvPr/>
        </p:nvSpPr>
        <p:spPr>
          <a:xfrm>
            <a:off x="485146" y="1363207"/>
            <a:ext cx="524526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err="1"/>
              <a:t>Sýndu </a:t>
            </a:r>
            <a:r>
              <a:rPr lang="it-IT" dirty="0"/>
              <a:t>söguna þína</a:t>
            </a:r>
          </a:p>
          <a:p>
            <a:pPr>
              <a:lnSpc>
                <a:spcPts val="3100"/>
              </a:lnSpc>
            </a:pPr>
            <a:endParaRPr lang="it-IT" dirty="0"/>
          </a:p>
        </p:txBody>
      </p:sp>
      <p:sp>
        <p:nvSpPr>
          <p:cNvPr id="23" name="Flowchart: Connector 22">
            <a:extLst>
              <a:ext uri="{FF2B5EF4-FFF2-40B4-BE49-F238E27FC236}">
                <a16:creationId xmlns:a16="http://schemas.microsoft.com/office/drawing/2014/main" id="{6EA00A12-E9D6-81CB-1A60-8712EDE7DA7A}"/>
              </a:ext>
            </a:extLst>
          </p:cNvPr>
          <p:cNvSpPr/>
          <p:nvPr/>
        </p:nvSpPr>
        <p:spPr>
          <a:xfrm>
            <a:off x="6840596" y="1041905"/>
            <a:ext cx="1647825" cy="1610221"/>
          </a:xfrm>
          <a:prstGeom prst="flowChartConnector">
            <a:avLst/>
          </a:prstGeom>
          <a:solidFill>
            <a:srgbClr val="459597"/>
          </a:solidFill>
          <a:ln w="57150">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Smelltu til að horfa á myndbandið</a:t>
            </a:r>
          </a:p>
        </p:txBody>
      </p:sp>
      <p:sp>
        <p:nvSpPr>
          <p:cNvPr id="18" name="Text Placeholder 7">
            <a:extLst>
              <a:ext uri="{FF2B5EF4-FFF2-40B4-BE49-F238E27FC236}">
                <a16:creationId xmlns:a16="http://schemas.microsoft.com/office/drawing/2014/main" id="{0930A4EB-6614-4E79-CEAE-447EF3975F74}"/>
              </a:ext>
            </a:extLst>
          </p:cNvPr>
          <p:cNvSpPr txBox="1">
            <a:spLocks/>
          </p:cNvSpPr>
          <p:nvPr/>
        </p:nvSpPr>
        <p:spPr>
          <a:xfrm rot="16200000">
            <a:off x="9406956" y="1786308"/>
            <a:ext cx="4098963" cy="465269"/>
          </a:xfrm>
          <a:prstGeom prst="rect">
            <a:avLst/>
          </a:prstGeom>
          <a:solidFill>
            <a:srgbClr val="EC7C69"/>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hlinkClick r:id="rId6">
                  <a:extLst>
                    <a:ext uri="{A12FA001-AC4F-418D-AE19-62706E023703}">
                      <ahyp:hlinkClr xmlns:ahyp="http://schemas.microsoft.com/office/drawing/2018/hyperlinkcolor" val="tx"/>
                    </a:ext>
                  </a:extLst>
                </a:hlinkClick>
              </a:rPr>
              <a:t>https://www.youtube.com/watch?v=aWiwlqsnSX</a:t>
            </a:r>
            <a:endParaRPr lang="en-IE" sz="1200" dirty="0">
              <a:solidFill>
                <a:schemeClr val="bg1"/>
              </a:solidFill>
            </a:endParaRPr>
          </a:p>
        </p:txBody>
      </p:sp>
      <p:sp>
        <p:nvSpPr>
          <p:cNvPr id="19" name="Slide Number Placeholder 5">
            <a:extLst>
              <a:ext uri="{FF2B5EF4-FFF2-40B4-BE49-F238E27FC236}">
                <a16:creationId xmlns:a16="http://schemas.microsoft.com/office/drawing/2014/main" id="{E60034D5-6A62-4D53-C381-B16562AAD579}"/>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28</a:t>
            </a:fld>
            <a:endParaRPr lang="fr-CA" sz="1200" dirty="0"/>
          </a:p>
        </p:txBody>
      </p:sp>
    </p:spTree>
    <p:extLst>
      <p:ext uri="{BB962C8B-B14F-4D97-AF65-F5344CB8AC3E}">
        <p14:creationId xmlns:p14="http://schemas.microsoft.com/office/powerpoint/2010/main" val="174302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35665-E4BB-C18B-2EAF-F3F1D4CF8734}"/>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ABB254B-B6B6-1E28-B697-C4EBD041A93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29</a:t>
            </a:fld>
            <a:endParaRPr lang="fr-CA" sz="1200" dirty="0">
              <a:solidFill>
                <a:schemeClr val="bg1"/>
              </a:solidFill>
            </a:endParaRPr>
          </a:p>
        </p:txBody>
      </p:sp>
      <p:graphicFrame>
        <p:nvGraphicFramePr>
          <p:cNvPr id="5" name="Table 4">
            <a:extLst>
              <a:ext uri="{FF2B5EF4-FFF2-40B4-BE49-F238E27FC236}">
                <a16:creationId xmlns:a16="http://schemas.microsoft.com/office/drawing/2014/main" id="{4BA76EAC-8820-E88E-C019-1770E4513337}"/>
              </a:ext>
            </a:extLst>
          </p:cNvPr>
          <p:cNvGraphicFramePr>
            <a:graphicFrameLocks noGrp="1"/>
          </p:cNvGraphicFramePr>
          <p:nvPr>
            <p:extLst>
              <p:ext uri="{D42A27DB-BD31-4B8C-83A1-F6EECF244321}">
                <p14:modId xmlns:p14="http://schemas.microsoft.com/office/powerpoint/2010/main" val="1397901811"/>
              </p:ext>
            </p:extLst>
          </p:nvPr>
        </p:nvGraphicFramePr>
        <p:xfrm>
          <a:off x="792766" y="1536443"/>
          <a:ext cx="10394068" cy="4233582"/>
        </p:xfrm>
        <a:graphic>
          <a:graphicData uri="http://schemas.openxmlformats.org/drawingml/2006/table">
            <a:tbl>
              <a:tblPr firstRow="1" bandRow="1">
                <a:tableStyleId>{5C22544A-7EE6-4342-B048-85BDC9FD1C3A}</a:tableStyleId>
              </a:tblPr>
              <a:tblGrid>
                <a:gridCol w="2572226">
                  <a:extLst>
                    <a:ext uri="{9D8B030D-6E8A-4147-A177-3AD203B41FA5}">
                      <a16:colId xmlns:a16="http://schemas.microsoft.com/office/drawing/2014/main" val="2947246601"/>
                    </a:ext>
                  </a:extLst>
                </a:gridCol>
                <a:gridCol w="1914144">
                  <a:extLst>
                    <a:ext uri="{9D8B030D-6E8A-4147-A177-3AD203B41FA5}">
                      <a16:colId xmlns:a16="http://schemas.microsoft.com/office/drawing/2014/main" val="559034075"/>
                    </a:ext>
                  </a:extLst>
                </a:gridCol>
                <a:gridCol w="5907698">
                  <a:extLst>
                    <a:ext uri="{9D8B030D-6E8A-4147-A177-3AD203B41FA5}">
                      <a16:colId xmlns:a16="http://schemas.microsoft.com/office/drawing/2014/main" val="2961598198"/>
                    </a:ext>
                  </a:extLst>
                </a:gridCol>
              </a:tblGrid>
              <a:tr h="446149">
                <a:tc>
                  <a:txBody>
                    <a:bodyPr/>
                    <a:lstStyle/>
                    <a:p>
                      <a:r>
                        <a:rPr lang="en-IE" sz="2400" dirty="0"/>
                        <a:t>Nafn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Lýsing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11599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459597"/>
                          </a:solidFill>
                          <a:hlinkClick r:id="rId2">
                            <a:extLst>
                              <a:ext uri="{A12FA001-AC4F-418D-AE19-62706E023703}">
                                <ahyp:hlinkClr xmlns:ahyp="http://schemas.microsoft.com/office/drawing/2018/hyperlinkcolor" val="tx"/>
                              </a:ext>
                            </a:extLst>
                          </a:hlinkClick>
                        </a:rPr>
                        <a:t>Íslenskt stofnun um svæðisþróun (</a:t>
                      </a:r>
                      <a:r>
                        <a:rPr lang="en-US" sz="1800" b="0" dirty="0" err="1">
                          <a:solidFill>
                            <a:srgbClr val="459597"/>
                          </a:solidFill>
                          <a:hlinkClick r:id="rId2">
                            <a:extLst>
                              <a:ext uri="{A12FA001-AC4F-418D-AE19-62706E023703}">
                                <ahyp:hlinkClr xmlns:ahyp="http://schemas.microsoft.com/office/drawing/2018/hyperlinkcolor" val="tx"/>
                              </a:ext>
                            </a:extLst>
                          </a:hlinkClick>
                        </a:rPr>
                        <a:t>Byggðastofnun</a:t>
                      </a:r>
                      <a:r>
                        <a:rPr lang="en-US" sz="1800" b="0" dirty="0">
                          <a:solidFill>
                            <a:srgbClr val="459597"/>
                          </a:solidFill>
                          <a:hlinkClick r:id="rId2">
                            <a:extLst>
                              <a:ext uri="{A12FA001-AC4F-418D-AE19-62706E023703}">
                                <ahyp:hlinkClr xmlns:ahyp="http://schemas.microsoft.com/office/drawing/2018/hyperlinkcolor" val="tx"/>
                              </a:ext>
                            </a:extLst>
                          </a:hlinkClick>
                        </a:rPr>
                        <a:t>)</a:t>
                      </a:r>
                      <a:endParaRPr lang="en-US" sz="1800" b="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kern="1200" dirty="0">
                          <a:solidFill>
                            <a:srgbClr val="414141"/>
                          </a:solidFill>
                          <a:latin typeface="+mn-lt"/>
                          <a:ea typeface="+mn-ea"/>
                          <a:cs typeface="+mn-cs"/>
                        </a:rPr>
                        <a:t>Ísland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dirty="0">
                          <a:solidFill>
                            <a:srgbClr val="414141"/>
                          </a:solidFill>
                        </a:rPr>
                        <a:t>Veitir styrki og lán með hagstæðum vöxtum til smáfyrirtækja í dreifbýli - Veitir litlum gististaðarekstraraðilum á afskekktum svæðum hagkvæmt fjármagn til að endurnýja, stækka eða græna starfsemi sína - sem hjálpar til við að dreifa eyðslu gesta og störfum um allt Ísland. </a:t>
                      </a:r>
                      <a:endParaRPr lang="en-US"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11599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459597"/>
                          </a:solidFill>
                          <a:hlinkClick r:id="rId3">
                            <a:extLst>
                              <a:ext uri="{A12FA001-AC4F-418D-AE19-62706E023703}">
                                <ahyp:hlinkClr xmlns:ahyp="http://schemas.microsoft.com/office/drawing/2018/hyperlinkcolor" val="tx"/>
                              </a:ext>
                            </a:extLst>
                          </a:hlinkClick>
                        </a:rPr>
                        <a:t>Verndarsjóður ferðamannastaða (</a:t>
                      </a:r>
                      <a:r>
                        <a:rPr lang="en-US" sz="1800" b="0" dirty="0" err="1">
                          <a:solidFill>
                            <a:srgbClr val="459597"/>
                          </a:solidFill>
                          <a:hlinkClick r:id="rId3">
                            <a:extLst>
                              <a:ext uri="{A12FA001-AC4F-418D-AE19-62706E023703}">
                                <ahyp:hlinkClr xmlns:ahyp="http://schemas.microsoft.com/office/drawing/2018/hyperlinkcolor" val="tx"/>
                              </a:ext>
                            </a:extLst>
                          </a:hlinkClick>
                        </a:rPr>
                        <a:t>Framkvæmdasjóður ferðamannastaða</a:t>
                      </a:r>
                      <a:r>
                        <a:rPr lang="en-US" sz="1800" b="0" dirty="0">
                          <a:solidFill>
                            <a:srgbClr val="459597"/>
                          </a:solidFill>
                          <a:hlinkClick r:id="rId3">
                            <a:extLst>
                              <a:ext uri="{A12FA001-AC4F-418D-AE19-62706E023703}">
                                <ahyp:hlinkClr xmlns:ahyp="http://schemas.microsoft.com/office/drawing/2018/hyperlinkcolor" val="tx"/>
                              </a:ext>
                            </a:extLst>
                          </a:hlinkClick>
                        </a:rPr>
                        <a:t>)</a:t>
                      </a:r>
                      <a:endParaRPr lang="en-IE" sz="1800" b="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kern="1200" dirty="0">
                          <a:solidFill>
                            <a:srgbClr val="414141"/>
                          </a:solidFill>
                          <a:latin typeface="+mn-lt"/>
                          <a:ea typeface="+mn-ea"/>
                          <a:cs typeface="+mn-cs"/>
                        </a:rPr>
                        <a:t>Ísland</a:t>
                      </a:r>
                    </a:p>
                    <a:p>
                      <a:pPr marL="0" marR="0" lvl="0" indent="0" algn="l" defTabSz="914400" rtl="0" eaLnBrk="1" fontAlgn="auto" latinLnBrk="0" hangingPunct="1">
                        <a:lnSpc>
                          <a:spcPts val="1960"/>
                        </a:lnSpc>
                        <a:spcBef>
                          <a:spcPts val="0"/>
                        </a:spcBef>
                        <a:spcAft>
                          <a:spcPts val="0"/>
                        </a:spcAft>
                        <a:buClrTx/>
                        <a:buSzTx/>
                        <a:buFontTx/>
                        <a:buNone/>
                        <a:tabLst/>
                        <a:defRPr/>
                      </a:pP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IE" sz="1800" kern="1200" dirty="0">
                          <a:solidFill>
                            <a:srgbClr val="414141"/>
                          </a:solidFill>
                          <a:latin typeface="+mn-lt"/>
                          <a:ea typeface="+mn-ea"/>
                          <a:cs typeface="+mn-cs"/>
                        </a:rPr>
                        <a:t>Býður styrki til innviða-, öryggis- og náttúruverndarverkefna á </a:t>
                      </a:r>
                      <a:r>
                        <a:rPr lang="en-IE" sz="1800" kern="1200">
                          <a:solidFill>
                            <a:srgbClr val="414141"/>
                          </a:solidFill>
                          <a:latin typeface="+mn-lt"/>
                          <a:ea typeface="+mn-ea"/>
                          <a:cs typeface="+mn-cs"/>
                        </a:rPr>
                        <a:t>gestastöðum - </a:t>
                      </a:r>
                      <a:r>
                        <a:rPr lang="en-US" sz="1800" kern="1200">
                          <a:solidFill>
                            <a:srgbClr val="414141"/>
                          </a:solidFill>
                          <a:latin typeface="+mn-lt"/>
                          <a:ea typeface="+mn-ea"/>
                          <a:cs typeface="+mn-cs"/>
                        </a:rPr>
                        <a:t>kjörin </a:t>
                      </a:r>
                      <a:r>
                        <a:rPr lang="en-US" sz="1800" kern="1200" dirty="0">
                          <a:solidFill>
                            <a:srgbClr val="414141"/>
                          </a:solidFill>
                          <a:latin typeface="+mn-lt"/>
                          <a:ea typeface="+mn-ea"/>
                          <a:cs typeface="+mn-cs"/>
                        </a:rPr>
                        <a:t>fyrir stíga, skilti og útsýnisstaði í kringum gististaðinn þinn.</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14276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459597"/>
                          </a:solidFill>
                          <a:hlinkClick r:id="rId4">
                            <a:extLst>
                              <a:ext uri="{A12FA001-AC4F-418D-AE19-62706E023703}">
                                <ahyp:hlinkClr xmlns:ahyp="http://schemas.microsoft.com/office/drawing/2018/hyperlinkcolor" val="tx"/>
                              </a:ext>
                            </a:extLst>
                          </a:hlinkClick>
                        </a:rPr>
                        <a:t>NATA – Ferðaþjónustufélag Norður-Atlantshafsins</a:t>
                      </a:r>
                      <a:endParaRPr lang="en-IE" sz="1800" b="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kern="1200" dirty="0">
                          <a:solidFill>
                            <a:srgbClr val="414141"/>
                          </a:solidFill>
                          <a:latin typeface="+mn-lt"/>
                          <a:ea typeface="+mn-ea"/>
                          <a:cs typeface="+mn-cs"/>
                        </a:rPr>
                        <a:t>Vestur-norræna svæðið – Ísland, Grænland og Færeyjar</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dirty="0">
                          <a:solidFill>
                            <a:srgbClr val="414141"/>
                          </a:solidFill>
                        </a:rPr>
                        <a:t>Býður þróunar- og markaðsstyrki fyrir samstarf í Vestur-Norrænu, allt að DKK 100.000 (≤50% af kostnaði) fyrir þverfaglegar ferðaþjónustuvörur, markaðsstarf eða ferðaverkefni sem fela í sér að minnsta kosti tvö Vestur-Norrænu lönd og stuðla að sjálfbærni eða nýsköpun.  </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
        <p:nvSpPr>
          <p:cNvPr id="6" name="Freeform 5">
            <a:extLst>
              <a:ext uri="{FF2B5EF4-FFF2-40B4-BE49-F238E27FC236}">
                <a16:creationId xmlns:a16="http://schemas.microsoft.com/office/drawing/2014/main" id="{D36A1B3B-84A4-7D48-B0D8-E296DE97FEA7}"/>
              </a:ext>
            </a:extLst>
          </p:cNvPr>
          <p:cNvSpPr/>
          <p:nvPr/>
        </p:nvSpPr>
        <p:spPr>
          <a:xfrm>
            <a:off x="-1" y="426469"/>
            <a:ext cx="8607651" cy="875479"/>
          </a:xfrm>
          <a:custGeom>
            <a:avLst/>
            <a:gdLst>
              <a:gd name="connsiteX0" fmla="*/ 0 w 8607651"/>
              <a:gd name="connsiteY0" fmla="*/ 0 h 875479"/>
              <a:gd name="connsiteX1" fmla="*/ 723938 w 8607651"/>
              <a:gd name="connsiteY1" fmla="*/ 0 h 875479"/>
              <a:gd name="connsiteX2" fmla="*/ 1629149 w 8607651"/>
              <a:gd name="connsiteY2" fmla="*/ 0 h 875479"/>
              <a:gd name="connsiteX3" fmla="*/ 1765000 w 8607651"/>
              <a:gd name="connsiteY3" fmla="*/ 0 h 875479"/>
              <a:gd name="connsiteX4" fmla="*/ 2353087 w 8607651"/>
              <a:gd name="connsiteY4" fmla="*/ 0 h 875479"/>
              <a:gd name="connsiteX5" fmla="*/ 2488938 w 8607651"/>
              <a:gd name="connsiteY5" fmla="*/ 0 h 875479"/>
              <a:gd name="connsiteX6" fmla="*/ 3394149 w 8607651"/>
              <a:gd name="connsiteY6" fmla="*/ 0 h 875479"/>
              <a:gd name="connsiteX7" fmla="*/ 3897571 w 8607651"/>
              <a:gd name="connsiteY7" fmla="*/ 0 h 875479"/>
              <a:gd name="connsiteX8" fmla="*/ 4118087 w 8607651"/>
              <a:gd name="connsiteY8" fmla="*/ 0 h 875479"/>
              <a:gd name="connsiteX9" fmla="*/ 4621509 w 8607651"/>
              <a:gd name="connsiteY9" fmla="*/ 0 h 875479"/>
              <a:gd name="connsiteX10" fmla="*/ 5526720 w 8607651"/>
              <a:gd name="connsiteY10" fmla="*/ 0 h 875479"/>
              <a:gd name="connsiteX11" fmla="*/ 5662571 w 8607651"/>
              <a:gd name="connsiteY11" fmla="*/ 0 h 875479"/>
              <a:gd name="connsiteX12" fmla="*/ 6250658 w 8607651"/>
              <a:gd name="connsiteY12" fmla="*/ 0 h 875479"/>
              <a:gd name="connsiteX13" fmla="*/ 6386509 w 8607651"/>
              <a:gd name="connsiteY13" fmla="*/ 0 h 875479"/>
              <a:gd name="connsiteX14" fmla="*/ 7291720 w 8607651"/>
              <a:gd name="connsiteY14" fmla="*/ 0 h 875479"/>
              <a:gd name="connsiteX15" fmla="*/ 8015658 w 8607651"/>
              <a:gd name="connsiteY15" fmla="*/ 0 h 875479"/>
              <a:gd name="connsiteX16" fmla="*/ 8607651 w 8607651"/>
              <a:gd name="connsiteY16" fmla="*/ 473717 h 875479"/>
              <a:gd name="connsiteX17" fmla="*/ 8607651 w 8607651"/>
              <a:gd name="connsiteY17" fmla="*/ 875479 h 875479"/>
              <a:gd name="connsiteX18" fmla="*/ 7883713 w 8607651"/>
              <a:gd name="connsiteY18" fmla="*/ 875479 h 875479"/>
              <a:gd name="connsiteX19" fmla="*/ 6978502 w 8607651"/>
              <a:gd name="connsiteY19" fmla="*/ 875479 h 875479"/>
              <a:gd name="connsiteX20" fmla="*/ 6842651 w 8607651"/>
              <a:gd name="connsiteY20" fmla="*/ 875479 h 875479"/>
              <a:gd name="connsiteX21" fmla="*/ 6254564 w 8607651"/>
              <a:gd name="connsiteY21" fmla="*/ 875479 h 875479"/>
              <a:gd name="connsiteX22" fmla="*/ 6118713 w 8607651"/>
              <a:gd name="connsiteY22" fmla="*/ 875479 h 875479"/>
              <a:gd name="connsiteX23" fmla="*/ 5213502 w 8607651"/>
              <a:gd name="connsiteY23" fmla="*/ 875479 h 875479"/>
              <a:gd name="connsiteX24" fmla="*/ 4489564 w 8607651"/>
              <a:gd name="connsiteY24" fmla="*/ 875479 h 875479"/>
              <a:gd name="connsiteX25" fmla="*/ 4118087 w 8607651"/>
              <a:gd name="connsiteY25" fmla="*/ 875479 h 875479"/>
              <a:gd name="connsiteX26" fmla="*/ 3394149 w 8607651"/>
              <a:gd name="connsiteY26" fmla="*/ 875479 h 875479"/>
              <a:gd name="connsiteX27" fmla="*/ 2488938 w 8607651"/>
              <a:gd name="connsiteY27" fmla="*/ 875479 h 875479"/>
              <a:gd name="connsiteX28" fmla="*/ 2353087 w 8607651"/>
              <a:gd name="connsiteY28" fmla="*/ 875479 h 875479"/>
              <a:gd name="connsiteX29" fmla="*/ 1765000 w 8607651"/>
              <a:gd name="connsiteY29" fmla="*/ 875479 h 875479"/>
              <a:gd name="connsiteX30" fmla="*/ 1629149 w 8607651"/>
              <a:gd name="connsiteY30" fmla="*/ 875479 h 875479"/>
              <a:gd name="connsiteX31" fmla="*/ 723938 w 8607651"/>
              <a:gd name="connsiteY31" fmla="*/ 875479 h 875479"/>
              <a:gd name="connsiteX32" fmla="*/ 0 w 8607651"/>
              <a:gd name="connsiteY32" fmla="*/ 875479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07651" h="875479">
                <a:moveTo>
                  <a:pt x="0" y="0"/>
                </a:moveTo>
                <a:lnTo>
                  <a:pt x="723938" y="0"/>
                </a:lnTo>
                <a:lnTo>
                  <a:pt x="1629149" y="0"/>
                </a:lnTo>
                <a:lnTo>
                  <a:pt x="1765000" y="0"/>
                </a:lnTo>
                <a:lnTo>
                  <a:pt x="2353087" y="0"/>
                </a:lnTo>
                <a:lnTo>
                  <a:pt x="2488938" y="0"/>
                </a:lnTo>
                <a:lnTo>
                  <a:pt x="3394149" y="0"/>
                </a:lnTo>
                <a:lnTo>
                  <a:pt x="3897571" y="0"/>
                </a:lnTo>
                <a:lnTo>
                  <a:pt x="4118087" y="0"/>
                </a:lnTo>
                <a:lnTo>
                  <a:pt x="4621509" y="0"/>
                </a:lnTo>
                <a:lnTo>
                  <a:pt x="5526720" y="0"/>
                </a:lnTo>
                <a:lnTo>
                  <a:pt x="5662571" y="0"/>
                </a:lnTo>
                <a:lnTo>
                  <a:pt x="6250658" y="0"/>
                </a:lnTo>
                <a:lnTo>
                  <a:pt x="6386509" y="0"/>
                </a:lnTo>
                <a:lnTo>
                  <a:pt x="7291720" y="0"/>
                </a:lnTo>
                <a:lnTo>
                  <a:pt x="8015658" y="0"/>
                </a:lnTo>
                <a:cubicBezTo>
                  <a:pt x="8341630" y="0"/>
                  <a:pt x="8607651" y="212873"/>
                  <a:pt x="8607651" y="473717"/>
                </a:cubicBezTo>
                <a:lnTo>
                  <a:pt x="8607651" y="875479"/>
                </a:lnTo>
                <a:lnTo>
                  <a:pt x="7883713" y="875479"/>
                </a:lnTo>
                <a:lnTo>
                  <a:pt x="6978502" y="875479"/>
                </a:lnTo>
                <a:lnTo>
                  <a:pt x="6842651" y="875479"/>
                </a:lnTo>
                <a:lnTo>
                  <a:pt x="6254564" y="875479"/>
                </a:lnTo>
                <a:lnTo>
                  <a:pt x="6118713" y="875479"/>
                </a:lnTo>
                <a:lnTo>
                  <a:pt x="5213502" y="875479"/>
                </a:lnTo>
                <a:lnTo>
                  <a:pt x="4489564" y="875479"/>
                </a:lnTo>
                <a:lnTo>
                  <a:pt x="4118087" y="875479"/>
                </a:lnTo>
                <a:lnTo>
                  <a:pt x="3394149" y="875479"/>
                </a:lnTo>
                <a:lnTo>
                  <a:pt x="2488938" y="875479"/>
                </a:lnTo>
                <a:lnTo>
                  <a:pt x="2353087" y="875479"/>
                </a:lnTo>
                <a:lnTo>
                  <a:pt x="1765000" y="875479"/>
                </a:lnTo>
                <a:lnTo>
                  <a:pt x="1629149" y="875479"/>
                </a:lnTo>
                <a:lnTo>
                  <a:pt x="723938" y="875479"/>
                </a:lnTo>
                <a:lnTo>
                  <a:pt x="0" y="875479"/>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66AE553C-04D0-C51B-E573-F371BD7D184B}"/>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err="1"/>
              <a:t>Stofnanir sem </a:t>
            </a:r>
            <a:r>
              <a:rPr lang="en-US" b="1" dirty="0"/>
              <a:t>veita styrki og sjóðsstuðning</a:t>
            </a:r>
          </a:p>
        </p:txBody>
      </p:sp>
    </p:spTree>
    <p:extLst>
      <p:ext uri="{BB962C8B-B14F-4D97-AF65-F5344CB8AC3E}">
        <p14:creationId xmlns:p14="http://schemas.microsoft.com/office/powerpoint/2010/main" val="3077387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71D12F7E-5F0F-C753-043C-695B63A22D5C}"/>
              </a:ext>
            </a:extLst>
          </p:cNvPr>
          <p:cNvSpPr>
            <a:spLocks noGrp="1"/>
          </p:cNvSpPr>
          <p:nvPr>
            <p:ph type="body" sz="quarter" idx="18"/>
          </p:nvPr>
        </p:nvSpPr>
        <p:spPr/>
        <p:txBody>
          <a:bodyPr/>
          <a:lstStyle/>
          <a:p>
            <a:r>
              <a:rPr lang="en-US" dirty="0"/>
              <a:t>Inngangur að markaðsrannsóknum og viðskiptaáætlunargerð</a:t>
            </a:r>
          </a:p>
        </p:txBody>
      </p:sp>
      <p:sp>
        <p:nvSpPr>
          <p:cNvPr id="22" name="Text Placeholder 21">
            <a:extLst>
              <a:ext uri="{FF2B5EF4-FFF2-40B4-BE49-F238E27FC236}">
                <a16:creationId xmlns:a16="http://schemas.microsoft.com/office/drawing/2014/main" id="{DF1AB381-3DB4-9E27-AF66-31452C2D4F47}"/>
              </a:ext>
            </a:extLst>
          </p:cNvPr>
          <p:cNvSpPr>
            <a:spLocks noGrp="1"/>
          </p:cNvSpPr>
          <p:nvPr>
            <p:ph type="body" sz="quarter" idx="19"/>
          </p:nvPr>
        </p:nvSpPr>
        <p:spPr/>
        <p:txBody>
          <a:bodyPr/>
          <a:lstStyle/>
          <a:p>
            <a:r>
              <a:rPr lang="en-US" dirty="0"/>
              <a:t>01</a:t>
            </a:r>
          </a:p>
        </p:txBody>
      </p:sp>
      <p:sp>
        <p:nvSpPr>
          <p:cNvPr id="25" name="Text Placeholder 24">
            <a:extLst>
              <a:ext uri="{FF2B5EF4-FFF2-40B4-BE49-F238E27FC236}">
                <a16:creationId xmlns:a16="http://schemas.microsoft.com/office/drawing/2014/main" id="{DAAC4FB5-01C8-1729-7BCE-63D05D809E1D}"/>
              </a:ext>
            </a:extLst>
          </p:cNvPr>
          <p:cNvSpPr>
            <a:spLocks noGrp="1"/>
          </p:cNvSpPr>
          <p:nvPr>
            <p:ph type="body" sz="quarter" idx="20"/>
          </p:nvPr>
        </p:nvSpPr>
        <p:spPr/>
        <p:txBody>
          <a:bodyPr/>
          <a:lstStyle/>
          <a:p>
            <a:r>
              <a:rPr lang="en-US" dirty="0"/>
              <a:t>Síða 0</a:t>
            </a:r>
          </a:p>
        </p:txBody>
      </p:sp>
      <p:sp>
        <p:nvSpPr>
          <p:cNvPr id="27" name="Text Placeholder 26">
            <a:extLst>
              <a:ext uri="{FF2B5EF4-FFF2-40B4-BE49-F238E27FC236}">
                <a16:creationId xmlns:a16="http://schemas.microsoft.com/office/drawing/2014/main" id="{BD33D437-1D1B-0970-863A-3F4E5678E15E}"/>
              </a:ext>
            </a:extLst>
          </p:cNvPr>
          <p:cNvSpPr>
            <a:spLocks noGrp="1"/>
          </p:cNvSpPr>
          <p:nvPr>
            <p:ph type="body" sz="quarter" idx="66"/>
          </p:nvPr>
        </p:nvSpPr>
        <p:spPr/>
        <p:txBody>
          <a:bodyPr/>
          <a:lstStyle/>
          <a:p>
            <a:r>
              <a:rPr lang="en-GB" dirty="0"/>
              <a:t>Mynd: Hellismenn, Ísland</a:t>
            </a:r>
          </a:p>
        </p:txBody>
      </p:sp>
      <p:sp>
        <p:nvSpPr>
          <p:cNvPr id="31" name="Text Placeholder 30">
            <a:extLst>
              <a:ext uri="{FF2B5EF4-FFF2-40B4-BE49-F238E27FC236}">
                <a16:creationId xmlns:a16="http://schemas.microsoft.com/office/drawing/2014/main" id="{38A6865B-4B41-2DD3-5422-12BF336B91E0}"/>
              </a:ext>
            </a:extLst>
          </p:cNvPr>
          <p:cNvSpPr>
            <a:spLocks noGrp="1"/>
          </p:cNvSpPr>
          <p:nvPr>
            <p:ph type="body" sz="quarter" idx="86"/>
          </p:nvPr>
        </p:nvSpPr>
        <p:spPr/>
        <p:txBody>
          <a:bodyPr/>
          <a:lstStyle/>
          <a:p>
            <a:r>
              <a:rPr lang="en-US" b="1" dirty="0"/>
              <a:t>Modúl 2 </a:t>
            </a:r>
          </a:p>
          <a:p>
            <a:endParaRPr lang="en-US" dirty="0"/>
          </a:p>
          <a:p>
            <a:r>
              <a:rPr lang="en-US" dirty="0"/>
              <a:t>Yfirlit</a:t>
            </a:r>
          </a:p>
          <a:p>
            <a:endParaRPr lang="en-US" dirty="0"/>
          </a:p>
        </p:txBody>
      </p:sp>
      <p:sp>
        <p:nvSpPr>
          <p:cNvPr id="33" name="Text Placeholder 32">
            <a:extLst>
              <a:ext uri="{FF2B5EF4-FFF2-40B4-BE49-F238E27FC236}">
                <a16:creationId xmlns:a16="http://schemas.microsoft.com/office/drawing/2014/main" id="{FE8A3D68-819C-50D6-7085-42930AB91A65}"/>
              </a:ext>
            </a:extLst>
          </p:cNvPr>
          <p:cNvSpPr>
            <a:spLocks noGrp="1"/>
          </p:cNvSpPr>
          <p:nvPr>
            <p:ph type="body" sz="quarter" idx="87"/>
          </p:nvPr>
        </p:nvSpPr>
        <p:spPr/>
        <p:txBody>
          <a:bodyPr/>
          <a:lstStyle/>
          <a:p>
            <a:r>
              <a:rPr lang="en-US" dirty="0"/>
              <a:t>02</a:t>
            </a:r>
          </a:p>
        </p:txBody>
      </p:sp>
      <p:sp>
        <p:nvSpPr>
          <p:cNvPr id="35" name="Text Placeholder 34">
            <a:extLst>
              <a:ext uri="{FF2B5EF4-FFF2-40B4-BE49-F238E27FC236}">
                <a16:creationId xmlns:a16="http://schemas.microsoft.com/office/drawing/2014/main" id="{E4F6B0C1-8B1A-98D6-6493-56B6E365EF8F}"/>
              </a:ext>
            </a:extLst>
          </p:cNvPr>
          <p:cNvSpPr>
            <a:spLocks noGrp="1"/>
          </p:cNvSpPr>
          <p:nvPr>
            <p:ph type="body" sz="quarter" idx="88"/>
          </p:nvPr>
        </p:nvSpPr>
        <p:spPr/>
        <p:txBody>
          <a:bodyPr/>
          <a:lstStyle/>
          <a:p>
            <a:r>
              <a:rPr lang="en-US" dirty="0"/>
              <a:t>Síða 5</a:t>
            </a:r>
          </a:p>
        </p:txBody>
      </p:sp>
      <p:sp>
        <p:nvSpPr>
          <p:cNvPr id="39" name="Text Placeholder 38">
            <a:extLst>
              <a:ext uri="{FF2B5EF4-FFF2-40B4-BE49-F238E27FC236}">
                <a16:creationId xmlns:a16="http://schemas.microsoft.com/office/drawing/2014/main" id="{FBFC37F9-12D0-F4D6-2836-22B62DC69118}"/>
              </a:ext>
            </a:extLst>
          </p:cNvPr>
          <p:cNvSpPr>
            <a:spLocks noGrp="1"/>
          </p:cNvSpPr>
          <p:nvPr>
            <p:ph type="body" sz="quarter" idx="90"/>
          </p:nvPr>
        </p:nvSpPr>
        <p:spPr/>
        <p:txBody>
          <a:bodyPr/>
          <a:lstStyle/>
          <a:p>
            <a:r>
              <a:rPr lang="en-US" dirty="0"/>
              <a:t>Námsmarkmið fyrir </a:t>
            </a:r>
            <a:r>
              <a:rPr lang="en-US" dirty="0" err="1"/>
              <a:t>allar</a:t>
            </a:r>
            <a:r>
              <a:rPr lang="en-US" dirty="0"/>
              <a:t> </a:t>
            </a:r>
            <a:r>
              <a:rPr lang="en-US" dirty="0" err="1"/>
              <a:t>þrjá</a:t>
            </a:r>
            <a:r>
              <a:rPr lang="en-US" dirty="0"/>
              <a:t> </a:t>
            </a:r>
            <a:r>
              <a:rPr lang="en-US" dirty="0" err="1"/>
              <a:t>hluta</a:t>
            </a:r>
            <a:r>
              <a:rPr lang="en-US" dirty="0"/>
              <a:t> þessa einingar</a:t>
            </a:r>
          </a:p>
          <a:p>
            <a:endParaRPr lang="en-US" dirty="0"/>
          </a:p>
        </p:txBody>
      </p:sp>
      <p:sp>
        <p:nvSpPr>
          <p:cNvPr id="41" name="Text Placeholder 40">
            <a:extLst>
              <a:ext uri="{FF2B5EF4-FFF2-40B4-BE49-F238E27FC236}">
                <a16:creationId xmlns:a16="http://schemas.microsoft.com/office/drawing/2014/main" id="{7CC3ABA0-7B53-5303-46A2-C54FCAAFE6D7}"/>
              </a:ext>
            </a:extLst>
          </p:cNvPr>
          <p:cNvSpPr>
            <a:spLocks noGrp="1"/>
          </p:cNvSpPr>
          <p:nvPr>
            <p:ph type="body" sz="quarter" idx="91"/>
          </p:nvPr>
        </p:nvSpPr>
        <p:spPr/>
        <p:txBody>
          <a:bodyPr/>
          <a:lstStyle/>
          <a:p>
            <a:r>
              <a:rPr lang="en-US" dirty="0"/>
              <a:t>03</a:t>
            </a:r>
          </a:p>
        </p:txBody>
      </p:sp>
      <p:sp>
        <p:nvSpPr>
          <p:cNvPr id="43" name="Text Placeholder 42">
            <a:extLst>
              <a:ext uri="{FF2B5EF4-FFF2-40B4-BE49-F238E27FC236}">
                <a16:creationId xmlns:a16="http://schemas.microsoft.com/office/drawing/2014/main" id="{DC0FD6CF-E890-CEC4-9940-AA2F663B8FDE}"/>
              </a:ext>
            </a:extLst>
          </p:cNvPr>
          <p:cNvSpPr>
            <a:spLocks noGrp="1"/>
          </p:cNvSpPr>
          <p:nvPr>
            <p:ph type="body" sz="quarter" idx="92"/>
          </p:nvPr>
        </p:nvSpPr>
        <p:spPr/>
        <p:txBody>
          <a:bodyPr/>
          <a:lstStyle/>
          <a:p>
            <a:r>
              <a:rPr lang="en-US" dirty="0"/>
              <a:t>Síða 6</a:t>
            </a:r>
          </a:p>
        </p:txBody>
      </p:sp>
      <p:sp>
        <p:nvSpPr>
          <p:cNvPr id="45" name="Text Placeholder 44">
            <a:extLst>
              <a:ext uri="{FF2B5EF4-FFF2-40B4-BE49-F238E27FC236}">
                <a16:creationId xmlns:a16="http://schemas.microsoft.com/office/drawing/2014/main" id="{23A22EDC-1479-DCBF-238C-FC103F222B13}"/>
              </a:ext>
            </a:extLst>
          </p:cNvPr>
          <p:cNvSpPr>
            <a:spLocks noGrp="1"/>
          </p:cNvSpPr>
          <p:nvPr>
            <p:ph type="body" sz="quarter" idx="93"/>
          </p:nvPr>
        </p:nvSpPr>
        <p:spPr/>
        <p:txBody>
          <a:bodyPr/>
          <a:lstStyle/>
          <a:p>
            <a:r>
              <a:rPr lang="en-GB" dirty="0"/>
              <a:t>Ljósmynd: </a:t>
            </a:r>
            <a:r>
              <a:rPr lang="en-GB" dirty="0" err="1"/>
              <a:t>Natur </a:t>
            </a:r>
            <a:r>
              <a:rPr lang="en-GB" dirty="0"/>
              <a:t>Air Suite, Ítalía</a:t>
            </a:r>
          </a:p>
        </p:txBody>
      </p:sp>
      <p:sp>
        <p:nvSpPr>
          <p:cNvPr id="47" name="Text Placeholder 46">
            <a:extLst>
              <a:ext uri="{FF2B5EF4-FFF2-40B4-BE49-F238E27FC236}">
                <a16:creationId xmlns:a16="http://schemas.microsoft.com/office/drawing/2014/main" id="{F1CAD430-D9E2-5C13-0DA1-5F9ECB584574}"/>
              </a:ext>
            </a:extLst>
          </p:cNvPr>
          <p:cNvSpPr>
            <a:spLocks noGrp="1"/>
          </p:cNvSpPr>
          <p:nvPr>
            <p:ph type="body" sz="quarter" idx="98"/>
          </p:nvPr>
        </p:nvSpPr>
        <p:spPr/>
        <p:txBody>
          <a:bodyPr/>
          <a:lstStyle/>
          <a:p>
            <a:r>
              <a:rPr lang="en-US" dirty="0"/>
              <a:t>Myndheiður: </a:t>
            </a:r>
          </a:p>
          <a:p>
            <a:r>
              <a:rPr lang="en-US" dirty="0"/>
              <a:t>A-grind í </a:t>
            </a:r>
            <a:r>
              <a:rPr lang="en-US" dirty="0" err="1"/>
              <a:t>Soča</a:t>
            </a:r>
            <a:r>
              <a:rPr lang="en-US" dirty="0"/>
              <a:t>, Gorizia, Slóveníu</a:t>
            </a:r>
          </a:p>
        </p:txBody>
      </p:sp>
      <p:sp>
        <p:nvSpPr>
          <p:cNvPr id="49" name="Text Placeholder 48">
            <a:extLst>
              <a:ext uri="{FF2B5EF4-FFF2-40B4-BE49-F238E27FC236}">
                <a16:creationId xmlns:a16="http://schemas.microsoft.com/office/drawing/2014/main" id="{E10E7A37-D600-026A-E03B-DDA2A9F92F0A}"/>
              </a:ext>
            </a:extLst>
          </p:cNvPr>
          <p:cNvSpPr>
            <a:spLocks noGrp="1"/>
          </p:cNvSpPr>
          <p:nvPr>
            <p:ph type="body" sz="quarter" idx="42"/>
          </p:nvPr>
        </p:nvSpPr>
        <p:spPr>
          <a:xfrm rot="16200000">
            <a:off x="8077471" y="3119181"/>
            <a:ext cx="6840061" cy="637571"/>
          </a:xfrm>
        </p:spPr>
        <p:txBody>
          <a:bodyPr/>
          <a:lstStyle/>
          <a:p>
            <a:pPr algn="r"/>
            <a:r>
              <a:rPr lang="en-US" dirty="0"/>
              <a:t>EFNISYFIRLIT</a:t>
            </a:r>
          </a:p>
          <a:p>
            <a:endParaRPr lang="en-US" dirty="0"/>
          </a:p>
        </p:txBody>
      </p:sp>
      <p:pic>
        <p:nvPicPr>
          <p:cNvPr id="51" name="Picture Placeholder 18">
            <a:extLst>
              <a:ext uri="{FF2B5EF4-FFF2-40B4-BE49-F238E27FC236}">
                <a16:creationId xmlns:a16="http://schemas.microsoft.com/office/drawing/2014/main" id="{373ADDC9-59CF-AA87-7665-28358C444587}"/>
              </a:ext>
            </a:extLst>
          </p:cNvPr>
          <p:cNvPicPr>
            <a:picLocks noGrp="1" noChangeAspect="1"/>
          </p:cNvPicPr>
          <p:nvPr>
            <p:ph type="pic" sz="quarter" idx="67"/>
          </p:nvPr>
        </p:nvPicPr>
        <p:blipFill rotWithShape="1">
          <a:blip r:embed="rId2"/>
          <a:srcRect l="26788" r="26788"/>
          <a:stretch/>
        </p:blipFill>
        <p:spPr/>
      </p:pic>
      <p:pic>
        <p:nvPicPr>
          <p:cNvPr id="52" name="Picture Placeholder 20">
            <a:extLst>
              <a:ext uri="{FF2B5EF4-FFF2-40B4-BE49-F238E27FC236}">
                <a16:creationId xmlns:a16="http://schemas.microsoft.com/office/drawing/2014/main" id="{C00C1FCA-4EB4-727C-06C3-5DF4735E43D1}"/>
              </a:ext>
            </a:extLst>
          </p:cNvPr>
          <p:cNvPicPr>
            <a:picLocks noGrp="1" noChangeAspect="1"/>
          </p:cNvPicPr>
          <p:nvPr>
            <p:ph type="pic" sz="quarter" idx="85"/>
          </p:nvPr>
        </p:nvPicPr>
        <p:blipFill>
          <a:blip r:embed="rId3"/>
          <a:srcRect l="26885" r="26885"/>
          <a:stretch>
            <a:fillRect/>
          </a:stretch>
        </p:blipFill>
        <p:spPr/>
      </p:pic>
      <p:pic>
        <p:nvPicPr>
          <p:cNvPr id="53" name="Picture Placeholder 22">
            <a:extLst>
              <a:ext uri="{FF2B5EF4-FFF2-40B4-BE49-F238E27FC236}">
                <a16:creationId xmlns:a16="http://schemas.microsoft.com/office/drawing/2014/main" id="{048E5C4D-AF32-5D9A-2E08-6895FB971DA1}"/>
              </a:ext>
            </a:extLst>
          </p:cNvPr>
          <p:cNvPicPr>
            <a:picLocks noGrp="1" noChangeAspect="1"/>
          </p:cNvPicPr>
          <p:nvPr>
            <p:ph type="pic" sz="quarter" idx="89"/>
          </p:nvPr>
        </p:nvPicPr>
        <p:blipFill rotWithShape="1">
          <a:blip r:embed="rId4"/>
          <a:srcRect l="15182" r="15182"/>
          <a:stretch/>
        </p:blipFill>
        <p:spPr/>
      </p:pic>
    </p:spTree>
    <p:extLst>
      <p:ext uri="{BB962C8B-B14F-4D97-AF65-F5344CB8AC3E}">
        <p14:creationId xmlns:p14="http://schemas.microsoft.com/office/powerpoint/2010/main" val="1951910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279F9-D6A0-C9FE-0CFB-B60F61B73841}"/>
            </a:ext>
          </a:extLst>
        </p:cNvPr>
        <p:cNvGrpSpPr/>
        <p:nvPr/>
      </p:nvGrpSpPr>
      <p:grpSpPr>
        <a:xfrm>
          <a:off x="0" y="0"/>
          <a:ext cx="0" cy="0"/>
          <a:chOff x="0" y="0"/>
          <a:chExt cx="0" cy="0"/>
        </a:xfrm>
      </p:grpSpPr>
      <p:pic>
        <p:nvPicPr>
          <p:cNvPr id="12" name="Staðgengill myndar 11" descr="Mynd sem inniheldur tr�, h�sg�gn, planta, bor�&#10;&#10;Efni búið til af gervigreind getur verið með villum.">
            <a:extLst>
              <a:ext uri="{FF2B5EF4-FFF2-40B4-BE49-F238E27FC236}">
                <a16:creationId xmlns:a16="http://schemas.microsoft.com/office/drawing/2014/main" id="{9A20D061-350C-C193-3CEB-BE1982CAA659}"/>
              </a:ext>
            </a:extLst>
          </p:cNvPr>
          <p:cNvPicPr>
            <a:picLocks noGrp="1" noChangeAspect="1"/>
          </p:cNvPicPr>
          <p:nvPr>
            <p:ph type="pic" sz="quarter" idx="19"/>
          </p:nvPr>
        </p:nvPicPr>
        <p:blipFill>
          <a:blip r:embed="rId2"/>
          <a:srcRect l="9475" r="9475"/>
          <a:stretch>
            <a:fillRect/>
          </a:stretch>
        </p:blipFill>
        <p:spPr/>
      </p:pic>
      <p:sp>
        <p:nvSpPr>
          <p:cNvPr id="2" name="Text Placeholder 1">
            <a:extLst>
              <a:ext uri="{FF2B5EF4-FFF2-40B4-BE49-F238E27FC236}">
                <a16:creationId xmlns:a16="http://schemas.microsoft.com/office/drawing/2014/main" id="{F11657AD-BDA4-0CCB-2518-4506C041FCDF}"/>
              </a:ext>
            </a:extLst>
          </p:cNvPr>
          <p:cNvSpPr>
            <a:spLocks noGrp="1"/>
          </p:cNvSpPr>
          <p:nvPr>
            <p:ph type="body" sz="quarter" idx="16"/>
          </p:nvPr>
        </p:nvSpPr>
        <p:spPr>
          <a:xfrm>
            <a:off x="733931" y="2695992"/>
            <a:ext cx="4617998" cy="3066422"/>
          </a:xfrm>
        </p:spPr>
        <p:txBody>
          <a:bodyPr>
            <a:noAutofit/>
          </a:bodyPr>
          <a:lstStyle/>
          <a:p>
            <a:pPr>
              <a:lnSpc>
                <a:spcPts val="3900"/>
              </a:lnSpc>
            </a:pPr>
            <a:r>
              <a:rPr lang="en-GB" sz="4000" dirty="0"/>
              <a:t>Að skilgreina hugmyndina þína og virðisstefnu</a:t>
            </a:r>
          </a:p>
          <a:p>
            <a:pPr>
              <a:lnSpc>
                <a:spcPts val="3900"/>
              </a:lnSpc>
            </a:pPr>
            <a:endParaRPr lang="en-GB" sz="4000" dirty="0"/>
          </a:p>
        </p:txBody>
      </p:sp>
      <p:sp>
        <p:nvSpPr>
          <p:cNvPr id="3" name="Text Placeholder 2">
            <a:extLst>
              <a:ext uri="{FF2B5EF4-FFF2-40B4-BE49-F238E27FC236}">
                <a16:creationId xmlns:a16="http://schemas.microsoft.com/office/drawing/2014/main" id="{55B40886-D96A-C863-A71E-E1F45022ED0F}"/>
              </a:ext>
            </a:extLst>
          </p:cNvPr>
          <p:cNvSpPr>
            <a:spLocks noGrp="1"/>
          </p:cNvSpPr>
          <p:nvPr>
            <p:ph type="body" sz="quarter" idx="17"/>
          </p:nvPr>
        </p:nvSpPr>
        <p:spPr>
          <a:xfrm>
            <a:off x="733931" y="1095586"/>
            <a:ext cx="5362069" cy="582221"/>
          </a:xfrm>
        </p:spPr>
        <p:txBody>
          <a:bodyPr/>
          <a:lstStyle/>
          <a:p>
            <a:r>
              <a:rPr lang="en-IE" sz="6600" b="1" dirty="0"/>
              <a:t>Kafli 2</a:t>
            </a:r>
            <a:endParaRPr lang="en-GB" sz="6600" b="1" dirty="0"/>
          </a:p>
        </p:txBody>
      </p:sp>
      <p:sp>
        <p:nvSpPr>
          <p:cNvPr id="8" name="Text Placeholder 7">
            <a:extLst>
              <a:ext uri="{FF2B5EF4-FFF2-40B4-BE49-F238E27FC236}">
                <a16:creationId xmlns:a16="http://schemas.microsoft.com/office/drawing/2014/main" id="{6F51BB27-2F6E-E4E9-1A3E-68139E4F6A2E}"/>
              </a:ext>
            </a:extLst>
          </p:cNvPr>
          <p:cNvSpPr>
            <a:spLocks noGrp="1"/>
          </p:cNvSpPr>
          <p:nvPr>
            <p:ph type="body" sz="quarter" idx="65"/>
          </p:nvPr>
        </p:nvSpPr>
        <p:spPr>
          <a:xfrm>
            <a:off x="8485094" y="1451578"/>
            <a:ext cx="3706906" cy="452458"/>
          </a:xfrm>
          <a:solidFill>
            <a:srgbClr val="EC7C69"/>
          </a:solidFill>
        </p:spPr>
        <p:txBody>
          <a:bodyPr/>
          <a:lstStyle/>
          <a:p>
            <a:pPr algn="ctr"/>
            <a:r>
              <a:rPr lang="en-GB" sz="1200" dirty="0"/>
              <a:t>Mynd: The Bubble Hotel, Ísland</a:t>
            </a:r>
          </a:p>
        </p:txBody>
      </p:sp>
      <p:sp>
        <p:nvSpPr>
          <p:cNvPr id="4" name="Freeform 3">
            <a:extLst>
              <a:ext uri="{FF2B5EF4-FFF2-40B4-BE49-F238E27FC236}">
                <a16:creationId xmlns:a16="http://schemas.microsoft.com/office/drawing/2014/main" id="{2D06F441-48D3-99DF-A34D-94160B5E0C37}"/>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AAFD8447-033D-5594-258D-385193D909DE}"/>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30</a:t>
            </a:fld>
            <a:endParaRPr lang="fr-CA" sz="1200" dirty="0"/>
          </a:p>
        </p:txBody>
      </p:sp>
      <p:pic>
        <p:nvPicPr>
          <p:cNvPr id="9" name="Picture 8">
            <a:extLst>
              <a:ext uri="{FF2B5EF4-FFF2-40B4-BE49-F238E27FC236}">
                <a16:creationId xmlns:a16="http://schemas.microsoft.com/office/drawing/2014/main" id="{55C51D5B-2FC0-586A-D871-3C5BA96F227C}"/>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40934080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CDF59-C2C2-0F71-9473-8D778266160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0EE4489-BED2-40C4-B487-666D244E48C7}"/>
              </a:ext>
            </a:extLst>
          </p:cNvPr>
          <p:cNvSpPr>
            <a:spLocks noGrp="1"/>
          </p:cNvSpPr>
          <p:nvPr>
            <p:ph type="body" sz="quarter" idx="18"/>
          </p:nvPr>
        </p:nvSpPr>
        <p:spPr>
          <a:xfrm>
            <a:off x="4796590" y="1618150"/>
            <a:ext cx="6724241" cy="870198"/>
          </a:xfrm>
        </p:spPr>
        <p:txBody>
          <a:bodyPr/>
          <a:lstStyle/>
          <a:p>
            <a:pPr>
              <a:lnSpc>
                <a:spcPts val="3240"/>
              </a:lnSpc>
            </a:pPr>
            <a:r>
              <a:rPr lang="en-GB" sz="3200" dirty="0"/>
              <a:t>Að skilgreina hugmyndina þína </a:t>
            </a:r>
          </a:p>
          <a:p>
            <a:pPr>
              <a:lnSpc>
                <a:spcPts val="3240"/>
              </a:lnSpc>
            </a:pPr>
            <a:r>
              <a:rPr lang="en-GB" sz="3200" dirty="0"/>
              <a:t>&amp; Virðisstefna</a:t>
            </a:r>
          </a:p>
          <a:p>
            <a:pPr>
              <a:lnSpc>
                <a:spcPts val="3240"/>
              </a:lnSpc>
            </a:pPr>
            <a:endParaRPr lang="en-GB" sz="3200" dirty="0"/>
          </a:p>
        </p:txBody>
      </p:sp>
      <p:sp>
        <p:nvSpPr>
          <p:cNvPr id="3" name="Text Placeholder 2">
            <a:extLst>
              <a:ext uri="{FF2B5EF4-FFF2-40B4-BE49-F238E27FC236}">
                <a16:creationId xmlns:a16="http://schemas.microsoft.com/office/drawing/2014/main" id="{8E0DC63F-1113-8B2F-1469-86F174148462}"/>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Kafli 2</a:t>
            </a:r>
          </a:p>
        </p:txBody>
      </p:sp>
      <p:pic>
        <p:nvPicPr>
          <p:cNvPr id="24" name="Picture Placeholder 23" descr="A group of people wearing helmets in front of a mountain&#10;&#10;AI-generated content may be incorrect.">
            <a:extLst>
              <a:ext uri="{FF2B5EF4-FFF2-40B4-BE49-F238E27FC236}">
                <a16:creationId xmlns:a16="http://schemas.microsoft.com/office/drawing/2014/main" id="{7C546FA8-2B1D-60E1-598F-EACBF6ED1044}"/>
              </a:ext>
            </a:extLst>
          </p:cNvPr>
          <p:cNvPicPr>
            <a:picLocks noGrp="1" noChangeAspect="1"/>
          </p:cNvPicPr>
          <p:nvPr>
            <p:ph type="pic" sz="quarter" idx="67"/>
          </p:nvPr>
        </p:nvPicPr>
        <p:blipFill>
          <a:blip r:embed="rId2"/>
          <a:srcRect t="216" b="216"/>
          <a:stretch>
            <a:fillRect/>
          </a:stretch>
        </p:blipFill>
        <p:spPr/>
      </p:pic>
      <p:sp>
        <p:nvSpPr>
          <p:cNvPr id="29" name="Slide Number Placeholder 5">
            <a:extLst>
              <a:ext uri="{FF2B5EF4-FFF2-40B4-BE49-F238E27FC236}">
                <a16:creationId xmlns:a16="http://schemas.microsoft.com/office/drawing/2014/main" id="{34392913-5D35-7857-F687-67AA0DFE90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31</a:t>
            </a:fld>
            <a:endParaRPr lang="fr-CA" sz="1200" dirty="0"/>
          </a:p>
        </p:txBody>
      </p:sp>
      <p:sp>
        <p:nvSpPr>
          <p:cNvPr id="25" name="Text Placeholder 4">
            <a:extLst>
              <a:ext uri="{FF2B5EF4-FFF2-40B4-BE49-F238E27FC236}">
                <a16:creationId xmlns:a16="http://schemas.microsoft.com/office/drawing/2014/main" id="{8D450DFA-D326-43D0-9DF1-C765CEBB9981}"/>
              </a:ext>
            </a:extLst>
          </p:cNvPr>
          <p:cNvSpPr>
            <a:spLocks noGrp="1"/>
          </p:cNvSpPr>
          <p:nvPr>
            <p:ph type="body" sz="quarter" idx="23"/>
          </p:nvPr>
        </p:nvSpPr>
        <p:spPr>
          <a:xfrm>
            <a:off x="455462" y="3763001"/>
            <a:ext cx="3130702" cy="1373830"/>
          </a:xfrm>
        </p:spPr>
        <p:txBody>
          <a:bodyPr lIns="91440" tIns="45720" rIns="91440" bIns="45720" anchor="t"/>
          <a:lstStyle/>
          <a:p>
            <a:pPr>
              <a:buNone/>
            </a:pPr>
            <a:r>
              <a:rPr lang="en-US" sz="4000" b="1" dirty="0">
                <a:solidFill>
                  <a:srgbClr val="EC7C69"/>
                </a:solidFill>
              </a:rPr>
              <a:t>Yfirlit:</a:t>
            </a:r>
            <a:endParaRPr lang="en-US" sz="4000" dirty="0"/>
          </a:p>
        </p:txBody>
      </p:sp>
      <p:sp>
        <p:nvSpPr>
          <p:cNvPr id="26" name="Text Placeholder 4">
            <a:extLst>
              <a:ext uri="{FF2B5EF4-FFF2-40B4-BE49-F238E27FC236}">
                <a16:creationId xmlns:a16="http://schemas.microsoft.com/office/drawing/2014/main" id="{E692E126-A856-F0CE-FE52-EDEEF84A76E2}"/>
              </a:ext>
            </a:extLst>
          </p:cNvPr>
          <p:cNvSpPr txBox="1">
            <a:spLocks/>
          </p:cNvSpPr>
          <p:nvPr/>
        </p:nvSpPr>
        <p:spPr>
          <a:xfrm>
            <a:off x="3403261" y="3911587"/>
            <a:ext cx="8474410"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Í þessum kafla lærir þú hvernig á að nota Pitch Deck-aðferðina til að þróa og miðla hugmyndinni þinni um einstakt gistihús sem byggir á upplifunum. Aðferðin brýtur hugmyndina þína niður í tíu einföld en öflug atriði, sem hjálpa þér að skilgreina hvað gerir tilboðið þitt sérstakt, hverjum það er ætlað og hvernig það fellur að persónulegum markmiðum þínum og staðbundnu samhengi. Þetta tæki mun gefa þér sjálfstraust í hugmyndinni þinni, styðja samstarf við aðra í samfélaginu þínu og hjálpa þér að þróast í átt að skýru, fjármögnunarhæfu og merkingarbæru fyrirtæki.</a:t>
            </a:r>
          </a:p>
          <a:p>
            <a:pPr>
              <a:lnSpc>
                <a:spcPts val="2360"/>
              </a:lnSpc>
            </a:pPr>
            <a:endParaRPr lang="en-IE" dirty="0"/>
          </a:p>
        </p:txBody>
      </p:sp>
      <p:sp>
        <p:nvSpPr>
          <p:cNvPr id="27" name="Text Placeholder 4">
            <a:extLst>
              <a:ext uri="{FF2B5EF4-FFF2-40B4-BE49-F238E27FC236}">
                <a16:creationId xmlns:a16="http://schemas.microsoft.com/office/drawing/2014/main" id="{71E24FF5-0447-4C0E-374E-FA093D1717F6}"/>
              </a:ext>
            </a:extLst>
          </p:cNvPr>
          <p:cNvSpPr txBox="1">
            <a:spLocks/>
          </p:cNvSpPr>
          <p:nvPr/>
        </p:nvSpPr>
        <p:spPr>
          <a:xfrm>
            <a:off x="473839" y="4535644"/>
            <a:ext cx="2911045"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Þróaðu skýra hugmynd og virðisstefnu með því að nota Pitch Deck-aðferðina til að móta hugmynd þína að ferðaþjónustufyrirtæki. </a:t>
            </a:r>
          </a:p>
          <a:p>
            <a:pPr>
              <a:lnSpc>
                <a:spcPts val="2360"/>
              </a:lnSpc>
            </a:pPr>
            <a:endParaRPr lang="en-IE" dirty="0"/>
          </a:p>
        </p:txBody>
      </p:sp>
    </p:spTree>
    <p:extLst>
      <p:ext uri="{BB962C8B-B14F-4D97-AF65-F5344CB8AC3E}">
        <p14:creationId xmlns:p14="http://schemas.microsoft.com/office/powerpoint/2010/main" val="11648024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C7878-E3D1-F41B-3AB4-1B063518C28B}"/>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8323027E-EFEA-BF0E-0F49-F7520F536036}"/>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6ACC7EAD-758D-8B30-0761-617AD943F0F1}"/>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Kafli 2:</a:t>
            </a:r>
            <a:r>
              <a:rPr lang="en-US" dirty="0"/>
              <a:t> 4 lykilnámssvið</a:t>
            </a:r>
          </a:p>
        </p:txBody>
      </p:sp>
      <p:sp>
        <p:nvSpPr>
          <p:cNvPr id="13" name="Slide Number Placeholder 5">
            <a:extLst>
              <a:ext uri="{FF2B5EF4-FFF2-40B4-BE49-F238E27FC236}">
                <a16:creationId xmlns:a16="http://schemas.microsoft.com/office/drawing/2014/main" id="{258AEA38-11B6-3D85-E5F9-3AB98426F0E3}"/>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32</a:t>
            </a:fld>
            <a:endParaRPr lang="fr-CA" sz="1200" dirty="0"/>
          </a:p>
        </p:txBody>
      </p:sp>
      <p:pic>
        <p:nvPicPr>
          <p:cNvPr id="12" name="Picture 11">
            <a:extLst>
              <a:ext uri="{FF2B5EF4-FFF2-40B4-BE49-F238E27FC236}">
                <a16:creationId xmlns:a16="http://schemas.microsoft.com/office/drawing/2014/main" id="{DAAB3BC9-3BA2-66D6-E0A8-8DFB4D669C34}"/>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7945310" y="3063534"/>
            <a:ext cx="4246690" cy="3154091"/>
          </a:xfrm>
          <a:prstGeom prst="rect">
            <a:avLst/>
          </a:prstGeom>
        </p:spPr>
      </p:pic>
      <p:sp>
        <p:nvSpPr>
          <p:cNvPr id="5" name="Text Placeholder 1">
            <a:extLst>
              <a:ext uri="{FF2B5EF4-FFF2-40B4-BE49-F238E27FC236}">
                <a16:creationId xmlns:a16="http://schemas.microsoft.com/office/drawing/2014/main" id="{4DF59B6F-076C-FC2C-D474-E7C117CEB671}"/>
              </a:ext>
            </a:extLst>
          </p:cNvPr>
          <p:cNvSpPr txBox="1">
            <a:spLocks/>
          </p:cNvSpPr>
          <p:nvPr/>
        </p:nvSpPr>
        <p:spPr>
          <a:xfrm>
            <a:off x="1783120" y="1993356"/>
            <a:ext cx="6460768"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Inngangur að Pitch Deck: </a:t>
            </a:r>
          </a:p>
          <a:p>
            <a:pPr>
              <a:lnSpc>
                <a:spcPts val="2480"/>
              </a:lnSpc>
            </a:pPr>
            <a:endParaRPr lang="en-GB" sz="2400" b="1" dirty="0"/>
          </a:p>
          <a:p>
            <a:pPr>
              <a:lnSpc>
                <a:spcPts val="2380"/>
              </a:lnSpc>
            </a:pPr>
            <a:r>
              <a:rPr lang="en-IE" sz="2200" dirty="0"/>
              <a:t>Kynntu þér Pitch Deck sem aðferð. Skildu hvers vegna frumkvöðlar nota það og hvernig það hjálpar til við að skilgreina og miðla viðskiptahugmyndum skýrt.</a:t>
            </a:r>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7" name="Text Placeholder 2">
            <a:extLst>
              <a:ext uri="{FF2B5EF4-FFF2-40B4-BE49-F238E27FC236}">
                <a16:creationId xmlns:a16="http://schemas.microsoft.com/office/drawing/2014/main" id="{01EFF8DE-E794-DA3B-FE46-9AB4B22DCEB4}"/>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6" name="Freeform 15">
            <a:extLst>
              <a:ext uri="{FF2B5EF4-FFF2-40B4-BE49-F238E27FC236}">
                <a16:creationId xmlns:a16="http://schemas.microsoft.com/office/drawing/2014/main" id="{17FA5E30-BE03-7C98-906F-371B7F10DFBB}"/>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17" name="Text Placeholder 1">
            <a:extLst>
              <a:ext uri="{FF2B5EF4-FFF2-40B4-BE49-F238E27FC236}">
                <a16:creationId xmlns:a16="http://schemas.microsoft.com/office/drawing/2014/main" id="{8E76E7A3-58C4-81E7-0E83-7F4816C50425}"/>
              </a:ext>
            </a:extLst>
          </p:cNvPr>
          <p:cNvSpPr txBox="1">
            <a:spLocks/>
          </p:cNvSpPr>
          <p:nvPr/>
        </p:nvSpPr>
        <p:spPr>
          <a:xfrm>
            <a:off x="1783120" y="4250125"/>
            <a:ext cx="6460768"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Hvað gerir góða hugmynd? </a:t>
            </a:r>
          </a:p>
          <a:p>
            <a:pPr>
              <a:lnSpc>
                <a:spcPts val="2480"/>
              </a:lnSpc>
            </a:pPr>
            <a:endParaRPr lang="en-GB" sz="2400" b="1" dirty="0"/>
          </a:p>
          <a:p>
            <a:pPr>
              <a:lnSpc>
                <a:spcPts val="2380"/>
              </a:lnSpc>
            </a:pPr>
            <a:r>
              <a:rPr lang="en-IE" sz="2200" dirty="0"/>
              <a:t>Lærðu hvernig á að móta verðmætastöðu þína og skilgreina hvað gerir gistireynsluna þína upplifunarmiðaða, einstaka og eftirsóknarverða fyrir markhóp gesta þinna.</a:t>
            </a:r>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18" name="Text Placeholder 2">
            <a:extLst>
              <a:ext uri="{FF2B5EF4-FFF2-40B4-BE49-F238E27FC236}">
                <a16:creationId xmlns:a16="http://schemas.microsoft.com/office/drawing/2014/main" id="{C16D3D23-4230-518C-A6C8-AE2F52D1E75A}"/>
              </a:ext>
            </a:extLst>
          </p:cNvPr>
          <p:cNvSpPr txBox="1">
            <a:spLocks/>
          </p:cNvSpPr>
          <p:nvPr/>
        </p:nvSpPr>
        <p:spPr>
          <a:xfrm>
            <a:off x="733932" y="3732491"/>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9" name="Freeform 18">
            <a:extLst>
              <a:ext uri="{FF2B5EF4-FFF2-40B4-BE49-F238E27FC236}">
                <a16:creationId xmlns:a16="http://schemas.microsoft.com/office/drawing/2014/main" id="{061D728B-B1D0-C6BD-1725-066766CF9500}"/>
              </a:ext>
            </a:extLst>
          </p:cNvPr>
          <p:cNvSpPr/>
          <p:nvPr/>
        </p:nvSpPr>
        <p:spPr>
          <a:xfrm>
            <a:off x="0" y="4474699"/>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Tree>
    <p:extLst>
      <p:ext uri="{BB962C8B-B14F-4D97-AF65-F5344CB8AC3E}">
        <p14:creationId xmlns:p14="http://schemas.microsoft.com/office/powerpoint/2010/main" val="1972263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5AC2A-CFC4-7345-4415-F26D318E8BD7}"/>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70DE4633-D2BC-6B21-813F-557BF5D731B3}"/>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992F138B-C3A5-1EB0-25A0-768B96C241FA}"/>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Kafli 2:</a:t>
            </a:r>
            <a:r>
              <a:rPr lang="en-US" dirty="0"/>
              <a:t> 4 lykiltækifæri til náms</a:t>
            </a:r>
          </a:p>
        </p:txBody>
      </p:sp>
      <p:sp>
        <p:nvSpPr>
          <p:cNvPr id="13" name="Slide Number Placeholder 5">
            <a:extLst>
              <a:ext uri="{FF2B5EF4-FFF2-40B4-BE49-F238E27FC236}">
                <a16:creationId xmlns:a16="http://schemas.microsoft.com/office/drawing/2014/main" id="{28C7C18D-F47A-2D18-736B-EA1C159D99CB}"/>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33</a:t>
            </a:fld>
            <a:endParaRPr lang="fr-CA" sz="1200" dirty="0"/>
          </a:p>
        </p:txBody>
      </p:sp>
      <p:pic>
        <p:nvPicPr>
          <p:cNvPr id="12" name="Picture 11">
            <a:extLst>
              <a:ext uri="{FF2B5EF4-FFF2-40B4-BE49-F238E27FC236}">
                <a16:creationId xmlns:a16="http://schemas.microsoft.com/office/drawing/2014/main" id="{CFDC2C2B-B302-A570-63D6-E07360906056}"/>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7945310" y="3063534"/>
            <a:ext cx="4246690" cy="3154091"/>
          </a:xfrm>
          <a:prstGeom prst="rect">
            <a:avLst/>
          </a:prstGeom>
        </p:spPr>
      </p:pic>
      <p:sp>
        <p:nvSpPr>
          <p:cNvPr id="5" name="Text Placeholder 1">
            <a:extLst>
              <a:ext uri="{FF2B5EF4-FFF2-40B4-BE49-F238E27FC236}">
                <a16:creationId xmlns:a16="http://schemas.microsoft.com/office/drawing/2014/main" id="{E9D3B5BF-C727-5D23-8112-03DBFB944A68}"/>
              </a:ext>
            </a:extLst>
          </p:cNvPr>
          <p:cNvSpPr txBox="1">
            <a:spLocks/>
          </p:cNvSpPr>
          <p:nvPr/>
        </p:nvSpPr>
        <p:spPr>
          <a:xfrm>
            <a:off x="1783120" y="1993356"/>
            <a:ext cx="6460768"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Prófun og staðfesting hugmyndarinnar þinnar </a:t>
            </a:r>
          </a:p>
          <a:p>
            <a:pPr>
              <a:lnSpc>
                <a:spcPts val="2480"/>
              </a:lnSpc>
            </a:pPr>
            <a:endParaRPr lang="en-GB" sz="2400" b="1" dirty="0"/>
          </a:p>
          <a:p>
            <a:pPr>
              <a:lnSpc>
                <a:spcPts val="2380"/>
              </a:lnSpc>
            </a:pPr>
            <a:r>
              <a:rPr lang="en-IE" sz="2200" dirty="0"/>
              <a:t>Kannaðu leiðir til að safna snemma endurgjöf, prófa forsendur þínar og sýna snemma "traction" til að byggja upp traust á hugmyndinni þinni.</a:t>
            </a:r>
          </a:p>
          <a:p>
            <a:pPr>
              <a:lnSpc>
                <a:spcPts val="2380"/>
              </a:lnSpc>
            </a:pPr>
            <a:endParaRPr lang="en-IE" sz="2200" dirty="0"/>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7" name="Text Placeholder 2">
            <a:extLst>
              <a:ext uri="{FF2B5EF4-FFF2-40B4-BE49-F238E27FC236}">
                <a16:creationId xmlns:a16="http://schemas.microsoft.com/office/drawing/2014/main" id="{835FB4F2-3984-40C6-56F2-71FD9F4A02C5}"/>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03</a:t>
            </a:r>
            <a:endParaRPr lang="en-GB" sz="6600" b="1" dirty="0">
              <a:solidFill>
                <a:schemeClr val="bg1"/>
              </a:solidFill>
            </a:endParaRPr>
          </a:p>
        </p:txBody>
      </p:sp>
      <p:sp>
        <p:nvSpPr>
          <p:cNvPr id="16" name="Freeform 15">
            <a:extLst>
              <a:ext uri="{FF2B5EF4-FFF2-40B4-BE49-F238E27FC236}">
                <a16:creationId xmlns:a16="http://schemas.microsoft.com/office/drawing/2014/main" id="{29A848FC-DB7A-A446-8D3E-9AA0EBB5671B}"/>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17" name="Text Placeholder 1">
            <a:extLst>
              <a:ext uri="{FF2B5EF4-FFF2-40B4-BE49-F238E27FC236}">
                <a16:creationId xmlns:a16="http://schemas.microsoft.com/office/drawing/2014/main" id="{C3540104-EFE9-ECA1-65E6-A8A74919E538}"/>
              </a:ext>
            </a:extLst>
          </p:cNvPr>
          <p:cNvSpPr txBox="1">
            <a:spLocks/>
          </p:cNvSpPr>
          <p:nvPr/>
        </p:nvSpPr>
        <p:spPr>
          <a:xfrm>
            <a:off x="1783120" y="4250125"/>
            <a:ext cx="6460768"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Gera hugmyndina raunverulega og viðeigandi </a:t>
            </a:r>
          </a:p>
          <a:p>
            <a:pPr>
              <a:lnSpc>
                <a:spcPts val="2480"/>
              </a:lnSpc>
            </a:pPr>
            <a:endParaRPr lang="en-GB" sz="2400" b="1" dirty="0"/>
          </a:p>
          <a:p>
            <a:pPr>
              <a:lnSpc>
                <a:spcPts val="2380"/>
              </a:lnSpc>
            </a:pPr>
            <a:r>
              <a:rPr lang="en-IE" sz="2200" dirty="0"/>
              <a:t>Samræmdu hugmyndina þína persónulegum markmiðum þínum, þörfum samfélagsins og hugsanlegum samstarfsaðilum. Skildu hlutverk þitt og stuðningskerfið þitt.</a:t>
            </a:r>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18" name="Text Placeholder 2">
            <a:extLst>
              <a:ext uri="{FF2B5EF4-FFF2-40B4-BE49-F238E27FC236}">
                <a16:creationId xmlns:a16="http://schemas.microsoft.com/office/drawing/2014/main" id="{3D0D558C-0735-ABE7-A270-6C8F3DCA67E8}"/>
              </a:ext>
            </a:extLst>
          </p:cNvPr>
          <p:cNvSpPr txBox="1">
            <a:spLocks/>
          </p:cNvSpPr>
          <p:nvPr/>
        </p:nvSpPr>
        <p:spPr>
          <a:xfrm>
            <a:off x="733932" y="3732491"/>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04</a:t>
            </a:r>
            <a:endParaRPr lang="en-GB" sz="6600" b="1" dirty="0">
              <a:solidFill>
                <a:schemeClr val="bg1"/>
              </a:solidFill>
            </a:endParaRPr>
          </a:p>
        </p:txBody>
      </p:sp>
      <p:sp>
        <p:nvSpPr>
          <p:cNvPr id="19" name="Freeform 18">
            <a:extLst>
              <a:ext uri="{FF2B5EF4-FFF2-40B4-BE49-F238E27FC236}">
                <a16:creationId xmlns:a16="http://schemas.microsoft.com/office/drawing/2014/main" id="{6C38D717-31D8-ADA2-4C2A-50426CA7BECF}"/>
              </a:ext>
            </a:extLst>
          </p:cNvPr>
          <p:cNvSpPr/>
          <p:nvPr/>
        </p:nvSpPr>
        <p:spPr>
          <a:xfrm>
            <a:off x="0" y="4474699"/>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Tree>
    <p:extLst>
      <p:ext uri="{BB962C8B-B14F-4D97-AF65-F5344CB8AC3E}">
        <p14:creationId xmlns:p14="http://schemas.microsoft.com/office/powerpoint/2010/main" val="36461357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E697F-D908-0160-CFB0-0BA773CE682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5C3C794-DCB0-D197-DD27-391FD3158F4A}"/>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Lykilnámssvið</a:t>
            </a:r>
          </a:p>
        </p:txBody>
      </p:sp>
      <p:sp>
        <p:nvSpPr>
          <p:cNvPr id="6" name="Text Placeholder 5">
            <a:extLst>
              <a:ext uri="{FF2B5EF4-FFF2-40B4-BE49-F238E27FC236}">
                <a16:creationId xmlns:a16="http://schemas.microsoft.com/office/drawing/2014/main" id="{2D883EDA-BD64-E646-40EA-1B5418EA2803}"/>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BAF65B2F-46AB-6D16-3474-6AFD28596E31}"/>
              </a:ext>
            </a:extLst>
          </p:cNvPr>
          <p:cNvSpPr>
            <a:spLocks noGrp="1"/>
          </p:cNvSpPr>
          <p:nvPr>
            <p:ph type="body" sz="quarter" idx="16"/>
          </p:nvPr>
        </p:nvSpPr>
        <p:spPr>
          <a:xfrm>
            <a:off x="4061011" y="801065"/>
            <a:ext cx="7140389" cy="803654"/>
          </a:xfrm>
          <a:prstGeom prst="rect">
            <a:avLst/>
          </a:prstGeom>
        </p:spPr>
        <p:txBody>
          <a:bodyPr/>
          <a:lstStyle/>
          <a:p>
            <a:pPr>
              <a:lnSpc>
                <a:spcPts val="2960"/>
              </a:lnSpc>
            </a:pPr>
            <a:r>
              <a:rPr lang="en-GB" sz="2800" dirty="0"/>
              <a:t>Inngangur að Pitch Deck-aðferðafræði</a:t>
            </a:r>
          </a:p>
          <a:p>
            <a:pPr>
              <a:lnSpc>
                <a:spcPts val="2960"/>
              </a:lnSpc>
            </a:pPr>
            <a:r>
              <a:rPr lang="en-GB" sz="2800" dirty="0"/>
              <a:t>- Tæki til að skilja og miðla hugmyndinni þinni</a:t>
            </a:r>
          </a:p>
          <a:p>
            <a:pPr>
              <a:lnSpc>
                <a:spcPts val="2960"/>
              </a:lnSpc>
            </a:pPr>
            <a:endParaRPr lang="en-GB" sz="2800" dirty="0"/>
          </a:p>
          <a:p>
            <a:pPr>
              <a:lnSpc>
                <a:spcPts val="2960"/>
              </a:lnSpc>
            </a:pPr>
            <a:endParaRPr lang="en-GB" sz="2800" dirty="0"/>
          </a:p>
        </p:txBody>
      </p:sp>
      <p:sp>
        <p:nvSpPr>
          <p:cNvPr id="4" name="Text Placeholder 3">
            <a:extLst>
              <a:ext uri="{FF2B5EF4-FFF2-40B4-BE49-F238E27FC236}">
                <a16:creationId xmlns:a16="http://schemas.microsoft.com/office/drawing/2014/main" id="{1FA3C749-C54B-67A7-5017-29C0CC0808B2}"/>
              </a:ext>
            </a:extLst>
          </p:cNvPr>
          <p:cNvSpPr>
            <a:spLocks noGrp="1"/>
          </p:cNvSpPr>
          <p:nvPr>
            <p:ph type="body" sz="quarter" idx="21"/>
          </p:nvPr>
        </p:nvSpPr>
        <p:spPr>
          <a:xfrm>
            <a:off x="4061011" y="2541492"/>
            <a:ext cx="7620455" cy="3773184"/>
          </a:xfrm>
          <a:prstGeom prst="rect">
            <a:avLst/>
          </a:prstGeom>
        </p:spPr>
        <p:txBody>
          <a:bodyPr lIns="91440" tIns="45720" rIns="91440" bIns="45720" anchor="t"/>
          <a:lstStyle/>
          <a:p>
            <a:pPr>
              <a:lnSpc>
                <a:spcPts val="2340"/>
              </a:lnSpc>
            </a:pPr>
            <a:r>
              <a:rPr lang="en-GB" b="1" i="0" dirty="0">
                <a:effectLst/>
                <a:latin typeface="Calibri"/>
                <a:ea typeface="Calibri"/>
                <a:cs typeface="Calibri"/>
              </a:rPr>
              <a:t>Af hverju ættu smáfyrirtæki í ferðaþjónustu að nota Pitch Deck?</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Pitch Deck er sannað tæki sem nýsköpunarfyrirtæki, viðskiptaþróunarfyrirtæki eins og íslenska </a:t>
            </a:r>
            <a:r>
              <a:rPr lang="en-GB" b="0" i="0" dirty="0" err="1">
                <a:effectLst/>
                <a:latin typeface="Calibri"/>
                <a:ea typeface="Calibri"/>
                <a:cs typeface="Calibri"/>
              </a:rPr>
              <a:t>Gulleggið </a:t>
            </a:r>
            <a:r>
              <a:rPr lang="en-GB" b="0" i="0" dirty="0">
                <a:effectLst/>
                <a:latin typeface="Calibri"/>
                <a:ea typeface="Calibri"/>
                <a:cs typeface="Calibri"/>
              </a:rPr>
              <a:t>("the Golden Egg") og nýsköpunarstýrð ferðaþjónustufyrirtæki nota til að móta og skerpa á viðskiptahugmynd sinni. Það brýtur hugmyndina þína niður í 10 lykilþætti, sem gerir hana auðveldari í skilningi, þróun og kynningu fyrir aðra.</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Með því að nota þessa aðferð færðu skýrari mynd af markmiðum þínum, gestum þínum og því sem gerir tilboðið þitt einstakt. Pitch Deck er einnig öflugt samskiptatæki – gagnlegt þegar þú ert að leita að fjármagni, samstarfi við samfélagið eða jafnvel bara að útskýra hugmyndina þína fyrir maka þínum eða arkitekt.</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D499D545-147C-C13F-AC40-221D2AD0E56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34</a:t>
            </a:fld>
            <a:endParaRPr lang="fr-CA" sz="1200" dirty="0"/>
          </a:p>
        </p:txBody>
      </p:sp>
    </p:spTree>
    <p:extLst>
      <p:ext uri="{BB962C8B-B14F-4D97-AF65-F5344CB8AC3E}">
        <p14:creationId xmlns:p14="http://schemas.microsoft.com/office/powerpoint/2010/main" val="1618451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697A9-F729-1520-67DE-7F2190030717}"/>
            </a:ext>
          </a:extLst>
        </p:cNvPr>
        <p:cNvGrpSpPr/>
        <p:nvPr/>
      </p:nvGrpSpPr>
      <p:grpSpPr>
        <a:xfrm>
          <a:off x="0" y="0"/>
          <a:ext cx="0" cy="0"/>
          <a:chOff x="0" y="0"/>
          <a:chExt cx="0" cy="0"/>
        </a:xfrm>
      </p:grpSpPr>
      <p:pic>
        <p:nvPicPr>
          <p:cNvPr id="26" name="Picture Placeholder 25" descr="A bed in a room&#10;&#10;AI-generated content may be incorrect.">
            <a:extLst>
              <a:ext uri="{FF2B5EF4-FFF2-40B4-BE49-F238E27FC236}">
                <a16:creationId xmlns:a16="http://schemas.microsoft.com/office/drawing/2014/main" id="{08D29165-A454-8EB8-0B3B-CF2B1F1CA7F6}"/>
              </a:ext>
            </a:extLst>
          </p:cNvPr>
          <p:cNvPicPr>
            <a:picLocks noGrp="1" noChangeAspect="1"/>
          </p:cNvPicPr>
          <p:nvPr>
            <p:ph type="pic" sz="quarter" idx="34"/>
          </p:nvPr>
        </p:nvPicPr>
        <p:blipFill>
          <a:blip r:embed="rId2"/>
          <a:srcRect l="484" t="20264" r="-484" b="13016"/>
          <a:stretch/>
        </p:blipFill>
        <p:spPr>
          <a:xfrm>
            <a:off x="-4485" y="435943"/>
            <a:ext cx="5974236" cy="3624947"/>
          </a:xfrm>
        </p:spPr>
      </p:pic>
      <p:sp>
        <p:nvSpPr>
          <p:cNvPr id="5" name="Text Placeholder 4">
            <a:extLst>
              <a:ext uri="{FF2B5EF4-FFF2-40B4-BE49-F238E27FC236}">
                <a16:creationId xmlns:a16="http://schemas.microsoft.com/office/drawing/2014/main" id="{64019D97-964A-5A17-EA38-43D383E53AEE}"/>
              </a:ext>
            </a:extLst>
          </p:cNvPr>
          <p:cNvSpPr>
            <a:spLocks noGrp="1"/>
          </p:cNvSpPr>
          <p:nvPr>
            <p:ph type="body" sz="quarter" idx="21"/>
          </p:nvPr>
        </p:nvSpPr>
        <p:spPr>
          <a:xfrm>
            <a:off x="6096000" y="585780"/>
            <a:ext cx="5729117" cy="4050389"/>
          </a:xfrm>
        </p:spPr>
        <p:txBody>
          <a:bodyPr/>
          <a:lstStyle/>
          <a:p>
            <a:pPr>
              <a:lnSpc>
                <a:spcPts val="2340"/>
              </a:lnSpc>
            </a:pPr>
            <a:r>
              <a:rPr lang="en-US" sz="2200" b="1" dirty="0">
                <a:solidFill>
                  <a:srgbClr val="EC7C69"/>
                </a:solidFill>
              </a:rPr>
              <a:t>Hvernig Airbnb sagði söguna sína: </a:t>
            </a:r>
          </a:p>
          <a:p>
            <a:pPr>
              <a:lnSpc>
                <a:spcPts val="2340"/>
              </a:lnSpc>
            </a:pPr>
            <a:r>
              <a:rPr lang="en-US" sz="2200" dirty="0">
                <a:solidFill>
                  <a:srgbClr val="414141"/>
                </a:solidFill>
              </a:rPr>
              <a:t>Árið 2008 hleypti Airbnb hugmynd sinni af stokkunum með einföldu kynningarglærusetti. Meginboðskapur þeirra var: </a:t>
            </a:r>
            <a:r>
              <a:rPr lang="en-US" sz="2200" i="1" dirty="0">
                <a:solidFill>
                  <a:srgbClr val="414141"/>
                </a:solidFill>
              </a:rPr>
              <a:t>"Bókaðu herbergi hjá heimamönnum frekar en á hótelum." </a:t>
            </a:r>
            <a:r>
              <a:rPr lang="en-US" sz="2200" dirty="0">
                <a:solidFill>
                  <a:srgbClr val="414141"/>
                </a:solidFill>
              </a:rPr>
              <a:t>Sú stutta setning útskýrði vandamálið, lausnina og einstöku upplifunina. </a:t>
            </a:r>
          </a:p>
          <a:p>
            <a:pPr>
              <a:lnSpc>
                <a:spcPts val="2340"/>
              </a:lnSpc>
            </a:pPr>
            <a:endParaRPr lang="en-US" sz="2200" dirty="0">
              <a:solidFill>
                <a:srgbClr val="414141"/>
              </a:solidFill>
            </a:endParaRPr>
          </a:p>
          <a:p>
            <a:pPr>
              <a:lnSpc>
                <a:spcPts val="2340"/>
              </a:lnSpc>
            </a:pPr>
            <a:r>
              <a:rPr lang="en-US" b="1" dirty="0">
                <a:solidFill>
                  <a:srgbClr val="EC7C69"/>
                </a:solidFill>
              </a:rPr>
              <a:t>Dæmi um sprotafyrirtæki með 10 glærum:</a:t>
            </a:r>
            <a:endParaRPr lang="en-US" sz="2200" dirty="0">
              <a:solidFill>
                <a:srgbClr val="414141"/>
              </a:solidFill>
            </a:endParaRPr>
          </a:p>
          <a:p>
            <a:pPr>
              <a:lnSpc>
                <a:spcPts val="2340"/>
              </a:lnSpc>
            </a:pPr>
            <a:r>
              <a:rPr lang="en-US" sz="2200" dirty="0">
                <a:solidFill>
                  <a:srgbClr val="414141"/>
                </a:solidFill>
              </a:rPr>
              <a:t>Glærurnar þeirra innihéldu kafla um markaðinn, vöruna þeirra, fyrstu viðtökur og teymið. Þær voru auðskiljanlegar – og auðvelt var að styðja þær.</a:t>
            </a:r>
          </a:p>
          <a:p>
            <a:pPr>
              <a:lnSpc>
                <a:spcPts val="2340"/>
              </a:lnSpc>
            </a:pPr>
            <a:r>
              <a:rPr lang="en-US" sz="2200" dirty="0">
                <a:solidFill>
                  <a:srgbClr val="414141"/>
                </a:solidFill>
              </a:rPr>
              <a:t> "</a:t>
            </a:r>
            <a:r>
              <a:rPr lang="en-US" sz="2200" i="1" dirty="0">
                <a:solidFill>
                  <a:srgbClr val="414141"/>
                </a:solidFill>
              </a:rPr>
              <a:t>Þú munt öðlast meiri sjálfstraust í vöruna þína eftir því sem þú byggir kynninguna þína."</a:t>
            </a:r>
          </a:p>
        </p:txBody>
      </p:sp>
      <p:sp>
        <p:nvSpPr>
          <p:cNvPr id="6" name="Text Placeholder 5">
            <a:extLst>
              <a:ext uri="{FF2B5EF4-FFF2-40B4-BE49-F238E27FC236}">
                <a16:creationId xmlns:a16="http://schemas.microsoft.com/office/drawing/2014/main" id="{5B46B131-99C9-A245-1F6E-CB4DC34FE1BA}"/>
              </a:ext>
            </a:extLst>
          </p:cNvPr>
          <p:cNvSpPr>
            <a:spLocks noGrp="1"/>
          </p:cNvSpPr>
          <p:nvPr>
            <p:ph type="body" sz="quarter" idx="66"/>
          </p:nvPr>
        </p:nvSpPr>
        <p:spPr>
          <a:xfrm>
            <a:off x="0" y="295382"/>
            <a:ext cx="2953721" cy="452458"/>
          </a:xfrm>
          <a:solidFill>
            <a:srgbClr val="459597"/>
          </a:solidFill>
        </p:spPr>
        <p:txBody>
          <a:bodyPr/>
          <a:lstStyle/>
          <a:p>
            <a:pPr algn="ctr"/>
            <a:r>
              <a:rPr lang="en-GB" sz="1200" dirty="0"/>
              <a:t>Mynd: </a:t>
            </a:r>
            <a:r>
              <a:rPr lang="en-GB" sz="1200" dirty="0" err="1"/>
              <a:t>vip.graphics</a:t>
            </a:r>
            <a:endParaRPr lang="en-GB" sz="1200" dirty="0"/>
          </a:p>
        </p:txBody>
      </p:sp>
      <p:sp>
        <p:nvSpPr>
          <p:cNvPr id="3" name="Text Placeholder 2">
            <a:extLst>
              <a:ext uri="{FF2B5EF4-FFF2-40B4-BE49-F238E27FC236}">
                <a16:creationId xmlns:a16="http://schemas.microsoft.com/office/drawing/2014/main" id="{C7F23615-FFFD-C98B-06EE-F0FFED1F5542}"/>
              </a:ext>
            </a:extLst>
          </p:cNvPr>
          <p:cNvSpPr>
            <a:spLocks noGrp="1"/>
          </p:cNvSpPr>
          <p:nvPr>
            <p:ph type="body" sz="quarter" idx="18"/>
          </p:nvPr>
        </p:nvSpPr>
        <p:spPr>
          <a:prstGeom prst="rect">
            <a:avLst/>
          </a:prstGeom>
        </p:spPr>
        <p:txBody>
          <a:bodyPr/>
          <a:lstStyle/>
          <a:p>
            <a:r>
              <a:rPr lang="en-US" dirty="0"/>
              <a:t>Fyrsta kynningarglærusetrið hjá Airbnb</a:t>
            </a:r>
          </a:p>
        </p:txBody>
      </p:sp>
      <p:sp>
        <p:nvSpPr>
          <p:cNvPr id="4" name="Text Placeholder 3">
            <a:extLst>
              <a:ext uri="{FF2B5EF4-FFF2-40B4-BE49-F238E27FC236}">
                <a16:creationId xmlns:a16="http://schemas.microsoft.com/office/drawing/2014/main" id="{ADBED659-A8CF-E4A8-E888-88BDA560E1B6}"/>
              </a:ext>
            </a:extLst>
          </p:cNvPr>
          <p:cNvSpPr>
            <a:spLocks noGrp="1"/>
          </p:cNvSpPr>
          <p:nvPr>
            <p:ph type="body" sz="quarter" idx="19"/>
          </p:nvPr>
        </p:nvSpPr>
        <p:spPr>
          <a:prstGeom prst="rect">
            <a:avLst/>
          </a:prstGeom>
        </p:spPr>
        <p:txBody>
          <a:bodyPr/>
          <a:lstStyle/>
          <a:p>
            <a:r>
              <a:rPr lang="en-GB" dirty="0"/>
              <a:t>Tilfellisrannsókn</a:t>
            </a:r>
          </a:p>
        </p:txBody>
      </p:sp>
      <p:sp>
        <p:nvSpPr>
          <p:cNvPr id="10" name="TextBox 9">
            <a:extLst>
              <a:ext uri="{FF2B5EF4-FFF2-40B4-BE49-F238E27FC236}">
                <a16:creationId xmlns:a16="http://schemas.microsoft.com/office/drawing/2014/main" id="{9B9D32D7-16CB-0822-4D5D-E461C25627B6}"/>
              </a:ext>
            </a:extLst>
          </p:cNvPr>
          <p:cNvSpPr txBox="1"/>
          <p:nvPr/>
        </p:nvSpPr>
        <p:spPr>
          <a:xfrm>
            <a:off x="6096000" y="4746043"/>
            <a:ext cx="5486513" cy="1631216"/>
          </a:xfrm>
          <a:prstGeom prst="rect">
            <a:avLst/>
          </a:prstGeom>
          <a:noFill/>
        </p:spPr>
        <p:txBody>
          <a:bodyPr wrap="square" rtlCol="0">
            <a:spAutoFit/>
          </a:bodyPr>
          <a:lstStyle/>
          <a:p>
            <a:pPr>
              <a:lnSpc>
                <a:spcPts val="1960"/>
              </a:lnSpc>
            </a:pPr>
            <a:r>
              <a:rPr lang="en-US" b="1" dirty="0">
                <a:solidFill>
                  <a:srgbClr val="414141"/>
                </a:solidFill>
              </a:rPr>
              <a:t>Kynntu þér upprunalega kynningarglærurnar:</a:t>
            </a:r>
            <a:r>
              <a:rPr lang="en-US" dirty="0">
                <a:solidFill>
                  <a:srgbClr val="459597"/>
                </a:solidFill>
                <a:hlinkClick r:id="rId3">
                  <a:extLst>
                    <a:ext uri="{A12FA001-AC4F-418D-AE19-62706E023703}">
                      <ahyp:hlinkClr xmlns:ahyp="http://schemas.microsoft.com/office/drawing/2018/hyperlinkcolor" val="tx"/>
                    </a:ext>
                  </a:extLst>
                </a:hlinkClick>
              </a:rPr>
              <a:t> https://www.slideshare.net/RyanGum/airbnb-pitch-deck</a:t>
            </a:r>
            <a:endParaRPr lang="en-US" dirty="0">
              <a:solidFill>
                <a:srgbClr val="459597"/>
              </a:solidFill>
            </a:endParaRPr>
          </a:p>
          <a:p>
            <a:pPr>
              <a:lnSpc>
                <a:spcPts val="1960"/>
              </a:lnSpc>
            </a:pPr>
            <a:endParaRPr lang="en-US" b="1" dirty="0">
              <a:solidFill>
                <a:srgbClr val="414141"/>
              </a:solidFill>
            </a:endParaRPr>
          </a:p>
          <a:p>
            <a:pPr>
              <a:lnSpc>
                <a:spcPts val="1960"/>
              </a:lnSpc>
            </a:pPr>
            <a:r>
              <a:rPr lang="en-US" b="1" dirty="0">
                <a:solidFill>
                  <a:srgbClr val="414141"/>
                </a:solidFill>
              </a:rPr>
              <a:t>Nánari útskýring á glósunum</a:t>
            </a:r>
            <a:r>
              <a:rPr lang="en-IE" b="1" dirty="0">
                <a:solidFill>
                  <a:srgbClr val="414141"/>
                </a:solidFill>
              </a:rPr>
              <a:t>:</a:t>
            </a:r>
          </a:p>
          <a:p>
            <a:pPr>
              <a:lnSpc>
                <a:spcPts val="1960"/>
              </a:lnSpc>
            </a:pPr>
            <a:r>
              <a:rPr lang="en-US" dirty="0">
                <a:solidFill>
                  <a:srgbClr val="459597"/>
                </a:solidFill>
                <a:hlinkClick r:id="rId4">
                  <a:extLst>
                    <a:ext uri="{A12FA001-AC4F-418D-AE19-62706E023703}">
                      <ahyp:hlinkClr xmlns:ahyp="http://schemas.microsoft.com/office/drawing/2018/hyperlinkcolor" val="tx"/>
                    </a:ext>
                  </a:extLst>
                </a:hlinkClick>
              </a:rPr>
              <a:t>https://www.pitchdeckhunt.com/pitch-decks/airbnb</a:t>
            </a:r>
            <a:endParaRPr lang="en-US" dirty="0">
              <a:solidFill>
                <a:srgbClr val="459597"/>
              </a:solidFill>
            </a:endParaRPr>
          </a:p>
          <a:p>
            <a:pPr>
              <a:lnSpc>
                <a:spcPts val="1960"/>
              </a:lnSpc>
            </a:pPr>
            <a:endParaRPr lang="en-IE" dirty="0">
              <a:solidFill>
                <a:srgbClr val="459597"/>
              </a:solidFill>
            </a:endParaRPr>
          </a:p>
        </p:txBody>
      </p:sp>
      <p:pic>
        <p:nvPicPr>
          <p:cNvPr id="16" name="Picture 15">
            <a:extLst>
              <a:ext uri="{FF2B5EF4-FFF2-40B4-BE49-F238E27FC236}">
                <a16:creationId xmlns:a16="http://schemas.microsoft.com/office/drawing/2014/main" id="{CB6820DB-87AA-0009-7819-387C5D67644D}"/>
              </a:ext>
            </a:extLst>
          </p:cNvPr>
          <p:cNvPicPr>
            <a:picLocks noChangeAspect="1"/>
          </p:cNvPicPr>
          <p:nvPr/>
        </p:nvPicPr>
        <p:blipFill>
          <a:blip r:embed="rId5">
            <a:biLevel thresh="25000"/>
          </a:blip>
          <a:stretch>
            <a:fillRect/>
          </a:stretch>
        </p:blipFill>
        <p:spPr>
          <a:xfrm>
            <a:off x="3358604" y="813697"/>
            <a:ext cx="2362200" cy="1328738"/>
          </a:xfrm>
          <a:prstGeom prst="rect">
            <a:avLst/>
          </a:prstGeom>
        </p:spPr>
      </p:pic>
      <p:sp>
        <p:nvSpPr>
          <p:cNvPr id="27" name="Slide Number Placeholder 5">
            <a:extLst>
              <a:ext uri="{FF2B5EF4-FFF2-40B4-BE49-F238E27FC236}">
                <a16:creationId xmlns:a16="http://schemas.microsoft.com/office/drawing/2014/main" id="{2D0F1670-DD9C-FCBF-B96F-5CF2A1468BA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35</a:t>
            </a:fld>
            <a:endParaRPr lang="fr-CA" sz="1200" dirty="0"/>
          </a:p>
        </p:txBody>
      </p:sp>
    </p:spTree>
    <p:extLst>
      <p:ext uri="{BB962C8B-B14F-4D97-AF65-F5344CB8AC3E}">
        <p14:creationId xmlns:p14="http://schemas.microsoft.com/office/powerpoint/2010/main" val="29952693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1D95D-A131-C642-734E-7D1AF3B0F8E0}"/>
            </a:ext>
          </a:extLst>
        </p:cNvPr>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F676D6C-5862-3E06-D77C-EFB599AD9047}"/>
              </a:ext>
            </a:extLst>
          </p:cNvPr>
          <p:cNvSpPr>
            <a:spLocks noGrp="1"/>
          </p:cNvSpPr>
          <p:nvPr>
            <p:ph type="pic" sz="quarter" idx="20"/>
          </p:nvPr>
        </p:nvSpPr>
        <p:spPr/>
        <p:txBody>
          <a:bodyPr/>
          <a:lstStyle/>
          <a:p>
            <a:endParaRPr lang="en-IE"/>
          </a:p>
        </p:txBody>
      </p:sp>
      <p:pic>
        <p:nvPicPr>
          <p:cNvPr id="12" name="Netmiðlar 11" title="Interview With Airbnb CEO Brian Chesky | Fortune">
            <a:hlinkClick r:id="" action="ppaction://media"/>
            <a:extLst>
              <a:ext uri="{FF2B5EF4-FFF2-40B4-BE49-F238E27FC236}">
                <a16:creationId xmlns:a16="http://schemas.microsoft.com/office/drawing/2014/main" id="{0FBC65D6-148E-7A3B-6014-AC3305BD4788}"/>
              </a:ext>
            </a:extLst>
          </p:cNvPr>
          <p:cNvPicPr>
            <a:picLocks noRot="1" noChangeAspect="1"/>
          </p:cNvPicPr>
          <p:nvPr>
            <a:videoFile r:link="rId1"/>
          </p:nvPr>
        </p:nvPicPr>
        <p:blipFill>
          <a:blip r:embed="rId3"/>
          <a:stretch>
            <a:fillRect/>
          </a:stretch>
        </p:blipFill>
        <p:spPr>
          <a:xfrm>
            <a:off x="7106286" y="1196177"/>
            <a:ext cx="3992713" cy="2255888"/>
          </a:xfrm>
          <a:prstGeom prst="rect">
            <a:avLst/>
          </a:prstGeom>
        </p:spPr>
      </p:pic>
      <p:sp>
        <p:nvSpPr>
          <p:cNvPr id="15" name="Text Placeholder 14">
            <a:extLst>
              <a:ext uri="{FF2B5EF4-FFF2-40B4-BE49-F238E27FC236}">
                <a16:creationId xmlns:a16="http://schemas.microsoft.com/office/drawing/2014/main" id="{FDCA0AAF-F548-01E5-7642-A8AE91C7C1CE}"/>
              </a:ext>
            </a:extLst>
          </p:cNvPr>
          <p:cNvSpPr>
            <a:spLocks noGrp="1"/>
          </p:cNvSpPr>
          <p:nvPr>
            <p:ph type="body" sz="quarter" idx="4294967295"/>
          </p:nvPr>
        </p:nvSpPr>
        <p:spPr>
          <a:xfrm>
            <a:off x="6442232" y="808795"/>
            <a:ext cx="2389518" cy="410447"/>
          </a:xfrm>
          <a:prstGeom prst="rect">
            <a:avLst/>
          </a:prstGeom>
          <a:solidFill>
            <a:srgbClr val="EC7C69"/>
          </a:solidFill>
        </p:spPr>
        <p:txBody>
          <a:bodyPr anchor="ctr"/>
          <a:lstStyle/>
          <a:p>
            <a:pPr marL="0" indent="0" algn="ctr">
              <a:buNone/>
            </a:pPr>
            <a:r>
              <a:rPr lang="en-GB" sz="1200" dirty="0">
                <a:solidFill>
                  <a:schemeClr val="bg1"/>
                </a:solidFill>
              </a:rPr>
              <a:t>Myndheimild: </a:t>
            </a:r>
            <a:r>
              <a:rPr lang="en-GB" sz="1200" dirty="0" err="1">
                <a:solidFill>
                  <a:schemeClr val="bg1"/>
                </a:solidFill>
              </a:rPr>
              <a:t>Youtube</a:t>
            </a:r>
            <a:endParaRPr lang="en-GB" sz="1200" dirty="0">
              <a:solidFill>
                <a:schemeClr val="bg1"/>
              </a:solidFill>
            </a:endParaRPr>
          </a:p>
        </p:txBody>
      </p:sp>
      <p:sp>
        <p:nvSpPr>
          <p:cNvPr id="4" name="Flowchart: Connector 3">
            <a:extLst>
              <a:ext uri="{FF2B5EF4-FFF2-40B4-BE49-F238E27FC236}">
                <a16:creationId xmlns:a16="http://schemas.microsoft.com/office/drawing/2014/main" id="{4744AD08-6BE8-5165-952B-F21306517426}"/>
              </a:ext>
            </a:extLst>
          </p:cNvPr>
          <p:cNvSpPr/>
          <p:nvPr/>
        </p:nvSpPr>
        <p:spPr>
          <a:xfrm>
            <a:off x="9880597" y="2575610"/>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Smelltu til að horfa á myndbandið</a:t>
            </a:r>
          </a:p>
        </p:txBody>
      </p:sp>
      <p:cxnSp>
        <p:nvCxnSpPr>
          <p:cNvPr id="17" name="Straight Connector 16">
            <a:extLst>
              <a:ext uri="{FF2B5EF4-FFF2-40B4-BE49-F238E27FC236}">
                <a16:creationId xmlns:a16="http://schemas.microsoft.com/office/drawing/2014/main" id="{9E41CC5D-20A1-019D-8719-997449CFFECD}"/>
              </a:ext>
            </a:extLst>
          </p:cNvPr>
          <p:cNvCxnSpPr>
            <a:cxnSpLocks/>
          </p:cNvCxnSpPr>
          <p:nvPr/>
        </p:nvCxnSpPr>
        <p:spPr>
          <a:xfrm>
            <a:off x="0" y="239489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8" name="Text Placeholder 4">
            <a:extLst>
              <a:ext uri="{FF2B5EF4-FFF2-40B4-BE49-F238E27FC236}">
                <a16:creationId xmlns:a16="http://schemas.microsoft.com/office/drawing/2014/main" id="{1B46C8BB-4472-78ED-4491-457F8C39F9B4}"/>
              </a:ext>
            </a:extLst>
          </p:cNvPr>
          <p:cNvSpPr txBox="1">
            <a:spLocks/>
          </p:cNvSpPr>
          <p:nvPr/>
        </p:nvSpPr>
        <p:spPr>
          <a:xfrm>
            <a:off x="485146" y="742482"/>
            <a:ext cx="3894349"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Samstofnandi Airbnb útskýrir upprunalegu kynningarglærurnar</a:t>
            </a:r>
          </a:p>
          <a:p>
            <a:pPr>
              <a:lnSpc>
                <a:spcPts val="3720"/>
              </a:lnSpc>
            </a:pPr>
            <a:endParaRPr lang="en-US" dirty="0"/>
          </a:p>
        </p:txBody>
      </p:sp>
      <p:sp>
        <p:nvSpPr>
          <p:cNvPr id="25" name="Text Placeholder 3">
            <a:extLst>
              <a:ext uri="{FF2B5EF4-FFF2-40B4-BE49-F238E27FC236}">
                <a16:creationId xmlns:a16="http://schemas.microsoft.com/office/drawing/2014/main" id="{678AF4B5-5122-BF26-2E29-F4ED57281311}"/>
              </a:ext>
            </a:extLst>
          </p:cNvPr>
          <p:cNvSpPr txBox="1">
            <a:spLocks/>
          </p:cNvSpPr>
          <p:nvPr/>
        </p:nvSpPr>
        <p:spPr>
          <a:xfrm>
            <a:off x="809198" y="4411537"/>
            <a:ext cx="8431837" cy="1682930"/>
          </a:xfrm>
          <a:prstGeom prst="rect">
            <a:avLst/>
          </a:prstGeom>
          <a:ln>
            <a:noFill/>
          </a:ln>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tabLst>
                <a:tab pos="1684338" algn="l"/>
                <a:tab pos="2349500" algn="l"/>
              </a:tabLst>
            </a:pPr>
            <a:r>
              <a:rPr lang="en-GB" b="1" dirty="0"/>
              <a:t>Nafn:</a:t>
            </a:r>
            <a:r>
              <a:rPr lang="en-GB" dirty="0"/>
              <a:t>	Viðtal við Brian Chesky, forstjóra Airbnb | Fortune</a:t>
            </a:r>
          </a:p>
          <a:p>
            <a:pPr>
              <a:lnSpc>
                <a:spcPts val="2340"/>
              </a:lnSpc>
              <a:buClr>
                <a:srgbClr val="64AFAF"/>
              </a:buClr>
              <a:tabLst>
                <a:tab pos="1684338" algn="l"/>
                <a:tab pos="2349500" algn="l"/>
              </a:tabLst>
            </a:pPr>
            <a:r>
              <a:rPr lang="en-GB" b="1" dirty="0"/>
              <a:t>Lýsing: </a:t>
            </a:r>
            <a:r>
              <a:rPr lang="en-GB" dirty="0"/>
              <a:t>	Framkvæmdastjóri Airbnb, Brian Chesky, ræðir hvernig það hófst, </a:t>
            </a:r>
          </a:p>
          <a:p>
            <a:pPr>
              <a:lnSpc>
                <a:spcPts val="2340"/>
              </a:lnSpc>
              <a:buClr>
                <a:srgbClr val="64AFAF"/>
              </a:buClr>
              <a:tabLst>
                <a:tab pos="1684338" algn="l"/>
                <a:tab pos="2349500" algn="l"/>
              </a:tabLst>
            </a:pPr>
            <a:r>
              <a:rPr lang="en-GB" dirty="0"/>
              <a:t>	framtíð fyrirtækisins og hnattvæðingu. </a:t>
            </a:r>
          </a:p>
          <a:p>
            <a:pPr>
              <a:lnSpc>
                <a:spcPts val="2340"/>
              </a:lnSpc>
              <a:buClr>
                <a:srgbClr val="64AFAF"/>
              </a:buClr>
              <a:tabLst>
                <a:tab pos="1684338" algn="l"/>
                <a:tab pos="2349500" algn="l"/>
              </a:tabLst>
            </a:pPr>
            <a:r>
              <a:rPr lang="en-GB" b="1" dirty="0"/>
              <a:t>Tengill:</a:t>
            </a:r>
            <a:r>
              <a:rPr lang="en-GB" dirty="0">
                <a:solidFill>
                  <a:srgbClr val="459597"/>
                </a:solidFill>
                <a:hlinkClick r:id="rId4">
                  <a:extLst>
                    <a:ext uri="{A12FA001-AC4F-418D-AE19-62706E023703}">
                      <ahyp:hlinkClr xmlns:ahyp="http://schemas.microsoft.com/office/drawing/2018/hyperlinkcolor" val="tx"/>
                    </a:ext>
                  </a:extLst>
                </a:hlinkClick>
              </a:rPr>
              <a:t> https://www.youtube.com/watch?v=GFMeuSIhIYg</a:t>
            </a:r>
            <a:endParaRPr lang="en-GB" dirty="0">
              <a:solidFill>
                <a:srgbClr val="459597"/>
              </a:solidFill>
            </a:endParaRPr>
          </a:p>
          <a:p>
            <a:pPr>
              <a:lnSpc>
                <a:spcPts val="2340"/>
              </a:lnSpc>
              <a:buClr>
                <a:srgbClr val="64AFAF"/>
              </a:buClr>
              <a:tabLst>
                <a:tab pos="1684338" algn="l"/>
                <a:tab pos="2349500" algn="l"/>
              </a:tabLst>
            </a:pPr>
            <a:endParaRPr lang="en-GB" dirty="0"/>
          </a:p>
          <a:p>
            <a:pPr>
              <a:lnSpc>
                <a:spcPts val="2340"/>
              </a:lnSpc>
              <a:buClr>
                <a:srgbClr val="64AFAF"/>
              </a:buClr>
              <a:tabLst>
                <a:tab pos="1684338" algn="l"/>
                <a:tab pos="2349500" algn="l"/>
              </a:tabLst>
            </a:pPr>
            <a:endParaRPr lang="en-GB" dirty="0"/>
          </a:p>
          <a:p>
            <a:pPr>
              <a:lnSpc>
                <a:spcPts val="2340"/>
              </a:lnSpc>
              <a:buClr>
                <a:srgbClr val="64AFAF"/>
              </a:buClr>
              <a:tabLst>
                <a:tab pos="1684338" algn="l"/>
                <a:tab pos="2349500" algn="l"/>
              </a:tabLst>
            </a:pPr>
            <a:endParaRPr lang="en-GB" dirty="0"/>
          </a:p>
          <a:p>
            <a:pPr>
              <a:lnSpc>
                <a:spcPts val="2340"/>
              </a:lnSpc>
              <a:buClr>
                <a:srgbClr val="64AFAF"/>
              </a:buClr>
              <a:tabLst>
                <a:tab pos="1684338" algn="l"/>
                <a:tab pos="2349500" algn="l"/>
              </a:tabLst>
            </a:pPr>
            <a:endParaRPr lang="en-GB" dirty="0"/>
          </a:p>
        </p:txBody>
      </p:sp>
      <p:sp>
        <p:nvSpPr>
          <p:cNvPr id="26" name="Rounded Rectangle 25">
            <a:extLst>
              <a:ext uri="{FF2B5EF4-FFF2-40B4-BE49-F238E27FC236}">
                <a16:creationId xmlns:a16="http://schemas.microsoft.com/office/drawing/2014/main" id="{ED97136F-57B0-5F25-7AFF-188E7CB6751A}"/>
              </a:ext>
            </a:extLst>
          </p:cNvPr>
          <p:cNvSpPr/>
          <p:nvPr/>
        </p:nvSpPr>
        <p:spPr>
          <a:xfrm>
            <a:off x="663578" y="4185831"/>
            <a:ext cx="8431837" cy="1908636"/>
          </a:xfrm>
          <a:prstGeom prst="roundRect">
            <a:avLst>
              <a:gd name="adj" fmla="val 7627"/>
            </a:avLst>
          </a:prstGeom>
          <a:noFill/>
          <a:ln w="19050">
            <a:solidFill>
              <a:srgbClr val="41414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EF4B18C2-CC79-6314-7265-7B1B72BE9A6D}"/>
              </a:ext>
            </a:extLst>
          </p:cNvPr>
          <p:cNvGrpSpPr/>
          <p:nvPr/>
        </p:nvGrpSpPr>
        <p:grpSpPr>
          <a:xfrm rot="1164963">
            <a:off x="8706759" y="4843562"/>
            <a:ext cx="1647825" cy="1610221"/>
            <a:chOff x="679317" y="4167878"/>
            <a:chExt cx="1647825" cy="1610221"/>
          </a:xfrm>
        </p:grpSpPr>
        <p:sp>
          <p:nvSpPr>
            <p:cNvPr id="28" name="Oval 27">
              <a:extLst>
                <a:ext uri="{FF2B5EF4-FFF2-40B4-BE49-F238E27FC236}">
                  <a16:creationId xmlns:a16="http://schemas.microsoft.com/office/drawing/2014/main" id="{F15E04FE-CE51-915B-7034-0CD02C872F10}"/>
                </a:ext>
              </a:extLst>
            </p:cNvPr>
            <p:cNvSpPr/>
            <p:nvPr/>
          </p:nvSpPr>
          <p:spPr>
            <a:xfrm>
              <a:off x="798380" y="4268139"/>
              <a:ext cx="1409700" cy="14097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3">
              <a:extLst>
                <a:ext uri="{FF2B5EF4-FFF2-40B4-BE49-F238E27FC236}">
                  <a16:creationId xmlns:a16="http://schemas.microsoft.com/office/drawing/2014/main" id="{D45AA72F-F87D-502D-0D17-03173E2247F5}"/>
                </a:ext>
              </a:extLst>
            </p:cNvPr>
            <p:cNvSpPr/>
            <p:nvPr/>
          </p:nvSpPr>
          <p:spPr>
            <a:xfrm>
              <a:off x="679317" y="4167878"/>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240"/>
                </a:lnSpc>
              </a:pPr>
              <a:r>
                <a:rPr lang="en-IE" sz="2200" b="1" dirty="0">
                  <a:solidFill>
                    <a:schemeClr val="bg1"/>
                  </a:solidFill>
                </a:rPr>
                <a:t>Smelltu til </a:t>
              </a:r>
              <a:r>
                <a:rPr lang="en-IE" sz="2200" b="1" dirty="0">
                  <a:solidFill>
                    <a:schemeClr val="bg1"/>
                  </a:solidFill>
                  <a:hlinkClick r:id="rId4">
                    <a:extLst>
                      <a:ext uri="{A12FA001-AC4F-418D-AE19-62706E023703}">
                        <ahyp:hlinkClr xmlns:ahyp="http://schemas.microsoft.com/office/drawing/2018/hyperlinkcolor" val="tx"/>
                      </a:ext>
                    </a:extLst>
                  </a:hlinkClick>
                </a:rPr>
                <a:t>að skoða</a:t>
              </a:r>
              <a:endParaRPr lang="en-IE" sz="2200" b="1" dirty="0">
                <a:solidFill>
                  <a:schemeClr val="bg1"/>
                </a:solidFill>
              </a:endParaRPr>
            </a:p>
          </p:txBody>
        </p:sp>
      </p:grpSp>
      <p:sp>
        <p:nvSpPr>
          <p:cNvPr id="30" name="Slide Number Placeholder 5">
            <a:extLst>
              <a:ext uri="{FF2B5EF4-FFF2-40B4-BE49-F238E27FC236}">
                <a16:creationId xmlns:a16="http://schemas.microsoft.com/office/drawing/2014/main" id="{D9F9F115-D2CE-6A02-C465-5ECD09AC44C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36</a:t>
            </a:fld>
            <a:endParaRPr lang="fr-CA" sz="1200" dirty="0"/>
          </a:p>
        </p:txBody>
      </p:sp>
    </p:spTree>
    <p:extLst>
      <p:ext uri="{BB962C8B-B14F-4D97-AF65-F5344CB8AC3E}">
        <p14:creationId xmlns:p14="http://schemas.microsoft.com/office/powerpoint/2010/main" val="90097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BC621-2D83-97AA-A7B4-A5C357CE9BF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17A8509-CF54-3AE8-485C-D7707AA9DD5C}"/>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Lykilnámssvið</a:t>
            </a:r>
          </a:p>
        </p:txBody>
      </p:sp>
      <p:sp>
        <p:nvSpPr>
          <p:cNvPr id="6" name="Text Placeholder 5">
            <a:extLst>
              <a:ext uri="{FF2B5EF4-FFF2-40B4-BE49-F238E27FC236}">
                <a16:creationId xmlns:a16="http://schemas.microsoft.com/office/drawing/2014/main" id="{D0033F57-BA8E-3D98-18AB-A4CE87CCF7BD}"/>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E5002E41-4D3B-D9A2-7858-DD5B57ED3735}"/>
              </a:ext>
            </a:extLst>
          </p:cNvPr>
          <p:cNvSpPr>
            <a:spLocks noGrp="1"/>
          </p:cNvSpPr>
          <p:nvPr>
            <p:ph type="body" sz="quarter" idx="16"/>
          </p:nvPr>
        </p:nvSpPr>
        <p:spPr>
          <a:xfrm>
            <a:off x="4061012" y="801065"/>
            <a:ext cx="4825814" cy="803654"/>
          </a:xfrm>
          <a:prstGeom prst="rect">
            <a:avLst/>
          </a:prstGeom>
        </p:spPr>
        <p:txBody>
          <a:bodyPr/>
          <a:lstStyle/>
          <a:p>
            <a:pPr>
              <a:lnSpc>
                <a:spcPts val="2960"/>
              </a:lnSpc>
            </a:pPr>
            <a:r>
              <a:rPr lang="en-GB" sz="2800" dirty="0"/>
              <a:t>Frá hugmynd til upplifunar: Að móta sterkt hugtak</a:t>
            </a:r>
          </a:p>
          <a:p>
            <a:pPr>
              <a:lnSpc>
                <a:spcPts val="2960"/>
              </a:lnSpc>
            </a:pPr>
            <a:endParaRPr lang="en-GB" sz="2800" dirty="0"/>
          </a:p>
        </p:txBody>
      </p:sp>
      <p:sp>
        <p:nvSpPr>
          <p:cNvPr id="4" name="Text Placeholder 3">
            <a:extLst>
              <a:ext uri="{FF2B5EF4-FFF2-40B4-BE49-F238E27FC236}">
                <a16:creationId xmlns:a16="http://schemas.microsoft.com/office/drawing/2014/main" id="{84C39612-4712-6CDC-5FE3-8E6C295F92DB}"/>
              </a:ext>
            </a:extLst>
          </p:cNvPr>
          <p:cNvSpPr>
            <a:spLocks noGrp="1"/>
          </p:cNvSpPr>
          <p:nvPr>
            <p:ph type="body" sz="quarter" idx="21"/>
          </p:nvPr>
        </p:nvSpPr>
        <p:spPr>
          <a:xfrm>
            <a:off x="4061011" y="2171700"/>
            <a:ext cx="7620455" cy="4142976"/>
          </a:xfrm>
          <a:prstGeom prst="rect">
            <a:avLst/>
          </a:prstGeom>
        </p:spPr>
        <p:txBody>
          <a:bodyPr lIns="91440" tIns="45720" rIns="91440" bIns="45720" anchor="t"/>
          <a:lstStyle/>
          <a:p>
            <a:pPr>
              <a:lnSpc>
                <a:spcPts val="2340"/>
              </a:lnSpc>
            </a:pPr>
            <a:r>
              <a:rPr lang="en-GB" b="0" i="0" dirty="0">
                <a:effectLst/>
                <a:latin typeface="Calibri"/>
                <a:ea typeface="Calibri"/>
                <a:cs typeface="Calibri"/>
              </a:rPr>
              <a:t>Hvað gerir gististaðinn þinn merkingarbæran fyrir gesti? Sterkt hugtak er meira en bara bygging – það er saga, tilfinning og loforð. Í þessum hluta er fjallað um hvernig á að skilgreina verðmætatilboðið þitt og tengjast hinum fullkomna gesti.</a:t>
            </a:r>
          </a:p>
          <a:p>
            <a:pPr>
              <a:lnSpc>
                <a:spcPts val="2340"/>
              </a:lnSpc>
            </a:pPr>
            <a:endParaRPr lang="en-GB" b="0" i="0" dirty="0">
              <a:effectLst/>
              <a:latin typeface="Calibri"/>
              <a:ea typeface="Calibri"/>
              <a:cs typeface="Calibri"/>
            </a:endParaRPr>
          </a:p>
          <a:p>
            <a:pPr>
              <a:lnSpc>
                <a:spcPts val="2340"/>
              </a:lnSpc>
            </a:pPr>
            <a:r>
              <a:rPr lang="en-GB" b="1" i="0" dirty="0">
                <a:solidFill>
                  <a:srgbClr val="EC7C69"/>
                </a:solidFill>
                <a:effectLst/>
                <a:latin typeface="Calibri"/>
                <a:ea typeface="Calibri"/>
                <a:cs typeface="Calibri"/>
              </a:rPr>
              <a:t>Þú munt kanna: </a:t>
            </a:r>
          </a:p>
          <a:p>
            <a:pPr marL="342900" indent="-342900">
              <a:lnSpc>
                <a:spcPts val="2340"/>
              </a:lnSpc>
              <a:buClr>
                <a:srgbClr val="459597"/>
              </a:buClr>
              <a:buFont typeface="Arial" panose="020B0604020202020204" pitchFamily="34" charset="0"/>
              <a:buChar char="•"/>
            </a:pPr>
            <a:r>
              <a:rPr lang="en-GB" b="0" i="0" dirty="0">
                <a:effectLst/>
                <a:latin typeface="Calibri"/>
                <a:ea typeface="Calibri"/>
                <a:cs typeface="Calibri"/>
              </a:rPr>
              <a:t>Fjórar víddir upplifunar (Pine &amp; Gilmore)</a:t>
            </a:r>
          </a:p>
          <a:p>
            <a:pPr marL="342900" indent="-342900">
              <a:lnSpc>
                <a:spcPts val="2340"/>
              </a:lnSpc>
              <a:buClr>
                <a:srgbClr val="459597"/>
              </a:buClr>
              <a:buFont typeface="Arial" panose="020B0604020202020204" pitchFamily="34" charset="0"/>
              <a:buChar char="•"/>
            </a:pPr>
            <a:r>
              <a:rPr lang="en-GB" b="0" i="0" dirty="0">
                <a:effectLst/>
                <a:latin typeface="Calibri"/>
                <a:ea typeface="Calibri"/>
                <a:cs typeface="Calibri"/>
              </a:rPr>
              <a:t>Hefðbundinn vs. upplifunartengdur ferðamennska</a:t>
            </a:r>
          </a:p>
          <a:p>
            <a:pPr marL="342900" indent="-342900">
              <a:lnSpc>
                <a:spcPts val="2340"/>
              </a:lnSpc>
              <a:buClr>
                <a:srgbClr val="459597"/>
              </a:buClr>
              <a:buFont typeface="Arial" panose="020B0604020202020204" pitchFamily="34" charset="0"/>
              <a:buChar char="•"/>
            </a:pPr>
            <a:r>
              <a:rPr lang="en-GB" b="0" i="0" dirty="0">
                <a:effectLst/>
                <a:latin typeface="Calibri"/>
                <a:ea typeface="Calibri"/>
                <a:cs typeface="Calibri"/>
              </a:rPr>
              <a:t>Hvernig á að skilgreina hugmyndina þína með Pitch Deck-skrefum 3–5 (Lausn, Virðisstefna, Markaður)</a:t>
            </a:r>
          </a:p>
          <a:p>
            <a:pPr marL="342900" indent="-342900">
              <a:lnSpc>
                <a:spcPts val="2340"/>
              </a:lnSpc>
              <a:buClr>
                <a:srgbClr val="459597"/>
              </a:buClr>
              <a:buFont typeface="Arial" panose="020B0604020202020204" pitchFamily="34" charset="0"/>
              <a:buChar char="•"/>
            </a:pPr>
            <a:endParaRPr lang="en-GB" b="0" i="0" dirty="0">
              <a:effectLst/>
              <a:latin typeface="Calibri"/>
              <a:ea typeface="Calibri"/>
              <a:cs typeface="Calibri"/>
            </a:endParaRPr>
          </a:p>
          <a:p>
            <a:pPr>
              <a:lnSpc>
                <a:spcPts val="2340"/>
              </a:lnSpc>
            </a:pPr>
            <a:r>
              <a:rPr lang="en-GB" b="0" i="1" dirty="0">
                <a:effectLst/>
                <a:latin typeface="Calibri"/>
                <a:ea typeface="Calibri"/>
                <a:cs typeface="Calibri"/>
              </a:rPr>
              <a:t>Notaðu þetta námssvæði til að íhuga einstaka tilboð þitt og breyta því í sannfærandi og eftirminnilegt hugtak.</a:t>
            </a:r>
          </a:p>
          <a:p>
            <a:pPr>
              <a:lnSpc>
                <a:spcPts val="2340"/>
              </a:lnSpc>
            </a:pPr>
            <a:endParaRPr lang="en-US" sz="2200" dirty="0"/>
          </a:p>
        </p:txBody>
      </p:sp>
      <p:sp>
        <p:nvSpPr>
          <p:cNvPr id="11" name="Slide Number Placeholder 5">
            <a:extLst>
              <a:ext uri="{FF2B5EF4-FFF2-40B4-BE49-F238E27FC236}">
                <a16:creationId xmlns:a16="http://schemas.microsoft.com/office/drawing/2014/main" id="{D03B4C1B-9463-E6C4-3A75-C0EE25C2EB3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37</a:t>
            </a:fld>
            <a:endParaRPr lang="fr-CA" sz="1200" dirty="0"/>
          </a:p>
        </p:txBody>
      </p:sp>
    </p:spTree>
    <p:extLst>
      <p:ext uri="{BB962C8B-B14F-4D97-AF65-F5344CB8AC3E}">
        <p14:creationId xmlns:p14="http://schemas.microsoft.com/office/powerpoint/2010/main" val="119160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05935-970F-DE72-1451-7102D86BA3B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04F193B-873B-2BE5-D5D9-5DA7A04CF6D4}"/>
              </a:ext>
            </a:extLst>
          </p:cNvPr>
          <p:cNvSpPr>
            <a:spLocks noGrp="1"/>
          </p:cNvSpPr>
          <p:nvPr>
            <p:ph type="body" sz="quarter" idx="16"/>
          </p:nvPr>
        </p:nvSpPr>
        <p:spPr>
          <a:xfrm>
            <a:off x="653780" y="472365"/>
            <a:ext cx="10335347" cy="803654"/>
          </a:xfrm>
        </p:spPr>
        <p:txBody>
          <a:bodyPr/>
          <a:lstStyle/>
          <a:p>
            <a:pPr>
              <a:lnSpc>
                <a:spcPts val="3720"/>
              </a:lnSpc>
            </a:pPr>
            <a:r>
              <a:rPr lang="en-US" dirty="0"/>
              <a:t>Pine &amp; Gilmore – Fjórar víddir upplifunar</a:t>
            </a:r>
          </a:p>
          <a:p>
            <a:pPr>
              <a:lnSpc>
                <a:spcPts val="3720"/>
              </a:lnSpc>
            </a:pPr>
            <a:endParaRPr lang="en-US" dirty="0"/>
          </a:p>
        </p:txBody>
      </p:sp>
      <p:sp>
        <p:nvSpPr>
          <p:cNvPr id="6" name="Text Placeholder 5">
            <a:extLst>
              <a:ext uri="{FF2B5EF4-FFF2-40B4-BE49-F238E27FC236}">
                <a16:creationId xmlns:a16="http://schemas.microsoft.com/office/drawing/2014/main" id="{4148376E-411F-4BC8-7B85-37CFD43B8197}"/>
              </a:ext>
            </a:extLst>
          </p:cNvPr>
          <p:cNvSpPr>
            <a:spLocks noGrp="1"/>
          </p:cNvSpPr>
          <p:nvPr>
            <p:ph type="body" sz="quarter" idx="19"/>
          </p:nvPr>
        </p:nvSpPr>
        <p:spPr>
          <a:xfrm>
            <a:off x="653781" y="1541766"/>
            <a:ext cx="3183434" cy="3079219"/>
          </a:xfrm>
        </p:spPr>
        <p:txBody>
          <a:bodyPr/>
          <a:lstStyle/>
          <a:p>
            <a:pPr>
              <a:lnSpc>
                <a:spcPts val="2900"/>
              </a:lnSpc>
            </a:pPr>
            <a:r>
              <a:rPr lang="en-US" dirty="0"/>
              <a:t>Kortlagning gestaupplifunar þinnar - Notaðu fjögur ríki til að skilja tilboðið þitt</a:t>
            </a:r>
          </a:p>
          <a:p>
            <a:pPr>
              <a:lnSpc>
                <a:spcPts val="2900"/>
              </a:lnSpc>
            </a:pPr>
            <a:r>
              <a:rPr lang="en-US" dirty="0"/>
              <a:t> </a:t>
            </a:r>
          </a:p>
          <a:p>
            <a:pPr>
              <a:lnSpc>
                <a:spcPts val="2900"/>
              </a:lnSpc>
            </a:pPr>
            <a:endParaRPr lang="en-US" dirty="0"/>
          </a:p>
        </p:txBody>
      </p:sp>
      <p:cxnSp>
        <p:nvCxnSpPr>
          <p:cNvPr id="2" name="Straight Connector 1">
            <a:extLst>
              <a:ext uri="{FF2B5EF4-FFF2-40B4-BE49-F238E27FC236}">
                <a16:creationId xmlns:a16="http://schemas.microsoft.com/office/drawing/2014/main" id="{D96F04C4-91FC-E311-4074-710F84F61B09}"/>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8089AA72-072B-96EB-6600-FD8F5B109AD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38</a:t>
            </a:fld>
            <a:endParaRPr lang="fr-CA" sz="1200" dirty="0"/>
          </a:p>
        </p:txBody>
      </p:sp>
      <p:sp>
        <p:nvSpPr>
          <p:cNvPr id="3" name="Text Placeholder 4">
            <a:extLst>
              <a:ext uri="{FF2B5EF4-FFF2-40B4-BE49-F238E27FC236}">
                <a16:creationId xmlns:a16="http://schemas.microsoft.com/office/drawing/2014/main" id="{A4EF25EE-5B48-F26C-1F70-EA02C0D78D62}"/>
              </a:ext>
            </a:extLst>
          </p:cNvPr>
          <p:cNvSpPr txBox="1">
            <a:spLocks/>
          </p:cNvSpPr>
          <p:nvPr/>
        </p:nvSpPr>
        <p:spPr>
          <a:xfrm>
            <a:off x="4537494" y="1541766"/>
            <a:ext cx="7143972" cy="506901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800" b="1" dirty="0">
                <a:solidFill>
                  <a:srgbClr val="459597"/>
                </a:solidFill>
              </a:rPr>
              <a:t>Fjórar víddir:</a:t>
            </a:r>
          </a:p>
          <a:p>
            <a:pPr>
              <a:lnSpc>
                <a:spcPts val="2240"/>
              </a:lnSpc>
            </a:pPr>
            <a:endParaRPr lang="en-GB" sz="2200" b="1" dirty="0">
              <a:solidFill>
                <a:srgbClr val="414141"/>
              </a:solidFill>
            </a:endParaRPr>
          </a:p>
          <a:p>
            <a:pPr>
              <a:lnSpc>
                <a:spcPts val="2240"/>
              </a:lnSpc>
              <a:tabLst>
                <a:tab pos="2217738" algn="l"/>
              </a:tabLst>
            </a:pPr>
            <a:r>
              <a:rPr lang="en-GB" sz="2200" b="1" dirty="0">
                <a:solidFill>
                  <a:srgbClr val="414141"/>
                </a:solidFill>
              </a:rPr>
              <a:t>Afþreying</a:t>
            </a:r>
            <a:r>
              <a:rPr lang="en-GB" sz="2200" dirty="0">
                <a:solidFill>
                  <a:srgbClr val="414141"/>
                </a:solidFill>
              </a:rPr>
              <a:t>	Þegið án virkrar þátttöku </a:t>
            </a:r>
          </a:p>
          <a:p>
            <a:pPr>
              <a:lnSpc>
                <a:spcPts val="2240"/>
              </a:lnSpc>
              <a:tabLst>
                <a:tab pos="2217738" algn="l"/>
              </a:tabLst>
            </a:pPr>
            <a:r>
              <a:rPr lang="en-GB" sz="2200" dirty="0">
                <a:solidFill>
                  <a:srgbClr val="414141"/>
                </a:solidFill>
              </a:rPr>
              <a:t>	</a:t>
            </a:r>
            <a:r>
              <a:rPr lang="en-GB" sz="2200" i="1" dirty="0">
                <a:solidFill>
                  <a:srgbClr val="414141"/>
                </a:solidFill>
              </a:rPr>
              <a:t>(t.d. að horfa á sýningu)</a:t>
            </a:r>
          </a:p>
          <a:p>
            <a:pPr>
              <a:tabLst>
                <a:tab pos="2217738" algn="l"/>
              </a:tabLst>
            </a:pPr>
            <a:endParaRPr lang="en-GB" sz="800" dirty="0">
              <a:solidFill>
                <a:srgbClr val="414141"/>
              </a:solidFill>
            </a:endParaRPr>
          </a:p>
          <a:p>
            <a:pPr>
              <a:lnSpc>
                <a:spcPts val="2240"/>
              </a:lnSpc>
              <a:tabLst>
                <a:tab pos="2217738" algn="l"/>
              </a:tabLst>
            </a:pPr>
            <a:r>
              <a:rPr lang="en-GB" sz="2200" b="1" dirty="0">
                <a:solidFill>
                  <a:srgbClr val="414141"/>
                </a:solidFill>
              </a:rPr>
              <a:t>Fræðsla </a:t>
            </a:r>
            <a:r>
              <a:rPr lang="en-GB" sz="2200" dirty="0">
                <a:solidFill>
                  <a:srgbClr val="414141"/>
                </a:solidFill>
              </a:rPr>
              <a:t>	Virkt þátttaka + upptaka</a:t>
            </a:r>
          </a:p>
          <a:p>
            <a:pPr>
              <a:lnSpc>
                <a:spcPts val="2240"/>
              </a:lnSpc>
              <a:tabLst>
                <a:tab pos="2217738" algn="l"/>
              </a:tabLst>
            </a:pPr>
            <a:r>
              <a:rPr lang="en-GB" sz="2200" i="1" dirty="0">
                <a:solidFill>
                  <a:srgbClr val="414141"/>
                </a:solidFill>
              </a:rPr>
              <a:t>	 (t.d. brauðgerðarnámskeið)</a:t>
            </a:r>
          </a:p>
          <a:p>
            <a:pPr>
              <a:tabLst>
                <a:tab pos="2217738" algn="l"/>
              </a:tabLst>
            </a:pPr>
            <a:endParaRPr lang="en-GB" sz="800" dirty="0">
              <a:solidFill>
                <a:srgbClr val="414141"/>
              </a:solidFill>
            </a:endParaRPr>
          </a:p>
          <a:p>
            <a:pPr>
              <a:lnSpc>
                <a:spcPts val="2240"/>
              </a:lnSpc>
              <a:tabLst>
                <a:tab pos="2217738" algn="l"/>
              </a:tabLst>
            </a:pPr>
            <a:r>
              <a:rPr lang="en-GB" sz="2200" b="1" dirty="0">
                <a:solidFill>
                  <a:srgbClr val="414141"/>
                </a:solidFill>
              </a:rPr>
              <a:t>Flóttaleit </a:t>
            </a:r>
            <a:r>
              <a:rPr lang="en-GB" sz="2200" dirty="0">
                <a:solidFill>
                  <a:srgbClr val="414141"/>
                </a:solidFill>
              </a:rPr>
              <a:t>	 Virkt + dýfandi </a:t>
            </a:r>
          </a:p>
          <a:p>
            <a:pPr>
              <a:lnSpc>
                <a:spcPts val="2240"/>
              </a:lnSpc>
              <a:tabLst>
                <a:tab pos="2217738" algn="l"/>
              </a:tabLst>
            </a:pPr>
            <a:r>
              <a:rPr lang="en-GB" sz="2200" dirty="0">
                <a:solidFill>
                  <a:srgbClr val="414141"/>
                </a:solidFill>
              </a:rPr>
              <a:t>	</a:t>
            </a:r>
            <a:r>
              <a:rPr lang="en-GB" sz="2200" i="1" dirty="0">
                <a:solidFill>
                  <a:srgbClr val="414141"/>
                </a:solidFill>
              </a:rPr>
              <a:t>(t.d. gönguferðir, glamping)</a:t>
            </a:r>
          </a:p>
          <a:p>
            <a:pPr>
              <a:tabLst>
                <a:tab pos="2217738" algn="l"/>
              </a:tabLst>
            </a:pPr>
            <a:endParaRPr lang="en-GB" sz="800" b="1" dirty="0">
              <a:solidFill>
                <a:srgbClr val="414141"/>
              </a:solidFill>
            </a:endParaRPr>
          </a:p>
          <a:p>
            <a:pPr>
              <a:lnSpc>
                <a:spcPts val="2240"/>
              </a:lnSpc>
              <a:tabLst>
                <a:tab pos="2217738" algn="l"/>
              </a:tabLst>
            </a:pPr>
            <a:r>
              <a:rPr lang="en-GB" sz="2200" b="1" dirty="0" err="1">
                <a:solidFill>
                  <a:srgbClr val="414141"/>
                </a:solidFill>
              </a:rPr>
              <a:t>Estetísk </a:t>
            </a:r>
            <a:r>
              <a:rPr lang="en-GB" sz="2200" dirty="0">
                <a:solidFill>
                  <a:srgbClr val="414141"/>
                </a:solidFill>
              </a:rPr>
              <a:t>	 Óvirk sökkvun </a:t>
            </a:r>
          </a:p>
          <a:p>
            <a:pPr>
              <a:lnSpc>
                <a:spcPts val="2240"/>
              </a:lnSpc>
              <a:tabLst>
                <a:tab pos="2217738" algn="l"/>
              </a:tabLst>
            </a:pPr>
            <a:r>
              <a:rPr lang="en-GB" sz="2200" i="1" dirty="0">
                <a:solidFill>
                  <a:srgbClr val="414141"/>
                </a:solidFill>
              </a:rPr>
              <a:t>	(t.d. að liggja í heitum potti með útsýni</a:t>
            </a:r>
            <a:r>
              <a:rPr lang="en-GB" sz="2200" dirty="0">
                <a:solidFill>
                  <a:srgbClr val="414141"/>
                </a:solidFill>
              </a:rPr>
              <a:t>)</a:t>
            </a:r>
          </a:p>
          <a:p>
            <a:pPr>
              <a:lnSpc>
                <a:spcPts val="2240"/>
              </a:lnSpc>
            </a:pPr>
            <a:endParaRPr lang="en-GB" sz="2200" b="1" dirty="0">
              <a:solidFill>
                <a:srgbClr val="414141"/>
              </a:solidFill>
            </a:endParaRPr>
          </a:p>
          <a:p>
            <a:pPr>
              <a:lnSpc>
                <a:spcPts val="2240"/>
              </a:lnSpc>
            </a:pPr>
            <a:endParaRPr lang="en-GB" sz="2200" b="1" dirty="0">
              <a:solidFill>
                <a:srgbClr val="414141"/>
              </a:solidFill>
            </a:endParaRPr>
          </a:p>
          <a:p>
            <a:pPr>
              <a:lnSpc>
                <a:spcPts val="2240"/>
              </a:lnSpc>
            </a:pPr>
            <a:r>
              <a:rPr lang="en-GB" sz="2200" b="1" dirty="0">
                <a:solidFill>
                  <a:srgbClr val="414141"/>
                </a:solidFill>
              </a:rPr>
              <a:t>Beittu á hugmyndina þína: </a:t>
            </a:r>
          </a:p>
          <a:p>
            <a:pPr>
              <a:lnSpc>
                <a:spcPts val="2240"/>
              </a:lnSpc>
            </a:pPr>
            <a:r>
              <a:rPr lang="en-GB" sz="2200" dirty="0">
                <a:solidFill>
                  <a:srgbClr val="414141"/>
                </a:solidFill>
              </a:rPr>
              <a:t>Hvar fellur gistingin þín? Flestar frábærar dvölir sameina 2–3 svið. Epískar snerta öll.</a:t>
            </a:r>
          </a:p>
          <a:p>
            <a:pPr>
              <a:lnSpc>
                <a:spcPts val="2240"/>
              </a:lnSpc>
            </a:pPr>
            <a:endParaRPr lang="en-US" sz="2200" dirty="0">
              <a:solidFill>
                <a:srgbClr val="414141"/>
              </a:solidFill>
            </a:endParaRPr>
          </a:p>
        </p:txBody>
      </p:sp>
    </p:spTree>
    <p:extLst>
      <p:ext uri="{BB962C8B-B14F-4D97-AF65-F5344CB8AC3E}">
        <p14:creationId xmlns:p14="http://schemas.microsoft.com/office/powerpoint/2010/main" val="6902677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C790C-E0C9-5F8B-F8ED-20B3955EF25C}"/>
            </a:ext>
          </a:extLst>
        </p:cNvPr>
        <p:cNvGrpSpPr/>
        <p:nvPr/>
      </p:nvGrpSpPr>
      <p:grpSpPr>
        <a:xfrm>
          <a:off x="0" y="0"/>
          <a:ext cx="0" cy="0"/>
          <a:chOff x="0" y="0"/>
          <a:chExt cx="0" cy="0"/>
        </a:xfrm>
      </p:grpSpPr>
      <p:sp>
        <p:nvSpPr>
          <p:cNvPr id="8" name="TextBox 6">
            <a:extLst>
              <a:ext uri="{FF2B5EF4-FFF2-40B4-BE49-F238E27FC236}">
                <a16:creationId xmlns:a16="http://schemas.microsoft.com/office/drawing/2014/main" id="{EB0A4387-AABA-9A4B-9E38-A01104812C87}"/>
              </a:ext>
            </a:extLst>
          </p:cNvPr>
          <p:cNvSpPr txBox="1"/>
          <p:nvPr/>
        </p:nvSpPr>
        <p:spPr>
          <a:xfrm>
            <a:off x="7053709" y="5107438"/>
            <a:ext cx="405931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E" sz="1200" b="1" dirty="0">
                <a:solidFill>
                  <a:srgbClr val="414141"/>
                </a:solidFill>
              </a:rPr>
              <a:t>Fjórir þættir upplifunar - Heimild:</a:t>
            </a:r>
            <a:r>
              <a:rPr lang="en-IE" sz="1200" dirty="0">
                <a:solidFill>
                  <a:srgbClr val="459597"/>
                </a:solidFill>
                <a:hlinkClick r:id="rId2">
                  <a:extLst>
                    <a:ext uri="{A12FA001-AC4F-418D-AE19-62706E023703}">
                      <ahyp:hlinkClr xmlns:ahyp="http://schemas.microsoft.com/office/drawing/2018/hyperlinkcolor" val="tx"/>
                    </a:ext>
                  </a:extLst>
                </a:hlinkClick>
              </a:rPr>
              <a:t> https://hbr.org/1998/07/welcome-to-the-experience-economy</a:t>
            </a:r>
            <a:endParaRPr lang="en-IE" sz="1200" dirty="0">
              <a:solidFill>
                <a:srgbClr val="459597"/>
              </a:solidFill>
            </a:endParaRPr>
          </a:p>
          <a:p>
            <a:pPr algn="ctr"/>
            <a:endParaRPr lang="en-IE" sz="1200" dirty="0">
              <a:solidFill>
                <a:srgbClr val="414141"/>
              </a:solidFill>
            </a:endParaRPr>
          </a:p>
        </p:txBody>
      </p:sp>
      <p:cxnSp>
        <p:nvCxnSpPr>
          <p:cNvPr id="7" name="Straight Connector 6">
            <a:extLst>
              <a:ext uri="{FF2B5EF4-FFF2-40B4-BE49-F238E27FC236}">
                <a16:creationId xmlns:a16="http://schemas.microsoft.com/office/drawing/2014/main" id="{25265373-4089-29A1-4405-3CD6F89708CC}"/>
              </a:ext>
            </a:extLst>
          </p:cNvPr>
          <p:cNvCxnSpPr>
            <a:cxnSpLocks/>
          </p:cNvCxnSpPr>
          <p:nvPr/>
        </p:nvCxnSpPr>
        <p:spPr>
          <a:xfrm>
            <a:off x="0" y="1677713"/>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7692C17D-8389-F347-9D2D-357EAC4D1813}"/>
              </a:ext>
            </a:extLst>
          </p:cNvPr>
          <p:cNvSpPr txBox="1">
            <a:spLocks/>
          </p:cNvSpPr>
          <p:nvPr/>
        </p:nvSpPr>
        <p:spPr>
          <a:xfrm>
            <a:off x="485146" y="418331"/>
            <a:ext cx="6068054"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Útskýrir hvernig á að skilgreina sterka virðisstefnu</a:t>
            </a:r>
          </a:p>
          <a:p>
            <a:pPr>
              <a:lnSpc>
                <a:spcPts val="3720"/>
              </a:lnSpc>
            </a:pPr>
            <a:endParaRPr lang="en-US" dirty="0"/>
          </a:p>
        </p:txBody>
      </p:sp>
      <p:sp>
        <p:nvSpPr>
          <p:cNvPr id="11" name="Text Placeholder 3">
            <a:extLst>
              <a:ext uri="{FF2B5EF4-FFF2-40B4-BE49-F238E27FC236}">
                <a16:creationId xmlns:a16="http://schemas.microsoft.com/office/drawing/2014/main" id="{D5501E37-2D9D-DF1A-AE2C-EFBE54F1F9DB}"/>
              </a:ext>
            </a:extLst>
          </p:cNvPr>
          <p:cNvSpPr txBox="1">
            <a:spLocks/>
          </p:cNvSpPr>
          <p:nvPr/>
        </p:nvSpPr>
        <p:spPr>
          <a:xfrm>
            <a:off x="485146" y="3237478"/>
            <a:ext cx="5920252"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b="1" dirty="0">
                <a:solidFill>
                  <a:srgbClr val="459597"/>
                </a:solidFill>
              </a:rPr>
              <a:t>"Sæta bletturinn"</a:t>
            </a:r>
          </a:p>
          <a:p>
            <a:pPr>
              <a:lnSpc>
                <a:spcPts val="2340"/>
              </a:lnSpc>
              <a:buClr>
                <a:srgbClr val="64AFAF"/>
              </a:buClr>
            </a:pPr>
            <a:endParaRPr lang="en-GB" dirty="0"/>
          </a:p>
          <a:p>
            <a:pPr>
              <a:lnSpc>
                <a:spcPts val="2340"/>
              </a:lnSpc>
              <a:buClr>
                <a:srgbClr val="64AFAF"/>
              </a:buClr>
            </a:pPr>
            <a:r>
              <a:rPr lang="en-GB" dirty="0"/>
              <a:t>Reynsla getur samanstandað af fjórum mismunandi víddum. Hún getur falið í sér virka eða kyrrstæða þátttöku, sökkvandi eða upptekjandi upplifun. </a:t>
            </a:r>
          </a:p>
          <a:p>
            <a:pPr>
              <a:lnSpc>
                <a:spcPts val="2340"/>
              </a:lnSpc>
              <a:buClr>
                <a:srgbClr val="64AFAF"/>
              </a:buClr>
            </a:pPr>
            <a:endParaRPr lang="en-GB" dirty="0"/>
          </a:p>
          <a:p>
            <a:pPr>
              <a:lnSpc>
                <a:spcPts val="2340"/>
              </a:lnSpc>
              <a:buClr>
                <a:srgbClr val="64AFAF"/>
              </a:buClr>
            </a:pPr>
            <a:r>
              <a:rPr lang="en-GB" dirty="0"/>
              <a:t>Fyrirtæki þarf að spyrja sig hvaða tegund sértækrar upplifunar það vill bjóða. Með því að skoða öll </a:t>
            </a:r>
            <a:r>
              <a:rPr lang="en-US" dirty="0"/>
              <a:t>fjögur sviðin og þarfir gestsins getur fyrirtækið fundið sína </a:t>
            </a:r>
            <a:r>
              <a:rPr lang="en-GB" dirty="0"/>
              <a:t>fullkomnu upplifun.</a:t>
            </a:r>
          </a:p>
          <a:p>
            <a:pPr>
              <a:lnSpc>
                <a:spcPts val="2340"/>
              </a:lnSpc>
              <a:buClr>
                <a:srgbClr val="64AFAF"/>
              </a:buClr>
            </a:pPr>
            <a:endParaRPr lang="en-GB" dirty="0"/>
          </a:p>
        </p:txBody>
      </p:sp>
      <p:sp>
        <p:nvSpPr>
          <p:cNvPr id="12" name="Text Placeholder 6">
            <a:extLst>
              <a:ext uri="{FF2B5EF4-FFF2-40B4-BE49-F238E27FC236}">
                <a16:creationId xmlns:a16="http://schemas.microsoft.com/office/drawing/2014/main" id="{78AB25A7-5DAF-2141-CEDD-1BDA09A01252}"/>
              </a:ext>
            </a:extLst>
          </p:cNvPr>
          <p:cNvSpPr txBox="1">
            <a:spLocks/>
          </p:cNvSpPr>
          <p:nvPr/>
        </p:nvSpPr>
        <p:spPr>
          <a:xfrm>
            <a:off x="485146" y="1964784"/>
            <a:ext cx="543351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Af hverju gestur myndi velja gistingu þína frekar en aðrar</a:t>
            </a:r>
          </a:p>
        </p:txBody>
      </p:sp>
      <p:sp>
        <p:nvSpPr>
          <p:cNvPr id="19" name="Slide Number Placeholder 5">
            <a:extLst>
              <a:ext uri="{FF2B5EF4-FFF2-40B4-BE49-F238E27FC236}">
                <a16:creationId xmlns:a16="http://schemas.microsoft.com/office/drawing/2014/main" id="{9CF81F06-375E-6EE8-2D29-271E899E96C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39</a:t>
            </a:fld>
            <a:endParaRPr lang="fr-CA" sz="1200" dirty="0"/>
          </a:p>
        </p:txBody>
      </p:sp>
      <p:grpSp>
        <p:nvGrpSpPr>
          <p:cNvPr id="20" name="Group 19">
            <a:extLst>
              <a:ext uri="{FF2B5EF4-FFF2-40B4-BE49-F238E27FC236}">
                <a16:creationId xmlns:a16="http://schemas.microsoft.com/office/drawing/2014/main" id="{42FCA055-E179-91B9-C582-1762D3053AE2}"/>
              </a:ext>
            </a:extLst>
          </p:cNvPr>
          <p:cNvGrpSpPr/>
          <p:nvPr/>
        </p:nvGrpSpPr>
        <p:grpSpPr>
          <a:xfrm>
            <a:off x="6156462" y="730117"/>
            <a:ext cx="5634864" cy="4209731"/>
            <a:chOff x="5983979" y="2501081"/>
            <a:chExt cx="5173714" cy="3865212"/>
          </a:xfrm>
        </p:grpSpPr>
        <p:cxnSp>
          <p:nvCxnSpPr>
            <p:cNvPr id="21" name="Straight Arrow Connector 20">
              <a:extLst>
                <a:ext uri="{FF2B5EF4-FFF2-40B4-BE49-F238E27FC236}">
                  <a16:creationId xmlns:a16="http://schemas.microsoft.com/office/drawing/2014/main" id="{EFE792D8-07F5-2677-DB3C-5ED84260F7E4}"/>
                </a:ext>
              </a:extLst>
            </p:cNvPr>
            <p:cNvCxnSpPr>
              <a:cxnSpLocks/>
            </p:cNvCxnSpPr>
            <p:nvPr/>
          </p:nvCxnSpPr>
          <p:spPr>
            <a:xfrm>
              <a:off x="7023819" y="4247388"/>
              <a:ext cx="3108540" cy="0"/>
            </a:xfrm>
            <a:prstGeom prst="straightConnector1">
              <a:avLst/>
            </a:prstGeom>
            <a:ln w="19050">
              <a:solidFill>
                <a:srgbClr val="41414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A0583CD-5EBA-6279-CE2B-EC96BE7BCA5A}"/>
                </a:ext>
              </a:extLst>
            </p:cNvPr>
            <p:cNvCxnSpPr>
              <a:cxnSpLocks/>
            </p:cNvCxnSpPr>
            <p:nvPr/>
          </p:nvCxnSpPr>
          <p:spPr>
            <a:xfrm rot="5400000">
              <a:off x="7006996" y="4309157"/>
              <a:ext cx="3108540" cy="0"/>
            </a:xfrm>
            <a:prstGeom prst="straightConnector1">
              <a:avLst/>
            </a:prstGeom>
            <a:ln w="19050">
              <a:solidFill>
                <a:srgbClr val="41414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6053A064-BF7F-0029-CA04-0DFA188D77D6}"/>
                </a:ext>
              </a:extLst>
            </p:cNvPr>
            <p:cNvGrpSpPr/>
            <p:nvPr/>
          </p:nvGrpSpPr>
          <p:grpSpPr>
            <a:xfrm>
              <a:off x="5983979" y="2501081"/>
              <a:ext cx="5173714" cy="3865212"/>
              <a:chOff x="6761184" y="2479825"/>
              <a:chExt cx="4368370" cy="3263552"/>
            </a:xfrm>
          </p:grpSpPr>
          <p:sp>
            <p:nvSpPr>
              <p:cNvPr id="29" name="Freeform 28">
                <a:extLst>
                  <a:ext uri="{FF2B5EF4-FFF2-40B4-BE49-F238E27FC236}">
                    <a16:creationId xmlns:a16="http://schemas.microsoft.com/office/drawing/2014/main" id="{809DB066-0D61-06EF-96D3-997FE7F631E4}"/>
                  </a:ext>
                </a:extLst>
              </p:cNvPr>
              <p:cNvSpPr/>
              <p:nvPr/>
            </p:nvSpPr>
            <p:spPr>
              <a:xfrm>
                <a:off x="8978402" y="2814887"/>
                <a:ext cx="1123760" cy="1095852"/>
              </a:xfrm>
              <a:custGeom>
                <a:avLst/>
                <a:gdLst>
                  <a:gd name="connsiteX0" fmla="*/ 0 w 1123760"/>
                  <a:gd name="connsiteY0" fmla="*/ 0 h 1095852"/>
                  <a:gd name="connsiteX1" fmla="*/ 78222 w 1123760"/>
                  <a:gd name="connsiteY1" fmla="*/ 3908 h 1095852"/>
                  <a:gd name="connsiteX2" fmla="*/ 1120671 w 1123760"/>
                  <a:gd name="connsiteY2" fmla="*/ 1035328 h 1095852"/>
                  <a:gd name="connsiteX3" fmla="*/ 1123760 w 1123760"/>
                  <a:gd name="connsiteY3" fmla="*/ 1095852 h 1095852"/>
                  <a:gd name="connsiteX4" fmla="*/ 0 w 1123760"/>
                  <a:gd name="connsiteY4" fmla="*/ 1095852 h 1095852"/>
                  <a:gd name="connsiteX5" fmla="*/ 0 w 1123760"/>
                  <a:gd name="connsiteY5" fmla="*/ 0 h 109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3760" h="1095852">
                    <a:moveTo>
                      <a:pt x="0" y="0"/>
                    </a:moveTo>
                    <a:lnTo>
                      <a:pt x="78222" y="3908"/>
                    </a:lnTo>
                    <a:cubicBezTo>
                      <a:pt x="627876" y="59138"/>
                      <a:pt x="1064851" y="491489"/>
                      <a:pt x="1120671" y="1035328"/>
                    </a:cubicBezTo>
                    <a:lnTo>
                      <a:pt x="1123760" y="1095852"/>
                    </a:lnTo>
                    <a:lnTo>
                      <a:pt x="0" y="1095852"/>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550"/>
              </a:p>
            </p:txBody>
          </p:sp>
          <p:sp>
            <p:nvSpPr>
              <p:cNvPr id="30" name="Freeform 29">
                <a:extLst>
                  <a:ext uri="{FF2B5EF4-FFF2-40B4-BE49-F238E27FC236}">
                    <a16:creationId xmlns:a16="http://schemas.microsoft.com/office/drawing/2014/main" id="{CFD96876-086F-07BC-48C6-BE7C9042F82B}"/>
                  </a:ext>
                </a:extLst>
              </p:cNvPr>
              <p:cNvSpPr/>
              <p:nvPr/>
            </p:nvSpPr>
            <p:spPr>
              <a:xfrm>
                <a:off x="7772266" y="2814887"/>
                <a:ext cx="1123758" cy="1095852"/>
              </a:xfrm>
              <a:custGeom>
                <a:avLst/>
                <a:gdLst>
                  <a:gd name="connsiteX0" fmla="*/ 1123758 w 1123758"/>
                  <a:gd name="connsiteY0" fmla="*/ 0 h 1095852"/>
                  <a:gd name="connsiteX1" fmla="*/ 1123758 w 1123758"/>
                  <a:gd name="connsiteY1" fmla="*/ 1095852 h 1095852"/>
                  <a:gd name="connsiteX2" fmla="*/ 0 w 1123758"/>
                  <a:gd name="connsiteY2" fmla="*/ 1095852 h 1095852"/>
                  <a:gd name="connsiteX3" fmla="*/ 3089 w 1123758"/>
                  <a:gd name="connsiteY3" fmla="*/ 1035328 h 1095852"/>
                  <a:gd name="connsiteX4" fmla="*/ 1045538 w 1123758"/>
                  <a:gd name="connsiteY4" fmla="*/ 3908 h 1095852"/>
                  <a:gd name="connsiteX5" fmla="*/ 1123758 w 1123758"/>
                  <a:gd name="connsiteY5" fmla="*/ 0 h 109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3758" h="1095852">
                    <a:moveTo>
                      <a:pt x="1123758" y="0"/>
                    </a:moveTo>
                    <a:lnTo>
                      <a:pt x="1123758" y="1095852"/>
                    </a:lnTo>
                    <a:lnTo>
                      <a:pt x="0" y="1095852"/>
                    </a:lnTo>
                    <a:lnTo>
                      <a:pt x="3089" y="1035328"/>
                    </a:lnTo>
                    <a:cubicBezTo>
                      <a:pt x="58909" y="491489"/>
                      <a:pt x="495885" y="59138"/>
                      <a:pt x="1045538" y="3908"/>
                    </a:cubicBezTo>
                    <a:lnTo>
                      <a:pt x="1123758"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550"/>
              </a:p>
            </p:txBody>
          </p:sp>
          <p:sp>
            <p:nvSpPr>
              <p:cNvPr id="31" name="Freeform 30">
                <a:extLst>
                  <a:ext uri="{FF2B5EF4-FFF2-40B4-BE49-F238E27FC236}">
                    <a16:creationId xmlns:a16="http://schemas.microsoft.com/office/drawing/2014/main" id="{F94DA86C-F110-3643-62F0-54A89F21C99F}"/>
                  </a:ext>
                </a:extLst>
              </p:cNvPr>
              <p:cNvSpPr/>
              <p:nvPr/>
            </p:nvSpPr>
            <p:spPr>
              <a:xfrm>
                <a:off x="7770589" y="3993117"/>
                <a:ext cx="1125435" cy="1128718"/>
              </a:xfrm>
              <a:custGeom>
                <a:avLst/>
                <a:gdLst>
                  <a:gd name="connsiteX0" fmla="*/ 0 w 1125435"/>
                  <a:gd name="connsiteY0" fmla="*/ 0 h 1128718"/>
                  <a:gd name="connsiteX1" fmla="*/ 1125435 w 1125435"/>
                  <a:gd name="connsiteY1" fmla="*/ 0 h 1128718"/>
                  <a:gd name="connsiteX2" fmla="*/ 1125435 w 1125435"/>
                  <a:gd name="connsiteY2" fmla="*/ 1128718 h 1128718"/>
                  <a:gd name="connsiteX3" fmla="*/ 1047215 w 1125435"/>
                  <a:gd name="connsiteY3" fmla="*/ 1124810 h 1128718"/>
                  <a:gd name="connsiteX4" fmla="*/ 4766 w 1125435"/>
                  <a:gd name="connsiteY4" fmla="*/ 93390 h 1128718"/>
                  <a:gd name="connsiteX5" fmla="*/ 0 w 1125435"/>
                  <a:gd name="connsiteY5" fmla="*/ 0 h 112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435" h="1128718">
                    <a:moveTo>
                      <a:pt x="0" y="0"/>
                    </a:moveTo>
                    <a:lnTo>
                      <a:pt x="1125435" y="0"/>
                    </a:lnTo>
                    <a:lnTo>
                      <a:pt x="1125435" y="1128718"/>
                    </a:lnTo>
                    <a:lnTo>
                      <a:pt x="1047215" y="1124810"/>
                    </a:lnTo>
                    <a:cubicBezTo>
                      <a:pt x="497562" y="1069581"/>
                      <a:pt x="60586" y="637229"/>
                      <a:pt x="4766" y="93390"/>
                    </a:cubicBez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550"/>
              </a:p>
            </p:txBody>
          </p:sp>
          <p:sp>
            <p:nvSpPr>
              <p:cNvPr id="32" name="Freeform 31">
                <a:extLst>
                  <a:ext uri="{FF2B5EF4-FFF2-40B4-BE49-F238E27FC236}">
                    <a16:creationId xmlns:a16="http://schemas.microsoft.com/office/drawing/2014/main" id="{2EF0625E-EE67-5337-0E88-3938D0856621}"/>
                  </a:ext>
                </a:extLst>
              </p:cNvPr>
              <p:cNvSpPr/>
              <p:nvPr/>
            </p:nvSpPr>
            <p:spPr>
              <a:xfrm>
                <a:off x="8978402" y="3993117"/>
                <a:ext cx="1125437" cy="1128718"/>
              </a:xfrm>
              <a:custGeom>
                <a:avLst/>
                <a:gdLst>
                  <a:gd name="connsiteX0" fmla="*/ 0 w 1125437"/>
                  <a:gd name="connsiteY0" fmla="*/ 0 h 1128718"/>
                  <a:gd name="connsiteX1" fmla="*/ 1125437 w 1125437"/>
                  <a:gd name="connsiteY1" fmla="*/ 0 h 1128718"/>
                  <a:gd name="connsiteX2" fmla="*/ 1120671 w 1125437"/>
                  <a:gd name="connsiteY2" fmla="*/ 93390 h 1128718"/>
                  <a:gd name="connsiteX3" fmla="*/ 78222 w 1125437"/>
                  <a:gd name="connsiteY3" fmla="*/ 1124810 h 1128718"/>
                  <a:gd name="connsiteX4" fmla="*/ 0 w 1125437"/>
                  <a:gd name="connsiteY4" fmla="*/ 1128718 h 1128718"/>
                  <a:gd name="connsiteX5" fmla="*/ 0 w 1125437"/>
                  <a:gd name="connsiteY5" fmla="*/ 0 h 112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437" h="1128718">
                    <a:moveTo>
                      <a:pt x="0" y="0"/>
                    </a:moveTo>
                    <a:lnTo>
                      <a:pt x="1125437" y="0"/>
                    </a:lnTo>
                    <a:lnTo>
                      <a:pt x="1120671" y="93390"/>
                    </a:lnTo>
                    <a:cubicBezTo>
                      <a:pt x="1064851" y="637229"/>
                      <a:pt x="627876" y="1069581"/>
                      <a:pt x="78222" y="1124810"/>
                    </a:cubicBezTo>
                    <a:lnTo>
                      <a:pt x="0" y="1128718"/>
                    </a:lnTo>
                    <a:lnTo>
                      <a:pt x="0" y="0"/>
                    </a:lnTo>
                    <a:close/>
                  </a:path>
                </a:pathLst>
              </a:custGeom>
              <a:solidFill>
                <a:srgbClr val="64AFA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550"/>
              </a:p>
            </p:txBody>
          </p:sp>
          <p:sp>
            <p:nvSpPr>
              <p:cNvPr id="33" name="Oval 32">
                <a:extLst>
                  <a:ext uri="{FF2B5EF4-FFF2-40B4-BE49-F238E27FC236}">
                    <a16:creationId xmlns:a16="http://schemas.microsoft.com/office/drawing/2014/main" id="{B16492C7-0985-CC2F-431A-B387818F3E80}"/>
                  </a:ext>
                </a:extLst>
              </p:cNvPr>
              <p:cNvSpPr/>
              <p:nvPr/>
            </p:nvSpPr>
            <p:spPr>
              <a:xfrm>
                <a:off x="8532188" y="3567621"/>
                <a:ext cx="810051" cy="801481"/>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50"/>
              </a:p>
            </p:txBody>
          </p:sp>
          <p:sp>
            <p:nvSpPr>
              <p:cNvPr id="34" name="TextBox 33">
                <a:extLst>
                  <a:ext uri="{FF2B5EF4-FFF2-40B4-BE49-F238E27FC236}">
                    <a16:creationId xmlns:a16="http://schemas.microsoft.com/office/drawing/2014/main" id="{6490C8C7-7BF4-B17E-CF69-671D6682DD35}"/>
                  </a:ext>
                </a:extLst>
              </p:cNvPr>
              <p:cNvSpPr txBox="1"/>
              <p:nvPr/>
            </p:nvSpPr>
            <p:spPr>
              <a:xfrm>
                <a:off x="7770588" y="3305148"/>
                <a:ext cx="1269245" cy="262461"/>
              </a:xfrm>
              <a:prstGeom prst="rect">
                <a:avLst/>
              </a:prstGeom>
              <a:noFill/>
            </p:spPr>
            <p:txBody>
              <a:bodyPr wrap="square">
                <a:spAutoFit/>
              </a:bodyPr>
              <a:lstStyle/>
              <a:p>
                <a:pPr algn="ctr"/>
                <a:r>
                  <a:rPr lang="en-GB" sz="1550" b="1" dirty="0">
                    <a:solidFill>
                      <a:schemeClr val="bg1"/>
                    </a:solidFill>
                  </a:rPr>
                  <a:t>Afþreying</a:t>
                </a:r>
                <a:endParaRPr lang="en-US" sz="1550" dirty="0">
                  <a:solidFill>
                    <a:schemeClr val="bg1"/>
                  </a:solidFill>
                </a:endParaRPr>
              </a:p>
            </p:txBody>
          </p:sp>
          <p:sp>
            <p:nvSpPr>
              <p:cNvPr id="35" name="TextBox 34">
                <a:extLst>
                  <a:ext uri="{FF2B5EF4-FFF2-40B4-BE49-F238E27FC236}">
                    <a16:creationId xmlns:a16="http://schemas.microsoft.com/office/drawing/2014/main" id="{DEE17099-28E0-CD74-F711-CDB8418F9B17}"/>
                  </a:ext>
                </a:extLst>
              </p:cNvPr>
              <p:cNvSpPr txBox="1"/>
              <p:nvPr/>
            </p:nvSpPr>
            <p:spPr>
              <a:xfrm>
                <a:off x="8844045" y="3282000"/>
                <a:ext cx="1269245" cy="262461"/>
              </a:xfrm>
              <a:prstGeom prst="rect">
                <a:avLst/>
              </a:prstGeom>
              <a:noFill/>
            </p:spPr>
            <p:txBody>
              <a:bodyPr wrap="square">
                <a:spAutoFit/>
              </a:bodyPr>
              <a:lstStyle/>
              <a:p>
                <a:pPr algn="ctr"/>
                <a:r>
                  <a:rPr lang="en-GB" sz="1550" b="1" dirty="0">
                    <a:solidFill>
                      <a:schemeClr val="bg1"/>
                    </a:solidFill>
                  </a:rPr>
                  <a:t>Fræðandi</a:t>
                </a:r>
                <a:endParaRPr lang="en-US" sz="1550" dirty="0">
                  <a:solidFill>
                    <a:schemeClr val="bg1"/>
                  </a:solidFill>
                </a:endParaRPr>
              </a:p>
            </p:txBody>
          </p:sp>
          <p:sp>
            <p:nvSpPr>
              <p:cNvPr id="36" name="TextBox 35">
                <a:extLst>
                  <a:ext uri="{FF2B5EF4-FFF2-40B4-BE49-F238E27FC236}">
                    <a16:creationId xmlns:a16="http://schemas.microsoft.com/office/drawing/2014/main" id="{0CDED9F0-B7C3-5334-1867-BA5D6ED4CBEE}"/>
                  </a:ext>
                </a:extLst>
              </p:cNvPr>
              <p:cNvSpPr txBox="1"/>
              <p:nvPr/>
            </p:nvSpPr>
            <p:spPr>
              <a:xfrm>
                <a:off x="7822567" y="4363948"/>
                <a:ext cx="1269245" cy="453341"/>
              </a:xfrm>
              <a:prstGeom prst="rect">
                <a:avLst/>
              </a:prstGeom>
              <a:noFill/>
            </p:spPr>
            <p:txBody>
              <a:bodyPr wrap="square">
                <a:spAutoFit/>
              </a:bodyPr>
              <a:lstStyle/>
              <a:p>
                <a:pPr algn="ctr"/>
                <a:r>
                  <a:rPr lang="en-GB" sz="1550" b="1" dirty="0" err="1">
                    <a:solidFill>
                      <a:schemeClr val="bg1"/>
                    </a:solidFill>
                  </a:rPr>
                  <a:t>Estetískt</a:t>
                </a:r>
                <a:r>
                  <a:rPr lang="en-GB" sz="1550" b="1" dirty="0">
                    <a:solidFill>
                      <a:schemeClr val="bg1"/>
                    </a:solidFill>
                  </a:rPr>
                  <a:t> </a:t>
                </a:r>
              </a:p>
              <a:p>
                <a:pPr algn="ctr"/>
                <a:endParaRPr lang="en-US" sz="1550" dirty="0">
                  <a:solidFill>
                    <a:schemeClr val="bg1"/>
                  </a:solidFill>
                </a:endParaRPr>
              </a:p>
            </p:txBody>
          </p:sp>
          <p:sp>
            <p:nvSpPr>
              <p:cNvPr id="37" name="TextBox 36">
                <a:extLst>
                  <a:ext uri="{FF2B5EF4-FFF2-40B4-BE49-F238E27FC236}">
                    <a16:creationId xmlns:a16="http://schemas.microsoft.com/office/drawing/2014/main" id="{EEEEA580-8201-484E-3EF6-F026A86B4E79}"/>
                  </a:ext>
                </a:extLst>
              </p:cNvPr>
              <p:cNvSpPr txBox="1"/>
              <p:nvPr/>
            </p:nvSpPr>
            <p:spPr>
              <a:xfrm>
                <a:off x="8896024" y="4372074"/>
                <a:ext cx="1269245" cy="262461"/>
              </a:xfrm>
              <a:prstGeom prst="rect">
                <a:avLst/>
              </a:prstGeom>
              <a:noFill/>
            </p:spPr>
            <p:txBody>
              <a:bodyPr wrap="square">
                <a:spAutoFit/>
              </a:bodyPr>
              <a:lstStyle/>
              <a:p>
                <a:pPr algn="ctr"/>
                <a:r>
                  <a:rPr lang="en-GB" sz="1550" b="1" dirty="0">
                    <a:solidFill>
                      <a:schemeClr val="bg1"/>
                    </a:solidFill>
                  </a:rPr>
                  <a:t>Flóttafíkn</a:t>
                </a:r>
                <a:endParaRPr lang="en-US" sz="1550" dirty="0">
                  <a:solidFill>
                    <a:schemeClr val="bg1"/>
                  </a:solidFill>
                </a:endParaRPr>
              </a:p>
            </p:txBody>
          </p:sp>
          <p:sp>
            <p:nvSpPr>
              <p:cNvPr id="38" name="TextBox 37">
                <a:extLst>
                  <a:ext uri="{FF2B5EF4-FFF2-40B4-BE49-F238E27FC236}">
                    <a16:creationId xmlns:a16="http://schemas.microsoft.com/office/drawing/2014/main" id="{2FA7EFE7-6280-0526-4D3F-7D7B6AE1905A}"/>
                  </a:ext>
                </a:extLst>
              </p:cNvPr>
              <p:cNvSpPr txBox="1"/>
              <p:nvPr/>
            </p:nvSpPr>
            <p:spPr>
              <a:xfrm>
                <a:off x="8492691" y="5290036"/>
                <a:ext cx="882172" cy="453341"/>
              </a:xfrm>
              <a:prstGeom prst="rect">
                <a:avLst/>
              </a:prstGeom>
              <a:noFill/>
            </p:spPr>
            <p:txBody>
              <a:bodyPr wrap="square">
                <a:spAutoFit/>
              </a:bodyPr>
              <a:lstStyle/>
              <a:p>
                <a:pPr algn="ctr"/>
                <a:r>
                  <a:rPr lang="en-GB" sz="1550" b="1" dirty="0">
                    <a:solidFill>
                      <a:srgbClr val="414141"/>
                    </a:solidFill>
                  </a:rPr>
                  <a:t>Ítöku</a:t>
                </a:r>
              </a:p>
              <a:p>
                <a:pPr algn="ctr"/>
                <a:endParaRPr lang="en-US" sz="1550" dirty="0">
                  <a:solidFill>
                    <a:srgbClr val="414141"/>
                  </a:solidFill>
                </a:endParaRPr>
              </a:p>
            </p:txBody>
          </p:sp>
          <p:sp>
            <p:nvSpPr>
              <p:cNvPr id="39" name="TextBox 38">
                <a:extLst>
                  <a:ext uri="{FF2B5EF4-FFF2-40B4-BE49-F238E27FC236}">
                    <a16:creationId xmlns:a16="http://schemas.microsoft.com/office/drawing/2014/main" id="{0D9AEB92-7184-28BE-1766-4B2AA82C6781}"/>
                  </a:ext>
                </a:extLst>
              </p:cNvPr>
              <p:cNvSpPr txBox="1"/>
              <p:nvPr/>
            </p:nvSpPr>
            <p:spPr>
              <a:xfrm>
                <a:off x="8445850" y="2479825"/>
                <a:ext cx="975855" cy="453341"/>
              </a:xfrm>
              <a:prstGeom prst="rect">
                <a:avLst/>
              </a:prstGeom>
              <a:noFill/>
            </p:spPr>
            <p:txBody>
              <a:bodyPr wrap="square">
                <a:spAutoFit/>
              </a:bodyPr>
              <a:lstStyle/>
              <a:p>
                <a:pPr algn="ctr"/>
                <a:r>
                  <a:rPr lang="en-GB" sz="1550" b="1" dirty="0">
                    <a:solidFill>
                      <a:srgbClr val="414141"/>
                    </a:solidFill>
                  </a:rPr>
                  <a:t>Upptaka</a:t>
                </a:r>
              </a:p>
              <a:p>
                <a:pPr algn="ctr"/>
                <a:endParaRPr lang="en-US" sz="1550" dirty="0">
                  <a:solidFill>
                    <a:srgbClr val="414141"/>
                  </a:solidFill>
                </a:endParaRPr>
              </a:p>
            </p:txBody>
          </p:sp>
          <p:sp>
            <p:nvSpPr>
              <p:cNvPr id="40" name="TextBox 39">
                <a:extLst>
                  <a:ext uri="{FF2B5EF4-FFF2-40B4-BE49-F238E27FC236}">
                    <a16:creationId xmlns:a16="http://schemas.microsoft.com/office/drawing/2014/main" id="{17F7D353-DFA4-B6BB-ABD7-69B25F19C23D}"/>
                  </a:ext>
                </a:extLst>
              </p:cNvPr>
              <p:cNvSpPr txBox="1"/>
              <p:nvPr/>
            </p:nvSpPr>
            <p:spPr>
              <a:xfrm>
                <a:off x="6761184" y="3656519"/>
                <a:ext cx="975855" cy="644222"/>
              </a:xfrm>
              <a:prstGeom prst="rect">
                <a:avLst/>
              </a:prstGeom>
              <a:noFill/>
            </p:spPr>
            <p:txBody>
              <a:bodyPr wrap="square">
                <a:spAutoFit/>
              </a:bodyPr>
              <a:lstStyle/>
              <a:p>
                <a:pPr algn="ctr"/>
                <a:r>
                  <a:rPr lang="en-GB" sz="1550" b="1" dirty="0">
                    <a:solidFill>
                      <a:srgbClr val="414141"/>
                    </a:solidFill>
                  </a:rPr>
                  <a:t>Óvirk upptaka </a:t>
                </a:r>
              </a:p>
              <a:p>
                <a:pPr algn="ctr"/>
                <a:endParaRPr lang="en-US" sz="1550" dirty="0">
                  <a:solidFill>
                    <a:srgbClr val="414141"/>
                  </a:solidFill>
                </a:endParaRPr>
              </a:p>
            </p:txBody>
          </p:sp>
          <p:sp>
            <p:nvSpPr>
              <p:cNvPr id="41" name="TextBox 40">
                <a:extLst>
                  <a:ext uri="{FF2B5EF4-FFF2-40B4-BE49-F238E27FC236}">
                    <a16:creationId xmlns:a16="http://schemas.microsoft.com/office/drawing/2014/main" id="{2FF2D108-8F78-5361-A085-B4AB829BF2D1}"/>
                  </a:ext>
                </a:extLst>
              </p:cNvPr>
              <p:cNvSpPr txBox="1"/>
              <p:nvPr/>
            </p:nvSpPr>
            <p:spPr>
              <a:xfrm>
                <a:off x="10153699" y="3656519"/>
                <a:ext cx="975855" cy="644222"/>
              </a:xfrm>
              <a:prstGeom prst="rect">
                <a:avLst/>
              </a:prstGeom>
              <a:noFill/>
            </p:spPr>
            <p:txBody>
              <a:bodyPr wrap="square">
                <a:spAutoFit/>
              </a:bodyPr>
              <a:lstStyle/>
              <a:p>
                <a:pPr algn="ctr"/>
                <a:r>
                  <a:rPr lang="en-GB" sz="1550" b="1" dirty="0">
                    <a:solidFill>
                      <a:srgbClr val="414141"/>
                    </a:solidFill>
                  </a:rPr>
                  <a:t>Virkt upptöku </a:t>
                </a:r>
              </a:p>
              <a:p>
                <a:pPr algn="ctr"/>
                <a:endParaRPr lang="en-US" sz="1550" dirty="0">
                  <a:solidFill>
                    <a:srgbClr val="414141"/>
                  </a:solidFill>
                </a:endParaRPr>
              </a:p>
            </p:txBody>
          </p:sp>
        </p:grpSp>
        <p:sp>
          <p:nvSpPr>
            <p:cNvPr id="24" name="TextBox 23">
              <a:extLst>
                <a:ext uri="{FF2B5EF4-FFF2-40B4-BE49-F238E27FC236}">
                  <a16:creationId xmlns:a16="http://schemas.microsoft.com/office/drawing/2014/main" id="{663839E3-C958-F5C0-61E6-C22A00460B62}"/>
                </a:ext>
              </a:extLst>
            </p:cNvPr>
            <p:cNvSpPr txBox="1"/>
            <p:nvPr/>
          </p:nvSpPr>
          <p:spPr>
            <a:xfrm>
              <a:off x="8081483" y="3963976"/>
              <a:ext cx="959389" cy="541510"/>
            </a:xfrm>
            <a:prstGeom prst="rect">
              <a:avLst/>
            </a:prstGeom>
            <a:noFill/>
          </p:spPr>
          <p:txBody>
            <a:bodyPr wrap="square">
              <a:spAutoFit/>
            </a:bodyPr>
            <a:lstStyle/>
            <a:p>
              <a:pPr algn="ctr">
                <a:lnSpc>
                  <a:spcPts val="1860"/>
                </a:lnSpc>
              </a:pPr>
              <a:r>
                <a:rPr lang="en-GB" sz="2100" b="1" dirty="0">
                  <a:solidFill>
                    <a:srgbClr val="414141"/>
                  </a:solidFill>
                </a:rPr>
                <a:t>Fjórir veruleikar</a:t>
              </a:r>
              <a:endParaRPr lang="en-US" sz="2100" dirty="0">
                <a:solidFill>
                  <a:srgbClr val="414141"/>
                </a:solidFill>
              </a:endParaRPr>
            </a:p>
          </p:txBody>
        </p:sp>
        <p:pic>
          <p:nvPicPr>
            <p:cNvPr id="25" name="Graphic 24" descr="Hike outline">
              <a:extLst>
                <a:ext uri="{FF2B5EF4-FFF2-40B4-BE49-F238E27FC236}">
                  <a16:creationId xmlns:a16="http://schemas.microsoft.com/office/drawing/2014/main" id="{443FDDE0-A717-A384-3969-8F54B07A16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5133" y="5008931"/>
              <a:ext cx="645869" cy="645869"/>
            </a:xfrm>
            <a:prstGeom prst="rect">
              <a:avLst/>
            </a:prstGeom>
          </p:spPr>
        </p:pic>
        <p:pic>
          <p:nvPicPr>
            <p:cNvPr id="26" name="Graphic 25" descr="Easel outline">
              <a:extLst>
                <a:ext uri="{FF2B5EF4-FFF2-40B4-BE49-F238E27FC236}">
                  <a16:creationId xmlns:a16="http://schemas.microsoft.com/office/drawing/2014/main" id="{725AAB32-0AD3-9925-B13F-6F20755E4C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7107" y="2937360"/>
              <a:ext cx="549317" cy="549317"/>
            </a:xfrm>
            <a:prstGeom prst="rect">
              <a:avLst/>
            </a:prstGeom>
          </p:spPr>
        </p:pic>
        <p:pic>
          <p:nvPicPr>
            <p:cNvPr id="27" name="Graphic 26" descr="Homeopathy outline">
              <a:extLst>
                <a:ext uri="{FF2B5EF4-FFF2-40B4-BE49-F238E27FC236}">
                  <a16:creationId xmlns:a16="http://schemas.microsoft.com/office/drawing/2014/main" id="{8ACDD52C-C28B-8D90-E3D1-A7959D724D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8592044" y="5030549"/>
              <a:ext cx="702526" cy="702526"/>
            </a:xfrm>
            <a:prstGeom prst="rect">
              <a:avLst/>
            </a:prstGeom>
          </p:spPr>
        </p:pic>
        <p:pic>
          <p:nvPicPr>
            <p:cNvPr id="28" name="Graphic 27" descr="Drama outline">
              <a:extLst>
                <a:ext uri="{FF2B5EF4-FFF2-40B4-BE49-F238E27FC236}">
                  <a16:creationId xmlns:a16="http://schemas.microsoft.com/office/drawing/2014/main" id="{A967A010-351C-5686-E81E-3BD93392CDF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92482" y="2827913"/>
              <a:ext cx="651446" cy="651446"/>
            </a:xfrm>
            <a:prstGeom prst="rect">
              <a:avLst/>
            </a:prstGeom>
          </p:spPr>
        </p:pic>
      </p:grpSp>
    </p:spTree>
    <p:extLst>
      <p:ext uri="{BB962C8B-B14F-4D97-AF65-F5344CB8AC3E}">
        <p14:creationId xmlns:p14="http://schemas.microsoft.com/office/powerpoint/2010/main" val="1728068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4ED22FAD-4890-5B48-460C-85E6C6A50E6D}"/>
              </a:ext>
            </a:extLst>
          </p:cNvPr>
          <p:cNvSpPr>
            <a:spLocks noGrp="1"/>
          </p:cNvSpPr>
          <p:nvPr>
            <p:ph type="body" sz="quarter" idx="86"/>
          </p:nvPr>
        </p:nvSpPr>
        <p:spPr>
          <a:xfrm>
            <a:off x="510489" y="1819136"/>
            <a:ext cx="2419055" cy="1643070"/>
          </a:xfrm>
        </p:spPr>
        <p:txBody>
          <a:bodyPr/>
          <a:lstStyle/>
          <a:p>
            <a:r>
              <a:rPr lang="en-GB" b="1" dirty="0"/>
              <a:t>Kafli 1</a:t>
            </a:r>
          </a:p>
          <a:p>
            <a:endParaRPr lang="en-GB" sz="1800" dirty="0"/>
          </a:p>
          <a:p>
            <a:r>
              <a:rPr lang="en-GB" sz="1800" dirty="0"/>
              <a:t>Tæki til markaðsrannsókna – skilningur </a:t>
            </a:r>
          </a:p>
          <a:p>
            <a:r>
              <a:rPr lang="en-GB" sz="1800" dirty="0"/>
              <a:t>markaðurinn</a:t>
            </a:r>
          </a:p>
          <a:p>
            <a:endParaRPr lang="en-GB" sz="1800" dirty="0"/>
          </a:p>
          <a:p>
            <a:endParaRPr lang="en-GB" dirty="0"/>
          </a:p>
          <a:p>
            <a:endParaRPr lang="en-US" dirty="0"/>
          </a:p>
        </p:txBody>
      </p:sp>
      <p:sp>
        <p:nvSpPr>
          <p:cNvPr id="24" name="Text Placeholder 23">
            <a:extLst>
              <a:ext uri="{FF2B5EF4-FFF2-40B4-BE49-F238E27FC236}">
                <a16:creationId xmlns:a16="http://schemas.microsoft.com/office/drawing/2014/main" id="{AE0D6D4C-3F02-2D52-99F9-F48BE34AB143}"/>
              </a:ext>
            </a:extLst>
          </p:cNvPr>
          <p:cNvSpPr>
            <a:spLocks noGrp="1"/>
          </p:cNvSpPr>
          <p:nvPr>
            <p:ph type="body" sz="quarter" idx="87"/>
          </p:nvPr>
        </p:nvSpPr>
        <p:spPr/>
        <p:txBody>
          <a:bodyPr/>
          <a:lstStyle/>
          <a:p>
            <a:r>
              <a:rPr lang="en-US" dirty="0"/>
              <a:t>04</a:t>
            </a:r>
          </a:p>
        </p:txBody>
      </p:sp>
      <p:sp>
        <p:nvSpPr>
          <p:cNvPr id="26" name="Text Placeholder 25">
            <a:extLst>
              <a:ext uri="{FF2B5EF4-FFF2-40B4-BE49-F238E27FC236}">
                <a16:creationId xmlns:a16="http://schemas.microsoft.com/office/drawing/2014/main" id="{C54B6291-F87F-2917-9C72-200917DB0E58}"/>
              </a:ext>
            </a:extLst>
          </p:cNvPr>
          <p:cNvSpPr>
            <a:spLocks noGrp="1"/>
          </p:cNvSpPr>
          <p:nvPr>
            <p:ph type="body" sz="quarter" idx="88"/>
          </p:nvPr>
        </p:nvSpPr>
        <p:spPr/>
        <p:txBody>
          <a:bodyPr/>
          <a:lstStyle/>
          <a:p>
            <a:r>
              <a:rPr lang="en-US" dirty="0"/>
              <a:t>Síða 8</a:t>
            </a:r>
          </a:p>
        </p:txBody>
      </p:sp>
      <p:sp>
        <p:nvSpPr>
          <p:cNvPr id="30" name="Text Placeholder 29">
            <a:extLst>
              <a:ext uri="{FF2B5EF4-FFF2-40B4-BE49-F238E27FC236}">
                <a16:creationId xmlns:a16="http://schemas.microsoft.com/office/drawing/2014/main" id="{322A13B0-456E-56A5-D147-138D1E6ADE1C}"/>
              </a:ext>
            </a:extLst>
          </p:cNvPr>
          <p:cNvSpPr>
            <a:spLocks noGrp="1"/>
          </p:cNvSpPr>
          <p:nvPr>
            <p:ph type="body" sz="quarter" idx="90"/>
          </p:nvPr>
        </p:nvSpPr>
        <p:spPr/>
        <p:txBody>
          <a:bodyPr/>
          <a:lstStyle/>
          <a:p>
            <a:r>
              <a:rPr lang="en-GB" b="1" dirty="0"/>
              <a:t>Kafli 2 </a:t>
            </a:r>
          </a:p>
          <a:p>
            <a:endParaRPr lang="en-GB" sz="1800" dirty="0"/>
          </a:p>
          <a:p>
            <a:r>
              <a:rPr lang="en-GB" sz="1800" dirty="0"/>
              <a:t>Að skilgreina hugmyndina þína og virðisstefnu</a:t>
            </a:r>
          </a:p>
          <a:p>
            <a:endParaRPr lang="en-GB" dirty="0"/>
          </a:p>
          <a:p>
            <a:endParaRPr lang="en-US" dirty="0"/>
          </a:p>
        </p:txBody>
      </p:sp>
      <p:sp>
        <p:nvSpPr>
          <p:cNvPr id="32" name="Text Placeholder 31">
            <a:extLst>
              <a:ext uri="{FF2B5EF4-FFF2-40B4-BE49-F238E27FC236}">
                <a16:creationId xmlns:a16="http://schemas.microsoft.com/office/drawing/2014/main" id="{E0CD1AD5-6950-6C0C-0D16-2FD5E9340DEF}"/>
              </a:ext>
            </a:extLst>
          </p:cNvPr>
          <p:cNvSpPr>
            <a:spLocks noGrp="1"/>
          </p:cNvSpPr>
          <p:nvPr>
            <p:ph type="body" sz="quarter" idx="91"/>
          </p:nvPr>
        </p:nvSpPr>
        <p:spPr/>
        <p:txBody>
          <a:bodyPr/>
          <a:lstStyle/>
          <a:p>
            <a:r>
              <a:rPr lang="en-US" dirty="0"/>
              <a:t>05</a:t>
            </a:r>
          </a:p>
        </p:txBody>
      </p:sp>
      <p:sp>
        <p:nvSpPr>
          <p:cNvPr id="34" name="Text Placeholder 33">
            <a:extLst>
              <a:ext uri="{FF2B5EF4-FFF2-40B4-BE49-F238E27FC236}">
                <a16:creationId xmlns:a16="http://schemas.microsoft.com/office/drawing/2014/main" id="{CC3DAB45-FC27-FE21-A5DC-C7B4F7835F68}"/>
              </a:ext>
            </a:extLst>
          </p:cNvPr>
          <p:cNvSpPr>
            <a:spLocks noGrp="1"/>
          </p:cNvSpPr>
          <p:nvPr>
            <p:ph type="body" sz="quarter" idx="92"/>
          </p:nvPr>
        </p:nvSpPr>
        <p:spPr/>
        <p:txBody>
          <a:bodyPr/>
          <a:lstStyle/>
          <a:p>
            <a:r>
              <a:rPr lang="en-US" dirty="0"/>
              <a:t>Síða 31</a:t>
            </a:r>
          </a:p>
        </p:txBody>
      </p:sp>
      <p:sp>
        <p:nvSpPr>
          <p:cNvPr id="36" name="Text Placeholder 35">
            <a:extLst>
              <a:ext uri="{FF2B5EF4-FFF2-40B4-BE49-F238E27FC236}">
                <a16:creationId xmlns:a16="http://schemas.microsoft.com/office/drawing/2014/main" id="{AB7FC77A-4BA4-0C77-98DB-59CACA7ABFA2}"/>
              </a:ext>
            </a:extLst>
          </p:cNvPr>
          <p:cNvSpPr>
            <a:spLocks noGrp="1"/>
          </p:cNvSpPr>
          <p:nvPr>
            <p:ph type="body" sz="quarter" idx="93"/>
          </p:nvPr>
        </p:nvSpPr>
        <p:spPr/>
        <p:txBody>
          <a:bodyPr/>
          <a:lstStyle/>
          <a:p>
            <a:r>
              <a:rPr lang="en-GB" dirty="0"/>
              <a:t>Mynd: Teapot Lane, Leitrim, Írland</a:t>
            </a:r>
          </a:p>
        </p:txBody>
      </p:sp>
      <p:sp>
        <p:nvSpPr>
          <p:cNvPr id="38" name="Text Placeholder 37">
            <a:extLst>
              <a:ext uri="{FF2B5EF4-FFF2-40B4-BE49-F238E27FC236}">
                <a16:creationId xmlns:a16="http://schemas.microsoft.com/office/drawing/2014/main" id="{5B7C51A1-E88F-52C8-E71B-57176CAB7DCC}"/>
              </a:ext>
            </a:extLst>
          </p:cNvPr>
          <p:cNvSpPr>
            <a:spLocks noGrp="1"/>
          </p:cNvSpPr>
          <p:nvPr>
            <p:ph type="body" sz="quarter" idx="98"/>
          </p:nvPr>
        </p:nvSpPr>
        <p:spPr/>
        <p:txBody>
          <a:bodyPr/>
          <a:lstStyle/>
          <a:p>
            <a:r>
              <a:rPr lang="en-GB" dirty="0"/>
              <a:t>Ljósmynd: Kirkja </a:t>
            </a:r>
            <a:r>
              <a:rPr lang="en-GB" dirty="0" err="1"/>
              <a:t>í Blönduósi</a:t>
            </a:r>
            <a:r>
              <a:rPr lang="en-GB" dirty="0"/>
              <a:t>, Íslandi</a:t>
            </a:r>
          </a:p>
        </p:txBody>
      </p:sp>
      <p:sp>
        <p:nvSpPr>
          <p:cNvPr id="40" name="Text Placeholder 39">
            <a:extLst>
              <a:ext uri="{FF2B5EF4-FFF2-40B4-BE49-F238E27FC236}">
                <a16:creationId xmlns:a16="http://schemas.microsoft.com/office/drawing/2014/main" id="{7A6EA366-616B-056E-5983-37F464219FBA}"/>
              </a:ext>
            </a:extLst>
          </p:cNvPr>
          <p:cNvSpPr>
            <a:spLocks noGrp="1"/>
          </p:cNvSpPr>
          <p:nvPr>
            <p:ph type="body" sz="quarter" idx="42"/>
          </p:nvPr>
        </p:nvSpPr>
        <p:spPr>
          <a:xfrm rot="16200000">
            <a:off x="7929443" y="3097682"/>
            <a:ext cx="6840061" cy="637571"/>
          </a:xfrm>
        </p:spPr>
        <p:txBody>
          <a:bodyPr/>
          <a:lstStyle/>
          <a:p>
            <a:pPr algn="r"/>
            <a:r>
              <a:rPr lang="en-US" dirty="0"/>
              <a:t>EFNISYFIRLIT</a:t>
            </a:r>
          </a:p>
        </p:txBody>
      </p:sp>
      <p:pic>
        <p:nvPicPr>
          <p:cNvPr id="41" name="Picture Placeholder 18">
            <a:extLst>
              <a:ext uri="{FF2B5EF4-FFF2-40B4-BE49-F238E27FC236}">
                <a16:creationId xmlns:a16="http://schemas.microsoft.com/office/drawing/2014/main" id="{8663D4FF-5290-7126-1E5A-C7452D57438C}"/>
              </a:ext>
            </a:extLst>
          </p:cNvPr>
          <p:cNvPicPr>
            <a:picLocks noGrp="1" noChangeAspect="1"/>
          </p:cNvPicPr>
          <p:nvPr>
            <p:ph type="pic" sz="quarter" idx="85"/>
          </p:nvPr>
        </p:nvPicPr>
        <p:blipFill>
          <a:blip r:embed="rId2"/>
          <a:srcRect l="30415" r="30415"/>
          <a:stretch>
            <a:fillRect/>
          </a:stretch>
        </p:blipFill>
        <p:spPr/>
      </p:pic>
      <p:pic>
        <p:nvPicPr>
          <p:cNvPr id="43" name="Picture Placeholder 20">
            <a:extLst>
              <a:ext uri="{FF2B5EF4-FFF2-40B4-BE49-F238E27FC236}">
                <a16:creationId xmlns:a16="http://schemas.microsoft.com/office/drawing/2014/main" id="{470C50A7-6BF7-FBC0-10E2-20444136B82A}"/>
              </a:ext>
            </a:extLst>
          </p:cNvPr>
          <p:cNvPicPr>
            <a:picLocks noGrp="1" noChangeAspect="1"/>
          </p:cNvPicPr>
          <p:nvPr>
            <p:ph type="pic" sz="quarter" idx="89"/>
          </p:nvPr>
        </p:nvPicPr>
        <p:blipFill>
          <a:blip r:embed="rId3"/>
          <a:srcRect l="26777" r="26777"/>
          <a:stretch>
            <a:fillRect/>
          </a:stretch>
        </p:blipFill>
        <p:spPr/>
      </p:pic>
      <p:pic>
        <p:nvPicPr>
          <p:cNvPr id="44" name="Picture 43">
            <a:extLst>
              <a:ext uri="{FF2B5EF4-FFF2-40B4-BE49-F238E27FC236}">
                <a16:creationId xmlns:a16="http://schemas.microsoft.com/office/drawing/2014/main" id="{8F23999D-F790-0E62-6ECB-DD99A483D1A2}"/>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560169" y="4355558"/>
            <a:ext cx="3580276" cy="2659133"/>
          </a:xfrm>
          <a:prstGeom prst="rect">
            <a:avLst/>
          </a:prstGeom>
        </p:spPr>
      </p:pic>
    </p:spTree>
    <p:extLst>
      <p:ext uri="{BB962C8B-B14F-4D97-AF65-F5344CB8AC3E}">
        <p14:creationId xmlns:p14="http://schemas.microsoft.com/office/powerpoint/2010/main" val="37750794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67C86-1210-FF76-2A4B-40358EAA786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F4C35AF-A450-34ED-2646-DE97107A9BBC}"/>
              </a:ext>
            </a:extLst>
          </p:cNvPr>
          <p:cNvSpPr>
            <a:spLocks noGrp="1"/>
          </p:cNvSpPr>
          <p:nvPr>
            <p:ph type="body" sz="quarter" idx="16"/>
          </p:nvPr>
        </p:nvSpPr>
        <p:spPr>
          <a:xfrm>
            <a:off x="653780" y="472365"/>
            <a:ext cx="9551577" cy="803654"/>
          </a:xfrm>
        </p:spPr>
        <p:txBody>
          <a:bodyPr/>
          <a:lstStyle/>
          <a:p>
            <a:pPr>
              <a:lnSpc>
                <a:spcPts val="3720"/>
              </a:lnSpc>
            </a:pPr>
            <a:r>
              <a:rPr lang="en-US" dirty="0"/>
              <a:t>Hefðbundinn vs. upplifunartengdur ferðamannaiðnaður</a:t>
            </a:r>
          </a:p>
          <a:p>
            <a:pPr>
              <a:lnSpc>
                <a:spcPts val="3720"/>
              </a:lnSpc>
            </a:pPr>
            <a:endParaRPr lang="en-US" dirty="0"/>
          </a:p>
        </p:txBody>
      </p:sp>
      <p:sp>
        <p:nvSpPr>
          <p:cNvPr id="6" name="Text Placeholder 5">
            <a:extLst>
              <a:ext uri="{FF2B5EF4-FFF2-40B4-BE49-F238E27FC236}">
                <a16:creationId xmlns:a16="http://schemas.microsoft.com/office/drawing/2014/main" id="{3BF7891E-5682-DF8A-AFA2-822050E7414E}"/>
              </a:ext>
            </a:extLst>
          </p:cNvPr>
          <p:cNvSpPr>
            <a:spLocks noGrp="1"/>
          </p:cNvSpPr>
          <p:nvPr>
            <p:ph type="body" sz="quarter" idx="19"/>
          </p:nvPr>
        </p:nvSpPr>
        <p:spPr>
          <a:xfrm>
            <a:off x="653781" y="1847469"/>
            <a:ext cx="3060969" cy="803654"/>
          </a:xfrm>
        </p:spPr>
        <p:txBody>
          <a:bodyPr/>
          <a:lstStyle/>
          <a:p>
            <a:pPr>
              <a:lnSpc>
                <a:spcPts val="2900"/>
              </a:lnSpc>
            </a:pPr>
            <a:r>
              <a:rPr lang="en-US" dirty="0"/>
              <a:t>Hvaða tegund upplifunar býður þú upp á? </a:t>
            </a:r>
          </a:p>
          <a:p>
            <a:pPr>
              <a:lnSpc>
                <a:spcPts val="2900"/>
              </a:lnSpc>
            </a:pPr>
            <a:endParaRPr lang="en-US" dirty="0"/>
          </a:p>
          <a:p>
            <a:pPr>
              <a:lnSpc>
                <a:spcPts val="2900"/>
              </a:lnSpc>
            </a:pPr>
            <a:r>
              <a:rPr lang="en-US" dirty="0"/>
              <a:t>Ertu að selja herbergi – eða sögu?</a:t>
            </a:r>
          </a:p>
          <a:p>
            <a:pPr>
              <a:lnSpc>
                <a:spcPts val="2900"/>
              </a:lnSpc>
            </a:pPr>
            <a:endParaRPr lang="en-US" dirty="0"/>
          </a:p>
        </p:txBody>
      </p:sp>
      <p:cxnSp>
        <p:nvCxnSpPr>
          <p:cNvPr id="2" name="Straight Connector 1">
            <a:extLst>
              <a:ext uri="{FF2B5EF4-FFF2-40B4-BE49-F238E27FC236}">
                <a16:creationId xmlns:a16="http://schemas.microsoft.com/office/drawing/2014/main" id="{F858C9A1-EC1C-8390-451F-C3BA11538359}"/>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09542EBE-A00E-743B-656B-53D05286DD1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40</a:t>
            </a:fld>
            <a:endParaRPr lang="fr-CA" sz="1200" dirty="0"/>
          </a:p>
        </p:txBody>
      </p:sp>
      <p:sp>
        <p:nvSpPr>
          <p:cNvPr id="15" name="Freeform 14">
            <a:extLst>
              <a:ext uri="{FF2B5EF4-FFF2-40B4-BE49-F238E27FC236}">
                <a16:creationId xmlns:a16="http://schemas.microsoft.com/office/drawing/2014/main" id="{2865173A-1138-D2C6-9525-279A5F31637A}"/>
              </a:ext>
            </a:extLst>
          </p:cNvPr>
          <p:cNvSpPr/>
          <p:nvPr/>
        </p:nvSpPr>
        <p:spPr>
          <a:xfrm rot="5400000" flipH="1">
            <a:off x="5053579" y="670475"/>
            <a:ext cx="5392151" cy="6982898"/>
          </a:xfrm>
          <a:custGeom>
            <a:avLst/>
            <a:gdLst>
              <a:gd name="connsiteX0" fmla="*/ 5392151 w 5392151"/>
              <a:gd name="connsiteY0" fmla="*/ 6402654 h 6982898"/>
              <a:gd name="connsiteX1" fmla="*/ 5392151 w 5392151"/>
              <a:gd name="connsiteY1" fmla="*/ 5625199 h 6982898"/>
              <a:gd name="connsiteX2" fmla="*/ 5392151 w 5392151"/>
              <a:gd name="connsiteY2" fmla="*/ 5506935 h 6982898"/>
              <a:gd name="connsiteX3" fmla="*/ 5392151 w 5392151"/>
              <a:gd name="connsiteY3" fmla="*/ 4729480 h 6982898"/>
              <a:gd name="connsiteX4" fmla="*/ 5392151 w 5392151"/>
              <a:gd name="connsiteY4" fmla="*/ 1673175 h 6982898"/>
              <a:gd name="connsiteX5" fmla="*/ 5392151 w 5392151"/>
              <a:gd name="connsiteY5" fmla="*/ 895720 h 6982898"/>
              <a:gd name="connsiteX6" fmla="*/ 5392151 w 5392151"/>
              <a:gd name="connsiteY6" fmla="*/ 777458 h 6982898"/>
              <a:gd name="connsiteX7" fmla="*/ 5392151 w 5392151"/>
              <a:gd name="connsiteY7" fmla="*/ 3 h 6982898"/>
              <a:gd name="connsiteX8" fmla="*/ 4651387 w 5392151"/>
              <a:gd name="connsiteY8" fmla="*/ 3 h 6982898"/>
              <a:gd name="connsiteX9" fmla="*/ 4461024 w 5392151"/>
              <a:gd name="connsiteY9" fmla="*/ 3 h 6982898"/>
              <a:gd name="connsiteX10" fmla="*/ 4163408 w 5392151"/>
              <a:gd name="connsiteY10" fmla="*/ 3 h 6982898"/>
              <a:gd name="connsiteX11" fmla="*/ 3720261 w 5392151"/>
              <a:gd name="connsiteY11" fmla="*/ 3 h 6982898"/>
              <a:gd name="connsiteX12" fmla="*/ 3422644 w 5392151"/>
              <a:gd name="connsiteY12" fmla="*/ 3 h 6982898"/>
              <a:gd name="connsiteX13" fmla="*/ 3232281 w 5392151"/>
              <a:gd name="connsiteY13" fmla="*/ 3 h 6982898"/>
              <a:gd name="connsiteX14" fmla="*/ 2491518 w 5392151"/>
              <a:gd name="connsiteY14" fmla="*/ 3 h 6982898"/>
              <a:gd name="connsiteX15" fmla="*/ 1784002 w 5392151"/>
              <a:gd name="connsiteY15" fmla="*/ 3 h 6982898"/>
              <a:gd name="connsiteX16" fmla="*/ 1784002 w 5392151"/>
              <a:gd name="connsiteY16" fmla="*/ 0 h 6982898"/>
              <a:gd name="connsiteX17" fmla="*/ 1043239 w 5392151"/>
              <a:gd name="connsiteY17" fmla="*/ 0 h 6982898"/>
              <a:gd name="connsiteX18" fmla="*/ 852876 w 5392151"/>
              <a:gd name="connsiteY18" fmla="*/ 0 h 6982898"/>
              <a:gd name="connsiteX19" fmla="*/ 555259 w 5392151"/>
              <a:gd name="connsiteY19" fmla="*/ 0 h 6982898"/>
              <a:gd name="connsiteX20" fmla="*/ 112112 w 5392151"/>
              <a:gd name="connsiteY20" fmla="*/ 0 h 6982898"/>
              <a:gd name="connsiteX21" fmla="*/ 1 w 5392151"/>
              <a:gd name="connsiteY21" fmla="*/ 0 h 6982898"/>
              <a:gd name="connsiteX22" fmla="*/ 1 w 5392151"/>
              <a:gd name="connsiteY22" fmla="*/ 331291 h 6982898"/>
              <a:gd name="connsiteX23" fmla="*/ 1 w 5392151"/>
              <a:gd name="connsiteY23" fmla="*/ 1072055 h 6982898"/>
              <a:gd name="connsiteX24" fmla="*/ 1 w 5392151"/>
              <a:gd name="connsiteY24" fmla="*/ 1371571 h 6982898"/>
              <a:gd name="connsiteX25" fmla="*/ 1 w 5392151"/>
              <a:gd name="connsiteY25" fmla="*/ 2112334 h 6982898"/>
              <a:gd name="connsiteX26" fmla="*/ 1 w 5392151"/>
              <a:gd name="connsiteY26" fmla="*/ 2302697 h 6982898"/>
              <a:gd name="connsiteX27" fmla="*/ 1 w 5392151"/>
              <a:gd name="connsiteY27" fmla="*/ 2600313 h 6982898"/>
              <a:gd name="connsiteX28" fmla="*/ 1 w 5392151"/>
              <a:gd name="connsiteY28" fmla="*/ 3043460 h 6982898"/>
              <a:gd name="connsiteX29" fmla="*/ 1 w 5392151"/>
              <a:gd name="connsiteY29" fmla="*/ 3341077 h 6982898"/>
              <a:gd name="connsiteX30" fmla="*/ 1 w 5392151"/>
              <a:gd name="connsiteY30" fmla="*/ 3531440 h 6982898"/>
              <a:gd name="connsiteX31" fmla="*/ 2 w 5392151"/>
              <a:gd name="connsiteY31" fmla="*/ 4272203 h 6982898"/>
              <a:gd name="connsiteX32" fmla="*/ 0 w 5392151"/>
              <a:gd name="connsiteY32" fmla="*/ 4272203 h 6982898"/>
              <a:gd name="connsiteX33" fmla="*/ 0 w 5392151"/>
              <a:gd name="connsiteY33" fmla="*/ 4979719 h 6982898"/>
              <a:gd name="connsiteX34" fmla="*/ 0 w 5392151"/>
              <a:gd name="connsiteY34" fmla="*/ 5720482 h 6982898"/>
              <a:gd name="connsiteX35" fmla="*/ 0 w 5392151"/>
              <a:gd name="connsiteY35" fmla="*/ 5910845 h 6982898"/>
              <a:gd name="connsiteX36" fmla="*/ 0 w 5392151"/>
              <a:gd name="connsiteY36" fmla="*/ 6208462 h 6982898"/>
              <a:gd name="connsiteX37" fmla="*/ 0 w 5392151"/>
              <a:gd name="connsiteY37" fmla="*/ 6651609 h 6982898"/>
              <a:gd name="connsiteX38" fmla="*/ 0 w 5392151"/>
              <a:gd name="connsiteY38" fmla="*/ 6949225 h 6982898"/>
              <a:gd name="connsiteX39" fmla="*/ 0 w 5392151"/>
              <a:gd name="connsiteY39" fmla="*/ 6982898 h 6982898"/>
              <a:gd name="connsiteX40" fmla="*/ 190059 w 5392151"/>
              <a:gd name="connsiteY40" fmla="*/ 6982898 h 6982898"/>
              <a:gd name="connsiteX41" fmla="*/ 190064 w 5392151"/>
              <a:gd name="connsiteY41" fmla="*/ 6982898 h 6982898"/>
              <a:gd name="connsiteX42" fmla="*/ 380422 w 5392151"/>
              <a:gd name="connsiteY42" fmla="*/ 6982898 h 6982898"/>
              <a:gd name="connsiteX43" fmla="*/ 380426 w 5392151"/>
              <a:gd name="connsiteY43" fmla="*/ 6982898 h 6982898"/>
              <a:gd name="connsiteX44" fmla="*/ 1121185 w 5392151"/>
              <a:gd name="connsiteY44" fmla="*/ 6982898 h 6982898"/>
              <a:gd name="connsiteX45" fmla="*/ 1121190 w 5392151"/>
              <a:gd name="connsiteY45" fmla="*/ 6982898 h 6982898"/>
              <a:gd name="connsiteX46" fmla="*/ 1828698 w 5392151"/>
              <a:gd name="connsiteY46" fmla="*/ 6982898 h 6982898"/>
              <a:gd name="connsiteX47" fmla="*/ 2569461 w 5392151"/>
              <a:gd name="connsiteY47" fmla="*/ 6982898 h 6982898"/>
              <a:gd name="connsiteX48" fmla="*/ 2759825 w 5392151"/>
              <a:gd name="connsiteY48" fmla="*/ 6982898 h 6982898"/>
              <a:gd name="connsiteX49" fmla="*/ 3057440 w 5392151"/>
              <a:gd name="connsiteY49" fmla="*/ 6982898 h 6982898"/>
              <a:gd name="connsiteX50" fmla="*/ 3500588 w 5392151"/>
              <a:gd name="connsiteY50" fmla="*/ 6982898 h 6982898"/>
              <a:gd name="connsiteX51" fmla="*/ 3798204 w 5392151"/>
              <a:gd name="connsiteY51" fmla="*/ 6982898 h 6982898"/>
              <a:gd name="connsiteX52" fmla="*/ 3988568 w 5392151"/>
              <a:gd name="connsiteY52" fmla="*/ 6982898 h 6982898"/>
              <a:gd name="connsiteX53" fmla="*/ 4729331 w 5392151"/>
              <a:gd name="connsiteY53" fmla="*/ 6982898 h 6982898"/>
              <a:gd name="connsiteX54" fmla="*/ 5392151 w 5392151"/>
              <a:gd name="connsiteY54" fmla="*/ 6402654 h 6982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392151" h="6982898">
                <a:moveTo>
                  <a:pt x="5392151" y="6402654"/>
                </a:moveTo>
                <a:lnTo>
                  <a:pt x="5392151" y="5625199"/>
                </a:lnTo>
                <a:lnTo>
                  <a:pt x="5392151" y="5506935"/>
                </a:lnTo>
                <a:lnTo>
                  <a:pt x="5392151" y="4729480"/>
                </a:lnTo>
                <a:lnTo>
                  <a:pt x="5392151" y="1673175"/>
                </a:lnTo>
                <a:lnTo>
                  <a:pt x="5392151" y="895720"/>
                </a:lnTo>
                <a:lnTo>
                  <a:pt x="5392151" y="777458"/>
                </a:lnTo>
                <a:lnTo>
                  <a:pt x="5392151" y="3"/>
                </a:lnTo>
                <a:lnTo>
                  <a:pt x="4651387" y="3"/>
                </a:lnTo>
                <a:lnTo>
                  <a:pt x="4461024" y="3"/>
                </a:lnTo>
                <a:lnTo>
                  <a:pt x="4163408" y="3"/>
                </a:lnTo>
                <a:lnTo>
                  <a:pt x="3720261" y="3"/>
                </a:lnTo>
                <a:lnTo>
                  <a:pt x="3422644" y="3"/>
                </a:lnTo>
                <a:lnTo>
                  <a:pt x="3232281" y="3"/>
                </a:lnTo>
                <a:lnTo>
                  <a:pt x="2491518" y="3"/>
                </a:lnTo>
                <a:lnTo>
                  <a:pt x="1784002" y="3"/>
                </a:lnTo>
                <a:lnTo>
                  <a:pt x="1784002" y="0"/>
                </a:lnTo>
                <a:lnTo>
                  <a:pt x="1043239" y="0"/>
                </a:lnTo>
                <a:lnTo>
                  <a:pt x="852876" y="0"/>
                </a:lnTo>
                <a:lnTo>
                  <a:pt x="555259" y="0"/>
                </a:lnTo>
                <a:lnTo>
                  <a:pt x="112112" y="0"/>
                </a:lnTo>
                <a:lnTo>
                  <a:pt x="1" y="0"/>
                </a:lnTo>
                <a:lnTo>
                  <a:pt x="1" y="331291"/>
                </a:lnTo>
                <a:lnTo>
                  <a:pt x="1" y="1072055"/>
                </a:lnTo>
                <a:lnTo>
                  <a:pt x="1" y="1371571"/>
                </a:lnTo>
                <a:lnTo>
                  <a:pt x="1" y="2112334"/>
                </a:lnTo>
                <a:lnTo>
                  <a:pt x="1" y="2302697"/>
                </a:lnTo>
                <a:lnTo>
                  <a:pt x="1" y="2600313"/>
                </a:lnTo>
                <a:lnTo>
                  <a:pt x="1" y="3043460"/>
                </a:lnTo>
                <a:lnTo>
                  <a:pt x="1" y="3341077"/>
                </a:lnTo>
                <a:lnTo>
                  <a:pt x="1" y="3531440"/>
                </a:lnTo>
                <a:lnTo>
                  <a:pt x="2" y="4272203"/>
                </a:lnTo>
                <a:lnTo>
                  <a:pt x="0" y="4272203"/>
                </a:lnTo>
                <a:lnTo>
                  <a:pt x="0" y="4979719"/>
                </a:lnTo>
                <a:lnTo>
                  <a:pt x="0" y="5720482"/>
                </a:lnTo>
                <a:lnTo>
                  <a:pt x="0" y="5910845"/>
                </a:lnTo>
                <a:lnTo>
                  <a:pt x="0" y="6208462"/>
                </a:lnTo>
                <a:lnTo>
                  <a:pt x="0" y="6651609"/>
                </a:lnTo>
                <a:lnTo>
                  <a:pt x="0" y="6949225"/>
                </a:lnTo>
                <a:lnTo>
                  <a:pt x="0" y="6982898"/>
                </a:lnTo>
                <a:lnTo>
                  <a:pt x="190059" y="6982898"/>
                </a:lnTo>
                <a:lnTo>
                  <a:pt x="190064" y="6982898"/>
                </a:lnTo>
                <a:lnTo>
                  <a:pt x="380422" y="6982898"/>
                </a:lnTo>
                <a:lnTo>
                  <a:pt x="380426" y="6982898"/>
                </a:lnTo>
                <a:lnTo>
                  <a:pt x="1121185" y="6982898"/>
                </a:lnTo>
                <a:lnTo>
                  <a:pt x="1121190" y="6982898"/>
                </a:lnTo>
                <a:lnTo>
                  <a:pt x="1828698" y="6982898"/>
                </a:lnTo>
                <a:lnTo>
                  <a:pt x="2569461" y="6982898"/>
                </a:lnTo>
                <a:lnTo>
                  <a:pt x="2759825" y="6982898"/>
                </a:lnTo>
                <a:lnTo>
                  <a:pt x="3057440" y="6982898"/>
                </a:lnTo>
                <a:lnTo>
                  <a:pt x="3500588" y="6982898"/>
                </a:lnTo>
                <a:lnTo>
                  <a:pt x="3798204" y="6982898"/>
                </a:lnTo>
                <a:lnTo>
                  <a:pt x="3988568" y="6982898"/>
                </a:lnTo>
                <a:lnTo>
                  <a:pt x="4729331" y="6982898"/>
                </a:lnTo>
                <a:cubicBezTo>
                  <a:pt x="5096597" y="6982898"/>
                  <a:pt x="5392151" y="6722262"/>
                  <a:pt x="5392151" y="6402654"/>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7" name="Text Placeholder 1">
            <a:extLst>
              <a:ext uri="{FF2B5EF4-FFF2-40B4-BE49-F238E27FC236}">
                <a16:creationId xmlns:a16="http://schemas.microsoft.com/office/drawing/2014/main" id="{823CBE13-3E66-BFBC-8C99-B0A12BEB23FB}"/>
              </a:ext>
            </a:extLst>
          </p:cNvPr>
          <p:cNvSpPr txBox="1">
            <a:spLocks/>
          </p:cNvSpPr>
          <p:nvPr/>
        </p:nvSpPr>
        <p:spPr>
          <a:xfrm>
            <a:off x="4699271" y="1847467"/>
            <a:ext cx="6216908" cy="4196144"/>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tabLst>
                <a:tab pos="2298700" algn="l"/>
              </a:tabLst>
            </a:pPr>
            <a:r>
              <a:rPr lang="en-IE" sz="2200" b="1" dirty="0"/>
              <a:t>Hefðbundið: </a:t>
            </a:r>
            <a:r>
              <a:rPr lang="en-IE" sz="2200" dirty="0"/>
              <a:t>	"Tveggja manna herbergi í sveitinni"</a:t>
            </a:r>
          </a:p>
          <a:p>
            <a:pPr algn="l">
              <a:lnSpc>
                <a:spcPts val="2340"/>
              </a:lnSpc>
              <a:spcBef>
                <a:spcPts val="0"/>
              </a:spcBef>
              <a:tabLst>
                <a:tab pos="2298700" algn="l"/>
              </a:tabLst>
            </a:pPr>
            <a:r>
              <a:rPr lang="en-IE" sz="2200" b="1" dirty="0"/>
              <a:t>Reynslubundið</a:t>
            </a:r>
            <a:r>
              <a:rPr lang="en-IE" sz="2200" dirty="0"/>
              <a:t>: 	"Sofðu í endurreistu fjárhúsi 	með sögum heimamanna"</a:t>
            </a:r>
          </a:p>
          <a:p>
            <a:pPr algn="l">
              <a:lnSpc>
                <a:spcPts val="2340"/>
              </a:lnSpc>
              <a:spcBef>
                <a:spcPts val="0"/>
              </a:spcBef>
              <a:tabLst>
                <a:tab pos="2298700" algn="l"/>
              </a:tabLst>
            </a:pPr>
            <a:r>
              <a:rPr lang="en-IE" sz="2200" b="1" dirty="0"/>
              <a:t>Hefðbundið: </a:t>
            </a:r>
            <a:r>
              <a:rPr lang="en-IE" sz="2200" dirty="0"/>
              <a:t>	"Morgunverður kl. 8"</a:t>
            </a:r>
          </a:p>
          <a:p>
            <a:pPr algn="l">
              <a:lnSpc>
                <a:spcPts val="2340"/>
              </a:lnSpc>
              <a:spcBef>
                <a:spcPts val="0"/>
              </a:spcBef>
              <a:tabLst>
                <a:tab pos="2298700" algn="l"/>
              </a:tabLst>
            </a:pPr>
            <a:r>
              <a:rPr lang="en-IE" sz="2200" b="1" dirty="0"/>
              <a:t>Reynslubundið: </a:t>
            </a:r>
            <a:r>
              <a:rPr lang="en-IE" sz="2200" dirty="0"/>
              <a:t>	"Baka rúgbrauð í 	jarðvarmaofni með gestgjafanum þínum"</a:t>
            </a:r>
          </a:p>
          <a:p>
            <a:pPr algn="l">
              <a:lnSpc>
                <a:spcPts val="2340"/>
              </a:lnSpc>
              <a:spcBef>
                <a:spcPts val="0"/>
              </a:spcBef>
              <a:tabLst>
                <a:tab pos="2298700" algn="l"/>
              </a:tabLst>
            </a:pPr>
            <a:endParaRPr lang="en-IE" sz="2200" dirty="0"/>
          </a:p>
          <a:p>
            <a:pPr algn="l">
              <a:lnSpc>
                <a:spcPts val="2340"/>
              </a:lnSpc>
              <a:spcBef>
                <a:spcPts val="0"/>
              </a:spcBef>
              <a:tabLst>
                <a:tab pos="2298700" algn="l"/>
              </a:tabLst>
            </a:pPr>
            <a:endParaRPr lang="en-IE" sz="2200" dirty="0"/>
          </a:p>
          <a:p>
            <a:pPr algn="l">
              <a:lnSpc>
                <a:spcPts val="2340"/>
              </a:lnSpc>
              <a:spcBef>
                <a:spcPts val="0"/>
              </a:spcBef>
              <a:tabLst>
                <a:tab pos="2298700" algn="l"/>
              </a:tabLst>
            </a:pPr>
            <a:r>
              <a:rPr lang="en-IE" sz="2200" b="1" dirty="0"/>
              <a:t>Ábending: </a:t>
            </a:r>
            <a:r>
              <a:rPr lang="en-IE" sz="2200" dirty="0"/>
              <a:t>Hugsaðu út fyrir staðsetningu og þægindi. Hvaða tilfinningar eða sögur skaparðu?</a:t>
            </a:r>
          </a:p>
          <a:p>
            <a:pPr algn="l">
              <a:lnSpc>
                <a:spcPts val="2340"/>
              </a:lnSpc>
              <a:spcBef>
                <a:spcPts val="0"/>
              </a:spcBef>
              <a:tabLst>
                <a:tab pos="2298700" algn="l"/>
              </a:tabLst>
            </a:pPr>
            <a:endParaRPr lang="en-IE" sz="2200" dirty="0"/>
          </a:p>
          <a:p>
            <a:pPr algn="l">
              <a:lnSpc>
                <a:spcPts val="2340"/>
              </a:lnSpc>
              <a:spcBef>
                <a:spcPts val="0"/>
              </a:spcBef>
              <a:tabLst>
                <a:tab pos="2298700" algn="l"/>
              </a:tabLst>
            </a:pPr>
            <a:endParaRPr lang="en-IE" sz="2200" dirty="0"/>
          </a:p>
          <a:p>
            <a:pPr algn="l">
              <a:lnSpc>
                <a:spcPts val="2340"/>
              </a:lnSpc>
              <a:spcBef>
                <a:spcPts val="0"/>
              </a:spcBef>
              <a:tabLst>
                <a:tab pos="2298700" algn="l"/>
              </a:tabLst>
            </a:pPr>
            <a:r>
              <a:rPr lang="en-IE" sz="2200" b="1" dirty="0"/>
              <a:t>Hugleiðingartillaga</a:t>
            </a:r>
            <a:r>
              <a:rPr lang="en-IE" sz="2200" dirty="0"/>
              <a:t>: Endurskrifaðu eina setningu úr fyrirtækjalýsingu þinni og breyttu henni í minningu fyrir gestinn þinn.</a:t>
            </a:r>
          </a:p>
          <a:p>
            <a:pPr algn="l">
              <a:lnSpc>
                <a:spcPts val="2340"/>
              </a:lnSpc>
              <a:spcBef>
                <a:spcPts val="0"/>
              </a:spcBef>
              <a:tabLst>
                <a:tab pos="2298700" algn="l"/>
              </a:tabLst>
            </a:pPr>
            <a:endParaRPr lang="en-US" sz="2200" dirty="0">
              <a:solidFill>
                <a:srgbClr val="414141"/>
              </a:solidFill>
            </a:endParaRPr>
          </a:p>
        </p:txBody>
      </p:sp>
      <p:cxnSp>
        <p:nvCxnSpPr>
          <p:cNvPr id="8" name="Straight Connector 7">
            <a:extLst>
              <a:ext uri="{FF2B5EF4-FFF2-40B4-BE49-F238E27FC236}">
                <a16:creationId xmlns:a16="http://schemas.microsoft.com/office/drawing/2014/main" id="{4FE4CEE9-7A88-C898-64B9-1137E54FBBE2}"/>
              </a:ext>
            </a:extLst>
          </p:cNvPr>
          <p:cNvCxnSpPr>
            <a:cxnSpLocks/>
          </p:cNvCxnSpPr>
          <p:nvPr/>
        </p:nvCxnSpPr>
        <p:spPr>
          <a:xfrm>
            <a:off x="4088776" y="4017854"/>
            <a:ext cx="7215602"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79F5824-7500-09B0-238C-F2E7F2D9E8B6}"/>
              </a:ext>
            </a:extLst>
          </p:cNvPr>
          <p:cNvCxnSpPr>
            <a:cxnSpLocks/>
          </p:cNvCxnSpPr>
          <p:nvPr/>
        </p:nvCxnSpPr>
        <p:spPr>
          <a:xfrm>
            <a:off x="4025502" y="5056079"/>
            <a:ext cx="7215602"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64553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2CDB4-2536-BAC1-BC3C-5D132CB4827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8706604-9D2B-79A5-09EA-C02714B5C4DE}"/>
              </a:ext>
            </a:extLst>
          </p:cNvPr>
          <p:cNvSpPr>
            <a:spLocks noGrp="1"/>
          </p:cNvSpPr>
          <p:nvPr>
            <p:ph type="body" sz="quarter" idx="18"/>
          </p:nvPr>
        </p:nvSpPr>
        <p:spPr>
          <a:xfrm>
            <a:off x="5777345" y="354540"/>
            <a:ext cx="6054436" cy="1300413"/>
          </a:xfrm>
        </p:spPr>
        <p:txBody>
          <a:bodyPr/>
          <a:lstStyle/>
          <a:p>
            <a:pPr indent="0">
              <a:lnSpc>
                <a:spcPts val="2340"/>
              </a:lnSpc>
            </a:pPr>
            <a:r>
              <a:rPr lang="en-GB" sz="2200" dirty="0"/>
              <a:t>Af hverju myndi gestur velja gistingu þína frekar en aðrar. Þegar þú þróar upplifunarferðaþjónustuvöru skaltu hafa eftirfarandi í huga:</a:t>
            </a:r>
          </a:p>
        </p:txBody>
      </p:sp>
      <p:sp>
        <p:nvSpPr>
          <p:cNvPr id="8" name="TextBox 6">
            <a:extLst>
              <a:ext uri="{FF2B5EF4-FFF2-40B4-BE49-F238E27FC236}">
                <a16:creationId xmlns:a16="http://schemas.microsoft.com/office/drawing/2014/main" id="{FEBB6893-339C-EF70-E13E-E294E005E457}"/>
              </a:ext>
            </a:extLst>
          </p:cNvPr>
          <p:cNvSpPr txBox="1"/>
          <p:nvPr/>
        </p:nvSpPr>
        <p:spPr>
          <a:xfrm>
            <a:off x="633386" y="6282329"/>
            <a:ext cx="1018730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200" b="1" dirty="0">
                <a:solidFill>
                  <a:srgbClr val="414141"/>
                </a:solidFill>
              </a:rPr>
              <a:t>Heimild: </a:t>
            </a:r>
            <a:r>
              <a:rPr lang="en-IE" sz="1200" dirty="0" err="1">
                <a:solidFill>
                  <a:srgbClr val="414141"/>
                </a:solidFill>
              </a:rPr>
              <a:t>Einstök íslensk upplifun</a:t>
            </a:r>
            <a:r>
              <a:rPr lang="en-IE" sz="1200" dirty="0">
                <a:solidFill>
                  <a:srgbClr val="414141"/>
                </a:solidFill>
              </a:rPr>
              <a:t>: </a:t>
            </a:r>
            <a:r>
              <a:rPr lang="en-IE" sz="1200" dirty="0" err="1">
                <a:solidFill>
                  <a:srgbClr val="414141"/>
                </a:solidFill>
              </a:rPr>
              <a:t>Vegur til vaxtar</a:t>
            </a:r>
            <a:r>
              <a:rPr lang="en-IE" sz="1200" dirty="0">
                <a:solidFill>
                  <a:srgbClr val="414141"/>
                </a:solidFill>
              </a:rPr>
              <a:t>. </a:t>
            </a:r>
            <a:r>
              <a:rPr lang="en-IE" sz="1200" dirty="0" err="1">
                <a:solidFill>
                  <a:srgbClr val="414141"/>
                </a:solidFill>
              </a:rPr>
              <a:t>Nýsköpunarmiðstöð Íslands </a:t>
            </a:r>
            <a:r>
              <a:rPr lang="en-IE" sz="1200" dirty="0">
                <a:solidFill>
                  <a:srgbClr val="414141"/>
                </a:solidFill>
              </a:rPr>
              <a:t>/ Unique Icelandic Experience: Road to Growth. Nýsköpunarmiðstöð Íslands</a:t>
            </a:r>
          </a:p>
        </p:txBody>
      </p:sp>
      <p:graphicFrame>
        <p:nvGraphicFramePr>
          <p:cNvPr id="7" name="Table 6">
            <a:extLst>
              <a:ext uri="{FF2B5EF4-FFF2-40B4-BE49-F238E27FC236}">
                <a16:creationId xmlns:a16="http://schemas.microsoft.com/office/drawing/2014/main" id="{AFED63D7-9360-6E60-D4D3-89BCA391A84F}"/>
              </a:ext>
            </a:extLst>
          </p:cNvPr>
          <p:cNvGraphicFramePr>
            <a:graphicFrameLocks noGrp="1"/>
          </p:cNvGraphicFramePr>
          <p:nvPr>
            <p:extLst>
              <p:ext uri="{D42A27DB-BD31-4B8C-83A1-F6EECF244321}">
                <p14:modId xmlns:p14="http://schemas.microsoft.com/office/powerpoint/2010/main" val="3435199314"/>
              </p:ext>
            </p:extLst>
          </p:nvPr>
        </p:nvGraphicFramePr>
        <p:xfrm>
          <a:off x="633386" y="1724833"/>
          <a:ext cx="10925227" cy="4421697"/>
        </p:xfrm>
        <a:graphic>
          <a:graphicData uri="http://schemas.openxmlformats.org/drawingml/2006/table">
            <a:tbl>
              <a:tblPr firstRow="1" bandRow="1">
                <a:tableStyleId>{5C22544A-7EE6-4342-B048-85BDC9FD1C3A}</a:tableStyleId>
              </a:tblPr>
              <a:tblGrid>
                <a:gridCol w="5218729">
                  <a:extLst>
                    <a:ext uri="{9D8B030D-6E8A-4147-A177-3AD203B41FA5}">
                      <a16:colId xmlns:a16="http://schemas.microsoft.com/office/drawing/2014/main" val="2947246601"/>
                    </a:ext>
                  </a:extLst>
                </a:gridCol>
                <a:gridCol w="5706498">
                  <a:extLst>
                    <a:ext uri="{9D8B030D-6E8A-4147-A177-3AD203B41FA5}">
                      <a16:colId xmlns:a16="http://schemas.microsoft.com/office/drawing/2014/main" val="4224813332"/>
                    </a:ext>
                  </a:extLst>
                </a:gridCol>
              </a:tblGrid>
              <a:tr h="393108">
                <a:tc>
                  <a:txBody>
                    <a:bodyPr/>
                    <a:lstStyle/>
                    <a:p>
                      <a:r>
                        <a:rPr lang="en-IE" sz="2400" dirty="0"/>
                        <a:t>Hefðbundinn ferðamennska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Upplifunarferðaþjónusta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515409">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Í hvaða grein ferðaþjónustunnar erum við að þróa vöruna (ævintýri, skemmtiferðaskip, afþreying, ferðalög, menning)?</a:t>
                      </a:r>
                      <a:endParaRPr lang="en-US"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
                          <a:srgbClr val="01A54E"/>
                        </a:buClr>
                        <a:buSzTx/>
                        <a:buFontTx/>
                        <a:buNone/>
                        <a:tabLst/>
                        <a:defRPr/>
                      </a:pPr>
                      <a:r>
                        <a:rPr lang="is-IS" sz="1650" dirty="0">
                          <a:solidFill>
                            <a:srgbClr val="414141"/>
                          </a:solidFill>
                          <a:latin typeface="Calibri" panose="020F0502020204030204" pitchFamily="34" charset="0"/>
                          <a:cs typeface="Calibri" panose="020F0502020204030204" pitchFamily="34" charset="0"/>
                        </a:rPr>
                        <a:t>Hvað gerir samfélagið okkar sérstakt? (Fólk, staðir, sögur, hefðir og fleira).</a:t>
                      </a:r>
                      <a:endParaRPr lang="en-US"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515409">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b="0" kern="1200" dirty="0">
                          <a:solidFill>
                            <a:srgbClr val="414141"/>
                          </a:solidFill>
                          <a:latin typeface="Calibri" panose="020F0502020204030204" pitchFamily="34" charset="0"/>
                          <a:ea typeface="+mn-ea"/>
                          <a:cs typeface="Calibri" panose="020F0502020204030204" pitchFamily="34" charset="0"/>
                        </a:rPr>
                        <a:t>Hvaða afþreyingu eða þjónustu getur svæðið okkar boðið upp á?</a:t>
                      </a:r>
                      <a:endParaRPr lang="en-IE" sz="1650" b="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b="0" kern="1200" dirty="0">
                          <a:solidFill>
                            <a:srgbClr val="414141"/>
                          </a:solidFill>
                          <a:latin typeface="Calibri" panose="020F0502020204030204" pitchFamily="34" charset="0"/>
                          <a:ea typeface="+mn-ea"/>
                          <a:cs typeface="Calibri" panose="020F0502020204030204" pitchFamily="34" charset="0"/>
                        </a:rPr>
                        <a:t>Hvaða minningar viljum við að gestir okkar taki með sér héðan?</a:t>
                      </a:r>
                      <a:endParaRPr lang="en-IE" sz="1650" b="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952195">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b="0" kern="1200" dirty="0">
                          <a:solidFill>
                            <a:srgbClr val="414141"/>
                          </a:solidFill>
                          <a:latin typeface="Calibri" panose="020F0502020204030204" pitchFamily="34" charset="0"/>
                          <a:ea typeface="+mn-ea"/>
                          <a:cs typeface="Calibri" panose="020F0502020204030204" pitchFamily="34" charset="0"/>
                        </a:rPr>
                        <a:t>Hvað geta gestir gert við komuna, </a:t>
                      </a:r>
                    </a:p>
                    <a:p>
                      <a:pPr marL="0" marR="0" lvl="0" indent="0" algn="l" defTabSz="914400" rtl="0" eaLnBrk="1" fontAlgn="auto" latinLnBrk="0" hangingPunct="1">
                        <a:lnSpc>
                          <a:spcPts val="1560"/>
                        </a:lnSpc>
                        <a:spcBef>
                          <a:spcPts val="0"/>
                        </a:spcBef>
                        <a:spcAft>
                          <a:spcPts val="0"/>
                        </a:spcAft>
                        <a:buClrTx/>
                        <a:buSzTx/>
                        <a:buFontTx/>
                        <a:buNone/>
                        <a:tabLst/>
                        <a:defRPr/>
                      </a:pPr>
                      <a:r>
                        <a:rPr lang="en-GB" sz="1650" b="0" kern="1200" dirty="0">
                          <a:solidFill>
                            <a:srgbClr val="414141"/>
                          </a:solidFill>
                          <a:latin typeface="Calibri" panose="020F0502020204030204" pitchFamily="34" charset="0"/>
                          <a:ea typeface="+mn-ea"/>
                          <a:cs typeface="Calibri" panose="020F0502020204030204" pitchFamily="34" charset="0"/>
                        </a:rPr>
                        <a:t>hvar ættu þeir að dvelja, hvað </a:t>
                      </a:r>
                    </a:p>
                    <a:p>
                      <a:pPr marL="0" marR="0" lvl="0" indent="0" algn="l" defTabSz="914400" rtl="0" eaLnBrk="1" fontAlgn="auto" latinLnBrk="0" hangingPunct="1">
                        <a:lnSpc>
                          <a:spcPts val="1560"/>
                        </a:lnSpc>
                        <a:spcBef>
                          <a:spcPts val="0"/>
                        </a:spcBef>
                        <a:spcAft>
                          <a:spcPts val="0"/>
                        </a:spcAft>
                        <a:buClrTx/>
                        <a:buSzTx/>
                        <a:buFontTx/>
                        <a:buNone/>
                        <a:tabLst/>
                        <a:defRPr/>
                      </a:pPr>
                      <a:r>
                        <a:rPr lang="en-GB" sz="1650" b="0" kern="1200" dirty="0">
                          <a:solidFill>
                            <a:srgbClr val="414141"/>
                          </a:solidFill>
                          <a:latin typeface="Calibri" panose="020F0502020204030204" pitchFamily="34" charset="0"/>
                          <a:ea typeface="+mn-ea"/>
                          <a:cs typeface="Calibri" panose="020F0502020204030204" pitchFamily="34" charset="0"/>
                        </a:rPr>
                        <a:t>athafnir eða viðburðir ættu að vera í brennidepli til að laða að </a:t>
                      </a:r>
                    </a:p>
                    <a:p>
                      <a:pPr marL="0" marR="0" lvl="0" indent="0" algn="l" defTabSz="914400" rtl="0" eaLnBrk="1" fontAlgn="auto" latinLnBrk="0" hangingPunct="1">
                        <a:lnSpc>
                          <a:spcPts val="1560"/>
                        </a:lnSpc>
                        <a:spcBef>
                          <a:spcPts val="0"/>
                        </a:spcBef>
                        <a:spcAft>
                          <a:spcPts val="0"/>
                        </a:spcAft>
                        <a:buClrTx/>
                        <a:buSzTx/>
                        <a:buFontTx/>
                        <a:buNone/>
                        <a:tabLst/>
                        <a:defRPr/>
                      </a:pPr>
                      <a:r>
                        <a:rPr lang="en-GB" sz="1650" b="0" kern="1200" dirty="0">
                          <a:solidFill>
                            <a:srgbClr val="414141"/>
                          </a:solidFill>
                          <a:latin typeface="Calibri" panose="020F0502020204030204" pitchFamily="34" charset="0"/>
                          <a:ea typeface="+mn-ea"/>
                          <a:cs typeface="Calibri" panose="020F0502020204030204" pitchFamily="34" charset="0"/>
                        </a:rPr>
                        <a:t>fólk (t.d. golf, hátíðir, leikhús)?</a:t>
                      </a:r>
                      <a:endParaRPr lang="en-IE" sz="1650" b="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Hvaða áhugamál hefur gesturinn í </a:t>
                      </a:r>
                    </a:p>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sameiginlegt með þjónustu okkar/athöfnum okkar?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515409">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Hvaða samstarfsaðilar og birgjar </a:t>
                      </a:r>
                    </a:p>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vilja vera hluti af pakkaferðinni?</a:t>
                      </a: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Hvern þarf ég að vinna með til að skapa réttu upplifunina fyrir gestinn?</a:t>
                      </a: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r h="543192">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Hvaða vörur eru nú þegar til sem byggja á upplifun eða gætu verið þróaðar sem grunnur að eða sem hluti af pakkaferð?</a:t>
                      </a: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9133199"/>
                  </a:ext>
                </a:extLst>
              </a:tr>
              <a:tr h="407474">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Hvernig er hægt að sérsníða upplifunina fyrir mismunandi gesti?</a:t>
                      </a: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2267943"/>
                  </a:ext>
                </a:extLst>
              </a:tr>
              <a:tr h="515409">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Hvaða einstök, frumleg og staðbundin "leyndarmál" má vinna með, sýna fram á eða taka þátt í?</a:t>
                      </a: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8842917"/>
                  </a:ext>
                </a:extLst>
              </a:tr>
            </a:tbl>
          </a:graphicData>
        </a:graphic>
      </p:graphicFrame>
      <p:sp>
        <p:nvSpPr>
          <p:cNvPr id="10" name="Slide Number Placeholder 5">
            <a:extLst>
              <a:ext uri="{FF2B5EF4-FFF2-40B4-BE49-F238E27FC236}">
                <a16:creationId xmlns:a16="http://schemas.microsoft.com/office/drawing/2014/main" id="{B6490590-13C1-8D53-BC8A-7A4626A20B8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41</a:t>
            </a:fld>
            <a:endParaRPr lang="fr-CA" sz="1200" dirty="0"/>
          </a:p>
        </p:txBody>
      </p:sp>
      <p:sp>
        <p:nvSpPr>
          <p:cNvPr id="11" name="Text Placeholder 3">
            <a:extLst>
              <a:ext uri="{FF2B5EF4-FFF2-40B4-BE49-F238E27FC236}">
                <a16:creationId xmlns:a16="http://schemas.microsoft.com/office/drawing/2014/main" id="{5727B191-7741-3422-3B2D-C2197C70E18A}"/>
              </a:ext>
            </a:extLst>
          </p:cNvPr>
          <p:cNvSpPr txBox="1">
            <a:spLocks/>
          </p:cNvSpPr>
          <p:nvPr/>
        </p:nvSpPr>
        <p:spPr>
          <a:xfrm>
            <a:off x="667634" y="354540"/>
            <a:ext cx="499806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Útskýrir hvernig á að skilgreina sterka verðmætastöðu</a:t>
            </a:r>
          </a:p>
          <a:p>
            <a:pPr>
              <a:lnSpc>
                <a:spcPts val="3720"/>
              </a:lnSpc>
            </a:pPr>
            <a:r>
              <a:rPr lang="en-US" dirty="0"/>
              <a:t> </a:t>
            </a:r>
          </a:p>
          <a:p>
            <a:pPr>
              <a:lnSpc>
                <a:spcPts val="3720"/>
              </a:lnSpc>
            </a:pPr>
            <a:endParaRPr lang="en-US" dirty="0"/>
          </a:p>
        </p:txBody>
      </p:sp>
      <p:cxnSp>
        <p:nvCxnSpPr>
          <p:cNvPr id="12" name="Straight Connector 11">
            <a:extLst>
              <a:ext uri="{FF2B5EF4-FFF2-40B4-BE49-F238E27FC236}">
                <a16:creationId xmlns:a16="http://schemas.microsoft.com/office/drawing/2014/main" id="{52B9611A-9C63-32EC-866E-8E2BFF1B1330}"/>
              </a:ext>
            </a:extLst>
          </p:cNvPr>
          <p:cNvCxnSpPr>
            <a:cxnSpLocks/>
          </p:cNvCxnSpPr>
          <p:nvPr/>
        </p:nvCxnSpPr>
        <p:spPr>
          <a:xfrm>
            <a:off x="13854" y="1519645"/>
            <a:ext cx="12192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0677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5C179-6BAA-DB0F-366B-1B208861DD94}"/>
            </a:ext>
          </a:extLst>
        </p:cNvPr>
        <p:cNvGrpSpPr/>
        <p:nvPr/>
      </p:nvGrpSpPr>
      <p:grpSpPr>
        <a:xfrm>
          <a:off x="0" y="0"/>
          <a:ext cx="0" cy="0"/>
          <a:chOff x="0" y="0"/>
          <a:chExt cx="0" cy="0"/>
        </a:xfrm>
      </p:grpSpPr>
      <p:sp>
        <p:nvSpPr>
          <p:cNvPr id="15" name="Freeform 14">
            <a:extLst>
              <a:ext uri="{FF2B5EF4-FFF2-40B4-BE49-F238E27FC236}">
                <a16:creationId xmlns:a16="http://schemas.microsoft.com/office/drawing/2014/main" id="{6DEE97BC-7856-C325-68DF-8B44D8F9C406}"/>
              </a:ext>
            </a:extLst>
          </p:cNvPr>
          <p:cNvSpPr/>
          <p:nvPr/>
        </p:nvSpPr>
        <p:spPr>
          <a:xfrm rot="5400000" flipH="1">
            <a:off x="376411" y="2860358"/>
            <a:ext cx="4258321" cy="3759942"/>
          </a:xfrm>
          <a:custGeom>
            <a:avLst/>
            <a:gdLst>
              <a:gd name="connsiteX0" fmla="*/ 4258321 w 4258321"/>
              <a:gd name="connsiteY0" fmla="*/ 3447509 h 3759942"/>
              <a:gd name="connsiteX1" fmla="*/ 4258321 w 4258321"/>
              <a:gd name="connsiteY1" fmla="*/ 3028889 h 3759942"/>
              <a:gd name="connsiteX2" fmla="*/ 4258321 w 4258321"/>
              <a:gd name="connsiteY2" fmla="*/ 2965209 h 3759942"/>
              <a:gd name="connsiteX3" fmla="*/ 4258321 w 4258321"/>
              <a:gd name="connsiteY3" fmla="*/ 2546589 h 3759942"/>
              <a:gd name="connsiteX4" fmla="*/ 4258321 w 4258321"/>
              <a:gd name="connsiteY4" fmla="*/ 900922 h 3759942"/>
              <a:gd name="connsiteX5" fmla="*/ 4258321 w 4258321"/>
              <a:gd name="connsiteY5" fmla="*/ 482301 h 3759942"/>
              <a:gd name="connsiteX6" fmla="*/ 4258321 w 4258321"/>
              <a:gd name="connsiteY6" fmla="*/ 418623 h 3759942"/>
              <a:gd name="connsiteX7" fmla="*/ 4258321 w 4258321"/>
              <a:gd name="connsiteY7" fmla="*/ 2 h 3759942"/>
              <a:gd name="connsiteX8" fmla="*/ 3859457 w 4258321"/>
              <a:gd name="connsiteY8" fmla="*/ 2 h 3759942"/>
              <a:gd name="connsiteX9" fmla="*/ 3756955 w 4258321"/>
              <a:gd name="connsiteY9" fmla="*/ 2 h 3759942"/>
              <a:gd name="connsiteX10" fmla="*/ 3596704 w 4258321"/>
              <a:gd name="connsiteY10" fmla="*/ 2 h 3759942"/>
              <a:gd name="connsiteX11" fmla="*/ 3358091 w 4258321"/>
              <a:gd name="connsiteY11" fmla="*/ 2 h 3759942"/>
              <a:gd name="connsiteX12" fmla="*/ 3197839 w 4258321"/>
              <a:gd name="connsiteY12" fmla="*/ 2 h 3759942"/>
              <a:gd name="connsiteX13" fmla="*/ 3095339 w 4258321"/>
              <a:gd name="connsiteY13" fmla="*/ 2 h 3759942"/>
              <a:gd name="connsiteX14" fmla="*/ 2696474 w 4258321"/>
              <a:gd name="connsiteY14" fmla="*/ 2 h 3759942"/>
              <a:gd name="connsiteX15" fmla="*/ 2347981 w 4258321"/>
              <a:gd name="connsiteY15" fmla="*/ 2 h 3759942"/>
              <a:gd name="connsiteX16" fmla="*/ 2315513 w 4258321"/>
              <a:gd name="connsiteY16" fmla="*/ 2 h 3759942"/>
              <a:gd name="connsiteX17" fmla="*/ 2315513 w 4258321"/>
              <a:gd name="connsiteY17" fmla="*/ 0 h 3759942"/>
              <a:gd name="connsiteX18" fmla="*/ 1916649 w 4258321"/>
              <a:gd name="connsiteY18" fmla="*/ 0 h 3759942"/>
              <a:gd name="connsiteX19" fmla="*/ 1814148 w 4258321"/>
              <a:gd name="connsiteY19" fmla="*/ 0 h 3759942"/>
              <a:gd name="connsiteX20" fmla="*/ 1653896 w 4258321"/>
              <a:gd name="connsiteY20" fmla="*/ 0 h 3759942"/>
              <a:gd name="connsiteX21" fmla="*/ 1415284 w 4258321"/>
              <a:gd name="connsiteY21" fmla="*/ 0 h 3759942"/>
              <a:gd name="connsiteX22" fmla="*/ 1354918 w 4258321"/>
              <a:gd name="connsiteY22" fmla="*/ 0 h 3759942"/>
              <a:gd name="connsiteX23" fmla="*/ 1354918 w 4258321"/>
              <a:gd name="connsiteY23" fmla="*/ 2 h 3759942"/>
              <a:gd name="connsiteX24" fmla="*/ 1287499 w 4258321"/>
              <a:gd name="connsiteY24" fmla="*/ 2 h 3759942"/>
              <a:gd name="connsiteX25" fmla="*/ 1184998 w 4258321"/>
              <a:gd name="connsiteY25" fmla="*/ 2 h 3759942"/>
              <a:gd name="connsiteX26" fmla="*/ 786134 w 4258321"/>
              <a:gd name="connsiteY26" fmla="*/ 2 h 3759942"/>
              <a:gd name="connsiteX27" fmla="*/ 405172 w 4258321"/>
              <a:gd name="connsiteY27" fmla="*/ 2 h 3759942"/>
              <a:gd name="connsiteX28" fmla="*/ 405172 w 4258321"/>
              <a:gd name="connsiteY28" fmla="*/ 0 h 3759942"/>
              <a:gd name="connsiteX29" fmla="*/ 6309 w 4258321"/>
              <a:gd name="connsiteY29" fmla="*/ 0 h 3759942"/>
              <a:gd name="connsiteX30" fmla="*/ 2 w 4258321"/>
              <a:gd name="connsiteY30" fmla="*/ 0 h 3759942"/>
              <a:gd name="connsiteX31" fmla="*/ 2 w 4258321"/>
              <a:gd name="connsiteY31" fmla="*/ 34832 h 3759942"/>
              <a:gd name="connsiteX32" fmla="*/ 2 w 4258321"/>
              <a:gd name="connsiteY32" fmla="*/ 433696 h 3759942"/>
              <a:gd name="connsiteX33" fmla="*/ 0 w 4258321"/>
              <a:gd name="connsiteY33" fmla="*/ 433696 h 3759942"/>
              <a:gd name="connsiteX34" fmla="*/ 0 w 4258321"/>
              <a:gd name="connsiteY34" fmla="*/ 814658 h 3759942"/>
              <a:gd name="connsiteX35" fmla="*/ 0 w 4258321"/>
              <a:gd name="connsiteY35" fmla="*/ 1213521 h 3759942"/>
              <a:gd name="connsiteX36" fmla="*/ 0 w 4258321"/>
              <a:gd name="connsiteY36" fmla="*/ 1316023 h 3759942"/>
              <a:gd name="connsiteX37" fmla="*/ 0 w 4258321"/>
              <a:gd name="connsiteY37" fmla="*/ 1383441 h 3759942"/>
              <a:gd name="connsiteX38" fmla="*/ 2 w 4258321"/>
              <a:gd name="connsiteY38" fmla="*/ 1383441 h 3759942"/>
              <a:gd name="connsiteX39" fmla="*/ 2 w 4258321"/>
              <a:gd name="connsiteY39" fmla="*/ 1443807 h 3759942"/>
              <a:gd name="connsiteX40" fmla="*/ 2 w 4258321"/>
              <a:gd name="connsiteY40" fmla="*/ 1682420 h 3759942"/>
              <a:gd name="connsiteX41" fmla="*/ 2 w 4258321"/>
              <a:gd name="connsiteY41" fmla="*/ 1842672 h 3759942"/>
              <a:gd name="connsiteX42" fmla="*/ 2 w 4258321"/>
              <a:gd name="connsiteY42" fmla="*/ 1945173 h 3759942"/>
              <a:gd name="connsiteX43" fmla="*/ 2 w 4258321"/>
              <a:gd name="connsiteY43" fmla="*/ 2344036 h 3759942"/>
              <a:gd name="connsiteX44" fmla="*/ 0 w 4258321"/>
              <a:gd name="connsiteY44" fmla="*/ 2344036 h 3759942"/>
              <a:gd name="connsiteX45" fmla="*/ 0 w 4258321"/>
              <a:gd name="connsiteY45" fmla="*/ 2376504 h 3759942"/>
              <a:gd name="connsiteX46" fmla="*/ 0 w 4258321"/>
              <a:gd name="connsiteY46" fmla="*/ 2724998 h 3759942"/>
              <a:gd name="connsiteX47" fmla="*/ 0 w 4258321"/>
              <a:gd name="connsiteY47" fmla="*/ 3123863 h 3759942"/>
              <a:gd name="connsiteX48" fmla="*/ 0 w 4258321"/>
              <a:gd name="connsiteY48" fmla="*/ 3226363 h 3759942"/>
              <a:gd name="connsiteX49" fmla="*/ 0 w 4258321"/>
              <a:gd name="connsiteY49" fmla="*/ 3386615 h 3759942"/>
              <a:gd name="connsiteX50" fmla="*/ 0 w 4258321"/>
              <a:gd name="connsiteY50" fmla="*/ 3625228 h 3759942"/>
              <a:gd name="connsiteX51" fmla="*/ 0 w 4258321"/>
              <a:gd name="connsiteY51" fmla="*/ 3759942 h 3759942"/>
              <a:gd name="connsiteX52" fmla="*/ 48279 w 4258321"/>
              <a:gd name="connsiteY52" fmla="*/ 3759942 h 3759942"/>
              <a:gd name="connsiteX53" fmla="*/ 48281 w 4258321"/>
              <a:gd name="connsiteY53" fmla="*/ 3759942 h 3759942"/>
              <a:gd name="connsiteX54" fmla="*/ 429239 w 4258321"/>
              <a:gd name="connsiteY54" fmla="*/ 3759942 h 3759942"/>
              <a:gd name="connsiteX55" fmla="*/ 828103 w 4258321"/>
              <a:gd name="connsiteY55" fmla="*/ 3759942 h 3759942"/>
              <a:gd name="connsiteX56" fmla="*/ 930604 w 4258321"/>
              <a:gd name="connsiteY56" fmla="*/ 3759942 h 3759942"/>
              <a:gd name="connsiteX57" fmla="*/ 1090855 w 4258321"/>
              <a:gd name="connsiteY57" fmla="*/ 3759942 h 3759942"/>
              <a:gd name="connsiteX58" fmla="*/ 1329468 w 4258321"/>
              <a:gd name="connsiteY58" fmla="*/ 3759942 h 3759942"/>
              <a:gd name="connsiteX59" fmla="*/ 1354917 w 4258321"/>
              <a:gd name="connsiteY59" fmla="*/ 3759942 h 3759942"/>
              <a:gd name="connsiteX60" fmla="*/ 1457255 w 4258321"/>
              <a:gd name="connsiteY60" fmla="*/ 3759942 h 3759942"/>
              <a:gd name="connsiteX61" fmla="*/ 1457257 w 4258321"/>
              <a:gd name="connsiteY61" fmla="*/ 3759942 h 3759942"/>
              <a:gd name="connsiteX62" fmla="*/ 1489720 w 4258321"/>
              <a:gd name="connsiteY62" fmla="*/ 3759942 h 3759942"/>
              <a:gd name="connsiteX63" fmla="*/ 1559756 w 4258321"/>
              <a:gd name="connsiteY63" fmla="*/ 3759942 h 3759942"/>
              <a:gd name="connsiteX64" fmla="*/ 1559757 w 4258321"/>
              <a:gd name="connsiteY64" fmla="*/ 3759942 h 3759942"/>
              <a:gd name="connsiteX65" fmla="*/ 1592222 w 4258321"/>
              <a:gd name="connsiteY65" fmla="*/ 3759942 h 3759942"/>
              <a:gd name="connsiteX66" fmla="*/ 1958619 w 4258321"/>
              <a:gd name="connsiteY66" fmla="*/ 3759942 h 3759942"/>
              <a:gd name="connsiteX67" fmla="*/ 1958622 w 4258321"/>
              <a:gd name="connsiteY67" fmla="*/ 3759942 h 3759942"/>
              <a:gd name="connsiteX68" fmla="*/ 1991085 w 4258321"/>
              <a:gd name="connsiteY68" fmla="*/ 3759942 h 3759942"/>
              <a:gd name="connsiteX69" fmla="*/ 2339580 w 4258321"/>
              <a:gd name="connsiteY69" fmla="*/ 3759942 h 3759942"/>
              <a:gd name="connsiteX70" fmla="*/ 2738443 w 4258321"/>
              <a:gd name="connsiteY70" fmla="*/ 3759942 h 3759942"/>
              <a:gd name="connsiteX71" fmla="*/ 2840945 w 4258321"/>
              <a:gd name="connsiteY71" fmla="*/ 3759942 h 3759942"/>
              <a:gd name="connsiteX72" fmla="*/ 3001196 w 4258321"/>
              <a:gd name="connsiteY72" fmla="*/ 3759942 h 3759942"/>
              <a:gd name="connsiteX73" fmla="*/ 3239809 w 4258321"/>
              <a:gd name="connsiteY73" fmla="*/ 3759942 h 3759942"/>
              <a:gd name="connsiteX74" fmla="*/ 3400060 w 4258321"/>
              <a:gd name="connsiteY74" fmla="*/ 3759942 h 3759942"/>
              <a:gd name="connsiteX75" fmla="*/ 3502562 w 4258321"/>
              <a:gd name="connsiteY75" fmla="*/ 3759942 h 3759942"/>
              <a:gd name="connsiteX76" fmla="*/ 3901425 w 4258321"/>
              <a:gd name="connsiteY76" fmla="*/ 3759942 h 3759942"/>
              <a:gd name="connsiteX77" fmla="*/ 4258321 w 4258321"/>
              <a:gd name="connsiteY77" fmla="*/ 3447509 h 375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258321" h="3759942">
                <a:moveTo>
                  <a:pt x="4258321" y="3447509"/>
                </a:moveTo>
                <a:lnTo>
                  <a:pt x="4258321" y="3028889"/>
                </a:lnTo>
                <a:lnTo>
                  <a:pt x="4258321" y="2965209"/>
                </a:lnTo>
                <a:lnTo>
                  <a:pt x="4258321" y="2546589"/>
                </a:lnTo>
                <a:lnTo>
                  <a:pt x="4258321" y="900922"/>
                </a:lnTo>
                <a:lnTo>
                  <a:pt x="4258321" y="482301"/>
                </a:lnTo>
                <a:lnTo>
                  <a:pt x="4258321" y="418623"/>
                </a:lnTo>
                <a:lnTo>
                  <a:pt x="4258321" y="2"/>
                </a:lnTo>
                <a:lnTo>
                  <a:pt x="3859457" y="2"/>
                </a:lnTo>
                <a:lnTo>
                  <a:pt x="3756955" y="2"/>
                </a:lnTo>
                <a:lnTo>
                  <a:pt x="3596704" y="2"/>
                </a:lnTo>
                <a:lnTo>
                  <a:pt x="3358091" y="2"/>
                </a:lnTo>
                <a:lnTo>
                  <a:pt x="3197839" y="2"/>
                </a:lnTo>
                <a:lnTo>
                  <a:pt x="3095339" y="2"/>
                </a:lnTo>
                <a:lnTo>
                  <a:pt x="2696474" y="2"/>
                </a:lnTo>
                <a:lnTo>
                  <a:pt x="2347981" y="2"/>
                </a:lnTo>
                <a:lnTo>
                  <a:pt x="2315513" y="2"/>
                </a:lnTo>
                <a:lnTo>
                  <a:pt x="2315513" y="0"/>
                </a:lnTo>
                <a:lnTo>
                  <a:pt x="1916649" y="0"/>
                </a:lnTo>
                <a:lnTo>
                  <a:pt x="1814148" y="0"/>
                </a:lnTo>
                <a:lnTo>
                  <a:pt x="1653896" y="0"/>
                </a:lnTo>
                <a:lnTo>
                  <a:pt x="1415284" y="0"/>
                </a:lnTo>
                <a:lnTo>
                  <a:pt x="1354918" y="0"/>
                </a:lnTo>
                <a:lnTo>
                  <a:pt x="1354918" y="2"/>
                </a:lnTo>
                <a:lnTo>
                  <a:pt x="1287499" y="2"/>
                </a:lnTo>
                <a:lnTo>
                  <a:pt x="1184998" y="2"/>
                </a:lnTo>
                <a:lnTo>
                  <a:pt x="786134" y="2"/>
                </a:lnTo>
                <a:lnTo>
                  <a:pt x="405172" y="2"/>
                </a:lnTo>
                <a:lnTo>
                  <a:pt x="405172" y="0"/>
                </a:lnTo>
                <a:lnTo>
                  <a:pt x="6309" y="0"/>
                </a:lnTo>
                <a:lnTo>
                  <a:pt x="2" y="0"/>
                </a:lnTo>
                <a:lnTo>
                  <a:pt x="2" y="34832"/>
                </a:lnTo>
                <a:lnTo>
                  <a:pt x="2" y="433696"/>
                </a:lnTo>
                <a:lnTo>
                  <a:pt x="0" y="433696"/>
                </a:lnTo>
                <a:lnTo>
                  <a:pt x="0" y="814658"/>
                </a:lnTo>
                <a:lnTo>
                  <a:pt x="0" y="1213521"/>
                </a:lnTo>
                <a:lnTo>
                  <a:pt x="0" y="1316023"/>
                </a:lnTo>
                <a:lnTo>
                  <a:pt x="0" y="1383441"/>
                </a:lnTo>
                <a:lnTo>
                  <a:pt x="2" y="1383441"/>
                </a:lnTo>
                <a:lnTo>
                  <a:pt x="2" y="1443807"/>
                </a:lnTo>
                <a:lnTo>
                  <a:pt x="2" y="1682420"/>
                </a:lnTo>
                <a:lnTo>
                  <a:pt x="2" y="1842672"/>
                </a:lnTo>
                <a:lnTo>
                  <a:pt x="2" y="1945173"/>
                </a:lnTo>
                <a:lnTo>
                  <a:pt x="2" y="2344036"/>
                </a:lnTo>
                <a:lnTo>
                  <a:pt x="0" y="2344036"/>
                </a:lnTo>
                <a:lnTo>
                  <a:pt x="0" y="2376504"/>
                </a:lnTo>
                <a:lnTo>
                  <a:pt x="0" y="2724998"/>
                </a:lnTo>
                <a:lnTo>
                  <a:pt x="0" y="3123863"/>
                </a:lnTo>
                <a:lnTo>
                  <a:pt x="0" y="3226363"/>
                </a:lnTo>
                <a:lnTo>
                  <a:pt x="0" y="3386615"/>
                </a:lnTo>
                <a:lnTo>
                  <a:pt x="0" y="3625228"/>
                </a:lnTo>
                <a:lnTo>
                  <a:pt x="0" y="3759942"/>
                </a:lnTo>
                <a:lnTo>
                  <a:pt x="48279" y="3759942"/>
                </a:lnTo>
                <a:lnTo>
                  <a:pt x="48281" y="3759942"/>
                </a:lnTo>
                <a:lnTo>
                  <a:pt x="429239" y="3759942"/>
                </a:lnTo>
                <a:lnTo>
                  <a:pt x="828103" y="3759942"/>
                </a:lnTo>
                <a:lnTo>
                  <a:pt x="930604" y="3759942"/>
                </a:lnTo>
                <a:lnTo>
                  <a:pt x="1090855" y="3759942"/>
                </a:lnTo>
                <a:lnTo>
                  <a:pt x="1329468" y="3759942"/>
                </a:lnTo>
                <a:lnTo>
                  <a:pt x="1354917" y="3759942"/>
                </a:lnTo>
                <a:lnTo>
                  <a:pt x="1457255" y="3759942"/>
                </a:lnTo>
                <a:lnTo>
                  <a:pt x="1457257" y="3759942"/>
                </a:lnTo>
                <a:lnTo>
                  <a:pt x="1489720" y="3759942"/>
                </a:lnTo>
                <a:lnTo>
                  <a:pt x="1559756" y="3759942"/>
                </a:lnTo>
                <a:lnTo>
                  <a:pt x="1559757" y="3759942"/>
                </a:lnTo>
                <a:lnTo>
                  <a:pt x="1592222" y="3759942"/>
                </a:lnTo>
                <a:lnTo>
                  <a:pt x="1958619" y="3759942"/>
                </a:lnTo>
                <a:lnTo>
                  <a:pt x="1958622" y="3759942"/>
                </a:lnTo>
                <a:lnTo>
                  <a:pt x="1991085" y="3759942"/>
                </a:lnTo>
                <a:lnTo>
                  <a:pt x="2339580" y="3759942"/>
                </a:lnTo>
                <a:lnTo>
                  <a:pt x="2738443" y="3759942"/>
                </a:lnTo>
                <a:lnTo>
                  <a:pt x="2840945" y="3759942"/>
                </a:lnTo>
                <a:lnTo>
                  <a:pt x="3001196" y="3759942"/>
                </a:lnTo>
                <a:lnTo>
                  <a:pt x="3239809" y="3759942"/>
                </a:lnTo>
                <a:lnTo>
                  <a:pt x="3400060" y="3759942"/>
                </a:lnTo>
                <a:lnTo>
                  <a:pt x="3502562" y="3759942"/>
                </a:lnTo>
                <a:lnTo>
                  <a:pt x="3901425" y="3759942"/>
                </a:lnTo>
                <a:cubicBezTo>
                  <a:pt x="4099180" y="3759942"/>
                  <a:pt x="4258321" y="3619603"/>
                  <a:pt x="4258321" y="344750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31E6236F-8128-F80E-075A-517161D2E6C6}"/>
              </a:ext>
            </a:extLst>
          </p:cNvPr>
          <p:cNvSpPr>
            <a:spLocks noGrp="1"/>
          </p:cNvSpPr>
          <p:nvPr>
            <p:ph type="body" sz="quarter" idx="16"/>
          </p:nvPr>
        </p:nvSpPr>
        <p:spPr>
          <a:xfrm>
            <a:off x="653780" y="472365"/>
            <a:ext cx="9551577" cy="803654"/>
          </a:xfrm>
        </p:spPr>
        <p:txBody>
          <a:bodyPr/>
          <a:lstStyle/>
          <a:p>
            <a:pPr>
              <a:lnSpc>
                <a:spcPts val="3720"/>
              </a:lnSpc>
            </a:pPr>
            <a:r>
              <a:rPr lang="en-US" dirty="0"/>
              <a:t>Að skilgreina kjarna hugmyndarinnar þinnar</a:t>
            </a:r>
          </a:p>
          <a:p>
            <a:pPr>
              <a:lnSpc>
                <a:spcPts val="3720"/>
              </a:lnSpc>
            </a:pPr>
            <a:endParaRPr lang="en-US" dirty="0"/>
          </a:p>
        </p:txBody>
      </p:sp>
      <p:sp>
        <p:nvSpPr>
          <p:cNvPr id="6" name="Text Placeholder 5">
            <a:extLst>
              <a:ext uri="{FF2B5EF4-FFF2-40B4-BE49-F238E27FC236}">
                <a16:creationId xmlns:a16="http://schemas.microsoft.com/office/drawing/2014/main" id="{5F1BED46-56A0-1611-1A7D-589DE6904BC9}"/>
              </a:ext>
            </a:extLst>
          </p:cNvPr>
          <p:cNvSpPr>
            <a:spLocks noGrp="1"/>
          </p:cNvSpPr>
          <p:nvPr>
            <p:ph type="body" sz="quarter" idx="19"/>
          </p:nvPr>
        </p:nvSpPr>
        <p:spPr>
          <a:xfrm>
            <a:off x="653780" y="1541767"/>
            <a:ext cx="7463525" cy="803654"/>
          </a:xfrm>
        </p:spPr>
        <p:txBody>
          <a:bodyPr/>
          <a:lstStyle/>
          <a:p>
            <a:pPr>
              <a:lnSpc>
                <a:spcPts val="2900"/>
              </a:lnSpc>
            </a:pPr>
            <a:r>
              <a:rPr lang="en-US" dirty="0"/>
              <a:t>Vandamál – Lausn – Gildi – Fyrir hvern?</a:t>
            </a:r>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00ECD643-CB97-34EA-23EB-920C88607968}"/>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59AFC1E7-B358-48FA-7F39-8623FB11C7C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42</a:t>
            </a:fld>
            <a:endParaRPr lang="fr-CA" sz="1200" dirty="0"/>
          </a:p>
        </p:txBody>
      </p:sp>
      <p:sp>
        <p:nvSpPr>
          <p:cNvPr id="8" name="Text Placeholder 4">
            <a:extLst>
              <a:ext uri="{FF2B5EF4-FFF2-40B4-BE49-F238E27FC236}">
                <a16:creationId xmlns:a16="http://schemas.microsoft.com/office/drawing/2014/main" id="{EB31C2BE-4260-6DE7-633F-9BF6AAD15238}"/>
              </a:ext>
            </a:extLst>
          </p:cNvPr>
          <p:cNvSpPr txBox="1">
            <a:spLocks/>
          </p:cNvSpPr>
          <p:nvPr/>
        </p:nvSpPr>
        <p:spPr>
          <a:xfrm>
            <a:off x="1161297" y="3059411"/>
            <a:ext cx="3224245"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Forsíðuáætlun</a:t>
            </a:r>
            <a:r>
              <a:rPr lang="en-GB" sz="2200" b="1" dirty="0">
                <a:solidFill>
                  <a:schemeClr val="bg1"/>
                </a:solidFill>
              </a:rPr>
              <a:t>:</a:t>
            </a:r>
            <a:r>
              <a:rPr lang="en-GB" sz="2600" b="1" dirty="0">
                <a:solidFill>
                  <a:schemeClr val="bg1"/>
                </a:solidFill>
              </a:rPr>
              <a:t> Einbeitið ykkur að</a:t>
            </a:r>
            <a:r>
              <a:rPr lang="en-GB" sz="2200" b="1" dirty="0">
                <a:solidFill>
                  <a:schemeClr val="bg1"/>
                </a:solidFill>
              </a:rPr>
              <a:t>:</a:t>
            </a:r>
          </a:p>
          <a:p>
            <a:pPr>
              <a:lnSpc>
                <a:spcPts val="2240"/>
              </a:lnSpc>
            </a:pPr>
            <a:endParaRPr lang="en-GB" sz="2200" b="1" dirty="0">
              <a:solidFill>
                <a:schemeClr val="bg1"/>
              </a:solidFill>
            </a:endParaRPr>
          </a:p>
          <a:p>
            <a:pPr>
              <a:lnSpc>
                <a:spcPts val="2240"/>
              </a:lnSpc>
            </a:pPr>
            <a:r>
              <a:rPr lang="en-GB" sz="2200" b="1" dirty="0">
                <a:solidFill>
                  <a:schemeClr val="bg1"/>
                </a:solidFill>
              </a:rPr>
              <a:t>#3 Lausn: </a:t>
            </a:r>
          </a:p>
          <a:p>
            <a:pPr>
              <a:lnSpc>
                <a:spcPts val="2240"/>
              </a:lnSpc>
            </a:pPr>
            <a:r>
              <a:rPr lang="en-GB" sz="2200" dirty="0">
                <a:solidFill>
                  <a:schemeClr val="bg1"/>
                </a:solidFill>
              </a:rPr>
              <a:t>Hvað býðurðu upp á?</a:t>
            </a:r>
          </a:p>
          <a:p>
            <a:pPr>
              <a:lnSpc>
                <a:spcPts val="2240"/>
              </a:lnSpc>
            </a:pPr>
            <a:endParaRPr lang="en-GB" sz="2200" dirty="0">
              <a:solidFill>
                <a:schemeClr val="bg1"/>
              </a:solidFill>
            </a:endParaRPr>
          </a:p>
          <a:p>
            <a:pPr>
              <a:lnSpc>
                <a:spcPts val="2240"/>
              </a:lnSpc>
            </a:pPr>
            <a:r>
              <a:rPr lang="en-GB" sz="2200" b="1" dirty="0">
                <a:solidFill>
                  <a:schemeClr val="bg1"/>
                </a:solidFill>
              </a:rPr>
              <a:t>#4 Virðisstefna</a:t>
            </a:r>
            <a:r>
              <a:rPr lang="en-GB" sz="2200" dirty="0">
                <a:solidFill>
                  <a:schemeClr val="bg1"/>
                </a:solidFill>
              </a:rPr>
              <a:t>: </a:t>
            </a:r>
          </a:p>
          <a:p>
            <a:pPr>
              <a:lnSpc>
                <a:spcPts val="2240"/>
              </a:lnSpc>
            </a:pPr>
            <a:r>
              <a:rPr lang="en-GB" sz="2200" dirty="0">
                <a:solidFill>
                  <a:schemeClr val="bg1"/>
                </a:solidFill>
              </a:rPr>
              <a:t>Hvers vegna er það verðmætt og ólíkt?</a:t>
            </a:r>
          </a:p>
          <a:p>
            <a:pPr>
              <a:lnSpc>
                <a:spcPts val="2240"/>
              </a:lnSpc>
            </a:pPr>
            <a:endParaRPr lang="en-GB" sz="2200" dirty="0">
              <a:solidFill>
                <a:schemeClr val="bg1"/>
              </a:solidFill>
            </a:endParaRPr>
          </a:p>
          <a:p>
            <a:pPr>
              <a:lnSpc>
                <a:spcPts val="2240"/>
              </a:lnSpc>
            </a:pPr>
            <a:r>
              <a:rPr lang="en-GB" sz="2200" b="1" dirty="0">
                <a:solidFill>
                  <a:schemeClr val="bg1"/>
                </a:solidFill>
              </a:rPr>
              <a:t>#5 Markaður: </a:t>
            </a:r>
          </a:p>
          <a:p>
            <a:pPr>
              <a:lnSpc>
                <a:spcPts val="2240"/>
              </a:lnSpc>
            </a:pPr>
            <a:r>
              <a:rPr lang="en-GB" sz="2200" dirty="0">
                <a:solidFill>
                  <a:schemeClr val="bg1"/>
                </a:solidFill>
              </a:rPr>
              <a:t>Fyrir hvern er þetta?</a:t>
            </a:r>
          </a:p>
          <a:p>
            <a:pPr>
              <a:lnSpc>
                <a:spcPts val="2240"/>
              </a:lnSpc>
            </a:pPr>
            <a:endParaRPr lang="en-US" sz="2200" dirty="0">
              <a:solidFill>
                <a:schemeClr val="bg1"/>
              </a:solidFill>
            </a:endParaRPr>
          </a:p>
        </p:txBody>
      </p:sp>
      <p:sp>
        <p:nvSpPr>
          <p:cNvPr id="10" name="Text Placeholder 4">
            <a:extLst>
              <a:ext uri="{FF2B5EF4-FFF2-40B4-BE49-F238E27FC236}">
                <a16:creationId xmlns:a16="http://schemas.microsoft.com/office/drawing/2014/main" id="{D0F7658B-FB71-BBC1-64F5-06D8BE50D0A4}"/>
              </a:ext>
            </a:extLst>
          </p:cNvPr>
          <p:cNvSpPr txBox="1">
            <a:spLocks/>
          </p:cNvSpPr>
          <p:nvPr/>
        </p:nvSpPr>
        <p:spPr>
          <a:xfrm>
            <a:off x="4921239" y="3059411"/>
            <a:ext cx="6601596" cy="1673842"/>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rgbClr val="459597"/>
                </a:solidFill>
              </a:rPr>
              <a:t>Verkefnisboð: </a:t>
            </a:r>
          </a:p>
          <a:p>
            <a:pPr>
              <a:lnSpc>
                <a:spcPts val="2240"/>
              </a:lnSpc>
            </a:pPr>
            <a:endParaRPr lang="en-GB" sz="2600" b="1" dirty="0">
              <a:solidFill>
                <a:srgbClr val="64AFAF"/>
              </a:solidFill>
            </a:endParaRPr>
          </a:p>
          <a:p>
            <a:pPr indent="0">
              <a:lnSpc>
                <a:spcPts val="2240"/>
              </a:lnSpc>
            </a:pPr>
            <a:r>
              <a:rPr lang="en-GB" sz="2200" dirty="0">
                <a:solidFill>
                  <a:srgbClr val="414141"/>
                </a:solidFill>
              </a:rPr>
              <a:t>Reyndu að svara eftirfarandi í einni setningu í senn:</a:t>
            </a:r>
          </a:p>
          <a:p>
            <a:pPr marL="457200" indent="-457200">
              <a:lnSpc>
                <a:spcPts val="2240"/>
              </a:lnSpc>
              <a:buClr>
                <a:srgbClr val="EC7C69"/>
              </a:buClr>
              <a:buFont typeface="+mj-lt"/>
              <a:buAutoNum type="arabicPeriod"/>
            </a:pPr>
            <a:r>
              <a:rPr lang="en-GB" sz="2200" dirty="0">
                <a:solidFill>
                  <a:srgbClr val="414141"/>
                </a:solidFill>
              </a:rPr>
              <a:t>Hvað býðurðu gestinum þínum upp á? (lausnin)</a:t>
            </a:r>
          </a:p>
          <a:p>
            <a:pPr marL="457200" indent="-457200">
              <a:lnSpc>
                <a:spcPts val="2240"/>
              </a:lnSpc>
              <a:buClr>
                <a:srgbClr val="EC7C69"/>
              </a:buClr>
              <a:buFont typeface="+mj-lt"/>
              <a:buAutoNum type="arabicPeriod"/>
            </a:pPr>
            <a:r>
              <a:rPr lang="en-GB" sz="2200" dirty="0">
                <a:solidFill>
                  <a:srgbClr val="414141"/>
                </a:solidFill>
              </a:rPr>
              <a:t>Hvað gerir það verðmætt tilfinningalega eða hagnýtt? (gildi)</a:t>
            </a:r>
          </a:p>
          <a:p>
            <a:pPr marL="457200" indent="-457200">
              <a:lnSpc>
                <a:spcPts val="2240"/>
              </a:lnSpc>
              <a:buClr>
                <a:srgbClr val="EC7C69"/>
              </a:buClr>
              <a:buFont typeface="+mj-lt"/>
              <a:buAutoNum type="arabicPeriod"/>
            </a:pPr>
            <a:r>
              <a:rPr lang="en-GB" sz="2200" dirty="0">
                <a:solidFill>
                  <a:srgbClr val="414141"/>
                </a:solidFill>
              </a:rPr>
              <a:t>Hver mun elska þetta mest – og af hverju? (markaðurinn)</a:t>
            </a:r>
          </a:p>
          <a:p>
            <a:pPr indent="0">
              <a:lnSpc>
                <a:spcPts val="2240"/>
              </a:lnSpc>
            </a:pPr>
            <a:endParaRPr lang="en-GB" sz="2200" dirty="0">
              <a:solidFill>
                <a:srgbClr val="414141"/>
              </a:solidFill>
            </a:endParaRPr>
          </a:p>
          <a:p>
            <a:pPr indent="0">
              <a:lnSpc>
                <a:spcPts val="2240"/>
              </a:lnSpc>
            </a:pPr>
            <a:r>
              <a:rPr lang="en-GB" sz="2200" i="1" dirty="0">
                <a:solidFill>
                  <a:srgbClr val="414141"/>
                </a:solidFill>
              </a:rPr>
              <a:t>Þessar setningar munu hjálpa þér að klára eigið kynningarglærusett – og lýsa hugmyndinni þinni fyrir öðrum skýrt og sannfærandi.</a:t>
            </a:r>
          </a:p>
          <a:p>
            <a:pPr>
              <a:lnSpc>
                <a:spcPts val="2240"/>
              </a:lnSpc>
            </a:pPr>
            <a:endParaRPr lang="en-US" sz="2200" dirty="0">
              <a:solidFill>
                <a:srgbClr val="414141"/>
              </a:solidFill>
            </a:endParaRPr>
          </a:p>
        </p:txBody>
      </p:sp>
      <p:cxnSp>
        <p:nvCxnSpPr>
          <p:cNvPr id="16" name="Straight Connector 15">
            <a:extLst>
              <a:ext uri="{FF2B5EF4-FFF2-40B4-BE49-F238E27FC236}">
                <a16:creationId xmlns:a16="http://schemas.microsoft.com/office/drawing/2014/main" id="{2E9BE635-317E-D6C0-3EF5-28F8819D7356}"/>
              </a:ext>
            </a:extLst>
          </p:cNvPr>
          <p:cNvCxnSpPr>
            <a:cxnSpLocks/>
          </p:cNvCxnSpPr>
          <p:nvPr/>
        </p:nvCxnSpPr>
        <p:spPr>
          <a:xfrm>
            <a:off x="548427" y="3536591"/>
            <a:ext cx="3816000"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E2F8E68-55F3-5BCD-F982-EDD776B0C3F8}"/>
              </a:ext>
            </a:extLst>
          </p:cNvPr>
          <p:cNvCxnSpPr>
            <a:cxnSpLocks/>
          </p:cNvCxnSpPr>
          <p:nvPr/>
        </p:nvCxnSpPr>
        <p:spPr>
          <a:xfrm>
            <a:off x="548427" y="4382309"/>
            <a:ext cx="3816000"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8E3CA5C-1EFF-8239-3949-4D948F0C9479}"/>
              </a:ext>
            </a:extLst>
          </p:cNvPr>
          <p:cNvCxnSpPr>
            <a:cxnSpLocks/>
          </p:cNvCxnSpPr>
          <p:nvPr/>
        </p:nvCxnSpPr>
        <p:spPr>
          <a:xfrm>
            <a:off x="548427" y="5449109"/>
            <a:ext cx="3816000"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77380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E15A6-A51B-0113-0D2D-F3745F811B9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B47FE3F-37A9-8845-FBA8-4BEC9927FA9F}"/>
              </a:ext>
            </a:extLst>
          </p:cNvPr>
          <p:cNvSpPr>
            <a:spLocks noGrp="1"/>
          </p:cNvSpPr>
          <p:nvPr>
            <p:ph type="body" sz="quarter" idx="16"/>
          </p:nvPr>
        </p:nvSpPr>
        <p:spPr>
          <a:xfrm>
            <a:off x="653780" y="472365"/>
            <a:ext cx="9551577" cy="803654"/>
          </a:xfrm>
        </p:spPr>
        <p:txBody>
          <a:bodyPr/>
          <a:lstStyle/>
          <a:p>
            <a:pPr>
              <a:lnSpc>
                <a:spcPts val="3720"/>
              </a:lnSpc>
            </a:pPr>
            <a:r>
              <a:rPr lang="en-US" dirty="0"/>
              <a:t>Yfirlit – Hvað gerir góða hugmynd?</a:t>
            </a:r>
          </a:p>
          <a:p>
            <a:pPr>
              <a:lnSpc>
                <a:spcPts val="3720"/>
              </a:lnSpc>
            </a:pPr>
            <a:endParaRPr lang="en-US" dirty="0"/>
          </a:p>
          <a:p>
            <a:pPr>
              <a:lnSpc>
                <a:spcPts val="3720"/>
              </a:lnSpc>
            </a:pPr>
            <a:endParaRPr lang="en-US" dirty="0"/>
          </a:p>
        </p:txBody>
      </p:sp>
      <p:sp>
        <p:nvSpPr>
          <p:cNvPr id="6" name="Text Placeholder 5">
            <a:extLst>
              <a:ext uri="{FF2B5EF4-FFF2-40B4-BE49-F238E27FC236}">
                <a16:creationId xmlns:a16="http://schemas.microsoft.com/office/drawing/2014/main" id="{2CF45E0F-B10B-67F3-0242-7B0F698C9AA7}"/>
              </a:ext>
            </a:extLst>
          </p:cNvPr>
          <p:cNvSpPr>
            <a:spLocks noGrp="1"/>
          </p:cNvSpPr>
          <p:nvPr>
            <p:ph type="body" sz="quarter" idx="19"/>
          </p:nvPr>
        </p:nvSpPr>
        <p:spPr>
          <a:xfrm>
            <a:off x="653780" y="1541767"/>
            <a:ext cx="6741631" cy="803654"/>
          </a:xfrm>
        </p:spPr>
        <p:txBody>
          <a:bodyPr/>
          <a:lstStyle/>
          <a:p>
            <a:pPr>
              <a:lnSpc>
                <a:spcPts val="2900"/>
              </a:lnSpc>
            </a:pPr>
            <a:r>
              <a:rPr lang="en-US" dirty="0"/>
              <a:t>Hugmyndin þín ætti að vera: </a:t>
            </a:r>
          </a:p>
          <a:p>
            <a:pPr>
              <a:lnSpc>
                <a:spcPts val="2900"/>
              </a:lnSpc>
            </a:pPr>
            <a:r>
              <a:rPr lang="en-US" dirty="0"/>
              <a:t>Skýr – eftirminnileg – staðbundin</a:t>
            </a:r>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1C0D8039-4D31-4EB1-9CE0-2E02F8C1CC6A}"/>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01B49B02-10E3-93DB-8C19-50DA334B527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43</a:t>
            </a:fld>
            <a:endParaRPr lang="fr-CA" sz="1200" dirty="0"/>
          </a:p>
        </p:txBody>
      </p:sp>
      <p:sp>
        <p:nvSpPr>
          <p:cNvPr id="10" name="Text Placeholder 4">
            <a:extLst>
              <a:ext uri="{FF2B5EF4-FFF2-40B4-BE49-F238E27FC236}">
                <a16:creationId xmlns:a16="http://schemas.microsoft.com/office/drawing/2014/main" id="{C82EC4BA-242A-038C-1C8A-E868F1F0696B}"/>
              </a:ext>
            </a:extLst>
          </p:cNvPr>
          <p:cNvSpPr txBox="1">
            <a:spLocks/>
          </p:cNvSpPr>
          <p:nvPr/>
        </p:nvSpPr>
        <p:spPr>
          <a:xfrm>
            <a:off x="723796" y="2838738"/>
            <a:ext cx="7666225" cy="1673842"/>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rgbClr val="459597"/>
                </a:solidFill>
              </a:rPr>
              <a:t>Könnunarlisti:</a:t>
            </a:r>
          </a:p>
          <a:p>
            <a:pPr>
              <a:lnSpc>
                <a:spcPts val="2240"/>
              </a:lnSpc>
            </a:pPr>
            <a:endParaRPr lang="en-GB" sz="2600" b="1" dirty="0">
              <a:solidFill>
                <a:srgbClr val="64AFAF"/>
              </a:solidFill>
            </a:endParaRPr>
          </a:p>
          <a:p>
            <a:pPr marL="457200" indent="-457200">
              <a:buClr>
                <a:srgbClr val="EC7C69"/>
              </a:buClr>
              <a:buFont typeface="Wingdings" pitchFamily="2" charset="2"/>
              <a:buChar char="ü"/>
            </a:pPr>
            <a:r>
              <a:rPr lang="en-GB" sz="2200" b="1" dirty="0">
                <a:solidFill>
                  <a:srgbClr val="414141"/>
                </a:solidFill>
              </a:rPr>
              <a:t>Tilfinningalega grípandi: </a:t>
            </a:r>
            <a:r>
              <a:rPr lang="en-GB" sz="2200" dirty="0">
                <a:solidFill>
                  <a:srgbClr val="414141"/>
                </a:solidFill>
              </a:rPr>
              <a:t>gestir finna eitthvað</a:t>
            </a:r>
          </a:p>
          <a:p>
            <a:pPr marL="457200" indent="-457200">
              <a:buClr>
                <a:srgbClr val="EC7C69"/>
              </a:buClr>
              <a:buFont typeface="Wingdings" pitchFamily="2" charset="2"/>
              <a:buChar char="ü"/>
            </a:pPr>
            <a:r>
              <a:rPr lang="en-GB" sz="2200" b="1" dirty="0">
                <a:solidFill>
                  <a:srgbClr val="414141"/>
                </a:solidFill>
              </a:rPr>
              <a:t>Auðvelt að útskýra: </a:t>
            </a:r>
            <a:r>
              <a:rPr lang="en-GB" sz="2200" dirty="0">
                <a:solidFill>
                  <a:srgbClr val="414141"/>
                </a:solidFill>
              </a:rPr>
              <a:t>ein setning dugar</a:t>
            </a:r>
          </a:p>
          <a:p>
            <a:pPr marL="457200" indent="-457200">
              <a:buClr>
                <a:srgbClr val="EC7C69"/>
              </a:buClr>
              <a:buFont typeface="Wingdings" pitchFamily="2" charset="2"/>
              <a:buChar char="ü"/>
            </a:pPr>
            <a:r>
              <a:rPr lang="en-GB" sz="2200" b="1" dirty="0">
                <a:solidFill>
                  <a:srgbClr val="414141"/>
                </a:solidFill>
              </a:rPr>
              <a:t>Staðbundið: </a:t>
            </a:r>
            <a:r>
              <a:rPr lang="en-GB" sz="2200" dirty="0">
                <a:solidFill>
                  <a:srgbClr val="414141"/>
                </a:solidFill>
              </a:rPr>
              <a:t>sagan þín tengist landinu eða samfélaginu</a:t>
            </a:r>
          </a:p>
          <a:p>
            <a:pPr marL="457200" indent="-457200">
              <a:buClr>
                <a:srgbClr val="EC7C69"/>
              </a:buClr>
              <a:buFont typeface="Wingdings" pitchFamily="2" charset="2"/>
              <a:buChar char="ü"/>
            </a:pPr>
            <a:r>
              <a:rPr lang="en-GB" sz="2200" b="1" dirty="0">
                <a:solidFill>
                  <a:srgbClr val="414141"/>
                </a:solidFill>
              </a:rPr>
              <a:t>Hannað með gest í huga: </a:t>
            </a:r>
            <a:r>
              <a:rPr lang="en-GB" sz="2200" dirty="0">
                <a:solidFill>
                  <a:srgbClr val="414141"/>
                </a:solidFill>
              </a:rPr>
              <a:t>ekki fyrir "alla"</a:t>
            </a:r>
          </a:p>
          <a:p>
            <a:pPr marL="457200" indent="-457200">
              <a:lnSpc>
                <a:spcPts val="2240"/>
              </a:lnSpc>
              <a:buClr>
                <a:srgbClr val="EC7C69"/>
              </a:buClr>
              <a:buFont typeface="+mj-lt"/>
              <a:buAutoNum type="arabicPeriod"/>
            </a:pPr>
            <a:endParaRPr lang="en-GB" sz="2200" dirty="0">
              <a:solidFill>
                <a:srgbClr val="414141"/>
              </a:solidFill>
            </a:endParaRPr>
          </a:p>
          <a:p>
            <a:pPr marL="457200" indent="-457200">
              <a:lnSpc>
                <a:spcPts val="2240"/>
              </a:lnSpc>
              <a:buClr>
                <a:srgbClr val="EC7C69"/>
              </a:buClr>
              <a:buFont typeface="+mj-lt"/>
              <a:buAutoNum type="arabicPeriod"/>
            </a:pPr>
            <a:endParaRPr lang="en-GB" sz="2200" dirty="0">
              <a:solidFill>
                <a:srgbClr val="414141"/>
              </a:solidFill>
            </a:endParaRPr>
          </a:p>
          <a:p>
            <a:pPr indent="0">
              <a:lnSpc>
                <a:spcPts val="2240"/>
              </a:lnSpc>
              <a:buClr>
                <a:srgbClr val="EC7C69"/>
              </a:buClr>
            </a:pPr>
            <a:r>
              <a:rPr lang="en-GB" sz="2200" b="1" i="1" dirty="0">
                <a:solidFill>
                  <a:srgbClr val="414141"/>
                </a:solidFill>
              </a:rPr>
              <a:t>Ábending: </a:t>
            </a:r>
            <a:r>
              <a:rPr lang="en-GB" sz="2200" i="1" dirty="0">
                <a:solidFill>
                  <a:srgbClr val="414141"/>
                </a:solidFill>
              </a:rPr>
              <a:t>Framlagstaflan þín ætti ekki aðeins að miðla því hvað þú gerir, heldur einnig hvers vegna það skiptir gestum þínum máli</a:t>
            </a:r>
          </a:p>
          <a:p>
            <a:pPr>
              <a:lnSpc>
                <a:spcPts val="2240"/>
              </a:lnSpc>
            </a:pPr>
            <a:endParaRPr lang="en-US" sz="2200" dirty="0">
              <a:solidFill>
                <a:srgbClr val="414141"/>
              </a:solidFill>
            </a:endParaRPr>
          </a:p>
        </p:txBody>
      </p:sp>
      <p:pic>
        <p:nvPicPr>
          <p:cNvPr id="3" name="Picture 2">
            <a:extLst>
              <a:ext uri="{FF2B5EF4-FFF2-40B4-BE49-F238E27FC236}">
                <a16:creationId xmlns:a16="http://schemas.microsoft.com/office/drawing/2014/main" id="{57613E5B-EECE-7485-DBD1-6612BFC7E48F}"/>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7887927" y="4301416"/>
            <a:ext cx="3580276" cy="2659133"/>
          </a:xfrm>
          <a:prstGeom prst="rect">
            <a:avLst/>
          </a:prstGeom>
        </p:spPr>
      </p:pic>
    </p:spTree>
    <p:extLst>
      <p:ext uri="{BB962C8B-B14F-4D97-AF65-F5344CB8AC3E}">
        <p14:creationId xmlns:p14="http://schemas.microsoft.com/office/powerpoint/2010/main" val="18817037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1AC14-5CEA-2F40-C8F3-6A41EBF6AD2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855ED6E-B851-7177-B700-B542946F3FC2}"/>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Lykiltæknissvið</a:t>
            </a:r>
          </a:p>
        </p:txBody>
      </p:sp>
      <p:sp>
        <p:nvSpPr>
          <p:cNvPr id="6" name="Text Placeholder 5">
            <a:extLst>
              <a:ext uri="{FF2B5EF4-FFF2-40B4-BE49-F238E27FC236}">
                <a16:creationId xmlns:a16="http://schemas.microsoft.com/office/drawing/2014/main" id="{C8C9AE42-0347-0F08-B019-4AA1F06116A1}"/>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ED93F0C0-4C97-361C-8431-11FA1B036724}"/>
              </a:ext>
            </a:extLst>
          </p:cNvPr>
          <p:cNvSpPr>
            <a:spLocks noGrp="1"/>
          </p:cNvSpPr>
          <p:nvPr>
            <p:ph type="body" sz="quarter" idx="16"/>
          </p:nvPr>
        </p:nvSpPr>
        <p:spPr>
          <a:xfrm>
            <a:off x="4061012" y="801065"/>
            <a:ext cx="5692588" cy="803654"/>
          </a:xfrm>
          <a:prstGeom prst="rect">
            <a:avLst/>
          </a:prstGeom>
        </p:spPr>
        <p:txBody>
          <a:bodyPr/>
          <a:lstStyle/>
          <a:p>
            <a:pPr>
              <a:lnSpc>
                <a:spcPts val="2960"/>
              </a:lnSpc>
            </a:pPr>
            <a:r>
              <a:rPr lang="en-GB" sz="2800" dirty="0"/>
              <a:t>Frá hugmynd til staðfestingar: </a:t>
            </a:r>
          </a:p>
          <a:p>
            <a:pPr>
              <a:lnSpc>
                <a:spcPts val="2960"/>
              </a:lnSpc>
            </a:pPr>
            <a:r>
              <a:rPr lang="en-GB" sz="2800" dirty="0"/>
              <a:t>Hvernig veistu að hugmyndin þín virkar?</a:t>
            </a:r>
          </a:p>
          <a:p>
            <a:pPr>
              <a:lnSpc>
                <a:spcPts val="2960"/>
              </a:lnSpc>
            </a:pPr>
            <a:endParaRPr lang="en-GB" sz="2800" dirty="0"/>
          </a:p>
        </p:txBody>
      </p:sp>
      <p:sp>
        <p:nvSpPr>
          <p:cNvPr id="4" name="Text Placeholder 3">
            <a:extLst>
              <a:ext uri="{FF2B5EF4-FFF2-40B4-BE49-F238E27FC236}">
                <a16:creationId xmlns:a16="http://schemas.microsoft.com/office/drawing/2014/main" id="{E033A598-CE51-3BC4-F581-0A9436C874BE}"/>
              </a:ext>
            </a:extLst>
          </p:cNvPr>
          <p:cNvSpPr>
            <a:spLocks noGrp="1"/>
          </p:cNvSpPr>
          <p:nvPr>
            <p:ph type="body" sz="quarter" idx="21"/>
          </p:nvPr>
        </p:nvSpPr>
        <p:spPr>
          <a:xfrm>
            <a:off x="4061011" y="2312017"/>
            <a:ext cx="7620455" cy="4142976"/>
          </a:xfrm>
          <a:prstGeom prst="rect">
            <a:avLst/>
          </a:prstGeom>
        </p:spPr>
        <p:txBody>
          <a:bodyPr lIns="91440" tIns="45720" rIns="91440" bIns="45720" anchor="t"/>
          <a:lstStyle/>
          <a:p>
            <a:pPr>
              <a:lnSpc>
                <a:spcPts val="2940"/>
              </a:lnSpc>
            </a:pPr>
            <a:r>
              <a:rPr lang="en-GB" sz="2800" b="1" i="0" dirty="0">
                <a:solidFill>
                  <a:srgbClr val="EC7C69"/>
                </a:solidFill>
                <a:effectLst/>
                <a:latin typeface="Calibri"/>
                <a:ea typeface="Calibri"/>
                <a:cs typeface="Calibri"/>
              </a:rPr>
              <a:t>Þú hefur mótað hugmynd </a:t>
            </a:r>
          </a:p>
          <a:p>
            <a:pPr>
              <a:lnSpc>
                <a:spcPts val="2940"/>
              </a:lnSpc>
            </a:pPr>
            <a:r>
              <a:rPr lang="en-GB" sz="2800" b="1" i="0" dirty="0">
                <a:solidFill>
                  <a:srgbClr val="EC7C69"/>
                </a:solidFill>
                <a:effectLst/>
                <a:latin typeface="Calibri"/>
                <a:ea typeface="Calibri"/>
                <a:cs typeface="Calibri"/>
              </a:rPr>
              <a:t>– En skapar það samhljóm?</a:t>
            </a:r>
          </a:p>
          <a:p>
            <a:pPr>
              <a:lnSpc>
                <a:spcPts val="2340"/>
              </a:lnSpc>
            </a:pPr>
            <a:endParaRPr lang="en-GB" b="1" i="0" dirty="0">
              <a:effectLst/>
              <a:latin typeface="Calibri"/>
              <a:ea typeface="Calibri"/>
              <a:cs typeface="Calibri"/>
            </a:endParaRPr>
          </a:p>
          <a:p>
            <a:pPr>
              <a:lnSpc>
                <a:spcPts val="2340"/>
              </a:lnSpc>
            </a:pPr>
            <a:r>
              <a:rPr lang="en-GB" b="1" i="0" dirty="0">
                <a:effectLst/>
                <a:latin typeface="Calibri"/>
                <a:ea typeface="Calibri"/>
                <a:cs typeface="Calibri"/>
              </a:rPr>
              <a:t> Í lykilnámssviði 3 munt þú kanna hvernig á að</a:t>
            </a:r>
            <a:r>
              <a:rPr lang="en-GB" b="0" i="0" dirty="0">
                <a:effectLst/>
                <a:latin typeface="Calibri"/>
                <a:ea typeface="Calibri"/>
                <a:cs typeface="Calibri"/>
              </a:rPr>
              <a:t>:</a:t>
            </a:r>
          </a:p>
          <a:p>
            <a:pPr marL="342900" indent="-342900">
              <a:lnSpc>
                <a:spcPts val="2340"/>
              </a:lnSpc>
              <a:buClr>
                <a:srgbClr val="EC7C69"/>
              </a:buClr>
              <a:buFont typeface="Arial" panose="020B0604020202020204" pitchFamily="34" charset="0"/>
              <a:buChar char="•"/>
            </a:pPr>
            <a:r>
              <a:rPr lang="en-GB" b="0" i="0" dirty="0">
                <a:effectLst/>
                <a:latin typeface="Calibri"/>
                <a:ea typeface="Calibri"/>
                <a:cs typeface="Calibri"/>
              </a:rPr>
              <a:t>Prófaðu hugmyndina snemma (áður en þú eyðir peningum)</a:t>
            </a:r>
          </a:p>
          <a:p>
            <a:pPr marL="342900" indent="-342900">
              <a:lnSpc>
                <a:spcPts val="2340"/>
              </a:lnSpc>
              <a:buClr>
                <a:srgbClr val="EC7C69"/>
              </a:buClr>
              <a:buFont typeface="Arial" panose="020B0604020202020204" pitchFamily="34" charset="0"/>
              <a:buChar char="•"/>
            </a:pPr>
            <a:r>
              <a:rPr lang="en-GB" b="0" i="0" dirty="0">
                <a:effectLst/>
                <a:latin typeface="Calibri"/>
                <a:ea typeface="Calibri"/>
                <a:cs typeface="Calibri"/>
              </a:rPr>
              <a:t>Safna gagnlegum endurgjöf frá raunverulegu fólki</a:t>
            </a:r>
          </a:p>
          <a:p>
            <a:pPr marL="342900" indent="-342900">
              <a:lnSpc>
                <a:spcPts val="2340"/>
              </a:lnSpc>
              <a:buClr>
                <a:srgbClr val="EC7C69"/>
              </a:buClr>
              <a:buFont typeface="Arial" panose="020B0604020202020204" pitchFamily="34" charset="0"/>
              <a:buChar char="•"/>
            </a:pPr>
            <a:r>
              <a:rPr lang="en-GB" b="0" i="0" dirty="0">
                <a:effectLst/>
                <a:latin typeface="Calibri"/>
                <a:ea typeface="Calibri"/>
                <a:cs typeface="Calibri"/>
              </a:rPr>
              <a:t>Sýndu smáárangur og snemma fótfestu í kynningargluggum þínum (þáttur #8)</a:t>
            </a:r>
          </a:p>
          <a:p>
            <a:pPr>
              <a:lnSpc>
                <a:spcPts val="2340"/>
              </a:lnSpc>
            </a:pPr>
            <a:endParaRPr lang="en-GB" b="0" i="0" dirty="0">
              <a:effectLst/>
              <a:latin typeface="Calibri"/>
              <a:ea typeface="Calibri"/>
              <a:cs typeface="Calibri"/>
            </a:endParaRPr>
          </a:p>
          <a:p>
            <a:pPr>
              <a:lnSpc>
                <a:spcPts val="2340"/>
              </a:lnSpc>
            </a:pPr>
            <a:r>
              <a:rPr lang="en-GB" b="1" i="1" dirty="0">
                <a:effectLst/>
                <a:latin typeface="Calibri"/>
                <a:ea typeface="Calibri"/>
                <a:cs typeface="Calibri"/>
              </a:rPr>
              <a:t>Ábending: </a:t>
            </a:r>
            <a:r>
              <a:rPr lang="en-GB" b="0" i="1" dirty="0">
                <a:effectLst/>
                <a:latin typeface="Calibri"/>
                <a:ea typeface="Calibri"/>
                <a:cs typeface="Calibri"/>
              </a:rPr>
              <a:t>Jafnvel smá aðgerðir (könnun, bókun, athugasemd á Instagram) eru merki um að hugmyndin þín hafi möguleika</a:t>
            </a:r>
            <a:r>
              <a:rPr lang="en-GB" b="0" i="0" dirty="0">
                <a:effectLst/>
                <a:latin typeface="Calibri"/>
                <a:ea typeface="Calibri"/>
                <a:cs typeface="Calibri"/>
              </a:rPr>
              <a:t>.</a:t>
            </a:r>
          </a:p>
          <a:p>
            <a:pPr>
              <a:lnSpc>
                <a:spcPts val="2340"/>
              </a:lnSpc>
            </a:pPr>
            <a:endParaRPr lang="en-US" sz="2200" dirty="0"/>
          </a:p>
        </p:txBody>
      </p:sp>
      <p:sp>
        <p:nvSpPr>
          <p:cNvPr id="11" name="Slide Number Placeholder 5">
            <a:extLst>
              <a:ext uri="{FF2B5EF4-FFF2-40B4-BE49-F238E27FC236}">
                <a16:creationId xmlns:a16="http://schemas.microsoft.com/office/drawing/2014/main" id="{17EB928B-91C4-28C5-6060-615A2B1B087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44</a:t>
            </a:fld>
            <a:endParaRPr lang="fr-CA" sz="1200" dirty="0"/>
          </a:p>
        </p:txBody>
      </p:sp>
    </p:spTree>
    <p:extLst>
      <p:ext uri="{BB962C8B-B14F-4D97-AF65-F5344CB8AC3E}">
        <p14:creationId xmlns:p14="http://schemas.microsoft.com/office/powerpoint/2010/main" val="1191818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CA0CD-00BB-2D0B-E6AA-BBFE342F750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42EAD66-7E96-E542-B950-882BA1FC882C}"/>
              </a:ext>
            </a:extLst>
          </p:cNvPr>
          <p:cNvSpPr>
            <a:spLocks noGrp="1"/>
          </p:cNvSpPr>
          <p:nvPr>
            <p:ph type="body" sz="quarter" idx="16"/>
          </p:nvPr>
        </p:nvSpPr>
        <p:spPr>
          <a:xfrm>
            <a:off x="653780" y="472365"/>
            <a:ext cx="9551577" cy="803654"/>
          </a:xfrm>
        </p:spPr>
        <p:txBody>
          <a:bodyPr/>
          <a:lstStyle/>
          <a:p>
            <a:pPr>
              <a:lnSpc>
                <a:spcPts val="3720"/>
              </a:lnSpc>
            </a:pPr>
            <a:r>
              <a:rPr lang="en-US" dirty="0"/>
              <a:t>Prófaðu áður en þú byggir</a:t>
            </a:r>
          </a:p>
          <a:p>
            <a:pPr>
              <a:lnSpc>
                <a:spcPts val="3720"/>
              </a:lnSpc>
            </a:pPr>
            <a:endParaRPr lang="en-US" dirty="0"/>
          </a:p>
        </p:txBody>
      </p:sp>
      <p:sp>
        <p:nvSpPr>
          <p:cNvPr id="6" name="Text Placeholder 5">
            <a:extLst>
              <a:ext uri="{FF2B5EF4-FFF2-40B4-BE49-F238E27FC236}">
                <a16:creationId xmlns:a16="http://schemas.microsoft.com/office/drawing/2014/main" id="{A399960B-6C12-0F67-B53C-B1A8AB66A364}"/>
              </a:ext>
            </a:extLst>
          </p:cNvPr>
          <p:cNvSpPr>
            <a:spLocks noGrp="1"/>
          </p:cNvSpPr>
          <p:nvPr>
            <p:ph type="body" sz="quarter" idx="19"/>
          </p:nvPr>
        </p:nvSpPr>
        <p:spPr>
          <a:xfrm>
            <a:off x="653780" y="1541767"/>
            <a:ext cx="7736241" cy="803654"/>
          </a:xfrm>
        </p:spPr>
        <p:txBody>
          <a:bodyPr/>
          <a:lstStyle/>
          <a:p>
            <a:pPr>
              <a:lnSpc>
                <a:spcPts val="2900"/>
              </a:lnSpc>
            </a:pPr>
            <a:r>
              <a:rPr lang="en-US" dirty="0"/>
              <a:t>Fljótlegar og ódýrar leiðir til að sannreyna hugmyndina þína</a:t>
            </a:r>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B8191025-2EF0-A700-3EC0-7F3361BE9D2E}"/>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D0BC2160-ACD0-2BA7-0F46-F4F050C84D9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45</a:t>
            </a:fld>
            <a:endParaRPr lang="fr-CA" sz="1200" dirty="0"/>
          </a:p>
        </p:txBody>
      </p:sp>
      <p:sp>
        <p:nvSpPr>
          <p:cNvPr id="10" name="Text Placeholder 4">
            <a:extLst>
              <a:ext uri="{FF2B5EF4-FFF2-40B4-BE49-F238E27FC236}">
                <a16:creationId xmlns:a16="http://schemas.microsoft.com/office/drawing/2014/main" id="{8B055620-9360-0816-B98B-E21E9DFFFDF4}"/>
              </a:ext>
            </a:extLst>
          </p:cNvPr>
          <p:cNvSpPr txBox="1">
            <a:spLocks/>
          </p:cNvSpPr>
          <p:nvPr/>
        </p:nvSpPr>
        <p:spPr>
          <a:xfrm>
            <a:off x="653780" y="2631833"/>
            <a:ext cx="9832145" cy="3823159"/>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rgbClr val="459597"/>
                </a:solidFill>
              </a:rPr>
              <a:t>Tól sem þú getur notað:</a:t>
            </a:r>
          </a:p>
          <a:p>
            <a:pPr>
              <a:lnSpc>
                <a:spcPts val="2240"/>
              </a:lnSpc>
            </a:pPr>
            <a:endParaRPr lang="en-GB" sz="2600" b="1" dirty="0">
              <a:solidFill>
                <a:srgbClr val="64AFAF"/>
              </a:solidFill>
            </a:endParaRPr>
          </a:p>
          <a:p>
            <a:pPr marL="342900" indent="-342900">
              <a:buClr>
                <a:srgbClr val="EC7C69"/>
              </a:buClr>
              <a:buFont typeface="Arial" panose="020B0604020202020204" pitchFamily="34" charset="0"/>
              <a:buChar char="•"/>
            </a:pPr>
            <a:r>
              <a:rPr lang="en-GB" sz="2200" b="1" dirty="0" err="1">
                <a:solidFill>
                  <a:srgbClr val="414141"/>
                </a:solidFill>
              </a:rPr>
              <a:t>Typeform </a:t>
            </a:r>
            <a:r>
              <a:rPr lang="en-GB" sz="2200" b="1" dirty="0">
                <a:solidFill>
                  <a:srgbClr val="414141"/>
                </a:solidFill>
              </a:rPr>
              <a:t>eða Google Forms </a:t>
            </a:r>
            <a:r>
              <a:rPr lang="en-GB" sz="2200" dirty="0">
                <a:solidFill>
                  <a:srgbClr val="414141"/>
                </a:solidFill>
              </a:rPr>
              <a:t>- Keyrðu einfaldan könnun um áhuga gesta</a:t>
            </a:r>
          </a:p>
          <a:p>
            <a:pPr marL="342900" indent="-342900">
              <a:buClr>
                <a:srgbClr val="EC7C69"/>
              </a:buClr>
              <a:buFont typeface="Arial" panose="020B0604020202020204" pitchFamily="34" charset="0"/>
              <a:buChar char="•"/>
            </a:pPr>
            <a:r>
              <a:rPr lang="en-GB" sz="2200" b="1" dirty="0">
                <a:solidFill>
                  <a:srgbClr val="414141"/>
                </a:solidFill>
              </a:rPr>
              <a:t>Instagram/Facebook-færslu </a:t>
            </a:r>
            <a:r>
              <a:rPr lang="en-GB" sz="2200" dirty="0">
                <a:solidFill>
                  <a:srgbClr val="414141"/>
                </a:solidFill>
              </a:rPr>
              <a:t>- Deildu hugmyndamynd og spurðu: "Myndir þú dvelja hér?"</a:t>
            </a:r>
          </a:p>
          <a:p>
            <a:pPr marL="342900" indent="-342900">
              <a:buClr>
                <a:srgbClr val="EC7C69"/>
              </a:buClr>
              <a:buFont typeface="Arial" panose="020B0604020202020204" pitchFamily="34" charset="0"/>
              <a:buChar char="•"/>
            </a:pPr>
            <a:r>
              <a:rPr lang="en-GB" sz="2200" b="1" dirty="0">
                <a:solidFill>
                  <a:srgbClr val="414141"/>
                </a:solidFill>
              </a:rPr>
              <a:t>Spyrðu fyrri gesti </a:t>
            </a:r>
            <a:r>
              <a:rPr lang="en-GB" sz="2200" dirty="0">
                <a:solidFill>
                  <a:srgbClr val="414141"/>
                </a:solidFill>
              </a:rPr>
              <a:t>- Sendu 3 hugmyndir og fáðu atkvæði eða athugasemdir </a:t>
            </a:r>
          </a:p>
          <a:p>
            <a:pPr marL="342900" indent="-342900">
              <a:buClr>
                <a:srgbClr val="EC7C69"/>
              </a:buClr>
              <a:buFont typeface="Arial" panose="020B0604020202020204" pitchFamily="34" charset="0"/>
              <a:buChar char="•"/>
            </a:pPr>
            <a:r>
              <a:rPr lang="en-GB" sz="2200" b="1" dirty="0">
                <a:solidFill>
                  <a:srgbClr val="414141"/>
                </a:solidFill>
              </a:rPr>
              <a:t>Lítil frumgerð </a:t>
            </a:r>
            <a:r>
              <a:rPr lang="en-GB" sz="2200" dirty="0">
                <a:solidFill>
                  <a:srgbClr val="414141"/>
                </a:solidFill>
              </a:rPr>
              <a:t>- Prófaðu út minni útgáfu (t.d. eins kvölds frásagnarviðburð)</a:t>
            </a:r>
          </a:p>
          <a:p>
            <a:pPr marL="457200" indent="-457200">
              <a:buClr>
                <a:srgbClr val="EC7C69"/>
              </a:buClr>
              <a:buFont typeface="Wingdings" pitchFamily="2" charset="2"/>
              <a:buChar char="ü"/>
            </a:pPr>
            <a:endParaRPr lang="en-GB" sz="2200" dirty="0">
              <a:solidFill>
                <a:srgbClr val="414141"/>
              </a:solidFill>
            </a:endParaRPr>
          </a:p>
          <a:p>
            <a:pPr marL="457200" indent="-457200">
              <a:lnSpc>
                <a:spcPts val="2240"/>
              </a:lnSpc>
              <a:buClr>
                <a:srgbClr val="EC7C69"/>
              </a:buClr>
              <a:buFont typeface="+mj-lt"/>
              <a:buAutoNum type="arabicPeriod"/>
            </a:pPr>
            <a:endParaRPr lang="en-GB" sz="2200" dirty="0">
              <a:solidFill>
                <a:srgbClr val="414141"/>
              </a:solidFill>
            </a:endParaRPr>
          </a:p>
          <a:p>
            <a:pPr indent="0">
              <a:lnSpc>
                <a:spcPts val="2240"/>
              </a:lnSpc>
              <a:buClr>
                <a:srgbClr val="EC7C69"/>
              </a:buClr>
            </a:pPr>
            <a:r>
              <a:rPr lang="en-GB" sz="2200" b="1" dirty="0">
                <a:solidFill>
                  <a:srgbClr val="414141"/>
                </a:solidFill>
              </a:rPr>
              <a:t>Tengsl við Pitch Deck: </a:t>
            </a:r>
            <a:r>
              <a:rPr lang="en-GB" sz="2200" i="1" dirty="0">
                <a:solidFill>
                  <a:srgbClr val="414141"/>
                </a:solidFill>
              </a:rPr>
              <a:t>Notaðu bestu niðurstöðurnar í </a:t>
            </a:r>
            <a:r>
              <a:rPr lang="en-GB" sz="2200" b="1" i="1" dirty="0">
                <a:solidFill>
                  <a:srgbClr val="414141"/>
                </a:solidFill>
              </a:rPr>
              <a:t>þætti #8 </a:t>
            </a:r>
            <a:r>
              <a:rPr lang="en-GB" sz="2200" i="1" dirty="0">
                <a:solidFill>
                  <a:srgbClr val="414141"/>
                </a:solidFill>
              </a:rPr>
              <a:t>í Pitch Deck</a:t>
            </a:r>
            <a:r>
              <a:rPr lang="en-GB" sz="2200" b="1" i="1" dirty="0">
                <a:solidFill>
                  <a:srgbClr val="414141"/>
                </a:solidFill>
              </a:rPr>
              <a:t>:</a:t>
            </a:r>
          </a:p>
          <a:p>
            <a:pPr indent="0">
              <a:lnSpc>
                <a:spcPts val="2240"/>
              </a:lnSpc>
              <a:buClr>
                <a:srgbClr val="EC7C69"/>
              </a:buClr>
            </a:pPr>
            <a:r>
              <a:rPr lang="en-GB" sz="2200" b="1" i="1" dirty="0">
                <a:solidFill>
                  <a:srgbClr val="414141"/>
                </a:solidFill>
              </a:rPr>
              <a:t>Traction </a:t>
            </a:r>
            <a:r>
              <a:rPr lang="en-GB" sz="2200" i="1" dirty="0">
                <a:solidFill>
                  <a:srgbClr val="414141"/>
                </a:solidFill>
              </a:rPr>
              <a:t>til að sýna raunverulega áhuga frá raunverulegu fólki.</a:t>
            </a:r>
          </a:p>
          <a:p>
            <a:pPr indent="0">
              <a:lnSpc>
                <a:spcPts val="2240"/>
              </a:lnSpc>
              <a:buClr>
                <a:srgbClr val="EC7C69"/>
              </a:buClr>
            </a:pPr>
            <a:endParaRPr lang="en-GB" sz="2200" i="1" dirty="0">
              <a:solidFill>
                <a:srgbClr val="414141"/>
              </a:solidFill>
            </a:endParaRPr>
          </a:p>
          <a:p>
            <a:pPr>
              <a:lnSpc>
                <a:spcPts val="2240"/>
              </a:lnSpc>
            </a:pPr>
            <a:endParaRPr lang="en-US" sz="2200" dirty="0">
              <a:solidFill>
                <a:srgbClr val="414141"/>
              </a:solidFill>
            </a:endParaRPr>
          </a:p>
        </p:txBody>
      </p:sp>
      <p:pic>
        <p:nvPicPr>
          <p:cNvPr id="3" name="Picture 2">
            <a:extLst>
              <a:ext uri="{FF2B5EF4-FFF2-40B4-BE49-F238E27FC236}">
                <a16:creationId xmlns:a16="http://schemas.microsoft.com/office/drawing/2014/main" id="{BA652C3A-4ED5-F05A-704F-BAE688E23D2F}"/>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241368" y="4226166"/>
            <a:ext cx="3580276" cy="2659133"/>
          </a:xfrm>
          <a:prstGeom prst="rect">
            <a:avLst/>
          </a:prstGeom>
        </p:spPr>
      </p:pic>
    </p:spTree>
    <p:extLst>
      <p:ext uri="{BB962C8B-B14F-4D97-AF65-F5344CB8AC3E}">
        <p14:creationId xmlns:p14="http://schemas.microsoft.com/office/powerpoint/2010/main" val="30598969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56D14-6B9D-5BBA-1D49-607AF9DD274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2E68E95-04EA-3CD3-251E-E34E3C5C0D8F}"/>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Lykiltilnámssvið</a:t>
            </a:r>
          </a:p>
        </p:txBody>
      </p:sp>
      <p:sp>
        <p:nvSpPr>
          <p:cNvPr id="6" name="Text Placeholder 5">
            <a:extLst>
              <a:ext uri="{FF2B5EF4-FFF2-40B4-BE49-F238E27FC236}">
                <a16:creationId xmlns:a16="http://schemas.microsoft.com/office/drawing/2014/main" id="{5446BD7C-58C7-9A91-6155-D5493EB01D7C}"/>
              </a:ext>
            </a:extLst>
          </p:cNvPr>
          <p:cNvSpPr>
            <a:spLocks noGrp="1"/>
          </p:cNvSpPr>
          <p:nvPr>
            <p:ph type="body" sz="quarter" idx="19"/>
          </p:nvPr>
        </p:nvSpPr>
        <p:spPr>
          <a:xfrm>
            <a:off x="423358" y="941779"/>
            <a:ext cx="1197303" cy="385564"/>
          </a:xfrm>
        </p:spPr>
        <p:txBody>
          <a:bodyPr/>
          <a:lstStyle/>
          <a:p>
            <a:r>
              <a:rPr lang="en-US" dirty="0"/>
              <a:t>04</a:t>
            </a:r>
          </a:p>
        </p:txBody>
      </p:sp>
      <p:sp>
        <p:nvSpPr>
          <p:cNvPr id="7" name="Text Placeholder 6">
            <a:extLst>
              <a:ext uri="{FF2B5EF4-FFF2-40B4-BE49-F238E27FC236}">
                <a16:creationId xmlns:a16="http://schemas.microsoft.com/office/drawing/2014/main" id="{0D6F24DF-29E7-3377-4290-FE5E186F3CA7}"/>
              </a:ext>
            </a:extLst>
          </p:cNvPr>
          <p:cNvSpPr>
            <a:spLocks noGrp="1"/>
          </p:cNvSpPr>
          <p:nvPr>
            <p:ph type="body" sz="quarter" idx="16"/>
          </p:nvPr>
        </p:nvSpPr>
        <p:spPr>
          <a:xfrm>
            <a:off x="4061012" y="801065"/>
            <a:ext cx="6590946" cy="803654"/>
          </a:xfrm>
          <a:prstGeom prst="rect">
            <a:avLst/>
          </a:prstGeom>
        </p:spPr>
        <p:txBody>
          <a:bodyPr/>
          <a:lstStyle/>
          <a:p>
            <a:pPr>
              <a:lnSpc>
                <a:spcPts val="2960"/>
              </a:lnSpc>
            </a:pPr>
            <a:r>
              <a:rPr lang="en-GB" sz="2800" dirty="0"/>
              <a:t>Hugmyndin þín í samhengi: Að samræma þig, gesti þína og staðinn þinn</a:t>
            </a:r>
          </a:p>
          <a:p>
            <a:pPr>
              <a:lnSpc>
                <a:spcPts val="2960"/>
              </a:lnSpc>
            </a:pPr>
            <a:endParaRPr lang="en-GB" sz="2800" dirty="0"/>
          </a:p>
          <a:p>
            <a:pPr>
              <a:lnSpc>
                <a:spcPts val="2960"/>
              </a:lnSpc>
            </a:pPr>
            <a:endParaRPr lang="en-GB" sz="2800" dirty="0"/>
          </a:p>
        </p:txBody>
      </p:sp>
      <p:sp>
        <p:nvSpPr>
          <p:cNvPr id="4" name="Text Placeholder 3">
            <a:extLst>
              <a:ext uri="{FF2B5EF4-FFF2-40B4-BE49-F238E27FC236}">
                <a16:creationId xmlns:a16="http://schemas.microsoft.com/office/drawing/2014/main" id="{575F7516-1A88-817F-4C6E-A81CFC471613}"/>
              </a:ext>
            </a:extLst>
          </p:cNvPr>
          <p:cNvSpPr>
            <a:spLocks noGrp="1"/>
          </p:cNvSpPr>
          <p:nvPr>
            <p:ph type="body" sz="quarter" idx="21"/>
          </p:nvPr>
        </p:nvSpPr>
        <p:spPr>
          <a:xfrm>
            <a:off x="4061011" y="2151596"/>
            <a:ext cx="7620455" cy="4142976"/>
          </a:xfrm>
          <a:prstGeom prst="rect">
            <a:avLst/>
          </a:prstGeom>
        </p:spPr>
        <p:txBody>
          <a:bodyPr lIns="91440" tIns="45720" rIns="91440" bIns="45720" anchor="t"/>
          <a:lstStyle/>
          <a:p>
            <a:pPr>
              <a:lnSpc>
                <a:spcPts val="2340"/>
              </a:lnSpc>
            </a:pPr>
            <a:r>
              <a:rPr lang="en-GB" b="1" i="0" dirty="0">
                <a:solidFill>
                  <a:srgbClr val="EC7C69"/>
                </a:solidFill>
                <a:effectLst/>
                <a:latin typeface="Calibri"/>
                <a:ea typeface="Calibri"/>
                <a:cs typeface="Calibri"/>
              </a:rPr>
              <a:t>Aðal spurningar:</a:t>
            </a:r>
          </a:p>
          <a:p>
            <a:pPr>
              <a:lnSpc>
                <a:spcPts val="2340"/>
              </a:lnSpc>
            </a:pPr>
            <a:r>
              <a:rPr lang="en-GB" b="0" i="0" dirty="0">
                <a:effectLst/>
                <a:latin typeface="Calibri"/>
                <a:ea typeface="Calibri"/>
                <a:cs typeface="Calibri"/>
              </a:rPr>
              <a:t>Samræmist hugmyndin þín persónulegum markmiðum þínum og lífsstíl?</a:t>
            </a:r>
          </a:p>
          <a:p>
            <a:pPr>
              <a:lnSpc>
                <a:spcPts val="2340"/>
              </a:lnSpc>
            </a:pPr>
            <a:r>
              <a:rPr lang="en-GB" b="0" i="0" dirty="0">
                <a:effectLst/>
                <a:latin typeface="Calibri"/>
                <a:ea typeface="Calibri"/>
                <a:cs typeface="Calibri"/>
              </a:rPr>
              <a:t>Hvernig fellur það að staðbundnu samfélagi þínu eða landslagi?</a:t>
            </a:r>
          </a:p>
          <a:p>
            <a:pPr>
              <a:lnSpc>
                <a:spcPts val="2340"/>
              </a:lnSpc>
            </a:pPr>
            <a:r>
              <a:rPr lang="en-GB" b="0" i="0" dirty="0">
                <a:effectLst/>
                <a:latin typeface="Calibri"/>
                <a:ea typeface="Calibri"/>
                <a:cs typeface="Calibri"/>
              </a:rPr>
              <a:t>Geturðu tengst öðrum smáfyrirtækjum í nágrenninu?</a:t>
            </a:r>
          </a:p>
          <a:p>
            <a:pPr>
              <a:lnSpc>
                <a:spcPts val="2340"/>
              </a:lnSpc>
            </a:pPr>
            <a:endParaRPr lang="en-GB" b="0" i="0" dirty="0">
              <a:effectLst/>
              <a:latin typeface="Calibri"/>
              <a:ea typeface="Calibri"/>
              <a:cs typeface="Calibri"/>
            </a:endParaRPr>
          </a:p>
          <a:p>
            <a:pPr>
              <a:lnSpc>
                <a:spcPts val="2340"/>
              </a:lnSpc>
            </a:pPr>
            <a:r>
              <a:rPr lang="en-GB" b="1" i="0" dirty="0">
                <a:solidFill>
                  <a:srgbClr val="EC7C69"/>
                </a:solidFill>
                <a:effectLst/>
                <a:latin typeface="Calibri"/>
                <a:ea typeface="Calibri"/>
                <a:cs typeface="Calibri"/>
              </a:rPr>
              <a:t>Þáttir í kynningarglærusetti:</a:t>
            </a:r>
          </a:p>
          <a:p>
            <a:pPr>
              <a:lnSpc>
                <a:spcPts val="2340"/>
              </a:lnSpc>
              <a:tabLst>
                <a:tab pos="3238500" algn="l"/>
              </a:tabLst>
            </a:pPr>
            <a:r>
              <a:rPr lang="en-GB" b="1" i="0" dirty="0">
                <a:effectLst/>
                <a:latin typeface="Calibri"/>
                <a:ea typeface="Calibri"/>
                <a:cs typeface="Calibri"/>
              </a:rPr>
              <a:t>#7 Teymi</a:t>
            </a:r>
            <a:r>
              <a:rPr lang="en-GB" b="0" i="0" dirty="0">
                <a:effectLst/>
                <a:latin typeface="Calibri"/>
                <a:ea typeface="Calibri"/>
                <a:cs typeface="Calibri"/>
              </a:rPr>
              <a:t>: 	Hver er á bak við hugmyndina og af hverju?</a:t>
            </a:r>
          </a:p>
          <a:p>
            <a:pPr>
              <a:lnSpc>
                <a:spcPts val="2340"/>
              </a:lnSpc>
              <a:tabLst>
                <a:tab pos="3238500" algn="l"/>
              </a:tabLst>
            </a:pPr>
            <a:r>
              <a:rPr lang="en-GB" b="1" i="0" dirty="0">
                <a:effectLst/>
                <a:latin typeface="Calibri"/>
                <a:ea typeface="Calibri"/>
                <a:cs typeface="Calibri"/>
              </a:rPr>
              <a:t>#9–10 Fjármál og stuðningur: </a:t>
            </a:r>
            <a:r>
              <a:rPr lang="en-GB" b="0" i="0" dirty="0">
                <a:effectLst/>
                <a:latin typeface="Calibri"/>
                <a:ea typeface="Calibri"/>
                <a:cs typeface="Calibri"/>
              </a:rPr>
              <a:t>	Farið er nánar í það í einingu 6, 	en hugsaðu um hvaða stuðning 	þú gætir þurft (samstarfsaðilar,</a:t>
            </a:r>
          </a:p>
          <a:p>
            <a:pPr>
              <a:lnSpc>
                <a:spcPts val="2340"/>
              </a:lnSpc>
              <a:tabLst>
                <a:tab pos="3238500" algn="l"/>
              </a:tabLst>
            </a:pPr>
            <a:r>
              <a:rPr lang="en-GB" b="0" i="0" dirty="0">
                <a:effectLst/>
                <a:latin typeface="Calibri"/>
                <a:ea typeface="Calibri"/>
                <a:cs typeface="Calibri"/>
              </a:rPr>
              <a:t>	 styrkir, tími, þjálfun)</a:t>
            </a:r>
          </a:p>
          <a:p>
            <a:pPr>
              <a:lnSpc>
                <a:spcPts val="2340"/>
              </a:lnSpc>
            </a:pPr>
            <a:endParaRPr lang="en-GB" b="0" i="0" dirty="0">
              <a:effectLst/>
              <a:latin typeface="Calibri"/>
              <a:ea typeface="Calibri"/>
              <a:cs typeface="Calibri"/>
            </a:endParaRPr>
          </a:p>
          <a:p>
            <a:pPr>
              <a:lnSpc>
                <a:spcPts val="2340"/>
              </a:lnSpc>
            </a:pPr>
            <a:r>
              <a:rPr lang="en-GB" b="1" i="1" dirty="0">
                <a:effectLst/>
                <a:latin typeface="Calibri"/>
                <a:ea typeface="Calibri"/>
                <a:cs typeface="Calibri"/>
              </a:rPr>
              <a:t>Ábending: </a:t>
            </a:r>
            <a:r>
              <a:rPr lang="en-GB" b="0" i="1" dirty="0">
                <a:effectLst/>
                <a:latin typeface="Calibri"/>
                <a:ea typeface="Calibri"/>
                <a:cs typeface="Calibri"/>
              </a:rPr>
              <a:t>Góð hugmynd er ekki aðeins skýr – hún er einnig traustlega rótföst og studd.</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0FB2814C-558B-3266-5AE3-5B52AA74ABF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46</a:t>
            </a:fld>
            <a:endParaRPr lang="fr-CA" sz="1200" dirty="0"/>
          </a:p>
        </p:txBody>
      </p:sp>
    </p:spTree>
    <p:extLst>
      <p:ext uri="{BB962C8B-B14F-4D97-AF65-F5344CB8AC3E}">
        <p14:creationId xmlns:p14="http://schemas.microsoft.com/office/powerpoint/2010/main" val="2527906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66D5C-A56B-A90C-FA63-531519FB7E7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90A91A3-5478-98CB-FB3E-107EB287249C}"/>
              </a:ext>
            </a:extLst>
          </p:cNvPr>
          <p:cNvSpPr>
            <a:spLocks noGrp="1"/>
          </p:cNvSpPr>
          <p:nvPr>
            <p:ph type="body" sz="quarter" idx="16"/>
          </p:nvPr>
        </p:nvSpPr>
        <p:spPr>
          <a:xfrm>
            <a:off x="653780" y="472365"/>
            <a:ext cx="9551577" cy="803654"/>
          </a:xfrm>
        </p:spPr>
        <p:txBody>
          <a:bodyPr/>
          <a:lstStyle/>
          <a:p>
            <a:r>
              <a:rPr lang="en-US" dirty="0"/>
              <a:t>Þú ert ekki einn</a:t>
            </a:r>
          </a:p>
        </p:txBody>
      </p:sp>
      <p:sp>
        <p:nvSpPr>
          <p:cNvPr id="6" name="Text Placeholder 5">
            <a:extLst>
              <a:ext uri="{FF2B5EF4-FFF2-40B4-BE49-F238E27FC236}">
                <a16:creationId xmlns:a16="http://schemas.microsoft.com/office/drawing/2014/main" id="{B967251B-5095-FFFB-4571-10838433BBF3}"/>
              </a:ext>
            </a:extLst>
          </p:cNvPr>
          <p:cNvSpPr>
            <a:spLocks noGrp="1"/>
          </p:cNvSpPr>
          <p:nvPr>
            <p:ph type="body" sz="quarter" idx="19"/>
          </p:nvPr>
        </p:nvSpPr>
        <p:spPr>
          <a:xfrm>
            <a:off x="653780" y="1541767"/>
            <a:ext cx="5891399" cy="803654"/>
          </a:xfrm>
        </p:spPr>
        <p:txBody>
          <a:bodyPr/>
          <a:lstStyle/>
          <a:p>
            <a:pPr>
              <a:lnSpc>
                <a:spcPts val="2900"/>
              </a:lnSpc>
            </a:pPr>
            <a:r>
              <a:rPr lang="en-US" dirty="0"/>
              <a:t>Umkringdu þig með réttum fólki og stöðum</a:t>
            </a:r>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98BF95EC-E079-F6E2-BC49-C88EAD838E91}"/>
              </a:ext>
            </a:extLst>
          </p:cNvPr>
          <p:cNvCxnSpPr>
            <a:cxnSpLocks/>
          </p:cNvCxnSpPr>
          <p:nvPr/>
        </p:nvCxnSpPr>
        <p:spPr>
          <a:xfrm>
            <a:off x="0" y="1207979"/>
            <a:ext cx="6096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9F6580F5-A03A-EBBD-15F7-D45F2E94509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47</a:t>
            </a:fld>
            <a:endParaRPr lang="fr-CA" sz="1200" dirty="0"/>
          </a:p>
        </p:txBody>
      </p:sp>
      <p:sp>
        <p:nvSpPr>
          <p:cNvPr id="10" name="Text Placeholder 4">
            <a:extLst>
              <a:ext uri="{FF2B5EF4-FFF2-40B4-BE49-F238E27FC236}">
                <a16:creationId xmlns:a16="http://schemas.microsoft.com/office/drawing/2014/main" id="{136334B9-9AD8-7A44-A365-08A4CFEB7F29}"/>
              </a:ext>
            </a:extLst>
          </p:cNvPr>
          <p:cNvSpPr txBox="1">
            <a:spLocks/>
          </p:cNvSpPr>
          <p:nvPr/>
        </p:nvSpPr>
        <p:spPr>
          <a:xfrm>
            <a:off x="653780" y="5092718"/>
            <a:ext cx="9896709" cy="1673842"/>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340"/>
              </a:lnSpc>
              <a:buClr>
                <a:srgbClr val="EC7C69"/>
              </a:buClr>
            </a:pPr>
            <a:r>
              <a:rPr lang="en-GB" sz="2200" b="1" dirty="0">
                <a:solidFill>
                  <a:srgbClr val="414141"/>
                </a:solidFill>
              </a:rPr>
              <a:t>Tilgangur: </a:t>
            </a:r>
            <a:r>
              <a:rPr lang="en-GB" sz="2200" dirty="0">
                <a:solidFill>
                  <a:srgbClr val="414141"/>
                </a:solidFill>
              </a:rPr>
              <a:t>Sjáðu hvernig fyrirtækið þitt fellur að víðara ferðamannakerfi – og hvar þú getur byggt upp tengsl eða fengið stuðning.</a:t>
            </a:r>
          </a:p>
          <a:p>
            <a:pPr indent="0">
              <a:lnSpc>
                <a:spcPts val="2340"/>
              </a:lnSpc>
              <a:buClr>
                <a:srgbClr val="EC7C69"/>
              </a:buClr>
            </a:pPr>
            <a:endParaRPr lang="en-GB" sz="2200" dirty="0">
              <a:solidFill>
                <a:srgbClr val="414141"/>
              </a:solidFill>
            </a:endParaRPr>
          </a:p>
          <a:p>
            <a:pPr indent="0">
              <a:lnSpc>
                <a:spcPts val="2340"/>
              </a:lnSpc>
              <a:buClr>
                <a:srgbClr val="EC7C69"/>
              </a:buClr>
            </a:pPr>
            <a:r>
              <a:rPr lang="en-GB" sz="2200" b="1" dirty="0">
                <a:solidFill>
                  <a:srgbClr val="414141"/>
                </a:solidFill>
              </a:rPr>
              <a:t>Ábending: </a:t>
            </a:r>
            <a:r>
              <a:rPr lang="en-GB" sz="2200" i="1" dirty="0">
                <a:solidFill>
                  <a:srgbClr val="414141"/>
                </a:solidFill>
              </a:rPr>
              <a:t>Notaðu þetta til að styrkja þátt #7 (Teymi) í kynningarglærunum þínum og undirbúa þig fyrir tengslanet og fjármögnun.</a:t>
            </a:r>
          </a:p>
          <a:p>
            <a:pPr indent="0">
              <a:buClr>
                <a:srgbClr val="EC7C69"/>
              </a:buClr>
            </a:pPr>
            <a:endParaRPr lang="en-GB" sz="2200" i="1" dirty="0">
              <a:solidFill>
                <a:srgbClr val="414141"/>
              </a:solidFill>
            </a:endParaRPr>
          </a:p>
          <a:p>
            <a:pPr indent="0">
              <a:lnSpc>
                <a:spcPts val="2240"/>
              </a:lnSpc>
            </a:pPr>
            <a:endParaRPr lang="en-US" sz="2200" dirty="0">
              <a:solidFill>
                <a:srgbClr val="414141"/>
              </a:solidFill>
            </a:endParaRPr>
          </a:p>
        </p:txBody>
      </p:sp>
      <p:grpSp>
        <p:nvGrpSpPr>
          <p:cNvPr id="5" name="Group 4">
            <a:extLst>
              <a:ext uri="{FF2B5EF4-FFF2-40B4-BE49-F238E27FC236}">
                <a16:creationId xmlns:a16="http://schemas.microsoft.com/office/drawing/2014/main" id="{E519DB10-B272-0B49-69F8-54128D209481}"/>
              </a:ext>
            </a:extLst>
          </p:cNvPr>
          <p:cNvGrpSpPr/>
          <p:nvPr/>
        </p:nvGrpSpPr>
        <p:grpSpPr>
          <a:xfrm>
            <a:off x="7682248" y="610710"/>
            <a:ext cx="4127348" cy="3469421"/>
            <a:chOff x="3577845" y="2283412"/>
            <a:chExt cx="4127348" cy="3469421"/>
          </a:xfrm>
        </p:grpSpPr>
        <p:cxnSp>
          <p:nvCxnSpPr>
            <p:cNvPr id="7" name="Straight Arrow Connector 6">
              <a:extLst>
                <a:ext uri="{FF2B5EF4-FFF2-40B4-BE49-F238E27FC236}">
                  <a16:creationId xmlns:a16="http://schemas.microsoft.com/office/drawing/2014/main" id="{3D107091-63A8-032D-8587-71B476831B48}"/>
                </a:ext>
              </a:extLst>
            </p:cNvPr>
            <p:cNvCxnSpPr>
              <a:cxnSpLocks/>
            </p:cNvCxnSpPr>
            <p:nvPr/>
          </p:nvCxnSpPr>
          <p:spPr>
            <a:xfrm>
              <a:off x="4455446" y="3047533"/>
              <a:ext cx="2241197" cy="1703019"/>
            </a:xfrm>
            <a:prstGeom prst="straightConnector1">
              <a:avLst/>
            </a:prstGeom>
            <a:ln w="19050">
              <a:solidFill>
                <a:srgbClr val="41414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9955C45-A269-C54E-6709-67580659B646}"/>
                </a:ext>
              </a:extLst>
            </p:cNvPr>
            <p:cNvCxnSpPr>
              <a:cxnSpLocks/>
            </p:cNvCxnSpPr>
            <p:nvPr/>
          </p:nvCxnSpPr>
          <p:spPr>
            <a:xfrm flipH="1">
              <a:off x="4455446" y="3047533"/>
              <a:ext cx="2241197" cy="1703019"/>
            </a:xfrm>
            <a:prstGeom prst="straightConnector1">
              <a:avLst/>
            </a:prstGeom>
            <a:ln w="19050">
              <a:solidFill>
                <a:srgbClr val="41414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F3FC9F3-CD36-EF9F-939E-3C7F5EE24E77}"/>
                </a:ext>
              </a:extLst>
            </p:cNvPr>
            <p:cNvSpPr txBox="1"/>
            <p:nvPr/>
          </p:nvSpPr>
          <p:spPr>
            <a:xfrm>
              <a:off x="3577845" y="2306055"/>
              <a:ext cx="1755201" cy="761747"/>
            </a:xfrm>
            <a:prstGeom prst="rect">
              <a:avLst/>
            </a:prstGeom>
            <a:noFill/>
          </p:spPr>
          <p:txBody>
            <a:bodyPr wrap="square">
              <a:spAutoFit/>
            </a:bodyPr>
            <a:lstStyle/>
            <a:p>
              <a:pPr algn="ctr"/>
              <a:r>
                <a:rPr lang="en-GB" sz="1550" b="1" dirty="0">
                  <a:solidFill>
                    <a:srgbClr val="459597"/>
                  </a:solidFill>
                </a:rPr>
                <a:t>Staðbundnir samstarfsaðilar</a:t>
              </a:r>
            </a:p>
            <a:p>
              <a:pPr algn="ctr"/>
              <a:r>
                <a:rPr lang="en-GB" sz="1400" dirty="0">
                  <a:solidFill>
                    <a:srgbClr val="414141"/>
                  </a:solidFill>
                </a:rPr>
                <a:t>(Kaffihús, listamenn, afþreyingaraðilar)</a:t>
              </a:r>
              <a:endParaRPr lang="en-US" sz="1400" dirty="0">
                <a:solidFill>
                  <a:srgbClr val="414141"/>
                </a:solidFill>
              </a:endParaRPr>
            </a:p>
          </p:txBody>
        </p:sp>
        <p:grpSp>
          <p:nvGrpSpPr>
            <p:cNvPr id="12" name="Group 11">
              <a:extLst>
                <a:ext uri="{FF2B5EF4-FFF2-40B4-BE49-F238E27FC236}">
                  <a16:creationId xmlns:a16="http://schemas.microsoft.com/office/drawing/2014/main" id="{1A10BCED-DD09-847F-F875-75EEA37C2AB7}"/>
                </a:ext>
              </a:extLst>
            </p:cNvPr>
            <p:cNvGrpSpPr/>
            <p:nvPr/>
          </p:nvGrpSpPr>
          <p:grpSpPr>
            <a:xfrm>
              <a:off x="5048468" y="3413543"/>
              <a:ext cx="1137935" cy="1033849"/>
              <a:chOff x="2980639" y="3748129"/>
              <a:chExt cx="1137935" cy="1033849"/>
            </a:xfrm>
          </p:grpSpPr>
          <p:sp>
            <p:nvSpPr>
              <p:cNvPr id="16" name="Oval 15">
                <a:extLst>
                  <a:ext uri="{FF2B5EF4-FFF2-40B4-BE49-F238E27FC236}">
                    <a16:creationId xmlns:a16="http://schemas.microsoft.com/office/drawing/2014/main" id="{7FD77075-FE3D-7DDF-74D9-AAF00FEB3190}"/>
                  </a:ext>
                </a:extLst>
              </p:cNvPr>
              <p:cNvSpPr/>
              <p:nvPr/>
            </p:nvSpPr>
            <p:spPr>
              <a:xfrm>
                <a:off x="3027155" y="3748129"/>
                <a:ext cx="1044904" cy="1033849"/>
              </a:xfrm>
              <a:prstGeom prst="ellipse">
                <a:avLst/>
              </a:prstGeom>
              <a:solidFill>
                <a:srgbClr val="EC7C6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50"/>
              </a:p>
            </p:txBody>
          </p:sp>
          <p:sp>
            <p:nvSpPr>
              <p:cNvPr id="17" name="TextBox 16">
                <a:extLst>
                  <a:ext uri="{FF2B5EF4-FFF2-40B4-BE49-F238E27FC236}">
                    <a16:creationId xmlns:a16="http://schemas.microsoft.com/office/drawing/2014/main" id="{B627988F-FE06-E58F-E601-E8969018EC01}"/>
                  </a:ext>
                </a:extLst>
              </p:cNvPr>
              <p:cNvSpPr txBox="1"/>
              <p:nvPr/>
            </p:nvSpPr>
            <p:spPr>
              <a:xfrm>
                <a:off x="2980639" y="4118887"/>
                <a:ext cx="1137935" cy="346120"/>
              </a:xfrm>
              <a:prstGeom prst="rect">
                <a:avLst/>
              </a:prstGeom>
              <a:noFill/>
            </p:spPr>
            <p:txBody>
              <a:bodyPr wrap="square">
                <a:spAutoFit/>
              </a:bodyPr>
              <a:lstStyle/>
              <a:p>
                <a:pPr algn="ctr">
                  <a:lnSpc>
                    <a:spcPts val="1860"/>
                  </a:lnSpc>
                </a:pPr>
                <a:r>
                  <a:rPr lang="en-GB" sz="2100" b="1" dirty="0">
                    <a:solidFill>
                      <a:schemeClr val="bg1"/>
                    </a:solidFill>
                  </a:rPr>
                  <a:t>Hugmynd</a:t>
                </a:r>
                <a:endParaRPr lang="en-US" sz="2100" dirty="0">
                  <a:solidFill>
                    <a:schemeClr val="bg1"/>
                  </a:solidFill>
                </a:endParaRPr>
              </a:p>
            </p:txBody>
          </p:sp>
        </p:grpSp>
        <p:sp>
          <p:nvSpPr>
            <p:cNvPr id="13" name="TextBox 12">
              <a:extLst>
                <a:ext uri="{FF2B5EF4-FFF2-40B4-BE49-F238E27FC236}">
                  <a16:creationId xmlns:a16="http://schemas.microsoft.com/office/drawing/2014/main" id="{93B27538-A7FA-4E3D-58CC-6CB3AA1E0B0F}"/>
                </a:ext>
              </a:extLst>
            </p:cNvPr>
            <p:cNvSpPr txBox="1"/>
            <p:nvPr/>
          </p:nvSpPr>
          <p:spPr>
            <a:xfrm>
              <a:off x="5688090" y="2283412"/>
              <a:ext cx="2017103" cy="761747"/>
            </a:xfrm>
            <a:prstGeom prst="rect">
              <a:avLst/>
            </a:prstGeom>
            <a:noFill/>
          </p:spPr>
          <p:txBody>
            <a:bodyPr wrap="square">
              <a:spAutoFit/>
            </a:bodyPr>
            <a:lstStyle/>
            <a:p>
              <a:pPr algn="ctr"/>
              <a:r>
                <a:rPr lang="en-GB" sz="1550" b="1" dirty="0">
                  <a:solidFill>
                    <a:srgbClr val="459597"/>
                  </a:solidFill>
                </a:rPr>
                <a:t>Samstarfsaðilar í samfélaginu</a:t>
              </a:r>
            </a:p>
            <a:p>
              <a:pPr algn="ctr"/>
              <a:r>
                <a:rPr lang="en-GB" sz="1400" dirty="0">
                  <a:solidFill>
                    <a:srgbClr val="414141"/>
                  </a:solidFill>
                </a:rPr>
                <a:t>(Sveitarfélag, Þróunarskrifstofa)</a:t>
              </a:r>
              <a:endParaRPr lang="en-US" sz="1400" dirty="0">
                <a:solidFill>
                  <a:srgbClr val="414141"/>
                </a:solidFill>
              </a:endParaRPr>
            </a:p>
          </p:txBody>
        </p:sp>
        <p:sp>
          <p:nvSpPr>
            <p:cNvPr id="14" name="TextBox 13">
              <a:extLst>
                <a:ext uri="{FF2B5EF4-FFF2-40B4-BE49-F238E27FC236}">
                  <a16:creationId xmlns:a16="http://schemas.microsoft.com/office/drawing/2014/main" id="{56469D4D-F8EB-C89E-77CE-A67FF60F596A}"/>
                </a:ext>
              </a:extLst>
            </p:cNvPr>
            <p:cNvSpPr txBox="1"/>
            <p:nvPr/>
          </p:nvSpPr>
          <p:spPr>
            <a:xfrm>
              <a:off x="3655568" y="4768179"/>
              <a:ext cx="1599753" cy="761747"/>
            </a:xfrm>
            <a:prstGeom prst="rect">
              <a:avLst/>
            </a:prstGeom>
            <a:noFill/>
          </p:spPr>
          <p:txBody>
            <a:bodyPr wrap="square">
              <a:spAutoFit/>
            </a:bodyPr>
            <a:lstStyle/>
            <a:p>
              <a:pPr algn="ctr"/>
              <a:r>
                <a:rPr lang="en-GB" sz="1550" b="1" dirty="0">
                  <a:solidFill>
                    <a:srgbClr val="459597"/>
                  </a:solidFill>
                </a:rPr>
                <a:t>Geust heimildir</a:t>
              </a:r>
            </a:p>
            <a:p>
              <a:pPr algn="ctr"/>
              <a:r>
                <a:rPr lang="en-GB" sz="1400" dirty="0">
                  <a:solidFill>
                    <a:srgbClr val="414141"/>
                  </a:solidFill>
                </a:rPr>
                <a:t>(DMOs, samfélagsmiðlahópar)</a:t>
              </a:r>
              <a:endParaRPr lang="en-US" sz="1400" dirty="0">
                <a:solidFill>
                  <a:srgbClr val="414141"/>
                </a:solidFill>
              </a:endParaRPr>
            </a:p>
          </p:txBody>
        </p:sp>
        <p:sp>
          <p:nvSpPr>
            <p:cNvPr id="15" name="TextBox 14">
              <a:extLst>
                <a:ext uri="{FF2B5EF4-FFF2-40B4-BE49-F238E27FC236}">
                  <a16:creationId xmlns:a16="http://schemas.microsoft.com/office/drawing/2014/main" id="{D8099B8E-3D04-4BB0-3268-BFDD21D46526}"/>
                </a:ext>
              </a:extLst>
            </p:cNvPr>
            <p:cNvSpPr txBox="1"/>
            <p:nvPr/>
          </p:nvSpPr>
          <p:spPr>
            <a:xfrm>
              <a:off x="5740672" y="4752559"/>
              <a:ext cx="1911941" cy="1000274"/>
            </a:xfrm>
            <a:prstGeom prst="rect">
              <a:avLst/>
            </a:prstGeom>
            <a:noFill/>
          </p:spPr>
          <p:txBody>
            <a:bodyPr wrap="square">
              <a:spAutoFit/>
            </a:bodyPr>
            <a:lstStyle/>
            <a:p>
              <a:pPr algn="ctr"/>
              <a:r>
                <a:rPr lang="en-GB" sz="1550" b="1" dirty="0">
                  <a:solidFill>
                    <a:srgbClr val="459597"/>
                  </a:solidFill>
                </a:rPr>
                <a:t>Stuðningsaðilar</a:t>
              </a:r>
            </a:p>
            <a:p>
              <a:pPr algn="ctr"/>
              <a:r>
                <a:rPr lang="en-GB" sz="1400" dirty="0">
                  <a:solidFill>
                    <a:srgbClr val="414141"/>
                  </a:solidFill>
                </a:rPr>
                <a:t>(styrkir, þjálfunaráætlanir)</a:t>
              </a:r>
              <a:endParaRPr lang="en-US" sz="1400" dirty="0">
                <a:solidFill>
                  <a:srgbClr val="414141"/>
                </a:solidFill>
              </a:endParaRPr>
            </a:p>
          </p:txBody>
        </p:sp>
      </p:grpSp>
      <p:sp>
        <p:nvSpPr>
          <p:cNvPr id="18" name="Text Placeholder 4">
            <a:extLst>
              <a:ext uri="{FF2B5EF4-FFF2-40B4-BE49-F238E27FC236}">
                <a16:creationId xmlns:a16="http://schemas.microsoft.com/office/drawing/2014/main" id="{8D424B08-9F26-FF51-80BF-F2E50072B9B4}"/>
              </a:ext>
            </a:extLst>
          </p:cNvPr>
          <p:cNvSpPr txBox="1">
            <a:spLocks/>
          </p:cNvSpPr>
          <p:nvPr/>
        </p:nvSpPr>
        <p:spPr>
          <a:xfrm>
            <a:off x="691152" y="2593979"/>
            <a:ext cx="6899367" cy="1670042"/>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pPr>
            <a:r>
              <a:rPr lang="en-GB" sz="2600" b="1" dirty="0">
                <a:solidFill>
                  <a:srgbClr val="459597"/>
                </a:solidFill>
              </a:rPr>
              <a:t>Virkni:</a:t>
            </a:r>
          </a:p>
          <a:p>
            <a:pPr indent="0"/>
            <a:endParaRPr lang="en-GB" sz="700" b="1" dirty="0">
              <a:solidFill>
                <a:srgbClr val="459597"/>
              </a:solidFill>
            </a:endParaRPr>
          </a:p>
          <a:p>
            <a:pPr indent="0">
              <a:lnSpc>
                <a:spcPts val="2340"/>
              </a:lnSpc>
              <a:buClr>
                <a:srgbClr val="EC7C69"/>
              </a:buClr>
            </a:pPr>
            <a:r>
              <a:rPr lang="en-GB" sz="2200" dirty="0">
                <a:solidFill>
                  <a:srgbClr val="414141"/>
                </a:solidFill>
              </a:rPr>
              <a:t>Teiknaðu einfalt kort með hugmyndinni þinni í </a:t>
            </a:r>
            <a:r>
              <a:rPr lang="en-GB" sz="2200" dirty="0" err="1">
                <a:solidFill>
                  <a:srgbClr val="414141"/>
                </a:solidFill>
              </a:rPr>
              <a:t>miðjunni</a:t>
            </a:r>
            <a:r>
              <a:rPr lang="en-GB" sz="2200" dirty="0">
                <a:solidFill>
                  <a:srgbClr val="414141"/>
                </a:solidFill>
              </a:rPr>
              <a:t>. Umhverfis hana skaltu setja:</a:t>
            </a:r>
          </a:p>
          <a:p>
            <a:pPr marL="342900" indent="-342900">
              <a:lnSpc>
                <a:spcPts val="2340"/>
              </a:lnSpc>
              <a:buClr>
                <a:srgbClr val="EC7C69"/>
              </a:buClr>
              <a:buFont typeface="Arial" panose="020B0604020202020204" pitchFamily="34" charset="0"/>
              <a:buChar char="•"/>
            </a:pPr>
            <a:r>
              <a:rPr lang="en-GB" sz="2200" dirty="0">
                <a:solidFill>
                  <a:srgbClr val="414141"/>
                </a:solidFill>
              </a:rPr>
              <a:t>Staðbundnir samstarfsaðilar (kaffihús, listamenn, þjónustuaðilar)</a:t>
            </a:r>
          </a:p>
          <a:p>
            <a:pPr marL="342900" indent="-342900">
              <a:lnSpc>
                <a:spcPts val="2340"/>
              </a:lnSpc>
              <a:buClr>
                <a:srgbClr val="EC7C69"/>
              </a:buClr>
              <a:buFont typeface="Arial" panose="020B0604020202020204" pitchFamily="34" charset="0"/>
              <a:buChar char="•"/>
            </a:pPr>
            <a:r>
              <a:rPr lang="en-GB" sz="2200" dirty="0">
                <a:solidFill>
                  <a:srgbClr val="414141"/>
                </a:solidFill>
              </a:rPr>
              <a:t>Samstarfsaðilar samfélagsins (sveitarfélag, þróunarskrifstofa)</a:t>
            </a:r>
          </a:p>
          <a:p>
            <a:pPr marL="342900" indent="-342900">
              <a:lnSpc>
                <a:spcPts val="2340"/>
              </a:lnSpc>
              <a:buClr>
                <a:srgbClr val="EC7C69"/>
              </a:buClr>
              <a:buFont typeface="Arial" panose="020B0604020202020204" pitchFamily="34" charset="0"/>
              <a:buChar char="•"/>
            </a:pPr>
            <a:r>
              <a:rPr lang="en-GB" sz="2200" dirty="0">
                <a:solidFill>
                  <a:srgbClr val="414141"/>
                </a:solidFill>
              </a:rPr>
              <a:t>Gestauðlindir (DMOs, samfélagsmiðlahópar)</a:t>
            </a:r>
          </a:p>
          <a:p>
            <a:pPr marL="342900" indent="-342900">
              <a:lnSpc>
                <a:spcPts val="2340"/>
              </a:lnSpc>
              <a:buClr>
                <a:srgbClr val="EC7C69"/>
              </a:buClr>
              <a:buFont typeface="Arial" panose="020B0604020202020204" pitchFamily="34" charset="0"/>
              <a:buChar char="•"/>
            </a:pPr>
            <a:r>
              <a:rPr lang="en-GB" sz="2200" dirty="0">
                <a:solidFill>
                  <a:srgbClr val="414141"/>
                </a:solidFill>
              </a:rPr>
              <a:t>Stuðningsaðilar (styrkir, þjálfunaráætlanir)</a:t>
            </a:r>
            <a:endParaRPr lang="en-US" sz="2200" dirty="0">
              <a:solidFill>
                <a:srgbClr val="414141"/>
              </a:solidFill>
            </a:endParaRPr>
          </a:p>
        </p:txBody>
      </p:sp>
      <p:sp>
        <p:nvSpPr>
          <p:cNvPr id="20" name="Rounded Rectangle 19">
            <a:extLst>
              <a:ext uri="{FF2B5EF4-FFF2-40B4-BE49-F238E27FC236}">
                <a16:creationId xmlns:a16="http://schemas.microsoft.com/office/drawing/2014/main" id="{3A195833-2AFA-F8B3-FA76-84745BF4D28F}"/>
              </a:ext>
            </a:extLst>
          </p:cNvPr>
          <p:cNvSpPr/>
          <p:nvPr/>
        </p:nvSpPr>
        <p:spPr>
          <a:xfrm>
            <a:off x="7590519" y="346025"/>
            <a:ext cx="4305434" cy="3917991"/>
          </a:xfrm>
          <a:prstGeom prst="roundRect">
            <a:avLst>
              <a:gd name="adj" fmla="val 7627"/>
            </a:avLst>
          </a:prstGeom>
          <a:noFill/>
          <a:ln w="19050">
            <a:solidFill>
              <a:srgbClr val="41414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00582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94D7-62EC-FFE2-6B32-CD93C76120E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279DB60-909F-2019-89B2-E3D78099FECF}"/>
              </a:ext>
            </a:extLst>
          </p:cNvPr>
          <p:cNvSpPr>
            <a:spLocks noGrp="1"/>
          </p:cNvSpPr>
          <p:nvPr>
            <p:ph type="body" sz="quarter" idx="16"/>
          </p:nvPr>
        </p:nvSpPr>
        <p:spPr>
          <a:xfrm>
            <a:off x="653780" y="472365"/>
            <a:ext cx="9551577" cy="803654"/>
          </a:xfrm>
        </p:spPr>
        <p:txBody>
          <a:bodyPr/>
          <a:lstStyle/>
          <a:p>
            <a:pPr>
              <a:lnSpc>
                <a:spcPts val="3720"/>
              </a:lnSpc>
            </a:pPr>
            <a:r>
              <a:rPr lang="en-US" dirty="0"/>
              <a:t>Að móta kjarnaboðskapinn þinn</a:t>
            </a:r>
          </a:p>
          <a:p>
            <a:pPr>
              <a:lnSpc>
                <a:spcPts val="3720"/>
              </a:lnSpc>
            </a:pPr>
            <a:endParaRPr lang="en-US" dirty="0"/>
          </a:p>
          <a:p>
            <a:pPr>
              <a:lnSpc>
                <a:spcPts val="3720"/>
              </a:lnSpc>
            </a:pPr>
            <a:endParaRPr lang="en-US" dirty="0"/>
          </a:p>
        </p:txBody>
      </p:sp>
      <p:sp>
        <p:nvSpPr>
          <p:cNvPr id="6" name="Text Placeholder 5">
            <a:extLst>
              <a:ext uri="{FF2B5EF4-FFF2-40B4-BE49-F238E27FC236}">
                <a16:creationId xmlns:a16="http://schemas.microsoft.com/office/drawing/2014/main" id="{719B2653-2073-D43B-F009-CA2DD245484F}"/>
              </a:ext>
            </a:extLst>
          </p:cNvPr>
          <p:cNvSpPr>
            <a:spLocks noGrp="1"/>
          </p:cNvSpPr>
          <p:nvPr>
            <p:ph type="body" sz="quarter" idx="19"/>
          </p:nvPr>
        </p:nvSpPr>
        <p:spPr>
          <a:xfrm>
            <a:off x="653780" y="1541767"/>
            <a:ext cx="7736241" cy="803654"/>
          </a:xfrm>
        </p:spPr>
        <p:txBody>
          <a:bodyPr/>
          <a:lstStyle/>
          <a:p>
            <a:pPr>
              <a:lnSpc>
                <a:spcPts val="2900"/>
              </a:lnSpc>
            </a:pPr>
            <a:r>
              <a:rPr lang="en-US" dirty="0"/>
              <a:t>Einföld yfirlýsing með miklum áhrifum</a:t>
            </a:r>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6C4AE3EB-045A-78F7-3548-8338F5074E1A}"/>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BADB839F-92AF-60B6-8B88-797B2C4DA78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48</a:t>
            </a:fld>
            <a:endParaRPr lang="fr-CA" sz="1200" dirty="0"/>
          </a:p>
        </p:txBody>
      </p:sp>
      <p:sp>
        <p:nvSpPr>
          <p:cNvPr id="10" name="Text Placeholder 4">
            <a:extLst>
              <a:ext uri="{FF2B5EF4-FFF2-40B4-BE49-F238E27FC236}">
                <a16:creationId xmlns:a16="http://schemas.microsoft.com/office/drawing/2014/main" id="{FE2EDF7C-2A3C-FB9A-E001-D9602E593E3D}"/>
              </a:ext>
            </a:extLst>
          </p:cNvPr>
          <p:cNvSpPr txBox="1">
            <a:spLocks/>
          </p:cNvSpPr>
          <p:nvPr/>
        </p:nvSpPr>
        <p:spPr>
          <a:xfrm>
            <a:off x="653781" y="2631833"/>
            <a:ext cx="5128454" cy="3823159"/>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rgbClr val="459597"/>
                </a:solidFill>
              </a:rPr>
              <a:t>Leiðbeining:</a:t>
            </a:r>
          </a:p>
          <a:p>
            <a:pPr indent="0">
              <a:buClr>
                <a:srgbClr val="EC7C69"/>
              </a:buClr>
            </a:pPr>
            <a:r>
              <a:rPr lang="en-GB" sz="2200" dirty="0">
                <a:solidFill>
                  <a:srgbClr val="414141"/>
                </a:solidFill>
              </a:rPr>
              <a:t>Kláraðu þessa setningu:</a:t>
            </a:r>
          </a:p>
          <a:p>
            <a:pPr indent="0">
              <a:buClr>
                <a:srgbClr val="EC7C69"/>
              </a:buClr>
            </a:pPr>
            <a:endParaRPr lang="en-GB" sz="2200" dirty="0">
              <a:solidFill>
                <a:srgbClr val="414141"/>
              </a:solidFill>
            </a:endParaRPr>
          </a:p>
          <a:p>
            <a:pPr indent="0">
              <a:buClr>
                <a:srgbClr val="EC7C69"/>
              </a:buClr>
            </a:pPr>
            <a:r>
              <a:rPr lang="en-GB" sz="2200" i="1" dirty="0">
                <a:solidFill>
                  <a:srgbClr val="459597"/>
                </a:solidFill>
              </a:rPr>
              <a:t>"Við bjóðum upp á [gerð gistingar] fyrir [gerð gesta] sem vilja [kjarnaupplifun/gildi] á [staður]."</a:t>
            </a:r>
          </a:p>
          <a:p>
            <a:pPr indent="0">
              <a:buClr>
                <a:srgbClr val="EC7C69"/>
              </a:buClr>
            </a:pPr>
            <a:endParaRPr lang="en-GB" sz="2200" i="1" dirty="0">
              <a:solidFill>
                <a:srgbClr val="414141"/>
              </a:solidFill>
            </a:endParaRPr>
          </a:p>
          <a:p>
            <a:pPr indent="0">
              <a:buClr>
                <a:srgbClr val="EC7C69"/>
              </a:buClr>
            </a:pPr>
            <a:r>
              <a:rPr lang="en-GB" sz="2200" b="1" dirty="0">
                <a:solidFill>
                  <a:srgbClr val="414141"/>
                </a:solidFill>
              </a:rPr>
              <a:t>Dæmi: </a:t>
            </a:r>
            <a:r>
              <a:rPr lang="en-GB" sz="2200" dirty="0">
                <a:solidFill>
                  <a:srgbClr val="414141"/>
                </a:solidFill>
              </a:rPr>
              <a:t>"</a:t>
            </a:r>
            <a:r>
              <a:rPr lang="en-GB" sz="2200" i="1" dirty="0">
                <a:solidFill>
                  <a:srgbClr val="414141"/>
                </a:solidFill>
              </a:rPr>
              <a:t>Við bjóðum upp á sjálfbærar skálir fyrir par sem elska náttúruna og vilja tengjast aftur og endurhlaða sig í Norður-Íslandi."</a:t>
            </a:r>
          </a:p>
          <a:p>
            <a:pPr indent="0">
              <a:buClr>
                <a:srgbClr val="EC7C69"/>
              </a:buClr>
            </a:pPr>
            <a:endParaRPr lang="en-GB" sz="2200" i="1" dirty="0">
              <a:solidFill>
                <a:srgbClr val="414141"/>
              </a:solidFill>
            </a:endParaRPr>
          </a:p>
          <a:p>
            <a:pPr indent="0">
              <a:lnSpc>
                <a:spcPts val="2240"/>
              </a:lnSpc>
              <a:buClr>
                <a:srgbClr val="EC7C69"/>
              </a:buClr>
            </a:pPr>
            <a:endParaRPr lang="en-GB" sz="2200" i="1" dirty="0">
              <a:solidFill>
                <a:srgbClr val="414141"/>
              </a:solidFill>
            </a:endParaRPr>
          </a:p>
          <a:p>
            <a:pPr>
              <a:lnSpc>
                <a:spcPts val="2240"/>
              </a:lnSpc>
            </a:pPr>
            <a:endParaRPr lang="en-US" sz="2200" dirty="0">
              <a:solidFill>
                <a:srgbClr val="414141"/>
              </a:solidFill>
            </a:endParaRPr>
          </a:p>
        </p:txBody>
      </p:sp>
      <p:sp>
        <p:nvSpPr>
          <p:cNvPr id="12" name="Freeform 11">
            <a:extLst>
              <a:ext uri="{FF2B5EF4-FFF2-40B4-BE49-F238E27FC236}">
                <a16:creationId xmlns:a16="http://schemas.microsoft.com/office/drawing/2014/main" id="{8177580A-3826-C36D-3E80-E595ECA9934B}"/>
              </a:ext>
            </a:extLst>
          </p:cNvPr>
          <p:cNvSpPr/>
          <p:nvPr/>
        </p:nvSpPr>
        <p:spPr>
          <a:xfrm rot="5400000" flipH="1">
            <a:off x="6888753" y="2662598"/>
            <a:ext cx="4085950" cy="4304853"/>
          </a:xfrm>
          <a:custGeom>
            <a:avLst/>
            <a:gdLst>
              <a:gd name="connsiteX0" fmla="*/ 4258321 w 4258321"/>
              <a:gd name="connsiteY0" fmla="*/ 4174026 h 4486459"/>
              <a:gd name="connsiteX1" fmla="*/ 4258321 w 4258321"/>
              <a:gd name="connsiteY1" fmla="*/ 3755406 h 4486459"/>
              <a:gd name="connsiteX2" fmla="*/ 4258321 w 4258321"/>
              <a:gd name="connsiteY2" fmla="*/ 3691726 h 4486459"/>
              <a:gd name="connsiteX3" fmla="*/ 4258321 w 4258321"/>
              <a:gd name="connsiteY3" fmla="*/ 3447508 h 4486459"/>
              <a:gd name="connsiteX4" fmla="*/ 4258321 w 4258321"/>
              <a:gd name="connsiteY4" fmla="*/ 3273106 h 4486459"/>
              <a:gd name="connsiteX5" fmla="*/ 4258321 w 4258321"/>
              <a:gd name="connsiteY5" fmla="*/ 3028888 h 4486459"/>
              <a:gd name="connsiteX6" fmla="*/ 4258321 w 4258321"/>
              <a:gd name="connsiteY6" fmla="*/ 2965208 h 4486459"/>
              <a:gd name="connsiteX7" fmla="*/ 4258321 w 4258321"/>
              <a:gd name="connsiteY7" fmla="*/ 2546588 h 4486459"/>
              <a:gd name="connsiteX8" fmla="*/ 4258321 w 4258321"/>
              <a:gd name="connsiteY8" fmla="*/ 1627440 h 4486459"/>
              <a:gd name="connsiteX9" fmla="*/ 4258321 w 4258321"/>
              <a:gd name="connsiteY9" fmla="*/ 1208818 h 4486459"/>
              <a:gd name="connsiteX10" fmla="*/ 4258321 w 4258321"/>
              <a:gd name="connsiteY10" fmla="*/ 1145140 h 4486459"/>
              <a:gd name="connsiteX11" fmla="*/ 4258321 w 4258321"/>
              <a:gd name="connsiteY11" fmla="*/ 900922 h 4486459"/>
              <a:gd name="connsiteX12" fmla="*/ 4258321 w 4258321"/>
              <a:gd name="connsiteY12" fmla="*/ 726520 h 4486459"/>
              <a:gd name="connsiteX13" fmla="*/ 4258321 w 4258321"/>
              <a:gd name="connsiteY13" fmla="*/ 482300 h 4486459"/>
              <a:gd name="connsiteX14" fmla="*/ 4258321 w 4258321"/>
              <a:gd name="connsiteY14" fmla="*/ 418622 h 4486459"/>
              <a:gd name="connsiteX15" fmla="*/ 4258321 w 4258321"/>
              <a:gd name="connsiteY15" fmla="*/ 2 h 4486459"/>
              <a:gd name="connsiteX16" fmla="*/ 3859457 w 4258321"/>
              <a:gd name="connsiteY16" fmla="*/ 2 h 4486459"/>
              <a:gd name="connsiteX17" fmla="*/ 3756955 w 4258321"/>
              <a:gd name="connsiteY17" fmla="*/ 2 h 4486459"/>
              <a:gd name="connsiteX18" fmla="*/ 3596704 w 4258321"/>
              <a:gd name="connsiteY18" fmla="*/ 2 h 4486459"/>
              <a:gd name="connsiteX19" fmla="*/ 3358091 w 4258321"/>
              <a:gd name="connsiteY19" fmla="*/ 2 h 4486459"/>
              <a:gd name="connsiteX20" fmla="*/ 3197839 w 4258321"/>
              <a:gd name="connsiteY20" fmla="*/ 2 h 4486459"/>
              <a:gd name="connsiteX21" fmla="*/ 3095339 w 4258321"/>
              <a:gd name="connsiteY21" fmla="*/ 2 h 4486459"/>
              <a:gd name="connsiteX22" fmla="*/ 2696474 w 4258321"/>
              <a:gd name="connsiteY22" fmla="*/ 2 h 4486459"/>
              <a:gd name="connsiteX23" fmla="*/ 2347981 w 4258321"/>
              <a:gd name="connsiteY23" fmla="*/ 2 h 4486459"/>
              <a:gd name="connsiteX24" fmla="*/ 2315513 w 4258321"/>
              <a:gd name="connsiteY24" fmla="*/ 2 h 4486459"/>
              <a:gd name="connsiteX25" fmla="*/ 2315513 w 4258321"/>
              <a:gd name="connsiteY25" fmla="*/ 0 h 4486459"/>
              <a:gd name="connsiteX26" fmla="*/ 1916649 w 4258321"/>
              <a:gd name="connsiteY26" fmla="*/ 0 h 4486459"/>
              <a:gd name="connsiteX27" fmla="*/ 1814148 w 4258321"/>
              <a:gd name="connsiteY27" fmla="*/ 0 h 4486459"/>
              <a:gd name="connsiteX28" fmla="*/ 1653896 w 4258321"/>
              <a:gd name="connsiteY28" fmla="*/ 0 h 4486459"/>
              <a:gd name="connsiteX29" fmla="*/ 1415284 w 4258321"/>
              <a:gd name="connsiteY29" fmla="*/ 0 h 4486459"/>
              <a:gd name="connsiteX30" fmla="*/ 1354918 w 4258321"/>
              <a:gd name="connsiteY30" fmla="*/ 0 h 4486459"/>
              <a:gd name="connsiteX31" fmla="*/ 1354918 w 4258321"/>
              <a:gd name="connsiteY31" fmla="*/ 2 h 4486459"/>
              <a:gd name="connsiteX32" fmla="*/ 1287499 w 4258321"/>
              <a:gd name="connsiteY32" fmla="*/ 2 h 4486459"/>
              <a:gd name="connsiteX33" fmla="*/ 1184998 w 4258321"/>
              <a:gd name="connsiteY33" fmla="*/ 2 h 4486459"/>
              <a:gd name="connsiteX34" fmla="*/ 786134 w 4258321"/>
              <a:gd name="connsiteY34" fmla="*/ 2 h 4486459"/>
              <a:gd name="connsiteX35" fmla="*/ 405172 w 4258321"/>
              <a:gd name="connsiteY35" fmla="*/ 2 h 4486459"/>
              <a:gd name="connsiteX36" fmla="*/ 405172 w 4258321"/>
              <a:gd name="connsiteY36" fmla="*/ 0 h 4486459"/>
              <a:gd name="connsiteX37" fmla="*/ 6309 w 4258321"/>
              <a:gd name="connsiteY37" fmla="*/ 0 h 4486459"/>
              <a:gd name="connsiteX38" fmla="*/ 2 w 4258321"/>
              <a:gd name="connsiteY38" fmla="*/ 0 h 4486459"/>
              <a:gd name="connsiteX39" fmla="*/ 2 w 4258321"/>
              <a:gd name="connsiteY39" fmla="*/ 34832 h 4486459"/>
              <a:gd name="connsiteX40" fmla="*/ 2 w 4258321"/>
              <a:gd name="connsiteY40" fmla="*/ 433696 h 4486459"/>
              <a:gd name="connsiteX41" fmla="*/ 0 w 4258321"/>
              <a:gd name="connsiteY41" fmla="*/ 433696 h 4486459"/>
              <a:gd name="connsiteX42" fmla="*/ 0 w 4258321"/>
              <a:gd name="connsiteY42" fmla="*/ 814658 h 4486459"/>
              <a:gd name="connsiteX43" fmla="*/ 0 w 4258321"/>
              <a:gd name="connsiteY43" fmla="*/ 1160214 h 4486459"/>
              <a:gd name="connsiteX44" fmla="*/ 0 w 4258321"/>
              <a:gd name="connsiteY44" fmla="*/ 1213520 h 4486459"/>
              <a:gd name="connsiteX45" fmla="*/ 0 w 4258321"/>
              <a:gd name="connsiteY45" fmla="*/ 1316022 h 4486459"/>
              <a:gd name="connsiteX46" fmla="*/ 0 w 4258321"/>
              <a:gd name="connsiteY46" fmla="*/ 1383440 h 4486459"/>
              <a:gd name="connsiteX47" fmla="*/ 0 w 4258321"/>
              <a:gd name="connsiteY47" fmla="*/ 1541176 h 4486459"/>
              <a:gd name="connsiteX48" fmla="*/ 0 w 4258321"/>
              <a:gd name="connsiteY48" fmla="*/ 1940038 h 4486459"/>
              <a:gd name="connsiteX49" fmla="*/ 0 w 4258321"/>
              <a:gd name="connsiteY49" fmla="*/ 2042540 h 4486459"/>
              <a:gd name="connsiteX50" fmla="*/ 0 w 4258321"/>
              <a:gd name="connsiteY50" fmla="*/ 2109958 h 4486459"/>
              <a:gd name="connsiteX51" fmla="*/ 2 w 4258321"/>
              <a:gd name="connsiteY51" fmla="*/ 2109958 h 4486459"/>
              <a:gd name="connsiteX52" fmla="*/ 2 w 4258321"/>
              <a:gd name="connsiteY52" fmla="*/ 2170324 h 4486459"/>
              <a:gd name="connsiteX53" fmla="*/ 2 w 4258321"/>
              <a:gd name="connsiteY53" fmla="*/ 2344036 h 4486459"/>
              <a:gd name="connsiteX54" fmla="*/ 0 w 4258321"/>
              <a:gd name="connsiteY54" fmla="*/ 2344036 h 4486459"/>
              <a:gd name="connsiteX55" fmla="*/ 0 w 4258321"/>
              <a:gd name="connsiteY55" fmla="*/ 2376504 h 4486459"/>
              <a:gd name="connsiteX56" fmla="*/ 0 w 4258321"/>
              <a:gd name="connsiteY56" fmla="*/ 2724998 h 4486459"/>
              <a:gd name="connsiteX57" fmla="*/ 0 w 4258321"/>
              <a:gd name="connsiteY57" fmla="*/ 3070554 h 4486459"/>
              <a:gd name="connsiteX58" fmla="*/ 0 w 4258321"/>
              <a:gd name="connsiteY58" fmla="*/ 3103022 h 4486459"/>
              <a:gd name="connsiteX59" fmla="*/ 0 w 4258321"/>
              <a:gd name="connsiteY59" fmla="*/ 3123862 h 4486459"/>
              <a:gd name="connsiteX60" fmla="*/ 0 w 4258321"/>
              <a:gd name="connsiteY60" fmla="*/ 3226362 h 4486459"/>
              <a:gd name="connsiteX61" fmla="*/ 0 w 4258321"/>
              <a:gd name="connsiteY61" fmla="*/ 3386614 h 4486459"/>
              <a:gd name="connsiteX62" fmla="*/ 0 w 4258321"/>
              <a:gd name="connsiteY62" fmla="*/ 3451515 h 4486459"/>
              <a:gd name="connsiteX63" fmla="*/ 0 w 4258321"/>
              <a:gd name="connsiteY63" fmla="*/ 3625227 h 4486459"/>
              <a:gd name="connsiteX64" fmla="*/ 0 w 4258321"/>
              <a:gd name="connsiteY64" fmla="*/ 3759941 h 4486459"/>
              <a:gd name="connsiteX65" fmla="*/ 0 w 4258321"/>
              <a:gd name="connsiteY65" fmla="*/ 3850380 h 4486459"/>
              <a:gd name="connsiteX66" fmla="*/ 0 w 4258321"/>
              <a:gd name="connsiteY66" fmla="*/ 3952880 h 4486459"/>
              <a:gd name="connsiteX67" fmla="*/ 0 w 4258321"/>
              <a:gd name="connsiteY67" fmla="*/ 4113132 h 4486459"/>
              <a:gd name="connsiteX68" fmla="*/ 0 w 4258321"/>
              <a:gd name="connsiteY68" fmla="*/ 4351745 h 4486459"/>
              <a:gd name="connsiteX69" fmla="*/ 0 w 4258321"/>
              <a:gd name="connsiteY69" fmla="*/ 4486459 h 4486459"/>
              <a:gd name="connsiteX70" fmla="*/ 48279 w 4258321"/>
              <a:gd name="connsiteY70" fmla="*/ 4486459 h 4486459"/>
              <a:gd name="connsiteX71" fmla="*/ 48281 w 4258321"/>
              <a:gd name="connsiteY71" fmla="*/ 4486459 h 4486459"/>
              <a:gd name="connsiteX72" fmla="*/ 429239 w 4258321"/>
              <a:gd name="connsiteY72" fmla="*/ 4486459 h 4486459"/>
              <a:gd name="connsiteX73" fmla="*/ 828103 w 4258321"/>
              <a:gd name="connsiteY73" fmla="*/ 4486459 h 4486459"/>
              <a:gd name="connsiteX74" fmla="*/ 930604 w 4258321"/>
              <a:gd name="connsiteY74" fmla="*/ 4486459 h 4486459"/>
              <a:gd name="connsiteX75" fmla="*/ 1090855 w 4258321"/>
              <a:gd name="connsiteY75" fmla="*/ 4486459 h 4486459"/>
              <a:gd name="connsiteX76" fmla="*/ 1329468 w 4258321"/>
              <a:gd name="connsiteY76" fmla="*/ 4486459 h 4486459"/>
              <a:gd name="connsiteX77" fmla="*/ 1354917 w 4258321"/>
              <a:gd name="connsiteY77" fmla="*/ 4486459 h 4486459"/>
              <a:gd name="connsiteX78" fmla="*/ 1457255 w 4258321"/>
              <a:gd name="connsiteY78" fmla="*/ 4486459 h 4486459"/>
              <a:gd name="connsiteX79" fmla="*/ 1457257 w 4258321"/>
              <a:gd name="connsiteY79" fmla="*/ 4486459 h 4486459"/>
              <a:gd name="connsiteX80" fmla="*/ 1489720 w 4258321"/>
              <a:gd name="connsiteY80" fmla="*/ 4486459 h 4486459"/>
              <a:gd name="connsiteX81" fmla="*/ 1559756 w 4258321"/>
              <a:gd name="connsiteY81" fmla="*/ 4486459 h 4486459"/>
              <a:gd name="connsiteX82" fmla="*/ 1559757 w 4258321"/>
              <a:gd name="connsiteY82" fmla="*/ 4486459 h 4486459"/>
              <a:gd name="connsiteX83" fmla="*/ 1592222 w 4258321"/>
              <a:gd name="connsiteY83" fmla="*/ 4486459 h 4486459"/>
              <a:gd name="connsiteX84" fmla="*/ 1958619 w 4258321"/>
              <a:gd name="connsiteY84" fmla="*/ 4486459 h 4486459"/>
              <a:gd name="connsiteX85" fmla="*/ 1958622 w 4258321"/>
              <a:gd name="connsiteY85" fmla="*/ 4486459 h 4486459"/>
              <a:gd name="connsiteX86" fmla="*/ 1991085 w 4258321"/>
              <a:gd name="connsiteY86" fmla="*/ 4486459 h 4486459"/>
              <a:gd name="connsiteX87" fmla="*/ 2339580 w 4258321"/>
              <a:gd name="connsiteY87" fmla="*/ 4486459 h 4486459"/>
              <a:gd name="connsiteX88" fmla="*/ 2738443 w 4258321"/>
              <a:gd name="connsiteY88" fmla="*/ 4486459 h 4486459"/>
              <a:gd name="connsiteX89" fmla="*/ 2840945 w 4258321"/>
              <a:gd name="connsiteY89" fmla="*/ 4486459 h 4486459"/>
              <a:gd name="connsiteX90" fmla="*/ 3001196 w 4258321"/>
              <a:gd name="connsiteY90" fmla="*/ 4486459 h 4486459"/>
              <a:gd name="connsiteX91" fmla="*/ 3239809 w 4258321"/>
              <a:gd name="connsiteY91" fmla="*/ 4486459 h 4486459"/>
              <a:gd name="connsiteX92" fmla="*/ 3400060 w 4258321"/>
              <a:gd name="connsiteY92" fmla="*/ 4486459 h 4486459"/>
              <a:gd name="connsiteX93" fmla="*/ 3502562 w 4258321"/>
              <a:gd name="connsiteY93" fmla="*/ 4486459 h 4486459"/>
              <a:gd name="connsiteX94" fmla="*/ 3901425 w 4258321"/>
              <a:gd name="connsiteY94" fmla="*/ 4486459 h 4486459"/>
              <a:gd name="connsiteX95" fmla="*/ 4258321 w 4258321"/>
              <a:gd name="connsiteY95" fmla="*/ 4174026 h 448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258321" h="4486459">
                <a:moveTo>
                  <a:pt x="4258321" y="4174026"/>
                </a:moveTo>
                <a:lnTo>
                  <a:pt x="4258321" y="3755406"/>
                </a:lnTo>
                <a:lnTo>
                  <a:pt x="4258321" y="3691726"/>
                </a:lnTo>
                <a:lnTo>
                  <a:pt x="4258321" y="3447508"/>
                </a:lnTo>
                <a:lnTo>
                  <a:pt x="4258321" y="3273106"/>
                </a:lnTo>
                <a:lnTo>
                  <a:pt x="4258321" y="3028888"/>
                </a:lnTo>
                <a:lnTo>
                  <a:pt x="4258321" y="2965208"/>
                </a:lnTo>
                <a:lnTo>
                  <a:pt x="4258321" y="2546588"/>
                </a:lnTo>
                <a:lnTo>
                  <a:pt x="4258321" y="1627440"/>
                </a:lnTo>
                <a:lnTo>
                  <a:pt x="4258321" y="1208818"/>
                </a:lnTo>
                <a:lnTo>
                  <a:pt x="4258321" y="1145140"/>
                </a:lnTo>
                <a:lnTo>
                  <a:pt x="4258321" y="900922"/>
                </a:lnTo>
                <a:lnTo>
                  <a:pt x="4258321" y="726520"/>
                </a:lnTo>
                <a:lnTo>
                  <a:pt x="4258321" y="482300"/>
                </a:lnTo>
                <a:lnTo>
                  <a:pt x="4258321" y="418622"/>
                </a:lnTo>
                <a:lnTo>
                  <a:pt x="4258321" y="2"/>
                </a:lnTo>
                <a:lnTo>
                  <a:pt x="3859457" y="2"/>
                </a:lnTo>
                <a:lnTo>
                  <a:pt x="3756955" y="2"/>
                </a:lnTo>
                <a:lnTo>
                  <a:pt x="3596704" y="2"/>
                </a:lnTo>
                <a:lnTo>
                  <a:pt x="3358091" y="2"/>
                </a:lnTo>
                <a:lnTo>
                  <a:pt x="3197839" y="2"/>
                </a:lnTo>
                <a:lnTo>
                  <a:pt x="3095339" y="2"/>
                </a:lnTo>
                <a:lnTo>
                  <a:pt x="2696474" y="2"/>
                </a:lnTo>
                <a:lnTo>
                  <a:pt x="2347981" y="2"/>
                </a:lnTo>
                <a:lnTo>
                  <a:pt x="2315513" y="2"/>
                </a:lnTo>
                <a:lnTo>
                  <a:pt x="2315513" y="0"/>
                </a:lnTo>
                <a:lnTo>
                  <a:pt x="1916649" y="0"/>
                </a:lnTo>
                <a:lnTo>
                  <a:pt x="1814148" y="0"/>
                </a:lnTo>
                <a:lnTo>
                  <a:pt x="1653896" y="0"/>
                </a:lnTo>
                <a:lnTo>
                  <a:pt x="1415284" y="0"/>
                </a:lnTo>
                <a:lnTo>
                  <a:pt x="1354918" y="0"/>
                </a:lnTo>
                <a:lnTo>
                  <a:pt x="1354918" y="2"/>
                </a:lnTo>
                <a:lnTo>
                  <a:pt x="1287499" y="2"/>
                </a:lnTo>
                <a:lnTo>
                  <a:pt x="1184998" y="2"/>
                </a:lnTo>
                <a:lnTo>
                  <a:pt x="786134" y="2"/>
                </a:lnTo>
                <a:lnTo>
                  <a:pt x="405172" y="2"/>
                </a:lnTo>
                <a:lnTo>
                  <a:pt x="405172" y="0"/>
                </a:lnTo>
                <a:lnTo>
                  <a:pt x="6309" y="0"/>
                </a:lnTo>
                <a:lnTo>
                  <a:pt x="2" y="0"/>
                </a:lnTo>
                <a:lnTo>
                  <a:pt x="2" y="34832"/>
                </a:lnTo>
                <a:lnTo>
                  <a:pt x="2" y="433696"/>
                </a:lnTo>
                <a:lnTo>
                  <a:pt x="0" y="433696"/>
                </a:lnTo>
                <a:lnTo>
                  <a:pt x="0" y="814658"/>
                </a:lnTo>
                <a:lnTo>
                  <a:pt x="0" y="1160214"/>
                </a:lnTo>
                <a:lnTo>
                  <a:pt x="0" y="1213520"/>
                </a:lnTo>
                <a:lnTo>
                  <a:pt x="0" y="1316022"/>
                </a:lnTo>
                <a:lnTo>
                  <a:pt x="0" y="1383440"/>
                </a:lnTo>
                <a:lnTo>
                  <a:pt x="0" y="1541176"/>
                </a:lnTo>
                <a:lnTo>
                  <a:pt x="0" y="1940038"/>
                </a:lnTo>
                <a:lnTo>
                  <a:pt x="0" y="2042540"/>
                </a:lnTo>
                <a:lnTo>
                  <a:pt x="0" y="2109958"/>
                </a:lnTo>
                <a:lnTo>
                  <a:pt x="2" y="2109958"/>
                </a:lnTo>
                <a:lnTo>
                  <a:pt x="2" y="2170324"/>
                </a:lnTo>
                <a:lnTo>
                  <a:pt x="2" y="2344036"/>
                </a:lnTo>
                <a:lnTo>
                  <a:pt x="0" y="2344036"/>
                </a:lnTo>
                <a:lnTo>
                  <a:pt x="0" y="2376504"/>
                </a:lnTo>
                <a:lnTo>
                  <a:pt x="0" y="2724998"/>
                </a:lnTo>
                <a:lnTo>
                  <a:pt x="0" y="3070554"/>
                </a:lnTo>
                <a:lnTo>
                  <a:pt x="0" y="3103022"/>
                </a:lnTo>
                <a:lnTo>
                  <a:pt x="0" y="3123862"/>
                </a:lnTo>
                <a:lnTo>
                  <a:pt x="0" y="3226362"/>
                </a:lnTo>
                <a:lnTo>
                  <a:pt x="0" y="3386614"/>
                </a:lnTo>
                <a:lnTo>
                  <a:pt x="0" y="3451515"/>
                </a:lnTo>
                <a:lnTo>
                  <a:pt x="0" y="3625227"/>
                </a:lnTo>
                <a:lnTo>
                  <a:pt x="0" y="3759941"/>
                </a:lnTo>
                <a:lnTo>
                  <a:pt x="0" y="3850380"/>
                </a:lnTo>
                <a:lnTo>
                  <a:pt x="0" y="3952880"/>
                </a:lnTo>
                <a:lnTo>
                  <a:pt x="0" y="4113132"/>
                </a:lnTo>
                <a:lnTo>
                  <a:pt x="0" y="4351745"/>
                </a:lnTo>
                <a:lnTo>
                  <a:pt x="0" y="4486459"/>
                </a:lnTo>
                <a:lnTo>
                  <a:pt x="48279" y="4486459"/>
                </a:lnTo>
                <a:lnTo>
                  <a:pt x="48281" y="4486459"/>
                </a:lnTo>
                <a:lnTo>
                  <a:pt x="429239" y="4486459"/>
                </a:lnTo>
                <a:lnTo>
                  <a:pt x="828103" y="4486459"/>
                </a:lnTo>
                <a:lnTo>
                  <a:pt x="930604" y="4486459"/>
                </a:lnTo>
                <a:lnTo>
                  <a:pt x="1090855" y="4486459"/>
                </a:lnTo>
                <a:lnTo>
                  <a:pt x="1329468" y="4486459"/>
                </a:lnTo>
                <a:lnTo>
                  <a:pt x="1354917" y="4486459"/>
                </a:lnTo>
                <a:lnTo>
                  <a:pt x="1457255" y="4486459"/>
                </a:lnTo>
                <a:lnTo>
                  <a:pt x="1457257" y="4486459"/>
                </a:lnTo>
                <a:lnTo>
                  <a:pt x="1489720" y="4486459"/>
                </a:lnTo>
                <a:lnTo>
                  <a:pt x="1559756" y="4486459"/>
                </a:lnTo>
                <a:lnTo>
                  <a:pt x="1559757" y="4486459"/>
                </a:lnTo>
                <a:lnTo>
                  <a:pt x="1592222" y="4486459"/>
                </a:lnTo>
                <a:lnTo>
                  <a:pt x="1958619" y="4486459"/>
                </a:lnTo>
                <a:lnTo>
                  <a:pt x="1958622" y="4486459"/>
                </a:lnTo>
                <a:lnTo>
                  <a:pt x="1991085" y="4486459"/>
                </a:lnTo>
                <a:lnTo>
                  <a:pt x="2339580" y="4486459"/>
                </a:lnTo>
                <a:lnTo>
                  <a:pt x="2738443" y="4486459"/>
                </a:lnTo>
                <a:lnTo>
                  <a:pt x="2840945" y="4486459"/>
                </a:lnTo>
                <a:lnTo>
                  <a:pt x="3001196" y="4486459"/>
                </a:lnTo>
                <a:lnTo>
                  <a:pt x="3239809" y="4486459"/>
                </a:lnTo>
                <a:lnTo>
                  <a:pt x="3400060" y="4486459"/>
                </a:lnTo>
                <a:lnTo>
                  <a:pt x="3502562" y="4486459"/>
                </a:lnTo>
                <a:lnTo>
                  <a:pt x="3901425" y="4486459"/>
                </a:lnTo>
                <a:cubicBezTo>
                  <a:pt x="4099180" y="4486459"/>
                  <a:pt x="4258321" y="4346120"/>
                  <a:pt x="4258321" y="4174026"/>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4">
            <a:extLst>
              <a:ext uri="{FF2B5EF4-FFF2-40B4-BE49-F238E27FC236}">
                <a16:creationId xmlns:a16="http://schemas.microsoft.com/office/drawing/2014/main" id="{2592F418-1A8C-CC9E-3A69-3D493E4A48D9}"/>
              </a:ext>
            </a:extLst>
          </p:cNvPr>
          <p:cNvSpPr txBox="1">
            <a:spLocks/>
          </p:cNvSpPr>
          <p:nvPr/>
        </p:nvSpPr>
        <p:spPr>
          <a:xfrm>
            <a:off x="7142560" y="3166609"/>
            <a:ext cx="3759943"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Af hverju þetta skiptir máli</a:t>
            </a:r>
            <a:r>
              <a:rPr lang="en-GB" sz="2200" b="1" dirty="0">
                <a:solidFill>
                  <a:schemeClr val="bg1"/>
                </a:solidFill>
              </a:rPr>
              <a:t>:</a:t>
            </a:r>
          </a:p>
          <a:p>
            <a:pPr>
              <a:lnSpc>
                <a:spcPts val="2240"/>
              </a:lnSpc>
            </a:pPr>
            <a:endParaRPr lang="en-GB" sz="2200" b="1" dirty="0">
              <a:solidFill>
                <a:schemeClr val="bg1"/>
              </a:solidFill>
            </a:endParaRPr>
          </a:p>
          <a:p>
            <a:pPr>
              <a:lnSpc>
                <a:spcPts val="2240"/>
              </a:lnSpc>
            </a:pPr>
            <a:r>
              <a:rPr lang="en-GB" sz="2200" dirty="0">
                <a:solidFill>
                  <a:schemeClr val="bg1"/>
                </a:solidFill>
              </a:rPr>
              <a:t>Þessi setning getur:</a:t>
            </a:r>
          </a:p>
          <a:p>
            <a:pPr marL="342900" indent="-342900">
              <a:lnSpc>
                <a:spcPts val="2240"/>
              </a:lnSpc>
              <a:buFont typeface="Arial" panose="020B0604020202020204" pitchFamily="34" charset="0"/>
              <a:buChar char="•"/>
            </a:pPr>
            <a:r>
              <a:rPr lang="en-GB" sz="2200" dirty="0">
                <a:solidFill>
                  <a:schemeClr val="bg1"/>
                </a:solidFill>
              </a:rPr>
              <a:t>Festu kynningarglærurnar þínar</a:t>
            </a:r>
          </a:p>
          <a:p>
            <a:pPr marL="342900" indent="-342900">
              <a:lnSpc>
                <a:spcPts val="2240"/>
              </a:lnSpc>
              <a:buFont typeface="Arial" panose="020B0604020202020204" pitchFamily="34" charset="0"/>
              <a:buChar char="•"/>
            </a:pPr>
            <a:r>
              <a:rPr lang="en-GB" sz="2200" dirty="0">
                <a:solidFill>
                  <a:schemeClr val="bg1"/>
                </a:solidFill>
              </a:rPr>
              <a:t>Leiðbeina markaðssetningu þinni</a:t>
            </a:r>
          </a:p>
          <a:p>
            <a:pPr marL="342900" indent="-342900">
              <a:lnSpc>
                <a:spcPts val="2240"/>
              </a:lnSpc>
              <a:buFont typeface="Arial" panose="020B0604020202020204" pitchFamily="34" charset="0"/>
              <a:buChar char="•"/>
            </a:pPr>
            <a:r>
              <a:rPr lang="en-GB" sz="2200" dirty="0">
                <a:solidFill>
                  <a:schemeClr val="bg1"/>
                </a:solidFill>
              </a:rPr>
              <a:t>Aðstoða aðra við að skilja (og muna) hugmyndina þína</a:t>
            </a:r>
          </a:p>
          <a:p>
            <a:pPr>
              <a:lnSpc>
                <a:spcPts val="2240"/>
              </a:lnSpc>
            </a:pPr>
            <a:endParaRPr lang="en-GB" sz="2200" dirty="0">
              <a:solidFill>
                <a:schemeClr val="bg1"/>
              </a:solidFill>
            </a:endParaRPr>
          </a:p>
          <a:p>
            <a:pPr>
              <a:lnSpc>
                <a:spcPts val="2240"/>
              </a:lnSpc>
            </a:pPr>
            <a:r>
              <a:rPr lang="en-GB" sz="2200" b="1" dirty="0">
                <a:solidFill>
                  <a:schemeClr val="bg1"/>
                </a:solidFill>
              </a:rPr>
              <a:t>Ábending: </a:t>
            </a:r>
            <a:r>
              <a:rPr lang="en-GB" sz="2200" i="1" dirty="0">
                <a:solidFill>
                  <a:schemeClr val="bg1"/>
                </a:solidFill>
              </a:rPr>
              <a:t>Segðu það upphátt. Myndir þú muna það eftir 10 sekúndum?</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spTree>
    <p:extLst>
      <p:ext uri="{BB962C8B-B14F-4D97-AF65-F5344CB8AC3E}">
        <p14:creationId xmlns:p14="http://schemas.microsoft.com/office/powerpoint/2010/main" val="8135069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36DFA-5E20-68EF-F4A3-0311A4DFB3C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D4309CD-45CD-EA14-5E29-5320FBD1626E}"/>
              </a:ext>
            </a:extLst>
          </p:cNvPr>
          <p:cNvSpPr>
            <a:spLocks noGrp="1"/>
          </p:cNvSpPr>
          <p:nvPr>
            <p:ph type="body" sz="quarter" idx="16"/>
          </p:nvPr>
        </p:nvSpPr>
        <p:spPr>
          <a:xfrm>
            <a:off x="653780" y="472365"/>
            <a:ext cx="9551577" cy="803654"/>
          </a:xfrm>
        </p:spPr>
        <p:txBody>
          <a:bodyPr/>
          <a:lstStyle/>
          <a:p>
            <a:pPr>
              <a:lnSpc>
                <a:spcPts val="3720"/>
              </a:lnSpc>
            </a:pPr>
            <a:r>
              <a:rPr lang="en-US" dirty="0"/>
              <a:t>Hvað þú hefur lært í kafla 2 (hluti 1)</a:t>
            </a:r>
          </a:p>
          <a:p>
            <a:pPr>
              <a:lnSpc>
                <a:spcPts val="3720"/>
              </a:lnSpc>
            </a:pPr>
            <a:endParaRPr lang="en-US" dirty="0"/>
          </a:p>
          <a:p>
            <a:pPr>
              <a:lnSpc>
                <a:spcPts val="3720"/>
              </a:lnSpc>
            </a:pPr>
            <a:endParaRPr lang="en-US" dirty="0"/>
          </a:p>
        </p:txBody>
      </p:sp>
      <p:sp>
        <p:nvSpPr>
          <p:cNvPr id="6" name="Text Placeholder 5">
            <a:extLst>
              <a:ext uri="{FF2B5EF4-FFF2-40B4-BE49-F238E27FC236}">
                <a16:creationId xmlns:a16="http://schemas.microsoft.com/office/drawing/2014/main" id="{8F45F5F5-F892-C673-521C-893E727BB2A1}"/>
              </a:ext>
            </a:extLst>
          </p:cNvPr>
          <p:cNvSpPr>
            <a:spLocks noGrp="1"/>
          </p:cNvSpPr>
          <p:nvPr>
            <p:ph type="body" sz="quarter" idx="19"/>
          </p:nvPr>
        </p:nvSpPr>
        <p:spPr>
          <a:xfrm>
            <a:off x="653780" y="1760140"/>
            <a:ext cx="7736241" cy="803654"/>
          </a:xfrm>
        </p:spPr>
        <p:txBody>
          <a:bodyPr/>
          <a:lstStyle/>
          <a:p>
            <a:pPr>
              <a:lnSpc>
                <a:spcPts val="2900"/>
              </a:lnSpc>
            </a:pPr>
            <a:r>
              <a:rPr lang="en-US" dirty="0"/>
              <a:t>Kast með tilgangi</a:t>
            </a:r>
          </a:p>
          <a:p>
            <a:pPr>
              <a:lnSpc>
                <a:spcPts val="2900"/>
              </a:lnSpc>
            </a:pPr>
            <a:endParaRPr lang="en-US" dirty="0"/>
          </a:p>
        </p:txBody>
      </p:sp>
      <p:cxnSp>
        <p:nvCxnSpPr>
          <p:cNvPr id="2" name="Straight Connector 1">
            <a:extLst>
              <a:ext uri="{FF2B5EF4-FFF2-40B4-BE49-F238E27FC236}">
                <a16:creationId xmlns:a16="http://schemas.microsoft.com/office/drawing/2014/main" id="{7578B48D-F479-FAA9-4470-80C7EFFAD0ED}"/>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EFEEE6E1-1B44-DDCF-2204-CAEE5A26ED8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49</a:t>
            </a:fld>
            <a:endParaRPr lang="fr-CA" sz="1200" dirty="0"/>
          </a:p>
        </p:txBody>
      </p:sp>
      <p:sp>
        <p:nvSpPr>
          <p:cNvPr id="10" name="Text Placeholder 4">
            <a:extLst>
              <a:ext uri="{FF2B5EF4-FFF2-40B4-BE49-F238E27FC236}">
                <a16:creationId xmlns:a16="http://schemas.microsoft.com/office/drawing/2014/main" id="{F8CCB071-628F-9C0B-2C0D-D13ED6A8AFCB}"/>
              </a:ext>
            </a:extLst>
          </p:cNvPr>
          <p:cNvSpPr txBox="1">
            <a:spLocks/>
          </p:cNvSpPr>
          <p:nvPr/>
        </p:nvSpPr>
        <p:spPr>
          <a:xfrm>
            <a:off x="653781" y="2631833"/>
            <a:ext cx="7011043" cy="3823159"/>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Í þessum hluta lærðir þú hvernig á að skilgreina hugmyndina þína skýrt, tengja hana við þarfir gesta og staðbundin tækifæri, og undirbúa hana til að deila með öðrum með Pitch Deck-líkaninu.</a:t>
            </a:r>
          </a:p>
          <a:p>
            <a:pPr>
              <a:lnSpc>
                <a:spcPts val="2240"/>
              </a:lnSpc>
            </a:pPr>
            <a:endParaRPr lang="en-GB" sz="2200" dirty="0">
              <a:solidFill>
                <a:srgbClr val="414141"/>
              </a:solidFill>
            </a:endParaRPr>
          </a:p>
          <a:p>
            <a:pPr>
              <a:lnSpc>
                <a:spcPts val="2240"/>
              </a:lnSpc>
            </a:pPr>
            <a:r>
              <a:rPr lang="en-GB" sz="2200" b="1" dirty="0">
                <a:solidFill>
                  <a:srgbClr val="459597"/>
                </a:solidFill>
              </a:rPr>
              <a:t>Yfirlitsatriði:</a:t>
            </a:r>
          </a:p>
          <a:p>
            <a:pPr marL="342900" indent="-342900">
              <a:lnSpc>
                <a:spcPts val="2240"/>
              </a:lnSpc>
              <a:buClr>
                <a:srgbClr val="459597"/>
              </a:buClr>
              <a:buSzPct val="100000"/>
              <a:buFont typeface="Arial" panose="020B0604020202020204" pitchFamily="34" charset="0"/>
              <a:buChar char="•"/>
            </a:pPr>
            <a:r>
              <a:rPr lang="en-GB" sz="2200" dirty="0">
                <a:solidFill>
                  <a:srgbClr val="414141"/>
                </a:solidFill>
              </a:rPr>
              <a:t>Þú kannaðir hvað gerir sterkt ferðamannahugtak</a:t>
            </a:r>
          </a:p>
          <a:p>
            <a:pPr marL="342900" indent="-342900">
              <a:lnSpc>
                <a:spcPts val="2240"/>
              </a:lnSpc>
              <a:buClr>
                <a:srgbClr val="459597"/>
              </a:buClr>
              <a:buSzPct val="100000"/>
              <a:buFont typeface="Arial" panose="020B0604020202020204" pitchFamily="34" charset="0"/>
              <a:buChar char="•"/>
            </a:pPr>
            <a:r>
              <a:rPr lang="en-GB" sz="2200" dirty="0">
                <a:solidFill>
                  <a:srgbClr val="414141"/>
                </a:solidFill>
              </a:rPr>
              <a:t>Þú notaðir Pitch Deck-aðferðina til að móta og skýra hugmyndina þína</a:t>
            </a:r>
          </a:p>
          <a:p>
            <a:pPr marL="342900" indent="-342900">
              <a:lnSpc>
                <a:spcPts val="2240"/>
              </a:lnSpc>
              <a:buClr>
                <a:srgbClr val="459597"/>
              </a:buClr>
              <a:buSzPct val="100000"/>
              <a:buFont typeface="Arial" panose="020B0604020202020204" pitchFamily="34" charset="0"/>
              <a:buChar char="•"/>
            </a:pPr>
            <a:r>
              <a:rPr lang="en-GB" sz="2200" dirty="0">
                <a:solidFill>
                  <a:srgbClr val="414141"/>
                </a:solidFill>
              </a:rPr>
              <a:t>Þú tengdir hugmyndina þína við staðbundin úrræði og raunverulega gesti</a:t>
            </a:r>
          </a:p>
          <a:p>
            <a:pPr marL="342900" indent="-342900">
              <a:lnSpc>
                <a:spcPts val="2240"/>
              </a:lnSpc>
              <a:buClr>
                <a:srgbClr val="459597"/>
              </a:buClr>
              <a:buSzPct val="100000"/>
              <a:buFont typeface="Arial" panose="020B0604020202020204" pitchFamily="34" charset="0"/>
              <a:buChar char="•"/>
            </a:pPr>
            <a:r>
              <a:rPr lang="en-GB" sz="2200" dirty="0">
                <a:solidFill>
                  <a:srgbClr val="414141"/>
                </a:solidFill>
              </a:rPr>
              <a:t>Þú prófaðir og fínpússaðir hugmyndina þína með hagnýtum verkfærum</a:t>
            </a: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pic>
        <p:nvPicPr>
          <p:cNvPr id="3" name="Picture 2">
            <a:extLst>
              <a:ext uri="{FF2B5EF4-FFF2-40B4-BE49-F238E27FC236}">
                <a16:creationId xmlns:a16="http://schemas.microsoft.com/office/drawing/2014/main" id="{E37D45CC-48CE-F86C-754B-AAA8518D1ACE}"/>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7957943" y="4320454"/>
            <a:ext cx="3580276" cy="2659133"/>
          </a:xfrm>
          <a:prstGeom prst="rect">
            <a:avLst/>
          </a:prstGeom>
        </p:spPr>
      </p:pic>
    </p:spTree>
    <p:extLst>
      <p:ext uri="{BB962C8B-B14F-4D97-AF65-F5344CB8AC3E}">
        <p14:creationId xmlns:p14="http://schemas.microsoft.com/office/powerpoint/2010/main" val="2932596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5744878" y="947620"/>
            <a:ext cx="700387" cy="689518"/>
          </a:xfrm>
        </p:spPr>
        <p:txBody>
          <a:bodyPr anchor="b"/>
          <a:lstStyle/>
          <a:p>
            <a:r>
              <a:rPr lang="en-US" sz="3600" b="1" dirty="0"/>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6679763" y="947620"/>
            <a:ext cx="4415332" cy="689519"/>
          </a:xfrm>
        </p:spPr>
        <p:txBody>
          <a:bodyPr anchor="t"/>
          <a:lstStyle/>
          <a:p>
            <a:r>
              <a:rPr lang="en-GB" sz="2800" b="1" kern="1200" dirty="0">
                <a:solidFill>
                  <a:srgbClr val="EC7C69"/>
                </a:solidFill>
                <a:latin typeface="+mn-lt"/>
                <a:ea typeface="+mn-ea"/>
                <a:cs typeface="+mn-cs"/>
              </a:rPr>
              <a:t>Verkfæri til markaðsrannsókna – Að skilja markaðinn</a:t>
            </a:r>
          </a:p>
          <a:p>
            <a:endParaRPr lang="en-GB" sz="2800" b="1" kern="1200" dirty="0">
              <a:solidFill>
                <a:srgbClr val="EC7C69"/>
              </a:solidFill>
              <a:latin typeface="+mn-lt"/>
              <a:ea typeface="+mn-ea"/>
              <a:cs typeface="+mn-cs"/>
            </a:endParaRP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470315" y="1354831"/>
            <a:ext cx="4845756" cy="4246763"/>
          </a:xfrm>
        </p:spPr>
        <p:txBody>
          <a:bodyPr/>
          <a:lstStyle/>
          <a:p>
            <a:pPr marL="0" indent="0">
              <a:spcAft>
                <a:spcPts val="600"/>
              </a:spcAft>
            </a:pPr>
            <a:r>
              <a:rPr lang="en-US" sz="2200" dirty="0"/>
              <a:t>Þessi eining kannar hvernig þú </a:t>
            </a:r>
            <a:r>
              <a:rPr lang="en-US" sz="2200" b="0" dirty="0"/>
              <a:t>getur</a:t>
            </a:r>
            <a:r>
              <a:rPr lang="en-US" sz="2200" dirty="0"/>
              <a:t> </a:t>
            </a:r>
            <a:r>
              <a:rPr lang="en-US" sz="2200" dirty="0" err="1"/>
              <a:t>umbreytt</a:t>
            </a:r>
            <a:r>
              <a:rPr lang="en-US" sz="2200" dirty="0"/>
              <a:t> </a:t>
            </a:r>
            <a:r>
              <a:rPr lang="en-US" sz="2200" dirty="0" err="1"/>
              <a:t>einstakri</a:t>
            </a:r>
            <a:r>
              <a:rPr lang="en-US" sz="2200" dirty="0"/>
              <a:t> </a:t>
            </a:r>
            <a:r>
              <a:rPr lang="en-US" sz="2200" dirty="0" err="1"/>
              <a:t>gistihugmyndi</a:t>
            </a:r>
            <a:r>
              <a:rPr lang="en-US" sz="2200" dirty="0"/>
              <a:t> þinni í raunverulegt viðskiptatækifæri. </a:t>
            </a:r>
            <a:r>
              <a:rPr lang="en-US" sz="2200" b="0" dirty="0"/>
              <a:t>Nemendur öðlast hagnýta færni til að skilja gesti sína betur, rannsaka markaðinn, þróa sterkt hugmyndakerfi og kynna það af sjálfstrausti.</a:t>
            </a:r>
          </a:p>
          <a:p>
            <a:pPr marL="0" indent="0">
              <a:spcAft>
                <a:spcPts val="600"/>
              </a:spcAft>
            </a:pPr>
            <a:endParaRPr lang="en-US" sz="2200" b="0" dirty="0"/>
          </a:p>
          <a:p>
            <a:pPr marL="0" indent="0">
              <a:spcAft>
                <a:spcPts val="600"/>
              </a:spcAft>
            </a:pPr>
            <a:r>
              <a:rPr lang="en-US" sz="2200" b="0" dirty="0"/>
              <a:t>Ferðin hefst með </a:t>
            </a:r>
            <a:r>
              <a:rPr lang="en-US" sz="2200" dirty="0"/>
              <a:t>markaðsrannsókn, þar sem </a:t>
            </a:r>
            <a:r>
              <a:rPr lang="en-US" sz="2200" b="0" dirty="0"/>
              <a:t>kynntar eru einfaldar og áhrifaríkar aðferðir til að afla áreiðanlegra upplýsinga um hverjir gestir þínir eru, hvað þeir vilja og hvað er þegar í boði á staðnum.</a:t>
            </a:r>
          </a:p>
          <a:p>
            <a:pPr marL="0" indent="0">
              <a:spcAft>
                <a:spcPts val="600"/>
              </a:spcAft>
            </a:pPr>
            <a:endParaRPr lang="en-US" sz="2200" b="0" dirty="0"/>
          </a:p>
          <a:p>
            <a:pPr marL="0" indent="0">
              <a:lnSpc>
                <a:spcPts val="2480"/>
              </a:lnSpc>
              <a:spcAft>
                <a:spcPts val="600"/>
              </a:spcAft>
            </a:pPr>
            <a:endParaRPr lang="en-US" sz="22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6679763" y="2117147"/>
            <a:ext cx="5137988" cy="311555"/>
          </a:xfrm>
        </p:spPr>
        <p:txBody>
          <a:bodyPr anchor="t"/>
          <a:lstStyle/>
          <a:p>
            <a:pPr marL="342900" indent="-342900">
              <a:buFont typeface="Arial" panose="020B0604020202020204" pitchFamily="34" charset="0"/>
              <a:buChar char="•"/>
            </a:pPr>
            <a:r>
              <a:rPr lang="en-US" sz="2200" b="1" dirty="0">
                <a:solidFill>
                  <a:srgbClr val="414141"/>
                </a:solidFill>
              </a:rPr>
              <a:t>Beittu hagnýtum aðferðum </a:t>
            </a:r>
            <a:r>
              <a:rPr lang="en-US" sz="2200" dirty="0">
                <a:solidFill>
                  <a:srgbClr val="414141"/>
                </a:solidFill>
              </a:rPr>
              <a:t>til að afla áreiðanlegra innsýnna í ferðamannamarkaðinn á staðnum.</a:t>
            </a:r>
          </a:p>
          <a:p>
            <a:pPr marL="342900" indent="-342900">
              <a:buFont typeface="Arial" panose="020B0604020202020204" pitchFamily="34" charset="0"/>
              <a:buChar char="•"/>
            </a:pPr>
            <a:r>
              <a:rPr lang="en-US" sz="2200" b="1" dirty="0">
                <a:solidFill>
                  <a:srgbClr val="414141"/>
                </a:solidFill>
              </a:rPr>
              <a:t>Notaðu einfaldar og árangursríkar </a:t>
            </a:r>
            <a:r>
              <a:rPr lang="en-US" sz="2200" dirty="0">
                <a:solidFill>
                  <a:srgbClr val="414141"/>
                </a:solidFill>
              </a:rPr>
              <a:t>rannsóknaraðferðir til að safna og túlka gögn sem tengjast gestum.</a:t>
            </a:r>
          </a:p>
          <a:p>
            <a:pPr marL="342900" indent="-342900">
              <a:buFont typeface="Arial" panose="020B0604020202020204" pitchFamily="34" charset="0"/>
              <a:buChar char="•"/>
            </a:pPr>
            <a:r>
              <a:rPr lang="en-US" sz="2200" b="1" dirty="0">
                <a:solidFill>
                  <a:srgbClr val="414141"/>
                </a:solidFill>
              </a:rPr>
              <a:t>Gerðu markaðsrannsókn </a:t>
            </a:r>
            <a:r>
              <a:rPr lang="en-US" sz="2200" dirty="0">
                <a:solidFill>
                  <a:srgbClr val="414141"/>
                </a:solidFill>
              </a:rPr>
              <a:t>til að bera kennsl á markhópa gesta og þarfir þeirra.</a:t>
            </a:r>
          </a:p>
          <a:p>
            <a:pPr marL="342900" indent="-342900">
              <a:buFont typeface="Arial" panose="020B0604020202020204" pitchFamily="34" charset="0"/>
              <a:buChar char="•"/>
            </a:pPr>
            <a:r>
              <a:rPr lang="en-US" sz="2200" b="1" dirty="0" err="1">
                <a:solidFill>
                  <a:srgbClr val="414141"/>
                </a:solidFill>
              </a:rPr>
              <a:t>Notaðu gestamiðuð </a:t>
            </a:r>
            <a:r>
              <a:rPr lang="en-US" sz="2200" b="1" dirty="0">
                <a:solidFill>
                  <a:srgbClr val="414141"/>
                </a:solidFill>
              </a:rPr>
              <a:t>verkfæri </a:t>
            </a:r>
            <a:r>
              <a:rPr lang="en-US" sz="2200" dirty="0">
                <a:solidFill>
                  <a:srgbClr val="414141"/>
                </a:solidFill>
              </a:rPr>
              <a:t>til </a:t>
            </a:r>
            <a:r>
              <a:rPr lang="en-US" sz="2200" dirty="0" err="1">
                <a:solidFill>
                  <a:srgbClr val="414141"/>
                </a:solidFill>
              </a:rPr>
              <a:t>að greina </a:t>
            </a:r>
            <a:r>
              <a:rPr lang="en-US" sz="2200" dirty="0">
                <a:solidFill>
                  <a:srgbClr val="414141"/>
                </a:solidFill>
              </a:rPr>
              <a:t>hverjir eru (eða gætu verið) að heimsækja svæðið, hvað hvetur þá og hvar skortur er á gistirýmum.</a:t>
            </a:r>
            <a:endParaRPr lang="en-GB" sz="2200" dirty="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b="1" dirty="0" err="1"/>
              <a:t>Yfirlit</a:t>
            </a:r>
            <a:r>
              <a:rPr lang="en-US" b="1" dirty="0"/>
              <a:t> </a:t>
            </a:r>
            <a:r>
              <a:rPr lang="en-US" b="1" dirty="0" err="1"/>
              <a:t>fyrir</a:t>
            </a:r>
            <a:r>
              <a:rPr lang="en-US" b="1" dirty="0"/>
              <a:t> einingu 2</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482081" y="198934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2003122" y="4955651"/>
            <a:ext cx="3580276" cy="2123680"/>
          </a:xfrm>
          <a:prstGeom prst="rect">
            <a:avLst/>
          </a:prstGeom>
        </p:spPr>
      </p:pic>
      <p:sp>
        <p:nvSpPr>
          <p:cNvPr id="23" name="TextBox 22">
            <a:extLst>
              <a:ext uri="{FF2B5EF4-FFF2-40B4-BE49-F238E27FC236}">
                <a16:creationId xmlns:a16="http://schemas.microsoft.com/office/drawing/2014/main" id="{FA6F6F91-34A2-5B98-2617-F3917CA3B8AB}"/>
              </a:ext>
            </a:extLst>
          </p:cNvPr>
          <p:cNvSpPr txBox="1"/>
          <p:nvPr/>
        </p:nvSpPr>
        <p:spPr>
          <a:xfrm>
            <a:off x="6679763" y="228010"/>
            <a:ext cx="4617728" cy="523220"/>
          </a:xfrm>
          <a:prstGeom prst="rect">
            <a:avLst/>
          </a:prstGeom>
          <a:noFill/>
        </p:spPr>
        <p:txBody>
          <a:bodyPr wrap="square" rtlCol="0">
            <a:spAutoFit/>
          </a:bodyPr>
          <a:lstStyle/>
          <a:p>
            <a:r>
              <a:rPr lang="en-US" sz="2800" b="1" dirty="0">
                <a:solidFill>
                  <a:srgbClr val="459597"/>
                </a:solidFill>
              </a:rPr>
              <a:t>Námsárangur</a:t>
            </a:r>
            <a:endParaRPr lang="en-IE" sz="2800" b="1" dirty="0">
              <a:solidFill>
                <a:srgbClr val="459597"/>
              </a:solidFill>
            </a:endParaRPr>
          </a:p>
        </p:txBody>
      </p:sp>
    </p:spTree>
    <p:extLst>
      <p:ext uri="{BB962C8B-B14F-4D97-AF65-F5344CB8AC3E}">
        <p14:creationId xmlns:p14="http://schemas.microsoft.com/office/powerpoint/2010/main" val="6481647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85140-E35C-165A-3C23-F796CA9B5CC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E9A559B-8677-1885-FCAE-5DDDC0C06912}"/>
              </a:ext>
            </a:extLst>
          </p:cNvPr>
          <p:cNvSpPr>
            <a:spLocks noGrp="1"/>
          </p:cNvSpPr>
          <p:nvPr>
            <p:ph type="body" sz="quarter" idx="16"/>
          </p:nvPr>
        </p:nvSpPr>
        <p:spPr>
          <a:xfrm>
            <a:off x="653780" y="472365"/>
            <a:ext cx="9551577" cy="803654"/>
          </a:xfrm>
        </p:spPr>
        <p:txBody>
          <a:bodyPr/>
          <a:lstStyle/>
          <a:p>
            <a:pPr>
              <a:lnSpc>
                <a:spcPts val="3720"/>
              </a:lnSpc>
            </a:pPr>
            <a:r>
              <a:rPr lang="en-US" dirty="0"/>
              <a:t>Hvað þú hefur lært í kafla 2 (hluta 2)</a:t>
            </a:r>
          </a:p>
          <a:p>
            <a:pPr>
              <a:lnSpc>
                <a:spcPts val="3720"/>
              </a:lnSpc>
            </a:pPr>
            <a:endParaRPr lang="en-US" dirty="0"/>
          </a:p>
          <a:p>
            <a:pPr>
              <a:lnSpc>
                <a:spcPts val="3720"/>
              </a:lnSpc>
            </a:pPr>
            <a:endParaRPr lang="en-US" dirty="0"/>
          </a:p>
        </p:txBody>
      </p:sp>
      <p:sp>
        <p:nvSpPr>
          <p:cNvPr id="6" name="Text Placeholder 5">
            <a:extLst>
              <a:ext uri="{FF2B5EF4-FFF2-40B4-BE49-F238E27FC236}">
                <a16:creationId xmlns:a16="http://schemas.microsoft.com/office/drawing/2014/main" id="{46AF90A5-B18A-B103-0F02-BDFF511F8D63}"/>
              </a:ext>
            </a:extLst>
          </p:cNvPr>
          <p:cNvSpPr>
            <a:spLocks noGrp="1"/>
          </p:cNvSpPr>
          <p:nvPr>
            <p:ph type="body" sz="quarter" idx="19"/>
          </p:nvPr>
        </p:nvSpPr>
        <p:spPr>
          <a:xfrm>
            <a:off x="653780" y="1670492"/>
            <a:ext cx="7736241" cy="803654"/>
          </a:xfrm>
        </p:spPr>
        <p:txBody>
          <a:bodyPr/>
          <a:lstStyle/>
          <a:p>
            <a:pPr>
              <a:lnSpc>
                <a:spcPts val="2900"/>
              </a:lnSpc>
            </a:pPr>
            <a:r>
              <a:rPr lang="en-US" dirty="0"/>
              <a:t>Byrjaðu einfalt, lærðu meðan þú ferð áfram</a:t>
            </a:r>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01163B65-72B6-5F3E-0B64-86CC92C1E324}"/>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2A04CBBE-BEB3-19A8-C153-0B4B3470FA1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50</a:t>
            </a:fld>
            <a:endParaRPr lang="fr-CA" sz="1200" dirty="0"/>
          </a:p>
        </p:txBody>
      </p:sp>
      <p:sp>
        <p:nvSpPr>
          <p:cNvPr id="10" name="Text Placeholder 4">
            <a:extLst>
              <a:ext uri="{FF2B5EF4-FFF2-40B4-BE49-F238E27FC236}">
                <a16:creationId xmlns:a16="http://schemas.microsoft.com/office/drawing/2014/main" id="{BAD29362-1E1B-788A-5316-47631CB9319B}"/>
              </a:ext>
            </a:extLst>
          </p:cNvPr>
          <p:cNvSpPr txBox="1">
            <a:spLocks/>
          </p:cNvSpPr>
          <p:nvPr/>
        </p:nvSpPr>
        <p:spPr>
          <a:xfrm>
            <a:off x="653781" y="2413460"/>
            <a:ext cx="7911995" cy="3823159"/>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Nú þegar þú hefur skýrt hugmyndina þína er kominn tími til að taka fyrstu skrefin í að miðla henni skýrt og sannfærandi. Pitch-dekkið þitt þarf ekki að vera fullkomið – hugsaðu um það sem lifandi skjal sem hjálpar þér að kanna, prófa og útskýra viðskiptahugmyndina þína.</a:t>
            </a:r>
          </a:p>
          <a:p>
            <a:pPr>
              <a:lnSpc>
                <a:spcPts val="2240"/>
              </a:lnSpc>
            </a:pPr>
            <a:endParaRPr lang="en-GB" sz="2200" dirty="0">
              <a:solidFill>
                <a:srgbClr val="414141"/>
              </a:solidFill>
            </a:endParaRPr>
          </a:p>
          <a:p>
            <a:pPr>
              <a:lnSpc>
                <a:spcPts val="2240"/>
              </a:lnSpc>
            </a:pPr>
            <a:r>
              <a:rPr lang="en-GB" sz="2200" b="1" dirty="0">
                <a:solidFill>
                  <a:srgbClr val="459597"/>
                </a:solidFill>
              </a:rPr>
              <a:t>Gátlisti við samningu:</a:t>
            </a:r>
          </a:p>
          <a:p>
            <a:pPr>
              <a:lnSpc>
                <a:spcPts val="2240"/>
              </a:lnSpc>
            </a:pPr>
            <a:r>
              <a:rPr lang="en-GB" sz="2200" dirty="0">
                <a:solidFill>
                  <a:srgbClr val="414141"/>
                </a:solidFill>
              </a:rPr>
              <a:t>Glær 1: 	Hugmyndin þín í einu setningu</a:t>
            </a:r>
          </a:p>
          <a:p>
            <a:pPr>
              <a:lnSpc>
                <a:spcPts val="2240"/>
              </a:lnSpc>
            </a:pPr>
            <a:r>
              <a:rPr lang="en-GB" sz="2200" dirty="0">
                <a:solidFill>
                  <a:srgbClr val="414141"/>
                </a:solidFill>
              </a:rPr>
              <a:t>Glær 2: Vandamálið sem gesturinn þinn stendur frammi fyrir</a:t>
            </a:r>
          </a:p>
          <a:p>
            <a:pPr>
              <a:lnSpc>
                <a:spcPts val="2240"/>
              </a:lnSpc>
            </a:pPr>
            <a:r>
              <a:rPr lang="en-GB" sz="2200" dirty="0">
                <a:solidFill>
                  <a:srgbClr val="414141"/>
                </a:solidFill>
              </a:rPr>
              <a:t>Glær 3: Lausnin þín og upplifunin sem þú býður upp á</a:t>
            </a:r>
          </a:p>
          <a:p>
            <a:pPr>
              <a:lnSpc>
                <a:spcPts val="2240"/>
              </a:lnSpc>
            </a:pPr>
            <a:r>
              <a:rPr lang="en-GB" sz="2200" dirty="0">
                <a:solidFill>
                  <a:srgbClr val="414141"/>
                </a:solidFill>
              </a:rPr>
              <a:t>Glær 4: Gestapersóna þín</a:t>
            </a:r>
          </a:p>
          <a:p>
            <a:pPr>
              <a:lnSpc>
                <a:spcPts val="2240"/>
              </a:lnSpc>
            </a:pPr>
            <a:r>
              <a:rPr lang="en-GB" sz="2200" dirty="0">
                <a:solidFill>
                  <a:srgbClr val="414141"/>
                </a:solidFill>
              </a:rPr>
              <a:t>Glær 5: Allar viðtökur, endurgjöf eða staðfesting hingað til</a:t>
            </a:r>
          </a:p>
          <a:p>
            <a:pPr>
              <a:lnSpc>
                <a:spcPts val="2240"/>
              </a:lnSpc>
            </a:pPr>
            <a:endParaRPr lang="en-GB" sz="2200" dirty="0">
              <a:solidFill>
                <a:srgbClr val="414141"/>
              </a:solidFill>
            </a:endParaRPr>
          </a:p>
          <a:p>
            <a:pPr>
              <a:lnSpc>
                <a:spcPts val="2240"/>
              </a:lnSpc>
            </a:pPr>
            <a:r>
              <a:rPr lang="en-GB" sz="2200" b="1" dirty="0">
                <a:solidFill>
                  <a:srgbClr val="414141"/>
                </a:solidFill>
              </a:rPr>
              <a:t>Ábending: </a:t>
            </a:r>
            <a:r>
              <a:rPr lang="en-GB" sz="2200" i="1" dirty="0">
                <a:solidFill>
                  <a:srgbClr val="414141"/>
                </a:solidFill>
              </a:rPr>
              <a:t>Vista sjónræn efni eða tilvitnanir úr ferlinu þínu </a:t>
            </a:r>
          </a:p>
          <a:p>
            <a:pPr>
              <a:lnSpc>
                <a:spcPts val="2240"/>
              </a:lnSpc>
            </a:pPr>
            <a:r>
              <a:rPr lang="en-GB" sz="2200" i="1" dirty="0">
                <a:solidFill>
                  <a:srgbClr val="414141"/>
                </a:solidFill>
              </a:rPr>
              <a:t>- þau geta farið beint inn í glærurnar þínar!</a:t>
            </a: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pic>
        <p:nvPicPr>
          <p:cNvPr id="3" name="Picture 2">
            <a:extLst>
              <a:ext uri="{FF2B5EF4-FFF2-40B4-BE49-F238E27FC236}">
                <a16:creationId xmlns:a16="http://schemas.microsoft.com/office/drawing/2014/main" id="{BBCD55F1-B052-7490-A17E-FF3E2471DEA4}"/>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7957943" y="4320454"/>
            <a:ext cx="3580276" cy="2659133"/>
          </a:xfrm>
          <a:prstGeom prst="rect">
            <a:avLst/>
          </a:prstGeom>
        </p:spPr>
      </p:pic>
    </p:spTree>
    <p:extLst>
      <p:ext uri="{BB962C8B-B14F-4D97-AF65-F5344CB8AC3E}">
        <p14:creationId xmlns:p14="http://schemas.microsoft.com/office/powerpoint/2010/main" val="34299802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851B6-AF48-E768-01EA-56185BE617DF}"/>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8D6D550B-86A1-84AF-E999-0FF1BAC3441D}"/>
              </a:ext>
            </a:extLst>
          </p:cNvPr>
          <p:cNvSpPr/>
          <p:nvPr/>
        </p:nvSpPr>
        <p:spPr>
          <a:xfrm rot="16200000">
            <a:off x="6648899" y="2074394"/>
            <a:ext cx="4810883" cy="4756324"/>
          </a:xfrm>
          <a:custGeom>
            <a:avLst/>
            <a:gdLst>
              <a:gd name="connsiteX0" fmla="*/ 4609323 w 4609323"/>
              <a:gd name="connsiteY0" fmla="*/ 4681678 h 5105959"/>
              <a:gd name="connsiteX1" fmla="*/ 4609323 w 4609323"/>
              <a:gd name="connsiteY1" fmla="*/ 4113196 h 5105959"/>
              <a:gd name="connsiteX2" fmla="*/ 4609323 w 4609323"/>
              <a:gd name="connsiteY2" fmla="*/ 4026722 h 5105959"/>
              <a:gd name="connsiteX3" fmla="*/ 4609323 w 4609323"/>
              <a:gd name="connsiteY3" fmla="*/ 3458239 h 5105959"/>
              <a:gd name="connsiteX4" fmla="*/ 4609323 w 4609323"/>
              <a:gd name="connsiteY4" fmla="*/ 1223440 h 5105959"/>
              <a:gd name="connsiteX5" fmla="*/ 4609323 w 4609323"/>
              <a:gd name="connsiteY5" fmla="*/ 654958 h 5105959"/>
              <a:gd name="connsiteX6" fmla="*/ 4609323 w 4609323"/>
              <a:gd name="connsiteY6" fmla="*/ 568483 h 5105959"/>
              <a:gd name="connsiteX7" fmla="*/ 4609323 w 4609323"/>
              <a:gd name="connsiteY7" fmla="*/ 0 h 5105959"/>
              <a:gd name="connsiteX8" fmla="*/ 3928474 w 4609323"/>
              <a:gd name="connsiteY8" fmla="*/ 0 h 5105959"/>
              <a:gd name="connsiteX9" fmla="*/ 1971010 w 4609323"/>
              <a:gd name="connsiteY9" fmla="*/ 0 h 5105959"/>
              <a:gd name="connsiteX10" fmla="*/ 1290163 w 4609323"/>
              <a:gd name="connsiteY10" fmla="*/ 0 h 5105959"/>
              <a:gd name="connsiteX11" fmla="*/ 0 w 4609323"/>
              <a:gd name="connsiteY11" fmla="*/ 0 h 5105959"/>
              <a:gd name="connsiteX12" fmla="*/ 0 w 4609323"/>
              <a:gd name="connsiteY12" fmla="*/ 3834818 h 5105959"/>
              <a:gd name="connsiteX13" fmla="*/ 0 w 4609323"/>
              <a:gd name="connsiteY13" fmla="*/ 5105959 h 5105959"/>
              <a:gd name="connsiteX14" fmla="*/ 805504 w 4609323"/>
              <a:gd name="connsiteY14" fmla="*/ 5105959 h 5105959"/>
              <a:gd name="connsiteX15" fmla="*/ 805507 w 4609323"/>
              <a:gd name="connsiteY15" fmla="*/ 5105959 h 5105959"/>
              <a:gd name="connsiteX16" fmla="*/ 1486352 w 4609323"/>
              <a:gd name="connsiteY16" fmla="*/ 5105959 h 5105959"/>
              <a:gd name="connsiteX17" fmla="*/ 1486356 w 4609323"/>
              <a:gd name="connsiteY17" fmla="*/ 5105959 h 5105959"/>
              <a:gd name="connsiteX18" fmla="*/ 3443814 w 4609323"/>
              <a:gd name="connsiteY18" fmla="*/ 5105959 h 5105959"/>
              <a:gd name="connsiteX19" fmla="*/ 4124663 w 4609323"/>
              <a:gd name="connsiteY19" fmla="*/ 5105959 h 5105959"/>
              <a:gd name="connsiteX20" fmla="*/ 4609323 w 4609323"/>
              <a:gd name="connsiteY20" fmla="*/ 4681678 h 510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09323" h="5105959">
                <a:moveTo>
                  <a:pt x="4609323" y="4681678"/>
                </a:moveTo>
                <a:lnTo>
                  <a:pt x="4609323" y="4113196"/>
                </a:lnTo>
                <a:lnTo>
                  <a:pt x="4609323" y="4026722"/>
                </a:lnTo>
                <a:lnTo>
                  <a:pt x="4609323" y="3458239"/>
                </a:lnTo>
                <a:lnTo>
                  <a:pt x="4609323" y="1223440"/>
                </a:lnTo>
                <a:lnTo>
                  <a:pt x="4609323" y="654958"/>
                </a:lnTo>
                <a:lnTo>
                  <a:pt x="4609323" y="568483"/>
                </a:lnTo>
                <a:lnTo>
                  <a:pt x="4609323" y="0"/>
                </a:lnTo>
                <a:lnTo>
                  <a:pt x="3928474" y="0"/>
                </a:lnTo>
                <a:lnTo>
                  <a:pt x="1971010" y="0"/>
                </a:lnTo>
                <a:lnTo>
                  <a:pt x="1290163" y="0"/>
                </a:lnTo>
                <a:lnTo>
                  <a:pt x="0" y="0"/>
                </a:lnTo>
                <a:lnTo>
                  <a:pt x="0" y="3834818"/>
                </a:lnTo>
                <a:lnTo>
                  <a:pt x="0" y="5105959"/>
                </a:lnTo>
                <a:lnTo>
                  <a:pt x="805504" y="5105959"/>
                </a:lnTo>
                <a:lnTo>
                  <a:pt x="805507" y="5105959"/>
                </a:lnTo>
                <a:lnTo>
                  <a:pt x="1486352" y="5105959"/>
                </a:lnTo>
                <a:lnTo>
                  <a:pt x="1486356" y="5105959"/>
                </a:lnTo>
                <a:lnTo>
                  <a:pt x="3443814" y="5105959"/>
                </a:lnTo>
                <a:lnTo>
                  <a:pt x="4124663" y="5105959"/>
                </a:lnTo>
                <a:cubicBezTo>
                  <a:pt x="4393211" y="5105959"/>
                  <a:pt x="4609323" y="4915380"/>
                  <a:pt x="4609323" y="4681678"/>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0" name="Text Placeholder 1">
            <a:extLst>
              <a:ext uri="{FF2B5EF4-FFF2-40B4-BE49-F238E27FC236}">
                <a16:creationId xmlns:a16="http://schemas.microsoft.com/office/drawing/2014/main" id="{393D00BB-531E-9794-09BA-E1D4E91B6A44}"/>
              </a:ext>
            </a:extLst>
          </p:cNvPr>
          <p:cNvSpPr txBox="1">
            <a:spLocks/>
          </p:cNvSpPr>
          <p:nvPr/>
        </p:nvSpPr>
        <p:spPr>
          <a:xfrm>
            <a:off x="6262373" y="2322567"/>
            <a:ext cx="4948830"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9750" indent="-539750" algn="l">
              <a:lnSpc>
                <a:spcPts val="2240"/>
              </a:lnSpc>
              <a:spcBef>
                <a:spcPts val="0"/>
              </a:spcBef>
              <a:spcAft>
                <a:spcPts val="400"/>
              </a:spcAft>
              <a:buClr>
                <a:srgbClr val="64AFAF"/>
              </a:buClr>
              <a:buSzPct val="120000"/>
              <a:buFont typeface="+mj-lt"/>
              <a:buAutoNum type="arabicPeriod" startAt="5"/>
            </a:pPr>
            <a:r>
              <a:rPr lang="en-IE" sz="2200" b="1" dirty="0"/>
              <a:t>Viðskiptavinur / Markaður</a:t>
            </a:r>
            <a:br>
              <a:rPr lang="en-IE" sz="2200" dirty="0"/>
            </a:br>
            <a:r>
              <a:rPr lang="en-IE" sz="2200" dirty="0"/>
              <a:t>Hver er markhópurinn og hversu stór er markaðurinn?</a:t>
            </a:r>
          </a:p>
          <a:p>
            <a:pPr marL="539750" indent="-539750" algn="l">
              <a:lnSpc>
                <a:spcPts val="2240"/>
              </a:lnSpc>
              <a:spcBef>
                <a:spcPts val="0"/>
              </a:spcBef>
              <a:spcAft>
                <a:spcPts val="400"/>
              </a:spcAft>
              <a:buClr>
                <a:srgbClr val="64AFAF"/>
              </a:buClr>
              <a:buSzPct val="120000"/>
              <a:buFont typeface="+mj-lt"/>
              <a:buAutoNum type="arabicPeriod" startAt="5"/>
            </a:pPr>
            <a:r>
              <a:rPr lang="en-IE" sz="2200" b="1" dirty="0"/>
              <a:t>Af hverju núna?</a:t>
            </a:r>
            <a:br>
              <a:rPr lang="en-IE" sz="2200" dirty="0"/>
            </a:br>
            <a:r>
              <a:rPr lang="en-IE" sz="2200" dirty="0"/>
              <a:t>Sýndu hvers vegna nú er réttur tími til að kynna þessa lausn.</a:t>
            </a:r>
          </a:p>
          <a:p>
            <a:pPr marL="539750" indent="-539750" algn="l">
              <a:lnSpc>
                <a:spcPts val="2240"/>
              </a:lnSpc>
              <a:spcBef>
                <a:spcPts val="0"/>
              </a:spcBef>
              <a:spcAft>
                <a:spcPts val="400"/>
              </a:spcAft>
              <a:buClr>
                <a:srgbClr val="64AFAF"/>
              </a:buClr>
              <a:buSzPct val="120000"/>
              <a:buFont typeface="+mj-lt"/>
              <a:buAutoNum type="arabicPeriod" startAt="5"/>
            </a:pPr>
            <a:r>
              <a:rPr lang="en-IE" sz="2200" b="1" dirty="0"/>
              <a:t>Samkeppni</a:t>
            </a:r>
            <a:br>
              <a:rPr lang="en-IE" sz="2200" dirty="0"/>
            </a:br>
            <a:r>
              <a:rPr lang="en-IE" sz="2200" dirty="0"/>
              <a:t>Hverjir eru samkeppnisaðilar og hvað er þín samkeppnisforskot?</a:t>
            </a:r>
          </a:p>
          <a:p>
            <a:pPr marL="539750" indent="-539750" algn="l">
              <a:lnSpc>
                <a:spcPts val="2240"/>
              </a:lnSpc>
              <a:spcBef>
                <a:spcPts val="0"/>
              </a:spcBef>
              <a:spcAft>
                <a:spcPts val="400"/>
              </a:spcAft>
              <a:buClr>
                <a:srgbClr val="64AFAF"/>
              </a:buClr>
              <a:buSzPct val="120000"/>
              <a:buFont typeface="+mj-lt"/>
              <a:buAutoNum type="arabicPeriod" startAt="5"/>
            </a:pPr>
            <a:r>
              <a:rPr lang="en-IE" sz="2200" b="1" dirty="0"/>
              <a:t>Tekju- og kostnaðaráætlun</a:t>
            </a:r>
            <a:br>
              <a:rPr lang="en-IE" sz="2200" dirty="0"/>
            </a:br>
            <a:r>
              <a:rPr lang="en-IE" sz="2200" dirty="0"/>
              <a:t>Lýstu helstu tekju- og kostnaðarliðum næstu 12 mánuði.</a:t>
            </a:r>
            <a:br>
              <a:rPr lang="en-IE" sz="2200" dirty="0"/>
            </a:br>
            <a:r>
              <a:rPr lang="en-IE" sz="2200" dirty="0"/>
              <a:t>Hvernig ætlarðu að fjármagna hugmyndina þína á næsta ári? Hvert er tekjumódel þitt?</a:t>
            </a:r>
          </a:p>
          <a:p>
            <a:pPr marL="539750" indent="-539750" algn="l">
              <a:lnSpc>
                <a:spcPts val="2240"/>
              </a:lnSpc>
              <a:spcBef>
                <a:spcPts val="0"/>
              </a:spcBef>
              <a:spcAft>
                <a:spcPts val="400"/>
              </a:spcAft>
              <a:buClr>
                <a:srgbClr val="64AFAF"/>
              </a:buClr>
              <a:buSzPct val="120000"/>
              <a:buFont typeface="+mj-lt"/>
              <a:buAutoNum type="arabicPeriod" startAt="5"/>
            </a:pPr>
            <a:endParaRPr lang="en-US" sz="2200" dirty="0">
              <a:solidFill>
                <a:srgbClr val="414141"/>
              </a:solidFill>
            </a:endParaRPr>
          </a:p>
        </p:txBody>
      </p:sp>
      <p:sp>
        <p:nvSpPr>
          <p:cNvPr id="11" name="Freeform 10">
            <a:extLst>
              <a:ext uri="{FF2B5EF4-FFF2-40B4-BE49-F238E27FC236}">
                <a16:creationId xmlns:a16="http://schemas.microsoft.com/office/drawing/2014/main" id="{070896BC-3873-8C1A-9DCC-7F3E83E55B8E}"/>
              </a:ext>
            </a:extLst>
          </p:cNvPr>
          <p:cNvSpPr/>
          <p:nvPr/>
        </p:nvSpPr>
        <p:spPr>
          <a:xfrm rot="16200000">
            <a:off x="953518" y="2074395"/>
            <a:ext cx="4810883" cy="4756324"/>
          </a:xfrm>
          <a:custGeom>
            <a:avLst/>
            <a:gdLst>
              <a:gd name="connsiteX0" fmla="*/ 4609323 w 4609323"/>
              <a:gd name="connsiteY0" fmla="*/ 4681678 h 5105959"/>
              <a:gd name="connsiteX1" fmla="*/ 4609323 w 4609323"/>
              <a:gd name="connsiteY1" fmla="*/ 4113196 h 5105959"/>
              <a:gd name="connsiteX2" fmla="*/ 4609323 w 4609323"/>
              <a:gd name="connsiteY2" fmla="*/ 4026722 h 5105959"/>
              <a:gd name="connsiteX3" fmla="*/ 4609323 w 4609323"/>
              <a:gd name="connsiteY3" fmla="*/ 3458239 h 5105959"/>
              <a:gd name="connsiteX4" fmla="*/ 4609323 w 4609323"/>
              <a:gd name="connsiteY4" fmla="*/ 1223440 h 5105959"/>
              <a:gd name="connsiteX5" fmla="*/ 4609323 w 4609323"/>
              <a:gd name="connsiteY5" fmla="*/ 654958 h 5105959"/>
              <a:gd name="connsiteX6" fmla="*/ 4609323 w 4609323"/>
              <a:gd name="connsiteY6" fmla="*/ 568483 h 5105959"/>
              <a:gd name="connsiteX7" fmla="*/ 4609323 w 4609323"/>
              <a:gd name="connsiteY7" fmla="*/ 0 h 5105959"/>
              <a:gd name="connsiteX8" fmla="*/ 3928474 w 4609323"/>
              <a:gd name="connsiteY8" fmla="*/ 0 h 5105959"/>
              <a:gd name="connsiteX9" fmla="*/ 1971010 w 4609323"/>
              <a:gd name="connsiteY9" fmla="*/ 0 h 5105959"/>
              <a:gd name="connsiteX10" fmla="*/ 1290163 w 4609323"/>
              <a:gd name="connsiteY10" fmla="*/ 0 h 5105959"/>
              <a:gd name="connsiteX11" fmla="*/ 0 w 4609323"/>
              <a:gd name="connsiteY11" fmla="*/ 0 h 5105959"/>
              <a:gd name="connsiteX12" fmla="*/ 0 w 4609323"/>
              <a:gd name="connsiteY12" fmla="*/ 3834818 h 5105959"/>
              <a:gd name="connsiteX13" fmla="*/ 0 w 4609323"/>
              <a:gd name="connsiteY13" fmla="*/ 5105959 h 5105959"/>
              <a:gd name="connsiteX14" fmla="*/ 805504 w 4609323"/>
              <a:gd name="connsiteY14" fmla="*/ 5105959 h 5105959"/>
              <a:gd name="connsiteX15" fmla="*/ 805507 w 4609323"/>
              <a:gd name="connsiteY15" fmla="*/ 5105959 h 5105959"/>
              <a:gd name="connsiteX16" fmla="*/ 1486352 w 4609323"/>
              <a:gd name="connsiteY16" fmla="*/ 5105959 h 5105959"/>
              <a:gd name="connsiteX17" fmla="*/ 1486356 w 4609323"/>
              <a:gd name="connsiteY17" fmla="*/ 5105959 h 5105959"/>
              <a:gd name="connsiteX18" fmla="*/ 3443814 w 4609323"/>
              <a:gd name="connsiteY18" fmla="*/ 5105959 h 5105959"/>
              <a:gd name="connsiteX19" fmla="*/ 4124663 w 4609323"/>
              <a:gd name="connsiteY19" fmla="*/ 5105959 h 5105959"/>
              <a:gd name="connsiteX20" fmla="*/ 4609323 w 4609323"/>
              <a:gd name="connsiteY20" fmla="*/ 4681678 h 510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09323" h="5105959">
                <a:moveTo>
                  <a:pt x="4609323" y="4681678"/>
                </a:moveTo>
                <a:lnTo>
                  <a:pt x="4609323" y="4113196"/>
                </a:lnTo>
                <a:lnTo>
                  <a:pt x="4609323" y="4026722"/>
                </a:lnTo>
                <a:lnTo>
                  <a:pt x="4609323" y="3458239"/>
                </a:lnTo>
                <a:lnTo>
                  <a:pt x="4609323" y="1223440"/>
                </a:lnTo>
                <a:lnTo>
                  <a:pt x="4609323" y="654958"/>
                </a:lnTo>
                <a:lnTo>
                  <a:pt x="4609323" y="568483"/>
                </a:lnTo>
                <a:lnTo>
                  <a:pt x="4609323" y="0"/>
                </a:lnTo>
                <a:lnTo>
                  <a:pt x="3928474" y="0"/>
                </a:lnTo>
                <a:lnTo>
                  <a:pt x="1971010" y="0"/>
                </a:lnTo>
                <a:lnTo>
                  <a:pt x="1290163" y="0"/>
                </a:lnTo>
                <a:lnTo>
                  <a:pt x="0" y="0"/>
                </a:lnTo>
                <a:lnTo>
                  <a:pt x="0" y="3834818"/>
                </a:lnTo>
                <a:lnTo>
                  <a:pt x="0" y="5105959"/>
                </a:lnTo>
                <a:lnTo>
                  <a:pt x="805504" y="5105959"/>
                </a:lnTo>
                <a:lnTo>
                  <a:pt x="805507" y="5105959"/>
                </a:lnTo>
                <a:lnTo>
                  <a:pt x="1486352" y="5105959"/>
                </a:lnTo>
                <a:lnTo>
                  <a:pt x="1486356" y="5105959"/>
                </a:lnTo>
                <a:lnTo>
                  <a:pt x="3443814" y="5105959"/>
                </a:lnTo>
                <a:lnTo>
                  <a:pt x="4124663" y="5105959"/>
                </a:lnTo>
                <a:cubicBezTo>
                  <a:pt x="4393211" y="5105959"/>
                  <a:pt x="4609323" y="4915380"/>
                  <a:pt x="4609323" y="4681678"/>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2" name="Text Placeholder 1">
            <a:extLst>
              <a:ext uri="{FF2B5EF4-FFF2-40B4-BE49-F238E27FC236}">
                <a16:creationId xmlns:a16="http://schemas.microsoft.com/office/drawing/2014/main" id="{FDD69897-2C17-F8E0-49E0-1D40D3BE89BD}"/>
              </a:ext>
            </a:extLst>
          </p:cNvPr>
          <p:cNvSpPr txBox="1">
            <a:spLocks/>
          </p:cNvSpPr>
          <p:nvPr/>
        </p:nvSpPr>
        <p:spPr>
          <a:xfrm>
            <a:off x="566992" y="2322567"/>
            <a:ext cx="499961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9750" indent="-539750" algn="l">
              <a:lnSpc>
                <a:spcPts val="2240"/>
              </a:lnSpc>
              <a:spcBef>
                <a:spcPts val="0"/>
              </a:spcBef>
              <a:spcAft>
                <a:spcPts val="400"/>
              </a:spcAft>
              <a:buClr>
                <a:srgbClr val="64AFAF"/>
              </a:buClr>
              <a:buSzPct val="120000"/>
              <a:buFont typeface="+mj-lt"/>
              <a:buAutoNum type="arabicPeriod"/>
            </a:pPr>
            <a:r>
              <a:rPr lang="en-IE" sz="2200" b="1" dirty="0"/>
              <a:t>Nafn og stutt lýsing</a:t>
            </a:r>
            <a:br>
              <a:rPr lang="en-IE" sz="2200" dirty="0"/>
            </a:br>
            <a:r>
              <a:rPr lang="en-IE" sz="2200" dirty="0"/>
              <a:t>Lýstu lausninni eða vörunni þinni stuttlega.</a:t>
            </a:r>
          </a:p>
          <a:p>
            <a:pPr marL="539750" indent="-539750" algn="l">
              <a:lnSpc>
                <a:spcPts val="2240"/>
              </a:lnSpc>
              <a:spcBef>
                <a:spcPts val="0"/>
              </a:spcBef>
              <a:spcAft>
                <a:spcPts val="400"/>
              </a:spcAft>
              <a:buClr>
                <a:srgbClr val="64AFAF"/>
              </a:buClr>
              <a:buSzPct val="120000"/>
              <a:buFont typeface="+mj-lt"/>
              <a:buAutoNum type="arabicPeriod"/>
            </a:pPr>
            <a:r>
              <a:rPr lang="en-IE" sz="2200" b="1" dirty="0"/>
              <a:t>Vandamálið</a:t>
            </a:r>
            <a:br>
              <a:rPr lang="en-IE" sz="2200" dirty="0"/>
            </a:br>
            <a:r>
              <a:rPr lang="en-IE" sz="2200" dirty="0"/>
              <a:t>Hvaða vandamál stendur markhópurinn frammi fyrir?</a:t>
            </a:r>
          </a:p>
          <a:p>
            <a:pPr marL="539750" indent="-539750" algn="l">
              <a:lnSpc>
                <a:spcPts val="2240"/>
              </a:lnSpc>
              <a:spcBef>
                <a:spcPts val="0"/>
              </a:spcBef>
              <a:spcAft>
                <a:spcPts val="400"/>
              </a:spcAft>
              <a:buClr>
                <a:srgbClr val="64AFAF"/>
              </a:buClr>
              <a:buSzPct val="120000"/>
              <a:buFont typeface="+mj-lt"/>
              <a:buAutoNum type="arabicPeriod"/>
            </a:pPr>
            <a:r>
              <a:rPr lang="en-IE" sz="2200" b="1" dirty="0"/>
              <a:t>Lausnin</a:t>
            </a:r>
            <a:br>
              <a:rPr lang="en-IE" sz="2200" dirty="0"/>
            </a:br>
            <a:r>
              <a:rPr lang="en-IE" sz="2200" dirty="0"/>
              <a:t>Hvernig leysir hugmyndin þín þetta tiltekna vandamál?</a:t>
            </a:r>
          </a:p>
          <a:p>
            <a:pPr marL="539750" indent="-539750" algn="l">
              <a:lnSpc>
                <a:spcPts val="2240"/>
              </a:lnSpc>
              <a:spcBef>
                <a:spcPts val="0"/>
              </a:spcBef>
              <a:spcAft>
                <a:spcPts val="400"/>
              </a:spcAft>
              <a:buClr>
                <a:srgbClr val="64AFAF"/>
              </a:buClr>
              <a:buSzPct val="120000"/>
              <a:buFont typeface="+mj-lt"/>
              <a:buAutoNum type="arabicPeriod"/>
            </a:pPr>
            <a:r>
              <a:rPr lang="en-IE" sz="2200" b="1" dirty="0"/>
              <a:t>Teymið</a:t>
            </a:r>
            <a:br>
              <a:rPr lang="en-IE" sz="2200" dirty="0"/>
            </a:br>
            <a:r>
              <a:rPr lang="en-IE" sz="2200" dirty="0"/>
              <a:t>Dragið fram styrkleika liðsins ykkar.</a:t>
            </a:r>
          </a:p>
          <a:p>
            <a:pPr marL="539750" indent="-539750" algn="l">
              <a:lnSpc>
                <a:spcPts val="2240"/>
              </a:lnSpc>
              <a:spcBef>
                <a:spcPts val="0"/>
              </a:spcBef>
              <a:spcAft>
                <a:spcPts val="400"/>
              </a:spcAft>
              <a:buClr>
                <a:srgbClr val="64AFAF"/>
              </a:buClr>
              <a:buSzPct val="120000"/>
              <a:buFont typeface="+mj-lt"/>
              <a:buAutoNum type="arabicPeriod"/>
            </a:pPr>
            <a:endParaRPr lang="en-IE" sz="2200" dirty="0"/>
          </a:p>
          <a:p>
            <a:pPr marL="539750" indent="-539750" algn="l">
              <a:lnSpc>
                <a:spcPts val="2240"/>
              </a:lnSpc>
              <a:spcBef>
                <a:spcPts val="0"/>
              </a:spcBef>
              <a:spcAft>
                <a:spcPts val="400"/>
              </a:spcAft>
              <a:buClr>
                <a:srgbClr val="64AFAF"/>
              </a:buClr>
              <a:buSzPct val="120000"/>
              <a:buFont typeface="+mj-lt"/>
              <a:buAutoNum type="arabicPeriod"/>
            </a:pPr>
            <a:endParaRPr lang="en-US" sz="2200" dirty="0">
              <a:solidFill>
                <a:srgbClr val="414141"/>
              </a:solidFill>
            </a:endParaRPr>
          </a:p>
        </p:txBody>
      </p:sp>
      <p:cxnSp>
        <p:nvCxnSpPr>
          <p:cNvPr id="13" name="Straight Connector 12">
            <a:extLst>
              <a:ext uri="{FF2B5EF4-FFF2-40B4-BE49-F238E27FC236}">
                <a16:creationId xmlns:a16="http://schemas.microsoft.com/office/drawing/2014/main" id="{71CEF4B4-B711-DF1C-AD2C-912DE3E27EC1}"/>
              </a:ext>
            </a:extLst>
          </p:cNvPr>
          <p:cNvCxnSpPr>
            <a:cxnSpLocks/>
          </p:cNvCxnSpPr>
          <p:nvPr/>
        </p:nvCxnSpPr>
        <p:spPr>
          <a:xfrm>
            <a:off x="-9079" y="1108150"/>
            <a:ext cx="109953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2E11964C-A0A0-06D0-A2CF-EDF5024E19A8}"/>
              </a:ext>
            </a:extLst>
          </p:cNvPr>
          <p:cNvSpPr txBox="1">
            <a:spLocks/>
          </p:cNvSpPr>
          <p:nvPr/>
        </p:nvSpPr>
        <p:spPr>
          <a:xfrm>
            <a:off x="485146" y="418331"/>
            <a:ext cx="10501146"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Dæmi um Pitch Deck </a:t>
            </a:r>
            <a:r>
              <a:rPr lang="en-US" dirty="0" err="1"/>
              <a:t>Gulleggið </a:t>
            </a:r>
            <a:r>
              <a:rPr lang="en-US" dirty="0"/>
              <a:t>(gullegg)</a:t>
            </a:r>
            <a:endParaRPr lang="en-GB" dirty="0"/>
          </a:p>
          <a:p>
            <a:pPr>
              <a:lnSpc>
                <a:spcPts val="3720"/>
              </a:lnSpc>
            </a:pPr>
            <a:endParaRPr lang="en-US" dirty="0"/>
          </a:p>
        </p:txBody>
      </p:sp>
      <p:sp>
        <p:nvSpPr>
          <p:cNvPr id="15" name="Text Placeholder 6">
            <a:extLst>
              <a:ext uri="{FF2B5EF4-FFF2-40B4-BE49-F238E27FC236}">
                <a16:creationId xmlns:a16="http://schemas.microsoft.com/office/drawing/2014/main" id="{BF0190C9-C4BC-0C07-27B9-67B236FE436A}"/>
              </a:ext>
            </a:extLst>
          </p:cNvPr>
          <p:cNvSpPr txBox="1">
            <a:spLocks/>
          </p:cNvSpPr>
          <p:nvPr/>
        </p:nvSpPr>
        <p:spPr>
          <a:xfrm>
            <a:off x="475316" y="1243464"/>
            <a:ext cx="847224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8 þættir sem á að hafa í kynningarglærum</a:t>
            </a:r>
          </a:p>
          <a:p>
            <a:pPr>
              <a:lnSpc>
                <a:spcPts val="3100"/>
              </a:lnSpc>
            </a:pPr>
            <a:endParaRPr lang="it-IT" dirty="0"/>
          </a:p>
        </p:txBody>
      </p:sp>
      <p:sp>
        <p:nvSpPr>
          <p:cNvPr id="23" name="TextBox 6">
            <a:extLst>
              <a:ext uri="{FF2B5EF4-FFF2-40B4-BE49-F238E27FC236}">
                <a16:creationId xmlns:a16="http://schemas.microsoft.com/office/drawing/2014/main" id="{F961FE87-4C5F-BEA4-046B-A8465D7EFBC3}"/>
              </a:ext>
            </a:extLst>
          </p:cNvPr>
          <p:cNvSpPr txBox="1"/>
          <p:nvPr/>
        </p:nvSpPr>
        <p:spPr>
          <a:xfrm>
            <a:off x="-9079" y="6224306"/>
            <a:ext cx="3283734" cy="276999"/>
          </a:xfrm>
          <a:prstGeom prst="rect">
            <a:avLst/>
          </a:prstGeom>
          <a:solidFill>
            <a:srgbClr val="64AFAF"/>
          </a:solid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E" sz="1200" dirty="0">
                <a:solidFill>
                  <a:schemeClr val="bg1"/>
                </a:solidFill>
              </a:rPr>
              <a:t>Heimild:</a:t>
            </a:r>
            <a:r>
              <a:rPr lang="en-IE" sz="1200" dirty="0">
                <a:solidFill>
                  <a:schemeClr val="bg1"/>
                </a:solidFill>
                <a:hlinkClick r:id="rId2">
                  <a:extLst>
                    <a:ext uri="{A12FA001-AC4F-418D-AE19-62706E023703}">
                      <ahyp:hlinkClr xmlns:ahyp="http://schemas.microsoft.com/office/drawing/2018/hyperlinkcolor" val="tx"/>
                    </a:ext>
                  </a:extLst>
                </a:hlinkClick>
              </a:rPr>
              <a:t> https://gulleggid.is/masterclass/</a:t>
            </a:r>
            <a:endParaRPr lang="en-IE" sz="1200" dirty="0">
              <a:solidFill>
                <a:schemeClr val="bg1"/>
              </a:solidFill>
            </a:endParaRPr>
          </a:p>
        </p:txBody>
      </p:sp>
      <p:pic>
        <p:nvPicPr>
          <p:cNvPr id="24" name="Picture 23">
            <a:extLst>
              <a:ext uri="{FF2B5EF4-FFF2-40B4-BE49-F238E27FC236}">
                <a16:creationId xmlns:a16="http://schemas.microsoft.com/office/drawing/2014/main" id="{6E22F044-96CD-08DC-3722-475CB7CADE8D}"/>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3038854" y="5372649"/>
            <a:ext cx="3580276" cy="2659133"/>
          </a:xfrm>
          <a:prstGeom prst="rect">
            <a:avLst/>
          </a:prstGeom>
        </p:spPr>
      </p:pic>
      <p:sp>
        <p:nvSpPr>
          <p:cNvPr id="25" name="Slide Number Placeholder 5">
            <a:extLst>
              <a:ext uri="{FF2B5EF4-FFF2-40B4-BE49-F238E27FC236}">
                <a16:creationId xmlns:a16="http://schemas.microsoft.com/office/drawing/2014/main" id="{8764D3B8-7547-6320-3DF3-8B05585F140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51</a:t>
            </a:fld>
            <a:endParaRPr lang="fr-CA" sz="1200" dirty="0"/>
          </a:p>
        </p:txBody>
      </p:sp>
    </p:spTree>
    <p:extLst>
      <p:ext uri="{BB962C8B-B14F-4D97-AF65-F5344CB8AC3E}">
        <p14:creationId xmlns:p14="http://schemas.microsoft.com/office/powerpoint/2010/main" val="19871453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DB6C2-0C4C-90EC-1CB6-6CCC59AF400C}"/>
            </a:ext>
          </a:extLst>
        </p:cNvPr>
        <p:cNvGrpSpPr/>
        <p:nvPr/>
      </p:nvGrpSpPr>
      <p:grpSpPr>
        <a:xfrm>
          <a:off x="0" y="0"/>
          <a:ext cx="0" cy="0"/>
          <a:chOff x="0" y="0"/>
          <a:chExt cx="0" cy="0"/>
        </a:xfrm>
      </p:grpSpPr>
      <p:pic>
        <p:nvPicPr>
          <p:cNvPr id="10" name="Staðgengill myndar 11" descr="Person taking book from bookshelf">
            <a:extLst>
              <a:ext uri="{FF2B5EF4-FFF2-40B4-BE49-F238E27FC236}">
                <a16:creationId xmlns:a16="http://schemas.microsoft.com/office/drawing/2014/main" id="{10F8CA84-C106-7EB2-A326-7DD4FA258199}"/>
              </a:ext>
            </a:extLst>
          </p:cNvPr>
          <p:cNvPicPr>
            <a:picLocks noGrp="1" noChangeAspect="1"/>
          </p:cNvPicPr>
          <p:nvPr>
            <p:ph type="pic" sz="quarter" idx="19"/>
          </p:nvPr>
        </p:nvPicPr>
        <p:blipFill>
          <a:blip r:embed="rId2"/>
          <a:srcRect l="1999" r="1999"/>
          <a:stretch>
            <a:fillRect/>
          </a:stretch>
        </p:blipFill>
        <p:spPr/>
      </p:pic>
      <p:sp>
        <p:nvSpPr>
          <p:cNvPr id="2" name="Text Placeholder 1">
            <a:extLst>
              <a:ext uri="{FF2B5EF4-FFF2-40B4-BE49-F238E27FC236}">
                <a16:creationId xmlns:a16="http://schemas.microsoft.com/office/drawing/2014/main" id="{365AFA94-AD28-F603-44AB-64AE3D2CB11C}"/>
              </a:ext>
            </a:extLst>
          </p:cNvPr>
          <p:cNvSpPr>
            <a:spLocks noGrp="1"/>
          </p:cNvSpPr>
          <p:nvPr>
            <p:ph type="body" sz="quarter" idx="16"/>
          </p:nvPr>
        </p:nvSpPr>
        <p:spPr>
          <a:xfrm>
            <a:off x="733931" y="3429000"/>
            <a:ext cx="4617998" cy="3066422"/>
          </a:xfrm>
        </p:spPr>
        <p:txBody>
          <a:bodyPr>
            <a:noAutofit/>
          </a:bodyPr>
          <a:lstStyle/>
          <a:p>
            <a:pPr>
              <a:lnSpc>
                <a:spcPts val="3900"/>
              </a:lnSpc>
            </a:pPr>
            <a:r>
              <a:rPr lang="en-GB" sz="4000" dirty="0"/>
              <a:t>Viðbótarsniðmát fyrir auðlindir, æfingar o.s.frv.</a:t>
            </a:r>
          </a:p>
          <a:p>
            <a:pPr>
              <a:lnSpc>
                <a:spcPts val="3900"/>
              </a:lnSpc>
            </a:pPr>
            <a:endParaRPr lang="en-GB" sz="4000" dirty="0"/>
          </a:p>
        </p:txBody>
      </p:sp>
      <p:sp>
        <p:nvSpPr>
          <p:cNvPr id="3" name="Text Placeholder 2">
            <a:extLst>
              <a:ext uri="{FF2B5EF4-FFF2-40B4-BE49-F238E27FC236}">
                <a16:creationId xmlns:a16="http://schemas.microsoft.com/office/drawing/2014/main" id="{DC2DC217-B2B3-F13F-A896-84E8B59BDE79}"/>
              </a:ext>
            </a:extLst>
          </p:cNvPr>
          <p:cNvSpPr>
            <a:spLocks noGrp="1"/>
          </p:cNvSpPr>
          <p:nvPr>
            <p:ph type="body" sz="quarter" idx="17"/>
          </p:nvPr>
        </p:nvSpPr>
        <p:spPr>
          <a:xfrm>
            <a:off x="733931" y="1095586"/>
            <a:ext cx="5362069" cy="582221"/>
          </a:xfrm>
        </p:spPr>
        <p:txBody>
          <a:bodyPr/>
          <a:lstStyle/>
          <a:p>
            <a:pPr>
              <a:lnSpc>
                <a:spcPts val="6220"/>
              </a:lnSpc>
              <a:spcBef>
                <a:spcPts val="0"/>
              </a:spcBef>
            </a:pPr>
            <a:r>
              <a:rPr lang="en-IE" sz="6600" b="1" dirty="0"/>
              <a:t>Auðlindir kafli</a:t>
            </a:r>
          </a:p>
        </p:txBody>
      </p:sp>
      <p:sp>
        <p:nvSpPr>
          <p:cNvPr id="8" name="Text Placeholder 7">
            <a:extLst>
              <a:ext uri="{FF2B5EF4-FFF2-40B4-BE49-F238E27FC236}">
                <a16:creationId xmlns:a16="http://schemas.microsoft.com/office/drawing/2014/main" id="{6BFE7435-FDF2-CBBA-5ECF-035E5D1EB252}"/>
              </a:ext>
            </a:extLst>
          </p:cNvPr>
          <p:cNvSpPr>
            <a:spLocks noGrp="1"/>
          </p:cNvSpPr>
          <p:nvPr>
            <p:ph type="body" sz="quarter" idx="65"/>
          </p:nvPr>
        </p:nvSpPr>
        <p:spPr>
          <a:xfrm>
            <a:off x="8485094" y="1451578"/>
            <a:ext cx="3706906" cy="452458"/>
          </a:xfrm>
          <a:solidFill>
            <a:srgbClr val="EC7C69"/>
          </a:solidFill>
        </p:spPr>
        <p:txBody>
          <a:bodyPr/>
          <a:lstStyle/>
          <a:p>
            <a:pPr algn="ctr"/>
            <a:r>
              <a:rPr lang="en-GB" sz="1200" dirty="0"/>
              <a:t>Ljósmyndakredit: Myndir notaðar undir leyfi frá</a:t>
            </a:r>
          </a:p>
          <a:p>
            <a:pPr algn="ctr"/>
            <a:r>
              <a:rPr lang="en-GB" sz="1200" dirty="0"/>
              <a:t> Microsoft 365 myndasafn.</a:t>
            </a:r>
          </a:p>
        </p:txBody>
      </p:sp>
      <p:sp>
        <p:nvSpPr>
          <p:cNvPr id="4" name="Freeform 3">
            <a:extLst>
              <a:ext uri="{FF2B5EF4-FFF2-40B4-BE49-F238E27FC236}">
                <a16:creationId xmlns:a16="http://schemas.microsoft.com/office/drawing/2014/main" id="{F6AE061B-82A7-9827-B19A-3FC1CA47BB36}"/>
              </a:ext>
            </a:extLst>
          </p:cNvPr>
          <p:cNvSpPr/>
          <p:nvPr/>
        </p:nvSpPr>
        <p:spPr>
          <a:xfrm>
            <a:off x="0" y="2950938"/>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5B0CB26D-238E-AEE9-045E-CC6D4984104C}"/>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52</a:t>
            </a:fld>
            <a:endParaRPr lang="fr-CA" sz="1200" dirty="0"/>
          </a:p>
        </p:txBody>
      </p:sp>
      <p:pic>
        <p:nvPicPr>
          <p:cNvPr id="9" name="Picture 8">
            <a:extLst>
              <a:ext uri="{FF2B5EF4-FFF2-40B4-BE49-F238E27FC236}">
                <a16:creationId xmlns:a16="http://schemas.microsoft.com/office/drawing/2014/main" id="{F90918ED-4B1D-295F-DA25-4026036127C6}"/>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1260081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ADF72-5187-A7A8-FE6C-7449EC0DBDC5}"/>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D824F0F-B5AC-5730-9B79-5157F13B2CB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53</a:t>
            </a:fld>
            <a:endParaRPr lang="fr-CA" sz="1200" dirty="0">
              <a:solidFill>
                <a:schemeClr val="bg1"/>
              </a:solidFill>
            </a:endParaRPr>
          </a:p>
        </p:txBody>
      </p:sp>
      <p:sp>
        <p:nvSpPr>
          <p:cNvPr id="6" name="Freeform 5">
            <a:extLst>
              <a:ext uri="{FF2B5EF4-FFF2-40B4-BE49-F238E27FC236}">
                <a16:creationId xmlns:a16="http://schemas.microsoft.com/office/drawing/2014/main" id="{91F3C47C-A8A8-5093-7958-175109D87D59}"/>
              </a:ext>
            </a:extLst>
          </p:cNvPr>
          <p:cNvSpPr/>
          <p:nvPr/>
        </p:nvSpPr>
        <p:spPr>
          <a:xfrm>
            <a:off x="-1" y="426469"/>
            <a:ext cx="8607651" cy="875479"/>
          </a:xfrm>
          <a:custGeom>
            <a:avLst/>
            <a:gdLst>
              <a:gd name="connsiteX0" fmla="*/ 0 w 8607651"/>
              <a:gd name="connsiteY0" fmla="*/ 0 h 875479"/>
              <a:gd name="connsiteX1" fmla="*/ 723938 w 8607651"/>
              <a:gd name="connsiteY1" fmla="*/ 0 h 875479"/>
              <a:gd name="connsiteX2" fmla="*/ 1629149 w 8607651"/>
              <a:gd name="connsiteY2" fmla="*/ 0 h 875479"/>
              <a:gd name="connsiteX3" fmla="*/ 1765000 w 8607651"/>
              <a:gd name="connsiteY3" fmla="*/ 0 h 875479"/>
              <a:gd name="connsiteX4" fmla="*/ 2353087 w 8607651"/>
              <a:gd name="connsiteY4" fmla="*/ 0 h 875479"/>
              <a:gd name="connsiteX5" fmla="*/ 2488938 w 8607651"/>
              <a:gd name="connsiteY5" fmla="*/ 0 h 875479"/>
              <a:gd name="connsiteX6" fmla="*/ 3394149 w 8607651"/>
              <a:gd name="connsiteY6" fmla="*/ 0 h 875479"/>
              <a:gd name="connsiteX7" fmla="*/ 3897571 w 8607651"/>
              <a:gd name="connsiteY7" fmla="*/ 0 h 875479"/>
              <a:gd name="connsiteX8" fmla="*/ 4118087 w 8607651"/>
              <a:gd name="connsiteY8" fmla="*/ 0 h 875479"/>
              <a:gd name="connsiteX9" fmla="*/ 4621509 w 8607651"/>
              <a:gd name="connsiteY9" fmla="*/ 0 h 875479"/>
              <a:gd name="connsiteX10" fmla="*/ 5526720 w 8607651"/>
              <a:gd name="connsiteY10" fmla="*/ 0 h 875479"/>
              <a:gd name="connsiteX11" fmla="*/ 5662571 w 8607651"/>
              <a:gd name="connsiteY11" fmla="*/ 0 h 875479"/>
              <a:gd name="connsiteX12" fmla="*/ 6250658 w 8607651"/>
              <a:gd name="connsiteY12" fmla="*/ 0 h 875479"/>
              <a:gd name="connsiteX13" fmla="*/ 6386509 w 8607651"/>
              <a:gd name="connsiteY13" fmla="*/ 0 h 875479"/>
              <a:gd name="connsiteX14" fmla="*/ 7291720 w 8607651"/>
              <a:gd name="connsiteY14" fmla="*/ 0 h 875479"/>
              <a:gd name="connsiteX15" fmla="*/ 8015658 w 8607651"/>
              <a:gd name="connsiteY15" fmla="*/ 0 h 875479"/>
              <a:gd name="connsiteX16" fmla="*/ 8607651 w 8607651"/>
              <a:gd name="connsiteY16" fmla="*/ 473717 h 875479"/>
              <a:gd name="connsiteX17" fmla="*/ 8607651 w 8607651"/>
              <a:gd name="connsiteY17" fmla="*/ 875479 h 875479"/>
              <a:gd name="connsiteX18" fmla="*/ 7883713 w 8607651"/>
              <a:gd name="connsiteY18" fmla="*/ 875479 h 875479"/>
              <a:gd name="connsiteX19" fmla="*/ 6978502 w 8607651"/>
              <a:gd name="connsiteY19" fmla="*/ 875479 h 875479"/>
              <a:gd name="connsiteX20" fmla="*/ 6842651 w 8607651"/>
              <a:gd name="connsiteY20" fmla="*/ 875479 h 875479"/>
              <a:gd name="connsiteX21" fmla="*/ 6254564 w 8607651"/>
              <a:gd name="connsiteY21" fmla="*/ 875479 h 875479"/>
              <a:gd name="connsiteX22" fmla="*/ 6118713 w 8607651"/>
              <a:gd name="connsiteY22" fmla="*/ 875479 h 875479"/>
              <a:gd name="connsiteX23" fmla="*/ 5213502 w 8607651"/>
              <a:gd name="connsiteY23" fmla="*/ 875479 h 875479"/>
              <a:gd name="connsiteX24" fmla="*/ 4489564 w 8607651"/>
              <a:gd name="connsiteY24" fmla="*/ 875479 h 875479"/>
              <a:gd name="connsiteX25" fmla="*/ 4118087 w 8607651"/>
              <a:gd name="connsiteY25" fmla="*/ 875479 h 875479"/>
              <a:gd name="connsiteX26" fmla="*/ 3394149 w 8607651"/>
              <a:gd name="connsiteY26" fmla="*/ 875479 h 875479"/>
              <a:gd name="connsiteX27" fmla="*/ 2488938 w 8607651"/>
              <a:gd name="connsiteY27" fmla="*/ 875479 h 875479"/>
              <a:gd name="connsiteX28" fmla="*/ 2353087 w 8607651"/>
              <a:gd name="connsiteY28" fmla="*/ 875479 h 875479"/>
              <a:gd name="connsiteX29" fmla="*/ 1765000 w 8607651"/>
              <a:gd name="connsiteY29" fmla="*/ 875479 h 875479"/>
              <a:gd name="connsiteX30" fmla="*/ 1629149 w 8607651"/>
              <a:gd name="connsiteY30" fmla="*/ 875479 h 875479"/>
              <a:gd name="connsiteX31" fmla="*/ 723938 w 8607651"/>
              <a:gd name="connsiteY31" fmla="*/ 875479 h 875479"/>
              <a:gd name="connsiteX32" fmla="*/ 0 w 8607651"/>
              <a:gd name="connsiteY32" fmla="*/ 875479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07651" h="875479">
                <a:moveTo>
                  <a:pt x="0" y="0"/>
                </a:moveTo>
                <a:lnTo>
                  <a:pt x="723938" y="0"/>
                </a:lnTo>
                <a:lnTo>
                  <a:pt x="1629149" y="0"/>
                </a:lnTo>
                <a:lnTo>
                  <a:pt x="1765000" y="0"/>
                </a:lnTo>
                <a:lnTo>
                  <a:pt x="2353087" y="0"/>
                </a:lnTo>
                <a:lnTo>
                  <a:pt x="2488938" y="0"/>
                </a:lnTo>
                <a:lnTo>
                  <a:pt x="3394149" y="0"/>
                </a:lnTo>
                <a:lnTo>
                  <a:pt x="3897571" y="0"/>
                </a:lnTo>
                <a:lnTo>
                  <a:pt x="4118087" y="0"/>
                </a:lnTo>
                <a:lnTo>
                  <a:pt x="4621509" y="0"/>
                </a:lnTo>
                <a:lnTo>
                  <a:pt x="5526720" y="0"/>
                </a:lnTo>
                <a:lnTo>
                  <a:pt x="5662571" y="0"/>
                </a:lnTo>
                <a:lnTo>
                  <a:pt x="6250658" y="0"/>
                </a:lnTo>
                <a:lnTo>
                  <a:pt x="6386509" y="0"/>
                </a:lnTo>
                <a:lnTo>
                  <a:pt x="7291720" y="0"/>
                </a:lnTo>
                <a:lnTo>
                  <a:pt x="8015658" y="0"/>
                </a:lnTo>
                <a:cubicBezTo>
                  <a:pt x="8341630" y="0"/>
                  <a:pt x="8607651" y="212873"/>
                  <a:pt x="8607651" y="473717"/>
                </a:cubicBezTo>
                <a:lnTo>
                  <a:pt x="8607651" y="875479"/>
                </a:lnTo>
                <a:lnTo>
                  <a:pt x="7883713" y="875479"/>
                </a:lnTo>
                <a:lnTo>
                  <a:pt x="6978502" y="875479"/>
                </a:lnTo>
                <a:lnTo>
                  <a:pt x="6842651" y="875479"/>
                </a:lnTo>
                <a:lnTo>
                  <a:pt x="6254564" y="875479"/>
                </a:lnTo>
                <a:lnTo>
                  <a:pt x="6118713" y="875479"/>
                </a:lnTo>
                <a:lnTo>
                  <a:pt x="5213502" y="875479"/>
                </a:lnTo>
                <a:lnTo>
                  <a:pt x="4489564" y="875479"/>
                </a:lnTo>
                <a:lnTo>
                  <a:pt x="4118087" y="875479"/>
                </a:lnTo>
                <a:lnTo>
                  <a:pt x="3394149" y="875479"/>
                </a:lnTo>
                <a:lnTo>
                  <a:pt x="2488938" y="875479"/>
                </a:lnTo>
                <a:lnTo>
                  <a:pt x="2353087" y="875479"/>
                </a:lnTo>
                <a:lnTo>
                  <a:pt x="1765000" y="875479"/>
                </a:lnTo>
                <a:lnTo>
                  <a:pt x="1629149" y="875479"/>
                </a:lnTo>
                <a:lnTo>
                  <a:pt x="723938" y="875479"/>
                </a:lnTo>
                <a:lnTo>
                  <a:pt x="0" y="875479"/>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0D5A7783-D09A-1007-80F4-90DBD75CB9C3}"/>
              </a:ext>
            </a:extLst>
          </p:cNvPr>
          <p:cNvSpPr txBox="1">
            <a:spLocks/>
          </p:cNvSpPr>
          <p:nvPr/>
        </p:nvSpPr>
        <p:spPr>
          <a:xfrm>
            <a:off x="792765" y="547917"/>
            <a:ext cx="1139923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Viðbótarlestrarefni, verkfæri og sniðmát</a:t>
            </a:r>
          </a:p>
        </p:txBody>
      </p:sp>
      <p:graphicFrame>
        <p:nvGraphicFramePr>
          <p:cNvPr id="13" name="Table 12">
            <a:extLst>
              <a:ext uri="{FF2B5EF4-FFF2-40B4-BE49-F238E27FC236}">
                <a16:creationId xmlns:a16="http://schemas.microsoft.com/office/drawing/2014/main" id="{0D9D1C71-D721-E416-428A-7569D34B0B42}"/>
              </a:ext>
            </a:extLst>
          </p:cNvPr>
          <p:cNvGraphicFramePr>
            <a:graphicFrameLocks noGrp="1"/>
          </p:cNvGraphicFramePr>
          <p:nvPr>
            <p:extLst>
              <p:ext uri="{D42A27DB-BD31-4B8C-83A1-F6EECF244321}">
                <p14:modId xmlns:p14="http://schemas.microsoft.com/office/powerpoint/2010/main" val="1351374052"/>
              </p:ext>
            </p:extLst>
          </p:nvPr>
        </p:nvGraphicFramePr>
        <p:xfrm>
          <a:off x="792765" y="1423396"/>
          <a:ext cx="10394068" cy="4564470"/>
        </p:xfrm>
        <a:graphic>
          <a:graphicData uri="http://schemas.openxmlformats.org/drawingml/2006/table">
            <a:tbl>
              <a:tblPr firstRow="1" bandRow="1">
                <a:tableStyleId>{5C22544A-7EE6-4342-B048-85BDC9FD1C3A}</a:tableStyleId>
              </a:tblPr>
              <a:tblGrid>
                <a:gridCol w="2891728">
                  <a:extLst>
                    <a:ext uri="{9D8B030D-6E8A-4147-A177-3AD203B41FA5}">
                      <a16:colId xmlns:a16="http://schemas.microsoft.com/office/drawing/2014/main" val="2947246601"/>
                    </a:ext>
                  </a:extLst>
                </a:gridCol>
                <a:gridCol w="7502340">
                  <a:extLst>
                    <a:ext uri="{9D8B030D-6E8A-4147-A177-3AD203B41FA5}">
                      <a16:colId xmlns:a16="http://schemas.microsoft.com/office/drawing/2014/main" val="4224813332"/>
                    </a:ext>
                  </a:extLst>
                </a:gridCol>
              </a:tblGrid>
              <a:tr h="363921">
                <a:tc>
                  <a:txBody>
                    <a:bodyPr/>
                    <a:lstStyle/>
                    <a:p>
                      <a:r>
                        <a:rPr lang="en-IE" sz="2400" dirty="0"/>
                        <a:t>Nafn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Lýsing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1164547">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GB" sz="1800" kern="1200" dirty="0">
                          <a:solidFill>
                            <a:srgbClr val="414141"/>
                          </a:solidFill>
                          <a:latin typeface="+mn-lt"/>
                          <a:ea typeface="+mn-ea"/>
                          <a:cs typeface="+mn-cs"/>
                        </a:rPr>
                        <a:t>Pine Joseph; Gilmore, James H. (2011), </a:t>
                      </a:r>
                      <a:r>
                        <a:rPr lang="en-GB" sz="1800" b="1" kern="1200" dirty="0">
                          <a:solidFill>
                            <a:srgbClr val="414141"/>
                          </a:solidFill>
                          <a:latin typeface="+mn-lt"/>
                          <a:ea typeface="+mn-ea"/>
                          <a:cs typeface="+mn-cs"/>
                        </a:rPr>
                        <a:t>The Experience Economy</a:t>
                      </a:r>
                      <a:r>
                        <a:rPr lang="en-GB" sz="1800" kern="1200" dirty="0">
                          <a:solidFill>
                            <a:srgbClr val="414141"/>
                          </a:solidFill>
                          <a:latin typeface="+mn-lt"/>
                          <a:ea typeface="+mn-ea"/>
                          <a:cs typeface="+mn-cs"/>
                        </a:rPr>
                        <a:t>, uppfærð útgáfa, Harvard Business Review Press Kindle Edition</a:t>
                      </a:r>
                      <a:endParaRPr lang="en-US"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
                          <a:srgbClr val="01A54E"/>
                        </a:buClr>
                        <a:buSzTx/>
                        <a:buFontTx/>
                        <a:buNone/>
                        <a:tabLst/>
                        <a:defRPr/>
                      </a:pPr>
                      <a:r>
                        <a:rPr lang="is-IS" dirty="0">
                          <a:solidFill>
                            <a:srgbClr val="414141"/>
                          </a:solidFill>
                        </a:rPr>
                        <a:t>Mikilvæg viðskiptabók sem lýsir hvernig upplifunarbúskapurinn virkar, hvað hann snýst um og kynnir mörg tilfellagreiningar sem þú getur lært af</a:t>
                      </a:r>
                      <a:r>
                        <a:rPr lang="en-IE" dirty="0">
                          <a:solidFill>
                            <a:srgbClr val="414141"/>
                          </a:solidFill>
                        </a:rPr>
                        <a:t>. Þessi hlekkur veitir kynningu á hugmyndunum á bak við þessa hugmynd:</a:t>
                      </a:r>
                      <a:r>
                        <a:rPr lang="en-IE" dirty="0">
                          <a:solidFill>
                            <a:srgbClr val="459597"/>
                          </a:solidFill>
                          <a:hlinkClick r:id="rId2">
                            <a:extLst>
                              <a:ext uri="{A12FA001-AC4F-418D-AE19-62706E023703}">
                                <ahyp:hlinkClr xmlns:ahyp="http://schemas.microsoft.com/office/drawing/2018/hyperlinkcolor" val="tx"/>
                              </a:ext>
                            </a:extLst>
                          </a:hlinkClick>
                        </a:rPr>
                        <a:t> https://hbr.org/1998/07/welcome-to-the-experience-economy</a:t>
                      </a:r>
                      <a:endParaRPr lang="en-IE" dirty="0">
                        <a:solidFill>
                          <a:srgbClr val="45959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773284">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b="1" dirty="0">
                          <a:solidFill>
                            <a:srgbClr val="459597"/>
                          </a:solidFill>
                        </a:rPr>
                        <a:t>Pitch Deck Masterclass (</a:t>
                      </a:r>
                      <a:r>
                        <a:rPr lang="en-US" b="1" dirty="0" err="1">
                          <a:solidFill>
                            <a:srgbClr val="459597"/>
                          </a:solidFill>
                        </a:rPr>
                        <a:t>Gulleggið</a:t>
                      </a:r>
                      <a:r>
                        <a:rPr lang="en-US" b="1" dirty="0">
                          <a:solidFill>
                            <a:srgbClr val="459597"/>
                          </a:solidFill>
                        </a:rPr>
                        <a:t>)</a:t>
                      </a:r>
                      <a:endParaRPr lang="en-US" dirty="0">
                        <a:solidFill>
                          <a:srgbClr val="45959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dirty="0">
                          <a:solidFill>
                            <a:srgbClr val="414141"/>
                          </a:solidFill>
                        </a:rPr>
                        <a:t>Stuttar íslenskar myndbandskennslur sem útskýra hvernig á að byggja upp kynningarglærur skref fyrir skref. Kjörin fyrir fyrstu frumkvöðla í ferðaþjónustu eða skapandi geirum.</a:t>
                      </a:r>
                      <a:br>
                        <a:rPr lang="en-US" dirty="0">
                          <a:solidFill>
                            <a:srgbClr val="414141"/>
                          </a:solidFill>
                        </a:rPr>
                      </a:br>
                      <a:r>
                        <a:rPr lang="en-US" dirty="0">
                          <a:solidFill>
                            <a:srgbClr val="459597"/>
                          </a:solidFill>
                          <a:hlinkClick r:id="rId3">
                            <a:extLst>
                              <a:ext uri="{A12FA001-AC4F-418D-AE19-62706E023703}">
                                <ahyp:hlinkClr xmlns:ahyp="http://schemas.microsoft.com/office/drawing/2018/hyperlinkcolor" val="tx"/>
                              </a:ext>
                            </a:extLst>
                          </a:hlinkClick>
                        </a:rPr>
                        <a:t>Heimsækið: https://gulleggid.is/masterclass/</a:t>
                      </a:r>
                      <a:endParaRPr lang="en-US" dirty="0">
                        <a:solidFill>
                          <a:srgbClr val="45959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946195">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b="1" dirty="0">
                          <a:solidFill>
                            <a:srgbClr val="459597"/>
                          </a:solidFill>
                        </a:rPr>
                        <a:t>Canva – ókeypis sniðmát fyrir kynningarglærur</a:t>
                      </a:r>
                      <a:endParaRPr lang="en-US" dirty="0">
                        <a:solidFill>
                          <a:srgbClr val="459597"/>
                        </a:solidFill>
                      </a:endParaRPr>
                    </a:p>
                    <a:p>
                      <a:pPr marL="0" marR="0" lvl="0" indent="0" algn="l" defTabSz="914400" rtl="0" eaLnBrk="1" fontAlgn="auto" latinLnBrk="0" hangingPunct="1">
                        <a:lnSpc>
                          <a:spcPts val="1960"/>
                        </a:lnSpc>
                        <a:spcBef>
                          <a:spcPts val="0"/>
                        </a:spcBef>
                        <a:spcAft>
                          <a:spcPts val="0"/>
                        </a:spcAft>
                        <a:buClrTx/>
                        <a:buSzTx/>
                        <a:buFontTx/>
                        <a:buNone/>
                        <a:tabLst/>
                        <a:defRPr/>
                      </a:pPr>
                      <a:endParaRPr lang="en-IE" sz="1800" b="1"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dirty="0">
                          <a:solidFill>
                            <a:srgbClr val="414141"/>
                          </a:solidFill>
                        </a:rPr>
                        <a:t>Forsmíðuð, drag-and-drop glærusöfn með nútímalegum sjónrænum þáttum. Aðlagaðu auðveldlega til að passa við tón og stíl hugmyndarinnar þinnar.</a:t>
                      </a:r>
                      <a:br>
                        <a:rPr lang="en-US" dirty="0">
                          <a:solidFill>
                            <a:srgbClr val="414141"/>
                          </a:solidFill>
                        </a:rPr>
                      </a:br>
                      <a:r>
                        <a:rPr lang="en-US" dirty="0">
                          <a:solidFill>
                            <a:srgbClr val="459597"/>
                          </a:solidFill>
                          <a:hlinkClick r:id="rId4">
                            <a:extLst>
                              <a:ext uri="{A12FA001-AC4F-418D-AE19-62706E023703}">
                                <ahyp:hlinkClr xmlns:ahyp="http://schemas.microsoft.com/office/drawing/2018/hyperlinkcolor" val="tx"/>
                              </a:ext>
                            </a:extLst>
                          </a:hlinkClick>
                        </a:rPr>
                        <a:t>Heimsækið: https://www.canva.com/presentations/pitch-deck/</a:t>
                      </a:r>
                      <a:endParaRPr lang="en-US" dirty="0">
                        <a:solidFill>
                          <a:srgbClr val="45959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946195">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b="1" dirty="0" err="1">
                          <a:solidFill>
                            <a:srgbClr val="459597"/>
                          </a:solidFill>
                        </a:rPr>
                        <a:t>Typeform </a:t>
                      </a:r>
                      <a:r>
                        <a:rPr lang="en-US" b="1" dirty="0">
                          <a:solidFill>
                            <a:srgbClr val="459597"/>
                          </a:solidFill>
                        </a:rPr>
                        <a:t>– Búðu til kannanir um endurgjöf gesta</a:t>
                      </a:r>
                      <a:endParaRPr lang="en-IE" sz="180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dirty="0">
                          <a:solidFill>
                            <a:srgbClr val="414141"/>
                          </a:solidFill>
                        </a:rPr>
                        <a:t>Notaðu þetta til að safna innsýn frá gestum og prófa hluta af hugmyndinni þinni. Frábært til að staðfesta hugmyndina þína.</a:t>
                      </a:r>
                      <a:br>
                        <a:rPr lang="en-US" dirty="0">
                          <a:solidFill>
                            <a:srgbClr val="414141"/>
                          </a:solidFill>
                        </a:rPr>
                      </a:br>
                      <a:r>
                        <a:rPr lang="en-US" dirty="0">
                          <a:solidFill>
                            <a:srgbClr val="459597"/>
                          </a:solidFill>
                          <a:hlinkClick r:id="rId5">
                            <a:extLst>
                              <a:ext uri="{A12FA001-AC4F-418D-AE19-62706E023703}">
                                <ahyp:hlinkClr xmlns:ahyp="http://schemas.microsoft.com/office/drawing/2018/hyperlinkcolor" val="tx"/>
                              </a:ext>
                            </a:extLst>
                          </a:hlinkClick>
                        </a:rPr>
                        <a:t>Heimsækið: https://www.typeform.com/</a:t>
                      </a:r>
                      <a:endParaRPr lang="en-US" dirty="0">
                        <a:solidFill>
                          <a:srgbClr val="45959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bl>
          </a:graphicData>
        </a:graphic>
      </p:graphicFrame>
    </p:spTree>
    <p:extLst>
      <p:ext uri="{BB962C8B-B14F-4D97-AF65-F5344CB8AC3E}">
        <p14:creationId xmlns:p14="http://schemas.microsoft.com/office/powerpoint/2010/main" val="12520125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440C2-D575-A7F9-AA8D-3B8AFDE9E828}"/>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16A4E00-1E77-6A85-E09D-39CBF1C106D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54</a:t>
            </a:fld>
            <a:endParaRPr lang="fr-CA" sz="1200" dirty="0">
              <a:solidFill>
                <a:schemeClr val="bg1"/>
              </a:solidFill>
            </a:endParaRPr>
          </a:p>
        </p:txBody>
      </p:sp>
      <p:sp>
        <p:nvSpPr>
          <p:cNvPr id="9" name="Freeform 8">
            <a:extLst>
              <a:ext uri="{FF2B5EF4-FFF2-40B4-BE49-F238E27FC236}">
                <a16:creationId xmlns:a16="http://schemas.microsoft.com/office/drawing/2014/main" id="{BD24F390-CA83-D060-6539-AAAB0947BA7D}"/>
              </a:ext>
            </a:extLst>
          </p:cNvPr>
          <p:cNvSpPr/>
          <p:nvPr/>
        </p:nvSpPr>
        <p:spPr>
          <a:xfrm>
            <a:off x="-16042" y="426469"/>
            <a:ext cx="6923227" cy="875479"/>
          </a:xfrm>
          <a:custGeom>
            <a:avLst/>
            <a:gdLst>
              <a:gd name="connsiteX0" fmla="*/ 0 w 6923227"/>
              <a:gd name="connsiteY0" fmla="*/ 0 h 875479"/>
              <a:gd name="connsiteX1" fmla="*/ 80576 w 6923227"/>
              <a:gd name="connsiteY1" fmla="*/ 0 h 875479"/>
              <a:gd name="connsiteX2" fmla="*/ 668663 w 6923227"/>
              <a:gd name="connsiteY2" fmla="*/ 0 h 875479"/>
              <a:gd name="connsiteX3" fmla="*/ 804514 w 6923227"/>
              <a:gd name="connsiteY3" fmla="*/ 0 h 875479"/>
              <a:gd name="connsiteX4" fmla="*/ 1709725 w 6923227"/>
              <a:gd name="connsiteY4" fmla="*/ 0 h 875479"/>
              <a:gd name="connsiteX5" fmla="*/ 2213147 w 6923227"/>
              <a:gd name="connsiteY5" fmla="*/ 0 h 875479"/>
              <a:gd name="connsiteX6" fmla="*/ 2433663 w 6923227"/>
              <a:gd name="connsiteY6" fmla="*/ 0 h 875479"/>
              <a:gd name="connsiteX7" fmla="*/ 2937085 w 6923227"/>
              <a:gd name="connsiteY7" fmla="*/ 0 h 875479"/>
              <a:gd name="connsiteX8" fmla="*/ 3842296 w 6923227"/>
              <a:gd name="connsiteY8" fmla="*/ 0 h 875479"/>
              <a:gd name="connsiteX9" fmla="*/ 3978147 w 6923227"/>
              <a:gd name="connsiteY9" fmla="*/ 0 h 875479"/>
              <a:gd name="connsiteX10" fmla="*/ 4566234 w 6923227"/>
              <a:gd name="connsiteY10" fmla="*/ 0 h 875479"/>
              <a:gd name="connsiteX11" fmla="*/ 4702085 w 6923227"/>
              <a:gd name="connsiteY11" fmla="*/ 0 h 875479"/>
              <a:gd name="connsiteX12" fmla="*/ 5607296 w 6923227"/>
              <a:gd name="connsiteY12" fmla="*/ 0 h 875479"/>
              <a:gd name="connsiteX13" fmla="*/ 6331234 w 6923227"/>
              <a:gd name="connsiteY13" fmla="*/ 0 h 875479"/>
              <a:gd name="connsiteX14" fmla="*/ 6923227 w 6923227"/>
              <a:gd name="connsiteY14" fmla="*/ 473717 h 875479"/>
              <a:gd name="connsiteX15" fmla="*/ 6923227 w 6923227"/>
              <a:gd name="connsiteY15" fmla="*/ 875479 h 875479"/>
              <a:gd name="connsiteX16" fmla="*/ 6199289 w 6923227"/>
              <a:gd name="connsiteY16" fmla="*/ 875479 h 875479"/>
              <a:gd name="connsiteX17" fmla="*/ 5294078 w 6923227"/>
              <a:gd name="connsiteY17" fmla="*/ 875479 h 875479"/>
              <a:gd name="connsiteX18" fmla="*/ 5158227 w 6923227"/>
              <a:gd name="connsiteY18" fmla="*/ 875479 h 875479"/>
              <a:gd name="connsiteX19" fmla="*/ 4570140 w 6923227"/>
              <a:gd name="connsiteY19" fmla="*/ 875479 h 875479"/>
              <a:gd name="connsiteX20" fmla="*/ 4434289 w 6923227"/>
              <a:gd name="connsiteY20" fmla="*/ 875479 h 875479"/>
              <a:gd name="connsiteX21" fmla="*/ 3529078 w 6923227"/>
              <a:gd name="connsiteY21" fmla="*/ 875479 h 875479"/>
              <a:gd name="connsiteX22" fmla="*/ 2805140 w 6923227"/>
              <a:gd name="connsiteY22" fmla="*/ 875479 h 875479"/>
              <a:gd name="connsiteX23" fmla="*/ 2433663 w 6923227"/>
              <a:gd name="connsiteY23" fmla="*/ 875479 h 875479"/>
              <a:gd name="connsiteX24" fmla="*/ 1709725 w 6923227"/>
              <a:gd name="connsiteY24" fmla="*/ 875479 h 875479"/>
              <a:gd name="connsiteX25" fmla="*/ 804514 w 6923227"/>
              <a:gd name="connsiteY25" fmla="*/ 875479 h 875479"/>
              <a:gd name="connsiteX26" fmla="*/ 668663 w 6923227"/>
              <a:gd name="connsiteY26" fmla="*/ 875479 h 875479"/>
              <a:gd name="connsiteX27" fmla="*/ 80576 w 6923227"/>
              <a:gd name="connsiteY27" fmla="*/ 875479 h 875479"/>
              <a:gd name="connsiteX28" fmla="*/ 0 w 6923227"/>
              <a:gd name="connsiteY28" fmla="*/ 875479 h 875479"/>
              <a:gd name="connsiteX29" fmla="*/ 0 w 6923227"/>
              <a:gd name="connsiteY29" fmla="*/ 537958 h 875479"/>
              <a:gd name="connsiteX30" fmla="*/ 0 w 6923227"/>
              <a:gd name="connsiteY30" fmla="*/ 445314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923227" h="875479">
                <a:moveTo>
                  <a:pt x="0" y="0"/>
                </a:moveTo>
                <a:lnTo>
                  <a:pt x="80576" y="0"/>
                </a:lnTo>
                <a:lnTo>
                  <a:pt x="668663" y="0"/>
                </a:lnTo>
                <a:lnTo>
                  <a:pt x="804514" y="0"/>
                </a:lnTo>
                <a:lnTo>
                  <a:pt x="1709725" y="0"/>
                </a:lnTo>
                <a:lnTo>
                  <a:pt x="2213147" y="0"/>
                </a:lnTo>
                <a:lnTo>
                  <a:pt x="2433663" y="0"/>
                </a:lnTo>
                <a:lnTo>
                  <a:pt x="2937085" y="0"/>
                </a:lnTo>
                <a:lnTo>
                  <a:pt x="3842296" y="0"/>
                </a:lnTo>
                <a:lnTo>
                  <a:pt x="3978147" y="0"/>
                </a:lnTo>
                <a:lnTo>
                  <a:pt x="4566234" y="0"/>
                </a:lnTo>
                <a:lnTo>
                  <a:pt x="4702085" y="0"/>
                </a:lnTo>
                <a:lnTo>
                  <a:pt x="5607296" y="0"/>
                </a:lnTo>
                <a:lnTo>
                  <a:pt x="6331234" y="0"/>
                </a:lnTo>
                <a:cubicBezTo>
                  <a:pt x="6657206" y="0"/>
                  <a:pt x="6923227" y="212873"/>
                  <a:pt x="6923227" y="473717"/>
                </a:cubicBezTo>
                <a:lnTo>
                  <a:pt x="6923227" y="875479"/>
                </a:lnTo>
                <a:lnTo>
                  <a:pt x="6199289" y="875479"/>
                </a:lnTo>
                <a:lnTo>
                  <a:pt x="5294078" y="875479"/>
                </a:lnTo>
                <a:lnTo>
                  <a:pt x="5158227" y="875479"/>
                </a:lnTo>
                <a:lnTo>
                  <a:pt x="4570140" y="875479"/>
                </a:lnTo>
                <a:lnTo>
                  <a:pt x="4434289" y="875479"/>
                </a:lnTo>
                <a:lnTo>
                  <a:pt x="3529078" y="875479"/>
                </a:lnTo>
                <a:lnTo>
                  <a:pt x="2805140" y="875479"/>
                </a:lnTo>
                <a:lnTo>
                  <a:pt x="2433663" y="875479"/>
                </a:lnTo>
                <a:lnTo>
                  <a:pt x="1709725" y="875479"/>
                </a:lnTo>
                <a:lnTo>
                  <a:pt x="804514" y="875479"/>
                </a:lnTo>
                <a:lnTo>
                  <a:pt x="668663" y="875479"/>
                </a:lnTo>
                <a:lnTo>
                  <a:pt x="80576" y="875479"/>
                </a:lnTo>
                <a:lnTo>
                  <a:pt x="0" y="875479"/>
                </a:lnTo>
                <a:lnTo>
                  <a:pt x="0" y="537958"/>
                </a:lnTo>
                <a:lnTo>
                  <a:pt x="0" y="445314"/>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081AF1E7-9B88-92B8-981A-1DAA2400E6A7}"/>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Viðbótartæki og sniðmát</a:t>
            </a:r>
          </a:p>
        </p:txBody>
      </p:sp>
      <p:graphicFrame>
        <p:nvGraphicFramePr>
          <p:cNvPr id="7" name="Table 6">
            <a:extLst>
              <a:ext uri="{FF2B5EF4-FFF2-40B4-BE49-F238E27FC236}">
                <a16:creationId xmlns:a16="http://schemas.microsoft.com/office/drawing/2014/main" id="{5E0E7194-B2EF-FE9D-5485-7ACB3D2B23C1}"/>
              </a:ext>
            </a:extLst>
          </p:cNvPr>
          <p:cNvGraphicFramePr>
            <a:graphicFrameLocks noGrp="1"/>
          </p:cNvGraphicFramePr>
          <p:nvPr>
            <p:extLst>
              <p:ext uri="{D42A27DB-BD31-4B8C-83A1-F6EECF244321}">
                <p14:modId xmlns:p14="http://schemas.microsoft.com/office/powerpoint/2010/main" val="354556144"/>
              </p:ext>
            </p:extLst>
          </p:nvPr>
        </p:nvGraphicFramePr>
        <p:xfrm>
          <a:off x="792766" y="1503164"/>
          <a:ext cx="10404000" cy="3861219"/>
        </p:xfrm>
        <a:graphic>
          <a:graphicData uri="http://schemas.openxmlformats.org/drawingml/2006/table">
            <a:tbl>
              <a:tblPr firstRow="1" bandRow="1">
                <a:tableStyleId>{5C22544A-7EE6-4342-B048-85BDC9FD1C3A}</a:tableStyleId>
              </a:tblPr>
              <a:tblGrid>
                <a:gridCol w="2855912">
                  <a:extLst>
                    <a:ext uri="{9D8B030D-6E8A-4147-A177-3AD203B41FA5}">
                      <a16:colId xmlns:a16="http://schemas.microsoft.com/office/drawing/2014/main" val="2947246601"/>
                    </a:ext>
                  </a:extLst>
                </a:gridCol>
                <a:gridCol w="7548088">
                  <a:extLst>
                    <a:ext uri="{9D8B030D-6E8A-4147-A177-3AD203B41FA5}">
                      <a16:colId xmlns:a16="http://schemas.microsoft.com/office/drawing/2014/main" val="4224813332"/>
                    </a:ext>
                  </a:extLst>
                </a:gridCol>
              </a:tblGrid>
              <a:tr h="495634">
                <a:tc>
                  <a:txBody>
                    <a:bodyPr/>
                    <a:lstStyle/>
                    <a:p>
                      <a:r>
                        <a:rPr lang="en-IE" sz="2400"/>
                        <a:t>Nafn</a:t>
                      </a:r>
                      <a:endParaRPr lang="en-IE"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Lýsing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1482176">
                <a:tc>
                  <a:txBody>
                    <a:bodyPr/>
                    <a:lstStyle/>
                    <a:p>
                      <a:r>
                        <a:rPr lang="en-US" b="1" dirty="0"/>
                        <a:t>University Lab Partners – Leiðarvísir um kynningarglærur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rgbClr val="414141"/>
                          </a:solidFill>
                        </a:rPr>
                        <a:t>Skýr útskýring á hverri skyggnu í 10 skrefa kynningarglærusetti, með viðskiptamiðuðum dæmum.</a:t>
                      </a:r>
                      <a:br>
                        <a:rPr lang="en-US" dirty="0">
                          <a:solidFill>
                            <a:srgbClr val="414141"/>
                          </a:solidFill>
                        </a:rPr>
                      </a:br>
                      <a:r>
                        <a:rPr lang="en-US" dirty="0">
                          <a:solidFill>
                            <a:srgbClr val="459597"/>
                          </a:solidFill>
                          <a:hlinkClick r:id="rId2">
                            <a:extLst>
                              <a:ext uri="{A12FA001-AC4F-418D-AE19-62706E023703}">
                                <ahyp:hlinkClr xmlns:ahyp="http://schemas.microsoft.com/office/drawing/2018/hyperlinkcolor" val="tx"/>
                              </a:ext>
                            </a:extLst>
                          </a:hlinkClick>
                        </a:rPr>
                        <a:t>Heimsæktu: https://www.universitylabpartners.org/blog/the-10-slide-pitch-deck-template</a:t>
                      </a:r>
                      <a:endParaRPr lang="en-US" dirty="0">
                        <a:solidFill>
                          <a:srgbClr val="45959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1883409">
                <a:tc>
                  <a:txBody>
                    <a:bodyPr/>
                    <a:lstStyle/>
                    <a:p>
                      <a:r>
                        <a:rPr lang="en-US" b="1" dirty="0"/>
                        <a:t>Sniðmát til niðurhals: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a:solidFill>
                            <a:srgbClr val="414141"/>
                          </a:solidFill>
                        </a:rPr>
                        <a:t>Concept Canvas (PPT / PDF): </a:t>
                      </a:r>
                      <a:r>
                        <a:rPr lang="en-US" dirty="0">
                          <a:solidFill>
                            <a:srgbClr val="414141"/>
                          </a:solidFill>
                        </a:rPr>
                        <a:t>Yfirlit á einni síðu yfir viðskiptahugmynd þína.</a:t>
                      </a:r>
                    </a:p>
                    <a:p>
                      <a:r>
                        <a:rPr lang="en-US" b="1" dirty="0">
                          <a:solidFill>
                            <a:srgbClr val="414141"/>
                          </a:solidFill>
                        </a:rPr>
                        <a:t>Gestapersónu-blað: </a:t>
                      </a:r>
                      <a:r>
                        <a:rPr lang="en-US" dirty="0">
                          <a:solidFill>
                            <a:srgbClr val="414141"/>
                          </a:solidFill>
                        </a:rPr>
                        <a:t>Aðstoðar við að skilgreina hinn fullkomna gest og þarfir hans.</a:t>
                      </a:r>
                    </a:p>
                    <a:p>
                      <a:r>
                        <a:rPr lang="en-US" b="1" dirty="0">
                          <a:solidFill>
                            <a:srgbClr val="414141"/>
                          </a:solidFill>
                        </a:rPr>
                        <a:t>Yfirlit yfir glærur í kynningarpakka: </a:t>
                      </a:r>
                      <a:r>
                        <a:rPr lang="en-US" dirty="0">
                          <a:solidFill>
                            <a:srgbClr val="414141"/>
                          </a:solidFill>
                        </a:rPr>
                        <a:t>Tóm útdráttarskema sem þú getur fyllt út skref fyrir skref.</a:t>
                      </a:r>
                    </a:p>
                    <a:p>
                      <a:endParaRPr lang="en-US" dirty="0">
                        <a:solidFill>
                          <a:srgbClr val="414141"/>
                        </a:solidFill>
                      </a:endParaRPr>
                    </a:p>
                    <a:p>
                      <a:r>
                        <a:rPr lang="en-US" b="1" dirty="0">
                          <a:solidFill>
                            <a:srgbClr val="414141"/>
                          </a:solidFill>
                        </a:rPr>
                        <a:t>Ábending: </a:t>
                      </a:r>
                      <a:r>
                        <a:rPr lang="en-US" dirty="0">
                          <a:solidFill>
                            <a:srgbClr val="414141"/>
                          </a:solidFill>
                        </a:rPr>
                        <a:t>Bættu þessum við bókamerki og notaðu aftur eftir því sem hugmyndin þín þróast og batnar!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bl>
          </a:graphicData>
        </a:graphic>
      </p:graphicFrame>
    </p:spTree>
    <p:extLst>
      <p:ext uri="{BB962C8B-B14F-4D97-AF65-F5344CB8AC3E}">
        <p14:creationId xmlns:p14="http://schemas.microsoft.com/office/powerpoint/2010/main" val="24832677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Þú hefur lokið…             Modúl 2 (hluti 1) </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3906799"/>
            <a:ext cx="4734298" cy="2337628"/>
          </a:xfrm>
          <a:prstGeom prst="rect">
            <a:avLst/>
          </a:prstGeom>
          <a:noFill/>
        </p:spPr>
        <p:txBody>
          <a:bodyPr wrap="square" rtlCol="0">
            <a:spAutoFit/>
          </a:bodyPr>
          <a:lstStyle/>
          <a:p>
            <a:pPr algn="ctr">
              <a:lnSpc>
                <a:spcPts val="2520"/>
              </a:lnSpc>
            </a:pPr>
            <a:r>
              <a:rPr lang="en-IE" sz="2400" b="1" dirty="0">
                <a:solidFill>
                  <a:srgbClr val="459597"/>
                </a:solidFill>
              </a:rPr>
              <a:t>Kafli 1: </a:t>
            </a:r>
            <a:r>
              <a:rPr lang="en-IE" sz="2400" dirty="0">
                <a:solidFill>
                  <a:srgbClr val="414141"/>
                </a:solidFill>
              </a:rPr>
              <a:t>Verkfæri til markaðsrannsókna. Að skilja markaðinn</a:t>
            </a:r>
          </a:p>
          <a:p>
            <a:pPr algn="ctr">
              <a:lnSpc>
                <a:spcPts val="2520"/>
              </a:lnSpc>
            </a:pPr>
            <a:endParaRPr lang="en-IE" sz="2400" dirty="0">
              <a:solidFill>
                <a:srgbClr val="414141"/>
              </a:solidFill>
            </a:endParaRPr>
          </a:p>
          <a:p>
            <a:pPr algn="ctr">
              <a:lnSpc>
                <a:spcPts val="2520"/>
              </a:lnSpc>
            </a:pPr>
            <a:r>
              <a:rPr lang="en-IE" sz="2400" b="1" dirty="0">
                <a:solidFill>
                  <a:srgbClr val="459597"/>
                </a:solidFill>
              </a:rPr>
              <a:t>Kafli 2: </a:t>
            </a:r>
            <a:r>
              <a:rPr lang="en-IE" sz="2400" dirty="0">
                <a:solidFill>
                  <a:srgbClr val="414141"/>
                </a:solidFill>
              </a:rPr>
              <a:t>Að skilgreina þitt </a:t>
            </a:r>
          </a:p>
          <a:p>
            <a:pPr algn="ctr">
              <a:lnSpc>
                <a:spcPts val="2520"/>
              </a:lnSpc>
            </a:pPr>
            <a:r>
              <a:rPr lang="en-IE" sz="2400" dirty="0">
                <a:solidFill>
                  <a:srgbClr val="414141"/>
                </a:solidFill>
              </a:rPr>
              <a:t>Hugmynd og virðisstefna</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320238" y="1236945"/>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Modúl 2 (hluti 2)</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320238" y="1850196"/>
            <a:ext cx="4464312" cy="1055225"/>
          </a:xfrm>
          <a:prstGeom prst="rect">
            <a:avLst/>
          </a:prstGeom>
          <a:noFill/>
        </p:spPr>
        <p:txBody>
          <a:bodyPr wrap="square" rtlCol="0">
            <a:spAutoFit/>
          </a:bodyPr>
          <a:lstStyle/>
          <a:p>
            <a:pPr algn="ctr">
              <a:lnSpc>
                <a:spcPts val="2520"/>
              </a:lnSpc>
            </a:pPr>
            <a:r>
              <a:rPr lang="en-IE" sz="2400" b="1" dirty="0">
                <a:solidFill>
                  <a:srgbClr val="EC7C69"/>
                </a:solidFill>
              </a:rPr>
              <a:t>Kafli 3</a:t>
            </a:r>
            <a:r>
              <a:rPr lang="en-IE" sz="2400" dirty="0">
                <a:solidFill>
                  <a:srgbClr val="382B1B"/>
                </a:solidFill>
              </a:rPr>
              <a:t>: </a:t>
            </a:r>
            <a:r>
              <a:rPr lang="en-IE" sz="2400" dirty="0">
                <a:solidFill>
                  <a:srgbClr val="414141"/>
                </a:solidFill>
              </a:rPr>
              <a:t>Að byggja upp einfalt,</a:t>
            </a:r>
            <a:br>
              <a:rPr lang="en-IE" sz="2400" dirty="0">
                <a:solidFill>
                  <a:srgbClr val="414141"/>
                </a:solidFill>
              </a:rPr>
            </a:br>
            <a:r>
              <a:rPr lang="en-IE" sz="2400" dirty="0">
                <a:solidFill>
                  <a:srgbClr val="414141"/>
                </a:solidFill>
              </a:rPr>
              <a:t>raunhæfan viðskiptaáætlun með</a:t>
            </a:r>
            <a:br>
              <a:rPr lang="en-IE" sz="2400" dirty="0">
                <a:solidFill>
                  <a:srgbClr val="414141"/>
                </a:solidFill>
              </a:rPr>
            </a:br>
            <a:r>
              <a:rPr lang="en-IE" sz="2400" dirty="0">
                <a:solidFill>
                  <a:srgbClr val="414141"/>
                </a:solidFill>
              </a:rPr>
              <a:t>Business Model Canvas</a:t>
            </a: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Næst er…</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Frábært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62CA9-30D0-955A-0C40-24998ACA3CF4}"/>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32C77720-E62D-3F04-2F03-BE728DBA1683}"/>
              </a:ext>
            </a:extLst>
          </p:cNvPr>
          <p:cNvSpPr>
            <a:spLocks noGrp="1"/>
          </p:cNvSpPr>
          <p:nvPr>
            <p:ph type="body" sz="quarter" idx="28"/>
          </p:nvPr>
        </p:nvSpPr>
        <p:spPr>
          <a:xfrm>
            <a:off x="518594" y="1349845"/>
            <a:ext cx="4911103" cy="4246763"/>
          </a:xfrm>
        </p:spPr>
        <p:txBody>
          <a:bodyPr/>
          <a:lstStyle/>
          <a:p>
            <a:pPr marL="0" indent="0">
              <a:spcAft>
                <a:spcPts val="600"/>
              </a:spcAft>
            </a:pPr>
            <a:r>
              <a:rPr lang="en-US" sz="2200" b="0" dirty="0"/>
              <a:t>Frá kafla 1 munu nemendur síðan hefja einbeitingu á kafla 2 sem fjallar um </a:t>
            </a:r>
            <a:r>
              <a:rPr lang="en-US" sz="2200" dirty="0"/>
              <a:t>þróun hugmynda</a:t>
            </a:r>
            <a:r>
              <a:rPr lang="en-US" sz="2200" b="0" dirty="0"/>
              <a:t>, notkun rannsóknarniðurstaðna til að móta sérstaka hugmynd og skilgreina sterka virðisstefnu — skýra hvers vegna gestir ættu að velja gististaðinn þeirra.</a:t>
            </a:r>
          </a:p>
          <a:p>
            <a:pPr marL="0" indent="0">
              <a:spcAft>
                <a:spcPts val="600"/>
              </a:spcAft>
            </a:pPr>
            <a:endParaRPr lang="en-US" sz="2200" b="0" dirty="0"/>
          </a:p>
          <a:p>
            <a:pPr marL="0" indent="0">
              <a:spcAft>
                <a:spcPts val="600"/>
              </a:spcAft>
            </a:pPr>
            <a:r>
              <a:rPr lang="en-US" sz="2200" b="0" dirty="0"/>
              <a:t>Með </a:t>
            </a:r>
            <a:r>
              <a:rPr lang="en-US" sz="2200" dirty="0"/>
              <a:t>Pitch </a:t>
            </a:r>
            <a:r>
              <a:rPr lang="en-US" sz="2200" b="0" dirty="0"/>
              <a:t>Deck-aðferðinni læra þátttakendur einnig hvernig á að miðla hugmynd sinni á fagmannlegan hátt og prófa hana til að fá fjármögnun eða samstarf.</a:t>
            </a:r>
          </a:p>
          <a:p>
            <a:pPr marL="0" indent="0">
              <a:lnSpc>
                <a:spcPts val="2480"/>
              </a:lnSpc>
              <a:spcAft>
                <a:spcPts val="600"/>
              </a:spcAft>
            </a:pPr>
            <a:endParaRPr lang="en-US" sz="2200" b="0" dirty="0"/>
          </a:p>
        </p:txBody>
      </p:sp>
      <p:sp>
        <p:nvSpPr>
          <p:cNvPr id="12" name="Text Placeholder 11">
            <a:extLst>
              <a:ext uri="{FF2B5EF4-FFF2-40B4-BE49-F238E27FC236}">
                <a16:creationId xmlns:a16="http://schemas.microsoft.com/office/drawing/2014/main" id="{5AAB6771-C672-4497-BE0C-B8CDF54403DE}"/>
              </a:ext>
            </a:extLst>
          </p:cNvPr>
          <p:cNvSpPr>
            <a:spLocks noGrp="1"/>
          </p:cNvSpPr>
          <p:nvPr>
            <p:ph type="body" sz="quarter" idx="31"/>
          </p:nvPr>
        </p:nvSpPr>
        <p:spPr>
          <a:xfrm>
            <a:off x="5745806" y="1162065"/>
            <a:ext cx="700387" cy="626835"/>
          </a:xfrm>
        </p:spPr>
        <p:txBody>
          <a:bodyPr anchor="b"/>
          <a:lstStyle/>
          <a:p>
            <a:r>
              <a:rPr lang="en-US" sz="3600" b="1" dirty="0"/>
              <a:t>02</a:t>
            </a:r>
          </a:p>
        </p:txBody>
      </p:sp>
      <p:sp>
        <p:nvSpPr>
          <p:cNvPr id="13" name="Text Placeholder 12">
            <a:extLst>
              <a:ext uri="{FF2B5EF4-FFF2-40B4-BE49-F238E27FC236}">
                <a16:creationId xmlns:a16="http://schemas.microsoft.com/office/drawing/2014/main" id="{13FD9667-45DA-D782-3DC9-183EF39B13A1}"/>
              </a:ext>
            </a:extLst>
          </p:cNvPr>
          <p:cNvSpPr>
            <a:spLocks noGrp="1"/>
          </p:cNvSpPr>
          <p:nvPr>
            <p:ph type="body" sz="quarter" idx="32"/>
          </p:nvPr>
        </p:nvSpPr>
        <p:spPr>
          <a:xfrm>
            <a:off x="6680691" y="880368"/>
            <a:ext cx="4850695" cy="908531"/>
          </a:xfrm>
        </p:spPr>
        <p:txBody>
          <a:bodyPr anchor="t"/>
          <a:lstStyle/>
          <a:p>
            <a:r>
              <a:rPr lang="en-US" sz="2800" b="1" dirty="0">
                <a:solidFill>
                  <a:srgbClr val="EC7C69"/>
                </a:solidFill>
              </a:rPr>
              <a:t>Að skilgreina hugmyndina þína &amp; </a:t>
            </a:r>
            <a:r>
              <a:rPr lang="en-US" sz="2800" b="1" dirty="0" err="1">
                <a:solidFill>
                  <a:srgbClr val="EC7C69"/>
                </a:solidFill>
              </a:rPr>
              <a:t>virðisstefna</a:t>
            </a:r>
            <a:endParaRPr lang="en-US" sz="2800" b="1" dirty="0">
              <a:solidFill>
                <a:srgbClr val="EC7C69"/>
              </a:solidFill>
            </a:endParaRPr>
          </a:p>
          <a:p>
            <a:pPr>
              <a:lnSpc>
                <a:spcPts val="2340"/>
              </a:lnSpc>
            </a:pPr>
            <a:endParaRPr lang="en-US" b="1" dirty="0">
              <a:solidFill>
                <a:srgbClr val="EC7C69"/>
              </a:solidFill>
            </a:endParaRPr>
          </a:p>
        </p:txBody>
      </p:sp>
      <p:sp>
        <p:nvSpPr>
          <p:cNvPr id="15" name="Text Placeholder 14">
            <a:extLst>
              <a:ext uri="{FF2B5EF4-FFF2-40B4-BE49-F238E27FC236}">
                <a16:creationId xmlns:a16="http://schemas.microsoft.com/office/drawing/2014/main" id="{CFD7C11B-40F5-1355-DAA1-B15EB52BF3D9}"/>
              </a:ext>
            </a:extLst>
          </p:cNvPr>
          <p:cNvSpPr>
            <a:spLocks noGrp="1"/>
          </p:cNvSpPr>
          <p:nvPr>
            <p:ph type="body" sz="quarter" idx="34"/>
          </p:nvPr>
        </p:nvSpPr>
        <p:spPr>
          <a:xfrm>
            <a:off x="6680691" y="1877621"/>
            <a:ext cx="5137988" cy="723299"/>
          </a:xfrm>
        </p:spPr>
        <p:txBody>
          <a:bodyPr anchor="t">
            <a:noAutofit/>
          </a:bodyPr>
          <a:lstStyle/>
          <a:p>
            <a:pPr marL="342900" indent="-342900">
              <a:buFont typeface="Arial" panose="020B0604020202020204" pitchFamily="34" charset="0"/>
              <a:buChar char="•"/>
            </a:pPr>
            <a:r>
              <a:rPr lang="en-US" sz="2000" b="1" dirty="0">
                <a:solidFill>
                  <a:srgbClr val="414141"/>
                </a:solidFill>
              </a:rPr>
              <a:t>Þýddu niðurstöður markaðsrannsókna </a:t>
            </a:r>
            <a:r>
              <a:rPr lang="en-US" sz="2000" dirty="0">
                <a:solidFill>
                  <a:srgbClr val="414141"/>
                </a:solidFill>
              </a:rPr>
              <a:t>í skýra og sannfærandi viðskiptahugmynd með Pitch Deck-aðferðinni.</a:t>
            </a:r>
          </a:p>
          <a:p>
            <a:pPr marL="342900" indent="-342900">
              <a:buFont typeface="Arial" panose="020B0604020202020204" pitchFamily="34" charset="0"/>
              <a:buChar char="•"/>
            </a:pPr>
            <a:r>
              <a:rPr lang="en-US" sz="2000" b="1" dirty="0">
                <a:solidFill>
                  <a:srgbClr val="414141"/>
                </a:solidFill>
              </a:rPr>
              <a:t>Greindu einkenni sterks hugmyndar </a:t>
            </a:r>
            <a:r>
              <a:rPr lang="en-US" sz="2000" dirty="0">
                <a:solidFill>
                  <a:srgbClr val="414141"/>
                </a:solidFill>
              </a:rPr>
              <a:t>og skilgreindu virðisstefnu sem dregur fram hvers vegna gestir myndu velja gistingu þeirra.</a:t>
            </a:r>
          </a:p>
          <a:p>
            <a:pPr marL="342900" indent="-342900">
              <a:buFont typeface="Arial" panose="020B0604020202020204" pitchFamily="34" charset="0"/>
              <a:buChar char="•"/>
            </a:pPr>
            <a:r>
              <a:rPr lang="en-US" sz="2000" b="1" dirty="0">
                <a:solidFill>
                  <a:srgbClr val="414141"/>
                </a:solidFill>
              </a:rPr>
              <a:t>Þróaðu einstakt hugtak </a:t>
            </a:r>
            <a:r>
              <a:rPr lang="en-US" sz="2000" dirty="0">
                <a:solidFill>
                  <a:srgbClr val="414141"/>
                </a:solidFill>
              </a:rPr>
              <a:t>og virðisstefnu fyrir fyrirtækið þeirra.</a:t>
            </a:r>
          </a:p>
          <a:p>
            <a:pPr marL="342900" indent="-342900">
              <a:buFont typeface="Arial" panose="020B0604020202020204" pitchFamily="34" charset="0"/>
              <a:buChar char="•"/>
            </a:pPr>
            <a:r>
              <a:rPr lang="en-US" sz="2000" b="1" dirty="0">
                <a:solidFill>
                  <a:srgbClr val="414141"/>
                </a:solidFill>
              </a:rPr>
              <a:t>Búðu til stutta kynningarglærusýningu (Pitch Deck) </a:t>
            </a:r>
            <a:r>
              <a:rPr lang="en-US" sz="2000" dirty="0">
                <a:solidFill>
                  <a:srgbClr val="414141"/>
                </a:solidFill>
              </a:rPr>
              <a:t>til að prófa hugmyndina um fjármögnun eða samstarfsmöguleika.</a:t>
            </a:r>
          </a:p>
          <a:p>
            <a:pPr marL="342900" indent="-342900">
              <a:buFont typeface="Arial" panose="020B0604020202020204" pitchFamily="34" charset="0"/>
              <a:buChar char="•"/>
            </a:pPr>
            <a:r>
              <a:rPr lang="en-US" sz="2000" b="1" dirty="0">
                <a:solidFill>
                  <a:srgbClr val="414141"/>
                </a:solidFill>
              </a:rPr>
              <a:t>Kynntu virðisstefnu þína </a:t>
            </a:r>
            <a:r>
              <a:rPr lang="en-US" sz="2000" dirty="0">
                <a:solidFill>
                  <a:srgbClr val="414141"/>
                </a:solidFill>
              </a:rPr>
              <a:t>skýrt bæði gestum og samstarfsaðilum.</a:t>
            </a:r>
            <a:endParaRPr lang="en-GB" sz="2000" dirty="0">
              <a:solidFill>
                <a:srgbClr val="414141"/>
              </a:solidFill>
            </a:endParaRPr>
          </a:p>
        </p:txBody>
      </p:sp>
      <p:sp>
        <p:nvSpPr>
          <p:cNvPr id="8" name="Text Placeholder 7">
            <a:extLst>
              <a:ext uri="{FF2B5EF4-FFF2-40B4-BE49-F238E27FC236}">
                <a16:creationId xmlns:a16="http://schemas.microsoft.com/office/drawing/2014/main" id="{BB673362-CDFD-5BB2-3344-331B2964490B}"/>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b="1" dirty="0"/>
              <a:t>Yfirlit yfir einingu 2</a:t>
            </a:r>
          </a:p>
        </p:txBody>
      </p:sp>
      <p:cxnSp>
        <p:nvCxnSpPr>
          <p:cNvPr id="26" name="Straight Connector 25">
            <a:extLst>
              <a:ext uri="{FF2B5EF4-FFF2-40B4-BE49-F238E27FC236}">
                <a16:creationId xmlns:a16="http://schemas.microsoft.com/office/drawing/2014/main" id="{A5DD0F32-48C8-0E08-4F8A-01F638184867}"/>
              </a:ext>
            </a:extLst>
          </p:cNvPr>
          <p:cNvCxnSpPr>
            <a:cxnSpLocks/>
          </p:cNvCxnSpPr>
          <p:nvPr/>
        </p:nvCxnSpPr>
        <p:spPr>
          <a:xfrm flipH="1">
            <a:off x="5393491" y="177875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912A06BB-E19B-8E4D-C013-5872E19885D1}"/>
              </a:ext>
            </a:extLst>
          </p:cNvPr>
          <p:cNvSpPr>
            <a:spLocks noGrp="1"/>
          </p:cNvSpPr>
          <p:nvPr>
            <p:ph type="sldNum" sz="quarter" idx="4"/>
          </p:nvPr>
        </p:nvSpPr>
        <p:spPr>
          <a:xfrm>
            <a:off x="11682394" y="4402661"/>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6</a:t>
            </a:fld>
            <a:endParaRPr lang="fr-CA" sz="1200" dirty="0"/>
          </a:p>
        </p:txBody>
      </p:sp>
      <p:pic>
        <p:nvPicPr>
          <p:cNvPr id="16" name="Picture 15">
            <a:extLst>
              <a:ext uri="{FF2B5EF4-FFF2-40B4-BE49-F238E27FC236}">
                <a16:creationId xmlns:a16="http://schemas.microsoft.com/office/drawing/2014/main" id="{3CAFBBFE-B5F1-CC98-6416-2C0945FF884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2003122" y="4955651"/>
            <a:ext cx="3580276" cy="2123680"/>
          </a:xfrm>
          <a:prstGeom prst="rect">
            <a:avLst/>
          </a:prstGeom>
        </p:spPr>
      </p:pic>
      <p:sp>
        <p:nvSpPr>
          <p:cNvPr id="18" name="TextBox 17">
            <a:extLst>
              <a:ext uri="{FF2B5EF4-FFF2-40B4-BE49-F238E27FC236}">
                <a16:creationId xmlns:a16="http://schemas.microsoft.com/office/drawing/2014/main" id="{7FEF6165-F65F-94F4-2769-1244B882C88D}"/>
              </a:ext>
            </a:extLst>
          </p:cNvPr>
          <p:cNvSpPr txBox="1"/>
          <p:nvPr/>
        </p:nvSpPr>
        <p:spPr>
          <a:xfrm>
            <a:off x="6679763" y="228010"/>
            <a:ext cx="4617728" cy="523220"/>
          </a:xfrm>
          <a:prstGeom prst="rect">
            <a:avLst/>
          </a:prstGeom>
          <a:noFill/>
        </p:spPr>
        <p:txBody>
          <a:bodyPr wrap="square" rtlCol="0">
            <a:spAutoFit/>
          </a:bodyPr>
          <a:lstStyle/>
          <a:p>
            <a:r>
              <a:rPr lang="en-US" sz="2800" b="1" dirty="0">
                <a:solidFill>
                  <a:srgbClr val="459597"/>
                </a:solidFill>
              </a:rPr>
              <a:t>Námsárangur</a:t>
            </a:r>
            <a:endParaRPr lang="en-IE" sz="2800" b="1" dirty="0">
              <a:solidFill>
                <a:srgbClr val="459597"/>
              </a:solidFill>
            </a:endParaRPr>
          </a:p>
        </p:txBody>
      </p:sp>
    </p:spTree>
    <p:extLst>
      <p:ext uri="{BB962C8B-B14F-4D97-AF65-F5344CB8AC3E}">
        <p14:creationId xmlns:p14="http://schemas.microsoft.com/office/powerpoint/2010/main" val="3450865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5" descr="A person in a hot tub overlooking a field&#10;&#10;AI-generated content may be incorrect.">
            <a:extLst>
              <a:ext uri="{FF2B5EF4-FFF2-40B4-BE49-F238E27FC236}">
                <a16:creationId xmlns:a16="http://schemas.microsoft.com/office/drawing/2014/main" id="{F036C27C-2F7C-F33E-4806-CDA90AF04C67}"/>
              </a:ext>
            </a:extLst>
          </p:cNvPr>
          <p:cNvPicPr>
            <a:picLocks noGrp="1" noChangeAspect="1"/>
          </p:cNvPicPr>
          <p:nvPr>
            <p:ph type="pic" sz="quarter" idx="19"/>
          </p:nvPr>
        </p:nvPicPr>
        <p:blipFill>
          <a:blip r:embed="rId2"/>
          <a:srcRect l="2009" r="2009"/>
          <a:stretch>
            <a:fillRect/>
          </a:stretch>
        </p:blipFill>
        <p:spPr/>
      </p:pic>
      <p:sp>
        <p:nvSpPr>
          <p:cNvPr id="2" name="Text Placeholder 1">
            <a:extLst>
              <a:ext uri="{FF2B5EF4-FFF2-40B4-BE49-F238E27FC236}">
                <a16:creationId xmlns:a16="http://schemas.microsoft.com/office/drawing/2014/main" id="{D8F9702C-3125-C77E-A503-4BFD72760723}"/>
              </a:ext>
            </a:extLst>
          </p:cNvPr>
          <p:cNvSpPr>
            <a:spLocks noGrp="1"/>
          </p:cNvSpPr>
          <p:nvPr>
            <p:ph type="body" sz="quarter" idx="16"/>
          </p:nvPr>
        </p:nvSpPr>
        <p:spPr>
          <a:xfrm>
            <a:off x="733931" y="2695992"/>
            <a:ext cx="4617998" cy="3066422"/>
          </a:xfrm>
        </p:spPr>
        <p:txBody>
          <a:bodyPr>
            <a:noAutofit/>
          </a:bodyPr>
          <a:lstStyle/>
          <a:p>
            <a:pPr>
              <a:lnSpc>
                <a:spcPts val="3900"/>
              </a:lnSpc>
            </a:pPr>
            <a:r>
              <a:rPr lang="en-GB" sz="4000" dirty="0"/>
              <a:t>Tæki til markaðsrannsókna – skilningur </a:t>
            </a:r>
          </a:p>
          <a:p>
            <a:pPr>
              <a:lnSpc>
                <a:spcPts val="3900"/>
              </a:lnSpc>
            </a:pPr>
            <a:r>
              <a:rPr lang="en-GB" sz="4000" dirty="0"/>
              <a:t>Markaðurinn</a:t>
            </a:r>
          </a:p>
          <a:p>
            <a:pPr>
              <a:lnSpc>
                <a:spcPts val="3900"/>
              </a:lnSpc>
            </a:pPr>
            <a:endParaRPr lang="en-GB" sz="4000" dirty="0"/>
          </a:p>
        </p:txBody>
      </p:sp>
      <p:sp>
        <p:nvSpPr>
          <p:cNvPr id="3" name="Text Placeholder 2">
            <a:extLst>
              <a:ext uri="{FF2B5EF4-FFF2-40B4-BE49-F238E27FC236}">
                <a16:creationId xmlns:a16="http://schemas.microsoft.com/office/drawing/2014/main" id="{CD801361-236F-A53C-BAD7-CD8759C54088}"/>
              </a:ext>
            </a:extLst>
          </p:cNvPr>
          <p:cNvSpPr>
            <a:spLocks noGrp="1"/>
          </p:cNvSpPr>
          <p:nvPr>
            <p:ph type="body" sz="quarter" idx="17"/>
          </p:nvPr>
        </p:nvSpPr>
        <p:spPr>
          <a:xfrm>
            <a:off x="733931" y="1095586"/>
            <a:ext cx="5362069" cy="582221"/>
          </a:xfrm>
        </p:spPr>
        <p:txBody>
          <a:bodyPr/>
          <a:lstStyle/>
          <a:p>
            <a:r>
              <a:rPr lang="en-IE" sz="6600" b="1" dirty="0"/>
              <a:t>Kafli 1</a:t>
            </a:r>
            <a:endParaRPr lang="en-GB" sz="6600" b="1" dirty="0"/>
          </a:p>
        </p:txBody>
      </p:sp>
      <p:sp>
        <p:nvSpPr>
          <p:cNvPr id="8" name="Text Placeholder 7">
            <a:extLst>
              <a:ext uri="{FF2B5EF4-FFF2-40B4-BE49-F238E27FC236}">
                <a16:creationId xmlns:a16="http://schemas.microsoft.com/office/drawing/2014/main" id="{BA935956-FB5E-0DE2-1EB9-1DEABC46DE1F}"/>
              </a:ext>
            </a:extLst>
          </p:cNvPr>
          <p:cNvSpPr>
            <a:spLocks noGrp="1"/>
          </p:cNvSpPr>
          <p:nvPr>
            <p:ph type="body" sz="quarter" idx="65"/>
          </p:nvPr>
        </p:nvSpPr>
        <p:spPr>
          <a:xfrm>
            <a:off x="8485094" y="1451578"/>
            <a:ext cx="3706906" cy="452458"/>
          </a:xfrm>
          <a:solidFill>
            <a:srgbClr val="EC7C69"/>
          </a:solidFill>
        </p:spPr>
        <p:txBody>
          <a:bodyPr/>
          <a:lstStyle/>
          <a:p>
            <a:pPr algn="ctr"/>
            <a:r>
              <a:rPr lang="en-GB" sz="1200" dirty="0"/>
              <a:t>Mynd: Midgard, Ísland</a:t>
            </a:r>
            <a:endParaRPr lang="en-IE" sz="1200" dirty="0"/>
          </a:p>
        </p:txBody>
      </p:sp>
      <p:sp>
        <p:nvSpPr>
          <p:cNvPr id="4" name="Freeform 3">
            <a:extLst>
              <a:ext uri="{FF2B5EF4-FFF2-40B4-BE49-F238E27FC236}">
                <a16:creationId xmlns:a16="http://schemas.microsoft.com/office/drawing/2014/main" id="{589A67BA-1D02-5EB6-E35E-902671F654BE}"/>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03329F74-865D-717E-B9CD-53FA4B8764FF}"/>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7</a:t>
            </a:fld>
            <a:endParaRPr lang="fr-CA" sz="1200" dirty="0"/>
          </a:p>
        </p:txBody>
      </p:sp>
      <p:pic>
        <p:nvPicPr>
          <p:cNvPr id="9" name="Picture 8">
            <a:extLst>
              <a:ext uri="{FF2B5EF4-FFF2-40B4-BE49-F238E27FC236}">
                <a16:creationId xmlns:a16="http://schemas.microsoft.com/office/drawing/2014/main" id="{349B5CDE-F997-D88E-2292-01A179C1AFA3}"/>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
        <p:nvSpPr>
          <p:cNvPr id="11" name="TextBox 10">
            <a:extLst>
              <a:ext uri="{FF2B5EF4-FFF2-40B4-BE49-F238E27FC236}">
                <a16:creationId xmlns:a16="http://schemas.microsoft.com/office/drawing/2014/main" id="{83F6933B-6152-512E-B1F5-9BAAC1A3CACE}"/>
              </a:ext>
            </a:extLst>
          </p:cNvPr>
          <p:cNvSpPr txBox="1"/>
          <p:nvPr/>
        </p:nvSpPr>
        <p:spPr>
          <a:xfrm>
            <a:off x="6817582" y="3057039"/>
            <a:ext cx="4704655" cy="1107996"/>
          </a:xfrm>
          <a:prstGeom prst="rect">
            <a:avLst/>
          </a:prstGeom>
          <a:noFill/>
        </p:spPr>
        <p:txBody>
          <a:bodyPr wrap="square">
            <a:spAutoFit/>
          </a:bodyPr>
          <a:lstStyle/>
          <a:p>
            <a:pPr algn="ctr"/>
            <a:r>
              <a:rPr lang="en-US" sz="2200" i="1" dirty="0">
                <a:solidFill>
                  <a:schemeClr val="bg1"/>
                </a:solidFill>
              </a:rPr>
              <a:t>"Þú getur ekki hannað fullkomna dvöl ef þú veist ekki hver bankar upp á."</a:t>
            </a:r>
          </a:p>
        </p:txBody>
      </p:sp>
    </p:spTree>
    <p:extLst>
      <p:ext uri="{BB962C8B-B14F-4D97-AF65-F5344CB8AC3E}">
        <p14:creationId xmlns:p14="http://schemas.microsoft.com/office/powerpoint/2010/main" val="1397779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A055D-94F4-0F77-B72D-3832A0B9557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D4C0CB-3E55-160E-AF17-8C3DB9613B37}"/>
              </a:ext>
            </a:extLst>
          </p:cNvPr>
          <p:cNvSpPr>
            <a:spLocks noGrp="1"/>
          </p:cNvSpPr>
          <p:nvPr>
            <p:ph type="body" sz="quarter" idx="18"/>
          </p:nvPr>
        </p:nvSpPr>
        <p:spPr>
          <a:xfrm>
            <a:off x="4796590" y="1618150"/>
            <a:ext cx="6724241" cy="870198"/>
          </a:xfrm>
        </p:spPr>
        <p:txBody>
          <a:bodyPr/>
          <a:lstStyle/>
          <a:p>
            <a:pPr>
              <a:lnSpc>
                <a:spcPts val="3240"/>
              </a:lnSpc>
            </a:pPr>
            <a:r>
              <a:rPr lang="en-GB" sz="3200" dirty="0"/>
              <a:t>Tæki fyrir markaðsrannsóknir </a:t>
            </a:r>
          </a:p>
          <a:p>
            <a:pPr>
              <a:lnSpc>
                <a:spcPts val="3240"/>
              </a:lnSpc>
            </a:pPr>
            <a:r>
              <a:rPr lang="en-GB" sz="3200" dirty="0"/>
              <a:t>– Skilningur </a:t>
            </a:r>
          </a:p>
          <a:p>
            <a:pPr>
              <a:lnSpc>
                <a:spcPts val="3240"/>
              </a:lnSpc>
            </a:pPr>
            <a:r>
              <a:rPr lang="en-GB" sz="3200" dirty="0"/>
              <a:t>markaðurinn</a:t>
            </a:r>
          </a:p>
          <a:p>
            <a:pPr>
              <a:lnSpc>
                <a:spcPts val="3240"/>
              </a:lnSpc>
            </a:pPr>
            <a:endParaRPr lang="en-GB" sz="3200" dirty="0"/>
          </a:p>
        </p:txBody>
      </p:sp>
      <p:sp>
        <p:nvSpPr>
          <p:cNvPr id="3" name="Text Placeholder 2">
            <a:extLst>
              <a:ext uri="{FF2B5EF4-FFF2-40B4-BE49-F238E27FC236}">
                <a16:creationId xmlns:a16="http://schemas.microsoft.com/office/drawing/2014/main" id="{36B35410-420E-3CC6-6A3C-E36390AA9E28}"/>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Kafli 1</a:t>
            </a:r>
          </a:p>
        </p:txBody>
      </p:sp>
      <p:pic>
        <p:nvPicPr>
          <p:cNvPr id="24" name="Picture Placeholder 23" descr="A group of people wearing helmets in front of a mountain&#10;&#10;AI-generated content may be incorrect.">
            <a:extLst>
              <a:ext uri="{FF2B5EF4-FFF2-40B4-BE49-F238E27FC236}">
                <a16:creationId xmlns:a16="http://schemas.microsoft.com/office/drawing/2014/main" id="{A212AA48-33C9-7619-50C9-D7F38028F398}"/>
              </a:ext>
            </a:extLst>
          </p:cNvPr>
          <p:cNvPicPr>
            <a:picLocks noGrp="1" noChangeAspect="1"/>
          </p:cNvPicPr>
          <p:nvPr>
            <p:ph type="pic" sz="quarter" idx="67"/>
          </p:nvPr>
        </p:nvPicPr>
        <p:blipFill>
          <a:blip r:embed="rId2"/>
          <a:srcRect t="216" b="216"/>
          <a:stretch>
            <a:fillRect/>
          </a:stretch>
        </p:blipFill>
        <p:spPr/>
      </p:pic>
      <p:sp>
        <p:nvSpPr>
          <p:cNvPr id="29" name="Slide Number Placeholder 5">
            <a:extLst>
              <a:ext uri="{FF2B5EF4-FFF2-40B4-BE49-F238E27FC236}">
                <a16:creationId xmlns:a16="http://schemas.microsoft.com/office/drawing/2014/main" id="{32412987-848E-EF41-C5F7-6240AC19FE2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8</a:t>
            </a:fld>
            <a:endParaRPr lang="fr-CA" sz="1200" dirty="0"/>
          </a:p>
        </p:txBody>
      </p:sp>
      <p:sp>
        <p:nvSpPr>
          <p:cNvPr id="25" name="Text Placeholder 4">
            <a:extLst>
              <a:ext uri="{FF2B5EF4-FFF2-40B4-BE49-F238E27FC236}">
                <a16:creationId xmlns:a16="http://schemas.microsoft.com/office/drawing/2014/main" id="{4CF5067B-6FE2-4C53-8DA0-8A68861D13FD}"/>
              </a:ext>
            </a:extLst>
          </p:cNvPr>
          <p:cNvSpPr>
            <a:spLocks noGrp="1"/>
          </p:cNvSpPr>
          <p:nvPr>
            <p:ph type="body" sz="quarter" idx="23"/>
          </p:nvPr>
        </p:nvSpPr>
        <p:spPr>
          <a:xfrm>
            <a:off x="455462" y="3763001"/>
            <a:ext cx="3130702" cy="1373830"/>
          </a:xfrm>
        </p:spPr>
        <p:txBody>
          <a:bodyPr lIns="91440" tIns="45720" rIns="91440" bIns="45720" anchor="t"/>
          <a:lstStyle/>
          <a:p>
            <a:pPr>
              <a:buNone/>
            </a:pPr>
            <a:r>
              <a:rPr lang="en-US" sz="4000" b="1" dirty="0">
                <a:solidFill>
                  <a:srgbClr val="EC7C69"/>
                </a:solidFill>
              </a:rPr>
              <a:t>Yfirlit:</a:t>
            </a:r>
            <a:endParaRPr lang="en-US" sz="4000" dirty="0"/>
          </a:p>
        </p:txBody>
      </p:sp>
      <p:sp>
        <p:nvSpPr>
          <p:cNvPr id="26" name="Text Placeholder 4">
            <a:extLst>
              <a:ext uri="{FF2B5EF4-FFF2-40B4-BE49-F238E27FC236}">
                <a16:creationId xmlns:a16="http://schemas.microsoft.com/office/drawing/2014/main" id="{BBC8E4D7-1606-A424-8BFD-0441EB376881}"/>
              </a:ext>
            </a:extLst>
          </p:cNvPr>
          <p:cNvSpPr txBox="1">
            <a:spLocks/>
          </p:cNvSpPr>
          <p:nvPr/>
        </p:nvSpPr>
        <p:spPr>
          <a:xfrm>
            <a:off x="3403261" y="3911587"/>
            <a:ext cx="8474410"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Til að ná þessu þarftu að skilja mikilvægi markaðsrannsókna. Þessi kafli kynnir þér hagnýtar aðferðir til að afla áreiðanlegra upplýsinga um staðbundinn ferðamarkað þinn. Hann fjallar um helstu rannsóknaraðferðir sem hjálpa þér að koma á fót arðbæru fyrirtæki. Hann hvetur þig til að framkvæma markaðsrannsóknir á ferðavöru þinni og í því ferli læra hvernig á að skrá niðurstöður og leita að mynstrum, svo sem: Hvaða tegundir gesta heimsækja (eða gætu heimsótt)? Varðandi viðbrögð viðskiptavina: Hvernig kemstu að því hvað gestir þínir líka og hvað þeim líkar ekki?</a:t>
            </a:r>
          </a:p>
        </p:txBody>
      </p:sp>
      <p:sp>
        <p:nvSpPr>
          <p:cNvPr id="27" name="Text Placeholder 4">
            <a:extLst>
              <a:ext uri="{FF2B5EF4-FFF2-40B4-BE49-F238E27FC236}">
                <a16:creationId xmlns:a16="http://schemas.microsoft.com/office/drawing/2014/main" id="{C56AD355-3CD4-84E8-C9D5-506E8866AF13}"/>
              </a:ext>
            </a:extLst>
          </p:cNvPr>
          <p:cNvSpPr txBox="1">
            <a:spLocks/>
          </p:cNvSpPr>
          <p:nvPr/>
        </p:nvSpPr>
        <p:spPr>
          <a:xfrm>
            <a:off x="473839" y="4535644"/>
            <a:ext cx="2911045"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Að skilja hverjir gestir þínir eru og hvað þeir vilja er nauðsynlegt fyrir langtímaárangur. </a:t>
            </a:r>
            <a:endParaRPr lang="en-IE" dirty="0"/>
          </a:p>
        </p:txBody>
      </p:sp>
    </p:spTree>
    <p:extLst>
      <p:ext uri="{BB962C8B-B14F-4D97-AF65-F5344CB8AC3E}">
        <p14:creationId xmlns:p14="http://schemas.microsoft.com/office/powerpoint/2010/main" val="142823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8390-67F6-999C-6325-C324B350E2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4789904-5AC4-A0DF-A009-74965FDDA45D}"/>
              </a:ext>
            </a:extLst>
          </p:cNvPr>
          <p:cNvSpPr>
            <a:spLocks noGrp="1"/>
          </p:cNvSpPr>
          <p:nvPr>
            <p:ph type="body" sz="quarter" idx="16"/>
          </p:nvPr>
        </p:nvSpPr>
        <p:spPr>
          <a:xfrm>
            <a:off x="1783120" y="1993356"/>
            <a:ext cx="4521427" cy="1176527"/>
          </a:xfrm>
        </p:spPr>
        <p:txBody>
          <a:bodyPr>
            <a:noAutofit/>
          </a:bodyPr>
          <a:lstStyle/>
          <a:p>
            <a:pPr>
              <a:lnSpc>
                <a:spcPts val="2480"/>
              </a:lnSpc>
            </a:pPr>
            <a:r>
              <a:rPr lang="en-GB" sz="2600" b="1" dirty="0"/>
              <a:t>Að skilja hvaða gestir heimsækja (eða gætu heimsótt)</a:t>
            </a:r>
          </a:p>
        </p:txBody>
      </p:sp>
      <p:sp>
        <p:nvSpPr>
          <p:cNvPr id="11" name="Freeform 10">
            <a:extLst>
              <a:ext uri="{FF2B5EF4-FFF2-40B4-BE49-F238E27FC236}">
                <a16:creationId xmlns:a16="http://schemas.microsoft.com/office/drawing/2014/main" id="{6B14956A-4F2E-99B5-AB95-F513417A9178}"/>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1A69F967-7450-26A0-215C-3164BD397D83}"/>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Kafli 1:</a:t>
            </a:r>
            <a:r>
              <a:rPr lang="en-US" dirty="0"/>
              <a:t> 3 lykiltilnámssvið</a:t>
            </a:r>
          </a:p>
        </p:txBody>
      </p:sp>
      <p:sp>
        <p:nvSpPr>
          <p:cNvPr id="13" name="Slide Number Placeholder 5">
            <a:extLst>
              <a:ext uri="{FF2B5EF4-FFF2-40B4-BE49-F238E27FC236}">
                <a16:creationId xmlns:a16="http://schemas.microsoft.com/office/drawing/2014/main" id="{D158082E-3407-C3E9-3D04-9B0BC6A02F1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9</a:t>
            </a:fld>
            <a:endParaRPr lang="fr-CA" sz="1200" dirty="0"/>
          </a:p>
        </p:txBody>
      </p:sp>
      <p:sp>
        <p:nvSpPr>
          <p:cNvPr id="14" name="Text Placeholder 2">
            <a:extLst>
              <a:ext uri="{FF2B5EF4-FFF2-40B4-BE49-F238E27FC236}">
                <a16:creationId xmlns:a16="http://schemas.microsoft.com/office/drawing/2014/main" id="{4C321E42-DB56-0EDD-84BF-482F92402EE4}"/>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5" name="Freeform 14">
            <a:extLst>
              <a:ext uri="{FF2B5EF4-FFF2-40B4-BE49-F238E27FC236}">
                <a16:creationId xmlns:a16="http://schemas.microsoft.com/office/drawing/2014/main" id="{C1CA5488-AEC4-B3E8-C576-E727816B4770}"/>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8" name="Text Placeholder 1">
            <a:extLst>
              <a:ext uri="{FF2B5EF4-FFF2-40B4-BE49-F238E27FC236}">
                <a16:creationId xmlns:a16="http://schemas.microsoft.com/office/drawing/2014/main" id="{433F1DBA-D3E1-15F1-6EC0-3F287C47D176}"/>
              </a:ext>
            </a:extLst>
          </p:cNvPr>
          <p:cNvSpPr txBox="1">
            <a:spLocks/>
          </p:cNvSpPr>
          <p:nvPr/>
        </p:nvSpPr>
        <p:spPr>
          <a:xfrm>
            <a:off x="1783120" y="3687517"/>
            <a:ext cx="4521427"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Viðbrögð viðskiptavina: </a:t>
            </a:r>
          </a:p>
          <a:p>
            <a:pPr>
              <a:lnSpc>
                <a:spcPts val="2480"/>
              </a:lnSpc>
            </a:pPr>
            <a:endParaRPr lang="en-GB" sz="2400" b="1" dirty="0"/>
          </a:p>
          <a:p>
            <a:pPr>
              <a:lnSpc>
                <a:spcPts val="2380"/>
              </a:lnSpc>
            </a:pPr>
            <a:r>
              <a:rPr lang="en-IE" sz="2200" dirty="0"/>
              <a:t>Hvernig komist þú að því hvað gestir þínir vilja og hvað þeim líkar ekki? Lærðu að safna viðbrögðum viðskiptavina á einfaldan hátt og nýta þau til að bæta gistiþjónustuna þína.</a:t>
            </a:r>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4DAF0812-CA2F-C9EB-F9AA-D0BF75343BF4}"/>
              </a:ext>
            </a:extLst>
          </p:cNvPr>
          <p:cNvSpPr txBox="1">
            <a:spLocks/>
          </p:cNvSpPr>
          <p:nvPr/>
        </p:nvSpPr>
        <p:spPr>
          <a:xfrm>
            <a:off x="733932" y="3169883"/>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0" name="Freeform 9">
            <a:extLst>
              <a:ext uri="{FF2B5EF4-FFF2-40B4-BE49-F238E27FC236}">
                <a16:creationId xmlns:a16="http://schemas.microsoft.com/office/drawing/2014/main" id="{06E0A77C-BD1A-8B37-06F5-64E3CC52974E}"/>
              </a:ext>
            </a:extLst>
          </p:cNvPr>
          <p:cNvSpPr/>
          <p:nvPr/>
        </p:nvSpPr>
        <p:spPr>
          <a:xfrm>
            <a:off x="0" y="3912091"/>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12" name="Picture 11">
            <a:extLst>
              <a:ext uri="{FF2B5EF4-FFF2-40B4-BE49-F238E27FC236}">
                <a16:creationId xmlns:a16="http://schemas.microsoft.com/office/drawing/2014/main" id="{9E319B4D-BF4F-6963-B1F5-4D3AABC827CE}"/>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096000" y="3429000"/>
            <a:ext cx="4246690" cy="3154091"/>
          </a:xfrm>
          <a:prstGeom prst="rect">
            <a:avLst/>
          </a:prstGeom>
        </p:spPr>
      </p:pic>
    </p:spTree>
    <p:extLst>
      <p:ext uri="{BB962C8B-B14F-4D97-AF65-F5344CB8AC3E}">
        <p14:creationId xmlns:p14="http://schemas.microsoft.com/office/powerpoint/2010/main" val="1514040697"/>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076E18-2B84-4508-B120-3C096464AE89}">
  <ds:schemaRefs>
    <ds:schemaRef ds:uri="http://schemas.microsoft.com/office/2006/metadata/properties"/>
    <ds:schemaRef ds:uri="http://schemas.microsoft.com/office/infopath/2007/PartnerControls"/>
    <ds:schemaRef ds:uri="835803b3-5fd4-490d-9118-e08d8d43fc1e"/>
    <ds:schemaRef ds:uri="7b53bf8c-4569-44df-ad60-bb18397340c4"/>
  </ds:schemaRefs>
</ds:datastoreItem>
</file>

<file path=customXml/itemProps2.xml><?xml version="1.0" encoding="utf-8"?>
<ds:datastoreItem xmlns:ds="http://schemas.openxmlformats.org/officeDocument/2006/customXml" ds:itemID="{9AC85329-4F53-4995-A204-691117D32702}">
  <ds:schemaRefs>
    <ds:schemaRef ds:uri="http://schemas.microsoft.com/sharepoint/v3/contenttype/forms"/>
  </ds:schemaRefs>
</ds:datastoreItem>
</file>

<file path=customXml/itemProps3.xml><?xml version="1.0" encoding="utf-8"?>
<ds:datastoreItem xmlns:ds="http://schemas.openxmlformats.org/officeDocument/2006/customXml" ds:itemID="{692D275A-2E7E-4D95-B705-68FBEFAD0B5A}"/>
</file>

<file path=docProps/app.xml><?xml version="1.0" encoding="utf-8"?>
<Properties xmlns="http://schemas.openxmlformats.org/officeDocument/2006/extended-properties" xmlns:vt="http://schemas.openxmlformats.org/officeDocument/2006/docPropsVTypes">
  <TotalTime>12659</TotalTime>
  <Words>5784</Words>
  <Application>Microsoft Office PowerPoint</Application>
  <PresentationFormat>Widescreen</PresentationFormat>
  <Paragraphs>689</Paragraphs>
  <Slides>55</Slides>
  <Notes>0</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Calibri</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docId:DA1331264EC1F569E0C379ACF0282380</cp:keywords>
  <cp:lastModifiedBy>Kjartan Bollason</cp:lastModifiedBy>
  <cp:revision>849</cp:revision>
  <dcterms:created xsi:type="dcterms:W3CDTF">2020-10-14T13:32:04Z</dcterms:created>
  <dcterms:modified xsi:type="dcterms:W3CDTF">2026-01-19T16:54:37Z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