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5"/>
  </p:notesMasterIdLst>
  <p:sldIdLst>
    <p:sldId id="7772" r:id="rId5"/>
    <p:sldId id="7773" r:id="rId6"/>
    <p:sldId id="7743" r:id="rId7"/>
    <p:sldId id="7744" r:id="rId8"/>
    <p:sldId id="7746" r:id="rId9"/>
    <p:sldId id="7745" r:id="rId10"/>
    <p:sldId id="7747" r:id="rId11"/>
    <p:sldId id="7748" r:id="rId12"/>
    <p:sldId id="7737" r:id="rId13"/>
    <p:sldId id="7736" r:id="rId14"/>
    <p:sldId id="7771" r:id="rId15"/>
    <p:sldId id="7770" r:id="rId16"/>
    <p:sldId id="7753" r:id="rId17"/>
    <p:sldId id="7790" r:id="rId18"/>
    <p:sldId id="7782" r:id="rId19"/>
    <p:sldId id="7783" r:id="rId20"/>
    <p:sldId id="7791" r:id="rId21"/>
    <p:sldId id="7784" r:id="rId22"/>
    <p:sldId id="7785" r:id="rId23"/>
    <p:sldId id="7786" r:id="rId24"/>
    <p:sldId id="7787" r:id="rId25"/>
    <p:sldId id="7755" r:id="rId26"/>
    <p:sldId id="7788" r:id="rId27"/>
    <p:sldId id="7789" r:id="rId28"/>
    <p:sldId id="7765" r:id="rId29"/>
    <p:sldId id="7766" r:id="rId30"/>
    <p:sldId id="7750" r:id="rId31"/>
    <p:sldId id="7751" r:id="rId32"/>
    <p:sldId id="7749" r:id="rId33"/>
    <p:sldId id="770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H" userId="S::kjartan@holar.is::1445eabb-cb7d-4a40-93f8-3a9d43ef6b96" providerId="AD"/>
  <p188:author id="{CDEE7B43-E15E-DDBC-E647-F7CDA4D2A392}" name="Catriona.Murphy" initials="Ca" userId="S::catriona.murphy_tus.ie#ext#@reiknistofnun.onmicrosoft.com::8b535ec4-35cb-43c7-9541-bb97663a9aec" providerId="AD"/>
  <p188:author id="{8798976D-EF87-1316-CA5A-E149B9784C76}" name="radu.mihailescu" initials="ra" userId="S::radu.mihailescu_nhlstenden.com#ext#@reiknistofnun.onmicrosoft.com::366edcf1-e92c-4c43-b770-7c1b6e0dee96" providerId="AD"/>
  <p188:author id="{A13067A2-4D5D-6454-AE26-08EC39969FB8}" name="Anthony Johnston" initials="AJ" userId="S::Anthony.Johnston@tus.ie::591fe8ed-d8db-4d50-baca-f73083e86ee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93A6"/>
    <a:srgbClr val="414141"/>
    <a:srgbClr val="EC7C69"/>
    <a:srgbClr val="459597"/>
    <a:srgbClr val="FBA63B"/>
    <a:srgbClr val="FEF3E3"/>
    <a:srgbClr val="D0D8D7"/>
    <a:srgbClr val="82CCCA"/>
    <a:srgbClr val="E5BEA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51CF36-CDDD-9082-532B-ECCDE4892CFF}" v="27" dt="2025-08-21T18:38:49.210"/>
    <p1510:client id="{2AF1D69C-209D-7154-42C6-73DCC36D378E}" v="3" dt="2025-08-21T11:58:50.940"/>
    <p1510:client id="{6D3D090C-61E4-069D-4CE8-DF091D7F3C08}" v="97" dt="2025-08-21T14:13:03.533"/>
    <p1510:client id="{8E31233A-5FE5-35CD-AC56-2C9B47B47C51}" v="11" dt="2025-08-21T14:19:06.793"/>
    <p1510:client id="{CD5D3A1E-A36D-E866-7B47-2DB4EB1118B8}" v="3" dt="2025-08-21T14:21:58.076"/>
    <p1510:client id="{E5993183-3B9D-E163-3625-AB1DA876BBB7}" v="2" dt="2025-08-22T09:40:07.7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904"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7</a:t>
            </a:fld>
            <a:endParaRPr lang="en-US"/>
          </a:p>
        </p:txBody>
      </p:sp>
    </p:spTree>
    <p:extLst>
      <p:ext uri="{BB962C8B-B14F-4D97-AF65-F5344CB8AC3E}">
        <p14:creationId xmlns:p14="http://schemas.microsoft.com/office/powerpoint/2010/main" val="909666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8E898-1A5F-8175-DFFB-0E227E2F9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82AD3-5D42-8AE4-552A-616E93A887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732CA2-3C60-1EA8-F64E-065DB6D16A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4222AFA-AA8C-6413-A7C2-95D71F55B26F}"/>
              </a:ext>
            </a:extLst>
          </p:cNvPr>
          <p:cNvSpPr>
            <a:spLocks noGrp="1"/>
          </p:cNvSpPr>
          <p:nvPr>
            <p:ph type="sldNum" sz="quarter" idx="5"/>
          </p:nvPr>
        </p:nvSpPr>
        <p:spPr/>
        <p:txBody>
          <a:bodyPr/>
          <a:lstStyle/>
          <a:p>
            <a:fld id="{4BE5DE82-CF29-044D-9158-06A811149881}" type="slidenum">
              <a:rPr lang="en-US" smtClean="0"/>
              <a:t>8</a:t>
            </a:fld>
            <a:endParaRPr lang="en-US"/>
          </a:p>
        </p:txBody>
      </p:sp>
    </p:spTree>
    <p:extLst>
      <p:ext uri="{BB962C8B-B14F-4D97-AF65-F5344CB8AC3E}">
        <p14:creationId xmlns:p14="http://schemas.microsoft.com/office/powerpoint/2010/main" val="950748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3B37E-964B-AB72-BA13-C9103CF302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0C70A7-AFCC-5F48-A82E-6F196DA224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27C27F-1532-692B-4061-917E96A655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0E358E8-0DB4-0DE7-512F-B757A9CEFCA6}"/>
              </a:ext>
            </a:extLst>
          </p:cNvPr>
          <p:cNvSpPr>
            <a:spLocks noGrp="1"/>
          </p:cNvSpPr>
          <p:nvPr>
            <p:ph type="sldNum" sz="quarter" idx="5"/>
          </p:nvPr>
        </p:nvSpPr>
        <p:spPr/>
        <p:txBody>
          <a:bodyPr/>
          <a:lstStyle/>
          <a:p>
            <a:fld id="{4BE5DE82-CF29-044D-9158-06A811149881}" type="slidenum">
              <a:rPr lang="en-US" smtClean="0"/>
              <a:t>29</a:t>
            </a:fld>
            <a:endParaRPr lang="en-US"/>
          </a:p>
        </p:txBody>
      </p:sp>
    </p:spTree>
    <p:extLst>
      <p:ext uri="{BB962C8B-B14F-4D97-AF65-F5344CB8AC3E}">
        <p14:creationId xmlns:p14="http://schemas.microsoft.com/office/powerpoint/2010/main" val="917448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F30D95-F743-CBA2-5FC0-3EB1822F3E97}"/>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29213E4C-C40C-2C06-2A54-26080F9EEA8C}"/>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29522857-6BE9-9055-0C38-64934A38B71F}"/>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B3E67298-3560-5376-1EEF-B1EA5838CE21}"/>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A8BF2A1-ADAA-51F9-A54D-612C168F288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03203C79-E0BB-C3A3-D390-9C734A32C3A4}"/>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96FC7D90-BE71-C348-3DA7-B5B8E12651A1}"/>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0" name="Slide Number Placeholder 5">
            <a:extLst>
              <a:ext uri="{FF2B5EF4-FFF2-40B4-BE49-F238E27FC236}">
                <a16:creationId xmlns:a16="http://schemas.microsoft.com/office/drawing/2014/main" id="{307B564B-86FF-81CD-C24C-1B51E643CC7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26F2C004-0C5D-E994-D5E0-36ECCA19596A}"/>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2" name="Straight Connector 11">
            <a:extLst>
              <a:ext uri="{FF2B5EF4-FFF2-40B4-BE49-F238E27FC236}">
                <a16:creationId xmlns:a16="http://schemas.microsoft.com/office/drawing/2014/main" id="{910FB996-B27B-C73E-8D2A-E98A0C90B8B9}"/>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6803EB4F-4C58-B9A1-9FC2-E2714E74DEEE}"/>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4" name="Text Placeholder 32">
            <a:extLst>
              <a:ext uri="{FF2B5EF4-FFF2-40B4-BE49-F238E27FC236}">
                <a16:creationId xmlns:a16="http://schemas.microsoft.com/office/drawing/2014/main" id="{DF658C89-38A6-2508-4B2E-513543A5F33D}"/>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972770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3374ABE-97D3-3E8E-FAFC-6D4CC7259A99}"/>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39B4FDA8-7D76-CFA7-C7B8-A21F78766DCB}"/>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ADD68B86-A99B-F3CB-D7C8-A451A6EE0EE7}"/>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4" name="Slide Number Placeholder 5">
            <a:extLst>
              <a:ext uri="{FF2B5EF4-FFF2-40B4-BE49-F238E27FC236}">
                <a16:creationId xmlns:a16="http://schemas.microsoft.com/office/drawing/2014/main" id="{CE623A54-AD38-B02C-5721-DC8F64A51D8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5" name="Text Placeholder 17">
            <a:extLst>
              <a:ext uri="{FF2B5EF4-FFF2-40B4-BE49-F238E27FC236}">
                <a16:creationId xmlns:a16="http://schemas.microsoft.com/office/drawing/2014/main" id="{31F7C9AC-5F4C-97E7-54D0-19FB28FE6498}"/>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6" name="Text Placeholder 23">
            <a:extLst>
              <a:ext uri="{FF2B5EF4-FFF2-40B4-BE49-F238E27FC236}">
                <a16:creationId xmlns:a16="http://schemas.microsoft.com/office/drawing/2014/main" id="{5AB9A2E8-2BDD-198B-A073-3AC52FE90C45}"/>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FEC24869-DAE9-8C7F-CBC7-CF3486F4171C}"/>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28FB0A20-E935-7089-053C-B98EA8AD01F8}"/>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2539E3CA-25E7-EDCE-AA8E-8A19A9EC8293}"/>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C7D28B20-16AC-4420-7BD0-7E73EA01AB76}"/>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FF709D79-9D16-4122-0BC8-B6558E032B80}"/>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DDC8EAA0-DDC4-B607-C4A7-670C26F139DD}"/>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9F7A2F1E-28FE-5A45-BE88-00DE0EEB126E}"/>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8" name="Text Placeholder 23">
            <a:extLst>
              <a:ext uri="{FF2B5EF4-FFF2-40B4-BE49-F238E27FC236}">
                <a16:creationId xmlns:a16="http://schemas.microsoft.com/office/drawing/2014/main" id="{F543AF08-33D9-5168-9224-530C13CFDB32}"/>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3706DD85-9695-CD90-0883-AEFD75A7296A}"/>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EDB2A9A5-1609-A2F8-DC70-0C2BFB43CD1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E902EBE3-01C1-0AF3-D341-DE038F76D5F8}"/>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3ED3711E-BD5B-EE54-0964-70F34FFCE973}"/>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912B73F1-8E38-C944-C6FA-6C7B91289BE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C3C1D1CF-465E-34F6-3CB6-00EAB0B8E4C2}"/>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1E62A359-29A2-FB2B-FF23-EE4DAF036862}"/>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7AB9DC75-AC43-445B-995C-3C1125B3F2E9}"/>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rgbClr val="414141"/>
                    </a:solidFill>
                    <a:latin typeface="+mj-lt"/>
                  </a:rPr>
                  <a:t>EPIC STAYS is licensed </a:t>
                </a:r>
              </a:p>
              <a:p>
                <a:pPr algn="just"/>
                <a:r>
                  <a:rPr lang="en-US" sz="900" b="1">
                    <a:solidFill>
                      <a:srgbClr val="414141"/>
                    </a:solidFill>
                    <a:latin typeface="+mj-lt"/>
                  </a:rPr>
                  <a:t>under </a:t>
                </a:r>
                <a:r>
                  <a:rPr lang="en-US" sz="900" b="1">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a:solidFill>
                    <a:srgbClr val="414141"/>
                  </a:solidFill>
                  <a:latin typeface="+mj-lt"/>
                </a:endParaRPr>
              </a:p>
            </p:txBody>
          </p:sp>
          <p:pic>
            <p:nvPicPr>
              <p:cNvPr id="26" name="Picture 25">
                <a:extLst>
                  <a:ext uri="{FF2B5EF4-FFF2-40B4-BE49-F238E27FC236}">
                    <a16:creationId xmlns:a16="http://schemas.microsoft.com/office/drawing/2014/main" id="{B58D7EAE-1C45-4B92-DBC1-BE4C79A0AC7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A9E1D8-4F22-625B-2C4E-07B47AAFDF25}"/>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C3B11366-AD09-04F6-6653-CF0B8C595DC9}"/>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01202AAC-A4B1-346B-46B2-188899A89D68}"/>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5" name="Text Placeholder 23">
            <a:extLst>
              <a:ext uri="{FF2B5EF4-FFF2-40B4-BE49-F238E27FC236}">
                <a16:creationId xmlns:a16="http://schemas.microsoft.com/office/drawing/2014/main" id="{B7E4A283-06B2-21F7-1EEC-67F196AA1CD5}"/>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667504B0-23AE-4FDF-5A4A-45171D6D5A93}"/>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AF0DC6D5-5E86-05FF-DA96-2B09050D19C1}"/>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9170CEDF-DBD0-65FC-58AF-2657252A089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4D7152C8-6AFE-44FB-7B28-708E0FD412A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3448497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8313414-7231-D721-F22C-7698EAC7B9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1662533E-3357-8EAB-85F5-E379CED74CD7}"/>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F1F4522F-79A1-E5F0-4628-9141C0263924}"/>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57CCCCC9-D323-7E9B-FC94-59C5159F3178}"/>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18791DBB-588C-D672-AD15-B82BF297DBE6}"/>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85AB9E1E-1E1D-F24F-CB0A-CAA2A0D59F9A}"/>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FAD7E4C3-B30D-3716-2A1C-DA9BFCE2A3A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472262D8-6D31-8488-2EBA-2E076602F631}"/>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6186152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1_Final Slide">
    <p:spTree>
      <p:nvGrpSpPr>
        <p:cNvPr id="1" name=""/>
        <p:cNvGrpSpPr/>
        <p:nvPr/>
      </p:nvGrpSpPr>
      <p:grpSpPr>
        <a:xfrm>
          <a:off x="0" y="0"/>
          <a:ext cx="0" cy="0"/>
          <a:chOff x="0" y="0"/>
          <a:chExt cx="0" cy="0"/>
        </a:xfrm>
      </p:grpSpPr>
      <p:sp>
        <p:nvSpPr>
          <p:cNvPr id="2" name="Text Placeholder 23">
            <a:extLst>
              <a:ext uri="{FF2B5EF4-FFF2-40B4-BE49-F238E27FC236}">
                <a16:creationId xmlns:a16="http://schemas.microsoft.com/office/drawing/2014/main" id="{4524E65E-4F41-B3B1-A53C-8CDD9BF1513C}"/>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3" name="Group 2">
            <a:extLst>
              <a:ext uri="{FF2B5EF4-FFF2-40B4-BE49-F238E27FC236}">
                <a16:creationId xmlns:a16="http://schemas.microsoft.com/office/drawing/2014/main" id="{B8E8CF7C-C540-56CE-6E4A-063657FCBD2E}"/>
              </a:ext>
            </a:extLst>
          </p:cNvPr>
          <p:cNvGrpSpPr/>
          <p:nvPr userDrawn="1"/>
        </p:nvGrpSpPr>
        <p:grpSpPr>
          <a:xfrm>
            <a:off x="441852" y="5691396"/>
            <a:ext cx="6969049" cy="851642"/>
            <a:chOff x="441852" y="5691396"/>
            <a:chExt cx="6969049" cy="851642"/>
          </a:xfrm>
        </p:grpSpPr>
        <p:pic>
          <p:nvPicPr>
            <p:cNvPr id="7" name="Picture 6" descr="Co-funded by the European Union logo in png for web usage">
              <a:extLst>
                <a:ext uri="{FF2B5EF4-FFF2-40B4-BE49-F238E27FC236}">
                  <a16:creationId xmlns:a16="http://schemas.microsoft.com/office/drawing/2014/main" id="{A2513CC6-0EEA-DD6C-C73F-02304A8DD9E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9" name="Rectangle 8">
              <a:extLst>
                <a:ext uri="{FF2B5EF4-FFF2-40B4-BE49-F238E27FC236}">
                  <a16:creationId xmlns:a16="http://schemas.microsoft.com/office/drawing/2014/main" id="{4E466453-0836-99C3-4994-8814799A3ED2}"/>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0" name="Group 9">
              <a:extLst>
                <a:ext uri="{FF2B5EF4-FFF2-40B4-BE49-F238E27FC236}">
                  <a16:creationId xmlns:a16="http://schemas.microsoft.com/office/drawing/2014/main" id="{1D7016CA-CA55-90C0-CA79-19625C4D5C7A}"/>
                </a:ext>
              </a:extLst>
            </p:cNvPr>
            <p:cNvGrpSpPr/>
            <p:nvPr userDrawn="1"/>
          </p:nvGrpSpPr>
          <p:grpSpPr>
            <a:xfrm>
              <a:off x="441852" y="5691396"/>
              <a:ext cx="1307461" cy="742180"/>
              <a:chOff x="340586" y="8789227"/>
              <a:chExt cx="1307461" cy="742180"/>
            </a:xfrm>
          </p:grpSpPr>
          <p:sp>
            <p:nvSpPr>
              <p:cNvPr id="11" name="Rectangle 10">
                <a:extLst>
                  <a:ext uri="{FF2B5EF4-FFF2-40B4-BE49-F238E27FC236}">
                    <a16:creationId xmlns:a16="http://schemas.microsoft.com/office/drawing/2014/main" id="{BDCD0B37-2951-6A71-4C3E-AFC770BB8E33}"/>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rgbClr val="414141"/>
                    </a:solidFill>
                    <a:latin typeface="+mj-lt"/>
                  </a:rPr>
                  <a:t>EPIC STAYS is licensed </a:t>
                </a:r>
              </a:p>
              <a:p>
                <a:pPr algn="just"/>
                <a:r>
                  <a:rPr lang="en-US" sz="900" b="1">
                    <a:solidFill>
                      <a:srgbClr val="414141"/>
                    </a:solidFill>
                    <a:latin typeface="+mj-lt"/>
                  </a:rPr>
                  <a:t>under </a:t>
                </a:r>
                <a:r>
                  <a:rPr lang="en-US" sz="900" b="1">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a:solidFill>
                    <a:srgbClr val="414141"/>
                  </a:solidFill>
                  <a:latin typeface="+mj-lt"/>
                </a:endParaRPr>
              </a:p>
            </p:txBody>
          </p:sp>
          <p:pic>
            <p:nvPicPr>
              <p:cNvPr id="12" name="Picture 11">
                <a:extLst>
                  <a:ext uri="{FF2B5EF4-FFF2-40B4-BE49-F238E27FC236}">
                    <a16:creationId xmlns:a16="http://schemas.microsoft.com/office/drawing/2014/main" id="{D81BA237-D2C3-EFE9-95C6-8F8D6EA49B4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1959619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FF28C5A0-CDFA-982F-0EC9-A7C85ADCF34F}"/>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A85F845A-0B79-AC15-7D2C-469B0AC5997A}"/>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E8DFB183-10CF-CDA4-60B2-8600F9B7FDA1}"/>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F630F948-5861-B8B4-0C5C-3BFE1DC76E06}"/>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1" name="Text Placeholder 32">
            <a:extLst>
              <a:ext uri="{FF2B5EF4-FFF2-40B4-BE49-F238E27FC236}">
                <a16:creationId xmlns:a16="http://schemas.microsoft.com/office/drawing/2014/main" id="{20995D0E-BAD8-41AB-5C04-ACD01C206C2E}"/>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2" name="Text Placeholder 32">
            <a:extLst>
              <a:ext uri="{FF2B5EF4-FFF2-40B4-BE49-F238E27FC236}">
                <a16:creationId xmlns:a16="http://schemas.microsoft.com/office/drawing/2014/main" id="{6824097E-52EB-6109-B520-A91E3AB000F1}"/>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sp>
        <p:nvSpPr>
          <p:cNvPr id="13" name="Text Placeholder 23">
            <a:extLst>
              <a:ext uri="{FF2B5EF4-FFF2-40B4-BE49-F238E27FC236}">
                <a16:creationId xmlns:a16="http://schemas.microsoft.com/office/drawing/2014/main" id="{0CF726D0-4618-1BEA-F957-81D819EB659D}"/>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4" name="Straight Connector 13">
            <a:extLst>
              <a:ext uri="{FF2B5EF4-FFF2-40B4-BE49-F238E27FC236}">
                <a16:creationId xmlns:a16="http://schemas.microsoft.com/office/drawing/2014/main" id="{D61D91A3-4D83-A087-D3B0-44E6AED3E580}"/>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FF229412-FB9B-5ECE-925A-F6CEFC432A23}"/>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0DCA25E1-F978-DA68-1FF1-B7E4BD699754}"/>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4DFB12E1-BDE7-0FB1-028C-450AF844C460}"/>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8" name="Text Placeholder 32">
            <a:extLst>
              <a:ext uri="{FF2B5EF4-FFF2-40B4-BE49-F238E27FC236}">
                <a16:creationId xmlns:a16="http://schemas.microsoft.com/office/drawing/2014/main" id="{FF817A0A-DC5D-7039-AABD-F9BEFAC501A5}"/>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9" name="Text Placeholder 32">
            <a:extLst>
              <a:ext uri="{FF2B5EF4-FFF2-40B4-BE49-F238E27FC236}">
                <a16:creationId xmlns:a16="http://schemas.microsoft.com/office/drawing/2014/main" id="{8EC710EC-B682-D173-66C0-D417D2EF753B}"/>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20" name="Text Placeholder 32">
            <a:extLst>
              <a:ext uri="{FF2B5EF4-FFF2-40B4-BE49-F238E27FC236}">
                <a16:creationId xmlns:a16="http://schemas.microsoft.com/office/drawing/2014/main" id="{332B1889-BC1F-2C2D-FFF1-5E5321D5C7C3}"/>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1" name="Straight Connector 20">
            <a:extLst>
              <a:ext uri="{FF2B5EF4-FFF2-40B4-BE49-F238E27FC236}">
                <a16:creationId xmlns:a16="http://schemas.microsoft.com/office/drawing/2014/main" id="{2B29A240-39FD-7604-1518-433A2B1440A4}"/>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CA154B54-2009-C779-F6A2-2CB8852DFA72}"/>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4F4D6C28-5B9C-5AB0-FC48-25E359657119}"/>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949E7B22-356F-8C64-66DC-5708FE35DD3C}"/>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93412997-B4D0-674E-3863-02EAA78CD02F}"/>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3" name="Text Placeholder 32">
            <a:extLst>
              <a:ext uri="{FF2B5EF4-FFF2-40B4-BE49-F238E27FC236}">
                <a16:creationId xmlns:a16="http://schemas.microsoft.com/office/drawing/2014/main" id="{56F87941-776C-301C-9756-22A57E036715}"/>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35" name="Text Placeholder 32">
            <a:extLst>
              <a:ext uri="{FF2B5EF4-FFF2-40B4-BE49-F238E27FC236}">
                <a16:creationId xmlns:a16="http://schemas.microsoft.com/office/drawing/2014/main" id="{51C60931-C812-5BD8-6225-D9005B0796D0}"/>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sp>
        <p:nvSpPr>
          <p:cNvPr id="37" name="Text Placeholder 23">
            <a:extLst>
              <a:ext uri="{FF2B5EF4-FFF2-40B4-BE49-F238E27FC236}">
                <a16:creationId xmlns:a16="http://schemas.microsoft.com/office/drawing/2014/main" id="{F69D0045-E071-B0B4-C681-B0B7960694B0}"/>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38" name="Straight Connector 37">
            <a:extLst>
              <a:ext uri="{FF2B5EF4-FFF2-40B4-BE49-F238E27FC236}">
                <a16:creationId xmlns:a16="http://schemas.microsoft.com/office/drawing/2014/main" id="{18400879-9877-7F5E-E31B-A72560C07CA4}"/>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7936CD83-2B14-BC52-25DE-96C4FF60793B}"/>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42" name="Text Placeholder 32">
            <a:extLst>
              <a:ext uri="{FF2B5EF4-FFF2-40B4-BE49-F238E27FC236}">
                <a16:creationId xmlns:a16="http://schemas.microsoft.com/office/drawing/2014/main" id="{16FFB8CD-3984-9F44-A036-23614D107044}"/>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16959995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20566216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FBA63B"/>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27033761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13ACC9B-C106-923E-9D3A-90A6314D3E94}"/>
              </a:ext>
            </a:extLst>
          </p:cNvPr>
          <p:cNvSpPr/>
          <p:nvPr userDrawn="1"/>
        </p:nvSpPr>
        <p:spPr>
          <a:xfrm>
            <a:off x="9747" y="0"/>
            <a:ext cx="6522544"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78203E2F-F931-4262-9E7B-93A15CB9F592}"/>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75AE594A-8E56-44A0-B5BE-A2D96D68F8FD}"/>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5C46815C-6E30-F713-470E-65ABC2B0C586}"/>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B25E28A4-4813-2D94-B9EE-6893F9257DA6}"/>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0" name="Text Placeholder 25">
            <a:extLst>
              <a:ext uri="{FF2B5EF4-FFF2-40B4-BE49-F238E27FC236}">
                <a16:creationId xmlns:a16="http://schemas.microsoft.com/office/drawing/2014/main" id="{3075E64F-1FEF-C25D-7B9F-60F8344B70D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E4A2FF23-0EA8-559D-BA4F-0A5D2103C9C6}"/>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EA2ABEB9-654D-4122-15C0-8232582C697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DDDC66A9-8E24-71F8-071C-8613326622C2}"/>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14EA467F-06E0-6093-46AA-7CFB4663728D}"/>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2CD0456A-7362-66E3-4485-5A86FFC85B6A}"/>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4CA1E2BC-D2D3-BB6F-C42E-C426D445AE02}"/>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C211D888-A47D-FC9A-5303-9CCAD9235378}"/>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22027D2D-F20D-B24D-07A8-EA4C74932B0C}"/>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0" name="Straight Connector 19">
            <a:extLst>
              <a:ext uri="{FF2B5EF4-FFF2-40B4-BE49-F238E27FC236}">
                <a16:creationId xmlns:a16="http://schemas.microsoft.com/office/drawing/2014/main" id="{311110E2-C6B1-081A-27AD-0EAEA535C5B5}"/>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D7375055-52FF-645E-B2D4-587C836589A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379E7E2E-3962-031A-D3D5-37CA27ED8A1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195520" y="0"/>
            <a:ext cx="5654295" cy="6104006"/>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9" name="Freeform 8">
            <a:extLst>
              <a:ext uri="{FF2B5EF4-FFF2-40B4-BE49-F238E27FC236}">
                <a16:creationId xmlns:a16="http://schemas.microsoft.com/office/drawing/2014/main" id="{7D317007-EE01-EBAB-DCA8-EDAF492617B2}"/>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5199791 h 5199830"/>
              <a:gd name="connsiteX7" fmla="*/ 4162678 w 7122409"/>
              <a:gd name="connsiteY7" fmla="*/ 5199791 h 5199830"/>
              <a:gd name="connsiteX8" fmla="*/ 4162678 w 7122409"/>
              <a:gd name="connsiteY8" fmla="*/ 5199791 h 5199830"/>
              <a:gd name="connsiteX9" fmla="*/ 7122374 w 7122409"/>
              <a:gd name="connsiteY9" fmla="*/ 5199791 h 5199830"/>
              <a:gd name="connsiteX10" fmla="*/ 7122374 w 7122409"/>
              <a:gd name="connsiteY10" fmla="*/ 4747371 h 5199830"/>
              <a:gd name="connsiteX11" fmla="*/ 7122325 w 7122409"/>
              <a:gd name="connsiteY11" fmla="*/ 4747371 h 5199830"/>
              <a:gd name="connsiteX12" fmla="*/ 4162678 w 7122409"/>
              <a:gd name="connsiteY12" fmla="*/ 4747371 h 5199830"/>
              <a:gd name="connsiteX13" fmla="*/ 0 w 7122409"/>
              <a:gd name="connsiteY13" fmla="*/ 4747371 h 5199830"/>
              <a:gd name="connsiteX14" fmla="*/ 0 w 7122409"/>
              <a:gd name="connsiteY14" fmla="*/ 3761070 h 5199830"/>
              <a:gd name="connsiteX15" fmla="*/ 7431 w 7122409"/>
              <a:gd name="connsiteY15" fmla="*/ 3761070 h 5199830"/>
              <a:gd name="connsiteX16" fmla="*/ 0 w 7122409"/>
              <a:gd name="connsiteY16" fmla="*/ 3560380 h 5199830"/>
              <a:gd name="connsiteX17" fmla="*/ 3561205 w 7122409"/>
              <a:gd name="connsiteY17"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5199791"/>
                </a:lnTo>
                <a:lnTo>
                  <a:pt x="4162678" y="5199791"/>
                </a:lnTo>
                <a:lnTo>
                  <a:pt x="4162678" y="5199791"/>
                </a:lnTo>
                <a:lnTo>
                  <a:pt x="7122374" y="5199791"/>
                </a:lnTo>
                <a:lnTo>
                  <a:pt x="7122374" y="4747371"/>
                </a:lnTo>
                <a:lnTo>
                  <a:pt x="7122325" y="4747371"/>
                </a:lnTo>
                <a:lnTo>
                  <a:pt x="4162678" y="4747371"/>
                </a:lnTo>
                <a:lnTo>
                  <a:pt x="0" y="4747371"/>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4BD5853-78C3-4641-EAB5-4508CF892AC8}"/>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2E105E9-D5E8-31F6-AEF0-9EADC8207856}"/>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6386B200-384F-1AF2-296E-42F110BBCC6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18" r:id="rId21"/>
    <p:sldLayoutId id="2147483907" r:id="rId22"/>
    <p:sldLayoutId id="2147483878" r:id="rId23"/>
    <p:sldLayoutId id="2147483915"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09" r:id="rId36"/>
    <p:sldLayoutId id="2147483912" r:id="rId37"/>
    <p:sldLayoutId id="2147483910" r:id="rId38"/>
    <p:sldLayoutId id="2147483917" r:id="rId39"/>
    <p:sldLayoutId id="2147483919" r:id="rId40"/>
    <p:sldLayoutId id="2147483920" r:id="rId41"/>
    <p:sldLayoutId id="2147483921" r:id="rId4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40.xml"/><Relationship Id="rId5" Type="http://schemas.openxmlformats.org/officeDocument/2006/relationships/image" Target="../media/image8.png"/><Relationship Id="rId4" Type="http://schemas.openxmlformats.org/officeDocument/2006/relationships/hyperlink" Target="https://www.youtube.com/watch?v=xlJfOzlCvIs"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hyperlink" Target="https://www.mdpi.com/2071-1050/15/3/2683" TargetMode="External"/><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hyperlink" Target="https://www.mdpi.com/2071-1050/15/3/2683" TargetMode="External"/><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uniqhotels.com/chateaux-dans-les-arbres/?utm_source=chatgpt.com" TargetMode="External"/><Relationship Id="rId1" Type="http://schemas.openxmlformats.org/officeDocument/2006/relationships/slideLayout" Target="../slideLayouts/slideLayout40.xml"/><Relationship Id="rId6" Type="http://schemas.openxmlformats.org/officeDocument/2006/relationships/image" Target="../media/image9.png"/><Relationship Id="rId5" Type="http://schemas.openxmlformats.org/officeDocument/2006/relationships/hyperlink" Target="https://www.youtube.com/watch?v=kZaN-gg_KDI"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youtu.be/aSmVE2S1hDI?feature=shared" TargetMode="External"/><Relationship Id="rId1" Type="http://schemas.openxmlformats.org/officeDocument/2006/relationships/slideLayout" Target="../slideLayouts/slideLayout40.xml"/><Relationship Id="rId5" Type="http://schemas.openxmlformats.org/officeDocument/2006/relationships/image" Target="../media/image14.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youtu.be/TdILtylhakM?feature=shared" TargetMode="External"/><Relationship Id="rId1" Type="http://schemas.openxmlformats.org/officeDocument/2006/relationships/slideLayout" Target="../slideLayouts/slideLayout40.xml"/><Relationship Id="rId5" Type="http://schemas.openxmlformats.org/officeDocument/2006/relationships/image" Target="../media/image1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hyperlink" Target="https://www.researchgate.net/publication/284458861_Community_Involvement_and_Sustainable_Rural_Tourism_Development_Perspectives_from_the_Local_Communities" TargetMode="External"/><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hyperlink" Target="https://roadbook.com/travel/agritourism-best-farm-stays-europe/" TargetMode="External"/><Relationship Id="rId4" Type="http://schemas.openxmlformats.org/officeDocument/2006/relationships/hyperlink" Target="https://www.worldnomads.com/responsible-travel/make-a-difference/people/living-with-the-locals-through-community-based-touris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6.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hyperlink" Target="https://sawdays-production-assets.s3.eu-west-1.amazonaws.com/wp-content/uploads/2025/01/14112331/Sawdays-Impact-Report-2024-2025.pdf" TargetMode="External"/><Relationship Id="rId2" Type="http://schemas.openxmlformats.org/officeDocument/2006/relationships/notesSlide" Target="../notesSlides/notesSlide1.xml"/><Relationship Id="rId1" Type="http://schemas.openxmlformats.org/officeDocument/2006/relationships/slideLayout" Target="../slideLayouts/slideLayout38.xml"/><Relationship Id="rId4" Type="http://schemas.openxmlformats.org/officeDocument/2006/relationships/hyperlink" Target="https://www.mews.com/en/blog/hotel-community-engagement"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sustainablebrands.com/read/alternative-accommodation-platforms-social-connection-care" TargetMode="External"/><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8A23C-3BB4-D68C-20BA-1E36835081B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4C2BB1D8-6785-823F-CAC2-C865A772BF68}"/>
              </a:ext>
            </a:extLst>
          </p:cNvPr>
          <p:cNvSpPr>
            <a:spLocks noGrp="1"/>
          </p:cNvSpPr>
          <p:nvPr>
            <p:ph type="body" sz="quarter" idx="18"/>
          </p:nvPr>
        </p:nvSpPr>
        <p:spPr>
          <a:xfrm>
            <a:off x="615337" y="1548294"/>
            <a:ext cx="2975564" cy="1049221"/>
          </a:xfrm>
          <a:prstGeom prst="rect">
            <a:avLst/>
          </a:prstGeom>
        </p:spPr>
        <p:txBody>
          <a:bodyPr/>
          <a:lstStyle/>
          <a:p>
            <a:r>
              <a:rPr lang="en-US"/>
              <a:t>Rémi </a:t>
            </a:r>
            <a:r>
              <a:rPr lang="en-US" err="1"/>
              <a:t>Becherel </a:t>
            </a:r>
            <a:r>
              <a:rPr lang="en-US"/>
              <a:t>um Châteaux dans les </a:t>
            </a:r>
            <a:r>
              <a:rPr lang="en-US" err="1"/>
              <a:t>Arbres</a:t>
            </a:r>
            <a:endParaRPr lang="en-US"/>
          </a:p>
          <a:p>
            <a:endParaRPr lang="en-US"/>
          </a:p>
        </p:txBody>
      </p:sp>
      <p:sp>
        <p:nvSpPr>
          <p:cNvPr id="15" name="Text Placeholder 3">
            <a:extLst>
              <a:ext uri="{FF2B5EF4-FFF2-40B4-BE49-F238E27FC236}">
                <a16:creationId xmlns:a16="http://schemas.microsoft.com/office/drawing/2014/main" id="{3FEC0D10-B1FD-543E-5565-EBA8222A566D}"/>
              </a:ext>
            </a:extLst>
          </p:cNvPr>
          <p:cNvSpPr>
            <a:spLocks noGrp="1"/>
          </p:cNvSpPr>
          <p:nvPr>
            <p:ph type="body" sz="quarter" idx="19"/>
          </p:nvPr>
        </p:nvSpPr>
        <p:spPr>
          <a:xfrm>
            <a:off x="632136" y="613375"/>
            <a:ext cx="2958765" cy="385564"/>
          </a:xfrm>
          <a:prstGeom prst="rect">
            <a:avLst/>
          </a:prstGeom>
        </p:spPr>
        <p:txBody>
          <a:bodyPr/>
          <a:lstStyle/>
          <a:p>
            <a:r>
              <a:rPr lang="en-GB"/>
              <a:t>Tilfellisrannsókn</a:t>
            </a:r>
          </a:p>
        </p:txBody>
      </p:sp>
      <p:sp>
        <p:nvSpPr>
          <p:cNvPr id="16" name="Text Placeholder 4">
            <a:extLst>
              <a:ext uri="{FF2B5EF4-FFF2-40B4-BE49-F238E27FC236}">
                <a16:creationId xmlns:a16="http://schemas.microsoft.com/office/drawing/2014/main" id="{3B885F82-C600-D868-3752-49A69A174180}"/>
              </a:ext>
            </a:extLst>
          </p:cNvPr>
          <p:cNvSpPr txBox="1">
            <a:spLocks/>
          </p:cNvSpPr>
          <p:nvPr/>
        </p:nvSpPr>
        <p:spPr>
          <a:xfrm>
            <a:off x="5942604" y="2252290"/>
            <a:ext cx="5124326"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EC7C69"/>
              </a:buClr>
            </a:pPr>
            <a:r>
              <a:rPr lang="en-IE"/>
              <a:t>Myndband 1 er viðtal við Rémi </a:t>
            </a:r>
            <a:r>
              <a:rPr lang="en-IE" err="1"/>
              <a:t>Becherel</a:t>
            </a:r>
            <a:r>
              <a:rPr lang="en-IE"/>
              <a:t>, stofnanda, sem ræðir ástríðu sína fyrir arkitektúr og átta ára reynslu af byggingu tréhúsa um alla Frakkland. </a:t>
            </a:r>
          </a:p>
          <a:p>
            <a:pPr>
              <a:lnSpc>
                <a:spcPts val="2340"/>
              </a:lnSpc>
              <a:buClr>
                <a:srgbClr val="EC7C69"/>
              </a:buClr>
            </a:pPr>
            <a:endParaRPr lang="en-IE"/>
          </a:p>
          <a:p>
            <a:pPr>
              <a:lnSpc>
                <a:spcPts val="2340"/>
              </a:lnSpc>
              <a:buClr>
                <a:srgbClr val="EC7C69"/>
              </a:buClr>
            </a:pPr>
            <a:r>
              <a:rPr lang="en-IE"/>
              <a:t>Hann fjallar nánar um skuldbindingu sína við að vernda umhverfið á meðan hann skapar einstök og lúxusrými fyrir gesti. </a:t>
            </a:r>
          </a:p>
          <a:p>
            <a:pPr>
              <a:lnSpc>
                <a:spcPts val="2340"/>
              </a:lnSpc>
              <a:buClr>
                <a:srgbClr val="EC7C69"/>
              </a:buClr>
            </a:pPr>
            <a:endParaRPr lang="en-IE" i="1"/>
          </a:p>
        </p:txBody>
      </p:sp>
      <p:sp>
        <p:nvSpPr>
          <p:cNvPr id="19" name="Slide Number Placeholder 5">
            <a:extLst>
              <a:ext uri="{FF2B5EF4-FFF2-40B4-BE49-F238E27FC236}">
                <a16:creationId xmlns:a16="http://schemas.microsoft.com/office/drawing/2014/main" id="{DA453DE1-A4A3-4359-E1FE-F44E089BF8D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a:p>
        </p:txBody>
      </p:sp>
      <p:sp>
        <p:nvSpPr>
          <p:cNvPr id="3" name="Text Placeholder 3">
            <a:extLst>
              <a:ext uri="{FF2B5EF4-FFF2-40B4-BE49-F238E27FC236}">
                <a16:creationId xmlns:a16="http://schemas.microsoft.com/office/drawing/2014/main" id="{10B526F1-6626-41F4-AB77-1E67A2F42CC9}"/>
              </a:ext>
            </a:extLst>
          </p:cNvPr>
          <p:cNvSpPr txBox="1">
            <a:spLocks/>
          </p:cNvSpPr>
          <p:nvPr/>
        </p:nvSpPr>
        <p:spPr>
          <a:xfrm>
            <a:off x="5942603" y="689293"/>
            <a:ext cx="487759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Myndband 1: </a:t>
            </a:r>
            <a:r>
              <a:rPr lang="en-US">
                <a:solidFill>
                  <a:srgbClr val="414141"/>
                </a:solidFill>
              </a:rPr>
              <a:t>Viðtal við Rémi </a:t>
            </a:r>
            <a:r>
              <a:rPr lang="en-US" err="1">
                <a:solidFill>
                  <a:srgbClr val="414141"/>
                </a:solidFill>
              </a:rPr>
              <a:t>Becherel</a:t>
            </a:r>
            <a:endParaRPr lang="en-US">
              <a:solidFill>
                <a:srgbClr val="414141"/>
              </a:solidFill>
            </a:endParaRPr>
          </a:p>
          <a:p>
            <a:pPr>
              <a:lnSpc>
                <a:spcPts val="3720"/>
              </a:lnSpc>
            </a:pPr>
            <a:endParaRPr lang="en-US"/>
          </a:p>
          <a:p>
            <a:pPr>
              <a:lnSpc>
                <a:spcPts val="3720"/>
              </a:lnSpc>
            </a:pPr>
            <a:endParaRPr lang="en-US"/>
          </a:p>
        </p:txBody>
      </p:sp>
      <p:cxnSp>
        <p:nvCxnSpPr>
          <p:cNvPr id="4" name="Straight Connector 3">
            <a:extLst>
              <a:ext uri="{FF2B5EF4-FFF2-40B4-BE49-F238E27FC236}">
                <a16:creationId xmlns:a16="http://schemas.microsoft.com/office/drawing/2014/main" id="{6870B493-BDA6-E63E-9483-C1ED2779DA67}"/>
              </a:ext>
            </a:extLst>
          </p:cNvPr>
          <p:cNvCxnSpPr>
            <a:cxnSpLocks/>
          </p:cNvCxnSpPr>
          <p:nvPr/>
        </p:nvCxnSpPr>
        <p:spPr>
          <a:xfrm>
            <a:off x="5222519" y="1762683"/>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64D5C72B-FDB1-028C-4CD4-A62F3A3D7356}"/>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1994940" y="2136950"/>
            <a:ext cx="4246690" cy="3154091"/>
          </a:xfrm>
          <a:prstGeom prst="rect">
            <a:avLst/>
          </a:prstGeom>
        </p:spPr>
      </p:pic>
      <p:pic>
        <p:nvPicPr>
          <p:cNvPr id="13" name="Picture 12">
            <a:extLst>
              <a:ext uri="{FF2B5EF4-FFF2-40B4-BE49-F238E27FC236}">
                <a16:creationId xmlns:a16="http://schemas.microsoft.com/office/drawing/2014/main" id="{66168F5F-E456-0EFE-E8F7-662043E8EE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2" name="Picture Placeholder 7" descr="A wooden structure with trees in the background&#10;&#10;AI-generated content may be incorrect.">
            <a:hlinkClick r:id="rId4"/>
            <a:extLst>
              <a:ext uri="{FF2B5EF4-FFF2-40B4-BE49-F238E27FC236}">
                <a16:creationId xmlns:a16="http://schemas.microsoft.com/office/drawing/2014/main" id="{16AD4F35-07DF-A664-8A5A-D8A1CC9E6B8E}"/>
              </a:ext>
            </a:extLst>
          </p:cNvPr>
          <p:cNvPicPr>
            <a:picLocks noChangeAspect="1"/>
          </p:cNvPicPr>
          <p:nvPr/>
        </p:nvPicPr>
        <p:blipFill rotWithShape="1">
          <a:blip r:embed="rId5"/>
          <a:srcRect l="2573" t="10226" r="7932" b="2697"/>
          <a:stretch/>
        </p:blipFill>
        <p:spPr>
          <a:xfrm>
            <a:off x="656474" y="3275968"/>
            <a:ext cx="4209637" cy="2373947"/>
          </a:xfrm>
          <a:prstGeom prst="rect">
            <a:avLst/>
          </a:prstGeom>
        </p:spPr>
      </p:pic>
      <p:sp>
        <p:nvSpPr>
          <p:cNvPr id="5" name="Oval 4">
            <a:extLst>
              <a:ext uri="{FF2B5EF4-FFF2-40B4-BE49-F238E27FC236}">
                <a16:creationId xmlns:a16="http://schemas.microsoft.com/office/drawing/2014/main" id="{6DF09736-27F5-FE30-DE12-25E3CEE7F5B6}"/>
              </a:ext>
            </a:extLst>
          </p:cNvPr>
          <p:cNvSpPr/>
          <p:nvPr/>
        </p:nvSpPr>
        <p:spPr>
          <a:xfrm>
            <a:off x="3789145" y="4707005"/>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Connector 21">
            <a:extLst>
              <a:ext uri="{FF2B5EF4-FFF2-40B4-BE49-F238E27FC236}">
                <a16:creationId xmlns:a16="http://schemas.microsoft.com/office/drawing/2014/main" id="{6580EF3E-C119-3841-5CA6-D26CD2984E77}"/>
              </a:ext>
            </a:extLst>
          </p:cNvPr>
          <p:cNvSpPr/>
          <p:nvPr/>
        </p:nvSpPr>
        <p:spPr>
          <a:xfrm>
            <a:off x="3787261" y="4692458"/>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a:solidFill>
                  <a:schemeClr val="bg1"/>
                </a:solidFill>
              </a:rPr>
              <a:t>Smelltu til að </a:t>
            </a:r>
            <a:r>
              <a:rPr lang="en-IE" sz="2800" b="1">
                <a:solidFill>
                  <a:schemeClr val="bg1"/>
                </a:solidFill>
                <a:hlinkClick r:id="rId4">
                  <a:extLst>
                    <a:ext uri="{A12FA001-AC4F-418D-AE19-62706E023703}">
                      <ahyp:hlinkClr xmlns:ahyp="http://schemas.microsoft.com/office/drawing/2018/hyperlinkcolor" val="tx"/>
                    </a:ext>
                  </a:extLst>
                </a:hlinkClick>
              </a:rPr>
              <a:t>horfa</a:t>
            </a:r>
            <a:endParaRPr lang="en-IE" sz="2800" b="1">
              <a:solidFill>
                <a:schemeClr val="bg1"/>
              </a:solidFill>
            </a:endParaRPr>
          </a:p>
        </p:txBody>
      </p:sp>
    </p:spTree>
    <p:extLst>
      <p:ext uri="{BB962C8B-B14F-4D97-AF65-F5344CB8AC3E}">
        <p14:creationId xmlns:p14="http://schemas.microsoft.com/office/powerpoint/2010/main" val="334443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3D9D8-E5E2-88F2-0115-3DD3D73C2034}"/>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9CF173AD-BC77-CD11-030F-5DB768AC9039}"/>
              </a:ext>
            </a:extLst>
          </p:cNvPr>
          <p:cNvPicPr>
            <a:picLocks noGrp="1" noChangeAspect="1"/>
          </p:cNvPicPr>
          <p:nvPr>
            <p:ph type="pic" sz="quarter" idx="67"/>
          </p:nvPr>
        </p:nvPicPr>
        <p:blipFill rotWithShape="1">
          <a:blip r:embed="rId2"/>
          <a:srcRect t="17656" b="17656"/>
          <a:stretch/>
        </p:blipFill>
        <p:spPr>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p:spPr>
      </p:pic>
      <p:sp>
        <p:nvSpPr>
          <p:cNvPr id="2" name="Text Placeholder 1">
            <a:extLst>
              <a:ext uri="{FF2B5EF4-FFF2-40B4-BE49-F238E27FC236}">
                <a16:creationId xmlns:a16="http://schemas.microsoft.com/office/drawing/2014/main" id="{F8169579-3924-A31E-1176-7DC6A2CBCA30}"/>
              </a:ext>
            </a:extLst>
          </p:cNvPr>
          <p:cNvSpPr>
            <a:spLocks noGrp="1"/>
          </p:cNvSpPr>
          <p:nvPr>
            <p:ph type="body" sz="quarter" idx="18"/>
          </p:nvPr>
        </p:nvSpPr>
        <p:spPr>
          <a:xfrm>
            <a:off x="7360170" y="1618150"/>
            <a:ext cx="4160661" cy="870198"/>
          </a:xfrm>
        </p:spPr>
        <p:txBody>
          <a:bodyPr/>
          <a:lstStyle/>
          <a:p>
            <a:pPr>
              <a:lnSpc>
                <a:spcPts val="3240"/>
              </a:lnSpc>
            </a:pPr>
            <a:r>
              <a:rPr lang="en-GB" sz="3200"/>
              <a:t>Sjónræn framsetning, frásögn og uppbygging samfélags sem skilar árangri</a:t>
            </a:r>
          </a:p>
          <a:p>
            <a:pPr>
              <a:lnSpc>
                <a:spcPts val="3240"/>
              </a:lnSpc>
            </a:pPr>
            <a:endParaRPr lang="en-GB" sz="3200"/>
          </a:p>
        </p:txBody>
      </p:sp>
      <p:sp>
        <p:nvSpPr>
          <p:cNvPr id="3" name="Text Placeholder 2">
            <a:extLst>
              <a:ext uri="{FF2B5EF4-FFF2-40B4-BE49-F238E27FC236}">
                <a16:creationId xmlns:a16="http://schemas.microsoft.com/office/drawing/2014/main" id="{086D1DED-F738-9C73-6DEA-8DA689D482B4}"/>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a:t>Þriðji hluti</a:t>
            </a:r>
          </a:p>
        </p:txBody>
      </p:sp>
      <p:sp>
        <p:nvSpPr>
          <p:cNvPr id="29" name="Slide Number Placeholder 5">
            <a:extLst>
              <a:ext uri="{FF2B5EF4-FFF2-40B4-BE49-F238E27FC236}">
                <a16:creationId xmlns:a16="http://schemas.microsoft.com/office/drawing/2014/main" id="{7192F6C3-A106-0855-77E5-858983170CD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a:p>
        </p:txBody>
      </p:sp>
      <p:sp>
        <p:nvSpPr>
          <p:cNvPr id="21" name="Text Placeholder 7">
            <a:extLst>
              <a:ext uri="{FF2B5EF4-FFF2-40B4-BE49-F238E27FC236}">
                <a16:creationId xmlns:a16="http://schemas.microsoft.com/office/drawing/2014/main" id="{56402A58-25ED-704F-D522-8209AEC2CBF6}"/>
              </a:ext>
            </a:extLst>
          </p:cNvPr>
          <p:cNvSpPr txBox="1">
            <a:spLocks/>
          </p:cNvSpPr>
          <p:nvPr/>
        </p:nvSpPr>
        <p:spPr>
          <a:xfrm rot="16200000">
            <a:off x="-1459684" y="1629089"/>
            <a:ext cx="3354626" cy="452458"/>
          </a:xfrm>
          <a:prstGeom prst="rect">
            <a:avLst/>
          </a:prstGeom>
          <a:solidFill>
            <a:srgbClr val="EC7C69"/>
          </a:solidFill>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a:t>Með leyfi Wander Wild Festival</a:t>
            </a:r>
          </a:p>
        </p:txBody>
      </p:sp>
      <p:sp>
        <p:nvSpPr>
          <p:cNvPr id="25" name="Text Placeholder 4">
            <a:extLst>
              <a:ext uri="{FF2B5EF4-FFF2-40B4-BE49-F238E27FC236}">
                <a16:creationId xmlns:a16="http://schemas.microsoft.com/office/drawing/2014/main" id="{9625E9DC-E5BD-DD54-46FB-C46F34C36575}"/>
              </a:ext>
            </a:extLst>
          </p:cNvPr>
          <p:cNvSpPr>
            <a:spLocks noGrp="1"/>
          </p:cNvSpPr>
          <p:nvPr>
            <p:ph type="body" sz="quarter" idx="23"/>
          </p:nvPr>
        </p:nvSpPr>
        <p:spPr>
          <a:xfrm rot="16200000">
            <a:off x="-456079" y="4605734"/>
            <a:ext cx="3130702" cy="1373830"/>
          </a:xfrm>
        </p:spPr>
        <p:txBody>
          <a:bodyPr lIns="91440" tIns="45720" rIns="91440" bIns="45720" anchor="t"/>
          <a:lstStyle/>
          <a:p>
            <a:pPr algn="r">
              <a:buNone/>
            </a:pPr>
            <a:r>
              <a:rPr lang="en-US" sz="4000" b="1">
                <a:solidFill>
                  <a:srgbClr val="EC7C69"/>
                </a:solidFill>
              </a:rPr>
              <a:t>Yfirlit:</a:t>
            </a:r>
            <a:endParaRPr lang="en-US" sz="4000"/>
          </a:p>
        </p:txBody>
      </p:sp>
      <p:sp>
        <p:nvSpPr>
          <p:cNvPr id="26" name="Text Placeholder 4">
            <a:extLst>
              <a:ext uri="{FF2B5EF4-FFF2-40B4-BE49-F238E27FC236}">
                <a16:creationId xmlns:a16="http://schemas.microsoft.com/office/drawing/2014/main" id="{1BF139F0-434C-87F4-4758-CE0DFF16F268}"/>
              </a:ext>
            </a:extLst>
          </p:cNvPr>
          <p:cNvSpPr txBox="1">
            <a:spLocks/>
          </p:cNvSpPr>
          <p:nvPr/>
        </p:nvSpPr>
        <p:spPr>
          <a:xfrm>
            <a:off x="1109272" y="3813843"/>
            <a:ext cx="10638869"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a:t>Sjónræn framsetning, frásögn og samfélagsuppbygging eru grundvöllur árangurs Epic Stays-verkefnisins. </a:t>
            </a:r>
            <a:r>
              <a:rPr lang="en-IE"/>
              <a:t> Áberandi, ekta myndmál fangar einstaka sjarma hvers sveitasælu, á meðan heillandi frásögn gefur lífi í sögu og sérkenni staða eins og viti, hesthús og glamping-svæða. Saman skapa þau tilfinningalegt tengsl við hugsanlega gesti, vekja bæði traust og löngun. Að byggja upp ekta og virka samfélag í kringum þessar upplifanir eflir tryggð og munnmælaútbreiðslu. Þegar því er sinnt af kostgæfni dást meðlimir samfélagsins ekki einungis að – þeir bóka, deila og snúa aftur, og breyta áhuga í varanlegan stuðning við Epic Stays og net þess af óvenjulegum gististöðum.</a:t>
            </a:r>
          </a:p>
          <a:p>
            <a:pPr>
              <a:lnSpc>
                <a:spcPts val="2360"/>
              </a:lnSpc>
            </a:pPr>
            <a:endParaRPr lang="en-IE"/>
          </a:p>
        </p:txBody>
      </p:sp>
    </p:spTree>
    <p:extLst>
      <p:ext uri="{BB962C8B-B14F-4D97-AF65-F5344CB8AC3E}">
        <p14:creationId xmlns:p14="http://schemas.microsoft.com/office/powerpoint/2010/main" val="959604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B5797-1040-778F-E394-FCECFB4EAEAE}"/>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85448452-2DFA-2B54-31C2-43ED7363D085}"/>
              </a:ext>
            </a:extLst>
          </p:cNvPr>
          <p:cNvSpPr txBox="1">
            <a:spLocks/>
          </p:cNvSpPr>
          <p:nvPr/>
        </p:nvSpPr>
        <p:spPr>
          <a:xfrm>
            <a:off x="629645" y="307773"/>
            <a:ext cx="893121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Inngangur - sjónræn áhrif, frásögn og uppbygging samfélags sem skilar árangri</a:t>
            </a:r>
          </a:p>
          <a:p>
            <a:pPr>
              <a:lnSpc>
                <a:spcPts val="3720"/>
              </a:lnSpc>
            </a:pPr>
            <a:endParaRPr lang="en-US"/>
          </a:p>
        </p:txBody>
      </p:sp>
      <p:pic>
        <p:nvPicPr>
          <p:cNvPr id="2" name="Picture 1">
            <a:extLst>
              <a:ext uri="{FF2B5EF4-FFF2-40B4-BE49-F238E27FC236}">
                <a16:creationId xmlns:a16="http://schemas.microsoft.com/office/drawing/2014/main" id="{5D0CCC7B-6209-02AC-09CF-3D0F486266C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211772" y="4250095"/>
            <a:ext cx="3580276" cy="2659133"/>
          </a:xfrm>
          <a:prstGeom prst="rect">
            <a:avLst/>
          </a:prstGeom>
        </p:spPr>
      </p:pic>
      <p:sp>
        <p:nvSpPr>
          <p:cNvPr id="5" name="Text Placeholder 4">
            <a:extLst>
              <a:ext uri="{FF2B5EF4-FFF2-40B4-BE49-F238E27FC236}">
                <a16:creationId xmlns:a16="http://schemas.microsoft.com/office/drawing/2014/main" id="{5BD4C1A1-32B9-BE89-9CD5-06E95CC7A9F8}"/>
              </a:ext>
            </a:extLst>
          </p:cNvPr>
          <p:cNvSpPr txBox="1">
            <a:spLocks/>
          </p:cNvSpPr>
          <p:nvPr/>
        </p:nvSpPr>
        <p:spPr>
          <a:xfrm>
            <a:off x="2441708" y="1953758"/>
            <a:ext cx="9120647" cy="4592675"/>
          </a:xfrm>
          <a:prstGeom prst="rect">
            <a:avLst/>
          </a:prstGeom>
        </p:spPr>
        <p:txBody>
          <a:bodyPr lIns="91440" tIns="45720" rIns="91440" bIns="45720" numCol="1" spcCol="360000" anchor="t"/>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40"/>
              </a:lnSpc>
              <a:buClr>
                <a:srgbClr val="EC7C69"/>
              </a:buClr>
            </a:pPr>
            <a:r>
              <a:rPr lang="en-GB" sz="2200">
                <a:solidFill>
                  <a:srgbClr val="414141"/>
                </a:solidFill>
              </a:rPr>
              <a:t>Eftirspurnin eftir ekta, óhefðbundnum gististöðum er að endurskipuleggja sveitamenntun um allt Bretland og víðar. Verkefni eins og Epic Stays – sem bjóða einstaka upplifanir í umbreyttum viti, hesthúsum, á býlum og glamping-svæðum – sýna vaxandi löngun eftir dvölum sem tengja ferðalanga við náttúru, arfleifð og staðbundna menningu. </a:t>
            </a:r>
            <a:endParaRPr lang="en-US"/>
          </a:p>
          <a:p>
            <a:pPr indent="0">
              <a:lnSpc>
                <a:spcPts val="2340"/>
              </a:lnSpc>
            </a:pPr>
            <a:r>
              <a:rPr lang="en-GB" sz="2200">
                <a:solidFill>
                  <a:srgbClr val="414141"/>
                </a:solidFill>
              </a:rPr>
              <a:t>Fyrir veitendur í starfs- og símenntun (VET) og lítil og meðalstór fyrirtæki (SMEs) býður þessi þróun upp á verðmæt tækifæri. Árangur í þessum geira byggist ekki einungis á gæðum gistingarinnar heldur einnig á styrk framsetningar hennar. Sjónræn frásögn, merkingarbær samfélagsuppbygging og sköpun tilfinningalegra tengsla eru nú nauðsynlegir hæfileikar til að laða að gesti, auka bókanir og styðja sjálfbæra þróun í sveitamenntun.</a:t>
            </a:r>
            <a:endParaRPr lang="en-GB"/>
          </a:p>
          <a:p>
            <a:pPr indent="0">
              <a:lnSpc>
                <a:spcPts val="2340"/>
              </a:lnSpc>
              <a:buClr>
                <a:srgbClr val="EC7C69"/>
              </a:buClr>
            </a:pPr>
            <a:endParaRPr lang="en-US" sz="2200">
              <a:solidFill>
                <a:srgbClr val="414141"/>
              </a:solidFill>
            </a:endParaRPr>
          </a:p>
        </p:txBody>
      </p:sp>
      <p:cxnSp>
        <p:nvCxnSpPr>
          <p:cNvPr id="7" name="Straight Connector 6">
            <a:extLst>
              <a:ext uri="{FF2B5EF4-FFF2-40B4-BE49-F238E27FC236}">
                <a16:creationId xmlns:a16="http://schemas.microsoft.com/office/drawing/2014/main" id="{6FAFEBB1-F56E-2870-A4FD-8750DCB8C82F}"/>
              </a:ext>
            </a:extLst>
          </p:cNvPr>
          <p:cNvCxnSpPr>
            <a:cxnSpLocks/>
          </p:cNvCxnSpPr>
          <p:nvPr/>
        </p:nvCxnSpPr>
        <p:spPr>
          <a:xfrm>
            <a:off x="0" y="1468710"/>
            <a:ext cx="912064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1F27BC3-0C93-8F10-6222-63B8DD5CDE32}"/>
              </a:ext>
            </a:extLst>
          </p:cNvPr>
          <p:cNvSpPr txBox="1"/>
          <p:nvPr/>
        </p:nvSpPr>
        <p:spPr>
          <a:xfrm>
            <a:off x="2408845" y="5673910"/>
            <a:ext cx="8886390" cy="923330"/>
          </a:xfrm>
          <a:prstGeom prst="rect">
            <a:avLst/>
          </a:prstGeom>
          <a:noFill/>
        </p:spPr>
        <p:txBody>
          <a:bodyPr wrap="square" rtlCol="0">
            <a:spAutoFit/>
          </a:bodyPr>
          <a:lstStyle/>
          <a:p>
            <a:r>
              <a:rPr lang="en-IE" b="1">
                <a:solidFill>
                  <a:srgbClr val="414141"/>
                </a:solidFill>
              </a:rPr>
              <a:t>Heimild: </a:t>
            </a:r>
            <a:r>
              <a:rPr lang="en-IE" b="1">
                <a:solidFill>
                  <a:srgbClr val="459597"/>
                </a:solidFill>
                <a:hlinkClick r:id="rId3">
                  <a:extLst>
                    <a:ext uri="{A12FA001-AC4F-418D-AE19-62706E023703}">
                      <ahyp:hlinkClr xmlns:ahyp="http://schemas.microsoft.com/office/drawing/2018/hyperlinkcolor" val="tx"/>
                    </a:ext>
                  </a:extLst>
                </a:hlinkClick>
              </a:rPr>
              <a:t>	Áhrif stafrænnar markaðssetningar á ímynd sveitaáfangastaða, ásetning til að heimsækja, </a:t>
            </a:r>
          </a:p>
          <a:p>
            <a:r>
              <a:rPr lang="en-IE" b="1">
                <a:solidFill>
                  <a:srgbClr val="459597"/>
                </a:solidFill>
              </a:rPr>
              <a:t>	</a:t>
            </a:r>
            <a:r>
              <a:rPr lang="en-IE" b="1">
                <a:solidFill>
                  <a:srgbClr val="459597"/>
                </a:solidFill>
                <a:hlinkClick r:id="rId3">
                  <a:extLst>
                    <a:ext uri="{A12FA001-AC4F-418D-AE19-62706E023703}">
                      <ahyp:hlinkClr xmlns:ahyp="http://schemas.microsoft.com/office/drawing/2018/hyperlinkcolor" val="tx"/>
                    </a:ext>
                  </a:extLst>
                </a:hlinkClick>
              </a:rPr>
              <a:t>og áfangastaða sjálfbærni </a:t>
            </a:r>
            <a:endParaRPr lang="en-IE" b="1">
              <a:solidFill>
                <a:srgbClr val="459597"/>
              </a:solidFill>
            </a:endParaRPr>
          </a:p>
          <a:p>
            <a:endParaRPr lang="en-IE">
              <a:solidFill>
                <a:srgbClr val="459597"/>
              </a:solidFill>
            </a:endParaRPr>
          </a:p>
        </p:txBody>
      </p:sp>
      <p:sp>
        <p:nvSpPr>
          <p:cNvPr id="4" name="Slide Number Placeholder 5">
            <a:extLst>
              <a:ext uri="{FF2B5EF4-FFF2-40B4-BE49-F238E27FC236}">
                <a16:creationId xmlns:a16="http://schemas.microsoft.com/office/drawing/2014/main" id="{91621DE7-FC43-62F6-A491-8EB0586D26A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a:p>
        </p:txBody>
      </p:sp>
    </p:spTree>
    <p:extLst>
      <p:ext uri="{BB962C8B-B14F-4D97-AF65-F5344CB8AC3E}">
        <p14:creationId xmlns:p14="http://schemas.microsoft.com/office/powerpoint/2010/main" val="3886821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10492-CC75-9FF1-1363-AA5AB1A7FF60}"/>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BF3C0994-280E-A055-CE0C-ADD985C508C2}"/>
              </a:ext>
            </a:extLst>
          </p:cNvPr>
          <p:cNvSpPr txBox="1">
            <a:spLocks/>
          </p:cNvSpPr>
          <p:nvPr/>
        </p:nvSpPr>
        <p:spPr>
          <a:xfrm>
            <a:off x="629645" y="307773"/>
            <a:ext cx="893121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Inngangur – sjónræn áhrif, frásögn og uppbygging samfélags sem skilar árangri</a:t>
            </a:r>
          </a:p>
          <a:p>
            <a:pPr>
              <a:lnSpc>
                <a:spcPts val="3720"/>
              </a:lnSpc>
            </a:pPr>
            <a:endParaRPr lang="en-US"/>
          </a:p>
        </p:txBody>
      </p:sp>
      <p:pic>
        <p:nvPicPr>
          <p:cNvPr id="2" name="Picture 1">
            <a:extLst>
              <a:ext uri="{FF2B5EF4-FFF2-40B4-BE49-F238E27FC236}">
                <a16:creationId xmlns:a16="http://schemas.microsoft.com/office/drawing/2014/main" id="{3F92440C-D057-BA2D-1218-732A0C2B68B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211772" y="4250095"/>
            <a:ext cx="3580276" cy="2659133"/>
          </a:xfrm>
          <a:prstGeom prst="rect">
            <a:avLst/>
          </a:prstGeom>
        </p:spPr>
      </p:pic>
      <p:sp>
        <p:nvSpPr>
          <p:cNvPr id="5" name="Text Placeholder 4">
            <a:extLst>
              <a:ext uri="{FF2B5EF4-FFF2-40B4-BE49-F238E27FC236}">
                <a16:creationId xmlns:a16="http://schemas.microsoft.com/office/drawing/2014/main" id="{4B3110ED-3AA7-1DDF-C9A6-2BDAE2E8D81A}"/>
              </a:ext>
            </a:extLst>
          </p:cNvPr>
          <p:cNvSpPr txBox="1">
            <a:spLocks/>
          </p:cNvSpPr>
          <p:nvPr/>
        </p:nvSpPr>
        <p:spPr>
          <a:xfrm>
            <a:off x="2441708" y="1953758"/>
            <a:ext cx="9120647" cy="4592675"/>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40"/>
              </a:lnSpc>
              <a:buClr>
                <a:srgbClr val="EC7C69"/>
              </a:buClr>
            </a:pPr>
            <a:r>
              <a:rPr lang="en-GB" sz="2200">
                <a:solidFill>
                  <a:srgbClr val="414141"/>
                </a:solidFill>
              </a:rPr>
              <a:t>Þar sem ferðalangar leita sífellt eftir upplifunum sem virðast persónulegar, eftirminnilegar og umhverfisvænar, verða gistiþjónustuaðilar á landsbyggðinni að aðlaga nálgun sína í markaðssetningu og samskiptum. Hágæða sjónræn efni, ekta frásagnir og uppbygging líflegra samfélaga á netinu eru ekki lengur valfrjáls aukaatriði; þau eru lykilþættir í sýnileika og trausti. Fyrir smá- og meðalstór fyrirtæki (SMÁF) og þá sem starfa í starfs- og símenntun (VET) felst samkeppnisforskot í því að skilja hvernig á að búa til og stjórna þessum þáttum. Með því að ná tökum á þessum færniþáttum geta fyrirtæki ekki aðeins laðað að sér stærri markhóp heldur einnig byggt upp varanleg tengsl við gesti sem meta einstæðni, sjálfbærni og ekta staðbundna upplifun.</a:t>
            </a:r>
          </a:p>
          <a:p>
            <a:pPr indent="0">
              <a:lnSpc>
                <a:spcPts val="2340"/>
              </a:lnSpc>
              <a:buClr>
                <a:srgbClr val="EC7C69"/>
              </a:buClr>
            </a:pPr>
            <a:endParaRPr lang="en-US" sz="2200">
              <a:solidFill>
                <a:srgbClr val="414141"/>
              </a:solidFill>
            </a:endParaRPr>
          </a:p>
        </p:txBody>
      </p:sp>
      <p:cxnSp>
        <p:nvCxnSpPr>
          <p:cNvPr id="7" name="Straight Connector 6">
            <a:extLst>
              <a:ext uri="{FF2B5EF4-FFF2-40B4-BE49-F238E27FC236}">
                <a16:creationId xmlns:a16="http://schemas.microsoft.com/office/drawing/2014/main" id="{3B046D91-2D04-80BA-9CAE-B9E797041230}"/>
              </a:ext>
            </a:extLst>
          </p:cNvPr>
          <p:cNvCxnSpPr>
            <a:cxnSpLocks/>
          </p:cNvCxnSpPr>
          <p:nvPr/>
        </p:nvCxnSpPr>
        <p:spPr>
          <a:xfrm>
            <a:off x="0" y="1468710"/>
            <a:ext cx="912064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0D7C489-7687-08DA-E572-3110F32A5BC5}"/>
              </a:ext>
            </a:extLst>
          </p:cNvPr>
          <p:cNvSpPr txBox="1"/>
          <p:nvPr/>
        </p:nvSpPr>
        <p:spPr>
          <a:xfrm>
            <a:off x="2408845" y="5673910"/>
            <a:ext cx="8886390" cy="923330"/>
          </a:xfrm>
          <a:prstGeom prst="rect">
            <a:avLst/>
          </a:prstGeom>
          <a:noFill/>
        </p:spPr>
        <p:txBody>
          <a:bodyPr wrap="square" rtlCol="0">
            <a:spAutoFit/>
          </a:bodyPr>
          <a:lstStyle/>
          <a:p>
            <a:r>
              <a:rPr lang="en-IE" b="1">
                <a:solidFill>
                  <a:srgbClr val="414141"/>
                </a:solidFill>
              </a:rPr>
              <a:t>Heimild: </a:t>
            </a:r>
            <a:r>
              <a:rPr lang="en-IE" b="1">
                <a:solidFill>
                  <a:srgbClr val="459597"/>
                </a:solidFill>
                <a:hlinkClick r:id="rId3">
                  <a:extLst>
                    <a:ext uri="{A12FA001-AC4F-418D-AE19-62706E023703}">
                      <ahyp:hlinkClr xmlns:ahyp="http://schemas.microsoft.com/office/drawing/2018/hyperlinkcolor" val="tx"/>
                    </a:ext>
                  </a:extLst>
                </a:hlinkClick>
              </a:rPr>
              <a:t>Áhrif stafrænnar markaðssetningar á ímynd sveitaáfangastaða og ásetning til heimsóknar, </a:t>
            </a:r>
          </a:p>
          <a:p>
            <a:r>
              <a:rPr lang="en-IE" b="1">
                <a:solidFill>
                  <a:srgbClr val="459597"/>
                </a:solidFill>
              </a:rPr>
              <a:t>	</a:t>
            </a:r>
            <a:r>
              <a:rPr lang="en-IE" b="1">
                <a:solidFill>
                  <a:srgbClr val="459597"/>
                </a:solidFill>
                <a:hlinkClick r:id="rId3">
                  <a:extLst>
                    <a:ext uri="{A12FA001-AC4F-418D-AE19-62706E023703}">
                      <ahyp:hlinkClr xmlns:ahyp="http://schemas.microsoft.com/office/drawing/2018/hyperlinkcolor" val="tx"/>
                    </a:ext>
                  </a:extLst>
                </a:hlinkClick>
              </a:rPr>
              <a:t>og áfangastaðaþol </a:t>
            </a:r>
            <a:endParaRPr lang="en-IE" b="1">
              <a:solidFill>
                <a:srgbClr val="459597"/>
              </a:solidFill>
            </a:endParaRPr>
          </a:p>
          <a:p>
            <a:endParaRPr lang="en-IE">
              <a:solidFill>
                <a:srgbClr val="459597"/>
              </a:solidFill>
            </a:endParaRPr>
          </a:p>
        </p:txBody>
      </p:sp>
      <p:sp>
        <p:nvSpPr>
          <p:cNvPr id="6" name="Slide Number Placeholder 5">
            <a:extLst>
              <a:ext uri="{FF2B5EF4-FFF2-40B4-BE49-F238E27FC236}">
                <a16:creationId xmlns:a16="http://schemas.microsoft.com/office/drawing/2014/main" id="{C83F440A-4DA5-683C-4DCD-70213A6C936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a:p>
        </p:txBody>
      </p:sp>
    </p:spTree>
    <p:extLst>
      <p:ext uri="{BB962C8B-B14F-4D97-AF65-F5344CB8AC3E}">
        <p14:creationId xmlns:p14="http://schemas.microsoft.com/office/powerpoint/2010/main" val="3450675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16B89-E58F-CFAC-F64C-4925C2B0D9C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56A0E387-E454-2D3F-517F-E33F8BA856F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5A382BA4-3EED-9FA8-1EB1-3729F61317D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143C7C5D-B539-BDE2-F537-5CBF303325C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13</a:t>
            </a:fld>
            <a:endParaRPr lang="fr-CA" sz="1200"/>
          </a:p>
        </p:txBody>
      </p:sp>
      <p:sp>
        <p:nvSpPr>
          <p:cNvPr id="8" name="Text Placeholder 1">
            <a:extLst>
              <a:ext uri="{FF2B5EF4-FFF2-40B4-BE49-F238E27FC236}">
                <a16:creationId xmlns:a16="http://schemas.microsoft.com/office/drawing/2014/main" id="{663C02A8-4134-2AD5-7362-35932D925F42}"/>
              </a:ext>
            </a:extLst>
          </p:cNvPr>
          <p:cNvSpPr txBox="1">
            <a:spLocks/>
          </p:cNvSpPr>
          <p:nvPr/>
        </p:nvSpPr>
        <p:spPr>
          <a:xfrm>
            <a:off x="1779518" y="2003103"/>
            <a:ext cx="6912538"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US" sz="2800" b="1"/>
              <a:t>Sjónræn samskipti og vörumerkjauppbygging: </a:t>
            </a:r>
          </a:p>
          <a:p>
            <a:pPr>
              <a:lnSpc>
                <a:spcPts val="2480"/>
              </a:lnSpc>
            </a:pPr>
            <a:endParaRPr lang="en-GB" sz="2600" b="1"/>
          </a:p>
          <a:p>
            <a:endParaRPr lang="en-GB" sz="800" b="1"/>
          </a:p>
          <a:p>
            <a:pPr>
              <a:lnSpc>
                <a:spcPts val="2380"/>
              </a:lnSpc>
            </a:pPr>
            <a:r>
              <a:rPr lang="en-IE" sz="2200"/>
              <a:t>Að skilja hvernig á að búa til og velja öflug, hágæða myndir og myndbönd sem endurspegla ekta eðli óhefðbundinna sveitaútsýlis. Myndirnar verða að vekja tilfinningar, byggja upp traust og skapa skýr væntingar fyrir gesti</a:t>
            </a:r>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F7EFBA7E-39C5-BCAC-FA05-4E7536A9F34A}"/>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01</a:t>
            </a:r>
            <a:endParaRPr lang="en-GB" sz="6600" b="1">
              <a:solidFill>
                <a:schemeClr val="bg1"/>
              </a:solidFill>
            </a:endParaRPr>
          </a:p>
        </p:txBody>
      </p:sp>
      <p:sp>
        <p:nvSpPr>
          <p:cNvPr id="10" name="Freeform 9">
            <a:extLst>
              <a:ext uri="{FF2B5EF4-FFF2-40B4-BE49-F238E27FC236}">
                <a16:creationId xmlns:a16="http://schemas.microsoft.com/office/drawing/2014/main" id="{2BF53D9B-6C25-C7BD-1910-608B8A3024C8}"/>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4115062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16B89-E58F-CFAC-F64C-4925C2B0D9C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56A0E387-E454-2D3F-517F-E33F8BA856F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5A382BA4-3EED-9FA8-1EB1-3729F61317D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143C7C5D-B539-BDE2-F537-5CBF303325C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14</a:t>
            </a:fld>
            <a:endParaRPr lang="fr-CA" sz="1200"/>
          </a:p>
        </p:txBody>
      </p:sp>
      <p:sp>
        <p:nvSpPr>
          <p:cNvPr id="8" name="Text Placeholder 1">
            <a:extLst>
              <a:ext uri="{FF2B5EF4-FFF2-40B4-BE49-F238E27FC236}">
                <a16:creationId xmlns:a16="http://schemas.microsoft.com/office/drawing/2014/main" id="{663C02A8-4134-2AD5-7362-35932D925F42}"/>
              </a:ext>
            </a:extLst>
          </p:cNvPr>
          <p:cNvSpPr txBox="1">
            <a:spLocks/>
          </p:cNvSpPr>
          <p:nvPr/>
        </p:nvSpPr>
        <p:spPr>
          <a:xfrm>
            <a:off x="1779517" y="2003103"/>
            <a:ext cx="6817945"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US" sz="2800" b="1"/>
              <a:t>Sjónræn samskipti og vörumerkjauppbygging</a:t>
            </a:r>
            <a:endParaRPr lang="en-GB" sz="2600" b="1"/>
          </a:p>
          <a:p>
            <a:pPr>
              <a:lnSpc>
                <a:spcPts val="2380"/>
              </a:lnSpc>
            </a:pPr>
            <a:endParaRPr lang="en-IE" sz="2200"/>
          </a:p>
          <a:p>
            <a:pPr marL="342900" indent="-342900">
              <a:lnSpc>
                <a:spcPts val="2380"/>
              </a:lnSpc>
              <a:buFont typeface="Wingdings" panose="05000000000000000000" pitchFamily="2" charset="2"/>
              <a:buChar char="§"/>
            </a:pPr>
            <a:r>
              <a:rPr lang="en-IE" sz="2200"/>
              <a:t>Af hverju sjónrænir þættir skipta máli: Fyrstu hughrif eru oft sjónræn. Gestir laðast að myndum, myndböndum og hönnunarþáttum áður en þeir lesa eitt einasta orð.</a:t>
            </a:r>
          </a:p>
          <a:p>
            <a:pPr marL="342900" indent="-342900">
              <a:lnSpc>
                <a:spcPts val="23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Ekta fram yfir fullkomnun: Gestir sækjast eftir ekta upplifun. Myndir sem endurspegla raunverulegan karakter staðarins (óbyggð landslag, rústísk innrétting, persónulegir smáir) byggja upp traust.</a:t>
            </a:r>
          </a:p>
          <a:p>
            <a:pPr marL="342900" indent="-342900">
              <a:lnSpc>
                <a:spcPts val="2380"/>
              </a:lnSpc>
              <a:buFont typeface="Wingdings" panose="05000000000000000000" pitchFamily="2" charset="2"/>
              <a:buChar char="§"/>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F7EFBA7E-39C5-BCAC-FA05-4E7536A9F34A}"/>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01</a:t>
            </a:r>
            <a:endParaRPr lang="en-GB" sz="6600" b="1">
              <a:solidFill>
                <a:schemeClr val="bg1"/>
              </a:solidFill>
            </a:endParaRPr>
          </a:p>
        </p:txBody>
      </p:sp>
      <p:sp>
        <p:nvSpPr>
          <p:cNvPr id="10" name="Freeform 9">
            <a:extLst>
              <a:ext uri="{FF2B5EF4-FFF2-40B4-BE49-F238E27FC236}">
                <a16:creationId xmlns:a16="http://schemas.microsoft.com/office/drawing/2014/main" id="{2BF53D9B-6C25-C7BD-1910-608B8A3024C8}"/>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2934665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16B89-E58F-CFAC-F64C-4925C2B0D9C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56A0E387-E454-2D3F-517F-E33F8BA856F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5A382BA4-3EED-9FA8-1EB1-3729F61317D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143C7C5D-B539-BDE2-F537-5CBF303325C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15</a:t>
            </a:fld>
            <a:endParaRPr lang="fr-CA" sz="1200"/>
          </a:p>
        </p:txBody>
      </p:sp>
      <p:sp>
        <p:nvSpPr>
          <p:cNvPr id="8" name="Text Placeholder 1">
            <a:extLst>
              <a:ext uri="{FF2B5EF4-FFF2-40B4-BE49-F238E27FC236}">
                <a16:creationId xmlns:a16="http://schemas.microsoft.com/office/drawing/2014/main" id="{663C02A8-4134-2AD5-7362-35932D925F42}"/>
              </a:ext>
            </a:extLst>
          </p:cNvPr>
          <p:cNvSpPr txBox="1">
            <a:spLocks/>
          </p:cNvSpPr>
          <p:nvPr/>
        </p:nvSpPr>
        <p:spPr>
          <a:xfrm>
            <a:off x="1779517" y="2003103"/>
            <a:ext cx="7409453"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US" sz="2800" b="1"/>
              <a:t>Sjónræn samskipti og vörumerkjauppbygging</a:t>
            </a:r>
            <a:endParaRPr lang="en-GB" sz="2600" b="1"/>
          </a:p>
          <a:p>
            <a:pPr>
              <a:lnSpc>
                <a:spcPts val="2480"/>
              </a:lnSpc>
            </a:pPr>
            <a:endParaRPr lang="en-US" sz="2400"/>
          </a:p>
          <a:p>
            <a:pPr marL="285750" indent="-285750">
              <a:lnSpc>
                <a:spcPts val="2480"/>
              </a:lnSpc>
              <a:buFont typeface="Wingdings" panose="05000000000000000000" pitchFamily="2" charset="2"/>
              <a:buChar char="§"/>
            </a:pPr>
            <a:r>
              <a:rPr lang="en-IE" sz="2200"/>
              <a:t>Sjónræn samkvæmni: Litur, leturfræði og ljósmyndastíll ættu öll að endurspegla ímynd og gildi vörumerkisins þíns. Til dæmis gæti umhverfisvænt dvalarstaður notað náttúrulega liti og jarðlitaða myndmál, á meðan skemmtilegur glamping-staður gæti lagt áherslu á bjarta liti og leikandi hönnun.</a:t>
            </a:r>
          </a:p>
          <a:p>
            <a:pPr marL="285750" indent="-285750">
              <a:lnSpc>
                <a:spcPts val="2480"/>
              </a:lnSpc>
              <a:buFont typeface="Wingdings" panose="05000000000000000000" pitchFamily="2" charset="2"/>
              <a:buChar char="§"/>
            </a:pPr>
            <a:endParaRPr lang="en-IE" sz="2200"/>
          </a:p>
          <a:p>
            <a:pPr marL="285750" indent="-285750">
              <a:lnSpc>
                <a:spcPts val="2480"/>
              </a:lnSpc>
              <a:buFont typeface="Wingdings" panose="05000000000000000000" pitchFamily="2" charset="2"/>
              <a:buChar char="§"/>
            </a:pPr>
            <a:r>
              <a:rPr lang="en-IE" sz="2200"/>
              <a:t>Hagnýt verkfæri: Að nota vettvang eins og Canva, </a:t>
            </a:r>
            <a:r>
              <a:rPr lang="en-IE" sz="2200" err="1"/>
              <a:t>Lightroom-forskriftir </a:t>
            </a:r>
            <a:r>
              <a:rPr lang="en-IE" sz="2200"/>
              <a:t>eða ókeypis birgðamyndir og efni sem notendur búa til (UGC) til að viðhalda samræmdri útliti á vefsíðum, bókunarvettvangi og samfélagsmiðlum.</a:t>
            </a:r>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F7EFBA7E-39C5-BCAC-FA05-4E7536A9F34A}"/>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01</a:t>
            </a:r>
            <a:endParaRPr lang="en-GB" sz="6600" b="1">
              <a:solidFill>
                <a:schemeClr val="bg1"/>
              </a:solidFill>
            </a:endParaRPr>
          </a:p>
        </p:txBody>
      </p:sp>
      <p:sp>
        <p:nvSpPr>
          <p:cNvPr id="10" name="Freeform 9">
            <a:extLst>
              <a:ext uri="{FF2B5EF4-FFF2-40B4-BE49-F238E27FC236}">
                <a16:creationId xmlns:a16="http://schemas.microsoft.com/office/drawing/2014/main" id="{2BF53D9B-6C25-C7BD-1910-608B8A3024C8}"/>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553215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16B89-E58F-CFAC-F64C-4925C2B0D9C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56A0E387-E454-2D3F-517F-E33F8BA856F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5A382BA4-3EED-9FA8-1EB1-3729F61317D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143C7C5D-B539-BDE2-F537-5CBF303325C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16</a:t>
            </a:fld>
            <a:endParaRPr lang="fr-CA" sz="1200"/>
          </a:p>
        </p:txBody>
      </p:sp>
      <p:sp>
        <p:nvSpPr>
          <p:cNvPr id="8" name="Text Placeholder 1">
            <a:extLst>
              <a:ext uri="{FF2B5EF4-FFF2-40B4-BE49-F238E27FC236}">
                <a16:creationId xmlns:a16="http://schemas.microsoft.com/office/drawing/2014/main" id="{663C02A8-4134-2AD5-7362-35932D925F42}"/>
              </a:ext>
            </a:extLst>
          </p:cNvPr>
          <p:cNvSpPr txBox="1">
            <a:spLocks/>
          </p:cNvSpPr>
          <p:nvPr/>
        </p:nvSpPr>
        <p:spPr>
          <a:xfrm>
            <a:off x="1779518" y="2003103"/>
            <a:ext cx="5998138"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800" b="1"/>
              <a:t>Söguflutningur í staðbundinni markaðssetningu:</a:t>
            </a:r>
          </a:p>
          <a:p>
            <a:pPr>
              <a:lnSpc>
                <a:spcPts val="2480"/>
              </a:lnSpc>
            </a:pPr>
            <a:endParaRPr lang="en-IE" sz="2800" b="1"/>
          </a:p>
          <a:p>
            <a:pPr>
              <a:lnSpc>
                <a:spcPts val="2480"/>
              </a:lnSpc>
            </a:pPr>
            <a:r>
              <a:rPr lang="en-IE" sz="2200"/>
              <a:t>Að læra hvernig á að móta heillandi frásagnir sem varpa ljósi á einstaka sögu, menningu og umhverfi hvers eignarstaðar. Áhrifarík frásögn skapar tilfinningaleg tengsl sem aðgreina áfangastað frá hefðbundnum ferðatilboðum.</a:t>
            </a:r>
          </a:p>
          <a:p>
            <a:pPr>
              <a:lnSpc>
                <a:spcPts val="2480"/>
              </a:lnSpc>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F7EFBA7E-39C5-BCAC-FA05-4E7536A9F34A}"/>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02</a:t>
            </a:r>
            <a:endParaRPr lang="en-GB" sz="6600" b="1">
              <a:solidFill>
                <a:schemeClr val="bg1"/>
              </a:solidFill>
            </a:endParaRPr>
          </a:p>
        </p:txBody>
      </p:sp>
      <p:sp>
        <p:nvSpPr>
          <p:cNvPr id="10" name="Freeform 9">
            <a:extLst>
              <a:ext uri="{FF2B5EF4-FFF2-40B4-BE49-F238E27FC236}">
                <a16:creationId xmlns:a16="http://schemas.microsoft.com/office/drawing/2014/main" id="{2BF53D9B-6C25-C7BD-1910-608B8A3024C8}"/>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2826922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16B89-E58F-CFAC-F64C-4925C2B0D9C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56A0E387-E454-2D3F-517F-E33F8BA856F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5A382BA4-3EED-9FA8-1EB1-3729F61317D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3. kafli:</a:t>
            </a:r>
            <a:r>
              <a:rPr lang="en-US"/>
              <a:t> 4 lykilnámssvið</a:t>
            </a:r>
          </a:p>
        </p:txBody>
      </p:sp>
      <p:sp>
        <p:nvSpPr>
          <p:cNvPr id="13" name="Slide Number Placeholder 5">
            <a:extLst>
              <a:ext uri="{FF2B5EF4-FFF2-40B4-BE49-F238E27FC236}">
                <a16:creationId xmlns:a16="http://schemas.microsoft.com/office/drawing/2014/main" id="{143C7C5D-B539-BDE2-F537-5CBF303325C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17</a:t>
            </a:fld>
            <a:endParaRPr lang="fr-CA" sz="1200"/>
          </a:p>
        </p:txBody>
      </p:sp>
      <p:sp>
        <p:nvSpPr>
          <p:cNvPr id="8" name="Text Placeholder 1">
            <a:extLst>
              <a:ext uri="{FF2B5EF4-FFF2-40B4-BE49-F238E27FC236}">
                <a16:creationId xmlns:a16="http://schemas.microsoft.com/office/drawing/2014/main" id="{663C02A8-4134-2AD5-7362-35932D925F42}"/>
              </a:ext>
            </a:extLst>
          </p:cNvPr>
          <p:cNvSpPr txBox="1">
            <a:spLocks/>
          </p:cNvSpPr>
          <p:nvPr/>
        </p:nvSpPr>
        <p:spPr>
          <a:xfrm>
            <a:off x="1779517" y="2003103"/>
            <a:ext cx="6586717"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800" b="1"/>
              <a:t>Söguflutningur fyrir staðbundna markaðssetningu</a:t>
            </a:r>
          </a:p>
          <a:p>
            <a:pPr>
              <a:lnSpc>
                <a:spcPts val="2480"/>
              </a:lnSpc>
            </a:pPr>
            <a:endParaRPr lang="en-IE" sz="2200"/>
          </a:p>
          <a:p>
            <a:pPr marL="342900" indent="-342900">
              <a:lnSpc>
                <a:spcPts val="2480"/>
              </a:lnSpc>
              <a:buFont typeface="Wingdings" panose="05000000000000000000" pitchFamily="2" charset="2"/>
              <a:buChar char="§"/>
            </a:pPr>
            <a:r>
              <a:rPr lang="en-IE" sz="2200"/>
              <a:t>Kraftur sögunnar: Staðreyndir segja frá, en sögur selja. Dvöl í viti er ekki bara rúm við sjóinn — hún er saga um sjómenningararfleifð, storma sem hafa gengið yfir og rómantík strandlífsins.</a:t>
            </a:r>
          </a:p>
          <a:p>
            <a:pPr marL="342900" indent="-342900">
              <a:lnSpc>
                <a:spcPts val="2480"/>
              </a:lnSpc>
              <a:buFont typeface="Wingdings" panose="05000000000000000000" pitchFamily="2" charset="2"/>
              <a:buChar char="§"/>
            </a:pPr>
            <a:endParaRPr lang="en-IE" sz="2200"/>
          </a:p>
          <a:p>
            <a:pPr marL="342900" indent="-342900">
              <a:lnSpc>
                <a:spcPts val="2480"/>
              </a:lnSpc>
              <a:buFont typeface="Wingdings" panose="05000000000000000000" pitchFamily="2" charset="2"/>
              <a:buChar char="§"/>
            </a:pPr>
            <a:r>
              <a:rPr lang="en-IE" sz="2200"/>
              <a:t>Að móta vörumerkjasögu þína:</a:t>
            </a:r>
          </a:p>
          <a:p>
            <a:pPr marL="342900" indent="-342900">
              <a:lnSpc>
                <a:spcPts val="2480"/>
              </a:lnSpc>
              <a:buFont typeface="Wingdings" panose="05000000000000000000" pitchFamily="2" charset="2"/>
              <a:buChar char="Ø"/>
            </a:pPr>
            <a:r>
              <a:rPr lang="en-IE" sz="2000"/>
              <a:t>Uppruna­saga – Af hverju er staðurinn þinn til?</a:t>
            </a:r>
          </a:p>
          <a:p>
            <a:pPr marL="342900" indent="-342900">
              <a:lnSpc>
                <a:spcPts val="2480"/>
              </a:lnSpc>
              <a:buFont typeface="Wingdings" panose="05000000000000000000" pitchFamily="2" charset="2"/>
              <a:buChar char="Ø"/>
            </a:pPr>
            <a:r>
              <a:rPr lang="en-IE" sz="2000"/>
              <a:t>Staðtilfinning – Hvernig tengist hún staðbundinni menningu, landslagi og sögu?</a:t>
            </a:r>
          </a:p>
          <a:p>
            <a:pPr marL="342900" indent="-342900">
              <a:lnSpc>
                <a:spcPts val="2480"/>
              </a:lnSpc>
              <a:buFont typeface="Wingdings" panose="05000000000000000000" pitchFamily="2" charset="2"/>
              <a:buChar char="Ø"/>
            </a:pPr>
            <a:r>
              <a:rPr lang="en-IE" sz="2000"/>
              <a:t>Upplifun gesta – Hvernig líður gestum þegar þeir dvelja?</a:t>
            </a:r>
          </a:p>
          <a:p>
            <a:pPr marL="342900" indent="-342900">
              <a:lnSpc>
                <a:spcPts val="2480"/>
              </a:lnSpc>
              <a:buFont typeface="Wingdings" panose="05000000000000000000" pitchFamily="2" charset="2"/>
              <a:buChar char="§"/>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F7EFBA7E-39C5-BCAC-FA05-4E7536A9F34A}"/>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02</a:t>
            </a:r>
            <a:endParaRPr lang="en-GB" sz="6600" b="1">
              <a:solidFill>
                <a:schemeClr val="bg1"/>
              </a:solidFill>
            </a:endParaRPr>
          </a:p>
        </p:txBody>
      </p:sp>
      <p:sp>
        <p:nvSpPr>
          <p:cNvPr id="10" name="Freeform 9">
            <a:extLst>
              <a:ext uri="{FF2B5EF4-FFF2-40B4-BE49-F238E27FC236}">
                <a16:creationId xmlns:a16="http://schemas.microsoft.com/office/drawing/2014/main" id="{2BF53D9B-6C25-C7BD-1910-608B8A3024C8}"/>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3460280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16B89-E58F-CFAC-F64C-4925C2B0D9C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56A0E387-E454-2D3F-517F-E33F8BA856F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5A382BA4-3EED-9FA8-1EB1-3729F61317D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143C7C5D-B539-BDE2-F537-5CBF303325C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18</a:t>
            </a:fld>
            <a:endParaRPr lang="fr-CA" sz="1200"/>
          </a:p>
        </p:txBody>
      </p:sp>
      <p:sp>
        <p:nvSpPr>
          <p:cNvPr id="8" name="Text Placeholder 1">
            <a:extLst>
              <a:ext uri="{FF2B5EF4-FFF2-40B4-BE49-F238E27FC236}">
                <a16:creationId xmlns:a16="http://schemas.microsoft.com/office/drawing/2014/main" id="{663C02A8-4134-2AD5-7362-35932D925F42}"/>
              </a:ext>
            </a:extLst>
          </p:cNvPr>
          <p:cNvSpPr txBox="1">
            <a:spLocks/>
          </p:cNvSpPr>
          <p:nvPr/>
        </p:nvSpPr>
        <p:spPr>
          <a:xfrm>
            <a:off x="1874111" y="2033311"/>
            <a:ext cx="6460594" cy="3472787"/>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800" b="1"/>
              <a:t>Söguflutningur í staðbundinni markaðssetningu</a:t>
            </a:r>
          </a:p>
          <a:p>
            <a:pPr>
              <a:lnSpc>
                <a:spcPts val="2480"/>
              </a:lnSpc>
            </a:pPr>
            <a:endParaRPr lang="en-IE" sz="2200"/>
          </a:p>
          <a:p>
            <a:pPr marL="342900" indent="-342900">
              <a:lnSpc>
                <a:spcPts val="2480"/>
              </a:lnSpc>
              <a:buFont typeface="Wingdings" panose="05000000000000000000" pitchFamily="2" charset="2"/>
              <a:buChar char="Ø"/>
            </a:pPr>
            <a:endParaRPr lang="en-IE" sz="2000"/>
          </a:p>
          <a:p>
            <a:pPr marL="342900" indent="-342900">
              <a:lnSpc>
                <a:spcPts val="2480"/>
              </a:lnSpc>
              <a:buFont typeface="Wingdings" panose="05000000000000000000" pitchFamily="2" charset="2"/>
              <a:buChar char="§"/>
            </a:pPr>
            <a:r>
              <a:rPr lang="en-IE" sz="2200"/>
              <a:t>Söguform: Bloggfærslur, Instagram-myndatextar, Instagram-reels, fréttabréf, hlaðvarp, samtöl augliti til auglitis.</a:t>
            </a:r>
          </a:p>
          <a:p>
            <a:pPr marL="342900" indent="-342900">
              <a:lnSpc>
                <a:spcPts val="24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Tilfinningatengsl: Frásögn ætti að vekja forvitni, undrun, nostalgíu eða tilfinningu um tilheyringu — tilfinningar sem hvetja fólk til að bóka.</a:t>
            </a:r>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F7EFBA7E-39C5-BCAC-FA05-4E7536A9F34A}"/>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02</a:t>
            </a:r>
            <a:endParaRPr lang="en-GB" sz="6600" b="1">
              <a:solidFill>
                <a:schemeClr val="bg1"/>
              </a:solidFill>
            </a:endParaRPr>
          </a:p>
        </p:txBody>
      </p:sp>
      <p:sp>
        <p:nvSpPr>
          <p:cNvPr id="10" name="Freeform 9">
            <a:extLst>
              <a:ext uri="{FF2B5EF4-FFF2-40B4-BE49-F238E27FC236}">
                <a16:creationId xmlns:a16="http://schemas.microsoft.com/office/drawing/2014/main" id="{2BF53D9B-6C25-C7BD-1910-608B8A3024C8}"/>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1574175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DA78A-4B47-7E2F-8EC0-72D451ABC81F}"/>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D687B1DC-8464-29CA-0FAD-267B5B25B6C9}"/>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E18BAFEC-A7B2-ADBA-9BE4-87801410AC4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lykiltækifæri til náms</a:t>
            </a:r>
          </a:p>
        </p:txBody>
      </p:sp>
      <p:sp>
        <p:nvSpPr>
          <p:cNvPr id="13" name="Slide Number Placeholder 5">
            <a:extLst>
              <a:ext uri="{FF2B5EF4-FFF2-40B4-BE49-F238E27FC236}">
                <a16:creationId xmlns:a16="http://schemas.microsoft.com/office/drawing/2014/main" id="{24B75413-E901-FDD5-E43D-415E452521B0}"/>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19</a:t>
            </a:fld>
            <a:endParaRPr lang="fr-CA" sz="1200"/>
          </a:p>
        </p:txBody>
      </p:sp>
      <p:sp>
        <p:nvSpPr>
          <p:cNvPr id="8" name="Text Placeholder 1">
            <a:extLst>
              <a:ext uri="{FF2B5EF4-FFF2-40B4-BE49-F238E27FC236}">
                <a16:creationId xmlns:a16="http://schemas.microsoft.com/office/drawing/2014/main" id="{E51AC305-6CB8-4106-7E60-0038A48A1D0E}"/>
              </a:ext>
            </a:extLst>
          </p:cNvPr>
          <p:cNvSpPr txBox="1">
            <a:spLocks/>
          </p:cNvSpPr>
          <p:nvPr/>
        </p:nvSpPr>
        <p:spPr>
          <a:xfrm>
            <a:off x="1779516" y="2003103"/>
            <a:ext cx="5977118" cy="3630442"/>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800" b="1"/>
              <a:t>Samfélagsuppbygging og þátttaka</a:t>
            </a:r>
            <a:r>
              <a:rPr lang="en-US" sz="2800" b="1"/>
              <a:t>: </a:t>
            </a:r>
            <a:endParaRPr lang="en-GB" sz="2600" b="1"/>
          </a:p>
          <a:p>
            <a:endParaRPr lang="en-GB" sz="800" b="1"/>
          </a:p>
          <a:p>
            <a:pPr>
              <a:lnSpc>
                <a:spcPts val="2380"/>
              </a:lnSpc>
            </a:pPr>
            <a:endParaRPr lang="en-IE" sz="2200"/>
          </a:p>
          <a:p>
            <a:pPr>
              <a:lnSpc>
                <a:spcPts val="2380"/>
              </a:lnSpc>
            </a:pPr>
            <a:r>
              <a:rPr lang="en-IE" sz="2200"/>
              <a:t>Að þróa stefnur til að byggja upp og rækta ekta samfélag í kringum gististaðinn, bæði á netinu og utan netsins. Þetta felur í sér að efla tryggð gesta, hvetja til notendabúinnar efnis og auðvelda munnmælamælanlegar tillögur.</a:t>
            </a:r>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0747C784-B783-C0FA-6573-F183F2BC2B38}"/>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03</a:t>
            </a:r>
            <a:endParaRPr lang="en-GB" sz="6600" b="1">
              <a:solidFill>
                <a:schemeClr val="bg1"/>
              </a:solidFill>
            </a:endParaRPr>
          </a:p>
        </p:txBody>
      </p:sp>
      <p:sp>
        <p:nvSpPr>
          <p:cNvPr id="10" name="Freeform 9">
            <a:extLst>
              <a:ext uri="{FF2B5EF4-FFF2-40B4-BE49-F238E27FC236}">
                <a16:creationId xmlns:a16="http://schemas.microsoft.com/office/drawing/2014/main" id="{5945861B-CC55-6381-D5FC-A5817E0CA335}"/>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D3CC5B74-4E1C-8155-5C27-F198306146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297538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69E21-D6FE-EDB0-E57B-642AA93B86A3}"/>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37AB4CB4-F54B-8DDF-FB91-8E05FABA737D}"/>
              </a:ext>
            </a:extLst>
          </p:cNvPr>
          <p:cNvSpPr>
            <a:spLocks noGrp="1"/>
          </p:cNvSpPr>
          <p:nvPr>
            <p:ph type="body" sz="quarter" idx="18"/>
          </p:nvPr>
        </p:nvSpPr>
        <p:spPr>
          <a:xfrm>
            <a:off x="615337" y="1548294"/>
            <a:ext cx="2975564" cy="1049221"/>
          </a:xfrm>
          <a:prstGeom prst="rect">
            <a:avLst/>
          </a:prstGeom>
        </p:spPr>
        <p:txBody>
          <a:bodyPr/>
          <a:lstStyle/>
          <a:p>
            <a:r>
              <a:rPr lang="en-US"/>
              <a:t>Rémi </a:t>
            </a:r>
            <a:r>
              <a:rPr lang="en-US" err="1"/>
              <a:t>Becherel </a:t>
            </a:r>
            <a:r>
              <a:rPr lang="en-US"/>
              <a:t>um Châteaux dans les </a:t>
            </a:r>
            <a:r>
              <a:rPr lang="en-US" err="1"/>
              <a:t>Arbres</a:t>
            </a:r>
            <a:endParaRPr lang="en-US"/>
          </a:p>
          <a:p>
            <a:endParaRPr lang="en-US"/>
          </a:p>
        </p:txBody>
      </p:sp>
      <p:sp>
        <p:nvSpPr>
          <p:cNvPr id="15" name="Text Placeholder 3">
            <a:extLst>
              <a:ext uri="{FF2B5EF4-FFF2-40B4-BE49-F238E27FC236}">
                <a16:creationId xmlns:a16="http://schemas.microsoft.com/office/drawing/2014/main" id="{FF36F019-ED41-5546-759D-1E44F3905CD0}"/>
              </a:ext>
            </a:extLst>
          </p:cNvPr>
          <p:cNvSpPr>
            <a:spLocks noGrp="1"/>
          </p:cNvSpPr>
          <p:nvPr>
            <p:ph type="body" sz="quarter" idx="19"/>
          </p:nvPr>
        </p:nvSpPr>
        <p:spPr>
          <a:xfrm>
            <a:off x="632136" y="613375"/>
            <a:ext cx="2958765" cy="385564"/>
          </a:xfrm>
          <a:prstGeom prst="rect">
            <a:avLst/>
          </a:prstGeom>
        </p:spPr>
        <p:txBody>
          <a:bodyPr/>
          <a:lstStyle/>
          <a:p>
            <a:r>
              <a:rPr lang="en-GB"/>
              <a:t>Tilfellisrannsókn</a:t>
            </a:r>
          </a:p>
        </p:txBody>
      </p:sp>
      <p:sp>
        <p:nvSpPr>
          <p:cNvPr id="16" name="Text Placeholder 4">
            <a:extLst>
              <a:ext uri="{FF2B5EF4-FFF2-40B4-BE49-F238E27FC236}">
                <a16:creationId xmlns:a16="http://schemas.microsoft.com/office/drawing/2014/main" id="{26AB69DE-C9D1-5893-C40C-4AFDCE1FA530}"/>
              </a:ext>
            </a:extLst>
          </p:cNvPr>
          <p:cNvSpPr txBox="1">
            <a:spLocks/>
          </p:cNvSpPr>
          <p:nvPr/>
        </p:nvSpPr>
        <p:spPr>
          <a:xfrm>
            <a:off x="5978279" y="2176372"/>
            <a:ext cx="5451721"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EC7C69"/>
              </a:buClr>
            </a:pPr>
            <a:r>
              <a:rPr lang="en-IE"/>
              <a:t>Þetta myndband sýnir Châteaux dans les </a:t>
            </a:r>
            <a:r>
              <a:rPr lang="en-IE" err="1"/>
              <a:t>Arbres </a:t>
            </a:r>
            <a:r>
              <a:rPr lang="en-IE"/>
              <a:t>í allri sinni fegurð. Það sýnir hollustu Rémi og nákvæma skipulagningu sem fór í hönnun þessara tréhúsa. Þessi myndbrot kannar hugmyndina og hönnun tréhúsakastalanna, og nefnir innblástur þeirra frá sögulegum kastölum í nágrenninu og lúxuseiginleika sem gera dvölina eftirminnilega. </a:t>
            </a:r>
          </a:p>
          <a:p>
            <a:pPr>
              <a:lnSpc>
                <a:spcPts val="2340"/>
              </a:lnSpc>
              <a:buClr>
                <a:srgbClr val="EC7C69"/>
              </a:buClr>
            </a:pPr>
            <a:endParaRPr lang="en-IE"/>
          </a:p>
          <a:p>
            <a:pPr>
              <a:lnSpc>
                <a:spcPts val="2340"/>
              </a:lnSpc>
              <a:buClr>
                <a:srgbClr val="EC7C69"/>
              </a:buClr>
            </a:pPr>
            <a:endParaRPr lang="en-IE"/>
          </a:p>
          <a:p>
            <a:pPr>
              <a:lnSpc>
                <a:spcPts val="2340"/>
              </a:lnSpc>
              <a:buClr>
                <a:srgbClr val="EC7C69"/>
              </a:buClr>
            </a:pPr>
            <a:r>
              <a:rPr lang="en-IE" sz="1800" b="1"/>
              <a:t>Heimild: </a:t>
            </a:r>
            <a:r>
              <a:rPr lang="en-IE" sz="1800">
                <a:solidFill>
                  <a:srgbClr val="459597"/>
                </a:solidFill>
                <a:hlinkClick r:id="rId2">
                  <a:extLst>
                    <a:ext uri="{A12FA001-AC4F-418D-AE19-62706E023703}">
                      <ahyp:hlinkClr xmlns:ahyp="http://schemas.microsoft.com/office/drawing/2018/hyperlinkcolor" val="tx"/>
                    </a:ext>
                  </a:extLst>
                </a:hlinkClick>
              </a:rPr>
              <a:t>Uniq Hotels</a:t>
            </a:r>
            <a:endParaRPr lang="en-IE" sz="1800">
              <a:solidFill>
                <a:srgbClr val="459597"/>
              </a:solidFill>
            </a:endParaRPr>
          </a:p>
          <a:p>
            <a:pPr>
              <a:lnSpc>
                <a:spcPts val="2340"/>
              </a:lnSpc>
              <a:buClr>
                <a:srgbClr val="EC7C69"/>
              </a:buClr>
            </a:pPr>
            <a:endParaRPr lang="en-IE" i="1"/>
          </a:p>
        </p:txBody>
      </p:sp>
      <p:sp>
        <p:nvSpPr>
          <p:cNvPr id="19" name="Slide Number Placeholder 5">
            <a:extLst>
              <a:ext uri="{FF2B5EF4-FFF2-40B4-BE49-F238E27FC236}">
                <a16:creationId xmlns:a16="http://schemas.microsoft.com/office/drawing/2014/main" id="{7FC4E991-4EF1-7040-36FB-8246F9BF674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a:p>
        </p:txBody>
      </p:sp>
      <p:sp>
        <p:nvSpPr>
          <p:cNvPr id="3" name="Text Placeholder 3">
            <a:extLst>
              <a:ext uri="{FF2B5EF4-FFF2-40B4-BE49-F238E27FC236}">
                <a16:creationId xmlns:a16="http://schemas.microsoft.com/office/drawing/2014/main" id="{D6F8A6B5-3D89-61CC-7607-37E5ACD44429}"/>
              </a:ext>
            </a:extLst>
          </p:cNvPr>
          <p:cNvSpPr txBox="1">
            <a:spLocks/>
          </p:cNvSpPr>
          <p:nvPr/>
        </p:nvSpPr>
        <p:spPr>
          <a:xfrm>
            <a:off x="5889811" y="613375"/>
            <a:ext cx="447318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Myndband 2: </a:t>
            </a:r>
          </a:p>
          <a:p>
            <a:pPr>
              <a:lnSpc>
                <a:spcPts val="3720"/>
              </a:lnSpc>
            </a:pPr>
            <a:r>
              <a:rPr lang="en-US">
                <a:solidFill>
                  <a:srgbClr val="414141"/>
                </a:solidFill>
              </a:rPr>
              <a:t>Hugmynd og hugmyndavinna </a:t>
            </a:r>
          </a:p>
          <a:p>
            <a:pPr>
              <a:lnSpc>
                <a:spcPts val="3720"/>
              </a:lnSpc>
            </a:pPr>
            <a:endParaRPr lang="en-US"/>
          </a:p>
        </p:txBody>
      </p:sp>
      <p:cxnSp>
        <p:nvCxnSpPr>
          <p:cNvPr id="4" name="Straight Connector 3">
            <a:extLst>
              <a:ext uri="{FF2B5EF4-FFF2-40B4-BE49-F238E27FC236}">
                <a16:creationId xmlns:a16="http://schemas.microsoft.com/office/drawing/2014/main" id="{17D9FC13-757C-91CE-CDD1-09CB68C56F98}"/>
              </a:ext>
            </a:extLst>
          </p:cNvPr>
          <p:cNvCxnSpPr>
            <a:cxnSpLocks/>
          </p:cNvCxnSpPr>
          <p:nvPr/>
        </p:nvCxnSpPr>
        <p:spPr>
          <a:xfrm>
            <a:off x="5222519" y="1762683"/>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A70815E9-8863-EDE7-3D35-2A1FD34A18D6}"/>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1994940" y="2136950"/>
            <a:ext cx="4246690" cy="3154091"/>
          </a:xfrm>
          <a:prstGeom prst="rect">
            <a:avLst/>
          </a:prstGeom>
        </p:spPr>
      </p:pic>
      <p:pic>
        <p:nvPicPr>
          <p:cNvPr id="13" name="Picture 12">
            <a:extLst>
              <a:ext uri="{FF2B5EF4-FFF2-40B4-BE49-F238E27FC236}">
                <a16:creationId xmlns:a16="http://schemas.microsoft.com/office/drawing/2014/main" id="{40FAD760-5C34-123D-4021-FF12496778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7" name="Picture 6">
            <a:hlinkClick r:id="rId5"/>
            <a:extLst>
              <a:ext uri="{FF2B5EF4-FFF2-40B4-BE49-F238E27FC236}">
                <a16:creationId xmlns:a16="http://schemas.microsoft.com/office/drawing/2014/main" id="{A00342FC-0A04-09A8-B569-0D8A41AE3518}"/>
              </a:ext>
            </a:extLst>
          </p:cNvPr>
          <p:cNvPicPr>
            <a:picLocks noChangeAspect="1"/>
          </p:cNvPicPr>
          <p:nvPr/>
        </p:nvPicPr>
        <p:blipFill rotWithShape="1">
          <a:blip r:embed="rId6"/>
          <a:srcRect l="2488" t="4070" r="6908" b="10238"/>
          <a:stretch/>
        </p:blipFill>
        <p:spPr>
          <a:xfrm>
            <a:off x="632136" y="3278348"/>
            <a:ext cx="4210379" cy="2423206"/>
          </a:xfrm>
          <a:prstGeom prst="rect">
            <a:avLst/>
          </a:prstGeom>
        </p:spPr>
      </p:pic>
      <p:sp>
        <p:nvSpPr>
          <p:cNvPr id="8" name="Oval 7">
            <a:extLst>
              <a:ext uri="{FF2B5EF4-FFF2-40B4-BE49-F238E27FC236}">
                <a16:creationId xmlns:a16="http://schemas.microsoft.com/office/drawing/2014/main" id="{CAE13A4E-1194-4018-DBEE-2669AB63E8EA}"/>
              </a:ext>
            </a:extLst>
          </p:cNvPr>
          <p:cNvSpPr/>
          <p:nvPr/>
        </p:nvSpPr>
        <p:spPr>
          <a:xfrm>
            <a:off x="3789145" y="4707005"/>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21">
            <a:extLst>
              <a:ext uri="{FF2B5EF4-FFF2-40B4-BE49-F238E27FC236}">
                <a16:creationId xmlns:a16="http://schemas.microsoft.com/office/drawing/2014/main" id="{86EBD9EA-C138-5323-D47F-34FE3E189A45}"/>
              </a:ext>
            </a:extLst>
          </p:cNvPr>
          <p:cNvSpPr/>
          <p:nvPr/>
        </p:nvSpPr>
        <p:spPr>
          <a:xfrm>
            <a:off x="3787261" y="4692458"/>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a:solidFill>
                  <a:schemeClr val="bg1"/>
                </a:solidFill>
              </a:rPr>
              <a:t>Smelltu til að </a:t>
            </a:r>
            <a:r>
              <a:rPr lang="en-IE" sz="2800" b="1">
                <a:solidFill>
                  <a:schemeClr val="bg1"/>
                </a:solidFill>
                <a:hlinkClick r:id="rId5">
                  <a:extLst>
                    <a:ext uri="{A12FA001-AC4F-418D-AE19-62706E023703}">
                      <ahyp:hlinkClr xmlns:ahyp="http://schemas.microsoft.com/office/drawing/2018/hyperlinkcolor" val="tx"/>
                    </a:ext>
                  </a:extLst>
                </a:hlinkClick>
              </a:rPr>
              <a:t>horfa</a:t>
            </a:r>
            <a:endParaRPr lang="en-IE" sz="2800" b="1">
              <a:solidFill>
                <a:schemeClr val="bg1"/>
              </a:solidFill>
            </a:endParaRPr>
          </a:p>
        </p:txBody>
      </p:sp>
    </p:spTree>
    <p:extLst>
      <p:ext uri="{BB962C8B-B14F-4D97-AF65-F5344CB8AC3E}">
        <p14:creationId xmlns:p14="http://schemas.microsoft.com/office/powerpoint/2010/main" val="4255264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DA78A-4B47-7E2F-8EC0-72D451ABC81F}"/>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D687B1DC-8464-29CA-0FAD-267B5B25B6C9}"/>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E18BAFEC-A7B2-ADBA-9BE4-87801410AC4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24B75413-E901-FDD5-E43D-415E452521B0}"/>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20</a:t>
            </a:fld>
            <a:endParaRPr lang="fr-CA" sz="1200"/>
          </a:p>
        </p:txBody>
      </p:sp>
      <p:sp>
        <p:nvSpPr>
          <p:cNvPr id="8" name="Text Placeholder 1">
            <a:extLst>
              <a:ext uri="{FF2B5EF4-FFF2-40B4-BE49-F238E27FC236}">
                <a16:creationId xmlns:a16="http://schemas.microsoft.com/office/drawing/2014/main" id="{E51AC305-6CB8-4106-7E60-0038A48A1D0E}"/>
              </a:ext>
            </a:extLst>
          </p:cNvPr>
          <p:cNvSpPr txBox="1">
            <a:spLocks/>
          </p:cNvSpPr>
          <p:nvPr/>
        </p:nvSpPr>
        <p:spPr>
          <a:xfrm>
            <a:off x="1727670" y="1797696"/>
            <a:ext cx="7143767" cy="3630442"/>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800" b="1"/>
              <a:t>Samfélagsuppbygging og þátttaka</a:t>
            </a:r>
            <a:endParaRPr lang="en-US" sz="2800" b="1"/>
          </a:p>
          <a:p>
            <a:pPr>
              <a:lnSpc>
                <a:spcPts val="2480"/>
              </a:lnSpc>
            </a:pPr>
            <a:r>
              <a:rPr lang="en-US" sz="2800" b="1"/>
              <a:t> </a:t>
            </a:r>
            <a:endParaRPr lang="en-IE" sz="2200"/>
          </a:p>
          <a:p>
            <a:pPr marL="342900" indent="-342900">
              <a:lnSpc>
                <a:spcPts val="2380"/>
              </a:lnSpc>
              <a:buFont typeface="Wingdings" panose="05000000000000000000" pitchFamily="2" charset="2"/>
              <a:buChar char="§"/>
            </a:pPr>
            <a:r>
              <a:rPr lang="en-IE" sz="2200"/>
              <a:t>Af hverju samfélag skiptir máli: Sterkt samfélag eykur traust, endurbókanir og ókeypis kynningu í gegnum tillögur.</a:t>
            </a:r>
          </a:p>
          <a:p>
            <a:pPr marL="342900" indent="-342900">
              <a:lnSpc>
                <a:spcPts val="23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Frá fylgjendum aðdáendum: Færðu þig lengra en einhliða útvarpssendingu. Hvetja til samskipta, endurgjafar og samsköpunar. Dæmi: skoðanakannanir, spurningar og svör, gestamynddeiling, innsýn bak við tjöldin.</a:t>
            </a:r>
          </a:p>
          <a:p>
            <a:pPr marL="342900" indent="-342900">
              <a:lnSpc>
                <a:spcPts val="23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Vettvangar til þátttöku: Samfélagsmiðlar (Instagram, Facebook-hópar, </a:t>
            </a:r>
            <a:r>
              <a:rPr lang="en-IE" sz="2200" err="1"/>
              <a:t>TikTok</a:t>
            </a:r>
            <a:r>
              <a:rPr lang="en-IE" sz="2200"/>
              <a:t>), fréttabréf og jafnvel utan netsins með samfélagsuppbyggingu í gegnum staðbundin samstarf.</a:t>
            </a:r>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0747C784-B783-C0FA-6573-F183F2BC2B38}"/>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03</a:t>
            </a:r>
            <a:endParaRPr lang="en-GB" sz="6600" b="1">
              <a:solidFill>
                <a:schemeClr val="bg1"/>
              </a:solidFill>
            </a:endParaRPr>
          </a:p>
        </p:txBody>
      </p:sp>
      <p:sp>
        <p:nvSpPr>
          <p:cNvPr id="10" name="Freeform 9">
            <a:extLst>
              <a:ext uri="{FF2B5EF4-FFF2-40B4-BE49-F238E27FC236}">
                <a16:creationId xmlns:a16="http://schemas.microsoft.com/office/drawing/2014/main" id="{5945861B-CC55-6381-D5FC-A5817E0CA335}"/>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D3CC5B74-4E1C-8155-5C27-F198306146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23646503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DA78A-4B47-7E2F-8EC0-72D451ABC81F}"/>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D687B1DC-8464-29CA-0FAD-267B5B25B6C9}"/>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E18BAFEC-A7B2-ADBA-9BE4-87801410AC4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24B75413-E901-FDD5-E43D-415E452521B0}"/>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21</a:t>
            </a:fld>
            <a:endParaRPr lang="fr-CA" sz="1200"/>
          </a:p>
        </p:txBody>
      </p:sp>
      <p:sp>
        <p:nvSpPr>
          <p:cNvPr id="8" name="Text Placeholder 1">
            <a:extLst>
              <a:ext uri="{FF2B5EF4-FFF2-40B4-BE49-F238E27FC236}">
                <a16:creationId xmlns:a16="http://schemas.microsoft.com/office/drawing/2014/main" id="{E51AC305-6CB8-4106-7E60-0038A48A1D0E}"/>
              </a:ext>
            </a:extLst>
          </p:cNvPr>
          <p:cNvSpPr txBox="1">
            <a:spLocks/>
          </p:cNvSpPr>
          <p:nvPr/>
        </p:nvSpPr>
        <p:spPr>
          <a:xfrm>
            <a:off x="1779516" y="2003103"/>
            <a:ext cx="5977118" cy="3630442"/>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800" b="1"/>
              <a:t>Samfélagsuppbygging og þátttaka</a:t>
            </a:r>
            <a:endParaRPr lang="en-US" sz="2800" b="1"/>
          </a:p>
          <a:p>
            <a:pPr>
              <a:lnSpc>
                <a:spcPts val="2480"/>
              </a:lnSpc>
            </a:pPr>
            <a:r>
              <a:rPr lang="en-US" sz="2800" b="1"/>
              <a:t> </a:t>
            </a:r>
            <a:endParaRPr lang="en-GB" sz="2600" b="1"/>
          </a:p>
          <a:p>
            <a:endParaRPr lang="en-GB" sz="800" b="1"/>
          </a:p>
          <a:p>
            <a:pPr marL="342900" indent="-342900">
              <a:lnSpc>
                <a:spcPts val="2380"/>
              </a:lnSpc>
              <a:buFont typeface="Wingdings" panose="05000000000000000000" pitchFamily="2" charset="2"/>
              <a:buChar char="§"/>
            </a:pPr>
            <a:r>
              <a:rPr lang="en-IE" sz="2200"/>
              <a:t>Ekta nálgun er lykilatriði: Samskipti eiga að vera persónuleg, ekki drifin áfram af söluhagsmunum. Gestir vilja finna að þeir séu hluti af einhverju merkingarbæru, ekki markaðssettir.</a:t>
            </a:r>
          </a:p>
          <a:p>
            <a:pPr marL="342900" indent="-342900">
              <a:lnSpc>
                <a:spcPts val="23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Sendiboðar og efni sem notendur búa til (UGC): Hvettu fyrri gesti til að deila reynslu sinni og sögum — ekkert byggir upp traust hraðar en einlæg munnmæli.</a:t>
            </a:r>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0747C784-B783-C0FA-6573-F183F2BC2B38}"/>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03</a:t>
            </a:r>
            <a:endParaRPr lang="en-GB" sz="6600" b="1">
              <a:solidFill>
                <a:schemeClr val="bg1"/>
              </a:solidFill>
            </a:endParaRPr>
          </a:p>
        </p:txBody>
      </p:sp>
      <p:sp>
        <p:nvSpPr>
          <p:cNvPr id="10" name="Freeform 9">
            <a:extLst>
              <a:ext uri="{FF2B5EF4-FFF2-40B4-BE49-F238E27FC236}">
                <a16:creationId xmlns:a16="http://schemas.microsoft.com/office/drawing/2014/main" id="{5945861B-CC55-6381-D5FC-A5817E0CA335}"/>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D3CC5B74-4E1C-8155-5C27-F198306146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3675309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62488-3E00-4F5C-4D02-C1B718B36B44}"/>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80E3C755-1E63-5F53-75C0-7E47092625CA}"/>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FC437EBC-276F-A096-FFB0-594F0034713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DFF46348-09D0-563E-186D-ECF5EFA549D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22</a:t>
            </a:fld>
            <a:endParaRPr lang="fr-CA" sz="1200"/>
          </a:p>
        </p:txBody>
      </p:sp>
      <p:sp>
        <p:nvSpPr>
          <p:cNvPr id="9" name="Text Placeholder 2">
            <a:extLst>
              <a:ext uri="{FF2B5EF4-FFF2-40B4-BE49-F238E27FC236}">
                <a16:creationId xmlns:a16="http://schemas.microsoft.com/office/drawing/2014/main" id="{7A4BC534-C2D8-D9C7-2EAB-E59E366DEFD2}"/>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04</a:t>
            </a:r>
            <a:endParaRPr lang="en-GB" sz="6600" b="1">
              <a:solidFill>
                <a:schemeClr val="bg1"/>
              </a:solidFill>
            </a:endParaRPr>
          </a:p>
        </p:txBody>
      </p:sp>
      <p:sp>
        <p:nvSpPr>
          <p:cNvPr id="10" name="Freeform 9">
            <a:extLst>
              <a:ext uri="{FF2B5EF4-FFF2-40B4-BE49-F238E27FC236}">
                <a16:creationId xmlns:a16="http://schemas.microsoft.com/office/drawing/2014/main" id="{BFBD427E-9D50-5D29-C781-734975262599}"/>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2" name="Text Placeholder 1">
            <a:extLst>
              <a:ext uri="{FF2B5EF4-FFF2-40B4-BE49-F238E27FC236}">
                <a16:creationId xmlns:a16="http://schemas.microsoft.com/office/drawing/2014/main" id="{E9014E33-641C-65ED-9176-7291825D4FEF}"/>
              </a:ext>
            </a:extLst>
          </p:cNvPr>
          <p:cNvSpPr txBox="1">
            <a:spLocks/>
          </p:cNvSpPr>
          <p:nvPr/>
        </p:nvSpPr>
        <p:spPr>
          <a:xfrm>
            <a:off x="1779518" y="1983848"/>
            <a:ext cx="5625624"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a:t>Hagkvæm og sjálfbær vaxtarþróun fyrirtækja </a:t>
            </a:r>
          </a:p>
          <a:p>
            <a:pPr>
              <a:lnSpc>
                <a:spcPts val="2480"/>
              </a:lnSpc>
            </a:pPr>
            <a:r>
              <a:rPr lang="en-GB" sz="2600" b="1"/>
              <a:t>með stafrænni nærveru:</a:t>
            </a:r>
          </a:p>
          <a:p>
            <a:pPr>
              <a:lnSpc>
                <a:spcPts val="2480"/>
              </a:lnSpc>
            </a:pPr>
            <a:endParaRPr lang="en-GB" sz="2600" b="1"/>
          </a:p>
          <a:p>
            <a:endParaRPr lang="en-GB" sz="800" b="1"/>
          </a:p>
          <a:p>
            <a:pPr>
              <a:lnSpc>
                <a:spcPts val="2380"/>
              </a:lnSpc>
            </a:pPr>
            <a:r>
              <a:rPr lang="en-IE" sz="2200"/>
              <a:t>Að ná tökum á því hvernig best sé að nýta stafræna vettvang (t.d. vefsíður, samfélagsmiðla, bókunarkerfi) til að auka sýnileika, auka beinar bókanir og styðja langtíma sjálfbærni í dreifbýlisferðaþjónustu, á sama tíma og staðið er tryggt við staðbundin gildi og ábyrga ferðamennsku.</a:t>
            </a:r>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pic>
        <p:nvPicPr>
          <p:cNvPr id="3" name="Picture 2">
            <a:extLst>
              <a:ext uri="{FF2B5EF4-FFF2-40B4-BE49-F238E27FC236}">
                <a16:creationId xmlns:a16="http://schemas.microsoft.com/office/drawing/2014/main" id="{089EED02-11D4-991C-69F4-4D8ABE6CC924}"/>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109484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62488-3E00-4F5C-4D02-C1B718B36B44}"/>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80E3C755-1E63-5F53-75C0-7E47092625CA}"/>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FC437EBC-276F-A096-FFB0-594F0034713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DFF46348-09D0-563E-186D-ECF5EFA549D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23</a:t>
            </a:fld>
            <a:endParaRPr lang="fr-CA" sz="1200"/>
          </a:p>
        </p:txBody>
      </p:sp>
      <p:sp>
        <p:nvSpPr>
          <p:cNvPr id="9" name="Text Placeholder 2">
            <a:extLst>
              <a:ext uri="{FF2B5EF4-FFF2-40B4-BE49-F238E27FC236}">
                <a16:creationId xmlns:a16="http://schemas.microsoft.com/office/drawing/2014/main" id="{7A4BC534-C2D8-D9C7-2EAB-E59E366DEFD2}"/>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04</a:t>
            </a:r>
            <a:endParaRPr lang="en-GB" sz="6600" b="1">
              <a:solidFill>
                <a:schemeClr val="bg1"/>
              </a:solidFill>
            </a:endParaRPr>
          </a:p>
        </p:txBody>
      </p:sp>
      <p:sp>
        <p:nvSpPr>
          <p:cNvPr id="10" name="Freeform 9">
            <a:extLst>
              <a:ext uri="{FF2B5EF4-FFF2-40B4-BE49-F238E27FC236}">
                <a16:creationId xmlns:a16="http://schemas.microsoft.com/office/drawing/2014/main" id="{BFBD427E-9D50-5D29-C781-734975262599}"/>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2" name="Text Placeholder 1">
            <a:extLst>
              <a:ext uri="{FF2B5EF4-FFF2-40B4-BE49-F238E27FC236}">
                <a16:creationId xmlns:a16="http://schemas.microsoft.com/office/drawing/2014/main" id="{E9014E33-641C-65ED-9176-7291825D4FEF}"/>
              </a:ext>
            </a:extLst>
          </p:cNvPr>
          <p:cNvSpPr txBox="1">
            <a:spLocks/>
          </p:cNvSpPr>
          <p:nvPr/>
        </p:nvSpPr>
        <p:spPr>
          <a:xfrm>
            <a:off x="1790027" y="1668537"/>
            <a:ext cx="5998137"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a:t>Hagkvæm og sjálfbær vaxtarþróun fyrirtækja </a:t>
            </a:r>
          </a:p>
          <a:p>
            <a:pPr>
              <a:lnSpc>
                <a:spcPts val="2480"/>
              </a:lnSpc>
            </a:pPr>
            <a:r>
              <a:rPr lang="en-GB" sz="2600" b="1"/>
              <a:t>með stafrænni nærveru</a:t>
            </a:r>
          </a:p>
          <a:p>
            <a:pPr>
              <a:lnSpc>
                <a:spcPts val="2480"/>
              </a:lnSpc>
            </a:pPr>
            <a:endParaRPr lang="en-GB" sz="2600" b="1"/>
          </a:p>
          <a:p>
            <a:pPr marL="342900" indent="-342900">
              <a:lnSpc>
                <a:spcPts val="2380"/>
              </a:lnSpc>
              <a:buFont typeface="Wingdings" panose="05000000000000000000" pitchFamily="2" charset="2"/>
              <a:buChar char="§"/>
            </a:pPr>
            <a:r>
              <a:rPr lang="en-IE" sz="2200"/>
              <a:t>Stafræn nærvera sem ný verslunarglugga: Vefsíðan þín, bókunarpallar og samfélagsmiðlar móta saman hvernig gestir skynja þig.</a:t>
            </a:r>
          </a:p>
          <a:p>
            <a:pPr marL="342900" indent="-342900">
              <a:lnSpc>
                <a:spcPts val="23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Ábyrgur vörumerkjauppbygging: Samkvæmni, ekki stöðugar endursköpun, er það sem tryggir langtímasýnilegleika.</a:t>
            </a:r>
          </a:p>
          <a:p>
            <a:pPr marL="342900" indent="-342900">
              <a:lnSpc>
                <a:spcPts val="23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Innihaldsstefna: Jafnvægi milli kynningarfærslna (bókanir), samfélagsfærslna (hápunktar gesta) og frásagnarlegra færslna (staður og upplifun).</a:t>
            </a:r>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pic>
        <p:nvPicPr>
          <p:cNvPr id="3" name="Picture 2">
            <a:extLst>
              <a:ext uri="{FF2B5EF4-FFF2-40B4-BE49-F238E27FC236}">
                <a16:creationId xmlns:a16="http://schemas.microsoft.com/office/drawing/2014/main" id="{089EED02-11D4-991C-69F4-4D8ABE6CC924}"/>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2455334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62488-3E00-4F5C-4D02-C1B718B36B44}"/>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80E3C755-1E63-5F53-75C0-7E47092625CA}"/>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FC437EBC-276F-A096-FFB0-594F0034713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3:</a:t>
            </a:r>
            <a:r>
              <a:rPr lang="en-US"/>
              <a:t> 4 lykilnámssvið</a:t>
            </a:r>
          </a:p>
        </p:txBody>
      </p:sp>
      <p:sp>
        <p:nvSpPr>
          <p:cNvPr id="13" name="Slide Number Placeholder 5">
            <a:extLst>
              <a:ext uri="{FF2B5EF4-FFF2-40B4-BE49-F238E27FC236}">
                <a16:creationId xmlns:a16="http://schemas.microsoft.com/office/drawing/2014/main" id="{DFF46348-09D0-563E-186D-ECF5EFA549D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24</a:t>
            </a:fld>
            <a:endParaRPr lang="fr-CA" sz="1200"/>
          </a:p>
        </p:txBody>
      </p:sp>
      <p:sp>
        <p:nvSpPr>
          <p:cNvPr id="9" name="Text Placeholder 2">
            <a:extLst>
              <a:ext uri="{FF2B5EF4-FFF2-40B4-BE49-F238E27FC236}">
                <a16:creationId xmlns:a16="http://schemas.microsoft.com/office/drawing/2014/main" id="{7A4BC534-C2D8-D9C7-2EAB-E59E366DEFD2}"/>
              </a:ext>
            </a:extLst>
          </p:cNvPr>
          <p:cNvSpPr txBox="1">
            <a:spLocks/>
          </p:cNvSpPr>
          <p:nvPr/>
        </p:nvSpPr>
        <p:spPr>
          <a:xfrm>
            <a:off x="730329" y="148546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04</a:t>
            </a:r>
            <a:endParaRPr lang="en-GB" sz="6600" b="1">
              <a:solidFill>
                <a:schemeClr val="bg1"/>
              </a:solidFill>
            </a:endParaRPr>
          </a:p>
        </p:txBody>
      </p:sp>
      <p:sp>
        <p:nvSpPr>
          <p:cNvPr id="10" name="Freeform 9">
            <a:extLst>
              <a:ext uri="{FF2B5EF4-FFF2-40B4-BE49-F238E27FC236}">
                <a16:creationId xmlns:a16="http://schemas.microsoft.com/office/drawing/2014/main" id="{BFBD427E-9D50-5D29-C781-734975262599}"/>
              </a:ext>
            </a:extLst>
          </p:cNvPr>
          <p:cNvSpPr/>
          <p:nvPr/>
        </p:nvSpPr>
        <p:spPr>
          <a:xfrm>
            <a:off x="-3603" y="222767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2" name="Text Placeholder 1">
            <a:extLst>
              <a:ext uri="{FF2B5EF4-FFF2-40B4-BE49-F238E27FC236}">
                <a16:creationId xmlns:a16="http://schemas.microsoft.com/office/drawing/2014/main" id="{E9014E33-641C-65ED-9176-7291825D4FEF}"/>
              </a:ext>
            </a:extLst>
          </p:cNvPr>
          <p:cNvSpPr txBox="1">
            <a:spLocks/>
          </p:cNvSpPr>
          <p:nvPr/>
        </p:nvSpPr>
        <p:spPr>
          <a:xfrm>
            <a:off x="1779518" y="1983848"/>
            <a:ext cx="5625624" cy="3628676"/>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a:t>Hagkvæm og sjálfbær viðskiptaþróun </a:t>
            </a:r>
          </a:p>
          <a:p>
            <a:pPr>
              <a:lnSpc>
                <a:spcPts val="2480"/>
              </a:lnSpc>
            </a:pPr>
            <a:r>
              <a:rPr lang="en-GB" sz="2600" b="1"/>
              <a:t>með stafrænni nærveru</a:t>
            </a:r>
          </a:p>
          <a:p>
            <a:pPr>
              <a:lnSpc>
                <a:spcPts val="2380"/>
              </a:lnSpc>
            </a:pPr>
            <a:endParaRPr lang="en-GB" sz="2600" b="1"/>
          </a:p>
          <a:p>
            <a:pPr marL="342900" indent="-342900">
              <a:lnSpc>
                <a:spcPts val="2380"/>
              </a:lnSpc>
              <a:buFont typeface="Wingdings" panose="05000000000000000000" pitchFamily="2" charset="2"/>
              <a:buChar char="§"/>
            </a:pPr>
            <a:r>
              <a:rPr lang="en-IE" sz="2200"/>
              <a:t>Vöxtur byggður á gögnum: Fylgjast með innsýn og greiningu (smellum, bókunum, deilingum, athugasemdum) til að sjá hvað skilar mestu.</a:t>
            </a:r>
          </a:p>
          <a:p>
            <a:pPr marL="342900" indent="-342900">
              <a:lnSpc>
                <a:spcPts val="2380"/>
              </a:lnSpc>
              <a:buFont typeface="Wingdings" panose="05000000000000000000" pitchFamily="2" charset="2"/>
              <a:buChar char="§"/>
            </a:pPr>
            <a:endParaRPr lang="en-IE" sz="2200"/>
          </a:p>
          <a:p>
            <a:pPr marL="342900" indent="-342900">
              <a:lnSpc>
                <a:spcPts val="2380"/>
              </a:lnSpc>
              <a:buFont typeface="Wingdings" panose="05000000000000000000" pitchFamily="2" charset="2"/>
              <a:buChar char="§"/>
            </a:pPr>
            <a:r>
              <a:rPr lang="en-IE" sz="2200"/>
              <a:t>Langtímasýn: Að byggja upp stafræna nærveru snýst um að rækta tryggan gestahóp sem kemur aftur og aftur, frekar en að elta einstakar bókanir.</a:t>
            </a:r>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pic>
        <p:nvPicPr>
          <p:cNvPr id="3" name="Picture 2">
            <a:extLst>
              <a:ext uri="{FF2B5EF4-FFF2-40B4-BE49-F238E27FC236}">
                <a16:creationId xmlns:a16="http://schemas.microsoft.com/office/drawing/2014/main" id="{089EED02-11D4-991C-69F4-4D8ABE6CC924}"/>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40616726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044F0-CD05-6C3B-96A9-0A58F51C8112}"/>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CCC37BB3-CD85-2142-761F-77AE95FC93D3}"/>
              </a:ext>
            </a:extLst>
          </p:cNvPr>
          <p:cNvSpPr>
            <a:spLocks noGrp="1"/>
          </p:cNvSpPr>
          <p:nvPr>
            <p:ph type="body" sz="quarter" idx="18"/>
          </p:nvPr>
        </p:nvSpPr>
        <p:spPr>
          <a:xfrm>
            <a:off x="615337" y="1548294"/>
            <a:ext cx="2975564" cy="1049221"/>
          </a:xfrm>
          <a:prstGeom prst="rect">
            <a:avLst/>
          </a:prstGeom>
        </p:spPr>
        <p:txBody>
          <a:bodyPr/>
          <a:lstStyle/>
          <a:p>
            <a:r>
              <a:rPr lang="en-US"/>
              <a:t>Kraftur frásagnar í ferðaþjónustumarkaðssetningu</a:t>
            </a:r>
          </a:p>
        </p:txBody>
      </p:sp>
      <p:sp>
        <p:nvSpPr>
          <p:cNvPr id="15" name="Text Placeholder 3">
            <a:extLst>
              <a:ext uri="{FF2B5EF4-FFF2-40B4-BE49-F238E27FC236}">
                <a16:creationId xmlns:a16="http://schemas.microsoft.com/office/drawing/2014/main" id="{77562066-0E0E-569C-1A48-D1F50B1B5D70}"/>
              </a:ext>
            </a:extLst>
          </p:cNvPr>
          <p:cNvSpPr>
            <a:spLocks noGrp="1"/>
          </p:cNvSpPr>
          <p:nvPr>
            <p:ph type="body" sz="quarter" idx="19"/>
          </p:nvPr>
        </p:nvSpPr>
        <p:spPr>
          <a:xfrm>
            <a:off x="632136" y="613375"/>
            <a:ext cx="2958765" cy="385564"/>
          </a:xfrm>
          <a:prstGeom prst="rect">
            <a:avLst/>
          </a:prstGeom>
        </p:spPr>
        <p:txBody>
          <a:bodyPr/>
          <a:lstStyle/>
          <a:p>
            <a:r>
              <a:rPr lang="en-GB"/>
              <a:t>Tilfellisrannsókn</a:t>
            </a:r>
          </a:p>
        </p:txBody>
      </p:sp>
      <p:sp>
        <p:nvSpPr>
          <p:cNvPr id="16" name="Text Placeholder 4">
            <a:extLst>
              <a:ext uri="{FF2B5EF4-FFF2-40B4-BE49-F238E27FC236}">
                <a16:creationId xmlns:a16="http://schemas.microsoft.com/office/drawing/2014/main" id="{10534C82-2F3E-4773-473E-CF376F87C680}"/>
              </a:ext>
            </a:extLst>
          </p:cNvPr>
          <p:cNvSpPr txBox="1">
            <a:spLocks/>
          </p:cNvSpPr>
          <p:nvPr/>
        </p:nvSpPr>
        <p:spPr>
          <a:xfrm>
            <a:off x="5452851" y="2019050"/>
            <a:ext cx="5944597"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EC7C69"/>
              </a:buClr>
            </a:pPr>
            <a:r>
              <a:rPr lang="en-IE"/>
              <a:t>Þetta myndband kannar hvernig grípandi frásagnir geta aukið aðdráttarafl ferðatilboða, einkum í dreifbýli. Það veitir hagnýtar hugmyndir um hvernig á að móta sögur sem höfða til hugsanlegra gesta, sem stuðla að dýpri tengslum og hvetja til bókunar. </a:t>
            </a:r>
          </a:p>
          <a:p>
            <a:pPr>
              <a:lnSpc>
                <a:spcPts val="2340"/>
              </a:lnSpc>
              <a:buClr>
                <a:srgbClr val="EC7C69"/>
              </a:buClr>
            </a:pPr>
            <a:endParaRPr lang="en-IE"/>
          </a:p>
          <a:p>
            <a:pPr>
              <a:lnSpc>
                <a:spcPts val="2340"/>
              </a:lnSpc>
              <a:buClr>
                <a:srgbClr val="EC7C69"/>
              </a:buClr>
            </a:pPr>
            <a:r>
              <a:rPr lang="en-IE"/>
              <a:t>Innihaldið er sérstaklega gagnlegt fyrir smá- og meðalstór fyrirtæki (SMEs) og veitendur starfs- og símenntunar (VET) sem stefna að því að nýta frásögn sem stefnumótandi tæki í þróun sveitartúrismans.</a:t>
            </a:r>
          </a:p>
          <a:p>
            <a:pPr>
              <a:lnSpc>
                <a:spcPts val="2340"/>
              </a:lnSpc>
              <a:buClr>
                <a:srgbClr val="EC7C69"/>
              </a:buClr>
            </a:pPr>
            <a:endParaRPr lang="en-IE" i="1"/>
          </a:p>
        </p:txBody>
      </p:sp>
      <p:sp>
        <p:nvSpPr>
          <p:cNvPr id="19" name="Slide Number Placeholder 5">
            <a:extLst>
              <a:ext uri="{FF2B5EF4-FFF2-40B4-BE49-F238E27FC236}">
                <a16:creationId xmlns:a16="http://schemas.microsoft.com/office/drawing/2014/main" id="{81659B8D-91AE-D478-B036-0ABFA9EADDF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25</a:t>
            </a:fld>
            <a:endParaRPr lang="fr-CA" sz="1200"/>
          </a:p>
        </p:txBody>
      </p:sp>
      <p:sp>
        <p:nvSpPr>
          <p:cNvPr id="3" name="Text Placeholder 3">
            <a:extLst>
              <a:ext uri="{FF2B5EF4-FFF2-40B4-BE49-F238E27FC236}">
                <a16:creationId xmlns:a16="http://schemas.microsoft.com/office/drawing/2014/main" id="{D50FF910-5D09-1811-E7B0-A60829C46129}"/>
              </a:ext>
            </a:extLst>
          </p:cNvPr>
          <p:cNvSpPr txBox="1">
            <a:spLocks/>
          </p:cNvSpPr>
          <p:nvPr/>
        </p:nvSpPr>
        <p:spPr>
          <a:xfrm>
            <a:off x="5485403" y="613375"/>
            <a:ext cx="401836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Fyrirlestur um ferðamannamarkaðssetningu</a:t>
            </a:r>
          </a:p>
        </p:txBody>
      </p:sp>
      <p:cxnSp>
        <p:nvCxnSpPr>
          <p:cNvPr id="4" name="Straight Connector 3">
            <a:extLst>
              <a:ext uri="{FF2B5EF4-FFF2-40B4-BE49-F238E27FC236}">
                <a16:creationId xmlns:a16="http://schemas.microsoft.com/office/drawing/2014/main" id="{DDABB471-8DD3-3379-4D63-79BEF4321646}"/>
              </a:ext>
            </a:extLst>
          </p:cNvPr>
          <p:cNvCxnSpPr>
            <a:cxnSpLocks/>
          </p:cNvCxnSpPr>
          <p:nvPr/>
        </p:nvCxnSpPr>
        <p:spPr>
          <a:xfrm>
            <a:off x="5275385" y="1805688"/>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93DE662-156A-BDED-4B5E-C6B5D5ACB85D}"/>
              </a:ext>
            </a:extLst>
          </p:cNvPr>
          <p:cNvSpPr txBox="1"/>
          <p:nvPr/>
        </p:nvSpPr>
        <p:spPr>
          <a:xfrm>
            <a:off x="5485403" y="5636469"/>
            <a:ext cx="5418872" cy="369332"/>
          </a:xfrm>
          <a:prstGeom prst="rect">
            <a:avLst/>
          </a:prstGeom>
          <a:noFill/>
        </p:spPr>
        <p:txBody>
          <a:bodyPr wrap="square">
            <a:spAutoFit/>
          </a:bodyPr>
          <a:lstStyle/>
          <a:p>
            <a:pPr algn="ctr"/>
            <a:r>
              <a:rPr lang="en-US" sz="1800" b="1">
                <a:solidFill>
                  <a:srgbClr val="414141"/>
                </a:solidFill>
              </a:rPr>
              <a:t>Tengill:</a:t>
            </a:r>
            <a:r>
              <a:rPr lang="en-US" sz="1800">
                <a:solidFill>
                  <a:srgbClr val="459597"/>
                </a:solidFill>
                <a:hlinkClick r:id="rId2">
                  <a:extLst>
                    <a:ext uri="{A12FA001-AC4F-418D-AE19-62706E023703}">
                      <ahyp:hlinkClr xmlns:ahyp="http://schemas.microsoft.com/office/drawing/2018/hyperlinkcolor" val="tx"/>
                    </a:ext>
                  </a:extLst>
                </a:hlinkClick>
              </a:rPr>
              <a:t> https://youtu.be/aSmVE2S1hDI?feature=shared</a:t>
            </a:r>
            <a:r>
              <a:rPr lang="en-US" sz="1800">
                <a:solidFill>
                  <a:srgbClr val="459597"/>
                </a:solidFill>
              </a:rPr>
              <a:t> </a:t>
            </a:r>
          </a:p>
        </p:txBody>
      </p:sp>
      <p:pic>
        <p:nvPicPr>
          <p:cNvPr id="12" name="Picture 11">
            <a:extLst>
              <a:ext uri="{FF2B5EF4-FFF2-40B4-BE49-F238E27FC236}">
                <a16:creationId xmlns:a16="http://schemas.microsoft.com/office/drawing/2014/main" id="{A0676F76-5E63-A447-53FB-0A662313F305}"/>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1848159" y="1754697"/>
            <a:ext cx="4246690" cy="3154091"/>
          </a:xfrm>
          <a:prstGeom prst="rect">
            <a:avLst/>
          </a:prstGeom>
        </p:spPr>
      </p:pic>
      <p:pic>
        <p:nvPicPr>
          <p:cNvPr id="13" name="Picture 12">
            <a:extLst>
              <a:ext uri="{FF2B5EF4-FFF2-40B4-BE49-F238E27FC236}">
                <a16:creationId xmlns:a16="http://schemas.microsoft.com/office/drawing/2014/main" id="{EEB828AB-23C4-A29E-6CCD-38CAD49CD2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2" name="Picture 1">
            <a:extLst>
              <a:ext uri="{FF2B5EF4-FFF2-40B4-BE49-F238E27FC236}">
                <a16:creationId xmlns:a16="http://schemas.microsoft.com/office/drawing/2014/main" id="{50C237C5-975D-E2B6-4853-5219EE3C5C2C}"/>
              </a:ext>
            </a:extLst>
          </p:cNvPr>
          <p:cNvPicPr>
            <a:picLocks noChangeAspect="1"/>
          </p:cNvPicPr>
          <p:nvPr/>
        </p:nvPicPr>
        <p:blipFill rotWithShape="1">
          <a:blip r:embed="rId5"/>
          <a:srcRect l="2916" t="2178" r="3385" b="4125"/>
          <a:stretch/>
        </p:blipFill>
        <p:spPr>
          <a:xfrm>
            <a:off x="560666" y="3268802"/>
            <a:ext cx="4273480" cy="2367667"/>
          </a:xfrm>
          <a:prstGeom prst="rect">
            <a:avLst/>
          </a:prstGeom>
          <a:ln>
            <a:noFill/>
          </a:ln>
        </p:spPr>
      </p:pic>
      <p:sp>
        <p:nvSpPr>
          <p:cNvPr id="6" name="Oval 5">
            <a:extLst>
              <a:ext uri="{FF2B5EF4-FFF2-40B4-BE49-F238E27FC236}">
                <a16:creationId xmlns:a16="http://schemas.microsoft.com/office/drawing/2014/main" id="{B1020E66-A173-B3E0-17DB-66BBDE4FF839}"/>
              </a:ext>
            </a:extLst>
          </p:cNvPr>
          <p:cNvSpPr/>
          <p:nvPr/>
        </p:nvSpPr>
        <p:spPr>
          <a:xfrm>
            <a:off x="3789145" y="4707005"/>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Connector 21">
            <a:extLst>
              <a:ext uri="{FF2B5EF4-FFF2-40B4-BE49-F238E27FC236}">
                <a16:creationId xmlns:a16="http://schemas.microsoft.com/office/drawing/2014/main" id="{3A2904A0-535E-548C-9A18-DEE68A47EEDF}"/>
              </a:ext>
            </a:extLst>
          </p:cNvPr>
          <p:cNvSpPr/>
          <p:nvPr/>
        </p:nvSpPr>
        <p:spPr>
          <a:xfrm>
            <a:off x="3787261" y="4692458"/>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a:solidFill>
                  <a:schemeClr val="bg1"/>
                </a:solidFill>
              </a:rPr>
              <a:t>Smelltu til að </a:t>
            </a:r>
            <a:r>
              <a:rPr lang="en-IE" sz="2800" b="1">
                <a:solidFill>
                  <a:schemeClr val="bg1"/>
                </a:solidFill>
                <a:hlinkClick r:id="rId2">
                  <a:extLst>
                    <a:ext uri="{A12FA001-AC4F-418D-AE19-62706E023703}">
                      <ahyp:hlinkClr xmlns:ahyp="http://schemas.microsoft.com/office/drawing/2018/hyperlinkcolor" val="tx"/>
                    </a:ext>
                  </a:extLst>
                </a:hlinkClick>
              </a:rPr>
              <a:t>horfa</a:t>
            </a:r>
            <a:endParaRPr lang="en-IE" sz="2800" b="1">
              <a:solidFill>
                <a:schemeClr val="bg1"/>
              </a:solidFill>
            </a:endParaRPr>
          </a:p>
        </p:txBody>
      </p:sp>
    </p:spTree>
    <p:extLst>
      <p:ext uri="{BB962C8B-B14F-4D97-AF65-F5344CB8AC3E}">
        <p14:creationId xmlns:p14="http://schemas.microsoft.com/office/powerpoint/2010/main" val="1458162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346CC-8710-2054-180A-F1B9DADF4843}"/>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9F3A47AA-C50B-B1F4-6A75-A252CB3C2B50}"/>
              </a:ext>
            </a:extLst>
          </p:cNvPr>
          <p:cNvSpPr>
            <a:spLocks noGrp="1"/>
          </p:cNvSpPr>
          <p:nvPr>
            <p:ph type="body" sz="quarter" idx="18"/>
          </p:nvPr>
        </p:nvSpPr>
        <p:spPr>
          <a:xfrm>
            <a:off x="615337" y="1548294"/>
            <a:ext cx="2975564" cy="1049221"/>
          </a:xfrm>
          <a:prstGeom prst="rect">
            <a:avLst/>
          </a:prstGeom>
        </p:spPr>
        <p:txBody>
          <a:bodyPr/>
          <a:lstStyle/>
          <a:p>
            <a:r>
              <a:rPr lang="en-US"/>
              <a:t>Bóndabær Rigby, Limerick, Írland</a:t>
            </a:r>
          </a:p>
          <a:p>
            <a:endParaRPr lang="en-US"/>
          </a:p>
        </p:txBody>
      </p:sp>
      <p:sp>
        <p:nvSpPr>
          <p:cNvPr id="15" name="Text Placeholder 3">
            <a:extLst>
              <a:ext uri="{FF2B5EF4-FFF2-40B4-BE49-F238E27FC236}">
                <a16:creationId xmlns:a16="http://schemas.microsoft.com/office/drawing/2014/main" id="{06A01B9B-DA44-0E26-6C85-7CAC2B588407}"/>
              </a:ext>
            </a:extLst>
          </p:cNvPr>
          <p:cNvSpPr>
            <a:spLocks noGrp="1"/>
          </p:cNvSpPr>
          <p:nvPr>
            <p:ph type="body" sz="quarter" idx="19"/>
          </p:nvPr>
        </p:nvSpPr>
        <p:spPr>
          <a:xfrm>
            <a:off x="632136" y="613375"/>
            <a:ext cx="2958765" cy="385564"/>
          </a:xfrm>
          <a:prstGeom prst="rect">
            <a:avLst/>
          </a:prstGeom>
        </p:spPr>
        <p:txBody>
          <a:bodyPr/>
          <a:lstStyle/>
          <a:p>
            <a:r>
              <a:rPr lang="en-GB"/>
              <a:t>Tilfellisrannsókn</a:t>
            </a:r>
          </a:p>
        </p:txBody>
      </p:sp>
      <p:sp>
        <p:nvSpPr>
          <p:cNvPr id="16" name="Text Placeholder 4">
            <a:extLst>
              <a:ext uri="{FF2B5EF4-FFF2-40B4-BE49-F238E27FC236}">
                <a16:creationId xmlns:a16="http://schemas.microsoft.com/office/drawing/2014/main" id="{8DC9E6F5-5B28-53BE-5F2A-5C5972727E09}"/>
              </a:ext>
            </a:extLst>
          </p:cNvPr>
          <p:cNvSpPr txBox="1">
            <a:spLocks/>
          </p:cNvSpPr>
          <p:nvPr/>
        </p:nvSpPr>
        <p:spPr>
          <a:xfrm>
            <a:off x="5692736" y="852200"/>
            <a:ext cx="5414536" cy="5217240"/>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EC7C69"/>
              </a:buClr>
            </a:pPr>
            <a:r>
              <a:rPr lang="en-IE"/>
              <a:t>Í þessu myndbandi kemur fram Caroline Rigney, eigandi Rigney's Farm í Limerick-sýslu á Írlandi. Hún fjallar um þróun sveitartúrismans síðustu tvo áratugi og undirstrikar hvernig persónulegar frásagnir og ekta upplifanir hafa orðið miðlægur þáttur í að laða að gesti. </a:t>
            </a:r>
          </a:p>
          <a:p>
            <a:pPr>
              <a:lnSpc>
                <a:spcPts val="2340"/>
              </a:lnSpc>
              <a:buClr>
                <a:srgbClr val="EC7C69"/>
              </a:buClr>
            </a:pPr>
            <a:endParaRPr lang="en-IE"/>
          </a:p>
          <a:p>
            <a:pPr>
              <a:lnSpc>
                <a:spcPts val="2340"/>
              </a:lnSpc>
              <a:buClr>
                <a:srgbClr val="EC7C69"/>
              </a:buClr>
            </a:pPr>
            <a:r>
              <a:rPr lang="en-IE"/>
              <a:t>Myndbandið veitir innsýn í hvernig frásögn getur aukið aðdráttarafl sveitargistinga.</a:t>
            </a:r>
          </a:p>
          <a:p>
            <a:pPr>
              <a:lnSpc>
                <a:spcPts val="2340"/>
              </a:lnSpc>
              <a:buClr>
                <a:srgbClr val="EC7C69"/>
              </a:buClr>
            </a:pPr>
            <a:endParaRPr lang="en-IE" i="1"/>
          </a:p>
        </p:txBody>
      </p:sp>
      <p:sp>
        <p:nvSpPr>
          <p:cNvPr id="19" name="Slide Number Placeholder 5">
            <a:extLst>
              <a:ext uri="{FF2B5EF4-FFF2-40B4-BE49-F238E27FC236}">
                <a16:creationId xmlns:a16="http://schemas.microsoft.com/office/drawing/2014/main" id="{3B1ACA8C-9D67-FB09-3ACE-4BF37202427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26</a:t>
            </a:fld>
            <a:endParaRPr lang="fr-CA" sz="1200"/>
          </a:p>
        </p:txBody>
      </p:sp>
      <p:sp>
        <p:nvSpPr>
          <p:cNvPr id="7" name="TextBox 6">
            <a:extLst>
              <a:ext uri="{FF2B5EF4-FFF2-40B4-BE49-F238E27FC236}">
                <a16:creationId xmlns:a16="http://schemas.microsoft.com/office/drawing/2014/main" id="{DBEE8E99-8869-54C3-3C19-3F79CAB3FC67}"/>
              </a:ext>
            </a:extLst>
          </p:cNvPr>
          <p:cNvSpPr txBox="1"/>
          <p:nvPr/>
        </p:nvSpPr>
        <p:spPr>
          <a:xfrm>
            <a:off x="5485403" y="5636469"/>
            <a:ext cx="5418872" cy="369332"/>
          </a:xfrm>
          <a:prstGeom prst="rect">
            <a:avLst/>
          </a:prstGeom>
          <a:noFill/>
        </p:spPr>
        <p:txBody>
          <a:bodyPr wrap="square">
            <a:spAutoFit/>
          </a:bodyPr>
          <a:lstStyle/>
          <a:p>
            <a:pPr algn="ctr"/>
            <a:r>
              <a:rPr lang="en-US" sz="1800" b="1">
                <a:solidFill>
                  <a:srgbClr val="414141"/>
                </a:solidFill>
              </a:rPr>
              <a:t>Tengill:</a:t>
            </a:r>
            <a:r>
              <a:rPr lang="en-IE">
                <a:solidFill>
                  <a:srgbClr val="459597"/>
                </a:solidFill>
                <a:hlinkClick r:id="rId2">
                  <a:extLst>
                    <a:ext uri="{A12FA001-AC4F-418D-AE19-62706E023703}">
                      <ahyp:hlinkClr xmlns:ahyp="http://schemas.microsoft.com/office/drawing/2018/hyperlinkcolor" val="tx"/>
                    </a:ext>
                  </a:extLst>
                </a:hlinkClick>
              </a:rPr>
              <a:t> https://youtu.be/TdILtylhakM?feature=shared</a:t>
            </a:r>
            <a:r>
              <a:rPr lang="en-IE">
                <a:solidFill>
                  <a:srgbClr val="459597"/>
                </a:solidFill>
              </a:rPr>
              <a:t> </a:t>
            </a:r>
          </a:p>
        </p:txBody>
      </p:sp>
      <p:pic>
        <p:nvPicPr>
          <p:cNvPr id="12" name="Picture 11">
            <a:extLst>
              <a:ext uri="{FF2B5EF4-FFF2-40B4-BE49-F238E27FC236}">
                <a16:creationId xmlns:a16="http://schemas.microsoft.com/office/drawing/2014/main" id="{F8C39326-9A13-EAD3-C24A-9B648803FB6C}"/>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1848159" y="1754697"/>
            <a:ext cx="4246690" cy="3154091"/>
          </a:xfrm>
          <a:prstGeom prst="rect">
            <a:avLst/>
          </a:prstGeom>
        </p:spPr>
      </p:pic>
      <p:pic>
        <p:nvPicPr>
          <p:cNvPr id="13" name="Picture 12">
            <a:extLst>
              <a:ext uri="{FF2B5EF4-FFF2-40B4-BE49-F238E27FC236}">
                <a16:creationId xmlns:a16="http://schemas.microsoft.com/office/drawing/2014/main" id="{213D03CD-1E8D-7FDE-43C3-2AF4B974DD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10" name="Picture 9">
            <a:extLst>
              <a:ext uri="{FF2B5EF4-FFF2-40B4-BE49-F238E27FC236}">
                <a16:creationId xmlns:a16="http://schemas.microsoft.com/office/drawing/2014/main" id="{C92CABCB-6442-02A6-31A2-4B06B5FE830F}"/>
              </a:ext>
            </a:extLst>
          </p:cNvPr>
          <p:cNvPicPr>
            <a:picLocks noChangeAspect="1"/>
          </p:cNvPicPr>
          <p:nvPr/>
        </p:nvPicPr>
        <p:blipFill rotWithShape="1">
          <a:blip r:embed="rId5"/>
          <a:srcRect l="3806" t="5791" r="1513" b="6359"/>
          <a:stretch/>
        </p:blipFill>
        <p:spPr>
          <a:xfrm>
            <a:off x="632136" y="3287392"/>
            <a:ext cx="4195358" cy="2335629"/>
          </a:xfrm>
          <a:prstGeom prst="rect">
            <a:avLst/>
          </a:prstGeom>
        </p:spPr>
      </p:pic>
      <p:sp>
        <p:nvSpPr>
          <p:cNvPr id="11" name="Oval 10">
            <a:extLst>
              <a:ext uri="{FF2B5EF4-FFF2-40B4-BE49-F238E27FC236}">
                <a16:creationId xmlns:a16="http://schemas.microsoft.com/office/drawing/2014/main" id="{6A3C3CCB-85FF-8FFE-1A70-8868AE9BAE2B}"/>
              </a:ext>
            </a:extLst>
          </p:cNvPr>
          <p:cNvSpPr/>
          <p:nvPr/>
        </p:nvSpPr>
        <p:spPr>
          <a:xfrm>
            <a:off x="3789145" y="4707005"/>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Connector 21">
            <a:extLst>
              <a:ext uri="{FF2B5EF4-FFF2-40B4-BE49-F238E27FC236}">
                <a16:creationId xmlns:a16="http://schemas.microsoft.com/office/drawing/2014/main" id="{A7F7113C-86AA-D437-E290-3E2906EC0EAC}"/>
              </a:ext>
            </a:extLst>
          </p:cNvPr>
          <p:cNvSpPr/>
          <p:nvPr/>
        </p:nvSpPr>
        <p:spPr>
          <a:xfrm>
            <a:off x="3787261" y="4692458"/>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a:solidFill>
                  <a:schemeClr val="bg1"/>
                </a:solidFill>
              </a:rPr>
              <a:t>Smelltu til að </a:t>
            </a:r>
            <a:r>
              <a:rPr lang="en-IE" sz="2800" b="1">
                <a:solidFill>
                  <a:schemeClr val="bg1"/>
                </a:solidFill>
                <a:hlinkClick r:id="rId2">
                  <a:extLst>
                    <a:ext uri="{A12FA001-AC4F-418D-AE19-62706E023703}">
                      <ahyp:hlinkClr xmlns:ahyp="http://schemas.microsoft.com/office/drawing/2018/hyperlinkcolor" val="tx"/>
                    </a:ext>
                  </a:extLst>
                </a:hlinkClick>
              </a:rPr>
              <a:t>horfa</a:t>
            </a:r>
            <a:endParaRPr lang="en-IE" sz="2800" b="1">
              <a:solidFill>
                <a:schemeClr val="bg1"/>
              </a:solidFill>
            </a:endParaRPr>
          </a:p>
        </p:txBody>
      </p:sp>
    </p:spTree>
    <p:extLst>
      <p:ext uri="{BB962C8B-B14F-4D97-AF65-F5344CB8AC3E}">
        <p14:creationId xmlns:p14="http://schemas.microsoft.com/office/powerpoint/2010/main" val="31062535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29268-AA05-11C1-4D2F-1E7E622A0F97}"/>
            </a:ext>
          </a:extLst>
        </p:cNvPr>
        <p:cNvGrpSpPr/>
        <p:nvPr/>
      </p:nvGrpSpPr>
      <p:grpSpPr>
        <a:xfrm>
          <a:off x="0" y="0"/>
          <a:ext cx="0" cy="0"/>
          <a:chOff x="0" y="0"/>
          <a:chExt cx="0" cy="0"/>
        </a:xfrm>
      </p:grpSpPr>
      <p:sp>
        <p:nvSpPr>
          <p:cNvPr id="9" name="Freeform 8">
            <a:extLst>
              <a:ext uri="{FF2B5EF4-FFF2-40B4-BE49-F238E27FC236}">
                <a16:creationId xmlns:a16="http://schemas.microsoft.com/office/drawing/2014/main" id="{BF4CEF74-9248-1D36-9108-D18A7983571A}"/>
              </a:ext>
            </a:extLst>
          </p:cNvPr>
          <p:cNvSpPr/>
          <p:nvPr/>
        </p:nvSpPr>
        <p:spPr>
          <a:xfrm rot="5400000" flipH="1">
            <a:off x="262200" y="2458254"/>
            <a:ext cx="5186854" cy="4452078"/>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6" name="Text Placeholder 5">
            <a:extLst>
              <a:ext uri="{FF2B5EF4-FFF2-40B4-BE49-F238E27FC236}">
                <a16:creationId xmlns:a16="http://schemas.microsoft.com/office/drawing/2014/main" id="{B272A7BB-2283-24CD-7B33-FC2B41645216}"/>
              </a:ext>
            </a:extLst>
          </p:cNvPr>
          <p:cNvSpPr>
            <a:spLocks noGrp="1"/>
          </p:cNvSpPr>
          <p:nvPr>
            <p:ph type="body" sz="quarter" idx="4294967295"/>
          </p:nvPr>
        </p:nvSpPr>
        <p:spPr>
          <a:xfrm>
            <a:off x="937708" y="763768"/>
            <a:ext cx="8236272" cy="720752"/>
          </a:xfrm>
          <a:prstGeom prst="rect">
            <a:avLst/>
          </a:prstGeom>
        </p:spPr>
        <p:txBody>
          <a:bodyPr/>
          <a:lstStyle/>
          <a:p>
            <a:pPr marL="0" indent="0">
              <a:lnSpc>
                <a:spcPts val="3720"/>
              </a:lnSpc>
              <a:spcBef>
                <a:spcPts val="0"/>
              </a:spcBef>
              <a:buNone/>
            </a:pPr>
            <a:r>
              <a:rPr lang="en-US" sz="3600" b="1">
                <a:solidFill>
                  <a:srgbClr val="EC7C69"/>
                </a:solidFill>
              </a:rPr>
              <a:t>Hagnýt æfing: </a:t>
            </a:r>
            <a:r>
              <a:rPr lang="en-US" sz="3600" b="1">
                <a:solidFill>
                  <a:srgbClr val="414141"/>
                </a:solidFill>
              </a:rPr>
              <a:t>Að safna sjónrænu efni og undirbúa söguna þína</a:t>
            </a:r>
          </a:p>
          <a:p>
            <a:pPr marL="0" indent="0">
              <a:lnSpc>
                <a:spcPts val="3720"/>
              </a:lnSpc>
              <a:spcBef>
                <a:spcPts val="0"/>
              </a:spcBef>
              <a:buNone/>
            </a:pPr>
            <a:endParaRPr lang="en-US" sz="3600" b="1">
              <a:solidFill>
                <a:srgbClr val="EC7C69"/>
              </a:solidFill>
            </a:endParaRPr>
          </a:p>
        </p:txBody>
      </p:sp>
      <p:sp>
        <p:nvSpPr>
          <p:cNvPr id="8" name="Text Placeholder 1">
            <a:extLst>
              <a:ext uri="{FF2B5EF4-FFF2-40B4-BE49-F238E27FC236}">
                <a16:creationId xmlns:a16="http://schemas.microsoft.com/office/drawing/2014/main" id="{8FD4D745-2364-CFEF-DCFD-94A89DC55BF8}"/>
              </a:ext>
            </a:extLst>
          </p:cNvPr>
          <p:cNvSpPr txBox="1">
            <a:spLocks/>
          </p:cNvSpPr>
          <p:nvPr/>
        </p:nvSpPr>
        <p:spPr>
          <a:xfrm>
            <a:off x="5348679" y="2312919"/>
            <a:ext cx="603579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a:solidFill>
                  <a:srgbClr val="EC7C69"/>
                </a:solidFill>
              </a:rPr>
              <a:t>Skref 1: Safnaðu eða búðu til sjónræn efni:</a:t>
            </a:r>
          </a:p>
          <a:p>
            <a:pPr algn="l">
              <a:lnSpc>
                <a:spcPct val="100000"/>
              </a:lnSpc>
              <a:spcBef>
                <a:spcPts val="0"/>
              </a:spcBef>
            </a:pPr>
            <a:endParaRPr lang="en-IE" sz="800" b="1">
              <a:solidFill>
                <a:srgbClr val="EC7C69"/>
              </a:solidFill>
            </a:endParaRPr>
          </a:p>
          <a:p>
            <a:pPr algn="l">
              <a:lnSpc>
                <a:spcPts val="2540"/>
              </a:lnSpc>
              <a:spcBef>
                <a:spcPts val="0"/>
              </a:spcBef>
            </a:pPr>
            <a:r>
              <a:rPr lang="en-IE" sz="2200">
                <a:solidFill>
                  <a:srgbClr val="414141"/>
                </a:solidFill>
              </a:rPr>
              <a:t>Finndu 3–5 myndir sem sýna einkenni staðsetningarinnar. Þær gætu sýnt bygginguna, landslagið, notalegt innra rými eða staðbundna starfsemi.</a:t>
            </a:r>
          </a:p>
          <a:p>
            <a:pPr algn="l">
              <a:lnSpc>
                <a:spcPts val="2540"/>
              </a:lnSpc>
              <a:spcBef>
                <a:spcPts val="0"/>
              </a:spcBef>
            </a:pPr>
            <a:endParaRPr lang="en-IE" sz="2200">
              <a:solidFill>
                <a:srgbClr val="414141"/>
              </a:solidFill>
            </a:endParaRPr>
          </a:p>
          <a:p>
            <a:pPr algn="l">
              <a:lnSpc>
                <a:spcPts val="2540"/>
              </a:lnSpc>
              <a:spcBef>
                <a:spcPts val="0"/>
              </a:spcBef>
            </a:pPr>
            <a:r>
              <a:rPr lang="en-IE" sz="2800" b="1">
                <a:solidFill>
                  <a:srgbClr val="EC7C69"/>
                </a:solidFill>
              </a:rPr>
              <a:t>Skref 2: Skrifaðu stutta sögu:</a:t>
            </a:r>
          </a:p>
          <a:p>
            <a:pPr algn="l">
              <a:lnSpc>
                <a:spcPct val="100000"/>
              </a:lnSpc>
              <a:spcBef>
                <a:spcPts val="0"/>
              </a:spcBef>
            </a:pPr>
            <a:endParaRPr lang="en-IE" sz="800" b="1">
              <a:solidFill>
                <a:srgbClr val="EC7C69"/>
              </a:solidFill>
            </a:endParaRPr>
          </a:p>
          <a:p>
            <a:pPr algn="l">
              <a:lnSpc>
                <a:spcPts val="2540"/>
              </a:lnSpc>
              <a:spcBef>
                <a:spcPts val="0"/>
              </a:spcBef>
            </a:pPr>
            <a:r>
              <a:rPr lang="en-IE" sz="2200">
                <a:solidFill>
                  <a:srgbClr val="414141"/>
                </a:solidFill>
              </a:rPr>
              <a:t>Í ekki fleiri en 150 orðum skrifaðu sögu um dvöl þína. Einbeittu þér að því sem gerir hana sérstaka — kannski er það sólarupprásin yfir akrunum, hljóð sjávarins eða ferskir eggjar beint frá býli á hverjum morgni. Gerðu hana persónulega og raunsanna.</a:t>
            </a:r>
          </a:p>
          <a:p>
            <a:pPr algn="l">
              <a:lnSpc>
                <a:spcPts val="2540"/>
              </a:lnSpc>
              <a:spcBef>
                <a:spcPts val="0"/>
              </a:spcBef>
            </a:pPr>
            <a:endParaRPr lang="en-IE" sz="2200">
              <a:solidFill>
                <a:srgbClr val="414141"/>
              </a:solidFill>
            </a:endParaRPr>
          </a:p>
          <a:p>
            <a:pPr algn="l">
              <a:lnSpc>
                <a:spcPts val="2540"/>
              </a:lnSpc>
              <a:spcBef>
                <a:spcPts val="0"/>
              </a:spcBef>
            </a:pPr>
            <a:endParaRPr lang="en-IE" sz="2200">
              <a:solidFill>
                <a:srgbClr val="414141"/>
              </a:solidFill>
            </a:endParaRPr>
          </a:p>
          <a:p>
            <a:pPr algn="l">
              <a:lnSpc>
                <a:spcPts val="2540"/>
              </a:lnSpc>
              <a:spcBef>
                <a:spcPts val="0"/>
              </a:spcBef>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66AEEB0B-7293-6617-CBA0-91D38FECB1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F6DD1865-1232-92B4-CC82-D4F105E1504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27</a:t>
            </a:fld>
            <a:endParaRPr lang="fr-CA" sz="1200">
              <a:solidFill>
                <a:schemeClr val="bg1"/>
              </a:solidFill>
            </a:endParaRPr>
          </a:p>
        </p:txBody>
      </p:sp>
      <p:sp>
        <p:nvSpPr>
          <p:cNvPr id="5" name="Text Placeholder 1">
            <a:extLst>
              <a:ext uri="{FF2B5EF4-FFF2-40B4-BE49-F238E27FC236}">
                <a16:creationId xmlns:a16="http://schemas.microsoft.com/office/drawing/2014/main" id="{CAAE3CC1-BEF1-B1BC-AD6C-26A580398084}"/>
              </a:ext>
            </a:extLst>
          </p:cNvPr>
          <p:cNvSpPr txBox="1">
            <a:spLocks/>
          </p:cNvSpPr>
          <p:nvPr/>
        </p:nvSpPr>
        <p:spPr>
          <a:xfrm>
            <a:off x="1214755" y="2485249"/>
            <a:ext cx="3581546"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200"/>
              <a:t>Þegar þú auglýsir Epic Stay skaltu einbeita þér að tilfinningum og upplifunum, ekki bara staðreyndum. Fólk bókar staði þar sem það getur ímyndað sér að njóta lífsins. </a:t>
            </a:r>
          </a:p>
          <a:p>
            <a:pPr algn="l">
              <a:lnSpc>
                <a:spcPts val="2340"/>
              </a:lnSpc>
              <a:spcBef>
                <a:spcPts val="0"/>
              </a:spcBef>
              <a:spcAft>
                <a:spcPts val="1200"/>
              </a:spcAft>
            </a:pPr>
            <a:r>
              <a:rPr lang="en-IE" sz="2200"/>
              <a:t>Hér er æfing fyrir eignina þína sem við höfum útbúið til að hvetja þig til að hugsa um mögulegar myndir, sögur og tilfinningar sem eignin þín vekur.</a:t>
            </a:r>
          </a:p>
          <a:p>
            <a:pPr algn="l">
              <a:lnSpc>
                <a:spcPts val="2340"/>
              </a:lnSpc>
              <a:spcBef>
                <a:spcPts val="0"/>
              </a:spcBef>
              <a:spcAft>
                <a:spcPts val="1200"/>
              </a:spcAft>
            </a:pPr>
            <a:endParaRPr lang="en-US" sz="2200">
              <a:solidFill>
                <a:srgbClr val="414141"/>
              </a:solidFill>
            </a:endParaRPr>
          </a:p>
        </p:txBody>
      </p:sp>
    </p:spTree>
    <p:extLst>
      <p:ext uri="{BB962C8B-B14F-4D97-AF65-F5344CB8AC3E}">
        <p14:creationId xmlns:p14="http://schemas.microsoft.com/office/powerpoint/2010/main" val="40884581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98887-B759-1C00-9132-148557CD689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22A8DCF-DBEC-6513-5B84-6E6BBD73587B}"/>
              </a:ext>
            </a:extLst>
          </p:cNvPr>
          <p:cNvSpPr>
            <a:spLocks noGrp="1"/>
          </p:cNvSpPr>
          <p:nvPr>
            <p:ph type="body" sz="quarter" idx="4294967295"/>
          </p:nvPr>
        </p:nvSpPr>
        <p:spPr>
          <a:xfrm>
            <a:off x="937708" y="763768"/>
            <a:ext cx="8236272" cy="720752"/>
          </a:xfrm>
          <a:prstGeom prst="rect">
            <a:avLst/>
          </a:prstGeom>
        </p:spPr>
        <p:txBody>
          <a:bodyPr/>
          <a:lstStyle/>
          <a:p>
            <a:pPr marL="0" indent="0">
              <a:lnSpc>
                <a:spcPts val="3720"/>
              </a:lnSpc>
              <a:spcBef>
                <a:spcPts val="0"/>
              </a:spcBef>
              <a:buNone/>
            </a:pPr>
            <a:r>
              <a:rPr lang="en-US" sz="3600" b="1">
                <a:solidFill>
                  <a:srgbClr val="EC7C69"/>
                </a:solidFill>
              </a:rPr>
              <a:t>Hagnýt æfing: </a:t>
            </a:r>
            <a:r>
              <a:rPr lang="en-US" sz="3600" b="1">
                <a:solidFill>
                  <a:srgbClr val="414141"/>
                </a:solidFill>
              </a:rPr>
              <a:t>Að safna sjónrænum gögnum og undirbúa söguna þína</a:t>
            </a:r>
          </a:p>
          <a:p>
            <a:pPr marL="0" indent="0">
              <a:lnSpc>
                <a:spcPts val="3720"/>
              </a:lnSpc>
              <a:spcBef>
                <a:spcPts val="0"/>
              </a:spcBef>
              <a:buNone/>
            </a:pPr>
            <a:endParaRPr lang="en-US" sz="3600" b="1">
              <a:solidFill>
                <a:srgbClr val="EC7C69"/>
              </a:solidFill>
            </a:endParaRPr>
          </a:p>
        </p:txBody>
      </p:sp>
      <p:sp>
        <p:nvSpPr>
          <p:cNvPr id="8" name="Text Placeholder 1">
            <a:extLst>
              <a:ext uri="{FF2B5EF4-FFF2-40B4-BE49-F238E27FC236}">
                <a16:creationId xmlns:a16="http://schemas.microsoft.com/office/drawing/2014/main" id="{B34C5FBE-96FC-7F0C-0C9A-E62D1F47F2CE}"/>
              </a:ext>
            </a:extLst>
          </p:cNvPr>
          <p:cNvSpPr txBox="1">
            <a:spLocks/>
          </p:cNvSpPr>
          <p:nvPr/>
        </p:nvSpPr>
        <p:spPr>
          <a:xfrm>
            <a:off x="937708" y="2087939"/>
            <a:ext cx="966033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a:solidFill>
                  <a:srgbClr val="EC7C69"/>
                </a:solidFill>
              </a:rPr>
              <a:t>Skref 3: Settu það saman:</a:t>
            </a:r>
          </a:p>
          <a:p>
            <a:pPr algn="l">
              <a:lnSpc>
                <a:spcPct val="100000"/>
              </a:lnSpc>
              <a:spcBef>
                <a:spcPts val="0"/>
              </a:spcBef>
            </a:pPr>
            <a:endParaRPr lang="en-IE" sz="800" b="1">
              <a:solidFill>
                <a:srgbClr val="EC7C69"/>
              </a:solidFill>
            </a:endParaRPr>
          </a:p>
          <a:p>
            <a:pPr algn="l">
              <a:lnSpc>
                <a:spcPts val="2540"/>
              </a:lnSpc>
              <a:spcBef>
                <a:spcPts val="0"/>
              </a:spcBef>
            </a:pPr>
            <a:r>
              <a:rPr lang="en-IE" sz="2200">
                <a:solidFill>
                  <a:srgbClr val="414141"/>
                </a:solidFill>
              </a:rPr>
              <a:t>Notaðu einfaldan hönnunarvettvang eins og Canva eða venjulegan Word-skjala. Sameinaðu myndirnar þínar og söguna í eina síðu "ykkarsýn" sem hægt er að deila á netinu</a:t>
            </a:r>
          </a:p>
          <a:p>
            <a:pPr algn="l">
              <a:lnSpc>
                <a:spcPts val="2540"/>
              </a:lnSpc>
              <a:spcBef>
                <a:spcPts val="0"/>
              </a:spcBef>
            </a:pPr>
            <a:endParaRPr lang="en-IE" sz="2200">
              <a:solidFill>
                <a:srgbClr val="414141"/>
              </a:solidFill>
            </a:endParaRPr>
          </a:p>
          <a:p>
            <a:pPr algn="l">
              <a:lnSpc>
                <a:spcPts val="2540"/>
              </a:lnSpc>
              <a:spcBef>
                <a:spcPts val="0"/>
              </a:spcBef>
            </a:pPr>
            <a:r>
              <a:rPr lang="en-IE" sz="2800" b="1">
                <a:solidFill>
                  <a:srgbClr val="EC7C69"/>
                </a:solidFill>
              </a:rPr>
              <a:t>Skref 4: Deila og íhugun:</a:t>
            </a:r>
          </a:p>
          <a:p>
            <a:pPr algn="l">
              <a:lnSpc>
                <a:spcPct val="100000"/>
              </a:lnSpc>
              <a:spcBef>
                <a:spcPts val="0"/>
              </a:spcBef>
            </a:pPr>
            <a:endParaRPr lang="en-IE" sz="800" b="1">
              <a:solidFill>
                <a:srgbClr val="EC7C69"/>
              </a:solidFill>
            </a:endParaRPr>
          </a:p>
          <a:p>
            <a:pPr algn="l">
              <a:lnSpc>
                <a:spcPts val="2540"/>
              </a:lnSpc>
              <a:spcBef>
                <a:spcPts val="0"/>
              </a:spcBef>
            </a:pPr>
            <a:r>
              <a:rPr lang="en-IE" sz="2200">
                <a:solidFill>
                  <a:srgbClr val="414141"/>
                </a:solidFill>
              </a:rPr>
              <a:t>Kynntu yfirlitsmyndina þína fyrir litlum hópi (eða skoðaðu hana sjálfur). </a:t>
            </a:r>
          </a:p>
          <a:p>
            <a:pPr algn="l">
              <a:lnSpc>
                <a:spcPct val="100000"/>
              </a:lnSpc>
              <a:spcBef>
                <a:spcPts val="0"/>
              </a:spcBef>
            </a:pPr>
            <a:endParaRPr lang="en-IE" sz="800">
              <a:solidFill>
                <a:srgbClr val="414141"/>
              </a:solidFill>
            </a:endParaRPr>
          </a:p>
          <a:p>
            <a:pPr algn="l">
              <a:lnSpc>
                <a:spcPts val="2540"/>
              </a:lnSpc>
              <a:spcBef>
                <a:spcPts val="0"/>
              </a:spcBef>
            </a:pPr>
            <a:r>
              <a:rPr lang="en-IE" sz="2200" b="1">
                <a:solidFill>
                  <a:srgbClr val="414141"/>
                </a:solidFill>
              </a:rPr>
              <a:t>Ræddu:</a:t>
            </a:r>
          </a:p>
          <a:p>
            <a:pPr marL="342900" indent="-342900" algn="l">
              <a:lnSpc>
                <a:spcPts val="2540"/>
              </a:lnSpc>
              <a:spcBef>
                <a:spcPts val="0"/>
              </a:spcBef>
              <a:buClr>
                <a:srgbClr val="459597"/>
              </a:buClr>
              <a:buFont typeface="Arial" panose="020B0604020202020204" pitchFamily="34" charset="0"/>
              <a:buChar char="•"/>
            </a:pPr>
            <a:r>
              <a:rPr lang="en-IE" sz="2200">
                <a:solidFill>
                  <a:srgbClr val="414141"/>
                </a:solidFill>
              </a:rPr>
              <a:t>Finnst það raunsætt og aðlaðandi?</a:t>
            </a:r>
          </a:p>
          <a:p>
            <a:pPr marL="342900" indent="-342900" algn="l">
              <a:lnSpc>
                <a:spcPts val="2540"/>
              </a:lnSpc>
              <a:spcBef>
                <a:spcPts val="0"/>
              </a:spcBef>
              <a:buClr>
                <a:srgbClr val="459597"/>
              </a:buClr>
              <a:buFont typeface="Arial" panose="020B0604020202020204" pitchFamily="34" charset="0"/>
              <a:buChar char="•"/>
            </a:pPr>
            <a:r>
              <a:rPr lang="en-IE" sz="2200">
                <a:solidFill>
                  <a:srgbClr val="414141"/>
                </a:solidFill>
              </a:rPr>
              <a:t>Viltu bóka dvöl þar út frá þessari sögu og myndum?</a:t>
            </a:r>
          </a:p>
          <a:p>
            <a:pPr marL="342900" indent="-342900" algn="l">
              <a:lnSpc>
                <a:spcPts val="2540"/>
              </a:lnSpc>
              <a:spcBef>
                <a:spcPts val="0"/>
              </a:spcBef>
              <a:buClr>
                <a:srgbClr val="459597"/>
              </a:buClr>
              <a:buFont typeface="Arial" panose="020B0604020202020204" pitchFamily="34" charset="0"/>
              <a:buChar char="•"/>
            </a:pPr>
            <a:r>
              <a:rPr lang="en-IE" sz="2200">
                <a:solidFill>
                  <a:srgbClr val="414141"/>
                </a:solidFill>
              </a:rPr>
              <a:t>Hvað gæti gert það enn sterkara?</a:t>
            </a:r>
          </a:p>
          <a:p>
            <a:pPr algn="l">
              <a:lnSpc>
                <a:spcPts val="2540"/>
              </a:lnSpc>
              <a:spcBef>
                <a:spcPts val="0"/>
              </a:spcBef>
            </a:pPr>
            <a:r>
              <a:rPr lang="en-IE" sz="2200">
                <a:solidFill>
                  <a:srgbClr val="414141"/>
                </a:solidFill>
              </a:rPr>
              <a:t>.</a:t>
            </a:r>
          </a:p>
          <a:p>
            <a:pPr algn="l">
              <a:lnSpc>
                <a:spcPts val="2540"/>
              </a:lnSpc>
              <a:spcBef>
                <a:spcPts val="0"/>
              </a:spcBef>
            </a:pPr>
            <a:endParaRPr lang="en-IE" sz="2200">
              <a:solidFill>
                <a:srgbClr val="414141"/>
              </a:solidFill>
            </a:endParaRPr>
          </a:p>
          <a:p>
            <a:pPr algn="l">
              <a:lnSpc>
                <a:spcPts val="2540"/>
              </a:lnSpc>
              <a:spcBef>
                <a:spcPts val="0"/>
              </a:spcBef>
            </a:pPr>
            <a:endParaRPr lang="en-IE" sz="2200">
              <a:solidFill>
                <a:srgbClr val="414141"/>
              </a:solidFill>
            </a:endParaRPr>
          </a:p>
          <a:p>
            <a:pPr algn="l">
              <a:lnSpc>
                <a:spcPts val="2540"/>
              </a:lnSpc>
              <a:spcBef>
                <a:spcPts val="0"/>
              </a:spcBef>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4B46B6ED-F4BE-8BC9-54DC-B9F0451481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D3F1817F-839D-BC32-2540-6E79B5C5CC6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28</a:t>
            </a:fld>
            <a:endParaRPr lang="fr-CA" sz="1200">
              <a:solidFill>
                <a:schemeClr val="bg1"/>
              </a:solidFill>
            </a:endParaRPr>
          </a:p>
        </p:txBody>
      </p:sp>
    </p:spTree>
    <p:extLst>
      <p:ext uri="{BB962C8B-B14F-4D97-AF65-F5344CB8AC3E}">
        <p14:creationId xmlns:p14="http://schemas.microsoft.com/office/powerpoint/2010/main" val="14144927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F0B5F-4085-829D-1B7F-0A3FFBE1B39A}"/>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8894265C-5AA7-B2CC-B98E-5741932357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29</a:t>
            </a:fld>
            <a:endParaRPr lang="fr-CA" sz="1200">
              <a:solidFill>
                <a:schemeClr val="bg1"/>
              </a:solidFill>
            </a:endParaRPr>
          </a:p>
        </p:txBody>
      </p:sp>
      <p:sp>
        <p:nvSpPr>
          <p:cNvPr id="8" name="Freeform 7">
            <a:extLst>
              <a:ext uri="{FF2B5EF4-FFF2-40B4-BE49-F238E27FC236}">
                <a16:creationId xmlns:a16="http://schemas.microsoft.com/office/drawing/2014/main" id="{47D9B29D-E70A-F0A6-EB46-F76C9CEE0078}"/>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A2BB03F2-A079-7C66-76D7-7363A331346B}"/>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Viðbótarlestrarefni</a:t>
            </a:r>
          </a:p>
        </p:txBody>
      </p:sp>
      <p:graphicFrame>
        <p:nvGraphicFramePr>
          <p:cNvPr id="5" name="Table 4">
            <a:extLst>
              <a:ext uri="{FF2B5EF4-FFF2-40B4-BE49-F238E27FC236}">
                <a16:creationId xmlns:a16="http://schemas.microsoft.com/office/drawing/2014/main" id="{627D5015-BCC4-0747-FC25-229706364F24}"/>
              </a:ext>
            </a:extLst>
          </p:cNvPr>
          <p:cNvGraphicFramePr>
            <a:graphicFrameLocks noGrp="1"/>
          </p:cNvGraphicFramePr>
          <p:nvPr>
            <p:extLst>
              <p:ext uri="{D42A27DB-BD31-4B8C-83A1-F6EECF244321}">
                <p14:modId xmlns:p14="http://schemas.microsoft.com/office/powerpoint/2010/main" val="84050721"/>
              </p:ext>
            </p:extLst>
          </p:nvPr>
        </p:nvGraphicFramePr>
        <p:xfrm>
          <a:off x="792767" y="1554480"/>
          <a:ext cx="10404000" cy="3779520"/>
        </p:xfrm>
        <a:graphic>
          <a:graphicData uri="http://schemas.openxmlformats.org/drawingml/2006/table">
            <a:tbl>
              <a:tblPr firstRow="1" bandRow="1">
                <a:tableStyleId>{5C22544A-7EE6-4342-B048-85BDC9FD1C3A}</a:tableStyleId>
              </a:tblPr>
              <a:tblGrid>
                <a:gridCol w="2855912">
                  <a:extLst>
                    <a:ext uri="{9D8B030D-6E8A-4147-A177-3AD203B41FA5}">
                      <a16:colId xmlns:a16="http://schemas.microsoft.com/office/drawing/2014/main" val="2947246601"/>
                    </a:ext>
                  </a:extLst>
                </a:gridCol>
                <a:gridCol w="7548088">
                  <a:extLst>
                    <a:ext uri="{9D8B030D-6E8A-4147-A177-3AD203B41FA5}">
                      <a16:colId xmlns:a16="http://schemas.microsoft.com/office/drawing/2014/main" val="4224813332"/>
                    </a:ext>
                  </a:extLst>
                </a:gridCol>
              </a:tblGrid>
              <a:tr h="370840">
                <a:tc>
                  <a:txBody>
                    <a:bodyPr/>
                    <a:lstStyle/>
                    <a:p>
                      <a:r>
                        <a:rPr lang="en-IE" sz="240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a:t>Lýsing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a:solidFill>
                            <a:srgbClr val="459597"/>
                          </a:solidFill>
                          <a:hlinkClick r:id="rId3">
                            <a:extLst>
                              <a:ext uri="{A12FA001-AC4F-418D-AE19-62706E023703}">
                                <ahyp:hlinkClr xmlns:ahyp="http://schemas.microsoft.com/office/drawing/2018/hyperlinkcolor" val="tx"/>
                              </a:ext>
                            </a:extLst>
                          </a:hlinkClick>
                        </a:rPr>
                        <a:t>Þátttaka samfélagsins og sjálfbær þróun ferðaþjónustu í dreifbýli: Sjónarmið heimamanna</a:t>
                      </a:r>
                      <a:endParaRPr lang="en-US" sz="1800" kern="120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960"/>
                        </a:lnSpc>
                        <a:buClr>
                          <a:srgbClr val="01A54E"/>
                        </a:buClr>
                      </a:pPr>
                      <a:r>
                        <a:rPr lang="en-IE">
                          <a:solidFill>
                            <a:srgbClr val="414141"/>
                          </a:solidFill>
                        </a:rPr>
                        <a:t>Þessi rannsókn kannar samband milli þátttöku heimamanna í samfélögum og sjálfbærrar þróunar sveitamenntunar. Hún veitir sjónarhorn heimamanna á hvernig þátttaka þeirra hefur áhrif á sjálfbærni ferðaþjónustunnar.</a:t>
                      </a: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a:solidFill>
                            <a:srgbClr val="459597"/>
                          </a:solidFill>
                          <a:hlinkClick r:id="rId4">
                            <a:extLst>
                              <a:ext uri="{A12FA001-AC4F-418D-AE19-62706E023703}">
                                <ahyp:hlinkClr xmlns:ahyp="http://schemas.microsoft.com/office/drawing/2018/hyperlinkcolor" val="tx"/>
                              </a:ext>
                            </a:extLst>
                          </a:hlinkClick>
                        </a:rPr>
                        <a:t>Að lifa með heimamönnum í gegnum samfélagsmiðaða ferðaþjónustu – World Nomads</a:t>
                      </a:r>
                      <a:endParaRPr lang="en-IE" sz="1800" b="1" kern="120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a:solidFill>
                            <a:srgbClr val="414141"/>
                          </a:solidFill>
                        </a:rPr>
                        <a:t>World Nomads deilir reynslu ferðalanga sem taka þátt í samfélagsmiðaðri ferðamennsku og leggur áherslu á hlutverk frásagnar í skilningi staðbundinna menningar. Greinin sýnir hvernig ekta frásögn eykur ferðaupplifun og styður sjálfbæra ferðaþjónustu. </a:t>
                      </a:r>
                      <a:endParaRPr lang="en-IE"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a:solidFill>
                            <a:srgbClr val="459597"/>
                          </a:solidFill>
                          <a:hlinkClick r:id="rId5">
                            <a:extLst>
                              <a:ext uri="{A12FA001-AC4F-418D-AE19-62706E023703}">
                                <ahyp:hlinkClr xmlns:ahyp="http://schemas.microsoft.com/office/drawing/2018/hyperlinkcolor" val="tx"/>
                              </a:ext>
                            </a:extLst>
                          </a:hlinkClick>
                        </a:rPr>
                        <a:t>Bændatúrisminn: Bestu bústaðirnir í Evrópu 2025</a:t>
                      </a:r>
                      <a:endParaRPr lang="en-IE" sz="1800" b="1" kern="120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a:solidFill>
                            <a:srgbClr val="414141"/>
                          </a:solidFill>
                        </a:rPr>
                        <a:t>Yfirlit yfir bestu landbúnaðarferðamannastaðina í Evrópu, frá Albaníu til Menorka, með rústískum innréttingum, staðbundnum matargerð og dýfingarupplifunum á býlum.</a:t>
                      </a:r>
                      <a:endParaRPr lang="en-IE"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Tree>
    <p:extLst>
      <p:ext uri="{BB962C8B-B14F-4D97-AF65-F5344CB8AC3E}">
        <p14:creationId xmlns:p14="http://schemas.microsoft.com/office/powerpoint/2010/main" val="2227573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25AD9-7AF0-9A32-BA2C-E6A21CA4D90A}"/>
            </a:ext>
          </a:extLst>
        </p:cNvPr>
        <p:cNvGrpSpPr/>
        <p:nvPr/>
      </p:nvGrpSpPr>
      <p:grpSpPr>
        <a:xfrm>
          <a:off x="0" y="0"/>
          <a:ext cx="0" cy="0"/>
          <a:chOff x="0" y="0"/>
          <a:chExt cx="0" cy="0"/>
        </a:xfrm>
      </p:grpSpPr>
      <p:sp>
        <p:nvSpPr>
          <p:cNvPr id="9" name="Freeform 8">
            <a:extLst>
              <a:ext uri="{FF2B5EF4-FFF2-40B4-BE49-F238E27FC236}">
                <a16:creationId xmlns:a16="http://schemas.microsoft.com/office/drawing/2014/main" id="{3E564CD1-EC8D-C32A-8E09-A171A55F045C}"/>
              </a:ext>
            </a:extLst>
          </p:cNvPr>
          <p:cNvSpPr/>
          <p:nvPr/>
        </p:nvSpPr>
        <p:spPr>
          <a:xfrm rot="5400000" flipH="1">
            <a:off x="385841" y="2716805"/>
            <a:ext cx="5069731" cy="4261960"/>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6" name="Text Placeholder 5">
            <a:extLst>
              <a:ext uri="{FF2B5EF4-FFF2-40B4-BE49-F238E27FC236}">
                <a16:creationId xmlns:a16="http://schemas.microsoft.com/office/drawing/2014/main" id="{814B7AF4-64AE-2218-F1B5-B8907198C734}"/>
              </a:ext>
            </a:extLst>
          </p:cNvPr>
          <p:cNvSpPr>
            <a:spLocks noGrp="1"/>
          </p:cNvSpPr>
          <p:nvPr>
            <p:ph type="body" sz="quarter" idx="4294967295"/>
          </p:nvPr>
        </p:nvSpPr>
        <p:spPr>
          <a:xfrm>
            <a:off x="937708" y="763768"/>
            <a:ext cx="10409846" cy="720752"/>
          </a:xfrm>
          <a:prstGeom prst="rect">
            <a:avLst/>
          </a:prstGeom>
        </p:spPr>
        <p:txBody>
          <a:bodyPr/>
          <a:lstStyle/>
          <a:p>
            <a:pPr marL="0" indent="0">
              <a:lnSpc>
                <a:spcPts val="3720"/>
              </a:lnSpc>
              <a:spcBef>
                <a:spcPts val="0"/>
              </a:spcBef>
              <a:buNone/>
            </a:pPr>
            <a:r>
              <a:rPr lang="en-US" sz="3600" b="1">
                <a:solidFill>
                  <a:srgbClr val="EC7C69"/>
                </a:solidFill>
              </a:rPr>
              <a:t>Hagnýt æfing: </a:t>
            </a:r>
          </a:p>
          <a:p>
            <a:pPr marL="0" indent="0">
              <a:lnSpc>
                <a:spcPts val="3720"/>
              </a:lnSpc>
              <a:spcBef>
                <a:spcPts val="0"/>
              </a:spcBef>
              <a:buNone/>
            </a:pPr>
            <a:r>
              <a:rPr lang="en-US" sz="3600" b="1" err="1">
                <a:solidFill>
                  <a:srgbClr val="414141"/>
                </a:solidFill>
              </a:rPr>
              <a:t>#Ferðasögur </a:t>
            </a:r>
            <a:r>
              <a:rPr lang="en-US" sz="3600" b="1">
                <a:solidFill>
                  <a:srgbClr val="414141"/>
                </a:solidFill>
              </a:rPr>
              <a:t>– kynntu bæinn þinn</a:t>
            </a:r>
          </a:p>
          <a:p>
            <a:pPr marL="0" indent="0">
              <a:lnSpc>
                <a:spcPts val="3720"/>
              </a:lnSpc>
              <a:spcBef>
                <a:spcPts val="0"/>
              </a:spcBef>
              <a:buNone/>
            </a:pPr>
            <a:endParaRPr lang="en-US" sz="3600" b="1">
              <a:solidFill>
                <a:srgbClr val="EC7C69"/>
              </a:solidFill>
            </a:endParaRPr>
          </a:p>
        </p:txBody>
      </p:sp>
      <p:sp>
        <p:nvSpPr>
          <p:cNvPr id="8" name="Text Placeholder 1">
            <a:extLst>
              <a:ext uri="{FF2B5EF4-FFF2-40B4-BE49-F238E27FC236}">
                <a16:creationId xmlns:a16="http://schemas.microsoft.com/office/drawing/2014/main" id="{338C41CF-8F7C-170E-8946-491CFE4680C6}"/>
              </a:ext>
            </a:extLst>
          </p:cNvPr>
          <p:cNvSpPr txBox="1">
            <a:spLocks/>
          </p:cNvSpPr>
          <p:nvPr/>
        </p:nvSpPr>
        <p:spPr>
          <a:xfrm>
            <a:off x="5366479" y="2620160"/>
            <a:ext cx="557640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a:solidFill>
                  <a:srgbClr val="EC7C69"/>
                </a:solidFill>
              </a:rPr>
              <a:t>Námsárangur:</a:t>
            </a:r>
          </a:p>
          <a:p>
            <a:pPr algn="l">
              <a:lnSpc>
                <a:spcPts val="2540"/>
              </a:lnSpc>
              <a:spcBef>
                <a:spcPts val="0"/>
              </a:spcBef>
            </a:pPr>
            <a:endParaRPr lang="en-IE" sz="2400" b="1">
              <a:solidFill>
                <a:srgbClr val="EC7C69"/>
              </a:solidFill>
            </a:endParaRPr>
          </a:p>
          <a:p>
            <a:pPr marL="457200" indent="-457200" algn="l">
              <a:lnSpc>
                <a:spcPts val="2340"/>
              </a:lnSpc>
              <a:spcBef>
                <a:spcPts val="0"/>
              </a:spcBef>
              <a:buClr>
                <a:srgbClr val="459597"/>
              </a:buClr>
              <a:buFont typeface="+mj-lt"/>
              <a:buAutoNum type="arabicPeriod"/>
            </a:pPr>
            <a:r>
              <a:rPr lang="en-IE" sz="2200">
                <a:solidFill>
                  <a:srgbClr val="414141"/>
                </a:solidFill>
              </a:rPr>
              <a:t>Rannsakaðu hvernig sjónræn frásögn og samfélagsmiðlar móta skynjun ferðamanna á ferðaþjónustu.</a:t>
            </a:r>
          </a:p>
          <a:p>
            <a:pPr marL="457200" indent="-457200" algn="l">
              <a:lnSpc>
                <a:spcPts val="2340"/>
              </a:lnSpc>
              <a:spcBef>
                <a:spcPts val="0"/>
              </a:spcBef>
              <a:buClr>
                <a:srgbClr val="459597"/>
              </a:buClr>
              <a:buFont typeface="+mj-lt"/>
              <a:buAutoNum type="arabicPeriod"/>
            </a:pPr>
            <a:r>
              <a:rPr lang="en-IE" sz="2200">
                <a:solidFill>
                  <a:srgbClr val="414141"/>
                </a:solidFill>
              </a:rPr>
              <a:t>Æfðu þig í að nota tungumál og sköpunargáfu til að kynna stað.</a:t>
            </a:r>
          </a:p>
          <a:p>
            <a:pPr marL="457200" indent="-457200" algn="l">
              <a:lnSpc>
                <a:spcPts val="2340"/>
              </a:lnSpc>
              <a:spcBef>
                <a:spcPts val="0"/>
              </a:spcBef>
              <a:buClr>
                <a:srgbClr val="459597"/>
              </a:buClr>
              <a:buFont typeface="+mj-lt"/>
              <a:buAutoNum type="arabicPeriod"/>
            </a:pPr>
            <a:r>
              <a:rPr lang="en-IE" sz="2200">
                <a:solidFill>
                  <a:srgbClr val="414141"/>
                </a:solidFill>
              </a:rPr>
              <a:t>Skilja hvernig menning, saga og staðbundin einkenni stuðla að ímynd áfangastaðar.</a:t>
            </a: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marL="457200" indent="-457200" algn="l">
              <a:lnSpc>
                <a:spcPts val="2340"/>
              </a:lnSpc>
              <a:spcBef>
                <a:spcPts val="0"/>
              </a:spcBef>
              <a:buClr>
                <a:srgbClr val="459597"/>
              </a:buClr>
              <a:buFont typeface="+mj-lt"/>
              <a:buAutoNum type="arabicPeriod"/>
            </a:pPr>
            <a:endParaRPr lang="en-IE" sz="2400">
              <a:solidFill>
                <a:srgbClr val="414141"/>
              </a:solidFill>
            </a:endParaRPr>
          </a:p>
          <a:p>
            <a:pPr algn="l">
              <a:lnSpc>
                <a:spcPts val="2540"/>
              </a:lnSpc>
              <a:spcBef>
                <a:spcPts val="0"/>
              </a:spcBef>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C75035B8-02C3-25B2-517C-AE310E7172C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3A379649-8D5B-C9AB-B35B-4B41201BC7B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3</a:t>
            </a:fld>
            <a:endParaRPr lang="fr-CA" sz="1200">
              <a:solidFill>
                <a:schemeClr val="bg1"/>
              </a:solidFill>
            </a:endParaRPr>
          </a:p>
        </p:txBody>
      </p:sp>
      <p:sp>
        <p:nvSpPr>
          <p:cNvPr id="5" name="Text Placeholder 1">
            <a:extLst>
              <a:ext uri="{FF2B5EF4-FFF2-40B4-BE49-F238E27FC236}">
                <a16:creationId xmlns:a16="http://schemas.microsoft.com/office/drawing/2014/main" id="{7D395A45-283C-40F8-58F4-78E087E6021E}"/>
              </a:ext>
            </a:extLst>
          </p:cNvPr>
          <p:cNvSpPr txBox="1">
            <a:spLocks/>
          </p:cNvSpPr>
          <p:nvPr/>
        </p:nvSpPr>
        <p:spPr>
          <a:xfrm>
            <a:off x="1249117" y="2620160"/>
            <a:ext cx="333787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a:t>Markmið:</a:t>
            </a:r>
          </a:p>
          <a:p>
            <a:pPr algn="l">
              <a:lnSpc>
                <a:spcPts val="2340"/>
              </a:lnSpc>
              <a:spcBef>
                <a:spcPts val="0"/>
              </a:spcBef>
              <a:spcAft>
                <a:spcPts val="1200"/>
              </a:spcAft>
            </a:pPr>
            <a:br>
              <a:rPr lang="en-IE" sz="2200"/>
            </a:br>
            <a:r>
              <a:rPr lang="en-IE" sz="2200"/>
              <a:t>Að hjálpa nemendum að skilja hvernig frásögn og samfélagsmiðlar geta verið notaðir til að byggja upp vörumerki áfangastaðar.</a:t>
            </a:r>
          </a:p>
          <a:p>
            <a:pPr algn="l">
              <a:lnSpc>
                <a:spcPts val="2340"/>
              </a:lnSpc>
              <a:spcBef>
                <a:spcPts val="0"/>
              </a:spcBef>
              <a:spcAft>
                <a:spcPts val="1200"/>
              </a:spcAft>
            </a:pPr>
            <a:endParaRPr lang="en-IE" sz="2200"/>
          </a:p>
          <a:p>
            <a:pPr algn="l">
              <a:lnSpc>
                <a:spcPts val="2340"/>
              </a:lnSpc>
              <a:spcBef>
                <a:spcPts val="0"/>
              </a:spcBef>
              <a:spcAft>
                <a:spcPts val="1200"/>
              </a:spcAft>
            </a:pPr>
            <a:endParaRPr lang="en-IE" sz="2200"/>
          </a:p>
          <a:p>
            <a:pPr marL="492125" indent="-492125" algn="l">
              <a:lnSpc>
                <a:spcPts val="2340"/>
              </a:lnSpc>
              <a:spcBef>
                <a:spcPts val="0"/>
              </a:spcBef>
              <a:spcAft>
                <a:spcPts val="1200"/>
              </a:spcAft>
              <a:buFont typeface="Wingdings" panose="05000000000000000000" pitchFamily="2" charset="2"/>
              <a:buChar char="q"/>
            </a:pPr>
            <a:endParaRPr lang="en-US" sz="2200">
              <a:solidFill>
                <a:srgbClr val="414141"/>
              </a:solidFill>
            </a:endParaRPr>
          </a:p>
        </p:txBody>
      </p:sp>
      <p:pic>
        <p:nvPicPr>
          <p:cNvPr id="2" name="Picture 1">
            <a:extLst>
              <a:ext uri="{FF2B5EF4-FFF2-40B4-BE49-F238E27FC236}">
                <a16:creationId xmlns:a16="http://schemas.microsoft.com/office/drawing/2014/main" id="{72D63319-A21E-714F-7CDF-805548D2EF86}"/>
              </a:ext>
            </a:extLst>
          </p:cNvPr>
          <p:cNvPicPr>
            <a:picLocks noChangeAspect="1"/>
          </p:cNvPicPr>
          <p:nvPr/>
        </p:nvPicPr>
        <p:blipFill>
          <a:blip r:embed="rId4">
            <a:biLevel thresh="25000"/>
            <a:alphaModFix amt="35000"/>
            <a:extLst>
              <a:ext uri="{28A0092B-C50C-407E-A947-70E740481C1C}">
                <a14:useLocalDpi xmlns:a14="http://schemas.microsoft.com/office/drawing/2010/main" val="0"/>
              </a:ext>
            </a:extLst>
          </a:blip>
          <a:srcRect l="53155" t="-1" r="5047" b="49903"/>
          <a:stretch/>
        </p:blipFill>
        <p:spPr>
          <a:xfrm>
            <a:off x="1996541" y="4877947"/>
            <a:ext cx="4246690" cy="3154091"/>
          </a:xfrm>
          <a:prstGeom prst="rect">
            <a:avLst/>
          </a:prstGeom>
        </p:spPr>
      </p:pic>
    </p:spTree>
    <p:extLst>
      <p:ext uri="{BB962C8B-B14F-4D97-AF65-F5344CB8AC3E}">
        <p14:creationId xmlns:p14="http://schemas.microsoft.com/office/powerpoint/2010/main" val="37317485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710231" y="2955896"/>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a:solidFill>
                  <a:srgbClr val="459597"/>
                </a:solidFill>
              </a:rPr>
              <a:t>Þú hefur lokið…             Modúl 4</a:t>
            </a:r>
          </a:p>
          <a:p>
            <a:pPr algn="ctr">
              <a:lnSpc>
                <a:spcPts val="3340"/>
              </a:lnSpc>
              <a:spcBef>
                <a:spcPts val="0"/>
              </a:spcBef>
            </a:pPr>
            <a:endParaRPr lang="en-US" sz="3200" b="1">
              <a:solidFill>
                <a:srgbClr val="459597"/>
              </a:solidFill>
            </a:endParaRPr>
          </a:p>
          <a:p>
            <a:pPr algn="ctr">
              <a:lnSpc>
                <a:spcPct val="100000"/>
              </a:lnSpc>
              <a:spcBef>
                <a:spcPts val="0"/>
              </a:spcBef>
            </a:pPr>
            <a:endParaRPr lang="en-US" sz="320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5238" y="3906799"/>
            <a:ext cx="4734298" cy="1055225"/>
          </a:xfrm>
          <a:prstGeom prst="rect">
            <a:avLst/>
          </a:prstGeom>
          <a:noFill/>
        </p:spPr>
        <p:txBody>
          <a:bodyPr wrap="square" rtlCol="0">
            <a:spAutoFit/>
          </a:bodyPr>
          <a:lstStyle/>
          <a:p>
            <a:pPr algn="ctr">
              <a:lnSpc>
                <a:spcPts val="2520"/>
              </a:lnSpc>
            </a:pPr>
            <a:r>
              <a:rPr lang="en-IE" sz="2400">
                <a:solidFill>
                  <a:srgbClr val="414141"/>
                </a:solidFill>
              </a:rPr>
              <a:t>Vörumerkjastjórnun, markaðssetning </a:t>
            </a:r>
          </a:p>
          <a:p>
            <a:pPr algn="ctr">
              <a:lnSpc>
                <a:spcPts val="2520"/>
              </a:lnSpc>
            </a:pPr>
            <a:r>
              <a:rPr lang="en-IE" sz="2400">
                <a:solidFill>
                  <a:srgbClr val="414141"/>
                </a:solidFill>
              </a:rPr>
              <a:t>og að fá bókanir</a:t>
            </a:r>
          </a:p>
          <a:p>
            <a:pPr algn="ctr">
              <a:lnSpc>
                <a:spcPts val="2520"/>
              </a:lnSpc>
            </a:pPr>
            <a:endParaRPr lang="en-US" sz="240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a:solidFill>
                  <a:srgbClr val="EC7C69"/>
                </a:solidFill>
              </a:rPr>
              <a:t>Modúl 5 (hluti 1)</a:t>
            </a:r>
            <a:endParaRPr lang="en-US" sz="3200" b="1">
              <a:solidFill>
                <a:srgbClr val="459597"/>
              </a:solidFill>
            </a:endParaRPr>
          </a:p>
          <a:p>
            <a:pPr algn="ctr">
              <a:lnSpc>
                <a:spcPct val="100000"/>
              </a:lnSpc>
              <a:spcBef>
                <a:spcPts val="0"/>
              </a:spcBef>
            </a:pPr>
            <a:endParaRPr lang="en-US" sz="320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1055225"/>
          </a:xfrm>
          <a:prstGeom prst="rect">
            <a:avLst/>
          </a:prstGeom>
          <a:noFill/>
        </p:spPr>
        <p:txBody>
          <a:bodyPr wrap="square" rtlCol="0">
            <a:spAutoFit/>
          </a:bodyPr>
          <a:lstStyle/>
          <a:p>
            <a:pPr algn="ctr">
              <a:lnSpc>
                <a:spcPts val="2520"/>
              </a:lnSpc>
            </a:pPr>
            <a:r>
              <a:rPr lang="en-IE" sz="2400">
                <a:solidFill>
                  <a:srgbClr val="414141"/>
                </a:solidFill>
              </a:rPr>
              <a:t>Stjórnun gestaferðarinnar – Áður, meðan og eftir dvölina</a:t>
            </a:r>
          </a:p>
          <a:p>
            <a:pPr algn="ctr">
              <a:lnSpc>
                <a:spcPts val="2520"/>
              </a:lnSpc>
            </a:pPr>
            <a:endParaRPr lang="en-IE" sz="2400">
              <a:solidFill>
                <a:srgbClr val="414141"/>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a:solidFill>
                  <a:schemeClr val="bg1"/>
                </a:solidFill>
              </a:rPr>
              <a:t>Næst er…</a:t>
            </a:r>
            <a:endParaRPr lang="en-US" sz="320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a:solidFill>
                  <a:schemeClr val="bg1"/>
                </a:solidFill>
              </a:rPr>
              <a:t>Frábært starf </a:t>
            </a:r>
            <a:endParaRPr lang="en-US" sz="320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ADA4E-42C7-BEAA-E627-74D6BF0F1F4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33ACFBF-7A8F-553B-6438-7FD13916563A}"/>
              </a:ext>
            </a:extLst>
          </p:cNvPr>
          <p:cNvSpPr>
            <a:spLocks noGrp="1"/>
          </p:cNvSpPr>
          <p:nvPr>
            <p:ph type="body" sz="quarter" idx="4294967295"/>
          </p:nvPr>
        </p:nvSpPr>
        <p:spPr>
          <a:xfrm>
            <a:off x="937708" y="763768"/>
            <a:ext cx="10409846" cy="720752"/>
          </a:xfrm>
          <a:prstGeom prst="rect">
            <a:avLst/>
          </a:prstGeom>
        </p:spPr>
        <p:txBody>
          <a:bodyPr/>
          <a:lstStyle/>
          <a:p>
            <a:pPr marL="0" indent="0">
              <a:lnSpc>
                <a:spcPts val="3720"/>
              </a:lnSpc>
              <a:spcBef>
                <a:spcPts val="0"/>
              </a:spcBef>
              <a:buNone/>
            </a:pPr>
            <a:r>
              <a:rPr lang="en-US" sz="3600" b="1">
                <a:solidFill>
                  <a:srgbClr val="EC7C69"/>
                </a:solidFill>
              </a:rPr>
              <a:t>Hagnýt æfing: </a:t>
            </a:r>
          </a:p>
          <a:p>
            <a:pPr marL="0" indent="0">
              <a:lnSpc>
                <a:spcPts val="3720"/>
              </a:lnSpc>
              <a:spcBef>
                <a:spcPts val="0"/>
              </a:spcBef>
              <a:buNone/>
            </a:pPr>
            <a:r>
              <a:rPr lang="en-US" sz="3600" b="1" err="1">
                <a:solidFill>
                  <a:srgbClr val="414141"/>
                </a:solidFill>
              </a:rPr>
              <a:t>#Ferðasögur </a:t>
            </a:r>
            <a:r>
              <a:rPr lang="en-US" sz="3600" b="1">
                <a:solidFill>
                  <a:srgbClr val="414141"/>
                </a:solidFill>
              </a:rPr>
              <a:t>– Kynntu bæinn þinn</a:t>
            </a:r>
          </a:p>
          <a:p>
            <a:pPr marL="0" indent="0">
              <a:lnSpc>
                <a:spcPts val="3720"/>
              </a:lnSpc>
              <a:spcBef>
                <a:spcPts val="0"/>
              </a:spcBef>
              <a:buNone/>
            </a:pPr>
            <a:endParaRPr lang="en-US" sz="3600" b="1">
              <a:solidFill>
                <a:srgbClr val="EC7C69"/>
              </a:solidFill>
            </a:endParaRPr>
          </a:p>
        </p:txBody>
      </p:sp>
      <p:pic>
        <p:nvPicPr>
          <p:cNvPr id="10" name="Graphic 9" descr="Signature with solid fill">
            <a:extLst>
              <a:ext uri="{FF2B5EF4-FFF2-40B4-BE49-F238E27FC236}">
                <a16:creationId xmlns:a16="http://schemas.microsoft.com/office/drawing/2014/main" id="{544E22AE-0FD1-A362-9F0B-3541B1573BF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D2D8585B-1095-A8C6-1410-325F729BDC9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4</a:t>
            </a:fld>
            <a:endParaRPr lang="fr-CA" sz="1200">
              <a:solidFill>
                <a:schemeClr val="bg1"/>
              </a:solidFill>
            </a:endParaRPr>
          </a:p>
        </p:txBody>
      </p:sp>
      <p:sp>
        <p:nvSpPr>
          <p:cNvPr id="3" name="TextBox 2">
            <a:extLst>
              <a:ext uri="{FF2B5EF4-FFF2-40B4-BE49-F238E27FC236}">
                <a16:creationId xmlns:a16="http://schemas.microsoft.com/office/drawing/2014/main" id="{5CDDA3E2-7405-1AC1-EA93-C7BAD9D07D94}"/>
              </a:ext>
            </a:extLst>
          </p:cNvPr>
          <p:cNvSpPr txBox="1"/>
          <p:nvPr/>
        </p:nvSpPr>
        <p:spPr>
          <a:xfrm>
            <a:off x="937708" y="1864761"/>
            <a:ext cx="6100996" cy="298608"/>
          </a:xfrm>
          <a:prstGeom prst="rect">
            <a:avLst/>
          </a:prstGeom>
          <a:noFill/>
        </p:spPr>
        <p:txBody>
          <a:bodyPr wrap="square">
            <a:spAutoFit/>
          </a:bodyPr>
          <a:lstStyle/>
          <a:p>
            <a:pPr>
              <a:lnSpc>
                <a:spcPts val="1275"/>
              </a:lnSpc>
            </a:pPr>
            <a:r>
              <a:rPr lang="en-US" sz="2400">
                <a:solidFill>
                  <a:srgbClr val="414141"/>
                </a:solidFill>
                <a:ea typeface="Calibri"/>
                <a:cs typeface="Calibri"/>
              </a:rPr>
              <a:t>Leiðbeiningar (fyrir nemendur):</a:t>
            </a:r>
          </a:p>
        </p:txBody>
      </p:sp>
      <p:sp>
        <p:nvSpPr>
          <p:cNvPr id="11" name="Text Placeholder 1">
            <a:extLst>
              <a:ext uri="{FF2B5EF4-FFF2-40B4-BE49-F238E27FC236}">
                <a16:creationId xmlns:a16="http://schemas.microsoft.com/office/drawing/2014/main" id="{7550687D-1803-8AD2-A105-7CB1DE68B8E0}"/>
              </a:ext>
            </a:extLst>
          </p:cNvPr>
          <p:cNvSpPr txBox="1">
            <a:spLocks/>
          </p:cNvSpPr>
          <p:nvPr/>
        </p:nvSpPr>
        <p:spPr>
          <a:xfrm>
            <a:off x="1035424" y="2815276"/>
            <a:ext cx="1016149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a:solidFill>
                  <a:srgbClr val="EC7C69"/>
                </a:solidFill>
              </a:rPr>
              <a:t>Skref 1: Veldu eða búaðu til áfangastað (einstaklingar eða litlar hópar)</a:t>
            </a:r>
          </a:p>
          <a:p>
            <a:pPr algn="l">
              <a:lnSpc>
                <a:spcPts val="2540"/>
              </a:lnSpc>
              <a:spcBef>
                <a:spcPts val="0"/>
              </a:spcBef>
            </a:pPr>
            <a:endParaRPr lang="en-IE" sz="2400" b="1">
              <a:solidFill>
                <a:srgbClr val="EC7C69"/>
              </a:solidFill>
            </a:endParaRPr>
          </a:p>
          <a:p>
            <a:pPr marL="457200" indent="-457200" algn="l">
              <a:lnSpc>
                <a:spcPts val="2340"/>
              </a:lnSpc>
              <a:spcBef>
                <a:spcPts val="0"/>
              </a:spcBef>
              <a:buClr>
                <a:srgbClr val="459597"/>
              </a:buClr>
              <a:buFont typeface="+mj-lt"/>
              <a:buAutoNum type="arabicPeriod"/>
            </a:pPr>
            <a:r>
              <a:rPr lang="en-IE" sz="2200">
                <a:solidFill>
                  <a:srgbClr val="414141"/>
                </a:solidFill>
              </a:rPr>
              <a:t>Veljið alvöru bæ eða svæði eða búið til ykkar eigið!</a:t>
            </a:r>
          </a:p>
          <a:p>
            <a:pPr marL="457200" indent="-457200" algn="l">
              <a:lnSpc>
                <a:spcPts val="2340"/>
              </a:lnSpc>
              <a:spcBef>
                <a:spcPts val="0"/>
              </a:spcBef>
              <a:buClr>
                <a:srgbClr val="459597"/>
              </a:buClr>
              <a:buFont typeface="+mj-lt"/>
              <a:buAutoNum type="arabicPeriod"/>
            </a:pPr>
            <a:r>
              <a:rPr lang="en-IE" sz="2200">
                <a:solidFill>
                  <a:srgbClr val="414141"/>
                </a:solidFill>
              </a:rPr>
              <a:t>Hugsaðu um hvað gerir það einstakt eða áhugavert: hátíð, goðsögn, staðbundinn mat, frægan einstakling, sögu eða sérstaka athöfn.</a:t>
            </a: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algn="l">
              <a:lnSpc>
                <a:spcPts val="2540"/>
              </a:lnSpc>
              <a:spcBef>
                <a:spcPts val="0"/>
              </a:spcBef>
            </a:pPr>
            <a:endParaRPr lang="en-US" sz="2400">
              <a:solidFill>
                <a:srgbClr val="414141"/>
              </a:solidFill>
            </a:endParaRPr>
          </a:p>
        </p:txBody>
      </p:sp>
    </p:spTree>
    <p:extLst>
      <p:ext uri="{BB962C8B-B14F-4D97-AF65-F5344CB8AC3E}">
        <p14:creationId xmlns:p14="http://schemas.microsoft.com/office/powerpoint/2010/main" val="865037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5F240-11A1-04D6-5497-E53FB9B6AF8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03B31C8-D9CB-54C3-0125-AF6E856C47A9}"/>
              </a:ext>
            </a:extLst>
          </p:cNvPr>
          <p:cNvSpPr>
            <a:spLocks noGrp="1"/>
          </p:cNvSpPr>
          <p:nvPr>
            <p:ph type="body" sz="quarter" idx="4294967295"/>
          </p:nvPr>
        </p:nvSpPr>
        <p:spPr>
          <a:xfrm>
            <a:off x="937708" y="763768"/>
            <a:ext cx="10409846" cy="720752"/>
          </a:xfrm>
          <a:prstGeom prst="rect">
            <a:avLst/>
          </a:prstGeom>
        </p:spPr>
        <p:txBody>
          <a:bodyPr/>
          <a:lstStyle/>
          <a:p>
            <a:pPr marL="0" indent="0">
              <a:lnSpc>
                <a:spcPts val="3720"/>
              </a:lnSpc>
              <a:spcBef>
                <a:spcPts val="0"/>
              </a:spcBef>
              <a:buNone/>
            </a:pPr>
            <a:r>
              <a:rPr lang="en-US" sz="3600" b="1">
                <a:solidFill>
                  <a:srgbClr val="EC7C69"/>
                </a:solidFill>
              </a:rPr>
              <a:t>Hagnýt æfing: </a:t>
            </a:r>
          </a:p>
          <a:p>
            <a:pPr marL="0" indent="0">
              <a:lnSpc>
                <a:spcPts val="3720"/>
              </a:lnSpc>
              <a:spcBef>
                <a:spcPts val="0"/>
              </a:spcBef>
              <a:buNone/>
            </a:pPr>
            <a:r>
              <a:rPr lang="en-US" sz="3600" b="1" err="1">
                <a:solidFill>
                  <a:srgbClr val="414141"/>
                </a:solidFill>
              </a:rPr>
              <a:t>#Ferðasögur </a:t>
            </a:r>
            <a:r>
              <a:rPr lang="en-US" sz="3600" b="1">
                <a:solidFill>
                  <a:srgbClr val="414141"/>
                </a:solidFill>
              </a:rPr>
              <a:t>– Kynntu bæinn þinn</a:t>
            </a:r>
          </a:p>
          <a:p>
            <a:pPr marL="0" indent="0">
              <a:lnSpc>
                <a:spcPts val="3720"/>
              </a:lnSpc>
              <a:spcBef>
                <a:spcPts val="0"/>
              </a:spcBef>
              <a:buNone/>
            </a:pPr>
            <a:endParaRPr lang="en-US" sz="3600" b="1">
              <a:solidFill>
                <a:srgbClr val="EC7C69"/>
              </a:solidFill>
            </a:endParaRPr>
          </a:p>
        </p:txBody>
      </p:sp>
      <p:pic>
        <p:nvPicPr>
          <p:cNvPr id="10" name="Graphic 9" descr="Signature with solid fill">
            <a:extLst>
              <a:ext uri="{FF2B5EF4-FFF2-40B4-BE49-F238E27FC236}">
                <a16:creationId xmlns:a16="http://schemas.microsoft.com/office/drawing/2014/main" id="{EDED4B4A-AA94-DDE0-2425-AB9D029C53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590D5724-A22C-0A77-FF02-EDE5A2E1BF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5</a:t>
            </a:fld>
            <a:endParaRPr lang="fr-CA" sz="1200">
              <a:solidFill>
                <a:schemeClr val="bg1"/>
              </a:solidFill>
            </a:endParaRPr>
          </a:p>
        </p:txBody>
      </p:sp>
      <p:sp>
        <p:nvSpPr>
          <p:cNvPr id="3" name="TextBox 2">
            <a:extLst>
              <a:ext uri="{FF2B5EF4-FFF2-40B4-BE49-F238E27FC236}">
                <a16:creationId xmlns:a16="http://schemas.microsoft.com/office/drawing/2014/main" id="{036D5294-8B59-9455-1A5A-F0F870F07713}"/>
              </a:ext>
            </a:extLst>
          </p:cNvPr>
          <p:cNvSpPr txBox="1"/>
          <p:nvPr/>
        </p:nvSpPr>
        <p:spPr>
          <a:xfrm>
            <a:off x="937708" y="1864761"/>
            <a:ext cx="6100996" cy="298608"/>
          </a:xfrm>
          <a:prstGeom prst="rect">
            <a:avLst/>
          </a:prstGeom>
          <a:noFill/>
        </p:spPr>
        <p:txBody>
          <a:bodyPr wrap="square">
            <a:spAutoFit/>
          </a:bodyPr>
          <a:lstStyle/>
          <a:p>
            <a:pPr>
              <a:lnSpc>
                <a:spcPts val="1275"/>
              </a:lnSpc>
            </a:pPr>
            <a:r>
              <a:rPr lang="en-US" sz="2400">
                <a:solidFill>
                  <a:srgbClr val="414141"/>
                </a:solidFill>
                <a:ea typeface="Calibri"/>
                <a:cs typeface="Calibri"/>
              </a:rPr>
              <a:t>Leiðbeiningar (fyrir nemendur):</a:t>
            </a:r>
          </a:p>
        </p:txBody>
      </p:sp>
      <p:sp>
        <p:nvSpPr>
          <p:cNvPr id="5" name="Text Placeholder 1">
            <a:extLst>
              <a:ext uri="{FF2B5EF4-FFF2-40B4-BE49-F238E27FC236}">
                <a16:creationId xmlns:a16="http://schemas.microsoft.com/office/drawing/2014/main" id="{2B989920-99B8-9F5A-6D38-A37AAA921F37}"/>
              </a:ext>
            </a:extLst>
          </p:cNvPr>
          <p:cNvSpPr txBox="1">
            <a:spLocks/>
          </p:cNvSpPr>
          <p:nvPr/>
        </p:nvSpPr>
        <p:spPr>
          <a:xfrm>
            <a:off x="1035424" y="2543610"/>
            <a:ext cx="983244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a:solidFill>
                  <a:srgbClr val="EC7C69"/>
                </a:solidFill>
              </a:rPr>
              <a:t>Skref 2: Búðu til sögu á samfélagsmiðlum (Instagram- eða TikTok-stíl)</a:t>
            </a:r>
          </a:p>
          <a:p>
            <a:pPr algn="l">
              <a:lnSpc>
                <a:spcPts val="2340"/>
              </a:lnSpc>
              <a:spcBef>
                <a:spcPts val="0"/>
              </a:spcBef>
              <a:buClr>
                <a:srgbClr val="459597"/>
              </a:buClr>
            </a:pPr>
            <a:endParaRPr lang="en-IE" sz="2400" b="1">
              <a:solidFill>
                <a:srgbClr val="EC7C69"/>
              </a:solidFill>
            </a:endParaRPr>
          </a:p>
          <a:p>
            <a:pPr marL="457200" indent="-457200" algn="l">
              <a:lnSpc>
                <a:spcPts val="2340"/>
              </a:lnSpc>
              <a:spcBef>
                <a:spcPts val="0"/>
              </a:spcBef>
              <a:buClr>
                <a:srgbClr val="459597"/>
              </a:buClr>
              <a:buFont typeface="+mj-lt"/>
              <a:buAutoNum type="arabicPeriod"/>
            </a:pPr>
            <a:r>
              <a:rPr lang="en-IE" sz="2200">
                <a:solidFill>
                  <a:srgbClr val="414141"/>
                </a:solidFill>
              </a:rPr>
              <a:t>Búðu til 3–5 "færslur" (á blaði, í PowerPoint, Canva eða Google Slides) sem segja sögu um áfangastaðinn þinn.</a:t>
            </a:r>
          </a:p>
          <a:p>
            <a:pPr marL="457200" indent="-457200" algn="l">
              <a:lnSpc>
                <a:spcPts val="2340"/>
              </a:lnSpc>
              <a:spcBef>
                <a:spcPts val="0"/>
              </a:spcBef>
              <a:buClr>
                <a:srgbClr val="459597"/>
              </a:buClr>
              <a:buFont typeface="+mj-lt"/>
              <a:buAutoNum type="arabicPeriod"/>
            </a:pPr>
            <a:r>
              <a:rPr lang="en-IE" sz="2200">
                <a:solidFill>
                  <a:srgbClr val="414141"/>
                </a:solidFill>
              </a:rPr>
              <a:t>Hver "færsla" ætti að innihalda:</a:t>
            </a:r>
          </a:p>
          <a:p>
            <a:pPr marL="627063" indent="-269875" algn="l">
              <a:lnSpc>
                <a:spcPts val="2340"/>
              </a:lnSpc>
              <a:spcBef>
                <a:spcPts val="0"/>
              </a:spcBef>
              <a:buClr>
                <a:srgbClr val="459597"/>
              </a:buClr>
              <a:buFont typeface="Arial" panose="020B0604020202020204" pitchFamily="34" charset="0"/>
              <a:buChar char="•"/>
            </a:pPr>
            <a:r>
              <a:rPr lang="en-IE" sz="2200">
                <a:solidFill>
                  <a:srgbClr val="414141"/>
                </a:solidFill>
              </a:rPr>
              <a:t>Mynd (teiknuð með höndunum eða prentuð).</a:t>
            </a:r>
          </a:p>
          <a:p>
            <a:pPr marL="627063" indent="-269875" algn="l">
              <a:lnSpc>
                <a:spcPts val="2340"/>
              </a:lnSpc>
              <a:spcBef>
                <a:spcPts val="0"/>
              </a:spcBef>
              <a:buClr>
                <a:srgbClr val="459597"/>
              </a:buClr>
              <a:buFont typeface="Arial" panose="020B0604020202020204" pitchFamily="34" charset="0"/>
              <a:buChar char="•"/>
            </a:pPr>
            <a:r>
              <a:rPr lang="en-IE" sz="2200">
                <a:solidFill>
                  <a:srgbClr val="414141"/>
                </a:solidFill>
              </a:rPr>
              <a:t>Myndatexti sem kynnir áfangastaðinn á skemmtilegan og vinalegan hátt.</a:t>
            </a:r>
          </a:p>
          <a:p>
            <a:pPr marL="627063" indent="-269875" algn="l">
              <a:lnSpc>
                <a:spcPts val="2340"/>
              </a:lnSpc>
              <a:spcBef>
                <a:spcPts val="0"/>
              </a:spcBef>
              <a:buClr>
                <a:srgbClr val="459597"/>
              </a:buClr>
              <a:buFont typeface="Arial" panose="020B0604020202020204" pitchFamily="34" charset="0"/>
              <a:buChar char="•"/>
            </a:pPr>
            <a:r>
              <a:rPr lang="en-IE" sz="2200">
                <a:solidFill>
                  <a:srgbClr val="414141"/>
                </a:solidFill>
              </a:rPr>
              <a:t>Viðeigandi myllumerki (t.d. </a:t>
            </a:r>
            <a:r>
              <a:rPr lang="en-IE" sz="2200" err="1">
                <a:solidFill>
                  <a:srgbClr val="414141"/>
                </a:solidFill>
              </a:rPr>
              <a:t>#FaliðGersemi</a:t>
            </a:r>
            <a:r>
              <a:rPr lang="en-IE" sz="2200">
                <a:solidFill>
                  <a:srgbClr val="414141"/>
                </a:solidFill>
              </a:rPr>
              <a:t>, #KannaÍsland, </a:t>
            </a:r>
            <a:r>
              <a:rPr lang="en-IE" sz="2200" err="1">
                <a:solidFill>
                  <a:srgbClr val="414141"/>
                </a:solidFill>
              </a:rPr>
              <a:t>#Matborg</a:t>
            </a:r>
            <a:r>
              <a:rPr lang="en-IE" sz="2200">
                <a:solidFill>
                  <a:srgbClr val="414141"/>
                </a:solidFill>
              </a:rPr>
              <a:t>).</a:t>
            </a:r>
          </a:p>
          <a:p>
            <a:pPr marL="627063" indent="-269875" algn="l">
              <a:lnSpc>
                <a:spcPts val="2340"/>
              </a:lnSpc>
              <a:spcBef>
                <a:spcPts val="0"/>
              </a:spcBef>
              <a:buClr>
                <a:srgbClr val="459597"/>
              </a:buClr>
              <a:buFont typeface="Arial" panose="020B0604020202020204" pitchFamily="34" charset="0"/>
              <a:buChar char="•"/>
            </a:pPr>
            <a:r>
              <a:rPr lang="en-IE" sz="2200">
                <a:solidFill>
                  <a:srgbClr val="414141"/>
                </a:solidFill>
              </a:rPr>
              <a:t>Eitt skemmtilegt staðreynd eða saga (t.d. "Goðsögnin segir að álfur búi í hinum gamla kastalaturni…").</a:t>
            </a: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marL="457200" indent="-457200" algn="l">
              <a:lnSpc>
                <a:spcPts val="2340"/>
              </a:lnSpc>
              <a:spcBef>
                <a:spcPts val="0"/>
              </a:spcBef>
              <a:buClr>
                <a:srgbClr val="459597"/>
              </a:buClr>
              <a:buFont typeface="+mj-lt"/>
              <a:buAutoNum type="arabicPeriod"/>
            </a:pPr>
            <a:endParaRPr lang="en-IE" sz="2400">
              <a:solidFill>
                <a:srgbClr val="414141"/>
              </a:solidFill>
            </a:endParaRPr>
          </a:p>
          <a:p>
            <a:pPr algn="l">
              <a:lnSpc>
                <a:spcPts val="2540"/>
              </a:lnSpc>
              <a:spcBef>
                <a:spcPts val="0"/>
              </a:spcBef>
            </a:pPr>
            <a:endParaRPr lang="en-US" sz="2400">
              <a:solidFill>
                <a:srgbClr val="414141"/>
              </a:solidFill>
            </a:endParaRPr>
          </a:p>
        </p:txBody>
      </p:sp>
    </p:spTree>
    <p:extLst>
      <p:ext uri="{BB962C8B-B14F-4D97-AF65-F5344CB8AC3E}">
        <p14:creationId xmlns:p14="http://schemas.microsoft.com/office/powerpoint/2010/main" val="1244311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D3D35-8211-48BF-13F9-7310DB5C8E6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6232B3A-2339-A6B5-B04A-EF0C2EB9CD1A}"/>
              </a:ext>
            </a:extLst>
          </p:cNvPr>
          <p:cNvSpPr>
            <a:spLocks noGrp="1"/>
          </p:cNvSpPr>
          <p:nvPr>
            <p:ph type="body" sz="quarter" idx="4294967295"/>
          </p:nvPr>
        </p:nvSpPr>
        <p:spPr>
          <a:xfrm>
            <a:off x="937708" y="763768"/>
            <a:ext cx="10409846" cy="720752"/>
          </a:xfrm>
          <a:prstGeom prst="rect">
            <a:avLst/>
          </a:prstGeom>
        </p:spPr>
        <p:txBody>
          <a:bodyPr/>
          <a:lstStyle/>
          <a:p>
            <a:pPr marL="0" indent="0">
              <a:lnSpc>
                <a:spcPts val="3720"/>
              </a:lnSpc>
              <a:spcBef>
                <a:spcPts val="0"/>
              </a:spcBef>
              <a:buNone/>
            </a:pPr>
            <a:r>
              <a:rPr lang="en-US" sz="3600" b="1">
                <a:solidFill>
                  <a:srgbClr val="EC7C69"/>
                </a:solidFill>
              </a:rPr>
              <a:t>Hagnýt æfing: </a:t>
            </a:r>
          </a:p>
          <a:p>
            <a:pPr marL="0" indent="0">
              <a:lnSpc>
                <a:spcPts val="3720"/>
              </a:lnSpc>
              <a:spcBef>
                <a:spcPts val="0"/>
              </a:spcBef>
              <a:buNone/>
            </a:pPr>
            <a:r>
              <a:rPr lang="en-US" sz="3600" b="1" err="1">
                <a:solidFill>
                  <a:srgbClr val="414141"/>
                </a:solidFill>
              </a:rPr>
              <a:t>#Ferðasögur </a:t>
            </a:r>
            <a:r>
              <a:rPr lang="en-US" sz="3600" b="1">
                <a:solidFill>
                  <a:srgbClr val="414141"/>
                </a:solidFill>
              </a:rPr>
              <a:t>– Kynntu bæinn þinn</a:t>
            </a:r>
          </a:p>
          <a:p>
            <a:pPr marL="0" indent="0">
              <a:lnSpc>
                <a:spcPts val="3720"/>
              </a:lnSpc>
              <a:spcBef>
                <a:spcPts val="0"/>
              </a:spcBef>
              <a:buNone/>
            </a:pPr>
            <a:endParaRPr lang="en-US" sz="3600" b="1">
              <a:solidFill>
                <a:srgbClr val="EC7C69"/>
              </a:solidFill>
            </a:endParaRPr>
          </a:p>
        </p:txBody>
      </p:sp>
      <p:pic>
        <p:nvPicPr>
          <p:cNvPr id="10" name="Graphic 9" descr="Signature with solid fill">
            <a:extLst>
              <a:ext uri="{FF2B5EF4-FFF2-40B4-BE49-F238E27FC236}">
                <a16:creationId xmlns:a16="http://schemas.microsoft.com/office/drawing/2014/main" id="{17ABCC30-9D26-24CE-326E-94459A582E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FB7E2C62-1899-4DCD-8F71-80043644221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6</a:t>
            </a:fld>
            <a:endParaRPr lang="fr-CA" sz="1200">
              <a:solidFill>
                <a:schemeClr val="bg1"/>
              </a:solidFill>
            </a:endParaRPr>
          </a:p>
        </p:txBody>
      </p:sp>
      <p:sp>
        <p:nvSpPr>
          <p:cNvPr id="3" name="TextBox 2">
            <a:extLst>
              <a:ext uri="{FF2B5EF4-FFF2-40B4-BE49-F238E27FC236}">
                <a16:creationId xmlns:a16="http://schemas.microsoft.com/office/drawing/2014/main" id="{B08FE386-EF00-1848-79F0-10FD56DCE7DB}"/>
              </a:ext>
            </a:extLst>
          </p:cNvPr>
          <p:cNvSpPr txBox="1"/>
          <p:nvPr/>
        </p:nvSpPr>
        <p:spPr>
          <a:xfrm>
            <a:off x="937708" y="1864761"/>
            <a:ext cx="6100996" cy="298608"/>
          </a:xfrm>
          <a:prstGeom prst="rect">
            <a:avLst/>
          </a:prstGeom>
          <a:noFill/>
        </p:spPr>
        <p:txBody>
          <a:bodyPr wrap="square">
            <a:spAutoFit/>
          </a:bodyPr>
          <a:lstStyle/>
          <a:p>
            <a:pPr>
              <a:lnSpc>
                <a:spcPts val="1275"/>
              </a:lnSpc>
            </a:pPr>
            <a:r>
              <a:rPr lang="en-US" sz="2400">
                <a:solidFill>
                  <a:srgbClr val="414141"/>
                </a:solidFill>
                <a:ea typeface="Calibri"/>
                <a:cs typeface="Calibri"/>
              </a:rPr>
              <a:t>Leiðbeiningar (fyrir nemendur):</a:t>
            </a:r>
          </a:p>
        </p:txBody>
      </p:sp>
      <p:sp>
        <p:nvSpPr>
          <p:cNvPr id="11" name="Text Placeholder 1">
            <a:extLst>
              <a:ext uri="{FF2B5EF4-FFF2-40B4-BE49-F238E27FC236}">
                <a16:creationId xmlns:a16="http://schemas.microsoft.com/office/drawing/2014/main" id="{4CF31DCA-B0F3-DAB8-77A9-4D1ED7859E8D}"/>
              </a:ext>
            </a:extLst>
          </p:cNvPr>
          <p:cNvSpPr txBox="1">
            <a:spLocks/>
          </p:cNvSpPr>
          <p:nvPr/>
        </p:nvSpPr>
        <p:spPr>
          <a:xfrm>
            <a:off x="1035424" y="2675165"/>
            <a:ext cx="833342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a:solidFill>
                  <a:srgbClr val="EC7C69"/>
                </a:solidFill>
              </a:rPr>
              <a:t>Skref 3: Galleríganga í bekknum</a:t>
            </a:r>
          </a:p>
          <a:p>
            <a:pPr algn="l">
              <a:lnSpc>
                <a:spcPts val="2540"/>
              </a:lnSpc>
              <a:spcBef>
                <a:spcPts val="0"/>
              </a:spcBef>
            </a:pPr>
            <a:endParaRPr lang="en-IE" sz="2400" b="1">
              <a:solidFill>
                <a:srgbClr val="EC7C69"/>
              </a:solidFill>
            </a:endParaRPr>
          </a:p>
          <a:p>
            <a:pPr marL="457200" indent="-457200" algn="l">
              <a:lnSpc>
                <a:spcPts val="2340"/>
              </a:lnSpc>
              <a:spcBef>
                <a:spcPts val="0"/>
              </a:spcBef>
              <a:buClr>
                <a:srgbClr val="459597"/>
              </a:buClr>
              <a:buFont typeface="+mj-lt"/>
              <a:buAutoNum type="arabicPeriod"/>
            </a:pPr>
            <a:r>
              <a:rPr lang="en-IE" sz="2200">
                <a:solidFill>
                  <a:srgbClr val="414141"/>
                </a:solidFill>
              </a:rPr>
              <a:t>Sýnið færslurnar um kennslustofuna eða deilið þeim rafrænt.</a:t>
            </a:r>
          </a:p>
          <a:p>
            <a:pPr marL="457200" indent="-457200" algn="l">
              <a:lnSpc>
                <a:spcPts val="2340"/>
              </a:lnSpc>
              <a:spcBef>
                <a:spcPts val="0"/>
              </a:spcBef>
              <a:buClr>
                <a:srgbClr val="459597"/>
              </a:buClr>
              <a:buFont typeface="+mj-lt"/>
              <a:buAutoNum type="arabicPeriod"/>
            </a:pPr>
            <a:r>
              <a:rPr lang="en-IE" sz="2200">
                <a:solidFill>
                  <a:srgbClr val="414141"/>
                </a:solidFill>
              </a:rPr>
              <a:t>Nemendur ganga um og festa límmiða með endurgjöf (Hvað þeim líkaði, hvað kom þeim á óvart o.s.frv.).</a:t>
            </a: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algn="l">
              <a:lnSpc>
                <a:spcPts val="2540"/>
              </a:lnSpc>
              <a:spcBef>
                <a:spcPts val="0"/>
              </a:spcBef>
            </a:pPr>
            <a:endParaRPr lang="en-US" sz="2400">
              <a:solidFill>
                <a:srgbClr val="414141"/>
              </a:solidFill>
            </a:endParaRPr>
          </a:p>
        </p:txBody>
      </p:sp>
    </p:spTree>
    <p:extLst>
      <p:ext uri="{BB962C8B-B14F-4D97-AF65-F5344CB8AC3E}">
        <p14:creationId xmlns:p14="http://schemas.microsoft.com/office/powerpoint/2010/main" val="2354039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2D129-F8DD-74A6-BD1E-1DCD1D24C591}"/>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8DEA190-5A87-8A7B-F961-67D679A5B14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7</a:t>
            </a:fld>
            <a:endParaRPr lang="fr-CA" sz="1200">
              <a:solidFill>
                <a:schemeClr val="bg1"/>
              </a:solidFill>
            </a:endParaRPr>
          </a:p>
        </p:txBody>
      </p:sp>
      <p:sp>
        <p:nvSpPr>
          <p:cNvPr id="8" name="Freeform 7">
            <a:extLst>
              <a:ext uri="{FF2B5EF4-FFF2-40B4-BE49-F238E27FC236}">
                <a16:creationId xmlns:a16="http://schemas.microsoft.com/office/drawing/2014/main" id="{533DF798-45DE-6729-45DB-5300A6E5C4DE}"/>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362B860-7C18-6325-925A-0C6A52E01B6E}"/>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Viðbótarlestrarefni</a:t>
            </a:r>
          </a:p>
        </p:txBody>
      </p:sp>
      <p:graphicFrame>
        <p:nvGraphicFramePr>
          <p:cNvPr id="6" name="Table 5">
            <a:extLst>
              <a:ext uri="{FF2B5EF4-FFF2-40B4-BE49-F238E27FC236}">
                <a16:creationId xmlns:a16="http://schemas.microsoft.com/office/drawing/2014/main" id="{249D2ACF-1656-5E07-0D68-7F82B67311F4}"/>
              </a:ext>
            </a:extLst>
          </p:cNvPr>
          <p:cNvGraphicFramePr>
            <a:graphicFrameLocks noGrp="1"/>
          </p:cNvGraphicFramePr>
          <p:nvPr>
            <p:extLst>
              <p:ext uri="{D42A27DB-BD31-4B8C-83A1-F6EECF244321}">
                <p14:modId xmlns:p14="http://schemas.microsoft.com/office/powerpoint/2010/main" val="3476853452"/>
              </p:ext>
            </p:extLst>
          </p:nvPr>
        </p:nvGraphicFramePr>
        <p:xfrm>
          <a:off x="792766" y="1554480"/>
          <a:ext cx="10404000" cy="3688080"/>
        </p:xfrm>
        <a:graphic>
          <a:graphicData uri="http://schemas.openxmlformats.org/drawingml/2006/table">
            <a:tbl>
              <a:tblPr firstRow="1" bandRow="1">
                <a:tableStyleId>{5C22544A-7EE6-4342-B048-85BDC9FD1C3A}</a:tableStyleId>
              </a:tblPr>
              <a:tblGrid>
                <a:gridCol w="3584362">
                  <a:extLst>
                    <a:ext uri="{9D8B030D-6E8A-4147-A177-3AD203B41FA5}">
                      <a16:colId xmlns:a16="http://schemas.microsoft.com/office/drawing/2014/main" val="2947246601"/>
                    </a:ext>
                  </a:extLst>
                </a:gridCol>
                <a:gridCol w="6819638">
                  <a:extLst>
                    <a:ext uri="{9D8B030D-6E8A-4147-A177-3AD203B41FA5}">
                      <a16:colId xmlns:a16="http://schemas.microsoft.com/office/drawing/2014/main" val="4224813332"/>
                    </a:ext>
                  </a:extLst>
                </a:gridCol>
              </a:tblGrid>
              <a:tr h="436452">
                <a:tc>
                  <a:txBody>
                    <a:bodyPr/>
                    <a:lstStyle/>
                    <a:p>
                      <a:r>
                        <a:rPr lang="en-IE" sz="240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a:t>Lýsing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153482">
                <a:tc>
                  <a:txBody>
                    <a:bodyPr/>
                    <a:lstStyle/>
                    <a:p>
                      <a:pPr marL="0" marR="0" lvl="0" indent="0" algn="l" rtl="0" eaLnBrk="1" fontAlgn="auto" latinLnBrk="0" hangingPunct="1">
                        <a:lnSpc>
                          <a:spcPts val="1960"/>
                        </a:lnSpc>
                        <a:spcBef>
                          <a:spcPts val="0"/>
                        </a:spcBef>
                        <a:spcAft>
                          <a:spcPts val="0"/>
                        </a:spcAft>
                        <a:buClrTx/>
                        <a:buSzTx/>
                        <a:buFontTx/>
                        <a:buNone/>
                      </a:pPr>
                      <a:r>
                        <a:rPr lang="en-US" sz="1800" kern="1200">
                          <a:solidFill>
                            <a:srgbClr val="414141"/>
                          </a:solidFill>
                          <a:latin typeface="Calibri" panose="020F0502020204030204" pitchFamily="34" charset="0"/>
                          <a:ea typeface="+mn-ea"/>
                          <a:cs typeface="Calibri" panose="020F0502020204030204" pitchFamily="34" charset="0"/>
                        </a:rPr>
                        <a:t>Canopy and Stars (2024) Áhrifaskýrsla, sótt þann: </a:t>
                      </a:r>
                      <a:r>
                        <a:rPr lang="en-US" sz="1800" b="0" i="0" u="none" strike="noStrike" kern="1200" noProof="0">
                          <a:solidFill>
                            <a:srgbClr val="45959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Sawdays-Impact-Report-2024-2025.pdf</a:t>
                      </a:r>
                      <a:r>
                        <a:rPr lang="en-US" sz="1800" b="0" i="0" u="none" strike="noStrike" kern="1200" noProof="0">
                          <a:solidFill>
                            <a:srgbClr val="459597"/>
                          </a:solidFill>
                          <a:latin typeface="Calibri" panose="020F0502020204030204" pitchFamily="34" charset="0"/>
                          <a:cs typeface="Calibri" panose="020F0502020204030204" pitchFamily="34" charset="0"/>
                        </a:rPr>
                        <a:t>. </a:t>
                      </a:r>
                      <a:r>
                        <a:rPr lang="en-US" sz="1800" b="0" i="0" u="none" strike="noStrike" kern="1200" noProof="0">
                          <a:solidFill>
                            <a:srgbClr val="414141"/>
                          </a:solidFill>
                          <a:latin typeface="Calibri" panose="020F0502020204030204" pitchFamily="34" charset="0"/>
                          <a:cs typeface="Calibri" panose="020F0502020204030204" pitchFamily="34" charset="0"/>
                        </a:rPr>
                        <a:t> Sótt þann: 30. apríl 2025.</a:t>
                      </a:r>
                      <a:endParaRPr lang="en-US">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960"/>
                        </a:lnSpc>
                        <a:buClr>
                          <a:srgbClr val="01A54E"/>
                        </a:buClr>
                      </a:pPr>
                      <a:r>
                        <a:rPr lang="en-US" sz="1800" kern="1200" err="1">
                          <a:solidFill>
                            <a:srgbClr val="414141"/>
                          </a:solidFill>
                          <a:latin typeface="Calibri" panose="020F0502020204030204" pitchFamily="34" charset="0"/>
                          <a:ea typeface="+mn-ea"/>
                          <a:cs typeface="Calibri" panose="020F0502020204030204" pitchFamily="34" charset="0"/>
                        </a:rPr>
                        <a:t>SawDays</a:t>
                      </a:r>
                      <a:r>
                        <a:rPr lang="en-US" sz="1800" kern="1200">
                          <a:solidFill>
                            <a:srgbClr val="414141"/>
                          </a:solidFill>
                          <a:latin typeface="Calibri" panose="020F0502020204030204" pitchFamily="34" charset="0"/>
                          <a:ea typeface="+mn-ea"/>
                          <a:cs typeface="Calibri" panose="020F0502020204030204" pitchFamily="34" charset="0"/>
                        </a:rPr>
                        <a:t> áhrifaskýrslan 2024-25 lýsir framförum, áskorunum og metnaði í samhengi sjálfbærrar ferðaþjónustu. Skýrslan tengist dæmaskýrslu um gistingu í tvíhæðarútu hjá Canopy &amp; Stars og dregur fram skuldbindingu þeirra um að verða kolefnishlutlaus árið 2023 og ræðir mikilvægi þess að takast á við offerðamennsku og aðgengi fyrir alla.</a:t>
                      </a:r>
                      <a:endParaRPr lang="en-US" b="0" i="0">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1418471">
                <a:tc>
                  <a:txBody>
                    <a:bodyPr/>
                    <a:lstStyle/>
                    <a:p>
                      <a:pPr marL="0" marR="0" lvl="0" indent="0" algn="l">
                        <a:lnSpc>
                          <a:spcPts val="1960"/>
                        </a:lnSpc>
                        <a:spcBef>
                          <a:spcPts val="0"/>
                        </a:spcBef>
                        <a:spcAft>
                          <a:spcPts val="0"/>
                        </a:spcAft>
                        <a:buNone/>
                      </a:pPr>
                      <a:r>
                        <a:rPr lang="en-IE" sz="1800" b="0" i="0" u="none" strike="noStrike" kern="1200" noProof="0">
                          <a:solidFill>
                            <a:srgbClr val="459597"/>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Lacelle, E (2023), Hverjir eru kostir þátttöku samfélagsins, sótt þann: Community engagement in the hospitality industry | Mews, </a:t>
                      </a:r>
                      <a:r>
                        <a:rPr lang="en-IE" sz="1800" b="0" i="0" u="none" strike="noStrike" kern="1200" noProof="0">
                          <a:solidFill>
                            <a:srgbClr val="414141"/>
                          </a:solidFill>
                          <a:latin typeface="Calibri" panose="020F0502020204030204" pitchFamily="34" charset="0"/>
                          <a:cs typeface="Calibri" panose="020F0502020204030204" pitchFamily="34" charset="0"/>
                        </a:rPr>
                        <a:t>sótt þann: 30. apríl 2025.</a:t>
                      </a:r>
                      <a:endParaRPr lang="en-US">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rtl="0" eaLnBrk="1" fontAlgn="auto" latinLnBrk="0" hangingPunct="1">
                        <a:lnSpc>
                          <a:spcPts val="1960"/>
                        </a:lnSpc>
                        <a:spcBef>
                          <a:spcPts val="0"/>
                        </a:spcBef>
                        <a:spcAft>
                          <a:spcPts val="0"/>
                        </a:spcAft>
                        <a:buClrTx/>
                        <a:buSzTx/>
                        <a:buFontTx/>
                        <a:buNone/>
                      </a:pPr>
                      <a:r>
                        <a:rPr lang="en-IE" sz="1800" kern="1200">
                          <a:solidFill>
                            <a:srgbClr val="414141"/>
                          </a:solidFill>
                          <a:latin typeface="Calibri" panose="020F0502020204030204" pitchFamily="34" charset="0"/>
                          <a:ea typeface="+mn-ea"/>
                          <a:cs typeface="Calibri" panose="020F0502020204030204" pitchFamily="34" charset="0"/>
                        </a:rPr>
                        <a:t>Þessi bloggfærsla fjallar um ávinning samfélagsþátttöku með áherslu á að skilgreina samfélagsþátttöku í ferðaþjónustu, mikilvægi tengsla við samfélagið hvað varðar vörumerkjauppbyggingu, efnahagslega og félagslega þróun, þörfina fyrir samstarf og hvernig best sé að aðlaga sig að staðbundnum þörfum.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bl>
          </a:graphicData>
        </a:graphic>
      </p:graphicFrame>
    </p:spTree>
    <p:extLst>
      <p:ext uri="{BB962C8B-B14F-4D97-AF65-F5344CB8AC3E}">
        <p14:creationId xmlns:p14="http://schemas.microsoft.com/office/powerpoint/2010/main" val="1027703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32C0E-E224-56B4-EB4C-1E0A7719FA0A}"/>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55A52C7D-C193-68E3-4FB9-8F7602A9141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8</a:t>
            </a:fld>
            <a:endParaRPr lang="fr-CA" sz="1200">
              <a:solidFill>
                <a:schemeClr val="bg1"/>
              </a:solidFill>
            </a:endParaRPr>
          </a:p>
        </p:txBody>
      </p:sp>
      <p:sp>
        <p:nvSpPr>
          <p:cNvPr id="8" name="Freeform 7">
            <a:extLst>
              <a:ext uri="{FF2B5EF4-FFF2-40B4-BE49-F238E27FC236}">
                <a16:creationId xmlns:a16="http://schemas.microsoft.com/office/drawing/2014/main" id="{0C335251-E82F-AB6D-C43C-5043C57F6AB4}"/>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B9BB5A55-19E6-8499-9FB5-97E0E228B9D7}"/>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Viðbótarlestrarefni</a:t>
            </a:r>
          </a:p>
        </p:txBody>
      </p:sp>
      <p:graphicFrame>
        <p:nvGraphicFramePr>
          <p:cNvPr id="6" name="Table 5">
            <a:extLst>
              <a:ext uri="{FF2B5EF4-FFF2-40B4-BE49-F238E27FC236}">
                <a16:creationId xmlns:a16="http://schemas.microsoft.com/office/drawing/2014/main" id="{27477C36-1D12-124A-1E10-E20E6C1CD08B}"/>
              </a:ext>
            </a:extLst>
          </p:cNvPr>
          <p:cNvGraphicFramePr>
            <a:graphicFrameLocks noGrp="1"/>
          </p:cNvGraphicFramePr>
          <p:nvPr>
            <p:extLst>
              <p:ext uri="{D42A27DB-BD31-4B8C-83A1-F6EECF244321}">
                <p14:modId xmlns:p14="http://schemas.microsoft.com/office/powerpoint/2010/main" val="2306140130"/>
              </p:ext>
            </p:extLst>
          </p:nvPr>
        </p:nvGraphicFramePr>
        <p:xfrm>
          <a:off x="792766" y="1554480"/>
          <a:ext cx="10404000" cy="2072640"/>
        </p:xfrm>
        <a:graphic>
          <a:graphicData uri="http://schemas.openxmlformats.org/drawingml/2006/table">
            <a:tbl>
              <a:tblPr firstRow="1" bandRow="1">
                <a:tableStyleId>{5C22544A-7EE6-4342-B048-85BDC9FD1C3A}</a:tableStyleId>
              </a:tblPr>
              <a:tblGrid>
                <a:gridCol w="3584362">
                  <a:extLst>
                    <a:ext uri="{9D8B030D-6E8A-4147-A177-3AD203B41FA5}">
                      <a16:colId xmlns:a16="http://schemas.microsoft.com/office/drawing/2014/main" val="2947246601"/>
                    </a:ext>
                  </a:extLst>
                </a:gridCol>
                <a:gridCol w="6819638">
                  <a:extLst>
                    <a:ext uri="{9D8B030D-6E8A-4147-A177-3AD203B41FA5}">
                      <a16:colId xmlns:a16="http://schemas.microsoft.com/office/drawing/2014/main" val="4224813332"/>
                    </a:ext>
                  </a:extLst>
                </a:gridCol>
              </a:tblGrid>
              <a:tr h="436452">
                <a:tc>
                  <a:txBody>
                    <a:bodyPr/>
                    <a:lstStyle/>
                    <a:p>
                      <a:r>
                        <a:rPr lang="en-IE" sz="240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a:t>Lýsing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418471">
                <a:tc>
                  <a:txBody>
                    <a:bodyPr/>
                    <a:lstStyle/>
                    <a:p>
                      <a:pPr marL="0" marR="0" lvl="0" indent="0" algn="l">
                        <a:lnSpc>
                          <a:spcPts val="1960"/>
                        </a:lnSpc>
                        <a:spcBef>
                          <a:spcPts val="0"/>
                        </a:spcBef>
                        <a:spcAft>
                          <a:spcPts val="0"/>
                        </a:spcAft>
                        <a:buNone/>
                      </a:pPr>
                      <a:r>
                        <a:rPr lang="en-IE" sz="1800" b="0" i="0" u="none" strike="noStrike" kern="1200" noProof="0">
                          <a:solidFill>
                            <a:srgbClr val="45959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Haugen, J (2025) Sustainability Brands </a:t>
                      </a:r>
                      <a:r>
                        <a:rPr lang="en-IE" sz="1800" b="0" i="0" u="none" strike="noStrike" kern="1200" noProof="0">
                          <a:solidFill>
                            <a:srgbClr val="414141"/>
                          </a:solidFill>
                          <a:latin typeface="Calibri" panose="020F0502020204030204" pitchFamily="34" charset="0"/>
                          <a:cs typeface="Calibri" panose="020F0502020204030204" pitchFamily="34" charset="0"/>
                        </a:rPr>
                        <a:t>(2025), sótt þann: </a:t>
                      </a:r>
                      <a:r>
                        <a:rPr lang="en-IE" sz="1800" b="0" i="0" u="none" strike="noStrike" kern="1200" noProof="0">
                          <a:solidFill>
                            <a:srgbClr val="45959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Alternative Accommodation Platforms Prioritize Social Connection, Community Care, </a:t>
                      </a:r>
                      <a:r>
                        <a:rPr lang="en-IE" sz="1800" b="0" i="0" u="none" strike="noStrike" kern="1200" noProof="0">
                          <a:solidFill>
                            <a:srgbClr val="414141"/>
                          </a:solidFill>
                          <a:latin typeface="Calibri" panose="020F0502020204030204" pitchFamily="34" charset="0"/>
                          <a:cs typeface="Calibri" panose="020F0502020204030204" pitchFamily="34" charset="0"/>
                        </a:rPr>
                        <a:t>sótt þann: 30. apríl 2025.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a:lnSpc>
                          <a:spcPts val="1960"/>
                        </a:lnSpc>
                        <a:spcBef>
                          <a:spcPts val="0"/>
                        </a:spcBef>
                        <a:spcAft>
                          <a:spcPts val="0"/>
                        </a:spcAft>
                        <a:buNone/>
                      </a:pPr>
                      <a:r>
                        <a:rPr lang="en-IE" sz="1800" b="0" i="0" u="none" strike="noStrike" kern="1200" noProof="0">
                          <a:solidFill>
                            <a:srgbClr val="414141"/>
                          </a:solidFill>
                          <a:latin typeface="Calibri" panose="020F0502020204030204" pitchFamily="34" charset="0"/>
                          <a:cs typeface="Calibri" panose="020F0502020204030204" pitchFamily="34" charset="0"/>
                        </a:rPr>
                        <a:t>Þessi lesning fjallar um nokkrar valfrjálsar gistipallar sem forgangsraða hringhagkerfi, félagslegum tengslum og samfélagi. Hún bendir á að gistiveitendur hafi tækifæri til að bregðast við vaxandi eftirspurn á markaði á sjálfbæran og samfélagsmiðaðan hátt.</a:t>
                      </a:r>
                      <a:endParaRPr lang="en-IE" b="0" i="0">
                        <a:solidFill>
                          <a:srgbClr val="414141"/>
                        </a:solidFill>
                        <a:latin typeface="Calibri" panose="020F0502020204030204" pitchFamily="34" charset="0"/>
                        <a:cs typeface="Calibri" panose="020F0502020204030204" pitchFamily="34" charset="0"/>
                      </a:endParaRPr>
                    </a:p>
                    <a:p>
                      <a:pPr marL="0" marR="0" lvl="0" indent="0" algn="l">
                        <a:lnSpc>
                          <a:spcPts val="1960"/>
                        </a:lnSpc>
                        <a:spcBef>
                          <a:spcPts val="0"/>
                        </a:spcBef>
                        <a:spcAft>
                          <a:spcPts val="0"/>
                        </a:spcAft>
                        <a:buNone/>
                      </a:pPr>
                      <a:endParaRPr lang="en-IE" sz="1800" b="0" i="0" u="none" strike="noStrike" kern="1200" noProof="0">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Tree>
    <p:extLst>
      <p:ext uri="{BB962C8B-B14F-4D97-AF65-F5344CB8AC3E}">
        <p14:creationId xmlns:p14="http://schemas.microsoft.com/office/powerpoint/2010/main" val="1390125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2E34F-02CA-2DD7-33BB-EF3B811466E1}"/>
            </a:ext>
          </a:extLst>
        </p:cNvPr>
        <p:cNvGrpSpPr/>
        <p:nvPr/>
      </p:nvGrpSpPr>
      <p:grpSpPr>
        <a:xfrm>
          <a:off x="0" y="0"/>
          <a:ext cx="0" cy="0"/>
          <a:chOff x="0" y="0"/>
          <a:chExt cx="0" cy="0"/>
        </a:xfrm>
      </p:grpSpPr>
      <p:pic>
        <p:nvPicPr>
          <p:cNvPr id="11" name="Picture Placeholder 5">
            <a:extLst>
              <a:ext uri="{FF2B5EF4-FFF2-40B4-BE49-F238E27FC236}">
                <a16:creationId xmlns:a16="http://schemas.microsoft.com/office/drawing/2014/main" id="{9B533FDD-62D1-4BC6-46C9-00A2A95BB458}"/>
              </a:ext>
            </a:extLst>
          </p:cNvPr>
          <p:cNvPicPr>
            <a:picLocks noGrp="1" noChangeAspect="1"/>
          </p:cNvPicPr>
          <p:nvPr>
            <p:ph type="pic" sz="quarter" idx="19"/>
          </p:nvPr>
        </p:nvPicPr>
        <p:blipFill>
          <a:blip r:embed="rId2"/>
          <a:srcRect l="2009" r="2009"/>
          <a:stretch>
            <a:fillRect/>
          </a:stretch>
        </p:blipFill>
        <p:spPr/>
      </p:pic>
      <p:sp>
        <p:nvSpPr>
          <p:cNvPr id="2" name="Text Placeholder 1">
            <a:extLst>
              <a:ext uri="{FF2B5EF4-FFF2-40B4-BE49-F238E27FC236}">
                <a16:creationId xmlns:a16="http://schemas.microsoft.com/office/drawing/2014/main" id="{F874EC49-FB3B-CF60-0D50-892B4454EFD7}"/>
              </a:ext>
            </a:extLst>
          </p:cNvPr>
          <p:cNvSpPr>
            <a:spLocks noGrp="1"/>
          </p:cNvSpPr>
          <p:nvPr>
            <p:ph type="body" sz="quarter" idx="16"/>
          </p:nvPr>
        </p:nvSpPr>
        <p:spPr>
          <a:xfrm>
            <a:off x="733931" y="2695992"/>
            <a:ext cx="4617998" cy="3066422"/>
          </a:xfrm>
        </p:spPr>
        <p:txBody>
          <a:bodyPr>
            <a:noAutofit/>
          </a:bodyPr>
          <a:lstStyle/>
          <a:p>
            <a:pPr>
              <a:lnSpc>
                <a:spcPts val="3900"/>
              </a:lnSpc>
            </a:pPr>
            <a:r>
              <a:rPr lang="en-GB" sz="4000"/>
              <a:t>Sjónræn framsetning, frásögn og uppbygging samfélags sem skilar árangri</a:t>
            </a:r>
          </a:p>
          <a:p>
            <a:pPr>
              <a:lnSpc>
                <a:spcPts val="3900"/>
              </a:lnSpc>
            </a:pPr>
            <a:endParaRPr lang="en-GB" sz="4000"/>
          </a:p>
        </p:txBody>
      </p:sp>
      <p:sp>
        <p:nvSpPr>
          <p:cNvPr id="3" name="Text Placeholder 2">
            <a:extLst>
              <a:ext uri="{FF2B5EF4-FFF2-40B4-BE49-F238E27FC236}">
                <a16:creationId xmlns:a16="http://schemas.microsoft.com/office/drawing/2014/main" id="{7D2C9C16-8609-C473-A6C5-BEED266618E1}"/>
              </a:ext>
            </a:extLst>
          </p:cNvPr>
          <p:cNvSpPr>
            <a:spLocks noGrp="1"/>
          </p:cNvSpPr>
          <p:nvPr>
            <p:ph type="body" sz="quarter" idx="17"/>
          </p:nvPr>
        </p:nvSpPr>
        <p:spPr>
          <a:xfrm>
            <a:off x="733931" y="1095586"/>
            <a:ext cx="5362069" cy="582221"/>
          </a:xfrm>
        </p:spPr>
        <p:txBody>
          <a:bodyPr/>
          <a:lstStyle/>
          <a:p>
            <a:r>
              <a:rPr lang="en-IE" sz="6600" b="1"/>
              <a:t>Þáttur 3</a:t>
            </a:r>
            <a:endParaRPr lang="en-GB" sz="6600" b="1"/>
          </a:p>
        </p:txBody>
      </p:sp>
      <p:sp>
        <p:nvSpPr>
          <p:cNvPr id="8" name="Text Placeholder 7">
            <a:extLst>
              <a:ext uri="{FF2B5EF4-FFF2-40B4-BE49-F238E27FC236}">
                <a16:creationId xmlns:a16="http://schemas.microsoft.com/office/drawing/2014/main" id="{CE109333-55B5-67F7-29F6-6084CF07C5E4}"/>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a:latin typeface="Calibri"/>
                <a:ea typeface="Calibri"/>
                <a:cs typeface="Calibri"/>
              </a:rPr>
              <a:t>Ljósahúsið á Clare-eyju, Clare-eyja, Co. Mayo</a:t>
            </a:r>
          </a:p>
          <a:p>
            <a:pPr algn="ctr"/>
            <a:r>
              <a:rPr lang="en-IE" sz="1200">
                <a:latin typeface="Calibri"/>
                <a:ea typeface="Calibri"/>
                <a:cs typeface="Calibri"/>
              </a:rPr>
              <a:t>Með leyfi Niamh Whitty</a:t>
            </a:r>
          </a:p>
        </p:txBody>
      </p:sp>
      <p:sp>
        <p:nvSpPr>
          <p:cNvPr id="4" name="Freeform 3">
            <a:extLst>
              <a:ext uri="{FF2B5EF4-FFF2-40B4-BE49-F238E27FC236}">
                <a16:creationId xmlns:a16="http://schemas.microsoft.com/office/drawing/2014/main" id="{2BDB4D75-D83B-9B0B-92F9-BC4EA49ADC03}"/>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6AE21EAC-3E7A-1F7F-8FCF-2457B66666B2}"/>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9</a:t>
            </a:fld>
            <a:endParaRPr lang="fr-CA" sz="1200"/>
          </a:p>
        </p:txBody>
      </p:sp>
      <p:pic>
        <p:nvPicPr>
          <p:cNvPr id="9" name="Picture 8">
            <a:extLst>
              <a:ext uri="{FF2B5EF4-FFF2-40B4-BE49-F238E27FC236}">
                <a16:creationId xmlns:a16="http://schemas.microsoft.com/office/drawing/2014/main" id="{22A88D22-39C2-6D2D-58C8-0CE24D17D373}"/>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1685994472"/>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E903EE-980D-4103-8592-1C8453853588}">
  <ds:schemaRefs>
    <ds:schemaRef ds:uri="7b53bf8c-4569-44df-ad60-bb18397340c4"/>
    <ds:schemaRef ds:uri="835803b3-5fd4-490d-9118-e08d8d43fc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29BFD3F-3E05-45BC-85C7-E3017F20BAA0}"/>
</file>

<file path=customXml/itemProps3.xml><?xml version="1.0" encoding="utf-8"?>
<ds:datastoreItem xmlns:ds="http://schemas.openxmlformats.org/officeDocument/2006/customXml" ds:itemID="{AF7B5C26-8FD7-494F-82FA-FDD10BB9F0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2525</Words>
  <Application>Microsoft Office PowerPoint</Application>
  <PresentationFormat>Widescreen</PresentationFormat>
  <Paragraphs>324</Paragraphs>
  <Slides>30</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keywords>, docId:7137EF52E2A1ECEC040344EEC75C8F03</cp:keywords>
  <cp:lastModifiedBy>Kjartan Bollason</cp:lastModifiedBy>
  <cp:revision>3</cp:revision>
  <dcterms:modified xsi:type="dcterms:W3CDTF">2026-01-23T14:37:23Z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