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42"/>
  </p:notesMasterIdLst>
  <p:sldIdLst>
    <p:sldId id="6454" r:id="rId5"/>
    <p:sldId id="4324" r:id="rId6"/>
    <p:sldId id="7695" r:id="rId7"/>
    <p:sldId id="7713" r:id="rId8"/>
    <p:sldId id="7696" r:id="rId9"/>
    <p:sldId id="7697" r:id="rId10"/>
    <p:sldId id="7714" r:id="rId11"/>
    <p:sldId id="7774" r:id="rId12"/>
    <p:sldId id="7732" r:id="rId13"/>
    <p:sldId id="6452" r:id="rId14"/>
    <p:sldId id="7756" r:id="rId15"/>
    <p:sldId id="7775" r:id="rId16"/>
    <p:sldId id="7776" r:id="rId17"/>
    <p:sldId id="7777" r:id="rId18"/>
    <p:sldId id="7781" r:id="rId19"/>
    <p:sldId id="7778" r:id="rId20"/>
    <p:sldId id="6516" r:id="rId21"/>
    <p:sldId id="6494" r:id="rId22"/>
    <p:sldId id="7758" r:id="rId23"/>
    <p:sldId id="7759" r:id="rId24"/>
    <p:sldId id="7760" r:id="rId25"/>
    <p:sldId id="7727" r:id="rId26"/>
    <p:sldId id="7738" r:id="rId27"/>
    <p:sldId id="7779" r:id="rId28"/>
    <p:sldId id="7780" r:id="rId29"/>
    <p:sldId id="7740" r:id="rId30"/>
    <p:sldId id="7731" r:id="rId31"/>
    <p:sldId id="7735" r:id="rId32"/>
    <p:sldId id="7752" r:id="rId33"/>
    <p:sldId id="7761" r:id="rId34"/>
    <p:sldId id="7762" r:id="rId35"/>
    <p:sldId id="7763" r:id="rId36"/>
    <p:sldId id="7764" r:id="rId37"/>
    <p:sldId id="7767" r:id="rId38"/>
    <p:sldId id="7768" r:id="rId39"/>
    <p:sldId id="7741" r:id="rId40"/>
    <p:sldId id="7742"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 id="{5F7D6D1E-1627-C361-10E7-F5411C5295C7}" name="Kjartan Bollason - HOL" initials="KH" userId="S::kjartan@holar.is::1445eabb-cb7d-4a40-93f8-3a9d43ef6b96" providerId="AD"/>
  <p188:author id="{CDEE7B43-E15E-DDBC-E647-F7CDA4D2A392}" name="Catriona.Murphy" initials="Ca" userId="S::catriona.murphy_tus.ie#ext#@reiknistofnun.onmicrosoft.com::8b535ec4-35cb-43c7-9541-bb97663a9aec" providerId="AD"/>
  <p188:author id="{8798976D-EF87-1316-CA5A-E149B9784C76}" name="radu.mihailescu" initials="ra" userId="S::radu.mihailescu_nhlstenden.com#ext#@reiknistofnun.onmicrosoft.com::366edcf1-e92c-4c43-b770-7c1b6e0dee96" providerId="AD"/>
  <p188:author id="{A13067A2-4D5D-6454-AE26-08EC39969FB8}" name="Anthony Johnston" initials="AJ" userId="S::Anthony.Johnston@tus.ie::591fe8ed-d8db-4d50-baca-f73083e86ee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93A6"/>
    <a:srgbClr val="414141"/>
    <a:srgbClr val="EC7C69"/>
    <a:srgbClr val="459597"/>
    <a:srgbClr val="FBA63B"/>
    <a:srgbClr val="FEF3E3"/>
    <a:srgbClr val="D0D8D7"/>
    <a:srgbClr val="82CCCA"/>
    <a:srgbClr val="E5BEA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51CF36-CDDD-9082-532B-ECCDE4892CFF}" v="27" dt="2025-08-21T18:38:49.210"/>
    <p1510:client id="{2AF1D69C-209D-7154-42C6-73DCC36D378E}" v="3" dt="2025-08-21T11:58:50.940"/>
    <p1510:client id="{6D3D090C-61E4-069D-4CE8-DF091D7F3C08}" v="97" dt="2025-08-21T14:13:03.533"/>
    <p1510:client id="{8E31233A-5FE5-35CD-AC56-2C9B47B47C51}" v="11" dt="2025-08-21T14:19:06.793"/>
    <p1510:client id="{CD5D3A1E-A36D-E866-7B47-2DB4EB1118B8}" v="3" dt="2025-08-21T14:21:58.076"/>
    <p1510:client id="{E5993183-3B9D-E163-3625-AB1DA876BBB7}" v="2" dt="2025-08-22T09:40:07.7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512"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20</a:t>
            </a:fld>
            <a:endParaRPr lang="en-US"/>
          </a:p>
        </p:txBody>
      </p:sp>
    </p:spTree>
    <p:extLst>
      <p:ext uri="{BB962C8B-B14F-4D97-AF65-F5344CB8AC3E}">
        <p14:creationId xmlns:p14="http://schemas.microsoft.com/office/powerpoint/2010/main" val="138662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F30D95-F743-CBA2-5FC0-3EB1822F3E97}"/>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3">
            <a:extLst>
              <a:ext uri="{FF2B5EF4-FFF2-40B4-BE49-F238E27FC236}">
                <a16:creationId xmlns:a16="http://schemas.microsoft.com/office/drawing/2014/main" id="{29213E4C-C40C-2C06-2A54-26080F9EEA8C}"/>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6" name="Freeform 5">
            <a:extLst>
              <a:ext uri="{FF2B5EF4-FFF2-40B4-BE49-F238E27FC236}">
                <a16:creationId xmlns:a16="http://schemas.microsoft.com/office/drawing/2014/main" id="{29522857-6BE9-9055-0C38-64934A38B71F}"/>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B3E67298-3560-5376-1EEF-B1EA5838CE21}"/>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1A8BF2A1-ADAA-51F9-A54D-612C168F2883}"/>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10" name="Slide Number Placeholder 5">
            <a:extLst>
              <a:ext uri="{FF2B5EF4-FFF2-40B4-BE49-F238E27FC236}">
                <a16:creationId xmlns:a16="http://schemas.microsoft.com/office/drawing/2014/main" id="{03203C79-E0BB-C3A3-D390-9C734A32C3A4}"/>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96FC7D90-BE71-C348-3DA7-B5B8E12651A1}"/>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0" name="Slide Number Placeholder 5">
            <a:extLst>
              <a:ext uri="{FF2B5EF4-FFF2-40B4-BE49-F238E27FC236}">
                <a16:creationId xmlns:a16="http://schemas.microsoft.com/office/drawing/2014/main" id="{307B564B-86FF-81CD-C24C-1B51E643CC7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1" name="Text Placeholder 17">
            <a:extLst>
              <a:ext uri="{FF2B5EF4-FFF2-40B4-BE49-F238E27FC236}">
                <a16:creationId xmlns:a16="http://schemas.microsoft.com/office/drawing/2014/main" id="{26F2C004-0C5D-E994-D5E0-36ECCA19596A}"/>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cxnSp>
        <p:nvCxnSpPr>
          <p:cNvPr id="12" name="Straight Connector 11">
            <a:extLst>
              <a:ext uri="{FF2B5EF4-FFF2-40B4-BE49-F238E27FC236}">
                <a16:creationId xmlns:a16="http://schemas.microsoft.com/office/drawing/2014/main" id="{910FB996-B27B-C73E-8D2A-E98A0C90B8B9}"/>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6803EB4F-4C58-B9A1-9FC2-E2714E74DEEE}"/>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4" name="Text Placeholder 32">
            <a:extLst>
              <a:ext uri="{FF2B5EF4-FFF2-40B4-BE49-F238E27FC236}">
                <a16:creationId xmlns:a16="http://schemas.microsoft.com/office/drawing/2014/main" id="{DF658C89-38A6-2508-4B2E-513543A5F33D}"/>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Tree>
    <p:extLst>
      <p:ext uri="{BB962C8B-B14F-4D97-AF65-F5344CB8AC3E}">
        <p14:creationId xmlns:p14="http://schemas.microsoft.com/office/powerpoint/2010/main" val="9727705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43374ABE-97D3-3E8E-FAFC-6D4CC7259A99}"/>
              </a:ext>
            </a:extLst>
          </p:cNvPr>
          <p:cNvSpPr/>
          <p:nvPr userDrawn="1"/>
        </p:nvSpPr>
        <p:spPr>
          <a:xfrm rot="5400000">
            <a:off x="8063787" y="-823539"/>
            <a:ext cx="2914257" cy="534216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2" name="Text Placeholder 32">
            <a:extLst>
              <a:ext uri="{FF2B5EF4-FFF2-40B4-BE49-F238E27FC236}">
                <a16:creationId xmlns:a16="http://schemas.microsoft.com/office/drawing/2014/main" id="{39B4FDA8-7D76-CFA7-C7B8-A21F78766DCB}"/>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ADD68B86-A99B-F3CB-D7C8-A451A6EE0EE7}"/>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4" name="Slide Number Placeholder 5">
            <a:extLst>
              <a:ext uri="{FF2B5EF4-FFF2-40B4-BE49-F238E27FC236}">
                <a16:creationId xmlns:a16="http://schemas.microsoft.com/office/drawing/2014/main" id="{CE623A54-AD38-B02C-5721-DC8F64A51D8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5" name="Text Placeholder 17">
            <a:extLst>
              <a:ext uri="{FF2B5EF4-FFF2-40B4-BE49-F238E27FC236}">
                <a16:creationId xmlns:a16="http://schemas.microsoft.com/office/drawing/2014/main" id="{31F7C9AC-5F4C-97E7-54D0-19FB28FE6498}"/>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6" name="Text Placeholder 23">
            <a:extLst>
              <a:ext uri="{FF2B5EF4-FFF2-40B4-BE49-F238E27FC236}">
                <a16:creationId xmlns:a16="http://schemas.microsoft.com/office/drawing/2014/main" id="{5AB9A2E8-2BDD-198B-A073-3AC52FE90C45}"/>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7" name="Straight Connector 16">
            <a:extLst>
              <a:ext uri="{FF2B5EF4-FFF2-40B4-BE49-F238E27FC236}">
                <a16:creationId xmlns:a16="http://schemas.microsoft.com/office/drawing/2014/main" id="{FEC24869-DAE9-8C7F-CBC7-CF3486F4171C}"/>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icture Placeholder 20">
            <a:extLst>
              <a:ext uri="{FF2B5EF4-FFF2-40B4-BE49-F238E27FC236}">
                <a16:creationId xmlns:a16="http://schemas.microsoft.com/office/drawing/2014/main" id="{28FB0A20-E935-7089-053C-B98EA8AD01F8}"/>
              </a:ext>
            </a:extLst>
          </p:cNvPr>
          <p:cNvSpPr>
            <a:spLocks noGrp="1"/>
          </p:cNvSpPr>
          <p:nvPr>
            <p:ph type="pic" sz="quarter" idx="67"/>
          </p:nvPr>
        </p:nvSpPr>
        <p:spPr>
          <a:xfrm>
            <a:off x="-1" y="178005"/>
            <a:ext cx="7607445" cy="3354626"/>
          </a:xfrm>
          <a:custGeom>
            <a:avLst/>
            <a:gdLst>
              <a:gd name="connsiteX0" fmla="*/ 0 w 7607445"/>
              <a:gd name="connsiteY0" fmla="*/ 0 h 3354626"/>
              <a:gd name="connsiteX1" fmla="*/ 2057401 w 7607445"/>
              <a:gd name="connsiteY1" fmla="*/ 0 h 3354626"/>
              <a:gd name="connsiteX2" fmla="*/ 4013534 w 7607445"/>
              <a:gd name="connsiteY2" fmla="*/ 0 h 3354626"/>
              <a:gd name="connsiteX3" fmla="*/ 4127503 w 7607445"/>
              <a:gd name="connsiteY3" fmla="*/ 0 h 3354626"/>
              <a:gd name="connsiteX4" fmla="*/ 6070935 w 7607445"/>
              <a:gd name="connsiteY4" fmla="*/ 0 h 3354626"/>
              <a:gd name="connsiteX5" fmla="*/ 6070935 w 7607445"/>
              <a:gd name="connsiteY5" fmla="*/ 3501 h 3354626"/>
              <a:gd name="connsiteX6" fmla="*/ 6184905 w 7607445"/>
              <a:gd name="connsiteY6" fmla="*/ 0 h 3354626"/>
              <a:gd name="connsiteX7" fmla="*/ 7471829 w 7607445"/>
              <a:gd name="connsiteY7" fmla="*/ 382501 h 3354626"/>
              <a:gd name="connsiteX8" fmla="*/ 7598074 w 7607445"/>
              <a:gd name="connsiteY8" fmla="*/ 477664 h 3354626"/>
              <a:gd name="connsiteX9" fmla="*/ 7489864 w 7607445"/>
              <a:gd name="connsiteY9" fmla="*/ 544701 h 3354626"/>
              <a:gd name="connsiteX10" fmla="*/ 6849834 w 7607445"/>
              <a:gd name="connsiteY10" fmla="*/ 1669539 h 3354626"/>
              <a:gd name="connsiteX11" fmla="*/ 7488340 w 7607445"/>
              <a:gd name="connsiteY11" fmla="*/ 2794379 h 3354626"/>
              <a:gd name="connsiteX12" fmla="*/ 7607445 w 7607445"/>
              <a:gd name="connsiteY12" fmla="*/ 2868214 h 3354626"/>
              <a:gd name="connsiteX13" fmla="*/ 7596485 w 7607445"/>
              <a:gd name="connsiteY13" fmla="*/ 2878084 h 3354626"/>
              <a:gd name="connsiteX14" fmla="*/ 6184904 w 7607445"/>
              <a:gd name="connsiteY14" fmla="*/ 3354626 h 3354626"/>
              <a:gd name="connsiteX15" fmla="*/ 6070933 w 7607445"/>
              <a:gd name="connsiteY15" fmla="*/ 3351125 h 3354626"/>
              <a:gd name="connsiteX16" fmla="*/ 6070933 w 7607445"/>
              <a:gd name="connsiteY16" fmla="*/ 3354626 h 3354626"/>
              <a:gd name="connsiteX17" fmla="*/ 4127503 w 7607445"/>
              <a:gd name="connsiteY17" fmla="*/ 3354626 h 3354626"/>
              <a:gd name="connsiteX18" fmla="*/ 4013532 w 7607445"/>
              <a:gd name="connsiteY18" fmla="*/ 3354626 h 3354626"/>
              <a:gd name="connsiteX19" fmla="*/ 2057401 w 7607445"/>
              <a:gd name="connsiteY19" fmla="*/ 3354626 h 3354626"/>
              <a:gd name="connsiteX20" fmla="*/ 0 w 7607445"/>
              <a:gd name="connsiteY20" fmla="*/ 3354626 h 33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07445" h="3354626">
                <a:moveTo>
                  <a:pt x="0" y="0"/>
                </a:moveTo>
                <a:lnTo>
                  <a:pt x="2057401" y="0"/>
                </a:lnTo>
                <a:lnTo>
                  <a:pt x="4013534" y="0"/>
                </a:lnTo>
                <a:lnTo>
                  <a:pt x="4127503" y="0"/>
                </a:lnTo>
                <a:lnTo>
                  <a:pt x="6070935" y="0"/>
                </a:lnTo>
                <a:lnTo>
                  <a:pt x="6070935" y="3501"/>
                </a:lnTo>
                <a:cubicBezTo>
                  <a:pt x="6108924" y="0"/>
                  <a:pt x="6146915" y="0"/>
                  <a:pt x="6184905" y="0"/>
                </a:cubicBezTo>
                <a:cubicBezTo>
                  <a:pt x="6674291" y="0"/>
                  <a:pt x="7122472" y="143433"/>
                  <a:pt x="7471829" y="382501"/>
                </a:cubicBezTo>
                <a:lnTo>
                  <a:pt x="7598074" y="477664"/>
                </a:lnTo>
                <a:lnTo>
                  <a:pt x="7489864" y="544701"/>
                </a:lnTo>
                <a:cubicBezTo>
                  <a:pt x="7099290" y="811726"/>
                  <a:pt x="6849834" y="1216089"/>
                  <a:pt x="6849834" y="1669539"/>
                </a:cubicBezTo>
                <a:cubicBezTo>
                  <a:pt x="6849834" y="2122992"/>
                  <a:pt x="7098129" y="2527355"/>
                  <a:pt x="7488340" y="2794379"/>
                </a:cubicBezTo>
                <a:lnTo>
                  <a:pt x="7607445" y="2868214"/>
                </a:lnTo>
                <a:lnTo>
                  <a:pt x="7596485" y="2878084"/>
                </a:lnTo>
                <a:cubicBezTo>
                  <a:pt x="7231761" y="3173094"/>
                  <a:pt x="6733385" y="3354626"/>
                  <a:pt x="6184904" y="3354626"/>
                </a:cubicBezTo>
                <a:cubicBezTo>
                  <a:pt x="6146915" y="3354626"/>
                  <a:pt x="6104701" y="3354626"/>
                  <a:pt x="6070933" y="3351125"/>
                </a:cubicBezTo>
                <a:lnTo>
                  <a:pt x="6070933" y="3354626"/>
                </a:lnTo>
                <a:lnTo>
                  <a:pt x="4127503" y="3354626"/>
                </a:lnTo>
                <a:lnTo>
                  <a:pt x="4013532" y="3354626"/>
                </a:lnTo>
                <a:lnTo>
                  <a:pt x="2057401" y="3354626"/>
                </a:lnTo>
                <a:lnTo>
                  <a:pt x="0" y="33546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2539E3CA-25E7-EDCE-AA8E-8A19A9EC8293}"/>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4" name="Freeform 3">
            <a:extLst>
              <a:ext uri="{FF2B5EF4-FFF2-40B4-BE49-F238E27FC236}">
                <a16:creationId xmlns:a16="http://schemas.microsoft.com/office/drawing/2014/main" id="{C7D28B20-16AC-4420-7BD0-7E73EA01AB76}"/>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object 3">
            <a:extLst>
              <a:ext uri="{FF2B5EF4-FFF2-40B4-BE49-F238E27FC236}">
                <a16:creationId xmlns:a16="http://schemas.microsoft.com/office/drawing/2014/main" id="{FF709D79-9D16-4122-0BC8-B6558E032B80}"/>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6" name="Picture Placeholder 29">
            <a:extLst>
              <a:ext uri="{FF2B5EF4-FFF2-40B4-BE49-F238E27FC236}">
                <a16:creationId xmlns:a16="http://schemas.microsoft.com/office/drawing/2014/main" id="{DDC8EAA0-DDC4-B607-C4A7-670C26F139DD}"/>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9F7A2F1E-28FE-5A45-BE88-00DE0EEB126E}"/>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a:t>Epic Stays</a:t>
            </a:r>
          </a:p>
        </p:txBody>
      </p:sp>
      <p:sp>
        <p:nvSpPr>
          <p:cNvPr id="8" name="Text Placeholder 23">
            <a:extLst>
              <a:ext uri="{FF2B5EF4-FFF2-40B4-BE49-F238E27FC236}">
                <a16:creationId xmlns:a16="http://schemas.microsoft.com/office/drawing/2014/main" id="{F543AF08-33D9-5168-9224-530C13CFDB32}"/>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9" name="Text Placeholder 23">
            <a:extLst>
              <a:ext uri="{FF2B5EF4-FFF2-40B4-BE49-F238E27FC236}">
                <a16:creationId xmlns:a16="http://schemas.microsoft.com/office/drawing/2014/main" id="{3706DD85-9695-CD90-0883-AEFD75A7296A}"/>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11" name="Picture 10">
            <a:extLst>
              <a:ext uri="{FF2B5EF4-FFF2-40B4-BE49-F238E27FC236}">
                <a16:creationId xmlns:a16="http://schemas.microsoft.com/office/drawing/2014/main" id="{EDB2A9A5-1609-A2F8-DC70-0C2BFB43CD1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3" name="Text Placeholder 23">
            <a:extLst>
              <a:ext uri="{FF2B5EF4-FFF2-40B4-BE49-F238E27FC236}">
                <a16:creationId xmlns:a16="http://schemas.microsoft.com/office/drawing/2014/main" id="{E902EBE3-01C1-0AF3-D341-DE038F76D5F8}"/>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grpSp>
        <p:nvGrpSpPr>
          <p:cNvPr id="18" name="Group 17">
            <a:extLst>
              <a:ext uri="{FF2B5EF4-FFF2-40B4-BE49-F238E27FC236}">
                <a16:creationId xmlns:a16="http://schemas.microsoft.com/office/drawing/2014/main" id="{3ED3711E-BD5B-EE54-0964-70F34FFCE973}"/>
              </a:ext>
            </a:extLst>
          </p:cNvPr>
          <p:cNvGrpSpPr/>
          <p:nvPr userDrawn="1"/>
        </p:nvGrpSpPr>
        <p:grpSpPr>
          <a:xfrm>
            <a:off x="441852" y="5691396"/>
            <a:ext cx="6969049" cy="851642"/>
            <a:chOff x="441852" y="5691396"/>
            <a:chExt cx="6969049" cy="851642"/>
          </a:xfrm>
        </p:grpSpPr>
        <p:pic>
          <p:nvPicPr>
            <p:cNvPr id="20" name="Picture 19" descr="Co-funded by the European Union logo in png for web usage">
              <a:extLst>
                <a:ext uri="{FF2B5EF4-FFF2-40B4-BE49-F238E27FC236}">
                  <a16:creationId xmlns:a16="http://schemas.microsoft.com/office/drawing/2014/main" id="{912B73F1-8E38-C944-C6FA-6C7B91289BE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22" name="Rectangle 21">
              <a:extLst>
                <a:ext uri="{FF2B5EF4-FFF2-40B4-BE49-F238E27FC236}">
                  <a16:creationId xmlns:a16="http://schemas.microsoft.com/office/drawing/2014/main" id="{C3C1D1CF-465E-34F6-3CB6-00EAB0B8E4C2}"/>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23" name="Group 22">
              <a:extLst>
                <a:ext uri="{FF2B5EF4-FFF2-40B4-BE49-F238E27FC236}">
                  <a16:creationId xmlns:a16="http://schemas.microsoft.com/office/drawing/2014/main" id="{1E62A359-29A2-FB2B-FF23-EE4DAF036862}"/>
                </a:ext>
              </a:extLst>
            </p:cNvPr>
            <p:cNvGrpSpPr/>
            <p:nvPr userDrawn="1"/>
          </p:nvGrpSpPr>
          <p:grpSpPr>
            <a:xfrm>
              <a:off x="441852" y="5691396"/>
              <a:ext cx="1307461" cy="742180"/>
              <a:chOff x="340586" y="8789227"/>
              <a:chExt cx="1307461" cy="742180"/>
            </a:xfrm>
          </p:grpSpPr>
          <p:sp>
            <p:nvSpPr>
              <p:cNvPr id="24" name="Rectangle 23">
                <a:extLst>
                  <a:ext uri="{FF2B5EF4-FFF2-40B4-BE49-F238E27FC236}">
                    <a16:creationId xmlns:a16="http://schemas.microsoft.com/office/drawing/2014/main" id="{7AB9DC75-AC43-445B-995C-3C1125B3F2E9}"/>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rgbClr val="414141"/>
                    </a:solidFill>
                    <a:latin typeface="+mj-lt"/>
                  </a:rPr>
                  <a:t>EPIC STAYS is licensed </a:t>
                </a:r>
              </a:p>
              <a:p>
                <a:pPr algn="just"/>
                <a:r>
                  <a:rPr lang="en-US" sz="900" b="1">
                    <a:solidFill>
                      <a:srgbClr val="414141"/>
                    </a:solidFill>
                    <a:latin typeface="+mj-lt"/>
                  </a:rPr>
                  <a:t>under </a:t>
                </a:r>
                <a:r>
                  <a:rPr lang="en-US" sz="900" b="1">
                    <a:solidFill>
                      <a:srgbClr val="414141"/>
                    </a:solidFill>
                    <a:latin typeface="+mj-lt"/>
                    <a:hlinkClick r:id="rId4">
                      <a:extLst>
                        <a:ext uri="{A12FA001-AC4F-418D-AE19-62706E023703}">
                          <ahyp:hlinkClr xmlns:ahyp="http://schemas.microsoft.com/office/drawing/2018/hyperlinkcolor" val="tx"/>
                        </a:ext>
                      </a:extLst>
                    </a:hlinkClick>
                  </a:rPr>
                  <a:t>CC BY-SA 4.0</a:t>
                </a:r>
                <a:endParaRPr lang="en-US" sz="900" b="1">
                  <a:solidFill>
                    <a:srgbClr val="414141"/>
                  </a:solidFill>
                  <a:latin typeface="+mj-lt"/>
                </a:endParaRPr>
              </a:p>
            </p:txBody>
          </p:sp>
          <p:pic>
            <p:nvPicPr>
              <p:cNvPr id="26" name="Picture 25">
                <a:extLst>
                  <a:ext uri="{FF2B5EF4-FFF2-40B4-BE49-F238E27FC236}">
                    <a16:creationId xmlns:a16="http://schemas.microsoft.com/office/drawing/2014/main" id="{B58D7EAE-1C45-4B92-DBC1-BE4C79A0AC7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2_Overview/Conten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8A9E1D8-4F22-625B-2C4E-07B47AAFDF25}"/>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2">
            <a:extLst>
              <a:ext uri="{FF2B5EF4-FFF2-40B4-BE49-F238E27FC236}">
                <a16:creationId xmlns:a16="http://schemas.microsoft.com/office/drawing/2014/main" id="{C3B11366-AD09-04F6-6653-CF0B8C595DC9}"/>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4" name="Text Placeholder 17">
            <a:extLst>
              <a:ext uri="{FF2B5EF4-FFF2-40B4-BE49-F238E27FC236}">
                <a16:creationId xmlns:a16="http://schemas.microsoft.com/office/drawing/2014/main" id="{01202AAC-A4B1-346B-46B2-188899A89D68}"/>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5" name="Text Placeholder 23">
            <a:extLst>
              <a:ext uri="{FF2B5EF4-FFF2-40B4-BE49-F238E27FC236}">
                <a16:creationId xmlns:a16="http://schemas.microsoft.com/office/drawing/2014/main" id="{B7E4A283-06B2-21F7-1EEC-67F196AA1CD5}"/>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6" name="Picture 5">
            <a:extLst>
              <a:ext uri="{FF2B5EF4-FFF2-40B4-BE49-F238E27FC236}">
                <a16:creationId xmlns:a16="http://schemas.microsoft.com/office/drawing/2014/main" id="{667504B0-23AE-4FDF-5A4A-45171D6D5A93}"/>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7" name="Straight Connector 6">
            <a:extLst>
              <a:ext uri="{FF2B5EF4-FFF2-40B4-BE49-F238E27FC236}">
                <a16:creationId xmlns:a16="http://schemas.microsoft.com/office/drawing/2014/main" id="{AF0DC6D5-5E86-05FF-DA96-2B09050D19C1}"/>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9170CEDF-DBD0-65FC-58AF-2657252A0891}"/>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9" name="Slide Number Placeholder 5">
            <a:extLst>
              <a:ext uri="{FF2B5EF4-FFF2-40B4-BE49-F238E27FC236}">
                <a16:creationId xmlns:a16="http://schemas.microsoft.com/office/drawing/2014/main" id="{4D7152C8-6AFE-44FB-7B28-708E0FD412AD}"/>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3448497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8313414-7231-D721-F22C-7698EAC7B97E}"/>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1662533E-3357-8EAB-85F5-E379CED74CD7}"/>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5" name="Text Placeholder 17">
            <a:extLst>
              <a:ext uri="{FF2B5EF4-FFF2-40B4-BE49-F238E27FC236}">
                <a16:creationId xmlns:a16="http://schemas.microsoft.com/office/drawing/2014/main" id="{F1F4522F-79A1-E5F0-4628-9141C0263924}"/>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57CCCCC9-D323-7E9B-FC94-59C5159F3178}"/>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7" name="Picture 6">
            <a:extLst>
              <a:ext uri="{FF2B5EF4-FFF2-40B4-BE49-F238E27FC236}">
                <a16:creationId xmlns:a16="http://schemas.microsoft.com/office/drawing/2014/main" id="{18791DBB-588C-D672-AD15-B82BF297DBE6}"/>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8" name="Straight Connector 7">
            <a:extLst>
              <a:ext uri="{FF2B5EF4-FFF2-40B4-BE49-F238E27FC236}">
                <a16:creationId xmlns:a16="http://schemas.microsoft.com/office/drawing/2014/main" id="{85AB9E1E-1E1D-F24F-CB0A-CAA2A0D59F9A}"/>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FAD7E4C3-B30D-3716-2A1C-DA9BFCE2A3A0}"/>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11" name="Slide Number Placeholder 5">
            <a:extLst>
              <a:ext uri="{FF2B5EF4-FFF2-40B4-BE49-F238E27FC236}">
                <a16:creationId xmlns:a16="http://schemas.microsoft.com/office/drawing/2014/main" id="{472262D8-6D31-8488-2EBA-2E076602F631}"/>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6186152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Tree>
    <p:extLst>
      <p:ext uri="{BB962C8B-B14F-4D97-AF65-F5344CB8AC3E}">
        <p14:creationId xmlns:p14="http://schemas.microsoft.com/office/powerpoint/2010/main" val="16959995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FF28C5A0-CDFA-982F-0EC9-A7C85ADCF34F}"/>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 name="Freeform 2">
            <a:extLst>
              <a:ext uri="{FF2B5EF4-FFF2-40B4-BE49-F238E27FC236}">
                <a16:creationId xmlns:a16="http://schemas.microsoft.com/office/drawing/2014/main" id="{A85F845A-0B79-AC15-7D2C-469B0AC5997A}"/>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 name="Picture Placeholder 26">
            <a:extLst>
              <a:ext uri="{FF2B5EF4-FFF2-40B4-BE49-F238E27FC236}">
                <a16:creationId xmlns:a16="http://schemas.microsoft.com/office/drawing/2014/main" id="{E8DFB183-10CF-CDA4-60B2-8600F9B7FDA1}"/>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6" name="Text Placeholder 32">
            <a:extLst>
              <a:ext uri="{FF2B5EF4-FFF2-40B4-BE49-F238E27FC236}">
                <a16:creationId xmlns:a16="http://schemas.microsoft.com/office/drawing/2014/main" id="{F630F948-5861-B8B4-0C5C-3BFE1DC76E06}"/>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1" name="Text Placeholder 32">
            <a:extLst>
              <a:ext uri="{FF2B5EF4-FFF2-40B4-BE49-F238E27FC236}">
                <a16:creationId xmlns:a16="http://schemas.microsoft.com/office/drawing/2014/main" id="{20995D0E-BAD8-41AB-5C04-ACD01C206C2E}"/>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2" name="Text Placeholder 32">
            <a:extLst>
              <a:ext uri="{FF2B5EF4-FFF2-40B4-BE49-F238E27FC236}">
                <a16:creationId xmlns:a16="http://schemas.microsoft.com/office/drawing/2014/main" id="{6824097E-52EB-6109-B520-A91E3AB000F1}"/>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sp>
        <p:nvSpPr>
          <p:cNvPr id="13" name="Text Placeholder 23">
            <a:extLst>
              <a:ext uri="{FF2B5EF4-FFF2-40B4-BE49-F238E27FC236}">
                <a16:creationId xmlns:a16="http://schemas.microsoft.com/office/drawing/2014/main" id="{0CF726D0-4618-1BEA-F957-81D819EB659D}"/>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4" name="Straight Connector 13">
            <a:extLst>
              <a:ext uri="{FF2B5EF4-FFF2-40B4-BE49-F238E27FC236}">
                <a16:creationId xmlns:a16="http://schemas.microsoft.com/office/drawing/2014/main" id="{D61D91A3-4D83-A087-D3B0-44E6AED3E580}"/>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FF229412-FB9B-5ECE-925A-F6CEFC432A23}"/>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object 3">
            <a:extLst>
              <a:ext uri="{FF2B5EF4-FFF2-40B4-BE49-F238E27FC236}">
                <a16:creationId xmlns:a16="http://schemas.microsoft.com/office/drawing/2014/main" id="{0DCA25E1-F978-DA68-1FF1-B7E4BD699754}"/>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17" name="Picture Placeholder 63">
            <a:extLst>
              <a:ext uri="{FF2B5EF4-FFF2-40B4-BE49-F238E27FC236}">
                <a16:creationId xmlns:a16="http://schemas.microsoft.com/office/drawing/2014/main" id="{4DFB12E1-BDE7-0FB1-028C-450AF844C460}"/>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a:p>
        </p:txBody>
      </p:sp>
      <p:sp>
        <p:nvSpPr>
          <p:cNvPr id="18" name="Text Placeholder 32">
            <a:extLst>
              <a:ext uri="{FF2B5EF4-FFF2-40B4-BE49-F238E27FC236}">
                <a16:creationId xmlns:a16="http://schemas.microsoft.com/office/drawing/2014/main" id="{FF817A0A-DC5D-7039-AABD-F9BEFAC501A5}"/>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9" name="Text Placeholder 32">
            <a:extLst>
              <a:ext uri="{FF2B5EF4-FFF2-40B4-BE49-F238E27FC236}">
                <a16:creationId xmlns:a16="http://schemas.microsoft.com/office/drawing/2014/main" id="{8EC710EC-B682-D173-66C0-D417D2EF753B}"/>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20" name="Text Placeholder 32">
            <a:extLst>
              <a:ext uri="{FF2B5EF4-FFF2-40B4-BE49-F238E27FC236}">
                <a16:creationId xmlns:a16="http://schemas.microsoft.com/office/drawing/2014/main" id="{332B1889-BC1F-2C2D-FFF1-5E5321D5C7C3}"/>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1" name="Straight Connector 20">
            <a:extLst>
              <a:ext uri="{FF2B5EF4-FFF2-40B4-BE49-F238E27FC236}">
                <a16:creationId xmlns:a16="http://schemas.microsoft.com/office/drawing/2014/main" id="{2B29A240-39FD-7604-1518-433A2B1440A4}"/>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bject 3">
            <a:extLst>
              <a:ext uri="{FF2B5EF4-FFF2-40B4-BE49-F238E27FC236}">
                <a16:creationId xmlns:a16="http://schemas.microsoft.com/office/drawing/2014/main" id="{CA154B54-2009-C779-F6A2-2CB8852DFA72}"/>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24" name="Freeform 23">
            <a:extLst>
              <a:ext uri="{FF2B5EF4-FFF2-40B4-BE49-F238E27FC236}">
                <a16:creationId xmlns:a16="http://schemas.microsoft.com/office/drawing/2014/main" id="{4F4D6C28-5B9C-5AB0-FC48-25E359657119}"/>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Picture Placeholder 26">
            <a:extLst>
              <a:ext uri="{FF2B5EF4-FFF2-40B4-BE49-F238E27FC236}">
                <a16:creationId xmlns:a16="http://schemas.microsoft.com/office/drawing/2014/main" id="{949E7B22-356F-8C64-66DC-5708FE35DD3C}"/>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6" name="Text Placeholder 32">
            <a:extLst>
              <a:ext uri="{FF2B5EF4-FFF2-40B4-BE49-F238E27FC236}">
                <a16:creationId xmlns:a16="http://schemas.microsoft.com/office/drawing/2014/main" id="{93412997-B4D0-674E-3863-02EAA78CD02F}"/>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3" name="Text Placeholder 32">
            <a:extLst>
              <a:ext uri="{FF2B5EF4-FFF2-40B4-BE49-F238E27FC236}">
                <a16:creationId xmlns:a16="http://schemas.microsoft.com/office/drawing/2014/main" id="{56F87941-776C-301C-9756-22A57E036715}"/>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35" name="Text Placeholder 32">
            <a:extLst>
              <a:ext uri="{FF2B5EF4-FFF2-40B4-BE49-F238E27FC236}">
                <a16:creationId xmlns:a16="http://schemas.microsoft.com/office/drawing/2014/main" id="{51C60931-C812-5BD8-6225-D9005B0796D0}"/>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sp>
        <p:nvSpPr>
          <p:cNvPr id="37" name="Text Placeholder 23">
            <a:extLst>
              <a:ext uri="{FF2B5EF4-FFF2-40B4-BE49-F238E27FC236}">
                <a16:creationId xmlns:a16="http://schemas.microsoft.com/office/drawing/2014/main" id="{F69D0045-E071-B0B4-C681-B0B7960694B0}"/>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38" name="Straight Connector 37">
            <a:extLst>
              <a:ext uri="{FF2B5EF4-FFF2-40B4-BE49-F238E27FC236}">
                <a16:creationId xmlns:a16="http://schemas.microsoft.com/office/drawing/2014/main" id="{18400879-9877-7F5E-E31B-A72560C07CA4}"/>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23">
            <a:extLst>
              <a:ext uri="{FF2B5EF4-FFF2-40B4-BE49-F238E27FC236}">
                <a16:creationId xmlns:a16="http://schemas.microsoft.com/office/drawing/2014/main" id="{7936CD83-2B14-BC52-25DE-96C4FF60793B}"/>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42" name="Text Placeholder 32">
            <a:extLst>
              <a:ext uri="{FF2B5EF4-FFF2-40B4-BE49-F238E27FC236}">
                <a16:creationId xmlns:a16="http://schemas.microsoft.com/office/drawing/2014/main" id="{16FFB8CD-3984-9F44-A036-23614D107044}"/>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Tree>
    <p:extLst>
      <p:ext uri="{BB962C8B-B14F-4D97-AF65-F5344CB8AC3E}">
        <p14:creationId xmlns:p14="http://schemas.microsoft.com/office/powerpoint/2010/main" val="20566216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FBA63B"/>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Tree>
    <p:extLst>
      <p:ext uri="{BB962C8B-B14F-4D97-AF65-F5344CB8AC3E}">
        <p14:creationId xmlns:p14="http://schemas.microsoft.com/office/powerpoint/2010/main" val="27033761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13ACC9B-C106-923E-9D3A-90A6314D3E94}"/>
              </a:ext>
            </a:extLst>
          </p:cNvPr>
          <p:cNvSpPr/>
          <p:nvPr userDrawn="1"/>
        </p:nvSpPr>
        <p:spPr>
          <a:xfrm>
            <a:off x="9747" y="0"/>
            <a:ext cx="6522544" cy="6858002"/>
          </a:xfrm>
          <a:custGeom>
            <a:avLst/>
            <a:gdLst>
              <a:gd name="connsiteX0" fmla="*/ 0 w 6503537"/>
              <a:gd name="connsiteY0" fmla="*/ 0 h 6838017"/>
              <a:gd name="connsiteX1" fmla="*/ 6503537 w 6503537"/>
              <a:gd name="connsiteY1" fmla="*/ 0 h 6838017"/>
              <a:gd name="connsiteX2" fmla="*/ 6503537 w 6503537"/>
              <a:gd name="connsiteY2" fmla="*/ 3800463 h 6838017"/>
              <a:gd name="connsiteX3" fmla="*/ 6496220 w 6503537"/>
              <a:gd name="connsiteY3" fmla="*/ 3800463 h 6838017"/>
              <a:gd name="connsiteX4" fmla="*/ 6503537 w 6503537"/>
              <a:gd name="connsiteY4" fmla="*/ 3994646 h 6838017"/>
              <a:gd name="connsiteX5" fmla="*/ 5228852 w 6503537"/>
              <a:gd name="connsiteY5" fmla="*/ 6653989 h 6838017"/>
              <a:gd name="connsiteX6" fmla="*/ 4978182 w 6503537"/>
              <a:gd name="connsiteY6" fmla="*/ 6838017 h 6838017"/>
              <a:gd name="connsiteX7" fmla="*/ 1019075 w 6503537"/>
              <a:gd name="connsiteY7" fmla="*/ 6838017 h 6838017"/>
              <a:gd name="connsiteX8" fmla="*/ 965583 w 6503537"/>
              <a:gd name="connsiteY8" fmla="*/ 6802921 h 6838017"/>
              <a:gd name="connsiteX9" fmla="*/ 88357 w 6503537"/>
              <a:gd name="connsiteY9" fmla="*/ 5919024 h 6838017"/>
              <a:gd name="connsiteX10" fmla="*/ 0 w 6503537"/>
              <a:gd name="connsiteY10" fmla="*/ 5775966 h 68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03537" h="6838017">
                <a:moveTo>
                  <a:pt x="0" y="0"/>
                </a:moveTo>
                <a:lnTo>
                  <a:pt x="6503537" y="0"/>
                </a:lnTo>
                <a:lnTo>
                  <a:pt x="6503537" y="3800463"/>
                </a:lnTo>
                <a:lnTo>
                  <a:pt x="6496220" y="3800463"/>
                </a:lnTo>
                <a:cubicBezTo>
                  <a:pt x="6503537" y="3865190"/>
                  <a:pt x="6503537" y="3929921"/>
                  <a:pt x="6503537" y="3994646"/>
                </a:cubicBezTo>
                <a:cubicBezTo>
                  <a:pt x="6503537" y="5066697"/>
                  <a:pt x="6007851" y="6022691"/>
                  <a:pt x="5228852" y="6653989"/>
                </a:cubicBezTo>
                <a:lnTo>
                  <a:pt x="4978182" y="6838017"/>
                </a:lnTo>
                <a:lnTo>
                  <a:pt x="1019075" y="6838017"/>
                </a:lnTo>
                <a:lnTo>
                  <a:pt x="965583" y="6802921"/>
                </a:lnTo>
                <a:cubicBezTo>
                  <a:pt x="621940" y="6562487"/>
                  <a:pt x="324410" y="6262731"/>
                  <a:pt x="88357" y="5919024"/>
                </a:cubicBezTo>
                <a:lnTo>
                  <a:pt x="0" y="5775966"/>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5">
            <a:extLst>
              <a:ext uri="{FF2B5EF4-FFF2-40B4-BE49-F238E27FC236}">
                <a16:creationId xmlns:a16="http://schemas.microsoft.com/office/drawing/2014/main" id="{78203E2F-F931-4262-9E7B-93A15CB9F592}"/>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7" name="Text Placeholder 25">
            <a:extLst>
              <a:ext uri="{FF2B5EF4-FFF2-40B4-BE49-F238E27FC236}">
                <a16:creationId xmlns:a16="http://schemas.microsoft.com/office/drawing/2014/main" id="{75AE594A-8E56-44A0-B5BE-A2D96D68F8FD}"/>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8" name="Text Placeholder 25">
            <a:extLst>
              <a:ext uri="{FF2B5EF4-FFF2-40B4-BE49-F238E27FC236}">
                <a16:creationId xmlns:a16="http://schemas.microsoft.com/office/drawing/2014/main" id="{5C46815C-6E30-F713-470E-65ABC2B0C586}"/>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9" name="Text Placeholder 17">
            <a:extLst>
              <a:ext uri="{FF2B5EF4-FFF2-40B4-BE49-F238E27FC236}">
                <a16:creationId xmlns:a16="http://schemas.microsoft.com/office/drawing/2014/main" id="{B25E28A4-4813-2D94-B9EE-6893F9257DA6}"/>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0" name="Text Placeholder 25">
            <a:extLst>
              <a:ext uri="{FF2B5EF4-FFF2-40B4-BE49-F238E27FC236}">
                <a16:creationId xmlns:a16="http://schemas.microsoft.com/office/drawing/2014/main" id="{3075E64F-1FEF-C25D-7B9F-60F8344B70D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11" name="Text Placeholder 25">
            <a:extLst>
              <a:ext uri="{FF2B5EF4-FFF2-40B4-BE49-F238E27FC236}">
                <a16:creationId xmlns:a16="http://schemas.microsoft.com/office/drawing/2014/main" id="{E4A2FF23-0EA8-559D-BA4F-0A5D2103C9C6}"/>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Text Placeholder 25">
            <a:extLst>
              <a:ext uri="{FF2B5EF4-FFF2-40B4-BE49-F238E27FC236}">
                <a16:creationId xmlns:a16="http://schemas.microsoft.com/office/drawing/2014/main" id="{EA2ABEB9-654D-4122-15C0-8232582C6970}"/>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13" name="Text Placeholder 25">
            <a:extLst>
              <a:ext uri="{FF2B5EF4-FFF2-40B4-BE49-F238E27FC236}">
                <a16:creationId xmlns:a16="http://schemas.microsoft.com/office/drawing/2014/main" id="{DDDC66A9-8E24-71F8-071C-8613326622C2}"/>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4" name="Text Placeholder 25">
            <a:extLst>
              <a:ext uri="{FF2B5EF4-FFF2-40B4-BE49-F238E27FC236}">
                <a16:creationId xmlns:a16="http://schemas.microsoft.com/office/drawing/2014/main" id="{14EA467F-06E0-6093-46AA-7CFB4663728D}"/>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15" name="Text Placeholder 25">
            <a:extLst>
              <a:ext uri="{FF2B5EF4-FFF2-40B4-BE49-F238E27FC236}">
                <a16:creationId xmlns:a16="http://schemas.microsoft.com/office/drawing/2014/main" id="{2CD0456A-7362-66E3-4485-5A86FFC85B6A}"/>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5">
            <a:extLst>
              <a:ext uri="{FF2B5EF4-FFF2-40B4-BE49-F238E27FC236}">
                <a16:creationId xmlns:a16="http://schemas.microsoft.com/office/drawing/2014/main" id="{4CA1E2BC-D2D3-BB6F-C42E-C426D445AE02}"/>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17" name="Text Placeholder 25">
            <a:extLst>
              <a:ext uri="{FF2B5EF4-FFF2-40B4-BE49-F238E27FC236}">
                <a16:creationId xmlns:a16="http://schemas.microsoft.com/office/drawing/2014/main" id="{C211D888-A47D-FC9A-5303-9CCAD9235378}"/>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8" name="Text Placeholder 23">
            <a:extLst>
              <a:ext uri="{FF2B5EF4-FFF2-40B4-BE49-F238E27FC236}">
                <a16:creationId xmlns:a16="http://schemas.microsoft.com/office/drawing/2014/main" id="{22027D2D-F20D-B24D-07A8-EA4C74932B0C}"/>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a:t>Project Overview</a:t>
            </a:r>
          </a:p>
        </p:txBody>
      </p:sp>
      <p:cxnSp>
        <p:nvCxnSpPr>
          <p:cNvPr id="20" name="Straight Connector 19">
            <a:extLst>
              <a:ext uri="{FF2B5EF4-FFF2-40B4-BE49-F238E27FC236}">
                <a16:creationId xmlns:a16="http://schemas.microsoft.com/office/drawing/2014/main" id="{311110E2-C6B1-081A-27AD-0EAEA535C5B5}"/>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D7375055-52FF-645E-B2D4-587C836589A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23" name="Rectangle 22">
            <a:extLst>
              <a:ext uri="{FF2B5EF4-FFF2-40B4-BE49-F238E27FC236}">
                <a16:creationId xmlns:a16="http://schemas.microsoft.com/office/drawing/2014/main" id="{379E7E2E-3962-031A-D3D5-37CA27ED8A1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3D984B40-C966-3344-5C21-5B1E55326303}"/>
              </a:ext>
            </a:extLst>
          </p:cNvPr>
          <p:cNvSpPr/>
          <p:nvPr userDrawn="1"/>
        </p:nvSpPr>
        <p:spPr>
          <a:xfrm>
            <a:off x="195520" y="0"/>
            <a:ext cx="5654295" cy="6104006"/>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9" name="Freeform 8">
            <a:extLst>
              <a:ext uri="{FF2B5EF4-FFF2-40B4-BE49-F238E27FC236}">
                <a16:creationId xmlns:a16="http://schemas.microsoft.com/office/drawing/2014/main" id="{7D317007-EE01-EBAB-DCA8-EDAF492617B2}"/>
              </a:ext>
            </a:extLst>
          </p:cNvPr>
          <p:cNvSpPr>
            <a:spLocks noGrp="1"/>
          </p:cNvSpPr>
          <p:nvPr>
            <p:ph type="pic" sz="quarter" idx="41"/>
          </p:nvPr>
        </p:nvSpPr>
        <p:spPr>
          <a:xfrm>
            <a:off x="4229099" y="1658170"/>
            <a:ext cx="7122409" cy="5199830"/>
          </a:xfrm>
          <a:custGeom>
            <a:avLst/>
            <a:gdLst>
              <a:gd name="connsiteX0" fmla="*/ 3561205 w 7122409"/>
              <a:gd name="connsiteY0" fmla="*/ 0 h 5199830"/>
              <a:gd name="connsiteX1" fmla="*/ 7122409 w 7122409"/>
              <a:gd name="connsiteY1" fmla="*/ 3560379 h 5199830"/>
              <a:gd name="connsiteX2" fmla="*/ 7114976 w 7122409"/>
              <a:gd name="connsiteY2" fmla="*/ 3761070 h 5199830"/>
              <a:gd name="connsiteX3" fmla="*/ 7122409 w 7122409"/>
              <a:gd name="connsiteY3" fmla="*/ 3761070 h 5199830"/>
              <a:gd name="connsiteX4" fmla="*/ 7122409 w 7122409"/>
              <a:gd name="connsiteY4" fmla="*/ 5199830 h 5199830"/>
              <a:gd name="connsiteX5" fmla="*/ 0 w 7122409"/>
              <a:gd name="connsiteY5" fmla="*/ 5199830 h 5199830"/>
              <a:gd name="connsiteX6" fmla="*/ 0 w 7122409"/>
              <a:gd name="connsiteY6" fmla="*/ 5199791 h 5199830"/>
              <a:gd name="connsiteX7" fmla="*/ 4162678 w 7122409"/>
              <a:gd name="connsiteY7" fmla="*/ 5199791 h 5199830"/>
              <a:gd name="connsiteX8" fmla="*/ 4162678 w 7122409"/>
              <a:gd name="connsiteY8" fmla="*/ 5199791 h 5199830"/>
              <a:gd name="connsiteX9" fmla="*/ 7122374 w 7122409"/>
              <a:gd name="connsiteY9" fmla="*/ 5199791 h 5199830"/>
              <a:gd name="connsiteX10" fmla="*/ 7122374 w 7122409"/>
              <a:gd name="connsiteY10" fmla="*/ 4747371 h 5199830"/>
              <a:gd name="connsiteX11" fmla="*/ 7122325 w 7122409"/>
              <a:gd name="connsiteY11" fmla="*/ 4747371 h 5199830"/>
              <a:gd name="connsiteX12" fmla="*/ 4162678 w 7122409"/>
              <a:gd name="connsiteY12" fmla="*/ 4747371 h 5199830"/>
              <a:gd name="connsiteX13" fmla="*/ 0 w 7122409"/>
              <a:gd name="connsiteY13" fmla="*/ 4747371 h 5199830"/>
              <a:gd name="connsiteX14" fmla="*/ 0 w 7122409"/>
              <a:gd name="connsiteY14" fmla="*/ 3761070 h 5199830"/>
              <a:gd name="connsiteX15" fmla="*/ 7431 w 7122409"/>
              <a:gd name="connsiteY15" fmla="*/ 3761070 h 5199830"/>
              <a:gd name="connsiteX16" fmla="*/ 0 w 7122409"/>
              <a:gd name="connsiteY16" fmla="*/ 3560380 h 5199830"/>
              <a:gd name="connsiteX17" fmla="*/ 3561205 w 7122409"/>
              <a:gd name="connsiteY17"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22409" h="5199830">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5199791"/>
                </a:lnTo>
                <a:lnTo>
                  <a:pt x="4162678" y="5199791"/>
                </a:lnTo>
                <a:lnTo>
                  <a:pt x="4162678" y="5199791"/>
                </a:lnTo>
                <a:lnTo>
                  <a:pt x="7122374" y="5199791"/>
                </a:lnTo>
                <a:lnTo>
                  <a:pt x="7122374" y="4747371"/>
                </a:lnTo>
                <a:lnTo>
                  <a:pt x="7122325" y="4747371"/>
                </a:lnTo>
                <a:lnTo>
                  <a:pt x="4162678" y="4747371"/>
                </a:lnTo>
                <a:lnTo>
                  <a:pt x="0" y="4747371"/>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A4BD5853-78C3-4641-EAB5-4508CF892AC8}"/>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02E105E9-D5E8-31F6-AEF0-9EADC8207856}"/>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GISTINGA Í FERÐAMENNSKU</a:t>
            </a:r>
          </a:p>
        </p:txBody>
      </p:sp>
      <p:sp>
        <p:nvSpPr>
          <p:cNvPr id="7" name="Slide Number Placeholder 5">
            <a:extLst>
              <a:ext uri="{FF2B5EF4-FFF2-40B4-BE49-F238E27FC236}">
                <a16:creationId xmlns:a16="http://schemas.microsoft.com/office/drawing/2014/main" id="{6386B200-384F-1AF2-296E-42F110BBCC67}"/>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18" r:id="rId21"/>
    <p:sldLayoutId id="2147483907" r:id="rId22"/>
    <p:sldLayoutId id="2147483878" r:id="rId23"/>
    <p:sldLayoutId id="2147483915" r:id="rId24"/>
    <p:sldLayoutId id="2147483891" r:id="rId25"/>
    <p:sldLayoutId id="2147483894" r:id="rId26"/>
    <p:sldLayoutId id="2147483893" r:id="rId27"/>
    <p:sldLayoutId id="2147483895" r:id="rId28"/>
    <p:sldLayoutId id="2147483896" r:id="rId29"/>
    <p:sldLayoutId id="2147483900" r:id="rId30"/>
    <p:sldLayoutId id="2147483901" r:id="rId31"/>
    <p:sldLayoutId id="2147483902" r:id="rId32"/>
    <p:sldLayoutId id="2147483903" r:id="rId33"/>
    <p:sldLayoutId id="2147483904" r:id="rId34"/>
    <p:sldLayoutId id="2147483853" r:id="rId35"/>
    <p:sldLayoutId id="2147483909" r:id="rId36"/>
    <p:sldLayoutId id="2147483912" r:id="rId37"/>
    <p:sldLayoutId id="2147483910" r:id="rId38"/>
    <p:sldLayoutId id="2147483919" r:id="rId39"/>
    <p:sldLayoutId id="2147483920" r:id="rId40"/>
    <p:sldLayoutId id="2147483921" r:id="rId4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sO4te2QNsHY" TargetMode="External"/><Relationship Id="rId2" Type="http://schemas.openxmlformats.org/officeDocument/2006/relationships/slideLayout" Target="../slideLayouts/slideLayout15.xml"/><Relationship Id="rId1" Type="http://schemas.openxmlformats.org/officeDocument/2006/relationships/video" Target="https://www.youtube.com/embed/sO4te2QNsHY?feature=oembed" TargetMode="External"/><Relationship Id="rId5" Type="http://schemas.openxmlformats.org/officeDocument/2006/relationships/image" Target="../media/image17.jpe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sustainabletourismnetwork.ie/case-study-bb-achieves-sustainability-certification-and-saves-money/#:~:text=Case%20Study:%20How%20One%20Small,as%20sustainable%20as%20possible%20too." TargetMode="External"/><Relationship Id="rId1" Type="http://schemas.openxmlformats.org/officeDocument/2006/relationships/slideLayout" Target="../slideLayouts/slideLayout39.xml"/><Relationship Id="rId5" Type="http://schemas.openxmlformats.org/officeDocument/2006/relationships/image" Target="../media/image19.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hyperlink" Target="https://www.sustainabletourismnetwork.ie/case-study-bb-achieves-sustainability-certification-and-saves-money/#:~:text=Case%20Study:%20How%20One%20Small,as%20sustainable%20as%20possible%20too." TargetMode="External"/><Relationship Id="rId2" Type="http://schemas.openxmlformats.org/officeDocument/2006/relationships/image" Target="../media/image20.jpeg"/><Relationship Id="rId1" Type="http://schemas.openxmlformats.org/officeDocument/2006/relationships/slideLayout" Target="../slideLayouts/slideLayout8.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hyperlink" Target="https://www.sustainabletourismnetwork.ie/case-study-bb-achieves-sustainability-certification-and-saves-money/#:~:text=Case%20Study:%20How%20One%20Small,as%20sustainable%20as%20possible%20too." TargetMode="External"/><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hyperlink" Target="https://www.sustainabletourismnetwork.ie/case-study-bb-achieves-sustainability-certification-and-saves-money/#:~:text=Case%20Study:%20How%20One%20Small,as%20sustainable%20as%20possible%20too." TargetMode="External"/><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40.xml"/><Relationship Id="rId7" Type="http://schemas.openxmlformats.org/officeDocument/2006/relationships/image" Target="../media/image2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hyperlink" Target="https://shows.acast.com/place2place/episodes/lithuania-slovenia" TargetMode="External"/><Relationship Id="rId4" Type="http://schemas.openxmlformats.org/officeDocument/2006/relationships/image" Target="../media/image1.png"/><Relationship Id="rId9" Type="http://schemas.openxmlformats.org/officeDocument/2006/relationships/image" Target="../media/image24.svg"/></Relationships>
</file>

<file path=ppt/slides/_rels/slide22.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3" Type="http://schemas.openxmlformats.org/officeDocument/2006/relationships/hyperlink" Target="https://www.solimarinternational.com/do-destination-branding-guide/" TargetMode="External"/><Relationship Id="rId2" Type="http://schemas.openxmlformats.org/officeDocument/2006/relationships/hyperlink" Target="https://destinationthink.com/blog/ultimate-place-brand-reading-list-destination-marketers/" TargetMode="External"/><Relationship Id="rId1" Type="http://schemas.openxmlformats.org/officeDocument/2006/relationships/slideLayout" Target="../slideLayouts/slideLayout38.xml"/><Relationship Id="rId4" Type="http://schemas.openxmlformats.org/officeDocument/2006/relationships/hyperlink" Target="https://researchfdi.com/destination-branding-guide-economic-development/"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image" Target="../media/image14.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png"/><Relationship Id="rId1" Type="http://schemas.openxmlformats.org/officeDocument/2006/relationships/slideLayout" Target="../slideLayouts/slideLayout15.xml"/><Relationship Id="rId5" Type="http://schemas.openxmlformats.org/officeDocument/2006/relationships/hyperlink" Target="https://www.youtube.com/watch?v=pdArNwk6fUg" TargetMode="External"/><Relationship Id="rId4" Type="http://schemas.openxmlformats.org/officeDocument/2006/relationships/hyperlink" Target="https://www.eaglecottage.ie/"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hyperlink" Target="https://silvotherapy.co.uk/articles/slow-tourism-and-nature-connection-practices" TargetMode="External"/><Relationship Id="rId2" Type="http://schemas.openxmlformats.org/officeDocument/2006/relationships/image" Target="../media/image1.png"/><Relationship Id="rId1" Type="http://schemas.openxmlformats.org/officeDocument/2006/relationships/slideLayout" Target="../slideLayouts/slideLayout41.xml"/><Relationship Id="rId6" Type="http://schemas.openxmlformats.org/officeDocument/2006/relationships/hyperlink" Target="Slow%20Tourism%20and%20Nature%20Connection%20&#8212;%20An%20Darach%20Forest%20Therapy" TargetMode="External"/><Relationship Id="rId5" Type="http://schemas.openxmlformats.org/officeDocument/2006/relationships/image" Target="../media/image37.png"/><Relationship Id="rId4" Type="http://schemas.openxmlformats.org/officeDocument/2006/relationships/image" Target="../media/image36.svg"/></Relationships>
</file>

<file path=ppt/slides/_rels/slide36.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3" Type="http://schemas.openxmlformats.org/officeDocument/2006/relationships/hyperlink" Target="https://www.ireland.com/en-gb/destinations/regions/loop-head/" TargetMode="External"/><Relationship Id="rId2" Type="http://schemas.openxmlformats.org/officeDocument/2006/relationships/hyperlink" Target="https://loopheadlighthouse.ie/" TargetMode="External"/><Relationship Id="rId1" Type="http://schemas.openxmlformats.org/officeDocument/2006/relationships/slideLayout" Target="../slideLayouts/slideLayout36.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hyperlink" Target="https://www.greatlighthouses.com/stories/stay-at-a-lighthouse/"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FABA94-C94B-C9C5-D5DE-64EDBEF603D1}"/>
              </a:ext>
            </a:extLst>
          </p:cNvPr>
          <p:cNvSpPr>
            <a:spLocks noGrp="1"/>
          </p:cNvSpPr>
          <p:nvPr>
            <p:ph type="body" sz="quarter" idx="15"/>
          </p:nvPr>
        </p:nvSpPr>
        <p:spPr>
          <a:xfrm>
            <a:off x="580616" y="2473711"/>
            <a:ext cx="5089964" cy="697353"/>
          </a:xfrm>
        </p:spPr>
        <p:txBody>
          <a:bodyPr lIns="91440" tIns="45720" rIns="91440" bIns="45720" anchor="t">
            <a:noAutofit/>
          </a:bodyPr>
          <a:lstStyle/>
          <a:p>
            <a:r>
              <a:rPr lang="en-GB"/>
              <a:t>Modúl 4</a:t>
            </a:r>
          </a:p>
        </p:txBody>
      </p:sp>
      <p:sp>
        <p:nvSpPr>
          <p:cNvPr id="4" name="Text Placeholder 3">
            <a:extLst>
              <a:ext uri="{FF2B5EF4-FFF2-40B4-BE49-F238E27FC236}">
                <a16:creationId xmlns:a16="http://schemas.microsoft.com/office/drawing/2014/main" id="{DBE7B35A-8005-C91E-5654-96A2A0BFA34E}"/>
              </a:ext>
            </a:extLst>
          </p:cNvPr>
          <p:cNvSpPr>
            <a:spLocks noGrp="1"/>
          </p:cNvSpPr>
          <p:nvPr>
            <p:ph type="body" sz="quarter" idx="16"/>
          </p:nvPr>
        </p:nvSpPr>
        <p:spPr>
          <a:xfrm>
            <a:off x="580616" y="3280537"/>
            <a:ext cx="4465518" cy="697353"/>
          </a:xfrm>
        </p:spPr>
        <p:txBody>
          <a:bodyPr lIns="91440" tIns="45720" rIns="91440" bIns="45720" anchor="t">
            <a:noAutofit/>
          </a:bodyPr>
          <a:lstStyle/>
          <a:p>
            <a:pPr defTabSz="777514">
              <a:lnSpc>
                <a:spcPts val="3340"/>
              </a:lnSpc>
              <a:spcBef>
                <a:spcPts val="0"/>
              </a:spcBef>
              <a:defRPr/>
            </a:pPr>
            <a:r>
              <a:rPr lang="en-GB" sz="3200">
                <a:ea typeface="Calibri"/>
                <a:cs typeface="Calibri"/>
              </a:rPr>
              <a:t>Vörumerkjauppbygging, markaðssetning með frásögn, samfélag og bókanir</a:t>
            </a:r>
          </a:p>
          <a:p>
            <a:pPr defTabSz="777514">
              <a:lnSpc>
                <a:spcPts val="3340"/>
              </a:lnSpc>
              <a:spcBef>
                <a:spcPts val="0"/>
              </a:spcBef>
              <a:defRPr/>
            </a:pPr>
            <a:endParaRPr lang="en-GB" sz="3200">
              <a:ea typeface="Calibri"/>
              <a:cs typeface="Calibri"/>
            </a:endParaRPr>
          </a:p>
        </p:txBody>
      </p:sp>
      <p:sp>
        <p:nvSpPr>
          <p:cNvPr id="5" name="Text Placeholder 4">
            <a:extLst>
              <a:ext uri="{FF2B5EF4-FFF2-40B4-BE49-F238E27FC236}">
                <a16:creationId xmlns:a16="http://schemas.microsoft.com/office/drawing/2014/main" id="{0E34608A-CBF1-0E94-37E7-59C119A8D0A4}"/>
              </a:ext>
            </a:extLst>
          </p:cNvPr>
          <p:cNvSpPr>
            <a:spLocks noGrp="1"/>
          </p:cNvSpPr>
          <p:nvPr>
            <p:ph type="body" sz="quarter" idx="17"/>
          </p:nvPr>
        </p:nvSpPr>
        <p:spPr/>
        <p:txBody>
          <a:bodyPr/>
          <a:lstStyle/>
          <a:p>
            <a:r>
              <a:rPr lang="en-GB" sz="3200" err="1"/>
              <a:t>www.epicstays.eu</a:t>
            </a:r>
            <a:endParaRPr lang="en-GB" sz="3200"/>
          </a:p>
        </p:txBody>
      </p:sp>
      <p:pic>
        <p:nvPicPr>
          <p:cNvPr id="6" name="Picture 5">
            <a:extLst>
              <a:ext uri="{FF2B5EF4-FFF2-40B4-BE49-F238E27FC236}">
                <a16:creationId xmlns:a16="http://schemas.microsoft.com/office/drawing/2014/main" id="{F6790F14-6BCC-A985-63B3-48218C0B1F3B}"/>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t="-1" r="5047" b="49903"/>
          <a:stretch/>
        </p:blipFill>
        <p:spPr>
          <a:xfrm>
            <a:off x="6120830" y="2249394"/>
            <a:ext cx="3580276" cy="2659133"/>
          </a:xfrm>
          <a:prstGeom prst="rect">
            <a:avLst/>
          </a:prstGeom>
        </p:spPr>
      </p:pic>
      <p:pic>
        <p:nvPicPr>
          <p:cNvPr id="13" name="Picture Placeholder 12" descr="A room with a skylight and a fireplace&#10;&#10;AI-generated content may be incorrect.">
            <a:extLst>
              <a:ext uri="{FF2B5EF4-FFF2-40B4-BE49-F238E27FC236}">
                <a16:creationId xmlns:a16="http://schemas.microsoft.com/office/drawing/2014/main" id="{4A7778C7-DC7E-E977-C97C-1BC82C6498E5}"/>
              </a:ext>
            </a:extLst>
          </p:cNvPr>
          <p:cNvPicPr>
            <a:picLocks noGrp="1" noChangeAspect="1"/>
          </p:cNvPicPr>
          <p:nvPr>
            <p:ph type="pic" sz="quarter" idx="19"/>
          </p:nvPr>
        </p:nvPicPr>
        <p:blipFill>
          <a:blip r:embed="rId3"/>
          <a:srcRect l="435" r="435"/>
          <a:stretch>
            <a:fillRect/>
          </a:stretch>
        </p:blipFill>
        <p:spPr/>
      </p:pic>
      <p:sp>
        <p:nvSpPr>
          <p:cNvPr id="11" name="Text Placeholder 10">
            <a:extLst>
              <a:ext uri="{FF2B5EF4-FFF2-40B4-BE49-F238E27FC236}">
                <a16:creationId xmlns:a16="http://schemas.microsoft.com/office/drawing/2014/main" id="{1C5AD9F2-07CA-46B6-D7BC-FBB9262431A9}"/>
              </a:ext>
            </a:extLst>
          </p:cNvPr>
          <p:cNvSpPr>
            <a:spLocks noGrp="1"/>
          </p:cNvSpPr>
          <p:nvPr>
            <p:ph type="body" sz="quarter" idx="65"/>
          </p:nvPr>
        </p:nvSpPr>
        <p:spPr>
          <a:xfrm>
            <a:off x="7806267" y="778060"/>
            <a:ext cx="4385733" cy="452458"/>
          </a:xfrm>
          <a:solidFill>
            <a:srgbClr val="EC7C69"/>
          </a:solidFill>
        </p:spPr>
        <p:txBody>
          <a:bodyPr/>
          <a:lstStyle/>
          <a:p>
            <a:pPr algn="ctr"/>
            <a:r>
              <a:rPr lang="en-GB" sz="1200"/>
              <a:t>Mynd: Lough Mardal Glamping, </a:t>
            </a:r>
            <a:r>
              <a:rPr lang="en-GB" sz="1200" err="1"/>
              <a:t>Ballintra</a:t>
            </a:r>
            <a:r>
              <a:rPr lang="en-GB" sz="1200"/>
              <a:t>, Co Donegal</a:t>
            </a:r>
          </a:p>
        </p:txBody>
      </p:sp>
    </p:spTree>
    <p:extLst>
      <p:ext uri="{BB962C8B-B14F-4D97-AF65-F5344CB8AC3E}">
        <p14:creationId xmlns:p14="http://schemas.microsoft.com/office/powerpoint/2010/main" val="2925093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117F56-910F-BB31-FABF-F0D0C0810DA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925A1A3-2B39-C1C6-BDB2-FBD9BD66BABA}"/>
              </a:ext>
            </a:extLst>
          </p:cNvPr>
          <p:cNvSpPr>
            <a:spLocks noGrp="1"/>
          </p:cNvSpPr>
          <p:nvPr>
            <p:ph type="body" sz="quarter" idx="18"/>
          </p:nvPr>
        </p:nvSpPr>
        <p:spPr>
          <a:xfrm>
            <a:off x="5801193" y="5532366"/>
            <a:ext cx="6259993" cy="506287"/>
          </a:xfrm>
        </p:spPr>
        <p:txBody>
          <a:bodyPr lIns="91440" tIns="45720" rIns="91440" bIns="45720" anchor="t"/>
          <a:lstStyle/>
          <a:p>
            <a:pPr algn="ctr"/>
            <a:r>
              <a:rPr lang="en-US" sz="1200">
                <a:solidFill>
                  <a:srgbClr val="414141"/>
                </a:solidFill>
              </a:rPr>
              <a:t>Heimild -</a:t>
            </a:r>
            <a:r>
              <a:rPr lang="en-US" sz="1200">
                <a:solidFill>
                  <a:srgbClr val="459597"/>
                </a:solidFill>
                <a:hlinkClick r:id="rId3">
                  <a:extLst>
                    <a:ext uri="{A12FA001-AC4F-418D-AE19-62706E023703}">
                      <ahyp:hlinkClr xmlns:ahyp="http://schemas.microsoft.com/office/drawing/2018/hyperlinkcolor" val="tx"/>
                    </a:ext>
                  </a:extLst>
                </a:hlinkClick>
              </a:rPr>
              <a:t> https://www.youtube.com/watch?v=sO4te2QNsHY</a:t>
            </a:r>
            <a:r>
              <a:rPr lang="en-US" sz="1200">
                <a:solidFill>
                  <a:srgbClr val="459597"/>
                </a:solidFill>
              </a:rPr>
              <a:t> </a:t>
            </a:r>
          </a:p>
        </p:txBody>
      </p:sp>
      <p:pic>
        <p:nvPicPr>
          <p:cNvPr id="8" name="Picture 7">
            <a:extLst>
              <a:ext uri="{FF2B5EF4-FFF2-40B4-BE49-F238E27FC236}">
                <a16:creationId xmlns:a16="http://schemas.microsoft.com/office/drawing/2014/main" id="{D25D60F2-E4A2-09A4-7610-A088DF8806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33640" y="1276019"/>
            <a:ext cx="6627546" cy="4363190"/>
          </a:xfrm>
          <a:prstGeom prst="rect">
            <a:avLst/>
          </a:prstGeom>
          <a:noFill/>
        </p:spPr>
      </p:pic>
      <p:pic>
        <p:nvPicPr>
          <p:cNvPr id="7" name="Online Media 6" title="What Is Branding? 4 Minute Crash Course.">
            <a:hlinkClick r:id="" action="ppaction://media"/>
            <a:extLst>
              <a:ext uri="{FF2B5EF4-FFF2-40B4-BE49-F238E27FC236}">
                <a16:creationId xmlns:a16="http://schemas.microsoft.com/office/drawing/2014/main" id="{3FC84EC1-2582-4B1E-AE29-864C5D102A1E}"/>
              </a:ext>
            </a:extLst>
          </p:cNvPr>
          <p:cNvPicPr>
            <a:picLocks noRot="1" noChangeAspect="1"/>
          </p:cNvPicPr>
          <p:nvPr>
            <a:videoFile r:link="rId1"/>
          </p:nvPr>
        </p:nvPicPr>
        <p:blipFill>
          <a:blip r:embed="rId5"/>
          <a:stretch>
            <a:fillRect/>
          </a:stretch>
        </p:blipFill>
        <p:spPr>
          <a:xfrm>
            <a:off x="6326810" y="1736010"/>
            <a:ext cx="4841205" cy="2735281"/>
          </a:xfrm>
          <a:prstGeom prst="rect">
            <a:avLst/>
          </a:prstGeom>
        </p:spPr>
      </p:pic>
      <p:sp>
        <p:nvSpPr>
          <p:cNvPr id="9" name="Text Placeholder 3">
            <a:extLst>
              <a:ext uri="{FF2B5EF4-FFF2-40B4-BE49-F238E27FC236}">
                <a16:creationId xmlns:a16="http://schemas.microsoft.com/office/drawing/2014/main" id="{2688A709-B6D8-01BF-5B4D-FEF2420640BF}"/>
              </a:ext>
            </a:extLst>
          </p:cNvPr>
          <p:cNvSpPr txBox="1">
            <a:spLocks/>
          </p:cNvSpPr>
          <p:nvPr/>
        </p:nvSpPr>
        <p:spPr>
          <a:xfrm>
            <a:off x="653780" y="472365"/>
            <a:ext cx="4877590" cy="803654"/>
          </a:xfrm>
          <a:prstGeom prst="rect">
            <a:avLst/>
          </a:prstGeom>
        </p:spPr>
        <p:txBody>
          <a:bodyPr lIns="91440" tIns="45720" rIns="91440" bIns="45720" anchor="t">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a:t>Hvað er vörumerkjastjórnun? </a:t>
            </a:r>
          </a:p>
          <a:p>
            <a:pPr>
              <a:lnSpc>
                <a:spcPts val="3720"/>
              </a:lnSpc>
            </a:pPr>
            <a:r>
              <a:rPr lang="en-US"/>
              <a:t>4 mínútna hraðnámskeið</a:t>
            </a:r>
          </a:p>
          <a:p>
            <a:pPr>
              <a:lnSpc>
                <a:spcPts val="3720"/>
              </a:lnSpc>
            </a:pPr>
            <a:endParaRPr lang="en-US"/>
          </a:p>
        </p:txBody>
      </p:sp>
      <p:cxnSp>
        <p:nvCxnSpPr>
          <p:cNvPr id="10" name="Straight Connector 9">
            <a:extLst>
              <a:ext uri="{FF2B5EF4-FFF2-40B4-BE49-F238E27FC236}">
                <a16:creationId xmlns:a16="http://schemas.microsoft.com/office/drawing/2014/main" id="{125AC070-6D4C-747E-AD29-89D53D39B29D}"/>
              </a:ext>
            </a:extLst>
          </p:cNvPr>
          <p:cNvCxnSpPr>
            <a:cxnSpLocks/>
          </p:cNvCxnSpPr>
          <p:nvPr/>
        </p:nvCxnSpPr>
        <p:spPr>
          <a:xfrm>
            <a:off x="0" y="1941427"/>
            <a:ext cx="6096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A52A96CC-2D95-1F14-AD5A-C046AD466B2F}"/>
              </a:ext>
            </a:extLst>
          </p:cNvPr>
          <p:cNvSpPr txBox="1">
            <a:spLocks/>
          </p:cNvSpPr>
          <p:nvPr/>
        </p:nvSpPr>
        <p:spPr>
          <a:xfrm>
            <a:off x="653782" y="3429000"/>
            <a:ext cx="4779858" cy="803655"/>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340"/>
              </a:lnSpc>
              <a:buClr>
                <a:srgbClr val="EC7C69"/>
              </a:buClr>
            </a:pPr>
            <a:r>
              <a:rPr lang="en-GB" sz="2200">
                <a:solidFill>
                  <a:srgbClr val="414141"/>
                </a:solidFill>
              </a:rPr>
              <a:t>Vörumerki er ekki lógó. Vörumerki er ekki vara. Vörumerki er ekki loforð. Vörumerki er ekki summan af öllum þeim hughrifum sem það skapar hjá áhorfendum. Vörumerki er niðurstaða – það er innsæiskennd einstaklings um vöru, þjónustu eða fyrirtæki. Það býr í huga þeirra og í hjörtum þeirra. Vörumerki er orðspor þitt.</a:t>
            </a:r>
          </a:p>
          <a:p>
            <a:pPr indent="0">
              <a:lnSpc>
                <a:spcPts val="2340"/>
              </a:lnSpc>
              <a:buClr>
                <a:srgbClr val="EC7C69"/>
              </a:buClr>
            </a:pPr>
            <a:endParaRPr lang="en-US" sz="2200">
              <a:solidFill>
                <a:srgbClr val="414141"/>
              </a:solidFill>
            </a:endParaRPr>
          </a:p>
        </p:txBody>
      </p:sp>
      <p:sp>
        <p:nvSpPr>
          <p:cNvPr id="14" name="Text Placeholder 5">
            <a:extLst>
              <a:ext uri="{FF2B5EF4-FFF2-40B4-BE49-F238E27FC236}">
                <a16:creationId xmlns:a16="http://schemas.microsoft.com/office/drawing/2014/main" id="{AEBF981F-387F-696E-573B-0B6FEE280DE2}"/>
              </a:ext>
            </a:extLst>
          </p:cNvPr>
          <p:cNvSpPr txBox="1">
            <a:spLocks/>
          </p:cNvSpPr>
          <p:nvPr/>
        </p:nvSpPr>
        <p:spPr>
          <a:xfrm>
            <a:off x="653780" y="2386140"/>
            <a:ext cx="589139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a:t>Hvað er vörumerkjauppbygging? </a:t>
            </a:r>
          </a:p>
        </p:txBody>
      </p:sp>
      <p:sp>
        <p:nvSpPr>
          <p:cNvPr id="17" name="Slide Number Placeholder 5">
            <a:extLst>
              <a:ext uri="{FF2B5EF4-FFF2-40B4-BE49-F238E27FC236}">
                <a16:creationId xmlns:a16="http://schemas.microsoft.com/office/drawing/2014/main" id="{145B1491-CE55-A571-12FB-1430D76AB177}"/>
              </a:ext>
            </a:extLst>
          </p:cNvPr>
          <p:cNvSpPr txBox="1">
            <a:spLocks/>
          </p:cNvSpPr>
          <p:nvPr/>
        </p:nvSpPr>
        <p:spPr>
          <a:xfrm>
            <a:off x="11681466" y="6468440"/>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10</a:t>
            </a:fld>
            <a:endParaRPr lang="fr-CA" sz="1200"/>
          </a:p>
        </p:txBody>
      </p:sp>
    </p:spTree>
    <p:extLst>
      <p:ext uri="{BB962C8B-B14F-4D97-AF65-F5344CB8AC3E}">
        <p14:creationId xmlns:p14="http://schemas.microsoft.com/office/powerpoint/2010/main" val="107454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66D5C-A56B-A90C-FA63-531519FB7E78}"/>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190A91A3-5478-98CB-FB3E-107EB287249C}"/>
              </a:ext>
            </a:extLst>
          </p:cNvPr>
          <p:cNvSpPr>
            <a:spLocks noGrp="1"/>
          </p:cNvSpPr>
          <p:nvPr>
            <p:ph type="body" sz="quarter" idx="16"/>
          </p:nvPr>
        </p:nvSpPr>
        <p:spPr>
          <a:xfrm>
            <a:off x="653780" y="472365"/>
            <a:ext cx="4803744" cy="803654"/>
          </a:xfrm>
        </p:spPr>
        <p:txBody>
          <a:bodyPr/>
          <a:lstStyle/>
          <a:p>
            <a:pPr>
              <a:lnSpc>
                <a:spcPts val="3720"/>
              </a:lnSpc>
            </a:pPr>
            <a:r>
              <a:rPr lang="en-US"/>
              <a:t>Að byggja upp </a:t>
            </a:r>
          </a:p>
          <a:p>
            <a:pPr>
              <a:lnSpc>
                <a:spcPts val="3720"/>
              </a:lnSpc>
            </a:pPr>
            <a:r>
              <a:rPr lang="en-US"/>
              <a:t>Sterkt vörumerki – </a:t>
            </a:r>
          </a:p>
          <a:p>
            <a:pPr>
              <a:lnSpc>
                <a:spcPts val="3720"/>
              </a:lnSpc>
            </a:pPr>
            <a:r>
              <a:rPr lang="en-US"/>
              <a:t>Gerðu þig öðruvísi</a:t>
            </a:r>
          </a:p>
          <a:p>
            <a:pPr>
              <a:lnSpc>
                <a:spcPts val="3720"/>
              </a:lnSpc>
            </a:pPr>
            <a:endParaRPr lang="en-US"/>
          </a:p>
          <a:p>
            <a:pPr>
              <a:lnSpc>
                <a:spcPts val="3720"/>
              </a:lnSpc>
            </a:pPr>
            <a:endParaRPr lang="en-US"/>
          </a:p>
          <a:p>
            <a:pPr>
              <a:lnSpc>
                <a:spcPts val="3720"/>
              </a:lnSpc>
            </a:pPr>
            <a:r>
              <a:rPr lang="en-US"/>
              <a:t> </a:t>
            </a:r>
          </a:p>
        </p:txBody>
      </p:sp>
      <p:cxnSp>
        <p:nvCxnSpPr>
          <p:cNvPr id="2" name="Straight Connector 1">
            <a:extLst>
              <a:ext uri="{FF2B5EF4-FFF2-40B4-BE49-F238E27FC236}">
                <a16:creationId xmlns:a16="http://schemas.microsoft.com/office/drawing/2014/main" id="{98BF95EC-E079-F6E2-BC49-C88EAD838E91}"/>
              </a:ext>
            </a:extLst>
          </p:cNvPr>
          <p:cNvCxnSpPr>
            <a:cxnSpLocks/>
          </p:cNvCxnSpPr>
          <p:nvPr/>
        </p:nvCxnSpPr>
        <p:spPr>
          <a:xfrm>
            <a:off x="0" y="2685221"/>
            <a:ext cx="6096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Slide Number Placeholder 5">
            <a:extLst>
              <a:ext uri="{FF2B5EF4-FFF2-40B4-BE49-F238E27FC236}">
                <a16:creationId xmlns:a16="http://schemas.microsoft.com/office/drawing/2014/main" id="{9F6580F5-A03A-EBBD-15F7-D45F2E945097}"/>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11</a:t>
            </a:fld>
            <a:endParaRPr lang="fr-CA" sz="1200"/>
          </a:p>
        </p:txBody>
      </p:sp>
      <p:sp>
        <p:nvSpPr>
          <p:cNvPr id="18" name="Text Placeholder 4">
            <a:extLst>
              <a:ext uri="{FF2B5EF4-FFF2-40B4-BE49-F238E27FC236}">
                <a16:creationId xmlns:a16="http://schemas.microsoft.com/office/drawing/2014/main" id="{8D424B08-9F26-FF51-80BF-F2E50072B9B4}"/>
              </a:ext>
            </a:extLst>
          </p:cNvPr>
          <p:cNvSpPr txBox="1">
            <a:spLocks/>
          </p:cNvSpPr>
          <p:nvPr/>
        </p:nvSpPr>
        <p:spPr>
          <a:xfrm>
            <a:off x="653780" y="3399314"/>
            <a:ext cx="10367146" cy="3055679"/>
          </a:xfrm>
          <a:prstGeom prst="rect">
            <a:avLst/>
          </a:prstGeom>
        </p:spPr>
        <p:txBody>
          <a:bodyPr numCol="2"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sz="3200" b="1">
                <a:solidFill>
                  <a:srgbClr val="4793A6"/>
                </a:solidFill>
              </a:rPr>
              <a:t>Helstu námsmarkmið </a:t>
            </a: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r>
              <a:rPr lang="en-IE" sz="2200">
                <a:solidFill>
                  <a:srgbClr val="414141"/>
                </a:solidFill>
              </a:rPr>
              <a:t>Skilja hugmyndina um vörumerki Alternative Tourism Accommodation (ATA) og hvers vegna það er öðruvísi en hefðbundin gestgjafi.</a:t>
            </a:r>
          </a:p>
          <a:p>
            <a:pPr marL="457200" indent="-457200">
              <a:lnSpc>
                <a:spcPts val="2340"/>
              </a:lnSpc>
              <a:buClr>
                <a:srgbClr val="EC7C69"/>
              </a:buClr>
              <a:buFont typeface="+mj-lt"/>
              <a:buAutoNum type="arabicPeriod"/>
            </a:pPr>
            <a:r>
              <a:rPr lang="en-IE" sz="2200">
                <a:solidFill>
                  <a:srgbClr val="414141"/>
                </a:solidFill>
              </a:rPr>
              <a:t>Skilgreina einstaka sölutilboð sitt (USP) og hvað gerir gistingu þeirra sérstaka.</a:t>
            </a:r>
          </a:p>
          <a:p>
            <a:pPr marL="457200" indent="-457200">
              <a:lnSpc>
                <a:spcPts val="2340"/>
              </a:lnSpc>
              <a:buClr>
                <a:srgbClr val="EC7C69"/>
              </a:buClr>
              <a:buFont typeface="+mj-lt"/>
              <a:buAutoNum type="arabicPeriod"/>
            </a:pPr>
            <a:r>
              <a:rPr lang="en-IE" sz="2200">
                <a:solidFill>
                  <a:srgbClr val="414141"/>
                </a:solidFill>
              </a:rPr>
              <a:t>Búðu til vörumerkjasögu sem dregur fram tilgang þeirra, gildi og tengsl við staðinn.</a:t>
            </a:r>
          </a:p>
          <a:p>
            <a:pPr marL="457200" indent="-457200">
              <a:lnSpc>
                <a:spcPts val="2340"/>
              </a:lnSpc>
              <a:buClr>
                <a:srgbClr val="EC7C69"/>
              </a:buClr>
              <a:buFont typeface="+mj-lt"/>
              <a:buAutoNum type="arabicPeriod"/>
            </a:pPr>
            <a:r>
              <a:rPr lang="en-IE" sz="2200">
                <a:solidFill>
                  <a:srgbClr val="414141"/>
                </a:solidFill>
              </a:rPr>
              <a:t>Stofna samræmda vörumerkjavitund í gegnum sjónræn efni, tón og upplifun gesta.</a:t>
            </a:r>
          </a:p>
          <a:p>
            <a:pPr marL="457200" indent="-457200">
              <a:lnSpc>
                <a:spcPts val="2340"/>
              </a:lnSpc>
              <a:buClr>
                <a:srgbClr val="EC7C69"/>
              </a:buClr>
              <a:buFont typeface="+mj-lt"/>
              <a:buAutoNum type="arabicPeriod"/>
            </a:pPr>
            <a:r>
              <a:rPr lang="en-IE" sz="2200">
                <a:solidFill>
                  <a:srgbClr val="414141"/>
                </a:solidFill>
              </a:rPr>
              <a:t>Greina kjarnapersónu hugsanlegs gests og samræma vörumerkið við væntingar gesta.</a:t>
            </a:r>
            <a:endParaRPr lang="en-GB" sz="2200">
              <a:solidFill>
                <a:srgbClr val="414141"/>
              </a:solidFill>
            </a:endParaRPr>
          </a:p>
          <a:p>
            <a:pPr marL="457200" indent="-457200">
              <a:lnSpc>
                <a:spcPts val="2340"/>
              </a:lnSpc>
              <a:buClr>
                <a:srgbClr val="EC7C69"/>
              </a:buClr>
              <a:buFont typeface="+mj-lt"/>
              <a:buAutoNum type="arabicPeriod"/>
            </a:pPr>
            <a:endParaRPr lang="en-US" sz="2200">
              <a:solidFill>
                <a:srgbClr val="414141"/>
              </a:solidFill>
            </a:endParaRPr>
          </a:p>
        </p:txBody>
      </p:sp>
      <p:sp>
        <p:nvSpPr>
          <p:cNvPr id="21" name="Freeform 20">
            <a:extLst>
              <a:ext uri="{FF2B5EF4-FFF2-40B4-BE49-F238E27FC236}">
                <a16:creationId xmlns:a16="http://schemas.microsoft.com/office/drawing/2014/main" id="{8C5F03D6-0CF2-8B46-DA7A-E81216EB1C9B}"/>
              </a:ext>
            </a:extLst>
          </p:cNvPr>
          <p:cNvSpPr/>
          <p:nvPr/>
        </p:nvSpPr>
        <p:spPr>
          <a:xfrm rot="5400000">
            <a:off x="7720659" y="-1238524"/>
            <a:ext cx="3132691" cy="580999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blipFill dpi="0" rotWithShape="0">
            <a:blip r:embed="rId2"/>
            <a:srcRect/>
            <a:stretch>
              <a:fillRect l="-9647" t="-20984" r="-12443" b="-1310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4080058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E8390-67F6-999C-6325-C324B350E2FE}"/>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6B14956A-4F2E-99B5-AB95-F513417A9178}"/>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1A69F967-7450-26A0-215C-3164BD397D83}"/>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1:</a:t>
            </a:r>
            <a:r>
              <a:rPr lang="en-US"/>
              <a:t> 5 lykilnámssvið</a:t>
            </a:r>
          </a:p>
        </p:txBody>
      </p:sp>
      <p:sp>
        <p:nvSpPr>
          <p:cNvPr id="13" name="Slide Number Placeholder 5">
            <a:extLst>
              <a:ext uri="{FF2B5EF4-FFF2-40B4-BE49-F238E27FC236}">
                <a16:creationId xmlns:a16="http://schemas.microsoft.com/office/drawing/2014/main" id="{D158082E-3407-C3E9-3D04-9B0BC6A02F1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12</a:t>
            </a:fld>
            <a:endParaRPr lang="fr-CA" sz="1200"/>
          </a:p>
        </p:txBody>
      </p:sp>
      <p:sp>
        <p:nvSpPr>
          <p:cNvPr id="8" name="Text Placeholder 1">
            <a:extLst>
              <a:ext uri="{FF2B5EF4-FFF2-40B4-BE49-F238E27FC236}">
                <a16:creationId xmlns:a16="http://schemas.microsoft.com/office/drawing/2014/main" id="{433F1DBA-D3E1-15F1-6EC0-3F287C47D176}"/>
              </a:ext>
            </a:extLst>
          </p:cNvPr>
          <p:cNvSpPr txBox="1">
            <a:spLocks/>
          </p:cNvSpPr>
          <p:nvPr/>
        </p:nvSpPr>
        <p:spPr>
          <a:xfrm>
            <a:off x="1856416" y="1590317"/>
            <a:ext cx="5955413" cy="2204868"/>
          </a:xfrm>
          <a:prstGeom prst="rect">
            <a:avLst/>
          </a:prstGeom>
        </p:spPr>
        <p:txBody>
          <a:bodyPr lIns="91440" tIns="45720" rIns="91440" bIns="45720" anchor="t">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a:t>Skilningur á vörumerkjahugtaki Alternative Tourism Accommodation (ATA)</a:t>
            </a:r>
          </a:p>
          <a:p>
            <a:pPr>
              <a:lnSpc>
                <a:spcPts val="2480"/>
              </a:lnSpc>
            </a:pPr>
            <a:endParaRPr lang="en-GB" sz="2400" b="1"/>
          </a:p>
          <a:p>
            <a:pPr marL="342900" indent="-342900">
              <a:lnSpc>
                <a:spcPts val="2380"/>
              </a:lnSpc>
              <a:buFont typeface="Arial" panose="020B0604020202020204" pitchFamily="34" charset="0"/>
              <a:buChar char="•"/>
            </a:pPr>
            <a:r>
              <a:rPr lang="en-IE" sz="2200" b="1"/>
              <a:t>Skilgreining ATA: </a:t>
            </a:r>
            <a:r>
              <a:rPr lang="en-IE" sz="2200"/>
              <a:t>Hvernig það er frábrugðið hefðbundinni gestamennsku (t.d. hótelum/dvalarstöðum) – áhersla á einstæðni, dýpt upplifunar, sjálfbærni, ekta upplifun.</a:t>
            </a:r>
            <a:endParaRPr lang="en-IE" sz="2200">
              <a:ea typeface="Calibri"/>
              <a:cs typeface="Calibri"/>
            </a:endParaRPr>
          </a:p>
          <a:p>
            <a:pPr marL="342900" indent="-342900">
              <a:lnSpc>
                <a:spcPts val="2380"/>
              </a:lnSpc>
              <a:buFont typeface="Arial" panose="020B0604020202020204" pitchFamily="34" charset="0"/>
              <a:buChar char="•"/>
            </a:pPr>
            <a:r>
              <a:rPr lang="en-IE" sz="2200" b="1"/>
              <a:t>Kjarna gildi ATA-vörumerkja: </a:t>
            </a:r>
            <a:r>
              <a:rPr lang="en-IE" sz="2200"/>
              <a:t>Samfélag, staðbundin menning, sjálfbærni, merkingarbærar upplifanir.</a:t>
            </a:r>
            <a:endParaRPr lang="en-IE" sz="2200">
              <a:ea typeface="Calibri"/>
              <a:cs typeface="Calibri"/>
            </a:endParaRPr>
          </a:p>
          <a:p>
            <a:pPr marL="342900" indent="-342900">
              <a:lnSpc>
                <a:spcPts val="2380"/>
              </a:lnSpc>
              <a:buFont typeface="Arial" panose="020B0604020202020204" pitchFamily="34" charset="0"/>
              <a:buChar char="•"/>
            </a:pPr>
            <a:r>
              <a:rPr lang="en-IE" sz="2200" b="1"/>
              <a:t>Væntingar gesta: </a:t>
            </a:r>
            <a:r>
              <a:rPr lang="en-IE" sz="2200"/>
              <a:t>Af hverju ferðalangar velja óhefðbundna gistingu (ekta upplifun, persónuleg tengsl, upplifanir utan alfarbrautar).</a:t>
            </a:r>
            <a:endParaRPr lang="en-IE" sz="2200">
              <a:ea typeface="Calibri"/>
              <a:cs typeface="Calibri"/>
            </a:endParaRPr>
          </a:p>
          <a:p>
            <a:pPr marL="342900" indent="-342900">
              <a:lnSpc>
                <a:spcPts val="2380"/>
              </a:lnSpc>
              <a:buFont typeface="Arial" panose="020B0604020202020204" pitchFamily="34" charset="0"/>
              <a:buChar char="•"/>
            </a:pPr>
            <a:r>
              <a:rPr lang="en-IE" sz="2200" b="1"/>
              <a:t>Staðsetning ATA í ferðaþjónustu: </a:t>
            </a:r>
            <a:r>
              <a:rPr lang="en-IE" sz="2200"/>
              <a:t>Sérhæfð en vaxandi eftirspurn; höfðar til reynslumiðaðra ferðamanna frekar en til almenningsmarkaðar.</a:t>
            </a:r>
            <a:endParaRPr lang="en-IE" sz="2200">
              <a:ea typeface="Calibri"/>
              <a:cs typeface="Calibri"/>
            </a:endParaRPr>
          </a:p>
          <a:p>
            <a:pPr>
              <a:lnSpc>
                <a:spcPts val="2380"/>
              </a:lnSpc>
            </a:pPr>
            <a:endParaRPr lang="en-IE" sz="2200"/>
          </a:p>
          <a:p>
            <a:pPr>
              <a:lnSpc>
                <a:spcPts val="2380"/>
              </a:lnSpc>
            </a:pPr>
            <a:endParaRPr lang="en-US" sz="2400"/>
          </a:p>
          <a:p>
            <a:pPr>
              <a:lnSpc>
                <a:spcPts val="2480"/>
              </a:lnSpc>
            </a:pPr>
            <a:endParaRPr lang="en-US" sz="2400"/>
          </a:p>
          <a:p>
            <a:pPr>
              <a:lnSpc>
                <a:spcPts val="2480"/>
              </a:lnSpc>
            </a:pPr>
            <a:endParaRPr lang="en-GB" sz="2400"/>
          </a:p>
          <a:p>
            <a:pPr>
              <a:lnSpc>
                <a:spcPts val="2480"/>
              </a:lnSpc>
            </a:pPr>
            <a:endParaRPr lang="en-GB" sz="2400"/>
          </a:p>
        </p:txBody>
      </p:sp>
      <p:sp>
        <p:nvSpPr>
          <p:cNvPr id="9" name="Text Placeholder 2">
            <a:extLst>
              <a:ext uri="{FF2B5EF4-FFF2-40B4-BE49-F238E27FC236}">
                <a16:creationId xmlns:a16="http://schemas.microsoft.com/office/drawing/2014/main" id="{4DAF0812-CA2F-C9EB-F9AA-D0BF75343BF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01</a:t>
            </a:r>
            <a:endParaRPr lang="en-GB" sz="6600" b="1">
              <a:solidFill>
                <a:schemeClr val="bg1"/>
              </a:solidFill>
            </a:endParaRPr>
          </a:p>
        </p:txBody>
      </p:sp>
      <p:sp>
        <p:nvSpPr>
          <p:cNvPr id="10" name="Freeform 9">
            <a:extLst>
              <a:ext uri="{FF2B5EF4-FFF2-40B4-BE49-F238E27FC236}">
                <a16:creationId xmlns:a16="http://schemas.microsoft.com/office/drawing/2014/main" id="{06E0A77C-BD1A-8B37-06F5-64E3CC52974E}"/>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17" name="Picture 16">
            <a:extLst>
              <a:ext uri="{FF2B5EF4-FFF2-40B4-BE49-F238E27FC236}">
                <a16:creationId xmlns:a16="http://schemas.microsoft.com/office/drawing/2014/main" id="{9B192386-CE9B-76A6-D305-FAE955DA39A9}"/>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7583052" y="3168529"/>
            <a:ext cx="4246690" cy="3154091"/>
          </a:xfrm>
          <a:prstGeom prst="rect">
            <a:avLst/>
          </a:prstGeom>
        </p:spPr>
      </p:pic>
    </p:spTree>
    <p:extLst>
      <p:ext uri="{BB962C8B-B14F-4D97-AF65-F5344CB8AC3E}">
        <p14:creationId xmlns:p14="http://schemas.microsoft.com/office/powerpoint/2010/main" val="3726935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E8390-67F6-999C-6325-C324B350E2FE}"/>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6B14956A-4F2E-99B5-AB95-F513417A9178}"/>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1A69F967-7450-26A0-215C-3164BD397D83}"/>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1:</a:t>
            </a:r>
            <a:r>
              <a:rPr lang="en-US"/>
              <a:t> 5 lykilnámssvið</a:t>
            </a:r>
          </a:p>
        </p:txBody>
      </p:sp>
      <p:sp>
        <p:nvSpPr>
          <p:cNvPr id="13" name="Slide Number Placeholder 5">
            <a:extLst>
              <a:ext uri="{FF2B5EF4-FFF2-40B4-BE49-F238E27FC236}">
                <a16:creationId xmlns:a16="http://schemas.microsoft.com/office/drawing/2014/main" id="{D158082E-3407-C3E9-3D04-9B0BC6A02F1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13</a:t>
            </a:fld>
            <a:endParaRPr lang="fr-CA" sz="1200"/>
          </a:p>
        </p:txBody>
      </p:sp>
      <p:sp>
        <p:nvSpPr>
          <p:cNvPr id="8" name="Text Placeholder 1">
            <a:extLst>
              <a:ext uri="{FF2B5EF4-FFF2-40B4-BE49-F238E27FC236}">
                <a16:creationId xmlns:a16="http://schemas.microsoft.com/office/drawing/2014/main" id="{433F1DBA-D3E1-15F1-6EC0-3F287C47D176}"/>
              </a:ext>
            </a:extLst>
          </p:cNvPr>
          <p:cNvSpPr txBox="1">
            <a:spLocks/>
          </p:cNvSpPr>
          <p:nvPr/>
        </p:nvSpPr>
        <p:spPr>
          <a:xfrm>
            <a:off x="1856416" y="1590317"/>
            <a:ext cx="6267306" cy="503186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IE" sz="2600" b="1"/>
              <a:t>Að greina hvað gerir vörumerkið þitt öðruvísi</a:t>
            </a:r>
          </a:p>
          <a:p>
            <a:pPr>
              <a:lnSpc>
                <a:spcPts val="2480"/>
              </a:lnSpc>
            </a:pPr>
            <a:endParaRPr lang="en-GB" sz="2400" b="1"/>
          </a:p>
          <a:p>
            <a:pPr marL="342900" indent="-342900">
              <a:lnSpc>
                <a:spcPts val="2380"/>
              </a:lnSpc>
              <a:buFont typeface="Arial" panose="020B0604020202020204" pitchFamily="34" charset="0"/>
              <a:buChar char="•"/>
            </a:pPr>
            <a:r>
              <a:rPr lang="en-IE" sz="2200" b="1"/>
              <a:t>Einstaka sölutilboð (USP): </a:t>
            </a:r>
            <a:r>
              <a:rPr lang="en-IE" sz="2200"/>
              <a:t>Að greina hvað gerir gististaðinn þinn sérstakan (staðsetning, hönnun, umhverfisvænleiki, menningarleg upplifun, fjölskyldurekið o.s.frv.).</a:t>
            </a:r>
          </a:p>
          <a:p>
            <a:pPr marL="342900" indent="-342900">
              <a:lnSpc>
                <a:spcPts val="2380"/>
              </a:lnSpc>
              <a:buFont typeface="Arial" panose="020B0604020202020204" pitchFamily="34" charset="0"/>
              <a:buChar char="•"/>
            </a:pPr>
            <a:r>
              <a:rPr lang="en-IE" sz="2200" b="1"/>
              <a:t>"Hvers vegna" vörumerkisins: </a:t>
            </a:r>
            <a:r>
              <a:rPr lang="en-IE" sz="2200"/>
              <a:t>Að skilja söguna þína og markmið—af hverju þú ert til umfram að bjóða upp á rúm.</a:t>
            </a:r>
          </a:p>
          <a:p>
            <a:pPr marL="342900" indent="-342900">
              <a:lnSpc>
                <a:spcPts val="2380"/>
              </a:lnSpc>
              <a:buFont typeface="Arial" panose="020B0604020202020204" pitchFamily="34" charset="0"/>
              <a:buChar char="•"/>
            </a:pPr>
            <a:r>
              <a:rPr lang="en-IE" sz="2200" b="1"/>
              <a:t>Persónulegir snertipunktar: </a:t>
            </a:r>
            <a:r>
              <a:rPr lang="en-IE" sz="2200"/>
              <a:t>Áhersla á mannlega víddina – gestgjafar, sögur og gestrisni.</a:t>
            </a:r>
          </a:p>
          <a:p>
            <a:pPr marL="342900" indent="-342900">
              <a:lnSpc>
                <a:spcPts val="2380"/>
              </a:lnSpc>
              <a:buFont typeface="Arial" panose="020B0604020202020204" pitchFamily="34" charset="0"/>
              <a:buChar char="•"/>
            </a:pPr>
            <a:r>
              <a:rPr lang="en-IE" sz="2200" b="1"/>
              <a:t>Aðgreining frá samkeppnisaðilum: </a:t>
            </a:r>
            <a:r>
              <a:rPr lang="en-IE" sz="2200"/>
              <a:t>Kortlagning staðbundinna samkeppnisaðila og greining á gjörum/tækifærum.</a:t>
            </a:r>
          </a:p>
          <a:p>
            <a:pPr>
              <a:lnSpc>
                <a:spcPts val="2380"/>
              </a:lnSpc>
            </a:pPr>
            <a:endParaRPr lang="en-US" sz="2400"/>
          </a:p>
          <a:p>
            <a:pPr>
              <a:lnSpc>
                <a:spcPts val="2480"/>
              </a:lnSpc>
            </a:pPr>
            <a:endParaRPr lang="en-US" sz="2400"/>
          </a:p>
          <a:p>
            <a:pPr>
              <a:lnSpc>
                <a:spcPts val="2480"/>
              </a:lnSpc>
            </a:pPr>
            <a:endParaRPr lang="en-GB" sz="2400"/>
          </a:p>
          <a:p>
            <a:pPr>
              <a:lnSpc>
                <a:spcPts val="2480"/>
              </a:lnSpc>
            </a:pPr>
            <a:endParaRPr lang="en-GB" sz="2400"/>
          </a:p>
        </p:txBody>
      </p:sp>
      <p:sp>
        <p:nvSpPr>
          <p:cNvPr id="9" name="Text Placeholder 2">
            <a:extLst>
              <a:ext uri="{FF2B5EF4-FFF2-40B4-BE49-F238E27FC236}">
                <a16:creationId xmlns:a16="http://schemas.microsoft.com/office/drawing/2014/main" id="{4DAF0812-CA2F-C9EB-F9AA-D0BF75343BF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02</a:t>
            </a:r>
            <a:endParaRPr lang="en-GB" sz="6600" b="1">
              <a:solidFill>
                <a:schemeClr val="bg1"/>
              </a:solidFill>
            </a:endParaRPr>
          </a:p>
        </p:txBody>
      </p:sp>
      <p:sp>
        <p:nvSpPr>
          <p:cNvPr id="10" name="Freeform 9">
            <a:extLst>
              <a:ext uri="{FF2B5EF4-FFF2-40B4-BE49-F238E27FC236}">
                <a16:creationId xmlns:a16="http://schemas.microsoft.com/office/drawing/2014/main" id="{06E0A77C-BD1A-8B37-06F5-64E3CC52974E}"/>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17" name="Picture 16">
            <a:extLst>
              <a:ext uri="{FF2B5EF4-FFF2-40B4-BE49-F238E27FC236}">
                <a16:creationId xmlns:a16="http://schemas.microsoft.com/office/drawing/2014/main" id="{9B192386-CE9B-76A6-D305-FAE955DA39A9}"/>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7583052" y="3168529"/>
            <a:ext cx="4246690" cy="3154091"/>
          </a:xfrm>
          <a:prstGeom prst="rect">
            <a:avLst/>
          </a:prstGeom>
        </p:spPr>
      </p:pic>
    </p:spTree>
    <p:extLst>
      <p:ext uri="{BB962C8B-B14F-4D97-AF65-F5344CB8AC3E}">
        <p14:creationId xmlns:p14="http://schemas.microsoft.com/office/powerpoint/2010/main" val="1078824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E8390-67F6-999C-6325-C324B350E2FE}"/>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6B14956A-4F2E-99B5-AB95-F513417A9178}"/>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1A69F967-7450-26A0-215C-3164BD397D83}"/>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1:</a:t>
            </a:r>
            <a:r>
              <a:rPr lang="en-US"/>
              <a:t> 5 lykilnámssvið</a:t>
            </a:r>
          </a:p>
        </p:txBody>
      </p:sp>
      <p:sp>
        <p:nvSpPr>
          <p:cNvPr id="13" name="Slide Number Placeholder 5">
            <a:extLst>
              <a:ext uri="{FF2B5EF4-FFF2-40B4-BE49-F238E27FC236}">
                <a16:creationId xmlns:a16="http://schemas.microsoft.com/office/drawing/2014/main" id="{D158082E-3407-C3E9-3D04-9B0BC6A02F1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14</a:t>
            </a:fld>
            <a:endParaRPr lang="fr-CA" sz="1200"/>
          </a:p>
        </p:txBody>
      </p:sp>
      <p:sp>
        <p:nvSpPr>
          <p:cNvPr id="8" name="Text Placeholder 1">
            <a:extLst>
              <a:ext uri="{FF2B5EF4-FFF2-40B4-BE49-F238E27FC236}">
                <a16:creationId xmlns:a16="http://schemas.microsoft.com/office/drawing/2014/main" id="{433F1DBA-D3E1-15F1-6EC0-3F287C47D176}"/>
              </a:ext>
            </a:extLst>
          </p:cNvPr>
          <p:cNvSpPr txBox="1">
            <a:spLocks/>
          </p:cNvSpPr>
          <p:nvPr/>
        </p:nvSpPr>
        <p:spPr>
          <a:xfrm>
            <a:off x="1856416" y="1475722"/>
            <a:ext cx="6267306" cy="503186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IE" sz="2600" b="1"/>
              <a:t>Að byggja upp sterka vörumerkjavitund</a:t>
            </a:r>
          </a:p>
          <a:p>
            <a:pPr>
              <a:lnSpc>
                <a:spcPts val="2480"/>
              </a:lnSpc>
            </a:pPr>
            <a:endParaRPr lang="en-GB" sz="2400" b="1"/>
          </a:p>
          <a:p>
            <a:pPr marL="342900" indent="-342900">
              <a:lnSpc>
                <a:spcPts val="2380"/>
              </a:lnSpc>
              <a:buFont typeface="Arial" panose="020B0604020202020204" pitchFamily="34" charset="0"/>
              <a:buChar char="•"/>
            </a:pPr>
            <a:r>
              <a:rPr lang="en-IE" sz="2200" b="1"/>
              <a:t>Vörumerkjagildi og persónuleiki: </a:t>
            </a:r>
            <a:r>
              <a:rPr lang="en-IE" sz="2200"/>
              <a:t>Að þýða heimspeki þína (ekta, ævintýraleg, umhverfismeðvituð, samfélagsmiðuð) í upplifanir gesta.</a:t>
            </a:r>
          </a:p>
          <a:p>
            <a:pPr marL="342900" indent="-342900">
              <a:lnSpc>
                <a:spcPts val="2380"/>
              </a:lnSpc>
              <a:buFont typeface="Arial" panose="020B0604020202020204" pitchFamily="34" charset="0"/>
              <a:buChar char="•"/>
            </a:pPr>
            <a:r>
              <a:rPr lang="en-IE" sz="2200" b="1"/>
              <a:t>Rödd og tónn vörumerkisins: </a:t>
            </a:r>
            <a:r>
              <a:rPr lang="en-IE" sz="2200"/>
              <a:t>Hvernig eignin þín "talar" (afslappað, hlýtt, lúxus, rústískt, minimalískt, vist-nútímalegt o.s.frv.)</a:t>
            </a:r>
          </a:p>
          <a:p>
            <a:pPr marL="342900" indent="-342900">
              <a:lnSpc>
                <a:spcPts val="2380"/>
              </a:lnSpc>
              <a:buFont typeface="Arial" panose="020B0604020202020204" pitchFamily="34" charset="0"/>
              <a:buChar char="•"/>
            </a:pPr>
            <a:r>
              <a:rPr lang="en-IE" sz="2200" b="1"/>
              <a:t>Grunnatriði sjónrænnar ímyndar: </a:t>
            </a:r>
            <a:r>
              <a:rPr lang="en-IE" sz="2200"/>
              <a:t>Nafn, lógó, litasamsetning, ljósmyndastíll sem endurspeglar einstaka anda gististaðarins þíns.</a:t>
            </a:r>
          </a:p>
          <a:p>
            <a:pPr marL="342900" indent="-342900">
              <a:lnSpc>
                <a:spcPts val="2380"/>
              </a:lnSpc>
              <a:buFont typeface="Arial" panose="020B0604020202020204" pitchFamily="34" charset="0"/>
              <a:buChar char="•"/>
            </a:pPr>
            <a:r>
              <a:rPr lang="en-IE" sz="2200" b="1"/>
              <a:t>Samkvæmni á snertipunktum: </a:t>
            </a:r>
            <a:r>
              <a:rPr lang="en-IE" sz="2200"/>
              <a:t>Vefsíða, bókunarpallar, samfélagsmiðlar, persónulegar upplifanir gesta.</a:t>
            </a:r>
          </a:p>
          <a:p>
            <a:pPr marL="342900" indent="-342900">
              <a:lnSpc>
                <a:spcPts val="2380"/>
              </a:lnSpc>
              <a:buFont typeface="Arial" panose="020B0604020202020204" pitchFamily="34" charset="0"/>
              <a:buChar char="•"/>
            </a:pPr>
            <a:endParaRPr lang="en-IE" sz="2200"/>
          </a:p>
          <a:p>
            <a:pPr>
              <a:lnSpc>
                <a:spcPts val="2480"/>
              </a:lnSpc>
            </a:pPr>
            <a:endParaRPr lang="en-US" sz="2400"/>
          </a:p>
          <a:p>
            <a:pPr>
              <a:lnSpc>
                <a:spcPts val="2480"/>
              </a:lnSpc>
            </a:pPr>
            <a:endParaRPr lang="en-GB" sz="2400"/>
          </a:p>
          <a:p>
            <a:pPr>
              <a:lnSpc>
                <a:spcPts val="2480"/>
              </a:lnSpc>
            </a:pPr>
            <a:endParaRPr lang="en-GB" sz="2400"/>
          </a:p>
        </p:txBody>
      </p:sp>
      <p:sp>
        <p:nvSpPr>
          <p:cNvPr id="9" name="Text Placeholder 2">
            <a:extLst>
              <a:ext uri="{FF2B5EF4-FFF2-40B4-BE49-F238E27FC236}">
                <a16:creationId xmlns:a16="http://schemas.microsoft.com/office/drawing/2014/main" id="{4DAF0812-CA2F-C9EB-F9AA-D0BF75343BF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03</a:t>
            </a:r>
            <a:endParaRPr lang="en-GB" sz="6600" b="1">
              <a:solidFill>
                <a:schemeClr val="bg1"/>
              </a:solidFill>
            </a:endParaRPr>
          </a:p>
        </p:txBody>
      </p:sp>
      <p:sp>
        <p:nvSpPr>
          <p:cNvPr id="10" name="Freeform 9">
            <a:extLst>
              <a:ext uri="{FF2B5EF4-FFF2-40B4-BE49-F238E27FC236}">
                <a16:creationId xmlns:a16="http://schemas.microsoft.com/office/drawing/2014/main" id="{06E0A77C-BD1A-8B37-06F5-64E3CC52974E}"/>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17" name="Picture 16">
            <a:extLst>
              <a:ext uri="{FF2B5EF4-FFF2-40B4-BE49-F238E27FC236}">
                <a16:creationId xmlns:a16="http://schemas.microsoft.com/office/drawing/2014/main" id="{9B192386-CE9B-76A6-D305-FAE955DA39A9}"/>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7583052" y="3168529"/>
            <a:ext cx="4246690" cy="3154091"/>
          </a:xfrm>
          <a:prstGeom prst="rect">
            <a:avLst/>
          </a:prstGeom>
        </p:spPr>
      </p:pic>
    </p:spTree>
    <p:extLst>
      <p:ext uri="{BB962C8B-B14F-4D97-AF65-F5344CB8AC3E}">
        <p14:creationId xmlns:p14="http://schemas.microsoft.com/office/powerpoint/2010/main" val="12714422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E8390-67F6-999C-6325-C324B350E2FE}"/>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6B14956A-4F2E-99B5-AB95-F513417A9178}"/>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1A69F967-7450-26A0-215C-3164BD397D83}"/>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1:</a:t>
            </a:r>
            <a:r>
              <a:rPr lang="en-US"/>
              <a:t> 5 lykiltækifæri til náms</a:t>
            </a:r>
          </a:p>
        </p:txBody>
      </p:sp>
      <p:sp>
        <p:nvSpPr>
          <p:cNvPr id="13" name="Slide Number Placeholder 5">
            <a:extLst>
              <a:ext uri="{FF2B5EF4-FFF2-40B4-BE49-F238E27FC236}">
                <a16:creationId xmlns:a16="http://schemas.microsoft.com/office/drawing/2014/main" id="{D158082E-3407-C3E9-3D04-9B0BC6A02F1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15</a:t>
            </a:fld>
            <a:endParaRPr lang="fr-CA" sz="1200"/>
          </a:p>
        </p:txBody>
      </p:sp>
      <p:sp>
        <p:nvSpPr>
          <p:cNvPr id="8" name="Text Placeholder 1">
            <a:extLst>
              <a:ext uri="{FF2B5EF4-FFF2-40B4-BE49-F238E27FC236}">
                <a16:creationId xmlns:a16="http://schemas.microsoft.com/office/drawing/2014/main" id="{433F1DBA-D3E1-15F1-6EC0-3F287C47D176}"/>
              </a:ext>
            </a:extLst>
          </p:cNvPr>
          <p:cNvSpPr txBox="1">
            <a:spLocks/>
          </p:cNvSpPr>
          <p:nvPr/>
        </p:nvSpPr>
        <p:spPr>
          <a:xfrm>
            <a:off x="1943044" y="1674875"/>
            <a:ext cx="6267306" cy="5031864"/>
          </a:xfrm>
          <a:prstGeom prst="rect">
            <a:avLst/>
          </a:prstGeom>
        </p:spPr>
        <p:txBody>
          <a:bodyPr lIns="91440" tIns="45720" rIns="91440" bIns="45720" anchor="t">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IE" sz="2600" b="1"/>
              <a:t>Segðu söguna þína</a:t>
            </a:r>
          </a:p>
          <a:p>
            <a:pPr>
              <a:lnSpc>
                <a:spcPts val="2480"/>
              </a:lnSpc>
            </a:pPr>
            <a:endParaRPr lang="en-GB" sz="2400" b="1"/>
          </a:p>
          <a:p>
            <a:pPr marL="342900" indent="-342900">
              <a:lnSpc>
                <a:spcPts val="2380"/>
              </a:lnSpc>
              <a:buFont typeface="Arial" panose="020B0604020202020204" pitchFamily="34" charset="0"/>
              <a:buChar char="•"/>
            </a:pPr>
            <a:r>
              <a:rPr lang="en-IE" sz="2200" b="1"/>
              <a:t>Að skilgreina vörumerkjasöguna þína: </a:t>
            </a:r>
            <a:r>
              <a:rPr lang="en-IE" sz="2200"/>
              <a:t>Rammi frásagnar gististaðarins – uppruna, staðbundinna rótanna, ástríðu á bak við verkefnið.</a:t>
            </a:r>
            <a:endParaRPr lang="en-IE" sz="2200">
              <a:ea typeface="Calibri"/>
              <a:cs typeface="Calibri"/>
            </a:endParaRPr>
          </a:p>
          <a:p>
            <a:pPr marL="342900" indent="-342900">
              <a:lnSpc>
                <a:spcPts val="2380"/>
              </a:lnSpc>
              <a:buFont typeface="Arial" panose="020B0604020202020204" pitchFamily="34" charset="0"/>
              <a:buChar char="•"/>
            </a:pPr>
            <a:endParaRPr lang="en-IE" sz="2200"/>
          </a:p>
          <a:p>
            <a:pPr marL="342900" indent="-342900">
              <a:lnSpc>
                <a:spcPts val="2380"/>
              </a:lnSpc>
              <a:buFont typeface="Arial" panose="020B0604020202020204" pitchFamily="34" charset="0"/>
              <a:buChar char="•"/>
            </a:pPr>
            <a:r>
              <a:rPr lang="en-IE" sz="2200" b="1"/>
              <a:t>Að undirstrika staðkennd: </a:t>
            </a:r>
            <a:r>
              <a:rPr lang="en-IE" sz="2200"/>
              <a:t>Hvernig gististaðurinn tengir gesti við menningu, fólk og umhverfi.</a:t>
            </a:r>
            <a:endParaRPr lang="en-IE" sz="2200">
              <a:ea typeface="Calibri"/>
              <a:cs typeface="Calibri"/>
            </a:endParaRPr>
          </a:p>
          <a:p>
            <a:pPr marL="342900" indent="-342900">
              <a:lnSpc>
                <a:spcPts val="2380"/>
              </a:lnSpc>
              <a:buFont typeface="Arial" panose="020B0604020202020204" pitchFamily="34" charset="0"/>
              <a:buChar char="•"/>
            </a:pPr>
            <a:endParaRPr lang="en-IE" sz="2200"/>
          </a:p>
          <a:p>
            <a:pPr marL="342900" indent="-342900">
              <a:lnSpc>
                <a:spcPts val="2380"/>
              </a:lnSpc>
              <a:buFont typeface="Arial" panose="020B0604020202020204" pitchFamily="34" charset="0"/>
              <a:buChar char="•"/>
            </a:pPr>
            <a:r>
              <a:rPr lang="en-IE" sz="2200" b="1"/>
              <a:t>Að skapa tilfinningalegan samhljóm: </a:t>
            </a:r>
            <a:r>
              <a:rPr lang="en-IE" sz="2200"/>
              <a:t>Að umbreyta eiginleikum (til dæmis umhverfisvænar skálir) í sögur (að lifa létt á landinu).</a:t>
            </a:r>
            <a:endParaRPr lang="en-US" sz="2400"/>
          </a:p>
          <a:p>
            <a:pPr>
              <a:lnSpc>
                <a:spcPts val="2480"/>
              </a:lnSpc>
            </a:pPr>
            <a:endParaRPr lang="en-US" sz="2400"/>
          </a:p>
          <a:p>
            <a:pPr>
              <a:lnSpc>
                <a:spcPts val="2480"/>
              </a:lnSpc>
            </a:pPr>
            <a:endParaRPr lang="en-GB" sz="2400"/>
          </a:p>
          <a:p>
            <a:pPr>
              <a:lnSpc>
                <a:spcPts val="2480"/>
              </a:lnSpc>
            </a:pPr>
            <a:endParaRPr lang="en-GB" sz="2400"/>
          </a:p>
        </p:txBody>
      </p:sp>
      <p:sp>
        <p:nvSpPr>
          <p:cNvPr id="9" name="Text Placeholder 2">
            <a:extLst>
              <a:ext uri="{FF2B5EF4-FFF2-40B4-BE49-F238E27FC236}">
                <a16:creationId xmlns:a16="http://schemas.microsoft.com/office/drawing/2014/main" id="{4DAF0812-CA2F-C9EB-F9AA-D0BF75343BF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04</a:t>
            </a:r>
            <a:endParaRPr lang="en-GB" sz="6600" b="1">
              <a:solidFill>
                <a:schemeClr val="bg1"/>
              </a:solidFill>
            </a:endParaRPr>
          </a:p>
        </p:txBody>
      </p:sp>
      <p:sp>
        <p:nvSpPr>
          <p:cNvPr id="10" name="Freeform 9">
            <a:extLst>
              <a:ext uri="{FF2B5EF4-FFF2-40B4-BE49-F238E27FC236}">
                <a16:creationId xmlns:a16="http://schemas.microsoft.com/office/drawing/2014/main" id="{06E0A77C-BD1A-8B37-06F5-64E3CC52974E}"/>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17" name="Picture 16">
            <a:extLst>
              <a:ext uri="{FF2B5EF4-FFF2-40B4-BE49-F238E27FC236}">
                <a16:creationId xmlns:a16="http://schemas.microsoft.com/office/drawing/2014/main" id="{9B192386-CE9B-76A6-D305-FAE955DA39A9}"/>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7583052" y="3168529"/>
            <a:ext cx="4246690" cy="3154091"/>
          </a:xfrm>
          <a:prstGeom prst="rect">
            <a:avLst/>
          </a:prstGeom>
        </p:spPr>
      </p:pic>
    </p:spTree>
    <p:extLst>
      <p:ext uri="{BB962C8B-B14F-4D97-AF65-F5344CB8AC3E}">
        <p14:creationId xmlns:p14="http://schemas.microsoft.com/office/powerpoint/2010/main" val="33614762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E8390-67F6-999C-6325-C324B350E2FE}"/>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6B14956A-4F2E-99B5-AB95-F513417A9178}"/>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1A69F967-7450-26A0-215C-3164BD397D83}"/>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1:</a:t>
            </a:r>
            <a:r>
              <a:rPr lang="en-US"/>
              <a:t> 5 lykilnámssvið</a:t>
            </a:r>
          </a:p>
        </p:txBody>
      </p:sp>
      <p:sp>
        <p:nvSpPr>
          <p:cNvPr id="13" name="Slide Number Placeholder 5">
            <a:extLst>
              <a:ext uri="{FF2B5EF4-FFF2-40B4-BE49-F238E27FC236}">
                <a16:creationId xmlns:a16="http://schemas.microsoft.com/office/drawing/2014/main" id="{D158082E-3407-C3E9-3D04-9B0BC6A02F1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16</a:t>
            </a:fld>
            <a:endParaRPr lang="fr-CA" sz="1200"/>
          </a:p>
        </p:txBody>
      </p:sp>
      <p:sp>
        <p:nvSpPr>
          <p:cNvPr id="8" name="Text Placeholder 1">
            <a:extLst>
              <a:ext uri="{FF2B5EF4-FFF2-40B4-BE49-F238E27FC236}">
                <a16:creationId xmlns:a16="http://schemas.microsoft.com/office/drawing/2014/main" id="{433F1DBA-D3E1-15F1-6EC0-3F287C47D176}"/>
              </a:ext>
            </a:extLst>
          </p:cNvPr>
          <p:cNvSpPr txBox="1">
            <a:spLocks/>
          </p:cNvSpPr>
          <p:nvPr/>
        </p:nvSpPr>
        <p:spPr>
          <a:xfrm>
            <a:off x="1856416" y="1590317"/>
            <a:ext cx="6267306" cy="503186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IE" sz="2600" b="1"/>
              <a:t>Að einbeita sér að gestinum og gera vörumerkið þitt gestamiðað </a:t>
            </a:r>
          </a:p>
          <a:p>
            <a:pPr>
              <a:lnSpc>
                <a:spcPts val="2480"/>
              </a:lnSpc>
            </a:pPr>
            <a:endParaRPr lang="en-GB" sz="2400" b="1"/>
          </a:p>
          <a:p>
            <a:pPr marL="342900" indent="-342900">
              <a:lnSpc>
                <a:spcPts val="2380"/>
              </a:lnSpc>
              <a:buFont typeface="Arial" panose="020B0604020202020204" pitchFamily="34" charset="0"/>
              <a:buChar char="•"/>
            </a:pPr>
            <a:r>
              <a:rPr lang="en-IE" sz="2200" b="1"/>
              <a:t>Kjörinn gestapersóna: </a:t>
            </a:r>
            <a:r>
              <a:rPr lang="en-IE" sz="2200"/>
              <a:t>Að greina fyrir hverjum gististaðurinn þinn er (einstaklingsævintýraleitendur, fjölskyldur, vistferðalanga, stafrænir flakkendur, vellíðunarleitendur).</a:t>
            </a:r>
          </a:p>
          <a:p>
            <a:pPr marL="342900" indent="-342900">
              <a:lnSpc>
                <a:spcPts val="2380"/>
              </a:lnSpc>
              <a:buFont typeface="Arial" panose="020B0604020202020204" pitchFamily="34" charset="0"/>
              <a:buChar char="•"/>
            </a:pPr>
            <a:endParaRPr lang="en-IE" sz="2200" b="1"/>
          </a:p>
          <a:p>
            <a:pPr marL="342900" indent="-342900">
              <a:lnSpc>
                <a:spcPts val="2380"/>
              </a:lnSpc>
              <a:buFont typeface="Arial" panose="020B0604020202020204" pitchFamily="34" charset="0"/>
              <a:buChar char="•"/>
            </a:pPr>
            <a:r>
              <a:rPr lang="en-IE" sz="2200" b="1"/>
              <a:t>Hönnun með gesti í huga: </a:t>
            </a:r>
            <a:r>
              <a:rPr lang="en-IE" sz="2200"/>
              <a:t>Að skapa upplifun sem samræmist væntingum óhefðbundinna ferðalanga.</a:t>
            </a:r>
          </a:p>
          <a:p>
            <a:pPr marL="342900" indent="-342900">
              <a:lnSpc>
                <a:spcPts val="2380"/>
              </a:lnSpc>
              <a:buFont typeface="Arial" panose="020B0604020202020204" pitchFamily="34" charset="0"/>
              <a:buChar char="•"/>
            </a:pPr>
            <a:endParaRPr lang="en-IE" sz="2200" b="1"/>
          </a:p>
          <a:p>
            <a:pPr marL="342900" indent="-342900">
              <a:lnSpc>
                <a:spcPts val="2380"/>
              </a:lnSpc>
              <a:buFont typeface="Arial" panose="020B0604020202020204" pitchFamily="34" charset="0"/>
              <a:buChar char="•"/>
            </a:pPr>
            <a:r>
              <a:rPr lang="en-IE" sz="2200" b="1"/>
              <a:t>Að byggja upp traust og viðurkenningu: </a:t>
            </a:r>
            <a:r>
              <a:rPr lang="en-IE" sz="2200"/>
              <a:t>Sýna hvernig einlægni og gagnsæi skapa trygga gesti.</a:t>
            </a:r>
          </a:p>
          <a:p>
            <a:pPr>
              <a:lnSpc>
                <a:spcPts val="2380"/>
              </a:lnSpc>
            </a:pPr>
            <a:endParaRPr lang="en-US" sz="2400"/>
          </a:p>
          <a:p>
            <a:pPr>
              <a:lnSpc>
                <a:spcPts val="2480"/>
              </a:lnSpc>
            </a:pPr>
            <a:endParaRPr lang="en-US" sz="2400"/>
          </a:p>
          <a:p>
            <a:pPr>
              <a:lnSpc>
                <a:spcPts val="2480"/>
              </a:lnSpc>
            </a:pPr>
            <a:endParaRPr lang="en-GB" sz="2400"/>
          </a:p>
          <a:p>
            <a:pPr>
              <a:lnSpc>
                <a:spcPts val="2480"/>
              </a:lnSpc>
            </a:pPr>
            <a:endParaRPr lang="en-GB" sz="2400"/>
          </a:p>
        </p:txBody>
      </p:sp>
      <p:sp>
        <p:nvSpPr>
          <p:cNvPr id="9" name="Text Placeholder 2">
            <a:extLst>
              <a:ext uri="{FF2B5EF4-FFF2-40B4-BE49-F238E27FC236}">
                <a16:creationId xmlns:a16="http://schemas.microsoft.com/office/drawing/2014/main" id="{4DAF0812-CA2F-C9EB-F9AA-D0BF75343BF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05</a:t>
            </a:r>
            <a:endParaRPr lang="en-GB" sz="6600" b="1">
              <a:solidFill>
                <a:schemeClr val="bg1"/>
              </a:solidFill>
            </a:endParaRPr>
          </a:p>
        </p:txBody>
      </p:sp>
      <p:sp>
        <p:nvSpPr>
          <p:cNvPr id="10" name="Freeform 9">
            <a:extLst>
              <a:ext uri="{FF2B5EF4-FFF2-40B4-BE49-F238E27FC236}">
                <a16:creationId xmlns:a16="http://schemas.microsoft.com/office/drawing/2014/main" id="{06E0A77C-BD1A-8B37-06F5-64E3CC52974E}"/>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17" name="Picture 16">
            <a:extLst>
              <a:ext uri="{FF2B5EF4-FFF2-40B4-BE49-F238E27FC236}">
                <a16:creationId xmlns:a16="http://schemas.microsoft.com/office/drawing/2014/main" id="{9B192386-CE9B-76A6-D305-FAE955DA39A9}"/>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7583052" y="3168529"/>
            <a:ext cx="4246690" cy="3154091"/>
          </a:xfrm>
          <a:prstGeom prst="rect">
            <a:avLst/>
          </a:prstGeom>
        </p:spPr>
      </p:pic>
    </p:spTree>
    <p:extLst>
      <p:ext uri="{BB962C8B-B14F-4D97-AF65-F5344CB8AC3E}">
        <p14:creationId xmlns:p14="http://schemas.microsoft.com/office/powerpoint/2010/main" val="27541007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47331-0637-A00B-203D-D0AD7EE0768E}"/>
            </a:ext>
          </a:extLst>
        </p:cNvPr>
        <p:cNvGrpSpPr/>
        <p:nvPr/>
      </p:nvGrpSpPr>
      <p:grpSpPr>
        <a:xfrm>
          <a:off x="0" y="0"/>
          <a:ext cx="0" cy="0"/>
          <a:chOff x="0" y="0"/>
          <a:chExt cx="0" cy="0"/>
        </a:xfrm>
      </p:grpSpPr>
      <p:sp>
        <p:nvSpPr>
          <p:cNvPr id="14" name="Text Placeholder 2">
            <a:extLst>
              <a:ext uri="{FF2B5EF4-FFF2-40B4-BE49-F238E27FC236}">
                <a16:creationId xmlns:a16="http://schemas.microsoft.com/office/drawing/2014/main" id="{4B8F0CE4-F6D9-B66D-5E34-1A48507EF7FF}"/>
              </a:ext>
            </a:extLst>
          </p:cNvPr>
          <p:cNvSpPr>
            <a:spLocks noGrp="1"/>
          </p:cNvSpPr>
          <p:nvPr>
            <p:ph type="body" sz="quarter" idx="18"/>
          </p:nvPr>
        </p:nvSpPr>
        <p:spPr>
          <a:xfrm>
            <a:off x="615337" y="1548294"/>
            <a:ext cx="2975564" cy="1049221"/>
          </a:xfrm>
          <a:prstGeom prst="rect">
            <a:avLst/>
          </a:prstGeom>
        </p:spPr>
        <p:txBody>
          <a:bodyPr/>
          <a:lstStyle/>
          <a:p>
            <a:r>
              <a:rPr lang="en-US" err="1"/>
              <a:t>Slieve </a:t>
            </a:r>
            <a:r>
              <a:rPr lang="en-US"/>
              <a:t>Elva Bed &amp; Breakfast (B&amp;B) í héraðinu Clare á Írlandi</a:t>
            </a:r>
          </a:p>
        </p:txBody>
      </p:sp>
      <p:sp>
        <p:nvSpPr>
          <p:cNvPr id="15" name="Text Placeholder 3">
            <a:extLst>
              <a:ext uri="{FF2B5EF4-FFF2-40B4-BE49-F238E27FC236}">
                <a16:creationId xmlns:a16="http://schemas.microsoft.com/office/drawing/2014/main" id="{8C7BA1EB-E096-9035-C288-8BB1C92A7DDF}"/>
              </a:ext>
            </a:extLst>
          </p:cNvPr>
          <p:cNvSpPr>
            <a:spLocks noGrp="1"/>
          </p:cNvSpPr>
          <p:nvPr>
            <p:ph type="body" sz="quarter" idx="19"/>
          </p:nvPr>
        </p:nvSpPr>
        <p:spPr>
          <a:xfrm>
            <a:off x="632136" y="613375"/>
            <a:ext cx="2958765" cy="385564"/>
          </a:xfrm>
          <a:prstGeom prst="rect">
            <a:avLst/>
          </a:prstGeom>
        </p:spPr>
        <p:txBody>
          <a:bodyPr/>
          <a:lstStyle/>
          <a:p>
            <a:r>
              <a:rPr lang="en-GB"/>
              <a:t>Tilfellisrannsókn</a:t>
            </a:r>
          </a:p>
        </p:txBody>
      </p:sp>
      <p:sp>
        <p:nvSpPr>
          <p:cNvPr id="16" name="Text Placeholder 4">
            <a:extLst>
              <a:ext uri="{FF2B5EF4-FFF2-40B4-BE49-F238E27FC236}">
                <a16:creationId xmlns:a16="http://schemas.microsoft.com/office/drawing/2014/main" id="{35ADAE2C-5ADC-C0DB-AF79-5D4496414E0F}"/>
              </a:ext>
            </a:extLst>
          </p:cNvPr>
          <p:cNvSpPr txBox="1">
            <a:spLocks/>
          </p:cNvSpPr>
          <p:nvPr/>
        </p:nvSpPr>
        <p:spPr>
          <a:xfrm>
            <a:off x="5139891" y="1973212"/>
            <a:ext cx="6257557" cy="4096228"/>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EC7C69"/>
              </a:buClr>
              <a:buFont typeface="Arial" panose="020B0604020202020204" pitchFamily="34" charset="0"/>
              <a:buChar char="•"/>
            </a:pPr>
            <a:r>
              <a:rPr lang="en-IE" err="1"/>
              <a:t>Slieve </a:t>
            </a:r>
            <a:r>
              <a:rPr lang="en-IE"/>
              <a:t>Elva B&amp;B býður upp á dýptarskyni í einstakt landslag og menningu Burren, gestgjafar eru heimamenn sem þekkja svæðið af innlifun. Það er smátt, persónulegt og rótgróið í samfélagi og náttúru. </a:t>
            </a:r>
          </a:p>
          <a:p>
            <a:pPr marL="342900" indent="-342900">
              <a:lnSpc>
                <a:spcPts val="2340"/>
              </a:lnSpc>
              <a:buClr>
                <a:srgbClr val="EC7C69"/>
              </a:buClr>
              <a:buFont typeface="Arial" panose="020B0604020202020204" pitchFamily="34" charset="0"/>
              <a:buChar char="•"/>
            </a:pPr>
            <a:endParaRPr lang="en-IE"/>
          </a:p>
          <a:p>
            <a:pPr marL="342900" indent="-342900">
              <a:lnSpc>
                <a:spcPts val="2340"/>
              </a:lnSpc>
              <a:buClr>
                <a:srgbClr val="EC7C69"/>
              </a:buClr>
              <a:buFont typeface="Arial" panose="020B0604020202020204" pitchFamily="34" charset="0"/>
              <a:buChar char="•"/>
            </a:pPr>
            <a:r>
              <a:rPr lang="en-IE"/>
              <a:t>Að hljóta gullvottun Sustainable Travel Ireland sýnir árangur sterks vörumerkis og þess að vera öðruvísi.  </a:t>
            </a:r>
          </a:p>
          <a:p>
            <a:pPr marL="342900" indent="-342900">
              <a:lnSpc>
                <a:spcPts val="2340"/>
              </a:lnSpc>
              <a:buClr>
                <a:srgbClr val="EC7C69"/>
              </a:buClr>
              <a:buFont typeface="Arial" panose="020B0604020202020204" pitchFamily="34" charset="0"/>
              <a:buChar char="•"/>
            </a:pPr>
            <a:endParaRPr lang="en-IE" i="1"/>
          </a:p>
        </p:txBody>
      </p:sp>
      <p:sp>
        <p:nvSpPr>
          <p:cNvPr id="19" name="Slide Number Placeholder 5">
            <a:extLst>
              <a:ext uri="{FF2B5EF4-FFF2-40B4-BE49-F238E27FC236}">
                <a16:creationId xmlns:a16="http://schemas.microsoft.com/office/drawing/2014/main" id="{C5FEDD8F-CFCC-B63F-96A6-355DE3D1942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17</a:t>
            </a:fld>
            <a:endParaRPr lang="fr-CA" sz="1200"/>
          </a:p>
        </p:txBody>
      </p:sp>
      <p:sp>
        <p:nvSpPr>
          <p:cNvPr id="3" name="Text Placeholder 3">
            <a:extLst>
              <a:ext uri="{FF2B5EF4-FFF2-40B4-BE49-F238E27FC236}">
                <a16:creationId xmlns:a16="http://schemas.microsoft.com/office/drawing/2014/main" id="{2965B735-529C-0189-B484-7613C5C29BBD}"/>
              </a:ext>
            </a:extLst>
          </p:cNvPr>
          <p:cNvSpPr txBox="1">
            <a:spLocks/>
          </p:cNvSpPr>
          <p:nvPr/>
        </p:nvSpPr>
        <p:spPr>
          <a:xfrm>
            <a:off x="5141456" y="618305"/>
            <a:ext cx="6776754" cy="803654"/>
          </a:xfrm>
          <a:prstGeom prst="rect">
            <a:avLst/>
          </a:prstGeom>
        </p:spPr>
        <p:txBody>
          <a:bodyPr lIns="91440" tIns="45720" rIns="91440" bIns="45720" anchor="t">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a:t>Dæmi um sterkt ATA-vörumerki </a:t>
            </a:r>
            <a:endParaRPr lang="en-US">
              <a:ea typeface="Calibri"/>
              <a:cs typeface="Calibri"/>
            </a:endParaRPr>
          </a:p>
        </p:txBody>
      </p:sp>
      <p:cxnSp>
        <p:nvCxnSpPr>
          <p:cNvPr id="4" name="Straight Connector 3">
            <a:extLst>
              <a:ext uri="{FF2B5EF4-FFF2-40B4-BE49-F238E27FC236}">
                <a16:creationId xmlns:a16="http://schemas.microsoft.com/office/drawing/2014/main" id="{ACCEEF6B-651E-C22C-A50E-675246D609AF}"/>
              </a:ext>
            </a:extLst>
          </p:cNvPr>
          <p:cNvCxnSpPr>
            <a:cxnSpLocks/>
          </p:cNvCxnSpPr>
          <p:nvPr/>
        </p:nvCxnSpPr>
        <p:spPr>
          <a:xfrm>
            <a:off x="5275385" y="1805688"/>
            <a:ext cx="637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BD225163-5330-2BCD-5CD6-AA3D8CD6E14D}"/>
              </a:ext>
            </a:extLst>
          </p:cNvPr>
          <p:cNvSpPr txBox="1"/>
          <p:nvPr/>
        </p:nvSpPr>
        <p:spPr>
          <a:xfrm>
            <a:off x="5916805" y="5636469"/>
            <a:ext cx="4987470" cy="646331"/>
          </a:xfrm>
          <a:prstGeom prst="rect">
            <a:avLst/>
          </a:prstGeom>
          <a:noFill/>
        </p:spPr>
        <p:txBody>
          <a:bodyPr wrap="square">
            <a:spAutoFit/>
          </a:bodyPr>
          <a:lstStyle/>
          <a:p>
            <a:pPr marL="903288" indent="-903288"/>
            <a:r>
              <a:rPr lang="en-US" b="1">
                <a:solidFill>
                  <a:srgbClr val="414141"/>
                </a:solidFill>
              </a:rPr>
              <a:t>Heimild</a:t>
            </a:r>
            <a:r>
              <a:rPr lang="en-US">
                <a:solidFill>
                  <a:srgbClr val="459597"/>
                </a:solidFill>
                <a:hlinkClick r:id="rId2">
                  <a:extLst>
                    <a:ext uri="{A12FA001-AC4F-418D-AE19-62706E023703}">
                      <ahyp:hlinkClr xmlns:ahyp="http://schemas.microsoft.com/office/drawing/2018/hyperlinkcolor" val="tx"/>
                    </a:ext>
                  </a:extLst>
                </a:hlinkClick>
              </a:rPr>
              <a:t>	 Tilfellisrannsókn: Grænt vistfræðiferða B&amp;B fær vottun um sjálfbærni</a:t>
            </a:r>
            <a:endParaRPr lang="en-IE">
              <a:solidFill>
                <a:srgbClr val="459597"/>
              </a:solidFill>
            </a:endParaRPr>
          </a:p>
        </p:txBody>
      </p:sp>
      <p:pic>
        <p:nvPicPr>
          <p:cNvPr id="12" name="Picture 11">
            <a:extLst>
              <a:ext uri="{FF2B5EF4-FFF2-40B4-BE49-F238E27FC236}">
                <a16:creationId xmlns:a16="http://schemas.microsoft.com/office/drawing/2014/main" id="{97EF04CC-CFB2-76A8-19FF-A2B53C8BFAE6}"/>
              </a:ext>
            </a:extLst>
          </p:cNvPr>
          <p:cNvPicPr>
            <a:picLocks noChangeAspect="1"/>
          </p:cNvPicPr>
          <p:nvPr/>
        </p:nvPicPr>
        <p:blipFill>
          <a:blip r:embed="rId3">
            <a:biLevel thresh="25000"/>
            <a:alphaModFix amt="35000"/>
            <a:extLst>
              <a:ext uri="{28A0092B-C50C-407E-A947-70E740481C1C}">
                <a14:useLocalDpi xmlns:a14="http://schemas.microsoft.com/office/drawing/2010/main" val="0"/>
              </a:ext>
            </a:extLst>
          </a:blip>
          <a:srcRect l="53155" t="-1" r="5047" b="49903"/>
          <a:stretch/>
        </p:blipFill>
        <p:spPr>
          <a:xfrm>
            <a:off x="-1848159" y="1754697"/>
            <a:ext cx="4246690" cy="3154091"/>
          </a:xfrm>
          <a:prstGeom prst="rect">
            <a:avLst/>
          </a:prstGeom>
        </p:spPr>
      </p:pic>
      <p:pic>
        <p:nvPicPr>
          <p:cNvPr id="13" name="Picture 12">
            <a:extLst>
              <a:ext uri="{FF2B5EF4-FFF2-40B4-BE49-F238E27FC236}">
                <a16:creationId xmlns:a16="http://schemas.microsoft.com/office/drawing/2014/main" id="{B353F391-4E5F-0B4F-C212-DFD7F57233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sp>
        <p:nvSpPr>
          <p:cNvPr id="17" name="Rectangle 16">
            <a:extLst>
              <a:ext uri="{FF2B5EF4-FFF2-40B4-BE49-F238E27FC236}">
                <a16:creationId xmlns:a16="http://schemas.microsoft.com/office/drawing/2014/main" id="{B566B271-41E7-F608-0ED2-BEE80ABFAE23}"/>
              </a:ext>
            </a:extLst>
          </p:cNvPr>
          <p:cNvSpPr/>
          <p:nvPr/>
        </p:nvSpPr>
        <p:spPr>
          <a:xfrm>
            <a:off x="632136" y="3270739"/>
            <a:ext cx="4203633" cy="2348146"/>
          </a:xfrm>
          <a:prstGeom prst="rect">
            <a:avLst/>
          </a:prstGeom>
          <a:solidFill>
            <a:srgbClr val="4793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80BB95E3-D5BA-D3BD-5C33-90B6769966FB}"/>
              </a:ext>
            </a:extLst>
          </p:cNvPr>
          <p:cNvPicPr>
            <a:picLocks noChangeAspect="1"/>
          </p:cNvPicPr>
          <p:nvPr/>
        </p:nvPicPr>
        <p:blipFill>
          <a:blip r:embed="rId5"/>
          <a:stretch>
            <a:fillRect/>
          </a:stretch>
        </p:blipFill>
        <p:spPr>
          <a:xfrm>
            <a:off x="1688947" y="3146870"/>
            <a:ext cx="2195517" cy="2348147"/>
          </a:xfrm>
          <a:prstGeom prst="rect">
            <a:avLst/>
          </a:prstGeom>
        </p:spPr>
      </p:pic>
    </p:spTree>
    <p:extLst>
      <p:ext uri="{BB962C8B-B14F-4D97-AF65-F5344CB8AC3E}">
        <p14:creationId xmlns:p14="http://schemas.microsoft.com/office/powerpoint/2010/main" val="42899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2540E32-1B23-B306-37D9-EDFCD9CD099F}"/>
              </a:ext>
            </a:extLst>
          </p:cNvPr>
          <p:cNvSpPr>
            <a:spLocks noGrp="1"/>
          </p:cNvSpPr>
          <p:nvPr>
            <p:ph type="body" sz="quarter" idx="13"/>
          </p:nvPr>
        </p:nvSpPr>
        <p:spPr>
          <a:xfrm>
            <a:off x="840492" y="554397"/>
            <a:ext cx="4488929" cy="3717644"/>
          </a:xfrm>
        </p:spPr>
        <p:txBody>
          <a:bodyPr>
            <a:noAutofit/>
          </a:bodyPr>
          <a:lstStyle/>
          <a:p>
            <a:pPr>
              <a:lnSpc>
                <a:spcPts val="2960"/>
              </a:lnSpc>
            </a:pPr>
            <a:r>
              <a:rPr lang="en-US" sz="2800"/>
              <a:t>"Heimili frá heimilinu" er hvernig við viljum lýsa gistingu okkar með morgunverði. </a:t>
            </a:r>
          </a:p>
          <a:p>
            <a:pPr>
              <a:lnSpc>
                <a:spcPts val="2960"/>
              </a:lnSpc>
            </a:pPr>
            <a:r>
              <a:rPr lang="en-US" sz="2800"/>
              <a:t>Frá </a:t>
            </a:r>
            <a:r>
              <a:rPr lang="en-US" sz="2800" err="1"/>
              <a:t>hlýlegu </a:t>
            </a:r>
            <a:r>
              <a:rPr lang="en-US" sz="2800"/>
              <a:t>gestastofu okkar til heillandi gestaherbergja og morgunverðar með dásamlegum heimabökuðum vörum. Við vonum að þú viljir opna töskurnar þínar og </a:t>
            </a:r>
          </a:p>
          <a:p>
            <a:pPr>
              <a:lnSpc>
                <a:spcPts val="2960"/>
              </a:lnSpc>
            </a:pPr>
            <a:r>
              <a:rPr lang="en-US" sz="2800"/>
              <a:t>njóta afslappandi dvalar"</a:t>
            </a:r>
          </a:p>
        </p:txBody>
      </p:sp>
      <p:pic>
        <p:nvPicPr>
          <p:cNvPr id="6" name="Picture Placeholder 5" descr="A house with a sign in front of it&#10;&#10;AI-generated content may be incorrect.">
            <a:extLst>
              <a:ext uri="{FF2B5EF4-FFF2-40B4-BE49-F238E27FC236}">
                <a16:creationId xmlns:a16="http://schemas.microsoft.com/office/drawing/2014/main" id="{C3C12A12-D8F9-3613-AAC5-16F5A6CFA8B2}"/>
              </a:ext>
            </a:extLst>
          </p:cNvPr>
          <p:cNvPicPr>
            <a:picLocks noGrp="1" noChangeAspect="1"/>
          </p:cNvPicPr>
          <p:nvPr>
            <p:ph type="pic" sz="quarter" idx="4294967295"/>
          </p:nvPr>
        </p:nvPicPr>
        <p:blipFill>
          <a:blip r:embed="rId2"/>
          <a:srcRect l="20849" r="20849"/>
          <a:stretch>
            <a:fillRect/>
          </a:stretch>
        </p:blipFill>
        <p:spPr>
          <a:xfrm>
            <a:off x="4976446" y="2203782"/>
            <a:ext cx="6375062" cy="4654217"/>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p:spPr>
      </p:pic>
      <p:sp>
        <p:nvSpPr>
          <p:cNvPr id="9" name="object 3">
            <a:extLst>
              <a:ext uri="{FF2B5EF4-FFF2-40B4-BE49-F238E27FC236}">
                <a16:creationId xmlns:a16="http://schemas.microsoft.com/office/drawing/2014/main" id="{167655F8-0264-FC9D-6D3A-C1B813164427}"/>
              </a:ext>
            </a:extLst>
          </p:cNvPr>
          <p:cNvSpPr/>
          <p:nvPr/>
        </p:nvSpPr>
        <p:spPr>
          <a:xfrm>
            <a:off x="4975741" y="6303603"/>
            <a:ext cx="6375768"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6">
            <a:extLst>
              <a:ext uri="{FF2B5EF4-FFF2-40B4-BE49-F238E27FC236}">
                <a16:creationId xmlns:a16="http://schemas.microsoft.com/office/drawing/2014/main" id="{7780CA35-2BAD-DEA9-B99E-D63A376FC8A0}"/>
              </a:ext>
            </a:extLst>
          </p:cNvPr>
          <p:cNvSpPr txBox="1">
            <a:spLocks/>
          </p:cNvSpPr>
          <p:nvPr/>
        </p:nvSpPr>
        <p:spPr>
          <a:xfrm>
            <a:off x="4975741" y="6443260"/>
            <a:ext cx="6375767"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200">
                <a:hlinkClick r:id="rId3">
                  <a:extLst>
                    <a:ext uri="{A12FA001-AC4F-418D-AE19-62706E023703}">
                      <ahyp:hlinkClr xmlns:ahyp="http://schemas.microsoft.com/office/drawing/2018/hyperlinkcolor" val="tx"/>
                    </a:ext>
                  </a:extLst>
                </a:hlinkClick>
              </a:rPr>
              <a:t>Heimild - Tilfellisrannsókn: Grænt vistferðab&amp;b fær vottun um sjálfbærni</a:t>
            </a:r>
            <a:endParaRPr lang="en-US" sz="1200"/>
          </a:p>
        </p:txBody>
      </p:sp>
      <p:pic>
        <p:nvPicPr>
          <p:cNvPr id="13" name="Picture 12">
            <a:extLst>
              <a:ext uri="{FF2B5EF4-FFF2-40B4-BE49-F238E27FC236}">
                <a16:creationId xmlns:a16="http://schemas.microsoft.com/office/drawing/2014/main" id="{A5BDE386-DA11-1EA6-BD68-08E020B8530D}"/>
              </a:ext>
            </a:extLst>
          </p:cNvPr>
          <p:cNvPicPr>
            <a:picLocks noChangeAspect="1"/>
          </p:cNvPicPr>
          <p:nvPr/>
        </p:nvPicPr>
        <p:blipFill>
          <a:blip r:embed="rId4">
            <a:biLevel thresh="25000"/>
            <a:alphaModFix amt="35000"/>
            <a:extLst>
              <a:ext uri="{28A0092B-C50C-407E-A947-70E740481C1C}">
                <a14:useLocalDpi xmlns:a14="http://schemas.microsoft.com/office/drawing/2010/main" val="0"/>
              </a:ext>
            </a:extLst>
          </a:blip>
          <a:srcRect l="53155" t="-1" r="5047" b="49903"/>
          <a:stretch/>
        </p:blipFill>
        <p:spPr>
          <a:xfrm>
            <a:off x="0" y="3780605"/>
            <a:ext cx="4246690" cy="3154091"/>
          </a:xfrm>
          <a:prstGeom prst="rect">
            <a:avLst/>
          </a:prstGeom>
        </p:spPr>
      </p:pic>
      <p:sp>
        <p:nvSpPr>
          <p:cNvPr id="14" name="Slide Number Placeholder 5">
            <a:extLst>
              <a:ext uri="{FF2B5EF4-FFF2-40B4-BE49-F238E27FC236}">
                <a16:creationId xmlns:a16="http://schemas.microsoft.com/office/drawing/2014/main" id="{38CA7C6B-2414-0667-5DB2-426F1B0450E2}"/>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18</a:t>
            </a:fld>
            <a:endParaRPr lang="fr-CA" sz="1200"/>
          </a:p>
        </p:txBody>
      </p:sp>
    </p:spTree>
    <p:extLst>
      <p:ext uri="{BB962C8B-B14F-4D97-AF65-F5344CB8AC3E}">
        <p14:creationId xmlns:p14="http://schemas.microsoft.com/office/powerpoint/2010/main" val="14053259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86564-BE67-F40A-055B-626BD254B56D}"/>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DFAC89FC-51B5-3843-B3E5-9D622D10E4BB}"/>
              </a:ext>
            </a:extLst>
          </p:cNvPr>
          <p:cNvSpPr txBox="1">
            <a:spLocks/>
          </p:cNvSpPr>
          <p:nvPr/>
        </p:nvSpPr>
        <p:spPr>
          <a:xfrm>
            <a:off x="653779" y="472365"/>
            <a:ext cx="5764541" cy="803654"/>
          </a:xfrm>
          <a:prstGeom prst="rect">
            <a:avLst/>
          </a:prstGeom>
        </p:spPr>
        <p:txBody>
          <a:bodyPr lIns="91440" tIns="45720" rIns="91440" bIns="45720" anchor="t">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a:t>Af hverju er það sterkt vörumerki?</a:t>
            </a:r>
          </a:p>
          <a:p>
            <a:pPr>
              <a:lnSpc>
                <a:spcPts val="3720"/>
              </a:lnSpc>
            </a:pPr>
            <a:endParaRPr lang="en-US"/>
          </a:p>
        </p:txBody>
      </p:sp>
      <p:cxnSp>
        <p:nvCxnSpPr>
          <p:cNvPr id="10" name="Straight Connector 9">
            <a:extLst>
              <a:ext uri="{FF2B5EF4-FFF2-40B4-BE49-F238E27FC236}">
                <a16:creationId xmlns:a16="http://schemas.microsoft.com/office/drawing/2014/main" id="{5D077BBF-1396-CE73-FD2E-A471160F8E43}"/>
              </a:ext>
            </a:extLst>
          </p:cNvPr>
          <p:cNvCxnSpPr>
            <a:cxnSpLocks/>
          </p:cNvCxnSpPr>
          <p:nvPr/>
        </p:nvCxnSpPr>
        <p:spPr>
          <a:xfrm>
            <a:off x="0" y="1677658"/>
            <a:ext cx="520504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D25B3C5E-271F-0400-B0DF-A7394661C7C1}"/>
              </a:ext>
            </a:extLst>
          </p:cNvPr>
          <p:cNvSpPr txBox="1">
            <a:spLocks/>
          </p:cNvSpPr>
          <p:nvPr/>
        </p:nvSpPr>
        <p:spPr>
          <a:xfrm>
            <a:off x="619290" y="1957233"/>
            <a:ext cx="10565203" cy="3964161"/>
          </a:xfrm>
          <a:prstGeom prst="rect">
            <a:avLst/>
          </a:prstGeom>
        </p:spPr>
        <p:txBody>
          <a:bodyPr numCol="2"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ts val="2340"/>
              </a:lnSpc>
              <a:buClr>
                <a:srgbClr val="EC7C69"/>
              </a:buClr>
              <a:buFont typeface="+mj-lt"/>
              <a:buAutoNum type="arabicPeriod"/>
            </a:pPr>
            <a:r>
              <a:rPr lang="en-IE" sz="2200" b="1">
                <a:solidFill>
                  <a:srgbClr val="414141"/>
                </a:solidFill>
              </a:rPr>
              <a:t>Skýr tengsl við stað </a:t>
            </a:r>
            <a:r>
              <a:rPr lang="en-IE" sz="2200">
                <a:solidFill>
                  <a:srgbClr val="414141"/>
                </a:solidFill>
              </a:rPr>
              <a:t>– </a:t>
            </a:r>
            <a:r>
              <a:rPr lang="en-IE" sz="2200" err="1">
                <a:solidFill>
                  <a:srgbClr val="414141"/>
                </a:solidFill>
              </a:rPr>
              <a:t>Slieve </a:t>
            </a:r>
            <a:r>
              <a:rPr lang="en-IE" sz="2200">
                <a:solidFill>
                  <a:srgbClr val="414141"/>
                </a:solidFill>
              </a:rPr>
              <a:t>Elva B&amp;B er staðsett í hjarta Burren, landslags sem er viðurkennt af UNESCO, og nýtir einstakt náttúrulegt og menningarlegt umhverfi sitt sem kjarna hluta af vörumerki sínu. Nafnið sjálft – </a:t>
            </a:r>
            <a:r>
              <a:rPr lang="en-IE" sz="2200" err="1">
                <a:solidFill>
                  <a:srgbClr val="414141"/>
                </a:solidFill>
              </a:rPr>
              <a:t>Slieve </a:t>
            </a:r>
            <a:r>
              <a:rPr lang="en-IE" sz="2200">
                <a:solidFill>
                  <a:srgbClr val="414141"/>
                </a:solidFill>
              </a:rPr>
              <a:t>Elva – festir gististaðinn við landslagið, styrkir ekta upplifun og tilfinningu fyrir stað.</a:t>
            </a: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r>
              <a:rPr lang="en-IE" sz="2200" b="1">
                <a:solidFill>
                  <a:srgbClr val="414141"/>
                </a:solidFill>
              </a:rPr>
              <a:t>Ekta upplifun og innlifun í staðbundið umhverfi </a:t>
            </a:r>
            <a:r>
              <a:rPr lang="en-IE" sz="2200">
                <a:solidFill>
                  <a:srgbClr val="414141"/>
                </a:solidFill>
              </a:rPr>
              <a:t>– Gestir eru boðaðir til að upplifa hið sanna sveitaumhverfi Clare.</a:t>
            </a: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endParaRPr lang="en-IE" sz="2200">
              <a:solidFill>
                <a:srgbClr val="414141"/>
              </a:solidFill>
            </a:endParaRPr>
          </a:p>
          <a:p>
            <a:pPr marL="457200" indent="-457200">
              <a:lnSpc>
                <a:spcPts val="2340"/>
              </a:lnSpc>
              <a:buClr>
                <a:srgbClr val="EC7C69"/>
              </a:buClr>
              <a:buFont typeface="+mj-lt"/>
              <a:buAutoNum type="arabicPeriod"/>
            </a:pPr>
            <a:endParaRPr lang="en-IE" sz="2200">
              <a:solidFill>
                <a:srgbClr val="414141"/>
              </a:solidFill>
            </a:endParaRPr>
          </a:p>
          <a:p>
            <a:pPr indent="0">
              <a:lnSpc>
                <a:spcPts val="2340"/>
              </a:lnSpc>
              <a:buClr>
                <a:srgbClr val="EC7C69"/>
              </a:buClr>
            </a:pPr>
            <a:endParaRPr lang="en-IE" sz="2200">
              <a:solidFill>
                <a:srgbClr val="414141"/>
              </a:solidFill>
            </a:endParaRPr>
          </a:p>
          <a:p>
            <a:pPr indent="0">
              <a:lnSpc>
                <a:spcPts val="2340"/>
              </a:lnSpc>
              <a:buClr>
                <a:srgbClr val="EC7C69"/>
              </a:buClr>
            </a:pPr>
            <a:r>
              <a:rPr lang="en-IE" sz="2200">
                <a:solidFill>
                  <a:srgbClr val="414141"/>
                </a:solidFill>
              </a:rPr>
              <a:t>Gistihúsið býður upp á innsýn í staðbundið líf, persónulega gestgjafaþjónustu og tengsl við samfélagsviðburði, gönguferðir og hefðir.</a:t>
            </a:r>
            <a:endParaRPr lang="en-GB" sz="2200">
              <a:solidFill>
                <a:srgbClr val="414141"/>
              </a:solidFill>
            </a:endParaRPr>
          </a:p>
          <a:p>
            <a:pPr marL="457200" indent="-457200">
              <a:lnSpc>
                <a:spcPts val="2340"/>
              </a:lnSpc>
              <a:buClr>
                <a:srgbClr val="EC7C69"/>
              </a:buClr>
              <a:buFont typeface="+mj-lt"/>
              <a:buAutoNum type="arabicPeriod"/>
            </a:pPr>
            <a:endParaRPr lang="en-GB" sz="2200">
              <a:solidFill>
                <a:srgbClr val="414141"/>
              </a:solidFill>
            </a:endParaRPr>
          </a:p>
          <a:p>
            <a:pPr marL="457200" indent="-457200">
              <a:lnSpc>
                <a:spcPts val="2340"/>
              </a:lnSpc>
              <a:buClr>
                <a:srgbClr val="EC7C69"/>
              </a:buClr>
              <a:buFont typeface="+mj-lt"/>
              <a:buAutoNum type="arabicPeriod"/>
            </a:pPr>
            <a:endParaRPr lang="en-GB" sz="2200">
              <a:solidFill>
                <a:srgbClr val="414141"/>
              </a:solidFill>
            </a:endParaRPr>
          </a:p>
          <a:p>
            <a:pPr marL="457200" indent="-457200">
              <a:lnSpc>
                <a:spcPts val="2340"/>
              </a:lnSpc>
              <a:buClr>
                <a:srgbClr val="EC7C69"/>
              </a:buClr>
              <a:buFont typeface="+mj-lt"/>
              <a:buAutoNum type="arabicPeriod"/>
            </a:pPr>
            <a:endParaRPr lang="en-GB" sz="2200">
              <a:solidFill>
                <a:srgbClr val="414141"/>
              </a:solidFill>
            </a:endParaRPr>
          </a:p>
          <a:p>
            <a:pPr marL="457200" indent="-457200">
              <a:lnSpc>
                <a:spcPts val="2340"/>
              </a:lnSpc>
              <a:buClr>
                <a:srgbClr val="EC7C69"/>
              </a:buClr>
              <a:buFont typeface="+mj-lt"/>
              <a:buAutoNum type="arabicPeriod"/>
            </a:pPr>
            <a:endParaRPr lang="en-GB" sz="2200">
              <a:solidFill>
                <a:srgbClr val="414141"/>
              </a:solidFill>
            </a:endParaRPr>
          </a:p>
          <a:p>
            <a:pPr marL="457200" indent="-457200">
              <a:lnSpc>
                <a:spcPts val="2340"/>
              </a:lnSpc>
              <a:buClr>
                <a:srgbClr val="EC7C69"/>
              </a:buClr>
              <a:buFont typeface="+mj-lt"/>
              <a:buAutoNum type="arabicPeriod"/>
            </a:pPr>
            <a:endParaRPr lang="en-GB" sz="2200">
              <a:solidFill>
                <a:srgbClr val="414141"/>
              </a:solidFill>
            </a:endParaRPr>
          </a:p>
          <a:p>
            <a:pPr marL="457200" indent="-457200">
              <a:lnSpc>
                <a:spcPts val="2340"/>
              </a:lnSpc>
              <a:buClr>
                <a:srgbClr val="EC7C69"/>
              </a:buClr>
              <a:buFont typeface="+mj-lt"/>
              <a:buAutoNum type="arabicPeriod"/>
            </a:pPr>
            <a:endParaRPr lang="en-GB" sz="2200">
              <a:solidFill>
                <a:srgbClr val="414141"/>
              </a:solidFill>
            </a:endParaRPr>
          </a:p>
          <a:p>
            <a:pPr indent="0">
              <a:lnSpc>
                <a:spcPts val="2340"/>
              </a:lnSpc>
              <a:buClr>
                <a:srgbClr val="EC7C69"/>
              </a:buClr>
            </a:pPr>
            <a:endParaRPr lang="en-GB" sz="2200">
              <a:solidFill>
                <a:srgbClr val="414141"/>
              </a:solidFill>
            </a:endParaRPr>
          </a:p>
        </p:txBody>
      </p:sp>
      <p:sp>
        <p:nvSpPr>
          <p:cNvPr id="16" name="Freeform 15">
            <a:extLst>
              <a:ext uri="{FF2B5EF4-FFF2-40B4-BE49-F238E27FC236}">
                <a16:creationId xmlns:a16="http://schemas.microsoft.com/office/drawing/2014/main" id="{8845E908-1DE9-4F34-EA8B-746C04F13A38}"/>
              </a:ext>
            </a:extLst>
          </p:cNvPr>
          <p:cNvSpPr/>
          <p:nvPr/>
        </p:nvSpPr>
        <p:spPr>
          <a:xfrm>
            <a:off x="6418321" y="-4661911"/>
            <a:ext cx="4766172" cy="8839500"/>
          </a:xfrm>
          <a:custGeom>
            <a:avLst/>
            <a:gdLst>
              <a:gd name="connsiteX0" fmla="*/ 131541 w 4766172"/>
              <a:gd name="connsiteY0" fmla="*/ 4659017 h 8839500"/>
              <a:gd name="connsiteX1" fmla="*/ 131541 w 4766172"/>
              <a:gd name="connsiteY1" fmla="*/ 4663113 h 8839500"/>
              <a:gd name="connsiteX2" fmla="*/ 1037202 w 4766172"/>
              <a:gd name="connsiteY2" fmla="*/ 4663113 h 8839500"/>
              <a:gd name="connsiteX3" fmla="*/ 1161127 w 4766172"/>
              <a:gd name="connsiteY3" fmla="*/ 4663113 h 8839500"/>
              <a:gd name="connsiteX4" fmla="*/ 2556946 w 4766172"/>
              <a:gd name="connsiteY4" fmla="*/ 4663113 h 8839500"/>
              <a:gd name="connsiteX5" fmla="*/ 3586532 w 4766172"/>
              <a:gd name="connsiteY5" fmla="*/ 4663113 h 8839500"/>
              <a:gd name="connsiteX6" fmla="*/ 3586532 w 4766172"/>
              <a:gd name="connsiteY6" fmla="*/ 4663112 h 8839500"/>
              <a:gd name="connsiteX7" fmla="*/ 4058970 w 4766172"/>
              <a:gd name="connsiteY7" fmla="*/ 4663112 h 8839500"/>
              <a:gd name="connsiteX8" fmla="*/ 4766172 w 4766172"/>
              <a:gd name="connsiteY8" fmla="*/ 4663112 h 8839500"/>
              <a:gd name="connsiteX9" fmla="*/ 4766172 w 4766172"/>
              <a:gd name="connsiteY9" fmla="*/ 4769107 h 8839500"/>
              <a:gd name="connsiteX10" fmla="*/ 4766172 w 4766172"/>
              <a:gd name="connsiteY10" fmla="*/ 4919591 h 8839500"/>
              <a:gd name="connsiteX11" fmla="*/ 4766172 w 4766172"/>
              <a:gd name="connsiteY11" fmla="*/ 6019342 h 8839500"/>
              <a:gd name="connsiteX12" fmla="*/ 4761199 w 4766172"/>
              <a:gd name="connsiteY12" fmla="*/ 6019342 h 8839500"/>
              <a:gd name="connsiteX13" fmla="*/ 4766172 w 4766172"/>
              <a:gd name="connsiteY13" fmla="*/ 6169826 h 8839500"/>
              <a:gd name="connsiteX14" fmla="*/ 2383086 w 4766172"/>
              <a:gd name="connsiteY14" fmla="*/ 8839500 h 8839500"/>
              <a:gd name="connsiteX15" fmla="*/ 1 w 4766172"/>
              <a:gd name="connsiteY15" fmla="*/ 6169826 h 8839500"/>
              <a:gd name="connsiteX16" fmla="*/ 4975 w 4766172"/>
              <a:gd name="connsiteY16" fmla="*/ 6019342 h 8839500"/>
              <a:gd name="connsiteX17" fmla="*/ 1 w 4766172"/>
              <a:gd name="connsiteY17" fmla="*/ 6019342 h 8839500"/>
              <a:gd name="connsiteX18" fmla="*/ 1 w 4766172"/>
              <a:gd name="connsiteY18" fmla="*/ 4919591 h 8839500"/>
              <a:gd name="connsiteX19" fmla="*/ 1 w 4766172"/>
              <a:gd name="connsiteY19" fmla="*/ 4769107 h 8839500"/>
              <a:gd name="connsiteX20" fmla="*/ 1 w 4766172"/>
              <a:gd name="connsiteY20" fmla="*/ 4662771 h 8839500"/>
              <a:gd name="connsiteX21" fmla="*/ 7616 w 4766172"/>
              <a:gd name="connsiteY21" fmla="*/ 4663113 h 8839500"/>
              <a:gd name="connsiteX22" fmla="*/ 131541 w 4766172"/>
              <a:gd name="connsiteY22" fmla="*/ 4659017 h 8839500"/>
              <a:gd name="connsiteX23" fmla="*/ 0 w 4766172"/>
              <a:gd name="connsiteY23" fmla="*/ 0 h 8839500"/>
              <a:gd name="connsiteX24" fmla="*/ 4766171 w 4766172"/>
              <a:gd name="connsiteY24" fmla="*/ 0 h 8839500"/>
              <a:gd name="connsiteX25" fmla="*/ 4766171 w 4766172"/>
              <a:gd name="connsiteY25" fmla="*/ 738101 h 8839500"/>
              <a:gd name="connsiteX26" fmla="*/ 4058970 w 4766172"/>
              <a:gd name="connsiteY26" fmla="*/ 738101 h 8839500"/>
              <a:gd name="connsiteX27" fmla="*/ 2663151 w 4766172"/>
              <a:gd name="connsiteY27" fmla="*/ 738101 h 8839500"/>
              <a:gd name="connsiteX28" fmla="*/ 2539226 w 4766172"/>
              <a:gd name="connsiteY28" fmla="*/ 738101 h 8839500"/>
              <a:gd name="connsiteX29" fmla="*/ 1633565 w 4766172"/>
              <a:gd name="connsiteY29" fmla="*/ 738101 h 8839500"/>
              <a:gd name="connsiteX30" fmla="*/ 1633565 w 4766172"/>
              <a:gd name="connsiteY30" fmla="*/ 738102 h 8839500"/>
              <a:gd name="connsiteX31" fmla="*/ 1509735 w 4766172"/>
              <a:gd name="connsiteY31" fmla="*/ 738102 h 8839500"/>
              <a:gd name="connsiteX32" fmla="*/ 1509640 w 4766172"/>
              <a:gd name="connsiteY32" fmla="*/ 738101 h 8839500"/>
              <a:gd name="connsiteX33" fmla="*/ 1509622 w 4766172"/>
              <a:gd name="connsiteY33" fmla="*/ 738102 h 8839500"/>
              <a:gd name="connsiteX34" fmla="*/ 1161127 w 4766172"/>
              <a:gd name="connsiteY34" fmla="*/ 738102 h 8839500"/>
              <a:gd name="connsiteX35" fmla="*/ 1037202 w 4766172"/>
              <a:gd name="connsiteY35" fmla="*/ 738102 h 8839500"/>
              <a:gd name="connsiteX36" fmla="*/ 131541 w 4766172"/>
              <a:gd name="connsiteY36" fmla="*/ 738102 h 8839500"/>
              <a:gd name="connsiteX37" fmla="*/ 131541 w 4766172"/>
              <a:gd name="connsiteY37" fmla="*/ 742198 h 8839500"/>
              <a:gd name="connsiteX38" fmla="*/ 7616 w 4766172"/>
              <a:gd name="connsiteY38" fmla="*/ 738102 h 8839500"/>
              <a:gd name="connsiteX39" fmla="*/ 0 w 4766172"/>
              <a:gd name="connsiteY39" fmla="*/ 738445 h 883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766172" h="8839500">
                <a:moveTo>
                  <a:pt x="131541" y="4659017"/>
                </a:moveTo>
                <a:lnTo>
                  <a:pt x="131541" y="4663113"/>
                </a:lnTo>
                <a:lnTo>
                  <a:pt x="1037202" y="4663113"/>
                </a:lnTo>
                <a:lnTo>
                  <a:pt x="1161127" y="4663113"/>
                </a:lnTo>
                <a:lnTo>
                  <a:pt x="2556946" y="4663113"/>
                </a:lnTo>
                <a:lnTo>
                  <a:pt x="3586532" y="4663113"/>
                </a:lnTo>
                <a:lnTo>
                  <a:pt x="3586532" y="4663112"/>
                </a:lnTo>
                <a:lnTo>
                  <a:pt x="4058970" y="4663112"/>
                </a:lnTo>
                <a:lnTo>
                  <a:pt x="4766172" y="4663112"/>
                </a:lnTo>
                <a:lnTo>
                  <a:pt x="4766172" y="4769107"/>
                </a:lnTo>
                <a:lnTo>
                  <a:pt x="4766172" y="4919591"/>
                </a:lnTo>
                <a:lnTo>
                  <a:pt x="4766172" y="6019342"/>
                </a:lnTo>
                <a:lnTo>
                  <a:pt x="4761199" y="6019342"/>
                </a:lnTo>
                <a:cubicBezTo>
                  <a:pt x="4766172" y="6069504"/>
                  <a:pt x="4766172" y="6119667"/>
                  <a:pt x="4766172" y="6169826"/>
                </a:cubicBezTo>
                <a:cubicBezTo>
                  <a:pt x="4766172" y="7646788"/>
                  <a:pt x="3701497" y="8839500"/>
                  <a:pt x="2383086" y="8839500"/>
                </a:cubicBezTo>
                <a:cubicBezTo>
                  <a:pt x="1064679" y="8839500"/>
                  <a:pt x="1" y="7641210"/>
                  <a:pt x="1" y="6169826"/>
                </a:cubicBezTo>
                <a:cubicBezTo>
                  <a:pt x="1" y="6119666"/>
                  <a:pt x="1" y="6063929"/>
                  <a:pt x="4975" y="6019342"/>
                </a:cubicBezTo>
                <a:lnTo>
                  <a:pt x="1" y="6019342"/>
                </a:lnTo>
                <a:lnTo>
                  <a:pt x="1" y="4919591"/>
                </a:lnTo>
                <a:lnTo>
                  <a:pt x="1" y="4769107"/>
                </a:lnTo>
                <a:lnTo>
                  <a:pt x="1" y="4662771"/>
                </a:lnTo>
                <a:lnTo>
                  <a:pt x="7616" y="4663113"/>
                </a:lnTo>
                <a:cubicBezTo>
                  <a:pt x="48922" y="4663113"/>
                  <a:pt x="90232" y="4663113"/>
                  <a:pt x="131541" y="4659017"/>
                </a:cubicBezTo>
                <a:close/>
                <a:moveTo>
                  <a:pt x="0" y="0"/>
                </a:moveTo>
                <a:lnTo>
                  <a:pt x="4766171" y="0"/>
                </a:lnTo>
                <a:lnTo>
                  <a:pt x="4766171" y="738101"/>
                </a:lnTo>
                <a:lnTo>
                  <a:pt x="4058970" y="738101"/>
                </a:lnTo>
                <a:lnTo>
                  <a:pt x="2663151" y="738101"/>
                </a:lnTo>
                <a:lnTo>
                  <a:pt x="2539226" y="738101"/>
                </a:lnTo>
                <a:lnTo>
                  <a:pt x="1633565" y="738101"/>
                </a:lnTo>
                <a:lnTo>
                  <a:pt x="1633565" y="738102"/>
                </a:lnTo>
                <a:lnTo>
                  <a:pt x="1509735" y="738102"/>
                </a:lnTo>
                <a:lnTo>
                  <a:pt x="1509640" y="738101"/>
                </a:lnTo>
                <a:lnTo>
                  <a:pt x="1509622" y="738102"/>
                </a:lnTo>
                <a:lnTo>
                  <a:pt x="1161127" y="738102"/>
                </a:lnTo>
                <a:lnTo>
                  <a:pt x="1037202" y="738102"/>
                </a:lnTo>
                <a:lnTo>
                  <a:pt x="131541" y="738102"/>
                </a:lnTo>
                <a:lnTo>
                  <a:pt x="131541" y="742198"/>
                </a:lnTo>
                <a:cubicBezTo>
                  <a:pt x="94823" y="738102"/>
                  <a:pt x="48923" y="738102"/>
                  <a:pt x="7616" y="738102"/>
                </a:cubicBezTo>
                <a:lnTo>
                  <a:pt x="0" y="738445"/>
                </a:lnTo>
                <a:close/>
              </a:path>
            </a:pathLst>
          </a:custGeom>
          <a:blipFill dpi="0" rotWithShape="0">
            <a:blip r:embed="rId2"/>
            <a:srcRect/>
            <a:stretch>
              <a:fillRect l="-16125" t="51345" r="-20961" b="-4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9" name="Group 18">
            <a:extLst>
              <a:ext uri="{FF2B5EF4-FFF2-40B4-BE49-F238E27FC236}">
                <a16:creationId xmlns:a16="http://schemas.microsoft.com/office/drawing/2014/main" id="{1B6E7E13-D527-39FD-34E6-1E3FF1195890}"/>
              </a:ext>
            </a:extLst>
          </p:cNvPr>
          <p:cNvGrpSpPr/>
          <p:nvPr/>
        </p:nvGrpSpPr>
        <p:grpSpPr>
          <a:xfrm>
            <a:off x="8966551" y="3242562"/>
            <a:ext cx="3253859" cy="554397"/>
            <a:chOff x="1800741" y="6353467"/>
            <a:chExt cx="3253859" cy="554397"/>
          </a:xfrm>
        </p:grpSpPr>
        <p:sp>
          <p:nvSpPr>
            <p:cNvPr id="17" name="object 3">
              <a:extLst>
                <a:ext uri="{FF2B5EF4-FFF2-40B4-BE49-F238E27FC236}">
                  <a16:creationId xmlns:a16="http://schemas.microsoft.com/office/drawing/2014/main" id="{1A8736D6-49C7-CCB7-E68E-BC37CB94D980}"/>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8" name="Text Placeholder 6">
              <a:extLst>
                <a:ext uri="{FF2B5EF4-FFF2-40B4-BE49-F238E27FC236}">
                  <a16:creationId xmlns:a16="http://schemas.microsoft.com/office/drawing/2014/main" id="{9E6A5469-0D2E-1FF8-B375-3EB7FA782490}"/>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a:t>Ljósmynd: </a:t>
              </a:r>
              <a:r>
                <a:rPr lang="en-IE" sz="1200" err="1"/>
                <a:t>sustainabletourismnetwork</a:t>
              </a:r>
              <a:endParaRPr lang="en-IE" sz="1200"/>
            </a:p>
          </p:txBody>
        </p:sp>
      </p:grpSp>
      <p:sp>
        <p:nvSpPr>
          <p:cNvPr id="20" name="TextBox 19">
            <a:extLst>
              <a:ext uri="{FF2B5EF4-FFF2-40B4-BE49-F238E27FC236}">
                <a16:creationId xmlns:a16="http://schemas.microsoft.com/office/drawing/2014/main" id="{30801E7C-3B69-A18D-5AA0-DCED31B8BDB8}"/>
              </a:ext>
            </a:extLst>
          </p:cNvPr>
          <p:cNvSpPr txBox="1"/>
          <p:nvPr/>
        </p:nvSpPr>
        <p:spPr>
          <a:xfrm>
            <a:off x="977300" y="6200968"/>
            <a:ext cx="7824107" cy="369332"/>
          </a:xfrm>
          <a:prstGeom prst="rect">
            <a:avLst/>
          </a:prstGeom>
          <a:noFill/>
        </p:spPr>
        <p:txBody>
          <a:bodyPr wrap="square">
            <a:spAutoFit/>
          </a:bodyPr>
          <a:lstStyle/>
          <a:p>
            <a:r>
              <a:rPr lang="en-US" b="1">
                <a:solidFill>
                  <a:srgbClr val="414141"/>
                </a:solidFill>
              </a:rPr>
              <a:t>Heimild: </a:t>
            </a:r>
            <a:r>
              <a:rPr lang="en-US">
                <a:solidFill>
                  <a:srgbClr val="459597"/>
                </a:solidFill>
                <a:hlinkClick r:id="rId3">
                  <a:extLst>
                    <a:ext uri="{A12FA001-AC4F-418D-AE19-62706E023703}">
                      <ahyp:hlinkClr xmlns:ahyp="http://schemas.microsoft.com/office/drawing/2018/hyperlinkcolor" val="tx"/>
                    </a:ext>
                  </a:extLst>
                </a:hlinkClick>
              </a:rPr>
              <a:t>Tilfellisrannsókn: Grænt vistferðab&amp;b fær vottun um sjálfbærni</a:t>
            </a:r>
            <a:endParaRPr lang="en-IE">
              <a:solidFill>
                <a:srgbClr val="459597"/>
              </a:solidFill>
            </a:endParaRPr>
          </a:p>
        </p:txBody>
      </p:sp>
      <p:sp>
        <p:nvSpPr>
          <p:cNvPr id="21" name="Slide Number Placeholder 5">
            <a:extLst>
              <a:ext uri="{FF2B5EF4-FFF2-40B4-BE49-F238E27FC236}">
                <a16:creationId xmlns:a16="http://schemas.microsoft.com/office/drawing/2014/main" id="{D5CAA2BF-D453-93B9-3FC2-B2C462D87A1E}"/>
              </a:ext>
            </a:extLst>
          </p:cNvPr>
          <p:cNvSpPr txBox="1">
            <a:spLocks/>
          </p:cNvSpPr>
          <p:nvPr/>
        </p:nvSpPr>
        <p:spPr>
          <a:xfrm>
            <a:off x="11681466" y="6468440"/>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19</a:t>
            </a:fld>
            <a:endParaRPr lang="fr-CA" sz="1200"/>
          </a:p>
        </p:txBody>
      </p:sp>
    </p:spTree>
    <p:extLst>
      <p:ext uri="{BB962C8B-B14F-4D97-AF65-F5344CB8AC3E}">
        <p14:creationId xmlns:p14="http://schemas.microsoft.com/office/powerpoint/2010/main" val="2640752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12F7E-5F0F-C753-043C-695B63A22D5C}"/>
              </a:ext>
            </a:extLst>
          </p:cNvPr>
          <p:cNvSpPr>
            <a:spLocks noGrp="1"/>
          </p:cNvSpPr>
          <p:nvPr>
            <p:ph type="body" sz="quarter" idx="18"/>
          </p:nvPr>
        </p:nvSpPr>
        <p:spPr/>
        <p:txBody>
          <a:bodyPr lIns="91440" tIns="45720" rIns="91440" bIns="45720" anchor="t">
            <a:noAutofit/>
          </a:bodyPr>
          <a:lstStyle/>
          <a:p>
            <a:r>
              <a:rPr lang="en-IE">
                <a:latin typeface="Calibri"/>
                <a:ea typeface="Open Sans"/>
                <a:cs typeface="Calibri"/>
              </a:rPr>
              <a:t>Vörumerkjastjórnun, markaðssetning með frásögn,</a:t>
            </a:r>
            <a:endParaRPr lang="en-US"/>
          </a:p>
          <a:p>
            <a:r>
              <a:rPr lang="en-IE">
                <a:latin typeface="Calibri"/>
                <a:ea typeface="Open Sans"/>
                <a:cs typeface="Calibri"/>
              </a:rPr>
              <a:t>Samfélag og bókanir</a:t>
            </a:r>
            <a:endParaRPr lang="en-IE"/>
          </a:p>
          <a:p>
            <a:endParaRPr lang="en-IE"/>
          </a:p>
          <a:p>
            <a:endParaRPr lang="en-US"/>
          </a:p>
        </p:txBody>
      </p:sp>
      <p:sp>
        <p:nvSpPr>
          <p:cNvPr id="22" name="Text Placeholder 21">
            <a:extLst>
              <a:ext uri="{FF2B5EF4-FFF2-40B4-BE49-F238E27FC236}">
                <a16:creationId xmlns:a16="http://schemas.microsoft.com/office/drawing/2014/main" id="{DF1AB381-3DB4-9E27-AF66-31452C2D4F47}"/>
              </a:ext>
            </a:extLst>
          </p:cNvPr>
          <p:cNvSpPr>
            <a:spLocks noGrp="1"/>
          </p:cNvSpPr>
          <p:nvPr>
            <p:ph type="body" sz="quarter" idx="19"/>
          </p:nvPr>
        </p:nvSpPr>
        <p:spPr/>
        <p:txBody>
          <a:bodyPr/>
          <a:lstStyle/>
          <a:p>
            <a:r>
              <a:rPr lang="en-US"/>
              <a:t>01</a:t>
            </a:r>
          </a:p>
        </p:txBody>
      </p:sp>
      <p:sp>
        <p:nvSpPr>
          <p:cNvPr id="25" name="Text Placeholder 24">
            <a:extLst>
              <a:ext uri="{FF2B5EF4-FFF2-40B4-BE49-F238E27FC236}">
                <a16:creationId xmlns:a16="http://schemas.microsoft.com/office/drawing/2014/main" id="{DAAC4FB5-01C8-1729-7BCE-63D05D809E1D}"/>
              </a:ext>
            </a:extLst>
          </p:cNvPr>
          <p:cNvSpPr>
            <a:spLocks noGrp="1"/>
          </p:cNvSpPr>
          <p:nvPr>
            <p:ph type="body" sz="quarter" idx="20"/>
          </p:nvPr>
        </p:nvSpPr>
        <p:spPr/>
        <p:txBody>
          <a:bodyPr/>
          <a:lstStyle/>
          <a:p>
            <a:r>
              <a:rPr lang="en-US"/>
              <a:t>Síða 4</a:t>
            </a:r>
          </a:p>
        </p:txBody>
      </p:sp>
      <p:sp>
        <p:nvSpPr>
          <p:cNvPr id="27" name="Text Placeholder 26">
            <a:extLst>
              <a:ext uri="{FF2B5EF4-FFF2-40B4-BE49-F238E27FC236}">
                <a16:creationId xmlns:a16="http://schemas.microsoft.com/office/drawing/2014/main" id="{BD33D437-1D1B-0970-863A-3F4E5678E15E}"/>
              </a:ext>
            </a:extLst>
          </p:cNvPr>
          <p:cNvSpPr>
            <a:spLocks noGrp="1"/>
          </p:cNvSpPr>
          <p:nvPr>
            <p:ph type="body" sz="quarter" idx="66"/>
          </p:nvPr>
        </p:nvSpPr>
        <p:spPr/>
        <p:txBody>
          <a:bodyPr/>
          <a:lstStyle/>
          <a:p>
            <a:r>
              <a:rPr lang="en-GB"/>
              <a:t>Mynd: Church </a:t>
            </a:r>
            <a:r>
              <a:rPr lang="en-GB" err="1"/>
              <a:t>Blönduós</a:t>
            </a:r>
            <a:r>
              <a:rPr lang="en-GB"/>
              <a:t>, Ísland</a:t>
            </a:r>
          </a:p>
        </p:txBody>
      </p:sp>
      <p:sp>
        <p:nvSpPr>
          <p:cNvPr id="31" name="Text Placeholder 30">
            <a:extLst>
              <a:ext uri="{FF2B5EF4-FFF2-40B4-BE49-F238E27FC236}">
                <a16:creationId xmlns:a16="http://schemas.microsoft.com/office/drawing/2014/main" id="{38A6865B-4B41-2DD3-5422-12BF336B91E0}"/>
              </a:ext>
            </a:extLst>
          </p:cNvPr>
          <p:cNvSpPr>
            <a:spLocks noGrp="1"/>
          </p:cNvSpPr>
          <p:nvPr>
            <p:ph type="body" sz="quarter" idx="86"/>
          </p:nvPr>
        </p:nvSpPr>
        <p:spPr/>
        <p:txBody>
          <a:bodyPr/>
          <a:lstStyle/>
          <a:p>
            <a:r>
              <a:rPr lang="en-US"/>
              <a:t>Yfirlit</a:t>
            </a:r>
          </a:p>
          <a:p>
            <a:endParaRPr lang="en-US"/>
          </a:p>
        </p:txBody>
      </p:sp>
      <p:sp>
        <p:nvSpPr>
          <p:cNvPr id="33" name="Text Placeholder 32">
            <a:extLst>
              <a:ext uri="{FF2B5EF4-FFF2-40B4-BE49-F238E27FC236}">
                <a16:creationId xmlns:a16="http://schemas.microsoft.com/office/drawing/2014/main" id="{FE8A3D68-819C-50D6-7085-42930AB91A65}"/>
              </a:ext>
            </a:extLst>
          </p:cNvPr>
          <p:cNvSpPr>
            <a:spLocks noGrp="1"/>
          </p:cNvSpPr>
          <p:nvPr>
            <p:ph type="body" sz="quarter" idx="87"/>
          </p:nvPr>
        </p:nvSpPr>
        <p:spPr/>
        <p:txBody>
          <a:bodyPr/>
          <a:lstStyle/>
          <a:p>
            <a:r>
              <a:rPr lang="en-US"/>
              <a:t>02</a:t>
            </a:r>
          </a:p>
        </p:txBody>
      </p:sp>
      <p:sp>
        <p:nvSpPr>
          <p:cNvPr id="35" name="Text Placeholder 34">
            <a:extLst>
              <a:ext uri="{FF2B5EF4-FFF2-40B4-BE49-F238E27FC236}">
                <a16:creationId xmlns:a16="http://schemas.microsoft.com/office/drawing/2014/main" id="{E4F6B0C1-8B1A-98D6-6493-56B6E365EF8F}"/>
              </a:ext>
            </a:extLst>
          </p:cNvPr>
          <p:cNvSpPr>
            <a:spLocks noGrp="1"/>
          </p:cNvSpPr>
          <p:nvPr>
            <p:ph type="body" sz="quarter" idx="88"/>
          </p:nvPr>
        </p:nvSpPr>
        <p:spPr/>
        <p:txBody>
          <a:bodyPr/>
          <a:lstStyle/>
          <a:p>
            <a:r>
              <a:rPr lang="en-US"/>
              <a:t>Síða 4</a:t>
            </a:r>
          </a:p>
        </p:txBody>
      </p:sp>
      <p:sp>
        <p:nvSpPr>
          <p:cNvPr id="39" name="Text Placeholder 38">
            <a:extLst>
              <a:ext uri="{FF2B5EF4-FFF2-40B4-BE49-F238E27FC236}">
                <a16:creationId xmlns:a16="http://schemas.microsoft.com/office/drawing/2014/main" id="{FBFC37F9-12D0-F4D6-2836-22B62DC69118}"/>
              </a:ext>
            </a:extLst>
          </p:cNvPr>
          <p:cNvSpPr>
            <a:spLocks noGrp="1"/>
          </p:cNvSpPr>
          <p:nvPr>
            <p:ph type="body" sz="quarter" idx="90"/>
          </p:nvPr>
        </p:nvSpPr>
        <p:spPr/>
        <p:txBody>
          <a:bodyPr/>
          <a:lstStyle/>
          <a:p>
            <a:r>
              <a:rPr lang="en-GB"/>
              <a:t>Námsmarkmið</a:t>
            </a:r>
          </a:p>
        </p:txBody>
      </p:sp>
      <p:sp>
        <p:nvSpPr>
          <p:cNvPr id="41" name="Text Placeholder 40">
            <a:extLst>
              <a:ext uri="{FF2B5EF4-FFF2-40B4-BE49-F238E27FC236}">
                <a16:creationId xmlns:a16="http://schemas.microsoft.com/office/drawing/2014/main" id="{7CC3ABA0-7B53-5303-46A2-C54FCAAFE6D7}"/>
              </a:ext>
            </a:extLst>
          </p:cNvPr>
          <p:cNvSpPr>
            <a:spLocks noGrp="1"/>
          </p:cNvSpPr>
          <p:nvPr>
            <p:ph type="body" sz="quarter" idx="91"/>
          </p:nvPr>
        </p:nvSpPr>
        <p:spPr/>
        <p:txBody>
          <a:bodyPr/>
          <a:lstStyle/>
          <a:p>
            <a:r>
              <a:rPr lang="en-US"/>
              <a:t>03</a:t>
            </a:r>
          </a:p>
        </p:txBody>
      </p:sp>
      <p:sp>
        <p:nvSpPr>
          <p:cNvPr id="43" name="Text Placeholder 42">
            <a:extLst>
              <a:ext uri="{FF2B5EF4-FFF2-40B4-BE49-F238E27FC236}">
                <a16:creationId xmlns:a16="http://schemas.microsoft.com/office/drawing/2014/main" id="{DC0FD6CF-E890-CEC4-9940-AA2F663B8FDE}"/>
              </a:ext>
            </a:extLst>
          </p:cNvPr>
          <p:cNvSpPr>
            <a:spLocks noGrp="1"/>
          </p:cNvSpPr>
          <p:nvPr>
            <p:ph type="body" sz="quarter" idx="92"/>
          </p:nvPr>
        </p:nvSpPr>
        <p:spPr/>
        <p:txBody>
          <a:bodyPr/>
          <a:lstStyle/>
          <a:p>
            <a:r>
              <a:rPr lang="en-US"/>
              <a:t>Síða 6</a:t>
            </a:r>
          </a:p>
        </p:txBody>
      </p:sp>
      <p:sp>
        <p:nvSpPr>
          <p:cNvPr id="45" name="Text Placeholder 44">
            <a:extLst>
              <a:ext uri="{FF2B5EF4-FFF2-40B4-BE49-F238E27FC236}">
                <a16:creationId xmlns:a16="http://schemas.microsoft.com/office/drawing/2014/main" id="{23A22EDC-1479-DCBF-238C-FC103F222B13}"/>
              </a:ext>
            </a:extLst>
          </p:cNvPr>
          <p:cNvSpPr>
            <a:spLocks noGrp="1"/>
          </p:cNvSpPr>
          <p:nvPr>
            <p:ph type="body" sz="quarter" idx="93"/>
          </p:nvPr>
        </p:nvSpPr>
        <p:spPr/>
        <p:txBody>
          <a:bodyPr/>
          <a:lstStyle/>
          <a:p>
            <a:r>
              <a:rPr lang="en-GB"/>
              <a:t>Ljósmynd: </a:t>
            </a:r>
          </a:p>
          <a:p>
            <a:r>
              <a:rPr lang="en-US"/>
              <a:t>De Old </a:t>
            </a:r>
            <a:r>
              <a:rPr lang="en-US" err="1"/>
              <a:t>Signorie </a:t>
            </a:r>
            <a:r>
              <a:rPr lang="en-US"/>
              <a:t>BB, Niðurlönd</a:t>
            </a:r>
            <a:endParaRPr lang="en-GB"/>
          </a:p>
        </p:txBody>
      </p:sp>
      <p:sp>
        <p:nvSpPr>
          <p:cNvPr id="47" name="Text Placeholder 46">
            <a:extLst>
              <a:ext uri="{FF2B5EF4-FFF2-40B4-BE49-F238E27FC236}">
                <a16:creationId xmlns:a16="http://schemas.microsoft.com/office/drawing/2014/main" id="{F1CAD430-D9E2-5C13-0DA1-5F9ECB584574}"/>
              </a:ext>
            </a:extLst>
          </p:cNvPr>
          <p:cNvSpPr>
            <a:spLocks noGrp="1"/>
          </p:cNvSpPr>
          <p:nvPr>
            <p:ph type="body" sz="quarter" idx="98"/>
          </p:nvPr>
        </p:nvSpPr>
        <p:spPr/>
        <p:txBody>
          <a:bodyPr/>
          <a:lstStyle/>
          <a:p>
            <a:r>
              <a:rPr lang="en-GB"/>
              <a:t>Mynd: Teapot Lane, Leitrim, Írland</a:t>
            </a:r>
          </a:p>
        </p:txBody>
      </p:sp>
      <p:sp>
        <p:nvSpPr>
          <p:cNvPr id="49" name="Text Placeholder 48">
            <a:extLst>
              <a:ext uri="{FF2B5EF4-FFF2-40B4-BE49-F238E27FC236}">
                <a16:creationId xmlns:a16="http://schemas.microsoft.com/office/drawing/2014/main" id="{E10E7A37-D600-026A-E03B-DDA2A9F92F0A}"/>
              </a:ext>
            </a:extLst>
          </p:cNvPr>
          <p:cNvSpPr>
            <a:spLocks noGrp="1"/>
          </p:cNvSpPr>
          <p:nvPr>
            <p:ph type="body" sz="quarter" idx="42"/>
          </p:nvPr>
        </p:nvSpPr>
        <p:spPr>
          <a:xfrm rot="16200000">
            <a:off x="8077471" y="3119181"/>
            <a:ext cx="6840061" cy="637571"/>
          </a:xfrm>
        </p:spPr>
        <p:txBody>
          <a:bodyPr/>
          <a:lstStyle/>
          <a:p>
            <a:pPr algn="r"/>
            <a:r>
              <a:rPr lang="en-US"/>
              <a:t>EFNISYFIRLIT</a:t>
            </a:r>
          </a:p>
          <a:p>
            <a:endParaRPr lang="en-US"/>
          </a:p>
        </p:txBody>
      </p:sp>
      <p:pic>
        <p:nvPicPr>
          <p:cNvPr id="11" name="Picture Placeholder 18">
            <a:extLst>
              <a:ext uri="{FF2B5EF4-FFF2-40B4-BE49-F238E27FC236}">
                <a16:creationId xmlns:a16="http://schemas.microsoft.com/office/drawing/2014/main" id="{885C6C24-6DD2-D3E1-EF3C-CB706DD63789}"/>
              </a:ext>
            </a:extLst>
          </p:cNvPr>
          <p:cNvPicPr>
            <a:picLocks noGrp="1" noChangeAspect="1"/>
          </p:cNvPicPr>
          <p:nvPr>
            <p:ph type="pic" sz="quarter" idx="67"/>
          </p:nvPr>
        </p:nvPicPr>
        <p:blipFill>
          <a:blip r:embed="rId2"/>
          <a:srcRect l="30415" r="30415"/>
          <a:stretch>
            <a:fillRect/>
          </a:stretch>
        </p:blipFill>
        <p:spPr/>
      </p:pic>
      <p:pic>
        <p:nvPicPr>
          <p:cNvPr id="12" name="Picture Placeholder 20">
            <a:extLst>
              <a:ext uri="{FF2B5EF4-FFF2-40B4-BE49-F238E27FC236}">
                <a16:creationId xmlns:a16="http://schemas.microsoft.com/office/drawing/2014/main" id="{4615A141-24DA-ACCD-6F36-22476038923C}"/>
              </a:ext>
            </a:extLst>
          </p:cNvPr>
          <p:cNvPicPr>
            <a:picLocks noGrp="1" noChangeAspect="1"/>
          </p:cNvPicPr>
          <p:nvPr>
            <p:ph type="pic" sz="quarter" idx="85"/>
          </p:nvPr>
        </p:nvPicPr>
        <p:blipFill>
          <a:blip r:embed="rId3"/>
          <a:srcRect l="26777" r="26777"/>
          <a:stretch>
            <a:fillRect/>
          </a:stretch>
        </p:blipFill>
        <p:spPr/>
      </p:pic>
      <p:pic>
        <p:nvPicPr>
          <p:cNvPr id="14" name="Picture Placeholder 22">
            <a:extLst>
              <a:ext uri="{FF2B5EF4-FFF2-40B4-BE49-F238E27FC236}">
                <a16:creationId xmlns:a16="http://schemas.microsoft.com/office/drawing/2014/main" id="{FC151969-CDA7-AB80-C01B-082A95FA2635}"/>
              </a:ext>
            </a:extLst>
          </p:cNvPr>
          <p:cNvPicPr>
            <a:picLocks noGrp="1" noChangeAspect="1"/>
          </p:cNvPicPr>
          <p:nvPr>
            <p:ph type="pic" sz="quarter" idx="89"/>
          </p:nvPr>
        </p:nvPicPr>
        <p:blipFill>
          <a:blip r:embed="rId4"/>
          <a:srcRect l="23887" r="23887"/>
          <a:stretch>
            <a:fillRect/>
          </a:stretch>
        </p:blipFill>
        <p:spPr/>
      </p:pic>
      <p:pic>
        <p:nvPicPr>
          <p:cNvPr id="15" name="Picture 14">
            <a:extLst>
              <a:ext uri="{FF2B5EF4-FFF2-40B4-BE49-F238E27FC236}">
                <a16:creationId xmlns:a16="http://schemas.microsoft.com/office/drawing/2014/main" id="{48E18C5D-CA9E-EED6-1283-2896E7F53DB5}"/>
              </a:ext>
            </a:extLst>
          </p:cNvPr>
          <p:cNvPicPr>
            <a:picLocks noChangeAspect="1"/>
          </p:cNvPicPr>
          <p:nvPr/>
        </p:nvPicPr>
        <p:blipFill>
          <a:blip r:embed="rId5">
            <a:alphaModFix/>
            <a:extLst>
              <a:ext uri="{28A0092B-C50C-407E-A947-70E740481C1C}">
                <a14:useLocalDpi xmlns:a14="http://schemas.microsoft.com/office/drawing/2010/main" val="0"/>
              </a:ext>
            </a:extLst>
          </a:blip>
          <a:srcRect l="53155" t="-1" r="5047" b="49903"/>
          <a:stretch/>
        </p:blipFill>
        <p:spPr>
          <a:xfrm>
            <a:off x="8020250" y="3697683"/>
            <a:ext cx="3580276" cy="2659133"/>
          </a:xfrm>
          <a:prstGeom prst="rect">
            <a:avLst/>
          </a:prstGeom>
        </p:spPr>
      </p:pic>
    </p:spTree>
    <p:extLst>
      <p:ext uri="{BB962C8B-B14F-4D97-AF65-F5344CB8AC3E}">
        <p14:creationId xmlns:p14="http://schemas.microsoft.com/office/powerpoint/2010/main" val="19519108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2ADF5C-1D2A-BCE3-716C-7891B61375B9}"/>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FE7F9D4D-C4EE-60DA-4466-425267942BD3}"/>
              </a:ext>
            </a:extLst>
          </p:cNvPr>
          <p:cNvSpPr txBox="1">
            <a:spLocks/>
          </p:cNvSpPr>
          <p:nvPr/>
        </p:nvSpPr>
        <p:spPr>
          <a:xfrm>
            <a:off x="653780" y="472365"/>
            <a:ext cx="5099320" cy="803654"/>
          </a:xfrm>
          <a:prstGeom prst="rect">
            <a:avLst/>
          </a:prstGeom>
        </p:spPr>
        <p:txBody>
          <a:bodyPr lIns="91440" tIns="45720" rIns="91440" bIns="45720" anchor="t">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a:t>Af hverju er það sterkt vörumerki?</a:t>
            </a:r>
          </a:p>
          <a:p>
            <a:pPr>
              <a:lnSpc>
                <a:spcPts val="3720"/>
              </a:lnSpc>
            </a:pPr>
            <a:endParaRPr lang="en-US"/>
          </a:p>
        </p:txBody>
      </p:sp>
      <p:cxnSp>
        <p:nvCxnSpPr>
          <p:cNvPr id="10" name="Straight Connector 9">
            <a:extLst>
              <a:ext uri="{FF2B5EF4-FFF2-40B4-BE49-F238E27FC236}">
                <a16:creationId xmlns:a16="http://schemas.microsoft.com/office/drawing/2014/main" id="{81CA9BB3-FC12-6DCD-9BA6-BB828D5ED9C4}"/>
              </a:ext>
            </a:extLst>
          </p:cNvPr>
          <p:cNvCxnSpPr>
            <a:cxnSpLocks/>
          </p:cNvCxnSpPr>
          <p:nvPr/>
        </p:nvCxnSpPr>
        <p:spPr>
          <a:xfrm>
            <a:off x="0" y="1677658"/>
            <a:ext cx="520504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D02BCB4C-D629-D3F4-BD86-E3B58A3821EC}"/>
              </a:ext>
            </a:extLst>
          </p:cNvPr>
          <p:cNvSpPr txBox="1">
            <a:spLocks/>
          </p:cNvSpPr>
          <p:nvPr/>
        </p:nvSpPr>
        <p:spPr>
          <a:xfrm>
            <a:off x="619290" y="1788268"/>
            <a:ext cx="6333449" cy="4350785"/>
          </a:xfrm>
          <a:prstGeom prst="rect">
            <a:avLst/>
          </a:prstGeom>
        </p:spPr>
        <p:txBody>
          <a:bodyPr numCol="2"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ts val="2340"/>
              </a:lnSpc>
              <a:buClr>
                <a:srgbClr val="EC7C69"/>
              </a:buClr>
              <a:buFont typeface="+mj-lt"/>
              <a:buAutoNum type="arabicPeriod" startAt="3"/>
            </a:pPr>
            <a:r>
              <a:rPr lang="en-IE" sz="2200" b="1">
                <a:solidFill>
                  <a:srgbClr val="414141"/>
                </a:solidFill>
              </a:rPr>
              <a:t>Persónuleg saga og persónuleiki gestgjafa </a:t>
            </a:r>
            <a:r>
              <a:rPr lang="en-IE" sz="2200">
                <a:solidFill>
                  <a:srgbClr val="414141"/>
                </a:solidFill>
              </a:rPr>
              <a:t>– persónuleikar og sögur gestgjafanna skína í gegn. Gestir muna eftir hlýjunni, umhyggjunni og persónulegu viðmóti, sem verður hluti af vörumerkjavitundinni. Þessi mannlega þáttur byggir upp traust og tilfinningalega tengingu.</a:t>
            </a:r>
          </a:p>
          <a:p>
            <a:pPr marL="457200" indent="-457200">
              <a:lnSpc>
                <a:spcPts val="2340"/>
              </a:lnSpc>
              <a:buClr>
                <a:srgbClr val="EC7C69"/>
              </a:buClr>
              <a:buFont typeface="+mj-lt"/>
              <a:buAutoNum type="arabicPeriod" startAt="4"/>
            </a:pPr>
            <a:r>
              <a:rPr lang="en-IE" sz="2200" b="1">
                <a:solidFill>
                  <a:srgbClr val="414141"/>
                </a:solidFill>
              </a:rPr>
              <a:t>Að einblína á gestinn – </a:t>
            </a:r>
            <a:r>
              <a:rPr lang="en-IE" sz="2200">
                <a:solidFill>
                  <a:srgbClr val="414141"/>
                </a:solidFill>
              </a:rPr>
              <a:t>Ferðalangar sem leita að kyrrlátri slökun, ekta upplifunum og persónulegum samskiptum. Þarfir gesta sem uppfylltar eru: Friðsæll staður til að kanna Burren, staðbundnar innsýn sem fer út fyrir ferðabækur og tilfinningin um annað heimili fjarri heimili. </a:t>
            </a:r>
            <a:endParaRPr lang="en-US" sz="2200">
              <a:solidFill>
                <a:srgbClr val="414141"/>
              </a:solidFill>
            </a:endParaRPr>
          </a:p>
        </p:txBody>
      </p:sp>
      <p:sp>
        <p:nvSpPr>
          <p:cNvPr id="20" name="TextBox 19">
            <a:extLst>
              <a:ext uri="{FF2B5EF4-FFF2-40B4-BE49-F238E27FC236}">
                <a16:creationId xmlns:a16="http://schemas.microsoft.com/office/drawing/2014/main" id="{24EE1A73-D234-181C-5379-C358C86B10DB}"/>
              </a:ext>
            </a:extLst>
          </p:cNvPr>
          <p:cNvSpPr txBox="1"/>
          <p:nvPr/>
        </p:nvSpPr>
        <p:spPr>
          <a:xfrm>
            <a:off x="1620284" y="6088135"/>
            <a:ext cx="5898988" cy="646331"/>
          </a:xfrm>
          <a:prstGeom prst="rect">
            <a:avLst/>
          </a:prstGeom>
          <a:noFill/>
        </p:spPr>
        <p:txBody>
          <a:bodyPr wrap="square">
            <a:spAutoFit/>
          </a:bodyPr>
          <a:lstStyle/>
          <a:p>
            <a:r>
              <a:rPr lang="en-US" b="1">
                <a:solidFill>
                  <a:srgbClr val="414141"/>
                </a:solidFill>
              </a:rPr>
              <a:t>Heimild </a:t>
            </a:r>
            <a:r>
              <a:rPr lang="en-US">
                <a:solidFill>
                  <a:srgbClr val="459597"/>
                </a:solidFill>
                <a:hlinkClick r:id="rId3">
                  <a:extLst>
                    <a:ext uri="{A12FA001-AC4F-418D-AE19-62706E023703}">
                      <ahyp:hlinkClr xmlns:ahyp="http://schemas.microsoft.com/office/drawing/2018/hyperlinkcolor" val="tx"/>
                    </a:ext>
                  </a:extLst>
                </a:hlinkClick>
              </a:rPr>
              <a:t> Tilfellisrannsókn: Grænt vistferðalags B&amp;B</a:t>
            </a:r>
          </a:p>
          <a:p>
            <a:pPr marL="749300"/>
            <a:r>
              <a:rPr lang="en-US">
                <a:solidFill>
                  <a:srgbClr val="459597"/>
                </a:solidFill>
                <a:hlinkClick r:id="rId3">
                  <a:extLst>
                    <a:ext uri="{A12FA001-AC4F-418D-AE19-62706E023703}">
                      <ahyp:hlinkClr xmlns:ahyp="http://schemas.microsoft.com/office/drawing/2018/hyperlinkcolor" val="tx"/>
                    </a:ext>
                  </a:extLst>
                </a:hlinkClick>
              </a:rPr>
              <a:t>fær vottun um sjálfbærni</a:t>
            </a:r>
            <a:endParaRPr lang="en-IE">
              <a:solidFill>
                <a:srgbClr val="459597"/>
              </a:solidFill>
            </a:endParaRPr>
          </a:p>
        </p:txBody>
      </p:sp>
      <p:sp>
        <p:nvSpPr>
          <p:cNvPr id="2" name="Freeform 1">
            <a:extLst>
              <a:ext uri="{FF2B5EF4-FFF2-40B4-BE49-F238E27FC236}">
                <a16:creationId xmlns:a16="http://schemas.microsoft.com/office/drawing/2014/main" id="{75DED549-E6EB-5C08-4112-A83A10813DCB}"/>
              </a:ext>
            </a:extLst>
          </p:cNvPr>
          <p:cNvSpPr/>
          <p:nvPr/>
        </p:nvSpPr>
        <p:spPr>
          <a:xfrm rot="5400000" flipH="1">
            <a:off x="6837626" y="2192154"/>
            <a:ext cx="5069731" cy="4261960"/>
          </a:xfrm>
          <a:custGeom>
            <a:avLst/>
            <a:gdLst>
              <a:gd name="connsiteX0" fmla="*/ 5069731 w 5069731"/>
              <a:gd name="connsiteY0" fmla="*/ 3902947 h 4261960"/>
              <a:gd name="connsiteX1" fmla="*/ 5069731 w 5069731"/>
              <a:gd name="connsiteY1" fmla="*/ 3429024 h 4261960"/>
              <a:gd name="connsiteX2" fmla="*/ 5069731 w 5069731"/>
              <a:gd name="connsiteY2" fmla="*/ 3356933 h 4261960"/>
              <a:gd name="connsiteX3" fmla="*/ 5069731 w 5069731"/>
              <a:gd name="connsiteY3" fmla="*/ 2883010 h 4261960"/>
              <a:gd name="connsiteX4" fmla="*/ 5069731 w 5069731"/>
              <a:gd name="connsiteY4" fmla="*/ 1019939 h 4261960"/>
              <a:gd name="connsiteX5" fmla="*/ 5069731 w 5069731"/>
              <a:gd name="connsiteY5" fmla="*/ 546015 h 4261960"/>
              <a:gd name="connsiteX6" fmla="*/ 5069731 w 5069731"/>
              <a:gd name="connsiteY6" fmla="*/ 473924 h 4261960"/>
              <a:gd name="connsiteX7" fmla="*/ 5069731 w 5069731"/>
              <a:gd name="connsiteY7" fmla="*/ 1 h 4261960"/>
              <a:gd name="connsiteX8" fmla="*/ 4502132 w 5069731"/>
              <a:gd name="connsiteY8" fmla="*/ 1 h 4261960"/>
              <a:gd name="connsiteX9" fmla="*/ 2870264 w 5069731"/>
              <a:gd name="connsiteY9" fmla="*/ 1 h 4261960"/>
              <a:gd name="connsiteX10" fmla="*/ 2870264 w 5069731"/>
              <a:gd name="connsiteY10" fmla="*/ 0 h 4261960"/>
              <a:gd name="connsiteX11" fmla="*/ 2302667 w 5069731"/>
              <a:gd name="connsiteY11" fmla="*/ 0 h 4261960"/>
              <a:gd name="connsiteX12" fmla="*/ 919509 w 5069731"/>
              <a:gd name="connsiteY12" fmla="*/ 0 h 4261960"/>
              <a:gd name="connsiteX13" fmla="*/ 919509 w 5069731"/>
              <a:gd name="connsiteY13" fmla="*/ 5305 h 4261960"/>
              <a:gd name="connsiteX14" fmla="*/ 0 w 5069731"/>
              <a:gd name="connsiteY14" fmla="*/ 5305 h 4261960"/>
              <a:gd name="connsiteX15" fmla="*/ 0 w 5069731"/>
              <a:gd name="connsiteY15" fmla="*/ 479229 h 4261960"/>
              <a:gd name="connsiteX16" fmla="*/ 0 w 5069731"/>
              <a:gd name="connsiteY16" fmla="*/ 924189 h 4261960"/>
              <a:gd name="connsiteX17" fmla="*/ 0 w 5069731"/>
              <a:gd name="connsiteY17" fmla="*/ 924192 h 4261960"/>
              <a:gd name="connsiteX18" fmla="*/ 0 w 5069731"/>
              <a:gd name="connsiteY18" fmla="*/ 1398113 h 4261960"/>
              <a:gd name="connsiteX19" fmla="*/ 0 w 5069731"/>
              <a:gd name="connsiteY19" fmla="*/ 1398116 h 4261960"/>
              <a:gd name="connsiteX20" fmla="*/ 0 w 5069731"/>
              <a:gd name="connsiteY20" fmla="*/ 1491788 h 4261960"/>
              <a:gd name="connsiteX21" fmla="*/ 0 w 5069731"/>
              <a:gd name="connsiteY21" fmla="*/ 1491791 h 4261960"/>
              <a:gd name="connsiteX22" fmla="*/ 0 w 5069731"/>
              <a:gd name="connsiteY22" fmla="*/ 1965712 h 4261960"/>
              <a:gd name="connsiteX23" fmla="*/ 0 w 5069731"/>
              <a:gd name="connsiteY23" fmla="*/ 1965715 h 4261960"/>
              <a:gd name="connsiteX24" fmla="*/ 0 w 5069731"/>
              <a:gd name="connsiteY24" fmla="*/ 3788036 h 4261960"/>
              <a:gd name="connsiteX25" fmla="*/ 0 w 5069731"/>
              <a:gd name="connsiteY25" fmla="*/ 4261960 h 4261960"/>
              <a:gd name="connsiteX26" fmla="*/ 979115 w 5069731"/>
              <a:gd name="connsiteY26" fmla="*/ 4261960 h 4261960"/>
              <a:gd name="connsiteX27" fmla="*/ 979118 w 5069731"/>
              <a:gd name="connsiteY27" fmla="*/ 4261960 h 4261960"/>
              <a:gd name="connsiteX28" fmla="*/ 1546714 w 5069731"/>
              <a:gd name="connsiteY28" fmla="*/ 4261960 h 4261960"/>
              <a:gd name="connsiteX29" fmla="*/ 1546717 w 5069731"/>
              <a:gd name="connsiteY29" fmla="*/ 4261960 h 4261960"/>
              <a:gd name="connsiteX30" fmla="*/ 3178579 w 5069731"/>
              <a:gd name="connsiteY30" fmla="*/ 4261960 h 4261960"/>
              <a:gd name="connsiteX31" fmla="*/ 3746178 w 5069731"/>
              <a:gd name="connsiteY31" fmla="*/ 4261960 h 4261960"/>
              <a:gd name="connsiteX32" fmla="*/ 3806269 w 5069731"/>
              <a:gd name="connsiteY32" fmla="*/ 4256655 h 4261960"/>
              <a:gd name="connsiteX33" fmla="*/ 4098088 w 5069731"/>
              <a:gd name="connsiteY33" fmla="*/ 4256655 h 4261960"/>
              <a:gd name="connsiteX34" fmla="*/ 4665687 w 5069731"/>
              <a:gd name="connsiteY34" fmla="*/ 4256655 h 4261960"/>
              <a:gd name="connsiteX35" fmla="*/ 5069731 w 5069731"/>
              <a:gd name="connsiteY35" fmla="*/ 3902947 h 426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069731" h="4261960">
                <a:moveTo>
                  <a:pt x="5069731" y="3902947"/>
                </a:moveTo>
                <a:lnTo>
                  <a:pt x="5069731" y="3429024"/>
                </a:lnTo>
                <a:lnTo>
                  <a:pt x="5069731" y="3356933"/>
                </a:lnTo>
                <a:lnTo>
                  <a:pt x="5069731" y="2883010"/>
                </a:lnTo>
                <a:lnTo>
                  <a:pt x="5069731" y="1019939"/>
                </a:lnTo>
                <a:lnTo>
                  <a:pt x="5069731" y="546015"/>
                </a:lnTo>
                <a:lnTo>
                  <a:pt x="5069731" y="473924"/>
                </a:lnTo>
                <a:lnTo>
                  <a:pt x="5069731" y="1"/>
                </a:lnTo>
                <a:lnTo>
                  <a:pt x="4502132" y="1"/>
                </a:lnTo>
                <a:lnTo>
                  <a:pt x="2870264" y="1"/>
                </a:lnTo>
                <a:lnTo>
                  <a:pt x="2870264" y="0"/>
                </a:lnTo>
                <a:lnTo>
                  <a:pt x="2302667" y="0"/>
                </a:lnTo>
                <a:lnTo>
                  <a:pt x="919509" y="0"/>
                </a:lnTo>
                <a:lnTo>
                  <a:pt x="919509" y="5305"/>
                </a:lnTo>
                <a:lnTo>
                  <a:pt x="0" y="5305"/>
                </a:lnTo>
                <a:lnTo>
                  <a:pt x="0" y="479229"/>
                </a:lnTo>
                <a:lnTo>
                  <a:pt x="0" y="924189"/>
                </a:lnTo>
                <a:lnTo>
                  <a:pt x="0" y="924192"/>
                </a:lnTo>
                <a:lnTo>
                  <a:pt x="0" y="1398113"/>
                </a:lnTo>
                <a:lnTo>
                  <a:pt x="0" y="1398116"/>
                </a:lnTo>
                <a:lnTo>
                  <a:pt x="0" y="1491788"/>
                </a:lnTo>
                <a:lnTo>
                  <a:pt x="0" y="1491791"/>
                </a:lnTo>
                <a:lnTo>
                  <a:pt x="0" y="1965712"/>
                </a:lnTo>
                <a:lnTo>
                  <a:pt x="0" y="1965715"/>
                </a:lnTo>
                <a:lnTo>
                  <a:pt x="0" y="3788036"/>
                </a:lnTo>
                <a:lnTo>
                  <a:pt x="0" y="4261960"/>
                </a:lnTo>
                <a:lnTo>
                  <a:pt x="979115" y="4261960"/>
                </a:lnTo>
                <a:lnTo>
                  <a:pt x="979118" y="4261960"/>
                </a:lnTo>
                <a:lnTo>
                  <a:pt x="1546714" y="4261960"/>
                </a:lnTo>
                <a:lnTo>
                  <a:pt x="1546717" y="4261960"/>
                </a:lnTo>
                <a:lnTo>
                  <a:pt x="3178579" y="4261960"/>
                </a:lnTo>
                <a:lnTo>
                  <a:pt x="3746178" y="4261960"/>
                </a:lnTo>
                <a:lnTo>
                  <a:pt x="3806269" y="4256655"/>
                </a:lnTo>
                <a:lnTo>
                  <a:pt x="4098088" y="4256655"/>
                </a:lnTo>
                <a:lnTo>
                  <a:pt x="4665687" y="4256655"/>
                </a:lnTo>
                <a:cubicBezTo>
                  <a:pt x="4889567" y="4256655"/>
                  <a:pt x="5069731" y="4097776"/>
                  <a:pt x="5069731" y="3902947"/>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4" name="Text Placeholder 1">
            <a:extLst>
              <a:ext uri="{FF2B5EF4-FFF2-40B4-BE49-F238E27FC236}">
                <a16:creationId xmlns:a16="http://schemas.microsoft.com/office/drawing/2014/main" id="{7B993016-590E-8776-6D37-A85F513AAC86}"/>
              </a:ext>
            </a:extLst>
          </p:cNvPr>
          <p:cNvSpPr txBox="1">
            <a:spLocks/>
          </p:cNvSpPr>
          <p:nvPr/>
        </p:nvSpPr>
        <p:spPr>
          <a:xfrm>
            <a:off x="7700902" y="2095509"/>
            <a:ext cx="3513798"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spcAft>
                <a:spcPts val="1200"/>
              </a:spcAft>
            </a:pPr>
            <a:r>
              <a:rPr lang="en-IE" sz="2200"/>
              <a:t>Þessi tilvikagreining sýnir hvernig óhefðbundið gistirými getur staðið upp úr með því að vera ekta, staðbundið og persónulegt. Einstaka blanda þess af friðsælu umhverfi, hlýlegri gestrisni og staðbundnum frásögnum skapar sterkt vörumerki sem höfðar til réttra gesta.</a:t>
            </a:r>
          </a:p>
          <a:p>
            <a:pPr marL="492125" indent="-492125" algn="l">
              <a:lnSpc>
                <a:spcPts val="2340"/>
              </a:lnSpc>
              <a:spcBef>
                <a:spcPts val="0"/>
              </a:spcBef>
              <a:spcAft>
                <a:spcPts val="1200"/>
              </a:spcAft>
              <a:buFont typeface="Wingdings" panose="05000000000000000000" pitchFamily="2" charset="2"/>
              <a:buChar char="q"/>
            </a:pPr>
            <a:endParaRPr lang="en-US" sz="2200">
              <a:solidFill>
                <a:srgbClr val="414141"/>
              </a:solidFill>
            </a:endParaRPr>
          </a:p>
        </p:txBody>
      </p:sp>
      <p:sp>
        <p:nvSpPr>
          <p:cNvPr id="5" name="Slide Number Placeholder 5">
            <a:extLst>
              <a:ext uri="{FF2B5EF4-FFF2-40B4-BE49-F238E27FC236}">
                <a16:creationId xmlns:a16="http://schemas.microsoft.com/office/drawing/2014/main" id="{0029F9ED-CD8D-3F22-C5E9-DDC9FF30514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20</a:t>
            </a:fld>
            <a:endParaRPr lang="fr-CA" sz="1200"/>
          </a:p>
        </p:txBody>
      </p:sp>
    </p:spTree>
    <p:extLst>
      <p:ext uri="{BB962C8B-B14F-4D97-AF65-F5344CB8AC3E}">
        <p14:creationId xmlns:p14="http://schemas.microsoft.com/office/powerpoint/2010/main" val="42708860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0EA99E-7CE2-48DB-3AEB-A72E6C63E2EC}"/>
            </a:ext>
          </a:extLst>
        </p:cNvPr>
        <p:cNvGrpSpPr/>
        <p:nvPr/>
      </p:nvGrpSpPr>
      <p:grpSpPr>
        <a:xfrm>
          <a:off x="0" y="0"/>
          <a:ext cx="0" cy="0"/>
          <a:chOff x="0" y="0"/>
          <a:chExt cx="0" cy="0"/>
        </a:xfrm>
      </p:grpSpPr>
      <p:sp>
        <p:nvSpPr>
          <p:cNvPr id="14" name="Text Placeholder 2">
            <a:extLst>
              <a:ext uri="{FF2B5EF4-FFF2-40B4-BE49-F238E27FC236}">
                <a16:creationId xmlns:a16="http://schemas.microsoft.com/office/drawing/2014/main" id="{77544047-952D-7BBA-DBD1-2619165CD702}"/>
              </a:ext>
            </a:extLst>
          </p:cNvPr>
          <p:cNvSpPr>
            <a:spLocks noGrp="1"/>
          </p:cNvSpPr>
          <p:nvPr>
            <p:ph type="body" sz="quarter" idx="18"/>
          </p:nvPr>
        </p:nvSpPr>
        <p:spPr>
          <a:xfrm>
            <a:off x="254000" y="1482295"/>
            <a:ext cx="3850640" cy="1049221"/>
          </a:xfrm>
          <a:prstGeom prst="rect">
            <a:avLst/>
          </a:prstGeom>
        </p:spPr>
        <p:txBody>
          <a:bodyPr/>
          <a:lstStyle/>
          <a:p>
            <a:r>
              <a:rPr lang="en-US"/>
              <a:t>Hvernig á að byggja á landamerki og gera það öðruvísi</a:t>
            </a:r>
          </a:p>
        </p:txBody>
      </p:sp>
      <p:sp>
        <p:nvSpPr>
          <p:cNvPr id="15" name="Text Placeholder 3">
            <a:extLst>
              <a:ext uri="{FF2B5EF4-FFF2-40B4-BE49-F238E27FC236}">
                <a16:creationId xmlns:a16="http://schemas.microsoft.com/office/drawing/2014/main" id="{C22E9543-8444-26D3-8C73-1CA485EBCE56}"/>
              </a:ext>
            </a:extLst>
          </p:cNvPr>
          <p:cNvSpPr>
            <a:spLocks noGrp="1"/>
          </p:cNvSpPr>
          <p:nvPr>
            <p:ph type="body" sz="quarter" idx="19"/>
          </p:nvPr>
        </p:nvSpPr>
        <p:spPr>
          <a:prstGeom prst="rect">
            <a:avLst/>
          </a:prstGeom>
        </p:spPr>
        <p:txBody>
          <a:bodyPr/>
          <a:lstStyle/>
          <a:p>
            <a:r>
              <a:rPr lang="en-GB"/>
              <a:t>Podcast</a:t>
            </a:r>
          </a:p>
        </p:txBody>
      </p:sp>
      <p:sp>
        <p:nvSpPr>
          <p:cNvPr id="16" name="Text Placeholder 4">
            <a:extLst>
              <a:ext uri="{FF2B5EF4-FFF2-40B4-BE49-F238E27FC236}">
                <a16:creationId xmlns:a16="http://schemas.microsoft.com/office/drawing/2014/main" id="{1137F14D-2B5B-5FED-6738-E0A5DE223E3E}"/>
              </a:ext>
            </a:extLst>
          </p:cNvPr>
          <p:cNvSpPr txBox="1">
            <a:spLocks/>
          </p:cNvSpPr>
          <p:nvPr/>
        </p:nvSpPr>
        <p:spPr>
          <a:xfrm>
            <a:off x="5983399" y="1381482"/>
            <a:ext cx="5938719" cy="4756194"/>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buClr>
                <a:srgbClr val="EC7C69"/>
              </a:buClr>
            </a:pPr>
            <a:r>
              <a:rPr lang="en-IE" b="1"/>
              <a:t>Fyrir utan að byggja á vörumerkjum gististaða í ferðaþjónustu skulum við skoða hvernig megi gera mun í uppbyggingu ferðamarkaðslanda </a:t>
            </a:r>
          </a:p>
          <a:p>
            <a:pPr>
              <a:lnSpc>
                <a:spcPts val="2340"/>
              </a:lnSpc>
              <a:buClr>
                <a:srgbClr val="EC7C69"/>
              </a:buClr>
            </a:pPr>
            <a:endParaRPr lang="en-IE"/>
          </a:p>
          <a:p>
            <a:pPr>
              <a:lnSpc>
                <a:spcPts val="2340"/>
              </a:lnSpc>
              <a:buClr>
                <a:srgbClr val="EC7C69"/>
              </a:buClr>
            </a:pPr>
            <a:r>
              <a:rPr lang="en-IE" sz="2000"/>
              <a:t>Marius </a:t>
            </a:r>
            <a:r>
              <a:rPr lang="en-IE" sz="2000" err="1"/>
              <a:t>Gurskas</a:t>
            </a:r>
            <a:r>
              <a:rPr lang="en-IE" sz="2000"/>
              <a:t>, upplýsingafulltrúi forsætisráðuneytis Litháens, ræðir við Karmen </a:t>
            </a:r>
            <a:r>
              <a:rPr lang="en-IE" sz="2000" err="1"/>
              <a:t>Novarlic</a:t>
            </a:r>
            <a:r>
              <a:rPr lang="en-IE" sz="2000"/>
              <a:t>, deildarstjóra viðskipta­samskipta hjá Ferðamálastofu Slóveníu. </a:t>
            </a:r>
            <a:endParaRPr lang="en-IE" sz="2000">
              <a:ea typeface="Calibri"/>
              <a:cs typeface="Calibri"/>
            </a:endParaRPr>
          </a:p>
          <a:p>
            <a:pPr>
              <a:lnSpc>
                <a:spcPts val="2340"/>
              </a:lnSpc>
              <a:buClr>
                <a:srgbClr val="EC7C69"/>
              </a:buClr>
            </a:pPr>
            <a:endParaRPr lang="en-IE" sz="2000">
              <a:ea typeface="Calibri"/>
              <a:cs typeface="Calibri"/>
            </a:endParaRPr>
          </a:p>
          <a:p>
            <a:pPr>
              <a:lnSpc>
                <a:spcPts val="2340"/>
              </a:lnSpc>
              <a:buClr>
                <a:srgbClr val="EC7C69"/>
              </a:buClr>
            </a:pPr>
            <a:r>
              <a:rPr lang="en-IE" sz="2000"/>
              <a:t>Kynntu þér hvernig Ferðastofa Slóveníu hefur unnið að því að styrkja tilfinningalega aðdráttarafl landsins, hvernig skýr gildi gera teyminu kleift að aðlagast breytingum hratt, og nýstárlegar leiðir sem þau nota tækni til að ná til markhópa sinna.</a:t>
            </a:r>
            <a:endParaRPr lang="en-IE" sz="2000">
              <a:ea typeface="Calibri"/>
              <a:cs typeface="Calibri"/>
            </a:endParaRPr>
          </a:p>
          <a:p>
            <a:pPr>
              <a:lnSpc>
                <a:spcPts val="2340"/>
              </a:lnSpc>
              <a:buClr>
                <a:srgbClr val="EC7C69"/>
              </a:buClr>
            </a:pPr>
            <a:endParaRPr lang="en-IE" i="1"/>
          </a:p>
        </p:txBody>
      </p:sp>
      <p:sp>
        <p:nvSpPr>
          <p:cNvPr id="19" name="Slide Number Placeholder 5">
            <a:extLst>
              <a:ext uri="{FF2B5EF4-FFF2-40B4-BE49-F238E27FC236}">
                <a16:creationId xmlns:a16="http://schemas.microsoft.com/office/drawing/2014/main" id="{292367FE-20B6-B4CD-CFC1-23EAE70F3F7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21</a:t>
            </a:fld>
            <a:endParaRPr lang="fr-CA" sz="1200"/>
          </a:p>
        </p:txBody>
      </p:sp>
      <p:sp>
        <p:nvSpPr>
          <p:cNvPr id="3" name="Text Placeholder 3">
            <a:extLst>
              <a:ext uri="{FF2B5EF4-FFF2-40B4-BE49-F238E27FC236}">
                <a16:creationId xmlns:a16="http://schemas.microsoft.com/office/drawing/2014/main" id="{6604D21C-A970-5126-970C-394C030BF7A7}"/>
              </a:ext>
            </a:extLst>
          </p:cNvPr>
          <p:cNvSpPr txBox="1">
            <a:spLocks/>
          </p:cNvSpPr>
          <p:nvPr/>
        </p:nvSpPr>
        <p:spPr>
          <a:xfrm>
            <a:off x="5961887" y="613375"/>
            <a:ext cx="440110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a:solidFill>
                  <a:srgbClr val="EC7C69"/>
                </a:solidFill>
              </a:rPr>
              <a:t>Líbanon og Slóvenía </a:t>
            </a:r>
          </a:p>
        </p:txBody>
      </p:sp>
      <p:cxnSp>
        <p:nvCxnSpPr>
          <p:cNvPr id="4" name="Straight Connector 3">
            <a:extLst>
              <a:ext uri="{FF2B5EF4-FFF2-40B4-BE49-F238E27FC236}">
                <a16:creationId xmlns:a16="http://schemas.microsoft.com/office/drawing/2014/main" id="{1547F0AA-8402-9FE8-A641-BE760173455C}"/>
              </a:ext>
            </a:extLst>
          </p:cNvPr>
          <p:cNvCxnSpPr>
            <a:cxnSpLocks/>
          </p:cNvCxnSpPr>
          <p:nvPr/>
        </p:nvCxnSpPr>
        <p:spPr>
          <a:xfrm>
            <a:off x="5522367" y="1380453"/>
            <a:ext cx="637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DCBCF255-D771-77F2-75F7-3B745DADFDF7}"/>
              </a:ext>
            </a:extLst>
          </p:cNvPr>
          <p:cNvPicPr>
            <a:picLocks noChangeAspect="1"/>
          </p:cNvPicPr>
          <p:nvPr/>
        </p:nvPicPr>
        <p:blipFill>
          <a:blip r:embed="rId4">
            <a:biLevel thresh="25000"/>
            <a:alphaModFix amt="35000"/>
            <a:extLst>
              <a:ext uri="{28A0092B-C50C-407E-A947-70E740481C1C}">
                <a14:useLocalDpi xmlns:a14="http://schemas.microsoft.com/office/drawing/2010/main" val="0"/>
              </a:ext>
            </a:extLst>
          </a:blip>
          <a:srcRect l="53155" t="-1" r="5047" b="49903"/>
          <a:stretch/>
        </p:blipFill>
        <p:spPr>
          <a:xfrm>
            <a:off x="-2238495" y="1851954"/>
            <a:ext cx="4246690" cy="3154091"/>
          </a:xfrm>
          <a:prstGeom prst="rect">
            <a:avLst/>
          </a:prstGeom>
        </p:spPr>
      </p:pic>
      <p:sp>
        <p:nvSpPr>
          <p:cNvPr id="8" name="TextBox 7">
            <a:extLst>
              <a:ext uri="{FF2B5EF4-FFF2-40B4-BE49-F238E27FC236}">
                <a16:creationId xmlns:a16="http://schemas.microsoft.com/office/drawing/2014/main" id="{BF269DFF-C999-E0F8-1789-E9204F83F9BE}"/>
              </a:ext>
            </a:extLst>
          </p:cNvPr>
          <p:cNvSpPr txBox="1"/>
          <p:nvPr/>
        </p:nvSpPr>
        <p:spPr>
          <a:xfrm>
            <a:off x="6355135" y="5849365"/>
            <a:ext cx="5177349" cy="584775"/>
          </a:xfrm>
          <a:prstGeom prst="rect">
            <a:avLst/>
          </a:prstGeom>
          <a:noFill/>
        </p:spPr>
        <p:txBody>
          <a:bodyPr wrap="square" lIns="91440" tIns="45720" rIns="91440" bIns="45720" anchor="t">
            <a:spAutoFit/>
          </a:bodyPr>
          <a:lstStyle/>
          <a:p>
            <a:r>
              <a:rPr lang="en-US" sz="1600">
                <a:hlinkClick r:id="rId5"/>
              </a:rPr>
              <a:t>Heimild - Litháen og Slóvenía: Að búa til vörumerkjapall sem kynnir hagsmunaaðila til þátttöku - Place2Place | Acast</a:t>
            </a:r>
            <a:endParaRPr lang="en-IE" sz="1600"/>
          </a:p>
        </p:txBody>
      </p:sp>
      <p:pic>
        <p:nvPicPr>
          <p:cNvPr id="22" name="Graphic 106">
            <a:extLst>
              <a:ext uri="{FF2B5EF4-FFF2-40B4-BE49-F238E27FC236}">
                <a16:creationId xmlns:a16="http://schemas.microsoft.com/office/drawing/2014/main" id="{E3A1FC75-4C67-B734-0FD5-52AA6E32AA19}"/>
              </a:ext>
            </a:extLst>
          </p:cNvPr>
          <p:cNvPicPr>
            <a:picLocks noChangeAspect="1"/>
          </p:cNvPicPr>
          <p:nvPr/>
        </p:nvPicPr>
        <p:blipFill>
          <a:blip r:embed="rId6"/>
          <a:stretch>
            <a:fillRect/>
          </a:stretch>
        </p:blipFill>
        <p:spPr>
          <a:xfrm rot="5400000" flipH="1">
            <a:off x="811070" y="2195977"/>
            <a:ext cx="3777129" cy="5364036"/>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pic>
        <p:nvPicPr>
          <p:cNvPr id="23" name="53ef997e775e6e80e1c41cab5a12a049 (1)">
            <a:hlinkClick r:id="" action="ppaction://media"/>
            <a:extLst>
              <a:ext uri="{FF2B5EF4-FFF2-40B4-BE49-F238E27FC236}">
                <a16:creationId xmlns:a16="http://schemas.microsoft.com/office/drawing/2014/main" id="{838C70D9-4534-A62D-04D3-41E3CEFA45D8}"/>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249739" y="3893262"/>
            <a:ext cx="1325735" cy="1325735"/>
          </a:xfrm>
          <a:prstGeom prst="rect">
            <a:avLst/>
          </a:prstGeom>
        </p:spPr>
      </p:pic>
      <p:sp>
        <p:nvSpPr>
          <p:cNvPr id="24" name="Oval 23">
            <a:extLst>
              <a:ext uri="{FF2B5EF4-FFF2-40B4-BE49-F238E27FC236}">
                <a16:creationId xmlns:a16="http://schemas.microsoft.com/office/drawing/2014/main" id="{5C4353A4-0137-0741-FE27-8D682328B765}"/>
              </a:ext>
            </a:extLst>
          </p:cNvPr>
          <p:cNvSpPr/>
          <p:nvPr/>
        </p:nvSpPr>
        <p:spPr>
          <a:xfrm>
            <a:off x="4214148" y="4711151"/>
            <a:ext cx="1794175" cy="1794175"/>
          </a:xfrm>
          <a:prstGeom prst="ellipse">
            <a:avLst/>
          </a:pr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13">
            <a:extLst>
              <a:ext uri="{FF2B5EF4-FFF2-40B4-BE49-F238E27FC236}">
                <a16:creationId xmlns:a16="http://schemas.microsoft.com/office/drawing/2014/main" id="{958CB961-4085-C663-D5D0-F649972F95C0}"/>
              </a:ext>
            </a:extLst>
          </p:cNvPr>
          <p:cNvSpPr/>
          <p:nvPr/>
        </p:nvSpPr>
        <p:spPr>
          <a:xfrm>
            <a:off x="4272591" y="5238536"/>
            <a:ext cx="1677287" cy="7310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3000"/>
              </a:lnSpc>
            </a:pPr>
            <a:r>
              <a:rPr lang="en-IE" sz="3000" b="1">
                <a:solidFill>
                  <a:schemeClr val="bg1"/>
                </a:solidFill>
                <a:latin typeface="Calibri" panose="020F0502020204030204" pitchFamily="34" charset="0"/>
                <a:cs typeface="Calibri" panose="020F0502020204030204" pitchFamily="34" charset="0"/>
              </a:rPr>
              <a:t>Smelltu til að hlusta</a:t>
            </a:r>
            <a:endParaRPr lang="en-IE" sz="3000">
              <a:solidFill>
                <a:schemeClr val="bg1"/>
              </a:solidFill>
              <a:latin typeface="Calibri" panose="020F0502020204030204" pitchFamily="34" charset="0"/>
              <a:cs typeface="Calibri" panose="020F0502020204030204" pitchFamily="34" charset="0"/>
            </a:endParaRPr>
          </a:p>
        </p:txBody>
      </p:sp>
      <p:pic>
        <p:nvPicPr>
          <p:cNvPr id="27" name="Graphic 26" descr="Podcast outline">
            <a:extLst>
              <a:ext uri="{FF2B5EF4-FFF2-40B4-BE49-F238E27FC236}">
                <a16:creationId xmlns:a16="http://schemas.microsoft.com/office/drawing/2014/main" id="{9FC06DDF-CEA9-A866-3299-1AC5CAB95FF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292461" y="413386"/>
            <a:ext cx="1203631" cy="1203631"/>
          </a:xfrm>
          <a:prstGeom prst="rect">
            <a:avLst/>
          </a:prstGeom>
        </p:spPr>
      </p:pic>
    </p:spTree>
    <p:extLst>
      <p:ext uri="{BB962C8B-B14F-4D97-AF65-F5344CB8AC3E}">
        <p14:creationId xmlns:p14="http://schemas.microsoft.com/office/powerpoint/2010/main" val="2582865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9730"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2B1698-3245-D934-A37A-07F8E7E92ADF}"/>
            </a:ext>
          </a:extLst>
        </p:cNvPr>
        <p:cNvGrpSpPr/>
        <p:nvPr/>
      </p:nvGrpSpPr>
      <p:grpSpPr>
        <a:xfrm>
          <a:off x="0" y="0"/>
          <a:ext cx="0" cy="0"/>
          <a:chOff x="0" y="0"/>
          <a:chExt cx="0" cy="0"/>
        </a:xfrm>
      </p:grpSpPr>
      <p:sp>
        <p:nvSpPr>
          <p:cNvPr id="9" name="Freeform 8">
            <a:extLst>
              <a:ext uri="{FF2B5EF4-FFF2-40B4-BE49-F238E27FC236}">
                <a16:creationId xmlns:a16="http://schemas.microsoft.com/office/drawing/2014/main" id="{BE5D5853-91EB-B691-BF33-6764FEE9314A}"/>
              </a:ext>
            </a:extLst>
          </p:cNvPr>
          <p:cNvSpPr/>
          <p:nvPr/>
        </p:nvSpPr>
        <p:spPr>
          <a:xfrm rot="5400000" flipH="1">
            <a:off x="385841" y="2192153"/>
            <a:ext cx="5069731" cy="4261960"/>
          </a:xfrm>
          <a:custGeom>
            <a:avLst/>
            <a:gdLst>
              <a:gd name="connsiteX0" fmla="*/ 5069731 w 5069731"/>
              <a:gd name="connsiteY0" fmla="*/ 3902947 h 4261960"/>
              <a:gd name="connsiteX1" fmla="*/ 5069731 w 5069731"/>
              <a:gd name="connsiteY1" fmla="*/ 3429024 h 4261960"/>
              <a:gd name="connsiteX2" fmla="*/ 5069731 w 5069731"/>
              <a:gd name="connsiteY2" fmla="*/ 3356933 h 4261960"/>
              <a:gd name="connsiteX3" fmla="*/ 5069731 w 5069731"/>
              <a:gd name="connsiteY3" fmla="*/ 2883010 h 4261960"/>
              <a:gd name="connsiteX4" fmla="*/ 5069731 w 5069731"/>
              <a:gd name="connsiteY4" fmla="*/ 1019939 h 4261960"/>
              <a:gd name="connsiteX5" fmla="*/ 5069731 w 5069731"/>
              <a:gd name="connsiteY5" fmla="*/ 546015 h 4261960"/>
              <a:gd name="connsiteX6" fmla="*/ 5069731 w 5069731"/>
              <a:gd name="connsiteY6" fmla="*/ 473924 h 4261960"/>
              <a:gd name="connsiteX7" fmla="*/ 5069731 w 5069731"/>
              <a:gd name="connsiteY7" fmla="*/ 1 h 4261960"/>
              <a:gd name="connsiteX8" fmla="*/ 4502132 w 5069731"/>
              <a:gd name="connsiteY8" fmla="*/ 1 h 4261960"/>
              <a:gd name="connsiteX9" fmla="*/ 2870264 w 5069731"/>
              <a:gd name="connsiteY9" fmla="*/ 1 h 4261960"/>
              <a:gd name="connsiteX10" fmla="*/ 2870264 w 5069731"/>
              <a:gd name="connsiteY10" fmla="*/ 0 h 4261960"/>
              <a:gd name="connsiteX11" fmla="*/ 2302667 w 5069731"/>
              <a:gd name="connsiteY11" fmla="*/ 0 h 4261960"/>
              <a:gd name="connsiteX12" fmla="*/ 919509 w 5069731"/>
              <a:gd name="connsiteY12" fmla="*/ 0 h 4261960"/>
              <a:gd name="connsiteX13" fmla="*/ 919509 w 5069731"/>
              <a:gd name="connsiteY13" fmla="*/ 5305 h 4261960"/>
              <a:gd name="connsiteX14" fmla="*/ 0 w 5069731"/>
              <a:gd name="connsiteY14" fmla="*/ 5305 h 4261960"/>
              <a:gd name="connsiteX15" fmla="*/ 0 w 5069731"/>
              <a:gd name="connsiteY15" fmla="*/ 479229 h 4261960"/>
              <a:gd name="connsiteX16" fmla="*/ 0 w 5069731"/>
              <a:gd name="connsiteY16" fmla="*/ 924189 h 4261960"/>
              <a:gd name="connsiteX17" fmla="*/ 0 w 5069731"/>
              <a:gd name="connsiteY17" fmla="*/ 924192 h 4261960"/>
              <a:gd name="connsiteX18" fmla="*/ 0 w 5069731"/>
              <a:gd name="connsiteY18" fmla="*/ 1398113 h 4261960"/>
              <a:gd name="connsiteX19" fmla="*/ 0 w 5069731"/>
              <a:gd name="connsiteY19" fmla="*/ 1398116 h 4261960"/>
              <a:gd name="connsiteX20" fmla="*/ 0 w 5069731"/>
              <a:gd name="connsiteY20" fmla="*/ 1491788 h 4261960"/>
              <a:gd name="connsiteX21" fmla="*/ 0 w 5069731"/>
              <a:gd name="connsiteY21" fmla="*/ 1491791 h 4261960"/>
              <a:gd name="connsiteX22" fmla="*/ 0 w 5069731"/>
              <a:gd name="connsiteY22" fmla="*/ 1965712 h 4261960"/>
              <a:gd name="connsiteX23" fmla="*/ 0 w 5069731"/>
              <a:gd name="connsiteY23" fmla="*/ 1965715 h 4261960"/>
              <a:gd name="connsiteX24" fmla="*/ 0 w 5069731"/>
              <a:gd name="connsiteY24" fmla="*/ 3788036 h 4261960"/>
              <a:gd name="connsiteX25" fmla="*/ 0 w 5069731"/>
              <a:gd name="connsiteY25" fmla="*/ 4261960 h 4261960"/>
              <a:gd name="connsiteX26" fmla="*/ 979115 w 5069731"/>
              <a:gd name="connsiteY26" fmla="*/ 4261960 h 4261960"/>
              <a:gd name="connsiteX27" fmla="*/ 979118 w 5069731"/>
              <a:gd name="connsiteY27" fmla="*/ 4261960 h 4261960"/>
              <a:gd name="connsiteX28" fmla="*/ 1546714 w 5069731"/>
              <a:gd name="connsiteY28" fmla="*/ 4261960 h 4261960"/>
              <a:gd name="connsiteX29" fmla="*/ 1546717 w 5069731"/>
              <a:gd name="connsiteY29" fmla="*/ 4261960 h 4261960"/>
              <a:gd name="connsiteX30" fmla="*/ 3178579 w 5069731"/>
              <a:gd name="connsiteY30" fmla="*/ 4261960 h 4261960"/>
              <a:gd name="connsiteX31" fmla="*/ 3746178 w 5069731"/>
              <a:gd name="connsiteY31" fmla="*/ 4261960 h 4261960"/>
              <a:gd name="connsiteX32" fmla="*/ 3806269 w 5069731"/>
              <a:gd name="connsiteY32" fmla="*/ 4256655 h 4261960"/>
              <a:gd name="connsiteX33" fmla="*/ 4098088 w 5069731"/>
              <a:gd name="connsiteY33" fmla="*/ 4256655 h 4261960"/>
              <a:gd name="connsiteX34" fmla="*/ 4665687 w 5069731"/>
              <a:gd name="connsiteY34" fmla="*/ 4256655 h 4261960"/>
              <a:gd name="connsiteX35" fmla="*/ 5069731 w 5069731"/>
              <a:gd name="connsiteY35" fmla="*/ 3902947 h 426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069731" h="4261960">
                <a:moveTo>
                  <a:pt x="5069731" y="3902947"/>
                </a:moveTo>
                <a:lnTo>
                  <a:pt x="5069731" y="3429024"/>
                </a:lnTo>
                <a:lnTo>
                  <a:pt x="5069731" y="3356933"/>
                </a:lnTo>
                <a:lnTo>
                  <a:pt x="5069731" y="2883010"/>
                </a:lnTo>
                <a:lnTo>
                  <a:pt x="5069731" y="1019939"/>
                </a:lnTo>
                <a:lnTo>
                  <a:pt x="5069731" y="546015"/>
                </a:lnTo>
                <a:lnTo>
                  <a:pt x="5069731" y="473924"/>
                </a:lnTo>
                <a:lnTo>
                  <a:pt x="5069731" y="1"/>
                </a:lnTo>
                <a:lnTo>
                  <a:pt x="4502132" y="1"/>
                </a:lnTo>
                <a:lnTo>
                  <a:pt x="2870264" y="1"/>
                </a:lnTo>
                <a:lnTo>
                  <a:pt x="2870264" y="0"/>
                </a:lnTo>
                <a:lnTo>
                  <a:pt x="2302667" y="0"/>
                </a:lnTo>
                <a:lnTo>
                  <a:pt x="919509" y="0"/>
                </a:lnTo>
                <a:lnTo>
                  <a:pt x="919509" y="5305"/>
                </a:lnTo>
                <a:lnTo>
                  <a:pt x="0" y="5305"/>
                </a:lnTo>
                <a:lnTo>
                  <a:pt x="0" y="479229"/>
                </a:lnTo>
                <a:lnTo>
                  <a:pt x="0" y="924189"/>
                </a:lnTo>
                <a:lnTo>
                  <a:pt x="0" y="924192"/>
                </a:lnTo>
                <a:lnTo>
                  <a:pt x="0" y="1398113"/>
                </a:lnTo>
                <a:lnTo>
                  <a:pt x="0" y="1398116"/>
                </a:lnTo>
                <a:lnTo>
                  <a:pt x="0" y="1491788"/>
                </a:lnTo>
                <a:lnTo>
                  <a:pt x="0" y="1491791"/>
                </a:lnTo>
                <a:lnTo>
                  <a:pt x="0" y="1965712"/>
                </a:lnTo>
                <a:lnTo>
                  <a:pt x="0" y="1965715"/>
                </a:lnTo>
                <a:lnTo>
                  <a:pt x="0" y="3788036"/>
                </a:lnTo>
                <a:lnTo>
                  <a:pt x="0" y="4261960"/>
                </a:lnTo>
                <a:lnTo>
                  <a:pt x="979115" y="4261960"/>
                </a:lnTo>
                <a:lnTo>
                  <a:pt x="979118" y="4261960"/>
                </a:lnTo>
                <a:lnTo>
                  <a:pt x="1546714" y="4261960"/>
                </a:lnTo>
                <a:lnTo>
                  <a:pt x="1546717" y="4261960"/>
                </a:lnTo>
                <a:lnTo>
                  <a:pt x="3178579" y="4261960"/>
                </a:lnTo>
                <a:lnTo>
                  <a:pt x="3746178" y="4261960"/>
                </a:lnTo>
                <a:lnTo>
                  <a:pt x="3806269" y="4256655"/>
                </a:lnTo>
                <a:lnTo>
                  <a:pt x="4098088" y="4256655"/>
                </a:lnTo>
                <a:lnTo>
                  <a:pt x="4665687" y="4256655"/>
                </a:lnTo>
                <a:cubicBezTo>
                  <a:pt x="4889567" y="4256655"/>
                  <a:pt x="5069731" y="4097776"/>
                  <a:pt x="5069731" y="3902947"/>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6" name="Text Placeholder 5">
            <a:extLst>
              <a:ext uri="{FF2B5EF4-FFF2-40B4-BE49-F238E27FC236}">
                <a16:creationId xmlns:a16="http://schemas.microsoft.com/office/drawing/2014/main" id="{FF50FD60-DD5A-EE58-163C-F1D8275AAFC2}"/>
              </a:ext>
            </a:extLst>
          </p:cNvPr>
          <p:cNvSpPr>
            <a:spLocks noGrp="1"/>
          </p:cNvSpPr>
          <p:nvPr>
            <p:ph type="body" sz="quarter" idx="4294967295"/>
          </p:nvPr>
        </p:nvSpPr>
        <p:spPr>
          <a:xfrm>
            <a:off x="914781" y="737384"/>
            <a:ext cx="11870033" cy="746152"/>
          </a:xfrm>
          <a:prstGeom prst="rect">
            <a:avLst/>
          </a:prstGeom>
        </p:spPr>
        <p:txBody>
          <a:bodyPr lIns="91440" tIns="45720" rIns="91440" bIns="45720" anchor="t"/>
          <a:lstStyle/>
          <a:p>
            <a:pPr marL="0" indent="0">
              <a:buNone/>
            </a:pPr>
            <a:r>
              <a:rPr lang="en-US" sz="3600" b="1">
                <a:solidFill>
                  <a:srgbClr val="EC7C69"/>
                </a:solidFill>
              </a:rPr>
              <a:t>Hagnýt æfing: </a:t>
            </a:r>
            <a:r>
              <a:rPr lang="en-US" sz="3200">
                <a:solidFill>
                  <a:srgbClr val="414141"/>
                </a:solidFill>
              </a:rPr>
              <a:t>Endurmerkja valfrjálsa húsnæðismöguleika</a:t>
            </a:r>
            <a:endParaRPr lang="en-US" sz="3200" err="1">
              <a:ea typeface="Calibri" panose="020F0502020204030204"/>
              <a:cs typeface="Calibri" panose="020F0502020204030204"/>
            </a:endParaRPr>
          </a:p>
        </p:txBody>
      </p:sp>
      <p:sp>
        <p:nvSpPr>
          <p:cNvPr id="8" name="Text Placeholder 1">
            <a:extLst>
              <a:ext uri="{FF2B5EF4-FFF2-40B4-BE49-F238E27FC236}">
                <a16:creationId xmlns:a16="http://schemas.microsoft.com/office/drawing/2014/main" id="{D8A7E27B-F74D-B0A3-FF1C-E034786200CC}"/>
              </a:ext>
            </a:extLst>
          </p:cNvPr>
          <p:cNvSpPr txBox="1">
            <a:spLocks/>
          </p:cNvSpPr>
          <p:nvPr/>
        </p:nvSpPr>
        <p:spPr>
          <a:xfrm>
            <a:off x="5366479" y="2095508"/>
            <a:ext cx="5576404"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800" b="1">
                <a:solidFill>
                  <a:srgbClr val="EC7C69"/>
                </a:solidFill>
              </a:rPr>
              <a:t>Námsárangur:</a:t>
            </a:r>
          </a:p>
          <a:p>
            <a:pPr algn="l">
              <a:lnSpc>
                <a:spcPts val="2540"/>
              </a:lnSpc>
              <a:spcBef>
                <a:spcPts val="0"/>
              </a:spcBef>
            </a:pPr>
            <a:endParaRPr lang="en-IE" sz="2400" b="1">
              <a:solidFill>
                <a:srgbClr val="EC7C69"/>
              </a:solidFill>
            </a:endParaRPr>
          </a:p>
          <a:p>
            <a:pPr marL="457200" indent="-457200" algn="l">
              <a:lnSpc>
                <a:spcPts val="2340"/>
              </a:lnSpc>
              <a:spcBef>
                <a:spcPts val="0"/>
              </a:spcBef>
              <a:buClr>
                <a:srgbClr val="459597"/>
              </a:buClr>
              <a:buFont typeface="+mj-lt"/>
              <a:buAutoNum type="arabicPeriod"/>
            </a:pPr>
            <a:r>
              <a:rPr lang="en-IE" sz="2200">
                <a:solidFill>
                  <a:srgbClr val="414141"/>
                </a:solidFill>
              </a:rPr>
              <a:t>Skilja hvað gerir gististað í ferðaþjónustu aðlaðandi fyrir ferðamenn.</a:t>
            </a:r>
          </a:p>
          <a:p>
            <a:pPr marL="457200" indent="-457200" algn="l">
              <a:lnSpc>
                <a:spcPts val="2340"/>
              </a:lnSpc>
              <a:spcBef>
                <a:spcPts val="0"/>
              </a:spcBef>
              <a:buClr>
                <a:srgbClr val="459597"/>
              </a:buClr>
              <a:buFont typeface="+mj-lt"/>
              <a:buAutoNum type="arabicPeriod"/>
            </a:pPr>
            <a:r>
              <a:rPr lang="en-IE" sz="2200">
                <a:solidFill>
                  <a:srgbClr val="414141"/>
                </a:solidFill>
              </a:rPr>
              <a:t>Lærðu hvernig vörumerkjastjórnun (nafn, slagorð, lógó, aðdráttarþættir) hjálpar til við að kynna gististaðinn fyrir ferðamönnum.</a:t>
            </a:r>
          </a:p>
          <a:p>
            <a:pPr marL="457200" indent="-457200" algn="l">
              <a:lnSpc>
                <a:spcPts val="2340"/>
              </a:lnSpc>
              <a:spcBef>
                <a:spcPts val="0"/>
              </a:spcBef>
              <a:buClr>
                <a:srgbClr val="459597"/>
              </a:buClr>
              <a:buFont typeface="+mj-lt"/>
              <a:buAutoNum type="arabicPeriod"/>
            </a:pPr>
            <a:r>
              <a:rPr lang="en-IE" sz="2200">
                <a:solidFill>
                  <a:srgbClr val="414141"/>
                </a:solidFill>
              </a:rPr>
              <a:t>Æfa skapandi hugsun og einfaldar hönnunarhæfni.</a:t>
            </a:r>
          </a:p>
          <a:p>
            <a:pPr marL="457200" indent="-457200" algn="l">
              <a:lnSpc>
                <a:spcPts val="2340"/>
              </a:lnSpc>
              <a:spcBef>
                <a:spcPts val="0"/>
              </a:spcBef>
              <a:buClr>
                <a:srgbClr val="459597"/>
              </a:buClr>
              <a:buFont typeface="+mj-lt"/>
              <a:buAutoNum type="arabicPeriod"/>
            </a:pPr>
            <a:r>
              <a:rPr lang="en-IE" sz="2200">
                <a:solidFill>
                  <a:srgbClr val="414141"/>
                </a:solidFill>
              </a:rPr>
              <a:t>Auka sjálfstraust við kynningu hugmynda</a:t>
            </a:r>
            <a:r>
              <a:rPr lang="en-IE" sz="2400">
                <a:solidFill>
                  <a:srgbClr val="414141"/>
                </a:solidFill>
              </a:rPr>
              <a:t>.</a:t>
            </a:r>
          </a:p>
          <a:p>
            <a:pPr algn="l">
              <a:lnSpc>
                <a:spcPts val="2540"/>
              </a:lnSpc>
              <a:spcBef>
                <a:spcPts val="0"/>
              </a:spcBef>
            </a:pPr>
            <a:endParaRPr lang="en-US" sz="2400">
              <a:solidFill>
                <a:srgbClr val="414141"/>
              </a:solidFill>
            </a:endParaRPr>
          </a:p>
        </p:txBody>
      </p:sp>
      <p:pic>
        <p:nvPicPr>
          <p:cNvPr id="10" name="Graphic 9" descr="Signature with solid fill">
            <a:extLst>
              <a:ext uri="{FF2B5EF4-FFF2-40B4-BE49-F238E27FC236}">
                <a16:creationId xmlns:a16="http://schemas.microsoft.com/office/drawing/2014/main" id="{92DE18ED-CF90-5F05-1AA8-D4AE9B2C11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9EB339D1-845C-78E7-A9F4-CB32ACB9B77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22</a:t>
            </a:fld>
            <a:endParaRPr lang="fr-CA" sz="1200">
              <a:solidFill>
                <a:schemeClr val="bg1"/>
              </a:solidFill>
            </a:endParaRPr>
          </a:p>
        </p:txBody>
      </p:sp>
      <p:sp>
        <p:nvSpPr>
          <p:cNvPr id="5" name="Text Placeholder 1">
            <a:extLst>
              <a:ext uri="{FF2B5EF4-FFF2-40B4-BE49-F238E27FC236}">
                <a16:creationId xmlns:a16="http://schemas.microsoft.com/office/drawing/2014/main" id="{2410129C-80FD-5C5B-F964-44B484B452E0}"/>
              </a:ext>
            </a:extLst>
          </p:cNvPr>
          <p:cNvSpPr txBox="1">
            <a:spLocks/>
          </p:cNvSpPr>
          <p:nvPr/>
        </p:nvSpPr>
        <p:spPr>
          <a:xfrm>
            <a:off x="1035424" y="2008880"/>
            <a:ext cx="3854210"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spcAft>
                <a:spcPts val="1200"/>
              </a:spcAft>
            </a:pPr>
            <a:r>
              <a:rPr lang="en-IE" sz="2800" b="1"/>
              <a:t>Markmið:</a:t>
            </a:r>
          </a:p>
          <a:p>
            <a:pPr algn="l">
              <a:lnSpc>
                <a:spcPts val="2340"/>
              </a:lnSpc>
              <a:spcBef>
                <a:spcPts val="0"/>
              </a:spcBef>
              <a:spcAft>
                <a:spcPts val="1200"/>
              </a:spcAft>
            </a:pPr>
            <a:r>
              <a:rPr lang="en-IE" sz="2200"/>
              <a:t>Að kynna nemendum hugmyndina um vörumerjagerð í óhefðbundnum ferðamannagististöðum með því að láta þá endurskapa og endurmerkja núverandi gististað. Þessi æfing hvetur til sköpunar, gagnrýninnar hugsunar og hagnýtrar notkunar lykilnámsþátta í kafla 1: einstaka sölurök (USP), sjálfsmynd, frásögn og gestamiðun.</a:t>
            </a:r>
          </a:p>
          <a:p>
            <a:pPr marL="492125" indent="-492125" algn="l">
              <a:lnSpc>
                <a:spcPts val="2340"/>
              </a:lnSpc>
              <a:spcBef>
                <a:spcPts val="0"/>
              </a:spcBef>
              <a:spcAft>
                <a:spcPts val="1200"/>
              </a:spcAft>
              <a:buFont typeface="Wingdings" panose="05000000000000000000" pitchFamily="2" charset="2"/>
              <a:buChar char="q"/>
            </a:pPr>
            <a:endParaRPr lang="en-US" sz="2200">
              <a:solidFill>
                <a:srgbClr val="414141"/>
              </a:solidFill>
            </a:endParaRPr>
          </a:p>
        </p:txBody>
      </p:sp>
    </p:spTree>
    <p:extLst>
      <p:ext uri="{BB962C8B-B14F-4D97-AF65-F5344CB8AC3E}">
        <p14:creationId xmlns:p14="http://schemas.microsoft.com/office/powerpoint/2010/main" val="34859035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6414D-F3A9-4262-C0F5-032A6F39ACCF}"/>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80130953-7D09-7F62-88F9-660088E79C78}"/>
              </a:ext>
            </a:extLst>
          </p:cNvPr>
          <p:cNvSpPr>
            <a:spLocks noGrp="1"/>
          </p:cNvSpPr>
          <p:nvPr>
            <p:ph type="body" sz="quarter" idx="4294967295"/>
          </p:nvPr>
        </p:nvSpPr>
        <p:spPr>
          <a:xfrm>
            <a:off x="870331" y="750697"/>
            <a:ext cx="10942933" cy="720752"/>
          </a:xfrm>
          <a:prstGeom prst="rect">
            <a:avLst/>
          </a:prstGeom>
        </p:spPr>
        <p:txBody>
          <a:bodyPr lIns="91440" tIns="45720" rIns="91440" bIns="45720" anchor="t"/>
          <a:lstStyle/>
          <a:p>
            <a:pPr marL="0" indent="0">
              <a:buNone/>
            </a:pPr>
            <a:r>
              <a:rPr lang="en-US" sz="3600" b="1">
                <a:solidFill>
                  <a:srgbClr val="EC7C69"/>
                </a:solidFill>
              </a:rPr>
              <a:t>Hagnýt æfing: </a:t>
            </a:r>
            <a:r>
              <a:rPr lang="en-US" sz="3600">
                <a:solidFill>
                  <a:srgbClr val="414141"/>
                </a:solidFill>
              </a:rPr>
              <a:t>Endurmerkja ferðamannagistingu</a:t>
            </a:r>
          </a:p>
        </p:txBody>
      </p:sp>
      <p:sp>
        <p:nvSpPr>
          <p:cNvPr id="8" name="Text Placeholder 1">
            <a:extLst>
              <a:ext uri="{FF2B5EF4-FFF2-40B4-BE49-F238E27FC236}">
                <a16:creationId xmlns:a16="http://schemas.microsoft.com/office/drawing/2014/main" id="{FF8BE46F-CD5F-2A7F-A6ED-E220E1D6D9FA}"/>
              </a:ext>
            </a:extLst>
          </p:cNvPr>
          <p:cNvSpPr txBox="1">
            <a:spLocks/>
          </p:cNvSpPr>
          <p:nvPr/>
        </p:nvSpPr>
        <p:spPr>
          <a:xfrm>
            <a:off x="1050414" y="1940649"/>
            <a:ext cx="4391015"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400" b="1">
                <a:solidFill>
                  <a:srgbClr val="EC7C69"/>
                </a:solidFill>
              </a:rPr>
              <a:t>Skref 1: Veldu gististað (10 mínútur)</a:t>
            </a:r>
          </a:p>
          <a:p>
            <a:pPr marL="342900" indent="-342900" algn="l">
              <a:lnSpc>
                <a:spcPts val="2540"/>
              </a:lnSpc>
              <a:spcBef>
                <a:spcPts val="0"/>
              </a:spcBef>
              <a:buFont typeface="Wingdings" panose="05000000000000000000" pitchFamily="2" charset="2"/>
              <a:buChar char="§"/>
            </a:pPr>
            <a:endParaRPr lang="en-IE" sz="2400" b="1">
              <a:solidFill>
                <a:srgbClr val="EC7C69"/>
              </a:solidFill>
            </a:endParaRPr>
          </a:p>
          <a:p>
            <a:pPr marL="457200" indent="-457200" algn="l">
              <a:lnSpc>
                <a:spcPts val="2340"/>
              </a:lnSpc>
              <a:spcBef>
                <a:spcPts val="0"/>
              </a:spcBef>
              <a:buClr>
                <a:srgbClr val="459597"/>
              </a:buClr>
              <a:buFont typeface="Wingdings" panose="05000000000000000000" pitchFamily="2" charset="2"/>
              <a:buChar char="§"/>
            </a:pPr>
            <a:r>
              <a:rPr lang="en-IE" sz="2200">
                <a:solidFill>
                  <a:srgbClr val="414141"/>
                </a:solidFill>
              </a:rPr>
              <a:t>Veldu raunverulega eða ímyndaða gistingu (t.d. staðbundið B&amp;B, lítið gestahús, ungmennahús, visthús eða jafnvel almennt hótel).</a:t>
            </a:r>
          </a:p>
          <a:p>
            <a:pPr marL="457200" indent="-457200" algn="l">
              <a:lnSpc>
                <a:spcPts val="2340"/>
              </a:lnSpc>
              <a:spcBef>
                <a:spcPts val="0"/>
              </a:spcBef>
              <a:buClr>
                <a:srgbClr val="459597"/>
              </a:buClr>
              <a:buFont typeface="Wingdings" panose="05000000000000000000" pitchFamily="2" charset="2"/>
              <a:buChar char="§"/>
            </a:pPr>
            <a:r>
              <a:rPr lang="en-IE" sz="2200">
                <a:solidFill>
                  <a:srgbClr val="414141"/>
                </a:solidFill>
              </a:rPr>
              <a:t>Taktu stuttlega saman núverandi vörumerkjavitund: Nafn; Staðsetning; Hvað það býður upp á núna (þjónustu, upplifanir); Hvern það virðist laða að sér</a:t>
            </a:r>
          </a:p>
          <a:p>
            <a:pPr algn="l">
              <a:lnSpc>
                <a:spcPts val="2540"/>
              </a:lnSpc>
              <a:spcBef>
                <a:spcPts val="0"/>
              </a:spcBef>
            </a:pPr>
            <a:endParaRPr lang="en-US" sz="2400">
              <a:solidFill>
                <a:srgbClr val="414141"/>
              </a:solidFill>
            </a:endParaRPr>
          </a:p>
        </p:txBody>
      </p:sp>
      <p:pic>
        <p:nvPicPr>
          <p:cNvPr id="10" name="Graphic 9" descr="Signature with solid fill">
            <a:extLst>
              <a:ext uri="{FF2B5EF4-FFF2-40B4-BE49-F238E27FC236}">
                <a16:creationId xmlns:a16="http://schemas.microsoft.com/office/drawing/2014/main" id="{FC30E03D-A637-1A7D-5140-07BB1AC3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E8E237AD-6E49-AB92-3688-9CA2BBBB3C4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23</a:t>
            </a:fld>
            <a:endParaRPr lang="fr-CA" sz="1200">
              <a:solidFill>
                <a:schemeClr val="bg1"/>
              </a:solidFill>
            </a:endParaRPr>
          </a:p>
        </p:txBody>
      </p:sp>
      <p:sp>
        <p:nvSpPr>
          <p:cNvPr id="3" name="TextBox 2">
            <a:extLst>
              <a:ext uri="{FF2B5EF4-FFF2-40B4-BE49-F238E27FC236}">
                <a16:creationId xmlns:a16="http://schemas.microsoft.com/office/drawing/2014/main" id="{89CB1CD1-0792-9839-B7CC-CAEF989EC3BA}"/>
              </a:ext>
            </a:extLst>
          </p:cNvPr>
          <p:cNvSpPr txBox="1"/>
          <p:nvPr/>
        </p:nvSpPr>
        <p:spPr>
          <a:xfrm>
            <a:off x="1035424" y="1405025"/>
            <a:ext cx="6100996" cy="298608"/>
          </a:xfrm>
          <a:prstGeom prst="rect">
            <a:avLst/>
          </a:prstGeom>
          <a:noFill/>
        </p:spPr>
        <p:txBody>
          <a:bodyPr wrap="square">
            <a:spAutoFit/>
          </a:bodyPr>
          <a:lstStyle/>
          <a:p>
            <a:pPr>
              <a:lnSpc>
                <a:spcPts val="1275"/>
              </a:lnSpc>
            </a:pPr>
            <a:r>
              <a:rPr lang="en-US" sz="2400">
                <a:solidFill>
                  <a:srgbClr val="414141"/>
                </a:solidFill>
                <a:ea typeface="Calibri"/>
                <a:cs typeface="Calibri"/>
              </a:rPr>
              <a:t>Leiðbeiningar (fyrir nemendur):</a:t>
            </a:r>
          </a:p>
        </p:txBody>
      </p:sp>
      <p:sp>
        <p:nvSpPr>
          <p:cNvPr id="4" name="Text Placeholder 1">
            <a:extLst>
              <a:ext uri="{FF2B5EF4-FFF2-40B4-BE49-F238E27FC236}">
                <a16:creationId xmlns:a16="http://schemas.microsoft.com/office/drawing/2014/main" id="{62342E87-4ADC-7B37-5852-AB12DB6B3EB5}"/>
              </a:ext>
            </a:extLst>
          </p:cNvPr>
          <p:cNvSpPr txBox="1">
            <a:spLocks/>
          </p:cNvSpPr>
          <p:nvPr/>
        </p:nvSpPr>
        <p:spPr>
          <a:xfrm>
            <a:off x="5846164" y="1940649"/>
            <a:ext cx="5673846"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400" b="1">
                <a:solidFill>
                  <a:srgbClr val="EC7C69"/>
                </a:solidFill>
              </a:rPr>
              <a:t>Skref 2: Greina ímyndargap vörumerkisins (10 mínútur)</a:t>
            </a:r>
          </a:p>
          <a:p>
            <a:pPr marL="342900" indent="-342900" algn="l">
              <a:lnSpc>
                <a:spcPts val="2340"/>
              </a:lnSpc>
              <a:spcBef>
                <a:spcPts val="0"/>
              </a:spcBef>
              <a:buClr>
                <a:srgbClr val="459597"/>
              </a:buClr>
              <a:buFont typeface="Wingdings" panose="05000000000000000000" pitchFamily="2" charset="2"/>
              <a:buChar char="§"/>
            </a:pPr>
            <a:endParaRPr lang="en-IE" sz="2400" b="1">
              <a:solidFill>
                <a:srgbClr val="EC7C69"/>
              </a:solidFill>
            </a:endParaRPr>
          </a:p>
          <a:p>
            <a:pPr marL="342900" indent="-342900" algn="l">
              <a:lnSpc>
                <a:spcPts val="2340"/>
              </a:lnSpc>
              <a:spcBef>
                <a:spcPts val="0"/>
              </a:spcBef>
              <a:buClr>
                <a:srgbClr val="459597"/>
              </a:buClr>
              <a:buFont typeface="Wingdings" panose="05000000000000000000" pitchFamily="2" charset="2"/>
              <a:buChar char="§"/>
            </a:pPr>
            <a:r>
              <a:rPr lang="en-IE" sz="2200">
                <a:solidFill>
                  <a:srgbClr val="414141"/>
                </a:solidFill>
              </a:rPr>
              <a:t>Spyrðu: Hvað gerir þennan stað "venjulegan" eða "gleymdan" í núverandi mynd?</a:t>
            </a:r>
          </a:p>
          <a:p>
            <a:pPr marL="342900" indent="-342900" algn="l">
              <a:lnSpc>
                <a:spcPts val="2340"/>
              </a:lnSpc>
              <a:spcBef>
                <a:spcPts val="0"/>
              </a:spcBef>
              <a:buClr>
                <a:srgbClr val="459597"/>
              </a:buClr>
              <a:buFont typeface="Wingdings" panose="05000000000000000000" pitchFamily="2" charset="2"/>
              <a:buChar char="§"/>
            </a:pPr>
            <a:r>
              <a:rPr lang="en-IE" sz="2200">
                <a:solidFill>
                  <a:srgbClr val="414141"/>
                </a:solidFill>
              </a:rPr>
              <a:t>Íhugaðu: </a:t>
            </a:r>
          </a:p>
          <a:p>
            <a:pPr marL="342900" indent="-342900" algn="l">
              <a:lnSpc>
                <a:spcPts val="2340"/>
              </a:lnSpc>
              <a:spcBef>
                <a:spcPts val="0"/>
              </a:spcBef>
              <a:buClr>
                <a:srgbClr val="459597"/>
              </a:buClr>
              <a:buFont typeface="Wingdings" panose="05000000000000000000" pitchFamily="2" charset="2"/>
              <a:buChar char="Ø"/>
            </a:pPr>
            <a:r>
              <a:rPr lang="en-IE" sz="2200">
                <a:solidFill>
                  <a:srgbClr val="414141"/>
                </a:solidFill>
              </a:rPr>
              <a:t>Skortir það sögu eða tengingu við staðinn?</a:t>
            </a:r>
          </a:p>
          <a:p>
            <a:pPr marL="342900" indent="-342900" algn="l">
              <a:lnSpc>
                <a:spcPts val="2340"/>
              </a:lnSpc>
              <a:spcBef>
                <a:spcPts val="0"/>
              </a:spcBef>
              <a:buClr>
                <a:srgbClr val="459597"/>
              </a:buClr>
              <a:buFont typeface="Wingdings" panose="05000000000000000000" pitchFamily="2" charset="2"/>
              <a:buChar char="Ø"/>
            </a:pPr>
            <a:r>
              <a:rPr lang="en-IE" sz="2200">
                <a:solidFill>
                  <a:srgbClr val="414141"/>
                </a:solidFill>
              </a:rPr>
              <a:t>Er vörumerkjaímyndin óstöðug eða of almenn?</a:t>
            </a:r>
          </a:p>
          <a:p>
            <a:pPr marL="342900" indent="-342900" algn="l">
              <a:lnSpc>
                <a:spcPts val="2340"/>
              </a:lnSpc>
              <a:spcBef>
                <a:spcPts val="0"/>
              </a:spcBef>
              <a:buClr>
                <a:srgbClr val="459597"/>
              </a:buClr>
              <a:buFont typeface="Wingdings" panose="05000000000000000000" pitchFamily="2" charset="2"/>
              <a:buChar char="Ø"/>
            </a:pPr>
            <a:r>
              <a:rPr lang="en-IE" sz="2200">
                <a:solidFill>
                  <a:srgbClr val="414141"/>
                </a:solidFill>
              </a:rPr>
              <a:t>Tekst því ekki að miðla því sem gerir það öðruvísi?</a:t>
            </a:r>
            <a:endParaRPr lang="en-IE">
              <a:solidFill>
                <a:srgbClr val="414141"/>
              </a:solidFill>
            </a:endParaRPr>
          </a:p>
          <a:p>
            <a:pPr algn="l">
              <a:lnSpc>
                <a:spcPts val="2540"/>
              </a:lnSpc>
              <a:spcBef>
                <a:spcPts val="0"/>
              </a:spcBef>
            </a:pPr>
            <a:endParaRPr lang="en-US" sz="2400">
              <a:solidFill>
                <a:srgbClr val="414141"/>
              </a:solidFill>
            </a:endParaRPr>
          </a:p>
        </p:txBody>
      </p:sp>
      <p:cxnSp>
        <p:nvCxnSpPr>
          <p:cNvPr id="11" name="Straight Connector 10">
            <a:extLst>
              <a:ext uri="{FF2B5EF4-FFF2-40B4-BE49-F238E27FC236}">
                <a16:creationId xmlns:a16="http://schemas.microsoft.com/office/drawing/2014/main" id="{4BF03BC7-EE4C-995D-4243-64DF2F725708}"/>
              </a:ext>
            </a:extLst>
          </p:cNvPr>
          <p:cNvCxnSpPr>
            <a:cxnSpLocks/>
          </p:cNvCxnSpPr>
          <p:nvPr/>
        </p:nvCxnSpPr>
        <p:spPr>
          <a:xfrm>
            <a:off x="5636301" y="1703633"/>
            <a:ext cx="0" cy="4322413"/>
          </a:xfrm>
          <a:prstGeom prst="line">
            <a:avLst/>
          </a:prstGeom>
          <a:ln w="12700">
            <a:solidFill>
              <a:srgbClr val="459597"/>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14380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6414D-F3A9-4262-C0F5-032A6F39ACCF}"/>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80130953-7D09-7F62-88F9-660088E79C78}"/>
              </a:ext>
            </a:extLst>
          </p:cNvPr>
          <p:cNvSpPr>
            <a:spLocks noGrp="1"/>
          </p:cNvSpPr>
          <p:nvPr>
            <p:ph type="body" sz="quarter" idx="4294967295"/>
          </p:nvPr>
        </p:nvSpPr>
        <p:spPr>
          <a:xfrm>
            <a:off x="870331" y="750697"/>
            <a:ext cx="10942933" cy="720752"/>
          </a:xfrm>
          <a:prstGeom prst="rect">
            <a:avLst/>
          </a:prstGeom>
        </p:spPr>
        <p:txBody>
          <a:bodyPr lIns="91440" tIns="45720" rIns="91440" bIns="45720" anchor="t"/>
          <a:lstStyle/>
          <a:p>
            <a:pPr marL="0" indent="0">
              <a:buNone/>
            </a:pPr>
            <a:r>
              <a:rPr lang="en-US" sz="3600" b="1">
                <a:solidFill>
                  <a:srgbClr val="EC7C69"/>
                </a:solidFill>
              </a:rPr>
              <a:t>Hagnýt æfing: </a:t>
            </a:r>
            <a:r>
              <a:rPr lang="en-US" sz="3600">
                <a:solidFill>
                  <a:srgbClr val="414141"/>
                </a:solidFill>
              </a:rPr>
              <a:t>Endurmerkja ferðamannagistingu</a:t>
            </a:r>
          </a:p>
        </p:txBody>
      </p:sp>
      <p:sp>
        <p:nvSpPr>
          <p:cNvPr id="8" name="Text Placeholder 1">
            <a:extLst>
              <a:ext uri="{FF2B5EF4-FFF2-40B4-BE49-F238E27FC236}">
                <a16:creationId xmlns:a16="http://schemas.microsoft.com/office/drawing/2014/main" id="{FF8BE46F-CD5F-2A7F-A6ED-E220E1D6D9FA}"/>
              </a:ext>
            </a:extLst>
          </p:cNvPr>
          <p:cNvSpPr txBox="1">
            <a:spLocks/>
          </p:cNvSpPr>
          <p:nvPr/>
        </p:nvSpPr>
        <p:spPr>
          <a:xfrm>
            <a:off x="1050414" y="1940649"/>
            <a:ext cx="4391015"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400" b="1">
                <a:solidFill>
                  <a:srgbClr val="EC7C69"/>
                </a:solidFill>
              </a:rPr>
              <a:t>Skref 3: Endurskipuleggja vörumerkið (20 mínútur)</a:t>
            </a:r>
          </a:p>
          <a:p>
            <a:pPr algn="l">
              <a:lnSpc>
                <a:spcPts val="2540"/>
              </a:lnSpc>
              <a:spcBef>
                <a:spcPts val="0"/>
              </a:spcBef>
            </a:pPr>
            <a:endParaRPr lang="en-IE" sz="2400" b="1">
              <a:solidFill>
                <a:srgbClr val="EC7C69"/>
              </a:solidFill>
            </a:endParaRPr>
          </a:p>
          <a:p>
            <a:pPr algn="l">
              <a:lnSpc>
                <a:spcPts val="2340"/>
              </a:lnSpc>
              <a:spcBef>
                <a:spcPts val="0"/>
              </a:spcBef>
              <a:buClr>
                <a:srgbClr val="459597"/>
              </a:buClr>
            </a:pPr>
            <a:r>
              <a:rPr lang="en-IE" sz="2200">
                <a:solidFill>
                  <a:srgbClr val="414141"/>
                </a:solidFill>
              </a:rPr>
              <a:t>Nú endurmerkja gististaðinn sem gististað fyrir valkostatúrisma. Vinnið í litlum hópum eða einstaklingslega: </a:t>
            </a:r>
          </a:p>
          <a:p>
            <a:pPr algn="l">
              <a:lnSpc>
                <a:spcPts val="2340"/>
              </a:lnSpc>
              <a:spcBef>
                <a:spcPts val="0"/>
              </a:spcBef>
              <a:buClr>
                <a:srgbClr val="459597"/>
              </a:buClr>
            </a:pPr>
            <a:endParaRPr lang="en-IE" sz="2200">
              <a:solidFill>
                <a:srgbClr val="414141"/>
              </a:solidFill>
            </a:endParaRPr>
          </a:p>
          <a:p>
            <a:pPr marL="457200" indent="-457200" algn="l">
              <a:lnSpc>
                <a:spcPts val="2340"/>
              </a:lnSpc>
              <a:spcBef>
                <a:spcPts val="0"/>
              </a:spcBef>
              <a:buClr>
                <a:srgbClr val="459597"/>
              </a:buClr>
              <a:buFont typeface="Wingdings" panose="05000000000000000000" pitchFamily="2" charset="2"/>
              <a:buChar char="§"/>
            </a:pPr>
            <a:r>
              <a:rPr lang="en-IE" sz="2200">
                <a:solidFill>
                  <a:srgbClr val="414141"/>
                </a:solidFill>
              </a:rPr>
              <a:t>Nýtt nafn/auðkenni – Búðu til nýtt nafn sem endurspeglar staðbundið einkenni, sögu eða gildi.</a:t>
            </a:r>
          </a:p>
        </p:txBody>
      </p:sp>
      <p:pic>
        <p:nvPicPr>
          <p:cNvPr id="10" name="Graphic 9" descr="Signature with solid fill">
            <a:extLst>
              <a:ext uri="{FF2B5EF4-FFF2-40B4-BE49-F238E27FC236}">
                <a16:creationId xmlns:a16="http://schemas.microsoft.com/office/drawing/2014/main" id="{FC30E03D-A637-1A7D-5140-07BB1AC3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E8E237AD-6E49-AB92-3688-9CA2BBBB3C4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24</a:t>
            </a:fld>
            <a:endParaRPr lang="fr-CA" sz="1200">
              <a:solidFill>
                <a:schemeClr val="bg1"/>
              </a:solidFill>
            </a:endParaRPr>
          </a:p>
        </p:txBody>
      </p:sp>
      <p:sp>
        <p:nvSpPr>
          <p:cNvPr id="3" name="TextBox 2">
            <a:extLst>
              <a:ext uri="{FF2B5EF4-FFF2-40B4-BE49-F238E27FC236}">
                <a16:creationId xmlns:a16="http://schemas.microsoft.com/office/drawing/2014/main" id="{89CB1CD1-0792-9839-B7CC-CAEF989EC3BA}"/>
              </a:ext>
            </a:extLst>
          </p:cNvPr>
          <p:cNvSpPr txBox="1"/>
          <p:nvPr/>
        </p:nvSpPr>
        <p:spPr>
          <a:xfrm>
            <a:off x="1035424" y="1405025"/>
            <a:ext cx="6100996" cy="298608"/>
          </a:xfrm>
          <a:prstGeom prst="rect">
            <a:avLst/>
          </a:prstGeom>
          <a:noFill/>
        </p:spPr>
        <p:txBody>
          <a:bodyPr wrap="square">
            <a:spAutoFit/>
          </a:bodyPr>
          <a:lstStyle/>
          <a:p>
            <a:pPr>
              <a:lnSpc>
                <a:spcPts val="1275"/>
              </a:lnSpc>
            </a:pPr>
            <a:r>
              <a:rPr lang="en-US" sz="2400">
                <a:solidFill>
                  <a:srgbClr val="414141"/>
                </a:solidFill>
                <a:ea typeface="Calibri"/>
                <a:cs typeface="Calibri"/>
              </a:rPr>
              <a:t>Leiðbeiningar (fyrir nemendur):</a:t>
            </a:r>
          </a:p>
        </p:txBody>
      </p:sp>
      <p:sp>
        <p:nvSpPr>
          <p:cNvPr id="4" name="Text Placeholder 1">
            <a:extLst>
              <a:ext uri="{FF2B5EF4-FFF2-40B4-BE49-F238E27FC236}">
                <a16:creationId xmlns:a16="http://schemas.microsoft.com/office/drawing/2014/main" id="{62342E87-4ADC-7B37-5852-AB12DB6B3EB5}"/>
              </a:ext>
            </a:extLst>
          </p:cNvPr>
          <p:cNvSpPr txBox="1">
            <a:spLocks/>
          </p:cNvSpPr>
          <p:nvPr/>
        </p:nvSpPr>
        <p:spPr>
          <a:xfrm>
            <a:off x="5636301" y="1783829"/>
            <a:ext cx="5673846"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l">
              <a:lnSpc>
                <a:spcPts val="2340"/>
              </a:lnSpc>
              <a:spcBef>
                <a:spcPts val="0"/>
              </a:spcBef>
              <a:buClr>
                <a:srgbClr val="459597"/>
              </a:buClr>
              <a:buFont typeface="Wingdings" panose="05000000000000000000" pitchFamily="2" charset="2"/>
              <a:buChar char="§"/>
            </a:pPr>
            <a:r>
              <a:rPr lang="en-IE" sz="2200">
                <a:solidFill>
                  <a:srgbClr val="414141"/>
                </a:solidFill>
              </a:rPr>
              <a:t>Einstaka sölurök (USP) – Ákveðið hvað gerir það sérstakt (vistvæn sjálfbærni, menningarleg upplifun, tengsl við náttúru, vellíðan, sköpunargáfa o.s.frv.).</a:t>
            </a:r>
          </a:p>
          <a:p>
            <a:pPr marL="457200" indent="-457200" algn="l">
              <a:lnSpc>
                <a:spcPts val="2340"/>
              </a:lnSpc>
              <a:spcBef>
                <a:spcPts val="0"/>
              </a:spcBef>
              <a:buClr>
                <a:srgbClr val="459597"/>
              </a:buClr>
              <a:buFont typeface="Wingdings" panose="05000000000000000000" pitchFamily="2" charset="2"/>
              <a:buChar char="§"/>
            </a:pPr>
            <a:r>
              <a:rPr lang="en-IE" sz="2200">
                <a:solidFill>
                  <a:srgbClr val="414141"/>
                </a:solidFill>
              </a:rPr>
              <a:t>Vörumerkjasaga – Skrifaðu stutta bakgrunnssögu (2–3 setningar) sem fangar sjálfsmynd þess og ástæðu tilveru þess.</a:t>
            </a:r>
          </a:p>
          <a:p>
            <a:pPr marL="457200" indent="-457200" algn="l">
              <a:lnSpc>
                <a:spcPts val="2340"/>
              </a:lnSpc>
              <a:spcBef>
                <a:spcPts val="0"/>
              </a:spcBef>
              <a:buClr>
                <a:srgbClr val="459597"/>
              </a:buClr>
              <a:buFont typeface="Wingdings" panose="05000000000000000000" pitchFamily="2" charset="2"/>
              <a:buChar char="§"/>
            </a:pPr>
            <a:r>
              <a:rPr lang="en-IE" sz="2200">
                <a:solidFill>
                  <a:srgbClr val="414141"/>
                </a:solidFill>
              </a:rPr>
              <a:t>Gestapersóna – Hver er hinn fullkomni gestur þinn? (t.d. stafrænir nomadar, göngufólk, menningarleitendur, vellíðunarferðalangar).</a:t>
            </a:r>
          </a:p>
          <a:p>
            <a:pPr marL="457200" indent="-457200" algn="l">
              <a:lnSpc>
                <a:spcPts val="2340"/>
              </a:lnSpc>
              <a:spcBef>
                <a:spcPts val="0"/>
              </a:spcBef>
              <a:buClr>
                <a:srgbClr val="459597"/>
              </a:buClr>
              <a:buFont typeface="Wingdings" panose="05000000000000000000" pitchFamily="2" charset="2"/>
              <a:buChar char="§"/>
            </a:pPr>
            <a:r>
              <a:rPr lang="en-IE" sz="2200">
                <a:solidFill>
                  <a:srgbClr val="414141"/>
                </a:solidFill>
              </a:rPr>
              <a:t>Hugmyndir um sjónrænt útlit og rödd – Veldu slagorð, raddblæ (hlýjan, ævintýralegan, lúxus-minimalískan, umhverfisvænan) og lýstu sjónrænu efni (liti, myndmál, stíl).</a:t>
            </a:r>
          </a:p>
          <a:p>
            <a:pPr algn="l">
              <a:lnSpc>
                <a:spcPts val="2340"/>
              </a:lnSpc>
              <a:spcBef>
                <a:spcPts val="0"/>
              </a:spcBef>
              <a:buClr>
                <a:srgbClr val="459597"/>
              </a:buClr>
            </a:pPr>
            <a:endParaRPr lang="en-IE">
              <a:solidFill>
                <a:srgbClr val="414141"/>
              </a:solidFill>
            </a:endParaRPr>
          </a:p>
          <a:p>
            <a:pPr algn="l">
              <a:lnSpc>
                <a:spcPts val="2540"/>
              </a:lnSpc>
              <a:spcBef>
                <a:spcPts val="0"/>
              </a:spcBef>
            </a:pPr>
            <a:endParaRPr lang="en-US" sz="2400">
              <a:solidFill>
                <a:srgbClr val="414141"/>
              </a:solidFill>
            </a:endParaRPr>
          </a:p>
        </p:txBody>
      </p:sp>
      <p:cxnSp>
        <p:nvCxnSpPr>
          <p:cNvPr id="11" name="Straight Connector 10">
            <a:extLst>
              <a:ext uri="{FF2B5EF4-FFF2-40B4-BE49-F238E27FC236}">
                <a16:creationId xmlns:a16="http://schemas.microsoft.com/office/drawing/2014/main" id="{4BF03BC7-EE4C-995D-4243-64DF2F725708}"/>
              </a:ext>
            </a:extLst>
          </p:cNvPr>
          <p:cNvCxnSpPr>
            <a:cxnSpLocks/>
          </p:cNvCxnSpPr>
          <p:nvPr/>
        </p:nvCxnSpPr>
        <p:spPr>
          <a:xfrm>
            <a:off x="5636301" y="1703633"/>
            <a:ext cx="0" cy="4322413"/>
          </a:xfrm>
          <a:prstGeom prst="line">
            <a:avLst/>
          </a:prstGeom>
          <a:ln w="12700">
            <a:solidFill>
              <a:srgbClr val="459597"/>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55444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6414D-F3A9-4262-C0F5-032A6F39ACCF}"/>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80130953-7D09-7F62-88F9-660088E79C78}"/>
              </a:ext>
            </a:extLst>
          </p:cNvPr>
          <p:cNvSpPr>
            <a:spLocks noGrp="1"/>
          </p:cNvSpPr>
          <p:nvPr>
            <p:ph type="body" sz="quarter" idx="4294967295"/>
          </p:nvPr>
        </p:nvSpPr>
        <p:spPr>
          <a:xfrm>
            <a:off x="870331" y="750697"/>
            <a:ext cx="10942933" cy="720752"/>
          </a:xfrm>
          <a:prstGeom prst="rect">
            <a:avLst/>
          </a:prstGeom>
        </p:spPr>
        <p:txBody>
          <a:bodyPr lIns="91440" tIns="45720" rIns="91440" bIns="45720" anchor="t"/>
          <a:lstStyle/>
          <a:p>
            <a:pPr marL="0" indent="0">
              <a:buNone/>
            </a:pPr>
            <a:r>
              <a:rPr lang="en-US" sz="3600" b="1">
                <a:solidFill>
                  <a:srgbClr val="EC7C69"/>
                </a:solidFill>
              </a:rPr>
              <a:t>Hagnýt æfing: </a:t>
            </a:r>
            <a:r>
              <a:rPr lang="en-US" sz="3600">
                <a:solidFill>
                  <a:srgbClr val="414141"/>
                </a:solidFill>
              </a:rPr>
              <a:t>Endurmerkja ferðamannagistingu</a:t>
            </a:r>
          </a:p>
        </p:txBody>
      </p:sp>
      <p:sp>
        <p:nvSpPr>
          <p:cNvPr id="8" name="Text Placeholder 1">
            <a:extLst>
              <a:ext uri="{FF2B5EF4-FFF2-40B4-BE49-F238E27FC236}">
                <a16:creationId xmlns:a16="http://schemas.microsoft.com/office/drawing/2014/main" id="{FF8BE46F-CD5F-2A7F-A6ED-E220E1D6D9FA}"/>
              </a:ext>
            </a:extLst>
          </p:cNvPr>
          <p:cNvSpPr txBox="1">
            <a:spLocks/>
          </p:cNvSpPr>
          <p:nvPr/>
        </p:nvSpPr>
        <p:spPr>
          <a:xfrm>
            <a:off x="1050414" y="1940649"/>
            <a:ext cx="4391015"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400" b="1">
                <a:solidFill>
                  <a:srgbClr val="EC7C69"/>
                </a:solidFill>
              </a:rPr>
              <a:t>Skref 4: Kynntu endurmerkinguna þína </a:t>
            </a:r>
          </a:p>
          <a:p>
            <a:pPr algn="l">
              <a:lnSpc>
                <a:spcPts val="2540"/>
              </a:lnSpc>
              <a:spcBef>
                <a:spcPts val="0"/>
              </a:spcBef>
            </a:pPr>
            <a:endParaRPr lang="en-IE" sz="2400" b="1">
              <a:solidFill>
                <a:srgbClr val="EC7C69"/>
              </a:solidFill>
            </a:endParaRPr>
          </a:p>
          <a:p>
            <a:pPr algn="l">
              <a:lnSpc>
                <a:spcPts val="2540"/>
              </a:lnSpc>
              <a:spcBef>
                <a:spcPts val="0"/>
              </a:spcBef>
            </a:pPr>
            <a:r>
              <a:rPr lang="en-IE" sz="2200">
                <a:solidFill>
                  <a:srgbClr val="414141"/>
                </a:solidFill>
              </a:rPr>
              <a:t>Hver hópur kynnir endurmerktu gististaðina sína (5 mínútur hver hópur)</a:t>
            </a:r>
          </a:p>
          <a:p>
            <a:pPr algn="l">
              <a:lnSpc>
                <a:spcPts val="2540"/>
              </a:lnSpc>
              <a:spcBef>
                <a:spcPts val="0"/>
              </a:spcBef>
            </a:pPr>
            <a:endParaRPr lang="en-IE" sz="2200">
              <a:solidFill>
                <a:srgbClr val="414141"/>
              </a:solidFill>
            </a:endParaRPr>
          </a:p>
          <a:p>
            <a:pPr algn="l">
              <a:lnSpc>
                <a:spcPts val="2540"/>
              </a:lnSpc>
              <a:spcBef>
                <a:spcPts val="0"/>
              </a:spcBef>
            </a:pPr>
            <a:endParaRPr lang="en-US" sz="2400">
              <a:solidFill>
                <a:srgbClr val="414141"/>
              </a:solidFill>
            </a:endParaRPr>
          </a:p>
        </p:txBody>
      </p:sp>
      <p:pic>
        <p:nvPicPr>
          <p:cNvPr id="10" name="Graphic 9" descr="Signature with solid fill">
            <a:extLst>
              <a:ext uri="{FF2B5EF4-FFF2-40B4-BE49-F238E27FC236}">
                <a16:creationId xmlns:a16="http://schemas.microsoft.com/office/drawing/2014/main" id="{FC30E03D-A637-1A7D-5140-07BB1AC3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E8E237AD-6E49-AB92-3688-9CA2BBBB3C4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25</a:t>
            </a:fld>
            <a:endParaRPr lang="fr-CA" sz="1200">
              <a:solidFill>
                <a:schemeClr val="bg1"/>
              </a:solidFill>
            </a:endParaRPr>
          </a:p>
        </p:txBody>
      </p:sp>
      <p:sp>
        <p:nvSpPr>
          <p:cNvPr id="3" name="TextBox 2">
            <a:extLst>
              <a:ext uri="{FF2B5EF4-FFF2-40B4-BE49-F238E27FC236}">
                <a16:creationId xmlns:a16="http://schemas.microsoft.com/office/drawing/2014/main" id="{89CB1CD1-0792-9839-B7CC-CAEF989EC3BA}"/>
              </a:ext>
            </a:extLst>
          </p:cNvPr>
          <p:cNvSpPr txBox="1"/>
          <p:nvPr/>
        </p:nvSpPr>
        <p:spPr>
          <a:xfrm>
            <a:off x="1035424" y="1405025"/>
            <a:ext cx="6100996" cy="298608"/>
          </a:xfrm>
          <a:prstGeom prst="rect">
            <a:avLst/>
          </a:prstGeom>
          <a:noFill/>
        </p:spPr>
        <p:txBody>
          <a:bodyPr wrap="square">
            <a:spAutoFit/>
          </a:bodyPr>
          <a:lstStyle/>
          <a:p>
            <a:pPr>
              <a:lnSpc>
                <a:spcPts val="1275"/>
              </a:lnSpc>
            </a:pPr>
            <a:r>
              <a:rPr lang="en-US" sz="2400">
                <a:solidFill>
                  <a:srgbClr val="414141"/>
                </a:solidFill>
                <a:ea typeface="Calibri"/>
                <a:cs typeface="Calibri"/>
              </a:rPr>
              <a:t>Leiðbeiningar (fyrir nemendur):</a:t>
            </a:r>
          </a:p>
        </p:txBody>
      </p:sp>
      <p:sp>
        <p:nvSpPr>
          <p:cNvPr id="4" name="Text Placeholder 1">
            <a:extLst>
              <a:ext uri="{FF2B5EF4-FFF2-40B4-BE49-F238E27FC236}">
                <a16:creationId xmlns:a16="http://schemas.microsoft.com/office/drawing/2014/main" id="{62342E87-4ADC-7B37-5852-AB12DB6B3EB5}"/>
              </a:ext>
            </a:extLst>
          </p:cNvPr>
          <p:cNvSpPr txBox="1">
            <a:spLocks/>
          </p:cNvSpPr>
          <p:nvPr/>
        </p:nvSpPr>
        <p:spPr>
          <a:xfrm>
            <a:off x="5913332" y="1670647"/>
            <a:ext cx="5673846"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endParaRPr lang="en-IE" sz="2400" b="1">
              <a:solidFill>
                <a:srgbClr val="EC7C69"/>
              </a:solidFill>
            </a:endParaRPr>
          </a:p>
          <a:p>
            <a:pPr algn="l">
              <a:lnSpc>
                <a:spcPts val="2340"/>
              </a:lnSpc>
              <a:spcBef>
                <a:spcPts val="0"/>
              </a:spcBef>
              <a:buClr>
                <a:srgbClr val="459597"/>
              </a:buClr>
            </a:pPr>
            <a:r>
              <a:rPr lang="en-IE" sz="2200">
                <a:solidFill>
                  <a:srgbClr val="414141"/>
                </a:solidFill>
              </a:rPr>
              <a:t>Kynningin ætti að innihalda – </a:t>
            </a:r>
          </a:p>
          <a:p>
            <a:pPr marL="457200" indent="-457200" algn="l">
              <a:lnSpc>
                <a:spcPts val="2340"/>
              </a:lnSpc>
              <a:spcBef>
                <a:spcPts val="0"/>
              </a:spcBef>
              <a:buClr>
                <a:srgbClr val="459597"/>
              </a:buClr>
              <a:buFont typeface="+mj-lt"/>
              <a:buAutoNum type="arabicPeriod"/>
            </a:pPr>
            <a:endParaRPr lang="en-IE" sz="2200">
              <a:solidFill>
                <a:srgbClr val="414141"/>
              </a:solidFill>
            </a:endParaRPr>
          </a:p>
          <a:p>
            <a:pPr marL="457200" indent="-457200" algn="l">
              <a:lnSpc>
                <a:spcPts val="2340"/>
              </a:lnSpc>
              <a:spcBef>
                <a:spcPts val="0"/>
              </a:spcBef>
              <a:buClr>
                <a:srgbClr val="459597"/>
              </a:buClr>
              <a:buFont typeface="Wingdings" panose="05000000000000000000" pitchFamily="2" charset="2"/>
              <a:buChar char="§"/>
            </a:pPr>
            <a:r>
              <a:rPr lang="en-IE" sz="2200">
                <a:solidFill>
                  <a:srgbClr val="414141"/>
                </a:solidFill>
              </a:rPr>
              <a:t>Nýtt nafn + slagorð</a:t>
            </a:r>
          </a:p>
          <a:p>
            <a:pPr marL="457200" indent="-457200" algn="l">
              <a:lnSpc>
                <a:spcPts val="2340"/>
              </a:lnSpc>
              <a:spcBef>
                <a:spcPts val="0"/>
              </a:spcBef>
              <a:buClr>
                <a:srgbClr val="459597"/>
              </a:buClr>
              <a:buFont typeface="Wingdings" panose="05000000000000000000" pitchFamily="2" charset="2"/>
              <a:buChar char="§"/>
            </a:pPr>
            <a:r>
              <a:rPr lang="en-IE" sz="2200">
                <a:solidFill>
                  <a:srgbClr val="414141"/>
                </a:solidFill>
              </a:rPr>
              <a:t>USP</a:t>
            </a:r>
          </a:p>
          <a:p>
            <a:pPr marL="457200" indent="-457200" algn="l">
              <a:lnSpc>
                <a:spcPts val="2340"/>
              </a:lnSpc>
              <a:spcBef>
                <a:spcPts val="0"/>
              </a:spcBef>
              <a:buClr>
                <a:srgbClr val="459597"/>
              </a:buClr>
              <a:buFont typeface="Wingdings" panose="05000000000000000000" pitchFamily="2" charset="2"/>
              <a:buChar char="§"/>
            </a:pPr>
            <a:r>
              <a:rPr lang="en-IE" sz="2200">
                <a:solidFill>
                  <a:srgbClr val="414141"/>
                </a:solidFill>
              </a:rPr>
              <a:t>Stutt vörumerkjasaga</a:t>
            </a:r>
          </a:p>
          <a:p>
            <a:pPr marL="457200" indent="-457200" algn="l">
              <a:lnSpc>
                <a:spcPts val="2340"/>
              </a:lnSpc>
              <a:spcBef>
                <a:spcPts val="0"/>
              </a:spcBef>
              <a:buClr>
                <a:srgbClr val="459597"/>
              </a:buClr>
              <a:buFont typeface="Wingdings" panose="05000000000000000000" pitchFamily="2" charset="2"/>
              <a:buChar char="§"/>
            </a:pPr>
            <a:r>
              <a:rPr lang="en-IE" sz="2200">
                <a:solidFill>
                  <a:srgbClr val="414141"/>
                </a:solidFill>
              </a:rPr>
              <a:t>Kjörinn gestapersóna</a:t>
            </a:r>
          </a:p>
          <a:p>
            <a:pPr marL="457200" indent="-457200" algn="l">
              <a:lnSpc>
                <a:spcPts val="2340"/>
              </a:lnSpc>
              <a:spcBef>
                <a:spcPts val="0"/>
              </a:spcBef>
              <a:buClr>
                <a:srgbClr val="459597"/>
              </a:buClr>
              <a:buFont typeface="Wingdings" panose="05000000000000000000" pitchFamily="2" charset="2"/>
              <a:buChar char="§"/>
            </a:pPr>
            <a:r>
              <a:rPr lang="en-IE" sz="2200">
                <a:solidFill>
                  <a:srgbClr val="414141"/>
                </a:solidFill>
              </a:rPr>
              <a:t>Stutt skissa/lýsing á sjónrænu efni (hugmynd um lógó, útlit vefsíðu eða stíll fyrir samfélagsmiðla)</a:t>
            </a:r>
            <a:endParaRPr lang="en-US" sz="2400">
              <a:solidFill>
                <a:srgbClr val="414141"/>
              </a:solidFill>
            </a:endParaRPr>
          </a:p>
        </p:txBody>
      </p:sp>
      <p:cxnSp>
        <p:nvCxnSpPr>
          <p:cNvPr id="11" name="Straight Connector 10">
            <a:extLst>
              <a:ext uri="{FF2B5EF4-FFF2-40B4-BE49-F238E27FC236}">
                <a16:creationId xmlns:a16="http://schemas.microsoft.com/office/drawing/2014/main" id="{4BF03BC7-EE4C-995D-4243-64DF2F725708}"/>
              </a:ext>
            </a:extLst>
          </p:cNvPr>
          <p:cNvCxnSpPr>
            <a:cxnSpLocks/>
          </p:cNvCxnSpPr>
          <p:nvPr/>
        </p:nvCxnSpPr>
        <p:spPr>
          <a:xfrm>
            <a:off x="5636301" y="1703633"/>
            <a:ext cx="0" cy="4322413"/>
          </a:xfrm>
          <a:prstGeom prst="line">
            <a:avLst/>
          </a:prstGeom>
          <a:ln w="12700">
            <a:solidFill>
              <a:srgbClr val="459597"/>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92774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440C2-D575-A7F9-AA8D-3B8AFDE9E828}"/>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916A4E00-1E77-6A85-E09D-39CBF1C106D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26</a:t>
            </a:fld>
            <a:endParaRPr lang="fr-CA" sz="1200">
              <a:solidFill>
                <a:schemeClr val="bg1"/>
              </a:solidFill>
            </a:endParaRPr>
          </a:p>
        </p:txBody>
      </p:sp>
      <p:sp>
        <p:nvSpPr>
          <p:cNvPr id="8" name="Freeform 7">
            <a:extLst>
              <a:ext uri="{FF2B5EF4-FFF2-40B4-BE49-F238E27FC236}">
                <a16:creationId xmlns:a16="http://schemas.microsoft.com/office/drawing/2014/main" id="{5F5D2C36-1A96-F13D-52A7-7F241153E085}"/>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081AF1E7-9B88-92B8-981A-1DAA2400E6A7}"/>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Viðbótarlestrarefni</a:t>
            </a:r>
          </a:p>
        </p:txBody>
      </p:sp>
      <p:graphicFrame>
        <p:nvGraphicFramePr>
          <p:cNvPr id="5" name="Table 4">
            <a:extLst>
              <a:ext uri="{FF2B5EF4-FFF2-40B4-BE49-F238E27FC236}">
                <a16:creationId xmlns:a16="http://schemas.microsoft.com/office/drawing/2014/main" id="{80C5922E-3ED2-C229-7F4A-ABBED01EED17}"/>
              </a:ext>
            </a:extLst>
          </p:cNvPr>
          <p:cNvGraphicFramePr>
            <a:graphicFrameLocks noGrp="1"/>
          </p:cNvGraphicFramePr>
          <p:nvPr>
            <p:extLst>
              <p:ext uri="{D42A27DB-BD31-4B8C-83A1-F6EECF244321}">
                <p14:modId xmlns:p14="http://schemas.microsoft.com/office/powerpoint/2010/main" val="2142845633"/>
              </p:ext>
            </p:extLst>
          </p:nvPr>
        </p:nvGraphicFramePr>
        <p:xfrm>
          <a:off x="792767" y="1536443"/>
          <a:ext cx="10404000" cy="3271520"/>
        </p:xfrm>
        <a:graphic>
          <a:graphicData uri="http://schemas.openxmlformats.org/drawingml/2006/table">
            <a:tbl>
              <a:tblPr firstRow="1" bandRow="1">
                <a:tableStyleId>{5C22544A-7EE6-4342-B048-85BDC9FD1C3A}</a:tableStyleId>
              </a:tblPr>
              <a:tblGrid>
                <a:gridCol w="2855912">
                  <a:extLst>
                    <a:ext uri="{9D8B030D-6E8A-4147-A177-3AD203B41FA5}">
                      <a16:colId xmlns:a16="http://schemas.microsoft.com/office/drawing/2014/main" val="2947246601"/>
                    </a:ext>
                  </a:extLst>
                </a:gridCol>
                <a:gridCol w="7548088">
                  <a:extLst>
                    <a:ext uri="{9D8B030D-6E8A-4147-A177-3AD203B41FA5}">
                      <a16:colId xmlns:a16="http://schemas.microsoft.com/office/drawing/2014/main" val="4224813332"/>
                    </a:ext>
                  </a:extLst>
                </a:gridCol>
              </a:tblGrid>
              <a:tr h="370840">
                <a:tc>
                  <a:txBody>
                    <a:bodyPr/>
                    <a:lstStyle/>
                    <a:p>
                      <a:r>
                        <a:rPr lang="en-IE" sz="2400"/>
                        <a:t>Nafn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a:t>Lýsing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IE" sz="1800" kern="1200">
                          <a:solidFill>
                            <a:srgbClr val="414141"/>
                          </a:solidFill>
                          <a:latin typeface="+mn-lt"/>
                          <a:ea typeface="+mn-ea"/>
                          <a:cs typeface="+mn-cs"/>
                        </a:rPr>
                        <a:t>Fullkominn leslisti yfir vörumerki staða fyrir markaðsfólk ferðamannaáfangastaða</a:t>
                      </a: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ts val="1960"/>
                        </a:lnSpc>
                        <a:buClr>
                          <a:srgbClr val="01A54E"/>
                        </a:buClr>
                      </a:pPr>
                      <a:r>
                        <a:rPr lang="en-IE" sz="1800" b="0" i="0" kern="1200">
                          <a:solidFill>
                            <a:srgbClr val="459597"/>
                          </a:solidFill>
                          <a:effectLst/>
                          <a:latin typeface="+mn-lt"/>
                          <a:ea typeface="+mn-ea"/>
                          <a:cs typeface="+mn-cs"/>
                          <a:hlinkClick r:id="rId2" tooltip="https://destinationthink.com/blog/ultimate-place-brand-reading-list-destination-marketers/">
                            <a:extLst>
                              <a:ext uri="{A12FA001-AC4F-418D-AE19-62706E023703}">
                                <ahyp:hlinkClr xmlns:ahyp="http://schemas.microsoft.com/office/drawing/2018/hyperlinkcolor" val="tx"/>
                              </a:ext>
                            </a:extLst>
                          </a:hlinkClick>
                        </a:rPr>
                        <a:t>Fullkominn leslistinn um vörumerki staða fyrir markaðsfólk áfangastaða | Destination Think</a:t>
                      </a:r>
                      <a:endParaRPr lang="en-US" sz="1800" kern="1200">
                        <a:solidFill>
                          <a:srgbClr val="459597"/>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IE" sz="1800" b="0" kern="1200">
                          <a:solidFill>
                            <a:srgbClr val="414141"/>
                          </a:solidFill>
                          <a:latin typeface="+mn-lt"/>
                          <a:ea typeface="+mn-ea"/>
                          <a:cs typeface="+mn-cs"/>
                        </a:rPr>
                        <a:t>Hvernig á að byggja vörumerki á áfangastaðnum þínum: fullkomin leiðarvísir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IE" sz="1800" b="0" i="0" kern="1200">
                          <a:solidFill>
                            <a:srgbClr val="459597"/>
                          </a:solidFill>
                          <a:effectLst/>
                          <a:latin typeface="+mn-lt"/>
                          <a:ea typeface="+mn-ea"/>
                          <a:cs typeface="+mn-cs"/>
                          <a:hlinkClick r:id="rId3" tooltip="https://www.solimarinternational.com/do-destination-branding-guide/">
                            <a:extLst>
                              <a:ext uri="{A12FA001-AC4F-418D-AE19-62706E023703}">
                                <ahyp:hlinkClr xmlns:ahyp="http://schemas.microsoft.com/office/drawing/2018/hyperlinkcolor" val="tx"/>
                              </a:ext>
                            </a:extLst>
                          </a:hlinkClick>
                        </a:rPr>
                        <a:t>Hvernig á að byggja vörumerki áfangastaðarins: fullkomin leiðarvísir - Solimar International</a:t>
                      </a:r>
                      <a:endParaRPr lang="en-IE" sz="1800" kern="1200">
                        <a:solidFill>
                          <a:srgbClr val="459597"/>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IE" sz="1800" b="0" kern="1200">
                          <a:solidFill>
                            <a:srgbClr val="414141"/>
                          </a:solidFill>
                          <a:latin typeface="+mn-lt"/>
                          <a:ea typeface="+mn-ea"/>
                          <a:cs typeface="+mn-cs"/>
                        </a:rPr>
                        <a:t>Áfangastaðarvörumerjing: Stefnuleg innsýn fyrir sérfræðinga í efnahagsþróun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IE" sz="1800" b="0" i="0" kern="1200">
                          <a:solidFill>
                            <a:srgbClr val="459597"/>
                          </a:solidFill>
                          <a:effectLst/>
                          <a:latin typeface="+mn-lt"/>
                          <a:ea typeface="+mn-ea"/>
                          <a:cs typeface="+mn-cs"/>
                          <a:hlinkClick r:id="rId4" tooltip="https://researchfdi.com/destination-branding-guide-economic-development/">
                            <a:extLst>
                              <a:ext uri="{A12FA001-AC4F-418D-AE19-62706E023703}">
                                <ahyp:hlinkClr xmlns:ahyp="http://schemas.microsoft.com/office/drawing/2018/hyperlinkcolor" val="tx"/>
                              </a:ext>
                            </a:extLst>
                          </a:hlinkClick>
                        </a:rPr>
                        <a:t>Áfangastaðarmerking: Stefnuleg innsýn fyrir sérfræðinga í efnahagsþróun - ResearchFDI</a:t>
                      </a:r>
                      <a:endParaRPr lang="en-IE" sz="1800" kern="1200">
                        <a:solidFill>
                          <a:srgbClr val="459597"/>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bl>
          </a:graphicData>
        </a:graphic>
      </p:graphicFrame>
    </p:spTree>
    <p:extLst>
      <p:ext uri="{BB962C8B-B14F-4D97-AF65-F5344CB8AC3E}">
        <p14:creationId xmlns:p14="http://schemas.microsoft.com/office/powerpoint/2010/main" val="24832677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5279F9-D6A0-C9FE-0CFB-B60F61B73841}"/>
            </a:ext>
          </a:extLst>
        </p:cNvPr>
        <p:cNvGrpSpPr/>
        <p:nvPr/>
      </p:nvGrpSpPr>
      <p:grpSpPr>
        <a:xfrm>
          <a:off x="0" y="0"/>
          <a:ext cx="0" cy="0"/>
          <a:chOff x="0" y="0"/>
          <a:chExt cx="0" cy="0"/>
        </a:xfrm>
      </p:grpSpPr>
      <p:pic>
        <p:nvPicPr>
          <p:cNvPr id="10" name="Picture Placeholder 4" descr="A collage of different pictures of houses and a lake&#10;&#10;AI-generated content may be incorrect.">
            <a:extLst>
              <a:ext uri="{FF2B5EF4-FFF2-40B4-BE49-F238E27FC236}">
                <a16:creationId xmlns:a16="http://schemas.microsoft.com/office/drawing/2014/main" id="{88D01468-D328-5946-648C-B1186220789B}"/>
              </a:ext>
            </a:extLst>
          </p:cNvPr>
          <p:cNvPicPr>
            <a:picLocks noGrp="1" noChangeAspect="1"/>
          </p:cNvPicPr>
          <p:nvPr>
            <p:ph type="pic" sz="quarter" idx="19"/>
          </p:nvPr>
        </p:nvPicPr>
        <p:blipFill>
          <a:blip r:embed="rId2"/>
          <a:srcRect l="9709" r="9709"/>
          <a:stretch/>
        </p:blipFill>
        <p:spPr/>
      </p:pic>
      <p:sp>
        <p:nvSpPr>
          <p:cNvPr id="2" name="Text Placeholder 1">
            <a:extLst>
              <a:ext uri="{FF2B5EF4-FFF2-40B4-BE49-F238E27FC236}">
                <a16:creationId xmlns:a16="http://schemas.microsoft.com/office/drawing/2014/main" id="{F11657AD-BDA4-0CCB-2518-4506C041FCDF}"/>
              </a:ext>
            </a:extLst>
          </p:cNvPr>
          <p:cNvSpPr>
            <a:spLocks noGrp="1"/>
          </p:cNvSpPr>
          <p:nvPr>
            <p:ph type="body" sz="quarter" idx="16"/>
          </p:nvPr>
        </p:nvSpPr>
        <p:spPr>
          <a:xfrm>
            <a:off x="733931" y="2695992"/>
            <a:ext cx="4617998" cy="3066422"/>
          </a:xfrm>
        </p:spPr>
        <p:txBody>
          <a:bodyPr>
            <a:noAutofit/>
          </a:bodyPr>
          <a:lstStyle/>
          <a:p>
            <a:pPr>
              <a:lnSpc>
                <a:spcPts val="3900"/>
              </a:lnSpc>
            </a:pPr>
            <a:r>
              <a:rPr lang="en-GB" sz="4000"/>
              <a:t>Staðbundið er nýi lúxusinn – tenging við samfélagið í gegnum vel völdum upplifunum</a:t>
            </a:r>
          </a:p>
          <a:p>
            <a:pPr>
              <a:lnSpc>
                <a:spcPts val="3900"/>
              </a:lnSpc>
            </a:pPr>
            <a:endParaRPr lang="en-GB" sz="4000"/>
          </a:p>
        </p:txBody>
      </p:sp>
      <p:sp>
        <p:nvSpPr>
          <p:cNvPr id="3" name="Text Placeholder 2">
            <a:extLst>
              <a:ext uri="{FF2B5EF4-FFF2-40B4-BE49-F238E27FC236}">
                <a16:creationId xmlns:a16="http://schemas.microsoft.com/office/drawing/2014/main" id="{55B40886-D96A-C863-A71E-E1F45022ED0F}"/>
              </a:ext>
            </a:extLst>
          </p:cNvPr>
          <p:cNvSpPr>
            <a:spLocks noGrp="1"/>
          </p:cNvSpPr>
          <p:nvPr>
            <p:ph type="body" sz="quarter" idx="17"/>
          </p:nvPr>
        </p:nvSpPr>
        <p:spPr>
          <a:xfrm>
            <a:off x="733931" y="1095586"/>
            <a:ext cx="5362069" cy="582221"/>
          </a:xfrm>
        </p:spPr>
        <p:txBody>
          <a:bodyPr/>
          <a:lstStyle/>
          <a:p>
            <a:r>
              <a:rPr lang="en-IE" sz="6600" b="1"/>
              <a:t>Kafli 2</a:t>
            </a:r>
            <a:endParaRPr lang="en-GB" sz="6600" b="1"/>
          </a:p>
        </p:txBody>
      </p:sp>
      <p:sp>
        <p:nvSpPr>
          <p:cNvPr id="8" name="Text Placeholder 7">
            <a:extLst>
              <a:ext uri="{FF2B5EF4-FFF2-40B4-BE49-F238E27FC236}">
                <a16:creationId xmlns:a16="http://schemas.microsoft.com/office/drawing/2014/main" id="{6F51BB27-2F6E-E4E9-1A3E-68139E4F6A2E}"/>
              </a:ext>
            </a:extLst>
          </p:cNvPr>
          <p:cNvSpPr>
            <a:spLocks noGrp="1"/>
          </p:cNvSpPr>
          <p:nvPr>
            <p:ph type="body" sz="quarter" idx="65"/>
          </p:nvPr>
        </p:nvSpPr>
        <p:spPr>
          <a:xfrm>
            <a:off x="8485094" y="1451578"/>
            <a:ext cx="3706906" cy="452458"/>
          </a:xfrm>
          <a:solidFill>
            <a:srgbClr val="EC7C69"/>
          </a:solidFill>
        </p:spPr>
        <p:txBody>
          <a:bodyPr/>
          <a:lstStyle/>
          <a:p>
            <a:pPr algn="ctr"/>
            <a:r>
              <a:rPr lang="en-IE" sz="1200">
                <a:latin typeface="Calibri"/>
                <a:ea typeface="Calibri"/>
                <a:cs typeface="Calibri"/>
              </a:rPr>
              <a:t>Heimsækið </a:t>
            </a:r>
            <a:r>
              <a:rPr lang="en-IE" sz="1200" err="1">
                <a:latin typeface="Calibri"/>
                <a:ea typeface="Calibri"/>
                <a:cs typeface="Calibri"/>
              </a:rPr>
              <a:t>Clare.ie </a:t>
            </a:r>
            <a:r>
              <a:rPr lang="en-IE" sz="1200">
                <a:latin typeface="Calibri"/>
                <a:ea typeface="Calibri"/>
                <a:cs typeface="Calibri"/>
              </a:rPr>
              <a:t>(2025)</a:t>
            </a:r>
            <a:endParaRPr lang="en-IE" sz="1200"/>
          </a:p>
        </p:txBody>
      </p:sp>
      <p:sp>
        <p:nvSpPr>
          <p:cNvPr id="4" name="Freeform 3">
            <a:extLst>
              <a:ext uri="{FF2B5EF4-FFF2-40B4-BE49-F238E27FC236}">
                <a16:creationId xmlns:a16="http://schemas.microsoft.com/office/drawing/2014/main" id="{2D06F441-48D3-99DF-A34D-94160B5E0C37}"/>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AAFD8447-033D-5594-258D-385193D909DE}"/>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27</a:t>
            </a:fld>
            <a:endParaRPr lang="fr-CA" sz="1200"/>
          </a:p>
        </p:txBody>
      </p:sp>
      <p:pic>
        <p:nvPicPr>
          <p:cNvPr id="9" name="Picture 8">
            <a:extLst>
              <a:ext uri="{FF2B5EF4-FFF2-40B4-BE49-F238E27FC236}">
                <a16:creationId xmlns:a16="http://schemas.microsoft.com/office/drawing/2014/main" id="{55C51D5B-2FC0-586A-D871-3C5BA96F227C}"/>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066576" y="3795860"/>
            <a:ext cx="3580276" cy="2659133"/>
          </a:xfrm>
          <a:prstGeom prst="rect">
            <a:avLst/>
          </a:prstGeom>
        </p:spPr>
      </p:pic>
    </p:spTree>
    <p:extLst>
      <p:ext uri="{BB962C8B-B14F-4D97-AF65-F5344CB8AC3E}">
        <p14:creationId xmlns:p14="http://schemas.microsoft.com/office/powerpoint/2010/main" val="40934080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7BC9E-6FD2-6E8E-C66B-F1F969844E66}"/>
            </a:ext>
          </a:extLst>
        </p:cNvPr>
        <p:cNvGrpSpPr/>
        <p:nvPr/>
      </p:nvGrpSpPr>
      <p:grpSpPr>
        <a:xfrm>
          <a:off x="0" y="0"/>
          <a:ext cx="0" cy="0"/>
          <a:chOff x="0" y="0"/>
          <a:chExt cx="0" cy="0"/>
        </a:xfrm>
      </p:grpSpPr>
      <p:pic>
        <p:nvPicPr>
          <p:cNvPr id="6" name="Picture Placeholder 18" descr="Bell Tent Glamping">
            <a:extLst>
              <a:ext uri="{FF2B5EF4-FFF2-40B4-BE49-F238E27FC236}">
                <a16:creationId xmlns:a16="http://schemas.microsoft.com/office/drawing/2014/main" id="{211D19A3-CAE4-5781-02D7-64E0BF937570}"/>
              </a:ext>
            </a:extLst>
          </p:cNvPr>
          <p:cNvPicPr>
            <a:picLocks noGrp="1" noChangeAspect="1"/>
          </p:cNvPicPr>
          <p:nvPr>
            <p:ph type="pic" sz="quarter" idx="67"/>
          </p:nvPr>
        </p:nvPicPr>
        <p:blipFill>
          <a:blip r:embed="rId2"/>
          <a:srcRect t="16955" b="16955"/>
          <a:stretch/>
        </p:blipFill>
        <p:spPr>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p:spPr>
      </p:pic>
      <p:sp>
        <p:nvSpPr>
          <p:cNvPr id="2" name="Text Placeholder 1">
            <a:extLst>
              <a:ext uri="{FF2B5EF4-FFF2-40B4-BE49-F238E27FC236}">
                <a16:creationId xmlns:a16="http://schemas.microsoft.com/office/drawing/2014/main" id="{16E42181-0D59-5D79-C0DD-901959521DC1}"/>
              </a:ext>
            </a:extLst>
          </p:cNvPr>
          <p:cNvSpPr>
            <a:spLocks noGrp="1"/>
          </p:cNvSpPr>
          <p:nvPr>
            <p:ph type="body" sz="quarter" idx="18"/>
          </p:nvPr>
        </p:nvSpPr>
        <p:spPr>
          <a:xfrm>
            <a:off x="4796590" y="1618150"/>
            <a:ext cx="6724241" cy="870198"/>
          </a:xfrm>
        </p:spPr>
        <p:txBody>
          <a:bodyPr/>
          <a:lstStyle/>
          <a:p>
            <a:pPr>
              <a:lnSpc>
                <a:spcPts val="3240"/>
              </a:lnSpc>
            </a:pPr>
            <a:r>
              <a:rPr lang="en-GB" sz="3200"/>
              <a:t>Staðbundinn er </a:t>
            </a:r>
          </a:p>
          <a:p>
            <a:pPr>
              <a:lnSpc>
                <a:spcPts val="3240"/>
              </a:lnSpc>
            </a:pPr>
            <a:r>
              <a:rPr lang="en-GB" sz="3200"/>
              <a:t>Ný lúxus</a:t>
            </a:r>
          </a:p>
          <a:p>
            <a:pPr>
              <a:lnSpc>
                <a:spcPts val="3240"/>
              </a:lnSpc>
            </a:pPr>
            <a:endParaRPr lang="en-GB" sz="3200"/>
          </a:p>
        </p:txBody>
      </p:sp>
      <p:sp>
        <p:nvSpPr>
          <p:cNvPr id="3" name="Text Placeholder 2">
            <a:extLst>
              <a:ext uri="{FF2B5EF4-FFF2-40B4-BE49-F238E27FC236}">
                <a16:creationId xmlns:a16="http://schemas.microsoft.com/office/drawing/2014/main" id="{C6212FA1-CC64-DDD4-349F-9E6DF6980A76}"/>
              </a:ext>
            </a:extLst>
          </p:cNvPr>
          <p:cNvSpPr>
            <a:spLocks noGrp="1"/>
          </p:cNvSpPr>
          <p:nvPr>
            <p:ph type="body" sz="quarter" idx="19"/>
          </p:nvPr>
        </p:nvSpPr>
        <p:spPr/>
        <p:txBody>
          <a:bodyPr/>
          <a:lstStyle/>
          <a:p>
            <a:pPr marL="0" indent="0" defTabSz="914400" rtl="0" eaLnBrk="1" latinLnBrk="0" hangingPunct="1">
              <a:lnSpc>
                <a:spcPct val="100000"/>
              </a:lnSpc>
              <a:spcBef>
                <a:spcPts val="0"/>
              </a:spcBef>
              <a:buFont typeface="Arial" panose="020B0604020202020204" pitchFamily="34" charset="0"/>
              <a:buNone/>
            </a:pPr>
            <a:r>
              <a:rPr lang="en-GB"/>
              <a:t>Kafli 2</a:t>
            </a:r>
          </a:p>
        </p:txBody>
      </p:sp>
      <p:sp>
        <p:nvSpPr>
          <p:cNvPr id="29" name="Slide Number Placeholder 5">
            <a:extLst>
              <a:ext uri="{FF2B5EF4-FFF2-40B4-BE49-F238E27FC236}">
                <a16:creationId xmlns:a16="http://schemas.microsoft.com/office/drawing/2014/main" id="{720ED1A3-12AB-A8B9-2731-CCF85679977D}"/>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28</a:t>
            </a:fld>
            <a:endParaRPr lang="fr-CA" sz="1200"/>
          </a:p>
        </p:txBody>
      </p:sp>
      <p:sp>
        <p:nvSpPr>
          <p:cNvPr id="21" name="Text Placeholder 7">
            <a:extLst>
              <a:ext uri="{FF2B5EF4-FFF2-40B4-BE49-F238E27FC236}">
                <a16:creationId xmlns:a16="http://schemas.microsoft.com/office/drawing/2014/main" id="{5791E81F-0E39-F393-262E-63F5AE5771D6}"/>
              </a:ext>
            </a:extLst>
          </p:cNvPr>
          <p:cNvSpPr txBox="1">
            <a:spLocks/>
          </p:cNvSpPr>
          <p:nvPr/>
        </p:nvSpPr>
        <p:spPr>
          <a:xfrm rot="16200000">
            <a:off x="-1459684" y="1629089"/>
            <a:ext cx="3354626" cy="452458"/>
          </a:xfrm>
          <a:prstGeom prst="rect">
            <a:avLst/>
          </a:prstGeom>
          <a:solidFill>
            <a:srgbClr val="EC7C69"/>
          </a:solidFill>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200"/>
              <a:t>Mynd: </a:t>
            </a:r>
            <a:r>
              <a:rPr lang="en-GB" sz="1200" err="1"/>
              <a:t>campwildfire.co.uk</a:t>
            </a:r>
            <a:endParaRPr lang="en-GB" sz="1200"/>
          </a:p>
        </p:txBody>
      </p:sp>
      <p:sp>
        <p:nvSpPr>
          <p:cNvPr id="25" name="Text Placeholder 4">
            <a:extLst>
              <a:ext uri="{FF2B5EF4-FFF2-40B4-BE49-F238E27FC236}">
                <a16:creationId xmlns:a16="http://schemas.microsoft.com/office/drawing/2014/main" id="{09EECE3D-389D-A48B-C7ED-B156A9B8DCB7}"/>
              </a:ext>
            </a:extLst>
          </p:cNvPr>
          <p:cNvSpPr>
            <a:spLocks noGrp="1"/>
          </p:cNvSpPr>
          <p:nvPr>
            <p:ph type="body" sz="quarter" idx="23"/>
          </p:nvPr>
        </p:nvSpPr>
        <p:spPr>
          <a:xfrm>
            <a:off x="455462" y="3763001"/>
            <a:ext cx="3130702" cy="1373830"/>
          </a:xfrm>
        </p:spPr>
        <p:txBody>
          <a:bodyPr lIns="91440" tIns="45720" rIns="91440" bIns="45720" anchor="t"/>
          <a:lstStyle/>
          <a:p>
            <a:pPr>
              <a:buNone/>
            </a:pPr>
            <a:r>
              <a:rPr lang="en-US" sz="4000" b="1">
                <a:solidFill>
                  <a:srgbClr val="EC7C69"/>
                </a:solidFill>
              </a:rPr>
              <a:t>Yfirlit:</a:t>
            </a:r>
            <a:endParaRPr lang="en-US" sz="4000"/>
          </a:p>
        </p:txBody>
      </p:sp>
      <p:sp>
        <p:nvSpPr>
          <p:cNvPr id="26" name="Text Placeholder 4">
            <a:extLst>
              <a:ext uri="{FF2B5EF4-FFF2-40B4-BE49-F238E27FC236}">
                <a16:creationId xmlns:a16="http://schemas.microsoft.com/office/drawing/2014/main" id="{8C4723E4-0AB1-DB3E-D843-D5F8E1B1AA01}"/>
              </a:ext>
            </a:extLst>
          </p:cNvPr>
          <p:cNvSpPr txBox="1">
            <a:spLocks/>
          </p:cNvSpPr>
          <p:nvPr/>
        </p:nvSpPr>
        <p:spPr>
          <a:xfrm>
            <a:off x="3937713" y="4535644"/>
            <a:ext cx="7799588" cy="70420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60"/>
              </a:lnSpc>
            </a:pPr>
            <a:r>
              <a:rPr lang="en-IE"/>
              <a:t>Ferðamenn vilja sökkva sér í áfangastaðinn frekar en að heimsækja hann eingöngu í fríi. Það staðbundna hefur orðið að nýrri lúxus, þar sem þjónustuveitendur færast frá hefðbundnum einkennum lúxusar yfir í að leggja áherslu á ekta og eftirminnilega upplifun. Þessi kafli kannar mikilvægi þess að miðla staðbundnum gildum í þessari nýju lúxustíð og hvernig skapa megi einstaka vörumerkjavitund. </a:t>
            </a:r>
          </a:p>
          <a:p>
            <a:pPr algn="ctr">
              <a:lnSpc>
                <a:spcPts val="2360"/>
              </a:lnSpc>
            </a:pPr>
            <a:endParaRPr lang="en-IE"/>
          </a:p>
        </p:txBody>
      </p:sp>
      <p:sp>
        <p:nvSpPr>
          <p:cNvPr id="27" name="Text Placeholder 4">
            <a:extLst>
              <a:ext uri="{FF2B5EF4-FFF2-40B4-BE49-F238E27FC236}">
                <a16:creationId xmlns:a16="http://schemas.microsoft.com/office/drawing/2014/main" id="{8A4C1A57-F094-1CFC-B818-5E68FD477919}"/>
              </a:ext>
            </a:extLst>
          </p:cNvPr>
          <p:cNvSpPr txBox="1">
            <a:spLocks/>
          </p:cNvSpPr>
          <p:nvPr/>
        </p:nvSpPr>
        <p:spPr>
          <a:xfrm>
            <a:off x="473839" y="4535644"/>
            <a:ext cx="3130702" cy="124893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60"/>
              </a:lnSpc>
            </a:pPr>
            <a:r>
              <a:rPr lang="en-IE" b="1"/>
              <a:t>Ferðamenn leita sífellt meira til að tengjast stöðum, menningu og heimamönnum í gegnum merkingarbær samskipti við áfangastaði. </a:t>
            </a:r>
            <a:endParaRPr lang="en-IE"/>
          </a:p>
        </p:txBody>
      </p:sp>
    </p:spTree>
    <p:extLst>
      <p:ext uri="{BB962C8B-B14F-4D97-AF65-F5344CB8AC3E}">
        <p14:creationId xmlns:p14="http://schemas.microsoft.com/office/powerpoint/2010/main" val="13183930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9B7E-18D0-9B65-CCF9-B89E7B448455}"/>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A25782BD-E7BA-BAFD-34AF-E1B207F438DD}"/>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EB64DEA1-DF53-9590-FB21-BE84D02927E5}"/>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Kafli 2:</a:t>
            </a:r>
            <a:r>
              <a:rPr lang="en-US"/>
              <a:t> 3 lykilsnámssvið</a:t>
            </a:r>
          </a:p>
        </p:txBody>
      </p:sp>
      <p:sp>
        <p:nvSpPr>
          <p:cNvPr id="13" name="Slide Number Placeholder 5">
            <a:extLst>
              <a:ext uri="{FF2B5EF4-FFF2-40B4-BE49-F238E27FC236}">
                <a16:creationId xmlns:a16="http://schemas.microsoft.com/office/drawing/2014/main" id="{BB217DCD-ADC9-0E70-256F-FBA1112CEEF0}"/>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29</a:t>
            </a:fld>
            <a:endParaRPr lang="fr-CA" sz="1200"/>
          </a:p>
        </p:txBody>
      </p:sp>
      <p:sp>
        <p:nvSpPr>
          <p:cNvPr id="8" name="Text Placeholder 1">
            <a:extLst>
              <a:ext uri="{FF2B5EF4-FFF2-40B4-BE49-F238E27FC236}">
                <a16:creationId xmlns:a16="http://schemas.microsoft.com/office/drawing/2014/main" id="{BE29908D-948F-BDAB-3391-540D14127185}"/>
              </a:ext>
            </a:extLst>
          </p:cNvPr>
          <p:cNvSpPr txBox="1">
            <a:spLocks/>
          </p:cNvSpPr>
          <p:nvPr/>
        </p:nvSpPr>
        <p:spPr>
          <a:xfrm>
            <a:off x="1812942" y="2000730"/>
            <a:ext cx="5955413" cy="582221"/>
          </a:xfrm>
          <a:prstGeom prst="rect">
            <a:avLst/>
          </a:prstGeom>
        </p:spPr>
        <p:txBody>
          <a:bodyPr lIns="91440" tIns="45720" rIns="91440" bIns="45720" anchor="t">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IE" sz="2600" b="1"/>
              <a:t>Af hverju er staðbundið nýja lúxusinn?</a:t>
            </a:r>
          </a:p>
          <a:p>
            <a:pPr>
              <a:lnSpc>
                <a:spcPts val="2480"/>
              </a:lnSpc>
            </a:pPr>
            <a:endParaRPr lang="en-IE" sz="2600" b="1"/>
          </a:p>
          <a:p>
            <a:pPr>
              <a:lnSpc>
                <a:spcPts val="2480"/>
              </a:lnSpc>
            </a:pPr>
            <a:endParaRPr lang="en-GB" sz="2400"/>
          </a:p>
        </p:txBody>
      </p:sp>
      <p:sp>
        <p:nvSpPr>
          <p:cNvPr id="9" name="Text Placeholder 2">
            <a:extLst>
              <a:ext uri="{FF2B5EF4-FFF2-40B4-BE49-F238E27FC236}">
                <a16:creationId xmlns:a16="http://schemas.microsoft.com/office/drawing/2014/main" id="{C0878EF7-7382-DCB8-DA67-24AA3CE1FE0F}"/>
              </a:ext>
            </a:extLst>
          </p:cNvPr>
          <p:cNvSpPr txBox="1">
            <a:spLocks/>
          </p:cNvSpPr>
          <p:nvPr/>
        </p:nvSpPr>
        <p:spPr>
          <a:xfrm>
            <a:off x="763754" y="1483096"/>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01</a:t>
            </a:r>
            <a:endParaRPr lang="en-GB" sz="6600" b="1">
              <a:solidFill>
                <a:schemeClr val="bg1"/>
              </a:solidFill>
            </a:endParaRPr>
          </a:p>
        </p:txBody>
      </p:sp>
      <p:sp>
        <p:nvSpPr>
          <p:cNvPr id="10" name="Freeform 9">
            <a:extLst>
              <a:ext uri="{FF2B5EF4-FFF2-40B4-BE49-F238E27FC236}">
                <a16:creationId xmlns:a16="http://schemas.microsoft.com/office/drawing/2014/main" id="{F83F3EB7-BE3F-FAA6-54CA-E8D914539CA0}"/>
              </a:ext>
            </a:extLst>
          </p:cNvPr>
          <p:cNvSpPr/>
          <p:nvPr/>
        </p:nvSpPr>
        <p:spPr>
          <a:xfrm>
            <a:off x="29822" y="2225304"/>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5" name="Text Placeholder 1">
            <a:extLst>
              <a:ext uri="{FF2B5EF4-FFF2-40B4-BE49-F238E27FC236}">
                <a16:creationId xmlns:a16="http://schemas.microsoft.com/office/drawing/2014/main" id="{E9F839F5-C716-7A44-4B7B-4E7CA5D14E2A}"/>
              </a:ext>
            </a:extLst>
          </p:cNvPr>
          <p:cNvSpPr txBox="1">
            <a:spLocks/>
          </p:cNvSpPr>
          <p:nvPr/>
        </p:nvSpPr>
        <p:spPr>
          <a:xfrm>
            <a:off x="1812942" y="3319610"/>
            <a:ext cx="5955413"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a:t>Hvernig tengja á þitt…  </a:t>
            </a:r>
          </a:p>
          <a:p>
            <a:r>
              <a:rPr lang="en-GB" sz="800" b="1"/>
              <a:t>   </a:t>
            </a:r>
          </a:p>
          <a:p>
            <a:pPr marL="342900" indent="-342900">
              <a:lnSpc>
                <a:spcPts val="2380"/>
              </a:lnSpc>
              <a:buFont typeface="Arial" panose="020B0604020202020204" pitchFamily="34" charset="0"/>
              <a:buChar char="•"/>
            </a:pPr>
            <a:r>
              <a:rPr lang="en-IE" sz="2200"/>
              <a:t> Vörumerkið við staðbundna?</a:t>
            </a:r>
          </a:p>
          <a:p>
            <a:pPr marL="342900" indent="-342900">
              <a:lnSpc>
                <a:spcPts val="2380"/>
              </a:lnSpc>
              <a:buFont typeface="Arial" panose="020B0604020202020204" pitchFamily="34" charset="0"/>
              <a:buChar char="•"/>
            </a:pPr>
            <a:endParaRPr lang="en-IE" sz="2200"/>
          </a:p>
          <a:p>
            <a:pPr>
              <a:lnSpc>
                <a:spcPts val="2380"/>
              </a:lnSpc>
            </a:pPr>
            <a:endParaRPr lang="en-IE" sz="2200"/>
          </a:p>
          <a:p>
            <a:pPr>
              <a:lnSpc>
                <a:spcPts val="2380"/>
              </a:lnSpc>
            </a:pPr>
            <a:endParaRPr lang="en-IE" sz="2200"/>
          </a:p>
          <a:p>
            <a:pPr>
              <a:lnSpc>
                <a:spcPts val="2380"/>
              </a:lnSpc>
            </a:pPr>
            <a:endParaRPr lang="en-IE" sz="2200"/>
          </a:p>
          <a:p>
            <a:pPr>
              <a:lnSpc>
                <a:spcPts val="2380"/>
              </a:lnSpc>
            </a:pPr>
            <a:endParaRPr lang="en-US" sz="2400"/>
          </a:p>
          <a:p>
            <a:pPr>
              <a:lnSpc>
                <a:spcPts val="2480"/>
              </a:lnSpc>
            </a:pPr>
            <a:endParaRPr lang="en-US" sz="2400"/>
          </a:p>
          <a:p>
            <a:pPr>
              <a:lnSpc>
                <a:spcPts val="2480"/>
              </a:lnSpc>
            </a:pPr>
            <a:endParaRPr lang="en-GB" sz="2400"/>
          </a:p>
          <a:p>
            <a:pPr>
              <a:lnSpc>
                <a:spcPts val="2480"/>
              </a:lnSpc>
            </a:pPr>
            <a:endParaRPr lang="en-GB" sz="2400"/>
          </a:p>
        </p:txBody>
      </p:sp>
      <p:sp>
        <p:nvSpPr>
          <p:cNvPr id="7" name="Text Placeholder 2">
            <a:extLst>
              <a:ext uri="{FF2B5EF4-FFF2-40B4-BE49-F238E27FC236}">
                <a16:creationId xmlns:a16="http://schemas.microsoft.com/office/drawing/2014/main" id="{68308581-2E0D-6336-9D83-A2AF3494F68B}"/>
              </a:ext>
            </a:extLst>
          </p:cNvPr>
          <p:cNvSpPr txBox="1">
            <a:spLocks/>
          </p:cNvSpPr>
          <p:nvPr/>
        </p:nvSpPr>
        <p:spPr>
          <a:xfrm>
            <a:off x="763754" y="2801976"/>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02</a:t>
            </a:r>
            <a:endParaRPr lang="en-GB" sz="6600" b="1">
              <a:solidFill>
                <a:schemeClr val="bg1"/>
              </a:solidFill>
            </a:endParaRPr>
          </a:p>
        </p:txBody>
      </p:sp>
      <p:sp>
        <p:nvSpPr>
          <p:cNvPr id="16" name="Freeform 15">
            <a:extLst>
              <a:ext uri="{FF2B5EF4-FFF2-40B4-BE49-F238E27FC236}">
                <a16:creationId xmlns:a16="http://schemas.microsoft.com/office/drawing/2014/main" id="{95DB2432-7F7F-79D6-7B38-B025EC59A3AC}"/>
              </a:ext>
            </a:extLst>
          </p:cNvPr>
          <p:cNvSpPr/>
          <p:nvPr/>
        </p:nvSpPr>
        <p:spPr>
          <a:xfrm>
            <a:off x="29822" y="3544184"/>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17" name="Picture 16">
            <a:extLst>
              <a:ext uri="{FF2B5EF4-FFF2-40B4-BE49-F238E27FC236}">
                <a16:creationId xmlns:a16="http://schemas.microsoft.com/office/drawing/2014/main" id="{55CF0148-573E-FE7F-AB4E-A473988C0D0F}"/>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7583052" y="3168529"/>
            <a:ext cx="4246690" cy="3154091"/>
          </a:xfrm>
          <a:prstGeom prst="rect">
            <a:avLst/>
          </a:prstGeom>
        </p:spPr>
      </p:pic>
      <p:sp>
        <p:nvSpPr>
          <p:cNvPr id="3" name="Text Placeholder 1">
            <a:extLst>
              <a:ext uri="{FF2B5EF4-FFF2-40B4-BE49-F238E27FC236}">
                <a16:creationId xmlns:a16="http://schemas.microsoft.com/office/drawing/2014/main" id="{4FD637BC-2C1B-A8DD-8433-B3D20E5D04BD}"/>
              </a:ext>
            </a:extLst>
          </p:cNvPr>
          <p:cNvSpPr txBox="1">
            <a:spLocks/>
          </p:cNvSpPr>
          <p:nvPr/>
        </p:nvSpPr>
        <p:spPr>
          <a:xfrm>
            <a:off x="1812942" y="4792193"/>
            <a:ext cx="5955413"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a:t>Að skapa staðbundið </a:t>
            </a:r>
          </a:p>
          <a:p>
            <a:r>
              <a:rPr lang="en-GB" sz="800" b="1"/>
              <a:t>   </a:t>
            </a:r>
          </a:p>
          <a:p>
            <a:pPr marL="342900" indent="-342900">
              <a:lnSpc>
                <a:spcPts val="2380"/>
              </a:lnSpc>
              <a:buFont typeface="Arial" panose="020B0604020202020204" pitchFamily="34" charset="0"/>
              <a:buChar char="•"/>
            </a:pPr>
            <a:r>
              <a:rPr lang="en-IE" sz="2200"/>
              <a:t>Gestaupplifanir til tengingar   </a:t>
            </a:r>
          </a:p>
          <a:p>
            <a:pPr marL="342900" indent="-342900">
              <a:lnSpc>
                <a:spcPts val="2380"/>
              </a:lnSpc>
              <a:buFont typeface="Arial" panose="020B0604020202020204" pitchFamily="34" charset="0"/>
              <a:buChar char="•"/>
            </a:pPr>
            <a:r>
              <a:rPr lang="en-IE" sz="2200"/>
              <a:t>Samfélög og menningar.</a:t>
            </a:r>
          </a:p>
          <a:p>
            <a:pPr marL="342900" indent="-342900">
              <a:lnSpc>
                <a:spcPts val="2380"/>
              </a:lnSpc>
              <a:buFont typeface="Arial" panose="020B0604020202020204" pitchFamily="34" charset="0"/>
              <a:buChar char="•"/>
            </a:pPr>
            <a:endParaRPr lang="en-IE" sz="2200"/>
          </a:p>
          <a:p>
            <a:pPr>
              <a:lnSpc>
                <a:spcPts val="2380"/>
              </a:lnSpc>
            </a:pPr>
            <a:endParaRPr lang="en-IE" sz="2200"/>
          </a:p>
          <a:p>
            <a:pPr>
              <a:lnSpc>
                <a:spcPts val="2380"/>
              </a:lnSpc>
            </a:pPr>
            <a:endParaRPr lang="en-IE" sz="2200"/>
          </a:p>
          <a:p>
            <a:pPr>
              <a:lnSpc>
                <a:spcPts val="2380"/>
              </a:lnSpc>
            </a:pPr>
            <a:endParaRPr lang="en-US" sz="2400"/>
          </a:p>
          <a:p>
            <a:pPr>
              <a:lnSpc>
                <a:spcPts val="2480"/>
              </a:lnSpc>
            </a:pPr>
            <a:endParaRPr lang="en-US" sz="2400"/>
          </a:p>
          <a:p>
            <a:pPr>
              <a:lnSpc>
                <a:spcPts val="2480"/>
              </a:lnSpc>
            </a:pPr>
            <a:endParaRPr lang="en-GB" sz="2400"/>
          </a:p>
          <a:p>
            <a:pPr>
              <a:lnSpc>
                <a:spcPts val="2480"/>
              </a:lnSpc>
            </a:pPr>
            <a:endParaRPr lang="en-GB" sz="2400"/>
          </a:p>
        </p:txBody>
      </p:sp>
      <p:sp>
        <p:nvSpPr>
          <p:cNvPr id="4" name="Text Placeholder 2">
            <a:extLst>
              <a:ext uri="{FF2B5EF4-FFF2-40B4-BE49-F238E27FC236}">
                <a16:creationId xmlns:a16="http://schemas.microsoft.com/office/drawing/2014/main" id="{81193F05-BE00-0832-232F-A6B843BCA94D}"/>
              </a:ext>
            </a:extLst>
          </p:cNvPr>
          <p:cNvSpPr txBox="1">
            <a:spLocks/>
          </p:cNvSpPr>
          <p:nvPr/>
        </p:nvSpPr>
        <p:spPr>
          <a:xfrm>
            <a:off x="763754" y="427455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a:solidFill>
                  <a:schemeClr val="bg1"/>
                </a:solidFill>
              </a:rPr>
              <a:t>03</a:t>
            </a:r>
            <a:endParaRPr lang="en-GB" sz="6600" b="1">
              <a:solidFill>
                <a:schemeClr val="bg1"/>
              </a:solidFill>
            </a:endParaRPr>
          </a:p>
        </p:txBody>
      </p:sp>
      <p:sp>
        <p:nvSpPr>
          <p:cNvPr id="12" name="Freeform 11">
            <a:extLst>
              <a:ext uri="{FF2B5EF4-FFF2-40B4-BE49-F238E27FC236}">
                <a16:creationId xmlns:a16="http://schemas.microsoft.com/office/drawing/2014/main" id="{69087600-15F9-515B-8ECD-FC7812A49ED5}"/>
              </a:ext>
            </a:extLst>
          </p:cNvPr>
          <p:cNvSpPr/>
          <p:nvPr/>
        </p:nvSpPr>
        <p:spPr>
          <a:xfrm>
            <a:off x="29822" y="501676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27DB2FD4-5CE7-086A-D15A-9E551343D0F2}"/>
              </a:ext>
            </a:extLst>
          </p:cNvPr>
          <p:cNvSpPr/>
          <p:nvPr/>
        </p:nvSpPr>
        <p:spPr>
          <a:xfrm rot="5400000">
            <a:off x="7833522" y="238131"/>
            <a:ext cx="3637688" cy="6746577"/>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blipFill dpi="0" rotWithShape="0">
            <a:blip r:embed="rId3"/>
            <a:srcRect/>
            <a:stretch>
              <a:fillRect l="189" t="-3770" r="11995" b="-935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Text Placeholder 7">
            <a:extLst>
              <a:ext uri="{FF2B5EF4-FFF2-40B4-BE49-F238E27FC236}">
                <a16:creationId xmlns:a16="http://schemas.microsoft.com/office/drawing/2014/main" id="{1DED99D7-65AF-B9E0-A699-E9224D7F87D4}"/>
              </a:ext>
            </a:extLst>
          </p:cNvPr>
          <p:cNvSpPr txBox="1">
            <a:spLocks/>
          </p:cNvSpPr>
          <p:nvPr/>
        </p:nvSpPr>
        <p:spPr>
          <a:xfrm>
            <a:off x="8559030" y="5243990"/>
            <a:ext cx="3706906" cy="452458"/>
          </a:xfrm>
          <a:prstGeom prst="rect">
            <a:avLst/>
          </a:prstGeom>
          <a:solidFill>
            <a:srgbClr val="EC7C69"/>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IE" sz="1200">
                <a:solidFill>
                  <a:schemeClr val="bg1"/>
                </a:solidFill>
                <a:latin typeface="Calibri"/>
                <a:ea typeface="Calibri"/>
                <a:cs typeface="Calibri"/>
              </a:rPr>
              <a:t>Mynd: Sol y Luna Foundation</a:t>
            </a:r>
          </a:p>
        </p:txBody>
      </p:sp>
    </p:spTree>
    <p:extLst>
      <p:ext uri="{BB962C8B-B14F-4D97-AF65-F5344CB8AC3E}">
        <p14:creationId xmlns:p14="http://schemas.microsoft.com/office/powerpoint/2010/main" val="2430221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38F96-18A3-E628-2B29-524BC29165C0}"/>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F4A24DF5-6069-E96D-40E8-988A48BE9A63}"/>
              </a:ext>
            </a:extLst>
          </p:cNvPr>
          <p:cNvSpPr>
            <a:spLocks noGrp="1"/>
          </p:cNvSpPr>
          <p:nvPr>
            <p:ph type="body" sz="quarter" idx="18"/>
          </p:nvPr>
        </p:nvSpPr>
        <p:spPr/>
        <p:txBody>
          <a:bodyPr/>
          <a:lstStyle/>
          <a:p>
            <a:r>
              <a:rPr lang="en-IE" b="1"/>
              <a:t>Kafli 1</a:t>
            </a:r>
          </a:p>
          <a:p>
            <a:endParaRPr lang="en-IE"/>
          </a:p>
          <a:p>
            <a:r>
              <a:rPr lang="en-IE"/>
              <a:t>Byggja vörumerkið þitt – Hvað gerir þig öðruvísi</a:t>
            </a:r>
          </a:p>
          <a:p>
            <a:endParaRPr lang="en-IE"/>
          </a:p>
          <a:p>
            <a:endParaRPr lang="en-US"/>
          </a:p>
        </p:txBody>
      </p:sp>
      <p:sp>
        <p:nvSpPr>
          <p:cNvPr id="22" name="Text Placeholder 21">
            <a:extLst>
              <a:ext uri="{FF2B5EF4-FFF2-40B4-BE49-F238E27FC236}">
                <a16:creationId xmlns:a16="http://schemas.microsoft.com/office/drawing/2014/main" id="{D3145F4E-2C4D-2DDC-DAF1-310A62D9542D}"/>
              </a:ext>
            </a:extLst>
          </p:cNvPr>
          <p:cNvSpPr>
            <a:spLocks noGrp="1"/>
          </p:cNvSpPr>
          <p:nvPr>
            <p:ph type="body" sz="quarter" idx="19"/>
          </p:nvPr>
        </p:nvSpPr>
        <p:spPr/>
        <p:txBody>
          <a:bodyPr/>
          <a:lstStyle/>
          <a:p>
            <a:r>
              <a:rPr lang="en-US"/>
              <a:t>04</a:t>
            </a:r>
          </a:p>
        </p:txBody>
      </p:sp>
      <p:sp>
        <p:nvSpPr>
          <p:cNvPr id="25" name="Text Placeholder 24">
            <a:extLst>
              <a:ext uri="{FF2B5EF4-FFF2-40B4-BE49-F238E27FC236}">
                <a16:creationId xmlns:a16="http://schemas.microsoft.com/office/drawing/2014/main" id="{84104E72-C2C5-0976-6FCD-99ABA5E3A48D}"/>
              </a:ext>
            </a:extLst>
          </p:cNvPr>
          <p:cNvSpPr>
            <a:spLocks noGrp="1"/>
          </p:cNvSpPr>
          <p:nvPr>
            <p:ph type="body" sz="quarter" idx="20"/>
          </p:nvPr>
        </p:nvSpPr>
        <p:spPr/>
        <p:txBody>
          <a:bodyPr/>
          <a:lstStyle/>
          <a:p>
            <a:r>
              <a:rPr lang="en-US"/>
              <a:t>Síða 8</a:t>
            </a:r>
          </a:p>
        </p:txBody>
      </p:sp>
      <p:sp>
        <p:nvSpPr>
          <p:cNvPr id="27" name="Text Placeholder 26">
            <a:extLst>
              <a:ext uri="{FF2B5EF4-FFF2-40B4-BE49-F238E27FC236}">
                <a16:creationId xmlns:a16="http://schemas.microsoft.com/office/drawing/2014/main" id="{6B248F37-F207-FAEC-BB75-4B7A58B4B90E}"/>
              </a:ext>
            </a:extLst>
          </p:cNvPr>
          <p:cNvSpPr>
            <a:spLocks noGrp="1"/>
          </p:cNvSpPr>
          <p:nvPr>
            <p:ph type="body" sz="quarter" idx="66"/>
          </p:nvPr>
        </p:nvSpPr>
        <p:spPr/>
        <p:txBody>
          <a:bodyPr/>
          <a:lstStyle/>
          <a:p>
            <a:r>
              <a:rPr lang="en-GB"/>
              <a:t>Ljósmynd: </a:t>
            </a:r>
          </a:p>
          <a:p>
            <a:r>
              <a:rPr lang="it-IT"/>
              <a:t>Il </a:t>
            </a:r>
            <a:r>
              <a:rPr lang="it-IT" err="1"/>
              <a:t>Roccolino </a:t>
            </a:r>
            <a:r>
              <a:rPr lang="it-IT"/>
              <a:t>Casa Vacanze, </a:t>
            </a:r>
            <a:r>
              <a:rPr lang="it-IT" err="1"/>
              <a:t>Ítalía</a:t>
            </a:r>
            <a:endParaRPr lang="en-GB"/>
          </a:p>
        </p:txBody>
      </p:sp>
      <p:sp>
        <p:nvSpPr>
          <p:cNvPr id="31" name="Text Placeholder 30">
            <a:extLst>
              <a:ext uri="{FF2B5EF4-FFF2-40B4-BE49-F238E27FC236}">
                <a16:creationId xmlns:a16="http://schemas.microsoft.com/office/drawing/2014/main" id="{B7E20265-A97C-2BEB-02BA-CFD2571420CC}"/>
              </a:ext>
            </a:extLst>
          </p:cNvPr>
          <p:cNvSpPr>
            <a:spLocks noGrp="1"/>
          </p:cNvSpPr>
          <p:nvPr>
            <p:ph type="body" sz="quarter" idx="86"/>
          </p:nvPr>
        </p:nvSpPr>
        <p:spPr/>
        <p:txBody>
          <a:bodyPr/>
          <a:lstStyle/>
          <a:p>
            <a:r>
              <a:rPr lang="en-US" b="1"/>
              <a:t>Kafli 2 </a:t>
            </a:r>
          </a:p>
          <a:p>
            <a:endParaRPr lang="en-US"/>
          </a:p>
          <a:p>
            <a:r>
              <a:rPr lang="en-US"/>
              <a:t>Staðbundið er nýi lúxusinn – tenging við samfélagið í gegnum vel útfærðar upplifanir</a:t>
            </a:r>
          </a:p>
          <a:p>
            <a:endParaRPr lang="en-US"/>
          </a:p>
        </p:txBody>
      </p:sp>
      <p:sp>
        <p:nvSpPr>
          <p:cNvPr id="33" name="Text Placeholder 32">
            <a:extLst>
              <a:ext uri="{FF2B5EF4-FFF2-40B4-BE49-F238E27FC236}">
                <a16:creationId xmlns:a16="http://schemas.microsoft.com/office/drawing/2014/main" id="{172FAE97-10CC-6A5A-DAB7-D061AFB654AD}"/>
              </a:ext>
            </a:extLst>
          </p:cNvPr>
          <p:cNvSpPr>
            <a:spLocks noGrp="1"/>
          </p:cNvSpPr>
          <p:nvPr>
            <p:ph type="body" sz="quarter" idx="87"/>
          </p:nvPr>
        </p:nvSpPr>
        <p:spPr/>
        <p:txBody>
          <a:bodyPr/>
          <a:lstStyle/>
          <a:p>
            <a:r>
              <a:rPr lang="en-US"/>
              <a:t>05</a:t>
            </a:r>
          </a:p>
        </p:txBody>
      </p:sp>
      <p:sp>
        <p:nvSpPr>
          <p:cNvPr id="35" name="Text Placeholder 34">
            <a:extLst>
              <a:ext uri="{FF2B5EF4-FFF2-40B4-BE49-F238E27FC236}">
                <a16:creationId xmlns:a16="http://schemas.microsoft.com/office/drawing/2014/main" id="{71CA3F98-79DC-F02E-23B3-06A5364569FD}"/>
              </a:ext>
            </a:extLst>
          </p:cNvPr>
          <p:cNvSpPr>
            <a:spLocks noGrp="1"/>
          </p:cNvSpPr>
          <p:nvPr>
            <p:ph type="body" sz="quarter" idx="88"/>
          </p:nvPr>
        </p:nvSpPr>
        <p:spPr/>
        <p:txBody>
          <a:bodyPr/>
          <a:lstStyle/>
          <a:p>
            <a:r>
              <a:rPr lang="en-US"/>
              <a:t>Síða 27</a:t>
            </a:r>
          </a:p>
        </p:txBody>
      </p:sp>
      <p:sp>
        <p:nvSpPr>
          <p:cNvPr id="39" name="Text Placeholder 38">
            <a:extLst>
              <a:ext uri="{FF2B5EF4-FFF2-40B4-BE49-F238E27FC236}">
                <a16:creationId xmlns:a16="http://schemas.microsoft.com/office/drawing/2014/main" id="{A3B033C7-8926-B4A8-1A51-BC3CDF45C0F9}"/>
              </a:ext>
            </a:extLst>
          </p:cNvPr>
          <p:cNvSpPr>
            <a:spLocks noGrp="1"/>
          </p:cNvSpPr>
          <p:nvPr>
            <p:ph type="body" sz="quarter" idx="90"/>
          </p:nvPr>
        </p:nvSpPr>
        <p:spPr/>
        <p:txBody>
          <a:bodyPr/>
          <a:lstStyle/>
          <a:p>
            <a:r>
              <a:rPr lang="en-GB" b="1"/>
              <a:t>Kafli 3 </a:t>
            </a:r>
          </a:p>
          <a:p>
            <a:endParaRPr lang="en-GB"/>
          </a:p>
          <a:p>
            <a:r>
              <a:rPr lang="en-GB"/>
              <a:t>Sjónræn efni, frásagnagerð og uppbygging samfélags sem skilar árangri</a:t>
            </a:r>
          </a:p>
          <a:p>
            <a:endParaRPr lang="en-GB"/>
          </a:p>
          <a:p>
            <a:endParaRPr lang="en-GB"/>
          </a:p>
        </p:txBody>
      </p:sp>
      <p:sp>
        <p:nvSpPr>
          <p:cNvPr id="41" name="Text Placeholder 40">
            <a:extLst>
              <a:ext uri="{FF2B5EF4-FFF2-40B4-BE49-F238E27FC236}">
                <a16:creationId xmlns:a16="http://schemas.microsoft.com/office/drawing/2014/main" id="{B9D2F28F-CCED-B916-5DBC-0DE23D8E5B8B}"/>
              </a:ext>
            </a:extLst>
          </p:cNvPr>
          <p:cNvSpPr>
            <a:spLocks noGrp="1"/>
          </p:cNvSpPr>
          <p:nvPr>
            <p:ph type="body" sz="quarter" idx="91"/>
          </p:nvPr>
        </p:nvSpPr>
        <p:spPr/>
        <p:txBody>
          <a:bodyPr/>
          <a:lstStyle/>
          <a:p>
            <a:r>
              <a:rPr lang="en-US"/>
              <a:t>06</a:t>
            </a:r>
          </a:p>
        </p:txBody>
      </p:sp>
      <p:sp>
        <p:nvSpPr>
          <p:cNvPr id="43" name="Text Placeholder 42">
            <a:extLst>
              <a:ext uri="{FF2B5EF4-FFF2-40B4-BE49-F238E27FC236}">
                <a16:creationId xmlns:a16="http://schemas.microsoft.com/office/drawing/2014/main" id="{479A1168-87FB-EA39-0D49-818174586DD3}"/>
              </a:ext>
            </a:extLst>
          </p:cNvPr>
          <p:cNvSpPr>
            <a:spLocks noGrp="1"/>
          </p:cNvSpPr>
          <p:nvPr>
            <p:ph type="body" sz="quarter" idx="92"/>
          </p:nvPr>
        </p:nvSpPr>
        <p:spPr/>
        <p:txBody>
          <a:bodyPr/>
          <a:lstStyle/>
          <a:p>
            <a:r>
              <a:rPr lang="en-US"/>
              <a:t>Síða 46</a:t>
            </a:r>
          </a:p>
        </p:txBody>
      </p:sp>
      <p:sp>
        <p:nvSpPr>
          <p:cNvPr id="45" name="Text Placeholder 44">
            <a:extLst>
              <a:ext uri="{FF2B5EF4-FFF2-40B4-BE49-F238E27FC236}">
                <a16:creationId xmlns:a16="http://schemas.microsoft.com/office/drawing/2014/main" id="{49E9FAA2-DF7F-3E1D-64C1-6B80BC9AB483}"/>
              </a:ext>
            </a:extLst>
          </p:cNvPr>
          <p:cNvSpPr>
            <a:spLocks noGrp="1"/>
          </p:cNvSpPr>
          <p:nvPr>
            <p:ph type="body" sz="quarter" idx="93"/>
          </p:nvPr>
        </p:nvSpPr>
        <p:spPr/>
        <p:txBody>
          <a:bodyPr/>
          <a:lstStyle/>
          <a:p>
            <a:r>
              <a:rPr lang="en-GB"/>
              <a:t>Mynd: </a:t>
            </a:r>
          </a:p>
          <a:p>
            <a:r>
              <a:rPr lang="en-GB"/>
              <a:t>BUNK Hotel Amsterdam, Niðurlönd</a:t>
            </a:r>
          </a:p>
        </p:txBody>
      </p:sp>
      <p:sp>
        <p:nvSpPr>
          <p:cNvPr id="47" name="Text Placeholder 46">
            <a:extLst>
              <a:ext uri="{FF2B5EF4-FFF2-40B4-BE49-F238E27FC236}">
                <a16:creationId xmlns:a16="http://schemas.microsoft.com/office/drawing/2014/main" id="{921751B9-CAB9-6AD1-C749-3B2FF1063752}"/>
              </a:ext>
            </a:extLst>
          </p:cNvPr>
          <p:cNvSpPr>
            <a:spLocks noGrp="1"/>
          </p:cNvSpPr>
          <p:nvPr>
            <p:ph type="body" sz="quarter" idx="98"/>
          </p:nvPr>
        </p:nvSpPr>
        <p:spPr/>
        <p:txBody>
          <a:bodyPr/>
          <a:lstStyle/>
          <a:p>
            <a:r>
              <a:rPr lang="en-GB"/>
              <a:t>Ljósmynd: </a:t>
            </a:r>
          </a:p>
          <a:p>
            <a:r>
              <a:rPr lang="en-GB"/>
              <a:t>Trulli Holiday Albergo </a:t>
            </a:r>
            <a:r>
              <a:rPr lang="en-GB" err="1"/>
              <a:t>Diffuso, Ítalía</a:t>
            </a:r>
            <a:endParaRPr lang="en-GB"/>
          </a:p>
        </p:txBody>
      </p:sp>
      <p:sp>
        <p:nvSpPr>
          <p:cNvPr id="49" name="Text Placeholder 48">
            <a:extLst>
              <a:ext uri="{FF2B5EF4-FFF2-40B4-BE49-F238E27FC236}">
                <a16:creationId xmlns:a16="http://schemas.microsoft.com/office/drawing/2014/main" id="{692D6355-5206-7806-6CC1-C63762360909}"/>
              </a:ext>
            </a:extLst>
          </p:cNvPr>
          <p:cNvSpPr>
            <a:spLocks noGrp="1"/>
          </p:cNvSpPr>
          <p:nvPr>
            <p:ph type="body" sz="quarter" idx="42"/>
          </p:nvPr>
        </p:nvSpPr>
        <p:spPr>
          <a:xfrm rot="16200000">
            <a:off x="8077471" y="3119181"/>
            <a:ext cx="6840061" cy="637571"/>
          </a:xfrm>
        </p:spPr>
        <p:txBody>
          <a:bodyPr/>
          <a:lstStyle/>
          <a:p>
            <a:pPr algn="r"/>
            <a:r>
              <a:rPr lang="en-US"/>
              <a:t>EFNISYFIRLIT</a:t>
            </a:r>
          </a:p>
          <a:p>
            <a:endParaRPr lang="en-US"/>
          </a:p>
        </p:txBody>
      </p:sp>
      <p:pic>
        <p:nvPicPr>
          <p:cNvPr id="8" name="Picture Placeholder 18">
            <a:extLst>
              <a:ext uri="{FF2B5EF4-FFF2-40B4-BE49-F238E27FC236}">
                <a16:creationId xmlns:a16="http://schemas.microsoft.com/office/drawing/2014/main" id="{6517413C-B464-25A1-4F65-9BB94D3B9ABF}"/>
              </a:ext>
            </a:extLst>
          </p:cNvPr>
          <p:cNvPicPr>
            <a:picLocks noGrp="1" noChangeAspect="1"/>
          </p:cNvPicPr>
          <p:nvPr>
            <p:ph type="pic" sz="quarter" idx="67"/>
          </p:nvPr>
        </p:nvPicPr>
        <p:blipFill>
          <a:blip r:embed="rId2"/>
          <a:srcRect l="3576" r="3576"/>
          <a:stretch>
            <a:fillRect/>
          </a:stretch>
        </p:blipFill>
        <p:spPr/>
      </p:pic>
      <p:pic>
        <p:nvPicPr>
          <p:cNvPr id="9" name="Picture Placeholder 20">
            <a:extLst>
              <a:ext uri="{FF2B5EF4-FFF2-40B4-BE49-F238E27FC236}">
                <a16:creationId xmlns:a16="http://schemas.microsoft.com/office/drawing/2014/main" id="{F34F372B-D187-0884-4488-F687286FB90C}"/>
              </a:ext>
            </a:extLst>
          </p:cNvPr>
          <p:cNvPicPr>
            <a:picLocks noGrp="1" noChangeAspect="1"/>
          </p:cNvPicPr>
          <p:nvPr>
            <p:ph type="pic" sz="quarter" idx="85"/>
          </p:nvPr>
        </p:nvPicPr>
        <p:blipFill>
          <a:blip r:embed="rId3"/>
          <a:srcRect l="26811" r="26811"/>
          <a:stretch>
            <a:fillRect/>
          </a:stretch>
        </p:blipFill>
        <p:spPr/>
      </p:pic>
      <p:pic>
        <p:nvPicPr>
          <p:cNvPr id="10" name="Picture Placeholder 22">
            <a:extLst>
              <a:ext uri="{FF2B5EF4-FFF2-40B4-BE49-F238E27FC236}">
                <a16:creationId xmlns:a16="http://schemas.microsoft.com/office/drawing/2014/main" id="{96827AA2-DF13-AA3A-C240-8EA5994379CD}"/>
              </a:ext>
            </a:extLst>
          </p:cNvPr>
          <p:cNvPicPr>
            <a:picLocks noGrp="1" noChangeAspect="1"/>
          </p:cNvPicPr>
          <p:nvPr>
            <p:ph type="pic" sz="quarter" idx="89"/>
          </p:nvPr>
        </p:nvPicPr>
        <p:blipFill rotWithShape="1">
          <a:blip r:embed="rId4"/>
          <a:srcRect l="26947" r="26947"/>
          <a:stretch/>
        </p:blipFill>
        <p:spPr/>
      </p:pic>
      <p:pic>
        <p:nvPicPr>
          <p:cNvPr id="13" name="Picture 12">
            <a:extLst>
              <a:ext uri="{FF2B5EF4-FFF2-40B4-BE49-F238E27FC236}">
                <a16:creationId xmlns:a16="http://schemas.microsoft.com/office/drawing/2014/main" id="{3A4968F2-AC7B-7920-4977-DC0FD54382A3}"/>
              </a:ext>
            </a:extLst>
          </p:cNvPr>
          <p:cNvPicPr>
            <a:picLocks noChangeAspect="1"/>
          </p:cNvPicPr>
          <p:nvPr/>
        </p:nvPicPr>
        <p:blipFill>
          <a:blip r:embed="rId5">
            <a:alphaModFix/>
            <a:extLst>
              <a:ext uri="{28A0092B-C50C-407E-A947-70E740481C1C}">
                <a14:useLocalDpi xmlns:a14="http://schemas.microsoft.com/office/drawing/2010/main" val="0"/>
              </a:ext>
            </a:extLst>
          </a:blip>
          <a:srcRect l="53155" t="-1" r="5047" b="49903"/>
          <a:stretch/>
        </p:blipFill>
        <p:spPr>
          <a:xfrm>
            <a:off x="8121850" y="2821383"/>
            <a:ext cx="3580276" cy="2659133"/>
          </a:xfrm>
          <a:prstGeom prst="rect">
            <a:avLst/>
          </a:prstGeom>
        </p:spPr>
      </p:pic>
    </p:spTree>
    <p:extLst>
      <p:ext uri="{BB962C8B-B14F-4D97-AF65-F5344CB8AC3E}">
        <p14:creationId xmlns:p14="http://schemas.microsoft.com/office/powerpoint/2010/main" val="42852571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4B62E-661E-E8A3-6785-8D40A9572BE4}"/>
            </a:ext>
          </a:extLst>
        </p:cNvPr>
        <p:cNvGrpSpPr/>
        <p:nvPr/>
      </p:nvGrpSpPr>
      <p:grpSpPr>
        <a:xfrm>
          <a:off x="0" y="0"/>
          <a:ext cx="0" cy="0"/>
          <a:chOff x="0" y="0"/>
          <a:chExt cx="0" cy="0"/>
        </a:xfrm>
      </p:grpSpPr>
      <p:sp>
        <p:nvSpPr>
          <p:cNvPr id="4" name="Freeform 3">
            <a:extLst>
              <a:ext uri="{FF2B5EF4-FFF2-40B4-BE49-F238E27FC236}">
                <a16:creationId xmlns:a16="http://schemas.microsoft.com/office/drawing/2014/main" id="{AEF89C83-EA02-55BA-16D2-471606C0F1DF}"/>
              </a:ext>
            </a:extLst>
          </p:cNvPr>
          <p:cNvSpPr/>
          <p:nvPr/>
        </p:nvSpPr>
        <p:spPr>
          <a:xfrm rot="10800000">
            <a:off x="6096000" y="0"/>
            <a:ext cx="5235209" cy="4591884"/>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2"/>
            <a:srcRect/>
            <a:stretch>
              <a:fillRect t="-17312" b="-17312"/>
            </a:stretch>
          </a:blipFill>
        </p:spPr>
        <p:txBody>
          <a:bodyPr wrap="square" lIns="0" tIns="0" rIns="0" bIns="0" rtlCol="0">
            <a:noAutofit/>
          </a:bodyPr>
          <a:lstStyle/>
          <a:p>
            <a:endParaRPr>
              <a:solidFill>
                <a:srgbClr val="459597"/>
              </a:solidFill>
            </a:endParaRPr>
          </a:p>
        </p:txBody>
      </p:sp>
      <p:sp>
        <p:nvSpPr>
          <p:cNvPr id="9" name="Text Placeholder 3">
            <a:extLst>
              <a:ext uri="{FF2B5EF4-FFF2-40B4-BE49-F238E27FC236}">
                <a16:creationId xmlns:a16="http://schemas.microsoft.com/office/drawing/2014/main" id="{AE752E43-493E-0FA7-2AFA-9DCD82469B6A}"/>
              </a:ext>
            </a:extLst>
          </p:cNvPr>
          <p:cNvSpPr txBox="1">
            <a:spLocks/>
          </p:cNvSpPr>
          <p:nvPr/>
        </p:nvSpPr>
        <p:spPr>
          <a:xfrm>
            <a:off x="629646" y="307773"/>
            <a:ext cx="503604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a:t>Inngangur – </a:t>
            </a:r>
          </a:p>
          <a:p>
            <a:pPr>
              <a:lnSpc>
                <a:spcPts val="3720"/>
              </a:lnSpc>
            </a:pPr>
            <a:r>
              <a:rPr lang="en-US"/>
              <a:t>Af hverju er að hitta heimamenn nýja lúxusinn?</a:t>
            </a:r>
          </a:p>
          <a:p>
            <a:pPr>
              <a:lnSpc>
                <a:spcPts val="3720"/>
              </a:lnSpc>
            </a:pPr>
            <a:endParaRPr lang="en-US"/>
          </a:p>
        </p:txBody>
      </p:sp>
      <p:cxnSp>
        <p:nvCxnSpPr>
          <p:cNvPr id="10" name="Straight Connector 9">
            <a:extLst>
              <a:ext uri="{FF2B5EF4-FFF2-40B4-BE49-F238E27FC236}">
                <a16:creationId xmlns:a16="http://schemas.microsoft.com/office/drawing/2014/main" id="{744F8B49-D69A-6E72-728B-56285D55571E}"/>
              </a:ext>
            </a:extLst>
          </p:cNvPr>
          <p:cNvCxnSpPr>
            <a:cxnSpLocks/>
          </p:cNvCxnSpPr>
          <p:nvPr/>
        </p:nvCxnSpPr>
        <p:spPr>
          <a:xfrm>
            <a:off x="-24134" y="2072214"/>
            <a:ext cx="520504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D2EB433A-48BA-2209-0B5B-A2026216FC41}"/>
              </a:ext>
            </a:extLst>
          </p:cNvPr>
          <p:cNvSpPr txBox="1">
            <a:spLocks/>
          </p:cNvSpPr>
          <p:nvPr/>
        </p:nvSpPr>
        <p:spPr>
          <a:xfrm>
            <a:off x="520062" y="2318796"/>
            <a:ext cx="5308128" cy="3902247"/>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ts val="2340"/>
              </a:lnSpc>
              <a:buClr>
                <a:srgbClr val="EC7C69"/>
              </a:buClr>
              <a:buFont typeface="Arial" panose="020B0604020202020204" pitchFamily="34" charset="0"/>
              <a:buChar char="•"/>
            </a:pPr>
            <a:r>
              <a:rPr lang="en-GB" sz="2200">
                <a:solidFill>
                  <a:srgbClr val="414141"/>
                </a:solidFill>
              </a:rPr>
              <a:t>Gestir vilja vita að þeir geti myndað félagsleg tengsl við heimamenn.</a:t>
            </a:r>
          </a:p>
          <a:p>
            <a:pPr marL="457200" indent="-457200">
              <a:lnSpc>
                <a:spcPts val="2340"/>
              </a:lnSpc>
              <a:buClr>
                <a:srgbClr val="EC7C69"/>
              </a:buClr>
              <a:buFont typeface="Arial" panose="020B0604020202020204" pitchFamily="34" charset="0"/>
              <a:buChar char="•"/>
            </a:pPr>
            <a:r>
              <a:rPr lang="en-GB" sz="2200">
                <a:solidFill>
                  <a:srgbClr val="414141"/>
                </a:solidFill>
              </a:rPr>
              <a:t>Ferðamenn leita eftir meira ekta, persónulegum og nánum gistireynslum.</a:t>
            </a:r>
          </a:p>
          <a:p>
            <a:pPr marL="457200" indent="-457200">
              <a:lnSpc>
                <a:spcPts val="2340"/>
              </a:lnSpc>
              <a:buClr>
                <a:srgbClr val="EC7C69"/>
              </a:buClr>
              <a:buFont typeface="Arial" panose="020B0604020202020204" pitchFamily="34" charset="0"/>
              <a:buChar char="•"/>
            </a:pPr>
            <a:r>
              <a:rPr lang="en-GB" sz="2200">
                <a:solidFill>
                  <a:srgbClr val="414141"/>
                </a:solidFill>
              </a:rPr>
              <a:t>Ferðamenn vilja vera hluti af samfélaginu.</a:t>
            </a:r>
          </a:p>
          <a:p>
            <a:pPr marL="457200" indent="-457200">
              <a:lnSpc>
                <a:spcPts val="2340"/>
              </a:lnSpc>
              <a:buClr>
                <a:srgbClr val="EC7C69"/>
              </a:buClr>
              <a:buFont typeface="Arial" panose="020B0604020202020204" pitchFamily="34" charset="0"/>
              <a:buChar char="•"/>
            </a:pPr>
            <a:r>
              <a:rPr lang="en-GB" sz="2200">
                <a:solidFill>
                  <a:srgbClr val="414141"/>
                </a:solidFill>
              </a:rPr>
              <a:t>Eftirspurn eftir sérsniðnum gistimöguleikum er að aukast.</a:t>
            </a:r>
          </a:p>
          <a:p>
            <a:pPr marL="457200" indent="-457200">
              <a:lnSpc>
                <a:spcPts val="2340"/>
              </a:lnSpc>
              <a:buClr>
                <a:srgbClr val="EC7C69"/>
              </a:buClr>
              <a:buFont typeface="Arial" panose="020B0604020202020204" pitchFamily="34" charset="0"/>
              <a:buChar char="•"/>
            </a:pPr>
            <a:r>
              <a:rPr lang="en-GB" sz="2200">
                <a:solidFill>
                  <a:srgbClr val="414141"/>
                </a:solidFill>
              </a:rPr>
              <a:t>Gæðaupplifun gestgjafa og gesta krefst samskipta við heimamenn.</a:t>
            </a:r>
          </a:p>
          <a:p>
            <a:pPr marL="457200" indent="-457200">
              <a:lnSpc>
                <a:spcPts val="2340"/>
              </a:lnSpc>
              <a:buClr>
                <a:srgbClr val="EC7C69"/>
              </a:buClr>
              <a:buFont typeface="Arial" panose="020B0604020202020204" pitchFamily="34" charset="0"/>
              <a:buChar char="•"/>
            </a:pPr>
            <a:r>
              <a:rPr lang="en-GB" sz="2200">
                <a:solidFill>
                  <a:srgbClr val="414141"/>
                </a:solidFill>
              </a:rPr>
              <a:t>Gestir vilja líða vel með það sem þeir gera. </a:t>
            </a:r>
          </a:p>
          <a:p>
            <a:pPr marL="457200" indent="-457200">
              <a:lnSpc>
                <a:spcPts val="2340"/>
              </a:lnSpc>
              <a:buClr>
                <a:srgbClr val="EC7C69"/>
              </a:buClr>
              <a:buFont typeface="Arial" panose="020B0604020202020204" pitchFamily="34" charset="0"/>
              <a:buChar char="•"/>
            </a:pPr>
            <a:r>
              <a:rPr lang="en-GB" sz="2200">
                <a:solidFill>
                  <a:srgbClr val="414141"/>
                </a:solidFill>
              </a:rPr>
              <a:t>Gestir vilja vita hvernig þeir stuðla að hringrásarhagkerfinu.</a:t>
            </a:r>
          </a:p>
          <a:p>
            <a:pPr marL="457200" indent="-457200">
              <a:lnSpc>
                <a:spcPts val="2340"/>
              </a:lnSpc>
              <a:buClr>
                <a:srgbClr val="EC7C69"/>
              </a:buClr>
              <a:buFont typeface="Arial" panose="020B0604020202020204" pitchFamily="34" charset="0"/>
              <a:buChar char="•"/>
            </a:pPr>
            <a:endParaRPr lang="en-US" sz="2200">
              <a:solidFill>
                <a:srgbClr val="414141"/>
              </a:solidFill>
            </a:endParaRPr>
          </a:p>
        </p:txBody>
      </p:sp>
      <p:grpSp>
        <p:nvGrpSpPr>
          <p:cNvPr id="19" name="Group 18">
            <a:extLst>
              <a:ext uri="{FF2B5EF4-FFF2-40B4-BE49-F238E27FC236}">
                <a16:creationId xmlns:a16="http://schemas.microsoft.com/office/drawing/2014/main" id="{7DED82A5-DE67-3358-78D0-999C50B273B1}"/>
              </a:ext>
            </a:extLst>
          </p:cNvPr>
          <p:cNvGrpSpPr/>
          <p:nvPr/>
        </p:nvGrpSpPr>
        <p:grpSpPr>
          <a:xfrm>
            <a:off x="9080851" y="4283962"/>
            <a:ext cx="3101459" cy="503597"/>
            <a:chOff x="1800741" y="6353467"/>
            <a:chExt cx="3253859" cy="554397"/>
          </a:xfrm>
        </p:grpSpPr>
        <p:sp>
          <p:nvSpPr>
            <p:cNvPr id="17" name="object 3">
              <a:extLst>
                <a:ext uri="{FF2B5EF4-FFF2-40B4-BE49-F238E27FC236}">
                  <a16:creationId xmlns:a16="http://schemas.microsoft.com/office/drawing/2014/main" id="{CE1F6827-C6C0-E2A4-82CE-C20FF9509BEC}"/>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8" name="Text Placeholder 6">
              <a:extLst>
                <a:ext uri="{FF2B5EF4-FFF2-40B4-BE49-F238E27FC236}">
                  <a16:creationId xmlns:a16="http://schemas.microsoft.com/office/drawing/2014/main" id="{CAA25C2D-6451-FAB2-10C5-C730C6D30D77}"/>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a:t>Ljósmynd: Celtic Caprine Creations</a:t>
              </a:r>
            </a:p>
          </p:txBody>
        </p:sp>
      </p:grpSp>
      <p:pic>
        <p:nvPicPr>
          <p:cNvPr id="2" name="Picture 1">
            <a:extLst>
              <a:ext uri="{FF2B5EF4-FFF2-40B4-BE49-F238E27FC236}">
                <a16:creationId xmlns:a16="http://schemas.microsoft.com/office/drawing/2014/main" id="{D9FAF786-B9E2-8826-964D-8E5C07EFAE81}"/>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7013204" y="4793338"/>
            <a:ext cx="3580276" cy="2659133"/>
          </a:xfrm>
          <a:prstGeom prst="rect">
            <a:avLst/>
          </a:prstGeom>
        </p:spPr>
      </p:pic>
      <p:sp>
        <p:nvSpPr>
          <p:cNvPr id="5" name="Slide Number Placeholder 5">
            <a:extLst>
              <a:ext uri="{FF2B5EF4-FFF2-40B4-BE49-F238E27FC236}">
                <a16:creationId xmlns:a16="http://schemas.microsoft.com/office/drawing/2014/main" id="{8A730C58-D335-9FE0-28F7-A547356A6A2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30</a:t>
            </a:fld>
            <a:endParaRPr lang="fr-CA" sz="1200"/>
          </a:p>
        </p:txBody>
      </p:sp>
    </p:spTree>
    <p:extLst>
      <p:ext uri="{BB962C8B-B14F-4D97-AF65-F5344CB8AC3E}">
        <p14:creationId xmlns:p14="http://schemas.microsoft.com/office/powerpoint/2010/main" val="35132360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EFBB2-ECF1-3EAB-F402-85C92530B997}"/>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A5A24460-EC5F-02A8-8BFB-622B40009261}"/>
              </a:ext>
            </a:extLst>
          </p:cNvPr>
          <p:cNvSpPr txBox="1">
            <a:spLocks/>
          </p:cNvSpPr>
          <p:nvPr/>
        </p:nvSpPr>
        <p:spPr>
          <a:xfrm>
            <a:off x="629646" y="307773"/>
            <a:ext cx="408865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a:t>Tengdu vörumerkið þitt við samfélagið</a:t>
            </a:r>
          </a:p>
          <a:p>
            <a:pPr>
              <a:lnSpc>
                <a:spcPts val="3720"/>
              </a:lnSpc>
            </a:pPr>
            <a:endParaRPr lang="en-US"/>
          </a:p>
        </p:txBody>
      </p:sp>
      <p:cxnSp>
        <p:nvCxnSpPr>
          <p:cNvPr id="10" name="Straight Connector 9">
            <a:extLst>
              <a:ext uri="{FF2B5EF4-FFF2-40B4-BE49-F238E27FC236}">
                <a16:creationId xmlns:a16="http://schemas.microsoft.com/office/drawing/2014/main" id="{5F1545BD-E455-84BA-F90C-B7595712A158}"/>
              </a:ext>
            </a:extLst>
          </p:cNvPr>
          <p:cNvCxnSpPr>
            <a:cxnSpLocks/>
          </p:cNvCxnSpPr>
          <p:nvPr/>
        </p:nvCxnSpPr>
        <p:spPr>
          <a:xfrm>
            <a:off x="0" y="1468710"/>
            <a:ext cx="520504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BB94895A-0A35-FF41-1465-D835B90448ED}"/>
              </a:ext>
            </a:extLst>
          </p:cNvPr>
          <p:cNvSpPr txBox="1">
            <a:spLocks/>
          </p:cNvSpPr>
          <p:nvPr/>
        </p:nvSpPr>
        <p:spPr>
          <a:xfrm>
            <a:off x="510778" y="2840260"/>
            <a:ext cx="5308128" cy="3902247"/>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ts val="2340"/>
              </a:lnSpc>
              <a:buClr>
                <a:srgbClr val="EC7C69"/>
              </a:buClr>
              <a:buFont typeface="Arial" panose="020B0604020202020204" pitchFamily="34" charset="0"/>
              <a:buChar char="•"/>
            </a:pPr>
            <a:r>
              <a:rPr lang="en-GB" sz="2200">
                <a:solidFill>
                  <a:srgbClr val="414141"/>
                </a:solidFill>
              </a:rPr>
              <a:t>Mælingar gesta sem teljast áreiðanlegar.</a:t>
            </a:r>
          </a:p>
          <a:p>
            <a:pPr marL="457200" indent="-457200">
              <a:lnSpc>
                <a:spcPts val="2340"/>
              </a:lnSpc>
              <a:buClr>
                <a:srgbClr val="EC7C69"/>
              </a:buClr>
              <a:buFont typeface="Arial" panose="020B0604020202020204" pitchFamily="34" charset="0"/>
              <a:buChar char="•"/>
            </a:pPr>
            <a:r>
              <a:rPr lang="en-GB" sz="2200">
                <a:solidFill>
                  <a:srgbClr val="414141"/>
                </a:solidFill>
              </a:rPr>
              <a:t>Stofna félagslegt og menningarlegt tengsl milli gesta og samfélagsins.</a:t>
            </a:r>
          </a:p>
          <a:p>
            <a:pPr marL="457200" indent="-457200">
              <a:lnSpc>
                <a:spcPts val="2340"/>
              </a:lnSpc>
              <a:buClr>
                <a:srgbClr val="EC7C69"/>
              </a:buClr>
              <a:buFont typeface="Arial" panose="020B0604020202020204" pitchFamily="34" charset="0"/>
              <a:buChar char="•"/>
            </a:pPr>
            <a:r>
              <a:rPr lang="en-GB" sz="2200">
                <a:solidFill>
                  <a:srgbClr val="414141"/>
                </a:solidFill>
              </a:rPr>
              <a:t>Kynntu raunveruleg dæmi um meginreglur hringrásarhagkerfisins.</a:t>
            </a:r>
          </a:p>
          <a:p>
            <a:pPr marL="457200" indent="-457200">
              <a:lnSpc>
                <a:spcPts val="2340"/>
              </a:lnSpc>
              <a:buClr>
                <a:srgbClr val="EC7C69"/>
              </a:buClr>
              <a:buFont typeface="Arial" panose="020B0604020202020204" pitchFamily="34" charset="0"/>
              <a:buChar char="•"/>
            </a:pPr>
            <a:r>
              <a:rPr lang="en-GB" sz="2200">
                <a:solidFill>
                  <a:srgbClr val="414141"/>
                </a:solidFill>
              </a:rPr>
              <a:t>Tengja ferðamanninn virkt við samfélagið til að veita honum ekta menningarlega upplifun</a:t>
            </a:r>
          </a:p>
          <a:p>
            <a:pPr marL="457200" indent="-457200">
              <a:lnSpc>
                <a:spcPts val="2340"/>
              </a:lnSpc>
              <a:buClr>
                <a:srgbClr val="EC7C69"/>
              </a:buClr>
              <a:buFont typeface="Arial" panose="020B0604020202020204" pitchFamily="34" charset="0"/>
              <a:buChar char="•"/>
            </a:pPr>
            <a:r>
              <a:rPr lang="en-GB" sz="2200">
                <a:solidFill>
                  <a:srgbClr val="414141"/>
                </a:solidFill>
              </a:rPr>
              <a:t>Styðjið staðbundin fyrirtæki</a:t>
            </a:r>
          </a:p>
          <a:p>
            <a:pPr marL="457200" indent="-457200">
              <a:lnSpc>
                <a:spcPts val="2340"/>
              </a:lnSpc>
              <a:buClr>
                <a:srgbClr val="EC7C69"/>
              </a:buClr>
              <a:buFont typeface="Arial" panose="020B0604020202020204" pitchFamily="34" charset="0"/>
              <a:buChar char="•"/>
            </a:pPr>
            <a:r>
              <a:rPr lang="en-GB" sz="2200">
                <a:solidFill>
                  <a:srgbClr val="414141"/>
                </a:solidFill>
              </a:rPr>
              <a:t>Auka meðvitund og fræða gesti þína og deila staðbundnum upplifunum.</a:t>
            </a:r>
          </a:p>
          <a:p>
            <a:pPr marL="457200" indent="-457200">
              <a:lnSpc>
                <a:spcPts val="2340"/>
              </a:lnSpc>
              <a:buClr>
                <a:srgbClr val="EC7C69"/>
              </a:buClr>
              <a:buFont typeface="Arial" panose="020B0604020202020204" pitchFamily="34" charset="0"/>
              <a:buChar char="•"/>
            </a:pPr>
            <a:endParaRPr lang="en-GB" sz="2200">
              <a:solidFill>
                <a:srgbClr val="414141"/>
              </a:solidFill>
            </a:endParaRPr>
          </a:p>
          <a:p>
            <a:pPr marL="457200" indent="-457200">
              <a:lnSpc>
                <a:spcPts val="2340"/>
              </a:lnSpc>
              <a:buClr>
                <a:srgbClr val="EC7C69"/>
              </a:buClr>
              <a:buFont typeface="Arial" panose="020B0604020202020204" pitchFamily="34" charset="0"/>
              <a:buChar char="•"/>
            </a:pPr>
            <a:endParaRPr lang="en-GB" sz="2200">
              <a:solidFill>
                <a:srgbClr val="414141"/>
              </a:solidFill>
            </a:endParaRPr>
          </a:p>
          <a:p>
            <a:pPr marL="457200" indent="-457200">
              <a:lnSpc>
                <a:spcPts val="2340"/>
              </a:lnSpc>
              <a:buClr>
                <a:srgbClr val="EC7C69"/>
              </a:buClr>
              <a:buFont typeface="Arial" panose="020B0604020202020204" pitchFamily="34" charset="0"/>
              <a:buChar char="•"/>
            </a:pPr>
            <a:endParaRPr lang="en-GB" sz="2200">
              <a:solidFill>
                <a:srgbClr val="414141"/>
              </a:solidFill>
            </a:endParaRPr>
          </a:p>
          <a:p>
            <a:pPr marL="457200" indent="-457200">
              <a:lnSpc>
                <a:spcPts val="2340"/>
              </a:lnSpc>
              <a:buClr>
                <a:srgbClr val="EC7C69"/>
              </a:buClr>
              <a:buFont typeface="Arial" panose="020B0604020202020204" pitchFamily="34" charset="0"/>
              <a:buChar char="•"/>
            </a:pPr>
            <a:endParaRPr lang="en-US" sz="2200">
              <a:solidFill>
                <a:srgbClr val="414141"/>
              </a:solidFill>
            </a:endParaRPr>
          </a:p>
        </p:txBody>
      </p:sp>
      <p:pic>
        <p:nvPicPr>
          <p:cNvPr id="2" name="Picture 1">
            <a:extLst>
              <a:ext uri="{FF2B5EF4-FFF2-40B4-BE49-F238E27FC236}">
                <a16:creationId xmlns:a16="http://schemas.microsoft.com/office/drawing/2014/main" id="{86837B17-0310-CFA0-1922-4CD100B199A6}"/>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15932715" y="-139300"/>
            <a:ext cx="3580276" cy="2659133"/>
          </a:xfrm>
          <a:prstGeom prst="rect">
            <a:avLst/>
          </a:prstGeom>
        </p:spPr>
      </p:pic>
      <p:sp>
        <p:nvSpPr>
          <p:cNvPr id="8" name="Freeform 7">
            <a:extLst>
              <a:ext uri="{FF2B5EF4-FFF2-40B4-BE49-F238E27FC236}">
                <a16:creationId xmlns:a16="http://schemas.microsoft.com/office/drawing/2014/main" id="{629564DE-8E3E-1A20-BEF7-06274C933998}"/>
              </a:ext>
            </a:extLst>
          </p:cNvPr>
          <p:cNvSpPr/>
          <p:nvPr/>
        </p:nvSpPr>
        <p:spPr>
          <a:xfrm>
            <a:off x="5681273" y="1859755"/>
            <a:ext cx="5698502" cy="4998245"/>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a:blip r:embed="rId3"/>
            <a:srcRect/>
            <a:stretch>
              <a:fillRect t="-17968" b="-17968"/>
            </a:stretch>
          </a:blipFill>
        </p:spPr>
        <p:txBody>
          <a:bodyPr wrap="square" lIns="0" tIns="0" rIns="0" bIns="0" rtlCol="0">
            <a:noAutofit/>
          </a:bodyPr>
          <a:lstStyle/>
          <a:p>
            <a:endParaRPr>
              <a:solidFill>
                <a:srgbClr val="459597"/>
              </a:solidFill>
            </a:endParaRPr>
          </a:p>
        </p:txBody>
      </p:sp>
      <p:sp>
        <p:nvSpPr>
          <p:cNvPr id="13" name="Text Placeholder 5">
            <a:extLst>
              <a:ext uri="{FF2B5EF4-FFF2-40B4-BE49-F238E27FC236}">
                <a16:creationId xmlns:a16="http://schemas.microsoft.com/office/drawing/2014/main" id="{5387A4DE-54BE-D649-8B7A-4EF40A8B0770}"/>
              </a:ext>
            </a:extLst>
          </p:cNvPr>
          <p:cNvSpPr txBox="1">
            <a:spLocks/>
          </p:cNvSpPr>
          <p:nvPr/>
        </p:nvSpPr>
        <p:spPr>
          <a:xfrm>
            <a:off x="648411" y="1761354"/>
            <a:ext cx="503286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a:t>Hvers vegna er staðbundinn gestgjafi miðlægur í ferðaupplifuninni?</a:t>
            </a:r>
          </a:p>
          <a:p>
            <a:pPr>
              <a:lnSpc>
                <a:spcPts val="2900"/>
              </a:lnSpc>
            </a:pPr>
            <a:endParaRPr lang="en-US"/>
          </a:p>
        </p:txBody>
      </p:sp>
      <p:grpSp>
        <p:nvGrpSpPr>
          <p:cNvPr id="15" name="Group 14">
            <a:extLst>
              <a:ext uri="{FF2B5EF4-FFF2-40B4-BE49-F238E27FC236}">
                <a16:creationId xmlns:a16="http://schemas.microsoft.com/office/drawing/2014/main" id="{73BC2D0D-3315-B78A-6489-75A59685F82C}"/>
              </a:ext>
            </a:extLst>
          </p:cNvPr>
          <p:cNvGrpSpPr/>
          <p:nvPr/>
        </p:nvGrpSpPr>
        <p:grpSpPr>
          <a:xfrm>
            <a:off x="8941951" y="2200519"/>
            <a:ext cx="3253859" cy="554397"/>
            <a:chOff x="1800741" y="6353467"/>
            <a:chExt cx="3253859" cy="554397"/>
          </a:xfrm>
        </p:grpSpPr>
        <p:sp>
          <p:nvSpPr>
            <p:cNvPr id="20" name="object 3">
              <a:extLst>
                <a:ext uri="{FF2B5EF4-FFF2-40B4-BE49-F238E27FC236}">
                  <a16:creationId xmlns:a16="http://schemas.microsoft.com/office/drawing/2014/main" id="{9B572145-397F-1385-62C8-86E22EE17E31}"/>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1" name="Text Placeholder 6">
              <a:extLst>
                <a:ext uri="{FF2B5EF4-FFF2-40B4-BE49-F238E27FC236}">
                  <a16:creationId xmlns:a16="http://schemas.microsoft.com/office/drawing/2014/main" id="{9FD1722A-186D-AA47-5424-CA2F26E9ABF0}"/>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a:t>Mynd: </a:t>
              </a:r>
              <a:r>
                <a:rPr lang="en-IE" sz="1200" err="1"/>
                <a:t>LoopHead Lighthouse.ie</a:t>
              </a:r>
              <a:endParaRPr lang="en-IE" sz="1200"/>
            </a:p>
          </p:txBody>
        </p:sp>
      </p:grpSp>
      <p:sp>
        <p:nvSpPr>
          <p:cNvPr id="22" name="Slide Number Placeholder 5">
            <a:extLst>
              <a:ext uri="{FF2B5EF4-FFF2-40B4-BE49-F238E27FC236}">
                <a16:creationId xmlns:a16="http://schemas.microsoft.com/office/drawing/2014/main" id="{D6EE1128-0266-0551-47BE-8DDF96E3EAC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31</a:t>
            </a:fld>
            <a:endParaRPr lang="fr-CA" sz="1200"/>
          </a:p>
        </p:txBody>
      </p:sp>
    </p:spTree>
    <p:extLst>
      <p:ext uri="{BB962C8B-B14F-4D97-AF65-F5344CB8AC3E}">
        <p14:creationId xmlns:p14="http://schemas.microsoft.com/office/powerpoint/2010/main" val="25876971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3160A-ADF3-EC57-9597-F3B36059467A}"/>
            </a:ext>
          </a:extLst>
        </p:cNvPr>
        <p:cNvGrpSpPr/>
        <p:nvPr/>
      </p:nvGrpSpPr>
      <p:grpSpPr>
        <a:xfrm>
          <a:off x="0" y="0"/>
          <a:ext cx="0" cy="0"/>
          <a:chOff x="0" y="0"/>
          <a:chExt cx="0" cy="0"/>
        </a:xfrm>
      </p:grpSpPr>
      <p:sp>
        <p:nvSpPr>
          <p:cNvPr id="4" name="Freeform 3">
            <a:extLst>
              <a:ext uri="{FF2B5EF4-FFF2-40B4-BE49-F238E27FC236}">
                <a16:creationId xmlns:a16="http://schemas.microsoft.com/office/drawing/2014/main" id="{96316B24-F156-B7A3-456B-69368CF2A183}"/>
              </a:ext>
            </a:extLst>
          </p:cNvPr>
          <p:cNvSpPr/>
          <p:nvPr/>
        </p:nvSpPr>
        <p:spPr>
          <a:xfrm rot="16200000">
            <a:off x="6342159" y="477910"/>
            <a:ext cx="6263068" cy="5493435"/>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2"/>
            <a:srcRect/>
            <a:stretch>
              <a:fillRect l="-22297" r="-49147"/>
            </a:stretch>
          </a:blipFill>
        </p:spPr>
        <p:txBody>
          <a:bodyPr wrap="square" lIns="0" tIns="0" rIns="0" bIns="0" rtlCol="0">
            <a:noAutofit/>
          </a:bodyPr>
          <a:lstStyle/>
          <a:p>
            <a:endParaRPr>
              <a:solidFill>
                <a:srgbClr val="459597"/>
              </a:solidFill>
            </a:endParaRPr>
          </a:p>
        </p:txBody>
      </p:sp>
      <p:sp>
        <p:nvSpPr>
          <p:cNvPr id="9" name="Text Placeholder 3">
            <a:extLst>
              <a:ext uri="{FF2B5EF4-FFF2-40B4-BE49-F238E27FC236}">
                <a16:creationId xmlns:a16="http://schemas.microsoft.com/office/drawing/2014/main" id="{868D4F68-883C-3D28-FD37-46C1A389D9B8}"/>
              </a:ext>
            </a:extLst>
          </p:cNvPr>
          <p:cNvSpPr txBox="1">
            <a:spLocks/>
          </p:cNvSpPr>
          <p:nvPr/>
        </p:nvSpPr>
        <p:spPr>
          <a:xfrm>
            <a:off x="629646" y="307773"/>
            <a:ext cx="472862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a:t>Búa til stað-</a:t>
            </a:r>
          </a:p>
          <a:p>
            <a:pPr>
              <a:lnSpc>
                <a:spcPts val="3720"/>
              </a:lnSpc>
            </a:pPr>
            <a:r>
              <a:rPr lang="en-US"/>
              <a:t>Reynslugrunnur</a:t>
            </a:r>
          </a:p>
          <a:p>
            <a:pPr>
              <a:lnSpc>
                <a:spcPts val="3720"/>
              </a:lnSpc>
            </a:pPr>
            <a:endParaRPr lang="en-US"/>
          </a:p>
        </p:txBody>
      </p:sp>
      <p:grpSp>
        <p:nvGrpSpPr>
          <p:cNvPr id="19" name="Group 18">
            <a:extLst>
              <a:ext uri="{FF2B5EF4-FFF2-40B4-BE49-F238E27FC236}">
                <a16:creationId xmlns:a16="http://schemas.microsoft.com/office/drawing/2014/main" id="{EB9A5A00-2DE8-7453-4443-89544F2F2E73}"/>
              </a:ext>
            </a:extLst>
          </p:cNvPr>
          <p:cNvGrpSpPr/>
          <p:nvPr/>
        </p:nvGrpSpPr>
        <p:grpSpPr>
          <a:xfrm>
            <a:off x="6096000" y="914313"/>
            <a:ext cx="3253859" cy="554397"/>
            <a:chOff x="1800741" y="6353467"/>
            <a:chExt cx="3253859" cy="554397"/>
          </a:xfrm>
        </p:grpSpPr>
        <p:sp>
          <p:nvSpPr>
            <p:cNvPr id="17" name="object 3">
              <a:extLst>
                <a:ext uri="{FF2B5EF4-FFF2-40B4-BE49-F238E27FC236}">
                  <a16:creationId xmlns:a16="http://schemas.microsoft.com/office/drawing/2014/main" id="{CBDD2B80-1E61-3B9F-5658-1FB884FAA346}"/>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8" name="Text Placeholder 6">
              <a:extLst>
                <a:ext uri="{FF2B5EF4-FFF2-40B4-BE49-F238E27FC236}">
                  <a16:creationId xmlns:a16="http://schemas.microsoft.com/office/drawing/2014/main" id="{55584C28-7A40-EFEB-E41A-37BB8B8A9D07}"/>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a:t>Ljósmynd: </a:t>
              </a:r>
            </a:p>
            <a:p>
              <a:pPr algn="ctr"/>
              <a:r>
                <a:rPr lang="en-IE" sz="1200"/>
                <a:t>Gisting Rostrevor, með leyfi Ferðaþjónustu Írlands</a:t>
              </a:r>
            </a:p>
          </p:txBody>
        </p:sp>
      </p:grpSp>
      <p:pic>
        <p:nvPicPr>
          <p:cNvPr id="2" name="Picture 1">
            <a:extLst>
              <a:ext uri="{FF2B5EF4-FFF2-40B4-BE49-F238E27FC236}">
                <a16:creationId xmlns:a16="http://schemas.microsoft.com/office/drawing/2014/main" id="{362DB526-56E5-3A54-AC5F-CBE0A6FE60BE}"/>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5540371" y="4614120"/>
            <a:ext cx="3580276" cy="2659133"/>
          </a:xfrm>
          <a:prstGeom prst="rect">
            <a:avLst/>
          </a:prstGeom>
        </p:spPr>
      </p:pic>
      <p:sp>
        <p:nvSpPr>
          <p:cNvPr id="5" name="Text Placeholder 4">
            <a:extLst>
              <a:ext uri="{FF2B5EF4-FFF2-40B4-BE49-F238E27FC236}">
                <a16:creationId xmlns:a16="http://schemas.microsoft.com/office/drawing/2014/main" id="{AB7317CE-AE03-2032-9248-71302BE76C91}"/>
              </a:ext>
            </a:extLst>
          </p:cNvPr>
          <p:cNvSpPr txBox="1">
            <a:spLocks/>
          </p:cNvSpPr>
          <p:nvPr/>
        </p:nvSpPr>
        <p:spPr>
          <a:xfrm>
            <a:off x="527893" y="2789861"/>
            <a:ext cx="5308128" cy="3902247"/>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ts val="2340"/>
              </a:lnSpc>
              <a:buClr>
                <a:srgbClr val="EC7C69"/>
              </a:buClr>
              <a:buFont typeface="Arial" panose="020B0604020202020204" pitchFamily="34" charset="0"/>
              <a:buChar char="•"/>
            </a:pPr>
            <a:r>
              <a:rPr lang="en-GB" sz="2200">
                <a:solidFill>
                  <a:srgbClr val="414141"/>
                </a:solidFill>
              </a:rPr>
              <a:t>Við leggjum til að gestum sé sagt hvernig þeir </a:t>
            </a:r>
            <a:r>
              <a:rPr lang="en-GB" sz="2200" b="1">
                <a:solidFill>
                  <a:srgbClr val="414141"/>
                </a:solidFill>
              </a:rPr>
              <a:t>styðja beint við staðbundna efnahaginn með dvöl sinni </a:t>
            </a:r>
            <a:r>
              <a:rPr lang="en-GB" sz="2200">
                <a:solidFill>
                  <a:srgbClr val="414141"/>
                </a:solidFill>
              </a:rPr>
              <a:t>o.s.frv., t.d. kosti þess að borða á staðbundnum veitingastöðum, kaupa staðbundna vöru og nota staðbundna leiðsögumenn. </a:t>
            </a:r>
          </a:p>
          <a:p>
            <a:pPr marL="457200" indent="-457200">
              <a:lnSpc>
                <a:spcPts val="2340"/>
              </a:lnSpc>
              <a:buClr>
                <a:srgbClr val="EC7C69"/>
              </a:buClr>
              <a:buFont typeface="Arial" panose="020B0604020202020204" pitchFamily="34" charset="0"/>
              <a:buChar char="•"/>
            </a:pPr>
            <a:r>
              <a:rPr lang="en-GB" sz="2200">
                <a:solidFill>
                  <a:srgbClr val="414141"/>
                </a:solidFill>
              </a:rPr>
              <a:t>Þetta tryggir ekki aðeins sannfærandi upplifun heldur styður einnig framfærslu heimamanna. </a:t>
            </a:r>
          </a:p>
          <a:p>
            <a:pPr marL="457200" indent="-457200">
              <a:lnSpc>
                <a:spcPts val="2340"/>
              </a:lnSpc>
              <a:buClr>
                <a:srgbClr val="EC7C69"/>
              </a:buClr>
              <a:buFont typeface="Arial" panose="020B0604020202020204" pitchFamily="34" charset="0"/>
              <a:buChar char="•"/>
            </a:pPr>
            <a:r>
              <a:rPr lang="en-GB" sz="2200">
                <a:solidFill>
                  <a:srgbClr val="414141"/>
                </a:solidFill>
              </a:rPr>
              <a:t>Aðstoðið gesti við að finna stoltið af því að vita að eyðslur þeirra skila sér í áþreifanlegum mun.</a:t>
            </a:r>
          </a:p>
          <a:p>
            <a:pPr marL="457200" indent="-457200">
              <a:lnSpc>
                <a:spcPts val="2340"/>
              </a:lnSpc>
              <a:buClr>
                <a:srgbClr val="EC7C69"/>
              </a:buClr>
              <a:buFont typeface="Arial" panose="020B0604020202020204" pitchFamily="34" charset="0"/>
              <a:buChar char="•"/>
            </a:pPr>
            <a:endParaRPr lang="en-GB" sz="2200">
              <a:solidFill>
                <a:srgbClr val="414141"/>
              </a:solidFill>
            </a:endParaRPr>
          </a:p>
          <a:p>
            <a:pPr marL="457200" indent="-457200">
              <a:lnSpc>
                <a:spcPts val="2340"/>
              </a:lnSpc>
              <a:buClr>
                <a:srgbClr val="EC7C69"/>
              </a:buClr>
              <a:buFont typeface="Arial" panose="020B0604020202020204" pitchFamily="34" charset="0"/>
              <a:buChar char="•"/>
            </a:pPr>
            <a:endParaRPr lang="en-GB" sz="2200">
              <a:solidFill>
                <a:srgbClr val="414141"/>
              </a:solidFill>
            </a:endParaRPr>
          </a:p>
          <a:p>
            <a:pPr marL="457200" indent="-457200">
              <a:lnSpc>
                <a:spcPts val="2340"/>
              </a:lnSpc>
              <a:buClr>
                <a:srgbClr val="EC7C69"/>
              </a:buClr>
              <a:buFont typeface="Arial" panose="020B0604020202020204" pitchFamily="34" charset="0"/>
              <a:buChar char="•"/>
            </a:pPr>
            <a:endParaRPr lang="en-GB" sz="2200">
              <a:solidFill>
                <a:srgbClr val="414141"/>
              </a:solidFill>
            </a:endParaRPr>
          </a:p>
          <a:p>
            <a:pPr marL="457200" indent="-457200">
              <a:lnSpc>
                <a:spcPts val="2340"/>
              </a:lnSpc>
              <a:buClr>
                <a:srgbClr val="EC7C69"/>
              </a:buClr>
              <a:buFont typeface="Arial" panose="020B0604020202020204" pitchFamily="34" charset="0"/>
              <a:buChar char="•"/>
            </a:pPr>
            <a:endParaRPr lang="en-GB" sz="2200">
              <a:solidFill>
                <a:srgbClr val="414141"/>
              </a:solidFill>
            </a:endParaRPr>
          </a:p>
          <a:p>
            <a:pPr marL="457200" indent="-457200">
              <a:lnSpc>
                <a:spcPts val="2340"/>
              </a:lnSpc>
              <a:buClr>
                <a:srgbClr val="EC7C69"/>
              </a:buClr>
              <a:buFont typeface="Arial" panose="020B0604020202020204" pitchFamily="34" charset="0"/>
              <a:buChar char="•"/>
            </a:pPr>
            <a:endParaRPr lang="en-GB" sz="2200">
              <a:solidFill>
                <a:srgbClr val="414141"/>
              </a:solidFill>
            </a:endParaRPr>
          </a:p>
          <a:p>
            <a:pPr marL="457200" indent="-457200">
              <a:lnSpc>
                <a:spcPts val="2340"/>
              </a:lnSpc>
              <a:buClr>
                <a:srgbClr val="EC7C69"/>
              </a:buClr>
              <a:buFont typeface="Arial" panose="020B0604020202020204" pitchFamily="34" charset="0"/>
              <a:buChar char="•"/>
            </a:pPr>
            <a:endParaRPr lang="en-GB" sz="2200">
              <a:solidFill>
                <a:srgbClr val="414141"/>
              </a:solidFill>
            </a:endParaRPr>
          </a:p>
          <a:p>
            <a:pPr marL="457200" indent="-457200">
              <a:lnSpc>
                <a:spcPts val="2340"/>
              </a:lnSpc>
              <a:buClr>
                <a:srgbClr val="EC7C69"/>
              </a:buClr>
              <a:buFont typeface="Arial" panose="020B0604020202020204" pitchFamily="34" charset="0"/>
              <a:buChar char="•"/>
            </a:pPr>
            <a:endParaRPr lang="en-US" sz="2200">
              <a:solidFill>
                <a:srgbClr val="414141"/>
              </a:solidFill>
            </a:endParaRPr>
          </a:p>
        </p:txBody>
      </p:sp>
      <p:sp>
        <p:nvSpPr>
          <p:cNvPr id="6" name="Text Placeholder 5">
            <a:extLst>
              <a:ext uri="{FF2B5EF4-FFF2-40B4-BE49-F238E27FC236}">
                <a16:creationId xmlns:a16="http://schemas.microsoft.com/office/drawing/2014/main" id="{C075E5CE-809A-1077-52C1-6D5FF95E6DD7}"/>
              </a:ext>
            </a:extLst>
          </p:cNvPr>
          <p:cNvSpPr txBox="1">
            <a:spLocks/>
          </p:cNvSpPr>
          <p:nvPr/>
        </p:nvSpPr>
        <p:spPr>
          <a:xfrm>
            <a:off x="629646" y="1825994"/>
            <a:ext cx="503286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a:t>Allur ferðamannaiðnaður er staðbundinn</a:t>
            </a:r>
          </a:p>
          <a:p>
            <a:pPr>
              <a:lnSpc>
                <a:spcPts val="2900"/>
              </a:lnSpc>
            </a:pPr>
            <a:endParaRPr lang="en-US"/>
          </a:p>
        </p:txBody>
      </p:sp>
      <p:cxnSp>
        <p:nvCxnSpPr>
          <p:cNvPr id="7" name="Straight Connector 6">
            <a:extLst>
              <a:ext uri="{FF2B5EF4-FFF2-40B4-BE49-F238E27FC236}">
                <a16:creationId xmlns:a16="http://schemas.microsoft.com/office/drawing/2014/main" id="{B22C3CF9-E31C-7E99-3B3C-79CD32E68DC5}"/>
              </a:ext>
            </a:extLst>
          </p:cNvPr>
          <p:cNvCxnSpPr>
            <a:cxnSpLocks/>
          </p:cNvCxnSpPr>
          <p:nvPr/>
        </p:nvCxnSpPr>
        <p:spPr>
          <a:xfrm>
            <a:off x="0" y="1468710"/>
            <a:ext cx="520504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8" name="Slide Number Placeholder 5">
            <a:extLst>
              <a:ext uri="{FF2B5EF4-FFF2-40B4-BE49-F238E27FC236}">
                <a16:creationId xmlns:a16="http://schemas.microsoft.com/office/drawing/2014/main" id="{E720BF44-1B41-1201-6E0E-7D7ADAAA173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32</a:t>
            </a:fld>
            <a:endParaRPr lang="fr-CA" sz="1200"/>
          </a:p>
        </p:txBody>
      </p:sp>
    </p:spTree>
    <p:extLst>
      <p:ext uri="{BB962C8B-B14F-4D97-AF65-F5344CB8AC3E}">
        <p14:creationId xmlns:p14="http://schemas.microsoft.com/office/powerpoint/2010/main" val="28392993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865AC-D00E-0943-8CC1-BDD2ED11E971}"/>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4449CE6E-9825-5AE5-E1FA-EBE311887FAB}"/>
              </a:ext>
            </a:extLst>
          </p:cNvPr>
          <p:cNvSpPr txBox="1">
            <a:spLocks/>
          </p:cNvSpPr>
          <p:nvPr/>
        </p:nvSpPr>
        <p:spPr>
          <a:xfrm>
            <a:off x="5991499" y="385786"/>
            <a:ext cx="408865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a:t>Sérsníða dýptarupplifanir</a:t>
            </a:r>
          </a:p>
          <a:p>
            <a:pPr>
              <a:lnSpc>
                <a:spcPts val="3720"/>
              </a:lnSpc>
            </a:pPr>
            <a:endParaRPr lang="en-US"/>
          </a:p>
        </p:txBody>
      </p:sp>
      <p:cxnSp>
        <p:nvCxnSpPr>
          <p:cNvPr id="10" name="Straight Connector 9">
            <a:extLst>
              <a:ext uri="{FF2B5EF4-FFF2-40B4-BE49-F238E27FC236}">
                <a16:creationId xmlns:a16="http://schemas.microsoft.com/office/drawing/2014/main" id="{DC5386A1-9A2B-9C45-4B4B-B7234B424163}"/>
              </a:ext>
            </a:extLst>
          </p:cNvPr>
          <p:cNvCxnSpPr>
            <a:cxnSpLocks/>
          </p:cNvCxnSpPr>
          <p:nvPr/>
        </p:nvCxnSpPr>
        <p:spPr>
          <a:xfrm>
            <a:off x="5361853" y="1546723"/>
            <a:ext cx="520504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7D5F639F-BD47-14DC-B750-5632B5B2FA28}"/>
              </a:ext>
            </a:extLst>
          </p:cNvPr>
          <p:cNvSpPr txBox="1">
            <a:spLocks/>
          </p:cNvSpPr>
          <p:nvPr/>
        </p:nvSpPr>
        <p:spPr>
          <a:xfrm>
            <a:off x="5872630" y="2918273"/>
            <a:ext cx="5836133" cy="3902247"/>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ts val="2340"/>
              </a:lnSpc>
              <a:buClr>
                <a:srgbClr val="EC7C69"/>
              </a:buClr>
              <a:buFont typeface="Arial" panose="020B0604020202020204" pitchFamily="34" charset="0"/>
              <a:buChar char="•"/>
            </a:pPr>
            <a:r>
              <a:rPr lang="en-GB" sz="2200">
                <a:solidFill>
                  <a:srgbClr val="414141"/>
                </a:solidFill>
              </a:rPr>
              <a:t>Sérsniðnir matreiðslunámskeið</a:t>
            </a:r>
          </a:p>
          <a:p>
            <a:pPr marL="457200" indent="-457200">
              <a:lnSpc>
                <a:spcPts val="2340"/>
              </a:lnSpc>
              <a:buClr>
                <a:srgbClr val="EC7C69"/>
              </a:buClr>
              <a:buFont typeface="Arial" panose="020B0604020202020204" pitchFamily="34" charset="0"/>
              <a:buChar char="•"/>
            </a:pPr>
            <a:r>
              <a:rPr lang="en-GB" sz="2200">
                <a:solidFill>
                  <a:srgbClr val="414141"/>
                </a:solidFill>
              </a:rPr>
              <a:t>Handverksvinnustofa</a:t>
            </a:r>
          </a:p>
          <a:p>
            <a:pPr marL="457200" indent="-457200">
              <a:lnSpc>
                <a:spcPts val="2340"/>
              </a:lnSpc>
              <a:buClr>
                <a:srgbClr val="EC7C69"/>
              </a:buClr>
              <a:buFont typeface="Arial" panose="020B0604020202020204" pitchFamily="34" charset="0"/>
              <a:buChar char="•"/>
            </a:pPr>
            <a:r>
              <a:rPr lang="en-GB" sz="2200">
                <a:solidFill>
                  <a:srgbClr val="414141"/>
                </a:solidFill>
              </a:rPr>
              <a:t>Staðbundnar leiðsögn og gönguferðir</a:t>
            </a:r>
          </a:p>
          <a:p>
            <a:pPr marL="457200" indent="-457200">
              <a:lnSpc>
                <a:spcPts val="2340"/>
              </a:lnSpc>
              <a:buClr>
                <a:srgbClr val="EC7C69"/>
              </a:buClr>
              <a:buFont typeface="Arial" panose="020B0604020202020204" pitchFamily="34" charset="0"/>
              <a:buChar char="•"/>
            </a:pPr>
            <a:r>
              <a:rPr lang="en-GB" sz="2200">
                <a:solidFill>
                  <a:srgbClr val="414141"/>
                </a:solidFill>
              </a:rPr>
              <a:t>Menningarhátíðir</a:t>
            </a:r>
          </a:p>
          <a:p>
            <a:pPr marL="457200" indent="-457200">
              <a:lnSpc>
                <a:spcPts val="2340"/>
              </a:lnSpc>
              <a:buClr>
                <a:srgbClr val="EC7C69"/>
              </a:buClr>
              <a:buFont typeface="Arial" panose="020B0604020202020204" pitchFamily="34" charset="0"/>
              <a:buChar char="•"/>
            </a:pPr>
            <a:r>
              <a:rPr lang="en-GB" sz="2200">
                <a:solidFill>
                  <a:srgbClr val="414141"/>
                </a:solidFill>
              </a:rPr>
              <a:t>Bóndabærsheimsóknir</a:t>
            </a:r>
          </a:p>
          <a:p>
            <a:pPr marL="457200" indent="-457200">
              <a:lnSpc>
                <a:spcPts val="2340"/>
              </a:lnSpc>
              <a:buClr>
                <a:srgbClr val="EC7C69"/>
              </a:buClr>
              <a:buFont typeface="Arial" panose="020B0604020202020204" pitchFamily="34" charset="0"/>
              <a:buChar char="•"/>
            </a:pPr>
            <a:r>
              <a:rPr lang="en-GB" sz="2200">
                <a:solidFill>
                  <a:srgbClr val="414141"/>
                </a:solidFill>
              </a:rPr>
              <a:t>Staðbundið tungumál</a:t>
            </a:r>
          </a:p>
          <a:p>
            <a:pPr marL="457200" indent="-457200">
              <a:lnSpc>
                <a:spcPts val="2340"/>
              </a:lnSpc>
              <a:buClr>
                <a:srgbClr val="EC7C69"/>
              </a:buClr>
              <a:buFont typeface="Arial" panose="020B0604020202020204" pitchFamily="34" charset="0"/>
              <a:buChar char="•"/>
            </a:pPr>
            <a:r>
              <a:rPr lang="en-GB" sz="2200">
                <a:solidFill>
                  <a:srgbClr val="414141"/>
                </a:solidFill>
              </a:rPr>
              <a:t>Matarvenjur</a:t>
            </a:r>
          </a:p>
          <a:p>
            <a:pPr marL="457200" indent="-457200">
              <a:lnSpc>
                <a:spcPts val="2340"/>
              </a:lnSpc>
              <a:buClr>
                <a:srgbClr val="EC7C69"/>
              </a:buClr>
              <a:buFont typeface="Arial" panose="020B0604020202020204" pitchFamily="34" charset="0"/>
              <a:buChar char="•"/>
            </a:pPr>
            <a:r>
              <a:rPr lang="en-GB" sz="2200">
                <a:solidFill>
                  <a:srgbClr val="414141"/>
                </a:solidFill>
              </a:rPr>
              <a:t>Klæðakóði</a:t>
            </a:r>
          </a:p>
          <a:p>
            <a:pPr marL="457200" indent="-457200">
              <a:lnSpc>
                <a:spcPts val="2340"/>
              </a:lnSpc>
              <a:buClr>
                <a:srgbClr val="EC7C69"/>
              </a:buClr>
              <a:buFont typeface="Arial" panose="020B0604020202020204" pitchFamily="34" charset="0"/>
              <a:buChar char="•"/>
            </a:pPr>
            <a:r>
              <a:rPr lang="en-GB" sz="2200">
                <a:solidFill>
                  <a:srgbClr val="414141"/>
                </a:solidFill>
              </a:rPr>
              <a:t>Þjóðlagatónlist og dans</a:t>
            </a:r>
          </a:p>
          <a:p>
            <a:pPr marL="457200" indent="-457200">
              <a:lnSpc>
                <a:spcPts val="2340"/>
              </a:lnSpc>
              <a:buClr>
                <a:srgbClr val="EC7C69"/>
              </a:buClr>
              <a:buFont typeface="Arial" panose="020B0604020202020204" pitchFamily="34" charset="0"/>
              <a:buChar char="•"/>
            </a:pPr>
            <a:r>
              <a:rPr lang="en-GB" sz="2200">
                <a:solidFill>
                  <a:srgbClr val="414141"/>
                </a:solidFill>
              </a:rPr>
              <a:t>Kynna staðbundna matvöru</a:t>
            </a:r>
          </a:p>
          <a:p>
            <a:pPr marL="457200" indent="-457200">
              <a:lnSpc>
                <a:spcPts val="2340"/>
              </a:lnSpc>
              <a:buClr>
                <a:srgbClr val="EC7C69"/>
              </a:buClr>
              <a:buFont typeface="Arial" panose="020B0604020202020204" pitchFamily="34" charset="0"/>
              <a:buChar char="•"/>
            </a:pPr>
            <a:r>
              <a:rPr lang="en-GB" sz="2200">
                <a:solidFill>
                  <a:srgbClr val="414141"/>
                </a:solidFill>
              </a:rPr>
              <a:t>Auka meðvitund um viðkvæmni heimamanna</a:t>
            </a:r>
          </a:p>
          <a:p>
            <a:pPr marL="457200" indent="-457200">
              <a:lnSpc>
                <a:spcPts val="2340"/>
              </a:lnSpc>
              <a:buClr>
                <a:srgbClr val="EC7C69"/>
              </a:buClr>
              <a:buFont typeface="Arial" panose="020B0604020202020204" pitchFamily="34" charset="0"/>
              <a:buChar char="•"/>
            </a:pPr>
            <a:endParaRPr lang="en-GB" sz="2200">
              <a:solidFill>
                <a:srgbClr val="414141"/>
              </a:solidFill>
            </a:endParaRPr>
          </a:p>
          <a:p>
            <a:pPr marL="457200" indent="-457200">
              <a:lnSpc>
                <a:spcPts val="2340"/>
              </a:lnSpc>
              <a:buClr>
                <a:srgbClr val="EC7C69"/>
              </a:buClr>
              <a:buFont typeface="Arial" panose="020B0604020202020204" pitchFamily="34" charset="0"/>
              <a:buChar char="•"/>
            </a:pPr>
            <a:endParaRPr lang="en-US" sz="2200">
              <a:solidFill>
                <a:srgbClr val="414141"/>
              </a:solidFill>
            </a:endParaRPr>
          </a:p>
        </p:txBody>
      </p:sp>
      <p:pic>
        <p:nvPicPr>
          <p:cNvPr id="2" name="Picture 1">
            <a:extLst>
              <a:ext uri="{FF2B5EF4-FFF2-40B4-BE49-F238E27FC236}">
                <a16:creationId xmlns:a16="http://schemas.microsoft.com/office/drawing/2014/main" id="{FE9BB6F6-0304-AFE4-D7BE-062BB99B783A}"/>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622820" y="2641332"/>
            <a:ext cx="3580276" cy="2659133"/>
          </a:xfrm>
          <a:prstGeom prst="rect">
            <a:avLst/>
          </a:prstGeom>
        </p:spPr>
      </p:pic>
      <p:sp>
        <p:nvSpPr>
          <p:cNvPr id="8" name="Freeform 7">
            <a:extLst>
              <a:ext uri="{FF2B5EF4-FFF2-40B4-BE49-F238E27FC236}">
                <a16:creationId xmlns:a16="http://schemas.microsoft.com/office/drawing/2014/main" id="{76EDE11A-627A-6D0C-72EF-5C9625B1F6B8}"/>
              </a:ext>
            </a:extLst>
          </p:cNvPr>
          <p:cNvSpPr/>
          <p:nvPr/>
        </p:nvSpPr>
        <p:spPr>
          <a:xfrm rot="5400000">
            <a:off x="-368753" y="559068"/>
            <a:ext cx="6160277" cy="5403275"/>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3"/>
            <a:srcRect/>
            <a:stretch>
              <a:fillRect l="-45951" t="-380" r="-28195" b="380"/>
            </a:stretch>
          </a:blipFill>
        </p:spPr>
        <p:txBody>
          <a:bodyPr wrap="square" lIns="0" tIns="0" rIns="0" bIns="0" rtlCol="0">
            <a:noAutofit/>
          </a:bodyPr>
          <a:lstStyle/>
          <a:p>
            <a:endParaRPr>
              <a:solidFill>
                <a:srgbClr val="459597"/>
              </a:solidFill>
            </a:endParaRPr>
          </a:p>
        </p:txBody>
      </p:sp>
      <p:sp>
        <p:nvSpPr>
          <p:cNvPr id="13" name="Text Placeholder 5">
            <a:extLst>
              <a:ext uri="{FF2B5EF4-FFF2-40B4-BE49-F238E27FC236}">
                <a16:creationId xmlns:a16="http://schemas.microsoft.com/office/drawing/2014/main" id="{84DE1138-FE3E-9ED1-3AAF-EBB83CFDC877}"/>
              </a:ext>
            </a:extLst>
          </p:cNvPr>
          <p:cNvSpPr txBox="1">
            <a:spLocks/>
          </p:cNvSpPr>
          <p:nvPr/>
        </p:nvSpPr>
        <p:spPr>
          <a:xfrm>
            <a:off x="6010263" y="1839367"/>
            <a:ext cx="58361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a:t>Ekta upplifun til að öðlast dýpri innsýn inn í samfélagið </a:t>
            </a:r>
          </a:p>
          <a:p>
            <a:pPr>
              <a:lnSpc>
                <a:spcPts val="2900"/>
              </a:lnSpc>
            </a:pPr>
            <a:endParaRPr lang="en-US"/>
          </a:p>
        </p:txBody>
      </p:sp>
      <p:grpSp>
        <p:nvGrpSpPr>
          <p:cNvPr id="15" name="Group 14">
            <a:extLst>
              <a:ext uri="{FF2B5EF4-FFF2-40B4-BE49-F238E27FC236}">
                <a16:creationId xmlns:a16="http://schemas.microsoft.com/office/drawing/2014/main" id="{BA81EE9A-B33B-CFE0-8A31-10FB8B008369}"/>
              </a:ext>
            </a:extLst>
          </p:cNvPr>
          <p:cNvGrpSpPr/>
          <p:nvPr/>
        </p:nvGrpSpPr>
        <p:grpSpPr>
          <a:xfrm>
            <a:off x="975593" y="6046075"/>
            <a:ext cx="3253859" cy="554397"/>
            <a:chOff x="1800741" y="6353467"/>
            <a:chExt cx="3253859" cy="554397"/>
          </a:xfrm>
        </p:grpSpPr>
        <p:sp>
          <p:nvSpPr>
            <p:cNvPr id="20" name="object 3">
              <a:extLst>
                <a:ext uri="{FF2B5EF4-FFF2-40B4-BE49-F238E27FC236}">
                  <a16:creationId xmlns:a16="http://schemas.microsoft.com/office/drawing/2014/main" id="{4DBF16FE-A9F1-DB44-5493-7ED28301094F}"/>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1" name="Text Placeholder 6">
              <a:extLst>
                <a:ext uri="{FF2B5EF4-FFF2-40B4-BE49-F238E27FC236}">
                  <a16:creationId xmlns:a16="http://schemas.microsoft.com/office/drawing/2014/main" id="{6A59ADBA-DE4A-BD13-5473-CD7E7DC7186B}"/>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a:t>Mynd: St Tola Farmhouse Cheese</a:t>
              </a:r>
            </a:p>
          </p:txBody>
        </p:sp>
      </p:grpSp>
      <p:sp>
        <p:nvSpPr>
          <p:cNvPr id="4" name="Slide Number Placeholder 5">
            <a:extLst>
              <a:ext uri="{FF2B5EF4-FFF2-40B4-BE49-F238E27FC236}">
                <a16:creationId xmlns:a16="http://schemas.microsoft.com/office/drawing/2014/main" id="{E91AC57A-D59D-CEC8-D440-F67CD9C4FF8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33</a:t>
            </a:fld>
            <a:endParaRPr lang="fr-CA" sz="1200"/>
          </a:p>
        </p:txBody>
      </p:sp>
    </p:spTree>
    <p:extLst>
      <p:ext uri="{BB962C8B-B14F-4D97-AF65-F5344CB8AC3E}">
        <p14:creationId xmlns:p14="http://schemas.microsoft.com/office/powerpoint/2010/main" val="15359197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0C915E-4A59-3EB1-C3BD-113C02A5D8C1}"/>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871BA606-4B6F-78B0-3726-4F7E90A887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34692" y="1304483"/>
            <a:ext cx="5840450" cy="3845012"/>
          </a:xfrm>
          <a:prstGeom prst="rect">
            <a:avLst/>
          </a:prstGeom>
          <a:noFill/>
        </p:spPr>
      </p:pic>
      <p:pic>
        <p:nvPicPr>
          <p:cNvPr id="13" name="Picture 12">
            <a:extLst>
              <a:ext uri="{FF2B5EF4-FFF2-40B4-BE49-F238E27FC236}">
                <a16:creationId xmlns:a16="http://schemas.microsoft.com/office/drawing/2014/main" id="{1D89F953-1ADF-DAD8-C130-E684A087C1B2}"/>
              </a:ext>
            </a:extLst>
          </p:cNvPr>
          <p:cNvPicPr>
            <a:picLocks noChangeAspect="1"/>
          </p:cNvPicPr>
          <p:nvPr/>
        </p:nvPicPr>
        <p:blipFill rotWithShape="1">
          <a:blip r:embed="rId3"/>
          <a:srcRect t="7214" b="7214"/>
          <a:stretch/>
        </p:blipFill>
        <p:spPr>
          <a:xfrm>
            <a:off x="6656634" y="1647567"/>
            <a:ext cx="4208929" cy="2467798"/>
          </a:xfrm>
          <a:prstGeom prst="rect">
            <a:avLst/>
          </a:prstGeom>
        </p:spPr>
      </p:pic>
      <p:sp>
        <p:nvSpPr>
          <p:cNvPr id="9" name="Text Placeholder 3">
            <a:extLst>
              <a:ext uri="{FF2B5EF4-FFF2-40B4-BE49-F238E27FC236}">
                <a16:creationId xmlns:a16="http://schemas.microsoft.com/office/drawing/2014/main" id="{56998116-D6D0-7D27-E4B1-04AB4217DB8D}"/>
              </a:ext>
            </a:extLst>
          </p:cNvPr>
          <p:cNvSpPr txBox="1">
            <a:spLocks/>
          </p:cNvSpPr>
          <p:nvPr/>
        </p:nvSpPr>
        <p:spPr>
          <a:xfrm>
            <a:off x="475092" y="634874"/>
            <a:ext cx="722558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a:solidFill>
                  <a:srgbClr val="EC7C69"/>
                </a:solidFill>
              </a:rPr>
              <a:t>Tilfellisrannsókn: </a:t>
            </a:r>
            <a:r>
              <a:rPr lang="en-US"/>
              <a:t>Tengsl við náttúruna</a:t>
            </a:r>
          </a:p>
          <a:p>
            <a:pPr>
              <a:lnSpc>
                <a:spcPts val="3720"/>
              </a:lnSpc>
            </a:pPr>
            <a:endParaRPr lang="en-US"/>
          </a:p>
        </p:txBody>
      </p:sp>
      <p:cxnSp>
        <p:nvCxnSpPr>
          <p:cNvPr id="7" name="Straight Connector 6">
            <a:extLst>
              <a:ext uri="{FF2B5EF4-FFF2-40B4-BE49-F238E27FC236}">
                <a16:creationId xmlns:a16="http://schemas.microsoft.com/office/drawing/2014/main" id="{40EAEC37-A418-5DBE-82EE-D0559CE68B68}"/>
              </a:ext>
            </a:extLst>
          </p:cNvPr>
          <p:cNvCxnSpPr>
            <a:cxnSpLocks/>
          </p:cNvCxnSpPr>
          <p:nvPr/>
        </p:nvCxnSpPr>
        <p:spPr>
          <a:xfrm>
            <a:off x="-11035" y="1304483"/>
            <a:ext cx="520504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A0A25C1F-62CF-EB04-2409-3000FD5C6E0C}"/>
              </a:ext>
            </a:extLst>
          </p:cNvPr>
          <p:cNvSpPr/>
          <p:nvPr/>
        </p:nvSpPr>
        <p:spPr>
          <a:xfrm>
            <a:off x="9818892" y="3154284"/>
            <a:ext cx="1648918" cy="1648918"/>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lowchart: Connector 21">
            <a:extLst>
              <a:ext uri="{FF2B5EF4-FFF2-40B4-BE49-F238E27FC236}">
                <a16:creationId xmlns:a16="http://schemas.microsoft.com/office/drawing/2014/main" id="{81F790AC-5D25-7043-BEBA-05C59BDF9DDF}"/>
              </a:ext>
            </a:extLst>
          </p:cNvPr>
          <p:cNvSpPr/>
          <p:nvPr/>
        </p:nvSpPr>
        <p:spPr>
          <a:xfrm>
            <a:off x="9817008" y="3139737"/>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560"/>
              </a:lnSpc>
            </a:pPr>
            <a:r>
              <a:rPr lang="en-IE" sz="2800" b="1">
                <a:solidFill>
                  <a:schemeClr val="bg1"/>
                </a:solidFill>
              </a:rPr>
              <a:t>Smelltu til að </a:t>
            </a:r>
            <a:r>
              <a:rPr lang="en-IE" sz="2800" b="1">
                <a:solidFill>
                  <a:schemeClr val="bg1"/>
                </a:solidFill>
                <a:hlinkClick r:id="rId4">
                  <a:extLst>
                    <a:ext uri="{A12FA001-AC4F-418D-AE19-62706E023703}">
                      <ahyp:hlinkClr xmlns:ahyp="http://schemas.microsoft.com/office/drawing/2018/hyperlinkcolor" val="tx"/>
                    </a:ext>
                  </a:extLst>
                </a:hlinkClick>
              </a:rPr>
              <a:t>horfa</a:t>
            </a:r>
            <a:endParaRPr lang="en-IE" sz="2800" b="1">
              <a:solidFill>
                <a:schemeClr val="bg1"/>
              </a:solidFill>
            </a:endParaRPr>
          </a:p>
        </p:txBody>
      </p:sp>
      <p:sp>
        <p:nvSpPr>
          <p:cNvPr id="14" name="Text Placeholder 4">
            <a:extLst>
              <a:ext uri="{FF2B5EF4-FFF2-40B4-BE49-F238E27FC236}">
                <a16:creationId xmlns:a16="http://schemas.microsoft.com/office/drawing/2014/main" id="{618847F7-F469-6BAF-8FC7-5F149B85F62C}"/>
              </a:ext>
            </a:extLst>
          </p:cNvPr>
          <p:cNvSpPr txBox="1">
            <a:spLocks/>
          </p:cNvSpPr>
          <p:nvPr/>
        </p:nvSpPr>
        <p:spPr>
          <a:xfrm>
            <a:off x="516858" y="1661767"/>
            <a:ext cx="5308128" cy="3902247"/>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340"/>
              </a:lnSpc>
              <a:buClr>
                <a:srgbClr val="EC7C69"/>
              </a:buClr>
            </a:pPr>
            <a:r>
              <a:rPr lang="en-GB" sz="2200">
                <a:solidFill>
                  <a:srgbClr val="414141"/>
                </a:solidFill>
              </a:rPr>
              <a:t>Leggðu áherslu á útivist og umhverfisvænar aðferðir til að gera ferðamönnum kleift að kanna landslag og tengjast aftur náttúrunni á meðan þeir virða hana, t.d.</a:t>
            </a:r>
          </a:p>
          <a:p>
            <a:pPr indent="0">
              <a:lnSpc>
                <a:spcPts val="2340"/>
              </a:lnSpc>
              <a:buClr>
                <a:srgbClr val="EC7C69"/>
              </a:buClr>
            </a:pPr>
            <a:endParaRPr lang="en-GB" sz="2200">
              <a:solidFill>
                <a:srgbClr val="414141"/>
              </a:solidFill>
            </a:endParaRPr>
          </a:p>
          <a:p>
            <a:pPr marL="342900" indent="-342900">
              <a:lnSpc>
                <a:spcPts val="2340"/>
              </a:lnSpc>
              <a:buClr>
                <a:srgbClr val="459597"/>
              </a:buClr>
              <a:buFont typeface="Arial" panose="020B0604020202020204" pitchFamily="34" charset="0"/>
              <a:buChar char="•"/>
            </a:pPr>
            <a:r>
              <a:rPr lang="en-GB" sz="2200">
                <a:solidFill>
                  <a:srgbClr val="414141"/>
                </a:solidFill>
              </a:rPr>
              <a:t>Gönguferðir og gönguskíði</a:t>
            </a:r>
          </a:p>
          <a:p>
            <a:pPr marL="342900" indent="-342900">
              <a:lnSpc>
                <a:spcPts val="2340"/>
              </a:lnSpc>
              <a:buClr>
                <a:srgbClr val="459597"/>
              </a:buClr>
              <a:buFont typeface="Arial" panose="020B0604020202020204" pitchFamily="34" charset="0"/>
              <a:buChar char="•"/>
            </a:pPr>
            <a:r>
              <a:rPr lang="en-GB" sz="2200">
                <a:solidFill>
                  <a:srgbClr val="414141"/>
                </a:solidFill>
              </a:rPr>
              <a:t>Árskíla</a:t>
            </a:r>
          </a:p>
          <a:p>
            <a:pPr marL="342900" indent="-342900">
              <a:lnSpc>
                <a:spcPts val="2340"/>
              </a:lnSpc>
              <a:buClr>
                <a:srgbClr val="459597"/>
              </a:buClr>
              <a:buFont typeface="Arial" panose="020B0604020202020204" pitchFamily="34" charset="0"/>
              <a:buChar char="•"/>
            </a:pPr>
            <a:r>
              <a:rPr lang="en-GB" sz="2200">
                <a:solidFill>
                  <a:srgbClr val="414141"/>
                </a:solidFill>
              </a:rPr>
              <a:t>Hjólreiðar</a:t>
            </a:r>
          </a:p>
          <a:p>
            <a:pPr marL="342900" indent="-342900">
              <a:lnSpc>
                <a:spcPts val="2340"/>
              </a:lnSpc>
              <a:buClr>
                <a:srgbClr val="459597"/>
              </a:buClr>
              <a:buFont typeface="Arial" panose="020B0604020202020204" pitchFamily="34" charset="0"/>
              <a:buChar char="•"/>
            </a:pPr>
            <a:r>
              <a:rPr lang="en-GB" sz="2200">
                <a:solidFill>
                  <a:srgbClr val="414141"/>
                </a:solidFill>
              </a:rPr>
              <a:t>Villt sund</a:t>
            </a:r>
          </a:p>
          <a:p>
            <a:pPr marL="342900" indent="-342900">
              <a:lnSpc>
                <a:spcPts val="2340"/>
              </a:lnSpc>
              <a:buClr>
                <a:srgbClr val="459597"/>
              </a:buClr>
              <a:buFont typeface="Arial" panose="020B0604020202020204" pitchFamily="34" charset="0"/>
              <a:buChar char="•"/>
            </a:pPr>
            <a:r>
              <a:rPr lang="en-GB" sz="2200">
                <a:solidFill>
                  <a:srgbClr val="414141"/>
                </a:solidFill>
              </a:rPr>
              <a:t>Fuglaskoðun</a:t>
            </a:r>
          </a:p>
          <a:p>
            <a:pPr marL="342900" indent="-342900">
              <a:lnSpc>
                <a:spcPts val="2340"/>
              </a:lnSpc>
              <a:buClr>
                <a:srgbClr val="459597"/>
              </a:buClr>
              <a:buFont typeface="Arial" panose="020B0604020202020204" pitchFamily="34" charset="0"/>
              <a:buChar char="•"/>
            </a:pPr>
            <a:r>
              <a:rPr lang="en-GB" sz="2200">
                <a:solidFill>
                  <a:srgbClr val="414141"/>
                </a:solidFill>
              </a:rPr>
              <a:t>Athugaðu villt dýr, plöntur og dýralíf</a:t>
            </a:r>
            <a:endParaRPr lang="en-US" sz="2200">
              <a:solidFill>
                <a:srgbClr val="414141"/>
              </a:solidFill>
            </a:endParaRPr>
          </a:p>
        </p:txBody>
      </p:sp>
      <p:sp>
        <p:nvSpPr>
          <p:cNvPr id="15" name="Text Placeholder 4">
            <a:extLst>
              <a:ext uri="{FF2B5EF4-FFF2-40B4-BE49-F238E27FC236}">
                <a16:creationId xmlns:a16="http://schemas.microsoft.com/office/drawing/2014/main" id="{297B4131-37A8-1D3E-C94D-1C5E95EB5EA0}"/>
              </a:ext>
            </a:extLst>
          </p:cNvPr>
          <p:cNvSpPr txBox="1">
            <a:spLocks/>
          </p:cNvSpPr>
          <p:nvPr/>
        </p:nvSpPr>
        <p:spPr>
          <a:xfrm>
            <a:off x="618611" y="5225063"/>
            <a:ext cx="10343154" cy="998063"/>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340"/>
              </a:lnSpc>
              <a:buClr>
                <a:srgbClr val="EC7C69"/>
              </a:buClr>
            </a:pPr>
            <a:r>
              <a:rPr lang="en-GB" sz="2200" b="1">
                <a:solidFill>
                  <a:srgbClr val="EC7C69"/>
                </a:solidFill>
                <a:hlinkClick r:id="rId5">
                  <a:extLst>
                    <a:ext uri="{A12FA001-AC4F-418D-AE19-62706E023703}">
                      <ahyp:hlinkClr xmlns:ahyp="http://schemas.microsoft.com/office/drawing/2018/hyperlinkcolor" val="tx"/>
                    </a:ext>
                  </a:extLst>
                </a:hlinkClick>
              </a:rPr>
              <a:t>Myndskeið:</a:t>
            </a:r>
            <a:endParaRPr lang="en-GB" sz="2200" b="1">
              <a:solidFill>
                <a:srgbClr val="EC7C69"/>
              </a:solidFill>
            </a:endParaRPr>
          </a:p>
          <a:p>
            <a:pPr indent="0">
              <a:lnSpc>
                <a:spcPts val="2340"/>
              </a:lnSpc>
              <a:buClr>
                <a:srgbClr val="EC7C69"/>
              </a:buClr>
            </a:pPr>
            <a:r>
              <a:rPr lang="en-GB" sz="2200">
                <a:solidFill>
                  <a:srgbClr val="414141"/>
                </a:solidFill>
              </a:rPr>
              <a:t>Okkar villta og notalega röð einstaka gistinga á </a:t>
            </a:r>
            <a:r>
              <a:rPr lang="en-GB" sz="2200" err="1">
                <a:solidFill>
                  <a:srgbClr val="414141"/>
                </a:solidFill>
              </a:rPr>
              <a:t>Írlandi#irishcottage #uniquestays #ireland</a:t>
            </a:r>
            <a:endParaRPr lang="en-GB" sz="2200">
              <a:solidFill>
                <a:srgbClr val="414141"/>
              </a:solidFill>
            </a:endParaRPr>
          </a:p>
          <a:p>
            <a:pPr indent="0">
              <a:lnSpc>
                <a:spcPts val="2340"/>
              </a:lnSpc>
              <a:buClr>
                <a:srgbClr val="EC7C69"/>
              </a:buClr>
            </a:pPr>
            <a:r>
              <a:rPr lang="en-GB" sz="2200">
                <a:solidFill>
                  <a:srgbClr val="459597"/>
                </a:solidFill>
                <a:hlinkClick r:id="rId4">
                  <a:extLst>
                    <a:ext uri="{A12FA001-AC4F-418D-AE19-62706E023703}">
                      <ahyp:hlinkClr xmlns:ahyp="http://schemas.microsoft.com/office/drawing/2018/hyperlinkcolor" val="tx"/>
                    </a:ext>
                  </a:extLst>
                </a:hlinkClick>
              </a:rPr>
              <a:t>https://www.eaglecottage.ie/</a:t>
            </a:r>
            <a:endParaRPr lang="en-GB" sz="2200">
              <a:solidFill>
                <a:srgbClr val="459597"/>
              </a:solidFill>
            </a:endParaRPr>
          </a:p>
          <a:p>
            <a:pPr indent="0">
              <a:lnSpc>
                <a:spcPts val="2340"/>
              </a:lnSpc>
              <a:buClr>
                <a:srgbClr val="EC7C69"/>
              </a:buClr>
            </a:pPr>
            <a:endParaRPr lang="en-GB" sz="2200">
              <a:solidFill>
                <a:srgbClr val="414141"/>
              </a:solidFill>
            </a:endParaRPr>
          </a:p>
          <a:p>
            <a:pPr indent="0">
              <a:lnSpc>
                <a:spcPts val="2340"/>
              </a:lnSpc>
              <a:buClr>
                <a:srgbClr val="EC7C69"/>
              </a:buClr>
            </a:pPr>
            <a:endParaRPr lang="en-GB" sz="2200">
              <a:solidFill>
                <a:srgbClr val="414141"/>
              </a:solidFill>
            </a:endParaRPr>
          </a:p>
          <a:p>
            <a:pPr indent="0">
              <a:lnSpc>
                <a:spcPts val="2340"/>
              </a:lnSpc>
              <a:buClr>
                <a:srgbClr val="EC7C69"/>
              </a:buClr>
            </a:pPr>
            <a:endParaRPr lang="en-GB" sz="2200">
              <a:solidFill>
                <a:srgbClr val="414141"/>
              </a:solidFill>
            </a:endParaRPr>
          </a:p>
          <a:p>
            <a:pPr indent="0">
              <a:lnSpc>
                <a:spcPts val="2340"/>
              </a:lnSpc>
              <a:buClr>
                <a:srgbClr val="EC7C69"/>
              </a:buClr>
            </a:pPr>
            <a:endParaRPr lang="en-GB" sz="2200">
              <a:solidFill>
                <a:srgbClr val="414141"/>
              </a:solidFill>
            </a:endParaRPr>
          </a:p>
          <a:p>
            <a:pPr indent="0">
              <a:lnSpc>
                <a:spcPts val="2340"/>
              </a:lnSpc>
              <a:buClr>
                <a:srgbClr val="EC7C69"/>
              </a:buClr>
            </a:pPr>
            <a:endParaRPr lang="en-GB" sz="2200">
              <a:solidFill>
                <a:srgbClr val="414141"/>
              </a:solidFill>
            </a:endParaRPr>
          </a:p>
          <a:p>
            <a:pPr indent="0">
              <a:lnSpc>
                <a:spcPts val="2340"/>
              </a:lnSpc>
              <a:buClr>
                <a:srgbClr val="EC7C69"/>
              </a:buClr>
            </a:pPr>
            <a:endParaRPr lang="en-GB" sz="2200">
              <a:solidFill>
                <a:srgbClr val="414141"/>
              </a:solidFill>
            </a:endParaRPr>
          </a:p>
          <a:p>
            <a:pPr indent="0">
              <a:lnSpc>
                <a:spcPts val="2340"/>
              </a:lnSpc>
              <a:buClr>
                <a:srgbClr val="EC7C69"/>
              </a:buClr>
            </a:pPr>
            <a:endParaRPr lang="en-GB" sz="2200">
              <a:solidFill>
                <a:srgbClr val="414141"/>
              </a:solidFill>
            </a:endParaRPr>
          </a:p>
          <a:p>
            <a:pPr indent="0">
              <a:lnSpc>
                <a:spcPts val="2340"/>
              </a:lnSpc>
              <a:buClr>
                <a:srgbClr val="EC7C69"/>
              </a:buClr>
            </a:pPr>
            <a:endParaRPr lang="en-US" sz="2200">
              <a:solidFill>
                <a:srgbClr val="414141"/>
              </a:solidFill>
            </a:endParaRPr>
          </a:p>
        </p:txBody>
      </p:sp>
      <p:sp>
        <p:nvSpPr>
          <p:cNvPr id="16" name="Slide Number Placeholder 5">
            <a:extLst>
              <a:ext uri="{FF2B5EF4-FFF2-40B4-BE49-F238E27FC236}">
                <a16:creationId xmlns:a16="http://schemas.microsoft.com/office/drawing/2014/main" id="{2BF6C4D0-8885-6E1E-0863-9FB4DEB40CC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34</a:t>
            </a:fld>
            <a:endParaRPr lang="fr-CA" sz="1200"/>
          </a:p>
        </p:txBody>
      </p:sp>
    </p:spTree>
    <p:extLst>
      <p:ext uri="{BB962C8B-B14F-4D97-AF65-F5344CB8AC3E}">
        <p14:creationId xmlns:p14="http://schemas.microsoft.com/office/powerpoint/2010/main" val="30562435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89CE32-066C-2574-CEAF-3252545AC45E}"/>
            </a:ext>
          </a:extLst>
        </p:cNvPr>
        <p:cNvGrpSpPr/>
        <p:nvPr/>
      </p:nvGrpSpPr>
      <p:grpSpPr>
        <a:xfrm>
          <a:off x="0" y="0"/>
          <a:ext cx="0" cy="0"/>
          <a:chOff x="0" y="0"/>
          <a:chExt cx="0" cy="0"/>
        </a:xfrm>
      </p:grpSpPr>
      <p:sp>
        <p:nvSpPr>
          <p:cNvPr id="14" name="Text Placeholder 2">
            <a:extLst>
              <a:ext uri="{FF2B5EF4-FFF2-40B4-BE49-F238E27FC236}">
                <a16:creationId xmlns:a16="http://schemas.microsoft.com/office/drawing/2014/main" id="{36E63FF8-627F-6500-0E70-8B915374F56B}"/>
              </a:ext>
            </a:extLst>
          </p:cNvPr>
          <p:cNvSpPr>
            <a:spLocks noGrp="1"/>
          </p:cNvSpPr>
          <p:nvPr>
            <p:ph type="body" sz="quarter" idx="18"/>
          </p:nvPr>
        </p:nvSpPr>
        <p:spPr>
          <a:prstGeom prst="rect">
            <a:avLst/>
          </a:prstGeom>
        </p:spPr>
        <p:txBody>
          <a:bodyPr/>
          <a:lstStyle/>
          <a:p>
            <a:r>
              <a:rPr lang="en-US"/>
              <a:t>Hæg ferðamennta og tengsl við náttúruna </a:t>
            </a:r>
          </a:p>
        </p:txBody>
      </p:sp>
      <p:sp>
        <p:nvSpPr>
          <p:cNvPr id="15" name="Text Placeholder 3">
            <a:extLst>
              <a:ext uri="{FF2B5EF4-FFF2-40B4-BE49-F238E27FC236}">
                <a16:creationId xmlns:a16="http://schemas.microsoft.com/office/drawing/2014/main" id="{519EB5C6-FFD6-82B2-6E18-6EC0B33A2496}"/>
              </a:ext>
            </a:extLst>
          </p:cNvPr>
          <p:cNvSpPr>
            <a:spLocks noGrp="1"/>
          </p:cNvSpPr>
          <p:nvPr>
            <p:ph type="body" sz="quarter" idx="19"/>
          </p:nvPr>
        </p:nvSpPr>
        <p:spPr>
          <a:prstGeom prst="rect">
            <a:avLst/>
          </a:prstGeom>
        </p:spPr>
        <p:txBody>
          <a:bodyPr/>
          <a:lstStyle/>
          <a:p>
            <a:r>
              <a:rPr lang="en-GB"/>
              <a:t>Blogg</a:t>
            </a:r>
          </a:p>
        </p:txBody>
      </p:sp>
      <p:sp>
        <p:nvSpPr>
          <p:cNvPr id="19" name="Slide Number Placeholder 5">
            <a:extLst>
              <a:ext uri="{FF2B5EF4-FFF2-40B4-BE49-F238E27FC236}">
                <a16:creationId xmlns:a16="http://schemas.microsoft.com/office/drawing/2014/main" id="{FF26638B-09A3-B5B9-303C-C63121DEA06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35</a:t>
            </a:fld>
            <a:endParaRPr lang="fr-CA" sz="1200"/>
          </a:p>
        </p:txBody>
      </p:sp>
      <p:pic>
        <p:nvPicPr>
          <p:cNvPr id="12" name="Picture 11">
            <a:extLst>
              <a:ext uri="{FF2B5EF4-FFF2-40B4-BE49-F238E27FC236}">
                <a16:creationId xmlns:a16="http://schemas.microsoft.com/office/drawing/2014/main" id="{7B6B06BC-6550-8304-FA74-3DD378315E73}"/>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2150599" y="1851954"/>
            <a:ext cx="4246690" cy="3154091"/>
          </a:xfrm>
          <a:prstGeom prst="rect">
            <a:avLst/>
          </a:prstGeom>
        </p:spPr>
      </p:pic>
      <p:pic>
        <p:nvPicPr>
          <p:cNvPr id="9" name="Graphic 8" descr="Blog outline">
            <a:extLst>
              <a:ext uri="{FF2B5EF4-FFF2-40B4-BE49-F238E27FC236}">
                <a16:creationId xmlns:a16="http://schemas.microsoft.com/office/drawing/2014/main" id="{324ABFAB-DC02-1743-F2D2-2CEE66F076C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55022" y="518589"/>
            <a:ext cx="963706" cy="963706"/>
          </a:xfrm>
          <a:prstGeom prst="rect">
            <a:avLst/>
          </a:prstGeom>
        </p:spPr>
      </p:pic>
      <p:pic>
        <p:nvPicPr>
          <p:cNvPr id="10" name="Picture 9" descr="A piece of paper with text on it&#10;&#10;AI-generated content may be incorrect.">
            <a:extLst>
              <a:ext uri="{FF2B5EF4-FFF2-40B4-BE49-F238E27FC236}">
                <a16:creationId xmlns:a16="http://schemas.microsoft.com/office/drawing/2014/main" id="{C22D6D79-077A-047F-4B03-85A81A2946E7}"/>
              </a:ext>
            </a:extLst>
          </p:cNvPr>
          <p:cNvPicPr>
            <a:picLocks noChangeAspect="1"/>
          </p:cNvPicPr>
          <p:nvPr/>
        </p:nvPicPr>
        <p:blipFill>
          <a:blip r:embed="rId5"/>
          <a:srcRect l="6139" t="1198" r="8991" b="1677"/>
          <a:stretch/>
        </p:blipFill>
        <p:spPr>
          <a:xfrm>
            <a:off x="8404949" y="2074140"/>
            <a:ext cx="3187141" cy="4236755"/>
          </a:xfrm>
          <a:prstGeom prst="rect">
            <a:avLst/>
          </a:prstGeom>
        </p:spPr>
      </p:pic>
      <p:sp>
        <p:nvSpPr>
          <p:cNvPr id="11" name="Oval 10">
            <a:extLst>
              <a:ext uri="{FF2B5EF4-FFF2-40B4-BE49-F238E27FC236}">
                <a16:creationId xmlns:a16="http://schemas.microsoft.com/office/drawing/2014/main" id="{E16E417B-7F25-79F6-E8CA-DC3CE6BB04FC}"/>
              </a:ext>
            </a:extLst>
          </p:cNvPr>
          <p:cNvSpPr/>
          <p:nvPr/>
        </p:nvSpPr>
        <p:spPr>
          <a:xfrm>
            <a:off x="7661983" y="1273054"/>
            <a:ext cx="1794175" cy="1794175"/>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3">
            <a:extLst>
              <a:ext uri="{FF2B5EF4-FFF2-40B4-BE49-F238E27FC236}">
                <a16:creationId xmlns:a16="http://schemas.microsoft.com/office/drawing/2014/main" id="{AFE03B78-CC8C-D0FA-E6A1-8A27AF6D9CDC}"/>
              </a:ext>
            </a:extLst>
          </p:cNvPr>
          <p:cNvSpPr/>
          <p:nvPr/>
        </p:nvSpPr>
        <p:spPr>
          <a:xfrm>
            <a:off x="7720426" y="1800439"/>
            <a:ext cx="1677287" cy="7310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3000"/>
              </a:lnSpc>
            </a:pPr>
            <a:r>
              <a:rPr lang="en-IE" sz="3000" b="1">
                <a:solidFill>
                  <a:schemeClr val="bg1"/>
                </a:solidFill>
                <a:latin typeface="Calibri" panose="020F0502020204030204" pitchFamily="34" charset="0"/>
                <a:cs typeface="Calibri" panose="020F0502020204030204" pitchFamily="34" charset="0"/>
              </a:rPr>
              <a:t>Smelltu til að </a:t>
            </a:r>
            <a:r>
              <a:rPr lang="en-IE" sz="3000" b="1">
                <a:solidFill>
                  <a:schemeClr val="bg1"/>
                </a:solidFill>
                <a:latin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lesa</a:t>
            </a:r>
            <a:endParaRPr lang="en-IE" sz="3000">
              <a:solidFill>
                <a:schemeClr val="bg1"/>
              </a:solidFill>
              <a:latin typeface="Calibri" panose="020F0502020204030204" pitchFamily="34" charset="0"/>
              <a:cs typeface="Calibri" panose="020F0502020204030204" pitchFamily="34" charset="0"/>
            </a:endParaRPr>
          </a:p>
        </p:txBody>
      </p:sp>
      <p:sp>
        <p:nvSpPr>
          <p:cNvPr id="17" name="Text Placeholder 4">
            <a:extLst>
              <a:ext uri="{FF2B5EF4-FFF2-40B4-BE49-F238E27FC236}">
                <a16:creationId xmlns:a16="http://schemas.microsoft.com/office/drawing/2014/main" id="{096EC038-4EEA-7C31-725D-BEE41A19597E}"/>
              </a:ext>
            </a:extLst>
          </p:cNvPr>
          <p:cNvSpPr txBox="1">
            <a:spLocks/>
          </p:cNvSpPr>
          <p:nvPr/>
        </p:nvSpPr>
        <p:spPr>
          <a:xfrm>
            <a:off x="599910" y="3692300"/>
            <a:ext cx="7415589" cy="4702721"/>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buClr>
                <a:srgbClr val="EC7C69"/>
              </a:buClr>
            </a:pPr>
            <a:r>
              <a:rPr lang="en-IE">
                <a:latin typeface="Calibri"/>
                <a:ea typeface="Calibri"/>
                <a:cs typeface="Calibri"/>
              </a:rPr>
              <a:t>Ferðamenn geta öðlast dýrmæta þekkingu um verndun umhverfis, sjálfbæra lífshætti og staðbundnar hefðir o.s.frv.</a:t>
            </a:r>
          </a:p>
          <a:p>
            <a:pPr>
              <a:lnSpc>
                <a:spcPts val="2340"/>
              </a:lnSpc>
              <a:buClr>
                <a:srgbClr val="EC7C69"/>
              </a:buClr>
            </a:pPr>
            <a:endParaRPr lang="en-IE">
              <a:latin typeface="Calibri" panose="020F0502020204030204" pitchFamily="34" charset="0"/>
              <a:cs typeface="Calibri" panose="020F0502020204030204" pitchFamily="34" charset="0"/>
            </a:endParaRPr>
          </a:p>
          <a:p>
            <a:pPr>
              <a:lnSpc>
                <a:spcPts val="2340"/>
              </a:lnSpc>
              <a:buClr>
                <a:srgbClr val="EC7C69"/>
              </a:buClr>
            </a:pPr>
            <a:r>
              <a:rPr lang="en-IE">
                <a:latin typeface="Calibri"/>
                <a:ea typeface="Calibri"/>
                <a:cs typeface="Calibri"/>
              </a:rPr>
              <a:t>Heimsókn í dreifbýlisbóndabær getur kennt ferðalöngum um lífræna landbúnað, á meðan sjálfboðastarf í verndarsvæði villtra dýra veitir innsýn í dýraverndun</a:t>
            </a:r>
          </a:p>
          <a:p>
            <a:pPr>
              <a:lnSpc>
                <a:spcPts val="2340"/>
              </a:lnSpc>
              <a:buClr>
                <a:srgbClr val="EC7C69"/>
              </a:buClr>
            </a:pPr>
            <a:endParaRPr lang="en-IE" i="1">
              <a:latin typeface="Calibri" panose="020F0502020204030204" pitchFamily="34" charset="0"/>
              <a:cs typeface="Calibri" panose="020F0502020204030204" pitchFamily="34" charset="0"/>
            </a:endParaRPr>
          </a:p>
          <a:p>
            <a:pPr>
              <a:tabLst>
                <a:tab pos="841375" algn="l"/>
              </a:tabLst>
            </a:pPr>
            <a:r>
              <a:rPr lang="en-US" b="1" u="sng">
                <a:latin typeface="Calibri"/>
                <a:ea typeface="Roboto"/>
                <a:cs typeface="Calibri"/>
              </a:rPr>
              <a:t>Blogg: </a:t>
            </a:r>
            <a:r>
              <a:rPr lang="en-US">
                <a:solidFill>
                  <a:srgbClr val="459597"/>
                </a:solidFill>
                <a:latin typeface="Calibri"/>
                <a:ea typeface="+mn-lt"/>
                <a:cs typeface="Calibri"/>
                <a:hlinkClick r:id="rId7">
                  <a:extLst>
                    <a:ext uri="{A12FA001-AC4F-418D-AE19-62706E023703}">
                      <ahyp:hlinkClr xmlns:ahyp="http://schemas.microsoft.com/office/drawing/2018/hyperlinkcolor" val="tx"/>
                    </a:ext>
                  </a:extLst>
                </a:hlinkClick>
              </a:rPr>
              <a:t>	Hæg ferðamennska og tengsl við náttúruna </a:t>
            </a:r>
          </a:p>
          <a:p>
            <a:pPr>
              <a:tabLst>
                <a:tab pos="841375" algn="l"/>
              </a:tabLst>
            </a:pPr>
            <a:r>
              <a:rPr lang="en-US">
                <a:solidFill>
                  <a:srgbClr val="459597"/>
                </a:solidFill>
                <a:latin typeface="Calibri"/>
                <a:ea typeface="+mn-lt"/>
                <a:cs typeface="Calibri"/>
              </a:rPr>
              <a:t>	</a:t>
            </a:r>
            <a:r>
              <a:rPr lang="en-US">
                <a:solidFill>
                  <a:srgbClr val="459597"/>
                </a:solidFill>
                <a:latin typeface="Calibri"/>
                <a:ea typeface="+mn-lt"/>
                <a:cs typeface="Calibri"/>
                <a:hlinkClick r:id="rId7">
                  <a:extLst>
                    <a:ext uri="{A12FA001-AC4F-418D-AE19-62706E023703}">
                      <ahyp:hlinkClr xmlns:ahyp="http://schemas.microsoft.com/office/drawing/2018/hyperlinkcolor" val="tx"/>
                    </a:ext>
                  </a:extLst>
                </a:hlinkClick>
              </a:rPr>
              <a:t>— An Darach skógarmeðferð</a:t>
            </a:r>
            <a:endParaRPr lang="en-US">
              <a:solidFill>
                <a:srgbClr val="459597"/>
              </a:solidFill>
              <a:latin typeface="Calibri"/>
              <a:cs typeface="Calibri"/>
            </a:endParaRPr>
          </a:p>
          <a:p>
            <a:pPr>
              <a:lnSpc>
                <a:spcPts val="2340"/>
              </a:lnSpc>
              <a:buClr>
                <a:srgbClr val="EC7C69"/>
              </a:buClr>
            </a:pPr>
            <a:endParaRPr lang="en-IE" i="1">
              <a:latin typeface="Calibri" panose="020F0502020204030204" pitchFamily="34" charset="0"/>
              <a:cs typeface="Calibri" panose="020F0502020204030204" pitchFamily="34" charset="0"/>
            </a:endParaRPr>
          </a:p>
        </p:txBody>
      </p:sp>
      <p:grpSp>
        <p:nvGrpSpPr>
          <p:cNvPr id="18" name="Group 17">
            <a:extLst>
              <a:ext uri="{FF2B5EF4-FFF2-40B4-BE49-F238E27FC236}">
                <a16:creationId xmlns:a16="http://schemas.microsoft.com/office/drawing/2014/main" id="{98E7EC96-3692-8BFD-1657-08808CEE4E08}"/>
              </a:ext>
            </a:extLst>
          </p:cNvPr>
          <p:cNvGrpSpPr/>
          <p:nvPr/>
        </p:nvGrpSpPr>
        <p:grpSpPr>
          <a:xfrm rot="16200000">
            <a:off x="9777338" y="1339577"/>
            <a:ext cx="3253859" cy="554397"/>
            <a:chOff x="1800741" y="6353467"/>
            <a:chExt cx="3253859" cy="554397"/>
          </a:xfrm>
        </p:grpSpPr>
        <p:sp>
          <p:nvSpPr>
            <p:cNvPr id="20" name="object 3">
              <a:extLst>
                <a:ext uri="{FF2B5EF4-FFF2-40B4-BE49-F238E27FC236}">
                  <a16:creationId xmlns:a16="http://schemas.microsoft.com/office/drawing/2014/main" id="{DF9B5275-D444-A6D3-F905-159D983CA04A}"/>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1" name="Text Placeholder 6">
              <a:extLst>
                <a:ext uri="{FF2B5EF4-FFF2-40B4-BE49-F238E27FC236}">
                  <a16:creationId xmlns:a16="http://schemas.microsoft.com/office/drawing/2014/main" id="{09E4D7D0-9A44-A66E-6D3D-785CFF7C2485}"/>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a:t>Mynd:</a:t>
              </a:r>
              <a:r>
                <a:rPr lang="en-IE" sz="1200" err="1"/>
                <a:t> www.leavenotraceireland.org</a:t>
              </a:r>
              <a:endParaRPr lang="en-IE" sz="1200"/>
            </a:p>
          </p:txBody>
        </p:sp>
      </p:grpSp>
    </p:spTree>
    <p:extLst>
      <p:ext uri="{BB962C8B-B14F-4D97-AF65-F5344CB8AC3E}">
        <p14:creationId xmlns:p14="http://schemas.microsoft.com/office/powerpoint/2010/main" val="8652223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2A9FF7-88DC-2C0E-7DA8-AFE79A0E7C59}"/>
            </a:ext>
          </a:extLst>
        </p:cNvPr>
        <p:cNvGrpSpPr/>
        <p:nvPr/>
      </p:nvGrpSpPr>
      <p:grpSpPr>
        <a:xfrm>
          <a:off x="0" y="0"/>
          <a:ext cx="0" cy="0"/>
          <a:chOff x="0" y="0"/>
          <a:chExt cx="0" cy="0"/>
        </a:xfrm>
      </p:grpSpPr>
      <p:sp>
        <p:nvSpPr>
          <p:cNvPr id="9" name="Freeform 8">
            <a:extLst>
              <a:ext uri="{FF2B5EF4-FFF2-40B4-BE49-F238E27FC236}">
                <a16:creationId xmlns:a16="http://schemas.microsoft.com/office/drawing/2014/main" id="{6AAA61FF-3D8E-6B2B-6159-9FE2D3F2E655}"/>
              </a:ext>
            </a:extLst>
          </p:cNvPr>
          <p:cNvSpPr/>
          <p:nvPr/>
        </p:nvSpPr>
        <p:spPr>
          <a:xfrm rot="5400000" flipH="1">
            <a:off x="337017" y="1076530"/>
            <a:ext cx="4938780" cy="4261960"/>
          </a:xfrm>
          <a:custGeom>
            <a:avLst/>
            <a:gdLst>
              <a:gd name="connsiteX0" fmla="*/ 5069731 w 5069731"/>
              <a:gd name="connsiteY0" fmla="*/ 3902947 h 4261960"/>
              <a:gd name="connsiteX1" fmla="*/ 5069731 w 5069731"/>
              <a:gd name="connsiteY1" fmla="*/ 3429024 h 4261960"/>
              <a:gd name="connsiteX2" fmla="*/ 5069731 w 5069731"/>
              <a:gd name="connsiteY2" fmla="*/ 3356933 h 4261960"/>
              <a:gd name="connsiteX3" fmla="*/ 5069731 w 5069731"/>
              <a:gd name="connsiteY3" fmla="*/ 2883010 h 4261960"/>
              <a:gd name="connsiteX4" fmla="*/ 5069731 w 5069731"/>
              <a:gd name="connsiteY4" fmla="*/ 1019939 h 4261960"/>
              <a:gd name="connsiteX5" fmla="*/ 5069731 w 5069731"/>
              <a:gd name="connsiteY5" fmla="*/ 546015 h 4261960"/>
              <a:gd name="connsiteX6" fmla="*/ 5069731 w 5069731"/>
              <a:gd name="connsiteY6" fmla="*/ 473924 h 4261960"/>
              <a:gd name="connsiteX7" fmla="*/ 5069731 w 5069731"/>
              <a:gd name="connsiteY7" fmla="*/ 1 h 4261960"/>
              <a:gd name="connsiteX8" fmla="*/ 4502132 w 5069731"/>
              <a:gd name="connsiteY8" fmla="*/ 1 h 4261960"/>
              <a:gd name="connsiteX9" fmla="*/ 2870264 w 5069731"/>
              <a:gd name="connsiteY9" fmla="*/ 1 h 4261960"/>
              <a:gd name="connsiteX10" fmla="*/ 2870264 w 5069731"/>
              <a:gd name="connsiteY10" fmla="*/ 0 h 4261960"/>
              <a:gd name="connsiteX11" fmla="*/ 2302667 w 5069731"/>
              <a:gd name="connsiteY11" fmla="*/ 0 h 4261960"/>
              <a:gd name="connsiteX12" fmla="*/ 919509 w 5069731"/>
              <a:gd name="connsiteY12" fmla="*/ 0 h 4261960"/>
              <a:gd name="connsiteX13" fmla="*/ 919509 w 5069731"/>
              <a:gd name="connsiteY13" fmla="*/ 5305 h 4261960"/>
              <a:gd name="connsiteX14" fmla="*/ 0 w 5069731"/>
              <a:gd name="connsiteY14" fmla="*/ 5305 h 4261960"/>
              <a:gd name="connsiteX15" fmla="*/ 0 w 5069731"/>
              <a:gd name="connsiteY15" fmla="*/ 479229 h 4261960"/>
              <a:gd name="connsiteX16" fmla="*/ 0 w 5069731"/>
              <a:gd name="connsiteY16" fmla="*/ 924189 h 4261960"/>
              <a:gd name="connsiteX17" fmla="*/ 0 w 5069731"/>
              <a:gd name="connsiteY17" fmla="*/ 924192 h 4261960"/>
              <a:gd name="connsiteX18" fmla="*/ 0 w 5069731"/>
              <a:gd name="connsiteY18" fmla="*/ 1398113 h 4261960"/>
              <a:gd name="connsiteX19" fmla="*/ 0 w 5069731"/>
              <a:gd name="connsiteY19" fmla="*/ 1398116 h 4261960"/>
              <a:gd name="connsiteX20" fmla="*/ 0 w 5069731"/>
              <a:gd name="connsiteY20" fmla="*/ 1491788 h 4261960"/>
              <a:gd name="connsiteX21" fmla="*/ 0 w 5069731"/>
              <a:gd name="connsiteY21" fmla="*/ 1491791 h 4261960"/>
              <a:gd name="connsiteX22" fmla="*/ 0 w 5069731"/>
              <a:gd name="connsiteY22" fmla="*/ 1965712 h 4261960"/>
              <a:gd name="connsiteX23" fmla="*/ 0 w 5069731"/>
              <a:gd name="connsiteY23" fmla="*/ 1965715 h 4261960"/>
              <a:gd name="connsiteX24" fmla="*/ 0 w 5069731"/>
              <a:gd name="connsiteY24" fmla="*/ 3788036 h 4261960"/>
              <a:gd name="connsiteX25" fmla="*/ 0 w 5069731"/>
              <a:gd name="connsiteY25" fmla="*/ 4261960 h 4261960"/>
              <a:gd name="connsiteX26" fmla="*/ 979115 w 5069731"/>
              <a:gd name="connsiteY26" fmla="*/ 4261960 h 4261960"/>
              <a:gd name="connsiteX27" fmla="*/ 979118 w 5069731"/>
              <a:gd name="connsiteY27" fmla="*/ 4261960 h 4261960"/>
              <a:gd name="connsiteX28" fmla="*/ 1546714 w 5069731"/>
              <a:gd name="connsiteY28" fmla="*/ 4261960 h 4261960"/>
              <a:gd name="connsiteX29" fmla="*/ 1546717 w 5069731"/>
              <a:gd name="connsiteY29" fmla="*/ 4261960 h 4261960"/>
              <a:gd name="connsiteX30" fmla="*/ 3178579 w 5069731"/>
              <a:gd name="connsiteY30" fmla="*/ 4261960 h 4261960"/>
              <a:gd name="connsiteX31" fmla="*/ 3746178 w 5069731"/>
              <a:gd name="connsiteY31" fmla="*/ 4261960 h 4261960"/>
              <a:gd name="connsiteX32" fmla="*/ 3806269 w 5069731"/>
              <a:gd name="connsiteY32" fmla="*/ 4256655 h 4261960"/>
              <a:gd name="connsiteX33" fmla="*/ 4098088 w 5069731"/>
              <a:gd name="connsiteY33" fmla="*/ 4256655 h 4261960"/>
              <a:gd name="connsiteX34" fmla="*/ 4665687 w 5069731"/>
              <a:gd name="connsiteY34" fmla="*/ 4256655 h 4261960"/>
              <a:gd name="connsiteX35" fmla="*/ 5069731 w 5069731"/>
              <a:gd name="connsiteY35" fmla="*/ 3902947 h 426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069731" h="4261960">
                <a:moveTo>
                  <a:pt x="5069731" y="3902947"/>
                </a:moveTo>
                <a:lnTo>
                  <a:pt x="5069731" y="3429024"/>
                </a:lnTo>
                <a:lnTo>
                  <a:pt x="5069731" y="3356933"/>
                </a:lnTo>
                <a:lnTo>
                  <a:pt x="5069731" y="2883010"/>
                </a:lnTo>
                <a:lnTo>
                  <a:pt x="5069731" y="1019939"/>
                </a:lnTo>
                <a:lnTo>
                  <a:pt x="5069731" y="546015"/>
                </a:lnTo>
                <a:lnTo>
                  <a:pt x="5069731" y="473924"/>
                </a:lnTo>
                <a:lnTo>
                  <a:pt x="5069731" y="1"/>
                </a:lnTo>
                <a:lnTo>
                  <a:pt x="4502132" y="1"/>
                </a:lnTo>
                <a:lnTo>
                  <a:pt x="2870264" y="1"/>
                </a:lnTo>
                <a:lnTo>
                  <a:pt x="2870264" y="0"/>
                </a:lnTo>
                <a:lnTo>
                  <a:pt x="2302667" y="0"/>
                </a:lnTo>
                <a:lnTo>
                  <a:pt x="919509" y="0"/>
                </a:lnTo>
                <a:lnTo>
                  <a:pt x="919509" y="5305"/>
                </a:lnTo>
                <a:lnTo>
                  <a:pt x="0" y="5305"/>
                </a:lnTo>
                <a:lnTo>
                  <a:pt x="0" y="479229"/>
                </a:lnTo>
                <a:lnTo>
                  <a:pt x="0" y="924189"/>
                </a:lnTo>
                <a:lnTo>
                  <a:pt x="0" y="924192"/>
                </a:lnTo>
                <a:lnTo>
                  <a:pt x="0" y="1398113"/>
                </a:lnTo>
                <a:lnTo>
                  <a:pt x="0" y="1398116"/>
                </a:lnTo>
                <a:lnTo>
                  <a:pt x="0" y="1491788"/>
                </a:lnTo>
                <a:lnTo>
                  <a:pt x="0" y="1491791"/>
                </a:lnTo>
                <a:lnTo>
                  <a:pt x="0" y="1965712"/>
                </a:lnTo>
                <a:lnTo>
                  <a:pt x="0" y="1965715"/>
                </a:lnTo>
                <a:lnTo>
                  <a:pt x="0" y="3788036"/>
                </a:lnTo>
                <a:lnTo>
                  <a:pt x="0" y="4261960"/>
                </a:lnTo>
                <a:lnTo>
                  <a:pt x="979115" y="4261960"/>
                </a:lnTo>
                <a:lnTo>
                  <a:pt x="979118" y="4261960"/>
                </a:lnTo>
                <a:lnTo>
                  <a:pt x="1546714" y="4261960"/>
                </a:lnTo>
                <a:lnTo>
                  <a:pt x="1546717" y="4261960"/>
                </a:lnTo>
                <a:lnTo>
                  <a:pt x="3178579" y="4261960"/>
                </a:lnTo>
                <a:lnTo>
                  <a:pt x="3746178" y="4261960"/>
                </a:lnTo>
                <a:lnTo>
                  <a:pt x="3806269" y="4256655"/>
                </a:lnTo>
                <a:lnTo>
                  <a:pt x="4098088" y="4256655"/>
                </a:lnTo>
                <a:lnTo>
                  <a:pt x="4665687" y="4256655"/>
                </a:lnTo>
                <a:cubicBezTo>
                  <a:pt x="4889567" y="4256655"/>
                  <a:pt x="5069731" y="4097776"/>
                  <a:pt x="5069731" y="3902947"/>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8" name="Text Placeholder 1">
            <a:extLst>
              <a:ext uri="{FF2B5EF4-FFF2-40B4-BE49-F238E27FC236}">
                <a16:creationId xmlns:a16="http://schemas.microsoft.com/office/drawing/2014/main" id="{6FD7E51C-45E3-CA3F-20DB-F02828B3285E}"/>
              </a:ext>
            </a:extLst>
          </p:cNvPr>
          <p:cNvSpPr txBox="1">
            <a:spLocks/>
          </p:cNvSpPr>
          <p:nvPr/>
        </p:nvSpPr>
        <p:spPr>
          <a:xfrm>
            <a:off x="5366479" y="1096160"/>
            <a:ext cx="5576404" cy="47394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800" b="1">
                <a:solidFill>
                  <a:srgbClr val="EC7C69"/>
                </a:solidFill>
              </a:rPr>
              <a:t>Námsárangur:</a:t>
            </a:r>
          </a:p>
          <a:p>
            <a:pPr algn="l">
              <a:lnSpc>
                <a:spcPts val="2540"/>
              </a:lnSpc>
              <a:spcBef>
                <a:spcPts val="0"/>
              </a:spcBef>
            </a:pPr>
            <a:endParaRPr lang="en-IE" sz="2400" b="1">
              <a:solidFill>
                <a:srgbClr val="EC7C69"/>
              </a:solidFill>
            </a:endParaRPr>
          </a:p>
          <a:p>
            <a:pPr marL="457200" indent="-457200" algn="l">
              <a:lnSpc>
                <a:spcPts val="2340"/>
              </a:lnSpc>
              <a:spcBef>
                <a:spcPts val="0"/>
              </a:spcBef>
              <a:buClr>
                <a:srgbClr val="459597"/>
              </a:buClr>
              <a:buFont typeface="+mj-lt"/>
              <a:buAutoNum type="arabicPeriod"/>
            </a:pPr>
            <a:r>
              <a:rPr lang="en-IE" sz="2200">
                <a:solidFill>
                  <a:srgbClr val="414141"/>
                </a:solidFill>
              </a:rPr>
              <a:t>Skilja hlutverk staðbundins samfélags í sjálfbærum ferðaþjónustu.</a:t>
            </a:r>
          </a:p>
          <a:p>
            <a:pPr marL="457200" indent="-457200" algn="l">
              <a:lnSpc>
                <a:spcPts val="2340"/>
              </a:lnSpc>
              <a:spcBef>
                <a:spcPts val="0"/>
              </a:spcBef>
              <a:buClr>
                <a:srgbClr val="459597"/>
              </a:buClr>
              <a:buFont typeface="+mj-lt"/>
              <a:buAutoNum type="arabicPeriod"/>
            </a:pPr>
            <a:r>
              <a:rPr lang="en-IE" sz="2200">
                <a:solidFill>
                  <a:srgbClr val="414141"/>
                </a:solidFill>
              </a:rPr>
              <a:t>Rannsaka hagnýtar leiðir sem gistirými í óhefðbundnum búsetukjörum getur stuðlað að samskiptum gesta og heimamanna.</a:t>
            </a:r>
          </a:p>
          <a:p>
            <a:pPr marL="457200" indent="-457200" algn="l">
              <a:lnSpc>
                <a:spcPts val="2340"/>
              </a:lnSpc>
              <a:spcBef>
                <a:spcPts val="0"/>
              </a:spcBef>
              <a:buClr>
                <a:srgbClr val="459597"/>
              </a:buClr>
              <a:buFont typeface="+mj-lt"/>
              <a:buAutoNum type="arabicPeriod"/>
            </a:pPr>
            <a:r>
              <a:rPr lang="en-IE" sz="2200">
                <a:solidFill>
                  <a:srgbClr val="414141"/>
                </a:solidFill>
              </a:rPr>
              <a:t>Greina hvernig ferðaupplifunin getur hagnast á tengslum við heimabyggð.</a:t>
            </a:r>
          </a:p>
          <a:p>
            <a:pPr marL="457200" indent="-457200" algn="l">
              <a:lnSpc>
                <a:spcPts val="2340"/>
              </a:lnSpc>
              <a:spcBef>
                <a:spcPts val="0"/>
              </a:spcBef>
              <a:buClr>
                <a:srgbClr val="459597"/>
              </a:buClr>
              <a:buFont typeface="+mj-lt"/>
              <a:buAutoNum type="arabicPeriod"/>
            </a:pPr>
            <a:endParaRPr lang="en-IE" sz="2400">
              <a:solidFill>
                <a:srgbClr val="414141"/>
              </a:solidFill>
            </a:endParaRPr>
          </a:p>
          <a:p>
            <a:pPr algn="l">
              <a:lnSpc>
                <a:spcPts val="2540"/>
              </a:lnSpc>
              <a:spcBef>
                <a:spcPts val="0"/>
              </a:spcBef>
            </a:pPr>
            <a:endParaRPr lang="en-US" sz="2400">
              <a:solidFill>
                <a:srgbClr val="414141"/>
              </a:solidFill>
            </a:endParaRPr>
          </a:p>
        </p:txBody>
      </p:sp>
      <p:pic>
        <p:nvPicPr>
          <p:cNvPr id="10" name="Graphic 9" descr="Signature with solid fill">
            <a:extLst>
              <a:ext uri="{FF2B5EF4-FFF2-40B4-BE49-F238E27FC236}">
                <a16:creationId xmlns:a16="http://schemas.microsoft.com/office/drawing/2014/main" id="{4996331D-356B-65B9-794B-745FF199C4E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69E7C769-9608-E427-CF2C-4A100A762A1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36</a:t>
            </a:fld>
            <a:endParaRPr lang="fr-CA" sz="1200">
              <a:solidFill>
                <a:schemeClr val="bg1"/>
              </a:solidFill>
            </a:endParaRPr>
          </a:p>
        </p:txBody>
      </p:sp>
      <p:sp>
        <p:nvSpPr>
          <p:cNvPr id="5" name="Text Placeholder 1">
            <a:extLst>
              <a:ext uri="{FF2B5EF4-FFF2-40B4-BE49-F238E27FC236}">
                <a16:creationId xmlns:a16="http://schemas.microsoft.com/office/drawing/2014/main" id="{CA0673C2-7034-8319-B178-24DD9895FAE1}"/>
              </a:ext>
            </a:extLst>
          </p:cNvPr>
          <p:cNvSpPr txBox="1">
            <a:spLocks/>
          </p:cNvSpPr>
          <p:nvPr/>
        </p:nvSpPr>
        <p:spPr>
          <a:xfrm>
            <a:off x="1033217" y="1286660"/>
            <a:ext cx="3337874"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spcAft>
                <a:spcPts val="1200"/>
              </a:spcAft>
            </a:pPr>
            <a:r>
              <a:rPr lang="en-IE" sz="2800" b="1"/>
              <a:t>Markmið:</a:t>
            </a:r>
          </a:p>
          <a:p>
            <a:pPr algn="l">
              <a:lnSpc>
                <a:spcPts val="2340"/>
              </a:lnSpc>
              <a:spcBef>
                <a:spcPts val="0"/>
              </a:spcBef>
              <a:spcAft>
                <a:spcPts val="1200"/>
              </a:spcAft>
            </a:pPr>
            <a:br>
              <a:rPr lang="en-IE" sz="2200"/>
            </a:br>
            <a:r>
              <a:rPr lang="en-IE" sz="2200"/>
              <a:t>Að kanna hagnýtar leiðir sem ferðangriðstaðir geta nýtt til að tengja gesti við heimabyggð.</a:t>
            </a:r>
            <a:br>
              <a:rPr lang="en-IE" sz="2200"/>
            </a:br>
            <a:endParaRPr lang="en-IE" sz="2200"/>
          </a:p>
          <a:p>
            <a:pPr algn="l">
              <a:lnSpc>
                <a:spcPts val="2340"/>
              </a:lnSpc>
              <a:spcBef>
                <a:spcPts val="0"/>
              </a:spcBef>
              <a:spcAft>
                <a:spcPts val="1200"/>
              </a:spcAft>
            </a:pPr>
            <a:endParaRPr lang="en-IE" sz="2200"/>
          </a:p>
          <a:p>
            <a:pPr marL="492125" indent="-492125" algn="l">
              <a:lnSpc>
                <a:spcPts val="2340"/>
              </a:lnSpc>
              <a:spcBef>
                <a:spcPts val="0"/>
              </a:spcBef>
              <a:spcAft>
                <a:spcPts val="1200"/>
              </a:spcAft>
              <a:buFont typeface="Wingdings" panose="05000000000000000000" pitchFamily="2" charset="2"/>
              <a:buChar char="q"/>
            </a:pPr>
            <a:endParaRPr lang="en-US" sz="2200">
              <a:solidFill>
                <a:srgbClr val="414141"/>
              </a:solidFill>
            </a:endParaRPr>
          </a:p>
        </p:txBody>
      </p:sp>
    </p:spTree>
    <p:extLst>
      <p:ext uri="{BB962C8B-B14F-4D97-AF65-F5344CB8AC3E}">
        <p14:creationId xmlns:p14="http://schemas.microsoft.com/office/powerpoint/2010/main" val="10065094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EA424-B5CC-8AEB-1F9A-781688561636}"/>
            </a:ext>
          </a:extLst>
        </p:cNvPr>
        <p:cNvGrpSpPr/>
        <p:nvPr/>
      </p:nvGrpSpPr>
      <p:grpSpPr>
        <a:xfrm>
          <a:off x="0" y="0"/>
          <a:ext cx="0" cy="0"/>
          <a:chOff x="0" y="0"/>
          <a:chExt cx="0" cy="0"/>
        </a:xfrm>
      </p:grpSpPr>
      <p:sp>
        <p:nvSpPr>
          <p:cNvPr id="8" name="Text Placeholder 1">
            <a:extLst>
              <a:ext uri="{FF2B5EF4-FFF2-40B4-BE49-F238E27FC236}">
                <a16:creationId xmlns:a16="http://schemas.microsoft.com/office/drawing/2014/main" id="{0FF17596-D3D9-6033-3C27-0855744446BE}"/>
              </a:ext>
            </a:extLst>
          </p:cNvPr>
          <p:cNvSpPr txBox="1">
            <a:spLocks/>
          </p:cNvSpPr>
          <p:nvPr/>
        </p:nvSpPr>
        <p:spPr>
          <a:xfrm>
            <a:off x="1050415" y="2465304"/>
            <a:ext cx="4376024"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l">
              <a:lnSpc>
                <a:spcPts val="2540"/>
              </a:lnSpc>
              <a:spcBef>
                <a:spcPts val="0"/>
              </a:spcBef>
              <a:buFont typeface="+mj-lt"/>
              <a:buAutoNum type="arabicPeriod"/>
            </a:pPr>
            <a:r>
              <a:rPr lang="en-IE" sz="2400" b="1">
                <a:solidFill>
                  <a:srgbClr val="EC7C69"/>
                </a:solidFill>
              </a:rPr>
              <a:t>Kannaðu eftirfarandi 3 vefsíður:</a:t>
            </a:r>
          </a:p>
          <a:p>
            <a:pPr marL="457200" indent="-457200" algn="l">
              <a:lnSpc>
                <a:spcPts val="2540"/>
              </a:lnSpc>
              <a:spcBef>
                <a:spcPts val="0"/>
              </a:spcBef>
              <a:buFont typeface="+mj-lt"/>
              <a:buAutoNum type="arabicPeriod"/>
            </a:pPr>
            <a:endParaRPr lang="en-IE" sz="2400" b="1">
              <a:solidFill>
                <a:srgbClr val="EC7C69"/>
              </a:solidFill>
            </a:endParaRPr>
          </a:p>
          <a:p>
            <a:pPr marL="342900" indent="-342900" algn="l">
              <a:lnSpc>
                <a:spcPts val="2340"/>
              </a:lnSpc>
              <a:spcBef>
                <a:spcPts val="0"/>
              </a:spcBef>
              <a:buClr>
                <a:srgbClr val="459597"/>
              </a:buClr>
              <a:buFont typeface="Arial" panose="020B0604020202020204" pitchFamily="34" charset="0"/>
              <a:buChar char="•"/>
            </a:pPr>
            <a:r>
              <a:rPr lang="en-US" sz="2200">
                <a:solidFill>
                  <a:srgbClr val="414141"/>
                </a:solidFill>
                <a:ea typeface="+mn-lt"/>
                <a:cs typeface="+mn-lt"/>
                <a:hlinkClick r:id="rId2">
                  <a:extLst>
                    <a:ext uri="{A12FA001-AC4F-418D-AE19-62706E023703}">
                      <ahyp:hlinkClr xmlns:ahyp="http://schemas.microsoft.com/office/drawing/2018/hyperlinkcolor" val="tx"/>
                    </a:ext>
                  </a:extLst>
                </a:hlinkClick>
              </a:rPr>
              <a:t>Ljósahúsið við Loop Head í County Clare, Írlandi | Opinber vefsíða</a:t>
            </a:r>
            <a:endParaRPr lang="en-US" sz="2200" b="1">
              <a:solidFill>
                <a:srgbClr val="414141"/>
              </a:solidFill>
              <a:ea typeface="Calibri"/>
              <a:cs typeface="Calibri"/>
            </a:endParaRPr>
          </a:p>
          <a:p>
            <a:pPr marL="342900" indent="-342900" algn="l">
              <a:lnSpc>
                <a:spcPts val="2340"/>
              </a:lnSpc>
              <a:spcBef>
                <a:spcPts val="0"/>
              </a:spcBef>
              <a:buClr>
                <a:srgbClr val="459597"/>
              </a:buClr>
              <a:buFont typeface="Arial" panose="020B0604020202020204" pitchFamily="34" charset="0"/>
              <a:buChar char="•"/>
            </a:pPr>
            <a:r>
              <a:rPr lang="en-US" sz="2200">
                <a:solidFill>
                  <a:srgbClr val="414141"/>
                </a:solidFill>
                <a:ea typeface="+mn-lt"/>
                <a:cs typeface="+mn-lt"/>
                <a:hlinkClick r:id="rId3">
                  <a:extLst>
                    <a:ext uri="{A12FA001-AC4F-418D-AE19-62706E023703}">
                      <ahyp:hlinkClr xmlns:ahyp="http://schemas.microsoft.com/office/drawing/2018/hyperlinkcolor" val="tx"/>
                    </a:ext>
                  </a:extLst>
                </a:hlinkClick>
              </a:rPr>
              <a:t>Loop Head: Wild Atlantic Way | Ireland.com</a:t>
            </a:r>
            <a:endParaRPr lang="en-US" sz="2200">
              <a:solidFill>
                <a:srgbClr val="414141"/>
              </a:solidFill>
            </a:endParaRPr>
          </a:p>
          <a:p>
            <a:pPr marL="342900" indent="-342900" algn="l">
              <a:lnSpc>
                <a:spcPts val="2340"/>
              </a:lnSpc>
              <a:spcBef>
                <a:spcPts val="0"/>
              </a:spcBef>
              <a:buClr>
                <a:srgbClr val="459597"/>
              </a:buClr>
              <a:buFont typeface="Arial" panose="020B0604020202020204" pitchFamily="34" charset="0"/>
              <a:buChar char="•"/>
            </a:pPr>
            <a:r>
              <a:rPr lang="en-US" sz="2200">
                <a:solidFill>
                  <a:srgbClr val="414141"/>
                </a:solidFill>
                <a:ea typeface="+mn-lt"/>
                <a:cs typeface="+mn-lt"/>
                <a:hlinkClick r:id="rId4">
                  <a:extLst>
                    <a:ext uri="{A12FA001-AC4F-418D-AE19-62706E023703}">
                      <ahyp:hlinkClr xmlns:ahyp="http://schemas.microsoft.com/office/drawing/2018/hyperlinkcolor" val="tx"/>
                    </a:ext>
                  </a:extLst>
                </a:hlinkClick>
              </a:rPr>
              <a:t>Bókaðu fríið þitt hjá Great Lighthouses of Ireland | Great Lighthouses of Ireland</a:t>
            </a:r>
            <a:endParaRPr lang="en-US" sz="2200">
              <a:solidFill>
                <a:srgbClr val="414141"/>
              </a:solidFill>
            </a:endParaRPr>
          </a:p>
          <a:p>
            <a:pPr marL="457200" indent="-457200" algn="l">
              <a:lnSpc>
                <a:spcPts val="2340"/>
              </a:lnSpc>
              <a:spcBef>
                <a:spcPts val="0"/>
              </a:spcBef>
              <a:buClr>
                <a:srgbClr val="459597"/>
              </a:buClr>
              <a:buFont typeface="+mj-lt"/>
              <a:buAutoNum type="arabicPeriod"/>
            </a:pPr>
            <a:endParaRPr lang="en-IE" sz="2200">
              <a:solidFill>
                <a:srgbClr val="414141"/>
              </a:solidFill>
            </a:endParaRPr>
          </a:p>
          <a:p>
            <a:pPr marL="457200" indent="-457200" algn="l">
              <a:lnSpc>
                <a:spcPts val="2540"/>
              </a:lnSpc>
              <a:spcBef>
                <a:spcPts val="0"/>
              </a:spcBef>
              <a:buFont typeface="+mj-lt"/>
              <a:buAutoNum type="arabicPeriod"/>
            </a:pPr>
            <a:endParaRPr lang="en-US" sz="2400">
              <a:solidFill>
                <a:srgbClr val="414141"/>
              </a:solidFill>
            </a:endParaRPr>
          </a:p>
        </p:txBody>
      </p:sp>
      <p:pic>
        <p:nvPicPr>
          <p:cNvPr id="10" name="Graphic 9" descr="Signature with solid fill">
            <a:extLst>
              <a:ext uri="{FF2B5EF4-FFF2-40B4-BE49-F238E27FC236}">
                <a16:creationId xmlns:a16="http://schemas.microsoft.com/office/drawing/2014/main" id="{2001270F-AB07-3CF6-E0A7-E86810EB3A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0D4BD103-86ED-9805-CA76-553C7C1CF9E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37</a:t>
            </a:fld>
            <a:endParaRPr lang="fr-CA" sz="1200">
              <a:solidFill>
                <a:schemeClr val="bg1"/>
              </a:solidFill>
            </a:endParaRPr>
          </a:p>
        </p:txBody>
      </p:sp>
      <p:sp>
        <p:nvSpPr>
          <p:cNvPr id="3" name="TextBox 2">
            <a:extLst>
              <a:ext uri="{FF2B5EF4-FFF2-40B4-BE49-F238E27FC236}">
                <a16:creationId xmlns:a16="http://schemas.microsoft.com/office/drawing/2014/main" id="{6F887743-4888-9EA1-1704-FE00083365DA}"/>
              </a:ext>
            </a:extLst>
          </p:cNvPr>
          <p:cNvSpPr txBox="1"/>
          <p:nvPr/>
        </p:nvSpPr>
        <p:spPr>
          <a:xfrm>
            <a:off x="937708" y="1864761"/>
            <a:ext cx="6100996" cy="298608"/>
          </a:xfrm>
          <a:prstGeom prst="rect">
            <a:avLst/>
          </a:prstGeom>
          <a:noFill/>
        </p:spPr>
        <p:txBody>
          <a:bodyPr wrap="square">
            <a:spAutoFit/>
          </a:bodyPr>
          <a:lstStyle/>
          <a:p>
            <a:pPr>
              <a:lnSpc>
                <a:spcPts val="1275"/>
              </a:lnSpc>
            </a:pPr>
            <a:r>
              <a:rPr lang="en-US" sz="2400">
                <a:solidFill>
                  <a:srgbClr val="414141"/>
                </a:solidFill>
                <a:ea typeface="Calibri"/>
                <a:cs typeface="Calibri"/>
              </a:rPr>
              <a:t>Leiðbeiningar:</a:t>
            </a:r>
          </a:p>
        </p:txBody>
      </p:sp>
      <p:sp>
        <p:nvSpPr>
          <p:cNvPr id="4" name="Text Placeholder 1">
            <a:extLst>
              <a:ext uri="{FF2B5EF4-FFF2-40B4-BE49-F238E27FC236}">
                <a16:creationId xmlns:a16="http://schemas.microsoft.com/office/drawing/2014/main" id="{9C813C34-96F0-DAFF-A576-B780FA4074AE}"/>
              </a:ext>
            </a:extLst>
          </p:cNvPr>
          <p:cNvSpPr txBox="1">
            <a:spLocks/>
          </p:cNvSpPr>
          <p:nvPr/>
        </p:nvSpPr>
        <p:spPr>
          <a:xfrm>
            <a:off x="5846164" y="2465304"/>
            <a:ext cx="5295421"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l">
              <a:lnSpc>
                <a:spcPts val="2340"/>
              </a:lnSpc>
              <a:spcBef>
                <a:spcPts val="0"/>
              </a:spcBef>
              <a:buClr>
                <a:srgbClr val="EC7C69"/>
              </a:buClr>
              <a:buFont typeface="+mj-lt"/>
              <a:buAutoNum type="arabicPeriod" startAt="2"/>
            </a:pPr>
            <a:r>
              <a:rPr lang="en-IE" sz="2400" b="1">
                <a:solidFill>
                  <a:srgbClr val="EC7C69"/>
                </a:solidFill>
              </a:rPr>
              <a:t>Notaðu þessar vefsíður til að semja 500 orða íhugandi ritgerð um:</a:t>
            </a:r>
          </a:p>
          <a:p>
            <a:pPr algn="l">
              <a:lnSpc>
                <a:spcPts val="2340"/>
              </a:lnSpc>
              <a:spcBef>
                <a:spcPts val="0"/>
              </a:spcBef>
              <a:buClr>
                <a:srgbClr val="459597"/>
              </a:buClr>
            </a:pPr>
            <a:endParaRPr lang="en-IE" sz="2400" b="1">
              <a:solidFill>
                <a:srgbClr val="EC7C69"/>
              </a:solidFill>
            </a:endParaRPr>
          </a:p>
          <a:p>
            <a:pPr marL="457200" indent="-457200" algn="l">
              <a:lnSpc>
                <a:spcPts val="2340"/>
              </a:lnSpc>
              <a:spcBef>
                <a:spcPts val="0"/>
              </a:spcBef>
              <a:buClr>
                <a:srgbClr val="459597"/>
              </a:buClr>
              <a:buFont typeface="Arial" panose="020B0604020202020204" pitchFamily="34" charset="0"/>
              <a:buChar char="•"/>
            </a:pPr>
            <a:r>
              <a:rPr lang="en-IE" sz="2200">
                <a:solidFill>
                  <a:srgbClr val="414141"/>
                </a:solidFill>
              </a:rPr>
              <a:t>Greindu hvernig viti við Loop Head stuðlar að samfélagi staðbundinna íbúa.</a:t>
            </a:r>
          </a:p>
          <a:p>
            <a:pPr marL="457200" indent="-457200" algn="l">
              <a:lnSpc>
                <a:spcPts val="2340"/>
              </a:lnSpc>
              <a:spcBef>
                <a:spcPts val="0"/>
              </a:spcBef>
              <a:buClr>
                <a:srgbClr val="459597"/>
              </a:buClr>
              <a:buFont typeface="Arial" panose="020B0604020202020204" pitchFamily="34" charset="0"/>
              <a:buChar char="•"/>
            </a:pPr>
            <a:r>
              <a:rPr lang="en-IE" sz="2200">
                <a:solidFill>
                  <a:srgbClr val="414141"/>
                </a:solidFill>
              </a:rPr>
              <a:t>Lagt er til helstu ávinningarnir af því að tengja gesti viti við staðbundna samfélagið.</a:t>
            </a:r>
          </a:p>
          <a:p>
            <a:pPr marL="457200" indent="-457200" algn="l">
              <a:lnSpc>
                <a:spcPts val="2340"/>
              </a:lnSpc>
              <a:spcBef>
                <a:spcPts val="0"/>
              </a:spcBef>
              <a:buClr>
                <a:srgbClr val="459597"/>
              </a:buClr>
              <a:buFont typeface="Arial" panose="020B0604020202020204" pitchFamily="34" charset="0"/>
              <a:buChar char="•"/>
            </a:pPr>
            <a:r>
              <a:rPr lang="en-IE" sz="2200">
                <a:solidFill>
                  <a:srgbClr val="414141"/>
                </a:solidFill>
              </a:rPr>
              <a:t>Lagt fram hagnýtar leiðir til að ljósmyndaturinn Loop Head geti aukið tengsl gesta við heimabyggðina.</a:t>
            </a:r>
          </a:p>
          <a:p>
            <a:pPr marL="457200" indent="-457200" algn="l">
              <a:lnSpc>
                <a:spcPts val="2340"/>
              </a:lnSpc>
              <a:spcBef>
                <a:spcPts val="0"/>
              </a:spcBef>
              <a:buClr>
                <a:srgbClr val="459597"/>
              </a:buClr>
              <a:buFont typeface="Arial" panose="020B0604020202020204" pitchFamily="34" charset="0"/>
              <a:buChar char="•"/>
            </a:pPr>
            <a:endParaRPr lang="en-IE" sz="2200">
              <a:solidFill>
                <a:srgbClr val="414141"/>
              </a:solidFill>
            </a:endParaRPr>
          </a:p>
          <a:p>
            <a:pPr marL="457200" indent="-457200" algn="l">
              <a:lnSpc>
                <a:spcPts val="2340"/>
              </a:lnSpc>
              <a:spcBef>
                <a:spcPts val="0"/>
              </a:spcBef>
              <a:buClr>
                <a:srgbClr val="459597"/>
              </a:buClr>
              <a:buFont typeface="+mj-lt"/>
              <a:buAutoNum type="arabicPeriod"/>
            </a:pPr>
            <a:endParaRPr lang="en-IE" sz="2400">
              <a:solidFill>
                <a:srgbClr val="414141"/>
              </a:solidFill>
            </a:endParaRPr>
          </a:p>
          <a:p>
            <a:pPr algn="l">
              <a:lnSpc>
                <a:spcPts val="2540"/>
              </a:lnSpc>
              <a:spcBef>
                <a:spcPts val="0"/>
              </a:spcBef>
            </a:pPr>
            <a:endParaRPr lang="en-US" sz="2400">
              <a:solidFill>
                <a:srgbClr val="414141"/>
              </a:solidFill>
            </a:endParaRPr>
          </a:p>
        </p:txBody>
      </p:sp>
      <p:cxnSp>
        <p:nvCxnSpPr>
          <p:cNvPr id="11" name="Straight Connector 10">
            <a:extLst>
              <a:ext uri="{FF2B5EF4-FFF2-40B4-BE49-F238E27FC236}">
                <a16:creationId xmlns:a16="http://schemas.microsoft.com/office/drawing/2014/main" id="{D2990CA5-1DBB-C7ED-927C-70CDE349C64D}"/>
              </a:ext>
            </a:extLst>
          </p:cNvPr>
          <p:cNvCxnSpPr>
            <a:cxnSpLocks/>
          </p:cNvCxnSpPr>
          <p:nvPr/>
        </p:nvCxnSpPr>
        <p:spPr>
          <a:xfrm>
            <a:off x="5636301" y="2163369"/>
            <a:ext cx="0" cy="3772737"/>
          </a:xfrm>
          <a:prstGeom prst="line">
            <a:avLst/>
          </a:prstGeom>
          <a:ln w="12700">
            <a:solidFill>
              <a:srgbClr val="459597"/>
            </a:solidFill>
            <a:prstDash val="sysDot"/>
          </a:ln>
        </p:spPr>
        <p:style>
          <a:lnRef idx="1">
            <a:schemeClr val="accent1"/>
          </a:lnRef>
          <a:fillRef idx="0">
            <a:schemeClr val="accent1"/>
          </a:fillRef>
          <a:effectRef idx="0">
            <a:schemeClr val="accent1"/>
          </a:effectRef>
          <a:fontRef idx="minor">
            <a:schemeClr val="tx1"/>
          </a:fontRef>
        </p:style>
      </p:cxnSp>
      <p:sp>
        <p:nvSpPr>
          <p:cNvPr id="5" name="Text Placeholder 5">
            <a:extLst>
              <a:ext uri="{FF2B5EF4-FFF2-40B4-BE49-F238E27FC236}">
                <a16:creationId xmlns:a16="http://schemas.microsoft.com/office/drawing/2014/main" id="{47A4DC57-569D-33B2-717C-844E8D6707EF}"/>
              </a:ext>
            </a:extLst>
          </p:cNvPr>
          <p:cNvSpPr txBox="1">
            <a:spLocks/>
          </p:cNvSpPr>
          <p:nvPr/>
        </p:nvSpPr>
        <p:spPr>
          <a:xfrm>
            <a:off x="937708" y="763768"/>
            <a:ext cx="10409846" cy="720752"/>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720"/>
              </a:lnSpc>
              <a:spcBef>
                <a:spcPts val="0"/>
              </a:spcBef>
              <a:buFont typeface="Arial" panose="020B0604020202020204" pitchFamily="34" charset="0"/>
              <a:buNone/>
            </a:pPr>
            <a:r>
              <a:rPr lang="en-US" sz="3600" b="1">
                <a:solidFill>
                  <a:srgbClr val="EC7C69"/>
                </a:solidFill>
              </a:rPr>
              <a:t>Hagnýt æfing: Hvernig gististaðir fyrir ferðamenn geta tengt gesti við heimabyggðina</a:t>
            </a:r>
          </a:p>
        </p:txBody>
      </p:sp>
    </p:spTree>
    <p:extLst>
      <p:ext uri="{BB962C8B-B14F-4D97-AF65-F5344CB8AC3E}">
        <p14:creationId xmlns:p14="http://schemas.microsoft.com/office/powerpoint/2010/main" val="7554859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E8390-67F6-999C-6325-C324B350E2F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4789904-5AC4-A0DF-A009-74965FDDA45D}"/>
              </a:ext>
            </a:extLst>
          </p:cNvPr>
          <p:cNvSpPr>
            <a:spLocks noGrp="1"/>
          </p:cNvSpPr>
          <p:nvPr>
            <p:ph type="body" sz="quarter" idx="16"/>
          </p:nvPr>
        </p:nvSpPr>
        <p:spPr>
          <a:xfrm>
            <a:off x="475488" y="1993356"/>
            <a:ext cx="6888480" cy="4017300"/>
          </a:xfrm>
        </p:spPr>
        <p:txBody>
          <a:bodyPr lIns="91440" tIns="45720" rIns="91440" bIns="45720" anchor="t">
            <a:noAutofit/>
          </a:bodyPr>
          <a:lstStyle/>
          <a:p>
            <a:pPr>
              <a:lnSpc>
                <a:spcPts val="2380"/>
              </a:lnSpc>
            </a:pPr>
            <a:r>
              <a:rPr lang="en-GB" sz="2200"/>
              <a:t>Óhefðbundið gistirými hefur náttúrulegt forskot þegar kemur að vörumerkjauppbyggingu. Slík gistihús eru eðli sínu samkvæmt einstök, oft persónuleg og yfirleitt rótgróin í sterku staðbundnu tengslum – allt sem hentar vel til að skapa áhrifamiklar og eftirminnilegar vörumerkjasögur.</a:t>
            </a:r>
          </a:p>
          <a:p>
            <a:pPr>
              <a:lnSpc>
                <a:spcPts val="2380"/>
              </a:lnSpc>
            </a:pPr>
            <a:endParaRPr lang="en-GB" sz="2200"/>
          </a:p>
          <a:p>
            <a:pPr>
              <a:lnSpc>
                <a:spcPts val="2380"/>
              </a:lnSpc>
            </a:pPr>
            <a:r>
              <a:rPr lang="en-GB" sz="2200"/>
              <a:t>Í þessum áfanga munt þú læra hvernig á að kynna gististaðinn þinn með því að samræma vörumerkið þitt við staðbundna menningu, styðja staðbundið hagkerfi og skapa ekta upplifanir í samstarfi við staðbundna handverksmenn, leiðsögumenn og matvælaframleiðendur. </a:t>
            </a:r>
          </a:p>
          <a:p>
            <a:pPr>
              <a:lnSpc>
                <a:spcPts val="2380"/>
              </a:lnSpc>
            </a:pPr>
            <a:endParaRPr lang="en-GB" sz="2200"/>
          </a:p>
        </p:txBody>
      </p:sp>
      <p:sp>
        <p:nvSpPr>
          <p:cNvPr id="11" name="Freeform 10">
            <a:extLst>
              <a:ext uri="{FF2B5EF4-FFF2-40B4-BE49-F238E27FC236}">
                <a16:creationId xmlns:a16="http://schemas.microsoft.com/office/drawing/2014/main" id="{6B14956A-4F2E-99B5-AB95-F513417A9178}"/>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1A69F967-7450-26A0-215C-3164BD397D83}"/>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Yfirlit yfir einingu 4</a:t>
            </a:r>
          </a:p>
        </p:txBody>
      </p:sp>
      <p:sp>
        <p:nvSpPr>
          <p:cNvPr id="13" name="Slide Number Placeholder 5">
            <a:extLst>
              <a:ext uri="{FF2B5EF4-FFF2-40B4-BE49-F238E27FC236}">
                <a16:creationId xmlns:a16="http://schemas.microsoft.com/office/drawing/2014/main" id="{D158082E-3407-C3E9-3D04-9B0BC6A02F1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4</a:t>
            </a:fld>
            <a:endParaRPr lang="fr-CA" sz="1200"/>
          </a:p>
        </p:txBody>
      </p:sp>
      <p:pic>
        <p:nvPicPr>
          <p:cNvPr id="12" name="Picture 11">
            <a:extLst>
              <a:ext uri="{FF2B5EF4-FFF2-40B4-BE49-F238E27FC236}">
                <a16:creationId xmlns:a16="http://schemas.microsoft.com/office/drawing/2014/main" id="{9E319B4D-BF4F-6963-B1F5-4D3AABC827CE}"/>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096000" y="3429000"/>
            <a:ext cx="4246690" cy="3154091"/>
          </a:xfrm>
          <a:prstGeom prst="rect">
            <a:avLst/>
          </a:prstGeom>
        </p:spPr>
      </p:pic>
    </p:spTree>
    <p:extLst>
      <p:ext uri="{BB962C8B-B14F-4D97-AF65-F5344CB8AC3E}">
        <p14:creationId xmlns:p14="http://schemas.microsoft.com/office/powerpoint/2010/main" val="15140406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5332716-96CE-5898-5483-AC9370A46FAC}"/>
              </a:ext>
            </a:extLst>
          </p:cNvPr>
          <p:cNvSpPr>
            <a:spLocks noGrp="1"/>
          </p:cNvSpPr>
          <p:nvPr>
            <p:ph type="body" sz="quarter" idx="15"/>
          </p:nvPr>
        </p:nvSpPr>
        <p:spPr>
          <a:xfrm>
            <a:off x="5744878" y="355591"/>
            <a:ext cx="700387" cy="689518"/>
          </a:xfrm>
        </p:spPr>
        <p:txBody>
          <a:bodyPr anchor="b"/>
          <a:lstStyle/>
          <a:p>
            <a:r>
              <a:rPr lang="en-US" sz="3600" b="1"/>
              <a:t>01</a:t>
            </a:r>
          </a:p>
        </p:txBody>
      </p:sp>
      <p:sp>
        <p:nvSpPr>
          <p:cNvPr id="6" name="Text Placeholder 5">
            <a:extLst>
              <a:ext uri="{FF2B5EF4-FFF2-40B4-BE49-F238E27FC236}">
                <a16:creationId xmlns:a16="http://schemas.microsoft.com/office/drawing/2014/main" id="{43D63E27-25D9-4919-8DFB-F33F333C3548}"/>
              </a:ext>
            </a:extLst>
          </p:cNvPr>
          <p:cNvSpPr>
            <a:spLocks noGrp="1"/>
          </p:cNvSpPr>
          <p:nvPr>
            <p:ph type="body" sz="quarter" idx="14"/>
          </p:nvPr>
        </p:nvSpPr>
        <p:spPr>
          <a:xfrm>
            <a:off x="6679763" y="355591"/>
            <a:ext cx="4415332" cy="689519"/>
          </a:xfrm>
        </p:spPr>
        <p:txBody>
          <a:bodyPr anchor="t"/>
          <a:lstStyle/>
          <a:p>
            <a:pPr>
              <a:lnSpc>
                <a:spcPts val="2240"/>
              </a:lnSpc>
            </a:pPr>
            <a:r>
              <a:rPr lang="en-GB" b="1" kern="1200">
                <a:solidFill>
                  <a:srgbClr val="EC7C69"/>
                </a:solidFill>
                <a:latin typeface="+mn-lt"/>
                <a:ea typeface="+mn-ea"/>
                <a:cs typeface="+mn-cs"/>
              </a:rPr>
              <a:t>Að byggja upp vörumerkið þitt – Hvað gerir þig öðruvísi</a:t>
            </a:r>
          </a:p>
          <a:p>
            <a:pPr>
              <a:lnSpc>
                <a:spcPts val="2240"/>
              </a:lnSpc>
            </a:pPr>
            <a:endParaRPr lang="en-GB" b="1" kern="1200">
              <a:solidFill>
                <a:srgbClr val="EC7C69"/>
              </a:solidFill>
              <a:latin typeface="+mn-lt"/>
              <a:ea typeface="+mn-ea"/>
              <a:cs typeface="+mn-cs"/>
            </a:endParaRPr>
          </a:p>
        </p:txBody>
      </p:sp>
      <p:sp>
        <p:nvSpPr>
          <p:cNvPr id="9" name="Text Placeholder 8">
            <a:extLst>
              <a:ext uri="{FF2B5EF4-FFF2-40B4-BE49-F238E27FC236}">
                <a16:creationId xmlns:a16="http://schemas.microsoft.com/office/drawing/2014/main" id="{4F1B31DF-1CFE-D018-6B75-87CD9C17B018}"/>
              </a:ext>
            </a:extLst>
          </p:cNvPr>
          <p:cNvSpPr>
            <a:spLocks noGrp="1"/>
          </p:cNvSpPr>
          <p:nvPr>
            <p:ph type="body" sz="quarter" idx="28"/>
          </p:nvPr>
        </p:nvSpPr>
        <p:spPr>
          <a:xfrm>
            <a:off x="672295" y="1305618"/>
            <a:ext cx="4472729" cy="4246763"/>
          </a:xfrm>
        </p:spPr>
        <p:txBody>
          <a:bodyPr lIns="91440" tIns="45720" rIns="91440" bIns="45720" anchor="t"/>
          <a:lstStyle/>
          <a:p>
            <a:pPr marL="0" indent="0">
              <a:lnSpc>
                <a:spcPts val="2180"/>
              </a:lnSpc>
            </a:pPr>
            <a:r>
              <a:rPr lang="en-GB" sz="2200" b="0"/>
              <a:t>Fleiri ferðalangar vilja upplifanir sem virðast raunverulegar, rótfestar og tengdar. Þessi eining hjálpar þér að hanna vörumerki fyrir óhefðbundna gistingu sem eykur og styður staðbundna og svæðisbundna sjálfsmynd.</a:t>
            </a:r>
          </a:p>
          <a:p>
            <a:pPr marL="0" indent="0">
              <a:lnSpc>
                <a:spcPts val="2180"/>
              </a:lnSpc>
            </a:pPr>
            <a:endParaRPr lang="en-GB" sz="2200" b="0"/>
          </a:p>
          <a:p>
            <a:pPr marL="0" indent="0">
              <a:lnSpc>
                <a:spcPts val="2180"/>
              </a:lnSpc>
            </a:pPr>
            <a:r>
              <a:rPr lang="en-GB" sz="2200" b="0"/>
              <a:t>Með því að byggja á reynslu þinni munt þú læra hve mikilvægt það er að byggja upp tengsl við staðbundna framleiðendur, listamenn, leiðsögumenn og menningarlega leiðtoga til að skapa sameiginlega vörumerki og tilboð sem gagnast öllum. Að lokum læra nemendur hvernig á að fá fleiri bókanir — á mismunandi vettvangi, samfélagsmiðlum eða beinum rásum.</a:t>
            </a:r>
          </a:p>
          <a:p>
            <a:pPr marL="0" indent="0">
              <a:lnSpc>
                <a:spcPts val="2180"/>
              </a:lnSpc>
            </a:pPr>
            <a:endParaRPr lang="en-US" sz="2200" b="0"/>
          </a:p>
        </p:txBody>
      </p:sp>
      <p:sp>
        <p:nvSpPr>
          <p:cNvPr id="11" name="Text Placeholder 10">
            <a:extLst>
              <a:ext uri="{FF2B5EF4-FFF2-40B4-BE49-F238E27FC236}">
                <a16:creationId xmlns:a16="http://schemas.microsoft.com/office/drawing/2014/main" id="{0D4384D8-C9BE-3A21-3637-568A04D30488}"/>
              </a:ext>
            </a:extLst>
          </p:cNvPr>
          <p:cNvSpPr>
            <a:spLocks noGrp="1"/>
          </p:cNvSpPr>
          <p:nvPr>
            <p:ph type="body" sz="quarter" idx="30"/>
          </p:nvPr>
        </p:nvSpPr>
        <p:spPr>
          <a:xfrm>
            <a:off x="6679763" y="1045978"/>
            <a:ext cx="5137988" cy="311555"/>
          </a:xfrm>
        </p:spPr>
        <p:txBody>
          <a:bodyPr lIns="91440" tIns="45720" rIns="91440" bIns="45720" anchor="t">
            <a:noAutofit/>
          </a:bodyPr>
          <a:lstStyle/>
          <a:p>
            <a:pPr>
              <a:lnSpc>
                <a:spcPts val="1800"/>
              </a:lnSpc>
            </a:pPr>
            <a:r>
              <a:rPr lang="en-GB" sz="1800">
                <a:solidFill>
                  <a:srgbClr val="414141"/>
                </a:solidFill>
              </a:rPr>
              <a:t>Í þessum hluta lærir þú hvernig á að greina einstaka styrkleika þína og breyta þeim í vörumerki sem sker sig úr, tengist markhópnum þínum og eykur bókanir. </a:t>
            </a:r>
          </a:p>
          <a:p>
            <a:pPr>
              <a:lnSpc>
                <a:spcPts val="1800"/>
              </a:lnSpc>
            </a:pPr>
            <a:endParaRPr lang="en-GB" sz="1800">
              <a:solidFill>
                <a:srgbClr val="414141"/>
              </a:solidFill>
            </a:endParaRPr>
          </a:p>
        </p:txBody>
      </p:sp>
      <p:sp>
        <p:nvSpPr>
          <p:cNvPr id="12" name="Text Placeholder 11">
            <a:extLst>
              <a:ext uri="{FF2B5EF4-FFF2-40B4-BE49-F238E27FC236}">
                <a16:creationId xmlns:a16="http://schemas.microsoft.com/office/drawing/2014/main" id="{83090131-0E8A-A3B3-4801-78F232BBFD98}"/>
              </a:ext>
            </a:extLst>
          </p:cNvPr>
          <p:cNvSpPr>
            <a:spLocks noGrp="1"/>
          </p:cNvSpPr>
          <p:nvPr>
            <p:ph type="body" sz="quarter" idx="31"/>
          </p:nvPr>
        </p:nvSpPr>
        <p:spPr>
          <a:xfrm>
            <a:off x="5744878" y="2489034"/>
            <a:ext cx="700387" cy="626835"/>
          </a:xfrm>
        </p:spPr>
        <p:txBody>
          <a:bodyPr anchor="b"/>
          <a:lstStyle/>
          <a:p>
            <a:r>
              <a:rPr lang="en-US" sz="3600" b="1"/>
              <a:t>02</a:t>
            </a:r>
          </a:p>
        </p:txBody>
      </p:sp>
      <p:sp>
        <p:nvSpPr>
          <p:cNvPr id="13" name="Text Placeholder 12">
            <a:extLst>
              <a:ext uri="{FF2B5EF4-FFF2-40B4-BE49-F238E27FC236}">
                <a16:creationId xmlns:a16="http://schemas.microsoft.com/office/drawing/2014/main" id="{8200CF51-BD65-558A-3660-B4F2C25FF695}"/>
              </a:ext>
            </a:extLst>
          </p:cNvPr>
          <p:cNvSpPr>
            <a:spLocks noGrp="1"/>
          </p:cNvSpPr>
          <p:nvPr>
            <p:ph type="body" sz="quarter" idx="32"/>
          </p:nvPr>
        </p:nvSpPr>
        <p:spPr>
          <a:xfrm>
            <a:off x="6679763" y="2127598"/>
            <a:ext cx="4472729" cy="469476"/>
          </a:xfrm>
        </p:spPr>
        <p:txBody>
          <a:bodyPr anchor="t"/>
          <a:lstStyle/>
          <a:p>
            <a:pPr>
              <a:lnSpc>
                <a:spcPts val="2240"/>
              </a:lnSpc>
            </a:pPr>
            <a:r>
              <a:rPr lang="en-US" b="1">
                <a:solidFill>
                  <a:srgbClr val="EC7C69"/>
                </a:solidFill>
              </a:rPr>
              <a:t>Staðbundið er nýi lúxusinn – tenging við samfélagið í gegnum völduð upplifanir</a:t>
            </a:r>
          </a:p>
          <a:p>
            <a:pPr>
              <a:lnSpc>
                <a:spcPts val="2240"/>
              </a:lnSpc>
            </a:pPr>
            <a:endParaRPr lang="en-US" b="1">
              <a:solidFill>
                <a:srgbClr val="EC7C69"/>
              </a:solidFill>
            </a:endParaRPr>
          </a:p>
        </p:txBody>
      </p:sp>
      <p:sp>
        <p:nvSpPr>
          <p:cNvPr id="15" name="Text Placeholder 14">
            <a:extLst>
              <a:ext uri="{FF2B5EF4-FFF2-40B4-BE49-F238E27FC236}">
                <a16:creationId xmlns:a16="http://schemas.microsoft.com/office/drawing/2014/main" id="{CADCB91F-97FD-BA93-03ED-60272CBB45BD}"/>
              </a:ext>
            </a:extLst>
          </p:cNvPr>
          <p:cNvSpPr>
            <a:spLocks noGrp="1"/>
          </p:cNvSpPr>
          <p:nvPr>
            <p:ph type="body" sz="quarter" idx="34"/>
          </p:nvPr>
        </p:nvSpPr>
        <p:spPr>
          <a:xfrm>
            <a:off x="6704147" y="3168014"/>
            <a:ext cx="5137988" cy="723299"/>
          </a:xfrm>
        </p:spPr>
        <p:txBody>
          <a:bodyPr lIns="91440" tIns="45720" rIns="91440" bIns="45720" anchor="t">
            <a:noAutofit/>
          </a:bodyPr>
          <a:lstStyle/>
          <a:p>
            <a:pPr>
              <a:lnSpc>
                <a:spcPts val="1800"/>
              </a:lnSpc>
            </a:pPr>
            <a:r>
              <a:rPr lang="en-US" sz="1800">
                <a:solidFill>
                  <a:srgbClr val="414141"/>
                </a:solidFill>
              </a:rPr>
              <a:t>Þessi hluti sýnir hvernig það að bjóða upp á ekta,</a:t>
            </a:r>
            <a:endParaRPr lang="en-US"/>
          </a:p>
          <a:p>
            <a:pPr>
              <a:lnSpc>
                <a:spcPts val="1800"/>
              </a:lnSpc>
            </a:pPr>
            <a:r>
              <a:rPr lang="en-US" sz="1800">
                <a:solidFill>
                  <a:srgbClr val="414141"/>
                </a:solidFill>
              </a:rPr>
              <a:t>Ábyrgar og staðbundnar upplifanir geta bætt verulegt gildi við tilboð þitt og vörumerkjavitund, hjálpað gestum að finna fyrir sterkari tengslum og breytt einföldum heimsóknum í varanlegar minningar.</a:t>
            </a:r>
            <a:endParaRPr lang="en-US"/>
          </a:p>
          <a:p>
            <a:pPr>
              <a:lnSpc>
                <a:spcPts val="1800"/>
              </a:lnSpc>
            </a:pPr>
            <a:endParaRPr lang="en-US" sz="1800">
              <a:solidFill>
                <a:srgbClr val="414141"/>
              </a:solidFill>
            </a:endParaRPr>
          </a:p>
          <a:p>
            <a:pPr>
              <a:lnSpc>
                <a:spcPts val="1800"/>
              </a:lnSpc>
            </a:pPr>
            <a:endParaRPr lang="en-US" sz="1800">
              <a:solidFill>
                <a:srgbClr val="414141"/>
              </a:solidFill>
            </a:endParaRPr>
          </a:p>
          <a:p>
            <a:pPr>
              <a:lnSpc>
                <a:spcPts val="1800"/>
              </a:lnSpc>
            </a:pPr>
            <a:endParaRPr lang="en-GB" sz="1800">
              <a:solidFill>
                <a:srgbClr val="414141"/>
              </a:solidFill>
            </a:endParaRPr>
          </a:p>
        </p:txBody>
      </p:sp>
      <p:sp>
        <p:nvSpPr>
          <p:cNvPr id="8" name="Text Placeholder 7">
            <a:extLst>
              <a:ext uri="{FF2B5EF4-FFF2-40B4-BE49-F238E27FC236}">
                <a16:creationId xmlns:a16="http://schemas.microsoft.com/office/drawing/2014/main" id="{9E008C6E-21CE-8F0D-9175-2244D18D2709}"/>
              </a:ext>
            </a:extLst>
          </p:cNvPr>
          <p:cNvSpPr>
            <a:spLocks noGrp="1"/>
          </p:cNvSpPr>
          <p:nvPr>
            <p:ph type="body" sz="quarter" idx="27"/>
          </p:nvPr>
        </p:nvSpPr>
        <p:spPr>
          <a:xfrm>
            <a:off x="470315" y="352593"/>
            <a:ext cx="5041923" cy="720752"/>
          </a:xfrm>
        </p:spPr>
        <p:txBody>
          <a:bodyPr lIns="91440" tIns="45720" rIns="91440" bIns="45720" anchor="ctr">
            <a:noAutofit/>
          </a:bodyPr>
          <a:lstStyle/>
          <a:p>
            <a:r>
              <a:rPr lang="en-US" b="1"/>
              <a:t>Yfirlit yfir einingu 4</a:t>
            </a:r>
          </a:p>
        </p:txBody>
      </p:sp>
      <p:cxnSp>
        <p:nvCxnSpPr>
          <p:cNvPr id="34" name="Straight Connector 33">
            <a:extLst>
              <a:ext uri="{FF2B5EF4-FFF2-40B4-BE49-F238E27FC236}">
                <a16:creationId xmlns:a16="http://schemas.microsoft.com/office/drawing/2014/main" id="{AE91B2BC-7D76-4B4D-B897-64B7D14505D7}"/>
              </a:ext>
            </a:extLst>
          </p:cNvPr>
          <p:cNvCxnSpPr>
            <a:cxnSpLocks/>
          </p:cNvCxnSpPr>
          <p:nvPr/>
        </p:nvCxnSpPr>
        <p:spPr>
          <a:xfrm flipH="1">
            <a:off x="5482081" y="1044153"/>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9DBDEEE-37E2-4D7D-EEAE-F063628F4288}"/>
              </a:ext>
            </a:extLst>
          </p:cNvPr>
          <p:cNvCxnSpPr>
            <a:cxnSpLocks/>
          </p:cNvCxnSpPr>
          <p:nvPr/>
        </p:nvCxnSpPr>
        <p:spPr>
          <a:xfrm flipH="1">
            <a:off x="5482081" y="3117454"/>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 name="Text Placeholder 11">
            <a:extLst>
              <a:ext uri="{FF2B5EF4-FFF2-40B4-BE49-F238E27FC236}">
                <a16:creationId xmlns:a16="http://schemas.microsoft.com/office/drawing/2014/main" id="{5B3010B6-72DD-1B3A-59BB-6CAD417D0B1B}"/>
              </a:ext>
            </a:extLst>
          </p:cNvPr>
          <p:cNvSpPr txBox="1">
            <a:spLocks/>
          </p:cNvSpPr>
          <p:nvPr/>
        </p:nvSpPr>
        <p:spPr>
          <a:xfrm>
            <a:off x="5744878" y="4369240"/>
            <a:ext cx="700387" cy="689518"/>
          </a:xfrm>
          <a:prstGeom prst="rect">
            <a:avLst/>
          </a:prstGeom>
          <a:noFill/>
        </p:spPr>
        <p:txBody>
          <a:bodyPr anchor="b">
            <a:noAutofit/>
          </a:bodyPr>
          <a:lstStyle>
            <a:lvl1pPr marL="0" indent="0" algn="ctr" defTabSz="914400" rtl="0" eaLnBrk="1" latinLnBrk="0" hangingPunct="1">
              <a:lnSpc>
                <a:spcPct val="100000"/>
              </a:lnSpc>
              <a:spcBef>
                <a:spcPts val="0"/>
              </a:spcBef>
              <a:buFont typeface="Arial" panose="020B0604020202020204" pitchFamily="34" charset="0"/>
              <a:buNone/>
              <a:defRPr sz="32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a:t>03</a:t>
            </a:r>
          </a:p>
        </p:txBody>
      </p:sp>
      <p:sp>
        <p:nvSpPr>
          <p:cNvPr id="3" name="Text Placeholder 12">
            <a:extLst>
              <a:ext uri="{FF2B5EF4-FFF2-40B4-BE49-F238E27FC236}">
                <a16:creationId xmlns:a16="http://schemas.microsoft.com/office/drawing/2014/main" id="{1471625A-1FC7-5026-B50A-9078E4AC46D4}"/>
              </a:ext>
            </a:extLst>
          </p:cNvPr>
          <p:cNvSpPr txBox="1">
            <a:spLocks/>
          </p:cNvSpPr>
          <p:nvPr/>
        </p:nvSpPr>
        <p:spPr>
          <a:xfrm>
            <a:off x="6679763" y="4369240"/>
            <a:ext cx="5017635" cy="516424"/>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240"/>
              </a:lnSpc>
            </a:pPr>
            <a:r>
              <a:rPr lang="en-US" b="1">
                <a:solidFill>
                  <a:srgbClr val="EC7C69"/>
                </a:solidFill>
              </a:rPr>
              <a:t>Sjónræn efni, frásagnagerð og uppbygging samfélags sem skilar árangri</a:t>
            </a:r>
          </a:p>
          <a:p>
            <a:pPr>
              <a:lnSpc>
                <a:spcPts val="2240"/>
              </a:lnSpc>
            </a:pPr>
            <a:endParaRPr lang="en-US" b="1">
              <a:solidFill>
                <a:srgbClr val="EC7C69"/>
              </a:solidFill>
            </a:endParaRPr>
          </a:p>
        </p:txBody>
      </p:sp>
      <p:sp>
        <p:nvSpPr>
          <p:cNvPr id="4" name="Text Placeholder 14">
            <a:extLst>
              <a:ext uri="{FF2B5EF4-FFF2-40B4-BE49-F238E27FC236}">
                <a16:creationId xmlns:a16="http://schemas.microsoft.com/office/drawing/2014/main" id="{ED390AB9-4058-D6E3-7CDA-7CE51B8A94D7}"/>
              </a:ext>
            </a:extLst>
          </p:cNvPr>
          <p:cNvSpPr txBox="1">
            <a:spLocks/>
          </p:cNvSpPr>
          <p:nvPr/>
        </p:nvSpPr>
        <p:spPr>
          <a:xfrm>
            <a:off x="6679763" y="5098682"/>
            <a:ext cx="4472729" cy="795630"/>
          </a:xfrm>
          <a:prstGeom prst="rect">
            <a:avLst/>
          </a:prstGeom>
        </p:spPr>
        <p:txBody>
          <a:bodyPr lIns="91440" tIns="45720" rIns="91440" bIns="45720" anchor="t">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800"/>
              </a:lnSpc>
            </a:pPr>
            <a:r>
              <a:rPr lang="en-US" sz="1800">
                <a:solidFill>
                  <a:srgbClr val="414141"/>
                </a:solidFill>
              </a:rPr>
              <a:t>Lærðu hvernig á að nota áhrifamiklar sjónrænar lausnir, ekta frásögn, samfélagsþátttöku og stafræna palla til að byggja upp traust, skapa tilfinningaleg tengsl, auka beinar bókanir og styðja langtímaárangur óhefðbundinna sveitaúrræða til gistingar.</a:t>
            </a:r>
          </a:p>
          <a:p>
            <a:pPr>
              <a:lnSpc>
                <a:spcPts val="1800"/>
              </a:lnSpc>
            </a:pPr>
            <a:endParaRPr lang="en-GB" sz="1800">
              <a:solidFill>
                <a:srgbClr val="414141"/>
              </a:solidFill>
            </a:endParaRPr>
          </a:p>
        </p:txBody>
      </p:sp>
      <p:cxnSp>
        <p:nvCxnSpPr>
          <p:cNvPr id="5" name="Straight Connector 4">
            <a:extLst>
              <a:ext uri="{FF2B5EF4-FFF2-40B4-BE49-F238E27FC236}">
                <a16:creationId xmlns:a16="http://schemas.microsoft.com/office/drawing/2014/main" id="{E4763E85-8230-E79D-9079-124CC9F3A311}"/>
              </a:ext>
            </a:extLst>
          </p:cNvPr>
          <p:cNvCxnSpPr>
            <a:cxnSpLocks/>
          </p:cNvCxnSpPr>
          <p:nvPr/>
        </p:nvCxnSpPr>
        <p:spPr>
          <a:xfrm flipH="1">
            <a:off x="5482081" y="502900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FB0E8D8A-89C8-479B-851C-E0591AE7D7EB}"/>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5</a:t>
            </a:fld>
            <a:endParaRPr lang="fr-CA" sz="1200"/>
          </a:p>
        </p:txBody>
      </p:sp>
      <p:pic>
        <p:nvPicPr>
          <p:cNvPr id="16" name="Picture 15">
            <a:extLst>
              <a:ext uri="{FF2B5EF4-FFF2-40B4-BE49-F238E27FC236}">
                <a16:creationId xmlns:a16="http://schemas.microsoft.com/office/drawing/2014/main" id="{DCA9F3E8-C2BE-ABB8-F726-1FD6A11DF63F}"/>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r="5047" b="59990"/>
          <a:stretch/>
        </p:blipFill>
        <p:spPr>
          <a:xfrm>
            <a:off x="2003122" y="4955651"/>
            <a:ext cx="3580276" cy="2123680"/>
          </a:xfrm>
          <a:prstGeom prst="rect">
            <a:avLst/>
          </a:prstGeom>
        </p:spPr>
      </p:pic>
    </p:spTree>
    <p:extLst>
      <p:ext uri="{BB962C8B-B14F-4D97-AF65-F5344CB8AC3E}">
        <p14:creationId xmlns:p14="http://schemas.microsoft.com/office/powerpoint/2010/main" val="648164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7DC694-A256-C927-3037-FAE6908F3B6C}"/>
            </a:ext>
          </a:extLst>
        </p:cNvPr>
        <p:cNvGrpSpPr/>
        <p:nvPr/>
      </p:nvGrpSpPr>
      <p:grpSpPr>
        <a:xfrm>
          <a:off x="0" y="0"/>
          <a:ext cx="0" cy="0"/>
          <a:chOff x="0" y="0"/>
          <a:chExt cx="0" cy="0"/>
        </a:xfrm>
      </p:grpSpPr>
      <p:pic>
        <p:nvPicPr>
          <p:cNvPr id="6" name="Picture Placeholder 9">
            <a:extLst>
              <a:ext uri="{FF2B5EF4-FFF2-40B4-BE49-F238E27FC236}">
                <a16:creationId xmlns:a16="http://schemas.microsoft.com/office/drawing/2014/main" id="{761D020D-463E-056C-96B6-53C30DDCD118}"/>
              </a:ext>
            </a:extLst>
          </p:cNvPr>
          <p:cNvPicPr>
            <a:picLocks noGrp="1" noChangeAspect="1"/>
          </p:cNvPicPr>
          <p:nvPr>
            <p:ph type="pic" sz="quarter" idx="10"/>
          </p:nvPr>
        </p:nvPicPr>
        <p:blipFill rotWithShape="1">
          <a:blip r:embed="rId2"/>
          <a:srcRect l="17472" r="17472"/>
          <a:stretch/>
        </p:blipFill>
        <p:spPr>
          <a:xfrm>
            <a:off x="391600" y="-1"/>
            <a:ext cx="3423163" cy="3499183"/>
          </a:xfrm>
          <a:prstGeom prst="rect">
            <a:avLst/>
          </a:prstGeom>
        </p:spPr>
      </p:pic>
      <p:sp>
        <p:nvSpPr>
          <p:cNvPr id="2" name="Text Placeholder 1">
            <a:extLst>
              <a:ext uri="{FF2B5EF4-FFF2-40B4-BE49-F238E27FC236}">
                <a16:creationId xmlns:a16="http://schemas.microsoft.com/office/drawing/2014/main" id="{40027CD3-2289-5E88-4C82-8D874CA21E96}"/>
              </a:ext>
            </a:extLst>
          </p:cNvPr>
          <p:cNvSpPr>
            <a:spLocks noGrp="1"/>
          </p:cNvSpPr>
          <p:nvPr>
            <p:ph type="body" sz="quarter" idx="18"/>
          </p:nvPr>
        </p:nvSpPr>
        <p:spPr>
          <a:xfrm>
            <a:off x="640296" y="3696224"/>
            <a:ext cx="2606061" cy="1049221"/>
          </a:xfrm>
        </p:spPr>
        <p:txBody>
          <a:bodyPr/>
          <a:lstStyle/>
          <a:p>
            <a:pPr>
              <a:lnSpc>
                <a:spcPts val="3620"/>
              </a:lnSpc>
            </a:pPr>
            <a:r>
              <a:rPr lang="en-GB" sz="3600" b="1"/>
              <a:t>Námsmarkmið</a:t>
            </a:r>
          </a:p>
        </p:txBody>
      </p:sp>
      <p:sp>
        <p:nvSpPr>
          <p:cNvPr id="7" name="Text Placeholder 6">
            <a:extLst>
              <a:ext uri="{FF2B5EF4-FFF2-40B4-BE49-F238E27FC236}">
                <a16:creationId xmlns:a16="http://schemas.microsoft.com/office/drawing/2014/main" id="{331E1B39-97B9-CAAC-67E2-9824BFCBEE58}"/>
              </a:ext>
            </a:extLst>
          </p:cNvPr>
          <p:cNvSpPr>
            <a:spLocks noGrp="1"/>
          </p:cNvSpPr>
          <p:nvPr>
            <p:ph type="body" sz="quarter" idx="23"/>
          </p:nvPr>
        </p:nvSpPr>
        <p:spPr>
          <a:xfrm>
            <a:off x="4466640" y="450559"/>
            <a:ext cx="6933041" cy="2001596"/>
          </a:xfrm>
        </p:spPr>
        <p:txBody>
          <a:bodyPr/>
          <a:lstStyle/>
          <a:p>
            <a:pPr>
              <a:lnSpc>
                <a:spcPts val="2960"/>
              </a:lnSpc>
            </a:pPr>
            <a:r>
              <a:rPr lang="en-US" sz="2800"/>
              <a:t>Kafli 1: </a:t>
            </a:r>
          </a:p>
          <a:p>
            <a:pPr>
              <a:lnSpc>
                <a:spcPts val="2960"/>
              </a:lnSpc>
            </a:pPr>
            <a:r>
              <a:rPr lang="en-GB" sz="2800">
                <a:solidFill>
                  <a:srgbClr val="414141"/>
                </a:solidFill>
              </a:rPr>
              <a:t>Að byggja upp vörumerkið þitt – </a:t>
            </a:r>
          </a:p>
          <a:p>
            <a:pPr>
              <a:lnSpc>
                <a:spcPts val="2960"/>
              </a:lnSpc>
            </a:pPr>
            <a:r>
              <a:rPr lang="en-GB" sz="2800">
                <a:solidFill>
                  <a:srgbClr val="414141"/>
                </a:solidFill>
              </a:rPr>
              <a:t>Hvað gerir þig öðruvísi</a:t>
            </a:r>
          </a:p>
          <a:p>
            <a:endParaRPr lang="en-GB" sz="800">
              <a:solidFill>
                <a:srgbClr val="414141"/>
              </a:solidFill>
            </a:endParaRPr>
          </a:p>
          <a:p>
            <a:endParaRPr lang="en-GB" sz="800">
              <a:solidFill>
                <a:srgbClr val="414141"/>
              </a:solidFill>
            </a:endParaRPr>
          </a:p>
          <a:p>
            <a:pPr>
              <a:lnSpc>
                <a:spcPts val="2340"/>
              </a:lnSpc>
            </a:pPr>
            <a:r>
              <a:rPr lang="en-GB" sz="2200" b="0">
                <a:solidFill>
                  <a:srgbClr val="414141"/>
                </a:solidFill>
              </a:rPr>
              <a:t>Kafli 1 hjálpar þér að skilgreina hvað gerir gististaðinn þinn sérstakan og sýnir hvernig á að byggja upp skýrt og samræmt vörumerki sem laðar að sér réttu gestina og skapar varanlega þekkingu.</a:t>
            </a:r>
          </a:p>
          <a:p>
            <a:pPr>
              <a:lnSpc>
                <a:spcPts val="2340"/>
              </a:lnSpc>
            </a:pPr>
            <a:endParaRPr lang="en-GB" sz="2200" b="0">
              <a:solidFill>
                <a:srgbClr val="414141"/>
              </a:solidFill>
            </a:endParaRPr>
          </a:p>
          <a:p>
            <a:pPr>
              <a:lnSpc>
                <a:spcPts val="2340"/>
              </a:lnSpc>
            </a:pPr>
            <a:endParaRPr lang="en-GB" sz="2200" b="0">
              <a:solidFill>
                <a:srgbClr val="414141"/>
              </a:solidFill>
            </a:endParaRPr>
          </a:p>
          <a:p>
            <a:endParaRPr lang="en-GB" sz="2200">
              <a:solidFill>
                <a:srgbClr val="414141"/>
              </a:solidFill>
            </a:endParaRPr>
          </a:p>
        </p:txBody>
      </p:sp>
      <p:sp>
        <p:nvSpPr>
          <p:cNvPr id="12" name="Text Placeholder 6">
            <a:extLst>
              <a:ext uri="{FF2B5EF4-FFF2-40B4-BE49-F238E27FC236}">
                <a16:creationId xmlns:a16="http://schemas.microsoft.com/office/drawing/2014/main" id="{C3227A10-694A-CC4E-34BB-EC5208B9678F}"/>
              </a:ext>
            </a:extLst>
          </p:cNvPr>
          <p:cNvSpPr txBox="1">
            <a:spLocks/>
          </p:cNvSpPr>
          <p:nvPr/>
        </p:nvSpPr>
        <p:spPr>
          <a:xfrm>
            <a:off x="4466641" y="3417180"/>
            <a:ext cx="6564453" cy="803654"/>
          </a:xfrm>
          <a:prstGeom prst="rect">
            <a:avLst/>
          </a:prstGeom>
        </p:spPr>
        <p:txBody>
          <a:bodyPr lIns="91440" tIns="45720" rIns="91440" bIns="45720" anchor="t">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60"/>
              </a:lnSpc>
            </a:pPr>
            <a:r>
              <a:rPr lang="en-US" sz="2800"/>
              <a:t>Kafli 2: </a:t>
            </a:r>
          </a:p>
          <a:p>
            <a:pPr>
              <a:lnSpc>
                <a:spcPts val="2960"/>
              </a:lnSpc>
            </a:pPr>
            <a:r>
              <a:rPr lang="en-US" sz="2800">
                <a:solidFill>
                  <a:srgbClr val="414141"/>
                </a:solidFill>
              </a:rPr>
              <a:t>Staðbundið er nýi lúxusinn – tenging við samfélagið í gegnum völduð upplifanir</a:t>
            </a:r>
          </a:p>
          <a:p>
            <a:endParaRPr lang="en-US" sz="800">
              <a:solidFill>
                <a:srgbClr val="414141"/>
              </a:solidFill>
            </a:endParaRPr>
          </a:p>
          <a:p>
            <a:endParaRPr lang="en-US" sz="800">
              <a:solidFill>
                <a:srgbClr val="414141"/>
              </a:solidFill>
            </a:endParaRPr>
          </a:p>
          <a:p>
            <a:pPr>
              <a:lnSpc>
                <a:spcPts val="2340"/>
              </a:lnSpc>
            </a:pPr>
            <a:r>
              <a:rPr lang="en-GB" sz="2200" b="0">
                <a:solidFill>
                  <a:srgbClr val="414141"/>
                </a:solidFill>
              </a:rPr>
              <a:t>2. kafli kannar hvernig ferðalangar nútímans meta tengsl við heimabyggð og sýnir hvernig vel útfærðar upplifanir sem byggja á samfélaginu geta umbreytt dvöl á landsbyggðinni í eitthvað sannarlega eftirminnilegt og einstakt.</a:t>
            </a:r>
          </a:p>
          <a:p>
            <a:pPr>
              <a:lnSpc>
                <a:spcPts val="2340"/>
              </a:lnSpc>
            </a:pPr>
            <a:endParaRPr lang="en-GB" sz="2200" b="0">
              <a:solidFill>
                <a:srgbClr val="414141"/>
              </a:solidFill>
            </a:endParaRPr>
          </a:p>
          <a:p>
            <a:pPr>
              <a:lnSpc>
                <a:spcPts val="2340"/>
              </a:lnSpc>
            </a:pPr>
            <a:endParaRPr lang="en-GB" sz="2200" b="0">
              <a:solidFill>
                <a:srgbClr val="414141"/>
              </a:solidFill>
            </a:endParaRPr>
          </a:p>
          <a:p>
            <a:endParaRPr lang="en-GB" sz="2200" b="0">
              <a:solidFill>
                <a:srgbClr val="414141"/>
              </a:solidFill>
            </a:endParaRPr>
          </a:p>
          <a:p>
            <a:endParaRPr lang="en-GB" sz="2200" b="0">
              <a:solidFill>
                <a:srgbClr val="414141"/>
              </a:solidFill>
            </a:endParaRPr>
          </a:p>
        </p:txBody>
      </p:sp>
      <p:sp>
        <p:nvSpPr>
          <p:cNvPr id="13" name="Text Placeholder 5">
            <a:extLst>
              <a:ext uri="{FF2B5EF4-FFF2-40B4-BE49-F238E27FC236}">
                <a16:creationId xmlns:a16="http://schemas.microsoft.com/office/drawing/2014/main" id="{6F3E5473-8050-DC47-3CDE-B3BB91627D39}"/>
              </a:ext>
            </a:extLst>
          </p:cNvPr>
          <p:cNvSpPr txBox="1">
            <a:spLocks/>
          </p:cNvSpPr>
          <p:nvPr/>
        </p:nvSpPr>
        <p:spPr>
          <a:xfrm>
            <a:off x="4264348" y="2371544"/>
            <a:ext cx="7427278" cy="3499183"/>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2200">
              <a:solidFill>
                <a:srgbClr val="414141"/>
              </a:solidFill>
            </a:endParaRPr>
          </a:p>
        </p:txBody>
      </p:sp>
      <p:sp>
        <p:nvSpPr>
          <p:cNvPr id="15" name="Text Placeholder 5">
            <a:extLst>
              <a:ext uri="{FF2B5EF4-FFF2-40B4-BE49-F238E27FC236}">
                <a16:creationId xmlns:a16="http://schemas.microsoft.com/office/drawing/2014/main" id="{76758E7F-3345-49A1-057F-B93B62D22BF9}"/>
              </a:ext>
            </a:extLst>
          </p:cNvPr>
          <p:cNvSpPr txBox="1">
            <a:spLocks/>
          </p:cNvSpPr>
          <p:nvPr/>
        </p:nvSpPr>
        <p:spPr>
          <a:xfrm>
            <a:off x="4272917" y="3916636"/>
            <a:ext cx="7427278" cy="2028977"/>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2200">
              <a:solidFill>
                <a:srgbClr val="414141"/>
              </a:solidFill>
            </a:endParaRPr>
          </a:p>
        </p:txBody>
      </p:sp>
      <p:sp>
        <p:nvSpPr>
          <p:cNvPr id="10" name="Text Placeholder 6">
            <a:extLst>
              <a:ext uri="{FF2B5EF4-FFF2-40B4-BE49-F238E27FC236}">
                <a16:creationId xmlns:a16="http://schemas.microsoft.com/office/drawing/2014/main" id="{36CBC919-49B1-155A-FD2D-3074D6A2869D}"/>
              </a:ext>
            </a:extLst>
          </p:cNvPr>
          <p:cNvSpPr txBox="1">
            <a:spLocks/>
          </p:cNvSpPr>
          <p:nvPr/>
        </p:nvSpPr>
        <p:spPr>
          <a:xfrm>
            <a:off x="4222218" y="4745445"/>
            <a:ext cx="6808876" cy="1049221"/>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2200">
              <a:solidFill>
                <a:srgbClr val="414141"/>
              </a:solidFill>
            </a:endParaRPr>
          </a:p>
        </p:txBody>
      </p:sp>
      <p:sp>
        <p:nvSpPr>
          <p:cNvPr id="16" name="Text Placeholder 7">
            <a:extLst>
              <a:ext uri="{FF2B5EF4-FFF2-40B4-BE49-F238E27FC236}">
                <a16:creationId xmlns:a16="http://schemas.microsoft.com/office/drawing/2014/main" id="{350C6264-0708-676B-CF23-BE7116945600}"/>
              </a:ext>
            </a:extLst>
          </p:cNvPr>
          <p:cNvSpPr txBox="1">
            <a:spLocks/>
          </p:cNvSpPr>
          <p:nvPr/>
        </p:nvSpPr>
        <p:spPr>
          <a:xfrm rot="16200000">
            <a:off x="2151000" y="1413596"/>
            <a:ext cx="3279651" cy="452458"/>
          </a:xfrm>
          <a:prstGeom prst="rect">
            <a:avLst/>
          </a:prstGeom>
          <a:solidFill>
            <a:srgbClr val="EC7C69"/>
          </a:solidFill>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200"/>
              <a:t>Mynd: Waterford Castle Hotel og </a:t>
            </a:r>
          </a:p>
          <a:p>
            <a:pPr algn="ctr"/>
            <a:r>
              <a:rPr lang="en-GB" sz="1200"/>
              <a:t>Golf Resort, mynd: Shane O'Neill</a:t>
            </a:r>
          </a:p>
        </p:txBody>
      </p:sp>
      <p:sp>
        <p:nvSpPr>
          <p:cNvPr id="4" name="Slide Number Placeholder 5">
            <a:extLst>
              <a:ext uri="{FF2B5EF4-FFF2-40B4-BE49-F238E27FC236}">
                <a16:creationId xmlns:a16="http://schemas.microsoft.com/office/drawing/2014/main" id="{2B7ED4A0-81DA-85C3-D4B0-32FDCB230AA5}"/>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6</a:t>
            </a:fld>
            <a:endParaRPr lang="fr-CA" sz="1200"/>
          </a:p>
        </p:txBody>
      </p:sp>
    </p:spTree>
    <p:extLst>
      <p:ext uri="{BB962C8B-B14F-4D97-AF65-F5344CB8AC3E}">
        <p14:creationId xmlns:p14="http://schemas.microsoft.com/office/powerpoint/2010/main" val="1261339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C9C14-B3BD-2804-7D0C-17644E887A5C}"/>
            </a:ext>
          </a:extLst>
        </p:cNvPr>
        <p:cNvGrpSpPr/>
        <p:nvPr/>
      </p:nvGrpSpPr>
      <p:grpSpPr>
        <a:xfrm>
          <a:off x="0" y="0"/>
          <a:ext cx="0" cy="0"/>
          <a:chOff x="0" y="0"/>
          <a:chExt cx="0" cy="0"/>
        </a:xfrm>
      </p:grpSpPr>
      <p:pic>
        <p:nvPicPr>
          <p:cNvPr id="6" name="Picture Placeholder 9">
            <a:extLst>
              <a:ext uri="{FF2B5EF4-FFF2-40B4-BE49-F238E27FC236}">
                <a16:creationId xmlns:a16="http://schemas.microsoft.com/office/drawing/2014/main" id="{C1FECC32-C14F-5D9C-D403-77F66027C997}"/>
              </a:ext>
            </a:extLst>
          </p:cNvPr>
          <p:cNvPicPr>
            <a:picLocks noGrp="1" noChangeAspect="1"/>
          </p:cNvPicPr>
          <p:nvPr>
            <p:ph type="pic" sz="quarter" idx="10"/>
          </p:nvPr>
        </p:nvPicPr>
        <p:blipFill rotWithShape="1">
          <a:blip r:embed="rId2"/>
          <a:srcRect l="17472" r="17472"/>
          <a:stretch/>
        </p:blipFill>
        <p:spPr>
          <a:xfrm>
            <a:off x="391600" y="-1"/>
            <a:ext cx="3423163" cy="3499183"/>
          </a:xfrm>
          <a:prstGeom prst="rect">
            <a:avLst/>
          </a:prstGeom>
        </p:spPr>
      </p:pic>
      <p:sp>
        <p:nvSpPr>
          <p:cNvPr id="2" name="Text Placeholder 1">
            <a:extLst>
              <a:ext uri="{FF2B5EF4-FFF2-40B4-BE49-F238E27FC236}">
                <a16:creationId xmlns:a16="http://schemas.microsoft.com/office/drawing/2014/main" id="{EAB7DCC2-0273-0BDE-1D97-B8D9DE1C0719}"/>
              </a:ext>
            </a:extLst>
          </p:cNvPr>
          <p:cNvSpPr>
            <a:spLocks noGrp="1"/>
          </p:cNvSpPr>
          <p:nvPr>
            <p:ph type="body" sz="quarter" idx="18"/>
          </p:nvPr>
        </p:nvSpPr>
        <p:spPr>
          <a:xfrm>
            <a:off x="640296" y="3696224"/>
            <a:ext cx="2606061" cy="1049221"/>
          </a:xfrm>
        </p:spPr>
        <p:txBody>
          <a:bodyPr/>
          <a:lstStyle/>
          <a:p>
            <a:pPr>
              <a:lnSpc>
                <a:spcPts val="3620"/>
              </a:lnSpc>
            </a:pPr>
            <a:r>
              <a:rPr lang="en-GB" sz="3600" b="1"/>
              <a:t>Námsmarkmið</a:t>
            </a:r>
          </a:p>
        </p:txBody>
      </p:sp>
      <p:sp>
        <p:nvSpPr>
          <p:cNvPr id="7" name="Text Placeholder 6">
            <a:extLst>
              <a:ext uri="{FF2B5EF4-FFF2-40B4-BE49-F238E27FC236}">
                <a16:creationId xmlns:a16="http://schemas.microsoft.com/office/drawing/2014/main" id="{33BEBD5D-D653-B11B-7F3D-4D4005AAB60B}"/>
              </a:ext>
            </a:extLst>
          </p:cNvPr>
          <p:cNvSpPr>
            <a:spLocks noGrp="1"/>
          </p:cNvSpPr>
          <p:nvPr>
            <p:ph type="body" sz="quarter" idx="23"/>
          </p:nvPr>
        </p:nvSpPr>
        <p:spPr>
          <a:xfrm>
            <a:off x="4466640" y="1142494"/>
            <a:ext cx="6933041" cy="2001596"/>
          </a:xfrm>
        </p:spPr>
        <p:txBody>
          <a:bodyPr/>
          <a:lstStyle/>
          <a:p>
            <a:pPr>
              <a:lnSpc>
                <a:spcPts val="2960"/>
              </a:lnSpc>
            </a:pPr>
            <a:r>
              <a:rPr lang="en-US" sz="2800"/>
              <a:t>Kafli 3: </a:t>
            </a:r>
          </a:p>
          <a:p>
            <a:pPr>
              <a:lnSpc>
                <a:spcPts val="2960"/>
              </a:lnSpc>
            </a:pPr>
            <a:r>
              <a:rPr lang="en-GB" sz="2800">
                <a:solidFill>
                  <a:srgbClr val="414141"/>
                </a:solidFill>
              </a:rPr>
              <a:t>Sjónræn efni, frásagnagerð og uppbygging samfélags sem skilar árangri</a:t>
            </a:r>
          </a:p>
          <a:p>
            <a:pPr>
              <a:lnSpc>
                <a:spcPts val="2960"/>
              </a:lnSpc>
            </a:pPr>
            <a:endParaRPr lang="en-GB" sz="2800">
              <a:solidFill>
                <a:srgbClr val="414141"/>
              </a:solidFill>
            </a:endParaRPr>
          </a:p>
          <a:p>
            <a:endParaRPr lang="en-GB" sz="800">
              <a:solidFill>
                <a:srgbClr val="414141"/>
              </a:solidFill>
            </a:endParaRPr>
          </a:p>
          <a:p>
            <a:pPr>
              <a:lnSpc>
                <a:spcPts val="2340"/>
              </a:lnSpc>
            </a:pPr>
            <a:r>
              <a:rPr lang="en-GB" sz="2200" b="0">
                <a:solidFill>
                  <a:srgbClr val="414141"/>
                </a:solidFill>
              </a:rPr>
              <a:t>Þriðji kafli sýnir þér hvernig á að nota áhrifamiklar sjónrænar framsetningar, raunverulegar sögur og tengsl við samfélagið til að auka bókanir og byggja upp sterkt og varanlegt ferðaþjónustufyrirtæki í dreifbýli. </a:t>
            </a:r>
          </a:p>
          <a:p>
            <a:pPr>
              <a:lnSpc>
                <a:spcPts val="2340"/>
              </a:lnSpc>
            </a:pPr>
            <a:endParaRPr lang="en-GB" sz="2200" b="0">
              <a:solidFill>
                <a:srgbClr val="414141"/>
              </a:solidFill>
            </a:endParaRPr>
          </a:p>
          <a:p>
            <a:endParaRPr lang="en-GB" sz="2200">
              <a:solidFill>
                <a:srgbClr val="414141"/>
              </a:solidFill>
            </a:endParaRPr>
          </a:p>
        </p:txBody>
      </p:sp>
      <p:sp>
        <p:nvSpPr>
          <p:cNvPr id="13" name="Text Placeholder 5">
            <a:extLst>
              <a:ext uri="{FF2B5EF4-FFF2-40B4-BE49-F238E27FC236}">
                <a16:creationId xmlns:a16="http://schemas.microsoft.com/office/drawing/2014/main" id="{4EE5813A-7096-C2B6-970E-5A933027017E}"/>
              </a:ext>
            </a:extLst>
          </p:cNvPr>
          <p:cNvSpPr txBox="1">
            <a:spLocks/>
          </p:cNvSpPr>
          <p:nvPr/>
        </p:nvSpPr>
        <p:spPr>
          <a:xfrm>
            <a:off x="4264348" y="2371544"/>
            <a:ext cx="7427278" cy="3499183"/>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2200">
              <a:solidFill>
                <a:srgbClr val="414141"/>
              </a:solidFill>
            </a:endParaRPr>
          </a:p>
        </p:txBody>
      </p:sp>
      <p:sp>
        <p:nvSpPr>
          <p:cNvPr id="15" name="Text Placeholder 5">
            <a:extLst>
              <a:ext uri="{FF2B5EF4-FFF2-40B4-BE49-F238E27FC236}">
                <a16:creationId xmlns:a16="http://schemas.microsoft.com/office/drawing/2014/main" id="{22466AD5-6426-E892-F13B-70D8C8295407}"/>
              </a:ext>
            </a:extLst>
          </p:cNvPr>
          <p:cNvSpPr txBox="1">
            <a:spLocks/>
          </p:cNvSpPr>
          <p:nvPr/>
        </p:nvSpPr>
        <p:spPr>
          <a:xfrm>
            <a:off x="4272917" y="3916636"/>
            <a:ext cx="7427278" cy="2028977"/>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2200">
              <a:solidFill>
                <a:srgbClr val="414141"/>
              </a:solidFill>
            </a:endParaRPr>
          </a:p>
        </p:txBody>
      </p:sp>
      <p:sp>
        <p:nvSpPr>
          <p:cNvPr id="10" name="Text Placeholder 6">
            <a:extLst>
              <a:ext uri="{FF2B5EF4-FFF2-40B4-BE49-F238E27FC236}">
                <a16:creationId xmlns:a16="http://schemas.microsoft.com/office/drawing/2014/main" id="{FAD5C7DF-B887-173B-E16E-177F349BE7F2}"/>
              </a:ext>
            </a:extLst>
          </p:cNvPr>
          <p:cNvSpPr txBox="1">
            <a:spLocks/>
          </p:cNvSpPr>
          <p:nvPr/>
        </p:nvSpPr>
        <p:spPr>
          <a:xfrm>
            <a:off x="4222218" y="4745445"/>
            <a:ext cx="6808876" cy="1049221"/>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2200">
              <a:solidFill>
                <a:srgbClr val="414141"/>
              </a:solidFill>
            </a:endParaRPr>
          </a:p>
        </p:txBody>
      </p:sp>
      <p:sp>
        <p:nvSpPr>
          <p:cNvPr id="16" name="Text Placeholder 7">
            <a:extLst>
              <a:ext uri="{FF2B5EF4-FFF2-40B4-BE49-F238E27FC236}">
                <a16:creationId xmlns:a16="http://schemas.microsoft.com/office/drawing/2014/main" id="{AECE132D-49AF-6753-AF82-828257AF7F90}"/>
              </a:ext>
            </a:extLst>
          </p:cNvPr>
          <p:cNvSpPr txBox="1">
            <a:spLocks/>
          </p:cNvSpPr>
          <p:nvPr/>
        </p:nvSpPr>
        <p:spPr>
          <a:xfrm rot="16200000">
            <a:off x="2151000" y="1413596"/>
            <a:ext cx="3279651" cy="452458"/>
          </a:xfrm>
          <a:prstGeom prst="rect">
            <a:avLst/>
          </a:prstGeom>
          <a:solidFill>
            <a:srgbClr val="EC7C69"/>
          </a:solidFill>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200"/>
              <a:t>Mynd: Waterford Castle Hotel og </a:t>
            </a:r>
          </a:p>
          <a:p>
            <a:pPr algn="ctr"/>
            <a:r>
              <a:rPr lang="en-GB" sz="1200"/>
              <a:t>Golf Resort, mynd: Shane O'Neill</a:t>
            </a:r>
          </a:p>
        </p:txBody>
      </p:sp>
      <p:sp>
        <p:nvSpPr>
          <p:cNvPr id="4" name="Slide Number Placeholder 5">
            <a:extLst>
              <a:ext uri="{FF2B5EF4-FFF2-40B4-BE49-F238E27FC236}">
                <a16:creationId xmlns:a16="http://schemas.microsoft.com/office/drawing/2014/main" id="{019A24AD-A901-521D-7940-A6B639AF31F7}"/>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7</a:t>
            </a:fld>
            <a:endParaRPr lang="fr-CA" sz="1200"/>
          </a:p>
        </p:txBody>
      </p:sp>
      <p:pic>
        <p:nvPicPr>
          <p:cNvPr id="3" name="Picture 2">
            <a:extLst>
              <a:ext uri="{FF2B5EF4-FFF2-40B4-BE49-F238E27FC236}">
                <a16:creationId xmlns:a16="http://schemas.microsoft.com/office/drawing/2014/main" id="{A2CE5E67-CD51-3174-78FF-F49766B12A5A}"/>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729083" y="3673873"/>
            <a:ext cx="3872376" cy="2849633"/>
          </a:xfrm>
          <a:prstGeom prst="rect">
            <a:avLst/>
          </a:prstGeom>
        </p:spPr>
      </p:pic>
    </p:spTree>
    <p:extLst>
      <p:ext uri="{BB962C8B-B14F-4D97-AF65-F5344CB8AC3E}">
        <p14:creationId xmlns:p14="http://schemas.microsoft.com/office/powerpoint/2010/main" val="3756912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882D3-343C-A86E-4427-353C756CA156}"/>
            </a:ext>
          </a:extLst>
        </p:cNvPr>
        <p:cNvGrpSpPr/>
        <p:nvPr/>
      </p:nvGrpSpPr>
      <p:grpSpPr>
        <a:xfrm>
          <a:off x="0" y="0"/>
          <a:ext cx="0" cy="0"/>
          <a:chOff x="0" y="0"/>
          <a:chExt cx="0" cy="0"/>
        </a:xfrm>
      </p:grpSpPr>
      <p:pic>
        <p:nvPicPr>
          <p:cNvPr id="11" name="Picture Placeholder 18">
            <a:extLst>
              <a:ext uri="{FF2B5EF4-FFF2-40B4-BE49-F238E27FC236}">
                <a16:creationId xmlns:a16="http://schemas.microsoft.com/office/drawing/2014/main" id="{53AE3FA6-8F8B-A387-D87D-0CF507A14415}"/>
              </a:ext>
            </a:extLst>
          </p:cNvPr>
          <p:cNvPicPr>
            <a:picLocks noGrp="1" noChangeAspect="1"/>
          </p:cNvPicPr>
          <p:nvPr>
            <p:ph type="pic" sz="quarter" idx="19"/>
          </p:nvPr>
        </p:nvPicPr>
        <p:blipFill>
          <a:blip r:embed="rId2"/>
          <a:srcRect t="23953" b="23953"/>
          <a:stretch>
            <a:fillRect/>
          </a:stretch>
        </p:blipFill>
        <p:spPr/>
      </p:pic>
      <p:sp>
        <p:nvSpPr>
          <p:cNvPr id="2" name="Text Placeholder 1">
            <a:extLst>
              <a:ext uri="{FF2B5EF4-FFF2-40B4-BE49-F238E27FC236}">
                <a16:creationId xmlns:a16="http://schemas.microsoft.com/office/drawing/2014/main" id="{BA477325-FD39-810A-DCCC-E2BC43119A96}"/>
              </a:ext>
            </a:extLst>
          </p:cNvPr>
          <p:cNvSpPr>
            <a:spLocks noGrp="1"/>
          </p:cNvSpPr>
          <p:nvPr>
            <p:ph type="body" sz="quarter" idx="16"/>
          </p:nvPr>
        </p:nvSpPr>
        <p:spPr>
          <a:xfrm>
            <a:off x="733931" y="2695992"/>
            <a:ext cx="4617998" cy="3066422"/>
          </a:xfrm>
        </p:spPr>
        <p:txBody>
          <a:bodyPr>
            <a:noAutofit/>
          </a:bodyPr>
          <a:lstStyle/>
          <a:p>
            <a:pPr>
              <a:lnSpc>
                <a:spcPts val="3900"/>
              </a:lnSpc>
            </a:pPr>
            <a:r>
              <a:rPr lang="en-GB" sz="4000"/>
              <a:t>Byggja vörumerkið þitt – Hvað gerir þig öðruvísi</a:t>
            </a:r>
          </a:p>
          <a:p>
            <a:pPr>
              <a:lnSpc>
                <a:spcPts val="3900"/>
              </a:lnSpc>
            </a:pPr>
            <a:endParaRPr lang="en-GB" sz="4000"/>
          </a:p>
        </p:txBody>
      </p:sp>
      <p:sp>
        <p:nvSpPr>
          <p:cNvPr id="3" name="Text Placeholder 2">
            <a:extLst>
              <a:ext uri="{FF2B5EF4-FFF2-40B4-BE49-F238E27FC236}">
                <a16:creationId xmlns:a16="http://schemas.microsoft.com/office/drawing/2014/main" id="{A9176FE3-F725-B493-6590-4D70990DBECD}"/>
              </a:ext>
            </a:extLst>
          </p:cNvPr>
          <p:cNvSpPr>
            <a:spLocks noGrp="1"/>
          </p:cNvSpPr>
          <p:nvPr>
            <p:ph type="body" sz="quarter" idx="17"/>
          </p:nvPr>
        </p:nvSpPr>
        <p:spPr>
          <a:xfrm>
            <a:off x="733931" y="1095586"/>
            <a:ext cx="5362069" cy="582221"/>
          </a:xfrm>
        </p:spPr>
        <p:txBody>
          <a:bodyPr/>
          <a:lstStyle/>
          <a:p>
            <a:r>
              <a:rPr lang="en-IE" sz="6600" b="1"/>
              <a:t>Kafli 1</a:t>
            </a:r>
            <a:endParaRPr lang="en-GB" sz="6600" b="1"/>
          </a:p>
        </p:txBody>
      </p:sp>
      <p:sp>
        <p:nvSpPr>
          <p:cNvPr id="8" name="Text Placeholder 7">
            <a:extLst>
              <a:ext uri="{FF2B5EF4-FFF2-40B4-BE49-F238E27FC236}">
                <a16:creationId xmlns:a16="http://schemas.microsoft.com/office/drawing/2014/main" id="{D45A6D4E-2928-D5EE-BDCC-6231AE61993A}"/>
              </a:ext>
            </a:extLst>
          </p:cNvPr>
          <p:cNvSpPr>
            <a:spLocks noGrp="1"/>
          </p:cNvSpPr>
          <p:nvPr>
            <p:ph type="body" sz="quarter" idx="65"/>
          </p:nvPr>
        </p:nvSpPr>
        <p:spPr>
          <a:xfrm>
            <a:off x="8485094" y="1451578"/>
            <a:ext cx="3706906" cy="452458"/>
          </a:xfrm>
          <a:solidFill>
            <a:srgbClr val="EC7C69"/>
          </a:solidFill>
        </p:spPr>
        <p:txBody>
          <a:bodyPr/>
          <a:lstStyle/>
          <a:p>
            <a:pPr algn="ctr"/>
            <a:r>
              <a:rPr lang="en-IE" sz="1200">
                <a:latin typeface="Calibri"/>
                <a:ea typeface="Calibri"/>
                <a:cs typeface="Calibri"/>
              </a:rPr>
              <a:t>Ljósmynd: </a:t>
            </a:r>
          </a:p>
          <a:p>
            <a:pPr algn="ctr"/>
            <a:r>
              <a:rPr lang="en-IE" sz="1200">
                <a:latin typeface="Calibri"/>
                <a:ea typeface="Calibri"/>
                <a:cs typeface="Calibri"/>
              </a:rPr>
              <a:t>Il </a:t>
            </a:r>
            <a:r>
              <a:rPr lang="en-IE" sz="1200" err="1">
                <a:latin typeface="Calibri"/>
                <a:ea typeface="Calibri"/>
                <a:cs typeface="Calibri"/>
              </a:rPr>
              <a:t>Roccolino </a:t>
            </a:r>
            <a:r>
              <a:rPr lang="en-IE" sz="1200">
                <a:latin typeface="Calibri"/>
                <a:ea typeface="Calibri"/>
                <a:cs typeface="Calibri"/>
              </a:rPr>
              <a:t>Casa </a:t>
            </a:r>
            <a:r>
              <a:rPr lang="en-IE" sz="1200" err="1">
                <a:latin typeface="Calibri"/>
                <a:ea typeface="Calibri"/>
                <a:cs typeface="Calibri"/>
              </a:rPr>
              <a:t>Vacanze</a:t>
            </a:r>
            <a:r>
              <a:rPr lang="en-IE" sz="1200">
                <a:latin typeface="Calibri"/>
                <a:ea typeface="Calibri"/>
                <a:cs typeface="Calibri"/>
              </a:rPr>
              <a:t>, Ítalía</a:t>
            </a:r>
          </a:p>
        </p:txBody>
      </p:sp>
      <p:sp>
        <p:nvSpPr>
          <p:cNvPr id="4" name="Freeform 3">
            <a:extLst>
              <a:ext uri="{FF2B5EF4-FFF2-40B4-BE49-F238E27FC236}">
                <a16:creationId xmlns:a16="http://schemas.microsoft.com/office/drawing/2014/main" id="{D4292D93-8DE7-A40F-E533-247469C88E6B}"/>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9CAADF3-C22D-8B68-7235-D1AE5B5CFDE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8</a:t>
            </a:fld>
            <a:endParaRPr lang="fr-CA" sz="1200"/>
          </a:p>
        </p:txBody>
      </p:sp>
      <p:pic>
        <p:nvPicPr>
          <p:cNvPr id="9" name="Picture 8">
            <a:extLst>
              <a:ext uri="{FF2B5EF4-FFF2-40B4-BE49-F238E27FC236}">
                <a16:creationId xmlns:a16="http://schemas.microsoft.com/office/drawing/2014/main" id="{AB513A41-E00C-2C4B-6CE9-79C3E97C2E47}"/>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066576" y="3795860"/>
            <a:ext cx="3580276" cy="2659133"/>
          </a:xfrm>
          <a:prstGeom prst="rect">
            <a:avLst/>
          </a:prstGeom>
        </p:spPr>
      </p:pic>
    </p:spTree>
    <p:extLst>
      <p:ext uri="{BB962C8B-B14F-4D97-AF65-F5344CB8AC3E}">
        <p14:creationId xmlns:p14="http://schemas.microsoft.com/office/powerpoint/2010/main" val="17217210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CDF59-C2C2-0F71-9473-8D7782661600}"/>
            </a:ext>
          </a:extLst>
        </p:cNvPr>
        <p:cNvGrpSpPr/>
        <p:nvPr/>
      </p:nvGrpSpPr>
      <p:grpSpPr>
        <a:xfrm>
          <a:off x="0" y="0"/>
          <a:ext cx="0" cy="0"/>
          <a:chOff x="0" y="0"/>
          <a:chExt cx="0" cy="0"/>
        </a:xfrm>
      </p:grpSpPr>
      <p:pic>
        <p:nvPicPr>
          <p:cNvPr id="7" name="Picture Placeholder 6" descr="A white board with black text and orange letters&#10;&#10;AI-generated content may be incorrect.">
            <a:extLst>
              <a:ext uri="{FF2B5EF4-FFF2-40B4-BE49-F238E27FC236}">
                <a16:creationId xmlns:a16="http://schemas.microsoft.com/office/drawing/2014/main" id="{0C915214-17C0-DC1C-EA89-C0334742985B}"/>
              </a:ext>
            </a:extLst>
          </p:cNvPr>
          <p:cNvPicPr>
            <a:picLocks noGrp="1" noChangeAspect="1"/>
          </p:cNvPicPr>
          <p:nvPr>
            <p:ph type="pic" sz="quarter" idx="67"/>
          </p:nvPr>
        </p:nvPicPr>
        <p:blipFill rotWithShape="1">
          <a:blip r:embed="rId2"/>
          <a:srcRect l="4989" t="8551" r="6419" b="6191"/>
          <a:stretch/>
        </p:blipFill>
        <p:spPr>
          <a:xfrm>
            <a:off x="-1" y="178005"/>
            <a:ext cx="7607445" cy="3354626"/>
          </a:xfrm>
        </p:spPr>
      </p:pic>
      <p:sp>
        <p:nvSpPr>
          <p:cNvPr id="2" name="Text Placeholder 1">
            <a:extLst>
              <a:ext uri="{FF2B5EF4-FFF2-40B4-BE49-F238E27FC236}">
                <a16:creationId xmlns:a16="http://schemas.microsoft.com/office/drawing/2014/main" id="{60EE4489-BED2-40C4-B487-666D244E48C7}"/>
              </a:ext>
            </a:extLst>
          </p:cNvPr>
          <p:cNvSpPr>
            <a:spLocks noGrp="1"/>
          </p:cNvSpPr>
          <p:nvPr>
            <p:ph type="body" sz="quarter" idx="18"/>
          </p:nvPr>
        </p:nvSpPr>
        <p:spPr>
          <a:xfrm>
            <a:off x="4796590" y="1618150"/>
            <a:ext cx="6724241" cy="870198"/>
          </a:xfrm>
        </p:spPr>
        <p:txBody>
          <a:bodyPr/>
          <a:lstStyle/>
          <a:p>
            <a:pPr>
              <a:lnSpc>
                <a:spcPts val="3240"/>
              </a:lnSpc>
            </a:pPr>
            <a:r>
              <a:rPr lang="en-GB" sz="3200"/>
              <a:t>Að byggja þitt </a:t>
            </a:r>
          </a:p>
          <a:p>
            <a:pPr>
              <a:lnSpc>
                <a:spcPts val="3240"/>
              </a:lnSpc>
            </a:pPr>
            <a:r>
              <a:rPr lang="en-GB" sz="3200"/>
              <a:t>Vörumerki – Hvað </a:t>
            </a:r>
          </a:p>
          <a:p>
            <a:pPr>
              <a:lnSpc>
                <a:spcPts val="3240"/>
              </a:lnSpc>
            </a:pPr>
            <a:r>
              <a:rPr lang="en-GB" sz="3200"/>
              <a:t>Gerir þig öðruvísi</a:t>
            </a:r>
          </a:p>
          <a:p>
            <a:pPr>
              <a:lnSpc>
                <a:spcPts val="3240"/>
              </a:lnSpc>
            </a:pPr>
            <a:endParaRPr lang="en-GB" sz="3200"/>
          </a:p>
        </p:txBody>
      </p:sp>
      <p:sp>
        <p:nvSpPr>
          <p:cNvPr id="3" name="Text Placeholder 2">
            <a:extLst>
              <a:ext uri="{FF2B5EF4-FFF2-40B4-BE49-F238E27FC236}">
                <a16:creationId xmlns:a16="http://schemas.microsoft.com/office/drawing/2014/main" id="{8E0DC63F-1113-8B2F-1469-86F174148462}"/>
              </a:ext>
            </a:extLst>
          </p:cNvPr>
          <p:cNvSpPr>
            <a:spLocks noGrp="1"/>
          </p:cNvSpPr>
          <p:nvPr>
            <p:ph type="body" sz="quarter" idx="19"/>
          </p:nvPr>
        </p:nvSpPr>
        <p:spPr/>
        <p:txBody>
          <a:bodyPr/>
          <a:lstStyle/>
          <a:p>
            <a:pPr marL="0" indent="0" defTabSz="914400" rtl="0" eaLnBrk="1" latinLnBrk="0" hangingPunct="1">
              <a:lnSpc>
                <a:spcPct val="100000"/>
              </a:lnSpc>
              <a:spcBef>
                <a:spcPts val="0"/>
              </a:spcBef>
              <a:buFont typeface="Arial" panose="020B0604020202020204" pitchFamily="34" charset="0"/>
              <a:buNone/>
            </a:pPr>
            <a:r>
              <a:rPr lang="en-GB"/>
              <a:t>Kafli 1</a:t>
            </a:r>
          </a:p>
        </p:txBody>
      </p:sp>
      <p:sp>
        <p:nvSpPr>
          <p:cNvPr id="29" name="Slide Number Placeholder 5">
            <a:extLst>
              <a:ext uri="{FF2B5EF4-FFF2-40B4-BE49-F238E27FC236}">
                <a16:creationId xmlns:a16="http://schemas.microsoft.com/office/drawing/2014/main" id="{34392913-5D35-7857-F687-67AA0DFE900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9</a:t>
            </a:fld>
            <a:endParaRPr lang="fr-CA" sz="1200"/>
          </a:p>
        </p:txBody>
      </p:sp>
      <p:sp>
        <p:nvSpPr>
          <p:cNvPr id="21" name="Text Placeholder 7">
            <a:extLst>
              <a:ext uri="{FF2B5EF4-FFF2-40B4-BE49-F238E27FC236}">
                <a16:creationId xmlns:a16="http://schemas.microsoft.com/office/drawing/2014/main" id="{CA1CDCD9-9998-5135-2D68-732A3560E6BB}"/>
              </a:ext>
            </a:extLst>
          </p:cNvPr>
          <p:cNvSpPr txBox="1">
            <a:spLocks/>
          </p:cNvSpPr>
          <p:nvPr/>
        </p:nvSpPr>
        <p:spPr>
          <a:xfrm rot="16200000">
            <a:off x="-1429704" y="1629089"/>
            <a:ext cx="3354626" cy="452458"/>
          </a:xfrm>
          <a:prstGeom prst="rect">
            <a:avLst/>
          </a:prstGeom>
          <a:solidFill>
            <a:srgbClr val="EC7C69"/>
          </a:solidFill>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200"/>
              <a:t>Ljósmynd:https://medium.com/</a:t>
            </a:r>
          </a:p>
        </p:txBody>
      </p:sp>
      <p:sp>
        <p:nvSpPr>
          <p:cNvPr id="25" name="Text Placeholder 4">
            <a:extLst>
              <a:ext uri="{FF2B5EF4-FFF2-40B4-BE49-F238E27FC236}">
                <a16:creationId xmlns:a16="http://schemas.microsoft.com/office/drawing/2014/main" id="{8D450DFA-D326-43D0-9DF1-C765CEBB9981}"/>
              </a:ext>
            </a:extLst>
          </p:cNvPr>
          <p:cNvSpPr>
            <a:spLocks noGrp="1"/>
          </p:cNvSpPr>
          <p:nvPr>
            <p:ph type="body" sz="quarter" idx="23"/>
          </p:nvPr>
        </p:nvSpPr>
        <p:spPr>
          <a:xfrm>
            <a:off x="455462" y="3763001"/>
            <a:ext cx="3130702" cy="1373830"/>
          </a:xfrm>
        </p:spPr>
        <p:txBody>
          <a:bodyPr lIns="91440" tIns="45720" rIns="91440" bIns="45720" anchor="t"/>
          <a:lstStyle/>
          <a:p>
            <a:pPr>
              <a:buNone/>
            </a:pPr>
            <a:r>
              <a:rPr lang="en-US" sz="4000" b="1">
                <a:solidFill>
                  <a:srgbClr val="EC7C69"/>
                </a:solidFill>
              </a:rPr>
              <a:t>Yfirlit:</a:t>
            </a:r>
            <a:endParaRPr lang="en-US" sz="4000"/>
          </a:p>
        </p:txBody>
      </p:sp>
      <p:sp>
        <p:nvSpPr>
          <p:cNvPr id="26" name="Text Placeholder 4">
            <a:extLst>
              <a:ext uri="{FF2B5EF4-FFF2-40B4-BE49-F238E27FC236}">
                <a16:creationId xmlns:a16="http://schemas.microsoft.com/office/drawing/2014/main" id="{E692E126-A856-F0CE-FE52-EDEEF84A76E2}"/>
              </a:ext>
            </a:extLst>
          </p:cNvPr>
          <p:cNvSpPr txBox="1">
            <a:spLocks/>
          </p:cNvSpPr>
          <p:nvPr/>
        </p:nvSpPr>
        <p:spPr>
          <a:xfrm>
            <a:off x="5283199" y="4620673"/>
            <a:ext cx="6237632" cy="70420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2360"/>
              </a:lnSpc>
            </a:pPr>
            <a:r>
              <a:rPr lang="en-IE"/>
              <a:t> </a:t>
            </a:r>
          </a:p>
        </p:txBody>
      </p:sp>
      <p:sp>
        <p:nvSpPr>
          <p:cNvPr id="27" name="Text Placeholder 4">
            <a:extLst>
              <a:ext uri="{FF2B5EF4-FFF2-40B4-BE49-F238E27FC236}">
                <a16:creationId xmlns:a16="http://schemas.microsoft.com/office/drawing/2014/main" id="{71E24FF5-0447-4C0E-374E-FA093D1717F6}"/>
              </a:ext>
            </a:extLst>
          </p:cNvPr>
          <p:cNvSpPr txBox="1">
            <a:spLocks/>
          </p:cNvSpPr>
          <p:nvPr/>
        </p:nvSpPr>
        <p:spPr>
          <a:xfrm>
            <a:off x="473838" y="4535644"/>
            <a:ext cx="11046993" cy="1634150"/>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a:t>Þessi kafli kynnir grunnstoðir vörumerkjauppbyggingar fyrir valfrjálsa ferðamannagistingu (ATA) og hjálpar þátttakendum að greina hvað gerir gistingu þeirra áberandi í sífellt harðari samkeppni í ferðaþjónustunni. Ólíkt hefðbundnum hótelum og dvalarstöðum eru ATA-vörumerki byggð á ekta upplifun, samfélagi, sjálfbærni og einstökum gestaupplifunum. Þessi kafli leiðbeinir þátttakendum við að uppgötva sögu sína, skilgreina vörumerkjavitund sína og miðla því sem gerir þá öðruvísi á þann hátt sem höfðar til réttra gesta.</a:t>
            </a:r>
          </a:p>
        </p:txBody>
      </p:sp>
    </p:spTree>
    <p:extLst>
      <p:ext uri="{BB962C8B-B14F-4D97-AF65-F5344CB8AC3E}">
        <p14:creationId xmlns:p14="http://schemas.microsoft.com/office/powerpoint/2010/main" val="1164802475"/>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E903EE-980D-4103-8592-1C8453853588}">
  <ds:schemaRefs>
    <ds:schemaRef ds:uri="7b53bf8c-4569-44df-ad60-bb18397340c4"/>
    <ds:schemaRef ds:uri="835803b3-5fd4-490d-9118-e08d8d43fc1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58451AE1-317E-46B0-AB2D-B754D9661791}"/>
</file>

<file path=customXml/itemProps3.xml><?xml version="1.0" encoding="utf-8"?>
<ds:datastoreItem xmlns:ds="http://schemas.openxmlformats.org/officeDocument/2006/customXml" ds:itemID="{AF7B5C26-8FD7-494F-82FA-FDD10BB9F0C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3158</Words>
  <Application>Microsoft Office PowerPoint</Application>
  <PresentationFormat>Widescreen</PresentationFormat>
  <Paragraphs>444</Paragraphs>
  <Slides>37</Slides>
  <Notes>1</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Magan</dc:creator>
  <cp:keywords>, docId:182067EB4FC9E53D1FFB6A6C326501E3</cp:keywords>
  <cp:lastModifiedBy>Kjartan Bollason</cp:lastModifiedBy>
  <cp:revision>3</cp:revision>
  <dcterms:modified xsi:type="dcterms:W3CDTF">2026-01-23T14:36:05Z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