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6"/>
  </p:notesMasterIdLst>
  <p:sldIdLst>
    <p:sldId id="7764" r:id="rId2"/>
    <p:sldId id="7690" r:id="rId3"/>
    <p:sldId id="7709" r:id="rId4"/>
    <p:sldId id="7711" r:id="rId5"/>
    <p:sldId id="7316" r:id="rId6"/>
    <p:sldId id="7725" r:id="rId7"/>
    <p:sldId id="7317" r:id="rId8"/>
    <p:sldId id="7401" r:id="rId9"/>
    <p:sldId id="7402" r:id="rId10"/>
    <p:sldId id="7406" r:id="rId11"/>
    <p:sldId id="7172" r:id="rId12"/>
    <p:sldId id="7412" r:id="rId13"/>
    <p:sldId id="7618" r:id="rId14"/>
    <p:sldId id="4354" r:id="rId15"/>
    <p:sldId id="7408" r:id="rId16"/>
    <p:sldId id="7404" r:id="rId17"/>
    <p:sldId id="7197" r:id="rId18"/>
    <p:sldId id="7244" r:id="rId19"/>
    <p:sldId id="7245" r:id="rId20"/>
    <p:sldId id="7265" r:id="rId21"/>
    <p:sldId id="7186" r:id="rId22"/>
    <p:sldId id="7207" r:id="rId23"/>
    <p:sldId id="7191" r:id="rId24"/>
    <p:sldId id="7264" r:id="rId25"/>
    <p:sldId id="7266" r:id="rId26"/>
    <p:sldId id="7589" r:id="rId27"/>
    <p:sldId id="7205" r:id="rId28"/>
    <p:sldId id="7409" r:id="rId29"/>
    <p:sldId id="7171" r:id="rId30"/>
    <p:sldId id="7206" r:id="rId31"/>
    <p:sldId id="7208" r:id="rId32"/>
    <p:sldId id="7209" r:id="rId33"/>
    <p:sldId id="7617" r:id="rId34"/>
    <p:sldId id="7587" r:id="rId35"/>
    <p:sldId id="7595" r:id="rId36"/>
    <p:sldId id="7590" r:id="rId37"/>
    <p:sldId id="7593" r:id="rId38"/>
    <p:sldId id="7596" r:id="rId39"/>
    <p:sldId id="7598" r:id="rId40"/>
    <p:sldId id="7619" r:id="rId41"/>
    <p:sldId id="7620" r:id="rId42"/>
    <p:sldId id="6586" r:id="rId43"/>
    <p:sldId id="7599" r:id="rId44"/>
    <p:sldId id="6955" r:id="rId45"/>
    <p:sldId id="6506" r:id="rId46"/>
    <p:sldId id="6933" r:id="rId47"/>
    <p:sldId id="6963" r:id="rId48"/>
    <p:sldId id="6921" r:id="rId49"/>
    <p:sldId id="7600" r:id="rId50"/>
    <p:sldId id="6931" r:id="rId51"/>
    <p:sldId id="7765" r:id="rId52"/>
    <p:sldId id="7766" r:id="rId53"/>
    <p:sldId id="7767" r:id="rId54"/>
    <p:sldId id="7601" r:id="rId55"/>
    <p:sldId id="7604" r:id="rId56"/>
    <p:sldId id="7603" r:id="rId57"/>
    <p:sldId id="7602" r:id="rId58"/>
    <p:sldId id="7606" r:id="rId59"/>
    <p:sldId id="6954" r:id="rId60"/>
    <p:sldId id="6964" r:id="rId61"/>
    <p:sldId id="7605" r:id="rId62"/>
    <p:sldId id="6737" r:id="rId63"/>
    <p:sldId id="6922" r:id="rId64"/>
    <p:sldId id="6923" r:id="rId65"/>
    <p:sldId id="6966" r:id="rId66"/>
    <p:sldId id="7196" r:id="rId67"/>
    <p:sldId id="7243" r:id="rId68"/>
    <p:sldId id="7410" r:id="rId69"/>
    <p:sldId id="7246" r:id="rId70"/>
    <p:sldId id="7168" r:id="rId71"/>
    <p:sldId id="7159" r:id="rId72"/>
    <p:sldId id="7161" r:id="rId73"/>
    <p:sldId id="7166" r:id="rId74"/>
    <p:sldId id="7702"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D8F"/>
    <a:srgbClr val="F2A158"/>
    <a:srgbClr val="EC7C69"/>
    <a:srgbClr val="E96751"/>
    <a:srgbClr val="616161"/>
    <a:srgbClr val="E98C7F"/>
    <a:srgbClr val="5FBDBB"/>
    <a:srgbClr val="595959"/>
    <a:srgbClr val="459597"/>
    <a:srgbClr val="A3D4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238678-B030-3A66-B3F3-331A33C03BED}" v="673" dt="2026-01-13T11:27:20.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82" d="100"/>
          <a:sy n="82" d="100"/>
        </p:scale>
        <p:origin x="58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85"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A6238678-B030-3A66-B3F3-331A33C03BED}"/>
    <pc:docChg chg="modSld">
      <pc:chgData name="Irena Krošl" userId="S::irenak@vsgt.si::6f871211-9d6e-4801-9f7a-49ad5e71b0eb" providerId="AD" clId="Web-{A6238678-B030-3A66-B3F3-331A33C03BED}" dt="2026-01-13T11:27:20.146" v="626" actId="20577"/>
      <pc:docMkLst>
        <pc:docMk/>
      </pc:docMkLst>
      <pc:sldChg chg="modSp">
        <pc:chgData name="Irena Krošl" userId="S::irenak@vsgt.si::6f871211-9d6e-4801-9f7a-49ad5e71b0eb" providerId="AD" clId="Web-{A6238678-B030-3A66-B3F3-331A33C03BED}" dt="2026-01-13T10:16:09.442" v="136" actId="1076"/>
        <pc:sldMkLst>
          <pc:docMk/>
          <pc:sldMk cId="3413824686" sldId="4354"/>
        </pc:sldMkLst>
        <pc:spChg chg="mod">
          <ac:chgData name="Irena Krošl" userId="S::irenak@vsgt.si::6f871211-9d6e-4801-9f7a-49ad5e71b0eb" providerId="AD" clId="Web-{A6238678-B030-3A66-B3F3-331A33C03BED}" dt="2026-01-13T10:15:49.036" v="120" actId="14100"/>
          <ac:spMkLst>
            <pc:docMk/>
            <pc:sldMk cId="3413824686" sldId="4354"/>
            <ac:spMk id="20" creationId="{4A424992-FF96-37DE-85DF-1DBDC571525E}"/>
          </ac:spMkLst>
        </pc:spChg>
        <pc:spChg chg="mod">
          <ac:chgData name="Irena Krošl" userId="S::irenak@vsgt.si::6f871211-9d6e-4801-9f7a-49ad5e71b0eb" providerId="AD" clId="Web-{A6238678-B030-3A66-B3F3-331A33C03BED}" dt="2026-01-13T10:16:09.442" v="136" actId="1076"/>
          <ac:spMkLst>
            <pc:docMk/>
            <pc:sldMk cId="3413824686" sldId="4354"/>
            <ac:spMk id="25" creationId="{D4FEDBBB-34AD-3F88-CA48-6CAAD828322A}"/>
          </ac:spMkLst>
        </pc:spChg>
      </pc:sldChg>
      <pc:sldChg chg="modSp">
        <pc:chgData name="Irena Krošl" userId="S::irenak@vsgt.si::6f871211-9d6e-4801-9f7a-49ad5e71b0eb" providerId="AD" clId="Web-{A6238678-B030-3A66-B3F3-331A33C03BED}" dt="2026-01-13T10:30:06.108" v="429" actId="1076"/>
        <pc:sldMkLst>
          <pc:docMk/>
          <pc:sldMk cId="1599699998" sldId="6506"/>
        </pc:sldMkLst>
        <pc:spChg chg="mod">
          <ac:chgData name="Irena Krošl" userId="S::irenak@vsgt.si::6f871211-9d6e-4801-9f7a-49ad5e71b0eb" providerId="AD" clId="Web-{A6238678-B030-3A66-B3F3-331A33C03BED}" dt="2026-01-13T10:30:06.108" v="429" actId="1076"/>
          <ac:spMkLst>
            <pc:docMk/>
            <pc:sldMk cId="1599699998" sldId="6506"/>
            <ac:spMk id="13" creationId="{0147F03B-955B-8FD6-5E5F-28E69E2E0243}"/>
          </ac:spMkLst>
        </pc:spChg>
        <pc:spChg chg="mod">
          <ac:chgData name="Irena Krošl" userId="S::irenak@vsgt.si::6f871211-9d6e-4801-9f7a-49ad5e71b0eb" providerId="AD" clId="Web-{A6238678-B030-3A66-B3F3-331A33C03BED}" dt="2026-01-13T10:29:59.515" v="428" actId="14100"/>
          <ac:spMkLst>
            <pc:docMk/>
            <pc:sldMk cId="1599699998" sldId="6506"/>
            <ac:spMk id="21" creationId="{697EBB29-8D86-288A-B6BA-93477D286635}"/>
          </ac:spMkLst>
        </pc:spChg>
      </pc:sldChg>
      <pc:sldChg chg="modSp">
        <pc:chgData name="Irena Krošl" userId="S::irenak@vsgt.si::6f871211-9d6e-4801-9f7a-49ad5e71b0eb" providerId="AD" clId="Web-{A6238678-B030-3A66-B3F3-331A33C03BED}" dt="2026-01-13T10:29:27.623" v="418" actId="20577"/>
        <pc:sldMkLst>
          <pc:docMk/>
          <pc:sldMk cId="2882400678" sldId="6586"/>
        </pc:sldMkLst>
        <pc:spChg chg="mod">
          <ac:chgData name="Irena Krošl" userId="S::irenak@vsgt.si::6f871211-9d6e-4801-9f7a-49ad5e71b0eb" providerId="AD" clId="Web-{A6238678-B030-3A66-B3F3-331A33C03BED}" dt="2026-01-13T10:28:54.170" v="407" actId="1076"/>
          <ac:spMkLst>
            <pc:docMk/>
            <pc:sldMk cId="2882400678" sldId="6586"/>
            <ac:spMk id="5" creationId="{FF154299-443F-4A1B-5CF5-44516C7A76DF}"/>
          </ac:spMkLst>
        </pc:spChg>
        <pc:spChg chg="mod">
          <ac:chgData name="Irena Krošl" userId="S::irenak@vsgt.si::6f871211-9d6e-4801-9f7a-49ad5e71b0eb" providerId="AD" clId="Web-{A6238678-B030-3A66-B3F3-331A33C03BED}" dt="2026-01-13T10:28:30.107" v="400" actId="1076"/>
          <ac:spMkLst>
            <pc:docMk/>
            <pc:sldMk cId="2882400678" sldId="6586"/>
            <ac:spMk id="10" creationId="{962D3621-C246-E6FB-FB7F-DDA166627386}"/>
          </ac:spMkLst>
        </pc:spChg>
        <pc:spChg chg="mod">
          <ac:chgData name="Irena Krošl" userId="S::irenak@vsgt.si::6f871211-9d6e-4801-9f7a-49ad5e71b0eb" providerId="AD" clId="Web-{A6238678-B030-3A66-B3F3-331A33C03BED}" dt="2026-01-13T10:29:27.623" v="418" actId="20577"/>
          <ac:spMkLst>
            <pc:docMk/>
            <pc:sldMk cId="2882400678" sldId="6586"/>
            <ac:spMk id="12" creationId="{DCB9DAC6-2B23-97C6-8FDE-3F20B2B6F4DA}"/>
          </ac:spMkLst>
        </pc:spChg>
        <pc:grpChg chg="mod">
          <ac:chgData name="Irena Krošl" userId="S::irenak@vsgt.si::6f871211-9d6e-4801-9f7a-49ad5e71b0eb" providerId="AD" clId="Web-{A6238678-B030-3A66-B3F3-331A33C03BED}" dt="2026-01-13T10:28:37.513" v="402" actId="1076"/>
          <ac:grpSpMkLst>
            <pc:docMk/>
            <pc:sldMk cId="2882400678" sldId="6586"/>
            <ac:grpSpMk id="2" creationId="{CC5C258C-75AF-8591-CF5D-49C76CDB4026}"/>
          </ac:grpSpMkLst>
        </pc:grpChg>
      </pc:sldChg>
      <pc:sldChg chg="modSp">
        <pc:chgData name="Irena Krošl" userId="S::irenak@vsgt.si::6f871211-9d6e-4801-9f7a-49ad5e71b0eb" providerId="AD" clId="Web-{A6238678-B030-3A66-B3F3-331A33C03BED}" dt="2026-01-13T10:37:57.822" v="508" actId="14100"/>
        <pc:sldMkLst>
          <pc:docMk/>
          <pc:sldMk cId="4172841318" sldId="6737"/>
        </pc:sldMkLst>
        <pc:spChg chg="mod">
          <ac:chgData name="Irena Krošl" userId="S::irenak@vsgt.si::6f871211-9d6e-4801-9f7a-49ad5e71b0eb" providerId="AD" clId="Web-{A6238678-B030-3A66-B3F3-331A33C03BED}" dt="2026-01-13T10:37:55.291" v="507" actId="1076"/>
          <ac:spMkLst>
            <pc:docMk/>
            <pc:sldMk cId="4172841318" sldId="6737"/>
            <ac:spMk id="2" creationId="{97D61A10-28F2-86DF-9588-FA820E7A40BE}"/>
          </ac:spMkLst>
        </pc:spChg>
        <pc:spChg chg="mod">
          <ac:chgData name="Irena Krošl" userId="S::irenak@vsgt.si::6f871211-9d6e-4801-9f7a-49ad5e71b0eb" providerId="AD" clId="Web-{A6238678-B030-3A66-B3F3-331A33C03BED}" dt="2026-01-13T10:37:57.822" v="508" actId="14100"/>
          <ac:spMkLst>
            <pc:docMk/>
            <pc:sldMk cId="4172841318" sldId="6737"/>
            <ac:spMk id="6" creationId="{02810DFB-13D9-1DF5-D2C8-89376CB4C2CB}"/>
          </ac:spMkLst>
        </pc:spChg>
      </pc:sldChg>
      <pc:sldChg chg="modSp">
        <pc:chgData name="Irena Krošl" userId="S::irenak@vsgt.si::6f871211-9d6e-4801-9f7a-49ad5e71b0eb" providerId="AD" clId="Web-{A6238678-B030-3A66-B3F3-331A33C03BED}" dt="2026-01-13T10:38:10.494" v="524" actId="1076"/>
        <pc:sldMkLst>
          <pc:docMk/>
          <pc:sldMk cId="4030283896" sldId="6922"/>
        </pc:sldMkLst>
        <pc:graphicFrameChg chg="mod modGraphic">
          <ac:chgData name="Irena Krošl" userId="S::irenak@vsgt.si::6f871211-9d6e-4801-9f7a-49ad5e71b0eb" providerId="AD" clId="Web-{A6238678-B030-3A66-B3F3-331A33C03BED}" dt="2026-01-13T10:38:10.494" v="524" actId="1076"/>
          <ac:graphicFrameMkLst>
            <pc:docMk/>
            <pc:sldMk cId="4030283896" sldId="6922"/>
            <ac:graphicFrameMk id="5" creationId="{7E9A438E-6C6E-E096-DC41-95440F9C9D89}"/>
          </ac:graphicFrameMkLst>
        </pc:graphicFrameChg>
      </pc:sldChg>
      <pc:sldChg chg="modSp">
        <pc:chgData name="Irena Krošl" userId="S::irenak@vsgt.si::6f871211-9d6e-4801-9f7a-49ad5e71b0eb" providerId="AD" clId="Web-{A6238678-B030-3A66-B3F3-331A33C03BED}" dt="2026-01-13T10:38:28.432" v="555" actId="1076"/>
        <pc:sldMkLst>
          <pc:docMk/>
          <pc:sldMk cId="38349600" sldId="6923"/>
        </pc:sldMkLst>
        <pc:graphicFrameChg chg="mod modGraphic">
          <ac:chgData name="Irena Krošl" userId="S::irenak@vsgt.si::6f871211-9d6e-4801-9f7a-49ad5e71b0eb" providerId="AD" clId="Web-{A6238678-B030-3A66-B3F3-331A33C03BED}" dt="2026-01-13T10:38:28.432" v="555" actId="1076"/>
          <ac:graphicFrameMkLst>
            <pc:docMk/>
            <pc:sldMk cId="38349600" sldId="6923"/>
            <ac:graphicFrameMk id="5" creationId="{0276DD45-33E7-7B11-61D3-347D797BFB98}"/>
          </ac:graphicFrameMkLst>
        </pc:graphicFrameChg>
      </pc:sldChg>
      <pc:sldChg chg="modSp">
        <pc:chgData name="Irena Krošl" userId="S::irenak@vsgt.si::6f871211-9d6e-4801-9f7a-49ad5e71b0eb" providerId="AD" clId="Web-{A6238678-B030-3A66-B3F3-331A33C03BED}" dt="2026-01-13T10:33:52.190" v="453" actId="1076"/>
        <pc:sldMkLst>
          <pc:docMk/>
          <pc:sldMk cId="1233279833" sldId="6931"/>
        </pc:sldMkLst>
        <pc:spChg chg="mod">
          <ac:chgData name="Irena Krošl" userId="S::irenak@vsgt.si::6f871211-9d6e-4801-9f7a-49ad5e71b0eb" providerId="AD" clId="Web-{A6238678-B030-3A66-B3F3-331A33C03BED}" dt="2026-01-13T10:33:52.190" v="453" actId="1076"/>
          <ac:spMkLst>
            <pc:docMk/>
            <pc:sldMk cId="1233279833" sldId="6931"/>
            <ac:spMk id="8" creationId="{F7C13165-7C84-D40D-E83A-DA041C079BF9}"/>
          </ac:spMkLst>
        </pc:spChg>
      </pc:sldChg>
      <pc:sldChg chg="modSp">
        <pc:chgData name="Irena Krošl" userId="S::irenak@vsgt.si::6f871211-9d6e-4801-9f7a-49ad5e71b0eb" providerId="AD" clId="Web-{A6238678-B030-3A66-B3F3-331A33C03BED}" dt="2026-01-13T10:37:07.196" v="497" actId="20577"/>
        <pc:sldMkLst>
          <pc:docMk/>
          <pc:sldMk cId="3195948168" sldId="6954"/>
        </pc:sldMkLst>
        <pc:spChg chg="mod">
          <ac:chgData name="Irena Krošl" userId="S::irenak@vsgt.si::6f871211-9d6e-4801-9f7a-49ad5e71b0eb" providerId="AD" clId="Web-{A6238678-B030-3A66-B3F3-331A33C03BED}" dt="2026-01-13T10:36:35.086" v="483" actId="1076"/>
          <ac:spMkLst>
            <pc:docMk/>
            <pc:sldMk cId="3195948168" sldId="6954"/>
            <ac:spMk id="5" creationId="{373ECD7B-9F94-3BC6-BEB7-E46A838F225F}"/>
          </ac:spMkLst>
        </pc:spChg>
        <pc:spChg chg="mod">
          <ac:chgData name="Irena Krošl" userId="S::irenak@vsgt.si::6f871211-9d6e-4801-9f7a-49ad5e71b0eb" providerId="AD" clId="Web-{A6238678-B030-3A66-B3F3-331A33C03BED}" dt="2026-01-13T10:36:46.461" v="486" actId="1076"/>
          <ac:spMkLst>
            <pc:docMk/>
            <pc:sldMk cId="3195948168" sldId="6954"/>
            <ac:spMk id="9" creationId="{C0A2812C-1BC4-C41F-FF61-3F3A7077A4AB}"/>
          </ac:spMkLst>
        </pc:spChg>
        <pc:spChg chg="mod">
          <ac:chgData name="Irena Krošl" userId="S::irenak@vsgt.si::6f871211-9d6e-4801-9f7a-49ad5e71b0eb" providerId="AD" clId="Web-{A6238678-B030-3A66-B3F3-331A33C03BED}" dt="2026-01-13T10:37:07.196" v="497" actId="20577"/>
          <ac:spMkLst>
            <pc:docMk/>
            <pc:sldMk cId="3195948168" sldId="6954"/>
            <ac:spMk id="14" creationId="{BFF8E86F-C716-5089-017F-7BB37C05E169}"/>
          </ac:spMkLst>
        </pc:spChg>
      </pc:sldChg>
      <pc:sldChg chg="modSp">
        <pc:chgData name="Irena Krošl" userId="S::irenak@vsgt.si::6f871211-9d6e-4801-9f7a-49ad5e71b0eb" providerId="AD" clId="Web-{A6238678-B030-3A66-B3F3-331A33C03BED}" dt="2026-01-13T10:29:47.327" v="427" actId="20577"/>
        <pc:sldMkLst>
          <pc:docMk/>
          <pc:sldMk cId="398267921" sldId="6955"/>
        </pc:sldMkLst>
        <pc:spChg chg="mod">
          <ac:chgData name="Irena Krošl" userId="S::irenak@vsgt.si::6f871211-9d6e-4801-9f7a-49ad5e71b0eb" providerId="AD" clId="Web-{A6238678-B030-3A66-B3F3-331A33C03BED}" dt="2026-01-13T10:29:47.327" v="427" actId="20577"/>
          <ac:spMkLst>
            <pc:docMk/>
            <pc:sldMk cId="398267921" sldId="6955"/>
            <ac:spMk id="8" creationId="{C15A6186-DE02-6434-F768-A06A24069A0A}"/>
          </ac:spMkLst>
        </pc:spChg>
      </pc:sldChg>
      <pc:sldChg chg="modSp">
        <pc:chgData name="Irena Krošl" userId="S::irenak@vsgt.si::6f871211-9d6e-4801-9f7a-49ad5e71b0eb" providerId="AD" clId="Web-{A6238678-B030-3A66-B3F3-331A33C03BED}" dt="2026-01-13T10:30:57.906" v="449" actId="20577"/>
        <pc:sldMkLst>
          <pc:docMk/>
          <pc:sldMk cId="2859076695" sldId="6963"/>
        </pc:sldMkLst>
        <pc:spChg chg="mod">
          <ac:chgData name="Irena Krošl" userId="S::irenak@vsgt.si::6f871211-9d6e-4801-9f7a-49ad5e71b0eb" providerId="AD" clId="Web-{A6238678-B030-3A66-B3F3-331A33C03BED}" dt="2026-01-13T10:30:38.343" v="437" actId="1076"/>
          <ac:spMkLst>
            <pc:docMk/>
            <pc:sldMk cId="2859076695" sldId="6963"/>
            <ac:spMk id="9" creationId="{1EF2F59D-F26C-AF31-DAF8-986A855D44F0}"/>
          </ac:spMkLst>
        </pc:spChg>
        <pc:spChg chg="mod">
          <ac:chgData name="Irena Krošl" userId="S::irenak@vsgt.si::6f871211-9d6e-4801-9f7a-49ad5e71b0eb" providerId="AD" clId="Web-{A6238678-B030-3A66-B3F3-331A33C03BED}" dt="2026-01-13T10:30:22.156" v="430" actId="1076"/>
          <ac:spMkLst>
            <pc:docMk/>
            <pc:sldMk cId="2859076695" sldId="6963"/>
            <ac:spMk id="10" creationId="{A869483D-EE66-E80C-5D1B-09A2F602E7B5}"/>
          </ac:spMkLst>
        </pc:spChg>
        <pc:spChg chg="mod">
          <ac:chgData name="Irena Krošl" userId="S::irenak@vsgt.si::6f871211-9d6e-4801-9f7a-49ad5e71b0eb" providerId="AD" clId="Web-{A6238678-B030-3A66-B3F3-331A33C03BED}" dt="2026-01-13T10:30:57.906" v="449" actId="20577"/>
          <ac:spMkLst>
            <pc:docMk/>
            <pc:sldMk cId="2859076695" sldId="6963"/>
            <ac:spMk id="14" creationId="{8CE97915-8CAD-EEC5-3896-7BC085B87830}"/>
          </ac:spMkLst>
        </pc:spChg>
      </pc:sldChg>
      <pc:sldChg chg="modSp">
        <pc:chgData name="Irena Krošl" userId="S::irenak@vsgt.si::6f871211-9d6e-4801-9f7a-49ad5e71b0eb" providerId="AD" clId="Web-{A6238678-B030-3A66-B3F3-331A33C03BED}" dt="2026-01-13T10:37:31.337" v="505" actId="1076"/>
        <pc:sldMkLst>
          <pc:docMk/>
          <pc:sldMk cId="2689656501" sldId="6964"/>
        </pc:sldMkLst>
        <pc:spChg chg="mod">
          <ac:chgData name="Irena Krošl" userId="S::irenak@vsgt.si::6f871211-9d6e-4801-9f7a-49ad5e71b0eb" providerId="AD" clId="Web-{A6238678-B030-3A66-B3F3-331A33C03BED}" dt="2026-01-13T10:37:31.337" v="505" actId="1076"/>
          <ac:spMkLst>
            <pc:docMk/>
            <pc:sldMk cId="2689656501" sldId="6964"/>
            <ac:spMk id="3" creationId="{1549DFB8-C8BA-C4CC-E1B2-BCB5713AE558}"/>
          </ac:spMkLst>
        </pc:spChg>
        <pc:spChg chg="mod">
          <ac:chgData name="Irena Krošl" userId="S::irenak@vsgt.si::6f871211-9d6e-4801-9f7a-49ad5e71b0eb" providerId="AD" clId="Web-{A6238678-B030-3A66-B3F3-331A33C03BED}" dt="2026-01-13T10:37:18.853" v="502" actId="20577"/>
          <ac:spMkLst>
            <pc:docMk/>
            <pc:sldMk cId="2689656501" sldId="6964"/>
            <ac:spMk id="10" creationId="{823EDE3A-DAFB-6F53-EEA4-9A82B76F8F6B}"/>
          </ac:spMkLst>
        </pc:spChg>
        <pc:spChg chg="mod">
          <ac:chgData name="Irena Krošl" userId="S::irenak@vsgt.si::6f871211-9d6e-4801-9f7a-49ad5e71b0eb" providerId="AD" clId="Web-{A6238678-B030-3A66-B3F3-331A33C03BED}" dt="2026-01-13T10:37:27.822" v="504" actId="20577"/>
          <ac:spMkLst>
            <pc:docMk/>
            <pc:sldMk cId="2689656501" sldId="6964"/>
            <ac:spMk id="14" creationId="{2AB2791E-983D-D931-59E7-0601A40B2E8A}"/>
          </ac:spMkLst>
        </pc:spChg>
      </pc:sldChg>
      <pc:sldChg chg="modSp">
        <pc:chgData name="Irena Krošl" userId="S::irenak@vsgt.si::6f871211-9d6e-4801-9f7a-49ad5e71b0eb" providerId="AD" clId="Web-{A6238678-B030-3A66-B3F3-331A33C03BED}" dt="2026-01-13T10:38:56.871" v="588"/>
        <pc:sldMkLst>
          <pc:docMk/>
          <pc:sldMk cId="1787760308" sldId="6966"/>
        </pc:sldMkLst>
        <pc:spChg chg="mod">
          <ac:chgData name="Irena Krošl" userId="S::irenak@vsgt.si::6f871211-9d6e-4801-9f7a-49ad5e71b0eb" providerId="AD" clId="Web-{A6238678-B030-3A66-B3F3-331A33C03BED}" dt="2026-01-13T10:38:45.839" v="558" actId="14100"/>
          <ac:spMkLst>
            <pc:docMk/>
            <pc:sldMk cId="1787760308" sldId="6966"/>
            <ac:spMk id="4" creationId="{EC854219-6886-16D8-38DF-F3360B26B258}"/>
          </ac:spMkLst>
        </pc:spChg>
        <pc:graphicFrameChg chg="mod modGraphic">
          <ac:chgData name="Irena Krošl" userId="S::irenak@vsgt.si::6f871211-9d6e-4801-9f7a-49ad5e71b0eb" providerId="AD" clId="Web-{A6238678-B030-3A66-B3F3-331A33C03BED}" dt="2026-01-13T10:38:56.871" v="588"/>
          <ac:graphicFrameMkLst>
            <pc:docMk/>
            <pc:sldMk cId="1787760308" sldId="6966"/>
            <ac:graphicFrameMk id="5" creationId="{6E425191-2730-4BA7-5D56-F89223C42CC9}"/>
          </ac:graphicFrameMkLst>
        </pc:graphicFrameChg>
      </pc:sldChg>
      <pc:sldChg chg="modSp">
        <pc:chgData name="Irena Krošl" userId="S::irenak@vsgt.si::6f871211-9d6e-4801-9f7a-49ad5e71b0eb" providerId="AD" clId="Web-{A6238678-B030-3A66-B3F3-331A33C03BED}" dt="2026-01-13T11:26:47.034" v="619" actId="1076"/>
        <pc:sldMkLst>
          <pc:docMk/>
          <pc:sldMk cId="1438101961" sldId="7159"/>
        </pc:sldMkLst>
        <pc:spChg chg="mod">
          <ac:chgData name="Irena Krošl" userId="S::irenak@vsgt.si::6f871211-9d6e-4801-9f7a-49ad5e71b0eb" providerId="AD" clId="Web-{A6238678-B030-3A66-B3F3-331A33C03BED}" dt="2026-01-13T11:26:47.034" v="619" actId="1076"/>
          <ac:spMkLst>
            <pc:docMk/>
            <pc:sldMk cId="1438101961" sldId="7159"/>
            <ac:spMk id="2" creationId="{B7FB3A3A-A73F-C735-C914-1E8B73A88F01}"/>
          </ac:spMkLst>
        </pc:spChg>
      </pc:sldChg>
      <pc:sldChg chg="modSp">
        <pc:chgData name="Irena Krošl" userId="S::irenak@vsgt.si::6f871211-9d6e-4801-9f7a-49ad5e71b0eb" providerId="AD" clId="Web-{A6238678-B030-3A66-B3F3-331A33C03BED}" dt="2026-01-13T11:27:02.504" v="621" actId="14100"/>
        <pc:sldMkLst>
          <pc:docMk/>
          <pc:sldMk cId="2725848602" sldId="7161"/>
        </pc:sldMkLst>
        <pc:spChg chg="mod">
          <ac:chgData name="Irena Krošl" userId="S::irenak@vsgt.si::6f871211-9d6e-4801-9f7a-49ad5e71b0eb" providerId="AD" clId="Web-{A6238678-B030-3A66-B3F3-331A33C03BED}" dt="2026-01-13T11:27:02.504" v="621" actId="14100"/>
          <ac:spMkLst>
            <pc:docMk/>
            <pc:sldMk cId="2725848602" sldId="7161"/>
            <ac:spMk id="2" creationId="{6FBCC8FE-0DB2-2501-BBFD-030C4D0CA991}"/>
          </ac:spMkLst>
        </pc:spChg>
      </pc:sldChg>
      <pc:sldChg chg="modSp">
        <pc:chgData name="Irena Krošl" userId="S::irenak@vsgt.si::6f871211-9d6e-4801-9f7a-49ad5e71b0eb" providerId="AD" clId="Web-{A6238678-B030-3A66-B3F3-331A33C03BED}" dt="2026-01-13T11:27:20.146" v="626" actId="20577"/>
        <pc:sldMkLst>
          <pc:docMk/>
          <pc:sldMk cId="2446109622" sldId="7166"/>
        </pc:sldMkLst>
        <pc:spChg chg="mod">
          <ac:chgData name="Irena Krošl" userId="S::irenak@vsgt.si::6f871211-9d6e-4801-9f7a-49ad5e71b0eb" providerId="AD" clId="Web-{A6238678-B030-3A66-B3F3-331A33C03BED}" dt="2026-01-13T11:27:20.146" v="626" actId="20577"/>
          <ac:spMkLst>
            <pc:docMk/>
            <pc:sldMk cId="2446109622" sldId="7166"/>
            <ac:spMk id="2" creationId="{3C01746B-FF9B-50EA-3BF3-3ACC9F5D9A41}"/>
          </ac:spMkLst>
        </pc:spChg>
        <pc:spChg chg="mod">
          <ac:chgData name="Irena Krošl" userId="S::irenak@vsgt.si::6f871211-9d6e-4801-9f7a-49ad5e71b0eb" providerId="AD" clId="Web-{A6238678-B030-3A66-B3F3-331A33C03BED}" dt="2026-01-13T11:27:07.536" v="622" actId="1076"/>
          <ac:spMkLst>
            <pc:docMk/>
            <pc:sldMk cId="2446109622" sldId="7166"/>
            <ac:spMk id="4" creationId="{FD6C5073-A7A0-EBA1-CEE4-7581C5FC157D}"/>
          </ac:spMkLst>
        </pc:spChg>
      </pc:sldChg>
      <pc:sldChg chg="modSp">
        <pc:chgData name="Irena Krošl" userId="S::irenak@vsgt.si::6f871211-9d6e-4801-9f7a-49ad5e71b0eb" providerId="AD" clId="Web-{A6238678-B030-3A66-B3F3-331A33C03BED}" dt="2026-01-13T11:26:40.081" v="618" actId="1076"/>
        <pc:sldMkLst>
          <pc:docMk/>
          <pc:sldMk cId="2882609820" sldId="7168"/>
        </pc:sldMkLst>
        <pc:spChg chg="mod">
          <ac:chgData name="Irena Krošl" userId="S::irenak@vsgt.si::6f871211-9d6e-4801-9f7a-49ad5e71b0eb" providerId="AD" clId="Web-{A6238678-B030-3A66-B3F3-331A33C03BED}" dt="2026-01-13T11:26:40.081" v="618" actId="1076"/>
          <ac:spMkLst>
            <pc:docMk/>
            <pc:sldMk cId="2882609820" sldId="7168"/>
            <ac:spMk id="15" creationId="{26C55644-FADA-E5D7-88FB-1BD1D93E9860}"/>
          </ac:spMkLst>
        </pc:spChg>
        <pc:picChg chg="mod">
          <ac:chgData name="Irena Krošl" userId="S::irenak@vsgt.si::6f871211-9d6e-4801-9f7a-49ad5e71b0eb" providerId="AD" clId="Web-{A6238678-B030-3A66-B3F3-331A33C03BED}" dt="2026-01-13T11:26:24.189" v="613" actId="14100"/>
          <ac:picMkLst>
            <pc:docMk/>
            <pc:sldMk cId="2882609820" sldId="7168"/>
            <ac:picMk id="9" creationId="{C702689E-AB5B-A0EB-8037-3894098C1118}"/>
          </ac:picMkLst>
        </pc:picChg>
      </pc:sldChg>
      <pc:sldChg chg="modSp">
        <pc:chgData name="Irena Krošl" userId="S::irenak@vsgt.si::6f871211-9d6e-4801-9f7a-49ad5e71b0eb" providerId="AD" clId="Web-{A6238678-B030-3A66-B3F3-331A33C03BED}" dt="2026-01-13T10:24:01.863" v="227" actId="20577"/>
        <pc:sldMkLst>
          <pc:docMk/>
          <pc:sldMk cId="3714397878" sldId="7171"/>
        </pc:sldMkLst>
        <pc:spChg chg="mod">
          <ac:chgData name="Irena Krošl" userId="S::irenak@vsgt.si::6f871211-9d6e-4801-9f7a-49ad5e71b0eb" providerId="AD" clId="Web-{A6238678-B030-3A66-B3F3-331A33C03BED}" dt="2026-01-13T10:24:01.863" v="227" actId="20577"/>
          <ac:spMkLst>
            <pc:docMk/>
            <pc:sldMk cId="3714397878" sldId="7171"/>
            <ac:spMk id="12" creationId="{9600AE8A-738C-00BE-89F4-C218EF289C3F}"/>
          </ac:spMkLst>
        </pc:spChg>
      </pc:sldChg>
      <pc:sldChg chg="modSp">
        <pc:chgData name="Irena Krošl" userId="S::irenak@vsgt.si::6f871211-9d6e-4801-9f7a-49ad5e71b0eb" providerId="AD" clId="Web-{A6238678-B030-3A66-B3F3-331A33C03BED}" dt="2026-01-13T10:12:44.813" v="83" actId="20577"/>
        <pc:sldMkLst>
          <pc:docMk/>
          <pc:sldMk cId="88202918" sldId="7172"/>
        </pc:sldMkLst>
        <pc:spChg chg="mod">
          <ac:chgData name="Irena Krošl" userId="S::irenak@vsgt.si::6f871211-9d6e-4801-9f7a-49ad5e71b0eb" providerId="AD" clId="Web-{A6238678-B030-3A66-B3F3-331A33C03BED}" dt="2026-01-13T09:51:39.635" v="78" actId="1076"/>
          <ac:spMkLst>
            <pc:docMk/>
            <pc:sldMk cId="88202918" sldId="7172"/>
            <ac:spMk id="8" creationId="{DD6BFE0B-A8E4-C02F-718A-DE49DB985240}"/>
          </ac:spMkLst>
        </pc:spChg>
        <pc:spChg chg="mod">
          <ac:chgData name="Irena Krošl" userId="S::irenak@vsgt.si::6f871211-9d6e-4801-9f7a-49ad5e71b0eb" providerId="AD" clId="Web-{A6238678-B030-3A66-B3F3-331A33C03BED}" dt="2026-01-13T10:12:44.813" v="83" actId="20577"/>
          <ac:spMkLst>
            <pc:docMk/>
            <pc:sldMk cId="88202918" sldId="7172"/>
            <ac:spMk id="12" creationId="{BEBE3591-8CF3-8C35-2FA6-5755E7552FFE}"/>
          </ac:spMkLst>
        </pc:spChg>
      </pc:sldChg>
      <pc:sldChg chg="modSp">
        <pc:chgData name="Irena Krošl" userId="S::irenak@vsgt.si::6f871211-9d6e-4801-9f7a-49ad5e71b0eb" providerId="AD" clId="Web-{A6238678-B030-3A66-B3F3-331A33C03BED}" dt="2026-01-13T10:20:24.868" v="184" actId="20577"/>
        <pc:sldMkLst>
          <pc:docMk/>
          <pc:sldMk cId="2488399025" sldId="7186"/>
        </pc:sldMkLst>
        <pc:spChg chg="mod">
          <ac:chgData name="Irena Krošl" userId="S::irenak@vsgt.si::6f871211-9d6e-4801-9f7a-49ad5e71b0eb" providerId="AD" clId="Web-{A6238678-B030-3A66-B3F3-331A33C03BED}" dt="2026-01-13T10:20:24.868" v="184" actId="20577"/>
          <ac:spMkLst>
            <pc:docMk/>
            <pc:sldMk cId="2488399025" sldId="7186"/>
            <ac:spMk id="11" creationId="{6E71B4A5-0CB1-E0A4-DC7A-C4CF700C2F05}"/>
          </ac:spMkLst>
        </pc:spChg>
      </pc:sldChg>
      <pc:sldChg chg="modSp">
        <pc:chgData name="Irena Krošl" userId="S::irenak@vsgt.si::6f871211-9d6e-4801-9f7a-49ad5e71b0eb" providerId="AD" clId="Web-{A6238678-B030-3A66-B3F3-331A33C03BED}" dt="2026-01-13T10:21:29.463" v="195" actId="14100"/>
        <pc:sldMkLst>
          <pc:docMk/>
          <pc:sldMk cId="1470968346" sldId="7191"/>
        </pc:sldMkLst>
        <pc:grpChg chg="mod">
          <ac:chgData name="Irena Krošl" userId="S::irenak@vsgt.si::6f871211-9d6e-4801-9f7a-49ad5e71b0eb" providerId="AD" clId="Web-{A6238678-B030-3A66-B3F3-331A33C03BED}" dt="2026-01-13T10:21:29.463" v="195" actId="14100"/>
          <ac:grpSpMkLst>
            <pc:docMk/>
            <pc:sldMk cId="1470968346" sldId="7191"/>
            <ac:grpSpMk id="17" creationId="{E88794B6-2D87-837F-7333-288BDDBFDE3A}"/>
          </ac:grpSpMkLst>
        </pc:grpChg>
      </pc:sldChg>
      <pc:sldChg chg="modSp">
        <pc:chgData name="Irena Krošl" userId="S::irenak@vsgt.si::6f871211-9d6e-4801-9f7a-49ad5e71b0eb" providerId="AD" clId="Web-{A6238678-B030-3A66-B3F3-331A33C03BED}" dt="2026-01-13T10:18:34.976" v="165" actId="20577"/>
        <pc:sldMkLst>
          <pc:docMk/>
          <pc:sldMk cId="183735220" sldId="7197"/>
        </pc:sldMkLst>
        <pc:spChg chg="mod">
          <ac:chgData name="Irena Krošl" userId="S::irenak@vsgt.si::6f871211-9d6e-4801-9f7a-49ad5e71b0eb" providerId="AD" clId="Web-{A6238678-B030-3A66-B3F3-331A33C03BED}" dt="2026-01-13T10:18:34.976" v="165" actId="20577"/>
          <ac:spMkLst>
            <pc:docMk/>
            <pc:sldMk cId="183735220" sldId="7197"/>
            <ac:spMk id="7" creationId="{F7FE2441-8A23-9D93-BDF0-3DC73E91D45F}"/>
          </ac:spMkLst>
        </pc:spChg>
      </pc:sldChg>
      <pc:sldChg chg="modSp">
        <pc:chgData name="Irena Krošl" userId="S::irenak@vsgt.si::6f871211-9d6e-4801-9f7a-49ad5e71b0eb" providerId="AD" clId="Web-{A6238678-B030-3A66-B3F3-331A33C03BED}" dt="2026-01-13T10:23:21.454" v="218" actId="20577"/>
        <pc:sldMkLst>
          <pc:docMk/>
          <pc:sldMk cId="3287268304" sldId="7205"/>
        </pc:sldMkLst>
        <pc:spChg chg="mod">
          <ac:chgData name="Irena Krošl" userId="S::irenak@vsgt.si::6f871211-9d6e-4801-9f7a-49ad5e71b0eb" providerId="AD" clId="Web-{A6238678-B030-3A66-B3F3-331A33C03BED}" dt="2026-01-13T10:23:03.344" v="214" actId="1076"/>
          <ac:spMkLst>
            <pc:docMk/>
            <pc:sldMk cId="3287268304" sldId="7205"/>
            <ac:spMk id="8" creationId="{4C919F1A-A037-E0AC-31EA-2E5B7391014D}"/>
          </ac:spMkLst>
        </pc:spChg>
        <pc:spChg chg="mod">
          <ac:chgData name="Irena Krošl" userId="S::irenak@vsgt.si::6f871211-9d6e-4801-9f7a-49ad5e71b0eb" providerId="AD" clId="Web-{A6238678-B030-3A66-B3F3-331A33C03BED}" dt="2026-01-13T10:23:21.454" v="218" actId="20577"/>
          <ac:spMkLst>
            <pc:docMk/>
            <pc:sldMk cId="3287268304" sldId="7205"/>
            <ac:spMk id="12" creationId="{0EDDF50B-8206-8216-0CEB-6C7F3E454984}"/>
          </ac:spMkLst>
        </pc:spChg>
        <pc:spChg chg="mod">
          <ac:chgData name="Irena Krošl" userId="S::irenak@vsgt.si::6f871211-9d6e-4801-9f7a-49ad5e71b0eb" providerId="AD" clId="Web-{A6238678-B030-3A66-B3F3-331A33C03BED}" dt="2026-01-13T10:23:11.344" v="215" actId="1076"/>
          <ac:spMkLst>
            <pc:docMk/>
            <pc:sldMk cId="3287268304" sldId="7205"/>
            <ac:spMk id="15" creationId="{EE8E6276-5277-75F8-F450-33C6D31808D1}"/>
          </ac:spMkLst>
        </pc:spChg>
      </pc:sldChg>
      <pc:sldChg chg="modSp">
        <pc:chgData name="Irena Krošl" userId="S::irenak@vsgt.si::6f871211-9d6e-4801-9f7a-49ad5e71b0eb" providerId="AD" clId="Web-{A6238678-B030-3A66-B3F3-331A33C03BED}" dt="2026-01-13T10:24:39.427" v="233" actId="1076"/>
        <pc:sldMkLst>
          <pc:docMk/>
          <pc:sldMk cId="3287672726" sldId="7206"/>
        </pc:sldMkLst>
        <pc:spChg chg="mod">
          <ac:chgData name="Irena Krošl" userId="S::irenak@vsgt.si::6f871211-9d6e-4801-9f7a-49ad5e71b0eb" providerId="AD" clId="Web-{A6238678-B030-3A66-B3F3-331A33C03BED}" dt="2026-01-13T10:24:23.676" v="229" actId="14100"/>
          <ac:spMkLst>
            <pc:docMk/>
            <pc:sldMk cId="3287672726" sldId="7206"/>
            <ac:spMk id="13" creationId="{9B6434BE-6E20-AD4E-3723-D5747C6F347E}"/>
          </ac:spMkLst>
        </pc:spChg>
        <pc:spChg chg="mod">
          <ac:chgData name="Irena Krošl" userId="S::irenak@vsgt.si::6f871211-9d6e-4801-9f7a-49ad5e71b0eb" providerId="AD" clId="Web-{A6238678-B030-3A66-B3F3-331A33C03BED}" dt="2026-01-13T10:24:28.099" v="230" actId="14100"/>
          <ac:spMkLst>
            <pc:docMk/>
            <pc:sldMk cId="3287672726" sldId="7206"/>
            <ac:spMk id="14" creationId="{9867AB9B-4AD5-42BB-7D28-0E24AD890F70}"/>
          </ac:spMkLst>
        </pc:spChg>
        <pc:spChg chg="mod">
          <ac:chgData name="Irena Krošl" userId="S::irenak@vsgt.si::6f871211-9d6e-4801-9f7a-49ad5e71b0eb" providerId="AD" clId="Web-{A6238678-B030-3A66-B3F3-331A33C03BED}" dt="2026-01-13T10:24:39.427" v="233" actId="1076"/>
          <ac:spMkLst>
            <pc:docMk/>
            <pc:sldMk cId="3287672726" sldId="7206"/>
            <ac:spMk id="15" creationId="{B6F03CD5-4B0D-1900-AB00-E88859AD6617}"/>
          </ac:spMkLst>
        </pc:spChg>
        <pc:cxnChg chg="mod">
          <ac:chgData name="Irena Krošl" userId="S::irenak@vsgt.si::6f871211-9d6e-4801-9f7a-49ad5e71b0eb" providerId="AD" clId="Web-{A6238678-B030-3A66-B3F3-331A33C03BED}" dt="2026-01-13T10:24:28.099" v="230" actId="14100"/>
          <ac:cxnSpMkLst>
            <pc:docMk/>
            <pc:sldMk cId="3287672726" sldId="7206"/>
            <ac:cxnSpMk id="17" creationId="{70AB108C-1877-F47D-FBDA-7AF7CAB02A48}"/>
          </ac:cxnSpMkLst>
        </pc:cxnChg>
      </pc:sldChg>
      <pc:sldChg chg="modSp">
        <pc:chgData name="Irena Krošl" userId="S::irenak@vsgt.si::6f871211-9d6e-4801-9f7a-49ad5e71b0eb" providerId="AD" clId="Web-{A6238678-B030-3A66-B3F3-331A33C03BED}" dt="2026-01-13T10:21:14.166" v="194" actId="1076"/>
        <pc:sldMkLst>
          <pc:docMk/>
          <pc:sldMk cId="3129770864" sldId="7207"/>
        </pc:sldMkLst>
        <pc:spChg chg="mod">
          <ac:chgData name="Irena Krošl" userId="S::irenak@vsgt.si::6f871211-9d6e-4801-9f7a-49ad5e71b0eb" providerId="AD" clId="Web-{A6238678-B030-3A66-B3F3-331A33C03BED}" dt="2026-01-13T10:20:46.353" v="187" actId="14100"/>
          <ac:spMkLst>
            <pc:docMk/>
            <pc:sldMk cId="3129770864" sldId="7207"/>
            <ac:spMk id="13" creationId="{9348D88E-838E-C2CA-E103-1C4E5A54A340}"/>
          </ac:spMkLst>
        </pc:spChg>
        <pc:spChg chg="mod">
          <ac:chgData name="Irena Krošl" userId="S::irenak@vsgt.si::6f871211-9d6e-4801-9f7a-49ad5e71b0eb" providerId="AD" clId="Web-{A6238678-B030-3A66-B3F3-331A33C03BED}" dt="2026-01-13T10:20:49.603" v="188" actId="1076"/>
          <ac:spMkLst>
            <pc:docMk/>
            <pc:sldMk cId="3129770864" sldId="7207"/>
            <ac:spMk id="14" creationId="{1FF7E174-4025-B0C3-1EB2-C54533DD9ACB}"/>
          </ac:spMkLst>
        </pc:spChg>
        <pc:spChg chg="mod">
          <ac:chgData name="Irena Krošl" userId="S::irenak@vsgt.si::6f871211-9d6e-4801-9f7a-49ad5e71b0eb" providerId="AD" clId="Web-{A6238678-B030-3A66-B3F3-331A33C03BED}" dt="2026-01-13T10:20:55.775" v="189" actId="1076"/>
          <ac:spMkLst>
            <pc:docMk/>
            <pc:sldMk cId="3129770864" sldId="7207"/>
            <ac:spMk id="27" creationId="{37602381-CC0A-7A12-23F0-CEFE0CECCE3F}"/>
          </ac:spMkLst>
        </pc:spChg>
        <pc:spChg chg="mod">
          <ac:chgData name="Irena Krošl" userId="S::irenak@vsgt.si::6f871211-9d6e-4801-9f7a-49ad5e71b0eb" providerId="AD" clId="Web-{A6238678-B030-3A66-B3F3-331A33C03BED}" dt="2026-01-13T10:21:11.369" v="193" actId="1076"/>
          <ac:spMkLst>
            <pc:docMk/>
            <pc:sldMk cId="3129770864" sldId="7207"/>
            <ac:spMk id="29" creationId="{306894F0-1190-8AE0-2AC9-DF3A67F068B2}"/>
          </ac:spMkLst>
        </pc:spChg>
        <pc:spChg chg="mod">
          <ac:chgData name="Irena Krošl" userId="S::irenak@vsgt.si::6f871211-9d6e-4801-9f7a-49ad5e71b0eb" providerId="AD" clId="Web-{A6238678-B030-3A66-B3F3-331A33C03BED}" dt="2026-01-13T10:21:06.447" v="192" actId="1076"/>
          <ac:spMkLst>
            <pc:docMk/>
            <pc:sldMk cId="3129770864" sldId="7207"/>
            <ac:spMk id="30" creationId="{D47ADE69-8E09-1478-F103-8BB64B7CFF85}"/>
          </ac:spMkLst>
        </pc:spChg>
        <pc:spChg chg="mod">
          <ac:chgData name="Irena Krošl" userId="S::irenak@vsgt.si::6f871211-9d6e-4801-9f7a-49ad5e71b0eb" providerId="AD" clId="Web-{A6238678-B030-3A66-B3F3-331A33C03BED}" dt="2026-01-13T10:21:14.166" v="194" actId="1076"/>
          <ac:spMkLst>
            <pc:docMk/>
            <pc:sldMk cId="3129770864" sldId="7207"/>
            <ac:spMk id="35" creationId="{8654BDE5-BC9E-6698-E3A3-345AB1B433EA}"/>
          </ac:spMkLst>
        </pc:spChg>
      </pc:sldChg>
      <pc:sldChg chg="modSp">
        <pc:chgData name="Irena Krošl" userId="S::irenak@vsgt.si::6f871211-9d6e-4801-9f7a-49ad5e71b0eb" providerId="AD" clId="Web-{A6238678-B030-3A66-B3F3-331A33C03BED}" dt="2026-01-13T10:25:07.757" v="240" actId="1076"/>
        <pc:sldMkLst>
          <pc:docMk/>
          <pc:sldMk cId="2603678314" sldId="7208"/>
        </pc:sldMkLst>
        <pc:spChg chg="mod">
          <ac:chgData name="Irena Krošl" userId="S::irenak@vsgt.si::6f871211-9d6e-4801-9f7a-49ad5e71b0eb" providerId="AD" clId="Web-{A6238678-B030-3A66-B3F3-331A33C03BED}" dt="2026-01-13T10:24:52.100" v="236" actId="1076"/>
          <ac:spMkLst>
            <pc:docMk/>
            <pc:sldMk cId="2603678314" sldId="7208"/>
            <ac:spMk id="7" creationId="{43561CB1-10F9-D2C9-3132-F2772DBFB1D5}"/>
          </ac:spMkLst>
        </pc:spChg>
        <pc:spChg chg="mod">
          <ac:chgData name="Irena Krošl" userId="S::irenak@vsgt.si::6f871211-9d6e-4801-9f7a-49ad5e71b0eb" providerId="AD" clId="Web-{A6238678-B030-3A66-B3F3-331A33C03BED}" dt="2026-01-13T10:24:44.318" v="234" actId="1076"/>
          <ac:spMkLst>
            <pc:docMk/>
            <pc:sldMk cId="2603678314" sldId="7208"/>
            <ac:spMk id="8" creationId="{E7A0A2FB-A533-24E3-4B1B-B2500B6D4F1C}"/>
          </ac:spMkLst>
        </pc:spChg>
        <pc:spChg chg="mod">
          <ac:chgData name="Irena Krošl" userId="S::irenak@vsgt.si::6f871211-9d6e-4801-9f7a-49ad5e71b0eb" providerId="AD" clId="Web-{A6238678-B030-3A66-B3F3-331A33C03BED}" dt="2026-01-13T10:25:07.757" v="240" actId="1076"/>
          <ac:spMkLst>
            <pc:docMk/>
            <pc:sldMk cId="2603678314" sldId="7208"/>
            <ac:spMk id="9" creationId="{5D7C15A5-9F29-B06E-39AB-CDBE614AA91A}"/>
          </ac:spMkLst>
        </pc:spChg>
      </pc:sldChg>
      <pc:sldChg chg="modSp">
        <pc:chgData name="Irena Krošl" userId="S::irenak@vsgt.si::6f871211-9d6e-4801-9f7a-49ad5e71b0eb" providerId="AD" clId="Web-{A6238678-B030-3A66-B3F3-331A33C03BED}" dt="2026-01-13T10:25:41.305" v="246" actId="14100"/>
        <pc:sldMkLst>
          <pc:docMk/>
          <pc:sldMk cId="2039055210" sldId="7209"/>
        </pc:sldMkLst>
        <pc:spChg chg="mod">
          <ac:chgData name="Irena Krošl" userId="S::irenak@vsgt.si::6f871211-9d6e-4801-9f7a-49ad5e71b0eb" providerId="AD" clId="Web-{A6238678-B030-3A66-B3F3-331A33C03BED}" dt="2026-01-13T10:25:20.366" v="243" actId="1076"/>
          <ac:spMkLst>
            <pc:docMk/>
            <pc:sldMk cId="2039055210" sldId="7209"/>
            <ac:spMk id="4" creationId="{366FFD02-41CE-AD7E-1C7A-72168D2F74E1}"/>
          </ac:spMkLst>
        </pc:spChg>
        <pc:spChg chg="mod">
          <ac:chgData name="Irena Krošl" userId="S::irenak@vsgt.si::6f871211-9d6e-4801-9f7a-49ad5e71b0eb" providerId="AD" clId="Web-{A6238678-B030-3A66-B3F3-331A33C03BED}" dt="2026-01-13T10:25:13.210" v="241" actId="1076"/>
          <ac:spMkLst>
            <pc:docMk/>
            <pc:sldMk cId="2039055210" sldId="7209"/>
            <ac:spMk id="8" creationId="{205C4BFF-1673-690B-76EE-52E47FF5FDFE}"/>
          </ac:spMkLst>
        </pc:spChg>
        <pc:spChg chg="mod">
          <ac:chgData name="Irena Krošl" userId="S::irenak@vsgt.si::6f871211-9d6e-4801-9f7a-49ad5e71b0eb" providerId="AD" clId="Web-{A6238678-B030-3A66-B3F3-331A33C03BED}" dt="2026-01-13T10:25:41.305" v="246" actId="14100"/>
          <ac:spMkLst>
            <pc:docMk/>
            <pc:sldMk cId="2039055210" sldId="7209"/>
            <ac:spMk id="9" creationId="{8E08368A-2380-C844-1D56-FFE0EB0ED48C}"/>
          </ac:spMkLst>
        </pc:spChg>
      </pc:sldChg>
      <pc:sldChg chg="modSp">
        <pc:chgData name="Irena Krošl" userId="S::irenak@vsgt.si::6f871211-9d6e-4801-9f7a-49ad5e71b0eb" providerId="AD" clId="Web-{A6238678-B030-3A66-B3F3-331A33C03BED}" dt="2026-01-13T10:39:26.170" v="593" actId="1076"/>
        <pc:sldMkLst>
          <pc:docMk/>
          <pc:sldMk cId="2765830303" sldId="7243"/>
        </pc:sldMkLst>
        <pc:spChg chg="mod">
          <ac:chgData name="Irena Krošl" userId="S::irenak@vsgt.si::6f871211-9d6e-4801-9f7a-49ad5e71b0eb" providerId="AD" clId="Web-{A6238678-B030-3A66-B3F3-331A33C03BED}" dt="2026-01-13T10:39:26.170" v="593" actId="1076"/>
          <ac:spMkLst>
            <pc:docMk/>
            <pc:sldMk cId="2765830303" sldId="7243"/>
            <ac:spMk id="4" creationId="{9C6352E4-E240-8F1C-7E1D-E9BF4F11949C}"/>
          </ac:spMkLst>
        </pc:spChg>
        <pc:spChg chg="mod">
          <ac:chgData name="Irena Krošl" userId="S::irenak@vsgt.si::6f871211-9d6e-4801-9f7a-49ad5e71b0eb" providerId="AD" clId="Web-{A6238678-B030-3A66-B3F3-331A33C03BED}" dt="2026-01-13T10:39:12.888" v="590" actId="1076"/>
          <ac:spMkLst>
            <pc:docMk/>
            <pc:sldMk cId="2765830303" sldId="7243"/>
            <ac:spMk id="7" creationId="{35555125-766F-F551-15EA-E08CA9966E06}"/>
          </ac:spMkLst>
        </pc:spChg>
        <pc:spChg chg="mod">
          <ac:chgData name="Irena Krošl" userId="S::irenak@vsgt.si::6f871211-9d6e-4801-9f7a-49ad5e71b0eb" providerId="AD" clId="Web-{A6238678-B030-3A66-B3F3-331A33C03BED}" dt="2026-01-13T10:39:16.732" v="591" actId="1076"/>
          <ac:spMkLst>
            <pc:docMk/>
            <pc:sldMk cId="2765830303" sldId="7243"/>
            <ac:spMk id="8" creationId="{B887B500-3794-F357-4747-382F03ED8767}"/>
          </ac:spMkLst>
        </pc:spChg>
      </pc:sldChg>
      <pc:sldChg chg="modSp">
        <pc:chgData name="Irena Krošl" userId="S::irenak@vsgt.si::6f871211-9d6e-4801-9f7a-49ad5e71b0eb" providerId="AD" clId="Web-{A6238678-B030-3A66-B3F3-331A33C03BED}" dt="2026-01-13T10:18:59.039" v="174" actId="1076"/>
        <pc:sldMkLst>
          <pc:docMk/>
          <pc:sldMk cId="2178114517" sldId="7244"/>
        </pc:sldMkLst>
        <pc:spChg chg="mod">
          <ac:chgData name="Irena Krošl" userId="S::irenak@vsgt.si::6f871211-9d6e-4801-9f7a-49ad5e71b0eb" providerId="AD" clId="Web-{A6238678-B030-3A66-B3F3-331A33C03BED}" dt="2026-01-13T10:18:55.727" v="173" actId="1076"/>
          <ac:spMkLst>
            <pc:docMk/>
            <pc:sldMk cId="2178114517" sldId="7244"/>
            <ac:spMk id="5" creationId="{D30B9DAD-37C4-135A-BEE7-F843B9598846}"/>
          </ac:spMkLst>
        </pc:spChg>
        <pc:spChg chg="mod">
          <ac:chgData name="Irena Krošl" userId="S::irenak@vsgt.si::6f871211-9d6e-4801-9f7a-49ad5e71b0eb" providerId="AD" clId="Web-{A6238678-B030-3A66-B3F3-331A33C03BED}" dt="2026-01-13T10:18:59.039" v="174" actId="1076"/>
          <ac:spMkLst>
            <pc:docMk/>
            <pc:sldMk cId="2178114517" sldId="7244"/>
            <ac:spMk id="7" creationId="{5DB159AC-D132-B086-3B97-85E0B450FE25}"/>
          </ac:spMkLst>
        </pc:spChg>
      </pc:sldChg>
      <pc:sldChg chg="modSp">
        <pc:chgData name="Irena Krošl" userId="S::irenak@vsgt.si::6f871211-9d6e-4801-9f7a-49ad5e71b0eb" providerId="AD" clId="Web-{A6238678-B030-3A66-B3F3-331A33C03BED}" dt="2026-01-13T10:19:32.540" v="180" actId="1076"/>
        <pc:sldMkLst>
          <pc:docMk/>
          <pc:sldMk cId="378580853" sldId="7245"/>
        </pc:sldMkLst>
        <pc:spChg chg="mod">
          <ac:chgData name="Irena Krošl" userId="S::irenak@vsgt.si::6f871211-9d6e-4801-9f7a-49ad5e71b0eb" providerId="AD" clId="Web-{A6238678-B030-3A66-B3F3-331A33C03BED}" dt="2026-01-13T10:19:32.540" v="180" actId="1076"/>
          <ac:spMkLst>
            <pc:docMk/>
            <pc:sldMk cId="378580853" sldId="7245"/>
            <ac:spMk id="5" creationId="{C1D80BC6-29AD-780C-3A43-FE414213B9A9}"/>
          </ac:spMkLst>
        </pc:spChg>
      </pc:sldChg>
      <pc:sldChg chg="modSp">
        <pc:chgData name="Irena Krošl" userId="S::irenak@vsgt.si::6f871211-9d6e-4801-9f7a-49ad5e71b0eb" providerId="AD" clId="Web-{A6238678-B030-3A66-B3F3-331A33C03BED}" dt="2026-01-13T11:25:55.780" v="603" actId="1076"/>
        <pc:sldMkLst>
          <pc:docMk/>
          <pc:sldMk cId="2927655563" sldId="7246"/>
        </pc:sldMkLst>
        <pc:spChg chg="mod">
          <ac:chgData name="Irena Krošl" userId="S::irenak@vsgt.si::6f871211-9d6e-4801-9f7a-49ad5e71b0eb" providerId="AD" clId="Web-{A6238678-B030-3A66-B3F3-331A33C03BED}" dt="2026-01-13T11:25:55.780" v="603" actId="1076"/>
          <ac:spMkLst>
            <pc:docMk/>
            <pc:sldMk cId="2927655563" sldId="7246"/>
            <ac:spMk id="5" creationId="{95ABDEB1-B6E5-95BC-FBA8-9B17EEBF94C1}"/>
          </ac:spMkLst>
        </pc:spChg>
      </pc:sldChg>
      <pc:sldChg chg="modSp">
        <pc:chgData name="Irena Krošl" userId="S::irenak@vsgt.si::6f871211-9d6e-4801-9f7a-49ad5e71b0eb" providerId="AD" clId="Web-{A6238678-B030-3A66-B3F3-331A33C03BED}" dt="2026-01-13T10:21:52.714" v="198" actId="14100"/>
        <pc:sldMkLst>
          <pc:docMk/>
          <pc:sldMk cId="659146535" sldId="7264"/>
        </pc:sldMkLst>
        <pc:spChg chg="mod">
          <ac:chgData name="Irena Krošl" userId="S::irenak@vsgt.si::6f871211-9d6e-4801-9f7a-49ad5e71b0eb" providerId="AD" clId="Web-{A6238678-B030-3A66-B3F3-331A33C03BED}" dt="2026-01-13T10:21:47.448" v="197" actId="14100"/>
          <ac:spMkLst>
            <pc:docMk/>
            <pc:sldMk cId="659146535" sldId="7264"/>
            <ac:spMk id="20" creationId="{5E8FDD31-8F48-BC72-8828-0A19BD735209}"/>
          </ac:spMkLst>
        </pc:spChg>
        <pc:spChg chg="mod">
          <ac:chgData name="Irena Krošl" userId="S::irenak@vsgt.si::6f871211-9d6e-4801-9f7a-49ad5e71b0eb" providerId="AD" clId="Web-{A6238678-B030-3A66-B3F3-331A33C03BED}" dt="2026-01-13T10:21:52.714" v="198" actId="14100"/>
          <ac:spMkLst>
            <pc:docMk/>
            <pc:sldMk cId="659146535" sldId="7264"/>
            <ac:spMk id="21" creationId="{18875517-B55E-EA06-7E11-2C40D33F5E7E}"/>
          </ac:spMkLst>
        </pc:spChg>
        <pc:picChg chg="mod">
          <ac:chgData name="Irena Krošl" userId="S::irenak@vsgt.si::6f871211-9d6e-4801-9f7a-49ad5e71b0eb" providerId="AD" clId="Web-{A6238678-B030-3A66-B3F3-331A33C03BED}" dt="2026-01-13T10:21:41.432" v="196" actId="1076"/>
          <ac:picMkLst>
            <pc:docMk/>
            <pc:sldMk cId="659146535" sldId="7264"/>
            <ac:picMk id="26" creationId="{59C360EB-97B2-20DD-28BE-638156C9ED4B}"/>
          </ac:picMkLst>
        </pc:picChg>
      </pc:sldChg>
      <pc:sldChg chg="modSp">
        <pc:chgData name="Irena Krošl" userId="S::irenak@vsgt.si::6f871211-9d6e-4801-9f7a-49ad5e71b0eb" providerId="AD" clId="Web-{A6238678-B030-3A66-B3F3-331A33C03BED}" dt="2026-01-13T10:20:08.837" v="183" actId="1076"/>
        <pc:sldMkLst>
          <pc:docMk/>
          <pc:sldMk cId="2978211276" sldId="7265"/>
        </pc:sldMkLst>
        <pc:spChg chg="mod">
          <ac:chgData name="Irena Krošl" userId="S::irenak@vsgt.si::6f871211-9d6e-4801-9f7a-49ad5e71b0eb" providerId="AD" clId="Web-{A6238678-B030-3A66-B3F3-331A33C03BED}" dt="2026-01-13T10:20:08.837" v="183" actId="1076"/>
          <ac:spMkLst>
            <pc:docMk/>
            <pc:sldMk cId="2978211276" sldId="7265"/>
            <ac:spMk id="10" creationId="{8522699A-7210-8394-C074-3FB5C3BE445B}"/>
          </ac:spMkLst>
        </pc:spChg>
        <pc:spChg chg="mod">
          <ac:chgData name="Irena Krošl" userId="S::irenak@vsgt.si::6f871211-9d6e-4801-9f7a-49ad5e71b0eb" providerId="AD" clId="Web-{A6238678-B030-3A66-B3F3-331A33C03BED}" dt="2026-01-13T10:20:03.727" v="182" actId="1076"/>
          <ac:spMkLst>
            <pc:docMk/>
            <pc:sldMk cId="2978211276" sldId="7265"/>
            <ac:spMk id="11" creationId="{FC74AE55-3BFB-0B6E-765D-4044A715BBBD}"/>
          </ac:spMkLst>
        </pc:spChg>
      </pc:sldChg>
      <pc:sldChg chg="modSp">
        <pc:chgData name="Irena Krošl" userId="S::irenak@vsgt.si::6f871211-9d6e-4801-9f7a-49ad5e71b0eb" providerId="AD" clId="Web-{A6238678-B030-3A66-B3F3-331A33C03BED}" dt="2026-01-13T09:48:33.498" v="37" actId="1076"/>
        <pc:sldMkLst>
          <pc:docMk/>
          <pc:sldMk cId="966010906" sldId="7316"/>
        </pc:sldMkLst>
        <pc:spChg chg="mod">
          <ac:chgData name="Irena Krošl" userId="S::irenak@vsgt.si::6f871211-9d6e-4801-9f7a-49ad5e71b0eb" providerId="AD" clId="Web-{A6238678-B030-3A66-B3F3-331A33C03BED}" dt="2026-01-13T09:48:13.434" v="30" actId="1076"/>
          <ac:spMkLst>
            <pc:docMk/>
            <pc:sldMk cId="966010906" sldId="7316"/>
            <ac:spMk id="18" creationId="{E2F11EE1-05FB-729F-2EB4-2417CD7E21B1}"/>
          </ac:spMkLst>
        </pc:spChg>
        <pc:spChg chg="mod">
          <ac:chgData name="Irena Krošl" userId="S::irenak@vsgt.si::6f871211-9d6e-4801-9f7a-49ad5e71b0eb" providerId="AD" clId="Web-{A6238678-B030-3A66-B3F3-331A33C03BED}" dt="2026-01-13T09:48:33.498" v="37" actId="1076"/>
          <ac:spMkLst>
            <pc:docMk/>
            <pc:sldMk cId="966010906" sldId="7316"/>
            <ac:spMk id="22" creationId="{7C8D1D3D-2336-1DEF-D6C9-54FBD2D1BCF9}"/>
          </ac:spMkLst>
        </pc:spChg>
      </pc:sldChg>
      <pc:sldChg chg="modSp">
        <pc:chgData name="Irena Krošl" userId="S::irenak@vsgt.si::6f871211-9d6e-4801-9f7a-49ad5e71b0eb" providerId="AD" clId="Web-{A6238678-B030-3A66-B3F3-331A33C03BED}" dt="2026-01-13T09:49:46.691" v="55" actId="1076"/>
        <pc:sldMkLst>
          <pc:docMk/>
          <pc:sldMk cId="3462801450" sldId="7317"/>
        </pc:sldMkLst>
        <pc:spChg chg="mod">
          <ac:chgData name="Irena Krošl" userId="S::irenak@vsgt.si::6f871211-9d6e-4801-9f7a-49ad5e71b0eb" providerId="AD" clId="Web-{A6238678-B030-3A66-B3F3-331A33C03BED}" dt="2026-01-13T09:49:17.221" v="44" actId="1076"/>
          <ac:spMkLst>
            <pc:docMk/>
            <pc:sldMk cId="3462801450" sldId="7317"/>
            <ac:spMk id="2" creationId="{EC480DD9-CC53-6694-2265-551F6A8C246F}"/>
          </ac:spMkLst>
        </pc:spChg>
        <pc:spChg chg="mod">
          <ac:chgData name="Irena Krošl" userId="S::irenak@vsgt.si::6f871211-9d6e-4801-9f7a-49ad5e71b0eb" providerId="AD" clId="Web-{A6238678-B030-3A66-B3F3-331A33C03BED}" dt="2026-01-13T09:49:36.425" v="53" actId="20577"/>
          <ac:spMkLst>
            <pc:docMk/>
            <pc:sldMk cId="3462801450" sldId="7317"/>
            <ac:spMk id="3" creationId="{9A6DF3EB-4BA7-9ADE-2370-E224C3E5180C}"/>
          </ac:spMkLst>
        </pc:spChg>
        <pc:spChg chg="mod">
          <ac:chgData name="Irena Krošl" userId="S::irenak@vsgt.si::6f871211-9d6e-4801-9f7a-49ad5e71b0eb" providerId="AD" clId="Web-{A6238678-B030-3A66-B3F3-331A33C03BED}" dt="2026-01-13T09:48:57.125" v="39" actId="1076"/>
          <ac:spMkLst>
            <pc:docMk/>
            <pc:sldMk cId="3462801450" sldId="7317"/>
            <ac:spMk id="4" creationId="{66608E98-1C6E-4A7F-94FD-C5A17B81F48B}"/>
          </ac:spMkLst>
        </pc:spChg>
        <pc:spChg chg="mod">
          <ac:chgData name="Irena Krošl" userId="S::irenak@vsgt.si::6f871211-9d6e-4801-9f7a-49ad5e71b0eb" providerId="AD" clId="Web-{A6238678-B030-3A66-B3F3-331A33C03BED}" dt="2026-01-13T09:49:33.394" v="50" actId="1076"/>
          <ac:spMkLst>
            <pc:docMk/>
            <pc:sldMk cId="3462801450" sldId="7317"/>
            <ac:spMk id="8" creationId="{DBDB67C4-D248-48CE-DB37-8256A26AE8A8}"/>
          </ac:spMkLst>
        </pc:spChg>
        <pc:spChg chg="mod">
          <ac:chgData name="Irena Krošl" userId="S::irenak@vsgt.si::6f871211-9d6e-4801-9f7a-49ad5e71b0eb" providerId="AD" clId="Web-{A6238678-B030-3A66-B3F3-331A33C03BED}" dt="2026-01-13T09:49:46.691" v="55" actId="1076"/>
          <ac:spMkLst>
            <pc:docMk/>
            <pc:sldMk cId="3462801450" sldId="7317"/>
            <ac:spMk id="9" creationId="{4B18AF1F-75C0-EE94-98C6-842E41DB473B}"/>
          </ac:spMkLst>
        </pc:spChg>
        <pc:spChg chg="mod">
          <ac:chgData name="Irena Krošl" userId="S::irenak@vsgt.si::6f871211-9d6e-4801-9f7a-49ad5e71b0eb" providerId="AD" clId="Web-{A6238678-B030-3A66-B3F3-331A33C03BED}" dt="2026-01-13T09:49:01.282" v="40" actId="20577"/>
          <ac:spMkLst>
            <pc:docMk/>
            <pc:sldMk cId="3462801450" sldId="7317"/>
            <ac:spMk id="13" creationId="{37380044-7AE0-DAE0-8C30-BCBDEECA12B9}"/>
          </ac:spMkLst>
        </pc:spChg>
        <pc:spChg chg="mod">
          <ac:chgData name="Irena Krošl" userId="S::irenak@vsgt.si::6f871211-9d6e-4801-9f7a-49ad5e71b0eb" providerId="AD" clId="Web-{A6238678-B030-3A66-B3F3-331A33C03BED}" dt="2026-01-13T09:49:12.861" v="43" actId="1076"/>
          <ac:spMkLst>
            <pc:docMk/>
            <pc:sldMk cId="3462801450" sldId="7317"/>
            <ac:spMk id="14" creationId="{332FE36B-CA8C-B2E9-2176-DC6E54B5EEC8}"/>
          </ac:spMkLst>
        </pc:spChg>
        <pc:spChg chg="mod">
          <ac:chgData name="Irena Krošl" userId="S::irenak@vsgt.si::6f871211-9d6e-4801-9f7a-49ad5e71b0eb" providerId="AD" clId="Web-{A6238678-B030-3A66-B3F3-331A33C03BED}" dt="2026-01-13T09:49:04.829" v="41" actId="1076"/>
          <ac:spMkLst>
            <pc:docMk/>
            <pc:sldMk cId="3462801450" sldId="7317"/>
            <ac:spMk id="15" creationId="{A88E1CD2-BF59-861B-39C5-7F3D400C8484}"/>
          </ac:spMkLst>
        </pc:spChg>
        <pc:spChg chg="mod">
          <ac:chgData name="Irena Krošl" userId="S::irenak@vsgt.si::6f871211-9d6e-4801-9f7a-49ad5e71b0eb" providerId="AD" clId="Web-{A6238678-B030-3A66-B3F3-331A33C03BED}" dt="2026-01-13T09:49:22.877" v="46" actId="1076"/>
          <ac:spMkLst>
            <pc:docMk/>
            <pc:sldMk cId="3462801450" sldId="7317"/>
            <ac:spMk id="16" creationId="{FE890EEA-4DB7-8BC6-BB07-50FCC487DCB9}"/>
          </ac:spMkLst>
        </pc:spChg>
        <pc:cxnChg chg="mod">
          <ac:chgData name="Irena Krošl" userId="S::irenak@vsgt.si::6f871211-9d6e-4801-9f7a-49ad5e71b0eb" providerId="AD" clId="Web-{A6238678-B030-3A66-B3F3-331A33C03BED}" dt="2026-01-13T09:49:30.628" v="49" actId="1076"/>
          <ac:cxnSpMkLst>
            <pc:docMk/>
            <pc:sldMk cId="3462801450" sldId="7317"/>
            <ac:cxnSpMk id="6" creationId="{0DC779F7-BB37-DBCB-2F41-A9B9862C4F89}"/>
          </ac:cxnSpMkLst>
        </pc:cxnChg>
        <pc:cxnChg chg="mod">
          <ac:chgData name="Irena Krošl" userId="S::irenak@vsgt.si::6f871211-9d6e-4801-9f7a-49ad5e71b0eb" providerId="AD" clId="Web-{A6238678-B030-3A66-B3F3-331A33C03BED}" dt="2026-01-13T09:49:43.722" v="54" actId="1076"/>
          <ac:cxnSpMkLst>
            <pc:docMk/>
            <pc:sldMk cId="3462801450" sldId="7317"/>
            <ac:cxnSpMk id="7" creationId="{3C455299-BDD9-6669-FB72-8C2C45B586EF}"/>
          </ac:cxnSpMkLst>
        </pc:cxnChg>
        <pc:cxnChg chg="mod">
          <ac:chgData name="Irena Krošl" userId="S::irenak@vsgt.si::6f871211-9d6e-4801-9f7a-49ad5e71b0eb" providerId="AD" clId="Web-{A6238678-B030-3A66-B3F3-331A33C03BED}" dt="2026-01-13T09:49:08.892" v="42" actId="1076"/>
          <ac:cxnSpMkLst>
            <pc:docMk/>
            <pc:sldMk cId="3462801450" sldId="7317"/>
            <ac:cxnSpMk id="27" creationId="{D8FF955C-284C-7882-2977-671E2539A050}"/>
          </ac:cxnSpMkLst>
        </pc:cxnChg>
        <pc:cxnChg chg="mod">
          <ac:chgData name="Irena Krošl" userId="S::irenak@vsgt.si::6f871211-9d6e-4801-9f7a-49ad5e71b0eb" providerId="AD" clId="Web-{A6238678-B030-3A66-B3F3-331A33C03BED}" dt="2026-01-13T09:49:20.393" v="45" actId="1076"/>
          <ac:cxnSpMkLst>
            <pc:docMk/>
            <pc:sldMk cId="3462801450" sldId="7317"/>
            <ac:cxnSpMk id="29" creationId="{8A9E1B5C-AD33-F7F0-ED28-436B54F9B2E3}"/>
          </ac:cxnSpMkLst>
        </pc:cxnChg>
      </pc:sldChg>
      <pc:sldChg chg="modSp">
        <pc:chgData name="Irena Krošl" userId="S::irenak@vsgt.si::6f871211-9d6e-4801-9f7a-49ad5e71b0eb" providerId="AD" clId="Web-{A6238678-B030-3A66-B3F3-331A33C03BED}" dt="2026-01-13T09:50:18.178" v="61" actId="20577"/>
        <pc:sldMkLst>
          <pc:docMk/>
          <pc:sldMk cId="3088505878" sldId="7401"/>
        </pc:sldMkLst>
        <pc:spChg chg="mod">
          <ac:chgData name="Irena Krošl" userId="S::irenak@vsgt.si::6f871211-9d6e-4801-9f7a-49ad5e71b0eb" providerId="AD" clId="Web-{A6238678-B030-3A66-B3F3-331A33C03BED}" dt="2026-01-13T09:50:10.427" v="60" actId="1076"/>
          <ac:spMkLst>
            <pc:docMk/>
            <pc:sldMk cId="3088505878" sldId="7401"/>
            <ac:spMk id="15" creationId="{F968DCFE-0709-8735-E2D7-72998FD876B6}"/>
          </ac:spMkLst>
        </pc:spChg>
        <pc:spChg chg="mod">
          <ac:chgData name="Irena Krošl" userId="S::irenak@vsgt.si::6f871211-9d6e-4801-9f7a-49ad5e71b0eb" providerId="AD" clId="Web-{A6238678-B030-3A66-B3F3-331A33C03BED}" dt="2026-01-13T09:50:18.178" v="61" actId="20577"/>
          <ac:spMkLst>
            <pc:docMk/>
            <pc:sldMk cId="3088505878" sldId="7401"/>
            <ac:spMk id="16" creationId="{42D5BF57-A638-2D94-279E-BB9F51644C32}"/>
          </ac:spMkLst>
        </pc:spChg>
        <pc:grpChg chg="mod">
          <ac:chgData name="Irena Krošl" userId="S::irenak@vsgt.si::6f871211-9d6e-4801-9f7a-49ad5e71b0eb" providerId="AD" clId="Web-{A6238678-B030-3A66-B3F3-331A33C03BED}" dt="2026-01-13T09:49:53.739" v="56" actId="1076"/>
          <ac:grpSpMkLst>
            <pc:docMk/>
            <pc:sldMk cId="3088505878" sldId="7401"/>
            <ac:grpSpMk id="2" creationId="{7EF2A83E-55F5-712C-D369-E10E2A41C29A}"/>
          </ac:grpSpMkLst>
        </pc:grpChg>
      </pc:sldChg>
      <pc:sldChg chg="modSp">
        <pc:chgData name="Irena Krošl" userId="S::irenak@vsgt.si::6f871211-9d6e-4801-9f7a-49ad5e71b0eb" providerId="AD" clId="Web-{A6238678-B030-3A66-B3F3-331A33C03BED}" dt="2026-01-13T09:50:39.320" v="65" actId="1076"/>
        <pc:sldMkLst>
          <pc:docMk/>
          <pc:sldMk cId="4161180439" sldId="7402"/>
        </pc:sldMkLst>
        <pc:spChg chg="mod">
          <ac:chgData name="Irena Krošl" userId="S::irenak@vsgt.si::6f871211-9d6e-4801-9f7a-49ad5e71b0eb" providerId="AD" clId="Web-{A6238678-B030-3A66-B3F3-331A33C03BED}" dt="2026-01-13T09:50:25.756" v="62" actId="1076"/>
          <ac:spMkLst>
            <pc:docMk/>
            <pc:sldMk cId="4161180439" sldId="7402"/>
            <ac:spMk id="10" creationId="{70B97AD8-8508-FCCE-81B8-CCADC08A51CD}"/>
          </ac:spMkLst>
        </pc:spChg>
        <pc:spChg chg="mod">
          <ac:chgData name="Irena Krošl" userId="S::irenak@vsgt.si::6f871211-9d6e-4801-9f7a-49ad5e71b0eb" providerId="AD" clId="Web-{A6238678-B030-3A66-B3F3-331A33C03BED}" dt="2026-01-13T09:50:28.335" v="63" actId="1076"/>
          <ac:spMkLst>
            <pc:docMk/>
            <pc:sldMk cId="4161180439" sldId="7402"/>
            <ac:spMk id="11" creationId="{2E245B5E-F130-69F6-42C5-5842AE2EDC31}"/>
          </ac:spMkLst>
        </pc:spChg>
        <pc:spChg chg="mod">
          <ac:chgData name="Irena Krošl" userId="S::irenak@vsgt.si::6f871211-9d6e-4801-9f7a-49ad5e71b0eb" providerId="AD" clId="Web-{A6238678-B030-3A66-B3F3-331A33C03BED}" dt="2026-01-13T09:50:39.320" v="65" actId="1076"/>
          <ac:spMkLst>
            <pc:docMk/>
            <pc:sldMk cId="4161180439" sldId="7402"/>
            <ac:spMk id="16" creationId="{2A620880-2BF3-FC88-8906-5020BDE539A1}"/>
          </ac:spMkLst>
        </pc:spChg>
      </pc:sldChg>
      <pc:sldChg chg="modSp">
        <pc:chgData name="Irena Krošl" userId="S::irenak@vsgt.si::6f871211-9d6e-4801-9f7a-49ad5e71b0eb" providerId="AD" clId="Web-{A6238678-B030-3A66-B3F3-331A33C03BED}" dt="2026-01-13T10:17:58.491" v="157" actId="20577"/>
        <pc:sldMkLst>
          <pc:docMk/>
          <pc:sldMk cId="310709253" sldId="7404"/>
        </pc:sldMkLst>
        <pc:spChg chg="mod">
          <ac:chgData name="Irena Krošl" userId="S::irenak@vsgt.si::6f871211-9d6e-4801-9f7a-49ad5e71b0eb" providerId="AD" clId="Web-{A6238678-B030-3A66-B3F3-331A33C03BED}" dt="2026-01-13T10:17:27.053" v="149" actId="1076"/>
          <ac:spMkLst>
            <pc:docMk/>
            <pc:sldMk cId="310709253" sldId="7404"/>
            <ac:spMk id="14" creationId="{CBDA15BD-B7C8-F133-4199-6EE306A944DC}"/>
          </ac:spMkLst>
        </pc:spChg>
        <pc:spChg chg="mod">
          <ac:chgData name="Irena Krošl" userId="S::irenak@vsgt.si::6f871211-9d6e-4801-9f7a-49ad5e71b0eb" providerId="AD" clId="Web-{A6238678-B030-3A66-B3F3-331A33C03BED}" dt="2026-01-13T10:17:34.444" v="150" actId="1076"/>
          <ac:spMkLst>
            <pc:docMk/>
            <pc:sldMk cId="310709253" sldId="7404"/>
            <ac:spMk id="16" creationId="{945EA07D-9F0D-BD2C-16AE-CFB43E67B9F5}"/>
          </ac:spMkLst>
        </pc:spChg>
        <pc:spChg chg="mod">
          <ac:chgData name="Irena Krošl" userId="S::irenak@vsgt.si::6f871211-9d6e-4801-9f7a-49ad5e71b0eb" providerId="AD" clId="Web-{A6238678-B030-3A66-B3F3-331A33C03BED}" dt="2026-01-13T10:17:53.288" v="155" actId="14100"/>
          <ac:spMkLst>
            <pc:docMk/>
            <pc:sldMk cId="310709253" sldId="7404"/>
            <ac:spMk id="19" creationId="{33136978-9AC6-CE3A-4610-978F800D1F90}"/>
          </ac:spMkLst>
        </pc:spChg>
        <pc:spChg chg="mod">
          <ac:chgData name="Irena Krošl" userId="S::irenak@vsgt.si::6f871211-9d6e-4801-9f7a-49ad5e71b0eb" providerId="AD" clId="Web-{A6238678-B030-3A66-B3F3-331A33C03BED}" dt="2026-01-13T10:17:43.897" v="152" actId="20577"/>
          <ac:spMkLst>
            <pc:docMk/>
            <pc:sldMk cId="310709253" sldId="7404"/>
            <ac:spMk id="21" creationId="{63786352-0615-2BCB-7787-36E23E360A14}"/>
          </ac:spMkLst>
        </pc:spChg>
        <pc:spChg chg="mod">
          <ac:chgData name="Irena Krošl" userId="S::irenak@vsgt.si::6f871211-9d6e-4801-9f7a-49ad5e71b0eb" providerId="AD" clId="Web-{A6238678-B030-3A66-B3F3-331A33C03BED}" dt="2026-01-13T10:17:58.491" v="157" actId="20577"/>
          <ac:spMkLst>
            <pc:docMk/>
            <pc:sldMk cId="310709253" sldId="7404"/>
            <ac:spMk id="25" creationId="{AFB52DF2-879F-F527-735B-392852FC4075}"/>
          </ac:spMkLst>
        </pc:spChg>
      </pc:sldChg>
      <pc:sldChg chg="modSp">
        <pc:chgData name="Irena Krošl" userId="S::irenak@vsgt.si::6f871211-9d6e-4801-9f7a-49ad5e71b0eb" providerId="AD" clId="Web-{A6238678-B030-3A66-B3F3-331A33C03BED}" dt="2026-01-13T09:51:17.634" v="73" actId="1076"/>
        <pc:sldMkLst>
          <pc:docMk/>
          <pc:sldMk cId="3849946711" sldId="7406"/>
        </pc:sldMkLst>
        <pc:spChg chg="mod">
          <ac:chgData name="Irena Krošl" userId="S::irenak@vsgt.si::6f871211-9d6e-4801-9f7a-49ad5e71b0eb" providerId="AD" clId="Web-{A6238678-B030-3A66-B3F3-331A33C03BED}" dt="2026-01-13T09:51:17.634" v="73" actId="1076"/>
          <ac:spMkLst>
            <pc:docMk/>
            <pc:sldMk cId="3849946711" sldId="7406"/>
            <ac:spMk id="5" creationId="{468B4115-1D09-72A8-04B9-798B7EE74884}"/>
          </ac:spMkLst>
        </pc:spChg>
        <pc:spChg chg="mod">
          <ac:chgData name="Irena Krošl" userId="S::irenak@vsgt.si::6f871211-9d6e-4801-9f7a-49ad5e71b0eb" providerId="AD" clId="Web-{A6238678-B030-3A66-B3F3-331A33C03BED}" dt="2026-01-13T09:50:57.180" v="67" actId="20577"/>
          <ac:spMkLst>
            <pc:docMk/>
            <pc:sldMk cId="3849946711" sldId="7406"/>
            <ac:spMk id="10" creationId="{8EC1214A-D145-4EC4-6E71-1B5179066961}"/>
          </ac:spMkLst>
        </pc:spChg>
        <pc:spChg chg="mod">
          <ac:chgData name="Irena Krošl" userId="S::irenak@vsgt.si::6f871211-9d6e-4801-9f7a-49ad5e71b0eb" providerId="AD" clId="Web-{A6238678-B030-3A66-B3F3-331A33C03BED}" dt="2026-01-13T09:51:12.728" v="71" actId="1076"/>
          <ac:spMkLst>
            <pc:docMk/>
            <pc:sldMk cId="3849946711" sldId="7406"/>
            <ac:spMk id="16" creationId="{6E212573-9D5B-2906-AFEE-33A36B8EB64C}"/>
          </ac:spMkLst>
        </pc:spChg>
      </pc:sldChg>
      <pc:sldChg chg="modSp">
        <pc:chgData name="Irena Krošl" userId="S::irenak@vsgt.si::6f871211-9d6e-4801-9f7a-49ad5e71b0eb" providerId="AD" clId="Web-{A6238678-B030-3A66-B3F3-331A33C03BED}" dt="2026-01-13T10:17:09.069" v="148" actId="20577"/>
        <pc:sldMkLst>
          <pc:docMk/>
          <pc:sldMk cId="4078052695" sldId="7408"/>
        </pc:sldMkLst>
        <pc:spChg chg="mod">
          <ac:chgData name="Irena Krošl" userId="S::irenak@vsgt.si::6f871211-9d6e-4801-9f7a-49ad5e71b0eb" providerId="AD" clId="Web-{A6238678-B030-3A66-B3F3-331A33C03BED}" dt="2026-01-13T10:16:41.615" v="139" actId="14100"/>
          <ac:spMkLst>
            <pc:docMk/>
            <pc:sldMk cId="4078052695" sldId="7408"/>
            <ac:spMk id="10" creationId="{8856FD06-611D-221E-F2B5-C818866E9EA3}"/>
          </ac:spMkLst>
        </pc:spChg>
        <pc:spChg chg="mod">
          <ac:chgData name="Irena Krošl" userId="S::irenak@vsgt.si::6f871211-9d6e-4801-9f7a-49ad5e71b0eb" providerId="AD" clId="Web-{A6238678-B030-3A66-B3F3-331A33C03BED}" dt="2026-01-13T10:16:44.819" v="140" actId="1076"/>
          <ac:spMkLst>
            <pc:docMk/>
            <pc:sldMk cId="4078052695" sldId="7408"/>
            <ac:spMk id="11" creationId="{06761203-4388-E4D6-B4A0-8E9437C95EC3}"/>
          </ac:spMkLst>
        </pc:spChg>
        <pc:spChg chg="mod">
          <ac:chgData name="Irena Krošl" userId="S::irenak@vsgt.si::6f871211-9d6e-4801-9f7a-49ad5e71b0eb" providerId="AD" clId="Web-{A6238678-B030-3A66-B3F3-331A33C03BED}" dt="2026-01-13T10:16:27.646" v="138" actId="1076"/>
          <ac:spMkLst>
            <pc:docMk/>
            <pc:sldMk cId="4078052695" sldId="7408"/>
            <ac:spMk id="14" creationId="{A01EEDFD-2E7C-09AE-1D1E-984EADFC5D04}"/>
          </ac:spMkLst>
        </pc:spChg>
        <pc:spChg chg="mod">
          <ac:chgData name="Irena Krošl" userId="S::irenak@vsgt.si::6f871211-9d6e-4801-9f7a-49ad5e71b0eb" providerId="AD" clId="Web-{A6238678-B030-3A66-B3F3-331A33C03BED}" dt="2026-01-13T10:16:54.787" v="144" actId="1076"/>
          <ac:spMkLst>
            <pc:docMk/>
            <pc:sldMk cId="4078052695" sldId="7408"/>
            <ac:spMk id="16" creationId="{B349F5B0-F8EB-804C-A975-6EF92F6F469F}"/>
          </ac:spMkLst>
        </pc:spChg>
        <pc:spChg chg="mod">
          <ac:chgData name="Irena Krošl" userId="S::irenak@vsgt.si::6f871211-9d6e-4801-9f7a-49ad5e71b0eb" providerId="AD" clId="Web-{A6238678-B030-3A66-B3F3-331A33C03BED}" dt="2026-01-13T10:17:09.069" v="148" actId="20577"/>
          <ac:spMkLst>
            <pc:docMk/>
            <pc:sldMk cId="4078052695" sldId="7408"/>
            <ac:spMk id="21" creationId="{7D1B6D38-0544-E1FB-5F63-ED75110877C8}"/>
          </ac:spMkLst>
        </pc:spChg>
      </pc:sldChg>
      <pc:sldChg chg="modSp">
        <pc:chgData name="Irena Krošl" userId="S::irenak@vsgt.si::6f871211-9d6e-4801-9f7a-49ad5e71b0eb" providerId="AD" clId="Web-{A6238678-B030-3A66-B3F3-331A33C03BED}" dt="2026-01-13T10:23:53.175" v="226" actId="14100"/>
        <pc:sldMkLst>
          <pc:docMk/>
          <pc:sldMk cId="2567438052" sldId="7409"/>
        </pc:sldMkLst>
        <pc:spChg chg="mod">
          <ac:chgData name="Irena Krošl" userId="S::irenak@vsgt.si::6f871211-9d6e-4801-9f7a-49ad5e71b0eb" providerId="AD" clId="Web-{A6238678-B030-3A66-B3F3-331A33C03BED}" dt="2026-01-13T10:23:35.611" v="220" actId="14100"/>
          <ac:spMkLst>
            <pc:docMk/>
            <pc:sldMk cId="2567438052" sldId="7409"/>
            <ac:spMk id="6" creationId="{A19AD08D-003C-1625-7D36-7853142AA1A7}"/>
          </ac:spMkLst>
        </pc:spChg>
        <pc:spChg chg="mod">
          <ac:chgData name="Irena Krošl" userId="S::irenak@vsgt.si::6f871211-9d6e-4801-9f7a-49ad5e71b0eb" providerId="AD" clId="Web-{A6238678-B030-3A66-B3F3-331A33C03BED}" dt="2026-01-13T10:23:53.175" v="226" actId="14100"/>
          <ac:spMkLst>
            <pc:docMk/>
            <pc:sldMk cId="2567438052" sldId="7409"/>
            <ac:spMk id="12" creationId="{6F27D435-F2FD-4F8A-4FD3-675EDB66CA84}"/>
          </ac:spMkLst>
        </pc:spChg>
        <pc:spChg chg="mod">
          <ac:chgData name="Irena Krošl" userId="S::irenak@vsgt.si::6f871211-9d6e-4801-9f7a-49ad5e71b0eb" providerId="AD" clId="Web-{A6238678-B030-3A66-B3F3-331A33C03BED}" dt="2026-01-13T10:23:31.142" v="219" actId="1076"/>
          <ac:spMkLst>
            <pc:docMk/>
            <pc:sldMk cId="2567438052" sldId="7409"/>
            <ac:spMk id="18" creationId="{55F60757-30D7-45B0-23DD-60E46D496C1E}"/>
          </ac:spMkLst>
        </pc:spChg>
        <pc:spChg chg="mod">
          <ac:chgData name="Irena Krošl" userId="S::irenak@vsgt.si::6f871211-9d6e-4801-9f7a-49ad5e71b0eb" providerId="AD" clId="Web-{A6238678-B030-3A66-B3F3-331A33C03BED}" dt="2026-01-13T10:23:47.815" v="225" actId="20577"/>
          <ac:spMkLst>
            <pc:docMk/>
            <pc:sldMk cId="2567438052" sldId="7409"/>
            <ac:spMk id="19" creationId="{D3258612-2526-FAFF-31D0-A0394040A3E6}"/>
          </ac:spMkLst>
        </pc:spChg>
      </pc:sldChg>
      <pc:sldChg chg="modSp">
        <pc:chgData name="Irena Krošl" userId="S::irenak@vsgt.si::6f871211-9d6e-4801-9f7a-49ad5e71b0eb" providerId="AD" clId="Web-{A6238678-B030-3A66-B3F3-331A33C03BED}" dt="2026-01-13T11:25:37.607" v="598" actId="20577"/>
        <pc:sldMkLst>
          <pc:docMk/>
          <pc:sldMk cId="1011798241" sldId="7410"/>
        </pc:sldMkLst>
        <pc:spChg chg="mod">
          <ac:chgData name="Irena Krošl" userId="S::irenak@vsgt.si::6f871211-9d6e-4801-9f7a-49ad5e71b0eb" providerId="AD" clId="Web-{A6238678-B030-3A66-B3F3-331A33C03BED}" dt="2026-01-13T11:25:30.528" v="597" actId="1076"/>
          <ac:spMkLst>
            <pc:docMk/>
            <pc:sldMk cId="1011798241" sldId="7410"/>
            <ac:spMk id="4" creationId="{81676E93-6AC7-D76D-23FF-289E7313F2E4}"/>
          </ac:spMkLst>
        </pc:spChg>
        <pc:spChg chg="mod">
          <ac:chgData name="Irena Krošl" userId="S::irenak@vsgt.si::6f871211-9d6e-4801-9f7a-49ad5e71b0eb" providerId="AD" clId="Web-{A6238678-B030-3A66-B3F3-331A33C03BED}" dt="2026-01-13T11:25:37.607" v="598" actId="20577"/>
          <ac:spMkLst>
            <pc:docMk/>
            <pc:sldMk cId="1011798241" sldId="7410"/>
            <ac:spMk id="7" creationId="{2CE1738A-CD1F-E7CB-A9C6-4969341C5BD2}"/>
          </ac:spMkLst>
        </pc:spChg>
        <pc:spChg chg="mod">
          <ac:chgData name="Irena Krošl" userId="S::irenak@vsgt.si::6f871211-9d6e-4801-9f7a-49ad5e71b0eb" providerId="AD" clId="Web-{A6238678-B030-3A66-B3F3-331A33C03BED}" dt="2026-01-13T10:39:39.280" v="594" actId="1076"/>
          <ac:spMkLst>
            <pc:docMk/>
            <pc:sldMk cId="1011798241" sldId="7410"/>
            <ac:spMk id="8" creationId="{2BF54C97-67E9-451B-62E2-A7F039FF077B}"/>
          </ac:spMkLst>
        </pc:spChg>
      </pc:sldChg>
      <pc:sldChg chg="delSp modSp">
        <pc:chgData name="Irena Krošl" userId="S::irenak@vsgt.si::6f871211-9d6e-4801-9f7a-49ad5e71b0eb" providerId="AD" clId="Web-{A6238678-B030-3A66-B3F3-331A33C03BED}" dt="2026-01-13T10:14:24.690" v="110" actId="14100"/>
        <pc:sldMkLst>
          <pc:docMk/>
          <pc:sldMk cId="1366977352" sldId="7412"/>
        </pc:sldMkLst>
        <pc:spChg chg="mod">
          <ac:chgData name="Irena Krošl" userId="S::irenak@vsgt.si::6f871211-9d6e-4801-9f7a-49ad5e71b0eb" providerId="AD" clId="Web-{A6238678-B030-3A66-B3F3-331A33C03BED}" dt="2026-01-13T10:13:41.502" v="95" actId="14100"/>
          <ac:spMkLst>
            <pc:docMk/>
            <pc:sldMk cId="1366977352" sldId="7412"/>
            <ac:spMk id="6" creationId="{48E07050-0C09-A2E9-98DE-F61FE33AC110}"/>
          </ac:spMkLst>
        </pc:spChg>
        <pc:spChg chg="del">
          <ac:chgData name="Irena Krošl" userId="S::irenak@vsgt.si::6f871211-9d6e-4801-9f7a-49ad5e71b0eb" providerId="AD" clId="Web-{A6238678-B030-3A66-B3F3-331A33C03BED}" dt="2026-01-13T10:13:50.065" v="99"/>
          <ac:spMkLst>
            <pc:docMk/>
            <pc:sldMk cId="1366977352" sldId="7412"/>
            <ac:spMk id="8" creationId="{3D4FC5FD-5F90-AD70-469B-D89703EA86D8}"/>
          </ac:spMkLst>
        </pc:spChg>
        <pc:spChg chg="mod">
          <ac:chgData name="Irena Krošl" userId="S::irenak@vsgt.si::6f871211-9d6e-4801-9f7a-49ad5e71b0eb" providerId="AD" clId="Web-{A6238678-B030-3A66-B3F3-331A33C03BED}" dt="2026-01-13T10:14:24.690" v="110" actId="14100"/>
          <ac:spMkLst>
            <pc:docMk/>
            <pc:sldMk cId="1366977352" sldId="7412"/>
            <ac:spMk id="10" creationId="{33D38BD6-5BB7-9588-ED2F-9D87ADE7DE54}"/>
          </ac:spMkLst>
        </pc:spChg>
        <pc:spChg chg="mod">
          <ac:chgData name="Irena Krošl" userId="S::irenak@vsgt.si::6f871211-9d6e-4801-9f7a-49ad5e71b0eb" providerId="AD" clId="Web-{A6238678-B030-3A66-B3F3-331A33C03BED}" dt="2026-01-13T10:13:29.814" v="91" actId="14100"/>
          <ac:spMkLst>
            <pc:docMk/>
            <pc:sldMk cId="1366977352" sldId="7412"/>
            <ac:spMk id="11" creationId="{0E6FAB21-DD89-D001-B316-3BC95762C124}"/>
          </ac:spMkLst>
        </pc:spChg>
        <pc:spChg chg="mod">
          <ac:chgData name="Irena Krošl" userId="S::irenak@vsgt.si::6f871211-9d6e-4801-9f7a-49ad5e71b0eb" providerId="AD" clId="Web-{A6238678-B030-3A66-B3F3-331A33C03BED}" dt="2026-01-13T10:13:32.486" v="92" actId="1076"/>
          <ac:spMkLst>
            <pc:docMk/>
            <pc:sldMk cId="1366977352" sldId="7412"/>
            <ac:spMk id="12" creationId="{BB550BD0-03C5-3A37-3B2F-81EB991847E4}"/>
          </ac:spMkLst>
        </pc:spChg>
        <pc:spChg chg="mod">
          <ac:chgData name="Irena Krošl" userId="S::irenak@vsgt.si::6f871211-9d6e-4801-9f7a-49ad5e71b0eb" providerId="AD" clId="Web-{A6238678-B030-3A66-B3F3-331A33C03BED}" dt="2026-01-13T10:13:43.643" v="96" actId="1076"/>
          <ac:spMkLst>
            <pc:docMk/>
            <pc:sldMk cId="1366977352" sldId="7412"/>
            <ac:spMk id="13" creationId="{3F453951-8F49-9A59-6E07-24E76B0FD81D}"/>
          </ac:spMkLst>
        </pc:spChg>
        <pc:spChg chg="mod">
          <ac:chgData name="Irena Krošl" userId="S::irenak@vsgt.si::6f871211-9d6e-4801-9f7a-49ad5e71b0eb" providerId="AD" clId="Web-{A6238678-B030-3A66-B3F3-331A33C03BED}" dt="2026-01-13T10:13:57.362" v="100" actId="14100"/>
          <ac:spMkLst>
            <pc:docMk/>
            <pc:sldMk cId="1366977352" sldId="7412"/>
            <ac:spMk id="14" creationId="{8BA798EE-15F0-6B78-AC37-9961743A1FFB}"/>
          </ac:spMkLst>
        </pc:spChg>
        <pc:spChg chg="mod">
          <ac:chgData name="Irena Krošl" userId="S::irenak@vsgt.si::6f871211-9d6e-4801-9f7a-49ad5e71b0eb" providerId="AD" clId="Web-{A6238678-B030-3A66-B3F3-331A33C03BED}" dt="2026-01-13T10:13:39.127" v="94" actId="1076"/>
          <ac:spMkLst>
            <pc:docMk/>
            <pc:sldMk cId="1366977352" sldId="7412"/>
            <ac:spMk id="15" creationId="{0D5378FA-A17B-F611-6BF3-F47D4E16817E}"/>
          </ac:spMkLst>
        </pc:spChg>
        <pc:spChg chg="mod">
          <ac:chgData name="Irena Krošl" userId="S::irenak@vsgt.si::6f871211-9d6e-4801-9f7a-49ad5e71b0eb" providerId="AD" clId="Web-{A6238678-B030-3A66-B3F3-331A33C03BED}" dt="2026-01-13T10:14:08.909" v="105" actId="1076"/>
          <ac:spMkLst>
            <pc:docMk/>
            <pc:sldMk cId="1366977352" sldId="7412"/>
            <ac:spMk id="17" creationId="{9BBE7B6A-7403-3ACC-5327-F0F2729405E7}"/>
          </ac:spMkLst>
        </pc:spChg>
        <pc:spChg chg="mod">
          <ac:chgData name="Irena Krošl" userId="S::irenak@vsgt.si::6f871211-9d6e-4801-9f7a-49ad5e71b0eb" providerId="AD" clId="Web-{A6238678-B030-3A66-B3F3-331A33C03BED}" dt="2026-01-13T10:14:20.300" v="109" actId="14100"/>
          <ac:spMkLst>
            <pc:docMk/>
            <pc:sldMk cId="1366977352" sldId="7412"/>
            <ac:spMk id="19" creationId="{64E73A42-A970-4BB7-9DAF-716444F9BE99}"/>
          </ac:spMkLst>
        </pc:spChg>
      </pc:sldChg>
      <pc:sldChg chg="modSp">
        <pc:chgData name="Irena Krošl" userId="S::irenak@vsgt.si::6f871211-9d6e-4801-9f7a-49ad5e71b0eb" providerId="AD" clId="Web-{A6238678-B030-3A66-B3F3-331A33C03BED}" dt="2026-01-13T10:26:40.463" v="270" actId="1076"/>
        <pc:sldMkLst>
          <pc:docMk/>
          <pc:sldMk cId="2134235304" sldId="7587"/>
        </pc:sldMkLst>
        <pc:graphicFrameChg chg="mod modGraphic">
          <ac:chgData name="Irena Krošl" userId="S::irenak@vsgt.si::6f871211-9d6e-4801-9f7a-49ad5e71b0eb" providerId="AD" clId="Web-{A6238678-B030-3A66-B3F3-331A33C03BED}" dt="2026-01-13T10:26:40.463" v="270" actId="1076"/>
          <ac:graphicFrameMkLst>
            <pc:docMk/>
            <pc:sldMk cId="2134235304" sldId="7587"/>
            <ac:graphicFrameMk id="5" creationId="{57987D67-8819-2354-BFA3-DEEBD0CC257A}"/>
          </ac:graphicFrameMkLst>
        </pc:graphicFrameChg>
      </pc:sldChg>
      <pc:sldChg chg="modSp">
        <pc:chgData name="Irena Krošl" userId="S::irenak@vsgt.si::6f871211-9d6e-4801-9f7a-49ad5e71b0eb" providerId="AD" clId="Web-{A6238678-B030-3A66-B3F3-331A33C03BED}" dt="2026-01-13T10:22:51.640" v="213" actId="1076"/>
        <pc:sldMkLst>
          <pc:docMk/>
          <pc:sldMk cId="3761180750" sldId="7589"/>
        </pc:sldMkLst>
        <pc:spChg chg="mod">
          <ac:chgData name="Irena Krošl" userId="S::irenak@vsgt.si::6f871211-9d6e-4801-9f7a-49ad5e71b0eb" providerId="AD" clId="Web-{A6238678-B030-3A66-B3F3-331A33C03BED}" dt="2026-01-13T10:22:40.967" v="211" actId="1076"/>
          <ac:spMkLst>
            <pc:docMk/>
            <pc:sldMk cId="3761180750" sldId="7589"/>
            <ac:spMk id="2" creationId="{2E89F4F2-5BC0-9148-2957-5D5958D3ACB4}"/>
          </ac:spMkLst>
        </pc:spChg>
        <pc:spChg chg="mod">
          <ac:chgData name="Irena Krošl" userId="S::irenak@vsgt.si::6f871211-9d6e-4801-9f7a-49ad5e71b0eb" providerId="AD" clId="Web-{A6238678-B030-3A66-B3F3-331A33C03BED}" dt="2026-01-13T10:22:13.278" v="202" actId="1076"/>
          <ac:spMkLst>
            <pc:docMk/>
            <pc:sldMk cId="3761180750" sldId="7589"/>
            <ac:spMk id="8" creationId="{4A329DDA-707C-BFC5-1EE6-4C80E2FAD2BE}"/>
          </ac:spMkLst>
        </pc:spChg>
        <pc:spChg chg="mod">
          <ac:chgData name="Irena Krošl" userId="S::irenak@vsgt.si::6f871211-9d6e-4801-9f7a-49ad5e71b0eb" providerId="AD" clId="Web-{A6238678-B030-3A66-B3F3-331A33C03BED}" dt="2026-01-13T10:22:51.640" v="213" actId="1076"/>
          <ac:spMkLst>
            <pc:docMk/>
            <pc:sldMk cId="3761180750" sldId="7589"/>
            <ac:spMk id="9" creationId="{8849EB85-4EC6-982C-2739-4B23126FF6C4}"/>
          </ac:spMkLst>
        </pc:spChg>
        <pc:spChg chg="mod">
          <ac:chgData name="Irena Krošl" userId="S::irenak@vsgt.si::6f871211-9d6e-4801-9f7a-49ad5e71b0eb" providerId="AD" clId="Web-{A6238678-B030-3A66-B3F3-331A33C03BED}" dt="2026-01-13T10:22:19.028" v="203" actId="14100"/>
          <ac:spMkLst>
            <pc:docMk/>
            <pc:sldMk cId="3761180750" sldId="7589"/>
            <ac:spMk id="11" creationId="{9A2026C1-E3DA-590B-39B0-4782379AD68B}"/>
          </ac:spMkLst>
        </pc:spChg>
      </pc:sldChg>
      <pc:sldChg chg="modSp">
        <pc:chgData name="Irena Krošl" userId="S::irenak@vsgt.si::6f871211-9d6e-4801-9f7a-49ad5e71b0eb" providerId="AD" clId="Web-{A6238678-B030-3A66-B3F3-331A33C03BED}" dt="2026-01-13T10:27:17.855" v="317"/>
        <pc:sldMkLst>
          <pc:docMk/>
          <pc:sldMk cId="1889205520" sldId="7590"/>
        </pc:sldMkLst>
        <pc:graphicFrameChg chg="mod modGraphic">
          <ac:chgData name="Irena Krošl" userId="S::irenak@vsgt.si::6f871211-9d6e-4801-9f7a-49ad5e71b0eb" providerId="AD" clId="Web-{A6238678-B030-3A66-B3F3-331A33C03BED}" dt="2026-01-13T10:27:17.855" v="317"/>
          <ac:graphicFrameMkLst>
            <pc:docMk/>
            <pc:sldMk cId="1889205520" sldId="7590"/>
            <ac:graphicFrameMk id="5" creationId="{B3EB10AA-51BD-F33B-E5F5-9FB2D67819D3}"/>
          </ac:graphicFrameMkLst>
        </pc:graphicFrameChg>
      </pc:sldChg>
      <pc:sldChg chg="modSp">
        <pc:chgData name="Irena Krošl" userId="S::irenak@vsgt.si::6f871211-9d6e-4801-9f7a-49ad5e71b0eb" providerId="AD" clId="Web-{A6238678-B030-3A66-B3F3-331A33C03BED}" dt="2026-01-13T10:27:29.480" v="318" actId="1076"/>
        <pc:sldMkLst>
          <pc:docMk/>
          <pc:sldMk cId="4287798184" sldId="7593"/>
        </pc:sldMkLst>
        <pc:graphicFrameChg chg="mod">
          <ac:chgData name="Irena Krošl" userId="S::irenak@vsgt.si::6f871211-9d6e-4801-9f7a-49ad5e71b0eb" providerId="AD" clId="Web-{A6238678-B030-3A66-B3F3-331A33C03BED}" dt="2026-01-13T10:27:29.480" v="318" actId="1076"/>
          <ac:graphicFrameMkLst>
            <pc:docMk/>
            <pc:sldMk cId="4287798184" sldId="7593"/>
            <ac:graphicFrameMk id="5" creationId="{D2754E70-566E-8C7B-7FBA-96C0F68B1FA6}"/>
          </ac:graphicFrameMkLst>
        </pc:graphicFrameChg>
      </pc:sldChg>
      <pc:sldChg chg="modSp">
        <pc:chgData name="Irena Krošl" userId="S::irenak@vsgt.si::6f871211-9d6e-4801-9f7a-49ad5e71b0eb" providerId="AD" clId="Web-{A6238678-B030-3A66-B3F3-331A33C03BED}" dt="2026-01-13T10:27:41.949" v="319" actId="1076"/>
        <pc:sldMkLst>
          <pc:docMk/>
          <pc:sldMk cId="657450328" sldId="7596"/>
        </pc:sldMkLst>
        <pc:spChg chg="mod">
          <ac:chgData name="Irena Krošl" userId="S::irenak@vsgt.si::6f871211-9d6e-4801-9f7a-49ad5e71b0eb" providerId="AD" clId="Web-{A6238678-B030-3A66-B3F3-331A33C03BED}" dt="2026-01-13T10:27:41.949" v="319" actId="1076"/>
          <ac:spMkLst>
            <pc:docMk/>
            <pc:sldMk cId="657450328" sldId="7596"/>
            <ac:spMk id="3" creationId="{109F3137-7AAB-52FB-AAEF-D0B36671B35C}"/>
          </ac:spMkLst>
        </pc:spChg>
      </pc:sldChg>
      <pc:sldChg chg="modSp">
        <pc:chgData name="Irena Krošl" userId="S::irenak@vsgt.si::6f871211-9d6e-4801-9f7a-49ad5e71b0eb" providerId="AD" clId="Web-{A6238678-B030-3A66-B3F3-331A33C03BED}" dt="2026-01-13T10:27:46.981" v="320" actId="1076"/>
        <pc:sldMkLst>
          <pc:docMk/>
          <pc:sldMk cId="1464823260" sldId="7598"/>
        </pc:sldMkLst>
        <pc:graphicFrameChg chg="mod">
          <ac:chgData name="Irena Krošl" userId="S::irenak@vsgt.si::6f871211-9d6e-4801-9f7a-49ad5e71b0eb" providerId="AD" clId="Web-{A6238678-B030-3A66-B3F3-331A33C03BED}" dt="2026-01-13T10:27:46.981" v="320" actId="1076"/>
          <ac:graphicFrameMkLst>
            <pc:docMk/>
            <pc:sldMk cId="1464823260" sldId="7598"/>
            <ac:graphicFrameMk id="5" creationId="{9BBD4759-DC81-CB9E-0780-81B53310A4F0}"/>
          </ac:graphicFrameMkLst>
        </pc:graphicFrameChg>
      </pc:sldChg>
      <pc:sldChg chg="modSp">
        <pc:chgData name="Irena Krošl" userId="S::irenak@vsgt.si::6f871211-9d6e-4801-9f7a-49ad5e71b0eb" providerId="AD" clId="Web-{A6238678-B030-3A66-B3F3-331A33C03BED}" dt="2026-01-13T10:33:45.908" v="452" actId="1076"/>
        <pc:sldMkLst>
          <pc:docMk/>
          <pc:sldMk cId="3251900465" sldId="7600"/>
        </pc:sldMkLst>
        <pc:spChg chg="mod">
          <ac:chgData name="Irena Krošl" userId="S::irenak@vsgt.si::6f871211-9d6e-4801-9f7a-49ad5e71b0eb" providerId="AD" clId="Web-{A6238678-B030-3A66-B3F3-331A33C03BED}" dt="2026-01-13T10:33:45.908" v="452" actId="1076"/>
          <ac:spMkLst>
            <pc:docMk/>
            <pc:sldMk cId="3251900465" sldId="7600"/>
            <ac:spMk id="13" creationId="{4A721EBF-1CC2-C712-E7D1-09F745A544C9}"/>
          </ac:spMkLst>
        </pc:spChg>
        <pc:spChg chg="mod">
          <ac:chgData name="Irena Krošl" userId="S::irenak@vsgt.si::6f871211-9d6e-4801-9f7a-49ad5e71b0eb" providerId="AD" clId="Web-{A6238678-B030-3A66-B3F3-331A33C03BED}" dt="2026-01-13T10:33:43.377" v="451" actId="1076"/>
          <ac:spMkLst>
            <pc:docMk/>
            <pc:sldMk cId="3251900465" sldId="7600"/>
            <ac:spMk id="15" creationId="{18A18895-C448-BA21-0EA5-0F78EF34864E}"/>
          </ac:spMkLst>
        </pc:spChg>
        <pc:spChg chg="mod">
          <ac:chgData name="Irena Krošl" userId="S::irenak@vsgt.si::6f871211-9d6e-4801-9f7a-49ad5e71b0eb" providerId="AD" clId="Web-{A6238678-B030-3A66-B3F3-331A33C03BED}" dt="2026-01-13T10:33:37.252" v="450" actId="14100"/>
          <ac:spMkLst>
            <pc:docMk/>
            <pc:sldMk cId="3251900465" sldId="7600"/>
            <ac:spMk id="21" creationId="{475D6997-38BE-E3E6-FDC5-237AF465E771}"/>
          </ac:spMkLst>
        </pc:spChg>
      </pc:sldChg>
      <pc:sldChg chg="modSp">
        <pc:chgData name="Irena Krošl" userId="S::irenak@vsgt.si::6f871211-9d6e-4801-9f7a-49ad5e71b0eb" providerId="AD" clId="Web-{A6238678-B030-3A66-B3F3-331A33C03BED}" dt="2026-01-13T10:35:00.754" v="473" actId="14100"/>
        <pc:sldMkLst>
          <pc:docMk/>
          <pc:sldMk cId="658311817" sldId="7601"/>
        </pc:sldMkLst>
        <pc:spChg chg="mod">
          <ac:chgData name="Irena Krošl" userId="S::irenak@vsgt.si::6f871211-9d6e-4801-9f7a-49ad5e71b0eb" providerId="AD" clId="Web-{A6238678-B030-3A66-B3F3-331A33C03BED}" dt="2026-01-13T10:35:00.754" v="473" actId="14100"/>
          <ac:spMkLst>
            <pc:docMk/>
            <pc:sldMk cId="658311817" sldId="7601"/>
            <ac:spMk id="18" creationId="{3E0FAA52-E8DB-D766-E53D-6DB5710AC066}"/>
          </ac:spMkLst>
        </pc:spChg>
      </pc:sldChg>
      <pc:sldChg chg="modSp">
        <pc:chgData name="Irena Krošl" userId="S::irenak@vsgt.si::6f871211-9d6e-4801-9f7a-49ad5e71b0eb" providerId="AD" clId="Web-{A6238678-B030-3A66-B3F3-331A33C03BED}" dt="2026-01-13T10:35:48.319" v="476" actId="1076"/>
        <pc:sldMkLst>
          <pc:docMk/>
          <pc:sldMk cId="3697746539" sldId="7603"/>
        </pc:sldMkLst>
        <pc:spChg chg="mod">
          <ac:chgData name="Irena Krošl" userId="S::irenak@vsgt.si::6f871211-9d6e-4801-9f7a-49ad5e71b0eb" providerId="AD" clId="Web-{A6238678-B030-3A66-B3F3-331A33C03BED}" dt="2026-01-13T10:35:48.319" v="476" actId="1076"/>
          <ac:spMkLst>
            <pc:docMk/>
            <pc:sldMk cId="3697746539" sldId="7603"/>
            <ac:spMk id="8" creationId="{4AAC98B5-0A21-B6F9-0A27-7CC88E4FEF32}"/>
          </ac:spMkLst>
        </pc:spChg>
      </pc:sldChg>
      <pc:sldChg chg="modSp">
        <pc:chgData name="Irena Krošl" userId="S::irenak@vsgt.si::6f871211-9d6e-4801-9f7a-49ad5e71b0eb" providerId="AD" clId="Web-{A6238678-B030-3A66-B3F3-331A33C03BED}" dt="2026-01-13T10:35:35.771" v="475" actId="1076"/>
        <pc:sldMkLst>
          <pc:docMk/>
          <pc:sldMk cId="1322476462" sldId="7604"/>
        </pc:sldMkLst>
        <pc:spChg chg="mod">
          <ac:chgData name="Irena Krošl" userId="S::irenak@vsgt.si::6f871211-9d6e-4801-9f7a-49ad5e71b0eb" providerId="AD" clId="Web-{A6238678-B030-3A66-B3F3-331A33C03BED}" dt="2026-01-13T10:35:35.771" v="475" actId="1076"/>
          <ac:spMkLst>
            <pc:docMk/>
            <pc:sldMk cId="1322476462" sldId="7604"/>
            <ac:spMk id="15" creationId="{054FA64B-C29F-EDEB-C412-9345D5CD6641}"/>
          </ac:spMkLst>
        </pc:spChg>
      </pc:sldChg>
      <pc:sldChg chg="modSp">
        <pc:chgData name="Irena Krošl" userId="S::irenak@vsgt.si::6f871211-9d6e-4801-9f7a-49ad5e71b0eb" providerId="AD" clId="Web-{A6238678-B030-3A66-B3F3-331A33C03BED}" dt="2026-01-13T10:37:43.431" v="506" actId="14100"/>
        <pc:sldMkLst>
          <pc:docMk/>
          <pc:sldMk cId="3476009263" sldId="7605"/>
        </pc:sldMkLst>
        <pc:spChg chg="mod">
          <ac:chgData name="Irena Krošl" userId="S::irenak@vsgt.si::6f871211-9d6e-4801-9f7a-49ad5e71b0eb" providerId="AD" clId="Web-{A6238678-B030-3A66-B3F3-331A33C03BED}" dt="2026-01-13T10:37:43.431" v="506" actId="14100"/>
          <ac:spMkLst>
            <pc:docMk/>
            <pc:sldMk cId="3476009263" sldId="7605"/>
            <ac:spMk id="7" creationId="{6F898E5B-AB7D-B261-F136-8374136A439C}"/>
          </ac:spMkLst>
        </pc:spChg>
      </pc:sldChg>
      <pc:sldChg chg="delSp modSp">
        <pc:chgData name="Irena Krošl" userId="S::irenak@vsgt.si::6f871211-9d6e-4801-9f7a-49ad5e71b0eb" providerId="AD" clId="Web-{A6238678-B030-3A66-B3F3-331A33C03BED}" dt="2026-01-13T10:36:27.899" v="482" actId="1076"/>
        <pc:sldMkLst>
          <pc:docMk/>
          <pc:sldMk cId="2779422291" sldId="7606"/>
        </pc:sldMkLst>
        <pc:spChg chg="mod">
          <ac:chgData name="Irena Krošl" userId="S::irenak@vsgt.si::6f871211-9d6e-4801-9f7a-49ad5e71b0eb" providerId="AD" clId="Web-{A6238678-B030-3A66-B3F3-331A33C03BED}" dt="2026-01-13T10:36:10.897" v="478" actId="14100"/>
          <ac:spMkLst>
            <pc:docMk/>
            <pc:sldMk cId="2779422291" sldId="7606"/>
            <ac:spMk id="4" creationId="{A0DCC7B3-FE8F-D8F4-B756-430463DE511E}"/>
          </ac:spMkLst>
        </pc:spChg>
        <pc:spChg chg="mod">
          <ac:chgData name="Irena Krošl" userId="S::irenak@vsgt.si::6f871211-9d6e-4801-9f7a-49ad5e71b0eb" providerId="AD" clId="Web-{A6238678-B030-3A66-B3F3-331A33C03BED}" dt="2026-01-13T10:36:20.148" v="480" actId="1076"/>
          <ac:spMkLst>
            <pc:docMk/>
            <pc:sldMk cId="2779422291" sldId="7606"/>
            <ac:spMk id="7" creationId="{D0BCA68D-F01D-CC16-6439-1790D4AF4D56}"/>
          </ac:spMkLst>
        </pc:spChg>
        <pc:spChg chg="mod">
          <ac:chgData name="Irena Krošl" userId="S::irenak@vsgt.si::6f871211-9d6e-4801-9f7a-49ad5e71b0eb" providerId="AD" clId="Web-{A6238678-B030-3A66-B3F3-331A33C03BED}" dt="2026-01-13T10:36:22.398" v="481" actId="1076"/>
          <ac:spMkLst>
            <pc:docMk/>
            <pc:sldMk cId="2779422291" sldId="7606"/>
            <ac:spMk id="8" creationId="{F39B0099-79F6-32BD-22A8-8F0D9C3E41BA}"/>
          </ac:spMkLst>
        </pc:spChg>
        <pc:spChg chg="mod">
          <ac:chgData name="Irena Krošl" userId="S::irenak@vsgt.si::6f871211-9d6e-4801-9f7a-49ad5e71b0eb" providerId="AD" clId="Web-{A6238678-B030-3A66-B3F3-331A33C03BED}" dt="2026-01-13T10:36:27.899" v="482" actId="1076"/>
          <ac:spMkLst>
            <pc:docMk/>
            <pc:sldMk cId="2779422291" sldId="7606"/>
            <ac:spMk id="15" creationId="{706EDC0D-CE88-ECB7-9443-CABD006D4521}"/>
          </ac:spMkLst>
        </pc:spChg>
        <pc:cxnChg chg="del">
          <ac:chgData name="Irena Krošl" userId="S::irenak@vsgt.si::6f871211-9d6e-4801-9f7a-49ad5e71b0eb" providerId="AD" clId="Web-{A6238678-B030-3A66-B3F3-331A33C03BED}" dt="2026-01-13T10:36:15.570" v="479"/>
          <ac:cxnSpMkLst>
            <pc:docMk/>
            <pc:sldMk cId="2779422291" sldId="7606"/>
            <ac:cxnSpMk id="2" creationId="{44AA15DD-963F-FBF8-53CA-98A3F79E5D19}"/>
          </ac:cxnSpMkLst>
        </pc:cxnChg>
      </pc:sldChg>
      <pc:sldChg chg="modSp">
        <pc:chgData name="Irena Krošl" userId="S::irenak@vsgt.si::6f871211-9d6e-4801-9f7a-49ad5e71b0eb" providerId="AD" clId="Web-{A6238678-B030-3A66-B3F3-331A33C03BED}" dt="2026-01-13T10:26:20.697" v="258" actId="20577"/>
        <pc:sldMkLst>
          <pc:docMk/>
          <pc:sldMk cId="1076117490" sldId="7617"/>
        </pc:sldMkLst>
        <pc:spChg chg="mod">
          <ac:chgData name="Irena Krošl" userId="S::irenak@vsgt.si::6f871211-9d6e-4801-9f7a-49ad5e71b0eb" providerId="AD" clId="Web-{A6238678-B030-3A66-B3F3-331A33C03BED}" dt="2026-01-13T10:25:57.633" v="250" actId="20577"/>
          <ac:spMkLst>
            <pc:docMk/>
            <pc:sldMk cId="1076117490" sldId="7617"/>
            <ac:spMk id="4" creationId="{443D650B-9A5C-3B50-3D27-C0557B974D5E}"/>
          </ac:spMkLst>
        </pc:spChg>
        <pc:spChg chg="mod">
          <ac:chgData name="Irena Krošl" userId="S::irenak@vsgt.si::6f871211-9d6e-4801-9f7a-49ad5e71b0eb" providerId="AD" clId="Web-{A6238678-B030-3A66-B3F3-331A33C03BED}" dt="2026-01-13T10:26:20.697" v="258" actId="20577"/>
          <ac:spMkLst>
            <pc:docMk/>
            <pc:sldMk cId="1076117490" sldId="7617"/>
            <ac:spMk id="15" creationId="{D925180D-7CBE-FB41-8234-0233889E32A5}"/>
          </ac:spMkLst>
        </pc:spChg>
        <pc:spChg chg="mod">
          <ac:chgData name="Irena Krošl" userId="S::irenak@vsgt.si::6f871211-9d6e-4801-9f7a-49ad5e71b0eb" providerId="AD" clId="Web-{A6238678-B030-3A66-B3F3-331A33C03BED}" dt="2026-01-13T10:26:01.352" v="251" actId="1076"/>
          <ac:spMkLst>
            <pc:docMk/>
            <pc:sldMk cId="1076117490" sldId="7617"/>
            <ac:spMk id="20" creationId="{423E835D-5B8A-6999-2B90-7C38B4787F9B}"/>
          </ac:spMkLst>
        </pc:spChg>
        <pc:spChg chg="mod">
          <ac:chgData name="Irena Krošl" userId="S::irenak@vsgt.si::6f871211-9d6e-4801-9f7a-49ad5e71b0eb" providerId="AD" clId="Web-{A6238678-B030-3A66-B3F3-331A33C03BED}" dt="2026-01-13T10:26:14.493" v="256" actId="20577"/>
          <ac:spMkLst>
            <pc:docMk/>
            <pc:sldMk cId="1076117490" sldId="7617"/>
            <ac:spMk id="25" creationId="{752BB041-4932-BDD7-6ED5-0F2F8D589333}"/>
          </ac:spMkLst>
        </pc:spChg>
      </pc:sldChg>
      <pc:sldChg chg="modSp">
        <pc:chgData name="Irena Krošl" userId="S::irenak@vsgt.si::6f871211-9d6e-4801-9f7a-49ad5e71b0eb" providerId="AD" clId="Web-{A6238678-B030-3A66-B3F3-331A33C03BED}" dt="2026-01-13T10:15:38.099" v="118" actId="1076"/>
        <pc:sldMkLst>
          <pc:docMk/>
          <pc:sldMk cId="2569407522" sldId="7618"/>
        </pc:sldMkLst>
        <pc:spChg chg="mod">
          <ac:chgData name="Irena Krošl" userId="S::irenak@vsgt.si::6f871211-9d6e-4801-9f7a-49ad5e71b0eb" providerId="AD" clId="Web-{A6238678-B030-3A66-B3F3-331A33C03BED}" dt="2026-01-13T10:15:02.972" v="112" actId="1076"/>
          <ac:spMkLst>
            <pc:docMk/>
            <pc:sldMk cId="2569407522" sldId="7618"/>
            <ac:spMk id="2" creationId="{B946F860-7901-6E26-8435-B8F2D86C8E6A}"/>
          </ac:spMkLst>
        </pc:spChg>
        <pc:spChg chg="mod">
          <ac:chgData name="Irena Krošl" userId="S::irenak@vsgt.si::6f871211-9d6e-4801-9f7a-49ad5e71b0eb" providerId="AD" clId="Web-{A6238678-B030-3A66-B3F3-331A33C03BED}" dt="2026-01-13T10:15:13.738" v="113" actId="20577"/>
          <ac:spMkLst>
            <pc:docMk/>
            <pc:sldMk cId="2569407522" sldId="7618"/>
            <ac:spMk id="4" creationId="{FF9B5CD2-2B68-32C7-0C71-9E00A397EF9E}"/>
          </ac:spMkLst>
        </pc:spChg>
        <pc:spChg chg="mod">
          <ac:chgData name="Irena Krošl" userId="S::irenak@vsgt.si::6f871211-9d6e-4801-9f7a-49ad5e71b0eb" providerId="AD" clId="Web-{A6238678-B030-3A66-B3F3-331A33C03BED}" dt="2026-01-13T10:15:38.099" v="118" actId="1076"/>
          <ac:spMkLst>
            <pc:docMk/>
            <pc:sldMk cId="2569407522" sldId="7618"/>
            <ac:spMk id="7" creationId="{DFCDFDD6-BE4F-45EB-8EFD-5E36B417A563}"/>
          </ac:spMkLst>
        </pc:spChg>
      </pc:sldChg>
      <pc:sldChg chg="modSp">
        <pc:chgData name="Irena Krošl" userId="S::irenak@vsgt.si::6f871211-9d6e-4801-9f7a-49ad5e71b0eb" providerId="AD" clId="Web-{A6238678-B030-3A66-B3F3-331A33C03BED}" dt="2026-01-13T10:27:55.371" v="321" actId="1076"/>
        <pc:sldMkLst>
          <pc:docMk/>
          <pc:sldMk cId="3637174817" sldId="7619"/>
        </pc:sldMkLst>
        <pc:spChg chg="mod">
          <ac:chgData name="Irena Krošl" userId="S::irenak@vsgt.si::6f871211-9d6e-4801-9f7a-49ad5e71b0eb" providerId="AD" clId="Web-{A6238678-B030-3A66-B3F3-331A33C03BED}" dt="2026-01-13T10:27:55.371" v="321" actId="1076"/>
          <ac:spMkLst>
            <pc:docMk/>
            <pc:sldMk cId="3637174817" sldId="7619"/>
            <ac:spMk id="2" creationId="{116819EC-28B4-C44A-ACD4-7D4A814400C9}"/>
          </ac:spMkLst>
        </pc:spChg>
      </pc:sldChg>
      <pc:sldChg chg="modSp">
        <pc:chgData name="Irena Krošl" userId="S::irenak@vsgt.si::6f871211-9d6e-4801-9f7a-49ad5e71b0eb" providerId="AD" clId="Web-{A6238678-B030-3A66-B3F3-331A33C03BED}" dt="2026-01-13T10:28:15.981" v="399"/>
        <pc:sldMkLst>
          <pc:docMk/>
          <pc:sldMk cId="2951705913" sldId="7620"/>
        </pc:sldMkLst>
        <pc:graphicFrameChg chg="mod modGraphic">
          <ac:chgData name="Irena Krošl" userId="S::irenak@vsgt.si::6f871211-9d6e-4801-9f7a-49ad5e71b0eb" providerId="AD" clId="Web-{A6238678-B030-3A66-B3F3-331A33C03BED}" dt="2026-01-13T10:28:15.981" v="399"/>
          <ac:graphicFrameMkLst>
            <pc:docMk/>
            <pc:sldMk cId="2951705913" sldId="7620"/>
            <ac:graphicFrameMk id="5" creationId="{7826E0DF-29D7-A551-69E4-5CC36BC90150}"/>
          </ac:graphicFrameMkLst>
        </pc:graphicFrameChg>
      </pc:sldChg>
      <pc:sldChg chg="modSp">
        <pc:chgData name="Irena Krošl" userId="S::irenak@vsgt.si::6f871211-9d6e-4801-9f7a-49ad5e71b0eb" providerId="AD" clId="Web-{A6238678-B030-3A66-B3F3-331A33C03BED}" dt="2026-01-13T09:47:56.448" v="22" actId="20577"/>
        <pc:sldMkLst>
          <pc:docMk/>
          <pc:sldMk cId="3979960270" sldId="7709"/>
        </pc:sldMkLst>
        <pc:spChg chg="mod">
          <ac:chgData name="Irena Krošl" userId="S::irenak@vsgt.si::6f871211-9d6e-4801-9f7a-49ad5e71b0eb" providerId="AD" clId="Web-{A6238678-B030-3A66-B3F3-331A33C03BED}" dt="2026-01-13T09:47:32.837" v="16" actId="1076"/>
          <ac:spMkLst>
            <pc:docMk/>
            <pc:sldMk cId="3979960270" sldId="7709"/>
            <ac:spMk id="2" creationId="{95E80B9B-6DA8-C775-FC0A-FDA411CA2B21}"/>
          </ac:spMkLst>
        </pc:spChg>
        <pc:spChg chg="mod">
          <ac:chgData name="Irena Krošl" userId="S::irenak@vsgt.si::6f871211-9d6e-4801-9f7a-49ad5e71b0eb" providerId="AD" clId="Web-{A6238678-B030-3A66-B3F3-331A33C03BED}" dt="2026-01-13T09:47:36.212" v="17" actId="1076"/>
          <ac:spMkLst>
            <pc:docMk/>
            <pc:sldMk cId="3979960270" sldId="7709"/>
            <ac:spMk id="5" creationId="{136A9AEC-EA74-F034-4401-62623FD721BA}"/>
          </ac:spMkLst>
        </pc:spChg>
        <pc:spChg chg="mod">
          <ac:chgData name="Irena Krošl" userId="S::irenak@vsgt.si::6f871211-9d6e-4801-9f7a-49ad5e71b0eb" providerId="AD" clId="Web-{A6238678-B030-3A66-B3F3-331A33C03BED}" dt="2026-01-13T09:47:27.414" v="15" actId="1076"/>
          <ac:spMkLst>
            <pc:docMk/>
            <pc:sldMk cId="3979960270" sldId="7709"/>
            <ac:spMk id="6" creationId="{FDB041E2-E3B8-FEB5-AE3E-14EB9A06C523}"/>
          </ac:spMkLst>
        </pc:spChg>
        <pc:spChg chg="mod">
          <ac:chgData name="Irena Krošl" userId="S::irenak@vsgt.si::6f871211-9d6e-4801-9f7a-49ad5e71b0eb" providerId="AD" clId="Web-{A6238678-B030-3A66-B3F3-331A33C03BED}" dt="2026-01-13T09:47:07.428" v="7" actId="1076"/>
          <ac:spMkLst>
            <pc:docMk/>
            <pc:sldMk cId="3979960270" sldId="7709"/>
            <ac:spMk id="7" creationId="{CD992344-49E1-D46A-8BA6-AC164203BD01}"/>
          </ac:spMkLst>
        </pc:spChg>
        <pc:spChg chg="mod">
          <ac:chgData name="Irena Krošl" userId="S::irenak@vsgt.si::6f871211-9d6e-4801-9f7a-49ad5e71b0eb" providerId="AD" clId="Web-{A6238678-B030-3A66-B3F3-331A33C03BED}" dt="2026-01-13T09:47:56.448" v="22" actId="20577"/>
          <ac:spMkLst>
            <pc:docMk/>
            <pc:sldMk cId="3979960270" sldId="7709"/>
            <ac:spMk id="9" creationId="{28AB90AF-8BD8-4D75-C445-DEFDC4A733DE}"/>
          </ac:spMkLst>
        </pc:spChg>
        <pc:cxnChg chg="mod">
          <ac:chgData name="Irena Krošl" userId="S::irenak@vsgt.si::6f871211-9d6e-4801-9f7a-49ad5e71b0eb" providerId="AD" clId="Web-{A6238678-B030-3A66-B3F3-331A33C03BED}" dt="2026-01-13T09:47:41.931" v="19" actId="1076"/>
          <ac:cxnSpMkLst>
            <pc:docMk/>
            <pc:sldMk cId="3979960270" sldId="7709"/>
            <ac:cxnSpMk id="8" creationId="{CD585566-964F-CB02-8D61-CD8D8D8E1A4C}"/>
          </ac:cxnSpMkLst>
        </pc:cxnChg>
      </pc:sldChg>
      <pc:sldChg chg="modSp">
        <pc:chgData name="Irena Krošl" userId="S::irenak@vsgt.si::6f871211-9d6e-4801-9f7a-49ad5e71b0eb" providerId="AD" clId="Web-{A6238678-B030-3A66-B3F3-331A33C03BED}" dt="2026-01-13T09:48:09.746" v="29" actId="20577"/>
        <pc:sldMkLst>
          <pc:docMk/>
          <pc:sldMk cId="4251914724" sldId="7711"/>
        </pc:sldMkLst>
        <pc:spChg chg="mod">
          <ac:chgData name="Irena Krošl" userId="S::irenak@vsgt.si::6f871211-9d6e-4801-9f7a-49ad5e71b0eb" providerId="AD" clId="Web-{A6238678-B030-3A66-B3F3-331A33C03BED}" dt="2026-01-13T09:48:09.746" v="29" actId="20577"/>
          <ac:spMkLst>
            <pc:docMk/>
            <pc:sldMk cId="4251914724" sldId="7711"/>
            <ac:spMk id="30" creationId="{3D410AE1-63E7-5E68-8802-66E32E4BF875}"/>
          </ac:spMkLst>
        </pc:spChg>
        <pc:spChg chg="mod">
          <ac:chgData name="Irena Krošl" userId="S::irenak@vsgt.si::6f871211-9d6e-4801-9f7a-49ad5e71b0eb" providerId="AD" clId="Web-{A6238678-B030-3A66-B3F3-331A33C03BED}" dt="2026-01-13T09:48:02.121" v="27" actId="20577"/>
          <ac:spMkLst>
            <pc:docMk/>
            <pc:sldMk cId="4251914724" sldId="7711"/>
            <ac:spMk id="43" creationId="{7CEFE980-0523-534A-ED40-5D65D7B7ADA4}"/>
          </ac:spMkLst>
        </pc:spChg>
        <pc:spChg chg="mod">
          <ac:chgData name="Irena Krošl" userId="S::irenak@vsgt.si::6f871211-9d6e-4801-9f7a-49ad5e71b0eb" providerId="AD" clId="Web-{A6238678-B030-3A66-B3F3-331A33C03BED}" dt="2026-01-13T09:48:06.621" v="28" actId="20577"/>
          <ac:spMkLst>
            <pc:docMk/>
            <pc:sldMk cId="4251914724" sldId="7711"/>
            <ac:spMk id="44" creationId="{BD895258-0A0C-30F2-F2B5-0AF4F244F931}"/>
          </ac:spMkLst>
        </pc:spChg>
      </pc:sldChg>
      <pc:sldChg chg="modSp">
        <pc:chgData name="Irena Krošl" userId="S::irenak@vsgt.si::6f871211-9d6e-4801-9f7a-49ad5e71b0eb" providerId="AD" clId="Web-{A6238678-B030-3A66-B3F3-331A33C03BED}" dt="2026-01-13T09:46:58.536" v="6" actId="20577"/>
        <pc:sldMkLst>
          <pc:docMk/>
          <pc:sldMk cId="938458164" sldId="7764"/>
        </pc:sldMkLst>
        <pc:spChg chg="mod">
          <ac:chgData name="Irena Krošl" userId="S::irenak@vsgt.si::6f871211-9d6e-4801-9f7a-49ad5e71b0eb" providerId="AD" clId="Web-{A6238678-B030-3A66-B3F3-331A33C03BED}" dt="2026-01-13T09:46:44.769" v="0" actId="1076"/>
          <ac:spMkLst>
            <pc:docMk/>
            <pc:sldMk cId="938458164" sldId="7764"/>
            <ac:spMk id="8" creationId="{753DA0CF-B352-B521-2ED3-96028AFE64DB}"/>
          </ac:spMkLst>
        </pc:spChg>
        <pc:spChg chg="mod">
          <ac:chgData name="Irena Krošl" userId="S::irenak@vsgt.si::6f871211-9d6e-4801-9f7a-49ad5e71b0eb" providerId="AD" clId="Web-{A6238678-B030-3A66-B3F3-331A33C03BED}" dt="2026-01-13T09:46:58.536" v="6" actId="20577"/>
          <ac:spMkLst>
            <pc:docMk/>
            <pc:sldMk cId="938458164" sldId="7764"/>
            <ac:spMk id="12" creationId="{55F7CF88-0018-0D30-A326-5B237F651C9F}"/>
          </ac:spMkLst>
        </pc:spChg>
      </pc:sldChg>
      <pc:sldChg chg="modSp">
        <pc:chgData name="Irena Krošl" userId="S::irenak@vsgt.si::6f871211-9d6e-4801-9f7a-49ad5e71b0eb" providerId="AD" clId="Web-{A6238678-B030-3A66-B3F3-331A33C03BED}" dt="2026-01-13T10:34:21.269" v="458" actId="1076"/>
        <pc:sldMkLst>
          <pc:docMk/>
          <pc:sldMk cId="4129420778" sldId="7765"/>
        </pc:sldMkLst>
        <pc:spChg chg="mod">
          <ac:chgData name="Irena Krošl" userId="S::irenak@vsgt.si::6f871211-9d6e-4801-9f7a-49ad5e71b0eb" providerId="AD" clId="Web-{A6238678-B030-3A66-B3F3-331A33C03BED}" dt="2026-01-13T10:34:02.127" v="455" actId="14100"/>
          <ac:spMkLst>
            <pc:docMk/>
            <pc:sldMk cId="4129420778" sldId="7765"/>
            <ac:spMk id="8" creationId="{E7A0A2FB-A533-24E3-4B1B-B2500B6D4F1C}"/>
          </ac:spMkLst>
        </pc:spChg>
        <pc:spChg chg="mod">
          <ac:chgData name="Irena Krošl" userId="S::irenak@vsgt.si::6f871211-9d6e-4801-9f7a-49ad5e71b0eb" providerId="AD" clId="Web-{A6238678-B030-3A66-B3F3-331A33C03BED}" dt="2026-01-13T10:34:21.269" v="458" actId="1076"/>
          <ac:spMkLst>
            <pc:docMk/>
            <pc:sldMk cId="4129420778" sldId="7765"/>
            <ac:spMk id="9" creationId="{5D7C15A5-9F29-B06E-39AB-CDBE614AA91A}"/>
          </ac:spMkLst>
        </pc:spChg>
      </pc:sldChg>
      <pc:sldChg chg="modSp">
        <pc:chgData name="Irena Krošl" userId="S::irenak@vsgt.si::6f871211-9d6e-4801-9f7a-49ad5e71b0eb" providerId="AD" clId="Web-{A6238678-B030-3A66-B3F3-331A33C03BED}" dt="2026-01-13T10:34:46.426" v="471" actId="20577"/>
        <pc:sldMkLst>
          <pc:docMk/>
          <pc:sldMk cId="1094471174" sldId="7766"/>
        </pc:sldMkLst>
        <pc:spChg chg="mod">
          <ac:chgData name="Irena Krošl" userId="S::irenak@vsgt.si::6f871211-9d6e-4801-9f7a-49ad5e71b0eb" providerId="AD" clId="Web-{A6238678-B030-3A66-B3F3-331A33C03BED}" dt="2026-01-13T10:34:25.581" v="459" actId="1076"/>
          <ac:spMkLst>
            <pc:docMk/>
            <pc:sldMk cId="1094471174" sldId="7766"/>
            <ac:spMk id="8" creationId="{205C4BFF-1673-690B-76EE-52E47FF5FDFE}"/>
          </ac:spMkLst>
        </pc:spChg>
        <pc:spChg chg="mod">
          <ac:chgData name="Irena Krošl" userId="S::irenak@vsgt.si::6f871211-9d6e-4801-9f7a-49ad5e71b0eb" providerId="AD" clId="Web-{A6238678-B030-3A66-B3F3-331A33C03BED}" dt="2026-01-13T10:34:46.426" v="471" actId="20577"/>
          <ac:spMkLst>
            <pc:docMk/>
            <pc:sldMk cId="1094471174" sldId="7766"/>
            <ac:spMk id="9" creationId="{8E08368A-2380-C844-1D56-FFE0EB0ED48C}"/>
          </ac:spMkLst>
        </pc:spChg>
      </pc:sldChg>
      <pc:sldChg chg="modSp">
        <pc:chgData name="Irena Krošl" userId="S::irenak@vsgt.si::6f871211-9d6e-4801-9f7a-49ad5e71b0eb" providerId="AD" clId="Web-{A6238678-B030-3A66-B3F3-331A33C03BED}" dt="2026-01-13T10:34:53.520" v="472" actId="1076"/>
        <pc:sldMkLst>
          <pc:docMk/>
          <pc:sldMk cId="828993380" sldId="7767"/>
        </pc:sldMkLst>
        <pc:spChg chg="mod">
          <ac:chgData name="Irena Krošl" userId="S::irenak@vsgt.si::6f871211-9d6e-4801-9f7a-49ad5e71b0eb" providerId="AD" clId="Web-{A6238678-B030-3A66-B3F3-331A33C03BED}" dt="2026-01-13T10:34:53.520" v="472" actId="1076"/>
          <ac:spMkLst>
            <pc:docMk/>
            <pc:sldMk cId="828993380" sldId="7767"/>
            <ac:spMk id="8" creationId="{F7C13165-7C84-D40D-E83A-DA041C079BF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Formula za obdobje povračila </a:t>
          </a:r>
          <a:r>
            <a:rPr lang="en-IE" sz="2400" b="0" dirty="0"/>
            <a:t>(v letih) </a:t>
          </a:r>
          <a:endParaRPr lang="en-IE" sz="2400" b="1"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Obdobje povračila </a:t>
          </a:r>
          <a:r>
            <a:rPr lang="en-US" sz="2200" dirty="0"/>
            <a:t>= začetna naložba / letni prihranki</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Kako uporabljati</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Prikaže, koliko časa traja, da se naložba (npr. sončni kolektorji) povrne.</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ROI </a:t>
          </a:r>
        </a:p>
        <a:p>
          <a:r>
            <a:rPr lang="en-IE" sz="2000" b="0" dirty="0"/>
            <a:t>(Donosnost naložbe v %)</a:t>
          </a:r>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ROI = </a:t>
          </a:r>
          <a:r>
            <a:rPr lang="en-US" sz="2200" b="0" dirty="0"/>
            <a:t>(letni neto prihranki / začetna naložba) × 100</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Kako uporabljati</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Pomaga primerjati, katere nadgradnje so finančno najbolj ugodne.</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08410">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200" b="1" dirty="0"/>
            <a:t>Visoki začetni stroški </a:t>
          </a:r>
        </a:p>
      </dgm:t>
    </dgm:pt>
    <dgm:pt modelId="{6FBDA5F3-E1D3-43ED-B384-F026D920AB12}" type="parTrans" cxnId="{595C4B3D-2C03-4BB2-B532-EB6B0A1FB9CD}">
      <dgm:prSet/>
      <dgm:spPr/>
      <dgm:t>
        <a:bodyPr/>
        <a:lstStyle/>
        <a:p>
          <a:endParaRPr lang="en-IE" sz="2000"/>
        </a:p>
      </dgm:t>
    </dgm:pt>
    <dgm:pt modelId="{D2702068-BFD1-4A4B-802A-C4238FC65AAB}" type="sibTrans" cxnId="{595C4B3D-2C03-4BB2-B532-EB6B0A1FB9CD}">
      <dgm:prSet/>
      <dgm:spPr/>
      <dgm:t>
        <a:bodyPr/>
        <a:lstStyle/>
        <a:p>
          <a:endParaRPr lang="en-IE" sz="2000"/>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kumimoji="0" lang="en-US" altLang="en-US" sz="2200" b="0" i="0" u="none" strike="noStrike" cap="none" normalizeH="0" baseline="0" dirty="0">
              <a:ln>
                <a:noFill/>
              </a:ln>
              <a:effectLst/>
            </a:rPr>
            <a:t>Namestitev, nadgradnja, materiali in gradnja lahko stanejo precej denarja.</a:t>
          </a:r>
          <a:endParaRPr lang="en-IE" sz="2200" b="0" dirty="0"/>
        </a:p>
      </dgm:t>
    </dgm:pt>
    <dgm:pt modelId="{CAB6670D-41F5-4EF0-9F8E-D601BA7ED432}" type="parTrans" cxnId="{3C427FAA-8888-4B42-A2DD-B1C4FEAFF1AE}">
      <dgm:prSet/>
      <dgm:spPr/>
      <dgm:t>
        <a:bodyPr/>
        <a:lstStyle/>
        <a:p>
          <a:endParaRPr lang="en-IE" sz="2000"/>
        </a:p>
      </dgm:t>
    </dgm:pt>
    <dgm:pt modelId="{57AFF84B-524A-4291-932E-8A689CEDBB95}" type="sibTrans" cxnId="{3C427FAA-8888-4B42-A2DD-B1C4FEAFF1AE}">
      <dgm:prSet/>
      <dgm:spPr/>
      <dgm:t>
        <a:bodyPr/>
        <a:lstStyle/>
        <a:p>
          <a:endParaRPr lang="en-IE" sz="2000"/>
        </a:p>
      </dgm:t>
    </dgm:pt>
    <dgm:pt modelId="{35ECE6DB-832A-468B-B9D2-562C46F00314}">
      <dgm:prSet phldrT="[Text]" custT="1"/>
      <dgm:spPr/>
      <dgm:t>
        <a:bodyPr/>
        <a:lstStyle/>
        <a:p>
          <a:r>
            <a:rPr lang="en-IE" sz="2200" b="1" dirty="0">
              <a:solidFill>
                <a:srgbClr val="E96751"/>
              </a:solidFill>
            </a:rPr>
            <a:t>Primer</a:t>
          </a:r>
        </a:p>
      </dgm:t>
    </dgm:pt>
    <dgm:pt modelId="{71198CC0-91FA-4EDA-852A-A200C1E285E0}" type="parTrans" cxnId="{A76AB69A-6F40-4594-B626-A82381799289}">
      <dgm:prSet/>
      <dgm:spPr/>
      <dgm:t>
        <a:bodyPr/>
        <a:lstStyle/>
        <a:p>
          <a:endParaRPr lang="en-IE" sz="2000"/>
        </a:p>
      </dgm:t>
    </dgm:pt>
    <dgm:pt modelId="{BA908799-5339-489F-A269-0A57B796E13C}" type="sibTrans" cxnId="{A76AB69A-6F40-4594-B626-A82381799289}">
      <dgm:prSet/>
      <dgm:spPr/>
      <dgm:t>
        <a:bodyPr/>
        <a:lstStyle/>
        <a:p>
          <a:endParaRPr lang="en-IE" sz="2000"/>
        </a:p>
      </dgm:t>
    </dgm:pt>
    <dgm:pt modelId="{E7FAECCE-73F1-4FAE-BFD5-B32B8014B2EC}">
      <dgm:prSet phldrT="[Text]" custT="1"/>
      <dgm:spPr>
        <a:solidFill>
          <a:srgbClr val="EC7C69"/>
        </a:solidFill>
      </dgm:spPr>
      <dgm:t>
        <a:bodyPr lIns="360000"/>
        <a:lstStyle/>
        <a:p>
          <a:pPr marL="0">
            <a:spcAft>
              <a:spcPts val="600"/>
            </a:spcAft>
            <a:buFont typeface="Arial" panose="020B0604020202020204" pitchFamily="34" charset="0"/>
            <a:buNone/>
          </a:pPr>
          <a:r>
            <a:rPr lang="en-US" altLang="en-US" sz="2200" b="1" kern="1200" dirty="0"/>
            <a:t>Stroški: </a:t>
          </a:r>
          <a:r>
            <a:rPr lang="en-US" altLang="en-US" sz="2200" kern="1200" dirty="0"/>
            <a:t>Sončni </a:t>
          </a:r>
          <a:r>
            <a:rPr kumimoji="0" lang="en-US" altLang="en-US" sz="2200" i="0" u="none" strike="noStrike" kern="1200" cap="none" normalizeH="0" baseline="0" dirty="0">
              <a:ln>
                <a:noFill/>
              </a:ln>
              <a:effectLst/>
            </a:rPr>
            <a:t>kolektorji </a:t>
          </a:r>
          <a:r>
            <a:rPr kumimoji="0" lang="en-US" altLang="en-US" sz="2200" b="0" i="0" u="none" strike="noStrike" kern="1200" cap="none" normalizeH="0" baseline="0" dirty="0">
              <a:ln>
                <a:noFill/>
              </a:ln>
              <a:effectLst/>
            </a:rPr>
            <a:t>in majhne vetrne turbine lahko stanejo </a:t>
          </a:r>
          <a:r>
            <a:rPr lang="en-US" altLang="en-US" sz="2200" b="0" kern="1200" dirty="0"/>
            <a:t>od</a:t>
          </a:r>
          <a:r>
            <a:rPr lang="en-US" altLang="en-US" sz="2200" b="1" kern="1200" dirty="0"/>
            <a:t> 20.000 </a:t>
          </a:r>
          <a:r>
            <a:rPr lang="en-US" altLang="en-US" sz="2200" kern="1200" dirty="0"/>
            <a:t>do</a:t>
          </a:r>
          <a:r>
            <a:rPr lang="en-US" altLang="en-US" sz="2200" b="1" kern="1200" dirty="0"/>
            <a:t> 50.000 evrov. </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sz="2000"/>
        </a:p>
      </dgm:t>
    </dgm:pt>
    <dgm:pt modelId="{C7BDDA27-8D63-40D1-AAE5-2BABBD736E38}" type="sibTrans" cxnId="{281E3E1B-C4EC-49C1-9C92-08AAF2AD8BB7}">
      <dgm:prSet/>
      <dgm:spPr/>
      <dgm:t>
        <a:bodyPr/>
        <a:lstStyle/>
        <a:p>
          <a:endParaRPr lang="en-IE" sz="2000"/>
        </a:p>
      </dgm:t>
    </dgm:pt>
    <dgm:pt modelId="{821587D9-E91D-49DF-A762-BB5E7EA5A6C5}">
      <dgm:prSet phldrT="[Text]" custT="1"/>
      <dgm:spPr>
        <a:solidFill>
          <a:srgbClr val="EC7C69"/>
        </a:solidFill>
      </dgm:spPr>
      <dgm:t>
        <a:bodyPr lIns="360000"/>
        <a:lstStyle/>
        <a:p>
          <a:pPr marL="0">
            <a:spcAft>
              <a:spcPts val="600"/>
            </a:spcAft>
            <a:buFont typeface="Arial" panose="020B0604020202020204" pitchFamily="34" charset="0"/>
            <a:buNone/>
          </a:pPr>
          <a:r>
            <a:rPr lang="en-US" altLang="en-US" sz="2200" b="1" kern="1200" dirty="0"/>
            <a:t>Prihranki: Donosnost naložbe </a:t>
          </a:r>
          <a:r>
            <a:rPr lang="en-US" altLang="en-US" sz="2200" b="0" kern="1200" dirty="0"/>
            <a:t>(</a:t>
          </a:r>
          <a:r>
            <a:rPr lang="en-US" altLang="en-US" sz="2200" b="1" kern="1200" dirty="0"/>
            <a:t>ROI</a:t>
          </a:r>
          <a:r>
            <a:rPr lang="en-US" altLang="en-US" sz="2200" b="0" kern="1200" dirty="0"/>
            <a:t>)</a:t>
          </a:r>
          <a:r>
            <a:rPr lang="en-US" altLang="en-US" sz="2200" b="1" kern="1200" dirty="0"/>
            <a:t> </a:t>
          </a:r>
          <a:r>
            <a:rPr lang="en-US" altLang="en-US" sz="2200" b="0" kern="1200" dirty="0"/>
            <a:t>je odvisna od porabe energije in velikosti sistema, </a:t>
          </a:r>
          <a:r>
            <a:rPr lang="en-IE" sz="2200" b="0" kern="1200" dirty="0"/>
            <a:t>za majhno do srednje veliko ekološko kočo </a:t>
          </a:r>
          <a:r>
            <a:rPr lang="en-US" altLang="en-US" sz="2200" b="0" kern="1200" dirty="0"/>
            <a:t>pa lahko prihrani</a:t>
          </a:r>
          <a:r>
            <a:rPr lang="en-IE" sz="2200" b="1" kern="1200" dirty="0"/>
            <a:t> 2.000–5.000 EUR na leto</a:t>
          </a:r>
          <a:r>
            <a:rPr lang="en-IE" sz="2200" b="0" kern="1200" dirty="0"/>
            <a:t>. </a:t>
          </a:r>
          <a:endParaRPr lang="en-IE" sz="2200" b="0" kern="1200" dirty="0">
            <a:solidFill>
              <a:srgbClr val="FFFFFF"/>
            </a:solidFill>
            <a:latin typeface="Calibri" panose="020F0502020204030204"/>
            <a:ea typeface="+mn-ea"/>
            <a:cs typeface="+mn-cs"/>
          </a:endParaRPr>
        </a:p>
      </dgm:t>
    </dgm:pt>
    <dgm:pt modelId="{9CC0332B-ADB7-46CA-BE4A-AD1BEAA0900F}" type="parTrans" cxnId="{54C76432-302B-46A2-8B2B-F1A7CEEDE122}">
      <dgm:prSet/>
      <dgm:spPr/>
      <dgm:t>
        <a:bodyPr/>
        <a:lstStyle/>
        <a:p>
          <a:endParaRPr lang="en-IE"/>
        </a:p>
      </dgm:t>
    </dgm:pt>
    <dgm:pt modelId="{5450CD31-F145-4EE4-A016-AED60571940C}" type="sibTrans" cxnId="{54C76432-302B-46A2-8B2B-F1A7CEEDE122}">
      <dgm:prSet/>
      <dgm:spPr/>
      <dgm:t>
        <a:bodyPr/>
        <a:lstStyle/>
        <a:p>
          <a:endParaRPr lang="en-IE"/>
        </a:p>
      </dgm:t>
    </dgm:pt>
    <dgm:pt modelId="{85A10E8F-C2AA-4BC7-B31C-7F2C5E6417E6}">
      <dgm:prSet phldrT="[Text]" custT="1"/>
      <dgm:spPr>
        <a:solidFill>
          <a:srgbClr val="EC7C69"/>
        </a:solidFill>
      </dgm:spPr>
      <dgm:t>
        <a:bodyPr lIns="360000"/>
        <a:lstStyle/>
        <a:p>
          <a:pPr marL="0">
            <a:spcAft>
              <a:spcPts val="600"/>
            </a:spcAft>
            <a:buFont typeface="Arial" panose="020B0604020202020204" pitchFamily="34" charset="0"/>
            <a:buNone/>
          </a:pPr>
          <a:r>
            <a:rPr lang="en-IE" sz="2200" b="0" kern="1200" dirty="0"/>
            <a:t>Povprečno obdobje</a:t>
          </a:r>
          <a:r>
            <a:rPr lang="en-IE" sz="2200" b="1" kern="1200" dirty="0"/>
            <a:t> povračila naložbe </a:t>
          </a:r>
          <a:r>
            <a:rPr lang="en-IE" sz="2200" b="0" kern="1200" dirty="0"/>
            <a:t>je 7–12 let. </a:t>
          </a:r>
          <a:endParaRPr lang="en-IE" sz="2200" b="0" kern="1200" dirty="0">
            <a:solidFill>
              <a:srgbClr val="FFFFFF"/>
            </a:solidFill>
            <a:latin typeface="Calibri" panose="020F0502020204030204"/>
            <a:ea typeface="+mn-ea"/>
            <a:cs typeface="+mn-cs"/>
          </a:endParaRPr>
        </a:p>
      </dgm:t>
    </dgm:pt>
    <dgm:pt modelId="{2E963C82-4FF2-405C-AA3A-90C6B27EE0BF}" type="parTrans" cxnId="{57E0F928-A295-4F68-8CCF-6529757F0C14}">
      <dgm:prSet/>
      <dgm:spPr/>
      <dgm:t>
        <a:bodyPr/>
        <a:lstStyle/>
        <a:p>
          <a:endParaRPr lang="en-IE"/>
        </a:p>
      </dgm:t>
    </dgm:pt>
    <dgm:pt modelId="{1CEEFBC5-98B8-4DA8-84B3-87CC3CED22E5}" type="sibTrans" cxnId="{57E0F928-A295-4F68-8CCF-6529757F0C14}">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19473" custLinFactNeighborX="-590" custLinFactNeighborY="-8874">
        <dgm:presLayoutVars>
          <dgm:chMax val="1"/>
          <dgm:bulletEnabled val="1"/>
        </dgm:presLayoutVars>
      </dgm:prSet>
      <dgm:spPr/>
    </dgm:pt>
    <dgm:pt modelId="{D8C8E0A3-BA8E-4282-AB64-69A8298815EE}" type="pres">
      <dgm:prSet presAssocID="{E42BD325-DF3F-4EA7-A363-04593AC8B8B9}" presName="bracket" presStyleLbl="parChTrans1D1" presStyleIdx="0" presStyleCnt="2" custLinFactNeighborX="11708" custLinFactNeighborY="-15579"/>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89529" custLinFactNeighborX="1477" custLinFactNeighborY="-18771">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ScaleX="124503" custLinFactNeighborY="-17666">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132310" custLinFactNeighborX="56723" custLinFactNeighborY="570"/>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184931" custScaleY="149542" custLinFactNeighborX="9778" custLinFactNeighborY="11773">
        <dgm:presLayoutVars>
          <dgm:bulletEnabled val="1"/>
        </dgm:presLayoutVars>
      </dgm:prSet>
      <dgm:spPr/>
    </dgm:pt>
  </dgm:ptLst>
  <dgm:cxnLst>
    <dgm:cxn modelId="{15D72704-E2B9-466A-8B12-CE5F24901298}" type="presOf" srcId="{85A10E8F-C2AA-4BC7-B31C-7F2C5E6417E6}" destId="{169FA5A2-EAC8-4B0B-AB9D-C120184E3A76}" srcOrd="0" destOrd="2" presId="urn:diagrams.loki3.com/BracketList"/>
    <dgm:cxn modelId="{281E3E1B-C4EC-49C1-9C92-08AAF2AD8BB7}" srcId="{35ECE6DB-832A-468B-B9D2-562C46F00314}" destId="{E7FAECCE-73F1-4FAE-BFD5-B32B8014B2EC}" srcOrd="0" destOrd="0" parTransId="{24CD6CE3-A1B3-4AE3-AF90-640CE1DAF97D}" sibTransId="{C7BDDA27-8D63-40D1-AAE5-2BABBD736E38}"/>
    <dgm:cxn modelId="{57E0F928-A295-4F68-8CCF-6529757F0C14}" srcId="{35ECE6DB-832A-468B-B9D2-562C46F00314}" destId="{85A10E8F-C2AA-4BC7-B31C-7F2C5E6417E6}" srcOrd="2" destOrd="0" parTransId="{2E963C82-4FF2-405C-AA3A-90C6B27EE0BF}" sibTransId="{1CEEFBC5-98B8-4DA8-84B3-87CC3CED22E5}"/>
    <dgm:cxn modelId="{54C76432-302B-46A2-8B2B-F1A7CEEDE122}" srcId="{35ECE6DB-832A-468B-B9D2-562C46F00314}" destId="{821587D9-E91D-49DF-A762-BB5E7EA5A6C5}" srcOrd="1" destOrd="0" parTransId="{9CC0332B-ADB7-46CA-BE4A-AD1BEAA0900F}" sibTransId="{5450CD31-F145-4EE4-A016-AED60571940C}"/>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B1C9D4D7-D414-402C-8C10-C1AF9E1BA825}" type="presOf" srcId="{821587D9-E91D-49DF-A762-BB5E7EA5A6C5}" destId="{169FA5A2-EAC8-4B0B-AB9D-C120184E3A76}" srcOrd="0" destOrd="1"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Cena breakeven </a:t>
          </a:r>
          <a:r>
            <a:rPr lang="en-IE" sz="2400" b="0" dirty="0"/>
            <a:t>(na noč) </a:t>
          </a:r>
          <a:endParaRPr lang="en-IE" sz="2400" b="1"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Cena breakeven </a:t>
          </a:r>
          <a:r>
            <a:rPr lang="en-US" sz="2200" b="0" dirty="0"/>
            <a:t>= (fiksni stroški + spremenljivi stroški) / pričakovano število nočitev</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Kako uporabljati</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Pomaga izračunati, koliko morate zaračunati na noč, da pokrijete vse stroške.</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Potencial za zeleno premijo</a:t>
          </a:r>
          <a:endParaRPr lang="en-IE" sz="2000" b="0" dirty="0"/>
        </a:p>
      </dgm:t>
    </dgm:pt>
    <dgm:pt modelId="{6FBDA5F3-E1D3-43ED-B384-F026D920AB12}" type="parTrans" cxnId="{595C4B3D-2C03-4BB2-B532-EB6B0A1FB9CD}">
      <dgm:prSet/>
      <dgm:spPr/>
      <dgm:t>
        <a:bodyPr/>
        <a:lstStyle/>
        <a:p>
          <a:endParaRPr lang="en-IE"/>
        </a:p>
      </dgm:t>
    </dgm:pt>
    <dgm:pt modelId="{D2702068-BFD1-4A4B-802A-C4238FC65AAB}" type="sibTrans" cxnId="{595C4B3D-2C03-4BB2-B532-EB6B0A1FB9CD}">
      <dgm:prSet/>
      <dgm:spPr/>
      <dgm:t>
        <a:bodyPr/>
        <a:lstStyle/>
        <a:p>
          <a:endParaRPr lang="en-IE"/>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lang="en-US" sz="2200" b="1" dirty="0"/>
            <a:t>Prilagojena stopnja = </a:t>
          </a:r>
          <a:r>
            <a:rPr lang="en-US" sz="2200" b="0" dirty="0"/>
            <a:t>osnovna stopnja × (1 + zelena premija %)</a:t>
          </a:r>
          <a:endParaRPr lang="en-IE" sz="2200" b="0" dirty="0"/>
        </a:p>
      </dgm:t>
    </dgm:pt>
    <dgm:pt modelId="{CAB6670D-41F5-4EF0-9F8E-D601BA7ED432}" type="parTrans" cxnId="{3C427FAA-8888-4B42-A2DD-B1C4FEAFF1AE}">
      <dgm:prSet/>
      <dgm:spPr/>
      <dgm:t>
        <a:bodyPr/>
        <a:lstStyle/>
        <a:p>
          <a:endParaRPr lang="en-IE"/>
        </a:p>
      </dgm:t>
    </dgm:pt>
    <dgm:pt modelId="{57AFF84B-524A-4291-932E-8A689CEDBB95}" type="sibTrans" cxnId="{3C427FAA-8888-4B42-A2DD-B1C4FEAFF1AE}">
      <dgm:prSet/>
      <dgm:spPr/>
      <dgm:t>
        <a:bodyPr/>
        <a:lstStyle/>
        <a:p>
          <a:endParaRPr lang="en-IE"/>
        </a:p>
      </dgm:t>
    </dgm:pt>
    <dgm:pt modelId="{35ECE6DB-832A-468B-B9D2-562C46F00314}">
      <dgm:prSet phldrT="[Text]" custT="1"/>
      <dgm:spPr/>
      <dgm:t>
        <a:bodyPr/>
        <a:lstStyle/>
        <a:p>
          <a:r>
            <a:rPr lang="en-IE" sz="2200" b="1" dirty="0">
              <a:solidFill>
                <a:srgbClr val="EC7C69"/>
              </a:solidFill>
            </a:rPr>
            <a:t>Kako uporabljati</a:t>
          </a:r>
        </a:p>
      </dgm:t>
    </dgm:pt>
    <dgm:pt modelId="{71198CC0-91FA-4EDA-852A-A200C1E285E0}" type="parTrans" cxnId="{A76AB69A-6F40-4594-B626-A82381799289}">
      <dgm:prSet/>
      <dgm:spPr/>
      <dgm:t>
        <a:bodyPr/>
        <a:lstStyle/>
        <a:p>
          <a:endParaRPr lang="en-IE"/>
        </a:p>
      </dgm:t>
    </dgm:pt>
    <dgm:pt modelId="{BA908799-5339-489F-A269-0A57B796E13C}" type="sibTrans" cxnId="{A76AB69A-6F40-4594-B626-A82381799289}">
      <dgm:prSet/>
      <dgm:spPr/>
      <dgm:t>
        <a:bodyPr/>
        <a:lstStyle/>
        <a:p>
          <a:endParaRPr lang="en-IE"/>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lang="en-US" sz="2200" b="0" kern="1200" dirty="0">
              <a:solidFill>
                <a:srgbClr val="FFFFFF"/>
              </a:solidFill>
              <a:latin typeface="Calibri" panose="020F0502020204030204"/>
              <a:ea typeface="+mn-ea"/>
              <a:cs typeface="+mn-cs"/>
            </a:rPr>
            <a:t>Preverite, ali lahko cene za ekološke ponudbe zvišate za 10–20 %, če to utemeljite gostom.</a:t>
          </a:r>
          <a:endParaRPr lang="en-IE" sz="2200" b="0"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a:p>
      </dgm:t>
    </dgm:pt>
    <dgm:pt modelId="{C7BDDA27-8D63-40D1-AAE5-2BABBD736E38}" type="sibTrans" cxnId="{281E3E1B-C4EC-49C1-9C92-08AAF2AD8BB7}">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ScaleX="108410">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Y="65087"/>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98360" custScaleY="49037">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X="-298" custLinFactNeighborY="-31824">
        <dgm:presLayoutVars>
          <dgm:chMax val="1"/>
          <dgm:bulletEnabled val="1"/>
        </dgm:presLayoutVars>
      </dgm:prSet>
      <dgm:spPr/>
    </dgm:pt>
    <dgm:pt modelId="{FF0AADBA-13D1-4FE1-86F3-6C03F6381B4E}" type="pres">
      <dgm:prSet presAssocID="{35ECE6DB-832A-468B-B9D2-562C46F00314}" presName="bracket" presStyleLbl="parChTrans1D1" presStyleIdx="1" presStyleCnt="2" custScaleY="48193" custLinFactNeighborY="-32533"/>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ScaleX="229206" custScaleY="42997" custLinFactNeighborX="746" custLinFactNeighborY="-34044">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Zmanjšajte stroške na dolgi rok</a:t>
          </a:r>
        </a:p>
      </dgm:t>
    </dgm:pt>
    <dgm:pt modelId="{6FBDA5F3-E1D3-43ED-B384-F026D920AB12}" type="parTrans" cxnId="{595C4B3D-2C03-4BB2-B532-EB6B0A1FB9CD}">
      <dgm:prSet/>
      <dgm:spPr/>
      <dgm:t>
        <a:bodyPr/>
        <a:lstStyle/>
        <a:p>
          <a:endParaRPr lang="en-IE" sz="2400"/>
        </a:p>
      </dgm:t>
    </dgm:pt>
    <dgm:pt modelId="{D2702068-BFD1-4A4B-802A-C4238FC65AAB}" type="sibTrans" cxnId="{595C4B3D-2C03-4BB2-B532-EB6B0A1FB9CD}">
      <dgm:prSet/>
      <dgm:spPr/>
      <dgm:t>
        <a:bodyPr/>
        <a:lstStyle/>
        <a:p>
          <a:endParaRPr lang="en-IE" sz="2400"/>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kumimoji="0" lang="en-US" altLang="en-US" sz="2400" b="0" i="0" u="none" strike="noStrike" cap="none" normalizeH="0" baseline="0" dirty="0">
              <a:ln>
                <a:noFill/>
              </a:ln>
              <a:effectLst/>
            </a:rPr>
            <a:t>Vendar pa običajno znatno </a:t>
          </a:r>
          <a:r>
            <a:rPr kumimoji="0" lang="en-US" altLang="en-US" sz="2400" b="1" i="0" u="none" strike="noStrike" cap="none" normalizeH="0" baseline="0" dirty="0">
              <a:ln>
                <a:noFill/>
              </a:ln>
              <a:effectLst/>
            </a:rPr>
            <a:t>zmanjšajo tekoče obratovalne stroške </a:t>
          </a:r>
          <a:r>
            <a:rPr kumimoji="0" lang="en-US" altLang="en-US" sz="2400" b="0" i="0" u="none" strike="noStrike" cap="none" normalizeH="0" baseline="0" dirty="0">
              <a:ln>
                <a:noFill/>
              </a:ln>
              <a:effectLst/>
            </a:rPr>
            <a:t>za več kot 50 %.</a:t>
          </a:r>
          <a:endParaRPr lang="en-IE" sz="2400" b="0" dirty="0"/>
        </a:p>
      </dgm:t>
    </dgm:pt>
    <dgm:pt modelId="{CAB6670D-41F5-4EF0-9F8E-D601BA7ED432}" type="parTrans" cxnId="{3C427FAA-8888-4B42-A2DD-B1C4FEAFF1AE}">
      <dgm:prSet/>
      <dgm:spPr/>
      <dgm:t>
        <a:bodyPr/>
        <a:lstStyle/>
        <a:p>
          <a:endParaRPr lang="en-IE" sz="2400"/>
        </a:p>
      </dgm:t>
    </dgm:pt>
    <dgm:pt modelId="{57AFF84B-524A-4291-932E-8A689CEDBB95}" type="sibTrans" cxnId="{3C427FAA-8888-4B42-A2DD-B1C4FEAFF1AE}">
      <dgm:prSet/>
      <dgm:spPr/>
      <dgm:t>
        <a:bodyPr/>
        <a:lstStyle/>
        <a:p>
          <a:endParaRPr lang="en-IE" sz="2400"/>
        </a:p>
      </dgm:t>
    </dgm:pt>
    <dgm:pt modelId="{35ECE6DB-832A-468B-B9D2-562C46F00314}">
      <dgm:prSet phldrT="[Text]" custT="1"/>
      <dgm:spPr/>
      <dgm:t>
        <a:bodyPr/>
        <a:lstStyle/>
        <a:p>
          <a:r>
            <a:rPr lang="en-IE" sz="2400" b="1" dirty="0">
              <a:solidFill>
                <a:srgbClr val="E96751"/>
              </a:solidFill>
            </a:rPr>
            <a:t>Primer</a:t>
          </a:r>
        </a:p>
      </dgm:t>
    </dgm:pt>
    <dgm:pt modelId="{71198CC0-91FA-4EDA-852A-A200C1E285E0}" type="parTrans" cxnId="{A76AB69A-6F40-4594-B626-A82381799289}">
      <dgm:prSet/>
      <dgm:spPr/>
      <dgm:t>
        <a:bodyPr/>
        <a:lstStyle/>
        <a:p>
          <a:endParaRPr lang="en-IE" sz="2400"/>
        </a:p>
      </dgm:t>
    </dgm:pt>
    <dgm:pt modelId="{BA908799-5339-489F-A269-0A57B796E13C}" type="sibTrans" cxnId="{A76AB69A-6F40-4594-B626-A82381799289}">
      <dgm:prSet/>
      <dgm:spPr/>
      <dgm:t>
        <a:bodyPr/>
        <a:lstStyle/>
        <a:p>
          <a:endParaRPr lang="en-IE" sz="2400"/>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kumimoji="0" lang="en-US" altLang="en-US" sz="2400" b="0" i="0" u="none" strike="noStrike" kern="1200" cap="none" normalizeH="0" baseline="0" dirty="0">
              <a:ln>
                <a:noFill/>
              </a:ln>
              <a:effectLst/>
            </a:rPr>
            <a:t>Glejte </a:t>
          </a:r>
          <a:r>
            <a:rPr lang="en-US" altLang="en-US" sz="2400" kern="1200" dirty="0"/>
            <a:t>študijo</a:t>
          </a:r>
          <a:r>
            <a:rPr kumimoji="0" lang="en-US" altLang="en-US" sz="2400" b="0" i="0" u="none" strike="noStrike" kern="1200" cap="none" normalizeH="0" baseline="0" dirty="0">
              <a:ln>
                <a:noFill/>
              </a:ln>
              <a:effectLst/>
            </a:rPr>
            <a:t> primera </a:t>
          </a:r>
          <a:r>
            <a:rPr lang="en-US" altLang="en-US" sz="2400" kern="1200" dirty="0"/>
            <a:t>B&amp;B </a:t>
          </a:r>
          <a:r>
            <a:rPr lang="en-US" altLang="en-US" sz="2400" kern="1200" dirty="0" err="1"/>
            <a:t>Slieve </a:t>
          </a:r>
          <a:r>
            <a:rPr lang="en-US" altLang="en-US" sz="2400" kern="1200" dirty="0"/>
            <a:t>Elva v okrožju Clare na Irskem, ki je izvedel trajnostne nadgradnje</a:t>
          </a:r>
          <a:endParaRPr lang="en-IE" sz="2400" b="1"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sz="2400"/>
        </a:p>
      </dgm:t>
    </dgm:pt>
    <dgm:pt modelId="{C7BDDA27-8D63-40D1-AAE5-2BABBD736E38}" type="sibTrans" cxnId="{281E3E1B-C4EC-49C1-9C92-08AAF2AD8BB7}">
      <dgm:prSet/>
      <dgm:spPr/>
      <dgm:t>
        <a:bodyPr/>
        <a:lstStyle/>
        <a:p>
          <a:endParaRPr lang="en-IE" sz="2400"/>
        </a:p>
      </dgm:t>
    </dgm:pt>
    <dgm:pt modelId="{704EE5EB-AFBB-4DAC-8056-020B9816225A}">
      <dgm:prSet phldrT="[Text]" custT="1"/>
      <dgm:spPr>
        <a:solidFill>
          <a:srgbClr val="EC7C69"/>
        </a:solidFill>
      </dgm:spPr>
      <dgm:t>
        <a:bodyPr lIns="360000"/>
        <a:lstStyle/>
        <a:p>
          <a:pPr marL="0">
            <a:buFont typeface="Arial" panose="020B0604020202020204" pitchFamily="34" charset="0"/>
            <a:buNone/>
          </a:pPr>
          <a:r>
            <a:rPr lang="en-US" altLang="en-US" sz="2400" kern="1200" dirty="0"/>
            <a:t>Uspeli so </a:t>
          </a:r>
          <a:r>
            <a:rPr lang="en-US" altLang="en-US" sz="2400" b="1" kern="1200" dirty="0"/>
            <a:t>zmanjšati porabo energije za 65 % in prihranili približno 5000 evrov </a:t>
          </a:r>
          <a:r>
            <a:rPr lang="en-US" altLang="en-US" sz="2400" kern="1200" dirty="0"/>
            <a:t>na računih.</a:t>
          </a:r>
          <a:endParaRPr lang="en-IE" sz="2400" b="1" kern="1200" dirty="0">
            <a:solidFill>
              <a:srgbClr val="FFFFFF"/>
            </a:solidFill>
            <a:latin typeface="Calibri" panose="020F0502020204030204"/>
            <a:ea typeface="+mn-ea"/>
            <a:cs typeface="+mn-cs"/>
          </a:endParaRPr>
        </a:p>
      </dgm:t>
    </dgm:pt>
    <dgm:pt modelId="{C7C2A39F-2E25-4AB2-870E-E5261707CFB7}" type="parTrans" cxnId="{B0BFC7AC-A8B4-405B-AB7A-7055A74D16C4}">
      <dgm:prSet/>
      <dgm:spPr/>
      <dgm:t>
        <a:bodyPr/>
        <a:lstStyle/>
        <a:p>
          <a:endParaRPr lang="en-IE"/>
        </a:p>
      </dgm:t>
    </dgm:pt>
    <dgm:pt modelId="{30F12D29-6804-491C-9961-F6F168BB9589}" type="sibTrans" cxnId="{B0BFC7AC-A8B4-405B-AB7A-7055A74D16C4}">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LinFactNeighborY="13046">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X="132692" custScaleY="74051" custLinFactNeighborX="-13617" custLinFactNeighborY="9615"/>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05513" custScaleY="79068" custLinFactNeighborX="8126" custLinFactNeighborY="9784">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Y="-17666">
        <dgm:presLayoutVars>
          <dgm:chMax val="1"/>
          <dgm:bulletEnabled val="1"/>
        </dgm:presLayoutVars>
      </dgm:prSet>
      <dgm:spPr/>
    </dgm:pt>
    <dgm:pt modelId="{FF0AADBA-13D1-4FE1-86F3-6C03F6381B4E}" type="pres">
      <dgm:prSet presAssocID="{35ECE6DB-832A-468B-B9D2-562C46F00314}" presName="bracket" presStyleLbl="parChTrans1D1" presStyleIdx="1" presStyleCnt="2" custLinFactNeighborX="46705" custLinFactNeighborY="-9585"/>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LinFactNeighborX="1" custLinFactNeighborY="-10276">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4800CC49-9347-4FBE-ABE0-06D1E146DA7E}" type="presOf" srcId="{704EE5EB-AFBB-4DAC-8056-020B9816225A}" destId="{169FA5A2-EAC8-4B0B-AB9D-C120184E3A76}" srcOrd="0" destOrd="1" presId="urn:diagrams.loki3.com/BracketList"/>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B0BFC7AC-A8B4-405B-AB7A-7055A74D16C4}" srcId="{35ECE6DB-832A-468B-B9D2-562C46F00314}" destId="{704EE5EB-AFBB-4DAC-8056-020B9816225A}" srcOrd="1" destOrd="0" parTransId="{C7C2A39F-2E25-4AB2-870E-E5261707CFB7}" sibTransId="{30F12D29-6804-491C-9961-F6F168BB9589}"/>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24AA0A-F2BC-4AAC-8B1A-CC48DBBFACC7}" type="doc">
      <dgm:prSet loTypeId="urn:diagrams.loki3.com/BracketList" loCatId="list" qsTypeId="urn:microsoft.com/office/officeart/2005/8/quickstyle/simple1" qsCatId="simple" csTypeId="urn:microsoft.com/office/officeart/2005/8/colors/accent1_2" csCatId="accent1" phldr="1"/>
      <dgm:spPr/>
      <dgm:t>
        <a:bodyPr/>
        <a:lstStyle/>
        <a:p>
          <a:endParaRPr lang="en-IE"/>
        </a:p>
      </dgm:t>
    </dgm:pt>
    <dgm:pt modelId="{E42BD325-DF3F-4EA7-A363-04593AC8B8B9}">
      <dgm:prSet phldrT="[Text]" custT="1"/>
      <dgm:spPr/>
      <dgm:t>
        <a:bodyPr/>
        <a:lstStyle/>
        <a:p>
          <a:r>
            <a:rPr lang="en-IE" sz="2400" b="1" dirty="0"/>
            <a:t>Zmanjšajte stroške na dolgi rok</a:t>
          </a:r>
        </a:p>
      </dgm:t>
    </dgm:pt>
    <dgm:pt modelId="{6FBDA5F3-E1D3-43ED-B384-F026D920AB12}" type="parTrans" cxnId="{595C4B3D-2C03-4BB2-B532-EB6B0A1FB9CD}">
      <dgm:prSet/>
      <dgm:spPr/>
      <dgm:t>
        <a:bodyPr/>
        <a:lstStyle/>
        <a:p>
          <a:endParaRPr lang="en-IE" sz="2400"/>
        </a:p>
      </dgm:t>
    </dgm:pt>
    <dgm:pt modelId="{D2702068-BFD1-4A4B-802A-C4238FC65AAB}" type="sibTrans" cxnId="{595C4B3D-2C03-4BB2-B532-EB6B0A1FB9CD}">
      <dgm:prSet/>
      <dgm:spPr/>
      <dgm:t>
        <a:bodyPr/>
        <a:lstStyle/>
        <a:p>
          <a:endParaRPr lang="en-IE" sz="2400"/>
        </a:p>
      </dgm:t>
    </dgm:pt>
    <dgm:pt modelId="{E190148E-2148-4E1A-9A8C-738B752E3FBF}">
      <dgm:prSet phldrT="[Text]" custT="1"/>
      <dgm:spPr>
        <a:solidFill>
          <a:srgbClr val="418D8F"/>
        </a:solidFill>
      </dgm:spPr>
      <dgm:t>
        <a:bodyPr lIns="360000"/>
        <a:lstStyle/>
        <a:p>
          <a:pPr marL="0" indent="-230400">
            <a:buFont typeface="Arial" panose="020B0604020202020204" pitchFamily="34" charset="0"/>
            <a:buNone/>
          </a:pPr>
          <a:r>
            <a:rPr kumimoji="0" lang="en-US" altLang="en-US" sz="2400" b="0" i="0" u="none" strike="noStrike" cap="none" normalizeH="0" baseline="0" dirty="0">
              <a:ln>
                <a:noFill/>
              </a:ln>
              <a:effectLst/>
            </a:rPr>
            <a:t>Vendar pa običajno znatno </a:t>
          </a:r>
          <a:r>
            <a:rPr kumimoji="0" lang="en-US" altLang="en-US" sz="2400" b="1" i="0" u="none" strike="noStrike" cap="none" normalizeH="0" baseline="0" dirty="0">
              <a:ln>
                <a:noFill/>
              </a:ln>
              <a:effectLst/>
            </a:rPr>
            <a:t>zmanjšajo tekoče obratovalne stroške </a:t>
          </a:r>
          <a:r>
            <a:rPr kumimoji="0" lang="en-US" altLang="en-US" sz="2400" b="0" i="0" u="none" strike="noStrike" cap="none" normalizeH="0" baseline="0" dirty="0">
              <a:ln>
                <a:noFill/>
              </a:ln>
              <a:effectLst/>
            </a:rPr>
            <a:t>za več kot 50 %.</a:t>
          </a:r>
          <a:endParaRPr lang="en-IE" sz="2400" b="0" dirty="0"/>
        </a:p>
      </dgm:t>
    </dgm:pt>
    <dgm:pt modelId="{CAB6670D-41F5-4EF0-9F8E-D601BA7ED432}" type="parTrans" cxnId="{3C427FAA-8888-4B42-A2DD-B1C4FEAFF1AE}">
      <dgm:prSet/>
      <dgm:spPr/>
      <dgm:t>
        <a:bodyPr/>
        <a:lstStyle/>
        <a:p>
          <a:endParaRPr lang="en-IE" sz="2400"/>
        </a:p>
      </dgm:t>
    </dgm:pt>
    <dgm:pt modelId="{57AFF84B-524A-4291-932E-8A689CEDBB95}" type="sibTrans" cxnId="{3C427FAA-8888-4B42-A2DD-B1C4FEAFF1AE}">
      <dgm:prSet/>
      <dgm:spPr/>
      <dgm:t>
        <a:bodyPr/>
        <a:lstStyle/>
        <a:p>
          <a:endParaRPr lang="en-IE" sz="2400"/>
        </a:p>
      </dgm:t>
    </dgm:pt>
    <dgm:pt modelId="{35ECE6DB-832A-468B-B9D2-562C46F00314}">
      <dgm:prSet phldrT="[Text]" custT="1"/>
      <dgm:spPr/>
      <dgm:t>
        <a:bodyPr/>
        <a:lstStyle/>
        <a:p>
          <a:r>
            <a:rPr lang="en-IE" sz="2400" b="1" dirty="0">
              <a:solidFill>
                <a:srgbClr val="E96751"/>
              </a:solidFill>
            </a:rPr>
            <a:t>Primer</a:t>
          </a:r>
        </a:p>
      </dgm:t>
    </dgm:pt>
    <dgm:pt modelId="{71198CC0-91FA-4EDA-852A-A200C1E285E0}" type="parTrans" cxnId="{A76AB69A-6F40-4594-B626-A82381799289}">
      <dgm:prSet/>
      <dgm:spPr/>
      <dgm:t>
        <a:bodyPr/>
        <a:lstStyle/>
        <a:p>
          <a:endParaRPr lang="en-IE" sz="2400"/>
        </a:p>
      </dgm:t>
    </dgm:pt>
    <dgm:pt modelId="{BA908799-5339-489F-A269-0A57B796E13C}" type="sibTrans" cxnId="{A76AB69A-6F40-4594-B626-A82381799289}">
      <dgm:prSet/>
      <dgm:spPr/>
      <dgm:t>
        <a:bodyPr/>
        <a:lstStyle/>
        <a:p>
          <a:endParaRPr lang="en-IE" sz="2400"/>
        </a:p>
      </dgm:t>
    </dgm:pt>
    <dgm:pt modelId="{E7FAECCE-73F1-4FAE-BFD5-B32B8014B2EC}">
      <dgm:prSet phldrT="[Text]" custT="1"/>
      <dgm:spPr>
        <a:solidFill>
          <a:srgbClr val="EC7C69"/>
        </a:solidFill>
      </dgm:spPr>
      <dgm:t>
        <a:bodyPr lIns="360000"/>
        <a:lstStyle/>
        <a:p>
          <a:pPr marL="0">
            <a:buFont typeface="Arial" panose="020B0604020202020204" pitchFamily="34" charset="0"/>
            <a:buNone/>
          </a:pPr>
          <a:r>
            <a:rPr kumimoji="0" lang="en-US" altLang="en-US" sz="2400" b="0" i="0" u="none" strike="noStrike" kern="1200" cap="none" normalizeH="0" baseline="0" dirty="0">
              <a:ln>
                <a:noFill/>
              </a:ln>
              <a:effectLst/>
            </a:rPr>
            <a:t>Glejte </a:t>
          </a:r>
          <a:r>
            <a:rPr lang="en-US" altLang="en-US" sz="2400" kern="1200" dirty="0"/>
            <a:t>študijo</a:t>
          </a:r>
          <a:r>
            <a:rPr kumimoji="0" lang="en-US" altLang="en-US" sz="2400" b="0" i="0" u="none" strike="noStrike" kern="1200" cap="none" normalizeH="0" baseline="0" dirty="0">
              <a:ln>
                <a:noFill/>
              </a:ln>
              <a:effectLst/>
            </a:rPr>
            <a:t> primera </a:t>
          </a:r>
          <a:r>
            <a:rPr lang="en-US" altLang="en-US" sz="2400" kern="1200" dirty="0"/>
            <a:t>B&amp;B </a:t>
          </a:r>
          <a:r>
            <a:rPr lang="en-US" altLang="en-US" sz="2400" kern="1200" dirty="0" err="1"/>
            <a:t>Slieve </a:t>
          </a:r>
          <a:r>
            <a:rPr lang="en-US" altLang="en-US" sz="2400" kern="1200" dirty="0"/>
            <a:t>Elva v okrožju Clare na Irskem, ki je izvedel trajnostne nadgradnje</a:t>
          </a:r>
          <a:endParaRPr lang="en-IE" sz="2400" b="1" kern="1200" dirty="0">
            <a:solidFill>
              <a:srgbClr val="FFFFFF"/>
            </a:solidFill>
            <a:latin typeface="Calibri" panose="020F0502020204030204"/>
            <a:ea typeface="+mn-ea"/>
            <a:cs typeface="+mn-cs"/>
          </a:endParaRPr>
        </a:p>
      </dgm:t>
    </dgm:pt>
    <dgm:pt modelId="{24CD6CE3-A1B3-4AE3-AF90-640CE1DAF97D}" type="parTrans" cxnId="{281E3E1B-C4EC-49C1-9C92-08AAF2AD8BB7}">
      <dgm:prSet/>
      <dgm:spPr/>
      <dgm:t>
        <a:bodyPr/>
        <a:lstStyle/>
        <a:p>
          <a:endParaRPr lang="en-IE" sz="2400"/>
        </a:p>
      </dgm:t>
    </dgm:pt>
    <dgm:pt modelId="{C7BDDA27-8D63-40D1-AAE5-2BABBD736E38}" type="sibTrans" cxnId="{281E3E1B-C4EC-49C1-9C92-08AAF2AD8BB7}">
      <dgm:prSet/>
      <dgm:spPr/>
      <dgm:t>
        <a:bodyPr/>
        <a:lstStyle/>
        <a:p>
          <a:endParaRPr lang="en-IE" sz="2400"/>
        </a:p>
      </dgm:t>
    </dgm:pt>
    <dgm:pt modelId="{704EE5EB-AFBB-4DAC-8056-020B9816225A}">
      <dgm:prSet phldrT="[Text]" custT="1"/>
      <dgm:spPr>
        <a:solidFill>
          <a:srgbClr val="EC7C69"/>
        </a:solidFill>
      </dgm:spPr>
      <dgm:t>
        <a:bodyPr lIns="360000"/>
        <a:lstStyle/>
        <a:p>
          <a:pPr marL="0">
            <a:buFont typeface="Arial" panose="020B0604020202020204" pitchFamily="34" charset="0"/>
            <a:buNone/>
          </a:pPr>
          <a:r>
            <a:rPr lang="en-US" altLang="en-US" sz="2400" kern="1200" dirty="0"/>
            <a:t>Uspeli so </a:t>
          </a:r>
          <a:r>
            <a:rPr lang="en-US" altLang="en-US" sz="2400" b="1" kern="1200" dirty="0"/>
            <a:t>zmanjšati porabo energije za 65 % in prihranili približno 5000 evrov </a:t>
          </a:r>
          <a:r>
            <a:rPr lang="en-US" altLang="en-US" sz="2400" kern="1200" dirty="0"/>
            <a:t>na računih.</a:t>
          </a:r>
          <a:endParaRPr lang="en-IE" sz="2400" b="1" kern="1200" dirty="0">
            <a:solidFill>
              <a:srgbClr val="FFFFFF"/>
            </a:solidFill>
            <a:latin typeface="Calibri" panose="020F0502020204030204"/>
            <a:ea typeface="+mn-ea"/>
            <a:cs typeface="+mn-cs"/>
          </a:endParaRPr>
        </a:p>
      </dgm:t>
    </dgm:pt>
    <dgm:pt modelId="{C7C2A39F-2E25-4AB2-870E-E5261707CFB7}" type="parTrans" cxnId="{B0BFC7AC-A8B4-405B-AB7A-7055A74D16C4}">
      <dgm:prSet/>
      <dgm:spPr/>
      <dgm:t>
        <a:bodyPr/>
        <a:lstStyle/>
        <a:p>
          <a:endParaRPr lang="en-IE"/>
        </a:p>
      </dgm:t>
    </dgm:pt>
    <dgm:pt modelId="{30F12D29-6804-491C-9961-F6F168BB9589}" type="sibTrans" cxnId="{B0BFC7AC-A8B4-405B-AB7A-7055A74D16C4}">
      <dgm:prSet/>
      <dgm:spPr/>
      <dgm:t>
        <a:bodyPr/>
        <a:lstStyle/>
        <a:p>
          <a:endParaRPr lang="en-IE"/>
        </a:p>
      </dgm:t>
    </dgm:pt>
    <dgm:pt modelId="{A79DA5A3-74B0-4ABF-8A31-899A11D90DB0}" type="pres">
      <dgm:prSet presAssocID="{7624AA0A-F2BC-4AAC-8B1A-CC48DBBFACC7}" presName="Name0" presStyleCnt="0">
        <dgm:presLayoutVars>
          <dgm:dir/>
          <dgm:animLvl val="lvl"/>
          <dgm:resizeHandles val="exact"/>
        </dgm:presLayoutVars>
      </dgm:prSet>
      <dgm:spPr/>
    </dgm:pt>
    <dgm:pt modelId="{4A30A4A4-F9AF-49C9-811A-D9F592383609}" type="pres">
      <dgm:prSet presAssocID="{E42BD325-DF3F-4EA7-A363-04593AC8B8B9}" presName="linNode" presStyleCnt="0"/>
      <dgm:spPr/>
    </dgm:pt>
    <dgm:pt modelId="{A7A529DE-78E6-47F9-9F64-B2E99E452C00}" type="pres">
      <dgm:prSet presAssocID="{E42BD325-DF3F-4EA7-A363-04593AC8B8B9}" presName="parTx" presStyleLbl="revTx" presStyleIdx="0" presStyleCnt="2" custLinFactNeighborY="13046">
        <dgm:presLayoutVars>
          <dgm:chMax val="1"/>
          <dgm:bulletEnabled val="1"/>
        </dgm:presLayoutVars>
      </dgm:prSet>
      <dgm:spPr/>
    </dgm:pt>
    <dgm:pt modelId="{D8C8E0A3-BA8E-4282-AB64-69A8298815EE}" type="pres">
      <dgm:prSet presAssocID="{E42BD325-DF3F-4EA7-A363-04593AC8B8B9}" presName="bracket" presStyleLbl="parChTrans1D1" presStyleIdx="0" presStyleCnt="2" custScaleX="132692" custScaleY="74051" custLinFactNeighborX="-13617" custLinFactNeighborY="9615"/>
      <dgm:spPr/>
    </dgm:pt>
    <dgm:pt modelId="{C588F617-E8B5-4024-9B6B-635DC0CF717A}" type="pres">
      <dgm:prSet presAssocID="{E42BD325-DF3F-4EA7-A363-04593AC8B8B9}" presName="spH" presStyleCnt="0"/>
      <dgm:spPr/>
    </dgm:pt>
    <dgm:pt modelId="{38512547-7E6D-4B81-9E1A-2400A2B51272}" type="pres">
      <dgm:prSet presAssocID="{E42BD325-DF3F-4EA7-A363-04593AC8B8B9}" presName="desTx" presStyleLbl="node1" presStyleIdx="0" presStyleCnt="2" custScaleX="105513" custScaleY="79068" custLinFactNeighborX="8126" custLinFactNeighborY="9784">
        <dgm:presLayoutVars>
          <dgm:bulletEnabled val="1"/>
        </dgm:presLayoutVars>
      </dgm:prSet>
      <dgm:spPr/>
    </dgm:pt>
    <dgm:pt modelId="{04CCE71E-3494-487B-9AE2-0340A74D70AC}" type="pres">
      <dgm:prSet presAssocID="{D2702068-BFD1-4A4B-802A-C4238FC65AAB}" presName="spV" presStyleCnt="0"/>
      <dgm:spPr/>
    </dgm:pt>
    <dgm:pt modelId="{F0C4EAA7-516A-4E96-AED6-B975B893DBCA}" type="pres">
      <dgm:prSet presAssocID="{35ECE6DB-832A-468B-B9D2-562C46F00314}" presName="linNode" presStyleCnt="0"/>
      <dgm:spPr/>
    </dgm:pt>
    <dgm:pt modelId="{019716EF-CDDF-41A5-92A2-DC8BDAAC3D55}" type="pres">
      <dgm:prSet presAssocID="{35ECE6DB-832A-468B-B9D2-562C46F00314}" presName="parTx" presStyleLbl="revTx" presStyleIdx="1" presStyleCnt="2" custLinFactNeighborY="-17666">
        <dgm:presLayoutVars>
          <dgm:chMax val="1"/>
          <dgm:bulletEnabled val="1"/>
        </dgm:presLayoutVars>
      </dgm:prSet>
      <dgm:spPr/>
    </dgm:pt>
    <dgm:pt modelId="{FF0AADBA-13D1-4FE1-86F3-6C03F6381B4E}" type="pres">
      <dgm:prSet presAssocID="{35ECE6DB-832A-468B-B9D2-562C46F00314}" presName="bracket" presStyleLbl="parChTrans1D1" presStyleIdx="1" presStyleCnt="2" custLinFactNeighborX="46705" custLinFactNeighborY="-9585"/>
      <dgm:spPr/>
    </dgm:pt>
    <dgm:pt modelId="{77801887-C1CD-4869-9715-EBC14FA06C67}" type="pres">
      <dgm:prSet presAssocID="{35ECE6DB-832A-468B-B9D2-562C46F00314}" presName="spH" presStyleCnt="0"/>
      <dgm:spPr/>
    </dgm:pt>
    <dgm:pt modelId="{169FA5A2-EAC8-4B0B-AB9D-C120184E3A76}" type="pres">
      <dgm:prSet presAssocID="{35ECE6DB-832A-468B-B9D2-562C46F00314}" presName="desTx" presStyleLbl="node1" presStyleIdx="1" presStyleCnt="2" custLinFactNeighborX="1" custLinFactNeighborY="-10276">
        <dgm:presLayoutVars>
          <dgm:bulletEnabled val="1"/>
        </dgm:presLayoutVars>
      </dgm:prSet>
      <dgm:spPr/>
    </dgm:pt>
  </dgm:ptLst>
  <dgm:cxnLst>
    <dgm:cxn modelId="{281E3E1B-C4EC-49C1-9C92-08AAF2AD8BB7}" srcId="{35ECE6DB-832A-468B-B9D2-562C46F00314}" destId="{E7FAECCE-73F1-4FAE-BFD5-B32B8014B2EC}" srcOrd="0" destOrd="0" parTransId="{24CD6CE3-A1B3-4AE3-AF90-640CE1DAF97D}" sibTransId="{C7BDDA27-8D63-40D1-AAE5-2BABBD736E38}"/>
    <dgm:cxn modelId="{595C4B3D-2C03-4BB2-B532-EB6B0A1FB9CD}" srcId="{7624AA0A-F2BC-4AAC-8B1A-CC48DBBFACC7}" destId="{E42BD325-DF3F-4EA7-A363-04593AC8B8B9}" srcOrd="0" destOrd="0" parTransId="{6FBDA5F3-E1D3-43ED-B384-F026D920AB12}" sibTransId="{D2702068-BFD1-4A4B-802A-C4238FC65AAB}"/>
    <dgm:cxn modelId="{4800CC49-9347-4FBE-ABE0-06D1E146DA7E}" type="presOf" srcId="{704EE5EB-AFBB-4DAC-8056-020B9816225A}" destId="{169FA5A2-EAC8-4B0B-AB9D-C120184E3A76}" srcOrd="0" destOrd="1" presId="urn:diagrams.loki3.com/BracketList"/>
    <dgm:cxn modelId="{20914551-DF41-4CA9-900D-4B8264476781}" type="presOf" srcId="{7624AA0A-F2BC-4AAC-8B1A-CC48DBBFACC7}" destId="{A79DA5A3-74B0-4ABF-8A31-899A11D90DB0}" srcOrd="0" destOrd="0" presId="urn:diagrams.loki3.com/BracketList"/>
    <dgm:cxn modelId="{A76AB69A-6F40-4594-B626-A82381799289}" srcId="{7624AA0A-F2BC-4AAC-8B1A-CC48DBBFACC7}" destId="{35ECE6DB-832A-468B-B9D2-562C46F00314}" srcOrd="1" destOrd="0" parTransId="{71198CC0-91FA-4EDA-852A-A200C1E285E0}" sibTransId="{BA908799-5339-489F-A269-0A57B796E13C}"/>
    <dgm:cxn modelId="{3C427FAA-8888-4B42-A2DD-B1C4FEAFF1AE}" srcId="{E42BD325-DF3F-4EA7-A363-04593AC8B8B9}" destId="{E190148E-2148-4E1A-9A8C-738B752E3FBF}" srcOrd="0" destOrd="0" parTransId="{CAB6670D-41F5-4EF0-9F8E-D601BA7ED432}" sibTransId="{57AFF84B-524A-4291-932E-8A689CEDBB95}"/>
    <dgm:cxn modelId="{B0BFC7AC-A8B4-405B-AB7A-7055A74D16C4}" srcId="{35ECE6DB-832A-468B-B9D2-562C46F00314}" destId="{704EE5EB-AFBB-4DAC-8056-020B9816225A}" srcOrd="1" destOrd="0" parTransId="{C7C2A39F-2E25-4AB2-870E-E5261707CFB7}" sibTransId="{30F12D29-6804-491C-9961-F6F168BB9589}"/>
    <dgm:cxn modelId="{443E8CD5-BB5C-4756-A9D1-6C026972C933}" type="presOf" srcId="{E190148E-2148-4E1A-9A8C-738B752E3FBF}" destId="{38512547-7E6D-4B81-9E1A-2400A2B51272}" srcOrd="0" destOrd="0" presId="urn:diagrams.loki3.com/BracketList"/>
    <dgm:cxn modelId="{228F78D9-5CC9-4AA1-B268-075FB31FB16E}" type="presOf" srcId="{E7FAECCE-73F1-4FAE-BFD5-B32B8014B2EC}" destId="{169FA5A2-EAC8-4B0B-AB9D-C120184E3A76}" srcOrd="0" destOrd="0" presId="urn:diagrams.loki3.com/BracketList"/>
    <dgm:cxn modelId="{AA594EE3-352C-492E-A131-D7A839560652}" type="presOf" srcId="{35ECE6DB-832A-468B-B9D2-562C46F00314}" destId="{019716EF-CDDF-41A5-92A2-DC8BDAAC3D55}" srcOrd="0" destOrd="0" presId="urn:diagrams.loki3.com/BracketList"/>
    <dgm:cxn modelId="{2AE6BAFA-CC0D-4F62-9E47-D566B8E2A92D}" type="presOf" srcId="{E42BD325-DF3F-4EA7-A363-04593AC8B8B9}" destId="{A7A529DE-78E6-47F9-9F64-B2E99E452C00}" srcOrd="0" destOrd="0" presId="urn:diagrams.loki3.com/BracketList"/>
    <dgm:cxn modelId="{967FD24C-4BD5-473C-8F66-068387FC0D52}" type="presParOf" srcId="{A79DA5A3-74B0-4ABF-8A31-899A11D90DB0}" destId="{4A30A4A4-F9AF-49C9-811A-D9F592383609}" srcOrd="0" destOrd="0" presId="urn:diagrams.loki3.com/BracketList"/>
    <dgm:cxn modelId="{1C3D9643-5A9A-406D-8F5C-DC190BCA1D48}" type="presParOf" srcId="{4A30A4A4-F9AF-49C9-811A-D9F592383609}" destId="{A7A529DE-78E6-47F9-9F64-B2E99E452C00}" srcOrd="0" destOrd="0" presId="urn:diagrams.loki3.com/BracketList"/>
    <dgm:cxn modelId="{F9958F38-D33C-4031-BDD2-F31D1FD5D5C0}" type="presParOf" srcId="{4A30A4A4-F9AF-49C9-811A-D9F592383609}" destId="{D8C8E0A3-BA8E-4282-AB64-69A8298815EE}" srcOrd="1" destOrd="0" presId="urn:diagrams.loki3.com/BracketList"/>
    <dgm:cxn modelId="{11EEC362-846B-4544-BA83-A27B4CC9EA9F}" type="presParOf" srcId="{4A30A4A4-F9AF-49C9-811A-D9F592383609}" destId="{C588F617-E8B5-4024-9B6B-635DC0CF717A}" srcOrd="2" destOrd="0" presId="urn:diagrams.loki3.com/BracketList"/>
    <dgm:cxn modelId="{B3B02F29-3CE1-4B64-88F7-81430D48E077}" type="presParOf" srcId="{4A30A4A4-F9AF-49C9-811A-D9F592383609}" destId="{38512547-7E6D-4B81-9E1A-2400A2B51272}" srcOrd="3" destOrd="0" presId="urn:diagrams.loki3.com/BracketList"/>
    <dgm:cxn modelId="{AB996425-200E-47B5-A019-EB7176BC2A9F}" type="presParOf" srcId="{A79DA5A3-74B0-4ABF-8A31-899A11D90DB0}" destId="{04CCE71E-3494-487B-9AE2-0340A74D70AC}" srcOrd="1" destOrd="0" presId="urn:diagrams.loki3.com/BracketList"/>
    <dgm:cxn modelId="{6ABEF1C1-58E1-46AE-A556-1F4A7C06DF14}" type="presParOf" srcId="{A79DA5A3-74B0-4ABF-8A31-899A11D90DB0}" destId="{F0C4EAA7-516A-4E96-AED6-B975B893DBCA}" srcOrd="2" destOrd="0" presId="urn:diagrams.loki3.com/BracketList"/>
    <dgm:cxn modelId="{D46E8768-6BB2-4B15-80D8-BC8EF5528BDE}" type="presParOf" srcId="{F0C4EAA7-516A-4E96-AED6-B975B893DBCA}" destId="{019716EF-CDDF-41A5-92A2-DC8BDAAC3D55}" srcOrd="0" destOrd="0" presId="urn:diagrams.loki3.com/BracketList"/>
    <dgm:cxn modelId="{38A137F7-30FA-461F-825F-648B14DE71BE}" type="presParOf" srcId="{F0C4EAA7-516A-4E96-AED6-B975B893DBCA}" destId="{FF0AADBA-13D1-4FE1-86F3-6C03F6381B4E}" srcOrd="1" destOrd="0" presId="urn:diagrams.loki3.com/BracketList"/>
    <dgm:cxn modelId="{C1DB03E3-B3C4-432D-8D63-010105BDE6C0}" type="presParOf" srcId="{F0C4EAA7-516A-4E96-AED6-B975B893DBCA}" destId="{77801887-C1CD-4869-9715-EBC14FA06C67}" srcOrd="2" destOrd="0" presId="urn:diagrams.loki3.com/BracketList"/>
    <dgm:cxn modelId="{AC80C322-EE57-4C10-AA43-A00A1F325339}" type="presParOf" srcId="{F0C4EAA7-516A-4E96-AED6-B975B893DBCA}" destId="{169FA5A2-EAC8-4B0B-AB9D-C120184E3A7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169199"/>
          <a:ext cx="1720571" cy="182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Formula za obdobje povračila </a:t>
          </a:r>
          <a:r>
            <a:rPr lang="en-IE" sz="2400" b="0" kern="1200" dirty="0"/>
            <a:t>(v letih) </a:t>
          </a:r>
          <a:endParaRPr lang="en-IE" sz="2400" b="1" kern="1200" dirty="0"/>
        </a:p>
      </dsp:txBody>
      <dsp:txXfrm>
        <a:off x="912" y="169199"/>
        <a:ext cx="1720571" cy="1821600"/>
      </dsp:txXfrm>
    </dsp:sp>
    <dsp:sp modelId="{D8C8E0A3-BA8E-4282-AB64-69A8298815EE}">
      <dsp:nvSpPr>
        <dsp:cNvPr id="0" name=""/>
        <dsp:cNvSpPr/>
      </dsp:nvSpPr>
      <dsp:spPr>
        <a:xfrm>
          <a:off x="1721484" y="487187"/>
          <a:ext cx="344114" cy="118562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203244" y="633371"/>
          <a:ext cx="9283158" cy="893257"/>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Obdobje povračila </a:t>
          </a:r>
          <a:r>
            <a:rPr lang="en-US" sz="2200" kern="1200" dirty="0"/>
            <a:t>= začetna naložba / letni prihranki</a:t>
          </a:r>
          <a:endParaRPr lang="en-IE" sz="2200" b="0" kern="1200" dirty="0"/>
        </a:p>
      </dsp:txBody>
      <dsp:txXfrm>
        <a:off x="2203244" y="633371"/>
        <a:ext cx="9283158" cy="893257"/>
      </dsp:txXfrm>
    </dsp:sp>
    <dsp:sp modelId="{019716EF-CDDF-41A5-92A2-DC8BDAAC3D55}">
      <dsp:nvSpPr>
        <dsp:cNvPr id="0" name=""/>
        <dsp:cNvSpPr/>
      </dsp:nvSpPr>
      <dsp:spPr>
        <a:xfrm>
          <a:off x="0" y="18179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Kako uporabljati</a:t>
          </a:r>
        </a:p>
      </dsp:txBody>
      <dsp:txXfrm>
        <a:off x="0" y="1817926"/>
        <a:ext cx="1529708" cy="1267200"/>
      </dsp:txXfrm>
    </dsp:sp>
    <dsp:sp modelId="{FF0AADBA-13D1-4FE1-86F3-6C03F6381B4E}">
      <dsp:nvSpPr>
        <dsp:cNvPr id="0" name=""/>
        <dsp:cNvSpPr/>
      </dsp:nvSpPr>
      <dsp:spPr>
        <a:xfrm>
          <a:off x="1530621" y="21371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21509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Prikaže, koliko časa traja, da se naložba (npr. sončni kolektorji) povrne.</a:t>
          </a:r>
          <a:endParaRPr lang="en-IE" sz="2200" b="0" kern="1200" dirty="0">
            <a:solidFill>
              <a:srgbClr val="FFFFFF"/>
            </a:solidFill>
            <a:latin typeface="Calibri" panose="020F0502020204030204"/>
            <a:ea typeface="+mn-ea"/>
            <a:cs typeface="+mn-cs"/>
          </a:endParaRPr>
        </a:p>
      </dsp:txBody>
      <dsp:txXfrm>
        <a:off x="1959852" y="2150965"/>
        <a:ext cx="9536822" cy="5448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46399"/>
          <a:ext cx="184092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ROI </a:t>
          </a:r>
        </a:p>
        <a:p>
          <a:pPr marL="0" lvl="0" indent="0" algn="r" defTabSz="1066800">
            <a:lnSpc>
              <a:spcPct val="90000"/>
            </a:lnSpc>
            <a:spcBef>
              <a:spcPct val="0"/>
            </a:spcBef>
            <a:spcAft>
              <a:spcPct val="35000"/>
            </a:spcAft>
            <a:buNone/>
          </a:pPr>
          <a:r>
            <a:rPr lang="en-IE" sz="2000" b="0" kern="1200" dirty="0"/>
            <a:t>(Donosnost naložbe v %)</a:t>
          </a:r>
        </a:p>
      </dsp:txBody>
      <dsp:txXfrm>
        <a:off x="912" y="446399"/>
        <a:ext cx="1840928" cy="1267200"/>
      </dsp:txXfrm>
    </dsp:sp>
    <dsp:sp modelId="{D8C8E0A3-BA8E-4282-AB64-69A8298815EE}">
      <dsp:nvSpPr>
        <dsp:cNvPr id="0" name=""/>
        <dsp:cNvSpPr/>
      </dsp:nvSpPr>
      <dsp:spPr>
        <a:xfrm>
          <a:off x="1841841" y="667608"/>
          <a:ext cx="339623" cy="82478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317314" y="769301"/>
          <a:ext cx="9162008" cy="62139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ROI = </a:t>
          </a:r>
          <a:r>
            <a:rPr lang="en-US" sz="2200" b="0" kern="1200" dirty="0"/>
            <a:t>(letni neto prihranki / začetna naložba) × 100</a:t>
          </a:r>
          <a:endParaRPr lang="en-IE" sz="2200" b="0" kern="1200" dirty="0"/>
        </a:p>
      </dsp:txBody>
      <dsp:txXfrm>
        <a:off x="2317314" y="769301"/>
        <a:ext cx="9162008" cy="621396"/>
      </dsp:txXfrm>
    </dsp:sp>
    <dsp:sp modelId="{019716EF-CDDF-41A5-92A2-DC8BDAAC3D55}">
      <dsp:nvSpPr>
        <dsp:cNvPr id="0" name=""/>
        <dsp:cNvSpPr/>
      </dsp:nvSpPr>
      <dsp:spPr>
        <a:xfrm>
          <a:off x="0" y="15407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Kako uporabljati</a:t>
          </a:r>
        </a:p>
      </dsp:txBody>
      <dsp:txXfrm>
        <a:off x="0" y="1540726"/>
        <a:ext cx="1529708" cy="1267200"/>
      </dsp:txXfrm>
    </dsp:sp>
    <dsp:sp modelId="{FF0AADBA-13D1-4FE1-86F3-6C03F6381B4E}">
      <dsp:nvSpPr>
        <dsp:cNvPr id="0" name=""/>
        <dsp:cNvSpPr/>
      </dsp:nvSpPr>
      <dsp:spPr>
        <a:xfrm>
          <a:off x="1530621" y="18599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737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Pomaga primerjati, katere nadgradnje so finančno najbolj ugodne.</a:t>
          </a:r>
          <a:endParaRPr lang="en-IE" sz="2200" b="0" kern="1200" dirty="0">
            <a:solidFill>
              <a:srgbClr val="FFFFFF"/>
            </a:solidFill>
            <a:latin typeface="Calibri" panose="020F0502020204030204"/>
            <a:ea typeface="+mn-ea"/>
            <a:cs typeface="+mn-cs"/>
          </a:endParaRPr>
        </a:p>
      </dsp:txBody>
      <dsp:txXfrm>
        <a:off x="1959852" y="1873765"/>
        <a:ext cx="9536822" cy="5448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0" y="0"/>
          <a:ext cx="1356141" cy="705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t>Visoki začetni stroški </a:t>
          </a:r>
        </a:p>
      </dsp:txBody>
      <dsp:txXfrm>
        <a:off x="0" y="0"/>
        <a:ext cx="1356141" cy="705906"/>
      </dsp:txXfrm>
    </dsp:sp>
    <dsp:sp modelId="{D8C8E0A3-BA8E-4282-AB64-69A8298815EE}">
      <dsp:nvSpPr>
        <dsp:cNvPr id="0" name=""/>
        <dsp:cNvSpPr/>
      </dsp:nvSpPr>
      <dsp:spPr>
        <a:xfrm>
          <a:off x="1368113" y="0"/>
          <a:ext cx="227020" cy="70590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1676650" y="0"/>
          <a:ext cx="6124324" cy="631991"/>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kumimoji="0" lang="en-US" altLang="en-US" sz="2200" b="0" i="0" u="none" strike="noStrike" kern="1200" cap="none" normalizeH="0" baseline="0" dirty="0">
              <a:ln>
                <a:noFill/>
              </a:ln>
              <a:effectLst/>
            </a:rPr>
            <a:t>Namestitev, nadgradnja, materiali in gradnja lahko stanejo precej denarja.</a:t>
          </a:r>
          <a:endParaRPr lang="en-IE" sz="2200" b="0" kern="1200" dirty="0"/>
        </a:p>
      </dsp:txBody>
      <dsp:txXfrm>
        <a:off x="1676650" y="0"/>
        <a:ext cx="6124324" cy="631991"/>
      </dsp:txXfrm>
    </dsp:sp>
    <dsp:sp modelId="{019716EF-CDDF-41A5-92A2-DC8BDAAC3D55}">
      <dsp:nvSpPr>
        <dsp:cNvPr id="0" name=""/>
        <dsp:cNvSpPr/>
      </dsp:nvSpPr>
      <dsp:spPr>
        <a:xfrm>
          <a:off x="1340" y="2405090"/>
          <a:ext cx="1479630" cy="285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96751"/>
              </a:solidFill>
            </a:rPr>
            <a:t>Primer</a:t>
          </a:r>
        </a:p>
      </dsp:txBody>
      <dsp:txXfrm>
        <a:off x="1340" y="2405090"/>
        <a:ext cx="1479630" cy="285476"/>
      </dsp:txXfrm>
    </dsp:sp>
    <dsp:sp modelId="{FF0AADBA-13D1-4FE1-86F3-6C03F6381B4E}">
      <dsp:nvSpPr>
        <dsp:cNvPr id="0" name=""/>
        <dsp:cNvSpPr/>
      </dsp:nvSpPr>
      <dsp:spPr>
        <a:xfrm>
          <a:off x="1534899" y="866382"/>
          <a:ext cx="237685" cy="349386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823026" y="721152"/>
          <a:ext cx="5977948" cy="3754363"/>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ts val="600"/>
            </a:spcAft>
            <a:buFont typeface="Arial" panose="020B0604020202020204" pitchFamily="34" charset="0"/>
            <a:buNone/>
          </a:pPr>
          <a:r>
            <a:rPr lang="en-US" altLang="en-US" sz="2200" b="1" kern="1200" dirty="0"/>
            <a:t>Stroški: </a:t>
          </a:r>
          <a:r>
            <a:rPr lang="en-US" altLang="en-US" sz="2200" kern="1200" dirty="0"/>
            <a:t>Sončni </a:t>
          </a:r>
          <a:r>
            <a:rPr kumimoji="0" lang="en-US" altLang="en-US" sz="2200" i="0" u="none" strike="noStrike" kern="1200" cap="none" normalizeH="0" baseline="0" dirty="0">
              <a:ln>
                <a:noFill/>
              </a:ln>
              <a:effectLst/>
            </a:rPr>
            <a:t>kolektorji </a:t>
          </a:r>
          <a:r>
            <a:rPr kumimoji="0" lang="en-US" altLang="en-US" sz="2200" b="0" i="0" u="none" strike="noStrike" kern="1200" cap="none" normalizeH="0" baseline="0" dirty="0">
              <a:ln>
                <a:noFill/>
              </a:ln>
              <a:effectLst/>
            </a:rPr>
            <a:t>in majhne vetrne turbine lahko stanejo </a:t>
          </a:r>
          <a:r>
            <a:rPr lang="en-US" altLang="en-US" sz="2200" b="0" kern="1200" dirty="0"/>
            <a:t>od</a:t>
          </a:r>
          <a:r>
            <a:rPr lang="en-US" altLang="en-US" sz="2200" b="1" kern="1200" dirty="0"/>
            <a:t> 20.000 </a:t>
          </a:r>
          <a:r>
            <a:rPr lang="en-US" altLang="en-US" sz="2200" kern="1200" dirty="0"/>
            <a:t>do</a:t>
          </a:r>
          <a:r>
            <a:rPr lang="en-US" altLang="en-US" sz="2200" b="1" kern="1200" dirty="0"/>
            <a:t> 50.000 evrov. </a:t>
          </a:r>
          <a:endParaRPr lang="en-IE" sz="2200" b="0" kern="1200" dirty="0">
            <a:solidFill>
              <a:srgbClr val="FFFFFF"/>
            </a:solidFill>
            <a:latin typeface="Calibri" panose="020F0502020204030204"/>
            <a:ea typeface="+mn-ea"/>
            <a:cs typeface="+mn-cs"/>
          </a:endParaRPr>
        </a:p>
        <a:p>
          <a:pPr marL="0" lvl="1" indent="-228600" algn="l" defTabSz="977900">
            <a:lnSpc>
              <a:spcPct val="90000"/>
            </a:lnSpc>
            <a:spcBef>
              <a:spcPct val="0"/>
            </a:spcBef>
            <a:spcAft>
              <a:spcPts val="600"/>
            </a:spcAft>
            <a:buFont typeface="Arial" panose="020B0604020202020204" pitchFamily="34" charset="0"/>
            <a:buNone/>
          </a:pPr>
          <a:r>
            <a:rPr lang="en-US" altLang="en-US" sz="2200" b="1" kern="1200" dirty="0"/>
            <a:t>Prihranki: Donosnost naložbe </a:t>
          </a:r>
          <a:r>
            <a:rPr lang="en-US" altLang="en-US" sz="2200" b="0" kern="1200" dirty="0"/>
            <a:t>(</a:t>
          </a:r>
          <a:r>
            <a:rPr lang="en-US" altLang="en-US" sz="2200" b="1" kern="1200" dirty="0"/>
            <a:t>ROI</a:t>
          </a:r>
          <a:r>
            <a:rPr lang="en-US" altLang="en-US" sz="2200" b="0" kern="1200" dirty="0"/>
            <a:t>)</a:t>
          </a:r>
          <a:r>
            <a:rPr lang="en-US" altLang="en-US" sz="2200" b="1" kern="1200" dirty="0"/>
            <a:t> </a:t>
          </a:r>
          <a:r>
            <a:rPr lang="en-US" altLang="en-US" sz="2200" b="0" kern="1200" dirty="0"/>
            <a:t>je odvisna od porabe energije in velikosti sistema, </a:t>
          </a:r>
          <a:r>
            <a:rPr lang="en-IE" sz="2200" b="0" kern="1200" dirty="0"/>
            <a:t>za majhno do srednje veliko ekološko kočo </a:t>
          </a:r>
          <a:r>
            <a:rPr lang="en-US" altLang="en-US" sz="2200" b="0" kern="1200" dirty="0"/>
            <a:t>pa lahko prihrani</a:t>
          </a:r>
          <a:r>
            <a:rPr lang="en-IE" sz="2200" b="1" kern="1200" dirty="0"/>
            <a:t> 2.000–5.000 EUR na leto</a:t>
          </a:r>
          <a:r>
            <a:rPr lang="en-IE" sz="2200" b="0" kern="1200" dirty="0"/>
            <a:t>. </a:t>
          </a:r>
          <a:endParaRPr lang="en-IE" sz="2200" b="0" kern="1200" dirty="0">
            <a:solidFill>
              <a:srgbClr val="FFFFFF"/>
            </a:solidFill>
            <a:latin typeface="Calibri" panose="020F0502020204030204"/>
            <a:ea typeface="+mn-ea"/>
            <a:cs typeface="+mn-cs"/>
          </a:endParaRPr>
        </a:p>
        <a:p>
          <a:pPr marL="0" lvl="1" indent="-228600" algn="l" defTabSz="977900">
            <a:lnSpc>
              <a:spcPct val="90000"/>
            </a:lnSpc>
            <a:spcBef>
              <a:spcPct val="0"/>
            </a:spcBef>
            <a:spcAft>
              <a:spcPts val="600"/>
            </a:spcAft>
            <a:buFont typeface="Arial" panose="020B0604020202020204" pitchFamily="34" charset="0"/>
            <a:buNone/>
          </a:pPr>
          <a:r>
            <a:rPr lang="en-IE" sz="2200" b="0" kern="1200" dirty="0"/>
            <a:t>Povprečno obdobje</a:t>
          </a:r>
          <a:r>
            <a:rPr lang="en-IE" sz="2200" b="1" kern="1200" dirty="0"/>
            <a:t> povračila naložbe </a:t>
          </a:r>
          <a:r>
            <a:rPr lang="en-IE" sz="2200" b="0" kern="1200" dirty="0"/>
            <a:t>je 7–12 let. </a:t>
          </a:r>
          <a:endParaRPr lang="en-IE" sz="2200" b="0" kern="1200" dirty="0">
            <a:solidFill>
              <a:srgbClr val="FFFFFF"/>
            </a:solidFill>
            <a:latin typeface="Calibri" panose="020F0502020204030204"/>
            <a:ea typeface="+mn-ea"/>
            <a:cs typeface="+mn-cs"/>
          </a:endParaRPr>
        </a:p>
      </dsp:txBody>
      <dsp:txXfrm>
        <a:off x="1823026" y="721152"/>
        <a:ext cx="5977948" cy="37543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46399"/>
          <a:ext cx="1720571"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Cena breakeven </a:t>
          </a:r>
          <a:r>
            <a:rPr lang="en-IE" sz="2400" b="0" kern="1200" dirty="0"/>
            <a:t>(na noč) </a:t>
          </a:r>
          <a:endParaRPr lang="en-IE" sz="2400" b="1" kern="1200" dirty="0"/>
        </a:p>
      </dsp:txBody>
      <dsp:txXfrm>
        <a:off x="912" y="446399"/>
        <a:ext cx="1720571" cy="1267200"/>
      </dsp:txXfrm>
    </dsp:sp>
    <dsp:sp modelId="{D8C8E0A3-BA8E-4282-AB64-69A8298815EE}">
      <dsp:nvSpPr>
        <dsp:cNvPr id="0" name=""/>
        <dsp:cNvSpPr/>
      </dsp:nvSpPr>
      <dsp:spPr>
        <a:xfrm>
          <a:off x="1721484" y="667608"/>
          <a:ext cx="344114" cy="82478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203244" y="769301"/>
          <a:ext cx="9283158" cy="62139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Cena breakeven </a:t>
          </a:r>
          <a:r>
            <a:rPr lang="en-US" sz="2200" b="0" kern="1200" dirty="0"/>
            <a:t>= (fiksni stroški + spremenljivi stroški) / pričakovano število nočitev</a:t>
          </a:r>
          <a:endParaRPr lang="en-IE" sz="2200" b="0" kern="1200" dirty="0"/>
        </a:p>
      </dsp:txBody>
      <dsp:txXfrm>
        <a:off x="2203244" y="769301"/>
        <a:ext cx="9283158" cy="621396"/>
      </dsp:txXfrm>
    </dsp:sp>
    <dsp:sp modelId="{019716EF-CDDF-41A5-92A2-DC8BDAAC3D55}">
      <dsp:nvSpPr>
        <dsp:cNvPr id="0" name=""/>
        <dsp:cNvSpPr/>
      </dsp:nvSpPr>
      <dsp:spPr>
        <a:xfrm>
          <a:off x="0" y="15407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Kako uporabljati</a:t>
          </a:r>
        </a:p>
      </dsp:txBody>
      <dsp:txXfrm>
        <a:off x="0" y="1540726"/>
        <a:ext cx="1529708" cy="1267200"/>
      </dsp:txXfrm>
    </dsp:sp>
    <dsp:sp modelId="{FF0AADBA-13D1-4FE1-86F3-6C03F6381B4E}">
      <dsp:nvSpPr>
        <dsp:cNvPr id="0" name=""/>
        <dsp:cNvSpPr/>
      </dsp:nvSpPr>
      <dsp:spPr>
        <a:xfrm>
          <a:off x="1530621" y="18599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737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Pomaga izračunati, koliko morate zaračunati na noč, da pokrijete vse stroške.</a:t>
          </a:r>
          <a:endParaRPr lang="en-IE" sz="2200" b="0" kern="1200" dirty="0">
            <a:solidFill>
              <a:srgbClr val="FFFFFF"/>
            </a:solidFill>
            <a:latin typeface="Calibri" panose="020F0502020204030204"/>
            <a:ea typeface="+mn-ea"/>
            <a:cs typeface="+mn-cs"/>
          </a:endParaRPr>
        </a:p>
      </dsp:txBody>
      <dsp:txXfrm>
        <a:off x="1959852" y="1873765"/>
        <a:ext cx="9536822" cy="5448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912" y="446399"/>
          <a:ext cx="184092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Potencial za zeleno premijo</a:t>
          </a:r>
          <a:endParaRPr lang="en-IE" sz="2000" b="0" kern="1200" dirty="0"/>
        </a:p>
      </dsp:txBody>
      <dsp:txXfrm>
        <a:off x="912" y="446399"/>
        <a:ext cx="1840928" cy="1267200"/>
      </dsp:txXfrm>
    </dsp:sp>
    <dsp:sp modelId="{D8C8E0A3-BA8E-4282-AB64-69A8298815EE}">
      <dsp:nvSpPr>
        <dsp:cNvPr id="0" name=""/>
        <dsp:cNvSpPr/>
      </dsp:nvSpPr>
      <dsp:spPr>
        <a:xfrm>
          <a:off x="1841841" y="667608"/>
          <a:ext cx="339623" cy="82478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317314" y="769301"/>
          <a:ext cx="9162008" cy="621396"/>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30400" algn="l" defTabSz="977900">
            <a:lnSpc>
              <a:spcPct val="90000"/>
            </a:lnSpc>
            <a:spcBef>
              <a:spcPct val="0"/>
            </a:spcBef>
            <a:spcAft>
              <a:spcPct val="15000"/>
            </a:spcAft>
            <a:buFont typeface="Arial" panose="020B0604020202020204" pitchFamily="34" charset="0"/>
            <a:buNone/>
          </a:pPr>
          <a:r>
            <a:rPr lang="en-US" sz="2200" b="1" kern="1200" dirty="0"/>
            <a:t>Prilagojena stopnja = </a:t>
          </a:r>
          <a:r>
            <a:rPr lang="en-US" sz="2200" b="0" kern="1200" dirty="0"/>
            <a:t>osnovna stopnja × (1 + zelena premija %)</a:t>
          </a:r>
          <a:endParaRPr lang="en-IE" sz="2200" b="0" kern="1200" dirty="0"/>
        </a:p>
      </dsp:txBody>
      <dsp:txXfrm>
        <a:off x="2317314" y="769301"/>
        <a:ext cx="9162008" cy="621396"/>
      </dsp:txXfrm>
    </dsp:sp>
    <dsp:sp modelId="{019716EF-CDDF-41A5-92A2-DC8BDAAC3D55}">
      <dsp:nvSpPr>
        <dsp:cNvPr id="0" name=""/>
        <dsp:cNvSpPr/>
      </dsp:nvSpPr>
      <dsp:spPr>
        <a:xfrm>
          <a:off x="0" y="1540726"/>
          <a:ext cx="1529708"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IE" sz="2200" b="1" kern="1200" dirty="0">
              <a:solidFill>
                <a:srgbClr val="EC7C69"/>
              </a:solidFill>
            </a:rPr>
            <a:t>Kako uporabljati</a:t>
          </a:r>
        </a:p>
      </dsp:txBody>
      <dsp:txXfrm>
        <a:off x="0" y="1540726"/>
        <a:ext cx="1529708" cy="1267200"/>
      </dsp:txXfrm>
    </dsp:sp>
    <dsp:sp modelId="{FF0AADBA-13D1-4FE1-86F3-6C03F6381B4E}">
      <dsp:nvSpPr>
        <dsp:cNvPr id="0" name=""/>
        <dsp:cNvSpPr/>
      </dsp:nvSpPr>
      <dsp:spPr>
        <a:xfrm>
          <a:off x="1530621" y="1859990"/>
          <a:ext cx="305941" cy="61070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1959852" y="1873765"/>
          <a:ext cx="9536822" cy="544857"/>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83820" rIns="83820" bIns="83820" numCol="1" spcCol="1270" anchor="ctr" anchorCtr="0">
          <a:noAutofit/>
        </a:bodyPr>
        <a:lstStyle/>
        <a:p>
          <a:pPr marL="0" lvl="1" indent="-228600" algn="l" defTabSz="977900">
            <a:lnSpc>
              <a:spcPct val="90000"/>
            </a:lnSpc>
            <a:spcBef>
              <a:spcPct val="0"/>
            </a:spcBef>
            <a:spcAft>
              <a:spcPct val="15000"/>
            </a:spcAft>
            <a:buFont typeface="Arial" panose="020B0604020202020204" pitchFamily="34" charset="0"/>
            <a:buNone/>
          </a:pPr>
          <a:r>
            <a:rPr lang="en-US" sz="2200" b="0" kern="1200" dirty="0">
              <a:solidFill>
                <a:srgbClr val="FFFFFF"/>
              </a:solidFill>
              <a:latin typeface="Calibri" panose="020F0502020204030204"/>
              <a:ea typeface="+mn-ea"/>
              <a:cs typeface="+mn-cs"/>
            </a:rPr>
            <a:t>Preverite, ali lahko cene za ekološke ponudbe zvišate za 10–20 %, če to utemeljite gostom.</a:t>
          </a:r>
          <a:endParaRPr lang="en-IE" sz="2200" b="0" kern="1200" dirty="0">
            <a:solidFill>
              <a:srgbClr val="FFFFFF"/>
            </a:solidFill>
            <a:latin typeface="Calibri" panose="020F0502020204030204"/>
            <a:ea typeface="+mn-ea"/>
            <a:cs typeface="+mn-cs"/>
          </a:endParaRPr>
        </a:p>
      </dsp:txBody>
      <dsp:txXfrm>
        <a:off x="1959852" y="1873765"/>
        <a:ext cx="9536822" cy="5448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0" y="525676"/>
          <a:ext cx="184930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Zmanjšajte stroške na dolgi rok</a:t>
          </a:r>
        </a:p>
      </dsp:txBody>
      <dsp:txXfrm>
        <a:off x="0" y="525676"/>
        <a:ext cx="1849303" cy="1267200"/>
      </dsp:txXfrm>
    </dsp:sp>
    <dsp:sp modelId="{D8C8E0A3-BA8E-4282-AB64-69A8298815EE}">
      <dsp:nvSpPr>
        <dsp:cNvPr id="0" name=""/>
        <dsp:cNvSpPr/>
      </dsp:nvSpPr>
      <dsp:spPr>
        <a:xfrm>
          <a:off x="1829157" y="646612"/>
          <a:ext cx="490775" cy="93837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493560" y="616965"/>
          <a:ext cx="5307414" cy="1001949"/>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304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Vendar pa običajno znatno </a:t>
          </a:r>
          <a:r>
            <a:rPr kumimoji="0" lang="en-US" altLang="en-US" sz="2400" b="1" i="0" u="none" strike="noStrike" kern="1200" cap="none" normalizeH="0" baseline="0" dirty="0">
              <a:ln>
                <a:noFill/>
              </a:ln>
              <a:effectLst/>
            </a:rPr>
            <a:t>zmanjšajo tekoče obratovalne stroške </a:t>
          </a:r>
          <a:r>
            <a:rPr kumimoji="0" lang="en-US" altLang="en-US" sz="2400" b="0" i="0" u="none" strike="noStrike" kern="1200" cap="none" normalizeH="0" baseline="0" dirty="0">
              <a:ln>
                <a:noFill/>
              </a:ln>
              <a:effectLst/>
            </a:rPr>
            <a:t>za več kot 50 %.</a:t>
          </a:r>
          <a:endParaRPr lang="en-IE" sz="2400" b="0" kern="1200" dirty="0"/>
        </a:p>
      </dsp:txBody>
      <dsp:txXfrm>
        <a:off x="2493560" y="616965"/>
        <a:ext cx="5307414" cy="1001949"/>
      </dsp:txXfrm>
    </dsp:sp>
    <dsp:sp modelId="{019716EF-CDDF-41A5-92A2-DC8BDAAC3D55}">
      <dsp:nvSpPr>
        <dsp:cNvPr id="0" name=""/>
        <dsp:cNvSpPr/>
      </dsp:nvSpPr>
      <dsp:spPr>
        <a:xfrm>
          <a:off x="0" y="2129094"/>
          <a:ext cx="195024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solidFill>
                <a:srgbClr val="E96751"/>
              </a:solidFill>
            </a:rPr>
            <a:t>Primer</a:t>
          </a:r>
        </a:p>
      </dsp:txBody>
      <dsp:txXfrm>
        <a:off x="0" y="2129094"/>
        <a:ext cx="1950243" cy="1267200"/>
      </dsp:txXfrm>
    </dsp:sp>
    <dsp:sp modelId="{FF0AADBA-13D1-4FE1-86F3-6C03F6381B4E}">
      <dsp:nvSpPr>
        <dsp:cNvPr id="0" name=""/>
        <dsp:cNvSpPr/>
      </dsp:nvSpPr>
      <dsp:spPr>
        <a:xfrm>
          <a:off x="2023112" y="1641605"/>
          <a:ext cx="390048" cy="2257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2496311" y="1626008"/>
          <a:ext cx="5304663" cy="2257200"/>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286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Glejte </a:t>
          </a:r>
          <a:r>
            <a:rPr lang="en-US" altLang="en-US" sz="2400" kern="1200" dirty="0"/>
            <a:t>študijo</a:t>
          </a:r>
          <a:r>
            <a:rPr kumimoji="0" lang="en-US" altLang="en-US" sz="2400" b="0" i="0" u="none" strike="noStrike" kern="1200" cap="none" normalizeH="0" baseline="0" dirty="0">
              <a:ln>
                <a:noFill/>
              </a:ln>
              <a:effectLst/>
            </a:rPr>
            <a:t> primera </a:t>
          </a:r>
          <a:r>
            <a:rPr lang="en-US" altLang="en-US" sz="2400" kern="1200" dirty="0"/>
            <a:t>B&amp;B </a:t>
          </a:r>
          <a:r>
            <a:rPr lang="en-US" altLang="en-US" sz="2400" kern="1200" dirty="0" err="1"/>
            <a:t>Slieve </a:t>
          </a:r>
          <a:r>
            <a:rPr lang="en-US" altLang="en-US" sz="2400" kern="1200" dirty="0"/>
            <a:t>Elva v okrožju Clare na Irskem, ki je izvedel trajnostne nadgradnje</a:t>
          </a:r>
          <a:endParaRPr lang="en-IE" sz="2400" b="1" kern="1200" dirty="0">
            <a:solidFill>
              <a:srgbClr val="FFFFFF"/>
            </a:solidFill>
            <a:latin typeface="Calibri" panose="020F0502020204030204"/>
            <a:ea typeface="+mn-ea"/>
            <a:cs typeface="+mn-cs"/>
          </a:endParaRPr>
        </a:p>
        <a:p>
          <a:pPr marL="0" lvl="1" indent="-228600" algn="l" defTabSz="1066800">
            <a:lnSpc>
              <a:spcPct val="90000"/>
            </a:lnSpc>
            <a:spcBef>
              <a:spcPct val="0"/>
            </a:spcBef>
            <a:spcAft>
              <a:spcPct val="15000"/>
            </a:spcAft>
            <a:buFont typeface="Arial" panose="020B0604020202020204" pitchFamily="34" charset="0"/>
            <a:buNone/>
          </a:pPr>
          <a:r>
            <a:rPr lang="en-US" altLang="en-US" sz="2400" kern="1200" dirty="0"/>
            <a:t>Uspeli so </a:t>
          </a:r>
          <a:r>
            <a:rPr lang="en-US" altLang="en-US" sz="2400" b="1" kern="1200" dirty="0"/>
            <a:t>zmanjšati porabo energije za 65 % in prihranili približno 5000 evrov </a:t>
          </a:r>
          <a:r>
            <a:rPr lang="en-US" altLang="en-US" sz="2400" kern="1200" dirty="0"/>
            <a:t>na računih.</a:t>
          </a:r>
          <a:endParaRPr lang="en-IE" sz="2400" b="1" kern="1200" dirty="0">
            <a:solidFill>
              <a:srgbClr val="FFFFFF"/>
            </a:solidFill>
            <a:latin typeface="Calibri" panose="020F0502020204030204"/>
            <a:ea typeface="+mn-ea"/>
            <a:cs typeface="+mn-cs"/>
          </a:endParaRPr>
        </a:p>
      </dsp:txBody>
      <dsp:txXfrm>
        <a:off x="2496311" y="1626008"/>
        <a:ext cx="5304663" cy="22572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529DE-78E6-47F9-9F64-B2E99E452C00}">
      <dsp:nvSpPr>
        <dsp:cNvPr id="0" name=""/>
        <dsp:cNvSpPr/>
      </dsp:nvSpPr>
      <dsp:spPr>
        <a:xfrm>
          <a:off x="0" y="525676"/>
          <a:ext cx="184930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t>Zmanjšajte stroške na dolgi rok</a:t>
          </a:r>
        </a:p>
      </dsp:txBody>
      <dsp:txXfrm>
        <a:off x="0" y="525676"/>
        <a:ext cx="1849303" cy="1267200"/>
      </dsp:txXfrm>
    </dsp:sp>
    <dsp:sp modelId="{D8C8E0A3-BA8E-4282-AB64-69A8298815EE}">
      <dsp:nvSpPr>
        <dsp:cNvPr id="0" name=""/>
        <dsp:cNvSpPr/>
      </dsp:nvSpPr>
      <dsp:spPr>
        <a:xfrm>
          <a:off x="1829157" y="646612"/>
          <a:ext cx="490775" cy="93837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12547-7E6D-4B81-9E1A-2400A2B51272}">
      <dsp:nvSpPr>
        <dsp:cNvPr id="0" name=""/>
        <dsp:cNvSpPr/>
      </dsp:nvSpPr>
      <dsp:spPr>
        <a:xfrm>
          <a:off x="2493560" y="616965"/>
          <a:ext cx="5307414" cy="1001949"/>
        </a:xfrm>
        <a:prstGeom prst="rect">
          <a:avLst/>
        </a:prstGeom>
        <a:solidFill>
          <a:srgbClr val="418D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304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Vendar pa običajno znatno </a:t>
          </a:r>
          <a:r>
            <a:rPr kumimoji="0" lang="en-US" altLang="en-US" sz="2400" b="1" i="0" u="none" strike="noStrike" kern="1200" cap="none" normalizeH="0" baseline="0" dirty="0">
              <a:ln>
                <a:noFill/>
              </a:ln>
              <a:effectLst/>
            </a:rPr>
            <a:t>zmanjšajo tekoče obratovalne stroške </a:t>
          </a:r>
          <a:r>
            <a:rPr kumimoji="0" lang="en-US" altLang="en-US" sz="2400" b="0" i="0" u="none" strike="noStrike" kern="1200" cap="none" normalizeH="0" baseline="0" dirty="0">
              <a:ln>
                <a:noFill/>
              </a:ln>
              <a:effectLst/>
            </a:rPr>
            <a:t>za več kot 50 %.</a:t>
          </a:r>
          <a:endParaRPr lang="en-IE" sz="2400" b="0" kern="1200" dirty="0"/>
        </a:p>
      </dsp:txBody>
      <dsp:txXfrm>
        <a:off x="2493560" y="616965"/>
        <a:ext cx="5307414" cy="1001949"/>
      </dsp:txXfrm>
    </dsp:sp>
    <dsp:sp modelId="{019716EF-CDDF-41A5-92A2-DC8BDAAC3D55}">
      <dsp:nvSpPr>
        <dsp:cNvPr id="0" name=""/>
        <dsp:cNvSpPr/>
      </dsp:nvSpPr>
      <dsp:spPr>
        <a:xfrm>
          <a:off x="0" y="2129094"/>
          <a:ext cx="1950243"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IE" sz="2400" b="1" kern="1200" dirty="0">
              <a:solidFill>
                <a:srgbClr val="E96751"/>
              </a:solidFill>
            </a:rPr>
            <a:t>Primer</a:t>
          </a:r>
        </a:p>
      </dsp:txBody>
      <dsp:txXfrm>
        <a:off x="0" y="2129094"/>
        <a:ext cx="1950243" cy="1267200"/>
      </dsp:txXfrm>
    </dsp:sp>
    <dsp:sp modelId="{FF0AADBA-13D1-4FE1-86F3-6C03F6381B4E}">
      <dsp:nvSpPr>
        <dsp:cNvPr id="0" name=""/>
        <dsp:cNvSpPr/>
      </dsp:nvSpPr>
      <dsp:spPr>
        <a:xfrm>
          <a:off x="2023112" y="1641605"/>
          <a:ext cx="390048" cy="2257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9FA5A2-EAC8-4B0B-AB9D-C120184E3A76}">
      <dsp:nvSpPr>
        <dsp:cNvPr id="0" name=""/>
        <dsp:cNvSpPr/>
      </dsp:nvSpPr>
      <dsp:spPr>
        <a:xfrm>
          <a:off x="2496311" y="1626008"/>
          <a:ext cx="5304663" cy="2257200"/>
        </a:xfrm>
        <a:prstGeom prst="rect">
          <a:avLst/>
        </a:prstGeom>
        <a:solidFill>
          <a:srgbClr val="EC7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0" tIns="91440" rIns="91440" bIns="91440" numCol="1" spcCol="1270" anchor="ctr" anchorCtr="0">
          <a:noAutofit/>
        </a:bodyPr>
        <a:lstStyle/>
        <a:p>
          <a:pPr marL="0" lvl="1" indent="-228600" algn="l" defTabSz="1066800">
            <a:lnSpc>
              <a:spcPct val="90000"/>
            </a:lnSpc>
            <a:spcBef>
              <a:spcPct val="0"/>
            </a:spcBef>
            <a:spcAft>
              <a:spcPct val="15000"/>
            </a:spcAft>
            <a:buFont typeface="Arial" panose="020B0604020202020204" pitchFamily="34" charset="0"/>
            <a:buNone/>
          </a:pPr>
          <a:r>
            <a:rPr kumimoji="0" lang="en-US" altLang="en-US" sz="2400" b="0" i="0" u="none" strike="noStrike" kern="1200" cap="none" normalizeH="0" baseline="0" dirty="0">
              <a:ln>
                <a:noFill/>
              </a:ln>
              <a:effectLst/>
            </a:rPr>
            <a:t>Glejte </a:t>
          </a:r>
          <a:r>
            <a:rPr lang="en-US" altLang="en-US" sz="2400" kern="1200" dirty="0"/>
            <a:t>študijo</a:t>
          </a:r>
          <a:r>
            <a:rPr kumimoji="0" lang="en-US" altLang="en-US" sz="2400" b="0" i="0" u="none" strike="noStrike" kern="1200" cap="none" normalizeH="0" baseline="0" dirty="0">
              <a:ln>
                <a:noFill/>
              </a:ln>
              <a:effectLst/>
            </a:rPr>
            <a:t> primera </a:t>
          </a:r>
          <a:r>
            <a:rPr lang="en-US" altLang="en-US" sz="2400" kern="1200" dirty="0"/>
            <a:t>B&amp;B </a:t>
          </a:r>
          <a:r>
            <a:rPr lang="en-US" altLang="en-US" sz="2400" kern="1200" dirty="0" err="1"/>
            <a:t>Slieve </a:t>
          </a:r>
          <a:r>
            <a:rPr lang="en-US" altLang="en-US" sz="2400" kern="1200" dirty="0"/>
            <a:t>Elva v okrožju Clare na Irskem, ki je izvedel trajnostne nadgradnje</a:t>
          </a:r>
          <a:endParaRPr lang="en-IE" sz="2400" b="1" kern="1200" dirty="0">
            <a:solidFill>
              <a:srgbClr val="FFFFFF"/>
            </a:solidFill>
            <a:latin typeface="Calibri" panose="020F0502020204030204"/>
            <a:ea typeface="+mn-ea"/>
            <a:cs typeface="+mn-cs"/>
          </a:endParaRPr>
        </a:p>
        <a:p>
          <a:pPr marL="0" lvl="1" indent="-228600" algn="l" defTabSz="1066800">
            <a:lnSpc>
              <a:spcPct val="90000"/>
            </a:lnSpc>
            <a:spcBef>
              <a:spcPct val="0"/>
            </a:spcBef>
            <a:spcAft>
              <a:spcPct val="15000"/>
            </a:spcAft>
            <a:buFont typeface="Arial" panose="020B0604020202020204" pitchFamily="34" charset="0"/>
            <a:buNone/>
          </a:pPr>
          <a:r>
            <a:rPr lang="en-US" altLang="en-US" sz="2400" kern="1200" dirty="0"/>
            <a:t>Uspeli so </a:t>
          </a:r>
          <a:r>
            <a:rPr lang="en-US" altLang="en-US" sz="2400" b="1" kern="1200" dirty="0"/>
            <a:t>zmanjšati porabo energije za 65 % in prihranili približno 5000 evrov </a:t>
          </a:r>
          <a:r>
            <a:rPr lang="en-US" altLang="en-US" sz="2400" kern="1200" dirty="0"/>
            <a:t>na računih.</a:t>
          </a:r>
          <a:endParaRPr lang="en-IE" sz="2400" b="1" kern="1200" dirty="0">
            <a:solidFill>
              <a:srgbClr val="FFFFFF"/>
            </a:solidFill>
            <a:latin typeface="Calibri" panose="020F0502020204030204"/>
            <a:ea typeface="+mn-ea"/>
            <a:cs typeface="+mn-cs"/>
          </a:endParaRPr>
        </a:p>
      </dsp:txBody>
      <dsp:txXfrm>
        <a:off x="2496311" y="1626008"/>
        <a:ext cx="5304663" cy="22572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8140823" y="1076909"/>
            <a:ext cx="4051178" cy="65173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chemeClr val="accent2"/>
          </a:solidFill>
        </p:spPr>
        <p:txBody>
          <a:bodyPr wrap="square" lIns="0" tIns="0" rIns="0" bIns="0" rtlCol="0"/>
          <a:lstStyle/>
          <a:p>
            <a:endParaRPr dirty="0">
              <a:solidFill>
                <a:srgbClr val="459597"/>
              </a:solidFill>
            </a:endParaRPr>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3" name="Freeform 1">
            <a:extLst>
              <a:ext uri="{FF2B5EF4-FFF2-40B4-BE49-F238E27FC236}">
                <a16:creationId xmlns:a16="http://schemas.microsoft.com/office/drawing/2014/main" id="{42077D28-79F8-6120-A3C1-48C702EB0DAF}"/>
              </a:ext>
            </a:extLst>
          </p:cNvPr>
          <p:cNvSpPr/>
          <p:nvPr userDrawn="1"/>
        </p:nvSpPr>
        <p:spPr>
          <a:xfrm rot="5400000">
            <a:off x="7515380" y="516414"/>
            <a:ext cx="3464385" cy="588885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8C7F"/>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026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2251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3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1838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850405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0C465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8" name="Straight Connector 7">
            <a:extLst>
              <a:ext uri="{FF2B5EF4-FFF2-40B4-BE49-F238E27FC236}">
                <a16:creationId xmlns:a16="http://schemas.microsoft.com/office/drawing/2014/main" id="{876A1F6A-8D07-99C2-028B-4F9A3DEDC954}"/>
              </a:ext>
            </a:extLst>
          </p:cNvPr>
          <p:cNvCxnSpPr>
            <a:cxnSpLocks/>
          </p:cNvCxnSpPr>
          <p:nvPr userDrawn="1"/>
        </p:nvCxnSpPr>
        <p:spPr>
          <a:xfrm>
            <a:off x="8773537" y="1670191"/>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1EE3A64A-148D-3827-3756-D5DB790C2514}"/>
              </a:ext>
            </a:extLst>
          </p:cNvPr>
          <p:cNvSpPr>
            <a:spLocks noGrp="1"/>
          </p:cNvSpPr>
          <p:nvPr>
            <p:ph type="body" sz="quarter" idx="18" hasCustomPrompt="1"/>
          </p:nvPr>
        </p:nvSpPr>
        <p:spPr>
          <a:xfrm>
            <a:off x="8892781" y="1832083"/>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2D81317D-52DC-2F94-7A59-F76FB6D924FB}"/>
              </a:ext>
            </a:extLst>
          </p:cNvPr>
          <p:cNvSpPr>
            <a:spLocks noGrp="1"/>
          </p:cNvSpPr>
          <p:nvPr>
            <p:ph type="body" sz="quarter" idx="19" hasCustomPrompt="1"/>
          </p:nvPr>
        </p:nvSpPr>
        <p:spPr>
          <a:xfrm>
            <a:off x="8909580" y="897164"/>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9985575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ext + Device 03">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Tree>
    <p:extLst>
      <p:ext uri="{BB962C8B-B14F-4D97-AF65-F5344CB8AC3E}">
        <p14:creationId xmlns:p14="http://schemas.microsoft.com/office/powerpoint/2010/main" val="3486032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02485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9786790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92070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977" r:id="rId4"/>
    <p:sldLayoutId id="2147483978" r:id="rId5"/>
    <p:sldLayoutId id="2147483881" r:id="rId6"/>
    <p:sldLayoutId id="2147483970" r:id="rId7"/>
    <p:sldLayoutId id="2147483888" r:id="rId8"/>
    <p:sldLayoutId id="2147483898" r:id="rId9"/>
    <p:sldLayoutId id="2147483974" r:id="rId10"/>
    <p:sldLayoutId id="2147483842" r:id="rId11"/>
    <p:sldLayoutId id="2147483960" r:id="rId12"/>
    <p:sldLayoutId id="2147483962" r:id="rId13"/>
    <p:sldLayoutId id="2147483961" r:id="rId14"/>
    <p:sldLayoutId id="2147483968" r:id="rId15"/>
    <p:sldLayoutId id="2147483840" r:id="rId16"/>
    <p:sldLayoutId id="2147483880" r:id="rId17"/>
    <p:sldLayoutId id="2147483889" r:id="rId18"/>
    <p:sldLayoutId id="2147483861" r:id="rId19"/>
    <p:sldLayoutId id="2147483890" r:id="rId20"/>
    <p:sldLayoutId id="2147483899" r:id="rId21"/>
    <p:sldLayoutId id="2147483884" r:id="rId22"/>
    <p:sldLayoutId id="2147483937" r:id="rId23"/>
    <p:sldLayoutId id="2147483935" r:id="rId24"/>
    <p:sldLayoutId id="2147483938" r:id="rId25"/>
    <p:sldLayoutId id="2147483939" r:id="rId26"/>
    <p:sldLayoutId id="2147483936" r:id="rId27"/>
    <p:sldLayoutId id="2147483841" r:id="rId28"/>
    <p:sldLayoutId id="2147483916" r:id="rId29"/>
    <p:sldLayoutId id="2147483913" r:id="rId30"/>
    <p:sldLayoutId id="2147483917" r:id="rId31"/>
    <p:sldLayoutId id="2147483914" r:id="rId32"/>
    <p:sldLayoutId id="2147483918" r:id="rId33"/>
    <p:sldLayoutId id="2147483948" r:id="rId34"/>
    <p:sldLayoutId id="2147483949" r:id="rId35"/>
    <p:sldLayoutId id="2147483950" r:id="rId36"/>
    <p:sldLayoutId id="2147483951" r:id="rId37"/>
    <p:sldLayoutId id="2147483952" r:id="rId38"/>
    <p:sldLayoutId id="2147483953" r:id="rId39"/>
    <p:sldLayoutId id="2147483921" r:id="rId40"/>
    <p:sldLayoutId id="2147483922" r:id="rId41"/>
    <p:sldLayoutId id="2147483879" r:id="rId42"/>
    <p:sldLayoutId id="2147483919" r:id="rId43"/>
    <p:sldLayoutId id="2147483915" r:id="rId44"/>
    <p:sldLayoutId id="2147483920" r:id="rId45"/>
    <p:sldLayoutId id="2147483942" r:id="rId46"/>
    <p:sldLayoutId id="2147483943" r:id="rId47"/>
    <p:sldLayoutId id="2147483944" r:id="rId48"/>
    <p:sldLayoutId id="2147483945" r:id="rId49"/>
    <p:sldLayoutId id="2147483946" r:id="rId50"/>
    <p:sldLayoutId id="2147483947" r:id="rId51"/>
    <p:sldLayoutId id="2147483878" r:id="rId52"/>
    <p:sldLayoutId id="2147483891" r:id="rId53"/>
    <p:sldLayoutId id="2147483940" r:id="rId54"/>
    <p:sldLayoutId id="2147483941" r:id="rId55"/>
    <p:sldLayoutId id="2147483894" r:id="rId56"/>
    <p:sldLayoutId id="2147483893" r:id="rId57"/>
    <p:sldLayoutId id="2147483895" r:id="rId58"/>
    <p:sldLayoutId id="2147483896" r:id="rId59"/>
    <p:sldLayoutId id="2147483900" r:id="rId60"/>
    <p:sldLayoutId id="2147483901" r:id="rId61"/>
    <p:sldLayoutId id="2147483902" r:id="rId62"/>
    <p:sldLayoutId id="2147483903" r:id="rId63"/>
    <p:sldLayoutId id="2147483904" r:id="rId64"/>
    <p:sldLayoutId id="2147483853" r:id="rId65"/>
    <p:sldLayoutId id="2147483905" r:id="rId66"/>
    <p:sldLayoutId id="2147483934" r:id="rId67"/>
    <p:sldLayoutId id="2147483963" r:id="rId68"/>
    <p:sldLayoutId id="2147483976" r:id="rId69"/>
    <p:sldLayoutId id="2147483979" r:id="rId70"/>
    <p:sldLayoutId id="2147483980" r:id="rId71"/>
    <p:sldLayoutId id="2147483981" r:id="rId72"/>
    <p:sldLayoutId id="2147483982" r:id="rId73"/>
    <p:sldLayoutId id="2147483983"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cmcbusinessadvisers.co.uk/resources/articles/contingency-planning-for-retailers-and-hospitality-businesses/#:~:text=Contingency%20Planning%20for%20Retailers%20and,could%20result%20in%20its%20failure" TargetMode="External"/><Relationship Id="rId2" Type="http://schemas.openxmlformats.org/officeDocument/2006/relationships/image" Target="../media/image17.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hyperlink" Target="https://en.ccunesco.ca/-/media/Files/Unesco/Resources/2022/01/GuideSustainabilityPracticesInTouristAccommodationFacilities.pdf#:~:text=sustainability%20are%20more%20likely%20to,All" TargetMode="External"/><Relationship Id="rId2" Type="http://schemas.openxmlformats.org/officeDocument/2006/relationships/image" Target="../media/image21.jp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2.xml"/><Relationship Id="rId5" Type="http://schemas.openxmlformats.org/officeDocument/2006/relationships/image" Target="../media/image26.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30.svg"/><Relationship Id="rId2"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2.xml"/><Relationship Id="rId5" Type="http://schemas.openxmlformats.org/officeDocument/2006/relationships/image" Target="../media/image32.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svg"/><Relationship Id="rId10" Type="http://schemas.openxmlformats.org/officeDocument/2006/relationships/hyperlink" Target="https://businessplan-templates.com/blogs/startup-costs/eco-lodge" TargetMode="External"/><Relationship Id="rId4" Type="http://schemas.openxmlformats.org/officeDocument/2006/relationships/image" Target="../media/image49.png"/><Relationship Id="rId9" Type="http://schemas.openxmlformats.org/officeDocument/2006/relationships/image" Target="../media/image54.sv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g"/><Relationship Id="rId7" Type="http://schemas.openxmlformats.org/officeDocument/2006/relationships/image" Target="../media/image58.svg"/><Relationship Id="rId2" Type="http://schemas.openxmlformats.org/officeDocument/2006/relationships/image" Target="../media/image55.jpg"/><Relationship Id="rId1" Type="http://schemas.openxmlformats.org/officeDocument/2006/relationships/slideLayout" Target="../slideLayouts/slideLayout71.xml"/><Relationship Id="rId6" Type="http://schemas.openxmlformats.org/officeDocument/2006/relationships/image" Target="../media/image57.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60.svg"/></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1.jpg"/><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35.svg"/><Relationship Id="rId7" Type="http://schemas.openxmlformats.org/officeDocument/2006/relationships/image" Target="../media/image60.svg"/><Relationship Id="rId2" Type="http://schemas.openxmlformats.org/officeDocument/2006/relationships/image" Target="../media/image34.png"/><Relationship Id="rId1" Type="http://schemas.openxmlformats.org/officeDocument/2006/relationships/slideLayout" Target="../slideLayouts/slideLayout71.xml"/><Relationship Id="rId6" Type="http://schemas.openxmlformats.org/officeDocument/2006/relationships/image" Target="../media/image59.png"/><Relationship Id="rId5" Type="http://schemas.openxmlformats.org/officeDocument/2006/relationships/image" Target="../media/image58.svg"/><Relationship Id="rId10" Type="http://schemas.openxmlformats.org/officeDocument/2006/relationships/hyperlink" Target="https://www.glion.edu/magazine/eco-friendly-hotels-explained/#:~:text=By%20choosing%20to%20stay%20at,and%20often%20use%20sustainable%20materials." TargetMode="External"/><Relationship Id="rId4" Type="http://schemas.openxmlformats.org/officeDocument/2006/relationships/image" Target="../media/image57.png"/><Relationship Id="rId9" Type="http://schemas.openxmlformats.org/officeDocument/2006/relationships/image" Target="../media/image63.jpg"/></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4.jpg"/><Relationship Id="rId1" Type="http://schemas.openxmlformats.org/officeDocument/2006/relationships/slideLayout" Target="../slideLayouts/slideLayout2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4.jpg"/><Relationship Id="rId1" Type="http://schemas.openxmlformats.org/officeDocument/2006/relationships/slideLayout" Target="../slideLayouts/slideLayout2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1.xml"/><Relationship Id="rId6" Type="http://schemas.openxmlformats.org/officeDocument/2006/relationships/image" Target="../media/image65.jpg"/><Relationship Id="rId5" Type="http://schemas.openxmlformats.org/officeDocument/2006/relationships/image" Target="../media/image60.sv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67.jpg"/><Relationship Id="rId2" Type="http://schemas.openxmlformats.org/officeDocument/2006/relationships/image" Target="../media/image34.png"/><Relationship Id="rId1" Type="http://schemas.openxmlformats.org/officeDocument/2006/relationships/slideLayout" Target="../slideLayouts/slideLayout71.xml"/><Relationship Id="rId6" Type="http://schemas.openxmlformats.org/officeDocument/2006/relationships/image" Target="../media/image66.jpg"/><Relationship Id="rId5" Type="http://schemas.openxmlformats.org/officeDocument/2006/relationships/image" Target="../media/image60.sv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0.svg"/><Relationship Id="rId7" Type="http://schemas.openxmlformats.org/officeDocument/2006/relationships/image" Target="../media/image71.jpg"/><Relationship Id="rId2" Type="http://schemas.openxmlformats.org/officeDocument/2006/relationships/image" Target="../media/image59.png"/><Relationship Id="rId1" Type="http://schemas.openxmlformats.org/officeDocument/2006/relationships/slideLayout" Target="../slideLayouts/slideLayout71.xml"/><Relationship Id="rId6" Type="http://schemas.openxmlformats.org/officeDocument/2006/relationships/image" Target="../media/image70.jpg"/><Relationship Id="rId5" Type="http://schemas.openxmlformats.org/officeDocument/2006/relationships/image" Target="../media/image69.sv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hyperlink" Target="https://www.vacationrentalformula.com/blogs/the-bottom-line-on-going-green-making-responsible-tourism-pay#:~:text=Recent%20industry%20studies%20show%20that,conscious%20stay" TargetMode="External"/><Relationship Id="rId7" Type="http://schemas.openxmlformats.org/officeDocument/2006/relationships/image" Target="../media/image77.svg"/><Relationship Id="rId2" Type="http://schemas.openxmlformats.org/officeDocument/2006/relationships/hyperlink" Target="https://centreforaviation.com/news/euromonitor-international-80-of-travellers-will-pay-at-least-10-more-for-sustainable-travel-1219217" TargetMode="External"/><Relationship Id="rId1" Type="http://schemas.openxmlformats.org/officeDocument/2006/relationships/slideLayout" Target="../slideLayouts/slideLayout71.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3" Type="http://schemas.openxmlformats.org/officeDocument/2006/relationships/hyperlink" Target="https://www.vacationrentalformula.com/blogs/the-bottom-line-on-going-green-making-responsible-tourism-pay" TargetMode="External"/><Relationship Id="rId2" Type="http://schemas.openxmlformats.org/officeDocument/2006/relationships/image" Target="../media/image80.jp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84.jpg"/><Relationship Id="rId2" Type="http://schemas.openxmlformats.org/officeDocument/2006/relationships/image" Target="../media/image76.png"/><Relationship Id="rId1" Type="http://schemas.openxmlformats.org/officeDocument/2006/relationships/slideLayout" Target="../slideLayouts/slideLayout71.xml"/><Relationship Id="rId6" Type="http://schemas.openxmlformats.org/officeDocument/2006/relationships/image" Target="../media/image83.jpg"/><Relationship Id="rId5" Type="http://schemas.openxmlformats.org/officeDocument/2006/relationships/image" Target="../media/image82.sv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create.microsoft.com/en-us/templates/financial-management#:~:text=Create%20create,keeping%20track%20of%20your" TargetMode="External"/><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3" Type="http://schemas.openxmlformats.org/officeDocument/2006/relationships/hyperlink" Target="https://www.vertex42.com/ExcelTemplates/cash-flow-statement.html#:~:text=flows%20will%20augment%20your%20balance,sheet%20and%20income%20statements" TargetMode="External"/><Relationship Id="rId2" Type="http://schemas.openxmlformats.org/officeDocument/2006/relationships/hyperlink" Target="https://www.smartsheet.com/free-cash-flow-statement-templates?srsltid=AfmBOopfakHdwnL15CZsjX6RrXpKdrPjghs3i5b2ZqsI2fOY9EJKnlLt#:~:text=Free%20Cash%20Flow%20Statement%20Templates,can%20be%20downloaded%20for%20free" TargetMode="External"/><Relationship Id="rId1" Type="http://schemas.openxmlformats.org/officeDocument/2006/relationships/slideLayout" Target="../slideLayouts/slideLayout73.xml"/><Relationship Id="rId5" Type="http://schemas.openxmlformats.org/officeDocument/2006/relationships/image" Target="../media/image92.png"/><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Mayo Glamping, Irska</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381281"/>
            <a:ext cx="5089964" cy="697353"/>
          </a:xfrm>
        </p:spPr>
        <p:txBody>
          <a:bodyPr/>
          <a:lstStyle/>
          <a:p>
            <a:r>
              <a:rPr lang="en-GB" dirty="0"/>
              <a:t>Modul 8 </a:t>
            </a:r>
            <a:r>
              <a:rPr lang="en-GB" sz="4400" b="0" dirty="0"/>
              <a:t>(del 5)</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055413"/>
            <a:ext cx="5089964" cy="697353"/>
          </a:xfrm>
        </p:spPr>
        <p:txBody>
          <a:bodyPr lIns="91440" tIns="45720" rIns="91440" bIns="45720" anchor="t">
            <a:noAutofit/>
          </a:bodyPr>
          <a:lstStyle/>
          <a:p>
            <a:pPr defTabSz="777514">
              <a:lnSpc>
                <a:spcPct val="100000"/>
              </a:lnSpc>
              <a:spcBef>
                <a:spcPts val="0"/>
              </a:spcBef>
              <a:spcAft>
                <a:spcPts val="1200"/>
              </a:spcAft>
              <a:defRPr/>
            </a:pPr>
            <a:r>
              <a:rPr lang="en-US" sz="3200" b="1" dirty="0"/>
              <a:t>Ustvarjanje izvedljivosti – </a:t>
            </a:r>
            <a:r>
              <a:rPr lang="en-US" sz="3200" dirty="0"/>
              <a:t>oblikovanje cen, načrtovanje in dolgoročna finančna stabilnost</a:t>
            </a:r>
          </a:p>
          <a:p>
            <a:pPr>
              <a:spcBef>
                <a:spcPts val="0"/>
              </a:spcBef>
              <a:spcAft>
                <a:spcPts val="1200"/>
              </a:spcAft>
            </a:pPr>
            <a:r>
              <a:rPr lang="en-GB" sz="2400" i="1" dirty="0"/>
              <a:t>Finančno načrtovanje in financiranje </a:t>
            </a:r>
            <a:endParaRPr lang="en-GB" sz="2400">
              <a:ea typeface="Calibri"/>
              <a:cs typeface="Calibri"/>
            </a:endParaRPr>
          </a:p>
          <a:p>
            <a:pPr>
              <a:spcBef>
                <a:spcPts val="0"/>
              </a:spcBef>
              <a:spcAft>
                <a:spcPts val="1200"/>
              </a:spcAft>
            </a:pPr>
            <a:endParaRPr lang="en-US" sz="2400" dirty="0">
              <a:solidFill>
                <a:srgbClr val="E96751"/>
              </a:solidFill>
              <a:ea typeface="Calibri"/>
              <a:cs typeface="Calibri"/>
            </a:endParaRPr>
          </a:p>
          <a:p>
            <a:pPr defTabSz="777514">
              <a:lnSpc>
                <a:spcPct val="100000"/>
              </a:lnSpc>
              <a:spcBef>
                <a:spcPts val="0"/>
              </a:spcBef>
              <a:spcAft>
                <a:spcPts val="1200"/>
              </a:spcAft>
              <a:defRPr/>
            </a:pPr>
            <a:endParaRPr lang="en-IE" sz="2800" i="1" dirty="0"/>
          </a:p>
        </p:txBody>
      </p:sp>
      <p:pic>
        <p:nvPicPr>
          <p:cNvPr id="5" name="Picture Placeholder 4" descr="A person and person sitting in a small house&#10;&#10;AI-generated content may be incorrect.">
            <a:extLst>
              <a:ext uri="{FF2B5EF4-FFF2-40B4-BE49-F238E27FC236}">
                <a16:creationId xmlns:a16="http://schemas.microsoft.com/office/drawing/2014/main" id="{D33A9C33-2B84-6EBF-7228-64AFB6D169C4}"/>
              </a:ext>
            </a:extLst>
          </p:cNvPr>
          <p:cNvPicPr>
            <a:picLocks noGrp="1" noChangeAspect="1"/>
          </p:cNvPicPr>
          <p:nvPr>
            <p:ph type="pic" sz="quarter" idx="19"/>
          </p:nvPr>
        </p:nvPicPr>
        <p:blipFill>
          <a:blip r:embed="rId2"/>
          <a:srcRect l="474" r="474"/>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55C93-0D23-EEBD-9A93-B723C76D52D9}"/>
            </a:ext>
          </a:extLst>
        </p:cNvPr>
        <p:cNvGrpSpPr/>
        <p:nvPr/>
      </p:nvGrpSpPr>
      <p:grpSpPr>
        <a:xfrm>
          <a:off x="0" y="0"/>
          <a:ext cx="0" cy="0"/>
          <a:chOff x="0" y="0"/>
          <a:chExt cx="0" cy="0"/>
        </a:xfrm>
      </p:grpSpPr>
      <p:pic>
        <p:nvPicPr>
          <p:cNvPr id="7" name="Picture Placeholder 6" descr="A hand putting a coin into a piggy bank&#10;&#10;AI-generated content may be incorrect.">
            <a:extLst>
              <a:ext uri="{FF2B5EF4-FFF2-40B4-BE49-F238E27FC236}">
                <a16:creationId xmlns:a16="http://schemas.microsoft.com/office/drawing/2014/main" id="{7A53F50E-3990-8A84-02DC-682CD19A2AA6}"/>
              </a:ext>
            </a:extLst>
          </p:cNvPr>
          <p:cNvPicPr>
            <a:picLocks noGrp="1" noChangeAspect="1"/>
          </p:cNvPicPr>
          <p:nvPr>
            <p:ph type="pic" sz="quarter" idx="10"/>
          </p:nvPr>
        </p:nvPicPr>
        <p:blipFill>
          <a:blip r:embed="rId2"/>
          <a:srcRect t="7263" b="7263"/>
          <a:stretch>
            <a:fillRect/>
          </a:stretch>
        </p:blipFill>
        <p:spPr/>
      </p:pic>
      <p:sp>
        <p:nvSpPr>
          <p:cNvPr id="14" name="Text Placeholder 13">
            <a:extLst>
              <a:ext uri="{FF2B5EF4-FFF2-40B4-BE49-F238E27FC236}">
                <a16:creationId xmlns:a16="http://schemas.microsoft.com/office/drawing/2014/main" id="{D8F9181F-5A99-E14D-76F3-149FEEA5A56A}"/>
              </a:ext>
            </a:extLst>
          </p:cNvPr>
          <p:cNvSpPr>
            <a:spLocks noGrp="1"/>
          </p:cNvSpPr>
          <p:nvPr>
            <p:ph type="body" sz="quarter" idx="66"/>
          </p:nvPr>
        </p:nvSpPr>
        <p:spPr/>
        <p:txBody>
          <a:bodyPr/>
          <a:lstStyle/>
          <a:p>
            <a:endParaRPr lang="en-IE"/>
          </a:p>
        </p:txBody>
      </p:sp>
      <p:sp>
        <p:nvSpPr>
          <p:cNvPr id="10" name="Text Placeholder 9">
            <a:extLst>
              <a:ext uri="{FF2B5EF4-FFF2-40B4-BE49-F238E27FC236}">
                <a16:creationId xmlns:a16="http://schemas.microsoft.com/office/drawing/2014/main" id="{8EC1214A-D145-4EC4-6E71-1B5179066961}"/>
              </a:ext>
            </a:extLst>
          </p:cNvPr>
          <p:cNvSpPr>
            <a:spLocks noGrp="1"/>
          </p:cNvSpPr>
          <p:nvPr>
            <p:ph type="body" sz="quarter" idx="18"/>
          </p:nvPr>
        </p:nvSpPr>
        <p:spPr>
          <a:xfrm>
            <a:off x="753175" y="3352949"/>
            <a:ext cx="2680738" cy="1049221"/>
          </a:xfrm>
        </p:spPr>
        <p:txBody>
          <a:bodyPr lIns="91440" tIns="45720" rIns="91440" bIns="45720" anchor="t">
            <a:noAutofit/>
          </a:bodyPr>
          <a:lstStyle/>
          <a:p>
            <a:r>
              <a:rPr lang="en-IE" b="0" dirty="0">
                <a:latin typeface="Calibri"/>
                <a:ea typeface="Open Sans"/>
                <a:cs typeface="Calibri"/>
              </a:rPr>
              <a:t>Upaj na najboljše in se pripravi na najslabše</a:t>
            </a:r>
          </a:p>
        </p:txBody>
      </p:sp>
      <p:sp>
        <p:nvSpPr>
          <p:cNvPr id="11" name="Text Placeholder 10">
            <a:extLst>
              <a:ext uri="{FF2B5EF4-FFF2-40B4-BE49-F238E27FC236}">
                <a16:creationId xmlns:a16="http://schemas.microsoft.com/office/drawing/2014/main" id="{B553BA63-B6C6-B013-8D61-5EB18CD6A39B}"/>
              </a:ext>
            </a:extLst>
          </p:cNvPr>
          <p:cNvSpPr>
            <a:spLocks noGrp="1"/>
          </p:cNvSpPr>
          <p:nvPr>
            <p:ph type="body" sz="quarter" idx="19"/>
          </p:nvPr>
        </p:nvSpPr>
        <p:spPr>
          <a:xfrm>
            <a:off x="716856" y="2118773"/>
            <a:ext cx="2597067" cy="385564"/>
          </a:xfrm>
        </p:spPr>
        <p:txBody>
          <a:bodyPr/>
          <a:lstStyle/>
          <a:p>
            <a:r>
              <a:rPr lang="en-IE" dirty="0"/>
              <a:t>Upravljanje tveganj</a:t>
            </a:r>
          </a:p>
          <a:p>
            <a:endParaRPr lang="en-IE" dirty="0"/>
          </a:p>
        </p:txBody>
      </p:sp>
      <p:sp>
        <p:nvSpPr>
          <p:cNvPr id="16" name="Text Placeholder 9">
            <a:extLst>
              <a:ext uri="{FF2B5EF4-FFF2-40B4-BE49-F238E27FC236}">
                <a16:creationId xmlns:a16="http://schemas.microsoft.com/office/drawing/2014/main" id="{6E212573-9D5B-2906-AFEE-33A36B8EB64C}"/>
              </a:ext>
            </a:extLst>
          </p:cNvPr>
          <p:cNvSpPr>
            <a:spLocks noGrp="1"/>
          </p:cNvSpPr>
          <p:nvPr>
            <p:ph type="body" sz="quarter" idx="21"/>
          </p:nvPr>
        </p:nvSpPr>
        <p:spPr>
          <a:xfrm>
            <a:off x="4286296" y="493066"/>
            <a:ext cx="7099686" cy="4530541"/>
          </a:xfrm>
        </p:spPr>
        <p:txBody>
          <a:bodyPr lIns="91440" tIns="45720" rIns="91440" bIns="45720" anchor="t"/>
          <a:lstStyle/>
          <a:p>
            <a:pPr>
              <a:spcAft>
                <a:spcPts val="1200"/>
              </a:spcAft>
            </a:pPr>
            <a:r>
              <a:rPr lang="en-US" sz="2000" dirty="0"/>
              <a:t>Spoznajte, kako </a:t>
            </a:r>
            <a:r>
              <a:rPr lang="en-US" sz="2000" i="1" dirty="0"/>
              <a:t>vodenje podjetja za glamping ali majhne koče vključuje posebna finančna tveganja, zato morajo lastniki ta tveganja jasno razumeti in imeti pripravljene strategije za njihovo zmanjšanje. </a:t>
            </a:r>
            <a:r>
              <a:rPr lang="en-US" sz="2000" dirty="0"/>
              <a:t>Nato obravnavamo različna tveganja in ključna orodja za zmanjševanje ali preprečevanje tveganj.</a:t>
            </a:r>
            <a:endParaRPr lang="en-US" sz="2000" dirty="0">
              <a:ea typeface="Calibri"/>
              <a:cs typeface="Calibri"/>
            </a:endParaRPr>
          </a:p>
          <a:p>
            <a:pPr>
              <a:spcAft>
                <a:spcPts val="1200"/>
              </a:spcAft>
            </a:pPr>
            <a:r>
              <a:rPr lang="en-IE" sz="2000" dirty="0"/>
              <a:t>Z njihovo identifikacijo se ne boste ukvarjali s pesimizmom, ampak boste poskrbeli, da vas ne bo popolnoma presenetilo.</a:t>
            </a:r>
            <a:endParaRPr lang="en-IE" sz="2000" dirty="0">
              <a:ea typeface="Calibri"/>
              <a:cs typeface="Calibri"/>
            </a:endParaRPr>
          </a:p>
          <a:p>
            <a:pPr>
              <a:spcAft>
                <a:spcPts val="1200"/>
              </a:spcAft>
            </a:pPr>
            <a:r>
              <a:rPr lang="en-IE" sz="2000" dirty="0"/>
              <a:t>Za vsako pomembno tveganje, ki ga identificirate, pripravite </a:t>
            </a:r>
            <a:r>
              <a:rPr lang="en-IE" sz="2000" b="1" dirty="0"/>
              <a:t>načrt za izredne razmere </a:t>
            </a:r>
            <a:r>
              <a:rPr lang="en-IE" sz="2000" dirty="0"/>
              <a:t>– kakšne ukrepe boste sprejeli, če se ta scenarij uresniči?</a:t>
            </a:r>
            <a:endParaRPr lang="en-IE" sz="2000" dirty="0">
              <a:ea typeface="Calibri"/>
              <a:cs typeface="Calibri"/>
            </a:endParaRPr>
          </a:p>
          <a:p>
            <a:pPr>
              <a:spcAft>
                <a:spcPts val="1200"/>
              </a:spcAft>
            </a:pPr>
            <a:r>
              <a:rPr lang="en-IE" sz="2000" dirty="0"/>
              <a:t> V bistvu: </a:t>
            </a:r>
            <a:r>
              <a:rPr lang="en-IE" sz="2000" dirty="0">
                <a:solidFill>
                  <a:srgbClr val="E96751"/>
                </a:solidFill>
              </a:rPr>
              <a:t>»Če se zgodi X, bomo naredili Y.« </a:t>
            </a:r>
            <a:r>
              <a:rPr lang="en-IE" sz="2000" dirty="0"/>
              <a:t>Razmislite tudi o preventivnih ukrepih (stvareh, ki jih lahko storite zdaj, da zmanjšate verjetnost ali vpliv tveganja). Ključni del načrtovanja za izredne razmere so </a:t>
            </a:r>
            <a:r>
              <a:rPr lang="en-IE" sz="2000" b="1" dirty="0"/>
              <a:t>finančne zaščite</a:t>
            </a:r>
            <a:r>
              <a:rPr lang="en-IE" sz="2000" dirty="0"/>
              <a:t>. Ena najpreprostejših, a najučinkovitejših zaščit je </a:t>
            </a:r>
            <a:r>
              <a:rPr lang="en-IE" sz="2000" b="1" dirty="0"/>
              <a:t>rezervna gotovina za izredne razmere.</a:t>
            </a:r>
            <a:r>
              <a:rPr lang="en-IE" sz="2000" dirty="0"/>
              <a:t> </a:t>
            </a:r>
            <a:endParaRPr lang="en-IE" sz="2000" dirty="0">
              <a:ea typeface="Calibri"/>
              <a:cs typeface="Calibri"/>
            </a:endParaRPr>
          </a:p>
          <a:p>
            <a:pPr>
              <a:spcAft>
                <a:spcPts val="1200"/>
              </a:spcAft>
            </a:pPr>
            <a:r>
              <a:rPr lang="en-US" sz="2000" dirty="0"/>
              <a:t> </a:t>
            </a:r>
            <a:endParaRPr lang="en-IE" sz="2000" dirty="0">
              <a:ea typeface="Calibri"/>
              <a:cs typeface="Calibri"/>
            </a:endParaRPr>
          </a:p>
        </p:txBody>
      </p:sp>
      <p:sp>
        <p:nvSpPr>
          <p:cNvPr id="5" name="TextBox 4">
            <a:extLst>
              <a:ext uri="{FF2B5EF4-FFF2-40B4-BE49-F238E27FC236}">
                <a16:creationId xmlns:a16="http://schemas.microsoft.com/office/drawing/2014/main" id="{468B4115-1D09-72A8-04B9-798B7EE74884}"/>
              </a:ext>
            </a:extLst>
          </p:cNvPr>
          <p:cNvSpPr txBox="1"/>
          <p:nvPr/>
        </p:nvSpPr>
        <p:spPr>
          <a:xfrm>
            <a:off x="4284785" y="6218142"/>
            <a:ext cx="10013461" cy="425373"/>
          </a:xfrm>
          <a:prstGeom prst="rect">
            <a:avLst/>
          </a:prstGeom>
          <a:noFill/>
        </p:spPr>
        <p:txBody>
          <a:bodyPr wrap="square" lIns="91440" tIns="45720" rIns="91440" bIns="45720" anchor="t">
            <a:spAutoFit/>
          </a:bodyPr>
          <a:lstStyle/>
          <a:p>
            <a:pPr algn="l">
              <a:lnSpc>
                <a:spcPts val="2850"/>
              </a:lnSpc>
              <a:spcBef>
                <a:spcPts val="1500"/>
              </a:spcBef>
              <a:spcAft>
                <a:spcPts val="1500"/>
              </a:spcAft>
              <a:buNone/>
            </a:pPr>
            <a:r>
              <a:rPr lang="en-US" sz="1600" i="0" dirty="0">
                <a:solidFill>
                  <a:srgbClr val="00B0F0"/>
                </a:solidFill>
                <a:effectLst/>
                <a:latin typeface="CormorantGaramond-Bold"/>
                <a:hlinkClick r:id="rId3">
                  <a:extLst>
                    <a:ext uri="{A12FA001-AC4F-418D-AE19-62706E023703}">
                      <ahyp:hlinkClr xmlns:ahyp="http://schemas.microsoft.com/office/drawing/2018/hyperlinkcolor" val="tx"/>
                    </a:ext>
                  </a:extLst>
                </a:hlinkClick>
              </a:rPr>
              <a:t>Načrtovanje za izredne razmere za trgovce na drobno in gostinske obrate</a:t>
            </a:r>
            <a:endParaRPr lang="en-US" sz="1600" i="0">
              <a:solidFill>
                <a:srgbClr val="00B0F0"/>
              </a:solidFill>
              <a:effectLst/>
              <a:latin typeface="CormorantGaramond-Bold"/>
            </a:endParaRPr>
          </a:p>
        </p:txBody>
      </p:sp>
    </p:spTree>
    <p:extLst>
      <p:ext uri="{BB962C8B-B14F-4D97-AF65-F5344CB8AC3E}">
        <p14:creationId xmlns:p14="http://schemas.microsoft.com/office/powerpoint/2010/main" val="3849946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DCAC2-134A-F420-F159-8697963B14C5}"/>
            </a:ext>
          </a:extLst>
        </p:cNvPr>
        <p:cNvGrpSpPr/>
        <p:nvPr/>
      </p:nvGrpSpPr>
      <p:grpSpPr>
        <a:xfrm>
          <a:off x="0" y="0"/>
          <a:ext cx="0" cy="0"/>
          <a:chOff x="0" y="0"/>
          <a:chExt cx="0" cy="0"/>
        </a:xfrm>
      </p:grpSpPr>
      <p:sp>
        <p:nvSpPr>
          <p:cNvPr id="12" name="Text Placeholder 9">
            <a:extLst>
              <a:ext uri="{FF2B5EF4-FFF2-40B4-BE49-F238E27FC236}">
                <a16:creationId xmlns:a16="http://schemas.microsoft.com/office/drawing/2014/main" id="{BEBE3591-8CF3-8C35-2FA6-5755E7552FFE}"/>
              </a:ext>
            </a:extLst>
          </p:cNvPr>
          <p:cNvSpPr>
            <a:spLocks noGrp="1"/>
          </p:cNvSpPr>
          <p:nvPr>
            <p:ph type="body" sz="quarter" idx="21"/>
          </p:nvPr>
        </p:nvSpPr>
        <p:spPr>
          <a:xfrm>
            <a:off x="4345625" y="211103"/>
            <a:ext cx="7417749" cy="4530541"/>
          </a:xfrm>
        </p:spPr>
        <p:txBody>
          <a:bodyPr lIns="91440" tIns="45720" rIns="91440" bIns="45720" anchor="t"/>
          <a:lstStyle/>
          <a:p>
            <a:pPr>
              <a:spcAft>
                <a:spcPts val="1200"/>
              </a:spcAft>
            </a:pPr>
            <a:r>
              <a:rPr lang="en-US" b="1" dirty="0"/>
              <a:t>Mnogi poslovni načrti vključujejo tri scenarije: najslabši, pričakovani in najboljši. </a:t>
            </a:r>
          </a:p>
          <a:p>
            <a:pPr>
              <a:spcAft>
                <a:spcPts val="1200"/>
              </a:spcAft>
            </a:pPr>
            <a:r>
              <a:rPr lang="en-US" dirty="0"/>
              <a:t>Koristno je modelirati </a:t>
            </a:r>
            <a:r>
              <a:rPr lang="en-US" b="1" dirty="0"/>
              <a:t>pesimistični scenarij </a:t>
            </a:r>
            <a:r>
              <a:rPr lang="en-US" dirty="0"/>
              <a:t>(npr. nižja zasedenost </a:t>
            </a:r>
            <a:r>
              <a:rPr lang="en-US" b="1" dirty="0"/>
              <a:t>in </a:t>
            </a:r>
            <a:r>
              <a:rPr lang="en-US" dirty="0"/>
              <a:t>nekoliko višji stroški), da vidite, ali boste še vedno dosegli prag rentabilnosti ali imeli sprejemljivo izgubo. </a:t>
            </a:r>
          </a:p>
          <a:p>
            <a:pPr>
              <a:spcAft>
                <a:spcPts val="1200"/>
              </a:spcAft>
            </a:pPr>
            <a:r>
              <a:rPr lang="en-US"/>
              <a:t>Oblikujte tudi optimistični scenarij (visoka zasedenost, </a:t>
            </a:r>
            <a:r>
              <a:rPr lang="en-US" dirty="0"/>
              <a:t>stabilni stroški) – ne gre za </a:t>
            </a:r>
            <a:r>
              <a:rPr lang="en-US" i="1" dirty="0"/>
              <a:t>pretirano optimistično razmišljanje, </a:t>
            </a:r>
            <a:r>
              <a:rPr lang="en-US" dirty="0"/>
              <a:t>ampak za ugotavljanje potencialnih prednosti in zagotavljanje zmogljivosti (npr. dovolj pomoči pri čiščenju), če se stvari res dobro razvijejo. </a:t>
            </a:r>
          </a:p>
          <a:p>
            <a:pPr>
              <a:spcAft>
                <a:spcPts val="1200"/>
              </a:spcAft>
            </a:pPr>
            <a:r>
              <a:rPr lang="en-US" dirty="0"/>
              <a:t>Kot začetnik se osredotočite na to, da bo »pričakovani« scenarij trden, vendar imejte v rezervi tudi najslabši scenarij, da vas ne bo presenetilo, če bo turizem upadel ali bo deževno poletje vplivalo na rezervacije.</a:t>
            </a:r>
          </a:p>
          <a:p>
            <a:pPr>
              <a:spcAft>
                <a:spcPts val="1200"/>
              </a:spcAft>
            </a:pPr>
            <a:r>
              <a:rPr lang="en-IE" sz="2400" b="1" dirty="0">
                <a:solidFill>
                  <a:srgbClr val="E96751"/>
                </a:solidFill>
              </a:rPr>
              <a:t>Primeri najslabšega, pričakovanega in najboljšega </a:t>
            </a:r>
            <a:r>
              <a:rPr lang="en-IE" sz="2400" b="1">
                <a:solidFill>
                  <a:srgbClr val="E96751"/>
                </a:solidFill>
              </a:rPr>
              <a:t>scenarija so na naslednji drsnici!</a:t>
            </a:r>
            <a:endParaRPr lang="en-IE" sz="2400" b="1">
              <a:solidFill>
                <a:srgbClr val="E96751"/>
              </a:solidFill>
              <a:ea typeface="Calibri"/>
              <a:cs typeface="Calibri"/>
            </a:endParaRPr>
          </a:p>
          <a:p>
            <a:pPr>
              <a:spcAft>
                <a:spcPts val="1200"/>
              </a:spcAft>
            </a:pPr>
            <a:endParaRPr lang="en-US" dirty="0"/>
          </a:p>
        </p:txBody>
      </p:sp>
      <p:sp>
        <p:nvSpPr>
          <p:cNvPr id="8" name="Text Placeholder 7">
            <a:extLst>
              <a:ext uri="{FF2B5EF4-FFF2-40B4-BE49-F238E27FC236}">
                <a16:creationId xmlns:a16="http://schemas.microsoft.com/office/drawing/2014/main" id="{DD6BFE0B-A8E4-C02F-718A-DE49DB985240}"/>
              </a:ext>
            </a:extLst>
          </p:cNvPr>
          <p:cNvSpPr>
            <a:spLocks noGrp="1"/>
          </p:cNvSpPr>
          <p:nvPr>
            <p:ph type="body" sz="quarter" idx="19"/>
          </p:nvPr>
        </p:nvSpPr>
        <p:spPr>
          <a:xfrm>
            <a:off x="-83038" y="995317"/>
            <a:ext cx="4286861" cy="5162717"/>
          </a:xfrm>
        </p:spPr>
        <p:txBody>
          <a:bodyPr lIns="91440" tIns="45720" rIns="91440" bIns="45720" anchor="t">
            <a:noAutofit/>
          </a:bodyPr>
          <a:lstStyle/>
          <a:p>
            <a:r>
              <a:rPr lang="en-IE" sz="2800" dirty="0">
                <a:latin typeface="Calibri"/>
                <a:ea typeface="Open Sans"/>
                <a:cs typeface="Calibri"/>
              </a:rPr>
              <a:t>Najslabši primer v primerjavi z najbolj optimističnim in najbolj pesimističnim primerom</a:t>
            </a:r>
          </a:p>
        </p:txBody>
      </p:sp>
    </p:spTree>
    <p:extLst>
      <p:ext uri="{BB962C8B-B14F-4D97-AF65-F5344CB8AC3E}">
        <p14:creationId xmlns:p14="http://schemas.microsoft.com/office/powerpoint/2010/main" val="8820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628E7-5648-40A9-30F4-1C1BE2608FD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50E287-9DEA-B90C-9F37-2029D167D7BB}"/>
              </a:ext>
            </a:extLst>
          </p:cNvPr>
          <p:cNvSpPr/>
          <p:nvPr/>
        </p:nvSpPr>
        <p:spPr>
          <a:xfrm>
            <a:off x="683881" y="2685787"/>
            <a:ext cx="11012621" cy="2018094"/>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Freeform: Shape 5">
            <a:extLst>
              <a:ext uri="{FF2B5EF4-FFF2-40B4-BE49-F238E27FC236}">
                <a16:creationId xmlns:a16="http://schemas.microsoft.com/office/drawing/2014/main" id="{48E07050-0C09-A2E9-98DE-F61FE33AC110}"/>
              </a:ext>
            </a:extLst>
          </p:cNvPr>
          <p:cNvSpPr/>
          <p:nvPr/>
        </p:nvSpPr>
        <p:spPr>
          <a:xfrm>
            <a:off x="685844" y="3108333"/>
            <a:ext cx="1694329" cy="1099646"/>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7" name="Rectangle 6">
            <a:extLst>
              <a:ext uri="{FF2B5EF4-FFF2-40B4-BE49-F238E27FC236}">
                <a16:creationId xmlns:a16="http://schemas.microsoft.com/office/drawing/2014/main" id="{B16ED338-45CB-6130-430F-7490A94BEF95}"/>
              </a:ext>
            </a:extLst>
          </p:cNvPr>
          <p:cNvSpPr/>
          <p:nvPr/>
        </p:nvSpPr>
        <p:spPr>
          <a:xfrm>
            <a:off x="720952" y="4807726"/>
            <a:ext cx="11012620" cy="194549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3" name="TextBox 12">
            <a:extLst>
              <a:ext uri="{FF2B5EF4-FFF2-40B4-BE49-F238E27FC236}">
                <a16:creationId xmlns:a16="http://schemas.microsoft.com/office/drawing/2014/main" id="{3F453951-8F49-9A59-6E07-24E76B0FD81D}"/>
              </a:ext>
            </a:extLst>
          </p:cNvPr>
          <p:cNvSpPr txBox="1"/>
          <p:nvPr/>
        </p:nvSpPr>
        <p:spPr>
          <a:xfrm>
            <a:off x="368544" y="3275885"/>
            <a:ext cx="2339096" cy="830997"/>
          </a:xfrm>
          <a:prstGeom prst="rect">
            <a:avLst/>
          </a:prstGeom>
          <a:noFill/>
        </p:spPr>
        <p:txBody>
          <a:bodyPr wrap="square" rtlCol="0">
            <a:spAutoFit/>
          </a:bodyPr>
          <a:lstStyle/>
          <a:p>
            <a:pPr algn="ctr"/>
            <a:r>
              <a:rPr lang="en-IE" sz="2400" b="1" dirty="0">
                <a:solidFill>
                  <a:schemeClr val="bg1"/>
                </a:solidFill>
              </a:rPr>
              <a:t>Pričakovani scenarij</a:t>
            </a:r>
          </a:p>
        </p:txBody>
      </p:sp>
      <p:sp>
        <p:nvSpPr>
          <p:cNvPr id="14" name="TextBox 13">
            <a:extLst>
              <a:ext uri="{FF2B5EF4-FFF2-40B4-BE49-F238E27FC236}">
                <a16:creationId xmlns:a16="http://schemas.microsoft.com/office/drawing/2014/main" id="{8BA798EE-15F0-6B78-AC37-9961743A1FFB}"/>
              </a:ext>
            </a:extLst>
          </p:cNvPr>
          <p:cNvSpPr txBox="1"/>
          <p:nvPr/>
        </p:nvSpPr>
        <p:spPr>
          <a:xfrm>
            <a:off x="666306" y="5099408"/>
            <a:ext cx="1713865" cy="830997"/>
          </a:xfrm>
          <a:prstGeom prst="rect">
            <a:avLst/>
          </a:prstGeom>
          <a:solidFill>
            <a:srgbClr val="E96751"/>
          </a:solidFill>
        </p:spPr>
        <p:txBody>
          <a:bodyPr wrap="square" rtlCol="0">
            <a:spAutoFit/>
          </a:bodyPr>
          <a:lstStyle/>
          <a:p>
            <a:pPr algn="ctr"/>
            <a:r>
              <a:rPr lang="en-IE" sz="2400" b="1" dirty="0">
                <a:solidFill>
                  <a:schemeClr val="bg1"/>
                </a:solidFill>
              </a:rPr>
              <a:t>Najboljši scenarij</a:t>
            </a:r>
          </a:p>
        </p:txBody>
      </p:sp>
      <p:sp>
        <p:nvSpPr>
          <p:cNvPr id="17" name="TextBox 16">
            <a:extLst>
              <a:ext uri="{FF2B5EF4-FFF2-40B4-BE49-F238E27FC236}">
                <a16:creationId xmlns:a16="http://schemas.microsoft.com/office/drawing/2014/main" id="{9BBE7B6A-7403-3ACC-5327-F0F2729405E7}"/>
              </a:ext>
            </a:extLst>
          </p:cNvPr>
          <p:cNvSpPr txBox="1"/>
          <p:nvPr/>
        </p:nvSpPr>
        <p:spPr>
          <a:xfrm>
            <a:off x="2505167" y="2763110"/>
            <a:ext cx="9191289" cy="1938992"/>
          </a:xfrm>
          <a:prstGeom prst="rect">
            <a:avLst/>
          </a:prstGeom>
          <a:noFill/>
        </p:spPr>
        <p:txBody>
          <a:bodyPr wrap="square" lIns="91440" tIns="45720" rIns="91440" bIns="45720" rtlCol="0" anchor="t">
            <a:spAutoFit/>
          </a:bodyPr>
          <a:lstStyle/>
          <a:p>
            <a:r>
              <a:rPr lang="en-US" sz="2000" dirty="0">
                <a:solidFill>
                  <a:srgbClr val="494949"/>
                </a:solidFill>
              </a:rPr>
              <a:t>To je vaša </a:t>
            </a:r>
            <a:r>
              <a:rPr lang="en-US" sz="2000" b="1" dirty="0">
                <a:solidFill>
                  <a:srgbClr val="494949"/>
                </a:solidFill>
              </a:rPr>
              <a:t>osnovna napoved </a:t>
            </a:r>
            <a:r>
              <a:rPr lang="en-US" sz="2000" dirty="0">
                <a:solidFill>
                  <a:srgbClr val="494949"/>
                </a:solidFill>
              </a:rPr>
              <a:t>– različica, ki jo uporabljate za načrtovanje proračuna, načrtovanje in vodenje svojega podjetja. Temelji na </a:t>
            </a:r>
            <a:r>
              <a:rPr lang="en-US" sz="2000" b="1" dirty="0">
                <a:solidFill>
                  <a:srgbClr val="494949"/>
                </a:solidFill>
              </a:rPr>
              <a:t>realističnih </a:t>
            </a:r>
            <a:r>
              <a:rPr lang="en-US" sz="2000" dirty="0">
                <a:solidFill>
                  <a:srgbClr val="494949"/>
                </a:solidFill>
              </a:rPr>
              <a:t>stopnjah zasedenosti, ki izhajajo iz lokalnih tržnih trendov ali preteklih rezultatov. Vključuje </a:t>
            </a:r>
            <a:r>
              <a:rPr lang="en-US" sz="2000" b="1" dirty="0">
                <a:solidFill>
                  <a:srgbClr val="494949"/>
                </a:solidFill>
              </a:rPr>
              <a:t>tipične tekoče stroške </a:t>
            </a:r>
            <a:r>
              <a:rPr lang="en-US" sz="2000" dirty="0">
                <a:solidFill>
                  <a:srgbClr val="494949"/>
                </a:solidFill>
              </a:rPr>
              <a:t>in sezonska nihanja. Predpostavlja </a:t>
            </a:r>
            <a:r>
              <a:rPr lang="en-US" sz="2000" b="1" dirty="0">
                <a:solidFill>
                  <a:srgbClr val="494949"/>
                </a:solidFill>
              </a:rPr>
              <a:t>stabilne cene </a:t>
            </a:r>
            <a:r>
              <a:rPr lang="en-US" sz="2000" dirty="0">
                <a:solidFill>
                  <a:srgbClr val="494949"/>
                </a:solidFill>
              </a:rPr>
              <a:t>in </a:t>
            </a:r>
            <a:r>
              <a:rPr lang="en-US" sz="2000" b="1" dirty="0">
                <a:solidFill>
                  <a:srgbClr val="494949"/>
                </a:solidFill>
              </a:rPr>
              <a:t>normalno </a:t>
            </a:r>
            <a:r>
              <a:rPr lang="en-US" sz="2000" b="1" err="1">
                <a:solidFill>
                  <a:srgbClr val="494949"/>
                </a:solidFill>
              </a:rPr>
              <a:t>vedenje</a:t>
            </a:r>
            <a:r>
              <a:rPr lang="en-US" sz="2000" b="1" dirty="0">
                <a:solidFill>
                  <a:srgbClr val="494949"/>
                </a:solidFill>
              </a:rPr>
              <a:t> gostov pri rezervacijah. </a:t>
            </a:r>
            <a:r>
              <a:rPr lang="en-US" sz="2000" b="1" dirty="0">
                <a:solidFill>
                  <a:srgbClr val="E96751"/>
                </a:solidFill>
              </a:rPr>
              <a:t>Cilj: </a:t>
            </a:r>
            <a:r>
              <a:rPr lang="en-US" sz="2000" dirty="0">
                <a:solidFill>
                  <a:srgbClr val="494949"/>
                </a:solidFill>
              </a:rPr>
              <a:t>Osredotočite se na to in poskrbite, da bo vaše podjetje uspešno delovalo v normalnih pogojih.</a:t>
            </a:r>
            <a:endParaRPr lang="en-US" sz="2000" dirty="0">
              <a:solidFill>
                <a:srgbClr val="494949"/>
              </a:solidFill>
              <a:ea typeface="Calibri"/>
              <a:cs typeface="Calibri"/>
            </a:endParaRPr>
          </a:p>
        </p:txBody>
      </p:sp>
      <p:sp>
        <p:nvSpPr>
          <p:cNvPr id="19" name="TextBox 18">
            <a:extLst>
              <a:ext uri="{FF2B5EF4-FFF2-40B4-BE49-F238E27FC236}">
                <a16:creationId xmlns:a16="http://schemas.microsoft.com/office/drawing/2014/main" id="{64E73A42-A970-4BB7-9DAF-716444F9BE99}"/>
              </a:ext>
            </a:extLst>
          </p:cNvPr>
          <p:cNvSpPr txBox="1"/>
          <p:nvPr/>
        </p:nvSpPr>
        <p:spPr>
          <a:xfrm>
            <a:off x="2508496" y="4883920"/>
            <a:ext cx="9189014" cy="1938992"/>
          </a:xfrm>
          <a:prstGeom prst="rect">
            <a:avLst/>
          </a:prstGeom>
          <a:noFill/>
          <a:ln>
            <a:noFill/>
          </a:ln>
        </p:spPr>
        <p:txBody>
          <a:bodyPr wrap="square" lIns="91440" tIns="45720" rIns="91440" bIns="45720" rtlCol="0" anchor="t">
            <a:spAutoFit/>
          </a:bodyPr>
          <a:lstStyle/>
          <a:p>
            <a:r>
              <a:rPr lang="en-US" sz="2000" b="1" dirty="0">
                <a:solidFill>
                  <a:srgbClr val="595959"/>
                </a:solidFill>
              </a:rPr>
              <a:t>To je optimističen pogled</a:t>
            </a:r>
            <a:r>
              <a:rPr lang="en-US" sz="2000" dirty="0">
                <a:solidFill>
                  <a:srgbClr val="595959"/>
                </a:solidFill>
              </a:rPr>
              <a:t>: zasedenost je </a:t>
            </a:r>
            <a:r>
              <a:rPr lang="en-US" sz="2000" b="1" dirty="0">
                <a:solidFill>
                  <a:srgbClr val="595959"/>
                </a:solidFill>
              </a:rPr>
              <a:t>visoka ali polna v najbolj prometnih </a:t>
            </a:r>
            <a:r>
              <a:rPr lang="en-US" sz="2000" dirty="0">
                <a:solidFill>
                  <a:srgbClr val="595959"/>
                </a:solidFill>
              </a:rPr>
              <a:t>mesecih. </a:t>
            </a:r>
            <a:r>
              <a:rPr lang="en-US" sz="2000" b="1" dirty="0">
                <a:solidFill>
                  <a:srgbClr val="595959"/>
                </a:solidFill>
              </a:rPr>
              <a:t>Stroški so stabilni </a:t>
            </a:r>
            <a:r>
              <a:rPr lang="en-US" sz="2000" dirty="0">
                <a:solidFill>
                  <a:srgbClr val="595959"/>
                </a:solidFill>
              </a:rPr>
              <a:t>ali zmanjšani zaradi učinkovitosti. Prejmete dodatne rezervacije, nadgradnje ali skupinske bivanje. </a:t>
            </a:r>
            <a:r>
              <a:rPr lang="en-US" sz="2000" b="1" dirty="0">
                <a:solidFill>
                  <a:srgbClr val="E96751"/>
                </a:solidFill>
              </a:rPr>
              <a:t>Cilj: </a:t>
            </a:r>
            <a:r>
              <a:rPr lang="en-US" sz="2000" dirty="0">
                <a:solidFill>
                  <a:srgbClr val="595959"/>
                </a:solidFill>
              </a:rPr>
              <a:t>poglejte </a:t>
            </a:r>
            <a:r>
              <a:rPr lang="en-US" sz="2000" b="1" dirty="0">
                <a:solidFill>
                  <a:srgbClr val="595959"/>
                </a:solidFill>
              </a:rPr>
              <a:t>potencialne prednosti </a:t>
            </a:r>
            <a:r>
              <a:rPr lang="en-US" sz="2000" dirty="0">
                <a:solidFill>
                  <a:srgbClr val="595959"/>
                </a:solidFill>
              </a:rPr>
              <a:t>in poskrbite, da ste </a:t>
            </a:r>
            <a:r>
              <a:rPr lang="en-US" sz="2000" b="1" dirty="0">
                <a:solidFill>
                  <a:srgbClr val="595959"/>
                </a:solidFill>
              </a:rPr>
              <a:t>pripravljeni na širitev</a:t>
            </a:r>
            <a:r>
              <a:rPr lang="en-US" sz="2000" dirty="0">
                <a:solidFill>
                  <a:srgbClr val="595959"/>
                </a:solidFill>
              </a:rPr>
              <a:t>, če se stvari razvijejo bolje od načrtovanega – npr. ali imate dovolj osebja, zmogljivosti pralnice ali udobja, če se povpraševanje poveča?</a:t>
            </a:r>
            <a:endParaRPr lang="en-US" sz="2000" dirty="0">
              <a:solidFill>
                <a:srgbClr val="595959"/>
              </a:solidFill>
              <a:ea typeface="Calibri"/>
              <a:cs typeface="Calibri"/>
            </a:endParaRPr>
          </a:p>
          <a:p>
            <a:pPr>
              <a:spcAft>
                <a:spcPts val="600"/>
              </a:spcAft>
            </a:pPr>
            <a:endParaRPr lang="en-US" sz="2000" dirty="0">
              <a:solidFill>
                <a:srgbClr val="595959"/>
              </a:solidFill>
              <a:ea typeface="Calibri"/>
              <a:cs typeface="Calibri"/>
            </a:endParaRPr>
          </a:p>
        </p:txBody>
      </p:sp>
      <p:sp>
        <p:nvSpPr>
          <p:cNvPr id="10" name="Rectangle 9">
            <a:extLst>
              <a:ext uri="{FF2B5EF4-FFF2-40B4-BE49-F238E27FC236}">
                <a16:creationId xmlns:a16="http://schemas.microsoft.com/office/drawing/2014/main" id="{33D38BD6-5BB7-9588-ED2F-9D87ADE7DE54}"/>
              </a:ext>
            </a:extLst>
          </p:cNvPr>
          <p:cNvSpPr/>
          <p:nvPr/>
        </p:nvSpPr>
        <p:spPr>
          <a:xfrm>
            <a:off x="664297" y="176545"/>
            <a:ext cx="11012620" cy="233049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Freeform: Shape 10">
            <a:extLst>
              <a:ext uri="{FF2B5EF4-FFF2-40B4-BE49-F238E27FC236}">
                <a16:creationId xmlns:a16="http://schemas.microsoft.com/office/drawing/2014/main" id="{0E6FAB21-DD89-D001-B316-3BC95762C124}"/>
              </a:ext>
            </a:extLst>
          </p:cNvPr>
          <p:cNvSpPr/>
          <p:nvPr/>
        </p:nvSpPr>
        <p:spPr>
          <a:xfrm>
            <a:off x="656537" y="555996"/>
            <a:ext cx="1723636" cy="1041031"/>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2" name="TextBox 11">
            <a:extLst>
              <a:ext uri="{FF2B5EF4-FFF2-40B4-BE49-F238E27FC236}">
                <a16:creationId xmlns:a16="http://schemas.microsoft.com/office/drawing/2014/main" id="{BB550BD0-03C5-3A37-3B2F-81EB991847E4}"/>
              </a:ext>
            </a:extLst>
          </p:cNvPr>
          <p:cNvSpPr txBox="1"/>
          <p:nvPr/>
        </p:nvSpPr>
        <p:spPr>
          <a:xfrm>
            <a:off x="349006" y="628229"/>
            <a:ext cx="2339096" cy="830997"/>
          </a:xfrm>
          <a:prstGeom prst="rect">
            <a:avLst/>
          </a:prstGeom>
          <a:noFill/>
        </p:spPr>
        <p:txBody>
          <a:bodyPr wrap="square" rtlCol="0">
            <a:spAutoFit/>
          </a:bodyPr>
          <a:lstStyle/>
          <a:p>
            <a:pPr algn="ctr"/>
            <a:r>
              <a:rPr lang="en-IE" sz="2400" b="1" dirty="0">
                <a:solidFill>
                  <a:schemeClr val="bg1"/>
                </a:solidFill>
              </a:rPr>
              <a:t>Najslabši scenarij</a:t>
            </a:r>
          </a:p>
        </p:txBody>
      </p:sp>
      <p:sp>
        <p:nvSpPr>
          <p:cNvPr id="15" name="TextBox 14">
            <a:extLst>
              <a:ext uri="{FF2B5EF4-FFF2-40B4-BE49-F238E27FC236}">
                <a16:creationId xmlns:a16="http://schemas.microsoft.com/office/drawing/2014/main" id="{0D5378FA-A17B-F611-6BF3-F47D4E16817E}"/>
              </a:ext>
            </a:extLst>
          </p:cNvPr>
          <p:cNvSpPr txBox="1"/>
          <p:nvPr/>
        </p:nvSpPr>
        <p:spPr>
          <a:xfrm>
            <a:off x="2505483" y="254474"/>
            <a:ext cx="9341877" cy="2246769"/>
          </a:xfrm>
          <a:prstGeom prst="rect">
            <a:avLst/>
          </a:prstGeom>
          <a:noFill/>
        </p:spPr>
        <p:txBody>
          <a:bodyPr wrap="square" lIns="91440" tIns="45720" rIns="91440" bIns="45720" rtlCol="0" anchor="t">
            <a:spAutoFit/>
          </a:bodyPr>
          <a:lstStyle/>
          <a:p>
            <a:r>
              <a:rPr lang="en-US" sz="2000" dirty="0">
                <a:solidFill>
                  <a:srgbClr val="494949"/>
                </a:solidFill>
              </a:rPr>
              <a:t>V tej različici predpostavljate, da stvari </a:t>
            </a:r>
            <a:r>
              <a:rPr lang="en-US" sz="2000" b="1" dirty="0">
                <a:solidFill>
                  <a:srgbClr val="494949"/>
                </a:solidFill>
              </a:rPr>
              <a:t>ne potekajo po načrtu:</a:t>
            </a:r>
            <a:endParaRPr lang="en-US" sz="2000" b="1" dirty="0">
              <a:solidFill>
                <a:srgbClr val="494949"/>
              </a:solidFill>
              <a:ea typeface="Calibri"/>
              <a:cs typeface="Calibri"/>
            </a:endParaRPr>
          </a:p>
          <a:p>
            <a:pPr marL="342900" indent="-342900">
              <a:buFont typeface="Arial" panose="020B0604020202020204" pitchFamily="34" charset="0"/>
              <a:buChar char="•"/>
            </a:pPr>
            <a:r>
              <a:rPr lang="en-US" sz="2000" dirty="0">
                <a:solidFill>
                  <a:srgbClr val="494949"/>
                </a:solidFill>
              </a:rPr>
              <a:t>Nižja </a:t>
            </a:r>
            <a:r>
              <a:rPr lang="en-US" sz="2000" b="1" dirty="0">
                <a:solidFill>
                  <a:srgbClr val="494949"/>
                </a:solidFill>
              </a:rPr>
              <a:t>zasedenost</a:t>
            </a:r>
            <a:r>
              <a:rPr lang="en-US" sz="2000" dirty="0">
                <a:solidFill>
                  <a:srgbClr val="494949"/>
                </a:solidFill>
              </a:rPr>
              <a:t> od pričakovane</a:t>
            </a:r>
            <a:endParaRPr lang="en-US" sz="2000" dirty="0">
              <a:solidFill>
                <a:srgbClr val="494949"/>
              </a:solidFill>
              <a:ea typeface="Calibri"/>
              <a:cs typeface="Calibri"/>
            </a:endParaRPr>
          </a:p>
          <a:p>
            <a:pPr marL="342900" indent="-342900">
              <a:buFont typeface="Arial" panose="020B0604020202020204" pitchFamily="34" charset="0"/>
              <a:buChar char="•"/>
            </a:pPr>
            <a:r>
              <a:rPr lang="en-US" sz="2000" dirty="0">
                <a:solidFill>
                  <a:srgbClr val="494949"/>
                </a:solidFill>
              </a:rPr>
              <a:t>Višji spremenljivi ali </a:t>
            </a:r>
            <a:r>
              <a:rPr lang="en-US" sz="2000" b="1" dirty="0">
                <a:solidFill>
                  <a:srgbClr val="494949"/>
                </a:solidFill>
              </a:rPr>
              <a:t>nepričakovani stroški </a:t>
            </a:r>
            <a:r>
              <a:rPr lang="en-US" sz="2000" dirty="0">
                <a:solidFill>
                  <a:srgbClr val="494949"/>
                </a:solidFill>
              </a:rPr>
              <a:t>(npr. popravila, povečanje cen goriva)</a:t>
            </a:r>
            <a:endParaRPr lang="en-US" sz="2000" dirty="0">
              <a:solidFill>
                <a:srgbClr val="494949"/>
              </a:solidFill>
              <a:ea typeface="Calibri"/>
              <a:cs typeface="Calibri"/>
            </a:endParaRPr>
          </a:p>
          <a:p>
            <a:pPr marL="342900" indent="-342900">
              <a:buFont typeface="Arial" panose="020B0604020202020204" pitchFamily="34" charset="0"/>
              <a:buChar char="•"/>
            </a:pPr>
            <a:r>
              <a:rPr lang="en-US" sz="2000" dirty="0">
                <a:solidFill>
                  <a:srgbClr val="494949"/>
                </a:solidFill>
              </a:rPr>
              <a:t>Možne </a:t>
            </a:r>
            <a:r>
              <a:rPr lang="en-US" sz="2000" b="1" dirty="0">
                <a:solidFill>
                  <a:srgbClr val="494949"/>
                </a:solidFill>
              </a:rPr>
              <a:t>zamude pri trženju </a:t>
            </a:r>
            <a:r>
              <a:rPr lang="en-US" sz="2000" dirty="0">
                <a:solidFill>
                  <a:srgbClr val="494949"/>
                </a:solidFill>
              </a:rPr>
              <a:t>ali </a:t>
            </a:r>
            <a:r>
              <a:rPr lang="en-US" sz="2000" b="1" dirty="0">
                <a:solidFill>
                  <a:srgbClr val="494949"/>
                </a:solidFill>
              </a:rPr>
              <a:t>upad turizma</a:t>
            </a:r>
            <a:endParaRPr lang="en-US" sz="2000" b="1" dirty="0">
              <a:solidFill>
                <a:srgbClr val="494949"/>
              </a:solidFill>
              <a:ea typeface="Calibri"/>
              <a:cs typeface="Calibri"/>
            </a:endParaRPr>
          </a:p>
          <a:p>
            <a:r>
              <a:rPr lang="en-US" sz="2000" b="1" dirty="0">
                <a:solidFill>
                  <a:srgbClr val="E96751"/>
                </a:solidFill>
              </a:rPr>
              <a:t>Cilj: </a:t>
            </a:r>
            <a:r>
              <a:rPr lang="en-US" sz="2000" dirty="0">
                <a:solidFill>
                  <a:srgbClr val="494949"/>
                </a:solidFill>
              </a:rPr>
              <a:t>Preizkusiti svoj model v stresnih razmerah in zagotoviti, da boste vsaj pokrili stroške ali prenesli obvladljivo izgubo. To vam pomaga pripraviti se na upade – na primer deževno poletje, odpoved lokalnih dogodkov ali višje stroške komunalnih storitev.</a:t>
            </a:r>
            <a:endParaRPr lang="en-US" sz="2000" dirty="0">
              <a:solidFill>
                <a:srgbClr val="494949"/>
              </a:solidFill>
              <a:ea typeface="Calibri"/>
              <a:cs typeface="Calibri"/>
            </a:endParaRPr>
          </a:p>
        </p:txBody>
      </p:sp>
    </p:spTree>
    <p:extLst>
      <p:ext uri="{BB962C8B-B14F-4D97-AF65-F5344CB8AC3E}">
        <p14:creationId xmlns:p14="http://schemas.microsoft.com/office/powerpoint/2010/main" val="1366977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C961B-54FF-CBE9-0A31-B4668B718FD2}"/>
            </a:ext>
          </a:extLst>
        </p:cNvPr>
        <p:cNvGrpSpPr/>
        <p:nvPr/>
      </p:nvGrpSpPr>
      <p:grpSpPr>
        <a:xfrm>
          <a:off x="0" y="0"/>
          <a:ext cx="0" cy="0"/>
          <a:chOff x="0" y="0"/>
          <a:chExt cx="0" cy="0"/>
        </a:xfrm>
      </p:grpSpPr>
      <p:pic>
        <p:nvPicPr>
          <p:cNvPr id="3" name="Picture Placeholder 2" descr="A close-up of people holding papers&#10;&#10;AI-generated content may be incorrect.">
            <a:extLst>
              <a:ext uri="{FF2B5EF4-FFF2-40B4-BE49-F238E27FC236}">
                <a16:creationId xmlns:a16="http://schemas.microsoft.com/office/drawing/2014/main" id="{58A91296-039C-5569-3B41-E9E429369C7C}"/>
              </a:ext>
            </a:extLst>
          </p:cNvPr>
          <p:cNvPicPr>
            <a:picLocks noGrp="1" noChangeAspect="1"/>
          </p:cNvPicPr>
          <p:nvPr>
            <p:ph type="pic" sz="quarter" idx="22"/>
          </p:nvPr>
        </p:nvPicPr>
        <p:blipFill>
          <a:blip r:embed="rId2"/>
          <a:srcRect t="8636" b="8636"/>
          <a:stretch>
            <a:fillRect/>
          </a:stretch>
        </p:blipFill>
        <p:spPr>
          <a:xfrm>
            <a:off x="0" y="148452"/>
            <a:ext cx="8097183" cy="4136469"/>
          </a:xfrm>
        </p:spPr>
      </p:pic>
      <p:sp>
        <p:nvSpPr>
          <p:cNvPr id="7" name="Text Placeholder 6">
            <a:extLst>
              <a:ext uri="{FF2B5EF4-FFF2-40B4-BE49-F238E27FC236}">
                <a16:creationId xmlns:a16="http://schemas.microsoft.com/office/drawing/2014/main" id="{DFCDFDD6-BE4F-45EB-8EFD-5E36B417A563}"/>
              </a:ext>
            </a:extLst>
          </p:cNvPr>
          <p:cNvSpPr>
            <a:spLocks noGrp="1"/>
          </p:cNvSpPr>
          <p:nvPr>
            <p:ph type="body" sz="quarter" idx="23"/>
          </p:nvPr>
        </p:nvSpPr>
        <p:spPr>
          <a:xfrm>
            <a:off x="229231" y="4533494"/>
            <a:ext cx="11590248" cy="1248936"/>
          </a:xfrm>
        </p:spPr>
        <p:txBody>
          <a:bodyPr lIns="91440" tIns="45720" rIns="91440" bIns="45720" anchor="t"/>
          <a:lstStyle/>
          <a:p>
            <a:pPr algn="ctr">
              <a:spcAft>
                <a:spcPts val="600"/>
              </a:spcAft>
            </a:pPr>
            <a:r>
              <a:rPr lang="en-US" sz="2400" i="1" dirty="0">
                <a:solidFill>
                  <a:srgbClr val="E96751"/>
                </a:solidFill>
              </a:rPr>
              <a:t>Katere </a:t>
            </a:r>
            <a:r>
              <a:rPr lang="en-US" sz="2400" b="1" i="1" dirty="0">
                <a:solidFill>
                  <a:srgbClr val="E96751"/>
                </a:solidFill>
              </a:rPr>
              <a:t>vrste zavarovanja </a:t>
            </a:r>
            <a:r>
              <a:rPr lang="en-US" sz="2400" i="1" dirty="0">
                <a:solidFill>
                  <a:srgbClr val="E96751"/>
                </a:solidFill>
              </a:rPr>
              <a:t>potrebujem za zaščito svojega podjetja in zakaj je to potrebno? </a:t>
            </a:r>
            <a:r>
              <a:rPr lang="en-US" b="1" i="1" dirty="0">
                <a:solidFill>
                  <a:srgbClr val="E96751"/>
                </a:solidFill>
              </a:rPr>
              <a:t>Cilj: </a:t>
            </a:r>
            <a:r>
              <a:rPr lang="en-US" dirty="0">
                <a:solidFill>
                  <a:srgbClr val="595959"/>
                </a:solidFill>
              </a:rPr>
              <a:t>Razumeti, kako zavarovanje ščiti vaše podjetje pred potencialnimi grožnjami, ki bi lahko povzročile finančno izgubo ali motile poslovanje. Opredeliti prave zavarovalne police, ki bodo zagotovile finančno varnostno mrežo, </a:t>
            </a:r>
            <a:r>
              <a:rPr lang="en-US" err="1">
                <a:solidFill>
                  <a:srgbClr val="595959"/>
                </a:solidFill>
              </a:rPr>
              <a:t>zmanjšale</a:t>
            </a:r>
            <a:r>
              <a:rPr lang="en-US" dirty="0">
                <a:solidFill>
                  <a:srgbClr val="595959"/>
                </a:solidFill>
              </a:rPr>
              <a:t> in preprečile motnje zaradi nesreč, kot so požar, škoda zaradi vremenskih razmer, tatvina ali poškodba gosta.</a:t>
            </a:r>
            <a:endParaRPr lang="en-IE">
              <a:solidFill>
                <a:srgbClr val="595959"/>
              </a:solidFill>
              <a:ea typeface="Calibri"/>
              <a:cs typeface="Calibri"/>
            </a:endParaRPr>
          </a:p>
        </p:txBody>
      </p:sp>
      <p:sp>
        <p:nvSpPr>
          <p:cNvPr id="4" name="Text Placeholder 3">
            <a:extLst>
              <a:ext uri="{FF2B5EF4-FFF2-40B4-BE49-F238E27FC236}">
                <a16:creationId xmlns:a16="http://schemas.microsoft.com/office/drawing/2014/main" id="{FF9B5CD2-2B68-32C7-0C71-9E00A397EF9E}"/>
              </a:ext>
            </a:extLst>
          </p:cNvPr>
          <p:cNvSpPr>
            <a:spLocks noGrp="1"/>
          </p:cNvSpPr>
          <p:nvPr>
            <p:ph type="body" sz="quarter" idx="18"/>
          </p:nvPr>
        </p:nvSpPr>
        <p:spPr>
          <a:xfrm>
            <a:off x="8097183" y="1992992"/>
            <a:ext cx="3820861" cy="1049221"/>
          </a:xfrm>
        </p:spPr>
        <p:txBody>
          <a:bodyPr lIns="91440" tIns="45720" rIns="91440" bIns="45720" anchor="t">
            <a:noAutofit/>
          </a:bodyPr>
          <a:lstStyle/>
          <a:p>
            <a:pPr algn="r"/>
            <a:r>
              <a:rPr lang="en-US" sz="3000" b="0" dirty="0">
                <a:latin typeface="Calibri"/>
                <a:ea typeface="Open Sans"/>
                <a:cs typeface="Calibri"/>
              </a:rPr>
              <a:t>Zaščita vašega premoženja in zmanjšanje tveganja</a:t>
            </a:r>
            <a:endParaRPr lang="en-IE" sz="3000" b="0" dirty="0">
              <a:latin typeface="Calibri"/>
              <a:ea typeface="Open Sans"/>
              <a:cs typeface="Calibri"/>
            </a:endParaRPr>
          </a:p>
        </p:txBody>
      </p:sp>
      <p:sp>
        <p:nvSpPr>
          <p:cNvPr id="2" name="Text Placeholder 17">
            <a:extLst>
              <a:ext uri="{FF2B5EF4-FFF2-40B4-BE49-F238E27FC236}">
                <a16:creationId xmlns:a16="http://schemas.microsoft.com/office/drawing/2014/main" id="{B946F860-7901-6E26-8435-B8F2D86C8E6A}"/>
              </a:ext>
            </a:extLst>
          </p:cNvPr>
          <p:cNvSpPr>
            <a:spLocks noGrp="1"/>
          </p:cNvSpPr>
          <p:nvPr>
            <p:ph type="body" sz="quarter" idx="19"/>
          </p:nvPr>
        </p:nvSpPr>
        <p:spPr>
          <a:xfrm>
            <a:off x="8524577" y="1213266"/>
            <a:ext cx="3310220" cy="414871"/>
          </a:xfrm>
        </p:spPr>
        <p:txBody>
          <a:bodyPr/>
          <a:lstStyle/>
          <a:p>
            <a:pPr algn="r"/>
            <a:r>
              <a:rPr lang="en-IE" sz="4000" dirty="0"/>
              <a:t>Zavarovanje</a:t>
            </a:r>
          </a:p>
          <a:p>
            <a:pPr algn="r"/>
            <a:endParaRPr lang="en-IE" sz="4000" dirty="0"/>
          </a:p>
        </p:txBody>
      </p:sp>
      <p:grpSp>
        <p:nvGrpSpPr>
          <p:cNvPr id="6" name="Group 5">
            <a:extLst>
              <a:ext uri="{FF2B5EF4-FFF2-40B4-BE49-F238E27FC236}">
                <a16:creationId xmlns:a16="http://schemas.microsoft.com/office/drawing/2014/main" id="{401CFDFF-CC13-7E33-62EB-6AC6D2AB3B60}"/>
              </a:ext>
            </a:extLst>
          </p:cNvPr>
          <p:cNvGrpSpPr/>
          <p:nvPr/>
        </p:nvGrpSpPr>
        <p:grpSpPr>
          <a:xfrm>
            <a:off x="10920313" y="97029"/>
            <a:ext cx="1081945" cy="1011723"/>
            <a:chOff x="1016000" y="1137920"/>
            <a:chExt cx="1016000" cy="1016000"/>
          </a:xfrm>
        </p:grpSpPr>
        <p:sp>
          <p:nvSpPr>
            <p:cNvPr id="9" name="Oval 8">
              <a:extLst>
                <a:ext uri="{FF2B5EF4-FFF2-40B4-BE49-F238E27FC236}">
                  <a16:creationId xmlns:a16="http://schemas.microsoft.com/office/drawing/2014/main" id="{202C8BDC-6091-514C-9D01-00AC6C3CC53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15F52291-922D-3411-9FB0-2616D14B4FCE}"/>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43</a:t>
              </a:r>
            </a:p>
          </p:txBody>
        </p:sp>
      </p:grpSp>
    </p:spTree>
    <p:extLst>
      <p:ext uri="{BB962C8B-B14F-4D97-AF65-F5344CB8AC3E}">
        <p14:creationId xmlns:p14="http://schemas.microsoft.com/office/powerpoint/2010/main" val="2569407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37FD-714C-B4A4-C862-C48559132515}"/>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3D9127C3-B24D-12E8-9012-A723CA9FE92F}"/>
              </a:ext>
            </a:extLst>
          </p:cNvPr>
          <p:cNvSpPr/>
          <p:nvPr/>
        </p:nvSpPr>
        <p:spPr>
          <a:xfrm>
            <a:off x="5942510" y="2347573"/>
            <a:ext cx="5438496"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sp>
        <p:nvSpPr>
          <p:cNvPr id="4" name="Text Placeholder 3">
            <a:extLst>
              <a:ext uri="{FF2B5EF4-FFF2-40B4-BE49-F238E27FC236}">
                <a16:creationId xmlns:a16="http://schemas.microsoft.com/office/drawing/2014/main" id="{1A082E41-33F4-BB2D-2DCC-35A48F22EC51}"/>
              </a:ext>
            </a:extLst>
          </p:cNvPr>
          <p:cNvSpPr>
            <a:spLocks noGrp="1"/>
          </p:cNvSpPr>
          <p:nvPr>
            <p:ph type="body" sz="quarter" idx="16"/>
          </p:nvPr>
        </p:nvSpPr>
        <p:spPr>
          <a:xfrm>
            <a:off x="798381" y="315936"/>
            <a:ext cx="10614687" cy="803654"/>
          </a:xfrm>
        </p:spPr>
        <p:txBody>
          <a:bodyPr/>
          <a:lstStyle/>
          <a:p>
            <a:r>
              <a:rPr lang="en-IE" sz="3200" dirty="0">
                <a:solidFill>
                  <a:srgbClr val="E96751"/>
                </a:solidFill>
              </a:rPr>
              <a:t>Zavarovanje: </a:t>
            </a:r>
            <a:r>
              <a:rPr lang="en-IE" sz="3200" dirty="0">
                <a:solidFill>
                  <a:srgbClr val="459597"/>
                </a:solidFill>
              </a:rPr>
              <a:t>ocena tveganj in strategije</a:t>
            </a:r>
          </a:p>
        </p:txBody>
      </p:sp>
      <p:sp>
        <p:nvSpPr>
          <p:cNvPr id="11" name="Freeform: Shape 10">
            <a:extLst>
              <a:ext uri="{FF2B5EF4-FFF2-40B4-BE49-F238E27FC236}">
                <a16:creationId xmlns:a16="http://schemas.microsoft.com/office/drawing/2014/main" id="{F3E658C7-0D90-031D-3C5B-4BAEE4CC67B6}"/>
              </a:ext>
            </a:extLst>
          </p:cNvPr>
          <p:cNvSpPr/>
          <p:nvPr/>
        </p:nvSpPr>
        <p:spPr>
          <a:xfrm>
            <a:off x="1141891" y="2347573"/>
            <a:ext cx="4601684"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0A1DA359-6F78-F411-BE91-06B78E9B94CB}"/>
              </a:ext>
            </a:extLst>
          </p:cNvPr>
          <p:cNvGrpSpPr/>
          <p:nvPr/>
        </p:nvGrpSpPr>
        <p:grpSpPr>
          <a:xfrm>
            <a:off x="0" y="853677"/>
            <a:ext cx="11479343" cy="5306847"/>
            <a:chOff x="-20769" y="1515051"/>
            <a:chExt cx="11479343" cy="5594414"/>
          </a:xfrm>
        </p:grpSpPr>
        <p:grpSp>
          <p:nvGrpSpPr>
            <p:cNvPr id="19" name="Group 18">
              <a:extLst>
                <a:ext uri="{FF2B5EF4-FFF2-40B4-BE49-F238E27FC236}">
                  <a16:creationId xmlns:a16="http://schemas.microsoft.com/office/drawing/2014/main" id="{EEFF0711-2E6F-0722-60A2-55F3E320FC95}"/>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78BABFE9-AEB6-4C26-1948-8248947765CE}"/>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70076D9-83FF-0DF4-E24A-D319D4F483E9}"/>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92736359-80B2-4FFE-995B-A91FA702EB20}"/>
                  </a:ext>
                </a:extLst>
              </p:cNvPr>
              <p:cNvSpPr/>
              <p:nvPr/>
            </p:nvSpPr>
            <p:spPr>
              <a:xfrm>
                <a:off x="1121121" y="1971932"/>
                <a:ext cx="4601684"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A424992-FF96-37DE-85DF-1DBDC571525E}"/>
                </a:ext>
              </a:extLst>
            </p:cNvPr>
            <p:cNvSpPr txBox="1"/>
            <p:nvPr/>
          </p:nvSpPr>
          <p:spPr>
            <a:xfrm>
              <a:off x="1200304" y="1938013"/>
              <a:ext cx="4394778" cy="1070700"/>
            </a:xfrm>
            <a:prstGeom prst="rect">
              <a:avLst/>
            </a:prstGeom>
            <a:noFill/>
          </p:spPr>
          <p:txBody>
            <a:bodyPr wrap="square" rtlCol="0">
              <a:spAutoFit/>
            </a:bodyPr>
            <a:lstStyle/>
            <a:p>
              <a:pPr algn="ctr"/>
              <a:r>
                <a:rPr lang="en-GB" sz="3000" b="1" dirty="0">
                  <a:solidFill>
                    <a:schemeClr val="bg1"/>
                  </a:solidFill>
                </a:rPr>
                <a:t>Prepoznajte in razvrstite tveganja po pomembnosti</a:t>
              </a:r>
            </a:p>
          </p:txBody>
        </p:sp>
        <p:sp>
          <p:nvSpPr>
            <p:cNvPr id="25" name="TextBox 24">
              <a:extLst>
                <a:ext uri="{FF2B5EF4-FFF2-40B4-BE49-F238E27FC236}">
                  <a16:creationId xmlns:a16="http://schemas.microsoft.com/office/drawing/2014/main" id="{D4FEDBBB-34AD-3F88-CA48-6CAAD828322A}"/>
                </a:ext>
              </a:extLst>
            </p:cNvPr>
            <p:cNvSpPr txBox="1"/>
            <p:nvPr/>
          </p:nvSpPr>
          <p:spPr>
            <a:xfrm>
              <a:off x="1254767" y="3443131"/>
              <a:ext cx="4335177" cy="3666334"/>
            </a:xfrm>
            <a:prstGeom prst="rect">
              <a:avLst/>
            </a:prstGeom>
            <a:noFill/>
          </p:spPr>
          <p:txBody>
            <a:bodyPr wrap="square" lIns="91440" tIns="45720" rIns="91440" bIns="45720" rtlCol="0" anchor="t">
              <a:spAutoFit/>
            </a:bodyPr>
            <a:lstStyle/>
            <a:p>
              <a:pPr algn="ctr"/>
              <a:r>
                <a:rPr lang="en-US" sz="2200" dirty="0">
                  <a:solidFill>
                    <a:schemeClr val="bg1"/>
                  </a:solidFill>
                </a:rPr>
                <a:t>Najprej premislite, kaj bi lahko šlo narobe. </a:t>
              </a:r>
              <a:endParaRPr lang="sl-SI" sz="2200">
                <a:solidFill>
                  <a:schemeClr val="bg1"/>
                </a:solidFill>
                <a:ea typeface="Calibri"/>
                <a:cs typeface="Calibri"/>
              </a:endParaRPr>
            </a:p>
            <a:p>
              <a:pPr algn="ctr"/>
              <a:r>
                <a:rPr lang="en-US" sz="2200" b="1" dirty="0">
                  <a:solidFill>
                    <a:schemeClr val="bg1"/>
                  </a:solidFill>
                </a:rPr>
                <a:t>Naredite seznam scenarijev </a:t>
              </a:r>
              <a:r>
                <a:rPr lang="en-US" sz="2200" dirty="0">
                  <a:solidFill>
                    <a:schemeClr val="bg1"/>
                  </a:solidFill>
                </a:rPr>
                <a:t>– od blagih (npr. slab mesec) do hudih (npr. naravna nesreča, ki vpliva na turizem). Ocenite verjetnost vsakega scenarija in potencialni vpliv, če bi se zgodil. To vam bo pomagalo določiti prednostne naloge, na katere se morate pripraviti.</a:t>
              </a:r>
              <a:endParaRPr lang="en-GB" sz="2200">
                <a:solidFill>
                  <a:schemeClr val="bg1"/>
                </a:solidFill>
                <a:ea typeface="Calibri"/>
                <a:cs typeface="Calibri"/>
              </a:endParaRPr>
            </a:p>
          </p:txBody>
        </p:sp>
      </p:grpSp>
      <p:grpSp>
        <p:nvGrpSpPr>
          <p:cNvPr id="21" name="Group 20">
            <a:extLst>
              <a:ext uri="{FF2B5EF4-FFF2-40B4-BE49-F238E27FC236}">
                <a16:creationId xmlns:a16="http://schemas.microsoft.com/office/drawing/2014/main" id="{45E36027-A407-0FD4-AE1C-D07E0B34B5CE}"/>
              </a:ext>
            </a:extLst>
          </p:cNvPr>
          <p:cNvGrpSpPr/>
          <p:nvPr/>
        </p:nvGrpSpPr>
        <p:grpSpPr>
          <a:xfrm>
            <a:off x="-533400" y="853677"/>
            <a:ext cx="11941794" cy="5149068"/>
            <a:chOff x="-20769" y="1515051"/>
            <a:chExt cx="11156601" cy="5428089"/>
          </a:xfrm>
        </p:grpSpPr>
        <p:grpSp>
          <p:nvGrpSpPr>
            <p:cNvPr id="22" name="Group 21">
              <a:extLst>
                <a:ext uri="{FF2B5EF4-FFF2-40B4-BE49-F238E27FC236}">
                  <a16:creationId xmlns:a16="http://schemas.microsoft.com/office/drawing/2014/main" id="{FC2F1799-B859-515F-3C0B-450552544011}"/>
                </a:ext>
              </a:extLst>
            </p:cNvPr>
            <p:cNvGrpSpPr/>
            <p:nvPr/>
          </p:nvGrpSpPr>
          <p:grpSpPr>
            <a:xfrm>
              <a:off x="-20769" y="1515051"/>
              <a:ext cx="11156601" cy="1566632"/>
              <a:chOff x="-20769" y="1499713"/>
              <a:chExt cx="11156601" cy="2045238"/>
            </a:xfrm>
          </p:grpSpPr>
          <p:cxnSp>
            <p:nvCxnSpPr>
              <p:cNvPr id="31" name="Straight Connector 30">
                <a:extLst>
                  <a:ext uri="{FF2B5EF4-FFF2-40B4-BE49-F238E27FC236}">
                    <a16:creationId xmlns:a16="http://schemas.microsoft.com/office/drawing/2014/main" id="{5E3115D0-3931-012B-5F99-A2F9E09547D9}"/>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A02C890A-24C3-0552-FC51-2FCA39DBCA71}"/>
                  </a:ext>
                </a:extLst>
              </p:cNvPr>
              <p:cNvSpPr/>
              <p:nvPr/>
            </p:nvSpPr>
            <p:spPr>
              <a:xfrm>
                <a:off x="6045545" y="1971932"/>
                <a:ext cx="5090287"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7" name="TextBox 26">
              <a:extLst>
                <a:ext uri="{FF2B5EF4-FFF2-40B4-BE49-F238E27FC236}">
                  <a16:creationId xmlns:a16="http://schemas.microsoft.com/office/drawing/2014/main" id="{638CA72C-1582-7776-0121-55E7B45A5EEF}"/>
                </a:ext>
              </a:extLst>
            </p:cNvPr>
            <p:cNvSpPr txBox="1"/>
            <p:nvPr/>
          </p:nvSpPr>
          <p:spPr>
            <a:xfrm>
              <a:off x="6468545" y="2176563"/>
              <a:ext cx="4264986" cy="584018"/>
            </a:xfrm>
            <a:prstGeom prst="rect">
              <a:avLst/>
            </a:prstGeom>
            <a:noFill/>
          </p:spPr>
          <p:txBody>
            <a:bodyPr wrap="square" rtlCol="0">
              <a:spAutoFit/>
            </a:bodyPr>
            <a:lstStyle/>
            <a:p>
              <a:pPr algn="ctr"/>
              <a:r>
                <a:rPr lang="en-IE" sz="3000" b="1" dirty="0">
                  <a:solidFill>
                    <a:schemeClr val="bg1"/>
                  </a:solidFill>
                </a:rPr>
                <a:t>Zavarovanje in ublažitev</a:t>
              </a:r>
              <a:endParaRPr lang="en-GB" sz="3000" b="1" dirty="0">
                <a:solidFill>
                  <a:schemeClr val="bg1"/>
                </a:solidFill>
              </a:endParaRPr>
            </a:p>
          </p:txBody>
        </p:sp>
        <p:sp>
          <p:nvSpPr>
            <p:cNvPr id="30" name="TextBox 29">
              <a:extLst>
                <a:ext uri="{FF2B5EF4-FFF2-40B4-BE49-F238E27FC236}">
                  <a16:creationId xmlns:a16="http://schemas.microsoft.com/office/drawing/2014/main" id="{D7DAB1C4-F451-BCE9-EC0C-70405E808C42}"/>
                </a:ext>
              </a:extLst>
            </p:cNvPr>
            <p:cNvSpPr txBox="1"/>
            <p:nvPr/>
          </p:nvSpPr>
          <p:spPr>
            <a:xfrm>
              <a:off x="6145005" y="3276804"/>
              <a:ext cx="4856603" cy="3666336"/>
            </a:xfrm>
            <a:prstGeom prst="rect">
              <a:avLst/>
            </a:prstGeom>
            <a:noFill/>
          </p:spPr>
          <p:txBody>
            <a:bodyPr wrap="square" rtlCol="0">
              <a:spAutoFit/>
            </a:bodyPr>
            <a:lstStyle/>
            <a:p>
              <a:pPr algn="ctr"/>
              <a:r>
                <a:rPr lang="en-US" sz="2200" dirty="0">
                  <a:solidFill>
                    <a:schemeClr val="bg1"/>
                  </a:solidFill>
                </a:rPr>
                <a:t>Z zavarovanjem se zaščitite pred določenimi tveganji. Zavarovanje sicer stane, vendar vas lahko reši pred katastrofalnimi izgubami (npr. kritje stroškov škode zaradi nevihte). Poleg tega sprejmite preventivne ukrepe – redno vzdrževanje lahko pomaga preprečiti nepričakovane stroške, prilagodljive stroškovne strukture (npr. zaposleni za krajši delovni čas ali sezonski pogodbeni delavci) pa lahko pomagajo prilagoditi stroške, ko je posel počasen.</a:t>
              </a:r>
              <a:endParaRPr lang="en-GB" sz="2200" dirty="0">
                <a:solidFill>
                  <a:schemeClr val="bg1"/>
                </a:solidFill>
              </a:endParaRPr>
            </a:p>
          </p:txBody>
        </p:sp>
      </p:grpSp>
    </p:spTree>
    <p:extLst>
      <p:ext uri="{BB962C8B-B14F-4D97-AF65-F5344CB8AC3E}">
        <p14:creationId xmlns:p14="http://schemas.microsoft.com/office/powerpoint/2010/main" val="341382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820F7-51F5-5602-6550-BBF5A76765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4513E6E-EA21-F6E0-3BB9-0A4A6F1EDBA4}"/>
              </a:ext>
            </a:extLst>
          </p:cNvPr>
          <p:cNvSpPr>
            <a:spLocks noGrp="1"/>
          </p:cNvSpPr>
          <p:nvPr>
            <p:ph type="body" sz="quarter" idx="18"/>
          </p:nvPr>
        </p:nvSpPr>
        <p:spPr>
          <a:xfrm>
            <a:off x="543568" y="1313380"/>
            <a:ext cx="10966867" cy="3499183"/>
          </a:xfrm>
        </p:spPr>
        <p:txBody>
          <a:bodyPr/>
          <a:lstStyle/>
          <a:p>
            <a:endParaRPr lang="en-IE" dirty="0"/>
          </a:p>
        </p:txBody>
      </p:sp>
      <p:sp>
        <p:nvSpPr>
          <p:cNvPr id="6" name="Rectangle 5">
            <a:extLst>
              <a:ext uri="{FF2B5EF4-FFF2-40B4-BE49-F238E27FC236}">
                <a16:creationId xmlns:a16="http://schemas.microsoft.com/office/drawing/2014/main" id="{C67439DD-AF67-A637-E03C-2B27603CEDDE}"/>
              </a:ext>
            </a:extLst>
          </p:cNvPr>
          <p:cNvSpPr/>
          <p:nvPr/>
        </p:nvSpPr>
        <p:spPr>
          <a:xfrm>
            <a:off x="529714" y="939801"/>
            <a:ext cx="11122614" cy="1211892"/>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507C5A41-F337-EB1C-9752-99D1DEF3F369}"/>
              </a:ext>
            </a:extLst>
          </p:cNvPr>
          <p:cNvSpPr/>
          <p:nvPr/>
        </p:nvSpPr>
        <p:spPr>
          <a:xfrm>
            <a:off x="529714" y="783123"/>
            <a:ext cx="285342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10" name="Rectangle 9">
            <a:extLst>
              <a:ext uri="{FF2B5EF4-FFF2-40B4-BE49-F238E27FC236}">
                <a16:creationId xmlns:a16="http://schemas.microsoft.com/office/drawing/2014/main" id="{8856FD06-611D-221E-F2B5-C818866E9EA3}"/>
              </a:ext>
            </a:extLst>
          </p:cNvPr>
          <p:cNvSpPr/>
          <p:nvPr/>
        </p:nvSpPr>
        <p:spPr>
          <a:xfrm>
            <a:off x="539672" y="2372814"/>
            <a:ext cx="11132383" cy="1921872"/>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06761203-4388-E4D6-B4A0-8E9437C95EC3}"/>
              </a:ext>
            </a:extLst>
          </p:cNvPr>
          <p:cNvSpPr/>
          <p:nvPr/>
        </p:nvSpPr>
        <p:spPr>
          <a:xfrm>
            <a:off x="529903" y="2242063"/>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E06429DE-2363-42AF-C83D-FB1595B2C278}"/>
              </a:ext>
            </a:extLst>
          </p:cNvPr>
          <p:cNvSpPr/>
          <p:nvPr/>
        </p:nvSpPr>
        <p:spPr>
          <a:xfrm>
            <a:off x="529714" y="4488546"/>
            <a:ext cx="11197152" cy="2202565"/>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D6A51127-1B42-49DA-06E4-73865532CF99}"/>
              </a:ext>
            </a:extLst>
          </p:cNvPr>
          <p:cNvSpPr/>
          <p:nvPr/>
        </p:nvSpPr>
        <p:spPr>
          <a:xfrm>
            <a:off x="604252" y="4331870"/>
            <a:ext cx="3248567"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A01EEDFD-2E7C-09AE-1D1E-984EADFC5D04}"/>
              </a:ext>
            </a:extLst>
          </p:cNvPr>
          <p:cNvSpPr txBox="1"/>
          <p:nvPr/>
        </p:nvSpPr>
        <p:spPr>
          <a:xfrm>
            <a:off x="543568" y="718386"/>
            <a:ext cx="2868878" cy="707886"/>
          </a:xfrm>
          <a:prstGeom prst="rect">
            <a:avLst/>
          </a:prstGeom>
          <a:noFill/>
        </p:spPr>
        <p:txBody>
          <a:bodyPr wrap="square" rtlCol="0">
            <a:spAutoFit/>
          </a:bodyPr>
          <a:lstStyle/>
          <a:p>
            <a:r>
              <a:rPr lang="en-US" sz="2000" b="1" dirty="0">
                <a:solidFill>
                  <a:schemeClr val="bg1"/>
                </a:solidFill>
              </a:rPr>
              <a:t>Načrtovanje za izredne razmere</a:t>
            </a:r>
            <a:endParaRPr lang="en-GB" sz="2200" b="1" dirty="0">
              <a:solidFill>
                <a:schemeClr val="bg1"/>
              </a:solidFill>
            </a:endParaRPr>
          </a:p>
        </p:txBody>
      </p:sp>
      <p:sp>
        <p:nvSpPr>
          <p:cNvPr id="16" name="TextBox 15">
            <a:extLst>
              <a:ext uri="{FF2B5EF4-FFF2-40B4-BE49-F238E27FC236}">
                <a16:creationId xmlns:a16="http://schemas.microsoft.com/office/drawing/2014/main" id="{B349F5B0-F8EB-804C-A975-6EF92F6F469F}"/>
              </a:ext>
            </a:extLst>
          </p:cNvPr>
          <p:cNvSpPr txBox="1"/>
          <p:nvPr/>
        </p:nvSpPr>
        <p:spPr>
          <a:xfrm>
            <a:off x="603772" y="2241873"/>
            <a:ext cx="2739089" cy="430887"/>
          </a:xfrm>
          <a:prstGeom prst="rect">
            <a:avLst/>
          </a:prstGeom>
          <a:noFill/>
        </p:spPr>
        <p:txBody>
          <a:bodyPr wrap="square" rtlCol="0">
            <a:spAutoFit/>
          </a:bodyPr>
          <a:lstStyle/>
          <a:p>
            <a:r>
              <a:rPr lang="en-GB" sz="2200" b="1" dirty="0">
                <a:solidFill>
                  <a:schemeClr val="bg1"/>
                </a:solidFill>
              </a:rPr>
              <a:t>Operativna tveganja</a:t>
            </a:r>
          </a:p>
        </p:txBody>
      </p:sp>
      <p:sp>
        <p:nvSpPr>
          <p:cNvPr id="17" name="TextBox 16">
            <a:extLst>
              <a:ext uri="{FF2B5EF4-FFF2-40B4-BE49-F238E27FC236}">
                <a16:creationId xmlns:a16="http://schemas.microsoft.com/office/drawing/2014/main" id="{13D1FE4D-E9B0-2CBA-3EC9-36BCE2FACF0E}"/>
              </a:ext>
            </a:extLst>
          </p:cNvPr>
          <p:cNvSpPr txBox="1"/>
          <p:nvPr/>
        </p:nvSpPr>
        <p:spPr>
          <a:xfrm>
            <a:off x="721696" y="4380041"/>
            <a:ext cx="3248567" cy="430887"/>
          </a:xfrm>
          <a:prstGeom prst="rect">
            <a:avLst/>
          </a:prstGeom>
          <a:noFill/>
        </p:spPr>
        <p:txBody>
          <a:bodyPr wrap="square" rtlCol="0">
            <a:spAutoFit/>
          </a:bodyPr>
          <a:lstStyle/>
          <a:p>
            <a:r>
              <a:rPr lang="en-GB" sz="2200" b="1" dirty="0">
                <a:solidFill>
                  <a:schemeClr val="bg1"/>
                </a:solidFill>
              </a:rPr>
              <a:t>Slabe rezervacije</a:t>
            </a:r>
          </a:p>
        </p:txBody>
      </p:sp>
      <p:sp>
        <p:nvSpPr>
          <p:cNvPr id="18" name="TextBox 17">
            <a:extLst>
              <a:ext uri="{FF2B5EF4-FFF2-40B4-BE49-F238E27FC236}">
                <a16:creationId xmlns:a16="http://schemas.microsoft.com/office/drawing/2014/main" id="{F6CC3C42-4CB7-AEA9-679E-06E4FBCDDCBE}"/>
              </a:ext>
            </a:extLst>
          </p:cNvPr>
          <p:cNvSpPr txBox="1"/>
          <p:nvPr/>
        </p:nvSpPr>
        <p:spPr>
          <a:xfrm>
            <a:off x="647158" y="1027804"/>
            <a:ext cx="11001273" cy="1107996"/>
          </a:xfrm>
          <a:prstGeom prst="rect">
            <a:avLst/>
          </a:prstGeom>
          <a:noFill/>
        </p:spPr>
        <p:txBody>
          <a:bodyPr wrap="square" rtlCol="0">
            <a:spAutoFit/>
          </a:bodyPr>
          <a:lstStyle/>
          <a:p>
            <a:pPr indent="2692400"/>
            <a:r>
              <a:rPr lang="en-US" sz="2200" b="1" dirty="0">
                <a:solidFill>
                  <a:srgbClr val="E96751"/>
                </a:solidFill>
              </a:rPr>
              <a:t>Na primer, </a:t>
            </a:r>
            <a:r>
              <a:rPr lang="en-US" sz="2200" dirty="0">
                <a:solidFill>
                  <a:srgbClr val="595959"/>
                </a:solidFill>
              </a:rPr>
              <a:t>imeti finančno rezervo (sklad za izredne razmere, kot je bilo omenjeno prej) in načrt za delovanje v nepričakovanih razmerah</a:t>
            </a:r>
            <a:r>
              <a:rPr lang="en-US" sz="2200" b="1" dirty="0">
                <a:solidFill>
                  <a:srgbClr val="E96751"/>
                </a:solidFill>
              </a:rPr>
              <a:t>. </a:t>
            </a:r>
            <a:r>
              <a:rPr lang="en-US" sz="2200" dirty="0">
                <a:solidFill>
                  <a:srgbClr val="595959"/>
                </a:solidFill>
              </a:rPr>
              <a:t>Če vas </a:t>
            </a:r>
            <a:r>
              <a:rPr lang="en-US" sz="2200" b="1" dirty="0">
                <a:solidFill>
                  <a:srgbClr val="E96751"/>
                </a:solidFill>
              </a:rPr>
              <a:t>na primer </a:t>
            </a:r>
            <a:r>
              <a:rPr lang="en-US" sz="2200" dirty="0">
                <a:solidFill>
                  <a:srgbClr val="595959"/>
                </a:solidFill>
              </a:rPr>
              <a:t>nevihta prisili, da zaprete za mesec dni, imate sredstva ali kreditno linijo, da lahko preživite? </a:t>
            </a:r>
          </a:p>
        </p:txBody>
      </p:sp>
      <p:sp>
        <p:nvSpPr>
          <p:cNvPr id="19" name="TextBox 18">
            <a:extLst>
              <a:ext uri="{FF2B5EF4-FFF2-40B4-BE49-F238E27FC236}">
                <a16:creationId xmlns:a16="http://schemas.microsoft.com/office/drawing/2014/main" id="{2BB82D4E-5273-9D52-0092-E5ACCF4A5EBC}"/>
              </a:ext>
            </a:extLst>
          </p:cNvPr>
          <p:cNvSpPr txBox="1"/>
          <p:nvPr/>
        </p:nvSpPr>
        <p:spPr>
          <a:xfrm>
            <a:off x="834537" y="4605789"/>
            <a:ext cx="10966867" cy="1785104"/>
          </a:xfrm>
          <a:prstGeom prst="rect">
            <a:avLst/>
          </a:prstGeom>
          <a:noFill/>
        </p:spPr>
        <p:txBody>
          <a:bodyPr wrap="square" rtlCol="0">
            <a:spAutoFit/>
          </a:bodyPr>
          <a:lstStyle/>
          <a:p>
            <a:pPr indent="3240000"/>
            <a:r>
              <a:rPr lang="en-US" sz="2200" dirty="0">
                <a:solidFill>
                  <a:srgbClr val="595959"/>
                </a:solidFill>
              </a:rPr>
              <a:t>Eno od pogostih tveganj za sezonska podjetja je, da rezervacije v sezoni ne dosegajo pričakovanih rezultatov. </a:t>
            </a:r>
            <a:r>
              <a:rPr lang="en-US" sz="2200" b="1" dirty="0">
                <a:solidFill>
                  <a:srgbClr val="E96751"/>
                </a:solidFill>
              </a:rPr>
              <a:t>Na primer, </a:t>
            </a:r>
            <a:r>
              <a:rPr lang="en-US" sz="2200" dirty="0">
                <a:solidFill>
                  <a:srgbClr val="595959"/>
                </a:solidFill>
              </a:rPr>
              <a:t>recimo, da ste za poletje načrtovali</a:t>
            </a:r>
            <a:r>
              <a:rPr lang="en-US" sz="2200" b="1" dirty="0">
                <a:solidFill>
                  <a:srgbClr val="595959"/>
                </a:solidFill>
              </a:rPr>
              <a:t> 80-odstotno zasedenost</a:t>
            </a:r>
            <a:r>
              <a:rPr lang="en-US" sz="2200" dirty="0">
                <a:solidFill>
                  <a:srgbClr val="595959"/>
                </a:solidFill>
              </a:rPr>
              <a:t>, vendar </a:t>
            </a:r>
            <a:r>
              <a:rPr lang="en-US" sz="2200" b="1" dirty="0">
                <a:solidFill>
                  <a:srgbClr val="595959"/>
                </a:solidFill>
              </a:rPr>
              <a:t>ste dosegli</a:t>
            </a:r>
            <a:r>
              <a:rPr lang="en-US" sz="2200" dirty="0">
                <a:solidFill>
                  <a:srgbClr val="595959"/>
                </a:solidFill>
              </a:rPr>
              <a:t> le</a:t>
            </a:r>
            <a:r>
              <a:rPr lang="en-US" sz="2200" b="1" dirty="0">
                <a:solidFill>
                  <a:srgbClr val="595959"/>
                </a:solidFill>
              </a:rPr>
              <a:t> 60 %. </a:t>
            </a:r>
            <a:r>
              <a:rPr lang="en-US" sz="2200" dirty="0">
                <a:solidFill>
                  <a:srgbClr val="595959"/>
                </a:solidFill>
              </a:rPr>
              <a:t>Če ste to prepoznali kot tveganje, lahko spremljate trende zgodnjih rezervacij in morda povečate trženje ali hitro prilagodite cene, ko opazite počasno povečanje, namesto da </a:t>
            </a:r>
            <a:r>
              <a:rPr lang="en-US" sz="2200" dirty="0" err="1">
                <a:solidFill>
                  <a:srgbClr val="595959"/>
                </a:solidFill>
              </a:rPr>
              <a:t>se zavedate </a:t>
            </a:r>
            <a:r>
              <a:rPr lang="en-US" sz="2200" dirty="0">
                <a:solidFill>
                  <a:srgbClr val="595959"/>
                </a:solidFill>
              </a:rPr>
              <a:t>prepozno. </a:t>
            </a:r>
          </a:p>
        </p:txBody>
      </p:sp>
      <p:sp>
        <p:nvSpPr>
          <p:cNvPr id="21" name="TextBox 20">
            <a:extLst>
              <a:ext uri="{FF2B5EF4-FFF2-40B4-BE49-F238E27FC236}">
                <a16:creationId xmlns:a16="http://schemas.microsoft.com/office/drawing/2014/main" id="{7D1B6D38-0544-E1FB-5F63-ED75110877C8}"/>
              </a:ext>
            </a:extLst>
          </p:cNvPr>
          <p:cNvSpPr txBox="1"/>
          <p:nvPr/>
        </p:nvSpPr>
        <p:spPr>
          <a:xfrm>
            <a:off x="645559" y="2376055"/>
            <a:ext cx="11020811" cy="1708160"/>
          </a:xfrm>
          <a:prstGeom prst="rect">
            <a:avLst/>
          </a:prstGeom>
          <a:noFill/>
        </p:spPr>
        <p:txBody>
          <a:bodyPr wrap="square" lIns="91440" tIns="45720" rIns="91440" bIns="45720" rtlCol="0" anchor="t">
            <a:spAutoFit/>
          </a:bodyPr>
          <a:lstStyle/>
          <a:p>
            <a:pPr indent="2692400"/>
            <a:r>
              <a:rPr lang="en-IE" sz="2100" b="1" dirty="0">
                <a:solidFill>
                  <a:srgbClr val="595959"/>
                </a:solidFill>
              </a:rPr>
              <a:t>Za operativna tveganja imejte rezervne rešitve: </a:t>
            </a:r>
            <a:r>
              <a:rPr lang="en-IE" sz="2100" dirty="0">
                <a:solidFill>
                  <a:srgbClr val="595959"/>
                </a:solidFill>
              </a:rPr>
              <a:t>če vaša programska oprema za rezervacije ne deluje, imejte </a:t>
            </a:r>
            <a:r>
              <a:rPr lang="en-US" sz="2100" dirty="0">
                <a:solidFill>
                  <a:srgbClr val="595959"/>
                </a:solidFill>
              </a:rPr>
              <a:t>pripravljen </a:t>
            </a:r>
            <a:r>
              <a:rPr lang="en-IE" sz="2100" dirty="0">
                <a:solidFill>
                  <a:srgbClr val="595959"/>
                </a:solidFill>
              </a:rPr>
              <a:t>ročni postopek ali sekundarni sistem</a:t>
            </a:r>
            <a:r>
              <a:rPr lang="en-US" sz="2100" dirty="0">
                <a:solidFill>
                  <a:srgbClr val="595959"/>
                </a:solidFill>
              </a:rPr>
              <a:t>. Če ključni član osebja med sezono odpove, ohranite </a:t>
            </a:r>
            <a:r>
              <a:rPr lang="en-IE" sz="2100" dirty="0">
                <a:solidFill>
                  <a:srgbClr val="595959"/>
                </a:solidFill>
              </a:rPr>
              <a:t>odnos z agencijo za začasno delo ali imejte večfunkcionalno usposobljeno ekipo, da lahko drugi zapolnijo vrzeli. Razmislite o scenarijih: </a:t>
            </a:r>
            <a:r>
              <a:rPr lang="en-US" sz="2100" i="1" dirty="0">
                <a:solidFill>
                  <a:srgbClr val="E96751"/>
                </a:solidFill>
              </a:rPr>
              <a:t>»Kaj če se sredi zime </a:t>
            </a:r>
            <a:r>
              <a:rPr lang="en-US" sz="2100" b="1" i="1" dirty="0">
                <a:solidFill>
                  <a:srgbClr val="E96751"/>
                </a:solidFill>
              </a:rPr>
              <a:t>pokvari bojler</a:t>
            </a:r>
            <a:r>
              <a:rPr lang="en-US" sz="2100" i="1" dirty="0">
                <a:solidFill>
                  <a:srgbClr val="E96751"/>
                </a:solidFill>
              </a:rPr>
              <a:t>?« </a:t>
            </a:r>
            <a:r>
              <a:rPr lang="en-US" sz="2100" dirty="0">
                <a:solidFill>
                  <a:srgbClr val="595959"/>
                </a:solidFill>
              </a:rPr>
              <a:t>ali </a:t>
            </a:r>
            <a:r>
              <a:rPr lang="en-US" sz="2100" i="1" dirty="0">
                <a:solidFill>
                  <a:srgbClr val="E96751"/>
                </a:solidFill>
              </a:rPr>
              <a:t>»Kaj če moj </a:t>
            </a:r>
            <a:r>
              <a:rPr lang="en-US" sz="2100" b="1" i="1" dirty="0">
                <a:solidFill>
                  <a:srgbClr val="E96751"/>
                </a:solidFill>
              </a:rPr>
              <a:t>sistem za </a:t>
            </a:r>
            <a:r>
              <a:rPr lang="en-US" sz="2100" i="1" dirty="0">
                <a:solidFill>
                  <a:srgbClr val="E96751"/>
                </a:solidFill>
              </a:rPr>
              <a:t>rezervacije med sezono </a:t>
            </a:r>
            <a:r>
              <a:rPr lang="en-US" sz="2100" b="1" i="1" dirty="0">
                <a:solidFill>
                  <a:srgbClr val="E96751"/>
                </a:solidFill>
              </a:rPr>
              <a:t>ne deluje</a:t>
            </a:r>
            <a:r>
              <a:rPr lang="en-US" sz="2100" i="1" dirty="0">
                <a:solidFill>
                  <a:srgbClr val="E96751"/>
                </a:solidFill>
              </a:rPr>
              <a:t>?« </a:t>
            </a:r>
            <a:endParaRPr lang="en-US" sz="2100" i="1" dirty="0">
              <a:solidFill>
                <a:srgbClr val="E96751"/>
              </a:solidFill>
              <a:ea typeface="Calibri"/>
              <a:cs typeface="Calibri"/>
            </a:endParaRPr>
          </a:p>
        </p:txBody>
      </p:sp>
      <p:sp>
        <p:nvSpPr>
          <p:cNvPr id="27" name="TextBox 26">
            <a:extLst>
              <a:ext uri="{FF2B5EF4-FFF2-40B4-BE49-F238E27FC236}">
                <a16:creationId xmlns:a16="http://schemas.microsoft.com/office/drawing/2014/main" id="{F8246432-8B8F-3CAF-34C0-EC0154DF9327}"/>
              </a:ext>
            </a:extLst>
          </p:cNvPr>
          <p:cNvSpPr txBox="1"/>
          <p:nvPr/>
        </p:nvSpPr>
        <p:spPr>
          <a:xfrm>
            <a:off x="543568" y="221469"/>
            <a:ext cx="11001273" cy="523220"/>
          </a:xfrm>
          <a:prstGeom prst="rect">
            <a:avLst/>
          </a:prstGeom>
          <a:noFill/>
        </p:spPr>
        <p:txBody>
          <a:bodyPr wrap="square">
            <a:spAutoFit/>
          </a:bodyPr>
          <a:lstStyle/>
          <a:p>
            <a:r>
              <a:rPr lang="en-IE" sz="2800" b="1" dirty="0">
                <a:solidFill>
                  <a:srgbClr val="E96751"/>
                </a:solidFill>
              </a:rPr>
              <a:t>Prepoznajte tveganja in izvedite strategije za preprečevanje in ublažitev</a:t>
            </a:r>
            <a:endParaRPr lang="en-US" sz="2800" b="1" dirty="0">
              <a:solidFill>
                <a:srgbClr val="E96751"/>
              </a:solidFill>
            </a:endParaRPr>
          </a:p>
        </p:txBody>
      </p:sp>
    </p:spTree>
    <p:extLst>
      <p:ext uri="{BB962C8B-B14F-4D97-AF65-F5344CB8AC3E}">
        <p14:creationId xmlns:p14="http://schemas.microsoft.com/office/powerpoint/2010/main" val="4078052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D312B-F5E1-6625-9238-E02C1EBBB3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DB576A-0ADF-2C61-0B52-9750B1BD990E}"/>
              </a:ext>
            </a:extLst>
          </p:cNvPr>
          <p:cNvSpPr>
            <a:spLocks noGrp="1"/>
          </p:cNvSpPr>
          <p:nvPr>
            <p:ph type="body" sz="quarter" idx="18"/>
          </p:nvPr>
        </p:nvSpPr>
        <p:spPr>
          <a:xfrm>
            <a:off x="557423" y="525382"/>
            <a:ext cx="10966867" cy="3499183"/>
          </a:xfrm>
        </p:spPr>
        <p:txBody>
          <a:bodyPr/>
          <a:lstStyle/>
          <a:p>
            <a:endParaRPr lang="en-IE" dirty="0"/>
          </a:p>
        </p:txBody>
      </p:sp>
      <p:sp>
        <p:nvSpPr>
          <p:cNvPr id="6" name="Rectangle 5">
            <a:extLst>
              <a:ext uri="{FF2B5EF4-FFF2-40B4-BE49-F238E27FC236}">
                <a16:creationId xmlns:a16="http://schemas.microsoft.com/office/drawing/2014/main" id="{94F72C00-DF85-F926-398B-3D23C8BA8DE4}"/>
              </a:ext>
            </a:extLst>
          </p:cNvPr>
          <p:cNvSpPr/>
          <p:nvPr/>
        </p:nvSpPr>
        <p:spPr>
          <a:xfrm>
            <a:off x="543569" y="249599"/>
            <a:ext cx="11122614" cy="150360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51E4EC0F-4AB9-C580-1355-08BDD19E07D7}"/>
              </a:ext>
            </a:extLst>
          </p:cNvPr>
          <p:cNvSpPr/>
          <p:nvPr/>
        </p:nvSpPr>
        <p:spPr>
          <a:xfrm>
            <a:off x="543569" y="92921"/>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10" name="Rectangle 9">
            <a:extLst>
              <a:ext uri="{FF2B5EF4-FFF2-40B4-BE49-F238E27FC236}">
                <a16:creationId xmlns:a16="http://schemas.microsoft.com/office/drawing/2014/main" id="{4DCEB9D8-731A-0616-DEDB-CF880B8B352E}"/>
              </a:ext>
            </a:extLst>
          </p:cNvPr>
          <p:cNvSpPr/>
          <p:nvPr/>
        </p:nvSpPr>
        <p:spPr>
          <a:xfrm>
            <a:off x="543569" y="2022040"/>
            <a:ext cx="11122614" cy="1457596"/>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DD56B0E1-AD8E-A933-D1A3-4683C1460E19}"/>
              </a:ext>
            </a:extLst>
          </p:cNvPr>
          <p:cNvSpPr/>
          <p:nvPr/>
        </p:nvSpPr>
        <p:spPr>
          <a:xfrm>
            <a:off x="543569" y="1852213"/>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BBEE86DC-6FDF-45F6-F651-C53C6198866A}"/>
              </a:ext>
            </a:extLst>
          </p:cNvPr>
          <p:cNvSpPr/>
          <p:nvPr/>
        </p:nvSpPr>
        <p:spPr>
          <a:xfrm>
            <a:off x="553527" y="3696647"/>
            <a:ext cx="11122614" cy="138089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BD821B5C-C477-BF05-25B2-5FC6D2F82052}"/>
              </a:ext>
            </a:extLst>
          </p:cNvPr>
          <p:cNvSpPr/>
          <p:nvPr/>
        </p:nvSpPr>
        <p:spPr>
          <a:xfrm>
            <a:off x="553527" y="3539971"/>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CBDA15BD-B7C8-F133-4199-6EE306A944DC}"/>
              </a:ext>
            </a:extLst>
          </p:cNvPr>
          <p:cNvSpPr txBox="1"/>
          <p:nvPr/>
        </p:nvSpPr>
        <p:spPr>
          <a:xfrm>
            <a:off x="547654" y="47722"/>
            <a:ext cx="2609207" cy="400110"/>
          </a:xfrm>
          <a:prstGeom prst="rect">
            <a:avLst/>
          </a:prstGeom>
          <a:noFill/>
        </p:spPr>
        <p:txBody>
          <a:bodyPr wrap="square" rtlCol="0">
            <a:spAutoFit/>
          </a:bodyPr>
          <a:lstStyle/>
          <a:p>
            <a:r>
              <a:rPr lang="en-US" sz="2000" b="1" dirty="0">
                <a:solidFill>
                  <a:schemeClr val="bg1"/>
                </a:solidFill>
              </a:rPr>
              <a:t>Zavarovanje odgovornosti</a:t>
            </a:r>
            <a:endParaRPr lang="en-GB" sz="2200" b="1" dirty="0">
              <a:solidFill>
                <a:schemeClr val="bg1"/>
              </a:solidFill>
            </a:endParaRPr>
          </a:p>
        </p:txBody>
      </p:sp>
      <p:sp>
        <p:nvSpPr>
          <p:cNvPr id="15" name="TextBox 14">
            <a:extLst>
              <a:ext uri="{FF2B5EF4-FFF2-40B4-BE49-F238E27FC236}">
                <a16:creationId xmlns:a16="http://schemas.microsoft.com/office/drawing/2014/main" id="{B0C55D11-5E09-3780-5FE0-140543E9FC94}"/>
              </a:ext>
            </a:extLst>
          </p:cNvPr>
          <p:cNvSpPr txBox="1"/>
          <p:nvPr/>
        </p:nvSpPr>
        <p:spPr>
          <a:xfrm>
            <a:off x="661012" y="1353088"/>
            <a:ext cx="3254308" cy="400110"/>
          </a:xfrm>
          <a:prstGeom prst="rect">
            <a:avLst/>
          </a:prstGeom>
          <a:noFill/>
        </p:spPr>
        <p:txBody>
          <a:bodyPr wrap="square" rtlCol="0">
            <a:spAutoFit/>
          </a:bodyPr>
          <a:lstStyle/>
          <a:p>
            <a:r>
              <a:rPr lang="en-GB" sz="2000" b="1" dirty="0">
                <a:solidFill>
                  <a:schemeClr val="bg1"/>
                </a:solidFill>
              </a:rPr>
              <a:t>Tekoči operativni stroški </a:t>
            </a:r>
          </a:p>
        </p:txBody>
      </p:sp>
      <p:sp>
        <p:nvSpPr>
          <p:cNvPr id="16" name="TextBox 15">
            <a:extLst>
              <a:ext uri="{FF2B5EF4-FFF2-40B4-BE49-F238E27FC236}">
                <a16:creationId xmlns:a16="http://schemas.microsoft.com/office/drawing/2014/main" id="{945EA07D-9F0D-BD2C-16AE-CFB43E67B9F5}"/>
              </a:ext>
            </a:extLst>
          </p:cNvPr>
          <p:cNvSpPr txBox="1"/>
          <p:nvPr/>
        </p:nvSpPr>
        <p:spPr>
          <a:xfrm>
            <a:off x="631705" y="1821952"/>
            <a:ext cx="2416704" cy="400110"/>
          </a:xfrm>
          <a:prstGeom prst="rect">
            <a:avLst/>
          </a:prstGeom>
          <a:noFill/>
        </p:spPr>
        <p:txBody>
          <a:bodyPr wrap="square" rtlCol="0">
            <a:spAutoFit/>
          </a:bodyPr>
          <a:lstStyle/>
          <a:p>
            <a:r>
              <a:rPr lang="en-US" sz="2000" b="1" dirty="0">
                <a:solidFill>
                  <a:schemeClr val="bg1"/>
                </a:solidFill>
              </a:rPr>
              <a:t>Zavarovanje premoženja</a:t>
            </a:r>
            <a:endParaRPr lang="en-GB" sz="2200" b="1" dirty="0">
              <a:solidFill>
                <a:schemeClr val="bg1"/>
              </a:solidFill>
            </a:endParaRPr>
          </a:p>
        </p:txBody>
      </p:sp>
      <p:sp>
        <p:nvSpPr>
          <p:cNvPr id="17" name="TextBox 16">
            <a:extLst>
              <a:ext uri="{FF2B5EF4-FFF2-40B4-BE49-F238E27FC236}">
                <a16:creationId xmlns:a16="http://schemas.microsoft.com/office/drawing/2014/main" id="{6CB0365D-9657-07A0-381D-65626FB85268}"/>
              </a:ext>
            </a:extLst>
          </p:cNvPr>
          <p:cNvSpPr txBox="1"/>
          <p:nvPr/>
        </p:nvSpPr>
        <p:spPr>
          <a:xfrm>
            <a:off x="670971" y="3588142"/>
            <a:ext cx="2735981" cy="430887"/>
          </a:xfrm>
          <a:prstGeom prst="rect">
            <a:avLst/>
          </a:prstGeom>
          <a:noFill/>
        </p:spPr>
        <p:txBody>
          <a:bodyPr wrap="square" rtlCol="0">
            <a:spAutoFit/>
          </a:bodyPr>
          <a:lstStyle/>
          <a:p>
            <a:r>
              <a:rPr lang="en-GB" sz="2200" b="1" dirty="0">
                <a:solidFill>
                  <a:schemeClr val="bg1"/>
                </a:solidFill>
              </a:rPr>
              <a:t>Tržna tveganja</a:t>
            </a:r>
          </a:p>
        </p:txBody>
      </p:sp>
      <p:sp>
        <p:nvSpPr>
          <p:cNvPr id="18" name="TextBox 17">
            <a:extLst>
              <a:ext uri="{FF2B5EF4-FFF2-40B4-BE49-F238E27FC236}">
                <a16:creationId xmlns:a16="http://schemas.microsoft.com/office/drawing/2014/main" id="{76C327D2-8C24-C3DB-7AFD-C82124ED0093}"/>
              </a:ext>
            </a:extLst>
          </p:cNvPr>
          <p:cNvSpPr txBox="1"/>
          <p:nvPr/>
        </p:nvSpPr>
        <p:spPr>
          <a:xfrm>
            <a:off x="661013" y="300103"/>
            <a:ext cx="11001273" cy="1446550"/>
          </a:xfrm>
          <a:prstGeom prst="rect">
            <a:avLst/>
          </a:prstGeom>
          <a:noFill/>
        </p:spPr>
        <p:txBody>
          <a:bodyPr wrap="square" rtlCol="0">
            <a:spAutoFit/>
          </a:bodyPr>
          <a:lstStyle/>
          <a:p>
            <a:pPr indent="2692400"/>
            <a:r>
              <a:rPr lang="en-US" sz="2200" b="1" dirty="0">
                <a:solidFill>
                  <a:srgbClr val="E96751"/>
                </a:solidFill>
              </a:rPr>
              <a:t>Na primer, </a:t>
            </a:r>
            <a:r>
              <a:rPr lang="en-US" sz="2200" dirty="0">
                <a:solidFill>
                  <a:srgbClr val="616161"/>
                </a:solidFill>
              </a:rPr>
              <a:t>zavarovanje vas ščiti, če se nekdo poškoduje na vaši nepremičnini, če naravne nesreče (kot so nevihte ali poplave) poškodujejo vaše objekte, če pride do nenadnega upada turizma ali celo če izbruhne nova pandemija, tako da </a:t>
            </a:r>
            <a:r>
              <a:rPr lang="en-US" sz="2200" dirty="0">
                <a:solidFill>
                  <a:srgbClr val="595959"/>
                </a:solidFill>
              </a:rPr>
              <a:t>en sam incident ne uniči vašega podjetja. </a:t>
            </a:r>
            <a:r>
              <a:rPr lang="en-US" sz="2200" b="1" dirty="0">
                <a:solidFill>
                  <a:srgbClr val="E96751"/>
                </a:solidFill>
              </a:rPr>
              <a:t>Na primer, </a:t>
            </a:r>
            <a:r>
              <a:rPr lang="en-US" sz="2200" dirty="0">
                <a:solidFill>
                  <a:srgbClr val="595959"/>
                </a:solidFill>
              </a:rPr>
              <a:t>nekdo se spotakne v tušu v hiški na drevesu. </a:t>
            </a:r>
          </a:p>
        </p:txBody>
      </p:sp>
      <p:sp>
        <p:nvSpPr>
          <p:cNvPr id="19" name="TextBox 18">
            <a:extLst>
              <a:ext uri="{FF2B5EF4-FFF2-40B4-BE49-F238E27FC236}">
                <a16:creationId xmlns:a16="http://schemas.microsoft.com/office/drawing/2014/main" id="{33136978-9AC6-CE3A-4610-978F800D1F90}"/>
              </a:ext>
            </a:extLst>
          </p:cNvPr>
          <p:cNvSpPr txBox="1"/>
          <p:nvPr/>
        </p:nvSpPr>
        <p:spPr>
          <a:xfrm>
            <a:off x="783812" y="3698704"/>
            <a:ext cx="11113405" cy="1384995"/>
          </a:xfrm>
          <a:prstGeom prst="rect">
            <a:avLst/>
          </a:prstGeom>
          <a:noFill/>
        </p:spPr>
        <p:txBody>
          <a:bodyPr wrap="square" lIns="91440" tIns="45720" rIns="91440" bIns="45720" rtlCol="0" anchor="t">
            <a:spAutoFit/>
          </a:bodyPr>
          <a:lstStyle/>
          <a:p>
            <a:pPr indent="2692400"/>
            <a:r>
              <a:rPr lang="en-IE" sz="2100" dirty="0">
                <a:solidFill>
                  <a:srgbClr val="595959"/>
                </a:solidFill>
              </a:rPr>
              <a:t>Za konkurenčna tveganja</a:t>
            </a:r>
            <a:r>
              <a:rPr lang="en-US" sz="2100" dirty="0">
                <a:solidFill>
                  <a:srgbClr val="595959"/>
                </a:solidFill>
              </a:rPr>
              <a:t>, kot je nov konkurent, lahko vključujejo </a:t>
            </a:r>
            <a:r>
              <a:rPr lang="en-IE" sz="2100" dirty="0">
                <a:solidFill>
                  <a:srgbClr val="595959"/>
                </a:solidFill>
              </a:rPr>
              <a:t>povečanje vaših edinstvenih prodajnih točk (boljša storitev, lokalne izkušnje) ali ciljno trženje zvestim strankam. Razmislite </a:t>
            </a:r>
            <a:r>
              <a:rPr lang="en-US" sz="2100" i="1" dirty="0">
                <a:solidFill>
                  <a:srgbClr val="E96751"/>
                </a:solidFill>
              </a:rPr>
              <a:t>o tem: »Kaj če </a:t>
            </a:r>
            <a:r>
              <a:rPr lang="en-US" sz="2100" b="1" i="1" dirty="0">
                <a:solidFill>
                  <a:srgbClr val="E96751"/>
                </a:solidFill>
              </a:rPr>
              <a:t>se v bližini odpre nov edinstven hotel </a:t>
            </a:r>
            <a:r>
              <a:rPr lang="en-US" sz="2100" i="1" dirty="0">
                <a:solidFill>
                  <a:srgbClr val="E96751"/>
                </a:solidFill>
              </a:rPr>
              <a:t>z nižjimi cenami?« </a:t>
            </a:r>
            <a:r>
              <a:rPr lang="en-US" sz="2100" dirty="0">
                <a:solidFill>
                  <a:srgbClr val="595959"/>
                </a:solidFill>
              </a:rPr>
              <a:t>ali </a:t>
            </a:r>
            <a:r>
              <a:rPr lang="en-US" sz="2100" i="1" dirty="0">
                <a:solidFill>
                  <a:srgbClr val="E96751"/>
                </a:solidFill>
              </a:rPr>
              <a:t>»Kaj če </a:t>
            </a:r>
            <a:r>
              <a:rPr lang="en-US" sz="2100" b="1" i="1" dirty="0">
                <a:solidFill>
                  <a:srgbClr val="E96751"/>
                </a:solidFill>
              </a:rPr>
              <a:t>se spremenijo potovalni predpisi </a:t>
            </a:r>
            <a:r>
              <a:rPr lang="en-US" sz="2100" i="1" dirty="0">
                <a:solidFill>
                  <a:srgbClr val="E96751"/>
                </a:solidFill>
              </a:rPr>
              <a:t>(npr. vizumska pravila ali letalske proge) in pride manj gostov?« </a:t>
            </a:r>
            <a:endParaRPr lang="en-US" sz="2100" i="1" dirty="0">
              <a:solidFill>
                <a:srgbClr val="E96751"/>
              </a:solidFill>
              <a:ea typeface="Calibri"/>
              <a:cs typeface="Calibri"/>
            </a:endParaRPr>
          </a:p>
        </p:txBody>
      </p:sp>
      <p:sp>
        <p:nvSpPr>
          <p:cNvPr id="21" name="TextBox 20">
            <a:extLst>
              <a:ext uri="{FF2B5EF4-FFF2-40B4-BE49-F238E27FC236}">
                <a16:creationId xmlns:a16="http://schemas.microsoft.com/office/drawing/2014/main" id="{63786352-0615-2BCB-7787-36E23E360A14}"/>
              </a:ext>
            </a:extLst>
          </p:cNvPr>
          <p:cNvSpPr txBox="1"/>
          <p:nvPr/>
        </p:nvSpPr>
        <p:spPr>
          <a:xfrm>
            <a:off x="674868" y="2061049"/>
            <a:ext cx="11001273" cy="1708160"/>
          </a:xfrm>
          <a:prstGeom prst="rect">
            <a:avLst/>
          </a:prstGeom>
          <a:noFill/>
        </p:spPr>
        <p:txBody>
          <a:bodyPr wrap="square" lIns="91440" tIns="45720" rIns="91440" bIns="45720" rtlCol="0" anchor="t">
            <a:spAutoFit/>
          </a:bodyPr>
          <a:lstStyle/>
          <a:p>
            <a:pPr indent="2692400"/>
            <a:r>
              <a:rPr lang="en-US" sz="2100" dirty="0">
                <a:solidFill>
                  <a:srgbClr val="595959"/>
                </a:solidFill>
              </a:rPr>
              <a:t>Kritje </a:t>
            </a:r>
            <a:r>
              <a:rPr lang="en-US" sz="2100" b="1" dirty="0">
                <a:solidFill>
                  <a:srgbClr val="595959"/>
                </a:solidFill>
              </a:rPr>
              <a:t>škode na vaših objektih </a:t>
            </a:r>
            <a:r>
              <a:rPr lang="en-US" sz="2100" dirty="0">
                <a:solidFill>
                  <a:srgbClr val="595959"/>
                </a:solidFill>
              </a:rPr>
              <a:t>(šotori, koče itd.), kar je ključnega pomena, če poslujete na </a:t>
            </a:r>
            <a:r>
              <a:rPr lang="en-US" sz="2100" b="1" dirty="0">
                <a:solidFill>
                  <a:srgbClr val="595959"/>
                </a:solidFill>
              </a:rPr>
              <a:t>območjih, ki so izpostavljena nevarnostim </a:t>
            </a:r>
            <a:r>
              <a:rPr lang="en-US" sz="2100" dirty="0">
                <a:solidFill>
                  <a:srgbClr val="595959"/>
                </a:solidFill>
              </a:rPr>
              <a:t>(gozdni požari ali poplavna območja). </a:t>
            </a:r>
            <a:r>
              <a:rPr lang="en-US" sz="2100" b="1" dirty="0">
                <a:solidFill>
                  <a:srgbClr val="E96751"/>
                </a:solidFill>
              </a:rPr>
              <a:t>Primer: </a:t>
            </a:r>
            <a:r>
              <a:rPr lang="en-IE" sz="2100" dirty="0">
                <a:solidFill>
                  <a:srgbClr val="595959"/>
                </a:solidFill>
              </a:rPr>
              <a:t>Če požar v kuhinji povzroči škodo in zaprtje za en mesec, lahko zavarovanje krije popravila in izgubo dohodka v tem obdobju, namesto da bi morali vse stroške kriti iz lastnega žepa. </a:t>
            </a:r>
            <a:endParaRPr lang="en-US" sz="2100" dirty="0">
              <a:solidFill>
                <a:srgbClr val="595959"/>
              </a:solidFill>
              <a:ea typeface="Calibri"/>
              <a:cs typeface="Calibri"/>
            </a:endParaRPr>
          </a:p>
          <a:p>
            <a:pPr indent="2692400"/>
            <a:endParaRPr lang="en-US" sz="2100" i="1" dirty="0">
              <a:solidFill>
                <a:srgbClr val="E96751"/>
              </a:solidFill>
              <a:ea typeface="Calibri"/>
              <a:cs typeface="Calibri"/>
            </a:endParaRPr>
          </a:p>
        </p:txBody>
      </p:sp>
      <p:sp>
        <p:nvSpPr>
          <p:cNvPr id="22" name="Rectangle 21">
            <a:extLst>
              <a:ext uri="{FF2B5EF4-FFF2-40B4-BE49-F238E27FC236}">
                <a16:creationId xmlns:a16="http://schemas.microsoft.com/office/drawing/2014/main" id="{122B7378-E5B2-7B9F-55C4-9B8E60CD4B56}"/>
              </a:ext>
            </a:extLst>
          </p:cNvPr>
          <p:cNvSpPr/>
          <p:nvPr/>
        </p:nvSpPr>
        <p:spPr>
          <a:xfrm>
            <a:off x="553527" y="5267724"/>
            <a:ext cx="11122614" cy="1513236"/>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23" name="Freeform: Shape 22">
            <a:extLst>
              <a:ext uri="{FF2B5EF4-FFF2-40B4-BE49-F238E27FC236}">
                <a16:creationId xmlns:a16="http://schemas.microsoft.com/office/drawing/2014/main" id="{59CD7FD8-1234-8DF1-2CD0-F3019C97DE5F}"/>
              </a:ext>
            </a:extLst>
          </p:cNvPr>
          <p:cNvSpPr/>
          <p:nvPr/>
        </p:nvSpPr>
        <p:spPr>
          <a:xfrm>
            <a:off x="553526" y="5111047"/>
            <a:ext cx="306073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24" name="TextBox 23">
            <a:extLst>
              <a:ext uri="{FF2B5EF4-FFF2-40B4-BE49-F238E27FC236}">
                <a16:creationId xmlns:a16="http://schemas.microsoft.com/office/drawing/2014/main" id="{B42AB809-C36F-CF0B-18A0-3ADAD5E96B85}"/>
              </a:ext>
            </a:extLst>
          </p:cNvPr>
          <p:cNvSpPr txBox="1"/>
          <p:nvPr/>
        </p:nvSpPr>
        <p:spPr>
          <a:xfrm>
            <a:off x="670971" y="5159218"/>
            <a:ext cx="2939394" cy="430887"/>
          </a:xfrm>
          <a:prstGeom prst="rect">
            <a:avLst/>
          </a:prstGeom>
          <a:noFill/>
        </p:spPr>
        <p:txBody>
          <a:bodyPr wrap="square" rtlCol="0">
            <a:spAutoFit/>
          </a:bodyPr>
          <a:lstStyle/>
          <a:p>
            <a:r>
              <a:rPr lang="en-GB" sz="2200" b="1" dirty="0">
                <a:solidFill>
                  <a:schemeClr val="bg1"/>
                </a:solidFill>
              </a:rPr>
              <a:t>Zunanja tveganja</a:t>
            </a:r>
          </a:p>
        </p:txBody>
      </p:sp>
      <p:sp>
        <p:nvSpPr>
          <p:cNvPr id="25" name="TextBox 24">
            <a:extLst>
              <a:ext uri="{FF2B5EF4-FFF2-40B4-BE49-F238E27FC236}">
                <a16:creationId xmlns:a16="http://schemas.microsoft.com/office/drawing/2014/main" id="{AFB52DF2-879F-F527-735B-392852FC4075}"/>
              </a:ext>
            </a:extLst>
          </p:cNvPr>
          <p:cNvSpPr txBox="1"/>
          <p:nvPr/>
        </p:nvSpPr>
        <p:spPr>
          <a:xfrm>
            <a:off x="942275" y="5287668"/>
            <a:ext cx="10591973" cy="1384995"/>
          </a:xfrm>
          <a:prstGeom prst="rect">
            <a:avLst/>
          </a:prstGeom>
          <a:noFill/>
        </p:spPr>
        <p:txBody>
          <a:bodyPr wrap="square" lIns="91440" tIns="45720" rIns="91440" bIns="45720" rtlCol="0" anchor="t">
            <a:spAutoFit/>
          </a:bodyPr>
          <a:lstStyle/>
          <a:p>
            <a:pPr indent="2692400"/>
            <a:r>
              <a:rPr lang="en-US" sz="2100" dirty="0">
                <a:solidFill>
                  <a:srgbClr val="595959"/>
                </a:solidFill>
              </a:rPr>
              <a:t>kot so gospodarski upad ali zdravstvene krize. Vsakemu tveganju dodelite približno verjetnost in vpliv. </a:t>
            </a:r>
            <a:r>
              <a:rPr lang="en-US" sz="2100" b="1" dirty="0">
                <a:solidFill>
                  <a:srgbClr val="E96751"/>
                </a:solidFill>
              </a:rPr>
              <a:t>Na primer, </a:t>
            </a:r>
            <a:r>
              <a:rPr lang="en-US" sz="2100" dirty="0">
                <a:solidFill>
                  <a:srgbClr val="595959"/>
                </a:solidFill>
              </a:rPr>
              <a:t>počasna sezona, ki je slabša od pričakovane, je v določenem trenutku precej verjetna in ima srednji vpliv (izguba prihodkov), medtem ko je naravna nesreča, ki prizadene vaše območje, zelo malo verjetna, vendar ima velik vpliv. </a:t>
            </a:r>
            <a:endParaRPr lang="en-US" sz="2100" dirty="0">
              <a:solidFill>
                <a:srgbClr val="595959"/>
              </a:solidFill>
              <a:ea typeface="Calibri"/>
              <a:cs typeface="Calibri"/>
            </a:endParaRPr>
          </a:p>
        </p:txBody>
      </p:sp>
    </p:spTree>
    <p:extLst>
      <p:ext uri="{BB962C8B-B14F-4D97-AF65-F5344CB8AC3E}">
        <p14:creationId xmlns:p14="http://schemas.microsoft.com/office/powerpoint/2010/main" val="310709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FE2441-8A23-9D93-BDF0-3DC73E91D45F}"/>
              </a:ext>
            </a:extLst>
          </p:cNvPr>
          <p:cNvSpPr>
            <a:spLocks noGrp="1"/>
          </p:cNvSpPr>
          <p:nvPr>
            <p:ph type="body" sz="quarter" idx="23"/>
          </p:nvPr>
        </p:nvSpPr>
        <p:spPr>
          <a:xfrm>
            <a:off x="309965" y="4073116"/>
            <a:ext cx="11601378" cy="1219629"/>
          </a:xfrm>
        </p:spPr>
        <p:txBody>
          <a:bodyPr lIns="91440" tIns="45720" rIns="91440" bIns="45720" anchor="t"/>
          <a:lstStyle/>
          <a:p>
            <a:pPr algn="ctr">
              <a:spcAft>
                <a:spcPts val="600"/>
              </a:spcAft>
            </a:pPr>
            <a:r>
              <a:rPr lang="en-US" sz="2600" i="1">
                <a:solidFill>
                  <a:srgbClr val="E96751"/>
                </a:solidFill>
              </a:rPr>
              <a:t>Kako lahko načrtujem </a:t>
            </a:r>
            <a:r>
              <a:rPr lang="en-US" sz="2600" b="1" i="1">
                <a:solidFill>
                  <a:srgbClr val="E96751"/>
                </a:solidFill>
              </a:rPr>
              <a:t>dolgoročno finančno stabilnost </a:t>
            </a:r>
            <a:r>
              <a:rPr lang="en-US" sz="2600" i="1">
                <a:solidFill>
                  <a:srgbClr val="E96751"/>
                </a:solidFill>
              </a:rPr>
              <a:t>in zagotovim, da bo moje podjetje ostalo uspešno v spreminjajočih se gospodarskih razmerah?</a:t>
            </a:r>
            <a:endParaRPr lang="sl-SI" sz="2600">
              <a:ea typeface="Calibri"/>
              <a:cs typeface="Calibri"/>
            </a:endParaRPr>
          </a:p>
          <a:p>
            <a:pPr algn="ctr">
              <a:spcAft>
                <a:spcPts val="600"/>
              </a:spcAft>
            </a:pPr>
            <a:r>
              <a:rPr lang="en-US" sz="2100" b="1" dirty="0">
                <a:solidFill>
                  <a:srgbClr val="595959"/>
                </a:solidFill>
              </a:rPr>
              <a:t>Cilj: </a:t>
            </a:r>
            <a:r>
              <a:rPr lang="en-US" sz="2100" dirty="0">
                <a:solidFill>
                  <a:srgbClr val="595959"/>
                </a:solidFill>
              </a:rPr>
              <a:t>Oblikovati trajnostno finančno strategijo (načrt), ki bo zagotovila, da bo vaše podjetje lahko preživelo izzive, doseglo dobičkonosno rast in podprlo vaše osebne in poklicne cilje. Opremiti vas z orodji za oblikovanje močne finančne strategije, vključno z napovedovanjem denarnega toka, oblikovanjem rezervnih skladov, spremljanjem dobičkonosnosti in načrtovanjem ponovnih naložb. To podpira dolgoročno rast, zaupanje vlagateljev in mirno vest.</a:t>
            </a:r>
            <a:endParaRPr lang="en-IE" sz="2100">
              <a:solidFill>
                <a:srgbClr val="595959"/>
              </a:solidFill>
              <a:ea typeface="Calibri"/>
              <a:cs typeface="Calibri"/>
            </a:endParaRPr>
          </a:p>
        </p:txBody>
      </p:sp>
      <p:sp>
        <p:nvSpPr>
          <p:cNvPr id="4" name="Text Placeholder 3">
            <a:extLst>
              <a:ext uri="{FF2B5EF4-FFF2-40B4-BE49-F238E27FC236}">
                <a16:creationId xmlns:a16="http://schemas.microsoft.com/office/drawing/2014/main" id="{D5086138-B536-687F-F09E-9A5883EA8168}"/>
              </a:ext>
            </a:extLst>
          </p:cNvPr>
          <p:cNvSpPr>
            <a:spLocks noGrp="1"/>
          </p:cNvSpPr>
          <p:nvPr>
            <p:ph type="body" sz="quarter" idx="18"/>
          </p:nvPr>
        </p:nvSpPr>
        <p:spPr>
          <a:xfrm>
            <a:off x="8329576" y="1992992"/>
            <a:ext cx="3588468" cy="1049221"/>
          </a:xfrm>
        </p:spPr>
        <p:txBody>
          <a:bodyPr/>
          <a:lstStyle/>
          <a:p>
            <a:pPr algn="r"/>
            <a:r>
              <a:rPr lang="en-IE" sz="3200" b="0" dirty="0"/>
              <a:t>Finančna strategija in dolgoročna uspešnost</a:t>
            </a:r>
          </a:p>
        </p:txBody>
      </p:sp>
      <p:sp>
        <p:nvSpPr>
          <p:cNvPr id="2" name="Text Placeholder 3">
            <a:extLst>
              <a:ext uri="{FF2B5EF4-FFF2-40B4-BE49-F238E27FC236}">
                <a16:creationId xmlns:a16="http://schemas.microsoft.com/office/drawing/2014/main" id="{D0C8FBC1-5281-FDD2-F8AE-8567CD68070E}"/>
              </a:ext>
            </a:extLst>
          </p:cNvPr>
          <p:cNvSpPr txBox="1">
            <a:spLocks/>
          </p:cNvSpPr>
          <p:nvPr/>
        </p:nvSpPr>
        <p:spPr>
          <a:xfrm>
            <a:off x="8329576" y="1252257"/>
            <a:ext cx="358846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IE" sz="3600" dirty="0"/>
              <a:t>Finančno zdravje</a:t>
            </a:r>
            <a:endParaRPr lang="en-IE" sz="3600" b="0" dirty="0"/>
          </a:p>
        </p:txBody>
      </p:sp>
      <p:pic>
        <p:nvPicPr>
          <p:cNvPr id="10" name="Picture Placeholder 9" descr="Hands writing on papers and calculator&#10;&#10;AI-generated content may be incorrect.">
            <a:extLst>
              <a:ext uri="{FF2B5EF4-FFF2-40B4-BE49-F238E27FC236}">
                <a16:creationId xmlns:a16="http://schemas.microsoft.com/office/drawing/2014/main" id="{FFB8CA7B-078D-0AD0-4BD9-7426BEBCDC88}"/>
              </a:ext>
            </a:extLst>
          </p:cNvPr>
          <p:cNvPicPr>
            <a:picLocks noGrp="1" noChangeAspect="1"/>
          </p:cNvPicPr>
          <p:nvPr>
            <p:ph type="pic" sz="quarter" idx="22"/>
          </p:nvPr>
        </p:nvPicPr>
        <p:blipFill>
          <a:blip r:embed="rId2"/>
          <a:srcRect t="2981" b="2981"/>
          <a:stretch>
            <a:fillRect/>
          </a:stretch>
        </p:blipFill>
        <p:spPr>
          <a:xfrm>
            <a:off x="0" y="148453"/>
            <a:ext cx="8097183" cy="3923818"/>
          </a:xfrm>
        </p:spPr>
      </p:pic>
      <p:grpSp>
        <p:nvGrpSpPr>
          <p:cNvPr id="12" name="Group 11">
            <a:extLst>
              <a:ext uri="{FF2B5EF4-FFF2-40B4-BE49-F238E27FC236}">
                <a16:creationId xmlns:a16="http://schemas.microsoft.com/office/drawing/2014/main" id="{7848532B-823D-4E0F-709D-2A49DE25046B}"/>
              </a:ext>
            </a:extLst>
          </p:cNvPr>
          <p:cNvGrpSpPr/>
          <p:nvPr/>
        </p:nvGrpSpPr>
        <p:grpSpPr>
          <a:xfrm>
            <a:off x="10920313" y="97029"/>
            <a:ext cx="1081945" cy="1011723"/>
            <a:chOff x="1016000" y="1137920"/>
            <a:chExt cx="1016000" cy="1016000"/>
          </a:xfrm>
        </p:grpSpPr>
        <p:sp>
          <p:nvSpPr>
            <p:cNvPr id="13" name="Oval 12">
              <a:extLst>
                <a:ext uri="{FF2B5EF4-FFF2-40B4-BE49-F238E27FC236}">
                  <a16:creationId xmlns:a16="http://schemas.microsoft.com/office/drawing/2014/main" id="{6E426247-029F-37DA-A349-C27752452FA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00EC0485-EC10-60A9-1630-20AA29D6C920}"/>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44</a:t>
              </a:r>
            </a:p>
          </p:txBody>
        </p:sp>
      </p:grpSp>
    </p:spTree>
    <p:extLst>
      <p:ext uri="{BB962C8B-B14F-4D97-AF65-F5344CB8AC3E}">
        <p14:creationId xmlns:p14="http://schemas.microsoft.com/office/powerpoint/2010/main" val="183735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2A901-6746-653C-98A7-991229E7D113}"/>
            </a:ext>
          </a:extLst>
        </p:cNvPr>
        <p:cNvGrpSpPr/>
        <p:nvPr/>
      </p:nvGrpSpPr>
      <p:grpSpPr>
        <a:xfrm>
          <a:off x="0" y="0"/>
          <a:ext cx="0" cy="0"/>
          <a:chOff x="0" y="0"/>
          <a:chExt cx="0" cy="0"/>
        </a:xfrm>
      </p:grpSpPr>
      <p:pic>
        <p:nvPicPr>
          <p:cNvPr id="6" name="Picture Placeholder 5" descr="A person standing in a room with wood beams&#10;&#10;AI-generated content may be incorrect.">
            <a:extLst>
              <a:ext uri="{FF2B5EF4-FFF2-40B4-BE49-F238E27FC236}">
                <a16:creationId xmlns:a16="http://schemas.microsoft.com/office/drawing/2014/main" id="{071BEB6F-D630-263E-CF74-A9A9F9EDC0F1}"/>
              </a:ext>
            </a:extLst>
          </p:cNvPr>
          <p:cNvPicPr>
            <a:picLocks noGrp="1" noChangeAspect="1"/>
          </p:cNvPicPr>
          <p:nvPr>
            <p:ph type="pic" sz="quarter" idx="10"/>
          </p:nvPr>
        </p:nvPicPr>
        <p:blipFill>
          <a:blip r:embed="rId2"/>
          <a:srcRect t="12090" b="12090"/>
          <a:stretch>
            <a:fillRect/>
          </a:stretch>
        </p:blipFill>
        <p:spPr/>
      </p:pic>
      <p:sp>
        <p:nvSpPr>
          <p:cNvPr id="10" name="Text Placeholder 9">
            <a:extLst>
              <a:ext uri="{FF2B5EF4-FFF2-40B4-BE49-F238E27FC236}">
                <a16:creationId xmlns:a16="http://schemas.microsoft.com/office/drawing/2014/main" id="{CC641662-8D31-9756-53D1-537C535527B4}"/>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5DB159AC-D132-B086-3B97-85E0B450FE25}"/>
              </a:ext>
            </a:extLst>
          </p:cNvPr>
          <p:cNvSpPr>
            <a:spLocks noGrp="1"/>
          </p:cNvSpPr>
          <p:nvPr>
            <p:ph type="body" sz="quarter" idx="16"/>
          </p:nvPr>
        </p:nvSpPr>
        <p:spPr>
          <a:xfrm>
            <a:off x="4295552" y="372159"/>
            <a:ext cx="7504847" cy="803654"/>
          </a:xfrm>
        </p:spPr>
        <p:txBody>
          <a:bodyPr/>
          <a:lstStyle/>
          <a:p>
            <a:r>
              <a:rPr lang="en-US" sz="3000" dirty="0"/>
              <a:t>Trajnost in dolgoročna finančna stabilnost</a:t>
            </a:r>
            <a:endParaRPr lang="en-IE" sz="3000" dirty="0"/>
          </a:p>
        </p:txBody>
      </p:sp>
      <p:sp>
        <p:nvSpPr>
          <p:cNvPr id="5" name="Text Placeholder 4">
            <a:extLst>
              <a:ext uri="{FF2B5EF4-FFF2-40B4-BE49-F238E27FC236}">
                <a16:creationId xmlns:a16="http://schemas.microsoft.com/office/drawing/2014/main" id="{D30B9DAD-37C4-135A-BEE7-F843B9598846}"/>
              </a:ext>
            </a:extLst>
          </p:cNvPr>
          <p:cNvSpPr>
            <a:spLocks noGrp="1"/>
          </p:cNvSpPr>
          <p:nvPr>
            <p:ph type="body" sz="quarter" idx="21"/>
          </p:nvPr>
        </p:nvSpPr>
        <p:spPr>
          <a:xfrm>
            <a:off x="4295553" y="1168802"/>
            <a:ext cx="7221426" cy="4530541"/>
          </a:xfrm>
        </p:spPr>
        <p:txBody>
          <a:bodyPr lIns="91440" tIns="45720" rIns="91440" bIns="45720" anchor="t"/>
          <a:lstStyle/>
          <a:p>
            <a:pPr>
              <a:spcAft>
                <a:spcPts val="1200"/>
              </a:spcAft>
            </a:pPr>
            <a:r>
              <a:rPr lang="en-US" sz="2100"/>
              <a:t>Z uvedbo upravljanja tveganj ste v svoj poslovni model vgradili odpornost. Zadnji korak je pogled na </a:t>
            </a:r>
            <a:r>
              <a:rPr lang="en-US" sz="2100" b="1"/>
              <a:t>trajnost in dolgoročni uspeh </a:t>
            </a:r>
            <a:r>
              <a:rPr lang="en-US" sz="2100"/>
              <a:t>– v bistvu, kako ohraniti uspešnost vašega podjetja v prihodnjih letih. Prehod opravimo tako, da poudarimo, da pametno upravljanje tveganj in financ postavlja temelje za trajnostno poslovanje, kar je osrednja tema zaključnega poglavja.</a:t>
            </a:r>
            <a:endParaRPr lang="en-IE" sz="2100">
              <a:ea typeface="Calibri"/>
              <a:cs typeface="Calibri"/>
            </a:endParaRPr>
          </a:p>
          <a:p>
            <a:pPr>
              <a:spcAft>
                <a:spcPts val="1200"/>
              </a:spcAft>
            </a:pPr>
            <a:r>
              <a:rPr lang="en-US" sz="2100">
                <a:solidFill>
                  <a:srgbClr val="595959"/>
                </a:solidFill>
              </a:rPr>
              <a:t>Ta zaključni del povezuje vse skupaj in obravnava </a:t>
            </a:r>
            <a:r>
              <a:rPr lang="en-US" sz="2100" b="1">
                <a:solidFill>
                  <a:srgbClr val="595959"/>
                </a:solidFill>
              </a:rPr>
              <a:t>celotno sliko trajnega uspeha</a:t>
            </a:r>
            <a:r>
              <a:rPr lang="en-US" sz="2100">
                <a:solidFill>
                  <a:srgbClr val="595959"/>
                </a:solidFill>
              </a:rPr>
              <a:t>. O »trajnosti« razpravljamo v dveh pomenih: </a:t>
            </a:r>
            <a:r>
              <a:rPr lang="en-US" sz="2100" b="1">
                <a:solidFill>
                  <a:srgbClr val="595959"/>
                </a:solidFill>
              </a:rPr>
              <a:t>finančna trajnost </a:t>
            </a:r>
            <a:r>
              <a:rPr lang="en-US" sz="2100">
                <a:solidFill>
                  <a:srgbClr val="595959"/>
                </a:solidFill>
              </a:rPr>
              <a:t>(dosledna dobičkonosnost in sposobnost ponovnega vlaganja v vaše podjetje) in </a:t>
            </a:r>
            <a:r>
              <a:rPr lang="en-US" sz="2100" b="1">
                <a:solidFill>
                  <a:srgbClr val="595959"/>
                </a:solidFill>
              </a:rPr>
              <a:t>okoljska trajnost</a:t>
            </a:r>
            <a:r>
              <a:rPr lang="en-US" sz="2100">
                <a:solidFill>
                  <a:srgbClr val="595959"/>
                </a:solidFill>
              </a:rPr>
              <a:t>, ki je zelo pomembna v alternativnem turizmu in lahko tudi okrepi finančni uspeh. </a:t>
            </a:r>
            <a:r>
              <a:rPr lang="en-US" sz="2100" i="1">
                <a:solidFill>
                  <a:srgbClr val="E96751"/>
                </a:solidFill>
              </a:rPr>
              <a:t>Okoljska trajnost je obravnavana v poglavju 11.</a:t>
            </a:r>
            <a:endParaRPr lang="en-US" sz="2100">
              <a:ea typeface="Calibri"/>
              <a:cs typeface="Calibri"/>
            </a:endParaRPr>
          </a:p>
          <a:p>
            <a:pPr>
              <a:spcAft>
                <a:spcPts val="1200"/>
              </a:spcAft>
            </a:pPr>
            <a:r>
              <a:rPr lang="en-US" sz="2100" b="1">
                <a:solidFill>
                  <a:srgbClr val="595959"/>
                </a:solidFill>
              </a:rPr>
              <a:t>Pomembno je opozoriti, da finančno trajnostno podjetje redno zasluži več, kot porabi, se prilagaja spremembam in načrtuje rast. </a:t>
            </a:r>
            <a:endParaRPr lang="en-IE" sz="2100">
              <a:solidFill>
                <a:srgbClr val="595959"/>
              </a:solidFill>
              <a:ea typeface="Calibri"/>
              <a:cs typeface="Calibri"/>
            </a:endParaRPr>
          </a:p>
        </p:txBody>
      </p:sp>
      <p:sp>
        <p:nvSpPr>
          <p:cNvPr id="8" name="Text Placeholder 7">
            <a:extLst>
              <a:ext uri="{FF2B5EF4-FFF2-40B4-BE49-F238E27FC236}">
                <a16:creationId xmlns:a16="http://schemas.microsoft.com/office/drawing/2014/main" id="{0421DE1A-854C-D08F-11DE-83606F3964D7}"/>
              </a:ext>
            </a:extLst>
          </p:cNvPr>
          <p:cNvSpPr>
            <a:spLocks noGrp="1"/>
          </p:cNvSpPr>
          <p:nvPr>
            <p:ph type="body" sz="quarter" idx="18"/>
          </p:nvPr>
        </p:nvSpPr>
        <p:spPr/>
        <p:txBody>
          <a:bodyPr/>
          <a:lstStyle/>
          <a:p>
            <a:r>
              <a:rPr lang="en-IE" b="0" dirty="0"/>
              <a:t>Finančna in okoljska</a:t>
            </a:r>
          </a:p>
        </p:txBody>
      </p:sp>
      <p:sp>
        <p:nvSpPr>
          <p:cNvPr id="4" name="Text Placeholder 3">
            <a:extLst>
              <a:ext uri="{FF2B5EF4-FFF2-40B4-BE49-F238E27FC236}">
                <a16:creationId xmlns:a16="http://schemas.microsoft.com/office/drawing/2014/main" id="{B410F62E-2E46-A70E-5557-CCB4AE8FCD96}"/>
              </a:ext>
            </a:extLst>
          </p:cNvPr>
          <p:cNvSpPr>
            <a:spLocks noGrp="1"/>
          </p:cNvSpPr>
          <p:nvPr>
            <p:ph type="body" sz="quarter" idx="19"/>
          </p:nvPr>
        </p:nvSpPr>
        <p:spPr>
          <a:xfrm>
            <a:off x="758692" y="2090541"/>
            <a:ext cx="2597067" cy="385564"/>
          </a:xfrm>
        </p:spPr>
        <p:txBody>
          <a:bodyPr/>
          <a:lstStyle/>
          <a:p>
            <a:pPr>
              <a:spcAft>
                <a:spcPts val="1200"/>
              </a:spcAft>
            </a:pPr>
            <a:r>
              <a:rPr lang="en-IE" dirty="0"/>
              <a:t>Dolgoročna vzdržnost</a:t>
            </a:r>
          </a:p>
          <a:p>
            <a:pPr>
              <a:spcAft>
                <a:spcPts val="1200"/>
              </a:spcAft>
            </a:pPr>
            <a:br>
              <a:rPr lang="en-US" dirty="0"/>
            </a:br>
            <a:endParaRPr lang="en-IE" dirty="0"/>
          </a:p>
        </p:txBody>
      </p:sp>
    </p:spTree>
    <p:extLst>
      <p:ext uri="{BB962C8B-B14F-4D97-AF65-F5344CB8AC3E}">
        <p14:creationId xmlns:p14="http://schemas.microsoft.com/office/powerpoint/2010/main" val="2178114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FD24-FBF0-AE24-A4DF-BC919AFE4134}"/>
            </a:ext>
          </a:extLst>
        </p:cNvPr>
        <p:cNvGrpSpPr/>
        <p:nvPr/>
      </p:nvGrpSpPr>
      <p:grpSpPr>
        <a:xfrm>
          <a:off x="0" y="0"/>
          <a:ext cx="0" cy="0"/>
          <a:chOff x="0" y="0"/>
          <a:chExt cx="0" cy="0"/>
        </a:xfrm>
      </p:grpSpPr>
      <p:pic>
        <p:nvPicPr>
          <p:cNvPr id="6" name="Picture Placeholder 5" descr="A group of people working on a project&#10;&#10;AI-generated content may be incorrect.">
            <a:extLst>
              <a:ext uri="{FF2B5EF4-FFF2-40B4-BE49-F238E27FC236}">
                <a16:creationId xmlns:a16="http://schemas.microsoft.com/office/drawing/2014/main" id="{6199D953-66F8-517F-2818-45782F444D08}"/>
              </a:ext>
            </a:extLst>
          </p:cNvPr>
          <p:cNvPicPr>
            <a:picLocks noGrp="1" noChangeAspect="1"/>
          </p:cNvPicPr>
          <p:nvPr>
            <p:ph type="pic" sz="quarter" idx="10"/>
          </p:nvPr>
        </p:nvPicPr>
        <p:blipFill>
          <a:blip r:embed="rId2"/>
          <a:srcRect t="7352" b="7352"/>
          <a:stretch>
            <a:fillRect/>
          </a:stretch>
        </p:blipFill>
        <p:spPr/>
      </p:pic>
      <p:sp>
        <p:nvSpPr>
          <p:cNvPr id="10" name="Text Placeholder 9">
            <a:extLst>
              <a:ext uri="{FF2B5EF4-FFF2-40B4-BE49-F238E27FC236}">
                <a16:creationId xmlns:a16="http://schemas.microsoft.com/office/drawing/2014/main" id="{701F8BF0-1D23-27E1-418D-E48C622024F8}"/>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C1D80BC6-29AD-780C-3A43-FE414213B9A9}"/>
              </a:ext>
            </a:extLst>
          </p:cNvPr>
          <p:cNvSpPr>
            <a:spLocks noGrp="1"/>
          </p:cNvSpPr>
          <p:nvPr>
            <p:ph type="body" sz="quarter" idx="21"/>
          </p:nvPr>
        </p:nvSpPr>
        <p:spPr>
          <a:xfrm>
            <a:off x="4123959" y="210834"/>
            <a:ext cx="7686210" cy="4530541"/>
          </a:xfrm>
        </p:spPr>
        <p:txBody>
          <a:bodyPr lIns="91440" tIns="45720" rIns="91440" bIns="45720" anchor="t"/>
          <a:lstStyle/>
          <a:p>
            <a:pPr>
              <a:spcAft>
                <a:spcPts val="1200"/>
              </a:spcAft>
            </a:pPr>
            <a:r>
              <a:rPr lang="en-US" sz="2000" dirty="0">
                <a:solidFill>
                  <a:srgbClr val="595959"/>
                </a:solidFill>
              </a:rPr>
              <a:t>To pomeni nenehno uporabljanje pridobljenega znanja, vključno z dopolnjevanjem proračunov, prilagajanjem cen spremembam na trgu, učinkovitim upravljanjem stroškov in ohranjanjem učinkovitih strategij za obvladovanje tveganj. </a:t>
            </a:r>
            <a:r>
              <a:rPr lang="en-US" sz="2000" err="1">
                <a:solidFill>
                  <a:srgbClr val="595959"/>
                </a:solidFill>
              </a:rPr>
              <a:t>Poudariti</a:t>
            </a:r>
            <a:r>
              <a:rPr lang="en-US" sz="2000" dirty="0">
                <a:solidFill>
                  <a:srgbClr val="595959"/>
                </a:solidFill>
              </a:rPr>
              <a:t> moramo, da na sodobnem turističnem trgu </a:t>
            </a:r>
            <a:r>
              <a:rPr lang="en-US" sz="2000" b="1" dirty="0">
                <a:solidFill>
                  <a:srgbClr val="595959"/>
                </a:solidFill>
              </a:rPr>
              <a:t>ekološka trajnost in finančna uspešnost pogosto gresta z roko v roki</a:t>
            </a:r>
            <a:r>
              <a:rPr lang="en-US" sz="2000" dirty="0">
                <a:solidFill>
                  <a:srgbClr val="595959"/>
                </a:solidFill>
              </a:rPr>
              <a:t>.</a:t>
            </a:r>
            <a:endParaRPr lang="en-US" sz="2000">
              <a:solidFill>
                <a:srgbClr val="595959"/>
              </a:solidFill>
              <a:ea typeface="Calibri"/>
              <a:cs typeface="Calibri"/>
            </a:endParaRPr>
          </a:p>
          <a:p>
            <a:pPr>
              <a:spcAft>
                <a:spcPts val="1200"/>
              </a:spcAft>
            </a:pPr>
            <a:r>
              <a:rPr lang="en-US" sz="2000" dirty="0">
                <a:solidFill>
                  <a:srgbClr val="595959"/>
                </a:solidFill>
              </a:rPr>
              <a:t>S sprejetjem trajnostnih praks je mogoče zmanjšati stroške poslovanja in privabiti več gostov. </a:t>
            </a:r>
            <a:r>
              <a:rPr lang="en-US" sz="2000" b="1" dirty="0">
                <a:solidFill>
                  <a:srgbClr val="E96751"/>
                </a:solidFill>
              </a:rPr>
              <a:t>Na primer, </a:t>
            </a:r>
            <a:r>
              <a:rPr lang="en-US" sz="2000" dirty="0">
                <a:solidFill>
                  <a:srgbClr val="595959"/>
                </a:solidFill>
              </a:rPr>
              <a:t>namestitev sončnih kolektorjev ali sistemov za zbiranje deževnice lahko sčasoma zniža stroške komunalnih storitev in </a:t>
            </a:r>
            <a:r>
              <a:rPr lang="en-US" sz="2000" i="1" dirty="0">
                <a:solidFill>
                  <a:srgbClr val="595959"/>
                </a:solidFill>
              </a:rPr>
              <a:t>prinese davčne olajšave ali spodbude</a:t>
            </a:r>
            <a:r>
              <a:rPr lang="en-US" sz="2000" dirty="0">
                <a:solidFill>
                  <a:srgbClr val="595959"/>
                </a:solidFill>
              </a:rPr>
              <a:t>. </a:t>
            </a:r>
            <a:endParaRPr lang="en-US" sz="2000">
              <a:solidFill>
                <a:srgbClr val="595959"/>
              </a:solidFill>
              <a:ea typeface="Calibri"/>
              <a:cs typeface="Calibri"/>
            </a:endParaRPr>
          </a:p>
          <a:p>
            <a:pPr>
              <a:spcAft>
                <a:spcPts val="1200"/>
              </a:spcAft>
            </a:pPr>
            <a:r>
              <a:rPr lang="en-US" sz="2000" dirty="0">
                <a:solidFill>
                  <a:srgbClr val="595959"/>
                </a:solidFill>
              </a:rPr>
              <a:t>Prav tako </a:t>
            </a:r>
            <a:r>
              <a:rPr lang="en-US" sz="2000" b="1" dirty="0">
                <a:solidFill>
                  <a:srgbClr val="595959"/>
                </a:solidFill>
              </a:rPr>
              <a:t>so okolju prijazne nastanitve pogosto bolj iskane in gostje jim ostajajo zvesti</a:t>
            </a:r>
            <a:r>
              <a:rPr lang="en-US" sz="2000" dirty="0">
                <a:solidFill>
                  <a:srgbClr val="595959"/>
                </a:solidFill>
              </a:rPr>
              <a:t>, kar poveča prihodke. Študije so pokazale, da imajo trajnostne nepremičnine ponavadi nižje stroške poslovanja in so privlačnejše za goste, kar posledično izboljša njihovo finančno </a:t>
            </a:r>
            <a:r>
              <a:rPr lang="en-US" sz="2000" dirty="0">
                <a:solidFill>
                  <a:srgbClr val="EC7C69"/>
                </a:solidFill>
                <a:hlinkClick r:id="rId3">
                  <a:extLst>
                    <a:ext uri="{A12FA001-AC4F-418D-AE19-62706E023703}">
                      <ahyp:hlinkClr xmlns:ahyp="http://schemas.microsoft.com/office/drawing/2018/hyperlinkcolor" val="tx"/>
                    </a:ext>
                  </a:extLst>
                </a:hlinkClick>
              </a:rPr>
              <a:t>uspešnost</a:t>
            </a:r>
            <a:r>
              <a:rPr lang="en-US" sz="2000" dirty="0"/>
              <a:t>. </a:t>
            </a:r>
            <a:endParaRPr lang="en-US" sz="2000">
              <a:ea typeface="Calibri"/>
              <a:cs typeface="Calibri"/>
            </a:endParaRPr>
          </a:p>
          <a:p>
            <a:pPr>
              <a:spcAft>
                <a:spcPts val="1200"/>
              </a:spcAft>
            </a:pPr>
            <a:r>
              <a:rPr lang="en-US" sz="2000" dirty="0">
                <a:solidFill>
                  <a:srgbClr val="595959"/>
                </a:solidFill>
              </a:rPr>
              <a:t>Lastnike spodbujamo, naj si prizadevajo za trajnostne dosežke, kot so energetska učinkovitost (za prihranek denarja), lokalno nabavljanje ali pobude skupnosti (za izboljšanje blagovne znamke in potencialno pridobivanje podpore skupnosti), ter pridobijo ekološke certifikate, ki lahko upravičujejo višje cene. </a:t>
            </a:r>
            <a:endParaRPr lang="en-US" sz="2000">
              <a:solidFill>
                <a:srgbClr val="595959"/>
              </a:solidFill>
              <a:ea typeface="Calibri"/>
              <a:cs typeface="Calibri"/>
            </a:endParaRPr>
          </a:p>
        </p:txBody>
      </p:sp>
      <p:sp>
        <p:nvSpPr>
          <p:cNvPr id="8" name="Text Placeholder 7">
            <a:extLst>
              <a:ext uri="{FF2B5EF4-FFF2-40B4-BE49-F238E27FC236}">
                <a16:creationId xmlns:a16="http://schemas.microsoft.com/office/drawing/2014/main" id="{8B1EB164-C05D-3136-0560-CE7551F35427}"/>
              </a:ext>
            </a:extLst>
          </p:cNvPr>
          <p:cNvSpPr>
            <a:spLocks noGrp="1"/>
          </p:cNvSpPr>
          <p:nvPr>
            <p:ph type="body" sz="quarter" idx="18"/>
          </p:nvPr>
        </p:nvSpPr>
        <p:spPr>
          <a:xfrm>
            <a:off x="675021" y="3392026"/>
            <a:ext cx="2893974" cy="1049221"/>
          </a:xfrm>
        </p:spPr>
        <p:txBody>
          <a:bodyPr/>
          <a:lstStyle/>
          <a:p>
            <a:r>
              <a:rPr lang="en-IE" b="0" dirty="0"/>
              <a:t>Ekološka trajnost in finančna uspešnost gresta z roko v roki</a:t>
            </a:r>
          </a:p>
        </p:txBody>
      </p:sp>
      <p:sp>
        <p:nvSpPr>
          <p:cNvPr id="4" name="Text Placeholder 3">
            <a:extLst>
              <a:ext uri="{FF2B5EF4-FFF2-40B4-BE49-F238E27FC236}">
                <a16:creationId xmlns:a16="http://schemas.microsoft.com/office/drawing/2014/main" id="{121848A2-3045-A2BF-DA5B-C44DF2E063AE}"/>
              </a:ext>
            </a:extLst>
          </p:cNvPr>
          <p:cNvSpPr>
            <a:spLocks noGrp="1"/>
          </p:cNvSpPr>
          <p:nvPr>
            <p:ph type="body" sz="quarter" idx="19"/>
          </p:nvPr>
        </p:nvSpPr>
        <p:spPr>
          <a:xfrm>
            <a:off x="758692" y="2090541"/>
            <a:ext cx="2597067" cy="385564"/>
          </a:xfrm>
        </p:spPr>
        <p:txBody>
          <a:bodyPr/>
          <a:lstStyle/>
          <a:p>
            <a:pPr>
              <a:spcAft>
                <a:spcPts val="1200"/>
              </a:spcAft>
            </a:pPr>
            <a:r>
              <a:rPr lang="en-IE" dirty="0"/>
              <a:t>Dolgoročna uspešnost</a:t>
            </a:r>
          </a:p>
          <a:p>
            <a:pPr>
              <a:spcAft>
                <a:spcPts val="1200"/>
              </a:spcAft>
            </a:pPr>
            <a:br>
              <a:rPr lang="en-US" dirty="0"/>
            </a:br>
            <a:endParaRPr lang="en-IE" dirty="0"/>
          </a:p>
        </p:txBody>
      </p:sp>
    </p:spTree>
    <p:extLst>
      <p:ext uri="{BB962C8B-B14F-4D97-AF65-F5344CB8AC3E}">
        <p14:creationId xmlns:p14="http://schemas.microsoft.com/office/powerpoint/2010/main" val="378580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600" dirty="0"/>
              <a:t>Načrtovanje za izredne razmere za dolgoročno vzdržnost</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 8 </a:t>
            </a:r>
            <a:r>
              <a:rPr lang="en-IE" sz="5000" dirty="0"/>
              <a:t>(del 5)</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a:solidFill>
                  <a:schemeClr val="bg1"/>
                </a:solidFill>
              </a:rPr>
              <a:t>Jamske ljudstvo, Islandija</a:t>
            </a:r>
          </a:p>
        </p:txBody>
      </p:sp>
      <p:pic>
        <p:nvPicPr>
          <p:cNvPr id="10" name="Picture Placeholder 9" descr="A group of people sitting outside a house&#10;&#10;AI-generated content may be incorrect.">
            <a:extLst>
              <a:ext uri="{FF2B5EF4-FFF2-40B4-BE49-F238E27FC236}">
                <a16:creationId xmlns:a16="http://schemas.microsoft.com/office/drawing/2014/main" id="{A82B8BC0-65DF-1FE0-8476-D589587A9DFF}"/>
              </a:ext>
            </a:extLst>
          </p:cNvPr>
          <p:cNvPicPr>
            <a:picLocks noGrp="1" noChangeAspect="1"/>
          </p:cNvPicPr>
          <p:nvPr>
            <p:ph type="pic" sz="quarter" idx="19"/>
          </p:nvPr>
        </p:nvPicPr>
        <p:blipFill>
          <a:blip r:embed="rId2"/>
          <a:srcRect l="2009" r="2009"/>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2C3AAF60-571E-8BFD-858E-FAF67D0C84F1}"/>
              </a:ext>
            </a:extLst>
          </p:cNvPr>
          <p:cNvSpPr/>
          <p:nvPr/>
        </p:nvSpPr>
        <p:spPr>
          <a:xfrm>
            <a:off x="304800" y="4924425"/>
            <a:ext cx="11668125" cy="1765722"/>
          </a:xfrm>
          <a:prstGeom prst="roundRect">
            <a:avLst/>
          </a:prstGeom>
          <a:solidFill>
            <a:srgbClr val="418D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8522699A-7210-8394-C074-3FB5C3BE445B}"/>
              </a:ext>
            </a:extLst>
          </p:cNvPr>
          <p:cNvSpPr>
            <a:spLocks noGrp="1"/>
          </p:cNvSpPr>
          <p:nvPr>
            <p:ph type="body" sz="quarter" idx="18"/>
          </p:nvPr>
        </p:nvSpPr>
        <p:spPr>
          <a:xfrm>
            <a:off x="569582" y="1181011"/>
            <a:ext cx="10614687" cy="3499183"/>
          </a:xfrm>
        </p:spPr>
        <p:txBody>
          <a:bodyPr lIns="91440" tIns="45720" rIns="91440" bIns="45720" anchor="t"/>
          <a:lstStyle/>
          <a:p>
            <a:pPr>
              <a:spcAft>
                <a:spcPts val="600"/>
              </a:spcAft>
            </a:pPr>
            <a:r>
              <a:rPr lang="en-US" sz="2100" b="1" dirty="0"/>
              <a:t>Finančna strategija </a:t>
            </a:r>
            <a:r>
              <a:rPr lang="en-US" sz="2100" dirty="0"/>
              <a:t>je v bistvu </a:t>
            </a:r>
            <a:r>
              <a:rPr lang="en-US" sz="2100" b="1" dirty="0"/>
              <a:t>načrt za upravljanje denarja </a:t>
            </a:r>
            <a:r>
              <a:rPr lang="en-US" sz="2100" dirty="0"/>
              <a:t>za </a:t>
            </a:r>
            <a:r>
              <a:rPr lang="en-US" sz="2100" b="1" dirty="0"/>
              <a:t>doseganje </a:t>
            </a:r>
            <a:r>
              <a:rPr lang="en-US" sz="2100" dirty="0"/>
              <a:t>vaših poslovnih ciljev. Odgovarja na vprašanja:</a:t>
            </a:r>
            <a:endParaRPr lang="en-US" sz="2100" dirty="0">
              <a:ea typeface="Calibri"/>
              <a:cs typeface="Calibri"/>
            </a:endParaRPr>
          </a:p>
          <a:p>
            <a:pPr>
              <a:spcAft>
                <a:spcPts val="600"/>
              </a:spcAft>
            </a:pPr>
            <a:r>
              <a:rPr lang="en-US" sz="2100" dirty="0"/>
              <a:t> </a:t>
            </a:r>
            <a:r>
              <a:rPr lang="en-US" sz="2100" b="1" i="1" dirty="0">
                <a:solidFill>
                  <a:srgbClr val="E96751"/>
                </a:solidFill>
              </a:rPr>
              <a:t>„Kam naj usmerimo denar, da bomo najbolje dosegli svoje cilje?“ </a:t>
            </a:r>
            <a:r>
              <a:rPr lang="en-US" sz="2100" b="1" dirty="0">
                <a:solidFill>
                  <a:srgbClr val="E96751"/>
                </a:solidFill>
              </a:rPr>
              <a:t>in </a:t>
            </a:r>
            <a:r>
              <a:rPr lang="en-US" sz="2100" b="1" i="1" dirty="0">
                <a:solidFill>
                  <a:srgbClr val="E96751"/>
                </a:solidFill>
              </a:rPr>
              <a:t>„Kako bomo financirali svoje načrte?“</a:t>
            </a:r>
            <a:r>
              <a:rPr lang="en-US" sz="2100" b="1" dirty="0">
                <a:solidFill>
                  <a:srgbClr val="E96751"/>
                </a:solidFill>
              </a:rPr>
              <a:t> </a:t>
            </a:r>
            <a:endParaRPr lang="en-US" sz="2100" b="1" dirty="0">
              <a:solidFill>
                <a:srgbClr val="E96751"/>
              </a:solidFill>
              <a:ea typeface="Calibri"/>
              <a:cs typeface="Calibri"/>
            </a:endParaRPr>
          </a:p>
          <a:p>
            <a:pPr>
              <a:spcAft>
                <a:spcPts val="600"/>
              </a:spcAft>
            </a:pPr>
            <a:r>
              <a:rPr lang="en-US" sz="2100" dirty="0"/>
              <a:t>Ta strategija običajno zajema odločitve o porabi, varčevanju, naložbah in financiranju.</a:t>
            </a:r>
            <a:endParaRPr lang="en-US" sz="2100" dirty="0">
              <a:ea typeface="Calibri"/>
              <a:cs typeface="Calibri"/>
            </a:endParaRPr>
          </a:p>
          <a:p>
            <a:pPr>
              <a:spcAft>
                <a:spcPts val="600"/>
              </a:spcAft>
            </a:pPr>
            <a:r>
              <a:rPr lang="en-US" sz="2100" dirty="0"/>
              <a:t>V praksi bo finančna strategija za vaše podjetje na področju nastanitvenih storitev vključevala stvari, kot so </a:t>
            </a:r>
            <a:r>
              <a:rPr lang="en-US" sz="2100" b="1" dirty="0"/>
              <a:t>odločitve o naložbah, odločitve o financiranju, upravljanje stroškov in strategije oblikovanja cen. </a:t>
            </a:r>
            <a:endParaRPr lang="en-US" sz="2100" b="1" dirty="0">
              <a:ea typeface="Calibri"/>
              <a:cs typeface="Calibri"/>
            </a:endParaRPr>
          </a:p>
          <a:p>
            <a:pPr>
              <a:spcAft>
                <a:spcPts val="600"/>
              </a:spcAft>
            </a:pPr>
            <a:r>
              <a:rPr lang="en-US" sz="2100" dirty="0"/>
              <a:t>Skratka, finančna strategija je vaš </a:t>
            </a:r>
            <a:r>
              <a:rPr lang="en-US" sz="2100" b="1" dirty="0"/>
              <a:t>vodnik za sprejemanje odločitev</a:t>
            </a:r>
            <a:r>
              <a:rPr lang="en-US" sz="2100" dirty="0"/>
              <a:t>. Kadarkoli se soočate s finančno odločitvijo, se sklicujete na to strategijo. </a:t>
            </a:r>
            <a:endParaRPr lang="en-US" sz="2100" dirty="0">
              <a:ea typeface="Calibri"/>
              <a:cs typeface="Calibri"/>
            </a:endParaRPr>
          </a:p>
          <a:p>
            <a:pPr>
              <a:spcAft>
                <a:spcPts val="600"/>
              </a:spcAft>
            </a:pPr>
            <a:endParaRPr lang="en-US" sz="2100" dirty="0">
              <a:ea typeface="Calibri"/>
              <a:cs typeface="Calibri"/>
            </a:endParaRPr>
          </a:p>
          <a:p>
            <a:pPr>
              <a:spcAft>
                <a:spcPts val="600"/>
              </a:spcAft>
            </a:pPr>
            <a:r>
              <a:rPr lang="en-US" sz="2100" b="1" dirty="0">
                <a:solidFill>
                  <a:schemeClr val="bg1"/>
                </a:solidFill>
              </a:rPr>
              <a:t>Primer: </a:t>
            </a:r>
            <a:r>
              <a:rPr lang="en-US" sz="2100" b="1" i="1" dirty="0">
                <a:solidFill>
                  <a:schemeClr val="bg1"/>
                </a:solidFill>
              </a:rPr>
              <a:t>Ali naj zaposlite še enega zaposlenega? </a:t>
            </a:r>
            <a:r>
              <a:rPr lang="en-US" sz="2100" dirty="0">
                <a:solidFill>
                  <a:schemeClr val="bg1"/>
                </a:solidFill>
              </a:rPr>
              <a:t>Vaša finančna strategija (ki temelji na vaših ciljih in proračunu) vam bo pomagala ugotoviti, ali je to izvedljivo zdaj ali kasneje. </a:t>
            </a:r>
            <a:endParaRPr lang="en-US" sz="2100" dirty="0">
              <a:solidFill>
                <a:schemeClr val="bg1"/>
              </a:solidFill>
              <a:ea typeface="Calibri"/>
              <a:cs typeface="Calibri"/>
            </a:endParaRPr>
          </a:p>
          <a:p>
            <a:pPr>
              <a:spcAft>
                <a:spcPts val="600"/>
              </a:spcAft>
            </a:pPr>
            <a:r>
              <a:rPr lang="en-US" sz="2100" b="1" dirty="0">
                <a:solidFill>
                  <a:schemeClr val="bg1"/>
                </a:solidFill>
              </a:rPr>
              <a:t>Primer: </a:t>
            </a:r>
            <a:r>
              <a:rPr lang="en-US" sz="2100" b="1" i="1" dirty="0">
                <a:solidFill>
                  <a:schemeClr val="bg1"/>
                </a:solidFill>
              </a:rPr>
              <a:t>Ali naj ponovno vložite dobiček ali zadržite denar? </a:t>
            </a:r>
            <a:r>
              <a:rPr lang="en-US" sz="2100" dirty="0">
                <a:solidFill>
                  <a:schemeClr val="bg1"/>
                </a:solidFill>
              </a:rPr>
              <a:t>Strategija pojasni prednostne naloge (morda ponovno vložite, če je cilj rast, ali prihranite, če je cilj vzpostavitev varnostne mreže).</a:t>
            </a:r>
            <a:endParaRPr lang="en-US" sz="2100" dirty="0">
              <a:solidFill>
                <a:schemeClr val="bg1"/>
              </a:solidFill>
              <a:ea typeface="Calibri"/>
              <a:cs typeface="Calibri"/>
            </a:endParaRPr>
          </a:p>
          <a:p>
            <a:endParaRPr lang="en-IE" sz="2100" dirty="0">
              <a:ea typeface="Calibri"/>
              <a:cs typeface="Calibri"/>
            </a:endParaRPr>
          </a:p>
        </p:txBody>
      </p:sp>
      <p:sp>
        <p:nvSpPr>
          <p:cNvPr id="9" name="Text Placeholder 8">
            <a:extLst>
              <a:ext uri="{FF2B5EF4-FFF2-40B4-BE49-F238E27FC236}">
                <a16:creationId xmlns:a16="http://schemas.microsoft.com/office/drawing/2014/main" id="{54A76644-7A0E-3DDD-EAB8-20661F51FF09}"/>
              </a:ext>
            </a:extLst>
          </p:cNvPr>
          <p:cNvSpPr>
            <a:spLocks noGrp="1"/>
          </p:cNvSpPr>
          <p:nvPr>
            <p:ph type="body" sz="quarter" idx="16"/>
          </p:nvPr>
        </p:nvSpPr>
        <p:spPr>
          <a:xfrm>
            <a:off x="569582" y="167853"/>
            <a:ext cx="10614687" cy="803654"/>
          </a:xfrm>
        </p:spPr>
        <p:txBody>
          <a:bodyPr/>
          <a:lstStyle/>
          <a:p>
            <a:r>
              <a:rPr lang="en-US" dirty="0"/>
              <a:t>Kaj je finančna strategija?</a:t>
            </a:r>
          </a:p>
          <a:p>
            <a:endParaRPr lang="en-IE" dirty="0"/>
          </a:p>
        </p:txBody>
      </p:sp>
      <p:sp>
        <p:nvSpPr>
          <p:cNvPr id="11" name="Text Placeholder 10">
            <a:extLst>
              <a:ext uri="{FF2B5EF4-FFF2-40B4-BE49-F238E27FC236}">
                <a16:creationId xmlns:a16="http://schemas.microsoft.com/office/drawing/2014/main" id="{FC74AE55-3BFB-0B6E-765D-4044A715BBBD}"/>
              </a:ext>
            </a:extLst>
          </p:cNvPr>
          <p:cNvSpPr>
            <a:spLocks noGrp="1"/>
          </p:cNvSpPr>
          <p:nvPr>
            <p:ph type="body" sz="quarter" idx="19"/>
          </p:nvPr>
        </p:nvSpPr>
        <p:spPr>
          <a:xfrm>
            <a:off x="569582" y="619059"/>
            <a:ext cx="10614687" cy="803654"/>
          </a:xfrm>
        </p:spPr>
        <p:txBody>
          <a:bodyPr/>
          <a:lstStyle/>
          <a:p>
            <a:r>
              <a:rPr lang="en-IE" b="0" i="1" dirty="0"/>
              <a:t>Vaš načrt za upravljanje denarja!</a:t>
            </a:r>
          </a:p>
        </p:txBody>
      </p:sp>
    </p:spTree>
    <p:extLst>
      <p:ext uri="{BB962C8B-B14F-4D97-AF65-F5344CB8AC3E}">
        <p14:creationId xmlns:p14="http://schemas.microsoft.com/office/powerpoint/2010/main" val="2978211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tack of paper money on a pile of coins&#10;&#10;AI-generated content may be incorrect.">
            <a:extLst>
              <a:ext uri="{FF2B5EF4-FFF2-40B4-BE49-F238E27FC236}">
                <a16:creationId xmlns:a16="http://schemas.microsoft.com/office/drawing/2014/main" id="{FDF24C89-3B77-13D5-AAFC-4868C1B75131}"/>
              </a:ext>
            </a:extLst>
          </p:cNvPr>
          <p:cNvPicPr>
            <a:picLocks noGrp="1" noChangeAspect="1"/>
          </p:cNvPicPr>
          <p:nvPr>
            <p:ph type="pic" sz="quarter" idx="10"/>
          </p:nvPr>
        </p:nvPicPr>
        <p:blipFill>
          <a:blip r:embed="rId2"/>
          <a:srcRect t="7352" b="7352"/>
          <a:stretch>
            <a:fillRect/>
          </a:stretch>
        </p:blipFill>
        <p:spPr/>
      </p:pic>
      <p:sp>
        <p:nvSpPr>
          <p:cNvPr id="13" name="Text Placeholder 12">
            <a:extLst>
              <a:ext uri="{FF2B5EF4-FFF2-40B4-BE49-F238E27FC236}">
                <a16:creationId xmlns:a16="http://schemas.microsoft.com/office/drawing/2014/main" id="{0D0FDEC1-DDCC-2E8A-FE6A-DBB8B2F968F4}"/>
              </a:ext>
            </a:extLst>
          </p:cNvPr>
          <p:cNvSpPr>
            <a:spLocks noGrp="1"/>
          </p:cNvSpPr>
          <p:nvPr>
            <p:ph type="body" sz="quarter" idx="66"/>
          </p:nvPr>
        </p:nvSpPr>
        <p:spPr/>
        <p:txBody>
          <a:bodyPr/>
          <a:lstStyle/>
          <a:p>
            <a:endParaRPr lang="en-IE"/>
          </a:p>
        </p:txBody>
      </p:sp>
      <p:sp>
        <p:nvSpPr>
          <p:cNvPr id="11" name="Text Placeholder 10">
            <a:extLst>
              <a:ext uri="{FF2B5EF4-FFF2-40B4-BE49-F238E27FC236}">
                <a16:creationId xmlns:a16="http://schemas.microsoft.com/office/drawing/2014/main" id="{6E71B4A5-0CB1-E0A4-DC7A-C4CF700C2F05}"/>
              </a:ext>
            </a:extLst>
          </p:cNvPr>
          <p:cNvSpPr>
            <a:spLocks noGrp="1"/>
          </p:cNvSpPr>
          <p:nvPr>
            <p:ph type="body" sz="quarter" idx="21"/>
          </p:nvPr>
        </p:nvSpPr>
        <p:spPr>
          <a:xfrm>
            <a:off x="4190999" y="210834"/>
            <a:ext cx="7762875" cy="4530541"/>
          </a:xfrm>
        </p:spPr>
        <p:txBody>
          <a:bodyPr lIns="91440" tIns="45720" rIns="91440" bIns="45720" anchor="t"/>
          <a:lstStyle/>
          <a:p>
            <a:pPr>
              <a:spcAft>
                <a:spcPts val="1200"/>
              </a:spcAft>
            </a:pPr>
            <a:r>
              <a:rPr lang="en-US" sz="2100" dirty="0"/>
              <a:t>Vsa podjetja se soočajo s finančnimi tveganji. Učinkovito finančno upravljanje pomeni </a:t>
            </a:r>
            <a:r>
              <a:rPr lang="en-US" sz="2100" b="1" dirty="0"/>
              <a:t>prepoznavanje potencialnih tveganj in načrtovanje, kako se z njimi spopasti</a:t>
            </a:r>
            <a:r>
              <a:rPr lang="en-US" sz="2100" dirty="0"/>
              <a:t>. V sektorju alternativnih turističnih namestitev so nekatera pogosta finančna tveganja:</a:t>
            </a:r>
            <a:endParaRPr lang="en-US" sz="2100" dirty="0">
              <a:ea typeface="Calibri"/>
              <a:cs typeface="Calibri"/>
            </a:endParaRPr>
          </a:p>
          <a:p>
            <a:pPr marL="342900" indent="-342900">
              <a:spcAft>
                <a:spcPts val="1200"/>
              </a:spcAft>
              <a:buFont typeface="Wingdings" panose="05000000000000000000" pitchFamily="2" charset="2"/>
              <a:buChar char="v"/>
            </a:pPr>
            <a:r>
              <a:rPr lang="en-US" sz="2100" b="1" dirty="0">
                <a:solidFill>
                  <a:srgbClr val="459597"/>
                </a:solidFill>
              </a:rPr>
              <a:t>Pomanjkanje denarnega toka: </a:t>
            </a:r>
            <a:r>
              <a:rPr lang="en-US" sz="2100" b="1" dirty="0"/>
              <a:t>Sezonski upadi ali nepredvidljivi dogodki </a:t>
            </a:r>
            <a:r>
              <a:rPr lang="en-US" sz="2100" dirty="0"/>
              <a:t>(kot so nenadna prepoved potovanj ali pandemija) lahko za nekaj časa izsušijo vaše rezervacije. To tveganje je še posebej visoko v turizmu – zaradi dejavnikov, na katere nimate vpliva, lahko pride do nenadnega prehoda iz polne zasedenosti na skoraj nič. Če niste pripravljeni, lahko zmanjka denarja. </a:t>
            </a:r>
          </a:p>
          <a:p>
            <a:pPr marL="342900" indent="-342900">
              <a:spcAft>
                <a:spcPts val="1200"/>
              </a:spcAft>
              <a:buFont typeface="Wingdings" panose="05000000000000000000" pitchFamily="2" charset="2"/>
              <a:buChar char="v"/>
            </a:pPr>
            <a:r>
              <a:rPr lang="en-US" sz="2100" b="1" dirty="0">
                <a:solidFill>
                  <a:srgbClr val="459597"/>
                </a:solidFill>
              </a:rPr>
              <a:t>Nihanja na trgu: </a:t>
            </a:r>
            <a:r>
              <a:rPr lang="en-US" sz="2100" b="1" dirty="0"/>
              <a:t>Gospodarske razmere ali tržni trendi </a:t>
            </a:r>
            <a:r>
              <a:rPr lang="en-US" sz="2100" dirty="0"/>
              <a:t>lahko vplivajo na povpraševanje v turizmu. Recesija lahko pomeni manj </a:t>
            </a:r>
            <a:r>
              <a:rPr lang="en-US" sz="2100" dirty="0" err="1"/>
              <a:t>potnikov</a:t>
            </a:r>
            <a:r>
              <a:rPr lang="en-US" sz="2100" dirty="0"/>
              <a:t>, povečana konkurenca v vaši regiji pa lahko prisili k znižanju cen. Če gostite mednarodne goste, lahko na vas vplivajo tudi spremembe menjalnih tečajev. Ti zunanji dejavniki lahko zmanjšajo vaše prihodke ali povečajo stroške (npr. višje cene komunalnih storitev ali dobave). Da bi obvladovali ta tveganja, v okviru svoje finančne strategije </a:t>
            </a:r>
            <a:r>
              <a:rPr lang="en-US" sz="2100" b="1" dirty="0"/>
              <a:t>načrtujte vnaprej</a:t>
            </a:r>
            <a:r>
              <a:rPr lang="en-US" sz="2100" dirty="0"/>
              <a:t>. Naslednja diapozitiva prikazuje nekatere strategije obvladovanja tveganj:</a:t>
            </a:r>
            <a:endParaRPr lang="en-IE" sz="2100" dirty="0"/>
          </a:p>
          <a:p>
            <a:pPr>
              <a:spcAft>
                <a:spcPts val="1200"/>
              </a:spcAft>
            </a:pPr>
            <a:endParaRPr lang="en-IE" sz="2100" dirty="0">
              <a:ea typeface="Calibri" panose="020F0502020204030204"/>
              <a:cs typeface="Calibri" panose="020F0502020204030204"/>
            </a:endParaRPr>
          </a:p>
        </p:txBody>
      </p:sp>
      <p:sp>
        <p:nvSpPr>
          <p:cNvPr id="9" name="Text Placeholder 8">
            <a:extLst>
              <a:ext uri="{FF2B5EF4-FFF2-40B4-BE49-F238E27FC236}">
                <a16:creationId xmlns:a16="http://schemas.microsoft.com/office/drawing/2014/main" id="{C3764104-9052-71DC-6353-B1E84D061990}"/>
              </a:ext>
            </a:extLst>
          </p:cNvPr>
          <p:cNvSpPr>
            <a:spLocks noGrp="1"/>
          </p:cNvSpPr>
          <p:nvPr>
            <p:ph type="body" sz="quarter" idx="18"/>
          </p:nvPr>
        </p:nvSpPr>
        <p:spPr>
          <a:xfrm>
            <a:off x="443988" y="3393152"/>
            <a:ext cx="3277854" cy="1049221"/>
          </a:xfrm>
        </p:spPr>
        <p:txBody>
          <a:bodyPr/>
          <a:lstStyle/>
          <a:p>
            <a:r>
              <a:rPr lang="en-IE" sz="2400" b="0" dirty="0"/>
              <a:t>Denarni tok,  nepričakovani stroški in nihanja na trgu</a:t>
            </a:r>
          </a:p>
        </p:txBody>
      </p:sp>
      <p:sp>
        <p:nvSpPr>
          <p:cNvPr id="10" name="Text Placeholder 9">
            <a:extLst>
              <a:ext uri="{FF2B5EF4-FFF2-40B4-BE49-F238E27FC236}">
                <a16:creationId xmlns:a16="http://schemas.microsoft.com/office/drawing/2014/main" id="{1C620A37-2199-D2A5-C739-958A4CCF2A6E}"/>
              </a:ext>
            </a:extLst>
          </p:cNvPr>
          <p:cNvSpPr>
            <a:spLocks noGrp="1"/>
          </p:cNvSpPr>
          <p:nvPr>
            <p:ph type="body" sz="quarter" idx="19"/>
          </p:nvPr>
        </p:nvSpPr>
        <p:spPr>
          <a:xfrm>
            <a:off x="691820" y="2090541"/>
            <a:ext cx="2597067" cy="385564"/>
          </a:xfrm>
        </p:spPr>
        <p:txBody>
          <a:bodyPr/>
          <a:lstStyle/>
          <a:p>
            <a:r>
              <a:rPr lang="en-IE" dirty="0"/>
              <a:t>Upravljanje tveganj</a:t>
            </a:r>
          </a:p>
        </p:txBody>
      </p:sp>
    </p:spTree>
    <p:extLst>
      <p:ext uri="{BB962C8B-B14F-4D97-AF65-F5344CB8AC3E}">
        <p14:creationId xmlns:p14="http://schemas.microsoft.com/office/powerpoint/2010/main" val="2488399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19A8-D14E-7708-96FA-A91F767679D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0B3F647-E095-169C-0691-C5C7CBA24C3B}"/>
              </a:ext>
            </a:extLst>
          </p:cNvPr>
          <p:cNvSpPr>
            <a:spLocks noGrp="1"/>
          </p:cNvSpPr>
          <p:nvPr>
            <p:ph type="body" sz="quarter" idx="16"/>
          </p:nvPr>
        </p:nvSpPr>
        <p:spPr>
          <a:xfrm>
            <a:off x="395544" y="351124"/>
            <a:ext cx="10614687" cy="803654"/>
          </a:xfrm>
        </p:spPr>
        <p:txBody>
          <a:bodyPr/>
          <a:lstStyle/>
          <a:p>
            <a:r>
              <a:rPr lang="en-US" dirty="0">
                <a:solidFill>
                  <a:srgbClr val="E96751"/>
                </a:solidFill>
              </a:rPr>
              <a:t>Finančna strategija: </a:t>
            </a:r>
            <a:r>
              <a:rPr lang="en-US" dirty="0"/>
              <a:t>razlaga praktičnih izrazov</a:t>
            </a:r>
            <a:endParaRPr lang="en-IE" dirty="0"/>
          </a:p>
        </p:txBody>
      </p:sp>
      <p:cxnSp>
        <p:nvCxnSpPr>
          <p:cNvPr id="10" name="Straight Connector 9">
            <a:extLst>
              <a:ext uri="{FF2B5EF4-FFF2-40B4-BE49-F238E27FC236}">
                <a16:creationId xmlns:a16="http://schemas.microsoft.com/office/drawing/2014/main" id="{7BD8470B-8804-726D-BBA8-8205A6FC0E69}"/>
              </a:ext>
            </a:extLst>
          </p:cNvPr>
          <p:cNvCxnSpPr>
            <a:cxnSpLocks/>
          </p:cNvCxnSpPr>
          <p:nvPr/>
        </p:nvCxnSpPr>
        <p:spPr>
          <a:xfrm>
            <a:off x="15544" y="1147245"/>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270691-48B3-516C-4957-07666469C257}"/>
              </a:ext>
            </a:extLst>
          </p:cNvPr>
          <p:cNvSpPr/>
          <p:nvPr/>
        </p:nvSpPr>
        <p:spPr>
          <a:xfrm>
            <a:off x="283029" y="1619411"/>
            <a:ext cx="11502902"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Freeform: Shape 11">
            <a:extLst>
              <a:ext uri="{FF2B5EF4-FFF2-40B4-BE49-F238E27FC236}">
                <a16:creationId xmlns:a16="http://schemas.microsoft.com/office/drawing/2014/main" id="{84EDF284-7387-3D0C-6D85-C7064DFD80C0}"/>
              </a:ext>
            </a:extLst>
          </p:cNvPr>
          <p:cNvSpPr/>
          <p:nvPr/>
        </p:nvSpPr>
        <p:spPr>
          <a:xfrm>
            <a:off x="283029" y="146273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13" name="Rectangle 12">
            <a:extLst>
              <a:ext uri="{FF2B5EF4-FFF2-40B4-BE49-F238E27FC236}">
                <a16:creationId xmlns:a16="http://schemas.microsoft.com/office/drawing/2014/main" id="{9348D88E-838E-C2CA-E103-1C4E5A54A340}"/>
              </a:ext>
            </a:extLst>
          </p:cNvPr>
          <p:cNvSpPr/>
          <p:nvPr/>
        </p:nvSpPr>
        <p:spPr>
          <a:xfrm>
            <a:off x="273260" y="2668475"/>
            <a:ext cx="11532209" cy="1027196"/>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1FF7E174-4025-B0C3-1EB2-C54533DD9ACB}"/>
              </a:ext>
            </a:extLst>
          </p:cNvPr>
          <p:cNvSpPr/>
          <p:nvPr/>
        </p:nvSpPr>
        <p:spPr>
          <a:xfrm>
            <a:off x="283029" y="2599719"/>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19" name="TextBox 18">
            <a:extLst>
              <a:ext uri="{FF2B5EF4-FFF2-40B4-BE49-F238E27FC236}">
                <a16:creationId xmlns:a16="http://schemas.microsoft.com/office/drawing/2014/main" id="{8FD41EB8-4501-D988-0762-D3B7A2D519DD}"/>
              </a:ext>
            </a:extLst>
          </p:cNvPr>
          <p:cNvSpPr txBox="1"/>
          <p:nvPr/>
        </p:nvSpPr>
        <p:spPr>
          <a:xfrm>
            <a:off x="406069" y="1593190"/>
            <a:ext cx="3008476" cy="461665"/>
          </a:xfrm>
          <a:prstGeom prst="rect">
            <a:avLst/>
          </a:prstGeom>
          <a:noFill/>
        </p:spPr>
        <p:txBody>
          <a:bodyPr wrap="square" rtlCol="0">
            <a:spAutoFit/>
          </a:bodyPr>
          <a:lstStyle/>
          <a:p>
            <a:r>
              <a:rPr lang="en-GB" sz="2400" b="1" dirty="0">
                <a:solidFill>
                  <a:schemeClr val="bg1"/>
                </a:solidFill>
              </a:rPr>
              <a:t>Odločitve o naložbah</a:t>
            </a:r>
          </a:p>
        </p:txBody>
      </p:sp>
      <p:sp>
        <p:nvSpPr>
          <p:cNvPr id="20" name="TextBox 19">
            <a:extLst>
              <a:ext uri="{FF2B5EF4-FFF2-40B4-BE49-F238E27FC236}">
                <a16:creationId xmlns:a16="http://schemas.microsoft.com/office/drawing/2014/main" id="{33D810BD-8124-1618-1372-6CB6833B25F4}"/>
              </a:ext>
            </a:extLst>
          </p:cNvPr>
          <p:cNvSpPr txBox="1"/>
          <p:nvPr/>
        </p:nvSpPr>
        <p:spPr>
          <a:xfrm>
            <a:off x="406069" y="2798039"/>
            <a:ext cx="2936206" cy="461665"/>
          </a:xfrm>
          <a:prstGeom prst="rect">
            <a:avLst/>
          </a:prstGeom>
          <a:noFill/>
        </p:spPr>
        <p:txBody>
          <a:bodyPr wrap="square" rtlCol="0">
            <a:spAutoFit/>
          </a:bodyPr>
          <a:lstStyle/>
          <a:p>
            <a:r>
              <a:rPr lang="en-IE" sz="2400" b="1" dirty="0">
                <a:solidFill>
                  <a:schemeClr val="bg1"/>
                </a:solidFill>
              </a:rPr>
              <a:t>Finančne odločitve</a:t>
            </a:r>
            <a:endParaRPr lang="en-GB" sz="2400" b="1" dirty="0">
              <a:solidFill>
                <a:schemeClr val="bg1"/>
              </a:solidFill>
            </a:endParaRPr>
          </a:p>
        </p:txBody>
      </p:sp>
      <p:sp>
        <p:nvSpPr>
          <p:cNvPr id="23" name="TextBox 22">
            <a:extLst>
              <a:ext uri="{FF2B5EF4-FFF2-40B4-BE49-F238E27FC236}">
                <a16:creationId xmlns:a16="http://schemas.microsoft.com/office/drawing/2014/main" id="{B96E06E6-2A97-6C8E-9F2D-159DE945F4C3}"/>
              </a:ext>
            </a:extLst>
          </p:cNvPr>
          <p:cNvSpPr txBox="1"/>
          <p:nvPr/>
        </p:nvSpPr>
        <p:spPr>
          <a:xfrm>
            <a:off x="3505199" y="1625766"/>
            <a:ext cx="7991475" cy="800219"/>
          </a:xfrm>
          <a:prstGeom prst="rect">
            <a:avLst/>
          </a:prstGeom>
          <a:noFill/>
        </p:spPr>
        <p:txBody>
          <a:bodyPr wrap="square" rtlCol="0">
            <a:spAutoFit/>
          </a:bodyPr>
          <a:lstStyle/>
          <a:p>
            <a:r>
              <a:rPr lang="en-IE" sz="2400" b="1" dirty="0">
                <a:solidFill>
                  <a:srgbClr val="E96751"/>
                </a:solidFill>
              </a:rPr>
              <a:t>Primer: </a:t>
            </a:r>
            <a:r>
              <a:rPr lang="en-US" sz="2200" dirty="0">
                <a:solidFill>
                  <a:srgbClr val="595959"/>
                </a:solidFill>
              </a:rPr>
              <a:t>odločitev, da se 15.000 evrov nameni za gradnjo nove hišice na drevesu, ker je vaš cilj povečati zmogljivost.</a:t>
            </a:r>
            <a:endParaRPr lang="en-GB" sz="2200" dirty="0">
              <a:solidFill>
                <a:srgbClr val="595959"/>
              </a:solidFill>
            </a:endParaRPr>
          </a:p>
        </p:txBody>
      </p:sp>
      <p:sp>
        <p:nvSpPr>
          <p:cNvPr id="27" name="TextBox 26">
            <a:extLst>
              <a:ext uri="{FF2B5EF4-FFF2-40B4-BE49-F238E27FC236}">
                <a16:creationId xmlns:a16="http://schemas.microsoft.com/office/drawing/2014/main" id="{37602381-CC0A-7A12-23F0-CEFE0CECCE3F}"/>
              </a:ext>
            </a:extLst>
          </p:cNvPr>
          <p:cNvSpPr txBox="1"/>
          <p:nvPr/>
        </p:nvSpPr>
        <p:spPr>
          <a:xfrm>
            <a:off x="3505199" y="2631962"/>
            <a:ext cx="8201025" cy="800219"/>
          </a:xfrm>
          <a:prstGeom prst="rect">
            <a:avLst/>
          </a:prstGeom>
          <a:noFill/>
        </p:spPr>
        <p:txBody>
          <a:bodyPr wrap="square" rtlCol="0">
            <a:spAutoFit/>
          </a:bodyPr>
          <a:lstStyle/>
          <a:p>
            <a:r>
              <a:rPr lang="en-IE" sz="2400" b="1" dirty="0">
                <a:solidFill>
                  <a:srgbClr val="E96751"/>
                </a:solidFill>
              </a:rPr>
              <a:t>Primer: </a:t>
            </a:r>
            <a:r>
              <a:rPr lang="en-US" sz="2200" dirty="0">
                <a:solidFill>
                  <a:srgbClr val="595959"/>
                </a:solidFill>
              </a:rPr>
              <a:t>načrtujete, da boste za financiranje hišice na drevesu uporabili 50 % prihranjenega dobička in 50 % posojila za mala podjetja, s čimer boste uravnotežili tveganje in stroške.</a:t>
            </a:r>
            <a:endParaRPr lang="en-GB" sz="2200" dirty="0">
              <a:solidFill>
                <a:srgbClr val="595959"/>
              </a:solidFill>
            </a:endParaRPr>
          </a:p>
        </p:txBody>
      </p:sp>
      <p:sp>
        <p:nvSpPr>
          <p:cNvPr id="29" name="Rectangle 28">
            <a:extLst>
              <a:ext uri="{FF2B5EF4-FFF2-40B4-BE49-F238E27FC236}">
                <a16:creationId xmlns:a16="http://schemas.microsoft.com/office/drawing/2014/main" id="{306894F0-1190-8AE0-2AC9-DF3A67F068B2}"/>
              </a:ext>
            </a:extLst>
          </p:cNvPr>
          <p:cNvSpPr/>
          <p:nvPr/>
        </p:nvSpPr>
        <p:spPr>
          <a:xfrm>
            <a:off x="272503" y="3905825"/>
            <a:ext cx="11513427" cy="1027197"/>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Freeform: Shape 29">
            <a:extLst>
              <a:ext uri="{FF2B5EF4-FFF2-40B4-BE49-F238E27FC236}">
                <a16:creationId xmlns:a16="http://schemas.microsoft.com/office/drawing/2014/main" id="{D47ADE69-8E09-1478-F103-8BB64B7CFF85}"/>
              </a:ext>
            </a:extLst>
          </p:cNvPr>
          <p:cNvSpPr/>
          <p:nvPr/>
        </p:nvSpPr>
        <p:spPr>
          <a:xfrm>
            <a:off x="282273" y="3788224"/>
            <a:ext cx="3222171" cy="870888"/>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dirty="0"/>
          </a:p>
        </p:txBody>
      </p:sp>
      <p:sp>
        <p:nvSpPr>
          <p:cNvPr id="31" name="Rectangle 30">
            <a:extLst>
              <a:ext uri="{FF2B5EF4-FFF2-40B4-BE49-F238E27FC236}">
                <a16:creationId xmlns:a16="http://schemas.microsoft.com/office/drawing/2014/main" id="{FB894A32-D734-ED49-1D69-1AB1378DD76F}"/>
              </a:ext>
            </a:extLst>
          </p:cNvPr>
          <p:cNvSpPr/>
          <p:nvPr/>
        </p:nvSpPr>
        <p:spPr>
          <a:xfrm>
            <a:off x="272504" y="5218657"/>
            <a:ext cx="11523952" cy="870889"/>
          </a:xfrm>
          <a:prstGeom prst="rect">
            <a:avLst/>
          </a:prstGeom>
          <a:ln>
            <a:solidFill>
              <a:srgbClr val="45959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2" name="Freeform: Shape 31">
            <a:extLst>
              <a:ext uri="{FF2B5EF4-FFF2-40B4-BE49-F238E27FC236}">
                <a16:creationId xmlns:a16="http://schemas.microsoft.com/office/drawing/2014/main" id="{E19B8A18-27D5-40F1-441C-5961D4CE16F4}"/>
              </a:ext>
            </a:extLst>
          </p:cNvPr>
          <p:cNvSpPr/>
          <p:nvPr/>
        </p:nvSpPr>
        <p:spPr>
          <a:xfrm>
            <a:off x="272504" y="5061979"/>
            <a:ext cx="3222171" cy="825593"/>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400" kern="1200"/>
          </a:p>
        </p:txBody>
      </p:sp>
      <p:sp>
        <p:nvSpPr>
          <p:cNvPr id="33" name="TextBox 32">
            <a:extLst>
              <a:ext uri="{FF2B5EF4-FFF2-40B4-BE49-F238E27FC236}">
                <a16:creationId xmlns:a16="http://schemas.microsoft.com/office/drawing/2014/main" id="{8FEE07CE-8A2E-AE68-1C60-3A009AF3AB23}"/>
              </a:ext>
            </a:extLst>
          </p:cNvPr>
          <p:cNvSpPr txBox="1"/>
          <p:nvPr/>
        </p:nvSpPr>
        <p:spPr>
          <a:xfrm>
            <a:off x="395544" y="3995498"/>
            <a:ext cx="3008476" cy="461665"/>
          </a:xfrm>
          <a:prstGeom prst="rect">
            <a:avLst/>
          </a:prstGeom>
          <a:noFill/>
        </p:spPr>
        <p:txBody>
          <a:bodyPr wrap="square" rtlCol="0">
            <a:spAutoFit/>
          </a:bodyPr>
          <a:lstStyle/>
          <a:p>
            <a:r>
              <a:rPr lang="en-IE" sz="2400" b="1" dirty="0">
                <a:solidFill>
                  <a:schemeClr val="bg1"/>
                </a:solidFill>
              </a:rPr>
              <a:t>Upravljanje stroškov</a:t>
            </a:r>
            <a:endParaRPr lang="en-GB" sz="2400" b="1" dirty="0">
              <a:solidFill>
                <a:schemeClr val="bg1"/>
              </a:solidFill>
            </a:endParaRPr>
          </a:p>
        </p:txBody>
      </p:sp>
      <p:sp>
        <p:nvSpPr>
          <p:cNvPr id="34" name="TextBox 33">
            <a:extLst>
              <a:ext uri="{FF2B5EF4-FFF2-40B4-BE49-F238E27FC236}">
                <a16:creationId xmlns:a16="http://schemas.microsoft.com/office/drawing/2014/main" id="{E96970F5-EE80-9FEF-72E3-6D764A956119}"/>
              </a:ext>
            </a:extLst>
          </p:cNvPr>
          <p:cNvSpPr txBox="1"/>
          <p:nvPr/>
        </p:nvSpPr>
        <p:spPr>
          <a:xfrm>
            <a:off x="395544" y="5179514"/>
            <a:ext cx="2936206" cy="461665"/>
          </a:xfrm>
          <a:prstGeom prst="rect">
            <a:avLst/>
          </a:prstGeom>
          <a:noFill/>
        </p:spPr>
        <p:txBody>
          <a:bodyPr wrap="square" rtlCol="0">
            <a:spAutoFit/>
          </a:bodyPr>
          <a:lstStyle/>
          <a:p>
            <a:r>
              <a:rPr lang="en-GB" sz="2400" b="1" dirty="0">
                <a:solidFill>
                  <a:schemeClr val="bg1"/>
                </a:solidFill>
              </a:rPr>
              <a:t>Cenovna strategija</a:t>
            </a:r>
          </a:p>
        </p:txBody>
      </p:sp>
      <p:sp>
        <p:nvSpPr>
          <p:cNvPr id="35" name="TextBox 34">
            <a:extLst>
              <a:ext uri="{FF2B5EF4-FFF2-40B4-BE49-F238E27FC236}">
                <a16:creationId xmlns:a16="http://schemas.microsoft.com/office/drawing/2014/main" id="{8654BDE5-BC9E-6698-E3A3-345AB1B433EA}"/>
              </a:ext>
            </a:extLst>
          </p:cNvPr>
          <p:cNvSpPr txBox="1"/>
          <p:nvPr/>
        </p:nvSpPr>
        <p:spPr>
          <a:xfrm>
            <a:off x="3494674" y="3853564"/>
            <a:ext cx="8211549" cy="800219"/>
          </a:xfrm>
          <a:prstGeom prst="rect">
            <a:avLst/>
          </a:prstGeom>
          <a:noFill/>
        </p:spPr>
        <p:txBody>
          <a:bodyPr wrap="square" rtlCol="0">
            <a:spAutoFit/>
          </a:bodyPr>
          <a:lstStyle/>
          <a:p>
            <a:r>
              <a:rPr lang="en-IE" sz="2400" b="1" dirty="0">
                <a:solidFill>
                  <a:srgbClr val="E96751"/>
                </a:solidFill>
              </a:rPr>
              <a:t>Primer: </a:t>
            </a:r>
            <a:r>
              <a:rPr lang="en-US" sz="2200" dirty="0">
                <a:solidFill>
                  <a:srgbClr val="595959"/>
                </a:solidFill>
              </a:rPr>
              <a:t>izvajanje ukrepov za varčevanje z energijo, da se stroški komunalnih storitev zmanjšajo za 10 %, kar pomaga povečati čisti dobiček, ki se lahko ponovno vlaga.</a:t>
            </a:r>
            <a:endParaRPr lang="en-GB" sz="2200" dirty="0">
              <a:solidFill>
                <a:srgbClr val="595959"/>
              </a:solidFill>
            </a:endParaRPr>
          </a:p>
        </p:txBody>
      </p:sp>
      <p:sp>
        <p:nvSpPr>
          <p:cNvPr id="36" name="TextBox 35">
            <a:extLst>
              <a:ext uri="{FF2B5EF4-FFF2-40B4-BE49-F238E27FC236}">
                <a16:creationId xmlns:a16="http://schemas.microsoft.com/office/drawing/2014/main" id="{208DE884-13DF-AD04-3BFF-284FFCBBD29D}"/>
              </a:ext>
            </a:extLst>
          </p:cNvPr>
          <p:cNvSpPr txBox="1"/>
          <p:nvPr/>
        </p:nvSpPr>
        <p:spPr>
          <a:xfrm>
            <a:off x="3494675" y="5191914"/>
            <a:ext cx="8211548" cy="800219"/>
          </a:xfrm>
          <a:prstGeom prst="rect">
            <a:avLst/>
          </a:prstGeom>
          <a:noFill/>
        </p:spPr>
        <p:txBody>
          <a:bodyPr wrap="square" rtlCol="0">
            <a:spAutoFit/>
          </a:bodyPr>
          <a:lstStyle/>
          <a:p>
            <a:r>
              <a:rPr lang="en-IE" sz="2400" b="1" dirty="0">
                <a:solidFill>
                  <a:srgbClr val="E96751"/>
                </a:solidFill>
              </a:rPr>
              <a:t>Primer: </a:t>
            </a:r>
            <a:r>
              <a:rPr lang="en-US" sz="2200" dirty="0">
                <a:solidFill>
                  <a:srgbClr val="595959"/>
                </a:solidFill>
              </a:rPr>
              <a:t>določitev sezonskih cen (višje v sezoni, popusti izven sezone) za povečanje prihodkov ob ohranitvi zasedenosti.</a:t>
            </a:r>
            <a:endParaRPr lang="en-GB" sz="2200" dirty="0">
              <a:solidFill>
                <a:srgbClr val="595959"/>
              </a:solidFill>
            </a:endParaRPr>
          </a:p>
        </p:txBody>
      </p:sp>
    </p:spTree>
    <p:extLst>
      <p:ext uri="{BB962C8B-B14F-4D97-AF65-F5344CB8AC3E}">
        <p14:creationId xmlns:p14="http://schemas.microsoft.com/office/powerpoint/2010/main" val="3129770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6F250-626F-9623-ABB7-2A5FB93E921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2428B29-9BFE-DD5C-9FA0-2E7F744DF4CF}"/>
              </a:ext>
            </a:extLst>
          </p:cNvPr>
          <p:cNvSpPr>
            <a:spLocks noGrp="1"/>
          </p:cNvSpPr>
          <p:nvPr>
            <p:ph type="body" sz="quarter" idx="18"/>
          </p:nvPr>
        </p:nvSpPr>
        <p:spPr>
          <a:xfrm>
            <a:off x="788656" y="770983"/>
            <a:ext cx="11031869" cy="3499183"/>
          </a:xfrm>
        </p:spPr>
        <p:txBody>
          <a:bodyPr/>
          <a:lstStyle/>
          <a:p>
            <a:pPr>
              <a:spcAft>
                <a:spcPts val="1200"/>
              </a:spcAft>
            </a:pPr>
            <a:r>
              <a:rPr lang="en-US" sz="2400" dirty="0"/>
              <a:t>Brez strategije bodo vaše finančne odločitve morda ad hoc in reaktivne. Tukaj je nekaj razlogov, zakaj je pomembno imeti jasno finančno strategijo:</a:t>
            </a:r>
            <a:endParaRPr lang="en-IE" dirty="0"/>
          </a:p>
        </p:txBody>
      </p:sp>
      <p:sp>
        <p:nvSpPr>
          <p:cNvPr id="7" name="Text Placeholder 6">
            <a:extLst>
              <a:ext uri="{FF2B5EF4-FFF2-40B4-BE49-F238E27FC236}">
                <a16:creationId xmlns:a16="http://schemas.microsoft.com/office/drawing/2014/main" id="{A4E8F38A-88F0-A4F3-9646-53201FA9000A}"/>
              </a:ext>
            </a:extLst>
          </p:cNvPr>
          <p:cNvSpPr>
            <a:spLocks noGrp="1"/>
          </p:cNvSpPr>
          <p:nvPr>
            <p:ph type="body" sz="quarter" idx="16"/>
          </p:nvPr>
        </p:nvSpPr>
        <p:spPr>
          <a:xfrm>
            <a:off x="780423" y="205953"/>
            <a:ext cx="10614687" cy="803654"/>
          </a:xfrm>
        </p:spPr>
        <p:txBody>
          <a:bodyPr/>
          <a:lstStyle/>
          <a:p>
            <a:r>
              <a:rPr lang="en-US" dirty="0"/>
              <a:t>Zakaj potrebujete finančno strategijo?</a:t>
            </a:r>
            <a:endParaRPr lang="en-IE" dirty="0"/>
          </a:p>
        </p:txBody>
      </p:sp>
      <p:pic>
        <p:nvPicPr>
          <p:cNvPr id="16" name="Graphic 15" descr="Gears outline">
            <a:extLst>
              <a:ext uri="{FF2B5EF4-FFF2-40B4-BE49-F238E27FC236}">
                <a16:creationId xmlns:a16="http://schemas.microsoft.com/office/drawing/2014/main" id="{A2F798D8-678A-B303-631E-A383FED909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E88794B6-2D87-837F-7333-288BDDBFDE3A}"/>
              </a:ext>
            </a:extLst>
          </p:cNvPr>
          <p:cNvGrpSpPr/>
          <p:nvPr/>
        </p:nvGrpSpPr>
        <p:grpSpPr>
          <a:xfrm>
            <a:off x="591282" y="1892304"/>
            <a:ext cx="11229243" cy="4035850"/>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44EDE86F-6590-8002-F5A5-07EE325E4039}"/>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IE" sz="2400" b="1" dirty="0"/>
                <a:t>Vodnik za vaše odločitve</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BB0CF626-9C28-D4DF-CC03-78FFA6C98AA9}"/>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400" dirty="0">
                  <a:solidFill>
                    <a:srgbClr val="595959"/>
                  </a:solidFill>
                </a:rPr>
                <a:t>Finančna strategija deluje kot </a:t>
              </a:r>
              <a:r>
                <a:rPr lang="en-US" sz="2400" b="1" dirty="0">
                  <a:solidFill>
                    <a:srgbClr val="595959"/>
                  </a:solidFill>
                </a:rPr>
                <a:t>kompas za vaše </a:t>
              </a:r>
              <a:r>
                <a:rPr lang="en-US" sz="2400" dirty="0">
                  <a:solidFill>
                    <a:srgbClr val="595959"/>
                  </a:solidFill>
                </a:rPr>
                <a:t>odločitve</a:t>
              </a:r>
              <a:r>
                <a:rPr lang="en-US" sz="2400" b="1" dirty="0">
                  <a:solidFill>
                    <a:srgbClr val="595959"/>
                  </a:solidFill>
                </a:rPr>
                <a:t> o porabi in naložbah</a:t>
              </a:r>
              <a:r>
                <a:rPr lang="en-US" sz="2400" dirty="0">
                  <a:solidFill>
                    <a:srgbClr val="595959"/>
                  </a:solidFill>
                </a:rPr>
                <a:t>. Pomaga zagotoviti, da se vsak evro porabi na način, ki podjetje približuje njegovim ciljem. </a:t>
              </a:r>
              <a:endParaRPr lang="en-US" sz="2200" dirty="0">
                <a:solidFill>
                  <a:srgbClr val="595959"/>
                </a:solidFill>
              </a:endParaRPr>
            </a:p>
          </p:txBody>
        </p:sp>
        <p:sp>
          <p:nvSpPr>
            <p:cNvPr id="20" name="Freeform: Shape 19">
              <a:extLst>
                <a:ext uri="{FF2B5EF4-FFF2-40B4-BE49-F238E27FC236}">
                  <a16:creationId xmlns:a16="http://schemas.microsoft.com/office/drawing/2014/main" id="{035C830C-3509-A89C-7B7D-B2907224EF59}"/>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Primer</a:t>
              </a:r>
            </a:p>
          </p:txBody>
        </p:sp>
        <p:sp>
          <p:nvSpPr>
            <p:cNvPr id="21" name="Freeform: Shape 20">
              <a:extLst>
                <a:ext uri="{FF2B5EF4-FFF2-40B4-BE49-F238E27FC236}">
                  <a16:creationId xmlns:a16="http://schemas.microsoft.com/office/drawing/2014/main" id="{66C7637B-E9C6-A382-08D2-B0D9E25B5C33}"/>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400" dirty="0">
                  <a:solidFill>
                    <a:srgbClr val="595959"/>
                  </a:solidFill>
                </a:rPr>
                <a:t>Če </a:t>
              </a:r>
              <a:r>
                <a:rPr lang="en-US" sz="2400" b="1" dirty="0">
                  <a:solidFill>
                    <a:srgbClr val="595959"/>
                  </a:solidFill>
                </a:rPr>
                <a:t>je </a:t>
              </a:r>
              <a:r>
                <a:rPr lang="en-US" sz="2400" dirty="0">
                  <a:solidFill>
                    <a:srgbClr val="595959"/>
                  </a:solidFill>
                </a:rPr>
                <a:t>vaš </a:t>
              </a:r>
              <a:r>
                <a:rPr lang="en-US" sz="2400" b="1" dirty="0">
                  <a:solidFill>
                    <a:srgbClr val="595959"/>
                  </a:solidFill>
                </a:rPr>
                <a:t>cilj privabiti ekoturiste</a:t>
              </a:r>
              <a:r>
                <a:rPr lang="en-US" sz="2400" dirty="0">
                  <a:solidFill>
                    <a:srgbClr val="595959"/>
                  </a:solidFill>
                </a:rPr>
                <a:t>, bo vaša strategija morda </a:t>
              </a:r>
              <a:r>
                <a:rPr lang="en-US" sz="2400" dirty="0" err="1">
                  <a:solidFill>
                    <a:srgbClr val="595959"/>
                  </a:solidFill>
                </a:rPr>
                <a:t>dajala prednost </a:t>
              </a:r>
              <a:r>
                <a:rPr lang="en-US" sz="2400" dirty="0">
                  <a:solidFill>
                    <a:srgbClr val="595959"/>
                  </a:solidFill>
                </a:rPr>
                <a:t>izdatkom za trajnostno infrastrukturo (kot so sončna energija ali zbiranje deževnice) pred izdatki za nekaj, kar ni povezano s tem. To vam pomaga pri odločitvi, ali odobriti izdatke, ki so v skladu z načrtom, in zavrniti tiste, ki niso.</a:t>
              </a:r>
            </a:p>
          </p:txBody>
        </p:sp>
      </p:grpSp>
      <p:pic>
        <p:nvPicPr>
          <p:cNvPr id="3" name="Graphic 2" descr="Map compass with solid fill">
            <a:extLst>
              <a:ext uri="{FF2B5EF4-FFF2-40B4-BE49-F238E27FC236}">
                <a16:creationId xmlns:a16="http://schemas.microsoft.com/office/drawing/2014/main" id="{3F182050-DD10-5040-6C0F-5DD09CEF46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907" y="2182686"/>
            <a:ext cx="914400" cy="914400"/>
          </a:xfrm>
          <a:prstGeom prst="rect">
            <a:avLst/>
          </a:prstGeom>
        </p:spPr>
      </p:pic>
    </p:spTree>
    <p:extLst>
      <p:ext uri="{BB962C8B-B14F-4D97-AF65-F5344CB8AC3E}">
        <p14:creationId xmlns:p14="http://schemas.microsoft.com/office/powerpoint/2010/main" val="1470968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96992-46BF-FB20-5E19-7E30E2900EA7}"/>
            </a:ext>
          </a:extLst>
        </p:cNvPr>
        <p:cNvGrpSpPr/>
        <p:nvPr/>
      </p:nvGrpSpPr>
      <p:grpSpPr>
        <a:xfrm>
          <a:off x="0" y="0"/>
          <a:ext cx="0" cy="0"/>
          <a:chOff x="0" y="0"/>
          <a:chExt cx="0" cy="0"/>
        </a:xfrm>
      </p:grpSpPr>
      <p:pic>
        <p:nvPicPr>
          <p:cNvPr id="16" name="Graphic 15" descr="Gears outline">
            <a:extLst>
              <a:ext uri="{FF2B5EF4-FFF2-40B4-BE49-F238E27FC236}">
                <a16:creationId xmlns:a16="http://schemas.microsoft.com/office/drawing/2014/main" id="{53AEE212-27B7-1527-3EB1-3634544FA5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B721F2B4-E234-AF34-9DC9-AF7ABE0F6BB4}"/>
              </a:ext>
            </a:extLst>
          </p:cNvPr>
          <p:cNvGrpSpPr/>
          <p:nvPr/>
        </p:nvGrpSpPr>
        <p:grpSpPr>
          <a:xfrm>
            <a:off x="285750" y="229964"/>
            <a:ext cx="11610730" cy="3399061"/>
            <a:chOff x="1971016" y="947872"/>
            <a:chExt cx="5358725"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7714D809-BB92-7BCD-9254-730D5DCE58C9}"/>
                </a:ext>
              </a:extLst>
            </p:cNvPr>
            <p:cNvSpPr/>
            <p:nvPr/>
          </p:nvSpPr>
          <p:spPr>
            <a:xfrm>
              <a:off x="1971016" y="955962"/>
              <a:ext cx="2055453"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       Vas pripravi na prihodnost</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E34BE3AB-9318-02F6-5691-C92D739C096E}"/>
                </a:ext>
              </a:extLst>
            </p:cNvPr>
            <p:cNvSpPr/>
            <p:nvPr/>
          </p:nvSpPr>
          <p:spPr>
            <a:xfrm>
              <a:off x="1971016" y="2199808"/>
              <a:ext cx="2055453"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S strategijo razmišljate vnaprej. Lahko </a:t>
              </a:r>
              <a:r>
                <a:rPr lang="en-US" sz="2200" b="1" dirty="0">
                  <a:solidFill>
                    <a:srgbClr val="595959"/>
                  </a:solidFill>
                </a:rPr>
                <a:t>se </a:t>
              </a:r>
              <a:r>
                <a:rPr lang="en-US" sz="2200" dirty="0">
                  <a:solidFill>
                    <a:srgbClr val="595959"/>
                  </a:solidFill>
                </a:rPr>
                <a:t>vnaprej </a:t>
              </a:r>
              <a:r>
                <a:rPr lang="en-US" sz="2200" b="1" dirty="0">
                  <a:solidFill>
                    <a:srgbClr val="595959"/>
                  </a:solidFill>
                </a:rPr>
                <a:t>pripravite na </a:t>
              </a:r>
              <a:r>
                <a:rPr lang="en-US" sz="2200" dirty="0">
                  <a:solidFill>
                    <a:srgbClr val="595959"/>
                  </a:solidFill>
                </a:rPr>
                <a:t>priložnosti</a:t>
              </a:r>
              <a:r>
                <a:rPr lang="en-US" sz="2200" b="1" dirty="0">
                  <a:solidFill>
                    <a:srgbClr val="595959"/>
                  </a:solidFill>
                </a:rPr>
                <a:t> za rast </a:t>
              </a:r>
              <a:r>
                <a:rPr lang="en-US" sz="2200" dirty="0">
                  <a:solidFill>
                    <a:srgbClr val="595959"/>
                  </a:solidFill>
                </a:rPr>
                <a:t>ali velike izdatke. </a:t>
              </a:r>
            </a:p>
          </p:txBody>
        </p:sp>
        <p:sp>
          <p:nvSpPr>
            <p:cNvPr id="20" name="Freeform: Shape 19">
              <a:extLst>
                <a:ext uri="{FF2B5EF4-FFF2-40B4-BE49-F238E27FC236}">
                  <a16:creationId xmlns:a16="http://schemas.microsoft.com/office/drawing/2014/main" id="{5E8FDD31-8F48-BC72-8828-0A19BD735209}"/>
                </a:ext>
              </a:extLst>
            </p:cNvPr>
            <p:cNvSpPr/>
            <p:nvPr/>
          </p:nvSpPr>
          <p:spPr>
            <a:xfrm>
              <a:off x="4221578" y="947872"/>
              <a:ext cx="3108163" cy="1080943"/>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Primer</a:t>
              </a:r>
            </a:p>
          </p:txBody>
        </p:sp>
        <p:sp>
          <p:nvSpPr>
            <p:cNvPr id="21" name="Freeform: Shape 20">
              <a:extLst>
                <a:ext uri="{FF2B5EF4-FFF2-40B4-BE49-F238E27FC236}">
                  <a16:creationId xmlns:a16="http://schemas.microsoft.com/office/drawing/2014/main" id="{18875517-B55E-EA06-7E11-2C40D33F5E7E}"/>
                </a:ext>
              </a:extLst>
            </p:cNvPr>
            <p:cNvSpPr/>
            <p:nvPr/>
          </p:nvSpPr>
          <p:spPr>
            <a:xfrm>
              <a:off x="4221578" y="2071561"/>
              <a:ext cx="3108163" cy="381995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Če veste, da se želite </a:t>
              </a:r>
              <a:r>
                <a:rPr lang="en-US" sz="2200" b="1" dirty="0">
                  <a:solidFill>
                    <a:srgbClr val="595959"/>
                  </a:solidFill>
                </a:rPr>
                <a:t>v dveh letih razširiti na novo lokacijo</a:t>
              </a:r>
              <a:r>
                <a:rPr lang="en-US" sz="2200" dirty="0">
                  <a:solidFill>
                    <a:srgbClr val="595959"/>
                  </a:solidFill>
                </a:rPr>
                <a:t>, lahko vaša finančna strategija vključuje varčevanje dela dobička ali pridobitev vlagatelja že zdaj, da bo denar na voljo, ko boste pripravljeni na širitev. Pomaga vam tudi predvideti morebitne težave (npr. potrebo po dodatnih sredstvih pozimi, kar je lahko del strategije za ohranjanje minimalnega stanja denarnih sredstev).</a:t>
              </a:r>
            </a:p>
          </p:txBody>
        </p:sp>
      </p:grpSp>
      <p:pic>
        <p:nvPicPr>
          <p:cNvPr id="3" name="Graphic 2" descr="Future with solid fill">
            <a:extLst>
              <a:ext uri="{FF2B5EF4-FFF2-40B4-BE49-F238E27FC236}">
                <a16:creationId xmlns:a16="http://schemas.microsoft.com/office/drawing/2014/main" id="{60E13FCA-26CB-3AA4-645B-E5D34C5497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750" y="368257"/>
            <a:ext cx="723563" cy="723563"/>
          </a:xfrm>
          <a:prstGeom prst="rect">
            <a:avLst/>
          </a:prstGeom>
        </p:spPr>
      </p:pic>
      <p:grpSp>
        <p:nvGrpSpPr>
          <p:cNvPr id="14" name="Group 13">
            <a:extLst>
              <a:ext uri="{FF2B5EF4-FFF2-40B4-BE49-F238E27FC236}">
                <a16:creationId xmlns:a16="http://schemas.microsoft.com/office/drawing/2014/main" id="{E57D230D-33BB-17ED-9371-07C7DEAA6FD3}"/>
              </a:ext>
            </a:extLst>
          </p:cNvPr>
          <p:cNvGrpSpPr/>
          <p:nvPr/>
        </p:nvGrpSpPr>
        <p:grpSpPr>
          <a:xfrm>
            <a:off x="291118" y="3892772"/>
            <a:ext cx="11620500" cy="2729718"/>
            <a:chOff x="1971016" y="947872"/>
            <a:chExt cx="5363234" cy="4957889"/>
          </a:xfrm>
          <a:effectLst>
            <a:outerShdw blurRad="63500" sx="102000" sy="102000" algn="ctr" rotWithShape="0">
              <a:prstClr val="black">
                <a:alpha val="40000"/>
              </a:prstClr>
            </a:outerShdw>
          </a:effectLst>
        </p:grpSpPr>
        <p:sp>
          <p:nvSpPr>
            <p:cNvPr id="15" name="Freeform: Shape 14">
              <a:extLst>
                <a:ext uri="{FF2B5EF4-FFF2-40B4-BE49-F238E27FC236}">
                  <a16:creationId xmlns:a16="http://schemas.microsoft.com/office/drawing/2014/main" id="{ABEE9C1E-C1E6-AE66-D487-6CE84250AFC7}"/>
                </a:ext>
              </a:extLst>
            </p:cNvPr>
            <p:cNvSpPr/>
            <p:nvPr/>
          </p:nvSpPr>
          <p:spPr>
            <a:xfrm>
              <a:off x="1971016" y="955962"/>
              <a:ext cx="2055453"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rPr>
                <a:t>       Vam pomaga ostati na pravi poti</a:t>
              </a:r>
              <a:endParaRPr lang="en-GB" sz="2400" b="1" kern="1200" dirty="0">
                <a:solidFill>
                  <a:schemeClr val="bg1"/>
                </a:solidFill>
              </a:endParaRPr>
            </a:p>
          </p:txBody>
        </p:sp>
        <p:sp>
          <p:nvSpPr>
            <p:cNvPr id="22" name="Freeform: Shape 21">
              <a:extLst>
                <a:ext uri="{FF2B5EF4-FFF2-40B4-BE49-F238E27FC236}">
                  <a16:creationId xmlns:a16="http://schemas.microsoft.com/office/drawing/2014/main" id="{B93C3A09-A284-747A-242C-DD38E7D6BAB5}"/>
                </a:ext>
              </a:extLst>
            </p:cNvPr>
            <p:cNvSpPr/>
            <p:nvPr/>
          </p:nvSpPr>
          <p:spPr>
            <a:xfrm>
              <a:off x="1971016" y="2199808"/>
              <a:ext cx="2055453" cy="370595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200" dirty="0">
                  <a:solidFill>
                    <a:srgbClr val="595959"/>
                  </a:solidFill>
                </a:rPr>
                <a:t>Poslovno okolje je polno motenj in nepričakovanih izzivov. Trdna strategija vam pomaga ostati </a:t>
              </a:r>
              <a:r>
                <a:rPr lang="en-US" sz="2200" b="1" dirty="0">
                  <a:solidFill>
                    <a:srgbClr val="595959"/>
                  </a:solidFill>
                </a:rPr>
                <a:t>osredotočen na dolgoročne cilje, </a:t>
              </a:r>
              <a:r>
                <a:rPr lang="en-US" sz="2200" dirty="0">
                  <a:solidFill>
                    <a:srgbClr val="595959"/>
                  </a:solidFill>
                </a:rPr>
                <a:t>tudi ko se pojavijo kratkoročne težave. </a:t>
              </a:r>
            </a:p>
          </p:txBody>
        </p:sp>
        <p:sp>
          <p:nvSpPr>
            <p:cNvPr id="23" name="Freeform: Shape 22">
              <a:extLst>
                <a:ext uri="{FF2B5EF4-FFF2-40B4-BE49-F238E27FC236}">
                  <a16:creationId xmlns:a16="http://schemas.microsoft.com/office/drawing/2014/main" id="{249C2181-FB10-3267-604C-2C3860371C7B}"/>
                </a:ext>
              </a:extLst>
            </p:cNvPr>
            <p:cNvSpPr/>
            <p:nvPr/>
          </p:nvSpPr>
          <p:spPr>
            <a:xfrm>
              <a:off x="4221578" y="947872"/>
              <a:ext cx="3112672"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Primer</a:t>
              </a:r>
            </a:p>
          </p:txBody>
        </p:sp>
        <p:sp>
          <p:nvSpPr>
            <p:cNvPr id="24" name="Freeform: Shape 23">
              <a:extLst>
                <a:ext uri="{FF2B5EF4-FFF2-40B4-BE49-F238E27FC236}">
                  <a16:creationId xmlns:a16="http://schemas.microsoft.com/office/drawing/2014/main" id="{F8FDF46A-1EA8-0869-90AB-C4827A9D46AC}"/>
                </a:ext>
              </a:extLst>
            </p:cNvPr>
            <p:cNvSpPr/>
            <p:nvPr/>
          </p:nvSpPr>
          <p:spPr>
            <a:xfrm>
              <a:off x="4221578" y="2199806"/>
              <a:ext cx="3112672"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200" dirty="0">
                  <a:solidFill>
                    <a:srgbClr val="595959"/>
                  </a:solidFill>
                </a:rPr>
                <a:t>Če </a:t>
              </a:r>
              <a:r>
                <a:rPr lang="en-US" sz="2200" b="1" dirty="0">
                  <a:solidFill>
                    <a:srgbClr val="595959"/>
                  </a:solidFill>
                </a:rPr>
                <a:t>se pojavi privlačna priložnost </a:t>
              </a:r>
              <a:r>
                <a:rPr lang="en-US" sz="2200" dirty="0">
                  <a:solidFill>
                    <a:srgbClr val="595959"/>
                  </a:solidFill>
                </a:rPr>
                <a:t>(npr. naložba v nekaj, kar ni povezano z vašim poslom), vam strategija pomaga ostati osredotočen na svoje glavne cilje, kot je izboljšanje namestitve. Prav tako vam služi kot vodilo v primeru neuspehov (npr. upad turizma), tako da se lahko prilagodite, ne da bi izgubili smer.</a:t>
              </a:r>
            </a:p>
          </p:txBody>
        </p:sp>
      </p:grpSp>
      <p:pic>
        <p:nvPicPr>
          <p:cNvPr id="26" name="Graphic 25" descr="Route (Two Pins With A Path) with solid fill">
            <a:extLst>
              <a:ext uri="{FF2B5EF4-FFF2-40B4-BE49-F238E27FC236}">
                <a16:creationId xmlns:a16="http://schemas.microsoft.com/office/drawing/2014/main" id="{59C360EB-97B2-20DD-28BE-638156C9ED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7643" y="3897226"/>
            <a:ext cx="767562" cy="767562"/>
          </a:xfrm>
          <a:prstGeom prst="rect">
            <a:avLst/>
          </a:prstGeom>
        </p:spPr>
      </p:pic>
    </p:spTree>
    <p:extLst>
      <p:ext uri="{BB962C8B-B14F-4D97-AF65-F5344CB8AC3E}">
        <p14:creationId xmlns:p14="http://schemas.microsoft.com/office/powerpoint/2010/main" val="659146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78C1-DD6A-8BF4-DB52-1A341EB9D86E}"/>
            </a:ext>
          </a:extLst>
        </p:cNvPr>
        <p:cNvGrpSpPr/>
        <p:nvPr/>
      </p:nvGrpSpPr>
      <p:grpSpPr>
        <a:xfrm>
          <a:off x="0" y="0"/>
          <a:ext cx="0" cy="0"/>
          <a:chOff x="0" y="0"/>
          <a:chExt cx="0" cy="0"/>
        </a:xfrm>
      </p:grpSpPr>
      <p:pic>
        <p:nvPicPr>
          <p:cNvPr id="16" name="Graphic 15" descr="Gears outline">
            <a:extLst>
              <a:ext uri="{FF2B5EF4-FFF2-40B4-BE49-F238E27FC236}">
                <a16:creationId xmlns:a16="http://schemas.microsoft.com/office/drawing/2014/main" id="{2A80CF72-95AB-B258-156B-2220EF932B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655" y="3107232"/>
            <a:ext cx="954420" cy="954420"/>
          </a:xfrm>
          <a:prstGeom prst="rect">
            <a:avLst/>
          </a:prstGeom>
        </p:spPr>
      </p:pic>
      <p:grpSp>
        <p:nvGrpSpPr>
          <p:cNvPr id="17" name="Group 16">
            <a:extLst>
              <a:ext uri="{FF2B5EF4-FFF2-40B4-BE49-F238E27FC236}">
                <a16:creationId xmlns:a16="http://schemas.microsoft.com/office/drawing/2014/main" id="{7C65BD28-2C3E-3252-BB3C-ED79CB41D483}"/>
              </a:ext>
            </a:extLst>
          </p:cNvPr>
          <p:cNvGrpSpPr/>
          <p:nvPr/>
        </p:nvGrpSpPr>
        <p:grpSpPr>
          <a:xfrm>
            <a:off x="685800" y="423060"/>
            <a:ext cx="11258550" cy="3733004"/>
            <a:chOff x="1971016" y="947872"/>
            <a:chExt cx="5363234" cy="4957889"/>
          </a:xfrm>
          <a:effectLst>
            <a:outerShdw blurRad="63500" sx="102000" sy="102000" algn="ctr" rotWithShape="0">
              <a:prstClr val="black">
                <a:alpha val="40000"/>
              </a:prstClr>
            </a:outerShdw>
          </a:effectLst>
        </p:grpSpPr>
        <p:sp>
          <p:nvSpPr>
            <p:cNvPr id="18" name="Freeform: Shape 17">
              <a:extLst>
                <a:ext uri="{FF2B5EF4-FFF2-40B4-BE49-F238E27FC236}">
                  <a16:creationId xmlns:a16="http://schemas.microsoft.com/office/drawing/2014/main" id="{5D47BF54-DB8B-5CB9-A6C0-F004D1C88310}"/>
                </a:ext>
              </a:extLst>
            </p:cNvPr>
            <p:cNvSpPr/>
            <p:nvPr/>
          </p:nvSpPr>
          <p:spPr>
            <a:xfrm>
              <a:off x="1971016" y="955962"/>
              <a:ext cx="2540025" cy="1251939"/>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IE" sz="2400" b="1" dirty="0"/>
                <a:t>Gradite kredibilnost</a:t>
              </a:r>
              <a:endParaRPr lang="en-GB" sz="2400" b="1" kern="1200" dirty="0">
                <a:solidFill>
                  <a:schemeClr val="bg1"/>
                </a:solidFill>
              </a:endParaRPr>
            </a:p>
          </p:txBody>
        </p:sp>
        <p:sp>
          <p:nvSpPr>
            <p:cNvPr id="19" name="Freeform: Shape 18">
              <a:extLst>
                <a:ext uri="{FF2B5EF4-FFF2-40B4-BE49-F238E27FC236}">
                  <a16:creationId xmlns:a16="http://schemas.microsoft.com/office/drawing/2014/main" id="{1E6621A8-B7B1-E488-B860-9F1287B7ED30}"/>
                </a:ext>
              </a:extLst>
            </p:cNvPr>
            <p:cNvSpPr/>
            <p:nvPr/>
          </p:nvSpPr>
          <p:spPr>
            <a:xfrm>
              <a:off x="1971016" y="2199807"/>
              <a:ext cx="2540025" cy="3705954"/>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pPr marL="342900" lvl="1" indent="-342900" defTabSz="1066800">
                <a:lnSpc>
                  <a:spcPct val="90000"/>
                </a:lnSpc>
                <a:spcBef>
                  <a:spcPct val="0"/>
                </a:spcBef>
                <a:spcAft>
                  <a:spcPct val="15000"/>
                </a:spcAft>
                <a:buFont typeface="Wingdings" panose="05000000000000000000" pitchFamily="2" charset="2"/>
                <a:buChar char="ü"/>
              </a:pPr>
              <a:r>
                <a:rPr lang="en-US" sz="2400" dirty="0">
                  <a:solidFill>
                    <a:srgbClr val="595959"/>
                  </a:solidFill>
                </a:rPr>
                <a:t>Če kdaj </a:t>
              </a:r>
              <a:r>
                <a:rPr lang="en-US" sz="2400" b="1" dirty="0">
                  <a:solidFill>
                    <a:srgbClr val="595959"/>
                  </a:solidFill>
                </a:rPr>
                <a:t>potrebujete zunanje financiranje </a:t>
              </a:r>
              <a:r>
                <a:rPr lang="en-US" sz="2400" dirty="0">
                  <a:solidFill>
                    <a:srgbClr val="595959"/>
                  </a:solidFill>
                </a:rPr>
                <a:t>(posojila ali vlagatelje), je jasna finančna strategija velika prednost. To kaže, da ste opravili svojo domačo nalogo in da namerno upravljate s financami.</a:t>
              </a:r>
            </a:p>
          </p:txBody>
        </p:sp>
        <p:sp>
          <p:nvSpPr>
            <p:cNvPr id="20" name="Freeform: Shape 19">
              <a:extLst>
                <a:ext uri="{FF2B5EF4-FFF2-40B4-BE49-F238E27FC236}">
                  <a16:creationId xmlns:a16="http://schemas.microsoft.com/office/drawing/2014/main" id="{DD36D20E-41A0-4274-27FC-4AC5A5113674}"/>
                </a:ext>
              </a:extLst>
            </p:cNvPr>
            <p:cNvSpPr/>
            <p:nvPr/>
          </p:nvSpPr>
          <p:spPr>
            <a:xfrm>
              <a:off x="4603337" y="947872"/>
              <a:ext cx="2730913" cy="1251936"/>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96751"/>
            </a:solidFill>
            <a:ln>
              <a:solidFill>
                <a:schemeClr val="accent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Primer</a:t>
              </a:r>
            </a:p>
          </p:txBody>
        </p:sp>
        <p:sp>
          <p:nvSpPr>
            <p:cNvPr id="21" name="Freeform: Shape 20">
              <a:extLst>
                <a:ext uri="{FF2B5EF4-FFF2-40B4-BE49-F238E27FC236}">
                  <a16:creationId xmlns:a16="http://schemas.microsoft.com/office/drawing/2014/main" id="{EE0E4F9C-DD31-8807-896C-1B99A1319CAC}"/>
                </a:ext>
              </a:extLst>
            </p:cNvPr>
            <p:cNvSpPr/>
            <p:nvPr/>
          </p:nvSpPr>
          <p:spPr>
            <a:xfrm>
              <a:off x="4603337" y="2199806"/>
              <a:ext cx="2730913" cy="37059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tx2">
                <a:lumMod val="95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ctr" anchorCtr="0">
              <a:noAutofit/>
            </a:bodyPr>
            <a:lstStyle/>
            <a:p>
              <a:r>
                <a:rPr lang="en-US" sz="2400" dirty="0">
                  <a:solidFill>
                    <a:srgbClr val="595959"/>
                  </a:solidFill>
                </a:rPr>
                <a:t>Banke in vlagatelji bodo veliko bolj verjetno zaupali in financirali podjetnika, ki lahko jasno izrazi svojo finančno strategijo in pokaže, da so njegov proračun in finančni podatki v skladu s tem načrtom. V bistvu to kaže na profesionalno finančno upravljanje podjetja.</a:t>
              </a:r>
            </a:p>
          </p:txBody>
        </p:sp>
      </p:grpSp>
      <p:pic>
        <p:nvPicPr>
          <p:cNvPr id="10" name="Graphic 9" descr="Coins outline">
            <a:extLst>
              <a:ext uri="{FF2B5EF4-FFF2-40B4-BE49-F238E27FC236}">
                <a16:creationId xmlns:a16="http://schemas.microsoft.com/office/drawing/2014/main" id="{6F6E7EA9-68C6-93D4-7477-C0E6DEE74B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600" y="487848"/>
            <a:ext cx="914400" cy="914400"/>
          </a:xfrm>
          <a:prstGeom prst="rect">
            <a:avLst/>
          </a:prstGeom>
        </p:spPr>
      </p:pic>
      <p:sp>
        <p:nvSpPr>
          <p:cNvPr id="12" name="TextBox 11">
            <a:extLst>
              <a:ext uri="{FF2B5EF4-FFF2-40B4-BE49-F238E27FC236}">
                <a16:creationId xmlns:a16="http://schemas.microsoft.com/office/drawing/2014/main" id="{51E5D1E8-CE71-204A-1026-3029E0A4E891}"/>
              </a:ext>
            </a:extLst>
          </p:cNvPr>
          <p:cNvSpPr txBox="1"/>
          <p:nvPr/>
        </p:nvSpPr>
        <p:spPr>
          <a:xfrm>
            <a:off x="600075" y="4662514"/>
            <a:ext cx="11144250" cy="1107996"/>
          </a:xfrm>
          <a:prstGeom prst="rect">
            <a:avLst/>
          </a:prstGeom>
          <a:noFill/>
        </p:spPr>
        <p:txBody>
          <a:bodyPr wrap="square">
            <a:spAutoFit/>
          </a:bodyPr>
          <a:lstStyle/>
          <a:p>
            <a:r>
              <a:rPr lang="en-US" sz="2200" b="1" dirty="0">
                <a:solidFill>
                  <a:srgbClr val="E96751"/>
                </a:solidFill>
              </a:rPr>
              <a:t>Če povzamemo, </a:t>
            </a:r>
            <a:r>
              <a:rPr lang="en-US" sz="2200" b="1" i="1" dirty="0">
                <a:solidFill>
                  <a:srgbClr val="E96751"/>
                </a:solidFill>
              </a:rPr>
              <a:t>neuspešno načrtovanje pomeni načrtovanje neuspeha</a:t>
            </a:r>
            <a:r>
              <a:rPr lang="en-US" sz="2200" b="1" dirty="0">
                <a:solidFill>
                  <a:srgbClr val="E96751"/>
                </a:solidFill>
              </a:rPr>
              <a:t>. </a:t>
            </a:r>
            <a:r>
              <a:rPr lang="en-US" sz="2200" dirty="0">
                <a:solidFill>
                  <a:srgbClr val="595959"/>
                </a:solidFill>
              </a:rPr>
              <a:t>Finančna strategija je potrebna, da se zagotovi, da vsi deli vašega podjetja (prodaja, odhodki, naložbe) delujejo usklajeno v smeri tega, kar želite doseči. To je vaš finančni </a:t>
            </a:r>
            <a:r>
              <a:rPr lang="en-US" sz="2200" b="1" dirty="0">
                <a:solidFill>
                  <a:srgbClr val="595959"/>
                </a:solidFill>
              </a:rPr>
              <a:t>načrt </a:t>
            </a:r>
            <a:r>
              <a:rPr lang="en-US" sz="2200" dirty="0">
                <a:solidFill>
                  <a:srgbClr val="595959"/>
                </a:solidFill>
              </a:rPr>
              <a:t>za uspeh.</a:t>
            </a:r>
            <a:endParaRPr lang="en-IE" sz="2200" dirty="0">
              <a:solidFill>
                <a:srgbClr val="595959"/>
              </a:solidFill>
            </a:endParaRPr>
          </a:p>
        </p:txBody>
      </p:sp>
    </p:spTree>
    <p:extLst>
      <p:ext uri="{BB962C8B-B14F-4D97-AF65-F5344CB8AC3E}">
        <p14:creationId xmlns:p14="http://schemas.microsoft.com/office/powerpoint/2010/main" val="2867287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9FF6B-27D8-6D86-2D6C-B85ADB9AF674}"/>
            </a:ext>
          </a:extLst>
        </p:cNvPr>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C07B9782-0921-1931-A866-85D4EBD00B8B}"/>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9A2026C1-E3DA-590B-39B0-4782379AD68B}"/>
              </a:ext>
            </a:extLst>
          </p:cNvPr>
          <p:cNvSpPr>
            <a:spLocks noGrp="1"/>
          </p:cNvSpPr>
          <p:nvPr>
            <p:ph type="body" sz="quarter" idx="66"/>
          </p:nvPr>
        </p:nvSpPr>
        <p:spPr>
          <a:xfrm rot="16200000">
            <a:off x="2850786" y="719868"/>
            <a:ext cx="1908414" cy="511072"/>
          </a:xfrm>
        </p:spPr>
        <p:txBody>
          <a:bodyPr/>
          <a:lstStyle/>
          <a:p>
            <a:endParaRPr lang="en-IE"/>
          </a:p>
        </p:txBody>
      </p:sp>
      <p:sp>
        <p:nvSpPr>
          <p:cNvPr id="9" name="Text Placeholder 8">
            <a:extLst>
              <a:ext uri="{FF2B5EF4-FFF2-40B4-BE49-F238E27FC236}">
                <a16:creationId xmlns:a16="http://schemas.microsoft.com/office/drawing/2014/main" id="{8849EB85-4EC6-982C-2739-4B23126FF6C4}"/>
              </a:ext>
            </a:extLst>
          </p:cNvPr>
          <p:cNvSpPr>
            <a:spLocks noGrp="1"/>
          </p:cNvSpPr>
          <p:nvPr>
            <p:ph type="body" sz="quarter" idx="21"/>
          </p:nvPr>
        </p:nvSpPr>
        <p:spPr>
          <a:xfrm>
            <a:off x="4295552" y="1372379"/>
            <a:ext cx="7221426" cy="4530541"/>
          </a:xfrm>
        </p:spPr>
        <p:txBody>
          <a:bodyPr lIns="91440" tIns="45720" rIns="91440" bIns="45720" anchor="t"/>
          <a:lstStyle/>
          <a:p>
            <a:pPr>
              <a:spcAft>
                <a:spcPts val="1200"/>
              </a:spcAft>
            </a:pPr>
            <a:r>
              <a:rPr lang="en-US" sz="2100" dirty="0"/>
              <a:t>Da bi zgradili resnično trajnostno in odporno turistično podjetje, mora finančno načrtovanje presegati mesečni prihodek in kratkoročno proračunsko načrtovanje. </a:t>
            </a:r>
            <a:endParaRPr lang="en-US" sz="2100" dirty="0">
              <a:ea typeface="Calibri"/>
              <a:cs typeface="Calibri"/>
            </a:endParaRPr>
          </a:p>
          <a:p>
            <a:pPr>
              <a:spcAft>
                <a:spcPts val="1200"/>
              </a:spcAft>
            </a:pPr>
            <a:r>
              <a:rPr lang="en-US" sz="2100" dirty="0"/>
              <a:t>Naslednje strategije predstavljajo načrt za doseganje </a:t>
            </a:r>
            <a:r>
              <a:rPr lang="en-US" sz="2100" b="1" dirty="0"/>
              <a:t>dolgoročne finančne stabilnosti</a:t>
            </a:r>
            <a:r>
              <a:rPr lang="en-US" sz="2100" dirty="0"/>
              <a:t>, ki zagotavlja, da se vaša nastanitev lahko prilagaja spremembam, prenese sezonska nihanja in podpira vaše osebne cilje ter poslovno poslanstvo. </a:t>
            </a:r>
            <a:endParaRPr lang="en-US" sz="2100" dirty="0">
              <a:ea typeface="Calibri"/>
              <a:cs typeface="Calibri"/>
            </a:endParaRPr>
          </a:p>
          <a:p>
            <a:pPr>
              <a:spcAft>
                <a:spcPts val="1200"/>
              </a:spcAft>
            </a:pPr>
            <a:r>
              <a:rPr lang="en-US" sz="2100" dirty="0"/>
              <a:t>Od ustvarjanja rezervnih </a:t>
            </a:r>
            <a:r>
              <a:rPr lang="en-US" sz="2100" b="1" dirty="0"/>
              <a:t>sredstev za nujne primere </a:t>
            </a:r>
            <a:r>
              <a:rPr lang="en-US" sz="2100" dirty="0"/>
              <a:t>in </a:t>
            </a:r>
            <a:r>
              <a:rPr lang="en-US" sz="2100" b="1" dirty="0"/>
              <a:t>ponovnega vlaganja </a:t>
            </a:r>
            <a:r>
              <a:rPr lang="en-US" sz="2100" dirty="0"/>
              <a:t>v nadgradnje do </a:t>
            </a:r>
            <a:r>
              <a:rPr lang="en-US" sz="2100" b="1" dirty="0"/>
              <a:t>spremljanja finančnega poslovanja </a:t>
            </a:r>
            <a:r>
              <a:rPr lang="en-US" sz="2100" dirty="0"/>
              <a:t>in </a:t>
            </a:r>
            <a:r>
              <a:rPr lang="en-US" sz="2100" b="1" dirty="0"/>
              <a:t>diverzifikacije virov prihodkov </a:t>
            </a:r>
            <a:r>
              <a:rPr lang="en-US" sz="2100" dirty="0"/>
              <a:t>– vsako področje krepi vaše temelje za rast. </a:t>
            </a:r>
            <a:endParaRPr lang="en-US" sz="2100" dirty="0">
              <a:ea typeface="Calibri"/>
              <a:cs typeface="Calibri"/>
            </a:endParaRPr>
          </a:p>
          <a:p>
            <a:pPr>
              <a:spcAft>
                <a:spcPts val="1200"/>
              </a:spcAft>
            </a:pPr>
            <a:r>
              <a:rPr lang="en-US" sz="2100" dirty="0"/>
              <a:t>Z obravnavanjem </a:t>
            </a:r>
            <a:r>
              <a:rPr lang="en-US" sz="2100" b="1" dirty="0"/>
              <a:t>inflacije, tveganja in dolgoročne vizije </a:t>
            </a:r>
            <a:r>
              <a:rPr lang="en-US" sz="2100" dirty="0"/>
              <a:t>ne boste le ohranili svoj posel, ampak ga boste pripravili na uspešno delovanje v prihodnjih letih.</a:t>
            </a:r>
            <a:endParaRPr lang="en-IE" sz="2100">
              <a:ea typeface="Calibri"/>
              <a:cs typeface="Calibri"/>
            </a:endParaRPr>
          </a:p>
        </p:txBody>
      </p:sp>
      <p:sp>
        <p:nvSpPr>
          <p:cNvPr id="7" name="Text Placeholder 6">
            <a:extLst>
              <a:ext uri="{FF2B5EF4-FFF2-40B4-BE49-F238E27FC236}">
                <a16:creationId xmlns:a16="http://schemas.microsoft.com/office/drawing/2014/main" id="{E61BC670-444B-187A-84D6-034D90210D1B}"/>
              </a:ext>
            </a:extLst>
          </p:cNvPr>
          <p:cNvSpPr>
            <a:spLocks noGrp="1"/>
          </p:cNvSpPr>
          <p:nvPr>
            <p:ph type="body" sz="quarter" idx="18"/>
          </p:nvPr>
        </p:nvSpPr>
        <p:spPr>
          <a:xfrm>
            <a:off x="675021" y="3232809"/>
            <a:ext cx="2680738" cy="1049221"/>
          </a:xfrm>
        </p:spPr>
        <p:txBody>
          <a:bodyPr/>
          <a:lstStyle/>
          <a:p>
            <a:r>
              <a:rPr lang="en-IE" b="0" dirty="0"/>
              <a:t>Kako obravnavati izzive in ustvarjati priložnosti</a:t>
            </a:r>
          </a:p>
        </p:txBody>
      </p:sp>
      <p:sp>
        <p:nvSpPr>
          <p:cNvPr id="8" name="Text Placeholder 7">
            <a:extLst>
              <a:ext uri="{FF2B5EF4-FFF2-40B4-BE49-F238E27FC236}">
                <a16:creationId xmlns:a16="http://schemas.microsoft.com/office/drawing/2014/main" id="{4A329DDA-707C-BFC5-1EE6-4C80E2FAD2BE}"/>
              </a:ext>
            </a:extLst>
          </p:cNvPr>
          <p:cNvSpPr>
            <a:spLocks noGrp="1"/>
          </p:cNvSpPr>
          <p:nvPr>
            <p:ph type="body" sz="quarter" idx="19"/>
          </p:nvPr>
        </p:nvSpPr>
        <p:spPr>
          <a:xfrm>
            <a:off x="345193" y="1946322"/>
            <a:ext cx="3516878" cy="385564"/>
          </a:xfrm>
        </p:spPr>
        <p:txBody>
          <a:bodyPr/>
          <a:lstStyle/>
          <a:p>
            <a:r>
              <a:rPr lang="en-IE" b="0" dirty="0"/>
              <a:t>Dolgoročna finančna stabilnost</a:t>
            </a:r>
          </a:p>
        </p:txBody>
      </p:sp>
      <p:sp>
        <p:nvSpPr>
          <p:cNvPr id="2" name="Text Placeholder 3">
            <a:extLst>
              <a:ext uri="{FF2B5EF4-FFF2-40B4-BE49-F238E27FC236}">
                <a16:creationId xmlns:a16="http://schemas.microsoft.com/office/drawing/2014/main" id="{2E89F4F2-5BC0-9148-2957-5D5958D3ACB4}"/>
              </a:ext>
            </a:extLst>
          </p:cNvPr>
          <p:cNvSpPr>
            <a:spLocks noGrp="1"/>
          </p:cNvSpPr>
          <p:nvPr>
            <p:ph type="body" sz="quarter" idx="16"/>
          </p:nvPr>
        </p:nvSpPr>
        <p:spPr>
          <a:xfrm>
            <a:off x="4295552" y="264698"/>
            <a:ext cx="7504847" cy="803654"/>
          </a:xfrm>
        </p:spPr>
        <p:txBody>
          <a:bodyPr lIns="91440" tIns="45720" rIns="91440" bIns="45720" anchor="t">
            <a:noAutofit/>
          </a:bodyPr>
          <a:lstStyle/>
          <a:p>
            <a:r>
              <a:rPr lang="en-IE" sz="2800" b="0" dirty="0">
                <a:solidFill>
                  <a:srgbClr val="E96751"/>
                </a:solidFill>
              </a:rPr>
              <a:t>Obravnavajte izzive s strategijami in izkoristite priložnosti za izgradnjo odpornosti</a:t>
            </a:r>
            <a:endParaRPr lang="sl-SI" sz="2800">
              <a:ea typeface="Calibri"/>
              <a:cs typeface="Calibri"/>
            </a:endParaRPr>
          </a:p>
        </p:txBody>
      </p:sp>
    </p:spTree>
    <p:extLst>
      <p:ext uri="{BB962C8B-B14F-4D97-AF65-F5344CB8AC3E}">
        <p14:creationId xmlns:p14="http://schemas.microsoft.com/office/powerpoint/2010/main" val="3761180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C919F1A-A037-E0AC-31EA-2E5B7391014D}"/>
              </a:ext>
            </a:extLst>
          </p:cNvPr>
          <p:cNvSpPr>
            <a:spLocks noGrp="1"/>
          </p:cNvSpPr>
          <p:nvPr>
            <p:ph type="body" sz="quarter" idx="18"/>
          </p:nvPr>
        </p:nvSpPr>
        <p:spPr>
          <a:xfrm>
            <a:off x="788657" y="835585"/>
            <a:ext cx="10614687" cy="3499183"/>
          </a:xfrm>
        </p:spPr>
        <p:txBody>
          <a:bodyPr/>
          <a:lstStyle/>
          <a:p>
            <a:r>
              <a:rPr lang="en-US" sz="2400" dirty="0"/>
              <a:t>Preden lahko načrtujete prihodnost, </a:t>
            </a:r>
            <a:r>
              <a:rPr lang="en-US" sz="2400" b="1" dirty="0"/>
              <a:t>morate imeti jasno sliko o svojih trenutnih financah</a:t>
            </a:r>
            <a:r>
              <a:rPr lang="en-US" sz="2400" dirty="0"/>
              <a:t>. To vključuje pregled vaših finančnih evidenc in izkazov, da bi odgovorili na vprašanja: Od kod prihaja vaš denar in kam gre trenutno?</a:t>
            </a:r>
            <a:endParaRPr lang="en-IE" sz="2400" dirty="0"/>
          </a:p>
        </p:txBody>
      </p:sp>
      <p:sp>
        <p:nvSpPr>
          <p:cNvPr id="7" name="Text Placeholder 6">
            <a:extLst>
              <a:ext uri="{FF2B5EF4-FFF2-40B4-BE49-F238E27FC236}">
                <a16:creationId xmlns:a16="http://schemas.microsoft.com/office/drawing/2014/main" id="{2FEA3ECD-59C1-0720-360F-BD81FC0346F5}"/>
              </a:ext>
            </a:extLst>
          </p:cNvPr>
          <p:cNvSpPr>
            <a:spLocks noGrp="1"/>
          </p:cNvSpPr>
          <p:nvPr>
            <p:ph type="body" sz="quarter" idx="16"/>
          </p:nvPr>
        </p:nvSpPr>
        <p:spPr>
          <a:xfrm>
            <a:off x="788656" y="279095"/>
            <a:ext cx="10614687" cy="803654"/>
          </a:xfrm>
        </p:spPr>
        <p:txBody>
          <a:bodyPr/>
          <a:lstStyle/>
          <a:p>
            <a:r>
              <a:rPr lang="en-IE" sz="2800" dirty="0"/>
              <a:t>Razumite svojo trenutno finančno situacijo – </a:t>
            </a:r>
            <a:r>
              <a:rPr lang="en-IE" sz="2800" dirty="0">
                <a:solidFill>
                  <a:srgbClr val="E96751"/>
                </a:solidFill>
              </a:rPr>
              <a:t>trenutni problemi</a:t>
            </a:r>
          </a:p>
        </p:txBody>
      </p:sp>
      <p:sp>
        <p:nvSpPr>
          <p:cNvPr id="10" name="Flowchart: Alternate Process 9">
            <a:extLst>
              <a:ext uri="{FF2B5EF4-FFF2-40B4-BE49-F238E27FC236}">
                <a16:creationId xmlns:a16="http://schemas.microsoft.com/office/drawing/2014/main" id="{0761CEBC-D4DA-9926-6AA5-28C96F4B91E5}"/>
              </a:ext>
            </a:extLst>
          </p:cNvPr>
          <p:cNvSpPr/>
          <p:nvPr/>
        </p:nvSpPr>
        <p:spPr>
          <a:xfrm>
            <a:off x="735010" y="2099735"/>
            <a:ext cx="10789448" cy="981719"/>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5">
            <a:extLst>
              <a:ext uri="{FF2B5EF4-FFF2-40B4-BE49-F238E27FC236}">
                <a16:creationId xmlns:a16="http://schemas.microsoft.com/office/drawing/2014/main" id="{0EDDF50B-8206-8216-0CEB-6C7F3E454984}"/>
              </a:ext>
            </a:extLst>
          </p:cNvPr>
          <p:cNvSpPr txBox="1">
            <a:spLocks/>
          </p:cNvSpPr>
          <p:nvPr/>
        </p:nvSpPr>
        <p:spPr>
          <a:xfrm>
            <a:off x="909771" y="2089592"/>
            <a:ext cx="10614687" cy="803653"/>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pPr>
            <a:r>
              <a:rPr lang="en-IE" sz="2800">
                <a:solidFill>
                  <a:schemeClr val="bg1"/>
                </a:solidFill>
              </a:rPr>
              <a:t>Preglejte finančne izkaze in razumite, </a:t>
            </a:r>
            <a:endParaRPr lang="en-IE" sz="2800" dirty="0">
              <a:solidFill>
                <a:schemeClr val="bg1"/>
              </a:solidFill>
            </a:endParaRPr>
          </a:p>
          <a:p>
            <a:pPr algn="ctr">
              <a:spcAft>
                <a:spcPts val="600"/>
              </a:spcAft>
            </a:pPr>
            <a:r>
              <a:rPr lang="en-IE" sz="2800" err="1">
                <a:solidFill>
                  <a:schemeClr val="bg1"/>
                </a:solidFill>
              </a:rPr>
              <a:t>kje</a:t>
            </a:r>
            <a:r>
              <a:rPr lang="en-IE" sz="2800">
                <a:solidFill>
                  <a:schemeClr val="bg1"/>
                </a:solidFill>
              </a:rPr>
              <a:t> </a:t>
            </a:r>
            <a:r>
              <a:rPr lang="en-IE" sz="2800" err="1">
                <a:solidFill>
                  <a:schemeClr val="bg1"/>
                </a:solidFill>
              </a:rPr>
              <a:t>ste</a:t>
            </a:r>
            <a:r>
              <a:rPr lang="en-IE" sz="2800">
                <a:solidFill>
                  <a:schemeClr val="bg1"/>
                </a:solidFill>
              </a:rPr>
              <a:t> </a:t>
            </a:r>
            <a:r>
              <a:rPr lang="en-IE" sz="2800" err="1">
                <a:solidFill>
                  <a:schemeClr val="bg1"/>
                </a:solidFill>
              </a:rPr>
              <a:t>trenutno</a:t>
            </a:r>
            <a:r>
              <a:rPr lang="en-IE" sz="2800">
                <a:solidFill>
                  <a:schemeClr val="bg1"/>
                </a:solidFill>
              </a:rPr>
              <a:t>.</a:t>
            </a:r>
            <a:endParaRPr lang="en-IE" sz="2800" i="1">
              <a:solidFill>
                <a:schemeClr val="bg1"/>
              </a:solidFill>
            </a:endParaRPr>
          </a:p>
        </p:txBody>
      </p:sp>
      <p:sp>
        <p:nvSpPr>
          <p:cNvPr id="13" name="Text Placeholder 5">
            <a:extLst>
              <a:ext uri="{FF2B5EF4-FFF2-40B4-BE49-F238E27FC236}">
                <a16:creationId xmlns:a16="http://schemas.microsoft.com/office/drawing/2014/main" id="{FA60B6C2-6E0B-B773-92DE-A0E7C84B19F8}"/>
              </a:ext>
            </a:extLst>
          </p:cNvPr>
          <p:cNvSpPr txBox="1">
            <a:spLocks/>
          </p:cNvSpPr>
          <p:nvPr/>
        </p:nvSpPr>
        <p:spPr>
          <a:xfrm>
            <a:off x="1531044" y="3290765"/>
            <a:ext cx="9872300"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595959"/>
                </a:solidFill>
              </a:rPr>
              <a:t>Preglejte izkaz poslovnega izida, bilanco stanja in izkaz denarnih tokov </a:t>
            </a:r>
            <a:r>
              <a:rPr lang="en-US" dirty="0">
                <a:solidFill>
                  <a:srgbClr val="595959"/>
                </a:solidFill>
              </a:rPr>
              <a:t>(več o teh izkazih spodaj), da zberete ključne podatke. </a:t>
            </a:r>
            <a:r>
              <a:rPr lang="en-US" i="1" dirty="0">
                <a:solidFill>
                  <a:srgbClr val="E96751"/>
                </a:solidFill>
              </a:rPr>
              <a:t>Koliko prihodkov ste zaslužili prejšnji mesec ali prejšnje leto? Kateri so vaši glavni odhodki? Koliko dolgov imate? Koliko denarja imate na voljo?</a:t>
            </a:r>
          </a:p>
        </p:txBody>
      </p:sp>
      <p:sp>
        <p:nvSpPr>
          <p:cNvPr id="14" name="Flowchart: Alternate Process 13">
            <a:extLst>
              <a:ext uri="{FF2B5EF4-FFF2-40B4-BE49-F238E27FC236}">
                <a16:creationId xmlns:a16="http://schemas.microsoft.com/office/drawing/2014/main" id="{FA14D0F1-D746-2FA3-3F09-E6D95333B113}"/>
              </a:ext>
            </a:extLst>
          </p:cNvPr>
          <p:cNvSpPr/>
          <p:nvPr/>
        </p:nvSpPr>
        <p:spPr>
          <a:xfrm>
            <a:off x="1377915" y="3271469"/>
            <a:ext cx="10146543" cy="140971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5">
            <a:extLst>
              <a:ext uri="{FF2B5EF4-FFF2-40B4-BE49-F238E27FC236}">
                <a16:creationId xmlns:a16="http://schemas.microsoft.com/office/drawing/2014/main" id="{EE8E6276-5277-75F8-F450-33C6D31808D1}"/>
              </a:ext>
            </a:extLst>
          </p:cNvPr>
          <p:cNvSpPr txBox="1">
            <a:spLocks/>
          </p:cNvSpPr>
          <p:nvPr/>
        </p:nvSpPr>
        <p:spPr>
          <a:xfrm>
            <a:off x="1529934" y="4940104"/>
            <a:ext cx="9902717"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sz="2800" b="1" dirty="0">
                <a:solidFill>
                  <a:srgbClr val="EC7C69"/>
                </a:solidFill>
              </a:rPr>
              <a:t>Primer: </a:t>
            </a:r>
            <a:r>
              <a:rPr lang="en-US" dirty="0">
                <a:solidFill>
                  <a:srgbClr val="595959"/>
                </a:solidFill>
              </a:rPr>
              <a:t>Vaš izkaz poslovnega izida lahko kaže, da je vaš B&amp;B lani zaslužil 100.000 evrov, imel 90.000 evrov odhodkov, kar je prineslo 10.000 evrov dobička. Bilanca stanja lahko pokaže, da imate 5.000 evrov gotovine na banki, 20.000 evrov posojila in sredstva (kot so nepremičnine in oprema) v vrednosti 50.000 evrov.</a:t>
            </a:r>
            <a:endParaRPr lang="en-IE" dirty="0">
              <a:solidFill>
                <a:srgbClr val="595959"/>
              </a:solidFill>
            </a:endParaRPr>
          </a:p>
        </p:txBody>
      </p:sp>
      <p:sp>
        <p:nvSpPr>
          <p:cNvPr id="16" name="Flowchart: Alternate Process 15">
            <a:extLst>
              <a:ext uri="{FF2B5EF4-FFF2-40B4-BE49-F238E27FC236}">
                <a16:creationId xmlns:a16="http://schemas.microsoft.com/office/drawing/2014/main" id="{89965ED0-AE6C-825F-7B14-763BB98757E9}"/>
              </a:ext>
            </a:extLst>
          </p:cNvPr>
          <p:cNvSpPr/>
          <p:nvPr/>
        </p:nvSpPr>
        <p:spPr>
          <a:xfrm>
            <a:off x="1408331" y="4803874"/>
            <a:ext cx="10116127" cy="188267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nector: Elbow 16">
            <a:extLst>
              <a:ext uri="{FF2B5EF4-FFF2-40B4-BE49-F238E27FC236}">
                <a16:creationId xmlns:a16="http://schemas.microsoft.com/office/drawing/2014/main" id="{8E9A185B-06D9-9728-2D63-C9D1F6FEC60B}"/>
              </a:ext>
            </a:extLst>
          </p:cNvPr>
          <p:cNvCxnSpPr>
            <a:cxnSpLocks/>
            <a:stCxn id="10" idx="1"/>
            <a:endCxn id="14" idx="1"/>
          </p:cNvCxnSpPr>
          <p:nvPr/>
        </p:nvCxnSpPr>
        <p:spPr>
          <a:xfrm rot="10800000" flipH="1" flipV="1">
            <a:off x="735009" y="2590595"/>
            <a:ext cx="642905" cy="1385730"/>
          </a:xfrm>
          <a:prstGeom prst="bentConnector3">
            <a:avLst>
              <a:gd name="adj1" fmla="val -35557"/>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40925654-2455-550A-042F-82BC4682C528}"/>
              </a:ext>
            </a:extLst>
          </p:cNvPr>
          <p:cNvCxnSpPr>
            <a:cxnSpLocks/>
          </p:cNvCxnSpPr>
          <p:nvPr/>
        </p:nvCxnSpPr>
        <p:spPr>
          <a:xfrm rot="16200000" flipH="1">
            <a:off x="-17557" y="4795549"/>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Piggy Bank with solid fill">
            <a:extLst>
              <a:ext uri="{FF2B5EF4-FFF2-40B4-BE49-F238E27FC236}">
                <a16:creationId xmlns:a16="http://schemas.microsoft.com/office/drawing/2014/main" id="{25B5E527-9F74-051B-5E9D-E037A0A213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6325" y="2167055"/>
            <a:ext cx="914400" cy="914400"/>
          </a:xfrm>
          <a:prstGeom prst="rect">
            <a:avLst/>
          </a:prstGeom>
        </p:spPr>
      </p:pic>
    </p:spTree>
    <p:extLst>
      <p:ext uri="{BB962C8B-B14F-4D97-AF65-F5344CB8AC3E}">
        <p14:creationId xmlns:p14="http://schemas.microsoft.com/office/powerpoint/2010/main" val="3287268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A27F7-8B79-95CF-D4B1-77DB2FAE1AC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19AD08D-003C-1625-7D36-7853142AA1A7}"/>
              </a:ext>
            </a:extLst>
          </p:cNvPr>
          <p:cNvSpPr/>
          <p:nvPr/>
        </p:nvSpPr>
        <p:spPr>
          <a:xfrm>
            <a:off x="847827" y="1087601"/>
            <a:ext cx="11112845" cy="179130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7F655165-17C1-EB69-7EEC-3FD2FB9EA679}"/>
              </a:ext>
            </a:extLst>
          </p:cNvPr>
          <p:cNvSpPr/>
          <p:nvPr/>
        </p:nvSpPr>
        <p:spPr>
          <a:xfrm>
            <a:off x="838058" y="930924"/>
            <a:ext cx="285342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12" name="Rectangle 11">
            <a:extLst>
              <a:ext uri="{FF2B5EF4-FFF2-40B4-BE49-F238E27FC236}">
                <a16:creationId xmlns:a16="http://schemas.microsoft.com/office/drawing/2014/main" id="{6F27D435-F2FD-4F8A-4FD3-675EDB66CA84}"/>
              </a:ext>
            </a:extLst>
          </p:cNvPr>
          <p:cNvSpPr/>
          <p:nvPr/>
        </p:nvSpPr>
        <p:spPr>
          <a:xfrm>
            <a:off x="847827" y="3204956"/>
            <a:ext cx="11112845" cy="288208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87150C48-97C1-0231-D23B-EEF27C9B9B5A}"/>
              </a:ext>
            </a:extLst>
          </p:cNvPr>
          <p:cNvSpPr/>
          <p:nvPr/>
        </p:nvSpPr>
        <p:spPr>
          <a:xfrm>
            <a:off x="838058" y="3048280"/>
            <a:ext cx="356382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66637728-02ED-9A25-9DD6-E9B1D7C25121}"/>
              </a:ext>
            </a:extLst>
          </p:cNvPr>
          <p:cNvSpPr txBox="1"/>
          <p:nvPr/>
        </p:nvSpPr>
        <p:spPr>
          <a:xfrm>
            <a:off x="851912" y="993187"/>
            <a:ext cx="2839571" cy="461665"/>
          </a:xfrm>
          <a:prstGeom prst="rect">
            <a:avLst/>
          </a:prstGeom>
          <a:noFill/>
        </p:spPr>
        <p:txBody>
          <a:bodyPr wrap="square" rtlCol="0">
            <a:spAutoFit/>
          </a:bodyPr>
          <a:lstStyle/>
          <a:p>
            <a:r>
              <a:rPr lang="en-US" sz="2400" b="1" dirty="0">
                <a:solidFill>
                  <a:schemeClr val="bg1"/>
                </a:solidFill>
              </a:rPr>
              <a:t>Preseganje stroškov</a:t>
            </a:r>
            <a:endParaRPr lang="en-GB" sz="2400" b="1" dirty="0">
              <a:solidFill>
                <a:schemeClr val="bg1"/>
              </a:solidFill>
            </a:endParaRPr>
          </a:p>
        </p:txBody>
      </p:sp>
      <p:sp>
        <p:nvSpPr>
          <p:cNvPr id="17" name="TextBox 16">
            <a:extLst>
              <a:ext uri="{FF2B5EF4-FFF2-40B4-BE49-F238E27FC236}">
                <a16:creationId xmlns:a16="http://schemas.microsoft.com/office/drawing/2014/main" id="{3B91B4E5-A930-E0CA-2E8B-B7A16087561A}"/>
              </a:ext>
            </a:extLst>
          </p:cNvPr>
          <p:cNvSpPr txBox="1"/>
          <p:nvPr/>
        </p:nvSpPr>
        <p:spPr>
          <a:xfrm>
            <a:off x="955502" y="3096451"/>
            <a:ext cx="3446377" cy="461665"/>
          </a:xfrm>
          <a:prstGeom prst="rect">
            <a:avLst/>
          </a:prstGeom>
          <a:noFill/>
        </p:spPr>
        <p:txBody>
          <a:bodyPr wrap="square" rtlCol="0">
            <a:spAutoFit/>
          </a:bodyPr>
          <a:lstStyle/>
          <a:p>
            <a:r>
              <a:rPr lang="en-GB" sz="2400" b="1" dirty="0">
                <a:solidFill>
                  <a:schemeClr val="bg1"/>
                </a:solidFill>
              </a:rPr>
              <a:t>Rezerva za nujne primere</a:t>
            </a:r>
          </a:p>
        </p:txBody>
      </p:sp>
      <p:sp>
        <p:nvSpPr>
          <p:cNvPr id="18" name="TextBox 17">
            <a:extLst>
              <a:ext uri="{FF2B5EF4-FFF2-40B4-BE49-F238E27FC236}">
                <a16:creationId xmlns:a16="http://schemas.microsoft.com/office/drawing/2014/main" id="{55F60757-30D7-45B0-23DD-60E46D496C1E}"/>
              </a:ext>
            </a:extLst>
          </p:cNvPr>
          <p:cNvSpPr txBox="1"/>
          <p:nvPr/>
        </p:nvSpPr>
        <p:spPr>
          <a:xfrm>
            <a:off x="955502" y="989990"/>
            <a:ext cx="11001273" cy="1569660"/>
          </a:xfrm>
          <a:prstGeom prst="rect">
            <a:avLst/>
          </a:prstGeom>
          <a:noFill/>
        </p:spPr>
        <p:txBody>
          <a:bodyPr wrap="square" rtlCol="0">
            <a:spAutoFit/>
          </a:bodyPr>
          <a:lstStyle/>
          <a:p>
            <a:pPr indent="2692400"/>
            <a:r>
              <a:rPr lang="en-US" sz="2400" dirty="0">
                <a:solidFill>
                  <a:srgbClr val="595959"/>
                </a:solidFill>
              </a:rPr>
              <a:t>Pogosto tveganje so </a:t>
            </a:r>
            <a:r>
              <a:rPr lang="en-US" sz="2400" b="1" dirty="0">
                <a:solidFill>
                  <a:srgbClr val="595959"/>
                </a:solidFill>
              </a:rPr>
              <a:t>presežki stroškov </a:t>
            </a:r>
            <a:r>
              <a:rPr lang="en-US" sz="2400" dirty="0">
                <a:solidFill>
                  <a:srgbClr val="595959"/>
                </a:solidFill>
              </a:rPr>
              <a:t>– </a:t>
            </a:r>
            <a:r>
              <a:rPr lang="en-US" sz="2400" b="1" dirty="0">
                <a:solidFill>
                  <a:srgbClr val="E96751"/>
                </a:solidFill>
              </a:rPr>
              <a:t>na primer, </a:t>
            </a:r>
            <a:r>
              <a:rPr lang="en-US" sz="2400" dirty="0">
                <a:solidFill>
                  <a:srgbClr val="595959"/>
                </a:solidFill>
              </a:rPr>
              <a:t>ko se cene energije dvignejo in postanejo komunalne storitve veliko dražje od predvidenega. Ker veste, da se to lahko zgodi, se lahko odločite za nakup energetsko učinkovitih aparatov ali pa v rezervni sklad za nujne primere vložite nekaj dodatnega denarja za plačilo komunalnih storitev.</a:t>
            </a:r>
          </a:p>
        </p:txBody>
      </p:sp>
      <p:sp>
        <p:nvSpPr>
          <p:cNvPr id="19" name="TextBox 18">
            <a:extLst>
              <a:ext uri="{FF2B5EF4-FFF2-40B4-BE49-F238E27FC236}">
                <a16:creationId xmlns:a16="http://schemas.microsoft.com/office/drawing/2014/main" id="{D3258612-2526-FAFF-31D0-A0394040A3E6}"/>
              </a:ext>
            </a:extLst>
          </p:cNvPr>
          <p:cNvSpPr txBox="1"/>
          <p:nvPr/>
        </p:nvSpPr>
        <p:spPr>
          <a:xfrm>
            <a:off x="980420" y="3322199"/>
            <a:ext cx="10966867" cy="2677656"/>
          </a:xfrm>
          <a:prstGeom prst="rect">
            <a:avLst/>
          </a:prstGeom>
          <a:noFill/>
        </p:spPr>
        <p:txBody>
          <a:bodyPr wrap="square" lIns="91440" tIns="45720" rIns="91440" bIns="45720" rtlCol="0" anchor="t">
            <a:spAutoFit/>
          </a:bodyPr>
          <a:lstStyle/>
          <a:p>
            <a:pPr indent="3239770"/>
            <a:r>
              <a:rPr lang="en-US" sz="2400" dirty="0">
                <a:solidFill>
                  <a:srgbClr val="595959"/>
                </a:solidFill>
              </a:rPr>
              <a:t>   </a:t>
            </a:r>
            <a:r>
              <a:rPr lang="en-US" sz="2400" dirty="0" err="1">
                <a:solidFill>
                  <a:srgbClr val="595959"/>
                </a:solidFill>
              </a:rPr>
              <a:t>Pripravite</a:t>
            </a:r>
            <a:r>
              <a:rPr lang="en-US" sz="2400" dirty="0">
                <a:solidFill>
                  <a:srgbClr val="595959"/>
                </a:solidFill>
              </a:rPr>
              <a:t> denar, ki ga </a:t>
            </a:r>
            <a:r>
              <a:rPr lang="en-US" sz="2400" dirty="0" err="1">
                <a:solidFill>
                  <a:srgbClr val="595959"/>
                </a:solidFill>
              </a:rPr>
              <a:t>boste</a:t>
            </a:r>
            <a:r>
              <a:rPr lang="en-US" sz="2400" dirty="0">
                <a:solidFill>
                  <a:srgbClr val="595959"/>
                </a:solidFill>
              </a:rPr>
              <a:t> </a:t>
            </a:r>
            <a:r>
              <a:rPr lang="en-US" sz="2400" dirty="0" err="1">
                <a:solidFill>
                  <a:srgbClr val="595959"/>
                </a:solidFill>
              </a:rPr>
              <a:t>uporabili</a:t>
            </a:r>
            <a:r>
              <a:rPr lang="en-US" sz="2400" dirty="0">
                <a:solidFill>
                  <a:srgbClr val="595959"/>
                </a:solidFill>
              </a:rPr>
              <a:t> le, </a:t>
            </a:r>
            <a:r>
              <a:rPr lang="en-US" sz="2400" dirty="0" err="1">
                <a:solidFill>
                  <a:srgbClr val="595959"/>
                </a:solidFill>
              </a:rPr>
              <a:t>če</a:t>
            </a:r>
            <a:r>
              <a:rPr lang="en-US" sz="2400" dirty="0">
                <a:solidFill>
                  <a:srgbClr val="595959"/>
                </a:solidFill>
              </a:rPr>
              <a:t> se </a:t>
            </a:r>
            <a:r>
              <a:rPr lang="en-US" sz="2400" dirty="0" err="1">
                <a:solidFill>
                  <a:srgbClr val="595959"/>
                </a:solidFill>
              </a:rPr>
              <a:t>kaj</a:t>
            </a:r>
            <a:r>
              <a:rPr lang="en-US" sz="2400" dirty="0">
                <a:solidFill>
                  <a:srgbClr val="595959"/>
                </a:solidFill>
              </a:rPr>
              <a:t> </a:t>
            </a:r>
            <a:r>
              <a:rPr lang="en-US" sz="2400" dirty="0" err="1">
                <a:solidFill>
                  <a:srgbClr val="595959"/>
                </a:solidFill>
              </a:rPr>
              <a:t>zgodi</a:t>
            </a:r>
            <a:r>
              <a:rPr lang="en-US" sz="2400" dirty="0">
                <a:solidFill>
                  <a:srgbClr val="595959"/>
                </a:solidFill>
              </a:rPr>
              <a:t>. </a:t>
            </a:r>
            <a:r>
              <a:rPr lang="en-US" sz="2400" dirty="0" err="1">
                <a:solidFill>
                  <a:srgbClr val="595959"/>
                </a:solidFill>
              </a:rPr>
              <a:t>Mnogi</a:t>
            </a:r>
            <a:r>
              <a:rPr lang="en-US" sz="2400" dirty="0">
                <a:solidFill>
                  <a:srgbClr val="595959"/>
                </a:solidFill>
              </a:rPr>
              <a:t> </a:t>
            </a:r>
            <a:r>
              <a:rPr lang="en-US" sz="2400" dirty="0" err="1">
                <a:solidFill>
                  <a:srgbClr val="595959"/>
                </a:solidFill>
              </a:rPr>
              <a:t>strokovnjaki</a:t>
            </a:r>
            <a:r>
              <a:rPr lang="en-US" sz="2400" dirty="0">
                <a:solidFill>
                  <a:srgbClr val="595959"/>
                </a:solidFill>
              </a:rPr>
              <a:t> priporočajo, da </a:t>
            </a:r>
            <a:r>
              <a:rPr lang="en-US" sz="2400" b="1" dirty="0">
                <a:solidFill>
                  <a:srgbClr val="595959"/>
                </a:solidFill>
              </a:rPr>
              <a:t>si </a:t>
            </a:r>
            <a:r>
              <a:rPr lang="en-US" sz="2400" dirty="0">
                <a:solidFill>
                  <a:srgbClr val="595959"/>
                </a:solidFill>
              </a:rPr>
              <a:t>po možnosti </a:t>
            </a:r>
            <a:r>
              <a:rPr lang="en-US" sz="2400" b="1" dirty="0">
                <a:solidFill>
                  <a:srgbClr val="595959"/>
                </a:solidFill>
              </a:rPr>
              <a:t>prihranite</a:t>
            </a:r>
            <a:r>
              <a:rPr lang="en-US" sz="2400" dirty="0">
                <a:solidFill>
                  <a:srgbClr val="595959"/>
                </a:solidFill>
              </a:rPr>
              <a:t> nekaj mesečnih </a:t>
            </a:r>
            <a:r>
              <a:rPr lang="en-US" sz="2400" b="1" dirty="0">
                <a:solidFill>
                  <a:srgbClr val="595959"/>
                </a:solidFill>
              </a:rPr>
              <a:t>stroškov poslovanja</a:t>
            </a:r>
            <a:r>
              <a:rPr lang="en-US" sz="2400" dirty="0">
                <a:solidFill>
                  <a:srgbClr val="595959"/>
                </a:solidFill>
              </a:rPr>
              <a:t>. </a:t>
            </a:r>
            <a:r>
              <a:rPr lang="en-US" sz="2400" b="1" dirty="0">
                <a:solidFill>
                  <a:srgbClr val="E96751"/>
                </a:solidFill>
              </a:rPr>
              <a:t>Primer: </a:t>
            </a:r>
            <a:r>
              <a:rPr lang="en-US" sz="2400" dirty="0">
                <a:solidFill>
                  <a:srgbClr val="595959"/>
                </a:solidFill>
              </a:rPr>
              <a:t>če veste, </a:t>
            </a:r>
            <a:r>
              <a:rPr lang="en-US" sz="2400" b="1" dirty="0">
                <a:solidFill>
                  <a:srgbClr val="595959"/>
                </a:solidFill>
              </a:rPr>
              <a:t>da so </a:t>
            </a:r>
            <a:r>
              <a:rPr lang="en-US" sz="2400" dirty="0">
                <a:solidFill>
                  <a:srgbClr val="595959"/>
                </a:solidFill>
              </a:rPr>
              <a:t>vaši </a:t>
            </a:r>
            <a:r>
              <a:rPr lang="en-US" sz="2400" b="1" dirty="0">
                <a:solidFill>
                  <a:srgbClr val="595959"/>
                </a:solidFill>
              </a:rPr>
              <a:t>fiksni stroški 5000 evrov na mesec</a:t>
            </a:r>
            <a:r>
              <a:rPr lang="en-US" sz="2400" dirty="0">
                <a:solidFill>
                  <a:srgbClr val="595959"/>
                </a:solidFill>
              </a:rPr>
              <a:t>, pomeni, da imate v rezervi za nujne primere 10 000 evrov, kar pomeni, da lahko v primeru, da imate nenadoma nekaj mesecev skoraj ničelnih prihodkov (na primer zaradi prepovedi potovanj ali pandemije), še vedno plačujete najemnino in osnovne račune ter preživite, dokler se razmere ne izboljšajo. </a:t>
            </a:r>
            <a:endParaRPr lang="sl-SI"/>
          </a:p>
        </p:txBody>
      </p:sp>
      <p:sp>
        <p:nvSpPr>
          <p:cNvPr id="27" name="TextBox 26">
            <a:extLst>
              <a:ext uri="{FF2B5EF4-FFF2-40B4-BE49-F238E27FC236}">
                <a16:creationId xmlns:a16="http://schemas.microsoft.com/office/drawing/2014/main" id="{8E2E2FAC-3C6C-9664-3389-973A313351B7}"/>
              </a:ext>
            </a:extLst>
          </p:cNvPr>
          <p:cNvSpPr txBox="1"/>
          <p:nvPr/>
        </p:nvSpPr>
        <p:spPr>
          <a:xfrm>
            <a:off x="543568" y="221469"/>
            <a:ext cx="11001273" cy="584775"/>
          </a:xfrm>
          <a:prstGeom prst="rect">
            <a:avLst/>
          </a:prstGeom>
          <a:noFill/>
        </p:spPr>
        <p:txBody>
          <a:bodyPr wrap="square">
            <a:spAutoFit/>
          </a:bodyPr>
          <a:lstStyle/>
          <a:p>
            <a:r>
              <a:rPr lang="en-IE" sz="3200" b="1" dirty="0">
                <a:solidFill>
                  <a:srgbClr val="E96751"/>
                </a:solidFill>
              </a:rPr>
              <a:t>Preseganje stroškov </a:t>
            </a:r>
            <a:r>
              <a:rPr lang="en-IE" sz="3200" b="1" dirty="0">
                <a:solidFill>
                  <a:srgbClr val="418D8F"/>
                </a:solidFill>
              </a:rPr>
              <a:t>je pogosta težava za </a:t>
            </a:r>
            <a:r>
              <a:rPr lang="en-IE" sz="3200" b="1" dirty="0" err="1">
                <a:solidFill>
                  <a:srgbClr val="418D8F"/>
                </a:solidFill>
              </a:rPr>
              <a:t>podjetja</a:t>
            </a:r>
            <a:endParaRPr lang="en-US" sz="3200" b="1" dirty="0">
              <a:solidFill>
                <a:srgbClr val="418D8F"/>
              </a:solidFill>
            </a:endParaRPr>
          </a:p>
        </p:txBody>
      </p:sp>
      <p:pic>
        <p:nvPicPr>
          <p:cNvPr id="4" name="Graphic 3" descr="Lights On with solid fill">
            <a:extLst>
              <a:ext uri="{FF2B5EF4-FFF2-40B4-BE49-F238E27FC236}">
                <a16:creationId xmlns:a16="http://schemas.microsoft.com/office/drawing/2014/main" id="{66C0E1FB-0A48-AA4E-EDE5-C64309A335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620" y="2884697"/>
            <a:ext cx="914400" cy="914400"/>
          </a:xfrm>
          <a:prstGeom prst="rect">
            <a:avLst/>
          </a:prstGeom>
        </p:spPr>
      </p:pic>
    </p:spTree>
    <p:extLst>
      <p:ext uri="{BB962C8B-B14F-4D97-AF65-F5344CB8AC3E}">
        <p14:creationId xmlns:p14="http://schemas.microsoft.com/office/powerpoint/2010/main" val="2567438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02626-32EF-66A0-EA6D-75CE49912C4F}"/>
            </a:ext>
          </a:extLst>
        </p:cNvPr>
        <p:cNvGrpSpPr/>
        <p:nvPr/>
      </p:nvGrpSpPr>
      <p:grpSpPr>
        <a:xfrm>
          <a:off x="0" y="0"/>
          <a:ext cx="0" cy="0"/>
          <a:chOff x="0" y="0"/>
          <a:chExt cx="0" cy="0"/>
        </a:xfrm>
      </p:grpSpPr>
      <p:sp>
        <p:nvSpPr>
          <p:cNvPr id="12" name="Text Placeholder 9">
            <a:extLst>
              <a:ext uri="{FF2B5EF4-FFF2-40B4-BE49-F238E27FC236}">
                <a16:creationId xmlns:a16="http://schemas.microsoft.com/office/drawing/2014/main" id="{9600AE8A-738C-00BE-89F4-C218EF289C3F}"/>
              </a:ext>
            </a:extLst>
          </p:cNvPr>
          <p:cNvSpPr>
            <a:spLocks noGrp="1"/>
          </p:cNvSpPr>
          <p:nvPr>
            <p:ph type="body" sz="quarter" idx="21"/>
          </p:nvPr>
        </p:nvSpPr>
        <p:spPr>
          <a:xfrm>
            <a:off x="4345625" y="183928"/>
            <a:ext cx="7417749" cy="4530541"/>
          </a:xfrm>
        </p:spPr>
        <p:txBody>
          <a:bodyPr lIns="91440" tIns="45720" rIns="91440" bIns="45720" anchor="t"/>
          <a:lstStyle/>
          <a:p>
            <a:pPr>
              <a:spcAft>
                <a:spcPts val="1200"/>
              </a:spcAft>
            </a:pPr>
            <a:r>
              <a:rPr lang="en-US" sz="2100" b="1" dirty="0">
                <a:solidFill>
                  <a:srgbClr val="595959"/>
                </a:solidFill>
              </a:rPr>
              <a:t>Stroški redko ostanejo nespremenjeni – cene električne energije se lahko zvišajo ali dobavitelji zaračunajo več. </a:t>
            </a:r>
            <a:r>
              <a:rPr lang="en-US" sz="2100" dirty="0">
                <a:solidFill>
                  <a:srgbClr val="595959"/>
                </a:solidFill>
              </a:rPr>
              <a:t>Priporočljivo je vključiti </a:t>
            </a:r>
            <a:r>
              <a:rPr lang="en-US" sz="2100" dirty="0"/>
              <a:t>scenarij</a:t>
            </a:r>
            <a:r>
              <a:rPr lang="en-US" sz="2100" b="1" i="1" dirty="0">
                <a:solidFill>
                  <a:srgbClr val="E96751"/>
                </a:solidFill>
              </a:rPr>
              <a:t> „inflacije</a:t>
            </a:r>
            <a:r>
              <a:rPr lang="en-US" sz="2100" dirty="0"/>
              <a:t>“. </a:t>
            </a:r>
            <a:endParaRPr lang="en-US" sz="2100" dirty="0">
              <a:ea typeface="Calibri"/>
              <a:cs typeface="Calibri"/>
            </a:endParaRPr>
          </a:p>
          <a:p>
            <a:pPr>
              <a:spcAft>
                <a:spcPts val="1200"/>
              </a:spcAft>
            </a:pPr>
            <a:r>
              <a:rPr lang="en-US" sz="2100" b="1" i="1" dirty="0">
                <a:solidFill>
                  <a:srgbClr val="595959"/>
                </a:solidFill>
              </a:rPr>
              <a:t>Kakšen bi bil </a:t>
            </a:r>
            <a:r>
              <a:rPr lang="en-US" sz="2100" b="1" dirty="0">
                <a:solidFill>
                  <a:srgbClr val="E96751"/>
                </a:solidFill>
              </a:rPr>
              <a:t>na primer </a:t>
            </a:r>
            <a:r>
              <a:rPr lang="en-US" sz="2100" b="1" i="1" dirty="0">
                <a:solidFill>
                  <a:srgbClr val="595959"/>
                </a:solidFill>
              </a:rPr>
              <a:t>vpliv</a:t>
            </a:r>
            <a:r>
              <a:rPr lang="en-US" sz="2100" dirty="0"/>
              <a:t>,</a:t>
            </a:r>
            <a:r>
              <a:rPr lang="en-US" sz="2100" b="1" i="1" dirty="0">
                <a:solidFill>
                  <a:srgbClr val="595959"/>
                </a:solidFill>
              </a:rPr>
              <a:t> če bi se stroški komunalnih storitev v naslednjem letu povečali za 15 %? </a:t>
            </a:r>
            <a:r>
              <a:rPr lang="en-US" sz="2100" dirty="0">
                <a:solidFill>
                  <a:srgbClr val="595959"/>
                </a:solidFill>
              </a:rPr>
              <a:t>Te številke lahko prilagodite v tabeli stroškov in opazite, kako se dobiček zmanjša. Če je verjetno, da se bodo stroški znatno povečali, načrtujte ukrepe za njihovo izravnavo (morda z rahlim povišanjem cen, izboljšanjem energetske učinkovitosti itd. </a:t>
            </a:r>
            <a:endParaRPr lang="en-US" sz="2100" dirty="0">
              <a:solidFill>
                <a:srgbClr val="595959"/>
              </a:solidFill>
              <a:ea typeface="Calibri"/>
              <a:cs typeface="Calibri"/>
            </a:endParaRPr>
          </a:p>
          <a:p>
            <a:pPr>
              <a:spcAft>
                <a:spcPts val="1200"/>
              </a:spcAft>
            </a:pPr>
            <a:r>
              <a:rPr lang="en-US" sz="2100" b="1" dirty="0">
                <a:solidFill>
                  <a:srgbClr val="459597"/>
                </a:solidFill>
              </a:rPr>
              <a:t>Rešitev = Rezerva: </a:t>
            </a:r>
            <a:r>
              <a:rPr lang="en-US" sz="2100" dirty="0">
                <a:solidFill>
                  <a:srgbClr val="595959"/>
                </a:solidFill>
              </a:rPr>
              <a:t>To se nanaša na </a:t>
            </a:r>
            <a:r>
              <a:rPr lang="en-US" sz="2100" b="1" dirty="0">
                <a:solidFill>
                  <a:srgbClr val="595959"/>
                </a:solidFill>
              </a:rPr>
              <a:t>dodatni proračun, </a:t>
            </a:r>
            <a:r>
              <a:rPr lang="en-US" sz="2100" dirty="0">
                <a:solidFill>
                  <a:srgbClr val="595959"/>
                </a:solidFill>
              </a:rPr>
              <a:t>namenjen za </a:t>
            </a:r>
            <a:r>
              <a:rPr lang="en-US" sz="2100" b="1" dirty="0">
                <a:solidFill>
                  <a:srgbClr val="595959"/>
                </a:solidFill>
              </a:rPr>
              <a:t>nepričakovane stroške ali zvišanja cen</a:t>
            </a:r>
            <a:r>
              <a:rPr lang="en-US" sz="2100" dirty="0">
                <a:solidFill>
                  <a:srgbClr val="595959"/>
                </a:solidFill>
              </a:rPr>
              <a:t>. V začetne stroške smo vključili rezervo.</a:t>
            </a:r>
            <a:endParaRPr lang="en-US" sz="2100" dirty="0">
              <a:solidFill>
                <a:srgbClr val="595959"/>
              </a:solidFill>
              <a:ea typeface="Calibri"/>
              <a:cs typeface="Calibri"/>
            </a:endParaRPr>
          </a:p>
          <a:p>
            <a:pPr>
              <a:spcAft>
                <a:spcPts val="1200"/>
              </a:spcAft>
            </a:pPr>
            <a:r>
              <a:rPr lang="en-US" sz="2100" dirty="0">
                <a:solidFill>
                  <a:srgbClr val="595959"/>
                </a:solidFill>
              </a:rPr>
              <a:t>Podobno velja za letne stroške, morda boste želeli rezervo za nepredvidene </a:t>
            </a:r>
            <a:r>
              <a:rPr lang="en-US" sz="2100" b="1" dirty="0">
                <a:solidFill>
                  <a:srgbClr val="595959"/>
                </a:solidFill>
              </a:rPr>
              <a:t>izdatke (recimo 5–10 % stroškov) </a:t>
            </a:r>
            <a:r>
              <a:rPr lang="en-US" sz="2100" dirty="0">
                <a:solidFill>
                  <a:srgbClr val="595959"/>
                </a:solidFill>
              </a:rPr>
              <a:t>ali pa se vsaj zavedati, da se vaši dejanski rezultati lahko razlikujejo. </a:t>
            </a:r>
            <a:endParaRPr lang="en-US" sz="2100" dirty="0">
              <a:solidFill>
                <a:srgbClr val="595959"/>
              </a:solidFill>
              <a:ea typeface="Calibri"/>
              <a:cs typeface="Calibri"/>
            </a:endParaRPr>
          </a:p>
          <a:p>
            <a:pPr>
              <a:spcAft>
                <a:spcPts val="1200"/>
              </a:spcAft>
            </a:pPr>
            <a:r>
              <a:rPr lang="en-US" sz="2100" dirty="0">
                <a:solidFill>
                  <a:srgbClr val="595959"/>
                </a:solidFill>
              </a:rPr>
              <a:t>Načrtovanje scenarija s</a:t>
            </a:r>
            <a:r>
              <a:rPr lang="en-US" sz="2100" b="1" dirty="0">
                <a:solidFill>
                  <a:srgbClr val="595959"/>
                </a:solidFill>
              </a:rPr>
              <a:t> 10-odstotnim povečanjem </a:t>
            </a:r>
            <a:r>
              <a:rPr lang="en-US" sz="2100" dirty="0">
                <a:solidFill>
                  <a:srgbClr val="595959"/>
                </a:solidFill>
              </a:rPr>
              <a:t>vseh </a:t>
            </a:r>
            <a:r>
              <a:rPr lang="en-US" sz="2100" b="1" dirty="0">
                <a:solidFill>
                  <a:srgbClr val="595959"/>
                </a:solidFill>
              </a:rPr>
              <a:t>stroškov </a:t>
            </a:r>
            <a:r>
              <a:rPr lang="en-US" sz="2100" dirty="0">
                <a:solidFill>
                  <a:srgbClr val="595959"/>
                </a:solidFill>
              </a:rPr>
              <a:t>lahko preizkusi vaš poslovni model.</a:t>
            </a:r>
            <a:endParaRPr lang="en-US" sz="2100" dirty="0">
              <a:solidFill>
                <a:srgbClr val="595959"/>
              </a:solidFill>
              <a:ea typeface="Calibri"/>
              <a:cs typeface="Calibri"/>
            </a:endParaRPr>
          </a:p>
        </p:txBody>
      </p:sp>
      <p:sp>
        <p:nvSpPr>
          <p:cNvPr id="8" name="Text Placeholder 7">
            <a:extLst>
              <a:ext uri="{FF2B5EF4-FFF2-40B4-BE49-F238E27FC236}">
                <a16:creationId xmlns:a16="http://schemas.microsoft.com/office/drawing/2014/main" id="{97DA4EBC-64E0-3384-6045-7E7B99DB698D}"/>
              </a:ext>
            </a:extLst>
          </p:cNvPr>
          <p:cNvSpPr>
            <a:spLocks noGrp="1"/>
          </p:cNvSpPr>
          <p:nvPr>
            <p:ph type="body" sz="quarter" idx="19"/>
          </p:nvPr>
        </p:nvSpPr>
        <p:spPr>
          <a:xfrm>
            <a:off x="190500" y="1213272"/>
            <a:ext cx="3222015" cy="385564"/>
          </a:xfrm>
        </p:spPr>
        <p:txBody>
          <a:bodyPr/>
          <a:lstStyle/>
          <a:p>
            <a:r>
              <a:rPr lang="en-IE" sz="3400" dirty="0"/>
              <a:t>Možno: </a:t>
            </a:r>
          </a:p>
          <a:p>
            <a:r>
              <a:rPr lang="en-IE" sz="3400" b="0" dirty="0"/>
              <a:t>Scenarij inflacije stroškov </a:t>
            </a:r>
          </a:p>
          <a:p>
            <a:endParaRPr lang="en-IE" sz="3400" b="0" dirty="0"/>
          </a:p>
        </p:txBody>
      </p:sp>
    </p:spTree>
    <p:extLst>
      <p:ext uri="{BB962C8B-B14F-4D97-AF65-F5344CB8AC3E}">
        <p14:creationId xmlns:p14="http://schemas.microsoft.com/office/powerpoint/2010/main" val="3714397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814383" y="1016223"/>
            <a:ext cx="4608000"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Ustvarjanje trajnosti </a:t>
            </a:r>
            <a:r>
              <a:rPr lang="en-US" sz="2400" dirty="0">
                <a:solidFill>
                  <a:srgbClr val="E96751"/>
                </a:solidFill>
              </a:rPr>
              <a:t>– načrtovanje za izredne razmere za dolgoročno trajnost</a:t>
            </a: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409203" y="1397223"/>
            <a:ext cx="5836040" cy="4671588"/>
          </a:xfrm>
        </p:spPr>
        <p:txBody>
          <a:bodyPr lIns="91440" tIns="45720" rIns="91440" bIns="45720" anchor="t"/>
          <a:lstStyle/>
          <a:p>
            <a:pPr marL="0" indent="0">
              <a:spcAft>
                <a:spcPts val="600"/>
              </a:spcAft>
            </a:pPr>
            <a:r>
              <a:rPr lang="en-US" sz="2000" dirty="0"/>
              <a:t>Finančni uspeh ni odvisen samo od tega, koliko zaslužite danes, ampak tudi od tega, kako se pametno pripravite na jutri. V tem poglavju boste spoznali, kako zaščititi svoje podjetje za nastanitve pred tveganji in hkrati ostati v skladu z okoljsko in finančno trajnostjo. Obravnavamo upravljanje tveganj in načrtovanje za izredne razmere, da se boste lahko pripravili na najboljše, pričakovane in najslabše scenarije, ter pokažemo, kako lahko zavarovanje deluje kot finančna varnostna mreža. Naučili se boste tudi, kako oblikovati finančne strategije, ki podpirajo stabilnost, vključujejo zelene naložbe in omogočajo sprejemanje pametnih dolgoročnih odločitev, ki vašemu podjetju zagotavljajo uspešnost, prilagodljivost in konkurenčnost v spreminjajočih se razmerah.</a:t>
            </a:r>
            <a:endParaRPr lang="sl-SI" sz="2000">
              <a:ea typeface="Calibri"/>
              <a:cs typeface="Calibri"/>
            </a:endParaRP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263769" y="382100"/>
            <a:ext cx="5567082" cy="720752"/>
          </a:xfrm>
        </p:spPr>
        <p:txBody>
          <a:bodyPr/>
          <a:lstStyle/>
          <a:p>
            <a:r>
              <a:rPr lang="en-US" dirty="0"/>
              <a:t>Modul 8 (del 5) Pregled</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6244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814531" y="4012726"/>
            <a:ext cx="4988883" cy="689519"/>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rgbClr val="494949"/>
                </a:solidFill>
              </a:rPr>
              <a:t>Prepoznajte ključna </a:t>
            </a:r>
            <a:r>
              <a:rPr lang="en-US" sz="1800" b="1" dirty="0">
                <a:solidFill>
                  <a:srgbClr val="494949"/>
                </a:solidFill>
              </a:rPr>
              <a:t>finančna tveganja, </a:t>
            </a:r>
            <a:r>
              <a:rPr lang="en-US" sz="1800" dirty="0">
                <a:solidFill>
                  <a:srgbClr val="494949"/>
                </a:solidFill>
              </a:rPr>
              <a:t>ki bi lahko vplivala na vaše poslovne dejavnosti.</a:t>
            </a:r>
          </a:p>
          <a:p>
            <a:pPr marL="285750" indent="-285750">
              <a:buFont typeface="Arial" panose="020B0604020202020204" pitchFamily="34" charset="0"/>
              <a:buChar char="•"/>
            </a:pPr>
            <a:r>
              <a:rPr lang="en-US" sz="1800" dirty="0">
                <a:solidFill>
                  <a:srgbClr val="494949"/>
                </a:solidFill>
              </a:rPr>
              <a:t>Razvijte </a:t>
            </a:r>
            <a:r>
              <a:rPr lang="en-US" sz="1800" b="1" dirty="0">
                <a:solidFill>
                  <a:srgbClr val="494949"/>
                </a:solidFill>
              </a:rPr>
              <a:t>načrte </a:t>
            </a:r>
            <a:r>
              <a:rPr lang="en-US" sz="1800" dirty="0">
                <a:solidFill>
                  <a:srgbClr val="494949"/>
                </a:solidFill>
              </a:rPr>
              <a:t>za izredne razmere, da se pripravite na nujne primere, gospodarsko upočasnitev ali motnje, povezane s podnebnimi spremembami.</a:t>
            </a:r>
          </a:p>
          <a:p>
            <a:pPr marL="285750" indent="-285750">
              <a:buFont typeface="Arial" panose="020B0604020202020204" pitchFamily="34" charset="0"/>
              <a:buChar char="•"/>
            </a:pPr>
            <a:r>
              <a:rPr lang="en-US" sz="1800" dirty="0">
                <a:solidFill>
                  <a:srgbClr val="494949"/>
                </a:solidFill>
              </a:rPr>
              <a:t>Uvedite </a:t>
            </a:r>
            <a:r>
              <a:rPr lang="en-US" sz="1800" b="1" dirty="0">
                <a:solidFill>
                  <a:srgbClr val="494949"/>
                </a:solidFill>
              </a:rPr>
              <a:t>finančne rezerve </a:t>
            </a:r>
            <a:r>
              <a:rPr lang="en-US" sz="1800" dirty="0">
                <a:solidFill>
                  <a:srgbClr val="494949"/>
                </a:solidFill>
              </a:rPr>
              <a:t>(npr. denarne rezerve) za obvladovanje nepričakovanih izzivov.</a:t>
            </a:r>
          </a:p>
          <a:p>
            <a:pPr marL="285750" indent="-285750">
              <a:buFont typeface="Arial" panose="020B0604020202020204" pitchFamily="34" charset="0"/>
              <a:buChar char="•"/>
            </a:pPr>
            <a:r>
              <a:rPr lang="en-US" sz="1800" dirty="0">
                <a:solidFill>
                  <a:srgbClr val="494949"/>
                </a:solidFill>
              </a:rPr>
              <a:t>Uskladite </a:t>
            </a:r>
            <a:r>
              <a:rPr lang="en-US" sz="1800" b="1" dirty="0">
                <a:solidFill>
                  <a:srgbClr val="494949"/>
                </a:solidFill>
              </a:rPr>
              <a:t>dolgoročno načrtovanje </a:t>
            </a:r>
            <a:r>
              <a:rPr lang="en-US" sz="1800" dirty="0">
                <a:solidFill>
                  <a:srgbClr val="494949"/>
                </a:solidFill>
              </a:rPr>
              <a:t>s </a:t>
            </a:r>
            <a:r>
              <a:rPr lang="en-US" sz="1800" b="1" dirty="0">
                <a:solidFill>
                  <a:srgbClr val="494949"/>
                </a:solidFill>
              </a:rPr>
              <a:t>cilji trajnosti</a:t>
            </a:r>
            <a:r>
              <a:rPr lang="en-US" sz="1800" dirty="0">
                <a:solidFill>
                  <a:srgbClr val="494949"/>
                </a:solidFill>
              </a:rPr>
              <a:t>, vključno z naložbami v okolje in energetsko učinkovitimi nadgradnjami.</a:t>
            </a:r>
          </a:p>
          <a:p>
            <a:pPr marL="285750" indent="-285750">
              <a:buFont typeface="Arial" panose="020B0604020202020204" pitchFamily="34" charset="0"/>
              <a:buChar char="•"/>
            </a:pPr>
            <a:r>
              <a:rPr lang="en-US" sz="1800" dirty="0">
                <a:solidFill>
                  <a:srgbClr val="494949"/>
                </a:solidFill>
              </a:rPr>
              <a:t>Uravnotežite </a:t>
            </a:r>
            <a:r>
              <a:rPr lang="en-US" sz="1800" b="1" dirty="0">
                <a:solidFill>
                  <a:srgbClr val="494949"/>
                </a:solidFill>
              </a:rPr>
              <a:t>dobičkonosnost z okolju prijaznim </a:t>
            </a:r>
            <a:r>
              <a:rPr lang="en-US" sz="1800" dirty="0">
                <a:solidFill>
                  <a:srgbClr val="494949"/>
                </a:solidFill>
              </a:rPr>
              <a:t>in v prihodnost usmerjenim sprejemanjem odločitev.</a:t>
            </a:r>
          </a:p>
          <a:p>
            <a:pPr marL="285750" indent="-285750">
              <a:buFont typeface="Arial" panose="020B0604020202020204" pitchFamily="34" charset="0"/>
              <a:buChar char="•"/>
            </a:pPr>
            <a:r>
              <a:rPr lang="en-US" sz="1800" dirty="0" err="1">
                <a:solidFill>
                  <a:srgbClr val="494949"/>
                </a:solidFill>
              </a:rPr>
              <a:t>Oblikujte</a:t>
            </a:r>
            <a:r>
              <a:rPr lang="en-US" sz="1800" dirty="0">
                <a:solidFill>
                  <a:srgbClr val="494949"/>
                </a:solidFill>
              </a:rPr>
              <a:t> </a:t>
            </a:r>
            <a:r>
              <a:rPr lang="en-US" sz="1800" dirty="0" err="1">
                <a:solidFill>
                  <a:srgbClr val="494949"/>
                </a:solidFill>
              </a:rPr>
              <a:t>strateški</a:t>
            </a:r>
            <a:r>
              <a:rPr lang="en-US" sz="1800" dirty="0">
                <a:solidFill>
                  <a:srgbClr val="494949"/>
                </a:solidFill>
              </a:rPr>
              <a:t> </a:t>
            </a:r>
            <a:r>
              <a:rPr lang="en-US" sz="1800" dirty="0" err="1">
                <a:solidFill>
                  <a:srgbClr val="494949"/>
                </a:solidFill>
              </a:rPr>
              <a:t>načrt</a:t>
            </a:r>
            <a:r>
              <a:rPr lang="en-US" sz="1800" dirty="0">
                <a:solidFill>
                  <a:srgbClr val="494949"/>
                </a:solidFill>
              </a:rPr>
              <a:t> za </a:t>
            </a:r>
            <a:r>
              <a:rPr lang="en-US" sz="1800" b="1" dirty="0" err="1">
                <a:solidFill>
                  <a:srgbClr val="494949"/>
                </a:solidFill>
              </a:rPr>
              <a:t>ponovno</a:t>
            </a:r>
            <a:r>
              <a:rPr lang="en-US" sz="1800" b="1" dirty="0">
                <a:solidFill>
                  <a:srgbClr val="494949"/>
                </a:solidFill>
              </a:rPr>
              <a:t> </a:t>
            </a:r>
            <a:r>
              <a:rPr lang="en-US" sz="1800" b="1" dirty="0" err="1">
                <a:solidFill>
                  <a:srgbClr val="494949"/>
                </a:solidFill>
              </a:rPr>
              <a:t>vlaganje</a:t>
            </a:r>
            <a:r>
              <a:rPr lang="en-US" sz="1800" b="1" dirty="0">
                <a:solidFill>
                  <a:srgbClr val="494949"/>
                </a:solidFill>
              </a:rPr>
              <a:t>, </a:t>
            </a:r>
            <a:r>
              <a:rPr lang="en-US" sz="1800" dirty="0">
                <a:solidFill>
                  <a:srgbClr val="494949"/>
                </a:solidFill>
              </a:rPr>
              <a:t>ki podpira odpornost in odgovorno rast.</a:t>
            </a:r>
            <a:endParaRPr lang="en-US" sz="1800" dirty="0">
              <a:solidFill>
                <a:srgbClr val="595959"/>
              </a:solidFill>
            </a:endParaRPr>
          </a:p>
        </p:txBody>
      </p:sp>
      <p:sp>
        <p:nvSpPr>
          <p:cNvPr id="2" name="TextBox 1">
            <a:extLst>
              <a:ext uri="{FF2B5EF4-FFF2-40B4-BE49-F238E27FC236}">
                <a16:creationId xmlns:a16="http://schemas.microsoft.com/office/drawing/2014/main" id="{95E80B9B-6DA8-C775-FC0A-FDA411CA2B21}"/>
              </a:ext>
            </a:extLst>
          </p:cNvPr>
          <p:cNvSpPr txBox="1"/>
          <p:nvPr/>
        </p:nvSpPr>
        <p:spPr>
          <a:xfrm>
            <a:off x="6814383" y="378367"/>
            <a:ext cx="4335238" cy="646331"/>
          </a:xfrm>
          <a:prstGeom prst="rect">
            <a:avLst/>
          </a:prstGeom>
          <a:noFill/>
        </p:spPr>
        <p:txBody>
          <a:bodyPr wrap="square" rtlCol="0">
            <a:spAutoFit/>
          </a:bodyPr>
          <a:lstStyle/>
          <a:p>
            <a:r>
              <a:rPr lang="en-IE" sz="3600" b="1" dirty="0">
                <a:solidFill>
                  <a:srgbClr val="459597"/>
                </a:solidFill>
              </a:rPr>
              <a:t>Učni izidi</a:t>
            </a:r>
          </a:p>
        </p:txBody>
      </p:sp>
    </p:spTree>
    <p:extLst>
      <p:ext uri="{BB962C8B-B14F-4D97-AF65-F5344CB8AC3E}">
        <p14:creationId xmlns:p14="http://schemas.microsoft.com/office/powerpoint/2010/main" val="397996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7810-9E8B-E650-A2D3-5FC909CBC60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13B80FF-BC02-632A-3088-AB13139C57B1}"/>
              </a:ext>
            </a:extLst>
          </p:cNvPr>
          <p:cNvSpPr>
            <a:spLocks noGrp="1"/>
          </p:cNvSpPr>
          <p:nvPr>
            <p:ph type="body" sz="quarter" idx="16"/>
          </p:nvPr>
        </p:nvSpPr>
        <p:spPr>
          <a:xfrm>
            <a:off x="788656" y="279095"/>
            <a:ext cx="10614687" cy="803654"/>
          </a:xfrm>
        </p:spPr>
        <p:txBody>
          <a:bodyPr/>
          <a:lstStyle/>
          <a:p>
            <a:r>
              <a:rPr lang="en-IE" sz="2800" dirty="0"/>
              <a:t>Razumite svojo finančno situacijo – </a:t>
            </a:r>
            <a:r>
              <a:rPr lang="en-IE" sz="2800" dirty="0">
                <a:solidFill>
                  <a:srgbClr val="E96751"/>
                </a:solidFill>
              </a:rPr>
              <a:t>prepoznajte priložnosti</a:t>
            </a:r>
          </a:p>
        </p:txBody>
      </p:sp>
      <p:sp>
        <p:nvSpPr>
          <p:cNvPr id="10" name="Flowchart: Alternate Process 9">
            <a:extLst>
              <a:ext uri="{FF2B5EF4-FFF2-40B4-BE49-F238E27FC236}">
                <a16:creationId xmlns:a16="http://schemas.microsoft.com/office/drawing/2014/main" id="{015556FA-BA2D-7DFB-3260-A462ECD5A72B}"/>
              </a:ext>
            </a:extLst>
          </p:cNvPr>
          <p:cNvSpPr/>
          <p:nvPr/>
        </p:nvSpPr>
        <p:spPr>
          <a:xfrm>
            <a:off x="735007" y="879403"/>
            <a:ext cx="10595240" cy="803653"/>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 Placeholder 5">
            <a:extLst>
              <a:ext uri="{FF2B5EF4-FFF2-40B4-BE49-F238E27FC236}">
                <a16:creationId xmlns:a16="http://schemas.microsoft.com/office/drawing/2014/main" id="{D34CE0CD-8814-C1C8-16F7-527C2B8CC974}"/>
              </a:ext>
            </a:extLst>
          </p:cNvPr>
          <p:cNvSpPr txBox="1">
            <a:spLocks/>
          </p:cNvSpPr>
          <p:nvPr/>
        </p:nvSpPr>
        <p:spPr>
          <a:xfrm>
            <a:off x="909768" y="1002097"/>
            <a:ext cx="10614687" cy="80365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pPr>
            <a:r>
              <a:rPr lang="en-IE" sz="2800" dirty="0">
                <a:solidFill>
                  <a:schemeClr val="bg1"/>
                </a:solidFill>
              </a:rPr>
              <a:t>Prepoznajte prednosti, slabosti in priložnosti</a:t>
            </a:r>
            <a:endParaRPr lang="en-IE" sz="2800" i="1" dirty="0">
              <a:solidFill>
                <a:schemeClr val="bg1"/>
              </a:solidFill>
            </a:endParaRPr>
          </a:p>
        </p:txBody>
      </p:sp>
      <p:sp>
        <p:nvSpPr>
          <p:cNvPr id="13" name="Text Placeholder 5">
            <a:extLst>
              <a:ext uri="{FF2B5EF4-FFF2-40B4-BE49-F238E27FC236}">
                <a16:creationId xmlns:a16="http://schemas.microsoft.com/office/drawing/2014/main" id="{9B6434BE-6E20-AD4E-3723-D5747C6F347E}"/>
              </a:ext>
            </a:extLst>
          </p:cNvPr>
          <p:cNvSpPr txBox="1">
            <a:spLocks/>
          </p:cNvSpPr>
          <p:nvPr/>
        </p:nvSpPr>
        <p:spPr>
          <a:xfrm>
            <a:off x="1570117" y="2014550"/>
            <a:ext cx="9768015"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US" sz="2200" b="1" dirty="0">
                <a:solidFill>
                  <a:srgbClr val="595959"/>
                </a:solidFill>
              </a:rPr>
              <a:t>Med pregledom si zabeležite področja, kjer lahko izkoristite svoje prednosti, in področja, kjer morate odpraviti </a:t>
            </a:r>
            <a:r>
              <a:rPr lang="en-US" sz="2200" dirty="0">
                <a:solidFill>
                  <a:srgbClr val="595959"/>
                </a:solidFill>
              </a:rPr>
              <a:t>svoje</a:t>
            </a:r>
            <a:r>
              <a:rPr lang="en-US" sz="2200" b="1" dirty="0">
                <a:solidFill>
                  <a:srgbClr val="595959"/>
                </a:solidFill>
              </a:rPr>
              <a:t> slabosti. Prednosti </a:t>
            </a:r>
            <a:r>
              <a:rPr lang="en-US" sz="2200" dirty="0">
                <a:solidFill>
                  <a:srgbClr val="595959"/>
                </a:solidFill>
              </a:rPr>
              <a:t>lahko vključujejo visoko stopnjo dobička pri nekaterih ponudbah (kot so vodeni ogledi ali storitve prehrane) ali močne denarne rezerve. </a:t>
            </a:r>
            <a:r>
              <a:rPr lang="en-US" sz="2200" b="1" dirty="0">
                <a:solidFill>
                  <a:srgbClr val="595959"/>
                </a:solidFill>
              </a:rPr>
              <a:t>Slabosti </a:t>
            </a:r>
            <a:r>
              <a:rPr lang="en-US" sz="2200" dirty="0">
                <a:solidFill>
                  <a:srgbClr val="595959"/>
                </a:solidFill>
              </a:rPr>
              <a:t>so lahko visok dolg ali sezonski problemi z denarnim tokom (npr. vsako zimo zabredete v rdeče številke). Morda je vaša zasedenost visoka ob vikendih, vendar nizka med tednom, ali pa se vaši stroški za komunalne storitve povečujejo hitreje kot vaši prihodki. Ti vpogledi pomagajo oblikovati vašo strategijo. </a:t>
            </a:r>
            <a:endParaRPr lang="en-US" sz="2200" i="1">
              <a:solidFill>
                <a:srgbClr val="595959"/>
              </a:solidFill>
              <a:ea typeface="Calibri"/>
              <a:cs typeface="Calibri"/>
            </a:endParaRPr>
          </a:p>
        </p:txBody>
      </p:sp>
      <p:sp>
        <p:nvSpPr>
          <p:cNvPr id="14" name="Flowchart: Alternate Process 13">
            <a:extLst>
              <a:ext uri="{FF2B5EF4-FFF2-40B4-BE49-F238E27FC236}">
                <a16:creationId xmlns:a16="http://schemas.microsoft.com/office/drawing/2014/main" id="{9867AB9B-4AD5-42BB-7D28-0E24AD890F70}"/>
              </a:ext>
            </a:extLst>
          </p:cNvPr>
          <p:cNvSpPr/>
          <p:nvPr/>
        </p:nvSpPr>
        <p:spPr>
          <a:xfrm>
            <a:off x="1397450" y="1928443"/>
            <a:ext cx="9945055" cy="289462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5">
            <a:extLst>
              <a:ext uri="{FF2B5EF4-FFF2-40B4-BE49-F238E27FC236}">
                <a16:creationId xmlns:a16="http://schemas.microsoft.com/office/drawing/2014/main" id="{B6F03CD5-4B0D-1900-AB00-E88859AD6617}"/>
              </a:ext>
            </a:extLst>
          </p:cNvPr>
          <p:cNvSpPr txBox="1">
            <a:spLocks/>
          </p:cNvSpPr>
          <p:nvPr/>
        </p:nvSpPr>
        <p:spPr>
          <a:xfrm>
            <a:off x="1570007" y="5290487"/>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altLang="en-US" sz="2200" b="1" dirty="0">
                <a:solidFill>
                  <a:srgbClr val="EC7C69"/>
                </a:solidFill>
              </a:rPr>
              <a:t>Primer: </a:t>
            </a:r>
            <a:r>
              <a:rPr lang="en-US" altLang="en-US" sz="2200" dirty="0">
                <a:solidFill>
                  <a:srgbClr val="595959"/>
                </a:solidFill>
              </a:rPr>
              <a:t>Prednost, kot je zvesto stranko, vas lahko pripelje do uvedbe programa priporočil za povečanje števila rezervacij, medtem ko vas slabost, kot je visok dolg, lahko pripelje do tega, da </a:t>
            </a:r>
            <a:r>
              <a:rPr lang="en-US" altLang="en-US" sz="2200" err="1">
                <a:solidFill>
                  <a:srgbClr val="595959"/>
                </a:solidFill>
              </a:rPr>
              <a:t>boste</a:t>
            </a:r>
            <a:r>
              <a:rPr lang="en-US" altLang="en-US" sz="2200" dirty="0">
                <a:solidFill>
                  <a:srgbClr val="595959"/>
                </a:solidFill>
              </a:rPr>
              <a:t> </a:t>
            </a:r>
            <a:r>
              <a:rPr lang="en-US" altLang="en-US" sz="2200" err="1">
                <a:solidFill>
                  <a:srgbClr val="595959"/>
                </a:solidFill>
              </a:rPr>
              <a:t>prednostno</a:t>
            </a:r>
            <a:r>
              <a:rPr lang="en-US" altLang="en-US" sz="2200" dirty="0">
                <a:solidFill>
                  <a:srgbClr val="595959"/>
                </a:solidFill>
              </a:rPr>
              <a:t> uporabili dobiček za odplačilo posojil.</a:t>
            </a:r>
            <a:endParaRPr lang="en-IE" sz="2200">
              <a:solidFill>
                <a:srgbClr val="595959"/>
              </a:solidFill>
              <a:ea typeface="Calibri"/>
              <a:cs typeface="Calibri"/>
            </a:endParaRPr>
          </a:p>
        </p:txBody>
      </p:sp>
      <p:sp>
        <p:nvSpPr>
          <p:cNvPr id="16" name="Flowchart: Alternate Process 15">
            <a:extLst>
              <a:ext uri="{FF2B5EF4-FFF2-40B4-BE49-F238E27FC236}">
                <a16:creationId xmlns:a16="http://schemas.microsoft.com/office/drawing/2014/main" id="{AAE4C965-8670-F6EE-9BFB-50287277F1E3}"/>
              </a:ext>
            </a:extLst>
          </p:cNvPr>
          <p:cNvSpPr/>
          <p:nvPr/>
        </p:nvSpPr>
        <p:spPr>
          <a:xfrm>
            <a:off x="1477711" y="5052251"/>
            <a:ext cx="9964593" cy="1556483"/>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nector: Elbow 16">
            <a:extLst>
              <a:ext uri="{FF2B5EF4-FFF2-40B4-BE49-F238E27FC236}">
                <a16:creationId xmlns:a16="http://schemas.microsoft.com/office/drawing/2014/main" id="{70AB108C-1877-F47D-FBDA-7AF7CAB02A48}"/>
              </a:ext>
            </a:extLst>
          </p:cNvPr>
          <p:cNvCxnSpPr>
            <a:cxnSpLocks/>
            <a:stCxn id="10" idx="1"/>
            <a:endCxn id="14" idx="1"/>
          </p:cNvCxnSpPr>
          <p:nvPr/>
        </p:nvCxnSpPr>
        <p:spPr>
          <a:xfrm rot="10800000" flipH="1" flipV="1">
            <a:off x="735006" y="1281230"/>
            <a:ext cx="662443" cy="2094526"/>
          </a:xfrm>
          <a:prstGeom prst="bentConnector3">
            <a:avLst>
              <a:gd name="adj1" fmla="val -34509"/>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2E304C88-BE4A-F440-7A9F-1AAA7462FFCA}"/>
              </a:ext>
            </a:extLst>
          </p:cNvPr>
          <p:cNvCxnSpPr>
            <a:cxnSpLocks/>
          </p:cNvCxnSpPr>
          <p:nvPr/>
        </p:nvCxnSpPr>
        <p:spPr>
          <a:xfrm rot="16200000" flipH="1">
            <a:off x="-2868" y="4059936"/>
            <a:ext cx="2148034" cy="64290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pic>
        <p:nvPicPr>
          <p:cNvPr id="5" name="Graphic 4" descr="Scales of justice with solid fill">
            <a:extLst>
              <a:ext uri="{FF2B5EF4-FFF2-40B4-BE49-F238E27FC236}">
                <a16:creationId xmlns:a16="http://schemas.microsoft.com/office/drawing/2014/main" id="{F95A8841-E0A9-EF5B-D1E2-15DD61C9F8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31560" y="873060"/>
            <a:ext cx="816340" cy="816340"/>
          </a:xfrm>
          <a:prstGeom prst="rect">
            <a:avLst/>
          </a:prstGeom>
        </p:spPr>
      </p:pic>
    </p:spTree>
    <p:extLst>
      <p:ext uri="{BB962C8B-B14F-4D97-AF65-F5344CB8AC3E}">
        <p14:creationId xmlns:p14="http://schemas.microsoft.com/office/powerpoint/2010/main" val="3287672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229A19B1-CAFB-F078-E463-B49DD101F71E}"/>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EF951A94-7DAA-460D-1FF9-0A27B3203E4B}"/>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5D7C15A5-9F29-B06E-39AB-CDBE614AA91A}"/>
              </a:ext>
            </a:extLst>
          </p:cNvPr>
          <p:cNvSpPr>
            <a:spLocks noGrp="1"/>
          </p:cNvSpPr>
          <p:nvPr>
            <p:ph type="body" sz="quarter" idx="21"/>
          </p:nvPr>
        </p:nvSpPr>
        <p:spPr>
          <a:xfrm>
            <a:off x="4449419" y="313303"/>
            <a:ext cx="7221426" cy="4530541"/>
          </a:xfrm>
        </p:spPr>
        <p:txBody>
          <a:bodyPr lIns="91440" tIns="45720" rIns="91440" bIns="45720" anchor="t"/>
          <a:lstStyle/>
          <a:p>
            <a:pPr>
              <a:spcAft>
                <a:spcPts val="600"/>
              </a:spcAft>
            </a:pPr>
            <a:r>
              <a:rPr lang="en-US" dirty="0"/>
              <a:t>Če veste, kje stojite, lahko oblikujete strategijo, ki </a:t>
            </a:r>
            <a:r>
              <a:rPr lang="en-US" b="1" dirty="0"/>
              <a:t>obravnava izzive in izkorišča priložnosti</a:t>
            </a:r>
            <a:r>
              <a:rPr lang="en-US" dirty="0"/>
              <a:t>. To pomeni, da morate natančno preučiti:</a:t>
            </a:r>
          </a:p>
          <a:p>
            <a:pPr marL="342900" indent="-342900">
              <a:buFont typeface="Wingdings" panose="05000000000000000000" pitchFamily="2" charset="2"/>
              <a:buChar char="ü"/>
            </a:pPr>
            <a:r>
              <a:rPr lang="en-US" dirty="0"/>
              <a:t>svoje </a:t>
            </a:r>
            <a:r>
              <a:rPr lang="en-US" b="1" dirty="0"/>
              <a:t>stroške</a:t>
            </a:r>
            <a:r>
              <a:rPr lang="en-US" dirty="0"/>
              <a:t>,</a:t>
            </a:r>
            <a:endParaRPr lang="en-US">
              <a:ea typeface="Calibri"/>
              <a:cs typeface="Calibri"/>
            </a:endParaRPr>
          </a:p>
          <a:p>
            <a:pPr marL="342900" indent="-342900">
              <a:buFont typeface="Wingdings" panose="05000000000000000000" pitchFamily="2" charset="2"/>
              <a:buChar char="ü"/>
            </a:pPr>
            <a:r>
              <a:rPr lang="en-US" dirty="0"/>
              <a:t>vaših </a:t>
            </a:r>
            <a:r>
              <a:rPr lang="en-US" b="1" dirty="0"/>
              <a:t>vzorcih prihodkov </a:t>
            </a:r>
            <a:r>
              <a:rPr lang="en-US" dirty="0"/>
              <a:t>in</a:t>
            </a:r>
            <a:endParaRPr lang="en-US">
              <a:ea typeface="Calibri"/>
              <a:cs typeface="Calibri"/>
            </a:endParaRPr>
          </a:p>
          <a:p>
            <a:pPr marL="342900" indent="-342900">
              <a:buFont typeface="Wingdings" panose="05000000000000000000" pitchFamily="2" charset="2"/>
              <a:buChar char="ü"/>
            </a:pPr>
            <a:r>
              <a:rPr lang="en-US" dirty="0"/>
              <a:t>kako se vaši </a:t>
            </a:r>
            <a:r>
              <a:rPr lang="en-US" b="1" dirty="0"/>
              <a:t>viri (zemljišča, osebje, čas) </a:t>
            </a:r>
            <a:r>
              <a:rPr lang="en-US" dirty="0"/>
              <a:t>uporabljajo – ali ne.</a:t>
            </a:r>
          </a:p>
          <a:p>
            <a:endParaRPr lang="en-US" dirty="0"/>
          </a:p>
          <a:p>
            <a:pPr>
              <a:spcAft>
                <a:spcPts val="600"/>
              </a:spcAft>
            </a:pPr>
            <a:r>
              <a:rPr lang="en-US" sz="2100" b="1" dirty="0">
                <a:solidFill>
                  <a:schemeClr val="bg1"/>
                </a:solidFill>
                <a:highlight>
                  <a:srgbClr val="E96751"/>
                </a:highlight>
              </a:rPr>
              <a:t>Primer 1: </a:t>
            </a:r>
            <a:r>
              <a:rPr lang="en-US" sz="2100" dirty="0">
                <a:solidFill>
                  <a:schemeClr val="bg1"/>
                </a:solidFill>
                <a:highlight>
                  <a:srgbClr val="E96751"/>
                </a:highlight>
              </a:rPr>
              <a:t>Vaši </a:t>
            </a:r>
            <a:r>
              <a:rPr lang="en-US" sz="2100" b="1" dirty="0">
                <a:solidFill>
                  <a:schemeClr val="bg1"/>
                </a:solidFill>
                <a:highlight>
                  <a:srgbClr val="E96751"/>
                </a:highlight>
              </a:rPr>
              <a:t>stroški čiščenja so zelo visoki; </a:t>
            </a:r>
            <a:r>
              <a:rPr lang="en-US" sz="2100" dirty="0"/>
              <a:t>vaša strategija bi lahko vključevala iskanje bolj stroškovno učinkovite storitve čiščenja ali vlaganje v opremo, ki dolgoročno zmanjša stroške. </a:t>
            </a:r>
            <a:endParaRPr lang="en-US" sz="2100" dirty="0">
              <a:ea typeface="Calibri"/>
              <a:cs typeface="Calibri"/>
            </a:endParaRPr>
          </a:p>
          <a:p>
            <a:pPr marL="342900" indent="-342900">
              <a:buFont typeface="Wingdings" panose="05000000000000000000" pitchFamily="2" charset="2"/>
              <a:buChar char="ü"/>
            </a:pPr>
            <a:r>
              <a:rPr lang="en-US" sz="2100" dirty="0"/>
              <a:t>Primerjajte različne ponudnike storitev čiščenja</a:t>
            </a:r>
            <a:endParaRPr lang="en-US" sz="2100" dirty="0">
              <a:ea typeface="Calibri"/>
              <a:cs typeface="Calibri"/>
            </a:endParaRPr>
          </a:p>
          <a:p>
            <a:pPr marL="342900" indent="-342900">
              <a:buFont typeface="Wingdings" panose="05000000000000000000" pitchFamily="2" charset="2"/>
              <a:buChar char="ü"/>
            </a:pPr>
            <a:r>
              <a:rPr lang="en-US" sz="2100" dirty="0"/>
              <a:t>Namesto pogodbenih delavcev najemite sezonsko osebje</a:t>
            </a:r>
            <a:endParaRPr lang="en-US" sz="2100" dirty="0">
              <a:ea typeface="Calibri"/>
              <a:cs typeface="Calibri"/>
            </a:endParaRPr>
          </a:p>
          <a:p>
            <a:pPr marL="342900" indent="-342900">
              <a:buFont typeface="Wingdings" panose="05000000000000000000" pitchFamily="2" charset="2"/>
              <a:buChar char="ü"/>
            </a:pPr>
            <a:r>
              <a:rPr lang="en-US" sz="2100" dirty="0"/>
              <a:t>Vlagajte v boljšo opremo za pranje perila ali čiščenje (kar se sčasoma izplača)</a:t>
            </a:r>
            <a:endParaRPr lang="en-US" sz="2100" dirty="0">
              <a:ea typeface="Calibri"/>
              <a:cs typeface="Calibri"/>
            </a:endParaRPr>
          </a:p>
          <a:p>
            <a:pPr marL="342900" indent="-342900">
              <a:buFont typeface="Wingdings" panose="05000000000000000000" pitchFamily="2" charset="2"/>
              <a:buChar char="ü"/>
            </a:pPr>
            <a:r>
              <a:rPr lang="en-US" sz="2100" dirty="0"/>
              <a:t>Uporabite manj, a kakovostnejših dni za menjavo na teden</a:t>
            </a:r>
            <a:endParaRPr lang="en-US" sz="2100" dirty="0">
              <a:ea typeface="Calibri"/>
              <a:cs typeface="Calibri"/>
            </a:endParaRPr>
          </a:p>
          <a:p>
            <a:r>
              <a:rPr lang="en-US" sz="2100" b="1" dirty="0">
                <a:solidFill>
                  <a:srgbClr val="E96751"/>
                </a:solidFill>
              </a:rPr>
              <a:t>Rezultat: </a:t>
            </a:r>
            <a:r>
              <a:rPr lang="en-US" sz="2100" dirty="0"/>
              <a:t>Zmanjšate tekoče stroške, ne da bi pri tem žrtvovali zadovoljstvo gostov.</a:t>
            </a:r>
            <a:endParaRPr lang="en-US" sz="2100" dirty="0">
              <a:ea typeface="Calibri"/>
              <a:cs typeface="Calibri"/>
            </a:endParaRPr>
          </a:p>
          <a:p>
            <a:pPr>
              <a:spcAft>
                <a:spcPts val="600"/>
              </a:spcAft>
            </a:pPr>
            <a:endParaRPr lang="en-US" dirty="0"/>
          </a:p>
          <a:p>
            <a:pPr>
              <a:spcAft>
                <a:spcPts val="600"/>
              </a:spcAft>
            </a:pPr>
            <a:endParaRPr lang="en-IE" dirty="0"/>
          </a:p>
        </p:txBody>
      </p:sp>
      <p:sp>
        <p:nvSpPr>
          <p:cNvPr id="7" name="Text Placeholder 6">
            <a:extLst>
              <a:ext uri="{FF2B5EF4-FFF2-40B4-BE49-F238E27FC236}">
                <a16:creationId xmlns:a16="http://schemas.microsoft.com/office/drawing/2014/main" id="{43561CB1-10F9-D2C9-3132-F2772DBFB1D5}"/>
              </a:ext>
            </a:extLst>
          </p:cNvPr>
          <p:cNvSpPr>
            <a:spLocks noGrp="1"/>
          </p:cNvSpPr>
          <p:nvPr>
            <p:ph type="body" sz="quarter" idx="18"/>
          </p:nvPr>
        </p:nvSpPr>
        <p:spPr>
          <a:xfrm>
            <a:off x="714098" y="3604040"/>
            <a:ext cx="2680738" cy="1049221"/>
          </a:xfrm>
        </p:spPr>
        <p:txBody>
          <a:bodyPr lIns="91440" tIns="45720" rIns="91440" bIns="45720" anchor="t">
            <a:noAutofit/>
          </a:bodyPr>
          <a:lstStyle/>
          <a:p>
            <a:r>
              <a:rPr lang="en-IE" sz="2600" b="0" dirty="0">
                <a:latin typeface="Calibri"/>
                <a:ea typeface="Open Sans"/>
                <a:cs typeface="Calibri"/>
              </a:rPr>
              <a:t>Kako obravnavati izzive in ustvarjati priložnosti</a:t>
            </a:r>
          </a:p>
        </p:txBody>
      </p:sp>
      <p:sp>
        <p:nvSpPr>
          <p:cNvPr id="8" name="Text Placeholder 7">
            <a:extLst>
              <a:ext uri="{FF2B5EF4-FFF2-40B4-BE49-F238E27FC236}">
                <a16:creationId xmlns:a16="http://schemas.microsoft.com/office/drawing/2014/main" id="{E7A0A2FB-A533-24E3-4B1B-B2500B6D4F1C}"/>
              </a:ext>
            </a:extLst>
          </p:cNvPr>
          <p:cNvSpPr>
            <a:spLocks noGrp="1"/>
          </p:cNvSpPr>
          <p:nvPr>
            <p:ph type="body" sz="quarter" idx="19"/>
          </p:nvPr>
        </p:nvSpPr>
        <p:spPr>
          <a:xfrm>
            <a:off x="716856" y="2073176"/>
            <a:ext cx="2597067" cy="385564"/>
          </a:xfrm>
        </p:spPr>
        <p:txBody>
          <a:bodyPr/>
          <a:lstStyle/>
          <a:p>
            <a:r>
              <a:rPr lang="en-IE" dirty="0"/>
              <a:t>Vedite, kje stojite</a:t>
            </a:r>
          </a:p>
        </p:txBody>
      </p:sp>
    </p:spTree>
    <p:extLst>
      <p:ext uri="{BB962C8B-B14F-4D97-AF65-F5344CB8AC3E}">
        <p14:creationId xmlns:p14="http://schemas.microsoft.com/office/powerpoint/2010/main" val="2603678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47192-47E5-C603-3983-3C443472A081}"/>
            </a:ext>
          </a:extLst>
        </p:cNvPr>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22D25B7F-B5D0-0FB9-AE02-A6BC61DA4F41}"/>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FC22D4AD-1821-2220-8F37-AB0EDA752EF3}"/>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8E08368A-2380-C844-1D56-FFE0EB0ED48C}"/>
              </a:ext>
            </a:extLst>
          </p:cNvPr>
          <p:cNvSpPr>
            <a:spLocks noGrp="1"/>
          </p:cNvSpPr>
          <p:nvPr>
            <p:ph type="body" sz="quarter" idx="21"/>
          </p:nvPr>
        </p:nvSpPr>
        <p:spPr>
          <a:xfrm>
            <a:off x="4276526" y="135029"/>
            <a:ext cx="7650874" cy="4530541"/>
          </a:xfrm>
        </p:spPr>
        <p:txBody>
          <a:bodyPr lIns="91440" tIns="45720" rIns="91440" bIns="45720" anchor="t"/>
          <a:lstStyle/>
          <a:p>
            <a:pPr>
              <a:spcAft>
                <a:spcPts val="600"/>
              </a:spcAft>
            </a:pPr>
            <a:r>
              <a:rPr lang="en-US" sz="2000" b="1" dirty="0">
                <a:solidFill>
                  <a:schemeClr val="bg1"/>
                </a:solidFill>
                <a:highlight>
                  <a:srgbClr val="E96751"/>
                </a:highlight>
              </a:rPr>
              <a:t>Primer 2: Neizkoriščena zemljišča ali prostori</a:t>
            </a:r>
            <a:endParaRPr lang="en-US" sz="2000" b="1">
              <a:solidFill>
                <a:schemeClr val="bg1"/>
              </a:solidFill>
              <a:highlight>
                <a:srgbClr val="E96751"/>
              </a:highlight>
              <a:ea typeface="Calibri"/>
              <a:cs typeface="Calibri"/>
            </a:endParaRPr>
          </a:p>
          <a:p>
            <a:pPr>
              <a:spcAft>
                <a:spcPts val="600"/>
              </a:spcAft>
            </a:pPr>
            <a:r>
              <a:rPr lang="en-US" sz="2000" dirty="0"/>
              <a:t>Če je del vašega območja </a:t>
            </a:r>
            <a:r>
              <a:rPr lang="en-US" sz="2000" b="1" dirty="0"/>
              <a:t>v sezoni neizkoriščen</a:t>
            </a:r>
            <a:r>
              <a:rPr lang="en-US" sz="2000" dirty="0"/>
              <a:t>, to pomeni izgubljen potencialni prihodek. Vaša strategija bi lahko bila:</a:t>
            </a:r>
            <a:endParaRPr lang="en-US" sz="2000" dirty="0">
              <a:ea typeface="Calibri"/>
              <a:cs typeface="Calibri"/>
            </a:endParaRPr>
          </a:p>
          <a:p>
            <a:pPr marL="342900" indent="-342900">
              <a:buFont typeface="Wingdings" panose="05000000000000000000" pitchFamily="2" charset="2"/>
              <a:buChar char="ü"/>
            </a:pPr>
            <a:r>
              <a:rPr lang="en-US" sz="2000" dirty="0"/>
              <a:t>Dodajanje nekaj </a:t>
            </a:r>
            <a:r>
              <a:rPr lang="en-US" sz="2000" b="1" dirty="0"/>
              <a:t>poceni kampov ali šotorišč </a:t>
            </a:r>
            <a:r>
              <a:rPr lang="en-US" sz="2000" dirty="0"/>
              <a:t>za presežek</a:t>
            </a:r>
            <a:endParaRPr lang="en-US" sz="2000" dirty="0">
              <a:ea typeface="Calibri"/>
              <a:cs typeface="Calibri"/>
            </a:endParaRPr>
          </a:p>
          <a:p>
            <a:pPr marL="342900" indent="-342900">
              <a:buFont typeface="Wingdings" panose="05000000000000000000" pitchFamily="2" charset="2"/>
              <a:buChar char="ü"/>
            </a:pPr>
            <a:r>
              <a:rPr lang="en-US" sz="2000" dirty="0"/>
              <a:t>Ustvarjanje </a:t>
            </a:r>
            <a:r>
              <a:rPr lang="en-US" sz="2000" b="1" dirty="0"/>
              <a:t>majhnega prostora </a:t>
            </a:r>
            <a:r>
              <a:rPr lang="en-US" sz="2000" dirty="0"/>
              <a:t>za </a:t>
            </a:r>
            <a:r>
              <a:rPr lang="en-US" sz="2000" b="1" dirty="0"/>
              <a:t>piknike/dogodke, ki ga lahko </a:t>
            </a:r>
            <a:r>
              <a:rPr lang="en-US" sz="2000" dirty="0"/>
              <a:t>najame skupnost</a:t>
            </a:r>
            <a:endParaRPr lang="en-US" sz="2000" dirty="0">
              <a:ea typeface="Calibri"/>
              <a:cs typeface="Calibri"/>
            </a:endParaRPr>
          </a:p>
          <a:p>
            <a:pPr marL="342900" indent="-342900">
              <a:buFont typeface="Wingdings" panose="05000000000000000000" pitchFamily="2" charset="2"/>
              <a:buChar char="ü"/>
            </a:pPr>
            <a:r>
              <a:rPr lang="en-US" sz="2000" dirty="0"/>
              <a:t>Sodelovanje z lokalnimi obrtniki za </a:t>
            </a:r>
            <a:r>
              <a:rPr lang="en-US" sz="2000" b="1" dirty="0"/>
              <a:t>pop-up tržnice ali tečaje dobrega počutja</a:t>
            </a:r>
            <a:endParaRPr lang="en-US" sz="2000" dirty="0">
              <a:ea typeface="Calibri"/>
              <a:cs typeface="Calibri"/>
            </a:endParaRPr>
          </a:p>
          <a:p>
            <a:pPr>
              <a:spcAft>
                <a:spcPts val="600"/>
              </a:spcAft>
            </a:pPr>
            <a:r>
              <a:rPr lang="en-US" sz="2000" b="1" dirty="0">
                <a:solidFill>
                  <a:srgbClr val="E96751"/>
                </a:solidFill>
              </a:rPr>
              <a:t>Rezultat: </a:t>
            </a:r>
            <a:r>
              <a:rPr lang="en-US" sz="2000" dirty="0"/>
              <a:t>Pasivno zemljišče spremenite v aktivni prihodek brez večjih novih naložb.</a:t>
            </a:r>
            <a:endParaRPr lang="en-US" sz="2000" dirty="0">
              <a:ea typeface="Calibri"/>
              <a:cs typeface="Calibri"/>
            </a:endParaRPr>
          </a:p>
          <a:p>
            <a:pPr>
              <a:spcAft>
                <a:spcPts val="600"/>
              </a:spcAft>
            </a:pPr>
            <a:endParaRPr lang="en-US" sz="2000" dirty="0">
              <a:ea typeface="Calibri"/>
              <a:cs typeface="Calibri"/>
            </a:endParaRPr>
          </a:p>
          <a:p>
            <a:pPr>
              <a:spcAft>
                <a:spcPts val="600"/>
              </a:spcAft>
            </a:pPr>
            <a:r>
              <a:rPr lang="en-US" sz="2000" b="1" dirty="0">
                <a:solidFill>
                  <a:schemeClr val="bg1"/>
                </a:solidFill>
                <a:highlight>
                  <a:srgbClr val="E96751"/>
                </a:highlight>
              </a:rPr>
              <a:t>Primer 3: Nizki prihodki izven sezone</a:t>
            </a:r>
            <a:endParaRPr lang="en-US" sz="2000" b="1">
              <a:solidFill>
                <a:schemeClr val="bg1"/>
              </a:solidFill>
              <a:highlight>
                <a:srgbClr val="E96751"/>
              </a:highlight>
              <a:ea typeface="Calibri"/>
              <a:cs typeface="Calibri"/>
            </a:endParaRPr>
          </a:p>
          <a:p>
            <a:r>
              <a:rPr lang="en-US" sz="2000" dirty="0"/>
              <a:t>Če imate v obdobju od januarja do marca skoraj nič rezervacij, vendar še vedno plačujete stroške ogrevanja ali osebja:</a:t>
            </a:r>
            <a:endParaRPr lang="en-US" sz="2000" dirty="0">
              <a:ea typeface="Calibri"/>
              <a:cs typeface="Calibri"/>
            </a:endParaRPr>
          </a:p>
          <a:p>
            <a:pPr marL="342900" indent="-342900">
              <a:buFont typeface="Wingdings" panose="05000000000000000000" pitchFamily="2" charset="2"/>
              <a:buChar char="ü"/>
            </a:pPr>
            <a:r>
              <a:rPr lang="en-US" sz="2000" dirty="0"/>
              <a:t>Poskusite v teh mesecih </a:t>
            </a:r>
            <a:r>
              <a:rPr lang="en-US" sz="2000" b="1" dirty="0"/>
              <a:t>popolnoma zapreti</a:t>
            </a:r>
            <a:endParaRPr lang="en-US" sz="2000" b="1">
              <a:ea typeface="Calibri"/>
              <a:cs typeface="Calibri"/>
            </a:endParaRPr>
          </a:p>
          <a:p>
            <a:pPr marL="342900" indent="-342900">
              <a:buFont typeface="Wingdings" panose="05000000000000000000" pitchFamily="2" charset="2"/>
              <a:buChar char="ü"/>
            </a:pPr>
            <a:r>
              <a:rPr lang="en-US" sz="2000" dirty="0"/>
              <a:t>Ali ponudite </a:t>
            </a:r>
            <a:r>
              <a:rPr lang="en-US" sz="2000" b="1" dirty="0"/>
              <a:t>rezervacije samo za vikende </a:t>
            </a:r>
            <a:r>
              <a:rPr lang="en-US" sz="2000" dirty="0"/>
              <a:t>ali umike</a:t>
            </a:r>
            <a:endParaRPr lang="en-US" sz="2000" dirty="0">
              <a:ea typeface="Calibri"/>
              <a:cs typeface="Calibri"/>
            </a:endParaRPr>
          </a:p>
          <a:p>
            <a:pPr marL="342900" indent="-342900">
              <a:buFont typeface="Wingdings" panose="05000000000000000000" pitchFamily="2" charset="2"/>
              <a:buChar char="ü"/>
            </a:pPr>
            <a:r>
              <a:rPr lang="en-US" sz="2000" dirty="0"/>
              <a:t>Dodajte </a:t>
            </a:r>
            <a:r>
              <a:rPr lang="en-US" sz="2000" b="1" dirty="0"/>
              <a:t>lokalno trženje, </a:t>
            </a:r>
            <a:r>
              <a:rPr lang="en-US" sz="2000" dirty="0"/>
              <a:t>da privabite goste izven mesta za valentinovo, wellness vikende itd.</a:t>
            </a:r>
            <a:endParaRPr lang="en-US" sz="2000" dirty="0">
              <a:ea typeface="Calibri"/>
              <a:cs typeface="Calibri"/>
            </a:endParaRPr>
          </a:p>
          <a:p>
            <a:r>
              <a:rPr lang="en-US" sz="2000" b="1" dirty="0">
                <a:solidFill>
                  <a:srgbClr val="E96751"/>
                </a:solidFill>
              </a:rPr>
              <a:t>Rezultat: </a:t>
            </a:r>
            <a:r>
              <a:rPr lang="en-US" sz="2000" dirty="0"/>
              <a:t>Zmanjšajte stroške ali ustvarite ciljni prihodek brez prekomernega razširjanja.</a:t>
            </a:r>
            <a:endParaRPr lang="en-US" sz="2000" dirty="0">
              <a:ea typeface="Calibri"/>
              <a:cs typeface="Calibri"/>
            </a:endParaRPr>
          </a:p>
          <a:p>
            <a:pPr>
              <a:spcAft>
                <a:spcPts val="600"/>
              </a:spcAft>
            </a:pPr>
            <a:endParaRPr lang="en-US" sz="2000" dirty="0">
              <a:ea typeface="Calibri"/>
              <a:cs typeface="Calibri"/>
            </a:endParaRPr>
          </a:p>
          <a:p>
            <a:pPr>
              <a:spcAft>
                <a:spcPts val="600"/>
              </a:spcAft>
            </a:pPr>
            <a:endParaRPr lang="en-IE" sz="2000" dirty="0">
              <a:ea typeface="Calibri"/>
              <a:cs typeface="Calibri"/>
            </a:endParaRPr>
          </a:p>
        </p:txBody>
      </p:sp>
      <p:sp>
        <p:nvSpPr>
          <p:cNvPr id="8" name="Text Placeholder 7">
            <a:extLst>
              <a:ext uri="{FF2B5EF4-FFF2-40B4-BE49-F238E27FC236}">
                <a16:creationId xmlns:a16="http://schemas.microsoft.com/office/drawing/2014/main" id="{205C4BFF-1673-690B-76EE-52E47FF5FDFE}"/>
              </a:ext>
            </a:extLst>
          </p:cNvPr>
          <p:cNvSpPr>
            <a:spLocks noGrp="1"/>
          </p:cNvSpPr>
          <p:nvPr>
            <p:ph type="body" sz="quarter" idx="19"/>
          </p:nvPr>
        </p:nvSpPr>
        <p:spPr>
          <a:xfrm>
            <a:off x="675021" y="2014561"/>
            <a:ext cx="2597067" cy="385564"/>
          </a:xfrm>
        </p:spPr>
        <p:txBody>
          <a:bodyPr/>
          <a:lstStyle/>
          <a:p>
            <a:r>
              <a:rPr lang="en-IE" dirty="0"/>
              <a:t>Vedite, kje stojite</a:t>
            </a:r>
          </a:p>
        </p:txBody>
      </p:sp>
      <p:sp>
        <p:nvSpPr>
          <p:cNvPr id="4" name="Text Placeholder 6">
            <a:extLst>
              <a:ext uri="{FF2B5EF4-FFF2-40B4-BE49-F238E27FC236}">
                <a16:creationId xmlns:a16="http://schemas.microsoft.com/office/drawing/2014/main" id="{366FFD02-41CE-AD7E-1C7A-72168D2F74E1}"/>
              </a:ext>
            </a:extLst>
          </p:cNvPr>
          <p:cNvSpPr txBox="1">
            <a:spLocks/>
          </p:cNvSpPr>
          <p:nvPr/>
        </p:nvSpPr>
        <p:spPr>
          <a:xfrm>
            <a:off x="675021" y="3623578"/>
            <a:ext cx="2680738" cy="1049221"/>
          </a:xfrm>
          <a:prstGeom prst="rect">
            <a:avLst/>
          </a:prstGeom>
        </p:spPr>
        <p:txBody>
          <a:bodyPr lIns="91440" tIns="45720" rIns="91440" bIns="45720"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600" b="0" dirty="0">
                <a:latin typeface="Calibri"/>
                <a:ea typeface="Open Sans"/>
                <a:cs typeface="Calibri"/>
              </a:rPr>
              <a:t>Kako se spopasti z izzivi in ustvariti priložnosti</a:t>
            </a:r>
          </a:p>
        </p:txBody>
      </p:sp>
    </p:spTree>
    <p:extLst>
      <p:ext uri="{BB962C8B-B14F-4D97-AF65-F5344CB8AC3E}">
        <p14:creationId xmlns:p14="http://schemas.microsoft.com/office/powerpoint/2010/main" val="2039055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93327-5953-2470-961A-3EF8F70A939C}"/>
            </a:ext>
          </a:extLst>
        </p:cNvPr>
        <p:cNvGrpSpPr/>
        <p:nvPr/>
      </p:nvGrpSpPr>
      <p:grpSpPr>
        <a:xfrm>
          <a:off x="0" y="0"/>
          <a:ext cx="0" cy="0"/>
          <a:chOff x="0" y="0"/>
          <a:chExt cx="0" cy="0"/>
        </a:xfrm>
      </p:grpSpPr>
      <p:sp>
        <p:nvSpPr>
          <p:cNvPr id="6" name="Freeform: Shape 5">
            <a:extLst>
              <a:ext uri="{FF2B5EF4-FFF2-40B4-BE49-F238E27FC236}">
                <a16:creationId xmlns:a16="http://schemas.microsoft.com/office/drawing/2014/main" id="{BB7C24A1-3B9B-2E50-C02D-21DC41E5F660}"/>
              </a:ext>
            </a:extLst>
          </p:cNvPr>
          <p:cNvSpPr/>
          <p:nvPr/>
        </p:nvSpPr>
        <p:spPr>
          <a:xfrm>
            <a:off x="6248400" y="2347573"/>
            <a:ext cx="4908201" cy="4152049"/>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905" tIns="462280" rIns="533905" bIns="533905" numCol="1" spcCol="1270" anchor="t" anchorCtr="0">
            <a:noAutofit/>
          </a:bodyPr>
          <a:lstStyle/>
          <a:p>
            <a:pPr marL="0" lvl="0" indent="0" algn="ctr" defTabSz="2889250">
              <a:lnSpc>
                <a:spcPct val="90000"/>
              </a:lnSpc>
              <a:spcBef>
                <a:spcPct val="0"/>
              </a:spcBef>
              <a:spcAft>
                <a:spcPct val="35000"/>
              </a:spcAft>
              <a:buNone/>
            </a:pPr>
            <a:endParaRPr lang="en-GB" sz="6500" kern="1200"/>
          </a:p>
        </p:txBody>
      </p:sp>
      <p:sp>
        <p:nvSpPr>
          <p:cNvPr id="4" name="Text Placeholder 3">
            <a:extLst>
              <a:ext uri="{FF2B5EF4-FFF2-40B4-BE49-F238E27FC236}">
                <a16:creationId xmlns:a16="http://schemas.microsoft.com/office/drawing/2014/main" id="{443D650B-9A5C-3B50-3D27-C0557B974D5E}"/>
              </a:ext>
            </a:extLst>
          </p:cNvPr>
          <p:cNvSpPr>
            <a:spLocks noGrp="1"/>
          </p:cNvSpPr>
          <p:nvPr>
            <p:ph type="body" sz="quarter" idx="16"/>
          </p:nvPr>
        </p:nvSpPr>
        <p:spPr>
          <a:xfrm>
            <a:off x="397843" y="3322"/>
            <a:ext cx="11503687" cy="842730"/>
          </a:xfrm>
        </p:spPr>
        <p:txBody>
          <a:bodyPr lIns="91440" tIns="45720" rIns="91440" bIns="45720" anchor="t">
            <a:noAutofit/>
          </a:bodyPr>
          <a:lstStyle/>
          <a:p>
            <a:r>
              <a:rPr lang="en-IE" sz="2800" dirty="0">
                <a:solidFill>
                  <a:srgbClr val="E96751"/>
                </a:solidFill>
              </a:rPr>
              <a:t>Potrebujete rezervno gotovino: </a:t>
            </a:r>
            <a:r>
              <a:rPr lang="en-IE" sz="2800" dirty="0">
                <a:solidFill>
                  <a:srgbClr val="459597"/>
                </a:solidFill>
              </a:rPr>
              <a:t>osnovne strategije za obvladovanje finančnega tveganja</a:t>
            </a:r>
            <a:endParaRPr lang="en-IE" sz="2800">
              <a:solidFill>
                <a:srgbClr val="459597"/>
              </a:solidFill>
              <a:ea typeface="Calibri"/>
              <a:cs typeface="Calibri"/>
            </a:endParaRPr>
          </a:p>
        </p:txBody>
      </p:sp>
      <p:sp>
        <p:nvSpPr>
          <p:cNvPr id="11" name="Freeform: Shape 10">
            <a:extLst>
              <a:ext uri="{FF2B5EF4-FFF2-40B4-BE49-F238E27FC236}">
                <a16:creationId xmlns:a16="http://schemas.microsoft.com/office/drawing/2014/main" id="{98678626-B8A9-B458-39BA-80B07DEDAB51}"/>
              </a:ext>
            </a:extLst>
          </p:cNvPr>
          <p:cNvSpPr/>
          <p:nvPr/>
        </p:nvSpPr>
        <p:spPr>
          <a:xfrm>
            <a:off x="688855" y="2347573"/>
            <a:ext cx="4908201" cy="4415177"/>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622F6ACC-C55A-555C-601C-067549C0B624}"/>
              </a:ext>
            </a:extLst>
          </p:cNvPr>
          <p:cNvGrpSpPr/>
          <p:nvPr/>
        </p:nvGrpSpPr>
        <p:grpSpPr>
          <a:xfrm>
            <a:off x="-533400" y="853677"/>
            <a:ext cx="12287250" cy="5546493"/>
            <a:chOff x="-20769" y="1515051"/>
            <a:chExt cx="11479343" cy="5847049"/>
          </a:xfrm>
        </p:grpSpPr>
        <p:grpSp>
          <p:nvGrpSpPr>
            <p:cNvPr id="19" name="Group 18">
              <a:extLst>
                <a:ext uri="{FF2B5EF4-FFF2-40B4-BE49-F238E27FC236}">
                  <a16:creationId xmlns:a16="http://schemas.microsoft.com/office/drawing/2014/main" id="{2D867807-ACDA-CB0A-4A48-74137E65D253}"/>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992A8063-1355-2729-C22F-E35EF69419B0}"/>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B8AE75F-63B7-B680-8068-16337954941C}"/>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29022FD3-E39D-663C-F71D-DD676329194D}"/>
                  </a:ext>
                </a:extLst>
              </p:cNvPr>
              <p:cNvSpPr/>
              <p:nvPr/>
            </p:nvSpPr>
            <p:spPr>
              <a:xfrm>
                <a:off x="1121121" y="1971932"/>
                <a:ext cx="4601684"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423E835D-5B8A-6999-2B90-7C38B4787F9B}"/>
                </a:ext>
              </a:extLst>
            </p:cNvPr>
            <p:cNvSpPr txBox="1"/>
            <p:nvPr/>
          </p:nvSpPr>
          <p:spPr>
            <a:xfrm>
              <a:off x="1262624" y="1965691"/>
              <a:ext cx="4116102" cy="584018"/>
            </a:xfrm>
            <a:prstGeom prst="rect">
              <a:avLst/>
            </a:prstGeom>
            <a:noFill/>
          </p:spPr>
          <p:txBody>
            <a:bodyPr wrap="square" rtlCol="0">
              <a:spAutoFit/>
            </a:bodyPr>
            <a:lstStyle/>
            <a:p>
              <a:pPr algn="ctr"/>
              <a:r>
                <a:rPr lang="en-GB" sz="3000" b="1" dirty="0">
                  <a:solidFill>
                    <a:schemeClr val="bg1"/>
                  </a:solidFill>
                </a:rPr>
                <a:t>Raznolikost virov prihodkov</a:t>
              </a:r>
            </a:p>
          </p:txBody>
        </p:sp>
        <p:sp>
          <p:nvSpPr>
            <p:cNvPr id="25" name="TextBox 24">
              <a:extLst>
                <a:ext uri="{FF2B5EF4-FFF2-40B4-BE49-F238E27FC236}">
                  <a16:creationId xmlns:a16="http://schemas.microsoft.com/office/drawing/2014/main" id="{752BB041-4932-BDD7-6ED5-0F2F8D589333}"/>
                </a:ext>
              </a:extLst>
            </p:cNvPr>
            <p:cNvSpPr txBox="1"/>
            <p:nvPr/>
          </p:nvSpPr>
          <p:spPr>
            <a:xfrm>
              <a:off x="1244356" y="3371309"/>
              <a:ext cx="4335177" cy="3990791"/>
            </a:xfrm>
            <a:prstGeom prst="rect">
              <a:avLst/>
            </a:prstGeom>
            <a:noFill/>
          </p:spPr>
          <p:txBody>
            <a:bodyPr wrap="square" lIns="91440" tIns="45720" rIns="91440" bIns="45720" rtlCol="0" anchor="t">
              <a:spAutoFit/>
            </a:bodyPr>
            <a:lstStyle/>
            <a:p>
              <a:pPr algn="ctr"/>
              <a:r>
                <a:rPr lang="en-US" sz="2000" dirty="0">
                  <a:solidFill>
                    <a:schemeClr val="bg1"/>
                  </a:solidFill>
                </a:rPr>
                <a:t>Če je mogoče, </a:t>
              </a:r>
              <a:r>
                <a:rPr lang="en-US" sz="2000" b="1" dirty="0">
                  <a:solidFill>
                    <a:schemeClr val="bg1"/>
                  </a:solidFill>
                </a:rPr>
                <a:t>se ne zanašajte na en sam vir prihodkov</a:t>
              </a:r>
              <a:r>
                <a:rPr lang="en-US" sz="2000" dirty="0">
                  <a:solidFill>
                    <a:schemeClr val="bg1"/>
                  </a:solidFill>
                </a:rPr>
                <a:t>. V gostinskem poslu razmislite o ponudbi dodatnih doživetij (kot so izleti ali obroki) ali vključitvi vaše nepremičnine v več platform za rezervacije, da boste dosegli različne segmente strank. Če se en kanal ali trg oslabi, lahko drugi pomagajo nadomestiti izpad. Podobno se izogibajte zanašanju na enega samega velikega stranko ali eno samo skupino gostov – razširite svojo bazo strank, da razporedite tveganje.</a:t>
              </a:r>
              <a:endParaRPr lang="en-GB" sz="2000">
                <a:solidFill>
                  <a:schemeClr val="bg1"/>
                </a:solidFill>
                <a:ea typeface="Calibri"/>
                <a:cs typeface="Calibri"/>
              </a:endParaRPr>
            </a:p>
          </p:txBody>
        </p:sp>
      </p:grpSp>
      <p:grpSp>
        <p:nvGrpSpPr>
          <p:cNvPr id="7" name="Group 6">
            <a:extLst>
              <a:ext uri="{FF2B5EF4-FFF2-40B4-BE49-F238E27FC236}">
                <a16:creationId xmlns:a16="http://schemas.microsoft.com/office/drawing/2014/main" id="{94D5D727-1B91-0C71-791C-A693BE4ACA9D}"/>
              </a:ext>
            </a:extLst>
          </p:cNvPr>
          <p:cNvGrpSpPr/>
          <p:nvPr/>
        </p:nvGrpSpPr>
        <p:grpSpPr>
          <a:xfrm>
            <a:off x="0" y="853677"/>
            <a:ext cx="11156601" cy="5268852"/>
            <a:chOff x="-20769" y="1515051"/>
            <a:chExt cx="11156601" cy="5554364"/>
          </a:xfrm>
        </p:grpSpPr>
        <p:grpSp>
          <p:nvGrpSpPr>
            <p:cNvPr id="8" name="Group 7">
              <a:extLst>
                <a:ext uri="{FF2B5EF4-FFF2-40B4-BE49-F238E27FC236}">
                  <a16:creationId xmlns:a16="http://schemas.microsoft.com/office/drawing/2014/main" id="{33EFE7FE-07D2-243D-9042-221DC8B315FB}"/>
                </a:ext>
              </a:extLst>
            </p:cNvPr>
            <p:cNvGrpSpPr/>
            <p:nvPr/>
          </p:nvGrpSpPr>
          <p:grpSpPr>
            <a:xfrm>
              <a:off x="-20769" y="1515051"/>
              <a:ext cx="11156601" cy="1566632"/>
              <a:chOff x="-20769" y="1499713"/>
              <a:chExt cx="11156601" cy="2045238"/>
            </a:xfrm>
          </p:grpSpPr>
          <p:cxnSp>
            <p:nvCxnSpPr>
              <p:cNvPr id="18" name="Straight Connector 17">
                <a:extLst>
                  <a:ext uri="{FF2B5EF4-FFF2-40B4-BE49-F238E27FC236}">
                    <a16:creationId xmlns:a16="http://schemas.microsoft.com/office/drawing/2014/main" id="{0C20A6B2-1B1F-1087-252B-BB655CC113BC}"/>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D6B821FD-A3A7-1124-46CA-88C8506F121C}"/>
                  </a:ext>
                </a:extLst>
              </p:cNvPr>
              <p:cNvSpPr/>
              <p:nvPr/>
            </p:nvSpPr>
            <p:spPr>
              <a:xfrm>
                <a:off x="6227631" y="1971932"/>
                <a:ext cx="4908201"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13" name="TextBox 12">
              <a:extLst>
                <a:ext uri="{FF2B5EF4-FFF2-40B4-BE49-F238E27FC236}">
                  <a16:creationId xmlns:a16="http://schemas.microsoft.com/office/drawing/2014/main" id="{9442BBB4-CCE7-1923-D801-0B3F2E455EC9}"/>
                </a:ext>
              </a:extLst>
            </p:cNvPr>
            <p:cNvSpPr txBox="1"/>
            <p:nvPr/>
          </p:nvSpPr>
          <p:spPr>
            <a:xfrm>
              <a:off x="6549238" y="2176563"/>
              <a:ext cx="4264986" cy="584018"/>
            </a:xfrm>
            <a:prstGeom prst="rect">
              <a:avLst/>
            </a:prstGeom>
            <a:noFill/>
          </p:spPr>
          <p:txBody>
            <a:bodyPr wrap="square" rtlCol="0">
              <a:spAutoFit/>
            </a:bodyPr>
            <a:lstStyle/>
            <a:p>
              <a:pPr algn="ctr"/>
              <a:r>
                <a:rPr lang="en-IE" sz="3000" b="1" dirty="0">
                  <a:solidFill>
                    <a:schemeClr val="bg1"/>
                  </a:solidFill>
                </a:rPr>
                <a:t>Ohranite denarno rezervo</a:t>
              </a:r>
              <a:endParaRPr lang="en-GB" sz="3000" b="1" dirty="0">
                <a:solidFill>
                  <a:schemeClr val="bg1"/>
                </a:solidFill>
              </a:endParaRPr>
            </a:p>
          </p:txBody>
        </p:sp>
        <p:sp>
          <p:nvSpPr>
            <p:cNvPr id="15" name="TextBox 14">
              <a:extLst>
                <a:ext uri="{FF2B5EF4-FFF2-40B4-BE49-F238E27FC236}">
                  <a16:creationId xmlns:a16="http://schemas.microsoft.com/office/drawing/2014/main" id="{D925180D-7CBE-FB41-8234-0233889E32A5}"/>
                </a:ext>
              </a:extLst>
            </p:cNvPr>
            <p:cNvSpPr txBox="1"/>
            <p:nvPr/>
          </p:nvSpPr>
          <p:spPr>
            <a:xfrm>
              <a:off x="6418131" y="3403079"/>
              <a:ext cx="4611209" cy="3666336"/>
            </a:xfrm>
            <a:prstGeom prst="rect">
              <a:avLst/>
            </a:prstGeom>
            <a:noFill/>
          </p:spPr>
          <p:txBody>
            <a:bodyPr wrap="square" lIns="91440" tIns="45720" rIns="91440" bIns="45720" rtlCol="0" anchor="t">
              <a:spAutoFit/>
            </a:bodyPr>
            <a:lstStyle/>
            <a:p>
              <a:pPr algn="ctr"/>
              <a:r>
                <a:rPr lang="en-US" sz="2000" dirty="0">
                  <a:solidFill>
                    <a:schemeClr val="bg1"/>
                  </a:solidFill>
                </a:rPr>
                <a:t>V svojem proračunu rezervirajte sredstva za nujne primere ali </a:t>
              </a:r>
              <a:r>
                <a:rPr lang="en-US" sz="2000" i="1" dirty="0">
                  <a:solidFill>
                    <a:schemeClr val="bg1"/>
                  </a:solidFill>
                </a:rPr>
                <a:t>za blaženje tveganj</a:t>
              </a:r>
              <a:r>
                <a:rPr lang="en-US" sz="2000" dirty="0">
                  <a:solidFill>
                    <a:schemeClr val="bg1"/>
                  </a:solidFill>
                </a:rPr>
                <a:t>. To so dodatna denarna sredstva, ki jih prihranite za »vsak primer«. </a:t>
              </a:r>
              <a:endParaRPr lang="en-US" sz="2000" dirty="0">
                <a:solidFill>
                  <a:schemeClr val="bg1"/>
                </a:solidFill>
                <a:ea typeface="Calibri"/>
                <a:cs typeface="Calibri"/>
              </a:endParaRPr>
            </a:p>
            <a:p>
              <a:pPr algn="ctr"/>
              <a:r>
                <a:rPr lang="en-US" sz="2000" b="1" dirty="0">
                  <a:solidFill>
                    <a:schemeClr val="bg1"/>
                  </a:solidFill>
                </a:rPr>
                <a:t>Na primer</a:t>
              </a:r>
              <a:r>
                <a:rPr lang="en-US" sz="2000" dirty="0">
                  <a:solidFill>
                    <a:schemeClr val="bg1"/>
                  </a:solidFill>
                </a:rPr>
                <a:t>, lahko imate rezervo v višini 2–3 mesečnih stroškov. Tako boste imeli sredstva za premostitev vrzeli, če se pojavi tveganje (na primer nenadna sezona upada ali nepričakovano popravilo), saj proračun za nepredvidene izdatke pomaga izogniti se neprijetnim presenečenjem.</a:t>
              </a:r>
              <a:endParaRPr lang="en-GB" sz="2000">
                <a:solidFill>
                  <a:schemeClr val="bg1"/>
                </a:solidFill>
                <a:ea typeface="Calibri"/>
                <a:cs typeface="Calibri"/>
              </a:endParaRPr>
            </a:p>
          </p:txBody>
        </p:sp>
      </p:grpSp>
    </p:spTree>
    <p:extLst>
      <p:ext uri="{BB962C8B-B14F-4D97-AF65-F5344CB8AC3E}">
        <p14:creationId xmlns:p14="http://schemas.microsoft.com/office/powerpoint/2010/main" val="1076117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46421B-882F-AD7C-74C5-C4B80798BC49}"/>
              </a:ext>
            </a:extLst>
          </p:cNvPr>
          <p:cNvSpPr>
            <a:spLocks noGrp="1"/>
          </p:cNvSpPr>
          <p:nvPr>
            <p:ph type="body" sz="quarter" idx="16"/>
          </p:nvPr>
        </p:nvSpPr>
        <p:spPr>
          <a:xfrm>
            <a:off x="352425" y="112126"/>
            <a:ext cx="10614687" cy="803654"/>
          </a:xfrm>
        </p:spPr>
        <p:txBody>
          <a:bodyPr/>
          <a:lstStyle/>
          <a:p>
            <a:r>
              <a:rPr lang="en-IE" dirty="0">
                <a:solidFill>
                  <a:srgbClr val="E96751"/>
                </a:solidFill>
              </a:rPr>
              <a:t>Strategije – </a:t>
            </a:r>
            <a:r>
              <a:rPr lang="en-IE" dirty="0"/>
              <a:t>za finančno odpornost</a:t>
            </a:r>
          </a:p>
        </p:txBody>
      </p:sp>
      <p:graphicFrame>
        <p:nvGraphicFramePr>
          <p:cNvPr id="5" name="Table 4">
            <a:extLst>
              <a:ext uri="{FF2B5EF4-FFF2-40B4-BE49-F238E27FC236}">
                <a16:creationId xmlns:a16="http://schemas.microsoft.com/office/drawing/2014/main" id="{57987D67-8819-2354-BFA3-DEEBD0CC257A}"/>
              </a:ext>
            </a:extLst>
          </p:cNvPr>
          <p:cNvGraphicFramePr>
            <a:graphicFrameLocks noGrp="1"/>
          </p:cNvGraphicFramePr>
          <p:nvPr>
            <p:extLst>
              <p:ext uri="{D42A27DB-BD31-4B8C-83A1-F6EECF244321}">
                <p14:modId xmlns:p14="http://schemas.microsoft.com/office/powerpoint/2010/main" val="301056484"/>
              </p:ext>
            </p:extLst>
          </p:nvPr>
        </p:nvGraphicFramePr>
        <p:xfrm>
          <a:off x="457444" y="923194"/>
          <a:ext cx="11057846" cy="5370890"/>
        </p:xfrm>
        <a:graphic>
          <a:graphicData uri="http://schemas.openxmlformats.org/drawingml/2006/table">
            <a:tbl>
              <a:tblPr/>
              <a:tblGrid>
                <a:gridCol w="2177905">
                  <a:extLst>
                    <a:ext uri="{9D8B030D-6E8A-4147-A177-3AD203B41FA5}">
                      <a16:colId xmlns:a16="http://schemas.microsoft.com/office/drawing/2014/main" val="3865136325"/>
                    </a:ext>
                  </a:extLst>
                </a:gridCol>
                <a:gridCol w="8879941">
                  <a:extLst>
                    <a:ext uri="{9D8B030D-6E8A-4147-A177-3AD203B41FA5}">
                      <a16:colId xmlns:a16="http://schemas.microsoft.com/office/drawing/2014/main" val="3714888583"/>
                    </a:ext>
                  </a:extLst>
                </a:gridCol>
              </a:tblGrid>
              <a:tr h="127046">
                <a:tc>
                  <a:txBody>
                    <a:bodyPr/>
                    <a:lstStyle/>
                    <a:p>
                      <a:pPr>
                        <a:spcAft>
                          <a:spcPts val="600"/>
                        </a:spcAft>
                        <a:buNone/>
                      </a:pPr>
                      <a:r>
                        <a:rPr lang="en-IE" sz="1800" b="1" dirty="0">
                          <a:solidFill>
                            <a:schemeClr val="bg1"/>
                          </a:solidFill>
                        </a:rPr>
                        <a:t>Strategija</a:t>
                      </a:r>
                      <a:endParaRPr lang="en-IE" sz="180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1800" b="1" dirty="0">
                          <a:solidFill>
                            <a:schemeClr val="bg1"/>
                          </a:solidFill>
                        </a:rPr>
                        <a:t>Opis</a:t>
                      </a:r>
                      <a:endParaRPr lang="en-IE" sz="180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Bef>
                          <a:spcPts val="600"/>
                        </a:spcBef>
                        <a:spcAft>
                          <a:spcPts val="600"/>
                        </a:spcAft>
                        <a:buNone/>
                      </a:pPr>
                      <a:r>
                        <a:rPr lang="en-IE" sz="1800" b="1" dirty="0">
                          <a:solidFill>
                            <a:schemeClr val="bg1"/>
                          </a:solidFill>
                        </a:rPr>
                        <a:t>1. Oblikovanje denarnih rezerv</a:t>
                      </a:r>
                      <a:endParaRPr lang="en-IE" sz="180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r>
                        <a:rPr lang="en-US" sz="1800" b="1" dirty="0">
                          <a:solidFill>
                            <a:srgbClr val="595959"/>
                          </a:solidFill>
                        </a:rPr>
                        <a:t>Vsako trajnostno podjetje potrebuje finančno varnostno mrežo. </a:t>
                      </a:r>
                    </a:p>
                    <a:p>
                      <a:pPr>
                        <a:spcBef>
                          <a:spcPts val="0"/>
                        </a:spcBef>
                        <a:spcAft>
                          <a:spcPts val="0"/>
                        </a:spcAft>
                        <a:buNone/>
                      </a:pPr>
                      <a:r>
                        <a:rPr lang="en-US" sz="1800" dirty="0">
                          <a:solidFill>
                            <a:srgbClr val="595959"/>
                          </a:solidFill>
                        </a:rPr>
                        <a:t>Denarne rezerve delujejo kot blažilec v obdobjih izven sezone, pri nepričakovanih odpovedih, nujnih popravilih (kot so okvare vodovodnih napeljav ali strehe) ali globalnih motnjah (kot je pandemija). Najboljša praksa je, da na ločenem računu prihranite sredstva za 3–6 mesecev obratovalnih stroškov.</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9451607"/>
                  </a:ext>
                </a:extLst>
              </a:tr>
              <a:tr h="603470">
                <a:tc>
                  <a:txBody>
                    <a:bodyPr/>
                    <a:lstStyle/>
                    <a:p>
                      <a:pPr>
                        <a:spcBef>
                          <a:spcPts val="600"/>
                        </a:spcBef>
                        <a:spcAft>
                          <a:spcPts val="600"/>
                        </a:spcAft>
                        <a:buNone/>
                      </a:pPr>
                      <a:r>
                        <a:rPr lang="en-IE" sz="1800" b="1" dirty="0">
                          <a:solidFill>
                            <a:schemeClr val="bg1"/>
                          </a:solidFill>
                        </a:rPr>
                        <a:t>2. Načrtovanje ponovnih naložb</a:t>
                      </a:r>
                      <a:endParaRPr lang="en-IE" sz="180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r>
                        <a:rPr lang="en-US" sz="1800" b="1" dirty="0">
                          <a:solidFill>
                            <a:srgbClr val="595959"/>
                          </a:solidFill>
                        </a:rPr>
                        <a:t>Da bo vaša nastanitev pripravljena na prihodnost, morate redno ponovno vlagati del svojih dobičkov. </a:t>
                      </a:r>
                    </a:p>
                    <a:p>
                      <a:pPr>
                        <a:spcBef>
                          <a:spcPts val="0"/>
                        </a:spcBef>
                        <a:spcAft>
                          <a:spcPts val="0"/>
                        </a:spcAft>
                        <a:buNone/>
                      </a:pPr>
                      <a:r>
                        <a:rPr lang="en-US" sz="1800" dirty="0">
                          <a:solidFill>
                            <a:srgbClr val="595959"/>
                          </a:solidFill>
                        </a:rPr>
                        <a:t>To lahko vključuje namestitev sončnih kolektorjev, posodobitev notranjosti, dodajanje novih enot ali izboljšanje izkušenj gostov (npr. savna, degustacije lokalnih jedi, wellness paketi). Načrtujte letne cilje ponovnih naložb na podlagi ustvarjanja dolgoročne vrednosti.</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5755237"/>
                  </a:ext>
                </a:extLst>
              </a:tr>
              <a:tr h="603470">
                <a:tc>
                  <a:txBody>
                    <a:bodyPr/>
                    <a:lstStyle/>
                    <a:p>
                      <a:pPr>
                        <a:spcBef>
                          <a:spcPts val="600"/>
                        </a:spcBef>
                        <a:spcAft>
                          <a:spcPts val="600"/>
                        </a:spcAft>
                        <a:buNone/>
                      </a:pPr>
                      <a:r>
                        <a:rPr lang="en-US" sz="1800" b="1" dirty="0">
                          <a:solidFill>
                            <a:schemeClr val="bg1"/>
                          </a:solidFill>
                        </a:rPr>
                        <a:t>3. Prilagajanje inflaciji in stroškom</a:t>
                      </a:r>
                      <a:endParaRPr lang="en-US" sz="180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r>
                        <a:rPr lang="en-US" sz="1800" b="1" dirty="0">
                          <a:solidFill>
                            <a:srgbClr val="595959"/>
                          </a:solidFill>
                        </a:rPr>
                        <a:t>Vaši obratovalni stroški (čiščenje, material, energija itd.) se bodo sčasoma povečali. </a:t>
                      </a:r>
                    </a:p>
                    <a:p>
                      <a:pPr>
                        <a:spcBef>
                          <a:spcPts val="0"/>
                        </a:spcBef>
                        <a:spcAft>
                          <a:spcPts val="0"/>
                        </a:spcAft>
                        <a:buNone/>
                      </a:pPr>
                      <a:r>
                        <a:rPr lang="en-US" sz="1800" dirty="0">
                          <a:solidFill>
                            <a:srgbClr val="595959"/>
                          </a:solidFill>
                        </a:rPr>
                        <a:t>Da bi ostali dobičkonosni, vsako leto posodobite cene. Preglejte stroške na nočitev in poskrbite, da bo vaša dobičkonosnost ostala zdrava. Pri prilagajanju cen upoštevajte primerjave trga, stopnje inflacije in trende povpraševanja gostov.</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1306492"/>
                  </a:ext>
                </a:extLst>
              </a:tr>
              <a:tr h="603470">
                <a:tc>
                  <a:txBody>
                    <a:bodyPr/>
                    <a:lstStyle/>
                    <a:p>
                      <a:pPr>
                        <a:spcBef>
                          <a:spcPts val="600"/>
                        </a:spcBef>
                        <a:spcAft>
                          <a:spcPts val="600"/>
                        </a:spcAft>
                        <a:buNone/>
                      </a:pPr>
                      <a:r>
                        <a:rPr lang="en-IE" sz="1800" b="1" dirty="0">
                          <a:solidFill>
                            <a:schemeClr val="bg1"/>
                          </a:solidFill>
                        </a:rPr>
                        <a:t>4. Spremljanje finančnega stanja</a:t>
                      </a:r>
                      <a:endParaRPr lang="en-IE" sz="180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Bef>
                          <a:spcPts val="0"/>
                        </a:spcBef>
                        <a:spcAft>
                          <a:spcPts val="0"/>
                        </a:spcAft>
                        <a:buNone/>
                      </a:pPr>
                      <a:r>
                        <a:rPr lang="en-US" sz="1800" b="1" dirty="0">
                          <a:solidFill>
                            <a:srgbClr val="595959"/>
                          </a:solidFill>
                        </a:rPr>
                        <a:t>Ne glejte samo na mesečni prihodek – spremljajte ključne finančne kazalnike, kot so </a:t>
                      </a:r>
                      <a:r>
                        <a:rPr lang="en-US" sz="1800" b="1" dirty="0">
                          <a:solidFill>
                            <a:srgbClr val="E96751"/>
                          </a:solidFill>
                        </a:rPr>
                        <a:t>neto dobičkonosnost </a:t>
                      </a:r>
                      <a:r>
                        <a:rPr lang="en-US" sz="1800" dirty="0">
                          <a:solidFill>
                            <a:srgbClr val="595959"/>
                          </a:solidFill>
                        </a:rPr>
                        <a:t>(koliko dobička zadržite), </a:t>
                      </a:r>
                      <a:r>
                        <a:rPr lang="en-US" sz="1800" b="1" dirty="0">
                          <a:solidFill>
                            <a:srgbClr val="E96751"/>
                          </a:solidFill>
                        </a:rPr>
                        <a:t>denarni tok </a:t>
                      </a:r>
                      <a:r>
                        <a:rPr lang="en-US" sz="1800" dirty="0">
                          <a:solidFill>
                            <a:srgbClr val="595959"/>
                          </a:solidFill>
                        </a:rPr>
                        <a:t>(kaj prihaja in odhaja) in </a:t>
                      </a:r>
                      <a:r>
                        <a:rPr lang="en-US" sz="1800" b="1" dirty="0">
                          <a:solidFill>
                            <a:srgbClr val="E96751"/>
                          </a:solidFill>
                        </a:rPr>
                        <a:t>razmerje med dolgom in prihodkom </a:t>
                      </a:r>
                      <a:r>
                        <a:rPr lang="en-US" sz="1800" dirty="0">
                          <a:solidFill>
                            <a:srgbClr val="595959"/>
                          </a:solidFill>
                        </a:rPr>
                        <a:t>(koliko dolgujete v primerjavi s tem, koliko zaslužite). Preproste mesečne preglede vam pomagajo zgodaj opaziti trende in se ustrezno prilagoditi.</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9272152"/>
                  </a:ext>
                </a:extLst>
              </a:tr>
            </a:tbl>
          </a:graphicData>
        </a:graphic>
      </p:graphicFrame>
    </p:spTree>
    <p:extLst>
      <p:ext uri="{BB962C8B-B14F-4D97-AF65-F5344CB8AC3E}">
        <p14:creationId xmlns:p14="http://schemas.microsoft.com/office/powerpoint/2010/main" val="2134235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C8DB8-CD76-25A9-E1F5-4FDF4097CC0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A1D2A3-BAFC-AA15-E7E1-278D91F66579}"/>
              </a:ext>
            </a:extLst>
          </p:cNvPr>
          <p:cNvSpPr>
            <a:spLocks noGrp="1"/>
          </p:cNvSpPr>
          <p:nvPr>
            <p:ph type="body" sz="quarter" idx="16"/>
          </p:nvPr>
        </p:nvSpPr>
        <p:spPr>
          <a:xfrm>
            <a:off x="352425" y="313922"/>
            <a:ext cx="10614687" cy="803654"/>
          </a:xfrm>
        </p:spPr>
        <p:txBody>
          <a:bodyPr/>
          <a:lstStyle/>
          <a:p>
            <a:r>
              <a:rPr lang="en-IE" dirty="0">
                <a:solidFill>
                  <a:srgbClr val="E96751"/>
                </a:solidFill>
              </a:rPr>
              <a:t>Strategije – </a:t>
            </a:r>
            <a:r>
              <a:rPr lang="en-IE" dirty="0"/>
              <a:t>za finančno odpornost</a:t>
            </a:r>
          </a:p>
        </p:txBody>
      </p:sp>
      <p:graphicFrame>
        <p:nvGraphicFramePr>
          <p:cNvPr id="5" name="Table 4">
            <a:extLst>
              <a:ext uri="{FF2B5EF4-FFF2-40B4-BE49-F238E27FC236}">
                <a16:creationId xmlns:a16="http://schemas.microsoft.com/office/drawing/2014/main" id="{F1DBB236-8F6D-4065-4E06-CDCF804C598F}"/>
              </a:ext>
            </a:extLst>
          </p:cNvPr>
          <p:cNvGraphicFramePr>
            <a:graphicFrameLocks noGrp="1"/>
          </p:cNvGraphicFramePr>
          <p:nvPr/>
        </p:nvGraphicFramePr>
        <p:xfrm>
          <a:off x="447675" y="1117576"/>
          <a:ext cx="11057846" cy="4927648"/>
        </p:xfrm>
        <a:graphic>
          <a:graphicData uri="http://schemas.openxmlformats.org/drawingml/2006/table">
            <a:tbl>
              <a:tblPr/>
              <a:tblGrid>
                <a:gridCol w="2177905">
                  <a:extLst>
                    <a:ext uri="{9D8B030D-6E8A-4147-A177-3AD203B41FA5}">
                      <a16:colId xmlns:a16="http://schemas.microsoft.com/office/drawing/2014/main" val="3865136325"/>
                    </a:ext>
                  </a:extLst>
                </a:gridCol>
                <a:gridCol w="8879941">
                  <a:extLst>
                    <a:ext uri="{9D8B030D-6E8A-4147-A177-3AD203B41FA5}">
                      <a16:colId xmlns:a16="http://schemas.microsoft.com/office/drawing/2014/main" val="3714888583"/>
                    </a:ext>
                  </a:extLst>
                </a:gridCol>
              </a:tblGrid>
              <a:tr h="127046">
                <a:tc>
                  <a:txBody>
                    <a:bodyPr/>
                    <a:lstStyle/>
                    <a:p>
                      <a:pPr>
                        <a:spcAft>
                          <a:spcPts val="600"/>
                        </a:spcAft>
                        <a:buNone/>
                      </a:pPr>
                      <a:r>
                        <a:rPr lang="en-IE" sz="2000" b="1" dirty="0">
                          <a:solidFill>
                            <a:schemeClr val="bg1"/>
                          </a:solidFill>
                        </a:rPr>
                        <a:t>Strategija</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spcAft>
                          <a:spcPts val="600"/>
                        </a:spcAft>
                        <a:buNone/>
                      </a:pPr>
                      <a:r>
                        <a:rPr lang="en-IE" sz="2000" b="1" dirty="0">
                          <a:solidFill>
                            <a:schemeClr val="bg1"/>
                          </a:solidFill>
                        </a:rPr>
                        <a:t>Opis</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4000495297"/>
                  </a:ext>
                </a:extLst>
              </a:tr>
              <a:tr h="603470">
                <a:tc>
                  <a:txBody>
                    <a:bodyPr/>
                    <a:lstStyle/>
                    <a:p>
                      <a:pPr>
                        <a:spcAft>
                          <a:spcPts val="600"/>
                        </a:spcAft>
                        <a:buNone/>
                      </a:pPr>
                      <a:r>
                        <a:rPr lang="en-IE" sz="2000" b="1" dirty="0">
                          <a:solidFill>
                            <a:schemeClr val="bg1"/>
                          </a:solidFill>
                        </a:rPr>
                        <a:t>5. Diversifikacija virov prihodkov</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Aft>
                          <a:spcPts val="600"/>
                        </a:spcAft>
                        <a:buNone/>
                      </a:pPr>
                      <a:r>
                        <a:rPr lang="en-US" sz="2000" b="1" dirty="0">
                          <a:solidFill>
                            <a:srgbClr val="595959"/>
                          </a:solidFill>
                        </a:rPr>
                        <a:t>Izogibajte se izključnemu zanašanju na prenočitve. </a:t>
                      </a:r>
                    </a:p>
                    <a:p>
                      <a:pPr>
                        <a:spcAft>
                          <a:spcPts val="600"/>
                        </a:spcAft>
                        <a:buNone/>
                      </a:pPr>
                      <a:r>
                        <a:rPr lang="en-US" sz="2000" dirty="0">
                          <a:solidFill>
                            <a:srgbClr val="595959"/>
                          </a:solidFill>
                        </a:rPr>
                        <a:t>Dodajte prihodke z dodatki, ki ustrezajo vrednotam: npr. tečaji joge, lokalna obrt, ogledi kmetij, tečaji surfanja ali mini trgovina z ekološkimi izdelki. Sodelujte z lokalnimi podjetji ali ponujajte Airbnb izkušnje, da povečate prihodke in izboljšate zadovoljstvo gostov.</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0044720"/>
                  </a:ext>
                </a:extLst>
              </a:tr>
              <a:tr h="603470">
                <a:tc>
                  <a:txBody>
                    <a:bodyPr/>
                    <a:lstStyle/>
                    <a:p>
                      <a:pPr>
                        <a:spcAft>
                          <a:spcPts val="600"/>
                        </a:spcAft>
                        <a:buNone/>
                      </a:pPr>
                      <a:r>
                        <a:rPr lang="en-IE" sz="2000" b="1" dirty="0">
                          <a:solidFill>
                            <a:schemeClr val="bg1"/>
                          </a:solidFill>
                        </a:rPr>
                        <a:t>6. Upravljanje tveganj</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Aft>
                          <a:spcPts val="600"/>
                        </a:spcAft>
                        <a:buNone/>
                      </a:pPr>
                      <a:r>
                        <a:rPr lang="en-US" sz="2000" b="1" dirty="0">
                          <a:solidFill>
                            <a:srgbClr val="595959"/>
                          </a:solidFill>
                        </a:rPr>
                        <a:t>Tveganja, kot so upad trga, novi konkurenti, spremembe predpisov ali bolezni, lahko vplivajo na vaše prihodke. </a:t>
                      </a:r>
                    </a:p>
                    <a:p>
                      <a:pPr>
                        <a:spcAft>
                          <a:spcPts val="600"/>
                        </a:spcAft>
                        <a:buNone/>
                      </a:pPr>
                      <a:r>
                        <a:rPr lang="en-US" sz="2000" dirty="0">
                          <a:solidFill>
                            <a:srgbClr val="595959"/>
                          </a:solidFill>
                        </a:rPr>
                        <a:t>Dober načrt za obvladovanje tveganj vključuje </a:t>
                      </a:r>
                      <a:r>
                        <a:rPr lang="en-US" sz="2000" b="1" dirty="0">
                          <a:solidFill>
                            <a:srgbClr val="E96751"/>
                          </a:solidFill>
                        </a:rPr>
                        <a:t>zavarovanje</a:t>
                      </a:r>
                      <a:r>
                        <a:rPr lang="en-US" sz="2000" dirty="0">
                          <a:solidFill>
                            <a:srgbClr val="E96751"/>
                          </a:solidFill>
                        </a:rPr>
                        <a:t>, </a:t>
                      </a:r>
                      <a:r>
                        <a:rPr lang="en-US" sz="2000" b="1" dirty="0">
                          <a:solidFill>
                            <a:srgbClr val="E96751"/>
                          </a:solidFill>
                        </a:rPr>
                        <a:t>prilagodljive pogoje odpovedi</a:t>
                      </a:r>
                      <a:r>
                        <a:rPr lang="en-US" sz="2000" dirty="0">
                          <a:solidFill>
                            <a:srgbClr val="E96751"/>
                          </a:solidFill>
                        </a:rPr>
                        <a:t>, </a:t>
                      </a:r>
                      <a:r>
                        <a:rPr lang="en-US" sz="2000" b="1" dirty="0">
                          <a:solidFill>
                            <a:srgbClr val="E96751"/>
                          </a:solidFill>
                        </a:rPr>
                        <a:t>več kanalov za rezervacije </a:t>
                      </a:r>
                      <a:r>
                        <a:rPr lang="en-US" sz="2000" dirty="0">
                          <a:solidFill>
                            <a:srgbClr val="595959"/>
                          </a:solidFill>
                        </a:rPr>
                        <a:t>in načrte za primer upada prihodkov (npr. sezonske lokalne delavnice ali dogodki).</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2037897"/>
                  </a:ext>
                </a:extLst>
              </a:tr>
              <a:tr h="603470">
                <a:tc>
                  <a:txBody>
                    <a:bodyPr/>
                    <a:lstStyle/>
                    <a:p>
                      <a:pPr>
                        <a:spcAft>
                          <a:spcPts val="600"/>
                        </a:spcAft>
                        <a:buNone/>
                      </a:pPr>
                      <a:r>
                        <a:rPr lang="en-IE" sz="2000" b="1" dirty="0">
                          <a:solidFill>
                            <a:schemeClr val="bg1"/>
                          </a:solidFill>
                        </a:rPr>
                        <a:t>7. Načrtovanje dolgoročnih ciljev</a:t>
                      </a:r>
                      <a:endParaRPr lang="en-IE" sz="2000" dirty="0">
                        <a:solidFill>
                          <a:schemeClr val="bg1"/>
                        </a:solidFill>
                      </a:endParaRP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spcAft>
                          <a:spcPts val="600"/>
                        </a:spcAft>
                        <a:buNone/>
                      </a:pPr>
                      <a:r>
                        <a:rPr lang="en-US" sz="2000" b="1" dirty="0">
                          <a:solidFill>
                            <a:srgbClr val="595959"/>
                          </a:solidFill>
                        </a:rPr>
                        <a:t>Kje želite biti čez 3, 5 ali 10 let? </a:t>
                      </a:r>
                    </a:p>
                    <a:p>
                      <a:pPr>
                        <a:spcAft>
                          <a:spcPts val="600"/>
                        </a:spcAft>
                        <a:buNone/>
                      </a:pPr>
                      <a:r>
                        <a:rPr lang="en-US" sz="2000" dirty="0">
                          <a:solidFill>
                            <a:srgbClr val="595959"/>
                          </a:solidFill>
                        </a:rPr>
                        <a:t>Naj gre za širitev vašega podjetja, zmanjšanje delovnega časa, prodajo podjetja ali ponovno vlaganje v skupnost, načrtovanje dolgoročnih ciljev pomaga oblikovati današnje odločitve. Razdelite te cilje na finančne, življenjske in operativne cilje.</a:t>
                      </a:r>
                    </a:p>
                  </a:txBody>
                  <a:tcPr marL="31762" marR="31762" marT="15881" marB="158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691231"/>
                  </a:ext>
                </a:extLst>
              </a:tr>
            </a:tbl>
          </a:graphicData>
        </a:graphic>
      </p:graphicFrame>
    </p:spTree>
    <p:extLst>
      <p:ext uri="{BB962C8B-B14F-4D97-AF65-F5344CB8AC3E}">
        <p14:creationId xmlns:p14="http://schemas.microsoft.com/office/powerpoint/2010/main" val="581153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4FF00-1995-F94B-154F-A6D8782F7D97}"/>
              </a:ext>
            </a:extLst>
          </p:cNvPr>
          <p:cNvSpPr>
            <a:spLocks noGrp="1"/>
          </p:cNvSpPr>
          <p:nvPr>
            <p:ph type="body" sz="quarter" idx="16"/>
          </p:nvPr>
        </p:nvSpPr>
        <p:spPr>
          <a:xfrm>
            <a:off x="276225" y="236702"/>
            <a:ext cx="11024802" cy="803654"/>
          </a:xfrm>
        </p:spPr>
        <p:txBody>
          <a:bodyPr/>
          <a:lstStyle/>
          <a:p>
            <a:r>
              <a:rPr lang="en-US" dirty="0">
                <a:solidFill>
                  <a:srgbClr val="E96751"/>
                </a:solidFill>
              </a:rPr>
              <a:t>Kako </a:t>
            </a:r>
            <a:r>
              <a:rPr lang="en-US" b="0" dirty="0">
                <a:solidFill>
                  <a:srgbClr val="E96751"/>
                </a:solidFill>
              </a:rPr>
              <a:t>(s primeri) </a:t>
            </a:r>
            <a:r>
              <a:rPr lang="en-US" b="0" dirty="0"/>
              <a:t>načrtovati preprečevanje in odpornost </a:t>
            </a:r>
            <a:endParaRPr lang="en-IE" b="0" dirty="0"/>
          </a:p>
        </p:txBody>
      </p:sp>
      <p:graphicFrame>
        <p:nvGraphicFramePr>
          <p:cNvPr id="5" name="Table 4">
            <a:extLst>
              <a:ext uri="{FF2B5EF4-FFF2-40B4-BE49-F238E27FC236}">
                <a16:creationId xmlns:a16="http://schemas.microsoft.com/office/drawing/2014/main" id="{B3EB10AA-51BD-F33B-E5F5-9FB2D67819D3}"/>
              </a:ext>
            </a:extLst>
          </p:cNvPr>
          <p:cNvGraphicFramePr>
            <a:graphicFrameLocks noGrp="1"/>
          </p:cNvGraphicFramePr>
          <p:nvPr>
            <p:extLst>
              <p:ext uri="{D42A27DB-BD31-4B8C-83A1-F6EECF244321}">
                <p14:modId xmlns:p14="http://schemas.microsoft.com/office/powerpoint/2010/main" val="1197096974"/>
              </p:ext>
            </p:extLst>
          </p:nvPr>
        </p:nvGraphicFramePr>
        <p:xfrm>
          <a:off x="276225" y="830040"/>
          <a:ext cx="11541724" cy="5839368"/>
        </p:xfrm>
        <a:graphic>
          <a:graphicData uri="http://schemas.openxmlformats.org/drawingml/2006/table">
            <a:tbl>
              <a:tblPr/>
              <a:tblGrid>
                <a:gridCol w="2412999">
                  <a:extLst>
                    <a:ext uri="{9D8B030D-6E8A-4147-A177-3AD203B41FA5}">
                      <a16:colId xmlns:a16="http://schemas.microsoft.com/office/drawing/2014/main" val="3799786845"/>
                    </a:ext>
                  </a:extLst>
                </a:gridCol>
                <a:gridCol w="3153833">
                  <a:extLst>
                    <a:ext uri="{9D8B030D-6E8A-4147-A177-3AD203B41FA5}">
                      <a16:colId xmlns:a16="http://schemas.microsoft.com/office/drawing/2014/main" val="4075743455"/>
                    </a:ext>
                  </a:extLst>
                </a:gridCol>
                <a:gridCol w="3089460">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1600" b="1" dirty="0">
                          <a:solidFill>
                            <a:schemeClr val="bg1"/>
                          </a:solidFill>
                        </a:rPr>
                        <a:t>Strategija</a:t>
                      </a:r>
                      <a:endParaRPr lang="en-IE" sz="160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Opis</a:t>
                      </a:r>
                      <a:endParaRPr lang="en-IE" sz="160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Strategija</a:t>
                      </a:r>
                      <a:endParaRPr lang="en-IE" sz="160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Primer</a:t>
                      </a:r>
                      <a:endParaRPr lang="en-IE" sz="160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616119">
                <a:tc>
                  <a:txBody>
                    <a:bodyPr/>
                    <a:lstStyle/>
                    <a:p>
                      <a:pPr>
                        <a:buNone/>
                      </a:pPr>
                      <a:r>
                        <a:rPr lang="en-IE" sz="1600" b="1" dirty="0">
                          <a:solidFill>
                            <a:schemeClr val="bg1"/>
                          </a:solidFill>
                        </a:rPr>
                        <a:t>1. Oblikovanje denarnih rezerv</a:t>
                      </a:r>
                      <a:endParaRPr lang="en-IE" sz="160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Zakaj in kako </a:t>
                      </a:r>
                      <a:r>
                        <a:rPr lang="en-US" sz="1600" b="1" dirty="0">
                          <a:solidFill>
                            <a:srgbClr val="595959"/>
                          </a:solidFill>
                        </a:rPr>
                        <a:t>ustvariti rezervo </a:t>
                      </a:r>
                      <a:r>
                        <a:rPr lang="en-US" sz="1600" dirty="0">
                          <a:solidFill>
                            <a:srgbClr val="595959"/>
                          </a:solidFill>
                        </a:rPr>
                        <a:t>za nujne primere, sezone z manj delom ali nepričakovane popravila.</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Na </a:t>
                      </a:r>
                      <a:r>
                        <a:rPr lang="en-US" sz="1600" dirty="0" err="1">
                          <a:solidFill>
                            <a:srgbClr val="595959"/>
                          </a:solidFill>
                        </a:rPr>
                        <a:t>ločenem</a:t>
                      </a:r>
                      <a:r>
                        <a:rPr lang="en-US" sz="1600" dirty="0">
                          <a:solidFill>
                            <a:srgbClr val="595959"/>
                          </a:solidFill>
                        </a:rPr>
                        <a:t> </a:t>
                      </a:r>
                      <a:r>
                        <a:rPr lang="en-US" sz="1600" dirty="0" err="1">
                          <a:solidFill>
                            <a:srgbClr val="595959"/>
                          </a:solidFill>
                        </a:rPr>
                        <a:t>varčevalnem</a:t>
                      </a:r>
                      <a:r>
                        <a:rPr lang="en-US" sz="1600" dirty="0">
                          <a:solidFill>
                            <a:srgbClr val="595959"/>
                          </a:solidFill>
                        </a:rPr>
                        <a:t> </a:t>
                      </a:r>
                      <a:r>
                        <a:rPr lang="en-US" sz="1600" dirty="0" err="1">
                          <a:solidFill>
                            <a:srgbClr val="595959"/>
                          </a:solidFill>
                        </a:rPr>
                        <a:t>računu</a:t>
                      </a:r>
                      <a:r>
                        <a:rPr lang="en-US" sz="1600" dirty="0">
                          <a:solidFill>
                            <a:srgbClr val="595959"/>
                          </a:solidFill>
                        </a:rPr>
                        <a:t> </a:t>
                      </a:r>
                      <a:r>
                        <a:rPr lang="en-US" sz="1600" dirty="0" err="1">
                          <a:solidFill>
                            <a:srgbClr val="595959"/>
                          </a:solidFill>
                        </a:rPr>
                        <a:t>prihranite</a:t>
                      </a:r>
                      <a:r>
                        <a:rPr lang="en-US" sz="1600" dirty="0">
                          <a:solidFill>
                            <a:srgbClr val="595959"/>
                          </a:solidFill>
                        </a:rPr>
                        <a:t> 10–15 % </a:t>
                      </a:r>
                      <a:r>
                        <a:rPr lang="en-US" sz="1600" dirty="0" err="1">
                          <a:solidFill>
                            <a:srgbClr val="595959"/>
                          </a:solidFill>
                        </a:rPr>
                        <a:t>mesečnih</a:t>
                      </a:r>
                      <a:r>
                        <a:rPr lang="en-US" sz="1600" dirty="0">
                          <a:solidFill>
                            <a:srgbClr val="595959"/>
                          </a:solidFill>
                        </a:rPr>
                        <a:t> </a:t>
                      </a:r>
                      <a:r>
                        <a:rPr lang="en-US" sz="1600" dirty="0" err="1">
                          <a:solidFill>
                            <a:srgbClr val="595959"/>
                          </a:solidFill>
                        </a:rPr>
                        <a:t>prihodkov</a:t>
                      </a:r>
                      <a:r>
                        <a:rPr lang="en-US" sz="1600" dirty="0">
                          <a:solidFill>
                            <a:srgbClr val="595959"/>
                          </a:solidFill>
                        </a:rPr>
                        <a:t>.</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Če zaslužite 2500 EUR na mesec, avtomatično prihranite 250–375 EUR na mesec na poslovnem rezervnem računu.</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8937589"/>
                  </a:ext>
                </a:extLst>
              </a:tr>
              <a:tr h="616119">
                <a:tc>
                  <a:txBody>
                    <a:bodyPr/>
                    <a:lstStyle/>
                    <a:p>
                      <a:pPr>
                        <a:buNone/>
                      </a:pPr>
                      <a:r>
                        <a:rPr lang="en-IE" sz="1600" b="1" dirty="0">
                          <a:solidFill>
                            <a:schemeClr val="bg1"/>
                          </a:solidFill>
                        </a:rPr>
                        <a:t>2. Načrtovanje ponovnih naložb</a:t>
                      </a:r>
                      <a:endParaRPr lang="en-IE" sz="160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b="1" dirty="0">
                          <a:solidFill>
                            <a:srgbClr val="595959"/>
                          </a:solidFill>
                        </a:rPr>
                        <a:t>Del dobička </a:t>
                      </a:r>
                      <a:r>
                        <a:rPr lang="en-US" sz="1600" dirty="0">
                          <a:solidFill>
                            <a:srgbClr val="595959"/>
                          </a:solidFill>
                        </a:rPr>
                        <a:t>namenite za nadgradnje, obnovljive vire energije ali izboljšanje izkušnje gostov.</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Oblikovajte letni načrt ponovne naložbe z odstotnim ciljem (npr. 20 % čistega dobička).</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err="1">
                          <a:solidFill>
                            <a:srgbClr val="595959"/>
                          </a:solidFill>
                        </a:rPr>
                        <a:t>Porabite</a:t>
                      </a:r>
                      <a:r>
                        <a:rPr lang="en-US" sz="1600" dirty="0">
                          <a:solidFill>
                            <a:srgbClr val="595959"/>
                          </a:solidFill>
                        </a:rPr>
                        <a:t> 3000 EUR </a:t>
                      </a:r>
                      <a:r>
                        <a:rPr lang="en-US" sz="1600" dirty="0" err="1">
                          <a:solidFill>
                            <a:srgbClr val="595959"/>
                          </a:solidFill>
                        </a:rPr>
                        <a:t>na</a:t>
                      </a:r>
                      <a:r>
                        <a:rPr lang="en-US" sz="1600" dirty="0">
                          <a:solidFill>
                            <a:srgbClr val="595959"/>
                          </a:solidFill>
                        </a:rPr>
                        <a:t> </a:t>
                      </a:r>
                      <a:r>
                        <a:rPr lang="en-US" sz="1600" dirty="0" err="1">
                          <a:solidFill>
                            <a:srgbClr val="595959"/>
                          </a:solidFill>
                        </a:rPr>
                        <a:t>leto</a:t>
                      </a:r>
                      <a:r>
                        <a:rPr lang="en-US" sz="1600" dirty="0">
                          <a:solidFill>
                            <a:srgbClr val="595959"/>
                          </a:solidFill>
                        </a:rPr>
                        <a:t> za </a:t>
                      </a:r>
                      <a:r>
                        <a:rPr lang="en-US" sz="1600" dirty="0" err="1">
                          <a:solidFill>
                            <a:srgbClr val="595959"/>
                          </a:solidFill>
                        </a:rPr>
                        <a:t>nadgradnjo</a:t>
                      </a:r>
                      <a:r>
                        <a:rPr lang="en-US" sz="1600" dirty="0">
                          <a:solidFill>
                            <a:srgbClr val="595959"/>
                          </a:solidFill>
                        </a:rPr>
                        <a:t> </a:t>
                      </a:r>
                      <a:r>
                        <a:rPr lang="en-US" sz="1600" dirty="0" err="1">
                          <a:solidFill>
                            <a:srgbClr val="595959"/>
                          </a:solidFill>
                        </a:rPr>
                        <a:t>na</a:t>
                      </a:r>
                      <a:r>
                        <a:rPr lang="en-US" sz="1600" dirty="0">
                          <a:solidFill>
                            <a:srgbClr val="595959"/>
                          </a:solidFill>
                        </a:rPr>
                        <a:t> </a:t>
                      </a:r>
                      <a:r>
                        <a:rPr lang="en-US" sz="1600" dirty="0" err="1">
                          <a:solidFill>
                            <a:srgbClr val="595959"/>
                          </a:solidFill>
                        </a:rPr>
                        <a:t>sončne</a:t>
                      </a:r>
                      <a:r>
                        <a:rPr lang="en-US" sz="1600" dirty="0">
                          <a:solidFill>
                            <a:srgbClr val="595959"/>
                          </a:solidFill>
                        </a:rPr>
                        <a:t> </a:t>
                      </a:r>
                      <a:r>
                        <a:rPr lang="en-US" sz="1600" dirty="0" err="1">
                          <a:solidFill>
                            <a:srgbClr val="595959"/>
                          </a:solidFill>
                        </a:rPr>
                        <a:t>kolektorje</a:t>
                      </a:r>
                      <a:r>
                        <a:rPr lang="en-US" sz="1600" dirty="0">
                          <a:solidFill>
                            <a:srgbClr val="595959"/>
                          </a:solidFill>
                        </a:rPr>
                        <a:t> </a:t>
                      </a:r>
                      <a:r>
                        <a:rPr lang="en-US" sz="1600" dirty="0" err="1">
                          <a:solidFill>
                            <a:srgbClr val="595959"/>
                          </a:solidFill>
                        </a:rPr>
                        <a:t>ali</a:t>
                      </a:r>
                      <a:r>
                        <a:rPr lang="en-US" sz="1600" dirty="0">
                          <a:solidFill>
                            <a:srgbClr val="595959"/>
                          </a:solidFill>
                        </a:rPr>
                        <a:t> </a:t>
                      </a:r>
                      <a:r>
                        <a:rPr lang="en-US" sz="1600" dirty="0" err="1">
                          <a:solidFill>
                            <a:srgbClr val="595959"/>
                          </a:solidFill>
                        </a:rPr>
                        <a:t>obnovo</a:t>
                      </a:r>
                      <a:r>
                        <a:rPr lang="en-US" sz="1600" dirty="0">
                          <a:solidFill>
                            <a:srgbClr val="595959"/>
                          </a:solidFill>
                        </a:rPr>
                        <a:t> </a:t>
                      </a:r>
                      <a:r>
                        <a:rPr lang="en-US" sz="1600" dirty="0" err="1">
                          <a:solidFill>
                            <a:srgbClr val="595959"/>
                          </a:solidFill>
                        </a:rPr>
                        <a:t>kabine</a:t>
                      </a:r>
                      <a:r>
                        <a:rPr lang="en-US" sz="1600" dirty="0">
                          <a:solidFill>
                            <a:srgbClr val="595959"/>
                          </a:solidFill>
                        </a:rPr>
                        <a:t>, da </a:t>
                      </a:r>
                      <a:r>
                        <a:rPr lang="en-US" sz="1600" dirty="0" err="1">
                          <a:solidFill>
                            <a:srgbClr val="595959"/>
                          </a:solidFill>
                        </a:rPr>
                        <a:t>izboljšate</a:t>
                      </a:r>
                      <a:r>
                        <a:rPr lang="en-US" sz="1600" dirty="0">
                          <a:solidFill>
                            <a:srgbClr val="595959"/>
                          </a:solidFill>
                        </a:rPr>
                        <a:t> </a:t>
                      </a:r>
                      <a:r>
                        <a:rPr lang="en-US" sz="1600" dirty="0" err="1">
                          <a:solidFill>
                            <a:srgbClr val="595959"/>
                          </a:solidFill>
                        </a:rPr>
                        <a:t>ocene</a:t>
                      </a:r>
                      <a:r>
                        <a:rPr lang="en-US" sz="1600" dirty="0">
                          <a:solidFill>
                            <a:srgbClr val="595959"/>
                          </a:solidFill>
                        </a:rPr>
                        <a:t> </a:t>
                      </a:r>
                      <a:r>
                        <a:rPr lang="en-US" sz="1600" dirty="0" err="1">
                          <a:solidFill>
                            <a:srgbClr val="595959"/>
                          </a:solidFill>
                        </a:rPr>
                        <a:t>gostov</a:t>
                      </a:r>
                      <a:r>
                        <a:rPr lang="en-US" sz="1600" dirty="0">
                          <a:solidFill>
                            <a:srgbClr val="595959"/>
                          </a:solidFill>
                        </a:rPr>
                        <a:t>.</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225178"/>
                  </a:ext>
                </a:extLst>
              </a:tr>
              <a:tr h="500596">
                <a:tc>
                  <a:txBody>
                    <a:bodyPr/>
                    <a:lstStyle/>
                    <a:p>
                      <a:pPr>
                        <a:buNone/>
                      </a:pPr>
                      <a:r>
                        <a:rPr lang="en-US" sz="1600" b="1" dirty="0">
                          <a:solidFill>
                            <a:schemeClr val="bg1"/>
                          </a:solidFill>
                        </a:rPr>
                        <a:t>3. Prilagajanje inflaciji in stroškom</a:t>
                      </a:r>
                      <a:endParaRPr lang="en-US" sz="160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Letno</a:t>
                      </a:r>
                      <a:r>
                        <a:rPr lang="en-US" sz="1600" b="1" dirty="0">
                          <a:solidFill>
                            <a:srgbClr val="595959"/>
                          </a:solidFill>
                        </a:rPr>
                        <a:t> posodabljajte cene </a:t>
                      </a:r>
                      <a:r>
                        <a:rPr lang="en-US" sz="1600" dirty="0">
                          <a:solidFill>
                            <a:srgbClr val="595959"/>
                          </a:solidFill>
                        </a:rPr>
                        <a:t>in pregledujte stroške, da ostanejo dobičkonosni.</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Uporabite cene po stroških in letno preglejte dobavitelje. Letno prilagodite ceno za nočitev.</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err="1">
                          <a:solidFill>
                            <a:srgbClr val="595959"/>
                          </a:solidFill>
                        </a:rPr>
                        <a:t>Povišajte</a:t>
                      </a:r>
                      <a:r>
                        <a:rPr lang="en-US" sz="1600" dirty="0">
                          <a:solidFill>
                            <a:srgbClr val="595959"/>
                          </a:solidFill>
                        </a:rPr>
                        <a:t> </a:t>
                      </a:r>
                      <a:r>
                        <a:rPr lang="en-US" sz="1600" dirty="0" err="1">
                          <a:solidFill>
                            <a:srgbClr val="595959"/>
                          </a:solidFill>
                        </a:rPr>
                        <a:t>ceno</a:t>
                      </a:r>
                      <a:r>
                        <a:rPr lang="en-US" sz="1600" dirty="0">
                          <a:solidFill>
                            <a:srgbClr val="595959"/>
                          </a:solidFill>
                        </a:rPr>
                        <a:t> za </a:t>
                      </a:r>
                      <a:r>
                        <a:rPr lang="en-US" sz="1600" dirty="0" err="1">
                          <a:solidFill>
                            <a:srgbClr val="595959"/>
                          </a:solidFill>
                        </a:rPr>
                        <a:t>nočitev</a:t>
                      </a:r>
                      <a:r>
                        <a:rPr lang="en-US" sz="1600" dirty="0">
                          <a:solidFill>
                            <a:srgbClr val="595959"/>
                          </a:solidFill>
                        </a:rPr>
                        <a:t> s 120 EUR </a:t>
                      </a:r>
                      <a:r>
                        <a:rPr lang="en-US" sz="1600" dirty="0" err="1">
                          <a:solidFill>
                            <a:srgbClr val="595959"/>
                          </a:solidFill>
                        </a:rPr>
                        <a:t>na</a:t>
                      </a:r>
                      <a:r>
                        <a:rPr lang="en-US" sz="1600" dirty="0">
                          <a:solidFill>
                            <a:srgbClr val="595959"/>
                          </a:solidFill>
                        </a:rPr>
                        <a:t> 130 EUR, </a:t>
                      </a:r>
                      <a:r>
                        <a:rPr lang="en-US" sz="1600" dirty="0" err="1">
                          <a:solidFill>
                            <a:srgbClr val="595959"/>
                          </a:solidFill>
                        </a:rPr>
                        <a:t>če</a:t>
                      </a:r>
                      <a:r>
                        <a:rPr lang="en-US" sz="1600" dirty="0">
                          <a:solidFill>
                            <a:srgbClr val="595959"/>
                          </a:solidFill>
                        </a:rPr>
                        <a:t> se </a:t>
                      </a:r>
                      <a:r>
                        <a:rPr lang="en-US" sz="1600" dirty="0" err="1">
                          <a:solidFill>
                            <a:srgbClr val="595959"/>
                          </a:solidFill>
                        </a:rPr>
                        <a:t>stroški</a:t>
                      </a:r>
                      <a:r>
                        <a:rPr lang="en-US" sz="1600" dirty="0">
                          <a:solidFill>
                            <a:srgbClr val="595959"/>
                          </a:solidFill>
                        </a:rPr>
                        <a:t> </a:t>
                      </a:r>
                      <a:r>
                        <a:rPr lang="en-US" sz="1600" dirty="0" err="1">
                          <a:solidFill>
                            <a:srgbClr val="595959"/>
                          </a:solidFill>
                        </a:rPr>
                        <a:t>komunalnih</a:t>
                      </a:r>
                      <a:r>
                        <a:rPr lang="en-US" sz="1600" dirty="0">
                          <a:solidFill>
                            <a:srgbClr val="595959"/>
                          </a:solidFill>
                        </a:rPr>
                        <a:t> </a:t>
                      </a:r>
                      <a:r>
                        <a:rPr lang="en-US" sz="1600" dirty="0" err="1">
                          <a:solidFill>
                            <a:srgbClr val="595959"/>
                          </a:solidFill>
                        </a:rPr>
                        <a:t>storitev</a:t>
                      </a:r>
                      <a:r>
                        <a:rPr lang="en-US" sz="1600" dirty="0">
                          <a:solidFill>
                            <a:srgbClr val="595959"/>
                          </a:solidFill>
                        </a:rPr>
                        <a:t>, </a:t>
                      </a:r>
                      <a:r>
                        <a:rPr lang="en-US" sz="1600" dirty="0" err="1">
                          <a:solidFill>
                            <a:srgbClr val="595959"/>
                          </a:solidFill>
                        </a:rPr>
                        <a:t>pranja</a:t>
                      </a:r>
                      <a:r>
                        <a:rPr lang="en-US" sz="1600" dirty="0">
                          <a:solidFill>
                            <a:srgbClr val="595959"/>
                          </a:solidFill>
                        </a:rPr>
                        <a:t> </a:t>
                      </a:r>
                      <a:r>
                        <a:rPr lang="en-US" sz="1600" dirty="0" err="1">
                          <a:solidFill>
                            <a:srgbClr val="595959"/>
                          </a:solidFill>
                        </a:rPr>
                        <a:t>perila</a:t>
                      </a:r>
                      <a:r>
                        <a:rPr lang="en-US" sz="1600" dirty="0">
                          <a:solidFill>
                            <a:srgbClr val="595959"/>
                          </a:solidFill>
                        </a:rPr>
                        <a:t> in </a:t>
                      </a:r>
                      <a:r>
                        <a:rPr lang="en-US" sz="1600" dirty="0" err="1">
                          <a:solidFill>
                            <a:srgbClr val="595959"/>
                          </a:solidFill>
                        </a:rPr>
                        <a:t>zavarovanja</a:t>
                      </a:r>
                      <a:r>
                        <a:rPr lang="en-US" sz="1600" dirty="0">
                          <a:solidFill>
                            <a:srgbClr val="595959"/>
                          </a:solidFill>
                        </a:rPr>
                        <a:t> </a:t>
                      </a:r>
                      <a:r>
                        <a:rPr lang="en-US" sz="1600" dirty="0" err="1">
                          <a:solidFill>
                            <a:srgbClr val="595959"/>
                          </a:solidFill>
                        </a:rPr>
                        <a:t>povečajo</a:t>
                      </a:r>
                      <a:r>
                        <a:rPr lang="en-US" sz="1600" dirty="0">
                          <a:solidFill>
                            <a:srgbClr val="595959"/>
                          </a:solidFill>
                        </a:rPr>
                        <a:t> za 8 %.</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318623"/>
                  </a:ext>
                </a:extLst>
              </a:tr>
              <a:tr h="616119">
                <a:tc>
                  <a:txBody>
                    <a:bodyPr/>
                    <a:lstStyle/>
                    <a:p>
                      <a:pPr>
                        <a:buNone/>
                      </a:pPr>
                      <a:r>
                        <a:rPr lang="en-IE" sz="1600" b="1" dirty="0">
                          <a:solidFill>
                            <a:schemeClr val="bg1"/>
                          </a:solidFill>
                        </a:rPr>
                        <a:t>4. Spremljanje finančnega stanja</a:t>
                      </a:r>
                      <a:endParaRPr lang="en-IE" sz="160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Uporabite finančne kazalnike in orodja za </a:t>
                      </a:r>
                      <a:r>
                        <a:rPr lang="en-US" sz="1600" b="1" dirty="0">
                          <a:solidFill>
                            <a:srgbClr val="595959"/>
                          </a:solidFill>
                        </a:rPr>
                        <a:t>preverjanje uspešnosti </a:t>
                      </a:r>
                      <a:r>
                        <a:rPr lang="en-US" sz="1600" dirty="0">
                          <a:solidFill>
                            <a:srgbClr val="595959"/>
                          </a:solidFill>
                        </a:rPr>
                        <a:t>(npr. stopnja dobička, trend čistega dohodka, razmerje med dolgom in dohodkom).</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Nastavite mesečno „finančno preverjanje“ z uporabo programa Excel ali nadzorne plošče za spremljanje kazalnikov uspešnosti.</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Spremljajte, da vaša profitna marža ostane na 30 %. Če se zniža, preglejte svoje spremenljive stroške in cene.</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5075154"/>
                  </a:ext>
                </a:extLst>
              </a:tr>
              <a:tr h="616119">
                <a:tc>
                  <a:txBody>
                    <a:bodyPr/>
                    <a:lstStyle/>
                    <a:p>
                      <a:pPr>
                        <a:buNone/>
                      </a:pPr>
                      <a:r>
                        <a:rPr lang="en-IE" sz="1600" b="1" dirty="0">
                          <a:solidFill>
                            <a:schemeClr val="bg1"/>
                          </a:solidFill>
                        </a:rPr>
                        <a:t>5. Diversifikacija virov prihodkov</a:t>
                      </a:r>
                      <a:endParaRPr lang="en-IE" sz="160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b="1" dirty="0">
                          <a:solidFill>
                            <a:srgbClr val="595959"/>
                          </a:solidFill>
                        </a:rPr>
                        <a:t>Dodajte izkušnje</a:t>
                      </a:r>
                      <a:r>
                        <a:rPr lang="en-US" sz="1600" dirty="0">
                          <a:solidFill>
                            <a:srgbClr val="595959"/>
                          </a:solidFill>
                        </a:rPr>
                        <a:t>, lokalna partnerstva ali maloprodajne izdelke, da zmanjšate odvisnost od samih rezervacij.</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err="1">
                          <a:solidFill>
                            <a:srgbClr val="595959"/>
                          </a:solidFill>
                        </a:rPr>
                        <a:t>Ponujajte</a:t>
                      </a:r>
                      <a:r>
                        <a:rPr lang="en-US" sz="1600" dirty="0">
                          <a:solidFill>
                            <a:srgbClr val="595959"/>
                          </a:solidFill>
                        </a:rPr>
                        <a:t> </a:t>
                      </a:r>
                      <a:r>
                        <a:rPr lang="en-US" sz="1600" dirty="0" err="1">
                          <a:solidFill>
                            <a:srgbClr val="595959"/>
                          </a:solidFill>
                        </a:rPr>
                        <a:t>lokalne</a:t>
                      </a:r>
                      <a:r>
                        <a:rPr lang="en-US" sz="1600" dirty="0">
                          <a:solidFill>
                            <a:srgbClr val="595959"/>
                          </a:solidFill>
                        </a:rPr>
                        <a:t> </a:t>
                      </a:r>
                      <a:r>
                        <a:rPr lang="en-US" sz="1600" dirty="0" err="1">
                          <a:solidFill>
                            <a:srgbClr val="595959"/>
                          </a:solidFill>
                        </a:rPr>
                        <a:t>izdelke</a:t>
                      </a:r>
                      <a:r>
                        <a:rPr lang="en-US" sz="1600" dirty="0">
                          <a:solidFill>
                            <a:srgbClr val="595959"/>
                          </a:solidFill>
                        </a:rPr>
                        <a:t>, </a:t>
                      </a:r>
                      <a:r>
                        <a:rPr lang="en-US" sz="1600" dirty="0" err="1">
                          <a:solidFill>
                            <a:srgbClr val="595959"/>
                          </a:solidFill>
                        </a:rPr>
                        <a:t>ekološke</a:t>
                      </a:r>
                      <a:r>
                        <a:rPr lang="en-US" sz="1600" dirty="0">
                          <a:solidFill>
                            <a:srgbClr val="595959"/>
                          </a:solidFill>
                        </a:rPr>
                        <a:t> </a:t>
                      </a:r>
                      <a:r>
                        <a:rPr lang="en-US" sz="1600" dirty="0" err="1">
                          <a:solidFill>
                            <a:srgbClr val="595959"/>
                          </a:solidFill>
                        </a:rPr>
                        <a:t>izlete</a:t>
                      </a:r>
                      <a:r>
                        <a:rPr lang="en-US" sz="1600" dirty="0">
                          <a:solidFill>
                            <a:srgbClr val="595959"/>
                          </a:solidFill>
                        </a:rPr>
                        <a:t> </a:t>
                      </a:r>
                      <a:r>
                        <a:rPr lang="en-US" sz="1600" dirty="0" err="1">
                          <a:solidFill>
                            <a:srgbClr val="595959"/>
                          </a:solidFill>
                        </a:rPr>
                        <a:t>ali</a:t>
                      </a:r>
                      <a:r>
                        <a:rPr lang="en-US" sz="1600" dirty="0">
                          <a:solidFill>
                            <a:srgbClr val="595959"/>
                          </a:solidFill>
                        </a:rPr>
                        <a:t> </a:t>
                      </a:r>
                      <a:r>
                        <a:rPr lang="en-US" sz="1600" dirty="0" err="1">
                          <a:solidFill>
                            <a:srgbClr val="595959"/>
                          </a:solidFill>
                        </a:rPr>
                        <a:t>tečaje</a:t>
                      </a:r>
                      <a:r>
                        <a:rPr lang="en-US" sz="1600" dirty="0">
                          <a:solidFill>
                            <a:srgbClr val="595959"/>
                          </a:solidFill>
                        </a:rPr>
                        <a:t> </a:t>
                      </a:r>
                      <a:r>
                        <a:rPr lang="en-US" sz="1600" dirty="0" err="1">
                          <a:solidFill>
                            <a:srgbClr val="595959"/>
                          </a:solidFill>
                        </a:rPr>
                        <a:t>joge</a:t>
                      </a:r>
                      <a:r>
                        <a:rPr lang="en-US" sz="1600" dirty="0">
                          <a:solidFill>
                            <a:srgbClr val="595959"/>
                          </a:solidFill>
                        </a:rPr>
                        <a:t> </a:t>
                      </a:r>
                      <a:r>
                        <a:rPr lang="en-US" sz="1600" dirty="0" err="1">
                          <a:solidFill>
                            <a:srgbClr val="595959"/>
                          </a:solidFill>
                        </a:rPr>
                        <a:t>prek</a:t>
                      </a:r>
                      <a:r>
                        <a:rPr lang="en-US" sz="1600" dirty="0">
                          <a:solidFill>
                            <a:srgbClr val="595959"/>
                          </a:solidFill>
                        </a:rPr>
                        <a:t> </a:t>
                      </a:r>
                      <a:r>
                        <a:rPr lang="en-US" sz="1600" dirty="0" err="1">
                          <a:solidFill>
                            <a:srgbClr val="595959"/>
                          </a:solidFill>
                        </a:rPr>
                        <a:t>partnerstev</a:t>
                      </a:r>
                      <a:r>
                        <a:rPr lang="en-US" sz="1600" dirty="0">
                          <a:solidFill>
                            <a:srgbClr val="595959"/>
                          </a:solidFill>
                        </a:rPr>
                        <a:t> </a:t>
                      </a:r>
                      <a:r>
                        <a:rPr lang="en-US" sz="1600" dirty="0" err="1">
                          <a:solidFill>
                            <a:srgbClr val="595959"/>
                          </a:solidFill>
                        </a:rPr>
                        <a:t>ali</a:t>
                      </a:r>
                      <a:r>
                        <a:rPr lang="en-US" sz="1600" dirty="0">
                          <a:solidFill>
                            <a:srgbClr val="595959"/>
                          </a:solidFill>
                        </a:rPr>
                        <a:t> </a:t>
                      </a:r>
                      <a:r>
                        <a:rPr lang="en-US" sz="1600" dirty="0" err="1">
                          <a:solidFill>
                            <a:srgbClr val="595959"/>
                          </a:solidFill>
                        </a:rPr>
                        <a:t>na</a:t>
                      </a:r>
                      <a:r>
                        <a:rPr lang="en-US" sz="1600" dirty="0">
                          <a:solidFill>
                            <a:srgbClr val="595959"/>
                          </a:solidFill>
                        </a:rPr>
                        <a:t> </a:t>
                      </a:r>
                      <a:r>
                        <a:rPr lang="en-US" sz="1600" dirty="0" err="1">
                          <a:solidFill>
                            <a:srgbClr val="595959"/>
                          </a:solidFill>
                        </a:rPr>
                        <a:t>kraju</a:t>
                      </a:r>
                      <a:r>
                        <a:rPr lang="en-US" sz="1600" dirty="0">
                          <a:solidFill>
                            <a:srgbClr val="595959"/>
                          </a:solidFill>
                        </a:rPr>
                        <a:t> </a:t>
                      </a:r>
                      <a:r>
                        <a:rPr lang="en-US" sz="1600" dirty="0" err="1">
                          <a:solidFill>
                            <a:srgbClr val="595959"/>
                          </a:solidFill>
                        </a:rPr>
                        <a:t>samem</a:t>
                      </a:r>
                      <a:r>
                        <a:rPr lang="en-US" sz="1600" dirty="0">
                          <a:solidFill>
                            <a:srgbClr val="595959"/>
                          </a:solidFill>
                        </a:rPr>
                        <a:t>.</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Sodelujte z lokalnim vodnikom in ponujajte sprehod po gozdu za 30 EUR na osebo ali prodajajte lokalne marmelade za 15 EUR v sobah.</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5021105"/>
                  </a:ext>
                </a:extLst>
              </a:tr>
            </a:tbl>
          </a:graphicData>
        </a:graphic>
      </p:graphicFrame>
    </p:spTree>
    <p:extLst>
      <p:ext uri="{BB962C8B-B14F-4D97-AF65-F5344CB8AC3E}">
        <p14:creationId xmlns:p14="http://schemas.microsoft.com/office/powerpoint/2010/main" val="1889205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B9B4D-3349-506E-5566-9474D1D6842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B1E96B1-C78A-01B5-A5F8-E843ADCFEFE9}"/>
              </a:ext>
            </a:extLst>
          </p:cNvPr>
          <p:cNvSpPr>
            <a:spLocks noGrp="1"/>
          </p:cNvSpPr>
          <p:nvPr>
            <p:ph type="body" sz="quarter" idx="16"/>
          </p:nvPr>
        </p:nvSpPr>
        <p:spPr>
          <a:xfrm>
            <a:off x="276225" y="236702"/>
            <a:ext cx="11024802" cy="803654"/>
          </a:xfrm>
        </p:spPr>
        <p:txBody>
          <a:bodyPr/>
          <a:lstStyle/>
          <a:p>
            <a:r>
              <a:rPr lang="en-US" dirty="0">
                <a:solidFill>
                  <a:srgbClr val="E96751"/>
                </a:solidFill>
              </a:rPr>
              <a:t>Kako </a:t>
            </a:r>
            <a:r>
              <a:rPr lang="en-US" b="0" dirty="0">
                <a:solidFill>
                  <a:srgbClr val="E96751"/>
                </a:solidFill>
              </a:rPr>
              <a:t>(s primeri) </a:t>
            </a:r>
            <a:r>
              <a:rPr lang="en-US" b="0" dirty="0"/>
              <a:t>načrtovati preprečevanje in odpornost </a:t>
            </a:r>
            <a:endParaRPr lang="en-IE" b="0" dirty="0"/>
          </a:p>
        </p:txBody>
      </p:sp>
      <p:graphicFrame>
        <p:nvGraphicFramePr>
          <p:cNvPr id="5" name="Table 4">
            <a:extLst>
              <a:ext uri="{FF2B5EF4-FFF2-40B4-BE49-F238E27FC236}">
                <a16:creationId xmlns:a16="http://schemas.microsoft.com/office/drawing/2014/main" id="{D2754E70-566E-8C7B-7FBA-96C0F68B1FA6}"/>
              </a:ext>
            </a:extLst>
          </p:cNvPr>
          <p:cNvGraphicFramePr>
            <a:graphicFrameLocks noGrp="1"/>
          </p:cNvGraphicFramePr>
          <p:nvPr>
            <p:extLst>
              <p:ext uri="{D42A27DB-BD31-4B8C-83A1-F6EECF244321}">
                <p14:modId xmlns:p14="http://schemas.microsoft.com/office/powerpoint/2010/main" val="1560680830"/>
              </p:ext>
            </p:extLst>
          </p:nvPr>
        </p:nvGraphicFramePr>
        <p:xfrm>
          <a:off x="276225" y="1344878"/>
          <a:ext cx="11541727" cy="3437844"/>
        </p:xfrm>
        <a:graphic>
          <a:graphicData uri="http://schemas.openxmlformats.org/drawingml/2006/table">
            <a:tbl>
              <a:tblPr/>
              <a:tblGrid>
                <a:gridCol w="2620795">
                  <a:extLst>
                    <a:ext uri="{9D8B030D-6E8A-4147-A177-3AD203B41FA5}">
                      <a16:colId xmlns:a16="http://schemas.microsoft.com/office/drawing/2014/main" val="3799786845"/>
                    </a:ext>
                  </a:extLst>
                </a:gridCol>
                <a:gridCol w="3150068">
                  <a:extLst>
                    <a:ext uri="{9D8B030D-6E8A-4147-A177-3AD203B41FA5}">
                      <a16:colId xmlns:a16="http://schemas.microsoft.com/office/drawing/2014/main" val="4075743455"/>
                    </a:ext>
                  </a:extLst>
                </a:gridCol>
                <a:gridCol w="2885432">
                  <a:extLst>
                    <a:ext uri="{9D8B030D-6E8A-4147-A177-3AD203B41FA5}">
                      <a16:colId xmlns:a16="http://schemas.microsoft.com/office/drawing/2014/main" val="4187653749"/>
                    </a:ext>
                  </a:extLst>
                </a:gridCol>
                <a:gridCol w="2885432">
                  <a:extLst>
                    <a:ext uri="{9D8B030D-6E8A-4147-A177-3AD203B41FA5}">
                      <a16:colId xmlns:a16="http://schemas.microsoft.com/office/drawing/2014/main" val="1237892785"/>
                    </a:ext>
                  </a:extLst>
                </a:gridCol>
              </a:tblGrid>
              <a:tr h="154030">
                <a:tc>
                  <a:txBody>
                    <a:bodyPr/>
                    <a:lstStyle/>
                    <a:p>
                      <a:pPr>
                        <a:buNone/>
                      </a:pPr>
                      <a:r>
                        <a:rPr lang="en-IE" sz="2000" b="1" dirty="0">
                          <a:solidFill>
                            <a:schemeClr val="bg1"/>
                          </a:solidFill>
                        </a:rPr>
                        <a:t>Strategija</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Opis</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Strategija</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Primer</a:t>
                      </a:r>
                      <a:endParaRPr lang="en-IE" sz="20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22037076"/>
                  </a:ext>
                </a:extLst>
              </a:tr>
              <a:tr h="616119">
                <a:tc>
                  <a:txBody>
                    <a:bodyPr/>
                    <a:lstStyle/>
                    <a:p>
                      <a:pPr>
                        <a:buNone/>
                      </a:pPr>
                      <a:r>
                        <a:rPr lang="en-IE" sz="1800" b="1" dirty="0">
                          <a:solidFill>
                            <a:schemeClr val="bg1"/>
                          </a:solidFill>
                        </a:rPr>
                        <a:t>6. Upravljanje tveganj</a:t>
                      </a:r>
                      <a:endParaRPr lang="en-IE" sz="18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b="1" dirty="0">
                          <a:solidFill>
                            <a:srgbClr val="595959"/>
                          </a:solidFill>
                        </a:rPr>
                        <a:t>Pripravite se na odpovedi</a:t>
                      </a:r>
                      <a:r>
                        <a:rPr lang="en-US" sz="1800" dirty="0">
                          <a:solidFill>
                            <a:srgbClr val="595959"/>
                          </a:solidFill>
                        </a:rPr>
                        <a:t>, naravne nesreče, dejavnosti konkurentov ali spremembe predpisov.</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Sklenite zavarovanje za primer prekinitve poslovanja; pripravite rezervni tržni načrt in prilagodljivo cenovno politiko.</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Če poplave povzročijo začasno zaprtje, zavarovanje krije izgubljeni dohodek in stroške čiščenja.</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8937589"/>
                  </a:ext>
                </a:extLst>
              </a:tr>
              <a:tr h="616119">
                <a:tc>
                  <a:txBody>
                    <a:bodyPr/>
                    <a:lstStyle/>
                    <a:p>
                      <a:pPr>
                        <a:buNone/>
                      </a:pPr>
                      <a:r>
                        <a:rPr lang="en-IE" sz="1800" b="1" dirty="0">
                          <a:solidFill>
                            <a:schemeClr val="bg1"/>
                          </a:solidFill>
                        </a:rPr>
                        <a:t>7. Načrtovanje dolgoročnih ciljev</a:t>
                      </a:r>
                      <a:endParaRPr lang="en-IE" sz="1800" dirty="0">
                        <a:solidFill>
                          <a:schemeClr val="bg1"/>
                        </a:solidFill>
                      </a:endParaRP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800" b="1" dirty="0">
                          <a:solidFill>
                            <a:srgbClr val="595959"/>
                          </a:solidFill>
                        </a:rPr>
                        <a:t>Določite svojo vizijo za 3–5–10 let</a:t>
                      </a:r>
                      <a:r>
                        <a:rPr lang="en-US" sz="1800" dirty="0">
                          <a:solidFill>
                            <a:srgbClr val="595959"/>
                          </a:solidFill>
                        </a:rPr>
                        <a:t>: življenjski slog, obseg ali načrt za izstop.</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Uporabite cilje SMART za načrtovanje mejnikov rasti in redno pregledujte napredek.</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800" dirty="0">
                          <a:solidFill>
                            <a:srgbClr val="595959"/>
                          </a:solidFill>
                        </a:rPr>
                        <a:t>3-letni cilj: dodajte 2 glamping pods. 5-letni cilj: postanite popolnoma neodvisni od omrežja. 10-letni cilj: prodajte ali licencirate blagovno znamko.</a:t>
                      </a:r>
                    </a:p>
                  </a:txBody>
                  <a:tcPr marL="38507" marR="38507" marT="19254" marB="1925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225178"/>
                  </a:ext>
                </a:extLst>
              </a:tr>
            </a:tbl>
          </a:graphicData>
        </a:graphic>
      </p:graphicFrame>
    </p:spTree>
    <p:extLst>
      <p:ext uri="{BB962C8B-B14F-4D97-AF65-F5344CB8AC3E}">
        <p14:creationId xmlns:p14="http://schemas.microsoft.com/office/powerpoint/2010/main" val="4287798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9F3137-7AAB-52FB-AAEF-D0B36671B35C}"/>
              </a:ext>
            </a:extLst>
          </p:cNvPr>
          <p:cNvSpPr>
            <a:spLocks noGrp="1"/>
          </p:cNvSpPr>
          <p:nvPr>
            <p:ph type="body" sz="quarter" idx="16"/>
          </p:nvPr>
        </p:nvSpPr>
        <p:spPr>
          <a:xfrm>
            <a:off x="521956" y="252314"/>
            <a:ext cx="10614687" cy="803654"/>
          </a:xfrm>
        </p:spPr>
        <p:txBody>
          <a:bodyPr/>
          <a:lstStyle/>
          <a:p>
            <a:r>
              <a:rPr lang="en-US" sz="3000" dirty="0">
                <a:solidFill>
                  <a:srgbClr val="E96751"/>
                </a:solidFill>
              </a:rPr>
              <a:t>Vrednost </a:t>
            </a:r>
            <a:r>
              <a:rPr lang="en-US" sz="3000" b="0" dirty="0"/>
              <a:t>preprečevanja in zmanjševanja tveganj in problemov</a:t>
            </a:r>
            <a:endParaRPr lang="en-IE" sz="3000" dirty="0"/>
          </a:p>
          <a:p>
            <a:endParaRPr lang="en-IE" sz="3000" dirty="0"/>
          </a:p>
        </p:txBody>
      </p:sp>
      <p:graphicFrame>
        <p:nvGraphicFramePr>
          <p:cNvPr id="5" name="Table 4">
            <a:extLst>
              <a:ext uri="{FF2B5EF4-FFF2-40B4-BE49-F238E27FC236}">
                <a16:creationId xmlns:a16="http://schemas.microsoft.com/office/drawing/2014/main" id="{9892BD42-DFDF-DE3F-597D-8D5008F5BA38}"/>
              </a:ext>
            </a:extLst>
          </p:cNvPr>
          <p:cNvGraphicFramePr>
            <a:graphicFrameLocks noGrp="1"/>
          </p:cNvGraphicFramePr>
          <p:nvPr/>
        </p:nvGraphicFramePr>
        <p:xfrm>
          <a:off x="521956" y="1052303"/>
          <a:ext cx="11260470" cy="5138930"/>
        </p:xfrm>
        <a:graphic>
          <a:graphicData uri="http://schemas.openxmlformats.org/drawingml/2006/table">
            <a:tbl>
              <a:tblPr/>
              <a:tblGrid>
                <a:gridCol w="3049919">
                  <a:extLst>
                    <a:ext uri="{9D8B030D-6E8A-4147-A177-3AD203B41FA5}">
                      <a16:colId xmlns:a16="http://schemas.microsoft.com/office/drawing/2014/main" val="2027378175"/>
                    </a:ext>
                  </a:extLst>
                </a:gridCol>
                <a:gridCol w="4229100">
                  <a:extLst>
                    <a:ext uri="{9D8B030D-6E8A-4147-A177-3AD203B41FA5}">
                      <a16:colId xmlns:a16="http://schemas.microsoft.com/office/drawing/2014/main" val="2505188577"/>
                    </a:ext>
                  </a:extLst>
                </a:gridCol>
                <a:gridCol w="3981451">
                  <a:extLst>
                    <a:ext uri="{9D8B030D-6E8A-4147-A177-3AD203B41FA5}">
                      <a16:colId xmlns:a16="http://schemas.microsoft.com/office/drawing/2014/main" val="1215069977"/>
                    </a:ext>
                  </a:extLst>
                </a:gridCol>
              </a:tblGrid>
              <a:tr h="209703">
                <a:tc>
                  <a:txBody>
                    <a:bodyPr/>
                    <a:lstStyle/>
                    <a:p>
                      <a:pPr>
                        <a:buNone/>
                      </a:pPr>
                      <a:r>
                        <a:rPr lang="en-IE" sz="2000" b="1" dirty="0">
                          <a:solidFill>
                            <a:schemeClr val="bg1"/>
                          </a:solidFill>
                        </a:rPr>
                        <a:t>Strategija</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Obravnavani problem/tveganje</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2000" b="1" dirty="0">
                          <a:solidFill>
                            <a:schemeClr val="bg1"/>
                          </a:solidFill>
                        </a:rPr>
                        <a:t>Kaj preprečuje ali zmanjšuje</a:t>
                      </a:r>
                      <a:endParaRPr lang="en-US"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524258">
                <a:tc>
                  <a:txBody>
                    <a:bodyPr/>
                    <a:lstStyle/>
                    <a:p>
                      <a:pPr>
                        <a:buNone/>
                      </a:pPr>
                      <a:r>
                        <a:rPr lang="en-IE" sz="2000" b="1" dirty="0">
                          <a:solidFill>
                            <a:schemeClr val="bg1"/>
                          </a:solidFill>
                        </a:rPr>
                        <a:t>1. Oblikovanje denarnih rezerv</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Nenačrtovani izdatki </a:t>
                      </a:r>
                      <a:r>
                        <a:rPr lang="en-US" sz="2000" dirty="0">
                          <a:solidFill>
                            <a:srgbClr val="595959"/>
                          </a:solidFill>
                        </a:rPr>
                        <a:t>(npr. okvara kotla), sezonski upadi ali nujna popravila.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Preprečuje motnje v poslovanju</a:t>
                      </a:r>
                      <a:r>
                        <a:rPr lang="en-US" sz="2000" dirty="0">
                          <a:solidFill>
                            <a:srgbClr val="595959"/>
                          </a:solidFill>
                        </a:rPr>
                        <a:t>, paniko pri najemanju posojil ali prisilno zaprtje zaradi pomanjkanja sredstev.</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2652669"/>
                  </a:ext>
                </a:extLst>
              </a:tr>
              <a:tr h="524258">
                <a:tc>
                  <a:txBody>
                    <a:bodyPr/>
                    <a:lstStyle/>
                    <a:p>
                      <a:pPr>
                        <a:buNone/>
                      </a:pPr>
                      <a:r>
                        <a:rPr lang="en-IE" sz="2000" b="1" dirty="0">
                          <a:solidFill>
                            <a:schemeClr val="bg1"/>
                          </a:solidFill>
                        </a:rPr>
                        <a:t>2. Načrtovanje ponovnih naložb</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Stagnacija poslovanja, </a:t>
                      </a:r>
                      <a:r>
                        <a:rPr lang="en-US" sz="2000" dirty="0">
                          <a:solidFill>
                            <a:srgbClr val="595959"/>
                          </a:solidFill>
                        </a:rPr>
                        <a:t>obraba, zastarele storitve, slaba izkušnja gostov.</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Zagotavlja stalno zadovoljstvo gostov</a:t>
                      </a:r>
                      <a:r>
                        <a:rPr lang="en-US" sz="2000" dirty="0">
                          <a:solidFill>
                            <a:srgbClr val="595959"/>
                          </a:solidFill>
                        </a:rPr>
                        <a:t>, izboljša ocene in ohranja konkurenčnost vaše ponudbe.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5575958"/>
                  </a:ext>
                </a:extLst>
              </a:tr>
              <a:tr h="681535">
                <a:tc>
                  <a:txBody>
                    <a:bodyPr/>
                    <a:lstStyle/>
                    <a:p>
                      <a:pPr>
                        <a:buNone/>
                      </a:pPr>
                      <a:r>
                        <a:rPr lang="en-US" sz="2000" b="1" dirty="0">
                          <a:solidFill>
                            <a:schemeClr val="bg1"/>
                          </a:solidFill>
                        </a:rPr>
                        <a:t>3. Prilagajanje inflaciji in stroškom</a:t>
                      </a:r>
                      <a:endParaRPr lang="en-US"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Naraščajoči stroški, </a:t>
                      </a:r>
                      <a:r>
                        <a:rPr lang="en-US" sz="2000" b="0" dirty="0">
                          <a:solidFill>
                            <a:srgbClr val="595959"/>
                          </a:solidFill>
                        </a:rPr>
                        <a:t>npr. </a:t>
                      </a:r>
                      <a:r>
                        <a:rPr lang="en-US" sz="2000" dirty="0">
                          <a:solidFill>
                            <a:srgbClr val="595959"/>
                          </a:solidFill>
                        </a:rPr>
                        <a:t>stroški </a:t>
                      </a:r>
                      <a:r>
                        <a:rPr lang="en-US" sz="2000" b="0" dirty="0">
                          <a:solidFill>
                            <a:srgbClr val="595959"/>
                          </a:solidFill>
                        </a:rPr>
                        <a:t>dobaviteljev, energije in </a:t>
                      </a:r>
                      <a:r>
                        <a:rPr lang="en-US" sz="2000" b="0" dirty="0" err="1">
                          <a:solidFill>
                            <a:srgbClr val="595959"/>
                          </a:solidFill>
                        </a:rPr>
                        <a:t>dela</a:t>
                      </a:r>
                      <a:r>
                        <a:rPr lang="en-US" sz="2000" b="0" dirty="0">
                          <a:solidFill>
                            <a:srgbClr val="595959"/>
                          </a:solidFill>
                        </a:rPr>
                        <a:t>, </a:t>
                      </a:r>
                      <a:r>
                        <a:rPr lang="en-US" sz="2000" dirty="0">
                          <a:solidFill>
                            <a:srgbClr val="595959"/>
                          </a:solidFill>
                        </a:rPr>
                        <a:t>ki zmanjšujejo dobiček, če cene niso posodobljene.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Zaščiti vaše dobičkonosnost </a:t>
                      </a:r>
                      <a:r>
                        <a:rPr lang="en-US" sz="2000" dirty="0">
                          <a:solidFill>
                            <a:srgbClr val="595959"/>
                          </a:solidFill>
                        </a:rPr>
                        <a:t>in zagotavlja dolgoročno uspešnost, saj cene ostajajo usklajene z dejanskimi stroški.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7650745"/>
                  </a:ext>
                </a:extLst>
              </a:tr>
              <a:tr h="524258">
                <a:tc>
                  <a:txBody>
                    <a:bodyPr/>
                    <a:lstStyle/>
                    <a:p>
                      <a:pPr>
                        <a:buNone/>
                      </a:pPr>
                      <a:r>
                        <a:rPr lang="en-IE" sz="2000" b="1" dirty="0">
                          <a:solidFill>
                            <a:schemeClr val="bg1"/>
                          </a:solidFill>
                        </a:rPr>
                        <a:t>4. Spremljanje finančnega zdravja</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Poslovna negotovost </a:t>
                      </a:r>
                      <a:r>
                        <a:rPr lang="en-US" sz="2000" dirty="0">
                          <a:solidFill>
                            <a:srgbClr val="595959"/>
                          </a:solidFill>
                        </a:rPr>
                        <a:t>– poslovanje brez jasnosti glede uspešnosti, stroškov ali dobičkonosnosti.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Sistem zgodnjega opozarjanja za težave z denarnim tokom</a:t>
                      </a:r>
                      <a:r>
                        <a:rPr lang="en-US" sz="2000" dirty="0">
                          <a:solidFill>
                            <a:srgbClr val="595959"/>
                          </a:solidFill>
                        </a:rPr>
                        <a:t>, slabe odločitve o cenah ali nevzdržne dolgove.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324453"/>
                  </a:ext>
                </a:extLst>
              </a:tr>
            </a:tbl>
          </a:graphicData>
        </a:graphic>
      </p:graphicFrame>
    </p:spTree>
    <p:extLst>
      <p:ext uri="{BB962C8B-B14F-4D97-AF65-F5344CB8AC3E}">
        <p14:creationId xmlns:p14="http://schemas.microsoft.com/office/powerpoint/2010/main" val="657450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4921E-2B9E-BB6E-837C-2EEA65D4D6D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E0721C4-4748-1F85-F375-69E69C0DC728}"/>
              </a:ext>
            </a:extLst>
          </p:cNvPr>
          <p:cNvSpPr>
            <a:spLocks noGrp="1"/>
          </p:cNvSpPr>
          <p:nvPr>
            <p:ph type="body" sz="quarter" idx="16"/>
          </p:nvPr>
        </p:nvSpPr>
        <p:spPr>
          <a:xfrm>
            <a:off x="521956" y="359776"/>
            <a:ext cx="10614687" cy="803654"/>
          </a:xfrm>
        </p:spPr>
        <p:txBody>
          <a:bodyPr/>
          <a:lstStyle/>
          <a:p>
            <a:r>
              <a:rPr lang="en-US" sz="3000" dirty="0">
                <a:solidFill>
                  <a:srgbClr val="E96751"/>
                </a:solidFill>
              </a:rPr>
              <a:t>Vrednost </a:t>
            </a:r>
            <a:r>
              <a:rPr lang="en-US" sz="3000" b="0" dirty="0"/>
              <a:t>preprečevanja in zmanjševanja tveganj in problemov</a:t>
            </a:r>
            <a:endParaRPr lang="en-IE" sz="3000" dirty="0"/>
          </a:p>
          <a:p>
            <a:endParaRPr lang="en-IE" sz="3000" dirty="0"/>
          </a:p>
        </p:txBody>
      </p:sp>
      <p:graphicFrame>
        <p:nvGraphicFramePr>
          <p:cNvPr id="5" name="Table 4">
            <a:extLst>
              <a:ext uri="{FF2B5EF4-FFF2-40B4-BE49-F238E27FC236}">
                <a16:creationId xmlns:a16="http://schemas.microsoft.com/office/drawing/2014/main" id="{9BBD4759-DC81-CB9E-0780-81B53310A4F0}"/>
              </a:ext>
            </a:extLst>
          </p:cNvPr>
          <p:cNvGraphicFramePr>
            <a:graphicFrameLocks noGrp="1"/>
          </p:cNvGraphicFramePr>
          <p:nvPr>
            <p:extLst>
              <p:ext uri="{D42A27DB-BD31-4B8C-83A1-F6EECF244321}">
                <p14:modId xmlns:p14="http://schemas.microsoft.com/office/powerpoint/2010/main" val="4272160889"/>
              </p:ext>
            </p:extLst>
          </p:nvPr>
        </p:nvGraphicFramePr>
        <p:xfrm>
          <a:off x="521956" y="1247688"/>
          <a:ext cx="11260470" cy="4172104"/>
        </p:xfrm>
        <a:graphic>
          <a:graphicData uri="http://schemas.openxmlformats.org/drawingml/2006/table">
            <a:tbl>
              <a:tblPr/>
              <a:tblGrid>
                <a:gridCol w="3049919">
                  <a:extLst>
                    <a:ext uri="{9D8B030D-6E8A-4147-A177-3AD203B41FA5}">
                      <a16:colId xmlns:a16="http://schemas.microsoft.com/office/drawing/2014/main" val="2027378175"/>
                    </a:ext>
                  </a:extLst>
                </a:gridCol>
                <a:gridCol w="4229100">
                  <a:extLst>
                    <a:ext uri="{9D8B030D-6E8A-4147-A177-3AD203B41FA5}">
                      <a16:colId xmlns:a16="http://schemas.microsoft.com/office/drawing/2014/main" val="2505188577"/>
                    </a:ext>
                  </a:extLst>
                </a:gridCol>
                <a:gridCol w="3981451">
                  <a:extLst>
                    <a:ext uri="{9D8B030D-6E8A-4147-A177-3AD203B41FA5}">
                      <a16:colId xmlns:a16="http://schemas.microsoft.com/office/drawing/2014/main" val="1215069977"/>
                    </a:ext>
                  </a:extLst>
                </a:gridCol>
              </a:tblGrid>
              <a:tr h="209703">
                <a:tc>
                  <a:txBody>
                    <a:bodyPr/>
                    <a:lstStyle/>
                    <a:p>
                      <a:pPr>
                        <a:buNone/>
                      </a:pPr>
                      <a:r>
                        <a:rPr lang="en-IE" sz="2000" b="1" dirty="0">
                          <a:solidFill>
                            <a:schemeClr val="bg1"/>
                          </a:solidFill>
                        </a:rPr>
                        <a:t>Strategija</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000" b="1" dirty="0">
                          <a:solidFill>
                            <a:schemeClr val="bg1"/>
                          </a:solidFill>
                        </a:rPr>
                        <a:t>Obravnavani problem/tveganje</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US" sz="2000" b="1" dirty="0">
                          <a:solidFill>
                            <a:schemeClr val="bg1"/>
                          </a:solidFill>
                        </a:rPr>
                        <a:t>Kaj preprečuje ali zmanjšuje</a:t>
                      </a:r>
                      <a:endParaRPr lang="en-US"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681535">
                <a:tc>
                  <a:txBody>
                    <a:bodyPr/>
                    <a:lstStyle/>
                    <a:p>
                      <a:pPr>
                        <a:buNone/>
                      </a:pPr>
                      <a:r>
                        <a:rPr lang="en-IE" sz="2000" b="1" dirty="0">
                          <a:solidFill>
                            <a:schemeClr val="bg1"/>
                          </a:solidFill>
                        </a:rPr>
                        <a:t>5. Diversifikacija virov prihodkov</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Prevelika odvisnost od rezervacij </a:t>
                      </a:r>
                      <a:r>
                        <a:rPr lang="en-US" sz="2000" dirty="0">
                          <a:solidFill>
                            <a:srgbClr val="595959"/>
                          </a:solidFill>
                        </a:rPr>
                        <a:t>– če se rezervacije upočasnijo, prihodki upadajo.</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Razporedi tveganje </a:t>
                      </a:r>
                      <a:r>
                        <a:rPr lang="en-US" sz="2000" dirty="0">
                          <a:solidFill>
                            <a:srgbClr val="595959"/>
                          </a:solidFill>
                        </a:rPr>
                        <a:t>na več virov prihodkov, kar poveča odpornost v nizki sezoni ali ob spremembah povpraševanja.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000447"/>
                  </a:ext>
                </a:extLst>
              </a:tr>
              <a:tr h="524258">
                <a:tc>
                  <a:txBody>
                    <a:bodyPr/>
                    <a:lstStyle/>
                    <a:p>
                      <a:pPr>
                        <a:buNone/>
                      </a:pPr>
                      <a:r>
                        <a:rPr lang="en-IE" sz="2000" b="1" dirty="0">
                          <a:solidFill>
                            <a:schemeClr val="bg1"/>
                          </a:solidFill>
                        </a:rPr>
                        <a:t>6. Upravljanje tveganj</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Negotovost </a:t>
                      </a:r>
                      <a:r>
                        <a:rPr lang="en-US" sz="2000" dirty="0">
                          <a:solidFill>
                            <a:srgbClr val="595959"/>
                          </a:solidFill>
                        </a:rPr>
                        <a:t>– odpovedi, pandemije, odprtje konkurentov, nove davke, vplivi podnebja.</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Pomaga absorbirati pretrese</a:t>
                      </a:r>
                      <a:r>
                        <a:rPr lang="en-US" sz="2000" dirty="0">
                          <a:solidFill>
                            <a:srgbClr val="595959"/>
                          </a:solidFill>
                        </a:rPr>
                        <a:t>, prilagoditi se spremembam in zmanjšati ranljivost za zunanje motnje.</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5139262"/>
                  </a:ext>
                </a:extLst>
              </a:tr>
              <a:tr h="681535">
                <a:tc>
                  <a:txBody>
                    <a:bodyPr/>
                    <a:lstStyle/>
                    <a:p>
                      <a:pPr>
                        <a:buNone/>
                      </a:pPr>
                      <a:r>
                        <a:rPr lang="en-IE" sz="2000" b="1" dirty="0">
                          <a:solidFill>
                            <a:schemeClr val="bg1"/>
                          </a:solidFill>
                        </a:rPr>
                        <a:t>7. Načrtovanje dolgoročnih ciljev</a:t>
                      </a:r>
                      <a:endParaRPr lang="en-IE" sz="2000" dirty="0">
                        <a:solidFill>
                          <a:schemeClr val="bg1"/>
                        </a:solidFill>
                      </a:endParaRP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2000" b="1" dirty="0">
                          <a:solidFill>
                            <a:srgbClr val="595959"/>
                          </a:solidFill>
                        </a:rPr>
                        <a:t>Pomanjkanje smernic </a:t>
                      </a:r>
                      <a:r>
                        <a:rPr lang="en-US" sz="2000" dirty="0">
                          <a:solidFill>
                            <a:srgbClr val="595959"/>
                          </a:solidFill>
                        </a:rPr>
                        <a:t>– ni poti rasti, nejasen namen, ni načrta za širitev ali izstop.</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rgbClr val="595959"/>
                          </a:solidFill>
                        </a:rPr>
                        <a:t>Pomaga vam ostati osredotočen</a:t>
                      </a:r>
                      <a:r>
                        <a:rPr lang="en-US" sz="2000" dirty="0">
                          <a:solidFill>
                            <a:srgbClr val="595959"/>
                          </a:solidFill>
                        </a:rPr>
                        <a:t>, sprejemati premišljene odločitve in rasti v skladu z vašimi osebnimi in poslovnimi vrednotami.</a:t>
                      </a:r>
                    </a:p>
                  </a:txBody>
                  <a:tcPr marL="52426" marR="52426" marT="26213" marB="262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020502"/>
                  </a:ext>
                </a:extLst>
              </a:tr>
            </a:tbl>
          </a:graphicData>
        </a:graphic>
      </p:graphicFrame>
    </p:spTree>
    <p:extLst>
      <p:ext uri="{BB962C8B-B14F-4D97-AF65-F5344CB8AC3E}">
        <p14:creationId xmlns:p14="http://schemas.microsoft.com/office/powerpoint/2010/main" val="1464823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BD836-26B9-AA3E-C22D-42F8528F7A6F}"/>
            </a:ext>
          </a:extLst>
        </p:cNvPr>
        <p:cNvGrpSpPr/>
        <p:nvPr/>
      </p:nvGrpSpPr>
      <p:grpSpPr>
        <a:xfrm>
          <a:off x="0" y="0"/>
          <a:ext cx="0" cy="0"/>
          <a:chOff x="0" y="0"/>
          <a:chExt cx="0" cy="0"/>
        </a:xfrm>
      </p:grpSpPr>
      <p:pic>
        <p:nvPicPr>
          <p:cNvPr id="51" name="Picture Placeholder 50" descr="A house with a glass door&#10;&#10;AI-generated content may be incorrect.">
            <a:extLst>
              <a:ext uri="{FF2B5EF4-FFF2-40B4-BE49-F238E27FC236}">
                <a16:creationId xmlns:a16="http://schemas.microsoft.com/office/drawing/2014/main" id="{D4997289-B092-6339-C9B5-DA3E72ED90F0}"/>
              </a:ext>
            </a:extLst>
          </p:cNvPr>
          <p:cNvPicPr>
            <a:picLocks noGrp="1" noChangeAspect="1"/>
          </p:cNvPicPr>
          <p:nvPr>
            <p:ph type="pic" sz="quarter" idx="67"/>
          </p:nvPr>
        </p:nvPicPr>
        <p:blipFill>
          <a:blip r:embed="rId2"/>
          <a:srcRect t="-2836" b="18666"/>
          <a:stretch>
            <a:fillRect/>
          </a:stretch>
        </p:blipFill>
        <p:spPr>
          <a:xfrm>
            <a:off x="540029" y="0"/>
            <a:ext cx="2654458" cy="3351213"/>
          </a:xfrm>
        </p:spPr>
      </p:pic>
      <p:sp>
        <p:nvSpPr>
          <p:cNvPr id="30" name="Text Placeholder 32">
            <a:extLst>
              <a:ext uri="{FF2B5EF4-FFF2-40B4-BE49-F238E27FC236}">
                <a16:creationId xmlns:a16="http://schemas.microsoft.com/office/drawing/2014/main" id="{3D410AE1-63E7-5E68-8802-66E32E4BF875}"/>
              </a:ext>
            </a:extLst>
          </p:cNvPr>
          <p:cNvSpPr>
            <a:spLocks noGrp="1"/>
          </p:cNvSpPr>
          <p:nvPr>
            <p:ph type="body" sz="quarter" idx="18" hasCustomPrompt="1"/>
          </p:nvPr>
        </p:nvSpPr>
        <p:spPr>
          <a:xfrm>
            <a:off x="558534" y="4243251"/>
            <a:ext cx="2636194" cy="1399756"/>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Načrtovanje za izredne razmere za dolgoročno vzdržnost</a:t>
            </a:r>
          </a:p>
          <a:p>
            <a:pPr lvl="0" algn="ctr">
              <a:lnSpc>
                <a:spcPct val="100000"/>
              </a:lnSpc>
              <a:spcAft>
                <a:spcPts val="600"/>
              </a:spcAft>
            </a:pPr>
            <a:r>
              <a:rPr lang="en-US" b="0" i="1">
                <a:solidFill>
                  <a:schemeClr val="bg1"/>
                </a:solidFill>
              </a:rPr>
              <a:t>(72 drsnic)</a:t>
            </a:r>
            <a:endParaRPr lang="en-IE" b="0" i="1">
              <a:solidFill>
                <a:schemeClr val="bg1"/>
              </a:solidFill>
            </a:endParaRPr>
          </a:p>
          <a:p>
            <a:pPr lvl="0" algn="ctr">
              <a:lnSpc>
                <a:spcPct val="100000"/>
              </a:lnSpc>
              <a:spcAft>
                <a:spcPts val="600"/>
              </a:spcAft>
            </a:pPr>
            <a:endParaRPr lang="en-US" sz="2400" b="0" dirty="0">
              <a:solidFill>
                <a:schemeClr val="bg1"/>
              </a:solidFill>
            </a:endParaRPr>
          </a:p>
        </p:txBody>
      </p:sp>
      <p:sp>
        <p:nvSpPr>
          <p:cNvPr id="31" name="Text Placeholder 32">
            <a:extLst>
              <a:ext uri="{FF2B5EF4-FFF2-40B4-BE49-F238E27FC236}">
                <a16:creationId xmlns:a16="http://schemas.microsoft.com/office/drawing/2014/main" id="{09E6E9AF-2079-F87E-3CD0-A084CB26757A}"/>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11</a:t>
            </a:r>
            <a:endParaRPr lang="en-US" dirty="0"/>
          </a:p>
        </p:txBody>
      </p:sp>
      <p:cxnSp>
        <p:nvCxnSpPr>
          <p:cNvPr id="32" name="Straight Connector 31">
            <a:extLst>
              <a:ext uri="{FF2B5EF4-FFF2-40B4-BE49-F238E27FC236}">
                <a16:creationId xmlns:a16="http://schemas.microsoft.com/office/drawing/2014/main" id="{34A93EE7-0C73-05C9-96D5-D3CDAB137E1C}"/>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32">
            <a:extLst>
              <a:ext uri="{FF2B5EF4-FFF2-40B4-BE49-F238E27FC236}">
                <a16:creationId xmlns:a16="http://schemas.microsoft.com/office/drawing/2014/main" id="{DA1EECC2-FEE8-1C0B-9A93-A30670E0371C}"/>
              </a:ext>
            </a:extLst>
          </p:cNvPr>
          <p:cNvSpPr txBox="1">
            <a:spLocks/>
          </p:cNvSpPr>
          <p:nvPr/>
        </p:nvSpPr>
        <p:spPr>
          <a:xfrm>
            <a:off x="3753316" y="129894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05</a:t>
            </a:r>
            <a:endParaRPr lang="en-US" dirty="0"/>
          </a:p>
        </p:txBody>
      </p:sp>
      <p:cxnSp>
        <p:nvCxnSpPr>
          <p:cNvPr id="36" name="Straight Connector 35">
            <a:extLst>
              <a:ext uri="{FF2B5EF4-FFF2-40B4-BE49-F238E27FC236}">
                <a16:creationId xmlns:a16="http://schemas.microsoft.com/office/drawing/2014/main" id="{71D110A6-48E0-56EE-3AD7-C78DF87377DF}"/>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4F8DAB-9031-26E9-828F-539AFF7F6CFA}"/>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 Placeholder 23">
            <a:extLst>
              <a:ext uri="{FF2B5EF4-FFF2-40B4-BE49-F238E27FC236}">
                <a16:creationId xmlns:a16="http://schemas.microsoft.com/office/drawing/2014/main" id="{33A48BE7-62E1-2C17-B8CF-E40261803888}"/>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Avtor fotografije: </a:t>
            </a:r>
            <a:endParaRPr lang="en-US" dirty="0"/>
          </a:p>
        </p:txBody>
      </p:sp>
      <p:sp>
        <p:nvSpPr>
          <p:cNvPr id="42" name="Freeform 28">
            <a:extLst>
              <a:ext uri="{FF2B5EF4-FFF2-40B4-BE49-F238E27FC236}">
                <a16:creationId xmlns:a16="http://schemas.microsoft.com/office/drawing/2014/main" id="{C3D1F6C1-A6E6-C6AB-343F-B6DF1810CB9D}"/>
              </a:ext>
            </a:extLst>
          </p:cNvPr>
          <p:cNvSpPr/>
          <p:nvPr/>
        </p:nvSpPr>
        <p:spPr>
          <a:xfrm>
            <a:off x="-25039" y="194538"/>
            <a:ext cx="9022554"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3" name="Text Placeholder 16">
            <a:extLst>
              <a:ext uri="{FF2B5EF4-FFF2-40B4-BE49-F238E27FC236}">
                <a16:creationId xmlns:a16="http://schemas.microsoft.com/office/drawing/2014/main" id="{7CEFE980-0523-534A-ED40-5D65D7B7ADA4}"/>
              </a:ext>
            </a:extLst>
          </p:cNvPr>
          <p:cNvSpPr txBox="1">
            <a:spLocks/>
          </p:cNvSpPr>
          <p:nvPr/>
        </p:nvSpPr>
        <p:spPr>
          <a:xfrm>
            <a:off x="379088" y="165128"/>
            <a:ext cx="8210703" cy="874342"/>
          </a:xfrm>
          <a:prstGeom prst="rect">
            <a:avLst/>
          </a:prstGeom>
          <a:no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b="1" dirty="0">
                <a:solidFill>
                  <a:schemeClr val="bg1"/>
                </a:solidFill>
              </a:rPr>
              <a:t>Del 5: </a:t>
            </a:r>
            <a:r>
              <a:rPr lang="en-US" b="1" dirty="0">
                <a:solidFill>
                  <a:schemeClr val="bg1"/>
                </a:solidFill>
              </a:rPr>
              <a:t>Poglavje 11 </a:t>
            </a:r>
            <a:r>
              <a:rPr lang="en-US" dirty="0">
                <a:solidFill>
                  <a:schemeClr val="bg1"/>
                </a:solidFill>
              </a:rPr>
              <a:t>Načrtovanje za izredne razmere za dolgoročno </a:t>
            </a:r>
            <a:r>
              <a:rPr lang="en-US" dirty="0" err="1">
                <a:solidFill>
                  <a:schemeClr val="bg1"/>
                </a:solidFill>
              </a:rPr>
              <a:t>vzdržnost</a:t>
            </a:r>
            <a:r>
              <a:rPr lang="en-US" dirty="0">
                <a:solidFill>
                  <a:schemeClr val="bg1"/>
                </a:solidFill>
              </a:rPr>
              <a:t> </a:t>
            </a:r>
            <a:r>
              <a:rPr lang="en-US" sz="2400" i="1" dirty="0">
                <a:solidFill>
                  <a:schemeClr val="bg1"/>
                </a:solidFill>
              </a:rPr>
              <a:t>(72 </a:t>
            </a:r>
            <a:r>
              <a:rPr lang="en-US" sz="2400" i="1" dirty="0" err="1">
                <a:solidFill>
                  <a:schemeClr val="bg1"/>
                </a:solidFill>
              </a:rPr>
              <a:t>drsnic</a:t>
            </a:r>
            <a:r>
              <a:rPr lang="en-US" sz="2400" i="1" dirty="0">
                <a:solidFill>
                  <a:schemeClr val="bg1"/>
                </a:solidFill>
              </a:rPr>
              <a:t>)</a:t>
            </a:r>
          </a:p>
          <a:p>
            <a:pPr marL="0" indent="0">
              <a:lnSpc>
                <a:spcPct val="100000"/>
              </a:lnSpc>
              <a:spcBef>
                <a:spcPts val="0"/>
              </a:spcBef>
              <a:buNone/>
            </a:pPr>
            <a:endParaRPr lang="en-US" dirty="0">
              <a:solidFill>
                <a:schemeClr val="bg1"/>
              </a:solidFill>
            </a:endParaRPr>
          </a:p>
          <a:p>
            <a:pPr marL="0" indent="0">
              <a:lnSpc>
                <a:spcPct val="100000"/>
              </a:lnSpc>
              <a:spcBef>
                <a:spcPts val="0"/>
              </a:spcBef>
              <a:buNone/>
            </a:pPr>
            <a:endParaRPr lang="en-GB" dirty="0">
              <a:solidFill>
                <a:schemeClr val="bg1"/>
              </a:solidFill>
            </a:endParaRPr>
          </a:p>
        </p:txBody>
      </p:sp>
      <p:sp>
        <p:nvSpPr>
          <p:cNvPr id="44" name="Text Placeholder 32">
            <a:extLst>
              <a:ext uri="{FF2B5EF4-FFF2-40B4-BE49-F238E27FC236}">
                <a16:creationId xmlns:a16="http://schemas.microsoft.com/office/drawing/2014/main" id="{BD895258-0A0C-30F2-F2B5-0AF4F244F931}"/>
              </a:ext>
            </a:extLst>
          </p:cNvPr>
          <p:cNvSpPr txBox="1">
            <a:spLocks/>
          </p:cNvSpPr>
          <p:nvPr/>
        </p:nvSpPr>
        <p:spPr>
          <a:xfrm>
            <a:off x="1020812" y="3862826"/>
            <a:ext cx="2222477" cy="243728"/>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err="1">
                <a:latin typeface="Calibri"/>
                <a:ea typeface="Open Sans"/>
                <a:cs typeface="Calibri"/>
              </a:rPr>
              <a:t>Poglavje</a:t>
            </a:r>
            <a:r>
              <a:rPr lang="en-US" dirty="0">
                <a:latin typeface="Calibri"/>
                <a:ea typeface="Open Sans"/>
                <a:cs typeface="Calibri"/>
              </a:rPr>
              <a:t> 11 </a:t>
            </a:r>
          </a:p>
        </p:txBody>
      </p:sp>
      <p:sp>
        <p:nvSpPr>
          <p:cNvPr id="45" name="Text Placeholder 32">
            <a:extLst>
              <a:ext uri="{FF2B5EF4-FFF2-40B4-BE49-F238E27FC236}">
                <a16:creationId xmlns:a16="http://schemas.microsoft.com/office/drawing/2014/main" id="{420CABEC-ABA0-5013-0D6F-C00342D81FDF}"/>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Poglavje </a:t>
            </a:r>
          </a:p>
        </p:txBody>
      </p:sp>
      <p:sp>
        <p:nvSpPr>
          <p:cNvPr id="46" name="Text Placeholder 32">
            <a:extLst>
              <a:ext uri="{FF2B5EF4-FFF2-40B4-BE49-F238E27FC236}">
                <a16:creationId xmlns:a16="http://schemas.microsoft.com/office/drawing/2014/main" id="{A3D6D036-04C1-3204-616E-1BD2C762634A}"/>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Poglavje </a:t>
            </a:r>
          </a:p>
        </p:txBody>
      </p:sp>
      <p:sp>
        <p:nvSpPr>
          <p:cNvPr id="47" name="Text Placeholder 16">
            <a:extLst>
              <a:ext uri="{FF2B5EF4-FFF2-40B4-BE49-F238E27FC236}">
                <a16:creationId xmlns:a16="http://schemas.microsoft.com/office/drawing/2014/main" id="{D90EEA5E-A82F-7CB6-45A9-3D0B39647C7D}"/>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 8</a:t>
            </a:r>
          </a:p>
          <a:p>
            <a:pPr marL="0" indent="0">
              <a:lnSpc>
                <a:spcPct val="100000"/>
              </a:lnSpc>
              <a:spcBef>
                <a:spcPts val="0"/>
              </a:spcBef>
              <a:buFont typeface="Arial" panose="020B0604020202020204" pitchFamily="34" charset="0"/>
              <a:buNone/>
            </a:pPr>
            <a:r>
              <a:rPr lang="en-GB" sz="6600" dirty="0">
                <a:solidFill>
                  <a:srgbClr val="E96751"/>
                </a:solidFill>
              </a:rPr>
              <a:t>VSEBINA</a:t>
            </a:r>
          </a:p>
        </p:txBody>
      </p:sp>
    </p:spTree>
    <p:extLst>
      <p:ext uri="{BB962C8B-B14F-4D97-AF65-F5344CB8AC3E}">
        <p14:creationId xmlns:p14="http://schemas.microsoft.com/office/powerpoint/2010/main" val="4251914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819EC-28B4-C44A-ACD4-7D4A814400C9}"/>
              </a:ext>
            </a:extLst>
          </p:cNvPr>
          <p:cNvSpPr>
            <a:spLocks noGrp="1"/>
          </p:cNvSpPr>
          <p:nvPr>
            <p:ph type="body" sz="quarter" idx="18"/>
          </p:nvPr>
        </p:nvSpPr>
        <p:spPr>
          <a:xfrm>
            <a:off x="788657" y="2186331"/>
            <a:ext cx="10614687" cy="3499183"/>
          </a:xfrm>
        </p:spPr>
        <p:txBody>
          <a:bodyPr/>
          <a:lstStyle/>
          <a:p>
            <a:pPr marL="342900" indent="-342900">
              <a:buFont typeface="Wingdings" panose="05000000000000000000" pitchFamily="2" charset="2"/>
              <a:buChar char="v"/>
            </a:pPr>
            <a:r>
              <a:rPr lang="en-US" sz="2400" b="1" dirty="0">
                <a:solidFill>
                  <a:srgbClr val="E96751"/>
                </a:solidFill>
              </a:rPr>
              <a:t>Poslovni cilj: </a:t>
            </a:r>
            <a:r>
              <a:rPr lang="en-US" sz="2400" dirty="0"/>
              <a:t>Upravljanje trajnostne, donosne ekološke nastanitve z visokimi sezonskimi prihodki, ponovno vlaganjem v rast in finančnimi rezervami za tveganja.</a:t>
            </a:r>
          </a:p>
          <a:p>
            <a:endParaRPr lang="en-US" sz="2400" dirty="0"/>
          </a:p>
          <a:p>
            <a:r>
              <a:rPr lang="en-US" sz="2400" dirty="0"/>
              <a:t>Ta strategija se osredotoča na </a:t>
            </a:r>
            <a:r>
              <a:rPr lang="en-US" sz="2400" b="1" dirty="0"/>
              <a:t>uravnoteženje dobička in namena</a:t>
            </a:r>
            <a:r>
              <a:rPr lang="en-US" sz="2400" dirty="0"/>
              <a:t>: ustvarjanje stabilnih prihodkov, zaščita pred nepričakovanimi stroški in ponovna naložba v trajnostne izboljšave, ki povečajo privlačnost za goste in zmanjšajo prihodnje stroške.</a:t>
            </a:r>
            <a:endParaRPr lang="en-IE" sz="2400" dirty="0"/>
          </a:p>
        </p:txBody>
      </p:sp>
      <p:sp>
        <p:nvSpPr>
          <p:cNvPr id="3" name="Text Placeholder 2">
            <a:extLst>
              <a:ext uri="{FF2B5EF4-FFF2-40B4-BE49-F238E27FC236}">
                <a16:creationId xmlns:a16="http://schemas.microsoft.com/office/drawing/2014/main" id="{F685EBC4-4E23-CC8B-E5CD-CD20A5125464}"/>
              </a:ext>
            </a:extLst>
          </p:cNvPr>
          <p:cNvSpPr>
            <a:spLocks noGrp="1"/>
          </p:cNvSpPr>
          <p:nvPr>
            <p:ph type="body" sz="quarter" idx="16"/>
          </p:nvPr>
        </p:nvSpPr>
        <p:spPr>
          <a:xfrm>
            <a:off x="788657" y="560552"/>
            <a:ext cx="10614687" cy="803654"/>
          </a:xfrm>
        </p:spPr>
        <p:txBody>
          <a:bodyPr/>
          <a:lstStyle/>
          <a:p>
            <a:r>
              <a:rPr lang="en-US" dirty="0">
                <a:solidFill>
                  <a:srgbClr val="E96751"/>
                </a:solidFill>
              </a:rPr>
              <a:t>Primer finančne strategije: </a:t>
            </a:r>
            <a:r>
              <a:rPr lang="en-US" dirty="0"/>
              <a:t>Wild Haven Eco-Stay</a:t>
            </a:r>
            <a:endParaRPr lang="en-IE" dirty="0"/>
          </a:p>
          <a:p>
            <a:endParaRPr lang="en-IE" dirty="0"/>
          </a:p>
        </p:txBody>
      </p:sp>
      <p:sp>
        <p:nvSpPr>
          <p:cNvPr id="4" name="Text Placeholder 3">
            <a:extLst>
              <a:ext uri="{FF2B5EF4-FFF2-40B4-BE49-F238E27FC236}">
                <a16:creationId xmlns:a16="http://schemas.microsoft.com/office/drawing/2014/main" id="{1BA6432B-4AB7-BB67-7F1C-90EBCFDB1A49}"/>
              </a:ext>
            </a:extLst>
          </p:cNvPr>
          <p:cNvSpPr>
            <a:spLocks noGrp="1"/>
          </p:cNvSpPr>
          <p:nvPr>
            <p:ph type="body" sz="quarter" idx="19"/>
          </p:nvPr>
        </p:nvSpPr>
        <p:spPr>
          <a:xfrm>
            <a:off x="788656" y="1177194"/>
            <a:ext cx="10614687" cy="803654"/>
          </a:xfrm>
        </p:spPr>
        <p:txBody>
          <a:bodyPr/>
          <a:lstStyle/>
          <a:p>
            <a:r>
              <a:rPr lang="en-IE" b="0" i="1" dirty="0">
                <a:solidFill>
                  <a:srgbClr val="418D8F"/>
                </a:solidFill>
              </a:rPr>
              <a:t>Naslednji diapozitiv je primer strategije</a:t>
            </a:r>
          </a:p>
        </p:txBody>
      </p:sp>
    </p:spTree>
    <p:extLst>
      <p:ext uri="{BB962C8B-B14F-4D97-AF65-F5344CB8AC3E}">
        <p14:creationId xmlns:p14="http://schemas.microsoft.com/office/powerpoint/2010/main" val="3637174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BE1FA-67E7-035E-0424-96D21B72145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65DB923-C882-428C-A4C8-AA0D3F77835E}"/>
              </a:ext>
            </a:extLst>
          </p:cNvPr>
          <p:cNvSpPr>
            <a:spLocks noGrp="1"/>
          </p:cNvSpPr>
          <p:nvPr>
            <p:ph type="body" sz="quarter" idx="16"/>
          </p:nvPr>
        </p:nvSpPr>
        <p:spPr>
          <a:xfrm>
            <a:off x="521956" y="112794"/>
            <a:ext cx="10614687" cy="803654"/>
          </a:xfrm>
        </p:spPr>
        <p:txBody>
          <a:bodyPr/>
          <a:lstStyle/>
          <a:p>
            <a:r>
              <a:rPr lang="en-US" dirty="0">
                <a:solidFill>
                  <a:srgbClr val="E96751"/>
                </a:solidFill>
              </a:rPr>
              <a:t>Primer finančne strategije: </a:t>
            </a:r>
            <a:r>
              <a:rPr lang="en-US" dirty="0"/>
              <a:t>Wild Haven Eco-Stay</a:t>
            </a:r>
            <a:endParaRPr lang="en-IE" dirty="0"/>
          </a:p>
        </p:txBody>
      </p:sp>
      <p:graphicFrame>
        <p:nvGraphicFramePr>
          <p:cNvPr id="5" name="Table 4">
            <a:extLst>
              <a:ext uri="{FF2B5EF4-FFF2-40B4-BE49-F238E27FC236}">
                <a16:creationId xmlns:a16="http://schemas.microsoft.com/office/drawing/2014/main" id="{7826E0DF-29D7-A551-69E4-5CC36BC90150}"/>
              </a:ext>
            </a:extLst>
          </p:cNvPr>
          <p:cNvGraphicFramePr>
            <a:graphicFrameLocks noGrp="1"/>
          </p:cNvGraphicFramePr>
          <p:nvPr>
            <p:extLst>
              <p:ext uri="{D42A27DB-BD31-4B8C-83A1-F6EECF244321}">
                <p14:modId xmlns:p14="http://schemas.microsoft.com/office/powerpoint/2010/main" val="2397985353"/>
              </p:ext>
            </p:extLst>
          </p:nvPr>
        </p:nvGraphicFramePr>
        <p:xfrm>
          <a:off x="463341" y="1018360"/>
          <a:ext cx="11260468" cy="5286460"/>
        </p:xfrm>
        <a:graphic>
          <a:graphicData uri="http://schemas.openxmlformats.org/drawingml/2006/table">
            <a:tbl>
              <a:tblPr/>
              <a:tblGrid>
                <a:gridCol w="2624666">
                  <a:extLst>
                    <a:ext uri="{9D8B030D-6E8A-4147-A177-3AD203B41FA5}">
                      <a16:colId xmlns:a16="http://schemas.microsoft.com/office/drawing/2014/main" val="2027378175"/>
                    </a:ext>
                  </a:extLst>
                </a:gridCol>
                <a:gridCol w="4476750">
                  <a:extLst>
                    <a:ext uri="{9D8B030D-6E8A-4147-A177-3AD203B41FA5}">
                      <a16:colId xmlns:a16="http://schemas.microsoft.com/office/drawing/2014/main" val="2505188577"/>
                    </a:ext>
                  </a:extLst>
                </a:gridCol>
                <a:gridCol w="4159052">
                  <a:extLst>
                    <a:ext uri="{9D8B030D-6E8A-4147-A177-3AD203B41FA5}">
                      <a16:colId xmlns:a16="http://schemas.microsoft.com/office/drawing/2014/main" val="1215069977"/>
                    </a:ext>
                  </a:extLst>
                </a:gridCol>
              </a:tblGrid>
              <a:tr h="209703">
                <a:tc>
                  <a:txBody>
                    <a:bodyPr/>
                    <a:lstStyle/>
                    <a:p>
                      <a:pPr>
                        <a:buNone/>
                      </a:pPr>
                      <a:r>
                        <a:rPr lang="en-IE" sz="1600" b="1" dirty="0">
                          <a:solidFill>
                            <a:schemeClr val="bg1"/>
                          </a:solidFill>
                        </a:rPr>
                        <a:t>Kategorija</a:t>
                      </a:r>
                      <a:endParaRPr lang="en-IE" sz="16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Strategija</a:t>
                      </a:r>
                      <a:endParaRPr lang="en-IE" sz="16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1600" b="1" dirty="0">
                          <a:solidFill>
                            <a:schemeClr val="bg1"/>
                          </a:solidFill>
                        </a:rPr>
                        <a:t>Primer</a:t>
                      </a:r>
                      <a:endParaRPr lang="en-IE" sz="16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2282668820"/>
                  </a:ext>
                </a:extLst>
              </a:tr>
              <a:tr h="524258">
                <a:tc>
                  <a:txBody>
                    <a:bodyPr/>
                    <a:lstStyle/>
                    <a:p>
                      <a:pPr>
                        <a:buNone/>
                      </a:pPr>
                      <a:r>
                        <a:rPr lang="en-IE" sz="1600" b="0" dirty="0">
                          <a:solidFill>
                            <a:schemeClr val="bg1"/>
                          </a:solidFill>
                        </a:rPr>
                        <a:t>Načrtovanje prihodkov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Določite sezonske cene z minimalno 40-odstotno zasedenostjo, da dosežete prag rentabilnosti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150 EUR/noč v poletnih mesecih, 110 EUR/noč v vmesnih sezonah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5139262"/>
                  </a:ext>
                </a:extLst>
              </a:tr>
              <a:tr h="681535">
                <a:tc>
                  <a:txBody>
                    <a:bodyPr/>
                    <a:lstStyle/>
                    <a:p>
                      <a:pPr>
                        <a:buNone/>
                      </a:pPr>
                      <a:r>
                        <a:rPr lang="en-IE" sz="1600" b="0" dirty="0">
                          <a:solidFill>
                            <a:schemeClr val="bg1"/>
                          </a:solidFill>
                        </a:rPr>
                        <a:t>Upravljanje denarnega toka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dirty="0">
                          <a:solidFill>
                            <a:srgbClr val="595959"/>
                          </a:solidFill>
                        </a:rPr>
                        <a:t>Sledite mesečnim prilivom/odlivom denarnih sredstev in vzdržujte 3-mesečni rezervni sklad za nujne primere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err="1">
                          <a:solidFill>
                            <a:srgbClr val="595959"/>
                          </a:solidFill>
                        </a:rPr>
                        <a:t>Uporabite</a:t>
                      </a:r>
                      <a:r>
                        <a:rPr lang="en-US" sz="1600" dirty="0">
                          <a:solidFill>
                            <a:srgbClr val="595959"/>
                          </a:solidFill>
                        </a:rPr>
                        <a:t> </a:t>
                      </a:r>
                      <a:r>
                        <a:rPr lang="en-US" sz="1600" err="1">
                          <a:solidFill>
                            <a:srgbClr val="595959"/>
                          </a:solidFill>
                        </a:rPr>
                        <a:t>preprosto</a:t>
                      </a:r>
                      <a:r>
                        <a:rPr lang="en-US" sz="1600" dirty="0">
                          <a:solidFill>
                            <a:srgbClr val="595959"/>
                          </a:solidFill>
                        </a:rPr>
                        <a:t> </a:t>
                      </a:r>
                      <a:r>
                        <a:rPr lang="en-US" sz="1600" err="1">
                          <a:solidFill>
                            <a:srgbClr val="595959"/>
                          </a:solidFill>
                        </a:rPr>
                        <a:t>preglednico</a:t>
                      </a:r>
                      <a:r>
                        <a:rPr lang="en-US" sz="1600" dirty="0">
                          <a:solidFill>
                            <a:srgbClr val="595959"/>
                          </a:solidFill>
                        </a:rPr>
                        <a:t> + </a:t>
                      </a:r>
                      <a:r>
                        <a:rPr lang="en-US" sz="1600" err="1">
                          <a:solidFill>
                            <a:srgbClr val="595959"/>
                          </a:solidFill>
                        </a:rPr>
                        <a:t>vpoglede</a:t>
                      </a:r>
                      <a:r>
                        <a:rPr lang="en-US" sz="1600" dirty="0">
                          <a:solidFill>
                            <a:srgbClr val="595959"/>
                          </a:solidFill>
                        </a:rPr>
                        <a:t> </a:t>
                      </a:r>
                      <a:r>
                        <a:rPr lang="en-US" sz="1600" err="1">
                          <a:solidFill>
                            <a:srgbClr val="595959"/>
                          </a:solidFill>
                        </a:rPr>
                        <a:t>AirDNA</a:t>
                      </a:r>
                      <a:endParaRPr lang="en-US" sz="1600" dirty="0" err="1">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020502"/>
                  </a:ext>
                </a:extLst>
              </a:tr>
              <a:tr h="681535">
                <a:tc>
                  <a:txBody>
                    <a:bodyPr/>
                    <a:lstStyle/>
                    <a:p>
                      <a:pPr>
                        <a:buNone/>
                      </a:pPr>
                      <a:r>
                        <a:rPr lang="en-IE" sz="1600" b="0" dirty="0">
                          <a:solidFill>
                            <a:schemeClr val="bg1"/>
                          </a:solidFill>
                        </a:rPr>
                        <a:t>Cilji dobička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err="1">
                          <a:solidFill>
                            <a:srgbClr val="595959"/>
                          </a:solidFill>
                        </a:rPr>
                        <a:t>Ciljajte</a:t>
                      </a:r>
                      <a:r>
                        <a:rPr lang="en-US" sz="1600" dirty="0">
                          <a:solidFill>
                            <a:srgbClr val="595959"/>
                          </a:solidFill>
                        </a:rPr>
                        <a:t> </a:t>
                      </a:r>
                      <a:r>
                        <a:rPr lang="en-US" sz="1600" err="1">
                          <a:solidFill>
                            <a:srgbClr val="595959"/>
                          </a:solidFill>
                        </a:rPr>
                        <a:t>na</a:t>
                      </a:r>
                      <a:r>
                        <a:rPr lang="en-US" sz="1600" dirty="0">
                          <a:solidFill>
                            <a:srgbClr val="595959"/>
                          </a:solidFill>
                        </a:rPr>
                        <a:t> </a:t>
                      </a:r>
                      <a:r>
                        <a:rPr lang="en-US" sz="1600" err="1">
                          <a:solidFill>
                            <a:srgbClr val="595959"/>
                          </a:solidFill>
                        </a:rPr>
                        <a:t>najmanj</a:t>
                      </a:r>
                      <a:r>
                        <a:rPr lang="en-US" sz="1600" dirty="0">
                          <a:solidFill>
                            <a:srgbClr val="595959"/>
                          </a:solidFill>
                        </a:rPr>
                        <a:t> 25 % </a:t>
                      </a:r>
                      <a:r>
                        <a:rPr lang="en-US" sz="1600" err="1">
                          <a:solidFill>
                            <a:srgbClr val="595959"/>
                          </a:solidFill>
                        </a:rPr>
                        <a:t>dobička</a:t>
                      </a:r>
                      <a:r>
                        <a:rPr lang="en-US" sz="1600" dirty="0">
                          <a:solidFill>
                            <a:srgbClr val="595959"/>
                          </a:solidFill>
                        </a:rPr>
                        <a:t> do </a:t>
                      </a:r>
                      <a:r>
                        <a:rPr lang="en-US" sz="1600" err="1">
                          <a:solidFill>
                            <a:srgbClr val="595959"/>
                          </a:solidFill>
                        </a:rPr>
                        <a:t>konca</a:t>
                      </a:r>
                      <a:r>
                        <a:rPr lang="en-US" sz="1600" dirty="0">
                          <a:solidFill>
                            <a:srgbClr val="595959"/>
                          </a:solidFill>
                        </a:rPr>
                        <a:t> </a:t>
                      </a:r>
                      <a:r>
                        <a:rPr lang="en-US" sz="1600" err="1">
                          <a:solidFill>
                            <a:srgbClr val="595959"/>
                          </a:solidFill>
                        </a:rPr>
                        <a:t>prvega</a:t>
                      </a:r>
                      <a:r>
                        <a:rPr lang="en-US" sz="1600" dirty="0">
                          <a:solidFill>
                            <a:srgbClr val="595959"/>
                          </a:solidFill>
                        </a:rPr>
                        <a:t> </a:t>
                      </a:r>
                      <a:r>
                        <a:rPr lang="en-US" sz="1600" err="1">
                          <a:solidFill>
                            <a:srgbClr val="595959"/>
                          </a:solidFill>
                        </a:rPr>
                        <a:t>leta</a:t>
                      </a:r>
                      <a:endParaRPr lang="en-US" sz="1600" dirty="0" err="1">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Predvideno: 30.000 EUR prihodkov – 22.500 EUR skupnih stroškov = 7.500 EUR dobička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9456691"/>
                  </a:ext>
                </a:extLst>
              </a:tr>
              <a:tr h="681535">
                <a:tc>
                  <a:txBody>
                    <a:bodyPr/>
                    <a:lstStyle/>
                    <a:p>
                      <a:pPr>
                        <a:buNone/>
                      </a:pPr>
                      <a:r>
                        <a:rPr lang="en-IE" sz="1600" b="0" dirty="0">
                          <a:solidFill>
                            <a:schemeClr val="bg1"/>
                          </a:solidFill>
                        </a:rPr>
                        <a:t>Nadzor stroškov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err="1">
                          <a:solidFill>
                            <a:srgbClr val="595959"/>
                          </a:solidFill>
                        </a:rPr>
                        <a:t>Spremljajte</a:t>
                      </a:r>
                      <a:r>
                        <a:rPr lang="en-US" sz="1600" dirty="0">
                          <a:solidFill>
                            <a:srgbClr val="595959"/>
                          </a:solidFill>
                        </a:rPr>
                        <a:t> </a:t>
                      </a:r>
                      <a:r>
                        <a:rPr lang="en-US" sz="1600" err="1">
                          <a:solidFill>
                            <a:srgbClr val="595959"/>
                          </a:solidFill>
                        </a:rPr>
                        <a:t>spremenljive</a:t>
                      </a:r>
                      <a:r>
                        <a:rPr lang="en-US" sz="1600" dirty="0">
                          <a:solidFill>
                            <a:srgbClr val="595959"/>
                          </a:solidFill>
                        </a:rPr>
                        <a:t> </a:t>
                      </a:r>
                      <a:r>
                        <a:rPr lang="en-US" sz="1600" err="1">
                          <a:solidFill>
                            <a:srgbClr val="595959"/>
                          </a:solidFill>
                        </a:rPr>
                        <a:t>stroške</a:t>
                      </a:r>
                      <a:r>
                        <a:rPr lang="en-US" sz="1600" dirty="0">
                          <a:solidFill>
                            <a:srgbClr val="595959"/>
                          </a:solidFill>
                        </a:rPr>
                        <a:t> </a:t>
                      </a:r>
                      <a:r>
                        <a:rPr lang="en-US" sz="1600" err="1">
                          <a:solidFill>
                            <a:srgbClr val="595959"/>
                          </a:solidFill>
                        </a:rPr>
                        <a:t>na</a:t>
                      </a:r>
                      <a:r>
                        <a:rPr lang="en-US" sz="1600" dirty="0">
                          <a:solidFill>
                            <a:srgbClr val="595959"/>
                          </a:solidFill>
                        </a:rPr>
                        <a:t> </a:t>
                      </a:r>
                      <a:r>
                        <a:rPr lang="en-US" sz="1600" err="1">
                          <a:solidFill>
                            <a:srgbClr val="595959"/>
                          </a:solidFill>
                        </a:rPr>
                        <a:t>gosta</a:t>
                      </a:r>
                      <a:r>
                        <a:rPr lang="en-US" sz="1600" dirty="0">
                          <a:solidFill>
                            <a:srgbClr val="595959"/>
                          </a:solidFill>
                        </a:rPr>
                        <a:t> in se </a:t>
                      </a:r>
                      <a:r>
                        <a:rPr lang="en-US" sz="1600" err="1">
                          <a:solidFill>
                            <a:srgbClr val="595959"/>
                          </a:solidFill>
                        </a:rPr>
                        <a:t>pogajajte</a:t>
                      </a:r>
                      <a:r>
                        <a:rPr lang="en-US" sz="1600" dirty="0">
                          <a:solidFill>
                            <a:srgbClr val="595959"/>
                          </a:solidFill>
                        </a:rPr>
                        <a:t> o </a:t>
                      </a:r>
                      <a:r>
                        <a:rPr lang="en-US" sz="1600" err="1">
                          <a:solidFill>
                            <a:srgbClr val="595959"/>
                          </a:solidFill>
                        </a:rPr>
                        <a:t>cenah</a:t>
                      </a:r>
                      <a:r>
                        <a:rPr lang="en-US" sz="1600" dirty="0">
                          <a:solidFill>
                            <a:srgbClr val="595959"/>
                          </a:solidFill>
                        </a:rPr>
                        <a:t> </a:t>
                      </a:r>
                      <a:r>
                        <a:rPr lang="en-US" sz="1600" err="1">
                          <a:solidFill>
                            <a:srgbClr val="595959"/>
                          </a:solidFill>
                        </a:rPr>
                        <a:t>dobaviteljev</a:t>
                      </a:r>
                      <a:endParaRPr lang="en-US" sz="1600" dirty="0" err="1">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Čiščenje + dobrodošlica 35 EUR/noč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1592570"/>
                  </a:ext>
                </a:extLst>
              </a:tr>
              <a:tr h="681535">
                <a:tc>
                  <a:txBody>
                    <a:bodyPr/>
                    <a:lstStyle/>
                    <a:p>
                      <a:pPr>
                        <a:buNone/>
                      </a:pPr>
                      <a:r>
                        <a:rPr lang="en-IE" sz="1600" b="0" dirty="0">
                          <a:solidFill>
                            <a:schemeClr val="bg1"/>
                          </a:solidFill>
                        </a:rPr>
                        <a:t>Rezervni sklad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err="1">
                          <a:solidFill>
                            <a:srgbClr val="595959"/>
                          </a:solidFill>
                        </a:rPr>
                        <a:t>Vsako</a:t>
                      </a:r>
                      <a:r>
                        <a:rPr lang="en-US" sz="1600" dirty="0">
                          <a:solidFill>
                            <a:srgbClr val="595959"/>
                          </a:solidFill>
                        </a:rPr>
                        <a:t> </a:t>
                      </a:r>
                      <a:r>
                        <a:rPr lang="en-US" sz="1600" err="1">
                          <a:solidFill>
                            <a:srgbClr val="595959"/>
                          </a:solidFill>
                        </a:rPr>
                        <a:t>četrtletje</a:t>
                      </a:r>
                      <a:r>
                        <a:rPr lang="en-US" sz="1600" dirty="0">
                          <a:solidFill>
                            <a:srgbClr val="595959"/>
                          </a:solidFill>
                        </a:rPr>
                        <a:t> </a:t>
                      </a:r>
                      <a:r>
                        <a:rPr lang="en-US" sz="1600" err="1">
                          <a:solidFill>
                            <a:srgbClr val="595959"/>
                          </a:solidFill>
                        </a:rPr>
                        <a:t>prihranite</a:t>
                      </a:r>
                      <a:r>
                        <a:rPr lang="en-US" sz="1600" dirty="0">
                          <a:solidFill>
                            <a:srgbClr val="595959"/>
                          </a:solidFill>
                        </a:rPr>
                        <a:t> 10 % </a:t>
                      </a:r>
                      <a:r>
                        <a:rPr lang="en-US" sz="1600" err="1">
                          <a:solidFill>
                            <a:srgbClr val="595959"/>
                          </a:solidFill>
                        </a:rPr>
                        <a:t>neto</a:t>
                      </a:r>
                      <a:r>
                        <a:rPr lang="en-US" sz="1600" dirty="0">
                          <a:solidFill>
                            <a:srgbClr val="595959"/>
                          </a:solidFill>
                        </a:rPr>
                        <a:t> </a:t>
                      </a:r>
                      <a:r>
                        <a:rPr lang="en-US" sz="1600" err="1">
                          <a:solidFill>
                            <a:srgbClr val="595959"/>
                          </a:solidFill>
                        </a:rPr>
                        <a:t>dohodka</a:t>
                      </a:r>
                      <a:r>
                        <a:rPr lang="en-US" sz="1600" dirty="0">
                          <a:solidFill>
                            <a:srgbClr val="595959"/>
                          </a:solidFill>
                        </a:rPr>
                        <a:t> za </a:t>
                      </a:r>
                      <a:r>
                        <a:rPr lang="en-US" sz="1600" err="1">
                          <a:solidFill>
                            <a:srgbClr val="595959"/>
                          </a:solidFill>
                        </a:rPr>
                        <a:t>vzdrževanje</a:t>
                      </a:r>
                      <a:r>
                        <a:rPr lang="en-US" sz="1600" dirty="0">
                          <a:solidFill>
                            <a:srgbClr val="595959"/>
                          </a:solidFill>
                        </a:rPr>
                        <a:t> in </a:t>
                      </a:r>
                      <a:r>
                        <a:rPr lang="en-US" sz="1600" err="1">
                          <a:solidFill>
                            <a:srgbClr val="595959"/>
                          </a:solidFill>
                        </a:rPr>
                        <a:t>obdobja</a:t>
                      </a:r>
                      <a:r>
                        <a:rPr lang="en-US" sz="1600" dirty="0">
                          <a:solidFill>
                            <a:srgbClr val="595959"/>
                          </a:solidFill>
                        </a:rPr>
                        <a:t> z </a:t>
                      </a:r>
                      <a:r>
                        <a:rPr lang="en-US" sz="1600" err="1">
                          <a:solidFill>
                            <a:srgbClr val="595959"/>
                          </a:solidFill>
                        </a:rPr>
                        <a:t>manj</a:t>
                      </a:r>
                      <a:r>
                        <a:rPr lang="en-US" sz="1600" dirty="0">
                          <a:solidFill>
                            <a:srgbClr val="595959"/>
                          </a:solidFill>
                        </a:rPr>
                        <a:t> </a:t>
                      </a:r>
                      <a:r>
                        <a:rPr lang="en-US" sz="1600" err="1">
                          <a:solidFill>
                            <a:srgbClr val="595959"/>
                          </a:solidFill>
                        </a:rPr>
                        <a:t>gostov</a:t>
                      </a:r>
                      <a:endParaRPr lang="en-US" sz="1600" dirty="0" err="1">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750 € vsake 3 mesece na ločenem računu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8763413"/>
                  </a:ext>
                </a:extLst>
              </a:tr>
              <a:tr h="681535">
                <a:tc>
                  <a:txBody>
                    <a:bodyPr/>
                    <a:lstStyle/>
                    <a:p>
                      <a:pPr>
                        <a:buNone/>
                      </a:pPr>
                      <a:r>
                        <a:rPr lang="en-IE" sz="1600" b="0" dirty="0">
                          <a:solidFill>
                            <a:schemeClr val="bg1"/>
                          </a:solidFill>
                        </a:rPr>
                        <a:t>Načrt ponovne naložbe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err="1">
                          <a:solidFill>
                            <a:srgbClr val="595959"/>
                          </a:solidFill>
                        </a:rPr>
                        <a:t>Ponovno</a:t>
                      </a:r>
                      <a:r>
                        <a:rPr lang="en-US" sz="1600" dirty="0">
                          <a:solidFill>
                            <a:srgbClr val="595959"/>
                          </a:solidFill>
                        </a:rPr>
                        <a:t> </a:t>
                      </a:r>
                      <a:r>
                        <a:rPr lang="en-US" sz="1600" err="1">
                          <a:solidFill>
                            <a:srgbClr val="595959"/>
                          </a:solidFill>
                        </a:rPr>
                        <a:t>vlagajte</a:t>
                      </a:r>
                      <a:r>
                        <a:rPr lang="en-US" sz="1600" dirty="0">
                          <a:solidFill>
                            <a:srgbClr val="595959"/>
                          </a:solidFill>
                        </a:rPr>
                        <a:t> 50 % </a:t>
                      </a:r>
                      <a:r>
                        <a:rPr lang="en-US" sz="1600" err="1">
                          <a:solidFill>
                            <a:srgbClr val="595959"/>
                          </a:solidFill>
                        </a:rPr>
                        <a:t>dobička</a:t>
                      </a:r>
                      <a:r>
                        <a:rPr lang="en-US" sz="1600" dirty="0">
                          <a:solidFill>
                            <a:srgbClr val="595959"/>
                          </a:solidFill>
                        </a:rPr>
                        <a:t> </a:t>
                      </a:r>
                      <a:r>
                        <a:rPr lang="en-US" sz="1600" err="1">
                          <a:solidFill>
                            <a:srgbClr val="595959"/>
                          </a:solidFill>
                        </a:rPr>
                        <a:t>iz</a:t>
                      </a:r>
                      <a:r>
                        <a:rPr lang="en-US" sz="1600" dirty="0">
                          <a:solidFill>
                            <a:srgbClr val="595959"/>
                          </a:solidFill>
                        </a:rPr>
                        <a:t> </a:t>
                      </a:r>
                      <a:r>
                        <a:rPr lang="en-US" sz="1600" err="1">
                          <a:solidFill>
                            <a:srgbClr val="595959"/>
                          </a:solidFill>
                        </a:rPr>
                        <a:t>prvega</a:t>
                      </a:r>
                      <a:r>
                        <a:rPr lang="en-US" sz="1600" dirty="0">
                          <a:solidFill>
                            <a:srgbClr val="595959"/>
                          </a:solidFill>
                        </a:rPr>
                        <a:t> </a:t>
                      </a:r>
                      <a:r>
                        <a:rPr lang="en-US" sz="1600" err="1">
                          <a:solidFill>
                            <a:srgbClr val="595959"/>
                          </a:solidFill>
                        </a:rPr>
                        <a:t>leta</a:t>
                      </a:r>
                      <a:r>
                        <a:rPr lang="en-US" sz="1600" dirty="0">
                          <a:solidFill>
                            <a:srgbClr val="595959"/>
                          </a:solidFill>
                        </a:rPr>
                        <a:t> v </a:t>
                      </a:r>
                      <a:r>
                        <a:rPr lang="en-US" sz="1600" err="1">
                          <a:solidFill>
                            <a:srgbClr val="595959"/>
                          </a:solidFill>
                        </a:rPr>
                        <a:t>izboljšave</a:t>
                      </a:r>
                      <a:r>
                        <a:rPr lang="en-US" sz="1600" dirty="0">
                          <a:solidFill>
                            <a:srgbClr val="595959"/>
                          </a:solidFill>
                        </a:rPr>
                        <a:t> (</a:t>
                      </a:r>
                      <a:r>
                        <a:rPr lang="en-US" sz="1600" err="1">
                          <a:solidFill>
                            <a:srgbClr val="595959"/>
                          </a:solidFill>
                        </a:rPr>
                        <a:t>sončna</a:t>
                      </a:r>
                      <a:r>
                        <a:rPr lang="en-US" sz="1600" dirty="0">
                          <a:solidFill>
                            <a:srgbClr val="595959"/>
                          </a:solidFill>
                        </a:rPr>
                        <a:t> </a:t>
                      </a:r>
                      <a:r>
                        <a:rPr lang="en-US" sz="1600" err="1">
                          <a:solidFill>
                            <a:srgbClr val="595959"/>
                          </a:solidFill>
                        </a:rPr>
                        <a:t>razsvetljava</a:t>
                      </a:r>
                      <a:r>
                        <a:rPr lang="en-US" sz="1600" dirty="0">
                          <a:solidFill>
                            <a:srgbClr val="595959"/>
                          </a:solidFill>
                        </a:rPr>
                        <a:t>, </a:t>
                      </a:r>
                      <a:r>
                        <a:rPr lang="en-US" sz="1600" err="1">
                          <a:solidFill>
                            <a:srgbClr val="595959"/>
                          </a:solidFill>
                        </a:rPr>
                        <a:t>zunanja</a:t>
                      </a:r>
                      <a:r>
                        <a:rPr lang="en-US" sz="1600" dirty="0">
                          <a:solidFill>
                            <a:srgbClr val="595959"/>
                          </a:solidFill>
                        </a:rPr>
                        <a:t> </a:t>
                      </a:r>
                      <a:r>
                        <a:rPr lang="en-US" sz="1600" err="1">
                          <a:solidFill>
                            <a:srgbClr val="595959"/>
                          </a:solidFill>
                        </a:rPr>
                        <a:t>savna</a:t>
                      </a:r>
                      <a:r>
                        <a:rPr lang="en-US" sz="1600" dirty="0">
                          <a:solidFill>
                            <a:srgbClr val="59595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3750 € namenite za nadgradnjo opreme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6283065"/>
                  </a:ext>
                </a:extLst>
              </a:tr>
              <a:tr h="681535">
                <a:tc>
                  <a:txBody>
                    <a:bodyPr/>
                    <a:lstStyle/>
                    <a:p>
                      <a:pPr>
                        <a:buNone/>
                      </a:pPr>
                      <a:r>
                        <a:rPr lang="en-IE" sz="1600" b="0" dirty="0">
                          <a:solidFill>
                            <a:schemeClr val="bg1"/>
                          </a:solidFill>
                        </a:rPr>
                        <a:t>Zavarovalno kritje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600" err="1">
                          <a:solidFill>
                            <a:srgbClr val="595959"/>
                          </a:solidFill>
                        </a:rPr>
                        <a:t>Ohranjanje</a:t>
                      </a:r>
                      <a:r>
                        <a:rPr lang="en-US" sz="1600" dirty="0">
                          <a:solidFill>
                            <a:srgbClr val="595959"/>
                          </a:solidFill>
                        </a:rPr>
                        <a:t> </a:t>
                      </a:r>
                      <a:r>
                        <a:rPr lang="en-US" sz="1600" err="1">
                          <a:solidFill>
                            <a:srgbClr val="595959"/>
                          </a:solidFill>
                        </a:rPr>
                        <a:t>veljavnega</a:t>
                      </a:r>
                      <a:r>
                        <a:rPr lang="en-US" sz="1600" dirty="0">
                          <a:solidFill>
                            <a:srgbClr val="595959"/>
                          </a:solidFill>
                        </a:rPr>
                        <a:t> </a:t>
                      </a:r>
                      <a:r>
                        <a:rPr lang="en-US" sz="1600" err="1">
                          <a:solidFill>
                            <a:srgbClr val="595959"/>
                          </a:solidFill>
                        </a:rPr>
                        <a:t>zavarovanja</a:t>
                      </a:r>
                      <a:r>
                        <a:rPr lang="en-US" sz="1600" dirty="0">
                          <a:solidFill>
                            <a:srgbClr val="595959"/>
                          </a:solidFill>
                        </a:rPr>
                        <a:t> </a:t>
                      </a:r>
                      <a:r>
                        <a:rPr lang="en-US" sz="1600" err="1">
                          <a:solidFill>
                            <a:srgbClr val="595959"/>
                          </a:solidFill>
                        </a:rPr>
                        <a:t>civilne</a:t>
                      </a:r>
                      <a:r>
                        <a:rPr lang="en-US" sz="1600" dirty="0">
                          <a:solidFill>
                            <a:srgbClr val="595959"/>
                          </a:solidFill>
                        </a:rPr>
                        <a:t> </a:t>
                      </a:r>
                      <a:r>
                        <a:rPr lang="en-US" sz="1600" err="1">
                          <a:solidFill>
                            <a:srgbClr val="595959"/>
                          </a:solidFill>
                        </a:rPr>
                        <a:t>odgovornosti</a:t>
                      </a:r>
                      <a:r>
                        <a:rPr lang="en-US" sz="1600" dirty="0">
                          <a:solidFill>
                            <a:srgbClr val="595959"/>
                          </a:solidFill>
                        </a:rPr>
                        <a:t>, </a:t>
                      </a:r>
                      <a:r>
                        <a:rPr lang="en-US" sz="1600" err="1">
                          <a:solidFill>
                            <a:srgbClr val="595959"/>
                          </a:solidFill>
                        </a:rPr>
                        <a:t>zavarovanja</a:t>
                      </a:r>
                      <a:r>
                        <a:rPr lang="en-US" sz="1600" dirty="0">
                          <a:solidFill>
                            <a:srgbClr val="595959"/>
                          </a:solidFill>
                        </a:rPr>
                        <a:t> </a:t>
                      </a:r>
                      <a:r>
                        <a:rPr lang="en-US" sz="1600" err="1">
                          <a:solidFill>
                            <a:srgbClr val="595959"/>
                          </a:solidFill>
                        </a:rPr>
                        <a:t>premičnin</a:t>
                      </a:r>
                      <a:r>
                        <a:rPr lang="en-US" sz="1600" dirty="0">
                          <a:solidFill>
                            <a:srgbClr val="595959"/>
                          </a:solidFill>
                        </a:rPr>
                        <a:t> in </a:t>
                      </a:r>
                      <a:r>
                        <a:rPr lang="en-US" sz="1600" err="1">
                          <a:solidFill>
                            <a:srgbClr val="595959"/>
                          </a:solidFill>
                        </a:rPr>
                        <a:t>zavarovanja</a:t>
                      </a:r>
                      <a:r>
                        <a:rPr lang="en-US" sz="1600" dirty="0">
                          <a:solidFill>
                            <a:srgbClr val="595959"/>
                          </a:solidFill>
                        </a:rPr>
                        <a:t> za primer </a:t>
                      </a:r>
                      <a:r>
                        <a:rPr lang="en-US" sz="1600" err="1">
                          <a:solidFill>
                            <a:srgbClr val="595959"/>
                          </a:solidFill>
                        </a:rPr>
                        <a:t>prekinitve</a:t>
                      </a:r>
                      <a:r>
                        <a:rPr lang="en-US" sz="1600" dirty="0">
                          <a:solidFill>
                            <a:srgbClr val="595959"/>
                          </a:solidFill>
                        </a:rPr>
                        <a:t> </a:t>
                      </a:r>
                      <a:r>
                        <a:rPr lang="en-US" sz="1600" err="1">
                          <a:solidFill>
                            <a:srgbClr val="595959"/>
                          </a:solidFill>
                        </a:rPr>
                        <a:t>poslovanja</a:t>
                      </a:r>
                      <a:endParaRPr lang="en-US" sz="1600" dirty="0" err="1">
                        <a:solidFill>
                          <a:srgbClr val="59595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600" dirty="0">
                          <a:solidFill>
                            <a:srgbClr val="595959"/>
                          </a:solidFill>
                        </a:rPr>
                        <a:t>1.000 EUR/leto proračunano iz fiksnih stroškov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5278095"/>
                  </a:ext>
                </a:extLst>
              </a:tr>
            </a:tbl>
          </a:graphicData>
        </a:graphic>
      </p:graphicFrame>
    </p:spTree>
    <p:extLst>
      <p:ext uri="{BB962C8B-B14F-4D97-AF65-F5344CB8AC3E}">
        <p14:creationId xmlns:p14="http://schemas.microsoft.com/office/powerpoint/2010/main" val="2951705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26DB9-C999-20C1-9080-51287BD34FD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4B1CD8F-21BD-4BE7-537B-69528394036F}"/>
              </a:ext>
            </a:extLst>
          </p:cNvPr>
          <p:cNvSpPr>
            <a:spLocks noGrp="1"/>
          </p:cNvSpPr>
          <p:nvPr>
            <p:ph type="body" sz="quarter" idx="4294967295"/>
          </p:nvPr>
        </p:nvSpPr>
        <p:spPr>
          <a:xfrm>
            <a:off x="8648700" y="1857125"/>
            <a:ext cx="3190188" cy="870198"/>
          </a:xfrm>
          <a:prstGeom prst="rect">
            <a:avLst/>
          </a:prstGeom>
        </p:spPr>
        <p:txBody>
          <a:bodyPr/>
          <a:lstStyle/>
          <a:p>
            <a:pPr marL="0" indent="0" algn="r">
              <a:buNone/>
            </a:pPr>
            <a:r>
              <a:rPr lang="en-US" dirty="0">
                <a:solidFill>
                  <a:schemeClr val="bg1"/>
                </a:solidFill>
              </a:rPr>
              <a:t>Vpliv okolju prijaznih odločitev</a:t>
            </a:r>
            <a:endParaRPr lang="en-IE" dirty="0">
              <a:solidFill>
                <a:schemeClr val="bg1"/>
              </a:solidFill>
            </a:endParaRPr>
          </a:p>
        </p:txBody>
      </p:sp>
      <p:sp>
        <p:nvSpPr>
          <p:cNvPr id="10" name="Text Placeholder 9">
            <a:extLst>
              <a:ext uri="{FF2B5EF4-FFF2-40B4-BE49-F238E27FC236}">
                <a16:creationId xmlns:a16="http://schemas.microsoft.com/office/drawing/2014/main" id="{962D3621-C246-E6FB-FB7F-DDA166627386}"/>
              </a:ext>
            </a:extLst>
          </p:cNvPr>
          <p:cNvSpPr>
            <a:spLocks noGrp="1"/>
          </p:cNvSpPr>
          <p:nvPr>
            <p:ph type="body" sz="quarter" idx="4294967295"/>
          </p:nvPr>
        </p:nvSpPr>
        <p:spPr>
          <a:xfrm>
            <a:off x="8363950" y="781595"/>
            <a:ext cx="3475939" cy="319777"/>
          </a:xfrm>
          <a:prstGeom prst="rect">
            <a:avLst/>
          </a:prstGeom>
        </p:spPr>
        <p:txBody>
          <a:bodyPr/>
          <a:lstStyle/>
          <a:p>
            <a:pPr marL="0" indent="0" algn="r">
              <a:buNone/>
            </a:pPr>
            <a:r>
              <a:rPr lang="en-IE" sz="3200" b="1" dirty="0">
                <a:solidFill>
                  <a:schemeClr val="bg1"/>
                </a:solidFill>
              </a:rPr>
              <a:t>Dolgoročna vzdržnost</a:t>
            </a:r>
          </a:p>
        </p:txBody>
      </p:sp>
      <p:pic>
        <p:nvPicPr>
          <p:cNvPr id="3" name="Picture Placeholder 2" descr="A close-up of grass&#10;&#10;AI-generated content may be incorrect.">
            <a:extLst>
              <a:ext uri="{FF2B5EF4-FFF2-40B4-BE49-F238E27FC236}">
                <a16:creationId xmlns:a16="http://schemas.microsoft.com/office/drawing/2014/main" id="{FBE63922-7B30-1C3A-A21F-0F1CED520174}"/>
              </a:ext>
            </a:extLst>
          </p:cNvPr>
          <p:cNvPicPr>
            <a:picLocks noGrp="1" noChangeAspect="1"/>
          </p:cNvPicPr>
          <p:nvPr>
            <p:ph type="pic" sz="quarter" idx="22"/>
          </p:nvPr>
        </p:nvPicPr>
        <p:blipFill>
          <a:blip r:embed="rId2"/>
          <a:srcRect t="19509" b="19509"/>
          <a:stretch>
            <a:fillRect/>
          </a:stretch>
        </p:blipFill>
        <p:spPr/>
      </p:pic>
      <p:sp>
        <p:nvSpPr>
          <p:cNvPr id="12" name="Text Placeholder 11">
            <a:extLst>
              <a:ext uri="{FF2B5EF4-FFF2-40B4-BE49-F238E27FC236}">
                <a16:creationId xmlns:a16="http://schemas.microsoft.com/office/drawing/2014/main" id="{DCB9DAC6-2B23-97C6-8FDE-3F20B2B6F4DA}"/>
              </a:ext>
            </a:extLst>
          </p:cNvPr>
          <p:cNvSpPr>
            <a:spLocks noGrp="1"/>
          </p:cNvSpPr>
          <p:nvPr>
            <p:ph type="body" sz="quarter" idx="23"/>
          </p:nvPr>
        </p:nvSpPr>
        <p:spPr>
          <a:xfrm>
            <a:off x="229231" y="4013559"/>
            <a:ext cx="11736539" cy="1248936"/>
          </a:xfrm>
        </p:spPr>
        <p:txBody>
          <a:bodyPr lIns="91440" tIns="45720" rIns="91440" bIns="45720" anchor="t"/>
          <a:lstStyle/>
          <a:p>
            <a:pPr algn="ctr"/>
            <a:r>
              <a:rPr lang="en-US" sz="2800" i="1" dirty="0">
                <a:solidFill>
                  <a:srgbClr val="E96751"/>
                </a:solidFill>
              </a:rPr>
              <a:t>Kako okolju prijazne odločitve vplivajo na moje </a:t>
            </a:r>
            <a:r>
              <a:rPr lang="en-US" sz="2800" b="1" i="1" dirty="0">
                <a:solidFill>
                  <a:srgbClr val="E96751"/>
                </a:solidFill>
              </a:rPr>
              <a:t>stroške, cenovno strategijo </a:t>
            </a:r>
            <a:r>
              <a:rPr lang="en-US" sz="2800" i="1" dirty="0">
                <a:solidFill>
                  <a:srgbClr val="E96751"/>
                </a:solidFill>
              </a:rPr>
              <a:t>in dolgoročno finančno vzdržnost?</a:t>
            </a:r>
            <a:endParaRPr lang="en-US" sz="2800" b="1" i="1" dirty="0">
              <a:solidFill>
                <a:srgbClr val="E96751"/>
              </a:solidFill>
            </a:endParaRPr>
          </a:p>
          <a:p>
            <a:r>
              <a:rPr lang="en-US" sz="2100" b="1" dirty="0">
                <a:solidFill>
                  <a:srgbClr val="595959"/>
                </a:solidFill>
              </a:rPr>
              <a:t>Cilj: </a:t>
            </a:r>
            <a:r>
              <a:rPr lang="en-US" sz="2100" dirty="0">
                <a:solidFill>
                  <a:srgbClr val="595959"/>
                </a:solidFill>
              </a:rPr>
              <a:t>Pomagati vam razumeti, kako trajnostne odločitve vplivajo na vaše stroške, vrednostno ponudbo in </a:t>
            </a:r>
            <a:r>
              <a:rPr lang="en-US" sz="2100">
                <a:solidFill>
                  <a:srgbClr val="595959"/>
                </a:solidFill>
              </a:rPr>
              <a:t>oblikovanje cen – in kako te odločitve komunicirati, da bi privabili prave goste. To poglavje vam omogoča </a:t>
            </a:r>
            <a:r>
              <a:rPr lang="en-US" sz="2100" dirty="0">
                <a:solidFill>
                  <a:srgbClr val="595959"/>
                </a:solidFill>
              </a:rPr>
              <a:t>sprejemanje okolju prijaznih odločitev, ki so v skladu z vašimi vrednotami in poslovnimi cilji, ne da bi </a:t>
            </a:r>
            <a:r>
              <a:rPr lang="en-US" sz="2100" dirty="0" err="1">
                <a:solidFill>
                  <a:srgbClr val="595959"/>
                </a:solidFill>
              </a:rPr>
              <a:t>pri</a:t>
            </a:r>
            <a:r>
              <a:rPr lang="en-US" sz="2100" dirty="0">
                <a:solidFill>
                  <a:srgbClr val="595959"/>
                </a:solidFill>
              </a:rPr>
              <a:t> </a:t>
            </a:r>
            <a:r>
              <a:rPr lang="en-US" sz="2100" err="1">
                <a:solidFill>
                  <a:srgbClr val="595959"/>
                </a:solidFill>
              </a:rPr>
              <a:t>tem</a:t>
            </a:r>
            <a:r>
              <a:rPr lang="en-US" sz="2100">
                <a:solidFill>
                  <a:srgbClr val="595959"/>
                </a:solidFill>
              </a:rPr>
              <a:t> </a:t>
            </a:r>
            <a:r>
              <a:rPr lang="en-US" sz="2100" err="1">
                <a:solidFill>
                  <a:srgbClr val="595959"/>
                </a:solidFill>
              </a:rPr>
              <a:t>ogrožali</a:t>
            </a:r>
            <a:r>
              <a:rPr lang="en-US" sz="2100">
                <a:solidFill>
                  <a:srgbClr val="595959"/>
                </a:solidFill>
              </a:rPr>
              <a:t> </a:t>
            </a:r>
            <a:r>
              <a:rPr lang="en-US" sz="2100" err="1">
                <a:solidFill>
                  <a:srgbClr val="595959"/>
                </a:solidFill>
              </a:rPr>
              <a:t>dobičkonosnost</a:t>
            </a:r>
            <a:r>
              <a:rPr lang="en-US" sz="2100">
                <a:solidFill>
                  <a:srgbClr val="595959"/>
                </a:solidFill>
              </a:rPr>
              <a:t>. </a:t>
            </a:r>
            <a:r>
              <a:rPr lang="en-US" sz="2100" err="1">
                <a:solidFill>
                  <a:srgbClr val="595959"/>
                </a:solidFill>
              </a:rPr>
              <a:t>Pomaga</a:t>
            </a:r>
            <a:r>
              <a:rPr lang="en-US" sz="2100">
                <a:solidFill>
                  <a:srgbClr val="595959"/>
                </a:solidFill>
              </a:rPr>
              <a:t> </a:t>
            </a:r>
            <a:r>
              <a:rPr lang="en-US" sz="2100" err="1">
                <a:solidFill>
                  <a:srgbClr val="595959"/>
                </a:solidFill>
              </a:rPr>
              <a:t>vam</a:t>
            </a:r>
            <a:r>
              <a:rPr lang="en-US" sz="2100">
                <a:solidFill>
                  <a:srgbClr val="595959"/>
                </a:solidFill>
              </a:rPr>
              <a:t> </a:t>
            </a:r>
            <a:r>
              <a:rPr lang="en-US" sz="2100" err="1">
                <a:solidFill>
                  <a:srgbClr val="595959"/>
                </a:solidFill>
              </a:rPr>
              <a:t>oblikovati</a:t>
            </a:r>
            <a:r>
              <a:rPr lang="en-US" sz="2100">
                <a:solidFill>
                  <a:srgbClr val="595959"/>
                </a:solidFill>
              </a:rPr>
              <a:t> </a:t>
            </a:r>
            <a:r>
              <a:rPr lang="en-US" sz="2100" err="1">
                <a:solidFill>
                  <a:srgbClr val="595959"/>
                </a:solidFill>
              </a:rPr>
              <a:t>cene</a:t>
            </a:r>
            <a:r>
              <a:rPr lang="en-US" sz="2100">
                <a:solidFill>
                  <a:srgbClr val="595959"/>
                </a:solidFill>
              </a:rPr>
              <a:t> </a:t>
            </a:r>
            <a:r>
              <a:rPr lang="en-US" sz="2100" err="1">
                <a:solidFill>
                  <a:srgbClr val="595959"/>
                </a:solidFill>
              </a:rPr>
              <a:t>nastanitve</a:t>
            </a:r>
            <a:r>
              <a:rPr lang="en-US" sz="2100">
                <a:solidFill>
                  <a:srgbClr val="595959"/>
                </a:solidFill>
              </a:rPr>
              <a:t> </a:t>
            </a:r>
            <a:r>
              <a:rPr lang="en-US" sz="2100" err="1">
                <a:solidFill>
                  <a:srgbClr val="595959"/>
                </a:solidFill>
              </a:rPr>
              <a:t>na</a:t>
            </a:r>
            <a:r>
              <a:rPr lang="en-US" sz="2100">
                <a:solidFill>
                  <a:srgbClr val="595959"/>
                </a:solidFill>
              </a:rPr>
              <a:t> način, ki odraža dodano vrednost trajnosti, hkrati pa vas pripravi, da to vrednost pojasnite in </a:t>
            </a:r>
            <a:r>
              <a:rPr lang="en-US" sz="2100" err="1">
                <a:solidFill>
                  <a:srgbClr val="595959"/>
                </a:solidFill>
              </a:rPr>
              <a:t>utemeljite</a:t>
            </a:r>
            <a:r>
              <a:rPr lang="en-US" sz="2100">
                <a:solidFill>
                  <a:srgbClr val="595959"/>
                </a:solidFill>
              </a:rPr>
              <a:t> </a:t>
            </a:r>
            <a:r>
              <a:rPr lang="en-US" sz="2100" err="1">
                <a:solidFill>
                  <a:srgbClr val="595959"/>
                </a:solidFill>
              </a:rPr>
              <a:t>okolju</a:t>
            </a:r>
            <a:r>
              <a:rPr lang="en-US" sz="2100">
                <a:solidFill>
                  <a:srgbClr val="595959"/>
                </a:solidFill>
              </a:rPr>
              <a:t> </a:t>
            </a:r>
            <a:r>
              <a:rPr lang="en-US" sz="2100" err="1">
                <a:solidFill>
                  <a:srgbClr val="595959"/>
                </a:solidFill>
              </a:rPr>
              <a:t>zavednim</a:t>
            </a:r>
            <a:r>
              <a:rPr lang="en-US" sz="2100">
                <a:solidFill>
                  <a:srgbClr val="595959"/>
                </a:solidFill>
              </a:rPr>
              <a:t> </a:t>
            </a:r>
            <a:r>
              <a:rPr lang="en-US" sz="2100" err="1">
                <a:solidFill>
                  <a:srgbClr val="595959"/>
                </a:solidFill>
              </a:rPr>
              <a:t>potnikom</a:t>
            </a:r>
            <a:r>
              <a:rPr lang="en-US" sz="2100" dirty="0">
                <a:solidFill>
                  <a:srgbClr val="595959"/>
                </a:solidFill>
              </a:rPr>
              <a:t>.</a:t>
            </a:r>
            <a:endParaRPr lang="en-US" sz="2100" dirty="0">
              <a:solidFill>
                <a:srgbClr val="595959"/>
              </a:solidFill>
              <a:ea typeface="Calibri"/>
              <a:cs typeface="Calibri"/>
            </a:endParaRPr>
          </a:p>
        </p:txBody>
      </p:sp>
      <p:sp>
        <p:nvSpPr>
          <p:cNvPr id="13" name="Text Placeholder 12">
            <a:extLst>
              <a:ext uri="{FF2B5EF4-FFF2-40B4-BE49-F238E27FC236}">
                <a16:creationId xmlns:a16="http://schemas.microsoft.com/office/drawing/2014/main" id="{372C8060-2F4E-BAF8-0D7E-B54B726217EE}"/>
              </a:ext>
            </a:extLst>
          </p:cNvPr>
          <p:cNvSpPr>
            <a:spLocks noGrp="1"/>
          </p:cNvSpPr>
          <p:nvPr>
            <p:ph type="body" sz="quarter" idx="66"/>
          </p:nvPr>
        </p:nvSpPr>
        <p:spPr/>
        <p:txBody>
          <a:bodyPr/>
          <a:lstStyle/>
          <a:p>
            <a:endParaRPr lang="en-IE"/>
          </a:p>
        </p:txBody>
      </p:sp>
      <p:grpSp>
        <p:nvGrpSpPr>
          <p:cNvPr id="2" name="Group 1">
            <a:extLst>
              <a:ext uri="{FF2B5EF4-FFF2-40B4-BE49-F238E27FC236}">
                <a16:creationId xmlns:a16="http://schemas.microsoft.com/office/drawing/2014/main" id="{CC5C258C-75AF-8591-CF5D-49C76CDB4026}"/>
              </a:ext>
            </a:extLst>
          </p:cNvPr>
          <p:cNvGrpSpPr/>
          <p:nvPr/>
        </p:nvGrpSpPr>
        <p:grpSpPr>
          <a:xfrm>
            <a:off x="11213389" y="-4127"/>
            <a:ext cx="1052637" cy="787031"/>
            <a:chOff x="877060" y="1137920"/>
            <a:chExt cx="1247564" cy="1016000"/>
          </a:xfrm>
        </p:grpSpPr>
        <p:sp>
          <p:nvSpPr>
            <p:cNvPr id="4" name="Oval 3">
              <a:extLst>
                <a:ext uri="{FF2B5EF4-FFF2-40B4-BE49-F238E27FC236}">
                  <a16:creationId xmlns:a16="http://schemas.microsoft.com/office/drawing/2014/main" id="{F16D86B1-5323-F0BB-E3A1-B6E5897F047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FF154299-443F-4A1B-5CF5-44516C7A76DF}"/>
                </a:ext>
              </a:extLst>
            </p:cNvPr>
            <p:cNvSpPr txBox="1"/>
            <p:nvPr/>
          </p:nvSpPr>
          <p:spPr>
            <a:xfrm>
              <a:off x="877060" y="1143485"/>
              <a:ext cx="1247564" cy="99329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4400" b="1" dirty="0">
                  <a:solidFill>
                    <a:schemeClr val="bg1"/>
                  </a:solidFill>
                </a:rPr>
                <a:t>45</a:t>
              </a:r>
            </a:p>
          </p:txBody>
        </p:sp>
      </p:grpSp>
    </p:spTree>
    <p:extLst>
      <p:ext uri="{BB962C8B-B14F-4D97-AF65-F5344CB8AC3E}">
        <p14:creationId xmlns:p14="http://schemas.microsoft.com/office/powerpoint/2010/main" val="2882400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6D44E-226C-95F7-90F5-23D647BAFAE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DB0F163-AEB5-4DEC-84A7-10D97EF793DF}"/>
              </a:ext>
            </a:extLst>
          </p:cNvPr>
          <p:cNvSpPr>
            <a:spLocks noGrp="1"/>
          </p:cNvSpPr>
          <p:nvPr>
            <p:ph type="body" sz="quarter" idx="18"/>
          </p:nvPr>
        </p:nvSpPr>
        <p:spPr>
          <a:xfrm>
            <a:off x="1750683" y="1322549"/>
            <a:ext cx="9184018" cy="3499183"/>
          </a:xfrm>
        </p:spPr>
        <p:txBody>
          <a:bodyPr/>
          <a:lstStyle/>
          <a:p>
            <a:pPr>
              <a:spcAft>
                <a:spcPts val="600"/>
              </a:spcAft>
            </a:pPr>
            <a:r>
              <a:rPr lang="en-US" dirty="0"/>
              <a:t>Trajnost ni le modna beseda v marketingu – lahko neposredno vpliva na vašo </a:t>
            </a:r>
            <a:r>
              <a:rPr lang="en-US" b="1" dirty="0"/>
              <a:t>cenovno strategijo, stroške in pričakovanja strank. </a:t>
            </a:r>
          </a:p>
          <a:p>
            <a:pPr>
              <a:spcAft>
                <a:spcPts val="600"/>
              </a:spcAft>
            </a:pPr>
            <a:r>
              <a:rPr lang="en-US" dirty="0"/>
              <a:t>Nastanitvene zmogljivosti po vsem svetu vse bolj uvajajo trajnostne prakse in sprejemajo zelene pobude. Ta preobrazba ni motivirana le z altruizmom in družbenimi pritiski, ampak jo podpirajo tudi zdrave poslovne strategije, kot so dolgoročno zmanjšanje stroškov, spreminjajoče se preference strank in potreba po upoštevanju okoljskih predpisov.</a:t>
            </a:r>
          </a:p>
          <a:p>
            <a:pPr>
              <a:spcAft>
                <a:spcPts val="600"/>
              </a:spcAft>
            </a:pPr>
            <a:r>
              <a:rPr lang="en-US" dirty="0"/>
              <a:t>Poleg tega vedno več potnikov </a:t>
            </a:r>
            <a:r>
              <a:rPr lang="en-US" dirty="0" err="1"/>
              <a:t>prepoznava </a:t>
            </a:r>
            <a:r>
              <a:rPr lang="en-US" dirty="0"/>
              <a:t>okoljske in družbene prednosti bivanja v ekoloških nastanitvah. Ekološke nastanitve ne prispevajo le k blaginji našega planeta, ampak gostom ponujajo tudi </a:t>
            </a:r>
            <a:r>
              <a:rPr lang="en-US" b="1" dirty="0"/>
              <a:t>nove in vznemirljive izkušnje</a:t>
            </a:r>
            <a:r>
              <a:rPr lang="en-US" dirty="0"/>
              <a:t>, </a:t>
            </a:r>
            <a:r>
              <a:rPr lang="en-US" b="1" dirty="0"/>
              <a:t>za katere so ti pripravljeni plačati višjo ceno</a:t>
            </a:r>
            <a:r>
              <a:rPr lang="en-US" dirty="0"/>
              <a:t>. Nekateri razlogi so navedeni v tem poglavju.</a:t>
            </a:r>
          </a:p>
          <a:p>
            <a:pPr>
              <a:spcAft>
                <a:spcPts val="600"/>
              </a:spcAft>
            </a:pPr>
            <a:endParaRPr lang="en-US" dirty="0"/>
          </a:p>
          <a:p>
            <a:pPr>
              <a:spcAft>
                <a:spcPts val="600"/>
              </a:spcAft>
            </a:pPr>
            <a:endParaRPr lang="en-US" b="1" dirty="0"/>
          </a:p>
        </p:txBody>
      </p:sp>
      <p:sp>
        <p:nvSpPr>
          <p:cNvPr id="7" name="Text Placeholder 6">
            <a:extLst>
              <a:ext uri="{FF2B5EF4-FFF2-40B4-BE49-F238E27FC236}">
                <a16:creationId xmlns:a16="http://schemas.microsoft.com/office/drawing/2014/main" id="{AB6DC4A0-E715-DA38-41D7-04070B6FDCE8}"/>
              </a:ext>
            </a:extLst>
          </p:cNvPr>
          <p:cNvSpPr>
            <a:spLocks noGrp="1"/>
          </p:cNvSpPr>
          <p:nvPr>
            <p:ph type="body" sz="quarter" idx="16"/>
          </p:nvPr>
        </p:nvSpPr>
        <p:spPr>
          <a:xfrm>
            <a:off x="788657" y="359776"/>
            <a:ext cx="10614687" cy="803654"/>
          </a:xfrm>
        </p:spPr>
        <p:txBody>
          <a:bodyPr/>
          <a:lstStyle/>
          <a:p>
            <a:r>
              <a:rPr lang="en-IE" dirty="0"/>
              <a:t>Razlogi, zakaj je ekologija dobra naložba</a:t>
            </a:r>
          </a:p>
        </p:txBody>
      </p:sp>
      <p:pic>
        <p:nvPicPr>
          <p:cNvPr id="6" name="Graphic 5" descr="Piggy Bank with solid fill">
            <a:extLst>
              <a:ext uri="{FF2B5EF4-FFF2-40B4-BE49-F238E27FC236}">
                <a16:creationId xmlns:a16="http://schemas.microsoft.com/office/drawing/2014/main" id="{89A8FB0E-E23B-B4CA-8CF3-6D90D87487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377" y="2610828"/>
            <a:ext cx="914400" cy="914400"/>
          </a:xfrm>
          <a:prstGeom prst="rect">
            <a:avLst/>
          </a:prstGeom>
        </p:spPr>
      </p:pic>
      <p:pic>
        <p:nvPicPr>
          <p:cNvPr id="10" name="Graphic 9" descr="Customer review with solid fill">
            <a:extLst>
              <a:ext uri="{FF2B5EF4-FFF2-40B4-BE49-F238E27FC236}">
                <a16:creationId xmlns:a16="http://schemas.microsoft.com/office/drawing/2014/main" id="{926B8DAA-A6FF-0906-1F36-EDC118AF8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377" y="1377116"/>
            <a:ext cx="914400" cy="914400"/>
          </a:xfrm>
          <a:prstGeom prst="rect">
            <a:avLst/>
          </a:prstGeom>
        </p:spPr>
      </p:pic>
      <p:pic>
        <p:nvPicPr>
          <p:cNvPr id="12" name="Graphic 11" descr="Rating 3 Star with solid fill">
            <a:extLst>
              <a:ext uri="{FF2B5EF4-FFF2-40B4-BE49-F238E27FC236}">
                <a16:creationId xmlns:a16="http://schemas.microsoft.com/office/drawing/2014/main" id="{352B6B9D-FD2B-6E2E-08FA-49A2A4AF3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9377" y="4163852"/>
            <a:ext cx="914400" cy="914400"/>
          </a:xfrm>
          <a:prstGeom prst="rect">
            <a:avLst/>
          </a:prstGeom>
        </p:spPr>
      </p:pic>
    </p:spTree>
    <p:extLst>
      <p:ext uri="{BB962C8B-B14F-4D97-AF65-F5344CB8AC3E}">
        <p14:creationId xmlns:p14="http://schemas.microsoft.com/office/powerpoint/2010/main" val="1676388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15A6186-DE02-6434-F768-A06A24069A0A}"/>
              </a:ext>
            </a:extLst>
          </p:cNvPr>
          <p:cNvSpPr>
            <a:spLocks noGrp="1"/>
          </p:cNvSpPr>
          <p:nvPr>
            <p:ph type="body" sz="quarter" idx="18"/>
          </p:nvPr>
        </p:nvSpPr>
        <p:spPr>
          <a:xfrm>
            <a:off x="1419225" y="1322549"/>
            <a:ext cx="9984119" cy="3499183"/>
          </a:xfrm>
        </p:spPr>
        <p:txBody>
          <a:bodyPr lIns="91440" tIns="45720" rIns="91440" bIns="45720" anchor="t"/>
          <a:lstStyle/>
          <a:p>
            <a:pPr>
              <a:spcAft>
                <a:spcPts val="1200"/>
              </a:spcAft>
            </a:pPr>
            <a:r>
              <a:rPr lang="en-US" b="1"/>
              <a:t>Nastanitve ne morejo zlahka pridobiti zelenega certifikata. </a:t>
            </a:r>
            <a:r>
              <a:rPr lang="en-US" dirty="0"/>
              <a:t>To zahteva zavezanost in </a:t>
            </a:r>
            <a:r>
              <a:rPr lang="en-US" b="1" dirty="0"/>
              <a:t>znatne naložbe </a:t>
            </a:r>
            <a:r>
              <a:rPr lang="en-US" dirty="0"/>
              <a:t>od upravljavcev, ki so resnično predani sprejemanju trajnostnih praks. Pridobitev zelenega certifikata je najboljša poteza. Deluje kot potrditev zelenih referenc, ki jih ločuje od tistih, ki morda le izkoriščajo zeleno pranje.</a:t>
            </a:r>
          </a:p>
          <a:p>
            <a:pPr>
              <a:spcAft>
                <a:spcPts val="1200"/>
              </a:spcAft>
            </a:pPr>
            <a:r>
              <a:rPr lang="en-US" dirty="0"/>
              <a:t>Okolju prijazne odločitve, kot so namestitev sončnih kolektorjev, </a:t>
            </a:r>
            <a:r>
              <a:rPr lang="en-US" dirty="0" err="1"/>
              <a:t>uporaba</a:t>
            </a:r>
            <a:r>
              <a:rPr lang="en-US" dirty="0"/>
              <a:t> naravnih materialov, zmanjšanje količine plastičnih izdelkov za enkratno uporabo ali podpora lokalnim obrtnikom, pogosto zahtevajo </a:t>
            </a:r>
            <a:r>
              <a:rPr lang="en-US" b="1" dirty="0"/>
              <a:t>vnaprejšnje naložbe</a:t>
            </a:r>
            <a:r>
              <a:rPr lang="en-US" dirty="0"/>
              <a:t>, vendar lahko </a:t>
            </a:r>
            <a:r>
              <a:rPr lang="en-US" b="1" dirty="0"/>
              <a:t>prinesejo dolgoročne koristi. </a:t>
            </a:r>
          </a:p>
          <a:p>
            <a:pPr>
              <a:spcAft>
                <a:spcPts val="1200"/>
              </a:spcAft>
            </a:pPr>
            <a:r>
              <a:rPr lang="en-US" dirty="0"/>
              <a:t>Te odločitve ne le </a:t>
            </a:r>
            <a:r>
              <a:rPr lang="en-US" b="1" dirty="0"/>
              <a:t>zmanjšujejo operativne stroške </a:t>
            </a:r>
            <a:r>
              <a:rPr lang="en-US" dirty="0"/>
              <a:t>v daljšem časovnem obdobju, ampak tudi </a:t>
            </a:r>
            <a:r>
              <a:rPr lang="en-US" b="1" dirty="0"/>
              <a:t>povečujejo zaznano vrednost </a:t>
            </a:r>
            <a:r>
              <a:rPr lang="en-US" dirty="0"/>
              <a:t>med okoljsko ozaveščenimi gosti. </a:t>
            </a:r>
          </a:p>
          <a:p>
            <a:pPr>
              <a:spcAft>
                <a:spcPts val="1200"/>
              </a:spcAft>
            </a:pPr>
            <a:r>
              <a:rPr lang="en-US" dirty="0"/>
              <a:t>V tem poglavju raziskujemo, kako oceniti </a:t>
            </a:r>
            <a:r>
              <a:rPr lang="en-US" b="1" dirty="0"/>
              <a:t>finančni vpliv trajnostnih nadgradenj</a:t>
            </a:r>
            <a:r>
              <a:rPr lang="en-US" dirty="0"/>
              <a:t>, izračunati donosnost in ustrezno prilagoditi cene. </a:t>
            </a:r>
          </a:p>
          <a:p>
            <a:pPr>
              <a:spcAft>
                <a:spcPts val="1200"/>
              </a:spcAft>
            </a:pPr>
            <a:endParaRPr lang="en-IE" dirty="0"/>
          </a:p>
        </p:txBody>
      </p:sp>
      <p:sp>
        <p:nvSpPr>
          <p:cNvPr id="7" name="Text Placeholder 6">
            <a:extLst>
              <a:ext uri="{FF2B5EF4-FFF2-40B4-BE49-F238E27FC236}">
                <a16:creationId xmlns:a16="http://schemas.microsoft.com/office/drawing/2014/main" id="{1EB8E120-D3B3-FC0D-69F9-2510824940B8}"/>
              </a:ext>
            </a:extLst>
          </p:cNvPr>
          <p:cNvSpPr>
            <a:spLocks noGrp="1"/>
          </p:cNvSpPr>
          <p:nvPr>
            <p:ph type="body" sz="quarter" idx="16"/>
          </p:nvPr>
        </p:nvSpPr>
        <p:spPr>
          <a:xfrm>
            <a:off x="788657" y="359776"/>
            <a:ext cx="10614687" cy="803654"/>
          </a:xfrm>
        </p:spPr>
        <p:txBody>
          <a:bodyPr/>
          <a:lstStyle/>
          <a:p>
            <a:r>
              <a:rPr lang="en-IE" dirty="0"/>
              <a:t>Razlogi, zakaj je prehod na zeleno poslovanje dobra naložba</a:t>
            </a:r>
          </a:p>
        </p:txBody>
      </p:sp>
      <p:pic>
        <p:nvPicPr>
          <p:cNvPr id="14" name="Graphic 13" descr="Target Audience with solid fill">
            <a:extLst>
              <a:ext uri="{FF2B5EF4-FFF2-40B4-BE49-F238E27FC236}">
                <a16:creationId xmlns:a16="http://schemas.microsoft.com/office/drawing/2014/main" id="{B593AB75-3BD6-2AA7-C03F-C992C53D2D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1457" y="5145582"/>
            <a:ext cx="914400" cy="914400"/>
          </a:xfrm>
          <a:prstGeom prst="rect">
            <a:avLst/>
          </a:prstGeom>
        </p:spPr>
      </p:pic>
      <p:pic>
        <p:nvPicPr>
          <p:cNvPr id="3" name="Graphic 2" descr="Coins with solid fill">
            <a:extLst>
              <a:ext uri="{FF2B5EF4-FFF2-40B4-BE49-F238E27FC236}">
                <a16:creationId xmlns:a16="http://schemas.microsoft.com/office/drawing/2014/main" id="{A23C4C91-E4C7-2191-7AD8-F0361AFD39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457" y="3202131"/>
            <a:ext cx="914400" cy="914400"/>
          </a:xfrm>
          <a:prstGeom prst="rect">
            <a:avLst/>
          </a:prstGeom>
        </p:spPr>
      </p:pic>
      <p:pic>
        <p:nvPicPr>
          <p:cNvPr id="9" name="Graphic 8" descr="Open hand with plant with solid fill">
            <a:extLst>
              <a:ext uri="{FF2B5EF4-FFF2-40B4-BE49-F238E27FC236}">
                <a16:creationId xmlns:a16="http://schemas.microsoft.com/office/drawing/2014/main" id="{0EE83DBB-0EA3-3154-974F-2C116952C5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4359" y="4326432"/>
            <a:ext cx="914400" cy="914400"/>
          </a:xfrm>
          <a:prstGeom prst="rect">
            <a:avLst/>
          </a:prstGeom>
        </p:spPr>
      </p:pic>
      <p:pic>
        <p:nvPicPr>
          <p:cNvPr id="11" name="Graphic 10" descr="Sustainability with solid fill">
            <a:extLst>
              <a:ext uri="{FF2B5EF4-FFF2-40B4-BE49-F238E27FC236}">
                <a16:creationId xmlns:a16="http://schemas.microsoft.com/office/drawing/2014/main" id="{AA88319D-8129-4138-FA28-0230A03CD1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4359" y="1373331"/>
            <a:ext cx="914400" cy="914400"/>
          </a:xfrm>
          <a:prstGeom prst="rect">
            <a:avLst/>
          </a:prstGeom>
        </p:spPr>
      </p:pic>
      <p:sp>
        <p:nvSpPr>
          <p:cNvPr id="12" name="TextBox 11">
            <a:extLst>
              <a:ext uri="{FF2B5EF4-FFF2-40B4-BE49-F238E27FC236}">
                <a16:creationId xmlns:a16="http://schemas.microsoft.com/office/drawing/2014/main" id="{21441B3F-7633-49DF-05D9-EFF4FCDBBCCB}"/>
              </a:ext>
            </a:extLst>
          </p:cNvPr>
          <p:cNvSpPr txBox="1"/>
          <p:nvPr/>
        </p:nvSpPr>
        <p:spPr>
          <a:xfrm>
            <a:off x="1419225" y="6150024"/>
            <a:ext cx="7193293" cy="369332"/>
          </a:xfrm>
          <a:prstGeom prst="rect">
            <a:avLst/>
          </a:prstGeom>
          <a:noFill/>
        </p:spPr>
        <p:txBody>
          <a:bodyPr wrap="square">
            <a:spAutoFit/>
          </a:bodyPr>
          <a:lstStyle/>
          <a:p>
            <a:r>
              <a:rPr lang="en-US" dirty="0">
                <a:solidFill>
                  <a:srgbClr val="00B0F0"/>
                </a:solidFill>
                <a:hlinkClick r:id="rId10">
                  <a:extLst>
                    <a:ext uri="{A12FA001-AC4F-418D-AE19-62706E023703}">
                      <ahyp:hlinkClr xmlns:ahyp="http://schemas.microsoft.com/office/drawing/2018/hyperlinkcolor" val="tx"/>
                    </a:ext>
                  </a:extLst>
                </a:hlinkClick>
              </a:rPr>
              <a:t>Kakšni so 9 začetni stroški za ekološko gostišče?</a:t>
            </a:r>
            <a:endParaRPr lang="en-IE" dirty="0">
              <a:solidFill>
                <a:srgbClr val="00B0F0"/>
              </a:solidFill>
            </a:endParaRPr>
          </a:p>
        </p:txBody>
      </p:sp>
    </p:spTree>
    <p:extLst>
      <p:ext uri="{BB962C8B-B14F-4D97-AF65-F5344CB8AC3E}">
        <p14:creationId xmlns:p14="http://schemas.microsoft.com/office/powerpoint/2010/main" val="398267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ata 22">
            <a:extLst>
              <a:ext uri="{FF2B5EF4-FFF2-40B4-BE49-F238E27FC236}">
                <a16:creationId xmlns:a16="http://schemas.microsoft.com/office/drawing/2014/main" id="{F2CABF30-E55D-AE78-5053-5B56C5F7D982}"/>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3B33E0A0-E8DB-11ED-AA84-F49555335513}"/>
              </a:ext>
            </a:extLst>
          </p:cNvPr>
          <p:cNvSpPr/>
          <p:nvPr/>
        </p:nvSpPr>
        <p:spPr>
          <a:xfrm>
            <a:off x="664103" y="3941159"/>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9468112-8D04-FDA9-4475-42CCF67113B7}"/>
              </a:ext>
            </a:extLst>
          </p:cNvPr>
          <p:cNvSpPr/>
          <p:nvPr/>
        </p:nvSpPr>
        <p:spPr>
          <a:xfrm>
            <a:off x="227238" y="4302142"/>
            <a:ext cx="8090992" cy="2387728"/>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97EBB29-8D86-288A-B6BA-93477D286635}"/>
              </a:ext>
            </a:extLst>
          </p:cNvPr>
          <p:cNvSpPr/>
          <p:nvPr/>
        </p:nvSpPr>
        <p:spPr>
          <a:xfrm>
            <a:off x="207699" y="2774325"/>
            <a:ext cx="8058821" cy="1350186"/>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Prednosti okolju prijaznih naložb</a:t>
            </a:r>
          </a:p>
          <a:p>
            <a:pPr>
              <a:spcBef>
                <a:spcPts val="0"/>
              </a:spcBef>
            </a:pPr>
            <a:r>
              <a:rPr lang="en-US" altLang="en-US" sz="2800" b="0" dirty="0">
                <a:solidFill>
                  <a:srgbClr val="E96751"/>
                </a:solidFill>
              </a:rPr>
              <a:t>Vnaprejšnje naložbe pomenijo dolgoročne prihranke</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1432EB74-B855-66C4-CF5E-5353972D218C}"/>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0147F03B-955B-8FD6-5E5F-28E69E2E0243}"/>
              </a:ext>
            </a:extLst>
          </p:cNvPr>
          <p:cNvSpPr txBox="1">
            <a:spLocks/>
          </p:cNvSpPr>
          <p:nvPr/>
        </p:nvSpPr>
        <p:spPr>
          <a:xfrm>
            <a:off x="944888" y="2774555"/>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Kako</a:t>
            </a:r>
            <a:r>
              <a:rPr lang="en-US" sz="2200" b="1" dirty="0">
                <a:solidFill>
                  <a:schemeClr val="bg1"/>
                </a:solidFill>
              </a:rPr>
              <a:t>: </a:t>
            </a:r>
            <a:r>
              <a:rPr lang="en-US" sz="2200" dirty="0">
                <a:solidFill>
                  <a:schemeClr val="bg1"/>
                </a:solidFill>
              </a:rPr>
              <a:t>Sončni kolektorji lahko zmanjšajo vaše stroške za elektriko, dobro izolirana kabina zniža stroške ogrevanja, sistem za recikliranje vode pa lahko zmanjša stroške komunalnih storitev. </a:t>
            </a:r>
          </a:p>
        </p:txBody>
      </p:sp>
      <p:sp>
        <p:nvSpPr>
          <p:cNvPr id="14" name="Text Placeholder 4">
            <a:extLst>
              <a:ext uri="{FF2B5EF4-FFF2-40B4-BE49-F238E27FC236}">
                <a16:creationId xmlns:a16="http://schemas.microsoft.com/office/drawing/2014/main" id="{96522601-CC19-F24B-4B0F-76FF0C52DE97}"/>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76A61A19-83E1-8718-A6D4-5AD39EBCDF05}"/>
              </a:ext>
            </a:extLst>
          </p:cNvPr>
          <p:cNvSpPr txBox="1">
            <a:spLocks/>
          </p:cNvSpPr>
          <p:nvPr/>
        </p:nvSpPr>
        <p:spPr>
          <a:xfrm>
            <a:off x="944888" y="4333516"/>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altLang="en-US" b="1" dirty="0">
                <a:solidFill>
                  <a:schemeClr val="bg1"/>
                </a:solidFill>
              </a:rPr>
              <a:t>Visoki začetni stroški. </a:t>
            </a:r>
            <a:r>
              <a:rPr lang="en-US" altLang="en-US" sz="2100" dirty="0">
                <a:solidFill>
                  <a:schemeClr val="bg1"/>
                </a:solidFill>
              </a:rPr>
              <a:t>Trajnostna infrastruktura, kot je namestitev sončnih kolektorjev ali majhne vetrne turbine, pogosto zahteva začetne kapitalne vložke. To lahko vašo kočo stane več deset tisoč evrov (ocene se gibljejo od približno 20.000 do 50.000 evrov). Podobno lahko gradnja z ekološkimi materiali ali visoko učinkovito izolacijo </a:t>
            </a:r>
            <a:r>
              <a:rPr lang="en-US" altLang="en-US" sz="2100" b="1" dirty="0">
                <a:solidFill>
                  <a:schemeClr val="bg1"/>
                </a:solidFill>
              </a:rPr>
              <a:t>poveča stroške gradnje</a:t>
            </a:r>
            <a:r>
              <a:rPr lang="en-US" altLang="en-US" sz="2100" dirty="0">
                <a:solidFill>
                  <a:schemeClr val="bg1"/>
                </a:solidFill>
              </a:rPr>
              <a:t>. Te naložbe povečajo vaše </a:t>
            </a:r>
            <a:r>
              <a:rPr lang="en-US" altLang="en-US" sz="2100" b="1" dirty="0">
                <a:solidFill>
                  <a:schemeClr val="bg1"/>
                </a:solidFill>
              </a:rPr>
              <a:t>začetne ali nadgradbene stroške</a:t>
            </a:r>
            <a:r>
              <a:rPr lang="en-US" altLang="en-US" sz="2100" dirty="0">
                <a:solidFill>
                  <a:schemeClr val="bg1"/>
                </a:solidFill>
              </a:rPr>
              <a:t>, zato </a:t>
            </a:r>
            <a:r>
              <a:rPr lang="en-US" altLang="en-US" sz="2100" b="1" dirty="0">
                <a:solidFill>
                  <a:schemeClr val="bg1"/>
                </a:solidFill>
              </a:rPr>
              <a:t>boste</a:t>
            </a:r>
            <a:r>
              <a:rPr lang="en-US" altLang="en-US" sz="2100" dirty="0">
                <a:solidFill>
                  <a:schemeClr val="bg1"/>
                </a:solidFill>
              </a:rPr>
              <a:t> morda </a:t>
            </a:r>
            <a:r>
              <a:rPr lang="en-US" altLang="en-US" sz="2100" b="1" dirty="0">
                <a:solidFill>
                  <a:schemeClr val="bg1"/>
                </a:solidFill>
              </a:rPr>
              <a:t>morali zaračunati višje cene</a:t>
            </a:r>
            <a:r>
              <a:rPr lang="en-US" altLang="en-US" sz="2100" dirty="0">
                <a:solidFill>
                  <a:schemeClr val="bg1"/>
                </a:solidFill>
              </a:rPr>
              <a:t>, da jih pokrijete. </a:t>
            </a:r>
          </a:p>
        </p:txBody>
      </p:sp>
      <p:sp>
        <p:nvSpPr>
          <p:cNvPr id="6" name="Flowchart: Data 5">
            <a:extLst>
              <a:ext uri="{FF2B5EF4-FFF2-40B4-BE49-F238E27FC236}">
                <a16:creationId xmlns:a16="http://schemas.microsoft.com/office/drawing/2014/main" id="{EE1E0BA5-2E51-B7DF-0051-4E7E5D9CA1AF}"/>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154FE97-FD2C-6CD3-7984-D9C1A86C1CEC}"/>
              </a:ext>
            </a:extLst>
          </p:cNvPr>
          <p:cNvSpPr/>
          <p:nvPr/>
        </p:nvSpPr>
        <p:spPr>
          <a:xfrm>
            <a:off x="227237" y="1368736"/>
            <a:ext cx="8123040" cy="1154802"/>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7E5BC83B-DA65-0638-F380-1B3104E138FD}"/>
              </a:ext>
            </a:extLst>
          </p:cNvPr>
          <p:cNvSpPr txBox="1">
            <a:spLocks/>
          </p:cNvSpPr>
          <p:nvPr/>
        </p:nvSpPr>
        <p:spPr>
          <a:xfrm>
            <a:off x="1227533" y="1466516"/>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Stroškovne prihranke</a:t>
            </a:r>
            <a:r>
              <a:rPr lang="en-US" sz="2200" dirty="0">
                <a:solidFill>
                  <a:schemeClr val="bg1"/>
                </a:solidFill>
              </a:rPr>
              <a:t>. </a:t>
            </a:r>
            <a:r>
              <a:rPr lang="en-US" altLang="en-US" sz="2200" dirty="0">
                <a:solidFill>
                  <a:schemeClr val="bg1"/>
                </a:solidFill>
              </a:rPr>
              <a:t>Ponudniki nastanitev </a:t>
            </a:r>
            <a:r>
              <a:rPr lang="en-US" sz="2200" dirty="0">
                <a:solidFill>
                  <a:schemeClr val="bg1"/>
                </a:solidFill>
              </a:rPr>
              <a:t>z navdušenjem sprejemajo ekološke prakse zaradi enega zelo prepričljivega razloga: možnosti znatnih finančnih prihrankov. </a:t>
            </a:r>
          </a:p>
        </p:txBody>
      </p:sp>
      <p:pic>
        <p:nvPicPr>
          <p:cNvPr id="10" name="Picture 9" descr="Solar panels on a roof&#10;&#10;AI-generated content may be incorrect.">
            <a:extLst>
              <a:ext uri="{FF2B5EF4-FFF2-40B4-BE49-F238E27FC236}">
                <a16:creationId xmlns:a16="http://schemas.microsoft.com/office/drawing/2014/main" id="{2E887869-24B8-0F27-E0E5-08679E3DC984}"/>
              </a:ext>
            </a:extLst>
          </p:cNvPr>
          <p:cNvPicPr>
            <a:picLocks noChangeAspect="1"/>
          </p:cNvPicPr>
          <p:nvPr/>
        </p:nvPicPr>
        <p:blipFill>
          <a:blip r:embed="rId2"/>
          <a:srcRect l="31419"/>
          <a:stretch>
            <a:fillRect/>
          </a:stretch>
        </p:blipFill>
        <p:spPr>
          <a:xfrm>
            <a:off x="8514995" y="3473596"/>
            <a:ext cx="3449767" cy="3353497"/>
          </a:xfrm>
          <a:prstGeom prst="rect">
            <a:avLst/>
          </a:prstGeom>
        </p:spPr>
      </p:pic>
      <p:pic>
        <p:nvPicPr>
          <p:cNvPr id="19" name="Picture 18" descr="A person using a computer&#10;&#10;AI-generated content may be incorrect.">
            <a:extLst>
              <a:ext uri="{FF2B5EF4-FFF2-40B4-BE49-F238E27FC236}">
                <a16:creationId xmlns:a16="http://schemas.microsoft.com/office/drawing/2014/main" id="{62D89B64-EE9E-A59E-1F62-546B78636736}"/>
              </a:ext>
            </a:extLst>
          </p:cNvPr>
          <p:cNvPicPr>
            <a:picLocks noChangeAspect="1"/>
          </p:cNvPicPr>
          <p:nvPr/>
        </p:nvPicPr>
        <p:blipFill>
          <a:blip r:embed="rId3"/>
          <a:srcRect r="2910" b="10148"/>
          <a:stretch>
            <a:fillRect/>
          </a:stretch>
        </p:blipFill>
        <p:spPr>
          <a:xfrm>
            <a:off x="8514996" y="-47680"/>
            <a:ext cx="3449767" cy="4724277"/>
          </a:xfrm>
          <a:prstGeom prst="rect">
            <a:avLst/>
          </a:prstGeom>
        </p:spPr>
      </p:pic>
      <p:pic>
        <p:nvPicPr>
          <p:cNvPr id="28" name="Graphic 27" descr="Piggy Bank with solid fill">
            <a:extLst>
              <a:ext uri="{FF2B5EF4-FFF2-40B4-BE49-F238E27FC236}">
                <a16:creationId xmlns:a16="http://schemas.microsoft.com/office/drawing/2014/main" id="{74C4558D-2110-7BC2-3D02-AA205C59A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353" y="1433540"/>
            <a:ext cx="914400" cy="914400"/>
          </a:xfrm>
          <a:prstGeom prst="rect">
            <a:avLst/>
          </a:prstGeom>
        </p:spPr>
      </p:pic>
      <p:pic>
        <p:nvPicPr>
          <p:cNvPr id="30" name="Graphic 29" descr="Brainstorm with solid fill">
            <a:extLst>
              <a:ext uri="{FF2B5EF4-FFF2-40B4-BE49-F238E27FC236}">
                <a16:creationId xmlns:a16="http://schemas.microsoft.com/office/drawing/2014/main" id="{8F69008A-93AA-5257-74D2-78DDA988D0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8180" y="2882581"/>
            <a:ext cx="914400" cy="914400"/>
          </a:xfrm>
          <a:prstGeom prst="rect">
            <a:avLst/>
          </a:prstGeom>
        </p:spPr>
      </p:pic>
      <p:pic>
        <p:nvPicPr>
          <p:cNvPr id="32" name="Graphic 31" descr="Lightbulb and gear with solid fill">
            <a:extLst>
              <a:ext uri="{FF2B5EF4-FFF2-40B4-BE49-F238E27FC236}">
                <a16:creationId xmlns:a16="http://schemas.microsoft.com/office/drawing/2014/main" id="{5CB22CC6-536D-6DDC-03E7-38B28AFA3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19C336BC-725D-9176-A2C8-CD230F2B1741}"/>
              </a:ext>
            </a:extLst>
          </p:cNvPr>
          <p:cNvGrpSpPr/>
          <p:nvPr/>
        </p:nvGrpSpPr>
        <p:grpSpPr>
          <a:xfrm>
            <a:off x="381680" y="171743"/>
            <a:ext cx="720000" cy="800041"/>
            <a:chOff x="1016000" y="1024973"/>
            <a:chExt cx="1016000" cy="1128947"/>
          </a:xfrm>
        </p:grpSpPr>
        <p:sp>
          <p:nvSpPr>
            <p:cNvPr id="34" name="Oval 33">
              <a:extLst>
                <a:ext uri="{FF2B5EF4-FFF2-40B4-BE49-F238E27FC236}">
                  <a16:creationId xmlns:a16="http://schemas.microsoft.com/office/drawing/2014/main" id="{A8C8C32E-2A00-72CD-B8B3-A433FDF8508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9BF1D788-13F6-5AC6-BA09-B3E278CB6FA2}"/>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1599699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23CA2-ADB4-0720-73D6-F143847B39E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5B46B5D-A3B0-1169-F691-ABF05B98D4D0}"/>
              </a:ext>
            </a:extLst>
          </p:cNvPr>
          <p:cNvSpPr>
            <a:spLocks noGrp="1"/>
          </p:cNvSpPr>
          <p:nvPr>
            <p:ph type="body" sz="quarter" idx="16"/>
          </p:nvPr>
        </p:nvSpPr>
        <p:spPr>
          <a:xfrm>
            <a:off x="608549" y="236082"/>
            <a:ext cx="10614687" cy="803654"/>
          </a:xfrm>
        </p:spPr>
        <p:txBody>
          <a:bodyPr/>
          <a:lstStyle/>
          <a:p>
            <a:r>
              <a:rPr lang="en-US" sz="3000" dirty="0">
                <a:solidFill>
                  <a:srgbClr val="E96751"/>
                </a:solidFill>
              </a:rPr>
              <a:t>Finančne formule in kako jih uporabljati</a:t>
            </a:r>
            <a:endParaRPr lang="en-IE" sz="3000" dirty="0">
              <a:solidFill>
                <a:srgbClr val="E96751"/>
              </a:solidFill>
            </a:endParaRPr>
          </a:p>
        </p:txBody>
      </p:sp>
      <p:graphicFrame>
        <p:nvGraphicFramePr>
          <p:cNvPr id="20" name="Diagram 19">
            <a:extLst>
              <a:ext uri="{FF2B5EF4-FFF2-40B4-BE49-F238E27FC236}">
                <a16:creationId xmlns:a16="http://schemas.microsoft.com/office/drawing/2014/main" id="{04F48232-80FD-6CF8-A037-B3E82013E51F}"/>
              </a:ext>
            </a:extLst>
          </p:cNvPr>
          <p:cNvGraphicFramePr/>
          <p:nvPr/>
        </p:nvGraphicFramePr>
        <p:xfrm>
          <a:off x="276225" y="714375"/>
          <a:ext cx="1149667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381E46AC-C615-1A2B-161E-E7E89AA6035E}"/>
              </a:ext>
            </a:extLst>
          </p:cNvPr>
          <p:cNvGraphicFramePr/>
          <p:nvPr/>
        </p:nvGraphicFramePr>
        <p:xfrm>
          <a:off x="347662" y="3429000"/>
          <a:ext cx="11496675"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81389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30221-C0EE-ADD2-7C22-9FBED724558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1EF2F59D-F26C-AF31-DAF8-986A855D44F0}"/>
              </a:ext>
            </a:extLst>
          </p:cNvPr>
          <p:cNvSpPr>
            <a:spLocks noGrp="1"/>
          </p:cNvSpPr>
          <p:nvPr>
            <p:ph type="body" sz="quarter" idx="18"/>
          </p:nvPr>
        </p:nvSpPr>
        <p:spPr>
          <a:xfrm>
            <a:off x="722745" y="3429566"/>
            <a:ext cx="2763504" cy="1049221"/>
          </a:xfrm>
        </p:spPr>
        <p:txBody>
          <a:bodyPr lIns="91440" tIns="45720" rIns="91440" bIns="45720" anchor="t">
            <a:noAutofit/>
          </a:bodyPr>
          <a:lstStyle/>
          <a:p>
            <a:r>
              <a:rPr lang="en-US" altLang="en-US" sz="2400" b="0" dirty="0">
                <a:latin typeface="+mn-lt"/>
                <a:ea typeface="Open Sans"/>
                <a:cs typeface="Calibri"/>
              </a:rPr>
              <a:t>Začnite v majhnem, vendar načrtujte naložbe za dolgoročne dobičke</a:t>
            </a:r>
            <a:endParaRPr lang="en-IE" sz="2400" b="0"/>
          </a:p>
        </p:txBody>
      </p:sp>
      <p:sp>
        <p:nvSpPr>
          <p:cNvPr id="10" name="Text Placeholder 9">
            <a:extLst>
              <a:ext uri="{FF2B5EF4-FFF2-40B4-BE49-F238E27FC236}">
                <a16:creationId xmlns:a16="http://schemas.microsoft.com/office/drawing/2014/main" id="{A869483D-EE66-E80C-5D1B-09A2F602E7B5}"/>
              </a:ext>
            </a:extLst>
          </p:cNvPr>
          <p:cNvSpPr>
            <a:spLocks noGrp="1"/>
          </p:cNvSpPr>
          <p:nvPr>
            <p:ph type="body" sz="quarter" idx="19"/>
          </p:nvPr>
        </p:nvSpPr>
        <p:spPr>
          <a:xfrm>
            <a:off x="480193" y="1945854"/>
            <a:ext cx="3081578" cy="385564"/>
          </a:xfrm>
        </p:spPr>
        <p:txBody>
          <a:bodyPr/>
          <a:lstStyle/>
          <a:p>
            <a:pPr algn="ctr"/>
            <a:r>
              <a:rPr lang="en-US" dirty="0"/>
              <a:t>Okolju prijazna naložba</a:t>
            </a:r>
            <a:r>
              <a:rPr lang="en-US" sz="2800" dirty="0"/>
              <a:t> </a:t>
            </a:r>
            <a:endParaRPr lang="en-IE" sz="2800" dirty="0"/>
          </a:p>
        </p:txBody>
      </p:sp>
      <p:pic>
        <p:nvPicPr>
          <p:cNvPr id="11" name="Picture Placeholder 10" descr="A person putting a piece of paper into a recycle bin&#10;&#10;AI-generated content may be incorrect.">
            <a:extLst>
              <a:ext uri="{FF2B5EF4-FFF2-40B4-BE49-F238E27FC236}">
                <a16:creationId xmlns:a16="http://schemas.microsoft.com/office/drawing/2014/main" id="{8A9AEA75-CEF5-042C-D01A-9A947E427C71}"/>
              </a:ext>
            </a:extLst>
          </p:cNvPr>
          <p:cNvPicPr>
            <a:picLocks noGrp="1" noChangeAspect="1"/>
          </p:cNvPicPr>
          <p:nvPr>
            <p:ph type="pic" sz="quarter" idx="10"/>
          </p:nvPr>
        </p:nvPicPr>
        <p:blipFill>
          <a:blip r:embed="rId2"/>
          <a:srcRect t="36416" b="25674"/>
          <a:stretch>
            <a:fillRect/>
          </a:stretch>
        </p:blipFill>
        <p:spPr>
          <a:xfrm>
            <a:off x="391600" y="0"/>
            <a:ext cx="3423163" cy="1945748"/>
          </a:xfrm>
        </p:spPr>
      </p:pic>
      <p:sp>
        <p:nvSpPr>
          <p:cNvPr id="13" name="Text Placeholder 12">
            <a:extLst>
              <a:ext uri="{FF2B5EF4-FFF2-40B4-BE49-F238E27FC236}">
                <a16:creationId xmlns:a16="http://schemas.microsoft.com/office/drawing/2014/main" id="{77BDF01A-515A-EDC1-99E9-95DAF6BFCFA1}"/>
              </a:ext>
            </a:extLst>
          </p:cNvPr>
          <p:cNvSpPr>
            <a:spLocks noGrp="1"/>
          </p:cNvSpPr>
          <p:nvPr>
            <p:ph type="body" sz="quarter" idx="66"/>
          </p:nvPr>
        </p:nvSpPr>
        <p:spPr/>
        <p:txBody>
          <a:bodyPr/>
          <a:lstStyle/>
          <a:p>
            <a:endParaRPr lang="en-IE"/>
          </a:p>
        </p:txBody>
      </p:sp>
      <p:sp>
        <p:nvSpPr>
          <p:cNvPr id="14" name="Rectangle 1">
            <a:extLst>
              <a:ext uri="{FF2B5EF4-FFF2-40B4-BE49-F238E27FC236}">
                <a16:creationId xmlns:a16="http://schemas.microsoft.com/office/drawing/2014/main" id="{8CE97915-8CAD-EEC5-3896-7BC085B87830}"/>
              </a:ext>
            </a:extLst>
          </p:cNvPr>
          <p:cNvSpPr>
            <a:spLocks noGrp="1" noChangeArrowheads="1"/>
          </p:cNvSpPr>
          <p:nvPr>
            <p:ph type="body" sz="quarter" idx="21"/>
          </p:nvPr>
        </p:nvSpPr>
        <p:spPr bwMode="auto">
          <a:xfrm>
            <a:off x="5210175" y="203479"/>
            <a:ext cx="7052378"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Bef>
                <a:spcPct val="0"/>
              </a:spcBef>
              <a:spcAft>
                <a:spcPts val="600"/>
              </a:spcAft>
            </a:pPr>
            <a:r>
              <a:rPr lang="en-US" sz="2100" b="1">
                <a:solidFill>
                  <a:srgbClr val="418D8F"/>
                </a:solidFill>
              </a:rPr>
              <a:t>Začnite v majhnem: </a:t>
            </a:r>
            <a:r>
              <a:rPr lang="en-US" sz="2100"/>
              <a:t>z </a:t>
            </a:r>
            <a:r>
              <a:rPr lang="en-US" sz="2100" err="1"/>
              <a:t>zmanjšanjem </a:t>
            </a:r>
            <a:r>
              <a:rPr lang="en-US" sz="2100"/>
              <a:t>količine odpadkov iz hrane in recikliranjem materialov, kot sta papir in plastika, lahko hoteli učinkovito pretvorijo svoje odpadke v dragocene vire. </a:t>
            </a:r>
            <a:endParaRPr lang="sl-SI" sz="2100">
              <a:ea typeface="Calibri"/>
              <a:cs typeface="Calibri"/>
            </a:endParaRPr>
          </a:p>
        </p:txBody>
      </p:sp>
      <p:graphicFrame>
        <p:nvGraphicFramePr>
          <p:cNvPr id="3" name="Diagram 2">
            <a:extLst>
              <a:ext uri="{FF2B5EF4-FFF2-40B4-BE49-F238E27FC236}">
                <a16:creationId xmlns:a16="http://schemas.microsoft.com/office/drawing/2014/main" id="{04D8D2AB-4B49-D50D-3006-34C88F13E453}"/>
              </a:ext>
            </a:extLst>
          </p:cNvPr>
          <p:cNvGraphicFramePr/>
          <p:nvPr/>
        </p:nvGraphicFramePr>
        <p:xfrm>
          <a:off x="4021454" y="1645324"/>
          <a:ext cx="7800975" cy="4475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Striped Right 5">
            <a:extLst>
              <a:ext uri="{FF2B5EF4-FFF2-40B4-BE49-F238E27FC236}">
                <a16:creationId xmlns:a16="http://schemas.microsoft.com/office/drawing/2014/main" id="{78982F61-C22B-1B30-FD2D-74AF98DE991F}"/>
              </a:ext>
            </a:extLst>
          </p:cNvPr>
          <p:cNvSpPr/>
          <p:nvPr/>
        </p:nvSpPr>
        <p:spPr>
          <a:xfrm>
            <a:off x="4238624" y="362664"/>
            <a:ext cx="866775" cy="581025"/>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59076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596D0-84F1-6EF7-94D5-1C429874C73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E5789424-2075-F053-9EE1-9200867803CD}"/>
              </a:ext>
            </a:extLst>
          </p:cNvPr>
          <p:cNvSpPr>
            <a:spLocks noGrp="1"/>
          </p:cNvSpPr>
          <p:nvPr>
            <p:ph type="body" sz="quarter" idx="16"/>
          </p:nvPr>
        </p:nvSpPr>
        <p:spPr>
          <a:xfrm>
            <a:off x="523489" y="312548"/>
            <a:ext cx="10614687" cy="803654"/>
          </a:xfrm>
        </p:spPr>
        <p:txBody>
          <a:bodyPr/>
          <a:lstStyle/>
          <a:p>
            <a:r>
              <a:rPr lang="en-US" sz="3000" dirty="0">
                <a:solidFill>
                  <a:srgbClr val="E96751"/>
                </a:solidFill>
              </a:rPr>
              <a:t>Finančne formule in kako jih uporabljati</a:t>
            </a:r>
            <a:endParaRPr lang="en-IE" sz="3000" dirty="0">
              <a:solidFill>
                <a:srgbClr val="E96751"/>
              </a:solidFill>
            </a:endParaRPr>
          </a:p>
        </p:txBody>
      </p:sp>
      <p:graphicFrame>
        <p:nvGraphicFramePr>
          <p:cNvPr id="20" name="Diagram 19">
            <a:extLst>
              <a:ext uri="{FF2B5EF4-FFF2-40B4-BE49-F238E27FC236}">
                <a16:creationId xmlns:a16="http://schemas.microsoft.com/office/drawing/2014/main" id="{AC57EEFF-6578-456D-E45E-93190F4E1DBA}"/>
              </a:ext>
            </a:extLst>
          </p:cNvPr>
          <p:cNvGraphicFramePr/>
          <p:nvPr/>
        </p:nvGraphicFramePr>
        <p:xfrm>
          <a:off x="276225" y="714375"/>
          <a:ext cx="11496675"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AE84E289-8D72-12DB-86BB-7A9F1FF2AED6}"/>
              </a:ext>
            </a:extLst>
          </p:cNvPr>
          <p:cNvGraphicFramePr/>
          <p:nvPr/>
        </p:nvGraphicFramePr>
        <p:xfrm>
          <a:off x="347662" y="3429000"/>
          <a:ext cx="11496675"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08505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FADCA-1622-BF0A-9939-B1036639C343}"/>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EC84FD57-65B5-6C7D-2B53-1210492B00A7}"/>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A07A4970-5D92-DAD8-A07A-B07B95B6D104}"/>
              </a:ext>
            </a:extLst>
          </p:cNvPr>
          <p:cNvSpPr/>
          <p:nvPr/>
        </p:nvSpPr>
        <p:spPr>
          <a:xfrm>
            <a:off x="664103" y="3941159"/>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A1C2B66-E08E-824B-F1B7-52149E52264B}"/>
              </a:ext>
            </a:extLst>
          </p:cNvPr>
          <p:cNvSpPr/>
          <p:nvPr/>
        </p:nvSpPr>
        <p:spPr>
          <a:xfrm>
            <a:off x="227238" y="4302142"/>
            <a:ext cx="8592912" cy="1774808"/>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75D6997-38BE-E3E6-FDC5-237AF465E771}"/>
              </a:ext>
            </a:extLst>
          </p:cNvPr>
          <p:cNvSpPr/>
          <p:nvPr/>
        </p:nvSpPr>
        <p:spPr>
          <a:xfrm>
            <a:off x="207698" y="2774325"/>
            <a:ext cx="8602682" cy="1350186"/>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3404D04A-BDF3-CC11-CF16-819EB6105262}"/>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Prednosti okolju prijaznih naložb</a:t>
            </a:r>
          </a:p>
          <a:p>
            <a:pPr>
              <a:spcBef>
                <a:spcPts val="0"/>
              </a:spcBef>
            </a:pPr>
            <a:r>
              <a:rPr lang="en-US" altLang="en-US" sz="2800" b="0" dirty="0">
                <a:solidFill>
                  <a:srgbClr val="E96751"/>
                </a:solidFill>
              </a:rPr>
              <a:t>Znižajte stroške poslovanja in izboljšajte blagovno znamko</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18BA1B5C-A446-5A77-5A49-D806CFCBE0B0}"/>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4A721EBF-1CC2-C712-E7D1-09F745A544C9}"/>
              </a:ext>
            </a:extLst>
          </p:cNvPr>
          <p:cNvSpPr txBox="1">
            <a:spLocks/>
          </p:cNvSpPr>
          <p:nvPr/>
        </p:nvSpPr>
        <p:spPr>
          <a:xfrm>
            <a:off x="1110965" y="2833171"/>
            <a:ext cx="7780012"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Kako</a:t>
            </a:r>
            <a:r>
              <a:rPr lang="en-US" sz="2200" b="1" dirty="0">
                <a:solidFill>
                  <a:schemeClr val="bg1"/>
                </a:solidFill>
              </a:rPr>
              <a:t>: </a:t>
            </a:r>
            <a:r>
              <a:rPr lang="en-US" sz="2200" dirty="0">
                <a:solidFill>
                  <a:schemeClr val="bg1"/>
                </a:solidFill>
              </a:rPr>
              <a:t>Z uvedbo energetsko učinkovitih sistemov, kot so LED-osvetlitev, sončna energija in visoko učinkovite klimatske naprave, lahko hoteli dolgoročno znatno zmanjšajo svoje stroške za komunalne storitve. </a:t>
            </a:r>
          </a:p>
        </p:txBody>
      </p:sp>
      <p:sp>
        <p:nvSpPr>
          <p:cNvPr id="14" name="Text Placeholder 4">
            <a:extLst>
              <a:ext uri="{FF2B5EF4-FFF2-40B4-BE49-F238E27FC236}">
                <a16:creationId xmlns:a16="http://schemas.microsoft.com/office/drawing/2014/main" id="{62D56DDF-7F67-3A76-FB88-615B014ED3DF}"/>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18A18895-C448-BA21-0EA5-0F78EF34864E}"/>
              </a:ext>
            </a:extLst>
          </p:cNvPr>
          <p:cNvSpPr txBox="1">
            <a:spLocks/>
          </p:cNvSpPr>
          <p:nvPr/>
        </p:nvSpPr>
        <p:spPr>
          <a:xfrm>
            <a:off x="1101196" y="4450747"/>
            <a:ext cx="7547666"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altLang="en-US" b="1" dirty="0">
                <a:solidFill>
                  <a:schemeClr val="bg1"/>
                </a:solidFill>
              </a:rPr>
              <a:t>Večji dobiček. </a:t>
            </a:r>
            <a:r>
              <a:rPr lang="en-US" altLang="en-US" sz="2100" dirty="0">
                <a:solidFill>
                  <a:schemeClr val="bg1"/>
                </a:solidFill>
              </a:rPr>
              <a:t>Takšni prihranki dolgoročno izboljšajo vaše dobičkonosnost – ekološke naložbe se lahko učinkovito povrnejo in še več. Pri načrtovanju cen lahko sprejmete nekoliko daljše obdobje za pokritje kapitalskih stroškov, saj bodo vaši dnevni stroški v prihodnje nižji.</a:t>
            </a:r>
          </a:p>
          <a:p>
            <a:pPr marL="0" lvl="0" indent="0" eaLnBrk="0" fontAlgn="base" hangingPunct="0">
              <a:spcBef>
                <a:spcPct val="0"/>
              </a:spcBef>
              <a:spcAft>
                <a:spcPts val="600"/>
              </a:spcAft>
            </a:pPr>
            <a:endParaRPr lang="en-US" altLang="en-US" sz="2100" dirty="0">
              <a:solidFill>
                <a:schemeClr val="bg1"/>
              </a:solidFill>
            </a:endParaRPr>
          </a:p>
        </p:txBody>
      </p:sp>
      <p:sp>
        <p:nvSpPr>
          <p:cNvPr id="6" name="Flowchart: Data 5">
            <a:extLst>
              <a:ext uri="{FF2B5EF4-FFF2-40B4-BE49-F238E27FC236}">
                <a16:creationId xmlns:a16="http://schemas.microsoft.com/office/drawing/2014/main" id="{40EFFD00-88BB-AD05-6F92-D0B164DF0CC6}"/>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7AC7ADC-6A24-9DB3-BC3B-BE9013A01732}"/>
              </a:ext>
            </a:extLst>
          </p:cNvPr>
          <p:cNvSpPr/>
          <p:nvPr/>
        </p:nvSpPr>
        <p:spPr>
          <a:xfrm>
            <a:off x="227236" y="1368735"/>
            <a:ext cx="8592914" cy="1273441"/>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274E06B3-1D7F-586A-3964-320D733495FF}"/>
              </a:ext>
            </a:extLst>
          </p:cNvPr>
          <p:cNvSpPr txBox="1">
            <a:spLocks/>
          </p:cNvSpPr>
          <p:nvPr/>
        </p:nvSpPr>
        <p:spPr>
          <a:xfrm>
            <a:off x="1228753" y="1412289"/>
            <a:ext cx="758734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200" b="1" dirty="0">
                <a:solidFill>
                  <a:schemeClr val="bg1"/>
                </a:solidFill>
              </a:rPr>
              <a:t>Trajnost</a:t>
            </a:r>
            <a:r>
              <a:rPr lang="en-US" sz="2200" dirty="0">
                <a:solidFill>
                  <a:schemeClr val="bg1"/>
                </a:solidFill>
              </a:rPr>
              <a:t>. Ne le da znatno zmanjšajo operativne stroške, ampak tudi povečajo vrednost blagovne znamke nastanitvenih objektov, saj privlačijo ekološko ozaveščene </a:t>
            </a:r>
            <a:r>
              <a:rPr lang="en-US" sz="2200" dirty="0" err="1">
                <a:solidFill>
                  <a:schemeClr val="bg1"/>
                </a:solidFill>
              </a:rPr>
              <a:t>potnike, </a:t>
            </a:r>
            <a:r>
              <a:rPr lang="en-US" sz="2200" dirty="0">
                <a:solidFill>
                  <a:schemeClr val="bg1"/>
                </a:solidFill>
              </a:rPr>
              <a:t>ki med potovanji </a:t>
            </a:r>
            <a:r>
              <a:rPr lang="en-US" sz="2200" dirty="0" err="1">
                <a:solidFill>
                  <a:schemeClr val="bg1"/>
                </a:solidFill>
              </a:rPr>
              <a:t>dajejo prednost </a:t>
            </a:r>
            <a:r>
              <a:rPr lang="en-US" sz="2200" dirty="0">
                <a:solidFill>
                  <a:schemeClr val="bg1"/>
                </a:solidFill>
              </a:rPr>
              <a:t>okoljski odgovornosti.</a:t>
            </a:r>
            <a:endParaRPr lang="en-US" altLang="en-US" sz="2200" dirty="0">
              <a:solidFill>
                <a:schemeClr val="bg1"/>
              </a:solidFill>
            </a:endParaRPr>
          </a:p>
          <a:p>
            <a:pPr marL="0" indent="0"/>
            <a:endParaRPr lang="en-US" sz="2200" dirty="0">
              <a:solidFill>
                <a:schemeClr val="bg1"/>
              </a:solidFill>
            </a:endParaRPr>
          </a:p>
        </p:txBody>
      </p:sp>
      <p:pic>
        <p:nvPicPr>
          <p:cNvPr id="28" name="Graphic 27" descr="Piggy Bank with solid fill">
            <a:extLst>
              <a:ext uri="{FF2B5EF4-FFF2-40B4-BE49-F238E27FC236}">
                <a16:creationId xmlns:a16="http://schemas.microsoft.com/office/drawing/2014/main" id="{1E8CF923-AD77-008B-4C27-A8A003CF5E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pic>
        <p:nvPicPr>
          <p:cNvPr id="30" name="Graphic 29" descr="Brainstorm with solid fill">
            <a:extLst>
              <a:ext uri="{FF2B5EF4-FFF2-40B4-BE49-F238E27FC236}">
                <a16:creationId xmlns:a16="http://schemas.microsoft.com/office/drawing/2014/main" id="{5324B77B-795B-E992-E5AC-F00394021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180" y="2882581"/>
            <a:ext cx="914400" cy="914400"/>
          </a:xfrm>
          <a:prstGeom prst="rect">
            <a:avLst/>
          </a:prstGeom>
        </p:spPr>
      </p:pic>
      <p:pic>
        <p:nvPicPr>
          <p:cNvPr id="32" name="Graphic 31" descr="Lightbulb and gear with solid fill">
            <a:extLst>
              <a:ext uri="{FF2B5EF4-FFF2-40B4-BE49-F238E27FC236}">
                <a16:creationId xmlns:a16="http://schemas.microsoft.com/office/drawing/2014/main" id="{7E066CBB-67E9-07AD-08F5-6C04775D90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A05886AD-5A12-35E0-2B50-0AB134D65805}"/>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8EA94EA3-3B72-5270-6DEF-B24AC21FC242}"/>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E26B93B9-53BC-C96B-F850-AE19A5E61C4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5" name="Picture 4" descr="A close-up of a light bulb&#10;&#10;AI-generated content may be incorrect.">
            <a:extLst>
              <a:ext uri="{FF2B5EF4-FFF2-40B4-BE49-F238E27FC236}">
                <a16:creationId xmlns:a16="http://schemas.microsoft.com/office/drawing/2014/main" id="{6D36EDA2-AFCF-258B-105C-D27A8E9D663A}"/>
              </a:ext>
            </a:extLst>
          </p:cNvPr>
          <p:cNvPicPr>
            <a:picLocks noChangeAspect="1"/>
          </p:cNvPicPr>
          <p:nvPr/>
        </p:nvPicPr>
        <p:blipFill>
          <a:blip r:embed="rId8"/>
          <a:srcRect l="35140" r="10159"/>
          <a:stretch>
            <a:fillRect/>
          </a:stretch>
        </p:blipFill>
        <p:spPr>
          <a:xfrm>
            <a:off x="9112211" y="-911"/>
            <a:ext cx="2843026" cy="3464902"/>
          </a:xfrm>
          <a:prstGeom prst="rect">
            <a:avLst/>
          </a:prstGeom>
        </p:spPr>
      </p:pic>
      <p:pic>
        <p:nvPicPr>
          <p:cNvPr id="11" name="Picture 10" descr="A person planting a plant&#10;&#10;AI-generated content may be incorrect.">
            <a:extLst>
              <a:ext uri="{FF2B5EF4-FFF2-40B4-BE49-F238E27FC236}">
                <a16:creationId xmlns:a16="http://schemas.microsoft.com/office/drawing/2014/main" id="{B1AA286E-78A4-1E57-A410-0096E3D7AFAE}"/>
              </a:ext>
            </a:extLst>
          </p:cNvPr>
          <p:cNvPicPr>
            <a:picLocks noChangeAspect="1"/>
          </p:cNvPicPr>
          <p:nvPr/>
        </p:nvPicPr>
        <p:blipFill>
          <a:blip r:embed="rId9"/>
          <a:srcRect l="9155" t="28503"/>
          <a:stretch>
            <a:fillRect/>
          </a:stretch>
        </p:blipFill>
        <p:spPr>
          <a:xfrm>
            <a:off x="9112211" y="3464902"/>
            <a:ext cx="2843026" cy="3356776"/>
          </a:xfrm>
          <a:prstGeom prst="rect">
            <a:avLst/>
          </a:prstGeom>
        </p:spPr>
      </p:pic>
      <p:sp>
        <p:nvSpPr>
          <p:cNvPr id="12" name="TextBox 11">
            <a:extLst>
              <a:ext uri="{FF2B5EF4-FFF2-40B4-BE49-F238E27FC236}">
                <a16:creationId xmlns:a16="http://schemas.microsoft.com/office/drawing/2014/main" id="{E2C3DAB5-C0AE-E9FF-E896-3BDFF9EF9D96}"/>
              </a:ext>
            </a:extLst>
          </p:cNvPr>
          <p:cNvSpPr txBox="1"/>
          <p:nvPr/>
        </p:nvSpPr>
        <p:spPr>
          <a:xfrm>
            <a:off x="201501" y="6145780"/>
            <a:ext cx="6361224" cy="369332"/>
          </a:xfrm>
          <a:prstGeom prst="rect">
            <a:avLst/>
          </a:prstGeom>
          <a:noFill/>
        </p:spPr>
        <p:txBody>
          <a:bodyPr wrap="square">
            <a:spAutoFit/>
          </a:bodyPr>
          <a:lstStyle/>
          <a:p>
            <a:pPr algn="l"/>
            <a:r>
              <a:rPr lang="en-US" b="0" i="0" dirty="0">
                <a:solidFill>
                  <a:srgbClr val="00B0F0"/>
                </a:solidFill>
                <a:effectLst/>
                <a:hlinkClick r:id="rId10">
                  <a:extLst>
                    <a:ext uri="{A12FA001-AC4F-418D-AE19-62706E023703}">
                      <ahyp:hlinkClr xmlns:ahyp="http://schemas.microsoft.com/office/drawing/2018/hyperlinkcolor" val="tx"/>
                    </a:ext>
                  </a:extLst>
                </a:hlinkClick>
              </a:rPr>
              <a:t>Okolju prijazni hoteli: zakaj so pomembni</a:t>
            </a:r>
            <a:endParaRPr lang="en-US" b="0" i="0" dirty="0">
              <a:solidFill>
                <a:srgbClr val="00B0F0"/>
              </a:solidFill>
              <a:effectLst/>
            </a:endParaRPr>
          </a:p>
        </p:txBody>
      </p:sp>
    </p:spTree>
    <p:extLst>
      <p:ext uri="{BB962C8B-B14F-4D97-AF65-F5344CB8AC3E}">
        <p14:creationId xmlns:p14="http://schemas.microsoft.com/office/powerpoint/2010/main" val="3251900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6B86-6D4F-7D9F-B473-1A0E3C70E0AE}"/>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B83CB83B-E7E4-673E-0B0B-40D8D50E04CD}"/>
              </a:ext>
            </a:extLst>
          </p:cNvPr>
          <p:cNvSpPr>
            <a:spLocks noGrp="1"/>
          </p:cNvSpPr>
          <p:nvPr>
            <p:ph type="body" sz="quarter" idx="18"/>
          </p:nvPr>
        </p:nvSpPr>
        <p:spPr>
          <a:xfrm>
            <a:off x="8462683" y="2054216"/>
            <a:ext cx="3361848" cy="1049221"/>
          </a:xfrm>
        </p:spPr>
        <p:txBody>
          <a:bodyPr/>
          <a:lstStyle/>
          <a:p>
            <a:pPr algn="r"/>
            <a:r>
              <a:rPr lang="en-US" b="0" dirty="0"/>
              <a:t>Načrtovanje za izredne razmere za dolgoročno vzdržnost</a:t>
            </a:r>
            <a:endParaRPr lang="en-IE" b="0" dirty="0"/>
          </a:p>
        </p:txBody>
      </p:sp>
      <p:sp>
        <p:nvSpPr>
          <p:cNvPr id="18" name="Text Placeholder 17">
            <a:extLst>
              <a:ext uri="{FF2B5EF4-FFF2-40B4-BE49-F238E27FC236}">
                <a16:creationId xmlns:a16="http://schemas.microsoft.com/office/drawing/2014/main" id="{E2F11EE1-05FB-729F-2EB4-2417CD7E21B1}"/>
              </a:ext>
            </a:extLst>
          </p:cNvPr>
          <p:cNvSpPr>
            <a:spLocks noGrp="1"/>
          </p:cNvSpPr>
          <p:nvPr>
            <p:ph type="body" sz="quarter" idx="19"/>
          </p:nvPr>
        </p:nvSpPr>
        <p:spPr>
          <a:xfrm>
            <a:off x="9088874" y="1096035"/>
            <a:ext cx="2597067" cy="385564"/>
          </a:xfrm>
        </p:spPr>
        <p:txBody>
          <a:bodyPr/>
          <a:lstStyle/>
          <a:p>
            <a:pPr algn="r"/>
            <a:r>
              <a:rPr lang="en-IE" sz="4000" dirty="0"/>
              <a:t>Poglavje 11</a:t>
            </a:r>
          </a:p>
          <a:p>
            <a:pPr algn="r"/>
            <a:endParaRPr lang="en-IE" sz="4000" dirty="0"/>
          </a:p>
        </p:txBody>
      </p:sp>
      <p:sp>
        <p:nvSpPr>
          <p:cNvPr id="22" name="Text Placeholder 7">
            <a:extLst>
              <a:ext uri="{FF2B5EF4-FFF2-40B4-BE49-F238E27FC236}">
                <a16:creationId xmlns:a16="http://schemas.microsoft.com/office/drawing/2014/main" id="{7C8D1D3D-2336-1DEF-D6C9-54FBD2D1BCF9}"/>
              </a:ext>
            </a:extLst>
          </p:cNvPr>
          <p:cNvSpPr>
            <a:spLocks noGrp="1"/>
          </p:cNvSpPr>
          <p:nvPr>
            <p:ph type="body" sz="quarter" idx="23"/>
          </p:nvPr>
        </p:nvSpPr>
        <p:spPr>
          <a:xfrm>
            <a:off x="170121" y="4232032"/>
            <a:ext cx="11515820" cy="1248936"/>
          </a:xfrm>
        </p:spPr>
        <p:txBody>
          <a:bodyPr lIns="91440" tIns="45720" rIns="91440" bIns="45720" anchor="t"/>
          <a:lstStyle/>
          <a:p>
            <a:pPr algn="ctr">
              <a:spcAft>
                <a:spcPts val="600"/>
              </a:spcAft>
            </a:pPr>
            <a:r>
              <a:rPr lang="en-US" sz="2100" b="1" i="1">
                <a:solidFill>
                  <a:srgbClr val="418D8F"/>
                </a:solidFill>
              </a:rPr>
              <a:t>(Tveganje) </a:t>
            </a:r>
            <a:r>
              <a:rPr lang="en-US" sz="2100" i="1">
                <a:solidFill>
                  <a:srgbClr val="E96751"/>
                </a:solidFill>
              </a:rPr>
              <a:t>Kako lahko </a:t>
            </a:r>
            <a:r>
              <a:rPr lang="en-US" sz="2100" b="1" i="1">
                <a:solidFill>
                  <a:srgbClr val="E96751"/>
                </a:solidFill>
              </a:rPr>
              <a:t>zaščitim </a:t>
            </a:r>
            <a:r>
              <a:rPr lang="en-US" sz="2100" i="1">
                <a:solidFill>
                  <a:srgbClr val="E96751"/>
                </a:solidFill>
              </a:rPr>
              <a:t>svoje podjetje za alternativno nastanitev pred prihodnjimi tveganji? </a:t>
            </a:r>
            <a:r>
              <a:rPr lang="en-US" sz="2100" b="1" i="1">
                <a:solidFill>
                  <a:srgbClr val="418D8F"/>
                </a:solidFill>
              </a:rPr>
              <a:t>(Finančno zdravje) </a:t>
            </a:r>
            <a:r>
              <a:rPr lang="en-US" sz="2100" i="1">
                <a:solidFill>
                  <a:srgbClr val="E96751"/>
                </a:solidFill>
              </a:rPr>
              <a:t>Kako lahko načrtujem </a:t>
            </a:r>
            <a:r>
              <a:rPr lang="en-US" sz="2100" b="1" i="1">
                <a:solidFill>
                  <a:srgbClr val="E96751"/>
                </a:solidFill>
              </a:rPr>
              <a:t>dolgoročno finančno zdravje </a:t>
            </a:r>
            <a:r>
              <a:rPr lang="en-US" sz="2100" i="1">
                <a:solidFill>
                  <a:srgbClr val="E96751"/>
                </a:solidFill>
              </a:rPr>
              <a:t>in zagotovim, da moje podjetje </a:t>
            </a:r>
            <a:r>
              <a:rPr lang="en-US" sz="2100" b="1" i="1">
                <a:solidFill>
                  <a:srgbClr val="E96751"/>
                </a:solidFill>
              </a:rPr>
              <a:t>ostane uspešno</a:t>
            </a:r>
            <a:r>
              <a:rPr lang="en-US" sz="2100" i="1">
                <a:solidFill>
                  <a:srgbClr val="E96751"/>
                </a:solidFill>
              </a:rPr>
              <a:t>? </a:t>
            </a:r>
            <a:r>
              <a:rPr lang="en-US" sz="2100" b="1" i="1">
                <a:solidFill>
                  <a:srgbClr val="418D8F"/>
                </a:solidFill>
              </a:rPr>
              <a:t>(Okolje) </a:t>
            </a:r>
            <a:r>
              <a:rPr lang="en-US" sz="2100" i="1">
                <a:solidFill>
                  <a:srgbClr val="E96751"/>
                </a:solidFill>
              </a:rPr>
              <a:t>Kako okolju prijazne odločitve </a:t>
            </a:r>
            <a:r>
              <a:rPr lang="en-US" sz="2100" b="1" i="1">
                <a:solidFill>
                  <a:srgbClr val="E96751"/>
                </a:solidFill>
              </a:rPr>
              <a:t>vplivajo na moje stroške, cenovno strategijo </a:t>
            </a:r>
            <a:r>
              <a:rPr lang="en-US" sz="2100" i="1">
                <a:solidFill>
                  <a:srgbClr val="E96751"/>
                </a:solidFill>
              </a:rPr>
              <a:t>in </a:t>
            </a:r>
            <a:r>
              <a:rPr lang="en-US" sz="2100" b="1" i="1">
                <a:solidFill>
                  <a:srgbClr val="E96751"/>
                </a:solidFill>
              </a:rPr>
              <a:t>dolgoročno finančno uspešnost</a:t>
            </a:r>
            <a:r>
              <a:rPr lang="en-US" sz="2100" i="1">
                <a:solidFill>
                  <a:srgbClr val="E96751"/>
                </a:solidFill>
              </a:rPr>
              <a:t>?</a:t>
            </a:r>
            <a:endParaRPr lang="en-US" sz="2100" i="1">
              <a:solidFill>
                <a:srgbClr val="E96751"/>
              </a:solidFill>
              <a:ea typeface="Calibri"/>
              <a:cs typeface="Calibri"/>
            </a:endParaRPr>
          </a:p>
          <a:p>
            <a:pPr algn="ctr">
              <a:spcAft>
                <a:spcPts val="600"/>
              </a:spcAft>
            </a:pPr>
            <a:r>
              <a:rPr lang="en-US" sz="2100" b="1" dirty="0">
                <a:solidFill>
                  <a:srgbClr val="595959"/>
                </a:solidFill>
                <a:ea typeface="Calibri"/>
                <a:cs typeface="Calibri"/>
              </a:rPr>
              <a:t>Cilj: </a:t>
            </a:r>
            <a:r>
              <a:rPr lang="en-US" sz="2100" dirty="0">
                <a:solidFill>
                  <a:srgbClr val="595959"/>
                </a:solidFill>
                <a:ea typeface="Calibri"/>
                <a:cs typeface="Calibri"/>
              </a:rPr>
              <a:t>(</a:t>
            </a:r>
            <a:r>
              <a:rPr lang="en-US" sz="2100" dirty="0">
                <a:ea typeface="Calibri"/>
                <a:cs typeface="Calibri"/>
              </a:rPr>
              <a:t>Upravljanje tveganj, okoljska trajnost in dolgoročna finančna stabilnost za dolgoročno uspešnost) Pomagati vam pri oceni in prepoznavanju potencialnih tveganj ter prihodnjih finančnih in okoljskih izzivov, ki bi lahko vplivali na vaše podjetje, ter pri ugotavljanju, katere zaščitne ukrepe lahko sprejmete.</a:t>
            </a:r>
            <a:endParaRPr lang="en-IE" sz="2100">
              <a:solidFill>
                <a:srgbClr val="E96751"/>
              </a:solidFill>
              <a:ea typeface="Calibri"/>
              <a:cs typeface="Calibri"/>
            </a:endParaRPr>
          </a:p>
        </p:txBody>
      </p:sp>
      <p:sp>
        <p:nvSpPr>
          <p:cNvPr id="24" name="Text Placeholder 23">
            <a:extLst>
              <a:ext uri="{FF2B5EF4-FFF2-40B4-BE49-F238E27FC236}">
                <a16:creationId xmlns:a16="http://schemas.microsoft.com/office/drawing/2014/main" id="{EDAB9389-B324-5A68-93C9-50E28A76073C}"/>
              </a:ext>
            </a:extLst>
          </p:cNvPr>
          <p:cNvSpPr>
            <a:spLocks noGrp="1"/>
          </p:cNvSpPr>
          <p:nvPr>
            <p:ph type="body" sz="quarter" idx="66"/>
          </p:nvPr>
        </p:nvSpPr>
        <p:spPr/>
        <p:txBody>
          <a:bodyPr/>
          <a:lstStyle/>
          <a:p>
            <a:endParaRPr lang="en-IE"/>
          </a:p>
        </p:txBody>
      </p:sp>
      <p:pic>
        <p:nvPicPr>
          <p:cNvPr id="12" name="Picture Placeholder 11">
            <a:extLst>
              <a:ext uri="{FF2B5EF4-FFF2-40B4-BE49-F238E27FC236}">
                <a16:creationId xmlns:a16="http://schemas.microsoft.com/office/drawing/2014/main" id="{D7301A2F-4CDD-3693-3EEA-6F111986C3C3}"/>
              </a:ext>
            </a:extLst>
          </p:cNvPr>
          <p:cNvPicPr>
            <a:picLocks noChangeAspect="1"/>
          </p:cNvPicPr>
          <p:nvPr/>
        </p:nvPicPr>
        <p:blipFill>
          <a:blip r:embed="rId2"/>
          <a:srcRect t="8640" b="8640"/>
          <a:stretch>
            <a:fillRect/>
          </a:stretch>
        </p:blipFill>
        <p:spPr>
          <a:xfrm>
            <a:off x="3002" y="134481"/>
            <a:ext cx="8097183" cy="3980320"/>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pic>
    </p:spTree>
    <p:extLst>
      <p:ext uri="{BB962C8B-B14F-4D97-AF65-F5344CB8AC3E}">
        <p14:creationId xmlns:p14="http://schemas.microsoft.com/office/powerpoint/2010/main" val="966010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1D63B-6C92-8247-D62A-EC172EABD9D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747579B-45AD-E9C9-218E-A376E90ADDD6}"/>
              </a:ext>
            </a:extLst>
          </p:cNvPr>
          <p:cNvSpPr>
            <a:spLocks noGrp="1"/>
          </p:cNvSpPr>
          <p:nvPr>
            <p:ph type="body" sz="quarter" idx="19"/>
          </p:nvPr>
        </p:nvSpPr>
        <p:spPr>
          <a:xfrm>
            <a:off x="391601" y="2159727"/>
            <a:ext cx="3189708" cy="385564"/>
          </a:xfrm>
        </p:spPr>
        <p:txBody>
          <a:bodyPr/>
          <a:lstStyle/>
          <a:p>
            <a:r>
              <a:rPr lang="en-US" dirty="0"/>
              <a:t>Okolju prijazne naložbe</a:t>
            </a:r>
            <a:r>
              <a:rPr lang="en-US" sz="2800" dirty="0"/>
              <a:t> </a:t>
            </a:r>
            <a:endParaRPr lang="en-IE" sz="2800" dirty="0"/>
          </a:p>
        </p:txBody>
      </p:sp>
      <p:pic>
        <p:nvPicPr>
          <p:cNvPr id="15" name="Picture Placeholder 14" descr="A group of people standing next to a tree with symbols&#10;&#10;AI-generated content may be incorrect.">
            <a:extLst>
              <a:ext uri="{FF2B5EF4-FFF2-40B4-BE49-F238E27FC236}">
                <a16:creationId xmlns:a16="http://schemas.microsoft.com/office/drawing/2014/main" id="{F85866E3-154B-9BBA-C346-BA514B0B6BFF}"/>
              </a:ext>
            </a:extLst>
          </p:cNvPr>
          <p:cNvPicPr>
            <a:picLocks noGrp="1" noChangeAspect="1"/>
          </p:cNvPicPr>
          <p:nvPr>
            <p:ph type="pic" sz="quarter" idx="10"/>
          </p:nvPr>
        </p:nvPicPr>
        <p:blipFill>
          <a:blip r:embed="rId2"/>
          <a:srcRect t="2986" b="20992"/>
          <a:stretch>
            <a:fillRect/>
          </a:stretch>
        </p:blipFill>
        <p:spPr>
          <a:xfrm>
            <a:off x="391600" y="0"/>
            <a:ext cx="3423163" cy="1945748"/>
          </a:xfrm>
        </p:spPr>
      </p:pic>
      <p:sp>
        <p:nvSpPr>
          <p:cNvPr id="13" name="Text Placeholder 12">
            <a:extLst>
              <a:ext uri="{FF2B5EF4-FFF2-40B4-BE49-F238E27FC236}">
                <a16:creationId xmlns:a16="http://schemas.microsoft.com/office/drawing/2014/main" id="{D353209A-84E8-96A4-3F02-6374EC1D620A}"/>
              </a:ext>
            </a:extLst>
          </p:cNvPr>
          <p:cNvSpPr>
            <a:spLocks noGrp="1"/>
          </p:cNvSpPr>
          <p:nvPr>
            <p:ph type="body" sz="quarter" idx="66"/>
          </p:nvPr>
        </p:nvSpPr>
        <p:spPr/>
        <p:txBody>
          <a:bodyPr/>
          <a:lstStyle/>
          <a:p>
            <a:endParaRPr lang="en-IE"/>
          </a:p>
        </p:txBody>
      </p:sp>
      <p:graphicFrame>
        <p:nvGraphicFramePr>
          <p:cNvPr id="6" name="Diagram 5">
            <a:extLst>
              <a:ext uri="{FF2B5EF4-FFF2-40B4-BE49-F238E27FC236}">
                <a16:creationId xmlns:a16="http://schemas.microsoft.com/office/drawing/2014/main" id="{DAABD0C9-2605-3FE8-AFF4-B353D0356B05}"/>
              </a:ext>
            </a:extLst>
          </p:cNvPr>
          <p:cNvGraphicFramePr/>
          <p:nvPr/>
        </p:nvGraphicFramePr>
        <p:xfrm>
          <a:off x="4021454" y="1203301"/>
          <a:ext cx="7800975" cy="4475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8">
            <a:extLst>
              <a:ext uri="{FF2B5EF4-FFF2-40B4-BE49-F238E27FC236}">
                <a16:creationId xmlns:a16="http://schemas.microsoft.com/office/drawing/2014/main" id="{F7C13165-7C84-D40D-E83A-DA041C079BF9}"/>
              </a:ext>
            </a:extLst>
          </p:cNvPr>
          <p:cNvSpPr>
            <a:spLocks noGrp="1"/>
          </p:cNvSpPr>
          <p:nvPr>
            <p:ph type="body" sz="quarter" idx="18"/>
          </p:nvPr>
        </p:nvSpPr>
        <p:spPr>
          <a:xfrm>
            <a:off x="641759" y="3429566"/>
            <a:ext cx="2927235" cy="1049221"/>
          </a:xfrm>
        </p:spPr>
        <p:txBody>
          <a:bodyPr/>
          <a:lstStyle/>
          <a:p>
            <a:r>
              <a:rPr lang="en-US" b="0" dirty="0">
                <a:latin typeface="+mn-lt"/>
              </a:rPr>
              <a:t>Več pobud skupaj prinašajo € </a:t>
            </a:r>
            <a:r>
              <a:rPr lang="en-US" b="0" dirty="0"/>
              <a:t>€ € </a:t>
            </a:r>
            <a:endParaRPr lang="en-IE" b="0" dirty="0">
              <a:latin typeface="+mn-lt"/>
            </a:endParaRPr>
          </a:p>
        </p:txBody>
      </p:sp>
    </p:spTree>
    <p:extLst>
      <p:ext uri="{BB962C8B-B14F-4D97-AF65-F5344CB8AC3E}">
        <p14:creationId xmlns:p14="http://schemas.microsoft.com/office/powerpoint/2010/main" val="1233279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229A19B1-CAFB-F078-E463-B49DD101F71E}"/>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EF951A94-7DAA-460D-1FF9-0A27B3203E4B}"/>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5D7C15A5-9F29-B06E-39AB-CDBE614AA91A}"/>
              </a:ext>
            </a:extLst>
          </p:cNvPr>
          <p:cNvSpPr>
            <a:spLocks noGrp="1"/>
          </p:cNvSpPr>
          <p:nvPr>
            <p:ph type="body" sz="quarter" idx="21"/>
          </p:nvPr>
        </p:nvSpPr>
        <p:spPr>
          <a:xfrm>
            <a:off x="4390803" y="479380"/>
            <a:ext cx="7221426" cy="4530541"/>
          </a:xfrm>
        </p:spPr>
        <p:txBody>
          <a:bodyPr lIns="91440" tIns="45720" rIns="91440" bIns="45720" anchor="t"/>
          <a:lstStyle/>
          <a:p>
            <a:pPr>
              <a:spcAft>
                <a:spcPts val="600"/>
              </a:spcAft>
            </a:pPr>
            <a:r>
              <a:rPr lang="en-US" sz="2100" dirty="0"/>
              <a:t>Če veste, kje stojite, lahko oblikujete strategijo, ki </a:t>
            </a:r>
            <a:r>
              <a:rPr lang="en-US" sz="2100" b="1" dirty="0"/>
              <a:t>obravnava izzive in izkorišča priložnosti</a:t>
            </a:r>
            <a:r>
              <a:rPr lang="en-US" sz="2100" dirty="0"/>
              <a:t>. To pomeni, da morate natančno preučiti:</a:t>
            </a:r>
            <a:endParaRPr lang="en-US" sz="2100" dirty="0">
              <a:ea typeface="Calibri"/>
              <a:cs typeface="Calibri"/>
            </a:endParaRPr>
          </a:p>
          <a:p>
            <a:pPr marL="342900" indent="-342900">
              <a:buFont typeface="Wingdings" panose="05000000000000000000" pitchFamily="2" charset="2"/>
              <a:buChar char="ü"/>
            </a:pPr>
            <a:r>
              <a:rPr lang="en-US" sz="2100" dirty="0"/>
              <a:t>svoje </a:t>
            </a:r>
            <a:r>
              <a:rPr lang="en-US" sz="2100" b="1" dirty="0"/>
              <a:t>stroške</a:t>
            </a:r>
            <a:r>
              <a:rPr lang="en-US" sz="2100" dirty="0"/>
              <a:t>,</a:t>
            </a:r>
            <a:endParaRPr lang="en-US" sz="2100" dirty="0">
              <a:ea typeface="Calibri"/>
              <a:cs typeface="Calibri"/>
            </a:endParaRPr>
          </a:p>
          <a:p>
            <a:pPr marL="342900" indent="-342900">
              <a:buFont typeface="Wingdings" panose="05000000000000000000" pitchFamily="2" charset="2"/>
              <a:buChar char="ü"/>
            </a:pPr>
            <a:r>
              <a:rPr lang="en-US" sz="2100" dirty="0"/>
              <a:t>vaših </a:t>
            </a:r>
            <a:r>
              <a:rPr lang="en-US" sz="2100" b="1" dirty="0"/>
              <a:t>vzorcih prihodkov </a:t>
            </a:r>
            <a:r>
              <a:rPr lang="en-US" sz="2100" dirty="0"/>
              <a:t>in</a:t>
            </a:r>
            <a:endParaRPr lang="en-US" sz="2100" dirty="0">
              <a:ea typeface="Calibri"/>
              <a:cs typeface="Calibri"/>
            </a:endParaRPr>
          </a:p>
          <a:p>
            <a:pPr marL="342900" indent="-342900">
              <a:buFont typeface="Wingdings" panose="05000000000000000000" pitchFamily="2" charset="2"/>
              <a:buChar char="ü"/>
            </a:pPr>
            <a:r>
              <a:rPr lang="en-US" sz="2100" dirty="0"/>
              <a:t>kako se vaši </a:t>
            </a:r>
            <a:r>
              <a:rPr lang="en-US" sz="2100" b="1" dirty="0"/>
              <a:t>viri (zemljišča, osebje, čas) </a:t>
            </a:r>
            <a:r>
              <a:rPr lang="en-US" sz="2100" dirty="0"/>
              <a:t>uporabljajo – ali ne.</a:t>
            </a:r>
            <a:endParaRPr lang="en-US" sz="2100" dirty="0">
              <a:ea typeface="Calibri"/>
              <a:cs typeface="Calibri"/>
            </a:endParaRPr>
          </a:p>
          <a:p>
            <a:endParaRPr lang="en-US" sz="2100" dirty="0">
              <a:ea typeface="Calibri"/>
              <a:cs typeface="Calibri"/>
            </a:endParaRPr>
          </a:p>
          <a:p>
            <a:pPr>
              <a:spcAft>
                <a:spcPts val="600"/>
              </a:spcAft>
            </a:pPr>
            <a:r>
              <a:rPr lang="en-US" sz="2100" b="1" dirty="0">
                <a:solidFill>
                  <a:schemeClr val="bg1"/>
                </a:solidFill>
                <a:highlight>
                  <a:srgbClr val="E96751"/>
                </a:highlight>
              </a:rPr>
              <a:t>Primer 1: </a:t>
            </a:r>
            <a:r>
              <a:rPr lang="en-US" sz="2100" dirty="0">
                <a:solidFill>
                  <a:schemeClr val="bg1"/>
                </a:solidFill>
                <a:highlight>
                  <a:srgbClr val="E96751"/>
                </a:highlight>
              </a:rPr>
              <a:t>Vaši </a:t>
            </a:r>
            <a:r>
              <a:rPr lang="en-US" sz="2100" b="1" dirty="0">
                <a:solidFill>
                  <a:schemeClr val="bg1"/>
                </a:solidFill>
                <a:highlight>
                  <a:srgbClr val="E96751"/>
                </a:highlight>
              </a:rPr>
              <a:t>stroški čiščenja so zelo visoki; </a:t>
            </a:r>
            <a:r>
              <a:rPr lang="en-US" sz="2100" dirty="0"/>
              <a:t>vaša strategija bi lahko vključevala iskanje bolj stroškovno učinkovite storitve čiščenja ali vlaganje v opremo, ki dolgoročno zmanjša stroške. </a:t>
            </a:r>
            <a:endParaRPr lang="en-US" sz="2100" dirty="0">
              <a:ea typeface="Calibri"/>
              <a:cs typeface="Calibri"/>
            </a:endParaRPr>
          </a:p>
          <a:p>
            <a:pPr marL="342900" indent="-342900">
              <a:buFont typeface="Wingdings" panose="05000000000000000000" pitchFamily="2" charset="2"/>
              <a:buChar char="ü"/>
            </a:pPr>
            <a:r>
              <a:rPr lang="en-US" sz="2100" dirty="0"/>
              <a:t>Primerjajte različne ponudnike storitev čiščenja</a:t>
            </a:r>
            <a:endParaRPr lang="en-US" sz="2100" dirty="0">
              <a:ea typeface="Calibri"/>
              <a:cs typeface="Calibri"/>
            </a:endParaRPr>
          </a:p>
          <a:p>
            <a:pPr marL="342900" indent="-342900">
              <a:buFont typeface="Wingdings" panose="05000000000000000000" pitchFamily="2" charset="2"/>
              <a:buChar char="ü"/>
            </a:pPr>
            <a:r>
              <a:rPr lang="en-US" sz="2100" dirty="0"/>
              <a:t>Namesto pogodbenih delavcev najemite sezonsko osebje</a:t>
            </a:r>
            <a:endParaRPr lang="en-US" sz="2100" dirty="0">
              <a:ea typeface="Calibri"/>
              <a:cs typeface="Calibri"/>
            </a:endParaRPr>
          </a:p>
          <a:p>
            <a:pPr marL="342900" indent="-342900">
              <a:buFont typeface="Wingdings" panose="05000000000000000000" pitchFamily="2" charset="2"/>
              <a:buChar char="ü"/>
            </a:pPr>
            <a:r>
              <a:rPr lang="en-US" sz="2100" dirty="0"/>
              <a:t>Vlagajte v boljšo opremo za pranje perila ali čiščenje (kar se sčasoma izplača)</a:t>
            </a:r>
            <a:endParaRPr lang="en-US" sz="2100" dirty="0">
              <a:ea typeface="Calibri"/>
              <a:cs typeface="Calibri"/>
            </a:endParaRPr>
          </a:p>
          <a:p>
            <a:pPr marL="342900" indent="-342900">
              <a:buFont typeface="Wingdings" panose="05000000000000000000" pitchFamily="2" charset="2"/>
              <a:buChar char="ü"/>
            </a:pPr>
            <a:r>
              <a:rPr lang="en-US" sz="2100" dirty="0"/>
              <a:t>Uporabite manj, a kakovostnejših dni za menjavo na teden</a:t>
            </a:r>
            <a:endParaRPr lang="en-US" sz="2100" dirty="0">
              <a:ea typeface="Calibri"/>
              <a:cs typeface="Calibri"/>
            </a:endParaRPr>
          </a:p>
          <a:p>
            <a:r>
              <a:rPr lang="en-US" sz="2100" b="1" dirty="0">
                <a:solidFill>
                  <a:srgbClr val="E96751"/>
                </a:solidFill>
              </a:rPr>
              <a:t>Rezultat: </a:t>
            </a:r>
            <a:r>
              <a:rPr lang="en-US" sz="2100" dirty="0"/>
              <a:t>Zmanjšate tekoče stroške, ne da bi pri tem žrtvovali zadovoljstvo gostov.</a:t>
            </a:r>
            <a:endParaRPr lang="en-US" sz="2100" dirty="0">
              <a:ea typeface="Calibri"/>
              <a:cs typeface="Calibri"/>
            </a:endParaRPr>
          </a:p>
          <a:p>
            <a:pPr>
              <a:spcAft>
                <a:spcPts val="600"/>
              </a:spcAft>
            </a:pPr>
            <a:endParaRPr lang="en-US" sz="2100" dirty="0">
              <a:ea typeface="Calibri"/>
              <a:cs typeface="Calibri"/>
            </a:endParaRPr>
          </a:p>
          <a:p>
            <a:pPr>
              <a:spcAft>
                <a:spcPts val="600"/>
              </a:spcAft>
            </a:pPr>
            <a:endParaRPr lang="en-IE" sz="2100" dirty="0">
              <a:ea typeface="Calibri"/>
              <a:cs typeface="Calibri"/>
            </a:endParaRPr>
          </a:p>
        </p:txBody>
      </p:sp>
      <p:sp>
        <p:nvSpPr>
          <p:cNvPr id="7" name="Text Placeholder 6">
            <a:extLst>
              <a:ext uri="{FF2B5EF4-FFF2-40B4-BE49-F238E27FC236}">
                <a16:creationId xmlns:a16="http://schemas.microsoft.com/office/drawing/2014/main" id="{43561CB1-10F9-D2C9-3132-F2772DBFB1D5}"/>
              </a:ext>
            </a:extLst>
          </p:cNvPr>
          <p:cNvSpPr>
            <a:spLocks noGrp="1"/>
          </p:cNvSpPr>
          <p:nvPr>
            <p:ph type="body" sz="quarter" idx="18"/>
          </p:nvPr>
        </p:nvSpPr>
        <p:spPr>
          <a:xfrm>
            <a:off x="675021" y="3232809"/>
            <a:ext cx="2680738" cy="1049221"/>
          </a:xfrm>
        </p:spPr>
        <p:txBody>
          <a:bodyPr/>
          <a:lstStyle/>
          <a:p>
            <a:r>
              <a:rPr lang="en-IE" b="0" dirty="0"/>
              <a:t>Kako obravnavati izzive in ustvarjati priložnosti</a:t>
            </a:r>
          </a:p>
        </p:txBody>
      </p:sp>
      <p:sp>
        <p:nvSpPr>
          <p:cNvPr id="8" name="Text Placeholder 7">
            <a:extLst>
              <a:ext uri="{FF2B5EF4-FFF2-40B4-BE49-F238E27FC236}">
                <a16:creationId xmlns:a16="http://schemas.microsoft.com/office/drawing/2014/main" id="{E7A0A2FB-A533-24E3-4B1B-B2500B6D4F1C}"/>
              </a:ext>
            </a:extLst>
          </p:cNvPr>
          <p:cNvSpPr>
            <a:spLocks noGrp="1"/>
          </p:cNvSpPr>
          <p:nvPr>
            <p:ph type="body" sz="quarter" idx="19"/>
          </p:nvPr>
        </p:nvSpPr>
        <p:spPr>
          <a:xfrm>
            <a:off x="677780" y="1946176"/>
            <a:ext cx="2675219" cy="1147563"/>
          </a:xfrm>
        </p:spPr>
        <p:txBody>
          <a:bodyPr/>
          <a:lstStyle/>
          <a:p>
            <a:r>
              <a:rPr lang="en-IE" dirty="0"/>
              <a:t>Vedite, kje stojite</a:t>
            </a:r>
          </a:p>
        </p:txBody>
      </p:sp>
    </p:spTree>
    <p:extLst>
      <p:ext uri="{BB962C8B-B14F-4D97-AF65-F5344CB8AC3E}">
        <p14:creationId xmlns:p14="http://schemas.microsoft.com/office/powerpoint/2010/main" val="4129420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47192-47E5-C603-3983-3C443472A081}"/>
            </a:ext>
          </a:extLst>
        </p:cNvPr>
        <p:cNvGrpSpPr/>
        <p:nvPr/>
      </p:nvGrpSpPr>
      <p:grpSpPr>
        <a:xfrm>
          <a:off x="0" y="0"/>
          <a:ext cx="0" cy="0"/>
          <a:chOff x="0" y="0"/>
          <a:chExt cx="0" cy="0"/>
        </a:xfrm>
      </p:grpSpPr>
      <p:pic>
        <p:nvPicPr>
          <p:cNvPr id="15" name="Picture Placeholder 14" descr="A person putting a coin into a piggy bank&#10;&#10;AI-generated content may be incorrect.">
            <a:extLst>
              <a:ext uri="{FF2B5EF4-FFF2-40B4-BE49-F238E27FC236}">
                <a16:creationId xmlns:a16="http://schemas.microsoft.com/office/drawing/2014/main" id="{22D25B7F-B5D0-0FB9-AE02-A6BC61DA4F41}"/>
              </a:ext>
            </a:extLst>
          </p:cNvPr>
          <p:cNvPicPr>
            <a:picLocks noGrp="1" noChangeAspect="1"/>
          </p:cNvPicPr>
          <p:nvPr>
            <p:ph type="pic" sz="quarter" idx="10"/>
          </p:nvPr>
        </p:nvPicPr>
        <p:blipFill>
          <a:blip r:embed="rId2"/>
          <a:srcRect t="7352" b="7352"/>
          <a:stretch>
            <a:fillRect/>
          </a:stretch>
        </p:blipFill>
        <p:spPr/>
      </p:pic>
      <p:sp>
        <p:nvSpPr>
          <p:cNvPr id="11" name="Text Placeholder 10">
            <a:extLst>
              <a:ext uri="{FF2B5EF4-FFF2-40B4-BE49-F238E27FC236}">
                <a16:creationId xmlns:a16="http://schemas.microsoft.com/office/drawing/2014/main" id="{FC22D4AD-1821-2220-8F37-AB0EDA752EF3}"/>
              </a:ext>
            </a:extLst>
          </p:cNvPr>
          <p:cNvSpPr>
            <a:spLocks noGrp="1"/>
          </p:cNvSpPr>
          <p:nvPr>
            <p:ph type="body" sz="quarter" idx="66"/>
          </p:nvPr>
        </p:nvSpPr>
        <p:spPr/>
        <p:txBody>
          <a:bodyPr/>
          <a:lstStyle/>
          <a:p>
            <a:endParaRPr lang="en-IE"/>
          </a:p>
        </p:txBody>
      </p:sp>
      <p:sp>
        <p:nvSpPr>
          <p:cNvPr id="9" name="Text Placeholder 8">
            <a:extLst>
              <a:ext uri="{FF2B5EF4-FFF2-40B4-BE49-F238E27FC236}">
                <a16:creationId xmlns:a16="http://schemas.microsoft.com/office/drawing/2014/main" id="{8E08368A-2380-C844-1D56-FFE0EB0ED48C}"/>
              </a:ext>
            </a:extLst>
          </p:cNvPr>
          <p:cNvSpPr>
            <a:spLocks noGrp="1"/>
          </p:cNvSpPr>
          <p:nvPr>
            <p:ph type="body" sz="quarter" idx="21"/>
          </p:nvPr>
        </p:nvSpPr>
        <p:spPr>
          <a:xfrm>
            <a:off x="4276526" y="135029"/>
            <a:ext cx="7699720" cy="4530541"/>
          </a:xfrm>
        </p:spPr>
        <p:txBody>
          <a:bodyPr lIns="91440" tIns="45720" rIns="91440" bIns="45720" anchor="t"/>
          <a:lstStyle/>
          <a:p>
            <a:pPr>
              <a:spcAft>
                <a:spcPts val="600"/>
              </a:spcAft>
            </a:pPr>
            <a:r>
              <a:rPr lang="en-US" sz="2000" b="1" dirty="0">
                <a:solidFill>
                  <a:schemeClr val="bg1"/>
                </a:solidFill>
                <a:highlight>
                  <a:srgbClr val="E96751"/>
                </a:highlight>
              </a:rPr>
              <a:t>Primer 2: Neizkoriščena zemljišča ali prostori</a:t>
            </a:r>
            <a:endParaRPr lang="en-US" sz="2000" b="1">
              <a:solidFill>
                <a:schemeClr val="bg1"/>
              </a:solidFill>
              <a:highlight>
                <a:srgbClr val="E96751"/>
              </a:highlight>
              <a:ea typeface="Calibri"/>
              <a:cs typeface="Calibri"/>
            </a:endParaRPr>
          </a:p>
          <a:p>
            <a:pPr>
              <a:spcAft>
                <a:spcPts val="600"/>
              </a:spcAft>
            </a:pPr>
            <a:r>
              <a:rPr lang="en-US" sz="2000" dirty="0"/>
              <a:t>Če je del vašega območja </a:t>
            </a:r>
            <a:r>
              <a:rPr lang="en-US" sz="2000" b="1" dirty="0"/>
              <a:t>v sezoni neizkoriščen</a:t>
            </a:r>
            <a:r>
              <a:rPr lang="en-US" sz="2000" dirty="0"/>
              <a:t>, to pomeni izgubljen potencialni prihodek. Vaša strategija bi lahko bila:</a:t>
            </a:r>
            <a:endParaRPr lang="en-US" sz="2000" dirty="0">
              <a:ea typeface="Calibri"/>
              <a:cs typeface="Calibri"/>
            </a:endParaRPr>
          </a:p>
          <a:p>
            <a:pPr marL="342900" indent="-342900">
              <a:buFont typeface="Wingdings" panose="05000000000000000000" pitchFamily="2" charset="2"/>
              <a:buChar char="ü"/>
            </a:pPr>
            <a:r>
              <a:rPr lang="en-US" sz="2000" dirty="0"/>
              <a:t>Dodajanje nekaj </a:t>
            </a:r>
            <a:r>
              <a:rPr lang="en-US" sz="2000" b="1" dirty="0"/>
              <a:t>poceni kampov ali prostorov za šotore </a:t>
            </a:r>
            <a:r>
              <a:rPr lang="en-US" sz="2000" dirty="0"/>
              <a:t>za presežek</a:t>
            </a:r>
            <a:endParaRPr lang="en-US" sz="2000" dirty="0">
              <a:ea typeface="Calibri"/>
              <a:cs typeface="Calibri"/>
            </a:endParaRPr>
          </a:p>
          <a:p>
            <a:pPr marL="342900" indent="-342900">
              <a:buFont typeface="Wingdings" panose="05000000000000000000" pitchFamily="2" charset="2"/>
              <a:buChar char="ü"/>
            </a:pPr>
            <a:r>
              <a:rPr lang="en-US" sz="2000" dirty="0"/>
              <a:t>Ustvarjanje </a:t>
            </a:r>
            <a:r>
              <a:rPr lang="en-US" sz="2000" b="1" dirty="0"/>
              <a:t>majhnega prostora </a:t>
            </a:r>
            <a:r>
              <a:rPr lang="en-US" sz="2000" dirty="0"/>
              <a:t>za </a:t>
            </a:r>
            <a:r>
              <a:rPr lang="en-US" sz="2000" b="1" dirty="0"/>
              <a:t>piknike/dogodke, ki ga lahko </a:t>
            </a:r>
            <a:r>
              <a:rPr lang="en-US" sz="2000" dirty="0"/>
              <a:t>najame skupnost</a:t>
            </a:r>
            <a:endParaRPr lang="en-US" sz="2000" dirty="0">
              <a:ea typeface="Calibri"/>
              <a:cs typeface="Calibri"/>
            </a:endParaRPr>
          </a:p>
          <a:p>
            <a:pPr marL="342900" indent="-342900">
              <a:buFont typeface="Wingdings" panose="05000000000000000000" pitchFamily="2" charset="2"/>
              <a:buChar char="ü"/>
            </a:pPr>
            <a:r>
              <a:rPr lang="en-US" sz="2000" dirty="0"/>
              <a:t>Sodelovanje z lokalnimi obrtniki za </a:t>
            </a:r>
            <a:r>
              <a:rPr lang="en-US" sz="2000" b="1" dirty="0"/>
              <a:t>pop-up tržnice ali tečaje dobrega počutja</a:t>
            </a:r>
            <a:endParaRPr lang="en-US" sz="2000" dirty="0">
              <a:ea typeface="Calibri"/>
              <a:cs typeface="Calibri"/>
            </a:endParaRPr>
          </a:p>
          <a:p>
            <a:pPr>
              <a:spcAft>
                <a:spcPts val="600"/>
              </a:spcAft>
            </a:pPr>
            <a:r>
              <a:rPr lang="en-US" sz="2000" b="1" dirty="0">
                <a:solidFill>
                  <a:srgbClr val="E96751"/>
                </a:solidFill>
              </a:rPr>
              <a:t>Rezultat: </a:t>
            </a:r>
            <a:r>
              <a:rPr lang="en-US" sz="2000" dirty="0"/>
              <a:t>Pasivno zemljišče spremenite v aktivni prihodek brez večjih novih naložb.</a:t>
            </a:r>
            <a:endParaRPr lang="en-US" sz="2000" dirty="0">
              <a:ea typeface="Calibri"/>
              <a:cs typeface="Calibri"/>
            </a:endParaRPr>
          </a:p>
          <a:p>
            <a:pPr>
              <a:spcAft>
                <a:spcPts val="600"/>
              </a:spcAft>
            </a:pPr>
            <a:endParaRPr lang="en-US" sz="2000" dirty="0">
              <a:ea typeface="Calibri"/>
              <a:cs typeface="Calibri"/>
            </a:endParaRPr>
          </a:p>
          <a:p>
            <a:pPr>
              <a:spcAft>
                <a:spcPts val="600"/>
              </a:spcAft>
            </a:pPr>
            <a:r>
              <a:rPr lang="en-US" sz="2000" b="1" dirty="0">
                <a:solidFill>
                  <a:schemeClr val="bg1"/>
                </a:solidFill>
                <a:highlight>
                  <a:srgbClr val="E96751"/>
                </a:highlight>
              </a:rPr>
              <a:t>Primer 3: Nizki prihodki izven sezone</a:t>
            </a:r>
            <a:endParaRPr lang="en-US" sz="2000" b="1">
              <a:solidFill>
                <a:schemeClr val="bg1"/>
              </a:solidFill>
              <a:highlight>
                <a:srgbClr val="E96751"/>
              </a:highlight>
              <a:ea typeface="Calibri"/>
              <a:cs typeface="Calibri"/>
            </a:endParaRPr>
          </a:p>
          <a:p>
            <a:r>
              <a:rPr lang="en-US" sz="2000" dirty="0"/>
              <a:t>Če imate v obdobju od januarja do marca skoraj nič rezervacij, vendar še vedno plačujete stroške ogrevanja ali osebja:</a:t>
            </a:r>
            <a:endParaRPr lang="en-US" sz="2000" dirty="0">
              <a:ea typeface="Calibri"/>
              <a:cs typeface="Calibri"/>
            </a:endParaRPr>
          </a:p>
          <a:p>
            <a:pPr marL="342900" indent="-342900">
              <a:buFont typeface="Wingdings" panose="05000000000000000000" pitchFamily="2" charset="2"/>
              <a:buChar char="ü"/>
            </a:pPr>
            <a:r>
              <a:rPr lang="en-US" sz="2000" dirty="0"/>
              <a:t>Poskusite v teh mesecih </a:t>
            </a:r>
            <a:r>
              <a:rPr lang="en-US" sz="2000" b="1" dirty="0"/>
              <a:t>popolnoma zapreti</a:t>
            </a:r>
            <a:endParaRPr lang="en-US" sz="2000" b="1">
              <a:ea typeface="Calibri"/>
              <a:cs typeface="Calibri"/>
            </a:endParaRPr>
          </a:p>
          <a:p>
            <a:pPr marL="342900" indent="-342900">
              <a:buFont typeface="Wingdings" panose="05000000000000000000" pitchFamily="2" charset="2"/>
              <a:buChar char="ü"/>
            </a:pPr>
            <a:r>
              <a:rPr lang="en-US" sz="2000" dirty="0"/>
              <a:t>Ali ponudite </a:t>
            </a:r>
            <a:r>
              <a:rPr lang="en-US" sz="2000" b="1" dirty="0"/>
              <a:t>rezervacije samo za vikende </a:t>
            </a:r>
            <a:r>
              <a:rPr lang="en-US" sz="2000" dirty="0"/>
              <a:t>ali umike</a:t>
            </a:r>
            <a:endParaRPr lang="en-US" sz="2000" dirty="0">
              <a:ea typeface="Calibri"/>
              <a:cs typeface="Calibri"/>
            </a:endParaRPr>
          </a:p>
          <a:p>
            <a:pPr marL="342900" indent="-342900">
              <a:buFont typeface="Wingdings" panose="05000000000000000000" pitchFamily="2" charset="2"/>
              <a:buChar char="ü"/>
            </a:pPr>
            <a:r>
              <a:rPr lang="en-US" sz="2000" dirty="0"/>
              <a:t>Dodajte </a:t>
            </a:r>
            <a:r>
              <a:rPr lang="en-US" sz="2000" b="1" dirty="0"/>
              <a:t>lokalno trženje, </a:t>
            </a:r>
            <a:r>
              <a:rPr lang="en-US" sz="2000" dirty="0"/>
              <a:t>da privabite goste izven </a:t>
            </a:r>
            <a:r>
              <a:rPr lang="en-US" sz="2000" dirty="0" err="1"/>
              <a:t>mesta</a:t>
            </a:r>
            <a:r>
              <a:rPr lang="en-US" sz="2000" dirty="0"/>
              <a:t> za </a:t>
            </a:r>
            <a:r>
              <a:rPr lang="en-US" sz="2000" err="1"/>
              <a:t>valentinovo</a:t>
            </a:r>
            <a:r>
              <a:rPr lang="en-US" sz="2000"/>
              <a:t>, velneške vikende itd.</a:t>
            </a:r>
            <a:endParaRPr lang="en-US" sz="2000">
              <a:ea typeface="Calibri"/>
              <a:cs typeface="Calibri"/>
            </a:endParaRPr>
          </a:p>
          <a:p>
            <a:r>
              <a:rPr lang="en-US" sz="2000" b="1" dirty="0">
                <a:solidFill>
                  <a:srgbClr val="E96751"/>
                </a:solidFill>
              </a:rPr>
              <a:t>Rezultat: </a:t>
            </a:r>
            <a:r>
              <a:rPr lang="en-US" sz="2000" dirty="0"/>
              <a:t>Zmanjšajte stroške ali ustvarite ciljni prihodek brez prekomernega razširjanja.</a:t>
            </a:r>
            <a:endParaRPr lang="en-US" sz="2000" dirty="0">
              <a:ea typeface="Calibri"/>
              <a:cs typeface="Calibri"/>
            </a:endParaRPr>
          </a:p>
          <a:p>
            <a:pPr>
              <a:spcAft>
                <a:spcPts val="600"/>
              </a:spcAft>
            </a:pPr>
            <a:endParaRPr lang="en-US" sz="2000" dirty="0">
              <a:ea typeface="Calibri"/>
              <a:cs typeface="Calibri"/>
            </a:endParaRPr>
          </a:p>
          <a:p>
            <a:pPr>
              <a:spcAft>
                <a:spcPts val="600"/>
              </a:spcAft>
            </a:pPr>
            <a:endParaRPr lang="en-IE" sz="2000" dirty="0">
              <a:ea typeface="Calibri"/>
              <a:cs typeface="Calibri"/>
            </a:endParaRPr>
          </a:p>
        </p:txBody>
      </p:sp>
      <p:sp>
        <p:nvSpPr>
          <p:cNvPr id="8" name="Text Placeholder 7">
            <a:extLst>
              <a:ext uri="{FF2B5EF4-FFF2-40B4-BE49-F238E27FC236}">
                <a16:creationId xmlns:a16="http://schemas.microsoft.com/office/drawing/2014/main" id="{205C4BFF-1673-690B-76EE-52E47FF5FDFE}"/>
              </a:ext>
            </a:extLst>
          </p:cNvPr>
          <p:cNvSpPr>
            <a:spLocks noGrp="1"/>
          </p:cNvSpPr>
          <p:nvPr>
            <p:ph type="body" sz="quarter" idx="19"/>
          </p:nvPr>
        </p:nvSpPr>
        <p:spPr>
          <a:xfrm>
            <a:off x="675021" y="2014561"/>
            <a:ext cx="2597067" cy="385564"/>
          </a:xfrm>
        </p:spPr>
        <p:txBody>
          <a:bodyPr/>
          <a:lstStyle/>
          <a:p>
            <a:r>
              <a:rPr lang="en-IE" dirty="0"/>
              <a:t>Vedite, kje stojite</a:t>
            </a:r>
          </a:p>
        </p:txBody>
      </p:sp>
      <p:sp>
        <p:nvSpPr>
          <p:cNvPr id="4" name="Text Placeholder 6">
            <a:extLst>
              <a:ext uri="{FF2B5EF4-FFF2-40B4-BE49-F238E27FC236}">
                <a16:creationId xmlns:a16="http://schemas.microsoft.com/office/drawing/2014/main" id="{366FFD02-41CE-AD7E-1C7A-72168D2F74E1}"/>
              </a:ext>
            </a:extLst>
          </p:cNvPr>
          <p:cNvSpPr txBox="1">
            <a:spLocks/>
          </p:cNvSpPr>
          <p:nvPr/>
        </p:nvSpPr>
        <p:spPr>
          <a:xfrm>
            <a:off x="675021" y="3232809"/>
            <a:ext cx="2680738" cy="1049221"/>
          </a:xfrm>
          <a:prstGeom prst="rect">
            <a:avLst/>
          </a:prstGeom>
        </p:spPr>
        <p:txBody>
          <a:bodyPr anchor="t">
            <a:noAutofit/>
          </a:bodyPr>
          <a:lstStyle>
            <a:lvl1pPr marL="0" indent="0" algn="ctr"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Kako se spopasti z izzivi in ustvariti priložnosti</a:t>
            </a:r>
          </a:p>
        </p:txBody>
      </p:sp>
    </p:spTree>
    <p:extLst>
      <p:ext uri="{BB962C8B-B14F-4D97-AF65-F5344CB8AC3E}">
        <p14:creationId xmlns:p14="http://schemas.microsoft.com/office/powerpoint/2010/main" val="1094471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1D63B-6C92-8247-D62A-EC172EABD9D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747579B-45AD-E9C9-218E-A376E90ADDD6}"/>
              </a:ext>
            </a:extLst>
          </p:cNvPr>
          <p:cNvSpPr>
            <a:spLocks noGrp="1"/>
          </p:cNvSpPr>
          <p:nvPr>
            <p:ph type="body" sz="quarter" idx="19"/>
          </p:nvPr>
        </p:nvSpPr>
        <p:spPr>
          <a:xfrm>
            <a:off x="391601" y="2159727"/>
            <a:ext cx="3189708" cy="385564"/>
          </a:xfrm>
        </p:spPr>
        <p:txBody>
          <a:bodyPr/>
          <a:lstStyle/>
          <a:p>
            <a:r>
              <a:rPr lang="en-US" dirty="0"/>
              <a:t>Okolju prijazne naložbe</a:t>
            </a:r>
            <a:r>
              <a:rPr lang="en-US" sz="2800" dirty="0"/>
              <a:t> </a:t>
            </a:r>
            <a:endParaRPr lang="en-IE" sz="2800" dirty="0"/>
          </a:p>
        </p:txBody>
      </p:sp>
      <p:pic>
        <p:nvPicPr>
          <p:cNvPr id="15" name="Picture Placeholder 14" descr="A group of people standing next to a tree with symbols&#10;&#10;AI-generated content may be incorrect.">
            <a:extLst>
              <a:ext uri="{FF2B5EF4-FFF2-40B4-BE49-F238E27FC236}">
                <a16:creationId xmlns:a16="http://schemas.microsoft.com/office/drawing/2014/main" id="{F85866E3-154B-9BBA-C346-BA514B0B6BFF}"/>
              </a:ext>
            </a:extLst>
          </p:cNvPr>
          <p:cNvPicPr>
            <a:picLocks noGrp="1" noChangeAspect="1"/>
          </p:cNvPicPr>
          <p:nvPr>
            <p:ph type="pic" sz="quarter" idx="10"/>
          </p:nvPr>
        </p:nvPicPr>
        <p:blipFill>
          <a:blip r:embed="rId2"/>
          <a:srcRect t="2986" b="20992"/>
          <a:stretch>
            <a:fillRect/>
          </a:stretch>
        </p:blipFill>
        <p:spPr>
          <a:xfrm>
            <a:off x="391600" y="0"/>
            <a:ext cx="3423163" cy="1945748"/>
          </a:xfrm>
        </p:spPr>
      </p:pic>
      <p:sp>
        <p:nvSpPr>
          <p:cNvPr id="13" name="Text Placeholder 12">
            <a:extLst>
              <a:ext uri="{FF2B5EF4-FFF2-40B4-BE49-F238E27FC236}">
                <a16:creationId xmlns:a16="http://schemas.microsoft.com/office/drawing/2014/main" id="{D353209A-84E8-96A4-3F02-6374EC1D620A}"/>
              </a:ext>
            </a:extLst>
          </p:cNvPr>
          <p:cNvSpPr>
            <a:spLocks noGrp="1"/>
          </p:cNvSpPr>
          <p:nvPr>
            <p:ph type="body" sz="quarter" idx="66"/>
          </p:nvPr>
        </p:nvSpPr>
        <p:spPr/>
        <p:txBody>
          <a:bodyPr/>
          <a:lstStyle/>
          <a:p>
            <a:endParaRPr lang="en-IE"/>
          </a:p>
        </p:txBody>
      </p:sp>
      <p:graphicFrame>
        <p:nvGraphicFramePr>
          <p:cNvPr id="6" name="Diagram 5">
            <a:extLst>
              <a:ext uri="{FF2B5EF4-FFF2-40B4-BE49-F238E27FC236}">
                <a16:creationId xmlns:a16="http://schemas.microsoft.com/office/drawing/2014/main" id="{DAABD0C9-2605-3FE8-AFF4-B353D0356B05}"/>
              </a:ext>
            </a:extLst>
          </p:cNvPr>
          <p:cNvGraphicFramePr/>
          <p:nvPr/>
        </p:nvGraphicFramePr>
        <p:xfrm>
          <a:off x="4021454" y="1203301"/>
          <a:ext cx="7800975" cy="4475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8">
            <a:extLst>
              <a:ext uri="{FF2B5EF4-FFF2-40B4-BE49-F238E27FC236}">
                <a16:creationId xmlns:a16="http://schemas.microsoft.com/office/drawing/2014/main" id="{F7C13165-7C84-D40D-E83A-DA041C079BF9}"/>
              </a:ext>
            </a:extLst>
          </p:cNvPr>
          <p:cNvSpPr>
            <a:spLocks noGrp="1"/>
          </p:cNvSpPr>
          <p:nvPr>
            <p:ph type="body" sz="quarter" idx="18"/>
          </p:nvPr>
        </p:nvSpPr>
        <p:spPr>
          <a:xfrm>
            <a:off x="641759" y="3585874"/>
            <a:ext cx="2927235" cy="1049221"/>
          </a:xfrm>
        </p:spPr>
        <p:txBody>
          <a:bodyPr/>
          <a:lstStyle/>
          <a:p>
            <a:r>
              <a:rPr lang="en-US" b="0" dirty="0">
                <a:latin typeface="+mn-lt"/>
              </a:rPr>
              <a:t>Več pobud skupaj prinašajo € </a:t>
            </a:r>
            <a:r>
              <a:rPr lang="en-US" b="0" dirty="0"/>
              <a:t>€ € </a:t>
            </a:r>
            <a:endParaRPr lang="en-IE" b="0" dirty="0">
              <a:latin typeface="+mn-lt"/>
            </a:endParaRPr>
          </a:p>
        </p:txBody>
      </p:sp>
    </p:spTree>
    <p:extLst>
      <p:ext uri="{BB962C8B-B14F-4D97-AF65-F5344CB8AC3E}">
        <p14:creationId xmlns:p14="http://schemas.microsoft.com/office/powerpoint/2010/main" val="828993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E1011-69C9-8E99-F65B-6A7F57B48F1F}"/>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7DC78C5E-BC3A-A480-E2B4-4712DE82A283}"/>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2A7D8BF2-2FF5-1567-528C-BF7A330463C6}"/>
              </a:ext>
            </a:extLst>
          </p:cNvPr>
          <p:cNvSpPr/>
          <p:nvPr/>
        </p:nvSpPr>
        <p:spPr>
          <a:xfrm>
            <a:off x="664103" y="3446172"/>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E0FAA52-E8DB-D766-E53D-6DB5710AC066}"/>
              </a:ext>
            </a:extLst>
          </p:cNvPr>
          <p:cNvSpPr/>
          <p:nvPr/>
        </p:nvSpPr>
        <p:spPr>
          <a:xfrm>
            <a:off x="188162" y="3806993"/>
            <a:ext cx="8326984" cy="288688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825B71AF-C1F5-47F2-49BA-1612EBC7C2F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Prednosti okolju prijaznih naložb</a:t>
            </a:r>
          </a:p>
          <a:p>
            <a:pPr>
              <a:spcBef>
                <a:spcPts val="0"/>
              </a:spcBef>
            </a:pPr>
            <a:r>
              <a:rPr lang="en-US" altLang="en-US" sz="2800" b="0" dirty="0">
                <a:solidFill>
                  <a:srgbClr val="E96751"/>
                </a:solidFill>
              </a:rPr>
              <a:t>Znižanje drugih stroškov in pristojbin</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80F2A65D-597C-90EC-127C-2DB66AC62D1E}"/>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37654F9E-6E1E-6B45-2B43-96AFD791DF24}"/>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2A86E5ED-F8B0-7274-031B-5E3A4CC56E1E}"/>
              </a:ext>
            </a:extLst>
          </p:cNvPr>
          <p:cNvSpPr txBox="1">
            <a:spLocks/>
          </p:cNvSpPr>
          <p:nvPr/>
        </p:nvSpPr>
        <p:spPr>
          <a:xfrm>
            <a:off x="855466" y="3940088"/>
            <a:ext cx="7516326"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600"/>
              </a:spcAft>
              <a:buFont typeface="Wingdings" panose="05000000000000000000" pitchFamily="2" charset="2"/>
              <a:buChar char="ü"/>
            </a:pPr>
            <a:r>
              <a:rPr lang="en-US" sz="2200" b="1" dirty="0">
                <a:solidFill>
                  <a:schemeClr val="bg1"/>
                </a:solidFill>
              </a:rPr>
              <a:t>Zmanjšanje količine odpadkov </a:t>
            </a:r>
            <a:r>
              <a:rPr lang="en-US" sz="2200" dirty="0">
                <a:solidFill>
                  <a:schemeClr val="bg1"/>
                </a:solidFill>
              </a:rPr>
              <a:t>(z recikliranjem, kompostiranjem in izogibanjem izdelkom za enkratno uporabo) lahko </a:t>
            </a:r>
            <a:r>
              <a:rPr lang="en-US" sz="2200" b="1" dirty="0">
                <a:solidFill>
                  <a:schemeClr val="bg1"/>
                </a:solidFill>
              </a:rPr>
              <a:t>zniža vaše stroške za odvoz smeti. </a:t>
            </a:r>
          </a:p>
          <a:p>
            <a:pPr marL="342900" indent="-342900">
              <a:spcBef>
                <a:spcPts val="0"/>
              </a:spcBef>
              <a:spcAft>
                <a:spcPts val="600"/>
              </a:spcAft>
              <a:buFont typeface="Wingdings" panose="05000000000000000000" pitchFamily="2" charset="2"/>
              <a:buChar char="ü"/>
            </a:pPr>
            <a:r>
              <a:rPr lang="en-US" sz="2200" b="1" dirty="0">
                <a:solidFill>
                  <a:schemeClr val="bg1"/>
                </a:solidFill>
              </a:rPr>
              <a:t>Vodno učinkovite naprave zmanjšajo stroške za vodo. </a:t>
            </a:r>
          </a:p>
          <a:p>
            <a:pPr marL="342900" indent="-342900">
              <a:spcBef>
                <a:spcPts val="0"/>
              </a:spcBef>
              <a:spcAft>
                <a:spcPts val="600"/>
              </a:spcAft>
              <a:buFont typeface="Wingdings" panose="05000000000000000000" pitchFamily="2" charset="2"/>
              <a:buChar char="ü"/>
            </a:pPr>
            <a:r>
              <a:rPr lang="en-US" sz="2200" b="1" dirty="0">
                <a:solidFill>
                  <a:schemeClr val="bg1"/>
                </a:solidFill>
              </a:rPr>
              <a:t>Zmanjša stroške </a:t>
            </a:r>
            <a:r>
              <a:rPr lang="en-US" sz="2200" b="1" dirty="0" err="1">
                <a:solidFill>
                  <a:schemeClr val="bg1"/>
                </a:solidFill>
              </a:rPr>
              <a:t>dela </a:t>
            </a:r>
            <a:r>
              <a:rPr lang="en-US" sz="2200" b="1" dirty="0">
                <a:solidFill>
                  <a:schemeClr val="bg1"/>
                </a:solidFill>
              </a:rPr>
              <a:t>in detergentov: </a:t>
            </a:r>
            <a:r>
              <a:rPr lang="en-US" sz="2200" dirty="0">
                <a:solidFill>
                  <a:schemeClr val="bg1"/>
                </a:solidFill>
              </a:rPr>
              <a:t>celo ukrepi, kot so spodbujanje gostov k </a:t>
            </a:r>
            <a:r>
              <a:rPr lang="en-US" sz="2200" b="1" dirty="0">
                <a:solidFill>
                  <a:schemeClr val="bg1"/>
                </a:solidFill>
              </a:rPr>
              <a:t>ponovni uporabi brisač </a:t>
            </a:r>
            <a:r>
              <a:rPr lang="en-US" sz="2200" dirty="0">
                <a:solidFill>
                  <a:schemeClr val="bg1"/>
                </a:solidFill>
              </a:rPr>
              <a:t>ali uvedba politike menjave posteljnine vsake 3 noči (običajno v okolju prijaznih objektih), zmanjšajo stroške </a:t>
            </a:r>
            <a:r>
              <a:rPr lang="en-US" sz="2200" dirty="0" err="1">
                <a:solidFill>
                  <a:schemeClr val="bg1"/>
                </a:solidFill>
              </a:rPr>
              <a:t>dela </a:t>
            </a:r>
            <a:r>
              <a:rPr lang="en-US" sz="2200" dirty="0">
                <a:solidFill>
                  <a:schemeClr val="bg1"/>
                </a:solidFill>
              </a:rPr>
              <a:t>in detergentov. </a:t>
            </a:r>
          </a:p>
          <a:p>
            <a:pPr marL="0" lvl="0" indent="0" eaLnBrk="0" fontAlgn="base" hangingPunct="0">
              <a:spcBef>
                <a:spcPts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D14E7910-9BE2-0828-E717-F23A9BFE0104}"/>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17F0C5-1F6E-86DA-1862-1568776D312A}"/>
              </a:ext>
            </a:extLst>
          </p:cNvPr>
          <p:cNvSpPr/>
          <p:nvPr/>
        </p:nvSpPr>
        <p:spPr>
          <a:xfrm>
            <a:off x="227236" y="1368735"/>
            <a:ext cx="8299167" cy="206026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D8811566-271A-1793-E3FD-B96723FACBC3}"/>
              </a:ext>
            </a:extLst>
          </p:cNvPr>
          <p:cNvSpPr txBox="1">
            <a:spLocks/>
          </p:cNvSpPr>
          <p:nvPr/>
        </p:nvSpPr>
        <p:spPr>
          <a:xfrm>
            <a:off x="1228753" y="1412289"/>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200" b="1" dirty="0">
                <a:solidFill>
                  <a:schemeClr val="bg1"/>
                </a:solidFill>
              </a:rPr>
              <a:t>Stroškovne prihranke</a:t>
            </a:r>
            <a:r>
              <a:rPr lang="en-US" sz="2200" dirty="0">
                <a:solidFill>
                  <a:schemeClr val="bg1"/>
                </a:solidFill>
              </a:rPr>
              <a:t>. Poleg prihrankov energije trajnostne prakse pogosto prinašajo stroškovne prihranke, ki niso takoj očitni. Z drugimi besedami, trajnost lahko izboljša vaše marže s strani stroškov, kar vam omogoča, da bodisi ustvarite večji dobiček pri isti ceni bodisi ponudite boljše cene kot manj učinkoviti konkurenti.</a:t>
            </a:r>
          </a:p>
          <a:p>
            <a:pPr marL="0" indent="0"/>
            <a:endParaRPr lang="en-US" sz="2200" dirty="0">
              <a:solidFill>
                <a:schemeClr val="bg1"/>
              </a:solidFill>
            </a:endParaRPr>
          </a:p>
        </p:txBody>
      </p:sp>
      <p:pic>
        <p:nvPicPr>
          <p:cNvPr id="28" name="Graphic 27" descr="Piggy Bank with solid fill">
            <a:extLst>
              <a:ext uri="{FF2B5EF4-FFF2-40B4-BE49-F238E27FC236}">
                <a16:creationId xmlns:a16="http://schemas.microsoft.com/office/drawing/2014/main" id="{AA2B95C0-FAF4-AE3C-A6DE-F7A5E2FF8D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pic>
        <p:nvPicPr>
          <p:cNvPr id="32" name="Graphic 31" descr="Lightbulb and gear with solid fill">
            <a:extLst>
              <a:ext uri="{FF2B5EF4-FFF2-40B4-BE49-F238E27FC236}">
                <a16:creationId xmlns:a16="http://schemas.microsoft.com/office/drawing/2014/main" id="{908CD5C3-495D-65CB-6E3A-68D8F6BCF9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329" y="4602556"/>
            <a:ext cx="914400" cy="914400"/>
          </a:xfrm>
          <a:prstGeom prst="rect">
            <a:avLst/>
          </a:prstGeom>
        </p:spPr>
      </p:pic>
      <p:grpSp>
        <p:nvGrpSpPr>
          <p:cNvPr id="33" name="Group 32">
            <a:extLst>
              <a:ext uri="{FF2B5EF4-FFF2-40B4-BE49-F238E27FC236}">
                <a16:creationId xmlns:a16="http://schemas.microsoft.com/office/drawing/2014/main" id="{BE84ABB2-3E60-0948-24A4-EDEBE0FA49FB}"/>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7111EB41-89C1-2D98-E48F-B1E858A5485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83578B83-49A7-C1D7-B511-4065ABDB380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9" name="Picture 8" descr="A hand holding a phone&#10;&#10;AI-generated content may be incorrect.">
            <a:extLst>
              <a:ext uri="{FF2B5EF4-FFF2-40B4-BE49-F238E27FC236}">
                <a16:creationId xmlns:a16="http://schemas.microsoft.com/office/drawing/2014/main" id="{F819C9E9-4C1B-BE02-9EDC-72D9458A2307}"/>
              </a:ext>
            </a:extLst>
          </p:cNvPr>
          <p:cNvPicPr>
            <a:picLocks noChangeAspect="1"/>
          </p:cNvPicPr>
          <p:nvPr/>
        </p:nvPicPr>
        <p:blipFill>
          <a:blip r:embed="rId6"/>
          <a:srcRect l="9172" r="7301"/>
          <a:stretch>
            <a:fillRect/>
          </a:stretch>
        </p:blipFill>
        <p:spPr>
          <a:xfrm>
            <a:off x="8640170" y="251784"/>
            <a:ext cx="3505981" cy="6296023"/>
          </a:xfrm>
          <a:prstGeom prst="rect">
            <a:avLst/>
          </a:prstGeom>
        </p:spPr>
      </p:pic>
    </p:spTree>
    <p:extLst>
      <p:ext uri="{BB962C8B-B14F-4D97-AF65-F5344CB8AC3E}">
        <p14:creationId xmlns:p14="http://schemas.microsoft.com/office/powerpoint/2010/main" val="658311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8FB6-A9C7-E7D7-B0C3-63D4DBC75BF7}"/>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F3DA4C21-86B1-2C21-2D99-6C977430A597}"/>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1D6951E2-4ECE-3CAC-FFFB-B671D7AD3135}"/>
              </a:ext>
            </a:extLst>
          </p:cNvPr>
          <p:cNvSpPr/>
          <p:nvPr/>
        </p:nvSpPr>
        <p:spPr>
          <a:xfrm>
            <a:off x="664103" y="3774054"/>
            <a:ext cx="7552869" cy="360821"/>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B168CDB-5632-E969-ED27-BEA633542A7E}"/>
              </a:ext>
            </a:extLst>
          </p:cNvPr>
          <p:cNvSpPr/>
          <p:nvPr/>
        </p:nvSpPr>
        <p:spPr>
          <a:xfrm>
            <a:off x="227237" y="4134875"/>
            <a:ext cx="8402411" cy="2180200"/>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FA4EE2B-F052-BF47-9DEA-46E69AC7E0BB}"/>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Prednosti okolju prijaznih naložb</a:t>
            </a:r>
          </a:p>
          <a:p>
            <a:pPr>
              <a:spcBef>
                <a:spcPts val="0"/>
              </a:spcBef>
            </a:pPr>
            <a:r>
              <a:rPr lang="en-US" altLang="en-US" sz="2800" b="0" dirty="0">
                <a:solidFill>
                  <a:srgbClr val="E96751"/>
                </a:solidFill>
              </a:rPr>
              <a:t>Prednosti za trženje in zasedenost</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3F9174D0-5B70-C0A2-CD8A-96C51B2F5E46}"/>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5B6B1888-A10D-45FC-A24F-1B07C2308EAA}"/>
              </a:ext>
            </a:extLst>
          </p:cNvPr>
          <p:cNvSpPr txBox="1">
            <a:spLocks/>
          </p:cNvSpPr>
          <p:nvPr/>
        </p:nvSpPr>
        <p:spPr>
          <a:xfrm>
            <a:off x="944888" y="2852709"/>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Kako</a:t>
            </a:r>
            <a:r>
              <a:rPr lang="en-US" sz="2200" b="1" dirty="0">
                <a:solidFill>
                  <a:schemeClr val="bg1"/>
                </a:solidFill>
              </a:rPr>
              <a:t>: </a:t>
            </a:r>
            <a:r>
              <a:rPr lang="en-US" sz="2200" dirty="0">
                <a:solidFill>
                  <a:schemeClr val="bg1"/>
                </a:solidFill>
              </a:rPr>
              <a:t>Z uvedbo energetsko učinkovitih sistemov, kot so LED-osvetlitev, sončna energija in visoko učinkovite klimatske naprave, lahko hoteli dolgoročno znatno zmanjšajo svoje stroške za komunalne storitve. </a:t>
            </a:r>
          </a:p>
        </p:txBody>
      </p:sp>
      <p:sp>
        <p:nvSpPr>
          <p:cNvPr id="14" name="Text Placeholder 4">
            <a:extLst>
              <a:ext uri="{FF2B5EF4-FFF2-40B4-BE49-F238E27FC236}">
                <a16:creationId xmlns:a16="http://schemas.microsoft.com/office/drawing/2014/main" id="{10FFFAA3-C787-E7CC-BC98-38FAEE269DB1}"/>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054FA64B-C29F-EDEB-C412-9345D5CD6641}"/>
              </a:ext>
            </a:extLst>
          </p:cNvPr>
          <p:cNvSpPr txBox="1">
            <a:spLocks/>
          </p:cNvSpPr>
          <p:nvPr/>
        </p:nvSpPr>
        <p:spPr>
          <a:xfrm>
            <a:off x="1236301" y="4287145"/>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chemeClr val="bg1"/>
                </a:solidFill>
              </a:rPr>
              <a:t>Višja zasedenost, zlasti v vmesnih sezonah, prinaša višje letne prihodke.  </a:t>
            </a:r>
          </a:p>
          <a:p>
            <a:pPr marL="0" indent="0">
              <a:spcAft>
                <a:spcPts val="600"/>
              </a:spcAft>
            </a:pPr>
            <a:r>
              <a:rPr lang="en-US" sz="2200" b="1" dirty="0">
                <a:solidFill>
                  <a:schemeClr val="bg1"/>
                </a:solidFill>
              </a:rPr>
              <a:t>Na primer, </a:t>
            </a:r>
            <a:r>
              <a:rPr lang="en-US" sz="2200" dirty="0">
                <a:solidFill>
                  <a:schemeClr val="bg1"/>
                </a:solidFill>
              </a:rPr>
              <a:t>morda boste ugotovili, da vaše ekološke značilnosti privabljajo šolske skupine, poslovna srečanja ali medijsko pokritost, kar podaljšuje vašo sezono rezervacij. </a:t>
            </a:r>
          </a:p>
          <a:p>
            <a:pPr marL="0" lvl="0" indent="0" eaLnBrk="0" fontAlgn="base" hangingPunct="0">
              <a:spcBef>
                <a:spcPct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654CEA36-E3B7-8CCE-41A5-813842756EF2}"/>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CF39250-5DAF-C473-5CA4-0E59CA23923C}"/>
              </a:ext>
            </a:extLst>
          </p:cNvPr>
          <p:cNvSpPr/>
          <p:nvPr/>
        </p:nvSpPr>
        <p:spPr>
          <a:xfrm>
            <a:off x="227236" y="1368735"/>
            <a:ext cx="8402413" cy="240790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1715451E-53A5-5FB6-17FB-A784041DAB8D}"/>
              </a:ext>
            </a:extLst>
          </p:cNvPr>
          <p:cNvSpPr txBox="1">
            <a:spLocks/>
          </p:cNvSpPr>
          <p:nvPr/>
        </p:nvSpPr>
        <p:spPr>
          <a:xfrm>
            <a:off x="1228753" y="1412289"/>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200" b="1" dirty="0">
                <a:solidFill>
                  <a:schemeClr val="bg1"/>
                </a:solidFill>
              </a:rPr>
              <a:t>Večja zasedenost</a:t>
            </a:r>
            <a:r>
              <a:rPr lang="en-US" sz="2200" dirty="0">
                <a:solidFill>
                  <a:schemeClr val="bg1"/>
                </a:solidFill>
              </a:rPr>
              <a:t>. Pogosto spregledan vidik je, da lahko močna prizadevanja za trajnost povečajo zasedenost s pomočjo diferenciacije namestitev. </a:t>
            </a:r>
          </a:p>
          <a:p>
            <a:pPr marL="0" lvl="0" indent="0" eaLnBrk="0" fontAlgn="base" hangingPunct="0">
              <a:spcBef>
                <a:spcPct val="0"/>
              </a:spcBef>
              <a:spcAft>
                <a:spcPts val="600"/>
              </a:spcAft>
            </a:pPr>
            <a:r>
              <a:rPr lang="en-US" sz="2200" dirty="0">
                <a:solidFill>
                  <a:schemeClr val="bg1"/>
                </a:solidFill>
              </a:rPr>
              <a:t>Če je vaš podeželski glamping edini v regiji z zlato ekološko certifikacijo, lahko pridobite rezervacije, tudi če vaše cene niso nižje – nekateri gostje vas bodo izbrali zaradi načela ali radovednosti. </a:t>
            </a:r>
          </a:p>
          <a:p>
            <a:pPr marL="0" indent="0"/>
            <a:endParaRPr lang="en-US" sz="2200" dirty="0">
              <a:solidFill>
                <a:schemeClr val="bg1"/>
              </a:solidFill>
            </a:endParaRPr>
          </a:p>
        </p:txBody>
      </p:sp>
      <p:pic>
        <p:nvPicPr>
          <p:cNvPr id="28" name="Graphic 27" descr="Piggy Bank with solid fill">
            <a:extLst>
              <a:ext uri="{FF2B5EF4-FFF2-40B4-BE49-F238E27FC236}">
                <a16:creationId xmlns:a16="http://schemas.microsoft.com/office/drawing/2014/main" id="{E2E5E3D0-6A17-68D4-4E3C-EAB591A604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4353" y="1433540"/>
            <a:ext cx="914400" cy="914400"/>
          </a:xfrm>
          <a:prstGeom prst="rect">
            <a:avLst/>
          </a:prstGeom>
        </p:spPr>
      </p:pic>
      <p:pic>
        <p:nvPicPr>
          <p:cNvPr id="32" name="Graphic 31" descr="Lightbulb and gear with solid fill">
            <a:extLst>
              <a:ext uri="{FF2B5EF4-FFF2-40B4-BE49-F238E27FC236}">
                <a16:creationId xmlns:a16="http://schemas.microsoft.com/office/drawing/2014/main" id="{F28299C9-CF7B-67D5-E87E-AB327FB73C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501" y="4928344"/>
            <a:ext cx="914400" cy="914400"/>
          </a:xfrm>
          <a:prstGeom prst="rect">
            <a:avLst/>
          </a:prstGeom>
        </p:spPr>
      </p:pic>
      <p:grpSp>
        <p:nvGrpSpPr>
          <p:cNvPr id="33" name="Group 32">
            <a:extLst>
              <a:ext uri="{FF2B5EF4-FFF2-40B4-BE49-F238E27FC236}">
                <a16:creationId xmlns:a16="http://schemas.microsoft.com/office/drawing/2014/main" id="{6281DE45-33B0-B334-20D9-AAE45E941A2A}"/>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D99D90B1-0D30-5D2E-9B20-F8B33A0B603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8B346CE6-193C-2727-7C51-3D3FC298DEF1}"/>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pic>
        <p:nvPicPr>
          <p:cNvPr id="9" name="Picture 8" descr="A person in a greenhouse planting a plant&#10;&#10;AI-generated content may be incorrect.">
            <a:extLst>
              <a:ext uri="{FF2B5EF4-FFF2-40B4-BE49-F238E27FC236}">
                <a16:creationId xmlns:a16="http://schemas.microsoft.com/office/drawing/2014/main" id="{E3264BDA-A0C0-652B-869D-0A7FFA8162EF}"/>
              </a:ext>
            </a:extLst>
          </p:cNvPr>
          <p:cNvPicPr>
            <a:picLocks noChangeAspect="1"/>
          </p:cNvPicPr>
          <p:nvPr/>
        </p:nvPicPr>
        <p:blipFill>
          <a:blip r:embed="rId6"/>
          <a:srcRect l="32922" r="12204"/>
          <a:stretch>
            <a:fillRect/>
          </a:stretch>
        </p:blipFill>
        <p:spPr>
          <a:xfrm>
            <a:off x="8950359" y="3713"/>
            <a:ext cx="3106460" cy="3774054"/>
          </a:xfrm>
          <a:prstGeom prst="rect">
            <a:avLst/>
          </a:prstGeom>
        </p:spPr>
      </p:pic>
      <p:pic>
        <p:nvPicPr>
          <p:cNvPr id="11" name="Picture 10" descr="A group of people on a beach&#10;&#10;AI-generated content may be incorrect.">
            <a:extLst>
              <a:ext uri="{FF2B5EF4-FFF2-40B4-BE49-F238E27FC236}">
                <a16:creationId xmlns:a16="http://schemas.microsoft.com/office/drawing/2014/main" id="{5B2661B9-3104-D88E-01F6-357A242B3FD4}"/>
              </a:ext>
            </a:extLst>
          </p:cNvPr>
          <p:cNvPicPr>
            <a:picLocks noChangeAspect="1"/>
          </p:cNvPicPr>
          <p:nvPr/>
        </p:nvPicPr>
        <p:blipFill>
          <a:blip r:embed="rId7"/>
          <a:srcRect t="26375"/>
          <a:stretch>
            <a:fillRect/>
          </a:stretch>
        </p:blipFill>
        <p:spPr>
          <a:xfrm>
            <a:off x="8934624" y="3429000"/>
            <a:ext cx="3122195" cy="3447732"/>
          </a:xfrm>
          <a:prstGeom prst="rect">
            <a:avLst/>
          </a:prstGeom>
        </p:spPr>
      </p:pic>
    </p:spTree>
    <p:extLst>
      <p:ext uri="{BB962C8B-B14F-4D97-AF65-F5344CB8AC3E}">
        <p14:creationId xmlns:p14="http://schemas.microsoft.com/office/powerpoint/2010/main" val="13224764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30DE8-F4B7-F18C-C49B-43C206745EAD}"/>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8AA76EF4-C2B1-9371-681C-0E7B1D965EF4}"/>
              </a:ext>
            </a:extLst>
          </p:cNvPr>
          <p:cNvSpPr/>
          <p:nvPr/>
        </p:nvSpPr>
        <p:spPr>
          <a:xfrm>
            <a:off x="690619" y="1242188"/>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BECDEA1B-2D30-DB94-AE9C-DFDDBF00E01A}"/>
              </a:ext>
            </a:extLst>
          </p:cNvPr>
          <p:cNvSpPr txBox="1">
            <a:spLocks/>
          </p:cNvSpPr>
          <p:nvPr/>
        </p:nvSpPr>
        <p:spPr>
          <a:xfrm>
            <a:off x="932897" y="1779933"/>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Kako</a:t>
            </a:r>
            <a:r>
              <a:rPr lang="en-US" sz="2200" b="1" dirty="0">
                <a:solidFill>
                  <a:schemeClr val="bg1"/>
                </a:solidFill>
              </a:rPr>
              <a:t>: </a:t>
            </a:r>
            <a:r>
              <a:rPr lang="en-US" sz="2200" dirty="0">
                <a:solidFill>
                  <a:schemeClr val="bg1"/>
                </a:solidFill>
              </a:rPr>
              <a:t>Z uvedbo energetsko učinkovitih sistemov, kot so LED-osvetlitev, sončna energija in visoko učinkovite klimatske naprave, lahko hoteli dolgoročno znatno zmanjšajo svoje stroške za komunalne storitve. </a:t>
            </a:r>
          </a:p>
        </p:txBody>
      </p:sp>
      <p:sp>
        <p:nvSpPr>
          <p:cNvPr id="14" name="Text Placeholder 4">
            <a:extLst>
              <a:ext uri="{FF2B5EF4-FFF2-40B4-BE49-F238E27FC236}">
                <a16:creationId xmlns:a16="http://schemas.microsoft.com/office/drawing/2014/main" id="{B07F04D0-9FE4-8949-FA12-D996774AC2F6}"/>
              </a:ext>
            </a:extLst>
          </p:cNvPr>
          <p:cNvSpPr txBox="1">
            <a:spLocks/>
          </p:cNvSpPr>
          <p:nvPr/>
        </p:nvSpPr>
        <p:spPr>
          <a:xfrm>
            <a:off x="843475" y="3375200"/>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6" name="Flowchart: Data 5">
            <a:extLst>
              <a:ext uri="{FF2B5EF4-FFF2-40B4-BE49-F238E27FC236}">
                <a16:creationId xmlns:a16="http://schemas.microsoft.com/office/drawing/2014/main" id="{08E7A364-8AAB-FCAD-1351-D72168C451C7}"/>
              </a:ext>
            </a:extLst>
          </p:cNvPr>
          <p:cNvSpPr/>
          <p:nvPr/>
        </p:nvSpPr>
        <p:spPr>
          <a:xfrm>
            <a:off x="729689" y="880862"/>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B833FD1-7E95-30BF-13FA-773A85422BEA}"/>
              </a:ext>
            </a:extLst>
          </p:cNvPr>
          <p:cNvSpPr/>
          <p:nvPr/>
        </p:nvSpPr>
        <p:spPr>
          <a:xfrm>
            <a:off x="215245" y="295959"/>
            <a:ext cx="8402413" cy="2407905"/>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4AAC98B5-0A21-B6F9-0A27-7CC88E4FEF32}"/>
              </a:ext>
            </a:extLst>
          </p:cNvPr>
          <p:cNvSpPr txBox="1">
            <a:spLocks/>
          </p:cNvSpPr>
          <p:nvPr/>
        </p:nvSpPr>
        <p:spPr>
          <a:xfrm>
            <a:off x="1314454" y="456744"/>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spcBef>
                <a:spcPct val="0"/>
              </a:spcBef>
              <a:spcAft>
                <a:spcPts val="600"/>
              </a:spcAft>
            </a:pPr>
            <a:r>
              <a:rPr lang="en-US" sz="2200" b="1" dirty="0">
                <a:solidFill>
                  <a:schemeClr val="bg1"/>
                </a:solidFill>
              </a:rPr>
              <a:t>Višja zasedenost v izvensezonskem obdobju </a:t>
            </a:r>
            <a:r>
              <a:rPr lang="en-US" sz="2200" dirty="0">
                <a:solidFill>
                  <a:schemeClr val="bg1"/>
                </a:solidFill>
              </a:rPr>
              <a:t>(tudi če je cena zmerna) lahko znatno izboljša vaš letni donos, kar je mogoče doseči z narativom, da je vaše mesto »vredno obiska v vsakem letnem času zaradi svojega trajnostnega šarma«. </a:t>
            </a:r>
          </a:p>
          <a:p>
            <a:pPr marL="0" lvl="0" indent="0" eaLnBrk="0" fontAlgn="base" hangingPunct="0">
              <a:spcBef>
                <a:spcPct val="0"/>
              </a:spcBef>
              <a:spcAft>
                <a:spcPts val="600"/>
              </a:spcAft>
            </a:pPr>
            <a:r>
              <a:rPr lang="en-US" sz="2200" dirty="0">
                <a:solidFill>
                  <a:schemeClr val="bg1"/>
                </a:solidFill>
              </a:rPr>
              <a:t>Skratka, trajnost je lahko ključna prodajna točka, ki pomaga ohranjati bolj konsistenten vir prihodkov.</a:t>
            </a:r>
          </a:p>
          <a:p>
            <a:pPr marL="0" indent="0"/>
            <a:endParaRPr lang="en-US" sz="2200" dirty="0">
              <a:solidFill>
                <a:schemeClr val="bg1"/>
              </a:solidFill>
            </a:endParaRPr>
          </a:p>
        </p:txBody>
      </p:sp>
      <p:pic>
        <p:nvPicPr>
          <p:cNvPr id="32" name="Graphic 31" descr="Lightbulb and gear with solid fill">
            <a:extLst>
              <a:ext uri="{FF2B5EF4-FFF2-40B4-BE49-F238E27FC236}">
                <a16:creationId xmlns:a16="http://schemas.microsoft.com/office/drawing/2014/main" id="{1EFF6613-5FAA-43BB-E5CD-A1BFBADC29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510" y="3855568"/>
            <a:ext cx="914400" cy="914400"/>
          </a:xfrm>
          <a:prstGeom prst="rect">
            <a:avLst/>
          </a:prstGeom>
        </p:spPr>
      </p:pic>
      <p:pic>
        <p:nvPicPr>
          <p:cNvPr id="19" name="Graphic 18" descr="Sustainability with solid fill">
            <a:extLst>
              <a:ext uri="{FF2B5EF4-FFF2-40B4-BE49-F238E27FC236}">
                <a16:creationId xmlns:a16="http://schemas.microsoft.com/office/drawing/2014/main" id="{0C07E304-112C-EE44-526A-3F5D72757F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921" y="816329"/>
            <a:ext cx="914400" cy="914400"/>
          </a:xfrm>
          <a:prstGeom prst="rect">
            <a:avLst/>
          </a:prstGeom>
        </p:spPr>
      </p:pic>
      <p:pic>
        <p:nvPicPr>
          <p:cNvPr id="22" name="Picture 21" descr="Close-up of a person planting a plant&#10;&#10;AI-generated content may be incorrect.">
            <a:extLst>
              <a:ext uri="{FF2B5EF4-FFF2-40B4-BE49-F238E27FC236}">
                <a16:creationId xmlns:a16="http://schemas.microsoft.com/office/drawing/2014/main" id="{70AA9FF5-8C4A-451B-CC76-64991FB451A1}"/>
              </a:ext>
            </a:extLst>
          </p:cNvPr>
          <p:cNvPicPr>
            <a:picLocks noChangeAspect="1"/>
          </p:cNvPicPr>
          <p:nvPr/>
        </p:nvPicPr>
        <p:blipFill>
          <a:blip r:embed="rId6"/>
          <a:stretch>
            <a:fillRect/>
          </a:stretch>
        </p:blipFill>
        <p:spPr>
          <a:xfrm>
            <a:off x="0" y="3771067"/>
            <a:ext cx="3886200" cy="2590800"/>
          </a:xfrm>
          <a:prstGeom prst="rect">
            <a:avLst/>
          </a:prstGeom>
        </p:spPr>
      </p:pic>
      <p:pic>
        <p:nvPicPr>
          <p:cNvPr id="26" name="Picture 25" descr="A group of baby ducks in grass&#10;&#10;AI-generated content may be incorrect.">
            <a:extLst>
              <a:ext uri="{FF2B5EF4-FFF2-40B4-BE49-F238E27FC236}">
                <a16:creationId xmlns:a16="http://schemas.microsoft.com/office/drawing/2014/main" id="{15A2BCDC-D3CC-9E7D-4EFB-C81DD4BFEF36}"/>
              </a:ext>
            </a:extLst>
          </p:cNvPr>
          <p:cNvPicPr>
            <a:picLocks noChangeAspect="1"/>
          </p:cNvPicPr>
          <p:nvPr/>
        </p:nvPicPr>
        <p:blipFill>
          <a:blip r:embed="rId7"/>
          <a:stretch>
            <a:fillRect/>
          </a:stretch>
        </p:blipFill>
        <p:spPr>
          <a:xfrm>
            <a:off x="3886200" y="3771067"/>
            <a:ext cx="3886200" cy="2590800"/>
          </a:xfrm>
          <a:prstGeom prst="rect">
            <a:avLst/>
          </a:prstGeom>
        </p:spPr>
      </p:pic>
      <p:pic>
        <p:nvPicPr>
          <p:cNvPr id="29" name="Picture 28" descr="A person holding a white bag with plastic bottles in it&#10;&#10;AI-generated content may be incorrect.">
            <a:extLst>
              <a:ext uri="{FF2B5EF4-FFF2-40B4-BE49-F238E27FC236}">
                <a16:creationId xmlns:a16="http://schemas.microsoft.com/office/drawing/2014/main" id="{9EACAC8F-DA58-1925-FE71-1494C25756DC}"/>
              </a:ext>
            </a:extLst>
          </p:cNvPr>
          <p:cNvPicPr>
            <a:picLocks noChangeAspect="1"/>
          </p:cNvPicPr>
          <p:nvPr/>
        </p:nvPicPr>
        <p:blipFill>
          <a:blip r:embed="rId8"/>
          <a:stretch>
            <a:fillRect/>
          </a:stretch>
        </p:blipFill>
        <p:spPr>
          <a:xfrm>
            <a:off x="7772400" y="3771066"/>
            <a:ext cx="3886754" cy="2590799"/>
          </a:xfrm>
          <a:prstGeom prst="rect">
            <a:avLst/>
          </a:prstGeom>
        </p:spPr>
      </p:pic>
    </p:spTree>
    <p:extLst>
      <p:ext uri="{BB962C8B-B14F-4D97-AF65-F5344CB8AC3E}">
        <p14:creationId xmlns:p14="http://schemas.microsoft.com/office/powerpoint/2010/main" val="36977465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C612D-8E41-DED3-DB4D-641028E4EF6A}"/>
              </a:ext>
            </a:extLst>
          </p:cNvPr>
          <p:cNvSpPr>
            <a:spLocks noGrp="1"/>
          </p:cNvSpPr>
          <p:nvPr>
            <p:ph type="body" sz="quarter" idx="13"/>
          </p:nvPr>
        </p:nvSpPr>
        <p:spPr>
          <a:xfrm>
            <a:off x="655541" y="506650"/>
            <a:ext cx="5055171" cy="4179650"/>
          </a:xfrm>
        </p:spPr>
        <p:txBody>
          <a:bodyPr>
            <a:normAutofit fontScale="92500" lnSpcReduction="20000"/>
          </a:bodyPr>
          <a:lstStyle/>
          <a:p>
            <a:r>
              <a:rPr lang="en-US" altLang="en-US" sz="4000" b="1" i="0" dirty="0"/>
              <a:t>Primer iz prakse</a:t>
            </a:r>
          </a:p>
          <a:p>
            <a:r>
              <a:rPr lang="en-US" altLang="en-US" i="0" dirty="0"/>
              <a:t>Irski B&amp;B (</a:t>
            </a:r>
            <a:r>
              <a:rPr lang="en-US" altLang="en-US" i="0" dirty="0" err="1"/>
              <a:t>Slieve </a:t>
            </a:r>
            <a:r>
              <a:rPr lang="en-US" altLang="en-US" i="0" dirty="0"/>
              <a:t>Elva v okrožju Clare) ni samo prihranil energijo, ampak je tudi zmanjšal količino odpadkov, odloženih na odlagališčih</a:t>
            </a:r>
            <a:r>
              <a:rPr lang="en-US" altLang="en-US" b="1" i="0" dirty="0"/>
              <a:t>,</a:t>
            </a:r>
            <a:r>
              <a:rPr lang="en-US" altLang="en-US" i="0" dirty="0"/>
              <a:t> za</a:t>
            </a:r>
            <a:r>
              <a:rPr lang="en-US" altLang="en-US" b="1" i="0" dirty="0"/>
              <a:t> 71 %, s čimer je prihranil dodatnih</a:t>
            </a:r>
            <a:r>
              <a:rPr lang="en-US" b="1" i="0" dirty="0"/>
              <a:t> 1000 evrov</a:t>
            </a:r>
            <a:r>
              <a:rPr lang="en-US" i="0" dirty="0"/>
              <a:t>. </a:t>
            </a:r>
          </a:p>
          <a:p>
            <a:r>
              <a:rPr lang="en-US" i="0" dirty="0"/>
              <a:t>Ti prihranki pomenijo, da imate </a:t>
            </a:r>
            <a:r>
              <a:rPr lang="en-US" b="1" i="0" dirty="0"/>
              <a:t>manj pritiska na stroške, ki bi jih morali prenesti na goste v obliki višjih cen</a:t>
            </a:r>
            <a:r>
              <a:rPr lang="en-US" i="0" dirty="0"/>
              <a:t>. </a:t>
            </a:r>
            <a:endParaRPr lang="en-IE" i="0" dirty="0"/>
          </a:p>
          <a:p>
            <a:endParaRPr lang="en-IE" i="0" dirty="0"/>
          </a:p>
        </p:txBody>
      </p:sp>
      <p:pic>
        <p:nvPicPr>
          <p:cNvPr id="13" name="Picture Placeholder 12" descr="Hands holding a small dirt with trees and sun&#10;&#10;AI-generated content may be incorrect.">
            <a:extLst>
              <a:ext uri="{FF2B5EF4-FFF2-40B4-BE49-F238E27FC236}">
                <a16:creationId xmlns:a16="http://schemas.microsoft.com/office/drawing/2014/main" id="{08D25136-9EFA-C789-8C25-B2F6F988AFFC}"/>
              </a:ext>
            </a:extLst>
          </p:cNvPr>
          <p:cNvPicPr>
            <a:picLocks noGrp="1" noChangeAspect="1"/>
          </p:cNvPicPr>
          <p:nvPr>
            <p:ph type="pic" sz="quarter" idx="41"/>
          </p:nvPr>
        </p:nvPicPr>
        <p:blipFill>
          <a:blip r:embed="rId2"/>
          <a:srcRect t="12034" b="12034"/>
          <a:stretch>
            <a:fillRect/>
          </a:stretch>
        </p:blipFill>
        <p:spPr/>
      </p:pic>
      <p:sp>
        <p:nvSpPr>
          <p:cNvPr id="11" name="Text Placeholder 10">
            <a:extLst>
              <a:ext uri="{FF2B5EF4-FFF2-40B4-BE49-F238E27FC236}">
                <a16:creationId xmlns:a16="http://schemas.microsoft.com/office/drawing/2014/main" id="{CA8DE0E2-68C5-AFD2-86F8-0E1F0AA8FBF5}"/>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3128177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9FC2E-7422-30B3-71E0-20D05BC7F24E}"/>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EB4C81B9-D7F1-AD8D-05A1-E1FD03F8BAC4}"/>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31BCE709-3399-E4D3-DB3A-E625C6A0BD96}"/>
              </a:ext>
            </a:extLst>
          </p:cNvPr>
          <p:cNvSpPr/>
          <p:nvPr/>
        </p:nvSpPr>
        <p:spPr>
          <a:xfrm>
            <a:off x="239330" y="4033778"/>
            <a:ext cx="7752145" cy="481993"/>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517ECEE-9B72-62EE-1184-BC0200DC5A3B}"/>
              </a:ext>
            </a:extLst>
          </p:cNvPr>
          <p:cNvSpPr/>
          <p:nvPr/>
        </p:nvSpPr>
        <p:spPr>
          <a:xfrm>
            <a:off x="227237" y="4516607"/>
            <a:ext cx="8402411" cy="18270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A0DCC7B3-FE8F-D8F4-B756-430463DE511E}"/>
              </a:ext>
            </a:extLst>
          </p:cNvPr>
          <p:cNvSpPr>
            <a:spLocks noGrp="1"/>
          </p:cNvSpPr>
          <p:nvPr>
            <p:ph type="body" sz="quarter" idx="16"/>
          </p:nvPr>
        </p:nvSpPr>
        <p:spPr>
          <a:xfrm>
            <a:off x="1209215" y="168130"/>
            <a:ext cx="7902011" cy="862269"/>
          </a:xfrm>
        </p:spPr>
        <p:txBody>
          <a:bodyPr lIns="91440" tIns="45720" rIns="91440" bIns="45720" anchor="t">
            <a:noAutofit/>
          </a:bodyPr>
          <a:lstStyle/>
          <a:p>
            <a:pPr>
              <a:spcBef>
                <a:spcPts val="0"/>
              </a:spcBef>
            </a:pPr>
            <a:r>
              <a:rPr lang="en-US" altLang="en-US" sz="3000" dirty="0">
                <a:solidFill>
                  <a:srgbClr val="459597"/>
                </a:solidFill>
              </a:rPr>
              <a:t>Prednosti okolju prijaznih naložb</a:t>
            </a:r>
          </a:p>
          <a:p>
            <a:pPr>
              <a:spcBef>
                <a:spcPts val="0"/>
              </a:spcBef>
            </a:pPr>
            <a:r>
              <a:rPr lang="en-US" altLang="en-US" sz="2400" b="0" dirty="0">
                <a:solidFill>
                  <a:srgbClr val="E96751"/>
                </a:solidFill>
              </a:rPr>
              <a:t>Možnost zaračunavanja višje cene (pogostnost gostov, da so pripravljeni plačati) </a:t>
            </a:r>
            <a:endParaRPr lang="en-US" sz="2400" b="0">
              <a:solidFill>
                <a:srgbClr val="E96751"/>
              </a:solidFill>
              <a:ea typeface="Calibri"/>
              <a:cs typeface="Calibri"/>
            </a:endParaRPr>
          </a:p>
        </p:txBody>
      </p:sp>
      <p:sp>
        <p:nvSpPr>
          <p:cNvPr id="13" name="Text Placeholder 4">
            <a:extLst>
              <a:ext uri="{FF2B5EF4-FFF2-40B4-BE49-F238E27FC236}">
                <a16:creationId xmlns:a16="http://schemas.microsoft.com/office/drawing/2014/main" id="{C4ED20F3-3702-B83B-387F-CEC26A57F51B}"/>
              </a:ext>
            </a:extLst>
          </p:cNvPr>
          <p:cNvSpPr txBox="1">
            <a:spLocks/>
          </p:cNvSpPr>
          <p:nvPr/>
        </p:nvSpPr>
        <p:spPr>
          <a:xfrm>
            <a:off x="944888" y="2852709"/>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Kako</a:t>
            </a:r>
            <a:r>
              <a:rPr lang="en-US" sz="2200" b="1" dirty="0">
                <a:solidFill>
                  <a:schemeClr val="bg1"/>
                </a:solidFill>
              </a:rPr>
              <a:t>: </a:t>
            </a:r>
            <a:r>
              <a:rPr lang="en-US" sz="2200" dirty="0">
                <a:solidFill>
                  <a:schemeClr val="bg1"/>
                </a:solidFill>
              </a:rPr>
              <a:t>Z uvedbo energetsko učinkovitih sistemov, kot so LED-osvetlitev, sončna energija in visoko učinkovite klimatske naprave, lahko hoteli dolgoročno znatno zmanjšajo svoje stroške za komunalne storitve. </a:t>
            </a:r>
          </a:p>
        </p:txBody>
      </p:sp>
      <p:sp>
        <p:nvSpPr>
          <p:cNvPr id="14" name="Text Placeholder 4">
            <a:extLst>
              <a:ext uri="{FF2B5EF4-FFF2-40B4-BE49-F238E27FC236}">
                <a16:creationId xmlns:a16="http://schemas.microsoft.com/office/drawing/2014/main" id="{6951B77F-7A85-3720-63EC-A758D611F75E}"/>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706EDC0D-CE88-ECB7-9443-CABD006D4521}"/>
              </a:ext>
            </a:extLst>
          </p:cNvPr>
          <p:cNvSpPr txBox="1">
            <a:spLocks/>
          </p:cNvSpPr>
          <p:nvPr/>
        </p:nvSpPr>
        <p:spPr>
          <a:xfrm>
            <a:off x="1306907" y="4718217"/>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r>
              <a:rPr lang="en-US" altLang="en-US" sz="2200" b="1" dirty="0">
                <a:solidFill>
                  <a:schemeClr val="bg1"/>
                </a:solidFill>
              </a:rPr>
              <a:t>30 % </a:t>
            </a:r>
            <a:r>
              <a:rPr lang="en-US" altLang="en-US" sz="2200" dirty="0" err="1">
                <a:solidFill>
                  <a:schemeClr val="bg1"/>
                </a:solidFill>
              </a:rPr>
              <a:t>potnikov </a:t>
            </a:r>
            <a:r>
              <a:rPr lang="en-US" altLang="en-US" sz="2200" dirty="0">
                <a:solidFill>
                  <a:schemeClr val="bg1"/>
                </a:solidFill>
              </a:rPr>
              <a:t>je pripravljenih plačati višjo ceno za okolju prijazno bivanje</a:t>
            </a:r>
            <a:endParaRPr lang="en-IE" sz="2200" dirty="0">
              <a:solidFill>
                <a:schemeClr val="bg1"/>
              </a:solidFill>
            </a:endParaRPr>
          </a:p>
          <a:p>
            <a:pPr marL="0" lvl="0"/>
            <a:r>
              <a:rPr lang="en-US" altLang="en-US" sz="2200" b="1" dirty="0">
                <a:solidFill>
                  <a:schemeClr val="bg1"/>
                </a:solidFill>
                <a:hlinkClick r:id="rId2">
                  <a:extLst>
                    <a:ext uri="{A12FA001-AC4F-418D-AE19-62706E023703}">
                      <ahyp:hlinkClr xmlns:ahyp="http://schemas.microsoft.com/office/drawing/2018/hyperlinkcolor" val="tx"/>
                    </a:ext>
                  </a:extLst>
                </a:hlinkClick>
              </a:rPr>
              <a:t>80 % </a:t>
            </a:r>
            <a:r>
              <a:rPr lang="en-US" altLang="en-US" sz="2200" b="1" dirty="0" err="1">
                <a:solidFill>
                  <a:schemeClr val="bg1"/>
                </a:solidFill>
                <a:hlinkClick r:id="rId2">
                  <a:extLst>
                    <a:ext uri="{A12FA001-AC4F-418D-AE19-62706E023703}">
                      <ahyp:hlinkClr xmlns:ahyp="http://schemas.microsoft.com/office/drawing/2018/hyperlinkcolor" val="tx"/>
                    </a:ext>
                  </a:extLst>
                </a:hlinkClick>
              </a:rPr>
              <a:t>potnikov </a:t>
            </a:r>
            <a:r>
              <a:rPr lang="en-US" altLang="en-US" sz="2200" dirty="0">
                <a:solidFill>
                  <a:schemeClr val="bg1"/>
                </a:solidFill>
              </a:rPr>
              <a:t>bi plačalo vsaj</a:t>
            </a:r>
            <a:r>
              <a:rPr lang="en-US" altLang="en-US" sz="2200" b="1" dirty="0">
                <a:solidFill>
                  <a:schemeClr val="bg1"/>
                </a:solidFill>
              </a:rPr>
              <a:t> 10 % več </a:t>
            </a:r>
            <a:r>
              <a:rPr lang="en-US" altLang="en-US" sz="2200" dirty="0">
                <a:solidFill>
                  <a:schemeClr val="bg1"/>
                </a:solidFill>
              </a:rPr>
              <a:t>za potovalne možnosti s trajnostnimi značilnostmi</a:t>
            </a:r>
            <a:endParaRPr lang="en-IE" sz="2200" dirty="0">
              <a:solidFill>
                <a:schemeClr val="bg1"/>
              </a:solidFill>
            </a:endParaRPr>
          </a:p>
          <a:p>
            <a:pPr marL="0" lvl="0" indent="0" eaLnBrk="0" fontAlgn="base" hangingPunct="0">
              <a:spcBef>
                <a:spcPct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E08C4CF6-8DDF-609E-D3EB-C215A5E947A1}"/>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0BCA68D-F01D-CC16-6439-1790D4AF4D56}"/>
              </a:ext>
            </a:extLst>
          </p:cNvPr>
          <p:cNvSpPr/>
          <p:nvPr/>
        </p:nvSpPr>
        <p:spPr>
          <a:xfrm>
            <a:off x="241209" y="1402048"/>
            <a:ext cx="8402413" cy="2739192"/>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F39B0099-79F6-32BD-22A8-8F0D9C3E41BA}"/>
              </a:ext>
            </a:extLst>
          </p:cNvPr>
          <p:cNvSpPr txBox="1">
            <a:spLocks/>
          </p:cNvSpPr>
          <p:nvPr/>
        </p:nvSpPr>
        <p:spPr>
          <a:xfrm>
            <a:off x="1228753" y="1529565"/>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ts val="600"/>
              </a:spcAft>
            </a:pPr>
            <a:r>
              <a:rPr lang="en-US" sz="2200" b="1" dirty="0">
                <a:solidFill>
                  <a:schemeClr val="bg1"/>
                </a:solidFill>
              </a:rPr>
              <a:t>Zaračunajte višjo ceno: </a:t>
            </a:r>
            <a:r>
              <a:rPr lang="en-US" sz="2200" dirty="0">
                <a:solidFill>
                  <a:schemeClr val="bg1"/>
                </a:solidFill>
              </a:rPr>
              <a:t>Številne študije kažejo, da so današnji </a:t>
            </a:r>
            <a:r>
              <a:rPr lang="en-US" sz="2200" dirty="0" err="1">
                <a:solidFill>
                  <a:schemeClr val="bg1"/>
                </a:solidFill>
              </a:rPr>
              <a:t>potniki </a:t>
            </a:r>
            <a:r>
              <a:rPr lang="en-US" sz="2200" dirty="0">
                <a:solidFill>
                  <a:schemeClr val="bg1"/>
                </a:solidFill>
              </a:rPr>
              <a:t>pogosto pripravljeni plačati nekoliko več za okolju prijazne ali trajnostne možnosti. </a:t>
            </a:r>
            <a:r>
              <a:rPr lang="en-US" altLang="en-US" sz="2200" dirty="0">
                <a:solidFill>
                  <a:schemeClr val="bg1"/>
                </a:solidFill>
              </a:rPr>
              <a:t>Če dosežete verodostojne reference na področju trajnosti, </a:t>
            </a:r>
            <a:r>
              <a:rPr lang="en-US" altLang="en-US" sz="2200" i="1" dirty="0">
                <a:solidFill>
                  <a:schemeClr val="bg1"/>
                </a:solidFill>
              </a:rPr>
              <a:t>lahko potencialno zaračunate višje cene </a:t>
            </a:r>
            <a:r>
              <a:rPr lang="en-US" altLang="en-US" sz="2200" dirty="0">
                <a:solidFill>
                  <a:schemeClr val="bg1"/>
                </a:solidFill>
              </a:rPr>
              <a:t>– </a:t>
            </a:r>
            <a:r>
              <a:rPr lang="en-US" altLang="en-US" sz="2200" b="1" dirty="0">
                <a:solidFill>
                  <a:schemeClr val="bg1"/>
                </a:solidFill>
              </a:rPr>
              <a:t>pod pogojem, da ta vidik dobro tržite.</a:t>
            </a:r>
            <a:r>
              <a:rPr lang="en-US" altLang="en-US" sz="2200" dirty="0">
                <a:solidFill>
                  <a:schemeClr val="bg1"/>
                </a:solidFill>
              </a:rPr>
              <a:t> </a:t>
            </a:r>
            <a:endParaRPr lang="en-IE" sz="2200" dirty="0">
              <a:solidFill>
                <a:schemeClr val="bg1"/>
              </a:solidFill>
            </a:endParaRPr>
          </a:p>
          <a:p>
            <a:pPr marL="0" lvl="0" indent="0"/>
            <a:r>
              <a:rPr lang="en-US" altLang="en-US" sz="2200" dirty="0">
                <a:solidFill>
                  <a:schemeClr val="bg1"/>
                </a:solidFill>
                <a:hlinkClick r:id="rId3">
                  <a:extLst>
                    <a:ext uri="{A12FA001-AC4F-418D-AE19-62706E023703}">
                      <ahyp:hlinkClr xmlns:ahyp="http://schemas.microsoft.com/office/drawing/2018/hyperlinkcolor" val="tx"/>
                    </a:ext>
                  </a:extLst>
                </a:hlinkClick>
              </a:rPr>
              <a:t>Študija </a:t>
            </a:r>
            <a:r>
              <a:rPr lang="en-US" altLang="en-US" sz="2200" dirty="0">
                <a:solidFill>
                  <a:schemeClr val="bg1"/>
                </a:solidFill>
              </a:rPr>
              <a:t>je pokazala, da</a:t>
            </a:r>
            <a:r>
              <a:rPr lang="en-US" altLang="en-US" sz="2200" b="1" dirty="0">
                <a:solidFill>
                  <a:schemeClr val="bg1"/>
                </a:solidFill>
              </a:rPr>
              <a:t> 73 % </a:t>
            </a:r>
            <a:r>
              <a:rPr lang="en-US" altLang="en-US" sz="2200" dirty="0" err="1">
                <a:solidFill>
                  <a:schemeClr val="bg1"/>
                </a:solidFill>
              </a:rPr>
              <a:t>potnikov </a:t>
            </a:r>
            <a:r>
              <a:rPr lang="en-US" altLang="en-US" sz="2200" dirty="0">
                <a:solidFill>
                  <a:schemeClr val="bg1"/>
                </a:solidFill>
              </a:rPr>
              <a:t>raje izbere nastanitev s trajnostnimi praksami. </a:t>
            </a:r>
            <a:endParaRPr lang="en-IE" sz="2200" dirty="0">
              <a:solidFill>
                <a:schemeClr val="bg1"/>
              </a:solidFill>
            </a:endParaRPr>
          </a:p>
          <a:p>
            <a:pPr marL="0" lvl="0" indent="0" eaLnBrk="0" fontAlgn="base" hangingPunct="0">
              <a:spcBef>
                <a:spcPct val="0"/>
              </a:spcBef>
              <a:spcAft>
                <a:spcPts val="600"/>
              </a:spcAft>
            </a:pPr>
            <a:endParaRPr lang="en-US" sz="2200" dirty="0">
              <a:solidFill>
                <a:schemeClr val="bg1"/>
              </a:solidFill>
            </a:endParaRPr>
          </a:p>
        </p:txBody>
      </p:sp>
      <p:grpSp>
        <p:nvGrpSpPr>
          <p:cNvPr id="33" name="Group 32">
            <a:extLst>
              <a:ext uri="{FF2B5EF4-FFF2-40B4-BE49-F238E27FC236}">
                <a16:creationId xmlns:a16="http://schemas.microsoft.com/office/drawing/2014/main" id="{D4186F62-911A-836D-E025-D8396F66FA5E}"/>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D7A5B8F8-4BA5-32BE-1713-4A656E02A00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6E3F58D3-B9D1-2084-C74D-53EAE6273FD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5" name="Graphic 4" descr="Ecommerce with solid fill">
            <a:extLst>
              <a:ext uri="{FF2B5EF4-FFF2-40B4-BE49-F238E27FC236}">
                <a16:creationId xmlns:a16="http://schemas.microsoft.com/office/drawing/2014/main" id="{F8C5B414-D6E6-CE19-758A-225940A1C5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457" y="2018516"/>
            <a:ext cx="914400" cy="914400"/>
          </a:xfrm>
          <a:prstGeom prst="rect">
            <a:avLst/>
          </a:prstGeom>
        </p:spPr>
      </p:pic>
      <p:pic>
        <p:nvPicPr>
          <p:cNvPr id="12" name="Graphic 11" descr="Target Audience with solid fill">
            <a:extLst>
              <a:ext uri="{FF2B5EF4-FFF2-40B4-BE49-F238E27FC236}">
                <a16:creationId xmlns:a16="http://schemas.microsoft.com/office/drawing/2014/main" id="{E372234E-4628-BB3E-0FF0-D668140383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979" y="5008125"/>
            <a:ext cx="914400" cy="914400"/>
          </a:xfrm>
          <a:prstGeom prst="rect">
            <a:avLst/>
          </a:prstGeom>
        </p:spPr>
      </p:pic>
      <p:pic>
        <p:nvPicPr>
          <p:cNvPr id="17" name="Picture 16" descr="A person with curly hair wearing a green shirt&#10;&#10;AI-generated content may be incorrect.">
            <a:extLst>
              <a:ext uri="{FF2B5EF4-FFF2-40B4-BE49-F238E27FC236}">
                <a16:creationId xmlns:a16="http://schemas.microsoft.com/office/drawing/2014/main" id="{5C467B01-6D6A-A7AE-3F2A-B83BBAB52CCF}"/>
              </a:ext>
            </a:extLst>
          </p:cNvPr>
          <p:cNvPicPr>
            <a:picLocks noChangeAspect="1"/>
          </p:cNvPicPr>
          <p:nvPr/>
        </p:nvPicPr>
        <p:blipFill>
          <a:blip r:embed="rId8"/>
          <a:srcRect l="11480" r="15453"/>
          <a:stretch>
            <a:fillRect/>
          </a:stretch>
        </p:blipFill>
        <p:spPr>
          <a:xfrm>
            <a:off x="9257877" y="0"/>
            <a:ext cx="2818634" cy="6858000"/>
          </a:xfrm>
          <a:prstGeom prst="rect">
            <a:avLst/>
          </a:prstGeom>
        </p:spPr>
      </p:pic>
    </p:spTree>
    <p:extLst>
      <p:ext uri="{BB962C8B-B14F-4D97-AF65-F5344CB8AC3E}">
        <p14:creationId xmlns:p14="http://schemas.microsoft.com/office/powerpoint/2010/main" val="2779422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21E7-98FE-D9A3-C8FA-4988AE758B2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0A2812C-1BC4-C41F-FF61-3F3A7077A4AB}"/>
              </a:ext>
            </a:extLst>
          </p:cNvPr>
          <p:cNvSpPr>
            <a:spLocks noGrp="1"/>
          </p:cNvSpPr>
          <p:nvPr>
            <p:ph type="body" sz="quarter" idx="18"/>
          </p:nvPr>
        </p:nvSpPr>
        <p:spPr>
          <a:xfrm>
            <a:off x="499886" y="3429959"/>
            <a:ext cx="3196820" cy="1049221"/>
          </a:xfrm>
        </p:spPr>
        <p:txBody>
          <a:bodyPr lIns="91440" tIns="45720" rIns="91440" bIns="45720" anchor="t">
            <a:noAutofit/>
          </a:bodyPr>
          <a:lstStyle/>
          <a:p>
            <a:pPr algn="ctr">
              <a:lnSpc>
                <a:spcPct val="100000"/>
              </a:lnSpc>
            </a:pPr>
            <a:r>
              <a:rPr lang="en-US" altLang="en-US" sz="2400" b="0" dirty="0">
                <a:latin typeface="+mn-lt"/>
                <a:ea typeface="Open Sans"/>
                <a:cs typeface="Calibri"/>
              </a:rPr>
              <a:t>Zmožnost zaračunavanja premije </a:t>
            </a:r>
          </a:p>
          <a:p>
            <a:pPr algn="ctr">
              <a:lnSpc>
                <a:spcPct val="100000"/>
              </a:lnSpc>
            </a:pPr>
            <a:r>
              <a:rPr lang="en-US" altLang="en-US" sz="2400" b="0" i="1" dirty="0">
                <a:latin typeface="+mn-lt"/>
              </a:rPr>
              <a:t>(Gostje so pripravljeni plačati)</a:t>
            </a:r>
            <a:endParaRPr lang="en-IE" sz="2400" b="0" i="1" dirty="0">
              <a:latin typeface="+mn-lt"/>
            </a:endParaRPr>
          </a:p>
        </p:txBody>
      </p:sp>
      <p:pic>
        <p:nvPicPr>
          <p:cNvPr id="3" name="Picture Placeholder 2" descr="Hands holding a plant in the dirt&#10;&#10;AI-generated content may be incorrect.">
            <a:extLst>
              <a:ext uri="{FF2B5EF4-FFF2-40B4-BE49-F238E27FC236}">
                <a16:creationId xmlns:a16="http://schemas.microsoft.com/office/drawing/2014/main" id="{6FE2821E-A717-3B7D-BFF1-9DC43F130548}"/>
              </a:ext>
            </a:extLst>
          </p:cNvPr>
          <p:cNvPicPr>
            <a:picLocks noGrp="1" noChangeAspect="1"/>
          </p:cNvPicPr>
          <p:nvPr>
            <p:ph type="pic" sz="quarter" idx="10"/>
          </p:nvPr>
        </p:nvPicPr>
        <p:blipFill>
          <a:blip r:embed="rId2"/>
          <a:srcRect l="8509" r="8509"/>
          <a:stretch>
            <a:fillRect/>
          </a:stretch>
        </p:blipFill>
        <p:spPr/>
      </p:pic>
      <p:sp>
        <p:nvSpPr>
          <p:cNvPr id="13" name="Text Placeholder 12">
            <a:extLst>
              <a:ext uri="{FF2B5EF4-FFF2-40B4-BE49-F238E27FC236}">
                <a16:creationId xmlns:a16="http://schemas.microsoft.com/office/drawing/2014/main" id="{7757BF1C-1DC2-5D37-3003-930BC2954C58}"/>
              </a:ext>
            </a:extLst>
          </p:cNvPr>
          <p:cNvSpPr>
            <a:spLocks noGrp="1"/>
          </p:cNvSpPr>
          <p:nvPr>
            <p:ph type="body" sz="quarter" idx="66"/>
          </p:nvPr>
        </p:nvSpPr>
        <p:spPr/>
        <p:txBody>
          <a:bodyPr/>
          <a:lstStyle/>
          <a:p>
            <a:endParaRPr lang="en-IE"/>
          </a:p>
        </p:txBody>
      </p:sp>
      <p:sp>
        <p:nvSpPr>
          <p:cNvPr id="14" name="Rectangle 1">
            <a:extLst>
              <a:ext uri="{FF2B5EF4-FFF2-40B4-BE49-F238E27FC236}">
                <a16:creationId xmlns:a16="http://schemas.microsoft.com/office/drawing/2014/main" id="{BFF8E86F-C716-5089-017F-7BB37C05E169}"/>
              </a:ext>
            </a:extLst>
          </p:cNvPr>
          <p:cNvSpPr>
            <a:spLocks noGrp="1" noChangeArrowheads="1"/>
          </p:cNvSpPr>
          <p:nvPr>
            <p:ph type="body" sz="quarter" idx="21"/>
          </p:nvPr>
        </p:nvSpPr>
        <p:spPr bwMode="auto">
          <a:xfrm>
            <a:off x="4282129" y="113458"/>
            <a:ext cx="7540769"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ts val="600"/>
              </a:spcAft>
            </a:pPr>
            <a:r>
              <a:rPr lang="en-US" altLang="en-US" dirty="0"/>
              <a:t>Mnogi gostje, </a:t>
            </a:r>
            <a:r>
              <a:rPr lang="en-US" altLang="en-US" dirty="0" err="1"/>
              <a:t>zlasti</a:t>
            </a:r>
            <a:r>
              <a:rPr lang="en-US" altLang="en-US" dirty="0"/>
              <a:t> v </a:t>
            </a:r>
            <a:r>
              <a:rPr lang="en-US" altLang="en-US" err="1"/>
              <a:t>severni</a:t>
            </a:r>
            <a:r>
              <a:rPr lang="en-US" altLang="en-US" dirty="0"/>
              <a:t> </a:t>
            </a:r>
            <a:r>
              <a:rPr lang="en-US" altLang="en-US" err="1"/>
              <a:t>Evropi</a:t>
            </a:r>
            <a:r>
              <a:rPr lang="en-US" altLang="en-US" dirty="0"/>
              <a:t>, </a:t>
            </a:r>
            <a:r>
              <a:rPr lang="en-US" altLang="en-US" b="1" err="1"/>
              <a:t>aktivno</a:t>
            </a:r>
            <a:r>
              <a:rPr lang="en-US" altLang="en-US" b="1"/>
              <a:t> </a:t>
            </a:r>
            <a:r>
              <a:rPr lang="en-US" altLang="en-US" b="1" err="1"/>
              <a:t>iščejo</a:t>
            </a:r>
            <a:r>
              <a:rPr lang="en-US" altLang="en-US" b="1"/>
              <a:t> </a:t>
            </a:r>
            <a:r>
              <a:rPr lang="en-US" altLang="en-US" b="1" err="1"/>
              <a:t>nastanitve</a:t>
            </a:r>
            <a:r>
              <a:rPr lang="en-US" altLang="en-US" b="1"/>
              <a:t> z </a:t>
            </a:r>
            <a:r>
              <a:rPr lang="en-US" altLang="en-US" b="1" dirty="0"/>
              <a:t>zelenimi certifikati </a:t>
            </a:r>
            <a:r>
              <a:rPr lang="en-US" altLang="en-US" dirty="0"/>
              <a:t>ali </a:t>
            </a:r>
            <a:r>
              <a:rPr lang="en-US" altLang="en-US" b="1" dirty="0"/>
              <a:t>vidnimi ekološkimi praksami </a:t>
            </a:r>
            <a:r>
              <a:rPr lang="en-US" altLang="en-US" dirty="0"/>
              <a:t>(kot so sončna energija in hrana od kmetije do mize) in so pripravljeni plačati doplačilo, saj vedo, da je njihovo bivanje v skladu z njihovimi vrednotami.</a:t>
            </a:r>
          </a:p>
          <a:p>
            <a:pPr lvl="0" eaLnBrk="0" fontAlgn="base" hangingPunct="0">
              <a:spcBef>
                <a:spcPct val="0"/>
              </a:spcBef>
              <a:spcAft>
                <a:spcPts val="600"/>
              </a:spcAft>
            </a:pPr>
            <a:endParaRPr lang="en-US" altLang="en-US" sz="1000" dirty="0"/>
          </a:p>
          <a:p>
            <a:pPr lvl="0" eaLnBrk="0" fontAlgn="base" hangingPunct="0">
              <a:spcBef>
                <a:spcPct val="0"/>
              </a:spcBef>
              <a:spcAft>
                <a:spcPts val="600"/>
              </a:spcAft>
            </a:pPr>
            <a:r>
              <a:rPr lang="en-US" altLang="en-US" dirty="0"/>
              <a:t>Če</a:t>
            </a:r>
            <a:r>
              <a:rPr lang="en-US" altLang="en-US" b="1" dirty="0">
                <a:solidFill>
                  <a:srgbClr val="E96751"/>
                </a:solidFill>
              </a:rPr>
              <a:t> na primer </a:t>
            </a:r>
            <a:r>
              <a:rPr lang="en-US" altLang="en-US" dirty="0"/>
              <a:t>primerljive koče v okolici stanejo 100 EUR na noč, lahko za kočo, ki je v celoti zasnovana v skladu z ekološkimi načeli, zaračunate 110–120 EUR in še vedno privabite ekološko ozaveščene goste. </a:t>
            </a:r>
          </a:p>
          <a:p>
            <a:pPr>
              <a:spcAft>
                <a:spcPts val="600"/>
              </a:spcAft>
            </a:pPr>
            <a:endParaRPr lang="en-US" b="1" dirty="0"/>
          </a:p>
          <a:p>
            <a:pPr>
              <a:spcAft>
                <a:spcPts val="600"/>
              </a:spcAft>
            </a:pPr>
            <a:r>
              <a:rPr lang="en-US" sz="2800" b="1" dirty="0">
                <a:solidFill>
                  <a:srgbClr val="E96751"/>
                </a:solidFill>
              </a:rPr>
              <a:t>Katera zelena značilnost upravičuje višje cene?</a:t>
            </a:r>
          </a:p>
          <a:p>
            <a:pPr marL="342900" indent="-342900">
              <a:spcAft>
                <a:spcPts val="600"/>
              </a:spcAft>
              <a:buFont typeface="Wingdings" panose="05000000000000000000" pitchFamily="2" charset="2"/>
              <a:buChar char="ü"/>
            </a:pPr>
            <a:r>
              <a:rPr lang="en-US" b="1" dirty="0"/>
              <a:t>Avtomatizacija nadzora energije</a:t>
            </a:r>
            <a:r>
              <a:rPr lang="en-US" dirty="0"/>
              <a:t>: pametni termostati, sončni kolektorji in LED-razsvetljava ne le zmanjšujejo stroške, ampak tudi gostom omogočajo prijetno bivanje.</a:t>
            </a:r>
          </a:p>
          <a:p>
            <a:pPr marL="342900" indent="-342900">
              <a:spcAft>
                <a:spcPts val="600"/>
              </a:spcAft>
              <a:buFont typeface="Wingdings" panose="05000000000000000000" pitchFamily="2" charset="2"/>
              <a:buChar char="ü"/>
            </a:pPr>
            <a:r>
              <a:rPr lang="en-US" b="1" dirty="0"/>
              <a:t>Varčevanje z vodo</a:t>
            </a:r>
            <a:r>
              <a:rPr lang="en-US" dirty="0"/>
              <a:t>: Naprave z nizkim pretokom in sistemi za zbiranje deževnice so stroškovno učinkovite nadgradnje, ki jih gostje cenijo.</a:t>
            </a:r>
          </a:p>
        </p:txBody>
      </p:sp>
      <p:sp>
        <p:nvSpPr>
          <p:cNvPr id="5" name="Text Placeholder 9">
            <a:extLst>
              <a:ext uri="{FF2B5EF4-FFF2-40B4-BE49-F238E27FC236}">
                <a16:creationId xmlns:a16="http://schemas.microsoft.com/office/drawing/2014/main" id="{373ECD7B-9F94-3BC6-BEB7-E46A838F225F}"/>
              </a:ext>
            </a:extLst>
          </p:cNvPr>
          <p:cNvSpPr>
            <a:spLocks noGrp="1"/>
          </p:cNvSpPr>
          <p:nvPr>
            <p:ph type="body" sz="quarter" idx="19"/>
          </p:nvPr>
        </p:nvSpPr>
        <p:spPr>
          <a:xfrm>
            <a:off x="391601" y="2110881"/>
            <a:ext cx="3189708" cy="385564"/>
          </a:xfrm>
        </p:spPr>
        <p:txBody>
          <a:bodyPr/>
          <a:lstStyle/>
          <a:p>
            <a:pPr algn="ctr"/>
            <a:r>
              <a:rPr lang="en-US" sz="2800" dirty="0"/>
              <a:t>Prednosti ekološke naložbe </a:t>
            </a:r>
            <a:endParaRPr lang="en-IE" sz="2800" dirty="0"/>
          </a:p>
        </p:txBody>
      </p:sp>
    </p:spTree>
    <p:extLst>
      <p:ext uri="{BB962C8B-B14F-4D97-AF65-F5344CB8AC3E}">
        <p14:creationId xmlns:p14="http://schemas.microsoft.com/office/powerpoint/2010/main" val="3195948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D7275-EA66-286F-7D57-973DDD4A49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D880CC-0752-31C3-7316-2CE5ECF40B74}"/>
              </a:ext>
            </a:extLst>
          </p:cNvPr>
          <p:cNvSpPr>
            <a:spLocks noGrp="1"/>
          </p:cNvSpPr>
          <p:nvPr>
            <p:ph type="body" sz="quarter" idx="16"/>
          </p:nvPr>
        </p:nvSpPr>
        <p:spPr>
          <a:xfrm>
            <a:off x="630166" y="1423002"/>
            <a:ext cx="10323585" cy="3066422"/>
          </a:xfrm>
        </p:spPr>
        <p:txBody>
          <a:bodyPr>
            <a:noAutofit/>
          </a:bodyPr>
          <a:lstStyle/>
          <a:p>
            <a:r>
              <a:rPr lang="en-US" sz="2200" dirty="0">
                <a:solidFill>
                  <a:srgbClr val="595959"/>
                </a:solidFill>
              </a:rPr>
              <a:t>Finančni uspeh ni odvisen samo od tega, koliko zaslužite danes, ampak tudi od pametnega načrtovanja za jutri. V zadnjem delu tega modula boste spoznali, kako zaščititi svoje podjetje za nastanitve pred prihodnjimi tveganji in hkrati ostati v skladu z okoljskimi in finančnimi cilji trajnosti. Od rezervnih sredstev za nujne primere in odpornosti na podnebne spremembe do strateških ponovnih naložb – ta del vam pomaga pripraviti se na negotovost in sprejeti dolgoročne odločitve, ki bodo zagotovile, da bo vaše podjetje v prihodnjih letih ostalo uspešno, odgovorno in odporno.</a:t>
            </a:r>
          </a:p>
          <a:p>
            <a:endParaRPr lang="en-US" sz="2200" dirty="0">
              <a:solidFill>
                <a:srgbClr val="595959"/>
              </a:solidFill>
            </a:endParaRPr>
          </a:p>
          <a:p>
            <a:r>
              <a:rPr lang="en-US" sz="2400" b="1" dirty="0">
                <a:solidFill>
                  <a:srgbClr val="E96751"/>
                </a:solidFill>
              </a:rPr>
              <a:t>Poglavje 11: </a:t>
            </a:r>
            <a:r>
              <a:rPr lang="en-US" sz="2400" b="1" dirty="0">
                <a:solidFill>
                  <a:srgbClr val="459597"/>
                </a:solidFill>
              </a:rPr>
              <a:t>Načrtovanje za izredne razmere za dolgoročno uspešnost</a:t>
            </a:r>
          </a:p>
          <a:p>
            <a:pPr marL="342900" indent="-342900">
              <a:buFont typeface="Arial" panose="020B0604020202020204" pitchFamily="34" charset="0"/>
              <a:buChar char="•"/>
            </a:pPr>
            <a:r>
              <a:rPr lang="en-US" sz="2000" i="1" dirty="0">
                <a:solidFill>
                  <a:srgbClr val="E96751"/>
                </a:solidFill>
              </a:rPr>
              <a:t>Kako lahko zagotovim, da bo moje podjetje ostalo okoljsko trajnostno, zaščiteno in finančno </a:t>
            </a:r>
            <a:r>
              <a:rPr lang="en-US" sz="2000" b="1" i="1" dirty="0">
                <a:solidFill>
                  <a:srgbClr val="E96751"/>
                </a:solidFill>
              </a:rPr>
              <a:t>uspešno na dolgi rok</a:t>
            </a:r>
            <a:r>
              <a:rPr lang="en-US" sz="2000" i="1" dirty="0">
                <a:solidFill>
                  <a:srgbClr val="E96751"/>
                </a:solidFill>
              </a:rPr>
              <a:t>? </a:t>
            </a:r>
          </a:p>
          <a:p>
            <a:r>
              <a:rPr lang="en-US" sz="2200" b="1" dirty="0">
                <a:solidFill>
                  <a:srgbClr val="595959"/>
                </a:solidFill>
              </a:rPr>
              <a:t>Cilj: </a:t>
            </a:r>
            <a:r>
              <a:rPr lang="en-US" sz="2200" dirty="0">
                <a:solidFill>
                  <a:srgbClr val="595959"/>
                </a:solidFill>
              </a:rPr>
              <a:t>Prepoznati finančna tveganja, oblikovati načrte za izredne razmere, pametno vlagati v ekološke odločitve in izvajati dolgoročne strategije trajnosti. </a:t>
            </a:r>
          </a:p>
          <a:p>
            <a:endParaRPr lang="en-US" sz="2800" dirty="0">
              <a:solidFill>
                <a:srgbClr val="595959"/>
              </a:solidFill>
            </a:endParaRPr>
          </a:p>
          <a:p>
            <a:r>
              <a:rPr lang="en-US" sz="2200" dirty="0">
                <a:solidFill>
                  <a:srgbClr val="595959"/>
                </a:solidFill>
              </a:rPr>
              <a:t>. </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0F248CAD-E88F-AD58-C41C-C8360D4F3D6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6</a:t>
            </a:fld>
            <a:endParaRPr lang="fr-CA" dirty="0"/>
          </a:p>
        </p:txBody>
      </p:sp>
      <p:sp>
        <p:nvSpPr>
          <p:cNvPr id="4" name="Freeform 28">
            <a:extLst>
              <a:ext uri="{FF2B5EF4-FFF2-40B4-BE49-F238E27FC236}">
                <a16:creationId xmlns:a16="http://schemas.microsoft.com/office/drawing/2014/main" id="{1C54AFD7-D4F9-D28E-90AD-69BCEFBAD8AB}"/>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FF9AB7ED-5824-E082-5C5D-2CB3AE3E1386}"/>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Poglavje 11 </a:t>
            </a:r>
            <a:r>
              <a:rPr lang="en-US" sz="3000" dirty="0"/>
              <a:t>Načrtovanje za izredne razmere za dolgoročno vzdržnost</a:t>
            </a:r>
          </a:p>
        </p:txBody>
      </p:sp>
    </p:spTree>
    <p:extLst>
      <p:ext uri="{BB962C8B-B14F-4D97-AF65-F5344CB8AC3E}">
        <p14:creationId xmlns:p14="http://schemas.microsoft.com/office/powerpoint/2010/main" val="690082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A47C-80F9-9331-CB37-99C7682FA10B}"/>
            </a:ext>
          </a:extLst>
        </p:cNvPr>
        <p:cNvGrpSpPr/>
        <p:nvPr/>
      </p:nvGrpSpPr>
      <p:grpSpPr>
        <a:xfrm>
          <a:off x="0" y="0"/>
          <a:ext cx="0" cy="0"/>
          <a:chOff x="0" y="0"/>
          <a:chExt cx="0" cy="0"/>
        </a:xfrm>
      </p:grpSpPr>
      <p:pic>
        <p:nvPicPr>
          <p:cNvPr id="15" name="Picture Placeholder 14" descr="A person and person planting a plant&#10;&#10;AI-generated content may be incorrect.">
            <a:extLst>
              <a:ext uri="{FF2B5EF4-FFF2-40B4-BE49-F238E27FC236}">
                <a16:creationId xmlns:a16="http://schemas.microsoft.com/office/drawing/2014/main" id="{32FDB425-BC2D-CFDE-559B-6C0AE8F9D8EC}"/>
              </a:ext>
            </a:extLst>
          </p:cNvPr>
          <p:cNvPicPr>
            <a:picLocks noGrp="1" noChangeAspect="1"/>
          </p:cNvPicPr>
          <p:nvPr>
            <p:ph type="pic" sz="quarter" idx="10"/>
          </p:nvPr>
        </p:nvPicPr>
        <p:blipFill>
          <a:blip r:embed="rId2"/>
          <a:srcRect t="37922" b="24168"/>
          <a:stretch>
            <a:fillRect/>
          </a:stretch>
        </p:blipFill>
        <p:spPr>
          <a:xfrm>
            <a:off x="391600" y="0"/>
            <a:ext cx="3423163" cy="1945748"/>
          </a:xfrm>
        </p:spPr>
      </p:pic>
      <p:sp>
        <p:nvSpPr>
          <p:cNvPr id="13" name="Text Placeholder 12">
            <a:extLst>
              <a:ext uri="{FF2B5EF4-FFF2-40B4-BE49-F238E27FC236}">
                <a16:creationId xmlns:a16="http://schemas.microsoft.com/office/drawing/2014/main" id="{8C25FBE0-F158-30EB-D596-FA36A52D6D30}"/>
              </a:ext>
            </a:extLst>
          </p:cNvPr>
          <p:cNvSpPr>
            <a:spLocks noGrp="1"/>
          </p:cNvSpPr>
          <p:nvPr>
            <p:ph type="body" sz="quarter" idx="66"/>
          </p:nvPr>
        </p:nvSpPr>
        <p:spPr/>
        <p:txBody>
          <a:bodyPr/>
          <a:lstStyle/>
          <a:p>
            <a:endParaRPr lang="en-IE"/>
          </a:p>
        </p:txBody>
      </p:sp>
      <p:sp>
        <p:nvSpPr>
          <p:cNvPr id="14" name="Rectangle 1">
            <a:extLst>
              <a:ext uri="{FF2B5EF4-FFF2-40B4-BE49-F238E27FC236}">
                <a16:creationId xmlns:a16="http://schemas.microsoft.com/office/drawing/2014/main" id="{2AB2791E-983D-D931-59E7-0601A40B2E8A}"/>
              </a:ext>
            </a:extLst>
          </p:cNvPr>
          <p:cNvSpPr>
            <a:spLocks noGrp="1" noChangeArrowheads="1"/>
          </p:cNvSpPr>
          <p:nvPr>
            <p:ph type="body" sz="quarter" idx="21"/>
          </p:nvPr>
        </p:nvSpPr>
        <p:spPr bwMode="auto">
          <a:xfrm>
            <a:off x="4536129" y="425855"/>
            <a:ext cx="7286769"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spcAft>
                <a:spcPts val="600"/>
              </a:spcAft>
              <a:buFont typeface="Wingdings" panose="05000000000000000000" pitchFamily="2" charset="2"/>
              <a:buChar char="ü"/>
            </a:pPr>
            <a:r>
              <a:rPr lang="en-US" sz="2000" b="1" dirty="0"/>
              <a:t>Zmanjšanje količine odpadkov: </a:t>
            </a:r>
            <a:r>
              <a:rPr lang="en-US" sz="2000" dirty="0"/>
              <a:t>Ponudba polnilnih toaletnih potrebščin, kompostnih košov in postaj za recikliranje lahko pomaga vaši nepremičnini izstopati. Uvedite nadzor nad velikostjo obrokov hrane, da si gostje lahko sami postrežejo in vzamejo le toliko, kolikor potrebujejo.</a:t>
            </a:r>
            <a:endParaRPr lang="en-US" sz="2000" dirty="0">
              <a:ea typeface="Calibri"/>
              <a:cs typeface="Calibri"/>
            </a:endParaRPr>
          </a:p>
          <a:p>
            <a:pPr marL="342900" indent="-342900">
              <a:spcAft>
                <a:spcPts val="600"/>
              </a:spcAft>
              <a:buFont typeface="Wingdings" panose="05000000000000000000" pitchFamily="2" charset="2"/>
              <a:buChar char="ü"/>
            </a:pPr>
            <a:r>
              <a:rPr lang="en-US" sz="2000" b="1" dirty="0"/>
              <a:t>Okolju prijazne dobrine</a:t>
            </a:r>
            <a:r>
              <a:rPr lang="en-US" sz="2000" dirty="0"/>
              <a:t>: Posteljnina iz organskega bombaža, biorazgradljivi toaletni pribor in košarice z lokalnimi dobrotami za dobrodošlico povečajo zaznano vrednost.</a:t>
            </a:r>
            <a:endParaRPr lang="en-US" sz="2000" dirty="0">
              <a:ea typeface="Calibri"/>
              <a:cs typeface="Calibri"/>
            </a:endParaRPr>
          </a:p>
          <a:p>
            <a:pPr marL="342900" indent="-342900">
              <a:spcAft>
                <a:spcPts val="600"/>
              </a:spcAft>
              <a:buFont typeface="Wingdings" panose="05000000000000000000" pitchFamily="2" charset="2"/>
              <a:buChar char="ü"/>
            </a:pPr>
            <a:r>
              <a:rPr lang="en-US" sz="2000" b="1" dirty="0"/>
              <a:t>Trajnostna zasnova</a:t>
            </a:r>
            <a:r>
              <a:rPr lang="en-US" sz="2000" dirty="0"/>
              <a:t>: Nepremičnine, zgrajene ali prenovljene s trajnostnimi materiali (kot so bambusova tla ali pohištvo iz obnovljenega lesa), imajo prestižen in okolju prijazen videz.</a:t>
            </a:r>
            <a:endParaRPr lang="en-US" sz="2000" dirty="0">
              <a:ea typeface="Calibri"/>
              <a:cs typeface="Calibri"/>
            </a:endParaRPr>
          </a:p>
          <a:p>
            <a:pPr marL="0" marR="0" lvl="0" indent="0" algn="l" defTabSz="914400" rtl="0" eaLnBrk="0" fontAlgn="base" latinLnBrk="0" hangingPunct="0">
              <a:lnSpc>
                <a:spcPct val="100000"/>
              </a:lnSpc>
              <a:spcBef>
                <a:spcPct val="0"/>
              </a:spcBef>
              <a:spcAft>
                <a:spcPts val="600"/>
              </a:spcAft>
              <a:buClrTx/>
              <a:buSzTx/>
              <a:tabLst/>
            </a:pPr>
            <a:endParaRPr lang="en-US" altLang="en-US" sz="2000" dirty="0">
              <a:ea typeface="Calibri"/>
              <a:cs typeface="Calibri"/>
            </a:endParaRPr>
          </a:p>
          <a:p>
            <a:pPr lvl="0" eaLnBrk="0" fontAlgn="base" hangingPunct="0">
              <a:spcBef>
                <a:spcPct val="0"/>
              </a:spcBef>
              <a:spcAft>
                <a:spcPts val="600"/>
              </a:spcAft>
            </a:pPr>
            <a:r>
              <a:rPr lang="en-US" altLang="en-US" sz="2000" b="1" dirty="0">
                <a:solidFill>
                  <a:srgbClr val="E96751"/>
                </a:solidFill>
              </a:rPr>
              <a:t>Pomembno: </a:t>
            </a:r>
            <a:r>
              <a:rPr lang="en-US" altLang="en-US" sz="2000" dirty="0"/>
              <a:t>preglednost in komunikacija sta ključnega pomena – gostom morate pokazati, </a:t>
            </a:r>
            <a:r>
              <a:rPr lang="en-US" altLang="en-US" sz="2000" i="1" dirty="0"/>
              <a:t>kaj </a:t>
            </a:r>
            <a:r>
              <a:rPr lang="en-US" altLang="en-US" sz="2000" dirty="0"/>
              <a:t>delate na področju trajnosti (varčevanje z energijo, skupnostni projekti, organska posteljnina itd.), sicer ta dodana vrednost morda ne bo očitna.</a:t>
            </a:r>
            <a:endParaRPr lang="en-US" altLang="en-US" sz="2000" b="0" i="0" u="none" strike="noStrike" cap="none" normalizeH="0" baseline="0" dirty="0">
              <a:ln>
                <a:noFill/>
              </a:ln>
              <a:effectLst/>
              <a:ea typeface="Calibri"/>
              <a:cs typeface="Calibri"/>
            </a:endParaRPr>
          </a:p>
        </p:txBody>
      </p:sp>
      <p:sp>
        <p:nvSpPr>
          <p:cNvPr id="3" name="TextBox 2">
            <a:extLst>
              <a:ext uri="{FF2B5EF4-FFF2-40B4-BE49-F238E27FC236}">
                <a16:creationId xmlns:a16="http://schemas.microsoft.com/office/drawing/2014/main" id="{1549DFB8-C8BA-C4CC-E1B2-BCB5713AE558}"/>
              </a:ext>
            </a:extLst>
          </p:cNvPr>
          <p:cNvSpPr txBox="1"/>
          <p:nvPr/>
        </p:nvSpPr>
        <p:spPr>
          <a:xfrm>
            <a:off x="2493493" y="6064052"/>
            <a:ext cx="7603165" cy="369332"/>
          </a:xfrm>
          <a:prstGeom prst="rect">
            <a:avLst/>
          </a:prstGeom>
          <a:noFill/>
        </p:spPr>
        <p:txBody>
          <a:bodyPr wrap="square">
            <a:spAutoFit/>
          </a:bodyPr>
          <a:lstStyle/>
          <a:p>
            <a:pPr algn="l"/>
            <a:r>
              <a:rPr lang="en-US" i="0" dirty="0">
                <a:solidFill>
                  <a:srgbClr val="00B0F0"/>
                </a:solidFill>
                <a:effectLst/>
                <a:hlinkClick r:id="rId3">
                  <a:extLst>
                    <a:ext uri="{A12FA001-AC4F-418D-AE19-62706E023703}">
                      <ahyp:hlinkClr xmlns:ahyp="http://schemas.microsoft.com/office/drawing/2018/hyperlinkcolor" val="tx"/>
                    </a:ext>
                  </a:extLst>
                </a:hlinkClick>
              </a:rPr>
              <a:t>Sklepna ugotovitev o zelenem turizmu: kako narediti odgovorni turizem donosen</a:t>
            </a:r>
            <a:endParaRPr lang="en-US" i="0" dirty="0">
              <a:solidFill>
                <a:srgbClr val="00B0F0"/>
              </a:solidFill>
              <a:effectLst/>
            </a:endParaRPr>
          </a:p>
        </p:txBody>
      </p:sp>
      <p:sp>
        <p:nvSpPr>
          <p:cNvPr id="10" name="Text Placeholder 8">
            <a:extLst>
              <a:ext uri="{FF2B5EF4-FFF2-40B4-BE49-F238E27FC236}">
                <a16:creationId xmlns:a16="http://schemas.microsoft.com/office/drawing/2014/main" id="{823EDE3A-DAFB-6F53-EEA4-9A82B76F8F6B}"/>
              </a:ext>
            </a:extLst>
          </p:cNvPr>
          <p:cNvSpPr>
            <a:spLocks noGrp="1"/>
          </p:cNvSpPr>
          <p:nvPr>
            <p:ph type="body" sz="quarter" idx="18"/>
          </p:nvPr>
        </p:nvSpPr>
        <p:spPr>
          <a:xfrm>
            <a:off x="656194" y="3293190"/>
            <a:ext cx="2893974" cy="1049221"/>
          </a:xfrm>
        </p:spPr>
        <p:txBody>
          <a:bodyPr lIns="91440" tIns="45720" rIns="91440" bIns="45720" anchor="t">
            <a:noAutofit/>
          </a:bodyPr>
          <a:lstStyle/>
          <a:p>
            <a:r>
              <a:rPr lang="en-US" altLang="en-US" sz="2400" b="0" dirty="0">
                <a:latin typeface="+mn-lt"/>
                <a:ea typeface="Open Sans"/>
                <a:cs typeface="Calibri"/>
              </a:rPr>
              <a:t>Zmožnost zaračunavanja višje cene </a:t>
            </a:r>
            <a:endParaRPr lang="sl-SI" sz="2400"/>
          </a:p>
          <a:p>
            <a:pPr algn="ctr">
              <a:lnSpc>
                <a:spcPct val="100000"/>
              </a:lnSpc>
            </a:pPr>
            <a:r>
              <a:rPr lang="en-US" altLang="en-US" sz="2400" b="0" i="1" dirty="0">
                <a:latin typeface="+mn-lt"/>
              </a:rPr>
              <a:t>(gostje so pripravljeni plačati)</a:t>
            </a:r>
            <a:endParaRPr lang="en-IE" sz="2400" b="0" i="1" dirty="0">
              <a:latin typeface="+mn-lt"/>
            </a:endParaRPr>
          </a:p>
        </p:txBody>
      </p:sp>
      <p:sp>
        <p:nvSpPr>
          <p:cNvPr id="11" name="Text Placeholder 9">
            <a:extLst>
              <a:ext uri="{FF2B5EF4-FFF2-40B4-BE49-F238E27FC236}">
                <a16:creationId xmlns:a16="http://schemas.microsoft.com/office/drawing/2014/main" id="{F1C75654-05BA-6140-3BB9-9C6926E39CC5}"/>
              </a:ext>
            </a:extLst>
          </p:cNvPr>
          <p:cNvSpPr>
            <a:spLocks noGrp="1"/>
          </p:cNvSpPr>
          <p:nvPr>
            <p:ph type="body" sz="quarter" idx="19"/>
          </p:nvPr>
        </p:nvSpPr>
        <p:spPr>
          <a:xfrm>
            <a:off x="391601" y="2159727"/>
            <a:ext cx="3189708" cy="385564"/>
          </a:xfrm>
        </p:spPr>
        <p:txBody>
          <a:bodyPr/>
          <a:lstStyle/>
          <a:p>
            <a:pPr algn="ctr"/>
            <a:r>
              <a:rPr lang="en-US" sz="2800" dirty="0"/>
              <a:t>Prednosti okolju prijaznih naložb </a:t>
            </a:r>
            <a:endParaRPr lang="en-IE" sz="2800" dirty="0"/>
          </a:p>
        </p:txBody>
      </p:sp>
    </p:spTree>
    <p:extLst>
      <p:ext uri="{BB962C8B-B14F-4D97-AF65-F5344CB8AC3E}">
        <p14:creationId xmlns:p14="http://schemas.microsoft.com/office/powerpoint/2010/main" val="2689656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833A5-D6C7-4456-119D-80BFBB2227C8}"/>
            </a:ext>
          </a:extLst>
        </p:cNvPr>
        <p:cNvGrpSpPr/>
        <p:nvPr/>
      </p:nvGrpSpPr>
      <p:grpSpPr>
        <a:xfrm>
          <a:off x="0" y="0"/>
          <a:ext cx="0" cy="0"/>
          <a:chOff x="0" y="0"/>
          <a:chExt cx="0" cy="0"/>
        </a:xfrm>
      </p:grpSpPr>
      <p:sp>
        <p:nvSpPr>
          <p:cNvPr id="23" name="Flowchart: Data 22">
            <a:extLst>
              <a:ext uri="{FF2B5EF4-FFF2-40B4-BE49-F238E27FC236}">
                <a16:creationId xmlns:a16="http://schemas.microsoft.com/office/drawing/2014/main" id="{C7257139-2752-A54D-A3D7-CC570E8A7C73}"/>
              </a:ext>
            </a:extLst>
          </p:cNvPr>
          <p:cNvSpPr/>
          <p:nvPr/>
        </p:nvSpPr>
        <p:spPr>
          <a:xfrm>
            <a:off x="702610" y="2314964"/>
            <a:ext cx="7587341" cy="456616"/>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Data 24">
            <a:extLst>
              <a:ext uri="{FF2B5EF4-FFF2-40B4-BE49-F238E27FC236}">
                <a16:creationId xmlns:a16="http://schemas.microsoft.com/office/drawing/2014/main" id="{AA16E79D-8336-45EB-84AF-22CDF9693723}"/>
              </a:ext>
            </a:extLst>
          </p:cNvPr>
          <p:cNvSpPr/>
          <p:nvPr/>
        </p:nvSpPr>
        <p:spPr>
          <a:xfrm>
            <a:off x="239330" y="4033778"/>
            <a:ext cx="7752145" cy="481993"/>
          </a:xfrm>
          <a:prstGeom prst="flowChartInputOutput">
            <a:avLst/>
          </a:prstGeom>
          <a:solidFill>
            <a:srgbClr val="A3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5A94EAD-DF20-F9A0-8920-51D739FE7D2C}"/>
              </a:ext>
            </a:extLst>
          </p:cNvPr>
          <p:cNvSpPr/>
          <p:nvPr/>
        </p:nvSpPr>
        <p:spPr>
          <a:xfrm>
            <a:off x="227237" y="4516607"/>
            <a:ext cx="8455462" cy="182704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A080E4B3-57AC-CA64-9D67-94A18CE5A091}"/>
              </a:ext>
            </a:extLst>
          </p:cNvPr>
          <p:cNvSpPr>
            <a:spLocks noGrp="1"/>
          </p:cNvSpPr>
          <p:nvPr>
            <p:ph type="body" sz="quarter" idx="16"/>
          </p:nvPr>
        </p:nvSpPr>
        <p:spPr>
          <a:xfrm>
            <a:off x="1228753" y="168130"/>
            <a:ext cx="9826549" cy="803654"/>
          </a:xfrm>
        </p:spPr>
        <p:txBody>
          <a:bodyPr/>
          <a:lstStyle/>
          <a:p>
            <a:pPr>
              <a:spcBef>
                <a:spcPts val="0"/>
              </a:spcBef>
            </a:pPr>
            <a:r>
              <a:rPr lang="en-US" altLang="en-US" sz="3000" dirty="0">
                <a:solidFill>
                  <a:srgbClr val="459597"/>
                </a:solidFill>
              </a:rPr>
              <a:t>Prednosti okolju prijaznih naložb</a:t>
            </a:r>
          </a:p>
          <a:p>
            <a:pPr>
              <a:spcBef>
                <a:spcPts val="0"/>
              </a:spcBef>
            </a:pPr>
            <a:r>
              <a:rPr lang="en-US" altLang="en-US" sz="2800" b="0" dirty="0">
                <a:solidFill>
                  <a:srgbClr val="E96751"/>
                </a:solidFill>
              </a:rPr>
              <a:t>Ekološke certifikacije, nagrade in dostop do trga</a:t>
            </a:r>
            <a:endParaRPr lang="en-US" sz="2800" b="0" dirty="0">
              <a:solidFill>
                <a:srgbClr val="E96751"/>
              </a:solidFill>
            </a:endParaRPr>
          </a:p>
        </p:txBody>
      </p:sp>
      <p:cxnSp>
        <p:nvCxnSpPr>
          <p:cNvPr id="2" name="Straight Connector 1">
            <a:extLst>
              <a:ext uri="{FF2B5EF4-FFF2-40B4-BE49-F238E27FC236}">
                <a16:creationId xmlns:a16="http://schemas.microsoft.com/office/drawing/2014/main" id="{75CB5C67-8C64-7F11-B5A5-9937BB0AEBEE}"/>
              </a:ext>
            </a:extLst>
          </p:cNvPr>
          <p:cNvCxnSpPr>
            <a:cxnSpLocks/>
          </p:cNvCxnSpPr>
          <p:nvPr/>
        </p:nvCxnSpPr>
        <p:spPr>
          <a:xfrm>
            <a:off x="358802" y="1180426"/>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739E8CA6-987D-AA36-E6A5-08F3A18A0D9A}"/>
              </a:ext>
            </a:extLst>
          </p:cNvPr>
          <p:cNvSpPr txBox="1">
            <a:spLocks/>
          </p:cNvSpPr>
          <p:nvPr/>
        </p:nvSpPr>
        <p:spPr>
          <a:xfrm>
            <a:off x="944888" y="2852709"/>
            <a:ext cx="7518398" cy="1181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Kako</a:t>
            </a:r>
            <a:r>
              <a:rPr lang="en-US" sz="2200" b="1" dirty="0">
                <a:solidFill>
                  <a:schemeClr val="bg1"/>
                </a:solidFill>
              </a:rPr>
              <a:t>: </a:t>
            </a:r>
            <a:r>
              <a:rPr lang="en-US" sz="2200" dirty="0">
                <a:solidFill>
                  <a:schemeClr val="bg1"/>
                </a:solidFill>
              </a:rPr>
              <a:t>Z uvedbo energetsko učinkovitih sistemov, kot so LED-osvetlitev, proizvodnja sončne energije in visoko učinkovite klimatske naprave, lahko hoteli dolgoročno znatno zmanjšajo svoje stroške za komunalne storitve. </a:t>
            </a:r>
          </a:p>
        </p:txBody>
      </p:sp>
      <p:sp>
        <p:nvSpPr>
          <p:cNvPr id="14" name="Text Placeholder 4">
            <a:extLst>
              <a:ext uri="{FF2B5EF4-FFF2-40B4-BE49-F238E27FC236}">
                <a16:creationId xmlns:a16="http://schemas.microsoft.com/office/drawing/2014/main" id="{E3538E32-6CB6-6AC2-C0FA-1551AA907425}"/>
              </a:ext>
            </a:extLst>
          </p:cNvPr>
          <p:cNvSpPr txBox="1">
            <a:spLocks/>
          </p:cNvSpPr>
          <p:nvPr/>
        </p:nvSpPr>
        <p:spPr>
          <a:xfrm>
            <a:off x="855466" y="4447976"/>
            <a:ext cx="7008860" cy="7917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dirty="0">
              <a:solidFill>
                <a:schemeClr val="bg1"/>
              </a:solidFill>
            </a:endParaRPr>
          </a:p>
        </p:txBody>
      </p:sp>
      <p:sp>
        <p:nvSpPr>
          <p:cNvPr id="15" name="Text Placeholder 4">
            <a:extLst>
              <a:ext uri="{FF2B5EF4-FFF2-40B4-BE49-F238E27FC236}">
                <a16:creationId xmlns:a16="http://schemas.microsoft.com/office/drawing/2014/main" id="{1A0EB7DB-1433-82C5-9E76-B0A45DBDC6B7}"/>
              </a:ext>
            </a:extLst>
          </p:cNvPr>
          <p:cNvSpPr txBox="1">
            <a:spLocks/>
          </p:cNvSpPr>
          <p:nvPr/>
        </p:nvSpPr>
        <p:spPr>
          <a:xfrm>
            <a:off x="1228753" y="4718217"/>
            <a:ext cx="7321632" cy="741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r>
              <a:rPr lang="en-US" altLang="en-US" sz="2200" dirty="0">
                <a:solidFill>
                  <a:schemeClr val="bg1"/>
                </a:solidFill>
              </a:rPr>
              <a:t>Nizozemski kabinski resort </a:t>
            </a:r>
            <a:r>
              <a:rPr lang="en-US" altLang="en-US" sz="2200" dirty="0" err="1">
                <a:solidFill>
                  <a:schemeClr val="bg1"/>
                </a:solidFill>
              </a:rPr>
              <a:t>Holenberg</a:t>
            </a:r>
            <a:r>
              <a:rPr lang="en-US" altLang="en-US" sz="2200" dirty="0">
                <a:solidFill>
                  <a:schemeClr val="bg1"/>
                </a:solidFill>
              </a:rPr>
              <a:t>, NL, z off-grid kabinami „ANNA“, </a:t>
            </a:r>
            <a:r>
              <a:rPr lang="en-US" altLang="en-US" sz="2200" b="1" dirty="0">
                <a:solidFill>
                  <a:schemeClr val="bg1"/>
                </a:solidFill>
              </a:rPr>
              <a:t>je bil v časopisu The Guardian izpostavljen kot eden najboljših ekoloških namestitev v Evropi. </a:t>
            </a:r>
            <a:r>
              <a:rPr lang="en-US" altLang="en-US" sz="2200" dirty="0">
                <a:solidFill>
                  <a:schemeClr val="bg1"/>
                </a:solidFill>
              </a:rPr>
              <a:t>Takšna publiciteta lahko poveča število rezervacij in vam omogoči, da ohranite visoke cene skozi vse leto.</a:t>
            </a:r>
          </a:p>
          <a:p>
            <a:pPr marL="0" lvl="0" indent="0" eaLnBrk="0" fontAlgn="base" hangingPunct="0">
              <a:spcBef>
                <a:spcPct val="0"/>
              </a:spcBef>
              <a:spcAft>
                <a:spcPts val="600"/>
              </a:spcAft>
            </a:pPr>
            <a:endParaRPr lang="en-US" altLang="en-US" sz="2200" dirty="0">
              <a:solidFill>
                <a:schemeClr val="bg1"/>
              </a:solidFill>
            </a:endParaRPr>
          </a:p>
        </p:txBody>
      </p:sp>
      <p:sp>
        <p:nvSpPr>
          <p:cNvPr id="6" name="Flowchart: Data 5">
            <a:extLst>
              <a:ext uri="{FF2B5EF4-FFF2-40B4-BE49-F238E27FC236}">
                <a16:creationId xmlns:a16="http://schemas.microsoft.com/office/drawing/2014/main" id="{386AFCDD-AB59-131F-C172-0F96C9D51A7A}"/>
              </a:ext>
            </a:extLst>
          </p:cNvPr>
          <p:cNvSpPr/>
          <p:nvPr/>
        </p:nvSpPr>
        <p:spPr>
          <a:xfrm>
            <a:off x="741680" y="1953638"/>
            <a:ext cx="7077804" cy="36082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F898E5B-AB7D-B261-F136-8374136A439C}"/>
              </a:ext>
            </a:extLst>
          </p:cNvPr>
          <p:cNvSpPr/>
          <p:nvPr/>
        </p:nvSpPr>
        <p:spPr>
          <a:xfrm>
            <a:off x="299824" y="1235971"/>
            <a:ext cx="8392644" cy="2836883"/>
          </a:xfrm>
          <a:prstGeom prst="rect">
            <a:avLst/>
          </a:prstGeom>
          <a:solidFill>
            <a:srgbClr val="418D8F"/>
          </a:solidFill>
          <a:ln>
            <a:solidFill>
              <a:srgbClr val="414D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Text Placeholder 4">
            <a:extLst>
              <a:ext uri="{FF2B5EF4-FFF2-40B4-BE49-F238E27FC236}">
                <a16:creationId xmlns:a16="http://schemas.microsoft.com/office/drawing/2014/main" id="{FDD99BC1-5F1F-8B13-AE31-678FF36F7482}"/>
              </a:ext>
            </a:extLst>
          </p:cNvPr>
          <p:cNvSpPr txBox="1">
            <a:spLocks/>
          </p:cNvSpPr>
          <p:nvPr/>
        </p:nvSpPr>
        <p:spPr>
          <a:xfrm>
            <a:off x="1228753" y="1422103"/>
            <a:ext cx="7297651" cy="8515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ts val="600"/>
              </a:spcAft>
            </a:pPr>
            <a:r>
              <a:rPr lang="en-US" sz="2200" b="1" dirty="0">
                <a:solidFill>
                  <a:schemeClr val="bg1"/>
                </a:solidFill>
              </a:rPr>
              <a:t>Pridobitev ekološkega znaka ali certifikata </a:t>
            </a:r>
            <a:r>
              <a:rPr lang="en-US" sz="2200" dirty="0">
                <a:solidFill>
                  <a:schemeClr val="bg1"/>
                </a:solidFill>
              </a:rPr>
              <a:t>(kot so EU Ecolabel, Green Tourism ali Sustainable Travel Ireland) pogosto povzroči začetne stroške (certifikacijske pristojbine in revizije) in lahko zahteva dodatne izdatke. </a:t>
            </a:r>
          </a:p>
          <a:p>
            <a:pPr marL="0" indent="0" eaLnBrk="0" fontAlgn="base" hangingPunct="0">
              <a:spcBef>
                <a:spcPct val="0"/>
              </a:spcBef>
              <a:spcAft>
                <a:spcPts val="600"/>
              </a:spcAft>
            </a:pPr>
            <a:r>
              <a:rPr lang="en-US" sz="2200" b="1" dirty="0">
                <a:solidFill>
                  <a:schemeClr val="bg1"/>
                </a:solidFill>
              </a:rPr>
              <a:t>Na primer, </a:t>
            </a:r>
            <a:r>
              <a:rPr lang="en-US" sz="2200" dirty="0">
                <a:solidFill>
                  <a:schemeClr val="bg1"/>
                </a:solidFill>
              </a:rPr>
              <a:t>prehod na biorazgradljive toaletne potrebščine je lahko dražji. Vendar pa lahko to poveča verodostojnost vašega trženja in vam prinese omembo v </a:t>
            </a:r>
            <a:r>
              <a:rPr lang="en-US" sz="2200" dirty="0" err="1">
                <a:solidFill>
                  <a:schemeClr val="bg1"/>
                </a:solidFill>
              </a:rPr>
              <a:t>specializiranih </a:t>
            </a:r>
            <a:r>
              <a:rPr lang="en-US" sz="2200" dirty="0">
                <a:solidFill>
                  <a:schemeClr val="bg1"/>
                </a:solidFill>
              </a:rPr>
              <a:t>seznamih ali potovalnih člankih. </a:t>
            </a:r>
          </a:p>
          <a:p>
            <a:pPr marL="0" lvl="0" indent="0" eaLnBrk="0" fontAlgn="base" hangingPunct="0">
              <a:spcBef>
                <a:spcPct val="0"/>
              </a:spcBef>
              <a:spcAft>
                <a:spcPts val="600"/>
              </a:spcAft>
            </a:pPr>
            <a:endParaRPr lang="en-US" sz="2200" dirty="0">
              <a:solidFill>
                <a:schemeClr val="bg1"/>
              </a:solidFill>
            </a:endParaRPr>
          </a:p>
        </p:txBody>
      </p:sp>
      <p:grpSp>
        <p:nvGrpSpPr>
          <p:cNvPr id="33" name="Group 32">
            <a:extLst>
              <a:ext uri="{FF2B5EF4-FFF2-40B4-BE49-F238E27FC236}">
                <a16:creationId xmlns:a16="http://schemas.microsoft.com/office/drawing/2014/main" id="{4907D6A5-A0F8-80EF-2C4A-58C18134FF37}"/>
              </a:ext>
            </a:extLst>
          </p:cNvPr>
          <p:cNvGrpSpPr/>
          <p:nvPr/>
        </p:nvGrpSpPr>
        <p:grpSpPr>
          <a:xfrm>
            <a:off x="381680" y="171743"/>
            <a:ext cx="720000" cy="861774"/>
            <a:chOff x="1016000" y="1024973"/>
            <a:chExt cx="1016000" cy="1216059"/>
          </a:xfrm>
        </p:grpSpPr>
        <p:sp>
          <p:nvSpPr>
            <p:cNvPr id="34" name="Oval 33">
              <a:extLst>
                <a:ext uri="{FF2B5EF4-FFF2-40B4-BE49-F238E27FC236}">
                  <a16:creationId xmlns:a16="http://schemas.microsoft.com/office/drawing/2014/main" id="{7D71CFA7-F874-8361-7636-EFE2E9B14D09}"/>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TextBox 34">
              <a:extLst>
                <a:ext uri="{FF2B5EF4-FFF2-40B4-BE49-F238E27FC236}">
                  <a16:creationId xmlns:a16="http://schemas.microsoft.com/office/drawing/2014/main" id="{D446A693-8FFB-D13C-E012-0004212D5C9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12" name="Graphic 11" descr="Target Audience with solid fill">
            <a:extLst>
              <a:ext uri="{FF2B5EF4-FFF2-40B4-BE49-F238E27FC236}">
                <a16:creationId xmlns:a16="http://schemas.microsoft.com/office/drawing/2014/main" id="{DCF4B847-822D-A46F-D4B6-087BB37784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9979" y="5008125"/>
            <a:ext cx="914400" cy="914400"/>
          </a:xfrm>
          <a:prstGeom prst="rect">
            <a:avLst/>
          </a:prstGeom>
        </p:spPr>
      </p:pic>
      <p:pic>
        <p:nvPicPr>
          <p:cNvPr id="20" name="Graphic 19" descr="Diploma with solid fill">
            <a:extLst>
              <a:ext uri="{FF2B5EF4-FFF2-40B4-BE49-F238E27FC236}">
                <a16:creationId xmlns:a16="http://schemas.microsoft.com/office/drawing/2014/main" id="{8BDD48EB-B339-F8CD-0A73-E0A91D349D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086" y="2134048"/>
            <a:ext cx="914400" cy="914400"/>
          </a:xfrm>
          <a:prstGeom prst="rect">
            <a:avLst/>
          </a:prstGeom>
        </p:spPr>
      </p:pic>
      <p:pic>
        <p:nvPicPr>
          <p:cNvPr id="22" name="Picture 21" descr="A sign on a pole&#10;&#10;AI-generated content may be incorrect.">
            <a:extLst>
              <a:ext uri="{FF2B5EF4-FFF2-40B4-BE49-F238E27FC236}">
                <a16:creationId xmlns:a16="http://schemas.microsoft.com/office/drawing/2014/main" id="{1EF4C5E2-D186-876A-BFF1-3649D5A6F2CE}"/>
              </a:ext>
            </a:extLst>
          </p:cNvPr>
          <p:cNvPicPr>
            <a:picLocks noChangeAspect="1"/>
          </p:cNvPicPr>
          <p:nvPr/>
        </p:nvPicPr>
        <p:blipFill>
          <a:blip r:embed="rId6"/>
          <a:srcRect l="25438" r="26013"/>
          <a:stretch>
            <a:fillRect/>
          </a:stretch>
        </p:blipFill>
        <p:spPr>
          <a:xfrm>
            <a:off x="9041913" y="2836874"/>
            <a:ext cx="2922850" cy="4013937"/>
          </a:xfrm>
          <a:prstGeom prst="rect">
            <a:avLst/>
          </a:prstGeom>
        </p:spPr>
      </p:pic>
      <p:pic>
        <p:nvPicPr>
          <p:cNvPr id="26" name="Picture 25" descr="A brush and soap on a counter&#10;&#10;AI-generated content may be incorrect.">
            <a:extLst>
              <a:ext uri="{FF2B5EF4-FFF2-40B4-BE49-F238E27FC236}">
                <a16:creationId xmlns:a16="http://schemas.microsoft.com/office/drawing/2014/main" id="{02E096E6-B787-523D-1092-8C76B08AFBE8}"/>
              </a:ext>
            </a:extLst>
          </p:cNvPr>
          <p:cNvPicPr>
            <a:picLocks noChangeAspect="1"/>
          </p:cNvPicPr>
          <p:nvPr/>
        </p:nvPicPr>
        <p:blipFill>
          <a:blip r:embed="rId7"/>
          <a:srcRect l="-682" t="11635" r="682" b="23654"/>
          <a:stretch>
            <a:fillRect/>
          </a:stretch>
        </p:blipFill>
        <p:spPr>
          <a:xfrm>
            <a:off x="9041913" y="0"/>
            <a:ext cx="2922850" cy="2836872"/>
          </a:xfrm>
          <a:prstGeom prst="rect">
            <a:avLst/>
          </a:prstGeom>
        </p:spPr>
      </p:pic>
    </p:spTree>
    <p:extLst>
      <p:ext uri="{BB962C8B-B14F-4D97-AF65-F5344CB8AC3E}">
        <p14:creationId xmlns:p14="http://schemas.microsoft.com/office/powerpoint/2010/main" val="3476009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C1408-0FE9-FF74-853A-4F08BFD68B5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7D61A10-28F2-86DF-9588-FA820E7A40BE}"/>
              </a:ext>
            </a:extLst>
          </p:cNvPr>
          <p:cNvSpPr>
            <a:spLocks noGrp="1"/>
          </p:cNvSpPr>
          <p:nvPr>
            <p:ph type="body" sz="quarter" idx="18"/>
          </p:nvPr>
        </p:nvSpPr>
        <p:spPr>
          <a:xfrm>
            <a:off x="675098" y="3429566"/>
            <a:ext cx="2837636" cy="1049221"/>
          </a:xfrm>
        </p:spPr>
        <p:txBody>
          <a:bodyPr/>
          <a:lstStyle/>
          <a:p>
            <a:pPr algn="ctr">
              <a:lnSpc>
                <a:spcPct val="100000"/>
              </a:lnSpc>
            </a:pPr>
            <a:r>
              <a:rPr lang="en-US" dirty="0"/>
              <a:t>Zaključek </a:t>
            </a:r>
          </a:p>
          <a:p>
            <a:pPr algn="ctr">
              <a:lnSpc>
                <a:spcPct val="100000"/>
              </a:lnSpc>
            </a:pPr>
            <a:r>
              <a:rPr lang="en-US" b="0" i="1" dirty="0"/>
              <a:t>Rešitev, ki je koristna za vse</a:t>
            </a:r>
            <a:endParaRPr lang="en-IE" b="0" i="1" dirty="0"/>
          </a:p>
        </p:txBody>
      </p:sp>
      <p:pic>
        <p:nvPicPr>
          <p:cNvPr id="5" name="Picture Placeholder 4" descr="A group of houses in the snow&#10;&#10;AI-generated content may be incorrect.">
            <a:extLst>
              <a:ext uri="{FF2B5EF4-FFF2-40B4-BE49-F238E27FC236}">
                <a16:creationId xmlns:a16="http://schemas.microsoft.com/office/drawing/2014/main" id="{19C4F7C0-C993-B619-3951-A0AAE26E893A}"/>
              </a:ext>
            </a:extLst>
          </p:cNvPr>
          <p:cNvPicPr>
            <a:picLocks noGrp="1" noChangeAspect="1"/>
          </p:cNvPicPr>
          <p:nvPr>
            <p:ph type="pic" sz="quarter" idx="10"/>
          </p:nvPr>
        </p:nvPicPr>
        <p:blipFill>
          <a:blip r:embed="rId2"/>
          <a:srcRect t="7352" b="7352"/>
          <a:stretch>
            <a:fillRect/>
          </a:stretch>
        </p:blipFill>
        <p:spPr/>
      </p:pic>
      <p:sp>
        <p:nvSpPr>
          <p:cNvPr id="6" name="Text Placeholder 5">
            <a:extLst>
              <a:ext uri="{FF2B5EF4-FFF2-40B4-BE49-F238E27FC236}">
                <a16:creationId xmlns:a16="http://schemas.microsoft.com/office/drawing/2014/main" id="{02810DFB-13D9-1DF5-D2C8-89376CB4C2CB}"/>
              </a:ext>
            </a:extLst>
          </p:cNvPr>
          <p:cNvSpPr>
            <a:spLocks noGrp="1"/>
          </p:cNvSpPr>
          <p:nvPr>
            <p:ph type="body" sz="quarter" idx="21"/>
          </p:nvPr>
        </p:nvSpPr>
        <p:spPr>
          <a:xfrm>
            <a:off x="4447930" y="272363"/>
            <a:ext cx="7069050" cy="3499183"/>
          </a:xfrm>
        </p:spPr>
        <p:txBody>
          <a:bodyPr/>
          <a:lstStyle/>
          <a:p>
            <a:pPr>
              <a:spcAft>
                <a:spcPts val="1200"/>
              </a:spcAft>
            </a:pPr>
            <a:r>
              <a:rPr lang="en-US" dirty="0"/>
              <a:t>Trajnost ni le modna beseda – je poslovna strategija. Za ponudnike kratkoročnih najemov pa ni več le možnost. </a:t>
            </a:r>
          </a:p>
          <a:p>
            <a:pPr>
              <a:spcAft>
                <a:spcPts val="1200"/>
              </a:spcAft>
            </a:pPr>
            <a:r>
              <a:rPr lang="en-US" dirty="0"/>
              <a:t>Današnji </a:t>
            </a:r>
            <a:r>
              <a:rPr lang="en-US" dirty="0" err="1"/>
              <a:t>popotniki </a:t>
            </a:r>
            <a:r>
              <a:rPr lang="en-US" dirty="0"/>
              <a:t>vedo, kaj želijo. Ne gledajo le na ceno in lokacijo, ampak iščejo počitnice, ki so v skladu z njihovimi vrednotami. </a:t>
            </a:r>
          </a:p>
          <a:p>
            <a:pPr>
              <a:spcAft>
                <a:spcPts val="1200"/>
              </a:spcAft>
            </a:pPr>
            <a:r>
              <a:rPr lang="en-US" b="1" dirty="0"/>
              <a:t>Te trajnostne odločitve bodo vplivale na vaše finance, zato jih vključite v svojo cenovno strategijo. </a:t>
            </a:r>
          </a:p>
          <a:p>
            <a:pPr>
              <a:spcAft>
                <a:spcPts val="1200"/>
              </a:spcAft>
            </a:pPr>
            <a:r>
              <a:rPr lang="en-US" b="1" dirty="0">
                <a:solidFill>
                  <a:srgbClr val="E96751"/>
                </a:solidFill>
              </a:rPr>
              <a:t>Možnost: </a:t>
            </a:r>
            <a:r>
              <a:rPr lang="en-US" dirty="0"/>
              <a:t>Zaračunajte nekoliko višjo ceno za zeleno izkušnjo, s čimer se mnogi gostje strinjajo, </a:t>
            </a:r>
            <a:r>
              <a:rPr lang="en-US" i="1" dirty="0"/>
              <a:t>še posebej če jasno komuniciraš vrednost in vpliv</a:t>
            </a:r>
            <a:r>
              <a:rPr lang="en-US" dirty="0"/>
              <a:t> </a:t>
            </a:r>
          </a:p>
          <a:p>
            <a:pPr>
              <a:spcAft>
                <a:spcPts val="1200"/>
              </a:spcAft>
            </a:pPr>
            <a:r>
              <a:rPr lang="en-US" i="1" dirty="0">
                <a:solidFill>
                  <a:srgbClr val="E96751"/>
                </a:solidFill>
              </a:rPr>
              <a:t>(»10 % naše energije pridobivamo iz sončne energije na lokaciji – vaš obisk pomaga financirati našo obnovljivo energijo, hvala!«). </a:t>
            </a:r>
          </a:p>
          <a:p>
            <a:pPr>
              <a:spcAft>
                <a:spcPts val="1200"/>
              </a:spcAft>
            </a:pPr>
            <a:r>
              <a:rPr lang="en-US" b="1" dirty="0">
                <a:solidFill>
                  <a:srgbClr val="E96751"/>
                </a:solidFill>
              </a:rPr>
              <a:t>Sklepna ugotovitev: </a:t>
            </a:r>
            <a:r>
              <a:rPr lang="en-US" dirty="0"/>
              <a:t>Trajnostno poslovanje je lahko resnično koristno za vse: </a:t>
            </a:r>
            <a:r>
              <a:rPr lang="en-US" b="1" dirty="0"/>
              <a:t>gostje se pri nas dobro počutijo (in plačajo), vi pa poslujete učinkoviteje.</a:t>
            </a:r>
            <a:endParaRPr lang="en-US" dirty="0"/>
          </a:p>
          <a:p>
            <a:pPr>
              <a:spcAft>
                <a:spcPts val="1200"/>
              </a:spcAft>
            </a:pPr>
            <a:endParaRPr lang="en-IE" dirty="0"/>
          </a:p>
        </p:txBody>
      </p:sp>
      <p:sp>
        <p:nvSpPr>
          <p:cNvPr id="8" name="Text Placeholder 7">
            <a:extLst>
              <a:ext uri="{FF2B5EF4-FFF2-40B4-BE49-F238E27FC236}">
                <a16:creationId xmlns:a16="http://schemas.microsoft.com/office/drawing/2014/main" id="{EB7D833E-5505-7667-997E-A9BE62D4F8CC}"/>
              </a:ext>
            </a:extLst>
          </p:cNvPr>
          <p:cNvSpPr>
            <a:spLocks noGrp="1"/>
          </p:cNvSpPr>
          <p:nvPr>
            <p:ph type="body" sz="quarter" idx="66"/>
          </p:nvPr>
        </p:nvSpPr>
        <p:spPr/>
        <p:txBody>
          <a:bodyPr/>
          <a:lstStyle/>
          <a:p>
            <a:endParaRPr lang="en-IE"/>
          </a:p>
        </p:txBody>
      </p:sp>
      <p:sp>
        <p:nvSpPr>
          <p:cNvPr id="9" name="Text Placeholder 9">
            <a:extLst>
              <a:ext uri="{FF2B5EF4-FFF2-40B4-BE49-F238E27FC236}">
                <a16:creationId xmlns:a16="http://schemas.microsoft.com/office/drawing/2014/main" id="{D4CEF607-53FF-6CE9-4B0F-73C417F07400}"/>
              </a:ext>
            </a:extLst>
          </p:cNvPr>
          <p:cNvSpPr>
            <a:spLocks noGrp="1"/>
          </p:cNvSpPr>
          <p:nvPr>
            <p:ph type="body" sz="quarter" idx="19"/>
          </p:nvPr>
        </p:nvSpPr>
        <p:spPr>
          <a:xfrm>
            <a:off x="391601" y="2159727"/>
            <a:ext cx="3189708" cy="385564"/>
          </a:xfrm>
        </p:spPr>
        <p:txBody>
          <a:bodyPr/>
          <a:lstStyle/>
          <a:p>
            <a:pPr algn="ctr"/>
            <a:r>
              <a:rPr lang="en-US" sz="2800" dirty="0"/>
              <a:t>Prednosti okolju prijaznih naložb </a:t>
            </a:r>
            <a:endParaRPr lang="en-IE" sz="2800" dirty="0"/>
          </a:p>
        </p:txBody>
      </p:sp>
    </p:spTree>
    <p:extLst>
      <p:ext uri="{BB962C8B-B14F-4D97-AF65-F5344CB8AC3E}">
        <p14:creationId xmlns:p14="http://schemas.microsoft.com/office/powerpoint/2010/main" val="4172841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D610E3-ADB3-F8B1-5F03-005C401D6B41}"/>
              </a:ext>
            </a:extLst>
          </p:cNvPr>
          <p:cNvSpPr>
            <a:spLocks noGrp="1"/>
          </p:cNvSpPr>
          <p:nvPr>
            <p:ph type="body" sz="quarter" idx="16"/>
          </p:nvPr>
        </p:nvSpPr>
        <p:spPr>
          <a:xfrm>
            <a:off x="565374" y="151606"/>
            <a:ext cx="10614687" cy="803654"/>
          </a:xfrm>
        </p:spPr>
        <p:txBody>
          <a:bodyPr/>
          <a:lstStyle/>
          <a:p>
            <a:r>
              <a:rPr lang="en-US" sz="2800" dirty="0"/>
              <a:t>Praktični nasveti za uporabo teh formul</a:t>
            </a:r>
            <a:endParaRPr lang="en-IE" sz="2800" dirty="0"/>
          </a:p>
        </p:txBody>
      </p:sp>
      <p:graphicFrame>
        <p:nvGraphicFramePr>
          <p:cNvPr id="5" name="Table 4">
            <a:extLst>
              <a:ext uri="{FF2B5EF4-FFF2-40B4-BE49-F238E27FC236}">
                <a16:creationId xmlns:a16="http://schemas.microsoft.com/office/drawing/2014/main" id="{7E9A438E-6C6E-E096-DC41-95440F9C9D89}"/>
              </a:ext>
            </a:extLst>
          </p:cNvPr>
          <p:cNvGraphicFramePr>
            <a:graphicFrameLocks noGrp="1"/>
          </p:cNvGraphicFramePr>
          <p:nvPr>
            <p:extLst>
              <p:ext uri="{D42A27DB-BD31-4B8C-83A1-F6EECF244321}">
                <p14:modId xmlns:p14="http://schemas.microsoft.com/office/powerpoint/2010/main" val="2164840764"/>
              </p:ext>
            </p:extLst>
          </p:nvPr>
        </p:nvGraphicFramePr>
        <p:xfrm>
          <a:off x="564058" y="1039169"/>
          <a:ext cx="10907576" cy="5249200"/>
        </p:xfrm>
        <a:graphic>
          <a:graphicData uri="http://schemas.openxmlformats.org/drawingml/2006/table">
            <a:tbl>
              <a:tblPr/>
              <a:tblGrid>
                <a:gridCol w="3864740">
                  <a:extLst>
                    <a:ext uri="{9D8B030D-6E8A-4147-A177-3AD203B41FA5}">
                      <a16:colId xmlns:a16="http://schemas.microsoft.com/office/drawing/2014/main" val="1112791902"/>
                    </a:ext>
                  </a:extLst>
                </a:gridCol>
                <a:gridCol w="7042836">
                  <a:extLst>
                    <a:ext uri="{9D8B030D-6E8A-4147-A177-3AD203B41FA5}">
                      <a16:colId xmlns:a16="http://schemas.microsoft.com/office/drawing/2014/main" val="3133373940"/>
                    </a:ext>
                  </a:extLst>
                </a:gridCol>
              </a:tblGrid>
              <a:tr h="334718">
                <a:tc>
                  <a:txBody>
                    <a:bodyPr/>
                    <a:lstStyle/>
                    <a:p>
                      <a:r>
                        <a:rPr lang="en-IE" sz="1800" b="1" dirty="0">
                          <a:solidFill>
                            <a:schemeClr val="bg1"/>
                          </a:solidFill>
                        </a:rPr>
                        <a:t>Nasvet</a:t>
                      </a:r>
                      <a:endParaRPr lang="en-IE" sz="180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800" b="1" dirty="0">
                          <a:solidFill>
                            <a:schemeClr val="bg1"/>
                          </a:solidFill>
                        </a:rPr>
                        <a:t>Primer</a:t>
                      </a:r>
                      <a:endParaRPr lang="en-IE" sz="180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628949964"/>
                  </a:ext>
                </a:extLst>
              </a:tr>
              <a:tr h="585757">
                <a:tc>
                  <a:txBody>
                    <a:bodyPr/>
                    <a:lstStyle/>
                    <a:p>
                      <a:r>
                        <a:rPr lang="en-US" sz="1800" dirty="0">
                          <a:solidFill>
                            <a:srgbClr val="494949"/>
                          </a:solidFill>
                        </a:rPr>
                        <a:t>Začnite z </a:t>
                      </a:r>
                      <a:r>
                        <a:rPr lang="en-US" sz="1800" b="1" dirty="0">
                          <a:solidFill>
                            <a:srgbClr val="494949"/>
                          </a:solidFill>
                        </a:rPr>
                        <a:t>eno ključno naložbo</a:t>
                      </a:r>
                      <a:endParaRPr lang="en-US" sz="1800" dirty="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494949"/>
                          </a:solidFill>
                        </a:rPr>
                        <a:t>Namestite sončne kolektorje za 30.000 €. </a:t>
                      </a:r>
                    </a:p>
                    <a:p>
                      <a:r>
                        <a:rPr lang="en-US" sz="1800" dirty="0">
                          <a:solidFill>
                            <a:srgbClr val="494949"/>
                          </a:solidFill>
                        </a:rPr>
                        <a:t>Če prihranite 5.000 € na leto → donosnost =</a:t>
                      </a:r>
                      <a:r>
                        <a:rPr lang="en-US" sz="1800" b="1" dirty="0">
                          <a:solidFill>
                            <a:srgbClr val="494949"/>
                          </a:solidFill>
                        </a:rPr>
                        <a:t> 6 let</a:t>
                      </a:r>
                      <a:r>
                        <a:rPr lang="en-US" sz="1800" dirty="0">
                          <a:solidFill>
                            <a:srgbClr val="494949"/>
                          </a:solidFill>
                        </a:rPr>
                        <a: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3707926"/>
                  </a:ext>
                </a:extLst>
              </a:tr>
              <a:tr h="585757">
                <a:tc>
                  <a:txBody>
                    <a:bodyPr/>
                    <a:lstStyle/>
                    <a:p>
                      <a:r>
                        <a:rPr lang="en-IE" sz="1800" dirty="0" err="1">
                          <a:solidFill>
                            <a:srgbClr val="494949"/>
                          </a:solidFill>
                        </a:rPr>
                        <a:t>Promovirajte</a:t>
                      </a:r>
                      <a:r>
                        <a:rPr lang="en-IE" sz="1800" dirty="0">
                          <a:solidFill>
                            <a:srgbClr val="494949"/>
                          </a:solidFill>
                        </a:rPr>
                        <a:t> </a:t>
                      </a:r>
                      <a:r>
                        <a:rPr lang="en-IE" sz="1800" b="1" dirty="0" err="1">
                          <a:solidFill>
                            <a:srgbClr val="494949"/>
                          </a:solidFill>
                        </a:rPr>
                        <a:t>vrednost</a:t>
                      </a:r>
                      <a:r>
                        <a:rPr lang="en-IE" sz="1800" b="1" dirty="0">
                          <a:solidFill>
                            <a:srgbClr val="494949"/>
                          </a:solidFill>
                        </a:rPr>
                        <a:t> in </a:t>
                      </a:r>
                      <a:r>
                        <a:rPr lang="en-IE" sz="1800" b="1" dirty="0" err="1">
                          <a:solidFill>
                            <a:srgbClr val="494949"/>
                          </a:solidFill>
                        </a:rPr>
                        <a:t>prihranke</a:t>
                      </a:r>
                      <a:endParaRPr lang="en-IE" sz="1800" dirty="0" err="1">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494949"/>
                          </a:solidFill>
                        </a:rPr>
                        <a:t>Dodajte opombo na svojo spletno stran: </a:t>
                      </a:r>
                    </a:p>
                    <a:p>
                      <a:r>
                        <a:rPr lang="en-US" sz="1800" dirty="0">
                          <a:solidFill>
                            <a:srgbClr val="494949"/>
                          </a:solidFill>
                        </a:rPr>
                        <a:t>„Ta ekološka koča prihrani 65 % energije – s svojim bivanjem podpirate trajnostno prihodnost.“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6656484"/>
                  </a:ext>
                </a:extLst>
              </a:tr>
              <a:tr h="836796">
                <a:tc>
                  <a:txBody>
                    <a:bodyPr/>
                    <a:lstStyle/>
                    <a:p>
                      <a:r>
                        <a:rPr lang="en-US" sz="1800" dirty="0" err="1">
                          <a:solidFill>
                            <a:srgbClr val="494949"/>
                          </a:solidFill>
                        </a:rPr>
                        <a:t>Uporabite</a:t>
                      </a:r>
                      <a:r>
                        <a:rPr lang="en-US" sz="1800" dirty="0">
                          <a:solidFill>
                            <a:srgbClr val="494949"/>
                          </a:solidFill>
                        </a:rPr>
                        <a:t> </a:t>
                      </a:r>
                      <a:r>
                        <a:rPr lang="en-US" sz="1800" b="1" dirty="0" err="1">
                          <a:solidFill>
                            <a:srgbClr val="494949"/>
                          </a:solidFill>
                        </a:rPr>
                        <a:t>zeleno</a:t>
                      </a:r>
                      <a:r>
                        <a:rPr lang="en-US" sz="1800" b="1" dirty="0">
                          <a:solidFill>
                            <a:srgbClr val="494949"/>
                          </a:solidFill>
                        </a:rPr>
                        <a:t> </a:t>
                      </a:r>
                      <a:r>
                        <a:rPr lang="en-US" sz="1800" b="1" dirty="0" err="1">
                          <a:solidFill>
                            <a:srgbClr val="494949"/>
                          </a:solidFill>
                        </a:rPr>
                        <a:t>cenovno</a:t>
                      </a:r>
                      <a:r>
                        <a:rPr lang="en-US" sz="1800" b="1" dirty="0">
                          <a:solidFill>
                            <a:srgbClr val="494949"/>
                          </a:solidFill>
                        </a:rPr>
                        <a:t> </a:t>
                      </a:r>
                      <a:r>
                        <a:rPr lang="en-US" sz="1800" b="1" dirty="0" err="1">
                          <a:solidFill>
                            <a:srgbClr val="494949"/>
                          </a:solidFill>
                        </a:rPr>
                        <a:t>premijo</a:t>
                      </a:r>
                      <a:endParaRPr lang="en-US" sz="1800" dirty="0" err="1">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Če lokalne koče stanejo 100 € na noč, ponudite svojo za 115 €, </a:t>
                      </a:r>
                      <a:r>
                        <a:rPr lang="en-US" sz="1800" b="1" dirty="0">
                          <a:solidFill>
                            <a:srgbClr val="494949"/>
                          </a:solidFill>
                        </a:rPr>
                        <a:t>če je ekološko certificirana </a:t>
                      </a:r>
                      <a:r>
                        <a:rPr lang="en-US" sz="1800" dirty="0">
                          <a:solidFill>
                            <a:srgbClr val="494949"/>
                          </a:solidFill>
                        </a:rPr>
                        <a:t>(dodatnih 15 € × 100 noči = 1.500 € dodatka na leto).</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4612"/>
                  </a:ext>
                </a:extLst>
              </a:tr>
              <a:tr h="836796">
                <a:tc>
                  <a:txBody>
                    <a:bodyPr/>
                    <a:lstStyle/>
                    <a:p>
                      <a:r>
                        <a:rPr lang="en-US" sz="1800" dirty="0">
                          <a:solidFill>
                            <a:srgbClr val="494949"/>
                          </a:solidFill>
                        </a:rPr>
                        <a:t>V </a:t>
                      </a:r>
                      <a:r>
                        <a:rPr lang="en-US" sz="1800" dirty="0" err="1">
                          <a:solidFill>
                            <a:srgbClr val="494949"/>
                          </a:solidFill>
                        </a:rPr>
                        <a:t>marketingu</a:t>
                      </a:r>
                      <a:r>
                        <a:rPr lang="en-US" sz="1800" dirty="0">
                          <a:solidFill>
                            <a:srgbClr val="494949"/>
                          </a:solidFill>
                        </a:rPr>
                        <a:t> </a:t>
                      </a:r>
                      <a:r>
                        <a:rPr lang="en-US" sz="1800" dirty="0" err="1">
                          <a:solidFill>
                            <a:srgbClr val="494949"/>
                          </a:solidFill>
                        </a:rPr>
                        <a:t>uporabite</a:t>
                      </a:r>
                      <a:r>
                        <a:rPr lang="en-US" sz="1800" dirty="0">
                          <a:solidFill>
                            <a:srgbClr val="494949"/>
                          </a:solidFill>
                        </a:rPr>
                        <a:t> </a:t>
                      </a:r>
                      <a:r>
                        <a:rPr lang="en-US" sz="1800" b="1" dirty="0" err="1">
                          <a:solidFill>
                            <a:srgbClr val="494949"/>
                          </a:solidFill>
                        </a:rPr>
                        <a:t>resnične</a:t>
                      </a:r>
                      <a:r>
                        <a:rPr lang="en-US" sz="1800" b="1" dirty="0">
                          <a:solidFill>
                            <a:srgbClr val="494949"/>
                          </a:solidFill>
                        </a:rPr>
                        <a:t> </a:t>
                      </a:r>
                      <a:r>
                        <a:rPr lang="en-US" sz="1800" b="1" dirty="0" err="1">
                          <a:solidFill>
                            <a:srgbClr val="494949"/>
                          </a:solidFill>
                        </a:rPr>
                        <a:t>zgodbe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solidFill>
                            <a:srgbClr val="494949"/>
                          </a:solidFill>
                        </a:rPr>
                        <a:t>„Po prehodu na sončno energijo in kompostne straniščne školjke naša gostišče zdaj </a:t>
                      </a:r>
                      <a:r>
                        <a:rPr lang="en-US" sz="1800" b="1" dirty="0">
                          <a:solidFill>
                            <a:srgbClr val="494949"/>
                          </a:solidFill>
                        </a:rPr>
                        <a:t>prihrani 400 EUR/mesec </a:t>
                      </a:r>
                      <a:r>
                        <a:rPr lang="en-US" sz="1800" dirty="0">
                          <a:solidFill>
                            <a:srgbClr val="494949"/>
                          </a:solidFill>
                        </a:rPr>
                        <a:t>in gostom ponuja bolj zeleno bivanje.“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05954"/>
                  </a:ext>
                </a:extLst>
              </a:tr>
              <a:tr h="585757">
                <a:tc>
                  <a:txBody>
                    <a:bodyPr/>
                    <a:lstStyle/>
                    <a:p>
                      <a:r>
                        <a:rPr lang="en-IE" sz="1800" dirty="0" err="1">
                          <a:solidFill>
                            <a:srgbClr val="494949"/>
                          </a:solidFill>
                        </a:rPr>
                        <a:t>Najprej</a:t>
                      </a:r>
                      <a:r>
                        <a:rPr lang="en-IE" sz="1800" dirty="0">
                          <a:solidFill>
                            <a:srgbClr val="494949"/>
                          </a:solidFill>
                        </a:rPr>
                        <a:t> </a:t>
                      </a:r>
                      <a:r>
                        <a:rPr lang="en-IE" sz="1800" dirty="0" err="1">
                          <a:solidFill>
                            <a:srgbClr val="494949"/>
                          </a:solidFill>
                        </a:rPr>
                        <a:t>izberite</a:t>
                      </a:r>
                      <a:r>
                        <a:rPr lang="en-IE" sz="1800" dirty="0">
                          <a:solidFill>
                            <a:srgbClr val="494949"/>
                          </a:solidFill>
                        </a:rPr>
                        <a:t> </a:t>
                      </a:r>
                      <a:r>
                        <a:rPr lang="en-IE" sz="1800" b="1" dirty="0" err="1">
                          <a:solidFill>
                            <a:srgbClr val="494949"/>
                          </a:solidFill>
                        </a:rPr>
                        <a:t>vidne</a:t>
                      </a:r>
                      <a:r>
                        <a:rPr lang="en-IE" sz="1800" b="1" dirty="0">
                          <a:solidFill>
                            <a:srgbClr val="494949"/>
                          </a:solidFill>
                        </a:rPr>
                        <a:t> </a:t>
                      </a:r>
                      <a:r>
                        <a:rPr lang="en-IE" sz="1800" b="1" dirty="0" err="1">
                          <a:solidFill>
                            <a:srgbClr val="494949"/>
                          </a:solidFill>
                        </a:rPr>
                        <a:t>nadgradnje</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494949"/>
                          </a:solidFill>
                        </a:rPr>
                        <a:t>Začnite s tistim, kar je vidno.</a:t>
                      </a:r>
                    </a:p>
                    <a:p>
                      <a:r>
                        <a:rPr lang="en-US" sz="1800" dirty="0">
                          <a:solidFill>
                            <a:srgbClr val="494949"/>
                          </a:solidFill>
                        </a:rPr>
                        <a:t>Gosti opazijo sončno energijo, naravne materiale, ekološke toaletne potrebščine. </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3310992"/>
                  </a:ext>
                </a:extLst>
              </a:tr>
              <a:tr h="585757">
                <a:tc>
                  <a:txBody>
                    <a:bodyPr/>
                    <a:lstStyle/>
                    <a:p>
                      <a:r>
                        <a:rPr lang="en-US" sz="1800" dirty="0">
                          <a:solidFill>
                            <a:srgbClr val="494949"/>
                          </a:solidFill>
                        </a:rPr>
                        <a:t>Upoštevajte </a:t>
                      </a:r>
                      <a:r>
                        <a:rPr lang="en-US" sz="1800" b="1" dirty="0">
                          <a:solidFill>
                            <a:srgbClr val="494949"/>
                          </a:solidFill>
                        </a:rPr>
                        <a:t>subvencije ali spodbude</a:t>
                      </a:r>
                      <a:endParaRPr lang="en-US" sz="1800" dirty="0">
                        <a:solidFill>
                          <a:srgbClr val="494949"/>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a:solidFill>
                            <a:srgbClr val="494949"/>
                          </a:solidFill>
                        </a:rPr>
                        <a:t>SEAI ali ekološko financiranje EU </a:t>
                      </a:r>
                      <a:r>
                        <a:rPr lang="en-US" sz="1800" dirty="0">
                          <a:solidFill>
                            <a:srgbClr val="494949"/>
                          </a:solidFill>
                        </a:rPr>
                        <a:t>lahko zmanjša začetne stroške izolacije ali obnovljivih virov energije za do 50 %.</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7819725"/>
                  </a:ext>
                </a:extLst>
              </a:tr>
            </a:tbl>
          </a:graphicData>
        </a:graphic>
      </p:graphicFrame>
    </p:spTree>
    <p:extLst>
      <p:ext uri="{BB962C8B-B14F-4D97-AF65-F5344CB8AC3E}">
        <p14:creationId xmlns:p14="http://schemas.microsoft.com/office/powerpoint/2010/main" val="4030283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FC5743-47FB-2A6B-5732-C77D68CAABF6}"/>
              </a:ext>
            </a:extLst>
          </p:cNvPr>
          <p:cNvSpPr>
            <a:spLocks noGrp="1"/>
          </p:cNvSpPr>
          <p:nvPr>
            <p:ph type="body" sz="quarter" idx="16"/>
          </p:nvPr>
        </p:nvSpPr>
        <p:spPr>
          <a:xfrm>
            <a:off x="279304" y="223427"/>
            <a:ext cx="11633392" cy="803654"/>
          </a:xfrm>
        </p:spPr>
        <p:txBody>
          <a:bodyPr/>
          <a:lstStyle/>
          <a:p>
            <a:r>
              <a:rPr lang="en-US" sz="2800" dirty="0">
                <a:solidFill>
                  <a:srgbClr val="E96751"/>
                </a:solidFill>
              </a:rPr>
              <a:t>Primer predloge – Kalkulator trajnostnih naložb </a:t>
            </a:r>
            <a:r>
              <a:rPr lang="en-US" sz="2800" b="0" dirty="0">
                <a:solidFill>
                  <a:srgbClr val="E96751"/>
                </a:solidFill>
              </a:rPr>
              <a:t>(različica Excel)</a:t>
            </a:r>
            <a:endParaRPr lang="en-IE" sz="2800" b="0" dirty="0">
              <a:solidFill>
                <a:srgbClr val="E96751"/>
              </a:solidFill>
            </a:endParaRPr>
          </a:p>
        </p:txBody>
      </p:sp>
      <p:graphicFrame>
        <p:nvGraphicFramePr>
          <p:cNvPr id="5" name="Table 4">
            <a:extLst>
              <a:ext uri="{FF2B5EF4-FFF2-40B4-BE49-F238E27FC236}">
                <a16:creationId xmlns:a16="http://schemas.microsoft.com/office/drawing/2014/main" id="{0276DD45-33E7-7B11-61D3-347D797BFB98}"/>
              </a:ext>
            </a:extLst>
          </p:cNvPr>
          <p:cNvGraphicFramePr>
            <a:graphicFrameLocks noGrp="1"/>
          </p:cNvGraphicFramePr>
          <p:nvPr>
            <p:extLst>
              <p:ext uri="{D42A27DB-BD31-4B8C-83A1-F6EECF244321}">
                <p14:modId xmlns:p14="http://schemas.microsoft.com/office/powerpoint/2010/main" val="833862347"/>
              </p:ext>
            </p:extLst>
          </p:nvPr>
        </p:nvGraphicFramePr>
        <p:xfrm>
          <a:off x="376774" y="2706273"/>
          <a:ext cx="11278651" cy="3131820"/>
        </p:xfrm>
        <a:graphic>
          <a:graphicData uri="http://schemas.openxmlformats.org/drawingml/2006/table">
            <a:tbl>
              <a:tblPr/>
              <a:tblGrid>
                <a:gridCol w="1589464">
                  <a:extLst>
                    <a:ext uri="{9D8B030D-6E8A-4147-A177-3AD203B41FA5}">
                      <a16:colId xmlns:a16="http://schemas.microsoft.com/office/drawing/2014/main" val="2493250003"/>
                    </a:ext>
                  </a:extLst>
                </a:gridCol>
                <a:gridCol w="1589464">
                  <a:extLst>
                    <a:ext uri="{9D8B030D-6E8A-4147-A177-3AD203B41FA5}">
                      <a16:colId xmlns:a16="http://schemas.microsoft.com/office/drawing/2014/main" val="1071349629"/>
                    </a:ext>
                  </a:extLst>
                </a:gridCol>
                <a:gridCol w="1589464">
                  <a:extLst>
                    <a:ext uri="{9D8B030D-6E8A-4147-A177-3AD203B41FA5}">
                      <a16:colId xmlns:a16="http://schemas.microsoft.com/office/drawing/2014/main" val="2404934970"/>
                    </a:ext>
                  </a:extLst>
                </a:gridCol>
                <a:gridCol w="1589464">
                  <a:extLst>
                    <a:ext uri="{9D8B030D-6E8A-4147-A177-3AD203B41FA5}">
                      <a16:colId xmlns:a16="http://schemas.microsoft.com/office/drawing/2014/main" val="2464147662"/>
                    </a:ext>
                  </a:extLst>
                </a:gridCol>
                <a:gridCol w="1589464">
                  <a:extLst>
                    <a:ext uri="{9D8B030D-6E8A-4147-A177-3AD203B41FA5}">
                      <a16:colId xmlns:a16="http://schemas.microsoft.com/office/drawing/2014/main" val="1806403255"/>
                    </a:ext>
                  </a:extLst>
                </a:gridCol>
                <a:gridCol w="1589464">
                  <a:extLst>
                    <a:ext uri="{9D8B030D-6E8A-4147-A177-3AD203B41FA5}">
                      <a16:colId xmlns:a16="http://schemas.microsoft.com/office/drawing/2014/main" val="299080935"/>
                    </a:ext>
                  </a:extLst>
                </a:gridCol>
                <a:gridCol w="1741867">
                  <a:extLst>
                    <a:ext uri="{9D8B030D-6E8A-4147-A177-3AD203B41FA5}">
                      <a16:colId xmlns:a16="http://schemas.microsoft.com/office/drawing/2014/main" val="1525078774"/>
                    </a:ext>
                  </a:extLst>
                </a:gridCol>
              </a:tblGrid>
              <a:tr h="914400">
                <a:tc>
                  <a:txBody>
                    <a:bodyPr/>
                    <a:lstStyle/>
                    <a:p>
                      <a:r>
                        <a:rPr lang="en-IE" sz="1800" b="0" dirty="0">
                          <a:solidFill>
                            <a:schemeClr val="bg1"/>
                          </a:solidFill>
                        </a:rPr>
                        <a:t>Vrsta naložbe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800" b="0" dirty="0">
                          <a:solidFill>
                            <a:schemeClr val="bg1"/>
                          </a:solidFill>
                        </a:rPr>
                        <a:t>Začetni stroški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800" b="0" dirty="0">
                          <a:solidFill>
                            <a:schemeClr val="bg1"/>
                          </a:solidFill>
                        </a:rPr>
                        <a:t>Letni prihranki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800" b="0" dirty="0">
                          <a:solidFill>
                            <a:schemeClr val="bg1"/>
                          </a:solidFill>
                        </a:rPr>
                        <a:t>Obdobje povračila (leta)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800" b="0" dirty="0">
                          <a:solidFill>
                            <a:schemeClr val="bg1"/>
                          </a:solidFill>
                        </a:rPr>
                        <a:t>Donosnost naložbe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800" b="0" dirty="0">
                          <a:solidFill>
                            <a:schemeClr val="bg1"/>
                          </a:solidFill>
                        </a:rPr>
                        <a:t>Ali lahko zvišate ceno?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800" b="0" dirty="0">
                          <a:solidFill>
                            <a:schemeClr val="bg1"/>
                          </a:solidFill>
                        </a:rPr>
                        <a:t>Nova cena/noč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693265790"/>
                  </a:ext>
                </a:extLst>
              </a:tr>
              <a:tr h="662940">
                <a:tc>
                  <a:txBody>
                    <a:bodyPr/>
                    <a:lstStyle/>
                    <a:p>
                      <a:r>
                        <a:rPr lang="en-IE" sz="1800" b="0" dirty="0">
                          <a:solidFill>
                            <a:schemeClr val="bg1"/>
                          </a:solidFill>
                        </a:rPr>
                        <a:t>Sončni kolektorji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1800" dirty="0">
                          <a:solidFill>
                            <a:srgbClr val="494949"/>
                          </a:solidFill>
                        </a:rPr>
                        <a:t>30.000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=B2/C2 →</a:t>
                      </a:r>
                      <a:r>
                        <a:rPr lang="en-IE" sz="1800" b="1" dirty="0">
                          <a:solidFill>
                            <a:srgbClr val="494949"/>
                          </a:solidFill>
                        </a:rPr>
                        <a:t> 6</a:t>
                      </a:r>
                      <a:endParaRPr lang="en-IE" sz="18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=(C2/B2)*100 →</a:t>
                      </a:r>
                      <a:r>
                        <a:rPr lang="en-IE" sz="1800" b="1" dirty="0">
                          <a:solidFill>
                            <a:srgbClr val="494949"/>
                          </a:solidFill>
                        </a:rPr>
                        <a:t> 16,7 %</a:t>
                      </a:r>
                      <a:endParaRPr lang="en-IE" sz="18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Da,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100 € × 1,15 = 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8255393"/>
                  </a:ext>
                </a:extLst>
              </a:tr>
              <a:tr h="640080">
                <a:tc>
                  <a:txBody>
                    <a:bodyPr/>
                    <a:lstStyle/>
                    <a:p>
                      <a:r>
                        <a:rPr lang="en-IE" sz="1800" b="0" dirty="0">
                          <a:solidFill>
                            <a:schemeClr val="bg1"/>
                          </a:solidFill>
                        </a:rPr>
                        <a:t>Izboljšava izolacije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1800" dirty="0">
                          <a:solidFill>
                            <a:srgbClr val="494949"/>
                          </a:solidFill>
                        </a:rPr>
                        <a:t>15.000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=B3/C3 →</a:t>
                      </a:r>
                      <a:r>
                        <a:rPr lang="en-IE" sz="1800" b="1" dirty="0">
                          <a:solidFill>
                            <a:srgbClr val="494949"/>
                          </a:solidFill>
                        </a:rPr>
                        <a:t> 7,5</a:t>
                      </a:r>
                      <a:endParaRPr lang="en-IE" sz="18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=(C3/B3)*100 →</a:t>
                      </a:r>
                      <a:r>
                        <a:rPr lang="en-IE" sz="1800" b="1" dirty="0">
                          <a:solidFill>
                            <a:srgbClr val="494949"/>
                          </a:solidFill>
                        </a:rPr>
                        <a:t> 13,3 %</a:t>
                      </a:r>
                      <a:endParaRPr lang="en-IE" sz="18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err="1">
                          <a:solidFill>
                            <a:srgbClr val="494949"/>
                          </a:solidFill>
                        </a:rPr>
                        <a:t>Mogoče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95 × 1,10 = 104,50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817406"/>
                  </a:ext>
                </a:extLst>
              </a:tr>
              <a:tr h="914400">
                <a:tc>
                  <a:txBody>
                    <a:bodyPr/>
                    <a:lstStyle/>
                    <a:p>
                      <a:r>
                        <a:rPr lang="en-IE" sz="1800" b="0" dirty="0">
                          <a:solidFill>
                            <a:schemeClr val="bg1"/>
                          </a:solidFill>
                        </a:rPr>
                        <a:t>Sistem za recikliranje vode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1800" dirty="0">
                          <a:solidFill>
                            <a:srgbClr val="494949"/>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=B4/C4 →</a:t>
                      </a:r>
                      <a:r>
                        <a:rPr lang="en-IE" sz="1800" b="1" dirty="0">
                          <a:solidFill>
                            <a:srgbClr val="494949"/>
                          </a:solidFill>
                        </a:rPr>
                        <a:t> 8</a:t>
                      </a:r>
                      <a:endParaRPr lang="en-IE" sz="18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=(C4/B4)*100 →</a:t>
                      </a:r>
                      <a:r>
                        <a:rPr lang="en-IE" sz="1800" b="1" dirty="0">
                          <a:solidFill>
                            <a:srgbClr val="494949"/>
                          </a:solidFill>
                        </a:rPr>
                        <a:t> 12,5 %</a:t>
                      </a:r>
                      <a:endParaRPr lang="en-IE" sz="18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Ni </a:t>
                      </a:r>
                      <a:r>
                        <a:rPr lang="en-IE" sz="1800" dirty="0" err="1">
                          <a:solidFill>
                            <a:srgbClr val="494949"/>
                          </a:solidFill>
                        </a:rPr>
                        <a:t>verjetno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90 EUR (nespremenjeno)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993068"/>
                  </a:ext>
                </a:extLst>
              </a:tr>
            </a:tbl>
          </a:graphicData>
        </a:graphic>
      </p:graphicFrame>
      <p:sp>
        <p:nvSpPr>
          <p:cNvPr id="9" name="Rectangle 2">
            <a:extLst>
              <a:ext uri="{FF2B5EF4-FFF2-40B4-BE49-F238E27FC236}">
                <a16:creationId xmlns:a16="http://schemas.microsoft.com/office/drawing/2014/main" id="{C6DB5C11-51B2-E629-088A-061C62FCF52F}"/>
              </a:ext>
            </a:extLst>
          </p:cNvPr>
          <p:cNvSpPr>
            <a:spLocks noChangeArrowheads="1"/>
          </p:cNvSpPr>
          <p:nvPr/>
        </p:nvSpPr>
        <p:spPr bwMode="auto">
          <a:xfrm>
            <a:off x="279305" y="781199"/>
            <a:ext cx="1163339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E96751"/>
                </a:solidFill>
                <a:effectLst/>
              </a:rPr>
              <a:t>Opomba: </a:t>
            </a:r>
            <a:r>
              <a:rPr kumimoji="0" lang="en-US" altLang="en-US" sz="2200" b="0" i="0" u="none" strike="noStrike" cap="none" normalizeH="0" baseline="0" dirty="0">
                <a:ln>
                  <a:noFill/>
                </a:ln>
                <a:solidFill>
                  <a:srgbClr val="494949"/>
                </a:solidFill>
                <a:effectLst/>
              </a:rPr>
              <a:t>To so </a:t>
            </a:r>
            <a:r>
              <a:rPr kumimoji="0" lang="en-US" altLang="en-US" sz="2200" b="1" i="0" u="none" strike="noStrike" cap="none" normalizeH="0" baseline="0" dirty="0">
                <a:ln>
                  <a:noFill/>
                </a:ln>
                <a:solidFill>
                  <a:srgbClr val="494949"/>
                </a:solidFill>
                <a:effectLst/>
              </a:rPr>
              <a:t>sklici na celice, ki </a:t>
            </a:r>
            <a:r>
              <a:rPr kumimoji="0" lang="en-US" altLang="en-US" sz="2200" b="0" i="0" u="none" strike="noStrike" cap="none" normalizeH="0" baseline="0" dirty="0">
                <a:ln>
                  <a:noFill/>
                </a:ln>
                <a:solidFill>
                  <a:srgbClr val="494949"/>
                </a:solidFill>
                <a:effectLst/>
              </a:rPr>
              <a:t>se uporabljajo v Excelu ali Google Sheets.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rgbClr val="494949"/>
                </a:solidFill>
                <a:effectLst/>
              </a:rPr>
              <a:t>B2 </a:t>
            </a:r>
            <a:r>
              <a:rPr kumimoji="0" lang="en-US" altLang="en-US" sz="2200" b="0" i="0" u="none" strike="noStrike" cap="none" normalizeH="0" baseline="0" dirty="0">
                <a:ln>
                  <a:noFill/>
                </a:ln>
                <a:solidFill>
                  <a:srgbClr val="494949"/>
                </a:solidFill>
                <a:effectLst/>
              </a:rPr>
              <a:t>= številka v stolpcu B, vrstica 2 → v tem primeru </a:t>
            </a:r>
            <a:r>
              <a:rPr kumimoji="0" lang="en-US" altLang="en-US" sz="2200" b="0" i="1" u="none" strike="noStrike" cap="none" normalizeH="0" baseline="0" dirty="0">
                <a:ln>
                  <a:noFill/>
                </a:ln>
                <a:solidFill>
                  <a:srgbClr val="494949"/>
                </a:solidFill>
                <a:effectLst/>
              </a:rPr>
              <a:t>začetni stroški </a:t>
            </a:r>
            <a:r>
              <a:rPr kumimoji="0" lang="en-US" altLang="en-US" sz="2200" b="0" i="0" u="none" strike="noStrike" cap="none" normalizeH="0" baseline="0" dirty="0">
                <a:ln>
                  <a:noFill/>
                </a:ln>
                <a:solidFill>
                  <a:srgbClr val="494949"/>
                </a:solidFill>
                <a:effectLst/>
              </a:rPr>
              <a:t>prve naložbe (sončni kolektorji).</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rgbClr val="494949"/>
                </a:solidFill>
                <a:effectLst/>
              </a:rPr>
              <a:t>C2 </a:t>
            </a:r>
            <a:r>
              <a:rPr kumimoji="0" lang="en-US" altLang="en-US" sz="2200" b="0" i="0" u="none" strike="noStrike" cap="none" normalizeH="0" baseline="0" dirty="0">
                <a:ln>
                  <a:noFill/>
                </a:ln>
                <a:solidFill>
                  <a:srgbClr val="494949"/>
                </a:solidFill>
                <a:effectLst/>
              </a:rPr>
              <a:t>= številka v stolpcu C, vrstica 2 → </a:t>
            </a:r>
            <a:r>
              <a:rPr kumimoji="0" lang="en-US" altLang="en-US" sz="2200" b="0" i="1" u="none" strike="noStrike" cap="none" normalizeH="0" baseline="0" dirty="0">
                <a:ln>
                  <a:noFill/>
                </a:ln>
                <a:solidFill>
                  <a:srgbClr val="494949"/>
                </a:solidFill>
                <a:effectLst/>
              </a:rPr>
              <a:t>letni prihranki </a:t>
            </a:r>
            <a:r>
              <a:rPr kumimoji="0" lang="en-US" altLang="en-US" sz="2200" b="0" i="0" u="none" strike="noStrike" cap="none" normalizeH="0" baseline="0" dirty="0">
                <a:ln>
                  <a:noFill/>
                </a:ln>
                <a:solidFill>
                  <a:srgbClr val="494949"/>
                </a:solidFill>
                <a:effectLst/>
              </a:rPr>
              <a:t>za isto naložbo.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rgbClr val="494949"/>
                </a:solidFill>
                <a:effectLst/>
              </a:rPr>
              <a:t>=B2/C2 pomeni: deli začetne stroške z letnimi prihranki → dobiš </a:t>
            </a:r>
            <a:r>
              <a:rPr kumimoji="0" lang="en-US" altLang="en-US" sz="2200" b="1" i="0" u="none" strike="noStrike" cap="none" normalizeH="0" baseline="0" dirty="0">
                <a:ln>
                  <a:noFill/>
                </a:ln>
                <a:solidFill>
                  <a:srgbClr val="494949"/>
                </a:solidFill>
                <a:effectLst/>
              </a:rPr>
              <a:t>obdobje povračila</a:t>
            </a:r>
            <a:r>
              <a:rPr kumimoji="0" lang="en-US" altLang="en-US" sz="2200" b="0" i="0" u="none" strike="noStrike" cap="none" normalizeH="0" baseline="0" dirty="0">
                <a:ln>
                  <a:noFill/>
                </a:ln>
                <a:solidFill>
                  <a:srgbClr val="494949"/>
                </a:solidFill>
                <a:effectLs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494949"/>
              </a:solidFill>
              <a:effectLst/>
            </a:endParaRPr>
          </a:p>
        </p:txBody>
      </p:sp>
    </p:spTree>
    <p:extLst>
      <p:ext uri="{BB962C8B-B14F-4D97-AF65-F5344CB8AC3E}">
        <p14:creationId xmlns:p14="http://schemas.microsoft.com/office/powerpoint/2010/main" val="383496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5C0A8-9553-EC85-53CA-B1810F31FD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C854219-6886-16D8-38DF-F3360B26B258}"/>
              </a:ext>
            </a:extLst>
          </p:cNvPr>
          <p:cNvSpPr>
            <a:spLocks noGrp="1"/>
          </p:cNvSpPr>
          <p:nvPr>
            <p:ph type="body" sz="quarter" idx="19"/>
          </p:nvPr>
        </p:nvSpPr>
        <p:spPr>
          <a:xfrm>
            <a:off x="277788" y="798273"/>
            <a:ext cx="11718610" cy="803654"/>
          </a:xfrm>
        </p:spPr>
        <p:txBody>
          <a:bodyPr lIns="91440" tIns="45720" rIns="91440" bIns="45720" anchor="t">
            <a:noAutofit/>
          </a:bodyPr>
          <a:lstStyle/>
          <a:p>
            <a:r>
              <a:rPr lang="en-US" sz="2000" dirty="0">
                <a:solidFill>
                  <a:srgbClr val="494949"/>
                </a:solidFill>
              </a:rPr>
              <a:t>Kje to uporabiti v svojem poslovnem načrtu</a:t>
            </a:r>
            <a:endParaRPr lang="en-US" sz="2000" dirty="0">
              <a:solidFill>
                <a:srgbClr val="494949"/>
              </a:solidFill>
              <a:ea typeface="Calibri"/>
              <a:cs typeface="Calibri"/>
            </a:endParaRPr>
          </a:p>
          <a:p>
            <a:r>
              <a:rPr lang="en-US" sz="2000" b="0" dirty="0">
                <a:solidFill>
                  <a:srgbClr val="494949"/>
                </a:solidFill>
              </a:rPr>
              <a:t>Stroški zagona podjetja → Vključite postavke trajnosti.</a:t>
            </a:r>
            <a:endParaRPr lang="en-US" sz="2000" b="0" dirty="0">
              <a:solidFill>
                <a:srgbClr val="494949"/>
              </a:solidFill>
              <a:ea typeface="Calibri"/>
              <a:cs typeface="Calibri"/>
            </a:endParaRPr>
          </a:p>
          <a:p>
            <a:r>
              <a:rPr lang="en-US" sz="2000" b="0" dirty="0">
                <a:solidFill>
                  <a:srgbClr val="494949"/>
                </a:solidFill>
              </a:rPr>
              <a:t>Cenovna strategija → Prilagodite ekološko premijo na podlagi zaznane vrednosti.</a:t>
            </a:r>
            <a:endParaRPr lang="en-US" sz="2000" b="0" dirty="0">
              <a:solidFill>
                <a:srgbClr val="494949"/>
              </a:solidFill>
              <a:ea typeface="Calibri"/>
              <a:cs typeface="Calibri"/>
            </a:endParaRPr>
          </a:p>
          <a:p>
            <a:r>
              <a:rPr lang="en-US" sz="2000" b="0" dirty="0">
                <a:solidFill>
                  <a:srgbClr val="494949"/>
                </a:solidFill>
              </a:rPr>
              <a:t>Tržni načrt → Uporabite certifikacijske logotipe, statistike vpliva gostov.</a:t>
            </a:r>
            <a:endParaRPr lang="en-US" sz="2000" b="0" dirty="0">
              <a:solidFill>
                <a:srgbClr val="494949"/>
              </a:solidFill>
              <a:ea typeface="Calibri"/>
              <a:cs typeface="Calibri"/>
            </a:endParaRPr>
          </a:p>
          <a:p>
            <a:r>
              <a:rPr lang="en-US" sz="2000" b="0" dirty="0">
                <a:solidFill>
                  <a:srgbClr val="494949"/>
                </a:solidFill>
              </a:rPr>
              <a:t>Predlog financiranja → Uporabite podatke o donosnosti naložbe/povračilu naložbe, da utemeljite prošnje za posojila ali subvencije.</a:t>
            </a:r>
            <a:endParaRPr lang="en-US" sz="2000" b="0" dirty="0">
              <a:solidFill>
                <a:srgbClr val="494949"/>
              </a:solidFill>
              <a:ea typeface="Calibri"/>
              <a:cs typeface="Calibri"/>
            </a:endParaRPr>
          </a:p>
          <a:p>
            <a:endParaRPr lang="en-IE" sz="2000" dirty="0">
              <a:solidFill>
                <a:srgbClr val="494949"/>
              </a:solidFill>
              <a:ea typeface="Calibri"/>
              <a:cs typeface="Calibri"/>
            </a:endParaRPr>
          </a:p>
        </p:txBody>
      </p:sp>
      <p:graphicFrame>
        <p:nvGraphicFramePr>
          <p:cNvPr id="5" name="Table 4">
            <a:extLst>
              <a:ext uri="{FF2B5EF4-FFF2-40B4-BE49-F238E27FC236}">
                <a16:creationId xmlns:a16="http://schemas.microsoft.com/office/drawing/2014/main" id="{6E425191-2730-4BA7-5D56-F89223C42CC9}"/>
              </a:ext>
            </a:extLst>
          </p:cNvPr>
          <p:cNvGraphicFramePr>
            <a:graphicFrameLocks noGrp="1"/>
          </p:cNvGraphicFramePr>
          <p:nvPr>
            <p:extLst>
              <p:ext uri="{D42A27DB-BD31-4B8C-83A1-F6EECF244321}">
                <p14:modId xmlns:p14="http://schemas.microsoft.com/office/powerpoint/2010/main" val="1925925222"/>
              </p:ext>
            </p:extLst>
          </p:nvPr>
        </p:nvGraphicFramePr>
        <p:xfrm>
          <a:off x="376774" y="2891888"/>
          <a:ext cx="11278651" cy="3131820"/>
        </p:xfrm>
        <a:graphic>
          <a:graphicData uri="http://schemas.openxmlformats.org/drawingml/2006/table">
            <a:tbl>
              <a:tblPr/>
              <a:tblGrid>
                <a:gridCol w="1589464">
                  <a:extLst>
                    <a:ext uri="{9D8B030D-6E8A-4147-A177-3AD203B41FA5}">
                      <a16:colId xmlns:a16="http://schemas.microsoft.com/office/drawing/2014/main" val="2493250003"/>
                    </a:ext>
                  </a:extLst>
                </a:gridCol>
                <a:gridCol w="1589464">
                  <a:extLst>
                    <a:ext uri="{9D8B030D-6E8A-4147-A177-3AD203B41FA5}">
                      <a16:colId xmlns:a16="http://schemas.microsoft.com/office/drawing/2014/main" val="1071349629"/>
                    </a:ext>
                  </a:extLst>
                </a:gridCol>
                <a:gridCol w="1589464">
                  <a:extLst>
                    <a:ext uri="{9D8B030D-6E8A-4147-A177-3AD203B41FA5}">
                      <a16:colId xmlns:a16="http://schemas.microsoft.com/office/drawing/2014/main" val="2404934970"/>
                    </a:ext>
                  </a:extLst>
                </a:gridCol>
                <a:gridCol w="1589464">
                  <a:extLst>
                    <a:ext uri="{9D8B030D-6E8A-4147-A177-3AD203B41FA5}">
                      <a16:colId xmlns:a16="http://schemas.microsoft.com/office/drawing/2014/main" val="2464147662"/>
                    </a:ext>
                  </a:extLst>
                </a:gridCol>
                <a:gridCol w="1589464">
                  <a:extLst>
                    <a:ext uri="{9D8B030D-6E8A-4147-A177-3AD203B41FA5}">
                      <a16:colId xmlns:a16="http://schemas.microsoft.com/office/drawing/2014/main" val="1806403255"/>
                    </a:ext>
                  </a:extLst>
                </a:gridCol>
                <a:gridCol w="1589464">
                  <a:extLst>
                    <a:ext uri="{9D8B030D-6E8A-4147-A177-3AD203B41FA5}">
                      <a16:colId xmlns:a16="http://schemas.microsoft.com/office/drawing/2014/main" val="299080935"/>
                    </a:ext>
                  </a:extLst>
                </a:gridCol>
                <a:gridCol w="1741867">
                  <a:extLst>
                    <a:ext uri="{9D8B030D-6E8A-4147-A177-3AD203B41FA5}">
                      <a16:colId xmlns:a16="http://schemas.microsoft.com/office/drawing/2014/main" val="1525078774"/>
                    </a:ext>
                  </a:extLst>
                </a:gridCol>
              </a:tblGrid>
              <a:tr h="914400">
                <a:tc>
                  <a:txBody>
                    <a:bodyPr/>
                    <a:lstStyle/>
                    <a:p>
                      <a:r>
                        <a:rPr lang="en-IE" sz="1600" b="0" dirty="0">
                          <a:solidFill>
                            <a:schemeClr val="bg1"/>
                          </a:solidFill>
                        </a:rPr>
                        <a:t>Vrsta naložbe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600" b="0" dirty="0">
                          <a:solidFill>
                            <a:schemeClr val="bg1"/>
                          </a:solidFill>
                        </a:rPr>
                        <a:t>Začetni stroški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600" b="0" dirty="0">
                          <a:solidFill>
                            <a:schemeClr val="bg1"/>
                          </a:solidFill>
                        </a:rPr>
                        <a:t>Letni prihranki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600" b="0" dirty="0">
                          <a:solidFill>
                            <a:schemeClr val="bg1"/>
                          </a:solidFill>
                        </a:rPr>
                        <a:t>Obdobje povračila (leta)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600" b="0" dirty="0">
                          <a:solidFill>
                            <a:schemeClr val="bg1"/>
                          </a:solidFill>
                        </a:rPr>
                        <a:t>Donosnost naložbe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600" b="0" dirty="0">
                          <a:solidFill>
                            <a:schemeClr val="bg1"/>
                          </a:solidFill>
                        </a:rPr>
                        <a:t>Ali lahko zvišate ceno?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1600" b="0" dirty="0">
                          <a:solidFill>
                            <a:schemeClr val="bg1"/>
                          </a:solidFill>
                        </a:rPr>
                        <a:t>Nova cena/noč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3693265790"/>
                  </a:ext>
                </a:extLst>
              </a:tr>
              <a:tr h="662940">
                <a:tc>
                  <a:txBody>
                    <a:bodyPr/>
                    <a:lstStyle/>
                    <a:p>
                      <a:r>
                        <a:rPr lang="en-IE" sz="1600" b="0" dirty="0">
                          <a:solidFill>
                            <a:schemeClr val="bg1"/>
                          </a:solidFill>
                        </a:rPr>
                        <a:t>Sončni kolektorji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1600" dirty="0">
                          <a:solidFill>
                            <a:srgbClr val="494949"/>
                          </a:solidFill>
                        </a:rPr>
                        <a:t>30.000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dirty="0">
                          <a:solidFill>
                            <a:srgbClr val="494949"/>
                          </a:solidFill>
                        </a:rPr>
                        <a:t>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b="0" dirty="0">
                          <a:solidFill>
                            <a:srgbClr val="494949"/>
                          </a:solidFill>
                        </a:rPr>
                        <a:t>6 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b="0" dirty="0">
                          <a:solidFill>
                            <a:srgbClr val="494949"/>
                          </a:solidFill>
                        </a:rPr>
                        <a:t>16,7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b="0" dirty="0">
                          <a:solidFill>
                            <a:srgbClr val="494949"/>
                          </a:solidFill>
                        </a:rPr>
                        <a:t>Da,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b="0" dirty="0">
                          <a:solidFill>
                            <a:srgbClr val="494949"/>
                          </a:solidFill>
                        </a:rPr>
                        <a:t>115 € (od 100 € osnovne cene)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8255393"/>
                  </a:ext>
                </a:extLst>
              </a:tr>
              <a:tr h="640080">
                <a:tc>
                  <a:txBody>
                    <a:bodyPr/>
                    <a:lstStyle/>
                    <a:p>
                      <a:r>
                        <a:rPr lang="en-IE" sz="1600" b="0" dirty="0">
                          <a:solidFill>
                            <a:schemeClr val="bg1"/>
                          </a:solidFill>
                        </a:rPr>
                        <a:t>Nadgradnja izolacije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1600" dirty="0">
                          <a:solidFill>
                            <a:srgbClr val="494949"/>
                          </a:solidFill>
                        </a:rPr>
                        <a:t>15.000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dirty="0">
                          <a:solidFill>
                            <a:srgbClr val="494949"/>
                          </a:solidFill>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b="0" dirty="0">
                          <a:solidFill>
                            <a:srgbClr val="494949"/>
                          </a:solidFill>
                        </a:rPr>
                        <a:t>7,5 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b="0" dirty="0">
                          <a:solidFill>
                            <a:srgbClr val="494949"/>
                          </a:solidFill>
                        </a:rPr>
                        <a:t>13,3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b="0" dirty="0">
                          <a:solidFill>
                            <a:srgbClr val="494949"/>
                          </a:solidFill>
                        </a:rPr>
                        <a:t>Mogoče, +10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b="0" dirty="0">
                          <a:solidFill>
                            <a:srgbClr val="494949"/>
                          </a:solidFill>
                        </a:rPr>
                        <a:t>104,50 € (od 95 € osnovne cene)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8817406"/>
                  </a:ext>
                </a:extLst>
              </a:tr>
              <a:tr h="914400">
                <a:tc>
                  <a:txBody>
                    <a:bodyPr/>
                    <a:lstStyle/>
                    <a:p>
                      <a:r>
                        <a:rPr lang="en-IE" sz="1600" b="0" dirty="0">
                          <a:solidFill>
                            <a:schemeClr val="bg1"/>
                          </a:solidFill>
                        </a:rPr>
                        <a:t>Sistem za recikliranje vode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r>
                        <a:rPr lang="en-IE" sz="1600" dirty="0">
                          <a:solidFill>
                            <a:srgbClr val="494949"/>
                          </a:solidFill>
                        </a:rPr>
                        <a:t>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dirty="0">
                          <a:solidFill>
                            <a:srgbClr val="494949"/>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b="0" dirty="0">
                          <a:solidFill>
                            <a:srgbClr val="494949"/>
                          </a:solidFill>
                        </a:rPr>
                        <a:t>8 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b="0" dirty="0">
                          <a:solidFill>
                            <a:srgbClr val="494949"/>
                          </a:solidFill>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600" b="0" dirty="0">
                          <a:solidFill>
                            <a:srgbClr val="494949"/>
                          </a:solidFill>
                        </a:rPr>
                        <a:t>Ni </a:t>
                      </a:r>
                      <a:r>
                        <a:rPr lang="en-IE" sz="1600" b="0" dirty="0" err="1">
                          <a:solidFill>
                            <a:srgbClr val="494949"/>
                          </a:solidFill>
                        </a:rPr>
                        <a:t>verjetno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E" sz="1600" b="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993068"/>
                  </a:ext>
                </a:extLst>
              </a:tr>
            </a:tbl>
          </a:graphicData>
        </a:graphic>
      </p:graphicFrame>
      <p:sp>
        <p:nvSpPr>
          <p:cNvPr id="7" name="Text Placeholder 2">
            <a:extLst>
              <a:ext uri="{FF2B5EF4-FFF2-40B4-BE49-F238E27FC236}">
                <a16:creationId xmlns:a16="http://schemas.microsoft.com/office/drawing/2014/main" id="{F1AA1CDE-2D08-733F-C6D6-DBFA60103841}"/>
              </a:ext>
            </a:extLst>
          </p:cNvPr>
          <p:cNvSpPr txBox="1">
            <a:spLocks/>
          </p:cNvSpPr>
          <p:nvPr/>
        </p:nvSpPr>
        <p:spPr>
          <a:xfrm>
            <a:off x="279304" y="223427"/>
            <a:ext cx="1163339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E96751"/>
                </a:solidFill>
              </a:rPr>
              <a:t>Primer predloge – Kalkulator trajnostnih naložb </a:t>
            </a:r>
            <a:r>
              <a:rPr lang="en-US" sz="2800" b="0" dirty="0">
                <a:solidFill>
                  <a:srgbClr val="E96751"/>
                </a:solidFill>
              </a:rPr>
              <a:t>(različica samo s tabelo)</a:t>
            </a:r>
            <a:endParaRPr lang="en-IE" sz="2800" b="0" dirty="0">
              <a:solidFill>
                <a:srgbClr val="E96751"/>
              </a:solidFill>
            </a:endParaRPr>
          </a:p>
        </p:txBody>
      </p:sp>
    </p:spTree>
    <p:extLst>
      <p:ext uri="{BB962C8B-B14F-4D97-AF65-F5344CB8AC3E}">
        <p14:creationId xmlns:p14="http://schemas.microsoft.com/office/powerpoint/2010/main" val="1787760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236C7-64C2-FDA8-519B-12CA38EFBA9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A232C9F-7501-5C23-ABE0-160BE6D5038C}"/>
              </a:ext>
            </a:extLst>
          </p:cNvPr>
          <p:cNvSpPr>
            <a:spLocks noGrp="1"/>
          </p:cNvSpPr>
          <p:nvPr>
            <p:ph type="body" sz="quarter" idx="16"/>
          </p:nvPr>
        </p:nvSpPr>
        <p:spPr>
          <a:xfrm>
            <a:off x="798381" y="315936"/>
            <a:ext cx="10614687" cy="803654"/>
          </a:xfrm>
        </p:spPr>
        <p:txBody>
          <a:bodyPr/>
          <a:lstStyle/>
          <a:p>
            <a:r>
              <a:rPr lang="en-IE" sz="3200" dirty="0">
                <a:solidFill>
                  <a:srgbClr val="459597"/>
                </a:solidFill>
              </a:rPr>
              <a:t>Načrtovanje za izredne razmere in dolgoročna vzdržnost</a:t>
            </a:r>
          </a:p>
        </p:txBody>
      </p:sp>
      <p:sp>
        <p:nvSpPr>
          <p:cNvPr id="11" name="Freeform: Shape 10">
            <a:extLst>
              <a:ext uri="{FF2B5EF4-FFF2-40B4-BE49-F238E27FC236}">
                <a16:creationId xmlns:a16="http://schemas.microsoft.com/office/drawing/2014/main" id="{CAF2F1B3-A625-9CA9-D35C-2358418E6771}"/>
              </a:ext>
            </a:extLst>
          </p:cNvPr>
          <p:cNvSpPr/>
          <p:nvPr/>
        </p:nvSpPr>
        <p:spPr>
          <a:xfrm>
            <a:off x="688855" y="2347574"/>
            <a:ext cx="10531595" cy="2843552"/>
          </a:xfrm>
          <a:custGeom>
            <a:avLst/>
            <a:gdLst>
              <a:gd name="connsiteX0" fmla="*/ 244545 w 2329002"/>
              <a:gd name="connsiteY0" fmla="*/ 0 h 2621700"/>
              <a:gd name="connsiteX1" fmla="*/ 2084457 w 2329002"/>
              <a:gd name="connsiteY1" fmla="*/ 0 h 2621700"/>
              <a:gd name="connsiteX2" fmla="*/ 2329002 w 2329002"/>
              <a:gd name="connsiteY2" fmla="*/ 244545 h 2621700"/>
              <a:gd name="connsiteX3" fmla="*/ 2329002 w 2329002"/>
              <a:gd name="connsiteY3" fmla="*/ 2621700 h 2621700"/>
              <a:gd name="connsiteX4" fmla="*/ 2329002 w 2329002"/>
              <a:gd name="connsiteY4" fmla="*/ 2621700 h 2621700"/>
              <a:gd name="connsiteX5" fmla="*/ 0 w 2329002"/>
              <a:gd name="connsiteY5" fmla="*/ 2621700 h 2621700"/>
              <a:gd name="connsiteX6" fmla="*/ 0 w 2329002"/>
              <a:gd name="connsiteY6" fmla="*/ 2621700 h 2621700"/>
              <a:gd name="connsiteX7" fmla="*/ 0 w 2329002"/>
              <a:gd name="connsiteY7" fmla="*/ 244545 h 2621700"/>
              <a:gd name="connsiteX8" fmla="*/ 244545 w 2329002"/>
              <a:gd name="connsiteY8" fmla="*/ 0 h 262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002" h="2621700">
                <a:moveTo>
                  <a:pt x="2084457" y="2621700"/>
                </a:moveTo>
                <a:lnTo>
                  <a:pt x="244545" y="2621700"/>
                </a:lnTo>
                <a:cubicBezTo>
                  <a:pt x="109487" y="2621700"/>
                  <a:pt x="0" y="2512213"/>
                  <a:pt x="0" y="2377155"/>
                </a:cubicBezTo>
                <a:lnTo>
                  <a:pt x="0" y="0"/>
                </a:lnTo>
                <a:lnTo>
                  <a:pt x="0" y="0"/>
                </a:lnTo>
                <a:lnTo>
                  <a:pt x="2329002" y="0"/>
                </a:lnTo>
                <a:lnTo>
                  <a:pt x="2329002" y="0"/>
                </a:lnTo>
                <a:lnTo>
                  <a:pt x="2329002" y="2377155"/>
                </a:lnTo>
                <a:cubicBezTo>
                  <a:pt x="2329002" y="2512213"/>
                  <a:pt x="2219515" y="2621700"/>
                  <a:pt x="2084457" y="2621700"/>
                </a:cubicBezTo>
                <a:close/>
              </a:path>
            </a:pathLst>
          </a:custGeom>
          <a:solidFill>
            <a:srgbClr val="EC7C69"/>
          </a:solidFill>
          <a:ln>
            <a:solidFill>
              <a:srgbClr val="EC7C6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225" tIns="355600" rIns="427225" bIns="427225" numCol="1" spcCol="1270" anchor="t" anchorCtr="0">
            <a:noAutofit/>
          </a:bodyPr>
          <a:lstStyle/>
          <a:p>
            <a:pPr marL="0" lvl="0" indent="0" algn="ctr" defTabSz="2222500">
              <a:lnSpc>
                <a:spcPct val="90000"/>
              </a:lnSpc>
              <a:spcBef>
                <a:spcPct val="0"/>
              </a:spcBef>
              <a:spcAft>
                <a:spcPct val="35000"/>
              </a:spcAft>
              <a:buNone/>
            </a:pPr>
            <a:endParaRPr lang="en-GB" sz="5000" kern="1200"/>
          </a:p>
        </p:txBody>
      </p:sp>
      <p:grpSp>
        <p:nvGrpSpPr>
          <p:cNvPr id="24" name="Group 23">
            <a:extLst>
              <a:ext uri="{FF2B5EF4-FFF2-40B4-BE49-F238E27FC236}">
                <a16:creationId xmlns:a16="http://schemas.microsoft.com/office/drawing/2014/main" id="{D99CA5EB-C55B-5737-BB46-1E542A2E8F01}"/>
              </a:ext>
            </a:extLst>
          </p:cNvPr>
          <p:cNvGrpSpPr/>
          <p:nvPr/>
        </p:nvGrpSpPr>
        <p:grpSpPr>
          <a:xfrm>
            <a:off x="-533400" y="853677"/>
            <a:ext cx="12287250" cy="4137550"/>
            <a:chOff x="-20769" y="1515051"/>
            <a:chExt cx="11479343" cy="4361758"/>
          </a:xfrm>
        </p:grpSpPr>
        <p:grpSp>
          <p:nvGrpSpPr>
            <p:cNvPr id="19" name="Group 18">
              <a:extLst>
                <a:ext uri="{FF2B5EF4-FFF2-40B4-BE49-F238E27FC236}">
                  <a16:creationId xmlns:a16="http://schemas.microsoft.com/office/drawing/2014/main" id="{18203A16-9FD5-4FDE-8CF0-C2FEB95638CA}"/>
                </a:ext>
              </a:extLst>
            </p:cNvPr>
            <p:cNvGrpSpPr/>
            <p:nvPr/>
          </p:nvGrpSpPr>
          <p:grpSpPr>
            <a:xfrm>
              <a:off x="-20769" y="1515051"/>
              <a:ext cx="11479343" cy="1785710"/>
              <a:chOff x="-20769" y="1499713"/>
              <a:chExt cx="11479343" cy="2331244"/>
            </a:xfrm>
          </p:grpSpPr>
          <p:cxnSp>
            <p:nvCxnSpPr>
              <p:cNvPr id="2" name="Straight Connector 1">
                <a:extLst>
                  <a:ext uri="{FF2B5EF4-FFF2-40B4-BE49-F238E27FC236}">
                    <a16:creationId xmlns:a16="http://schemas.microsoft.com/office/drawing/2014/main" id="{FD13D4E6-4DF9-34E5-848E-195E27947855}"/>
                  </a:ext>
                </a:extLst>
              </p:cNvPr>
              <p:cNvCxnSpPr>
                <a:cxnSpLocks/>
              </p:cNvCxnSpPr>
              <p:nvPr/>
            </p:nvCxnSpPr>
            <p:spPr>
              <a:xfrm>
                <a:off x="-20769" y="1499713"/>
                <a:ext cx="5924550" cy="0"/>
              </a:xfrm>
              <a:prstGeom prst="line">
                <a:avLst/>
              </a:prstGeom>
              <a:ln w="19050">
                <a:solidFill>
                  <a:srgbClr val="E9675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1FF64EA-98AB-06F0-38F2-D9CD7D6922DF}"/>
                  </a:ext>
                </a:extLst>
              </p:cNvPr>
              <p:cNvSpPr/>
              <p:nvPr/>
            </p:nvSpPr>
            <p:spPr>
              <a:xfrm>
                <a:off x="798381" y="1685929"/>
                <a:ext cx="10660193" cy="2145028"/>
              </a:xfrm>
              <a:prstGeom prst="roundRect">
                <a:avLst>
                  <a:gd name="adj" fmla="val 10000"/>
                </a:avLst>
              </a:prstGeom>
              <a:solidFill>
                <a:srgbClr val="A3D4D5">
                  <a:alpha val="89804"/>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Rounded Corners 9">
                <a:extLst>
                  <a:ext uri="{FF2B5EF4-FFF2-40B4-BE49-F238E27FC236}">
                    <a16:creationId xmlns:a16="http://schemas.microsoft.com/office/drawing/2014/main" id="{5A0925C0-AECA-22EF-BD6A-45FDD3A18E32}"/>
                  </a:ext>
                </a:extLst>
              </p:cNvPr>
              <p:cNvSpPr/>
              <p:nvPr/>
            </p:nvSpPr>
            <p:spPr>
              <a:xfrm>
                <a:off x="1121121" y="2005442"/>
                <a:ext cx="9839125" cy="1573019"/>
              </a:xfrm>
              <a:prstGeom prst="roundRect">
                <a:avLst>
                  <a:gd name="adj" fmla="val 10000"/>
                </a:avLst>
              </a:prstGeom>
              <a:solidFill>
                <a:srgbClr val="459597"/>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grpSp>
        <p:sp>
          <p:nvSpPr>
            <p:cNvPr id="20" name="TextBox 19">
              <a:extLst>
                <a:ext uri="{FF2B5EF4-FFF2-40B4-BE49-F238E27FC236}">
                  <a16:creationId xmlns:a16="http://schemas.microsoft.com/office/drawing/2014/main" id="{965D94C4-2E1D-BFF3-B3BD-FA32C92533CC}"/>
                </a:ext>
              </a:extLst>
            </p:cNvPr>
            <p:cNvSpPr txBox="1"/>
            <p:nvPr/>
          </p:nvSpPr>
          <p:spPr>
            <a:xfrm>
              <a:off x="3845730" y="2187216"/>
              <a:ext cx="4116102" cy="584018"/>
            </a:xfrm>
            <a:prstGeom prst="rect">
              <a:avLst/>
            </a:prstGeom>
            <a:noFill/>
          </p:spPr>
          <p:txBody>
            <a:bodyPr wrap="square" rtlCol="0">
              <a:spAutoFit/>
            </a:bodyPr>
            <a:lstStyle/>
            <a:p>
              <a:pPr algn="ctr"/>
              <a:r>
                <a:rPr lang="en-GB" sz="3000" b="1" dirty="0">
                  <a:solidFill>
                    <a:schemeClr val="bg1"/>
                  </a:solidFill>
                </a:rPr>
                <a:t>Bodite obveščeni in prožni</a:t>
              </a:r>
            </a:p>
          </p:txBody>
        </p:sp>
        <p:sp>
          <p:nvSpPr>
            <p:cNvPr id="25" name="TextBox 24">
              <a:extLst>
                <a:ext uri="{FF2B5EF4-FFF2-40B4-BE49-F238E27FC236}">
                  <a16:creationId xmlns:a16="http://schemas.microsoft.com/office/drawing/2014/main" id="{5E92C4FF-7ADA-6D62-0949-8F0BAE3A5BFD}"/>
                </a:ext>
              </a:extLst>
            </p:cNvPr>
            <p:cNvSpPr txBox="1"/>
            <p:nvPr/>
          </p:nvSpPr>
          <p:spPr>
            <a:xfrm>
              <a:off x="1235229" y="3443400"/>
              <a:ext cx="9591536" cy="2433409"/>
            </a:xfrm>
            <a:prstGeom prst="rect">
              <a:avLst/>
            </a:prstGeom>
            <a:noFill/>
          </p:spPr>
          <p:txBody>
            <a:bodyPr wrap="square" rtlCol="0">
              <a:spAutoFit/>
            </a:bodyPr>
            <a:lstStyle/>
            <a:p>
              <a:pPr algn="ctr"/>
              <a:r>
                <a:rPr lang="en-US" sz="2400" dirty="0">
                  <a:solidFill>
                    <a:schemeClr val="bg1"/>
                  </a:solidFill>
                </a:rPr>
                <a:t>Spremljajte tržne trende (napovedi za turizem, gospodarske kazalnike). Če opazite opozorilne znake (npr. napovedano gospodarsko upočasnitev ali odprtje novega konkurenta v bližini), proaktivno posodobite svoje finančne načrte. Zavedanje pomeni, da lahko reagirate, </a:t>
              </a:r>
              <a:r>
                <a:rPr lang="en-US" sz="2400" i="1" dirty="0">
                  <a:solidFill>
                    <a:schemeClr val="bg1"/>
                  </a:solidFill>
                </a:rPr>
                <a:t>preden </a:t>
              </a:r>
              <a:r>
                <a:rPr lang="en-US" sz="2400" dirty="0">
                  <a:solidFill>
                    <a:schemeClr val="bg1"/>
                  </a:solidFill>
                </a:rPr>
                <a:t>tveganje preraste v krizo. Kot je znano rekel Warren Buffett: </a:t>
              </a:r>
              <a:r>
                <a:rPr lang="en-US" sz="2400" i="1" dirty="0">
                  <a:solidFill>
                    <a:schemeClr val="bg1"/>
                  </a:solidFill>
                </a:rPr>
                <a:t>»Tveganje izhaja iz nepoznavanja tega, kar počnete.« </a:t>
              </a:r>
              <a:r>
                <a:rPr lang="en-US" sz="2400" dirty="0">
                  <a:solidFill>
                    <a:schemeClr val="bg1"/>
                  </a:solidFill>
                </a:rPr>
                <a:t>Bolje kot razumete svoje poslovno okolje in finance, bolje lahko obvladujete tveganje.</a:t>
              </a:r>
              <a:endParaRPr lang="en-GB" sz="2400" dirty="0">
                <a:solidFill>
                  <a:schemeClr val="bg1"/>
                </a:solidFill>
              </a:endParaRPr>
            </a:p>
          </p:txBody>
        </p:sp>
      </p:grpSp>
      <p:sp>
        <p:nvSpPr>
          <p:cNvPr id="5" name="TextBox 4">
            <a:extLst>
              <a:ext uri="{FF2B5EF4-FFF2-40B4-BE49-F238E27FC236}">
                <a16:creationId xmlns:a16="http://schemas.microsoft.com/office/drawing/2014/main" id="{2AD00D3E-7BE8-6B09-CE9A-05645C42D5E1}"/>
              </a:ext>
            </a:extLst>
          </p:cNvPr>
          <p:cNvSpPr txBox="1"/>
          <p:nvPr/>
        </p:nvSpPr>
        <p:spPr>
          <a:xfrm>
            <a:off x="699227" y="5265659"/>
            <a:ext cx="10812993" cy="1446550"/>
          </a:xfrm>
          <a:prstGeom prst="rect">
            <a:avLst/>
          </a:prstGeom>
          <a:noFill/>
        </p:spPr>
        <p:txBody>
          <a:bodyPr wrap="square">
            <a:spAutoFit/>
          </a:bodyPr>
          <a:lstStyle/>
          <a:p>
            <a:r>
              <a:rPr lang="en-US" sz="2200" dirty="0">
                <a:solidFill>
                  <a:srgbClr val="595959"/>
                </a:solidFill>
              </a:rPr>
              <a:t>Nazadnje, ne pozabite, da je obvladovanje tveganj vtkano v celoten pristop EPIC STAYS. Predvidevanje tveganj v finančnem načrtovanju bo vaše podjetje naredilo bolj odporno. S pripravljenostjo na najslabše (ob upanju na najboljše) lahko zagotovite, da vas ovire na poti ne bodo vrgle s tira.</a:t>
            </a:r>
            <a:endParaRPr lang="en-IE" sz="2200" dirty="0">
              <a:solidFill>
                <a:srgbClr val="595959"/>
              </a:solidFill>
            </a:endParaRPr>
          </a:p>
        </p:txBody>
      </p:sp>
    </p:spTree>
    <p:extLst>
      <p:ext uri="{BB962C8B-B14F-4D97-AF65-F5344CB8AC3E}">
        <p14:creationId xmlns:p14="http://schemas.microsoft.com/office/powerpoint/2010/main" val="34456051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6352E4-E240-8F1C-7E1D-E9BF4F11949C}"/>
              </a:ext>
            </a:extLst>
          </p:cNvPr>
          <p:cNvSpPr>
            <a:spLocks noGrp="1"/>
          </p:cNvSpPr>
          <p:nvPr>
            <p:ph type="body" sz="quarter" idx="21"/>
          </p:nvPr>
        </p:nvSpPr>
        <p:spPr>
          <a:xfrm>
            <a:off x="4273817" y="197182"/>
            <a:ext cx="7419122" cy="4530541"/>
          </a:xfrm>
        </p:spPr>
        <p:txBody>
          <a:bodyPr lIns="91440" tIns="45720" rIns="91440" bIns="45720" anchor="t"/>
          <a:lstStyle/>
          <a:p>
            <a:pPr>
              <a:spcAft>
                <a:spcPts val="1200"/>
              </a:spcAft>
            </a:pPr>
            <a:r>
              <a:rPr lang="en-US" sz="2100" dirty="0"/>
              <a:t>Ključnega pomena je, da se </a:t>
            </a:r>
            <a:r>
              <a:rPr lang="en-US" sz="2100" b="1" dirty="0"/>
              <a:t>uvedejo proaktivni ukrepi</a:t>
            </a:r>
            <a:r>
              <a:rPr lang="en-US" sz="2100" dirty="0"/>
              <a:t>, vključno z rednimi varnostnimi pregledi in vzdrževanjem za preprečevanje nesreč, ter da se pripravijo pisni načrti za izredne razmere (na primer seznam ukrepov za primer nenadnega upada rezervacij ali okvare ključne opreme). Z opredelitvijo in obravnavo potencialnih tveganj lahko upravljavci preprečijo večje finančne izgube in zagotovijo varnost svojih gostov.</a:t>
            </a:r>
            <a:endParaRPr lang="en-US" sz="2100" dirty="0">
              <a:ea typeface="Calibri"/>
              <a:cs typeface="Calibri"/>
            </a:endParaRPr>
          </a:p>
          <a:p>
            <a:pPr>
              <a:spcAft>
                <a:spcPts val="1200"/>
              </a:spcAft>
            </a:pPr>
            <a:r>
              <a:rPr lang="en-IE" sz="2100" b="1" dirty="0"/>
              <a:t>Načrtovanje za izredne razmere je povezano tudi s prilagodljivostjo, saj </a:t>
            </a:r>
            <a:r>
              <a:rPr lang="en-IE" sz="2100" dirty="0"/>
              <a:t>se vnaprej odloči, kje bi lahko zmanjšali stroške, če bi bilo to nujno potrebno. </a:t>
            </a:r>
            <a:endParaRPr lang="en-IE" sz="2100" dirty="0">
              <a:ea typeface="Calibri"/>
              <a:cs typeface="Calibri"/>
            </a:endParaRPr>
          </a:p>
          <a:p>
            <a:pPr>
              <a:spcAft>
                <a:spcPts val="1200"/>
              </a:spcAft>
            </a:pPr>
            <a:r>
              <a:rPr lang="en-IE" sz="2100" b="1" dirty="0">
                <a:solidFill>
                  <a:srgbClr val="E96751"/>
                </a:solidFill>
              </a:rPr>
              <a:t>Na primer, </a:t>
            </a:r>
            <a:r>
              <a:rPr lang="en-IE" sz="2100" dirty="0"/>
              <a:t>lahko opredelite: </a:t>
            </a:r>
            <a:r>
              <a:rPr lang="en-IE" sz="2100" i="1" dirty="0">
                <a:solidFill>
                  <a:srgbClr val="E96751"/>
                </a:solidFill>
              </a:rPr>
              <a:t>»Če </a:t>
            </a:r>
            <a:r>
              <a:rPr lang="en-IE" sz="2100" b="1" i="1" dirty="0">
                <a:solidFill>
                  <a:srgbClr val="E96751"/>
                </a:solidFill>
              </a:rPr>
              <a:t>zasedenost dve meseca zapored pade pod 40 %, </a:t>
            </a:r>
            <a:r>
              <a:rPr lang="en-IE" sz="2100" i="1" dirty="0">
                <a:solidFill>
                  <a:srgbClr val="E96751"/>
                </a:solidFill>
              </a:rPr>
              <a:t>bom začasno zaprl dve sobi/nadstropji, da prihranim pri stroških in osebju, ter se osredotočil na zapolnitev preostalih sob.« </a:t>
            </a:r>
            <a:r>
              <a:rPr lang="en-IE" sz="2100" dirty="0"/>
              <a:t>To lahko pomeni tudi, da imate ideje za alternativne prihodke: </a:t>
            </a:r>
            <a:r>
              <a:rPr lang="en-IE" sz="2100" i="1" dirty="0">
                <a:solidFill>
                  <a:srgbClr val="459597"/>
                </a:solidFill>
              </a:rPr>
              <a:t>»Če </a:t>
            </a:r>
            <a:r>
              <a:rPr lang="en-IE" sz="2100" b="1" i="1" dirty="0">
                <a:solidFill>
                  <a:srgbClr val="459597"/>
                </a:solidFill>
              </a:rPr>
              <a:t>mednarodno potovanje usahne</a:t>
            </a:r>
            <a:r>
              <a:rPr lang="en-IE" sz="2100" i="1" dirty="0">
                <a:solidFill>
                  <a:srgbClr val="459597"/>
                </a:solidFill>
              </a:rPr>
              <a:t>, se osredotočite na privabljanje lokalnih gostov s posebnimi paketi.« </a:t>
            </a:r>
            <a:endParaRPr lang="en-IE" sz="2100" i="1" dirty="0">
              <a:solidFill>
                <a:srgbClr val="459597"/>
              </a:solidFill>
              <a:ea typeface="Calibri"/>
              <a:cs typeface="Calibri"/>
            </a:endParaRPr>
          </a:p>
          <a:p>
            <a:pPr>
              <a:spcAft>
                <a:spcPts val="1200"/>
              </a:spcAft>
            </a:pPr>
            <a:r>
              <a:rPr lang="en-IE" sz="2100" dirty="0"/>
              <a:t>Če to dobro premislite, v trenutku ne boste paničarili – imeli boste pripravljen nabor odzivov.</a:t>
            </a:r>
            <a:br>
              <a:rPr lang="en-US" sz="2100" dirty="0"/>
            </a:br>
            <a:endParaRPr lang="en-IE" sz="2100" dirty="0">
              <a:ea typeface="Calibri"/>
              <a:cs typeface="Calibri"/>
            </a:endParaRPr>
          </a:p>
        </p:txBody>
      </p:sp>
      <p:sp>
        <p:nvSpPr>
          <p:cNvPr id="6" name="Text Placeholder 5">
            <a:extLst>
              <a:ext uri="{FF2B5EF4-FFF2-40B4-BE49-F238E27FC236}">
                <a16:creationId xmlns:a16="http://schemas.microsoft.com/office/drawing/2014/main" id="{AD2C06A2-D998-08F4-FDB2-1E478951E830}"/>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35555125-766F-F551-15EA-E08CA9966E06}"/>
              </a:ext>
            </a:extLst>
          </p:cNvPr>
          <p:cNvSpPr>
            <a:spLocks noGrp="1"/>
          </p:cNvSpPr>
          <p:nvPr>
            <p:ph type="body" sz="quarter" idx="18"/>
          </p:nvPr>
        </p:nvSpPr>
        <p:spPr>
          <a:xfrm>
            <a:off x="665251" y="3304102"/>
            <a:ext cx="2866353" cy="1019914"/>
          </a:xfrm>
        </p:spPr>
        <p:txBody>
          <a:bodyPr/>
          <a:lstStyle/>
          <a:p>
            <a:r>
              <a:rPr lang="en-US" b="0" dirty="0"/>
              <a:t>Načrtovanje za izredne razmere je tudi povezano s prilagodljivostjo</a:t>
            </a:r>
            <a:endParaRPr lang="en-IE" b="0" dirty="0"/>
          </a:p>
        </p:txBody>
      </p:sp>
      <p:sp>
        <p:nvSpPr>
          <p:cNvPr id="8" name="Text Placeholder 7">
            <a:extLst>
              <a:ext uri="{FF2B5EF4-FFF2-40B4-BE49-F238E27FC236}">
                <a16:creationId xmlns:a16="http://schemas.microsoft.com/office/drawing/2014/main" id="{B887B500-3794-F357-4747-382F03ED8767}"/>
              </a:ext>
            </a:extLst>
          </p:cNvPr>
          <p:cNvSpPr>
            <a:spLocks noGrp="1"/>
          </p:cNvSpPr>
          <p:nvPr>
            <p:ph type="body" sz="quarter" idx="19"/>
          </p:nvPr>
        </p:nvSpPr>
        <p:spPr>
          <a:xfrm>
            <a:off x="799282" y="2073420"/>
            <a:ext cx="2597067" cy="385564"/>
          </a:xfrm>
        </p:spPr>
        <p:txBody>
          <a:bodyPr/>
          <a:lstStyle/>
          <a:p>
            <a:r>
              <a:rPr lang="en-IE" dirty="0"/>
              <a:t>Upravljanje tveganj</a:t>
            </a:r>
          </a:p>
        </p:txBody>
      </p:sp>
      <p:pic>
        <p:nvPicPr>
          <p:cNvPr id="12" name="Picture Placeholder 11" descr="A house with a driveway and a driveway&#10;&#10;AI-generated content may be incorrect.">
            <a:extLst>
              <a:ext uri="{FF2B5EF4-FFF2-40B4-BE49-F238E27FC236}">
                <a16:creationId xmlns:a16="http://schemas.microsoft.com/office/drawing/2014/main" id="{7D4C364D-564D-4F2F-F4F6-4D8F094F78A1}"/>
              </a:ext>
            </a:extLst>
          </p:cNvPr>
          <p:cNvPicPr>
            <a:picLocks noGrp="1" noChangeAspect="1"/>
          </p:cNvPicPr>
          <p:nvPr>
            <p:ph type="pic" sz="quarter" idx="10"/>
          </p:nvPr>
        </p:nvPicPr>
        <p:blipFill>
          <a:blip r:embed="rId2"/>
          <a:srcRect t="7359" b="7359"/>
          <a:stretch>
            <a:fillRect/>
          </a:stretch>
        </p:blipFill>
        <p:spPr/>
      </p:pic>
    </p:spTree>
    <p:extLst>
      <p:ext uri="{BB962C8B-B14F-4D97-AF65-F5344CB8AC3E}">
        <p14:creationId xmlns:p14="http://schemas.microsoft.com/office/powerpoint/2010/main" val="2765830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EB4BD-00A0-8310-D4DE-7FD5F9ED168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1676E93-6AC7-D76D-23FF-289E7313F2E4}"/>
              </a:ext>
            </a:extLst>
          </p:cNvPr>
          <p:cNvSpPr>
            <a:spLocks noGrp="1"/>
          </p:cNvSpPr>
          <p:nvPr>
            <p:ph type="body" sz="quarter" idx="21"/>
          </p:nvPr>
        </p:nvSpPr>
        <p:spPr>
          <a:xfrm>
            <a:off x="4293355" y="1017797"/>
            <a:ext cx="7419122" cy="4530541"/>
          </a:xfrm>
        </p:spPr>
        <p:txBody>
          <a:bodyPr/>
          <a:lstStyle/>
          <a:p>
            <a:pPr>
              <a:spcAft>
                <a:spcPts val="1200"/>
              </a:spcAft>
            </a:pPr>
            <a:r>
              <a:rPr lang="en-IE" dirty="0"/>
              <a:t>Ne pozabite, </a:t>
            </a:r>
            <a:r>
              <a:rPr lang="en-IE" b="1" dirty="0"/>
              <a:t>da je cilj načrtovanja za izredne razmere zagotoviti, da se ovinek na poti ne spremeni v usodno nesrečo</a:t>
            </a:r>
            <a:r>
              <a:rPr lang="en-IE" dirty="0"/>
              <a:t>. Podjetja z dobrimi načrti za izredne razmere so se veliko bolje spopadla s krizami, kot je COVID-19 – na primer, hitro so zmanjšala stroške, uporabila svoje denarne rezerve ali prešla na nove trge in dočakala okrevanje. </a:t>
            </a:r>
          </a:p>
          <a:p>
            <a:pPr>
              <a:spcAft>
                <a:spcPts val="1200"/>
              </a:spcAft>
            </a:pPr>
            <a:r>
              <a:rPr lang="en-IE" dirty="0"/>
              <a:t>Čeprav vedno upamo, da teh rezervnih načrtov ne boste potrebovali, vam bo zavest, da obstajajo, dala samozavest in stabilnost pri nadaljnjem delovanju.</a:t>
            </a:r>
          </a:p>
          <a:p>
            <a:pPr>
              <a:spcAft>
                <a:spcPts val="1200"/>
              </a:spcAft>
            </a:pPr>
            <a:br>
              <a:rPr lang="en-US" dirty="0"/>
            </a:br>
            <a:endParaRPr lang="en-IE" dirty="0"/>
          </a:p>
        </p:txBody>
      </p:sp>
      <p:sp>
        <p:nvSpPr>
          <p:cNvPr id="6" name="Text Placeholder 5">
            <a:extLst>
              <a:ext uri="{FF2B5EF4-FFF2-40B4-BE49-F238E27FC236}">
                <a16:creationId xmlns:a16="http://schemas.microsoft.com/office/drawing/2014/main" id="{1F77729F-E20F-BD58-BDF8-B08F2BC1FFA5}"/>
              </a:ext>
            </a:extLst>
          </p:cNvPr>
          <p:cNvSpPr>
            <a:spLocks noGrp="1"/>
          </p:cNvSpPr>
          <p:nvPr>
            <p:ph type="body" sz="quarter" idx="66"/>
          </p:nvPr>
        </p:nvSpPr>
        <p:spPr/>
        <p:txBody>
          <a:bodyPr/>
          <a:lstStyle/>
          <a:p>
            <a:endParaRPr lang="en-IE"/>
          </a:p>
        </p:txBody>
      </p:sp>
      <p:sp>
        <p:nvSpPr>
          <p:cNvPr id="7" name="Text Placeholder 6">
            <a:extLst>
              <a:ext uri="{FF2B5EF4-FFF2-40B4-BE49-F238E27FC236}">
                <a16:creationId xmlns:a16="http://schemas.microsoft.com/office/drawing/2014/main" id="{2CE1738A-CD1F-E7CB-A9C6-4969341C5BD2}"/>
              </a:ext>
            </a:extLst>
          </p:cNvPr>
          <p:cNvSpPr>
            <a:spLocks noGrp="1"/>
          </p:cNvSpPr>
          <p:nvPr>
            <p:ph type="body" sz="quarter" idx="18"/>
          </p:nvPr>
        </p:nvSpPr>
        <p:spPr>
          <a:xfrm>
            <a:off x="675020" y="3284564"/>
            <a:ext cx="2846815" cy="1019914"/>
          </a:xfrm>
        </p:spPr>
        <p:txBody>
          <a:bodyPr lIns="91440" tIns="45720" rIns="91440" bIns="45720" anchor="t">
            <a:noAutofit/>
          </a:bodyPr>
          <a:lstStyle/>
          <a:p>
            <a:r>
              <a:rPr lang="en-US" sz="2400" b="0" dirty="0">
                <a:latin typeface="Calibri"/>
                <a:ea typeface="Open Sans"/>
                <a:cs typeface="Calibri"/>
              </a:rPr>
              <a:t>Načrtovanje za izredne razmere je tudi povezano s prilagodljivostjo</a:t>
            </a:r>
            <a:endParaRPr lang="en-IE" sz="2400" b="0">
              <a:latin typeface="Calibri"/>
              <a:ea typeface="Open Sans"/>
              <a:cs typeface="Calibri"/>
            </a:endParaRPr>
          </a:p>
        </p:txBody>
      </p:sp>
      <p:sp>
        <p:nvSpPr>
          <p:cNvPr id="8" name="Text Placeholder 7">
            <a:extLst>
              <a:ext uri="{FF2B5EF4-FFF2-40B4-BE49-F238E27FC236}">
                <a16:creationId xmlns:a16="http://schemas.microsoft.com/office/drawing/2014/main" id="{2BF54C97-67E9-451B-62E2-A7F039FF077B}"/>
              </a:ext>
            </a:extLst>
          </p:cNvPr>
          <p:cNvSpPr>
            <a:spLocks noGrp="1"/>
          </p:cNvSpPr>
          <p:nvPr>
            <p:ph type="body" sz="quarter" idx="19"/>
          </p:nvPr>
        </p:nvSpPr>
        <p:spPr>
          <a:xfrm>
            <a:off x="721128" y="1946420"/>
            <a:ext cx="2597067" cy="385564"/>
          </a:xfrm>
        </p:spPr>
        <p:txBody>
          <a:bodyPr/>
          <a:lstStyle/>
          <a:p>
            <a:r>
              <a:rPr lang="en-IE" dirty="0"/>
              <a:t>Upravljanje tveganj</a:t>
            </a:r>
          </a:p>
        </p:txBody>
      </p:sp>
      <p:pic>
        <p:nvPicPr>
          <p:cNvPr id="9" name="Picture Placeholder 8" descr="A building with a mirror on the outside&#10;&#10;AI-generated content may be incorrect.">
            <a:extLst>
              <a:ext uri="{FF2B5EF4-FFF2-40B4-BE49-F238E27FC236}">
                <a16:creationId xmlns:a16="http://schemas.microsoft.com/office/drawing/2014/main" id="{E9FDBF3B-C130-65AF-7FBF-536EBD36FF13}"/>
              </a:ext>
            </a:extLst>
          </p:cNvPr>
          <p:cNvPicPr>
            <a:picLocks noGrp="1" noChangeAspect="1"/>
          </p:cNvPicPr>
          <p:nvPr>
            <p:ph type="pic" sz="quarter" idx="10"/>
          </p:nvPr>
        </p:nvPicPr>
        <p:blipFill>
          <a:blip r:embed="rId2"/>
          <a:srcRect t="7323" b="7323"/>
          <a:stretch>
            <a:fillRect/>
          </a:stretch>
        </p:blipFill>
        <p:spPr/>
      </p:pic>
    </p:spTree>
    <p:extLst>
      <p:ext uri="{BB962C8B-B14F-4D97-AF65-F5344CB8AC3E}">
        <p14:creationId xmlns:p14="http://schemas.microsoft.com/office/powerpoint/2010/main" val="10117982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EE1A6-5820-EF5B-3C96-39D773B74640}"/>
            </a:ext>
          </a:extLst>
        </p:cNvPr>
        <p:cNvGrpSpPr/>
        <p:nvPr/>
      </p:nvGrpSpPr>
      <p:grpSpPr>
        <a:xfrm>
          <a:off x="0" y="0"/>
          <a:ext cx="0" cy="0"/>
          <a:chOff x="0" y="0"/>
          <a:chExt cx="0" cy="0"/>
        </a:xfrm>
      </p:grpSpPr>
      <p:pic>
        <p:nvPicPr>
          <p:cNvPr id="6" name="Picture Placeholder 5" descr="Close-up of several different currency bills&#10;&#10;AI-generated content may be incorrect.">
            <a:extLst>
              <a:ext uri="{FF2B5EF4-FFF2-40B4-BE49-F238E27FC236}">
                <a16:creationId xmlns:a16="http://schemas.microsoft.com/office/drawing/2014/main" id="{7EC6EEFE-EB77-5F81-BE26-AE6EB3E4482F}"/>
              </a:ext>
            </a:extLst>
          </p:cNvPr>
          <p:cNvPicPr>
            <a:picLocks noGrp="1" noChangeAspect="1"/>
          </p:cNvPicPr>
          <p:nvPr>
            <p:ph type="pic" sz="quarter" idx="10"/>
          </p:nvPr>
        </p:nvPicPr>
        <p:blipFill>
          <a:blip r:embed="rId2"/>
          <a:srcRect t="7352" b="7352"/>
          <a:stretch>
            <a:fillRect/>
          </a:stretch>
        </p:blipFill>
        <p:spPr/>
      </p:pic>
      <p:sp>
        <p:nvSpPr>
          <p:cNvPr id="10" name="Text Placeholder 9">
            <a:extLst>
              <a:ext uri="{FF2B5EF4-FFF2-40B4-BE49-F238E27FC236}">
                <a16:creationId xmlns:a16="http://schemas.microsoft.com/office/drawing/2014/main" id="{B20195ED-C6C3-5982-00F1-D82134CFA0D1}"/>
              </a:ext>
            </a:extLst>
          </p:cNvPr>
          <p:cNvSpPr>
            <a:spLocks noGrp="1"/>
          </p:cNvSpPr>
          <p:nvPr>
            <p:ph type="body" sz="quarter" idx="66"/>
          </p:nvPr>
        </p:nvSpPr>
        <p:spPr/>
        <p:txBody>
          <a:bodyPr/>
          <a:lstStyle/>
          <a:p>
            <a:endParaRPr lang="en-IE"/>
          </a:p>
        </p:txBody>
      </p:sp>
      <p:sp>
        <p:nvSpPr>
          <p:cNvPr id="5" name="Text Placeholder 4">
            <a:extLst>
              <a:ext uri="{FF2B5EF4-FFF2-40B4-BE49-F238E27FC236}">
                <a16:creationId xmlns:a16="http://schemas.microsoft.com/office/drawing/2014/main" id="{95ABDEB1-B6E5-95BC-FBA8-9B17EEBF94C1}"/>
              </a:ext>
            </a:extLst>
          </p:cNvPr>
          <p:cNvSpPr>
            <a:spLocks noGrp="1"/>
          </p:cNvSpPr>
          <p:nvPr>
            <p:ph type="body" sz="quarter" idx="21"/>
          </p:nvPr>
        </p:nvSpPr>
        <p:spPr>
          <a:xfrm>
            <a:off x="4217399" y="367141"/>
            <a:ext cx="7563349" cy="4530541"/>
          </a:xfrm>
        </p:spPr>
        <p:txBody>
          <a:bodyPr lIns="91440" tIns="45720" rIns="91440" bIns="45720" anchor="t"/>
          <a:lstStyle/>
          <a:p>
            <a:pPr>
              <a:spcAft>
                <a:spcPts val="1200"/>
              </a:spcAft>
            </a:pPr>
            <a:r>
              <a:rPr lang="en-US" sz="2100" dirty="0">
                <a:solidFill>
                  <a:srgbClr val="595959"/>
                </a:solidFill>
              </a:rPr>
              <a:t>Nazadnje lahko začnete izvajati orodja iz teh poglavij in začnete </a:t>
            </a:r>
            <a:r>
              <a:rPr lang="en-US" sz="2100" b="1" dirty="0">
                <a:solidFill>
                  <a:srgbClr val="595959"/>
                </a:solidFill>
              </a:rPr>
              <a:t>načrtovati trajnost in rast.</a:t>
            </a:r>
            <a:endParaRPr lang="en-US" sz="2100" b="1" dirty="0">
              <a:solidFill>
                <a:srgbClr val="595959"/>
              </a:solidFill>
              <a:ea typeface="Calibri"/>
              <a:cs typeface="Calibri"/>
            </a:endParaRPr>
          </a:p>
          <a:p>
            <a:pPr>
              <a:spcAft>
                <a:spcPts val="1200"/>
              </a:spcAft>
            </a:pPr>
            <a:r>
              <a:rPr lang="en-US" sz="2100" dirty="0">
                <a:solidFill>
                  <a:srgbClr val="E96751"/>
                </a:solidFill>
              </a:rPr>
              <a:t>Ko bo vaše podjetje stabilno,</a:t>
            </a:r>
            <a:r>
              <a:rPr lang="en-US" sz="2100" b="1" dirty="0">
                <a:solidFill>
                  <a:srgbClr val="595959"/>
                </a:solidFill>
              </a:rPr>
              <a:t> se vprašajte</a:t>
            </a:r>
            <a:r>
              <a:rPr lang="en-US" sz="2100" dirty="0">
                <a:solidFill>
                  <a:srgbClr val="E96751"/>
                </a:solidFill>
              </a:rPr>
              <a:t>, kako bi ga lahko razširili ali izboljšali. </a:t>
            </a:r>
            <a:endParaRPr lang="en-US" sz="2100" dirty="0">
              <a:solidFill>
                <a:srgbClr val="E96751"/>
              </a:solidFill>
              <a:ea typeface="Calibri"/>
              <a:cs typeface="Calibri"/>
            </a:endParaRPr>
          </a:p>
          <a:p>
            <a:pPr>
              <a:spcAft>
                <a:spcPts val="1200"/>
              </a:spcAft>
            </a:pPr>
            <a:r>
              <a:rPr lang="en-US" sz="2100" dirty="0">
                <a:solidFill>
                  <a:srgbClr val="595959"/>
                </a:solidFill>
              </a:rPr>
              <a:t>To lahko vključuje ponovno vlaganje dobička v dodajanje novih enot ali udobja (npr. še ena kabina ali savna) in </a:t>
            </a:r>
            <a:r>
              <a:rPr lang="en-US" sz="2100" err="1">
                <a:solidFill>
                  <a:srgbClr val="595959"/>
                </a:solidFill>
              </a:rPr>
              <a:t>analizo</a:t>
            </a:r>
            <a:r>
              <a:rPr lang="en-US" sz="2100" dirty="0">
                <a:solidFill>
                  <a:srgbClr val="595959"/>
                </a:solidFill>
              </a:rPr>
              <a:t> donosa naložbe (ROI) za te širitve. </a:t>
            </a:r>
            <a:endParaRPr lang="en-US" sz="2100" dirty="0">
              <a:solidFill>
                <a:srgbClr val="595959"/>
              </a:solidFill>
              <a:ea typeface="Calibri"/>
              <a:cs typeface="Calibri"/>
            </a:endParaRPr>
          </a:p>
          <a:p>
            <a:pPr>
              <a:spcAft>
                <a:spcPts val="1200"/>
              </a:spcAft>
            </a:pPr>
            <a:r>
              <a:rPr lang="en-US" sz="2100" dirty="0">
                <a:solidFill>
                  <a:srgbClr val="595959"/>
                </a:solidFill>
              </a:rPr>
              <a:t>Ne pozabite, da mora biti rast razumna in v skladu s povpraševanjem na trgu – to je del dolgoročnega načrtovanja.</a:t>
            </a:r>
            <a:endParaRPr lang="en-US" sz="2100" dirty="0">
              <a:solidFill>
                <a:srgbClr val="595959"/>
              </a:solidFill>
              <a:ea typeface="Calibri"/>
              <a:cs typeface="Calibri"/>
            </a:endParaRPr>
          </a:p>
          <a:p>
            <a:pPr>
              <a:spcAft>
                <a:spcPts val="1200"/>
              </a:spcAft>
            </a:pPr>
            <a:r>
              <a:rPr lang="en-US" sz="2100" dirty="0">
                <a:solidFill>
                  <a:srgbClr val="595959"/>
                </a:solidFill>
              </a:rPr>
              <a:t>V zaključku ta modul poudarja, da z </a:t>
            </a:r>
            <a:r>
              <a:rPr lang="en-US" sz="2100" b="1" dirty="0">
                <a:solidFill>
                  <a:srgbClr val="595959"/>
                </a:solidFill>
              </a:rPr>
              <a:t>integracijo vseh prejšnjih tem – od trdnega načrtovanja proračuna in oblikovanja cen do pazljivega upravljanja denarnega toka, pripravljenosti na tveganja in trajnostnih praks – ustvarite odporen in izvedljiv poslovni model</a:t>
            </a:r>
            <a:r>
              <a:rPr lang="en-US" sz="2100" dirty="0">
                <a:solidFill>
                  <a:srgbClr val="595959"/>
                </a:solidFill>
              </a:rPr>
              <a:t>. </a:t>
            </a:r>
            <a:endParaRPr lang="en-US" sz="2100" dirty="0">
              <a:solidFill>
                <a:srgbClr val="595959"/>
              </a:solidFill>
              <a:ea typeface="Calibri"/>
              <a:cs typeface="Calibri"/>
            </a:endParaRPr>
          </a:p>
          <a:p>
            <a:pPr>
              <a:spcAft>
                <a:spcPts val="1200"/>
              </a:spcAft>
            </a:pPr>
            <a:r>
              <a:rPr lang="en-US" sz="2100" dirty="0">
                <a:solidFill>
                  <a:srgbClr val="595959"/>
                </a:solidFill>
              </a:rPr>
              <a:t>Zdaj začnite uporabljati naučena načela, da bo vaše edinstveno podjetje lahko finančno uspešno, hkrati pa pozitivno vplivalo na vaše okolje in skupnost.</a:t>
            </a:r>
            <a:endParaRPr lang="en-IE" sz="2100">
              <a:solidFill>
                <a:srgbClr val="595959"/>
              </a:solidFill>
              <a:ea typeface="Calibri"/>
              <a:cs typeface="Calibri"/>
            </a:endParaRPr>
          </a:p>
        </p:txBody>
      </p:sp>
      <p:sp>
        <p:nvSpPr>
          <p:cNvPr id="8" name="Text Placeholder 7">
            <a:extLst>
              <a:ext uri="{FF2B5EF4-FFF2-40B4-BE49-F238E27FC236}">
                <a16:creationId xmlns:a16="http://schemas.microsoft.com/office/drawing/2014/main" id="{F79E8BA6-011E-3E2B-5563-6F2603F36EA5}"/>
              </a:ext>
            </a:extLst>
          </p:cNvPr>
          <p:cNvSpPr>
            <a:spLocks noGrp="1"/>
          </p:cNvSpPr>
          <p:nvPr>
            <p:ph type="body" sz="quarter" idx="18"/>
          </p:nvPr>
        </p:nvSpPr>
        <p:spPr/>
        <p:txBody>
          <a:bodyPr/>
          <a:lstStyle/>
          <a:p>
            <a:r>
              <a:rPr lang="en-IE" b="0" dirty="0"/>
              <a:t>Načrtovanje rasti</a:t>
            </a:r>
          </a:p>
        </p:txBody>
      </p:sp>
      <p:sp>
        <p:nvSpPr>
          <p:cNvPr id="4" name="Text Placeholder 3">
            <a:extLst>
              <a:ext uri="{FF2B5EF4-FFF2-40B4-BE49-F238E27FC236}">
                <a16:creationId xmlns:a16="http://schemas.microsoft.com/office/drawing/2014/main" id="{4C7141ED-CA65-6200-F822-C655AAC476C1}"/>
              </a:ext>
            </a:extLst>
          </p:cNvPr>
          <p:cNvSpPr>
            <a:spLocks noGrp="1"/>
          </p:cNvSpPr>
          <p:nvPr>
            <p:ph type="body" sz="quarter" idx="19"/>
          </p:nvPr>
        </p:nvSpPr>
        <p:spPr>
          <a:xfrm>
            <a:off x="758692" y="2090541"/>
            <a:ext cx="2597067" cy="385564"/>
          </a:xfrm>
        </p:spPr>
        <p:txBody>
          <a:bodyPr/>
          <a:lstStyle/>
          <a:p>
            <a:pPr>
              <a:spcAft>
                <a:spcPts val="1200"/>
              </a:spcAft>
            </a:pPr>
            <a:r>
              <a:rPr lang="en-IE" dirty="0"/>
              <a:t>Dolgoročna uspešnost</a:t>
            </a:r>
          </a:p>
          <a:p>
            <a:pPr>
              <a:spcAft>
                <a:spcPts val="1200"/>
              </a:spcAft>
            </a:pPr>
            <a:br>
              <a:rPr lang="en-US" dirty="0"/>
            </a:br>
            <a:endParaRPr lang="en-IE" dirty="0"/>
          </a:p>
        </p:txBody>
      </p:sp>
    </p:spTree>
    <p:extLst>
      <p:ext uri="{BB962C8B-B14F-4D97-AF65-F5344CB8AC3E}">
        <p14:creationId xmlns:p14="http://schemas.microsoft.com/office/powerpoint/2010/main" val="292765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E4B90-255E-4DB8-43C2-5B8703CAF7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6608E98-1C6E-4A7F-94FD-C5A17B81F48B}"/>
              </a:ext>
            </a:extLst>
          </p:cNvPr>
          <p:cNvSpPr>
            <a:spLocks noGrp="1"/>
          </p:cNvSpPr>
          <p:nvPr>
            <p:ph type="body" sz="quarter" idx="28"/>
          </p:nvPr>
        </p:nvSpPr>
        <p:spPr>
          <a:xfrm>
            <a:off x="444837" y="1407580"/>
            <a:ext cx="5427088" cy="4671588"/>
          </a:xfrm>
        </p:spPr>
        <p:txBody>
          <a:bodyPr lIns="91440" tIns="45720" rIns="91440" bIns="45720" anchor="t"/>
          <a:lstStyle/>
          <a:p>
            <a:pPr marL="0" indent="0">
              <a:spcAft>
                <a:spcPts val="600"/>
              </a:spcAft>
            </a:pPr>
            <a:r>
              <a:rPr lang="en-US" sz="2000" b="1" i="1" dirty="0"/>
              <a:t>Pomaga vam pri obvladovanju tveganj in pripravi na najboljše, pričakovane in najslabše scenarije. </a:t>
            </a:r>
            <a:r>
              <a:rPr lang="en-US" sz="2000" dirty="0"/>
              <a:t>Pri obvladovanju tveganj ne gre za strah pred najslabšimi scenariji, temveč za krepitev zaupanja. Z napovedovanjem morebitnih težav boste bolje pripravljeni na preprečevanje motenj ali hitrejše okrevanje, ko se pojavijo izzivi. Končni cilj je odpornost. Z jasnimi načrti za izredne razmere boste zmanjšali stres, hitreje sprejemali odločitve in ohranili finančno zdravje in stabilnost – tudi v turbulentnih časih. Kot pravi pregovor: »Upaj na najboljše, pripravljaj se na najslabše.« Naučite se orodij za preprečevanje in ublažitev, da bo vaše podjetje ne le preživelo težke čase, ampak iz njih izšlo močnejše.</a:t>
            </a:r>
            <a:endParaRPr lang="en-IE" sz="2000">
              <a:ea typeface="Calibri"/>
              <a:cs typeface="Calibri"/>
            </a:endParaRPr>
          </a:p>
        </p:txBody>
      </p:sp>
      <p:sp>
        <p:nvSpPr>
          <p:cNvPr id="13" name="Text Placeholder 12">
            <a:extLst>
              <a:ext uri="{FF2B5EF4-FFF2-40B4-BE49-F238E27FC236}">
                <a16:creationId xmlns:a16="http://schemas.microsoft.com/office/drawing/2014/main" id="{37380044-7AE0-DAE0-8C30-BCBDEECA12B9}"/>
              </a:ext>
            </a:extLst>
          </p:cNvPr>
          <p:cNvSpPr>
            <a:spLocks noGrp="1"/>
          </p:cNvSpPr>
          <p:nvPr>
            <p:ph type="body" sz="quarter" idx="27"/>
          </p:nvPr>
        </p:nvSpPr>
        <p:spPr>
          <a:xfrm>
            <a:off x="10068" y="341098"/>
            <a:ext cx="5891165" cy="720752"/>
          </a:xfrm>
        </p:spPr>
        <p:txBody>
          <a:bodyPr lIns="91440" tIns="45720" rIns="91440" bIns="45720" anchor="ctr">
            <a:noAutofit/>
          </a:bodyPr>
          <a:lstStyle/>
          <a:p>
            <a:pPr algn="ctr"/>
            <a:r>
              <a:rPr lang="en-US" sz="2800" dirty="0"/>
              <a:t>Načrtovanje za izredne razmere za dolgoročno sposobnost preživetja</a:t>
            </a:r>
            <a:endParaRPr lang="en-US" sz="2800" dirty="0">
              <a:ea typeface="Calibri"/>
              <a:cs typeface="Calibri"/>
            </a:endParaRPr>
          </a:p>
        </p:txBody>
      </p:sp>
      <p:sp>
        <p:nvSpPr>
          <p:cNvPr id="14" name="Text Placeholder 1">
            <a:extLst>
              <a:ext uri="{FF2B5EF4-FFF2-40B4-BE49-F238E27FC236}">
                <a16:creationId xmlns:a16="http://schemas.microsoft.com/office/drawing/2014/main" id="{332FE36B-CA8C-B2E9-2176-DC6E54B5EEC8}"/>
              </a:ext>
            </a:extLst>
          </p:cNvPr>
          <p:cNvSpPr txBox="1">
            <a:spLocks/>
          </p:cNvSpPr>
          <p:nvPr/>
        </p:nvSpPr>
        <p:spPr>
          <a:xfrm>
            <a:off x="6019190" y="1367298"/>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42</a:t>
            </a:r>
          </a:p>
        </p:txBody>
      </p:sp>
      <p:sp>
        <p:nvSpPr>
          <p:cNvPr id="15" name="Text Placeholder 2">
            <a:extLst>
              <a:ext uri="{FF2B5EF4-FFF2-40B4-BE49-F238E27FC236}">
                <a16:creationId xmlns:a16="http://schemas.microsoft.com/office/drawing/2014/main" id="{A88E1CD2-BF59-861B-39C5-7F3D400C8484}"/>
              </a:ext>
            </a:extLst>
          </p:cNvPr>
          <p:cNvSpPr txBox="1">
            <a:spLocks/>
          </p:cNvSpPr>
          <p:nvPr/>
        </p:nvSpPr>
        <p:spPr>
          <a:xfrm>
            <a:off x="6726181" y="1156333"/>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Upravljanje tveganj in načrtovanje za izredne razmere</a:t>
            </a:r>
          </a:p>
          <a:p>
            <a:pPr marL="0" indent="0">
              <a:spcBef>
                <a:spcPts val="0"/>
              </a:spcBef>
              <a:buNone/>
            </a:pPr>
            <a:r>
              <a:rPr lang="en-US" sz="1800" i="1" dirty="0">
                <a:solidFill>
                  <a:srgbClr val="595959"/>
                </a:solidFill>
              </a:rPr>
              <a:t>Priprava na »kaj če« scenarije, najslabši, pričakovani in najboljši scenariji</a:t>
            </a:r>
          </a:p>
          <a:p>
            <a:pPr marL="0" indent="0">
              <a:spcBef>
                <a:spcPts val="0"/>
              </a:spcBef>
              <a:buFont typeface="Arial" panose="020B0604020202020204" pitchFamily="34" charset="0"/>
              <a:buNone/>
            </a:pPr>
            <a:endParaRPr lang="en-IE" sz="2200" dirty="0">
              <a:solidFill>
                <a:srgbClr val="595959"/>
              </a:solidFill>
            </a:endParaRPr>
          </a:p>
        </p:txBody>
      </p:sp>
      <p:sp>
        <p:nvSpPr>
          <p:cNvPr id="16" name="Text Placeholder 4">
            <a:extLst>
              <a:ext uri="{FF2B5EF4-FFF2-40B4-BE49-F238E27FC236}">
                <a16:creationId xmlns:a16="http://schemas.microsoft.com/office/drawing/2014/main" id="{FE890EEA-4DB7-8BC6-BB07-50FCC487DCB9}"/>
              </a:ext>
            </a:extLst>
          </p:cNvPr>
          <p:cNvSpPr txBox="1">
            <a:spLocks/>
          </p:cNvSpPr>
          <p:nvPr/>
        </p:nvSpPr>
        <p:spPr>
          <a:xfrm>
            <a:off x="6021354" y="2399517"/>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43</a:t>
            </a:r>
          </a:p>
        </p:txBody>
      </p:sp>
      <p:cxnSp>
        <p:nvCxnSpPr>
          <p:cNvPr id="27" name="Straight Connector 26">
            <a:extLst>
              <a:ext uri="{FF2B5EF4-FFF2-40B4-BE49-F238E27FC236}">
                <a16:creationId xmlns:a16="http://schemas.microsoft.com/office/drawing/2014/main" id="{D8FF955C-284C-7882-2977-671E2539A050}"/>
              </a:ext>
            </a:extLst>
          </p:cNvPr>
          <p:cNvCxnSpPr>
            <a:cxnSpLocks/>
          </p:cNvCxnSpPr>
          <p:nvPr/>
        </p:nvCxnSpPr>
        <p:spPr>
          <a:xfrm flipH="1">
            <a:off x="6117200" y="1897924"/>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9E1B5C-AD33-F7F0-ED28-436B54F9B2E3}"/>
              </a:ext>
            </a:extLst>
          </p:cNvPr>
          <p:cNvCxnSpPr>
            <a:cxnSpLocks/>
          </p:cNvCxnSpPr>
          <p:nvPr/>
        </p:nvCxnSpPr>
        <p:spPr>
          <a:xfrm flipH="1">
            <a:off x="6126651" y="308253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EC480DD9-CC53-6694-2265-551F6A8C246F}"/>
              </a:ext>
            </a:extLst>
          </p:cNvPr>
          <p:cNvSpPr txBox="1">
            <a:spLocks/>
          </p:cNvSpPr>
          <p:nvPr/>
        </p:nvSpPr>
        <p:spPr>
          <a:xfrm>
            <a:off x="6745878" y="2336294"/>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Zaščita pred tveganji in zavarovanje</a:t>
            </a:r>
          </a:p>
          <a:p>
            <a:pPr marL="0" indent="0">
              <a:spcBef>
                <a:spcPts val="0"/>
              </a:spcBef>
              <a:buNone/>
            </a:pPr>
            <a:r>
              <a:rPr lang="en-US" sz="1800" i="1" dirty="0">
                <a:solidFill>
                  <a:srgbClr val="595959"/>
                </a:solidFill>
              </a:rPr>
              <a:t>Razumevanje vrst tveganj, ki lahko ogrožajo vaše podjetje, in vloge zavarovanja kot finančne varnostne mreže.</a:t>
            </a:r>
          </a:p>
          <a:p>
            <a:pPr marL="0" indent="0">
              <a:spcBef>
                <a:spcPts val="0"/>
              </a:spcBef>
              <a:buFont typeface="Arial" panose="020B0604020202020204" pitchFamily="34" charset="0"/>
              <a:buNone/>
            </a:pPr>
            <a:endParaRPr lang="en-IE" sz="2200" dirty="0">
              <a:solidFill>
                <a:srgbClr val="595959"/>
              </a:solidFill>
            </a:endParaRPr>
          </a:p>
        </p:txBody>
      </p:sp>
      <p:sp>
        <p:nvSpPr>
          <p:cNvPr id="3" name="Text Placeholder 2">
            <a:extLst>
              <a:ext uri="{FF2B5EF4-FFF2-40B4-BE49-F238E27FC236}">
                <a16:creationId xmlns:a16="http://schemas.microsoft.com/office/drawing/2014/main" id="{9A6DF3EB-4BA7-9ADE-2370-E224C3E5180C}"/>
              </a:ext>
            </a:extLst>
          </p:cNvPr>
          <p:cNvSpPr txBox="1">
            <a:spLocks/>
          </p:cNvSpPr>
          <p:nvPr/>
        </p:nvSpPr>
        <p:spPr>
          <a:xfrm>
            <a:off x="6749664" y="3739052"/>
            <a:ext cx="5289531" cy="689519"/>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Finančna strategija in načrtovanje za stabilnost</a:t>
            </a:r>
          </a:p>
          <a:p>
            <a:pPr marL="0" indent="0">
              <a:spcBef>
                <a:spcPts val="0"/>
              </a:spcBef>
              <a:buNone/>
            </a:pPr>
            <a:r>
              <a:rPr lang="en-US" sz="1800" i="1" dirty="0" err="1">
                <a:solidFill>
                  <a:srgbClr val="595959"/>
                </a:solidFill>
              </a:rPr>
              <a:t>Oblikujte</a:t>
            </a:r>
            <a:r>
              <a:rPr lang="en-US" sz="1800" i="1" dirty="0">
                <a:solidFill>
                  <a:srgbClr val="595959"/>
                </a:solidFill>
              </a:rPr>
              <a:t> </a:t>
            </a:r>
            <a:r>
              <a:rPr lang="en-US" sz="1800" i="1" dirty="0" err="1">
                <a:solidFill>
                  <a:srgbClr val="595959"/>
                </a:solidFill>
              </a:rPr>
              <a:t>finančno</a:t>
            </a:r>
            <a:r>
              <a:rPr lang="en-US" sz="1800" i="1" dirty="0">
                <a:solidFill>
                  <a:srgbClr val="595959"/>
                </a:solidFill>
              </a:rPr>
              <a:t> </a:t>
            </a:r>
            <a:r>
              <a:rPr lang="en-US" sz="1800" i="1" dirty="0" err="1">
                <a:solidFill>
                  <a:srgbClr val="595959"/>
                </a:solidFill>
              </a:rPr>
              <a:t>strategijo</a:t>
            </a:r>
            <a:r>
              <a:rPr lang="en-US" sz="1800" i="1" dirty="0">
                <a:solidFill>
                  <a:srgbClr val="595959"/>
                </a:solidFill>
              </a:rPr>
              <a:t> in izvajajte preventivne in blažilne ukrepe, da boste lahko preživeli gospodarska tveganja in bili dolgoročno finančno zdravi.</a:t>
            </a:r>
          </a:p>
          <a:p>
            <a:pPr marL="0" indent="0">
              <a:spcBef>
                <a:spcPts val="0"/>
              </a:spcBef>
              <a:buFont typeface="Arial" panose="020B0604020202020204" pitchFamily="34" charset="0"/>
              <a:buNone/>
            </a:pPr>
            <a:endParaRPr lang="en-IE" sz="2200" dirty="0">
              <a:solidFill>
                <a:srgbClr val="595959"/>
              </a:solidFill>
            </a:endParaRPr>
          </a:p>
        </p:txBody>
      </p:sp>
      <p:sp>
        <p:nvSpPr>
          <p:cNvPr id="5" name="Text Placeholder 2">
            <a:extLst>
              <a:ext uri="{FF2B5EF4-FFF2-40B4-BE49-F238E27FC236}">
                <a16:creationId xmlns:a16="http://schemas.microsoft.com/office/drawing/2014/main" id="{4B382BB9-D8D4-603B-F756-693667637801}"/>
              </a:ext>
            </a:extLst>
          </p:cNvPr>
          <p:cNvSpPr txBox="1">
            <a:spLocks/>
          </p:cNvSpPr>
          <p:nvPr/>
        </p:nvSpPr>
        <p:spPr>
          <a:xfrm>
            <a:off x="6739895" y="5389052"/>
            <a:ext cx="5289531" cy="68951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b="1" dirty="0">
                <a:solidFill>
                  <a:srgbClr val="595959"/>
                </a:solidFill>
              </a:rPr>
              <a:t>Zelene naložbe za finančno zdravje</a:t>
            </a:r>
          </a:p>
          <a:p>
            <a:pPr marL="0" indent="0">
              <a:spcBef>
                <a:spcPts val="0"/>
              </a:spcBef>
              <a:buNone/>
            </a:pPr>
            <a:r>
              <a:rPr lang="en-US" sz="1800" i="1" dirty="0">
                <a:solidFill>
                  <a:srgbClr val="595959"/>
                </a:solidFill>
              </a:rPr>
              <a:t>Sprejemajte pametne, ekološko ozaveščene investicijske odločitve, ki bodo finančno vplivale na vaše podjetje. Kako takšne stroške in vrednote vključiti v svojo cenovno strategijo in privabiti ekološko ozaveščene </a:t>
            </a:r>
            <a:r>
              <a:rPr lang="en-US" sz="1800" i="1" dirty="0" err="1">
                <a:solidFill>
                  <a:srgbClr val="595959"/>
                </a:solidFill>
              </a:rPr>
              <a:t>potnike</a:t>
            </a:r>
            <a:r>
              <a:rPr lang="en-US" sz="1800" i="1" dirty="0">
                <a:solidFill>
                  <a:srgbClr val="595959"/>
                </a:solidFill>
              </a:rPr>
              <a:t>.</a:t>
            </a:r>
          </a:p>
          <a:p>
            <a:pPr marL="0" indent="0">
              <a:spcBef>
                <a:spcPts val="0"/>
              </a:spcBef>
              <a:buFont typeface="Arial" panose="020B0604020202020204" pitchFamily="34" charset="0"/>
              <a:buNone/>
            </a:pPr>
            <a:endParaRPr lang="en-IE" sz="2200" dirty="0">
              <a:solidFill>
                <a:srgbClr val="595959"/>
              </a:solidFill>
            </a:endParaRPr>
          </a:p>
        </p:txBody>
      </p:sp>
      <p:cxnSp>
        <p:nvCxnSpPr>
          <p:cNvPr id="6" name="Straight Connector 5">
            <a:extLst>
              <a:ext uri="{FF2B5EF4-FFF2-40B4-BE49-F238E27FC236}">
                <a16:creationId xmlns:a16="http://schemas.microsoft.com/office/drawing/2014/main" id="{0DC779F7-BB37-DBCB-2F41-A9B9862C4F89}"/>
              </a:ext>
            </a:extLst>
          </p:cNvPr>
          <p:cNvCxnSpPr>
            <a:cxnSpLocks/>
          </p:cNvCxnSpPr>
          <p:nvPr/>
        </p:nvCxnSpPr>
        <p:spPr>
          <a:xfrm flipH="1">
            <a:off x="6135695" y="474471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455299-BDD9-6669-FB72-8C2C45B586EF}"/>
              </a:ext>
            </a:extLst>
          </p:cNvPr>
          <p:cNvCxnSpPr>
            <a:cxnSpLocks/>
          </p:cNvCxnSpPr>
          <p:nvPr/>
        </p:nvCxnSpPr>
        <p:spPr>
          <a:xfrm flipH="1">
            <a:off x="6135695" y="6464866"/>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DBDB67C4-D248-48CE-DB37-8256A26AE8A8}"/>
              </a:ext>
            </a:extLst>
          </p:cNvPr>
          <p:cNvSpPr txBox="1">
            <a:spLocks/>
          </p:cNvSpPr>
          <p:nvPr/>
        </p:nvSpPr>
        <p:spPr>
          <a:xfrm>
            <a:off x="6019189" y="3737157"/>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44</a:t>
            </a:r>
          </a:p>
        </p:txBody>
      </p:sp>
      <p:sp>
        <p:nvSpPr>
          <p:cNvPr id="9" name="Text Placeholder 4">
            <a:extLst>
              <a:ext uri="{FF2B5EF4-FFF2-40B4-BE49-F238E27FC236}">
                <a16:creationId xmlns:a16="http://schemas.microsoft.com/office/drawing/2014/main" id="{4B18AF1F-75C0-EE94-98C6-842E41DB473B}"/>
              </a:ext>
            </a:extLst>
          </p:cNvPr>
          <p:cNvSpPr txBox="1">
            <a:spLocks/>
          </p:cNvSpPr>
          <p:nvPr/>
        </p:nvSpPr>
        <p:spPr>
          <a:xfrm>
            <a:off x="6019190" y="5281507"/>
            <a:ext cx="700387" cy="68951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3200" dirty="0">
                <a:solidFill>
                  <a:schemeClr val="bg1"/>
                </a:solidFill>
              </a:rPr>
              <a:t>45</a:t>
            </a:r>
          </a:p>
        </p:txBody>
      </p:sp>
    </p:spTree>
    <p:extLst>
      <p:ext uri="{BB962C8B-B14F-4D97-AF65-F5344CB8AC3E}">
        <p14:creationId xmlns:p14="http://schemas.microsoft.com/office/powerpoint/2010/main" val="34628014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6F94-A8EF-655E-3A05-6E0067A1C1D8}"/>
            </a:ext>
          </a:extLst>
        </p:cNvPr>
        <p:cNvGrpSpPr/>
        <p:nvPr/>
      </p:nvGrpSpPr>
      <p:grpSpPr>
        <a:xfrm>
          <a:off x="0" y="0"/>
          <a:ext cx="0" cy="0"/>
          <a:chOff x="0" y="0"/>
          <a:chExt cx="0" cy="0"/>
        </a:xfrm>
      </p:grpSpPr>
      <p:sp>
        <p:nvSpPr>
          <p:cNvPr id="12" name="Text Placeholder 8">
            <a:extLst>
              <a:ext uri="{FF2B5EF4-FFF2-40B4-BE49-F238E27FC236}">
                <a16:creationId xmlns:a16="http://schemas.microsoft.com/office/drawing/2014/main" id="{9699A915-C551-BC03-F7D2-FDBA8414351A}"/>
              </a:ext>
            </a:extLst>
          </p:cNvPr>
          <p:cNvSpPr>
            <a:spLocks noGrp="1"/>
          </p:cNvSpPr>
          <p:nvPr>
            <p:ph type="body" sz="quarter" idx="16"/>
          </p:nvPr>
        </p:nvSpPr>
        <p:spPr>
          <a:xfrm>
            <a:off x="352931" y="2487978"/>
            <a:ext cx="5282339" cy="3066422"/>
          </a:xfrm>
        </p:spPr>
        <p:txBody>
          <a:bodyPr/>
          <a:lstStyle/>
          <a:p>
            <a:r>
              <a:rPr lang="en-US" sz="4000" dirty="0"/>
              <a:t>Viri in podpora</a:t>
            </a:r>
            <a:endParaRPr lang="en-IE" dirty="0"/>
          </a:p>
        </p:txBody>
      </p:sp>
      <p:sp>
        <p:nvSpPr>
          <p:cNvPr id="15" name="TextBox 14">
            <a:extLst>
              <a:ext uri="{FF2B5EF4-FFF2-40B4-BE49-F238E27FC236}">
                <a16:creationId xmlns:a16="http://schemas.microsoft.com/office/drawing/2014/main" id="{26C55644-FADA-E5D7-88FB-1BD1D93E9860}"/>
              </a:ext>
            </a:extLst>
          </p:cNvPr>
          <p:cNvSpPr txBox="1"/>
          <p:nvPr/>
        </p:nvSpPr>
        <p:spPr>
          <a:xfrm>
            <a:off x="159818" y="5255149"/>
            <a:ext cx="11863878" cy="1323439"/>
          </a:xfrm>
          <a:prstGeom prst="rect">
            <a:avLst/>
          </a:prstGeom>
          <a:noFill/>
        </p:spPr>
        <p:txBody>
          <a:bodyPr wrap="square" lIns="91440" tIns="45720" rIns="91440" bIns="45720" rtlCol="0" anchor="t">
            <a:spAutoFit/>
          </a:bodyPr>
          <a:lstStyle/>
          <a:p>
            <a:r>
              <a:rPr lang="en-US" sz="2000" dirty="0">
                <a:solidFill>
                  <a:srgbClr val="494949"/>
                </a:solidFill>
              </a:rPr>
              <a:t>Dostopajte do orodij, predlog in vodnikov za financiranje, da lahko </a:t>
            </a:r>
            <a:r>
              <a:rPr lang="en-US" sz="2000" dirty="0" err="1">
                <a:solidFill>
                  <a:srgbClr val="494949"/>
                </a:solidFill>
              </a:rPr>
              <a:t>načrtujete</a:t>
            </a:r>
            <a:r>
              <a:rPr lang="en-US" sz="2000" dirty="0">
                <a:solidFill>
                  <a:srgbClr val="494949"/>
                </a:solidFill>
              </a:rPr>
              <a:t> in </a:t>
            </a:r>
            <a:r>
              <a:rPr lang="en-US" sz="2000" dirty="0" err="1">
                <a:solidFill>
                  <a:srgbClr val="494949"/>
                </a:solidFill>
              </a:rPr>
              <a:t>financirajete</a:t>
            </a:r>
            <a:r>
              <a:rPr lang="en-US" sz="2000" dirty="0">
                <a:solidFill>
                  <a:srgbClr val="494949"/>
                </a:solidFill>
              </a:rPr>
              <a:t> </a:t>
            </a:r>
            <a:r>
              <a:rPr lang="en-US" sz="2000" dirty="0" err="1">
                <a:solidFill>
                  <a:srgbClr val="494949"/>
                </a:solidFill>
              </a:rPr>
              <a:t>svojo</a:t>
            </a:r>
            <a:r>
              <a:rPr lang="en-US" sz="2000" dirty="0">
                <a:solidFill>
                  <a:srgbClr val="494949"/>
                </a:solidFill>
              </a:rPr>
              <a:t> </a:t>
            </a:r>
            <a:r>
              <a:rPr lang="en-US" sz="2000" dirty="0" err="1">
                <a:solidFill>
                  <a:srgbClr val="494949"/>
                </a:solidFill>
              </a:rPr>
              <a:t>alternativno</a:t>
            </a:r>
            <a:r>
              <a:rPr lang="en-US" sz="2000" dirty="0">
                <a:solidFill>
                  <a:srgbClr val="494949"/>
                </a:solidFill>
              </a:rPr>
              <a:t> </a:t>
            </a:r>
            <a:r>
              <a:rPr lang="en-US" sz="2000" dirty="0" err="1">
                <a:solidFill>
                  <a:srgbClr val="494949"/>
                </a:solidFill>
              </a:rPr>
              <a:t>nastanitev</a:t>
            </a:r>
            <a:r>
              <a:rPr lang="en-US" sz="2000" dirty="0">
                <a:solidFill>
                  <a:srgbClr val="494949"/>
                </a:solidFill>
              </a:rPr>
              <a:t>. </a:t>
            </a:r>
            <a:r>
              <a:rPr lang="en-US" sz="2000" dirty="0" err="1">
                <a:solidFill>
                  <a:srgbClr val="494949"/>
                </a:solidFill>
              </a:rPr>
              <a:t>Poiščite</a:t>
            </a:r>
            <a:r>
              <a:rPr lang="en-US" sz="2000" dirty="0">
                <a:solidFill>
                  <a:srgbClr val="494949"/>
                </a:solidFill>
              </a:rPr>
              <a:t> </a:t>
            </a:r>
            <a:r>
              <a:rPr lang="en-US" sz="2000" dirty="0" err="1">
                <a:solidFill>
                  <a:srgbClr val="494949"/>
                </a:solidFill>
              </a:rPr>
              <a:t>zanesljive</a:t>
            </a:r>
            <a:r>
              <a:rPr lang="en-US" sz="2000" dirty="0">
                <a:solidFill>
                  <a:srgbClr val="494949"/>
                </a:solidFill>
              </a:rPr>
              <a:t> </a:t>
            </a:r>
            <a:r>
              <a:rPr lang="en-US" sz="2000" dirty="0" err="1">
                <a:solidFill>
                  <a:srgbClr val="494949"/>
                </a:solidFill>
              </a:rPr>
              <a:t>platforme</a:t>
            </a:r>
            <a:r>
              <a:rPr lang="en-US" sz="2000" dirty="0">
                <a:solidFill>
                  <a:srgbClr val="494949"/>
                </a:solidFill>
              </a:rPr>
              <a:t> za </a:t>
            </a:r>
            <a:r>
              <a:rPr lang="en-US" sz="2000" dirty="0" err="1">
                <a:solidFill>
                  <a:srgbClr val="494949"/>
                </a:solidFill>
              </a:rPr>
              <a:t>upravljanje</a:t>
            </a:r>
            <a:r>
              <a:rPr lang="en-US" sz="2000" dirty="0">
                <a:solidFill>
                  <a:srgbClr val="494949"/>
                </a:solidFill>
              </a:rPr>
              <a:t> </a:t>
            </a:r>
            <a:r>
              <a:rPr lang="en-US" sz="2000" dirty="0" err="1">
                <a:solidFill>
                  <a:srgbClr val="494949"/>
                </a:solidFill>
              </a:rPr>
              <a:t>rezervacij</a:t>
            </a:r>
            <a:r>
              <a:rPr lang="en-US" sz="2000" dirty="0">
                <a:solidFill>
                  <a:srgbClr val="494949"/>
                </a:solidFill>
              </a:rPr>
              <a:t>, </a:t>
            </a:r>
            <a:r>
              <a:rPr lang="en-US" sz="2000" dirty="0" err="1">
                <a:solidFill>
                  <a:srgbClr val="494949"/>
                </a:solidFill>
              </a:rPr>
              <a:t>izračun</a:t>
            </a:r>
            <a:r>
              <a:rPr lang="en-US" sz="2000" dirty="0">
                <a:solidFill>
                  <a:srgbClr val="494949"/>
                </a:solidFill>
              </a:rPr>
              <a:t> </a:t>
            </a:r>
            <a:r>
              <a:rPr lang="en-US" sz="2000" dirty="0" err="1">
                <a:solidFill>
                  <a:srgbClr val="494949"/>
                </a:solidFill>
              </a:rPr>
              <a:t>stroškov</a:t>
            </a:r>
            <a:r>
              <a:rPr lang="en-US" sz="2000" dirty="0">
                <a:solidFill>
                  <a:srgbClr val="494949"/>
                </a:solidFill>
              </a:rPr>
              <a:t> </a:t>
            </a:r>
            <a:r>
              <a:rPr lang="en-US" sz="2000" dirty="0" err="1">
                <a:solidFill>
                  <a:srgbClr val="494949"/>
                </a:solidFill>
              </a:rPr>
              <a:t>gostov</a:t>
            </a:r>
            <a:r>
              <a:rPr lang="en-US" sz="2000" dirty="0">
                <a:solidFill>
                  <a:srgbClr val="494949"/>
                </a:solidFill>
              </a:rPr>
              <a:t> in </a:t>
            </a:r>
            <a:r>
              <a:rPr lang="en-US" sz="2000" dirty="0" err="1">
                <a:solidFill>
                  <a:srgbClr val="494949"/>
                </a:solidFill>
              </a:rPr>
              <a:t>spremljanje</a:t>
            </a:r>
            <a:r>
              <a:rPr lang="en-US" sz="2000" dirty="0">
                <a:solidFill>
                  <a:srgbClr val="494949"/>
                </a:solidFill>
              </a:rPr>
              <a:t> </a:t>
            </a:r>
            <a:r>
              <a:rPr lang="en-US" sz="2000" dirty="0" err="1">
                <a:solidFill>
                  <a:srgbClr val="494949"/>
                </a:solidFill>
              </a:rPr>
              <a:t>prihodkov</a:t>
            </a:r>
            <a:r>
              <a:rPr lang="en-US" sz="2000" dirty="0">
                <a:solidFill>
                  <a:srgbClr val="494949"/>
                </a:solidFill>
              </a:rPr>
              <a:t>. </a:t>
            </a:r>
            <a:r>
              <a:rPr lang="en-US" sz="2000" dirty="0" err="1">
                <a:solidFill>
                  <a:srgbClr val="494949"/>
                </a:solidFill>
              </a:rPr>
              <a:t>Pridobite</a:t>
            </a:r>
            <a:r>
              <a:rPr lang="en-US" sz="2000" dirty="0">
                <a:solidFill>
                  <a:srgbClr val="494949"/>
                </a:solidFill>
              </a:rPr>
              <a:t> </a:t>
            </a:r>
            <a:r>
              <a:rPr lang="en-US" sz="2000" dirty="0" err="1">
                <a:solidFill>
                  <a:srgbClr val="494949"/>
                </a:solidFill>
              </a:rPr>
              <a:t>podporo</a:t>
            </a:r>
            <a:r>
              <a:rPr lang="en-US" sz="2000" dirty="0">
                <a:solidFill>
                  <a:srgbClr val="494949"/>
                </a:solidFill>
              </a:rPr>
              <a:t> </a:t>
            </a:r>
            <a:r>
              <a:rPr lang="en-US" sz="2000" dirty="0" err="1">
                <a:solidFill>
                  <a:srgbClr val="494949"/>
                </a:solidFill>
              </a:rPr>
              <a:t>drugih</a:t>
            </a:r>
            <a:r>
              <a:rPr lang="en-US" sz="2000" dirty="0">
                <a:solidFill>
                  <a:srgbClr val="494949"/>
                </a:solidFill>
              </a:rPr>
              <a:t> </a:t>
            </a:r>
            <a:r>
              <a:rPr lang="en-US" sz="2000" dirty="0" err="1">
                <a:solidFill>
                  <a:srgbClr val="494949"/>
                </a:solidFill>
              </a:rPr>
              <a:t>skupin</a:t>
            </a:r>
            <a:r>
              <a:rPr lang="en-US" sz="2000" dirty="0">
                <a:solidFill>
                  <a:srgbClr val="494949"/>
                </a:solidFill>
              </a:rPr>
              <a:t>, </a:t>
            </a:r>
            <a:r>
              <a:rPr lang="en-US" sz="2000" dirty="0" err="1">
                <a:solidFill>
                  <a:srgbClr val="494949"/>
                </a:solidFill>
              </a:rPr>
              <a:t>člankov</a:t>
            </a:r>
            <a:r>
              <a:rPr lang="en-US" sz="2000" dirty="0">
                <a:solidFill>
                  <a:srgbClr val="494949"/>
                </a:solidFill>
              </a:rPr>
              <a:t> in </a:t>
            </a:r>
            <a:r>
              <a:rPr lang="en-US" sz="2000" dirty="0" err="1">
                <a:solidFill>
                  <a:srgbClr val="494949"/>
                </a:solidFill>
              </a:rPr>
              <a:t>strokovnjakov</a:t>
            </a:r>
            <a:r>
              <a:rPr lang="en-US" sz="2000" dirty="0">
                <a:solidFill>
                  <a:srgbClr val="494949"/>
                </a:solidFill>
              </a:rPr>
              <a:t> </a:t>
            </a:r>
            <a:r>
              <a:rPr lang="en-US" sz="2000" dirty="0" err="1">
                <a:solidFill>
                  <a:srgbClr val="494949"/>
                </a:solidFill>
              </a:rPr>
              <a:t>na</a:t>
            </a:r>
            <a:r>
              <a:rPr lang="en-US" sz="2000" dirty="0">
                <a:solidFill>
                  <a:srgbClr val="494949"/>
                </a:solidFill>
              </a:rPr>
              <a:t> </a:t>
            </a:r>
            <a:r>
              <a:rPr lang="en-US" sz="2000" dirty="0" err="1">
                <a:solidFill>
                  <a:srgbClr val="494949"/>
                </a:solidFill>
              </a:rPr>
              <a:t>tem</a:t>
            </a:r>
            <a:r>
              <a:rPr lang="en-US" sz="2000" dirty="0">
                <a:solidFill>
                  <a:srgbClr val="494949"/>
                </a:solidFill>
              </a:rPr>
              <a:t> </a:t>
            </a:r>
            <a:r>
              <a:rPr lang="en-US" sz="2000" dirty="0" err="1">
                <a:solidFill>
                  <a:srgbClr val="494949"/>
                </a:solidFill>
              </a:rPr>
              <a:t>področju</a:t>
            </a:r>
            <a:r>
              <a:rPr lang="en-US" sz="2000" dirty="0">
                <a:solidFill>
                  <a:srgbClr val="494949"/>
                </a:solidFill>
              </a:rPr>
              <a:t>. </a:t>
            </a:r>
            <a:r>
              <a:rPr lang="en-US" sz="2000" dirty="0" err="1">
                <a:solidFill>
                  <a:srgbClr val="494949"/>
                </a:solidFill>
              </a:rPr>
              <a:t>Uporabite</a:t>
            </a:r>
            <a:r>
              <a:rPr lang="en-US" sz="2000" dirty="0">
                <a:solidFill>
                  <a:srgbClr val="494949"/>
                </a:solidFill>
              </a:rPr>
              <a:t> </a:t>
            </a:r>
            <a:r>
              <a:rPr lang="en-US" sz="2000" dirty="0" err="1">
                <a:solidFill>
                  <a:srgbClr val="494949"/>
                </a:solidFill>
              </a:rPr>
              <a:t>videoposnetke</a:t>
            </a:r>
            <a:r>
              <a:rPr lang="en-US" sz="2000" dirty="0">
                <a:solidFill>
                  <a:srgbClr val="494949"/>
                </a:solidFill>
              </a:rPr>
              <a:t>, </a:t>
            </a:r>
            <a:r>
              <a:rPr lang="en-US" sz="2000" dirty="0" err="1">
                <a:solidFill>
                  <a:srgbClr val="494949"/>
                </a:solidFill>
              </a:rPr>
              <a:t>orodja</a:t>
            </a:r>
            <a:r>
              <a:rPr lang="en-US" sz="2000" dirty="0">
                <a:solidFill>
                  <a:srgbClr val="494949"/>
                </a:solidFill>
              </a:rPr>
              <a:t> in </a:t>
            </a:r>
            <a:r>
              <a:rPr lang="en-US" sz="2000" dirty="0" err="1">
                <a:solidFill>
                  <a:srgbClr val="494949"/>
                </a:solidFill>
              </a:rPr>
              <a:t>vodnike</a:t>
            </a:r>
            <a:r>
              <a:rPr lang="en-US" sz="2000" dirty="0">
                <a:solidFill>
                  <a:srgbClr val="494949"/>
                </a:solidFill>
              </a:rPr>
              <a:t>, ki vam bodo pomagali razviti vaše podjetje, veščine in samozavest.</a:t>
            </a:r>
            <a:endParaRPr lang="en-IE" sz="2000">
              <a:solidFill>
                <a:srgbClr val="494949"/>
              </a:solidFill>
              <a:ea typeface="Calibri"/>
              <a:cs typeface="Calibri"/>
            </a:endParaRPr>
          </a:p>
        </p:txBody>
      </p:sp>
      <p:pic>
        <p:nvPicPr>
          <p:cNvPr id="9" name="Picture Placeholder 8" descr="A calculator and paper money&#10;&#10;AI-generated content may be incorrect.">
            <a:extLst>
              <a:ext uri="{FF2B5EF4-FFF2-40B4-BE49-F238E27FC236}">
                <a16:creationId xmlns:a16="http://schemas.microsoft.com/office/drawing/2014/main" id="{C702689E-AB5B-A0EB-8037-3894098C1118}"/>
              </a:ext>
            </a:extLst>
          </p:cNvPr>
          <p:cNvPicPr>
            <a:picLocks noGrp="1" noChangeAspect="1"/>
          </p:cNvPicPr>
          <p:nvPr>
            <p:ph type="pic" sz="quarter" idx="19"/>
          </p:nvPr>
        </p:nvPicPr>
        <p:blipFill>
          <a:blip r:embed="rId2"/>
          <a:srcRect l="1974" r="1974"/>
          <a:stretch>
            <a:fillRect/>
          </a:stretch>
        </p:blipFill>
        <p:spPr>
          <a:xfrm>
            <a:off x="5641479" y="623792"/>
            <a:ext cx="6540774" cy="4419630"/>
          </a:xfrm>
        </p:spPr>
      </p:pic>
    </p:spTree>
    <p:extLst>
      <p:ext uri="{BB962C8B-B14F-4D97-AF65-F5344CB8AC3E}">
        <p14:creationId xmlns:p14="http://schemas.microsoft.com/office/powerpoint/2010/main" val="28826098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DBE3A-59BE-212F-5FB8-3A4E139BD4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FB3A3A-A73F-C735-C914-1E8B73A88F01}"/>
              </a:ext>
            </a:extLst>
          </p:cNvPr>
          <p:cNvSpPr>
            <a:spLocks noGrp="1"/>
          </p:cNvSpPr>
          <p:nvPr>
            <p:ph type="body" sz="quarter" idx="18"/>
          </p:nvPr>
        </p:nvSpPr>
        <p:spPr>
          <a:xfrm>
            <a:off x="4950582" y="1114315"/>
            <a:ext cx="6565143" cy="2213420"/>
          </a:xfrm>
        </p:spPr>
        <p:txBody>
          <a:bodyPr/>
          <a:lstStyle/>
          <a:p>
            <a:r>
              <a:rPr lang="en-US" b="1" dirty="0"/>
              <a:t>Preprosta predloga za proračun (Excel ali Google Sheets): </a:t>
            </a:r>
            <a:r>
              <a:rPr lang="en-US" dirty="0"/>
              <a:t>Izhodišče je splošna predloga za proračun malega podjetja ali za začetne stroške. Na voljo je veliko predlog, na primer galerija predlog Microsoft Office vsebuje predloge za finančno upravljanje za Excel. </a:t>
            </a:r>
            <a:r>
              <a:rPr lang="en-US" dirty="0">
                <a:solidFill>
                  <a:srgbClr val="E96751"/>
                </a:solidFill>
                <a:hlinkClick r:id="rId2">
                  <a:extLst>
                    <a:ext uri="{A12FA001-AC4F-418D-AE19-62706E023703}">
                      <ahyp:hlinkClr xmlns:ahyp="http://schemas.microsoft.com/office/drawing/2018/hyperlinkcolor" val="tx"/>
                    </a:ext>
                  </a:extLst>
                </a:hlinkClick>
              </a:rPr>
              <a:t>create.microsoft.com</a:t>
            </a:r>
            <a:r>
              <a:rPr lang="en-US" dirty="0"/>
              <a:t>.</a:t>
            </a:r>
          </a:p>
        </p:txBody>
      </p:sp>
      <p:cxnSp>
        <p:nvCxnSpPr>
          <p:cNvPr id="7" name="Straight Connector 6">
            <a:extLst>
              <a:ext uri="{FF2B5EF4-FFF2-40B4-BE49-F238E27FC236}">
                <a16:creationId xmlns:a16="http://schemas.microsoft.com/office/drawing/2014/main" id="{E7305ADF-2D61-1159-2722-A84D8D8F1762}"/>
              </a:ext>
            </a:extLst>
          </p:cNvPr>
          <p:cNvCxnSpPr/>
          <p:nvPr/>
        </p:nvCxnSpPr>
        <p:spPr>
          <a:xfrm>
            <a:off x="1290918" y="31447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B2B3C451-3047-A813-6B77-F3B9630F31E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93C24FD2-BDF8-51B5-E3F7-29037E0B729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
        <p:nvSpPr>
          <p:cNvPr id="4" name="TextBox 3">
            <a:extLst>
              <a:ext uri="{FF2B5EF4-FFF2-40B4-BE49-F238E27FC236}">
                <a16:creationId xmlns:a16="http://schemas.microsoft.com/office/drawing/2014/main" id="{667129D1-D39C-7AB7-DA5F-A2FA95594B79}"/>
              </a:ext>
            </a:extLst>
          </p:cNvPr>
          <p:cNvSpPr txBox="1"/>
          <p:nvPr/>
        </p:nvSpPr>
        <p:spPr>
          <a:xfrm>
            <a:off x="448951" y="1299930"/>
            <a:ext cx="4280322" cy="1077218"/>
          </a:xfrm>
          <a:prstGeom prst="rect">
            <a:avLst/>
          </a:prstGeom>
          <a:noFill/>
        </p:spPr>
        <p:txBody>
          <a:bodyPr wrap="square">
            <a:spAutoFit/>
          </a:bodyPr>
          <a:lstStyle/>
          <a:p>
            <a:pPr algn="ctr"/>
            <a:r>
              <a:rPr lang="en-US" sz="3200" b="1" dirty="0"/>
              <a:t>Preprosta predloga za proračun </a:t>
            </a:r>
          </a:p>
          <a:p>
            <a:pPr algn="ctr"/>
            <a:r>
              <a:rPr lang="en-US" sz="3200" dirty="0"/>
              <a:t>(Excel ali Google Sheets)</a:t>
            </a:r>
            <a:endParaRPr lang="en-IE" sz="3200" dirty="0">
              <a:solidFill>
                <a:srgbClr val="494949"/>
              </a:solidFill>
            </a:endParaRPr>
          </a:p>
        </p:txBody>
      </p:sp>
      <p:pic>
        <p:nvPicPr>
          <p:cNvPr id="8" name="Picture 7">
            <a:extLst>
              <a:ext uri="{FF2B5EF4-FFF2-40B4-BE49-F238E27FC236}">
                <a16:creationId xmlns:a16="http://schemas.microsoft.com/office/drawing/2014/main" id="{7B7B102D-BEC0-E4F0-A6C1-4C184FDF3A15}"/>
              </a:ext>
            </a:extLst>
          </p:cNvPr>
          <p:cNvPicPr>
            <a:picLocks noChangeAspect="1"/>
          </p:cNvPicPr>
          <p:nvPr/>
        </p:nvPicPr>
        <p:blipFill>
          <a:blip r:embed="rId3"/>
          <a:stretch>
            <a:fillRect/>
          </a:stretch>
        </p:blipFill>
        <p:spPr>
          <a:xfrm>
            <a:off x="2589112" y="3429000"/>
            <a:ext cx="7391400" cy="2565948"/>
          </a:xfrm>
          <a:prstGeom prst="rect">
            <a:avLst/>
          </a:prstGeom>
        </p:spPr>
      </p:pic>
    </p:spTree>
    <p:extLst>
      <p:ext uri="{BB962C8B-B14F-4D97-AF65-F5344CB8AC3E}">
        <p14:creationId xmlns:p14="http://schemas.microsoft.com/office/powerpoint/2010/main" val="14381019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FA045-4E20-3AA6-CCF1-849016B942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BCC8FE-0DB2-2501-BBFD-030C4D0CA991}"/>
              </a:ext>
            </a:extLst>
          </p:cNvPr>
          <p:cNvSpPr>
            <a:spLocks noGrp="1"/>
          </p:cNvSpPr>
          <p:nvPr>
            <p:ph type="body" sz="quarter" idx="18"/>
          </p:nvPr>
        </p:nvSpPr>
        <p:spPr>
          <a:xfrm>
            <a:off x="5078681" y="408745"/>
            <a:ext cx="6565143" cy="3219650"/>
          </a:xfrm>
        </p:spPr>
        <p:txBody>
          <a:bodyPr/>
          <a:lstStyle/>
          <a:p>
            <a:r>
              <a:rPr lang="en-US" sz="2100" dirty="0"/>
              <a:t>Da ne bi zmanjkalo denarja, uporabite načrtovalnik denarnega toka. Smartsheet ponuja preprosto Excelovo predlogo za denarni tok </a:t>
            </a:r>
            <a:r>
              <a:rPr lang="en-US" sz="2100" dirty="0">
                <a:solidFill>
                  <a:srgbClr val="E96751"/>
                </a:solidFill>
                <a:hlinkClick r:id="rId2">
                  <a:extLst>
                    <a:ext uri="{A12FA001-AC4F-418D-AE19-62706E023703}">
                      <ahyp:hlinkClr xmlns:ahyp="http://schemas.microsoft.com/office/drawing/2018/hyperlinkcolor" val="tx"/>
                    </a:ext>
                  </a:extLst>
                </a:hlinkClick>
              </a:rPr>
              <a:t>smartsheet.com</a:t>
            </a:r>
            <a:r>
              <a:rPr lang="en-US" sz="2100" dirty="0">
                <a:solidFill>
                  <a:srgbClr val="E96751"/>
                </a:solidFill>
              </a:rPr>
              <a:t>, </a:t>
            </a:r>
            <a:r>
              <a:rPr lang="en-US" sz="2100" dirty="0"/>
              <a:t>Wenta pa dobro predlogo Google Sheets za 12-mesečno napoved denarnega toka </a:t>
            </a:r>
            <a:r>
              <a:rPr lang="en-US" sz="2100" dirty="0">
                <a:solidFill>
                  <a:srgbClr val="E96751"/>
                </a:solidFill>
                <a:hlinkClick r:id="rId3">
                  <a:extLst>
                    <a:ext uri="{A12FA001-AC4F-418D-AE19-62706E023703}">
                      <ahyp:hlinkClr xmlns:ahyp="http://schemas.microsoft.com/office/drawing/2018/hyperlinkcolor" val="tx"/>
                    </a:ext>
                  </a:extLst>
                </a:hlinkClick>
              </a:rPr>
              <a:t>vertex42.com</a:t>
            </a:r>
            <a:r>
              <a:rPr lang="en-US" sz="2100" dirty="0">
                <a:solidFill>
                  <a:srgbClr val="E96751"/>
                </a:solidFill>
              </a:rPr>
              <a:t>. </a:t>
            </a:r>
            <a:r>
              <a:rPr lang="en-US" sz="2100" dirty="0"/>
              <a:t>V te predloge lahko vnesete mesečne pričakovane prihodke in odhodke. S 24-mesečno napovedjo – mesec za mesecem, prikažite, kdaj pričakujete plačilo za gradnjo in kdaj se bodo začeli prihodki. To orodje je tudi tisto, kar banke ali subvencije radi vidijo v prilogah. Spremljajte dejanske podatke v preglednici, da boste lahko upravljali sezonskost.</a:t>
            </a:r>
          </a:p>
        </p:txBody>
      </p:sp>
      <p:cxnSp>
        <p:nvCxnSpPr>
          <p:cNvPr id="7" name="Straight Connector 6">
            <a:extLst>
              <a:ext uri="{FF2B5EF4-FFF2-40B4-BE49-F238E27FC236}">
                <a16:creationId xmlns:a16="http://schemas.microsoft.com/office/drawing/2014/main" id="{3C97CB6A-BAAB-1118-6A8B-5333405C516F}"/>
              </a:ext>
            </a:extLst>
          </p:cNvPr>
          <p:cNvCxnSpPr/>
          <p:nvPr/>
        </p:nvCxnSpPr>
        <p:spPr>
          <a:xfrm>
            <a:off x="1290918" y="3811740"/>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71DFBEE6-C632-93F1-48FB-AC01B50AA8DE}"/>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2B7649D-75F9-3E65-3BE5-2D3FA2D6D6BC}"/>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
        <p:nvSpPr>
          <p:cNvPr id="4" name="TextBox 3">
            <a:extLst>
              <a:ext uri="{FF2B5EF4-FFF2-40B4-BE49-F238E27FC236}">
                <a16:creationId xmlns:a16="http://schemas.microsoft.com/office/drawing/2014/main" id="{05261C49-0AD3-7F30-BFE6-BBF0D1F92403}"/>
              </a:ext>
            </a:extLst>
          </p:cNvPr>
          <p:cNvSpPr txBox="1"/>
          <p:nvPr/>
        </p:nvSpPr>
        <p:spPr>
          <a:xfrm>
            <a:off x="943241" y="1509488"/>
            <a:ext cx="3896685" cy="1077218"/>
          </a:xfrm>
          <a:prstGeom prst="rect">
            <a:avLst/>
          </a:prstGeom>
          <a:noFill/>
        </p:spPr>
        <p:txBody>
          <a:bodyPr wrap="square">
            <a:spAutoFit/>
          </a:bodyPr>
          <a:lstStyle/>
          <a:p>
            <a:pPr algn="ctr"/>
            <a:r>
              <a:rPr lang="en-US" sz="3200" b="1" dirty="0"/>
              <a:t>Sledenje denarnemu toku </a:t>
            </a:r>
            <a:r>
              <a:rPr lang="en-US" sz="3200" dirty="0"/>
              <a:t>(12-mesečna napoved)</a:t>
            </a:r>
            <a:endParaRPr lang="en-IE" sz="3200" dirty="0">
              <a:solidFill>
                <a:srgbClr val="494949"/>
              </a:solidFill>
            </a:endParaRPr>
          </a:p>
        </p:txBody>
      </p:sp>
      <p:pic>
        <p:nvPicPr>
          <p:cNvPr id="8" name="Picture 7">
            <a:extLst>
              <a:ext uri="{FF2B5EF4-FFF2-40B4-BE49-F238E27FC236}">
                <a16:creationId xmlns:a16="http://schemas.microsoft.com/office/drawing/2014/main" id="{A4C3F2DE-8E7B-A64D-D617-245CB6BB4D35}"/>
              </a:ext>
            </a:extLst>
          </p:cNvPr>
          <p:cNvPicPr>
            <a:picLocks noChangeAspect="1"/>
          </p:cNvPicPr>
          <p:nvPr/>
        </p:nvPicPr>
        <p:blipFill>
          <a:blip r:embed="rId4"/>
          <a:srcRect b="20070"/>
          <a:stretch>
            <a:fillRect/>
          </a:stretch>
        </p:blipFill>
        <p:spPr>
          <a:xfrm>
            <a:off x="1133924" y="3944891"/>
            <a:ext cx="4772802" cy="2139354"/>
          </a:xfrm>
          <a:prstGeom prst="rect">
            <a:avLst/>
          </a:prstGeom>
        </p:spPr>
      </p:pic>
      <p:pic>
        <p:nvPicPr>
          <p:cNvPr id="10" name="Picture 9">
            <a:extLst>
              <a:ext uri="{FF2B5EF4-FFF2-40B4-BE49-F238E27FC236}">
                <a16:creationId xmlns:a16="http://schemas.microsoft.com/office/drawing/2014/main" id="{E5607137-9BE9-47CD-3BAC-66FBDD7B8888}"/>
              </a:ext>
            </a:extLst>
          </p:cNvPr>
          <p:cNvPicPr>
            <a:picLocks noChangeAspect="1"/>
          </p:cNvPicPr>
          <p:nvPr/>
        </p:nvPicPr>
        <p:blipFill>
          <a:blip r:embed="rId5"/>
          <a:stretch>
            <a:fillRect/>
          </a:stretch>
        </p:blipFill>
        <p:spPr>
          <a:xfrm>
            <a:off x="5953125" y="4065537"/>
            <a:ext cx="5353050" cy="1676174"/>
          </a:xfrm>
          <a:prstGeom prst="rect">
            <a:avLst/>
          </a:prstGeom>
        </p:spPr>
      </p:pic>
    </p:spTree>
    <p:extLst>
      <p:ext uri="{BB962C8B-B14F-4D97-AF65-F5344CB8AC3E}">
        <p14:creationId xmlns:p14="http://schemas.microsoft.com/office/powerpoint/2010/main" val="2725848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3D959-28AB-284E-A5BA-493FA7EA9D2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01746B-FF9B-50EA-3BF3-3ACC9F5D9A41}"/>
              </a:ext>
            </a:extLst>
          </p:cNvPr>
          <p:cNvSpPr>
            <a:spLocks noGrp="1"/>
          </p:cNvSpPr>
          <p:nvPr>
            <p:ph type="body" sz="quarter" idx="18"/>
          </p:nvPr>
        </p:nvSpPr>
        <p:spPr>
          <a:xfrm>
            <a:off x="452095" y="1436666"/>
            <a:ext cx="11357438" cy="2213420"/>
          </a:xfrm>
        </p:spPr>
        <p:txBody>
          <a:bodyPr lIns="91440" tIns="45720" rIns="91440" bIns="45720" anchor="t"/>
          <a:lstStyle/>
          <a:p>
            <a:pPr>
              <a:lnSpc>
                <a:spcPct val="100000"/>
              </a:lnSpc>
              <a:spcBef>
                <a:spcPts val="0"/>
              </a:spcBef>
              <a:spcAft>
                <a:spcPts val="600"/>
              </a:spcAft>
            </a:pPr>
            <a:r>
              <a:rPr lang="en-US" sz="9600" dirty="0"/>
              <a:t>Ko imate financiranje in začnete z delovanjem, so vam v pomoč orodja, kot so: </a:t>
            </a:r>
            <a:endParaRPr lang="en-US" sz="9600" dirty="0">
              <a:ea typeface="Calibri"/>
              <a:cs typeface="Calibri"/>
            </a:endParaRPr>
          </a:p>
          <a:p>
            <a:pPr>
              <a:lnSpc>
                <a:spcPct val="100000"/>
              </a:lnSpc>
              <a:spcBef>
                <a:spcPts val="0"/>
              </a:spcBef>
              <a:spcAft>
                <a:spcPts val="600"/>
              </a:spcAft>
            </a:pPr>
            <a:r>
              <a:rPr lang="en-US" sz="9600" dirty="0"/>
              <a:t>Sistem</a:t>
            </a:r>
            <a:r>
              <a:rPr lang="en-US" sz="9600" b="1" dirty="0">
                <a:solidFill>
                  <a:srgbClr val="E96751"/>
                </a:solidFill>
              </a:rPr>
              <a:t> za spremljanje prihodkov od rezerv</a:t>
            </a:r>
            <a:r>
              <a:rPr lang="en-US" sz="9600" dirty="0"/>
              <a:t>acij je sistem ali orodje, ki se uporablja za spremljanje in upravljanje </a:t>
            </a:r>
            <a:r>
              <a:rPr lang="en-US" sz="9600" b="1" dirty="0"/>
              <a:t>dnevnih, tedenskih ali mesečnih prihodkov </a:t>
            </a:r>
            <a:r>
              <a:rPr lang="en-US" sz="9600" dirty="0"/>
              <a:t>od rezervacij (prek Airbnb, neposrednih kanalov itd.), da se spremlja rast, sezonskost in trende zasedenosti. Vključuje ustvarjene prihodke, prejete plačila in neporavnane zneske. Pomaga podjetjem, zlasti tistim v gostinskem in turističnem sektorju, spremljati prihodke iz različnih kanalov rezervacij, </a:t>
            </a:r>
            <a:r>
              <a:rPr lang="en-US" sz="9600" dirty="0" err="1"/>
              <a:t>analizirati</a:t>
            </a:r>
            <a:r>
              <a:rPr lang="en-US" sz="9600" dirty="0"/>
              <a:t> trende prodaje in upravljati terjatve. </a:t>
            </a:r>
            <a:endParaRPr lang="en-US" sz="9600" dirty="0">
              <a:ea typeface="Calibri"/>
              <a:cs typeface="Calibri"/>
            </a:endParaRPr>
          </a:p>
          <a:p>
            <a:pPr>
              <a:lnSpc>
                <a:spcPct val="100000"/>
              </a:lnSpc>
              <a:spcBef>
                <a:spcPts val="0"/>
              </a:spcBef>
              <a:spcAft>
                <a:spcPts val="600"/>
              </a:spcAft>
            </a:pPr>
            <a:r>
              <a:rPr lang="en-US" sz="9600" b="1" dirty="0">
                <a:solidFill>
                  <a:srgbClr val="E96751"/>
                </a:solidFill>
              </a:rPr>
              <a:t>Kalkulator stroškov za goste </a:t>
            </a:r>
            <a:r>
              <a:rPr lang="en-US" sz="9600" dirty="0"/>
              <a:t>je lahko koristno orodje. Pomaga oceniti </a:t>
            </a:r>
            <a:r>
              <a:rPr lang="en-US" sz="9600" b="1" dirty="0"/>
              <a:t>stroške na gosta </a:t>
            </a:r>
            <a:r>
              <a:rPr lang="en-US" sz="9600" dirty="0"/>
              <a:t>za vodenje vaše nastanitve (npr. komunalne storitve, čiščenje, dobrodošlica, toaletni pribor, pranje perila). Tako lahko zagotovite, </a:t>
            </a:r>
            <a:r>
              <a:rPr lang="en-US" sz="9600" b="1" dirty="0"/>
              <a:t>da so cene vaših bivanj donosne </a:t>
            </a:r>
            <a:r>
              <a:rPr lang="en-US" sz="9600" dirty="0"/>
              <a:t>in se izognete skritim izgubam.</a:t>
            </a:r>
            <a:endParaRPr lang="en-US" sz="9600" dirty="0">
              <a:ea typeface="Calibri"/>
              <a:cs typeface="Calibri"/>
            </a:endParaRPr>
          </a:p>
          <a:p>
            <a:pPr>
              <a:lnSpc>
                <a:spcPct val="100000"/>
              </a:lnSpc>
              <a:spcBef>
                <a:spcPts val="0"/>
              </a:spcBef>
              <a:spcAft>
                <a:spcPts val="600"/>
              </a:spcAft>
            </a:pPr>
            <a:r>
              <a:rPr lang="en-US" sz="9600" b="1" dirty="0"/>
              <a:t>Predlagano orodje: </a:t>
            </a:r>
            <a:r>
              <a:rPr lang="en-US" sz="9600" dirty="0"/>
              <a:t>preprost kalkulator lahko naredite v Excelu (seznam rezervacij, spremljanje plačil in morebitnih provizij OTA). Obstaja tudi </a:t>
            </a:r>
            <a:r>
              <a:rPr lang="en-US" sz="9600" dirty="0" err="1"/>
              <a:t>specializirana</a:t>
            </a:r>
            <a:r>
              <a:rPr lang="en-US" sz="9600" dirty="0"/>
              <a:t> programska oprema za upravljanje glamping lokacij, vendar lahko na začetku dobro zasnovana preglednica spremlja vašo uspešnost v primerjavi z načrtom.</a:t>
            </a:r>
            <a:endParaRPr lang="en-US" sz="9600" dirty="0">
              <a:ea typeface="Calibri"/>
              <a:cs typeface="Calibri"/>
            </a:endParaRPr>
          </a:p>
        </p:txBody>
      </p:sp>
      <p:sp>
        <p:nvSpPr>
          <p:cNvPr id="13" name="Freeform 28">
            <a:extLst>
              <a:ext uri="{FF2B5EF4-FFF2-40B4-BE49-F238E27FC236}">
                <a16:creationId xmlns:a16="http://schemas.microsoft.com/office/drawing/2014/main" id="{B519DE81-0F69-934A-D489-C7ECF01FC8F7}"/>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07E4247E-7542-C0FE-53C5-E293B2DF8DA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
        <p:nvSpPr>
          <p:cNvPr id="4" name="TextBox 3">
            <a:extLst>
              <a:ext uri="{FF2B5EF4-FFF2-40B4-BE49-F238E27FC236}">
                <a16:creationId xmlns:a16="http://schemas.microsoft.com/office/drawing/2014/main" id="{FD6C5073-A7A0-EBA1-CEE4-7581C5FC157D}"/>
              </a:ext>
            </a:extLst>
          </p:cNvPr>
          <p:cNvSpPr txBox="1"/>
          <p:nvPr/>
        </p:nvSpPr>
        <p:spPr>
          <a:xfrm>
            <a:off x="6213852" y="359450"/>
            <a:ext cx="4786602" cy="1077218"/>
          </a:xfrm>
          <a:prstGeom prst="rect">
            <a:avLst/>
          </a:prstGeom>
          <a:noFill/>
        </p:spPr>
        <p:txBody>
          <a:bodyPr wrap="square">
            <a:spAutoFit/>
          </a:bodyPr>
          <a:lstStyle/>
          <a:p>
            <a:pPr algn="ctr"/>
            <a:r>
              <a:rPr lang="en-US" sz="3200" b="1" dirty="0"/>
              <a:t>Operativna orodja </a:t>
            </a:r>
          </a:p>
          <a:p>
            <a:pPr algn="ctr"/>
            <a:r>
              <a:rPr lang="en-US" sz="3200" dirty="0"/>
              <a:t>(Po financiranju)</a:t>
            </a:r>
            <a:endParaRPr lang="en-IE" sz="3200" dirty="0">
              <a:solidFill>
                <a:srgbClr val="494949"/>
              </a:solidFill>
            </a:endParaRPr>
          </a:p>
        </p:txBody>
      </p:sp>
    </p:spTree>
    <p:extLst>
      <p:ext uri="{BB962C8B-B14F-4D97-AF65-F5344CB8AC3E}">
        <p14:creationId xmlns:p14="http://schemas.microsoft.com/office/powerpoint/2010/main" val="24461096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0" y="1897909"/>
            <a:ext cx="5114429" cy="36872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n-US" sz="4000" b="1" dirty="0">
                <a:solidFill>
                  <a:srgbClr val="EC7C69"/>
                </a:solidFill>
              </a:rPr>
              <a:t>Bravo!!!!</a:t>
            </a:r>
          </a:p>
          <a:p>
            <a:pPr algn="ctr">
              <a:lnSpc>
                <a:spcPct val="100000"/>
              </a:lnSpc>
              <a:spcBef>
                <a:spcPts val="0"/>
              </a:spcBef>
            </a:pPr>
            <a:r>
              <a:rPr lang="en-US" sz="4000" b="1" dirty="0">
                <a:solidFill>
                  <a:srgbClr val="459597"/>
                </a:solidFill>
              </a:rPr>
              <a:t>Zaključili ste vseh 8 modulov</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Naslednji je...</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4">
            <a:extLst>
              <a:ext uri="{FF2B5EF4-FFF2-40B4-BE49-F238E27FC236}">
                <a16:creationId xmlns:a16="http://schemas.microsoft.com/office/drawing/2014/main" id="{015D0D22-B8A5-A981-CACD-08698B21A364}"/>
              </a:ext>
            </a:extLst>
          </p:cNvPr>
          <p:cNvGrpSpPr/>
          <p:nvPr/>
        </p:nvGrpSpPr>
        <p:grpSpPr>
          <a:xfrm>
            <a:off x="5824660" y="1443318"/>
            <a:ext cx="4135127" cy="3520116"/>
            <a:chOff x="4309028" y="541434"/>
            <a:chExt cx="1909439" cy="1772847"/>
          </a:xfrm>
        </p:grpSpPr>
        <p:sp>
          <p:nvSpPr>
            <p:cNvPr id="15" name="Freeform 576">
              <a:extLst>
                <a:ext uri="{FF2B5EF4-FFF2-40B4-BE49-F238E27FC236}">
                  <a16:creationId xmlns:a16="http://schemas.microsoft.com/office/drawing/2014/main" id="{8CDF91A4-C273-2FD6-A534-B7BEF7CD410C}"/>
                </a:ext>
              </a:extLst>
            </p:cNvPr>
            <p:cNvSpPr/>
            <p:nvPr/>
          </p:nvSpPr>
          <p:spPr>
            <a:xfrm>
              <a:off x="5828766" y="2283256"/>
              <a:ext cx="5715" cy="101"/>
            </a:xfrm>
            <a:custGeom>
              <a:avLst/>
              <a:gdLst>
                <a:gd name="connsiteX0" fmla="*/ 5715 w 5715"/>
                <a:gd name="connsiteY0" fmla="*/ 0 h 101"/>
                <a:gd name="connsiteX1" fmla="*/ 0 w 5715"/>
                <a:gd name="connsiteY1" fmla="*/ 0 h 101"/>
                <a:gd name="connsiteX2" fmla="*/ 5715 w 5715"/>
                <a:gd name="connsiteY2" fmla="*/ 0 h 101"/>
              </a:gdLst>
              <a:ahLst/>
              <a:cxnLst>
                <a:cxn ang="0">
                  <a:pos x="connsiteX0" y="connsiteY0"/>
                </a:cxn>
                <a:cxn ang="0">
                  <a:pos x="connsiteX1" y="connsiteY1"/>
                </a:cxn>
                <a:cxn ang="0">
                  <a:pos x="connsiteX2" y="connsiteY2"/>
                </a:cxn>
              </a:cxnLst>
              <a:rect l="l" t="t" r="r" b="b"/>
              <a:pathLst>
                <a:path w="5715" h="101">
                  <a:moveTo>
                    <a:pt x="5715" y="0"/>
                  </a:moveTo>
                  <a:cubicBezTo>
                    <a:pt x="3886" y="0"/>
                    <a:pt x="1829" y="0"/>
                    <a:pt x="0" y="0"/>
                  </a:cubicBezTo>
                  <a:cubicBezTo>
                    <a:pt x="2057" y="229"/>
                    <a:pt x="3886" y="0"/>
                    <a:pt x="5715" y="0"/>
                  </a:cubicBezTo>
                  <a:close/>
                </a:path>
              </a:pathLst>
            </a:custGeom>
            <a:solidFill>
              <a:srgbClr val="FFFFFF"/>
            </a:solidFill>
            <a:ln w="2286" cap="flat">
              <a:noFill/>
              <a:prstDash val="solid"/>
              <a:miter/>
            </a:ln>
          </p:spPr>
          <p:txBody>
            <a:bodyPr rtlCol="0" anchor="ctr"/>
            <a:lstStyle/>
            <a:p>
              <a:endParaRPr lang="en-US"/>
            </a:p>
          </p:txBody>
        </p:sp>
        <p:sp>
          <p:nvSpPr>
            <p:cNvPr id="47" name="Freeform 577">
              <a:extLst>
                <a:ext uri="{FF2B5EF4-FFF2-40B4-BE49-F238E27FC236}">
                  <a16:creationId xmlns:a16="http://schemas.microsoft.com/office/drawing/2014/main" id="{C8EA3C07-5C67-E1EB-AAFB-E4DD084781B5}"/>
                </a:ext>
              </a:extLst>
            </p:cNvPr>
            <p:cNvSpPr/>
            <p:nvPr/>
          </p:nvSpPr>
          <p:spPr>
            <a:xfrm>
              <a:off x="6070168" y="1987219"/>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6" name="Freeform 578">
              <a:extLst>
                <a:ext uri="{FF2B5EF4-FFF2-40B4-BE49-F238E27FC236}">
                  <a16:creationId xmlns:a16="http://schemas.microsoft.com/office/drawing/2014/main" id="{9DF845F0-F22D-BCA4-9B00-BFDCCBC16FFA}"/>
                </a:ext>
              </a:extLst>
            </p:cNvPr>
            <p:cNvSpPr/>
            <p:nvPr/>
          </p:nvSpPr>
          <p:spPr>
            <a:xfrm>
              <a:off x="5834710" y="2283256"/>
              <a:ext cx="7772" cy="2286"/>
            </a:xfrm>
            <a:custGeom>
              <a:avLst/>
              <a:gdLst>
                <a:gd name="connsiteX0" fmla="*/ 7772 w 7772"/>
                <a:gd name="connsiteY0" fmla="*/ 0 h 2286"/>
                <a:gd name="connsiteX1" fmla="*/ 0 w 7772"/>
                <a:gd name="connsiteY1" fmla="*/ 0 h 2286"/>
                <a:gd name="connsiteX2" fmla="*/ 7772 w 7772"/>
                <a:gd name="connsiteY2" fmla="*/ 0 h 2286"/>
              </a:gdLst>
              <a:ahLst/>
              <a:cxnLst>
                <a:cxn ang="0">
                  <a:pos x="connsiteX0" y="connsiteY0"/>
                </a:cxn>
                <a:cxn ang="0">
                  <a:pos x="connsiteX1" y="connsiteY1"/>
                </a:cxn>
                <a:cxn ang="0">
                  <a:pos x="connsiteX2" y="connsiteY2"/>
                </a:cxn>
              </a:cxnLst>
              <a:rect l="l" t="t" r="r" b="b"/>
              <a:pathLst>
                <a:path w="7772" h="2286">
                  <a:moveTo>
                    <a:pt x="7772" y="0"/>
                  </a:moveTo>
                  <a:cubicBezTo>
                    <a:pt x="5258" y="0"/>
                    <a:pt x="2743" y="0"/>
                    <a:pt x="0" y="0"/>
                  </a:cubicBezTo>
                  <a:cubicBezTo>
                    <a:pt x="2515" y="0"/>
                    <a:pt x="5258" y="0"/>
                    <a:pt x="7772" y="0"/>
                  </a:cubicBezTo>
                  <a:close/>
                </a:path>
              </a:pathLst>
            </a:custGeom>
            <a:solidFill>
              <a:srgbClr val="FFFFFF"/>
            </a:solidFill>
            <a:ln w="2286" cap="flat">
              <a:noFill/>
              <a:prstDash val="solid"/>
              <a:miter/>
            </a:ln>
          </p:spPr>
          <p:txBody>
            <a:bodyPr rtlCol="0" anchor="ctr"/>
            <a:lstStyle/>
            <a:p>
              <a:endParaRPr lang="en-US"/>
            </a:p>
          </p:txBody>
        </p:sp>
        <p:sp>
          <p:nvSpPr>
            <p:cNvPr id="87" name="Freeform 579">
              <a:extLst>
                <a:ext uri="{FF2B5EF4-FFF2-40B4-BE49-F238E27FC236}">
                  <a16:creationId xmlns:a16="http://schemas.microsoft.com/office/drawing/2014/main" id="{BD330FFB-1485-0F5B-5170-31749A16C3E8}"/>
                </a:ext>
              </a:extLst>
            </p:cNvPr>
            <p:cNvSpPr/>
            <p:nvPr/>
          </p:nvSpPr>
          <p:spPr>
            <a:xfrm>
              <a:off x="5805678" y="2283485"/>
              <a:ext cx="20116" cy="2286"/>
            </a:xfrm>
            <a:custGeom>
              <a:avLst/>
              <a:gdLst>
                <a:gd name="connsiteX0" fmla="*/ 20117 w 20116"/>
                <a:gd name="connsiteY0" fmla="*/ 0 h 2286"/>
                <a:gd name="connsiteX1" fmla="*/ 0 w 20116"/>
                <a:gd name="connsiteY1" fmla="*/ 0 h 2286"/>
                <a:gd name="connsiteX2" fmla="*/ 20117 w 20116"/>
                <a:gd name="connsiteY2" fmla="*/ 0 h 2286"/>
              </a:gdLst>
              <a:ahLst/>
              <a:cxnLst>
                <a:cxn ang="0">
                  <a:pos x="connsiteX0" y="connsiteY0"/>
                </a:cxn>
                <a:cxn ang="0">
                  <a:pos x="connsiteX1" y="connsiteY1"/>
                </a:cxn>
                <a:cxn ang="0">
                  <a:pos x="connsiteX2" y="connsiteY2"/>
                </a:cxn>
              </a:cxnLst>
              <a:rect l="l" t="t" r="r" b="b"/>
              <a:pathLst>
                <a:path w="20116" h="2286">
                  <a:moveTo>
                    <a:pt x="20117" y="0"/>
                  </a:moveTo>
                  <a:cubicBezTo>
                    <a:pt x="13945" y="0"/>
                    <a:pt x="7315" y="0"/>
                    <a:pt x="0" y="0"/>
                  </a:cubicBezTo>
                  <a:cubicBezTo>
                    <a:pt x="7087" y="0"/>
                    <a:pt x="13945" y="0"/>
                    <a:pt x="20117" y="0"/>
                  </a:cubicBezTo>
                  <a:close/>
                </a:path>
              </a:pathLst>
            </a:custGeom>
            <a:solidFill>
              <a:srgbClr val="FFFFFF"/>
            </a:solidFill>
            <a:ln w="2286" cap="flat">
              <a:noFill/>
              <a:prstDash val="solid"/>
              <a:miter/>
            </a:ln>
          </p:spPr>
          <p:txBody>
            <a:bodyPr rtlCol="0" anchor="ctr"/>
            <a:lstStyle/>
            <a:p>
              <a:endParaRPr lang="en-US"/>
            </a:p>
          </p:txBody>
        </p:sp>
        <p:sp>
          <p:nvSpPr>
            <p:cNvPr id="88" name="Freeform 580">
              <a:extLst>
                <a:ext uri="{FF2B5EF4-FFF2-40B4-BE49-F238E27FC236}">
                  <a16:creationId xmlns:a16="http://schemas.microsoft.com/office/drawing/2014/main" id="{AFCF73B5-09CC-2875-B939-4BF5909EC439}"/>
                </a:ext>
              </a:extLst>
            </p:cNvPr>
            <p:cNvSpPr/>
            <p:nvPr/>
          </p:nvSpPr>
          <p:spPr>
            <a:xfrm>
              <a:off x="5925007" y="2282571"/>
              <a:ext cx="12115" cy="101"/>
            </a:xfrm>
            <a:custGeom>
              <a:avLst/>
              <a:gdLst>
                <a:gd name="connsiteX0" fmla="*/ 12116 w 12115"/>
                <a:gd name="connsiteY0" fmla="*/ 0 h 101"/>
                <a:gd name="connsiteX1" fmla="*/ 0 w 12115"/>
                <a:gd name="connsiteY1" fmla="*/ 0 h 101"/>
                <a:gd name="connsiteX2" fmla="*/ 12116 w 12115"/>
                <a:gd name="connsiteY2" fmla="*/ 0 h 101"/>
              </a:gdLst>
              <a:ahLst/>
              <a:cxnLst>
                <a:cxn ang="0">
                  <a:pos x="connsiteX0" y="connsiteY0"/>
                </a:cxn>
                <a:cxn ang="0">
                  <a:pos x="connsiteX1" y="connsiteY1"/>
                </a:cxn>
                <a:cxn ang="0">
                  <a:pos x="connsiteX2" y="connsiteY2"/>
                </a:cxn>
              </a:cxnLst>
              <a:rect l="l" t="t" r="r" b="b"/>
              <a:pathLst>
                <a:path w="12115" h="101">
                  <a:moveTo>
                    <a:pt x="12116" y="0"/>
                  </a:moveTo>
                  <a:cubicBezTo>
                    <a:pt x="8001" y="0"/>
                    <a:pt x="3886" y="0"/>
                    <a:pt x="0" y="0"/>
                  </a:cubicBezTo>
                  <a:cubicBezTo>
                    <a:pt x="3886" y="229"/>
                    <a:pt x="8001" y="0"/>
                    <a:pt x="12116" y="0"/>
                  </a:cubicBezTo>
                  <a:close/>
                </a:path>
              </a:pathLst>
            </a:custGeom>
            <a:solidFill>
              <a:srgbClr val="FFFFFF"/>
            </a:solidFill>
            <a:ln w="2286" cap="flat">
              <a:noFill/>
              <a:prstDash val="solid"/>
              <a:miter/>
            </a:ln>
          </p:spPr>
          <p:txBody>
            <a:bodyPr rtlCol="0" anchor="ctr"/>
            <a:lstStyle/>
            <a:p>
              <a:endParaRPr lang="en-US"/>
            </a:p>
          </p:txBody>
        </p:sp>
        <p:sp>
          <p:nvSpPr>
            <p:cNvPr id="89" name="Freeform 581">
              <a:extLst>
                <a:ext uri="{FF2B5EF4-FFF2-40B4-BE49-F238E27FC236}">
                  <a16:creationId xmlns:a16="http://schemas.microsoft.com/office/drawing/2014/main" id="{D1CF916D-D256-1EBA-57AE-7557C824BDC0}"/>
                </a:ext>
              </a:extLst>
            </p:cNvPr>
            <p:cNvSpPr/>
            <p:nvPr/>
          </p:nvSpPr>
          <p:spPr>
            <a:xfrm>
              <a:off x="6079540" y="2219934"/>
              <a:ext cx="2971" cy="35433"/>
            </a:xfrm>
            <a:custGeom>
              <a:avLst/>
              <a:gdLst>
                <a:gd name="connsiteX0" fmla="*/ 2972 w 2971"/>
                <a:gd name="connsiteY0" fmla="*/ 0 h 35433"/>
                <a:gd name="connsiteX1" fmla="*/ 0 w 2971"/>
                <a:gd name="connsiteY1" fmla="*/ 35433 h 35433"/>
                <a:gd name="connsiteX2" fmla="*/ 2972 w 2971"/>
                <a:gd name="connsiteY2" fmla="*/ 0 h 35433"/>
              </a:gdLst>
              <a:ahLst/>
              <a:cxnLst>
                <a:cxn ang="0">
                  <a:pos x="connsiteX0" y="connsiteY0"/>
                </a:cxn>
                <a:cxn ang="0">
                  <a:pos x="connsiteX1" y="connsiteY1"/>
                </a:cxn>
                <a:cxn ang="0">
                  <a:pos x="connsiteX2" y="connsiteY2"/>
                </a:cxn>
              </a:cxnLst>
              <a:rect l="l" t="t" r="r" b="b"/>
              <a:pathLst>
                <a:path w="2971" h="35433">
                  <a:moveTo>
                    <a:pt x="2972" y="0"/>
                  </a:moveTo>
                  <a:cubicBezTo>
                    <a:pt x="1829" y="11887"/>
                    <a:pt x="686" y="23546"/>
                    <a:pt x="0" y="35433"/>
                  </a:cubicBezTo>
                  <a:cubicBezTo>
                    <a:pt x="686" y="23546"/>
                    <a:pt x="1829" y="11887"/>
                    <a:pt x="2972" y="0"/>
                  </a:cubicBezTo>
                  <a:close/>
                </a:path>
              </a:pathLst>
            </a:custGeom>
            <a:solidFill>
              <a:srgbClr val="FFFFFF"/>
            </a:solidFill>
            <a:ln w="2286" cap="flat">
              <a:noFill/>
              <a:prstDash val="solid"/>
              <a:miter/>
            </a:ln>
          </p:spPr>
          <p:txBody>
            <a:bodyPr rtlCol="0" anchor="ctr"/>
            <a:lstStyle/>
            <a:p>
              <a:endParaRPr lang="en-US"/>
            </a:p>
          </p:txBody>
        </p:sp>
        <p:sp>
          <p:nvSpPr>
            <p:cNvPr id="90" name="Freeform 582">
              <a:extLst>
                <a:ext uri="{FF2B5EF4-FFF2-40B4-BE49-F238E27FC236}">
                  <a16:creationId xmlns:a16="http://schemas.microsoft.com/office/drawing/2014/main" id="{42F5C424-4C94-C8A2-E5F2-B4D44E0B59A4}"/>
                </a:ext>
              </a:extLst>
            </p:cNvPr>
            <p:cNvSpPr/>
            <p:nvPr/>
          </p:nvSpPr>
          <p:spPr>
            <a:xfrm>
              <a:off x="6072682" y="1987677"/>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9" y="0"/>
                    <a:pt x="457" y="0"/>
                    <a:pt x="686" y="229"/>
                  </a:cubicBezTo>
                  <a:cubicBezTo>
                    <a:pt x="686" y="229"/>
                    <a:pt x="457" y="0"/>
                    <a:pt x="0" y="0"/>
                  </a:cubicBezTo>
                  <a:close/>
                </a:path>
              </a:pathLst>
            </a:custGeom>
            <a:solidFill>
              <a:srgbClr val="FFFFFF"/>
            </a:solidFill>
            <a:ln w="2286" cap="flat">
              <a:noFill/>
              <a:prstDash val="solid"/>
              <a:miter/>
            </a:ln>
          </p:spPr>
          <p:txBody>
            <a:bodyPr rtlCol="0" anchor="ctr"/>
            <a:lstStyle/>
            <a:p>
              <a:endParaRPr lang="en-US"/>
            </a:p>
          </p:txBody>
        </p:sp>
        <p:sp>
          <p:nvSpPr>
            <p:cNvPr id="91" name="Freeform 583">
              <a:extLst>
                <a:ext uri="{FF2B5EF4-FFF2-40B4-BE49-F238E27FC236}">
                  <a16:creationId xmlns:a16="http://schemas.microsoft.com/office/drawing/2014/main" id="{6733211B-9D14-5BB3-BFDB-11CF5AB68B4D}"/>
                </a:ext>
              </a:extLst>
            </p:cNvPr>
            <p:cNvSpPr/>
            <p:nvPr/>
          </p:nvSpPr>
          <p:spPr>
            <a:xfrm>
              <a:off x="6097143" y="1999107"/>
              <a:ext cx="2971" cy="6858"/>
            </a:xfrm>
            <a:custGeom>
              <a:avLst/>
              <a:gdLst>
                <a:gd name="connsiteX0" fmla="*/ 0 w 2971"/>
                <a:gd name="connsiteY0" fmla="*/ 0 h 6858"/>
                <a:gd name="connsiteX1" fmla="*/ 2972 w 2971"/>
                <a:gd name="connsiteY1" fmla="*/ 6858 h 6858"/>
                <a:gd name="connsiteX2" fmla="*/ 0 w 2971"/>
                <a:gd name="connsiteY2" fmla="*/ 0 h 6858"/>
              </a:gdLst>
              <a:ahLst/>
              <a:cxnLst>
                <a:cxn ang="0">
                  <a:pos x="connsiteX0" y="connsiteY0"/>
                </a:cxn>
                <a:cxn ang="0">
                  <a:pos x="connsiteX1" y="connsiteY1"/>
                </a:cxn>
                <a:cxn ang="0">
                  <a:pos x="connsiteX2" y="connsiteY2"/>
                </a:cxn>
              </a:cxnLst>
              <a:rect l="l" t="t" r="r" b="b"/>
              <a:pathLst>
                <a:path w="2971" h="6858">
                  <a:moveTo>
                    <a:pt x="0" y="0"/>
                  </a:moveTo>
                  <a:cubicBezTo>
                    <a:pt x="1372" y="1829"/>
                    <a:pt x="2286" y="4115"/>
                    <a:pt x="2972" y="6858"/>
                  </a:cubicBezTo>
                  <a:cubicBezTo>
                    <a:pt x="2286" y="4115"/>
                    <a:pt x="1372" y="1829"/>
                    <a:pt x="0" y="0"/>
                  </a:cubicBezTo>
                  <a:close/>
                </a:path>
              </a:pathLst>
            </a:custGeom>
            <a:solidFill>
              <a:srgbClr val="FFFFFF"/>
            </a:solidFill>
            <a:ln w="2286" cap="flat">
              <a:noFill/>
              <a:prstDash val="solid"/>
              <a:miter/>
            </a:ln>
          </p:spPr>
          <p:txBody>
            <a:bodyPr rtlCol="0" anchor="ctr"/>
            <a:lstStyle/>
            <a:p>
              <a:endParaRPr lang="en-US"/>
            </a:p>
          </p:txBody>
        </p:sp>
        <p:sp>
          <p:nvSpPr>
            <p:cNvPr id="92" name="Freeform 584">
              <a:extLst>
                <a:ext uri="{FF2B5EF4-FFF2-40B4-BE49-F238E27FC236}">
                  <a16:creationId xmlns:a16="http://schemas.microsoft.com/office/drawing/2014/main" id="{6D83D71D-4670-6053-FBC0-E80EFAA1673B}"/>
                </a:ext>
              </a:extLst>
            </p:cNvPr>
            <p:cNvSpPr/>
            <p:nvPr/>
          </p:nvSpPr>
          <p:spPr>
            <a:xfrm>
              <a:off x="5668289" y="1998421"/>
              <a:ext cx="9144" cy="914"/>
            </a:xfrm>
            <a:custGeom>
              <a:avLst/>
              <a:gdLst>
                <a:gd name="connsiteX0" fmla="*/ 9144 w 9144"/>
                <a:gd name="connsiteY0" fmla="*/ 0 h 914"/>
                <a:gd name="connsiteX1" fmla="*/ 1372 w 9144"/>
                <a:gd name="connsiteY1" fmla="*/ 686 h 914"/>
                <a:gd name="connsiteX2" fmla="*/ 0 w 9144"/>
                <a:gd name="connsiteY2" fmla="*/ 914 h 914"/>
                <a:gd name="connsiteX3" fmla="*/ 1372 w 9144"/>
                <a:gd name="connsiteY3" fmla="*/ 686 h 914"/>
                <a:gd name="connsiteX4" fmla="*/ 9144 w 9144"/>
                <a:gd name="connsiteY4" fmla="*/ 0 h 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914">
                  <a:moveTo>
                    <a:pt x="9144" y="0"/>
                  </a:moveTo>
                  <a:cubicBezTo>
                    <a:pt x="6401" y="229"/>
                    <a:pt x="3886" y="457"/>
                    <a:pt x="1372" y="686"/>
                  </a:cubicBezTo>
                  <a:cubicBezTo>
                    <a:pt x="914" y="686"/>
                    <a:pt x="457" y="686"/>
                    <a:pt x="0" y="914"/>
                  </a:cubicBezTo>
                  <a:cubicBezTo>
                    <a:pt x="457" y="914"/>
                    <a:pt x="914" y="914"/>
                    <a:pt x="1372" y="686"/>
                  </a:cubicBezTo>
                  <a:cubicBezTo>
                    <a:pt x="3886" y="457"/>
                    <a:pt x="6401" y="229"/>
                    <a:pt x="9144" y="0"/>
                  </a:cubicBezTo>
                  <a:close/>
                </a:path>
              </a:pathLst>
            </a:custGeom>
            <a:solidFill>
              <a:srgbClr val="FFFFFF"/>
            </a:solidFill>
            <a:ln w="2286" cap="flat">
              <a:noFill/>
              <a:prstDash val="solid"/>
              <a:miter/>
            </a:ln>
          </p:spPr>
          <p:txBody>
            <a:bodyPr rtlCol="0" anchor="ctr"/>
            <a:lstStyle/>
            <a:p>
              <a:endParaRPr lang="en-US"/>
            </a:p>
          </p:txBody>
        </p:sp>
        <p:sp>
          <p:nvSpPr>
            <p:cNvPr id="93" name="Freeform 585">
              <a:extLst>
                <a:ext uri="{FF2B5EF4-FFF2-40B4-BE49-F238E27FC236}">
                  <a16:creationId xmlns:a16="http://schemas.microsoft.com/office/drawing/2014/main" id="{9B8B1583-FE25-743C-316E-C56B43E3838A}"/>
                </a:ext>
              </a:extLst>
            </p:cNvPr>
            <p:cNvSpPr/>
            <p:nvPr/>
          </p:nvSpPr>
          <p:spPr>
            <a:xfrm>
              <a:off x="5798362" y="2283485"/>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286" y="0"/>
                    <a:pt x="4801" y="0"/>
                    <a:pt x="7315" y="0"/>
                  </a:cubicBezTo>
                  <a:close/>
                </a:path>
              </a:pathLst>
            </a:custGeom>
            <a:solidFill>
              <a:srgbClr val="FFFFFF"/>
            </a:solidFill>
            <a:ln w="2286" cap="flat">
              <a:noFill/>
              <a:prstDash val="solid"/>
              <a:miter/>
            </a:ln>
          </p:spPr>
          <p:txBody>
            <a:bodyPr rtlCol="0" anchor="ctr"/>
            <a:lstStyle/>
            <a:p>
              <a:endParaRPr lang="en-US"/>
            </a:p>
          </p:txBody>
        </p:sp>
        <p:sp>
          <p:nvSpPr>
            <p:cNvPr id="94" name="Freeform 586">
              <a:extLst>
                <a:ext uri="{FF2B5EF4-FFF2-40B4-BE49-F238E27FC236}">
                  <a16:creationId xmlns:a16="http://schemas.microsoft.com/office/drawing/2014/main" id="{ED611842-A13B-2B14-0261-86E0149A189D}"/>
                </a:ext>
              </a:extLst>
            </p:cNvPr>
            <p:cNvSpPr/>
            <p:nvPr/>
          </p:nvSpPr>
          <p:spPr>
            <a:xfrm>
              <a:off x="4447394" y="1467978"/>
              <a:ext cx="1587798" cy="704375"/>
            </a:xfrm>
            <a:custGeom>
              <a:avLst/>
              <a:gdLst>
                <a:gd name="connsiteX0" fmla="*/ 216884 w 1587798"/>
                <a:gd name="connsiteY0" fmla="*/ 701435 h 704375"/>
                <a:gd name="connsiteX1" fmla="*/ 566871 w 1587798"/>
                <a:gd name="connsiteY1" fmla="*/ 698235 h 704375"/>
                <a:gd name="connsiteX2" fmla="*/ 915714 w 1587798"/>
                <a:gd name="connsiteY2" fmla="*/ 701892 h 704375"/>
                <a:gd name="connsiteX3" fmla="*/ 1255642 w 1587798"/>
                <a:gd name="connsiteY3" fmla="*/ 700978 h 704375"/>
                <a:gd name="connsiteX4" fmla="*/ 1415662 w 1587798"/>
                <a:gd name="connsiteY4" fmla="*/ 682690 h 704375"/>
                <a:gd name="connsiteX5" fmla="*/ 1561966 w 1587798"/>
                <a:gd name="connsiteY5" fmla="*/ 586678 h 704375"/>
                <a:gd name="connsiteX6" fmla="*/ 1585741 w 1587798"/>
                <a:gd name="connsiteY6" fmla="*/ 529299 h 704375"/>
                <a:gd name="connsiteX7" fmla="*/ 1584369 w 1587798"/>
                <a:gd name="connsiteY7" fmla="*/ 515355 h 704375"/>
                <a:gd name="connsiteX8" fmla="*/ 1587798 w 1587798"/>
                <a:gd name="connsiteY8" fmla="*/ 515583 h 704375"/>
                <a:gd name="connsiteX9" fmla="*/ 1369714 w 1587798"/>
                <a:gd name="connsiteY9" fmla="*/ 520155 h 704375"/>
                <a:gd name="connsiteX10" fmla="*/ 1393260 w 1587798"/>
                <a:gd name="connsiteY10" fmla="*/ 518784 h 704375"/>
                <a:gd name="connsiteX11" fmla="*/ 1388916 w 1587798"/>
                <a:gd name="connsiteY11" fmla="*/ 521070 h 704375"/>
                <a:gd name="connsiteX12" fmla="*/ 1335424 w 1587798"/>
                <a:gd name="connsiteY12" fmla="*/ 534557 h 704375"/>
                <a:gd name="connsiteX13" fmla="*/ 1241012 w 1587798"/>
                <a:gd name="connsiteY13" fmla="*/ 539129 h 704375"/>
                <a:gd name="connsiteX14" fmla="*/ 1210837 w 1587798"/>
                <a:gd name="connsiteY14" fmla="*/ 539815 h 704375"/>
                <a:gd name="connsiteX15" fmla="*/ 1207179 w 1587798"/>
                <a:gd name="connsiteY15" fmla="*/ 532728 h 704375"/>
                <a:gd name="connsiteX16" fmla="*/ 1179061 w 1587798"/>
                <a:gd name="connsiteY16" fmla="*/ 513526 h 704375"/>
                <a:gd name="connsiteX17" fmla="*/ 1186377 w 1587798"/>
                <a:gd name="connsiteY17" fmla="*/ 243321 h 704375"/>
                <a:gd name="connsiteX18" fmla="*/ 1186148 w 1587798"/>
                <a:gd name="connsiteY18" fmla="*/ 123306 h 704375"/>
                <a:gd name="connsiteX19" fmla="*/ 1183176 w 1587798"/>
                <a:gd name="connsiteY19" fmla="*/ 48096 h 704375"/>
                <a:gd name="connsiteX20" fmla="*/ 1165803 w 1587798"/>
                <a:gd name="connsiteY20" fmla="*/ 15864 h 704375"/>
                <a:gd name="connsiteX21" fmla="*/ 892397 w 1587798"/>
                <a:gd name="connsiteY21" fmla="*/ 11063 h 704375"/>
                <a:gd name="connsiteX22" fmla="*/ 870223 w 1587798"/>
                <a:gd name="connsiteY22" fmla="*/ 9234 h 704375"/>
                <a:gd name="connsiteX23" fmla="*/ 682542 w 1587798"/>
                <a:gd name="connsiteY23" fmla="*/ 10835 h 704375"/>
                <a:gd name="connsiteX24" fmla="*/ 649395 w 1587798"/>
                <a:gd name="connsiteY24" fmla="*/ 11063 h 704375"/>
                <a:gd name="connsiteX25" fmla="*/ 630193 w 1587798"/>
                <a:gd name="connsiteY25" fmla="*/ 8320 h 704375"/>
                <a:gd name="connsiteX26" fmla="*/ 438626 w 1587798"/>
                <a:gd name="connsiteY26" fmla="*/ 13349 h 704375"/>
                <a:gd name="connsiteX27" fmla="*/ 411651 w 1587798"/>
                <a:gd name="connsiteY27" fmla="*/ 38267 h 704375"/>
                <a:gd name="connsiteX28" fmla="*/ 423310 w 1587798"/>
                <a:gd name="connsiteY28" fmla="*/ 358078 h 704375"/>
                <a:gd name="connsiteX29" fmla="*/ 428339 w 1587798"/>
                <a:gd name="connsiteY29" fmla="*/ 399455 h 704375"/>
                <a:gd name="connsiteX30" fmla="*/ 405936 w 1587798"/>
                <a:gd name="connsiteY30" fmla="*/ 424829 h 704375"/>
                <a:gd name="connsiteX31" fmla="*/ 336213 w 1587798"/>
                <a:gd name="connsiteY31" fmla="*/ 426429 h 704375"/>
                <a:gd name="connsiteX32" fmla="*/ 99841 w 1587798"/>
                <a:gd name="connsiteY32" fmla="*/ 435573 h 704375"/>
                <a:gd name="connsiteX33" fmla="*/ 21888 w 1587798"/>
                <a:gd name="connsiteY33" fmla="*/ 434888 h 704375"/>
                <a:gd name="connsiteX34" fmla="*/ 1086 w 1587798"/>
                <a:gd name="connsiteY34" fmla="*/ 451804 h 704375"/>
                <a:gd name="connsiteX35" fmla="*/ 10915 w 1587798"/>
                <a:gd name="connsiteY35" fmla="*/ 699149 h 704375"/>
                <a:gd name="connsiteX36" fmla="*/ 10230 w 1587798"/>
                <a:gd name="connsiteY36" fmla="*/ 692063 h 704375"/>
                <a:gd name="connsiteX37" fmla="*/ 216884 w 1587798"/>
                <a:gd name="connsiteY37" fmla="*/ 701435 h 704375"/>
                <a:gd name="connsiteX38" fmla="*/ 669741 w 1587798"/>
                <a:gd name="connsiteY38" fmla="*/ 256808 h 704375"/>
                <a:gd name="connsiteX39" fmla="*/ 774668 w 1587798"/>
                <a:gd name="connsiteY39" fmla="*/ 137479 h 704375"/>
                <a:gd name="connsiteX40" fmla="*/ 821760 w 1587798"/>
                <a:gd name="connsiteY40" fmla="*/ 111419 h 704375"/>
                <a:gd name="connsiteX41" fmla="*/ 857193 w 1587798"/>
                <a:gd name="connsiteY41" fmla="*/ 157139 h 704375"/>
                <a:gd name="connsiteX42" fmla="*/ 863136 w 1587798"/>
                <a:gd name="connsiteY42" fmla="*/ 223661 h 704375"/>
                <a:gd name="connsiteX43" fmla="*/ 878910 w 1587798"/>
                <a:gd name="connsiteY43" fmla="*/ 409513 h 704375"/>
                <a:gd name="connsiteX44" fmla="*/ 855364 w 1587798"/>
                <a:gd name="connsiteY44" fmla="*/ 435573 h 704375"/>
                <a:gd name="connsiteX45" fmla="*/ 800728 w 1587798"/>
                <a:gd name="connsiteY45" fmla="*/ 437174 h 704375"/>
                <a:gd name="connsiteX46" fmla="*/ 755008 w 1587798"/>
                <a:gd name="connsiteY46" fmla="*/ 436945 h 704375"/>
                <a:gd name="connsiteX47" fmla="*/ 730777 w 1587798"/>
                <a:gd name="connsiteY47" fmla="*/ 408599 h 704375"/>
                <a:gd name="connsiteX48" fmla="*/ 741521 w 1587798"/>
                <a:gd name="connsiteY48" fmla="*/ 303443 h 704375"/>
                <a:gd name="connsiteX49" fmla="*/ 725748 w 1587798"/>
                <a:gd name="connsiteY49" fmla="*/ 285155 h 704375"/>
                <a:gd name="connsiteX50" fmla="*/ 681399 w 1587798"/>
                <a:gd name="connsiteY50" fmla="*/ 282183 h 704375"/>
                <a:gd name="connsiteX51" fmla="*/ 669741 w 1587798"/>
                <a:gd name="connsiteY51" fmla="*/ 256808 h 70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87798" h="704375">
                  <a:moveTo>
                    <a:pt x="216884" y="701435"/>
                  </a:moveTo>
                  <a:cubicBezTo>
                    <a:pt x="333470" y="702350"/>
                    <a:pt x="450285" y="699835"/>
                    <a:pt x="566871" y="698235"/>
                  </a:cubicBezTo>
                  <a:cubicBezTo>
                    <a:pt x="683228" y="696863"/>
                    <a:pt x="799585" y="697092"/>
                    <a:pt x="915714" y="701892"/>
                  </a:cubicBezTo>
                  <a:cubicBezTo>
                    <a:pt x="1028871" y="706693"/>
                    <a:pt x="1142257" y="703493"/>
                    <a:pt x="1255642" y="700978"/>
                  </a:cubicBezTo>
                  <a:cubicBezTo>
                    <a:pt x="1308906" y="699835"/>
                    <a:pt x="1364227" y="697549"/>
                    <a:pt x="1415662" y="682690"/>
                  </a:cubicBezTo>
                  <a:cubicBezTo>
                    <a:pt x="1472584" y="666231"/>
                    <a:pt x="1525619" y="633770"/>
                    <a:pt x="1561966" y="586678"/>
                  </a:cubicBezTo>
                  <a:cubicBezTo>
                    <a:pt x="1575682" y="568847"/>
                    <a:pt x="1585741" y="552845"/>
                    <a:pt x="1585741" y="529299"/>
                  </a:cubicBezTo>
                  <a:cubicBezTo>
                    <a:pt x="1585741" y="524727"/>
                    <a:pt x="1585284" y="519927"/>
                    <a:pt x="1584369" y="515355"/>
                  </a:cubicBezTo>
                  <a:cubicBezTo>
                    <a:pt x="1585512" y="515355"/>
                    <a:pt x="1586655" y="515583"/>
                    <a:pt x="1587798" y="515583"/>
                  </a:cubicBezTo>
                  <a:cubicBezTo>
                    <a:pt x="1535220" y="512612"/>
                    <a:pt x="1450410" y="515355"/>
                    <a:pt x="1369714" y="520155"/>
                  </a:cubicBezTo>
                  <a:cubicBezTo>
                    <a:pt x="1377486" y="519698"/>
                    <a:pt x="1385259" y="519241"/>
                    <a:pt x="1393260" y="518784"/>
                  </a:cubicBezTo>
                  <a:cubicBezTo>
                    <a:pt x="1391888" y="519470"/>
                    <a:pt x="1390288" y="520384"/>
                    <a:pt x="1388916" y="521070"/>
                  </a:cubicBezTo>
                  <a:cubicBezTo>
                    <a:pt x="1371543" y="527242"/>
                    <a:pt x="1353712" y="531585"/>
                    <a:pt x="1335424" y="534557"/>
                  </a:cubicBezTo>
                  <a:cubicBezTo>
                    <a:pt x="1304106" y="537986"/>
                    <a:pt x="1272559" y="538672"/>
                    <a:pt x="1241012" y="539129"/>
                  </a:cubicBezTo>
                  <a:cubicBezTo>
                    <a:pt x="1230954" y="539358"/>
                    <a:pt x="1220895" y="539586"/>
                    <a:pt x="1210837" y="539815"/>
                  </a:cubicBezTo>
                  <a:cubicBezTo>
                    <a:pt x="1209694" y="537300"/>
                    <a:pt x="1208551" y="535014"/>
                    <a:pt x="1207179" y="532728"/>
                  </a:cubicBezTo>
                  <a:cubicBezTo>
                    <a:pt x="1193920" y="533414"/>
                    <a:pt x="1178604" y="530900"/>
                    <a:pt x="1179061" y="513526"/>
                  </a:cubicBezTo>
                  <a:cubicBezTo>
                    <a:pt x="1185691" y="423458"/>
                    <a:pt x="1188663" y="333389"/>
                    <a:pt x="1186377" y="243321"/>
                  </a:cubicBezTo>
                  <a:cubicBezTo>
                    <a:pt x="1186377" y="203316"/>
                    <a:pt x="1186605" y="163311"/>
                    <a:pt x="1186148" y="123306"/>
                  </a:cubicBezTo>
                  <a:cubicBezTo>
                    <a:pt x="1185919" y="98160"/>
                    <a:pt x="1185005" y="73242"/>
                    <a:pt x="1183176" y="48096"/>
                  </a:cubicBezTo>
                  <a:cubicBezTo>
                    <a:pt x="1182490" y="36895"/>
                    <a:pt x="1179747" y="18836"/>
                    <a:pt x="1165803" y="15864"/>
                  </a:cubicBezTo>
                  <a:cubicBezTo>
                    <a:pt x="1149572" y="12435"/>
                    <a:pt x="967149" y="6263"/>
                    <a:pt x="892397" y="11063"/>
                  </a:cubicBezTo>
                  <a:cubicBezTo>
                    <a:pt x="885082" y="11520"/>
                    <a:pt x="877538" y="10606"/>
                    <a:pt x="870223" y="9234"/>
                  </a:cubicBezTo>
                  <a:cubicBezTo>
                    <a:pt x="807586" y="-3110"/>
                    <a:pt x="744950" y="-3567"/>
                    <a:pt x="682542" y="10835"/>
                  </a:cubicBezTo>
                  <a:cubicBezTo>
                    <a:pt x="671341" y="13349"/>
                    <a:pt x="660368" y="13121"/>
                    <a:pt x="649395" y="11063"/>
                  </a:cubicBezTo>
                  <a:cubicBezTo>
                    <a:pt x="642994" y="9920"/>
                    <a:pt x="636365" y="7634"/>
                    <a:pt x="630193" y="8320"/>
                  </a:cubicBezTo>
                  <a:cubicBezTo>
                    <a:pt x="582187" y="14035"/>
                    <a:pt x="454399" y="12663"/>
                    <a:pt x="438626" y="13349"/>
                  </a:cubicBezTo>
                  <a:cubicBezTo>
                    <a:pt x="420109" y="14035"/>
                    <a:pt x="413023" y="20207"/>
                    <a:pt x="411651" y="38267"/>
                  </a:cubicBezTo>
                  <a:cubicBezTo>
                    <a:pt x="409594" y="63184"/>
                    <a:pt x="418052" y="276468"/>
                    <a:pt x="423310" y="358078"/>
                  </a:cubicBezTo>
                  <a:cubicBezTo>
                    <a:pt x="424224" y="372023"/>
                    <a:pt x="427196" y="385739"/>
                    <a:pt x="428339" y="399455"/>
                  </a:cubicBezTo>
                  <a:cubicBezTo>
                    <a:pt x="430625" y="424601"/>
                    <a:pt x="430396" y="424601"/>
                    <a:pt x="405936" y="424829"/>
                  </a:cubicBezTo>
                  <a:cubicBezTo>
                    <a:pt x="382619" y="425286"/>
                    <a:pt x="359530" y="425515"/>
                    <a:pt x="336213" y="426429"/>
                  </a:cubicBezTo>
                  <a:cubicBezTo>
                    <a:pt x="257346" y="429401"/>
                    <a:pt x="178708" y="432830"/>
                    <a:pt x="99841" y="435573"/>
                  </a:cubicBezTo>
                  <a:cubicBezTo>
                    <a:pt x="73780" y="436488"/>
                    <a:pt x="47720" y="435573"/>
                    <a:pt x="21888" y="434888"/>
                  </a:cubicBezTo>
                  <a:cubicBezTo>
                    <a:pt x="9315" y="434430"/>
                    <a:pt x="2686" y="439688"/>
                    <a:pt x="1086" y="451804"/>
                  </a:cubicBezTo>
                  <a:cubicBezTo>
                    <a:pt x="-2801" y="479465"/>
                    <a:pt x="4515" y="628740"/>
                    <a:pt x="10915" y="699149"/>
                  </a:cubicBezTo>
                  <a:cubicBezTo>
                    <a:pt x="10687" y="696863"/>
                    <a:pt x="10458" y="694349"/>
                    <a:pt x="10230" y="692063"/>
                  </a:cubicBezTo>
                  <a:cubicBezTo>
                    <a:pt x="78810" y="698463"/>
                    <a:pt x="147618" y="700978"/>
                    <a:pt x="216884" y="701435"/>
                  </a:cubicBezTo>
                  <a:close/>
                  <a:moveTo>
                    <a:pt x="669741" y="256808"/>
                  </a:moveTo>
                  <a:cubicBezTo>
                    <a:pt x="685514" y="233948"/>
                    <a:pt x="758209" y="158739"/>
                    <a:pt x="774668" y="137479"/>
                  </a:cubicBezTo>
                  <a:cubicBezTo>
                    <a:pt x="786784" y="121706"/>
                    <a:pt x="800957" y="102503"/>
                    <a:pt x="821760" y="111419"/>
                  </a:cubicBezTo>
                  <a:cubicBezTo>
                    <a:pt x="841191" y="119648"/>
                    <a:pt x="855135" y="134507"/>
                    <a:pt x="857193" y="157139"/>
                  </a:cubicBezTo>
                  <a:cubicBezTo>
                    <a:pt x="859250" y="179313"/>
                    <a:pt x="861536" y="201487"/>
                    <a:pt x="863136" y="223661"/>
                  </a:cubicBezTo>
                  <a:cubicBezTo>
                    <a:pt x="867708" y="285612"/>
                    <a:pt x="871137" y="347791"/>
                    <a:pt x="878910" y="409513"/>
                  </a:cubicBezTo>
                  <a:cubicBezTo>
                    <a:pt x="881653" y="430316"/>
                    <a:pt x="876852" y="433287"/>
                    <a:pt x="855364" y="435573"/>
                  </a:cubicBezTo>
                  <a:cubicBezTo>
                    <a:pt x="838676" y="437402"/>
                    <a:pt x="815587" y="439002"/>
                    <a:pt x="800728" y="437174"/>
                  </a:cubicBezTo>
                  <a:cubicBezTo>
                    <a:pt x="781983" y="437174"/>
                    <a:pt x="771696" y="438317"/>
                    <a:pt x="755008" y="436945"/>
                  </a:cubicBezTo>
                  <a:cubicBezTo>
                    <a:pt x="733977" y="435345"/>
                    <a:pt x="728948" y="429173"/>
                    <a:pt x="730777" y="408599"/>
                  </a:cubicBezTo>
                  <a:cubicBezTo>
                    <a:pt x="733749" y="373394"/>
                    <a:pt x="736949" y="338418"/>
                    <a:pt x="741521" y="303443"/>
                  </a:cubicBezTo>
                  <a:cubicBezTo>
                    <a:pt x="743350" y="289498"/>
                    <a:pt x="739235" y="285155"/>
                    <a:pt x="725748" y="285155"/>
                  </a:cubicBezTo>
                  <a:cubicBezTo>
                    <a:pt x="710889" y="285155"/>
                    <a:pt x="696030" y="284469"/>
                    <a:pt x="681399" y="282183"/>
                  </a:cubicBezTo>
                  <a:cubicBezTo>
                    <a:pt x="665169" y="279897"/>
                    <a:pt x="660368" y="270524"/>
                    <a:pt x="669741" y="256808"/>
                  </a:cubicBezTo>
                  <a:close/>
                </a:path>
              </a:pathLst>
            </a:custGeom>
            <a:solidFill>
              <a:srgbClr val="F2A158"/>
            </a:solidFill>
            <a:ln w="2286" cap="flat">
              <a:noFill/>
              <a:prstDash val="solid"/>
              <a:miter/>
            </a:ln>
          </p:spPr>
          <p:txBody>
            <a:bodyPr rtlCol="0" anchor="ctr"/>
            <a:lstStyle/>
            <a:p>
              <a:endParaRPr lang="en-US"/>
            </a:p>
          </p:txBody>
        </p:sp>
        <p:sp>
          <p:nvSpPr>
            <p:cNvPr id="95" name="Freeform 587">
              <a:extLst>
                <a:ext uri="{FF2B5EF4-FFF2-40B4-BE49-F238E27FC236}">
                  <a16:creationId xmlns:a16="http://schemas.microsoft.com/office/drawing/2014/main" id="{54799A15-667C-6A20-30EA-ABBA3E4348AF}"/>
                </a:ext>
              </a:extLst>
            </p:cNvPr>
            <p:cNvSpPr/>
            <p:nvPr/>
          </p:nvSpPr>
          <p:spPr>
            <a:xfrm>
              <a:off x="5315331" y="2288057"/>
              <a:ext cx="32918" cy="1828"/>
            </a:xfrm>
            <a:custGeom>
              <a:avLst/>
              <a:gdLst>
                <a:gd name="connsiteX0" fmla="*/ 0 w 32918"/>
                <a:gd name="connsiteY0" fmla="*/ 1829 h 1828"/>
                <a:gd name="connsiteX1" fmla="*/ 17374 w 32918"/>
                <a:gd name="connsiteY1" fmla="*/ 914 h 1828"/>
                <a:gd name="connsiteX2" fmla="*/ 32918 w 32918"/>
                <a:gd name="connsiteY2" fmla="*/ 0 h 1828"/>
                <a:gd name="connsiteX3" fmla="*/ 17374 w 32918"/>
                <a:gd name="connsiteY3" fmla="*/ 914 h 1828"/>
                <a:gd name="connsiteX4" fmla="*/ 0 w 32918"/>
                <a:gd name="connsiteY4" fmla="*/ 1829 h 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8" h="1828">
                  <a:moveTo>
                    <a:pt x="0" y="1829"/>
                  </a:moveTo>
                  <a:cubicBezTo>
                    <a:pt x="7087" y="1600"/>
                    <a:pt x="13030" y="1372"/>
                    <a:pt x="17374" y="914"/>
                  </a:cubicBezTo>
                  <a:cubicBezTo>
                    <a:pt x="21946" y="686"/>
                    <a:pt x="26975" y="229"/>
                    <a:pt x="32918" y="0"/>
                  </a:cubicBezTo>
                  <a:cubicBezTo>
                    <a:pt x="27203" y="229"/>
                    <a:pt x="21946" y="457"/>
                    <a:pt x="17374" y="914"/>
                  </a:cubicBezTo>
                  <a:cubicBezTo>
                    <a:pt x="13030" y="1372"/>
                    <a:pt x="7315" y="1600"/>
                    <a:pt x="0" y="1829"/>
                  </a:cubicBezTo>
                  <a:close/>
                </a:path>
              </a:pathLst>
            </a:custGeom>
            <a:solidFill>
              <a:srgbClr val="FFFFFF"/>
            </a:solidFill>
            <a:ln w="2286" cap="flat">
              <a:noFill/>
              <a:prstDash val="solid"/>
              <a:miter/>
            </a:ln>
          </p:spPr>
          <p:txBody>
            <a:bodyPr rtlCol="0" anchor="ctr"/>
            <a:lstStyle/>
            <a:p>
              <a:endParaRPr lang="en-US"/>
            </a:p>
          </p:txBody>
        </p:sp>
        <p:sp>
          <p:nvSpPr>
            <p:cNvPr id="96" name="Freeform 588">
              <a:extLst>
                <a:ext uri="{FF2B5EF4-FFF2-40B4-BE49-F238E27FC236}">
                  <a16:creationId xmlns:a16="http://schemas.microsoft.com/office/drawing/2014/main" id="{BD7D316E-2A04-2BB7-A43D-F9D2FA7D8897}"/>
                </a:ext>
              </a:extLst>
            </p:cNvPr>
            <p:cNvSpPr/>
            <p:nvPr/>
          </p:nvSpPr>
          <p:spPr>
            <a:xfrm>
              <a:off x="6100800" y="2010308"/>
              <a:ext cx="228" cy="3657"/>
            </a:xfrm>
            <a:custGeom>
              <a:avLst/>
              <a:gdLst>
                <a:gd name="connsiteX0" fmla="*/ 229 w 228"/>
                <a:gd name="connsiteY0" fmla="*/ 3658 h 3657"/>
                <a:gd name="connsiteX1" fmla="*/ 0 w 228"/>
                <a:gd name="connsiteY1" fmla="*/ 0 h 3657"/>
                <a:gd name="connsiteX2" fmla="*/ 229 w 228"/>
                <a:gd name="connsiteY2" fmla="*/ 3658 h 3657"/>
              </a:gdLst>
              <a:ahLst/>
              <a:cxnLst>
                <a:cxn ang="0">
                  <a:pos x="connsiteX0" y="connsiteY0"/>
                </a:cxn>
                <a:cxn ang="0">
                  <a:pos x="connsiteX1" y="connsiteY1"/>
                </a:cxn>
                <a:cxn ang="0">
                  <a:pos x="connsiteX2" y="connsiteY2"/>
                </a:cxn>
              </a:cxnLst>
              <a:rect l="l" t="t" r="r" b="b"/>
              <a:pathLst>
                <a:path w="228" h="3657">
                  <a:moveTo>
                    <a:pt x="229" y="3658"/>
                  </a:moveTo>
                  <a:cubicBezTo>
                    <a:pt x="229" y="2286"/>
                    <a:pt x="229" y="1143"/>
                    <a:pt x="0" y="0"/>
                  </a:cubicBezTo>
                  <a:cubicBezTo>
                    <a:pt x="229" y="1372"/>
                    <a:pt x="229" y="2515"/>
                    <a:pt x="229" y="3658"/>
                  </a:cubicBezTo>
                  <a:close/>
                </a:path>
              </a:pathLst>
            </a:custGeom>
            <a:solidFill>
              <a:srgbClr val="FFFFFF"/>
            </a:solidFill>
            <a:ln w="2286" cap="flat">
              <a:noFill/>
              <a:prstDash val="solid"/>
              <a:miter/>
            </a:ln>
          </p:spPr>
          <p:txBody>
            <a:bodyPr rtlCol="0" anchor="ctr"/>
            <a:lstStyle/>
            <a:p>
              <a:endParaRPr lang="en-US"/>
            </a:p>
          </p:txBody>
        </p:sp>
        <p:sp>
          <p:nvSpPr>
            <p:cNvPr id="97" name="Freeform 589">
              <a:extLst>
                <a:ext uri="{FF2B5EF4-FFF2-40B4-BE49-F238E27FC236}">
                  <a16:creationId xmlns:a16="http://schemas.microsoft.com/office/drawing/2014/main" id="{6D4A248F-7E50-5186-8644-1CE6632EA5BD}"/>
                </a:ext>
              </a:extLst>
            </p:cNvPr>
            <p:cNvSpPr/>
            <p:nvPr/>
          </p:nvSpPr>
          <p:spPr>
            <a:xfrm>
              <a:off x="6066282" y="1986534"/>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0"/>
                    <a:pt x="914" y="229"/>
                  </a:cubicBezTo>
                  <a:cubicBezTo>
                    <a:pt x="686" y="0"/>
                    <a:pt x="457" y="0"/>
                    <a:pt x="0" y="0"/>
                  </a:cubicBezTo>
                  <a:close/>
                </a:path>
              </a:pathLst>
            </a:custGeom>
            <a:solidFill>
              <a:srgbClr val="FFFFFF"/>
            </a:solidFill>
            <a:ln w="2286" cap="flat">
              <a:noFill/>
              <a:prstDash val="solid"/>
              <a:miter/>
            </a:ln>
          </p:spPr>
          <p:txBody>
            <a:bodyPr rtlCol="0" anchor="ctr"/>
            <a:lstStyle/>
            <a:p>
              <a:endParaRPr lang="en-US"/>
            </a:p>
          </p:txBody>
        </p:sp>
        <p:sp>
          <p:nvSpPr>
            <p:cNvPr id="98" name="Freeform 590">
              <a:extLst>
                <a:ext uri="{FF2B5EF4-FFF2-40B4-BE49-F238E27FC236}">
                  <a16:creationId xmlns:a16="http://schemas.microsoft.com/office/drawing/2014/main" id="{C705B3AD-0E69-B2F7-A70A-FF5EF623A449}"/>
                </a:ext>
              </a:extLst>
            </p:cNvPr>
            <p:cNvSpPr/>
            <p:nvPr/>
          </p:nvSpPr>
          <p:spPr>
            <a:xfrm>
              <a:off x="5844768" y="2283028"/>
              <a:ext cx="56235" cy="228"/>
            </a:xfrm>
            <a:custGeom>
              <a:avLst/>
              <a:gdLst>
                <a:gd name="connsiteX0" fmla="*/ 0 w 56235"/>
                <a:gd name="connsiteY0" fmla="*/ 229 h 228"/>
                <a:gd name="connsiteX1" fmla="*/ 20117 w 56235"/>
                <a:gd name="connsiteY1" fmla="*/ 229 h 228"/>
                <a:gd name="connsiteX2" fmla="*/ 56236 w 56235"/>
                <a:gd name="connsiteY2" fmla="*/ 0 h 228"/>
                <a:gd name="connsiteX3" fmla="*/ 20117 w 56235"/>
                <a:gd name="connsiteY3" fmla="*/ 229 h 228"/>
                <a:gd name="connsiteX4" fmla="*/ 0 w 56235"/>
                <a:gd name="connsiteY4" fmla="*/ 229 h 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35" h="228">
                  <a:moveTo>
                    <a:pt x="0" y="229"/>
                  </a:moveTo>
                  <a:cubicBezTo>
                    <a:pt x="9373" y="229"/>
                    <a:pt x="16231" y="229"/>
                    <a:pt x="20117" y="229"/>
                  </a:cubicBezTo>
                  <a:cubicBezTo>
                    <a:pt x="32233" y="0"/>
                    <a:pt x="44120" y="0"/>
                    <a:pt x="56236" y="0"/>
                  </a:cubicBezTo>
                  <a:cubicBezTo>
                    <a:pt x="44120" y="0"/>
                    <a:pt x="32233" y="229"/>
                    <a:pt x="20117" y="229"/>
                  </a:cubicBezTo>
                  <a:cubicBezTo>
                    <a:pt x="16459" y="229"/>
                    <a:pt x="9373" y="229"/>
                    <a:pt x="0" y="229"/>
                  </a:cubicBezTo>
                  <a:close/>
                </a:path>
              </a:pathLst>
            </a:custGeom>
            <a:solidFill>
              <a:srgbClr val="FFFFFF"/>
            </a:solidFill>
            <a:ln w="2286" cap="flat">
              <a:noFill/>
              <a:prstDash val="solid"/>
              <a:miter/>
            </a:ln>
          </p:spPr>
          <p:txBody>
            <a:bodyPr rtlCol="0" anchor="ctr"/>
            <a:lstStyle/>
            <a:p>
              <a:endParaRPr lang="en-US"/>
            </a:p>
          </p:txBody>
        </p:sp>
        <p:sp>
          <p:nvSpPr>
            <p:cNvPr id="99" name="Freeform 591">
              <a:extLst>
                <a:ext uri="{FF2B5EF4-FFF2-40B4-BE49-F238E27FC236}">
                  <a16:creationId xmlns:a16="http://schemas.microsoft.com/office/drawing/2014/main" id="{F95620BC-0A77-4B28-54B7-E26F22B69A52}"/>
                </a:ext>
              </a:extLst>
            </p:cNvPr>
            <p:cNvSpPr/>
            <p:nvPr/>
          </p:nvSpPr>
          <p:spPr>
            <a:xfrm>
              <a:off x="5778246" y="2283485"/>
              <a:ext cx="19888" cy="2286"/>
            </a:xfrm>
            <a:custGeom>
              <a:avLst/>
              <a:gdLst>
                <a:gd name="connsiteX0" fmla="*/ 19888 w 19888"/>
                <a:gd name="connsiteY0" fmla="*/ 0 h 2286"/>
                <a:gd name="connsiteX1" fmla="*/ 0 w 19888"/>
                <a:gd name="connsiteY1" fmla="*/ 0 h 2286"/>
                <a:gd name="connsiteX2" fmla="*/ 19888 w 19888"/>
                <a:gd name="connsiteY2" fmla="*/ 0 h 2286"/>
              </a:gdLst>
              <a:ahLst/>
              <a:cxnLst>
                <a:cxn ang="0">
                  <a:pos x="connsiteX0" y="connsiteY0"/>
                </a:cxn>
                <a:cxn ang="0">
                  <a:pos x="connsiteX1" y="connsiteY1"/>
                </a:cxn>
                <a:cxn ang="0">
                  <a:pos x="connsiteX2" y="connsiteY2"/>
                </a:cxn>
              </a:cxnLst>
              <a:rect l="l" t="t" r="r" b="b"/>
              <a:pathLst>
                <a:path w="19888" h="2286">
                  <a:moveTo>
                    <a:pt x="19888" y="0"/>
                  </a:moveTo>
                  <a:cubicBezTo>
                    <a:pt x="13716" y="0"/>
                    <a:pt x="7087" y="0"/>
                    <a:pt x="0" y="0"/>
                  </a:cubicBezTo>
                  <a:cubicBezTo>
                    <a:pt x="7087" y="0"/>
                    <a:pt x="13716" y="0"/>
                    <a:pt x="19888" y="0"/>
                  </a:cubicBezTo>
                  <a:close/>
                </a:path>
              </a:pathLst>
            </a:custGeom>
            <a:solidFill>
              <a:srgbClr val="FFFFFF"/>
            </a:solidFill>
            <a:ln w="2286" cap="flat">
              <a:noFill/>
              <a:prstDash val="solid"/>
              <a:miter/>
            </a:ln>
          </p:spPr>
          <p:txBody>
            <a:bodyPr rtlCol="0" anchor="ctr"/>
            <a:lstStyle/>
            <a:p>
              <a:endParaRPr lang="en-US"/>
            </a:p>
          </p:txBody>
        </p:sp>
        <p:sp>
          <p:nvSpPr>
            <p:cNvPr id="100" name="Freeform 592">
              <a:extLst>
                <a:ext uri="{FF2B5EF4-FFF2-40B4-BE49-F238E27FC236}">
                  <a16:creationId xmlns:a16="http://schemas.microsoft.com/office/drawing/2014/main" id="{2817DC17-309F-FBA4-9A97-457A63487D6C}"/>
                </a:ext>
              </a:extLst>
            </p:cNvPr>
            <p:cNvSpPr/>
            <p:nvPr/>
          </p:nvSpPr>
          <p:spPr>
            <a:xfrm>
              <a:off x="5679033" y="1997506"/>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743" y="457"/>
                    <a:pt x="5258" y="229"/>
                    <a:pt x="8001" y="0"/>
                  </a:cubicBezTo>
                  <a:cubicBezTo>
                    <a:pt x="5486"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01" name="Freeform 593">
              <a:extLst>
                <a:ext uri="{FF2B5EF4-FFF2-40B4-BE49-F238E27FC236}">
                  <a16:creationId xmlns:a16="http://schemas.microsoft.com/office/drawing/2014/main" id="{17C473EB-B59E-FF43-39F6-D72B44F88581}"/>
                </a:ext>
              </a:extLst>
            </p:cNvPr>
            <p:cNvSpPr/>
            <p:nvPr/>
          </p:nvSpPr>
          <p:spPr>
            <a:xfrm>
              <a:off x="4459224" y="2177872"/>
              <a:ext cx="228" cy="2057"/>
            </a:xfrm>
            <a:custGeom>
              <a:avLst/>
              <a:gdLst>
                <a:gd name="connsiteX0" fmla="*/ 229 w 228"/>
                <a:gd name="connsiteY0" fmla="*/ 2057 h 2057"/>
                <a:gd name="connsiteX1" fmla="*/ 0 w 228"/>
                <a:gd name="connsiteY1" fmla="*/ 0 h 2057"/>
                <a:gd name="connsiteX2" fmla="*/ 229 w 228"/>
                <a:gd name="connsiteY2" fmla="*/ 2057 h 2057"/>
              </a:gdLst>
              <a:ahLst/>
              <a:cxnLst>
                <a:cxn ang="0">
                  <a:pos x="connsiteX0" y="connsiteY0"/>
                </a:cxn>
                <a:cxn ang="0">
                  <a:pos x="connsiteX1" y="connsiteY1"/>
                </a:cxn>
                <a:cxn ang="0">
                  <a:pos x="connsiteX2" y="connsiteY2"/>
                </a:cxn>
              </a:cxnLst>
              <a:rect l="l" t="t" r="r" b="b"/>
              <a:pathLst>
                <a:path w="228" h="2057">
                  <a:moveTo>
                    <a:pt x="229" y="2057"/>
                  </a:moveTo>
                  <a:cubicBezTo>
                    <a:pt x="229" y="1372"/>
                    <a:pt x="0" y="686"/>
                    <a:pt x="0" y="0"/>
                  </a:cubicBezTo>
                  <a:cubicBezTo>
                    <a:pt x="0" y="686"/>
                    <a:pt x="0" y="1372"/>
                    <a:pt x="229" y="2057"/>
                  </a:cubicBezTo>
                  <a:close/>
                </a:path>
              </a:pathLst>
            </a:custGeom>
            <a:solidFill>
              <a:srgbClr val="FFFFFF"/>
            </a:solidFill>
            <a:ln w="2286" cap="flat">
              <a:noFill/>
              <a:prstDash val="solid"/>
              <a:miter/>
            </a:ln>
          </p:spPr>
          <p:txBody>
            <a:bodyPr rtlCol="0" anchor="ctr"/>
            <a:lstStyle/>
            <a:p>
              <a:endParaRPr lang="en-US"/>
            </a:p>
          </p:txBody>
        </p:sp>
        <p:sp>
          <p:nvSpPr>
            <p:cNvPr id="102" name="Freeform 594">
              <a:extLst>
                <a:ext uri="{FF2B5EF4-FFF2-40B4-BE49-F238E27FC236}">
                  <a16:creationId xmlns:a16="http://schemas.microsoft.com/office/drawing/2014/main" id="{6FCCF049-3F1D-0A4A-7A21-2B559A09D8CF}"/>
                </a:ext>
              </a:extLst>
            </p:cNvPr>
            <p:cNvSpPr/>
            <p:nvPr/>
          </p:nvSpPr>
          <p:spPr>
            <a:xfrm>
              <a:off x="4472940" y="2269312"/>
              <a:ext cx="685" cy="2057"/>
            </a:xfrm>
            <a:custGeom>
              <a:avLst/>
              <a:gdLst>
                <a:gd name="connsiteX0" fmla="*/ 686 w 685"/>
                <a:gd name="connsiteY0" fmla="*/ 2057 h 2057"/>
                <a:gd name="connsiteX1" fmla="*/ 0 w 685"/>
                <a:gd name="connsiteY1" fmla="*/ 0 h 2057"/>
                <a:gd name="connsiteX2" fmla="*/ 686 w 685"/>
                <a:gd name="connsiteY2" fmla="*/ 2057 h 2057"/>
              </a:gdLst>
              <a:ahLst/>
              <a:cxnLst>
                <a:cxn ang="0">
                  <a:pos x="connsiteX0" y="connsiteY0"/>
                </a:cxn>
                <a:cxn ang="0">
                  <a:pos x="connsiteX1" y="connsiteY1"/>
                </a:cxn>
                <a:cxn ang="0">
                  <a:pos x="connsiteX2" y="connsiteY2"/>
                </a:cxn>
              </a:cxnLst>
              <a:rect l="l" t="t" r="r" b="b"/>
              <a:pathLst>
                <a:path w="685" h="2057">
                  <a:moveTo>
                    <a:pt x="686" y="2057"/>
                  </a:moveTo>
                  <a:cubicBezTo>
                    <a:pt x="457" y="1372"/>
                    <a:pt x="229" y="686"/>
                    <a:pt x="0" y="0"/>
                  </a:cubicBezTo>
                  <a:cubicBezTo>
                    <a:pt x="229" y="914"/>
                    <a:pt x="457" y="1372"/>
                    <a:pt x="686" y="2057"/>
                  </a:cubicBezTo>
                  <a:close/>
                </a:path>
              </a:pathLst>
            </a:custGeom>
            <a:solidFill>
              <a:srgbClr val="FFFFFF"/>
            </a:solidFill>
            <a:ln w="2286" cap="flat">
              <a:noFill/>
              <a:prstDash val="solid"/>
              <a:miter/>
            </a:ln>
          </p:spPr>
          <p:txBody>
            <a:bodyPr rtlCol="0" anchor="ctr"/>
            <a:lstStyle/>
            <a:p>
              <a:endParaRPr lang="en-US"/>
            </a:p>
          </p:txBody>
        </p:sp>
        <p:sp>
          <p:nvSpPr>
            <p:cNvPr id="103" name="Freeform 595">
              <a:extLst>
                <a:ext uri="{FF2B5EF4-FFF2-40B4-BE49-F238E27FC236}">
                  <a16:creationId xmlns:a16="http://schemas.microsoft.com/office/drawing/2014/main" id="{CB5D4D7E-1629-604F-EB81-57AD652C812A}"/>
                </a:ext>
              </a:extLst>
            </p:cNvPr>
            <p:cNvSpPr/>
            <p:nvPr/>
          </p:nvSpPr>
          <p:spPr>
            <a:xfrm>
              <a:off x="5666917" y="1999462"/>
              <a:ext cx="914" cy="101"/>
            </a:xfrm>
            <a:custGeom>
              <a:avLst/>
              <a:gdLst>
                <a:gd name="connsiteX0" fmla="*/ 0 w 914"/>
                <a:gd name="connsiteY0" fmla="*/ 102 h 101"/>
                <a:gd name="connsiteX1" fmla="*/ 914 w 914"/>
                <a:gd name="connsiteY1" fmla="*/ 102 h 101"/>
                <a:gd name="connsiteX2" fmla="*/ 0 w 914"/>
                <a:gd name="connsiteY2" fmla="*/ 102 h 101"/>
              </a:gdLst>
              <a:ahLst/>
              <a:cxnLst>
                <a:cxn ang="0">
                  <a:pos x="connsiteX0" y="connsiteY0"/>
                </a:cxn>
                <a:cxn ang="0">
                  <a:pos x="connsiteX1" y="connsiteY1"/>
                </a:cxn>
                <a:cxn ang="0">
                  <a:pos x="connsiteX2" y="connsiteY2"/>
                </a:cxn>
              </a:cxnLst>
              <a:rect l="l" t="t" r="r" b="b"/>
              <a:pathLst>
                <a:path w="914" h="101">
                  <a:moveTo>
                    <a:pt x="0" y="102"/>
                  </a:moveTo>
                  <a:cubicBezTo>
                    <a:pt x="229" y="102"/>
                    <a:pt x="457" y="102"/>
                    <a:pt x="914" y="102"/>
                  </a:cubicBezTo>
                  <a:cubicBezTo>
                    <a:pt x="457" y="-127"/>
                    <a:pt x="229" y="102"/>
                    <a:pt x="0" y="102"/>
                  </a:cubicBezTo>
                  <a:close/>
                </a:path>
              </a:pathLst>
            </a:custGeom>
            <a:solidFill>
              <a:srgbClr val="FFFFFF"/>
            </a:solidFill>
            <a:ln w="2286" cap="flat">
              <a:noFill/>
              <a:prstDash val="solid"/>
              <a:miter/>
            </a:ln>
          </p:spPr>
          <p:txBody>
            <a:bodyPr rtlCol="0" anchor="ctr"/>
            <a:lstStyle/>
            <a:p>
              <a:endParaRPr lang="en-US"/>
            </a:p>
          </p:txBody>
        </p:sp>
        <p:sp>
          <p:nvSpPr>
            <p:cNvPr id="104" name="Freeform 596">
              <a:extLst>
                <a:ext uri="{FF2B5EF4-FFF2-40B4-BE49-F238E27FC236}">
                  <a16:creationId xmlns:a16="http://schemas.microsoft.com/office/drawing/2014/main" id="{9ABDB40B-7D34-18A3-50DB-EE4C67CAF3DE}"/>
                </a:ext>
              </a:extLst>
            </p:cNvPr>
            <p:cNvSpPr/>
            <p:nvPr/>
          </p:nvSpPr>
          <p:spPr>
            <a:xfrm>
              <a:off x="4477054" y="227822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105" name="Freeform 597">
              <a:extLst>
                <a:ext uri="{FF2B5EF4-FFF2-40B4-BE49-F238E27FC236}">
                  <a16:creationId xmlns:a16="http://schemas.microsoft.com/office/drawing/2014/main" id="{CF5B317F-C7D6-5549-68E8-F48927554D42}"/>
                </a:ext>
              </a:extLst>
            </p:cNvPr>
            <p:cNvSpPr/>
            <p:nvPr/>
          </p:nvSpPr>
          <p:spPr>
            <a:xfrm>
              <a:off x="4458538" y="2170557"/>
              <a:ext cx="228" cy="3200"/>
            </a:xfrm>
            <a:custGeom>
              <a:avLst/>
              <a:gdLst>
                <a:gd name="connsiteX0" fmla="*/ 229 w 228"/>
                <a:gd name="connsiteY0" fmla="*/ 3200 h 3200"/>
                <a:gd name="connsiteX1" fmla="*/ 0 w 228"/>
                <a:gd name="connsiteY1" fmla="*/ 0 h 3200"/>
                <a:gd name="connsiteX2" fmla="*/ 229 w 228"/>
                <a:gd name="connsiteY2" fmla="*/ 3200 h 3200"/>
              </a:gdLst>
              <a:ahLst/>
              <a:cxnLst>
                <a:cxn ang="0">
                  <a:pos x="connsiteX0" y="connsiteY0"/>
                </a:cxn>
                <a:cxn ang="0">
                  <a:pos x="connsiteX1" y="connsiteY1"/>
                </a:cxn>
                <a:cxn ang="0">
                  <a:pos x="connsiteX2" y="connsiteY2"/>
                </a:cxn>
              </a:cxnLst>
              <a:rect l="l" t="t" r="r" b="b"/>
              <a:pathLst>
                <a:path w="228" h="3200">
                  <a:moveTo>
                    <a:pt x="229" y="3200"/>
                  </a:moveTo>
                  <a:cubicBezTo>
                    <a:pt x="229" y="2286"/>
                    <a:pt x="0" y="1143"/>
                    <a:pt x="0" y="0"/>
                  </a:cubicBezTo>
                  <a:cubicBezTo>
                    <a:pt x="0" y="1143"/>
                    <a:pt x="0" y="2286"/>
                    <a:pt x="229" y="3200"/>
                  </a:cubicBezTo>
                  <a:close/>
                </a:path>
              </a:pathLst>
            </a:custGeom>
            <a:solidFill>
              <a:srgbClr val="FFFFFF"/>
            </a:solidFill>
            <a:ln w="2286" cap="flat">
              <a:noFill/>
              <a:prstDash val="solid"/>
              <a:miter/>
            </a:ln>
          </p:spPr>
          <p:txBody>
            <a:bodyPr rtlCol="0" anchor="ctr"/>
            <a:lstStyle/>
            <a:p>
              <a:endParaRPr lang="en-US"/>
            </a:p>
          </p:txBody>
        </p:sp>
        <p:sp>
          <p:nvSpPr>
            <p:cNvPr id="106" name="Freeform 598">
              <a:extLst>
                <a:ext uri="{FF2B5EF4-FFF2-40B4-BE49-F238E27FC236}">
                  <a16:creationId xmlns:a16="http://schemas.microsoft.com/office/drawing/2014/main" id="{905CBDFF-C5DA-4936-73F2-003CE11D63C6}"/>
                </a:ext>
              </a:extLst>
            </p:cNvPr>
            <p:cNvSpPr/>
            <p:nvPr/>
          </p:nvSpPr>
          <p:spPr>
            <a:xfrm>
              <a:off x="4458309" y="2167128"/>
              <a:ext cx="228" cy="3429"/>
            </a:xfrm>
            <a:custGeom>
              <a:avLst/>
              <a:gdLst>
                <a:gd name="connsiteX0" fmla="*/ 229 w 228"/>
                <a:gd name="connsiteY0" fmla="*/ 3429 h 3429"/>
                <a:gd name="connsiteX1" fmla="*/ 0 w 228"/>
                <a:gd name="connsiteY1" fmla="*/ 0 h 3429"/>
                <a:gd name="connsiteX2" fmla="*/ 229 w 228"/>
                <a:gd name="connsiteY2" fmla="*/ 3429 h 3429"/>
              </a:gdLst>
              <a:ahLst/>
              <a:cxnLst>
                <a:cxn ang="0">
                  <a:pos x="connsiteX0" y="connsiteY0"/>
                </a:cxn>
                <a:cxn ang="0">
                  <a:pos x="connsiteX1" y="connsiteY1"/>
                </a:cxn>
                <a:cxn ang="0">
                  <a:pos x="connsiteX2" y="connsiteY2"/>
                </a:cxn>
              </a:cxnLst>
              <a:rect l="l" t="t" r="r" b="b"/>
              <a:pathLst>
                <a:path w="228" h="3429">
                  <a:moveTo>
                    <a:pt x="229" y="3429"/>
                  </a:moveTo>
                  <a:cubicBezTo>
                    <a:pt x="229" y="2286"/>
                    <a:pt x="0" y="1143"/>
                    <a:pt x="0" y="0"/>
                  </a:cubicBezTo>
                  <a:cubicBezTo>
                    <a:pt x="0" y="1372"/>
                    <a:pt x="0" y="2286"/>
                    <a:pt x="229" y="3429"/>
                  </a:cubicBezTo>
                  <a:close/>
                </a:path>
              </a:pathLst>
            </a:custGeom>
            <a:solidFill>
              <a:srgbClr val="FFFFFF"/>
            </a:solidFill>
            <a:ln w="2286" cap="flat">
              <a:noFill/>
              <a:prstDash val="solid"/>
              <a:miter/>
            </a:ln>
          </p:spPr>
          <p:txBody>
            <a:bodyPr rtlCol="0" anchor="ctr"/>
            <a:lstStyle/>
            <a:p>
              <a:endParaRPr lang="en-US"/>
            </a:p>
          </p:txBody>
        </p:sp>
        <p:sp>
          <p:nvSpPr>
            <p:cNvPr id="107" name="Freeform 599">
              <a:extLst>
                <a:ext uri="{FF2B5EF4-FFF2-40B4-BE49-F238E27FC236}">
                  <a16:creationId xmlns:a16="http://schemas.microsoft.com/office/drawing/2014/main" id="{9AA21556-1E49-8119-AFEF-4797259B6B5E}"/>
                </a:ext>
              </a:extLst>
            </p:cNvPr>
            <p:cNvSpPr/>
            <p:nvPr/>
          </p:nvSpPr>
          <p:spPr>
            <a:xfrm>
              <a:off x="4458766" y="2174443"/>
              <a:ext cx="228" cy="2514"/>
            </a:xfrm>
            <a:custGeom>
              <a:avLst/>
              <a:gdLst>
                <a:gd name="connsiteX0" fmla="*/ 229 w 228"/>
                <a:gd name="connsiteY0" fmla="*/ 2515 h 2514"/>
                <a:gd name="connsiteX1" fmla="*/ 0 w 228"/>
                <a:gd name="connsiteY1" fmla="*/ 0 h 2514"/>
                <a:gd name="connsiteX2" fmla="*/ 229 w 228"/>
                <a:gd name="connsiteY2" fmla="*/ 2515 h 2514"/>
              </a:gdLst>
              <a:ahLst/>
              <a:cxnLst>
                <a:cxn ang="0">
                  <a:pos x="connsiteX0" y="connsiteY0"/>
                </a:cxn>
                <a:cxn ang="0">
                  <a:pos x="connsiteX1" y="connsiteY1"/>
                </a:cxn>
                <a:cxn ang="0">
                  <a:pos x="connsiteX2" y="connsiteY2"/>
                </a:cxn>
              </a:cxnLst>
              <a:rect l="l" t="t" r="r" b="b"/>
              <a:pathLst>
                <a:path w="228" h="2514">
                  <a:moveTo>
                    <a:pt x="229" y="2515"/>
                  </a:moveTo>
                  <a:cubicBezTo>
                    <a:pt x="229" y="1600"/>
                    <a:pt x="0" y="914"/>
                    <a:pt x="0" y="0"/>
                  </a:cubicBezTo>
                  <a:cubicBezTo>
                    <a:pt x="229" y="914"/>
                    <a:pt x="229" y="1600"/>
                    <a:pt x="229" y="2515"/>
                  </a:cubicBezTo>
                  <a:close/>
                </a:path>
              </a:pathLst>
            </a:custGeom>
            <a:solidFill>
              <a:srgbClr val="FFFFFF"/>
            </a:solidFill>
            <a:ln w="2286" cap="flat">
              <a:noFill/>
              <a:prstDash val="solid"/>
              <a:miter/>
            </a:ln>
          </p:spPr>
          <p:txBody>
            <a:bodyPr rtlCol="0" anchor="ctr"/>
            <a:lstStyle/>
            <a:p>
              <a:endParaRPr lang="en-US"/>
            </a:p>
          </p:txBody>
        </p:sp>
        <p:sp>
          <p:nvSpPr>
            <p:cNvPr id="108" name="Freeform 600">
              <a:extLst>
                <a:ext uri="{FF2B5EF4-FFF2-40B4-BE49-F238E27FC236}">
                  <a16:creationId xmlns:a16="http://schemas.microsoft.com/office/drawing/2014/main" id="{D835038B-300D-6DBA-12FF-EC2D517A2BCA}"/>
                </a:ext>
              </a:extLst>
            </p:cNvPr>
            <p:cNvSpPr/>
            <p:nvPr/>
          </p:nvSpPr>
          <p:spPr>
            <a:xfrm>
              <a:off x="4704054" y="2291943"/>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09" name="Freeform 601">
              <a:extLst>
                <a:ext uri="{FF2B5EF4-FFF2-40B4-BE49-F238E27FC236}">
                  <a16:creationId xmlns:a16="http://schemas.microsoft.com/office/drawing/2014/main" id="{7D449423-27BF-88A5-2AE2-A8DFF6D8ABCC}"/>
                </a:ext>
              </a:extLst>
            </p:cNvPr>
            <p:cNvSpPr/>
            <p:nvPr/>
          </p:nvSpPr>
          <p:spPr>
            <a:xfrm>
              <a:off x="4732070" y="2292172"/>
              <a:ext cx="101" cy="0"/>
            </a:xfrm>
            <a:custGeom>
              <a:avLst/>
              <a:gdLst>
                <a:gd name="connsiteX0" fmla="*/ 102 w 101"/>
                <a:gd name="connsiteY0" fmla="*/ 0 h 0"/>
                <a:gd name="connsiteX1" fmla="*/ 102 w 101"/>
                <a:gd name="connsiteY1" fmla="*/ 0 h 0"/>
                <a:gd name="connsiteX2" fmla="*/ 102 w 101"/>
                <a:gd name="connsiteY2" fmla="*/ 0 h 0"/>
              </a:gdLst>
              <a:ahLst/>
              <a:cxnLst>
                <a:cxn ang="0">
                  <a:pos x="connsiteX0" y="connsiteY0"/>
                </a:cxn>
                <a:cxn ang="0">
                  <a:pos x="connsiteX1" y="connsiteY1"/>
                </a:cxn>
                <a:cxn ang="0">
                  <a:pos x="connsiteX2" y="connsiteY2"/>
                </a:cxn>
              </a:cxnLst>
              <a:rect l="l" t="t" r="r" b="b"/>
              <a:pathLst>
                <a:path w="101">
                  <a:moveTo>
                    <a:pt x="102" y="0"/>
                  </a:moveTo>
                  <a:cubicBezTo>
                    <a:pt x="102" y="0"/>
                    <a:pt x="-127" y="0"/>
                    <a:pt x="102" y="0"/>
                  </a:cubicBezTo>
                  <a:cubicBezTo>
                    <a:pt x="-127" y="0"/>
                    <a:pt x="102" y="0"/>
                    <a:pt x="102" y="0"/>
                  </a:cubicBezTo>
                  <a:close/>
                </a:path>
              </a:pathLst>
            </a:custGeom>
            <a:solidFill>
              <a:srgbClr val="FFFFFF"/>
            </a:solidFill>
            <a:ln w="2286" cap="flat">
              <a:noFill/>
              <a:prstDash val="solid"/>
              <a:miter/>
            </a:ln>
          </p:spPr>
          <p:txBody>
            <a:bodyPr rtlCol="0" anchor="ctr"/>
            <a:lstStyle/>
            <a:p>
              <a:endParaRPr lang="en-US"/>
            </a:p>
          </p:txBody>
        </p:sp>
        <p:sp>
          <p:nvSpPr>
            <p:cNvPr id="110" name="Freeform 602">
              <a:extLst>
                <a:ext uri="{FF2B5EF4-FFF2-40B4-BE49-F238E27FC236}">
                  <a16:creationId xmlns:a16="http://schemas.microsoft.com/office/drawing/2014/main" id="{E2E2CB55-370A-C320-F5FF-445A7E60B2FD}"/>
                </a:ext>
              </a:extLst>
            </p:cNvPr>
            <p:cNvSpPr/>
            <p:nvPr/>
          </p:nvSpPr>
          <p:spPr>
            <a:xfrm>
              <a:off x="4679137" y="2291543"/>
              <a:ext cx="4800" cy="171"/>
            </a:xfrm>
            <a:custGeom>
              <a:avLst/>
              <a:gdLst>
                <a:gd name="connsiteX0" fmla="*/ 4801 w 4800"/>
                <a:gd name="connsiteY0" fmla="*/ 171 h 171"/>
                <a:gd name="connsiteX1" fmla="*/ 0 w 4800"/>
                <a:gd name="connsiteY1" fmla="*/ 171 h 171"/>
                <a:gd name="connsiteX2" fmla="*/ 4801 w 4800"/>
                <a:gd name="connsiteY2" fmla="*/ 171 h 171"/>
              </a:gdLst>
              <a:ahLst/>
              <a:cxnLst>
                <a:cxn ang="0">
                  <a:pos x="connsiteX0" y="connsiteY0"/>
                </a:cxn>
                <a:cxn ang="0">
                  <a:pos x="connsiteX1" y="connsiteY1"/>
                </a:cxn>
                <a:cxn ang="0">
                  <a:pos x="connsiteX2" y="connsiteY2"/>
                </a:cxn>
              </a:cxnLst>
              <a:rect l="l" t="t" r="r" b="b"/>
              <a:pathLst>
                <a:path w="4800" h="171">
                  <a:moveTo>
                    <a:pt x="4801" y="171"/>
                  </a:moveTo>
                  <a:cubicBezTo>
                    <a:pt x="3200" y="171"/>
                    <a:pt x="1600" y="171"/>
                    <a:pt x="0" y="171"/>
                  </a:cubicBezTo>
                  <a:cubicBezTo>
                    <a:pt x="1600" y="-57"/>
                    <a:pt x="3200" y="-57"/>
                    <a:pt x="4801" y="171"/>
                  </a:cubicBezTo>
                  <a:close/>
                </a:path>
              </a:pathLst>
            </a:custGeom>
            <a:solidFill>
              <a:srgbClr val="FFFFFF"/>
            </a:solidFill>
            <a:ln w="2286" cap="flat">
              <a:noFill/>
              <a:prstDash val="solid"/>
              <a:miter/>
            </a:ln>
          </p:spPr>
          <p:txBody>
            <a:bodyPr rtlCol="0" anchor="ctr"/>
            <a:lstStyle/>
            <a:p>
              <a:endParaRPr lang="en-US"/>
            </a:p>
          </p:txBody>
        </p:sp>
        <p:sp>
          <p:nvSpPr>
            <p:cNvPr id="111" name="Freeform 603">
              <a:extLst>
                <a:ext uri="{FF2B5EF4-FFF2-40B4-BE49-F238E27FC236}">
                  <a16:creationId xmlns:a16="http://schemas.microsoft.com/office/drawing/2014/main" id="{3F958A80-2F4A-31BA-4F64-FB083F925257}"/>
                </a:ext>
              </a:extLst>
            </p:cNvPr>
            <p:cNvSpPr/>
            <p:nvPr/>
          </p:nvSpPr>
          <p:spPr>
            <a:xfrm>
              <a:off x="4481855" y="2281656"/>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112" name="Freeform 604">
              <a:extLst>
                <a:ext uri="{FF2B5EF4-FFF2-40B4-BE49-F238E27FC236}">
                  <a16:creationId xmlns:a16="http://schemas.microsoft.com/office/drawing/2014/main" id="{1C913806-2AD9-0FA6-9ED7-33FCE8D6BDBA}"/>
                </a:ext>
              </a:extLst>
            </p:cNvPr>
            <p:cNvSpPr/>
            <p:nvPr/>
          </p:nvSpPr>
          <p:spPr>
            <a:xfrm>
              <a:off x="4479112" y="2280056"/>
              <a:ext cx="2971" cy="1600"/>
            </a:xfrm>
            <a:custGeom>
              <a:avLst/>
              <a:gdLst>
                <a:gd name="connsiteX0" fmla="*/ 2972 w 2971"/>
                <a:gd name="connsiteY0" fmla="*/ 1600 h 1600"/>
                <a:gd name="connsiteX1" fmla="*/ 0 w 2971"/>
                <a:gd name="connsiteY1" fmla="*/ 0 h 1600"/>
                <a:gd name="connsiteX2" fmla="*/ 2972 w 2971"/>
                <a:gd name="connsiteY2" fmla="*/ 1600 h 1600"/>
              </a:gdLst>
              <a:ahLst/>
              <a:cxnLst>
                <a:cxn ang="0">
                  <a:pos x="connsiteX0" y="connsiteY0"/>
                </a:cxn>
                <a:cxn ang="0">
                  <a:pos x="connsiteX1" y="connsiteY1"/>
                </a:cxn>
                <a:cxn ang="0">
                  <a:pos x="connsiteX2" y="connsiteY2"/>
                </a:cxn>
              </a:cxnLst>
              <a:rect l="l" t="t" r="r" b="b"/>
              <a:pathLst>
                <a:path w="2971" h="1600">
                  <a:moveTo>
                    <a:pt x="2972" y="1600"/>
                  </a:moveTo>
                  <a:cubicBezTo>
                    <a:pt x="1829" y="1143"/>
                    <a:pt x="914" y="686"/>
                    <a:pt x="0" y="0"/>
                  </a:cubicBezTo>
                  <a:cubicBezTo>
                    <a:pt x="686" y="686"/>
                    <a:pt x="1829" y="1143"/>
                    <a:pt x="2972" y="1600"/>
                  </a:cubicBezTo>
                  <a:close/>
                </a:path>
              </a:pathLst>
            </a:custGeom>
            <a:solidFill>
              <a:srgbClr val="FFFFFF"/>
            </a:solidFill>
            <a:ln w="2286" cap="flat">
              <a:noFill/>
              <a:prstDash val="solid"/>
              <a:miter/>
            </a:ln>
          </p:spPr>
          <p:txBody>
            <a:bodyPr rtlCol="0" anchor="ctr"/>
            <a:lstStyle/>
            <a:p>
              <a:endParaRPr lang="en-US"/>
            </a:p>
          </p:txBody>
        </p:sp>
        <p:sp>
          <p:nvSpPr>
            <p:cNvPr id="113" name="Freeform 605">
              <a:extLst>
                <a:ext uri="{FF2B5EF4-FFF2-40B4-BE49-F238E27FC236}">
                  <a16:creationId xmlns:a16="http://schemas.microsoft.com/office/drawing/2014/main" id="{90A98C67-8EB9-E9FA-A434-F746FC80FFDC}"/>
                </a:ext>
              </a:extLst>
            </p:cNvPr>
            <p:cNvSpPr/>
            <p:nvPr/>
          </p:nvSpPr>
          <p:spPr>
            <a:xfrm>
              <a:off x="4649419" y="2290927"/>
              <a:ext cx="4114" cy="101"/>
            </a:xfrm>
            <a:custGeom>
              <a:avLst/>
              <a:gdLst>
                <a:gd name="connsiteX0" fmla="*/ 4115 w 4114"/>
                <a:gd name="connsiteY0" fmla="*/ 102 h 101"/>
                <a:gd name="connsiteX1" fmla="*/ 0 w 4114"/>
                <a:gd name="connsiteY1" fmla="*/ 102 h 101"/>
                <a:gd name="connsiteX2" fmla="*/ 4115 w 4114"/>
                <a:gd name="connsiteY2" fmla="*/ 102 h 101"/>
              </a:gdLst>
              <a:ahLst/>
              <a:cxnLst>
                <a:cxn ang="0">
                  <a:pos x="connsiteX0" y="connsiteY0"/>
                </a:cxn>
                <a:cxn ang="0">
                  <a:pos x="connsiteX1" y="connsiteY1"/>
                </a:cxn>
                <a:cxn ang="0">
                  <a:pos x="connsiteX2" y="connsiteY2"/>
                </a:cxn>
              </a:cxnLst>
              <a:rect l="l" t="t" r="r" b="b"/>
              <a:pathLst>
                <a:path w="4114" h="101">
                  <a:moveTo>
                    <a:pt x="4115" y="102"/>
                  </a:moveTo>
                  <a:cubicBezTo>
                    <a:pt x="2743" y="102"/>
                    <a:pt x="1372" y="102"/>
                    <a:pt x="0" y="102"/>
                  </a:cubicBezTo>
                  <a:cubicBezTo>
                    <a:pt x="1372" y="-127"/>
                    <a:pt x="2743" y="102"/>
                    <a:pt x="4115" y="102"/>
                  </a:cubicBezTo>
                  <a:close/>
                </a:path>
              </a:pathLst>
            </a:custGeom>
            <a:solidFill>
              <a:srgbClr val="FFFFFF"/>
            </a:solidFill>
            <a:ln w="2286" cap="flat">
              <a:noFill/>
              <a:prstDash val="solid"/>
              <a:miter/>
            </a:ln>
          </p:spPr>
          <p:txBody>
            <a:bodyPr rtlCol="0" anchor="ctr"/>
            <a:lstStyle/>
            <a:p>
              <a:endParaRPr lang="en-US"/>
            </a:p>
          </p:txBody>
        </p:sp>
        <p:sp>
          <p:nvSpPr>
            <p:cNvPr id="114" name="Freeform 606">
              <a:extLst>
                <a:ext uri="{FF2B5EF4-FFF2-40B4-BE49-F238E27FC236}">
                  <a16:creationId xmlns:a16="http://schemas.microsoft.com/office/drawing/2014/main" id="{BC525101-3779-96BE-532A-1DB35C4EF00C}"/>
                </a:ext>
              </a:extLst>
            </p:cNvPr>
            <p:cNvSpPr/>
            <p:nvPr/>
          </p:nvSpPr>
          <p:spPr>
            <a:xfrm>
              <a:off x="4665649" y="2291257"/>
              <a:ext cx="8915" cy="228"/>
            </a:xfrm>
            <a:custGeom>
              <a:avLst/>
              <a:gdLst>
                <a:gd name="connsiteX0" fmla="*/ 8915 w 8915"/>
                <a:gd name="connsiteY0" fmla="*/ 229 h 228"/>
                <a:gd name="connsiteX1" fmla="*/ 0 w 8915"/>
                <a:gd name="connsiteY1" fmla="*/ 0 h 228"/>
                <a:gd name="connsiteX2" fmla="*/ 8915 w 8915"/>
                <a:gd name="connsiteY2" fmla="*/ 229 h 228"/>
              </a:gdLst>
              <a:ahLst/>
              <a:cxnLst>
                <a:cxn ang="0">
                  <a:pos x="connsiteX0" y="connsiteY0"/>
                </a:cxn>
                <a:cxn ang="0">
                  <a:pos x="connsiteX1" y="connsiteY1"/>
                </a:cxn>
                <a:cxn ang="0">
                  <a:pos x="connsiteX2" y="connsiteY2"/>
                </a:cxn>
              </a:cxnLst>
              <a:rect l="l" t="t" r="r" b="b"/>
              <a:pathLst>
                <a:path w="8915" h="228">
                  <a:moveTo>
                    <a:pt x="8915" y="229"/>
                  </a:moveTo>
                  <a:cubicBezTo>
                    <a:pt x="5944" y="229"/>
                    <a:pt x="2972" y="0"/>
                    <a:pt x="0" y="0"/>
                  </a:cubicBezTo>
                  <a:cubicBezTo>
                    <a:pt x="2972" y="0"/>
                    <a:pt x="5944" y="229"/>
                    <a:pt x="8915" y="229"/>
                  </a:cubicBezTo>
                  <a:close/>
                </a:path>
              </a:pathLst>
            </a:custGeom>
            <a:solidFill>
              <a:srgbClr val="FFFFFF"/>
            </a:solidFill>
            <a:ln w="2286" cap="flat">
              <a:noFill/>
              <a:prstDash val="solid"/>
              <a:miter/>
            </a:ln>
          </p:spPr>
          <p:txBody>
            <a:bodyPr rtlCol="0" anchor="ctr"/>
            <a:lstStyle/>
            <a:p>
              <a:endParaRPr lang="en-US"/>
            </a:p>
          </p:txBody>
        </p:sp>
        <p:sp>
          <p:nvSpPr>
            <p:cNvPr id="115" name="Freeform 607">
              <a:extLst>
                <a:ext uri="{FF2B5EF4-FFF2-40B4-BE49-F238E27FC236}">
                  <a16:creationId xmlns:a16="http://schemas.microsoft.com/office/drawing/2014/main" id="{A875419A-683E-4290-51A5-8086D85E8AC3}"/>
                </a:ext>
              </a:extLst>
            </p:cNvPr>
            <p:cNvSpPr/>
            <p:nvPr/>
          </p:nvSpPr>
          <p:spPr>
            <a:xfrm>
              <a:off x="5687720" y="1996821"/>
              <a:ext cx="8001" cy="685"/>
            </a:xfrm>
            <a:custGeom>
              <a:avLst/>
              <a:gdLst>
                <a:gd name="connsiteX0" fmla="*/ 0 w 8001"/>
                <a:gd name="connsiteY0" fmla="*/ 686 h 685"/>
                <a:gd name="connsiteX1" fmla="*/ 8001 w 8001"/>
                <a:gd name="connsiteY1" fmla="*/ 0 h 685"/>
                <a:gd name="connsiteX2" fmla="*/ 0 w 8001"/>
                <a:gd name="connsiteY2" fmla="*/ 686 h 685"/>
              </a:gdLst>
              <a:ahLst/>
              <a:cxnLst>
                <a:cxn ang="0">
                  <a:pos x="connsiteX0" y="connsiteY0"/>
                </a:cxn>
                <a:cxn ang="0">
                  <a:pos x="connsiteX1" y="connsiteY1"/>
                </a:cxn>
                <a:cxn ang="0">
                  <a:pos x="connsiteX2" y="connsiteY2"/>
                </a:cxn>
              </a:cxnLst>
              <a:rect l="l" t="t" r="r" b="b"/>
              <a:pathLst>
                <a:path w="8001" h="685">
                  <a:moveTo>
                    <a:pt x="0" y="686"/>
                  </a:moveTo>
                  <a:cubicBezTo>
                    <a:pt x="2515" y="457"/>
                    <a:pt x="5258" y="229"/>
                    <a:pt x="8001" y="0"/>
                  </a:cubicBezTo>
                  <a:cubicBezTo>
                    <a:pt x="5258"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16" name="Freeform 608">
              <a:extLst>
                <a:ext uri="{FF2B5EF4-FFF2-40B4-BE49-F238E27FC236}">
                  <a16:creationId xmlns:a16="http://schemas.microsoft.com/office/drawing/2014/main" id="{A37BE987-4EB6-6C6B-7488-97F8D3953BB8}"/>
                </a:ext>
              </a:extLst>
            </p:cNvPr>
            <p:cNvSpPr/>
            <p:nvPr/>
          </p:nvSpPr>
          <p:spPr>
            <a:xfrm>
              <a:off x="6045936" y="1984248"/>
              <a:ext cx="2514" cy="228"/>
            </a:xfrm>
            <a:custGeom>
              <a:avLst/>
              <a:gdLst>
                <a:gd name="connsiteX0" fmla="*/ 0 w 2514"/>
                <a:gd name="connsiteY0" fmla="*/ 0 h 228"/>
                <a:gd name="connsiteX1" fmla="*/ 2515 w 2514"/>
                <a:gd name="connsiteY1" fmla="*/ 229 h 228"/>
                <a:gd name="connsiteX2" fmla="*/ 0 w 2514"/>
                <a:gd name="connsiteY2" fmla="*/ 0 h 228"/>
              </a:gdLst>
              <a:ahLst/>
              <a:cxnLst>
                <a:cxn ang="0">
                  <a:pos x="connsiteX0" y="connsiteY0"/>
                </a:cxn>
                <a:cxn ang="0">
                  <a:pos x="connsiteX1" y="connsiteY1"/>
                </a:cxn>
                <a:cxn ang="0">
                  <a:pos x="connsiteX2" y="connsiteY2"/>
                </a:cxn>
              </a:cxnLst>
              <a:rect l="l" t="t" r="r" b="b"/>
              <a:pathLst>
                <a:path w="2514" h="228">
                  <a:moveTo>
                    <a:pt x="0" y="0"/>
                  </a:moveTo>
                  <a:cubicBezTo>
                    <a:pt x="914" y="0"/>
                    <a:pt x="1829" y="229"/>
                    <a:pt x="2515" y="229"/>
                  </a:cubicBezTo>
                  <a:cubicBezTo>
                    <a:pt x="1600" y="0"/>
                    <a:pt x="914" y="0"/>
                    <a:pt x="0" y="0"/>
                  </a:cubicBezTo>
                  <a:close/>
                </a:path>
              </a:pathLst>
            </a:custGeom>
            <a:solidFill>
              <a:srgbClr val="FFFFFF"/>
            </a:solidFill>
            <a:ln w="2286" cap="flat">
              <a:noFill/>
              <a:prstDash val="solid"/>
              <a:miter/>
            </a:ln>
          </p:spPr>
          <p:txBody>
            <a:bodyPr rtlCol="0" anchor="ctr"/>
            <a:lstStyle/>
            <a:p>
              <a:endParaRPr lang="en-US"/>
            </a:p>
          </p:txBody>
        </p:sp>
        <p:sp>
          <p:nvSpPr>
            <p:cNvPr id="117" name="Freeform 609">
              <a:extLst>
                <a:ext uri="{FF2B5EF4-FFF2-40B4-BE49-F238E27FC236}">
                  <a16:creationId xmlns:a16="http://schemas.microsoft.com/office/drawing/2014/main" id="{D0AAD3B2-FF7E-67A9-D3AB-41248E2955F3}"/>
                </a:ext>
              </a:extLst>
            </p:cNvPr>
            <p:cNvSpPr/>
            <p:nvPr/>
          </p:nvSpPr>
          <p:spPr>
            <a:xfrm>
              <a:off x="5793790" y="1988134"/>
              <a:ext cx="23088" cy="1371"/>
            </a:xfrm>
            <a:custGeom>
              <a:avLst/>
              <a:gdLst>
                <a:gd name="connsiteX0" fmla="*/ 0 w 23088"/>
                <a:gd name="connsiteY0" fmla="*/ 1372 h 1371"/>
                <a:gd name="connsiteX1" fmla="*/ 23089 w 23088"/>
                <a:gd name="connsiteY1" fmla="*/ 0 h 1371"/>
                <a:gd name="connsiteX2" fmla="*/ 0 w 23088"/>
                <a:gd name="connsiteY2" fmla="*/ 1372 h 1371"/>
              </a:gdLst>
              <a:ahLst/>
              <a:cxnLst>
                <a:cxn ang="0">
                  <a:pos x="connsiteX0" y="connsiteY0"/>
                </a:cxn>
                <a:cxn ang="0">
                  <a:pos x="connsiteX1" y="connsiteY1"/>
                </a:cxn>
                <a:cxn ang="0">
                  <a:pos x="connsiteX2" y="connsiteY2"/>
                </a:cxn>
              </a:cxnLst>
              <a:rect l="l" t="t" r="r" b="b"/>
              <a:pathLst>
                <a:path w="23088" h="1371">
                  <a:moveTo>
                    <a:pt x="0" y="1372"/>
                  </a:moveTo>
                  <a:cubicBezTo>
                    <a:pt x="7544" y="914"/>
                    <a:pt x="15316" y="457"/>
                    <a:pt x="23089" y="0"/>
                  </a:cubicBezTo>
                  <a:cubicBezTo>
                    <a:pt x="15316" y="229"/>
                    <a:pt x="7772" y="686"/>
                    <a:pt x="0" y="1372"/>
                  </a:cubicBezTo>
                  <a:close/>
                </a:path>
              </a:pathLst>
            </a:custGeom>
            <a:solidFill>
              <a:srgbClr val="FFFFFF"/>
            </a:solidFill>
            <a:ln w="2286" cap="flat">
              <a:noFill/>
              <a:prstDash val="solid"/>
              <a:miter/>
            </a:ln>
          </p:spPr>
          <p:txBody>
            <a:bodyPr rtlCol="0" anchor="ctr"/>
            <a:lstStyle/>
            <a:p>
              <a:endParaRPr lang="en-US"/>
            </a:p>
          </p:txBody>
        </p:sp>
        <p:sp>
          <p:nvSpPr>
            <p:cNvPr id="118" name="Freeform 610">
              <a:extLst>
                <a:ext uri="{FF2B5EF4-FFF2-40B4-BE49-F238E27FC236}">
                  <a16:creationId xmlns:a16="http://schemas.microsoft.com/office/drawing/2014/main" id="{BC061F36-9DC7-364F-E7DE-387B30C5F85B}"/>
                </a:ext>
              </a:extLst>
            </p:cNvPr>
            <p:cNvSpPr/>
            <p:nvPr/>
          </p:nvSpPr>
          <p:spPr>
            <a:xfrm>
              <a:off x="6049365" y="1984476"/>
              <a:ext cx="4114" cy="457"/>
            </a:xfrm>
            <a:custGeom>
              <a:avLst/>
              <a:gdLst>
                <a:gd name="connsiteX0" fmla="*/ 0 w 4114"/>
                <a:gd name="connsiteY0" fmla="*/ 0 h 457"/>
                <a:gd name="connsiteX1" fmla="*/ 4115 w 4114"/>
                <a:gd name="connsiteY1" fmla="*/ 457 h 457"/>
                <a:gd name="connsiteX2" fmla="*/ 0 w 4114"/>
                <a:gd name="connsiteY2" fmla="*/ 0 h 457"/>
              </a:gdLst>
              <a:ahLst/>
              <a:cxnLst>
                <a:cxn ang="0">
                  <a:pos x="connsiteX0" y="connsiteY0"/>
                </a:cxn>
                <a:cxn ang="0">
                  <a:pos x="connsiteX1" y="connsiteY1"/>
                </a:cxn>
                <a:cxn ang="0">
                  <a:pos x="connsiteX2" y="connsiteY2"/>
                </a:cxn>
              </a:cxnLst>
              <a:rect l="l" t="t" r="r" b="b"/>
              <a:pathLst>
                <a:path w="4114" h="457">
                  <a:moveTo>
                    <a:pt x="0" y="0"/>
                  </a:moveTo>
                  <a:cubicBezTo>
                    <a:pt x="1372" y="229"/>
                    <a:pt x="2743" y="229"/>
                    <a:pt x="4115" y="457"/>
                  </a:cubicBezTo>
                  <a:cubicBezTo>
                    <a:pt x="2743" y="229"/>
                    <a:pt x="1372" y="229"/>
                    <a:pt x="0" y="0"/>
                  </a:cubicBezTo>
                  <a:close/>
                </a:path>
              </a:pathLst>
            </a:custGeom>
            <a:solidFill>
              <a:srgbClr val="FFFFFF"/>
            </a:solidFill>
            <a:ln w="2286" cap="flat">
              <a:noFill/>
              <a:prstDash val="solid"/>
              <a:miter/>
            </a:ln>
          </p:spPr>
          <p:txBody>
            <a:bodyPr rtlCol="0" anchor="ctr"/>
            <a:lstStyle/>
            <a:p>
              <a:endParaRPr lang="en-US"/>
            </a:p>
          </p:txBody>
        </p:sp>
        <p:sp>
          <p:nvSpPr>
            <p:cNvPr id="119" name="Freeform 611">
              <a:extLst>
                <a:ext uri="{FF2B5EF4-FFF2-40B4-BE49-F238E27FC236}">
                  <a16:creationId xmlns:a16="http://schemas.microsoft.com/office/drawing/2014/main" id="{719C00EC-4C09-556E-7A3E-81EB41B6EE16}"/>
                </a:ext>
              </a:extLst>
            </p:cNvPr>
            <p:cNvSpPr/>
            <p:nvPr/>
          </p:nvSpPr>
          <p:spPr>
            <a:xfrm>
              <a:off x="6035649" y="1983562"/>
              <a:ext cx="9144" cy="685"/>
            </a:xfrm>
            <a:custGeom>
              <a:avLst/>
              <a:gdLst>
                <a:gd name="connsiteX0" fmla="*/ 0 w 9144"/>
                <a:gd name="connsiteY0" fmla="*/ 0 h 685"/>
                <a:gd name="connsiteX1" fmla="*/ 9144 w 9144"/>
                <a:gd name="connsiteY1" fmla="*/ 686 h 685"/>
                <a:gd name="connsiteX2" fmla="*/ 0 w 9144"/>
                <a:gd name="connsiteY2" fmla="*/ 0 h 685"/>
              </a:gdLst>
              <a:ahLst/>
              <a:cxnLst>
                <a:cxn ang="0">
                  <a:pos x="connsiteX0" y="connsiteY0"/>
                </a:cxn>
                <a:cxn ang="0">
                  <a:pos x="connsiteX1" y="connsiteY1"/>
                </a:cxn>
                <a:cxn ang="0">
                  <a:pos x="connsiteX2" y="connsiteY2"/>
                </a:cxn>
              </a:cxnLst>
              <a:rect l="l" t="t" r="r" b="b"/>
              <a:pathLst>
                <a:path w="9144" h="685">
                  <a:moveTo>
                    <a:pt x="0" y="0"/>
                  </a:moveTo>
                  <a:cubicBezTo>
                    <a:pt x="3200" y="229"/>
                    <a:pt x="6172" y="457"/>
                    <a:pt x="9144" y="686"/>
                  </a:cubicBezTo>
                  <a:cubicBezTo>
                    <a:pt x="6172" y="229"/>
                    <a:pt x="3200" y="229"/>
                    <a:pt x="0" y="0"/>
                  </a:cubicBezTo>
                  <a:close/>
                </a:path>
              </a:pathLst>
            </a:custGeom>
            <a:solidFill>
              <a:srgbClr val="FFFFFF"/>
            </a:solidFill>
            <a:ln w="2286" cap="flat">
              <a:noFill/>
              <a:prstDash val="solid"/>
              <a:miter/>
            </a:ln>
          </p:spPr>
          <p:txBody>
            <a:bodyPr rtlCol="0" anchor="ctr"/>
            <a:lstStyle/>
            <a:p>
              <a:endParaRPr lang="en-US"/>
            </a:p>
          </p:txBody>
        </p:sp>
        <p:sp>
          <p:nvSpPr>
            <p:cNvPr id="120" name="Freeform 612">
              <a:extLst>
                <a:ext uri="{FF2B5EF4-FFF2-40B4-BE49-F238E27FC236}">
                  <a16:creationId xmlns:a16="http://schemas.microsoft.com/office/drawing/2014/main" id="{B6BBD485-8788-1CA5-8EAB-3E1A393A5FF0}"/>
                </a:ext>
              </a:extLst>
            </p:cNvPr>
            <p:cNvSpPr/>
            <p:nvPr/>
          </p:nvSpPr>
          <p:spPr>
            <a:xfrm>
              <a:off x="6063081" y="198607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914" y="229"/>
                    <a:pt x="1143" y="229"/>
                  </a:cubicBezTo>
                  <a:cubicBezTo>
                    <a:pt x="914" y="0"/>
                    <a:pt x="457" y="0"/>
                    <a:pt x="0" y="0"/>
                  </a:cubicBezTo>
                  <a:close/>
                </a:path>
              </a:pathLst>
            </a:custGeom>
            <a:solidFill>
              <a:srgbClr val="FFFFFF"/>
            </a:solidFill>
            <a:ln w="2286" cap="flat">
              <a:noFill/>
              <a:prstDash val="solid"/>
              <a:miter/>
            </a:ln>
          </p:spPr>
          <p:txBody>
            <a:bodyPr rtlCol="0" anchor="ctr"/>
            <a:lstStyle/>
            <a:p>
              <a:endParaRPr lang="en-US"/>
            </a:p>
          </p:txBody>
        </p:sp>
        <p:sp>
          <p:nvSpPr>
            <p:cNvPr id="121" name="Freeform 613">
              <a:extLst>
                <a:ext uri="{FF2B5EF4-FFF2-40B4-BE49-F238E27FC236}">
                  <a16:creationId xmlns:a16="http://schemas.microsoft.com/office/drawing/2014/main" id="{3C70BC92-90B6-D778-0B1A-F2A69659E339}"/>
                </a:ext>
              </a:extLst>
            </p:cNvPr>
            <p:cNvSpPr/>
            <p:nvPr/>
          </p:nvSpPr>
          <p:spPr>
            <a:xfrm>
              <a:off x="6055080" y="1984933"/>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143"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122" name="Freeform 614">
              <a:extLst>
                <a:ext uri="{FF2B5EF4-FFF2-40B4-BE49-F238E27FC236}">
                  <a16:creationId xmlns:a16="http://schemas.microsoft.com/office/drawing/2014/main" id="{BB15F0E1-AE59-2649-EA8E-833F5F87C7B1}"/>
                </a:ext>
              </a:extLst>
            </p:cNvPr>
            <p:cNvSpPr/>
            <p:nvPr/>
          </p:nvSpPr>
          <p:spPr>
            <a:xfrm>
              <a:off x="6058738" y="1985391"/>
              <a:ext cx="1828" cy="228"/>
            </a:xfrm>
            <a:custGeom>
              <a:avLst/>
              <a:gdLst>
                <a:gd name="connsiteX0" fmla="*/ 0 w 1828"/>
                <a:gd name="connsiteY0" fmla="*/ 0 h 228"/>
                <a:gd name="connsiteX1" fmla="*/ 1829 w 1828"/>
                <a:gd name="connsiteY1" fmla="*/ 229 h 228"/>
                <a:gd name="connsiteX2" fmla="*/ 0 w 1828"/>
                <a:gd name="connsiteY2" fmla="*/ 0 h 228"/>
              </a:gdLst>
              <a:ahLst/>
              <a:cxnLst>
                <a:cxn ang="0">
                  <a:pos x="connsiteX0" y="connsiteY0"/>
                </a:cxn>
                <a:cxn ang="0">
                  <a:pos x="connsiteX1" y="connsiteY1"/>
                </a:cxn>
                <a:cxn ang="0">
                  <a:pos x="connsiteX2" y="connsiteY2"/>
                </a:cxn>
              </a:cxnLst>
              <a:rect l="l" t="t" r="r" b="b"/>
              <a:pathLst>
                <a:path w="1828" h="228">
                  <a:moveTo>
                    <a:pt x="0" y="0"/>
                  </a:moveTo>
                  <a:cubicBezTo>
                    <a:pt x="686" y="0"/>
                    <a:pt x="1143" y="229"/>
                    <a:pt x="1829" y="229"/>
                  </a:cubicBezTo>
                  <a:cubicBezTo>
                    <a:pt x="1372"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123" name="Freeform 615">
              <a:extLst>
                <a:ext uri="{FF2B5EF4-FFF2-40B4-BE49-F238E27FC236}">
                  <a16:creationId xmlns:a16="http://schemas.microsoft.com/office/drawing/2014/main" id="{E4332E15-04C8-E5DA-B4E7-DC9911017F8E}"/>
                </a:ext>
              </a:extLst>
            </p:cNvPr>
            <p:cNvSpPr/>
            <p:nvPr/>
          </p:nvSpPr>
          <p:spPr>
            <a:xfrm>
              <a:off x="5748985" y="1990877"/>
              <a:ext cx="21259" cy="1600"/>
            </a:xfrm>
            <a:custGeom>
              <a:avLst/>
              <a:gdLst>
                <a:gd name="connsiteX0" fmla="*/ 0 w 21259"/>
                <a:gd name="connsiteY0" fmla="*/ 1600 h 1600"/>
                <a:gd name="connsiteX1" fmla="*/ 21260 w 21259"/>
                <a:gd name="connsiteY1" fmla="*/ 0 h 1600"/>
                <a:gd name="connsiteX2" fmla="*/ 0 w 21259"/>
                <a:gd name="connsiteY2" fmla="*/ 1600 h 1600"/>
              </a:gdLst>
              <a:ahLst/>
              <a:cxnLst>
                <a:cxn ang="0">
                  <a:pos x="connsiteX0" y="connsiteY0"/>
                </a:cxn>
                <a:cxn ang="0">
                  <a:pos x="connsiteX1" y="connsiteY1"/>
                </a:cxn>
                <a:cxn ang="0">
                  <a:pos x="connsiteX2" y="connsiteY2"/>
                </a:cxn>
              </a:cxnLst>
              <a:rect l="l" t="t" r="r" b="b"/>
              <a:pathLst>
                <a:path w="21259" h="1600">
                  <a:moveTo>
                    <a:pt x="0" y="1600"/>
                  </a:moveTo>
                  <a:cubicBezTo>
                    <a:pt x="7087" y="1143"/>
                    <a:pt x="14173" y="686"/>
                    <a:pt x="21260" y="0"/>
                  </a:cubicBezTo>
                  <a:cubicBezTo>
                    <a:pt x="14173" y="686"/>
                    <a:pt x="7087" y="1143"/>
                    <a:pt x="0" y="1600"/>
                  </a:cubicBezTo>
                  <a:close/>
                </a:path>
              </a:pathLst>
            </a:custGeom>
            <a:solidFill>
              <a:srgbClr val="FFFFFF"/>
            </a:solidFill>
            <a:ln w="2286" cap="flat">
              <a:noFill/>
              <a:prstDash val="solid"/>
              <a:miter/>
            </a:ln>
          </p:spPr>
          <p:txBody>
            <a:bodyPr rtlCol="0" anchor="ctr"/>
            <a:lstStyle/>
            <a:p>
              <a:endParaRPr lang="en-US"/>
            </a:p>
          </p:txBody>
        </p:sp>
        <p:sp>
          <p:nvSpPr>
            <p:cNvPr id="124" name="Freeform 616">
              <a:extLst>
                <a:ext uri="{FF2B5EF4-FFF2-40B4-BE49-F238E27FC236}">
                  <a16:creationId xmlns:a16="http://schemas.microsoft.com/office/drawing/2014/main" id="{C331E6CD-D8AA-A25C-CD8C-FA11740989B6}"/>
                </a:ext>
              </a:extLst>
            </p:cNvPr>
            <p:cNvSpPr/>
            <p:nvPr/>
          </p:nvSpPr>
          <p:spPr>
            <a:xfrm>
              <a:off x="5707380" y="1994992"/>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743" y="457"/>
                    <a:pt x="5715" y="229"/>
                    <a:pt x="8687" y="0"/>
                  </a:cubicBezTo>
                  <a:cubicBezTo>
                    <a:pt x="5486" y="229"/>
                    <a:pt x="2743" y="457"/>
                    <a:pt x="0" y="686"/>
                  </a:cubicBezTo>
                  <a:close/>
                </a:path>
              </a:pathLst>
            </a:custGeom>
            <a:solidFill>
              <a:srgbClr val="FFFFFF"/>
            </a:solidFill>
            <a:ln w="2286" cap="flat">
              <a:noFill/>
              <a:prstDash val="solid"/>
              <a:miter/>
            </a:ln>
          </p:spPr>
          <p:txBody>
            <a:bodyPr rtlCol="0" anchor="ctr"/>
            <a:lstStyle/>
            <a:p>
              <a:endParaRPr lang="en-US"/>
            </a:p>
          </p:txBody>
        </p:sp>
        <p:sp>
          <p:nvSpPr>
            <p:cNvPr id="125" name="Freeform 617">
              <a:extLst>
                <a:ext uri="{FF2B5EF4-FFF2-40B4-BE49-F238E27FC236}">
                  <a16:creationId xmlns:a16="http://schemas.microsoft.com/office/drawing/2014/main" id="{1F9D45C8-D459-BB1B-0282-4A6D4DDC9759}"/>
                </a:ext>
              </a:extLst>
            </p:cNvPr>
            <p:cNvSpPr/>
            <p:nvPr/>
          </p:nvSpPr>
          <p:spPr>
            <a:xfrm>
              <a:off x="5697550" y="1995906"/>
              <a:ext cx="8686" cy="685"/>
            </a:xfrm>
            <a:custGeom>
              <a:avLst/>
              <a:gdLst>
                <a:gd name="connsiteX0" fmla="*/ 0 w 8686"/>
                <a:gd name="connsiteY0" fmla="*/ 686 h 685"/>
                <a:gd name="connsiteX1" fmla="*/ 8687 w 8686"/>
                <a:gd name="connsiteY1" fmla="*/ 0 h 685"/>
                <a:gd name="connsiteX2" fmla="*/ 0 w 8686"/>
                <a:gd name="connsiteY2" fmla="*/ 686 h 685"/>
              </a:gdLst>
              <a:ahLst/>
              <a:cxnLst>
                <a:cxn ang="0">
                  <a:pos x="connsiteX0" y="connsiteY0"/>
                </a:cxn>
                <a:cxn ang="0">
                  <a:pos x="connsiteX1" y="connsiteY1"/>
                </a:cxn>
                <a:cxn ang="0">
                  <a:pos x="connsiteX2" y="connsiteY2"/>
                </a:cxn>
              </a:cxnLst>
              <a:rect l="l" t="t" r="r" b="b"/>
              <a:pathLst>
                <a:path w="8686" h="685">
                  <a:moveTo>
                    <a:pt x="0" y="686"/>
                  </a:moveTo>
                  <a:cubicBezTo>
                    <a:pt x="2972" y="457"/>
                    <a:pt x="5715" y="229"/>
                    <a:pt x="8687" y="0"/>
                  </a:cubicBezTo>
                  <a:cubicBezTo>
                    <a:pt x="5715" y="229"/>
                    <a:pt x="2972" y="457"/>
                    <a:pt x="0" y="686"/>
                  </a:cubicBezTo>
                  <a:close/>
                </a:path>
              </a:pathLst>
            </a:custGeom>
            <a:solidFill>
              <a:srgbClr val="FFFFFF"/>
            </a:solidFill>
            <a:ln w="2286" cap="flat">
              <a:noFill/>
              <a:prstDash val="solid"/>
              <a:miter/>
            </a:ln>
          </p:spPr>
          <p:txBody>
            <a:bodyPr rtlCol="0" anchor="ctr"/>
            <a:lstStyle/>
            <a:p>
              <a:endParaRPr lang="en-US"/>
            </a:p>
          </p:txBody>
        </p:sp>
        <p:sp>
          <p:nvSpPr>
            <p:cNvPr id="126" name="Freeform 618">
              <a:extLst>
                <a:ext uri="{FF2B5EF4-FFF2-40B4-BE49-F238E27FC236}">
                  <a16:creationId xmlns:a16="http://schemas.microsoft.com/office/drawing/2014/main" id="{B31DAAC0-03B7-267D-D96C-E104591B04EE}"/>
                </a:ext>
              </a:extLst>
            </p:cNvPr>
            <p:cNvSpPr/>
            <p:nvPr/>
          </p:nvSpPr>
          <p:spPr>
            <a:xfrm>
              <a:off x="5716981" y="1994306"/>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401" y="229"/>
                    <a:pt x="3200" y="457"/>
                    <a:pt x="0" y="686"/>
                  </a:cubicBezTo>
                  <a:close/>
                </a:path>
              </a:pathLst>
            </a:custGeom>
            <a:solidFill>
              <a:srgbClr val="FFFFFF"/>
            </a:solidFill>
            <a:ln w="2286" cap="flat">
              <a:noFill/>
              <a:prstDash val="solid"/>
              <a:miter/>
            </a:ln>
          </p:spPr>
          <p:txBody>
            <a:bodyPr rtlCol="0" anchor="ctr"/>
            <a:lstStyle/>
            <a:p>
              <a:endParaRPr lang="en-US"/>
            </a:p>
          </p:txBody>
        </p:sp>
        <p:sp>
          <p:nvSpPr>
            <p:cNvPr id="127" name="Freeform 619">
              <a:extLst>
                <a:ext uri="{FF2B5EF4-FFF2-40B4-BE49-F238E27FC236}">
                  <a16:creationId xmlns:a16="http://schemas.microsoft.com/office/drawing/2014/main" id="{EFA0EEB0-8E42-3C27-56FF-5ACFAD328E2D}"/>
                </a:ext>
              </a:extLst>
            </p:cNvPr>
            <p:cNvSpPr/>
            <p:nvPr/>
          </p:nvSpPr>
          <p:spPr>
            <a:xfrm>
              <a:off x="5727725" y="1993392"/>
              <a:ext cx="9601" cy="685"/>
            </a:xfrm>
            <a:custGeom>
              <a:avLst/>
              <a:gdLst>
                <a:gd name="connsiteX0" fmla="*/ 0 w 9601"/>
                <a:gd name="connsiteY0" fmla="*/ 686 h 685"/>
                <a:gd name="connsiteX1" fmla="*/ 9601 w 9601"/>
                <a:gd name="connsiteY1" fmla="*/ 0 h 685"/>
                <a:gd name="connsiteX2" fmla="*/ 0 w 9601"/>
                <a:gd name="connsiteY2" fmla="*/ 686 h 685"/>
              </a:gdLst>
              <a:ahLst/>
              <a:cxnLst>
                <a:cxn ang="0">
                  <a:pos x="connsiteX0" y="connsiteY0"/>
                </a:cxn>
                <a:cxn ang="0">
                  <a:pos x="connsiteX1" y="connsiteY1"/>
                </a:cxn>
                <a:cxn ang="0">
                  <a:pos x="connsiteX2" y="connsiteY2"/>
                </a:cxn>
              </a:cxnLst>
              <a:rect l="l" t="t" r="r" b="b"/>
              <a:pathLst>
                <a:path w="9601" h="685">
                  <a:moveTo>
                    <a:pt x="0" y="686"/>
                  </a:moveTo>
                  <a:cubicBezTo>
                    <a:pt x="3200" y="457"/>
                    <a:pt x="6401" y="229"/>
                    <a:pt x="9601" y="0"/>
                  </a:cubicBezTo>
                  <a:cubicBezTo>
                    <a:pt x="6172" y="229"/>
                    <a:pt x="3200" y="457"/>
                    <a:pt x="0" y="686"/>
                  </a:cubicBezTo>
                  <a:close/>
                </a:path>
              </a:pathLst>
            </a:custGeom>
            <a:solidFill>
              <a:srgbClr val="FFFFFF"/>
            </a:solidFill>
            <a:ln w="2286" cap="flat">
              <a:noFill/>
              <a:prstDash val="solid"/>
              <a:miter/>
            </a:ln>
          </p:spPr>
          <p:txBody>
            <a:bodyPr rtlCol="0" anchor="ctr"/>
            <a:lstStyle/>
            <a:p>
              <a:endParaRPr lang="en-US"/>
            </a:p>
          </p:txBody>
        </p:sp>
        <p:sp>
          <p:nvSpPr>
            <p:cNvPr id="128" name="Freeform 620">
              <a:extLst>
                <a:ext uri="{FF2B5EF4-FFF2-40B4-BE49-F238E27FC236}">
                  <a16:creationId xmlns:a16="http://schemas.microsoft.com/office/drawing/2014/main" id="{742111E3-1910-D343-380B-3AAA2DC7A98C}"/>
                </a:ext>
              </a:extLst>
            </p:cNvPr>
            <p:cNvSpPr/>
            <p:nvPr/>
          </p:nvSpPr>
          <p:spPr>
            <a:xfrm>
              <a:off x="4762347" y="229262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29" name="Freeform 621">
              <a:extLst>
                <a:ext uri="{FF2B5EF4-FFF2-40B4-BE49-F238E27FC236}">
                  <a16:creationId xmlns:a16="http://schemas.microsoft.com/office/drawing/2014/main" id="{C87C5D06-A901-C7EB-A71F-5F6ECA3194A9}"/>
                </a:ext>
              </a:extLst>
            </p:cNvPr>
            <p:cNvSpPr/>
            <p:nvPr/>
          </p:nvSpPr>
          <p:spPr>
            <a:xfrm>
              <a:off x="5737783" y="1992706"/>
              <a:ext cx="10287" cy="685"/>
            </a:xfrm>
            <a:custGeom>
              <a:avLst/>
              <a:gdLst>
                <a:gd name="connsiteX0" fmla="*/ 0 w 10287"/>
                <a:gd name="connsiteY0" fmla="*/ 686 h 685"/>
                <a:gd name="connsiteX1" fmla="*/ 10287 w 10287"/>
                <a:gd name="connsiteY1" fmla="*/ 0 h 685"/>
                <a:gd name="connsiteX2" fmla="*/ 0 w 10287"/>
                <a:gd name="connsiteY2" fmla="*/ 686 h 685"/>
              </a:gdLst>
              <a:ahLst/>
              <a:cxnLst>
                <a:cxn ang="0">
                  <a:pos x="connsiteX0" y="connsiteY0"/>
                </a:cxn>
                <a:cxn ang="0">
                  <a:pos x="connsiteX1" y="connsiteY1"/>
                </a:cxn>
                <a:cxn ang="0">
                  <a:pos x="connsiteX2" y="connsiteY2"/>
                </a:cxn>
              </a:cxnLst>
              <a:rect l="l" t="t" r="r" b="b"/>
              <a:pathLst>
                <a:path w="10287" h="685">
                  <a:moveTo>
                    <a:pt x="0" y="686"/>
                  </a:moveTo>
                  <a:cubicBezTo>
                    <a:pt x="3429" y="457"/>
                    <a:pt x="6858" y="229"/>
                    <a:pt x="10287" y="0"/>
                  </a:cubicBezTo>
                  <a:cubicBezTo>
                    <a:pt x="6858" y="0"/>
                    <a:pt x="3429" y="457"/>
                    <a:pt x="0" y="686"/>
                  </a:cubicBezTo>
                  <a:close/>
                </a:path>
              </a:pathLst>
            </a:custGeom>
            <a:solidFill>
              <a:srgbClr val="FFFFFF"/>
            </a:solidFill>
            <a:ln w="2286" cap="flat">
              <a:noFill/>
              <a:prstDash val="solid"/>
              <a:miter/>
            </a:ln>
          </p:spPr>
          <p:txBody>
            <a:bodyPr rtlCol="0" anchor="ctr"/>
            <a:lstStyle/>
            <a:p>
              <a:endParaRPr lang="en-US"/>
            </a:p>
          </p:txBody>
        </p:sp>
        <p:sp>
          <p:nvSpPr>
            <p:cNvPr id="130" name="Freeform 622">
              <a:extLst>
                <a:ext uri="{FF2B5EF4-FFF2-40B4-BE49-F238E27FC236}">
                  <a16:creationId xmlns:a16="http://schemas.microsoft.com/office/drawing/2014/main" id="{3C56FF69-ACAB-ACED-983C-DBAB471D1F4D}"/>
                </a:ext>
              </a:extLst>
            </p:cNvPr>
            <p:cNvSpPr/>
            <p:nvPr/>
          </p:nvSpPr>
          <p:spPr>
            <a:xfrm>
              <a:off x="5771159" y="1989505"/>
              <a:ext cx="22174" cy="1371"/>
            </a:xfrm>
            <a:custGeom>
              <a:avLst/>
              <a:gdLst>
                <a:gd name="connsiteX0" fmla="*/ 0 w 22174"/>
                <a:gd name="connsiteY0" fmla="*/ 1372 h 1371"/>
                <a:gd name="connsiteX1" fmla="*/ 22174 w 22174"/>
                <a:gd name="connsiteY1" fmla="*/ 0 h 1371"/>
                <a:gd name="connsiteX2" fmla="*/ 0 w 22174"/>
                <a:gd name="connsiteY2" fmla="*/ 1372 h 1371"/>
              </a:gdLst>
              <a:ahLst/>
              <a:cxnLst>
                <a:cxn ang="0">
                  <a:pos x="connsiteX0" y="connsiteY0"/>
                </a:cxn>
                <a:cxn ang="0">
                  <a:pos x="connsiteX1" y="connsiteY1"/>
                </a:cxn>
                <a:cxn ang="0">
                  <a:pos x="connsiteX2" y="connsiteY2"/>
                </a:cxn>
              </a:cxnLst>
              <a:rect l="l" t="t" r="r" b="b"/>
              <a:pathLst>
                <a:path w="22174" h="1371">
                  <a:moveTo>
                    <a:pt x="0" y="1372"/>
                  </a:moveTo>
                  <a:cubicBezTo>
                    <a:pt x="7315" y="914"/>
                    <a:pt x="14859" y="457"/>
                    <a:pt x="22174" y="0"/>
                  </a:cubicBezTo>
                  <a:cubicBezTo>
                    <a:pt x="14859" y="457"/>
                    <a:pt x="7315" y="914"/>
                    <a:pt x="0" y="1372"/>
                  </a:cubicBezTo>
                  <a:close/>
                </a:path>
              </a:pathLst>
            </a:custGeom>
            <a:solidFill>
              <a:srgbClr val="FFFFFF"/>
            </a:solidFill>
            <a:ln w="2286" cap="flat">
              <a:noFill/>
              <a:prstDash val="solid"/>
              <a:miter/>
            </a:ln>
          </p:spPr>
          <p:txBody>
            <a:bodyPr rtlCol="0" anchor="ctr"/>
            <a:lstStyle/>
            <a:p>
              <a:endParaRPr lang="en-US"/>
            </a:p>
          </p:txBody>
        </p:sp>
        <p:sp>
          <p:nvSpPr>
            <p:cNvPr id="131" name="Freeform 623">
              <a:extLst>
                <a:ext uri="{FF2B5EF4-FFF2-40B4-BE49-F238E27FC236}">
                  <a16:creationId xmlns:a16="http://schemas.microsoft.com/office/drawing/2014/main" id="{3EE1FE1A-D8EC-2E99-13AD-04F09FAD2963}"/>
                </a:ext>
              </a:extLst>
            </p:cNvPr>
            <p:cNvSpPr/>
            <p:nvPr/>
          </p:nvSpPr>
          <p:spPr>
            <a:xfrm>
              <a:off x="4459452" y="2181301"/>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229" y="457"/>
                    <a:pt x="0" y="0"/>
                  </a:cubicBezTo>
                  <a:cubicBezTo>
                    <a:pt x="229" y="686"/>
                    <a:pt x="229" y="1143"/>
                    <a:pt x="229" y="1372"/>
                  </a:cubicBezTo>
                  <a:close/>
                </a:path>
              </a:pathLst>
            </a:custGeom>
            <a:solidFill>
              <a:srgbClr val="FFFFFF"/>
            </a:solidFill>
            <a:ln w="2286" cap="flat">
              <a:noFill/>
              <a:prstDash val="solid"/>
              <a:miter/>
            </a:ln>
          </p:spPr>
          <p:txBody>
            <a:bodyPr rtlCol="0" anchor="ctr"/>
            <a:lstStyle/>
            <a:p>
              <a:endParaRPr lang="en-US"/>
            </a:p>
          </p:txBody>
        </p:sp>
        <p:sp>
          <p:nvSpPr>
            <p:cNvPr id="132" name="Freeform 624">
              <a:extLst>
                <a:ext uri="{FF2B5EF4-FFF2-40B4-BE49-F238E27FC236}">
                  <a16:creationId xmlns:a16="http://schemas.microsoft.com/office/drawing/2014/main" id="{D2512B7E-36C1-D68C-0E12-072FE85BD92A}"/>
                </a:ext>
              </a:extLst>
            </p:cNvPr>
            <p:cNvSpPr/>
            <p:nvPr/>
          </p:nvSpPr>
          <p:spPr>
            <a:xfrm>
              <a:off x="5475636" y="22850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33" name="Freeform 625">
              <a:extLst>
                <a:ext uri="{FF2B5EF4-FFF2-40B4-BE49-F238E27FC236}">
                  <a16:creationId xmlns:a16="http://schemas.microsoft.com/office/drawing/2014/main" id="{0502F595-73F8-B2CB-0DE7-E17BB4C62809}"/>
                </a:ext>
              </a:extLst>
            </p:cNvPr>
            <p:cNvSpPr/>
            <p:nvPr/>
          </p:nvSpPr>
          <p:spPr>
            <a:xfrm>
              <a:off x="5511698"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34" name="Freeform 626">
              <a:extLst>
                <a:ext uri="{FF2B5EF4-FFF2-40B4-BE49-F238E27FC236}">
                  <a16:creationId xmlns:a16="http://schemas.microsoft.com/office/drawing/2014/main" id="{08602AA4-202F-615A-7E8C-8C9ED5D526BC}"/>
                </a:ext>
              </a:extLst>
            </p:cNvPr>
            <p:cNvSpPr/>
            <p:nvPr/>
          </p:nvSpPr>
          <p:spPr>
            <a:xfrm>
              <a:off x="5501240" y="2284857"/>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35" name="Freeform 627">
              <a:extLst>
                <a:ext uri="{FF2B5EF4-FFF2-40B4-BE49-F238E27FC236}">
                  <a16:creationId xmlns:a16="http://schemas.microsoft.com/office/drawing/2014/main" id="{E74239DC-CAAD-D4A0-84C6-C5548251D2CB}"/>
                </a:ext>
              </a:extLst>
            </p:cNvPr>
            <p:cNvSpPr/>
            <p:nvPr/>
          </p:nvSpPr>
          <p:spPr>
            <a:xfrm>
              <a:off x="4788179" y="22928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36" name="Freeform 628">
              <a:extLst>
                <a:ext uri="{FF2B5EF4-FFF2-40B4-BE49-F238E27FC236}">
                  <a16:creationId xmlns:a16="http://schemas.microsoft.com/office/drawing/2014/main" id="{2987ABEE-0368-C0F0-F767-AE2E441E80E0}"/>
                </a:ext>
              </a:extLst>
            </p:cNvPr>
            <p:cNvSpPr/>
            <p:nvPr/>
          </p:nvSpPr>
          <p:spPr>
            <a:xfrm>
              <a:off x="5485638" y="2284857"/>
              <a:ext cx="5257" cy="101"/>
            </a:xfrm>
            <a:custGeom>
              <a:avLst/>
              <a:gdLst>
                <a:gd name="connsiteX0" fmla="*/ 5258 w 5257"/>
                <a:gd name="connsiteY0" fmla="*/ 0 h 101"/>
                <a:gd name="connsiteX1" fmla="*/ 0 w 5257"/>
                <a:gd name="connsiteY1" fmla="*/ 0 h 101"/>
                <a:gd name="connsiteX2" fmla="*/ 5258 w 5257"/>
                <a:gd name="connsiteY2" fmla="*/ 0 h 101"/>
              </a:gdLst>
              <a:ahLst/>
              <a:cxnLst>
                <a:cxn ang="0">
                  <a:pos x="connsiteX0" y="connsiteY0"/>
                </a:cxn>
                <a:cxn ang="0">
                  <a:pos x="connsiteX1" y="connsiteY1"/>
                </a:cxn>
                <a:cxn ang="0">
                  <a:pos x="connsiteX2" y="connsiteY2"/>
                </a:cxn>
              </a:cxnLst>
              <a:rect l="l" t="t" r="r" b="b"/>
              <a:pathLst>
                <a:path w="5257" h="101">
                  <a:moveTo>
                    <a:pt x="5258" y="0"/>
                  </a:moveTo>
                  <a:cubicBezTo>
                    <a:pt x="3429" y="0"/>
                    <a:pt x="1829" y="0"/>
                    <a:pt x="0" y="0"/>
                  </a:cubicBezTo>
                  <a:cubicBezTo>
                    <a:pt x="1829" y="229"/>
                    <a:pt x="3658" y="0"/>
                    <a:pt x="5258" y="0"/>
                  </a:cubicBezTo>
                  <a:close/>
                </a:path>
              </a:pathLst>
            </a:custGeom>
            <a:solidFill>
              <a:srgbClr val="FFFFFF"/>
            </a:solidFill>
            <a:ln w="2286" cap="flat">
              <a:noFill/>
              <a:prstDash val="solid"/>
              <a:miter/>
            </a:ln>
          </p:spPr>
          <p:txBody>
            <a:bodyPr rtlCol="0" anchor="ctr"/>
            <a:lstStyle/>
            <a:p>
              <a:endParaRPr lang="en-US"/>
            </a:p>
          </p:txBody>
        </p:sp>
        <p:sp>
          <p:nvSpPr>
            <p:cNvPr id="137" name="Freeform 629">
              <a:extLst>
                <a:ext uri="{FF2B5EF4-FFF2-40B4-BE49-F238E27FC236}">
                  <a16:creationId xmlns:a16="http://schemas.microsoft.com/office/drawing/2014/main" id="{C789B858-4705-2E46-0109-15F5103679B3}"/>
                </a:ext>
              </a:extLst>
            </p:cNvPr>
            <p:cNvSpPr/>
            <p:nvPr/>
          </p:nvSpPr>
          <p:spPr>
            <a:xfrm>
              <a:off x="5401513" y="2286228"/>
              <a:ext cx="8458" cy="228"/>
            </a:xfrm>
            <a:custGeom>
              <a:avLst/>
              <a:gdLst>
                <a:gd name="connsiteX0" fmla="*/ 8458 w 8458"/>
                <a:gd name="connsiteY0" fmla="*/ 0 h 228"/>
                <a:gd name="connsiteX1" fmla="*/ 0 w 8458"/>
                <a:gd name="connsiteY1" fmla="*/ 229 h 228"/>
                <a:gd name="connsiteX2" fmla="*/ 8458 w 8458"/>
                <a:gd name="connsiteY2" fmla="*/ 0 h 228"/>
              </a:gdLst>
              <a:ahLst/>
              <a:cxnLst>
                <a:cxn ang="0">
                  <a:pos x="connsiteX0" y="connsiteY0"/>
                </a:cxn>
                <a:cxn ang="0">
                  <a:pos x="connsiteX1" y="connsiteY1"/>
                </a:cxn>
                <a:cxn ang="0">
                  <a:pos x="connsiteX2" y="connsiteY2"/>
                </a:cxn>
              </a:cxnLst>
              <a:rect l="l" t="t" r="r" b="b"/>
              <a:pathLst>
                <a:path w="8458" h="228">
                  <a:moveTo>
                    <a:pt x="8458" y="0"/>
                  </a:moveTo>
                  <a:cubicBezTo>
                    <a:pt x="5486" y="0"/>
                    <a:pt x="2743" y="229"/>
                    <a:pt x="0" y="229"/>
                  </a:cubicBezTo>
                  <a:cubicBezTo>
                    <a:pt x="2743" y="229"/>
                    <a:pt x="5715" y="0"/>
                    <a:pt x="8458" y="0"/>
                  </a:cubicBezTo>
                  <a:close/>
                </a:path>
              </a:pathLst>
            </a:custGeom>
            <a:solidFill>
              <a:srgbClr val="FFFFFF"/>
            </a:solidFill>
            <a:ln w="2286" cap="flat">
              <a:noFill/>
              <a:prstDash val="solid"/>
              <a:miter/>
            </a:ln>
          </p:spPr>
          <p:txBody>
            <a:bodyPr rtlCol="0" anchor="ctr"/>
            <a:lstStyle/>
            <a:p>
              <a:endParaRPr lang="en-US"/>
            </a:p>
          </p:txBody>
        </p:sp>
        <p:sp>
          <p:nvSpPr>
            <p:cNvPr id="138" name="Freeform 630">
              <a:extLst>
                <a:ext uri="{FF2B5EF4-FFF2-40B4-BE49-F238E27FC236}">
                  <a16:creationId xmlns:a16="http://schemas.microsoft.com/office/drawing/2014/main" id="{D92AFB85-0B01-A258-C6C8-3A445A63059F}"/>
                </a:ext>
              </a:extLst>
            </p:cNvPr>
            <p:cNvSpPr/>
            <p:nvPr/>
          </p:nvSpPr>
          <p:spPr>
            <a:xfrm>
              <a:off x="5441518" y="2285542"/>
              <a:ext cx="4800" cy="2286"/>
            </a:xfrm>
            <a:custGeom>
              <a:avLst/>
              <a:gdLst>
                <a:gd name="connsiteX0" fmla="*/ 4801 w 4800"/>
                <a:gd name="connsiteY0" fmla="*/ 0 h 2286"/>
                <a:gd name="connsiteX1" fmla="*/ 0 w 4800"/>
                <a:gd name="connsiteY1" fmla="*/ 0 h 2286"/>
                <a:gd name="connsiteX2" fmla="*/ 4801 w 4800"/>
                <a:gd name="connsiteY2" fmla="*/ 0 h 2286"/>
              </a:gdLst>
              <a:ahLst/>
              <a:cxnLst>
                <a:cxn ang="0">
                  <a:pos x="connsiteX0" y="connsiteY0"/>
                </a:cxn>
                <a:cxn ang="0">
                  <a:pos x="connsiteX1" y="connsiteY1"/>
                </a:cxn>
                <a:cxn ang="0">
                  <a:pos x="connsiteX2" y="connsiteY2"/>
                </a:cxn>
              </a:cxnLst>
              <a:rect l="l" t="t" r="r" b="b"/>
              <a:pathLst>
                <a:path w="4800" h="2286">
                  <a:moveTo>
                    <a:pt x="4801" y="0"/>
                  </a:moveTo>
                  <a:cubicBezTo>
                    <a:pt x="3200" y="0"/>
                    <a:pt x="1600" y="0"/>
                    <a:pt x="0" y="0"/>
                  </a:cubicBezTo>
                  <a:cubicBezTo>
                    <a:pt x="1600" y="0"/>
                    <a:pt x="3200" y="0"/>
                    <a:pt x="4801" y="0"/>
                  </a:cubicBezTo>
                  <a:close/>
                </a:path>
              </a:pathLst>
            </a:custGeom>
            <a:solidFill>
              <a:srgbClr val="FFFFFF"/>
            </a:solidFill>
            <a:ln w="2286" cap="flat">
              <a:noFill/>
              <a:prstDash val="solid"/>
              <a:miter/>
            </a:ln>
          </p:spPr>
          <p:txBody>
            <a:bodyPr rtlCol="0" anchor="ctr"/>
            <a:lstStyle/>
            <a:p>
              <a:endParaRPr lang="en-US"/>
            </a:p>
          </p:txBody>
        </p:sp>
        <p:sp>
          <p:nvSpPr>
            <p:cNvPr id="139" name="Freeform 631">
              <a:extLst>
                <a:ext uri="{FF2B5EF4-FFF2-40B4-BE49-F238E27FC236}">
                  <a16:creationId xmlns:a16="http://schemas.microsoft.com/office/drawing/2014/main" id="{A8A75E12-5078-1B59-78FD-EC58BE8CE109}"/>
                </a:ext>
              </a:extLst>
            </p:cNvPr>
            <p:cNvSpPr/>
            <p:nvPr/>
          </p:nvSpPr>
          <p:spPr>
            <a:xfrm>
              <a:off x="5414314" y="2286000"/>
              <a:ext cx="4572" cy="101"/>
            </a:xfrm>
            <a:custGeom>
              <a:avLst/>
              <a:gdLst>
                <a:gd name="connsiteX0" fmla="*/ 4572 w 4572"/>
                <a:gd name="connsiteY0" fmla="*/ 0 h 101"/>
                <a:gd name="connsiteX1" fmla="*/ 0 w 4572"/>
                <a:gd name="connsiteY1" fmla="*/ 0 h 101"/>
                <a:gd name="connsiteX2" fmla="*/ 4572 w 4572"/>
                <a:gd name="connsiteY2" fmla="*/ 0 h 101"/>
              </a:gdLst>
              <a:ahLst/>
              <a:cxnLst>
                <a:cxn ang="0">
                  <a:pos x="connsiteX0" y="connsiteY0"/>
                </a:cxn>
                <a:cxn ang="0">
                  <a:pos x="connsiteX1" y="connsiteY1"/>
                </a:cxn>
                <a:cxn ang="0">
                  <a:pos x="connsiteX2" y="connsiteY2"/>
                </a:cxn>
              </a:cxnLst>
              <a:rect l="l" t="t" r="r" b="b"/>
              <a:pathLst>
                <a:path w="4572" h="101">
                  <a:moveTo>
                    <a:pt x="4572" y="0"/>
                  </a:moveTo>
                  <a:cubicBezTo>
                    <a:pt x="2972" y="0"/>
                    <a:pt x="1600" y="0"/>
                    <a:pt x="0" y="0"/>
                  </a:cubicBezTo>
                  <a:cubicBezTo>
                    <a:pt x="1600" y="229"/>
                    <a:pt x="2972" y="0"/>
                    <a:pt x="4572" y="0"/>
                  </a:cubicBezTo>
                  <a:close/>
                </a:path>
              </a:pathLst>
            </a:custGeom>
            <a:solidFill>
              <a:srgbClr val="FFFFFF"/>
            </a:solidFill>
            <a:ln w="2286" cap="flat">
              <a:noFill/>
              <a:prstDash val="solid"/>
              <a:miter/>
            </a:ln>
          </p:spPr>
          <p:txBody>
            <a:bodyPr rtlCol="0" anchor="ctr"/>
            <a:lstStyle/>
            <a:p>
              <a:endParaRPr lang="en-US"/>
            </a:p>
          </p:txBody>
        </p:sp>
        <p:sp>
          <p:nvSpPr>
            <p:cNvPr id="140" name="Freeform 632">
              <a:extLst>
                <a:ext uri="{FF2B5EF4-FFF2-40B4-BE49-F238E27FC236}">
                  <a16:creationId xmlns:a16="http://schemas.microsoft.com/office/drawing/2014/main" id="{D90E2FEC-EAB1-903E-102E-860E80B0D784}"/>
                </a:ext>
              </a:extLst>
            </p:cNvPr>
            <p:cNvSpPr/>
            <p:nvPr/>
          </p:nvSpPr>
          <p:spPr>
            <a:xfrm>
              <a:off x="5576392" y="22841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1" name="Freeform 633">
              <a:extLst>
                <a:ext uri="{FF2B5EF4-FFF2-40B4-BE49-F238E27FC236}">
                  <a16:creationId xmlns:a16="http://schemas.microsoft.com/office/drawing/2014/main" id="{0B2E9891-93CC-AEB8-1B13-C6967038C7CE}"/>
                </a:ext>
              </a:extLst>
            </p:cNvPr>
            <p:cNvSpPr/>
            <p:nvPr/>
          </p:nvSpPr>
          <p:spPr>
            <a:xfrm>
              <a:off x="5743270" y="2283485"/>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2" name="Freeform 634">
              <a:extLst>
                <a:ext uri="{FF2B5EF4-FFF2-40B4-BE49-F238E27FC236}">
                  <a16:creationId xmlns:a16="http://schemas.microsoft.com/office/drawing/2014/main" id="{3655BADB-DA04-C391-C6F8-6DA1D3B75930}"/>
                </a:ext>
              </a:extLst>
            </p:cNvPr>
            <p:cNvSpPr/>
            <p:nvPr/>
          </p:nvSpPr>
          <p:spPr>
            <a:xfrm>
              <a:off x="5752414" y="2283485"/>
              <a:ext cx="8915" cy="2286"/>
            </a:xfrm>
            <a:custGeom>
              <a:avLst/>
              <a:gdLst>
                <a:gd name="connsiteX0" fmla="*/ 8915 w 8915"/>
                <a:gd name="connsiteY0" fmla="*/ 0 h 2286"/>
                <a:gd name="connsiteX1" fmla="*/ 0 w 8915"/>
                <a:gd name="connsiteY1" fmla="*/ 0 h 2286"/>
                <a:gd name="connsiteX2" fmla="*/ 8915 w 8915"/>
                <a:gd name="connsiteY2" fmla="*/ 0 h 2286"/>
              </a:gdLst>
              <a:ahLst/>
              <a:cxnLst>
                <a:cxn ang="0">
                  <a:pos x="connsiteX0" y="connsiteY0"/>
                </a:cxn>
                <a:cxn ang="0">
                  <a:pos x="connsiteX1" y="connsiteY1"/>
                </a:cxn>
                <a:cxn ang="0">
                  <a:pos x="connsiteX2" y="connsiteY2"/>
                </a:cxn>
              </a:cxnLst>
              <a:rect l="l" t="t" r="r" b="b"/>
              <a:pathLst>
                <a:path w="8915" h="2286">
                  <a:moveTo>
                    <a:pt x="8915" y="0"/>
                  </a:moveTo>
                  <a:cubicBezTo>
                    <a:pt x="5944" y="0"/>
                    <a:pt x="2972" y="0"/>
                    <a:pt x="0" y="0"/>
                  </a:cubicBezTo>
                  <a:cubicBezTo>
                    <a:pt x="2972" y="0"/>
                    <a:pt x="5944" y="0"/>
                    <a:pt x="8915" y="0"/>
                  </a:cubicBezTo>
                  <a:close/>
                </a:path>
              </a:pathLst>
            </a:custGeom>
            <a:solidFill>
              <a:srgbClr val="FFFFFF"/>
            </a:solidFill>
            <a:ln w="2286" cap="flat">
              <a:noFill/>
              <a:prstDash val="solid"/>
              <a:miter/>
            </a:ln>
          </p:spPr>
          <p:txBody>
            <a:bodyPr rtlCol="0" anchor="ctr"/>
            <a:lstStyle/>
            <a:p>
              <a:endParaRPr lang="en-US"/>
            </a:p>
          </p:txBody>
        </p:sp>
        <p:sp>
          <p:nvSpPr>
            <p:cNvPr id="143" name="Freeform 635">
              <a:extLst>
                <a:ext uri="{FF2B5EF4-FFF2-40B4-BE49-F238E27FC236}">
                  <a16:creationId xmlns:a16="http://schemas.microsoft.com/office/drawing/2014/main" id="{E40B06C5-CB69-3581-5F10-EDAF5D6ADCCB}"/>
                </a:ext>
              </a:extLst>
            </p:cNvPr>
            <p:cNvSpPr/>
            <p:nvPr/>
          </p:nvSpPr>
          <p:spPr>
            <a:xfrm>
              <a:off x="5761329" y="2283485"/>
              <a:ext cx="13030" cy="2286"/>
            </a:xfrm>
            <a:custGeom>
              <a:avLst/>
              <a:gdLst>
                <a:gd name="connsiteX0" fmla="*/ 13030 w 13030"/>
                <a:gd name="connsiteY0" fmla="*/ 0 h 2286"/>
                <a:gd name="connsiteX1" fmla="*/ 0 w 13030"/>
                <a:gd name="connsiteY1" fmla="*/ 0 h 2286"/>
                <a:gd name="connsiteX2" fmla="*/ 13030 w 13030"/>
                <a:gd name="connsiteY2" fmla="*/ 0 h 2286"/>
              </a:gdLst>
              <a:ahLst/>
              <a:cxnLst>
                <a:cxn ang="0">
                  <a:pos x="connsiteX0" y="connsiteY0"/>
                </a:cxn>
                <a:cxn ang="0">
                  <a:pos x="connsiteX1" y="connsiteY1"/>
                </a:cxn>
                <a:cxn ang="0">
                  <a:pos x="connsiteX2" y="connsiteY2"/>
                </a:cxn>
              </a:cxnLst>
              <a:rect l="l" t="t" r="r" b="b"/>
              <a:pathLst>
                <a:path w="13030" h="2286">
                  <a:moveTo>
                    <a:pt x="13030" y="0"/>
                  </a:moveTo>
                  <a:cubicBezTo>
                    <a:pt x="8915" y="0"/>
                    <a:pt x="4572" y="0"/>
                    <a:pt x="0" y="0"/>
                  </a:cubicBezTo>
                  <a:cubicBezTo>
                    <a:pt x="4343" y="0"/>
                    <a:pt x="8687" y="0"/>
                    <a:pt x="13030" y="0"/>
                  </a:cubicBezTo>
                  <a:close/>
                </a:path>
              </a:pathLst>
            </a:custGeom>
            <a:solidFill>
              <a:srgbClr val="FFFFFF"/>
            </a:solidFill>
            <a:ln w="2286" cap="flat">
              <a:noFill/>
              <a:prstDash val="solid"/>
              <a:miter/>
            </a:ln>
          </p:spPr>
          <p:txBody>
            <a:bodyPr rtlCol="0" anchor="ctr"/>
            <a:lstStyle/>
            <a:p>
              <a:endParaRPr lang="en-US"/>
            </a:p>
          </p:txBody>
        </p:sp>
        <p:sp>
          <p:nvSpPr>
            <p:cNvPr id="144" name="Freeform 636">
              <a:extLst>
                <a:ext uri="{FF2B5EF4-FFF2-40B4-BE49-F238E27FC236}">
                  <a16:creationId xmlns:a16="http://schemas.microsoft.com/office/drawing/2014/main" id="{D1F61DE0-A4EA-2D21-A21A-10E8DC63627F}"/>
                </a:ext>
              </a:extLst>
            </p:cNvPr>
            <p:cNvSpPr/>
            <p:nvPr/>
          </p:nvSpPr>
          <p:spPr>
            <a:xfrm>
              <a:off x="5389454" y="22866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45" name="Freeform 637">
              <a:extLst>
                <a:ext uri="{FF2B5EF4-FFF2-40B4-BE49-F238E27FC236}">
                  <a16:creationId xmlns:a16="http://schemas.microsoft.com/office/drawing/2014/main" id="{D9C31291-7CFD-63E7-4C02-B045003427B4}"/>
                </a:ext>
              </a:extLst>
            </p:cNvPr>
            <p:cNvSpPr/>
            <p:nvPr/>
          </p:nvSpPr>
          <p:spPr>
            <a:xfrm>
              <a:off x="5549188" y="228439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146" name="Freeform 638">
              <a:extLst>
                <a:ext uri="{FF2B5EF4-FFF2-40B4-BE49-F238E27FC236}">
                  <a16:creationId xmlns:a16="http://schemas.microsoft.com/office/drawing/2014/main" id="{CB226750-D5D1-D810-6563-C7739DFE1E2F}"/>
                </a:ext>
              </a:extLst>
            </p:cNvPr>
            <p:cNvSpPr/>
            <p:nvPr/>
          </p:nvSpPr>
          <p:spPr>
            <a:xfrm>
              <a:off x="5527471" y="2284628"/>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2057"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47" name="Freeform 639">
              <a:extLst>
                <a:ext uri="{FF2B5EF4-FFF2-40B4-BE49-F238E27FC236}">
                  <a16:creationId xmlns:a16="http://schemas.microsoft.com/office/drawing/2014/main" id="{A49A180B-A252-CA44-9F9D-B8A9852E2969}"/>
                </a:ext>
              </a:extLst>
            </p:cNvPr>
            <p:cNvSpPr/>
            <p:nvPr/>
          </p:nvSpPr>
          <p:spPr>
            <a:xfrm>
              <a:off x="5724125" y="2283485"/>
              <a:ext cx="171" cy="2286"/>
            </a:xfrm>
            <a:custGeom>
              <a:avLst/>
              <a:gdLst>
                <a:gd name="connsiteX0" fmla="*/ 171 w 171"/>
                <a:gd name="connsiteY0" fmla="*/ 0 h 2286"/>
                <a:gd name="connsiteX1" fmla="*/ 171 w 171"/>
                <a:gd name="connsiteY1" fmla="*/ 0 h 2286"/>
                <a:gd name="connsiteX2" fmla="*/ 171 w 171"/>
                <a:gd name="connsiteY2" fmla="*/ 0 h 2286"/>
              </a:gdLst>
              <a:ahLst/>
              <a:cxnLst>
                <a:cxn ang="0">
                  <a:pos x="connsiteX0" y="connsiteY0"/>
                </a:cxn>
                <a:cxn ang="0">
                  <a:pos x="connsiteX1" y="connsiteY1"/>
                </a:cxn>
                <a:cxn ang="0">
                  <a:pos x="connsiteX2" y="connsiteY2"/>
                </a:cxn>
              </a:cxnLst>
              <a:rect l="l" t="t" r="r" b="b"/>
              <a:pathLst>
                <a:path w="171" h="2286">
                  <a:moveTo>
                    <a:pt x="171" y="0"/>
                  </a:moveTo>
                  <a:cubicBezTo>
                    <a:pt x="-57" y="0"/>
                    <a:pt x="-57" y="0"/>
                    <a:pt x="171" y="0"/>
                  </a:cubicBezTo>
                  <a:cubicBezTo>
                    <a:pt x="-57" y="0"/>
                    <a:pt x="-57" y="0"/>
                    <a:pt x="171" y="0"/>
                  </a:cubicBezTo>
                  <a:close/>
                </a:path>
              </a:pathLst>
            </a:custGeom>
            <a:solidFill>
              <a:srgbClr val="FFFFFF"/>
            </a:solidFill>
            <a:ln w="2286" cap="flat">
              <a:noFill/>
              <a:prstDash val="solid"/>
              <a:miter/>
            </a:ln>
          </p:spPr>
          <p:txBody>
            <a:bodyPr rtlCol="0" anchor="ctr"/>
            <a:lstStyle/>
            <a:p>
              <a:endParaRPr lang="en-US"/>
            </a:p>
          </p:txBody>
        </p:sp>
        <p:sp>
          <p:nvSpPr>
            <p:cNvPr id="148" name="Freeform 640">
              <a:extLst>
                <a:ext uri="{FF2B5EF4-FFF2-40B4-BE49-F238E27FC236}">
                  <a16:creationId xmlns:a16="http://schemas.microsoft.com/office/drawing/2014/main" id="{D6DCEA85-6D4F-7FA2-FBCF-1C039C987C1E}"/>
                </a:ext>
              </a:extLst>
            </p:cNvPr>
            <p:cNvSpPr/>
            <p:nvPr/>
          </p:nvSpPr>
          <p:spPr>
            <a:xfrm>
              <a:off x="5641543" y="2283714"/>
              <a:ext cx="5486" cy="2286"/>
            </a:xfrm>
            <a:custGeom>
              <a:avLst/>
              <a:gdLst>
                <a:gd name="connsiteX0" fmla="*/ 5486 w 5486"/>
                <a:gd name="connsiteY0" fmla="*/ 0 h 2286"/>
                <a:gd name="connsiteX1" fmla="*/ 0 w 5486"/>
                <a:gd name="connsiteY1" fmla="*/ 0 h 2286"/>
                <a:gd name="connsiteX2" fmla="*/ 5486 w 5486"/>
                <a:gd name="connsiteY2" fmla="*/ 0 h 2286"/>
              </a:gdLst>
              <a:ahLst/>
              <a:cxnLst>
                <a:cxn ang="0">
                  <a:pos x="connsiteX0" y="connsiteY0"/>
                </a:cxn>
                <a:cxn ang="0">
                  <a:pos x="connsiteX1" y="connsiteY1"/>
                </a:cxn>
                <a:cxn ang="0">
                  <a:pos x="connsiteX2" y="connsiteY2"/>
                </a:cxn>
              </a:cxnLst>
              <a:rect l="l" t="t" r="r" b="b"/>
              <a:pathLst>
                <a:path w="5486" h="2286">
                  <a:moveTo>
                    <a:pt x="5486" y="0"/>
                  </a:moveTo>
                  <a:cubicBezTo>
                    <a:pt x="3658" y="0"/>
                    <a:pt x="1829" y="0"/>
                    <a:pt x="0" y="0"/>
                  </a:cubicBezTo>
                  <a:cubicBezTo>
                    <a:pt x="1829" y="0"/>
                    <a:pt x="3658" y="0"/>
                    <a:pt x="5486" y="0"/>
                  </a:cubicBezTo>
                  <a:close/>
                </a:path>
              </a:pathLst>
            </a:custGeom>
            <a:solidFill>
              <a:srgbClr val="FFFFFF"/>
            </a:solidFill>
            <a:ln w="2286" cap="flat">
              <a:noFill/>
              <a:prstDash val="solid"/>
              <a:miter/>
            </a:ln>
          </p:spPr>
          <p:txBody>
            <a:bodyPr rtlCol="0" anchor="ctr"/>
            <a:lstStyle/>
            <a:p>
              <a:endParaRPr lang="en-US"/>
            </a:p>
          </p:txBody>
        </p:sp>
        <p:sp>
          <p:nvSpPr>
            <p:cNvPr id="149" name="Freeform 641">
              <a:extLst>
                <a:ext uri="{FF2B5EF4-FFF2-40B4-BE49-F238E27FC236}">
                  <a16:creationId xmlns:a16="http://schemas.microsoft.com/office/drawing/2014/main" id="{F486A6A5-ECA9-C090-8EDF-35CFE148D0F0}"/>
                </a:ext>
              </a:extLst>
            </p:cNvPr>
            <p:cNvSpPr/>
            <p:nvPr/>
          </p:nvSpPr>
          <p:spPr>
            <a:xfrm>
              <a:off x="5214061" y="2291715"/>
              <a:ext cx="11658" cy="228"/>
            </a:xfrm>
            <a:custGeom>
              <a:avLst/>
              <a:gdLst>
                <a:gd name="connsiteX0" fmla="*/ 11659 w 11658"/>
                <a:gd name="connsiteY0" fmla="*/ 0 h 228"/>
                <a:gd name="connsiteX1" fmla="*/ 0 w 11658"/>
                <a:gd name="connsiteY1" fmla="*/ 229 h 228"/>
                <a:gd name="connsiteX2" fmla="*/ 11659 w 11658"/>
                <a:gd name="connsiteY2" fmla="*/ 0 h 228"/>
              </a:gdLst>
              <a:ahLst/>
              <a:cxnLst>
                <a:cxn ang="0">
                  <a:pos x="connsiteX0" y="connsiteY0"/>
                </a:cxn>
                <a:cxn ang="0">
                  <a:pos x="connsiteX1" y="connsiteY1"/>
                </a:cxn>
                <a:cxn ang="0">
                  <a:pos x="connsiteX2" y="connsiteY2"/>
                </a:cxn>
              </a:cxnLst>
              <a:rect l="l" t="t" r="r" b="b"/>
              <a:pathLst>
                <a:path w="11658" h="228">
                  <a:moveTo>
                    <a:pt x="11659" y="0"/>
                  </a:moveTo>
                  <a:cubicBezTo>
                    <a:pt x="7772" y="0"/>
                    <a:pt x="3886" y="0"/>
                    <a:pt x="0" y="229"/>
                  </a:cubicBezTo>
                  <a:cubicBezTo>
                    <a:pt x="4115" y="229"/>
                    <a:pt x="8001" y="0"/>
                    <a:pt x="11659" y="0"/>
                  </a:cubicBezTo>
                  <a:close/>
                </a:path>
              </a:pathLst>
            </a:custGeom>
            <a:solidFill>
              <a:srgbClr val="FFFFFF"/>
            </a:solidFill>
            <a:ln w="2286" cap="flat">
              <a:noFill/>
              <a:prstDash val="solid"/>
              <a:miter/>
            </a:ln>
          </p:spPr>
          <p:txBody>
            <a:bodyPr rtlCol="0" anchor="ctr"/>
            <a:lstStyle/>
            <a:p>
              <a:endParaRPr lang="en-US"/>
            </a:p>
          </p:txBody>
        </p:sp>
        <p:sp>
          <p:nvSpPr>
            <p:cNvPr id="150" name="Freeform 642">
              <a:extLst>
                <a:ext uri="{FF2B5EF4-FFF2-40B4-BE49-F238E27FC236}">
                  <a16:creationId xmlns:a16="http://schemas.microsoft.com/office/drawing/2014/main" id="{5B3BF8EB-D2A0-655A-967A-6D1E129B1C04}"/>
                </a:ext>
              </a:extLst>
            </p:cNvPr>
            <p:cNvSpPr/>
            <p:nvPr/>
          </p:nvSpPr>
          <p:spPr>
            <a:xfrm>
              <a:off x="5196001" y="2291943"/>
              <a:ext cx="12115" cy="228"/>
            </a:xfrm>
            <a:custGeom>
              <a:avLst/>
              <a:gdLst>
                <a:gd name="connsiteX0" fmla="*/ 12116 w 12115"/>
                <a:gd name="connsiteY0" fmla="*/ 0 h 228"/>
                <a:gd name="connsiteX1" fmla="*/ 0 w 12115"/>
                <a:gd name="connsiteY1" fmla="*/ 229 h 228"/>
                <a:gd name="connsiteX2" fmla="*/ 12116 w 12115"/>
                <a:gd name="connsiteY2" fmla="*/ 0 h 228"/>
              </a:gdLst>
              <a:ahLst/>
              <a:cxnLst>
                <a:cxn ang="0">
                  <a:pos x="connsiteX0" y="connsiteY0"/>
                </a:cxn>
                <a:cxn ang="0">
                  <a:pos x="connsiteX1" y="connsiteY1"/>
                </a:cxn>
                <a:cxn ang="0">
                  <a:pos x="connsiteX2" y="connsiteY2"/>
                </a:cxn>
              </a:cxnLst>
              <a:rect l="l" t="t" r="r" b="b"/>
              <a:pathLst>
                <a:path w="12115" h="228">
                  <a:moveTo>
                    <a:pt x="12116" y="0"/>
                  </a:moveTo>
                  <a:cubicBezTo>
                    <a:pt x="8230" y="0"/>
                    <a:pt x="4115" y="0"/>
                    <a:pt x="0" y="229"/>
                  </a:cubicBezTo>
                  <a:cubicBezTo>
                    <a:pt x="4115" y="229"/>
                    <a:pt x="8230" y="0"/>
                    <a:pt x="12116" y="0"/>
                  </a:cubicBezTo>
                  <a:close/>
                </a:path>
              </a:pathLst>
            </a:custGeom>
            <a:solidFill>
              <a:srgbClr val="FFFFFF"/>
            </a:solidFill>
            <a:ln w="2286" cap="flat">
              <a:noFill/>
              <a:prstDash val="solid"/>
              <a:miter/>
            </a:ln>
          </p:spPr>
          <p:txBody>
            <a:bodyPr rtlCol="0" anchor="ctr"/>
            <a:lstStyle/>
            <a:p>
              <a:endParaRPr lang="en-US"/>
            </a:p>
          </p:txBody>
        </p:sp>
        <p:sp>
          <p:nvSpPr>
            <p:cNvPr id="151" name="Freeform 643">
              <a:extLst>
                <a:ext uri="{FF2B5EF4-FFF2-40B4-BE49-F238E27FC236}">
                  <a16:creationId xmlns:a16="http://schemas.microsoft.com/office/drawing/2014/main" id="{C345CFBA-0A06-2B57-4F96-02EB830807F5}"/>
                </a:ext>
              </a:extLst>
            </p:cNvPr>
            <p:cNvSpPr/>
            <p:nvPr/>
          </p:nvSpPr>
          <p:spPr>
            <a:xfrm>
              <a:off x="5236921" y="2291486"/>
              <a:ext cx="10744" cy="228"/>
            </a:xfrm>
            <a:custGeom>
              <a:avLst/>
              <a:gdLst>
                <a:gd name="connsiteX0" fmla="*/ 10744 w 10744"/>
                <a:gd name="connsiteY0" fmla="*/ 0 h 228"/>
                <a:gd name="connsiteX1" fmla="*/ 0 w 10744"/>
                <a:gd name="connsiteY1" fmla="*/ 229 h 228"/>
                <a:gd name="connsiteX2" fmla="*/ 10744 w 10744"/>
                <a:gd name="connsiteY2" fmla="*/ 0 h 228"/>
              </a:gdLst>
              <a:ahLst/>
              <a:cxnLst>
                <a:cxn ang="0">
                  <a:pos x="connsiteX0" y="connsiteY0"/>
                </a:cxn>
                <a:cxn ang="0">
                  <a:pos x="connsiteX1" y="connsiteY1"/>
                </a:cxn>
                <a:cxn ang="0">
                  <a:pos x="connsiteX2" y="connsiteY2"/>
                </a:cxn>
              </a:cxnLst>
              <a:rect l="l" t="t" r="r" b="b"/>
              <a:pathLst>
                <a:path w="10744" h="228">
                  <a:moveTo>
                    <a:pt x="10744" y="0"/>
                  </a:moveTo>
                  <a:cubicBezTo>
                    <a:pt x="7315" y="0"/>
                    <a:pt x="3658" y="0"/>
                    <a:pt x="0" y="229"/>
                  </a:cubicBezTo>
                  <a:cubicBezTo>
                    <a:pt x="3658" y="0"/>
                    <a:pt x="7315" y="0"/>
                    <a:pt x="10744" y="0"/>
                  </a:cubicBezTo>
                  <a:close/>
                </a:path>
              </a:pathLst>
            </a:custGeom>
            <a:solidFill>
              <a:srgbClr val="FFFFFF"/>
            </a:solidFill>
            <a:ln w="2286" cap="flat">
              <a:noFill/>
              <a:prstDash val="solid"/>
              <a:miter/>
            </a:ln>
          </p:spPr>
          <p:txBody>
            <a:bodyPr rtlCol="0" anchor="ctr"/>
            <a:lstStyle/>
            <a:p>
              <a:endParaRPr lang="en-US"/>
            </a:p>
          </p:txBody>
        </p:sp>
        <p:sp>
          <p:nvSpPr>
            <p:cNvPr id="152" name="Freeform 644">
              <a:extLst>
                <a:ext uri="{FF2B5EF4-FFF2-40B4-BE49-F238E27FC236}">
                  <a16:creationId xmlns:a16="http://schemas.microsoft.com/office/drawing/2014/main" id="{3DB9FD5C-9C0F-5065-C39A-29A6191B7AD6}"/>
                </a:ext>
              </a:extLst>
            </p:cNvPr>
            <p:cNvSpPr/>
            <p:nvPr/>
          </p:nvSpPr>
          <p:spPr>
            <a:xfrm>
              <a:off x="5277154" y="229080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944" y="0"/>
                    <a:pt x="2972" y="229"/>
                    <a:pt x="0" y="229"/>
                  </a:cubicBezTo>
                  <a:cubicBezTo>
                    <a:pt x="2972" y="0"/>
                    <a:pt x="5944" y="0"/>
                    <a:pt x="8687" y="0"/>
                  </a:cubicBezTo>
                  <a:close/>
                </a:path>
              </a:pathLst>
            </a:custGeom>
            <a:solidFill>
              <a:srgbClr val="FFFFFF"/>
            </a:solidFill>
            <a:ln w="2286" cap="flat">
              <a:noFill/>
              <a:prstDash val="solid"/>
              <a:miter/>
            </a:ln>
          </p:spPr>
          <p:txBody>
            <a:bodyPr rtlCol="0" anchor="ctr"/>
            <a:lstStyle/>
            <a:p>
              <a:endParaRPr lang="en-US"/>
            </a:p>
          </p:txBody>
        </p:sp>
        <p:sp>
          <p:nvSpPr>
            <p:cNvPr id="153" name="Freeform 645">
              <a:extLst>
                <a:ext uri="{FF2B5EF4-FFF2-40B4-BE49-F238E27FC236}">
                  <a16:creationId xmlns:a16="http://schemas.microsoft.com/office/drawing/2014/main" id="{3897C593-90D3-C245-48AF-80A279C99DB1}"/>
                </a:ext>
              </a:extLst>
            </p:cNvPr>
            <p:cNvSpPr/>
            <p:nvPr/>
          </p:nvSpPr>
          <p:spPr>
            <a:xfrm>
              <a:off x="5247665" y="2291257"/>
              <a:ext cx="10287" cy="228"/>
            </a:xfrm>
            <a:custGeom>
              <a:avLst/>
              <a:gdLst>
                <a:gd name="connsiteX0" fmla="*/ 10287 w 10287"/>
                <a:gd name="connsiteY0" fmla="*/ 0 h 228"/>
                <a:gd name="connsiteX1" fmla="*/ 0 w 10287"/>
                <a:gd name="connsiteY1" fmla="*/ 229 h 228"/>
                <a:gd name="connsiteX2" fmla="*/ 10287 w 10287"/>
                <a:gd name="connsiteY2" fmla="*/ 0 h 228"/>
              </a:gdLst>
              <a:ahLst/>
              <a:cxnLst>
                <a:cxn ang="0">
                  <a:pos x="connsiteX0" y="connsiteY0"/>
                </a:cxn>
                <a:cxn ang="0">
                  <a:pos x="connsiteX1" y="connsiteY1"/>
                </a:cxn>
                <a:cxn ang="0">
                  <a:pos x="connsiteX2" y="connsiteY2"/>
                </a:cxn>
              </a:cxnLst>
              <a:rect l="l" t="t" r="r" b="b"/>
              <a:pathLst>
                <a:path w="10287" h="228">
                  <a:moveTo>
                    <a:pt x="10287" y="0"/>
                  </a:moveTo>
                  <a:cubicBezTo>
                    <a:pt x="6858" y="0"/>
                    <a:pt x="3429" y="229"/>
                    <a:pt x="0" y="229"/>
                  </a:cubicBezTo>
                  <a:cubicBezTo>
                    <a:pt x="3429" y="229"/>
                    <a:pt x="6858" y="0"/>
                    <a:pt x="10287" y="0"/>
                  </a:cubicBezTo>
                  <a:close/>
                </a:path>
              </a:pathLst>
            </a:custGeom>
            <a:solidFill>
              <a:srgbClr val="FFFFFF"/>
            </a:solidFill>
            <a:ln w="2286" cap="flat">
              <a:noFill/>
              <a:prstDash val="solid"/>
              <a:miter/>
            </a:ln>
          </p:spPr>
          <p:txBody>
            <a:bodyPr rtlCol="0" anchor="ctr"/>
            <a:lstStyle/>
            <a:p>
              <a:endParaRPr lang="en-US"/>
            </a:p>
          </p:txBody>
        </p:sp>
        <p:sp>
          <p:nvSpPr>
            <p:cNvPr id="154" name="Freeform 646">
              <a:extLst>
                <a:ext uri="{FF2B5EF4-FFF2-40B4-BE49-F238E27FC236}">
                  <a16:creationId xmlns:a16="http://schemas.microsoft.com/office/drawing/2014/main" id="{616DF164-75A2-4D63-B274-BC88C29F95B9}"/>
                </a:ext>
              </a:extLst>
            </p:cNvPr>
            <p:cNvSpPr/>
            <p:nvPr/>
          </p:nvSpPr>
          <p:spPr>
            <a:xfrm>
              <a:off x="5123535" y="2292629"/>
              <a:ext cx="13716" cy="2286"/>
            </a:xfrm>
            <a:custGeom>
              <a:avLst/>
              <a:gdLst>
                <a:gd name="connsiteX0" fmla="*/ 13716 w 13716"/>
                <a:gd name="connsiteY0" fmla="*/ 0 h 2286"/>
                <a:gd name="connsiteX1" fmla="*/ 0 w 13716"/>
                <a:gd name="connsiteY1" fmla="*/ 0 h 2286"/>
                <a:gd name="connsiteX2" fmla="*/ 13716 w 13716"/>
                <a:gd name="connsiteY2" fmla="*/ 0 h 2286"/>
              </a:gdLst>
              <a:ahLst/>
              <a:cxnLst>
                <a:cxn ang="0">
                  <a:pos x="connsiteX0" y="connsiteY0"/>
                </a:cxn>
                <a:cxn ang="0">
                  <a:pos x="connsiteX1" y="connsiteY1"/>
                </a:cxn>
                <a:cxn ang="0">
                  <a:pos x="connsiteX2" y="connsiteY2"/>
                </a:cxn>
              </a:cxnLst>
              <a:rect l="l" t="t" r="r" b="b"/>
              <a:pathLst>
                <a:path w="13716" h="2286">
                  <a:moveTo>
                    <a:pt x="13716" y="0"/>
                  </a:moveTo>
                  <a:cubicBezTo>
                    <a:pt x="9144" y="0"/>
                    <a:pt x="4572" y="0"/>
                    <a:pt x="0" y="0"/>
                  </a:cubicBezTo>
                  <a:cubicBezTo>
                    <a:pt x="4572" y="0"/>
                    <a:pt x="9144" y="0"/>
                    <a:pt x="13716" y="0"/>
                  </a:cubicBezTo>
                  <a:close/>
                </a:path>
              </a:pathLst>
            </a:custGeom>
            <a:solidFill>
              <a:srgbClr val="FFFFFF"/>
            </a:solidFill>
            <a:ln w="2286" cap="flat">
              <a:noFill/>
              <a:prstDash val="solid"/>
              <a:miter/>
            </a:ln>
          </p:spPr>
          <p:txBody>
            <a:bodyPr rtlCol="0" anchor="ctr"/>
            <a:lstStyle/>
            <a:p>
              <a:endParaRPr lang="en-US"/>
            </a:p>
          </p:txBody>
        </p:sp>
        <p:sp>
          <p:nvSpPr>
            <p:cNvPr id="155" name="Freeform 647">
              <a:extLst>
                <a:ext uri="{FF2B5EF4-FFF2-40B4-BE49-F238E27FC236}">
                  <a16:creationId xmlns:a16="http://schemas.microsoft.com/office/drawing/2014/main" id="{5E789D7B-8E47-AB96-5855-9CCEB3DD5917}"/>
                </a:ext>
              </a:extLst>
            </p:cNvPr>
            <p:cNvSpPr/>
            <p:nvPr/>
          </p:nvSpPr>
          <p:spPr>
            <a:xfrm>
              <a:off x="4886477" y="2293315"/>
              <a:ext cx="29718" cy="2286"/>
            </a:xfrm>
            <a:custGeom>
              <a:avLst/>
              <a:gdLst>
                <a:gd name="connsiteX0" fmla="*/ 29718 w 29718"/>
                <a:gd name="connsiteY0" fmla="*/ 0 h 2286"/>
                <a:gd name="connsiteX1" fmla="*/ 0 w 29718"/>
                <a:gd name="connsiteY1" fmla="*/ 0 h 2286"/>
                <a:gd name="connsiteX2" fmla="*/ 29718 w 29718"/>
                <a:gd name="connsiteY2" fmla="*/ 0 h 2286"/>
              </a:gdLst>
              <a:ahLst/>
              <a:cxnLst>
                <a:cxn ang="0">
                  <a:pos x="connsiteX0" y="connsiteY0"/>
                </a:cxn>
                <a:cxn ang="0">
                  <a:pos x="connsiteX1" y="connsiteY1"/>
                </a:cxn>
                <a:cxn ang="0">
                  <a:pos x="connsiteX2" y="connsiteY2"/>
                </a:cxn>
              </a:cxnLst>
              <a:rect l="l" t="t" r="r" b="b"/>
              <a:pathLst>
                <a:path w="29718" h="2286">
                  <a:moveTo>
                    <a:pt x="29718" y="0"/>
                  </a:moveTo>
                  <a:cubicBezTo>
                    <a:pt x="19660" y="0"/>
                    <a:pt x="9830" y="0"/>
                    <a:pt x="0" y="0"/>
                  </a:cubicBezTo>
                  <a:cubicBezTo>
                    <a:pt x="9830" y="0"/>
                    <a:pt x="19660" y="0"/>
                    <a:pt x="29718" y="0"/>
                  </a:cubicBezTo>
                  <a:close/>
                </a:path>
              </a:pathLst>
            </a:custGeom>
            <a:solidFill>
              <a:srgbClr val="FFFFFF"/>
            </a:solidFill>
            <a:ln w="2286" cap="flat">
              <a:noFill/>
              <a:prstDash val="solid"/>
              <a:miter/>
            </a:ln>
          </p:spPr>
          <p:txBody>
            <a:bodyPr rtlCol="0" anchor="ctr"/>
            <a:lstStyle/>
            <a:p>
              <a:endParaRPr lang="en-US"/>
            </a:p>
          </p:txBody>
        </p:sp>
        <p:sp>
          <p:nvSpPr>
            <p:cNvPr id="156" name="Freeform 648">
              <a:extLst>
                <a:ext uri="{FF2B5EF4-FFF2-40B4-BE49-F238E27FC236}">
                  <a16:creationId xmlns:a16="http://schemas.microsoft.com/office/drawing/2014/main" id="{1B8C0D00-5D86-F4B7-2D0B-9927B4884A00}"/>
                </a:ext>
              </a:extLst>
            </p:cNvPr>
            <p:cNvSpPr/>
            <p:nvPr/>
          </p:nvSpPr>
          <p:spPr>
            <a:xfrm>
              <a:off x="4864531" y="2293086"/>
              <a:ext cx="7315" cy="2286"/>
            </a:xfrm>
            <a:custGeom>
              <a:avLst/>
              <a:gdLst>
                <a:gd name="connsiteX0" fmla="*/ 7315 w 7315"/>
                <a:gd name="connsiteY0" fmla="*/ 0 h 2286"/>
                <a:gd name="connsiteX1" fmla="*/ 0 w 7315"/>
                <a:gd name="connsiteY1" fmla="*/ 0 h 2286"/>
                <a:gd name="connsiteX2" fmla="*/ 7315 w 7315"/>
                <a:gd name="connsiteY2" fmla="*/ 0 h 2286"/>
              </a:gdLst>
              <a:ahLst/>
              <a:cxnLst>
                <a:cxn ang="0">
                  <a:pos x="connsiteX0" y="connsiteY0"/>
                </a:cxn>
                <a:cxn ang="0">
                  <a:pos x="connsiteX1" y="connsiteY1"/>
                </a:cxn>
                <a:cxn ang="0">
                  <a:pos x="connsiteX2" y="connsiteY2"/>
                </a:cxn>
              </a:cxnLst>
              <a:rect l="l" t="t" r="r" b="b"/>
              <a:pathLst>
                <a:path w="7315" h="2286">
                  <a:moveTo>
                    <a:pt x="7315" y="0"/>
                  </a:moveTo>
                  <a:cubicBezTo>
                    <a:pt x="4801" y="0"/>
                    <a:pt x="2515" y="0"/>
                    <a:pt x="0" y="0"/>
                  </a:cubicBezTo>
                  <a:cubicBezTo>
                    <a:pt x="2515" y="0"/>
                    <a:pt x="5029" y="0"/>
                    <a:pt x="7315" y="0"/>
                  </a:cubicBezTo>
                  <a:close/>
                </a:path>
              </a:pathLst>
            </a:custGeom>
            <a:solidFill>
              <a:srgbClr val="FFFFFF"/>
            </a:solidFill>
            <a:ln w="2286" cap="flat">
              <a:noFill/>
              <a:prstDash val="solid"/>
              <a:miter/>
            </a:ln>
          </p:spPr>
          <p:txBody>
            <a:bodyPr rtlCol="0" anchor="ctr"/>
            <a:lstStyle/>
            <a:p>
              <a:endParaRPr lang="en-US"/>
            </a:p>
          </p:txBody>
        </p:sp>
        <p:sp>
          <p:nvSpPr>
            <p:cNvPr id="157" name="Freeform 649">
              <a:extLst>
                <a:ext uri="{FF2B5EF4-FFF2-40B4-BE49-F238E27FC236}">
                  <a16:creationId xmlns:a16="http://schemas.microsoft.com/office/drawing/2014/main" id="{9C5CE535-E94A-A191-ABB7-CE70F2817C3F}"/>
                </a:ext>
              </a:extLst>
            </p:cNvPr>
            <p:cNvSpPr/>
            <p:nvPr/>
          </p:nvSpPr>
          <p:spPr>
            <a:xfrm>
              <a:off x="4931054" y="2293315"/>
              <a:ext cx="7543" cy="2286"/>
            </a:xfrm>
            <a:custGeom>
              <a:avLst/>
              <a:gdLst>
                <a:gd name="connsiteX0" fmla="*/ 7544 w 7543"/>
                <a:gd name="connsiteY0" fmla="*/ 0 h 2286"/>
                <a:gd name="connsiteX1" fmla="*/ 0 w 7543"/>
                <a:gd name="connsiteY1" fmla="*/ 0 h 2286"/>
                <a:gd name="connsiteX2" fmla="*/ 7544 w 7543"/>
                <a:gd name="connsiteY2" fmla="*/ 0 h 2286"/>
              </a:gdLst>
              <a:ahLst/>
              <a:cxnLst>
                <a:cxn ang="0">
                  <a:pos x="connsiteX0" y="connsiteY0"/>
                </a:cxn>
                <a:cxn ang="0">
                  <a:pos x="connsiteX1" y="connsiteY1"/>
                </a:cxn>
                <a:cxn ang="0">
                  <a:pos x="connsiteX2" y="connsiteY2"/>
                </a:cxn>
              </a:cxnLst>
              <a:rect l="l" t="t" r="r" b="b"/>
              <a:pathLst>
                <a:path w="7543" h="2286">
                  <a:moveTo>
                    <a:pt x="7544" y="0"/>
                  </a:moveTo>
                  <a:cubicBezTo>
                    <a:pt x="5029" y="0"/>
                    <a:pt x="2515" y="0"/>
                    <a:pt x="0" y="0"/>
                  </a:cubicBezTo>
                  <a:cubicBezTo>
                    <a:pt x="2515" y="0"/>
                    <a:pt x="5029" y="0"/>
                    <a:pt x="7544" y="0"/>
                  </a:cubicBezTo>
                  <a:close/>
                </a:path>
              </a:pathLst>
            </a:custGeom>
            <a:solidFill>
              <a:srgbClr val="FFFFFF"/>
            </a:solidFill>
            <a:ln w="2286" cap="flat">
              <a:noFill/>
              <a:prstDash val="solid"/>
              <a:miter/>
            </a:ln>
          </p:spPr>
          <p:txBody>
            <a:bodyPr rtlCol="0" anchor="ctr"/>
            <a:lstStyle/>
            <a:p>
              <a:endParaRPr lang="en-US"/>
            </a:p>
          </p:txBody>
        </p:sp>
        <p:sp>
          <p:nvSpPr>
            <p:cNvPr id="158" name="Freeform 650">
              <a:extLst>
                <a:ext uri="{FF2B5EF4-FFF2-40B4-BE49-F238E27FC236}">
                  <a16:creationId xmlns:a16="http://schemas.microsoft.com/office/drawing/2014/main" id="{B310AA72-A232-674F-A27C-856D2E86F924}"/>
                </a:ext>
              </a:extLst>
            </p:cNvPr>
            <p:cNvSpPr/>
            <p:nvPr/>
          </p:nvSpPr>
          <p:spPr>
            <a:xfrm>
              <a:off x="5285841" y="2290572"/>
              <a:ext cx="8229" cy="228"/>
            </a:xfrm>
            <a:custGeom>
              <a:avLst/>
              <a:gdLst>
                <a:gd name="connsiteX0" fmla="*/ 8230 w 8229"/>
                <a:gd name="connsiteY0" fmla="*/ 0 h 228"/>
                <a:gd name="connsiteX1" fmla="*/ 0 w 8229"/>
                <a:gd name="connsiteY1" fmla="*/ 229 h 228"/>
                <a:gd name="connsiteX2" fmla="*/ 8230 w 8229"/>
                <a:gd name="connsiteY2" fmla="*/ 0 h 228"/>
              </a:gdLst>
              <a:ahLst/>
              <a:cxnLst>
                <a:cxn ang="0">
                  <a:pos x="connsiteX0" y="connsiteY0"/>
                </a:cxn>
                <a:cxn ang="0">
                  <a:pos x="connsiteX1" y="connsiteY1"/>
                </a:cxn>
                <a:cxn ang="0">
                  <a:pos x="connsiteX2" y="connsiteY2"/>
                </a:cxn>
              </a:cxnLst>
              <a:rect l="l" t="t" r="r" b="b"/>
              <a:pathLst>
                <a:path w="8229" h="228">
                  <a:moveTo>
                    <a:pt x="8230" y="0"/>
                  </a:moveTo>
                  <a:cubicBezTo>
                    <a:pt x="5486" y="0"/>
                    <a:pt x="2743" y="229"/>
                    <a:pt x="0" y="229"/>
                  </a:cubicBezTo>
                  <a:cubicBezTo>
                    <a:pt x="2972" y="0"/>
                    <a:pt x="5715" y="0"/>
                    <a:pt x="8230" y="0"/>
                  </a:cubicBezTo>
                  <a:close/>
                </a:path>
              </a:pathLst>
            </a:custGeom>
            <a:solidFill>
              <a:srgbClr val="FFFFFF"/>
            </a:solidFill>
            <a:ln w="2286" cap="flat">
              <a:noFill/>
              <a:prstDash val="solid"/>
              <a:miter/>
            </a:ln>
          </p:spPr>
          <p:txBody>
            <a:bodyPr rtlCol="0" anchor="ctr"/>
            <a:lstStyle/>
            <a:p>
              <a:endParaRPr lang="en-US"/>
            </a:p>
          </p:txBody>
        </p:sp>
        <p:sp>
          <p:nvSpPr>
            <p:cNvPr id="159" name="Freeform 651">
              <a:extLst>
                <a:ext uri="{FF2B5EF4-FFF2-40B4-BE49-F238E27FC236}">
                  <a16:creationId xmlns:a16="http://schemas.microsoft.com/office/drawing/2014/main" id="{99E3A065-4874-7ADF-9BC0-98838869B33F}"/>
                </a:ext>
              </a:extLst>
            </p:cNvPr>
            <p:cNvSpPr/>
            <p:nvPr/>
          </p:nvSpPr>
          <p:spPr>
            <a:xfrm>
              <a:off x="5294071" y="2289886"/>
              <a:ext cx="21259" cy="685"/>
            </a:xfrm>
            <a:custGeom>
              <a:avLst/>
              <a:gdLst>
                <a:gd name="connsiteX0" fmla="*/ 21260 w 21259"/>
                <a:gd name="connsiteY0" fmla="*/ 0 h 685"/>
                <a:gd name="connsiteX1" fmla="*/ 0 w 21259"/>
                <a:gd name="connsiteY1" fmla="*/ 686 h 685"/>
                <a:gd name="connsiteX2" fmla="*/ 21260 w 21259"/>
                <a:gd name="connsiteY2" fmla="*/ 0 h 685"/>
              </a:gdLst>
              <a:ahLst/>
              <a:cxnLst>
                <a:cxn ang="0">
                  <a:pos x="connsiteX0" y="connsiteY0"/>
                </a:cxn>
                <a:cxn ang="0">
                  <a:pos x="connsiteX1" y="connsiteY1"/>
                </a:cxn>
                <a:cxn ang="0">
                  <a:pos x="connsiteX2" y="connsiteY2"/>
                </a:cxn>
              </a:cxnLst>
              <a:rect l="l" t="t" r="r" b="b"/>
              <a:pathLst>
                <a:path w="21259" h="685">
                  <a:moveTo>
                    <a:pt x="21260" y="0"/>
                  </a:moveTo>
                  <a:cubicBezTo>
                    <a:pt x="15088" y="229"/>
                    <a:pt x="8001" y="457"/>
                    <a:pt x="0" y="686"/>
                  </a:cubicBezTo>
                  <a:cubicBezTo>
                    <a:pt x="8001" y="457"/>
                    <a:pt x="15088" y="229"/>
                    <a:pt x="21260" y="0"/>
                  </a:cubicBezTo>
                  <a:close/>
                </a:path>
              </a:pathLst>
            </a:custGeom>
            <a:solidFill>
              <a:srgbClr val="FFFFFF"/>
            </a:solidFill>
            <a:ln w="2286" cap="flat">
              <a:noFill/>
              <a:prstDash val="solid"/>
              <a:miter/>
            </a:ln>
          </p:spPr>
          <p:txBody>
            <a:bodyPr rtlCol="0" anchor="ctr"/>
            <a:lstStyle/>
            <a:p>
              <a:endParaRPr lang="en-US"/>
            </a:p>
          </p:txBody>
        </p:sp>
        <p:sp>
          <p:nvSpPr>
            <p:cNvPr id="160" name="Freeform 652">
              <a:extLst>
                <a:ext uri="{FF2B5EF4-FFF2-40B4-BE49-F238E27FC236}">
                  <a16:creationId xmlns:a16="http://schemas.microsoft.com/office/drawing/2014/main" id="{58173084-FEDD-CB65-9490-B91431122376}"/>
                </a:ext>
              </a:extLst>
            </p:cNvPr>
            <p:cNvSpPr/>
            <p:nvPr/>
          </p:nvSpPr>
          <p:spPr>
            <a:xfrm>
              <a:off x="5354193" y="2287828"/>
              <a:ext cx="3200" cy="228"/>
            </a:xfrm>
            <a:custGeom>
              <a:avLst/>
              <a:gdLst>
                <a:gd name="connsiteX0" fmla="*/ 3200 w 3200"/>
                <a:gd name="connsiteY0" fmla="*/ 0 h 228"/>
                <a:gd name="connsiteX1" fmla="*/ 0 w 3200"/>
                <a:gd name="connsiteY1" fmla="*/ 229 h 228"/>
                <a:gd name="connsiteX2" fmla="*/ 3200 w 3200"/>
                <a:gd name="connsiteY2" fmla="*/ 0 h 228"/>
              </a:gdLst>
              <a:ahLst/>
              <a:cxnLst>
                <a:cxn ang="0">
                  <a:pos x="connsiteX0" y="connsiteY0"/>
                </a:cxn>
                <a:cxn ang="0">
                  <a:pos x="connsiteX1" y="connsiteY1"/>
                </a:cxn>
                <a:cxn ang="0">
                  <a:pos x="connsiteX2" y="connsiteY2"/>
                </a:cxn>
              </a:cxnLst>
              <a:rect l="l" t="t" r="r" b="b"/>
              <a:pathLst>
                <a:path w="3200" h="228">
                  <a:moveTo>
                    <a:pt x="3200" y="0"/>
                  </a:moveTo>
                  <a:cubicBezTo>
                    <a:pt x="2057" y="0"/>
                    <a:pt x="914" y="0"/>
                    <a:pt x="0" y="229"/>
                  </a:cubicBezTo>
                  <a:cubicBezTo>
                    <a:pt x="1143" y="0"/>
                    <a:pt x="2057" y="0"/>
                    <a:pt x="3200" y="0"/>
                  </a:cubicBezTo>
                  <a:close/>
                </a:path>
              </a:pathLst>
            </a:custGeom>
            <a:solidFill>
              <a:srgbClr val="FFFFFF"/>
            </a:solidFill>
            <a:ln w="2286" cap="flat">
              <a:noFill/>
              <a:prstDash val="solid"/>
              <a:miter/>
            </a:ln>
          </p:spPr>
          <p:txBody>
            <a:bodyPr rtlCol="0" anchor="ctr"/>
            <a:lstStyle/>
            <a:p>
              <a:endParaRPr lang="en-US"/>
            </a:p>
          </p:txBody>
        </p:sp>
        <p:sp>
          <p:nvSpPr>
            <p:cNvPr id="161" name="Freeform 653">
              <a:extLst>
                <a:ext uri="{FF2B5EF4-FFF2-40B4-BE49-F238E27FC236}">
                  <a16:creationId xmlns:a16="http://schemas.microsoft.com/office/drawing/2014/main" id="{0C9426D1-9416-D620-52C0-91E584A1607D}"/>
                </a:ext>
              </a:extLst>
            </p:cNvPr>
            <p:cNvSpPr/>
            <p:nvPr/>
          </p:nvSpPr>
          <p:spPr>
            <a:xfrm>
              <a:off x="5370652" y="2287143"/>
              <a:ext cx="7315" cy="228"/>
            </a:xfrm>
            <a:custGeom>
              <a:avLst/>
              <a:gdLst>
                <a:gd name="connsiteX0" fmla="*/ 7315 w 7315"/>
                <a:gd name="connsiteY0" fmla="*/ 0 h 228"/>
                <a:gd name="connsiteX1" fmla="*/ 0 w 7315"/>
                <a:gd name="connsiteY1" fmla="*/ 229 h 228"/>
                <a:gd name="connsiteX2" fmla="*/ 7315 w 7315"/>
                <a:gd name="connsiteY2" fmla="*/ 0 h 228"/>
              </a:gdLst>
              <a:ahLst/>
              <a:cxnLst>
                <a:cxn ang="0">
                  <a:pos x="connsiteX0" y="connsiteY0"/>
                </a:cxn>
                <a:cxn ang="0">
                  <a:pos x="connsiteX1" y="connsiteY1"/>
                </a:cxn>
                <a:cxn ang="0">
                  <a:pos x="connsiteX2" y="connsiteY2"/>
                </a:cxn>
              </a:cxnLst>
              <a:rect l="l" t="t" r="r" b="b"/>
              <a:pathLst>
                <a:path w="7315" h="228">
                  <a:moveTo>
                    <a:pt x="7315" y="0"/>
                  </a:moveTo>
                  <a:cubicBezTo>
                    <a:pt x="4801" y="0"/>
                    <a:pt x="2286" y="229"/>
                    <a:pt x="0" y="229"/>
                  </a:cubicBezTo>
                  <a:cubicBezTo>
                    <a:pt x="2515" y="0"/>
                    <a:pt x="4801" y="0"/>
                    <a:pt x="7315" y="0"/>
                  </a:cubicBezTo>
                  <a:close/>
                </a:path>
              </a:pathLst>
            </a:custGeom>
            <a:solidFill>
              <a:srgbClr val="FFFFFF"/>
            </a:solidFill>
            <a:ln w="2286" cap="flat">
              <a:noFill/>
              <a:prstDash val="solid"/>
              <a:miter/>
            </a:ln>
          </p:spPr>
          <p:txBody>
            <a:bodyPr rtlCol="0" anchor="ctr"/>
            <a:lstStyle/>
            <a:p>
              <a:endParaRPr lang="en-US"/>
            </a:p>
          </p:txBody>
        </p:sp>
        <p:sp>
          <p:nvSpPr>
            <p:cNvPr id="162" name="Freeform 654">
              <a:extLst>
                <a:ext uri="{FF2B5EF4-FFF2-40B4-BE49-F238E27FC236}">
                  <a16:creationId xmlns:a16="http://schemas.microsoft.com/office/drawing/2014/main" id="{305B2018-BC6A-D2B1-9C36-9A9322C506EB}"/>
                </a:ext>
              </a:extLst>
            </p:cNvPr>
            <p:cNvSpPr/>
            <p:nvPr/>
          </p:nvSpPr>
          <p:spPr>
            <a:xfrm>
              <a:off x="5377967" y="2286914"/>
              <a:ext cx="3886" cy="101"/>
            </a:xfrm>
            <a:custGeom>
              <a:avLst/>
              <a:gdLst>
                <a:gd name="connsiteX0" fmla="*/ 3886 w 3886"/>
                <a:gd name="connsiteY0" fmla="*/ 0 h 101"/>
                <a:gd name="connsiteX1" fmla="*/ 0 w 3886"/>
                <a:gd name="connsiteY1" fmla="*/ 0 h 101"/>
                <a:gd name="connsiteX2" fmla="*/ 3886 w 3886"/>
                <a:gd name="connsiteY2" fmla="*/ 0 h 101"/>
              </a:gdLst>
              <a:ahLst/>
              <a:cxnLst>
                <a:cxn ang="0">
                  <a:pos x="connsiteX0" y="connsiteY0"/>
                </a:cxn>
                <a:cxn ang="0">
                  <a:pos x="connsiteX1" y="connsiteY1"/>
                </a:cxn>
                <a:cxn ang="0">
                  <a:pos x="connsiteX2" y="connsiteY2"/>
                </a:cxn>
              </a:cxnLst>
              <a:rect l="l" t="t" r="r" b="b"/>
              <a:pathLst>
                <a:path w="3886" h="101">
                  <a:moveTo>
                    <a:pt x="3886" y="0"/>
                  </a:moveTo>
                  <a:cubicBezTo>
                    <a:pt x="2515" y="0"/>
                    <a:pt x="1372" y="0"/>
                    <a:pt x="0" y="0"/>
                  </a:cubicBezTo>
                  <a:cubicBezTo>
                    <a:pt x="1372" y="229"/>
                    <a:pt x="2515" y="0"/>
                    <a:pt x="3886" y="0"/>
                  </a:cubicBezTo>
                  <a:close/>
                </a:path>
              </a:pathLst>
            </a:custGeom>
            <a:solidFill>
              <a:srgbClr val="FFFFFF"/>
            </a:solidFill>
            <a:ln w="2286" cap="flat">
              <a:noFill/>
              <a:prstDash val="solid"/>
              <a:miter/>
            </a:ln>
          </p:spPr>
          <p:txBody>
            <a:bodyPr rtlCol="0" anchor="ctr"/>
            <a:lstStyle/>
            <a:p>
              <a:endParaRPr lang="en-US"/>
            </a:p>
          </p:txBody>
        </p:sp>
        <p:sp>
          <p:nvSpPr>
            <p:cNvPr id="163" name="Freeform 655">
              <a:extLst>
                <a:ext uri="{FF2B5EF4-FFF2-40B4-BE49-F238E27FC236}">
                  <a16:creationId xmlns:a16="http://schemas.microsoft.com/office/drawing/2014/main" id="{D44D34FC-2E0C-D724-3DB1-64ACC0F61261}"/>
                </a:ext>
              </a:extLst>
            </p:cNvPr>
            <p:cNvSpPr/>
            <p:nvPr/>
          </p:nvSpPr>
          <p:spPr>
            <a:xfrm>
              <a:off x="5357393" y="2287600"/>
              <a:ext cx="6629" cy="228"/>
            </a:xfrm>
            <a:custGeom>
              <a:avLst/>
              <a:gdLst>
                <a:gd name="connsiteX0" fmla="*/ 6629 w 6629"/>
                <a:gd name="connsiteY0" fmla="*/ 0 h 228"/>
                <a:gd name="connsiteX1" fmla="*/ 0 w 6629"/>
                <a:gd name="connsiteY1" fmla="*/ 229 h 228"/>
                <a:gd name="connsiteX2" fmla="*/ 6629 w 6629"/>
                <a:gd name="connsiteY2" fmla="*/ 0 h 228"/>
              </a:gdLst>
              <a:ahLst/>
              <a:cxnLst>
                <a:cxn ang="0">
                  <a:pos x="connsiteX0" y="connsiteY0"/>
                </a:cxn>
                <a:cxn ang="0">
                  <a:pos x="connsiteX1" y="connsiteY1"/>
                </a:cxn>
                <a:cxn ang="0">
                  <a:pos x="connsiteX2" y="connsiteY2"/>
                </a:cxn>
              </a:cxnLst>
              <a:rect l="l" t="t" r="r" b="b"/>
              <a:pathLst>
                <a:path w="6629" h="228">
                  <a:moveTo>
                    <a:pt x="6629" y="0"/>
                  </a:moveTo>
                  <a:cubicBezTo>
                    <a:pt x="4343" y="0"/>
                    <a:pt x="2057" y="229"/>
                    <a:pt x="0" y="229"/>
                  </a:cubicBezTo>
                  <a:cubicBezTo>
                    <a:pt x="2057" y="0"/>
                    <a:pt x="4343" y="0"/>
                    <a:pt x="6629" y="0"/>
                  </a:cubicBezTo>
                  <a:close/>
                </a:path>
              </a:pathLst>
            </a:custGeom>
            <a:solidFill>
              <a:srgbClr val="FFFFFF"/>
            </a:solidFill>
            <a:ln w="2286" cap="flat">
              <a:noFill/>
              <a:prstDash val="solid"/>
              <a:miter/>
            </a:ln>
          </p:spPr>
          <p:txBody>
            <a:bodyPr rtlCol="0" anchor="ctr"/>
            <a:lstStyle/>
            <a:p>
              <a:endParaRPr lang="en-US"/>
            </a:p>
          </p:txBody>
        </p:sp>
        <p:sp>
          <p:nvSpPr>
            <p:cNvPr id="164" name="Freeform 656">
              <a:extLst>
                <a:ext uri="{FF2B5EF4-FFF2-40B4-BE49-F238E27FC236}">
                  <a16:creationId xmlns:a16="http://schemas.microsoft.com/office/drawing/2014/main" id="{C8161521-D0C0-EFAF-A397-7C548EE1E71A}"/>
                </a:ext>
              </a:extLst>
            </p:cNvPr>
            <p:cNvSpPr/>
            <p:nvPr/>
          </p:nvSpPr>
          <p:spPr>
            <a:xfrm>
              <a:off x="5150260" y="665679"/>
              <a:ext cx="192868" cy="191352"/>
            </a:xfrm>
            <a:custGeom>
              <a:avLst/>
              <a:gdLst>
                <a:gd name="connsiteX0" fmla="*/ 96947 w 192868"/>
                <a:gd name="connsiteY0" fmla="*/ 191341 h 191352"/>
                <a:gd name="connsiteX1" fmla="*/ 192502 w 192868"/>
                <a:gd name="connsiteY1" fmla="*/ 93043 h 191352"/>
                <a:gd name="connsiteX2" fmla="*/ 100376 w 192868"/>
                <a:gd name="connsiteY2" fmla="*/ 3 h 191352"/>
                <a:gd name="connsiteX3" fmla="*/ 21 w 192868"/>
                <a:gd name="connsiteY3" fmla="*/ 90300 h 191352"/>
                <a:gd name="connsiteX4" fmla="*/ 96947 w 192868"/>
                <a:gd name="connsiteY4" fmla="*/ 191341 h 19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68" h="191352">
                  <a:moveTo>
                    <a:pt x="96947" y="191341"/>
                  </a:moveTo>
                  <a:cubicBezTo>
                    <a:pt x="159355" y="190427"/>
                    <a:pt x="187930" y="169853"/>
                    <a:pt x="192502" y="93043"/>
                  </a:cubicBezTo>
                  <a:cubicBezTo>
                    <a:pt x="197303" y="46638"/>
                    <a:pt x="154326" y="-454"/>
                    <a:pt x="100376" y="3"/>
                  </a:cubicBezTo>
                  <a:cubicBezTo>
                    <a:pt x="49170" y="460"/>
                    <a:pt x="935" y="34979"/>
                    <a:pt x="21" y="90300"/>
                  </a:cubicBezTo>
                  <a:cubicBezTo>
                    <a:pt x="-1122" y="162081"/>
                    <a:pt x="44369" y="192027"/>
                    <a:pt x="96947" y="191341"/>
                  </a:cubicBezTo>
                  <a:close/>
                </a:path>
              </a:pathLst>
            </a:custGeom>
            <a:solidFill>
              <a:srgbClr val="FFFFFF"/>
            </a:solidFill>
            <a:ln w="2286" cap="flat">
              <a:noFill/>
              <a:prstDash val="solid"/>
              <a:miter/>
            </a:ln>
          </p:spPr>
          <p:txBody>
            <a:bodyPr rtlCol="0" anchor="ctr"/>
            <a:lstStyle/>
            <a:p>
              <a:endParaRPr lang="en-US"/>
            </a:p>
          </p:txBody>
        </p:sp>
        <p:sp>
          <p:nvSpPr>
            <p:cNvPr id="165" name="Freeform 657">
              <a:extLst>
                <a:ext uri="{FF2B5EF4-FFF2-40B4-BE49-F238E27FC236}">
                  <a16:creationId xmlns:a16="http://schemas.microsoft.com/office/drawing/2014/main" id="{CB0977BD-1DF7-2865-EAB8-EF687F46AB31}"/>
                </a:ext>
              </a:extLst>
            </p:cNvPr>
            <p:cNvSpPr/>
            <p:nvPr/>
          </p:nvSpPr>
          <p:spPr>
            <a:xfrm>
              <a:off x="4992939" y="559282"/>
              <a:ext cx="439333" cy="903414"/>
            </a:xfrm>
            <a:custGeom>
              <a:avLst/>
              <a:gdLst>
                <a:gd name="connsiteX0" fmla="*/ 94020 w 439333"/>
                <a:gd name="connsiteY0" fmla="*/ 894842 h 903414"/>
                <a:gd name="connsiteX1" fmla="*/ 164886 w 439333"/>
                <a:gd name="connsiteY1" fmla="*/ 877697 h 903414"/>
                <a:gd name="connsiteX2" fmla="*/ 171973 w 439333"/>
                <a:gd name="connsiteY2" fmla="*/ 842264 h 903414"/>
                <a:gd name="connsiteX3" fmla="*/ 199405 w 439333"/>
                <a:gd name="connsiteY3" fmla="*/ 635381 h 903414"/>
                <a:gd name="connsiteX4" fmla="*/ 225008 w 439333"/>
                <a:gd name="connsiteY4" fmla="*/ 591719 h 903414"/>
                <a:gd name="connsiteX5" fmla="*/ 272786 w 439333"/>
                <a:gd name="connsiteY5" fmla="*/ 612978 h 903414"/>
                <a:gd name="connsiteX6" fmla="*/ 319420 w 439333"/>
                <a:gd name="connsiteY6" fmla="*/ 872897 h 903414"/>
                <a:gd name="connsiteX7" fmla="*/ 365597 w 439333"/>
                <a:gd name="connsiteY7" fmla="*/ 900329 h 903414"/>
                <a:gd name="connsiteX8" fmla="*/ 401259 w 439333"/>
                <a:gd name="connsiteY8" fmla="*/ 865124 h 903414"/>
                <a:gd name="connsiteX9" fmla="*/ 380685 w 439333"/>
                <a:gd name="connsiteY9" fmla="*/ 632867 h 903414"/>
                <a:gd name="connsiteX10" fmla="*/ 364911 w 439333"/>
                <a:gd name="connsiteY10" fmla="*/ 491820 h 903414"/>
                <a:gd name="connsiteX11" fmla="*/ 385943 w 439333"/>
                <a:gd name="connsiteY11" fmla="*/ 287452 h 903414"/>
                <a:gd name="connsiteX12" fmla="*/ 430062 w 439333"/>
                <a:gd name="connsiteY12" fmla="*/ 106172 h 903414"/>
                <a:gd name="connsiteX13" fmla="*/ 439206 w 439333"/>
                <a:gd name="connsiteY13" fmla="*/ 37364 h 903414"/>
                <a:gd name="connsiteX14" fmla="*/ 412460 w 439333"/>
                <a:gd name="connsiteY14" fmla="*/ 330 h 903414"/>
                <a:gd name="connsiteX15" fmla="*/ 379770 w 439333"/>
                <a:gd name="connsiteY15" fmla="*/ 28448 h 903414"/>
                <a:gd name="connsiteX16" fmla="*/ 379085 w 439333"/>
                <a:gd name="connsiteY16" fmla="*/ 31191 h 903414"/>
                <a:gd name="connsiteX17" fmla="*/ 354167 w 439333"/>
                <a:gd name="connsiteY17" fmla="*/ 119660 h 903414"/>
                <a:gd name="connsiteX18" fmla="*/ 356682 w 439333"/>
                <a:gd name="connsiteY18" fmla="*/ 140919 h 903414"/>
                <a:gd name="connsiteX19" fmla="*/ 367883 w 439333"/>
                <a:gd name="connsiteY19" fmla="*/ 208356 h 903414"/>
                <a:gd name="connsiteX20" fmla="*/ 331993 w 439333"/>
                <a:gd name="connsiteY20" fmla="*/ 292710 h 903414"/>
                <a:gd name="connsiteX21" fmla="*/ 214493 w 439333"/>
                <a:gd name="connsiteY21" fmla="*/ 309169 h 903414"/>
                <a:gd name="connsiteX22" fmla="*/ 139055 w 439333"/>
                <a:gd name="connsiteY22" fmla="*/ 215672 h 903414"/>
                <a:gd name="connsiteX23" fmla="*/ 124196 w 439333"/>
                <a:gd name="connsiteY23" fmla="*/ 165380 h 903414"/>
                <a:gd name="connsiteX24" fmla="*/ 71389 w 439333"/>
                <a:gd name="connsiteY24" fmla="*/ 64567 h 903414"/>
                <a:gd name="connsiteX25" fmla="*/ 44414 w 439333"/>
                <a:gd name="connsiteY25" fmla="*/ 25705 h 903414"/>
                <a:gd name="connsiteX26" fmla="*/ 33670 w 439333"/>
                <a:gd name="connsiteY26" fmla="*/ 17933 h 903414"/>
                <a:gd name="connsiteX27" fmla="*/ 294 w 439333"/>
                <a:gd name="connsiteY27" fmla="*/ 55194 h 903414"/>
                <a:gd name="connsiteX28" fmla="*/ 8524 w 439333"/>
                <a:gd name="connsiteY28" fmla="*/ 78740 h 903414"/>
                <a:gd name="connsiteX29" fmla="*/ 108651 w 439333"/>
                <a:gd name="connsiteY29" fmla="*/ 329286 h 903414"/>
                <a:gd name="connsiteX30" fmla="*/ 126024 w 439333"/>
                <a:gd name="connsiteY30" fmla="*/ 441300 h 903414"/>
                <a:gd name="connsiteX31" fmla="*/ 115737 w 439333"/>
                <a:gd name="connsiteY31" fmla="*/ 580289 h 903414"/>
                <a:gd name="connsiteX32" fmla="*/ 107736 w 439333"/>
                <a:gd name="connsiteY32" fmla="*/ 668985 h 903414"/>
                <a:gd name="connsiteX33" fmla="*/ 87162 w 439333"/>
                <a:gd name="connsiteY33" fmla="*/ 851637 h 903414"/>
                <a:gd name="connsiteX34" fmla="*/ 94020 w 439333"/>
                <a:gd name="connsiteY34" fmla="*/ 894842 h 90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9333" h="903414">
                  <a:moveTo>
                    <a:pt x="94020" y="894842"/>
                  </a:moveTo>
                  <a:cubicBezTo>
                    <a:pt x="113223" y="911759"/>
                    <a:pt x="157114" y="902386"/>
                    <a:pt x="164886" y="877697"/>
                  </a:cubicBezTo>
                  <a:cubicBezTo>
                    <a:pt x="168544" y="866267"/>
                    <a:pt x="170601" y="854151"/>
                    <a:pt x="171973" y="842264"/>
                  </a:cubicBezTo>
                  <a:cubicBezTo>
                    <a:pt x="180431" y="773227"/>
                    <a:pt x="186832" y="703961"/>
                    <a:pt x="199405" y="635381"/>
                  </a:cubicBezTo>
                  <a:cubicBezTo>
                    <a:pt x="203520" y="612750"/>
                    <a:pt x="207635" y="600634"/>
                    <a:pt x="225008" y="591719"/>
                  </a:cubicBezTo>
                  <a:cubicBezTo>
                    <a:pt x="244896" y="581660"/>
                    <a:pt x="266613" y="591033"/>
                    <a:pt x="272786" y="612978"/>
                  </a:cubicBezTo>
                  <a:cubicBezTo>
                    <a:pt x="277815" y="630809"/>
                    <a:pt x="304790" y="805002"/>
                    <a:pt x="319420" y="872897"/>
                  </a:cubicBezTo>
                  <a:cubicBezTo>
                    <a:pt x="324449" y="897128"/>
                    <a:pt x="341823" y="905815"/>
                    <a:pt x="365597" y="900329"/>
                  </a:cubicBezTo>
                  <a:cubicBezTo>
                    <a:pt x="389600" y="894842"/>
                    <a:pt x="399201" y="889813"/>
                    <a:pt x="401259" y="865124"/>
                  </a:cubicBezTo>
                  <a:cubicBezTo>
                    <a:pt x="401945" y="856895"/>
                    <a:pt x="388000" y="698246"/>
                    <a:pt x="380685" y="632867"/>
                  </a:cubicBezTo>
                  <a:cubicBezTo>
                    <a:pt x="375427" y="585775"/>
                    <a:pt x="366512" y="539369"/>
                    <a:pt x="364911" y="491820"/>
                  </a:cubicBezTo>
                  <a:cubicBezTo>
                    <a:pt x="362625" y="422555"/>
                    <a:pt x="374055" y="355118"/>
                    <a:pt x="385943" y="287452"/>
                  </a:cubicBezTo>
                  <a:cubicBezTo>
                    <a:pt x="396687" y="226187"/>
                    <a:pt x="414289" y="166523"/>
                    <a:pt x="430062" y="106172"/>
                  </a:cubicBezTo>
                  <a:cubicBezTo>
                    <a:pt x="436006" y="83541"/>
                    <a:pt x="440121" y="60909"/>
                    <a:pt x="439206" y="37364"/>
                  </a:cubicBezTo>
                  <a:cubicBezTo>
                    <a:pt x="438292" y="15647"/>
                    <a:pt x="428691" y="2845"/>
                    <a:pt x="412460" y="330"/>
                  </a:cubicBezTo>
                  <a:cubicBezTo>
                    <a:pt x="398058" y="-1956"/>
                    <a:pt x="386857" y="7646"/>
                    <a:pt x="379770" y="28448"/>
                  </a:cubicBezTo>
                  <a:cubicBezTo>
                    <a:pt x="379542" y="29363"/>
                    <a:pt x="379313" y="30277"/>
                    <a:pt x="379085" y="31191"/>
                  </a:cubicBezTo>
                  <a:cubicBezTo>
                    <a:pt x="370855" y="60681"/>
                    <a:pt x="362854" y="90170"/>
                    <a:pt x="354167" y="119660"/>
                  </a:cubicBezTo>
                  <a:cubicBezTo>
                    <a:pt x="351881" y="127432"/>
                    <a:pt x="352796" y="134061"/>
                    <a:pt x="356682" y="140919"/>
                  </a:cubicBezTo>
                  <a:cubicBezTo>
                    <a:pt x="368798" y="161951"/>
                    <a:pt x="370855" y="185039"/>
                    <a:pt x="367883" y="208356"/>
                  </a:cubicBezTo>
                  <a:cubicBezTo>
                    <a:pt x="364226" y="239217"/>
                    <a:pt x="353253" y="274650"/>
                    <a:pt x="331993" y="292710"/>
                  </a:cubicBezTo>
                  <a:cubicBezTo>
                    <a:pt x="298160" y="317856"/>
                    <a:pt x="257927" y="324942"/>
                    <a:pt x="214493" y="309169"/>
                  </a:cubicBezTo>
                  <a:cubicBezTo>
                    <a:pt x="168544" y="292481"/>
                    <a:pt x="144541" y="263220"/>
                    <a:pt x="139055" y="215672"/>
                  </a:cubicBezTo>
                  <a:cubicBezTo>
                    <a:pt x="136997" y="197612"/>
                    <a:pt x="130596" y="181610"/>
                    <a:pt x="124196" y="165380"/>
                  </a:cubicBezTo>
                  <a:cubicBezTo>
                    <a:pt x="110480" y="129718"/>
                    <a:pt x="89906" y="97714"/>
                    <a:pt x="71389" y="64567"/>
                  </a:cubicBezTo>
                  <a:cubicBezTo>
                    <a:pt x="63845" y="50851"/>
                    <a:pt x="53558" y="38507"/>
                    <a:pt x="44414" y="25705"/>
                  </a:cubicBezTo>
                  <a:cubicBezTo>
                    <a:pt x="41671" y="21819"/>
                    <a:pt x="38928" y="18161"/>
                    <a:pt x="33670" y="17933"/>
                  </a:cubicBezTo>
                  <a:cubicBezTo>
                    <a:pt x="17439" y="17018"/>
                    <a:pt x="-2677" y="38964"/>
                    <a:pt x="294" y="55194"/>
                  </a:cubicBezTo>
                  <a:cubicBezTo>
                    <a:pt x="1895" y="63195"/>
                    <a:pt x="4638" y="71425"/>
                    <a:pt x="8524" y="78740"/>
                  </a:cubicBezTo>
                  <a:cubicBezTo>
                    <a:pt x="48986" y="159436"/>
                    <a:pt x="77790" y="244932"/>
                    <a:pt x="108651" y="329286"/>
                  </a:cubicBezTo>
                  <a:cubicBezTo>
                    <a:pt x="121681" y="365176"/>
                    <a:pt x="129453" y="402666"/>
                    <a:pt x="126024" y="441300"/>
                  </a:cubicBezTo>
                  <a:cubicBezTo>
                    <a:pt x="122138" y="487477"/>
                    <a:pt x="117795" y="533883"/>
                    <a:pt x="115737" y="580289"/>
                  </a:cubicBezTo>
                  <a:cubicBezTo>
                    <a:pt x="114366" y="610007"/>
                    <a:pt x="110937" y="639496"/>
                    <a:pt x="107736" y="668985"/>
                  </a:cubicBezTo>
                  <a:cubicBezTo>
                    <a:pt x="101107" y="729793"/>
                    <a:pt x="94020" y="790829"/>
                    <a:pt x="87162" y="851637"/>
                  </a:cubicBezTo>
                  <a:cubicBezTo>
                    <a:pt x="84191" y="879983"/>
                    <a:pt x="89448" y="890499"/>
                    <a:pt x="94020" y="894842"/>
                  </a:cubicBezTo>
                  <a:close/>
                </a:path>
              </a:pathLst>
            </a:custGeom>
            <a:solidFill>
              <a:srgbClr val="EC7C69"/>
            </a:solidFill>
            <a:ln w="2286" cap="flat">
              <a:noFill/>
              <a:prstDash val="solid"/>
              <a:miter/>
            </a:ln>
          </p:spPr>
          <p:txBody>
            <a:bodyPr rtlCol="0" anchor="ctr"/>
            <a:lstStyle/>
            <a:p>
              <a:endParaRPr lang="en-US" dirty="0"/>
            </a:p>
          </p:txBody>
        </p:sp>
        <p:sp>
          <p:nvSpPr>
            <p:cNvPr id="166" name="Freeform 658">
              <a:extLst>
                <a:ext uri="{FF2B5EF4-FFF2-40B4-BE49-F238E27FC236}">
                  <a16:creationId xmlns:a16="http://schemas.microsoft.com/office/drawing/2014/main" id="{B7B7B28F-C4EE-F497-91D5-79E1B0A793E6}"/>
                </a:ext>
              </a:extLst>
            </p:cNvPr>
            <p:cNvSpPr/>
            <p:nvPr/>
          </p:nvSpPr>
          <p:spPr>
            <a:xfrm>
              <a:off x="5136794" y="1598062"/>
              <a:ext cx="166992" cy="289712"/>
            </a:xfrm>
            <a:custGeom>
              <a:avLst/>
              <a:gdLst>
                <a:gd name="connsiteX0" fmla="*/ 52807 w 166992"/>
                <a:gd name="connsiteY0" fmla="*/ 135869 h 289712"/>
                <a:gd name="connsiteX1" fmla="*/ 72695 w 166992"/>
                <a:gd name="connsiteY1" fmla="*/ 158500 h 289712"/>
                <a:gd name="connsiteX2" fmla="*/ 70637 w 166992"/>
                <a:gd name="connsiteY2" fmla="*/ 172216 h 289712"/>
                <a:gd name="connsiteX3" fmla="*/ 62408 w 166992"/>
                <a:gd name="connsiteY3" fmla="*/ 269142 h 289712"/>
                <a:gd name="connsiteX4" fmla="*/ 80924 w 166992"/>
                <a:gd name="connsiteY4" fmla="*/ 289488 h 289712"/>
                <a:gd name="connsiteX5" fmla="*/ 147676 w 166992"/>
                <a:gd name="connsiteY5" fmla="*/ 289488 h 289712"/>
                <a:gd name="connsiteX6" fmla="*/ 166649 w 166992"/>
                <a:gd name="connsiteY6" fmla="*/ 267314 h 289712"/>
                <a:gd name="connsiteX7" fmla="*/ 161163 w 166992"/>
                <a:gd name="connsiteY7" fmla="*/ 211992 h 289712"/>
                <a:gd name="connsiteX8" fmla="*/ 150190 w 166992"/>
                <a:gd name="connsiteY8" fmla="*/ 31627 h 289712"/>
                <a:gd name="connsiteX9" fmla="*/ 131445 w 166992"/>
                <a:gd name="connsiteY9" fmla="*/ 309 h 289712"/>
                <a:gd name="connsiteX10" fmla="*/ 0 w 166992"/>
                <a:gd name="connsiteY10" fmla="*/ 130611 h 289712"/>
                <a:gd name="connsiteX11" fmla="*/ 52807 w 166992"/>
                <a:gd name="connsiteY11" fmla="*/ 135869 h 28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992" h="289712">
                  <a:moveTo>
                    <a:pt x="52807" y="135869"/>
                  </a:moveTo>
                  <a:cubicBezTo>
                    <a:pt x="69952" y="137240"/>
                    <a:pt x="73609" y="141355"/>
                    <a:pt x="72695" y="158500"/>
                  </a:cubicBezTo>
                  <a:cubicBezTo>
                    <a:pt x="72466" y="163072"/>
                    <a:pt x="71095" y="167644"/>
                    <a:pt x="70637" y="172216"/>
                  </a:cubicBezTo>
                  <a:cubicBezTo>
                    <a:pt x="67894" y="204449"/>
                    <a:pt x="65380" y="236910"/>
                    <a:pt x="62408" y="269142"/>
                  </a:cubicBezTo>
                  <a:cubicBezTo>
                    <a:pt x="61036" y="283316"/>
                    <a:pt x="66523" y="289716"/>
                    <a:pt x="80924" y="289488"/>
                  </a:cubicBezTo>
                  <a:cubicBezTo>
                    <a:pt x="103099" y="289031"/>
                    <a:pt x="125501" y="290174"/>
                    <a:pt x="147676" y="289488"/>
                  </a:cubicBezTo>
                  <a:cubicBezTo>
                    <a:pt x="165964" y="288802"/>
                    <a:pt x="168021" y="286287"/>
                    <a:pt x="166649" y="267314"/>
                  </a:cubicBezTo>
                  <a:cubicBezTo>
                    <a:pt x="165506" y="248797"/>
                    <a:pt x="162306" y="230509"/>
                    <a:pt x="161163" y="211992"/>
                  </a:cubicBezTo>
                  <a:cubicBezTo>
                    <a:pt x="157277" y="151871"/>
                    <a:pt x="153619" y="91749"/>
                    <a:pt x="150190" y="31627"/>
                  </a:cubicBezTo>
                  <a:cubicBezTo>
                    <a:pt x="149276" y="17682"/>
                    <a:pt x="144932" y="6024"/>
                    <a:pt x="131445" y="309"/>
                  </a:cubicBezTo>
                  <a:cubicBezTo>
                    <a:pt x="115443" y="-6321"/>
                    <a:pt x="40234" y="95635"/>
                    <a:pt x="0" y="130611"/>
                  </a:cubicBezTo>
                  <a:cubicBezTo>
                    <a:pt x="19660" y="138612"/>
                    <a:pt x="36576" y="134726"/>
                    <a:pt x="52807" y="135869"/>
                  </a:cubicBezTo>
                  <a:close/>
                </a:path>
              </a:pathLst>
            </a:custGeom>
            <a:solidFill>
              <a:srgbClr val="418D8F"/>
            </a:solidFill>
            <a:ln w="2286" cap="flat">
              <a:noFill/>
              <a:prstDash val="solid"/>
              <a:miter/>
            </a:ln>
          </p:spPr>
          <p:txBody>
            <a:bodyPr rtlCol="0" anchor="ctr"/>
            <a:lstStyle/>
            <a:p>
              <a:endParaRPr lang="en-US"/>
            </a:p>
          </p:txBody>
        </p:sp>
        <p:sp>
          <p:nvSpPr>
            <p:cNvPr id="167" name="Freeform 659">
              <a:extLst>
                <a:ext uri="{FF2B5EF4-FFF2-40B4-BE49-F238E27FC236}">
                  <a16:creationId xmlns:a16="http://schemas.microsoft.com/office/drawing/2014/main" id="{CAB31D5B-75C0-8938-D62C-A7B3E0D872BD}"/>
                </a:ext>
              </a:extLst>
            </p:cNvPr>
            <p:cNvSpPr/>
            <p:nvPr/>
          </p:nvSpPr>
          <p:spPr>
            <a:xfrm>
              <a:off x="5654344" y="1986762"/>
              <a:ext cx="186309" cy="20574"/>
            </a:xfrm>
            <a:custGeom>
              <a:avLst/>
              <a:gdLst>
                <a:gd name="connsiteX0" fmla="*/ 34061 w 186309"/>
                <a:gd name="connsiteY0" fmla="*/ 20345 h 20574"/>
                <a:gd name="connsiteX1" fmla="*/ 128473 w 186309"/>
                <a:gd name="connsiteY1" fmla="*/ 15773 h 20574"/>
                <a:gd name="connsiteX2" fmla="*/ 181966 w 186309"/>
                <a:gd name="connsiteY2" fmla="*/ 2286 h 20574"/>
                <a:gd name="connsiteX3" fmla="*/ 186309 w 186309"/>
                <a:gd name="connsiteY3" fmla="*/ 0 h 20574"/>
                <a:gd name="connsiteX4" fmla="*/ 162763 w 186309"/>
                <a:gd name="connsiteY4" fmla="*/ 1372 h 20574"/>
                <a:gd name="connsiteX5" fmla="*/ 162535 w 186309"/>
                <a:gd name="connsiteY5" fmla="*/ 1372 h 20574"/>
                <a:gd name="connsiteX6" fmla="*/ 139446 w 186309"/>
                <a:gd name="connsiteY6" fmla="*/ 2743 h 20574"/>
                <a:gd name="connsiteX7" fmla="*/ 138989 w 186309"/>
                <a:gd name="connsiteY7" fmla="*/ 2743 h 20574"/>
                <a:gd name="connsiteX8" fmla="*/ 116815 w 186309"/>
                <a:gd name="connsiteY8" fmla="*/ 4115 h 20574"/>
                <a:gd name="connsiteX9" fmla="*/ 115900 w 186309"/>
                <a:gd name="connsiteY9" fmla="*/ 4115 h 20574"/>
                <a:gd name="connsiteX10" fmla="*/ 94640 w 186309"/>
                <a:gd name="connsiteY10" fmla="*/ 5715 h 20574"/>
                <a:gd name="connsiteX11" fmla="*/ 93726 w 186309"/>
                <a:gd name="connsiteY11" fmla="*/ 5715 h 20574"/>
                <a:gd name="connsiteX12" fmla="*/ 83439 w 186309"/>
                <a:gd name="connsiteY12" fmla="*/ 6401 h 20574"/>
                <a:gd name="connsiteX13" fmla="*/ 82753 w 186309"/>
                <a:gd name="connsiteY13" fmla="*/ 6401 h 20574"/>
                <a:gd name="connsiteX14" fmla="*/ 73152 w 186309"/>
                <a:gd name="connsiteY14" fmla="*/ 7087 h 20574"/>
                <a:gd name="connsiteX15" fmla="*/ 72009 w 186309"/>
                <a:gd name="connsiteY15" fmla="*/ 7087 h 20574"/>
                <a:gd name="connsiteX16" fmla="*/ 62408 w 186309"/>
                <a:gd name="connsiteY16" fmla="*/ 7772 h 20574"/>
                <a:gd name="connsiteX17" fmla="*/ 61265 w 186309"/>
                <a:gd name="connsiteY17" fmla="*/ 7772 h 20574"/>
                <a:gd name="connsiteX18" fmla="*/ 52578 w 186309"/>
                <a:gd name="connsiteY18" fmla="*/ 8458 h 20574"/>
                <a:gd name="connsiteX19" fmla="*/ 51664 w 186309"/>
                <a:gd name="connsiteY19" fmla="*/ 8458 h 20574"/>
                <a:gd name="connsiteX20" fmla="*/ 42977 w 186309"/>
                <a:gd name="connsiteY20" fmla="*/ 9144 h 20574"/>
                <a:gd name="connsiteX21" fmla="*/ 41148 w 186309"/>
                <a:gd name="connsiteY21" fmla="*/ 9373 h 20574"/>
                <a:gd name="connsiteX22" fmla="*/ 33147 w 186309"/>
                <a:gd name="connsiteY22" fmla="*/ 10058 h 20574"/>
                <a:gd name="connsiteX23" fmla="*/ 32690 w 186309"/>
                <a:gd name="connsiteY23" fmla="*/ 10058 h 20574"/>
                <a:gd name="connsiteX24" fmla="*/ 24689 w 186309"/>
                <a:gd name="connsiteY24" fmla="*/ 10744 h 20574"/>
                <a:gd name="connsiteX25" fmla="*/ 22860 w 186309"/>
                <a:gd name="connsiteY25" fmla="*/ 10973 h 20574"/>
                <a:gd name="connsiteX26" fmla="*/ 15088 w 186309"/>
                <a:gd name="connsiteY26" fmla="*/ 11659 h 20574"/>
                <a:gd name="connsiteX27" fmla="*/ 13716 w 186309"/>
                <a:gd name="connsiteY27" fmla="*/ 11887 h 20574"/>
                <a:gd name="connsiteX28" fmla="*/ 13259 w 186309"/>
                <a:gd name="connsiteY28" fmla="*/ 11887 h 20574"/>
                <a:gd name="connsiteX29" fmla="*/ 12344 w 186309"/>
                <a:gd name="connsiteY29" fmla="*/ 11887 h 20574"/>
                <a:gd name="connsiteX30" fmla="*/ 0 w 186309"/>
                <a:gd name="connsiteY30" fmla="*/ 13030 h 20574"/>
                <a:gd name="connsiteX31" fmla="*/ 3658 w 186309"/>
                <a:gd name="connsiteY31" fmla="*/ 20117 h 20574"/>
                <a:gd name="connsiteX32" fmla="*/ 34061 w 186309"/>
                <a:gd name="connsiteY32" fmla="*/ 20345 h 2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6309" h="20574">
                  <a:moveTo>
                    <a:pt x="34061" y="20345"/>
                  </a:moveTo>
                  <a:cubicBezTo>
                    <a:pt x="65608" y="19660"/>
                    <a:pt x="97155" y="19202"/>
                    <a:pt x="128473" y="15773"/>
                  </a:cubicBezTo>
                  <a:cubicBezTo>
                    <a:pt x="146761" y="12802"/>
                    <a:pt x="164592" y="8458"/>
                    <a:pt x="181966" y="2286"/>
                  </a:cubicBezTo>
                  <a:cubicBezTo>
                    <a:pt x="183337" y="1600"/>
                    <a:pt x="184937" y="914"/>
                    <a:pt x="186309" y="0"/>
                  </a:cubicBezTo>
                  <a:cubicBezTo>
                    <a:pt x="178537" y="457"/>
                    <a:pt x="170536" y="914"/>
                    <a:pt x="162763" y="1372"/>
                  </a:cubicBezTo>
                  <a:cubicBezTo>
                    <a:pt x="162763" y="1372"/>
                    <a:pt x="162763" y="1372"/>
                    <a:pt x="162535" y="1372"/>
                  </a:cubicBezTo>
                  <a:cubicBezTo>
                    <a:pt x="154762" y="1829"/>
                    <a:pt x="147218" y="2286"/>
                    <a:pt x="139446" y="2743"/>
                  </a:cubicBezTo>
                  <a:cubicBezTo>
                    <a:pt x="139217" y="2743"/>
                    <a:pt x="139217" y="2743"/>
                    <a:pt x="138989" y="2743"/>
                  </a:cubicBezTo>
                  <a:cubicBezTo>
                    <a:pt x="131445" y="3200"/>
                    <a:pt x="124130" y="3658"/>
                    <a:pt x="116815" y="4115"/>
                  </a:cubicBezTo>
                  <a:cubicBezTo>
                    <a:pt x="116586" y="4115"/>
                    <a:pt x="116357" y="4115"/>
                    <a:pt x="115900" y="4115"/>
                  </a:cubicBezTo>
                  <a:cubicBezTo>
                    <a:pt x="108585" y="4572"/>
                    <a:pt x="101498" y="5029"/>
                    <a:pt x="94640" y="5715"/>
                  </a:cubicBezTo>
                  <a:cubicBezTo>
                    <a:pt x="94412" y="5715"/>
                    <a:pt x="93955" y="5715"/>
                    <a:pt x="93726" y="5715"/>
                  </a:cubicBezTo>
                  <a:cubicBezTo>
                    <a:pt x="90297" y="5944"/>
                    <a:pt x="86868" y="6172"/>
                    <a:pt x="83439" y="6401"/>
                  </a:cubicBezTo>
                  <a:cubicBezTo>
                    <a:pt x="83210" y="6401"/>
                    <a:pt x="82982" y="6401"/>
                    <a:pt x="82753" y="6401"/>
                  </a:cubicBezTo>
                  <a:cubicBezTo>
                    <a:pt x="79553" y="6629"/>
                    <a:pt x="76352" y="6858"/>
                    <a:pt x="73152" y="7087"/>
                  </a:cubicBezTo>
                  <a:cubicBezTo>
                    <a:pt x="72695" y="7087"/>
                    <a:pt x="72466" y="7087"/>
                    <a:pt x="72009" y="7087"/>
                  </a:cubicBezTo>
                  <a:cubicBezTo>
                    <a:pt x="68809" y="7315"/>
                    <a:pt x="65608" y="7544"/>
                    <a:pt x="62408" y="7772"/>
                  </a:cubicBezTo>
                  <a:cubicBezTo>
                    <a:pt x="61951" y="7772"/>
                    <a:pt x="61493" y="7772"/>
                    <a:pt x="61265" y="7772"/>
                  </a:cubicBezTo>
                  <a:cubicBezTo>
                    <a:pt x="58293" y="8001"/>
                    <a:pt x="55550" y="8230"/>
                    <a:pt x="52578" y="8458"/>
                  </a:cubicBezTo>
                  <a:cubicBezTo>
                    <a:pt x="52349" y="8458"/>
                    <a:pt x="51892" y="8458"/>
                    <a:pt x="51664" y="8458"/>
                  </a:cubicBezTo>
                  <a:cubicBezTo>
                    <a:pt x="48692" y="8687"/>
                    <a:pt x="45720" y="8915"/>
                    <a:pt x="42977" y="9144"/>
                  </a:cubicBezTo>
                  <a:cubicBezTo>
                    <a:pt x="42291" y="9144"/>
                    <a:pt x="41834" y="9144"/>
                    <a:pt x="41148" y="9373"/>
                  </a:cubicBezTo>
                  <a:cubicBezTo>
                    <a:pt x="38405" y="9601"/>
                    <a:pt x="35662" y="9830"/>
                    <a:pt x="33147" y="10058"/>
                  </a:cubicBezTo>
                  <a:cubicBezTo>
                    <a:pt x="32918" y="10058"/>
                    <a:pt x="32690" y="10058"/>
                    <a:pt x="32690" y="10058"/>
                  </a:cubicBezTo>
                  <a:cubicBezTo>
                    <a:pt x="29947" y="10287"/>
                    <a:pt x="27203" y="10516"/>
                    <a:pt x="24689" y="10744"/>
                  </a:cubicBezTo>
                  <a:cubicBezTo>
                    <a:pt x="24003" y="10744"/>
                    <a:pt x="23546" y="10744"/>
                    <a:pt x="22860" y="10973"/>
                  </a:cubicBezTo>
                  <a:cubicBezTo>
                    <a:pt x="20117" y="11201"/>
                    <a:pt x="17602" y="11430"/>
                    <a:pt x="15088" y="11659"/>
                  </a:cubicBezTo>
                  <a:cubicBezTo>
                    <a:pt x="14630" y="11659"/>
                    <a:pt x="14173" y="11659"/>
                    <a:pt x="13716" y="11887"/>
                  </a:cubicBezTo>
                  <a:cubicBezTo>
                    <a:pt x="13487" y="11887"/>
                    <a:pt x="13259" y="11887"/>
                    <a:pt x="13259" y="11887"/>
                  </a:cubicBezTo>
                  <a:cubicBezTo>
                    <a:pt x="13030" y="11887"/>
                    <a:pt x="12802" y="11887"/>
                    <a:pt x="12344" y="11887"/>
                  </a:cubicBezTo>
                  <a:cubicBezTo>
                    <a:pt x="8915" y="12344"/>
                    <a:pt x="4572" y="12802"/>
                    <a:pt x="0" y="13030"/>
                  </a:cubicBezTo>
                  <a:cubicBezTo>
                    <a:pt x="1372" y="15316"/>
                    <a:pt x="2515" y="17602"/>
                    <a:pt x="3658" y="20117"/>
                  </a:cubicBezTo>
                  <a:cubicBezTo>
                    <a:pt x="13945" y="20803"/>
                    <a:pt x="24003" y="20574"/>
                    <a:pt x="34061" y="20345"/>
                  </a:cubicBezTo>
                  <a:close/>
                </a:path>
              </a:pathLst>
            </a:custGeom>
            <a:solidFill>
              <a:srgbClr val="FFFFFF"/>
            </a:solidFill>
            <a:ln w="2286" cap="flat">
              <a:noFill/>
              <a:prstDash val="solid"/>
              <a:miter/>
            </a:ln>
          </p:spPr>
          <p:txBody>
            <a:bodyPr rtlCol="0" anchor="ctr"/>
            <a:lstStyle/>
            <a:p>
              <a:endParaRPr lang="en-US"/>
            </a:p>
          </p:txBody>
        </p:sp>
        <p:sp>
          <p:nvSpPr>
            <p:cNvPr id="168" name="Freeform 660">
              <a:extLst>
                <a:ext uri="{FF2B5EF4-FFF2-40B4-BE49-F238E27FC236}">
                  <a16:creationId xmlns:a16="http://schemas.microsoft.com/office/drawing/2014/main" id="{FBD647BA-3A14-6FA6-EA29-A4568C88F052}"/>
                </a:ext>
              </a:extLst>
            </p:cNvPr>
            <p:cNvSpPr/>
            <p:nvPr/>
          </p:nvSpPr>
          <p:spPr>
            <a:xfrm>
              <a:off x="4457852" y="1982876"/>
              <a:ext cx="1643862" cy="308838"/>
            </a:xfrm>
            <a:custGeom>
              <a:avLst/>
              <a:gdLst>
                <a:gd name="connsiteX0" fmla="*/ 1642263 w 1643862"/>
                <a:gd name="connsiteY0" fmla="*/ 22860 h 308838"/>
                <a:gd name="connsiteX1" fmla="*/ 1639291 w 1643862"/>
                <a:gd name="connsiteY1" fmla="*/ 16002 h 308838"/>
                <a:gd name="connsiteX2" fmla="*/ 1618031 w 1643862"/>
                <a:gd name="connsiteY2" fmla="*/ 5486 h 308838"/>
                <a:gd name="connsiteX3" fmla="*/ 1615745 w 1643862"/>
                <a:gd name="connsiteY3" fmla="*/ 4801 h 308838"/>
                <a:gd name="connsiteX4" fmla="*/ 1615059 w 1643862"/>
                <a:gd name="connsiteY4" fmla="*/ 4572 h 308838"/>
                <a:gd name="connsiteX5" fmla="*/ 1613002 w 1643862"/>
                <a:gd name="connsiteY5" fmla="*/ 4115 h 308838"/>
                <a:gd name="connsiteX6" fmla="*/ 1612316 w 1643862"/>
                <a:gd name="connsiteY6" fmla="*/ 3886 h 308838"/>
                <a:gd name="connsiteX7" fmla="*/ 1609573 w 1643862"/>
                <a:gd name="connsiteY7" fmla="*/ 3429 h 308838"/>
                <a:gd name="connsiteX8" fmla="*/ 1608658 w 1643862"/>
                <a:gd name="connsiteY8" fmla="*/ 3200 h 308838"/>
                <a:gd name="connsiteX9" fmla="*/ 1606601 w 1643862"/>
                <a:gd name="connsiteY9" fmla="*/ 2972 h 308838"/>
                <a:gd name="connsiteX10" fmla="*/ 1605458 w 1643862"/>
                <a:gd name="connsiteY10" fmla="*/ 2743 h 308838"/>
                <a:gd name="connsiteX11" fmla="*/ 1602943 w 1643862"/>
                <a:gd name="connsiteY11" fmla="*/ 2515 h 308838"/>
                <a:gd name="connsiteX12" fmla="*/ 1601115 w 1643862"/>
                <a:gd name="connsiteY12" fmla="*/ 2286 h 308838"/>
                <a:gd name="connsiteX13" fmla="*/ 1599286 w 1643862"/>
                <a:gd name="connsiteY13" fmla="*/ 2057 h 308838"/>
                <a:gd name="connsiteX14" fmla="*/ 1597457 w 1643862"/>
                <a:gd name="connsiteY14" fmla="*/ 1829 h 308838"/>
                <a:gd name="connsiteX15" fmla="*/ 1595857 w 1643862"/>
                <a:gd name="connsiteY15" fmla="*/ 1600 h 308838"/>
                <a:gd name="connsiteX16" fmla="*/ 1591742 w 1643862"/>
                <a:gd name="connsiteY16" fmla="*/ 1143 h 308838"/>
                <a:gd name="connsiteX17" fmla="*/ 1590828 w 1643862"/>
                <a:gd name="connsiteY17" fmla="*/ 1143 h 308838"/>
                <a:gd name="connsiteX18" fmla="*/ 1588313 w 1643862"/>
                <a:gd name="connsiteY18" fmla="*/ 914 h 308838"/>
                <a:gd name="connsiteX19" fmla="*/ 1587170 w 1643862"/>
                <a:gd name="connsiteY19" fmla="*/ 914 h 308838"/>
                <a:gd name="connsiteX20" fmla="*/ 1578026 w 1643862"/>
                <a:gd name="connsiteY20" fmla="*/ 229 h 308838"/>
                <a:gd name="connsiteX21" fmla="*/ 1577569 w 1643862"/>
                <a:gd name="connsiteY21" fmla="*/ 229 h 308838"/>
                <a:gd name="connsiteX22" fmla="*/ 1574140 w 1643862"/>
                <a:gd name="connsiteY22" fmla="*/ 0 h 308838"/>
                <a:gd name="connsiteX23" fmla="*/ 1575511 w 1643862"/>
                <a:gd name="connsiteY23" fmla="*/ 13945 h 308838"/>
                <a:gd name="connsiteX24" fmla="*/ 1551737 w 1643862"/>
                <a:gd name="connsiteY24" fmla="*/ 71323 h 308838"/>
                <a:gd name="connsiteX25" fmla="*/ 1405433 w 1643862"/>
                <a:gd name="connsiteY25" fmla="*/ 167335 h 308838"/>
                <a:gd name="connsiteX26" fmla="*/ 1245413 w 1643862"/>
                <a:gd name="connsiteY26" fmla="*/ 185623 h 308838"/>
                <a:gd name="connsiteX27" fmla="*/ 905485 w 1643862"/>
                <a:gd name="connsiteY27" fmla="*/ 186538 h 308838"/>
                <a:gd name="connsiteX28" fmla="*/ 556641 w 1643862"/>
                <a:gd name="connsiteY28" fmla="*/ 182880 h 308838"/>
                <a:gd name="connsiteX29" fmla="*/ 206654 w 1643862"/>
                <a:gd name="connsiteY29" fmla="*/ 186080 h 308838"/>
                <a:gd name="connsiteX30" fmla="*/ 0 w 1643862"/>
                <a:gd name="connsiteY30" fmla="*/ 176708 h 308838"/>
                <a:gd name="connsiteX31" fmla="*/ 686 w 1643862"/>
                <a:gd name="connsiteY31" fmla="*/ 183794 h 308838"/>
                <a:gd name="connsiteX32" fmla="*/ 686 w 1643862"/>
                <a:gd name="connsiteY32" fmla="*/ 183794 h 308838"/>
                <a:gd name="connsiteX33" fmla="*/ 914 w 1643862"/>
                <a:gd name="connsiteY33" fmla="*/ 187223 h 308838"/>
                <a:gd name="connsiteX34" fmla="*/ 914 w 1643862"/>
                <a:gd name="connsiteY34" fmla="*/ 187223 h 308838"/>
                <a:gd name="connsiteX35" fmla="*/ 1143 w 1643862"/>
                <a:gd name="connsiteY35" fmla="*/ 190424 h 308838"/>
                <a:gd name="connsiteX36" fmla="*/ 1143 w 1643862"/>
                <a:gd name="connsiteY36" fmla="*/ 191110 h 308838"/>
                <a:gd name="connsiteX37" fmla="*/ 1372 w 1643862"/>
                <a:gd name="connsiteY37" fmla="*/ 193624 h 308838"/>
                <a:gd name="connsiteX38" fmla="*/ 1372 w 1643862"/>
                <a:gd name="connsiteY38" fmla="*/ 194539 h 308838"/>
                <a:gd name="connsiteX39" fmla="*/ 1600 w 1643862"/>
                <a:gd name="connsiteY39" fmla="*/ 196596 h 308838"/>
                <a:gd name="connsiteX40" fmla="*/ 1829 w 1643862"/>
                <a:gd name="connsiteY40" fmla="*/ 198196 h 308838"/>
                <a:gd name="connsiteX41" fmla="*/ 2057 w 1643862"/>
                <a:gd name="connsiteY41" fmla="*/ 199568 h 308838"/>
                <a:gd name="connsiteX42" fmla="*/ 2286 w 1643862"/>
                <a:gd name="connsiteY42" fmla="*/ 202311 h 308838"/>
                <a:gd name="connsiteX43" fmla="*/ 11887 w 1643862"/>
                <a:gd name="connsiteY43" fmla="*/ 271348 h 308838"/>
                <a:gd name="connsiteX44" fmla="*/ 12344 w 1643862"/>
                <a:gd name="connsiteY44" fmla="*/ 274091 h 308838"/>
                <a:gd name="connsiteX45" fmla="*/ 13487 w 1643862"/>
                <a:gd name="connsiteY45" fmla="*/ 278892 h 308838"/>
                <a:gd name="connsiteX46" fmla="*/ 14402 w 1643862"/>
                <a:gd name="connsiteY46" fmla="*/ 283007 h 308838"/>
                <a:gd name="connsiteX47" fmla="*/ 15316 w 1643862"/>
                <a:gd name="connsiteY47" fmla="*/ 286207 h 308838"/>
                <a:gd name="connsiteX48" fmla="*/ 16002 w 1643862"/>
                <a:gd name="connsiteY48" fmla="*/ 288265 h 308838"/>
                <a:gd name="connsiteX49" fmla="*/ 16459 w 1643862"/>
                <a:gd name="connsiteY49" fmla="*/ 289636 h 308838"/>
                <a:gd name="connsiteX50" fmla="*/ 19202 w 1643862"/>
                <a:gd name="connsiteY50" fmla="*/ 294894 h 308838"/>
                <a:gd name="connsiteX51" fmla="*/ 19888 w 1643862"/>
                <a:gd name="connsiteY51" fmla="*/ 295580 h 308838"/>
                <a:gd name="connsiteX52" fmla="*/ 21031 w 1643862"/>
                <a:gd name="connsiteY52" fmla="*/ 296723 h 308838"/>
                <a:gd name="connsiteX53" fmla="*/ 24003 w 1643862"/>
                <a:gd name="connsiteY53" fmla="*/ 298323 h 308838"/>
                <a:gd name="connsiteX54" fmla="*/ 26518 w 1643862"/>
                <a:gd name="connsiteY54" fmla="*/ 299009 h 308838"/>
                <a:gd name="connsiteX55" fmla="*/ 34290 w 1643862"/>
                <a:gd name="connsiteY55" fmla="*/ 300152 h 308838"/>
                <a:gd name="connsiteX56" fmla="*/ 38405 w 1643862"/>
                <a:gd name="connsiteY56" fmla="*/ 300380 h 308838"/>
                <a:gd name="connsiteX57" fmla="*/ 40691 w 1643862"/>
                <a:gd name="connsiteY57" fmla="*/ 300380 h 308838"/>
                <a:gd name="connsiteX58" fmla="*/ 48235 w 1643862"/>
                <a:gd name="connsiteY58" fmla="*/ 300609 h 308838"/>
                <a:gd name="connsiteX59" fmla="*/ 156591 w 1643862"/>
                <a:gd name="connsiteY59" fmla="*/ 305867 h 308838"/>
                <a:gd name="connsiteX60" fmla="*/ 164363 w 1643862"/>
                <a:gd name="connsiteY60" fmla="*/ 306324 h 308838"/>
                <a:gd name="connsiteX61" fmla="*/ 169393 w 1643862"/>
                <a:gd name="connsiteY61" fmla="*/ 306553 h 308838"/>
                <a:gd name="connsiteX62" fmla="*/ 184709 w 1643862"/>
                <a:gd name="connsiteY62" fmla="*/ 307010 h 308838"/>
                <a:gd name="connsiteX63" fmla="*/ 191795 w 1643862"/>
                <a:gd name="connsiteY63" fmla="*/ 307238 h 308838"/>
                <a:gd name="connsiteX64" fmla="*/ 195910 w 1643862"/>
                <a:gd name="connsiteY64" fmla="*/ 307238 h 308838"/>
                <a:gd name="connsiteX65" fmla="*/ 203911 w 1643862"/>
                <a:gd name="connsiteY65" fmla="*/ 307467 h 308838"/>
                <a:gd name="connsiteX66" fmla="*/ 208255 w 1643862"/>
                <a:gd name="connsiteY66" fmla="*/ 307467 h 308838"/>
                <a:gd name="connsiteX67" fmla="*/ 217170 w 1643862"/>
                <a:gd name="connsiteY67" fmla="*/ 307696 h 308838"/>
                <a:gd name="connsiteX68" fmla="*/ 221742 w 1643862"/>
                <a:gd name="connsiteY68" fmla="*/ 307696 h 308838"/>
                <a:gd name="connsiteX69" fmla="*/ 226543 w 1643862"/>
                <a:gd name="connsiteY69" fmla="*/ 307696 h 308838"/>
                <a:gd name="connsiteX70" fmla="*/ 241402 w 1643862"/>
                <a:gd name="connsiteY70" fmla="*/ 307924 h 308838"/>
                <a:gd name="connsiteX71" fmla="*/ 246659 w 1643862"/>
                <a:gd name="connsiteY71" fmla="*/ 307924 h 308838"/>
                <a:gd name="connsiteX72" fmla="*/ 252146 w 1643862"/>
                <a:gd name="connsiteY72" fmla="*/ 307924 h 308838"/>
                <a:gd name="connsiteX73" fmla="*/ 274549 w 1643862"/>
                <a:gd name="connsiteY73" fmla="*/ 308153 h 308838"/>
                <a:gd name="connsiteX74" fmla="*/ 274777 w 1643862"/>
                <a:gd name="connsiteY74" fmla="*/ 308153 h 308838"/>
                <a:gd name="connsiteX75" fmla="*/ 286664 w 1643862"/>
                <a:gd name="connsiteY75" fmla="*/ 308381 h 308838"/>
                <a:gd name="connsiteX76" fmla="*/ 292837 w 1643862"/>
                <a:gd name="connsiteY76" fmla="*/ 308381 h 308838"/>
                <a:gd name="connsiteX77" fmla="*/ 305181 w 1643862"/>
                <a:gd name="connsiteY77" fmla="*/ 308381 h 308838"/>
                <a:gd name="connsiteX78" fmla="*/ 305181 w 1643862"/>
                <a:gd name="connsiteY78" fmla="*/ 308381 h 308838"/>
                <a:gd name="connsiteX79" fmla="*/ 330784 w 1643862"/>
                <a:gd name="connsiteY79" fmla="*/ 308610 h 308838"/>
                <a:gd name="connsiteX80" fmla="*/ 330784 w 1643862"/>
                <a:gd name="connsiteY80" fmla="*/ 308610 h 308838"/>
                <a:gd name="connsiteX81" fmla="*/ 364617 w 1643862"/>
                <a:gd name="connsiteY81" fmla="*/ 308839 h 308838"/>
                <a:gd name="connsiteX82" fmla="*/ 378562 w 1643862"/>
                <a:gd name="connsiteY82" fmla="*/ 308839 h 308838"/>
                <a:gd name="connsiteX83" fmla="*/ 392735 w 1643862"/>
                <a:gd name="connsiteY83" fmla="*/ 308839 h 308838"/>
                <a:gd name="connsiteX84" fmla="*/ 407137 w 1643862"/>
                <a:gd name="connsiteY84" fmla="*/ 308839 h 308838"/>
                <a:gd name="connsiteX85" fmla="*/ 414452 w 1643862"/>
                <a:gd name="connsiteY85" fmla="*/ 308839 h 308838"/>
                <a:gd name="connsiteX86" fmla="*/ 429082 w 1643862"/>
                <a:gd name="connsiteY86" fmla="*/ 308839 h 308838"/>
                <a:gd name="connsiteX87" fmla="*/ 458800 w 1643862"/>
                <a:gd name="connsiteY87" fmla="*/ 308839 h 308838"/>
                <a:gd name="connsiteX88" fmla="*/ 473659 w 1643862"/>
                <a:gd name="connsiteY88" fmla="*/ 308839 h 308838"/>
                <a:gd name="connsiteX89" fmla="*/ 481203 w 1643862"/>
                <a:gd name="connsiteY89" fmla="*/ 308839 h 308838"/>
                <a:gd name="connsiteX90" fmla="*/ 496291 w 1643862"/>
                <a:gd name="connsiteY90" fmla="*/ 308839 h 308838"/>
                <a:gd name="connsiteX91" fmla="*/ 503834 w 1643862"/>
                <a:gd name="connsiteY91" fmla="*/ 308839 h 308838"/>
                <a:gd name="connsiteX92" fmla="*/ 518922 w 1643862"/>
                <a:gd name="connsiteY92" fmla="*/ 308839 h 308838"/>
                <a:gd name="connsiteX93" fmla="*/ 526466 w 1643862"/>
                <a:gd name="connsiteY93" fmla="*/ 308839 h 308838"/>
                <a:gd name="connsiteX94" fmla="*/ 601218 w 1643862"/>
                <a:gd name="connsiteY94" fmla="*/ 308610 h 308838"/>
                <a:gd name="connsiteX95" fmla="*/ 665912 w 1643862"/>
                <a:gd name="connsiteY95" fmla="*/ 308381 h 308838"/>
                <a:gd name="connsiteX96" fmla="*/ 679628 w 1643862"/>
                <a:gd name="connsiteY96" fmla="*/ 308381 h 308838"/>
                <a:gd name="connsiteX97" fmla="*/ 719404 w 1643862"/>
                <a:gd name="connsiteY97" fmla="*/ 308153 h 308838"/>
                <a:gd name="connsiteX98" fmla="*/ 725805 w 1643862"/>
                <a:gd name="connsiteY98" fmla="*/ 308153 h 308838"/>
                <a:gd name="connsiteX99" fmla="*/ 738378 w 1643862"/>
                <a:gd name="connsiteY99" fmla="*/ 307924 h 308838"/>
                <a:gd name="connsiteX100" fmla="*/ 750494 w 1643862"/>
                <a:gd name="connsiteY100" fmla="*/ 307696 h 308838"/>
                <a:gd name="connsiteX101" fmla="*/ 756437 w 1643862"/>
                <a:gd name="connsiteY101" fmla="*/ 307696 h 308838"/>
                <a:gd name="connsiteX102" fmla="*/ 768096 w 1643862"/>
                <a:gd name="connsiteY102" fmla="*/ 307467 h 308838"/>
                <a:gd name="connsiteX103" fmla="*/ 779297 w 1643862"/>
                <a:gd name="connsiteY103" fmla="*/ 307238 h 308838"/>
                <a:gd name="connsiteX104" fmla="*/ 790042 w 1643862"/>
                <a:gd name="connsiteY104" fmla="*/ 307010 h 308838"/>
                <a:gd name="connsiteX105" fmla="*/ 800329 w 1643862"/>
                <a:gd name="connsiteY105" fmla="*/ 306781 h 308838"/>
                <a:gd name="connsiteX106" fmla="*/ 805358 w 1643862"/>
                <a:gd name="connsiteY106" fmla="*/ 306781 h 308838"/>
                <a:gd name="connsiteX107" fmla="*/ 814959 w 1643862"/>
                <a:gd name="connsiteY107" fmla="*/ 306553 h 308838"/>
                <a:gd name="connsiteX108" fmla="*/ 819531 w 1643862"/>
                <a:gd name="connsiteY108" fmla="*/ 306553 h 308838"/>
                <a:gd name="connsiteX109" fmla="*/ 828218 w 1643862"/>
                <a:gd name="connsiteY109" fmla="*/ 306324 h 308838"/>
                <a:gd name="connsiteX110" fmla="*/ 836447 w 1643862"/>
                <a:gd name="connsiteY110" fmla="*/ 306095 h 308838"/>
                <a:gd name="connsiteX111" fmla="*/ 857707 w 1643862"/>
                <a:gd name="connsiteY111" fmla="*/ 305410 h 308838"/>
                <a:gd name="connsiteX112" fmla="*/ 875081 w 1643862"/>
                <a:gd name="connsiteY112" fmla="*/ 304495 h 308838"/>
                <a:gd name="connsiteX113" fmla="*/ 890626 w 1643862"/>
                <a:gd name="connsiteY113" fmla="*/ 303581 h 308838"/>
                <a:gd name="connsiteX114" fmla="*/ 896569 w 1643862"/>
                <a:gd name="connsiteY114" fmla="*/ 303352 h 308838"/>
                <a:gd name="connsiteX115" fmla="*/ 899770 w 1643862"/>
                <a:gd name="connsiteY115" fmla="*/ 303124 h 308838"/>
                <a:gd name="connsiteX116" fmla="*/ 906399 w 1643862"/>
                <a:gd name="connsiteY116" fmla="*/ 302895 h 308838"/>
                <a:gd name="connsiteX117" fmla="*/ 913028 w 1643862"/>
                <a:gd name="connsiteY117" fmla="*/ 302666 h 308838"/>
                <a:gd name="connsiteX118" fmla="*/ 920344 w 1643862"/>
                <a:gd name="connsiteY118" fmla="*/ 302438 h 308838"/>
                <a:gd name="connsiteX119" fmla="*/ 924230 w 1643862"/>
                <a:gd name="connsiteY119" fmla="*/ 302438 h 308838"/>
                <a:gd name="connsiteX120" fmla="*/ 931774 w 1643862"/>
                <a:gd name="connsiteY120" fmla="*/ 302209 h 308838"/>
                <a:gd name="connsiteX121" fmla="*/ 932002 w 1643862"/>
                <a:gd name="connsiteY121" fmla="*/ 302209 h 308838"/>
                <a:gd name="connsiteX122" fmla="*/ 943889 w 1643862"/>
                <a:gd name="connsiteY122" fmla="*/ 301981 h 308838"/>
                <a:gd name="connsiteX123" fmla="*/ 952348 w 1643862"/>
                <a:gd name="connsiteY123" fmla="*/ 301752 h 308838"/>
                <a:gd name="connsiteX124" fmla="*/ 956691 w 1643862"/>
                <a:gd name="connsiteY124" fmla="*/ 301752 h 308838"/>
                <a:gd name="connsiteX125" fmla="*/ 961263 w 1643862"/>
                <a:gd name="connsiteY125" fmla="*/ 301752 h 308838"/>
                <a:gd name="connsiteX126" fmla="*/ 983894 w 1643862"/>
                <a:gd name="connsiteY126" fmla="*/ 301295 h 308838"/>
                <a:gd name="connsiteX127" fmla="*/ 988695 w 1643862"/>
                <a:gd name="connsiteY127" fmla="*/ 301295 h 308838"/>
                <a:gd name="connsiteX128" fmla="*/ 1003097 w 1643862"/>
                <a:gd name="connsiteY128" fmla="*/ 301066 h 308838"/>
                <a:gd name="connsiteX129" fmla="*/ 1017956 w 1643862"/>
                <a:gd name="connsiteY129" fmla="*/ 300838 h 308838"/>
                <a:gd name="connsiteX130" fmla="*/ 1018184 w 1643862"/>
                <a:gd name="connsiteY130" fmla="*/ 300838 h 308838"/>
                <a:gd name="connsiteX131" fmla="*/ 1028243 w 1643862"/>
                <a:gd name="connsiteY131" fmla="*/ 300609 h 308838"/>
                <a:gd name="connsiteX132" fmla="*/ 1033501 w 1643862"/>
                <a:gd name="connsiteY132" fmla="*/ 300609 h 308838"/>
                <a:gd name="connsiteX133" fmla="*/ 1043788 w 1643862"/>
                <a:gd name="connsiteY133" fmla="*/ 300380 h 308838"/>
                <a:gd name="connsiteX134" fmla="*/ 1043788 w 1643862"/>
                <a:gd name="connsiteY134" fmla="*/ 300380 h 308838"/>
                <a:gd name="connsiteX135" fmla="*/ 1054075 w 1643862"/>
                <a:gd name="connsiteY135" fmla="*/ 300380 h 308838"/>
                <a:gd name="connsiteX136" fmla="*/ 1059561 w 1643862"/>
                <a:gd name="connsiteY136" fmla="*/ 300380 h 308838"/>
                <a:gd name="connsiteX137" fmla="*/ 1070077 w 1643862"/>
                <a:gd name="connsiteY137" fmla="*/ 300380 h 308838"/>
                <a:gd name="connsiteX138" fmla="*/ 1075563 w 1643862"/>
                <a:gd name="connsiteY138" fmla="*/ 300380 h 308838"/>
                <a:gd name="connsiteX139" fmla="*/ 1080821 w 1643862"/>
                <a:gd name="connsiteY139" fmla="*/ 300380 h 308838"/>
                <a:gd name="connsiteX140" fmla="*/ 1091565 w 1643862"/>
                <a:gd name="connsiteY140" fmla="*/ 300380 h 308838"/>
                <a:gd name="connsiteX141" fmla="*/ 1091565 w 1643862"/>
                <a:gd name="connsiteY141" fmla="*/ 300380 h 308838"/>
                <a:gd name="connsiteX142" fmla="*/ 1118769 w 1643862"/>
                <a:gd name="connsiteY142" fmla="*/ 300152 h 308838"/>
                <a:gd name="connsiteX143" fmla="*/ 1118769 w 1643862"/>
                <a:gd name="connsiteY143" fmla="*/ 300152 h 308838"/>
                <a:gd name="connsiteX144" fmla="*/ 1135228 w 1643862"/>
                <a:gd name="connsiteY144" fmla="*/ 300152 h 308838"/>
                <a:gd name="connsiteX145" fmla="*/ 1140714 w 1643862"/>
                <a:gd name="connsiteY145" fmla="*/ 300152 h 308838"/>
                <a:gd name="connsiteX146" fmla="*/ 1162431 w 1643862"/>
                <a:gd name="connsiteY146" fmla="*/ 299923 h 308838"/>
                <a:gd name="connsiteX147" fmla="*/ 1167918 w 1643862"/>
                <a:gd name="connsiteY147" fmla="*/ 299923 h 308838"/>
                <a:gd name="connsiteX148" fmla="*/ 1184148 w 1643862"/>
                <a:gd name="connsiteY148" fmla="*/ 299923 h 308838"/>
                <a:gd name="connsiteX149" fmla="*/ 1189635 w 1643862"/>
                <a:gd name="connsiteY149" fmla="*/ 299923 h 308838"/>
                <a:gd name="connsiteX150" fmla="*/ 1210894 w 1643862"/>
                <a:gd name="connsiteY150" fmla="*/ 299923 h 308838"/>
                <a:gd name="connsiteX151" fmla="*/ 1226668 w 1643862"/>
                <a:gd name="connsiteY151" fmla="*/ 299923 h 308838"/>
                <a:gd name="connsiteX152" fmla="*/ 1247013 w 1643862"/>
                <a:gd name="connsiteY152" fmla="*/ 299923 h 308838"/>
                <a:gd name="connsiteX153" fmla="*/ 1252042 w 1643862"/>
                <a:gd name="connsiteY153" fmla="*/ 299923 h 308838"/>
                <a:gd name="connsiteX154" fmla="*/ 1266901 w 1643862"/>
                <a:gd name="connsiteY154" fmla="*/ 299923 h 308838"/>
                <a:gd name="connsiteX155" fmla="*/ 1266901 w 1643862"/>
                <a:gd name="connsiteY155" fmla="*/ 299923 h 308838"/>
                <a:gd name="connsiteX156" fmla="*/ 1285875 w 1643862"/>
                <a:gd name="connsiteY156" fmla="*/ 299923 h 308838"/>
                <a:gd name="connsiteX157" fmla="*/ 1285875 w 1643862"/>
                <a:gd name="connsiteY157" fmla="*/ 299923 h 308838"/>
                <a:gd name="connsiteX158" fmla="*/ 1295019 w 1643862"/>
                <a:gd name="connsiteY158" fmla="*/ 299923 h 308838"/>
                <a:gd name="connsiteX159" fmla="*/ 1303935 w 1643862"/>
                <a:gd name="connsiteY159" fmla="*/ 299923 h 308838"/>
                <a:gd name="connsiteX160" fmla="*/ 1316965 w 1643862"/>
                <a:gd name="connsiteY160" fmla="*/ 299923 h 308838"/>
                <a:gd name="connsiteX161" fmla="*/ 1321080 w 1643862"/>
                <a:gd name="connsiteY161" fmla="*/ 299923 h 308838"/>
                <a:gd name="connsiteX162" fmla="*/ 1340968 w 1643862"/>
                <a:gd name="connsiteY162" fmla="*/ 299923 h 308838"/>
                <a:gd name="connsiteX163" fmla="*/ 1348283 w 1643862"/>
                <a:gd name="connsiteY163" fmla="*/ 299923 h 308838"/>
                <a:gd name="connsiteX164" fmla="*/ 1368400 w 1643862"/>
                <a:gd name="connsiteY164" fmla="*/ 299923 h 308838"/>
                <a:gd name="connsiteX165" fmla="*/ 1371372 w 1643862"/>
                <a:gd name="connsiteY165" fmla="*/ 299923 h 308838"/>
                <a:gd name="connsiteX166" fmla="*/ 1377087 w 1643862"/>
                <a:gd name="connsiteY166" fmla="*/ 299923 h 308838"/>
                <a:gd name="connsiteX167" fmla="*/ 1384859 w 1643862"/>
                <a:gd name="connsiteY167" fmla="*/ 299923 h 308838"/>
                <a:gd name="connsiteX168" fmla="*/ 1387374 w 1643862"/>
                <a:gd name="connsiteY168" fmla="*/ 299923 h 308838"/>
                <a:gd name="connsiteX169" fmla="*/ 1407490 w 1643862"/>
                <a:gd name="connsiteY169" fmla="*/ 299923 h 308838"/>
                <a:gd name="connsiteX170" fmla="*/ 1443609 w 1643862"/>
                <a:gd name="connsiteY170" fmla="*/ 299695 h 308838"/>
                <a:gd name="connsiteX171" fmla="*/ 1467384 w 1643862"/>
                <a:gd name="connsiteY171" fmla="*/ 299466 h 308838"/>
                <a:gd name="connsiteX172" fmla="*/ 1479499 w 1643862"/>
                <a:gd name="connsiteY172" fmla="*/ 299466 h 308838"/>
                <a:gd name="connsiteX173" fmla="*/ 1527505 w 1643862"/>
                <a:gd name="connsiteY173" fmla="*/ 298780 h 308838"/>
                <a:gd name="connsiteX174" fmla="*/ 1539621 w 1643862"/>
                <a:gd name="connsiteY174" fmla="*/ 298323 h 308838"/>
                <a:gd name="connsiteX175" fmla="*/ 1599743 w 1643862"/>
                <a:gd name="connsiteY175" fmla="*/ 294894 h 308838"/>
                <a:gd name="connsiteX176" fmla="*/ 1620088 w 1643862"/>
                <a:gd name="connsiteY176" fmla="*/ 282092 h 308838"/>
                <a:gd name="connsiteX177" fmla="*/ 1621231 w 1643862"/>
                <a:gd name="connsiteY177" fmla="*/ 277749 h 308838"/>
                <a:gd name="connsiteX178" fmla="*/ 1621689 w 1643862"/>
                <a:gd name="connsiteY178" fmla="*/ 275234 h 308838"/>
                <a:gd name="connsiteX179" fmla="*/ 1621917 w 1643862"/>
                <a:gd name="connsiteY179" fmla="*/ 272720 h 308838"/>
                <a:gd name="connsiteX180" fmla="*/ 1621917 w 1643862"/>
                <a:gd name="connsiteY180" fmla="*/ 272034 h 308838"/>
                <a:gd name="connsiteX181" fmla="*/ 1624889 w 1643862"/>
                <a:gd name="connsiteY181" fmla="*/ 236601 h 308838"/>
                <a:gd name="connsiteX182" fmla="*/ 1625803 w 1643862"/>
                <a:gd name="connsiteY182" fmla="*/ 227686 h 308838"/>
                <a:gd name="connsiteX183" fmla="*/ 1627632 w 1643862"/>
                <a:gd name="connsiteY183" fmla="*/ 200711 h 308838"/>
                <a:gd name="connsiteX184" fmla="*/ 1631061 w 1643862"/>
                <a:gd name="connsiteY184" fmla="*/ 153848 h 308838"/>
                <a:gd name="connsiteX185" fmla="*/ 1640434 w 1643862"/>
                <a:gd name="connsiteY185" fmla="*/ 76124 h 308838"/>
                <a:gd name="connsiteX186" fmla="*/ 1642720 w 1643862"/>
                <a:gd name="connsiteY186" fmla="*/ 55321 h 308838"/>
                <a:gd name="connsiteX187" fmla="*/ 1643863 w 1643862"/>
                <a:gd name="connsiteY187" fmla="*/ 34519 h 308838"/>
                <a:gd name="connsiteX188" fmla="*/ 1643863 w 1643862"/>
                <a:gd name="connsiteY188" fmla="*/ 30861 h 308838"/>
                <a:gd name="connsiteX189" fmla="*/ 1643634 w 1643862"/>
                <a:gd name="connsiteY189" fmla="*/ 27203 h 308838"/>
                <a:gd name="connsiteX190" fmla="*/ 1642263 w 1643862"/>
                <a:gd name="connsiteY190" fmla="*/ 22860 h 3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643862" h="308838">
                  <a:moveTo>
                    <a:pt x="1642263" y="22860"/>
                  </a:moveTo>
                  <a:cubicBezTo>
                    <a:pt x="1641577" y="20117"/>
                    <a:pt x="1640662" y="17831"/>
                    <a:pt x="1639291" y="16002"/>
                  </a:cubicBezTo>
                  <a:cubicBezTo>
                    <a:pt x="1635405" y="10744"/>
                    <a:pt x="1628775" y="8230"/>
                    <a:pt x="1618031" y="5486"/>
                  </a:cubicBezTo>
                  <a:cubicBezTo>
                    <a:pt x="1617345" y="5258"/>
                    <a:pt x="1616431" y="5029"/>
                    <a:pt x="1615745" y="4801"/>
                  </a:cubicBezTo>
                  <a:cubicBezTo>
                    <a:pt x="1615516" y="4801"/>
                    <a:pt x="1615288" y="4801"/>
                    <a:pt x="1615059" y="4572"/>
                  </a:cubicBezTo>
                  <a:cubicBezTo>
                    <a:pt x="1614373" y="4343"/>
                    <a:pt x="1613688" y="4343"/>
                    <a:pt x="1613002" y="4115"/>
                  </a:cubicBezTo>
                  <a:cubicBezTo>
                    <a:pt x="1612773" y="4115"/>
                    <a:pt x="1612545" y="4115"/>
                    <a:pt x="1612316" y="3886"/>
                  </a:cubicBezTo>
                  <a:cubicBezTo>
                    <a:pt x="1611402" y="3658"/>
                    <a:pt x="1610487" y="3658"/>
                    <a:pt x="1609573" y="3429"/>
                  </a:cubicBezTo>
                  <a:cubicBezTo>
                    <a:pt x="1609344" y="3429"/>
                    <a:pt x="1608887" y="3429"/>
                    <a:pt x="1608658" y="3200"/>
                  </a:cubicBezTo>
                  <a:cubicBezTo>
                    <a:pt x="1607973" y="3200"/>
                    <a:pt x="1607287" y="2972"/>
                    <a:pt x="1606601" y="2972"/>
                  </a:cubicBezTo>
                  <a:cubicBezTo>
                    <a:pt x="1606144" y="2972"/>
                    <a:pt x="1605687" y="2743"/>
                    <a:pt x="1605458" y="2743"/>
                  </a:cubicBezTo>
                  <a:cubicBezTo>
                    <a:pt x="1604544" y="2515"/>
                    <a:pt x="1603858" y="2515"/>
                    <a:pt x="1602943" y="2515"/>
                  </a:cubicBezTo>
                  <a:cubicBezTo>
                    <a:pt x="1602258" y="2515"/>
                    <a:pt x="1601800" y="2286"/>
                    <a:pt x="1601115" y="2286"/>
                  </a:cubicBezTo>
                  <a:cubicBezTo>
                    <a:pt x="1600429" y="2286"/>
                    <a:pt x="1599972" y="2057"/>
                    <a:pt x="1599286" y="2057"/>
                  </a:cubicBezTo>
                  <a:cubicBezTo>
                    <a:pt x="1598600" y="2057"/>
                    <a:pt x="1598143" y="1829"/>
                    <a:pt x="1597457" y="1829"/>
                  </a:cubicBezTo>
                  <a:cubicBezTo>
                    <a:pt x="1597000" y="1829"/>
                    <a:pt x="1596314" y="1829"/>
                    <a:pt x="1595857" y="1600"/>
                  </a:cubicBezTo>
                  <a:cubicBezTo>
                    <a:pt x="1594485" y="1372"/>
                    <a:pt x="1593114" y="1372"/>
                    <a:pt x="1591742" y="1143"/>
                  </a:cubicBezTo>
                  <a:cubicBezTo>
                    <a:pt x="1591513" y="1143"/>
                    <a:pt x="1591056" y="1143"/>
                    <a:pt x="1590828" y="1143"/>
                  </a:cubicBezTo>
                  <a:cubicBezTo>
                    <a:pt x="1589913" y="1143"/>
                    <a:pt x="1589227" y="914"/>
                    <a:pt x="1588313" y="914"/>
                  </a:cubicBezTo>
                  <a:cubicBezTo>
                    <a:pt x="1588084" y="914"/>
                    <a:pt x="1587627" y="914"/>
                    <a:pt x="1587170" y="914"/>
                  </a:cubicBezTo>
                  <a:cubicBezTo>
                    <a:pt x="1584198" y="686"/>
                    <a:pt x="1581226" y="457"/>
                    <a:pt x="1578026" y="229"/>
                  </a:cubicBezTo>
                  <a:cubicBezTo>
                    <a:pt x="1577797" y="229"/>
                    <a:pt x="1577797" y="229"/>
                    <a:pt x="1577569" y="229"/>
                  </a:cubicBezTo>
                  <a:cubicBezTo>
                    <a:pt x="1576426" y="229"/>
                    <a:pt x="1575283" y="0"/>
                    <a:pt x="1574140" y="0"/>
                  </a:cubicBezTo>
                  <a:cubicBezTo>
                    <a:pt x="1575054" y="4801"/>
                    <a:pt x="1575511" y="9601"/>
                    <a:pt x="1575511" y="13945"/>
                  </a:cubicBezTo>
                  <a:cubicBezTo>
                    <a:pt x="1575511" y="37490"/>
                    <a:pt x="1565453" y="53492"/>
                    <a:pt x="1551737" y="71323"/>
                  </a:cubicBezTo>
                  <a:cubicBezTo>
                    <a:pt x="1515390" y="118415"/>
                    <a:pt x="1462126" y="150876"/>
                    <a:pt x="1405433" y="167335"/>
                  </a:cubicBezTo>
                  <a:cubicBezTo>
                    <a:pt x="1353998" y="182194"/>
                    <a:pt x="1298677" y="184480"/>
                    <a:pt x="1245413" y="185623"/>
                  </a:cubicBezTo>
                  <a:cubicBezTo>
                    <a:pt x="1132256" y="188138"/>
                    <a:pt x="1018642" y="191338"/>
                    <a:pt x="905485" y="186538"/>
                  </a:cubicBezTo>
                  <a:cubicBezTo>
                    <a:pt x="789127" y="181737"/>
                    <a:pt x="672998" y="181280"/>
                    <a:pt x="556641" y="182880"/>
                  </a:cubicBezTo>
                  <a:cubicBezTo>
                    <a:pt x="440055" y="184252"/>
                    <a:pt x="323469" y="186995"/>
                    <a:pt x="206654" y="186080"/>
                  </a:cubicBezTo>
                  <a:cubicBezTo>
                    <a:pt x="137617" y="185623"/>
                    <a:pt x="68580" y="183109"/>
                    <a:pt x="0" y="176708"/>
                  </a:cubicBezTo>
                  <a:cubicBezTo>
                    <a:pt x="229" y="179222"/>
                    <a:pt x="457" y="181508"/>
                    <a:pt x="686" y="183794"/>
                  </a:cubicBezTo>
                  <a:cubicBezTo>
                    <a:pt x="686" y="183794"/>
                    <a:pt x="686" y="183794"/>
                    <a:pt x="686" y="183794"/>
                  </a:cubicBezTo>
                  <a:cubicBezTo>
                    <a:pt x="686" y="184937"/>
                    <a:pt x="914" y="186080"/>
                    <a:pt x="914" y="187223"/>
                  </a:cubicBezTo>
                  <a:cubicBezTo>
                    <a:pt x="914" y="187223"/>
                    <a:pt x="914" y="187223"/>
                    <a:pt x="914" y="187223"/>
                  </a:cubicBezTo>
                  <a:cubicBezTo>
                    <a:pt x="914" y="188366"/>
                    <a:pt x="1143" y="189281"/>
                    <a:pt x="1143" y="190424"/>
                  </a:cubicBezTo>
                  <a:cubicBezTo>
                    <a:pt x="1143" y="190652"/>
                    <a:pt x="1143" y="190881"/>
                    <a:pt x="1143" y="191110"/>
                  </a:cubicBezTo>
                  <a:cubicBezTo>
                    <a:pt x="1143" y="192024"/>
                    <a:pt x="1372" y="192710"/>
                    <a:pt x="1372" y="193624"/>
                  </a:cubicBezTo>
                  <a:cubicBezTo>
                    <a:pt x="1372" y="193853"/>
                    <a:pt x="1372" y="194310"/>
                    <a:pt x="1372" y="194539"/>
                  </a:cubicBezTo>
                  <a:cubicBezTo>
                    <a:pt x="1372" y="195224"/>
                    <a:pt x="1600" y="195910"/>
                    <a:pt x="1600" y="196596"/>
                  </a:cubicBezTo>
                  <a:cubicBezTo>
                    <a:pt x="1600" y="197053"/>
                    <a:pt x="1600" y="197739"/>
                    <a:pt x="1829" y="198196"/>
                  </a:cubicBezTo>
                  <a:cubicBezTo>
                    <a:pt x="1829" y="198653"/>
                    <a:pt x="1829" y="199111"/>
                    <a:pt x="2057" y="199568"/>
                  </a:cubicBezTo>
                  <a:cubicBezTo>
                    <a:pt x="2057" y="200482"/>
                    <a:pt x="2286" y="201397"/>
                    <a:pt x="2286" y="202311"/>
                  </a:cubicBezTo>
                  <a:cubicBezTo>
                    <a:pt x="5029" y="225400"/>
                    <a:pt x="7315" y="248488"/>
                    <a:pt x="11887" y="271348"/>
                  </a:cubicBezTo>
                  <a:cubicBezTo>
                    <a:pt x="12116" y="272263"/>
                    <a:pt x="12344" y="273177"/>
                    <a:pt x="12344" y="274091"/>
                  </a:cubicBezTo>
                  <a:cubicBezTo>
                    <a:pt x="12802" y="275920"/>
                    <a:pt x="13030" y="277520"/>
                    <a:pt x="13487" y="278892"/>
                  </a:cubicBezTo>
                  <a:cubicBezTo>
                    <a:pt x="13716" y="280492"/>
                    <a:pt x="14173" y="281864"/>
                    <a:pt x="14402" y="283007"/>
                  </a:cubicBezTo>
                  <a:cubicBezTo>
                    <a:pt x="14630" y="284150"/>
                    <a:pt x="15088" y="285293"/>
                    <a:pt x="15316" y="286207"/>
                  </a:cubicBezTo>
                  <a:cubicBezTo>
                    <a:pt x="15545" y="286893"/>
                    <a:pt x="15773" y="287579"/>
                    <a:pt x="16002" y="288265"/>
                  </a:cubicBezTo>
                  <a:cubicBezTo>
                    <a:pt x="16231" y="288722"/>
                    <a:pt x="16459" y="289179"/>
                    <a:pt x="16459" y="289636"/>
                  </a:cubicBezTo>
                  <a:cubicBezTo>
                    <a:pt x="17374" y="291694"/>
                    <a:pt x="18288" y="293522"/>
                    <a:pt x="19202" y="294894"/>
                  </a:cubicBezTo>
                  <a:cubicBezTo>
                    <a:pt x="19431" y="295123"/>
                    <a:pt x="19660" y="295351"/>
                    <a:pt x="19888" y="295580"/>
                  </a:cubicBezTo>
                  <a:cubicBezTo>
                    <a:pt x="20345" y="296037"/>
                    <a:pt x="20574" y="296266"/>
                    <a:pt x="21031" y="296723"/>
                  </a:cubicBezTo>
                  <a:cubicBezTo>
                    <a:pt x="21946" y="297409"/>
                    <a:pt x="22860" y="297866"/>
                    <a:pt x="24003" y="298323"/>
                  </a:cubicBezTo>
                  <a:cubicBezTo>
                    <a:pt x="24689" y="298552"/>
                    <a:pt x="25603" y="298780"/>
                    <a:pt x="26518" y="299009"/>
                  </a:cubicBezTo>
                  <a:cubicBezTo>
                    <a:pt x="28575" y="299466"/>
                    <a:pt x="31318" y="299923"/>
                    <a:pt x="34290" y="300152"/>
                  </a:cubicBezTo>
                  <a:cubicBezTo>
                    <a:pt x="35433" y="300152"/>
                    <a:pt x="36805" y="300380"/>
                    <a:pt x="38405" y="300380"/>
                  </a:cubicBezTo>
                  <a:cubicBezTo>
                    <a:pt x="39091" y="300380"/>
                    <a:pt x="39776" y="300380"/>
                    <a:pt x="40691" y="300380"/>
                  </a:cubicBezTo>
                  <a:cubicBezTo>
                    <a:pt x="42977" y="300380"/>
                    <a:pt x="45491" y="300609"/>
                    <a:pt x="48235" y="300609"/>
                  </a:cubicBezTo>
                  <a:cubicBezTo>
                    <a:pt x="84353" y="301752"/>
                    <a:pt x="120472" y="303124"/>
                    <a:pt x="156591" y="305867"/>
                  </a:cubicBezTo>
                  <a:cubicBezTo>
                    <a:pt x="158648" y="306095"/>
                    <a:pt x="161392" y="306095"/>
                    <a:pt x="164363" y="306324"/>
                  </a:cubicBezTo>
                  <a:cubicBezTo>
                    <a:pt x="165964" y="306324"/>
                    <a:pt x="167564" y="306553"/>
                    <a:pt x="169393" y="306553"/>
                  </a:cubicBezTo>
                  <a:cubicBezTo>
                    <a:pt x="173736" y="306781"/>
                    <a:pt x="178994" y="307010"/>
                    <a:pt x="184709" y="307010"/>
                  </a:cubicBezTo>
                  <a:cubicBezTo>
                    <a:pt x="186995" y="307010"/>
                    <a:pt x="189281" y="307238"/>
                    <a:pt x="191795" y="307238"/>
                  </a:cubicBezTo>
                  <a:cubicBezTo>
                    <a:pt x="193167" y="307238"/>
                    <a:pt x="194539" y="307238"/>
                    <a:pt x="195910" y="307238"/>
                  </a:cubicBezTo>
                  <a:cubicBezTo>
                    <a:pt x="198425" y="307238"/>
                    <a:pt x="201168" y="307467"/>
                    <a:pt x="203911" y="307467"/>
                  </a:cubicBezTo>
                  <a:cubicBezTo>
                    <a:pt x="205283" y="307467"/>
                    <a:pt x="206654" y="307467"/>
                    <a:pt x="208255" y="307467"/>
                  </a:cubicBezTo>
                  <a:cubicBezTo>
                    <a:pt x="211226" y="307467"/>
                    <a:pt x="213970" y="307696"/>
                    <a:pt x="217170" y="307696"/>
                  </a:cubicBezTo>
                  <a:cubicBezTo>
                    <a:pt x="218770" y="307696"/>
                    <a:pt x="220142" y="307696"/>
                    <a:pt x="221742" y="307696"/>
                  </a:cubicBezTo>
                  <a:cubicBezTo>
                    <a:pt x="223342" y="307696"/>
                    <a:pt x="224942" y="307696"/>
                    <a:pt x="226543" y="307696"/>
                  </a:cubicBezTo>
                  <a:cubicBezTo>
                    <a:pt x="231343" y="307696"/>
                    <a:pt x="236372" y="307924"/>
                    <a:pt x="241402" y="307924"/>
                  </a:cubicBezTo>
                  <a:cubicBezTo>
                    <a:pt x="243230" y="307924"/>
                    <a:pt x="244831" y="307924"/>
                    <a:pt x="246659" y="307924"/>
                  </a:cubicBezTo>
                  <a:cubicBezTo>
                    <a:pt x="248488" y="307924"/>
                    <a:pt x="250317" y="307924"/>
                    <a:pt x="252146" y="307924"/>
                  </a:cubicBezTo>
                  <a:cubicBezTo>
                    <a:pt x="259232" y="307924"/>
                    <a:pt x="266776" y="308153"/>
                    <a:pt x="274549" y="308153"/>
                  </a:cubicBezTo>
                  <a:cubicBezTo>
                    <a:pt x="274549" y="308153"/>
                    <a:pt x="274549" y="308153"/>
                    <a:pt x="274777" y="308153"/>
                  </a:cubicBezTo>
                  <a:cubicBezTo>
                    <a:pt x="278663" y="308153"/>
                    <a:pt x="282550" y="308153"/>
                    <a:pt x="286664" y="308381"/>
                  </a:cubicBezTo>
                  <a:cubicBezTo>
                    <a:pt x="288722" y="308381"/>
                    <a:pt x="290779" y="308381"/>
                    <a:pt x="292837" y="308381"/>
                  </a:cubicBezTo>
                  <a:cubicBezTo>
                    <a:pt x="296951" y="308381"/>
                    <a:pt x="301066" y="308381"/>
                    <a:pt x="305181" y="308381"/>
                  </a:cubicBezTo>
                  <a:cubicBezTo>
                    <a:pt x="305181" y="308381"/>
                    <a:pt x="305181" y="308381"/>
                    <a:pt x="305181" y="308381"/>
                  </a:cubicBezTo>
                  <a:cubicBezTo>
                    <a:pt x="313639" y="308381"/>
                    <a:pt x="322097" y="308610"/>
                    <a:pt x="330784" y="308610"/>
                  </a:cubicBezTo>
                  <a:cubicBezTo>
                    <a:pt x="330784" y="308610"/>
                    <a:pt x="330784" y="308610"/>
                    <a:pt x="330784" y="308610"/>
                  </a:cubicBezTo>
                  <a:cubicBezTo>
                    <a:pt x="341757" y="308610"/>
                    <a:pt x="352958" y="308839"/>
                    <a:pt x="364617" y="308839"/>
                  </a:cubicBezTo>
                  <a:cubicBezTo>
                    <a:pt x="369189" y="308839"/>
                    <a:pt x="373990" y="308839"/>
                    <a:pt x="378562" y="308839"/>
                  </a:cubicBezTo>
                  <a:cubicBezTo>
                    <a:pt x="383362" y="308839"/>
                    <a:pt x="387934" y="308839"/>
                    <a:pt x="392735" y="308839"/>
                  </a:cubicBezTo>
                  <a:cubicBezTo>
                    <a:pt x="397535" y="308839"/>
                    <a:pt x="402336" y="308839"/>
                    <a:pt x="407137" y="308839"/>
                  </a:cubicBezTo>
                  <a:cubicBezTo>
                    <a:pt x="409651" y="308839"/>
                    <a:pt x="411937" y="308839"/>
                    <a:pt x="414452" y="308839"/>
                  </a:cubicBezTo>
                  <a:cubicBezTo>
                    <a:pt x="419252" y="308839"/>
                    <a:pt x="424053" y="308839"/>
                    <a:pt x="429082" y="308839"/>
                  </a:cubicBezTo>
                  <a:cubicBezTo>
                    <a:pt x="438912" y="308839"/>
                    <a:pt x="448742" y="308839"/>
                    <a:pt x="458800" y="308839"/>
                  </a:cubicBezTo>
                  <a:cubicBezTo>
                    <a:pt x="463829" y="308839"/>
                    <a:pt x="468859" y="308839"/>
                    <a:pt x="473659" y="308839"/>
                  </a:cubicBezTo>
                  <a:cubicBezTo>
                    <a:pt x="476174" y="308839"/>
                    <a:pt x="478688" y="308839"/>
                    <a:pt x="481203" y="308839"/>
                  </a:cubicBezTo>
                  <a:cubicBezTo>
                    <a:pt x="486232" y="308839"/>
                    <a:pt x="491261" y="308839"/>
                    <a:pt x="496291" y="308839"/>
                  </a:cubicBezTo>
                  <a:cubicBezTo>
                    <a:pt x="498805" y="308839"/>
                    <a:pt x="501320" y="308839"/>
                    <a:pt x="503834" y="308839"/>
                  </a:cubicBezTo>
                  <a:cubicBezTo>
                    <a:pt x="508864" y="308839"/>
                    <a:pt x="513893" y="308839"/>
                    <a:pt x="518922" y="308839"/>
                  </a:cubicBezTo>
                  <a:cubicBezTo>
                    <a:pt x="521437" y="308839"/>
                    <a:pt x="523951" y="308839"/>
                    <a:pt x="526466" y="308839"/>
                  </a:cubicBezTo>
                  <a:cubicBezTo>
                    <a:pt x="551612" y="308839"/>
                    <a:pt x="576758" y="308839"/>
                    <a:pt x="601218" y="308610"/>
                  </a:cubicBezTo>
                  <a:cubicBezTo>
                    <a:pt x="623392" y="308610"/>
                    <a:pt x="645109" y="308381"/>
                    <a:pt x="665912" y="308381"/>
                  </a:cubicBezTo>
                  <a:cubicBezTo>
                    <a:pt x="670484" y="308381"/>
                    <a:pt x="675284" y="308381"/>
                    <a:pt x="679628" y="308381"/>
                  </a:cubicBezTo>
                  <a:cubicBezTo>
                    <a:pt x="693344" y="308381"/>
                    <a:pt x="706603" y="308153"/>
                    <a:pt x="719404" y="308153"/>
                  </a:cubicBezTo>
                  <a:cubicBezTo>
                    <a:pt x="721462" y="308153"/>
                    <a:pt x="723748" y="308153"/>
                    <a:pt x="725805" y="308153"/>
                  </a:cubicBezTo>
                  <a:cubicBezTo>
                    <a:pt x="730148" y="308153"/>
                    <a:pt x="734263" y="308153"/>
                    <a:pt x="738378" y="307924"/>
                  </a:cubicBezTo>
                  <a:cubicBezTo>
                    <a:pt x="742493" y="307696"/>
                    <a:pt x="746608" y="307924"/>
                    <a:pt x="750494" y="307696"/>
                  </a:cubicBezTo>
                  <a:cubicBezTo>
                    <a:pt x="752551" y="307696"/>
                    <a:pt x="754380" y="307696"/>
                    <a:pt x="756437" y="307696"/>
                  </a:cubicBezTo>
                  <a:cubicBezTo>
                    <a:pt x="760324" y="307696"/>
                    <a:pt x="764210" y="307696"/>
                    <a:pt x="768096" y="307467"/>
                  </a:cubicBezTo>
                  <a:cubicBezTo>
                    <a:pt x="771982" y="307467"/>
                    <a:pt x="775640" y="307467"/>
                    <a:pt x="779297" y="307238"/>
                  </a:cubicBezTo>
                  <a:cubicBezTo>
                    <a:pt x="782955" y="307238"/>
                    <a:pt x="786613" y="307238"/>
                    <a:pt x="790042" y="307010"/>
                  </a:cubicBezTo>
                  <a:cubicBezTo>
                    <a:pt x="793471" y="307010"/>
                    <a:pt x="796900" y="307010"/>
                    <a:pt x="800329" y="306781"/>
                  </a:cubicBezTo>
                  <a:cubicBezTo>
                    <a:pt x="801929" y="306781"/>
                    <a:pt x="803758" y="306781"/>
                    <a:pt x="805358" y="306781"/>
                  </a:cubicBezTo>
                  <a:cubicBezTo>
                    <a:pt x="808558" y="306781"/>
                    <a:pt x="811759" y="306553"/>
                    <a:pt x="814959" y="306553"/>
                  </a:cubicBezTo>
                  <a:cubicBezTo>
                    <a:pt x="816559" y="306553"/>
                    <a:pt x="817931" y="306553"/>
                    <a:pt x="819531" y="306553"/>
                  </a:cubicBezTo>
                  <a:cubicBezTo>
                    <a:pt x="822503" y="306553"/>
                    <a:pt x="825475" y="306324"/>
                    <a:pt x="828218" y="306324"/>
                  </a:cubicBezTo>
                  <a:cubicBezTo>
                    <a:pt x="830961" y="306324"/>
                    <a:pt x="833704" y="306095"/>
                    <a:pt x="836447" y="306095"/>
                  </a:cubicBezTo>
                  <a:cubicBezTo>
                    <a:pt x="844448" y="305867"/>
                    <a:pt x="851535" y="305638"/>
                    <a:pt x="857707" y="305410"/>
                  </a:cubicBezTo>
                  <a:cubicBezTo>
                    <a:pt x="864794" y="305181"/>
                    <a:pt x="870737" y="304952"/>
                    <a:pt x="875081" y="304495"/>
                  </a:cubicBezTo>
                  <a:cubicBezTo>
                    <a:pt x="879653" y="304267"/>
                    <a:pt x="884682" y="303809"/>
                    <a:pt x="890626" y="303581"/>
                  </a:cubicBezTo>
                  <a:cubicBezTo>
                    <a:pt x="892454" y="303581"/>
                    <a:pt x="894512" y="303352"/>
                    <a:pt x="896569" y="303352"/>
                  </a:cubicBezTo>
                  <a:cubicBezTo>
                    <a:pt x="897712" y="303352"/>
                    <a:pt x="898627" y="303352"/>
                    <a:pt x="899770" y="303124"/>
                  </a:cubicBezTo>
                  <a:cubicBezTo>
                    <a:pt x="901827" y="303124"/>
                    <a:pt x="904113" y="302895"/>
                    <a:pt x="906399" y="302895"/>
                  </a:cubicBezTo>
                  <a:cubicBezTo>
                    <a:pt x="908456" y="302895"/>
                    <a:pt x="910742" y="302666"/>
                    <a:pt x="913028" y="302666"/>
                  </a:cubicBezTo>
                  <a:cubicBezTo>
                    <a:pt x="915314" y="302666"/>
                    <a:pt x="917829" y="302438"/>
                    <a:pt x="920344" y="302438"/>
                  </a:cubicBezTo>
                  <a:cubicBezTo>
                    <a:pt x="921715" y="302438"/>
                    <a:pt x="922858" y="302438"/>
                    <a:pt x="924230" y="302438"/>
                  </a:cubicBezTo>
                  <a:cubicBezTo>
                    <a:pt x="926744" y="302438"/>
                    <a:pt x="929259" y="302209"/>
                    <a:pt x="931774" y="302209"/>
                  </a:cubicBezTo>
                  <a:cubicBezTo>
                    <a:pt x="931774" y="302209"/>
                    <a:pt x="932002" y="302209"/>
                    <a:pt x="932002" y="302209"/>
                  </a:cubicBezTo>
                  <a:cubicBezTo>
                    <a:pt x="935888" y="302209"/>
                    <a:pt x="939775" y="301981"/>
                    <a:pt x="943889" y="301981"/>
                  </a:cubicBezTo>
                  <a:cubicBezTo>
                    <a:pt x="946633" y="301981"/>
                    <a:pt x="949604" y="301752"/>
                    <a:pt x="952348" y="301752"/>
                  </a:cubicBezTo>
                  <a:cubicBezTo>
                    <a:pt x="953719" y="301752"/>
                    <a:pt x="955319" y="301752"/>
                    <a:pt x="956691" y="301752"/>
                  </a:cubicBezTo>
                  <a:cubicBezTo>
                    <a:pt x="958063" y="301752"/>
                    <a:pt x="959663" y="301752"/>
                    <a:pt x="961263" y="301752"/>
                  </a:cubicBezTo>
                  <a:cubicBezTo>
                    <a:pt x="968578" y="301523"/>
                    <a:pt x="976122" y="301523"/>
                    <a:pt x="983894" y="301295"/>
                  </a:cubicBezTo>
                  <a:cubicBezTo>
                    <a:pt x="985495" y="301295"/>
                    <a:pt x="987095" y="301295"/>
                    <a:pt x="988695" y="301295"/>
                  </a:cubicBezTo>
                  <a:cubicBezTo>
                    <a:pt x="993496" y="301295"/>
                    <a:pt x="998296" y="301066"/>
                    <a:pt x="1003097" y="301066"/>
                  </a:cubicBezTo>
                  <a:cubicBezTo>
                    <a:pt x="1007897" y="301066"/>
                    <a:pt x="1012927" y="300838"/>
                    <a:pt x="1017956" y="300838"/>
                  </a:cubicBezTo>
                  <a:cubicBezTo>
                    <a:pt x="1017956" y="300838"/>
                    <a:pt x="1017956" y="300838"/>
                    <a:pt x="1018184" y="300838"/>
                  </a:cubicBezTo>
                  <a:cubicBezTo>
                    <a:pt x="1021385" y="300838"/>
                    <a:pt x="1024814" y="300838"/>
                    <a:pt x="1028243" y="300609"/>
                  </a:cubicBezTo>
                  <a:cubicBezTo>
                    <a:pt x="1030072" y="300609"/>
                    <a:pt x="1031672" y="300609"/>
                    <a:pt x="1033501" y="300609"/>
                  </a:cubicBezTo>
                  <a:cubicBezTo>
                    <a:pt x="1036930" y="300609"/>
                    <a:pt x="1040359" y="300609"/>
                    <a:pt x="1043788" y="300380"/>
                  </a:cubicBezTo>
                  <a:cubicBezTo>
                    <a:pt x="1043788" y="300380"/>
                    <a:pt x="1043788" y="300380"/>
                    <a:pt x="1043788" y="300380"/>
                  </a:cubicBezTo>
                  <a:cubicBezTo>
                    <a:pt x="1047217" y="300380"/>
                    <a:pt x="1050646" y="300380"/>
                    <a:pt x="1054075" y="300380"/>
                  </a:cubicBezTo>
                  <a:cubicBezTo>
                    <a:pt x="1055904" y="300380"/>
                    <a:pt x="1057732" y="300380"/>
                    <a:pt x="1059561" y="300380"/>
                  </a:cubicBezTo>
                  <a:cubicBezTo>
                    <a:pt x="1062990" y="300380"/>
                    <a:pt x="1066648" y="300380"/>
                    <a:pt x="1070077" y="300380"/>
                  </a:cubicBezTo>
                  <a:cubicBezTo>
                    <a:pt x="1071906" y="300380"/>
                    <a:pt x="1073734" y="300380"/>
                    <a:pt x="1075563" y="300380"/>
                  </a:cubicBezTo>
                  <a:cubicBezTo>
                    <a:pt x="1077392" y="300380"/>
                    <a:pt x="1079221" y="300380"/>
                    <a:pt x="1080821" y="300380"/>
                  </a:cubicBezTo>
                  <a:cubicBezTo>
                    <a:pt x="1084479" y="300380"/>
                    <a:pt x="1087908" y="300380"/>
                    <a:pt x="1091565" y="300380"/>
                  </a:cubicBezTo>
                  <a:cubicBezTo>
                    <a:pt x="1091565" y="300380"/>
                    <a:pt x="1091565" y="300380"/>
                    <a:pt x="1091565" y="300380"/>
                  </a:cubicBezTo>
                  <a:cubicBezTo>
                    <a:pt x="1100481" y="300380"/>
                    <a:pt x="1109625" y="300152"/>
                    <a:pt x="1118769" y="300152"/>
                  </a:cubicBezTo>
                  <a:cubicBezTo>
                    <a:pt x="1118769" y="300152"/>
                    <a:pt x="1118769" y="300152"/>
                    <a:pt x="1118769" y="300152"/>
                  </a:cubicBezTo>
                  <a:cubicBezTo>
                    <a:pt x="1124255" y="300152"/>
                    <a:pt x="1129741" y="300152"/>
                    <a:pt x="1135228" y="300152"/>
                  </a:cubicBezTo>
                  <a:cubicBezTo>
                    <a:pt x="1137057" y="300152"/>
                    <a:pt x="1138885" y="300152"/>
                    <a:pt x="1140714" y="300152"/>
                  </a:cubicBezTo>
                  <a:cubicBezTo>
                    <a:pt x="1148029" y="300152"/>
                    <a:pt x="1155345" y="300152"/>
                    <a:pt x="1162431" y="299923"/>
                  </a:cubicBezTo>
                  <a:cubicBezTo>
                    <a:pt x="1164260" y="299923"/>
                    <a:pt x="1166089" y="299923"/>
                    <a:pt x="1167918" y="299923"/>
                  </a:cubicBezTo>
                  <a:cubicBezTo>
                    <a:pt x="1173404" y="299923"/>
                    <a:pt x="1178662" y="299923"/>
                    <a:pt x="1184148" y="299923"/>
                  </a:cubicBezTo>
                  <a:cubicBezTo>
                    <a:pt x="1185977" y="299923"/>
                    <a:pt x="1187806" y="299923"/>
                    <a:pt x="1189635" y="299923"/>
                  </a:cubicBezTo>
                  <a:cubicBezTo>
                    <a:pt x="1196721" y="299923"/>
                    <a:pt x="1203808" y="299923"/>
                    <a:pt x="1210894" y="299923"/>
                  </a:cubicBezTo>
                  <a:cubicBezTo>
                    <a:pt x="1216152" y="299923"/>
                    <a:pt x="1221410" y="299923"/>
                    <a:pt x="1226668" y="299923"/>
                  </a:cubicBezTo>
                  <a:cubicBezTo>
                    <a:pt x="1233526" y="299923"/>
                    <a:pt x="1240384" y="299923"/>
                    <a:pt x="1247013" y="299923"/>
                  </a:cubicBezTo>
                  <a:cubicBezTo>
                    <a:pt x="1248613" y="299923"/>
                    <a:pt x="1250442" y="299923"/>
                    <a:pt x="1252042" y="299923"/>
                  </a:cubicBezTo>
                  <a:cubicBezTo>
                    <a:pt x="1257072" y="299923"/>
                    <a:pt x="1261872" y="299923"/>
                    <a:pt x="1266901" y="299923"/>
                  </a:cubicBezTo>
                  <a:cubicBezTo>
                    <a:pt x="1266901" y="299923"/>
                    <a:pt x="1266901" y="299923"/>
                    <a:pt x="1266901" y="299923"/>
                  </a:cubicBezTo>
                  <a:cubicBezTo>
                    <a:pt x="1273302" y="299923"/>
                    <a:pt x="1279703" y="299923"/>
                    <a:pt x="1285875" y="299923"/>
                  </a:cubicBezTo>
                  <a:cubicBezTo>
                    <a:pt x="1285875" y="299923"/>
                    <a:pt x="1285875" y="299923"/>
                    <a:pt x="1285875" y="299923"/>
                  </a:cubicBezTo>
                  <a:cubicBezTo>
                    <a:pt x="1289076" y="299923"/>
                    <a:pt x="1292047" y="299923"/>
                    <a:pt x="1295019" y="299923"/>
                  </a:cubicBezTo>
                  <a:cubicBezTo>
                    <a:pt x="1297991" y="299923"/>
                    <a:pt x="1300963" y="299923"/>
                    <a:pt x="1303935" y="299923"/>
                  </a:cubicBezTo>
                  <a:cubicBezTo>
                    <a:pt x="1308278" y="299923"/>
                    <a:pt x="1312621" y="299923"/>
                    <a:pt x="1316965" y="299923"/>
                  </a:cubicBezTo>
                  <a:cubicBezTo>
                    <a:pt x="1318336" y="299923"/>
                    <a:pt x="1319708" y="299923"/>
                    <a:pt x="1321080" y="299923"/>
                  </a:cubicBezTo>
                  <a:cubicBezTo>
                    <a:pt x="1327938" y="299923"/>
                    <a:pt x="1334567" y="299923"/>
                    <a:pt x="1340968" y="299923"/>
                  </a:cubicBezTo>
                  <a:cubicBezTo>
                    <a:pt x="1343482" y="299923"/>
                    <a:pt x="1345997" y="299923"/>
                    <a:pt x="1348283" y="299923"/>
                  </a:cubicBezTo>
                  <a:cubicBezTo>
                    <a:pt x="1355598" y="299923"/>
                    <a:pt x="1362228" y="299923"/>
                    <a:pt x="1368400" y="299923"/>
                  </a:cubicBezTo>
                  <a:cubicBezTo>
                    <a:pt x="1369314" y="299923"/>
                    <a:pt x="1370457" y="299923"/>
                    <a:pt x="1371372" y="299923"/>
                  </a:cubicBezTo>
                  <a:cubicBezTo>
                    <a:pt x="1373429" y="299923"/>
                    <a:pt x="1375258" y="299923"/>
                    <a:pt x="1377087" y="299923"/>
                  </a:cubicBezTo>
                  <a:cubicBezTo>
                    <a:pt x="1379830" y="299923"/>
                    <a:pt x="1382573" y="299923"/>
                    <a:pt x="1384859" y="299923"/>
                  </a:cubicBezTo>
                  <a:cubicBezTo>
                    <a:pt x="1385773" y="299923"/>
                    <a:pt x="1386459" y="299923"/>
                    <a:pt x="1387374" y="299923"/>
                  </a:cubicBezTo>
                  <a:cubicBezTo>
                    <a:pt x="1396746" y="299923"/>
                    <a:pt x="1403604" y="299923"/>
                    <a:pt x="1407490" y="299923"/>
                  </a:cubicBezTo>
                  <a:cubicBezTo>
                    <a:pt x="1419606" y="299695"/>
                    <a:pt x="1431493" y="299695"/>
                    <a:pt x="1443609" y="299695"/>
                  </a:cubicBezTo>
                  <a:cubicBezTo>
                    <a:pt x="1451610" y="299695"/>
                    <a:pt x="1459611" y="299695"/>
                    <a:pt x="1467384" y="299466"/>
                  </a:cubicBezTo>
                  <a:cubicBezTo>
                    <a:pt x="1471498" y="299466"/>
                    <a:pt x="1475613" y="299466"/>
                    <a:pt x="1479499" y="299466"/>
                  </a:cubicBezTo>
                  <a:cubicBezTo>
                    <a:pt x="1495501" y="299237"/>
                    <a:pt x="1511503" y="299009"/>
                    <a:pt x="1527505" y="298780"/>
                  </a:cubicBezTo>
                  <a:cubicBezTo>
                    <a:pt x="1531620" y="298780"/>
                    <a:pt x="1535506" y="298552"/>
                    <a:pt x="1539621" y="298323"/>
                  </a:cubicBezTo>
                  <a:cubicBezTo>
                    <a:pt x="1559738" y="297637"/>
                    <a:pt x="1579626" y="296723"/>
                    <a:pt x="1599743" y="294894"/>
                  </a:cubicBezTo>
                  <a:cubicBezTo>
                    <a:pt x="1611402" y="293980"/>
                    <a:pt x="1617345" y="290093"/>
                    <a:pt x="1620088" y="282092"/>
                  </a:cubicBezTo>
                  <a:cubicBezTo>
                    <a:pt x="1620546" y="280721"/>
                    <a:pt x="1621003" y="279349"/>
                    <a:pt x="1621231" y="277749"/>
                  </a:cubicBezTo>
                  <a:cubicBezTo>
                    <a:pt x="1621460" y="277063"/>
                    <a:pt x="1621460" y="276149"/>
                    <a:pt x="1621689" y="275234"/>
                  </a:cubicBezTo>
                  <a:cubicBezTo>
                    <a:pt x="1621689" y="274320"/>
                    <a:pt x="1621917" y="273634"/>
                    <a:pt x="1621917" y="272720"/>
                  </a:cubicBezTo>
                  <a:cubicBezTo>
                    <a:pt x="1621917" y="272491"/>
                    <a:pt x="1621917" y="272263"/>
                    <a:pt x="1621917" y="272034"/>
                  </a:cubicBezTo>
                  <a:cubicBezTo>
                    <a:pt x="1622832" y="260147"/>
                    <a:pt x="1623975" y="248488"/>
                    <a:pt x="1624889" y="236601"/>
                  </a:cubicBezTo>
                  <a:cubicBezTo>
                    <a:pt x="1625118" y="233629"/>
                    <a:pt x="1625346" y="230657"/>
                    <a:pt x="1625803" y="227686"/>
                  </a:cubicBezTo>
                  <a:cubicBezTo>
                    <a:pt x="1626489" y="218770"/>
                    <a:pt x="1627175" y="209626"/>
                    <a:pt x="1627632" y="200711"/>
                  </a:cubicBezTo>
                  <a:cubicBezTo>
                    <a:pt x="1628318" y="184937"/>
                    <a:pt x="1629461" y="169393"/>
                    <a:pt x="1631061" y="153848"/>
                  </a:cubicBezTo>
                  <a:cubicBezTo>
                    <a:pt x="1633576" y="127787"/>
                    <a:pt x="1636776" y="101956"/>
                    <a:pt x="1640434" y="76124"/>
                  </a:cubicBezTo>
                  <a:cubicBezTo>
                    <a:pt x="1641348" y="69266"/>
                    <a:pt x="1642034" y="62179"/>
                    <a:pt x="1642720" y="55321"/>
                  </a:cubicBezTo>
                  <a:cubicBezTo>
                    <a:pt x="1643177" y="48463"/>
                    <a:pt x="1643634" y="41377"/>
                    <a:pt x="1643863" y="34519"/>
                  </a:cubicBezTo>
                  <a:cubicBezTo>
                    <a:pt x="1643863" y="33147"/>
                    <a:pt x="1643863" y="32004"/>
                    <a:pt x="1643863" y="30861"/>
                  </a:cubicBezTo>
                  <a:cubicBezTo>
                    <a:pt x="1643863" y="29489"/>
                    <a:pt x="1643863" y="28346"/>
                    <a:pt x="1643634" y="27203"/>
                  </a:cubicBezTo>
                  <a:cubicBezTo>
                    <a:pt x="1642720" y="25832"/>
                    <a:pt x="1642491" y="24460"/>
                    <a:pt x="1642263" y="22860"/>
                  </a:cubicBezTo>
                  <a:close/>
                </a:path>
              </a:pathLst>
            </a:custGeom>
            <a:solidFill>
              <a:srgbClr val="FFFFFF"/>
            </a:solidFill>
            <a:ln w="2286" cap="flat">
              <a:noFill/>
              <a:prstDash val="solid"/>
              <a:miter/>
            </a:ln>
          </p:spPr>
          <p:txBody>
            <a:bodyPr rtlCol="0" anchor="ctr"/>
            <a:lstStyle/>
            <a:p>
              <a:endParaRPr lang="en-US"/>
            </a:p>
          </p:txBody>
        </p:sp>
        <p:sp>
          <p:nvSpPr>
            <p:cNvPr id="169" name="Freeform 661">
              <a:extLst>
                <a:ext uri="{FF2B5EF4-FFF2-40B4-BE49-F238E27FC236}">
                  <a16:creationId xmlns:a16="http://schemas.microsoft.com/office/drawing/2014/main" id="{C14A32D4-09DE-37AA-4D13-3F23F6185886}"/>
                </a:ext>
              </a:extLst>
            </p:cNvPr>
            <p:cNvSpPr/>
            <p:nvPr/>
          </p:nvSpPr>
          <p:spPr>
            <a:xfrm>
              <a:off x="4424583" y="541434"/>
              <a:ext cx="1696814" cy="1772847"/>
            </a:xfrm>
            <a:custGeom>
              <a:avLst/>
              <a:gdLst>
                <a:gd name="connsiteX0" fmla="*/ 1648100 w 1696814"/>
                <a:gd name="connsiteY0" fmla="*/ 1422697 h 1772847"/>
                <a:gd name="connsiteX1" fmla="*/ 1347262 w 1696814"/>
                <a:gd name="connsiteY1" fmla="*/ 1431612 h 1772847"/>
                <a:gd name="connsiteX2" fmla="*/ 1247135 w 1696814"/>
                <a:gd name="connsiteY2" fmla="*/ 1435955 h 1772847"/>
                <a:gd name="connsiteX3" fmla="*/ 1222904 w 1696814"/>
                <a:gd name="connsiteY3" fmla="*/ 1410124 h 1772847"/>
                <a:gd name="connsiteX4" fmla="*/ 1227476 w 1696814"/>
                <a:gd name="connsiteY4" fmla="*/ 1014646 h 1772847"/>
                <a:gd name="connsiteX5" fmla="*/ 1222446 w 1696814"/>
                <a:gd name="connsiteY5" fmla="*/ 959096 h 1772847"/>
                <a:gd name="connsiteX6" fmla="*/ 1203015 w 1696814"/>
                <a:gd name="connsiteY6" fmla="*/ 926177 h 1772847"/>
                <a:gd name="connsiteX7" fmla="*/ 1127806 w 1696814"/>
                <a:gd name="connsiteY7" fmla="*/ 920234 h 1772847"/>
                <a:gd name="connsiteX8" fmla="*/ 980359 w 1696814"/>
                <a:gd name="connsiteY8" fmla="*/ 920462 h 1772847"/>
                <a:gd name="connsiteX9" fmla="*/ 987903 w 1696814"/>
                <a:gd name="connsiteY9" fmla="*/ 855540 h 1772847"/>
                <a:gd name="connsiteX10" fmla="*/ 967329 w 1696814"/>
                <a:gd name="connsiteY10" fmla="*/ 645457 h 1772847"/>
                <a:gd name="connsiteX11" fmla="*/ 953156 w 1696814"/>
                <a:gd name="connsiteY11" fmla="*/ 442917 h 1772847"/>
                <a:gd name="connsiteX12" fmla="*/ 998418 w 1696814"/>
                <a:gd name="connsiteY12" fmla="*/ 196943 h 1772847"/>
                <a:gd name="connsiteX13" fmla="*/ 1018307 w 1696814"/>
                <a:gd name="connsiteY13" fmla="*/ 124477 h 1772847"/>
                <a:gd name="connsiteX14" fmla="*/ 1025850 w 1696814"/>
                <a:gd name="connsiteY14" fmla="*/ 47210 h 1772847"/>
                <a:gd name="connsiteX15" fmla="*/ 978987 w 1696814"/>
                <a:gd name="connsiteY15" fmla="*/ 347 h 1772847"/>
                <a:gd name="connsiteX16" fmla="*/ 933725 w 1696814"/>
                <a:gd name="connsiteY16" fmla="*/ 35780 h 1772847"/>
                <a:gd name="connsiteX17" fmla="*/ 912693 w 1696814"/>
                <a:gd name="connsiteY17" fmla="*/ 107789 h 1772847"/>
                <a:gd name="connsiteX18" fmla="*/ 900120 w 1696814"/>
                <a:gd name="connsiteY18" fmla="*/ 131564 h 1772847"/>
                <a:gd name="connsiteX19" fmla="*/ 830855 w 1696814"/>
                <a:gd name="connsiteY19" fmla="*/ 105046 h 1772847"/>
                <a:gd name="connsiteX20" fmla="*/ 714040 w 1696814"/>
                <a:gd name="connsiteY20" fmla="*/ 179112 h 1772847"/>
                <a:gd name="connsiteX21" fmla="*/ 660548 w 1696814"/>
                <a:gd name="connsiteY21" fmla="*/ 81729 h 1772847"/>
                <a:gd name="connsiteX22" fmla="*/ 629915 w 1696814"/>
                <a:gd name="connsiteY22" fmla="*/ 35094 h 1772847"/>
                <a:gd name="connsiteX23" fmla="*/ 602255 w 1696814"/>
                <a:gd name="connsiteY23" fmla="*/ 18178 h 1772847"/>
                <a:gd name="connsiteX24" fmla="*/ 552420 w 1696814"/>
                <a:gd name="connsiteY24" fmla="*/ 86987 h 1772847"/>
                <a:gd name="connsiteX25" fmla="*/ 585110 w 1696814"/>
                <a:gd name="connsiteY25" fmla="*/ 157853 h 1772847"/>
                <a:gd name="connsiteX26" fmla="*/ 664662 w 1696814"/>
                <a:gd name="connsiteY26" fmla="*/ 371822 h 1772847"/>
                <a:gd name="connsiteX27" fmla="*/ 675635 w 1696814"/>
                <a:gd name="connsiteY27" fmla="*/ 465091 h 1772847"/>
                <a:gd name="connsiteX28" fmla="*/ 661691 w 1696814"/>
                <a:gd name="connsiteY28" fmla="*/ 642942 h 1772847"/>
                <a:gd name="connsiteX29" fmla="*/ 658947 w 1696814"/>
                <a:gd name="connsiteY29" fmla="*/ 687519 h 1772847"/>
                <a:gd name="connsiteX30" fmla="*/ 644317 w 1696814"/>
                <a:gd name="connsiteY30" fmla="*/ 814849 h 1772847"/>
                <a:gd name="connsiteX31" fmla="*/ 635402 w 1696814"/>
                <a:gd name="connsiteY31" fmla="*/ 897831 h 1772847"/>
                <a:gd name="connsiteX32" fmla="*/ 612770 w 1696814"/>
                <a:gd name="connsiteY32" fmla="*/ 918405 h 1772847"/>
                <a:gd name="connsiteX33" fmla="*/ 593339 w 1696814"/>
                <a:gd name="connsiteY33" fmla="*/ 919777 h 1772847"/>
                <a:gd name="connsiteX34" fmla="*/ 451150 w 1696814"/>
                <a:gd name="connsiteY34" fmla="*/ 921834 h 1772847"/>
                <a:gd name="connsiteX35" fmla="*/ 415946 w 1696814"/>
                <a:gd name="connsiteY35" fmla="*/ 952238 h 1772847"/>
                <a:gd name="connsiteX36" fmla="*/ 428976 w 1696814"/>
                <a:gd name="connsiteY36" fmla="*/ 1310911 h 1772847"/>
                <a:gd name="connsiteX37" fmla="*/ 407030 w 1696814"/>
                <a:gd name="connsiteY37" fmla="*/ 1333543 h 1772847"/>
                <a:gd name="connsiteX38" fmla="*/ 292959 w 1696814"/>
                <a:gd name="connsiteY38" fmla="*/ 1339029 h 1772847"/>
                <a:gd name="connsiteX39" fmla="*/ 43785 w 1696814"/>
                <a:gd name="connsiteY39" fmla="*/ 1343601 h 1772847"/>
                <a:gd name="connsiteX40" fmla="*/ 1722 w 1696814"/>
                <a:gd name="connsiteY40" fmla="*/ 1369433 h 1772847"/>
                <a:gd name="connsiteX41" fmla="*/ 10409 w 1696814"/>
                <a:gd name="connsiteY41" fmla="*/ 1607863 h 1772847"/>
                <a:gd name="connsiteX42" fmla="*/ 30297 w 1696814"/>
                <a:gd name="connsiteY42" fmla="*/ 1742965 h 1772847"/>
                <a:gd name="connsiteX43" fmla="*/ 49957 w 1696814"/>
                <a:gd name="connsiteY43" fmla="*/ 1762396 h 1772847"/>
                <a:gd name="connsiteX44" fmla="*/ 522702 w 1696814"/>
                <a:gd name="connsiteY44" fmla="*/ 1772683 h 1772847"/>
                <a:gd name="connsiteX45" fmla="*/ 650718 w 1696814"/>
                <a:gd name="connsiteY45" fmla="*/ 1770397 h 1772847"/>
                <a:gd name="connsiteX46" fmla="*/ 656433 w 1696814"/>
                <a:gd name="connsiteY46" fmla="*/ 1770626 h 1772847"/>
                <a:gd name="connsiteX47" fmla="*/ 1034766 w 1696814"/>
                <a:gd name="connsiteY47" fmla="*/ 1762625 h 1772847"/>
                <a:gd name="connsiteX48" fmla="*/ 1134893 w 1696814"/>
                <a:gd name="connsiteY48" fmla="*/ 1763539 h 1772847"/>
                <a:gd name="connsiteX49" fmla="*/ 1399611 w 1696814"/>
                <a:gd name="connsiteY49" fmla="*/ 1762168 h 1772847"/>
                <a:gd name="connsiteX50" fmla="*/ 1471849 w 1696814"/>
                <a:gd name="connsiteY50" fmla="*/ 1762853 h 1772847"/>
                <a:gd name="connsiteX51" fmla="*/ 1655643 w 1696814"/>
                <a:gd name="connsiteY51" fmla="*/ 1755538 h 1772847"/>
                <a:gd name="connsiteX52" fmla="*/ 1674617 w 1696814"/>
                <a:gd name="connsiteY52" fmla="*/ 1715305 h 1772847"/>
                <a:gd name="connsiteX53" fmla="*/ 1682390 w 1696814"/>
                <a:gd name="connsiteY53" fmla="*/ 1618150 h 1772847"/>
                <a:gd name="connsiteX54" fmla="*/ 1696563 w 1696814"/>
                <a:gd name="connsiteY54" fmla="*/ 1474132 h 1772847"/>
                <a:gd name="connsiteX55" fmla="*/ 1648100 w 1696814"/>
                <a:gd name="connsiteY55" fmla="*/ 1422697 h 1772847"/>
                <a:gd name="connsiteX56" fmla="*/ 825825 w 1696814"/>
                <a:gd name="connsiteY56" fmla="*/ 124248 h 1772847"/>
                <a:gd name="connsiteX57" fmla="*/ 917951 w 1696814"/>
                <a:gd name="connsiteY57" fmla="*/ 217289 h 1772847"/>
                <a:gd name="connsiteX58" fmla="*/ 822396 w 1696814"/>
                <a:gd name="connsiteY58" fmla="*/ 315587 h 1772847"/>
                <a:gd name="connsiteX59" fmla="*/ 725470 w 1696814"/>
                <a:gd name="connsiteY59" fmla="*/ 214545 h 1772847"/>
                <a:gd name="connsiteX60" fmla="*/ 825825 w 1696814"/>
                <a:gd name="connsiteY60" fmla="*/ 124248 h 1772847"/>
                <a:gd name="connsiteX61" fmla="*/ 655747 w 1696814"/>
                <a:gd name="connsiteY61" fmla="*/ 869485 h 1772847"/>
                <a:gd name="connsiteX62" fmla="*/ 676321 w 1696814"/>
                <a:gd name="connsiteY62" fmla="*/ 686833 h 1772847"/>
                <a:gd name="connsiteX63" fmla="*/ 684322 w 1696814"/>
                <a:gd name="connsiteY63" fmla="*/ 598136 h 1772847"/>
                <a:gd name="connsiteX64" fmla="*/ 694609 w 1696814"/>
                <a:gd name="connsiteY64" fmla="*/ 459147 h 1772847"/>
                <a:gd name="connsiteX65" fmla="*/ 677235 w 1696814"/>
                <a:gd name="connsiteY65" fmla="*/ 347133 h 1772847"/>
                <a:gd name="connsiteX66" fmla="*/ 577109 w 1696814"/>
                <a:gd name="connsiteY66" fmla="*/ 96588 h 1772847"/>
                <a:gd name="connsiteX67" fmla="*/ 568879 w 1696814"/>
                <a:gd name="connsiteY67" fmla="*/ 73042 h 1772847"/>
                <a:gd name="connsiteX68" fmla="*/ 602255 w 1696814"/>
                <a:gd name="connsiteY68" fmla="*/ 35780 h 1772847"/>
                <a:gd name="connsiteX69" fmla="*/ 612999 w 1696814"/>
                <a:gd name="connsiteY69" fmla="*/ 43553 h 1772847"/>
                <a:gd name="connsiteX70" fmla="*/ 639974 w 1696814"/>
                <a:gd name="connsiteY70" fmla="*/ 82415 h 1772847"/>
                <a:gd name="connsiteX71" fmla="*/ 692780 w 1696814"/>
                <a:gd name="connsiteY71" fmla="*/ 183227 h 1772847"/>
                <a:gd name="connsiteX72" fmla="*/ 707639 w 1696814"/>
                <a:gd name="connsiteY72" fmla="*/ 233519 h 1772847"/>
                <a:gd name="connsiteX73" fmla="*/ 783077 w 1696814"/>
                <a:gd name="connsiteY73" fmla="*/ 327017 h 1772847"/>
                <a:gd name="connsiteX74" fmla="*/ 900578 w 1696814"/>
                <a:gd name="connsiteY74" fmla="*/ 310557 h 1772847"/>
                <a:gd name="connsiteX75" fmla="*/ 936468 w 1696814"/>
                <a:gd name="connsiteY75" fmla="*/ 226204 h 1772847"/>
                <a:gd name="connsiteX76" fmla="*/ 925266 w 1696814"/>
                <a:gd name="connsiteY76" fmla="*/ 158767 h 1772847"/>
                <a:gd name="connsiteX77" fmla="*/ 922752 w 1696814"/>
                <a:gd name="connsiteY77" fmla="*/ 137507 h 1772847"/>
                <a:gd name="connsiteX78" fmla="*/ 947669 w 1696814"/>
                <a:gd name="connsiteY78" fmla="*/ 49039 h 1772847"/>
                <a:gd name="connsiteX79" fmla="*/ 948355 w 1696814"/>
                <a:gd name="connsiteY79" fmla="*/ 46296 h 1772847"/>
                <a:gd name="connsiteX80" fmla="*/ 981045 w 1696814"/>
                <a:gd name="connsiteY80" fmla="*/ 18178 h 1772847"/>
                <a:gd name="connsiteX81" fmla="*/ 1007791 w 1696814"/>
                <a:gd name="connsiteY81" fmla="*/ 55211 h 1772847"/>
                <a:gd name="connsiteX82" fmla="*/ 998647 w 1696814"/>
                <a:gd name="connsiteY82" fmla="*/ 124020 h 1772847"/>
                <a:gd name="connsiteX83" fmla="*/ 954527 w 1696814"/>
                <a:gd name="connsiteY83" fmla="*/ 305300 h 1772847"/>
                <a:gd name="connsiteX84" fmla="*/ 933496 w 1696814"/>
                <a:gd name="connsiteY84" fmla="*/ 509668 h 1772847"/>
                <a:gd name="connsiteX85" fmla="*/ 949269 w 1696814"/>
                <a:gd name="connsiteY85" fmla="*/ 650714 h 1772847"/>
                <a:gd name="connsiteX86" fmla="*/ 969843 w 1696814"/>
                <a:gd name="connsiteY86" fmla="*/ 882972 h 1772847"/>
                <a:gd name="connsiteX87" fmla="*/ 934182 w 1696814"/>
                <a:gd name="connsiteY87" fmla="*/ 918176 h 1772847"/>
                <a:gd name="connsiteX88" fmla="*/ 888005 w 1696814"/>
                <a:gd name="connsiteY88" fmla="*/ 890744 h 1772847"/>
                <a:gd name="connsiteX89" fmla="*/ 841370 w 1696814"/>
                <a:gd name="connsiteY89" fmla="*/ 630826 h 1772847"/>
                <a:gd name="connsiteX90" fmla="*/ 793593 w 1696814"/>
                <a:gd name="connsiteY90" fmla="*/ 609566 h 1772847"/>
                <a:gd name="connsiteX91" fmla="*/ 767990 w 1696814"/>
                <a:gd name="connsiteY91" fmla="*/ 653229 h 1772847"/>
                <a:gd name="connsiteX92" fmla="*/ 740558 w 1696814"/>
                <a:gd name="connsiteY92" fmla="*/ 860112 h 1772847"/>
                <a:gd name="connsiteX93" fmla="*/ 733471 w 1696814"/>
                <a:gd name="connsiteY93" fmla="*/ 895545 h 1772847"/>
                <a:gd name="connsiteX94" fmla="*/ 662605 w 1696814"/>
                <a:gd name="connsiteY94" fmla="*/ 912690 h 1772847"/>
                <a:gd name="connsiteX95" fmla="*/ 655747 w 1696814"/>
                <a:gd name="connsiteY95" fmla="*/ 869485 h 1772847"/>
                <a:gd name="connsiteX96" fmla="*/ 759303 w 1696814"/>
                <a:gd name="connsiteY96" fmla="*/ 909261 h 1772847"/>
                <a:gd name="connsiteX97" fmla="*/ 753816 w 1696814"/>
                <a:gd name="connsiteY97" fmla="*/ 895316 h 1772847"/>
                <a:gd name="connsiteX98" fmla="*/ 783992 w 1696814"/>
                <a:gd name="connsiteY98" fmla="*/ 664430 h 1772847"/>
                <a:gd name="connsiteX99" fmla="*/ 796793 w 1696814"/>
                <a:gd name="connsiteY99" fmla="*/ 634255 h 1772847"/>
                <a:gd name="connsiteX100" fmla="*/ 821939 w 1696814"/>
                <a:gd name="connsiteY100" fmla="*/ 640656 h 1772847"/>
                <a:gd name="connsiteX101" fmla="*/ 833141 w 1696814"/>
                <a:gd name="connsiteY101" fmla="*/ 689348 h 1772847"/>
                <a:gd name="connsiteX102" fmla="*/ 864916 w 1696814"/>
                <a:gd name="connsiteY102" fmla="*/ 880915 h 1772847"/>
                <a:gd name="connsiteX103" fmla="*/ 867659 w 1696814"/>
                <a:gd name="connsiteY103" fmla="*/ 894402 h 1772847"/>
                <a:gd name="connsiteX104" fmla="*/ 853943 w 1696814"/>
                <a:gd name="connsiteY104" fmla="*/ 909718 h 1772847"/>
                <a:gd name="connsiteX105" fmla="*/ 803880 w 1696814"/>
                <a:gd name="connsiteY105" fmla="*/ 909718 h 1772847"/>
                <a:gd name="connsiteX106" fmla="*/ 803880 w 1696814"/>
                <a:gd name="connsiteY106" fmla="*/ 909261 h 1772847"/>
                <a:gd name="connsiteX107" fmla="*/ 759303 w 1696814"/>
                <a:gd name="connsiteY107" fmla="*/ 909261 h 1772847"/>
                <a:gd name="connsiteX108" fmla="*/ 1676446 w 1696814"/>
                <a:gd name="connsiteY108" fmla="*/ 1472531 h 1772847"/>
                <a:gd name="connsiteX109" fmla="*/ 1676446 w 1696814"/>
                <a:gd name="connsiteY109" fmla="*/ 1476189 h 1772847"/>
                <a:gd name="connsiteX110" fmla="*/ 1675303 w 1696814"/>
                <a:gd name="connsiteY110" fmla="*/ 1496992 h 1772847"/>
                <a:gd name="connsiteX111" fmla="*/ 1673017 w 1696814"/>
                <a:gd name="connsiteY111" fmla="*/ 1517794 h 1772847"/>
                <a:gd name="connsiteX112" fmla="*/ 1663644 w 1696814"/>
                <a:gd name="connsiteY112" fmla="*/ 1595518 h 1772847"/>
                <a:gd name="connsiteX113" fmla="*/ 1660215 w 1696814"/>
                <a:gd name="connsiteY113" fmla="*/ 1642381 h 1772847"/>
                <a:gd name="connsiteX114" fmla="*/ 1658387 w 1696814"/>
                <a:gd name="connsiteY114" fmla="*/ 1669356 h 1772847"/>
                <a:gd name="connsiteX115" fmla="*/ 1657472 w 1696814"/>
                <a:gd name="connsiteY115" fmla="*/ 1678271 h 1772847"/>
                <a:gd name="connsiteX116" fmla="*/ 1654500 w 1696814"/>
                <a:gd name="connsiteY116" fmla="*/ 1713704 h 1772847"/>
                <a:gd name="connsiteX117" fmla="*/ 1654500 w 1696814"/>
                <a:gd name="connsiteY117" fmla="*/ 1714390 h 1772847"/>
                <a:gd name="connsiteX118" fmla="*/ 1654272 w 1696814"/>
                <a:gd name="connsiteY118" fmla="*/ 1716905 h 1772847"/>
                <a:gd name="connsiteX119" fmla="*/ 1653815 w 1696814"/>
                <a:gd name="connsiteY119" fmla="*/ 1719419 h 1772847"/>
                <a:gd name="connsiteX120" fmla="*/ 1652672 w 1696814"/>
                <a:gd name="connsiteY120" fmla="*/ 1723763 h 1772847"/>
                <a:gd name="connsiteX121" fmla="*/ 1632326 w 1696814"/>
                <a:gd name="connsiteY121" fmla="*/ 1736564 h 1772847"/>
                <a:gd name="connsiteX122" fmla="*/ 1572204 w 1696814"/>
                <a:gd name="connsiteY122" fmla="*/ 1739993 h 1772847"/>
                <a:gd name="connsiteX123" fmla="*/ 1560089 w 1696814"/>
                <a:gd name="connsiteY123" fmla="*/ 1740451 h 1772847"/>
                <a:gd name="connsiteX124" fmla="*/ 1512083 w 1696814"/>
                <a:gd name="connsiteY124" fmla="*/ 1741136 h 1772847"/>
                <a:gd name="connsiteX125" fmla="*/ 1499967 w 1696814"/>
                <a:gd name="connsiteY125" fmla="*/ 1741136 h 1772847"/>
                <a:gd name="connsiteX126" fmla="*/ 1476192 w 1696814"/>
                <a:gd name="connsiteY126" fmla="*/ 1741365 h 1772847"/>
                <a:gd name="connsiteX127" fmla="*/ 1440074 w 1696814"/>
                <a:gd name="connsiteY127" fmla="*/ 1741594 h 1772847"/>
                <a:gd name="connsiteX128" fmla="*/ 1419957 w 1696814"/>
                <a:gd name="connsiteY128" fmla="*/ 1741594 h 1772847"/>
                <a:gd name="connsiteX129" fmla="*/ 1417442 w 1696814"/>
                <a:gd name="connsiteY129" fmla="*/ 1741594 h 1772847"/>
                <a:gd name="connsiteX130" fmla="*/ 1409670 w 1696814"/>
                <a:gd name="connsiteY130" fmla="*/ 1741594 h 1772847"/>
                <a:gd name="connsiteX131" fmla="*/ 1403955 w 1696814"/>
                <a:gd name="connsiteY131" fmla="*/ 1741594 h 1772847"/>
                <a:gd name="connsiteX132" fmla="*/ 1400983 w 1696814"/>
                <a:gd name="connsiteY132" fmla="*/ 1741594 h 1772847"/>
                <a:gd name="connsiteX133" fmla="*/ 1380866 w 1696814"/>
                <a:gd name="connsiteY133" fmla="*/ 1741594 h 1772847"/>
                <a:gd name="connsiteX134" fmla="*/ 1373551 w 1696814"/>
                <a:gd name="connsiteY134" fmla="*/ 1741594 h 1772847"/>
                <a:gd name="connsiteX135" fmla="*/ 1353663 w 1696814"/>
                <a:gd name="connsiteY135" fmla="*/ 1741594 h 1772847"/>
                <a:gd name="connsiteX136" fmla="*/ 1349548 w 1696814"/>
                <a:gd name="connsiteY136" fmla="*/ 1741594 h 1772847"/>
                <a:gd name="connsiteX137" fmla="*/ 1336518 w 1696814"/>
                <a:gd name="connsiteY137" fmla="*/ 1741594 h 1772847"/>
                <a:gd name="connsiteX138" fmla="*/ 1327602 w 1696814"/>
                <a:gd name="connsiteY138" fmla="*/ 1741594 h 1772847"/>
                <a:gd name="connsiteX139" fmla="*/ 1318458 w 1696814"/>
                <a:gd name="connsiteY139" fmla="*/ 1741594 h 1772847"/>
                <a:gd name="connsiteX140" fmla="*/ 1318458 w 1696814"/>
                <a:gd name="connsiteY140" fmla="*/ 1741594 h 1772847"/>
                <a:gd name="connsiteX141" fmla="*/ 1299485 w 1696814"/>
                <a:gd name="connsiteY141" fmla="*/ 1741594 h 1772847"/>
                <a:gd name="connsiteX142" fmla="*/ 1299485 w 1696814"/>
                <a:gd name="connsiteY142" fmla="*/ 1741594 h 1772847"/>
                <a:gd name="connsiteX143" fmla="*/ 1284626 w 1696814"/>
                <a:gd name="connsiteY143" fmla="*/ 1741594 h 1772847"/>
                <a:gd name="connsiteX144" fmla="*/ 1279596 w 1696814"/>
                <a:gd name="connsiteY144" fmla="*/ 1741594 h 1772847"/>
                <a:gd name="connsiteX145" fmla="*/ 1259251 w 1696814"/>
                <a:gd name="connsiteY145" fmla="*/ 1741594 h 1772847"/>
                <a:gd name="connsiteX146" fmla="*/ 1243478 w 1696814"/>
                <a:gd name="connsiteY146" fmla="*/ 1741594 h 1772847"/>
                <a:gd name="connsiteX147" fmla="*/ 1222218 w 1696814"/>
                <a:gd name="connsiteY147" fmla="*/ 1741594 h 1772847"/>
                <a:gd name="connsiteX148" fmla="*/ 1216731 w 1696814"/>
                <a:gd name="connsiteY148" fmla="*/ 1741594 h 1772847"/>
                <a:gd name="connsiteX149" fmla="*/ 1200501 w 1696814"/>
                <a:gd name="connsiteY149" fmla="*/ 1741594 h 1772847"/>
                <a:gd name="connsiteX150" fmla="*/ 1195014 w 1696814"/>
                <a:gd name="connsiteY150" fmla="*/ 1741594 h 1772847"/>
                <a:gd name="connsiteX151" fmla="*/ 1173297 w 1696814"/>
                <a:gd name="connsiteY151" fmla="*/ 1741822 h 1772847"/>
                <a:gd name="connsiteX152" fmla="*/ 1167811 w 1696814"/>
                <a:gd name="connsiteY152" fmla="*/ 1741822 h 1772847"/>
                <a:gd name="connsiteX153" fmla="*/ 1151352 w 1696814"/>
                <a:gd name="connsiteY153" fmla="*/ 1741822 h 1772847"/>
                <a:gd name="connsiteX154" fmla="*/ 1151352 w 1696814"/>
                <a:gd name="connsiteY154" fmla="*/ 1741822 h 1772847"/>
                <a:gd name="connsiteX155" fmla="*/ 1124148 w 1696814"/>
                <a:gd name="connsiteY155" fmla="*/ 1742051 h 1772847"/>
                <a:gd name="connsiteX156" fmla="*/ 1124148 w 1696814"/>
                <a:gd name="connsiteY156" fmla="*/ 1742051 h 1772847"/>
                <a:gd name="connsiteX157" fmla="*/ 1113404 w 1696814"/>
                <a:gd name="connsiteY157" fmla="*/ 1742051 h 1772847"/>
                <a:gd name="connsiteX158" fmla="*/ 1108146 w 1696814"/>
                <a:gd name="connsiteY158" fmla="*/ 1742051 h 1772847"/>
                <a:gd name="connsiteX159" fmla="*/ 1102660 w 1696814"/>
                <a:gd name="connsiteY159" fmla="*/ 1742051 h 1772847"/>
                <a:gd name="connsiteX160" fmla="*/ 1092144 w 1696814"/>
                <a:gd name="connsiteY160" fmla="*/ 1742051 h 1772847"/>
                <a:gd name="connsiteX161" fmla="*/ 1086658 w 1696814"/>
                <a:gd name="connsiteY161" fmla="*/ 1742051 h 1772847"/>
                <a:gd name="connsiteX162" fmla="*/ 1076371 w 1696814"/>
                <a:gd name="connsiteY162" fmla="*/ 1742051 h 1772847"/>
                <a:gd name="connsiteX163" fmla="*/ 1076371 w 1696814"/>
                <a:gd name="connsiteY163" fmla="*/ 1742051 h 1772847"/>
                <a:gd name="connsiteX164" fmla="*/ 1066084 w 1696814"/>
                <a:gd name="connsiteY164" fmla="*/ 1742279 h 1772847"/>
                <a:gd name="connsiteX165" fmla="*/ 1060826 w 1696814"/>
                <a:gd name="connsiteY165" fmla="*/ 1742279 h 1772847"/>
                <a:gd name="connsiteX166" fmla="*/ 1050768 w 1696814"/>
                <a:gd name="connsiteY166" fmla="*/ 1742508 h 1772847"/>
                <a:gd name="connsiteX167" fmla="*/ 1050539 w 1696814"/>
                <a:gd name="connsiteY167" fmla="*/ 1742508 h 1772847"/>
                <a:gd name="connsiteX168" fmla="*/ 1035680 w 1696814"/>
                <a:gd name="connsiteY168" fmla="*/ 1742737 h 1772847"/>
                <a:gd name="connsiteX169" fmla="*/ 1021278 w 1696814"/>
                <a:gd name="connsiteY169" fmla="*/ 1742965 h 1772847"/>
                <a:gd name="connsiteX170" fmla="*/ 1016478 w 1696814"/>
                <a:gd name="connsiteY170" fmla="*/ 1742965 h 1772847"/>
                <a:gd name="connsiteX171" fmla="*/ 993846 w 1696814"/>
                <a:gd name="connsiteY171" fmla="*/ 1743422 h 1772847"/>
                <a:gd name="connsiteX172" fmla="*/ 989274 w 1696814"/>
                <a:gd name="connsiteY172" fmla="*/ 1743422 h 1772847"/>
                <a:gd name="connsiteX173" fmla="*/ 984931 w 1696814"/>
                <a:gd name="connsiteY173" fmla="*/ 1743422 h 1772847"/>
                <a:gd name="connsiteX174" fmla="*/ 976473 w 1696814"/>
                <a:gd name="connsiteY174" fmla="*/ 1743651 h 1772847"/>
                <a:gd name="connsiteX175" fmla="*/ 964586 w 1696814"/>
                <a:gd name="connsiteY175" fmla="*/ 1743880 h 1772847"/>
                <a:gd name="connsiteX176" fmla="*/ 964357 w 1696814"/>
                <a:gd name="connsiteY176" fmla="*/ 1743880 h 1772847"/>
                <a:gd name="connsiteX177" fmla="*/ 956813 w 1696814"/>
                <a:gd name="connsiteY177" fmla="*/ 1744108 h 1772847"/>
                <a:gd name="connsiteX178" fmla="*/ 952927 w 1696814"/>
                <a:gd name="connsiteY178" fmla="*/ 1744108 h 1772847"/>
                <a:gd name="connsiteX179" fmla="*/ 945612 w 1696814"/>
                <a:gd name="connsiteY179" fmla="*/ 1744337 h 1772847"/>
                <a:gd name="connsiteX180" fmla="*/ 938982 w 1696814"/>
                <a:gd name="connsiteY180" fmla="*/ 1744565 h 1772847"/>
                <a:gd name="connsiteX181" fmla="*/ 932353 w 1696814"/>
                <a:gd name="connsiteY181" fmla="*/ 1744794 h 1772847"/>
                <a:gd name="connsiteX182" fmla="*/ 929153 w 1696814"/>
                <a:gd name="connsiteY182" fmla="*/ 1745023 h 1772847"/>
                <a:gd name="connsiteX183" fmla="*/ 923209 w 1696814"/>
                <a:gd name="connsiteY183" fmla="*/ 1745251 h 1772847"/>
                <a:gd name="connsiteX184" fmla="*/ 907664 w 1696814"/>
                <a:gd name="connsiteY184" fmla="*/ 1746166 h 1772847"/>
                <a:gd name="connsiteX185" fmla="*/ 890291 w 1696814"/>
                <a:gd name="connsiteY185" fmla="*/ 1747080 h 1772847"/>
                <a:gd name="connsiteX186" fmla="*/ 869031 w 1696814"/>
                <a:gd name="connsiteY186" fmla="*/ 1747766 h 1772847"/>
                <a:gd name="connsiteX187" fmla="*/ 860801 w 1696814"/>
                <a:gd name="connsiteY187" fmla="*/ 1747994 h 1772847"/>
                <a:gd name="connsiteX188" fmla="*/ 852114 w 1696814"/>
                <a:gd name="connsiteY188" fmla="*/ 1748223 h 1772847"/>
                <a:gd name="connsiteX189" fmla="*/ 847542 w 1696814"/>
                <a:gd name="connsiteY189" fmla="*/ 1748223 h 1772847"/>
                <a:gd name="connsiteX190" fmla="*/ 837941 w 1696814"/>
                <a:gd name="connsiteY190" fmla="*/ 1748452 h 1772847"/>
                <a:gd name="connsiteX191" fmla="*/ 832912 w 1696814"/>
                <a:gd name="connsiteY191" fmla="*/ 1748452 h 1772847"/>
                <a:gd name="connsiteX192" fmla="*/ 822625 w 1696814"/>
                <a:gd name="connsiteY192" fmla="*/ 1748680 h 1772847"/>
                <a:gd name="connsiteX193" fmla="*/ 811881 w 1696814"/>
                <a:gd name="connsiteY193" fmla="*/ 1748909 h 1772847"/>
                <a:gd name="connsiteX194" fmla="*/ 800679 w 1696814"/>
                <a:gd name="connsiteY194" fmla="*/ 1749137 h 1772847"/>
                <a:gd name="connsiteX195" fmla="*/ 789021 w 1696814"/>
                <a:gd name="connsiteY195" fmla="*/ 1749366 h 1772847"/>
                <a:gd name="connsiteX196" fmla="*/ 783077 w 1696814"/>
                <a:gd name="connsiteY196" fmla="*/ 1749366 h 1772847"/>
                <a:gd name="connsiteX197" fmla="*/ 770961 w 1696814"/>
                <a:gd name="connsiteY197" fmla="*/ 1749595 h 1772847"/>
                <a:gd name="connsiteX198" fmla="*/ 758388 w 1696814"/>
                <a:gd name="connsiteY198" fmla="*/ 1749823 h 1772847"/>
                <a:gd name="connsiteX199" fmla="*/ 751988 w 1696814"/>
                <a:gd name="connsiteY199" fmla="*/ 1749823 h 1772847"/>
                <a:gd name="connsiteX200" fmla="*/ 712211 w 1696814"/>
                <a:gd name="connsiteY200" fmla="*/ 1750052 h 1772847"/>
                <a:gd name="connsiteX201" fmla="*/ 698495 w 1696814"/>
                <a:gd name="connsiteY201" fmla="*/ 1750052 h 1772847"/>
                <a:gd name="connsiteX202" fmla="*/ 633801 w 1696814"/>
                <a:gd name="connsiteY202" fmla="*/ 1750280 h 1772847"/>
                <a:gd name="connsiteX203" fmla="*/ 559049 w 1696814"/>
                <a:gd name="connsiteY203" fmla="*/ 1750509 h 1772847"/>
                <a:gd name="connsiteX204" fmla="*/ 551505 w 1696814"/>
                <a:gd name="connsiteY204" fmla="*/ 1750509 h 1772847"/>
                <a:gd name="connsiteX205" fmla="*/ 536418 w 1696814"/>
                <a:gd name="connsiteY205" fmla="*/ 1750509 h 1772847"/>
                <a:gd name="connsiteX206" fmla="*/ 528874 w 1696814"/>
                <a:gd name="connsiteY206" fmla="*/ 1750509 h 1772847"/>
                <a:gd name="connsiteX207" fmla="*/ 513786 w 1696814"/>
                <a:gd name="connsiteY207" fmla="*/ 1750509 h 1772847"/>
                <a:gd name="connsiteX208" fmla="*/ 506243 w 1696814"/>
                <a:gd name="connsiteY208" fmla="*/ 1750509 h 1772847"/>
                <a:gd name="connsiteX209" fmla="*/ 491384 w 1696814"/>
                <a:gd name="connsiteY209" fmla="*/ 1750509 h 1772847"/>
                <a:gd name="connsiteX210" fmla="*/ 461666 w 1696814"/>
                <a:gd name="connsiteY210" fmla="*/ 1750509 h 1772847"/>
                <a:gd name="connsiteX211" fmla="*/ 447035 w 1696814"/>
                <a:gd name="connsiteY211" fmla="*/ 1750509 h 1772847"/>
                <a:gd name="connsiteX212" fmla="*/ 439720 w 1696814"/>
                <a:gd name="connsiteY212" fmla="*/ 1750509 h 1772847"/>
                <a:gd name="connsiteX213" fmla="*/ 425318 w 1696814"/>
                <a:gd name="connsiteY213" fmla="*/ 1750509 h 1772847"/>
                <a:gd name="connsiteX214" fmla="*/ 411145 w 1696814"/>
                <a:gd name="connsiteY214" fmla="*/ 1750509 h 1772847"/>
                <a:gd name="connsiteX215" fmla="*/ 397200 w 1696814"/>
                <a:gd name="connsiteY215" fmla="*/ 1750509 h 1772847"/>
                <a:gd name="connsiteX216" fmla="*/ 363368 w 1696814"/>
                <a:gd name="connsiteY216" fmla="*/ 1750280 h 1772847"/>
                <a:gd name="connsiteX217" fmla="*/ 363368 w 1696814"/>
                <a:gd name="connsiteY217" fmla="*/ 1750280 h 1772847"/>
                <a:gd name="connsiteX218" fmla="*/ 337764 w 1696814"/>
                <a:gd name="connsiteY218" fmla="*/ 1750052 h 1772847"/>
                <a:gd name="connsiteX219" fmla="*/ 337764 w 1696814"/>
                <a:gd name="connsiteY219" fmla="*/ 1750052 h 1772847"/>
                <a:gd name="connsiteX220" fmla="*/ 325420 w 1696814"/>
                <a:gd name="connsiteY220" fmla="*/ 1750052 h 1772847"/>
                <a:gd name="connsiteX221" fmla="*/ 319248 w 1696814"/>
                <a:gd name="connsiteY221" fmla="*/ 1750052 h 1772847"/>
                <a:gd name="connsiteX222" fmla="*/ 307361 w 1696814"/>
                <a:gd name="connsiteY222" fmla="*/ 1749823 h 1772847"/>
                <a:gd name="connsiteX223" fmla="*/ 307132 w 1696814"/>
                <a:gd name="connsiteY223" fmla="*/ 1749823 h 1772847"/>
                <a:gd name="connsiteX224" fmla="*/ 284729 w 1696814"/>
                <a:gd name="connsiteY224" fmla="*/ 1749595 h 1772847"/>
                <a:gd name="connsiteX225" fmla="*/ 279243 w 1696814"/>
                <a:gd name="connsiteY225" fmla="*/ 1749595 h 1772847"/>
                <a:gd name="connsiteX226" fmla="*/ 273985 w 1696814"/>
                <a:gd name="connsiteY226" fmla="*/ 1749595 h 1772847"/>
                <a:gd name="connsiteX227" fmla="*/ 259126 w 1696814"/>
                <a:gd name="connsiteY227" fmla="*/ 1749366 h 1772847"/>
                <a:gd name="connsiteX228" fmla="*/ 254325 w 1696814"/>
                <a:gd name="connsiteY228" fmla="*/ 1749366 h 1772847"/>
                <a:gd name="connsiteX229" fmla="*/ 249753 w 1696814"/>
                <a:gd name="connsiteY229" fmla="*/ 1749366 h 1772847"/>
                <a:gd name="connsiteX230" fmla="*/ 240838 w 1696814"/>
                <a:gd name="connsiteY230" fmla="*/ 1749137 h 1772847"/>
                <a:gd name="connsiteX231" fmla="*/ 236495 w 1696814"/>
                <a:gd name="connsiteY231" fmla="*/ 1749137 h 1772847"/>
                <a:gd name="connsiteX232" fmla="*/ 228494 w 1696814"/>
                <a:gd name="connsiteY232" fmla="*/ 1748909 h 1772847"/>
                <a:gd name="connsiteX233" fmla="*/ 224379 w 1696814"/>
                <a:gd name="connsiteY233" fmla="*/ 1748909 h 1772847"/>
                <a:gd name="connsiteX234" fmla="*/ 217292 w 1696814"/>
                <a:gd name="connsiteY234" fmla="*/ 1748680 h 1772847"/>
                <a:gd name="connsiteX235" fmla="*/ 201976 w 1696814"/>
                <a:gd name="connsiteY235" fmla="*/ 1748223 h 1772847"/>
                <a:gd name="connsiteX236" fmla="*/ 196947 w 1696814"/>
                <a:gd name="connsiteY236" fmla="*/ 1747994 h 1772847"/>
                <a:gd name="connsiteX237" fmla="*/ 189174 w 1696814"/>
                <a:gd name="connsiteY237" fmla="*/ 1747537 h 1772847"/>
                <a:gd name="connsiteX238" fmla="*/ 80818 w 1696814"/>
                <a:gd name="connsiteY238" fmla="*/ 1742279 h 1772847"/>
                <a:gd name="connsiteX239" fmla="*/ 73274 w 1696814"/>
                <a:gd name="connsiteY239" fmla="*/ 1742051 h 1772847"/>
                <a:gd name="connsiteX240" fmla="*/ 70988 w 1696814"/>
                <a:gd name="connsiteY240" fmla="*/ 1742051 h 1772847"/>
                <a:gd name="connsiteX241" fmla="*/ 66873 w 1696814"/>
                <a:gd name="connsiteY241" fmla="*/ 1741822 h 1772847"/>
                <a:gd name="connsiteX242" fmla="*/ 59101 w 1696814"/>
                <a:gd name="connsiteY242" fmla="*/ 1740679 h 1772847"/>
                <a:gd name="connsiteX243" fmla="*/ 56586 w 1696814"/>
                <a:gd name="connsiteY243" fmla="*/ 1739993 h 1772847"/>
                <a:gd name="connsiteX244" fmla="*/ 53615 w 1696814"/>
                <a:gd name="connsiteY244" fmla="*/ 1738393 h 1772847"/>
                <a:gd name="connsiteX245" fmla="*/ 52472 w 1696814"/>
                <a:gd name="connsiteY245" fmla="*/ 1737250 h 1772847"/>
                <a:gd name="connsiteX246" fmla="*/ 51786 w 1696814"/>
                <a:gd name="connsiteY246" fmla="*/ 1736564 h 1772847"/>
                <a:gd name="connsiteX247" fmla="*/ 49043 w 1696814"/>
                <a:gd name="connsiteY247" fmla="*/ 1731307 h 1772847"/>
                <a:gd name="connsiteX248" fmla="*/ 48585 w 1696814"/>
                <a:gd name="connsiteY248" fmla="*/ 1729935 h 1772847"/>
                <a:gd name="connsiteX249" fmla="*/ 47900 w 1696814"/>
                <a:gd name="connsiteY249" fmla="*/ 1727878 h 1772847"/>
                <a:gd name="connsiteX250" fmla="*/ 46985 w 1696814"/>
                <a:gd name="connsiteY250" fmla="*/ 1724677 h 1772847"/>
                <a:gd name="connsiteX251" fmla="*/ 46071 w 1696814"/>
                <a:gd name="connsiteY251" fmla="*/ 1720562 h 1772847"/>
                <a:gd name="connsiteX252" fmla="*/ 44928 w 1696814"/>
                <a:gd name="connsiteY252" fmla="*/ 1715762 h 1772847"/>
                <a:gd name="connsiteX253" fmla="*/ 44471 w 1696814"/>
                <a:gd name="connsiteY253" fmla="*/ 1713019 h 1772847"/>
                <a:gd name="connsiteX254" fmla="*/ 34869 w 1696814"/>
                <a:gd name="connsiteY254" fmla="*/ 1643981 h 1772847"/>
                <a:gd name="connsiteX255" fmla="*/ 34641 w 1696814"/>
                <a:gd name="connsiteY255" fmla="*/ 1641238 h 1772847"/>
                <a:gd name="connsiteX256" fmla="*/ 34412 w 1696814"/>
                <a:gd name="connsiteY256" fmla="*/ 1639867 h 1772847"/>
                <a:gd name="connsiteX257" fmla="*/ 34184 w 1696814"/>
                <a:gd name="connsiteY257" fmla="*/ 1638266 h 1772847"/>
                <a:gd name="connsiteX258" fmla="*/ 33955 w 1696814"/>
                <a:gd name="connsiteY258" fmla="*/ 1636209 h 1772847"/>
                <a:gd name="connsiteX259" fmla="*/ 33955 w 1696814"/>
                <a:gd name="connsiteY259" fmla="*/ 1635295 h 1772847"/>
                <a:gd name="connsiteX260" fmla="*/ 33726 w 1696814"/>
                <a:gd name="connsiteY260" fmla="*/ 1632780 h 1772847"/>
                <a:gd name="connsiteX261" fmla="*/ 33726 w 1696814"/>
                <a:gd name="connsiteY261" fmla="*/ 1632094 h 1772847"/>
                <a:gd name="connsiteX262" fmla="*/ 33498 w 1696814"/>
                <a:gd name="connsiteY262" fmla="*/ 1628894 h 1772847"/>
                <a:gd name="connsiteX263" fmla="*/ 33498 w 1696814"/>
                <a:gd name="connsiteY263" fmla="*/ 1628894 h 1772847"/>
                <a:gd name="connsiteX264" fmla="*/ 33269 w 1696814"/>
                <a:gd name="connsiteY264" fmla="*/ 1625465 h 1772847"/>
                <a:gd name="connsiteX265" fmla="*/ 33269 w 1696814"/>
                <a:gd name="connsiteY265" fmla="*/ 1625465 h 1772847"/>
                <a:gd name="connsiteX266" fmla="*/ 23439 w 1696814"/>
                <a:gd name="connsiteY266" fmla="*/ 1378120 h 1772847"/>
                <a:gd name="connsiteX267" fmla="*/ 44242 w 1696814"/>
                <a:gd name="connsiteY267" fmla="*/ 1361203 h 1772847"/>
                <a:gd name="connsiteX268" fmla="*/ 122195 w 1696814"/>
                <a:gd name="connsiteY268" fmla="*/ 1361889 h 1772847"/>
                <a:gd name="connsiteX269" fmla="*/ 358567 w 1696814"/>
                <a:gd name="connsiteY269" fmla="*/ 1352745 h 1772847"/>
                <a:gd name="connsiteX270" fmla="*/ 428290 w 1696814"/>
                <a:gd name="connsiteY270" fmla="*/ 1351145 h 1772847"/>
                <a:gd name="connsiteX271" fmla="*/ 450693 w 1696814"/>
                <a:gd name="connsiteY271" fmla="*/ 1325770 h 1772847"/>
                <a:gd name="connsiteX272" fmla="*/ 445664 w 1696814"/>
                <a:gd name="connsiteY272" fmla="*/ 1284394 h 1772847"/>
                <a:gd name="connsiteX273" fmla="*/ 434005 w 1696814"/>
                <a:gd name="connsiteY273" fmla="*/ 964582 h 1772847"/>
                <a:gd name="connsiteX274" fmla="*/ 460980 w 1696814"/>
                <a:gd name="connsiteY274" fmla="*/ 939665 h 1772847"/>
                <a:gd name="connsiteX275" fmla="*/ 652547 w 1696814"/>
                <a:gd name="connsiteY275" fmla="*/ 934636 h 1772847"/>
                <a:gd name="connsiteX276" fmla="*/ 671749 w 1696814"/>
                <a:gd name="connsiteY276" fmla="*/ 937379 h 1772847"/>
                <a:gd name="connsiteX277" fmla="*/ 704896 w 1696814"/>
                <a:gd name="connsiteY277" fmla="*/ 937150 h 1772847"/>
                <a:gd name="connsiteX278" fmla="*/ 892577 w 1696814"/>
                <a:gd name="connsiteY278" fmla="*/ 935550 h 1772847"/>
                <a:gd name="connsiteX279" fmla="*/ 914751 w 1696814"/>
                <a:gd name="connsiteY279" fmla="*/ 937379 h 1772847"/>
                <a:gd name="connsiteX280" fmla="*/ 1188156 w 1696814"/>
                <a:gd name="connsiteY280" fmla="*/ 942179 h 1772847"/>
                <a:gd name="connsiteX281" fmla="*/ 1205530 w 1696814"/>
                <a:gd name="connsiteY281" fmla="*/ 974412 h 1772847"/>
                <a:gd name="connsiteX282" fmla="*/ 1208502 w 1696814"/>
                <a:gd name="connsiteY282" fmla="*/ 1049621 h 1772847"/>
                <a:gd name="connsiteX283" fmla="*/ 1208730 w 1696814"/>
                <a:gd name="connsiteY283" fmla="*/ 1169636 h 1772847"/>
                <a:gd name="connsiteX284" fmla="*/ 1201415 w 1696814"/>
                <a:gd name="connsiteY284" fmla="*/ 1439842 h 1772847"/>
                <a:gd name="connsiteX285" fmla="*/ 1229533 w 1696814"/>
                <a:gd name="connsiteY285" fmla="*/ 1459044 h 1772847"/>
                <a:gd name="connsiteX286" fmla="*/ 1241877 w 1696814"/>
                <a:gd name="connsiteY286" fmla="*/ 1457901 h 1772847"/>
                <a:gd name="connsiteX287" fmla="*/ 1242792 w 1696814"/>
                <a:gd name="connsiteY287" fmla="*/ 1457901 h 1772847"/>
                <a:gd name="connsiteX288" fmla="*/ 1243249 w 1696814"/>
                <a:gd name="connsiteY288" fmla="*/ 1457901 h 1772847"/>
                <a:gd name="connsiteX289" fmla="*/ 1244621 w 1696814"/>
                <a:gd name="connsiteY289" fmla="*/ 1457672 h 1772847"/>
                <a:gd name="connsiteX290" fmla="*/ 1252393 w 1696814"/>
                <a:gd name="connsiteY290" fmla="*/ 1456987 h 1772847"/>
                <a:gd name="connsiteX291" fmla="*/ 1254222 w 1696814"/>
                <a:gd name="connsiteY291" fmla="*/ 1456758 h 1772847"/>
                <a:gd name="connsiteX292" fmla="*/ 1262223 w 1696814"/>
                <a:gd name="connsiteY292" fmla="*/ 1456072 h 1772847"/>
                <a:gd name="connsiteX293" fmla="*/ 1262680 w 1696814"/>
                <a:gd name="connsiteY293" fmla="*/ 1456072 h 1772847"/>
                <a:gd name="connsiteX294" fmla="*/ 1270681 w 1696814"/>
                <a:gd name="connsiteY294" fmla="*/ 1455386 h 1772847"/>
                <a:gd name="connsiteX295" fmla="*/ 1272510 w 1696814"/>
                <a:gd name="connsiteY295" fmla="*/ 1455158 h 1772847"/>
                <a:gd name="connsiteX296" fmla="*/ 1281197 w 1696814"/>
                <a:gd name="connsiteY296" fmla="*/ 1454472 h 1772847"/>
                <a:gd name="connsiteX297" fmla="*/ 1282111 w 1696814"/>
                <a:gd name="connsiteY297" fmla="*/ 1454472 h 1772847"/>
                <a:gd name="connsiteX298" fmla="*/ 1290798 w 1696814"/>
                <a:gd name="connsiteY298" fmla="*/ 1453786 h 1772847"/>
                <a:gd name="connsiteX299" fmla="*/ 1291941 w 1696814"/>
                <a:gd name="connsiteY299" fmla="*/ 1453786 h 1772847"/>
                <a:gd name="connsiteX300" fmla="*/ 1301542 w 1696814"/>
                <a:gd name="connsiteY300" fmla="*/ 1453100 h 1772847"/>
                <a:gd name="connsiteX301" fmla="*/ 1302685 w 1696814"/>
                <a:gd name="connsiteY301" fmla="*/ 1453100 h 1772847"/>
                <a:gd name="connsiteX302" fmla="*/ 1312286 w 1696814"/>
                <a:gd name="connsiteY302" fmla="*/ 1452415 h 1772847"/>
                <a:gd name="connsiteX303" fmla="*/ 1312972 w 1696814"/>
                <a:gd name="connsiteY303" fmla="*/ 1452415 h 1772847"/>
                <a:gd name="connsiteX304" fmla="*/ 1323259 w 1696814"/>
                <a:gd name="connsiteY304" fmla="*/ 1451729 h 1772847"/>
                <a:gd name="connsiteX305" fmla="*/ 1324173 w 1696814"/>
                <a:gd name="connsiteY305" fmla="*/ 1451729 h 1772847"/>
                <a:gd name="connsiteX306" fmla="*/ 1345433 w 1696814"/>
                <a:gd name="connsiteY306" fmla="*/ 1450129 h 1772847"/>
                <a:gd name="connsiteX307" fmla="*/ 1346348 w 1696814"/>
                <a:gd name="connsiteY307" fmla="*/ 1450129 h 1772847"/>
                <a:gd name="connsiteX308" fmla="*/ 1368522 w 1696814"/>
                <a:gd name="connsiteY308" fmla="*/ 1448757 h 1772847"/>
                <a:gd name="connsiteX309" fmla="*/ 1368979 w 1696814"/>
                <a:gd name="connsiteY309" fmla="*/ 1448757 h 1772847"/>
                <a:gd name="connsiteX310" fmla="*/ 1392068 w 1696814"/>
                <a:gd name="connsiteY310" fmla="*/ 1447385 h 1772847"/>
                <a:gd name="connsiteX311" fmla="*/ 1392296 w 1696814"/>
                <a:gd name="connsiteY311" fmla="*/ 1447385 h 1772847"/>
                <a:gd name="connsiteX312" fmla="*/ 1610381 w 1696814"/>
                <a:gd name="connsiteY312" fmla="*/ 1442813 h 1772847"/>
                <a:gd name="connsiteX313" fmla="*/ 1610838 w 1696814"/>
                <a:gd name="connsiteY313" fmla="*/ 1442813 h 1772847"/>
                <a:gd name="connsiteX314" fmla="*/ 1619982 w 1696814"/>
                <a:gd name="connsiteY314" fmla="*/ 1443499 h 1772847"/>
                <a:gd name="connsiteX315" fmla="*/ 1621125 w 1696814"/>
                <a:gd name="connsiteY315" fmla="*/ 1443499 h 1772847"/>
                <a:gd name="connsiteX316" fmla="*/ 1623639 w 1696814"/>
                <a:gd name="connsiteY316" fmla="*/ 1443728 h 1772847"/>
                <a:gd name="connsiteX317" fmla="*/ 1624554 w 1696814"/>
                <a:gd name="connsiteY317" fmla="*/ 1443728 h 1772847"/>
                <a:gd name="connsiteX318" fmla="*/ 1628669 w 1696814"/>
                <a:gd name="connsiteY318" fmla="*/ 1444185 h 1772847"/>
                <a:gd name="connsiteX319" fmla="*/ 1630269 w 1696814"/>
                <a:gd name="connsiteY319" fmla="*/ 1444414 h 1772847"/>
                <a:gd name="connsiteX320" fmla="*/ 1632098 w 1696814"/>
                <a:gd name="connsiteY320" fmla="*/ 1444642 h 1772847"/>
                <a:gd name="connsiteX321" fmla="*/ 1633926 w 1696814"/>
                <a:gd name="connsiteY321" fmla="*/ 1444871 h 1772847"/>
                <a:gd name="connsiteX322" fmla="*/ 1635755 w 1696814"/>
                <a:gd name="connsiteY322" fmla="*/ 1445099 h 1772847"/>
                <a:gd name="connsiteX323" fmla="*/ 1638270 w 1696814"/>
                <a:gd name="connsiteY323" fmla="*/ 1445328 h 1772847"/>
                <a:gd name="connsiteX324" fmla="*/ 1639413 w 1696814"/>
                <a:gd name="connsiteY324" fmla="*/ 1445557 h 1772847"/>
                <a:gd name="connsiteX325" fmla="*/ 1641470 w 1696814"/>
                <a:gd name="connsiteY325" fmla="*/ 1445785 h 1772847"/>
                <a:gd name="connsiteX326" fmla="*/ 1642385 w 1696814"/>
                <a:gd name="connsiteY326" fmla="*/ 1446014 h 1772847"/>
                <a:gd name="connsiteX327" fmla="*/ 1645128 w 1696814"/>
                <a:gd name="connsiteY327" fmla="*/ 1446471 h 1772847"/>
                <a:gd name="connsiteX328" fmla="*/ 1645814 w 1696814"/>
                <a:gd name="connsiteY328" fmla="*/ 1446700 h 1772847"/>
                <a:gd name="connsiteX329" fmla="*/ 1647871 w 1696814"/>
                <a:gd name="connsiteY329" fmla="*/ 1447157 h 1772847"/>
                <a:gd name="connsiteX330" fmla="*/ 1648557 w 1696814"/>
                <a:gd name="connsiteY330" fmla="*/ 1447385 h 1772847"/>
                <a:gd name="connsiteX331" fmla="*/ 1650843 w 1696814"/>
                <a:gd name="connsiteY331" fmla="*/ 1448071 h 1772847"/>
                <a:gd name="connsiteX332" fmla="*/ 1672103 w 1696814"/>
                <a:gd name="connsiteY332" fmla="*/ 1458587 h 1772847"/>
                <a:gd name="connsiteX333" fmla="*/ 1675074 w 1696814"/>
                <a:gd name="connsiteY333" fmla="*/ 1465445 h 1772847"/>
                <a:gd name="connsiteX334" fmla="*/ 1675760 w 1696814"/>
                <a:gd name="connsiteY334" fmla="*/ 1470017 h 1772847"/>
                <a:gd name="connsiteX335" fmla="*/ 1676446 w 1696814"/>
                <a:gd name="connsiteY335" fmla="*/ 1472531 h 177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696814" h="1772847">
                  <a:moveTo>
                    <a:pt x="1648100" y="1422697"/>
                  </a:moveTo>
                  <a:cubicBezTo>
                    <a:pt x="1574490" y="1419953"/>
                    <a:pt x="1374237" y="1429097"/>
                    <a:pt x="1347262" y="1431612"/>
                  </a:cubicBezTo>
                  <a:cubicBezTo>
                    <a:pt x="1314115" y="1434812"/>
                    <a:pt x="1280511" y="1435270"/>
                    <a:pt x="1247135" y="1435955"/>
                  </a:cubicBezTo>
                  <a:cubicBezTo>
                    <a:pt x="1224504" y="1436641"/>
                    <a:pt x="1221761" y="1433669"/>
                    <a:pt x="1222904" y="1410124"/>
                  </a:cubicBezTo>
                  <a:cubicBezTo>
                    <a:pt x="1224047" y="1387035"/>
                    <a:pt x="1228161" y="1123231"/>
                    <a:pt x="1227476" y="1014646"/>
                  </a:cubicBezTo>
                  <a:cubicBezTo>
                    <a:pt x="1227476" y="996129"/>
                    <a:pt x="1224732" y="977612"/>
                    <a:pt x="1222446" y="959096"/>
                  </a:cubicBezTo>
                  <a:cubicBezTo>
                    <a:pt x="1220618" y="943780"/>
                    <a:pt x="1218789" y="930064"/>
                    <a:pt x="1203015" y="926177"/>
                  </a:cubicBezTo>
                  <a:cubicBezTo>
                    <a:pt x="1180384" y="920691"/>
                    <a:pt x="1151580" y="920005"/>
                    <a:pt x="1127806" y="920234"/>
                  </a:cubicBezTo>
                  <a:cubicBezTo>
                    <a:pt x="1080486" y="920920"/>
                    <a:pt x="1033166" y="920462"/>
                    <a:pt x="980359" y="920462"/>
                  </a:cubicBezTo>
                  <a:cubicBezTo>
                    <a:pt x="993846" y="896231"/>
                    <a:pt x="988131" y="875885"/>
                    <a:pt x="987903" y="855540"/>
                  </a:cubicBezTo>
                  <a:cubicBezTo>
                    <a:pt x="987217" y="784674"/>
                    <a:pt x="976701" y="715408"/>
                    <a:pt x="967329" y="645457"/>
                  </a:cubicBezTo>
                  <a:cubicBezTo>
                    <a:pt x="958185" y="578020"/>
                    <a:pt x="949269" y="511040"/>
                    <a:pt x="953156" y="442917"/>
                  </a:cubicBezTo>
                  <a:cubicBezTo>
                    <a:pt x="957956" y="359021"/>
                    <a:pt x="978987" y="278096"/>
                    <a:pt x="998418" y="196943"/>
                  </a:cubicBezTo>
                  <a:cubicBezTo>
                    <a:pt x="1004133" y="172483"/>
                    <a:pt x="1011906" y="148709"/>
                    <a:pt x="1018307" y="124477"/>
                  </a:cubicBezTo>
                  <a:cubicBezTo>
                    <a:pt x="1024936" y="99102"/>
                    <a:pt x="1028136" y="73271"/>
                    <a:pt x="1025850" y="47210"/>
                  </a:cubicBezTo>
                  <a:cubicBezTo>
                    <a:pt x="1023564" y="20693"/>
                    <a:pt x="1004819" y="2862"/>
                    <a:pt x="978987" y="347"/>
                  </a:cubicBezTo>
                  <a:cubicBezTo>
                    <a:pt x="955213" y="-1939"/>
                    <a:pt x="943326" y="6748"/>
                    <a:pt x="933725" y="35780"/>
                  </a:cubicBezTo>
                  <a:cubicBezTo>
                    <a:pt x="925952" y="59555"/>
                    <a:pt x="920009" y="83786"/>
                    <a:pt x="912693" y="107789"/>
                  </a:cubicBezTo>
                  <a:cubicBezTo>
                    <a:pt x="910179" y="116247"/>
                    <a:pt x="909950" y="126306"/>
                    <a:pt x="900120" y="131564"/>
                  </a:cubicBezTo>
                  <a:cubicBezTo>
                    <a:pt x="879546" y="115562"/>
                    <a:pt x="856229" y="107789"/>
                    <a:pt x="830855" y="105046"/>
                  </a:cubicBezTo>
                  <a:cubicBezTo>
                    <a:pt x="754045" y="100703"/>
                    <a:pt x="726384" y="148023"/>
                    <a:pt x="714040" y="179112"/>
                  </a:cubicBezTo>
                  <a:cubicBezTo>
                    <a:pt x="699867" y="142536"/>
                    <a:pt x="678836" y="111675"/>
                    <a:pt x="660548" y="81729"/>
                  </a:cubicBezTo>
                  <a:cubicBezTo>
                    <a:pt x="650946" y="65955"/>
                    <a:pt x="640659" y="50411"/>
                    <a:pt x="629915" y="35094"/>
                  </a:cubicBezTo>
                  <a:cubicBezTo>
                    <a:pt x="623286" y="25722"/>
                    <a:pt x="614370" y="18864"/>
                    <a:pt x="602255" y="18178"/>
                  </a:cubicBezTo>
                  <a:cubicBezTo>
                    <a:pt x="564078" y="16349"/>
                    <a:pt x="537789" y="52239"/>
                    <a:pt x="552420" y="86987"/>
                  </a:cubicBezTo>
                  <a:cubicBezTo>
                    <a:pt x="562478" y="110990"/>
                    <a:pt x="575737" y="133621"/>
                    <a:pt x="585110" y="157853"/>
                  </a:cubicBezTo>
                  <a:cubicBezTo>
                    <a:pt x="612542" y="228947"/>
                    <a:pt x="639516" y="300042"/>
                    <a:pt x="664662" y="371822"/>
                  </a:cubicBezTo>
                  <a:cubicBezTo>
                    <a:pt x="675178" y="401540"/>
                    <a:pt x="679293" y="433316"/>
                    <a:pt x="675635" y="465091"/>
                  </a:cubicBezTo>
                  <a:cubicBezTo>
                    <a:pt x="668549" y="524070"/>
                    <a:pt x="663291" y="583277"/>
                    <a:pt x="661691" y="642942"/>
                  </a:cubicBezTo>
                  <a:cubicBezTo>
                    <a:pt x="661233" y="657801"/>
                    <a:pt x="661005" y="672660"/>
                    <a:pt x="658947" y="687519"/>
                  </a:cubicBezTo>
                  <a:cubicBezTo>
                    <a:pt x="652775" y="729810"/>
                    <a:pt x="647517" y="772101"/>
                    <a:pt x="644317" y="814849"/>
                  </a:cubicBezTo>
                  <a:cubicBezTo>
                    <a:pt x="642260" y="842510"/>
                    <a:pt x="637230" y="870170"/>
                    <a:pt x="635402" y="897831"/>
                  </a:cubicBezTo>
                  <a:cubicBezTo>
                    <a:pt x="634259" y="913604"/>
                    <a:pt x="627172" y="918862"/>
                    <a:pt x="612770" y="918405"/>
                  </a:cubicBezTo>
                  <a:cubicBezTo>
                    <a:pt x="606369" y="918176"/>
                    <a:pt x="599740" y="919548"/>
                    <a:pt x="593339" y="919777"/>
                  </a:cubicBezTo>
                  <a:cubicBezTo>
                    <a:pt x="546019" y="920462"/>
                    <a:pt x="498470" y="920920"/>
                    <a:pt x="451150" y="921834"/>
                  </a:cubicBezTo>
                  <a:cubicBezTo>
                    <a:pt x="428519" y="922291"/>
                    <a:pt x="416860" y="930521"/>
                    <a:pt x="415946" y="952238"/>
                  </a:cubicBezTo>
                  <a:cubicBezTo>
                    <a:pt x="414574" y="987442"/>
                    <a:pt x="423718" y="1226558"/>
                    <a:pt x="428976" y="1310911"/>
                  </a:cubicBezTo>
                  <a:cubicBezTo>
                    <a:pt x="430119" y="1330342"/>
                    <a:pt x="427604" y="1332857"/>
                    <a:pt x="407030" y="1333543"/>
                  </a:cubicBezTo>
                  <a:cubicBezTo>
                    <a:pt x="369083" y="1334914"/>
                    <a:pt x="330906" y="1338115"/>
                    <a:pt x="292959" y="1339029"/>
                  </a:cubicBezTo>
                  <a:cubicBezTo>
                    <a:pt x="221407" y="1340629"/>
                    <a:pt x="115565" y="1345887"/>
                    <a:pt x="43785" y="1343601"/>
                  </a:cubicBezTo>
                  <a:cubicBezTo>
                    <a:pt x="34641" y="1343372"/>
                    <a:pt x="7666" y="1344515"/>
                    <a:pt x="1722" y="1369433"/>
                  </a:cubicBezTo>
                  <a:cubicBezTo>
                    <a:pt x="-3764" y="1393207"/>
                    <a:pt x="5151" y="1552541"/>
                    <a:pt x="10409" y="1607863"/>
                  </a:cubicBezTo>
                  <a:cubicBezTo>
                    <a:pt x="14753" y="1653125"/>
                    <a:pt x="23668" y="1697931"/>
                    <a:pt x="30297" y="1742965"/>
                  </a:cubicBezTo>
                  <a:cubicBezTo>
                    <a:pt x="32126" y="1754852"/>
                    <a:pt x="34184" y="1760796"/>
                    <a:pt x="49957" y="1762396"/>
                  </a:cubicBezTo>
                  <a:cubicBezTo>
                    <a:pt x="87219" y="1766511"/>
                    <a:pt x="485669" y="1774055"/>
                    <a:pt x="522702" y="1772683"/>
                  </a:cubicBezTo>
                  <a:cubicBezTo>
                    <a:pt x="565450" y="1771083"/>
                    <a:pt x="608198" y="1769711"/>
                    <a:pt x="650718" y="1770397"/>
                  </a:cubicBezTo>
                  <a:cubicBezTo>
                    <a:pt x="652547" y="1770397"/>
                    <a:pt x="654604" y="1770397"/>
                    <a:pt x="656433" y="1770626"/>
                  </a:cubicBezTo>
                  <a:cubicBezTo>
                    <a:pt x="727070" y="1772226"/>
                    <a:pt x="985845" y="1766968"/>
                    <a:pt x="1034766" y="1762625"/>
                  </a:cubicBezTo>
                  <a:cubicBezTo>
                    <a:pt x="1068141" y="1759653"/>
                    <a:pt x="1101746" y="1766054"/>
                    <a:pt x="1134893" y="1763539"/>
                  </a:cubicBezTo>
                  <a:cubicBezTo>
                    <a:pt x="1223132" y="1757138"/>
                    <a:pt x="1311372" y="1766054"/>
                    <a:pt x="1399611" y="1762168"/>
                  </a:cubicBezTo>
                  <a:cubicBezTo>
                    <a:pt x="1423614" y="1761025"/>
                    <a:pt x="1447617" y="1763996"/>
                    <a:pt x="1471849" y="1762853"/>
                  </a:cubicBezTo>
                  <a:cubicBezTo>
                    <a:pt x="1533114" y="1759653"/>
                    <a:pt x="1594379" y="1757367"/>
                    <a:pt x="1655643" y="1755538"/>
                  </a:cubicBezTo>
                  <a:cubicBezTo>
                    <a:pt x="1680332" y="1754852"/>
                    <a:pt x="1674160" y="1720791"/>
                    <a:pt x="1674617" y="1715305"/>
                  </a:cubicBezTo>
                  <a:cubicBezTo>
                    <a:pt x="1676903" y="1682843"/>
                    <a:pt x="1679189" y="1650382"/>
                    <a:pt x="1682390" y="1618150"/>
                  </a:cubicBezTo>
                  <a:cubicBezTo>
                    <a:pt x="1686962" y="1570144"/>
                    <a:pt x="1693362" y="1522138"/>
                    <a:pt x="1696563" y="1474132"/>
                  </a:cubicBezTo>
                  <a:cubicBezTo>
                    <a:pt x="1698849" y="1435270"/>
                    <a:pt x="1685819" y="1424068"/>
                    <a:pt x="1648100" y="1422697"/>
                  </a:cubicBezTo>
                  <a:close/>
                  <a:moveTo>
                    <a:pt x="825825" y="124248"/>
                  </a:moveTo>
                  <a:cubicBezTo>
                    <a:pt x="879775" y="123791"/>
                    <a:pt x="922752" y="170883"/>
                    <a:pt x="917951" y="217289"/>
                  </a:cubicBezTo>
                  <a:cubicBezTo>
                    <a:pt x="913379" y="294098"/>
                    <a:pt x="884804" y="314901"/>
                    <a:pt x="822396" y="315587"/>
                  </a:cubicBezTo>
                  <a:cubicBezTo>
                    <a:pt x="769818" y="316272"/>
                    <a:pt x="724556" y="286326"/>
                    <a:pt x="725470" y="214545"/>
                  </a:cubicBezTo>
                  <a:cubicBezTo>
                    <a:pt x="726384" y="159224"/>
                    <a:pt x="774848" y="124706"/>
                    <a:pt x="825825" y="124248"/>
                  </a:cubicBezTo>
                  <a:close/>
                  <a:moveTo>
                    <a:pt x="655747" y="869485"/>
                  </a:moveTo>
                  <a:cubicBezTo>
                    <a:pt x="662605" y="808677"/>
                    <a:pt x="669692" y="747869"/>
                    <a:pt x="676321" y="686833"/>
                  </a:cubicBezTo>
                  <a:cubicBezTo>
                    <a:pt x="679521" y="657344"/>
                    <a:pt x="682950" y="627854"/>
                    <a:pt x="684322" y="598136"/>
                  </a:cubicBezTo>
                  <a:cubicBezTo>
                    <a:pt x="686379" y="551731"/>
                    <a:pt x="690723" y="505553"/>
                    <a:pt x="694609" y="459147"/>
                  </a:cubicBezTo>
                  <a:cubicBezTo>
                    <a:pt x="697809" y="420743"/>
                    <a:pt x="690266" y="383024"/>
                    <a:pt x="677235" y="347133"/>
                  </a:cubicBezTo>
                  <a:cubicBezTo>
                    <a:pt x="646374" y="262551"/>
                    <a:pt x="617571" y="177284"/>
                    <a:pt x="577109" y="96588"/>
                  </a:cubicBezTo>
                  <a:cubicBezTo>
                    <a:pt x="573451" y="89273"/>
                    <a:pt x="570479" y="81043"/>
                    <a:pt x="568879" y="73042"/>
                  </a:cubicBezTo>
                  <a:cubicBezTo>
                    <a:pt x="565907" y="56811"/>
                    <a:pt x="585795" y="34866"/>
                    <a:pt x="602255" y="35780"/>
                  </a:cubicBezTo>
                  <a:cubicBezTo>
                    <a:pt x="607512" y="36009"/>
                    <a:pt x="610256" y="39895"/>
                    <a:pt x="612999" y="43553"/>
                  </a:cubicBezTo>
                  <a:cubicBezTo>
                    <a:pt x="622143" y="56354"/>
                    <a:pt x="632430" y="68699"/>
                    <a:pt x="639974" y="82415"/>
                  </a:cubicBezTo>
                  <a:cubicBezTo>
                    <a:pt x="658490" y="115562"/>
                    <a:pt x="679293" y="147566"/>
                    <a:pt x="692780" y="183227"/>
                  </a:cubicBezTo>
                  <a:cubicBezTo>
                    <a:pt x="698952" y="199458"/>
                    <a:pt x="705582" y="215460"/>
                    <a:pt x="707639" y="233519"/>
                  </a:cubicBezTo>
                  <a:cubicBezTo>
                    <a:pt x="713126" y="280839"/>
                    <a:pt x="737129" y="310329"/>
                    <a:pt x="783077" y="327017"/>
                  </a:cubicBezTo>
                  <a:cubicBezTo>
                    <a:pt x="826511" y="342790"/>
                    <a:pt x="866745" y="335703"/>
                    <a:pt x="900578" y="310557"/>
                  </a:cubicBezTo>
                  <a:cubicBezTo>
                    <a:pt x="921609" y="292727"/>
                    <a:pt x="932582" y="257294"/>
                    <a:pt x="936468" y="226204"/>
                  </a:cubicBezTo>
                  <a:cubicBezTo>
                    <a:pt x="939211" y="202658"/>
                    <a:pt x="937154" y="179798"/>
                    <a:pt x="925266" y="158767"/>
                  </a:cubicBezTo>
                  <a:cubicBezTo>
                    <a:pt x="921380" y="151909"/>
                    <a:pt x="920466" y="145508"/>
                    <a:pt x="922752" y="137507"/>
                  </a:cubicBezTo>
                  <a:cubicBezTo>
                    <a:pt x="931439" y="108246"/>
                    <a:pt x="939440" y="78528"/>
                    <a:pt x="947669" y="49039"/>
                  </a:cubicBezTo>
                  <a:cubicBezTo>
                    <a:pt x="947898" y="48125"/>
                    <a:pt x="947898" y="47210"/>
                    <a:pt x="948355" y="46296"/>
                  </a:cubicBezTo>
                  <a:cubicBezTo>
                    <a:pt x="955442" y="25493"/>
                    <a:pt x="966414" y="15892"/>
                    <a:pt x="981045" y="18178"/>
                  </a:cubicBezTo>
                  <a:cubicBezTo>
                    <a:pt x="997504" y="20693"/>
                    <a:pt x="1007105" y="33494"/>
                    <a:pt x="1007791" y="55211"/>
                  </a:cubicBezTo>
                  <a:cubicBezTo>
                    <a:pt x="1008705" y="78528"/>
                    <a:pt x="1004591" y="101388"/>
                    <a:pt x="998647" y="124020"/>
                  </a:cubicBezTo>
                  <a:cubicBezTo>
                    <a:pt x="982874" y="184142"/>
                    <a:pt x="965500" y="243806"/>
                    <a:pt x="954527" y="305300"/>
                  </a:cubicBezTo>
                  <a:cubicBezTo>
                    <a:pt x="942640" y="372965"/>
                    <a:pt x="931210" y="440402"/>
                    <a:pt x="933496" y="509668"/>
                  </a:cubicBezTo>
                  <a:cubicBezTo>
                    <a:pt x="935096" y="557217"/>
                    <a:pt x="944012" y="603623"/>
                    <a:pt x="949269" y="650714"/>
                  </a:cubicBezTo>
                  <a:cubicBezTo>
                    <a:pt x="956356" y="716094"/>
                    <a:pt x="970529" y="874742"/>
                    <a:pt x="969843" y="882972"/>
                  </a:cubicBezTo>
                  <a:cubicBezTo>
                    <a:pt x="968015" y="907661"/>
                    <a:pt x="958185" y="912690"/>
                    <a:pt x="934182" y="918176"/>
                  </a:cubicBezTo>
                  <a:cubicBezTo>
                    <a:pt x="910407" y="923434"/>
                    <a:pt x="893034" y="914747"/>
                    <a:pt x="888005" y="890744"/>
                  </a:cubicBezTo>
                  <a:cubicBezTo>
                    <a:pt x="873603" y="822622"/>
                    <a:pt x="846399" y="648657"/>
                    <a:pt x="841370" y="630826"/>
                  </a:cubicBezTo>
                  <a:cubicBezTo>
                    <a:pt x="835198" y="609109"/>
                    <a:pt x="813481" y="599508"/>
                    <a:pt x="793593" y="609566"/>
                  </a:cubicBezTo>
                  <a:cubicBezTo>
                    <a:pt x="775991" y="618482"/>
                    <a:pt x="771876" y="630598"/>
                    <a:pt x="767990" y="653229"/>
                  </a:cubicBezTo>
                  <a:cubicBezTo>
                    <a:pt x="755645" y="721809"/>
                    <a:pt x="749016" y="791075"/>
                    <a:pt x="740558" y="860112"/>
                  </a:cubicBezTo>
                  <a:cubicBezTo>
                    <a:pt x="739186" y="871999"/>
                    <a:pt x="737129" y="884115"/>
                    <a:pt x="733471" y="895545"/>
                  </a:cubicBezTo>
                  <a:cubicBezTo>
                    <a:pt x="725699" y="920005"/>
                    <a:pt x="681807" y="929606"/>
                    <a:pt x="662605" y="912690"/>
                  </a:cubicBezTo>
                  <a:cubicBezTo>
                    <a:pt x="657804" y="908347"/>
                    <a:pt x="652547" y="897831"/>
                    <a:pt x="655747" y="869485"/>
                  </a:cubicBezTo>
                  <a:close/>
                  <a:moveTo>
                    <a:pt x="759303" y="909261"/>
                  </a:moveTo>
                  <a:cubicBezTo>
                    <a:pt x="749930" y="909261"/>
                    <a:pt x="752216" y="904918"/>
                    <a:pt x="753816" y="895316"/>
                  </a:cubicBezTo>
                  <a:cubicBezTo>
                    <a:pt x="767304" y="818735"/>
                    <a:pt x="767990" y="740554"/>
                    <a:pt x="783992" y="664430"/>
                  </a:cubicBezTo>
                  <a:cubicBezTo>
                    <a:pt x="786506" y="652086"/>
                    <a:pt x="786049" y="641570"/>
                    <a:pt x="796793" y="634255"/>
                  </a:cubicBezTo>
                  <a:cubicBezTo>
                    <a:pt x="809823" y="625111"/>
                    <a:pt x="816910" y="626254"/>
                    <a:pt x="821939" y="640656"/>
                  </a:cubicBezTo>
                  <a:cubicBezTo>
                    <a:pt x="827197" y="656429"/>
                    <a:pt x="831769" y="672660"/>
                    <a:pt x="833141" y="689348"/>
                  </a:cubicBezTo>
                  <a:cubicBezTo>
                    <a:pt x="838627" y="754042"/>
                    <a:pt x="851429" y="817592"/>
                    <a:pt x="864916" y="880915"/>
                  </a:cubicBezTo>
                  <a:cubicBezTo>
                    <a:pt x="865830" y="885487"/>
                    <a:pt x="866973" y="890059"/>
                    <a:pt x="867659" y="894402"/>
                  </a:cubicBezTo>
                  <a:cubicBezTo>
                    <a:pt x="869259" y="905146"/>
                    <a:pt x="864459" y="909947"/>
                    <a:pt x="853943" y="909718"/>
                  </a:cubicBezTo>
                  <a:cubicBezTo>
                    <a:pt x="837255" y="909490"/>
                    <a:pt x="820568" y="909718"/>
                    <a:pt x="803880" y="909718"/>
                  </a:cubicBezTo>
                  <a:cubicBezTo>
                    <a:pt x="803880" y="909490"/>
                    <a:pt x="803880" y="909261"/>
                    <a:pt x="803880" y="909261"/>
                  </a:cubicBezTo>
                  <a:cubicBezTo>
                    <a:pt x="789021" y="909261"/>
                    <a:pt x="774162" y="909261"/>
                    <a:pt x="759303" y="909261"/>
                  </a:cubicBezTo>
                  <a:close/>
                  <a:moveTo>
                    <a:pt x="1676446" y="1472531"/>
                  </a:moveTo>
                  <a:cubicBezTo>
                    <a:pt x="1676446" y="1473674"/>
                    <a:pt x="1676446" y="1474817"/>
                    <a:pt x="1676446" y="1476189"/>
                  </a:cubicBezTo>
                  <a:cubicBezTo>
                    <a:pt x="1676217" y="1483047"/>
                    <a:pt x="1675989" y="1490134"/>
                    <a:pt x="1675303" y="1496992"/>
                  </a:cubicBezTo>
                  <a:cubicBezTo>
                    <a:pt x="1674846" y="1503850"/>
                    <a:pt x="1674160" y="1510936"/>
                    <a:pt x="1673017" y="1517794"/>
                  </a:cubicBezTo>
                  <a:cubicBezTo>
                    <a:pt x="1669359" y="1543626"/>
                    <a:pt x="1666159" y="1569458"/>
                    <a:pt x="1663644" y="1595518"/>
                  </a:cubicBezTo>
                  <a:cubicBezTo>
                    <a:pt x="1662273" y="1611063"/>
                    <a:pt x="1660901" y="1626836"/>
                    <a:pt x="1660215" y="1642381"/>
                  </a:cubicBezTo>
                  <a:cubicBezTo>
                    <a:pt x="1659758" y="1651525"/>
                    <a:pt x="1659072" y="1660441"/>
                    <a:pt x="1658387" y="1669356"/>
                  </a:cubicBezTo>
                  <a:cubicBezTo>
                    <a:pt x="1658158" y="1672328"/>
                    <a:pt x="1657929" y="1675300"/>
                    <a:pt x="1657472" y="1678271"/>
                  </a:cubicBezTo>
                  <a:cubicBezTo>
                    <a:pt x="1656329" y="1690159"/>
                    <a:pt x="1655186" y="1701817"/>
                    <a:pt x="1654500" y="1713704"/>
                  </a:cubicBezTo>
                  <a:cubicBezTo>
                    <a:pt x="1654500" y="1713933"/>
                    <a:pt x="1654500" y="1714162"/>
                    <a:pt x="1654500" y="1714390"/>
                  </a:cubicBezTo>
                  <a:cubicBezTo>
                    <a:pt x="1654500" y="1715305"/>
                    <a:pt x="1654272" y="1716219"/>
                    <a:pt x="1654272" y="1716905"/>
                  </a:cubicBezTo>
                  <a:cubicBezTo>
                    <a:pt x="1654272" y="1717819"/>
                    <a:pt x="1654043" y="1718505"/>
                    <a:pt x="1653815" y="1719419"/>
                  </a:cubicBezTo>
                  <a:cubicBezTo>
                    <a:pt x="1653586" y="1721020"/>
                    <a:pt x="1653129" y="1722391"/>
                    <a:pt x="1652672" y="1723763"/>
                  </a:cubicBezTo>
                  <a:cubicBezTo>
                    <a:pt x="1649928" y="1731764"/>
                    <a:pt x="1643756" y="1735650"/>
                    <a:pt x="1632326" y="1736564"/>
                  </a:cubicBezTo>
                  <a:cubicBezTo>
                    <a:pt x="1612209" y="1738165"/>
                    <a:pt x="1592321" y="1739308"/>
                    <a:pt x="1572204" y="1739993"/>
                  </a:cubicBezTo>
                  <a:cubicBezTo>
                    <a:pt x="1568090" y="1740222"/>
                    <a:pt x="1564203" y="1740222"/>
                    <a:pt x="1560089" y="1740451"/>
                  </a:cubicBezTo>
                  <a:cubicBezTo>
                    <a:pt x="1544087" y="1740908"/>
                    <a:pt x="1528085" y="1741136"/>
                    <a:pt x="1512083" y="1741136"/>
                  </a:cubicBezTo>
                  <a:cubicBezTo>
                    <a:pt x="1507968" y="1741136"/>
                    <a:pt x="1503853" y="1741136"/>
                    <a:pt x="1499967" y="1741136"/>
                  </a:cubicBezTo>
                  <a:cubicBezTo>
                    <a:pt x="1491966" y="1741136"/>
                    <a:pt x="1483965" y="1741136"/>
                    <a:pt x="1476192" y="1741365"/>
                  </a:cubicBezTo>
                  <a:cubicBezTo>
                    <a:pt x="1464077" y="1741365"/>
                    <a:pt x="1452189" y="1741594"/>
                    <a:pt x="1440074" y="1741594"/>
                  </a:cubicBezTo>
                  <a:cubicBezTo>
                    <a:pt x="1436416" y="1741594"/>
                    <a:pt x="1429558" y="1741594"/>
                    <a:pt x="1419957" y="1741594"/>
                  </a:cubicBezTo>
                  <a:cubicBezTo>
                    <a:pt x="1419271" y="1741594"/>
                    <a:pt x="1418357" y="1741594"/>
                    <a:pt x="1417442" y="1741594"/>
                  </a:cubicBezTo>
                  <a:cubicBezTo>
                    <a:pt x="1414928" y="1741594"/>
                    <a:pt x="1412413" y="1741594"/>
                    <a:pt x="1409670" y="1741594"/>
                  </a:cubicBezTo>
                  <a:cubicBezTo>
                    <a:pt x="1407841" y="1741594"/>
                    <a:pt x="1405784" y="1741594"/>
                    <a:pt x="1403955" y="1741594"/>
                  </a:cubicBezTo>
                  <a:cubicBezTo>
                    <a:pt x="1403040" y="1741594"/>
                    <a:pt x="1401897" y="1741594"/>
                    <a:pt x="1400983" y="1741594"/>
                  </a:cubicBezTo>
                  <a:cubicBezTo>
                    <a:pt x="1394811" y="1741594"/>
                    <a:pt x="1388181" y="1741594"/>
                    <a:pt x="1380866" y="1741594"/>
                  </a:cubicBezTo>
                  <a:cubicBezTo>
                    <a:pt x="1378352" y="1741594"/>
                    <a:pt x="1376066" y="1741594"/>
                    <a:pt x="1373551" y="1741594"/>
                  </a:cubicBezTo>
                  <a:cubicBezTo>
                    <a:pt x="1367379" y="1741594"/>
                    <a:pt x="1360749" y="1741594"/>
                    <a:pt x="1353663" y="1741594"/>
                  </a:cubicBezTo>
                  <a:cubicBezTo>
                    <a:pt x="1352291" y="1741594"/>
                    <a:pt x="1350920" y="1741594"/>
                    <a:pt x="1349548" y="1741594"/>
                  </a:cubicBezTo>
                  <a:cubicBezTo>
                    <a:pt x="1345433" y="1741594"/>
                    <a:pt x="1341090" y="1741594"/>
                    <a:pt x="1336518" y="1741594"/>
                  </a:cubicBezTo>
                  <a:cubicBezTo>
                    <a:pt x="1333546" y="1741594"/>
                    <a:pt x="1330574" y="1741594"/>
                    <a:pt x="1327602" y="1741594"/>
                  </a:cubicBezTo>
                  <a:cubicBezTo>
                    <a:pt x="1324631" y="1741594"/>
                    <a:pt x="1321430" y="1741594"/>
                    <a:pt x="1318458" y="1741594"/>
                  </a:cubicBezTo>
                  <a:cubicBezTo>
                    <a:pt x="1318458" y="1741594"/>
                    <a:pt x="1318458" y="1741594"/>
                    <a:pt x="1318458" y="1741594"/>
                  </a:cubicBezTo>
                  <a:cubicBezTo>
                    <a:pt x="1312286" y="1741594"/>
                    <a:pt x="1305885" y="1741594"/>
                    <a:pt x="1299485" y="1741594"/>
                  </a:cubicBezTo>
                  <a:cubicBezTo>
                    <a:pt x="1299485" y="1741594"/>
                    <a:pt x="1299485" y="1741594"/>
                    <a:pt x="1299485" y="1741594"/>
                  </a:cubicBezTo>
                  <a:cubicBezTo>
                    <a:pt x="1294684" y="1741594"/>
                    <a:pt x="1289655" y="1741594"/>
                    <a:pt x="1284626" y="1741594"/>
                  </a:cubicBezTo>
                  <a:cubicBezTo>
                    <a:pt x="1283025" y="1741594"/>
                    <a:pt x="1281197" y="1741594"/>
                    <a:pt x="1279596" y="1741594"/>
                  </a:cubicBezTo>
                  <a:cubicBezTo>
                    <a:pt x="1272967" y="1741594"/>
                    <a:pt x="1266109" y="1741594"/>
                    <a:pt x="1259251" y="1741594"/>
                  </a:cubicBezTo>
                  <a:cubicBezTo>
                    <a:pt x="1253993" y="1741594"/>
                    <a:pt x="1248735" y="1741594"/>
                    <a:pt x="1243478" y="1741594"/>
                  </a:cubicBezTo>
                  <a:cubicBezTo>
                    <a:pt x="1236391" y="1741594"/>
                    <a:pt x="1229304" y="1741594"/>
                    <a:pt x="1222218" y="1741594"/>
                  </a:cubicBezTo>
                  <a:cubicBezTo>
                    <a:pt x="1220389" y="1741594"/>
                    <a:pt x="1218560" y="1741594"/>
                    <a:pt x="1216731" y="1741594"/>
                  </a:cubicBezTo>
                  <a:cubicBezTo>
                    <a:pt x="1211245" y="1741594"/>
                    <a:pt x="1205987" y="1741594"/>
                    <a:pt x="1200501" y="1741594"/>
                  </a:cubicBezTo>
                  <a:cubicBezTo>
                    <a:pt x="1198672" y="1741594"/>
                    <a:pt x="1196843" y="1741594"/>
                    <a:pt x="1195014" y="1741594"/>
                  </a:cubicBezTo>
                  <a:cubicBezTo>
                    <a:pt x="1187699" y="1741594"/>
                    <a:pt x="1180384" y="1741594"/>
                    <a:pt x="1173297" y="1741822"/>
                  </a:cubicBezTo>
                  <a:cubicBezTo>
                    <a:pt x="1171469" y="1741822"/>
                    <a:pt x="1169640" y="1741822"/>
                    <a:pt x="1167811" y="1741822"/>
                  </a:cubicBezTo>
                  <a:cubicBezTo>
                    <a:pt x="1162325" y="1741822"/>
                    <a:pt x="1156838" y="1741822"/>
                    <a:pt x="1151352" y="1741822"/>
                  </a:cubicBezTo>
                  <a:cubicBezTo>
                    <a:pt x="1151352" y="1741822"/>
                    <a:pt x="1151352" y="1741822"/>
                    <a:pt x="1151352" y="1741822"/>
                  </a:cubicBezTo>
                  <a:cubicBezTo>
                    <a:pt x="1142208" y="1741822"/>
                    <a:pt x="1133292" y="1742051"/>
                    <a:pt x="1124148" y="1742051"/>
                  </a:cubicBezTo>
                  <a:cubicBezTo>
                    <a:pt x="1124148" y="1742051"/>
                    <a:pt x="1124148" y="1742051"/>
                    <a:pt x="1124148" y="1742051"/>
                  </a:cubicBezTo>
                  <a:cubicBezTo>
                    <a:pt x="1120491" y="1742051"/>
                    <a:pt x="1117062" y="1742051"/>
                    <a:pt x="1113404" y="1742051"/>
                  </a:cubicBezTo>
                  <a:cubicBezTo>
                    <a:pt x="1111575" y="1742051"/>
                    <a:pt x="1109747" y="1742051"/>
                    <a:pt x="1108146" y="1742051"/>
                  </a:cubicBezTo>
                  <a:cubicBezTo>
                    <a:pt x="1106318" y="1742051"/>
                    <a:pt x="1104489" y="1742051"/>
                    <a:pt x="1102660" y="1742051"/>
                  </a:cubicBezTo>
                  <a:cubicBezTo>
                    <a:pt x="1099231" y="1742051"/>
                    <a:pt x="1095573" y="1742051"/>
                    <a:pt x="1092144" y="1742051"/>
                  </a:cubicBezTo>
                  <a:cubicBezTo>
                    <a:pt x="1090316" y="1742051"/>
                    <a:pt x="1088487" y="1742051"/>
                    <a:pt x="1086658" y="1742051"/>
                  </a:cubicBezTo>
                  <a:cubicBezTo>
                    <a:pt x="1083229" y="1742051"/>
                    <a:pt x="1079800" y="1742051"/>
                    <a:pt x="1076371" y="1742051"/>
                  </a:cubicBezTo>
                  <a:cubicBezTo>
                    <a:pt x="1076371" y="1742051"/>
                    <a:pt x="1076371" y="1742051"/>
                    <a:pt x="1076371" y="1742051"/>
                  </a:cubicBezTo>
                  <a:cubicBezTo>
                    <a:pt x="1072942" y="1742051"/>
                    <a:pt x="1069513" y="1742051"/>
                    <a:pt x="1066084" y="1742279"/>
                  </a:cubicBezTo>
                  <a:cubicBezTo>
                    <a:pt x="1064255" y="1742279"/>
                    <a:pt x="1062655" y="1742279"/>
                    <a:pt x="1060826" y="1742279"/>
                  </a:cubicBezTo>
                  <a:cubicBezTo>
                    <a:pt x="1057397" y="1742279"/>
                    <a:pt x="1054197" y="1742279"/>
                    <a:pt x="1050768" y="1742508"/>
                  </a:cubicBezTo>
                  <a:cubicBezTo>
                    <a:pt x="1050768" y="1742508"/>
                    <a:pt x="1050768" y="1742508"/>
                    <a:pt x="1050539" y="1742508"/>
                  </a:cubicBezTo>
                  <a:cubicBezTo>
                    <a:pt x="1045510" y="1742508"/>
                    <a:pt x="1040481" y="1742737"/>
                    <a:pt x="1035680" y="1742737"/>
                  </a:cubicBezTo>
                  <a:cubicBezTo>
                    <a:pt x="1030880" y="1742737"/>
                    <a:pt x="1025850" y="1742965"/>
                    <a:pt x="1021278" y="1742965"/>
                  </a:cubicBezTo>
                  <a:cubicBezTo>
                    <a:pt x="1019678" y="1742965"/>
                    <a:pt x="1018078" y="1742965"/>
                    <a:pt x="1016478" y="1742965"/>
                  </a:cubicBezTo>
                  <a:cubicBezTo>
                    <a:pt x="1008705" y="1743194"/>
                    <a:pt x="1001162" y="1743194"/>
                    <a:pt x="993846" y="1743422"/>
                  </a:cubicBezTo>
                  <a:cubicBezTo>
                    <a:pt x="992246" y="1743422"/>
                    <a:pt x="990875" y="1743422"/>
                    <a:pt x="989274" y="1743422"/>
                  </a:cubicBezTo>
                  <a:cubicBezTo>
                    <a:pt x="987903" y="1743422"/>
                    <a:pt x="986303" y="1743422"/>
                    <a:pt x="984931" y="1743422"/>
                  </a:cubicBezTo>
                  <a:cubicBezTo>
                    <a:pt x="981959" y="1743422"/>
                    <a:pt x="979216" y="1743651"/>
                    <a:pt x="976473" y="1743651"/>
                  </a:cubicBezTo>
                  <a:cubicBezTo>
                    <a:pt x="972358" y="1743651"/>
                    <a:pt x="968472" y="1743880"/>
                    <a:pt x="964586" y="1743880"/>
                  </a:cubicBezTo>
                  <a:cubicBezTo>
                    <a:pt x="964586" y="1743880"/>
                    <a:pt x="964357" y="1743880"/>
                    <a:pt x="964357" y="1743880"/>
                  </a:cubicBezTo>
                  <a:cubicBezTo>
                    <a:pt x="961842" y="1743880"/>
                    <a:pt x="959328" y="1744108"/>
                    <a:pt x="956813" y="1744108"/>
                  </a:cubicBezTo>
                  <a:cubicBezTo>
                    <a:pt x="955442" y="1744108"/>
                    <a:pt x="954299" y="1744108"/>
                    <a:pt x="952927" y="1744108"/>
                  </a:cubicBezTo>
                  <a:cubicBezTo>
                    <a:pt x="950412" y="1744108"/>
                    <a:pt x="947898" y="1744337"/>
                    <a:pt x="945612" y="1744337"/>
                  </a:cubicBezTo>
                  <a:cubicBezTo>
                    <a:pt x="943326" y="1744337"/>
                    <a:pt x="941040" y="1744565"/>
                    <a:pt x="938982" y="1744565"/>
                  </a:cubicBezTo>
                  <a:cubicBezTo>
                    <a:pt x="936696" y="1744565"/>
                    <a:pt x="934410" y="1744794"/>
                    <a:pt x="932353" y="1744794"/>
                  </a:cubicBezTo>
                  <a:cubicBezTo>
                    <a:pt x="931210" y="1744794"/>
                    <a:pt x="930067" y="1744794"/>
                    <a:pt x="929153" y="1745023"/>
                  </a:cubicBezTo>
                  <a:cubicBezTo>
                    <a:pt x="927095" y="1745023"/>
                    <a:pt x="925266" y="1745251"/>
                    <a:pt x="923209" y="1745251"/>
                  </a:cubicBezTo>
                  <a:cubicBezTo>
                    <a:pt x="917494" y="1745480"/>
                    <a:pt x="912236" y="1745708"/>
                    <a:pt x="907664" y="1746166"/>
                  </a:cubicBezTo>
                  <a:cubicBezTo>
                    <a:pt x="903321" y="1746394"/>
                    <a:pt x="897377" y="1746851"/>
                    <a:pt x="890291" y="1747080"/>
                  </a:cubicBezTo>
                  <a:cubicBezTo>
                    <a:pt x="884118" y="1747309"/>
                    <a:pt x="877032" y="1747537"/>
                    <a:pt x="869031" y="1747766"/>
                  </a:cubicBezTo>
                  <a:cubicBezTo>
                    <a:pt x="866288" y="1747766"/>
                    <a:pt x="863544" y="1747994"/>
                    <a:pt x="860801" y="1747994"/>
                  </a:cubicBezTo>
                  <a:cubicBezTo>
                    <a:pt x="858058" y="1747994"/>
                    <a:pt x="855086" y="1748223"/>
                    <a:pt x="852114" y="1748223"/>
                  </a:cubicBezTo>
                  <a:cubicBezTo>
                    <a:pt x="850514" y="1748223"/>
                    <a:pt x="849143" y="1748223"/>
                    <a:pt x="847542" y="1748223"/>
                  </a:cubicBezTo>
                  <a:cubicBezTo>
                    <a:pt x="844342" y="1748223"/>
                    <a:pt x="841142" y="1748452"/>
                    <a:pt x="837941" y="1748452"/>
                  </a:cubicBezTo>
                  <a:cubicBezTo>
                    <a:pt x="836341" y="1748452"/>
                    <a:pt x="834741" y="1748452"/>
                    <a:pt x="832912" y="1748452"/>
                  </a:cubicBezTo>
                  <a:cubicBezTo>
                    <a:pt x="829483" y="1748452"/>
                    <a:pt x="826054" y="1748680"/>
                    <a:pt x="822625" y="1748680"/>
                  </a:cubicBezTo>
                  <a:cubicBezTo>
                    <a:pt x="819196" y="1748680"/>
                    <a:pt x="815538" y="1748680"/>
                    <a:pt x="811881" y="1748909"/>
                  </a:cubicBezTo>
                  <a:cubicBezTo>
                    <a:pt x="808223" y="1748909"/>
                    <a:pt x="804566" y="1748909"/>
                    <a:pt x="800679" y="1749137"/>
                  </a:cubicBezTo>
                  <a:cubicBezTo>
                    <a:pt x="796793" y="1749137"/>
                    <a:pt x="792907" y="1749137"/>
                    <a:pt x="789021" y="1749366"/>
                  </a:cubicBezTo>
                  <a:cubicBezTo>
                    <a:pt x="786963" y="1749366"/>
                    <a:pt x="785135" y="1749366"/>
                    <a:pt x="783077" y="1749366"/>
                  </a:cubicBezTo>
                  <a:cubicBezTo>
                    <a:pt x="779191" y="1749366"/>
                    <a:pt x="775076" y="1749366"/>
                    <a:pt x="770961" y="1749595"/>
                  </a:cubicBezTo>
                  <a:cubicBezTo>
                    <a:pt x="766847" y="1749823"/>
                    <a:pt x="762732" y="1749595"/>
                    <a:pt x="758388" y="1749823"/>
                  </a:cubicBezTo>
                  <a:cubicBezTo>
                    <a:pt x="756331" y="1749823"/>
                    <a:pt x="754045" y="1749823"/>
                    <a:pt x="751988" y="1749823"/>
                  </a:cubicBezTo>
                  <a:cubicBezTo>
                    <a:pt x="739186" y="1750052"/>
                    <a:pt x="725699" y="1750052"/>
                    <a:pt x="712211" y="1750052"/>
                  </a:cubicBezTo>
                  <a:cubicBezTo>
                    <a:pt x="707639" y="1750052"/>
                    <a:pt x="703067" y="1750052"/>
                    <a:pt x="698495" y="1750052"/>
                  </a:cubicBezTo>
                  <a:cubicBezTo>
                    <a:pt x="677464" y="1750280"/>
                    <a:pt x="655976" y="1750280"/>
                    <a:pt x="633801" y="1750280"/>
                  </a:cubicBezTo>
                  <a:cubicBezTo>
                    <a:pt x="609113" y="1750280"/>
                    <a:pt x="584195" y="1750509"/>
                    <a:pt x="559049" y="1750509"/>
                  </a:cubicBezTo>
                  <a:cubicBezTo>
                    <a:pt x="556535" y="1750509"/>
                    <a:pt x="554020" y="1750509"/>
                    <a:pt x="551505" y="1750509"/>
                  </a:cubicBezTo>
                  <a:cubicBezTo>
                    <a:pt x="546476" y="1750509"/>
                    <a:pt x="541447" y="1750509"/>
                    <a:pt x="536418" y="1750509"/>
                  </a:cubicBezTo>
                  <a:cubicBezTo>
                    <a:pt x="533903" y="1750509"/>
                    <a:pt x="531389" y="1750509"/>
                    <a:pt x="528874" y="1750509"/>
                  </a:cubicBezTo>
                  <a:cubicBezTo>
                    <a:pt x="523845" y="1750509"/>
                    <a:pt x="518816" y="1750509"/>
                    <a:pt x="513786" y="1750509"/>
                  </a:cubicBezTo>
                  <a:cubicBezTo>
                    <a:pt x="511272" y="1750509"/>
                    <a:pt x="508757" y="1750509"/>
                    <a:pt x="506243" y="1750509"/>
                  </a:cubicBezTo>
                  <a:cubicBezTo>
                    <a:pt x="501213" y="1750509"/>
                    <a:pt x="496184" y="1750509"/>
                    <a:pt x="491384" y="1750509"/>
                  </a:cubicBezTo>
                  <a:cubicBezTo>
                    <a:pt x="481325" y="1750509"/>
                    <a:pt x="471495" y="1750509"/>
                    <a:pt x="461666" y="1750509"/>
                  </a:cubicBezTo>
                  <a:cubicBezTo>
                    <a:pt x="456865" y="1750509"/>
                    <a:pt x="451836" y="1750509"/>
                    <a:pt x="447035" y="1750509"/>
                  </a:cubicBezTo>
                  <a:cubicBezTo>
                    <a:pt x="444521" y="1750509"/>
                    <a:pt x="442235" y="1750509"/>
                    <a:pt x="439720" y="1750509"/>
                  </a:cubicBezTo>
                  <a:cubicBezTo>
                    <a:pt x="434919" y="1750509"/>
                    <a:pt x="430119" y="1750509"/>
                    <a:pt x="425318" y="1750509"/>
                  </a:cubicBezTo>
                  <a:cubicBezTo>
                    <a:pt x="420518" y="1750509"/>
                    <a:pt x="415717" y="1750509"/>
                    <a:pt x="411145" y="1750509"/>
                  </a:cubicBezTo>
                  <a:cubicBezTo>
                    <a:pt x="406344" y="1750509"/>
                    <a:pt x="401772" y="1750509"/>
                    <a:pt x="397200" y="1750509"/>
                  </a:cubicBezTo>
                  <a:cubicBezTo>
                    <a:pt x="385770" y="1750509"/>
                    <a:pt x="374340" y="1750280"/>
                    <a:pt x="363368" y="1750280"/>
                  </a:cubicBezTo>
                  <a:cubicBezTo>
                    <a:pt x="363368" y="1750280"/>
                    <a:pt x="363368" y="1750280"/>
                    <a:pt x="363368" y="1750280"/>
                  </a:cubicBezTo>
                  <a:cubicBezTo>
                    <a:pt x="354681" y="1750280"/>
                    <a:pt x="345994" y="1750052"/>
                    <a:pt x="337764" y="1750052"/>
                  </a:cubicBezTo>
                  <a:cubicBezTo>
                    <a:pt x="337764" y="1750052"/>
                    <a:pt x="337764" y="1750052"/>
                    <a:pt x="337764" y="1750052"/>
                  </a:cubicBezTo>
                  <a:cubicBezTo>
                    <a:pt x="333650" y="1750052"/>
                    <a:pt x="329535" y="1750052"/>
                    <a:pt x="325420" y="1750052"/>
                  </a:cubicBezTo>
                  <a:cubicBezTo>
                    <a:pt x="323363" y="1750052"/>
                    <a:pt x="321305" y="1750052"/>
                    <a:pt x="319248" y="1750052"/>
                  </a:cubicBezTo>
                  <a:cubicBezTo>
                    <a:pt x="315362" y="1750052"/>
                    <a:pt x="311247" y="1750052"/>
                    <a:pt x="307361" y="1749823"/>
                  </a:cubicBezTo>
                  <a:cubicBezTo>
                    <a:pt x="307361" y="1749823"/>
                    <a:pt x="307361" y="1749823"/>
                    <a:pt x="307132" y="1749823"/>
                  </a:cubicBezTo>
                  <a:cubicBezTo>
                    <a:pt x="299360" y="1749823"/>
                    <a:pt x="292044" y="1749595"/>
                    <a:pt x="284729" y="1749595"/>
                  </a:cubicBezTo>
                  <a:cubicBezTo>
                    <a:pt x="282900" y="1749595"/>
                    <a:pt x="281072" y="1749595"/>
                    <a:pt x="279243" y="1749595"/>
                  </a:cubicBezTo>
                  <a:cubicBezTo>
                    <a:pt x="277414" y="1749595"/>
                    <a:pt x="275814" y="1749595"/>
                    <a:pt x="273985" y="1749595"/>
                  </a:cubicBezTo>
                  <a:cubicBezTo>
                    <a:pt x="268727" y="1749595"/>
                    <a:pt x="263927" y="1749366"/>
                    <a:pt x="259126" y="1749366"/>
                  </a:cubicBezTo>
                  <a:cubicBezTo>
                    <a:pt x="257526" y="1749366"/>
                    <a:pt x="255926" y="1749366"/>
                    <a:pt x="254325" y="1749366"/>
                  </a:cubicBezTo>
                  <a:cubicBezTo>
                    <a:pt x="252725" y="1749366"/>
                    <a:pt x="251125" y="1749366"/>
                    <a:pt x="249753" y="1749366"/>
                  </a:cubicBezTo>
                  <a:cubicBezTo>
                    <a:pt x="246782" y="1749366"/>
                    <a:pt x="243810" y="1749137"/>
                    <a:pt x="240838" y="1749137"/>
                  </a:cubicBezTo>
                  <a:cubicBezTo>
                    <a:pt x="239466" y="1749137"/>
                    <a:pt x="238095" y="1749137"/>
                    <a:pt x="236495" y="1749137"/>
                  </a:cubicBezTo>
                  <a:cubicBezTo>
                    <a:pt x="233751" y="1749137"/>
                    <a:pt x="231008" y="1748909"/>
                    <a:pt x="228494" y="1748909"/>
                  </a:cubicBezTo>
                  <a:cubicBezTo>
                    <a:pt x="227122" y="1748909"/>
                    <a:pt x="225750" y="1748909"/>
                    <a:pt x="224379" y="1748909"/>
                  </a:cubicBezTo>
                  <a:cubicBezTo>
                    <a:pt x="221864" y="1748909"/>
                    <a:pt x="219578" y="1748680"/>
                    <a:pt x="217292" y="1748680"/>
                  </a:cubicBezTo>
                  <a:cubicBezTo>
                    <a:pt x="211577" y="1748452"/>
                    <a:pt x="206548" y="1748223"/>
                    <a:pt x="201976" y="1748223"/>
                  </a:cubicBezTo>
                  <a:cubicBezTo>
                    <a:pt x="200147" y="1748223"/>
                    <a:pt x="198547" y="1747994"/>
                    <a:pt x="196947" y="1747994"/>
                  </a:cubicBezTo>
                  <a:cubicBezTo>
                    <a:pt x="193975" y="1747766"/>
                    <a:pt x="191232" y="1747766"/>
                    <a:pt x="189174" y="1747537"/>
                  </a:cubicBezTo>
                  <a:cubicBezTo>
                    <a:pt x="153056" y="1744565"/>
                    <a:pt x="116937" y="1743194"/>
                    <a:pt x="80818" y="1742279"/>
                  </a:cubicBezTo>
                  <a:cubicBezTo>
                    <a:pt x="78075" y="1742279"/>
                    <a:pt x="75560" y="1742051"/>
                    <a:pt x="73274" y="1742051"/>
                  </a:cubicBezTo>
                  <a:cubicBezTo>
                    <a:pt x="72588" y="1742051"/>
                    <a:pt x="71674" y="1742051"/>
                    <a:pt x="70988" y="1742051"/>
                  </a:cubicBezTo>
                  <a:cubicBezTo>
                    <a:pt x="69617" y="1742051"/>
                    <a:pt x="68245" y="1741822"/>
                    <a:pt x="66873" y="1741822"/>
                  </a:cubicBezTo>
                  <a:cubicBezTo>
                    <a:pt x="63673" y="1741594"/>
                    <a:pt x="61158" y="1741365"/>
                    <a:pt x="59101" y="1740679"/>
                  </a:cubicBezTo>
                  <a:cubicBezTo>
                    <a:pt x="58187" y="1740451"/>
                    <a:pt x="57501" y="1740222"/>
                    <a:pt x="56586" y="1739993"/>
                  </a:cubicBezTo>
                  <a:cubicBezTo>
                    <a:pt x="55443" y="1739536"/>
                    <a:pt x="54529" y="1739079"/>
                    <a:pt x="53615" y="1738393"/>
                  </a:cubicBezTo>
                  <a:cubicBezTo>
                    <a:pt x="53157" y="1738165"/>
                    <a:pt x="52700" y="1737707"/>
                    <a:pt x="52472" y="1737250"/>
                  </a:cubicBezTo>
                  <a:cubicBezTo>
                    <a:pt x="52243" y="1737022"/>
                    <a:pt x="52014" y="1736793"/>
                    <a:pt x="51786" y="1736564"/>
                  </a:cubicBezTo>
                  <a:cubicBezTo>
                    <a:pt x="50643" y="1735193"/>
                    <a:pt x="49728" y="1733593"/>
                    <a:pt x="49043" y="1731307"/>
                  </a:cubicBezTo>
                  <a:cubicBezTo>
                    <a:pt x="48814" y="1730849"/>
                    <a:pt x="48585" y="1730392"/>
                    <a:pt x="48585" y="1729935"/>
                  </a:cubicBezTo>
                  <a:cubicBezTo>
                    <a:pt x="48357" y="1729249"/>
                    <a:pt x="48128" y="1728563"/>
                    <a:pt x="47900" y="1727878"/>
                  </a:cubicBezTo>
                  <a:cubicBezTo>
                    <a:pt x="47671" y="1726963"/>
                    <a:pt x="47214" y="1725820"/>
                    <a:pt x="46985" y="1724677"/>
                  </a:cubicBezTo>
                  <a:cubicBezTo>
                    <a:pt x="46757" y="1723306"/>
                    <a:pt x="46299" y="1721934"/>
                    <a:pt x="46071" y="1720562"/>
                  </a:cubicBezTo>
                  <a:cubicBezTo>
                    <a:pt x="45842" y="1718962"/>
                    <a:pt x="45385" y="1717362"/>
                    <a:pt x="44928" y="1715762"/>
                  </a:cubicBezTo>
                  <a:cubicBezTo>
                    <a:pt x="44699" y="1714847"/>
                    <a:pt x="44471" y="1713933"/>
                    <a:pt x="44471" y="1713019"/>
                  </a:cubicBezTo>
                  <a:cubicBezTo>
                    <a:pt x="39899" y="1690387"/>
                    <a:pt x="37384" y="1667070"/>
                    <a:pt x="34869" y="1643981"/>
                  </a:cubicBezTo>
                  <a:cubicBezTo>
                    <a:pt x="34869" y="1643067"/>
                    <a:pt x="34641" y="1642153"/>
                    <a:pt x="34641" y="1641238"/>
                  </a:cubicBezTo>
                  <a:cubicBezTo>
                    <a:pt x="34641" y="1640781"/>
                    <a:pt x="34641" y="1640324"/>
                    <a:pt x="34412" y="1639867"/>
                  </a:cubicBezTo>
                  <a:cubicBezTo>
                    <a:pt x="34412" y="1639409"/>
                    <a:pt x="34412" y="1638724"/>
                    <a:pt x="34184" y="1638266"/>
                  </a:cubicBezTo>
                  <a:cubicBezTo>
                    <a:pt x="34184" y="1637581"/>
                    <a:pt x="33955" y="1636895"/>
                    <a:pt x="33955" y="1636209"/>
                  </a:cubicBezTo>
                  <a:cubicBezTo>
                    <a:pt x="33955" y="1635980"/>
                    <a:pt x="33955" y="1635523"/>
                    <a:pt x="33955" y="1635295"/>
                  </a:cubicBezTo>
                  <a:cubicBezTo>
                    <a:pt x="33955" y="1634380"/>
                    <a:pt x="33726" y="1633694"/>
                    <a:pt x="33726" y="1632780"/>
                  </a:cubicBezTo>
                  <a:cubicBezTo>
                    <a:pt x="33726" y="1632551"/>
                    <a:pt x="33726" y="1632323"/>
                    <a:pt x="33726" y="1632094"/>
                  </a:cubicBezTo>
                  <a:cubicBezTo>
                    <a:pt x="33726" y="1631180"/>
                    <a:pt x="33498" y="1630037"/>
                    <a:pt x="33498" y="1628894"/>
                  </a:cubicBezTo>
                  <a:cubicBezTo>
                    <a:pt x="33498" y="1628894"/>
                    <a:pt x="33498" y="1628894"/>
                    <a:pt x="33498" y="1628894"/>
                  </a:cubicBezTo>
                  <a:cubicBezTo>
                    <a:pt x="33498" y="1627751"/>
                    <a:pt x="33269" y="1626608"/>
                    <a:pt x="33269" y="1625465"/>
                  </a:cubicBezTo>
                  <a:cubicBezTo>
                    <a:pt x="33269" y="1625465"/>
                    <a:pt x="33269" y="1625465"/>
                    <a:pt x="33269" y="1625465"/>
                  </a:cubicBezTo>
                  <a:cubicBezTo>
                    <a:pt x="26868" y="1555056"/>
                    <a:pt x="19782" y="1405780"/>
                    <a:pt x="23439" y="1378120"/>
                  </a:cubicBezTo>
                  <a:cubicBezTo>
                    <a:pt x="25040" y="1366004"/>
                    <a:pt x="31669" y="1360746"/>
                    <a:pt x="44242" y="1361203"/>
                  </a:cubicBezTo>
                  <a:cubicBezTo>
                    <a:pt x="70302" y="1362118"/>
                    <a:pt x="96363" y="1362803"/>
                    <a:pt x="122195" y="1361889"/>
                  </a:cubicBezTo>
                  <a:cubicBezTo>
                    <a:pt x="201062" y="1359374"/>
                    <a:pt x="279929" y="1355717"/>
                    <a:pt x="358567" y="1352745"/>
                  </a:cubicBezTo>
                  <a:cubicBezTo>
                    <a:pt x="381884" y="1351831"/>
                    <a:pt x="404973" y="1351602"/>
                    <a:pt x="428290" y="1351145"/>
                  </a:cubicBezTo>
                  <a:cubicBezTo>
                    <a:pt x="452750" y="1350688"/>
                    <a:pt x="452979" y="1350916"/>
                    <a:pt x="450693" y="1325770"/>
                  </a:cubicBezTo>
                  <a:cubicBezTo>
                    <a:pt x="449550" y="1311826"/>
                    <a:pt x="446578" y="1298110"/>
                    <a:pt x="445664" y="1284394"/>
                  </a:cubicBezTo>
                  <a:cubicBezTo>
                    <a:pt x="440406" y="1202783"/>
                    <a:pt x="431948" y="989500"/>
                    <a:pt x="434005" y="964582"/>
                  </a:cubicBezTo>
                  <a:cubicBezTo>
                    <a:pt x="435605" y="946294"/>
                    <a:pt x="442463" y="940351"/>
                    <a:pt x="460980" y="939665"/>
                  </a:cubicBezTo>
                  <a:cubicBezTo>
                    <a:pt x="476753" y="938979"/>
                    <a:pt x="604541" y="940579"/>
                    <a:pt x="652547" y="934636"/>
                  </a:cubicBezTo>
                  <a:cubicBezTo>
                    <a:pt x="658719" y="933950"/>
                    <a:pt x="665348" y="936236"/>
                    <a:pt x="671749" y="937379"/>
                  </a:cubicBezTo>
                  <a:cubicBezTo>
                    <a:pt x="682722" y="939436"/>
                    <a:pt x="693695" y="939893"/>
                    <a:pt x="704896" y="937150"/>
                  </a:cubicBezTo>
                  <a:cubicBezTo>
                    <a:pt x="767304" y="922520"/>
                    <a:pt x="829940" y="923206"/>
                    <a:pt x="892577" y="935550"/>
                  </a:cubicBezTo>
                  <a:cubicBezTo>
                    <a:pt x="899892" y="936922"/>
                    <a:pt x="907436" y="937836"/>
                    <a:pt x="914751" y="937379"/>
                  </a:cubicBezTo>
                  <a:cubicBezTo>
                    <a:pt x="989732" y="932578"/>
                    <a:pt x="1171926" y="938979"/>
                    <a:pt x="1188156" y="942179"/>
                  </a:cubicBezTo>
                  <a:cubicBezTo>
                    <a:pt x="1201872" y="944923"/>
                    <a:pt x="1204616" y="963211"/>
                    <a:pt x="1205530" y="974412"/>
                  </a:cubicBezTo>
                  <a:cubicBezTo>
                    <a:pt x="1207359" y="999329"/>
                    <a:pt x="1208273" y="1024475"/>
                    <a:pt x="1208502" y="1049621"/>
                  </a:cubicBezTo>
                  <a:cubicBezTo>
                    <a:pt x="1208959" y="1089626"/>
                    <a:pt x="1208730" y="1129631"/>
                    <a:pt x="1208730" y="1169636"/>
                  </a:cubicBezTo>
                  <a:cubicBezTo>
                    <a:pt x="1211016" y="1259933"/>
                    <a:pt x="1208273" y="1350002"/>
                    <a:pt x="1201415" y="1439842"/>
                  </a:cubicBezTo>
                  <a:cubicBezTo>
                    <a:pt x="1200958" y="1457215"/>
                    <a:pt x="1216274" y="1459501"/>
                    <a:pt x="1229533" y="1459044"/>
                  </a:cubicBezTo>
                  <a:cubicBezTo>
                    <a:pt x="1234105" y="1458815"/>
                    <a:pt x="1238448" y="1458358"/>
                    <a:pt x="1241877" y="1457901"/>
                  </a:cubicBezTo>
                  <a:cubicBezTo>
                    <a:pt x="1242106" y="1457901"/>
                    <a:pt x="1242335" y="1457901"/>
                    <a:pt x="1242792" y="1457901"/>
                  </a:cubicBezTo>
                  <a:cubicBezTo>
                    <a:pt x="1243020" y="1457901"/>
                    <a:pt x="1243249" y="1457901"/>
                    <a:pt x="1243249" y="1457901"/>
                  </a:cubicBezTo>
                  <a:cubicBezTo>
                    <a:pt x="1243706" y="1457901"/>
                    <a:pt x="1244163" y="1457901"/>
                    <a:pt x="1244621" y="1457672"/>
                  </a:cubicBezTo>
                  <a:cubicBezTo>
                    <a:pt x="1247135" y="1457444"/>
                    <a:pt x="1249878" y="1457215"/>
                    <a:pt x="1252393" y="1456987"/>
                  </a:cubicBezTo>
                  <a:cubicBezTo>
                    <a:pt x="1253079" y="1456987"/>
                    <a:pt x="1253536" y="1456987"/>
                    <a:pt x="1254222" y="1456758"/>
                  </a:cubicBezTo>
                  <a:cubicBezTo>
                    <a:pt x="1256965" y="1456529"/>
                    <a:pt x="1259480" y="1456301"/>
                    <a:pt x="1262223" y="1456072"/>
                  </a:cubicBezTo>
                  <a:cubicBezTo>
                    <a:pt x="1262451" y="1456072"/>
                    <a:pt x="1262680" y="1456072"/>
                    <a:pt x="1262680" y="1456072"/>
                  </a:cubicBezTo>
                  <a:cubicBezTo>
                    <a:pt x="1265195" y="1455844"/>
                    <a:pt x="1267938" y="1455615"/>
                    <a:pt x="1270681" y="1455386"/>
                  </a:cubicBezTo>
                  <a:cubicBezTo>
                    <a:pt x="1271367" y="1455386"/>
                    <a:pt x="1271824" y="1455386"/>
                    <a:pt x="1272510" y="1455158"/>
                  </a:cubicBezTo>
                  <a:cubicBezTo>
                    <a:pt x="1275482" y="1454929"/>
                    <a:pt x="1278225" y="1454701"/>
                    <a:pt x="1281197" y="1454472"/>
                  </a:cubicBezTo>
                  <a:cubicBezTo>
                    <a:pt x="1281425" y="1454472"/>
                    <a:pt x="1281882" y="1454472"/>
                    <a:pt x="1282111" y="1454472"/>
                  </a:cubicBezTo>
                  <a:cubicBezTo>
                    <a:pt x="1284854" y="1454243"/>
                    <a:pt x="1287826" y="1454015"/>
                    <a:pt x="1290798" y="1453786"/>
                  </a:cubicBezTo>
                  <a:cubicBezTo>
                    <a:pt x="1291255" y="1453786"/>
                    <a:pt x="1291712" y="1453786"/>
                    <a:pt x="1291941" y="1453786"/>
                  </a:cubicBezTo>
                  <a:cubicBezTo>
                    <a:pt x="1295141" y="1453558"/>
                    <a:pt x="1298342" y="1453329"/>
                    <a:pt x="1301542" y="1453100"/>
                  </a:cubicBezTo>
                  <a:cubicBezTo>
                    <a:pt x="1301999" y="1453100"/>
                    <a:pt x="1302228" y="1453100"/>
                    <a:pt x="1302685" y="1453100"/>
                  </a:cubicBezTo>
                  <a:cubicBezTo>
                    <a:pt x="1305885" y="1452872"/>
                    <a:pt x="1309086" y="1452643"/>
                    <a:pt x="1312286" y="1452415"/>
                  </a:cubicBezTo>
                  <a:cubicBezTo>
                    <a:pt x="1312515" y="1452415"/>
                    <a:pt x="1312743" y="1452415"/>
                    <a:pt x="1312972" y="1452415"/>
                  </a:cubicBezTo>
                  <a:cubicBezTo>
                    <a:pt x="1316401" y="1452186"/>
                    <a:pt x="1319830" y="1451957"/>
                    <a:pt x="1323259" y="1451729"/>
                  </a:cubicBezTo>
                  <a:cubicBezTo>
                    <a:pt x="1323488" y="1451729"/>
                    <a:pt x="1323945" y="1451729"/>
                    <a:pt x="1324173" y="1451729"/>
                  </a:cubicBezTo>
                  <a:cubicBezTo>
                    <a:pt x="1331260" y="1451272"/>
                    <a:pt x="1338347" y="1450814"/>
                    <a:pt x="1345433" y="1450129"/>
                  </a:cubicBezTo>
                  <a:cubicBezTo>
                    <a:pt x="1345662" y="1450129"/>
                    <a:pt x="1345890" y="1450129"/>
                    <a:pt x="1346348" y="1450129"/>
                  </a:cubicBezTo>
                  <a:cubicBezTo>
                    <a:pt x="1353663" y="1449671"/>
                    <a:pt x="1361207" y="1449214"/>
                    <a:pt x="1368522" y="1448757"/>
                  </a:cubicBezTo>
                  <a:cubicBezTo>
                    <a:pt x="1368750" y="1448757"/>
                    <a:pt x="1368750" y="1448757"/>
                    <a:pt x="1368979" y="1448757"/>
                  </a:cubicBezTo>
                  <a:cubicBezTo>
                    <a:pt x="1376523" y="1448300"/>
                    <a:pt x="1384295" y="1447843"/>
                    <a:pt x="1392068" y="1447385"/>
                  </a:cubicBezTo>
                  <a:cubicBezTo>
                    <a:pt x="1392068" y="1447385"/>
                    <a:pt x="1392068" y="1447385"/>
                    <a:pt x="1392296" y="1447385"/>
                  </a:cubicBezTo>
                  <a:cubicBezTo>
                    <a:pt x="1472992" y="1442585"/>
                    <a:pt x="1557803" y="1440070"/>
                    <a:pt x="1610381" y="1442813"/>
                  </a:cubicBezTo>
                  <a:cubicBezTo>
                    <a:pt x="1610609" y="1442813"/>
                    <a:pt x="1610609" y="1442813"/>
                    <a:pt x="1610838" y="1442813"/>
                  </a:cubicBezTo>
                  <a:cubicBezTo>
                    <a:pt x="1614038" y="1443042"/>
                    <a:pt x="1617010" y="1443271"/>
                    <a:pt x="1619982" y="1443499"/>
                  </a:cubicBezTo>
                  <a:cubicBezTo>
                    <a:pt x="1620439" y="1443499"/>
                    <a:pt x="1620668" y="1443499"/>
                    <a:pt x="1621125" y="1443499"/>
                  </a:cubicBezTo>
                  <a:cubicBezTo>
                    <a:pt x="1622039" y="1443499"/>
                    <a:pt x="1622954" y="1443728"/>
                    <a:pt x="1623639" y="1443728"/>
                  </a:cubicBezTo>
                  <a:cubicBezTo>
                    <a:pt x="1623868" y="1443728"/>
                    <a:pt x="1624325" y="1443728"/>
                    <a:pt x="1624554" y="1443728"/>
                  </a:cubicBezTo>
                  <a:cubicBezTo>
                    <a:pt x="1625925" y="1443956"/>
                    <a:pt x="1627297" y="1443956"/>
                    <a:pt x="1628669" y="1444185"/>
                  </a:cubicBezTo>
                  <a:cubicBezTo>
                    <a:pt x="1629126" y="1444185"/>
                    <a:pt x="1629812" y="1444185"/>
                    <a:pt x="1630269" y="1444414"/>
                  </a:cubicBezTo>
                  <a:cubicBezTo>
                    <a:pt x="1630955" y="1444414"/>
                    <a:pt x="1631412" y="1444642"/>
                    <a:pt x="1632098" y="1444642"/>
                  </a:cubicBezTo>
                  <a:cubicBezTo>
                    <a:pt x="1632783" y="1444642"/>
                    <a:pt x="1633241" y="1444871"/>
                    <a:pt x="1633926" y="1444871"/>
                  </a:cubicBezTo>
                  <a:cubicBezTo>
                    <a:pt x="1634612" y="1444871"/>
                    <a:pt x="1635069" y="1445099"/>
                    <a:pt x="1635755" y="1445099"/>
                  </a:cubicBezTo>
                  <a:cubicBezTo>
                    <a:pt x="1636670" y="1445099"/>
                    <a:pt x="1637355" y="1445328"/>
                    <a:pt x="1638270" y="1445328"/>
                  </a:cubicBezTo>
                  <a:cubicBezTo>
                    <a:pt x="1638727" y="1445328"/>
                    <a:pt x="1639184" y="1445557"/>
                    <a:pt x="1639413" y="1445557"/>
                  </a:cubicBezTo>
                  <a:cubicBezTo>
                    <a:pt x="1640099" y="1445557"/>
                    <a:pt x="1640784" y="1445785"/>
                    <a:pt x="1641470" y="1445785"/>
                  </a:cubicBezTo>
                  <a:cubicBezTo>
                    <a:pt x="1641699" y="1445785"/>
                    <a:pt x="1642156" y="1445785"/>
                    <a:pt x="1642385" y="1446014"/>
                  </a:cubicBezTo>
                  <a:cubicBezTo>
                    <a:pt x="1643299" y="1446242"/>
                    <a:pt x="1644213" y="1446242"/>
                    <a:pt x="1645128" y="1446471"/>
                  </a:cubicBezTo>
                  <a:cubicBezTo>
                    <a:pt x="1645356" y="1446471"/>
                    <a:pt x="1645585" y="1446471"/>
                    <a:pt x="1645814" y="1446700"/>
                  </a:cubicBezTo>
                  <a:cubicBezTo>
                    <a:pt x="1646499" y="1446928"/>
                    <a:pt x="1647185" y="1446928"/>
                    <a:pt x="1647871" y="1447157"/>
                  </a:cubicBezTo>
                  <a:cubicBezTo>
                    <a:pt x="1648100" y="1447157"/>
                    <a:pt x="1648328" y="1447157"/>
                    <a:pt x="1648557" y="1447385"/>
                  </a:cubicBezTo>
                  <a:cubicBezTo>
                    <a:pt x="1649471" y="1447614"/>
                    <a:pt x="1650157" y="1447843"/>
                    <a:pt x="1650843" y="1448071"/>
                  </a:cubicBezTo>
                  <a:cubicBezTo>
                    <a:pt x="1661358" y="1450814"/>
                    <a:pt x="1668216" y="1453329"/>
                    <a:pt x="1672103" y="1458587"/>
                  </a:cubicBezTo>
                  <a:cubicBezTo>
                    <a:pt x="1673474" y="1460416"/>
                    <a:pt x="1674389" y="1462702"/>
                    <a:pt x="1675074" y="1465445"/>
                  </a:cubicBezTo>
                  <a:cubicBezTo>
                    <a:pt x="1675303" y="1466816"/>
                    <a:pt x="1675760" y="1468417"/>
                    <a:pt x="1675760" y="1470017"/>
                  </a:cubicBezTo>
                  <a:cubicBezTo>
                    <a:pt x="1676446" y="1470245"/>
                    <a:pt x="1676446" y="1471388"/>
                    <a:pt x="1676446" y="1472531"/>
                  </a:cubicBezTo>
                  <a:close/>
                </a:path>
              </a:pathLst>
            </a:custGeom>
            <a:solidFill>
              <a:srgbClr val="000000"/>
            </a:solidFill>
            <a:ln w="2286" cap="flat">
              <a:noFill/>
              <a:prstDash val="solid"/>
              <a:miter/>
            </a:ln>
          </p:spPr>
          <p:txBody>
            <a:bodyPr rtlCol="0" anchor="ctr"/>
            <a:lstStyle/>
            <a:p>
              <a:endParaRPr lang="en-US"/>
            </a:p>
          </p:txBody>
        </p:sp>
        <p:sp>
          <p:nvSpPr>
            <p:cNvPr id="170" name="Freeform 662">
              <a:extLst>
                <a:ext uri="{FF2B5EF4-FFF2-40B4-BE49-F238E27FC236}">
                  <a16:creationId xmlns:a16="http://schemas.microsoft.com/office/drawing/2014/main" id="{D7BB27EA-3682-7FFA-6FA5-9ACF7BD81F26}"/>
                </a:ext>
              </a:extLst>
            </p:cNvPr>
            <p:cNvSpPr/>
            <p:nvPr/>
          </p:nvSpPr>
          <p:spPr>
            <a:xfrm>
              <a:off x="4867873" y="582464"/>
              <a:ext cx="40099" cy="139226"/>
            </a:xfrm>
            <a:custGeom>
              <a:avLst/>
              <a:gdLst>
                <a:gd name="connsiteX0" fmla="*/ 17690 w 40099"/>
                <a:gd name="connsiteY0" fmla="*/ 466 h 139226"/>
                <a:gd name="connsiteX1" fmla="*/ 4660 w 40099"/>
                <a:gd name="connsiteY1" fmla="*/ 11667 h 139226"/>
                <a:gd name="connsiteX2" fmla="*/ 88 w 40099"/>
                <a:gd name="connsiteY2" fmla="*/ 33156 h 139226"/>
                <a:gd name="connsiteX3" fmla="*/ 21347 w 40099"/>
                <a:gd name="connsiteY3" fmla="*/ 121167 h 139226"/>
                <a:gd name="connsiteX4" fmla="*/ 39178 w 40099"/>
                <a:gd name="connsiteY4" fmla="*/ 139226 h 139226"/>
                <a:gd name="connsiteX5" fmla="*/ 33235 w 40099"/>
                <a:gd name="connsiteY5" fmla="*/ 114537 h 139226"/>
                <a:gd name="connsiteX6" fmla="*/ 19747 w 40099"/>
                <a:gd name="connsiteY6" fmla="*/ 16468 h 139226"/>
                <a:gd name="connsiteX7" fmla="*/ 17690 w 40099"/>
                <a:gd name="connsiteY7" fmla="*/ 466 h 13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99" h="139226">
                  <a:moveTo>
                    <a:pt x="17690" y="466"/>
                  </a:moveTo>
                  <a:cubicBezTo>
                    <a:pt x="9917" y="-2049"/>
                    <a:pt x="7631" y="6181"/>
                    <a:pt x="4660" y="11667"/>
                  </a:cubicBezTo>
                  <a:cubicBezTo>
                    <a:pt x="1002" y="18525"/>
                    <a:pt x="316" y="25840"/>
                    <a:pt x="88" y="33156"/>
                  </a:cubicBezTo>
                  <a:cubicBezTo>
                    <a:pt x="-827" y="64474"/>
                    <a:pt x="5345" y="94192"/>
                    <a:pt x="21347" y="121167"/>
                  </a:cubicBezTo>
                  <a:cubicBezTo>
                    <a:pt x="25462" y="128025"/>
                    <a:pt x="26605" y="137626"/>
                    <a:pt x="39178" y="139226"/>
                  </a:cubicBezTo>
                  <a:cubicBezTo>
                    <a:pt x="42607" y="128482"/>
                    <a:pt x="35521" y="122081"/>
                    <a:pt x="33235" y="114537"/>
                  </a:cubicBezTo>
                  <a:cubicBezTo>
                    <a:pt x="22948" y="82533"/>
                    <a:pt x="12432" y="50758"/>
                    <a:pt x="19747" y="16468"/>
                  </a:cubicBezTo>
                  <a:cubicBezTo>
                    <a:pt x="20890" y="11210"/>
                    <a:pt x="27291" y="3438"/>
                    <a:pt x="17690" y="466"/>
                  </a:cubicBezTo>
                  <a:close/>
                </a:path>
              </a:pathLst>
            </a:custGeom>
            <a:solidFill>
              <a:srgbClr val="000000"/>
            </a:solidFill>
            <a:ln w="2286" cap="flat">
              <a:noFill/>
              <a:prstDash val="solid"/>
              <a:miter/>
            </a:ln>
          </p:spPr>
          <p:txBody>
            <a:bodyPr rtlCol="0" anchor="ctr"/>
            <a:lstStyle/>
            <a:p>
              <a:endParaRPr lang="en-US"/>
            </a:p>
          </p:txBody>
        </p:sp>
        <p:sp>
          <p:nvSpPr>
            <p:cNvPr id="171" name="Freeform 663">
              <a:extLst>
                <a:ext uri="{FF2B5EF4-FFF2-40B4-BE49-F238E27FC236}">
                  <a16:creationId xmlns:a16="http://schemas.microsoft.com/office/drawing/2014/main" id="{DB82DE3B-F1A9-3859-CB8C-1C47C68F6D9F}"/>
                </a:ext>
              </a:extLst>
            </p:cNvPr>
            <p:cNvSpPr/>
            <p:nvPr/>
          </p:nvSpPr>
          <p:spPr>
            <a:xfrm>
              <a:off x="5469081" y="648061"/>
              <a:ext cx="39576" cy="122320"/>
            </a:xfrm>
            <a:custGeom>
              <a:avLst/>
              <a:gdLst>
                <a:gd name="connsiteX0" fmla="*/ 3984 w 39576"/>
                <a:gd name="connsiteY0" fmla="*/ 122321 h 122320"/>
                <a:gd name="connsiteX1" fmla="*/ 25472 w 39576"/>
                <a:gd name="connsiteY1" fmla="*/ 88488 h 122320"/>
                <a:gd name="connsiteX2" fmla="*/ 38960 w 39576"/>
                <a:gd name="connsiteY2" fmla="*/ 13279 h 122320"/>
                <a:gd name="connsiteX3" fmla="*/ 28215 w 39576"/>
                <a:gd name="connsiteY3" fmla="*/ 20 h 122320"/>
                <a:gd name="connsiteX4" fmla="*/ 18614 w 39576"/>
                <a:gd name="connsiteY4" fmla="*/ 13964 h 122320"/>
                <a:gd name="connsiteX5" fmla="*/ 783 w 39576"/>
                <a:gd name="connsiteY5" fmla="*/ 110891 h 122320"/>
                <a:gd name="connsiteX6" fmla="*/ 3984 w 39576"/>
                <a:gd name="connsiteY6" fmla="*/ 122321 h 1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6" h="122320">
                  <a:moveTo>
                    <a:pt x="3984" y="122321"/>
                  </a:moveTo>
                  <a:cubicBezTo>
                    <a:pt x="11299" y="110891"/>
                    <a:pt x="19300" y="100147"/>
                    <a:pt x="25472" y="88488"/>
                  </a:cubicBezTo>
                  <a:cubicBezTo>
                    <a:pt x="38274" y="64942"/>
                    <a:pt x="41017" y="39568"/>
                    <a:pt x="38960" y="13279"/>
                  </a:cubicBezTo>
                  <a:cubicBezTo>
                    <a:pt x="38502" y="7106"/>
                    <a:pt x="37359" y="-437"/>
                    <a:pt x="28215" y="20"/>
                  </a:cubicBezTo>
                  <a:cubicBezTo>
                    <a:pt x="19529" y="477"/>
                    <a:pt x="17928" y="7335"/>
                    <a:pt x="18614" y="13964"/>
                  </a:cubicBezTo>
                  <a:cubicBezTo>
                    <a:pt x="22272" y="48026"/>
                    <a:pt x="12899" y="79801"/>
                    <a:pt x="783" y="110891"/>
                  </a:cubicBezTo>
                  <a:cubicBezTo>
                    <a:pt x="-131" y="114091"/>
                    <a:pt x="-1274" y="117749"/>
                    <a:pt x="3984" y="122321"/>
                  </a:cubicBezTo>
                  <a:close/>
                </a:path>
              </a:pathLst>
            </a:custGeom>
            <a:solidFill>
              <a:srgbClr val="000000"/>
            </a:solidFill>
            <a:ln w="2286" cap="flat">
              <a:noFill/>
              <a:prstDash val="solid"/>
              <a:miter/>
            </a:ln>
          </p:spPr>
          <p:txBody>
            <a:bodyPr rtlCol="0" anchor="ctr"/>
            <a:lstStyle/>
            <a:p>
              <a:endParaRPr lang="en-US"/>
            </a:p>
          </p:txBody>
        </p:sp>
        <p:sp>
          <p:nvSpPr>
            <p:cNvPr id="172" name="Freeform 664">
              <a:extLst>
                <a:ext uri="{FF2B5EF4-FFF2-40B4-BE49-F238E27FC236}">
                  <a16:creationId xmlns:a16="http://schemas.microsoft.com/office/drawing/2014/main" id="{3C0582A6-7EC3-07C9-CF8C-45976278578C}"/>
                </a:ext>
              </a:extLst>
            </p:cNvPr>
            <p:cNvSpPr/>
            <p:nvPr/>
          </p:nvSpPr>
          <p:spPr>
            <a:xfrm>
              <a:off x="4309028" y="2288322"/>
              <a:ext cx="111790" cy="22185"/>
            </a:xfrm>
            <a:custGeom>
              <a:avLst/>
              <a:gdLst>
                <a:gd name="connsiteX0" fmla="*/ 13950 w 111790"/>
                <a:gd name="connsiteY0" fmla="*/ 1335 h 22185"/>
                <a:gd name="connsiteX1" fmla="*/ 5 w 111790"/>
                <a:gd name="connsiteY1" fmla="*/ 11622 h 22185"/>
                <a:gd name="connsiteX2" fmla="*/ 13492 w 111790"/>
                <a:gd name="connsiteY2" fmla="*/ 22138 h 22185"/>
                <a:gd name="connsiteX3" fmla="*/ 111105 w 111790"/>
                <a:gd name="connsiteY3" fmla="*/ 15280 h 22185"/>
                <a:gd name="connsiteX4" fmla="*/ 111790 w 111790"/>
                <a:gd name="connsiteY4" fmla="*/ 7279 h 22185"/>
                <a:gd name="connsiteX5" fmla="*/ 13950 w 111790"/>
                <a:gd name="connsiteY5" fmla="*/ 1335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90" h="22185">
                  <a:moveTo>
                    <a:pt x="13950" y="1335"/>
                  </a:moveTo>
                  <a:cubicBezTo>
                    <a:pt x="7549" y="1792"/>
                    <a:pt x="5" y="3392"/>
                    <a:pt x="5" y="11622"/>
                  </a:cubicBezTo>
                  <a:cubicBezTo>
                    <a:pt x="-224" y="19852"/>
                    <a:pt x="7320" y="22595"/>
                    <a:pt x="13492" y="22138"/>
                  </a:cubicBezTo>
                  <a:cubicBezTo>
                    <a:pt x="45954" y="20309"/>
                    <a:pt x="78643" y="17566"/>
                    <a:pt x="111105" y="15280"/>
                  </a:cubicBezTo>
                  <a:cubicBezTo>
                    <a:pt x="111333" y="12536"/>
                    <a:pt x="111562" y="9793"/>
                    <a:pt x="111790" y="7279"/>
                  </a:cubicBezTo>
                  <a:cubicBezTo>
                    <a:pt x="79558" y="-1865"/>
                    <a:pt x="46639" y="-494"/>
                    <a:pt x="13950" y="1335"/>
                  </a:cubicBezTo>
                  <a:close/>
                </a:path>
              </a:pathLst>
            </a:custGeom>
            <a:solidFill>
              <a:srgbClr val="000000"/>
            </a:solidFill>
            <a:ln w="2286" cap="flat">
              <a:noFill/>
              <a:prstDash val="solid"/>
              <a:miter/>
            </a:ln>
          </p:spPr>
          <p:txBody>
            <a:bodyPr rtlCol="0" anchor="ctr"/>
            <a:lstStyle/>
            <a:p>
              <a:endParaRPr lang="en-US"/>
            </a:p>
          </p:txBody>
        </p:sp>
        <p:sp>
          <p:nvSpPr>
            <p:cNvPr id="173" name="Freeform 665">
              <a:extLst>
                <a:ext uri="{FF2B5EF4-FFF2-40B4-BE49-F238E27FC236}">
                  <a16:creationId xmlns:a16="http://schemas.microsoft.com/office/drawing/2014/main" id="{777EBE90-2248-CBAB-DB66-40C9713423EE}"/>
                </a:ext>
              </a:extLst>
            </p:cNvPr>
            <p:cNvSpPr/>
            <p:nvPr/>
          </p:nvSpPr>
          <p:spPr>
            <a:xfrm>
              <a:off x="6129116" y="2273185"/>
              <a:ext cx="89351" cy="22301"/>
            </a:xfrm>
            <a:custGeom>
              <a:avLst/>
              <a:gdLst>
                <a:gd name="connsiteX0" fmla="*/ 80954 w 89351"/>
                <a:gd name="connsiteY0" fmla="*/ 13 h 22301"/>
                <a:gd name="connsiteX1" fmla="*/ 12146 w 89351"/>
                <a:gd name="connsiteY1" fmla="*/ 2756 h 22301"/>
                <a:gd name="connsiteX2" fmla="*/ 30 w 89351"/>
                <a:gd name="connsiteY2" fmla="*/ 10757 h 22301"/>
                <a:gd name="connsiteX3" fmla="*/ 10089 w 89351"/>
                <a:gd name="connsiteY3" fmla="*/ 21501 h 22301"/>
                <a:gd name="connsiteX4" fmla="*/ 83698 w 89351"/>
                <a:gd name="connsiteY4" fmla="*/ 13957 h 22301"/>
                <a:gd name="connsiteX5" fmla="*/ 89184 w 89351"/>
                <a:gd name="connsiteY5" fmla="*/ 5728 h 22301"/>
                <a:gd name="connsiteX6" fmla="*/ 80954 w 89351"/>
                <a:gd name="connsiteY6" fmla="*/ 13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51" h="22301">
                  <a:moveTo>
                    <a:pt x="80954" y="13"/>
                  </a:moveTo>
                  <a:cubicBezTo>
                    <a:pt x="69067" y="-216"/>
                    <a:pt x="23347" y="2756"/>
                    <a:pt x="12146" y="2756"/>
                  </a:cubicBezTo>
                  <a:cubicBezTo>
                    <a:pt x="6431" y="2756"/>
                    <a:pt x="487" y="3442"/>
                    <a:pt x="30" y="10757"/>
                  </a:cubicBezTo>
                  <a:cubicBezTo>
                    <a:pt x="-427" y="17386"/>
                    <a:pt x="4374" y="20815"/>
                    <a:pt x="10089" y="21501"/>
                  </a:cubicBezTo>
                  <a:cubicBezTo>
                    <a:pt x="35006" y="24016"/>
                    <a:pt x="59466" y="20358"/>
                    <a:pt x="83698" y="13957"/>
                  </a:cubicBezTo>
                  <a:cubicBezTo>
                    <a:pt x="87127" y="13043"/>
                    <a:pt x="90098" y="10071"/>
                    <a:pt x="89184" y="5728"/>
                  </a:cubicBezTo>
                  <a:cubicBezTo>
                    <a:pt x="88498" y="1384"/>
                    <a:pt x="84612" y="13"/>
                    <a:pt x="80954" y="13"/>
                  </a:cubicBezTo>
                  <a:close/>
                </a:path>
              </a:pathLst>
            </a:custGeom>
            <a:solidFill>
              <a:srgbClr val="000000"/>
            </a:solidFill>
            <a:ln w="2286" cap="flat">
              <a:noFill/>
              <a:prstDash val="solid"/>
              <a:miter/>
            </a:ln>
          </p:spPr>
          <p:txBody>
            <a:bodyPr rtlCol="0" anchor="ctr"/>
            <a:lstStyle/>
            <a:p>
              <a:endParaRPr lang="en-US"/>
            </a:p>
          </p:txBody>
        </p:sp>
        <p:sp>
          <p:nvSpPr>
            <p:cNvPr id="174" name="Freeform 666">
              <a:extLst>
                <a:ext uri="{FF2B5EF4-FFF2-40B4-BE49-F238E27FC236}">
                  <a16:creationId xmlns:a16="http://schemas.microsoft.com/office/drawing/2014/main" id="{5430BB45-B476-CEBF-FAC0-E8F3DFA43CB7}"/>
                </a:ext>
              </a:extLst>
            </p:cNvPr>
            <p:cNvSpPr/>
            <p:nvPr/>
          </p:nvSpPr>
          <p:spPr>
            <a:xfrm>
              <a:off x="5112382" y="1577359"/>
              <a:ext cx="214544" cy="328828"/>
            </a:xfrm>
            <a:custGeom>
              <a:avLst/>
              <a:gdLst>
                <a:gd name="connsiteX0" fmla="*/ 16411 w 214544"/>
                <a:gd name="connsiteY0" fmla="*/ 173031 h 328828"/>
                <a:gd name="connsiteX1" fmla="*/ 60760 w 214544"/>
                <a:gd name="connsiteY1" fmla="*/ 176002 h 328828"/>
                <a:gd name="connsiteX2" fmla="*/ 76533 w 214544"/>
                <a:gd name="connsiteY2" fmla="*/ 194290 h 328828"/>
                <a:gd name="connsiteX3" fmla="*/ 65789 w 214544"/>
                <a:gd name="connsiteY3" fmla="*/ 299446 h 328828"/>
                <a:gd name="connsiteX4" fmla="*/ 90020 w 214544"/>
                <a:gd name="connsiteY4" fmla="*/ 327793 h 328828"/>
                <a:gd name="connsiteX5" fmla="*/ 135740 w 214544"/>
                <a:gd name="connsiteY5" fmla="*/ 328021 h 328828"/>
                <a:gd name="connsiteX6" fmla="*/ 190376 w 214544"/>
                <a:gd name="connsiteY6" fmla="*/ 326421 h 328828"/>
                <a:gd name="connsiteX7" fmla="*/ 213922 w 214544"/>
                <a:gd name="connsiteY7" fmla="*/ 300361 h 328828"/>
                <a:gd name="connsiteX8" fmla="*/ 198148 w 214544"/>
                <a:gd name="connsiteY8" fmla="*/ 114509 h 328828"/>
                <a:gd name="connsiteX9" fmla="*/ 192205 w 214544"/>
                <a:gd name="connsiteY9" fmla="*/ 47986 h 328828"/>
                <a:gd name="connsiteX10" fmla="*/ 156772 w 214544"/>
                <a:gd name="connsiteY10" fmla="*/ 2266 h 328828"/>
                <a:gd name="connsiteX11" fmla="*/ 109680 w 214544"/>
                <a:gd name="connsiteY11" fmla="*/ 28327 h 328828"/>
                <a:gd name="connsiteX12" fmla="*/ 4753 w 214544"/>
                <a:gd name="connsiteY12" fmla="*/ 147656 h 328828"/>
                <a:gd name="connsiteX13" fmla="*/ 16411 w 214544"/>
                <a:gd name="connsiteY13" fmla="*/ 173031 h 328828"/>
                <a:gd name="connsiteX14" fmla="*/ 155857 w 214544"/>
                <a:gd name="connsiteY14" fmla="*/ 21012 h 328828"/>
                <a:gd name="connsiteX15" fmla="*/ 174602 w 214544"/>
                <a:gd name="connsiteY15" fmla="*/ 52330 h 328828"/>
                <a:gd name="connsiteX16" fmla="*/ 185575 w 214544"/>
                <a:gd name="connsiteY16" fmla="*/ 232695 h 328828"/>
                <a:gd name="connsiteX17" fmla="*/ 191062 w 214544"/>
                <a:gd name="connsiteY17" fmla="*/ 288016 h 328828"/>
                <a:gd name="connsiteX18" fmla="*/ 172088 w 214544"/>
                <a:gd name="connsiteY18" fmla="*/ 310191 h 328828"/>
                <a:gd name="connsiteX19" fmla="*/ 105337 w 214544"/>
                <a:gd name="connsiteY19" fmla="*/ 310191 h 328828"/>
                <a:gd name="connsiteX20" fmla="*/ 86820 w 214544"/>
                <a:gd name="connsiteY20" fmla="*/ 289845 h 328828"/>
                <a:gd name="connsiteX21" fmla="*/ 95050 w 214544"/>
                <a:gd name="connsiteY21" fmla="*/ 192919 h 328828"/>
                <a:gd name="connsiteX22" fmla="*/ 97107 w 214544"/>
                <a:gd name="connsiteY22" fmla="*/ 179203 h 328828"/>
                <a:gd name="connsiteX23" fmla="*/ 77219 w 214544"/>
                <a:gd name="connsiteY23" fmla="*/ 156571 h 328828"/>
                <a:gd name="connsiteX24" fmla="*/ 24412 w 214544"/>
                <a:gd name="connsiteY24" fmla="*/ 151085 h 328828"/>
                <a:gd name="connsiteX25" fmla="*/ 155857 w 214544"/>
                <a:gd name="connsiteY25" fmla="*/ 21012 h 32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544" h="328828">
                  <a:moveTo>
                    <a:pt x="16411" y="173031"/>
                  </a:moveTo>
                  <a:cubicBezTo>
                    <a:pt x="31042" y="175317"/>
                    <a:pt x="45901" y="176002"/>
                    <a:pt x="60760" y="176002"/>
                  </a:cubicBezTo>
                  <a:cubicBezTo>
                    <a:pt x="74247" y="176002"/>
                    <a:pt x="78362" y="180117"/>
                    <a:pt x="76533" y="194290"/>
                  </a:cubicBezTo>
                  <a:cubicBezTo>
                    <a:pt x="71961" y="229266"/>
                    <a:pt x="68989" y="264471"/>
                    <a:pt x="65789" y="299446"/>
                  </a:cubicBezTo>
                  <a:cubicBezTo>
                    <a:pt x="63960" y="319792"/>
                    <a:pt x="69218" y="325964"/>
                    <a:pt x="90020" y="327793"/>
                  </a:cubicBezTo>
                  <a:cubicBezTo>
                    <a:pt x="106708" y="329164"/>
                    <a:pt x="116995" y="328021"/>
                    <a:pt x="135740" y="328021"/>
                  </a:cubicBezTo>
                  <a:cubicBezTo>
                    <a:pt x="150371" y="329850"/>
                    <a:pt x="173688" y="328250"/>
                    <a:pt x="190376" y="326421"/>
                  </a:cubicBezTo>
                  <a:cubicBezTo>
                    <a:pt x="211864" y="324135"/>
                    <a:pt x="216436" y="321163"/>
                    <a:pt x="213922" y="300361"/>
                  </a:cubicBezTo>
                  <a:cubicBezTo>
                    <a:pt x="205921" y="238639"/>
                    <a:pt x="202720" y="176460"/>
                    <a:pt x="198148" y="114509"/>
                  </a:cubicBezTo>
                  <a:cubicBezTo>
                    <a:pt x="196548" y="92335"/>
                    <a:pt x="194262" y="70161"/>
                    <a:pt x="192205" y="47986"/>
                  </a:cubicBezTo>
                  <a:cubicBezTo>
                    <a:pt x="190147" y="25355"/>
                    <a:pt x="176203" y="10496"/>
                    <a:pt x="156772" y="2266"/>
                  </a:cubicBezTo>
                  <a:cubicBezTo>
                    <a:pt x="135969" y="-6649"/>
                    <a:pt x="121796" y="12553"/>
                    <a:pt x="109680" y="28327"/>
                  </a:cubicBezTo>
                  <a:cubicBezTo>
                    <a:pt x="92992" y="49587"/>
                    <a:pt x="20297" y="124796"/>
                    <a:pt x="4753" y="147656"/>
                  </a:cubicBezTo>
                  <a:cubicBezTo>
                    <a:pt x="-4620" y="161143"/>
                    <a:pt x="181" y="170516"/>
                    <a:pt x="16411" y="173031"/>
                  </a:cubicBezTo>
                  <a:close/>
                  <a:moveTo>
                    <a:pt x="155857" y="21012"/>
                  </a:moveTo>
                  <a:cubicBezTo>
                    <a:pt x="169345" y="26727"/>
                    <a:pt x="173917" y="38385"/>
                    <a:pt x="174602" y="52330"/>
                  </a:cubicBezTo>
                  <a:cubicBezTo>
                    <a:pt x="178031" y="112452"/>
                    <a:pt x="181689" y="172573"/>
                    <a:pt x="185575" y="232695"/>
                  </a:cubicBezTo>
                  <a:cubicBezTo>
                    <a:pt x="186718" y="251212"/>
                    <a:pt x="189690" y="269500"/>
                    <a:pt x="191062" y="288016"/>
                  </a:cubicBezTo>
                  <a:cubicBezTo>
                    <a:pt x="192433" y="307219"/>
                    <a:pt x="190376" y="309733"/>
                    <a:pt x="172088" y="310191"/>
                  </a:cubicBezTo>
                  <a:cubicBezTo>
                    <a:pt x="149914" y="310876"/>
                    <a:pt x="127511" y="309962"/>
                    <a:pt x="105337" y="310191"/>
                  </a:cubicBezTo>
                  <a:cubicBezTo>
                    <a:pt x="90935" y="310419"/>
                    <a:pt x="85448" y="304018"/>
                    <a:pt x="86820" y="289845"/>
                  </a:cubicBezTo>
                  <a:cubicBezTo>
                    <a:pt x="89792" y="257613"/>
                    <a:pt x="92306" y="225380"/>
                    <a:pt x="95050" y="192919"/>
                  </a:cubicBezTo>
                  <a:cubicBezTo>
                    <a:pt x="95507" y="188347"/>
                    <a:pt x="96878" y="183775"/>
                    <a:pt x="97107" y="179203"/>
                  </a:cubicBezTo>
                  <a:cubicBezTo>
                    <a:pt x="98021" y="161829"/>
                    <a:pt x="94364" y="157714"/>
                    <a:pt x="77219" y="156571"/>
                  </a:cubicBezTo>
                  <a:cubicBezTo>
                    <a:pt x="60760" y="155200"/>
                    <a:pt x="43843" y="159086"/>
                    <a:pt x="24412" y="151085"/>
                  </a:cubicBezTo>
                  <a:cubicBezTo>
                    <a:pt x="64646" y="116338"/>
                    <a:pt x="139855" y="14382"/>
                    <a:pt x="155857" y="21012"/>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96120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1090F-6F9F-D201-92F8-7A49A83B52EB}"/>
            </a:ext>
          </a:extLst>
        </p:cNvPr>
        <p:cNvGrpSpPr/>
        <p:nvPr/>
      </p:nvGrpSpPr>
      <p:grpSpPr>
        <a:xfrm>
          <a:off x="0" y="0"/>
          <a:ext cx="0" cy="0"/>
          <a:chOff x="0" y="0"/>
          <a:chExt cx="0" cy="0"/>
        </a:xfrm>
      </p:grpSpPr>
      <p:pic>
        <p:nvPicPr>
          <p:cNvPr id="3" name="Picture Placeholder 2" descr="A person writing on a piece of paper on a refrigerator&#10;&#10;AI-generated content may be incorrect.">
            <a:extLst>
              <a:ext uri="{FF2B5EF4-FFF2-40B4-BE49-F238E27FC236}">
                <a16:creationId xmlns:a16="http://schemas.microsoft.com/office/drawing/2014/main" id="{7927C095-3BE7-08E8-834E-581BF7F66F78}"/>
              </a:ext>
            </a:extLst>
          </p:cNvPr>
          <p:cNvPicPr>
            <a:picLocks noGrp="1" noChangeAspect="1"/>
          </p:cNvPicPr>
          <p:nvPr>
            <p:ph type="pic" sz="quarter" idx="10"/>
          </p:nvPr>
        </p:nvPicPr>
        <p:blipFill>
          <a:blip r:embed="rId2"/>
          <a:srcRect t="7352" b="7352"/>
          <a:stretch>
            <a:fillRect/>
          </a:stretch>
        </p:blipFill>
        <p:spPr/>
      </p:pic>
      <p:sp>
        <p:nvSpPr>
          <p:cNvPr id="14" name="Text Placeholder 13">
            <a:extLst>
              <a:ext uri="{FF2B5EF4-FFF2-40B4-BE49-F238E27FC236}">
                <a16:creationId xmlns:a16="http://schemas.microsoft.com/office/drawing/2014/main" id="{852E46A8-971C-6E44-F45B-58AD3E628814}"/>
              </a:ext>
            </a:extLst>
          </p:cNvPr>
          <p:cNvSpPr>
            <a:spLocks noGrp="1"/>
          </p:cNvSpPr>
          <p:nvPr>
            <p:ph type="body" sz="quarter" idx="66"/>
          </p:nvPr>
        </p:nvSpPr>
        <p:spPr/>
        <p:txBody>
          <a:bodyPr/>
          <a:lstStyle/>
          <a:p>
            <a:endParaRPr lang="en-IE"/>
          </a:p>
        </p:txBody>
      </p:sp>
      <p:sp>
        <p:nvSpPr>
          <p:cNvPr id="10" name="Text Placeholder 9">
            <a:extLst>
              <a:ext uri="{FF2B5EF4-FFF2-40B4-BE49-F238E27FC236}">
                <a16:creationId xmlns:a16="http://schemas.microsoft.com/office/drawing/2014/main" id="{59F10F98-A164-D311-03A1-FB9D57FDA40B}"/>
              </a:ext>
            </a:extLst>
          </p:cNvPr>
          <p:cNvSpPr>
            <a:spLocks noGrp="1"/>
          </p:cNvSpPr>
          <p:nvPr>
            <p:ph type="body" sz="quarter" idx="18"/>
          </p:nvPr>
        </p:nvSpPr>
        <p:spPr/>
        <p:txBody>
          <a:bodyPr/>
          <a:lstStyle/>
          <a:p>
            <a:r>
              <a:rPr lang="en-IE" sz="3000" b="0" dirty="0"/>
              <a:t>Priprava na »kaj če«</a:t>
            </a:r>
          </a:p>
        </p:txBody>
      </p:sp>
      <p:sp>
        <p:nvSpPr>
          <p:cNvPr id="11" name="Text Placeholder 10">
            <a:extLst>
              <a:ext uri="{FF2B5EF4-FFF2-40B4-BE49-F238E27FC236}">
                <a16:creationId xmlns:a16="http://schemas.microsoft.com/office/drawing/2014/main" id="{AC2CA8B0-2D2C-F5F9-EF7B-E14E9B06F548}"/>
              </a:ext>
            </a:extLst>
          </p:cNvPr>
          <p:cNvSpPr>
            <a:spLocks noGrp="1"/>
          </p:cNvSpPr>
          <p:nvPr>
            <p:ph type="body" sz="quarter" idx="19"/>
          </p:nvPr>
        </p:nvSpPr>
        <p:spPr>
          <a:xfrm>
            <a:off x="716856" y="2118773"/>
            <a:ext cx="2597067" cy="385564"/>
          </a:xfrm>
        </p:spPr>
        <p:txBody>
          <a:bodyPr/>
          <a:lstStyle/>
          <a:p>
            <a:r>
              <a:rPr lang="en-IE" dirty="0"/>
              <a:t>Upravljanje tveganj</a:t>
            </a:r>
          </a:p>
          <a:p>
            <a:endParaRPr lang="en-IE" dirty="0"/>
          </a:p>
        </p:txBody>
      </p:sp>
      <p:sp>
        <p:nvSpPr>
          <p:cNvPr id="15" name="Text Placeholder 7">
            <a:extLst>
              <a:ext uri="{FF2B5EF4-FFF2-40B4-BE49-F238E27FC236}">
                <a16:creationId xmlns:a16="http://schemas.microsoft.com/office/drawing/2014/main" id="{F968DCFE-0709-8735-E2D7-72998FD876B6}"/>
              </a:ext>
            </a:extLst>
          </p:cNvPr>
          <p:cNvSpPr>
            <a:spLocks noGrp="1"/>
          </p:cNvSpPr>
          <p:nvPr>
            <p:ph type="body" sz="quarter" idx="16"/>
          </p:nvPr>
        </p:nvSpPr>
        <p:spPr>
          <a:xfrm>
            <a:off x="4295553" y="430775"/>
            <a:ext cx="7221426" cy="803654"/>
          </a:xfrm>
        </p:spPr>
        <p:txBody>
          <a:bodyPr lIns="91440" tIns="45720" rIns="91440" bIns="45720" anchor="t">
            <a:noAutofit/>
          </a:bodyPr>
          <a:lstStyle/>
          <a:p>
            <a:r>
              <a:rPr lang="en-IE" sz="2600" dirty="0">
                <a:solidFill>
                  <a:srgbClr val="EC7C69"/>
                </a:solidFill>
              </a:rPr>
              <a:t>Upravljanje tveganj in načrtovanje za izredne razmere</a:t>
            </a:r>
            <a:endParaRPr lang="en-US" sz="2600">
              <a:solidFill>
                <a:srgbClr val="EC7C69"/>
              </a:solidFill>
              <a:ea typeface="Calibri"/>
              <a:cs typeface="Calibri"/>
            </a:endParaRPr>
          </a:p>
          <a:p>
            <a:endParaRPr lang="en-IE" sz="2600" dirty="0">
              <a:solidFill>
                <a:srgbClr val="EC7C69"/>
              </a:solidFill>
              <a:ea typeface="Calibri"/>
              <a:cs typeface="Calibri"/>
            </a:endParaRPr>
          </a:p>
        </p:txBody>
      </p:sp>
      <p:sp>
        <p:nvSpPr>
          <p:cNvPr id="16" name="Text Placeholder 9">
            <a:extLst>
              <a:ext uri="{FF2B5EF4-FFF2-40B4-BE49-F238E27FC236}">
                <a16:creationId xmlns:a16="http://schemas.microsoft.com/office/drawing/2014/main" id="{42D5BF57-A638-2D94-279E-BB9F51644C32}"/>
              </a:ext>
            </a:extLst>
          </p:cNvPr>
          <p:cNvSpPr>
            <a:spLocks noGrp="1"/>
          </p:cNvSpPr>
          <p:nvPr>
            <p:ph type="body" sz="quarter" idx="21"/>
          </p:nvPr>
        </p:nvSpPr>
        <p:spPr>
          <a:xfrm>
            <a:off x="4296064" y="1422835"/>
            <a:ext cx="7553547" cy="4530541"/>
          </a:xfrm>
        </p:spPr>
        <p:txBody>
          <a:bodyPr lIns="91440" tIns="45720" rIns="91440" bIns="45720" anchor="t"/>
          <a:lstStyle/>
          <a:p>
            <a:pPr>
              <a:spcAft>
                <a:spcPts val="1200"/>
              </a:spcAft>
            </a:pPr>
            <a:r>
              <a:rPr lang="en-US" sz="2000" dirty="0"/>
              <a:t>Če so zadnja leta podjetnikom kaj naučila (pomislite na globalne dogodke, kot so pandemije, ali celo lokalne presenečenja, kot je nenadna zapora ceste, ki vpliva na hotel), je to, da se lahko pojavijo nepričakovani izzivi. </a:t>
            </a:r>
            <a:endParaRPr lang="en-US" sz="2000" dirty="0">
              <a:ea typeface="Calibri"/>
              <a:cs typeface="Calibri"/>
            </a:endParaRPr>
          </a:p>
          <a:p>
            <a:pPr>
              <a:spcAft>
                <a:spcPts val="1200"/>
              </a:spcAft>
            </a:pPr>
            <a:r>
              <a:rPr lang="en-US" sz="2000" dirty="0"/>
              <a:t>Po določitvi proračuna, spremljanju uspešnosti in finančnem upravljanju moramo priznati in se pripraviti na </a:t>
            </a:r>
            <a:r>
              <a:rPr lang="en-US" sz="2000" b="1" dirty="0"/>
              <a:t>tveganja in negotovosti </a:t>
            </a:r>
            <a:r>
              <a:rPr lang="en-US" sz="2000" dirty="0"/>
              <a:t>v vašem turističnem nastanitvenem podjetju. </a:t>
            </a:r>
            <a:endParaRPr lang="en-US" sz="2000" dirty="0">
              <a:ea typeface="Calibri"/>
              <a:cs typeface="Calibri"/>
            </a:endParaRPr>
          </a:p>
          <a:p>
            <a:pPr>
              <a:spcAft>
                <a:spcPts val="1200"/>
              </a:spcAft>
            </a:pPr>
            <a:r>
              <a:rPr lang="en-US" sz="2000" dirty="0"/>
              <a:t>Ta poglavje govori o pripravljenosti na </a:t>
            </a:r>
            <a:r>
              <a:rPr lang="en-US" sz="2000" b="1" dirty="0">
                <a:solidFill>
                  <a:srgbClr val="E96751"/>
                </a:solidFill>
              </a:rPr>
              <a:t>„kaj če“. </a:t>
            </a:r>
            <a:r>
              <a:rPr lang="en-US" sz="2000" dirty="0"/>
              <a:t>Namen upravljanja tveganj in načrtovanja za izredne razmere je identificirati potencialna tveganja za vaše podjetje in načrtovati, kako se boste z njimi spopadli, da se neuspeh ne spremeni v krizo, ki bi lahko pomenila konec vašega podjetja. V kontekstu turističnega podjetja se tveganja lahko gibljejo od </a:t>
            </a:r>
            <a:r>
              <a:rPr lang="en-US" sz="2000" b="1" dirty="0"/>
              <a:t>nesreč z nizko verjetnostjo </a:t>
            </a:r>
            <a:r>
              <a:rPr lang="en-US" sz="2000" dirty="0"/>
              <a:t>(kot so požar, poplava ali pandemija) do </a:t>
            </a:r>
            <a:r>
              <a:rPr lang="en-US" sz="2000" b="1" dirty="0"/>
              <a:t>bolj verjetnih dogodkov </a:t>
            </a:r>
            <a:r>
              <a:rPr lang="en-US" sz="2000" dirty="0"/>
              <a:t>(kot so počasna turistična sezona, odprtje konkurenta v sosedstvu, fluktuacija osebja ali okvara opreme). </a:t>
            </a:r>
            <a:endParaRPr lang="en-IE" sz="2000" dirty="0"/>
          </a:p>
        </p:txBody>
      </p:sp>
      <p:grpSp>
        <p:nvGrpSpPr>
          <p:cNvPr id="2" name="Group 1">
            <a:extLst>
              <a:ext uri="{FF2B5EF4-FFF2-40B4-BE49-F238E27FC236}">
                <a16:creationId xmlns:a16="http://schemas.microsoft.com/office/drawing/2014/main" id="{7EF2A83E-55F5-712C-D369-E10E2A41C29A}"/>
              </a:ext>
            </a:extLst>
          </p:cNvPr>
          <p:cNvGrpSpPr/>
          <p:nvPr/>
        </p:nvGrpSpPr>
        <p:grpSpPr>
          <a:xfrm>
            <a:off x="11105928" y="18875"/>
            <a:ext cx="1081945" cy="1011723"/>
            <a:chOff x="1016000" y="1137920"/>
            <a:chExt cx="1016000" cy="1016000"/>
          </a:xfrm>
        </p:grpSpPr>
        <p:sp>
          <p:nvSpPr>
            <p:cNvPr id="4" name="Oval 3">
              <a:extLst>
                <a:ext uri="{FF2B5EF4-FFF2-40B4-BE49-F238E27FC236}">
                  <a16:creationId xmlns:a16="http://schemas.microsoft.com/office/drawing/2014/main" id="{47D1265F-F224-28F8-60D8-26CBF607B20D}"/>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BAC6B38B-DE66-1F77-8AA9-614B2E4F68DB}"/>
                </a:ext>
              </a:extLst>
            </p:cNvPr>
            <p:cNvSpPr txBox="1"/>
            <p:nvPr/>
          </p:nvSpPr>
          <p:spPr>
            <a:xfrm>
              <a:off x="1016000" y="1206540"/>
              <a:ext cx="1015999" cy="86541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42</a:t>
              </a:r>
            </a:p>
          </p:txBody>
        </p:sp>
      </p:grpSp>
    </p:spTree>
    <p:extLst>
      <p:ext uri="{BB962C8B-B14F-4D97-AF65-F5344CB8AC3E}">
        <p14:creationId xmlns:p14="http://schemas.microsoft.com/office/powerpoint/2010/main" val="3088505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7D2DA-330C-7FD1-08C4-A22DCDD160BC}"/>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A6A0193E-12DC-8D99-058B-7E54BD2B611C}"/>
              </a:ext>
            </a:extLst>
          </p:cNvPr>
          <p:cNvSpPr>
            <a:spLocks noGrp="1"/>
          </p:cNvSpPr>
          <p:nvPr>
            <p:ph type="body" sz="quarter" idx="66"/>
          </p:nvPr>
        </p:nvSpPr>
        <p:spPr/>
        <p:txBody>
          <a:bodyPr/>
          <a:lstStyle/>
          <a:p>
            <a:endParaRPr lang="en-IE"/>
          </a:p>
        </p:txBody>
      </p:sp>
      <p:sp>
        <p:nvSpPr>
          <p:cNvPr id="10" name="Text Placeholder 9">
            <a:extLst>
              <a:ext uri="{FF2B5EF4-FFF2-40B4-BE49-F238E27FC236}">
                <a16:creationId xmlns:a16="http://schemas.microsoft.com/office/drawing/2014/main" id="{70B97AD8-8508-FCCE-81B8-CCADC08A51CD}"/>
              </a:ext>
            </a:extLst>
          </p:cNvPr>
          <p:cNvSpPr>
            <a:spLocks noGrp="1"/>
          </p:cNvSpPr>
          <p:nvPr>
            <p:ph type="body" sz="quarter" idx="18"/>
          </p:nvPr>
        </p:nvSpPr>
        <p:spPr>
          <a:xfrm>
            <a:off x="753175" y="3304103"/>
            <a:ext cx="2680738" cy="1049221"/>
          </a:xfrm>
        </p:spPr>
        <p:txBody>
          <a:bodyPr/>
          <a:lstStyle/>
          <a:p>
            <a:r>
              <a:rPr lang="en-IE" sz="3000" b="0" dirty="0"/>
              <a:t>Upaj na najboljše in se pripravi na najslabše</a:t>
            </a:r>
          </a:p>
        </p:txBody>
      </p:sp>
      <p:sp>
        <p:nvSpPr>
          <p:cNvPr id="11" name="Text Placeholder 10">
            <a:extLst>
              <a:ext uri="{FF2B5EF4-FFF2-40B4-BE49-F238E27FC236}">
                <a16:creationId xmlns:a16="http://schemas.microsoft.com/office/drawing/2014/main" id="{2E245B5E-F130-69F6-42C5-5842AE2EDC31}"/>
              </a:ext>
            </a:extLst>
          </p:cNvPr>
          <p:cNvSpPr>
            <a:spLocks noGrp="1"/>
          </p:cNvSpPr>
          <p:nvPr>
            <p:ph type="body" sz="quarter" idx="19"/>
          </p:nvPr>
        </p:nvSpPr>
        <p:spPr>
          <a:xfrm>
            <a:off x="755933" y="2030850"/>
            <a:ext cx="2597067" cy="385564"/>
          </a:xfrm>
        </p:spPr>
        <p:txBody>
          <a:bodyPr/>
          <a:lstStyle/>
          <a:p>
            <a:r>
              <a:rPr lang="en-IE" dirty="0"/>
              <a:t>Upravljanje tveganj</a:t>
            </a:r>
          </a:p>
          <a:p>
            <a:endParaRPr lang="en-IE" dirty="0"/>
          </a:p>
        </p:txBody>
      </p:sp>
      <p:sp>
        <p:nvSpPr>
          <p:cNvPr id="16" name="Text Placeholder 9">
            <a:extLst>
              <a:ext uri="{FF2B5EF4-FFF2-40B4-BE49-F238E27FC236}">
                <a16:creationId xmlns:a16="http://schemas.microsoft.com/office/drawing/2014/main" id="{2A620880-2BF3-FC88-8906-5020BDE539A1}"/>
              </a:ext>
            </a:extLst>
          </p:cNvPr>
          <p:cNvSpPr>
            <a:spLocks noGrp="1"/>
          </p:cNvSpPr>
          <p:nvPr>
            <p:ph type="body" sz="quarter" idx="21"/>
          </p:nvPr>
        </p:nvSpPr>
        <p:spPr>
          <a:xfrm>
            <a:off x="4247218" y="485495"/>
            <a:ext cx="7724974" cy="4530541"/>
          </a:xfrm>
        </p:spPr>
        <p:txBody>
          <a:bodyPr lIns="91440" tIns="45720" rIns="91440" bIns="45720" anchor="t"/>
          <a:lstStyle/>
          <a:p>
            <a:pPr>
              <a:spcAft>
                <a:spcPts val="1200"/>
              </a:spcAft>
            </a:pPr>
            <a:r>
              <a:rPr lang="en-IE" b="1" dirty="0"/>
              <a:t>Vodilo: </a:t>
            </a:r>
            <a:r>
              <a:rPr lang="en-IE" i="1" dirty="0">
                <a:solidFill>
                  <a:srgbClr val="E96751"/>
                </a:solidFill>
              </a:rPr>
              <a:t>Kaj bi lahko šlo narobe v mojem podjetju in kako se lahko pripravim na to, da bom lahko preživel težke čase?</a:t>
            </a:r>
            <a:endParaRPr lang="en-IE" dirty="0">
              <a:solidFill>
                <a:srgbClr val="E96751"/>
              </a:solidFill>
            </a:endParaRPr>
          </a:p>
          <a:p>
            <a:pPr>
              <a:spcAft>
                <a:spcPts val="1200"/>
              </a:spcAft>
            </a:pPr>
            <a:r>
              <a:rPr lang="en-US" sz="2000" dirty="0"/>
              <a:t>Cilj tukaj ni, da vas prestrašimo, ampak da vam privzgojimo navado proaktivnega razmišljanja: z napovedovanjem možnih problemov jih lahko pogosto preprečite ali ublažite njihov vpliv. V poslovnem svetu velja rek</a:t>
            </a:r>
            <a:r>
              <a:rPr lang="en-US" sz="2000" b="1" dirty="0">
                <a:solidFill>
                  <a:srgbClr val="E96751"/>
                </a:solidFill>
              </a:rPr>
              <a:t>: »Upaj na najboljše, pripravljaj se na najhujše.« </a:t>
            </a:r>
            <a:r>
              <a:rPr lang="en-US" sz="2000" dirty="0"/>
              <a:t>Ta poglavje vam pri tem pomaga z oblikovanjem načrtov za izredne razmere. V praksi to lahko pomeni finančno varnostno mrežo, zavarovanje, rezervne tržne strategije ali preprosto načrt B za različne scenarije. </a:t>
            </a:r>
            <a:endParaRPr lang="en-US" sz="2000" dirty="0">
              <a:ea typeface="Calibri"/>
              <a:cs typeface="Calibri"/>
            </a:endParaRPr>
          </a:p>
          <a:p>
            <a:pPr>
              <a:spcAft>
                <a:spcPts val="1200"/>
              </a:spcAft>
            </a:pPr>
            <a:r>
              <a:rPr lang="en-US" sz="2000" dirty="0"/>
              <a:t>Načrtovanje za izredne razmere je v bistvu obvladovanje tveganj – obvladovanje tveganj, da ne obvladujejo vas. Ta poglavje obravnava </a:t>
            </a:r>
            <a:r>
              <a:rPr lang="en-US" sz="2000" b="1" dirty="0"/>
              <a:t>prepoznavanje možnih tveganj </a:t>
            </a:r>
            <a:r>
              <a:rPr lang="en-US" sz="2000" dirty="0"/>
              <a:t>za vaše podjetje za alternativno nastanitev in </a:t>
            </a:r>
            <a:r>
              <a:rPr lang="en-US" sz="2000" b="1" dirty="0"/>
              <a:t>kako </a:t>
            </a:r>
            <a:r>
              <a:rPr lang="en-US" sz="2000" dirty="0"/>
              <a:t>jih</a:t>
            </a:r>
            <a:r>
              <a:rPr lang="en-US" sz="2000" b="1" dirty="0"/>
              <a:t> ublažiti</a:t>
            </a:r>
            <a:r>
              <a:rPr lang="en-US" sz="2000" dirty="0"/>
              <a:t>, da ne ogrozijo vaše finančne sposobnosti. </a:t>
            </a:r>
            <a:endParaRPr lang="en-US" sz="2000" dirty="0">
              <a:ea typeface="Calibri"/>
              <a:cs typeface="Calibri"/>
            </a:endParaRPr>
          </a:p>
          <a:p>
            <a:pPr>
              <a:spcAft>
                <a:spcPts val="1200"/>
              </a:spcAft>
            </a:pPr>
            <a:r>
              <a:rPr lang="en-IE" sz="2000" dirty="0"/>
              <a:t>Druga možnost je </a:t>
            </a:r>
            <a:r>
              <a:rPr lang="en-IE" sz="2000" b="1" dirty="0"/>
              <a:t>zavarovanje</a:t>
            </a:r>
            <a:r>
              <a:rPr lang="en-IE" sz="2000" dirty="0"/>
              <a:t>: poskrbite, da imate ustrezno poslovno zavarovanje (zavarovanje premoženja, zavarovanje odgovornosti, morda zavarovanje za primer prekinitve poslovanja, če je na voljo), da vas incidenti, kot so tatvina, požar ali tožbe, ne pripeljejo do stečaja. </a:t>
            </a:r>
            <a:endParaRPr lang="en-US" sz="2000" dirty="0">
              <a:ea typeface="Calibri"/>
              <a:cs typeface="Calibri"/>
            </a:endParaRPr>
          </a:p>
          <a:p>
            <a:pPr>
              <a:spcAft>
                <a:spcPts val="1200"/>
              </a:spcAft>
            </a:pPr>
            <a:endParaRPr lang="en-IE" sz="2000" dirty="0">
              <a:ea typeface="Calibri"/>
              <a:cs typeface="Calibri"/>
            </a:endParaRPr>
          </a:p>
        </p:txBody>
      </p:sp>
      <p:pic>
        <p:nvPicPr>
          <p:cNvPr id="17" name="Picture Placeholder 16" descr="A close-up of a person's hand holding a pen&#10;&#10;AI-generated content may be incorrect.">
            <a:extLst>
              <a:ext uri="{FF2B5EF4-FFF2-40B4-BE49-F238E27FC236}">
                <a16:creationId xmlns:a16="http://schemas.microsoft.com/office/drawing/2014/main" id="{62B2E351-BA89-33A7-221A-0A9CFFEB4613}"/>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416118043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FDDF1F-859A-4AD2-B6F8-4A1A1A0D64B8}"/>
</file>

<file path=customXml/itemProps2.xml><?xml version="1.0" encoding="utf-8"?>
<ds:datastoreItem xmlns:ds="http://schemas.openxmlformats.org/officeDocument/2006/customXml" ds:itemID="{31C4FC1F-4034-466E-A861-6877F90AD7DF}"/>
</file>

<file path=customXml/itemProps3.xml><?xml version="1.0" encoding="utf-8"?>
<ds:datastoreItem xmlns:ds="http://schemas.openxmlformats.org/officeDocument/2006/customXml" ds:itemID="{A1EE27FC-1C94-422F-834A-F41FCB71FCD5}"/>
</file>

<file path=docProps/app.xml><?xml version="1.0" encoding="utf-8"?>
<Properties xmlns="http://schemas.openxmlformats.org/officeDocument/2006/extended-properties" xmlns:vt="http://schemas.openxmlformats.org/officeDocument/2006/docPropsVTypes">
  <TotalTime>12849</TotalTime>
  <Words>10572</Words>
  <Application>Microsoft Office PowerPoint</Application>
  <PresentationFormat>Širokozaslonsko</PresentationFormat>
  <Paragraphs>656</Paragraphs>
  <Slides>74</Slides>
  <Notes>0</Notes>
  <HiddenSlides>0</HiddenSlides>
  <MMClips>0</MMClips>
  <ScaleCrop>false</ScaleCrop>
  <HeadingPairs>
    <vt:vector size="4" baseType="variant">
      <vt:variant>
        <vt:lpstr>Tema</vt:lpstr>
      </vt:variant>
      <vt:variant>
        <vt:i4>1</vt:i4>
      </vt:variant>
      <vt:variant>
        <vt:lpstr>Naslovi diapozitivov</vt:lpstr>
      </vt:variant>
      <vt:variant>
        <vt:i4>74</vt:i4>
      </vt:variant>
    </vt:vector>
  </HeadingPairs>
  <TitlesOfParts>
    <vt:vector size="75"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docId:F4CC742E13DE1B6FDDB4273820AE3CD6</cp:keywords>
  <cp:lastModifiedBy>Tatjana Klakočar</cp:lastModifiedBy>
  <cp:revision>701</cp:revision>
  <dcterms:created xsi:type="dcterms:W3CDTF">2020-10-14T13:32:04Z</dcterms:created>
  <dcterms:modified xsi:type="dcterms:W3CDTF">2026-01-13T11:27:22Z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