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6"/>
  </p:notesMasterIdLst>
  <p:sldIdLst>
    <p:sldId id="7764" r:id="rId2"/>
    <p:sldId id="7690" r:id="rId3"/>
    <p:sldId id="7709" r:id="rId4"/>
    <p:sldId id="7711" r:id="rId5"/>
    <p:sldId id="7316" r:id="rId6"/>
    <p:sldId id="7725" r:id="rId7"/>
    <p:sldId id="7317" r:id="rId8"/>
    <p:sldId id="7401" r:id="rId9"/>
    <p:sldId id="7402" r:id="rId10"/>
    <p:sldId id="7406" r:id="rId11"/>
    <p:sldId id="7172" r:id="rId12"/>
    <p:sldId id="7412" r:id="rId13"/>
    <p:sldId id="7618" r:id="rId14"/>
    <p:sldId id="4354" r:id="rId15"/>
    <p:sldId id="7408" r:id="rId16"/>
    <p:sldId id="7404" r:id="rId17"/>
    <p:sldId id="7197" r:id="rId18"/>
    <p:sldId id="7244" r:id="rId19"/>
    <p:sldId id="7245" r:id="rId20"/>
    <p:sldId id="7265" r:id="rId21"/>
    <p:sldId id="7186" r:id="rId22"/>
    <p:sldId id="7207" r:id="rId23"/>
    <p:sldId id="7191" r:id="rId24"/>
    <p:sldId id="7264" r:id="rId25"/>
    <p:sldId id="7266" r:id="rId26"/>
    <p:sldId id="7589" r:id="rId27"/>
    <p:sldId id="7205" r:id="rId28"/>
    <p:sldId id="7409" r:id="rId29"/>
    <p:sldId id="7171" r:id="rId30"/>
    <p:sldId id="7206" r:id="rId31"/>
    <p:sldId id="7208" r:id="rId32"/>
    <p:sldId id="7209" r:id="rId33"/>
    <p:sldId id="7617" r:id="rId34"/>
    <p:sldId id="7587" r:id="rId35"/>
    <p:sldId id="7595" r:id="rId36"/>
    <p:sldId id="7590" r:id="rId37"/>
    <p:sldId id="7593" r:id="rId38"/>
    <p:sldId id="7596" r:id="rId39"/>
    <p:sldId id="7598" r:id="rId40"/>
    <p:sldId id="7619" r:id="rId41"/>
    <p:sldId id="7620" r:id="rId42"/>
    <p:sldId id="6586" r:id="rId43"/>
    <p:sldId id="7599" r:id="rId44"/>
    <p:sldId id="6955" r:id="rId45"/>
    <p:sldId id="6506" r:id="rId46"/>
    <p:sldId id="6933" r:id="rId47"/>
    <p:sldId id="6963" r:id="rId48"/>
    <p:sldId id="6921" r:id="rId49"/>
    <p:sldId id="7600" r:id="rId50"/>
    <p:sldId id="6931" r:id="rId51"/>
    <p:sldId id="7765" r:id="rId52"/>
    <p:sldId id="7766" r:id="rId53"/>
    <p:sldId id="7767" r:id="rId54"/>
    <p:sldId id="7601" r:id="rId55"/>
    <p:sldId id="7604" r:id="rId56"/>
    <p:sldId id="7603" r:id="rId57"/>
    <p:sldId id="7602" r:id="rId58"/>
    <p:sldId id="7606" r:id="rId59"/>
    <p:sldId id="6954" r:id="rId60"/>
    <p:sldId id="6964" r:id="rId61"/>
    <p:sldId id="7605" r:id="rId62"/>
    <p:sldId id="6737" r:id="rId63"/>
    <p:sldId id="6922" r:id="rId64"/>
    <p:sldId id="6923" r:id="rId65"/>
    <p:sldId id="6966" r:id="rId66"/>
    <p:sldId id="7196" r:id="rId67"/>
    <p:sldId id="7243" r:id="rId68"/>
    <p:sldId id="7410" r:id="rId69"/>
    <p:sldId id="7246" r:id="rId70"/>
    <p:sldId id="7168" r:id="rId71"/>
    <p:sldId id="7159" r:id="rId72"/>
    <p:sldId id="7161" r:id="rId73"/>
    <p:sldId id="7166" r:id="rId74"/>
    <p:sldId id="7702"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D8F"/>
    <a:srgbClr val="F2A158"/>
    <a:srgbClr val="EC7C69"/>
    <a:srgbClr val="E96751"/>
    <a:srgbClr val="616161"/>
    <a:srgbClr val="E98C7F"/>
    <a:srgbClr val="5FBDBB"/>
    <a:srgbClr val="595959"/>
    <a:srgbClr val="459597"/>
    <a:srgbClr val="A3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238678-B030-3A66-B3F3-331A33C03BED}" v="673" dt="2026-01-13T11:27:20.1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82" d="100"/>
          <a:sy n="82" d="100"/>
        </p:scale>
        <p:origin x="58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A6238678-B030-3A66-B3F3-331A33C03BED}"/>
    <pc:docChg chg="modSld">
      <pc:chgData name="Irena Krošl" userId="S::irenak@vsgt.si::6f871211-9d6e-4801-9f7a-49ad5e71b0eb" providerId="AD" clId="Web-{A6238678-B030-3A66-B3F3-331A33C03BED}" dt="2026-01-13T11:27:20.146" v="626" actId="20577"/>
      <pc:docMkLst>
        <pc:docMk/>
      </pc:docMkLst>
      <pc:sldChg chg="modSp">
        <pc:chgData name="Irena Krošl" userId="S::irenak@vsgt.si::6f871211-9d6e-4801-9f7a-49ad5e71b0eb" providerId="AD" clId="Web-{A6238678-B030-3A66-B3F3-331A33C03BED}" dt="2026-01-13T10:16:09.442" v="136" actId="1076"/>
        <pc:sldMkLst>
          <pc:docMk/>
          <pc:sldMk cId="3413824686" sldId="4354"/>
        </pc:sldMkLst>
        <pc:spChg chg="mod">
          <ac:chgData name="Irena Krošl" userId="S::irenak@vsgt.si::6f871211-9d6e-4801-9f7a-49ad5e71b0eb" providerId="AD" clId="Web-{A6238678-B030-3A66-B3F3-331A33C03BED}" dt="2026-01-13T10:15:49.036" v="120" actId="14100"/>
          <ac:spMkLst>
            <pc:docMk/>
            <pc:sldMk cId="3413824686" sldId="4354"/>
            <ac:spMk id="20" creationId="{4A424992-FF96-37DE-85DF-1DBDC571525E}"/>
          </ac:spMkLst>
        </pc:spChg>
        <pc:spChg chg="mod">
          <ac:chgData name="Irena Krošl" userId="S::irenak@vsgt.si::6f871211-9d6e-4801-9f7a-49ad5e71b0eb" providerId="AD" clId="Web-{A6238678-B030-3A66-B3F3-331A33C03BED}" dt="2026-01-13T10:16:09.442" v="136" actId="1076"/>
          <ac:spMkLst>
            <pc:docMk/>
            <pc:sldMk cId="3413824686" sldId="4354"/>
            <ac:spMk id="25" creationId="{D4FEDBBB-34AD-3F88-CA48-6CAAD828322A}"/>
          </ac:spMkLst>
        </pc:spChg>
      </pc:sldChg>
      <pc:sldChg chg="modSp">
        <pc:chgData name="Irena Krošl" userId="S::irenak@vsgt.si::6f871211-9d6e-4801-9f7a-49ad5e71b0eb" providerId="AD" clId="Web-{A6238678-B030-3A66-B3F3-331A33C03BED}" dt="2026-01-13T10:30:06.108" v="429" actId="1076"/>
        <pc:sldMkLst>
          <pc:docMk/>
          <pc:sldMk cId="1599699998" sldId="6506"/>
        </pc:sldMkLst>
        <pc:spChg chg="mod">
          <ac:chgData name="Irena Krošl" userId="S::irenak@vsgt.si::6f871211-9d6e-4801-9f7a-49ad5e71b0eb" providerId="AD" clId="Web-{A6238678-B030-3A66-B3F3-331A33C03BED}" dt="2026-01-13T10:30:06.108" v="429" actId="1076"/>
          <ac:spMkLst>
            <pc:docMk/>
            <pc:sldMk cId="1599699998" sldId="6506"/>
            <ac:spMk id="13" creationId="{0147F03B-955B-8FD6-5E5F-28E69E2E0243}"/>
          </ac:spMkLst>
        </pc:spChg>
        <pc:spChg chg="mod">
          <ac:chgData name="Irena Krošl" userId="S::irenak@vsgt.si::6f871211-9d6e-4801-9f7a-49ad5e71b0eb" providerId="AD" clId="Web-{A6238678-B030-3A66-B3F3-331A33C03BED}" dt="2026-01-13T10:29:59.515" v="428" actId="14100"/>
          <ac:spMkLst>
            <pc:docMk/>
            <pc:sldMk cId="1599699998" sldId="6506"/>
            <ac:spMk id="21" creationId="{697EBB29-8D86-288A-B6BA-93477D286635}"/>
          </ac:spMkLst>
        </pc:spChg>
      </pc:sldChg>
      <pc:sldChg chg="modSp">
        <pc:chgData name="Irena Krošl" userId="S::irenak@vsgt.si::6f871211-9d6e-4801-9f7a-49ad5e71b0eb" providerId="AD" clId="Web-{A6238678-B030-3A66-B3F3-331A33C03BED}" dt="2026-01-13T10:29:27.623" v="418" actId="20577"/>
        <pc:sldMkLst>
          <pc:docMk/>
          <pc:sldMk cId="2882400678" sldId="6586"/>
        </pc:sldMkLst>
        <pc:spChg chg="mod">
          <ac:chgData name="Irena Krošl" userId="S::irenak@vsgt.si::6f871211-9d6e-4801-9f7a-49ad5e71b0eb" providerId="AD" clId="Web-{A6238678-B030-3A66-B3F3-331A33C03BED}" dt="2026-01-13T10:28:54.170" v="407" actId="1076"/>
          <ac:spMkLst>
            <pc:docMk/>
            <pc:sldMk cId="2882400678" sldId="6586"/>
            <ac:spMk id="5" creationId="{FF154299-443F-4A1B-5CF5-44516C7A76DF}"/>
          </ac:spMkLst>
        </pc:spChg>
        <pc:spChg chg="mod">
          <ac:chgData name="Irena Krošl" userId="S::irenak@vsgt.si::6f871211-9d6e-4801-9f7a-49ad5e71b0eb" providerId="AD" clId="Web-{A6238678-B030-3A66-B3F3-331A33C03BED}" dt="2026-01-13T10:28:30.107" v="400" actId="1076"/>
          <ac:spMkLst>
            <pc:docMk/>
            <pc:sldMk cId="2882400678" sldId="6586"/>
            <ac:spMk id="10" creationId="{962D3621-C246-E6FB-FB7F-DDA166627386}"/>
          </ac:spMkLst>
        </pc:spChg>
        <pc:spChg chg="mod">
          <ac:chgData name="Irena Krošl" userId="S::irenak@vsgt.si::6f871211-9d6e-4801-9f7a-49ad5e71b0eb" providerId="AD" clId="Web-{A6238678-B030-3A66-B3F3-331A33C03BED}" dt="2026-01-13T10:29:27.623" v="418" actId="20577"/>
          <ac:spMkLst>
            <pc:docMk/>
            <pc:sldMk cId="2882400678" sldId="6586"/>
            <ac:spMk id="12" creationId="{DCB9DAC6-2B23-97C6-8FDE-3F20B2B6F4DA}"/>
          </ac:spMkLst>
        </pc:spChg>
        <pc:grpChg chg="mod">
          <ac:chgData name="Irena Krošl" userId="S::irenak@vsgt.si::6f871211-9d6e-4801-9f7a-49ad5e71b0eb" providerId="AD" clId="Web-{A6238678-B030-3A66-B3F3-331A33C03BED}" dt="2026-01-13T10:28:37.513" v="402" actId="1076"/>
          <ac:grpSpMkLst>
            <pc:docMk/>
            <pc:sldMk cId="2882400678" sldId="6586"/>
            <ac:grpSpMk id="2" creationId="{CC5C258C-75AF-8591-CF5D-49C76CDB4026}"/>
          </ac:grpSpMkLst>
        </pc:grpChg>
      </pc:sldChg>
      <pc:sldChg chg="modSp">
        <pc:chgData name="Irena Krošl" userId="S::irenak@vsgt.si::6f871211-9d6e-4801-9f7a-49ad5e71b0eb" providerId="AD" clId="Web-{A6238678-B030-3A66-B3F3-331A33C03BED}" dt="2026-01-13T10:37:57.822" v="508" actId="14100"/>
        <pc:sldMkLst>
          <pc:docMk/>
          <pc:sldMk cId="4172841318" sldId="6737"/>
        </pc:sldMkLst>
        <pc:spChg chg="mod">
          <ac:chgData name="Irena Krošl" userId="S::irenak@vsgt.si::6f871211-9d6e-4801-9f7a-49ad5e71b0eb" providerId="AD" clId="Web-{A6238678-B030-3A66-B3F3-331A33C03BED}" dt="2026-01-13T10:37:55.291" v="507" actId="1076"/>
          <ac:spMkLst>
            <pc:docMk/>
            <pc:sldMk cId="4172841318" sldId="6737"/>
            <ac:spMk id="2" creationId="{97D61A10-28F2-86DF-9588-FA820E7A40BE}"/>
          </ac:spMkLst>
        </pc:spChg>
        <pc:spChg chg="mod">
          <ac:chgData name="Irena Krošl" userId="S::irenak@vsgt.si::6f871211-9d6e-4801-9f7a-49ad5e71b0eb" providerId="AD" clId="Web-{A6238678-B030-3A66-B3F3-331A33C03BED}" dt="2026-01-13T10:37:57.822" v="508" actId="14100"/>
          <ac:spMkLst>
            <pc:docMk/>
            <pc:sldMk cId="4172841318" sldId="6737"/>
            <ac:spMk id="6" creationId="{02810DFB-13D9-1DF5-D2C8-89376CB4C2CB}"/>
          </ac:spMkLst>
        </pc:spChg>
      </pc:sldChg>
      <pc:sldChg chg="modSp">
        <pc:chgData name="Irena Krošl" userId="S::irenak@vsgt.si::6f871211-9d6e-4801-9f7a-49ad5e71b0eb" providerId="AD" clId="Web-{A6238678-B030-3A66-B3F3-331A33C03BED}" dt="2026-01-13T10:38:10.494" v="524" actId="1076"/>
        <pc:sldMkLst>
          <pc:docMk/>
          <pc:sldMk cId="4030283896" sldId="6922"/>
        </pc:sldMkLst>
        <pc:graphicFrameChg chg="mod modGraphic">
          <ac:chgData name="Irena Krošl" userId="S::irenak@vsgt.si::6f871211-9d6e-4801-9f7a-49ad5e71b0eb" providerId="AD" clId="Web-{A6238678-B030-3A66-B3F3-331A33C03BED}" dt="2026-01-13T10:38:10.494" v="524" actId="1076"/>
          <ac:graphicFrameMkLst>
            <pc:docMk/>
            <pc:sldMk cId="4030283896" sldId="6922"/>
            <ac:graphicFrameMk id="5" creationId="{7E9A438E-6C6E-E096-DC41-95440F9C9D89}"/>
          </ac:graphicFrameMkLst>
        </pc:graphicFrameChg>
      </pc:sldChg>
      <pc:sldChg chg="modSp">
        <pc:chgData name="Irena Krošl" userId="S::irenak@vsgt.si::6f871211-9d6e-4801-9f7a-49ad5e71b0eb" providerId="AD" clId="Web-{A6238678-B030-3A66-B3F3-331A33C03BED}" dt="2026-01-13T10:38:28.432" v="555" actId="1076"/>
        <pc:sldMkLst>
          <pc:docMk/>
          <pc:sldMk cId="38349600" sldId="6923"/>
        </pc:sldMkLst>
        <pc:graphicFrameChg chg="mod modGraphic">
          <ac:chgData name="Irena Krošl" userId="S::irenak@vsgt.si::6f871211-9d6e-4801-9f7a-49ad5e71b0eb" providerId="AD" clId="Web-{A6238678-B030-3A66-B3F3-331A33C03BED}" dt="2026-01-13T10:38:28.432" v="555" actId="1076"/>
          <ac:graphicFrameMkLst>
            <pc:docMk/>
            <pc:sldMk cId="38349600" sldId="6923"/>
            <ac:graphicFrameMk id="5" creationId="{0276DD45-33E7-7B11-61D3-347D797BFB98}"/>
          </ac:graphicFrameMkLst>
        </pc:graphicFrameChg>
      </pc:sldChg>
      <pc:sldChg chg="modSp">
        <pc:chgData name="Irena Krošl" userId="S::irenak@vsgt.si::6f871211-9d6e-4801-9f7a-49ad5e71b0eb" providerId="AD" clId="Web-{A6238678-B030-3A66-B3F3-331A33C03BED}" dt="2026-01-13T10:33:52.190" v="453" actId="1076"/>
        <pc:sldMkLst>
          <pc:docMk/>
          <pc:sldMk cId="1233279833" sldId="6931"/>
        </pc:sldMkLst>
        <pc:spChg chg="mod">
          <ac:chgData name="Irena Krošl" userId="S::irenak@vsgt.si::6f871211-9d6e-4801-9f7a-49ad5e71b0eb" providerId="AD" clId="Web-{A6238678-B030-3A66-B3F3-331A33C03BED}" dt="2026-01-13T10:33:52.190" v="453" actId="1076"/>
          <ac:spMkLst>
            <pc:docMk/>
            <pc:sldMk cId="1233279833" sldId="6931"/>
            <ac:spMk id="8" creationId="{F7C13165-7C84-D40D-E83A-DA041C079BF9}"/>
          </ac:spMkLst>
        </pc:spChg>
      </pc:sldChg>
      <pc:sldChg chg="modSp">
        <pc:chgData name="Irena Krošl" userId="S::irenak@vsgt.si::6f871211-9d6e-4801-9f7a-49ad5e71b0eb" providerId="AD" clId="Web-{A6238678-B030-3A66-B3F3-331A33C03BED}" dt="2026-01-13T10:37:07.196" v="497" actId="20577"/>
        <pc:sldMkLst>
          <pc:docMk/>
          <pc:sldMk cId="3195948168" sldId="6954"/>
        </pc:sldMkLst>
        <pc:spChg chg="mod">
          <ac:chgData name="Irena Krošl" userId="S::irenak@vsgt.si::6f871211-9d6e-4801-9f7a-49ad5e71b0eb" providerId="AD" clId="Web-{A6238678-B030-3A66-B3F3-331A33C03BED}" dt="2026-01-13T10:36:35.086" v="483" actId="1076"/>
          <ac:spMkLst>
            <pc:docMk/>
            <pc:sldMk cId="3195948168" sldId="6954"/>
            <ac:spMk id="5" creationId="{373ECD7B-9F94-3BC6-BEB7-E46A838F225F}"/>
          </ac:spMkLst>
        </pc:spChg>
        <pc:spChg chg="mod">
          <ac:chgData name="Irena Krošl" userId="S::irenak@vsgt.si::6f871211-9d6e-4801-9f7a-49ad5e71b0eb" providerId="AD" clId="Web-{A6238678-B030-3A66-B3F3-331A33C03BED}" dt="2026-01-13T10:36:46.461" v="486" actId="1076"/>
          <ac:spMkLst>
            <pc:docMk/>
            <pc:sldMk cId="3195948168" sldId="6954"/>
            <ac:spMk id="9" creationId="{C0A2812C-1BC4-C41F-FF61-3F3A7077A4AB}"/>
          </ac:spMkLst>
        </pc:spChg>
        <pc:spChg chg="mod">
          <ac:chgData name="Irena Krošl" userId="S::irenak@vsgt.si::6f871211-9d6e-4801-9f7a-49ad5e71b0eb" providerId="AD" clId="Web-{A6238678-B030-3A66-B3F3-331A33C03BED}" dt="2026-01-13T10:37:07.196" v="497" actId="20577"/>
          <ac:spMkLst>
            <pc:docMk/>
            <pc:sldMk cId="3195948168" sldId="6954"/>
            <ac:spMk id="14" creationId="{BFF8E86F-C716-5089-017F-7BB37C05E169}"/>
          </ac:spMkLst>
        </pc:spChg>
      </pc:sldChg>
      <pc:sldChg chg="modSp">
        <pc:chgData name="Irena Krošl" userId="S::irenak@vsgt.si::6f871211-9d6e-4801-9f7a-49ad5e71b0eb" providerId="AD" clId="Web-{A6238678-B030-3A66-B3F3-331A33C03BED}" dt="2026-01-13T10:29:47.327" v="427" actId="20577"/>
        <pc:sldMkLst>
          <pc:docMk/>
          <pc:sldMk cId="398267921" sldId="6955"/>
        </pc:sldMkLst>
        <pc:spChg chg="mod">
          <ac:chgData name="Irena Krošl" userId="S::irenak@vsgt.si::6f871211-9d6e-4801-9f7a-49ad5e71b0eb" providerId="AD" clId="Web-{A6238678-B030-3A66-B3F3-331A33C03BED}" dt="2026-01-13T10:29:47.327" v="427" actId="20577"/>
          <ac:spMkLst>
            <pc:docMk/>
            <pc:sldMk cId="398267921" sldId="6955"/>
            <ac:spMk id="8" creationId="{C15A6186-DE02-6434-F768-A06A24069A0A}"/>
          </ac:spMkLst>
        </pc:spChg>
      </pc:sldChg>
      <pc:sldChg chg="modSp">
        <pc:chgData name="Irena Krošl" userId="S::irenak@vsgt.si::6f871211-9d6e-4801-9f7a-49ad5e71b0eb" providerId="AD" clId="Web-{A6238678-B030-3A66-B3F3-331A33C03BED}" dt="2026-01-13T10:30:57.906" v="449" actId="20577"/>
        <pc:sldMkLst>
          <pc:docMk/>
          <pc:sldMk cId="2859076695" sldId="6963"/>
        </pc:sldMkLst>
        <pc:spChg chg="mod">
          <ac:chgData name="Irena Krošl" userId="S::irenak@vsgt.si::6f871211-9d6e-4801-9f7a-49ad5e71b0eb" providerId="AD" clId="Web-{A6238678-B030-3A66-B3F3-331A33C03BED}" dt="2026-01-13T10:30:38.343" v="437" actId="1076"/>
          <ac:spMkLst>
            <pc:docMk/>
            <pc:sldMk cId="2859076695" sldId="6963"/>
            <ac:spMk id="9" creationId="{1EF2F59D-F26C-AF31-DAF8-986A855D44F0}"/>
          </ac:spMkLst>
        </pc:spChg>
        <pc:spChg chg="mod">
          <ac:chgData name="Irena Krošl" userId="S::irenak@vsgt.si::6f871211-9d6e-4801-9f7a-49ad5e71b0eb" providerId="AD" clId="Web-{A6238678-B030-3A66-B3F3-331A33C03BED}" dt="2026-01-13T10:30:22.156" v="430" actId="1076"/>
          <ac:spMkLst>
            <pc:docMk/>
            <pc:sldMk cId="2859076695" sldId="6963"/>
            <ac:spMk id="10" creationId="{A869483D-EE66-E80C-5D1B-09A2F602E7B5}"/>
          </ac:spMkLst>
        </pc:spChg>
        <pc:spChg chg="mod">
          <ac:chgData name="Irena Krošl" userId="S::irenak@vsgt.si::6f871211-9d6e-4801-9f7a-49ad5e71b0eb" providerId="AD" clId="Web-{A6238678-B030-3A66-B3F3-331A33C03BED}" dt="2026-01-13T10:30:57.906" v="449" actId="20577"/>
          <ac:spMkLst>
            <pc:docMk/>
            <pc:sldMk cId="2859076695" sldId="6963"/>
            <ac:spMk id="14" creationId="{8CE97915-8CAD-EEC5-3896-7BC085B87830}"/>
          </ac:spMkLst>
        </pc:spChg>
      </pc:sldChg>
      <pc:sldChg chg="modSp">
        <pc:chgData name="Irena Krošl" userId="S::irenak@vsgt.si::6f871211-9d6e-4801-9f7a-49ad5e71b0eb" providerId="AD" clId="Web-{A6238678-B030-3A66-B3F3-331A33C03BED}" dt="2026-01-13T10:37:31.337" v="505" actId="1076"/>
        <pc:sldMkLst>
          <pc:docMk/>
          <pc:sldMk cId="2689656501" sldId="6964"/>
        </pc:sldMkLst>
        <pc:spChg chg="mod">
          <ac:chgData name="Irena Krošl" userId="S::irenak@vsgt.si::6f871211-9d6e-4801-9f7a-49ad5e71b0eb" providerId="AD" clId="Web-{A6238678-B030-3A66-B3F3-331A33C03BED}" dt="2026-01-13T10:37:31.337" v="505" actId="1076"/>
          <ac:spMkLst>
            <pc:docMk/>
            <pc:sldMk cId="2689656501" sldId="6964"/>
            <ac:spMk id="3" creationId="{1549DFB8-C8BA-C4CC-E1B2-BCB5713AE558}"/>
          </ac:spMkLst>
        </pc:spChg>
        <pc:spChg chg="mod">
          <ac:chgData name="Irena Krošl" userId="S::irenak@vsgt.si::6f871211-9d6e-4801-9f7a-49ad5e71b0eb" providerId="AD" clId="Web-{A6238678-B030-3A66-B3F3-331A33C03BED}" dt="2026-01-13T10:37:18.853" v="502" actId="20577"/>
          <ac:spMkLst>
            <pc:docMk/>
            <pc:sldMk cId="2689656501" sldId="6964"/>
            <ac:spMk id="10" creationId="{823EDE3A-DAFB-6F53-EEA4-9A82B76F8F6B}"/>
          </ac:spMkLst>
        </pc:spChg>
        <pc:spChg chg="mod">
          <ac:chgData name="Irena Krošl" userId="S::irenak@vsgt.si::6f871211-9d6e-4801-9f7a-49ad5e71b0eb" providerId="AD" clId="Web-{A6238678-B030-3A66-B3F3-331A33C03BED}" dt="2026-01-13T10:37:27.822" v="504" actId="20577"/>
          <ac:spMkLst>
            <pc:docMk/>
            <pc:sldMk cId="2689656501" sldId="6964"/>
            <ac:spMk id="14" creationId="{2AB2791E-983D-D931-59E7-0601A40B2E8A}"/>
          </ac:spMkLst>
        </pc:spChg>
      </pc:sldChg>
      <pc:sldChg chg="modSp">
        <pc:chgData name="Irena Krošl" userId="S::irenak@vsgt.si::6f871211-9d6e-4801-9f7a-49ad5e71b0eb" providerId="AD" clId="Web-{A6238678-B030-3A66-B3F3-331A33C03BED}" dt="2026-01-13T10:38:56.871" v="588"/>
        <pc:sldMkLst>
          <pc:docMk/>
          <pc:sldMk cId="1787760308" sldId="6966"/>
        </pc:sldMkLst>
        <pc:spChg chg="mod">
          <ac:chgData name="Irena Krošl" userId="S::irenak@vsgt.si::6f871211-9d6e-4801-9f7a-49ad5e71b0eb" providerId="AD" clId="Web-{A6238678-B030-3A66-B3F3-331A33C03BED}" dt="2026-01-13T10:38:45.839" v="558" actId="14100"/>
          <ac:spMkLst>
            <pc:docMk/>
            <pc:sldMk cId="1787760308" sldId="6966"/>
            <ac:spMk id="4" creationId="{EC854219-6886-16D8-38DF-F3360B26B258}"/>
          </ac:spMkLst>
        </pc:spChg>
        <pc:graphicFrameChg chg="mod modGraphic">
          <ac:chgData name="Irena Krošl" userId="S::irenak@vsgt.si::6f871211-9d6e-4801-9f7a-49ad5e71b0eb" providerId="AD" clId="Web-{A6238678-B030-3A66-B3F3-331A33C03BED}" dt="2026-01-13T10:38:56.871" v="588"/>
          <ac:graphicFrameMkLst>
            <pc:docMk/>
            <pc:sldMk cId="1787760308" sldId="6966"/>
            <ac:graphicFrameMk id="5" creationId="{6E425191-2730-4BA7-5D56-F89223C42CC9}"/>
          </ac:graphicFrameMkLst>
        </pc:graphicFrameChg>
      </pc:sldChg>
      <pc:sldChg chg="modSp">
        <pc:chgData name="Irena Krošl" userId="S::irenak@vsgt.si::6f871211-9d6e-4801-9f7a-49ad5e71b0eb" providerId="AD" clId="Web-{A6238678-B030-3A66-B3F3-331A33C03BED}" dt="2026-01-13T11:26:47.034" v="619" actId="1076"/>
        <pc:sldMkLst>
          <pc:docMk/>
          <pc:sldMk cId="1438101961" sldId="7159"/>
        </pc:sldMkLst>
        <pc:spChg chg="mod">
          <ac:chgData name="Irena Krošl" userId="S::irenak@vsgt.si::6f871211-9d6e-4801-9f7a-49ad5e71b0eb" providerId="AD" clId="Web-{A6238678-B030-3A66-B3F3-331A33C03BED}" dt="2026-01-13T11:26:47.034" v="619" actId="1076"/>
          <ac:spMkLst>
            <pc:docMk/>
            <pc:sldMk cId="1438101961" sldId="7159"/>
            <ac:spMk id="2" creationId="{B7FB3A3A-A73F-C735-C914-1E8B73A88F01}"/>
          </ac:spMkLst>
        </pc:spChg>
      </pc:sldChg>
      <pc:sldChg chg="modSp">
        <pc:chgData name="Irena Krošl" userId="S::irenak@vsgt.si::6f871211-9d6e-4801-9f7a-49ad5e71b0eb" providerId="AD" clId="Web-{A6238678-B030-3A66-B3F3-331A33C03BED}" dt="2026-01-13T11:27:02.504" v="621" actId="14100"/>
        <pc:sldMkLst>
          <pc:docMk/>
          <pc:sldMk cId="2725848602" sldId="7161"/>
        </pc:sldMkLst>
        <pc:spChg chg="mod">
          <ac:chgData name="Irena Krošl" userId="S::irenak@vsgt.si::6f871211-9d6e-4801-9f7a-49ad5e71b0eb" providerId="AD" clId="Web-{A6238678-B030-3A66-B3F3-331A33C03BED}" dt="2026-01-13T11:27:02.504" v="621" actId="14100"/>
          <ac:spMkLst>
            <pc:docMk/>
            <pc:sldMk cId="2725848602" sldId="7161"/>
            <ac:spMk id="2" creationId="{6FBCC8FE-0DB2-2501-BBFD-030C4D0CA991}"/>
          </ac:spMkLst>
        </pc:spChg>
      </pc:sldChg>
      <pc:sldChg chg="modSp">
        <pc:chgData name="Irena Krošl" userId="S::irenak@vsgt.si::6f871211-9d6e-4801-9f7a-49ad5e71b0eb" providerId="AD" clId="Web-{A6238678-B030-3A66-B3F3-331A33C03BED}" dt="2026-01-13T11:27:20.146" v="626" actId="20577"/>
        <pc:sldMkLst>
          <pc:docMk/>
          <pc:sldMk cId="2446109622" sldId="7166"/>
        </pc:sldMkLst>
        <pc:spChg chg="mod">
          <ac:chgData name="Irena Krošl" userId="S::irenak@vsgt.si::6f871211-9d6e-4801-9f7a-49ad5e71b0eb" providerId="AD" clId="Web-{A6238678-B030-3A66-B3F3-331A33C03BED}" dt="2026-01-13T11:27:20.146" v="626" actId="20577"/>
          <ac:spMkLst>
            <pc:docMk/>
            <pc:sldMk cId="2446109622" sldId="7166"/>
            <ac:spMk id="2" creationId="{3C01746B-FF9B-50EA-3BF3-3ACC9F5D9A41}"/>
          </ac:spMkLst>
        </pc:spChg>
        <pc:spChg chg="mod">
          <ac:chgData name="Irena Krošl" userId="S::irenak@vsgt.si::6f871211-9d6e-4801-9f7a-49ad5e71b0eb" providerId="AD" clId="Web-{A6238678-B030-3A66-B3F3-331A33C03BED}" dt="2026-01-13T11:27:07.536" v="622" actId="1076"/>
          <ac:spMkLst>
            <pc:docMk/>
            <pc:sldMk cId="2446109622" sldId="7166"/>
            <ac:spMk id="4" creationId="{FD6C5073-A7A0-EBA1-CEE4-7581C5FC157D}"/>
          </ac:spMkLst>
        </pc:spChg>
      </pc:sldChg>
      <pc:sldChg chg="modSp">
        <pc:chgData name="Irena Krošl" userId="S::irenak@vsgt.si::6f871211-9d6e-4801-9f7a-49ad5e71b0eb" providerId="AD" clId="Web-{A6238678-B030-3A66-B3F3-331A33C03BED}" dt="2026-01-13T11:26:40.081" v="618" actId="1076"/>
        <pc:sldMkLst>
          <pc:docMk/>
          <pc:sldMk cId="2882609820" sldId="7168"/>
        </pc:sldMkLst>
        <pc:spChg chg="mod">
          <ac:chgData name="Irena Krošl" userId="S::irenak@vsgt.si::6f871211-9d6e-4801-9f7a-49ad5e71b0eb" providerId="AD" clId="Web-{A6238678-B030-3A66-B3F3-331A33C03BED}" dt="2026-01-13T11:26:40.081" v="618" actId="1076"/>
          <ac:spMkLst>
            <pc:docMk/>
            <pc:sldMk cId="2882609820" sldId="7168"/>
            <ac:spMk id="15" creationId="{26C55644-FADA-E5D7-88FB-1BD1D93E9860}"/>
          </ac:spMkLst>
        </pc:spChg>
        <pc:picChg chg="mod">
          <ac:chgData name="Irena Krošl" userId="S::irenak@vsgt.si::6f871211-9d6e-4801-9f7a-49ad5e71b0eb" providerId="AD" clId="Web-{A6238678-B030-3A66-B3F3-331A33C03BED}" dt="2026-01-13T11:26:24.189" v="613" actId="14100"/>
          <ac:picMkLst>
            <pc:docMk/>
            <pc:sldMk cId="2882609820" sldId="7168"/>
            <ac:picMk id="9" creationId="{C702689E-AB5B-A0EB-8037-3894098C1118}"/>
          </ac:picMkLst>
        </pc:picChg>
      </pc:sldChg>
      <pc:sldChg chg="modSp">
        <pc:chgData name="Irena Krošl" userId="S::irenak@vsgt.si::6f871211-9d6e-4801-9f7a-49ad5e71b0eb" providerId="AD" clId="Web-{A6238678-B030-3A66-B3F3-331A33C03BED}" dt="2026-01-13T10:24:01.863" v="227" actId="20577"/>
        <pc:sldMkLst>
          <pc:docMk/>
          <pc:sldMk cId="3714397878" sldId="7171"/>
        </pc:sldMkLst>
        <pc:spChg chg="mod">
          <ac:chgData name="Irena Krošl" userId="S::irenak@vsgt.si::6f871211-9d6e-4801-9f7a-49ad5e71b0eb" providerId="AD" clId="Web-{A6238678-B030-3A66-B3F3-331A33C03BED}" dt="2026-01-13T10:24:01.863" v="227" actId="20577"/>
          <ac:spMkLst>
            <pc:docMk/>
            <pc:sldMk cId="3714397878" sldId="7171"/>
            <ac:spMk id="12" creationId="{9600AE8A-738C-00BE-89F4-C218EF289C3F}"/>
          </ac:spMkLst>
        </pc:spChg>
      </pc:sldChg>
      <pc:sldChg chg="modSp">
        <pc:chgData name="Irena Krošl" userId="S::irenak@vsgt.si::6f871211-9d6e-4801-9f7a-49ad5e71b0eb" providerId="AD" clId="Web-{A6238678-B030-3A66-B3F3-331A33C03BED}" dt="2026-01-13T10:12:44.813" v="83" actId="20577"/>
        <pc:sldMkLst>
          <pc:docMk/>
          <pc:sldMk cId="88202918" sldId="7172"/>
        </pc:sldMkLst>
        <pc:spChg chg="mod">
          <ac:chgData name="Irena Krošl" userId="S::irenak@vsgt.si::6f871211-9d6e-4801-9f7a-49ad5e71b0eb" providerId="AD" clId="Web-{A6238678-B030-3A66-B3F3-331A33C03BED}" dt="2026-01-13T09:51:39.635" v="78" actId="1076"/>
          <ac:spMkLst>
            <pc:docMk/>
            <pc:sldMk cId="88202918" sldId="7172"/>
            <ac:spMk id="8" creationId="{DD6BFE0B-A8E4-C02F-718A-DE49DB985240}"/>
          </ac:spMkLst>
        </pc:spChg>
        <pc:spChg chg="mod">
          <ac:chgData name="Irena Krošl" userId="S::irenak@vsgt.si::6f871211-9d6e-4801-9f7a-49ad5e71b0eb" providerId="AD" clId="Web-{A6238678-B030-3A66-B3F3-331A33C03BED}" dt="2026-01-13T10:12:44.813" v="83" actId="20577"/>
          <ac:spMkLst>
            <pc:docMk/>
            <pc:sldMk cId="88202918" sldId="7172"/>
            <ac:spMk id="12" creationId="{BEBE3591-8CF3-8C35-2FA6-5755E7552FFE}"/>
          </ac:spMkLst>
        </pc:spChg>
      </pc:sldChg>
      <pc:sldChg chg="modSp">
        <pc:chgData name="Irena Krošl" userId="S::irenak@vsgt.si::6f871211-9d6e-4801-9f7a-49ad5e71b0eb" providerId="AD" clId="Web-{A6238678-B030-3A66-B3F3-331A33C03BED}" dt="2026-01-13T10:20:24.868" v="184" actId="20577"/>
        <pc:sldMkLst>
          <pc:docMk/>
          <pc:sldMk cId="2488399025" sldId="7186"/>
        </pc:sldMkLst>
        <pc:spChg chg="mod">
          <ac:chgData name="Irena Krošl" userId="S::irenak@vsgt.si::6f871211-9d6e-4801-9f7a-49ad5e71b0eb" providerId="AD" clId="Web-{A6238678-B030-3A66-B3F3-331A33C03BED}" dt="2026-01-13T10:20:24.868" v="184" actId="20577"/>
          <ac:spMkLst>
            <pc:docMk/>
            <pc:sldMk cId="2488399025" sldId="7186"/>
            <ac:spMk id="11" creationId="{6E71B4A5-0CB1-E0A4-DC7A-C4CF700C2F05}"/>
          </ac:spMkLst>
        </pc:spChg>
      </pc:sldChg>
      <pc:sldChg chg="modSp">
        <pc:chgData name="Irena Krošl" userId="S::irenak@vsgt.si::6f871211-9d6e-4801-9f7a-49ad5e71b0eb" providerId="AD" clId="Web-{A6238678-B030-3A66-B3F3-331A33C03BED}" dt="2026-01-13T10:21:29.463" v="195" actId="14100"/>
        <pc:sldMkLst>
          <pc:docMk/>
          <pc:sldMk cId="1470968346" sldId="7191"/>
        </pc:sldMkLst>
        <pc:grpChg chg="mod">
          <ac:chgData name="Irena Krošl" userId="S::irenak@vsgt.si::6f871211-9d6e-4801-9f7a-49ad5e71b0eb" providerId="AD" clId="Web-{A6238678-B030-3A66-B3F3-331A33C03BED}" dt="2026-01-13T10:21:29.463" v="195" actId="14100"/>
          <ac:grpSpMkLst>
            <pc:docMk/>
            <pc:sldMk cId="1470968346" sldId="7191"/>
            <ac:grpSpMk id="17" creationId="{E88794B6-2D87-837F-7333-288BDDBFDE3A}"/>
          </ac:grpSpMkLst>
        </pc:grpChg>
      </pc:sldChg>
      <pc:sldChg chg="modSp">
        <pc:chgData name="Irena Krošl" userId="S::irenak@vsgt.si::6f871211-9d6e-4801-9f7a-49ad5e71b0eb" providerId="AD" clId="Web-{A6238678-B030-3A66-B3F3-331A33C03BED}" dt="2026-01-13T10:18:34.976" v="165" actId="20577"/>
        <pc:sldMkLst>
          <pc:docMk/>
          <pc:sldMk cId="183735220" sldId="7197"/>
        </pc:sldMkLst>
        <pc:spChg chg="mod">
          <ac:chgData name="Irena Krošl" userId="S::irenak@vsgt.si::6f871211-9d6e-4801-9f7a-49ad5e71b0eb" providerId="AD" clId="Web-{A6238678-B030-3A66-B3F3-331A33C03BED}" dt="2026-01-13T10:18:34.976" v="165" actId="20577"/>
          <ac:spMkLst>
            <pc:docMk/>
            <pc:sldMk cId="183735220" sldId="7197"/>
            <ac:spMk id="7" creationId="{F7FE2441-8A23-9D93-BDF0-3DC73E91D45F}"/>
          </ac:spMkLst>
        </pc:spChg>
      </pc:sldChg>
      <pc:sldChg chg="modSp">
        <pc:chgData name="Irena Krošl" userId="S::irenak@vsgt.si::6f871211-9d6e-4801-9f7a-49ad5e71b0eb" providerId="AD" clId="Web-{A6238678-B030-3A66-B3F3-331A33C03BED}" dt="2026-01-13T10:23:21.454" v="218" actId="20577"/>
        <pc:sldMkLst>
          <pc:docMk/>
          <pc:sldMk cId="3287268304" sldId="7205"/>
        </pc:sldMkLst>
        <pc:spChg chg="mod">
          <ac:chgData name="Irena Krošl" userId="S::irenak@vsgt.si::6f871211-9d6e-4801-9f7a-49ad5e71b0eb" providerId="AD" clId="Web-{A6238678-B030-3A66-B3F3-331A33C03BED}" dt="2026-01-13T10:23:03.344" v="214" actId="1076"/>
          <ac:spMkLst>
            <pc:docMk/>
            <pc:sldMk cId="3287268304" sldId="7205"/>
            <ac:spMk id="8" creationId="{4C919F1A-A037-E0AC-31EA-2E5B7391014D}"/>
          </ac:spMkLst>
        </pc:spChg>
        <pc:spChg chg="mod">
          <ac:chgData name="Irena Krošl" userId="S::irenak@vsgt.si::6f871211-9d6e-4801-9f7a-49ad5e71b0eb" providerId="AD" clId="Web-{A6238678-B030-3A66-B3F3-331A33C03BED}" dt="2026-01-13T10:23:21.454" v="218" actId="20577"/>
          <ac:spMkLst>
            <pc:docMk/>
            <pc:sldMk cId="3287268304" sldId="7205"/>
            <ac:spMk id="12" creationId="{0EDDF50B-8206-8216-0CEB-6C7F3E454984}"/>
          </ac:spMkLst>
        </pc:spChg>
        <pc:spChg chg="mod">
          <ac:chgData name="Irena Krošl" userId="S::irenak@vsgt.si::6f871211-9d6e-4801-9f7a-49ad5e71b0eb" providerId="AD" clId="Web-{A6238678-B030-3A66-B3F3-331A33C03BED}" dt="2026-01-13T10:23:11.344" v="215" actId="1076"/>
          <ac:spMkLst>
            <pc:docMk/>
            <pc:sldMk cId="3287268304" sldId="7205"/>
            <ac:spMk id="15" creationId="{EE8E6276-5277-75F8-F450-33C6D31808D1}"/>
          </ac:spMkLst>
        </pc:spChg>
      </pc:sldChg>
      <pc:sldChg chg="modSp">
        <pc:chgData name="Irena Krošl" userId="S::irenak@vsgt.si::6f871211-9d6e-4801-9f7a-49ad5e71b0eb" providerId="AD" clId="Web-{A6238678-B030-3A66-B3F3-331A33C03BED}" dt="2026-01-13T10:24:39.427" v="233" actId="1076"/>
        <pc:sldMkLst>
          <pc:docMk/>
          <pc:sldMk cId="3287672726" sldId="7206"/>
        </pc:sldMkLst>
        <pc:spChg chg="mod">
          <ac:chgData name="Irena Krošl" userId="S::irenak@vsgt.si::6f871211-9d6e-4801-9f7a-49ad5e71b0eb" providerId="AD" clId="Web-{A6238678-B030-3A66-B3F3-331A33C03BED}" dt="2026-01-13T10:24:23.676" v="229" actId="14100"/>
          <ac:spMkLst>
            <pc:docMk/>
            <pc:sldMk cId="3287672726" sldId="7206"/>
            <ac:spMk id="13" creationId="{9B6434BE-6E20-AD4E-3723-D5747C6F347E}"/>
          </ac:spMkLst>
        </pc:spChg>
        <pc:spChg chg="mod">
          <ac:chgData name="Irena Krošl" userId="S::irenak@vsgt.si::6f871211-9d6e-4801-9f7a-49ad5e71b0eb" providerId="AD" clId="Web-{A6238678-B030-3A66-B3F3-331A33C03BED}" dt="2026-01-13T10:24:28.099" v="230" actId="14100"/>
          <ac:spMkLst>
            <pc:docMk/>
            <pc:sldMk cId="3287672726" sldId="7206"/>
            <ac:spMk id="14" creationId="{9867AB9B-4AD5-42BB-7D28-0E24AD890F70}"/>
          </ac:spMkLst>
        </pc:spChg>
        <pc:spChg chg="mod">
          <ac:chgData name="Irena Krošl" userId="S::irenak@vsgt.si::6f871211-9d6e-4801-9f7a-49ad5e71b0eb" providerId="AD" clId="Web-{A6238678-B030-3A66-B3F3-331A33C03BED}" dt="2026-01-13T10:24:39.427" v="233" actId="1076"/>
          <ac:spMkLst>
            <pc:docMk/>
            <pc:sldMk cId="3287672726" sldId="7206"/>
            <ac:spMk id="15" creationId="{B6F03CD5-4B0D-1900-AB00-E88859AD6617}"/>
          </ac:spMkLst>
        </pc:spChg>
        <pc:cxnChg chg="mod">
          <ac:chgData name="Irena Krošl" userId="S::irenak@vsgt.si::6f871211-9d6e-4801-9f7a-49ad5e71b0eb" providerId="AD" clId="Web-{A6238678-B030-3A66-B3F3-331A33C03BED}" dt="2026-01-13T10:24:28.099" v="230" actId="14100"/>
          <ac:cxnSpMkLst>
            <pc:docMk/>
            <pc:sldMk cId="3287672726" sldId="7206"/>
            <ac:cxnSpMk id="17" creationId="{70AB108C-1877-F47D-FBDA-7AF7CAB02A48}"/>
          </ac:cxnSpMkLst>
        </pc:cxnChg>
      </pc:sldChg>
      <pc:sldChg chg="modSp">
        <pc:chgData name="Irena Krošl" userId="S::irenak@vsgt.si::6f871211-9d6e-4801-9f7a-49ad5e71b0eb" providerId="AD" clId="Web-{A6238678-B030-3A66-B3F3-331A33C03BED}" dt="2026-01-13T10:21:14.166" v="194" actId="1076"/>
        <pc:sldMkLst>
          <pc:docMk/>
          <pc:sldMk cId="3129770864" sldId="7207"/>
        </pc:sldMkLst>
        <pc:spChg chg="mod">
          <ac:chgData name="Irena Krošl" userId="S::irenak@vsgt.si::6f871211-9d6e-4801-9f7a-49ad5e71b0eb" providerId="AD" clId="Web-{A6238678-B030-3A66-B3F3-331A33C03BED}" dt="2026-01-13T10:20:46.353" v="187" actId="14100"/>
          <ac:spMkLst>
            <pc:docMk/>
            <pc:sldMk cId="3129770864" sldId="7207"/>
            <ac:spMk id="13" creationId="{9348D88E-838E-C2CA-E103-1C4E5A54A340}"/>
          </ac:spMkLst>
        </pc:spChg>
        <pc:spChg chg="mod">
          <ac:chgData name="Irena Krošl" userId="S::irenak@vsgt.si::6f871211-9d6e-4801-9f7a-49ad5e71b0eb" providerId="AD" clId="Web-{A6238678-B030-3A66-B3F3-331A33C03BED}" dt="2026-01-13T10:20:49.603" v="188" actId="1076"/>
          <ac:spMkLst>
            <pc:docMk/>
            <pc:sldMk cId="3129770864" sldId="7207"/>
            <ac:spMk id="14" creationId="{1FF7E174-4025-B0C3-1EB2-C54533DD9ACB}"/>
          </ac:spMkLst>
        </pc:spChg>
        <pc:spChg chg="mod">
          <ac:chgData name="Irena Krošl" userId="S::irenak@vsgt.si::6f871211-9d6e-4801-9f7a-49ad5e71b0eb" providerId="AD" clId="Web-{A6238678-B030-3A66-B3F3-331A33C03BED}" dt="2026-01-13T10:20:55.775" v="189" actId="1076"/>
          <ac:spMkLst>
            <pc:docMk/>
            <pc:sldMk cId="3129770864" sldId="7207"/>
            <ac:spMk id="27" creationId="{37602381-CC0A-7A12-23F0-CEFE0CECCE3F}"/>
          </ac:spMkLst>
        </pc:spChg>
        <pc:spChg chg="mod">
          <ac:chgData name="Irena Krošl" userId="S::irenak@vsgt.si::6f871211-9d6e-4801-9f7a-49ad5e71b0eb" providerId="AD" clId="Web-{A6238678-B030-3A66-B3F3-331A33C03BED}" dt="2026-01-13T10:21:11.369" v="193" actId="1076"/>
          <ac:spMkLst>
            <pc:docMk/>
            <pc:sldMk cId="3129770864" sldId="7207"/>
            <ac:spMk id="29" creationId="{306894F0-1190-8AE0-2AC9-DF3A67F068B2}"/>
          </ac:spMkLst>
        </pc:spChg>
        <pc:spChg chg="mod">
          <ac:chgData name="Irena Krošl" userId="S::irenak@vsgt.si::6f871211-9d6e-4801-9f7a-49ad5e71b0eb" providerId="AD" clId="Web-{A6238678-B030-3A66-B3F3-331A33C03BED}" dt="2026-01-13T10:21:06.447" v="192" actId="1076"/>
          <ac:spMkLst>
            <pc:docMk/>
            <pc:sldMk cId="3129770864" sldId="7207"/>
            <ac:spMk id="30" creationId="{D47ADE69-8E09-1478-F103-8BB64B7CFF85}"/>
          </ac:spMkLst>
        </pc:spChg>
        <pc:spChg chg="mod">
          <ac:chgData name="Irena Krošl" userId="S::irenak@vsgt.si::6f871211-9d6e-4801-9f7a-49ad5e71b0eb" providerId="AD" clId="Web-{A6238678-B030-3A66-B3F3-331A33C03BED}" dt="2026-01-13T10:21:14.166" v="194" actId="1076"/>
          <ac:spMkLst>
            <pc:docMk/>
            <pc:sldMk cId="3129770864" sldId="7207"/>
            <ac:spMk id="35" creationId="{8654BDE5-BC9E-6698-E3A3-345AB1B433EA}"/>
          </ac:spMkLst>
        </pc:spChg>
      </pc:sldChg>
      <pc:sldChg chg="modSp">
        <pc:chgData name="Irena Krošl" userId="S::irenak@vsgt.si::6f871211-9d6e-4801-9f7a-49ad5e71b0eb" providerId="AD" clId="Web-{A6238678-B030-3A66-B3F3-331A33C03BED}" dt="2026-01-13T10:25:07.757" v="240" actId="1076"/>
        <pc:sldMkLst>
          <pc:docMk/>
          <pc:sldMk cId="2603678314" sldId="7208"/>
        </pc:sldMkLst>
        <pc:spChg chg="mod">
          <ac:chgData name="Irena Krošl" userId="S::irenak@vsgt.si::6f871211-9d6e-4801-9f7a-49ad5e71b0eb" providerId="AD" clId="Web-{A6238678-B030-3A66-B3F3-331A33C03BED}" dt="2026-01-13T10:24:52.100" v="236" actId="1076"/>
          <ac:spMkLst>
            <pc:docMk/>
            <pc:sldMk cId="2603678314" sldId="7208"/>
            <ac:spMk id="7" creationId="{43561CB1-10F9-D2C9-3132-F2772DBFB1D5}"/>
          </ac:spMkLst>
        </pc:spChg>
        <pc:spChg chg="mod">
          <ac:chgData name="Irena Krošl" userId="S::irenak@vsgt.si::6f871211-9d6e-4801-9f7a-49ad5e71b0eb" providerId="AD" clId="Web-{A6238678-B030-3A66-B3F3-331A33C03BED}" dt="2026-01-13T10:24:44.318" v="234" actId="1076"/>
          <ac:spMkLst>
            <pc:docMk/>
            <pc:sldMk cId="2603678314" sldId="7208"/>
            <ac:spMk id="8" creationId="{E7A0A2FB-A533-24E3-4B1B-B2500B6D4F1C}"/>
          </ac:spMkLst>
        </pc:spChg>
        <pc:spChg chg="mod">
          <ac:chgData name="Irena Krošl" userId="S::irenak@vsgt.si::6f871211-9d6e-4801-9f7a-49ad5e71b0eb" providerId="AD" clId="Web-{A6238678-B030-3A66-B3F3-331A33C03BED}" dt="2026-01-13T10:25:07.757" v="240" actId="1076"/>
          <ac:spMkLst>
            <pc:docMk/>
            <pc:sldMk cId="2603678314" sldId="7208"/>
            <ac:spMk id="9" creationId="{5D7C15A5-9F29-B06E-39AB-CDBE614AA91A}"/>
          </ac:spMkLst>
        </pc:spChg>
      </pc:sldChg>
      <pc:sldChg chg="modSp">
        <pc:chgData name="Irena Krošl" userId="S::irenak@vsgt.si::6f871211-9d6e-4801-9f7a-49ad5e71b0eb" providerId="AD" clId="Web-{A6238678-B030-3A66-B3F3-331A33C03BED}" dt="2026-01-13T10:25:41.305" v="246" actId="14100"/>
        <pc:sldMkLst>
          <pc:docMk/>
          <pc:sldMk cId="2039055210" sldId="7209"/>
        </pc:sldMkLst>
        <pc:spChg chg="mod">
          <ac:chgData name="Irena Krošl" userId="S::irenak@vsgt.si::6f871211-9d6e-4801-9f7a-49ad5e71b0eb" providerId="AD" clId="Web-{A6238678-B030-3A66-B3F3-331A33C03BED}" dt="2026-01-13T10:25:20.366" v="243" actId="1076"/>
          <ac:spMkLst>
            <pc:docMk/>
            <pc:sldMk cId="2039055210" sldId="7209"/>
            <ac:spMk id="4" creationId="{366FFD02-41CE-AD7E-1C7A-72168D2F74E1}"/>
          </ac:spMkLst>
        </pc:spChg>
        <pc:spChg chg="mod">
          <ac:chgData name="Irena Krošl" userId="S::irenak@vsgt.si::6f871211-9d6e-4801-9f7a-49ad5e71b0eb" providerId="AD" clId="Web-{A6238678-B030-3A66-B3F3-331A33C03BED}" dt="2026-01-13T10:25:13.210" v="241" actId="1076"/>
          <ac:spMkLst>
            <pc:docMk/>
            <pc:sldMk cId="2039055210" sldId="7209"/>
            <ac:spMk id="8" creationId="{205C4BFF-1673-690B-76EE-52E47FF5FDFE}"/>
          </ac:spMkLst>
        </pc:spChg>
        <pc:spChg chg="mod">
          <ac:chgData name="Irena Krošl" userId="S::irenak@vsgt.si::6f871211-9d6e-4801-9f7a-49ad5e71b0eb" providerId="AD" clId="Web-{A6238678-B030-3A66-B3F3-331A33C03BED}" dt="2026-01-13T10:25:41.305" v="246" actId="14100"/>
          <ac:spMkLst>
            <pc:docMk/>
            <pc:sldMk cId="2039055210" sldId="7209"/>
            <ac:spMk id="9" creationId="{8E08368A-2380-C844-1D56-FFE0EB0ED48C}"/>
          </ac:spMkLst>
        </pc:spChg>
      </pc:sldChg>
      <pc:sldChg chg="modSp">
        <pc:chgData name="Irena Krošl" userId="S::irenak@vsgt.si::6f871211-9d6e-4801-9f7a-49ad5e71b0eb" providerId="AD" clId="Web-{A6238678-B030-3A66-B3F3-331A33C03BED}" dt="2026-01-13T10:39:26.170" v="593" actId="1076"/>
        <pc:sldMkLst>
          <pc:docMk/>
          <pc:sldMk cId="2765830303" sldId="7243"/>
        </pc:sldMkLst>
        <pc:spChg chg="mod">
          <ac:chgData name="Irena Krošl" userId="S::irenak@vsgt.si::6f871211-9d6e-4801-9f7a-49ad5e71b0eb" providerId="AD" clId="Web-{A6238678-B030-3A66-B3F3-331A33C03BED}" dt="2026-01-13T10:39:26.170" v="593" actId="1076"/>
          <ac:spMkLst>
            <pc:docMk/>
            <pc:sldMk cId="2765830303" sldId="7243"/>
            <ac:spMk id="4" creationId="{9C6352E4-E240-8F1C-7E1D-E9BF4F11949C}"/>
          </ac:spMkLst>
        </pc:spChg>
        <pc:spChg chg="mod">
          <ac:chgData name="Irena Krošl" userId="S::irenak@vsgt.si::6f871211-9d6e-4801-9f7a-49ad5e71b0eb" providerId="AD" clId="Web-{A6238678-B030-3A66-B3F3-331A33C03BED}" dt="2026-01-13T10:39:12.888" v="590" actId="1076"/>
          <ac:spMkLst>
            <pc:docMk/>
            <pc:sldMk cId="2765830303" sldId="7243"/>
            <ac:spMk id="7" creationId="{35555125-766F-F551-15EA-E08CA9966E06}"/>
          </ac:spMkLst>
        </pc:spChg>
        <pc:spChg chg="mod">
          <ac:chgData name="Irena Krošl" userId="S::irenak@vsgt.si::6f871211-9d6e-4801-9f7a-49ad5e71b0eb" providerId="AD" clId="Web-{A6238678-B030-3A66-B3F3-331A33C03BED}" dt="2026-01-13T10:39:16.732" v="591" actId="1076"/>
          <ac:spMkLst>
            <pc:docMk/>
            <pc:sldMk cId="2765830303" sldId="7243"/>
            <ac:spMk id="8" creationId="{B887B500-3794-F357-4747-382F03ED8767}"/>
          </ac:spMkLst>
        </pc:spChg>
      </pc:sldChg>
      <pc:sldChg chg="modSp">
        <pc:chgData name="Irena Krošl" userId="S::irenak@vsgt.si::6f871211-9d6e-4801-9f7a-49ad5e71b0eb" providerId="AD" clId="Web-{A6238678-B030-3A66-B3F3-331A33C03BED}" dt="2026-01-13T10:18:59.039" v="174" actId="1076"/>
        <pc:sldMkLst>
          <pc:docMk/>
          <pc:sldMk cId="2178114517" sldId="7244"/>
        </pc:sldMkLst>
        <pc:spChg chg="mod">
          <ac:chgData name="Irena Krošl" userId="S::irenak@vsgt.si::6f871211-9d6e-4801-9f7a-49ad5e71b0eb" providerId="AD" clId="Web-{A6238678-B030-3A66-B3F3-331A33C03BED}" dt="2026-01-13T10:18:55.727" v="173" actId="1076"/>
          <ac:spMkLst>
            <pc:docMk/>
            <pc:sldMk cId="2178114517" sldId="7244"/>
            <ac:spMk id="5" creationId="{D30B9DAD-37C4-135A-BEE7-F843B9598846}"/>
          </ac:spMkLst>
        </pc:spChg>
        <pc:spChg chg="mod">
          <ac:chgData name="Irena Krošl" userId="S::irenak@vsgt.si::6f871211-9d6e-4801-9f7a-49ad5e71b0eb" providerId="AD" clId="Web-{A6238678-B030-3A66-B3F3-331A33C03BED}" dt="2026-01-13T10:18:59.039" v="174" actId="1076"/>
          <ac:spMkLst>
            <pc:docMk/>
            <pc:sldMk cId="2178114517" sldId="7244"/>
            <ac:spMk id="7" creationId="{5DB159AC-D132-B086-3B97-85E0B450FE25}"/>
          </ac:spMkLst>
        </pc:spChg>
      </pc:sldChg>
      <pc:sldChg chg="modSp">
        <pc:chgData name="Irena Krošl" userId="S::irenak@vsgt.si::6f871211-9d6e-4801-9f7a-49ad5e71b0eb" providerId="AD" clId="Web-{A6238678-B030-3A66-B3F3-331A33C03BED}" dt="2026-01-13T10:19:32.540" v="180" actId="1076"/>
        <pc:sldMkLst>
          <pc:docMk/>
          <pc:sldMk cId="378580853" sldId="7245"/>
        </pc:sldMkLst>
        <pc:spChg chg="mod">
          <ac:chgData name="Irena Krošl" userId="S::irenak@vsgt.si::6f871211-9d6e-4801-9f7a-49ad5e71b0eb" providerId="AD" clId="Web-{A6238678-B030-3A66-B3F3-331A33C03BED}" dt="2026-01-13T10:19:32.540" v="180" actId="1076"/>
          <ac:spMkLst>
            <pc:docMk/>
            <pc:sldMk cId="378580853" sldId="7245"/>
            <ac:spMk id="5" creationId="{C1D80BC6-29AD-780C-3A43-FE414213B9A9}"/>
          </ac:spMkLst>
        </pc:spChg>
      </pc:sldChg>
      <pc:sldChg chg="modSp">
        <pc:chgData name="Irena Krošl" userId="S::irenak@vsgt.si::6f871211-9d6e-4801-9f7a-49ad5e71b0eb" providerId="AD" clId="Web-{A6238678-B030-3A66-B3F3-331A33C03BED}" dt="2026-01-13T11:25:55.780" v="603" actId="1076"/>
        <pc:sldMkLst>
          <pc:docMk/>
          <pc:sldMk cId="2927655563" sldId="7246"/>
        </pc:sldMkLst>
        <pc:spChg chg="mod">
          <ac:chgData name="Irena Krošl" userId="S::irenak@vsgt.si::6f871211-9d6e-4801-9f7a-49ad5e71b0eb" providerId="AD" clId="Web-{A6238678-B030-3A66-B3F3-331A33C03BED}" dt="2026-01-13T11:25:55.780" v="603" actId="1076"/>
          <ac:spMkLst>
            <pc:docMk/>
            <pc:sldMk cId="2927655563" sldId="7246"/>
            <ac:spMk id="5" creationId="{95ABDEB1-B6E5-95BC-FBA8-9B17EEBF94C1}"/>
          </ac:spMkLst>
        </pc:spChg>
      </pc:sldChg>
      <pc:sldChg chg="modSp">
        <pc:chgData name="Irena Krošl" userId="S::irenak@vsgt.si::6f871211-9d6e-4801-9f7a-49ad5e71b0eb" providerId="AD" clId="Web-{A6238678-B030-3A66-B3F3-331A33C03BED}" dt="2026-01-13T10:21:52.714" v="198" actId="14100"/>
        <pc:sldMkLst>
          <pc:docMk/>
          <pc:sldMk cId="659146535" sldId="7264"/>
        </pc:sldMkLst>
        <pc:spChg chg="mod">
          <ac:chgData name="Irena Krošl" userId="S::irenak@vsgt.si::6f871211-9d6e-4801-9f7a-49ad5e71b0eb" providerId="AD" clId="Web-{A6238678-B030-3A66-B3F3-331A33C03BED}" dt="2026-01-13T10:21:47.448" v="197" actId="14100"/>
          <ac:spMkLst>
            <pc:docMk/>
            <pc:sldMk cId="659146535" sldId="7264"/>
            <ac:spMk id="20" creationId="{5E8FDD31-8F48-BC72-8828-0A19BD735209}"/>
          </ac:spMkLst>
        </pc:spChg>
        <pc:spChg chg="mod">
          <ac:chgData name="Irena Krošl" userId="S::irenak@vsgt.si::6f871211-9d6e-4801-9f7a-49ad5e71b0eb" providerId="AD" clId="Web-{A6238678-B030-3A66-B3F3-331A33C03BED}" dt="2026-01-13T10:21:52.714" v="198" actId="14100"/>
          <ac:spMkLst>
            <pc:docMk/>
            <pc:sldMk cId="659146535" sldId="7264"/>
            <ac:spMk id="21" creationId="{18875517-B55E-EA06-7E11-2C40D33F5E7E}"/>
          </ac:spMkLst>
        </pc:spChg>
        <pc:picChg chg="mod">
          <ac:chgData name="Irena Krošl" userId="S::irenak@vsgt.si::6f871211-9d6e-4801-9f7a-49ad5e71b0eb" providerId="AD" clId="Web-{A6238678-B030-3A66-B3F3-331A33C03BED}" dt="2026-01-13T10:21:41.432" v="196" actId="1076"/>
          <ac:picMkLst>
            <pc:docMk/>
            <pc:sldMk cId="659146535" sldId="7264"/>
            <ac:picMk id="26" creationId="{59C360EB-97B2-20DD-28BE-638156C9ED4B}"/>
          </ac:picMkLst>
        </pc:picChg>
      </pc:sldChg>
      <pc:sldChg chg="modSp">
        <pc:chgData name="Irena Krošl" userId="S::irenak@vsgt.si::6f871211-9d6e-4801-9f7a-49ad5e71b0eb" providerId="AD" clId="Web-{A6238678-B030-3A66-B3F3-331A33C03BED}" dt="2026-01-13T10:20:08.837" v="183" actId="1076"/>
        <pc:sldMkLst>
          <pc:docMk/>
          <pc:sldMk cId="2978211276" sldId="7265"/>
        </pc:sldMkLst>
        <pc:spChg chg="mod">
          <ac:chgData name="Irena Krošl" userId="S::irenak@vsgt.si::6f871211-9d6e-4801-9f7a-49ad5e71b0eb" providerId="AD" clId="Web-{A6238678-B030-3A66-B3F3-331A33C03BED}" dt="2026-01-13T10:20:08.837" v="183" actId="1076"/>
          <ac:spMkLst>
            <pc:docMk/>
            <pc:sldMk cId="2978211276" sldId="7265"/>
            <ac:spMk id="10" creationId="{8522699A-7210-8394-C074-3FB5C3BE445B}"/>
          </ac:spMkLst>
        </pc:spChg>
        <pc:spChg chg="mod">
          <ac:chgData name="Irena Krošl" userId="S::irenak@vsgt.si::6f871211-9d6e-4801-9f7a-49ad5e71b0eb" providerId="AD" clId="Web-{A6238678-B030-3A66-B3F3-331A33C03BED}" dt="2026-01-13T10:20:03.727" v="182" actId="1076"/>
          <ac:spMkLst>
            <pc:docMk/>
            <pc:sldMk cId="2978211276" sldId="7265"/>
            <ac:spMk id="11" creationId="{FC74AE55-3BFB-0B6E-765D-4044A715BBBD}"/>
          </ac:spMkLst>
        </pc:spChg>
      </pc:sldChg>
      <pc:sldChg chg="modSp">
        <pc:chgData name="Irena Krošl" userId="S::irenak@vsgt.si::6f871211-9d6e-4801-9f7a-49ad5e71b0eb" providerId="AD" clId="Web-{A6238678-B030-3A66-B3F3-331A33C03BED}" dt="2026-01-13T09:48:33.498" v="37" actId="1076"/>
        <pc:sldMkLst>
          <pc:docMk/>
          <pc:sldMk cId="966010906" sldId="7316"/>
        </pc:sldMkLst>
        <pc:spChg chg="mod">
          <ac:chgData name="Irena Krošl" userId="S::irenak@vsgt.si::6f871211-9d6e-4801-9f7a-49ad5e71b0eb" providerId="AD" clId="Web-{A6238678-B030-3A66-B3F3-331A33C03BED}" dt="2026-01-13T09:48:13.434" v="30" actId="1076"/>
          <ac:spMkLst>
            <pc:docMk/>
            <pc:sldMk cId="966010906" sldId="7316"/>
            <ac:spMk id="18" creationId="{E2F11EE1-05FB-729F-2EB4-2417CD7E21B1}"/>
          </ac:spMkLst>
        </pc:spChg>
        <pc:spChg chg="mod">
          <ac:chgData name="Irena Krošl" userId="S::irenak@vsgt.si::6f871211-9d6e-4801-9f7a-49ad5e71b0eb" providerId="AD" clId="Web-{A6238678-B030-3A66-B3F3-331A33C03BED}" dt="2026-01-13T09:48:33.498" v="37" actId="1076"/>
          <ac:spMkLst>
            <pc:docMk/>
            <pc:sldMk cId="966010906" sldId="7316"/>
            <ac:spMk id="22" creationId="{7C8D1D3D-2336-1DEF-D6C9-54FBD2D1BCF9}"/>
          </ac:spMkLst>
        </pc:spChg>
      </pc:sldChg>
      <pc:sldChg chg="modSp">
        <pc:chgData name="Irena Krošl" userId="S::irenak@vsgt.si::6f871211-9d6e-4801-9f7a-49ad5e71b0eb" providerId="AD" clId="Web-{A6238678-B030-3A66-B3F3-331A33C03BED}" dt="2026-01-13T09:49:46.691" v="55" actId="1076"/>
        <pc:sldMkLst>
          <pc:docMk/>
          <pc:sldMk cId="3462801450" sldId="7317"/>
        </pc:sldMkLst>
        <pc:spChg chg="mod">
          <ac:chgData name="Irena Krošl" userId="S::irenak@vsgt.si::6f871211-9d6e-4801-9f7a-49ad5e71b0eb" providerId="AD" clId="Web-{A6238678-B030-3A66-B3F3-331A33C03BED}" dt="2026-01-13T09:49:17.221" v="44" actId="1076"/>
          <ac:spMkLst>
            <pc:docMk/>
            <pc:sldMk cId="3462801450" sldId="7317"/>
            <ac:spMk id="2" creationId="{EC480DD9-CC53-6694-2265-551F6A8C246F}"/>
          </ac:spMkLst>
        </pc:spChg>
        <pc:spChg chg="mod">
          <ac:chgData name="Irena Krošl" userId="S::irenak@vsgt.si::6f871211-9d6e-4801-9f7a-49ad5e71b0eb" providerId="AD" clId="Web-{A6238678-B030-3A66-B3F3-331A33C03BED}" dt="2026-01-13T09:49:36.425" v="53" actId="20577"/>
          <ac:spMkLst>
            <pc:docMk/>
            <pc:sldMk cId="3462801450" sldId="7317"/>
            <ac:spMk id="3" creationId="{9A6DF3EB-4BA7-9ADE-2370-E224C3E5180C}"/>
          </ac:spMkLst>
        </pc:spChg>
        <pc:spChg chg="mod">
          <ac:chgData name="Irena Krošl" userId="S::irenak@vsgt.si::6f871211-9d6e-4801-9f7a-49ad5e71b0eb" providerId="AD" clId="Web-{A6238678-B030-3A66-B3F3-331A33C03BED}" dt="2026-01-13T09:48:57.125" v="39" actId="1076"/>
          <ac:spMkLst>
            <pc:docMk/>
            <pc:sldMk cId="3462801450" sldId="7317"/>
            <ac:spMk id="4" creationId="{66608E98-1C6E-4A7F-94FD-C5A17B81F48B}"/>
          </ac:spMkLst>
        </pc:spChg>
        <pc:spChg chg="mod">
          <ac:chgData name="Irena Krošl" userId="S::irenak@vsgt.si::6f871211-9d6e-4801-9f7a-49ad5e71b0eb" providerId="AD" clId="Web-{A6238678-B030-3A66-B3F3-331A33C03BED}" dt="2026-01-13T09:49:33.394" v="50" actId="1076"/>
          <ac:spMkLst>
            <pc:docMk/>
            <pc:sldMk cId="3462801450" sldId="7317"/>
            <ac:spMk id="8" creationId="{DBDB67C4-D248-48CE-DB37-8256A26AE8A8}"/>
          </ac:spMkLst>
        </pc:spChg>
        <pc:spChg chg="mod">
          <ac:chgData name="Irena Krošl" userId="S::irenak@vsgt.si::6f871211-9d6e-4801-9f7a-49ad5e71b0eb" providerId="AD" clId="Web-{A6238678-B030-3A66-B3F3-331A33C03BED}" dt="2026-01-13T09:49:46.691" v="55" actId="1076"/>
          <ac:spMkLst>
            <pc:docMk/>
            <pc:sldMk cId="3462801450" sldId="7317"/>
            <ac:spMk id="9" creationId="{4B18AF1F-75C0-EE94-98C6-842E41DB473B}"/>
          </ac:spMkLst>
        </pc:spChg>
        <pc:spChg chg="mod">
          <ac:chgData name="Irena Krošl" userId="S::irenak@vsgt.si::6f871211-9d6e-4801-9f7a-49ad5e71b0eb" providerId="AD" clId="Web-{A6238678-B030-3A66-B3F3-331A33C03BED}" dt="2026-01-13T09:49:01.282" v="40" actId="20577"/>
          <ac:spMkLst>
            <pc:docMk/>
            <pc:sldMk cId="3462801450" sldId="7317"/>
            <ac:spMk id="13" creationId="{37380044-7AE0-DAE0-8C30-BCBDEECA12B9}"/>
          </ac:spMkLst>
        </pc:spChg>
        <pc:spChg chg="mod">
          <ac:chgData name="Irena Krošl" userId="S::irenak@vsgt.si::6f871211-9d6e-4801-9f7a-49ad5e71b0eb" providerId="AD" clId="Web-{A6238678-B030-3A66-B3F3-331A33C03BED}" dt="2026-01-13T09:49:12.861" v="43" actId="1076"/>
          <ac:spMkLst>
            <pc:docMk/>
            <pc:sldMk cId="3462801450" sldId="7317"/>
            <ac:spMk id="14" creationId="{332FE36B-CA8C-B2E9-2176-DC6E54B5EEC8}"/>
          </ac:spMkLst>
        </pc:spChg>
        <pc:spChg chg="mod">
          <ac:chgData name="Irena Krošl" userId="S::irenak@vsgt.si::6f871211-9d6e-4801-9f7a-49ad5e71b0eb" providerId="AD" clId="Web-{A6238678-B030-3A66-B3F3-331A33C03BED}" dt="2026-01-13T09:49:04.829" v="41" actId="1076"/>
          <ac:spMkLst>
            <pc:docMk/>
            <pc:sldMk cId="3462801450" sldId="7317"/>
            <ac:spMk id="15" creationId="{A88E1CD2-BF59-861B-39C5-7F3D400C8484}"/>
          </ac:spMkLst>
        </pc:spChg>
        <pc:spChg chg="mod">
          <ac:chgData name="Irena Krošl" userId="S::irenak@vsgt.si::6f871211-9d6e-4801-9f7a-49ad5e71b0eb" providerId="AD" clId="Web-{A6238678-B030-3A66-B3F3-331A33C03BED}" dt="2026-01-13T09:49:22.877" v="46" actId="1076"/>
          <ac:spMkLst>
            <pc:docMk/>
            <pc:sldMk cId="3462801450" sldId="7317"/>
            <ac:spMk id="16" creationId="{FE890EEA-4DB7-8BC6-BB07-50FCC487DCB9}"/>
          </ac:spMkLst>
        </pc:spChg>
        <pc:cxnChg chg="mod">
          <ac:chgData name="Irena Krošl" userId="S::irenak@vsgt.si::6f871211-9d6e-4801-9f7a-49ad5e71b0eb" providerId="AD" clId="Web-{A6238678-B030-3A66-B3F3-331A33C03BED}" dt="2026-01-13T09:49:30.628" v="49" actId="1076"/>
          <ac:cxnSpMkLst>
            <pc:docMk/>
            <pc:sldMk cId="3462801450" sldId="7317"/>
            <ac:cxnSpMk id="6" creationId="{0DC779F7-BB37-DBCB-2F41-A9B9862C4F89}"/>
          </ac:cxnSpMkLst>
        </pc:cxnChg>
        <pc:cxnChg chg="mod">
          <ac:chgData name="Irena Krošl" userId="S::irenak@vsgt.si::6f871211-9d6e-4801-9f7a-49ad5e71b0eb" providerId="AD" clId="Web-{A6238678-B030-3A66-B3F3-331A33C03BED}" dt="2026-01-13T09:49:43.722" v="54" actId="1076"/>
          <ac:cxnSpMkLst>
            <pc:docMk/>
            <pc:sldMk cId="3462801450" sldId="7317"/>
            <ac:cxnSpMk id="7" creationId="{3C455299-BDD9-6669-FB72-8C2C45B586EF}"/>
          </ac:cxnSpMkLst>
        </pc:cxnChg>
        <pc:cxnChg chg="mod">
          <ac:chgData name="Irena Krošl" userId="S::irenak@vsgt.si::6f871211-9d6e-4801-9f7a-49ad5e71b0eb" providerId="AD" clId="Web-{A6238678-B030-3A66-B3F3-331A33C03BED}" dt="2026-01-13T09:49:08.892" v="42" actId="1076"/>
          <ac:cxnSpMkLst>
            <pc:docMk/>
            <pc:sldMk cId="3462801450" sldId="7317"/>
            <ac:cxnSpMk id="27" creationId="{D8FF955C-284C-7882-2977-671E2539A050}"/>
          </ac:cxnSpMkLst>
        </pc:cxnChg>
        <pc:cxnChg chg="mod">
          <ac:chgData name="Irena Krošl" userId="S::irenak@vsgt.si::6f871211-9d6e-4801-9f7a-49ad5e71b0eb" providerId="AD" clId="Web-{A6238678-B030-3A66-B3F3-331A33C03BED}" dt="2026-01-13T09:49:20.393" v="45" actId="1076"/>
          <ac:cxnSpMkLst>
            <pc:docMk/>
            <pc:sldMk cId="3462801450" sldId="7317"/>
            <ac:cxnSpMk id="29" creationId="{8A9E1B5C-AD33-F7F0-ED28-436B54F9B2E3}"/>
          </ac:cxnSpMkLst>
        </pc:cxnChg>
      </pc:sldChg>
      <pc:sldChg chg="modSp">
        <pc:chgData name="Irena Krošl" userId="S::irenak@vsgt.si::6f871211-9d6e-4801-9f7a-49ad5e71b0eb" providerId="AD" clId="Web-{A6238678-B030-3A66-B3F3-331A33C03BED}" dt="2026-01-13T09:50:18.178" v="61" actId="20577"/>
        <pc:sldMkLst>
          <pc:docMk/>
          <pc:sldMk cId="3088505878" sldId="7401"/>
        </pc:sldMkLst>
        <pc:spChg chg="mod">
          <ac:chgData name="Irena Krošl" userId="S::irenak@vsgt.si::6f871211-9d6e-4801-9f7a-49ad5e71b0eb" providerId="AD" clId="Web-{A6238678-B030-3A66-B3F3-331A33C03BED}" dt="2026-01-13T09:50:10.427" v="60" actId="1076"/>
          <ac:spMkLst>
            <pc:docMk/>
            <pc:sldMk cId="3088505878" sldId="7401"/>
            <ac:spMk id="15" creationId="{F968DCFE-0709-8735-E2D7-72998FD876B6}"/>
          </ac:spMkLst>
        </pc:spChg>
        <pc:spChg chg="mod">
          <ac:chgData name="Irena Krošl" userId="S::irenak@vsgt.si::6f871211-9d6e-4801-9f7a-49ad5e71b0eb" providerId="AD" clId="Web-{A6238678-B030-3A66-B3F3-331A33C03BED}" dt="2026-01-13T09:50:18.178" v="61" actId="20577"/>
          <ac:spMkLst>
            <pc:docMk/>
            <pc:sldMk cId="3088505878" sldId="7401"/>
            <ac:spMk id="16" creationId="{42D5BF57-A638-2D94-279E-BB9F51644C32}"/>
          </ac:spMkLst>
        </pc:spChg>
        <pc:grpChg chg="mod">
          <ac:chgData name="Irena Krošl" userId="S::irenak@vsgt.si::6f871211-9d6e-4801-9f7a-49ad5e71b0eb" providerId="AD" clId="Web-{A6238678-B030-3A66-B3F3-331A33C03BED}" dt="2026-01-13T09:49:53.739" v="56" actId="1076"/>
          <ac:grpSpMkLst>
            <pc:docMk/>
            <pc:sldMk cId="3088505878" sldId="7401"/>
            <ac:grpSpMk id="2" creationId="{7EF2A83E-55F5-712C-D369-E10E2A41C29A}"/>
          </ac:grpSpMkLst>
        </pc:grpChg>
      </pc:sldChg>
      <pc:sldChg chg="modSp">
        <pc:chgData name="Irena Krošl" userId="S::irenak@vsgt.si::6f871211-9d6e-4801-9f7a-49ad5e71b0eb" providerId="AD" clId="Web-{A6238678-B030-3A66-B3F3-331A33C03BED}" dt="2026-01-13T09:50:39.320" v="65" actId="1076"/>
        <pc:sldMkLst>
          <pc:docMk/>
          <pc:sldMk cId="4161180439" sldId="7402"/>
        </pc:sldMkLst>
        <pc:spChg chg="mod">
          <ac:chgData name="Irena Krošl" userId="S::irenak@vsgt.si::6f871211-9d6e-4801-9f7a-49ad5e71b0eb" providerId="AD" clId="Web-{A6238678-B030-3A66-B3F3-331A33C03BED}" dt="2026-01-13T09:50:25.756" v="62" actId="1076"/>
          <ac:spMkLst>
            <pc:docMk/>
            <pc:sldMk cId="4161180439" sldId="7402"/>
            <ac:spMk id="10" creationId="{70B97AD8-8508-FCCE-81B8-CCADC08A51CD}"/>
          </ac:spMkLst>
        </pc:spChg>
        <pc:spChg chg="mod">
          <ac:chgData name="Irena Krošl" userId="S::irenak@vsgt.si::6f871211-9d6e-4801-9f7a-49ad5e71b0eb" providerId="AD" clId="Web-{A6238678-B030-3A66-B3F3-331A33C03BED}" dt="2026-01-13T09:50:28.335" v="63" actId="1076"/>
          <ac:spMkLst>
            <pc:docMk/>
            <pc:sldMk cId="4161180439" sldId="7402"/>
            <ac:spMk id="11" creationId="{2E245B5E-F130-69F6-42C5-5842AE2EDC31}"/>
          </ac:spMkLst>
        </pc:spChg>
        <pc:spChg chg="mod">
          <ac:chgData name="Irena Krošl" userId="S::irenak@vsgt.si::6f871211-9d6e-4801-9f7a-49ad5e71b0eb" providerId="AD" clId="Web-{A6238678-B030-3A66-B3F3-331A33C03BED}" dt="2026-01-13T09:50:39.320" v="65" actId="1076"/>
          <ac:spMkLst>
            <pc:docMk/>
            <pc:sldMk cId="4161180439" sldId="7402"/>
            <ac:spMk id="16" creationId="{2A620880-2BF3-FC88-8906-5020BDE539A1}"/>
          </ac:spMkLst>
        </pc:spChg>
      </pc:sldChg>
      <pc:sldChg chg="modSp">
        <pc:chgData name="Irena Krošl" userId="S::irenak@vsgt.si::6f871211-9d6e-4801-9f7a-49ad5e71b0eb" providerId="AD" clId="Web-{A6238678-B030-3A66-B3F3-331A33C03BED}" dt="2026-01-13T10:17:58.491" v="157" actId="20577"/>
        <pc:sldMkLst>
          <pc:docMk/>
          <pc:sldMk cId="310709253" sldId="7404"/>
        </pc:sldMkLst>
        <pc:spChg chg="mod">
          <ac:chgData name="Irena Krošl" userId="S::irenak@vsgt.si::6f871211-9d6e-4801-9f7a-49ad5e71b0eb" providerId="AD" clId="Web-{A6238678-B030-3A66-B3F3-331A33C03BED}" dt="2026-01-13T10:17:27.053" v="149" actId="1076"/>
          <ac:spMkLst>
            <pc:docMk/>
            <pc:sldMk cId="310709253" sldId="7404"/>
            <ac:spMk id="14" creationId="{CBDA15BD-B7C8-F133-4199-6EE306A944DC}"/>
          </ac:spMkLst>
        </pc:spChg>
        <pc:spChg chg="mod">
          <ac:chgData name="Irena Krošl" userId="S::irenak@vsgt.si::6f871211-9d6e-4801-9f7a-49ad5e71b0eb" providerId="AD" clId="Web-{A6238678-B030-3A66-B3F3-331A33C03BED}" dt="2026-01-13T10:17:34.444" v="150" actId="1076"/>
          <ac:spMkLst>
            <pc:docMk/>
            <pc:sldMk cId="310709253" sldId="7404"/>
            <ac:spMk id="16" creationId="{945EA07D-9F0D-BD2C-16AE-CFB43E67B9F5}"/>
          </ac:spMkLst>
        </pc:spChg>
        <pc:spChg chg="mod">
          <ac:chgData name="Irena Krošl" userId="S::irenak@vsgt.si::6f871211-9d6e-4801-9f7a-49ad5e71b0eb" providerId="AD" clId="Web-{A6238678-B030-3A66-B3F3-331A33C03BED}" dt="2026-01-13T10:17:53.288" v="155" actId="14100"/>
          <ac:spMkLst>
            <pc:docMk/>
            <pc:sldMk cId="310709253" sldId="7404"/>
            <ac:spMk id="19" creationId="{33136978-9AC6-CE3A-4610-978F800D1F90}"/>
          </ac:spMkLst>
        </pc:spChg>
        <pc:spChg chg="mod">
          <ac:chgData name="Irena Krošl" userId="S::irenak@vsgt.si::6f871211-9d6e-4801-9f7a-49ad5e71b0eb" providerId="AD" clId="Web-{A6238678-B030-3A66-B3F3-331A33C03BED}" dt="2026-01-13T10:17:43.897" v="152" actId="20577"/>
          <ac:spMkLst>
            <pc:docMk/>
            <pc:sldMk cId="310709253" sldId="7404"/>
            <ac:spMk id="21" creationId="{63786352-0615-2BCB-7787-36E23E360A14}"/>
          </ac:spMkLst>
        </pc:spChg>
        <pc:spChg chg="mod">
          <ac:chgData name="Irena Krošl" userId="S::irenak@vsgt.si::6f871211-9d6e-4801-9f7a-49ad5e71b0eb" providerId="AD" clId="Web-{A6238678-B030-3A66-B3F3-331A33C03BED}" dt="2026-01-13T10:17:58.491" v="157" actId="20577"/>
          <ac:spMkLst>
            <pc:docMk/>
            <pc:sldMk cId="310709253" sldId="7404"/>
            <ac:spMk id="25" creationId="{AFB52DF2-879F-F527-735B-392852FC4075}"/>
          </ac:spMkLst>
        </pc:spChg>
      </pc:sldChg>
      <pc:sldChg chg="modSp">
        <pc:chgData name="Irena Krošl" userId="S::irenak@vsgt.si::6f871211-9d6e-4801-9f7a-49ad5e71b0eb" providerId="AD" clId="Web-{A6238678-B030-3A66-B3F3-331A33C03BED}" dt="2026-01-13T09:51:17.634" v="73" actId="1076"/>
        <pc:sldMkLst>
          <pc:docMk/>
          <pc:sldMk cId="3849946711" sldId="7406"/>
        </pc:sldMkLst>
        <pc:spChg chg="mod">
          <ac:chgData name="Irena Krošl" userId="S::irenak@vsgt.si::6f871211-9d6e-4801-9f7a-49ad5e71b0eb" providerId="AD" clId="Web-{A6238678-B030-3A66-B3F3-331A33C03BED}" dt="2026-01-13T09:51:17.634" v="73" actId="1076"/>
          <ac:spMkLst>
            <pc:docMk/>
            <pc:sldMk cId="3849946711" sldId="7406"/>
            <ac:spMk id="5" creationId="{468B4115-1D09-72A8-04B9-798B7EE74884}"/>
          </ac:spMkLst>
        </pc:spChg>
        <pc:spChg chg="mod">
          <ac:chgData name="Irena Krošl" userId="S::irenak@vsgt.si::6f871211-9d6e-4801-9f7a-49ad5e71b0eb" providerId="AD" clId="Web-{A6238678-B030-3A66-B3F3-331A33C03BED}" dt="2026-01-13T09:50:57.180" v="67" actId="20577"/>
          <ac:spMkLst>
            <pc:docMk/>
            <pc:sldMk cId="3849946711" sldId="7406"/>
            <ac:spMk id="10" creationId="{8EC1214A-D145-4EC4-6E71-1B5179066961}"/>
          </ac:spMkLst>
        </pc:spChg>
        <pc:spChg chg="mod">
          <ac:chgData name="Irena Krošl" userId="S::irenak@vsgt.si::6f871211-9d6e-4801-9f7a-49ad5e71b0eb" providerId="AD" clId="Web-{A6238678-B030-3A66-B3F3-331A33C03BED}" dt="2026-01-13T09:51:12.728" v="71" actId="1076"/>
          <ac:spMkLst>
            <pc:docMk/>
            <pc:sldMk cId="3849946711" sldId="7406"/>
            <ac:spMk id="16" creationId="{6E212573-9D5B-2906-AFEE-33A36B8EB64C}"/>
          </ac:spMkLst>
        </pc:spChg>
      </pc:sldChg>
      <pc:sldChg chg="modSp">
        <pc:chgData name="Irena Krošl" userId="S::irenak@vsgt.si::6f871211-9d6e-4801-9f7a-49ad5e71b0eb" providerId="AD" clId="Web-{A6238678-B030-3A66-B3F3-331A33C03BED}" dt="2026-01-13T10:17:09.069" v="148" actId="20577"/>
        <pc:sldMkLst>
          <pc:docMk/>
          <pc:sldMk cId="4078052695" sldId="7408"/>
        </pc:sldMkLst>
        <pc:spChg chg="mod">
          <ac:chgData name="Irena Krošl" userId="S::irenak@vsgt.si::6f871211-9d6e-4801-9f7a-49ad5e71b0eb" providerId="AD" clId="Web-{A6238678-B030-3A66-B3F3-331A33C03BED}" dt="2026-01-13T10:16:41.615" v="139" actId="14100"/>
          <ac:spMkLst>
            <pc:docMk/>
            <pc:sldMk cId="4078052695" sldId="7408"/>
            <ac:spMk id="10" creationId="{8856FD06-611D-221E-F2B5-C818866E9EA3}"/>
          </ac:spMkLst>
        </pc:spChg>
        <pc:spChg chg="mod">
          <ac:chgData name="Irena Krošl" userId="S::irenak@vsgt.si::6f871211-9d6e-4801-9f7a-49ad5e71b0eb" providerId="AD" clId="Web-{A6238678-B030-3A66-B3F3-331A33C03BED}" dt="2026-01-13T10:16:44.819" v="140" actId="1076"/>
          <ac:spMkLst>
            <pc:docMk/>
            <pc:sldMk cId="4078052695" sldId="7408"/>
            <ac:spMk id="11" creationId="{06761203-4388-E4D6-B4A0-8E9437C95EC3}"/>
          </ac:spMkLst>
        </pc:spChg>
        <pc:spChg chg="mod">
          <ac:chgData name="Irena Krošl" userId="S::irenak@vsgt.si::6f871211-9d6e-4801-9f7a-49ad5e71b0eb" providerId="AD" clId="Web-{A6238678-B030-3A66-B3F3-331A33C03BED}" dt="2026-01-13T10:16:27.646" v="138" actId="1076"/>
          <ac:spMkLst>
            <pc:docMk/>
            <pc:sldMk cId="4078052695" sldId="7408"/>
            <ac:spMk id="14" creationId="{A01EEDFD-2E7C-09AE-1D1E-984EADFC5D04}"/>
          </ac:spMkLst>
        </pc:spChg>
        <pc:spChg chg="mod">
          <ac:chgData name="Irena Krošl" userId="S::irenak@vsgt.si::6f871211-9d6e-4801-9f7a-49ad5e71b0eb" providerId="AD" clId="Web-{A6238678-B030-3A66-B3F3-331A33C03BED}" dt="2026-01-13T10:16:54.787" v="144" actId="1076"/>
          <ac:spMkLst>
            <pc:docMk/>
            <pc:sldMk cId="4078052695" sldId="7408"/>
            <ac:spMk id="16" creationId="{B349F5B0-F8EB-804C-A975-6EF92F6F469F}"/>
          </ac:spMkLst>
        </pc:spChg>
        <pc:spChg chg="mod">
          <ac:chgData name="Irena Krošl" userId="S::irenak@vsgt.si::6f871211-9d6e-4801-9f7a-49ad5e71b0eb" providerId="AD" clId="Web-{A6238678-B030-3A66-B3F3-331A33C03BED}" dt="2026-01-13T10:17:09.069" v="148" actId="20577"/>
          <ac:spMkLst>
            <pc:docMk/>
            <pc:sldMk cId="4078052695" sldId="7408"/>
            <ac:spMk id="21" creationId="{7D1B6D38-0544-E1FB-5F63-ED75110877C8}"/>
          </ac:spMkLst>
        </pc:spChg>
      </pc:sldChg>
      <pc:sldChg chg="modSp">
        <pc:chgData name="Irena Krošl" userId="S::irenak@vsgt.si::6f871211-9d6e-4801-9f7a-49ad5e71b0eb" providerId="AD" clId="Web-{A6238678-B030-3A66-B3F3-331A33C03BED}" dt="2026-01-13T10:23:53.175" v="226" actId="14100"/>
        <pc:sldMkLst>
          <pc:docMk/>
          <pc:sldMk cId="2567438052" sldId="7409"/>
        </pc:sldMkLst>
        <pc:spChg chg="mod">
          <ac:chgData name="Irena Krošl" userId="S::irenak@vsgt.si::6f871211-9d6e-4801-9f7a-49ad5e71b0eb" providerId="AD" clId="Web-{A6238678-B030-3A66-B3F3-331A33C03BED}" dt="2026-01-13T10:23:35.611" v="220" actId="14100"/>
          <ac:spMkLst>
            <pc:docMk/>
            <pc:sldMk cId="2567438052" sldId="7409"/>
            <ac:spMk id="6" creationId="{A19AD08D-003C-1625-7D36-7853142AA1A7}"/>
          </ac:spMkLst>
        </pc:spChg>
        <pc:spChg chg="mod">
          <ac:chgData name="Irena Krošl" userId="S::irenak@vsgt.si::6f871211-9d6e-4801-9f7a-49ad5e71b0eb" providerId="AD" clId="Web-{A6238678-B030-3A66-B3F3-331A33C03BED}" dt="2026-01-13T10:23:53.175" v="226" actId="14100"/>
          <ac:spMkLst>
            <pc:docMk/>
            <pc:sldMk cId="2567438052" sldId="7409"/>
            <ac:spMk id="12" creationId="{6F27D435-F2FD-4F8A-4FD3-675EDB66CA84}"/>
          </ac:spMkLst>
        </pc:spChg>
        <pc:spChg chg="mod">
          <ac:chgData name="Irena Krošl" userId="S::irenak@vsgt.si::6f871211-9d6e-4801-9f7a-49ad5e71b0eb" providerId="AD" clId="Web-{A6238678-B030-3A66-B3F3-331A33C03BED}" dt="2026-01-13T10:23:31.142" v="219" actId="1076"/>
          <ac:spMkLst>
            <pc:docMk/>
            <pc:sldMk cId="2567438052" sldId="7409"/>
            <ac:spMk id="18" creationId="{55F60757-30D7-45B0-23DD-60E46D496C1E}"/>
          </ac:spMkLst>
        </pc:spChg>
        <pc:spChg chg="mod">
          <ac:chgData name="Irena Krošl" userId="S::irenak@vsgt.si::6f871211-9d6e-4801-9f7a-49ad5e71b0eb" providerId="AD" clId="Web-{A6238678-B030-3A66-B3F3-331A33C03BED}" dt="2026-01-13T10:23:47.815" v="225" actId="20577"/>
          <ac:spMkLst>
            <pc:docMk/>
            <pc:sldMk cId="2567438052" sldId="7409"/>
            <ac:spMk id="19" creationId="{D3258612-2526-FAFF-31D0-A0394040A3E6}"/>
          </ac:spMkLst>
        </pc:spChg>
      </pc:sldChg>
      <pc:sldChg chg="modSp">
        <pc:chgData name="Irena Krošl" userId="S::irenak@vsgt.si::6f871211-9d6e-4801-9f7a-49ad5e71b0eb" providerId="AD" clId="Web-{A6238678-B030-3A66-B3F3-331A33C03BED}" dt="2026-01-13T11:25:37.607" v="598" actId="20577"/>
        <pc:sldMkLst>
          <pc:docMk/>
          <pc:sldMk cId="1011798241" sldId="7410"/>
        </pc:sldMkLst>
        <pc:spChg chg="mod">
          <ac:chgData name="Irena Krošl" userId="S::irenak@vsgt.si::6f871211-9d6e-4801-9f7a-49ad5e71b0eb" providerId="AD" clId="Web-{A6238678-B030-3A66-B3F3-331A33C03BED}" dt="2026-01-13T11:25:30.528" v="597" actId="1076"/>
          <ac:spMkLst>
            <pc:docMk/>
            <pc:sldMk cId="1011798241" sldId="7410"/>
            <ac:spMk id="4" creationId="{81676E93-6AC7-D76D-23FF-289E7313F2E4}"/>
          </ac:spMkLst>
        </pc:spChg>
        <pc:spChg chg="mod">
          <ac:chgData name="Irena Krošl" userId="S::irenak@vsgt.si::6f871211-9d6e-4801-9f7a-49ad5e71b0eb" providerId="AD" clId="Web-{A6238678-B030-3A66-B3F3-331A33C03BED}" dt="2026-01-13T11:25:37.607" v="598" actId="20577"/>
          <ac:spMkLst>
            <pc:docMk/>
            <pc:sldMk cId="1011798241" sldId="7410"/>
            <ac:spMk id="7" creationId="{2CE1738A-CD1F-E7CB-A9C6-4969341C5BD2}"/>
          </ac:spMkLst>
        </pc:spChg>
        <pc:spChg chg="mod">
          <ac:chgData name="Irena Krošl" userId="S::irenak@vsgt.si::6f871211-9d6e-4801-9f7a-49ad5e71b0eb" providerId="AD" clId="Web-{A6238678-B030-3A66-B3F3-331A33C03BED}" dt="2026-01-13T10:39:39.280" v="594" actId="1076"/>
          <ac:spMkLst>
            <pc:docMk/>
            <pc:sldMk cId="1011798241" sldId="7410"/>
            <ac:spMk id="8" creationId="{2BF54C97-67E9-451B-62E2-A7F039FF077B}"/>
          </ac:spMkLst>
        </pc:spChg>
      </pc:sldChg>
      <pc:sldChg chg="delSp modSp">
        <pc:chgData name="Irena Krošl" userId="S::irenak@vsgt.si::6f871211-9d6e-4801-9f7a-49ad5e71b0eb" providerId="AD" clId="Web-{A6238678-B030-3A66-B3F3-331A33C03BED}" dt="2026-01-13T10:14:24.690" v="110" actId="14100"/>
        <pc:sldMkLst>
          <pc:docMk/>
          <pc:sldMk cId="1366977352" sldId="7412"/>
        </pc:sldMkLst>
        <pc:spChg chg="mod">
          <ac:chgData name="Irena Krošl" userId="S::irenak@vsgt.si::6f871211-9d6e-4801-9f7a-49ad5e71b0eb" providerId="AD" clId="Web-{A6238678-B030-3A66-B3F3-331A33C03BED}" dt="2026-01-13T10:13:41.502" v="95" actId="14100"/>
          <ac:spMkLst>
            <pc:docMk/>
            <pc:sldMk cId="1366977352" sldId="7412"/>
            <ac:spMk id="6" creationId="{48E07050-0C09-A2E9-98DE-F61FE33AC110}"/>
          </ac:spMkLst>
        </pc:spChg>
        <pc:spChg chg="del">
          <ac:chgData name="Irena Krošl" userId="S::irenak@vsgt.si::6f871211-9d6e-4801-9f7a-49ad5e71b0eb" providerId="AD" clId="Web-{A6238678-B030-3A66-B3F3-331A33C03BED}" dt="2026-01-13T10:13:50.065" v="99"/>
          <ac:spMkLst>
            <pc:docMk/>
            <pc:sldMk cId="1366977352" sldId="7412"/>
            <ac:spMk id="8" creationId="{3D4FC5FD-5F90-AD70-469B-D89703EA86D8}"/>
          </ac:spMkLst>
        </pc:spChg>
        <pc:spChg chg="mod">
          <ac:chgData name="Irena Krošl" userId="S::irenak@vsgt.si::6f871211-9d6e-4801-9f7a-49ad5e71b0eb" providerId="AD" clId="Web-{A6238678-B030-3A66-B3F3-331A33C03BED}" dt="2026-01-13T10:14:24.690" v="110" actId="14100"/>
          <ac:spMkLst>
            <pc:docMk/>
            <pc:sldMk cId="1366977352" sldId="7412"/>
            <ac:spMk id="10" creationId="{33D38BD6-5BB7-9588-ED2F-9D87ADE7DE54}"/>
          </ac:spMkLst>
        </pc:spChg>
        <pc:spChg chg="mod">
          <ac:chgData name="Irena Krošl" userId="S::irenak@vsgt.si::6f871211-9d6e-4801-9f7a-49ad5e71b0eb" providerId="AD" clId="Web-{A6238678-B030-3A66-B3F3-331A33C03BED}" dt="2026-01-13T10:13:29.814" v="91" actId="14100"/>
          <ac:spMkLst>
            <pc:docMk/>
            <pc:sldMk cId="1366977352" sldId="7412"/>
            <ac:spMk id="11" creationId="{0E6FAB21-DD89-D001-B316-3BC95762C124}"/>
          </ac:spMkLst>
        </pc:spChg>
        <pc:spChg chg="mod">
          <ac:chgData name="Irena Krošl" userId="S::irenak@vsgt.si::6f871211-9d6e-4801-9f7a-49ad5e71b0eb" providerId="AD" clId="Web-{A6238678-B030-3A66-B3F3-331A33C03BED}" dt="2026-01-13T10:13:32.486" v="92" actId="1076"/>
          <ac:spMkLst>
            <pc:docMk/>
            <pc:sldMk cId="1366977352" sldId="7412"/>
            <ac:spMk id="12" creationId="{BB550BD0-03C5-3A37-3B2F-81EB991847E4}"/>
          </ac:spMkLst>
        </pc:spChg>
        <pc:spChg chg="mod">
          <ac:chgData name="Irena Krošl" userId="S::irenak@vsgt.si::6f871211-9d6e-4801-9f7a-49ad5e71b0eb" providerId="AD" clId="Web-{A6238678-B030-3A66-B3F3-331A33C03BED}" dt="2026-01-13T10:13:43.643" v="96" actId="1076"/>
          <ac:spMkLst>
            <pc:docMk/>
            <pc:sldMk cId="1366977352" sldId="7412"/>
            <ac:spMk id="13" creationId="{3F453951-8F49-9A59-6E07-24E76B0FD81D}"/>
          </ac:spMkLst>
        </pc:spChg>
        <pc:spChg chg="mod">
          <ac:chgData name="Irena Krošl" userId="S::irenak@vsgt.si::6f871211-9d6e-4801-9f7a-49ad5e71b0eb" providerId="AD" clId="Web-{A6238678-B030-3A66-B3F3-331A33C03BED}" dt="2026-01-13T10:13:57.362" v="100" actId="14100"/>
          <ac:spMkLst>
            <pc:docMk/>
            <pc:sldMk cId="1366977352" sldId="7412"/>
            <ac:spMk id="14" creationId="{8BA798EE-15F0-6B78-AC37-9961743A1FFB}"/>
          </ac:spMkLst>
        </pc:spChg>
        <pc:spChg chg="mod">
          <ac:chgData name="Irena Krošl" userId="S::irenak@vsgt.si::6f871211-9d6e-4801-9f7a-49ad5e71b0eb" providerId="AD" clId="Web-{A6238678-B030-3A66-B3F3-331A33C03BED}" dt="2026-01-13T10:13:39.127" v="94" actId="1076"/>
          <ac:spMkLst>
            <pc:docMk/>
            <pc:sldMk cId="1366977352" sldId="7412"/>
            <ac:spMk id="15" creationId="{0D5378FA-A17B-F611-6BF3-F47D4E16817E}"/>
          </ac:spMkLst>
        </pc:spChg>
        <pc:spChg chg="mod">
          <ac:chgData name="Irena Krošl" userId="S::irenak@vsgt.si::6f871211-9d6e-4801-9f7a-49ad5e71b0eb" providerId="AD" clId="Web-{A6238678-B030-3A66-B3F3-331A33C03BED}" dt="2026-01-13T10:14:08.909" v="105" actId="1076"/>
          <ac:spMkLst>
            <pc:docMk/>
            <pc:sldMk cId="1366977352" sldId="7412"/>
            <ac:spMk id="17" creationId="{9BBE7B6A-7403-3ACC-5327-F0F2729405E7}"/>
          </ac:spMkLst>
        </pc:spChg>
        <pc:spChg chg="mod">
          <ac:chgData name="Irena Krošl" userId="S::irenak@vsgt.si::6f871211-9d6e-4801-9f7a-49ad5e71b0eb" providerId="AD" clId="Web-{A6238678-B030-3A66-B3F3-331A33C03BED}" dt="2026-01-13T10:14:20.300" v="109" actId="14100"/>
          <ac:spMkLst>
            <pc:docMk/>
            <pc:sldMk cId="1366977352" sldId="7412"/>
            <ac:spMk id="19" creationId="{64E73A42-A970-4BB7-9DAF-716444F9BE99}"/>
          </ac:spMkLst>
        </pc:spChg>
      </pc:sldChg>
      <pc:sldChg chg="modSp">
        <pc:chgData name="Irena Krošl" userId="S::irenak@vsgt.si::6f871211-9d6e-4801-9f7a-49ad5e71b0eb" providerId="AD" clId="Web-{A6238678-B030-3A66-B3F3-331A33C03BED}" dt="2026-01-13T10:26:40.463" v="270" actId="1076"/>
        <pc:sldMkLst>
          <pc:docMk/>
          <pc:sldMk cId="2134235304" sldId="7587"/>
        </pc:sldMkLst>
        <pc:graphicFrameChg chg="mod modGraphic">
          <ac:chgData name="Irena Krošl" userId="S::irenak@vsgt.si::6f871211-9d6e-4801-9f7a-49ad5e71b0eb" providerId="AD" clId="Web-{A6238678-B030-3A66-B3F3-331A33C03BED}" dt="2026-01-13T10:26:40.463" v="270" actId="1076"/>
          <ac:graphicFrameMkLst>
            <pc:docMk/>
            <pc:sldMk cId="2134235304" sldId="7587"/>
            <ac:graphicFrameMk id="5" creationId="{57987D67-8819-2354-BFA3-DEEBD0CC257A}"/>
          </ac:graphicFrameMkLst>
        </pc:graphicFrameChg>
      </pc:sldChg>
      <pc:sldChg chg="modSp">
        <pc:chgData name="Irena Krošl" userId="S::irenak@vsgt.si::6f871211-9d6e-4801-9f7a-49ad5e71b0eb" providerId="AD" clId="Web-{A6238678-B030-3A66-B3F3-331A33C03BED}" dt="2026-01-13T10:22:51.640" v="213" actId="1076"/>
        <pc:sldMkLst>
          <pc:docMk/>
          <pc:sldMk cId="3761180750" sldId="7589"/>
        </pc:sldMkLst>
        <pc:spChg chg="mod">
          <ac:chgData name="Irena Krošl" userId="S::irenak@vsgt.si::6f871211-9d6e-4801-9f7a-49ad5e71b0eb" providerId="AD" clId="Web-{A6238678-B030-3A66-B3F3-331A33C03BED}" dt="2026-01-13T10:22:40.967" v="211" actId="1076"/>
          <ac:spMkLst>
            <pc:docMk/>
            <pc:sldMk cId="3761180750" sldId="7589"/>
            <ac:spMk id="2" creationId="{2E89F4F2-5BC0-9148-2957-5D5958D3ACB4}"/>
          </ac:spMkLst>
        </pc:spChg>
        <pc:spChg chg="mod">
          <ac:chgData name="Irena Krošl" userId="S::irenak@vsgt.si::6f871211-9d6e-4801-9f7a-49ad5e71b0eb" providerId="AD" clId="Web-{A6238678-B030-3A66-B3F3-331A33C03BED}" dt="2026-01-13T10:22:13.278" v="202" actId="1076"/>
          <ac:spMkLst>
            <pc:docMk/>
            <pc:sldMk cId="3761180750" sldId="7589"/>
            <ac:spMk id="8" creationId="{4A329DDA-707C-BFC5-1EE6-4C80E2FAD2BE}"/>
          </ac:spMkLst>
        </pc:spChg>
        <pc:spChg chg="mod">
          <ac:chgData name="Irena Krošl" userId="S::irenak@vsgt.si::6f871211-9d6e-4801-9f7a-49ad5e71b0eb" providerId="AD" clId="Web-{A6238678-B030-3A66-B3F3-331A33C03BED}" dt="2026-01-13T10:22:51.640" v="213" actId="1076"/>
          <ac:spMkLst>
            <pc:docMk/>
            <pc:sldMk cId="3761180750" sldId="7589"/>
            <ac:spMk id="9" creationId="{8849EB85-4EC6-982C-2739-4B23126FF6C4}"/>
          </ac:spMkLst>
        </pc:spChg>
        <pc:spChg chg="mod">
          <ac:chgData name="Irena Krošl" userId="S::irenak@vsgt.si::6f871211-9d6e-4801-9f7a-49ad5e71b0eb" providerId="AD" clId="Web-{A6238678-B030-3A66-B3F3-331A33C03BED}" dt="2026-01-13T10:22:19.028" v="203" actId="14100"/>
          <ac:spMkLst>
            <pc:docMk/>
            <pc:sldMk cId="3761180750" sldId="7589"/>
            <ac:spMk id="11" creationId="{9A2026C1-E3DA-590B-39B0-4782379AD68B}"/>
          </ac:spMkLst>
        </pc:spChg>
      </pc:sldChg>
      <pc:sldChg chg="modSp">
        <pc:chgData name="Irena Krošl" userId="S::irenak@vsgt.si::6f871211-9d6e-4801-9f7a-49ad5e71b0eb" providerId="AD" clId="Web-{A6238678-B030-3A66-B3F3-331A33C03BED}" dt="2026-01-13T10:27:17.855" v="317"/>
        <pc:sldMkLst>
          <pc:docMk/>
          <pc:sldMk cId="1889205520" sldId="7590"/>
        </pc:sldMkLst>
        <pc:graphicFrameChg chg="mod modGraphic">
          <ac:chgData name="Irena Krošl" userId="S::irenak@vsgt.si::6f871211-9d6e-4801-9f7a-49ad5e71b0eb" providerId="AD" clId="Web-{A6238678-B030-3A66-B3F3-331A33C03BED}" dt="2026-01-13T10:27:17.855" v="317"/>
          <ac:graphicFrameMkLst>
            <pc:docMk/>
            <pc:sldMk cId="1889205520" sldId="7590"/>
            <ac:graphicFrameMk id="5" creationId="{B3EB10AA-51BD-F33B-E5F5-9FB2D67819D3}"/>
          </ac:graphicFrameMkLst>
        </pc:graphicFrameChg>
      </pc:sldChg>
      <pc:sldChg chg="modSp">
        <pc:chgData name="Irena Krošl" userId="S::irenak@vsgt.si::6f871211-9d6e-4801-9f7a-49ad5e71b0eb" providerId="AD" clId="Web-{A6238678-B030-3A66-B3F3-331A33C03BED}" dt="2026-01-13T10:27:29.480" v="318" actId="1076"/>
        <pc:sldMkLst>
          <pc:docMk/>
          <pc:sldMk cId="4287798184" sldId="7593"/>
        </pc:sldMkLst>
        <pc:graphicFrameChg chg="mod">
          <ac:chgData name="Irena Krošl" userId="S::irenak@vsgt.si::6f871211-9d6e-4801-9f7a-49ad5e71b0eb" providerId="AD" clId="Web-{A6238678-B030-3A66-B3F3-331A33C03BED}" dt="2026-01-13T10:27:29.480" v="318" actId="1076"/>
          <ac:graphicFrameMkLst>
            <pc:docMk/>
            <pc:sldMk cId="4287798184" sldId="7593"/>
            <ac:graphicFrameMk id="5" creationId="{D2754E70-566E-8C7B-7FBA-96C0F68B1FA6}"/>
          </ac:graphicFrameMkLst>
        </pc:graphicFrameChg>
      </pc:sldChg>
      <pc:sldChg chg="modSp">
        <pc:chgData name="Irena Krošl" userId="S::irenak@vsgt.si::6f871211-9d6e-4801-9f7a-49ad5e71b0eb" providerId="AD" clId="Web-{A6238678-B030-3A66-B3F3-331A33C03BED}" dt="2026-01-13T10:27:41.949" v="319" actId="1076"/>
        <pc:sldMkLst>
          <pc:docMk/>
          <pc:sldMk cId="657450328" sldId="7596"/>
        </pc:sldMkLst>
        <pc:spChg chg="mod">
          <ac:chgData name="Irena Krošl" userId="S::irenak@vsgt.si::6f871211-9d6e-4801-9f7a-49ad5e71b0eb" providerId="AD" clId="Web-{A6238678-B030-3A66-B3F3-331A33C03BED}" dt="2026-01-13T10:27:41.949" v="319" actId="1076"/>
          <ac:spMkLst>
            <pc:docMk/>
            <pc:sldMk cId="657450328" sldId="7596"/>
            <ac:spMk id="3" creationId="{109F3137-7AAB-52FB-AAEF-D0B36671B35C}"/>
          </ac:spMkLst>
        </pc:spChg>
      </pc:sldChg>
      <pc:sldChg chg="modSp">
        <pc:chgData name="Irena Krošl" userId="S::irenak@vsgt.si::6f871211-9d6e-4801-9f7a-49ad5e71b0eb" providerId="AD" clId="Web-{A6238678-B030-3A66-B3F3-331A33C03BED}" dt="2026-01-13T10:27:46.981" v="320" actId="1076"/>
        <pc:sldMkLst>
          <pc:docMk/>
          <pc:sldMk cId="1464823260" sldId="7598"/>
        </pc:sldMkLst>
        <pc:graphicFrameChg chg="mod">
          <ac:chgData name="Irena Krošl" userId="S::irenak@vsgt.si::6f871211-9d6e-4801-9f7a-49ad5e71b0eb" providerId="AD" clId="Web-{A6238678-B030-3A66-B3F3-331A33C03BED}" dt="2026-01-13T10:27:46.981" v="320" actId="1076"/>
          <ac:graphicFrameMkLst>
            <pc:docMk/>
            <pc:sldMk cId="1464823260" sldId="7598"/>
            <ac:graphicFrameMk id="5" creationId="{9BBD4759-DC81-CB9E-0780-81B53310A4F0}"/>
          </ac:graphicFrameMkLst>
        </pc:graphicFrameChg>
      </pc:sldChg>
      <pc:sldChg chg="modSp">
        <pc:chgData name="Irena Krošl" userId="S::irenak@vsgt.si::6f871211-9d6e-4801-9f7a-49ad5e71b0eb" providerId="AD" clId="Web-{A6238678-B030-3A66-B3F3-331A33C03BED}" dt="2026-01-13T10:33:45.908" v="452" actId="1076"/>
        <pc:sldMkLst>
          <pc:docMk/>
          <pc:sldMk cId="3251900465" sldId="7600"/>
        </pc:sldMkLst>
        <pc:spChg chg="mod">
          <ac:chgData name="Irena Krošl" userId="S::irenak@vsgt.si::6f871211-9d6e-4801-9f7a-49ad5e71b0eb" providerId="AD" clId="Web-{A6238678-B030-3A66-B3F3-331A33C03BED}" dt="2026-01-13T10:33:45.908" v="452" actId="1076"/>
          <ac:spMkLst>
            <pc:docMk/>
            <pc:sldMk cId="3251900465" sldId="7600"/>
            <ac:spMk id="13" creationId="{4A721EBF-1CC2-C712-E7D1-09F745A544C9}"/>
          </ac:spMkLst>
        </pc:spChg>
        <pc:spChg chg="mod">
          <ac:chgData name="Irena Krošl" userId="S::irenak@vsgt.si::6f871211-9d6e-4801-9f7a-49ad5e71b0eb" providerId="AD" clId="Web-{A6238678-B030-3A66-B3F3-331A33C03BED}" dt="2026-01-13T10:33:43.377" v="451" actId="1076"/>
          <ac:spMkLst>
            <pc:docMk/>
            <pc:sldMk cId="3251900465" sldId="7600"/>
            <ac:spMk id="15" creationId="{18A18895-C448-BA21-0EA5-0F78EF34864E}"/>
          </ac:spMkLst>
        </pc:spChg>
        <pc:spChg chg="mod">
          <ac:chgData name="Irena Krošl" userId="S::irenak@vsgt.si::6f871211-9d6e-4801-9f7a-49ad5e71b0eb" providerId="AD" clId="Web-{A6238678-B030-3A66-B3F3-331A33C03BED}" dt="2026-01-13T10:33:37.252" v="450" actId="14100"/>
          <ac:spMkLst>
            <pc:docMk/>
            <pc:sldMk cId="3251900465" sldId="7600"/>
            <ac:spMk id="21" creationId="{475D6997-38BE-E3E6-FDC5-237AF465E771}"/>
          </ac:spMkLst>
        </pc:spChg>
      </pc:sldChg>
      <pc:sldChg chg="modSp">
        <pc:chgData name="Irena Krošl" userId="S::irenak@vsgt.si::6f871211-9d6e-4801-9f7a-49ad5e71b0eb" providerId="AD" clId="Web-{A6238678-B030-3A66-B3F3-331A33C03BED}" dt="2026-01-13T10:35:00.754" v="473" actId="14100"/>
        <pc:sldMkLst>
          <pc:docMk/>
          <pc:sldMk cId="658311817" sldId="7601"/>
        </pc:sldMkLst>
        <pc:spChg chg="mod">
          <ac:chgData name="Irena Krošl" userId="S::irenak@vsgt.si::6f871211-9d6e-4801-9f7a-49ad5e71b0eb" providerId="AD" clId="Web-{A6238678-B030-3A66-B3F3-331A33C03BED}" dt="2026-01-13T10:35:00.754" v="473" actId="14100"/>
          <ac:spMkLst>
            <pc:docMk/>
            <pc:sldMk cId="658311817" sldId="7601"/>
            <ac:spMk id="18" creationId="{3E0FAA52-E8DB-D766-E53D-6DB5710AC066}"/>
          </ac:spMkLst>
        </pc:spChg>
      </pc:sldChg>
      <pc:sldChg chg="modSp">
        <pc:chgData name="Irena Krošl" userId="S::irenak@vsgt.si::6f871211-9d6e-4801-9f7a-49ad5e71b0eb" providerId="AD" clId="Web-{A6238678-B030-3A66-B3F3-331A33C03BED}" dt="2026-01-13T10:35:48.319" v="476" actId="1076"/>
        <pc:sldMkLst>
          <pc:docMk/>
          <pc:sldMk cId="3697746539" sldId="7603"/>
        </pc:sldMkLst>
        <pc:spChg chg="mod">
          <ac:chgData name="Irena Krošl" userId="S::irenak@vsgt.si::6f871211-9d6e-4801-9f7a-49ad5e71b0eb" providerId="AD" clId="Web-{A6238678-B030-3A66-B3F3-331A33C03BED}" dt="2026-01-13T10:35:48.319" v="476" actId="1076"/>
          <ac:spMkLst>
            <pc:docMk/>
            <pc:sldMk cId="3697746539" sldId="7603"/>
            <ac:spMk id="8" creationId="{4AAC98B5-0A21-B6F9-0A27-7CC88E4FEF32}"/>
          </ac:spMkLst>
        </pc:spChg>
      </pc:sldChg>
      <pc:sldChg chg="modSp">
        <pc:chgData name="Irena Krošl" userId="S::irenak@vsgt.si::6f871211-9d6e-4801-9f7a-49ad5e71b0eb" providerId="AD" clId="Web-{A6238678-B030-3A66-B3F3-331A33C03BED}" dt="2026-01-13T10:35:35.771" v="475" actId="1076"/>
        <pc:sldMkLst>
          <pc:docMk/>
          <pc:sldMk cId="1322476462" sldId="7604"/>
        </pc:sldMkLst>
        <pc:spChg chg="mod">
          <ac:chgData name="Irena Krošl" userId="S::irenak@vsgt.si::6f871211-9d6e-4801-9f7a-49ad5e71b0eb" providerId="AD" clId="Web-{A6238678-B030-3A66-B3F3-331A33C03BED}" dt="2026-01-13T10:35:35.771" v="475" actId="1076"/>
          <ac:spMkLst>
            <pc:docMk/>
            <pc:sldMk cId="1322476462" sldId="7604"/>
            <ac:spMk id="15" creationId="{054FA64B-C29F-EDEB-C412-9345D5CD6641}"/>
          </ac:spMkLst>
        </pc:spChg>
      </pc:sldChg>
      <pc:sldChg chg="modSp">
        <pc:chgData name="Irena Krošl" userId="S::irenak@vsgt.si::6f871211-9d6e-4801-9f7a-49ad5e71b0eb" providerId="AD" clId="Web-{A6238678-B030-3A66-B3F3-331A33C03BED}" dt="2026-01-13T10:37:43.431" v="506" actId="14100"/>
        <pc:sldMkLst>
          <pc:docMk/>
          <pc:sldMk cId="3476009263" sldId="7605"/>
        </pc:sldMkLst>
        <pc:spChg chg="mod">
          <ac:chgData name="Irena Krošl" userId="S::irenak@vsgt.si::6f871211-9d6e-4801-9f7a-49ad5e71b0eb" providerId="AD" clId="Web-{A6238678-B030-3A66-B3F3-331A33C03BED}" dt="2026-01-13T10:37:43.431" v="506" actId="14100"/>
          <ac:spMkLst>
            <pc:docMk/>
            <pc:sldMk cId="3476009263" sldId="7605"/>
            <ac:spMk id="7" creationId="{6F898E5B-AB7D-B261-F136-8374136A439C}"/>
          </ac:spMkLst>
        </pc:spChg>
      </pc:sldChg>
      <pc:sldChg chg="delSp modSp">
        <pc:chgData name="Irena Krošl" userId="S::irenak@vsgt.si::6f871211-9d6e-4801-9f7a-49ad5e71b0eb" providerId="AD" clId="Web-{A6238678-B030-3A66-B3F3-331A33C03BED}" dt="2026-01-13T10:36:27.899" v="482" actId="1076"/>
        <pc:sldMkLst>
          <pc:docMk/>
          <pc:sldMk cId="2779422291" sldId="7606"/>
        </pc:sldMkLst>
        <pc:spChg chg="mod">
          <ac:chgData name="Irena Krošl" userId="S::irenak@vsgt.si::6f871211-9d6e-4801-9f7a-49ad5e71b0eb" providerId="AD" clId="Web-{A6238678-B030-3A66-B3F3-331A33C03BED}" dt="2026-01-13T10:36:10.897" v="478" actId="14100"/>
          <ac:spMkLst>
            <pc:docMk/>
            <pc:sldMk cId="2779422291" sldId="7606"/>
            <ac:spMk id="4" creationId="{A0DCC7B3-FE8F-D8F4-B756-430463DE511E}"/>
          </ac:spMkLst>
        </pc:spChg>
        <pc:spChg chg="mod">
          <ac:chgData name="Irena Krošl" userId="S::irenak@vsgt.si::6f871211-9d6e-4801-9f7a-49ad5e71b0eb" providerId="AD" clId="Web-{A6238678-B030-3A66-B3F3-331A33C03BED}" dt="2026-01-13T10:36:20.148" v="480" actId="1076"/>
          <ac:spMkLst>
            <pc:docMk/>
            <pc:sldMk cId="2779422291" sldId="7606"/>
            <ac:spMk id="7" creationId="{D0BCA68D-F01D-CC16-6439-1790D4AF4D56}"/>
          </ac:spMkLst>
        </pc:spChg>
        <pc:spChg chg="mod">
          <ac:chgData name="Irena Krošl" userId="S::irenak@vsgt.si::6f871211-9d6e-4801-9f7a-49ad5e71b0eb" providerId="AD" clId="Web-{A6238678-B030-3A66-B3F3-331A33C03BED}" dt="2026-01-13T10:36:22.398" v="481" actId="1076"/>
          <ac:spMkLst>
            <pc:docMk/>
            <pc:sldMk cId="2779422291" sldId="7606"/>
            <ac:spMk id="8" creationId="{F39B0099-79F6-32BD-22A8-8F0D9C3E41BA}"/>
          </ac:spMkLst>
        </pc:spChg>
        <pc:spChg chg="mod">
          <ac:chgData name="Irena Krošl" userId="S::irenak@vsgt.si::6f871211-9d6e-4801-9f7a-49ad5e71b0eb" providerId="AD" clId="Web-{A6238678-B030-3A66-B3F3-331A33C03BED}" dt="2026-01-13T10:36:27.899" v="482" actId="1076"/>
          <ac:spMkLst>
            <pc:docMk/>
            <pc:sldMk cId="2779422291" sldId="7606"/>
            <ac:spMk id="15" creationId="{706EDC0D-CE88-ECB7-9443-CABD006D4521}"/>
          </ac:spMkLst>
        </pc:spChg>
        <pc:cxnChg chg="del">
          <ac:chgData name="Irena Krošl" userId="S::irenak@vsgt.si::6f871211-9d6e-4801-9f7a-49ad5e71b0eb" providerId="AD" clId="Web-{A6238678-B030-3A66-B3F3-331A33C03BED}" dt="2026-01-13T10:36:15.570" v="479"/>
          <ac:cxnSpMkLst>
            <pc:docMk/>
            <pc:sldMk cId="2779422291" sldId="7606"/>
            <ac:cxnSpMk id="2" creationId="{44AA15DD-963F-FBF8-53CA-98A3F79E5D19}"/>
          </ac:cxnSpMkLst>
        </pc:cxnChg>
      </pc:sldChg>
      <pc:sldChg chg="modSp">
        <pc:chgData name="Irena Krošl" userId="S::irenak@vsgt.si::6f871211-9d6e-4801-9f7a-49ad5e71b0eb" providerId="AD" clId="Web-{A6238678-B030-3A66-B3F3-331A33C03BED}" dt="2026-01-13T10:26:20.697" v="258" actId="20577"/>
        <pc:sldMkLst>
          <pc:docMk/>
          <pc:sldMk cId="1076117490" sldId="7617"/>
        </pc:sldMkLst>
        <pc:spChg chg="mod">
          <ac:chgData name="Irena Krošl" userId="S::irenak@vsgt.si::6f871211-9d6e-4801-9f7a-49ad5e71b0eb" providerId="AD" clId="Web-{A6238678-B030-3A66-B3F3-331A33C03BED}" dt="2026-01-13T10:25:57.633" v="250" actId="20577"/>
          <ac:spMkLst>
            <pc:docMk/>
            <pc:sldMk cId="1076117490" sldId="7617"/>
            <ac:spMk id="4" creationId="{443D650B-9A5C-3B50-3D27-C0557B974D5E}"/>
          </ac:spMkLst>
        </pc:spChg>
        <pc:spChg chg="mod">
          <ac:chgData name="Irena Krošl" userId="S::irenak@vsgt.si::6f871211-9d6e-4801-9f7a-49ad5e71b0eb" providerId="AD" clId="Web-{A6238678-B030-3A66-B3F3-331A33C03BED}" dt="2026-01-13T10:26:20.697" v="258" actId="20577"/>
          <ac:spMkLst>
            <pc:docMk/>
            <pc:sldMk cId="1076117490" sldId="7617"/>
            <ac:spMk id="15" creationId="{D925180D-7CBE-FB41-8234-0233889E32A5}"/>
          </ac:spMkLst>
        </pc:spChg>
        <pc:spChg chg="mod">
          <ac:chgData name="Irena Krošl" userId="S::irenak@vsgt.si::6f871211-9d6e-4801-9f7a-49ad5e71b0eb" providerId="AD" clId="Web-{A6238678-B030-3A66-B3F3-331A33C03BED}" dt="2026-01-13T10:26:01.352" v="251" actId="1076"/>
          <ac:spMkLst>
            <pc:docMk/>
            <pc:sldMk cId="1076117490" sldId="7617"/>
            <ac:spMk id="20" creationId="{423E835D-5B8A-6999-2B90-7C38B4787F9B}"/>
          </ac:spMkLst>
        </pc:spChg>
        <pc:spChg chg="mod">
          <ac:chgData name="Irena Krošl" userId="S::irenak@vsgt.si::6f871211-9d6e-4801-9f7a-49ad5e71b0eb" providerId="AD" clId="Web-{A6238678-B030-3A66-B3F3-331A33C03BED}" dt="2026-01-13T10:26:14.493" v="256" actId="20577"/>
          <ac:spMkLst>
            <pc:docMk/>
            <pc:sldMk cId="1076117490" sldId="7617"/>
            <ac:spMk id="25" creationId="{752BB041-4932-BDD7-6ED5-0F2F8D589333}"/>
          </ac:spMkLst>
        </pc:spChg>
      </pc:sldChg>
      <pc:sldChg chg="modSp">
        <pc:chgData name="Irena Krošl" userId="S::irenak@vsgt.si::6f871211-9d6e-4801-9f7a-49ad5e71b0eb" providerId="AD" clId="Web-{A6238678-B030-3A66-B3F3-331A33C03BED}" dt="2026-01-13T10:15:38.099" v="118" actId="1076"/>
        <pc:sldMkLst>
          <pc:docMk/>
          <pc:sldMk cId="2569407522" sldId="7618"/>
        </pc:sldMkLst>
        <pc:spChg chg="mod">
          <ac:chgData name="Irena Krošl" userId="S::irenak@vsgt.si::6f871211-9d6e-4801-9f7a-49ad5e71b0eb" providerId="AD" clId="Web-{A6238678-B030-3A66-B3F3-331A33C03BED}" dt="2026-01-13T10:15:02.972" v="112" actId="1076"/>
          <ac:spMkLst>
            <pc:docMk/>
            <pc:sldMk cId="2569407522" sldId="7618"/>
            <ac:spMk id="2" creationId="{B946F860-7901-6E26-8435-B8F2D86C8E6A}"/>
          </ac:spMkLst>
        </pc:spChg>
        <pc:spChg chg="mod">
          <ac:chgData name="Irena Krošl" userId="S::irenak@vsgt.si::6f871211-9d6e-4801-9f7a-49ad5e71b0eb" providerId="AD" clId="Web-{A6238678-B030-3A66-B3F3-331A33C03BED}" dt="2026-01-13T10:15:13.738" v="113" actId="20577"/>
          <ac:spMkLst>
            <pc:docMk/>
            <pc:sldMk cId="2569407522" sldId="7618"/>
            <ac:spMk id="4" creationId="{FF9B5CD2-2B68-32C7-0C71-9E00A397EF9E}"/>
          </ac:spMkLst>
        </pc:spChg>
        <pc:spChg chg="mod">
          <ac:chgData name="Irena Krošl" userId="S::irenak@vsgt.si::6f871211-9d6e-4801-9f7a-49ad5e71b0eb" providerId="AD" clId="Web-{A6238678-B030-3A66-B3F3-331A33C03BED}" dt="2026-01-13T10:15:38.099" v="118" actId="1076"/>
          <ac:spMkLst>
            <pc:docMk/>
            <pc:sldMk cId="2569407522" sldId="7618"/>
            <ac:spMk id="7" creationId="{DFCDFDD6-BE4F-45EB-8EFD-5E36B417A563}"/>
          </ac:spMkLst>
        </pc:spChg>
      </pc:sldChg>
      <pc:sldChg chg="modSp">
        <pc:chgData name="Irena Krošl" userId="S::irenak@vsgt.si::6f871211-9d6e-4801-9f7a-49ad5e71b0eb" providerId="AD" clId="Web-{A6238678-B030-3A66-B3F3-331A33C03BED}" dt="2026-01-13T10:27:55.371" v="321" actId="1076"/>
        <pc:sldMkLst>
          <pc:docMk/>
          <pc:sldMk cId="3637174817" sldId="7619"/>
        </pc:sldMkLst>
        <pc:spChg chg="mod">
          <ac:chgData name="Irena Krošl" userId="S::irenak@vsgt.si::6f871211-9d6e-4801-9f7a-49ad5e71b0eb" providerId="AD" clId="Web-{A6238678-B030-3A66-B3F3-331A33C03BED}" dt="2026-01-13T10:27:55.371" v="321" actId="1076"/>
          <ac:spMkLst>
            <pc:docMk/>
            <pc:sldMk cId="3637174817" sldId="7619"/>
            <ac:spMk id="2" creationId="{116819EC-28B4-C44A-ACD4-7D4A814400C9}"/>
          </ac:spMkLst>
        </pc:spChg>
      </pc:sldChg>
      <pc:sldChg chg="modSp">
        <pc:chgData name="Irena Krošl" userId="S::irenak@vsgt.si::6f871211-9d6e-4801-9f7a-49ad5e71b0eb" providerId="AD" clId="Web-{A6238678-B030-3A66-B3F3-331A33C03BED}" dt="2026-01-13T10:28:15.981" v="399"/>
        <pc:sldMkLst>
          <pc:docMk/>
          <pc:sldMk cId="2951705913" sldId="7620"/>
        </pc:sldMkLst>
        <pc:graphicFrameChg chg="mod modGraphic">
          <ac:chgData name="Irena Krošl" userId="S::irenak@vsgt.si::6f871211-9d6e-4801-9f7a-49ad5e71b0eb" providerId="AD" clId="Web-{A6238678-B030-3A66-B3F3-331A33C03BED}" dt="2026-01-13T10:28:15.981" v="399"/>
          <ac:graphicFrameMkLst>
            <pc:docMk/>
            <pc:sldMk cId="2951705913" sldId="7620"/>
            <ac:graphicFrameMk id="5" creationId="{7826E0DF-29D7-A551-69E4-5CC36BC90150}"/>
          </ac:graphicFrameMkLst>
        </pc:graphicFrameChg>
      </pc:sldChg>
      <pc:sldChg chg="modSp">
        <pc:chgData name="Irena Krošl" userId="S::irenak@vsgt.si::6f871211-9d6e-4801-9f7a-49ad5e71b0eb" providerId="AD" clId="Web-{A6238678-B030-3A66-B3F3-331A33C03BED}" dt="2026-01-13T09:47:56.448" v="22" actId="20577"/>
        <pc:sldMkLst>
          <pc:docMk/>
          <pc:sldMk cId="3979960270" sldId="7709"/>
        </pc:sldMkLst>
        <pc:spChg chg="mod">
          <ac:chgData name="Irena Krošl" userId="S::irenak@vsgt.si::6f871211-9d6e-4801-9f7a-49ad5e71b0eb" providerId="AD" clId="Web-{A6238678-B030-3A66-B3F3-331A33C03BED}" dt="2026-01-13T09:47:32.837" v="16" actId="1076"/>
          <ac:spMkLst>
            <pc:docMk/>
            <pc:sldMk cId="3979960270" sldId="7709"/>
            <ac:spMk id="2" creationId="{95E80B9B-6DA8-C775-FC0A-FDA411CA2B21}"/>
          </ac:spMkLst>
        </pc:spChg>
        <pc:spChg chg="mod">
          <ac:chgData name="Irena Krošl" userId="S::irenak@vsgt.si::6f871211-9d6e-4801-9f7a-49ad5e71b0eb" providerId="AD" clId="Web-{A6238678-B030-3A66-B3F3-331A33C03BED}" dt="2026-01-13T09:47:36.212" v="17" actId="1076"/>
          <ac:spMkLst>
            <pc:docMk/>
            <pc:sldMk cId="3979960270" sldId="7709"/>
            <ac:spMk id="5" creationId="{136A9AEC-EA74-F034-4401-62623FD721BA}"/>
          </ac:spMkLst>
        </pc:spChg>
        <pc:spChg chg="mod">
          <ac:chgData name="Irena Krošl" userId="S::irenak@vsgt.si::6f871211-9d6e-4801-9f7a-49ad5e71b0eb" providerId="AD" clId="Web-{A6238678-B030-3A66-B3F3-331A33C03BED}" dt="2026-01-13T09:47:27.414" v="15" actId="1076"/>
          <ac:spMkLst>
            <pc:docMk/>
            <pc:sldMk cId="3979960270" sldId="7709"/>
            <ac:spMk id="6" creationId="{FDB041E2-E3B8-FEB5-AE3E-14EB9A06C523}"/>
          </ac:spMkLst>
        </pc:spChg>
        <pc:spChg chg="mod">
          <ac:chgData name="Irena Krošl" userId="S::irenak@vsgt.si::6f871211-9d6e-4801-9f7a-49ad5e71b0eb" providerId="AD" clId="Web-{A6238678-B030-3A66-B3F3-331A33C03BED}" dt="2026-01-13T09:47:07.428" v="7" actId="1076"/>
          <ac:spMkLst>
            <pc:docMk/>
            <pc:sldMk cId="3979960270" sldId="7709"/>
            <ac:spMk id="7" creationId="{CD992344-49E1-D46A-8BA6-AC164203BD01}"/>
          </ac:spMkLst>
        </pc:spChg>
        <pc:spChg chg="mod">
          <ac:chgData name="Irena Krošl" userId="S::irenak@vsgt.si::6f871211-9d6e-4801-9f7a-49ad5e71b0eb" providerId="AD" clId="Web-{A6238678-B030-3A66-B3F3-331A33C03BED}" dt="2026-01-13T09:47:56.448" v="22" actId="20577"/>
          <ac:spMkLst>
            <pc:docMk/>
            <pc:sldMk cId="3979960270" sldId="7709"/>
            <ac:spMk id="9" creationId="{28AB90AF-8BD8-4D75-C445-DEFDC4A733DE}"/>
          </ac:spMkLst>
        </pc:spChg>
        <pc:cxnChg chg="mod">
          <ac:chgData name="Irena Krošl" userId="S::irenak@vsgt.si::6f871211-9d6e-4801-9f7a-49ad5e71b0eb" providerId="AD" clId="Web-{A6238678-B030-3A66-B3F3-331A33C03BED}" dt="2026-01-13T09:47:41.931" v="19" actId="1076"/>
          <ac:cxnSpMkLst>
            <pc:docMk/>
            <pc:sldMk cId="3979960270" sldId="7709"/>
            <ac:cxnSpMk id="8" creationId="{CD585566-964F-CB02-8D61-CD8D8D8E1A4C}"/>
          </ac:cxnSpMkLst>
        </pc:cxnChg>
      </pc:sldChg>
      <pc:sldChg chg="modSp">
        <pc:chgData name="Irena Krošl" userId="S::irenak@vsgt.si::6f871211-9d6e-4801-9f7a-49ad5e71b0eb" providerId="AD" clId="Web-{A6238678-B030-3A66-B3F3-331A33C03BED}" dt="2026-01-13T09:48:09.746" v="29" actId="20577"/>
        <pc:sldMkLst>
          <pc:docMk/>
          <pc:sldMk cId="4251914724" sldId="7711"/>
        </pc:sldMkLst>
        <pc:spChg chg="mod">
          <ac:chgData name="Irena Krošl" userId="S::irenak@vsgt.si::6f871211-9d6e-4801-9f7a-49ad5e71b0eb" providerId="AD" clId="Web-{A6238678-B030-3A66-B3F3-331A33C03BED}" dt="2026-01-13T09:48:09.746" v="29" actId="20577"/>
          <ac:spMkLst>
            <pc:docMk/>
            <pc:sldMk cId="4251914724" sldId="7711"/>
            <ac:spMk id="30" creationId="{3D410AE1-63E7-5E68-8802-66E32E4BF875}"/>
          </ac:spMkLst>
        </pc:spChg>
        <pc:spChg chg="mod">
          <ac:chgData name="Irena Krošl" userId="S::irenak@vsgt.si::6f871211-9d6e-4801-9f7a-49ad5e71b0eb" providerId="AD" clId="Web-{A6238678-B030-3A66-B3F3-331A33C03BED}" dt="2026-01-13T09:48:02.121" v="27" actId="20577"/>
          <ac:spMkLst>
            <pc:docMk/>
            <pc:sldMk cId="4251914724" sldId="7711"/>
            <ac:spMk id="43" creationId="{7CEFE980-0523-534A-ED40-5D65D7B7ADA4}"/>
          </ac:spMkLst>
        </pc:spChg>
        <pc:spChg chg="mod">
          <ac:chgData name="Irena Krošl" userId="S::irenak@vsgt.si::6f871211-9d6e-4801-9f7a-49ad5e71b0eb" providerId="AD" clId="Web-{A6238678-B030-3A66-B3F3-331A33C03BED}" dt="2026-01-13T09:48:06.621" v="28" actId="20577"/>
          <ac:spMkLst>
            <pc:docMk/>
            <pc:sldMk cId="4251914724" sldId="7711"/>
            <ac:spMk id="44" creationId="{BD895258-0A0C-30F2-F2B5-0AF4F244F931}"/>
          </ac:spMkLst>
        </pc:spChg>
      </pc:sldChg>
      <pc:sldChg chg="modSp">
        <pc:chgData name="Irena Krošl" userId="S::irenak@vsgt.si::6f871211-9d6e-4801-9f7a-49ad5e71b0eb" providerId="AD" clId="Web-{A6238678-B030-3A66-B3F3-331A33C03BED}" dt="2026-01-13T09:46:58.536" v="6" actId="20577"/>
        <pc:sldMkLst>
          <pc:docMk/>
          <pc:sldMk cId="938458164" sldId="7764"/>
        </pc:sldMkLst>
        <pc:spChg chg="mod">
          <ac:chgData name="Irena Krošl" userId="S::irenak@vsgt.si::6f871211-9d6e-4801-9f7a-49ad5e71b0eb" providerId="AD" clId="Web-{A6238678-B030-3A66-B3F3-331A33C03BED}" dt="2026-01-13T09:46:44.769" v="0" actId="1076"/>
          <ac:spMkLst>
            <pc:docMk/>
            <pc:sldMk cId="938458164" sldId="7764"/>
            <ac:spMk id="8" creationId="{753DA0CF-B352-B521-2ED3-96028AFE64DB}"/>
          </ac:spMkLst>
        </pc:spChg>
        <pc:spChg chg="mod">
          <ac:chgData name="Irena Krošl" userId="S::irenak@vsgt.si::6f871211-9d6e-4801-9f7a-49ad5e71b0eb" providerId="AD" clId="Web-{A6238678-B030-3A66-B3F3-331A33C03BED}" dt="2026-01-13T09:46:58.536" v="6" actId="20577"/>
          <ac:spMkLst>
            <pc:docMk/>
            <pc:sldMk cId="938458164" sldId="7764"/>
            <ac:spMk id="12" creationId="{55F7CF88-0018-0D30-A326-5B237F651C9F}"/>
          </ac:spMkLst>
        </pc:spChg>
      </pc:sldChg>
      <pc:sldChg chg="modSp">
        <pc:chgData name="Irena Krošl" userId="S::irenak@vsgt.si::6f871211-9d6e-4801-9f7a-49ad5e71b0eb" providerId="AD" clId="Web-{A6238678-B030-3A66-B3F3-331A33C03BED}" dt="2026-01-13T10:34:21.269" v="458" actId="1076"/>
        <pc:sldMkLst>
          <pc:docMk/>
          <pc:sldMk cId="4129420778" sldId="7765"/>
        </pc:sldMkLst>
        <pc:spChg chg="mod">
          <ac:chgData name="Irena Krošl" userId="S::irenak@vsgt.si::6f871211-9d6e-4801-9f7a-49ad5e71b0eb" providerId="AD" clId="Web-{A6238678-B030-3A66-B3F3-331A33C03BED}" dt="2026-01-13T10:34:02.127" v="455" actId="14100"/>
          <ac:spMkLst>
            <pc:docMk/>
            <pc:sldMk cId="4129420778" sldId="7765"/>
            <ac:spMk id="8" creationId="{E7A0A2FB-A533-24E3-4B1B-B2500B6D4F1C}"/>
          </ac:spMkLst>
        </pc:spChg>
        <pc:spChg chg="mod">
          <ac:chgData name="Irena Krošl" userId="S::irenak@vsgt.si::6f871211-9d6e-4801-9f7a-49ad5e71b0eb" providerId="AD" clId="Web-{A6238678-B030-3A66-B3F3-331A33C03BED}" dt="2026-01-13T10:34:21.269" v="458" actId="1076"/>
          <ac:spMkLst>
            <pc:docMk/>
            <pc:sldMk cId="4129420778" sldId="7765"/>
            <ac:spMk id="9" creationId="{5D7C15A5-9F29-B06E-39AB-CDBE614AA91A}"/>
          </ac:spMkLst>
        </pc:spChg>
      </pc:sldChg>
      <pc:sldChg chg="modSp">
        <pc:chgData name="Irena Krošl" userId="S::irenak@vsgt.si::6f871211-9d6e-4801-9f7a-49ad5e71b0eb" providerId="AD" clId="Web-{A6238678-B030-3A66-B3F3-331A33C03BED}" dt="2026-01-13T10:34:46.426" v="471" actId="20577"/>
        <pc:sldMkLst>
          <pc:docMk/>
          <pc:sldMk cId="1094471174" sldId="7766"/>
        </pc:sldMkLst>
        <pc:spChg chg="mod">
          <ac:chgData name="Irena Krošl" userId="S::irenak@vsgt.si::6f871211-9d6e-4801-9f7a-49ad5e71b0eb" providerId="AD" clId="Web-{A6238678-B030-3A66-B3F3-331A33C03BED}" dt="2026-01-13T10:34:25.581" v="459" actId="1076"/>
          <ac:spMkLst>
            <pc:docMk/>
            <pc:sldMk cId="1094471174" sldId="7766"/>
            <ac:spMk id="8" creationId="{205C4BFF-1673-690B-76EE-52E47FF5FDFE}"/>
          </ac:spMkLst>
        </pc:spChg>
        <pc:spChg chg="mod">
          <ac:chgData name="Irena Krošl" userId="S::irenak@vsgt.si::6f871211-9d6e-4801-9f7a-49ad5e71b0eb" providerId="AD" clId="Web-{A6238678-B030-3A66-B3F3-331A33C03BED}" dt="2026-01-13T10:34:46.426" v="471" actId="20577"/>
          <ac:spMkLst>
            <pc:docMk/>
            <pc:sldMk cId="1094471174" sldId="7766"/>
            <ac:spMk id="9" creationId="{8E08368A-2380-C844-1D56-FFE0EB0ED48C}"/>
          </ac:spMkLst>
        </pc:spChg>
      </pc:sldChg>
      <pc:sldChg chg="modSp">
        <pc:chgData name="Irena Krošl" userId="S::irenak@vsgt.si::6f871211-9d6e-4801-9f7a-49ad5e71b0eb" providerId="AD" clId="Web-{A6238678-B030-3A66-B3F3-331A33C03BED}" dt="2026-01-13T10:34:53.520" v="472" actId="1076"/>
        <pc:sldMkLst>
          <pc:docMk/>
          <pc:sldMk cId="828993380" sldId="7767"/>
        </pc:sldMkLst>
        <pc:spChg chg="mod">
          <ac:chgData name="Irena Krošl" userId="S::irenak@vsgt.si::6f871211-9d6e-4801-9f7a-49ad5e71b0eb" providerId="AD" clId="Web-{A6238678-B030-3A66-B3F3-331A33C03BED}" dt="2026-01-13T10:34:53.520" v="472" actId="1076"/>
          <ac:spMkLst>
            <pc:docMk/>
            <pc:sldMk cId="828993380" sldId="7767"/>
            <ac:spMk id="8" creationId="{F7C13165-7C84-D40D-E83A-DA041C079BF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Formula za obdobje povračila </a:t>
          </a:r>
          <a:r>
            <a:rPr lang="en-IE" sz="2400" b="0" dirty="0"/>
            <a:t>(v letih)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Obdobje povračila </a:t>
          </a:r>
          <a:r>
            <a:rPr lang="en-US" sz="2200" dirty="0"/>
            <a:t>= začetna naložba / letni prihranki</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Kako uporabljati</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Prikaže, koliko časa traja, da se naložba (npr. sončni kolektorji) povrne.</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ROI </a:t>
          </a:r>
        </a:p>
        <a:p>
          <a:r>
            <a:rPr lang="en-IE" sz="2000" b="0" dirty="0"/>
            <a:t>(Donosnost naložbe v %)</a:t>
          </a:r>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ROI = </a:t>
          </a:r>
          <a:r>
            <a:rPr lang="en-US" sz="2200" b="0" dirty="0"/>
            <a:t>(letni neto prihranki / začetna naložba) × 100</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Kako uporabljati</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Pomaga primerjati, katere nadgradnje so finančno najbolj ugodne.</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200" b="1" dirty="0"/>
            <a:t>Visoki začetni stroški </a:t>
          </a:r>
        </a:p>
      </dgm:t>
    </dgm:pt>
    <dgm:pt modelId="{6FBDA5F3-E1D3-43ED-B384-F026D920AB12}" type="parTrans" cxnId="{595C4B3D-2C03-4BB2-B532-EB6B0A1FB9CD}">
      <dgm:prSet/>
      <dgm:spPr/>
      <dgm:t>
        <a:bodyPr/>
        <a:lstStyle/>
        <a:p>
          <a:endParaRPr lang="en-IE" sz="2000"/>
        </a:p>
      </dgm:t>
    </dgm:pt>
    <dgm:pt modelId="{D2702068-BFD1-4A4B-802A-C4238FC65AAB}" type="sibTrans" cxnId="{595C4B3D-2C03-4BB2-B532-EB6B0A1FB9CD}">
      <dgm:prSet/>
      <dgm:spPr/>
      <dgm:t>
        <a:bodyPr/>
        <a:lstStyle/>
        <a:p>
          <a:endParaRPr lang="en-IE" sz="20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200" b="0" i="0" u="none" strike="noStrike" cap="none" normalizeH="0" baseline="0" dirty="0">
              <a:ln>
                <a:noFill/>
              </a:ln>
              <a:effectLst/>
            </a:rPr>
            <a:t>Namestitev, nadgradnja, materiali in gradnja lahko stanejo precej denarja.</a:t>
          </a:r>
          <a:endParaRPr lang="en-IE" sz="2200" b="0" dirty="0"/>
        </a:p>
      </dgm:t>
    </dgm:pt>
    <dgm:pt modelId="{CAB6670D-41F5-4EF0-9F8E-D601BA7ED432}" type="parTrans" cxnId="{3C427FAA-8888-4B42-A2DD-B1C4FEAFF1AE}">
      <dgm:prSet/>
      <dgm:spPr/>
      <dgm:t>
        <a:bodyPr/>
        <a:lstStyle/>
        <a:p>
          <a:endParaRPr lang="en-IE" sz="2000"/>
        </a:p>
      </dgm:t>
    </dgm:pt>
    <dgm:pt modelId="{57AFF84B-524A-4291-932E-8A689CEDBB95}" type="sibTrans" cxnId="{3C427FAA-8888-4B42-A2DD-B1C4FEAFF1AE}">
      <dgm:prSet/>
      <dgm:spPr/>
      <dgm:t>
        <a:bodyPr/>
        <a:lstStyle/>
        <a:p>
          <a:endParaRPr lang="en-IE" sz="2000"/>
        </a:p>
      </dgm:t>
    </dgm:pt>
    <dgm:pt modelId="{35ECE6DB-832A-468B-B9D2-562C46F00314}">
      <dgm:prSet phldrT="[Text]" custT="1"/>
      <dgm:spPr/>
      <dgm:t>
        <a:bodyPr/>
        <a:lstStyle/>
        <a:p>
          <a:r>
            <a:rPr lang="en-IE" sz="2200" b="1" dirty="0">
              <a:solidFill>
                <a:srgbClr val="E96751"/>
              </a:solidFill>
            </a:rPr>
            <a:t>Primer</a:t>
          </a:r>
        </a:p>
      </dgm:t>
    </dgm:pt>
    <dgm:pt modelId="{71198CC0-91FA-4EDA-852A-A200C1E285E0}" type="parTrans" cxnId="{A76AB69A-6F40-4594-B626-A82381799289}">
      <dgm:prSet/>
      <dgm:spPr/>
      <dgm:t>
        <a:bodyPr/>
        <a:lstStyle/>
        <a:p>
          <a:endParaRPr lang="en-IE" sz="2000"/>
        </a:p>
      </dgm:t>
    </dgm:pt>
    <dgm:pt modelId="{BA908799-5339-489F-A269-0A57B796E13C}" type="sibTrans" cxnId="{A76AB69A-6F40-4594-B626-A82381799289}">
      <dgm:prSet/>
      <dgm:spPr/>
      <dgm:t>
        <a:bodyPr/>
        <a:lstStyle/>
        <a:p>
          <a:endParaRPr lang="en-IE" sz="2000"/>
        </a:p>
      </dgm:t>
    </dgm:pt>
    <dgm:pt modelId="{E7FAECCE-73F1-4FAE-BFD5-B32B8014B2EC}">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Stroški: </a:t>
          </a:r>
          <a:r>
            <a:rPr lang="en-US" altLang="en-US" sz="2200" kern="1200" dirty="0"/>
            <a:t>Sončni </a:t>
          </a:r>
          <a:r>
            <a:rPr kumimoji="0" lang="en-US" altLang="en-US" sz="2200" i="0" u="none" strike="noStrike" kern="1200" cap="none" normalizeH="0" baseline="0" dirty="0">
              <a:ln>
                <a:noFill/>
              </a:ln>
              <a:effectLst/>
            </a:rPr>
            <a:t>kolektorji </a:t>
          </a:r>
          <a:r>
            <a:rPr kumimoji="0" lang="en-US" altLang="en-US" sz="2200" b="0" i="0" u="none" strike="noStrike" kern="1200" cap="none" normalizeH="0" baseline="0" dirty="0">
              <a:ln>
                <a:noFill/>
              </a:ln>
              <a:effectLst/>
            </a:rPr>
            <a:t>in majhne vetrne turbine lahko stanejo </a:t>
          </a:r>
          <a:r>
            <a:rPr lang="en-US" altLang="en-US" sz="2200" b="0" kern="1200" dirty="0"/>
            <a:t>od</a:t>
          </a:r>
          <a:r>
            <a:rPr lang="en-US" altLang="en-US" sz="2200" b="1" kern="1200" dirty="0"/>
            <a:t> 20.000 </a:t>
          </a:r>
          <a:r>
            <a:rPr lang="en-US" altLang="en-US" sz="2200" kern="1200" dirty="0"/>
            <a:t>do</a:t>
          </a:r>
          <a:r>
            <a:rPr lang="en-US" altLang="en-US" sz="2200" b="1" kern="1200" dirty="0"/>
            <a:t> 50.000 evrov. </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000"/>
        </a:p>
      </dgm:t>
    </dgm:pt>
    <dgm:pt modelId="{C7BDDA27-8D63-40D1-AAE5-2BABBD736E38}" type="sibTrans" cxnId="{281E3E1B-C4EC-49C1-9C92-08AAF2AD8BB7}">
      <dgm:prSet/>
      <dgm:spPr/>
      <dgm:t>
        <a:bodyPr/>
        <a:lstStyle/>
        <a:p>
          <a:endParaRPr lang="en-IE" sz="2000"/>
        </a:p>
      </dgm:t>
    </dgm:pt>
    <dgm:pt modelId="{821587D9-E91D-49DF-A762-BB5E7EA5A6C5}">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Prihranki: Donosnost naložbe </a:t>
          </a:r>
          <a:r>
            <a:rPr lang="en-US" altLang="en-US" sz="2200" b="0" kern="1200" dirty="0"/>
            <a:t>(</a:t>
          </a:r>
          <a:r>
            <a:rPr lang="en-US" altLang="en-US" sz="2200" b="1" kern="1200" dirty="0"/>
            <a:t>ROI</a:t>
          </a:r>
          <a:r>
            <a:rPr lang="en-US" altLang="en-US" sz="2200" b="0" kern="1200" dirty="0"/>
            <a:t>)</a:t>
          </a:r>
          <a:r>
            <a:rPr lang="en-US" altLang="en-US" sz="2200" b="1" kern="1200" dirty="0"/>
            <a:t> </a:t>
          </a:r>
          <a:r>
            <a:rPr lang="en-US" altLang="en-US" sz="2200" b="0" kern="1200" dirty="0"/>
            <a:t>je odvisna od porabe energije in velikosti sistema, </a:t>
          </a:r>
          <a:r>
            <a:rPr lang="en-IE" sz="2200" b="0" kern="1200" dirty="0"/>
            <a:t>za majhno do srednje veliko ekološko kočo </a:t>
          </a:r>
          <a:r>
            <a:rPr lang="en-US" altLang="en-US" sz="2200" b="0" kern="1200" dirty="0"/>
            <a:t>pa lahko prihrani</a:t>
          </a:r>
          <a:r>
            <a:rPr lang="en-IE" sz="2200" b="1" kern="1200" dirty="0"/>
            <a:t> 2.000–5.000 EUR na leto</a:t>
          </a:r>
          <a:r>
            <a:rPr lang="en-IE" sz="2200" b="0" kern="1200" dirty="0"/>
            <a:t>. </a:t>
          </a:r>
          <a:endParaRPr lang="en-IE" sz="2200" b="0" kern="1200" dirty="0">
            <a:solidFill>
              <a:srgbClr val="FFFFFF"/>
            </a:solidFill>
            <a:latin typeface="Calibri" panose="020F0502020204030204"/>
            <a:ea typeface="+mn-ea"/>
            <a:cs typeface="+mn-cs"/>
          </a:endParaRPr>
        </a:p>
      </dgm:t>
    </dgm:pt>
    <dgm:pt modelId="{9CC0332B-ADB7-46CA-BE4A-AD1BEAA0900F}" type="parTrans" cxnId="{54C76432-302B-46A2-8B2B-F1A7CEEDE122}">
      <dgm:prSet/>
      <dgm:spPr/>
      <dgm:t>
        <a:bodyPr/>
        <a:lstStyle/>
        <a:p>
          <a:endParaRPr lang="en-IE"/>
        </a:p>
      </dgm:t>
    </dgm:pt>
    <dgm:pt modelId="{5450CD31-F145-4EE4-A016-AED60571940C}" type="sibTrans" cxnId="{54C76432-302B-46A2-8B2B-F1A7CEEDE122}">
      <dgm:prSet/>
      <dgm:spPr/>
      <dgm:t>
        <a:bodyPr/>
        <a:lstStyle/>
        <a:p>
          <a:endParaRPr lang="en-IE"/>
        </a:p>
      </dgm:t>
    </dgm:pt>
    <dgm:pt modelId="{85A10E8F-C2AA-4BC7-B31C-7F2C5E6417E6}">
      <dgm:prSet phldrT="[Text]" custT="1"/>
      <dgm:spPr>
        <a:solidFill>
          <a:srgbClr val="EC7C69"/>
        </a:solidFill>
      </dgm:spPr>
      <dgm:t>
        <a:bodyPr lIns="360000"/>
        <a:lstStyle/>
        <a:p>
          <a:pPr marL="0">
            <a:spcAft>
              <a:spcPts val="600"/>
            </a:spcAft>
            <a:buFont typeface="Arial" panose="020B0604020202020204" pitchFamily="34" charset="0"/>
            <a:buNone/>
          </a:pPr>
          <a:r>
            <a:rPr lang="en-IE" sz="2200" b="0" kern="1200" dirty="0"/>
            <a:t>Povprečno obdobje</a:t>
          </a:r>
          <a:r>
            <a:rPr lang="en-IE" sz="2200" b="1" kern="1200" dirty="0"/>
            <a:t> povračila naložbe </a:t>
          </a:r>
          <a:r>
            <a:rPr lang="en-IE" sz="2200" b="0" kern="1200" dirty="0"/>
            <a:t>je 7–12 let. </a:t>
          </a:r>
          <a:endParaRPr lang="en-IE" sz="2200" b="0" kern="1200" dirty="0">
            <a:solidFill>
              <a:srgbClr val="FFFFFF"/>
            </a:solidFill>
            <a:latin typeface="Calibri" panose="020F0502020204030204"/>
            <a:ea typeface="+mn-ea"/>
            <a:cs typeface="+mn-cs"/>
          </a:endParaRPr>
        </a:p>
      </dgm:t>
    </dgm:pt>
    <dgm:pt modelId="{2E963C82-4FF2-405C-AA3A-90C6B27EE0BF}" type="parTrans" cxnId="{57E0F928-A295-4F68-8CCF-6529757F0C14}">
      <dgm:prSet/>
      <dgm:spPr/>
      <dgm:t>
        <a:bodyPr/>
        <a:lstStyle/>
        <a:p>
          <a:endParaRPr lang="en-IE"/>
        </a:p>
      </dgm:t>
    </dgm:pt>
    <dgm:pt modelId="{1CEEFBC5-98B8-4DA8-84B3-87CC3CED22E5}" type="sibTrans" cxnId="{57E0F928-A295-4F68-8CCF-6529757F0C1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19473" custLinFactNeighborX="-590" custLinFactNeighborY="-8874">
        <dgm:presLayoutVars>
          <dgm:chMax val="1"/>
          <dgm:bulletEnabled val="1"/>
        </dgm:presLayoutVars>
      </dgm:prSet>
      <dgm:spPr/>
    </dgm:pt>
    <dgm:pt modelId="{D8C8E0A3-BA8E-4282-AB64-69A8298815EE}" type="pres">
      <dgm:prSet presAssocID="{E42BD325-DF3F-4EA7-A363-04593AC8B8B9}" presName="bracket" presStyleLbl="parChTrans1D1" presStyleIdx="0" presStyleCnt="2" custLinFactNeighborX="11708" custLinFactNeighborY="-15579"/>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89529" custLinFactNeighborX="1477" custLinFactNeighborY="-18771">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ScaleX="124503"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132310" custLinFactNeighborX="56723" custLinFactNeighborY="570"/>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184931" custScaleY="149542" custLinFactNeighborX="9778" custLinFactNeighborY="11773">
        <dgm:presLayoutVars>
          <dgm:bulletEnabled val="1"/>
        </dgm:presLayoutVars>
      </dgm:prSet>
      <dgm:spPr/>
    </dgm:pt>
  </dgm:ptLst>
  <dgm:cxnLst>
    <dgm:cxn modelId="{15D72704-E2B9-466A-8B12-CE5F24901298}" type="presOf" srcId="{85A10E8F-C2AA-4BC7-B31C-7F2C5E6417E6}" destId="{169FA5A2-EAC8-4B0B-AB9D-C120184E3A76}" srcOrd="0" destOrd="2" presId="urn:diagrams.loki3.com/BracketList"/>
    <dgm:cxn modelId="{281E3E1B-C4EC-49C1-9C92-08AAF2AD8BB7}" srcId="{35ECE6DB-832A-468B-B9D2-562C46F00314}" destId="{E7FAECCE-73F1-4FAE-BFD5-B32B8014B2EC}" srcOrd="0" destOrd="0" parTransId="{24CD6CE3-A1B3-4AE3-AF90-640CE1DAF97D}" sibTransId="{C7BDDA27-8D63-40D1-AAE5-2BABBD736E38}"/>
    <dgm:cxn modelId="{57E0F928-A295-4F68-8CCF-6529757F0C14}" srcId="{35ECE6DB-832A-468B-B9D2-562C46F00314}" destId="{85A10E8F-C2AA-4BC7-B31C-7F2C5E6417E6}" srcOrd="2" destOrd="0" parTransId="{2E963C82-4FF2-405C-AA3A-90C6B27EE0BF}" sibTransId="{1CEEFBC5-98B8-4DA8-84B3-87CC3CED22E5}"/>
    <dgm:cxn modelId="{54C76432-302B-46A2-8B2B-F1A7CEEDE122}" srcId="{35ECE6DB-832A-468B-B9D2-562C46F00314}" destId="{821587D9-E91D-49DF-A762-BB5E7EA5A6C5}" srcOrd="1" destOrd="0" parTransId="{9CC0332B-ADB7-46CA-BE4A-AD1BEAA0900F}" sibTransId="{5450CD31-F145-4EE4-A016-AED60571940C}"/>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B1C9D4D7-D414-402C-8C10-C1AF9E1BA825}" type="presOf" srcId="{821587D9-E91D-49DF-A762-BB5E7EA5A6C5}" destId="{169FA5A2-EAC8-4B0B-AB9D-C120184E3A76}" srcOrd="0" destOrd="1"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Cena breakeven </a:t>
          </a:r>
          <a:r>
            <a:rPr lang="en-IE" sz="2400" b="0" dirty="0"/>
            <a:t>(na noč)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Cena breakeven </a:t>
          </a:r>
          <a:r>
            <a:rPr lang="en-US" sz="2200" b="0" dirty="0"/>
            <a:t>= (fiksni stroški + spremenljivi stroški) / pričakovano število nočitev</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Kako uporabljati</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Pomaga izračunati, koliko morate zaračunati na noč, da pokrijete vse stroške.</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Potencial za zeleno premijo</a:t>
          </a:r>
          <a:endParaRPr lang="en-IE" sz="2000" b="0"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Prilagojena stopnja = </a:t>
          </a:r>
          <a:r>
            <a:rPr lang="en-US" sz="2200" b="0" dirty="0"/>
            <a:t>osnovna stopnja × (1 + zelena premija %)</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Kako uporabljati</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Preverite, ali lahko cene za ekološke ponudbe zvišate za 10–20 %, če to utemeljite gostom.</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Zmanjšajte stroške na dolgi rok</a:t>
          </a:r>
        </a:p>
      </dgm:t>
    </dgm:pt>
    <dgm:pt modelId="{6FBDA5F3-E1D3-43ED-B384-F026D920AB12}" type="parTrans" cxnId="{595C4B3D-2C03-4BB2-B532-EB6B0A1FB9CD}">
      <dgm:prSet/>
      <dgm:spPr/>
      <dgm:t>
        <a:bodyPr/>
        <a:lstStyle/>
        <a:p>
          <a:endParaRPr lang="en-IE" sz="2400"/>
        </a:p>
      </dgm:t>
    </dgm:pt>
    <dgm:pt modelId="{D2702068-BFD1-4A4B-802A-C4238FC65AAB}" type="sibTrans" cxnId="{595C4B3D-2C03-4BB2-B532-EB6B0A1FB9CD}">
      <dgm:prSet/>
      <dgm:spPr/>
      <dgm:t>
        <a:bodyPr/>
        <a:lstStyle/>
        <a:p>
          <a:endParaRPr lang="en-IE" sz="24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400" b="0" i="0" u="none" strike="noStrike" cap="none" normalizeH="0" baseline="0" dirty="0">
              <a:ln>
                <a:noFill/>
              </a:ln>
              <a:effectLst/>
            </a:rPr>
            <a:t>Vendar pa običajno znatno </a:t>
          </a:r>
          <a:r>
            <a:rPr kumimoji="0" lang="en-US" altLang="en-US" sz="2400" b="1" i="0" u="none" strike="noStrike" cap="none" normalizeH="0" baseline="0" dirty="0">
              <a:ln>
                <a:noFill/>
              </a:ln>
              <a:effectLst/>
            </a:rPr>
            <a:t>zmanjšajo tekoče obratovalne stroške </a:t>
          </a:r>
          <a:r>
            <a:rPr kumimoji="0" lang="en-US" altLang="en-US" sz="2400" b="0" i="0" u="none" strike="noStrike" cap="none" normalizeH="0" baseline="0" dirty="0">
              <a:ln>
                <a:noFill/>
              </a:ln>
              <a:effectLst/>
            </a:rPr>
            <a:t>za več kot 50 %.</a:t>
          </a:r>
          <a:endParaRPr lang="en-IE" sz="2400" b="0" dirty="0"/>
        </a:p>
      </dgm:t>
    </dgm:pt>
    <dgm:pt modelId="{CAB6670D-41F5-4EF0-9F8E-D601BA7ED432}" type="parTrans" cxnId="{3C427FAA-8888-4B42-A2DD-B1C4FEAFF1AE}">
      <dgm:prSet/>
      <dgm:spPr/>
      <dgm:t>
        <a:bodyPr/>
        <a:lstStyle/>
        <a:p>
          <a:endParaRPr lang="en-IE" sz="2400"/>
        </a:p>
      </dgm:t>
    </dgm:pt>
    <dgm:pt modelId="{57AFF84B-524A-4291-932E-8A689CEDBB95}" type="sibTrans" cxnId="{3C427FAA-8888-4B42-A2DD-B1C4FEAFF1AE}">
      <dgm:prSet/>
      <dgm:spPr/>
      <dgm:t>
        <a:bodyPr/>
        <a:lstStyle/>
        <a:p>
          <a:endParaRPr lang="en-IE" sz="2400"/>
        </a:p>
      </dgm:t>
    </dgm:pt>
    <dgm:pt modelId="{35ECE6DB-832A-468B-B9D2-562C46F00314}">
      <dgm:prSet phldrT="[Text]" custT="1"/>
      <dgm:spPr/>
      <dgm:t>
        <a:bodyPr/>
        <a:lstStyle/>
        <a:p>
          <a:r>
            <a:rPr lang="en-IE" sz="2400" b="1" dirty="0">
              <a:solidFill>
                <a:srgbClr val="E96751"/>
              </a:solidFill>
            </a:rPr>
            <a:t>Primer</a:t>
          </a:r>
        </a:p>
      </dgm:t>
    </dgm:pt>
    <dgm:pt modelId="{71198CC0-91FA-4EDA-852A-A200C1E285E0}" type="parTrans" cxnId="{A76AB69A-6F40-4594-B626-A82381799289}">
      <dgm:prSet/>
      <dgm:spPr/>
      <dgm:t>
        <a:bodyPr/>
        <a:lstStyle/>
        <a:p>
          <a:endParaRPr lang="en-IE" sz="2400"/>
        </a:p>
      </dgm:t>
    </dgm:pt>
    <dgm:pt modelId="{BA908799-5339-489F-A269-0A57B796E13C}" type="sibTrans" cxnId="{A76AB69A-6F40-4594-B626-A82381799289}">
      <dgm:prSet/>
      <dgm:spPr/>
      <dgm:t>
        <a:bodyPr/>
        <a:lstStyle/>
        <a:p>
          <a:endParaRPr lang="en-IE" sz="2400"/>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kumimoji="0" lang="en-US" altLang="en-US" sz="2400" b="0" i="0" u="none" strike="noStrike" kern="1200" cap="none" normalizeH="0" baseline="0" dirty="0">
              <a:ln>
                <a:noFill/>
              </a:ln>
              <a:effectLst/>
            </a:rPr>
            <a:t>Glejte </a:t>
          </a:r>
          <a:r>
            <a:rPr lang="en-US" altLang="en-US" sz="2400" kern="1200" dirty="0"/>
            <a:t>študijo</a:t>
          </a:r>
          <a:r>
            <a:rPr kumimoji="0" lang="en-US" altLang="en-US" sz="2400" b="0" i="0" u="none" strike="noStrike" kern="1200" cap="none" normalizeH="0" baseline="0" dirty="0">
              <a:ln>
                <a:noFill/>
              </a:ln>
              <a:effectLst/>
            </a:rPr>
            <a:t> primera </a:t>
          </a:r>
          <a:r>
            <a:rPr lang="en-US" altLang="en-US" sz="2400" kern="1200" dirty="0"/>
            <a:t>B&amp;B </a:t>
          </a:r>
          <a:r>
            <a:rPr lang="en-US" altLang="en-US" sz="2400" kern="1200" dirty="0" err="1"/>
            <a:t>Slieve </a:t>
          </a:r>
          <a:r>
            <a:rPr lang="en-US" altLang="en-US" sz="2400" kern="1200" dirty="0"/>
            <a:t>Elva v okrožju Clare na Irskem, ki je izvedel trajnostne nadgradnje</a:t>
          </a:r>
          <a:endParaRPr lang="en-IE" sz="2400" b="1"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400"/>
        </a:p>
      </dgm:t>
    </dgm:pt>
    <dgm:pt modelId="{C7BDDA27-8D63-40D1-AAE5-2BABBD736E38}" type="sibTrans" cxnId="{281E3E1B-C4EC-49C1-9C92-08AAF2AD8BB7}">
      <dgm:prSet/>
      <dgm:spPr/>
      <dgm:t>
        <a:bodyPr/>
        <a:lstStyle/>
        <a:p>
          <a:endParaRPr lang="en-IE" sz="2400"/>
        </a:p>
      </dgm:t>
    </dgm:pt>
    <dgm:pt modelId="{704EE5EB-AFBB-4DAC-8056-020B9816225A}">
      <dgm:prSet phldrT="[Text]" custT="1"/>
      <dgm:spPr>
        <a:solidFill>
          <a:srgbClr val="EC7C69"/>
        </a:solidFill>
      </dgm:spPr>
      <dgm:t>
        <a:bodyPr lIns="360000"/>
        <a:lstStyle/>
        <a:p>
          <a:pPr marL="0">
            <a:buFont typeface="Arial" panose="020B0604020202020204" pitchFamily="34" charset="0"/>
            <a:buNone/>
          </a:pPr>
          <a:r>
            <a:rPr lang="en-US" altLang="en-US" sz="2400" kern="1200" dirty="0"/>
            <a:t>Uspeli so </a:t>
          </a:r>
          <a:r>
            <a:rPr lang="en-US" altLang="en-US" sz="2400" b="1" kern="1200" dirty="0"/>
            <a:t>zmanjšati porabo energije za 65 % in prihranili približno 5000 evrov </a:t>
          </a:r>
          <a:r>
            <a:rPr lang="en-US" altLang="en-US" sz="2400" kern="1200" dirty="0"/>
            <a:t>na računih.</a:t>
          </a:r>
          <a:endParaRPr lang="en-IE" sz="2400" b="1" kern="1200" dirty="0">
            <a:solidFill>
              <a:srgbClr val="FFFFFF"/>
            </a:solidFill>
            <a:latin typeface="Calibri" panose="020F0502020204030204"/>
            <a:ea typeface="+mn-ea"/>
            <a:cs typeface="+mn-cs"/>
          </a:endParaRPr>
        </a:p>
      </dgm:t>
    </dgm:pt>
    <dgm:pt modelId="{C7C2A39F-2E25-4AB2-870E-E5261707CFB7}" type="parTrans" cxnId="{B0BFC7AC-A8B4-405B-AB7A-7055A74D16C4}">
      <dgm:prSet/>
      <dgm:spPr/>
      <dgm:t>
        <a:bodyPr/>
        <a:lstStyle/>
        <a:p>
          <a:endParaRPr lang="en-IE"/>
        </a:p>
      </dgm:t>
    </dgm:pt>
    <dgm:pt modelId="{30F12D29-6804-491C-9961-F6F168BB9589}" type="sibTrans" cxnId="{B0BFC7AC-A8B4-405B-AB7A-7055A74D16C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LinFactNeighborY="13046">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X="132692" custScaleY="74051" custLinFactNeighborX="-13617" custLinFactNeighborY="9615"/>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05513" custScaleY="79068" custLinFactNeighborX="8126" custLinFactNeighborY="9784">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LinFactNeighborX="46705" custLinFactNeighborY="-9585"/>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LinFactNeighborX="1" custLinFactNeighborY="-10276">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4800CC49-9347-4FBE-ABE0-06D1E146DA7E}" type="presOf" srcId="{704EE5EB-AFBB-4DAC-8056-020B9816225A}" destId="{169FA5A2-EAC8-4B0B-AB9D-C120184E3A76}" srcOrd="0" destOrd="1" presId="urn:diagrams.loki3.com/BracketList"/>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B0BFC7AC-A8B4-405B-AB7A-7055A74D16C4}" srcId="{35ECE6DB-832A-468B-B9D2-562C46F00314}" destId="{704EE5EB-AFBB-4DAC-8056-020B9816225A}" srcOrd="1" destOrd="0" parTransId="{C7C2A39F-2E25-4AB2-870E-E5261707CFB7}" sibTransId="{30F12D29-6804-491C-9961-F6F168BB9589}"/>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Zmanjšajte stroške na dolgi rok</a:t>
          </a:r>
        </a:p>
      </dgm:t>
    </dgm:pt>
    <dgm:pt modelId="{6FBDA5F3-E1D3-43ED-B384-F026D920AB12}" type="parTrans" cxnId="{595C4B3D-2C03-4BB2-B532-EB6B0A1FB9CD}">
      <dgm:prSet/>
      <dgm:spPr/>
      <dgm:t>
        <a:bodyPr/>
        <a:lstStyle/>
        <a:p>
          <a:endParaRPr lang="en-IE" sz="2400"/>
        </a:p>
      </dgm:t>
    </dgm:pt>
    <dgm:pt modelId="{D2702068-BFD1-4A4B-802A-C4238FC65AAB}" type="sibTrans" cxnId="{595C4B3D-2C03-4BB2-B532-EB6B0A1FB9CD}">
      <dgm:prSet/>
      <dgm:spPr/>
      <dgm:t>
        <a:bodyPr/>
        <a:lstStyle/>
        <a:p>
          <a:endParaRPr lang="en-IE" sz="24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400" b="0" i="0" u="none" strike="noStrike" cap="none" normalizeH="0" baseline="0" dirty="0">
              <a:ln>
                <a:noFill/>
              </a:ln>
              <a:effectLst/>
            </a:rPr>
            <a:t>Vendar pa običajno znatno </a:t>
          </a:r>
          <a:r>
            <a:rPr kumimoji="0" lang="en-US" altLang="en-US" sz="2400" b="1" i="0" u="none" strike="noStrike" cap="none" normalizeH="0" baseline="0" dirty="0">
              <a:ln>
                <a:noFill/>
              </a:ln>
              <a:effectLst/>
            </a:rPr>
            <a:t>zmanjšajo tekoče obratovalne stroške </a:t>
          </a:r>
          <a:r>
            <a:rPr kumimoji="0" lang="en-US" altLang="en-US" sz="2400" b="0" i="0" u="none" strike="noStrike" cap="none" normalizeH="0" baseline="0" dirty="0">
              <a:ln>
                <a:noFill/>
              </a:ln>
              <a:effectLst/>
            </a:rPr>
            <a:t>za več kot 50 %.</a:t>
          </a:r>
          <a:endParaRPr lang="en-IE" sz="2400" b="0" dirty="0"/>
        </a:p>
      </dgm:t>
    </dgm:pt>
    <dgm:pt modelId="{CAB6670D-41F5-4EF0-9F8E-D601BA7ED432}" type="parTrans" cxnId="{3C427FAA-8888-4B42-A2DD-B1C4FEAFF1AE}">
      <dgm:prSet/>
      <dgm:spPr/>
      <dgm:t>
        <a:bodyPr/>
        <a:lstStyle/>
        <a:p>
          <a:endParaRPr lang="en-IE" sz="2400"/>
        </a:p>
      </dgm:t>
    </dgm:pt>
    <dgm:pt modelId="{57AFF84B-524A-4291-932E-8A689CEDBB95}" type="sibTrans" cxnId="{3C427FAA-8888-4B42-A2DD-B1C4FEAFF1AE}">
      <dgm:prSet/>
      <dgm:spPr/>
      <dgm:t>
        <a:bodyPr/>
        <a:lstStyle/>
        <a:p>
          <a:endParaRPr lang="en-IE" sz="2400"/>
        </a:p>
      </dgm:t>
    </dgm:pt>
    <dgm:pt modelId="{35ECE6DB-832A-468B-B9D2-562C46F00314}">
      <dgm:prSet phldrT="[Text]" custT="1"/>
      <dgm:spPr/>
      <dgm:t>
        <a:bodyPr/>
        <a:lstStyle/>
        <a:p>
          <a:r>
            <a:rPr lang="en-IE" sz="2400" b="1" dirty="0">
              <a:solidFill>
                <a:srgbClr val="E96751"/>
              </a:solidFill>
            </a:rPr>
            <a:t>Primer</a:t>
          </a:r>
        </a:p>
      </dgm:t>
    </dgm:pt>
    <dgm:pt modelId="{71198CC0-91FA-4EDA-852A-A200C1E285E0}" type="parTrans" cxnId="{A76AB69A-6F40-4594-B626-A82381799289}">
      <dgm:prSet/>
      <dgm:spPr/>
      <dgm:t>
        <a:bodyPr/>
        <a:lstStyle/>
        <a:p>
          <a:endParaRPr lang="en-IE" sz="2400"/>
        </a:p>
      </dgm:t>
    </dgm:pt>
    <dgm:pt modelId="{BA908799-5339-489F-A269-0A57B796E13C}" type="sibTrans" cxnId="{A76AB69A-6F40-4594-B626-A82381799289}">
      <dgm:prSet/>
      <dgm:spPr/>
      <dgm:t>
        <a:bodyPr/>
        <a:lstStyle/>
        <a:p>
          <a:endParaRPr lang="en-IE" sz="2400"/>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kumimoji="0" lang="en-US" altLang="en-US" sz="2400" b="0" i="0" u="none" strike="noStrike" kern="1200" cap="none" normalizeH="0" baseline="0" dirty="0">
              <a:ln>
                <a:noFill/>
              </a:ln>
              <a:effectLst/>
            </a:rPr>
            <a:t>Glejte </a:t>
          </a:r>
          <a:r>
            <a:rPr lang="en-US" altLang="en-US" sz="2400" kern="1200" dirty="0"/>
            <a:t>študijo</a:t>
          </a:r>
          <a:r>
            <a:rPr kumimoji="0" lang="en-US" altLang="en-US" sz="2400" b="0" i="0" u="none" strike="noStrike" kern="1200" cap="none" normalizeH="0" baseline="0" dirty="0">
              <a:ln>
                <a:noFill/>
              </a:ln>
              <a:effectLst/>
            </a:rPr>
            <a:t> primera </a:t>
          </a:r>
          <a:r>
            <a:rPr lang="en-US" altLang="en-US" sz="2400" kern="1200" dirty="0"/>
            <a:t>B&amp;B </a:t>
          </a:r>
          <a:r>
            <a:rPr lang="en-US" altLang="en-US" sz="2400" kern="1200" dirty="0" err="1"/>
            <a:t>Slieve </a:t>
          </a:r>
          <a:r>
            <a:rPr lang="en-US" altLang="en-US" sz="2400" kern="1200" dirty="0"/>
            <a:t>Elva v okrožju Clare na Irskem, ki je izvedel trajnostne nadgradnje</a:t>
          </a:r>
          <a:endParaRPr lang="en-IE" sz="2400" b="1"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400"/>
        </a:p>
      </dgm:t>
    </dgm:pt>
    <dgm:pt modelId="{C7BDDA27-8D63-40D1-AAE5-2BABBD736E38}" type="sibTrans" cxnId="{281E3E1B-C4EC-49C1-9C92-08AAF2AD8BB7}">
      <dgm:prSet/>
      <dgm:spPr/>
      <dgm:t>
        <a:bodyPr/>
        <a:lstStyle/>
        <a:p>
          <a:endParaRPr lang="en-IE" sz="2400"/>
        </a:p>
      </dgm:t>
    </dgm:pt>
    <dgm:pt modelId="{704EE5EB-AFBB-4DAC-8056-020B9816225A}">
      <dgm:prSet phldrT="[Text]" custT="1"/>
      <dgm:spPr>
        <a:solidFill>
          <a:srgbClr val="EC7C69"/>
        </a:solidFill>
      </dgm:spPr>
      <dgm:t>
        <a:bodyPr lIns="360000"/>
        <a:lstStyle/>
        <a:p>
          <a:pPr marL="0">
            <a:buFont typeface="Arial" panose="020B0604020202020204" pitchFamily="34" charset="0"/>
            <a:buNone/>
          </a:pPr>
          <a:r>
            <a:rPr lang="en-US" altLang="en-US" sz="2400" kern="1200" dirty="0"/>
            <a:t>Uspeli so </a:t>
          </a:r>
          <a:r>
            <a:rPr lang="en-US" altLang="en-US" sz="2400" b="1" kern="1200" dirty="0"/>
            <a:t>zmanjšati porabo energije za 65 % in prihranili približno 5000 evrov </a:t>
          </a:r>
          <a:r>
            <a:rPr lang="en-US" altLang="en-US" sz="2400" kern="1200" dirty="0"/>
            <a:t>na računih.</a:t>
          </a:r>
          <a:endParaRPr lang="en-IE" sz="2400" b="1" kern="1200" dirty="0">
            <a:solidFill>
              <a:srgbClr val="FFFFFF"/>
            </a:solidFill>
            <a:latin typeface="Calibri" panose="020F0502020204030204"/>
            <a:ea typeface="+mn-ea"/>
            <a:cs typeface="+mn-cs"/>
          </a:endParaRPr>
        </a:p>
      </dgm:t>
    </dgm:pt>
    <dgm:pt modelId="{C7C2A39F-2E25-4AB2-870E-E5261707CFB7}" type="parTrans" cxnId="{B0BFC7AC-A8B4-405B-AB7A-7055A74D16C4}">
      <dgm:prSet/>
      <dgm:spPr/>
      <dgm:t>
        <a:bodyPr/>
        <a:lstStyle/>
        <a:p>
          <a:endParaRPr lang="en-IE"/>
        </a:p>
      </dgm:t>
    </dgm:pt>
    <dgm:pt modelId="{30F12D29-6804-491C-9961-F6F168BB9589}" type="sibTrans" cxnId="{B0BFC7AC-A8B4-405B-AB7A-7055A74D16C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LinFactNeighborY="13046">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X="132692" custScaleY="74051" custLinFactNeighborX="-13617" custLinFactNeighborY="9615"/>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05513" custScaleY="79068" custLinFactNeighborX="8126" custLinFactNeighborY="9784">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LinFactNeighborX="46705" custLinFactNeighborY="-9585"/>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LinFactNeighborX="1" custLinFactNeighborY="-10276">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4800CC49-9347-4FBE-ABE0-06D1E146DA7E}" type="presOf" srcId="{704EE5EB-AFBB-4DAC-8056-020B9816225A}" destId="{169FA5A2-EAC8-4B0B-AB9D-C120184E3A76}" srcOrd="0" destOrd="1" presId="urn:diagrams.loki3.com/BracketList"/>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B0BFC7AC-A8B4-405B-AB7A-7055A74D16C4}" srcId="{35ECE6DB-832A-468B-B9D2-562C46F00314}" destId="{704EE5EB-AFBB-4DAC-8056-020B9816225A}" srcOrd="1" destOrd="0" parTransId="{C7C2A39F-2E25-4AB2-870E-E5261707CFB7}" sibTransId="{30F12D29-6804-491C-9961-F6F168BB9589}"/>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169199"/>
          <a:ext cx="1720571" cy="1821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Formula za obdobje povračila </a:t>
          </a:r>
          <a:r>
            <a:rPr lang="en-IE" sz="2400" b="0" kern="1200" dirty="0"/>
            <a:t>(v letih) </a:t>
          </a:r>
          <a:endParaRPr lang="en-IE" sz="2400" b="1" kern="1200" dirty="0"/>
        </a:p>
      </dsp:txBody>
      <dsp:txXfrm>
        <a:off x="912" y="169199"/>
        <a:ext cx="1720571" cy="1821600"/>
      </dsp:txXfrm>
    </dsp:sp>
    <dsp:sp modelId="{D8C8E0A3-BA8E-4282-AB64-69A8298815EE}">
      <dsp:nvSpPr>
        <dsp:cNvPr id="0" name=""/>
        <dsp:cNvSpPr/>
      </dsp:nvSpPr>
      <dsp:spPr>
        <a:xfrm>
          <a:off x="1721484" y="487187"/>
          <a:ext cx="344114" cy="118562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633371"/>
          <a:ext cx="9283158" cy="893257"/>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Obdobje povračila </a:t>
          </a:r>
          <a:r>
            <a:rPr lang="en-US" sz="2200" kern="1200" dirty="0"/>
            <a:t>= začetna naložba / letni prihranki</a:t>
          </a:r>
          <a:endParaRPr lang="en-IE" sz="2200" b="0" kern="1200" dirty="0"/>
        </a:p>
      </dsp:txBody>
      <dsp:txXfrm>
        <a:off x="2203244" y="633371"/>
        <a:ext cx="9283158" cy="893257"/>
      </dsp:txXfrm>
    </dsp:sp>
    <dsp:sp modelId="{019716EF-CDDF-41A5-92A2-DC8BDAAC3D55}">
      <dsp:nvSpPr>
        <dsp:cNvPr id="0" name=""/>
        <dsp:cNvSpPr/>
      </dsp:nvSpPr>
      <dsp:spPr>
        <a:xfrm>
          <a:off x="0" y="18179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Kako uporabljati</a:t>
          </a:r>
        </a:p>
      </dsp:txBody>
      <dsp:txXfrm>
        <a:off x="0" y="1817926"/>
        <a:ext cx="1529708" cy="1267200"/>
      </dsp:txXfrm>
    </dsp:sp>
    <dsp:sp modelId="{FF0AADBA-13D1-4FE1-86F3-6C03F6381B4E}">
      <dsp:nvSpPr>
        <dsp:cNvPr id="0" name=""/>
        <dsp:cNvSpPr/>
      </dsp:nvSpPr>
      <dsp:spPr>
        <a:xfrm>
          <a:off x="1530621" y="21371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21509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Prikaže, koliko časa traja, da se naložba (npr. sončni kolektorji) povrne.</a:t>
          </a:r>
          <a:endParaRPr lang="en-IE" sz="2200" b="0" kern="1200" dirty="0">
            <a:solidFill>
              <a:srgbClr val="FFFFFF"/>
            </a:solidFill>
            <a:latin typeface="Calibri" panose="020F0502020204030204"/>
            <a:ea typeface="+mn-ea"/>
            <a:cs typeface="+mn-cs"/>
          </a:endParaRPr>
        </a:p>
      </dsp:txBody>
      <dsp:txXfrm>
        <a:off x="1959852" y="2150965"/>
        <a:ext cx="9536822" cy="5448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84092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ROI </a:t>
          </a:r>
        </a:p>
        <a:p>
          <a:pPr marL="0" lvl="0" indent="0" algn="r" defTabSz="1066800">
            <a:lnSpc>
              <a:spcPct val="90000"/>
            </a:lnSpc>
            <a:spcBef>
              <a:spcPct val="0"/>
            </a:spcBef>
            <a:spcAft>
              <a:spcPct val="35000"/>
            </a:spcAft>
            <a:buNone/>
          </a:pPr>
          <a:r>
            <a:rPr lang="en-IE" sz="2000" b="0" kern="1200" dirty="0"/>
            <a:t>(Donosnost naložbe v %)</a:t>
          </a:r>
        </a:p>
      </dsp:txBody>
      <dsp:txXfrm>
        <a:off x="912" y="446399"/>
        <a:ext cx="1840928" cy="1267200"/>
      </dsp:txXfrm>
    </dsp:sp>
    <dsp:sp modelId="{D8C8E0A3-BA8E-4282-AB64-69A8298815EE}">
      <dsp:nvSpPr>
        <dsp:cNvPr id="0" name=""/>
        <dsp:cNvSpPr/>
      </dsp:nvSpPr>
      <dsp:spPr>
        <a:xfrm>
          <a:off x="1841841" y="667608"/>
          <a:ext cx="339623"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9301"/>
          <a:ext cx="916200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ROI = </a:t>
          </a:r>
          <a:r>
            <a:rPr lang="en-US" sz="2200" b="0" kern="1200" dirty="0"/>
            <a:t>(letni neto prihranki / začetna naložba) × 100</a:t>
          </a:r>
          <a:endParaRPr lang="en-IE" sz="2200" b="0" kern="1200" dirty="0"/>
        </a:p>
      </dsp:txBody>
      <dsp:txXfrm>
        <a:off x="2317314" y="769301"/>
        <a:ext cx="916200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Kako uporabljati</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Pomaga primerjati, katere nadgradnje so finančno najbolj ugodne.</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0"/>
          <a:ext cx="1356141" cy="705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t>Visoki začetni stroški </a:t>
          </a:r>
        </a:p>
      </dsp:txBody>
      <dsp:txXfrm>
        <a:off x="0" y="0"/>
        <a:ext cx="1356141" cy="705906"/>
      </dsp:txXfrm>
    </dsp:sp>
    <dsp:sp modelId="{D8C8E0A3-BA8E-4282-AB64-69A8298815EE}">
      <dsp:nvSpPr>
        <dsp:cNvPr id="0" name=""/>
        <dsp:cNvSpPr/>
      </dsp:nvSpPr>
      <dsp:spPr>
        <a:xfrm>
          <a:off x="1368113" y="0"/>
          <a:ext cx="227020" cy="705906"/>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1676650" y="0"/>
          <a:ext cx="6124324" cy="631991"/>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kumimoji="0" lang="en-US" altLang="en-US" sz="2200" b="0" i="0" u="none" strike="noStrike" kern="1200" cap="none" normalizeH="0" baseline="0" dirty="0">
              <a:ln>
                <a:noFill/>
              </a:ln>
              <a:effectLst/>
            </a:rPr>
            <a:t>Namestitev, nadgradnja, materiali in gradnja lahko stanejo precej denarja.</a:t>
          </a:r>
          <a:endParaRPr lang="en-IE" sz="2200" b="0" kern="1200" dirty="0"/>
        </a:p>
      </dsp:txBody>
      <dsp:txXfrm>
        <a:off x="1676650" y="0"/>
        <a:ext cx="6124324" cy="631991"/>
      </dsp:txXfrm>
    </dsp:sp>
    <dsp:sp modelId="{019716EF-CDDF-41A5-92A2-DC8BDAAC3D55}">
      <dsp:nvSpPr>
        <dsp:cNvPr id="0" name=""/>
        <dsp:cNvSpPr/>
      </dsp:nvSpPr>
      <dsp:spPr>
        <a:xfrm>
          <a:off x="1340" y="2405090"/>
          <a:ext cx="1479630" cy="285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96751"/>
              </a:solidFill>
            </a:rPr>
            <a:t>Primer</a:t>
          </a:r>
        </a:p>
      </dsp:txBody>
      <dsp:txXfrm>
        <a:off x="1340" y="2405090"/>
        <a:ext cx="1479630" cy="285476"/>
      </dsp:txXfrm>
    </dsp:sp>
    <dsp:sp modelId="{FF0AADBA-13D1-4FE1-86F3-6C03F6381B4E}">
      <dsp:nvSpPr>
        <dsp:cNvPr id="0" name=""/>
        <dsp:cNvSpPr/>
      </dsp:nvSpPr>
      <dsp:spPr>
        <a:xfrm>
          <a:off x="1534899" y="866382"/>
          <a:ext cx="237685" cy="349386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823026" y="721152"/>
          <a:ext cx="5977948" cy="3754363"/>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Stroški: </a:t>
          </a:r>
          <a:r>
            <a:rPr lang="en-US" altLang="en-US" sz="2200" kern="1200" dirty="0"/>
            <a:t>Sončni </a:t>
          </a:r>
          <a:r>
            <a:rPr kumimoji="0" lang="en-US" altLang="en-US" sz="2200" i="0" u="none" strike="noStrike" kern="1200" cap="none" normalizeH="0" baseline="0" dirty="0">
              <a:ln>
                <a:noFill/>
              </a:ln>
              <a:effectLst/>
            </a:rPr>
            <a:t>kolektorji </a:t>
          </a:r>
          <a:r>
            <a:rPr kumimoji="0" lang="en-US" altLang="en-US" sz="2200" b="0" i="0" u="none" strike="noStrike" kern="1200" cap="none" normalizeH="0" baseline="0" dirty="0">
              <a:ln>
                <a:noFill/>
              </a:ln>
              <a:effectLst/>
            </a:rPr>
            <a:t>in majhne vetrne turbine lahko stanejo </a:t>
          </a:r>
          <a:r>
            <a:rPr lang="en-US" altLang="en-US" sz="2200" b="0" kern="1200" dirty="0"/>
            <a:t>od</a:t>
          </a:r>
          <a:r>
            <a:rPr lang="en-US" altLang="en-US" sz="2200" b="1" kern="1200" dirty="0"/>
            <a:t> 20.000 </a:t>
          </a:r>
          <a:r>
            <a:rPr lang="en-US" altLang="en-US" sz="2200" kern="1200" dirty="0"/>
            <a:t>do</a:t>
          </a:r>
          <a:r>
            <a:rPr lang="en-US" altLang="en-US" sz="2200" b="1" kern="1200" dirty="0"/>
            <a:t> 50.000 evrov.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Prihranki: Donosnost naložbe </a:t>
          </a:r>
          <a:r>
            <a:rPr lang="en-US" altLang="en-US" sz="2200" b="0" kern="1200" dirty="0"/>
            <a:t>(</a:t>
          </a:r>
          <a:r>
            <a:rPr lang="en-US" altLang="en-US" sz="2200" b="1" kern="1200" dirty="0"/>
            <a:t>ROI</a:t>
          </a:r>
          <a:r>
            <a:rPr lang="en-US" altLang="en-US" sz="2200" b="0" kern="1200" dirty="0"/>
            <a:t>)</a:t>
          </a:r>
          <a:r>
            <a:rPr lang="en-US" altLang="en-US" sz="2200" b="1" kern="1200" dirty="0"/>
            <a:t> </a:t>
          </a:r>
          <a:r>
            <a:rPr lang="en-US" altLang="en-US" sz="2200" b="0" kern="1200" dirty="0"/>
            <a:t>je odvisna od porabe energije in velikosti sistema, </a:t>
          </a:r>
          <a:r>
            <a:rPr lang="en-IE" sz="2200" b="0" kern="1200" dirty="0"/>
            <a:t>za majhno do srednje veliko ekološko kočo </a:t>
          </a:r>
          <a:r>
            <a:rPr lang="en-US" altLang="en-US" sz="2200" b="0" kern="1200" dirty="0"/>
            <a:t>pa lahko prihrani</a:t>
          </a:r>
          <a:r>
            <a:rPr lang="en-IE" sz="2200" b="1" kern="1200" dirty="0"/>
            <a:t> 2.000–5.000 EUR na leto</a:t>
          </a:r>
          <a:r>
            <a:rPr lang="en-IE" sz="2200" b="0" kern="1200" dirty="0"/>
            <a:t>.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IE" sz="2200" b="0" kern="1200" dirty="0"/>
            <a:t>Povprečno obdobje</a:t>
          </a:r>
          <a:r>
            <a:rPr lang="en-IE" sz="2200" b="1" kern="1200" dirty="0"/>
            <a:t> povračila naložbe </a:t>
          </a:r>
          <a:r>
            <a:rPr lang="en-IE" sz="2200" b="0" kern="1200" dirty="0"/>
            <a:t>je 7–12 let. </a:t>
          </a:r>
          <a:endParaRPr lang="en-IE" sz="2200" b="0" kern="1200" dirty="0">
            <a:solidFill>
              <a:srgbClr val="FFFFFF"/>
            </a:solidFill>
            <a:latin typeface="Calibri" panose="020F0502020204030204"/>
            <a:ea typeface="+mn-ea"/>
            <a:cs typeface="+mn-cs"/>
          </a:endParaRPr>
        </a:p>
      </dsp:txBody>
      <dsp:txXfrm>
        <a:off x="1823026" y="721152"/>
        <a:ext cx="5977948" cy="37543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720571"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Cena breakeven </a:t>
          </a:r>
          <a:r>
            <a:rPr lang="en-IE" sz="2400" b="0" kern="1200" dirty="0"/>
            <a:t>(na noč) </a:t>
          </a:r>
          <a:endParaRPr lang="en-IE" sz="2400" b="1" kern="1200" dirty="0"/>
        </a:p>
      </dsp:txBody>
      <dsp:txXfrm>
        <a:off x="912" y="446399"/>
        <a:ext cx="1720571" cy="1267200"/>
      </dsp:txXfrm>
    </dsp:sp>
    <dsp:sp modelId="{D8C8E0A3-BA8E-4282-AB64-69A8298815EE}">
      <dsp:nvSpPr>
        <dsp:cNvPr id="0" name=""/>
        <dsp:cNvSpPr/>
      </dsp:nvSpPr>
      <dsp:spPr>
        <a:xfrm>
          <a:off x="1721484" y="667608"/>
          <a:ext cx="344114"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69301"/>
          <a:ext cx="928315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Cena breakeven </a:t>
          </a:r>
          <a:r>
            <a:rPr lang="en-US" sz="2200" b="0" kern="1200" dirty="0"/>
            <a:t>= (fiksni stroški + spremenljivi stroški) / pričakovano število nočitev</a:t>
          </a:r>
          <a:endParaRPr lang="en-IE" sz="2200" b="0" kern="1200" dirty="0"/>
        </a:p>
      </dsp:txBody>
      <dsp:txXfrm>
        <a:off x="2203244" y="769301"/>
        <a:ext cx="928315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Kako uporabljati</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Pomaga izračunati, koliko morate zaračunati na noč, da pokrijete vse stroške.</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46399"/>
          <a:ext cx="184092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Potencial za zeleno premijo</a:t>
          </a:r>
          <a:endParaRPr lang="en-IE" sz="2000" b="0" kern="1200" dirty="0"/>
        </a:p>
      </dsp:txBody>
      <dsp:txXfrm>
        <a:off x="912" y="446399"/>
        <a:ext cx="1840928" cy="1267200"/>
      </dsp:txXfrm>
    </dsp:sp>
    <dsp:sp modelId="{D8C8E0A3-BA8E-4282-AB64-69A8298815EE}">
      <dsp:nvSpPr>
        <dsp:cNvPr id="0" name=""/>
        <dsp:cNvSpPr/>
      </dsp:nvSpPr>
      <dsp:spPr>
        <a:xfrm>
          <a:off x="1841841" y="667608"/>
          <a:ext cx="339623" cy="82478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9301"/>
          <a:ext cx="9162008" cy="62139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Prilagojena stopnja = </a:t>
          </a:r>
          <a:r>
            <a:rPr lang="en-US" sz="2200" b="0" kern="1200" dirty="0"/>
            <a:t>osnovna stopnja × (1 + zelena premija %)</a:t>
          </a:r>
          <a:endParaRPr lang="en-IE" sz="2200" b="0" kern="1200" dirty="0"/>
        </a:p>
      </dsp:txBody>
      <dsp:txXfrm>
        <a:off x="2317314" y="769301"/>
        <a:ext cx="9162008" cy="621396"/>
      </dsp:txXfrm>
    </dsp:sp>
    <dsp:sp modelId="{019716EF-CDDF-41A5-92A2-DC8BDAAC3D55}">
      <dsp:nvSpPr>
        <dsp:cNvPr id="0" name=""/>
        <dsp:cNvSpPr/>
      </dsp:nvSpPr>
      <dsp:spPr>
        <a:xfrm>
          <a:off x="0" y="15407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Kako uporabljati</a:t>
          </a:r>
        </a:p>
      </dsp:txBody>
      <dsp:txXfrm>
        <a:off x="0" y="1540726"/>
        <a:ext cx="1529708" cy="1267200"/>
      </dsp:txXfrm>
    </dsp:sp>
    <dsp:sp modelId="{FF0AADBA-13D1-4FE1-86F3-6C03F6381B4E}">
      <dsp:nvSpPr>
        <dsp:cNvPr id="0" name=""/>
        <dsp:cNvSpPr/>
      </dsp:nvSpPr>
      <dsp:spPr>
        <a:xfrm>
          <a:off x="1530621" y="18599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37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Preverite, ali lahko cene za ekološke ponudbe zvišate za 10–20 %, če to utemeljite gostom.</a:t>
          </a:r>
          <a:endParaRPr lang="en-IE" sz="2200" b="0" kern="1200" dirty="0">
            <a:solidFill>
              <a:srgbClr val="FFFFFF"/>
            </a:solidFill>
            <a:latin typeface="Calibri" panose="020F0502020204030204"/>
            <a:ea typeface="+mn-ea"/>
            <a:cs typeface="+mn-cs"/>
          </a:endParaRPr>
        </a:p>
      </dsp:txBody>
      <dsp:txXfrm>
        <a:off x="1959852" y="1873765"/>
        <a:ext cx="9536822" cy="5448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525676"/>
          <a:ext cx="184930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Zmanjšajte stroške na dolgi rok</a:t>
          </a:r>
        </a:p>
      </dsp:txBody>
      <dsp:txXfrm>
        <a:off x="0" y="525676"/>
        <a:ext cx="1849303" cy="1267200"/>
      </dsp:txXfrm>
    </dsp:sp>
    <dsp:sp modelId="{D8C8E0A3-BA8E-4282-AB64-69A8298815EE}">
      <dsp:nvSpPr>
        <dsp:cNvPr id="0" name=""/>
        <dsp:cNvSpPr/>
      </dsp:nvSpPr>
      <dsp:spPr>
        <a:xfrm>
          <a:off x="1829157" y="646612"/>
          <a:ext cx="490775" cy="93837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493560" y="616965"/>
          <a:ext cx="5307414" cy="1001949"/>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304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Vendar pa običajno znatno </a:t>
          </a:r>
          <a:r>
            <a:rPr kumimoji="0" lang="en-US" altLang="en-US" sz="2400" b="1" i="0" u="none" strike="noStrike" kern="1200" cap="none" normalizeH="0" baseline="0" dirty="0">
              <a:ln>
                <a:noFill/>
              </a:ln>
              <a:effectLst/>
            </a:rPr>
            <a:t>zmanjšajo tekoče obratovalne stroške </a:t>
          </a:r>
          <a:r>
            <a:rPr kumimoji="0" lang="en-US" altLang="en-US" sz="2400" b="0" i="0" u="none" strike="noStrike" kern="1200" cap="none" normalizeH="0" baseline="0" dirty="0">
              <a:ln>
                <a:noFill/>
              </a:ln>
              <a:effectLst/>
            </a:rPr>
            <a:t>za več kot 50 %.</a:t>
          </a:r>
          <a:endParaRPr lang="en-IE" sz="2400" b="0" kern="1200" dirty="0"/>
        </a:p>
      </dsp:txBody>
      <dsp:txXfrm>
        <a:off x="2493560" y="616965"/>
        <a:ext cx="5307414" cy="1001949"/>
      </dsp:txXfrm>
    </dsp:sp>
    <dsp:sp modelId="{019716EF-CDDF-41A5-92A2-DC8BDAAC3D55}">
      <dsp:nvSpPr>
        <dsp:cNvPr id="0" name=""/>
        <dsp:cNvSpPr/>
      </dsp:nvSpPr>
      <dsp:spPr>
        <a:xfrm>
          <a:off x="0" y="2129094"/>
          <a:ext cx="195024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solidFill>
                <a:srgbClr val="E96751"/>
              </a:solidFill>
            </a:rPr>
            <a:t>Primer</a:t>
          </a:r>
        </a:p>
      </dsp:txBody>
      <dsp:txXfrm>
        <a:off x="0" y="2129094"/>
        <a:ext cx="1950243" cy="1267200"/>
      </dsp:txXfrm>
    </dsp:sp>
    <dsp:sp modelId="{FF0AADBA-13D1-4FE1-86F3-6C03F6381B4E}">
      <dsp:nvSpPr>
        <dsp:cNvPr id="0" name=""/>
        <dsp:cNvSpPr/>
      </dsp:nvSpPr>
      <dsp:spPr>
        <a:xfrm>
          <a:off x="2023112" y="1641605"/>
          <a:ext cx="390048" cy="22572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2496311" y="1626008"/>
          <a:ext cx="5304663" cy="2257200"/>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286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Glejte </a:t>
          </a:r>
          <a:r>
            <a:rPr lang="en-US" altLang="en-US" sz="2400" kern="1200" dirty="0"/>
            <a:t>študijo</a:t>
          </a:r>
          <a:r>
            <a:rPr kumimoji="0" lang="en-US" altLang="en-US" sz="2400" b="0" i="0" u="none" strike="noStrike" kern="1200" cap="none" normalizeH="0" baseline="0" dirty="0">
              <a:ln>
                <a:noFill/>
              </a:ln>
              <a:effectLst/>
            </a:rPr>
            <a:t> primera </a:t>
          </a:r>
          <a:r>
            <a:rPr lang="en-US" altLang="en-US" sz="2400" kern="1200" dirty="0"/>
            <a:t>B&amp;B </a:t>
          </a:r>
          <a:r>
            <a:rPr lang="en-US" altLang="en-US" sz="2400" kern="1200" dirty="0" err="1"/>
            <a:t>Slieve </a:t>
          </a:r>
          <a:r>
            <a:rPr lang="en-US" altLang="en-US" sz="2400" kern="1200" dirty="0"/>
            <a:t>Elva v okrožju Clare na Irskem, ki je izvedel trajnostne nadgradnje</a:t>
          </a:r>
          <a:endParaRPr lang="en-IE" sz="2400" b="1" kern="1200" dirty="0">
            <a:solidFill>
              <a:srgbClr val="FFFFFF"/>
            </a:solidFill>
            <a:latin typeface="Calibri" panose="020F0502020204030204"/>
            <a:ea typeface="+mn-ea"/>
            <a:cs typeface="+mn-cs"/>
          </a:endParaRPr>
        </a:p>
        <a:p>
          <a:pPr marL="0" lvl="1" indent="-228600" algn="l" defTabSz="1066800">
            <a:lnSpc>
              <a:spcPct val="90000"/>
            </a:lnSpc>
            <a:spcBef>
              <a:spcPct val="0"/>
            </a:spcBef>
            <a:spcAft>
              <a:spcPct val="15000"/>
            </a:spcAft>
            <a:buFont typeface="Arial" panose="020B0604020202020204" pitchFamily="34" charset="0"/>
            <a:buNone/>
          </a:pPr>
          <a:r>
            <a:rPr lang="en-US" altLang="en-US" sz="2400" kern="1200" dirty="0"/>
            <a:t>Uspeli so </a:t>
          </a:r>
          <a:r>
            <a:rPr lang="en-US" altLang="en-US" sz="2400" b="1" kern="1200" dirty="0"/>
            <a:t>zmanjšati porabo energije za 65 % in prihranili približno 5000 evrov </a:t>
          </a:r>
          <a:r>
            <a:rPr lang="en-US" altLang="en-US" sz="2400" kern="1200" dirty="0"/>
            <a:t>na računih.</a:t>
          </a:r>
          <a:endParaRPr lang="en-IE" sz="2400" b="1" kern="1200" dirty="0">
            <a:solidFill>
              <a:srgbClr val="FFFFFF"/>
            </a:solidFill>
            <a:latin typeface="Calibri" panose="020F0502020204030204"/>
            <a:ea typeface="+mn-ea"/>
            <a:cs typeface="+mn-cs"/>
          </a:endParaRPr>
        </a:p>
      </dsp:txBody>
      <dsp:txXfrm>
        <a:off x="2496311" y="1626008"/>
        <a:ext cx="5304663" cy="2257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525676"/>
          <a:ext cx="184930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Zmanjšajte stroške na dolgi rok</a:t>
          </a:r>
        </a:p>
      </dsp:txBody>
      <dsp:txXfrm>
        <a:off x="0" y="525676"/>
        <a:ext cx="1849303" cy="1267200"/>
      </dsp:txXfrm>
    </dsp:sp>
    <dsp:sp modelId="{D8C8E0A3-BA8E-4282-AB64-69A8298815EE}">
      <dsp:nvSpPr>
        <dsp:cNvPr id="0" name=""/>
        <dsp:cNvSpPr/>
      </dsp:nvSpPr>
      <dsp:spPr>
        <a:xfrm>
          <a:off x="1829157" y="646612"/>
          <a:ext cx="490775" cy="93837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493560" y="616965"/>
          <a:ext cx="5307414" cy="1001949"/>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304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Vendar pa običajno znatno </a:t>
          </a:r>
          <a:r>
            <a:rPr kumimoji="0" lang="en-US" altLang="en-US" sz="2400" b="1" i="0" u="none" strike="noStrike" kern="1200" cap="none" normalizeH="0" baseline="0" dirty="0">
              <a:ln>
                <a:noFill/>
              </a:ln>
              <a:effectLst/>
            </a:rPr>
            <a:t>zmanjšajo tekoče obratovalne stroške </a:t>
          </a:r>
          <a:r>
            <a:rPr kumimoji="0" lang="en-US" altLang="en-US" sz="2400" b="0" i="0" u="none" strike="noStrike" kern="1200" cap="none" normalizeH="0" baseline="0" dirty="0">
              <a:ln>
                <a:noFill/>
              </a:ln>
              <a:effectLst/>
            </a:rPr>
            <a:t>za več kot 50 %.</a:t>
          </a:r>
          <a:endParaRPr lang="en-IE" sz="2400" b="0" kern="1200" dirty="0"/>
        </a:p>
      </dsp:txBody>
      <dsp:txXfrm>
        <a:off x="2493560" y="616965"/>
        <a:ext cx="5307414" cy="1001949"/>
      </dsp:txXfrm>
    </dsp:sp>
    <dsp:sp modelId="{019716EF-CDDF-41A5-92A2-DC8BDAAC3D55}">
      <dsp:nvSpPr>
        <dsp:cNvPr id="0" name=""/>
        <dsp:cNvSpPr/>
      </dsp:nvSpPr>
      <dsp:spPr>
        <a:xfrm>
          <a:off x="0" y="2129094"/>
          <a:ext cx="195024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solidFill>
                <a:srgbClr val="E96751"/>
              </a:solidFill>
            </a:rPr>
            <a:t>Primer</a:t>
          </a:r>
        </a:p>
      </dsp:txBody>
      <dsp:txXfrm>
        <a:off x="0" y="2129094"/>
        <a:ext cx="1950243" cy="1267200"/>
      </dsp:txXfrm>
    </dsp:sp>
    <dsp:sp modelId="{FF0AADBA-13D1-4FE1-86F3-6C03F6381B4E}">
      <dsp:nvSpPr>
        <dsp:cNvPr id="0" name=""/>
        <dsp:cNvSpPr/>
      </dsp:nvSpPr>
      <dsp:spPr>
        <a:xfrm>
          <a:off x="2023112" y="1641605"/>
          <a:ext cx="390048" cy="22572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2496311" y="1626008"/>
          <a:ext cx="5304663" cy="2257200"/>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286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Glejte </a:t>
          </a:r>
          <a:r>
            <a:rPr lang="en-US" altLang="en-US" sz="2400" kern="1200" dirty="0"/>
            <a:t>študijo</a:t>
          </a:r>
          <a:r>
            <a:rPr kumimoji="0" lang="en-US" altLang="en-US" sz="2400" b="0" i="0" u="none" strike="noStrike" kern="1200" cap="none" normalizeH="0" baseline="0" dirty="0">
              <a:ln>
                <a:noFill/>
              </a:ln>
              <a:effectLst/>
            </a:rPr>
            <a:t> primera </a:t>
          </a:r>
          <a:r>
            <a:rPr lang="en-US" altLang="en-US" sz="2400" kern="1200" dirty="0"/>
            <a:t>B&amp;B </a:t>
          </a:r>
          <a:r>
            <a:rPr lang="en-US" altLang="en-US" sz="2400" kern="1200" dirty="0" err="1"/>
            <a:t>Slieve </a:t>
          </a:r>
          <a:r>
            <a:rPr lang="en-US" altLang="en-US" sz="2400" kern="1200" dirty="0"/>
            <a:t>Elva v okrožju Clare na Irskem, ki je izvedel trajnostne nadgradnje</a:t>
          </a:r>
          <a:endParaRPr lang="en-IE" sz="2400" b="1" kern="1200" dirty="0">
            <a:solidFill>
              <a:srgbClr val="FFFFFF"/>
            </a:solidFill>
            <a:latin typeface="Calibri" panose="020F0502020204030204"/>
            <a:ea typeface="+mn-ea"/>
            <a:cs typeface="+mn-cs"/>
          </a:endParaRPr>
        </a:p>
        <a:p>
          <a:pPr marL="0" lvl="1" indent="-228600" algn="l" defTabSz="1066800">
            <a:lnSpc>
              <a:spcPct val="90000"/>
            </a:lnSpc>
            <a:spcBef>
              <a:spcPct val="0"/>
            </a:spcBef>
            <a:spcAft>
              <a:spcPct val="15000"/>
            </a:spcAft>
            <a:buFont typeface="Arial" panose="020B0604020202020204" pitchFamily="34" charset="0"/>
            <a:buNone/>
          </a:pPr>
          <a:r>
            <a:rPr lang="en-US" altLang="en-US" sz="2400" kern="1200" dirty="0"/>
            <a:t>Uspeli so </a:t>
          </a:r>
          <a:r>
            <a:rPr lang="en-US" altLang="en-US" sz="2400" b="1" kern="1200" dirty="0"/>
            <a:t>zmanjšati porabo energije za 65 % in prihranili približno 5000 evrov </a:t>
          </a:r>
          <a:r>
            <a:rPr lang="en-US" altLang="en-US" sz="2400" kern="1200" dirty="0"/>
            <a:t>na računih.</a:t>
          </a:r>
          <a:endParaRPr lang="en-IE" sz="2400" b="1" kern="1200" dirty="0">
            <a:solidFill>
              <a:srgbClr val="FFFFFF"/>
            </a:solidFill>
            <a:latin typeface="Calibri" panose="020F0502020204030204"/>
            <a:ea typeface="+mn-ea"/>
            <a:cs typeface="+mn-cs"/>
          </a:endParaRPr>
        </a:p>
      </dsp:txBody>
      <dsp:txXfrm>
        <a:off x="2496311" y="1626008"/>
        <a:ext cx="5304663" cy="2257200"/>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50405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8" name="Straight Connector 7">
            <a:extLst>
              <a:ext uri="{FF2B5EF4-FFF2-40B4-BE49-F238E27FC236}">
                <a16:creationId xmlns:a16="http://schemas.microsoft.com/office/drawing/2014/main" id="{876A1F6A-8D07-99C2-028B-4F9A3DEDC954}"/>
              </a:ext>
            </a:extLst>
          </p:cNvPr>
          <p:cNvCxnSpPr>
            <a:cxnSpLocks/>
          </p:cNvCxnSpPr>
          <p:nvPr userDrawn="1"/>
        </p:nvCxnSpPr>
        <p:spPr>
          <a:xfrm>
            <a:off x="8773537" y="1670191"/>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1EE3A64A-148D-3827-3756-D5DB790C2514}"/>
              </a:ext>
            </a:extLst>
          </p:cNvPr>
          <p:cNvSpPr>
            <a:spLocks noGrp="1"/>
          </p:cNvSpPr>
          <p:nvPr>
            <p:ph type="body" sz="quarter" idx="18" hasCustomPrompt="1"/>
          </p:nvPr>
        </p:nvSpPr>
        <p:spPr>
          <a:xfrm>
            <a:off x="8892781" y="1832083"/>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2D81317D-52DC-2F94-7A59-F76FB6D924FB}"/>
              </a:ext>
            </a:extLst>
          </p:cNvPr>
          <p:cNvSpPr>
            <a:spLocks noGrp="1"/>
          </p:cNvSpPr>
          <p:nvPr>
            <p:ph type="body" sz="quarter" idx="19" hasCustomPrompt="1"/>
          </p:nvPr>
        </p:nvSpPr>
        <p:spPr>
          <a:xfrm>
            <a:off x="8909580" y="897164"/>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9985575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Tree>
    <p:extLst>
      <p:ext uri="{BB962C8B-B14F-4D97-AF65-F5344CB8AC3E}">
        <p14:creationId xmlns:p14="http://schemas.microsoft.com/office/powerpoint/2010/main" val="34860326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024853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9786790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92070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05" r:id="rId66"/>
    <p:sldLayoutId id="2147483934" r:id="rId67"/>
    <p:sldLayoutId id="2147483963" r:id="rId68"/>
    <p:sldLayoutId id="2147483976" r:id="rId69"/>
    <p:sldLayoutId id="2147483979" r:id="rId70"/>
    <p:sldLayoutId id="2147483980" r:id="rId71"/>
    <p:sldLayoutId id="2147483981" r:id="rId72"/>
    <p:sldLayoutId id="2147483982" r:id="rId73"/>
    <p:sldLayoutId id="2147483983" r:id="rId7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cmcbusinessadvisers.co.uk/resources/articles/contingency-planning-for-retailers-and-hospitality-businesses/#:~:text=Contingency%20Planning%20for%20Retailers%20and,could%20result%20in%20its%20failure" TargetMode="External"/><Relationship Id="rId2" Type="http://schemas.openxmlformats.org/officeDocument/2006/relationships/image" Target="../media/image17.jp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hyperlink" Target="https://en.ccunesco.ca/-/media/Files/Unesco/Resources/2022/01/GuideSustainabilityPracticesInTouristAccommodationFacilities.pdf#:~:text=sustainability%20are%20more%20likely%20to,All" TargetMode="External"/><Relationship Id="rId2" Type="http://schemas.openxmlformats.org/officeDocument/2006/relationships/image" Target="../media/image21.jp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2.xml"/><Relationship Id="rId5" Type="http://schemas.openxmlformats.org/officeDocument/2006/relationships/image" Target="../media/image26.sv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30.svg"/><Relationship Id="rId2" Type="http://schemas.openxmlformats.org/officeDocument/2006/relationships/image" Target="../media/image23.png"/><Relationship Id="rId1" Type="http://schemas.openxmlformats.org/officeDocument/2006/relationships/slideLayout" Target="../slideLayouts/slideLayout22.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2.xml"/><Relationship Id="rId5" Type="http://schemas.openxmlformats.org/officeDocument/2006/relationships/image" Target="../media/image32.sv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0.xml"/></Relationships>
</file>

<file path=ppt/slides/_rels/slide43.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22.xml"/><Relationship Id="rId6" Type="http://schemas.openxmlformats.org/officeDocument/2006/relationships/image" Target="../media/image51.png"/><Relationship Id="rId5" Type="http://schemas.openxmlformats.org/officeDocument/2006/relationships/image" Target="../media/image50.svg"/><Relationship Id="rId10" Type="http://schemas.openxmlformats.org/officeDocument/2006/relationships/hyperlink" Target="https://businessplan-templates.com/blogs/startup-costs/eco-lodge" TargetMode="External"/><Relationship Id="rId4" Type="http://schemas.openxmlformats.org/officeDocument/2006/relationships/image" Target="../media/image49.png"/><Relationship Id="rId9" Type="http://schemas.openxmlformats.org/officeDocument/2006/relationships/image" Target="../media/image54.svg"/></Relationships>
</file>

<file path=ppt/slides/_rels/slide4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6.jpg"/><Relationship Id="rId7" Type="http://schemas.openxmlformats.org/officeDocument/2006/relationships/image" Target="../media/image58.svg"/><Relationship Id="rId2" Type="http://schemas.openxmlformats.org/officeDocument/2006/relationships/image" Target="../media/image55.jpg"/><Relationship Id="rId1" Type="http://schemas.openxmlformats.org/officeDocument/2006/relationships/slideLayout" Target="../slideLayouts/slideLayout71.xml"/><Relationship Id="rId6" Type="http://schemas.openxmlformats.org/officeDocument/2006/relationships/image" Target="../media/image57.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60.svg"/></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1.jp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8" Type="http://schemas.openxmlformats.org/officeDocument/2006/relationships/image" Target="../media/image62.jpg"/><Relationship Id="rId3" Type="http://schemas.openxmlformats.org/officeDocument/2006/relationships/image" Target="../media/image35.svg"/><Relationship Id="rId7" Type="http://schemas.openxmlformats.org/officeDocument/2006/relationships/image" Target="../media/image60.svg"/><Relationship Id="rId2" Type="http://schemas.openxmlformats.org/officeDocument/2006/relationships/image" Target="../media/image34.png"/><Relationship Id="rId1" Type="http://schemas.openxmlformats.org/officeDocument/2006/relationships/slideLayout" Target="../slideLayouts/slideLayout71.xml"/><Relationship Id="rId6" Type="http://schemas.openxmlformats.org/officeDocument/2006/relationships/image" Target="../media/image59.png"/><Relationship Id="rId5" Type="http://schemas.openxmlformats.org/officeDocument/2006/relationships/image" Target="../media/image58.svg"/><Relationship Id="rId10" Type="http://schemas.openxmlformats.org/officeDocument/2006/relationships/hyperlink" Target="https://www.glion.edu/magazine/eco-friendly-hotels-explained/#:~:text=By%20choosing%20to%20stay%20at,and%20often%20use%20sustainable%20materials." TargetMode="External"/><Relationship Id="rId4" Type="http://schemas.openxmlformats.org/officeDocument/2006/relationships/image" Target="../media/image57.png"/><Relationship Id="rId9" Type="http://schemas.openxmlformats.org/officeDocument/2006/relationships/image" Target="../media/image63.jpg"/></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4.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64.jpg"/><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64.jpg"/><Relationship Id="rId1" Type="http://schemas.openxmlformats.org/officeDocument/2006/relationships/slideLayout" Target="../slideLayouts/slideLayout2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1.xml"/><Relationship Id="rId6" Type="http://schemas.openxmlformats.org/officeDocument/2006/relationships/image" Target="../media/image65.jpg"/><Relationship Id="rId5" Type="http://schemas.openxmlformats.org/officeDocument/2006/relationships/image" Target="../media/image60.svg"/><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67.jpg"/><Relationship Id="rId2" Type="http://schemas.openxmlformats.org/officeDocument/2006/relationships/image" Target="../media/image34.png"/><Relationship Id="rId1" Type="http://schemas.openxmlformats.org/officeDocument/2006/relationships/slideLayout" Target="../slideLayouts/slideLayout71.xml"/><Relationship Id="rId6" Type="http://schemas.openxmlformats.org/officeDocument/2006/relationships/image" Target="../media/image66.jpg"/><Relationship Id="rId5" Type="http://schemas.openxmlformats.org/officeDocument/2006/relationships/image" Target="../media/image60.svg"/><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image" Target="../media/image60.svg"/><Relationship Id="rId7" Type="http://schemas.openxmlformats.org/officeDocument/2006/relationships/image" Target="../media/image71.jpg"/><Relationship Id="rId2" Type="http://schemas.openxmlformats.org/officeDocument/2006/relationships/image" Target="../media/image59.png"/><Relationship Id="rId1" Type="http://schemas.openxmlformats.org/officeDocument/2006/relationships/slideLayout" Target="../slideLayouts/slideLayout71.xml"/><Relationship Id="rId6" Type="http://schemas.openxmlformats.org/officeDocument/2006/relationships/image" Target="../media/image70.jpg"/><Relationship Id="rId5" Type="http://schemas.openxmlformats.org/officeDocument/2006/relationships/image" Target="../media/image69.svg"/><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hyperlink" Target="https://www.vacationrentalformula.com/blogs/the-bottom-line-on-going-green-making-responsible-tourism-pay#:~:text=Recent%20industry%20studies%20show%20that,conscious%20stay" TargetMode="External"/><Relationship Id="rId7" Type="http://schemas.openxmlformats.org/officeDocument/2006/relationships/image" Target="../media/image77.svg"/><Relationship Id="rId2" Type="http://schemas.openxmlformats.org/officeDocument/2006/relationships/hyperlink" Target="https://centreforaviation.com/news/euromonitor-international-80-of-travellers-will-pay-at-least-10-more-for-sustainable-travel-1219217" TargetMode="External"/><Relationship Id="rId1" Type="http://schemas.openxmlformats.org/officeDocument/2006/relationships/slideLayout" Target="../slideLayouts/slideLayout71.xml"/><Relationship Id="rId6" Type="http://schemas.openxmlformats.org/officeDocument/2006/relationships/image" Target="../media/image76.png"/><Relationship Id="rId5" Type="http://schemas.openxmlformats.org/officeDocument/2006/relationships/image" Target="../media/image75.svg"/><Relationship Id="rId4" Type="http://schemas.openxmlformats.org/officeDocument/2006/relationships/image" Target="../media/image74.png"/></Relationships>
</file>

<file path=ppt/slides/_rels/slide59.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0.xml.rels><?xml version="1.0" encoding="UTF-8" standalone="yes"?>
<Relationships xmlns="http://schemas.openxmlformats.org/package/2006/relationships"><Relationship Id="rId3" Type="http://schemas.openxmlformats.org/officeDocument/2006/relationships/hyperlink" Target="https://www.vacationrentalformula.com/blogs/the-bottom-line-on-going-green-making-responsible-tourism-pay" TargetMode="External"/><Relationship Id="rId2" Type="http://schemas.openxmlformats.org/officeDocument/2006/relationships/image" Target="../media/image80.jpg"/><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3" Type="http://schemas.openxmlformats.org/officeDocument/2006/relationships/image" Target="../media/image77.svg"/><Relationship Id="rId7" Type="http://schemas.openxmlformats.org/officeDocument/2006/relationships/image" Target="../media/image84.jpg"/><Relationship Id="rId2" Type="http://schemas.openxmlformats.org/officeDocument/2006/relationships/image" Target="../media/image76.png"/><Relationship Id="rId1" Type="http://schemas.openxmlformats.org/officeDocument/2006/relationships/slideLayout" Target="../slideLayouts/slideLayout71.xml"/><Relationship Id="rId6" Type="http://schemas.openxmlformats.org/officeDocument/2006/relationships/image" Target="../media/image83.jpg"/><Relationship Id="rId5" Type="http://schemas.openxmlformats.org/officeDocument/2006/relationships/image" Target="../media/image82.svg"/><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7.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72.xml"/></Relationships>
</file>

<file path=ppt/slides/_rels/slide7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create.microsoft.com/en-us/templates/financial-management#:~:text=Create%20create,keeping%20track%20of%20your" TargetMode="External"/><Relationship Id="rId1" Type="http://schemas.openxmlformats.org/officeDocument/2006/relationships/slideLayout" Target="../slideLayouts/slideLayout73.xml"/></Relationships>
</file>

<file path=ppt/slides/_rels/slide72.xml.rels><?xml version="1.0" encoding="UTF-8" standalone="yes"?>
<Relationships xmlns="http://schemas.openxmlformats.org/package/2006/relationships"><Relationship Id="rId3" Type="http://schemas.openxmlformats.org/officeDocument/2006/relationships/hyperlink" Target="https://www.vertex42.com/ExcelTemplates/cash-flow-statement.html#:~:text=flows%20will%20augment%20your%20balance,sheet%20and%20income%20statements" TargetMode="External"/><Relationship Id="rId2" Type="http://schemas.openxmlformats.org/officeDocument/2006/relationships/hyperlink" Target="https://www.smartsheet.com/free-cash-flow-statement-templates?srsltid=AfmBOopfakHdwnL15CZsjX6RrXpKdrPjghs3i5b2ZqsI2fOY9EJKnlLt#:~:text=Free%20Cash%20Flow%20Statement%20Templates,can%20be%20downloaded%20for%20free" TargetMode="External"/><Relationship Id="rId1" Type="http://schemas.openxmlformats.org/officeDocument/2006/relationships/slideLayout" Target="../slideLayouts/slideLayout73.xml"/><Relationship Id="rId5" Type="http://schemas.openxmlformats.org/officeDocument/2006/relationships/image" Target="../media/image92.png"/><Relationship Id="rId4" Type="http://schemas.openxmlformats.org/officeDocument/2006/relationships/image" Target="../media/image9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Mayo Glamping, Irska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381281"/>
            <a:ext cx="5089964" cy="697353"/>
          </a:xfrm>
        </p:spPr>
        <p:txBody>
          <a:bodyPr/>
          <a:lstStyle/>
          <a:p>
            <a:r>
              <a:rPr lang="en-GB" dirty="0"/>
              <a:t>Modul 8 </a:t>
            </a:r>
            <a:r>
              <a:rPr lang="en-GB" sz="4400" b="0" dirty="0"/>
              <a:t>(del 5)</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055413"/>
            <a:ext cx="5089964" cy="697353"/>
          </a:xfrm>
        </p:spPr>
        <p:txBody>
          <a:bodyPr lIns="91440" tIns="45720" rIns="91440" bIns="45720" anchor="t">
            <a:noAutofit/>
          </a:bodyPr>
          <a:lstStyle/>
          <a:p>
            <a:pPr defTabSz="777514">
              <a:lnSpc>
                <a:spcPct val="100000"/>
              </a:lnSpc>
              <a:spcBef>
                <a:spcPts val="0"/>
              </a:spcBef>
              <a:spcAft>
                <a:spcPts val="1200"/>
              </a:spcAft>
              <a:defRPr/>
            </a:pPr>
            <a:r>
              <a:rPr lang="en-US" sz="3200" b="1" dirty="0"/>
              <a:t>Ustvarjanje izvedljivosti – </a:t>
            </a:r>
            <a:r>
              <a:rPr lang="en-US" sz="3200" dirty="0"/>
              <a:t>oblikovanje cen, načrtovanje in dolgoročna finančna stabilnost</a:t>
            </a:r>
          </a:p>
          <a:p>
            <a:pPr>
              <a:spcBef>
                <a:spcPts val="0"/>
              </a:spcBef>
              <a:spcAft>
                <a:spcPts val="1200"/>
              </a:spcAft>
            </a:pPr>
            <a:r>
              <a:rPr lang="en-GB" sz="2400" i="1" dirty="0"/>
              <a:t>Finančno načrtovanje in financiranje </a:t>
            </a:r>
            <a:endParaRPr lang="en-GB" sz="2400">
              <a:ea typeface="Calibri"/>
              <a:cs typeface="Calibri"/>
            </a:endParaRPr>
          </a:p>
          <a:p>
            <a:pPr>
              <a:spcBef>
                <a:spcPts val="0"/>
              </a:spcBef>
              <a:spcAft>
                <a:spcPts val="1200"/>
              </a:spcAft>
            </a:pPr>
            <a:endParaRPr lang="en-US" sz="2400" dirty="0">
              <a:solidFill>
                <a:srgbClr val="E96751"/>
              </a:solidFill>
              <a:ea typeface="Calibri"/>
              <a:cs typeface="Calibri"/>
            </a:endParaRPr>
          </a:p>
          <a:p>
            <a:pPr defTabSz="777514">
              <a:lnSpc>
                <a:spcPct val="100000"/>
              </a:lnSpc>
              <a:spcBef>
                <a:spcPts val="0"/>
              </a:spcBef>
              <a:spcAft>
                <a:spcPts val="1200"/>
              </a:spcAft>
              <a:defRPr/>
            </a:pPr>
            <a:endParaRPr lang="en-IE" sz="2800" i="1" dirty="0"/>
          </a:p>
        </p:txBody>
      </p:sp>
      <p:pic>
        <p:nvPicPr>
          <p:cNvPr id="5" name="Picture Placeholder 4" descr="A person and person sitting in a small house&#10;&#10;AI-generated content may be incorrect.">
            <a:extLst>
              <a:ext uri="{FF2B5EF4-FFF2-40B4-BE49-F238E27FC236}">
                <a16:creationId xmlns:a16="http://schemas.microsoft.com/office/drawing/2014/main" id="{D33A9C33-2B84-6EBF-7228-64AFB6D169C4}"/>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55C93-0D23-EEBD-9A93-B723C76D52D9}"/>
            </a:ext>
          </a:extLst>
        </p:cNvPr>
        <p:cNvGrpSpPr/>
        <p:nvPr/>
      </p:nvGrpSpPr>
      <p:grpSpPr>
        <a:xfrm>
          <a:off x="0" y="0"/>
          <a:ext cx="0" cy="0"/>
          <a:chOff x="0" y="0"/>
          <a:chExt cx="0" cy="0"/>
        </a:xfrm>
      </p:grpSpPr>
      <p:pic>
        <p:nvPicPr>
          <p:cNvPr id="7" name="Picture Placeholder 6" descr="A hand putting a coin into a piggy bank&#10;&#10;AI-generated content may be incorrect.">
            <a:extLst>
              <a:ext uri="{FF2B5EF4-FFF2-40B4-BE49-F238E27FC236}">
                <a16:creationId xmlns:a16="http://schemas.microsoft.com/office/drawing/2014/main" id="{7A53F50E-3990-8A84-02DC-682CD19A2AA6}"/>
              </a:ext>
            </a:extLst>
          </p:cNvPr>
          <p:cNvPicPr>
            <a:picLocks noGrp="1" noChangeAspect="1"/>
          </p:cNvPicPr>
          <p:nvPr>
            <p:ph type="pic" sz="quarter" idx="10"/>
          </p:nvPr>
        </p:nvPicPr>
        <p:blipFill>
          <a:blip r:embed="rId2"/>
          <a:srcRect t="7263" b="7263"/>
          <a:stretch>
            <a:fillRect/>
          </a:stretch>
        </p:blipFill>
        <p:spPr/>
      </p:pic>
      <p:sp>
        <p:nvSpPr>
          <p:cNvPr id="14" name="Text Placeholder 13">
            <a:extLst>
              <a:ext uri="{FF2B5EF4-FFF2-40B4-BE49-F238E27FC236}">
                <a16:creationId xmlns:a16="http://schemas.microsoft.com/office/drawing/2014/main" id="{D8F9181F-5A99-E14D-76F3-149FEEA5A56A}"/>
              </a:ext>
            </a:extLst>
          </p:cNvPr>
          <p:cNvSpPr>
            <a:spLocks noGrp="1"/>
          </p:cNvSpPr>
          <p:nvPr>
            <p:ph type="body" sz="quarter" idx="66"/>
          </p:nvPr>
        </p:nvSpPr>
        <p:spPr/>
        <p:txBody>
          <a:bodyPr/>
          <a:lstStyle/>
          <a:p>
            <a:endParaRPr lang="en-IE"/>
          </a:p>
        </p:txBody>
      </p:sp>
      <p:sp>
        <p:nvSpPr>
          <p:cNvPr id="10" name="Text Placeholder 9">
            <a:extLst>
              <a:ext uri="{FF2B5EF4-FFF2-40B4-BE49-F238E27FC236}">
                <a16:creationId xmlns:a16="http://schemas.microsoft.com/office/drawing/2014/main" id="{8EC1214A-D145-4EC4-6E71-1B5179066961}"/>
              </a:ext>
            </a:extLst>
          </p:cNvPr>
          <p:cNvSpPr>
            <a:spLocks noGrp="1"/>
          </p:cNvSpPr>
          <p:nvPr>
            <p:ph type="body" sz="quarter" idx="18"/>
          </p:nvPr>
        </p:nvSpPr>
        <p:spPr>
          <a:xfrm>
            <a:off x="753175" y="3352949"/>
            <a:ext cx="2680738" cy="1049221"/>
          </a:xfrm>
        </p:spPr>
        <p:txBody>
          <a:bodyPr lIns="91440" tIns="45720" rIns="91440" bIns="45720" anchor="t">
            <a:noAutofit/>
          </a:bodyPr>
          <a:lstStyle/>
          <a:p>
            <a:r>
              <a:rPr lang="en-IE" b="0" dirty="0">
                <a:latin typeface="Calibri"/>
                <a:ea typeface="Open Sans"/>
                <a:cs typeface="Calibri"/>
              </a:rPr>
              <a:t>Upaj na najboljše in se pripravi na najslabše</a:t>
            </a:r>
          </a:p>
        </p:txBody>
      </p:sp>
      <p:sp>
        <p:nvSpPr>
          <p:cNvPr id="11" name="Text Placeholder 10">
            <a:extLst>
              <a:ext uri="{FF2B5EF4-FFF2-40B4-BE49-F238E27FC236}">
                <a16:creationId xmlns:a16="http://schemas.microsoft.com/office/drawing/2014/main" id="{B553BA63-B6C6-B013-8D61-5EB18CD6A39B}"/>
              </a:ext>
            </a:extLst>
          </p:cNvPr>
          <p:cNvSpPr>
            <a:spLocks noGrp="1"/>
          </p:cNvSpPr>
          <p:nvPr>
            <p:ph type="body" sz="quarter" idx="19"/>
          </p:nvPr>
        </p:nvSpPr>
        <p:spPr>
          <a:xfrm>
            <a:off x="716856" y="2118773"/>
            <a:ext cx="2597067" cy="385564"/>
          </a:xfrm>
        </p:spPr>
        <p:txBody>
          <a:bodyPr/>
          <a:lstStyle/>
          <a:p>
            <a:r>
              <a:rPr lang="en-IE" dirty="0"/>
              <a:t>Upravljanje tveganj</a:t>
            </a:r>
          </a:p>
          <a:p>
            <a:endParaRPr lang="en-IE" dirty="0"/>
          </a:p>
        </p:txBody>
      </p:sp>
      <p:sp>
        <p:nvSpPr>
          <p:cNvPr id="16" name="Text Placeholder 9">
            <a:extLst>
              <a:ext uri="{FF2B5EF4-FFF2-40B4-BE49-F238E27FC236}">
                <a16:creationId xmlns:a16="http://schemas.microsoft.com/office/drawing/2014/main" id="{6E212573-9D5B-2906-AFEE-33A36B8EB64C}"/>
              </a:ext>
            </a:extLst>
          </p:cNvPr>
          <p:cNvSpPr>
            <a:spLocks noGrp="1"/>
          </p:cNvSpPr>
          <p:nvPr>
            <p:ph type="body" sz="quarter" idx="21"/>
          </p:nvPr>
        </p:nvSpPr>
        <p:spPr>
          <a:xfrm>
            <a:off x="4286296" y="493066"/>
            <a:ext cx="7099686" cy="4530541"/>
          </a:xfrm>
        </p:spPr>
        <p:txBody>
          <a:bodyPr lIns="91440" tIns="45720" rIns="91440" bIns="45720" anchor="t"/>
          <a:lstStyle/>
          <a:p>
            <a:pPr>
              <a:spcAft>
                <a:spcPts val="1200"/>
              </a:spcAft>
            </a:pPr>
            <a:r>
              <a:rPr lang="en-US" sz="2000" dirty="0"/>
              <a:t>Spoznajte, kako </a:t>
            </a:r>
            <a:r>
              <a:rPr lang="en-US" sz="2000" i="1" dirty="0"/>
              <a:t>vodenje podjetja za glamping ali majhne koče vključuje posebna finančna tveganja, zato morajo lastniki ta tveganja jasno razumeti in imeti pripravljene strategije za njihovo zmanjšanje. </a:t>
            </a:r>
            <a:r>
              <a:rPr lang="en-US" sz="2000" dirty="0"/>
              <a:t>Nato obravnavamo različna tveganja in ključna orodja za zmanjševanje ali preprečevanje tveganj.</a:t>
            </a:r>
            <a:endParaRPr lang="en-US" sz="2000" dirty="0">
              <a:ea typeface="Calibri"/>
              <a:cs typeface="Calibri"/>
            </a:endParaRPr>
          </a:p>
          <a:p>
            <a:pPr>
              <a:spcAft>
                <a:spcPts val="1200"/>
              </a:spcAft>
            </a:pPr>
            <a:r>
              <a:rPr lang="en-IE" sz="2000" dirty="0"/>
              <a:t>Z njihovo identifikacijo se ne boste ukvarjali s pesimizmom, ampak boste poskrbeli, da vas ne bo popolnoma presenetilo.</a:t>
            </a:r>
            <a:endParaRPr lang="en-IE" sz="2000" dirty="0">
              <a:ea typeface="Calibri"/>
              <a:cs typeface="Calibri"/>
            </a:endParaRPr>
          </a:p>
          <a:p>
            <a:pPr>
              <a:spcAft>
                <a:spcPts val="1200"/>
              </a:spcAft>
            </a:pPr>
            <a:r>
              <a:rPr lang="en-IE" sz="2000" dirty="0"/>
              <a:t>Za vsako pomembno tveganje, ki ga identificirate, pripravite </a:t>
            </a:r>
            <a:r>
              <a:rPr lang="en-IE" sz="2000" b="1" dirty="0"/>
              <a:t>načrt za izredne razmere </a:t>
            </a:r>
            <a:r>
              <a:rPr lang="en-IE" sz="2000" dirty="0"/>
              <a:t>– kakšne ukrepe boste sprejeli, če se ta scenarij uresniči?</a:t>
            </a:r>
            <a:endParaRPr lang="en-IE" sz="2000" dirty="0">
              <a:ea typeface="Calibri"/>
              <a:cs typeface="Calibri"/>
            </a:endParaRPr>
          </a:p>
          <a:p>
            <a:pPr>
              <a:spcAft>
                <a:spcPts val="1200"/>
              </a:spcAft>
            </a:pPr>
            <a:r>
              <a:rPr lang="en-IE" sz="2000" dirty="0"/>
              <a:t> V bistvu: </a:t>
            </a:r>
            <a:r>
              <a:rPr lang="en-IE" sz="2000" dirty="0">
                <a:solidFill>
                  <a:srgbClr val="E96751"/>
                </a:solidFill>
              </a:rPr>
              <a:t>»Če se zgodi X, bomo naredili Y.« </a:t>
            </a:r>
            <a:r>
              <a:rPr lang="en-IE" sz="2000" dirty="0"/>
              <a:t>Razmislite tudi o preventivnih ukrepih (stvareh, ki jih lahko storite zdaj, da zmanjšate verjetnost ali vpliv tveganja). Ključni del načrtovanja za izredne razmere so </a:t>
            </a:r>
            <a:r>
              <a:rPr lang="en-IE" sz="2000" b="1" dirty="0"/>
              <a:t>finančne zaščite</a:t>
            </a:r>
            <a:r>
              <a:rPr lang="en-IE" sz="2000" dirty="0"/>
              <a:t>. Ena najpreprostejših, a najučinkovitejših zaščit je </a:t>
            </a:r>
            <a:r>
              <a:rPr lang="en-IE" sz="2000" b="1" dirty="0"/>
              <a:t>rezervna gotovina za izredne razmere.</a:t>
            </a:r>
            <a:r>
              <a:rPr lang="en-IE" sz="2000" dirty="0"/>
              <a:t> </a:t>
            </a:r>
            <a:endParaRPr lang="en-IE" sz="2000" dirty="0">
              <a:ea typeface="Calibri"/>
              <a:cs typeface="Calibri"/>
            </a:endParaRPr>
          </a:p>
          <a:p>
            <a:pPr>
              <a:spcAft>
                <a:spcPts val="1200"/>
              </a:spcAft>
            </a:pPr>
            <a:r>
              <a:rPr lang="en-US" sz="2000" dirty="0"/>
              <a:t> </a:t>
            </a:r>
            <a:endParaRPr lang="en-IE" sz="2000" dirty="0">
              <a:ea typeface="Calibri"/>
              <a:cs typeface="Calibri"/>
            </a:endParaRPr>
          </a:p>
        </p:txBody>
      </p:sp>
      <p:sp>
        <p:nvSpPr>
          <p:cNvPr id="5" name="TextBox 4">
            <a:extLst>
              <a:ext uri="{FF2B5EF4-FFF2-40B4-BE49-F238E27FC236}">
                <a16:creationId xmlns:a16="http://schemas.microsoft.com/office/drawing/2014/main" id="{468B4115-1D09-72A8-04B9-798B7EE74884}"/>
              </a:ext>
            </a:extLst>
          </p:cNvPr>
          <p:cNvSpPr txBox="1"/>
          <p:nvPr/>
        </p:nvSpPr>
        <p:spPr>
          <a:xfrm>
            <a:off x="4284785" y="6218142"/>
            <a:ext cx="10013461" cy="425373"/>
          </a:xfrm>
          <a:prstGeom prst="rect">
            <a:avLst/>
          </a:prstGeom>
          <a:noFill/>
        </p:spPr>
        <p:txBody>
          <a:bodyPr wrap="square" lIns="91440" tIns="45720" rIns="91440" bIns="45720" anchor="t">
            <a:spAutoFit/>
          </a:bodyPr>
          <a:lstStyle/>
          <a:p>
            <a:pPr algn="l">
              <a:lnSpc>
                <a:spcPts val="2850"/>
              </a:lnSpc>
              <a:spcBef>
                <a:spcPts val="1500"/>
              </a:spcBef>
              <a:spcAft>
                <a:spcPts val="1500"/>
              </a:spcAft>
              <a:buNone/>
            </a:pPr>
            <a:r>
              <a:rPr lang="en-US" sz="1600" i="0" dirty="0">
                <a:solidFill>
                  <a:srgbClr val="00B0F0"/>
                </a:solidFill>
                <a:effectLst/>
                <a:latin typeface="CormorantGaramond-Bold"/>
                <a:hlinkClick r:id="rId3">
                  <a:extLst>
                    <a:ext uri="{A12FA001-AC4F-418D-AE19-62706E023703}">
                      <ahyp:hlinkClr xmlns:ahyp="http://schemas.microsoft.com/office/drawing/2018/hyperlinkcolor" val="tx"/>
                    </a:ext>
                  </a:extLst>
                </a:hlinkClick>
              </a:rPr>
              <a:t>Načrtovanje za izredne razmere za trgovce na drobno in gostinske obrate</a:t>
            </a:r>
            <a:endParaRPr lang="en-US" sz="1600" i="0">
              <a:solidFill>
                <a:srgbClr val="00B0F0"/>
              </a:solidFill>
              <a:effectLst/>
              <a:latin typeface="CormorantGaramond-Bold"/>
            </a:endParaRPr>
          </a:p>
        </p:txBody>
      </p:sp>
    </p:spTree>
    <p:extLst>
      <p:ext uri="{BB962C8B-B14F-4D97-AF65-F5344CB8AC3E}">
        <p14:creationId xmlns:p14="http://schemas.microsoft.com/office/powerpoint/2010/main" val="3849946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DCAC2-134A-F420-F159-8697963B14C5}"/>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BEBE3591-8CF3-8C35-2FA6-5755E7552FFE}"/>
              </a:ext>
            </a:extLst>
          </p:cNvPr>
          <p:cNvSpPr>
            <a:spLocks noGrp="1"/>
          </p:cNvSpPr>
          <p:nvPr>
            <p:ph type="body" sz="quarter" idx="21"/>
          </p:nvPr>
        </p:nvSpPr>
        <p:spPr>
          <a:xfrm>
            <a:off x="4345625" y="211103"/>
            <a:ext cx="7417749" cy="4530541"/>
          </a:xfrm>
        </p:spPr>
        <p:txBody>
          <a:bodyPr lIns="91440" tIns="45720" rIns="91440" bIns="45720" anchor="t"/>
          <a:lstStyle/>
          <a:p>
            <a:pPr>
              <a:spcAft>
                <a:spcPts val="1200"/>
              </a:spcAft>
            </a:pPr>
            <a:r>
              <a:rPr lang="en-US" b="1" dirty="0"/>
              <a:t>Mnogi poslovni načrti vključujejo tri scenarije: najslabši, pričakovani in najboljši. </a:t>
            </a:r>
          </a:p>
          <a:p>
            <a:pPr>
              <a:spcAft>
                <a:spcPts val="1200"/>
              </a:spcAft>
            </a:pPr>
            <a:r>
              <a:rPr lang="en-US" dirty="0"/>
              <a:t>Koristno je modelirati </a:t>
            </a:r>
            <a:r>
              <a:rPr lang="en-US" b="1" dirty="0"/>
              <a:t>pesimistični scenarij </a:t>
            </a:r>
            <a:r>
              <a:rPr lang="en-US" dirty="0"/>
              <a:t>(npr. nižja zasedenost </a:t>
            </a:r>
            <a:r>
              <a:rPr lang="en-US" b="1" dirty="0"/>
              <a:t>in </a:t>
            </a:r>
            <a:r>
              <a:rPr lang="en-US" dirty="0"/>
              <a:t>nekoliko višji stroški), da vidite, ali boste še vedno dosegli prag rentabilnosti ali imeli sprejemljivo izgubo. </a:t>
            </a:r>
          </a:p>
          <a:p>
            <a:pPr>
              <a:spcAft>
                <a:spcPts val="1200"/>
              </a:spcAft>
            </a:pPr>
            <a:r>
              <a:rPr lang="en-US"/>
              <a:t>Oblikujte tudi optimistični scenarij (visoka zasedenost, </a:t>
            </a:r>
            <a:r>
              <a:rPr lang="en-US" dirty="0"/>
              <a:t>stabilni stroški) – ne gre za </a:t>
            </a:r>
            <a:r>
              <a:rPr lang="en-US" i="1" dirty="0"/>
              <a:t>pretirano optimistično razmišljanje, </a:t>
            </a:r>
            <a:r>
              <a:rPr lang="en-US" dirty="0"/>
              <a:t>ampak za ugotavljanje potencialnih prednosti in zagotavljanje zmogljivosti (npr. dovolj pomoči pri čiščenju), če se stvari res dobro razvijejo. </a:t>
            </a:r>
          </a:p>
          <a:p>
            <a:pPr>
              <a:spcAft>
                <a:spcPts val="1200"/>
              </a:spcAft>
            </a:pPr>
            <a:r>
              <a:rPr lang="en-US" dirty="0"/>
              <a:t>Kot začetnik se osredotočite na to, da bo »pričakovani« scenarij trden, vendar imejte v rezervi tudi najslabši scenarij, da vas ne bo presenetilo, če bo turizem upadel ali bo deževno poletje vplivalo na rezervacije.</a:t>
            </a:r>
          </a:p>
          <a:p>
            <a:pPr>
              <a:spcAft>
                <a:spcPts val="1200"/>
              </a:spcAft>
            </a:pPr>
            <a:r>
              <a:rPr lang="en-IE" sz="2400" b="1" dirty="0">
                <a:solidFill>
                  <a:srgbClr val="E96751"/>
                </a:solidFill>
              </a:rPr>
              <a:t>Primeri najslabšega, pričakovanega in najboljšega </a:t>
            </a:r>
            <a:r>
              <a:rPr lang="en-IE" sz="2400" b="1">
                <a:solidFill>
                  <a:srgbClr val="E96751"/>
                </a:solidFill>
              </a:rPr>
              <a:t>scenarija so na naslednji drsnici!</a:t>
            </a:r>
            <a:endParaRPr lang="en-IE" sz="2400" b="1">
              <a:solidFill>
                <a:srgbClr val="E96751"/>
              </a:solidFill>
              <a:ea typeface="Calibri"/>
              <a:cs typeface="Calibri"/>
            </a:endParaRPr>
          </a:p>
          <a:p>
            <a:pPr>
              <a:spcAft>
                <a:spcPts val="1200"/>
              </a:spcAft>
            </a:pPr>
            <a:endParaRPr lang="en-US" dirty="0"/>
          </a:p>
        </p:txBody>
      </p:sp>
      <p:sp>
        <p:nvSpPr>
          <p:cNvPr id="8" name="Text Placeholder 7">
            <a:extLst>
              <a:ext uri="{FF2B5EF4-FFF2-40B4-BE49-F238E27FC236}">
                <a16:creationId xmlns:a16="http://schemas.microsoft.com/office/drawing/2014/main" id="{DD6BFE0B-A8E4-C02F-718A-DE49DB985240}"/>
              </a:ext>
            </a:extLst>
          </p:cNvPr>
          <p:cNvSpPr>
            <a:spLocks noGrp="1"/>
          </p:cNvSpPr>
          <p:nvPr>
            <p:ph type="body" sz="quarter" idx="19"/>
          </p:nvPr>
        </p:nvSpPr>
        <p:spPr>
          <a:xfrm>
            <a:off x="-83038" y="995317"/>
            <a:ext cx="4286861" cy="5162717"/>
          </a:xfrm>
        </p:spPr>
        <p:txBody>
          <a:bodyPr lIns="91440" tIns="45720" rIns="91440" bIns="45720" anchor="t">
            <a:noAutofit/>
          </a:bodyPr>
          <a:lstStyle/>
          <a:p>
            <a:r>
              <a:rPr lang="en-IE" sz="2800" dirty="0">
                <a:latin typeface="Calibri"/>
                <a:ea typeface="Open Sans"/>
                <a:cs typeface="Calibri"/>
              </a:rPr>
              <a:t>Najslabši primer v primerjavi z najbolj optimističnim in najbolj pesimističnim primerom</a:t>
            </a:r>
          </a:p>
        </p:txBody>
      </p:sp>
    </p:spTree>
    <p:extLst>
      <p:ext uri="{BB962C8B-B14F-4D97-AF65-F5344CB8AC3E}">
        <p14:creationId xmlns:p14="http://schemas.microsoft.com/office/powerpoint/2010/main" val="8820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28E7-5648-40A9-30F4-1C1BE2608FD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B50E287-9DEA-B90C-9F37-2029D167D7BB}"/>
              </a:ext>
            </a:extLst>
          </p:cNvPr>
          <p:cNvSpPr/>
          <p:nvPr/>
        </p:nvSpPr>
        <p:spPr>
          <a:xfrm>
            <a:off x="683881" y="2685787"/>
            <a:ext cx="11012621" cy="201809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48E07050-0C09-A2E9-98DE-F61FE33AC110}"/>
              </a:ext>
            </a:extLst>
          </p:cNvPr>
          <p:cNvSpPr/>
          <p:nvPr/>
        </p:nvSpPr>
        <p:spPr>
          <a:xfrm>
            <a:off x="685844" y="3108333"/>
            <a:ext cx="1694329"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7" name="Rectangle 6">
            <a:extLst>
              <a:ext uri="{FF2B5EF4-FFF2-40B4-BE49-F238E27FC236}">
                <a16:creationId xmlns:a16="http://schemas.microsoft.com/office/drawing/2014/main" id="{B16ED338-45CB-6130-430F-7490A94BEF95}"/>
              </a:ext>
            </a:extLst>
          </p:cNvPr>
          <p:cNvSpPr/>
          <p:nvPr/>
        </p:nvSpPr>
        <p:spPr>
          <a:xfrm>
            <a:off x="720952" y="4807726"/>
            <a:ext cx="11012620" cy="194549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3" name="TextBox 12">
            <a:extLst>
              <a:ext uri="{FF2B5EF4-FFF2-40B4-BE49-F238E27FC236}">
                <a16:creationId xmlns:a16="http://schemas.microsoft.com/office/drawing/2014/main" id="{3F453951-8F49-9A59-6E07-24E76B0FD81D}"/>
              </a:ext>
            </a:extLst>
          </p:cNvPr>
          <p:cNvSpPr txBox="1"/>
          <p:nvPr/>
        </p:nvSpPr>
        <p:spPr>
          <a:xfrm>
            <a:off x="368544" y="3275885"/>
            <a:ext cx="2339096" cy="830997"/>
          </a:xfrm>
          <a:prstGeom prst="rect">
            <a:avLst/>
          </a:prstGeom>
          <a:noFill/>
        </p:spPr>
        <p:txBody>
          <a:bodyPr wrap="square" rtlCol="0">
            <a:spAutoFit/>
          </a:bodyPr>
          <a:lstStyle/>
          <a:p>
            <a:pPr algn="ctr"/>
            <a:r>
              <a:rPr lang="en-IE" sz="2400" b="1" dirty="0">
                <a:solidFill>
                  <a:schemeClr val="bg1"/>
                </a:solidFill>
              </a:rPr>
              <a:t>Pričakovani scenarij</a:t>
            </a:r>
          </a:p>
        </p:txBody>
      </p:sp>
      <p:sp>
        <p:nvSpPr>
          <p:cNvPr id="14" name="TextBox 13">
            <a:extLst>
              <a:ext uri="{FF2B5EF4-FFF2-40B4-BE49-F238E27FC236}">
                <a16:creationId xmlns:a16="http://schemas.microsoft.com/office/drawing/2014/main" id="{8BA798EE-15F0-6B78-AC37-9961743A1FFB}"/>
              </a:ext>
            </a:extLst>
          </p:cNvPr>
          <p:cNvSpPr txBox="1"/>
          <p:nvPr/>
        </p:nvSpPr>
        <p:spPr>
          <a:xfrm>
            <a:off x="666306" y="5099408"/>
            <a:ext cx="1713865" cy="830997"/>
          </a:xfrm>
          <a:prstGeom prst="rect">
            <a:avLst/>
          </a:prstGeom>
          <a:solidFill>
            <a:srgbClr val="E96751"/>
          </a:solidFill>
        </p:spPr>
        <p:txBody>
          <a:bodyPr wrap="square" rtlCol="0">
            <a:spAutoFit/>
          </a:bodyPr>
          <a:lstStyle/>
          <a:p>
            <a:pPr algn="ctr"/>
            <a:r>
              <a:rPr lang="en-IE" sz="2400" b="1" dirty="0">
                <a:solidFill>
                  <a:schemeClr val="bg1"/>
                </a:solidFill>
              </a:rPr>
              <a:t>Najboljši scenarij</a:t>
            </a:r>
          </a:p>
        </p:txBody>
      </p:sp>
      <p:sp>
        <p:nvSpPr>
          <p:cNvPr id="17" name="TextBox 16">
            <a:extLst>
              <a:ext uri="{FF2B5EF4-FFF2-40B4-BE49-F238E27FC236}">
                <a16:creationId xmlns:a16="http://schemas.microsoft.com/office/drawing/2014/main" id="{9BBE7B6A-7403-3ACC-5327-F0F2729405E7}"/>
              </a:ext>
            </a:extLst>
          </p:cNvPr>
          <p:cNvSpPr txBox="1"/>
          <p:nvPr/>
        </p:nvSpPr>
        <p:spPr>
          <a:xfrm>
            <a:off x="2505167" y="2763110"/>
            <a:ext cx="9191289" cy="1938992"/>
          </a:xfrm>
          <a:prstGeom prst="rect">
            <a:avLst/>
          </a:prstGeom>
          <a:noFill/>
        </p:spPr>
        <p:txBody>
          <a:bodyPr wrap="square" lIns="91440" tIns="45720" rIns="91440" bIns="45720" rtlCol="0" anchor="t">
            <a:spAutoFit/>
          </a:bodyPr>
          <a:lstStyle/>
          <a:p>
            <a:r>
              <a:rPr lang="en-US" sz="2000" dirty="0">
                <a:solidFill>
                  <a:srgbClr val="494949"/>
                </a:solidFill>
              </a:rPr>
              <a:t>To je vaša </a:t>
            </a:r>
            <a:r>
              <a:rPr lang="en-US" sz="2000" b="1" dirty="0">
                <a:solidFill>
                  <a:srgbClr val="494949"/>
                </a:solidFill>
              </a:rPr>
              <a:t>osnovna napoved </a:t>
            </a:r>
            <a:r>
              <a:rPr lang="en-US" sz="2000" dirty="0">
                <a:solidFill>
                  <a:srgbClr val="494949"/>
                </a:solidFill>
              </a:rPr>
              <a:t>– različica, ki jo uporabljate za načrtovanje proračuna, načrtovanje in vodenje svojega podjetja. Temelji na </a:t>
            </a:r>
            <a:r>
              <a:rPr lang="en-US" sz="2000" b="1" dirty="0">
                <a:solidFill>
                  <a:srgbClr val="494949"/>
                </a:solidFill>
              </a:rPr>
              <a:t>realističnih </a:t>
            </a:r>
            <a:r>
              <a:rPr lang="en-US" sz="2000" dirty="0">
                <a:solidFill>
                  <a:srgbClr val="494949"/>
                </a:solidFill>
              </a:rPr>
              <a:t>stopnjah zasedenosti, ki izhajajo iz lokalnih tržnih trendov ali preteklih rezultatov. Vključuje </a:t>
            </a:r>
            <a:r>
              <a:rPr lang="en-US" sz="2000" b="1" dirty="0">
                <a:solidFill>
                  <a:srgbClr val="494949"/>
                </a:solidFill>
              </a:rPr>
              <a:t>tipične tekoče stroške </a:t>
            </a:r>
            <a:r>
              <a:rPr lang="en-US" sz="2000" dirty="0">
                <a:solidFill>
                  <a:srgbClr val="494949"/>
                </a:solidFill>
              </a:rPr>
              <a:t>in sezonska nihanja. Predpostavlja </a:t>
            </a:r>
            <a:r>
              <a:rPr lang="en-US" sz="2000" b="1" dirty="0">
                <a:solidFill>
                  <a:srgbClr val="494949"/>
                </a:solidFill>
              </a:rPr>
              <a:t>stabilne cene </a:t>
            </a:r>
            <a:r>
              <a:rPr lang="en-US" sz="2000" dirty="0">
                <a:solidFill>
                  <a:srgbClr val="494949"/>
                </a:solidFill>
              </a:rPr>
              <a:t>in </a:t>
            </a:r>
            <a:r>
              <a:rPr lang="en-US" sz="2000" b="1" dirty="0">
                <a:solidFill>
                  <a:srgbClr val="494949"/>
                </a:solidFill>
              </a:rPr>
              <a:t>normalno </a:t>
            </a:r>
            <a:r>
              <a:rPr lang="en-US" sz="2000" b="1" err="1">
                <a:solidFill>
                  <a:srgbClr val="494949"/>
                </a:solidFill>
              </a:rPr>
              <a:t>vedenje</a:t>
            </a:r>
            <a:r>
              <a:rPr lang="en-US" sz="2000" b="1" dirty="0">
                <a:solidFill>
                  <a:srgbClr val="494949"/>
                </a:solidFill>
              </a:rPr>
              <a:t> gostov pri rezervacijah. </a:t>
            </a:r>
            <a:r>
              <a:rPr lang="en-US" sz="2000" b="1" dirty="0">
                <a:solidFill>
                  <a:srgbClr val="E96751"/>
                </a:solidFill>
              </a:rPr>
              <a:t>Cilj: </a:t>
            </a:r>
            <a:r>
              <a:rPr lang="en-US" sz="2000" dirty="0">
                <a:solidFill>
                  <a:srgbClr val="494949"/>
                </a:solidFill>
              </a:rPr>
              <a:t>Osredotočite se na to in poskrbite, da bo vaše podjetje uspešno delovalo v normalnih pogojih.</a:t>
            </a:r>
            <a:endParaRPr lang="en-US" sz="2000" dirty="0">
              <a:solidFill>
                <a:srgbClr val="494949"/>
              </a:solidFill>
              <a:ea typeface="Calibri"/>
              <a:cs typeface="Calibri"/>
            </a:endParaRPr>
          </a:p>
        </p:txBody>
      </p:sp>
      <p:sp>
        <p:nvSpPr>
          <p:cNvPr id="19" name="TextBox 18">
            <a:extLst>
              <a:ext uri="{FF2B5EF4-FFF2-40B4-BE49-F238E27FC236}">
                <a16:creationId xmlns:a16="http://schemas.microsoft.com/office/drawing/2014/main" id="{64E73A42-A970-4BB7-9DAF-716444F9BE99}"/>
              </a:ext>
            </a:extLst>
          </p:cNvPr>
          <p:cNvSpPr txBox="1"/>
          <p:nvPr/>
        </p:nvSpPr>
        <p:spPr>
          <a:xfrm>
            <a:off x="2508496" y="4883920"/>
            <a:ext cx="9189014" cy="1938992"/>
          </a:xfrm>
          <a:prstGeom prst="rect">
            <a:avLst/>
          </a:prstGeom>
          <a:noFill/>
          <a:ln>
            <a:noFill/>
          </a:ln>
        </p:spPr>
        <p:txBody>
          <a:bodyPr wrap="square" lIns="91440" tIns="45720" rIns="91440" bIns="45720" rtlCol="0" anchor="t">
            <a:spAutoFit/>
          </a:bodyPr>
          <a:lstStyle/>
          <a:p>
            <a:r>
              <a:rPr lang="en-US" sz="2000" b="1" dirty="0">
                <a:solidFill>
                  <a:srgbClr val="595959"/>
                </a:solidFill>
              </a:rPr>
              <a:t>To je optimističen pogled</a:t>
            </a:r>
            <a:r>
              <a:rPr lang="en-US" sz="2000" dirty="0">
                <a:solidFill>
                  <a:srgbClr val="595959"/>
                </a:solidFill>
              </a:rPr>
              <a:t>: zasedenost je </a:t>
            </a:r>
            <a:r>
              <a:rPr lang="en-US" sz="2000" b="1" dirty="0">
                <a:solidFill>
                  <a:srgbClr val="595959"/>
                </a:solidFill>
              </a:rPr>
              <a:t>visoka ali polna v najbolj prometnih </a:t>
            </a:r>
            <a:r>
              <a:rPr lang="en-US" sz="2000" dirty="0">
                <a:solidFill>
                  <a:srgbClr val="595959"/>
                </a:solidFill>
              </a:rPr>
              <a:t>mesecih. </a:t>
            </a:r>
            <a:r>
              <a:rPr lang="en-US" sz="2000" b="1" dirty="0">
                <a:solidFill>
                  <a:srgbClr val="595959"/>
                </a:solidFill>
              </a:rPr>
              <a:t>Stroški so stabilni </a:t>
            </a:r>
            <a:r>
              <a:rPr lang="en-US" sz="2000" dirty="0">
                <a:solidFill>
                  <a:srgbClr val="595959"/>
                </a:solidFill>
              </a:rPr>
              <a:t>ali zmanjšani zaradi učinkovitosti. Prejmete dodatne rezervacije, nadgradnje ali skupinske bivanje. </a:t>
            </a:r>
            <a:r>
              <a:rPr lang="en-US" sz="2000" b="1" dirty="0">
                <a:solidFill>
                  <a:srgbClr val="E96751"/>
                </a:solidFill>
              </a:rPr>
              <a:t>Cilj: </a:t>
            </a:r>
            <a:r>
              <a:rPr lang="en-US" sz="2000" dirty="0">
                <a:solidFill>
                  <a:srgbClr val="595959"/>
                </a:solidFill>
              </a:rPr>
              <a:t>poglejte </a:t>
            </a:r>
            <a:r>
              <a:rPr lang="en-US" sz="2000" b="1" dirty="0">
                <a:solidFill>
                  <a:srgbClr val="595959"/>
                </a:solidFill>
              </a:rPr>
              <a:t>potencialne prednosti </a:t>
            </a:r>
            <a:r>
              <a:rPr lang="en-US" sz="2000" dirty="0">
                <a:solidFill>
                  <a:srgbClr val="595959"/>
                </a:solidFill>
              </a:rPr>
              <a:t>in poskrbite, da ste </a:t>
            </a:r>
            <a:r>
              <a:rPr lang="en-US" sz="2000" b="1" dirty="0">
                <a:solidFill>
                  <a:srgbClr val="595959"/>
                </a:solidFill>
              </a:rPr>
              <a:t>pripravljeni na širitev</a:t>
            </a:r>
            <a:r>
              <a:rPr lang="en-US" sz="2000" dirty="0">
                <a:solidFill>
                  <a:srgbClr val="595959"/>
                </a:solidFill>
              </a:rPr>
              <a:t>, če se stvari razvijejo bolje od načrtovanega – npr. ali imate dovolj osebja, zmogljivosti pralnice ali udobja, če se povpraševanje poveča?</a:t>
            </a:r>
            <a:endParaRPr lang="en-US" sz="2000" dirty="0">
              <a:solidFill>
                <a:srgbClr val="595959"/>
              </a:solidFill>
              <a:ea typeface="Calibri"/>
              <a:cs typeface="Calibri"/>
            </a:endParaRPr>
          </a:p>
          <a:p>
            <a:pPr>
              <a:spcAft>
                <a:spcPts val="600"/>
              </a:spcAft>
            </a:pPr>
            <a:endParaRPr lang="en-US" sz="2000" dirty="0">
              <a:solidFill>
                <a:srgbClr val="595959"/>
              </a:solidFill>
              <a:ea typeface="Calibri"/>
              <a:cs typeface="Calibri"/>
            </a:endParaRPr>
          </a:p>
        </p:txBody>
      </p:sp>
      <p:sp>
        <p:nvSpPr>
          <p:cNvPr id="10" name="Rectangle 9">
            <a:extLst>
              <a:ext uri="{FF2B5EF4-FFF2-40B4-BE49-F238E27FC236}">
                <a16:creationId xmlns:a16="http://schemas.microsoft.com/office/drawing/2014/main" id="{33D38BD6-5BB7-9588-ED2F-9D87ADE7DE54}"/>
              </a:ext>
            </a:extLst>
          </p:cNvPr>
          <p:cNvSpPr/>
          <p:nvPr/>
        </p:nvSpPr>
        <p:spPr>
          <a:xfrm>
            <a:off x="664297" y="176545"/>
            <a:ext cx="11012620" cy="233049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0E6FAB21-DD89-D001-B316-3BC95762C124}"/>
              </a:ext>
            </a:extLst>
          </p:cNvPr>
          <p:cNvSpPr/>
          <p:nvPr/>
        </p:nvSpPr>
        <p:spPr>
          <a:xfrm>
            <a:off x="656537" y="555996"/>
            <a:ext cx="1723636" cy="104103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BB550BD0-03C5-3A37-3B2F-81EB991847E4}"/>
              </a:ext>
            </a:extLst>
          </p:cNvPr>
          <p:cNvSpPr txBox="1"/>
          <p:nvPr/>
        </p:nvSpPr>
        <p:spPr>
          <a:xfrm>
            <a:off x="349006" y="628229"/>
            <a:ext cx="2339096" cy="830997"/>
          </a:xfrm>
          <a:prstGeom prst="rect">
            <a:avLst/>
          </a:prstGeom>
          <a:noFill/>
        </p:spPr>
        <p:txBody>
          <a:bodyPr wrap="square" rtlCol="0">
            <a:spAutoFit/>
          </a:bodyPr>
          <a:lstStyle/>
          <a:p>
            <a:pPr algn="ctr"/>
            <a:r>
              <a:rPr lang="en-IE" sz="2400" b="1" dirty="0">
                <a:solidFill>
                  <a:schemeClr val="bg1"/>
                </a:solidFill>
              </a:rPr>
              <a:t>Najslabši scenarij</a:t>
            </a:r>
          </a:p>
        </p:txBody>
      </p:sp>
      <p:sp>
        <p:nvSpPr>
          <p:cNvPr id="15" name="TextBox 14">
            <a:extLst>
              <a:ext uri="{FF2B5EF4-FFF2-40B4-BE49-F238E27FC236}">
                <a16:creationId xmlns:a16="http://schemas.microsoft.com/office/drawing/2014/main" id="{0D5378FA-A17B-F611-6BF3-F47D4E16817E}"/>
              </a:ext>
            </a:extLst>
          </p:cNvPr>
          <p:cNvSpPr txBox="1"/>
          <p:nvPr/>
        </p:nvSpPr>
        <p:spPr>
          <a:xfrm>
            <a:off x="2505483" y="254474"/>
            <a:ext cx="9341877" cy="2246769"/>
          </a:xfrm>
          <a:prstGeom prst="rect">
            <a:avLst/>
          </a:prstGeom>
          <a:noFill/>
        </p:spPr>
        <p:txBody>
          <a:bodyPr wrap="square" lIns="91440" tIns="45720" rIns="91440" bIns="45720" rtlCol="0" anchor="t">
            <a:spAutoFit/>
          </a:bodyPr>
          <a:lstStyle/>
          <a:p>
            <a:r>
              <a:rPr lang="en-US" sz="2000" dirty="0">
                <a:solidFill>
                  <a:srgbClr val="494949"/>
                </a:solidFill>
              </a:rPr>
              <a:t>V tej različici predpostavljate, da stvari </a:t>
            </a:r>
            <a:r>
              <a:rPr lang="en-US" sz="2000" b="1" dirty="0">
                <a:solidFill>
                  <a:srgbClr val="494949"/>
                </a:solidFill>
              </a:rPr>
              <a:t>ne potekajo po načrtu:</a:t>
            </a:r>
            <a:endParaRPr lang="en-US" sz="2000" b="1" dirty="0">
              <a:solidFill>
                <a:srgbClr val="494949"/>
              </a:solidFill>
              <a:ea typeface="Calibri"/>
              <a:cs typeface="Calibri"/>
            </a:endParaRPr>
          </a:p>
          <a:p>
            <a:pPr marL="342900" indent="-342900">
              <a:buFont typeface="Arial" panose="020B0604020202020204" pitchFamily="34" charset="0"/>
              <a:buChar char="•"/>
            </a:pPr>
            <a:r>
              <a:rPr lang="en-US" sz="2000" dirty="0">
                <a:solidFill>
                  <a:srgbClr val="494949"/>
                </a:solidFill>
              </a:rPr>
              <a:t>Nižja </a:t>
            </a:r>
            <a:r>
              <a:rPr lang="en-US" sz="2000" b="1" dirty="0">
                <a:solidFill>
                  <a:srgbClr val="494949"/>
                </a:solidFill>
              </a:rPr>
              <a:t>zasedenost</a:t>
            </a:r>
            <a:r>
              <a:rPr lang="en-US" sz="2000" dirty="0">
                <a:solidFill>
                  <a:srgbClr val="494949"/>
                </a:solidFill>
              </a:rPr>
              <a:t> od pričakovane</a:t>
            </a:r>
            <a:endParaRPr lang="en-US" sz="2000" dirty="0">
              <a:solidFill>
                <a:srgbClr val="494949"/>
              </a:solidFill>
              <a:ea typeface="Calibri"/>
              <a:cs typeface="Calibri"/>
            </a:endParaRPr>
          </a:p>
          <a:p>
            <a:pPr marL="342900" indent="-342900">
              <a:buFont typeface="Arial" panose="020B0604020202020204" pitchFamily="34" charset="0"/>
              <a:buChar char="•"/>
            </a:pPr>
            <a:r>
              <a:rPr lang="en-US" sz="2000" dirty="0">
                <a:solidFill>
                  <a:srgbClr val="494949"/>
                </a:solidFill>
              </a:rPr>
              <a:t>Višji spremenljivi ali </a:t>
            </a:r>
            <a:r>
              <a:rPr lang="en-US" sz="2000" b="1" dirty="0">
                <a:solidFill>
                  <a:srgbClr val="494949"/>
                </a:solidFill>
              </a:rPr>
              <a:t>nepričakovani stroški </a:t>
            </a:r>
            <a:r>
              <a:rPr lang="en-US" sz="2000" dirty="0">
                <a:solidFill>
                  <a:srgbClr val="494949"/>
                </a:solidFill>
              </a:rPr>
              <a:t>(npr. popravila, povečanje cen goriva)</a:t>
            </a:r>
            <a:endParaRPr lang="en-US" sz="2000" dirty="0">
              <a:solidFill>
                <a:srgbClr val="494949"/>
              </a:solidFill>
              <a:ea typeface="Calibri"/>
              <a:cs typeface="Calibri"/>
            </a:endParaRPr>
          </a:p>
          <a:p>
            <a:pPr marL="342900" indent="-342900">
              <a:buFont typeface="Arial" panose="020B0604020202020204" pitchFamily="34" charset="0"/>
              <a:buChar char="•"/>
            </a:pPr>
            <a:r>
              <a:rPr lang="en-US" sz="2000" dirty="0">
                <a:solidFill>
                  <a:srgbClr val="494949"/>
                </a:solidFill>
              </a:rPr>
              <a:t>Možne </a:t>
            </a:r>
            <a:r>
              <a:rPr lang="en-US" sz="2000" b="1" dirty="0">
                <a:solidFill>
                  <a:srgbClr val="494949"/>
                </a:solidFill>
              </a:rPr>
              <a:t>zamude pri trženju </a:t>
            </a:r>
            <a:r>
              <a:rPr lang="en-US" sz="2000" dirty="0">
                <a:solidFill>
                  <a:srgbClr val="494949"/>
                </a:solidFill>
              </a:rPr>
              <a:t>ali </a:t>
            </a:r>
            <a:r>
              <a:rPr lang="en-US" sz="2000" b="1" dirty="0">
                <a:solidFill>
                  <a:srgbClr val="494949"/>
                </a:solidFill>
              </a:rPr>
              <a:t>upad turizma</a:t>
            </a:r>
            <a:endParaRPr lang="en-US" sz="2000" b="1" dirty="0">
              <a:solidFill>
                <a:srgbClr val="494949"/>
              </a:solidFill>
              <a:ea typeface="Calibri"/>
              <a:cs typeface="Calibri"/>
            </a:endParaRPr>
          </a:p>
          <a:p>
            <a:r>
              <a:rPr lang="en-US" sz="2000" b="1" dirty="0">
                <a:solidFill>
                  <a:srgbClr val="E96751"/>
                </a:solidFill>
              </a:rPr>
              <a:t>Cilj: </a:t>
            </a:r>
            <a:r>
              <a:rPr lang="en-US" sz="2000" dirty="0">
                <a:solidFill>
                  <a:srgbClr val="494949"/>
                </a:solidFill>
              </a:rPr>
              <a:t>Preizkusiti svoj model v stresnih razmerah in zagotoviti, da boste vsaj pokrili stroške ali prenesli obvladljivo izgubo. To vam pomaga pripraviti se na upade – na primer deževno poletje, odpoved lokalnih dogodkov ali višje stroške komunalnih storitev.</a:t>
            </a:r>
            <a:endParaRPr lang="en-US" sz="2000" dirty="0">
              <a:solidFill>
                <a:srgbClr val="494949"/>
              </a:solidFill>
              <a:ea typeface="Calibri"/>
              <a:cs typeface="Calibri"/>
            </a:endParaRPr>
          </a:p>
        </p:txBody>
      </p:sp>
    </p:spTree>
    <p:extLst>
      <p:ext uri="{BB962C8B-B14F-4D97-AF65-F5344CB8AC3E}">
        <p14:creationId xmlns:p14="http://schemas.microsoft.com/office/powerpoint/2010/main" val="1366977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C961B-54FF-CBE9-0A31-B4668B718FD2}"/>
            </a:ext>
          </a:extLst>
        </p:cNvPr>
        <p:cNvGrpSpPr/>
        <p:nvPr/>
      </p:nvGrpSpPr>
      <p:grpSpPr>
        <a:xfrm>
          <a:off x="0" y="0"/>
          <a:ext cx="0" cy="0"/>
          <a:chOff x="0" y="0"/>
          <a:chExt cx="0" cy="0"/>
        </a:xfrm>
      </p:grpSpPr>
      <p:pic>
        <p:nvPicPr>
          <p:cNvPr id="3" name="Picture Placeholder 2" descr="A close-up of people holding papers&#10;&#10;AI-generated content may be incorrect.">
            <a:extLst>
              <a:ext uri="{FF2B5EF4-FFF2-40B4-BE49-F238E27FC236}">
                <a16:creationId xmlns:a16="http://schemas.microsoft.com/office/drawing/2014/main" id="{58A91296-039C-5569-3B41-E9E429369C7C}"/>
              </a:ext>
            </a:extLst>
          </p:cNvPr>
          <p:cNvPicPr>
            <a:picLocks noGrp="1" noChangeAspect="1"/>
          </p:cNvPicPr>
          <p:nvPr>
            <p:ph type="pic" sz="quarter" idx="22"/>
          </p:nvPr>
        </p:nvPicPr>
        <p:blipFill>
          <a:blip r:embed="rId2"/>
          <a:srcRect t="8636" b="8636"/>
          <a:stretch>
            <a:fillRect/>
          </a:stretch>
        </p:blipFill>
        <p:spPr>
          <a:xfrm>
            <a:off x="0" y="148452"/>
            <a:ext cx="8097183" cy="4136469"/>
          </a:xfrm>
        </p:spPr>
      </p:pic>
      <p:sp>
        <p:nvSpPr>
          <p:cNvPr id="7" name="Text Placeholder 6">
            <a:extLst>
              <a:ext uri="{FF2B5EF4-FFF2-40B4-BE49-F238E27FC236}">
                <a16:creationId xmlns:a16="http://schemas.microsoft.com/office/drawing/2014/main" id="{DFCDFDD6-BE4F-45EB-8EFD-5E36B417A563}"/>
              </a:ext>
            </a:extLst>
          </p:cNvPr>
          <p:cNvSpPr>
            <a:spLocks noGrp="1"/>
          </p:cNvSpPr>
          <p:nvPr>
            <p:ph type="body" sz="quarter" idx="23"/>
          </p:nvPr>
        </p:nvSpPr>
        <p:spPr>
          <a:xfrm>
            <a:off x="229231" y="4533494"/>
            <a:ext cx="11590248" cy="1248936"/>
          </a:xfrm>
        </p:spPr>
        <p:txBody>
          <a:bodyPr lIns="91440" tIns="45720" rIns="91440" bIns="45720" anchor="t"/>
          <a:lstStyle/>
          <a:p>
            <a:pPr algn="ctr">
              <a:spcAft>
                <a:spcPts val="600"/>
              </a:spcAft>
            </a:pPr>
            <a:r>
              <a:rPr lang="en-US" sz="2400" i="1" dirty="0">
                <a:solidFill>
                  <a:srgbClr val="E96751"/>
                </a:solidFill>
              </a:rPr>
              <a:t>Katere </a:t>
            </a:r>
            <a:r>
              <a:rPr lang="en-US" sz="2400" b="1" i="1" dirty="0">
                <a:solidFill>
                  <a:srgbClr val="E96751"/>
                </a:solidFill>
              </a:rPr>
              <a:t>vrste zavarovanja </a:t>
            </a:r>
            <a:r>
              <a:rPr lang="en-US" sz="2400" i="1" dirty="0">
                <a:solidFill>
                  <a:srgbClr val="E96751"/>
                </a:solidFill>
              </a:rPr>
              <a:t>potrebujem za zaščito svojega podjetja in zakaj je to potrebno? </a:t>
            </a:r>
            <a:r>
              <a:rPr lang="en-US" b="1" i="1" dirty="0">
                <a:solidFill>
                  <a:srgbClr val="E96751"/>
                </a:solidFill>
              </a:rPr>
              <a:t>Cilj: </a:t>
            </a:r>
            <a:r>
              <a:rPr lang="en-US" dirty="0">
                <a:solidFill>
                  <a:srgbClr val="595959"/>
                </a:solidFill>
              </a:rPr>
              <a:t>Razumeti, kako zavarovanje ščiti vaše podjetje pred potencialnimi grožnjami, ki bi lahko povzročile finančno izgubo ali motile poslovanje. Opredeliti prave zavarovalne police, ki bodo zagotovile finančno varnostno mrežo, </a:t>
            </a:r>
            <a:r>
              <a:rPr lang="en-US" err="1">
                <a:solidFill>
                  <a:srgbClr val="595959"/>
                </a:solidFill>
              </a:rPr>
              <a:t>zmanjšale</a:t>
            </a:r>
            <a:r>
              <a:rPr lang="en-US" dirty="0">
                <a:solidFill>
                  <a:srgbClr val="595959"/>
                </a:solidFill>
              </a:rPr>
              <a:t> in preprečile motnje zaradi nesreč, kot so požar, škoda zaradi vremenskih razmer, tatvina ali poškodba gosta.</a:t>
            </a:r>
            <a:endParaRPr lang="en-IE">
              <a:solidFill>
                <a:srgbClr val="595959"/>
              </a:solidFill>
              <a:ea typeface="Calibri"/>
              <a:cs typeface="Calibri"/>
            </a:endParaRPr>
          </a:p>
        </p:txBody>
      </p:sp>
      <p:sp>
        <p:nvSpPr>
          <p:cNvPr id="4" name="Text Placeholder 3">
            <a:extLst>
              <a:ext uri="{FF2B5EF4-FFF2-40B4-BE49-F238E27FC236}">
                <a16:creationId xmlns:a16="http://schemas.microsoft.com/office/drawing/2014/main" id="{FF9B5CD2-2B68-32C7-0C71-9E00A397EF9E}"/>
              </a:ext>
            </a:extLst>
          </p:cNvPr>
          <p:cNvSpPr>
            <a:spLocks noGrp="1"/>
          </p:cNvSpPr>
          <p:nvPr>
            <p:ph type="body" sz="quarter" idx="18"/>
          </p:nvPr>
        </p:nvSpPr>
        <p:spPr>
          <a:xfrm>
            <a:off x="8097183" y="1992992"/>
            <a:ext cx="3820861" cy="1049221"/>
          </a:xfrm>
        </p:spPr>
        <p:txBody>
          <a:bodyPr lIns="91440" tIns="45720" rIns="91440" bIns="45720" anchor="t">
            <a:noAutofit/>
          </a:bodyPr>
          <a:lstStyle/>
          <a:p>
            <a:pPr algn="r"/>
            <a:r>
              <a:rPr lang="en-US" sz="3000" b="0" dirty="0">
                <a:latin typeface="Calibri"/>
                <a:ea typeface="Open Sans"/>
                <a:cs typeface="Calibri"/>
              </a:rPr>
              <a:t>Zaščita vašega premoženja in zmanjšanje tveganja</a:t>
            </a:r>
            <a:endParaRPr lang="en-IE" sz="3000" b="0" dirty="0">
              <a:latin typeface="Calibri"/>
              <a:ea typeface="Open Sans"/>
              <a:cs typeface="Calibri"/>
            </a:endParaRPr>
          </a:p>
        </p:txBody>
      </p:sp>
      <p:sp>
        <p:nvSpPr>
          <p:cNvPr id="2" name="Text Placeholder 17">
            <a:extLst>
              <a:ext uri="{FF2B5EF4-FFF2-40B4-BE49-F238E27FC236}">
                <a16:creationId xmlns:a16="http://schemas.microsoft.com/office/drawing/2014/main" id="{B946F860-7901-6E26-8435-B8F2D86C8E6A}"/>
              </a:ext>
            </a:extLst>
          </p:cNvPr>
          <p:cNvSpPr>
            <a:spLocks noGrp="1"/>
          </p:cNvSpPr>
          <p:nvPr>
            <p:ph type="body" sz="quarter" idx="19"/>
          </p:nvPr>
        </p:nvSpPr>
        <p:spPr>
          <a:xfrm>
            <a:off x="8524577" y="1213266"/>
            <a:ext cx="3310220" cy="414871"/>
          </a:xfrm>
        </p:spPr>
        <p:txBody>
          <a:bodyPr/>
          <a:lstStyle/>
          <a:p>
            <a:pPr algn="r"/>
            <a:r>
              <a:rPr lang="en-IE" sz="4000" dirty="0"/>
              <a:t>Zavarovanje</a:t>
            </a:r>
          </a:p>
          <a:p>
            <a:pPr algn="r"/>
            <a:endParaRPr lang="en-IE" sz="4000" dirty="0"/>
          </a:p>
        </p:txBody>
      </p:sp>
      <p:grpSp>
        <p:nvGrpSpPr>
          <p:cNvPr id="6" name="Group 5">
            <a:extLst>
              <a:ext uri="{FF2B5EF4-FFF2-40B4-BE49-F238E27FC236}">
                <a16:creationId xmlns:a16="http://schemas.microsoft.com/office/drawing/2014/main" id="{401CFDFF-CC13-7E33-62EB-6AC6D2AB3B60}"/>
              </a:ext>
            </a:extLst>
          </p:cNvPr>
          <p:cNvGrpSpPr/>
          <p:nvPr/>
        </p:nvGrpSpPr>
        <p:grpSpPr>
          <a:xfrm>
            <a:off x="10920313" y="97029"/>
            <a:ext cx="1081945" cy="1011723"/>
            <a:chOff x="1016000" y="1137920"/>
            <a:chExt cx="1016000" cy="1016000"/>
          </a:xfrm>
        </p:grpSpPr>
        <p:sp>
          <p:nvSpPr>
            <p:cNvPr id="9" name="Oval 8">
              <a:extLst>
                <a:ext uri="{FF2B5EF4-FFF2-40B4-BE49-F238E27FC236}">
                  <a16:creationId xmlns:a16="http://schemas.microsoft.com/office/drawing/2014/main" id="{202C8BDC-6091-514C-9D01-00AC6C3CC53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15F52291-922D-3411-9FB0-2616D14B4FC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43</a:t>
              </a:r>
            </a:p>
          </p:txBody>
        </p:sp>
      </p:grpSp>
    </p:spTree>
    <p:extLst>
      <p:ext uri="{BB962C8B-B14F-4D97-AF65-F5344CB8AC3E}">
        <p14:creationId xmlns:p14="http://schemas.microsoft.com/office/powerpoint/2010/main" val="2569407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18" name="Freeform: Shape 17">
            <a:extLst>
              <a:ext uri="{FF2B5EF4-FFF2-40B4-BE49-F238E27FC236}">
                <a16:creationId xmlns:a16="http://schemas.microsoft.com/office/drawing/2014/main" id="{3D9127C3-B24D-12E8-9012-A723CA9FE92F}"/>
              </a:ext>
            </a:extLst>
          </p:cNvPr>
          <p:cNvSpPr/>
          <p:nvPr/>
        </p:nvSpPr>
        <p:spPr>
          <a:xfrm>
            <a:off x="5942510" y="2347573"/>
            <a:ext cx="5438496"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a:xfrm>
            <a:off x="798381" y="315936"/>
            <a:ext cx="10614687" cy="803654"/>
          </a:xfrm>
        </p:spPr>
        <p:txBody>
          <a:bodyPr/>
          <a:lstStyle/>
          <a:p>
            <a:r>
              <a:rPr lang="en-IE" sz="3200" dirty="0">
                <a:solidFill>
                  <a:srgbClr val="E96751"/>
                </a:solidFill>
              </a:rPr>
              <a:t>Zavarovanje: </a:t>
            </a:r>
            <a:r>
              <a:rPr lang="en-IE" sz="3200" dirty="0">
                <a:solidFill>
                  <a:srgbClr val="459597"/>
                </a:solidFill>
              </a:rPr>
              <a:t>ocena tveganj in strategije</a:t>
            </a:r>
          </a:p>
        </p:txBody>
      </p:sp>
      <p:sp>
        <p:nvSpPr>
          <p:cNvPr id="11" name="Freeform: Shape 10">
            <a:extLst>
              <a:ext uri="{FF2B5EF4-FFF2-40B4-BE49-F238E27FC236}">
                <a16:creationId xmlns:a16="http://schemas.microsoft.com/office/drawing/2014/main" id="{F3E658C7-0D90-031D-3C5B-4BAEE4CC67B6}"/>
              </a:ext>
            </a:extLst>
          </p:cNvPr>
          <p:cNvSpPr/>
          <p:nvPr/>
        </p:nvSpPr>
        <p:spPr>
          <a:xfrm>
            <a:off x="1141891" y="2347573"/>
            <a:ext cx="4601684"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853677"/>
            <a:ext cx="11479343" cy="5306847"/>
            <a:chOff x="-20769" y="1515051"/>
            <a:chExt cx="11479343" cy="5594414"/>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1121121" y="1971932"/>
                <a:ext cx="4601684"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1200304" y="1938013"/>
              <a:ext cx="4394778" cy="1070700"/>
            </a:xfrm>
            <a:prstGeom prst="rect">
              <a:avLst/>
            </a:prstGeom>
            <a:noFill/>
          </p:spPr>
          <p:txBody>
            <a:bodyPr wrap="square" rtlCol="0">
              <a:spAutoFit/>
            </a:bodyPr>
            <a:lstStyle/>
            <a:p>
              <a:pPr algn="ctr"/>
              <a:r>
                <a:rPr lang="en-GB" sz="3000" b="1" dirty="0">
                  <a:solidFill>
                    <a:schemeClr val="bg1"/>
                  </a:solidFill>
                </a:rPr>
                <a:t>Prepoznajte in razvrstite tveganja po pomembnosti</a:t>
              </a:r>
            </a:p>
          </p:txBody>
        </p:sp>
        <p:sp>
          <p:nvSpPr>
            <p:cNvPr id="25" name="TextBox 24">
              <a:extLst>
                <a:ext uri="{FF2B5EF4-FFF2-40B4-BE49-F238E27FC236}">
                  <a16:creationId xmlns:a16="http://schemas.microsoft.com/office/drawing/2014/main" id="{D4FEDBBB-34AD-3F88-CA48-6CAAD828322A}"/>
                </a:ext>
              </a:extLst>
            </p:cNvPr>
            <p:cNvSpPr txBox="1"/>
            <p:nvPr/>
          </p:nvSpPr>
          <p:spPr>
            <a:xfrm>
              <a:off x="1254767" y="3443131"/>
              <a:ext cx="4335177" cy="3666334"/>
            </a:xfrm>
            <a:prstGeom prst="rect">
              <a:avLst/>
            </a:prstGeom>
            <a:noFill/>
          </p:spPr>
          <p:txBody>
            <a:bodyPr wrap="square" lIns="91440" tIns="45720" rIns="91440" bIns="45720" rtlCol="0" anchor="t">
              <a:spAutoFit/>
            </a:bodyPr>
            <a:lstStyle/>
            <a:p>
              <a:pPr algn="ctr"/>
              <a:r>
                <a:rPr lang="en-US" sz="2200" dirty="0">
                  <a:solidFill>
                    <a:schemeClr val="bg1"/>
                  </a:solidFill>
                </a:rPr>
                <a:t>Najprej premislite, kaj bi lahko šlo narobe. </a:t>
              </a:r>
              <a:endParaRPr lang="sl-SI" sz="2200">
                <a:solidFill>
                  <a:schemeClr val="bg1"/>
                </a:solidFill>
                <a:ea typeface="Calibri"/>
                <a:cs typeface="Calibri"/>
              </a:endParaRPr>
            </a:p>
            <a:p>
              <a:pPr algn="ctr"/>
              <a:r>
                <a:rPr lang="en-US" sz="2200" b="1" dirty="0">
                  <a:solidFill>
                    <a:schemeClr val="bg1"/>
                  </a:solidFill>
                </a:rPr>
                <a:t>Naredite seznam scenarijev </a:t>
              </a:r>
              <a:r>
                <a:rPr lang="en-US" sz="2200" dirty="0">
                  <a:solidFill>
                    <a:schemeClr val="bg1"/>
                  </a:solidFill>
                </a:rPr>
                <a:t>– od blagih (npr. slab mesec) do hudih (npr. naravna nesreča, ki vpliva na turizem). Ocenite verjetnost vsakega scenarija in potencialni vpliv, če bi se zgodil. To vam bo pomagalo določiti prednostne naloge, na katere se morate pripraviti.</a:t>
              </a:r>
              <a:endParaRPr lang="en-GB" sz="2200">
                <a:solidFill>
                  <a:schemeClr val="bg1"/>
                </a:solidFill>
                <a:ea typeface="Calibri"/>
                <a:cs typeface="Calibri"/>
              </a:endParaRPr>
            </a:p>
          </p:txBody>
        </p:sp>
      </p:grpSp>
      <p:grpSp>
        <p:nvGrpSpPr>
          <p:cNvPr id="21" name="Group 20">
            <a:extLst>
              <a:ext uri="{FF2B5EF4-FFF2-40B4-BE49-F238E27FC236}">
                <a16:creationId xmlns:a16="http://schemas.microsoft.com/office/drawing/2014/main" id="{45E36027-A407-0FD4-AE1C-D07E0B34B5CE}"/>
              </a:ext>
            </a:extLst>
          </p:cNvPr>
          <p:cNvGrpSpPr/>
          <p:nvPr/>
        </p:nvGrpSpPr>
        <p:grpSpPr>
          <a:xfrm>
            <a:off x="-533400" y="853677"/>
            <a:ext cx="11941794" cy="5149068"/>
            <a:chOff x="-20769" y="1515051"/>
            <a:chExt cx="11156601" cy="5428089"/>
          </a:xfrm>
        </p:grpSpPr>
        <p:grpSp>
          <p:nvGrpSpPr>
            <p:cNvPr id="22" name="Group 21">
              <a:extLst>
                <a:ext uri="{FF2B5EF4-FFF2-40B4-BE49-F238E27FC236}">
                  <a16:creationId xmlns:a16="http://schemas.microsoft.com/office/drawing/2014/main" id="{FC2F1799-B859-515F-3C0B-450552544011}"/>
                </a:ext>
              </a:extLst>
            </p:cNvPr>
            <p:cNvGrpSpPr/>
            <p:nvPr/>
          </p:nvGrpSpPr>
          <p:grpSpPr>
            <a:xfrm>
              <a:off x="-20769" y="1515051"/>
              <a:ext cx="11156601" cy="1566632"/>
              <a:chOff x="-20769" y="1499713"/>
              <a:chExt cx="11156601" cy="2045238"/>
            </a:xfrm>
          </p:grpSpPr>
          <p:cxnSp>
            <p:nvCxnSpPr>
              <p:cNvPr id="31" name="Straight Connector 30">
                <a:extLst>
                  <a:ext uri="{FF2B5EF4-FFF2-40B4-BE49-F238E27FC236}">
                    <a16:creationId xmlns:a16="http://schemas.microsoft.com/office/drawing/2014/main" id="{5E3115D0-3931-012B-5F99-A2F9E09547D9}"/>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A02C890A-24C3-0552-FC51-2FCA39DBCA71}"/>
                  </a:ext>
                </a:extLst>
              </p:cNvPr>
              <p:cNvSpPr/>
              <p:nvPr/>
            </p:nvSpPr>
            <p:spPr>
              <a:xfrm>
                <a:off x="6045545" y="1971932"/>
                <a:ext cx="5090287"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7" name="TextBox 26">
              <a:extLst>
                <a:ext uri="{FF2B5EF4-FFF2-40B4-BE49-F238E27FC236}">
                  <a16:creationId xmlns:a16="http://schemas.microsoft.com/office/drawing/2014/main" id="{638CA72C-1582-7776-0121-55E7B45A5EEF}"/>
                </a:ext>
              </a:extLst>
            </p:cNvPr>
            <p:cNvSpPr txBox="1"/>
            <p:nvPr/>
          </p:nvSpPr>
          <p:spPr>
            <a:xfrm>
              <a:off x="6468545" y="2176563"/>
              <a:ext cx="4264986" cy="584018"/>
            </a:xfrm>
            <a:prstGeom prst="rect">
              <a:avLst/>
            </a:prstGeom>
            <a:noFill/>
          </p:spPr>
          <p:txBody>
            <a:bodyPr wrap="square" rtlCol="0">
              <a:spAutoFit/>
            </a:bodyPr>
            <a:lstStyle/>
            <a:p>
              <a:pPr algn="ctr"/>
              <a:r>
                <a:rPr lang="en-IE" sz="3000" b="1" dirty="0">
                  <a:solidFill>
                    <a:schemeClr val="bg1"/>
                  </a:solidFill>
                </a:rPr>
                <a:t>Zavarovanje in ublažitev</a:t>
              </a:r>
              <a:endParaRPr lang="en-GB" sz="3000" b="1" dirty="0">
                <a:solidFill>
                  <a:schemeClr val="bg1"/>
                </a:solidFill>
              </a:endParaRPr>
            </a:p>
          </p:txBody>
        </p:sp>
        <p:sp>
          <p:nvSpPr>
            <p:cNvPr id="30" name="TextBox 29">
              <a:extLst>
                <a:ext uri="{FF2B5EF4-FFF2-40B4-BE49-F238E27FC236}">
                  <a16:creationId xmlns:a16="http://schemas.microsoft.com/office/drawing/2014/main" id="{D7DAB1C4-F451-BCE9-EC0C-70405E808C42}"/>
                </a:ext>
              </a:extLst>
            </p:cNvPr>
            <p:cNvSpPr txBox="1"/>
            <p:nvPr/>
          </p:nvSpPr>
          <p:spPr>
            <a:xfrm>
              <a:off x="6145005" y="3276804"/>
              <a:ext cx="4856603" cy="3666336"/>
            </a:xfrm>
            <a:prstGeom prst="rect">
              <a:avLst/>
            </a:prstGeom>
            <a:noFill/>
          </p:spPr>
          <p:txBody>
            <a:bodyPr wrap="square" rtlCol="0">
              <a:spAutoFit/>
            </a:bodyPr>
            <a:lstStyle/>
            <a:p>
              <a:pPr algn="ctr"/>
              <a:r>
                <a:rPr lang="en-US" sz="2200" dirty="0">
                  <a:solidFill>
                    <a:schemeClr val="bg1"/>
                  </a:solidFill>
                </a:rPr>
                <a:t>Z zavarovanjem se zaščitite pred določenimi tveganji. Zavarovanje sicer stane, vendar vas lahko reši pred katastrofalnimi izgubami (npr. kritje stroškov škode zaradi nevihte). Poleg tega sprejmite preventivne ukrepe – redno vzdrževanje lahko pomaga preprečiti nepričakovane stroške, prilagodljive stroškovne strukture (npr. zaposleni za krajši delovni čas ali sezonski pogodbeni delavci) pa lahko pomagajo prilagoditi stroške, ko je posel počasen.</a:t>
              </a:r>
              <a:endParaRPr lang="en-GB" sz="2200" dirty="0">
                <a:solidFill>
                  <a:schemeClr val="bg1"/>
                </a:solidFill>
              </a:endParaRPr>
            </a:p>
          </p:txBody>
        </p:sp>
      </p:grpSp>
    </p:spTree>
    <p:extLst>
      <p:ext uri="{BB962C8B-B14F-4D97-AF65-F5344CB8AC3E}">
        <p14:creationId xmlns:p14="http://schemas.microsoft.com/office/powerpoint/2010/main" val="3413824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820F7-51F5-5602-6550-BBF5A76765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513E6E-EA21-F6E0-3BB9-0A4A6F1EDBA4}"/>
              </a:ext>
            </a:extLst>
          </p:cNvPr>
          <p:cNvSpPr>
            <a:spLocks noGrp="1"/>
          </p:cNvSpPr>
          <p:nvPr>
            <p:ph type="body" sz="quarter" idx="18"/>
          </p:nvPr>
        </p:nvSpPr>
        <p:spPr>
          <a:xfrm>
            <a:off x="543568" y="1313380"/>
            <a:ext cx="10966867" cy="3499183"/>
          </a:xfrm>
        </p:spPr>
        <p:txBody>
          <a:bodyPr/>
          <a:lstStyle/>
          <a:p>
            <a:endParaRPr lang="en-IE" dirty="0"/>
          </a:p>
        </p:txBody>
      </p:sp>
      <p:sp>
        <p:nvSpPr>
          <p:cNvPr id="6" name="Rectangle 5">
            <a:extLst>
              <a:ext uri="{FF2B5EF4-FFF2-40B4-BE49-F238E27FC236}">
                <a16:creationId xmlns:a16="http://schemas.microsoft.com/office/drawing/2014/main" id="{C67439DD-AF67-A637-E03C-2B27603CEDDE}"/>
              </a:ext>
            </a:extLst>
          </p:cNvPr>
          <p:cNvSpPr/>
          <p:nvPr/>
        </p:nvSpPr>
        <p:spPr>
          <a:xfrm>
            <a:off x="529714" y="939801"/>
            <a:ext cx="11122614" cy="1211892"/>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507C5A41-F337-EB1C-9752-99D1DEF3F369}"/>
              </a:ext>
            </a:extLst>
          </p:cNvPr>
          <p:cNvSpPr/>
          <p:nvPr/>
        </p:nvSpPr>
        <p:spPr>
          <a:xfrm>
            <a:off x="529714" y="783123"/>
            <a:ext cx="285342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10" name="Rectangle 9">
            <a:extLst>
              <a:ext uri="{FF2B5EF4-FFF2-40B4-BE49-F238E27FC236}">
                <a16:creationId xmlns:a16="http://schemas.microsoft.com/office/drawing/2014/main" id="{8856FD06-611D-221E-F2B5-C818866E9EA3}"/>
              </a:ext>
            </a:extLst>
          </p:cNvPr>
          <p:cNvSpPr/>
          <p:nvPr/>
        </p:nvSpPr>
        <p:spPr>
          <a:xfrm>
            <a:off x="539672" y="2372814"/>
            <a:ext cx="11132383" cy="1921872"/>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06761203-4388-E4D6-B4A0-8E9437C95EC3}"/>
              </a:ext>
            </a:extLst>
          </p:cNvPr>
          <p:cNvSpPr/>
          <p:nvPr/>
        </p:nvSpPr>
        <p:spPr>
          <a:xfrm>
            <a:off x="529903" y="2242063"/>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E06429DE-2363-42AF-C83D-FB1595B2C278}"/>
              </a:ext>
            </a:extLst>
          </p:cNvPr>
          <p:cNvSpPr/>
          <p:nvPr/>
        </p:nvSpPr>
        <p:spPr>
          <a:xfrm>
            <a:off x="529714" y="4488546"/>
            <a:ext cx="11197152" cy="2202565"/>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D6A51127-1B42-49DA-06E4-73865532CF99}"/>
              </a:ext>
            </a:extLst>
          </p:cNvPr>
          <p:cNvSpPr/>
          <p:nvPr/>
        </p:nvSpPr>
        <p:spPr>
          <a:xfrm>
            <a:off x="604252" y="4331870"/>
            <a:ext cx="3248567"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A01EEDFD-2E7C-09AE-1D1E-984EADFC5D04}"/>
              </a:ext>
            </a:extLst>
          </p:cNvPr>
          <p:cNvSpPr txBox="1"/>
          <p:nvPr/>
        </p:nvSpPr>
        <p:spPr>
          <a:xfrm>
            <a:off x="543568" y="718386"/>
            <a:ext cx="2868878" cy="707886"/>
          </a:xfrm>
          <a:prstGeom prst="rect">
            <a:avLst/>
          </a:prstGeom>
          <a:noFill/>
        </p:spPr>
        <p:txBody>
          <a:bodyPr wrap="square" rtlCol="0">
            <a:spAutoFit/>
          </a:bodyPr>
          <a:lstStyle/>
          <a:p>
            <a:r>
              <a:rPr lang="en-US" sz="2000" b="1" dirty="0">
                <a:solidFill>
                  <a:schemeClr val="bg1"/>
                </a:solidFill>
              </a:rPr>
              <a:t>Načrtovanje za izredne razmere</a:t>
            </a:r>
            <a:endParaRPr lang="en-GB" sz="2200" b="1" dirty="0">
              <a:solidFill>
                <a:schemeClr val="bg1"/>
              </a:solidFill>
            </a:endParaRPr>
          </a:p>
        </p:txBody>
      </p:sp>
      <p:sp>
        <p:nvSpPr>
          <p:cNvPr id="16" name="TextBox 15">
            <a:extLst>
              <a:ext uri="{FF2B5EF4-FFF2-40B4-BE49-F238E27FC236}">
                <a16:creationId xmlns:a16="http://schemas.microsoft.com/office/drawing/2014/main" id="{B349F5B0-F8EB-804C-A975-6EF92F6F469F}"/>
              </a:ext>
            </a:extLst>
          </p:cNvPr>
          <p:cNvSpPr txBox="1"/>
          <p:nvPr/>
        </p:nvSpPr>
        <p:spPr>
          <a:xfrm>
            <a:off x="603772" y="2241873"/>
            <a:ext cx="2739089" cy="430887"/>
          </a:xfrm>
          <a:prstGeom prst="rect">
            <a:avLst/>
          </a:prstGeom>
          <a:noFill/>
        </p:spPr>
        <p:txBody>
          <a:bodyPr wrap="square" rtlCol="0">
            <a:spAutoFit/>
          </a:bodyPr>
          <a:lstStyle/>
          <a:p>
            <a:r>
              <a:rPr lang="en-GB" sz="2200" b="1" dirty="0">
                <a:solidFill>
                  <a:schemeClr val="bg1"/>
                </a:solidFill>
              </a:rPr>
              <a:t>Operativna tveganja</a:t>
            </a:r>
          </a:p>
        </p:txBody>
      </p:sp>
      <p:sp>
        <p:nvSpPr>
          <p:cNvPr id="17" name="TextBox 16">
            <a:extLst>
              <a:ext uri="{FF2B5EF4-FFF2-40B4-BE49-F238E27FC236}">
                <a16:creationId xmlns:a16="http://schemas.microsoft.com/office/drawing/2014/main" id="{13D1FE4D-E9B0-2CBA-3EC9-36BCE2FACF0E}"/>
              </a:ext>
            </a:extLst>
          </p:cNvPr>
          <p:cNvSpPr txBox="1"/>
          <p:nvPr/>
        </p:nvSpPr>
        <p:spPr>
          <a:xfrm>
            <a:off x="721696" y="4380041"/>
            <a:ext cx="3248567" cy="430887"/>
          </a:xfrm>
          <a:prstGeom prst="rect">
            <a:avLst/>
          </a:prstGeom>
          <a:noFill/>
        </p:spPr>
        <p:txBody>
          <a:bodyPr wrap="square" rtlCol="0">
            <a:spAutoFit/>
          </a:bodyPr>
          <a:lstStyle/>
          <a:p>
            <a:r>
              <a:rPr lang="en-GB" sz="2200" b="1" dirty="0">
                <a:solidFill>
                  <a:schemeClr val="bg1"/>
                </a:solidFill>
              </a:rPr>
              <a:t>Slabe rezervacije</a:t>
            </a:r>
          </a:p>
        </p:txBody>
      </p:sp>
      <p:sp>
        <p:nvSpPr>
          <p:cNvPr id="18" name="TextBox 17">
            <a:extLst>
              <a:ext uri="{FF2B5EF4-FFF2-40B4-BE49-F238E27FC236}">
                <a16:creationId xmlns:a16="http://schemas.microsoft.com/office/drawing/2014/main" id="{F6CC3C42-4CB7-AEA9-679E-06E4FBCDDCBE}"/>
              </a:ext>
            </a:extLst>
          </p:cNvPr>
          <p:cNvSpPr txBox="1"/>
          <p:nvPr/>
        </p:nvSpPr>
        <p:spPr>
          <a:xfrm>
            <a:off x="647158" y="1027804"/>
            <a:ext cx="11001273" cy="1107996"/>
          </a:xfrm>
          <a:prstGeom prst="rect">
            <a:avLst/>
          </a:prstGeom>
          <a:noFill/>
        </p:spPr>
        <p:txBody>
          <a:bodyPr wrap="square" rtlCol="0">
            <a:spAutoFit/>
          </a:bodyPr>
          <a:lstStyle/>
          <a:p>
            <a:pPr indent="2692400"/>
            <a:r>
              <a:rPr lang="en-US" sz="2200" b="1" dirty="0">
                <a:solidFill>
                  <a:srgbClr val="E96751"/>
                </a:solidFill>
              </a:rPr>
              <a:t>Na primer, </a:t>
            </a:r>
            <a:r>
              <a:rPr lang="en-US" sz="2200" dirty="0">
                <a:solidFill>
                  <a:srgbClr val="595959"/>
                </a:solidFill>
              </a:rPr>
              <a:t>imeti finančno rezervo (sklad za izredne razmere, kot je bilo omenjeno prej) in načrt za delovanje v nepričakovanih razmerah</a:t>
            </a:r>
            <a:r>
              <a:rPr lang="en-US" sz="2200" b="1" dirty="0">
                <a:solidFill>
                  <a:srgbClr val="E96751"/>
                </a:solidFill>
              </a:rPr>
              <a:t>. </a:t>
            </a:r>
            <a:r>
              <a:rPr lang="en-US" sz="2200" dirty="0">
                <a:solidFill>
                  <a:srgbClr val="595959"/>
                </a:solidFill>
              </a:rPr>
              <a:t>Če vas </a:t>
            </a:r>
            <a:r>
              <a:rPr lang="en-US" sz="2200" b="1" dirty="0">
                <a:solidFill>
                  <a:srgbClr val="E96751"/>
                </a:solidFill>
              </a:rPr>
              <a:t>na primer </a:t>
            </a:r>
            <a:r>
              <a:rPr lang="en-US" sz="2200" dirty="0">
                <a:solidFill>
                  <a:srgbClr val="595959"/>
                </a:solidFill>
              </a:rPr>
              <a:t>nevihta prisili, da zaprete za mesec dni, imate sredstva ali kreditno linijo, da lahko preživite? </a:t>
            </a:r>
          </a:p>
        </p:txBody>
      </p:sp>
      <p:sp>
        <p:nvSpPr>
          <p:cNvPr id="19" name="TextBox 18">
            <a:extLst>
              <a:ext uri="{FF2B5EF4-FFF2-40B4-BE49-F238E27FC236}">
                <a16:creationId xmlns:a16="http://schemas.microsoft.com/office/drawing/2014/main" id="{2BB82D4E-5273-9D52-0092-E5ACCF4A5EBC}"/>
              </a:ext>
            </a:extLst>
          </p:cNvPr>
          <p:cNvSpPr txBox="1"/>
          <p:nvPr/>
        </p:nvSpPr>
        <p:spPr>
          <a:xfrm>
            <a:off x="834537" y="4605789"/>
            <a:ext cx="10966867" cy="1785104"/>
          </a:xfrm>
          <a:prstGeom prst="rect">
            <a:avLst/>
          </a:prstGeom>
          <a:noFill/>
        </p:spPr>
        <p:txBody>
          <a:bodyPr wrap="square" rtlCol="0">
            <a:spAutoFit/>
          </a:bodyPr>
          <a:lstStyle/>
          <a:p>
            <a:pPr indent="3240000"/>
            <a:r>
              <a:rPr lang="en-US" sz="2200" dirty="0">
                <a:solidFill>
                  <a:srgbClr val="595959"/>
                </a:solidFill>
              </a:rPr>
              <a:t>Eno od pogostih tveganj za sezonska podjetja je, da rezervacije v sezoni ne dosegajo pričakovanih rezultatov. </a:t>
            </a:r>
            <a:r>
              <a:rPr lang="en-US" sz="2200" b="1" dirty="0">
                <a:solidFill>
                  <a:srgbClr val="E96751"/>
                </a:solidFill>
              </a:rPr>
              <a:t>Na primer, </a:t>
            </a:r>
            <a:r>
              <a:rPr lang="en-US" sz="2200" dirty="0">
                <a:solidFill>
                  <a:srgbClr val="595959"/>
                </a:solidFill>
              </a:rPr>
              <a:t>recimo, da ste za poletje načrtovali</a:t>
            </a:r>
            <a:r>
              <a:rPr lang="en-US" sz="2200" b="1" dirty="0">
                <a:solidFill>
                  <a:srgbClr val="595959"/>
                </a:solidFill>
              </a:rPr>
              <a:t> 80-odstotno zasedenost</a:t>
            </a:r>
            <a:r>
              <a:rPr lang="en-US" sz="2200" dirty="0">
                <a:solidFill>
                  <a:srgbClr val="595959"/>
                </a:solidFill>
              </a:rPr>
              <a:t>, vendar </a:t>
            </a:r>
            <a:r>
              <a:rPr lang="en-US" sz="2200" b="1" dirty="0">
                <a:solidFill>
                  <a:srgbClr val="595959"/>
                </a:solidFill>
              </a:rPr>
              <a:t>ste dosegli</a:t>
            </a:r>
            <a:r>
              <a:rPr lang="en-US" sz="2200" dirty="0">
                <a:solidFill>
                  <a:srgbClr val="595959"/>
                </a:solidFill>
              </a:rPr>
              <a:t> le</a:t>
            </a:r>
            <a:r>
              <a:rPr lang="en-US" sz="2200" b="1" dirty="0">
                <a:solidFill>
                  <a:srgbClr val="595959"/>
                </a:solidFill>
              </a:rPr>
              <a:t> 60 %. </a:t>
            </a:r>
            <a:r>
              <a:rPr lang="en-US" sz="2200" dirty="0">
                <a:solidFill>
                  <a:srgbClr val="595959"/>
                </a:solidFill>
              </a:rPr>
              <a:t>Če ste to prepoznali kot tveganje, lahko spremljate trende zgodnjih rezervacij in morda povečate trženje ali hitro prilagodite cene, ko opazite počasno povečanje, namesto da </a:t>
            </a:r>
            <a:r>
              <a:rPr lang="en-US" sz="2200" dirty="0" err="1">
                <a:solidFill>
                  <a:srgbClr val="595959"/>
                </a:solidFill>
              </a:rPr>
              <a:t>se zavedate </a:t>
            </a:r>
            <a:r>
              <a:rPr lang="en-US" sz="2200" dirty="0">
                <a:solidFill>
                  <a:srgbClr val="595959"/>
                </a:solidFill>
              </a:rPr>
              <a:t>prepozno. </a:t>
            </a:r>
          </a:p>
        </p:txBody>
      </p:sp>
      <p:sp>
        <p:nvSpPr>
          <p:cNvPr id="21" name="TextBox 20">
            <a:extLst>
              <a:ext uri="{FF2B5EF4-FFF2-40B4-BE49-F238E27FC236}">
                <a16:creationId xmlns:a16="http://schemas.microsoft.com/office/drawing/2014/main" id="{7D1B6D38-0544-E1FB-5F63-ED75110877C8}"/>
              </a:ext>
            </a:extLst>
          </p:cNvPr>
          <p:cNvSpPr txBox="1"/>
          <p:nvPr/>
        </p:nvSpPr>
        <p:spPr>
          <a:xfrm>
            <a:off x="645559" y="2376055"/>
            <a:ext cx="11020811" cy="1708160"/>
          </a:xfrm>
          <a:prstGeom prst="rect">
            <a:avLst/>
          </a:prstGeom>
          <a:noFill/>
        </p:spPr>
        <p:txBody>
          <a:bodyPr wrap="square" lIns="91440" tIns="45720" rIns="91440" bIns="45720" rtlCol="0" anchor="t">
            <a:spAutoFit/>
          </a:bodyPr>
          <a:lstStyle/>
          <a:p>
            <a:pPr indent="2692400"/>
            <a:r>
              <a:rPr lang="en-IE" sz="2100" b="1" dirty="0">
                <a:solidFill>
                  <a:srgbClr val="595959"/>
                </a:solidFill>
              </a:rPr>
              <a:t>Za operativna tveganja imejte rezervne rešitve: </a:t>
            </a:r>
            <a:r>
              <a:rPr lang="en-IE" sz="2100" dirty="0">
                <a:solidFill>
                  <a:srgbClr val="595959"/>
                </a:solidFill>
              </a:rPr>
              <a:t>če vaša programska oprema za rezervacije ne deluje, imejte </a:t>
            </a:r>
            <a:r>
              <a:rPr lang="en-US" sz="2100" dirty="0">
                <a:solidFill>
                  <a:srgbClr val="595959"/>
                </a:solidFill>
              </a:rPr>
              <a:t>pripravljen </a:t>
            </a:r>
            <a:r>
              <a:rPr lang="en-IE" sz="2100" dirty="0">
                <a:solidFill>
                  <a:srgbClr val="595959"/>
                </a:solidFill>
              </a:rPr>
              <a:t>ročni postopek ali sekundarni sistem</a:t>
            </a:r>
            <a:r>
              <a:rPr lang="en-US" sz="2100" dirty="0">
                <a:solidFill>
                  <a:srgbClr val="595959"/>
                </a:solidFill>
              </a:rPr>
              <a:t>. Če ključni član osebja med sezono odpove, ohranite </a:t>
            </a:r>
            <a:r>
              <a:rPr lang="en-IE" sz="2100" dirty="0">
                <a:solidFill>
                  <a:srgbClr val="595959"/>
                </a:solidFill>
              </a:rPr>
              <a:t>odnos z agencijo za začasno delo ali imejte večfunkcionalno usposobljeno ekipo, da lahko drugi zapolnijo vrzeli. Razmislite o scenarijih: </a:t>
            </a:r>
            <a:r>
              <a:rPr lang="en-US" sz="2100" i="1" dirty="0">
                <a:solidFill>
                  <a:srgbClr val="E96751"/>
                </a:solidFill>
              </a:rPr>
              <a:t>»Kaj če se sredi zime </a:t>
            </a:r>
            <a:r>
              <a:rPr lang="en-US" sz="2100" b="1" i="1" dirty="0">
                <a:solidFill>
                  <a:srgbClr val="E96751"/>
                </a:solidFill>
              </a:rPr>
              <a:t>pokvari bojler</a:t>
            </a:r>
            <a:r>
              <a:rPr lang="en-US" sz="2100" i="1" dirty="0">
                <a:solidFill>
                  <a:srgbClr val="E96751"/>
                </a:solidFill>
              </a:rPr>
              <a:t>?« </a:t>
            </a:r>
            <a:r>
              <a:rPr lang="en-US" sz="2100" dirty="0">
                <a:solidFill>
                  <a:srgbClr val="595959"/>
                </a:solidFill>
              </a:rPr>
              <a:t>ali </a:t>
            </a:r>
            <a:r>
              <a:rPr lang="en-US" sz="2100" i="1" dirty="0">
                <a:solidFill>
                  <a:srgbClr val="E96751"/>
                </a:solidFill>
              </a:rPr>
              <a:t>»Kaj če moj </a:t>
            </a:r>
            <a:r>
              <a:rPr lang="en-US" sz="2100" b="1" i="1" dirty="0">
                <a:solidFill>
                  <a:srgbClr val="E96751"/>
                </a:solidFill>
              </a:rPr>
              <a:t>sistem za </a:t>
            </a:r>
            <a:r>
              <a:rPr lang="en-US" sz="2100" i="1" dirty="0">
                <a:solidFill>
                  <a:srgbClr val="E96751"/>
                </a:solidFill>
              </a:rPr>
              <a:t>rezervacije med sezono </a:t>
            </a:r>
            <a:r>
              <a:rPr lang="en-US" sz="2100" b="1" i="1" dirty="0">
                <a:solidFill>
                  <a:srgbClr val="E96751"/>
                </a:solidFill>
              </a:rPr>
              <a:t>ne deluje</a:t>
            </a:r>
            <a:r>
              <a:rPr lang="en-US" sz="2100" i="1" dirty="0">
                <a:solidFill>
                  <a:srgbClr val="E96751"/>
                </a:solidFill>
              </a:rPr>
              <a:t>?« </a:t>
            </a:r>
            <a:endParaRPr lang="en-US" sz="2100" i="1" dirty="0">
              <a:solidFill>
                <a:srgbClr val="E96751"/>
              </a:solidFill>
              <a:ea typeface="Calibri"/>
              <a:cs typeface="Calibri"/>
            </a:endParaRPr>
          </a:p>
        </p:txBody>
      </p:sp>
      <p:sp>
        <p:nvSpPr>
          <p:cNvPr id="27" name="TextBox 26">
            <a:extLst>
              <a:ext uri="{FF2B5EF4-FFF2-40B4-BE49-F238E27FC236}">
                <a16:creationId xmlns:a16="http://schemas.microsoft.com/office/drawing/2014/main" id="{F8246432-8B8F-3CAF-34C0-EC0154DF9327}"/>
              </a:ext>
            </a:extLst>
          </p:cNvPr>
          <p:cNvSpPr txBox="1"/>
          <p:nvPr/>
        </p:nvSpPr>
        <p:spPr>
          <a:xfrm>
            <a:off x="543568" y="221469"/>
            <a:ext cx="11001273" cy="523220"/>
          </a:xfrm>
          <a:prstGeom prst="rect">
            <a:avLst/>
          </a:prstGeom>
          <a:noFill/>
        </p:spPr>
        <p:txBody>
          <a:bodyPr wrap="square">
            <a:spAutoFit/>
          </a:bodyPr>
          <a:lstStyle/>
          <a:p>
            <a:r>
              <a:rPr lang="en-IE" sz="2800" b="1" dirty="0">
                <a:solidFill>
                  <a:srgbClr val="E96751"/>
                </a:solidFill>
              </a:rPr>
              <a:t>Prepoznajte tveganja in izvedite strategije za preprečevanje in ublažitev</a:t>
            </a:r>
            <a:endParaRPr lang="en-US" sz="2800" b="1" dirty="0">
              <a:solidFill>
                <a:srgbClr val="E96751"/>
              </a:solidFill>
            </a:endParaRPr>
          </a:p>
        </p:txBody>
      </p:sp>
    </p:spTree>
    <p:extLst>
      <p:ext uri="{BB962C8B-B14F-4D97-AF65-F5344CB8AC3E}">
        <p14:creationId xmlns:p14="http://schemas.microsoft.com/office/powerpoint/2010/main" val="4078052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D312B-F5E1-6625-9238-E02C1EBBB3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DB576A-0ADF-2C61-0B52-9750B1BD990E}"/>
              </a:ext>
            </a:extLst>
          </p:cNvPr>
          <p:cNvSpPr>
            <a:spLocks noGrp="1"/>
          </p:cNvSpPr>
          <p:nvPr>
            <p:ph type="body" sz="quarter" idx="18"/>
          </p:nvPr>
        </p:nvSpPr>
        <p:spPr>
          <a:xfrm>
            <a:off x="557423" y="525382"/>
            <a:ext cx="10966867" cy="3499183"/>
          </a:xfrm>
        </p:spPr>
        <p:txBody>
          <a:bodyPr/>
          <a:lstStyle/>
          <a:p>
            <a:endParaRPr lang="en-IE" dirty="0"/>
          </a:p>
        </p:txBody>
      </p:sp>
      <p:sp>
        <p:nvSpPr>
          <p:cNvPr id="6" name="Rectangle 5">
            <a:extLst>
              <a:ext uri="{FF2B5EF4-FFF2-40B4-BE49-F238E27FC236}">
                <a16:creationId xmlns:a16="http://schemas.microsoft.com/office/drawing/2014/main" id="{94F72C00-DF85-F926-398B-3D23C8BA8DE4}"/>
              </a:ext>
            </a:extLst>
          </p:cNvPr>
          <p:cNvSpPr/>
          <p:nvPr/>
        </p:nvSpPr>
        <p:spPr>
          <a:xfrm>
            <a:off x="543569" y="249599"/>
            <a:ext cx="11122614" cy="150360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51E4EC0F-4AB9-C580-1355-08BDD19E07D7}"/>
              </a:ext>
            </a:extLst>
          </p:cNvPr>
          <p:cNvSpPr/>
          <p:nvPr/>
        </p:nvSpPr>
        <p:spPr>
          <a:xfrm>
            <a:off x="543569" y="92921"/>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10" name="Rectangle 9">
            <a:extLst>
              <a:ext uri="{FF2B5EF4-FFF2-40B4-BE49-F238E27FC236}">
                <a16:creationId xmlns:a16="http://schemas.microsoft.com/office/drawing/2014/main" id="{4DCEB9D8-731A-0616-DEDB-CF880B8B352E}"/>
              </a:ext>
            </a:extLst>
          </p:cNvPr>
          <p:cNvSpPr/>
          <p:nvPr/>
        </p:nvSpPr>
        <p:spPr>
          <a:xfrm>
            <a:off x="543569" y="2022040"/>
            <a:ext cx="11122614" cy="145759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DD56B0E1-AD8E-A933-D1A3-4683C1460E19}"/>
              </a:ext>
            </a:extLst>
          </p:cNvPr>
          <p:cNvSpPr/>
          <p:nvPr/>
        </p:nvSpPr>
        <p:spPr>
          <a:xfrm>
            <a:off x="543569" y="1852213"/>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BBEE86DC-6FDF-45F6-F651-C53C6198866A}"/>
              </a:ext>
            </a:extLst>
          </p:cNvPr>
          <p:cNvSpPr/>
          <p:nvPr/>
        </p:nvSpPr>
        <p:spPr>
          <a:xfrm>
            <a:off x="553527" y="3696647"/>
            <a:ext cx="11122614" cy="138089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BD821B5C-C477-BF05-25B2-5FC6D2F82052}"/>
              </a:ext>
            </a:extLst>
          </p:cNvPr>
          <p:cNvSpPr/>
          <p:nvPr/>
        </p:nvSpPr>
        <p:spPr>
          <a:xfrm>
            <a:off x="553527" y="3539971"/>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CBDA15BD-B7C8-F133-4199-6EE306A944DC}"/>
              </a:ext>
            </a:extLst>
          </p:cNvPr>
          <p:cNvSpPr txBox="1"/>
          <p:nvPr/>
        </p:nvSpPr>
        <p:spPr>
          <a:xfrm>
            <a:off x="547654" y="47722"/>
            <a:ext cx="2609207" cy="400110"/>
          </a:xfrm>
          <a:prstGeom prst="rect">
            <a:avLst/>
          </a:prstGeom>
          <a:noFill/>
        </p:spPr>
        <p:txBody>
          <a:bodyPr wrap="square" rtlCol="0">
            <a:spAutoFit/>
          </a:bodyPr>
          <a:lstStyle/>
          <a:p>
            <a:r>
              <a:rPr lang="en-US" sz="2000" b="1" dirty="0">
                <a:solidFill>
                  <a:schemeClr val="bg1"/>
                </a:solidFill>
              </a:rPr>
              <a:t>Zavarovanje odgovornosti</a:t>
            </a:r>
            <a:endParaRPr lang="en-GB" sz="2200" b="1" dirty="0">
              <a:solidFill>
                <a:schemeClr val="bg1"/>
              </a:solidFill>
            </a:endParaRPr>
          </a:p>
        </p:txBody>
      </p:sp>
      <p:sp>
        <p:nvSpPr>
          <p:cNvPr id="15" name="TextBox 14">
            <a:extLst>
              <a:ext uri="{FF2B5EF4-FFF2-40B4-BE49-F238E27FC236}">
                <a16:creationId xmlns:a16="http://schemas.microsoft.com/office/drawing/2014/main" id="{B0C55D11-5E09-3780-5FE0-140543E9FC94}"/>
              </a:ext>
            </a:extLst>
          </p:cNvPr>
          <p:cNvSpPr txBox="1"/>
          <p:nvPr/>
        </p:nvSpPr>
        <p:spPr>
          <a:xfrm>
            <a:off x="661012" y="1353088"/>
            <a:ext cx="3254308" cy="400110"/>
          </a:xfrm>
          <a:prstGeom prst="rect">
            <a:avLst/>
          </a:prstGeom>
          <a:noFill/>
        </p:spPr>
        <p:txBody>
          <a:bodyPr wrap="square" rtlCol="0">
            <a:spAutoFit/>
          </a:bodyPr>
          <a:lstStyle/>
          <a:p>
            <a:r>
              <a:rPr lang="en-GB" sz="2000" b="1" dirty="0">
                <a:solidFill>
                  <a:schemeClr val="bg1"/>
                </a:solidFill>
              </a:rPr>
              <a:t>Tekoči operativni stroški </a:t>
            </a:r>
          </a:p>
        </p:txBody>
      </p:sp>
      <p:sp>
        <p:nvSpPr>
          <p:cNvPr id="16" name="TextBox 15">
            <a:extLst>
              <a:ext uri="{FF2B5EF4-FFF2-40B4-BE49-F238E27FC236}">
                <a16:creationId xmlns:a16="http://schemas.microsoft.com/office/drawing/2014/main" id="{945EA07D-9F0D-BD2C-16AE-CFB43E67B9F5}"/>
              </a:ext>
            </a:extLst>
          </p:cNvPr>
          <p:cNvSpPr txBox="1"/>
          <p:nvPr/>
        </p:nvSpPr>
        <p:spPr>
          <a:xfrm>
            <a:off x="631705" y="1821952"/>
            <a:ext cx="2416704" cy="400110"/>
          </a:xfrm>
          <a:prstGeom prst="rect">
            <a:avLst/>
          </a:prstGeom>
          <a:noFill/>
        </p:spPr>
        <p:txBody>
          <a:bodyPr wrap="square" rtlCol="0">
            <a:spAutoFit/>
          </a:bodyPr>
          <a:lstStyle/>
          <a:p>
            <a:r>
              <a:rPr lang="en-US" sz="2000" b="1" dirty="0">
                <a:solidFill>
                  <a:schemeClr val="bg1"/>
                </a:solidFill>
              </a:rPr>
              <a:t>Zavarovanje premoženja</a:t>
            </a:r>
            <a:endParaRPr lang="en-GB" sz="2200" b="1" dirty="0">
              <a:solidFill>
                <a:schemeClr val="bg1"/>
              </a:solidFill>
            </a:endParaRPr>
          </a:p>
        </p:txBody>
      </p:sp>
      <p:sp>
        <p:nvSpPr>
          <p:cNvPr id="17" name="TextBox 16">
            <a:extLst>
              <a:ext uri="{FF2B5EF4-FFF2-40B4-BE49-F238E27FC236}">
                <a16:creationId xmlns:a16="http://schemas.microsoft.com/office/drawing/2014/main" id="{6CB0365D-9657-07A0-381D-65626FB85268}"/>
              </a:ext>
            </a:extLst>
          </p:cNvPr>
          <p:cNvSpPr txBox="1"/>
          <p:nvPr/>
        </p:nvSpPr>
        <p:spPr>
          <a:xfrm>
            <a:off x="670971" y="3588142"/>
            <a:ext cx="2735981" cy="430887"/>
          </a:xfrm>
          <a:prstGeom prst="rect">
            <a:avLst/>
          </a:prstGeom>
          <a:noFill/>
        </p:spPr>
        <p:txBody>
          <a:bodyPr wrap="square" rtlCol="0">
            <a:spAutoFit/>
          </a:bodyPr>
          <a:lstStyle/>
          <a:p>
            <a:r>
              <a:rPr lang="en-GB" sz="2200" b="1" dirty="0">
                <a:solidFill>
                  <a:schemeClr val="bg1"/>
                </a:solidFill>
              </a:rPr>
              <a:t>Tržna tveganja</a:t>
            </a:r>
          </a:p>
        </p:txBody>
      </p:sp>
      <p:sp>
        <p:nvSpPr>
          <p:cNvPr id="18" name="TextBox 17">
            <a:extLst>
              <a:ext uri="{FF2B5EF4-FFF2-40B4-BE49-F238E27FC236}">
                <a16:creationId xmlns:a16="http://schemas.microsoft.com/office/drawing/2014/main" id="{76C327D2-8C24-C3DB-7AFD-C82124ED0093}"/>
              </a:ext>
            </a:extLst>
          </p:cNvPr>
          <p:cNvSpPr txBox="1"/>
          <p:nvPr/>
        </p:nvSpPr>
        <p:spPr>
          <a:xfrm>
            <a:off x="661013" y="300103"/>
            <a:ext cx="11001273" cy="1446550"/>
          </a:xfrm>
          <a:prstGeom prst="rect">
            <a:avLst/>
          </a:prstGeom>
          <a:noFill/>
        </p:spPr>
        <p:txBody>
          <a:bodyPr wrap="square" rtlCol="0">
            <a:spAutoFit/>
          </a:bodyPr>
          <a:lstStyle/>
          <a:p>
            <a:pPr indent="2692400"/>
            <a:r>
              <a:rPr lang="en-US" sz="2200" b="1" dirty="0">
                <a:solidFill>
                  <a:srgbClr val="E96751"/>
                </a:solidFill>
              </a:rPr>
              <a:t>Na primer, </a:t>
            </a:r>
            <a:r>
              <a:rPr lang="en-US" sz="2200" dirty="0">
                <a:solidFill>
                  <a:srgbClr val="616161"/>
                </a:solidFill>
              </a:rPr>
              <a:t>zavarovanje vas ščiti, če se nekdo poškoduje na vaši nepremičnini, če naravne nesreče (kot so nevihte ali poplave) poškodujejo vaše objekte, če pride do nenadnega upada turizma ali celo če izbruhne nova pandemija, tako da </a:t>
            </a:r>
            <a:r>
              <a:rPr lang="en-US" sz="2200" dirty="0">
                <a:solidFill>
                  <a:srgbClr val="595959"/>
                </a:solidFill>
              </a:rPr>
              <a:t>en sam incident ne uniči vašega podjetja. </a:t>
            </a:r>
            <a:r>
              <a:rPr lang="en-US" sz="2200" b="1" dirty="0">
                <a:solidFill>
                  <a:srgbClr val="E96751"/>
                </a:solidFill>
              </a:rPr>
              <a:t>Na primer, </a:t>
            </a:r>
            <a:r>
              <a:rPr lang="en-US" sz="2200" dirty="0">
                <a:solidFill>
                  <a:srgbClr val="595959"/>
                </a:solidFill>
              </a:rPr>
              <a:t>nekdo se spotakne v tušu v hiški na drevesu. </a:t>
            </a:r>
          </a:p>
        </p:txBody>
      </p:sp>
      <p:sp>
        <p:nvSpPr>
          <p:cNvPr id="19" name="TextBox 18">
            <a:extLst>
              <a:ext uri="{FF2B5EF4-FFF2-40B4-BE49-F238E27FC236}">
                <a16:creationId xmlns:a16="http://schemas.microsoft.com/office/drawing/2014/main" id="{33136978-9AC6-CE3A-4610-978F800D1F90}"/>
              </a:ext>
            </a:extLst>
          </p:cNvPr>
          <p:cNvSpPr txBox="1"/>
          <p:nvPr/>
        </p:nvSpPr>
        <p:spPr>
          <a:xfrm>
            <a:off x="783812" y="3698704"/>
            <a:ext cx="11113405" cy="1384995"/>
          </a:xfrm>
          <a:prstGeom prst="rect">
            <a:avLst/>
          </a:prstGeom>
          <a:noFill/>
        </p:spPr>
        <p:txBody>
          <a:bodyPr wrap="square" lIns="91440" tIns="45720" rIns="91440" bIns="45720" rtlCol="0" anchor="t">
            <a:spAutoFit/>
          </a:bodyPr>
          <a:lstStyle/>
          <a:p>
            <a:pPr indent="2692400"/>
            <a:r>
              <a:rPr lang="en-IE" sz="2100" dirty="0">
                <a:solidFill>
                  <a:srgbClr val="595959"/>
                </a:solidFill>
              </a:rPr>
              <a:t>Za konkurenčna tveganja</a:t>
            </a:r>
            <a:r>
              <a:rPr lang="en-US" sz="2100" dirty="0">
                <a:solidFill>
                  <a:srgbClr val="595959"/>
                </a:solidFill>
              </a:rPr>
              <a:t>, kot je nov konkurent, lahko vključujejo </a:t>
            </a:r>
            <a:r>
              <a:rPr lang="en-IE" sz="2100" dirty="0">
                <a:solidFill>
                  <a:srgbClr val="595959"/>
                </a:solidFill>
              </a:rPr>
              <a:t>povečanje vaših edinstvenih prodajnih točk (boljša storitev, lokalne izkušnje) ali ciljno trženje zvestim strankam. Razmislite </a:t>
            </a:r>
            <a:r>
              <a:rPr lang="en-US" sz="2100" i="1" dirty="0">
                <a:solidFill>
                  <a:srgbClr val="E96751"/>
                </a:solidFill>
              </a:rPr>
              <a:t>o tem: »Kaj če </a:t>
            </a:r>
            <a:r>
              <a:rPr lang="en-US" sz="2100" b="1" i="1" dirty="0">
                <a:solidFill>
                  <a:srgbClr val="E96751"/>
                </a:solidFill>
              </a:rPr>
              <a:t>se v bližini odpre nov edinstven hotel </a:t>
            </a:r>
            <a:r>
              <a:rPr lang="en-US" sz="2100" i="1" dirty="0">
                <a:solidFill>
                  <a:srgbClr val="E96751"/>
                </a:solidFill>
              </a:rPr>
              <a:t>z nižjimi cenami?« </a:t>
            </a:r>
            <a:r>
              <a:rPr lang="en-US" sz="2100" dirty="0">
                <a:solidFill>
                  <a:srgbClr val="595959"/>
                </a:solidFill>
              </a:rPr>
              <a:t>ali </a:t>
            </a:r>
            <a:r>
              <a:rPr lang="en-US" sz="2100" i="1" dirty="0">
                <a:solidFill>
                  <a:srgbClr val="E96751"/>
                </a:solidFill>
              </a:rPr>
              <a:t>»Kaj če </a:t>
            </a:r>
            <a:r>
              <a:rPr lang="en-US" sz="2100" b="1" i="1" dirty="0">
                <a:solidFill>
                  <a:srgbClr val="E96751"/>
                </a:solidFill>
              </a:rPr>
              <a:t>se spremenijo potovalni predpisi </a:t>
            </a:r>
            <a:r>
              <a:rPr lang="en-US" sz="2100" i="1" dirty="0">
                <a:solidFill>
                  <a:srgbClr val="E96751"/>
                </a:solidFill>
              </a:rPr>
              <a:t>(npr. vizumska pravila ali letalske proge) in pride manj gostov?« </a:t>
            </a:r>
            <a:endParaRPr lang="en-US" sz="2100" i="1" dirty="0">
              <a:solidFill>
                <a:srgbClr val="E96751"/>
              </a:solidFill>
              <a:ea typeface="Calibri"/>
              <a:cs typeface="Calibri"/>
            </a:endParaRPr>
          </a:p>
        </p:txBody>
      </p:sp>
      <p:sp>
        <p:nvSpPr>
          <p:cNvPr id="21" name="TextBox 20">
            <a:extLst>
              <a:ext uri="{FF2B5EF4-FFF2-40B4-BE49-F238E27FC236}">
                <a16:creationId xmlns:a16="http://schemas.microsoft.com/office/drawing/2014/main" id="{63786352-0615-2BCB-7787-36E23E360A14}"/>
              </a:ext>
            </a:extLst>
          </p:cNvPr>
          <p:cNvSpPr txBox="1"/>
          <p:nvPr/>
        </p:nvSpPr>
        <p:spPr>
          <a:xfrm>
            <a:off x="674868" y="2061049"/>
            <a:ext cx="11001273" cy="1708160"/>
          </a:xfrm>
          <a:prstGeom prst="rect">
            <a:avLst/>
          </a:prstGeom>
          <a:noFill/>
        </p:spPr>
        <p:txBody>
          <a:bodyPr wrap="square" lIns="91440" tIns="45720" rIns="91440" bIns="45720" rtlCol="0" anchor="t">
            <a:spAutoFit/>
          </a:bodyPr>
          <a:lstStyle/>
          <a:p>
            <a:pPr indent="2692400"/>
            <a:r>
              <a:rPr lang="en-US" sz="2100" dirty="0">
                <a:solidFill>
                  <a:srgbClr val="595959"/>
                </a:solidFill>
              </a:rPr>
              <a:t>Kritje </a:t>
            </a:r>
            <a:r>
              <a:rPr lang="en-US" sz="2100" b="1" dirty="0">
                <a:solidFill>
                  <a:srgbClr val="595959"/>
                </a:solidFill>
              </a:rPr>
              <a:t>škode na vaših objektih </a:t>
            </a:r>
            <a:r>
              <a:rPr lang="en-US" sz="2100" dirty="0">
                <a:solidFill>
                  <a:srgbClr val="595959"/>
                </a:solidFill>
              </a:rPr>
              <a:t>(šotori, koče itd.), kar je ključnega pomena, če poslujete na </a:t>
            </a:r>
            <a:r>
              <a:rPr lang="en-US" sz="2100" b="1" dirty="0">
                <a:solidFill>
                  <a:srgbClr val="595959"/>
                </a:solidFill>
              </a:rPr>
              <a:t>območjih, ki so izpostavljena nevarnostim </a:t>
            </a:r>
            <a:r>
              <a:rPr lang="en-US" sz="2100" dirty="0">
                <a:solidFill>
                  <a:srgbClr val="595959"/>
                </a:solidFill>
              </a:rPr>
              <a:t>(gozdni požari ali poplavna območja). </a:t>
            </a:r>
            <a:r>
              <a:rPr lang="en-US" sz="2100" b="1" dirty="0">
                <a:solidFill>
                  <a:srgbClr val="E96751"/>
                </a:solidFill>
              </a:rPr>
              <a:t>Primer: </a:t>
            </a:r>
            <a:r>
              <a:rPr lang="en-IE" sz="2100" dirty="0">
                <a:solidFill>
                  <a:srgbClr val="595959"/>
                </a:solidFill>
              </a:rPr>
              <a:t>Če požar v kuhinji povzroči škodo in zaprtje za en mesec, lahko zavarovanje krije popravila in izgubo dohodka v tem obdobju, namesto da bi morali vse stroške kriti iz lastnega žepa. </a:t>
            </a:r>
            <a:endParaRPr lang="en-US" sz="2100" dirty="0">
              <a:solidFill>
                <a:srgbClr val="595959"/>
              </a:solidFill>
              <a:ea typeface="Calibri"/>
              <a:cs typeface="Calibri"/>
            </a:endParaRPr>
          </a:p>
          <a:p>
            <a:pPr indent="2692400"/>
            <a:endParaRPr lang="en-US" sz="2100" i="1" dirty="0">
              <a:solidFill>
                <a:srgbClr val="E96751"/>
              </a:solidFill>
              <a:ea typeface="Calibri"/>
              <a:cs typeface="Calibri"/>
            </a:endParaRPr>
          </a:p>
        </p:txBody>
      </p:sp>
      <p:sp>
        <p:nvSpPr>
          <p:cNvPr id="22" name="Rectangle 21">
            <a:extLst>
              <a:ext uri="{FF2B5EF4-FFF2-40B4-BE49-F238E27FC236}">
                <a16:creationId xmlns:a16="http://schemas.microsoft.com/office/drawing/2014/main" id="{122B7378-E5B2-7B9F-55C4-9B8E60CD4B56}"/>
              </a:ext>
            </a:extLst>
          </p:cNvPr>
          <p:cNvSpPr/>
          <p:nvPr/>
        </p:nvSpPr>
        <p:spPr>
          <a:xfrm>
            <a:off x="553527" y="5267724"/>
            <a:ext cx="11122614" cy="151323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59CD7FD8-1234-8DF1-2CD0-F3019C97DE5F}"/>
              </a:ext>
            </a:extLst>
          </p:cNvPr>
          <p:cNvSpPr/>
          <p:nvPr/>
        </p:nvSpPr>
        <p:spPr>
          <a:xfrm>
            <a:off x="553526" y="5111047"/>
            <a:ext cx="306073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B42AB809-C36F-CF0B-18A0-3ADAD5E96B85}"/>
              </a:ext>
            </a:extLst>
          </p:cNvPr>
          <p:cNvSpPr txBox="1"/>
          <p:nvPr/>
        </p:nvSpPr>
        <p:spPr>
          <a:xfrm>
            <a:off x="670971" y="5159218"/>
            <a:ext cx="2939394" cy="430887"/>
          </a:xfrm>
          <a:prstGeom prst="rect">
            <a:avLst/>
          </a:prstGeom>
          <a:noFill/>
        </p:spPr>
        <p:txBody>
          <a:bodyPr wrap="square" rtlCol="0">
            <a:spAutoFit/>
          </a:bodyPr>
          <a:lstStyle/>
          <a:p>
            <a:r>
              <a:rPr lang="en-GB" sz="2200" b="1" dirty="0">
                <a:solidFill>
                  <a:schemeClr val="bg1"/>
                </a:solidFill>
              </a:rPr>
              <a:t>Zunanja tveganja</a:t>
            </a:r>
          </a:p>
        </p:txBody>
      </p:sp>
      <p:sp>
        <p:nvSpPr>
          <p:cNvPr id="25" name="TextBox 24">
            <a:extLst>
              <a:ext uri="{FF2B5EF4-FFF2-40B4-BE49-F238E27FC236}">
                <a16:creationId xmlns:a16="http://schemas.microsoft.com/office/drawing/2014/main" id="{AFB52DF2-879F-F527-735B-392852FC4075}"/>
              </a:ext>
            </a:extLst>
          </p:cNvPr>
          <p:cNvSpPr txBox="1"/>
          <p:nvPr/>
        </p:nvSpPr>
        <p:spPr>
          <a:xfrm>
            <a:off x="942275" y="5287668"/>
            <a:ext cx="10591973" cy="1384995"/>
          </a:xfrm>
          <a:prstGeom prst="rect">
            <a:avLst/>
          </a:prstGeom>
          <a:noFill/>
        </p:spPr>
        <p:txBody>
          <a:bodyPr wrap="square" lIns="91440" tIns="45720" rIns="91440" bIns="45720" rtlCol="0" anchor="t">
            <a:spAutoFit/>
          </a:bodyPr>
          <a:lstStyle/>
          <a:p>
            <a:pPr indent="2692400"/>
            <a:r>
              <a:rPr lang="en-US" sz="2100" dirty="0">
                <a:solidFill>
                  <a:srgbClr val="595959"/>
                </a:solidFill>
              </a:rPr>
              <a:t>kot so gospodarski upad ali zdravstvene krize. Vsakemu tveganju dodelite približno verjetnost in vpliv. </a:t>
            </a:r>
            <a:r>
              <a:rPr lang="en-US" sz="2100" b="1" dirty="0">
                <a:solidFill>
                  <a:srgbClr val="E96751"/>
                </a:solidFill>
              </a:rPr>
              <a:t>Na primer, </a:t>
            </a:r>
            <a:r>
              <a:rPr lang="en-US" sz="2100" dirty="0">
                <a:solidFill>
                  <a:srgbClr val="595959"/>
                </a:solidFill>
              </a:rPr>
              <a:t>počasna sezona, ki je slabša od pričakovane, je v določenem trenutku precej verjetna in ima srednji vpliv (izguba prihodkov), medtem ko je naravna nesreča, ki prizadene vaše območje, zelo malo verjetna, vendar ima velik vpliv. </a:t>
            </a:r>
            <a:endParaRPr lang="en-US" sz="2100" dirty="0">
              <a:solidFill>
                <a:srgbClr val="595959"/>
              </a:solidFill>
              <a:ea typeface="Calibri"/>
              <a:cs typeface="Calibri"/>
            </a:endParaRPr>
          </a:p>
        </p:txBody>
      </p:sp>
    </p:spTree>
    <p:extLst>
      <p:ext uri="{BB962C8B-B14F-4D97-AF65-F5344CB8AC3E}">
        <p14:creationId xmlns:p14="http://schemas.microsoft.com/office/powerpoint/2010/main" val="310709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FE2441-8A23-9D93-BDF0-3DC73E91D45F}"/>
              </a:ext>
            </a:extLst>
          </p:cNvPr>
          <p:cNvSpPr>
            <a:spLocks noGrp="1"/>
          </p:cNvSpPr>
          <p:nvPr>
            <p:ph type="body" sz="quarter" idx="23"/>
          </p:nvPr>
        </p:nvSpPr>
        <p:spPr>
          <a:xfrm>
            <a:off x="309965" y="4073116"/>
            <a:ext cx="11601378" cy="1219629"/>
          </a:xfrm>
        </p:spPr>
        <p:txBody>
          <a:bodyPr lIns="91440" tIns="45720" rIns="91440" bIns="45720" anchor="t"/>
          <a:lstStyle/>
          <a:p>
            <a:pPr algn="ctr">
              <a:spcAft>
                <a:spcPts val="600"/>
              </a:spcAft>
            </a:pPr>
            <a:r>
              <a:rPr lang="en-US" sz="2600" i="1">
                <a:solidFill>
                  <a:srgbClr val="E96751"/>
                </a:solidFill>
              </a:rPr>
              <a:t>Kako lahko načrtujem </a:t>
            </a:r>
            <a:r>
              <a:rPr lang="en-US" sz="2600" b="1" i="1">
                <a:solidFill>
                  <a:srgbClr val="E96751"/>
                </a:solidFill>
              </a:rPr>
              <a:t>dolgoročno finančno stabilnost </a:t>
            </a:r>
            <a:r>
              <a:rPr lang="en-US" sz="2600" i="1">
                <a:solidFill>
                  <a:srgbClr val="E96751"/>
                </a:solidFill>
              </a:rPr>
              <a:t>in zagotovim, da bo moje podjetje ostalo uspešno v spreminjajočih se gospodarskih razmerah?</a:t>
            </a:r>
            <a:endParaRPr lang="sl-SI" sz="2600">
              <a:ea typeface="Calibri"/>
              <a:cs typeface="Calibri"/>
            </a:endParaRPr>
          </a:p>
          <a:p>
            <a:pPr algn="ctr">
              <a:spcAft>
                <a:spcPts val="600"/>
              </a:spcAft>
            </a:pPr>
            <a:r>
              <a:rPr lang="en-US" sz="2100" b="1" dirty="0">
                <a:solidFill>
                  <a:srgbClr val="595959"/>
                </a:solidFill>
              </a:rPr>
              <a:t>Cilj: </a:t>
            </a:r>
            <a:r>
              <a:rPr lang="en-US" sz="2100" dirty="0">
                <a:solidFill>
                  <a:srgbClr val="595959"/>
                </a:solidFill>
              </a:rPr>
              <a:t>Oblikovati trajnostno finančno strategijo (načrt), ki bo zagotovila, da bo vaše podjetje lahko preživelo izzive, doseglo dobičkonosno rast in podprlo vaše osebne in poklicne cilje. Opremiti vas z orodji za oblikovanje močne finančne strategije, vključno z napovedovanjem denarnega toka, oblikovanjem rezervnih skladov, spremljanjem dobičkonosnosti in načrtovanjem ponovnih naložb. To podpira dolgoročno rast, zaupanje vlagateljev in mirno vest.</a:t>
            </a:r>
            <a:endParaRPr lang="en-IE" sz="2100">
              <a:solidFill>
                <a:srgbClr val="595959"/>
              </a:solidFill>
              <a:ea typeface="Calibri"/>
              <a:cs typeface="Calibri"/>
            </a:endParaRPr>
          </a:p>
        </p:txBody>
      </p:sp>
      <p:sp>
        <p:nvSpPr>
          <p:cNvPr id="4" name="Text Placeholder 3">
            <a:extLst>
              <a:ext uri="{FF2B5EF4-FFF2-40B4-BE49-F238E27FC236}">
                <a16:creationId xmlns:a16="http://schemas.microsoft.com/office/drawing/2014/main" id="{D5086138-B536-687F-F09E-9A5883EA8168}"/>
              </a:ext>
            </a:extLst>
          </p:cNvPr>
          <p:cNvSpPr>
            <a:spLocks noGrp="1"/>
          </p:cNvSpPr>
          <p:nvPr>
            <p:ph type="body" sz="quarter" idx="18"/>
          </p:nvPr>
        </p:nvSpPr>
        <p:spPr>
          <a:xfrm>
            <a:off x="8329576" y="1992992"/>
            <a:ext cx="3588468" cy="1049221"/>
          </a:xfrm>
        </p:spPr>
        <p:txBody>
          <a:bodyPr/>
          <a:lstStyle/>
          <a:p>
            <a:pPr algn="r"/>
            <a:r>
              <a:rPr lang="en-IE" sz="3200" b="0" dirty="0"/>
              <a:t>Finančna strategija in dolgoročna uspešnost</a:t>
            </a:r>
          </a:p>
        </p:txBody>
      </p:sp>
      <p:sp>
        <p:nvSpPr>
          <p:cNvPr id="2" name="Text Placeholder 3">
            <a:extLst>
              <a:ext uri="{FF2B5EF4-FFF2-40B4-BE49-F238E27FC236}">
                <a16:creationId xmlns:a16="http://schemas.microsoft.com/office/drawing/2014/main" id="{D0C8FBC1-5281-FDD2-F8AE-8567CD68070E}"/>
              </a:ext>
            </a:extLst>
          </p:cNvPr>
          <p:cNvSpPr txBox="1">
            <a:spLocks/>
          </p:cNvSpPr>
          <p:nvPr/>
        </p:nvSpPr>
        <p:spPr>
          <a:xfrm>
            <a:off x="8329576" y="1252257"/>
            <a:ext cx="358846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IE" sz="3600" dirty="0"/>
              <a:t>Finančno zdravje</a:t>
            </a:r>
            <a:endParaRPr lang="en-IE" sz="3600" b="0" dirty="0"/>
          </a:p>
        </p:txBody>
      </p:sp>
      <p:pic>
        <p:nvPicPr>
          <p:cNvPr id="10" name="Picture Placeholder 9" descr="Hands writing on papers and calculator&#10;&#10;AI-generated content may be incorrect.">
            <a:extLst>
              <a:ext uri="{FF2B5EF4-FFF2-40B4-BE49-F238E27FC236}">
                <a16:creationId xmlns:a16="http://schemas.microsoft.com/office/drawing/2014/main" id="{FFB8CA7B-078D-0AD0-4BD9-7426BEBCDC88}"/>
              </a:ext>
            </a:extLst>
          </p:cNvPr>
          <p:cNvPicPr>
            <a:picLocks noGrp="1" noChangeAspect="1"/>
          </p:cNvPicPr>
          <p:nvPr>
            <p:ph type="pic" sz="quarter" idx="22"/>
          </p:nvPr>
        </p:nvPicPr>
        <p:blipFill>
          <a:blip r:embed="rId2"/>
          <a:srcRect t="2981" b="2981"/>
          <a:stretch>
            <a:fillRect/>
          </a:stretch>
        </p:blipFill>
        <p:spPr>
          <a:xfrm>
            <a:off x="0" y="148453"/>
            <a:ext cx="8097183" cy="3923818"/>
          </a:xfrm>
        </p:spPr>
      </p:pic>
      <p:grpSp>
        <p:nvGrpSpPr>
          <p:cNvPr id="12" name="Group 11">
            <a:extLst>
              <a:ext uri="{FF2B5EF4-FFF2-40B4-BE49-F238E27FC236}">
                <a16:creationId xmlns:a16="http://schemas.microsoft.com/office/drawing/2014/main" id="{7848532B-823D-4E0F-709D-2A49DE25046B}"/>
              </a:ext>
            </a:extLst>
          </p:cNvPr>
          <p:cNvGrpSpPr/>
          <p:nvPr/>
        </p:nvGrpSpPr>
        <p:grpSpPr>
          <a:xfrm>
            <a:off x="10920313" y="97029"/>
            <a:ext cx="1081945" cy="1011723"/>
            <a:chOff x="1016000" y="1137920"/>
            <a:chExt cx="1016000" cy="1016000"/>
          </a:xfrm>
        </p:grpSpPr>
        <p:sp>
          <p:nvSpPr>
            <p:cNvPr id="13" name="Oval 12">
              <a:extLst>
                <a:ext uri="{FF2B5EF4-FFF2-40B4-BE49-F238E27FC236}">
                  <a16:creationId xmlns:a16="http://schemas.microsoft.com/office/drawing/2014/main" id="{6E426247-029F-37DA-A349-C27752452FA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00EC0485-EC10-60A9-1630-20AA29D6C92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44</a:t>
              </a:r>
            </a:p>
          </p:txBody>
        </p:sp>
      </p:grpSp>
    </p:spTree>
    <p:extLst>
      <p:ext uri="{BB962C8B-B14F-4D97-AF65-F5344CB8AC3E}">
        <p14:creationId xmlns:p14="http://schemas.microsoft.com/office/powerpoint/2010/main" val="183735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2A901-6746-653C-98A7-991229E7D113}"/>
            </a:ext>
          </a:extLst>
        </p:cNvPr>
        <p:cNvGrpSpPr/>
        <p:nvPr/>
      </p:nvGrpSpPr>
      <p:grpSpPr>
        <a:xfrm>
          <a:off x="0" y="0"/>
          <a:ext cx="0" cy="0"/>
          <a:chOff x="0" y="0"/>
          <a:chExt cx="0" cy="0"/>
        </a:xfrm>
      </p:grpSpPr>
      <p:pic>
        <p:nvPicPr>
          <p:cNvPr id="6" name="Picture Placeholder 5" descr="A person standing in a room with wood beams&#10;&#10;AI-generated content may be incorrect.">
            <a:extLst>
              <a:ext uri="{FF2B5EF4-FFF2-40B4-BE49-F238E27FC236}">
                <a16:creationId xmlns:a16="http://schemas.microsoft.com/office/drawing/2014/main" id="{071BEB6F-D630-263E-CF74-A9A9F9EDC0F1}"/>
              </a:ext>
            </a:extLst>
          </p:cNvPr>
          <p:cNvPicPr>
            <a:picLocks noGrp="1" noChangeAspect="1"/>
          </p:cNvPicPr>
          <p:nvPr>
            <p:ph type="pic" sz="quarter" idx="10"/>
          </p:nvPr>
        </p:nvPicPr>
        <p:blipFill>
          <a:blip r:embed="rId2"/>
          <a:srcRect t="12090" b="12090"/>
          <a:stretch>
            <a:fillRect/>
          </a:stretch>
        </p:blipFill>
        <p:spPr/>
      </p:pic>
      <p:sp>
        <p:nvSpPr>
          <p:cNvPr id="10" name="Text Placeholder 9">
            <a:extLst>
              <a:ext uri="{FF2B5EF4-FFF2-40B4-BE49-F238E27FC236}">
                <a16:creationId xmlns:a16="http://schemas.microsoft.com/office/drawing/2014/main" id="{CC641662-8D31-9756-53D1-537C535527B4}"/>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5DB159AC-D132-B086-3B97-85E0B450FE25}"/>
              </a:ext>
            </a:extLst>
          </p:cNvPr>
          <p:cNvSpPr>
            <a:spLocks noGrp="1"/>
          </p:cNvSpPr>
          <p:nvPr>
            <p:ph type="body" sz="quarter" idx="16"/>
          </p:nvPr>
        </p:nvSpPr>
        <p:spPr>
          <a:xfrm>
            <a:off x="4295552" y="372159"/>
            <a:ext cx="7504847" cy="803654"/>
          </a:xfrm>
        </p:spPr>
        <p:txBody>
          <a:bodyPr/>
          <a:lstStyle/>
          <a:p>
            <a:r>
              <a:rPr lang="en-US" sz="3000" dirty="0"/>
              <a:t>Trajnost in dolgoročna finančna stabilnost</a:t>
            </a:r>
            <a:endParaRPr lang="en-IE" sz="3000" dirty="0"/>
          </a:p>
        </p:txBody>
      </p:sp>
      <p:sp>
        <p:nvSpPr>
          <p:cNvPr id="5" name="Text Placeholder 4">
            <a:extLst>
              <a:ext uri="{FF2B5EF4-FFF2-40B4-BE49-F238E27FC236}">
                <a16:creationId xmlns:a16="http://schemas.microsoft.com/office/drawing/2014/main" id="{D30B9DAD-37C4-135A-BEE7-F843B9598846}"/>
              </a:ext>
            </a:extLst>
          </p:cNvPr>
          <p:cNvSpPr>
            <a:spLocks noGrp="1"/>
          </p:cNvSpPr>
          <p:nvPr>
            <p:ph type="body" sz="quarter" idx="21"/>
          </p:nvPr>
        </p:nvSpPr>
        <p:spPr>
          <a:xfrm>
            <a:off x="4295553" y="1168802"/>
            <a:ext cx="7221426" cy="4530541"/>
          </a:xfrm>
        </p:spPr>
        <p:txBody>
          <a:bodyPr lIns="91440" tIns="45720" rIns="91440" bIns="45720" anchor="t"/>
          <a:lstStyle/>
          <a:p>
            <a:pPr>
              <a:spcAft>
                <a:spcPts val="1200"/>
              </a:spcAft>
            </a:pPr>
            <a:r>
              <a:rPr lang="en-US" sz="2100"/>
              <a:t>Z uvedbo upravljanja tveganj ste v svoj poslovni model vgradili odpornost. Zadnji korak je pogled na </a:t>
            </a:r>
            <a:r>
              <a:rPr lang="en-US" sz="2100" b="1"/>
              <a:t>trajnost in dolgoročni uspeh </a:t>
            </a:r>
            <a:r>
              <a:rPr lang="en-US" sz="2100"/>
              <a:t>– v bistvu, kako ohraniti uspešnost vašega podjetja v prihodnjih letih. Prehod opravimo tako, da poudarimo, da pametno upravljanje tveganj in financ postavlja temelje za trajnostno poslovanje, kar je osrednja tema zaključnega poglavja.</a:t>
            </a:r>
            <a:endParaRPr lang="en-IE" sz="2100">
              <a:ea typeface="Calibri"/>
              <a:cs typeface="Calibri"/>
            </a:endParaRPr>
          </a:p>
          <a:p>
            <a:pPr>
              <a:spcAft>
                <a:spcPts val="1200"/>
              </a:spcAft>
            </a:pPr>
            <a:r>
              <a:rPr lang="en-US" sz="2100">
                <a:solidFill>
                  <a:srgbClr val="595959"/>
                </a:solidFill>
              </a:rPr>
              <a:t>Ta zaključni del povezuje vse skupaj in obravnava </a:t>
            </a:r>
            <a:r>
              <a:rPr lang="en-US" sz="2100" b="1">
                <a:solidFill>
                  <a:srgbClr val="595959"/>
                </a:solidFill>
              </a:rPr>
              <a:t>celotno sliko trajnega uspeha</a:t>
            </a:r>
            <a:r>
              <a:rPr lang="en-US" sz="2100">
                <a:solidFill>
                  <a:srgbClr val="595959"/>
                </a:solidFill>
              </a:rPr>
              <a:t>. O »trajnosti« razpravljamo v dveh pomenih: </a:t>
            </a:r>
            <a:r>
              <a:rPr lang="en-US" sz="2100" b="1">
                <a:solidFill>
                  <a:srgbClr val="595959"/>
                </a:solidFill>
              </a:rPr>
              <a:t>finančna trajnost </a:t>
            </a:r>
            <a:r>
              <a:rPr lang="en-US" sz="2100">
                <a:solidFill>
                  <a:srgbClr val="595959"/>
                </a:solidFill>
              </a:rPr>
              <a:t>(dosledna dobičkonosnost in sposobnost ponovnega vlaganja v vaše podjetje) in </a:t>
            </a:r>
            <a:r>
              <a:rPr lang="en-US" sz="2100" b="1">
                <a:solidFill>
                  <a:srgbClr val="595959"/>
                </a:solidFill>
              </a:rPr>
              <a:t>okoljska trajnost</a:t>
            </a:r>
            <a:r>
              <a:rPr lang="en-US" sz="2100">
                <a:solidFill>
                  <a:srgbClr val="595959"/>
                </a:solidFill>
              </a:rPr>
              <a:t>, ki je zelo pomembna v alternativnem turizmu in lahko tudi okrepi finančni uspeh. </a:t>
            </a:r>
            <a:r>
              <a:rPr lang="en-US" sz="2100" i="1">
                <a:solidFill>
                  <a:srgbClr val="E96751"/>
                </a:solidFill>
              </a:rPr>
              <a:t>Okoljska trajnost je obravnavana v poglavju 11.</a:t>
            </a:r>
            <a:endParaRPr lang="en-US" sz="2100">
              <a:ea typeface="Calibri"/>
              <a:cs typeface="Calibri"/>
            </a:endParaRPr>
          </a:p>
          <a:p>
            <a:pPr>
              <a:spcAft>
                <a:spcPts val="1200"/>
              </a:spcAft>
            </a:pPr>
            <a:r>
              <a:rPr lang="en-US" sz="2100" b="1">
                <a:solidFill>
                  <a:srgbClr val="595959"/>
                </a:solidFill>
              </a:rPr>
              <a:t>Pomembno je opozoriti, da finančno trajnostno podjetje redno zasluži več, kot porabi, se prilagaja spremembam in načrtuje rast. </a:t>
            </a:r>
            <a:endParaRPr lang="en-IE" sz="2100">
              <a:solidFill>
                <a:srgbClr val="595959"/>
              </a:solidFill>
              <a:ea typeface="Calibri"/>
              <a:cs typeface="Calibri"/>
            </a:endParaRPr>
          </a:p>
        </p:txBody>
      </p:sp>
      <p:sp>
        <p:nvSpPr>
          <p:cNvPr id="8" name="Text Placeholder 7">
            <a:extLst>
              <a:ext uri="{FF2B5EF4-FFF2-40B4-BE49-F238E27FC236}">
                <a16:creationId xmlns:a16="http://schemas.microsoft.com/office/drawing/2014/main" id="{0421DE1A-854C-D08F-11DE-83606F3964D7}"/>
              </a:ext>
            </a:extLst>
          </p:cNvPr>
          <p:cNvSpPr>
            <a:spLocks noGrp="1"/>
          </p:cNvSpPr>
          <p:nvPr>
            <p:ph type="body" sz="quarter" idx="18"/>
          </p:nvPr>
        </p:nvSpPr>
        <p:spPr/>
        <p:txBody>
          <a:bodyPr/>
          <a:lstStyle/>
          <a:p>
            <a:r>
              <a:rPr lang="en-IE" b="0" dirty="0"/>
              <a:t>Finančna in okoljska</a:t>
            </a:r>
          </a:p>
        </p:txBody>
      </p:sp>
      <p:sp>
        <p:nvSpPr>
          <p:cNvPr id="4" name="Text Placeholder 3">
            <a:extLst>
              <a:ext uri="{FF2B5EF4-FFF2-40B4-BE49-F238E27FC236}">
                <a16:creationId xmlns:a16="http://schemas.microsoft.com/office/drawing/2014/main" id="{B410F62E-2E46-A70E-5557-CCB4AE8FCD96}"/>
              </a:ext>
            </a:extLst>
          </p:cNvPr>
          <p:cNvSpPr>
            <a:spLocks noGrp="1"/>
          </p:cNvSpPr>
          <p:nvPr>
            <p:ph type="body" sz="quarter" idx="19"/>
          </p:nvPr>
        </p:nvSpPr>
        <p:spPr>
          <a:xfrm>
            <a:off x="758692" y="2090541"/>
            <a:ext cx="2597067" cy="385564"/>
          </a:xfrm>
        </p:spPr>
        <p:txBody>
          <a:bodyPr/>
          <a:lstStyle/>
          <a:p>
            <a:pPr>
              <a:spcAft>
                <a:spcPts val="1200"/>
              </a:spcAft>
            </a:pPr>
            <a:r>
              <a:rPr lang="en-IE" dirty="0"/>
              <a:t>Dolgoročna vzdržnost</a:t>
            </a:r>
          </a:p>
          <a:p>
            <a:pPr>
              <a:spcAft>
                <a:spcPts val="1200"/>
              </a:spcAft>
            </a:pPr>
            <a:br>
              <a:rPr lang="en-US" dirty="0"/>
            </a:br>
            <a:endParaRPr lang="en-IE" dirty="0"/>
          </a:p>
        </p:txBody>
      </p:sp>
    </p:spTree>
    <p:extLst>
      <p:ext uri="{BB962C8B-B14F-4D97-AF65-F5344CB8AC3E}">
        <p14:creationId xmlns:p14="http://schemas.microsoft.com/office/powerpoint/2010/main" val="2178114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DFD24-FBF0-AE24-A4DF-BC919AFE4134}"/>
            </a:ext>
          </a:extLst>
        </p:cNvPr>
        <p:cNvGrpSpPr/>
        <p:nvPr/>
      </p:nvGrpSpPr>
      <p:grpSpPr>
        <a:xfrm>
          <a:off x="0" y="0"/>
          <a:ext cx="0" cy="0"/>
          <a:chOff x="0" y="0"/>
          <a:chExt cx="0" cy="0"/>
        </a:xfrm>
      </p:grpSpPr>
      <p:pic>
        <p:nvPicPr>
          <p:cNvPr id="6" name="Picture Placeholder 5" descr="A group of people working on a project&#10;&#10;AI-generated content may be incorrect.">
            <a:extLst>
              <a:ext uri="{FF2B5EF4-FFF2-40B4-BE49-F238E27FC236}">
                <a16:creationId xmlns:a16="http://schemas.microsoft.com/office/drawing/2014/main" id="{6199D953-66F8-517F-2818-45782F444D08}"/>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701F8BF0-1D23-27E1-418D-E48C622024F8}"/>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C1D80BC6-29AD-780C-3A43-FE414213B9A9}"/>
              </a:ext>
            </a:extLst>
          </p:cNvPr>
          <p:cNvSpPr>
            <a:spLocks noGrp="1"/>
          </p:cNvSpPr>
          <p:nvPr>
            <p:ph type="body" sz="quarter" idx="21"/>
          </p:nvPr>
        </p:nvSpPr>
        <p:spPr>
          <a:xfrm>
            <a:off x="4123959" y="210834"/>
            <a:ext cx="7686210" cy="4530541"/>
          </a:xfrm>
        </p:spPr>
        <p:txBody>
          <a:bodyPr lIns="91440" tIns="45720" rIns="91440" bIns="45720" anchor="t"/>
          <a:lstStyle/>
          <a:p>
            <a:pPr>
              <a:spcAft>
                <a:spcPts val="1200"/>
              </a:spcAft>
            </a:pPr>
            <a:r>
              <a:rPr lang="en-US" sz="2000" dirty="0">
                <a:solidFill>
                  <a:srgbClr val="595959"/>
                </a:solidFill>
              </a:rPr>
              <a:t>To pomeni nenehno uporabljanje pridobljenega znanja, vključno z dopolnjevanjem proračunov, prilagajanjem cen spremembam na trgu, učinkovitim upravljanjem stroškov in ohranjanjem učinkovitih strategij za obvladovanje tveganj. </a:t>
            </a:r>
            <a:r>
              <a:rPr lang="en-US" sz="2000" err="1">
                <a:solidFill>
                  <a:srgbClr val="595959"/>
                </a:solidFill>
              </a:rPr>
              <a:t>Poudariti</a:t>
            </a:r>
            <a:r>
              <a:rPr lang="en-US" sz="2000" dirty="0">
                <a:solidFill>
                  <a:srgbClr val="595959"/>
                </a:solidFill>
              </a:rPr>
              <a:t> moramo, da na sodobnem turističnem trgu </a:t>
            </a:r>
            <a:r>
              <a:rPr lang="en-US" sz="2000" b="1" dirty="0">
                <a:solidFill>
                  <a:srgbClr val="595959"/>
                </a:solidFill>
              </a:rPr>
              <a:t>ekološka trajnost in finančna uspešnost pogosto gresta z roko v roki</a:t>
            </a:r>
            <a:r>
              <a:rPr lang="en-US" sz="2000" dirty="0">
                <a:solidFill>
                  <a:srgbClr val="595959"/>
                </a:solidFill>
              </a:rPr>
              <a:t>.</a:t>
            </a:r>
            <a:endParaRPr lang="en-US" sz="2000">
              <a:solidFill>
                <a:srgbClr val="595959"/>
              </a:solidFill>
              <a:ea typeface="Calibri"/>
              <a:cs typeface="Calibri"/>
            </a:endParaRPr>
          </a:p>
          <a:p>
            <a:pPr>
              <a:spcAft>
                <a:spcPts val="1200"/>
              </a:spcAft>
            </a:pPr>
            <a:r>
              <a:rPr lang="en-US" sz="2000" dirty="0">
                <a:solidFill>
                  <a:srgbClr val="595959"/>
                </a:solidFill>
              </a:rPr>
              <a:t>S sprejetjem trajnostnih praks je mogoče zmanjšati stroške poslovanja in privabiti več gostov. </a:t>
            </a:r>
            <a:r>
              <a:rPr lang="en-US" sz="2000" b="1" dirty="0">
                <a:solidFill>
                  <a:srgbClr val="E96751"/>
                </a:solidFill>
              </a:rPr>
              <a:t>Na primer, </a:t>
            </a:r>
            <a:r>
              <a:rPr lang="en-US" sz="2000" dirty="0">
                <a:solidFill>
                  <a:srgbClr val="595959"/>
                </a:solidFill>
              </a:rPr>
              <a:t>namestitev sončnih kolektorjev ali sistemov za zbiranje deževnice lahko sčasoma zniža stroške komunalnih storitev in </a:t>
            </a:r>
            <a:r>
              <a:rPr lang="en-US" sz="2000" i="1" dirty="0">
                <a:solidFill>
                  <a:srgbClr val="595959"/>
                </a:solidFill>
              </a:rPr>
              <a:t>prinese davčne olajšave ali spodbude</a:t>
            </a:r>
            <a:r>
              <a:rPr lang="en-US" sz="2000" dirty="0">
                <a:solidFill>
                  <a:srgbClr val="595959"/>
                </a:solidFill>
              </a:rPr>
              <a:t>. </a:t>
            </a:r>
            <a:endParaRPr lang="en-US" sz="2000">
              <a:solidFill>
                <a:srgbClr val="595959"/>
              </a:solidFill>
              <a:ea typeface="Calibri"/>
              <a:cs typeface="Calibri"/>
            </a:endParaRPr>
          </a:p>
          <a:p>
            <a:pPr>
              <a:spcAft>
                <a:spcPts val="1200"/>
              </a:spcAft>
            </a:pPr>
            <a:r>
              <a:rPr lang="en-US" sz="2000" dirty="0">
                <a:solidFill>
                  <a:srgbClr val="595959"/>
                </a:solidFill>
              </a:rPr>
              <a:t>Prav tako </a:t>
            </a:r>
            <a:r>
              <a:rPr lang="en-US" sz="2000" b="1" dirty="0">
                <a:solidFill>
                  <a:srgbClr val="595959"/>
                </a:solidFill>
              </a:rPr>
              <a:t>so okolju prijazne nastanitve pogosto bolj iskane in gostje jim ostajajo zvesti</a:t>
            </a:r>
            <a:r>
              <a:rPr lang="en-US" sz="2000" dirty="0">
                <a:solidFill>
                  <a:srgbClr val="595959"/>
                </a:solidFill>
              </a:rPr>
              <a:t>, kar poveča prihodke. Študije so pokazale, da imajo trajnostne nepremičnine ponavadi nižje stroške poslovanja in so privlačnejše za goste, kar posledično izboljša njihovo finančno </a:t>
            </a:r>
            <a:r>
              <a:rPr lang="en-US" sz="2000" dirty="0">
                <a:solidFill>
                  <a:srgbClr val="EC7C69"/>
                </a:solidFill>
                <a:hlinkClick r:id="rId3">
                  <a:extLst>
                    <a:ext uri="{A12FA001-AC4F-418D-AE19-62706E023703}">
                      <ahyp:hlinkClr xmlns:ahyp="http://schemas.microsoft.com/office/drawing/2018/hyperlinkcolor" val="tx"/>
                    </a:ext>
                  </a:extLst>
                </a:hlinkClick>
              </a:rPr>
              <a:t>uspešnost</a:t>
            </a:r>
            <a:r>
              <a:rPr lang="en-US" sz="2000" dirty="0"/>
              <a:t>. </a:t>
            </a:r>
            <a:endParaRPr lang="en-US" sz="2000">
              <a:ea typeface="Calibri"/>
              <a:cs typeface="Calibri"/>
            </a:endParaRPr>
          </a:p>
          <a:p>
            <a:pPr>
              <a:spcAft>
                <a:spcPts val="1200"/>
              </a:spcAft>
            </a:pPr>
            <a:r>
              <a:rPr lang="en-US" sz="2000" dirty="0">
                <a:solidFill>
                  <a:srgbClr val="595959"/>
                </a:solidFill>
              </a:rPr>
              <a:t>Lastnike spodbujamo, naj si prizadevajo za trajnostne dosežke, kot so energetska učinkovitost (za prihranek denarja), lokalno nabavljanje ali pobude skupnosti (za izboljšanje blagovne znamke in potencialno pridobivanje podpore skupnosti), ter pridobijo ekološke certifikate, ki lahko upravičujejo višje cene. </a:t>
            </a:r>
            <a:endParaRPr lang="en-US" sz="2000">
              <a:solidFill>
                <a:srgbClr val="595959"/>
              </a:solidFill>
              <a:ea typeface="Calibri"/>
              <a:cs typeface="Calibri"/>
            </a:endParaRPr>
          </a:p>
        </p:txBody>
      </p:sp>
      <p:sp>
        <p:nvSpPr>
          <p:cNvPr id="8" name="Text Placeholder 7">
            <a:extLst>
              <a:ext uri="{FF2B5EF4-FFF2-40B4-BE49-F238E27FC236}">
                <a16:creationId xmlns:a16="http://schemas.microsoft.com/office/drawing/2014/main" id="{8B1EB164-C05D-3136-0560-CE7551F35427}"/>
              </a:ext>
            </a:extLst>
          </p:cNvPr>
          <p:cNvSpPr>
            <a:spLocks noGrp="1"/>
          </p:cNvSpPr>
          <p:nvPr>
            <p:ph type="body" sz="quarter" idx="18"/>
          </p:nvPr>
        </p:nvSpPr>
        <p:spPr>
          <a:xfrm>
            <a:off x="675021" y="3392026"/>
            <a:ext cx="2893974" cy="1049221"/>
          </a:xfrm>
        </p:spPr>
        <p:txBody>
          <a:bodyPr/>
          <a:lstStyle/>
          <a:p>
            <a:r>
              <a:rPr lang="en-IE" b="0" dirty="0"/>
              <a:t>Ekološka trajnost in finančna uspešnost gresta z roko v roki</a:t>
            </a:r>
          </a:p>
        </p:txBody>
      </p:sp>
      <p:sp>
        <p:nvSpPr>
          <p:cNvPr id="4" name="Text Placeholder 3">
            <a:extLst>
              <a:ext uri="{FF2B5EF4-FFF2-40B4-BE49-F238E27FC236}">
                <a16:creationId xmlns:a16="http://schemas.microsoft.com/office/drawing/2014/main" id="{121848A2-3045-A2BF-DA5B-C44DF2E063AE}"/>
              </a:ext>
            </a:extLst>
          </p:cNvPr>
          <p:cNvSpPr>
            <a:spLocks noGrp="1"/>
          </p:cNvSpPr>
          <p:nvPr>
            <p:ph type="body" sz="quarter" idx="19"/>
          </p:nvPr>
        </p:nvSpPr>
        <p:spPr>
          <a:xfrm>
            <a:off x="758692" y="2090541"/>
            <a:ext cx="2597067" cy="385564"/>
          </a:xfrm>
        </p:spPr>
        <p:txBody>
          <a:bodyPr/>
          <a:lstStyle/>
          <a:p>
            <a:pPr>
              <a:spcAft>
                <a:spcPts val="1200"/>
              </a:spcAft>
            </a:pPr>
            <a:r>
              <a:rPr lang="en-IE" dirty="0"/>
              <a:t>Dolgoročna uspešnost</a:t>
            </a:r>
          </a:p>
          <a:p>
            <a:pPr>
              <a:spcAft>
                <a:spcPts val="1200"/>
              </a:spcAft>
            </a:pPr>
            <a:br>
              <a:rPr lang="en-US" dirty="0"/>
            </a:br>
            <a:endParaRPr lang="en-IE" dirty="0"/>
          </a:p>
        </p:txBody>
      </p:sp>
    </p:spTree>
    <p:extLst>
      <p:ext uri="{BB962C8B-B14F-4D97-AF65-F5344CB8AC3E}">
        <p14:creationId xmlns:p14="http://schemas.microsoft.com/office/powerpoint/2010/main" val="378580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600" dirty="0"/>
              <a:t>Načrtovanje za izredne razmere za dolgoročno vzdržnost</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8 </a:t>
            </a:r>
            <a:r>
              <a:rPr lang="en-IE" sz="5000" dirty="0"/>
              <a:t>(del 5)</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a:solidFill>
                  <a:schemeClr val="bg1"/>
                </a:solidFill>
              </a:rPr>
              <a:t>Jamske ljudstvo, Islandija</a:t>
            </a:r>
          </a:p>
        </p:txBody>
      </p:sp>
      <p:pic>
        <p:nvPicPr>
          <p:cNvPr id="10" name="Picture Placeholder 9" descr="A group of people sitting outside a house&#10;&#10;AI-generated content may be incorrect.">
            <a:extLst>
              <a:ext uri="{FF2B5EF4-FFF2-40B4-BE49-F238E27FC236}">
                <a16:creationId xmlns:a16="http://schemas.microsoft.com/office/drawing/2014/main" id="{A82B8BC0-65DF-1FE0-8476-D589587A9DFF}"/>
              </a:ext>
            </a:extLst>
          </p:cNvPr>
          <p:cNvPicPr>
            <a:picLocks noGrp="1" noChangeAspect="1"/>
          </p:cNvPicPr>
          <p:nvPr>
            <p:ph type="pic" sz="quarter" idx="19"/>
          </p:nvPr>
        </p:nvPicPr>
        <p:blipFill>
          <a:blip r:embed="rId2"/>
          <a:srcRect l="2009" r="2009"/>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2C3AAF60-571E-8BFD-858E-FAF67D0C84F1}"/>
              </a:ext>
            </a:extLst>
          </p:cNvPr>
          <p:cNvSpPr/>
          <p:nvPr/>
        </p:nvSpPr>
        <p:spPr>
          <a:xfrm>
            <a:off x="304800" y="4924425"/>
            <a:ext cx="11668125" cy="1765722"/>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8522699A-7210-8394-C074-3FB5C3BE445B}"/>
              </a:ext>
            </a:extLst>
          </p:cNvPr>
          <p:cNvSpPr>
            <a:spLocks noGrp="1"/>
          </p:cNvSpPr>
          <p:nvPr>
            <p:ph type="body" sz="quarter" idx="18"/>
          </p:nvPr>
        </p:nvSpPr>
        <p:spPr>
          <a:xfrm>
            <a:off x="569582" y="1181011"/>
            <a:ext cx="10614687" cy="3499183"/>
          </a:xfrm>
        </p:spPr>
        <p:txBody>
          <a:bodyPr lIns="91440" tIns="45720" rIns="91440" bIns="45720" anchor="t"/>
          <a:lstStyle/>
          <a:p>
            <a:pPr>
              <a:spcAft>
                <a:spcPts val="600"/>
              </a:spcAft>
            </a:pPr>
            <a:r>
              <a:rPr lang="en-US" sz="2100" b="1" dirty="0"/>
              <a:t>Finančna strategija </a:t>
            </a:r>
            <a:r>
              <a:rPr lang="en-US" sz="2100" dirty="0"/>
              <a:t>je v bistvu </a:t>
            </a:r>
            <a:r>
              <a:rPr lang="en-US" sz="2100" b="1" dirty="0"/>
              <a:t>načrt za upravljanje denarja </a:t>
            </a:r>
            <a:r>
              <a:rPr lang="en-US" sz="2100" dirty="0"/>
              <a:t>za </a:t>
            </a:r>
            <a:r>
              <a:rPr lang="en-US" sz="2100" b="1" dirty="0"/>
              <a:t>doseganje </a:t>
            </a:r>
            <a:r>
              <a:rPr lang="en-US" sz="2100" dirty="0"/>
              <a:t>vaših poslovnih ciljev. Odgovarja na vprašanja:</a:t>
            </a:r>
            <a:endParaRPr lang="en-US" sz="2100" dirty="0">
              <a:ea typeface="Calibri"/>
              <a:cs typeface="Calibri"/>
            </a:endParaRPr>
          </a:p>
          <a:p>
            <a:pPr>
              <a:spcAft>
                <a:spcPts val="600"/>
              </a:spcAft>
            </a:pPr>
            <a:r>
              <a:rPr lang="en-US" sz="2100" dirty="0"/>
              <a:t> </a:t>
            </a:r>
            <a:r>
              <a:rPr lang="en-US" sz="2100" b="1" i="1" dirty="0">
                <a:solidFill>
                  <a:srgbClr val="E96751"/>
                </a:solidFill>
              </a:rPr>
              <a:t>„Kam naj usmerimo denar, da bomo najbolje dosegli svoje cilje?“ </a:t>
            </a:r>
            <a:r>
              <a:rPr lang="en-US" sz="2100" b="1" dirty="0">
                <a:solidFill>
                  <a:srgbClr val="E96751"/>
                </a:solidFill>
              </a:rPr>
              <a:t>in </a:t>
            </a:r>
            <a:r>
              <a:rPr lang="en-US" sz="2100" b="1" i="1" dirty="0">
                <a:solidFill>
                  <a:srgbClr val="E96751"/>
                </a:solidFill>
              </a:rPr>
              <a:t>„Kako bomo financirali svoje načrte?“</a:t>
            </a:r>
            <a:r>
              <a:rPr lang="en-US" sz="2100" b="1" dirty="0">
                <a:solidFill>
                  <a:srgbClr val="E96751"/>
                </a:solidFill>
              </a:rPr>
              <a:t> </a:t>
            </a:r>
            <a:endParaRPr lang="en-US" sz="2100" b="1" dirty="0">
              <a:solidFill>
                <a:srgbClr val="E96751"/>
              </a:solidFill>
              <a:ea typeface="Calibri"/>
              <a:cs typeface="Calibri"/>
            </a:endParaRPr>
          </a:p>
          <a:p>
            <a:pPr>
              <a:spcAft>
                <a:spcPts val="600"/>
              </a:spcAft>
            </a:pPr>
            <a:r>
              <a:rPr lang="en-US" sz="2100" dirty="0"/>
              <a:t>Ta strategija običajno zajema odločitve o porabi, varčevanju, naložbah in financiranju.</a:t>
            </a:r>
            <a:endParaRPr lang="en-US" sz="2100" dirty="0">
              <a:ea typeface="Calibri"/>
              <a:cs typeface="Calibri"/>
            </a:endParaRPr>
          </a:p>
          <a:p>
            <a:pPr>
              <a:spcAft>
                <a:spcPts val="600"/>
              </a:spcAft>
            </a:pPr>
            <a:r>
              <a:rPr lang="en-US" sz="2100" dirty="0"/>
              <a:t>V praksi bo finančna strategija za vaše podjetje na področju nastanitvenih storitev vključevala stvari, kot so </a:t>
            </a:r>
            <a:r>
              <a:rPr lang="en-US" sz="2100" b="1" dirty="0"/>
              <a:t>odločitve o naložbah, odločitve o financiranju, upravljanje stroškov in strategije oblikovanja cen. </a:t>
            </a:r>
            <a:endParaRPr lang="en-US" sz="2100" b="1" dirty="0">
              <a:ea typeface="Calibri"/>
              <a:cs typeface="Calibri"/>
            </a:endParaRPr>
          </a:p>
          <a:p>
            <a:pPr>
              <a:spcAft>
                <a:spcPts val="600"/>
              </a:spcAft>
            </a:pPr>
            <a:r>
              <a:rPr lang="en-US" sz="2100" dirty="0"/>
              <a:t>Skratka, finančna strategija je vaš </a:t>
            </a:r>
            <a:r>
              <a:rPr lang="en-US" sz="2100" b="1" dirty="0"/>
              <a:t>vodnik za sprejemanje odločitev</a:t>
            </a:r>
            <a:r>
              <a:rPr lang="en-US" sz="2100" dirty="0"/>
              <a:t>. Kadarkoli se soočate s finančno odločitvijo, se sklicujete na to strategijo. </a:t>
            </a:r>
            <a:endParaRPr lang="en-US" sz="2100" dirty="0">
              <a:ea typeface="Calibri"/>
              <a:cs typeface="Calibri"/>
            </a:endParaRPr>
          </a:p>
          <a:p>
            <a:pPr>
              <a:spcAft>
                <a:spcPts val="600"/>
              </a:spcAft>
            </a:pPr>
            <a:endParaRPr lang="en-US" sz="2100" dirty="0">
              <a:ea typeface="Calibri"/>
              <a:cs typeface="Calibri"/>
            </a:endParaRPr>
          </a:p>
          <a:p>
            <a:pPr>
              <a:spcAft>
                <a:spcPts val="600"/>
              </a:spcAft>
            </a:pPr>
            <a:r>
              <a:rPr lang="en-US" sz="2100" b="1" dirty="0">
                <a:solidFill>
                  <a:schemeClr val="bg1"/>
                </a:solidFill>
              </a:rPr>
              <a:t>Primer: </a:t>
            </a:r>
            <a:r>
              <a:rPr lang="en-US" sz="2100" b="1" i="1" dirty="0">
                <a:solidFill>
                  <a:schemeClr val="bg1"/>
                </a:solidFill>
              </a:rPr>
              <a:t>Ali naj zaposlite še enega zaposlenega? </a:t>
            </a:r>
            <a:r>
              <a:rPr lang="en-US" sz="2100" dirty="0">
                <a:solidFill>
                  <a:schemeClr val="bg1"/>
                </a:solidFill>
              </a:rPr>
              <a:t>Vaša finančna strategija (ki temelji na vaših ciljih in proračunu) vam bo pomagala ugotoviti, ali je to izvedljivo zdaj ali kasneje. </a:t>
            </a:r>
            <a:endParaRPr lang="en-US" sz="2100" dirty="0">
              <a:solidFill>
                <a:schemeClr val="bg1"/>
              </a:solidFill>
              <a:ea typeface="Calibri"/>
              <a:cs typeface="Calibri"/>
            </a:endParaRPr>
          </a:p>
          <a:p>
            <a:pPr>
              <a:spcAft>
                <a:spcPts val="600"/>
              </a:spcAft>
            </a:pPr>
            <a:r>
              <a:rPr lang="en-US" sz="2100" b="1" dirty="0">
                <a:solidFill>
                  <a:schemeClr val="bg1"/>
                </a:solidFill>
              </a:rPr>
              <a:t>Primer: </a:t>
            </a:r>
            <a:r>
              <a:rPr lang="en-US" sz="2100" b="1" i="1" dirty="0">
                <a:solidFill>
                  <a:schemeClr val="bg1"/>
                </a:solidFill>
              </a:rPr>
              <a:t>Ali naj ponovno vložite dobiček ali zadržite denar? </a:t>
            </a:r>
            <a:r>
              <a:rPr lang="en-US" sz="2100" dirty="0">
                <a:solidFill>
                  <a:schemeClr val="bg1"/>
                </a:solidFill>
              </a:rPr>
              <a:t>Strategija pojasni prednostne naloge (morda ponovno vložite, če je cilj rast, ali prihranite, če je cilj vzpostavitev varnostne mreže).</a:t>
            </a:r>
            <a:endParaRPr lang="en-US" sz="2100" dirty="0">
              <a:solidFill>
                <a:schemeClr val="bg1"/>
              </a:solidFill>
              <a:ea typeface="Calibri"/>
              <a:cs typeface="Calibri"/>
            </a:endParaRPr>
          </a:p>
          <a:p>
            <a:endParaRPr lang="en-IE" sz="2100" dirty="0">
              <a:ea typeface="Calibri"/>
              <a:cs typeface="Calibri"/>
            </a:endParaRPr>
          </a:p>
        </p:txBody>
      </p:sp>
      <p:sp>
        <p:nvSpPr>
          <p:cNvPr id="9" name="Text Placeholder 8">
            <a:extLst>
              <a:ext uri="{FF2B5EF4-FFF2-40B4-BE49-F238E27FC236}">
                <a16:creationId xmlns:a16="http://schemas.microsoft.com/office/drawing/2014/main" id="{54A76644-7A0E-3DDD-EAB8-20661F51FF09}"/>
              </a:ext>
            </a:extLst>
          </p:cNvPr>
          <p:cNvSpPr>
            <a:spLocks noGrp="1"/>
          </p:cNvSpPr>
          <p:nvPr>
            <p:ph type="body" sz="quarter" idx="16"/>
          </p:nvPr>
        </p:nvSpPr>
        <p:spPr>
          <a:xfrm>
            <a:off x="569582" y="167853"/>
            <a:ext cx="10614687" cy="803654"/>
          </a:xfrm>
        </p:spPr>
        <p:txBody>
          <a:bodyPr/>
          <a:lstStyle/>
          <a:p>
            <a:r>
              <a:rPr lang="en-US" dirty="0"/>
              <a:t>Kaj je finančna strategija?</a:t>
            </a:r>
          </a:p>
          <a:p>
            <a:endParaRPr lang="en-IE" dirty="0"/>
          </a:p>
        </p:txBody>
      </p:sp>
      <p:sp>
        <p:nvSpPr>
          <p:cNvPr id="11" name="Text Placeholder 10">
            <a:extLst>
              <a:ext uri="{FF2B5EF4-FFF2-40B4-BE49-F238E27FC236}">
                <a16:creationId xmlns:a16="http://schemas.microsoft.com/office/drawing/2014/main" id="{FC74AE55-3BFB-0B6E-765D-4044A715BBBD}"/>
              </a:ext>
            </a:extLst>
          </p:cNvPr>
          <p:cNvSpPr>
            <a:spLocks noGrp="1"/>
          </p:cNvSpPr>
          <p:nvPr>
            <p:ph type="body" sz="quarter" idx="19"/>
          </p:nvPr>
        </p:nvSpPr>
        <p:spPr>
          <a:xfrm>
            <a:off x="569582" y="619059"/>
            <a:ext cx="10614687" cy="803654"/>
          </a:xfrm>
        </p:spPr>
        <p:txBody>
          <a:bodyPr/>
          <a:lstStyle/>
          <a:p>
            <a:r>
              <a:rPr lang="en-IE" b="0" i="1" dirty="0"/>
              <a:t>Vaš načrt za upravljanje denarja!</a:t>
            </a:r>
          </a:p>
        </p:txBody>
      </p:sp>
    </p:spTree>
    <p:extLst>
      <p:ext uri="{BB962C8B-B14F-4D97-AF65-F5344CB8AC3E}">
        <p14:creationId xmlns:p14="http://schemas.microsoft.com/office/powerpoint/2010/main" val="2978211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tack of paper money on a pile of coins&#10;&#10;AI-generated content may be incorrect.">
            <a:extLst>
              <a:ext uri="{FF2B5EF4-FFF2-40B4-BE49-F238E27FC236}">
                <a16:creationId xmlns:a16="http://schemas.microsoft.com/office/drawing/2014/main" id="{FDF24C89-3B77-13D5-AAFC-4868C1B75131}"/>
              </a:ext>
            </a:extLst>
          </p:cNvPr>
          <p:cNvPicPr>
            <a:picLocks noGrp="1" noChangeAspect="1"/>
          </p:cNvPicPr>
          <p:nvPr>
            <p:ph type="pic" sz="quarter" idx="10"/>
          </p:nvPr>
        </p:nvPicPr>
        <p:blipFill>
          <a:blip r:embed="rId2"/>
          <a:srcRect t="7352" b="7352"/>
          <a:stretch>
            <a:fillRect/>
          </a:stretch>
        </p:blipFill>
        <p:spPr/>
      </p:pic>
      <p:sp>
        <p:nvSpPr>
          <p:cNvPr id="13" name="Text Placeholder 12">
            <a:extLst>
              <a:ext uri="{FF2B5EF4-FFF2-40B4-BE49-F238E27FC236}">
                <a16:creationId xmlns:a16="http://schemas.microsoft.com/office/drawing/2014/main" id="{0D0FDEC1-DDCC-2E8A-FE6A-DBB8B2F968F4}"/>
              </a:ext>
            </a:extLst>
          </p:cNvPr>
          <p:cNvSpPr>
            <a:spLocks noGrp="1"/>
          </p:cNvSpPr>
          <p:nvPr>
            <p:ph type="body" sz="quarter" idx="66"/>
          </p:nvPr>
        </p:nvSpPr>
        <p:spPr/>
        <p:txBody>
          <a:bodyPr/>
          <a:lstStyle/>
          <a:p>
            <a:endParaRPr lang="en-IE"/>
          </a:p>
        </p:txBody>
      </p:sp>
      <p:sp>
        <p:nvSpPr>
          <p:cNvPr id="11" name="Text Placeholder 10">
            <a:extLst>
              <a:ext uri="{FF2B5EF4-FFF2-40B4-BE49-F238E27FC236}">
                <a16:creationId xmlns:a16="http://schemas.microsoft.com/office/drawing/2014/main" id="{6E71B4A5-0CB1-E0A4-DC7A-C4CF700C2F05}"/>
              </a:ext>
            </a:extLst>
          </p:cNvPr>
          <p:cNvSpPr>
            <a:spLocks noGrp="1"/>
          </p:cNvSpPr>
          <p:nvPr>
            <p:ph type="body" sz="quarter" idx="21"/>
          </p:nvPr>
        </p:nvSpPr>
        <p:spPr>
          <a:xfrm>
            <a:off x="4190999" y="210834"/>
            <a:ext cx="7762875" cy="4530541"/>
          </a:xfrm>
        </p:spPr>
        <p:txBody>
          <a:bodyPr lIns="91440" tIns="45720" rIns="91440" bIns="45720" anchor="t"/>
          <a:lstStyle/>
          <a:p>
            <a:pPr>
              <a:spcAft>
                <a:spcPts val="1200"/>
              </a:spcAft>
            </a:pPr>
            <a:r>
              <a:rPr lang="en-US" sz="2100" dirty="0"/>
              <a:t>Vsa podjetja se soočajo s finančnimi tveganji. Učinkovito finančno upravljanje pomeni </a:t>
            </a:r>
            <a:r>
              <a:rPr lang="en-US" sz="2100" b="1" dirty="0"/>
              <a:t>prepoznavanje potencialnih tveganj in načrtovanje, kako se z njimi spopasti</a:t>
            </a:r>
            <a:r>
              <a:rPr lang="en-US" sz="2100" dirty="0"/>
              <a:t>. V sektorju alternativnih turističnih namestitev so nekatera pogosta finančna tveganja:</a:t>
            </a:r>
            <a:endParaRPr lang="en-US" sz="2100" dirty="0">
              <a:ea typeface="Calibri"/>
              <a:cs typeface="Calibri"/>
            </a:endParaRPr>
          </a:p>
          <a:p>
            <a:pPr marL="342900" indent="-342900">
              <a:spcAft>
                <a:spcPts val="1200"/>
              </a:spcAft>
              <a:buFont typeface="Wingdings" panose="05000000000000000000" pitchFamily="2" charset="2"/>
              <a:buChar char="v"/>
            </a:pPr>
            <a:r>
              <a:rPr lang="en-US" sz="2100" b="1" dirty="0">
                <a:solidFill>
                  <a:srgbClr val="459597"/>
                </a:solidFill>
              </a:rPr>
              <a:t>Pomanjkanje denarnega toka: </a:t>
            </a:r>
            <a:r>
              <a:rPr lang="en-US" sz="2100" b="1" dirty="0"/>
              <a:t>Sezonski upadi ali nepredvidljivi dogodki </a:t>
            </a:r>
            <a:r>
              <a:rPr lang="en-US" sz="2100" dirty="0"/>
              <a:t>(kot so nenadna prepoved potovanj ali pandemija) lahko za nekaj časa izsušijo vaše rezervacije. To tveganje je še posebej visoko v turizmu – zaradi dejavnikov, na katere nimate vpliva, lahko pride do nenadnega prehoda iz polne zasedenosti na skoraj nič. Če niste pripravljeni, lahko zmanjka denarja. </a:t>
            </a:r>
          </a:p>
          <a:p>
            <a:pPr marL="342900" indent="-342900">
              <a:spcAft>
                <a:spcPts val="1200"/>
              </a:spcAft>
              <a:buFont typeface="Wingdings" panose="05000000000000000000" pitchFamily="2" charset="2"/>
              <a:buChar char="v"/>
            </a:pPr>
            <a:r>
              <a:rPr lang="en-US" sz="2100" b="1" dirty="0">
                <a:solidFill>
                  <a:srgbClr val="459597"/>
                </a:solidFill>
              </a:rPr>
              <a:t>Nihanja na trgu: </a:t>
            </a:r>
            <a:r>
              <a:rPr lang="en-US" sz="2100" b="1" dirty="0"/>
              <a:t>Gospodarske razmere ali tržni trendi </a:t>
            </a:r>
            <a:r>
              <a:rPr lang="en-US" sz="2100" dirty="0"/>
              <a:t>lahko vplivajo na povpraševanje v turizmu. Recesija lahko pomeni manj </a:t>
            </a:r>
            <a:r>
              <a:rPr lang="en-US" sz="2100" dirty="0" err="1"/>
              <a:t>potnikov</a:t>
            </a:r>
            <a:r>
              <a:rPr lang="en-US" sz="2100" dirty="0"/>
              <a:t>, povečana konkurenca v vaši regiji pa lahko prisili k znižanju cen. Če gostite mednarodne goste, lahko na vas vplivajo tudi spremembe menjalnih tečajev. Ti zunanji dejavniki lahko zmanjšajo vaše prihodke ali povečajo stroške (npr. višje cene komunalnih storitev ali dobave). Da bi obvladovali ta tveganja, v okviru svoje finančne strategije </a:t>
            </a:r>
            <a:r>
              <a:rPr lang="en-US" sz="2100" b="1" dirty="0"/>
              <a:t>načrtujte vnaprej</a:t>
            </a:r>
            <a:r>
              <a:rPr lang="en-US" sz="2100" dirty="0"/>
              <a:t>. Naslednja diapozitiva prikazuje nekatere strategije obvladovanja tveganj:</a:t>
            </a:r>
            <a:endParaRPr lang="en-IE" sz="2100" dirty="0"/>
          </a:p>
          <a:p>
            <a:pPr>
              <a:spcAft>
                <a:spcPts val="1200"/>
              </a:spcAft>
            </a:pPr>
            <a:endParaRPr lang="en-IE" sz="2100" dirty="0">
              <a:ea typeface="Calibri" panose="020F0502020204030204"/>
              <a:cs typeface="Calibri" panose="020F0502020204030204"/>
            </a:endParaRPr>
          </a:p>
        </p:txBody>
      </p:sp>
      <p:sp>
        <p:nvSpPr>
          <p:cNvPr id="9" name="Text Placeholder 8">
            <a:extLst>
              <a:ext uri="{FF2B5EF4-FFF2-40B4-BE49-F238E27FC236}">
                <a16:creationId xmlns:a16="http://schemas.microsoft.com/office/drawing/2014/main" id="{C3764104-9052-71DC-6353-B1E84D061990}"/>
              </a:ext>
            </a:extLst>
          </p:cNvPr>
          <p:cNvSpPr>
            <a:spLocks noGrp="1"/>
          </p:cNvSpPr>
          <p:nvPr>
            <p:ph type="body" sz="quarter" idx="18"/>
          </p:nvPr>
        </p:nvSpPr>
        <p:spPr>
          <a:xfrm>
            <a:off x="443988" y="3393152"/>
            <a:ext cx="3277854" cy="1049221"/>
          </a:xfrm>
        </p:spPr>
        <p:txBody>
          <a:bodyPr/>
          <a:lstStyle/>
          <a:p>
            <a:r>
              <a:rPr lang="en-IE" sz="2400" b="0" dirty="0"/>
              <a:t>Denarni tok,  nepričakovani stroški in nihanja na trgu</a:t>
            </a:r>
          </a:p>
        </p:txBody>
      </p:sp>
      <p:sp>
        <p:nvSpPr>
          <p:cNvPr id="10" name="Text Placeholder 9">
            <a:extLst>
              <a:ext uri="{FF2B5EF4-FFF2-40B4-BE49-F238E27FC236}">
                <a16:creationId xmlns:a16="http://schemas.microsoft.com/office/drawing/2014/main" id="{1C620A37-2199-D2A5-C739-958A4CCF2A6E}"/>
              </a:ext>
            </a:extLst>
          </p:cNvPr>
          <p:cNvSpPr>
            <a:spLocks noGrp="1"/>
          </p:cNvSpPr>
          <p:nvPr>
            <p:ph type="body" sz="quarter" idx="19"/>
          </p:nvPr>
        </p:nvSpPr>
        <p:spPr>
          <a:xfrm>
            <a:off x="691820" y="2090541"/>
            <a:ext cx="2597067" cy="385564"/>
          </a:xfrm>
        </p:spPr>
        <p:txBody>
          <a:bodyPr/>
          <a:lstStyle/>
          <a:p>
            <a:r>
              <a:rPr lang="en-IE" dirty="0"/>
              <a:t>Upravljanje tveganj</a:t>
            </a:r>
          </a:p>
        </p:txBody>
      </p:sp>
    </p:spTree>
    <p:extLst>
      <p:ext uri="{BB962C8B-B14F-4D97-AF65-F5344CB8AC3E}">
        <p14:creationId xmlns:p14="http://schemas.microsoft.com/office/powerpoint/2010/main" val="2488399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395544" y="351124"/>
            <a:ext cx="10614687" cy="803654"/>
          </a:xfrm>
        </p:spPr>
        <p:txBody>
          <a:bodyPr/>
          <a:lstStyle/>
          <a:p>
            <a:r>
              <a:rPr lang="en-US" dirty="0">
                <a:solidFill>
                  <a:srgbClr val="E96751"/>
                </a:solidFill>
              </a:rPr>
              <a:t>Finančna strategija: </a:t>
            </a:r>
            <a:r>
              <a:rPr lang="en-US" dirty="0"/>
              <a:t>razlaga praktičnih izrazov</a:t>
            </a:r>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5544" y="114724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283029" y="1619411"/>
            <a:ext cx="1150290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283029" y="146273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273260" y="2668475"/>
            <a:ext cx="11532209" cy="102719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283029" y="2599719"/>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406069" y="1593190"/>
            <a:ext cx="3008476" cy="461665"/>
          </a:xfrm>
          <a:prstGeom prst="rect">
            <a:avLst/>
          </a:prstGeom>
          <a:noFill/>
        </p:spPr>
        <p:txBody>
          <a:bodyPr wrap="square" rtlCol="0">
            <a:spAutoFit/>
          </a:bodyPr>
          <a:lstStyle/>
          <a:p>
            <a:r>
              <a:rPr lang="en-GB" sz="2400" b="1" dirty="0">
                <a:solidFill>
                  <a:schemeClr val="bg1"/>
                </a:solidFill>
              </a:rPr>
              <a:t>Odločitve o naložbah</a:t>
            </a:r>
          </a:p>
        </p:txBody>
      </p:sp>
      <p:sp>
        <p:nvSpPr>
          <p:cNvPr id="20" name="TextBox 19">
            <a:extLst>
              <a:ext uri="{FF2B5EF4-FFF2-40B4-BE49-F238E27FC236}">
                <a16:creationId xmlns:a16="http://schemas.microsoft.com/office/drawing/2014/main" id="{33D810BD-8124-1618-1372-6CB6833B25F4}"/>
              </a:ext>
            </a:extLst>
          </p:cNvPr>
          <p:cNvSpPr txBox="1"/>
          <p:nvPr/>
        </p:nvSpPr>
        <p:spPr>
          <a:xfrm>
            <a:off x="406069" y="2798039"/>
            <a:ext cx="2936206" cy="461665"/>
          </a:xfrm>
          <a:prstGeom prst="rect">
            <a:avLst/>
          </a:prstGeom>
          <a:noFill/>
        </p:spPr>
        <p:txBody>
          <a:bodyPr wrap="square" rtlCol="0">
            <a:spAutoFit/>
          </a:bodyPr>
          <a:lstStyle/>
          <a:p>
            <a:r>
              <a:rPr lang="en-IE" sz="2400" b="1" dirty="0">
                <a:solidFill>
                  <a:schemeClr val="bg1"/>
                </a:solidFill>
              </a:rPr>
              <a:t>Finančne odločitve</a:t>
            </a:r>
            <a:endParaRPr lang="en-GB" sz="2400" b="1" dirty="0">
              <a:solidFill>
                <a:schemeClr val="bg1"/>
              </a:solidFill>
            </a:endParaRPr>
          </a:p>
        </p:txBody>
      </p:sp>
      <p:sp>
        <p:nvSpPr>
          <p:cNvPr id="23" name="TextBox 22">
            <a:extLst>
              <a:ext uri="{FF2B5EF4-FFF2-40B4-BE49-F238E27FC236}">
                <a16:creationId xmlns:a16="http://schemas.microsoft.com/office/drawing/2014/main" id="{B96E06E6-2A97-6C8E-9F2D-159DE945F4C3}"/>
              </a:ext>
            </a:extLst>
          </p:cNvPr>
          <p:cNvSpPr txBox="1"/>
          <p:nvPr/>
        </p:nvSpPr>
        <p:spPr>
          <a:xfrm>
            <a:off x="3505199" y="1625766"/>
            <a:ext cx="7991475" cy="800219"/>
          </a:xfrm>
          <a:prstGeom prst="rect">
            <a:avLst/>
          </a:prstGeom>
          <a:noFill/>
        </p:spPr>
        <p:txBody>
          <a:bodyPr wrap="square" rtlCol="0">
            <a:spAutoFit/>
          </a:bodyPr>
          <a:lstStyle/>
          <a:p>
            <a:r>
              <a:rPr lang="en-IE" sz="2400" b="1" dirty="0">
                <a:solidFill>
                  <a:srgbClr val="E96751"/>
                </a:solidFill>
              </a:rPr>
              <a:t>Primer: </a:t>
            </a:r>
            <a:r>
              <a:rPr lang="en-US" sz="2200" dirty="0">
                <a:solidFill>
                  <a:srgbClr val="595959"/>
                </a:solidFill>
              </a:rPr>
              <a:t>odločitev, da se 15.000 evrov nameni za gradnjo nove hišice na drevesu, ker je vaš cilj povečati zmogljivost.</a:t>
            </a:r>
            <a:endParaRPr lang="en-GB" sz="2200" dirty="0">
              <a:solidFill>
                <a:srgbClr val="595959"/>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505199" y="2631962"/>
            <a:ext cx="8201025" cy="800219"/>
          </a:xfrm>
          <a:prstGeom prst="rect">
            <a:avLst/>
          </a:prstGeom>
          <a:noFill/>
        </p:spPr>
        <p:txBody>
          <a:bodyPr wrap="square" rtlCol="0">
            <a:spAutoFit/>
          </a:bodyPr>
          <a:lstStyle/>
          <a:p>
            <a:r>
              <a:rPr lang="en-IE" sz="2400" b="1" dirty="0">
                <a:solidFill>
                  <a:srgbClr val="E96751"/>
                </a:solidFill>
              </a:rPr>
              <a:t>Primer: </a:t>
            </a:r>
            <a:r>
              <a:rPr lang="en-US" sz="2200" dirty="0">
                <a:solidFill>
                  <a:srgbClr val="595959"/>
                </a:solidFill>
              </a:rPr>
              <a:t>načrtujete, da boste za financiranje hišice na drevesu uporabili 50 % prihranjenega dobička in 50 % posojila za mala podjetja, s čimer boste uravnotežili tveganje in stroške.</a:t>
            </a:r>
            <a:endParaRPr lang="en-GB" sz="2200"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272503" y="3905825"/>
            <a:ext cx="11513427" cy="102719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282273" y="378822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272504" y="5218657"/>
            <a:ext cx="1152395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272504" y="5061979"/>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395544" y="3995498"/>
            <a:ext cx="3008476" cy="461665"/>
          </a:xfrm>
          <a:prstGeom prst="rect">
            <a:avLst/>
          </a:prstGeom>
          <a:noFill/>
        </p:spPr>
        <p:txBody>
          <a:bodyPr wrap="square" rtlCol="0">
            <a:spAutoFit/>
          </a:bodyPr>
          <a:lstStyle/>
          <a:p>
            <a:r>
              <a:rPr lang="en-IE" sz="2400" b="1" dirty="0">
                <a:solidFill>
                  <a:schemeClr val="bg1"/>
                </a:solidFill>
              </a:rPr>
              <a:t>Upravljanje stroškov</a:t>
            </a:r>
            <a:endParaRPr lang="en-GB" sz="2400" b="1" dirty="0">
              <a:solidFill>
                <a:schemeClr val="bg1"/>
              </a:solidFill>
            </a:endParaRPr>
          </a:p>
        </p:txBody>
      </p:sp>
      <p:sp>
        <p:nvSpPr>
          <p:cNvPr id="34" name="TextBox 33">
            <a:extLst>
              <a:ext uri="{FF2B5EF4-FFF2-40B4-BE49-F238E27FC236}">
                <a16:creationId xmlns:a16="http://schemas.microsoft.com/office/drawing/2014/main" id="{E96970F5-EE80-9FEF-72E3-6D764A956119}"/>
              </a:ext>
            </a:extLst>
          </p:cNvPr>
          <p:cNvSpPr txBox="1"/>
          <p:nvPr/>
        </p:nvSpPr>
        <p:spPr>
          <a:xfrm>
            <a:off x="395544" y="5179514"/>
            <a:ext cx="2936206" cy="461665"/>
          </a:xfrm>
          <a:prstGeom prst="rect">
            <a:avLst/>
          </a:prstGeom>
          <a:noFill/>
        </p:spPr>
        <p:txBody>
          <a:bodyPr wrap="square" rtlCol="0">
            <a:spAutoFit/>
          </a:bodyPr>
          <a:lstStyle/>
          <a:p>
            <a:r>
              <a:rPr lang="en-GB" sz="2400" b="1" dirty="0">
                <a:solidFill>
                  <a:schemeClr val="bg1"/>
                </a:solidFill>
              </a:rPr>
              <a:t>Cenovna strategija</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494674" y="3853564"/>
            <a:ext cx="8211549" cy="800219"/>
          </a:xfrm>
          <a:prstGeom prst="rect">
            <a:avLst/>
          </a:prstGeom>
          <a:noFill/>
        </p:spPr>
        <p:txBody>
          <a:bodyPr wrap="square" rtlCol="0">
            <a:spAutoFit/>
          </a:bodyPr>
          <a:lstStyle/>
          <a:p>
            <a:r>
              <a:rPr lang="en-IE" sz="2400" b="1" dirty="0">
                <a:solidFill>
                  <a:srgbClr val="E96751"/>
                </a:solidFill>
              </a:rPr>
              <a:t>Primer: </a:t>
            </a:r>
            <a:r>
              <a:rPr lang="en-US" sz="2200" dirty="0">
                <a:solidFill>
                  <a:srgbClr val="595959"/>
                </a:solidFill>
              </a:rPr>
              <a:t>izvajanje ukrepov za varčevanje z energijo, da se stroški komunalnih storitev zmanjšajo za 10 %, kar pomaga povečati čisti dobiček, ki se lahko ponovno vlaga.</a:t>
            </a:r>
            <a:endParaRPr lang="en-GB" sz="2200" dirty="0">
              <a:solidFill>
                <a:srgbClr val="59595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3494675" y="5191914"/>
            <a:ext cx="8211548" cy="800219"/>
          </a:xfrm>
          <a:prstGeom prst="rect">
            <a:avLst/>
          </a:prstGeom>
          <a:noFill/>
        </p:spPr>
        <p:txBody>
          <a:bodyPr wrap="square" rtlCol="0">
            <a:spAutoFit/>
          </a:bodyPr>
          <a:lstStyle/>
          <a:p>
            <a:r>
              <a:rPr lang="en-IE" sz="2400" b="1" dirty="0">
                <a:solidFill>
                  <a:srgbClr val="E96751"/>
                </a:solidFill>
              </a:rPr>
              <a:t>Primer: </a:t>
            </a:r>
            <a:r>
              <a:rPr lang="en-US" sz="2200" dirty="0">
                <a:solidFill>
                  <a:srgbClr val="595959"/>
                </a:solidFill>
              </a:rPr>
              <a:t>določitev sezonskih cen (višje v sezoni, popusti izven sezone) za povečanje prihodkov ob ohranitvi zasedenosti.</a:t>
            </a:r>
            <a:endParaRPr lang="en-GB" sz="2200" dirty="0">
              <a:solidFill>
                <a:srgbClr val="595959"/>
              </a:solidFill>
            </a:endParaRPr>
          </a:p>
        </p:txBody>
      </p:sp>
    </p:spTree>
    <p:extLst>
      <p:ext uri="{BB962C8B-B14F-4D97-AF65-F5344CB8AC3E}">
        <p14:creationId xmlns:p14="http://schemas.microsoft.com/office/powerpoint/2010/main" val="3129770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6F250-626F-9623-ABB7-2A5FB93E921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2428B29-9BFE-DD5C-9FA0-2E7F744DF4CF}"/>
              </a:ext>
            </a:extLst>
          </p:cNvPr>
          <p:cNvSpPr>
            <a:spLocks noGrp="1"/>
          </p:cNvSpPr>
          <p:nvPr>
            <p:ph type="body" sz="quarter" idx="18"/>
          </p:nvPr>
        </p:nvSpPr>
        <p:spPr>
          <a:xfrm>
            <a:off x="788656" y="770983"/>
            <a:ext cx="11031869" cy="3499183"/>
          </a:xfrm>
        </p:spPr>
        <p:txBody>
          <a:bodyPr/>
          <a:lstStyle/>
          <a:p>
            <a:pPr>
              <a:spcAft>
                <a:spcPts val="1200"/>
              </a:spcAft>
            </a:pPr>
            <a:r>
              <a:rPr lang="en-US" sz="2400" dirty="0"/>
              <a:t>Brez strategije bodo vaše finančne odločitve morda ad hoc in reaktivne. Tukaj je nekaj razlogov, zakaj je pomembno imeti jasno finančno strategijo:</a:t>
            </a:r>
            <a:endParaRPr lang="en-IE" dirty="0"/>
          </a:p>
        </p:txBody>
      </p:sp>
      <p:sp>
        <p:nvSpPr>
          <p:cNvPr id="7" name="Text Placeholder 6">
            <a:extLst>
              <a:ext uri="{FF2B5EF4-FFF2-40B4-BE49-F238E27FC236}">
                <a16:creationId xmlns:a16="http://schemas.microsoft.com/office/drawing/2014/main" id="{A4E8F38A-88F0-A4F3-9646-53201FA9000A}"/>
              </a:ext>
            </a:extLst>
          </p:cNvPr>
          <p:cNvSpPr>
            <a:spLocks noGrp="1"/>
          </p:cNvSpPr>
          <p:nvPr>
            <p:ph type="body" sz="quarter" idx="16"/>
          </p:nvPr>
        </p:nvSpPr>
        <p:spPr>
          <a:xfrm>
            <a:off x="780423" y="205953"/>
            <a:ext cx="10614687" cy="803654"/>
          </a:xfrm>
        </p:spPr>
        <p:txBody>
          <a:bodyPr/>
          <a:lstStyle/>
          <a:p>
            <a:r>
              <a:rPr lang="en-US" dirty="0"/>
              <a:t>Zakaj potrebujete finančno strategijo?</a:t>
            </a:r>
            <a:endParaRPr lang="en-IE" dirty="0"/>
          </a:p>
        </p:txBody>
      </p:sp>
      <p:pic>
        <p:nvPicPr>
          <p:cNvPr id="16" name="Graphic 15" descr="Gears outline">
            <a:extLst>
              <a:ext uri="{FF2B5EF4-FFF2-40B4-BE49-F238E27FC236}">
                <a16:creationId xmlns:a16="http://schemas.microsoft.com/office/drawing/2014/main" id="{A2F798D8-678A-B303-631E-A383FED90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E88794B6-2D87-837F-7333-288BDDBFDE3A}"/>
              </a:ext>
            </a:extLst>
          </p:cNvPr>
          <p:cNvGrpSpPr/>
          <p:nvPr/>
        </p:nvGrpSpPr>
        <p:grpSpPr>
          <a:xfrm>
            <a:off x="591282" y="1892304"/>
            <a:ext cx="11229243" cy="4035850"/>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44EDE86F-6590-8002-F5A5-07EE325E4039}"/>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E" sz="2400" b="1" dirty="0"/>
                <a:t>Vodnik za vaše odločitve</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BB0CF626-9C28-D4DF-CC03-78FFA6C98AA9}"/>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400" dirty="0">
                  <a:solidFill>
                    <a:srgbClr val="595959"/>
                  </a:solidFill>
                </a:rPr>
                <a:t>Finančna strategija deluje kot </a:t>
              </a:r>
              <a:r>
                <a:rPr lang="en-US" sz="2400" b="1" dirty="0">
                  <a:solidFill>
                    <a:srgbClr val="595959"/>
                  </a:solidFill>
                </a:rPr>
                <a:t>kompas za vaše </a:t>
              </a:r>
              <a:r>
                <a:rPr lang="en-US" sz="2400" dirty="0">
                  <a:solidFill>
                    <a:srgbClr val="595959"/>
                  </a:solidFill>
                </a:rPr>
                <a:t>odločitve</a:t>
              </a:r>
              <a:r>
                <a:rPr lang="en-US" sz="2400" b="1" dirty="0">
                  <a:solidFill>
                    <a:srgbClr val="595959"/>
                  </a:solidFill>
                </a:rPr>
                <a:t> o porabi in naložbah</a:t>
              </a:r>
              <a:r>
                <a:rPr lang="en-US" sz="2400" dirty="0">
                  <a:solidFill>
                    <a:srgbClr val="595959"/>
                  </a:solidFill>
                </a:rPr>
                <a:t>. Pomaga zagotoviti, da se vsak evro porabi na način, ki podjetje približuje njegovim ciljem. </a:t>
              </a:r>
              <a:endParaRPr lang="en-US" sz="2200" dirty="0">
                <a:solidFill>
                  <a:srgbClr val="595959"/>
                </a:solidFill>
              </a:endParaRPr>
            </a:p>
          </p:txBody>
        </p:sp>
        <p:sp>
          <p:nvSpPr>
            <p:cNvPr id="20" name="Freeform: Shape 19">
              <a:extLst>
                <a:ext uri="{FF2B5EF4-FFF2-40B4-BE49-F238E27FC236}">
                  <a16:creationId xmlns:a16="http://schemas.microsoft.com/office/drawing/2014/main" id="{035C830C-3509-A89C-7B7D-B2907224EF5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21" name="Freeform: Shape 20">
              <a:extLst>
                <a:ext uri="{FF2B5EF4-FFF2-40B4-BE49-F238E27FC236}">
                  <a16:creationId xmlns:a16="http://schemas.microsoft.com/office/drawing/2014/main" id="{66C7637B-E9C6-A382-08D2-B0D9E25B5C3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400" dirty="0">
                  <a:solidFill>
                    <a:srgbClr val="595959"/>
                  </a:solidFill>
                </a:rPr>
                <a:t>Če </a:t>
              </a:r>
              <a:r>
                <a:rPr lang="en-US" sz="2400" b="1" dirty="0">
                  <a:solidFill>
                    <a:srgbClr val="595959"/>
                  </a:solidFill>
                </a:rPr>
                <a:t>je </a:t>
              </a:r>
              <a:r>
                <a:rPr lang="en-US" sz="2400" dirty="0">
                  <a:solidFill>
                    <a:srgbClr val="595959"/>
                  </a:solidFill>
                </a:rPr>
                <a:t>vaš </a:t>
              </a:r>
              <a:r>
                <a:rPr lang="en-US" sz="2400" b="1" dirty="0">
                  <a:solidFill>
                    <a:srgbClr val="595959"/>
                  </a:solidFill>
                </a:rPr>
                <a:t>cilj privabiti ekoturiste</a:t>
              </a:r>
              <a:r>
                <a:rPr lang="en-US" sz="2400" dirty="0">
                  <a:solidFill>
                    <a:srgbClr val="595959"/>
                  </a:solidFill>
                </a:rPr>
                <a:t>, bo vaša strategija morda </a:t>
              </a:r>
              <a:r>
                <a:rPr lang="en-US" sz="2400" dirty="0" err="1">
                  <a:solidFill>
                    <a:srgbClr val="595959"/>
                  </a:solidFill>
                </a:rPr>
                <a:t>dajala prednost </a:t>
              </a:r>
              <a:r>
                <a:rPr lang="en-US" sz="2400" dirty="0">
                  <a:solidFill>
                    <a:srgbClr val="595959"/>
                  </a:solidFill>
                </a:rPr>
                <a:t>izdatkom za trajnostno infrastrukturo (kot so sončna energija ali zbiranje deževnice) pred izdatki za nekaj, kar ni povezano s tem. To vam pomaga pri odločitvi, ali odobriti izdatke, ki so v skladu z načrtom, in zavrniti tiste, ki niso.</a:t>
              </a:r>
            </a:p>
          </p:txBody>
        </p:sp>
      </p:grpSp>
      <p:pic>
        <p:nvPicPr>
          <p:cNvPr id="3" name="Graphic 2" descr="Map compass with solid fill">
            <a:extLst>
              <a:ext uri="{FF2B5EF4-FFF2-40B4-BE49-F238E27FC236}">
                <a16:creationId xmlns:a16="http://schemas.microsoft.com/office/drawing/2014/main" id="{3F182050-DD10-5040-6C0F-5DD09CEF46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907" y="2182686"/>
            <a:ext cx="914400" cy="914400"/>
          </a:xfrm>
          <a:prstGeom prst="rect">
            <a:avLst/>
          </a:prstGeom>
        </p:spPr>
      </p:pic>
    </p:spTree>
    <p:extLst>
      <p:ext uri="{BB962C8B-B14F-4D97-AF65-F5344CB8AC3E}">
        <p14:creationId xmlns:p14="http://schemas.microsoft.com/office/powerpoint/2010/main" val="1470968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96992-46BF-FB20-5E19-7E30E2900EA7}"/>
            </a:ext>
          </a:extLst>
        </p:cNvPr>
        <p:cNvGrpSpPr/>
        <p:nvPr/>
      </p:nvGrpSpPr>
      <p:grpSpPr>
        <a:xfrm>
          <a:off x="0" y="0"/>
          <a:ext cx="0" cy="0"/>
          <a:chOff x="0" y="0"/>
          <a:chExt cx="0" cy="0"/>
        </a:xfrm>
      </p:grpSpPr>
      <p:pic>
        <p:nvPicPr>
          <p:cNvPr id="16" name="Graphic 15" descr="Gears outline">
            <a:extLst>
              <a:ext uri="{FF2B5EF4-FFF2-40B4-BE49-F238E27FC236}">
                <a16:creationId xmlns:a16="http://schemas.microsoft.com/office/drawing/2014/main" id="{53AEE212-27B7-1527-3EB1-3634544FA5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B721F2B4-E234-AF34-9DC9-AF7ABE0F6BB4}"/>
              </a:ext>
            </a:extLst>
          </p:cNvPr>
          <p:cNvGrpSpPr/>
          <p:nvPr/>
        </p:nvGrpSpPr>
        <p:grpSpPr>
          <a:xfrm>
            <a:off x="285750" y="229964"/>
            <a:ext cx="11610730" cy="3399061"/>
            <a:chOff x="1971016" y="947872"/>
            <a:chExt cx="5358725"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7714D809-BB92-7BCD-9254-730D5DCE58C9}"/>
                </a:ext>
              </a:extLst>
            </p:cNvPr>
            <p:cNvSpPr/>
            <p:nvPr/>
          </p:nvSpPr>
          <p:spPr>
            <a:xfrm>
              <a:off x="1971016" y="955962"/>
              <a:ext cx="2055453"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       Vas pripravi na prihodnost</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E34BE3AB-9318-02F6-5691-C92D739C096E}"/>
                </a:ext>
              </a:extLst>
            </p:cNvPr>
            <p:cNvSpPr/>
            <p:nvPr/>
          </p:nvSpPr>
          <p:spPr>
            <a:xfrm>
              <a:off x="1971016" y="2199808"/>
              <a:ext cx="205545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S strategijo razmišljate vnaprej. Lahko </a:t>
              </a:r>
              <a:r>
                <a:rPr lang="en-US" sz="2200" b="1" dirty="0">
                  <a:solidFill>
                    <a:srgbClr val="595959"/>
                  </a:solidFill>
                </a:rPr>
                <a:t>se </a:t>
              </a:r>
              <a:r>
                <a:rPr lang="en-US" sz="2200" dirty="0">
                  <a:solidFill>
                    <a:srgbClr val="595959"/>
                  </a:solidFill>
                </a:rPr>
                <a:t>vnaprej </a:t>
              </a:r>
              <a:r>
                <a:rPr lang="en-US" sz="2200" b="1" dirty="0">
                  <a:solidFill>
                    <a:srgbClr val="595959"/>
                  </a:solidFill>
                </a:rPr>
                <a:t>pripravite na </a:t>
              </a:r>
              <a:r>
                <a:rPr lang="en-US" sz="2200" dirty="0">
                  <a:solidFill>
                    <a:srgbClr val="595959"/>
                  </a:solidFill>
                </a:rPr>
                <a:t>priložnosti</a:t>
              </a:r>
              <a:r>
                <a:rPr lang="en-US" sz="2200" b="1" dirty="0">
                  <a:solidFill>
                    <a:srgbClr val="595959"/>
                  </a:solidFill>
                </a:rPr>
                <a:t> za rast </a:t>
              </a:r>
              <a:r>
                <a:rPr lang="en-US" sz="2200" dirty="0">
                  <a:solidFill>
                    <a:srgbClr val="595959"/>
                  </a:solidFill>
                </a:rPr>
                <a:t>ali velike izdatke. </a:t>
              </a:r>
            </a:p>
          </p:txBody>
        </p:sp>
        <p:sp>
          <p:nvSpPr>
            <p:cNvPr id="20" name="Freeform: Shape 19">
              <a:extLst>
                <a:ext uri="{FF2B5EF4-FFF2-40B4-BE49-F238E27FC236}">
                  <a16:creationId xmlns:a16="http://schemas.microsoft.com/office/drawing/2014/main" id="{5E8FDD31-8F48-BC72-8828-0A19BD735209}"/>
                </a:ext>
              </a:extLst>
            </p:cNvPr>
            <p:cNvSpPr/>
            <p:nvPr/>
          </p:nvSpPr>
          <p:spPr>
            <a:xfrm>
              <a:off x="4221578" y="947872"/>
              <a:ext cx="3108163" cy="1080943"/>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21" name="Freeform: Shape 20">
              <a:extLst>
                <a:ext uri="{FF2B5EF4-FFF2-40B4-BE49-F238E27FC236}">
                  <a16:creationId xmlns:a16="http://schemas.microsoft.com/office/drawing/2014/main" id="{18875517-B55E-EA06-7E11-2C40D33F5E7E}"/>
                </a:ext>
              </a:extLst>
            </p:cNvPr>
            <p:cNvSpPr/>
            <p:nvPr/>
          </p:nvSpPr>
          <p:spPr>
            <a:xfrm>
              <a:off x="4221578" y="2071561"/>
              <a:ext cx="3108163" cy="381995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Če veste, da se želite </a:t>
              </a:r>
              <a:r>
                <a:rPr lang="en-US" sz="2200" b="1" dirty="0">
                  <a:solidFill>
                    <a:srgbClr val="595959"/>
                  </a:solidFill>
                </a:rPr>
                <a:t>v dveh letih razširiti na novo lokacijo</a:t>
              </a:r>
              <a:r>
                <a:rPr lang="en-US" sz="2200" dirty="0">
                  <a:solidFill>
                    <a:srgbClr val="595959"/>
                  </a:solidFill>
                </a:rPr>
                <a:t>, lahko vaša finančna strategija vključuje varčevanje dela dobička ali pridobitev vlagatelja že zdaj, da bo denar na voljo, ko boste pripravljeni na širitev. Pomaga vam tudi predvideti morebitne težave (npr. potrebo po dodatnih sredstvih pozimi, kar je lahko del strategije za ohranjanje minimalnega stanja denarnih sredstev).</a:t>
              </a:r>
            </a:p>
          </p:txBody>
        </p:sp>
      </p:grpSp>
      <p:pic>
        <p:nvPicPr>
          <p:cNvPr id="3" name="Graphic 2" descr="Future with solid fill">
            <a:extLst>
              <a:ext uri="{FF2B5EF4-FFF2-40B4-BE49-F238E27FC236}">
                <a16:creationId xmlns:a16="http://schemas.microsoft.com/office/drawing/2014/main" id="{60E13FCA-26CB-3AA4-645B-E5D34C5497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5750" y="368257"/>
            <a:ext cx="723563" cy="723563"/>
          </a:xfrm>
          <a:prstGeom prst="rect">
            <a:avLst/>
          </a:prstGeom>
        </p:spPr>
      </p:pic>
      <p:grpSp>
        <p:nvGrpSpPr>
          <p:cNvPr id="14" name="Group 13">
            <a:extLst>
              <a:ext uri="{FF2B5EF4-FFF2-40B4-BE49-F238E27FC236}">
                <a16:creationId xmlns:a16="http://schemas.microsoft.com/office/drawing/2014/main" id="{E57D230D-33BB-17ED-9371-07C7DEAA6FD3}"/>
              </a:ext>
            </a:extLst>
          </p:cNvPr>
          <p:cNvGrpSpPr/>
          <p:nvPr/>
        </p:nvGrpSpPr>
        <p:grpSpPr>
          <a:xfrm>
            <a:off x="291118" y="3892772"/>
            <a:ext cx="11620500" cy="2729718"/>
            <a:chOff x="1971016" y="947872"/>
            <a:chExt cx="5363234" cy="4957889"/>
          </a:xfrm>
          <a:effectLst>
            <a:outerShdw blurRad="63500" sx="102000" sy="102000" algn="ctr" rotWithShape="0">
              <a:prstClr val="black">
                <a:alpha val="40000"/>
              </a:prstClr>
            </a:outerShdw>
          </a:effectLst>
        </p:grpSpPr>
        <p:sp>
          <p:nvSpPr>
            <p:cNvPr id="15" name="Freeform: Shape 14">
              <a:extLst>
                <a:ext uri="{FF2B5EF4-FFF2-40B4-BE49-F238E27FC236}">
                  <a16:creationId xmlns:a16="http://schemas.microsoft.com/office/drawing/2014/main" id="{ABEE9C1E-C1E6-AE66-D487-6CE84250AFC7}"/>
                </a:ext>
              </a:extLst>
            </p:cNvPr>
            <p:cNvSpPr/>
            <p:nvPr/>
          </p:nvSpPr>
          <p:spPr>
            <a:xfrm>
              <a:off x="1971016" y="955962"/>
              <a:ext cx="2055453"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       Vam pomaga ostati na pravi poti</a:t>
              </a:r>
              <a:endParaRPr lang="en-GB" sz="2400" b="1" kern="1200" dirty="0">
                <a:solidFill>
                  <a:schemeClr val="bg1"/>
                </a:solidFill>
              </a:endParaRPr>
            </a:p>
          </p:txBody>
        </p:sp>
        <p:sp>
          <p:nvSpPr>
            <p:cNvPr id="22" name="Freeform: Shape 21">
              <a:extLst>
                <a:ext uri="{FF2B5EF4-FFF2-40B4-BE49-F238E27FC236}">
                  <a16:creationId xmlns:a16="http://schemas.microsoft.com/office/drawing/2014/main" id="{B93C3A09-A284-747A-242C-DD38E7D6BAB5}"/>
                </a:ext>
              </a:extLst>
            </p:cNvPr>
            <p:cNvSpPr/>
            <p:nvPr/>
          </p:nvSpPr>
          <p:spPr>
            <a:xfrm>
              <a:off x="1971016" y="2199808"/>
              <a:ext cx="205545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Poslovno okolje je polno motenj in nepričakovanih izzivov. Trdna strategija vam pomaga ostati </a:t>
              </a:r>
              <a:r>
                <a:rPr lang="en-US" sz="2200" b="1" dirty="0">
                  <a:solidFill>
                    <a:srgbClr val="595959"/>
                  </a:solidFill>
                </a:rPr>
                <a:t>osredotočen na dolgoročne cilje, </a:t>
              </a:r>
              <a:r>
                <a:rPr lang="en-US" sz="2200" dirty="0">
                  <a:solidFill>
                    <a:srgbClr val="595959"/>
                  </a:solidFill>
                </a:rPr>
                <a:t>tudi ko se pojavijo kratkoročne težave. </a:t>
              </a:r>
            </a:p>
          </p:txBody>
        </p:sp>
        <p:sp>
          <p:nvSpPr>
            <p:cNvPr id="23" name="Freeform: Shape 22">
              <a:extLst>
                <a:ext uri="{FF2B5EF4-FFF2-40B4-BE49-F238E27FC236}">
                  <a16:creationId xmlns:a16="http://schemas.microsoft.com/office/drawing/2014/main" id="{249C2181-FB10-3267-604C-2C3860371C7B}"/>
                </a:ext>
              </a:extLst>
            </p:cNvPr>
            <p:cNvSpPr/>
            <p:nvPr/>
          </p:nvSpPr>
          <p:spPr>
            <a:xfrm>
              <a:off x="4221578" y="947872"/>
              <a:ext cx="3112672"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24" name="Freeform: Shape 23">
              <a:extLst>
                <a:ext uri="{FF2B5EF4-FFF2-40B4-BE49-F238E27FC236}">
                  <a16:creationId xmlns:a16="http://schemas.microsoft.com/office/drawing/2014/main" id="{F8FDF46A-1EA8-0869-90AB-C4827A9D46AC}"/>
                </a:ext>
              </a:extLst>
            </p:cNvPr>
            <p:cNvSpPr/>
            <p:nvPr/>
          </p:nvSpPr>
          <p:spPr>
            <a:xfrm>
              <a:off x="4221578" y="2199806"/>
              <a:ext cx="3112672"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Če </a:t>
              </a:r>
              <a:r>
                <a:rPr lang="en-US" sz="2200" b="1" dirty="0">
                  <a:solidFill>
                    <a:srgbClr val="595959"/>
                  </a:solidFill>
                </a:rPr>
                <a:t>se pojavi privlačna priložnost </a:t>
              </a:r>
              <a:r>
                <a:rPr lang="en-US" sz="2200" dirty="0">
                  <a:solidFill>
                    <a:srgbClr val="595959"/>
                  </a:solidFill>
                </a:rPr>
                <a:t>(npr. naložba v nekaj, kar ni povezano z vašim poslom), vam strategija pomaga ostati osredotočen na svoje glavne cilje, kot je izboljšanje namestitve. Prav tako vam služi kot vodilo v primeru neuspehov (npr. upad turizma), tako da se lahko prilagodite, ne da bi izgubili smer.</a:t>
              </a:r>
            </a:p>
          </p:txBody>
        </p:sp>
      </p:grpSp>
      <p:pic>
        <p:nvPicPr>
          <p:cNvPr id="26" name="Graphic 25" descr="Route (Two Pins With A Path) with solid fill">
            <a:extLst>
              <a:ext uri="{FF2B5EF4-FFF2-40B4-BE49-F238E27FC236}">
                <a16:creationId xmlns:a16="http://schemas.microsoft.com/office/drawing/2014/main" id="{59C360EB-97B2-20DD-28BE-638156C9ED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7643" y="3897226"/>
            <a:ext cx="767562" cy="767562"/>
          </a:xfrm>
          <a:prstGeom prst="rect">
            <a:avLst/>
          </a:prstGeom>
        </p:spPr>
      </p:pic>
    </p:spTree>
    <p:extLst>
      <p:ext uri="{BB962C8B-B14F-4D97-AF65-F5344CB8AC3E}">
        <p14:creationId xmlns:p14="http://schemas.microsoft.com/office/powerpoint/2010/main" val="659146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078C1-DD6A-8BF4-DB52-1A341EB9D86E}"/>
            </a:ext>
          </a:extLst>
        </p:cNvPr>
        <p:cNvGrpSpPr/>
        <p:nvPr/>
      </p:nvGrpSpPr>
      <p:grpSpPr>
        <a:xfrm>
          <a:off x="0" y="0"/>
          <a:ext cx="0" cy="0"/>
          <a:chOff x="0" y="0"/>
          <a:chExt cx="0" cy="0"/>
        </a:xfrm>
      </p:grpSpPr>
      <p:pic>
        <p:nvPicPr>
          <p:cNvPr id="16" name="Graphic 15" descr="Gears outline">
            <a:extLst>
              <a:ext uri="{FF2B5EF4-FFF2-40B4-BE49-F238E27FC236}">
                <a16:creationId xmlns:a16="http://schemas.microsoft.com/office/drawing/2014/main" id="{2A80CF72-95AB-B258-156B-2220EF932B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7C65BD28-2C3E-3252-BB3C-ED79CB41D483}"/>
              </a:ext>
            </a:extLst>
          </p:cNvPr>
          <p:cNvGrpSpPr/>
          <p:nvPr/>
        </p:nvGrpSpPr>
        <p:grpSpPr>
          <a:xfrm>
            <a:off x="685800" y="423060"/>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5D47BF54-DB8B-5CB9-A6C0-F004D1C88310}"/>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E" sz="2400" b="1" dirty="0"/>
                <a:t>Gradite kredibilnost</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1E6621A8-B7B1-E488-B860-9F1287B7ED30}"/>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400" dirty="0">
                  <a:solidFill>
                    <a:srgbClr val="595959"/>
                  </a:solidFill>
                </a:rPr>
                <a:t>Če kdaj </a:t>
              </a:r>
              <a:r>
                <a:rPr lang="en-US" sz="2400" b="1" dirty="0">
                  <a:solidFill>
                    <a:srgbClr val="595959"/>
                  </a:solidFill>
                </a:rPr>
                <a:t>potrebujete zunanje financiranje </a:t>
              </a:r>
              <a:r>
                <a:rPr lang="en-US" sz="2400" dirty="0">
                  <a:solidFill>
                    <a:srgbClr val="595959"/>
                  </a:solidFill>
                </a:rPr>
                <a:t>(posojila ali vlagatelje), je jasna finančna strategija velika prednost. To kaže, da ste opravili svojo domačo nalogo in da namerno upravljate s financami.</a:t>
              </a:r>
            </a:p>
          </p:txBody>
        </p:sp>
        <p:sp>
          <p:nvSpPr>
            <p:cNvPr id="20" name="Freeform: Shape 19">
              <a:extLst>
                <a:ext uri="{FF2B5EF4-FFF2-40B4-BE49-F238E27FC236}">
                  <a16:creationId xmlns:a16="http://schemas.microsoft.com/office/drawing/2014/main" id="{DD36D20E-41A0-4274-27FC-4AC5A5113674}"/>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21" name="Freeform: Shape 20">
              <a:extLst>
                <a:ext uri="{FF2B5EF4-FFF2-40B4-BE49-F238E27FC236}">
                  <a16:creationId xmlns:a16="http://schemas.microsoft.com/office/drawing/2014/main" id="{EE0E4F9C-DD31-8807-896C-1B99A1319CA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400" dirty="0">
                  <a:solidFill>
                    <a:srgbClr val="595959"/>
                  </a:solidFill>
                </a:rPr>
                <a:t>Banke in vlagatelji bodo veliko bolj verjetno zaupali in financirali podjetnika, ki lahko jasno izrazi svojo finančno strategijo in pokaže, da so njegov proračun in finančni podatki v skladu s tem načrtom. V bistvu to kaže na profesionalno finančno upravljanje podjetja.</a:t>
              </a:r>
            </a:p>
          </p:txBody>
        </p:sp>
      </p:grpSp>
      <p:pic>
        <p:nvPicPr>
          <p:cNvPr id="10" name="Graphic 9" descr="Coins outline">
            <a:extLst>
              <a:ext uri="{FF2B5EF4-FFF2-40B4-BE49-F238E27FC236}">
                <a16:creationId xmlns:a16="http://schemas.microsoft.com/office/drawing/2014/main" id="{6F6E7EA9-68C6-93D4-7477-C0E6DEE74B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600" y="487848"/>
            <a:ext cx="914400" cy="914400"/>
          </a:xfrm>
          <a:prstGeom prst="rect">
            <a:avLst/>
          </a:prstGeom>
        </p:spPr>
      </p:pic>
      <p:sp>
        <p:nvSpPr>
          <p:cNvPr id="12" name="TextBox 11">
            <a:extLst>
              <a:ext uri="{FF2B5EF4-FFF2-40B4-BE49-F238E27FC236}">
                <a16:creationId xmlns:a16="http://schemas.microsoft.com/office/drawing/2014/main" id="{51E5D1E8-CE71-204A-1026-3029E0A4E891}"/>
              </a:ext>
            </a:extLst>
          </p:cNvPr>
          <p:cNvSpPr txBox="1"/>
          <p:nvPr/>
        </p:nvSpPr>
        <p:spPr>
          <a:xfrm>
            <a:off x="600075" y="4662514"/>
            <a:ext cx="11144250" cy="1107996"/>
          </a:xfrm>
          <a:prstGeom prst="rect">
            <a:avLst/>
          </a:prstGeom>
          <a:noFill/>
        </p:spPr>
        <p:txBody>
          <a:bodyPr wrap="square">
            <a:spAutoFit/>
          </a:bodyPr>
          <a:lstStyle/>
          <a:p>
            <a:r>
              <a:rPr lang="en-US" sz="2200" b="1" dirty="0">
                <a:solidFill>
                  <a:srgbClr val="E96751"/>
                </a:solidFill>
              </a:rPr>
              <a:t>Če povzamemo, </a:t>
            </a:r>
            <a:r>
              <a:rPr lang="en-US" sz="2200" b="1" i="1" dirty="0">
                <a:solidFill>
                  <a:srgbClr val="E96751"/>
                </a:solidFill>
              </a:rPr>
              <a:t>neuspešno načrtovanje pomeni načrtovanje neuspeha</a:t>
            </a:r>
            <a:r>
              <a:rPr lang="en-US" sz="2200" b="1" dirty="0">
                <a:solidFill>
                  <a:srgbClr val="E96751"/>
                </a:solidFill>
              </a:rPr>
              <a:t>. </a:t>
            </a:r>
            <a:r>
              <a:rPr lang="en-US" sz="2200" dirty="0">
                <a:solidFill>
                  <a:srgbClr val="595959"/>
                </a:solidFill>
              </a:rPr>
              <a:t>Finančna strategija je potrebna, da se zagotovi, da vsi deli vašega podjetja (prodaja, odhodki, naložbe) delujejo usklajeno v smeri tega, kar želite doseči. To je vaš finančni </a:t>
            </a:r>
            <a:r>
              <a:rPr lang="en-US" sz="2200" b="1" dirty="0">
                <a:solidFill>
                  <a:srgbClr val="595959"/>
                </a:solidFill>
              </a:rPr>
              <a:t>načrt </a:t>
            </a:r>
            <a:r>
              <a:rPr lang="en-US" sz="2200" dirty="0">
                <a:solidFill>
                  <a:srgbClr val="595959"/>
                </a:solidFill>
              </a:rPr>
              <a:t>za uspeh.</a:t>
            </a:r>
            <a:endParaRPr lang="en-IE" sz="2200" dirty="0">
              <a:solidFill>
                <a:srgbClr val="595959"/>
              </a:solidFill>
            </a:endParaRPr>
          </a:p>
        </p:txBody>
      </p:sp>
    </p:spTree>
    <p:extLst>
      <p:ext uri="{BB962C8B-B14F-4D97-AF65-F5344CB8AC3E}">
        <p14:creationId xmlns:p14="http://schemas.microsoft.com/office/powerpoint/2010/main" val="2867287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9FF6B-27D8-6D86-2D6C-B85ADB9AF674}"/>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C07B9782-0921-1931-A866-85D4EBD00B8B}"/>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9A2026C1-E3DA-590B-39B0-4782379AD68B}"/>
              </a:ext>
            </a:extLst>
          </p:cNvPr>
          <p:cNvSpPr>
            <a:spLocks noGrp="1"/>
          </p:cNvSpPr>
          <p:nvPr>
            <p:ph type="body" sz="quarter" idx="66"/>
          </p:nvPr>
        </p:nvSpPr>
        <p:spPr>
          <a:xfrm rot="16200000">
            <a:off x="2850786" y="719868"/>
            <a:ext cx="1908414" cy="511072"/>
          </a:xfrm>
        </p:spPr>
        <p:txBody>
          <a:bodyPr/>
          <a:lstStyle/>
          <a:p>
            <a:endParaRPr lang="en-IE"/>
          </a:p>
        </p:txBody>
      </p:sp>
      <p:sp>
        <p:nvSpPr>
          <p:cNvPr id="9" name="Text Placeholder 8">
            <a:extLst>
              <a:ext uri="{FF2B5EF4-FFF2-40B4-BE49-F238E27FC236}">
                <a16:creationId xmlns:a16="http://schemas.microsoft.com/office/drawing/2014/main" id="{8849EB85-4EC6-982C-2739-4B23126FF6C4}"/>
              </a:ext>
            </a:extLst>
          </p:cNvPr>
          <p:cNvSpPr>
            <a:spLocks noGrp="1"/>
          </p:cNvSpPr>
          <p:nvPr>
            <p:ph type="body" sz="quarter" idx="21"/>
          </p:nvPr>
        </p:nvSpPr>
        <p:spPr>
          <a:xfrm>
            <a:off x="4295552" y="1372379"/>
            <a:ext cx="7221426" cy="4530541"/>
          </a:xfrm>
        </p:spPr>
        <p:txBody>
          <a:bodyPr lIns="91440" tIns="45720" rIns="91440" bIns="45720" anchor="t"/>
          <a:lstStyle/>
          <a:p>
            <a:pPr>
              <a:spcAft>
                <a:spcPts val="1200"/>
              </a:spcAft>
            </a:pPr>
            <a:r>
              <a:rPr lang="en-US" sz="2100" dirty="0"/>
              <a:t>Da bi zgradili resnično trajnostno in odporno turistično podjetje, mora finančno načrtovanje presegati mesečni prihodek in kratkoročno proračunsko načrtovanje. </a:t>
            </a:r>
            <a:endParaRPr lang="en-US" sz="2100" dirty="0">
              <a:ea typeface="Calibri"/>
              <a:cs typeface="Calibri"/>
            </a:endParaRPr>
          </a:p>
          <a:p>
            <a:pPr>
              <a:spcAft>
                <a:spcPts val="1200"/>
              </a:spcAft>
            </a:pPr>
            <a:r>
              <a:rPr lang="en-US" sz="2100" dirty="0"/>
              <a:t>Naslednje strategije predstavljajo načrt za doseganje </a:t>
            </a:r>
            <a:r>
              <a:rPr lang="en-US" sz="2100" b="1" dirty="0"/>
              <a:t>dolgoročne finančne stabilnosti</a:t>
            </a:r>
            <a:r>
              <a:rPr lang="en-US" sz="2100" dirty="0"/>
              <a:t>, ki zagotavlja, da se vaša nastanitev lahko prilagaja spremembam, prenese sezonska nihanja in podpira vaše osebne cilje ter poslovno poslanstvo. </a:t>
            </a:r>
            <a:endParaRPr lang="en-US" sz="2100" dirty="0">
              <a:ea typeface="Calibri"/>
              <a:cs typeface="Calibri"/>
            </a:endParaRPr>
          </a:p>
          <a:p>
            <a:pPr>
              <a:spcAft>
                <a:spcPts val="1200"/>
              </a:spcAft>
            </a:pPr>
            <a:r>
              <a:rPr lang="en-US" sz="2100" dirty="0"/>
              <a:t>Od ustvarjanja rezervnih </a:t>
            </a:r>
            <a:r>
              <a:rPr lang="en-US" sz="2100" b="1" dirty="0"/>
              <a:t>sredstev za nujne primere </a:t>
            </a:r>
            <a:r>
              <a:rPr lang="en-US" sz="2100" dirty="0"/>
              <a:t>in </a:t>
            </a:r>
            <a:r>
              <a:rPr lang="en-US" sz="2100" b="1" dirty="0"/>
              <a:t>ponovnega vlaganja </a:t>
            </a:r>
            <a:r>
              <a:rPr lang="en-US" sz="2100" dirty="0"/>
              <a:t>v nadgradnje do </a:t>
            </a:r>
            <a:r>
              <a:rPr lang="en-US" sz="2100" b="1" dirty="0"/>
              <a:t>spremljanja finančnega poslovanja </a:t>
            </a:r>
            <a:r>
              <a:rPr lang="en-US" sz="2100" dirty="0"/>
              <a:t>in </a:t>
            </a:r>
            <a:r>
              <a:rPr lang="en-US" sz="2100" b="1" dirty="0"/>
              <a:t>diverzifikacije virov prihodkov </a:t>
            </a:r>
            <a:r>
              <a:rPr lang="en-US" sz="2100" dirty="0"/>
              <a:t>– vsako področje krepi vaše temelje za rast. </a:t>
            </a:r>
            <a:endParaRPr lang="en-US" sz="2100" dirty="0">
              <a:ea typeface="Calibri"/>
              <a:cs typeface="Calibri"/>
            </a:endParaRPr>
          </a:p>
          <a:p>
            <a:pPr>
              <a:spcAft>
                <a:spcPts val="1200"/>
              </a:spcAft>
            </a:pPr>
            <a:r>
              <a:rPr lang="en-US" sz="2100" dirty="0"/>
              <a:t>Z obravnavanjem </a:t>
            </a:r>
            <a:r>
              <a:rPr lang="en-US" sz="2100" b="1" dirty="0"/>
              <a:t>inflacije, tveganja in dolgoročne vizije </a:t>
            </a:r>
            <a:r>
              <a:rPr lang="en-US" sz="2100" dirty="0"/>
              <a:t>ne boste le ohranili svoj posel, ampak ga boste pripravili na uspešno delovanje v prihodnjih letih.</a:t>
            </a:r>
            <a:endParaRPr lang="en-IE" sz="2100">
              <a:ea typeface="Calibri"/>
              <a:cs typeface="Calibri"/>
            </a:endParaRPr>
          </a:p>
        </p:txBody>
      </p:sp>
      <p:sp>
        <p:nvSpPr>
          <p:cNvPr id="7" name="Text Placeholder 6">
            <a:extLst>
              <a:ext uri="{FF2B5EF4-FFF2-40B4-BE49-F238E27FC236}">
                <a16:creationId xmlns:a16="http://schemas.microsoft.com/office/drawing/2014/main" id="{E61BC670-444B-187A-84D6-034D90210D1B}"/>
              </a:ext>
            </a:extLst>
          </p:cNvPr>
          <p:cNvSpPr>
            <a:spLocks noGrp="1"/>
          </p:cNvSpPr>
          <p:nvPr>
            <p:ph type="body" sz="quarter" idx="18"/>
          </p:nvPr>
        </p:nvSpPr>
        <p:spPr>
          <a:xfrm>
            <a:off x="675021" y="3232809"/>
            <a:ext cx="2680738" cy="1049221"/>
          </a:xfrm>
        </p:spPr>
        <p:txBody>
          <a:bodyPr/>
          <a:lstStyle/>
          <a:p>
            <a:r>
              <a:rPr lang="en-IE" b="0" dirty="0"/>
              <a:t>Kako obravnavati izzive in ustvarjati priložnosti</a:t>
            </a:r>
          </a:p>
        </p:txBody>
      </p:sp>
      <p:sp>
        <p:nvSpPr>
          <p:cNvPr id="8" name="Text Placeholder 7">
            <a:extLst>
              <a:ext uri="{FF2B5EF4-FFF2-40B4-BE49-F238E27FC236}">
                <a16:creationId xmlns:a16="http://schemas.microsoft.com/office/drawing/2014/main" id="{4A329DDA-707C-BFC5-1EE6-4C80E2FAD2BE}"/>
              </a:ext>
            </a:extLst>
          </p:cNvPr>
          <p:cNvSpPr>
            <a:spLocks noGrp="1"/>
          </p:cNvSpPr>
          <p:nvPr>
            <p:ph type="body" sz="quarter" idx="19"/>
          </p:nvPr>
        </p:nvSpPr>
        <p:spPr>
          <a:xfrm>
            <a:off x="345193" y="1946322"/>
            <a:ext cx="3516878" cy="385564"/>
          </a:xfrm>
        </p:spPr>
        <p:txBody>
          <a:bodyPr/>
          <a:lstStyle/>
          <a:p>
            <a:r>
              <a:rPr lang="en-IE" b="0" dirty="0"/>
              <a:t>Dolgoročna finančna stabilnost</a:t>
            </a:r>
          </a:p>
        </p:txBody>
      </p:sp>
      <p:sp>
        <p:nvSpPr>
          <p:cNvPr id="2" name="Text Placeholder 3">
            <a:extLst>
              <a:ext uri="{FF2B5EF4-FFF2-40B4-BE49-F238E27FC236}">
                <a16:creationId xmlns:a16="http://schemas.microsoft.com/office/drawing/2014/main" id="{2E89F4F2-5BC0-9148-2957-5D5958D3ACB4}"/>
              </a:ext>
            </a:extLst>
          </p:cNvPr>
          <p:cNvSpPr>
            <a:spLocks noGrp="1"/>
          </p:cNvSpPr>
          <p:nvPr>
            <p:ph type="body" sz="quarter" idx="16"/>
          </p:nvPr>
        </p:nvSpPr>
        <p:spPr>
          <a:xfrm>
            <a:off x="4295552" y="264698"/>
            <a:ext cx="7504847" cy="803654"/>
          </a:xfrm>
        </p:spPr>
        <p:txBody>
          <a:bodyPr lIns="91440" tIns="45720" rIns="91440" bIns="45720" anchor="t">
            <a:noAutofit/>
          </a:bodyPr>
          <a:lstStyle/>
          <a:p>
            <a:r>
              <a:rPr lang="en-IE" sz="2800" b="0" dirty="0">
                <a:solidFill>
                  <a:srgbClr val="E96751"/>
                </a:solidFill>
              </a:rPr>
              <a:t>Obravnavajte izzive s strategijami in izkoristite priložnosti za izgradnjo odpornosti</a:t>
            </a:r>
            <a:endParaRPr lang="sl-SI" sz="2800">
              <a:ea typeface="Calibri"/>
              <a:cs typeface="Calibri"/>
            </a:endParaRPr>
          </a:p>
        </p:txBody>
      </p:sp>
    </p:spTree>
    <p:extLst>
      <p:ext uri="{BB962C8B-B14F-4D97-AF65-F5344CB8AC3E}">
        <p14:creationId xmlns:p14="http://schemas.microsoft.com/office/powerpoint/2010/main" val="3761180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919F1A-A037-E0AC-31EA-2E5B7391014D}"/>
              </a:ext>
            </a:extLst>
          </p:cNvPr>
          <p:cNvSpPr>
            <a:spLocks noGrp="1"/>
          </p:cNvSpPr>
          <p:nvPr>
            <p:ph type="body" sz="quarter" idx="18"/>
          </p:nvPr>
        </p:nvSpPr>
        <p:spPr>
          <a:xfrm>
            <a:off x="788657" y="835585"/>
            <a:ext cx="10614687" cy="3499183"/>
          </a:xfrm>
        </p:spPr>
        <p:txBody>
          <a:bodyPr/>
          <a:lstStyle/>
          <a:p>
            <a:r>
              <a:rPr lang="en-US" sz="2400" dirty="0"/>
              <a:t>Preden lahko načrtujete prihodnost, </a:t>
            </a:r>
            <a:r>
              <a:rPr lang="en-US" sz="2400" b="1" dirty="0"/>
              <a:t>morate imeti jasno sliko o svojih trenutnih financah</a:t>
            </a:r>
            <a:r>
              <a:rPr lang="en-US" sz="2400" dirty="0"/>
              <a:t>. To vključuje pregled vaših finančnih evidenc in izkazov, da bi odgovorili na vprašanja: Od kod prihaja vaš denar in kam gre trenutno?</a:t>
            </a:r>
            <a:endParaRPr lang="en-IE" sz="2400" dirty="0"/>
          </a:p>
        </p:txBody>
      </p:sp>
      <p:sp>
        <p:nvSpPr>
          <p:cNvPr id="7" name="Text Placeholder 6">
            <a:extLst>
              <a:ext uri="{FF2B5EF4-FFF2-40B4-BE49-F238E27FC236}">
                <a16:creationId xmlns:a16="http://schemas.microsoft.com/office/drawing/2014/main" id="{2FEA3ECD-59C1-0720-360F-BD81FC0346F5}"/>
              </a:ext>
            </a:extLst>
          </p:cNvPr>
          <p:cNvSpPr>
            <a:spLocks noGrp="1"/>
          </p:cNvSpPr>
          <p:nvPr>
            <p:ph type="body" sz="quarter" idx="16"/>
          </p:nvPr>
        </p:nvSpPr>
        <p:spPr>
          <a:xfrm>
            <a:off x="788656" y="279095"/>
            <a:ext cx="10614687" cy="803654"/>
          </a:xfrm>
        </p:spPr>
        <p:txBody>
          <a:bodyPr/>
          <a:lstStyle/>
          <a:p>
            <a:r>
              <a:rPr lang="en-IE" sz="2800" dirty="0"/>
              <a:t>Razumite svojo trenutno finančno situacijo – </a:t>
            </a:r>
            <a:r>
              <a:rPr lang="en-IE" sz="2800" dirty="0">
                <a:solidFill>
                  <a:srgbClr val="E96751"/>
                </a:solidFill>
              </a:rPr>
              <a:t>trenutni problemi</a:t>
            </a:r>
          </a:p>
        </p:txBody>
      </p:sp>
      <p:sp>
        <p:nvSpPr>
          <p:cNvPr id="10" name="Flowchart: Alternate Process 9">
            <a:extLst>
              <a:ext uri="{FF2B5EF4-FFF2-40B4-BE49-F238E27FC236}">
                <a16:creationId xmlns:a16="http://schemas.microsoft.com/office/drawing/2014/main" id="{0761CEBC-D4DA-9926-6AA5-28C96F4B91E5}"/>
              </a:ext>
            </a:extLst>
          </p:cNvPr>
          <p:cNvSpPr/>
          <p:nvPr/>
        </p:nvSpPr>
        <p:spPr>
          <a:xfrm>
            <a:off x="735010" y="2099735"/>
            <a:ext cx="10789448" cy="981719"/>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5">
            <a:extLst>
              <a:ext uri="{FF2B5EF4-FFF2-40B4-BE49-F238E27FC236}">
                <a16:creationId xmlns:a16="http://schemas.microsoft.com/office/drawing/2014/main" id="{0EDDF50B-8206-8216-0CEB-6C7F3E454984}"/>
              </a:ext>
            </a:extLst>
          </p:cNvPr>
          <p:cNvSpPr txBox="1">
            <a:spLocks/>
          </p:cNvSpPr>
          <p:nvPr/>
        </p:nvSpPr>
        <p:spPr>
          <a:xfrm>
            <a:off x="909771" y="2089592"/>
            <a:ext cx="10614687" cy="803653"/>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IE" sz="2800">
                <a:solidFill>
                  <a:schemeClr val="bg1"/>
                </a:solidFill>
              </a:rPr>
              <a:t>Preglejte finančne izkaze in razumite, </a:t>
            </a:r>
            <a:endParaRPr lang="en-IE" sz="2800" dirty="0">
              <a:solidFill>
                <a:schemeClr val="bg1"/>
              </a:solidFill>
            </a:endParaRPr>
          </a:p>
          <a:p>
            <a:pPr algn="ctr">
              <a:spcAft>
                <a:spcPts val="600"/>
              </a:spcAft>
            </a:pPr>
            <a:r>
              <a:rPr lang="en-IE" sz="2800" err="1">
                <a:solidFill>
                  <a:schemeClr val="bg1"/>
                </a:solidFill>
              </a:rPr>
              <a:t>kje</a:t>
            </a:r>
            <a:r>
              <a:rPr lang="en-IE" sz="2800">
                <a:solidFill>
                  <a:schemeClr val="bg1"/>
                </a:solidFill>
              </a:rPr>
              <a:t> </a:t>
            </a:r>
            <a:r>
              <a:rPr lang="en-IE" sz="2800" err="1">
                <a:solidFill>
                  <a:schemeClr val="bg1"/>
                </a:solidFill>
              </a:rPr>
              <a:t>ste</a:t>
            </a:r>
            <a:r>
              <a:rPr lang="en-IE" sz="2800">
                <a:solidFill>
                  <a:schemeClr val="bg1"/>
                </a:solidFill>
              </a:rPr>
              <a:t> </a:t>
            </a:r>
            <a:r>
              <a:rPr lang="en-IE" sz="2800" err="1">
                <a:solidFill>
                  <a:schemeClr val="bg1"/>
                </a:solidFill>
              </a:rPr>
              <a:t>trenutno</a:t>
            </a:r>
            <a:r>
              <a:rPr lang="en-IE" sz="2800">
                <a:solidFill>
                  <a:schemeClr val="bg1"/>
                </a:solidFill>
              </a:rPr>
              <a:t>.</a:t>
            </a:r>
            <a:endParaRPr lang="en-IE" sz="2800" i="1">
              <a:solidFill>
                <a:schemeClr val="bg1"/>
              </a:solidFill>
            </a:endParaRPr>
          </a:p>
        </p:txBody>
      </p:sp>
      <p:sp>
        <p:nvSpPr>
          <p:cNvPr id="13" name="Text Placeholder 5">
            <a:extLst>
              <a:ext uri="{FF2B5EF4-FFF2-40B4-BE49-F238E27FC236}">
                <a16:creationId xmlns:a16="http://schemas.microsoft.com/office/drawing/2014/main" id="{FA60B6C2-6E0B-B773-92DE-A0E7C84B19F8}"/>
              </a:ext>
            </a:extLst>
          </p:cNvPr>
          <p:cNvSpPr txBox="1">
            <a:spLocks/>
          </p:cNvSpPr>
          <p:nvPr/>
        </p:nvSpPr>
        <p:spPr>
          <a:xfrm>
            <a:off x="1531044" y="3290765"/>
            <a:ext cx="987230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595959"/>
                </a:solidFill>
              </a:rPr>
              <a:t>Preglejte izkaz poslovnega izida, bilanco stanja in izkaz denarnih tokov </a:t>
            </a:r>
            <a:r>
              <a:rPr lang="en-US" dirty="0">
                <a:solidFill>
                  <a:srgbClr val="595959"/>
                </a:solidFill>
              </a:rPr>
              <a:t>(več o teh izkazih spodaj), da zberete ključne podatke. </a:t>
            </a:r>
            <a:r>
              <a:rPr lang="en-US" i="1" dirty="0">
                <a:solidFill>
                  <a:srgbClr val="E96751"/>
                </a:solidFill>
              </a:rPr>
              <a:t>Koliko prihodkov ste zaslužili prejšnji mesec ali prejšnje leto? Kateri so vaši glavni odhodki? Koliko dolgov imate? Koliko denarja imate na voljo?</a:t>
            </a:r>
          </a:p>
        </p:txBody>
      </p:sp>
      <p:sp>
        <p:nvSpPr>
          <p:cNvPr id="14" name="Flowchart: Alternate Process 13">
            <a:extLst>
              <a:ext uri="{FF2B5EF4-FFF2-40B4-BE49-F238E27FC236}">
                <a16:creationId xmlns:a16="http://schemas.microsoft.com/office/drawing/2014/main" id="{FA14D0F1-D746-2FA3-3F09-E6D95333B113}"/>
              </a:ext>
            </a:extLst>
          </p:cNvPr>
          <p:cNvSpPr/>
          <p:nvPr/>
        </p:nvSpPr>
        <p:spPr>
          <a:xfrm>
            <a:off x="1377915" y="3271469"/>
            <a:ext cx="10146543" cy="140971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5">
            <a:extLst>
              <a:ext uri="{FF2B5EF4-FFF2-40B4-BE49-F238E27FC236}">
                <a16:creationId xmlns:a16="http://schemas.microsoft.com/office/drawing/2014/main" id="{EE8E6276-5277-75F8-F450-33C6D31808D1}"/>
              </a:ext>
            </a:extLst>
          </p:cNvPr>
          <p:cNvSpPr txBox="1">
            <a:spLocks/>
          </p:cNvSpPr>
          <p:nvPr/>
        </p:nvSpPr>
        <p:spPr>
          <a:xfrm>
            <a:off x="1529934" y="4940104"/>
            <a:ext cx="9902717"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800" b="1" dirty="0">
                <a:solidFill>
                  <a:srgbClr val="EC7C69"/>
                </a:solidFill>
              </a:rPr>
              <a:t>Primer: </a:t>
            </a:r>
            <a:r>
              <a:rPr lang="en-US" dirty="0">
                <a:solidFill>
                  <a:srgbClr val="595959"/>
                </a:solidFill>
              </a:rPr>
              <a:t>Vaš izkaz poslovnega izida lahko kaže, da je vaš B&amp;B lani zaslužil 100.000 evrov, imel 90.000 evrov odhodkov, kar je prineslo 10.000 evrov dobička. Bilanca stanja lahko pokaže, da imate 5.000 evrov gotovine na banki, 20.000 evrov posojila in sredstva (kot so nepremičnine in oprema) v vrednosti 50.000 evrov.</a:t>
            </a:r>
            <a:endParaRPr lang="en-IE" dirty="0">
              <a:solidFill>
                <a:srgbClr val="595959"/>
              </a:solidFill>
            </a:endParaRPr>
          </a:p>
        </p:txBody>
      </p:sp>
      <p:sp>
        <p:nvSpPr>
          <p:cNvPr id="16" name="Flowchart: Alternate Process 15">
            <a:extLst>
              <a:ext uri="{FF2B5EF4-FFF2-40B4-BE49-F238E27FC236}">
                <a16:creationId xmlns:a16="http://schemas.microsoft.com/office/drawing/2014/main" id="{89965ED0-AE6C-825F-7B14-763BB98757E9}"/>
              </a:ext>
            </a:extLst>
          </p:cNvPr>
          <p:cNvSpPr/>
          <p:nvPr/>
        </p:nvSpPr>
        <p:spPr>
          <a:xfrm>
            <a:off x="1408331" y="4803874"/>
            <a:ext cx="10116127" cy="188267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or: Elbow 16">
            <a:extLst>
              <a:ext uri="{FF2B5EF4-FFF2-40B4-BE49-F238E27FC236}">
                <a16:creationId xmlns:a16="http://schemas.microsoft.com/office/drawing/2014/main" id="{8E9A185B-06D9-9728-2D63-C9D1F6FEC60B}"/>
              </a:ext>
            </a:extLst>
          </p:cNvPr>
          <p:cNvCxnSpPr>
            <a:cxnSpLocks/>
            <a:stCxn id="10" idx="1"/>
            <a:endCxn id="14" idx="1"/>
          </p:cNvCxnSpPr>
          <p:nvPr/>
        </p:nvCxnSpPr>
        <p:spPr>
          <a:xfrm rot="10800000" flipH="1" flipV="1">
            <a:off x="735009" y="2590595"/>
            <a:ext cx="642905" cy="1385730"/>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0925654-2455-550A-042F-82BC4682C528}"/>
              </a:ext>
            </a:extLst>
          </p:cNvPr>
          <p:cNvCxnSpPr>
            <a:cxnSpLocks/>
          </p:cNvCxnSpPr>
          <p:nvPr/>
        </p:nvCxnSpPr>
        <p:spPr>
          <a:xfrm rot="16200000" flipH="1">
            <a:off x="-17557" y="4795549"/>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pic>
        <p:nvPicPr>
          <p:cNvPr id="24" name="Graphic 23" descr="Piggy Bank with solid fill">
            <a:extLst>
              <a:ext uri="{FF2B5EF4-FFF2-40B4-BE49-F238E27FC236}">
                <a16:creationId xmlns:a16="http://schemas.microsoft.com/office/drawing/2014/main" id="{25B5E527-9F74-051B-5E9D-E037A0A213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6325" y="2167055"/>
            <a:ext cx="914400" cy="914400"/>
          </a:xfrm>
          <a:prstGeom prst="rect">
            <a:avLst/>
          </a:prstGeom>
        </p:spPr>
      </p:pic>
    </p:spTree>
    <p:extLst>
      <p:ext uri="{BB962C8B-B14F-4D97-AF65-F5344CB8AC3E}">
        <p14:creationId xmlns:p14="http://schemas.microsoft.com/office/powerpoint/2010/main" val="3287268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A27F7-8B79-95CF-D4B1-77DB2FAE1AC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19AD08D-003C-1625-7D36-7853142AA1A7}"/>
              </a:ext>
            </a:extLst>
          </p:cNvPr>
          <p:cNvSpPr/>
          <p:nvPr/>
        </p:nvSpPr>
        <p:spPr>
          <a:xfrm>
            <a:off x="847827" y="1087601"/>
            <a:ext cx="11112845" cy="179130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7F655165-17C1-EB69-7EEC-3FD2FB9EA679}"/>
              </a:ext>
            </a:extLst>
          </p:cNvPr>
          <p:cNvSpPr/>
          <p:nvPr/>
        </p:nvSpPr>
        <p:spPr>
          <a:xfrm>
            <a:off x="838058" y="930924"/>
            <a:ext cx="285342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12" name="Rectangle 11">
            <a:extLst>
              <a:ext uri="{FF2B5EF4-FFF2-40B4-BE49-F238E27FC236}">
                <a16:creationId xmlns:a16="http://schemas.microsoft.com/office/drawing/2014/main" id="{6F27D435-F2FD-4F8A-4FD3-675EDB66CA84}"/>
              </a:ext>
            </a:extLst>
          </p:cNvPr>
          <p:cNvSpPr/>
          <p:nvPr/>
        </p:nvSpPr>
        <p:spPr>
          <a:xfrm>
            <a:off x="847827" y="3204956"/>
            <a:ext cx="11112845" cy="288208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87150C48-97C1-0231-D23B-EEF27C9B9B5A}"/>
              </a:ext>
            </a:extLst>
          </p:cNvPr>
          <p:cNvSpPr/>
          <p:nvPr/>
        </p:nvSpPr>
        <p:spPr>
          <a:xfrm>
            <a:off x="838058" y="3048280"/>
            <a:ext cx="356382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66637728-02ED-9A25-9DD6-E9B1D7C25121}"/>
              </a:ext>
            </a:extLst>
          </p:cNvPr>
          <p:cNvSpPr txBox="1"/>
          <p:nvPr/>
        </p:nvSpPr>
        <p:spPr>
          <a:xfrm>
            <a:off x="851912" y="993187"/>
            <a:ext cx="2839571" cy="461665"/>
          </a:xfrm>
          <a:prstGeom prst="rect">
            <a:avLst/>
          </a:prstGeom>
          <a:noFill/>
        </p:spPr>
        <p:txBody>
          <a:bodyPr wrap="square" rtlCol="0">
            <a:spAutoFit/>
          </a:bodyPr>
          <a:lstStyle/>
          <a:p>
            <a:r>
              <a:rPr lang="en-US" sz="2400" b="1" dirty="0">
                <a:solidFill>
                  <a:schemeClr val="bg1"/>
                </a:solidFill>
              </a:rPr>
              <a:t>Preseganje stroškov</a:t>
            </a:r>
            <a:endParaRPr lang="en-GB" sz="2400" b="1" dirty="0">
              <a:solidFill>
                <a:schemeClr val="bg1"/>
              </a:solidFill>
            </a:endParaRPr>
          </a:p>
        </p:txBody>
      </p:sp>
      <p:sp>
        <p:nvSpPr>
          <p:cNvPr id="17" name="TextBox 16">
            <a:extLst>
              <a:ext uri="{FF2B5EF4-FFF2-40B4-BE49-F238E27FC236}">
                <a16:creationId xmlns:a16="http://schemas.microsoft.com/office/drawing/2014/main" id="{3B91B4E5-A930-E0CA-2E8B-B7A16087561A}"/>
              </a:ext>
            </a:extLst>
          </p:cNvPr>
          <p:cNvSpPr txBox="1"/>
          <p:nvPr/>
        </p:nvSpPr>
        <p:spPr>
          <a:xfrm>
            <a:off x="955502" y="3096451"/>
            <a:ext cx="3446377" cy="461665"/>
          </a:xfrm>
          <a:prstGeom prst="rect">
            <a:avLst/>
          </a:prstGeom>
          <a:noFill/>
        </p:spPr>
        <p:txBody>
          <a:bodyPr wrap="square" rtlCol="0">
            <a:spAutoFit/>
          </a:bodyPr>
          <a:lstStyle/>
          <a:p>
            <a:r>
              <a:rPr lang="en-GB" sz="2400" b="1" dirty="0">
                <a:solidFill>
                  <a:schemeClr val="bg1"/>
                </a:solidFill>
              </a:rPr>
              <a:t>Rezerva za nujne primere</a:t>
            </a:r>
          </a:p>
        </p:txBody>
      </p:sp>
      <p:sp>
        <p:nvSpPr>
          <p:cNvPr id="18" name="TextBox 17">
            <a:extLst>
              <a:ext uri="{FF2B5EF4-FFF2-40B4-BE49-F238E27FC236}">
                <a16:creationId xmlns:a16="http://schemas.microsoft.com/office/drawing/2014/main" id="{55F60757-30D7-45B0-23DD-60E46D496C1E}"/>
              </a:ext>
            </a:extLst>
          </p:cNvPr>
          <p:cNvSpPr txBox="1"/>
          <p:nvPr/>
        </p:nvSpPr>
        <p:spPr>
          <a:xfrm>
            <a:off x="955502" y="989990"/>
            <a:ext cx="11001273" cy="1569660"/>
          </a:xfrm>
          <a:prstGeom prst="rect">
            <a:avLst/>
          </a:prstGeom>
          <a:noFill/>
        </p:spPr>
        <p:txBody>
          <a:bodyPr wrap="square" rtlCol="0">
            <a:spAutoFit/>
          </a:bodyPr>
          <a:lstStyle/>
          <a:p>
            <a:pPr indent="2692400"/>
            <a:r>
              <a:rPr lang="en-US" sz="2400" dirty="0">
                <a:solidFill>
                  <a:srgbClr val="595959"/>
                </a:solidFill>
              </a:rPr>
              <a:t>Pogosto tveganje so </a:t>
            </a:r>
            <a:r>
              <a:rPr lang="en-US" sz="2400" b="1" dirty="0">
                <a:solidFill>
                  <a:srgbClr val="595959"/>
                </a:solidFill>
              </a:rPr>
              <a:t>presežki stroškov </a:t>
            </a:r>
            <a:r>
              <a:rPr lang="en-US" sz="2400" dirty="0">
                <a:solidFill>
                  <a:srgbClr val="595959"/>
                </a:solidFill>
              </a:rPr>
              <a:t>– </a:t>
            </a:r>
            <a:r>
              <a:rPr lang="en-US" sz="2400" b="1" dirty="0">
                <a:solidFill>
                  <a:srgbClr val="E96751"/>
                </a:solidFill>
              </a:rPr>
              <a:t>na primer, </a:t>
            </a:r>
            <a:r>
              <a:rPr lang="en-US" sz="2400" dirty="0">
                <a:solidFill>
                  <a:srgbClr val="595959"/>
                </a:solidFill>
              </a:rPr>
              <a:t>ko se cene energije dvignejo in postanejo komunalne storitve veliko dražje od predvidenega. Ker veste, da se to lahko zgodi, se lahko odločite za nakup energetsko učinkovitih aparatov ali pa v rezervni sklad za nujne primere vložite nekaj dodatnega denarja za plačilo komunalnih storitev.</a:t>
            </a:r>
          </a:p>
        </p:txBody>
      </p:sp>
      <p:sp>
        <p:nvSpPr>
          <p:cNvPr id="19" name="TextBox 18">
            <a:extLst>
              <a:ext uri="{FF2B5EF4-FFF2-40B4-BE49-F238E27FC236}">
                <a16:creationId xmlns:a16="http://schemas.microsoft.com/office/drawing/2014/main" id="{D3258612-2526-FAFF-31D0-A0394040A3E6}"/>
              </a:ext>
            </a:extLst>
          </p:cNvPr>
          <p:cNvSpPr txBox="1"/>
          <p:nvPr/>
        </p:nvSpPr>
        <p:spPr>
          <a:xfrm>
            <a:off x="980420" y="3322199"/>
            <a:ext cx="10966867" cy="2677656"/>
          </a:xfrm>
          <a:prstGeom prst="rect">
            <a:avLst/>
          </a:prstGeom>
          <a:noFill/>
        </p:spPr>
        <p:txBody>
          <a:bodyPr wrap="square" lIns="91440" tIns="45720" rIns="91440" bIns="45720" rtlCol="0" anchor="t">
            <a:spAutoFit/>
          </a:bodyPr>
          <a:lstStyle/>
          <a:p>
            <a:pPr indent="3239770"/>
            <a:r>
              <a:rPr lang="en-US" sz="2400" dirty="0">
                <a:solidFill>
                  <a:srgbClr val="595959"/>
                </a:solidFill>
              </a:rPr>
              <a:t>   </a:t>
            </a:r>
            <a:r>
              <a:rPr lang="en-US" sz="2400" dirty="0" err="1">
                <a:solidFill>
                  <a:srgbClr val="595959"/>
                </a:solidFill>
              </a:rPr>
              <a:t>Pripravite</a:t>
            </a:r>
            <a:r>
              <a:rPr lang="en-US" sz="2400" dirty="0">
                <a:solidFill>
                  <a:srgbClr val="595959"/>
                </a:solidFill>
              </a:rPr>
              <a:t> denar, ki ga </a:t>
            </a:r>
            <a:r>
              <a:rPr lang="en-US" sz="2400" dirty="0" err="1">
                <a:solidFill>
                  <a:srgbClr val="595959"/>
                </a:solidFill>
              </a:rPr>
              <a:t>boste</a:t>
            </a:r>
            <a:r>
              <a:rPr lang="en-US" sz="2400" dirty="0">
                <a:solidFill>
                  <a:srgbClr val="595959"/>
                </a:solidFill>
              </a:rPr>
              <a:t> </a:t>
            </a:r>
            <a:r>
              <a:rPr lang="en-US" sz="2400" dirty="0" err="1">
                <a:solidFill>
                  <a:srgbClr val="595959"/>
                </a:solidFill>
              </a:rPr>
              <a:t>uporabili</a:t>
            </a:r>
            <a:r>
              <a:rPr lang="en-US" sz="2400" dirty="0">
                <a:solidFill>
                  <a:srgbClr val="595959"/>
                </a:solidFill>
              </a:rPr>
              <a:t> le, </a:t>
            </a:r>
            <a:r>
              <a:rPr lang="en-US" sz="2400" dirty="0" err="1">
                <a:solidFill>
                  <a:srgbClr val="595959"/>
                </a:solidFill>
              </a:rPr>
              <a:t>če</a:t>
            </a:r>
            <a:r>
              <a:rPr lang="en-US" sz="2400" dirty="0">
                <a:solidFill>
                  <a:srgbClr val="595959"/>
                </a:solidFill>
              </a:rPr>
              <a:t> se </a:t>
            </a:r>
            <a:r>
              <a:rPr lang="en-US" sz="2400" dirty="0" err="1">
                <a:solidFill>
                  <a:srgbClr val="595959"/>
                </a:solidFill>
              </a:rPr>
              <a:t>kaj</a:t>
            </a:r>
            <a:r>
              <a:rPr lang="en-US" sz="2400" dirty="0">
                <a:solidFill>
                  <a:srgbClr val="595959"/>
                </a:solidFill>
              </a:rPr>
              <a:t> </a:t>
            </a:r>
            <a:r>
              <a:rPr lang="en-US" sz="2400" dirty="0" err="1">
                <a:solidFill>
                  <a:srgbClr val="595959"/>
                </a:solidFill>
              </a:rPr>
              <a:t>zgodi</a:t>
            </a:r>
            <a:r>
              <a:rPr lang="en-US" sz="2400" dirty="0">
                <a:solidFill>
                  <a:srgbClr val="595959"/>
                </a:solidFill>
              </a:rPr>
              <a:t>. </a:t>
            </a:r>
            <a:r>
              <a:rPr lang="en-US" sz="2400" dirty="0" err="1">
                <a:solidFill>
                  <a:srgbClr val="595959"/>
                </a:solidFill>
              </a:rPr>
              <a:t>Mnogi</a:t>
            </a:r>
            <a:r>
              <a:rPr lang="en-US" sz="2400" dirty="0">
                <a:solidFill>
                  <a:srgbClr val="595959"/>
                </a:solidFill>
              </a:rPr>
              <a:t> </a:t>
            </a:r>
            <a:r>
              <a:rPr lang="en-US" sz="2400" dirty="0" err="1">
                <a:solidFill>
                  <a:srgbClr val="595959"/>
                </a:solidFill>
              </a:rPr>
              <a:t>strokovnjaki</a:t>
            </a:r>
            <a:r>
              <a:rPr lang="en-US" sz="2400" dirty="0">
                <a:solidFill>
                  <a:srgbClr val="595959"/>
                </a:solidFill>
              </a:rPr>
              <a:t> priporočajo, da </a:t>
            </a:r>
            <a:r>
              <a:rPr lang="en-US" sz="2400" b="1" dirty="0">
                <a:solidFill>
                  <a:srgbClr val="595959"/>
                </a:solidFill>
              </a:rPr>
              <a:t>si </a:t>
            </a:r>
            <a:r>
              <a:rPr lang="en-US" sz="2400" dirty="0">
                <a:solidFill>
                  <a:srgbClr val="595959"/>
                </a:solidFill>
              </a:rPr>
              <a:t>po možnosti </a:t>
            </a:r>
            <a:r>
              <a:rPr lang="en-US" sz="2400" b="1" dirty="0">
                <a:solidFill>
                  <a:srgbClr val="595959"/>
                </a:solidFill>
              </a:rPr>
              <a:t>prihranite</a:t>
            </a:r>
            <a:r>
              <a:rPr lang="en-US" sz="2400" dirty="0">
                <a:solidFill>
                  <a:srgbClr val="595959"/>
                </a:solidFill>
              </a:rPr>
              <a:t> nekaj mesečnih </a:t>
            </a:r>
            <a:r>
              <a:rPr lang="en-US" sz="2400" b="1" dirty="0">
                <a:solidFill>
                  <a:srgbClr val="595959"/>
                </a:solidFill>
              </a:rPr>
              <a:t>stroškov poslovanja</a:t>
            </a:r>
            <a:r>
              <a:rPr lang="en-US" sz="2400" dirty="0">
                <a:solidFill>
                  <a:srgbClr val="595959"/>
                </a:solidFill>
              </a:rPr>
              <a:t>. </a:t>
            </a:r>
            <a:r>
              <a:rPr lang="en-US" sz="2400" b="1" dirty="0">
                <a:solidFill>
                  <a:srgbClr val="E96751"/>
                </a:solidFill>
              </a:rPr>
              <a:t>Primer: </a:t>
            </a:r>
            <a:r>
              <a:rPr lang="en-US" sz="2400" dirty="0">
                <a:solidFill>
                  <a:srgbClr val="595959"/>
                </a:solidFill>
              </a:rPr>
              <a:t>če veste, </a:t>
            </a:r>
            <a:r>
              <a:rPr lang="en-US" sz="2400" b="1" dirty="0">
                <a:solidFill>
                  <a:srgbClr val="595959"/>
                </a:solidFill>
              </a:rPr>
              <a:t>da so </a:t>
            </a:r>
            <a:r>
              <a:rPr lang="en-US" sz="2400" dirty="0">
                <a:solidFill>
                  <a:srgbClr val="595959"/>
                </a:solidFill>
              </a:rPr>
              <a:t>vaši </a:t>
            </a:r>
            <a:r>
              <a:rPr lang="en-US" sz="2400" b="1" dirty="0">
                <a:solidFill>
                  <a:srgbClr val="595959"/>
                </a:solidFill>
              </a:rPr>
              <a:t>fiksni stroški 5000 evrov na mesec</a:t>
            </a:r>
            <a:r>
              <a:rPr lang="en-US" sz="2400" dirty="0">
                <a:solidFill>
                  <a:srgbClr val="595959"/>
                </a:solidFill>
              </a:rPr>
              <a:t>, pomeni, da imate v rezervi za nujne primere 10 000 evrov, kar pomeni, da lahko v primeru, da imate nenadoma nekaj mesecev skoraj ničelnih prihodkov (na primer zaradi prepovedi potovanj ali pandemije), še vedno plačujete najemnino in osnovne račune ter preživite, dokler se razmere ne izboljšajo. </a:t>
            </a:r>
            <a:endParaRPr lang="sl-SI"/>
          </a:p>
        </p:txBody>
      </p:sp>
      <p:sp>
        <p:nvSpPr>
          <p:cNvPr id="27" name="TextBox 26">
            <a:extLst>
              <a:ext uri="{FF2B5EF4-FFF2-40B4-BE49-F238E27FC236}">
                <a16:creationId xmlns:a16="http://schemas.microsoft.com/office/drawing/2014/main" id="{8E2E2FAC-3C6C-9664-3389-973A313351B7}"/>
              </a:ext>
            </a:extLst>
          </p:cNvPr>
          <p:cNvSpPr txBox="1"/>
          <p:nvPr/>
        </p:nvSpPr>
        <p:spPr>
          <a:xfrm>
            <a:off x="543568" y="221469"/>
            <a:ext cx="11001273" cy="584775"/>
          </a:xfrm>
          <a:prstGeom prst="rect">
            <a:avLst/>
          </a:prstGeom>
          <a:noFill/>
        </p:spPr>
        <p:txBody>
          <a:bodyPr wrap="square">
            <a:spAutoFit/>
          </a:bodyPr>
          <a:lstStyle/>
          <a:p>
            <a:r>
              <a:rPr lang="en-IE" sz="3200" b="1" dirty="0">
                <a:solidFill>
                  <a:srgbClr val="E96751"/>
                </a:solidFill>
              </a:rPr>
              <a:t>Preseganje stroškov </a:t>
            </a:r>
            <a:r>
              <a:rPr lang="en-IE" sz="3200" b="1" dirty="0">
                <a:solidFill>
                  <a:srgbClr val="418D8F"/>
                </a:solidFill>
              </a:rPr>
              <a:t>je pogosta težava za </a:t>
            </a:r>
            <a:r>
              <a:rPr lang="en-IE" sz="3200" b="1" dirty="0" err="1">
                <a:solidFill>
                  <a:srgbClr val="418D8F"/>
                </a:solidFill>
              </a:rPr>
              <a:t>podjetja</a:t>
            </a:r>
            <a:endParaRPr lang="en-US" sz="3200" b="1" dirty="0">
              <a:solidFill>
                <a:srgbClr val="418D8F"/>
              </a:solidFill>
            </a:endParaRPr>
          </a:p>
        </p:txBody>
      </p:sp>
      <p:pic>
        <p:nvPicPr>
          <p:cNvPr id="4" name="Graphic 3" descr="Lights On with solid fill">
            <a:extLst>
              <a:ext uri="{FF2B5EF4-FFF2-40B4-BE49-F238E27FC236}">
                <a16:creationId xmlns:a16="http://schemas.microsoft.com/office/drawing/2014/main" id="{66C0E1FB-0A48-AA4E-EDE5-C64309A335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620" y="2884697"/>
            <a:ext cx="914400" cy="914400"/>
          </a:xfrm>
          <a:prstGeom prst="rect">
            <a:avLst/>
          </a:prstGeom>
        </p:spPr>
      </p:pic>
    </p:spTree>
    <p:extLst>
      <p:ext uri="{BB962C8B-B14F-4D97-AF65-F5344CB8AC3E}">
        <p14:creationId xmlns:p14="http://schemas.microsoft.com/office/powerpoint/2010/main" val="2567438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02626-32EF-66A0-EA6D-75CE49912C4F}"/>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9600AE8A-738C-00BE-89F4-C218EF289C3F}"/>
              </a:ext>
            </a:extLst>
          </p:cNvPr>
          <p:cNvSpPr>
            <a:spLocks noGrp="1"/>
          </p:cNvSpPr>
          <p:nvPr>
            <p:ph type="body" sz="quarter" idx="21"/>
          </p:nvPr>
        </p:nvSpPr>
        <p:spPr>
          <a:xfrm>
            <a:off x="4345625" y="183928"/>
            <a:ext cx="7417749" cy="4530541"/>
          </a:xfrm>
        </p:spPr>
        <p:txBody>
          <a:bodyPr lIns="91440" tIns="45720" rIns="91440" bIns="45720" anchor="t"/>
          <a:lstStyle/>
          <a:p>
            <a:pPr>
              <a:spcAft>
                <a:spcPts val="1200"/>
              </a:spcAft>
            </a:pPr>
            <a:r>
              <a:rPr lang="en-US" sz="2100" b="1" dirty="0">
                <a:solidFill>
                  <a:srgbClr val="595959"/>
                </a:solidFill>
              </a:rPr>
              <a:t>Stroški redko ostanejo nespremenjeni – cene električne energije se lahko zvišajo ali dobavitelji zaračunajo več. </a:t>
            </a:r>
            <a:r>
              <a:rPr lang="en-US" sz="2100" dirty="0">
                <a:solidFill>
                  <a:srgbClr val="595959"/>
                </a:solidFill>
              </a:rPr>
              <a:t>Priporočljivo je vključiti </a:t>
            </a:r>
            <a:r>
              <a:rPr lang="en-US" sz="2100" dirty="0"/>
              <a:t>scenarij</a:t>
            </a:r>
            <a:r>
              <a:rPr lang="en-US" sz="2100" b="1" i="1" dirty="0">
                <a:solidFill>
                  <a:srgbClr val="E96751"/>
                </a:solidFill>
              </a:rPr>
              <a:t> „inflacije</a:t>
            </a:r>
            <a:r>
              <a:rPr lang="en-US" sz="2100" dirty="0"/>
              <a:t>“. </a:t>
            </a:r>
            <a:endParaRPr lang="en-US" sz="2100" dirty="0">
              <a:ea typeface="Calibri"/>
              <a:cs typeface="Calibri"/>
            </a:endParaRPr>
          </a:p>
          <a:p>
            <a:pPr>
              <a:spcAft>
                <a:spcPts val="1200"/>
              </a:spcAft>
            </a:pPr>
            <a:r>
              <a:rPr lang="en-US" sz="2100" b="1" i="1" dirty="0">
                <a:solidFill>
                  <a:srgbClr val="595959"/>
                </a:solidFill>
              </a:rPr>
              <a:t>Kakšen bi bil </a:t>
            </a:r>
            <a:r>
              <a:rPr lang="en-US" sz="2100" b="1" dirty="0">
                <a:solidFill>
                  <a:srgbClr val="E96751"/>
                </a:solidFill>
              </a:rPr>
              <a:t>na primer </a:t>
            </a:r>
            <a:r>
              <a:rPr lang="en-US" sz="2100" b="1" i="1" dirty="0">
                <a:solidFill>
                  <a:srgbClr val="595959"/>
                </a:solidFill>
              </a:rPr>
              <a:t>vpliv</a:t>
            </a:r>
            <a:r>
              <a:rPr lang="en-US" sz="2100" dirty="0"/>
              <a:t>,</a:t>
            </a:r>
            <a:r>
              <a:rPr lang="en-US" sz="2100" b="1" i="1" dirty="0">
                <a:solidFill>
                  <a:srgbClr val="595959"/>
                </a:solidFill>
              </a:rPr>
              <a:t> če bi se stroški komunalnih storitev v naslednjem letu povečali za 15 %? </a:t>
            </a:r>
            <a:r>
              <a:rPr lang="en-US" sz="2100" dirty="0">
                <a:solidFill>
                  <a:srgbClr val="595959"/>
                </a:solidFill>
              </a:rPr>
              <a:t>Te številke lahko prilagodite v tabeli stroškov in opazite, kako se dobiček zmanjša. Če je verjetno, da se bodo stroški znatno povečali, načrtujte ukrepe za njihovo izravnavo (morda z rahlim povišanjem cen, izboljšanjem energetske učinkovitosti itd. </a:t>
            </a:r>
            <a:endParaRPr lang="en-US" sz="2100" dirty="0">
              <a:solidFill>
                <a:srgbClr val="595959"/>
              </a:solidFill>
              <a:ea typeface="Calibri"/>
              <a:cs typeface="Calibri"/>
            </a:endParaRPr>
          </a:p>
          <a:p>
            <a:pPr>
              <a:spcAft>
                <a:spcPts val="1200"/>
              </a:spcAft>
            </a:pPr>
            <a:r>
              <a:rPr lang="en-US" sz="2100" b="1" dirty="0">
                <a:solidFill>
                  <a:srgbClr val="459597"/>
                </a:solidFill>
              </a:rPr>
              <a:t>Rešitev = Rezerva: </a:t>
            </a:r>
            <a:r>
              <a:rPr lang="en-US" sz="2100" dirty="0">
                <a:solidFill>
                  <a:srgbClr val="595959"/>
                </a:solidFill>
              </a:rPr>
              <a:t>To se nanaša na </a:t>
            </a:r>
            <a:r>
              <a:rPr lang="en-US" sz="2100" b="1" dirty="0">
                <a:solidFill>
                  <a:srgbClr val="595959"/>
                </a:solidFill>
              </a:rPr>
              <a:t>dodatni proračun, </a:t>
            </a:r>
            <a:r>
              <a:rPr lang="en-US" sz="2100" dirty="0">
                <a:solidFill>
                  <a:srgbClr val="595959"/>
                </a:solidFill>
              </a:rPr>
              <a:t>namenjen za </a:t>
            </a:r>
            <a:r>
              <a:rPr lang="en-US" sz="2100" b="1" dirty="0">
                <a:solidFill>
                  <a:srgbClr val="595959"/>
                </a:solidFill>
              </a:rPr>
              <a:t>nepričakovane stroške ali zvišanja cen</a:t>
            </a:r>
            <a:r>
              <a:rPr lang="en-US" sz="2100" dirty="0">
                <a:solidFill>
                  <a:srgbClr val="595959"/>
                </a:solidFill>
              </a:rPr>
              <a:t>. V začetne stroške smo vključili rezervo.</a:t>
            </a:r>
            <a:endParaRPr lang="en-US" sz="2100" dirty="0">
              <a:solidFill>
                <a:srgbClr val="595959"/>
              </a:solidFill>
              <a:ea typeface="Calibri"/>
              <a:cs typeface="Calibri"/>
            </a:endParaRPr>
          </a:p>
          <a:p>
            <a:pPr>
              <a:spcAft>
                <a:spcPts val="1200"/>
              </a:spcAft>
            </a:pPr>
            <a:r>
              <a:rPr lang="en-US" sz="2100" dirty="0">
                <a:solidFill>
                  <a:srgbClr val="595959"/>
                </a:solidFill>
              </a:rPr>
              <a:t>Podobno velja za letne stroške, morda boste želeli rezervo za nepredvidene </a:t>
            </a:r>
            <a:r>
              <a:rPr lang="en-US" sz="2100" b="1" dirty="0">
                <a:solidFill>
                  <a:srgbClr val="595959"/>
                </a:solidFill>
              </a:rPr>
              <a:t>izdatke (recimo 5–10 % stroškov) </a:t>
            </a:r>
            <a:r>
              <a:rPr lang="en-US" sz="2100" dirty="0">
                <a:solidFill>
                  <a:srgbClr val="595959"/>
                </a:solidFill>
              </a:rPr>
              <a:t>ali pa se vsaj zavedati, da se vaši dejanski rezultati lahko razlikujejo. </a:t>
            </a:r>
            <a:endParaRPr lang="en-US" sz="2100" dirty="0">
              <a:solidFill>
                <a:srgbClr val="595959"/>
              </a:solidFill>
              <a:ea typeface="Calibri"/>
              <a:cs typeface="Calibri"/>
            </a:endParaRPr>
          </a:p>
          <a:p>
            <a:pPr>
              <a:spcAft>
                <a:spcPts val="1200"/>
              </a:spcAft>
            </a:pPr>
            <a:r>
              <a:rPr lang="en-US" sz="2100" dirty="0">
                <a:solidFill>
                  <a:srgbClr val="595959"/>
                </a:solidFill>
              </a:rPr>
              <a:t>Načrtovanje scenarija s</a:t>
            </a:r>
            <a:r>
              <a:rPr lang="en-US" sz="2100" b="1" dirty="0">
                <a:solidFill>
                  <a:srgbClr val="595959"/>
                </a:solidFill>
              </a:rPr>
              <a:t> 10-odstotnim povečanjem </a:t>
            </a:r>
            <a:r>
              <a:rPr lang="en-US" sz="2100" dirty="0">
                <a:solidFill>
                  <a:srgbClr val="595959"/>
                </a:solidFill>
              </a:rPr>
              <a:t>vseh </a:t>
            </a:r>
            <a:r>
              <a:rPr lang="en-US" sz="2100" b="1" dirty="0">
                <a:solidFill>
                  <a:srgbClr val="595959"/>
                </a:solidFill>
              </a:rPr>
              <a:t>stroškov </a:t>
            </a:r>
            <a:r>
              <a:rPr lang="en-US" sz="2100" dirty="0">
                <a:solidFill>
                  <a:srgbClr val="595959"/>
                </a:solidFill>
              </a:rPr>
              <a:t>lahko preizkusi vaš poslovni model.</a:t>
            </a:r>
            <a:endParaRPr lang="en-US" sz="2100" dirty="0">
              <a:solidFill>
                <a:srgbClr val="595959"/>
              </a:solidFill>
              <a:ea typeface="Calibri"/>
              <a:cs typeface="Calibri"/>
            </a:endParaRPr>
          </a:p>
        </p:txBody>
      </p:sp>
      <p:sp>
        <p:nvSpPr>
          <p:cNvPr id="8" name="Text Placeholder 7">
            <a:extLst>
              <a:ext uri="{FF2B5EF4-FFF2-40B4-BE49-F238E27FC236}">
                <a16:creationId xmlns:a16="http://schemas.microsoft.com/office/drawing/2014/main" id="{97DA4EBC-64E0-3384-6045-7E7B99DB698D}"/>
              </a:ext>
            </a:extLst>
          </p:cNvPr>
          <p:cNvSpPr>
            <a:spLocks noGrp="1"/>
          </p:cNvSpPr>
          <p:nvPr>
            <p:ph type="body" sz="quarter" idx="19"/>
          </p:nvPr>
        </p:nvSpPr>
        <p:spPr>
          <a:xfrm>
            <a:off x="190500" y="1213272"/>
            <a:ext cx="3222015" cy="385564"/>
          </a:xfrm>
        </p:spPr>
        <p:txBody>
          <a:bodyPr/>
          <a:lstStyle/>
          <a:p>
            <a:r>
              <a:rPr lang="en-IE" sz="3400" dirty="0"/>
              <a:t>Možno: </a:t>
            </a:r>
          </a:p>
          <a:p>
            <a:r>
              <a:rPr lang="en-IE" sz="3400" b="0" dirty="0"/>
              <a:t>Scenarij inflacije stroškov </a:t>
            </a:r>
          </a:p>
          <a:p>
            <a:endParaRPr lang="en-IE" sz="3400" b="0" dirty="0"/>
          </a:p>
        </p:txBody>
      </p:sp>
    </p:spTree>
    <p:extLst>
      <p:ext uri="{BB962C8B-B14F-4D97-AF65-F5344CB8AC3E}">
        <p14:creationId xmlns:p14="http://schemas.microsoft.com/office/powerpoint/2010/main" val="3714397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814383" y="1016223"/>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Ustvarjanje trajnosti </a:t>
            </a:r>
            <a:r>
              <a:rPr lang="en-US" sz="2400" dirty="0">
                <a:solidFill>
                  <a:srgbClr val="E96751"/>
                </a:solidFill>
              </a:rPr>
              <a:t>– načrtovanje za izredne razmere za dolgoročno trajnost</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409203" y="1397223"/>
            <a:ext cx="5836040" cy="4671588"/>
          </a:xfrm>
        </p:spPr>
        <p:txBody>
          <a:bodyPr lIns="91440" tIns="45720" rIns="91440" bIns="45720" anchor="t"/>
          <a:lstStyle/>
          <a:p>
            <a:pPr marL="0" indent="0">
              <a:spcAft>
                <a:spcPts val="600"/>
              </a:spcAft>
            </a:pPr>
            <a:r>
              <a:rPr lang="en-US" sz="2000" dirty="0"/>
              <a:t>Finančni uspeh ni odvisen samo od tega, koliko zaslužite danes, ampak tudi od tega, kako se pametno pripravite na jutri. V tem poglavju boste spoznali, kako zaščititi svoje podjetje za nastanitve pred tveganji in hkrati ostati v skladu z okoljsko in finančno trajnostjo. Obravnavamo upravljanje tveganj in načrtovanje za izredne razmere, da se boste lahko pripravili na najboljše, pričakovane in najslabše scenarije, ter pokažemo, kako lahko zavarovanje deluje kot finančna varnostna mreža. Naučili se boste tudi, kako oblikovati finančne strategije, ki podpirajo stabilnost, vključujejo zelene naložbe in omogočajo sprejemanje pametnih dolgoročnih odločitev, ki vašemu podjetju zagotavljajo uspešnost, prilagodljivost in konkurenčnost v spreminjajočih se razmerah.</a:t>
            </a:r>
            <a:endParaRPr lang="sl-SI" sz="2000">
              <a:ea typeface="Calibri"/>
              <a:cs typeface="Calibri"/>
            </a:endParaRP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263769" y="382100"/>
            <a:ext cx="5567082" cy="720752"/>
          </a:xfrm>
        </p:spPr>
        <p:txBody>
          <a:bodyPr/>
          <a:lstStyle/>
          <a:p>
            <a:r>
              <a:rPr lang="en-US" dirty="0"/>
              <a:t>Modul 8 (del 5) Pregled</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6244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814531" y="4012726"/>
            <a:ext cx="4988883" cy="689519"/>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Prepoznajte ključna </a:t>
            </a:r>
            <a:r>
              <a:rPr lang="en-US" sz="1800" b="1" dirty="0">
                <a:solidFill>
                  <a:srgbClr val="494949"/>
                </a:solidFill>
              </a:rPr>
              <a:t>finančna tveganja, </a:t>
            </a:r>
            <a:r>
              <a:rPr lang="en-US" sz="1800" dirty="0">
                <a:solidFill>
                  <a:srgbClr val="494949"/>
                </a:solidFill>
              </a:rPr>
              <a:t>ki bi lahko vplivala na vaše poslovne dejavnosti.</a:t>
            </a:r>
          </a:p>
          <a:p>
            <a:pPr marL="285750" indent="-285750">
              <a:buFont typeface="Arial" panose="020B0604020202020204" pitchFamily="34" charset="0"/>
              <a:buChar char="•"/>
            </a:pPr>
            <a:r>
              <a:rPr lang="en-US" sz="1800" dirty="0">
                <a:solidFill>
                  <a:srgbClr val="494949"/>
                </a:solidFill>
              </a:rPr>
              <a:t>Razvijte </a:t>
            </a:r>
            <a:r>
              <a:rPr lang="en-US" sz="1800" b="1" dirty="0">
                <a:solidFill>
                  <a:srgbClr val="494949"/>
                </a:solidFill>
              </a:rPr>
              <a:t>načrte </a:t>
            </a:r>
            <a:r>
              <a:rPr lang="en-US" sz="1800" dirty="0">
                <a:solidFill>
                  <a:srgbClr val="494949"/>
                </a:solidFill>
              </a:rPr>
              <a:t>za izredne razmere, da se pripravite na nujne primere, gospodarsko upočasnitev ali motnje, povezane s podnebnimi spremembami.</a:t>
            </a:r>
          </a:p>
          <a:p>
            <a:pPr marL="285750" indent="-285750">
              <a:buFont typeface="Arial" panose="020B0604020202020204" pitchFamily="34" charset="0"/>
              <a:buChar char="•"/>
            </a:pPr>
            <a:r>
              <a:rPr lang="en-US" sz="1800" dirty="0">
                <a:solidFill>
                  <a:srgbClr val="494949"/>
                </a:solidFill>
              </a:rPr>
              <a:t>Uvedite </a:t>
            </a:r>
            <a:r>
              <a:rPr lang="en-US" sz="1800" b="1" dirty="0">
                <a:solidFill>
                  <a:srgbClr val="494949"/>
                </a:solidFill>
              </a:rPr>
              <a:t>finančne rezerve </a:t>
            </a:r>
            <a:r>
              <a:rPr lang="en-US" sz="1800" dirty="0">
                <a:solidFill>
                  <a:srgbClr val="494949"/>
                </a:solidFill>
              </a:rPr>
              <a:t>(npr. denarne rezerve) za obvladovanje nepričakovanih izzivov.</a:t>
            </a:r>
          </a:p>
          <a:p>
            <a:pPr marL="285750" indent="-285750">
              <a:buFont typeface="Arial" panose="020B0604020202020204" pitchFamily="34" charset="0"/>
              <a:buChar char="•"/>
            </a:pPr>
            <a:r>
              <a:rPr lang="en-US" sz="1800" dirty="0">
                <a:solidFill>
                  <a:srgbClr val="494949"/>
                </a:solidFill>
              </a:rPr>
              <a:t>Uskladite </a:t>
            </a:r>
            <a:r>
              <a:rPr lang="en-US" sz="1800" b="1" dirty="0">
                <a:solidFill>
                  <a:srgbClr val="494949"/>
                </a:solidFill>
              </a:rPr>
              <a:t>dolgoročno načrtovanje </a:t>
            </a:r>
            <a:r>
              <a:rPr lang="en-US" sz="1800" dirty="0">
                <a:solidFill>
                  <a:srgbClr val="494949"/>
                </a:solidFill>
              </a:rPr>
              <a:t>s </a:t>
            </a:r>
            <a:r>
              <a:rPr lang="en-US" sz="1800" b="1" dirty="0">
                <a:solidFill>
                  <a:srgbClr val="494949"/>
                </a:solidFill>
              </a:rPr>
              <a:t>cilji trajnosti</a:t>
            </a:r>
            <a:r>
              <a:rPr lang="en-US" sz="1800" dirty="0">
                <a:solidFill>
                  <a:srgbClr val="494949"/>
                </a:solidFill>
              </a:rPr>
              <a:t>, vključno z naložbami v okolje in energetsko učinkovitimi nadgradnjami.</a:t>
            </a:r>
          </a:p>
          <a:p>
            <a:pPr marL="285750" indent="-285750">
              <a:buFont typeface="Arial" panose="020B0604020202020204" pitchFamily="34" charset="0"/>
              <a:buChar char="•"/>
            </a:pPr>
            <a:r>
              <a:rPr lang="en-US" sz="1800" dirty="0">
                <a:solidFill>
                  <a:srgbClr val="494949"/>
                </a:solidFill>
              </a:rPr>
              <a:t>Uravnotežite </a:t>
            </a:r>
            <a:r>
              <a:rPr lang="en-US" sz="1800" b="1" dirty="0">
                <a:solidFill>
                  <a:srgbClr val="494949"/>
                </a:solidFill>
              </a:rPr>
              <a:t>dobičkonosnost z okolju prijaznim </a:t>
            </a:r>
            <a:r>
              <a:rPr lang="en-US" sz="1800" dirty="0">
                <a:solidFill>
                  <a:srgbClr val="494949"/>
                </a:solidFill>
              </a:rPr>
              <a:t>in v prihodnost usmerjenim sprejemanjem odločitev.</a:t>
            </a:r>
          </a:p>
          <a:p>
            <a:pPr marL="285750" indent="-285750">
              <a:buFont typeface="Arial" panose="020B0604020202020204" pitchFamily="34" charset="0"/>
              <a:buChar char="•"/>
            </a:pPr>
            <a:r>
              <a:rPr lang="en-US" sz="1800" dirty="0" err="1">
                <a:solidFill>
                  <a:srgbClr val="494949"/>
                </a:solidFill>
              </a:rPr>
              <a:t>Oblikujte</a:t>
            </a:r>
            <a:r>
              <a:rPr lang="en-US" sz="1800" dirty="0">
                <a:solidFill>
                  <a:srgbClr val="494949"/>
                </a:solidFill>
              </a:rPr>
              <a:t> </a:t>
            </a:r>
            <a:r>
              <a:rPr lang="en-US" sz="1800" dirty="0" err="1">
                <a:solidFill>
                  <a:srgbClr val="494949"/>
                </a:solidFill>
              </a:rPr>
              <a:t>strateški</a:t>
            </a:r>
            <a:r>
              <a:rPr lang="en-US" sz="1800" dirty="0">
                <a:solidFill>
                  <a:srgbClr val="494949"/>
                </a:solidFill>
              </a:rPr>
              <a:t> </a:t>
            </a:r>
            <a:r>
              <a:rPr lang="en-US" sz="1800" dirty="0" err="1">
                <a:solidFill>
                  <a:srgbClr val="494949"/>
                </a:solidFill>
              </a:rPr>
              <a:t>načrt</a:t>
            </a:r>
            <a:r>
              <a:rPr lang="en-US" sz="1800" dirty="0">
                <a:solidFill>
                  <a:srgbClr val="494949"/>
                </a:solidFill>
              </a:rPr>
              <a:t> za </a:t>
            </a:r>
            <a:r>
              <a:rPr lang="en-US" sz="1800" b="1" dirty="0" err="1">
                <a:solidFill>
                  <a:srgbClr val="494949"/>
                </a:solidFill>
              </a:rPr>
              <a:t>ponovno</a:t>
            </a:r>
            <a:r>
              <a:rPr lang="en-US" sz="1800" b="1" dirty="0">
                <a:solidFill>
                  <a:srgbClr val="494949"/>
                </a:solidFill>
              </a:rPr>
              <a:t> </a:t>
            </a:r>
            <a:r>
              <a:rPr lang="en-US" sz="1800" b="1" dirty="0" err="1">
                <a:solidFill>
                  <a:srgbClr val="494949"/>
                </a:solidFill>
              </a:rPr>
              <a:t>vlaganje</a:t>
            </a:r>
            <a:r>
              <a:rPr lang="en-US" sz="1800" b="1" dirty="0">
                <a:solidFill>
                  <a:srgbClr val="494949"/>
                </a:solidFill>
              </a:rPr>
              <a:t>, </a:t>
            </a:r>
            <a:r>
              <a:rPr lang="en-US" sz="1800" dirty="0">
                <a:solidFill>
                  <a:srgbClr val="494949"/>
                </a:solidFill>
              </a:rPr>
              <a:t>ki podpira odpornost in odgovorno rast.</a:t>
            </a:r>
            <a:endParaRPr lang="en-US" sz="1800" dirty="0">
              <a:solidFill>
                <a:srgbClr val="595959"/>
              </a:solidFill>
            </a:endParaRPr>
          </a:p>
        </p:txBody>
      </p:sp>
      <p:sp>
        <p:nvSpPr>
          <p:cNvPr id="2" name="TextBox 1">
            <a:extLst>
              <a:ext uri="{FF2B5EF4-FFF2-40B4-BE49-F238E27FC236}">
                <a16:creationId xmlns:a16="http://schemas.microsoft.com/office/drawing/2014/main" id="{95E80B9B-6DA8-C775-FC0A-FDA411CA2B21}"/>
              </a:ext>
            </a:extLst>
          </p:cNvPr>
          <p:cNvSpPr txBox="1"/>
          <p:nvPr/>
        </p:nvSpPr>
        <p:spPr>
          <a:xfrm>
            <a:off x="6814383" y="378367"/>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3979960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A7810-9E8B-E650-A2D3-5FC909CBC60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13B80FF-BC02-632A-3088-AB13139C57B1}"/>
              </a:ext>
            </a:extLst>
          </p:cNvPr>
          <p:cNvSpPr>
            <a:spLocks noGrp="1"/>
          </p:cNvSpPr>
          <p:nvPr>
            <p:ph type="body" sz="quarter" idx="16"/>
          </p:nvPr>
        </p:nvSpPr>
        <p:spPr>
          <a:xfrm>
            <a:off x="788656" y="279095"/>
            <a:ext cx="10614687" cy="803654"/>
          </a:xfrm>
        </p:spPr>
        <p:txBody>
          <a:bodyPr/>
          <a:lstStyle/>
          <a:p>
            <a:r>
              <a:rPr lang="en-IE" sz="2800" dirty="0"/>
              <a:t>Razumite svojo finančno situacijo – </a:t>
            </a:r>
            <a:r>
              <a:rPr lang="en-IE" sz="2800" dirty="0">
                <a:solidFill>
                  <a:srgbClr val="E96751"/>
                </a:solidFill>
              </a:rPr>
              <a:t>prepoznajte priložnosti</a:t>
            </a:r>
          </a:p>
        </p:txBody>
      </p:sp>
      <p:sp>
        <p:nvSpPr>
          <p:cNvPr id="10" name="Flowchart: Alternate Process 9">
            <a:extLst>
              <a:ext uri="{FF2B5EF4-FFF2-40B4-BE49-F238E27FC236}">
                <a16:creationId xmlns:a16="http://schemas.microsoft.com/office/drawing/2014/main" id="{015556FA-BA2D-7DFB-3260-A462ECD5A72B}"/>
              </a:ext>
            </a:extLst>
          </p:cNvPr>
          <p:cNvSpPr/>
          <p:nvPr/>
        </p:nvSpPr>
        <p:spPr>
          <a:xfrm>
            <a:off x="735007" y="879403"/>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5">
            <a:extLst>
              <a:ext uri="{FF2B5EF4-FFF2-40B4-BE49-F238E27FC236}">
                <a16:creationId xmlns:a16="http://schemas.microsoft.com/office/drawing/2014/main" id="{D34CE0CD-8814-C1C8-16F7-527C2B8CC974}"/>
              </a:ext>
            </a:extLst>
          </p:cNvPr>
          <p:cNvSpPr txBox="1">
            <a:spLocks/>
          </p:cNvSpPr>
          <p:nvPr/>
        </p:nvSpPr>
        <p:spPr>
          <a:xfrm>
            <a:off x="909768" y="1002097"/>
            <a:ext cx="10614687" cy="80365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IE" sz="2800" dirty="0">
                <a:solidFill>
                  <a:schemeClr val="bg1"/>
                </a:solidFill>
              </a:rPr>
              <a:t>Prepoznajte prednosti, slabosti in priložnosti</a:t>
            </a:r>
            <a:endParaRPr lang="en-IE" sz="2800" i="1" dirty="0">
              <a:solidFill>
                <a:schemeClr val="bg1"/>
              </a:solidFill>
            </a:endParaRPr>
          </a:p>
        </p:txBody>
      </p:sp>
      <p:sp>
        <p:nvSpPr>
          <p:cNvPr id="13" name="Text Placeholder 5">
            <a:extLst>
              <a:ext uri="{FF2B5EF4-FFF2-40B4-BE49-F238E27FC236}">
                <a16:creationId xmlns:a16="http://schemas.microsoft.com/office/drawing/2014/main" id="{9B6434BE-6E20-AD4E-3723-D5747C6F347E}"/>
              </a:ext>
            </a:extLst>
          </p:cNvPr>
          <p:cNvSpPr txBox="1">
            <a:spLocks/>
          </p:cNvSpPr>
          <p:nvPr/>
        </p:nvSpPr>
        <p:spPr>
          <a:xfrm>
            <a:off x="1570117" y="2014550"/>
            <a:ext cx="9768015"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200" b="1" dirty="0">
                <a:solidFill>
                  <a:srgbClr val="595959"/>
                </a:solidFill>
              </a:rPr>
              <a:t>Med pregledom si zabeležite področja, kjer lahko izkoristite svoje prednosti, in področja, kjer morate odpraviti </a:t>
            </a:r>
            <a:r>
              <a:rPr lang="en-US" sz="2200" dirty="0">
                <a:solidFill>
                  <a:srgbClr val="595959"/>
                </a:solidFill>
              </a:rPr>
              <a:t>svoje</a:t>
            </a:r>
            <a:r>
              <a:rPr lang="en-US" sz="2200" b="1" dirty="0">
                <a:solidFill>
                  <a:srgbClr val="595959"/>
                </a:solidFill>
              </a:rPr>
              <a:t> slabosti. Prednosti </a:t>
            </a:r>
            <a:r>
              <a:rPr lang="en-US" sz="2200" dirty="0">
                <a:solidFill>
                  <a:srgbClr val="595959"/>
                </a:solidFill>
              </a:rPr>
              <a:t>lahko vključujejo visoko stopnjo dobička pri nekaterih ponudbah (kot so vodeni ogledi ali storitve prehrane) ali močne denarne rezerve. </a:t>
            </a:r>
            <a:r>
              <a:rPr lang="en-US" sz="2200" b="1" dirty="0">
                <a:solidFill>
                  <a:srgbClr val="595959"/>
                </a:solidFill>
              </a:rPr>
              <a:t>Slabosti </a:t>
            </a:r>
            <a:r>
              <a:rPr lang="en-US" sz="2200" dirty="0">
                <a:solidFill>
                  <a:srgbClr val="595959"/>
                </a:solidFill>
              </a:rPr>
              <a:t>so lahko visok dolg ali sezonski problemi z denarnim tokom (npr. vsako zimo zabredete v rdeče številke). Morda je vaša zasedenost visoka ob vikendih, vendar nizka med tednom, ali pa se vaši stroški za komunalne storitve povečujejo hitreje kot vaši prihodki. Ti vpogledi pomagajo oblikovati vašo strategijo. </a:t>
            </a:r>
            <a:endParaRPr lang="en-US" sz="2200" i="1">
              <a:solidFill>
                <a:srgbClr val="595959"/>
              </a:solidFill>
              <a:ea typeface="Calibri"/>
              <a:cs typeface="Calibri"/>
            </a:endParaRPr>
          </a:p>
        </p:txBody>
      </p:sp>
      <p:sp>
        <p:nvSpPr>
          <p:cNvPr id="14" name="Flowchart: Alternate Process 13">
            <a:extLst>
              <a:ext uri="{FF2B5EF4-FFF2-40B4-BE49-F238E27FC236}">
                <a16:creationId xmlns:a16="http://schemas.microsoft.com/office/drawing/2014/main" id="{9867AB9B-4AD5-42BB-7D28-0E24AD890F70}"/>
              </a:ext>
            </a:extLst>
          </p:cNvPr>
          <p:cNvSpPr/>
          <p:nvPr/>
        </p:nvSpPr>
        <p:spPr>
          <a:xfrm>
            <a:off x="1397450" y="1928443"/>
            <a:ext cx="9945055" cy="289462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5">
            <a:extLst>
              <a:ext uri="{FF2B5EF4-FFF2-40B4-BE49-F238E27FC236}">
                <a16:creationId xmlns:a16="http://schemas.microsoft.com/office/drawing/2014/main" id="{B6F03CD5-4B0D-1900-AB00-E88859AD6617}"/>
              </a:ext>
            </a:extLst>
          </p:cNvPr>
          <p:cNvSpPr txBox="1">
            <a:spLocks/>
          </p:cNvSpPr>
          <p:nvPr/>
        </p:nvSpPr>
        <p:spPr>
          <a:xfrm>
            <a:off x="1570007" y="5290487"/>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sz="2200" b="1" dirty="0">
                <a:solidFill>
                  <a:srgbClr val="EC7C69"/>
                </a:solidFill>
              </a:rPr>
              <a:t>Primer: </a:t>
            </a:r>
            <a:r>
              <a:rPr lang="en-US" altLang="en-US" sz="2200" dirty="0">
                <a:solidFill>
                  <a:srgbClr val="595959"/>
                </a:solidFill>
              </a:rPr>
              <a:t>Prednost, kot je zvesto stranko, vas lahko pripelje do uvedbe programa priporočil za povečanje števila rezervacij, medtem ko vas slabost, kot je visok dolg, lahko pripelje do tega, da </a:t>
            </a:r>
            <a:r>
              <a:rPr lang="en-US" altLang="en-US" sz="2200" err="1">
                <a:solidFill>
                  <a:srgbClr val="595959"/>
                </a:solidFill>
              </a:rPr>
              <a:t>boste</a:t>
            </a:r>
            <a:r>
              <a:rPr lang="en-US" altLang="en-US" sz="2200" dirty="0">
                <a:solidFill>
                  <a:srgbClr val="595959"/>
                </a:solidFill>
              </a:rPr>
              <a:t> </a:t>
            </a:r>
            <a:r>
              <a:rPr lang="en-US" altLang="en-US" sz="2200" err="1">
                <a:solidFill>
                  <a:srgbClr val="595959"/>
                </a:solidFill>
              </a:rPr>
              <a:t>prednostno</a:t>
            </a:r>
            <a:r>
              <a:rPr lang="en-US" altLang="en-US" sz="2200" dirty="0">
                <a:solidFill>
                  <a:srgbClr val="595959"/>
                </a:solidFill>
              </a:rPr>
              <a:t> uporabili dobiček za odplačilo posojil.</a:t>
            </a:r>
            <a:endParaRPr lang="en-IE" sz="2200">
              <a:solidFill>
                <a:srgbClr val="595959"/>
              </a:solidFill>
              <a:ea typeface="Calibri"/>
              <a:cs typeface="Calibri"/>
            </a:endParaRPr>
          </a:p>
        </p:txBody>
      </p:sp>
      <p:sp>
        <p:nvSpPr>
          <p:cNvPr id="16" name="Flowchart: Alternate Process 15">
            <a:extLst>
              <a:ext uri="{FF2B5EF4-FFF2-40B4-BE49-F238E27FC236}">
                <a16:creationId xmlns:a16="http://schemas.microsoft.com/office/drawing/2014/main" id="{AAE4C965-8670-F6EE-9BFB-50287277F1E3}"/>
              </a:ext>
            </a:extLst>
          </p:cNvPr>
          <p:cNvSpPr/>
          <p:nvPr/>
        </p:nvSpPr>
        <p:spPr>
          <a:xfrm>
            <a:off x="1477711" y="5052251"/>
            <a:ext cx="9964593" cy="155648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or: Elbow 16">
            <a:extLst>
              <a:ext uri="{FF2B5EF4-FFF2-40B4-BE49-F238E27FC236}">
                <a16:creationId xmlns:a16="http://schemas.microsoft.com/office/drawing/2014/main" id="{70AB108C-1877-F47D-FBDA-7AF7CAB02A48}"/>
              </a:ext>
            </a:extLst>
          </p:cNvPr>
          <p:cNvCxnSpPr>
            <a:cxnSpLocks/>
            <a:stCxn id="10" idx="1"/>
            <a:endCxn id="14" idx="1"/>
          </p:cNvCxnSpPr>
          <p:nvPr/>
        </p:nvCxnSpPr>
        <p:spPr>
          <a:xfrm rot="10800000" flipH="1" flipV="1">
            <a:off x="735006" y="1281230"/>
            <a:ext cx="662443" cy="2094526"/>
          </a:xfrm>
          <a:prstGeom prst="bentConnector3">
            <a:avLst>
              <a:gd name="adj1" fmla="val -34509"/>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2E304C88-BE4A-F440-7A9F-1AAA7462FFCA}"/>
              </a:ext>
            </a:extLst>
          </p:cNvPr>
          <p:cNvCxnSpPr>
            <a:cxnSpLocks/>
          </p:cNvCxnSpPr>
          <p:nvPr/>
        </p:nvCxnSpPr>
        <p:spPr>
          <a:xfrm rot="16200000" flipH="1">
            <a:off x="-2868" y="405993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pic>
        <p:nvPicPr>
          <p:cNvPr id="5" name="Graphic 4" descr="Scales of justice with solid fill">
            <a:extLst>
              <a:ext uri="{FF2B5EF4-FFF2-40B4-BE49-F238E27FC236}">
                <a16:creationId xmlns:a16="http://schemas.microsoft.com/office/drawing/2014/main" id="{F95A8841-E0A9-EF5B-D1E2-15DD61C9F8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1560" y="873060"/>
            <a:ext cx="816340" cy="816340"/>
          </a:xfrm>
          <a:prstGeom prst="rect">
            <a:avLst/>
          </a:prstGeom>
        </p:spPr>
      </p:pic>
    </p:spTree>
    <p:extLst>
      <p:ext uri="{BB962C8B-B14F-4D97-AF65-F5344CB8AC3E}">
        <p14:creationId xmlns:p14="http://schemas.microsoft.com/office/powerpoint/2010/main" val="3287672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9A19B1-CAFB-F078-E463-B49DD101F71E}"/>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EF951A94-7DAA-460D-1FF9-0A27B3203E4B}"/>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5D7C15A5-9F29-B06E-39AB-CDBE614AA91A}"/>
              </a:ext>
            </a:extLst>
          </p:cNvPr>
          <p:cNvSpPr>
            <a:spLocks noGrp="1"/>
          </p:cNvSpPr>
          <p:nvPr>
            <p:ph type="body" sz="quarter" idx="21"/>
          </p:nvPr>
        </p:nvSpPr>
        <p:spPr>
          <a:xfrm>
            <a:off x="4449419" y="313303"/>
            <a:ext cx="7221426" cy="4530541"/>
          </a:xfrm>
        </p:spPr>
        <p:txBody>
          <a:bodyPr lIns="91440" tIns="45720" rIns="91440" bIns="45720" anchor="t"/>
          <a:lstStyle/>
          <a:p>
            <a:pPr>
              <a:spcAft>
                <a:spcPts val="600"/>
              </a:spcAft>
            </a:pPr>
            <a:r>
              <a:rPr lang="en-US" dirty="0"/>
              <a:t>Če veste, kje stojite, lahko oblikujete strategijo, ki </a:t>
            </a:r>
            <a:r>
              <a:rPr lang="en-US" b="1" dirty="0"/>
              <a:t>obravnava izzive in izkorišča priložnosti</a:t>
            </a:r>
            <a:r>
              <a:rPr lang="en-US" dirty="0"/>
              <a:t>. To pomeni, da morate natančno preučiti:</a:t>
            </a:r>
          </a:p>
          <a:p>
            <a:pPr marL="342900" indent="-342900">
              <a:buFont typeface="Wingdings" panose="05000000000000000000" pitchFamily="2" charset="2"/>
              <a:buChar char="ü"/>
            </a:pPr>
            <a:r>
              <a:rPr lang="en-US" dirty="0"/>
              <a:t>svoje </a:t>
            </a:r>
            <a:r>
              <a:rPr lang="en-US" b="1" dirty="0"/>
              <a:t>stroške</a:t>
            </a:r>
            <a:r>
              <a:rPr lang="en-US" dirty="0"/>
              <a:t>,</a:t>
            </a:r>
            <a:endParaRPr lang="en-US">
              <a:ea typeface="Calibri"/>
              <a:cs typeface="Calibri"/>
            </a:endParaRPr>
          </a:p>
          <a:p>
            <a:pPr marL="342900" indent="-342900">
              <a:buFont typeface="Wingdings" panose="05000000000000000000" pitchFamily="2" charset="2"/>
              <a:buChar char="ü"/>
            </a:pPr>
            <a:r>
              <a:rPr lang="en-US" dirty="0"/>
              <a:t>vaših </a:t>
            </a:r>
            <a:r>
              <a:rPr lang="en-US" b="1" dirty="0"/>
              <a:t>vzorcih prihodkov </a:t>
            </a:r>
            <a:r>
              <a:rPr lang="en-US" dirty="0"/>
              <a:t>in</a:t>
            </a:r>
            <a:endParaRPr lang="en-US">
              <a:ea typeface="Calibri"/>
              <a:cs typeface="Calibri"/>
            </a:endParaRPr>
          </a:p>
          <a:p>
            <a:pPr marL="342900" indent="-342900">
              <a:buFont typeface="Wingdings" panose="05000000000000000000" pitchFamily="2" charset="2"/>
              <a:buChar char="ü"/>
            </a:pPr>
            <a:r>
              <a:rPr lang="en-US" dirty="0"/>
              <a:t>kako se vaši </a:t>
            </a:r>
            <a:r>
              <a:rPr lang="en-US" b="1" dirty="0"/>
              <a:t>viri (zemljišča, osebje, čas) </a:t>
            </a:r>
            <a:r>
              <a:rPr lang="en-US" dirty="0"/>
              <a:t>uporabljajo – ali ne.</a:t>
            </a:r>
          </a:p>
          <a:p>
            <a:endParaRPr lang="en-US" dirty="0"/>
          </a:p>
          <a:p>
            <a:pPr>
              <a:spcAft>
                <a:spcPts val="600"/>
              </a:spcAft>
            </a:pPr>
            <a:r>
              <a:rPr lang="en-US" sz="2100" b="1" dirty="0">
                <a:solidFill>
                  <a:schemeClr val="bg1"/>
                </a:solidFill>
                <a:highlight>
                  <a:srgbClr val="E96751"/>
                </a:highlight>
              </a:rPr>
              <a:t>Primer 1: </a:t>
            </a:r>
            <a:r>
              <a:rPr lang="en-US" sz="2100" dirty="0">
                <a:solidFill>
                  <a:schemeClr val="bg1"/>
                </a:solidFill>
                <a:highlight>
                  <a:srgbClr val="E96751"/>
                </a:highlight>
              </a:rPr>
              <a:t>Vaši </a:t>
            </a:r>
            <a:r>
              <a:rPr lang="en-US" sz="2100" b="1" dirty="0">
                <a:solidFill>
                  <a:schemeClr val="bg1"/>
                </a:solidFill>
                <a:highlight>
                  <a:srgbClr val="E96751"/>
                </a:highlight>
              </a:rPr>
              <a:t>stroški čiščenja so zelo visoki; </a:t>
            </a:r>
            <a:r>
              <a:rPr lang="en-US" sz="2100" dirty="0"/>
              <a:t>vaša strategija bi lahko vključevala iskanje bolj stroškovno učinkovite storitve čiščenja ali vlaganje v opremo, ki dolgoročno zmanjša stroške. </a:t>
            </a:r>
            <a:endParaRPr lang="en-US" sz="2100" dirty="0">
              <a:ea typeface="Calibri"/>
              <a:cs typeface="Calibri"/>
            </a:endParaRPr>
          </a:p>
          <a:p>
            <a:pPr marL="342900" indent="-342900">
              <a:buFont typeface="Wingdings" panose="05000000000000000000" pitchFamily="2" charset="2"/>
              <a:buChar char="ü"/>
            </a:pPr>
            <a:r>
              <a:rPr lang="en-US" sz="2100" dirty="0"/>
              <a:t>Primerjajte različne ponudnike storitev čiščenja</a:t>
            </a:r>
            <a:endParaRPr lang="en-US" sz="2100" dirty="0">
              <a:ea typeface="Calibri"/>
              <a:cs typeface="Calibri"/>
            </a:endParaRPr>
          </a:p>
          <a:p>
            <a:pPr marL="342900" indent="-342900">
              <a:buFont typeface="Wingdings" panose="05000000000000000000" pitchFamily="2" charset="2"/>
              <a:buChar char="ü"/>
            </a:pPr>
            <a:r>
              <a:rPr lang="en-US" sz="2100" dirty="0"/>
              <a:t>Namesto pogodbenih delavcev najemite sezonsko osebje</a:t>
            </a:r>
            <a:endParaRPr lang="en-US" sz="2100" dirty="0">
              <a:ea typeface="Calibri"/>
              <a:cs typeface="Calibri"/>
            </a:endParaRPr>
          </a:p>
          <a:p>
            <a:pPr marL="342900" indent="-342900">
              <a:buFont typeface="Wingdings" panose="05000000000000000000" pitchFamily="2" charset="2"/>
              <a:buChar char="ü"/>
            </a:pPr>
            <a:r>
              <a:rPr lang="en-US" sz="2100" dirty="0"/>
              <a:t>Vlagajte v boljšo opremo za pranje perila ali čiščenje (kar se sčasoma izplača)</a:t>
            </a:r>
            <a:endParaRPr lang="en-US" sz="2100" dirty="0">
              <a:ea typeface="Calibri"/>
              <a:cs typeface="Calibri"/>
            </a:endParaRPr>
          </a:p>
          <a:p>
            <a:pPr marL="342900" indent="-342900">
              <a:buFont typeface="Wingdings" panose="05000000000000000000" pitchFamily="2" charset="2"/>
              <a:buChar char="ü"/>
            </a:pPr>
            <a:r>
              <a:rPr lang="en-US" sz="2100" dirty="0"/>
              <a:t>Uporabite manj, a kakovostnejših dni za menjavo na teden</a:t>
            </a:r>
            <a:endParaRPr lang="en-US" sz="2100" dirty="0">
              <a:ea typeface="Calibri"/>
              <a:cs typeface="Calibri"/>
            </a:endParaRPr>
          </a:p>
          <a:p>
            <a:r>
              <a:rPr lang="en-US" sz="2100" b="1" dirty="0">
                <a:solidFill>
                  <a:srgbClr val="E96751"/>
                </a:solidFill>
              </a:rPr>
              <a:t>Rezultat: </a:t>
            </a:r>
            <a:r>
              <a:rPr lang="en-US" sz="2100" dirty="0"/>
              <a:t>Zmanjšate tekoče stroške, ne da bi pri tem žrtvovali zadovoljstvo gostov.</a:t>
            </a:r>
            <a:endParaRPr lang="en-US" sz="2100" dirty="0">
              <a:ea typeface="Calibri"/>
              <a:cs typeface="Calibri"/>
            </a:endParaRPr>
          </a:p>
          <a:p>
            <a:pPr>
              <a:spcAft>
                <a:spcPts val="600"/>
              </a:spcAft>
            </a:pPr>
            <a:endParaRPr lang="en-US" dirty="0"/>
          </a:p>
          <a:p>
            <a:pPr>
              <a:spcAft>
                <a:spcPts val="600"/>
              </a:spcAft>
            </a:pPr>
            <a:endParaRPr lang="en-IE" dirty="0"/>
          </a:p>
        </p:txBody>
      </p:sp>
      <p:sp>
        <p:nvSpPr>
          <p:cNvPr id="7" name="Text Placeholder 6">
            <a:extLst>
              <a:ext uri="{FF2B5EF4-FFF2-40B4-BE49-F238E27FC236}">
                <a16:creationId xmlns:a16="http://schemas.microsoft.com/office/drawing/2014/main" id="{43561CB1-10F9-D2C9-3132-F2772DBFB1D5}"/>
              </a:ext>
            </a:extLst>
          </p:cNvPr>
          <p:cNvSpPr>
            <a:spLocks noGrp="1"/>
          </p:cNvSpPr>
          <p:nvPr>
            <p:ph type="body" sz="quarter" idx="18"/>
          </p:nvPr>
        </p:nvSpPr>
        <p:spPr>
          <a:xfrm>
            <a:off x="714098" y="3604040"/>
            <a:ext cx="2680738" cy="1049221"/>
          </a:xfrm>
        </p:spPr>
        <p:txBody>
          <a:bodyPr lIns="91440" tIns="45720" rIns="91440" bIns="45720" anchor="t">
            <a:noAutofit/>
          </a:bodyPr>
          <a:lstStyle/>
          <a:p>
            <a:r>
              <a:rPr lang="en-IE" sz="2600" b="0" dirty="0">
                <a:latin typeface="Calibri"/>
                <a:ea typeface="Open Sans"/>
                <a:cs typeface="Calibri"/>
              </a:rPr>
              <a:t>Kako obravnavati izzive in ustvarjati priložnosti</a:t>
            </a:r>
          </a:p>
        </p:txBody>
      </p:sp>
      <p:sp>
        <p:nvSpPr>
          <p:cNvPr id="8" name="Text Placeholder 7">
            <a:extLst>
              <a:ext uri="{FF2B5EF4-FFF2-40B4-BE49-F238E27FC236}">
                <a16:creationId xmlns:a16="http://schemas.microsoft.com/office/drawing/2014/main" id="{E7A0A2FB-A533-24E3-4B1B-B2500B6D4F1C}"/>
              </a:ext>
            </a:extLst>
          </p:cNvPr>
          <p:cNvSpPr>
            <a:spLocks noGrp="1"/>
          </p:cNvSpPr>
          <p:nvPr>
            <p:ph type="body" sz="quarter" idx="19"/>
          </p:nvPr>
        </p:nvSpPr>
        <p:spPr>
          <a:xfrm>
            <a:off x="716856" y="2073176"/>
            <a:ext cx="2597067" cy="385564"/>
          </a:xfrm>
        </p:spPr>
        <p:txBody>
          <a:bodyPr/>
          <a:lstStyle/>
          <a:p>
            <a:r>
              <a:rPr lang="en-IE" dirty="0"/>
              <a:t>Vedite, kje stojite</a:t>
            </a:r>
          </a:p>
        </p:txBody>
      </p:sp>
    </p:spTree>
    <p:extLst>
      <p:ext uri="{BB962C8B-B14F-4D97-AF65-F5344CB8AC3E}">
        <p14:creationId xmlns:p14="http://schemas.microsoft.com/office/powerpoint/2010/main" val="2603678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47192-47E5-C603-3983-3C443472A081}"/>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D25B7F-B5D0-0FB9-AE02-A6BC61DA4F41}"/>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FC22D4AD-1821-2220-8F37-AB0EDA752EF3}"/>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8E08368A-2380-C844-1D56-FFE0EB0ED48C}"/>
              </a:ext>
            </a:extLst>
          </p:cNvPr>
          <p:cNvSpPr>
            <a:spLocks noGrp="1"/>
          </p:cNvSpPr>
          <p:nvPr>
            <p:ph type="body" sz="quarter" idx="21"/>
          </p:nvPr>
        </p:nvSpPr>
        <p:spPr>
          <a:xfrm>
            <a:off x="4276526" y="135029"/>
            <a:ext cx="7650874" cy="4530541"/>
          </a:xfrm>
        </p:spPr>
        <p:txBody>
          <a:bodyPr lIns="91440" tIns="45720" rIns="91440" bIns="45720" anchor="t"/>
          <a:lstStyle/>
          <a:p>
            <a:pPr>
              <a:spcAft>
                <a:spcPts val="600"/>
              </a:spcAft>
            </a:pPr>
            <a:r>
              <a:rPr lang="en-US" sz="2000" b="1" dirty="0">
                <a:solidFill>
                  <a:schemeClr val="bg1"/>
                </a:solidFill>
                <a:highlight>
                  <a:srgbClr val="E96751"/>
                </a:highlight>
              </a:rPr>
              <a:t>Primer 2: Neizkoriščena zemljišča ali prostori</a:t>
            </a:r>
            <a:endParaRPr lang="en-US" sz="2000" b="1">
              <a:solidFill>
                <a:schemeClr val="bg1"/>
              </a:solidFill>
              <a:highlight>
                <a:srgbClr val="E96751"/>
              </a:highlight>
              <a:ea typeface="Calibri"/>
              <a:cs typeface="Calibri"/>
            </a:endParaRPr>
          </a:p>
          <a:p>
            <a:pPr>
              <a:spcAft>
                <a:spcPts val="600"/>
              </a:spcAft>
            </a:pPr>
            <a:r>
              <a:rPr lang="en-US" sz="2000" dirty="0"/>
              <a:t>Če je del vašega območja </a:t>
            </a:r>
            <a:r>
              <a:rPr lang="en-US" sz="2000" b="1" dirty="0"/>
              <a:t>v sezoni neizkoriščen</a:t>
            </a:r>
            <a:r>
              <a:rPr lang="en-US" sz="2000" dirty="0"/>
              <a:t>, to pomeni izgubljen potencialni prihodek. Vaša strategija bi lahko bila:</a:t>
            </a:r>
            <a:endParaRPr lang="en-US" sz="2000" dirty="0">
              <a:ea typeface="Calibri"/>
              <a:cs typeface="Calibri"/>
            </a:endParaRPr>
          </a:p>
          <a:p>
            <a:pPr marL="342900" indent="-342900">
              <a:buFont typeface="Wingdings" panose="05000000000000000000" pitchFamily="2" charset="2"/>
              <a:buChar char="ü"/>
            </a:pPr>
            <a:r>
              <a:rPr lang="en-US" sz="2000" dirty="0"/>
              <a:t>Dodajanje nekaj </a:t>
            </a:r>
            <a:r>
              <a:rPr lang="en-US" sz="2000" b="1" dirty="0"/>
              <a:t>poceni kampov ali šotorišč </a:t>
            </a:r>
            <a:r>
              <a:rPr lang="en-US" sz="2000" dirty="0"/>
              <a:t>za presežek</a:t>
            </a:r>
            <a:endParaRPr lang="en-US" sz="2000" dirty="0">
              <a:ea typeface="Calibri"/>
              <a:cs typeface="Calibri"/>
            </a:endParaRPr>
          </a:p>
          <a:p>
            <a:pPr marL="342900" indent="-342900">
              <a:buFont typeface="Wingdings" panose="05000000000000000000" pitchFamily="2" charset="2"/>
              <a:buChar char="ü"/>
            </a:pPr>
            <a:r>
              <a:rPr lang="en-US" sz="2000" dirty="0"/>
              <a:t>Ustvarjanje </a:t>
            </a:r>
            <a:r>
              <a:rPr lang="en-US" sz="2000" b="1" dirty="0"/>
              <a:t>majhnega prostora </a:t>
            </a:r>
            <a:r>
              <a:rPr lang="en-US" sz="2000" dirty="0"/>
              <a:t>za </a:t>
            </a:r>
            <a:r>
              <a:rPr lang="en-US" sz="2000" b="1" dirty="0"/>
              <a:t>piknike/dogodke, ki ga lahko </a:t>
            </a:r>
            <a:r>
              <a:rPr lang="en-US" sz="2000" dirty="0"/>
              <a:t>najame skupnost</a:t>
            </a:r>
            <a:endParaRPr lang="en-US" sz="2000" dirty="0">
              <a:ea typeface="Calibri"/>
              <a:cs typeface="Calibri"/>
            </a:endParaRPr>
          </a:p>
          <a:p>
            <a:pPr marL="342900" indent="-342900">
              <a:buFont typeface="Wingdings" panose="05000000000000000000" pitchFamily="2" charset="2"/>
              <a:buChar char="ü"/>
            </a:pPr>
            <a:r>
              <a:rPr lang="en-US" sz="2000" dirty="0"/>
              <a:t>Sodelovanje z lokalnimi obrtniki za </a:t>
            </a:r>
            <a:r>
              <a:rPr lang="en-US" sz="2000" b="1" dirty="0"/>
              <a:t>pop-up tržnice ali tečaje dobrega počutja</a:t>
            </a:r>
            <a:endParaRPr lang="en-US" sz="2000" dirty="0">
              <a:ea typeface="Calibri"/>
              <a:cs typeface="Calibri"/>
            </a:endParaRPr>
          </a:p>
          <a:p>
            <a:pPr>
              <a:spcAft>
                <a:spcPts val="600"/>
              </a:spcAft>
            </a:pPr>
            <a:r>
              <a:rPr lang="en-US" sz="2000" b="1" dirty="0">
                <a:solidFill>
                  <a:srgbClr val="E96751"/>
                </a:solidFill>
              </a:rPr>
              <a:t>Rezultat: </a:t>
            </a:r>
            <a:r>
              <a:rPr lang="en-US" sz="2000" dirty="0"/>
              <a:t>Pasivno zemljišče spremenite v aktivni prihodek brez večjih novih naložb.</a:t>
            </a:r>
            <a:endParaRPr lang="en-US" sz="2000" dirty="0">
              <a:ea typeface="Calibri"/>
              <a:cs typeface="Calibri"/>
            </a:endParaRPr>
          </a:p>
          <a:p>
            <a:pPr>
              <a:spcAft>
                <a:spcPts val="600"/>
              </a:spcAft>
            </a:pPr>
            <a:endParaRPr lang="en-US" sz="2000" dirty="0">
              <a:ea typeface="Calibri"/>
              <a:cs typeface="Calibri"/>
            </a:endParaRPr>
          </a:p>
          <a:p>
            <a:pPr>
              <a:spcAft>
                <a:spcPts val="600"/>
              </a:spcAft>
            </a:pPr>
            <a:r>
              <a:rPr lang="en-US" sz="2000" b="1" dirty="0">
                <a:solidFill>
                  <a:schemeClr val="bg1"/>
                </a:solidFill>
                <a:highlight>
                  <a:srgbClr val="E96751"/>
                </a:highlight>
              </a:rPr>
              <a:t>Primer 3: Nizki prihodki izven sezone</a:t>
            </a:r>
            <a:endParaRPr lang="en-US" sz="2000" b="1">
              <a:solidFill>
                <a:schemeClr val="bg1"/>
              </a:solidFill>
              <a:highlight>
                <a:srgbClr val="E96751"/>
              </a:highlight>
              <a:ea typeface="Calibri"/>
              <a:cs typeface="Calibri"/>
            </a:endParaRPr>
          </a:p>
          <a:p>
            <a:r>
              <a:rPr lang="en-US" sz="2000" dirty="0"/>
              <a:t>Če imate v obdobju od januarja do marca skoraj nič rezervacij, vendar še vedno plačujete stroške ogrevanja ali osebja:</a:t>
            </a:r>
            <a:endParaRPr lang="en-US" sz="2000" dirty="0">
              <a:ea typeface="Calibri"/>
              <a:cs typeface="Calibri"/>
            </a:endParaRPr>
          </a:p>
          <a:p>
            <a:pPr marL="342900" indent="-342900">
              <a:buFont typeface="Wingdings" panose="05000000000000000000" pitchFamily="2" charset="2"/>
              <a:buChar char="ü"/>
            </a:pPr>
            <a:r>
              <a:rPr lang="en-US" sz="2000" dirty="0"/>
              <a:t>Poskusite v teh mesecih </a:t>
            </a:r>
            <a:r>
              <a:rPr lang="en-US" sz="2000" b="1" dirty="0"/>
              <a:t>popolnoma zapreti</a:t>
            </a:r>
            <a:endParaRPr lang="en-US" sz="2000" b="1">
              <a:ea typeface="Calibri"/>
              <a:cs typeface="Calibri"/>
            </a:endParaRPr>
          </a:p>
          <a:p>
            <a:pPr marL="342900" indent="-342900">
              <a:buFont typeface="Wingdings" panose="05000000000000000000" pitchFamily="2" charset="2"/>
              <a:buChar char="ü"/>
            </a:pPr>
            <a:r>
              <a:rPr lang="en-US" sz="2000" dirty="0"/>
              <a:t>Ali ponudite </a:t>
            </a:r>
            <a:r>
              <a:rPr lang="en-US" sz="2000" b="1" dirty="0"/>
              <a:t>rezervacije samo za vikende </a:t>
            </a:r>
            <a:r>
              <a:rPr lang="en-US" sz="2000" dirty="0"/>
              <a:t>ali umike</a:t>
            </a:r>
            <a:endParaRPr lang="en-US" sz="2000" dirty="0">
              <a:ea typeface="Calibri"/>
              <a:cs typeface="Calibri"/>
            </a:endParaRPr>
          </a:p>
          <a:p>
            <a:pPr marL="342900" indent="-342900">
              <a:buFont typeface="Wingdings" panose="05000000000000000000" pitchFamily="2" charset="2"/>
              <a:buChar char="ü"/>
            </a:pPr>
            <a:r>
              <a:rPr lang="en-US" sz="2000" dirty="0"/>
              <a:t>Dodajte </a:t>
            </a:r>
            <a:r>
              <a:rPr lang="en-US" sz="2000" b="1" dirty="0"/>
              <a:t>lokalno trženje, </a:t>
            </a:r>
            <a:r>
              <a:rPr lang="en-US" sz="2000" dirty="0"/>
              <a:t>da privabite goste izven mesta za valentinovo, wellness vikende itd.</a:t>
            </a:r>
            <a:endParaRPr lang="en-US" sz="2000" dirty="0">
              <a:ea typeface="Calibri"/>
              <a:cs typeface="Calibri"/>
            </a:endParaRPr>
          </a:p>
          <a:p>
            <a:r>
              <a:rPr lang="en-US" sz="2000" b="1" dirty="0">
                <a:solidFill>
                  <a:srgbClr val="E96751"/>
                </a:solidFill>
              </a:rPr>
              <a:t>Rezultat: </a:t>
            </a:r>
            <a:r>
              <a:rPr lang="en-US" sz="2000" dirty="0"/>
              <a:t>Zmanjšajte stroške ali ustvarite ciljni prihodek brez prekomernega razširjanja.</a:t>
            </a:r>
            <a:endParaRPr lang="en-US" sz="2000" dirty="0">
              <a:ea typeface="Calibri"/>
              <a:cs typeface="Calibri"/>
            </a:endParaRPr>
          </a:p>
          <a:p>
            <a:pPr>
              <a:spcAft>
                <a:spcPts val="600"/>
              </a:spcAft>
            </a:pPr>
            <a:endParaRPr lang="en-US" sz="2000" dirty="0">
              <a:ea typeface="Calibri"/>
              <a:cs typeface="Calibri"/>
            </a:endParaRPr>
          </a:p>
          <a:p>
            <a:pPr>
              <a:spcAft>
                <a:spcPts val="600"/>
              </a:spcAft>
            </a:pPr>
            <a:endParaRPr lang="en-IE" sz="2000" dirty="0">
              <a:ea typeface="Calibri"/>
              <a:cs typeface="Calibri"/>
            </a:endParaRPr>
          </a:p>
        </p:txBody>
      </p:sp>
      <p:sp>
        <p:nvSpPr>
          <p:cNvPr id="8" name="Text Placeholder 7">
            <a:extLst>
              <a:ext uri="{FF2B5EF4-FFF2-40B4-BE49-F238E27FC236}">
                <a16:creationId xmlns:a16="http://schemas.microsoft.com/office/drawing/2014/main" id="{205C4BFF-1673-690B-76EE-52E47FF5FDFE}"/>
              </a:ext>
            </a:extLst>
          </p:cNvPr>
          <p:cNvSpPr>
            <a:spLocks noGrp="1"/>
          </p:cNvSpPr>
          <p:nvPr>
            <p:ph type="body" sz="quarter" idx="19"/>
          </p:nvPr>
        </p:nvSpPr>
        <p:spPr>
          <a:xfrm>
            <a:off x="675021" y="2014561"/>
            <a:ext cx="2597067" cy="385564"/>
          </a:xfrm>
        </p:spPr>
        <p:txBody>
          <a:bodyPr/>
          <a:lstStyle/>
          <a:p>
            <a:r>
              <a:rPr lang="en-IE" dirty="0"/>
              <a:t>Vedite, kje stojite</a:t>
            </a:r>
          </a:p>
        </p:txBody>
      </p:sp>
      <p:sp>
        <p:nvSpPr>
          <p:cNvPr id="4" name="Text Placeholder 6">
            <a:extLst>
              <a:ext uri="{FF2B5EF4-FFF2-40B4-BE49-F238E27FC236}">
                <a16:creationId xmlns:a16="http://schemas.microsoft.com/office/drawing/2014/main" id="{366FFD02-41CE-AD7E-1C7A-72168D2F74E1}"/>
              </a:ext>
            </a:extLst>
          </p:cNvPr>
          <p:cNvSpPr txBox="1">
            <a:spLocks/>
          </p:cNvSpPr>
          <p:nvPr/>
        </p:nvSpPr>
        <p:spPr>
          <a:xfrm>
            <a:off x="675021" y="3623578"/>
            <a:ext cx="2680738" cy="1049221"/>
          </a:xfrm>
          <a:prstGeom prst="rect">
            <a:avLst/>
          </a:prstGeom>
        </p:spPr>
        <p:txBody>
          <a:bodyPr lIns="91440" tIns="45720" rIns="91440" bIns="45720"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600" b="0" dirty="0">
                <a:latin typeface="Calibri"/>
                <a:ea typeface="Open Sans"/>
                <a:cs typeface="Calibri"/>
              </a:rPr>
              <a:t>Kako se spopasti z izzivi in ustvariti priložnosti</a:t>
            </a:r>
          </a:p>
        </p:txBody>
      </p:sp>
    </p:spTree>
    <p:extLst>
      <p:ext uri="{BB962C8B-B14F-4D97-AF65-F5344CB8AC3E}">
        <p14:creationId xmlns:p14="http://schemas.microsoft.com/office/powerpoint/2010/main" val="203905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93327-5953-2470-961A-3EF8F70A939C}"/>
            </a:ext>
          </a:extLst>
        </p:cNvPr>
        <p:cNvGrpSpPr/>
        <p:nvPr/>
      </p:nvGrpSpPr>
      <p:grpSpPr>
        <a:xfrm>
          <a:off x="0" y="0"/>
          <a:ext cx="0" cy="0"/>
          <a:chOff x="0" y="0"/>
          <a:chExt cx="0" cy="0"/>
        </a:xfrm>
      </p:grpSpPr>
      <p:sp>
        <p:nvSpPr>
          <p:cNvPr id="6" name="Freeform: Shape 5">
            <a:extLst>
              <a:ext uri="{FF2B5EF4-FFF2-40B4-BE49-F238E27FC236}">
                <a16:creationId xmlns:a16="http://schemas.microsoft.com/office/drawing/2014/main" id="{BB7C24A1-3B9B-2E50-C02D-21DC41E5F660}"/>
              </a:ext>
            </a:extLst>
          </p:cNvPr>
          <p:cNvSpPr/>
          <p:nvPr/>
        </p:nvSpPr>
        <p:spPr>
          <a:xfrm>
            <a:off x="6248400" y="2347573"/>
            <a:ext cx="4908201"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4" name="Text Placeholder 3">
            <a:extLst>
              <a:ext uri="{FF2B5EF4-FFF2-40B4-BE49-F238E27FC236}">
                <a16:creationId xmlns:a16="http://schemas.microsoft.com/office/drawing/2014/main" id="{443D650B-9A5C-3B50-3D27-C0557B974D5E}"/>
              </a:ext>
            </a:extLst>
          </p:cNvPr>
          <p:cNvSpPr>
            <a:spLocks noGrp="1"/>
          </p:cNvSpPr>
          <p:nvPr>
            <p:ph type="body" sz="quarter" idx="16"/>
          </p:nvPr>
        </p:nvSpPr>
        <p:spPr>
          <a:xfrm>
            <a:off x="397843" y="3322"/>
            <a:ext cx="11503687" cy="842730"/>
          </a:xfrm>
        </p:spPr>
        <p:txBody>
          <a:bodyPr lIns="91440" tIns="45720" rIns="91440" bIns="45720" anchor="t">
            <a:noAutofit/>
          </a:bodyPr>
          <a:lstStyle/>
          <a:p>
            <a:r>
              <a:rPr lang="en-IE" sz="2800" dirty="0">
                <a:solidFill>
                  <a:srgbClr val="E96751"/>
                </a:solidFill>
              </a:rPr>
              <a:t>Potrebujete rezervno gotovino: </a:t>
            </a:r>
            <a:r>
              <a:rPr lang="en-IE" sz="2800" dirty="0">
                <a:solidFill>
                  <a:srgbClr val="459597"/>
                </a:solidFill>
              </a:rPr>
              <a:t>osnovne strategije za obvladovanje finančnega tveganja</a:t>
            </a:r>
            <a:endParaRPr lang="en-IE" sz="2800">
              <a:solidFill>
                <a:srgbClr val="459597"/>
              </a:solidFill>
              <a:ea typeface="Calibri"/>
              <a:cs typeface="Calibri"/>
            </a:endParaRPr>
          </a:p>
        </p:txBody>
      </p:sp>
      <p:sp>
        <p:nvSpPr>
          <p:cNvPr id="11" name="Freeform: Shape 10">
            <a:extLst>
              <a:ext uri="{FF2B5EF4-FFF2-40B4-BE49-F238E27FC236}">
                <a16:creationId xmlns:a16="http://schemas.microsoft.com/office/drawing/2014/main" id="{98678626-B8A9-B458-39BA-80B07DEDAB51}"/>
              </a:ext>
            </a:extLst>
          </p:cNvPr>
          <p:cNvSpPr/>
          <p:nvPr/>
        </p:nvSpPr>
        <p:spPr>
          <a:xfrm>
            <a:off x="688855" y="2347573"/>
            <a:ext cx="4908201" cy="4415177"/>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622F6ACC-C55A-555C-601C-067549C0B624}"/>
              </a:ext>
            </a:extLst>
          </p:cNvPr>
          <p:cNvGrpSpPr/>
          <p:nvPr/>
        </p:nvGrpSpPr>
        <p:grpSpPr>
          <a:xfrm>
            <a:off x="-533400" y="853677"/>
            <a:ext cx="12287250" cy="5546493"/>
            <a:chOff x="-20769" y="1515051"/>
            <a:chExt cx="11479343" cy="5847049"/>
          </a:xfrm>
        </p:grpSpPr>
        <p:grpSp>
          <p:nvGrpSpPr>
            <p:cNvPr id="19" name="Group 18">
              <a:extLst>
                <a:ext uri="{FF2B5EF4-FFF2-40B4-BE49-F238E27FC236}">
                  <a16:creationId xmlns:a16="http://schemas.microsoft.com/office/drawing/2014/main" id="{2D867807-ACDA-CB0A-4A48-74137E65D253}"/>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992A8063-1355-2729-C22F-E35EF69419B0}"/>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0B8AE75F-63B7-B680-8068-16337954941C}"/>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29022FD3-E39D-663C-F71D-DD676329194D}"/>
                  </a:ext>
                </a:extLst>
              </p:cNvPr>
              <p:cNvSpPr/>
              <p:nvPr/>
            </p:nvSpPr>
            <p:spPr>
              <a:xfrm>
                <a:off x="1121121" y="1971932"/>
                <a:ext cx="4601684"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23E835D-5B8A-6999-2B90-7C38B4787F9B}"/>
                </a:ext>
              </a:extLst>
            </p:cNvPr>
            <p:cNvSpPr txBox="1"/>
            <p:nvPr/>
          </p:nvSpPr>
          <p:spPr>
            <a:xfrm>
              <a:off x="1262624" y="1965691"/>
              <a:ext cx="4116102" cy="584018"/>
            </a:xfrm>
            <a:prstGeom prst="rect">
              <a:avLst/>
            </a:prstGeom>
            <a:noFill/>
          </p:spPr>
          <p:txBody>
            <a:bodyPr wrap="square" rtlCol="0">
              <a:spAutoFit/>
            </a:bodyPr>
            <a:lstStyle/>
            <a:p>
              <a:pPr algn="ctr"/>
              <a:r>
                <a:rPr lang="en-GB" sz="3000" b="1" dirty="0">
                  <a:solidFill>
                    <a:schemeClr val="bg1"/>
                  </a:solidFill>
                </a:rPr>
                <a:t>Raznolikost virov prihodkov</a:t>
              </a:r>
            </a:p>
          </p:txBody>
        </p:sp>
        <p:sp>
          <p:nvSpPr>
            <p:cNvPr id="25" name="TextBox 24">
              <a:extLst>
                <a:ext uri="{FF2B5EF4-FFF2-40B4-BE49-F238E27FC236}">
                  <a16:creationId xmlns:a16="http://schemas.microsoft.com/office/drawing/2014/main" id="{752BB041-4932-BDD7-6ED5-0F2F8D589333}"/>
                </a:ext>
              </a:extLst>
            </p:cNvPr>
            <p:cNvSpPr txBox="1"/>
            <p:nvPr/>
          </p:nvSpPr>
          <p:spPr>
            <a:xfrm>
              <a:off x="1244356" y="3371309"/>
              <a:ext cx="4335177" cy="3990791"/>
            </a:xfrm>
            <a:prstGeom prst="rect">
              <a:avLst/>
            </a:prstGeom>
            <a:noFill/>
          </p:spPr>
          <p:txBody>
            <a:bodyPr wrap="square" lIns="91440" tIns="45720" rIns="91440" bIns="45720" rtlCol="0" anchor="t">
              <a:spAutoFit/>
            </a:bodyPr>
            <a:lstStyle/>
            <a:p>
              <a:pPr algn="ctr"/>
              <a:r>
                <a:rPr lang="en-US" sz="2000" dirty="0">
                  <a:solidFill>
                    <a:schemeClr val="bg1"/>
                  </a:solidFill>
                </a:rPr>
                <a:t>Če je mogoče, </a:t>
              </a:r>
              <a:r>
                <a:rPr lang="en-US" sz="2000" b="1" dirty="0">
                  <a:solidFill>
                    <a:schemeClr val="bg1"/>
                  </a:solidFill>
                </a:rPr>
                <a:t>se ne zanašajte na en sam vir prihodkov</a:t>
              </a:r>
              <a:r>
                <a:rPr lang="en-US" sz="2000" dirty="0">
                  <a:solidFill>
                    <a:schemeClr val="bg1"/>
                  </a:solidFill>
                </a:rPr>
                <a:t>. V gostinskem poslu razmislite o ponudbi dodatnih doživetij (kot so izleti ali obroki) ali vključitvi vaše nepremičnine v več platform za rezervacije, da boste dosegli različne segmente strank. Če se en kanal ali trg oslabi, lahko drugi pomagajo nadomestiti izpad. Podobno se izogibajte zanašanju na enega samega velikega stranko ali eno samo skupino gostov – razširite svojo bazo strank, da razporedite tveganje.</a:t>
              </a:r>
              <a:endParaRPr lang="en-GB" sz="2000">
                <a:solidFill>
                  <a:schemeClr val="bg1"/>
                </a:solidFill>
                <a:ea typeface="Calibri"/>
                <a:cs typeface="Calibri"/>
              </a:endParaRPr>
            </a:p>
          </p:txBody>
        </p:sp>
      </p:grpSp>
      <p:grpSp>
        <p:nvGrpSpPr>
          <p:cNvPr id="7" name="Group 6">
            <a:extLst>
              <a:ext uri="{FF2B5EF4-FFF2-40B4-BE49-F238E27FC236}">
                <a16:creationId xmlns:a16="http://schemas.microsoft.com/office/drawing/2014/main" id="{94D5D727-1B91-0C71-791C-A693BE4ACA9D}"/>
              </a:ext>
            </a:extLst>
          </p:cNvPr>
          <p:cNvGrpSpPr/>
          <p:nvPr/>
        </p:nvGrpSpPr>
        <p:grpSpPr>
          <a:xfrm>
            <a:off x="0" y="853677"/>
            <a:ext cx="11156601" cy="5268852"/>
            <a:chOff x="-20769" y="1515051"/>
            <a:chExt cx="11156601" cy="5554364"/>
          </a:xfrm>
        </p:grpSpPr>
        <p:grpSp>
          <p:nvGrpSpPr>
            <p:cNvPr id="8" name="Group 7">
              <a:extLst>
                <a:ext uri="{FF2B5EF4-FFF2-40B4-BE49-F238E27FC236}">
                  <a16:creationId xmlns:a16="http://schemas.microsoft.com/office/drawing/2014/main" id="{33EFE7FE-07D2-243D-9042-221DC8B315FB}"/>
                </a:ext>
              </a:extLst>
            </p:cNvPr>
            <p:cNvGrpSpPr/>
            <p:nvPr/>
          </p:nvGrpSpPr>
          <p:grpSpPr>
            <a:xfrm>
              <a:off x="-20769" y="1515051"/>
              <a:ext cx="11156601" cy="1566632"/>
              <a:chOff x="-20769" y="1499713"/>
              <a:chExt cx="11156601" cy="2045238"/>
            </a:xfrm>
          </p:grpSpPr>
          <p:cxnSp>
            <p:nvCxnSpPr>
              <p:cNvPr id="18" name="Straight Connector 17">
                <a:extLst>
                  <a:ext uri="{FF2B5EF4-FFF2-40B4-BE49-F238E27FC236}">
                    <a16:creationId xmlns:a16="http://schemas.microsoft.com/office/drawing/2014/main" id="{0C20A6B2-1B1F-1087-252B-BB655CC113BC}"/>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D6B821FD-A3A7-1124-46CA-88C8506F121C}"/>
                  </a:ext>
                </a:extLst>
              </p:cNvPr>
              <p:cNvSpPr/>
              <p:nvPr/>
            </p:nvSpPr>
            <p:spPr>
              <a:xfrm>
                <a:off x="6227631" y="1971932"/>
                <a:ext cx="4908201"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13" name="TextBox 12">
              <a:extLst>
                <a:ext uri="{FF2B5EF4-FFF2-40B4-BE49-F238E27FC236}">
                  <a16:creationId xmlns:a16="http://schemas.microsoft.com/office/drawing/2014/main" id="{9442BBB4-CCE7-1923-D801-0B3F2E455EC9}"/>
                </a:ext>
              </a:extLst>
            </p:cNvPr>
            <p:cNvSpPr txBox="1"/>
            <p:nvPr/>
          </p:nvSpPr>
          <p:spPr>
            <a:xfrm>
              <a:off x="6549238" y="2176563"/>
              <a:ext cx="4264986" cy="584018"/>
            </a:xfrm>
            <a:prstGeom prst="rect">
              <a:avLst/>
            </a:prstGeom>
            <a:noFill/>
          </p:spPr>
          <p:txBody>
            <a:bodyPr wrap="square" rtlCol="0">
              <a:spAutoFit/>
            </a:bodyPr>
            <a:lstStyle/>
            <a:p>
              <a:pPr algn="ctr"/>
              <a:r>
                <a:rPr lang="en-IE" sz="3000" b="1" dirty="0">
                  <a:solidFill>
                    <a:schemeClr val="bg1"/>
                  </a:solidFill>
                </a:rPr>
                <a:t>Ohranite denarno rezervo</a:t>
              </a:r>
              <a:endParaRPr lang="en-GB" sz="3000" b="1" dirty="0">
                <a:solidFill>
                  <a:schemeClr val="bg1"/>
                </a:solidFill>
              </a:endParaRPr>
            </a:p>
          </p:txBody>
        </p:sp>
        <p:sp>
          <p:nvSpPr>
            <p:cNvPr id="15" name="TextBox 14">
              <a:extLst>
                <a:ext uri="{FF2B5EF4-FFF2-40B4-BE49-F238E27FC236}">
                  <a16:creationId xmlns:a16="http://schemas.microsoft.com/office/drawing/2014/main" id="{D925180D-7CBE-FB41-8234-0233889E32A5}"/>
                </a:ext>
              </a:extLst>
            </p:cNvPr>
            <p:cNvSpPr txBox="1"/>
            <p:nvPr/>
          </p:nvSpPr>
          <p:spPr>
            <a:xfrm>
              <a:off x="6418131" y="3403079"/>
              <a:ext cx="4611209" cy="3666336"/>
            </a:xfrm>
            <a:prstGeom prst="rect">
              <a:avLst/>
            </a:prstGeom>
            <a:noFill/>
          </p:spPr>
          <p:txBody>
            <a:bodyPr wrap="square" lIns="91440" tIns="45720" rIns="91440" bIns="45720" rtlCol="0" anchor="t">
              <a:spAutoFit/>
            </a:bodyPr>
            <a:lstStyle/>
            <a:p>
              <a:pPr algn="ctr"/>
              <a:r>
                <a:rPr lang="en-US" sz="2000" dirty="0">
                  <a:solidFill>
                    <a:schemeClr val="bg1"/>
                  </a:solidFill>
                </a:rPr>
                <a:t>V svojem proračunu rezervirajte sredstva za nujne primere ali </a:t>
              </a:r>
              <a:r>
                <a:rPr lang="en-US" sz="2000" i="1" dirty="0">
                  <a:solidFill>
                    <a:schemeClr val="bg1"/>
                  </a:solidFill>
                </a:rPr>
                <a:t>za blaženje tveganj</a:t>
              </a:r>
              <a:r>
                <a:rPr lang="en-US" sz="2000" dirty="0">
                  <a:solidFill>
                    <a:schemeClr val="bg1"/>
                  </a:solidFill>
                </a:rPr>
                <a:t>. To so dodatna denarna sredstva, ki jih prihranite za »vsak primer«. </a:t>
              </a:r>
              <a:endParaRPr lang="en-US" sz="2000" dirty="0">
                <a:solidFill>
                  <a:schemeClr val="bg1"/>
                </a:solidFill>
                <a:ea typeface="Calibri"/>
                <a:cs typeface="Calibri"/>
              </a:endParaRPr>
            </a:p>
            <a:p>
              <a:pPr algn="ctr"/>
              <a:r>
                <a:rPr lang="en-US" sz="2000" b="1" dirty="0">
                  <a:solidFill>
                    <a:schemeClr val="bg1"/>
                  </a:solidFill>
                </a:rPr>
                <a:t>Na primer</a:t>
              </a:r>
              <a:r>
                <a:rPr lang="en-US" sz="2000" dirty="0">
                  <a:solidFill>
                    <a:schemeClr val="bg1"/>
                  </a:solidFill>
                </a:rPr>
                <a:t>, lahko imate rezervo v višini 2–3 mesečnih stroškov. Tako boste imeli sredstva za premostitev vrzeli, če se pojavi tveganje (na primer nenadna sezona upada ali nepričakovano popravilo), saj proračun za nepredvidene izdatke pomaga izogniti se neprijetnim presenečenjem.</a:t>
              </a:r>
              <a:endParaRPr lang="en-GB" sz="2000">
                <a:solidFill>
                  <a:schemeClr val="bg1"/>
                </a:solidFill>
                <a:ea typeface="Calibri"/>
                <a:cs typeface="Calibri"/>
              </a:endParaRPr>
            </a:p>
          </p:txBody>
        </p:sp>
      </p:grpSp>
    </p:spTree>
    <p:extLst>
      <p:ext uri="{BB962C8B-B14F-4D97-AF65-F5344CB8AC3E}">
        <p14:creationId xmlns:p14="http://schemas.microsoft.com/office/powerpoint/2010/main" val="1076117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46421B-882F-AD7C-74C5-C4B80798BC49}"/>
              </a:ext>
            </a:extLst>
          </p:cNvPr>
          <p:cNvSpPr>
            <a:spLocks noGrp="1"/>
          </p:cNvSpPr>
          <p:nvPr>
            <p:ph type="body" sz="quarter" idx="16"/>
          </p:nvPr>
        </p:nvSpPr>
        <p:spPr>
          <a:xfrm>
            <a:off x="352425" y="112126"/>
            <a:ext cx="10614687" cy="803654"/>
          </a:xfrm>
        </p:spPr>
        <p:txBody>
          <a:bodyPr/>
          <a:lstStyle/>
          <a:p>
            <a:r>
              <a:rPr lang="en-IE" dirty="0">
                <a:solidFill>
                  <a:srgbClr val="E96751"/>
                </a:solidFill>
              </a:rPr>
              <a:t>Strategije – </a:t>
            </a:r>
            <a:r>
              <a:rPr lang="en-IE" dirty="0"/>
              <a:t>za finančno odpornost</a:t>
            </a:r>
          </a:p>
        </p:txBody>
      </p:sp>
      <p:graphicFrame>
        <p:nvGraphicFramePr>
          <p:cNvPr id="5" name="Table 4">
            <a:extLst>
              <a:ext uri="{FF2B5EF4-FFF2-40B4-BE49-F238E27FC236}">
                <a16:creationId xmlns:a16="http://schemas.microsoft.com/office/drawing/2014/main" id="{57987D67-8819-2354-BFA3-DEEBD0CC257A}"/>
              </a:ext>
            </a:extLst>
          </p:cNvPr>
          <p:cNvGraphicFramePr>
            <a:graphicFrameLocks noGrp="1"/>
          </p:cNvGraphicFramePr>
          <p:nvPr>
            <p:extLst>
              <p:ext uri="{D42A27DB-BD31-4B8C-83A1-F6EECF244321}">
                <p14:modId xmlns:p14="http://schemas.microsoft.com/office/powerpoint/2010/main" val="301056484"/>
              </p:ext>
            </p:extLst>
          </p:nvPr>
        </p:nvGraphicFramePr>
        <p:xfrm>
          <a:off x="457444" y="923194"/>
          <a:ext cx="11057846" cy="5370890"/>
        </p:xfrm>
        <a:graphic>
          <a:graphicData uri="http://schemas.openxmlformats.org/drawingml/2006/table">
            <a:tbl>
              <a:tblPr/>
              <a:tblGrid>
                <a:gridCol w="2177905">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1800" b="1" dirty="0">
                          <a:solidFill>
                            <a:schemeClr val="bg1"/>
                          </a:solidFill>
                        </a:rPr>
                        <a:t>Strategija</a:t>
                      </a:r>
                      <a:endParaRPr lang="en-IE" sz="180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1800" b="1" dirty="0">
                          <a:solidFill>
                            <a:schemeClr val="bg1"/>
                          </a:solidFill>
                        </a:rPr>
                        <a:t>Opis</a:t>
                      </a:r>
                      <a:endParaRPr lang="en-IE" sz="180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Bef>
                          <a:spcPts val="600"/>
                        </a:spcBef>
                        <a:spcAft>
                          <a:spcPts val="600"/>
                        </a:spcAft>
                        <a:buNone/>
                      </a:pPr>
                      <a:r>
                        <a:rPr lang="en-IE" sz="1800" b="1" dirty="0">
                          <a:solidFill>
                            <a:schemeClr val="bg1"/>
                          </a:solidFill>
                        </a:rPr>
                        <a:t>1. Oblikovanje denarnih rezerv</a:t>
                      </a:r>
                      <a:endParaRPr lang="en-IE" sz="180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r>
                        <a:rPr lang="en-US" sz="1800" b="1" dirty="0">
                          <a:solidFill>
                            <a:srgbClr val="595959"/>
                          </a:solidFill>
                        </a:rPr>
                        <a:t>Vsako trajnostno podjetje potrebuje finančno varnostno mrežo. </a:t>
                      </a:r>
                    </a:p>
                    <a:p>
                      <a:pPr>
                        <a:spcBef>
                          <a:spcPts val="0"/>
                        </a:spcBef>
                        <a:spcAft>
                          <a:spcPts val="0"/>
                        </a:spcAft>
                        <a:buNone/>
                      </a:pPr>
                      <a:r>
                        <a:rPr lang="en-US" sz="1800" dirty="0">
                          <a:solidFill>
                            <a:srgbClr val="595959"/>
                          </a:solidFill>
                        </a:rPr>
                        <a:t>Denarne rezerve delujejo kot blažilec v obdobjih izven sezone, pri nepričakovanih odpovedih, nujnih popravilih (kot so okvare vodovodnih napeljav ali strehe) ali globalnih motnjah (kot je pandemija). Najboljša praksa je, da na ločenem računu prihranite sredstva za 3–6 mesecev obratovalnih stroškov.</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9451607"/>
                  </a:ext>
                </a:extLst>
              </a:tr>
              <a:tr h="603470">
                <a:tc>
                  <a:txBody>
                    <a:bodyPr/>
                    <a:lstStyle/>
                    <a:p>
                      <a:pPr>
                        <a:spcBef>
                          <a:spcPts val="600"/>
                        </a:spcBef>
                        <a:spcAft>
                          <a:spcPts val="600"/>
                        </a:spcAft>
                        <a:buNone/>
                      </a:pPr>
                      <a:r>
                        <a:rPr lang="en-IE" sz="1800" b="1" dirty="0">
                          <a:solidFill>
                            <a:schemeClr val="bg1"/>
                          </a:solidFill>
                        </a:rPr>
                        <a:t>2. Načrtovanje ponovnih naložb</a:t>
                      </a:r>
                      <a:endParaRPr lang="en-IE" sz="180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r>
                        <a:rPr lang="en-US" sz="1800" b="1" dirty="0">
                          <a:solidFill>
                            <a:srgbClr val="595959"/>
                          </a:solidFill>
                        </a:rPr>
                        <a:t>Da bo vaša nastanitev pripravljena na prihodnost, morate redno ponovno vlagati del svojih dobičkov. </a:t>
                      </a:r>
                    </a:p>
                    <a:p>
                      <a:pPr>
                        <a:spcBef>
                          <a:spcPts val="0"/>
                        </a:spcBef>
                        <a:spcAft>
                          <a:spcPts val="0"/>
                        </a:spcAft>
                        <a:buNone/>
                      </a:pPr>
                      <a:r>
                        <a:rPr lang="en-US" sz="1800" dirty="0">
                          <a:solidFill>
                            <a:srgbClr val="595959"/>
                          </a:solidFill>
                        </a:rPr>
                        <a:t>To lahko vključuje namestitev sončnih kolektorjev, posodobitev notranjosti, dodajanje novih enot ali izboljšanje izkušenj gostov (npr. savna, degustacije lokalnih jedi, wellness paketi). Načrtujte letne cilje ponovnih naložb na podlagi ustvarjanja dolgoročne vrednosti.</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5755237"/>
                  </a:ext>
                </a:extLst>
              </a:tr>
              <a:tr h="603470">
                <a:tc>
                  <a:txBody>
                    <a:bodyPr/>
                    <a:lstStyle/>
                    <a:p>
                      <a:pPr>
                        <a:spcBef>
                          <a:spcPts val="600"/>
                        </a:spcBef>
                        <a:spcAft>
                          <a:spcPts val="600"/>
                        </a:spcAft>
                        <a:buNone/>
                      </a:pPr>
                      <a:r>
                        <a:rPr lang="en-US" sz="1800" b="1" dirty="0">
                          <a:solidFill>
                            <a:schemeClr val="bg1"/>
                          </a:solidFill>
                        </a:rPr>
                        <a:t>3. Prilagajanje inflaciji in stroškom</a:t>
                      </a:r>
                      <a:endParaRPr lang="en-US" sz="180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r>
                        <a:rPr lang="en-US" sz="1800" b="1" dirty="0">
                          <a:solidFill>
                            <a:srgbClr val="595959"/>
                          </a:solidFill>
                        </a:rPr>
                        <a:t>Vaši obratovalni stroški (čiščenje, material, energija itd.) se bodo sčasoma povečali. </a:t>
                      </a:r>
                    </a:p>
                    <a:p>
                      <a:pPr>
                        <a:spcBef>
                          <a:spcPts val="0"/>
                        </a:spcBef>
                        <a:spcAft>
                          <a:spcPts val="0"/>
                        </a:spcAft>
                        <a:buNone/>
                      </a:pPr>
                      <a:r>
                        <a:rPr lang="en-US" sz="1800" dirty="0">
                          <a:solidFill>
                            <a:srgbClr val="595959"/>
                          </a:solidFill>
                        </a:rPr>
                        <a:t>Da bi ostali dobičkonosni, vsako leto posodobite cene. Preglejte stroške na nočitev in poskrbite, da bo vaša dobičkonosnost ostala zdrava. Pri prilagajanju cen upoštevajte primerjave trga, stopnje inflacije in trende povpraševanja gostov.</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1306492"/>
                  </a:ext>
                </a:extLst>
              </a:tr>
              <a:tr h="603470">
                <a:tc>
                  <a:txBody>
                    <a:bodyPr/>
                    <a:lstStyle/>
                    <a:p>
                      <a:pPr>
                        <a:spcBef>
                          <a:spcPts val="600"/>
                        </a:spcBef>
                        <a:spcAft>
                          <a:spcPts val="600"/>
                        </a:spcAft>
                        <a:buNone/>
                      </a:pPr>
                      <a:r>
                        <a:rPr lang="en-IE" sz="1800" b="1" dirty="0">
                          <a:solidFill>
                            <a:schemeClr val="bg1"/>
                          </a:solidFill>
                        </a:rPr>
                        <a:t>4. Spremljanje finančnega stanja</a:t>
                      </a:r>
                      <a:endParaRPr lang="en-IE" sz="180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r>
                        <a:rPr lang="en-US" sz="1800" b="1" dirty="0">
                          <a:solidFill>
                            <a:srgbClr val="595959"/>
                          </a:solidFill>
                        </a:rPr>
                        <a:t>Ne glejte samo na mesečni prihodek – spremljajte ključne finančne kazalnike, kot so </a:t>
                      </a:r>
                      <a:r>
                        <a:rPr lang="en-US" sz="1800" b="1" dirty="0">
                          <a:solidFill>
                            <a:srgbClr val="E96751"/>
                          </a:solidFill>
                        </a:rPr>
                        <a:t>neto dobičkonosnost </a:t>
                      </a:r>
                      <a:r>
                        <a:rPr lang="en-US" sz="1800" dirty="0">
                          <a:solidFill>
                            <a:srgbClr val="595959"/>
                          </a:solidFill>
                        </a:rPr>
                        <a:t>(koliko dobička zadržite), </a:t>
                      </a:r>
                      <a:r>
                        <a:rPr lang="en-US" sz="1800" b="1" dirty="0">
                          <a:solidFill>
                            <a:srgbClr val="E96751"/>
                          </a:solidFill>
                        </a:rPr>
                        <a:t>denarni tok </a:t>
                      </a:r>
                      <a:r>
                        <a:rPr lang="en-US" sz="1800" dirty="0">
                          <a:solidFill>
                            <a:srgbClr val="595959"/>
                          </a:solidFill>
                        </a:rPr>
                        <a:t>(kaj prihaja in odhaja) in </a:t>
                      </a:r>
                      <a:r>
                        <a:rPr lang="en-US" sz="1800" b="1" dirty="0">
                          <a:solidFill>
                            <a:srgbClr val="E96751"/>
                          </a:solidFill>
                        </a:rPr>
                        <a:t>razmerje med dolgom in prihodkom </a:t>
                      </a:r>
                      <a:r>
                        <a:rPr lang="en-US" sz="1800" dirty="0">
                          <a:solidFill>
                            <a:srgbClr val="595959"/>
                          </a:solidFill>
                        </a:rPr>
                        <a:t>(koliko dolgujete v primerjavi s tem, koliko zaslužite). Preproste mesečne preglede vam pomagajo zgodaj opaziti trende in se ustrezno prilagoditi.</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9272152"/>
                  </a:ext>
                </a:extLst>
              </a:tr>
            </a:tbl>
          </a:graphicData>
        </a:graphic>
      </p:graphicFrame>
    </p:spTree>
    <p:extLst>
      <p:ext uri="{BB962C8B-B14F-4D97-AF65-F5344CB8AC3E}">
        <p14:creationId xmlns:p14="http://schemas.microsoft.com/office/powerpoint/2010/main" val="213423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C8DB8-CD76-25A9-E1F5-4FDF4097CC0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A1D2A3-BAFC-AA15-E7E1-278D91F66579}"/>
              </a:ext>
            </a:extLst>
          </p:cNvPr>
          <p:cNvSpPr>
            <a:spLocks noGrp="1"/>
          </p:cNvSpPr>
          <p:nvPr>
            <p:ph type="body" sz="quarter" idx="16"/>
          </p:nvPr>
        </p:nvSpPr>
        <p:spPr>
          <a:xfrm>
            <a:off x="352425" y="313922"/>
            <a:ext cx="10614687" cy="803654"/>
          </a:xfrm>
        </p:spPr>
        <p:txBody>
          <a:bodyPr/>
          <a:lstStyle/>
          <a:p>
            <a:r>
              <a:rPr lang="en-IE" dirty="0">
                <a:solidFill>
                  <a:srgbClr val="E96751"/>
                </a:solidFill>
              </a:rPr>
              <a:t>Strategije – </a:t>
            </a:r>
            <a:r>
              <a:rPr lang="en-IE" dirty="0"/>
              <a:t>za finančno odpornost</a:t>
            </a:r>
          </a:p>
        </p:txBody>
      </p:sp>
      <p:graphicFrame>
        <p:nvGraphicFramePr>
          <p:cNvPr id="5" name="Table 4">
            <a:extLst>
              <a:ext uri="{FF2B5EF4-FFF2-40B4-BE49-F238E27FC236}">
                <a16:creationId xmlns:a16="http://schemas.microsoft.com/office/drawing/2014/main" id="{F1DBB236-8F6D-4065-4E06-CDCF804C598F}"/>
              </a:ext>
            </a:extLst>
          </p:cNvPr>
          <p:cNvGraphicFramePr>
            <a:graphicFrameLocks noGrp="1"/>
          </p:cNvGraphicFramePr>
          <p:nvPr/>
        </p:nvGraphicFramePr>
        <p:xfrm>
          <a:off x="447675" y="1117576"/>
          <a:ext cx="11057846" cy="4927648"/>
        </p:xfrm>
        <a:graphic>
          <a:graphicData uri="http://schemas.openxmlformats.org/drawingml/2006/table">
            <a:tbl>
              <a:tblPr/>
              <a:tblGrid>
                <a:gridCol w="2177905">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000" b="1" dirty="0">
                          <a:solidFill>
                            <a:schemeClr val="bg1"/>
                          </a:solidFill>
                        </a:rPr>
                        <a:t>Strategija</a:t>
                      </a:r>
                      <a:endParaRPr lang="en-IE" sz="2000" dirty="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000" b="1" dirty="0">
                          <a:solidFill>
                            <a:schemeClr val="bg1"/>
                          </a:solidFill>
                        </a:rPr>
                        <a:t>Opis</a:t>
                      </a:r>
                      <a:endParaRPr lang="en-IE" sz="2000" dirty="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Aft>
                          <a:spcPts val="600"/>
                        </a:spcAft>
                        <a:buNone/>
                      </a:pPr>
                      <a:r>
                        <a:rPr lang="en-IE" sz="2000" b="1" dirty="0">
                          <a:solidFill>
                            <a:schemeClr val="bg1"/>
                          </a:solidFill>
                        </a:rPr>
                        <a:t>5. Diversifikacija virov prihodkov</a:t>
                      </a:r>
                      <a:endParaRPr lang="en-IE" sz="2000" dirty="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Aft>
                          <a:spcPts val="600"/>
                        </a:spcAft>
                        <a:buNone/>
                      </a:pPr>
                      <a:r>
                        <a:rPr lang="en-US" sz="2000" b="1" dirty="0">
                          <a:solidFill>
                            <a:srgbClr val="595959"/>
                          </a:solidFill>
                        </a:rPr>
                        <a:t>Izogibajte se izključnemu zanašanju na prenočitve. </a:t>
                      </a:r>
                    </a:p>
                    <a:p>
                      <a:pPr>
                        <a:spcAft>
                          <a:spcPts val="600"/>
                        </a:spcAft>
                        <a:buNone/>
                      </a:pPr>
                      <a:r>
                        <a:rPr lang="en-US" sz="2000" dirty="0">
                          <a:solidFill>
                            <a:srgbClr val="595959"/>
                          </a:solidFill>
                        </a:rPr>
                        <a:t>Dodajte prihodke z dodatki, ki ustrezajo vrednotam: npr. tečaji joge, lokalna obrt, ogledi kmetij, tečaji surfanja ali mini trgovina z ekološkimi izdelki. Sodelujte z lokalnimi podjetji ali ponujajte Airbnb izkušnje, da povečate prihodke in izboljšate zadovoljstvo gostov.</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044720"/>
                  </a:ext>
                </a:extLst>
              </a:tr>
              <a:tr h="603470">
                <a:tc>
                  <a:txBody>
                    <a:bodyPr/>
                    <a:lstStyle/>
                    <a:p>
                      <a:pPr>
                        <a:spcAft>
                          <a:spcPts val="600"/>
                        </a:spcAft>
                        <a:buNone/>
                      </a:pPr>
                      <a:r>
                        <a:rPr lang="en-IE" sz="2000" b="1" dirty="0">
                          <a:solidFill>
                            <a:schemeClr val="bg1"/>
                          </a:solidFill>
                        </a:rPr>
                        <a:t>6. Upravljanje tveganj</a:t>
                      </a:r>
                      <a:endParaRPr lang="en-IE" sz="2000" dirty="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Aft>
                          <a:spcPts val="600"/>
                        </a:spcAft>
                        <a:buNone/>
                      </a:pPr>
                      <a:r>
                        <a:rPr lang="en-US" sz="2000" b="1" dirty="0">
                          <a:solidFill>
                            <a:srgbClr val="595959"/>
                          </a:solidFill>
                        </a:rPr>
                        <a:t>Tveganja, kot so upad trga, novi konkurenti, spremembe predpisov ali bolezni, lahko vplivajo na vaše prihodke. </a:t>
                      </a:r>
                    </a:p>
                    <a:p>
                      <a:pPr>
                        <a:spcAft>
                          <a:spcPts val="600"/>
                        </a:spcAft>
                        <a:buNone/>
                      </a:pPr>
                      <a:r>
                        <a:rPr lang="en-US" sz="2000" dirty="0">
                          <a:solidFill>
                            <a:srgbClr val="595959"/>
                          </a:solidFill>
                        </a:rPr>
                        <a:t>Dober načrt za obvladovanje tveganj vključuje </a:t>
                      </a:r>
                      <a:r>
                        <a:rPr lang="en-US" sz="2000" b="1" dirty="0">
                          <a:solidFill>
                            <a:srgbClr val="E96751"/>
                          </a:solidFill>
                        </a:rPr>
                        <a:t>zavarovanje</a:t>
                      </a:r>
                      <a:r>
                        <a:rPr lang="en-US" sz="2000" dirty="0">
                          <a:solidFill>
                            <a:srgbClr val="E96751"/>
                          </a:solidFill>
                        </a:rPr>
                        <a:t>, </a:t>
                      </a:r>
                      <a:r>
                        <a:rPr lang="en-US" sz="2000" b="1" dirty="0">
                          <a:solidFill>
                            <a:srgbClr val="E96751"/>
                          </a:solidFill>
                        </a:rPr>
                        <a:t>prilagodljive pogoje odpovedi</a:t>
                      </a:r>
                      <a:r>
                        <a:rPr lang="en-US" sz="2000" dirty="0">
                          <a:solidFill>
                            <a:srgbClr val="E96751"/>
                          </a:solidFill>
                        </a:rPr>
                        <a:t>, </a:t>
                      </a:r>
                      <a:r>
                        <a:rPr lang="en-US" sz="2000" b="1" dirty="0">
                          <a:solidFill>
                            <a:srgbClr val="E96751"/>
                          </a:solidFill>
                        </a:rPr>
                        <a:t>več kanalov za rezervacije </a:t>
                      </a:r>
                      <a:r>
                        <a:rPr lang="en-US" sz="2000" dirty="0">
                          <a:solidFill>
                            <a:srgbClr val="595959"/>
                          </a:solidFill>
                        </a:rPr>
                        <a:t>in načrte za primer upada prihodkov (npr. sezonske lokalne delavnice ali dogodki).</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2037897"/>
                  </a:ext>
                </a:extLst>
              </a:tr>
              <a:tr h="603470">
                <a:tc>
                  <a:txBody>
                    <a:bodyPr/>
                    <a:lstStyle/>
                    <a:p>
                      <a:pPr>
                        <a:spcAft>
                          <a:spcPts val="600"/>
                        </a:spcAft>
                        <a:buNone/>
                      </a:pPr>
                      <a:r>
                        <a:rPr lang="en-IE" sz="2000" b="1" dirty="0">
                          <a:solidFill>
                            <a:schemeClr val="bg1"/>
                          </a:solidFill>
                        </a:rPr>
                        <a:t>7. Načrtovanje dolgoročnih ciljev</a:t>
                      </a:r>
                      <a:endParaRPr lang="en-IE" sz="2000" dirty="0">
                        <a:solidFill>
                          <a:schemeClr val="bg1"/>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Aft>
                          <a:spcPts val="600"/>
                        </a:spcAft>
                        <a:buNone/>
                      </a:pPr>
                      <a:r>
                        <a:rPr lang="en-US" sz="2000" b="1" dirty="0">
                          <a:solidFill>
                            <a:srgbClr val="595959"/>
                          </a:solidFill>
                        </a:rPr>
                        <a:t>Kje želite biti čez 3, 5 ali 10 let? </a:t>
                      </a:r>
                    </a:p>
                    <a:p>
                      <a:pPr>
                        <a:spcAft>
                          <a:spcPts val="600"/>
                        </a:spcAft>
                        <a:buNone/>
                      </a:pPr>
                      <a:r>
                        <a:rPr lang="en-US" sz="2000" dirty="0">
                          <a:solidFill>
                            <a:srgbClr val="595959"/>
                          </a:solidFill>
                        </a:rPr>
                        <a:t>Naj gre za širitev vašega podjetja, zmanjšanje delovnega časa, prodajo podjetja ali ponovno vlaganje v skupnost, načrtovanje dolgoročnih ciljev pomaga oblikovati današnje odločitve. Razdelite te cilje na finančne, življenjske in operativne cilje.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691231"/>
                  </a:ext>
                </a:extLst>
              </a:tr>
            </a:tbl>
          </a:graphicData>
        </a:graphic>
      </p:graphicFrame>
    </p:spTree>
    <p:extLst>
      <p:ext uri="{BB962C8B-B14F-4D97-AF65-F5344CB8AC3E}">
        <p14:creationId xmlns:p14="http://schemas.microsoft.com/office/powerpoint/2010/main" val="5811536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4FF00-1995-F94B-154F-A6D8782F7D97}"/>
              </a:ext>
            </a:extLst>
          </p:cNvPr>
          <p:cNvSpPr>
            <a:spLocks noGrp="1"/>
          </p:cNvSpPr>
          <p:nvPr>
            <p:ph type="body" sz="quarter" idx="16"/>
          </p:nvPr>
        </p:nvSpPr>
        <p:spPr>
          <a:xfrm>
            <a:off x="276225" y="236702"/>
            <a:ext cx="11024802" cy="803654"/>
          </a:xfrm>
        </p:spPr>
        <p:txBody>
          <a:bodyPr/>
          <a:lstStyle/>
          <a:p>
            <a:r>
              <a:rPr lang="en-US" dirty="0">
                <a:solidFill>
                  <a:srgbClr val="E96751"/>
                </a:solidFill>
              </a:rPr>
              <a:t>Kako </a:t>
            </a:r>
            <a:r>
              <a:rPr lang="en-US" b="0" dirty="0">
                <a:solidFill>
                  <a:srgbClr val="E96751"/>
                </a:solidFill>
              </a:rPr>
              <a:t>(s primeri) </a:t>
            </a:r>
            <a:r>
              <a:rPr lang="en-US" b="0" dirty="0"/>
              <a:t>načrtovati preprečevanje in odpornost </a:t>
            </a:r>
            <a:endParaRPr lang="en-IE" b="0" dirty="0"/>
          </a:p>
        </p:txBody>
      </p:sp>
      <p:graphicFrame>
        <p:nvGraphicFramePr>
          <p:cNvPr id="5" name="Table 4">
            <a:extLst>
              <a:ext uri="{FF2B5EF4-FFF2-40B4-BE49-F238E27FC236}">
                <a16:creationId xmlns:a16="http://schemas.microsoft.com/office/drawing/2014/main" id="{B3EB10AA-51BD-F33B-E5F5-9FB2D67819D3}"/>
              </a:ext>
            </a:extLst>
          </p:cNvPr>
          <p:cNvGraphicFramePr>
            <a:graphicFrameLocks noGrp="1"/>
          </p:cNvGraphicFramePr>
          <p:nvPr>
            <p:extLst>
              <p:ext uri="{D42A27DB-BD31-4B8C-83A1-F6EECF244321}">
                <p14:modId xmlns:p14="http://schemas.microsoft.com/office/powerpoint/2010/main" val="1197096974"/>
              </p:ext>
            </p:extLst>
          </p:nvPr>
        </p:nvGraphicFramePr>
        <p:xfrm>
          <a:off x="276225" y="830040"/>
          <a:ext cx="11541724" cy="5839368"/>
        </p:xfrm>
        <a:graphic>
          <a:graphicData uri="http://schemas.openxmlformats.org/drawingml/2006/table">
            <a:tbl>
              <a:tblPr/>
              <a:tblGrid>
                <a:gridCol w="2412999">
                  <a:extLst>
                    <a:ext uri="{9D8B030D-6E8A-4147-A177-3AD203B41FA5}">
                      <a16:colId xmlns:a16="http://schemas.microsoft.com/office/drawing/2014/main" val="3799786845"/>
                    </a:ext>
                  </a:extLst>
                </a:gridCol>
                <a:gridCol w="3153833">
                  <a:extLst>
                    <a:ext uri="{9D8B030D-6E8A-4147-A177-3AD203B41FA5}">
                      <a16:colId xmlns:a16="http://schemas.microsoft.com/office/drawing/2014/main" val="4075743455"/>
                    </a:ext>
                  </a:extLst>
                </a:gridCol>
                <a:gridCol w="3089460">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1600" b="1" dirty="0">
                          <a:solidFill>
                            <a:schemeClr val="bg1"/>
                          </a:solidFill>
                        </a:rPr>
                        <a:t>Strategija</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Opis</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Strategija</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Primer</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1600" b="1" dirty="0">
                          <a:solidFill>
                            <a:schemeClr val="bg1"/>
                          </a:solidFill>
                        </a:rPr>
                        <a:t>1. Oblikovanje denarnih rezerv</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Zakaj in kako </a:t>
                      </a:r>
                      <a:r>
                        <a:rPr lang="en-US" sz="1600" b="1" dirty="0">
                          <a:solidFill>
                            <a:srgbClr val="595959"/>
                          </a:solidFill>
                        </a:rPr>
                        <a:t>ustvariti rezervo </a:t>
                      </a:r>
                      <a:r>
                        <a:rPr lang="en-US" sz="1600" dirty="0">
                          <a:solidFill>
                            <a:srgbClr val="595959"/>
                          </a:solidFill>
                        </a:rPr>
                        <a:t>za nujne primere, sezone z manj delom ali nepričakovane popravila.</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Na </a:t>
                      </a:r>
                      <a:r>
                        <a:rPr lang="en-US" sz="1600" dirty="0" err="1">
                          <a:solidFill>
                            <a:srgbClr val="595959"/>
                          </a:solidFill>
                        </a:rPr>
                        <a:t>ločenem</a:t>
                      </a:r>
                      <a:r>
                        <a:rPr lang="en-US" sz="1600" dirty="0">
                          <a:solidFill>
                            <a:srgbClr val="595959"/>
                          </a:solidFill>
                        </a:rPr>
                        <a:t> </a:t>
                      </a:r>
                      <a:r>
                        <a:rPr lang="en-US" sz="1600" dirty="0" err="1">
                          <a:solidFill>
                            <a:srgbClr val="595959"/>
                          </a:solidFill>
                        </a:rPr>
                        <a:t>varčevalnem</a:t>
                      </a:r>
                      <a:r>
                        <a:rPr lang="en-US" sz="1600" dirty="0">
                          <a:solidFill>
                            <a:srgbClr val="595959"/>
                          </a:solidFill>
                        </a:rPr>
                        <a:t> </a:t>
                      </a:r>
                      <a:r>
                        <a:rPr lang="en-US" sz="1600" dirty="0" err="1">
                          <a:solidFill>
                            <a:srgbClr val="595959"/>
                          </a:solidFill>
                        </a:rPr>
                        <a:t>računu</a:t>
                      </a:r>
                      <a:r>
                        <a:rPr lang="en-US" sz="1600" dirty="0">
                          <a:solidFill>
                            <a:srgbClr val="595959"/>
                          </a:solidFill>
                        </a:rPr>
                        <a:t> </a:t>
                      </a:r>
                      <a:r>
                        <a:rPr lang="en-US" sz="1600" dirty="0" err="1">
                          <a:solidFill>
                            <a:srgbClr val="595959"/>
                          </a:solidFill>
                        </a:rPr>
                        <a:t>prihranite</a:t>
                      </a:r>
                      <a:r>
                        <a:rPr lang="en-US" sz="1600" dirty="0">
                          <a:solidFill>
                            <a:srgbClr val="595959"/>
                          </a:solidFill>
                        </a:rPr>
                        <a:t> 10–15 % </a:t>
                      </a:r>
                      <a:r>
                        <a:rPr lang="en-US" sz="1600" dirty="0" err="1">
                          <a:solidFill>
                            <a:srgbClr val="595959"/>
                          </a:solidFill>
                        </a:rPr>
                        <a:t>mesečnih</a:t>
                      </a:r>
                      <a:r>
                        <a:rPr lang="en-US" sz="1600" dirty="0">
                          <a:solidFill>
                            <a:srgbClr val="595959"/>
                          </a:solidFill>
                        </a:rPr>
                        <a:t> </a:t>
                      </a:r>
                      <a:r>
                        <a:rPr lang="en-US" sz="1600" dirty="0" err="1">
                          <a:solidFill>
                            <a:srgbClr val="595959"/>
                          </a:solidFill>
                        </a:rPr>
                        <a:t>prihodkov</a:t>
                      </a:r>
                      <a:r>
                        <a:rPr lang="en-US" sz="1600" dirty="0">
                          <a:solidFill>
                            <a:srgbClr val="595959"/>
                          </a:solidFill>
                        </a:rPr>
                        <a:t>.</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Če zaslužite 2500 EUR na mesec, avtomatično prihranite 250–375 EUR na mesec na poslovnem rezervnem računu.</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8937589"/>
                  </a:ext>
                </a:extLst>
              </a:tr>
              <a:tr h="616119">
                <a:tc>
                  <a:txBody>
                    <a:bodyPr/>
                    <a:lstStyle/>
                    <a:p>
                      <a:pPr>
                        <a:buNone/>
                      </a:pPr>
                      <a:r>
                        <a:rPr lang="en-IE" sz="1600" b="1" dirty="0">
                          <a:solidFill>
                            <a:schemeClr val="bg1"/>
                          </a:solidFill>
                        </a:rPr>
                        <a:t>2. Načrtovanje ponovnih naložb</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b="1" dirty="0">
                          <a:solidFill>
                            <a:srgbClr val="595959"/>
                          </a:solidFill>
                        </a:rPr>
                        <a:t>Del dobička </a:t>
                      </a:r>
                      <a:r>
                        <a:rPr lang="en-US" sz="1600" dirty="0">
                          <a:solidFill>
                            <a:srgbClr val="595959"/>
                          </a:solidFill>
                        </a:rPr>
                        <a:t>namenite za nadgradnje, obnovljive vire energije ali izboljšanje izkušnje gostov.</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Oblikovajte letni načrt ponovne naložbe z odstotnim ciljem (npr. 20 % čistega dobička).</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err="1">
                          <a:solidFill>
                            <a:srgbClr val="595959"/>
                          </a:solidFill>
                        </a:rPr>
                        <a:t>Porabite</a:t>
                      </a:r>
                      <a:r>
                        <a:rPr lang="en-US" sz="1600" dirty="0">
                          <a:solidFill>
                            <a:srgbClr val="595959"/>
                          </a:solidFill>
                        </a:rPr>
                        <a:t> 3000 EUR </a:t>
                      </a:r>
                      <a:r>
                        <a:rPr lang="en-US" sz="1600" dirty="0" err="1">
                          <a:solidFill>
                            <a:srgbClr val="595959"/>
                          </a:solidFill>
                        </a:rPr>
                        <a:t>na</a:t>
                      </a:r>
                      <a:r>
                        <a:rPr lang="en-US" sz="1600" dirty="0">
                          <a:solidFill>
                            <a:srgbClr val="595959"/>
                          </a:solidFill>
                        </a:rPr>
                        <a:t> </a:t>
                      </a:r>
                      <a:r>
                        <a:rPr lang="en-US" sz="1600" dirty="0" err="1">
                          <a:solidFill>
                            <a:srgbClr val="595959"/>
                          </a:solidFill>
                        </a:rPr>
                        <a:t>leto</a:t>
                      </a:r>
                      <a:r>
                        <a:rPr lang="en-US" sz="1600" dirty="0">
                          <a:solidFill>
                            <a:srgbClr val="595959"/>
                          </a:solidFill>
                        </a:rPr>
                        <a:t> za </a:t>
                      </a:r>
                      <a:r>
                        <a:rPr lang="en-US" sz="1600" dirty="0" err="1">
                          <a:solidFill>
                            <a:srgbClr val="595959"/>
                          </a:solidFill>
                        </a:rPr>
                        <a:t>nadgradnjo</a:t>
                      </a:r>
                      <a:r>
                        <a:rPr lang="en-US" sz="1600" dirty="0">
                          <a:solidFill>
                            <a:srgbClr val="595959"/>
                          </a:solidFill>
                        </a:rPr>
                        <a:t> </a:t>
                      </a:r>
                      <a:r>
                        <a:rPr lang="en-US" sz="1600" dirty="0" err="1">
                          <a:solidFill>
                            <a:srgbClr val="595959"/>
                          </a:solidFill>
                        </a:rPr>
                        <a:t>na</a:t>
                      </a:r>
                      <a:r>
                        <a:rPr lang="en-US" sz="1600" dirty="0">
                          <a:solidFill>
                            <a:srgbClr val="595959"/>
                          </a:solidFill>
                        </a:rPr>
                        <a:t> </a:t>
                      </a:r>
                      <a:r>
                        <a:rPr lang="en-US" sz="1600" dirty="0" err="1">
                          <a:solidFill>
                            <a:srgbClr val="595959"/>
                          </a:solidFill>
                        </a:rPr>
                        <a:t>sončne</a:t>
                      </a:r>
                      <a:r>
                        <a:rPr lang="en-US" sz="1600" dirty="0">
                          <a:solidFill>
                            <a:srgbClr val="595959"/>
                          </a:solidFill>
                        </a:rPr>
                        <a:t> </a:t>
                      </a:r>
                      <a:r>
                        <a:rPr lang="en-US" sz="1600" dirty="0" err="1">
                          <a:solidFill>
                            <a:srgbClr val="595959"/>
                          </a:solidFill>
                        </a:rPr>
                        <a:t>kolektorje</a:t>
                      </a:r>
                      <a:r>
                        <a:rPr lang="en-US" sz="1600" dirty="0">
                          <a:solidFill>
                            <a:srgbClr val="595959"/>
                          </a:solidFill>
                        </a:rPr>
                        <a:t> </a:t>
                      </a:r>
                      <a:r>
                        <a:rPr lang="en-US" sz="1600" dirty="0" err="1">
                          <a:solidFill>
                            <a:srgbClr val="595959"/>
                          </a:solidFill>
                        </a:rPr>
                        <a:t>ali</a:t>
                      </a:r>
                      <a:r>
                        <a:rPr lang="en-US" sz="1600" dirty="0">
                          <a:solidFill>
                            <a:srgbClr val="595959"/>
                          </a:solidFill>
                        </a:rPr>
                        <a:t> </a:t>
                      </a:r>
                      <a:r>
                        <a:rPr lang="en-US" sz="1600" dirty="0" err="1">
                          <a:solidFill>
                            <a:srgbClr val="595959"/>
                          </a:solidFill>
                        </a:rPr>
                        <a:t>obnovo</a:t>
                      </a:r>
                      <a:r>
                        <a:rPr lang="en-US" sz="1600" dirty="0">
                          <a:solidFill>
                            <a:srgbClr val="595959"/>
                          </a:solidFill>
                        </a:rPr>
                        <a:t> </a:t>
                      </a:r>
                      <a:r>
                        <a:rPr lang="en-US" sz="1600" dirty="0" err="1">
                          <a:solidFill>
                            <a:srgbClr val="595959"/>
                          </a:solidFill>
                        </a:rPr>
                        <a:t>kabine</a:t>
                      </a:r>
                      <a:r>
                        <a:rPr lang="en-US" sz="1600" dirty="0">
                          <a:solidFill>
                            <a:srgbClr val="595959"/>
                          </a:solidFill>
                        </a:rPr>
                        <a:t>, da </a:t>
                      </a:r>
                      <a:r>
                        <a:rPr lang="en-US" sz="1600" dirty="0" err="1">
                          <a:solidFill>
                            <a:srgbClr val="595959"/>
                          </a:solidFill>
                        </a:rPr>
                        <a:t>izboljšate</a:t>
                      </a:r>
                      <a:r>
                        <a:rPr lang="en-US" sz="1600" dirty="0">
                          <a:solidFill>
                            <a:srgbClr val="595959"/>
                          </a:solidFill>
                        </a:rPr>
                        <a:t> </a:t>
                      </a:r>
                      <a:r>
                        <a:rPr lang="en-US" sz="1600" dirty="0" err="1">
                          <a:solidFill>
                            <a:srgbClr val="595959"/>
                          </a:solidFill>
                        </a:rPr>
                        <a:t>ocene</a:t>
                      </a:r>
                      <a:r>
                        <a:rPr lang="en-US" sz="1600" dirty="0">
                          <a:solidFill>
                            <a:srgbClr val="595959"/>
                          </a:solidFill>
                        </a:rPr>
                        <a:t> </a:t>
                      </a:r>
                      <a:r>
                        <a:rPr lang="en-US" sz="1600" dirty="0" err="1">
                          <a:solidFill>
                            <a:srgbClr val="595959"/>
                          </a:solidFill>
                        </a:rPr>
                        <a:t>gostov</a:t>
                      </a:r>
                      <a:r>
                        <a:rPr lang="en-US" sz="1600" dirty="0">
                          <a:solidFill>
                            <a:srgbClr val="595959"/>
                          </a:solidFill>
                        </a:rPr>
                        <a:t>.</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225178"/>
                  </a:ext>
                </a:extLst>
              </a:tr>
              <a:tr h="500596">
                <a:tc>
                  <a:txBody>
                    <a:bodyPr/>
                    <a:lstStyle/>
                    <a:p>
                      <a:pPr>
                        <a:buNone/>
                      </a:pPr>
                      <a:r>
                        <a:rPr lang="en-US" sz="1600" b="1" dirty="0">
                          <a:solidFill>
                            <a:schemeClr val="bg1"/>
                          </a:solidFill>
                        </a:rPr>
                        <a:t>3. Prilagajanje inflaciji in stroškom</a:t>
                      </a:r>
                      <a:endParaRPr lang="en-US"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Letno</a:t>
                      </a:r>
                      <a:r>
                        <a:rPr lang="en-US" sz="1600" b="1" dirty="0">
                          <a:solidFill>
                            <a:srgbClr val="595959"/>
                          </a:solidFill>
                        </a:rPr>
                        <a:t> posodabljajte cene </a:t>
                      </a:r>
                      <a:r>
                        <a:rPr lang="en-US" sz="1600" dirty="0">
                          <a:solidFill>
                            <a:srgbClr val="595959"/>
                          </a:solidFill>
                        </a:rPr>
                        <a:t>in pregledujte stroške, da ostanejo dobičkonosni.</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Uporabite cene po stroških in letno preglejte dobavitelje. Letno prilagodite ceno za nočitev.</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err="1">
                          <a:solidFill>
                            <a:srgbClr val="595959"/>
                          </a:solidFill>
                        </a:rPr>
                        <a:t>Povišajte</a:t>
                      </a:r>
                      <a:r>
                        <a:rPr lang="en-US" sz="1600" dirty="0">
                          <a:solidFill>
                            <a:srgbClr val="595959"/>
                          </a:solidFill>
                        </a:rPr>
                        <a:t> </a:t>
                      </a:r>
                      <a:r>
                        <a:rPr lang="en-US" sz="1600" dirty="0" err="1">
                          <a:solidFill>
                            <a:srgbClr val="595959"/>
                          </a:solidFill>
                        </a:rPr>
                        <a:t>ceno</a:t>
                      </a:r>
                      <a:r>
                        <a:rPr lang="en-US" sz="1600" dirty="0">
                          <a:solidFill>
                            <a:srgbClr val="595959"/>
                          </a:solidFill>
                        </a:rPr>
                        <a:t> za </a:t>
                      </a:r>
                      <a:r>
                        <a:rPr lang="en-US" sz="1600" dirty="0" err="1">
                          <a:solidFill>
                            <a:srgbClr val="595959"/>
                          </a:solidFill>
                        </a:rPr>
                        <a:t>nočitev</a:t>
                      </a:r>
                      <a:r>
                        <a:rPr lang="en-US" sz="1600" dirty="0">
                          <a:solidFill>
                            <a:srgbClr val="595959"/>
                          </a:solidFill>
                        </a:rPr>
                        <a:t> s 120 EUR </a:t>
                      </a:r>
                      <a:r>
                        <a:rPr lang="en-US" sz="1600" dirty="0" err="1">
                          <a:solidFill>
                            <a:srgbClr val="595959"/>
                          </a:solidFill>
                        </a:rPr>
                        <a:t>na</a:t>
                      </a:r>
                      <a:r>
                        <a:rPr lang="en-US" sz="1600" dirty="0">
                          <a:solidFill>
                            <a:srgbClr val="595959"/>
                          </a:solidFill>
                        </a:rPr>
                        <a:t> 130 EUR, </a:t>
                      </a:r>
                      <a:r>
                        <a:rPr lang="en-US" sz="1600" dirty="0" err="1">
                          <a:solidFill>
                            <a:srgbClr val="595959"/>
                          </a:solidFill>
                        </a:rPr>
                        <a:t>če</a:t>
                      </a:r>
                      <a:r>
                        <a:rPr lang="en-US" sz="1600" dirty="0">
                          <a:solidFill>
                            <a:srgbClr val="595959"/>
                          </a:solidFill>
                        </a:rPr>
                        <a:t> se </a:t>
                      </a:r>
                      <a:r>
                        <a:rPr lang="en-US" sz="1600" dirty="0" err="1">
                          <a:solidFill>
                            <a:srgbClr val="595959"/>
                          </a:solidFill>
                        </a:rPr>
                        <a:t>stroški</a:t>
                      </a:r>
                      <a:r>
                        <a:rPr lang="en-US" sz="1600" dirty="0">
                          <a:solidFill>
                            <a:srgbClr val="595959"/>
                          </a:solidFill>
                        </a:rPr>
                        <a:t> </a:t>
                      </a:r>
                      <a:r>
                        <a:rPr lang="en-US" sz="1600" dirty="0" err="1">
                          <a:solidFill>
                            <a:srgbClr val="595959"/>
                          </a:solidFill>
                        </a:rPr>
                        <a:t>komunalnih</a:t>
                      </a:r>
                      <a:r>
                        <a:rPr lang="en-US" sz="1600" dirty="0">
                          <a:solidFill>
                            <a:srgbClr val="595959"/>
                          </a:solidFill>
                        </a:rPr>
                        <a:t> </a:t>
                      </a:r>
                      <a:r>
                        <a:rPr lang="en-US" sz="1600" dirty="0" err="1">
                          <a:solidFill>
                            <a:srgbClr val="595959"/>
                          </a:solidFill>
                        </a:rPr>
                        <a:t>storitev</a:t>
                      </a:r>
                      <a:r>
                        <a:rPr lang="en-US" sz="1600" dirty="0">
                          <a:solidFill>
                            <a:srgbClr val="595959"/>
                          </a:solidFill>
                        </a:rPr>
                        <a:t>, </a:t>
                      </a:r>
                      <a:r>
                        <a:rPr lang="en-US" sz="1600" dirty="0" err="1">
                          <a:solidFill>
                            <a:srgbClr val="595959"/>
                          </a:solidFill>
                        </a:rPr>
                        <a:t>pranja</a:t>
                      </a:r>
                      <a:r>
                        <a:rPr lang="en-US" sz="1600" dirty="0">
                          <a:solidFill>
                            <a:srgbClr val="595959"/>
                          </a:solidFill>
                        </a:rPr>
                        <a:t> </a:t>
                      </a:r>
                      <a:r>
                        <a:rPr lang="en-US" sz="1600" dirty="0" err="1">
                          <a:solidFill>
                            <a:srgbClr val="595959"/>
                          </a:solidFill>
                        </a:rPr>
                        <a:t>perila</a:t>
                      </a:r>
                      <a:r>
                        <a:rPr lang="en-US" sz="1600" dirty="0">
                          <a:solidFill>
                            <a:srgbClr val="595959"/>
                          </a:solidFill>
                        </a:rPr>
                        <a:t> in </a:t>
                      </a:r>
                      <a:r>
                        <a:rPr lang="en-US" sz="1600" dirty="0" err="1">
                          <a:solidFill>
                            <a:srgbClr val="595959"/>
                          </a:solidFill>
                        </a:rPr>
                        <a:t>zavarovanja</a:t>
                      </a:r>
                      <a:r>
                        <a:rPr lang="en-US" sz="1600" dirty="0">
                          <a:solidFill>
                            <a:srgbClr val="595959"/>
                          </a:solidFill>
                        </a:rPr>
                        <a:t> </a:t>
                      </a:r>
                      <a:r>
                        <a:rPr lang="en-US" sz="1600" dirty="0" err="1">
                          <a:solidFill>
                            <a:srgbClr val="595959"/>
                          </a:solidFill>
                        </a:rPr>
                        <a:t>povečajo</a:t>
                      </a:r>
                      <a:r>
                        <a:rPr lang="en-US" sz="1600" dirty="0">
                          <a:solidFill>
                            <a:srgbClr val="595959"/>
                          </a:solidFill>
                        </a:rPr>
                        <a:t> za 8 %.</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318623"/>
                  </a:ext>
                </a:extLst>
              </a:tr>
              <a:tr h="616119">
                <a:tc>
                  <a:txBody>
                    <a:bodyPr/>
                    <a:lstStyle/>
                    <a:p>
                      <a:pPr>
                        <a:buNone/>
                      </a:pPr>
                      <a:r>
                        <a:rPr lang="en-IE" sz="1600" b="1" dirty="0">
                          <a:solidFill>
                            <a:schemeClr val="bg1"/>
                          </a:solidFill>
                        </a:rPr>
                        <a:t>4. Spremljanje finančnega stanja</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Uporabite finančne kazalnike in orodja za </a:t>
                      </a:r>
                      <a:r>
                        <a:rPr lang="en-US" sz="1600" b="1" dirty="0">
                          <a:solidFill>
                            <a:srgbClr val="595959"/>
                          </a:solidFill>
                        </a:rPr>
                        <a:t>preverjanje uspešnosti </a:t>
                      </a:r>
                      <a:r>
                        <a:rPr lang="en-US" sz="1600" dirty="0">
                          <a:solidFill>
                            <a:srgbClr val="595959"/>
                          </a:solidFill>
                        </a:rPr>
                        <a:t>(npr. stopnja dobička, trend čistega dohodka, razmerje med dolgom in dohodkom).</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Nastavite mesečno „finančno preverjanje“ z uporabo programa Excel ali nadzorne plošče za spremljanje kazalnikov uspešnosti.</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Spremljajte, da vaša profitna marža ostane na 30 %. Če se zniža, preglejte svoje spremenljive stroške in cene.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5075154"/>
                  </a:ext>
                </a:extLst>
              </a:tr>
              <a:tr h="616119">
                <a:tc>
                  <a:txBody>
                    <a:bodyPr/>
                    <a:lstStyle/>
                    <a:p>
                      <a:pPr>
                        <a:buNone/>
                      </a:pPr>
                      <a:r>
                        <a:rPr lang="en-IE" sz="1600" b="1" dirty="0">
                          <a:solidFill>
                            <a:schemeClr val="bg1"/>
                          </a:solidFill>
                        </a:rPr>
                        <a:t>5. Diversifikacija virov prihodkov</a:t>
                      </a:r>
                      <a:endParaRPr lang="en-IE" sz="160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b="1" dirty="0">
                          <a:solidFill>
                            <a:srgbClr val="595959"/>
                          </a:solidFill>
                        </a:rPr>
                        <a:t>Dodajte izkušnje</a:t>
                      </a:r>
                      <a:r>
                        <a:rPr lang="en-US" sz="1600" dirty="0">
                          <a:solidFill>
                            <a:srgbClr val="595959"/>
                          </a:solidFill>
                        </a:rPr>
                        <a:t>, lokalna partnerstva ali maloprodajne izdelke, da zmanjšate odvisnost od samih rezervacij.</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err="1">
                          <a:solidFill>
                            <a:srgbClr val="595959"/>
                          </a:solidFill>
                        </a:rPr>
                        <a:t>Ponujajte</a:t>
                      </a:r>
                      <a:r>
                        <a:rPr lang="en-US" sz="1600" dirty="0">
                          <a:solidFill>
                            <a:srgbClr val="595959"/>
                          </a:solidFill>
                        </a:rPr>
                        <a:t> </a:t>
                      </a:r>
                      <a:r>
                        <a:rPr lang="en-US" sz="1600" dirty="0" err="1">
                          <a:solidFill>
                            <a:srgbClr val="595959"/>
                          </a:solidFill>
                        </a:rPr>
                        <a:t>lokalne</a:t>
                      </a:r>
                      <a:r>
                        <a:rPr lang="en-US" sz="1600" dirty="0">
                          <a:solidFill>
                            <a:srgbClr val="595959"/>
                          </a:solidFill>
                        </a:rPr>
                        <a:t> </a:t>
                      </a:r>
                      <a:r>
                        <a:rPr lang="en-US" sz="1600" dirty="0" err="1">
                          <a:solidFill>
                            <a:srgbClr val="595959"/>
                          </a:solidFill>
                        </a:rPr>
                        <a:t>izdelke</a:t>
                      </a:r>
                      <a:r>
                        <a:rPr lang="en-US" sz="1600" dirty="0">
                          <a:solidFill>
                            <a:srgbClr val="595959"/>
                          </a:solidFill>
                        </a:rPr>
                        <a:t>, </a:t>
                      </a:r>
                      <a:r>
                        <a:rPr lang="en-US" sz="1600" dirty="0" err="1">
                          <a:solidFill>
                            <a:srgbClr val="595959"/>
                          </a:solidFill>
                        </a:rPr>
                        <a:t>ekološke</a:t>
                      </a:r>
                      <a:r>
                        <a:rPr lang="en-US" sz="1600" dirty="0">
                          <a:solidFill>
                            <a:srgbClr val="595959"/>
                          </a:solidFill>
                        </a:rPr>
                        <a:t> </a:t>
                      </a:r>
                      <a:r>
                        <a:rPr lang="en-US" sz="1600" dirty="0" err="1">
                          <a:solidFill>
                            <a:srgbClr val="595959"/>
                          </a:solidFill>
                        </a:rPr>
                        <a:t>izlete</a:t>
                      </a:r>
                      <a:r>
                        <a:rPr lang="en-US" sz="1600" dirty="0">
                          <a:solidFill>
                            <a:srgbClr val="595959"/>
                          </a:solidFill>
                        </a:rPr>
                        <a:t> </a:t>
                      </a:r>
                      <a:r>
                        <a:rPr lang="en-US" sz="1600" dirty="0" err="1">
                          <a:solidFill>
                            <a:srgbClr val="595959"/>
                          </a:solidFill>
                        </a:rPr>
                        <a:t>ali</a:t>
                      </a:r>
                      <a:r>
                        <a:rPr lang="en-US" sz="1600" dirty="0">
                          <a:solidFill>
                            <a:srgbClr val="595959"/>
                          </a:solidFill>
                        </a:rPr>
                        <a:t> </a:t>
                      </a:r>
                      <a:r>
                        <a:rPr lang="en-US" sz="1600" dirty="0" err="1">
                          <a:solidFill>
                            <a:srgbClr val="595959"/>
                          </a:solidFill>
                        </a:rPr>
                        <a:t>tečaje</a:t>
                      </a:r>
                      <a:r>
                        <a:rPr lang="en-US" sz="1600" dirty="0">
                          <a:solidFill>
                            <a:srgbClr val="595959"/>
                          </a:solidFill>
                        </a:rPr>
                        <a:t> </a:t>
                      </a:r>
                      <a:r>
                        <a:rPr lang="en-US" sz="1600" dirty="0" err="1">
                          <a:solidFill>
                            <a:srgbClr val="595959"/>
                          </a:solidFill>
                        </a:rPr>
                        <a:t>joge</a:t>
                      </a:r>
                      <a:r>
                        <a:rPr lang="en-US" sz="1600" dirty="0">
                          <a:solidFill>
                            <a:srgbClr val="595959"/>
                          </a:solidFill>
                        </a:rPr>
                        <a:t> </a:t>
                      </a:r>
                      <a:r>
                        <a:rPr lang="en-US" sz="1600" dirty="0" err="1">
                          <a:solidFill>
                            <a:srgbClr val="595959"/>
                          </a:solidFill>
                        </a:rPr>
                        <a:t>prek</a:t>
                      </a:r>
                      <a:r>
                        <a:rPr lang="en-US" sz="1600" dirty="0">
                          <a:solidFill>
                            <a:srgbClr val="595959"/>
                          </a:solidFill>
                        </a:rPr>
                        <a:t> </a:t>
                      </a:r>
                      <a:r>
                        <a:rPr lang="en-US" sz="1600" dirty="0" err="1">
                          <a:solidFill>
                            <a:srgbClr val="595959"/>
                          </a:solidFill>
                        </a:rPr>
                        <a:t>partnerstev</a:t>
                      </a:r>
                      <a:r>
                        <a:rPr lang="en-US" sz="1600" dirty="0">
                          <a:solidFill>
                            <a:srgbClr val="595959"/>
                          </a:solidFill>
                        </a:rPr>
                        <a:t> </a:t>
                      </a:r>
                      <a:r>
                        <a:rPr lang="en-US" sz="1600" dirty="0" err="1">
                          <a:solidFill>
                            <a:srgbClr val="595959"/>
                          </a:solidFill>
                        </a:rPr>
                        <a:t>ali</a:t>
                      </a:r>
                      <a:r>
                        <a:rPr lang="en-US" sz="1600" dirty="0">
                          <a:solidFill>
                            <a:srgbClr val="595959"/>
                          </a:solidFill>
                        </a:rPr>
                        <a:t> </a:t>
                      </a:r>
                      <a:r>
                        <a:rPr lang="en-US" sz="1600" dirty="0" err="1">
                          <a:solidFill>
                            <a:srgbClr val="595959"/>
                          </a:solidFill>
                        </a:rPr>
                        <a:t>na</a:t>
                      </a:r>
                      <a:r>
                        <a:rPr lang="en-US" sz="1600" dirty="0">
                          <a:solidFill>
                            <a:srgbClr val="595959"/>
                          </a:solidFill>
                        </a:rPr>
                        <a:t> </a:t>
                      </a:r>
                      <a:r>
                        <a:rPr lang="en-US" sz="1600" dirty="0" err="1">
                          <a:solidFill>
                            <a:srgbClr val="595959"/>
                          </a:solidFill>
                        </a:rPr>
                        <a:t>kraju</a:t>
                      </a:r>
                      <a:r>
                        <a:rPr lang="en-US" sz="1600" dirty="0">
                          <a:solidFill>
                            <a:srgbClr val="595959"/>
                          </a:solidFill>
                        </a:rPr>
                        <a:t> </a:t>
                      </a:r>
                      <a:r>
                        <a:rPr lang="en-US" sz="1600" dirty="0" err="1">
                          <a:solidFill>
                            <a:srgbClr val="595959"/>
                          </a:solidFill>
                        </a:rPr>
                        <a:t>samem</a:t>
                      </a:r>
                      <a:r>
                        <a:rPr lang="en-US" sz="1600" dirty="0">
                          <a:solidFill>
                            <a:srgbClr val="595959"/>
                          </a:solidFill>
                        </a:rPr>
                        <a:t>.</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Sodelujte z lokalnim vodnikom in ponujajte sprehod po gozdu za 30 EUR na osebo ali prodajajte lokalne marmelade za 15 EUR v sobah.</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5021105"/>
                  </a:ext>
                </a:extLst>
              </a:tr>
            </a:tbl>
          </a:graphicData>
        </a:graphic>
      </p:graphicFrame>
    </p:spTree>
    <p:extLst>
      <p:ext uri="{BB962C8B-B14F-4D97-AF65-F5344CB8AC3E}">
        <p14:creationId xmlns:p14="http://schemas.microsoft.com/office/powerpoint/2010/main" val="18892055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B9B4D-3349-506E-5566-9474D1D6842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1E96B1-C78A-01B5-A5F8-E843ADCFEFE9}"/>
              </a:ext>
            </a:extLst>
          </p:cNvPr>
          <p:cNvSpPr>
            <a:spLocks noGrp="1"/>
          </p:cNvSpPr>
          <p:nvPr>
            <p:ph type="body" sz="quarter" idx="16"/>
          </p:nvPr>
        </p:nvSpPr>
        <p:spPr>
          <a:xfrm>
            <a:off x="276225" y="236702"/>
            <a:ext cx="11024802" cy="803654"/>
          </a:xfrm>
        </p:spPr>
        <p:txBody>
          <a:bodyPr/>
          <a:lstStyle/>
          <a:p>
            <a:r>
              <a:rPr lang="en-US" dirty="0">
                <a:solidFill>
                  <a:srgbClr val="E96751"/>
                </a:solidFill>
              </a:rPr>
              <a:t>Kako </a:t>
            </a:r>
            <a:r>
              <a:rPr lang="en-US" b="0" dirty="0">
                <a:solidFill>
                  <a:srgbClr val="E96751"/>
                </a:solidFill>
              </a:rPr>
              <a:t>(s primeri) </a:t>
            </a:r>
            <a:r>
              <a:rPr lang="en-US" b="0" dirty="0"/>
              <a:t>načrtovati preprečevanje in odpornost </a:t>
            </a:r>
            <a:endParaRPr lang="en-IE" b="0" dirty="0"/>
          </a:p>
        </p:txBody>
      </p:sp>
      <p:graphicFrame>
        <p:nvGraphicFramePr>
          <p:cNvPr id="5" name="Table 4">
            <a:extLst>
              <a:ext uri="{FF2B5EF4-FFF2-40B4-BE49-F238E27FC236}">
                <a16:creationId xmlns:a16="http://schemas.microsoft.com/office/drawing/2014/main" id="{D2754E70-566E-8C7B-7FBA-96C0F68B1FA6}"/>
              </a:ext>
            </a:extLst>
          </p:cNvPr>
          <p:cNvGraphicFramePr>
            <a:graphicFrameLocks noGrp="1"/>
          </p:cNvGraphicFramePr>
          <p:nvPr>
            <p:extLst>
              <p:ext uri="{D42A27DB-BD31-4B8C-83A1-F6EECF244321}">
                <p14:modId xmlns:p14="http://schemas.microsoft.com/office/powerpoint/2010/main" val="1560680830"/>
              </p:ext>
            </p:extLst>
          </p:nvPr>
        </p:nvGraphicFramePr>
        <p:xfrm>
          <a:off x="276225" y="1344878"/>
          <a:ext cx="11541727" cy="3437844"/>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000" b="1" dirty="0">
                          <a:solidFill>
                            <a:schemeClr val="bg1"/>
                          </a:solidFill>
                        </a:rPr>
                        <a:t>Strategija</a:t>
                      </a:r>
                      <a:endParaRPr lang="en-IE" sz="20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Opis</a:t>
                      </a:r>
                      <a:endParaRPr lang="en-IE" sz="20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Strategija</a:t>
                      </a:r>
                      <a:endParaRPr lang="en-IE" sz="20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Primer</a:t>
                      </a:r>
                      <a:endParaRPr lang="en-IE" sz="20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1800" b="1" dirty="0">
                          <a:solidFill>
                            <a:schemeClr val="bg1"/>
                          </a:solidFill>
                        </a:rPr>
                        <a:t>6. Upravljanje tveganj</a:t>
                      </a:r>
                      <a:endParaRPr lang="en-IE" sz="18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b="1" dirty="0">
                          <a:solidFill>
                            <a:srgbClr val="595959"/>
                          </a:solidFill>
                        </a:rPr>
                        <a:t>Pripravite se na odpovedi</a:t>
                      </a:r>
                      <a:r>
                        <a:rPr lang="en-US" sz="1800" dirty="0">
                          <a:solidFill>
                            <a:srgbClr val="595959"/>
                          </a:solidFill>
                        </a:rPr>
                        <a:t>, naravne nesreče, dejavnosti konkurentov ali spremembe predpisov.</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Sklenite zavarovanje za primer prekinitve poslovanja; pripravite rezervni tržni načrt in prilagodljivo cenovno politiko.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Če poplave povzročijo začasno zaprtje, zavarovanje krije izgubljeni dohodek in stroške čiščenja.</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8937589"/>
                  </a:ext>
                </a:extLst>
              </a:tr>
              <a:tr h="616119">
                <a:tc>
                  <a:txBody>
                    <a:bodyPr/>
                    <a:lstStyle/>
                    <a:p>
                      <a:pPr>
                        <a:buNone/>
                      </a:pPr>
                      <a:r>
                        <a:rPr lang="en-IE" sz="1800" b="1" dirty="0">
                          <a:solidFill>
                            <a:schemeClr val="bg1"/>
                          </a:solidFill>
                        </a:rPr>
                        <a:t>7. Načrtovanje dolgoročnih ciljev</a:t>
                      </a:r>
                      <a:endParaRPr lang="en-IE" sz="18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800" b="1" dirty="0">
                          <a:solidFill>
                            <a:srgbClr val="595959"/>
                          </a:solidFill>
                        </a:rPr>
                        <a:t>Določite svojo vizijo za 3–5–10 let</a:t>
                      </a:r>
                      <a:r>
                        <a:rPr lang="en-US" sz="1800" dirty="0">
                          <a:solidFill>
                            <a:srgbClr val="595959"/>
                          </a:solidFill>
                        </a:rPr>
                        <a:t>: življenjski slog, obseg ali načrt za izstop.</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Uporabite cilje SMART za načrtovanje mejnikov rasti in redno pregledujte napredek.</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3-letni cilj: dodajte 2 glamping pods. 5-letni cilj: postanite popolnoma neodvisni od omrežja. 10-letni cilj: prodajte ali licencirate blagovno znamko.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225178"/>
                  </a:ext>
                </a:extLst>
              </a:tr>
            </a:tbl>
          </a:graphicData>
        </a:graphic>
      </p:graphicFrame>
    </p:spTree>
    <p:extLst>
      <p:ext uri="{BB962C8B-B14F-4D97-AF65-F5344CB8AC3E}">
        <p14:creationId xmlns:p14="http://schemas.microsoft.com/office/powerpoint/2010/main" val="4287798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9F3137-7AAB-52FB-AAEF-D0B36671B35C}"/>
              </a:ext>
            </a:extLst>
          </p:cNvPr>
          <p:cNvSpPr>
            <a:spLocks noGrp="1"/>
          </p:cNvSpPr>
          <p:nvPr>
            <p:ph type="body" sz="quarter" idx="16"/>
          </p:nvPr>
        </p:nvSpPr>
        <p:spPr>
          <a:xfrm>
            <a:off x="521956" y="252314"/>
            <a:ext cx="10614687" cy="803654"/>
          </a:xfrm>
        </p:spPr>
        <p:txBody>
          <a:bodyPr/>
          <a:lstStyle/>
          <a:p>
            <a:r>
              <a:rPr lang="en-US" sz="3000" dirty="0">
                <a:solidFill>
                  <a:srgbClr val="E96751"/>
                </a:solidFill>
              </a:rPr>
              <a:t>Vrednost </a:t>
            </a:r>
            <a:r>
              <a:rPr lang="en-US" sz="3000" b="0" dirty="0"/>
              <a:t>preprečevanja in zmanjševanja tveganj in problemov</a:t>
            </a:r>
            <a:endParaRPr lang="en-IE" sz="3000" dirty="0"/>
          </a:p>
          <a:p>
            <a:endParaRPr lang="en-IE" sz="3000" dirty="0"/>
          </a:p>
        </p:txBody>
      </p:sp>
      <p:graphicFrame>
        <p:nvGraphicFramePr>
          <p:cNvPr id="5" name="Table 4">
            <a:extLst>
              <a:ext uri="{FF2B5EF4-FFF2-40B4-BE49-F238E27FC236}">
                <a16:creationId xmlns:a16="http://schemas.microsoft.com/office/drawing/2014/main" id="{9892BD42-DFDF-DE3F-597D-8D5008F5BA38}"/>
              </a:ext>
            </a:extLst>
          </p:cNvPr>
          <p:cNvGraphicFramePr>
            <a:graphicFrameLocks noGrp="1"/>
          </p:cNvGraphicFramePr>
          <p:nvPr/>
        </p:nvGraphicFramePr>
        <p:xfrm>
          <a:off x="521956" y="1052303"/>
          <a:ext cx="11260470" cy="5138930"/>
        </p:xfrm>
        <a:graphic>
          <a:graphicData uri="http://schemas.openxmlformats.org/drawingml/2006/table">
            <a:tbl>
              <a:tblPr/>
              <a:tblGrid>
                <a:gridCol w="3049919">
                  <a:extLst>
                    <a:ext uri="{9D8B030D-6E8A-4147-A177-3AD203B41FA5}">
                      <a16:colId xmlns:a16="http://schemas.microsoft.com/office/drawing/2014/main" val="2027378175"/>
                    </a:ext>
                  </a:extLst>
                </a:gridCol>
                <a:gridCol w="4229100">
                  <a:extLst>
                    <a:ext uri="{9D8B030D-6E8A-4147-A177-3AD203B41FA5}">
                      <a16:colId xmlns:a16="http://schemas.microsoft.com/office/drawing/2014/main" val="2505188577"/>
                    </a:ext>
                  </a:extLst>
                </a:gridCol>
                <a:gridCol w="3981451">
                  <a:extLst>
                    <a:ext uri="{9D8B030D-6E8A-4147-A177-3AD203B41FA5}">
                      <a16:colId xmlns:a16="http://schemas.microsoft.com/office/drawing/2014/main" val="1215069977"/>
                    </a:ext>
                  </a:extLst>
                </a:gridCol>
              </a:tblGrid>
              <a:tr h="209703">
                <a:tc>
                  <a:txBody>
                    <a:bodyPr/>
                    <a:lstStyle/>
                    <a:p>
                      <a:pPr>
                        <a:buNone/>
                      </a:pPr>
                      <a:r>
                        <a:rPr lang="en-IE" sz="2000" b="1" dirty="0">
                          <a:solidFill>
                            <a:schemeClr val="bg1"/>
                          </a:solidFill>
                        </a:rPr>
                        <a:t>Strategija</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Obravnavani problem/tveganje</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2000" b="1" dirty="0">
                          <a:solidFill>
                            <a:schemeClr val="bg1"/>
                          </a:solidFill>
                        </a:rPr>
                        <a:t>Kaj preprečuje ali zmanjšuje</a:t>
                      </a:r>
                      <a:endParaRPr lang="en-US"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524258">
                <a:tc>
                  <a:txBody>
                    <a:bodyPr/>
                    <a:lstStyle/>
                    <a:p>
                      <a:pPr>
                        <a:buNone/>
                      </a:pPr>
                      <a:r>
                        <a:rPr lang="en-IE" sz="2000" b="1" dirty="0">
                          <a:solidFill>
                            <a:schemeClr val="bg1"/>
                          </a:solidFill>
                        </a:rPr>
                        <a:t>1. Oblikovanje denarnih rezerv</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Nenačrtovani izdatki </a:t>
                      </a:r>
                      <a:r>
                        <a:rPr lang="en-US" sz="2000" dirty="0">
                          <a:solidFill>
                            <a:srgbClr val="595959"/>
                          </a:solidFill>
                        </a:rPr>
                        <a:t>(npr. okvara kotla), sezonski upadi ali nujna popravila.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Preprečuje motnje v poslovanju</a:t>
                      </a:r>
                      <a:r>
                        <a:rPr lang="en-US" sz="2000" dirty="0">
                          <a:solidFill>
                            <a:srgbClr val="595959"/>
                          </a:solidFill>
                        </a:rPr>
                        <a:t>, paniko pri najemanju posojil ali prisilno zaprtje zaradi pomanjkanja sredstev.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2652669"/>
                  </a:ext>
                </a:extLst>
              </a:tr>
              <a:tr h="524258">
                <a:tc>
                  <a:txBody>
                    <a:bodyPr/>
                    <a:lstStyle/>
                    <a:p>
                      <a:pPr>
                        <a:buNone/>
                      </a:pPr>
                      <a:r>
                        <a:rPr lang="en-IE" sz="2000" b="1" dirty="0">
                          <a:solidFill>
                            <a:schemeClr val="bg1"/>
                          </a:solidFill>
                        </a:rPr>
                        <a:t>2. Načrtovanje ponovnih naložb</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Stagnacija poslovanja, </a:t>
                      </a:r>
                      <a:r>
                        <a:rPr lang="en-US" sz="2000" dirty="0">
                          <a:solidFill>
                            <a:srgbClr val="595959"/>
                          </a:solidFill>
                        </a:rPr>
                        <a:t>obraba, zastarele storitve, slaba izkušnja gostov.</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Zagotavlja stalno zadovoljstvo gostov</a:t>
                      </a:r>
                      <a:r>
                        <a:rPr lang="en-US" sz="2000" dirty="0">
                          <a:solidFill>
                            <a:srgbClr val="595959"/>
                          </a:solidFill>
                        </a:rPr>
                        <a:t>, izboljša ocene in ohranja konkurenčnost vaše ponudbe.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5575958"/>
                  </a:ext>
                </a:extLst>
              </a:tr>
              <a:tr h="681535">
                <a:tc>
                  <a:txBody>
                    <a:bodyPr/>
                    <a:lstStyle/>
                    <a:p>
                      <a:pPr>
                        <a:buNone/>
                      </a:pPr>
                      <a:r>
                        <a:rPr lang="en-US" sz="2000" b="1" dirty="0">
                          <a:solidFill>
                            <a:schemeClr val="bg1"/>
                          </a:solidFill>
                        </a:rPr>
                        <a:t>3. Prilagajanje inflaciji in stroškom</a:t>
                      </a:r>
                      <a:endParaRPr lang="en-US"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Naraščajoči stroški, </a:t>
                      </a:r>
                      <a:r>
                        <a:rPr lang="en-US" sz="2000" b="0" dirty="0">
                          <a:solidFill>
                            <a:srgbClr val="595959"/>
                          </a:solidFill>
                        </a:rPr>
                        <a:t>npr. </a:t>
                      </a:r>
                      <a:r>
                        <a:rPr lang="en-US" sz="2000" dirty="0">
                          <a:solidFill>
                            <a:srgbClr val="595959"/>
                          </a:solidFill>
                        </a:rPr>
                        <a:t>stroški </a:t>
                      </a:r>
                      <a:r>
                        <a:rPr lang="en-US" sz="2000" b="0" dirty="0">
                          <a:solidFill>
                            <a:srgbClr val="595959"/>
                          </a:solidFill>
                        </a:rPr>
                        <a:t>dobaviteljev, energije in </a:t>
                      </a:r>
                      <a:r>
                        <a:rPr lang="en-US" sz="2000" b="0" dirty="0" err="1">
                          <a:solidFill>
                            <a:srgbClr val="595959"/>
                          </a:solidFill>
                        </a:rPr>
                        <a:t>dela</a:t>
                      </a:r>
                      <a:r>
                        <a:rPr lang="en-US" sz="2000" b="0" dirty="0">
                          <a:solidFill>
                            <a:srgbClr val="595959"/>
                          </a:solidFill>
                        </a:rPr>
                        <a:t>, </a:t>
                      </a:r>
                      <a:r>
                        <a:rPr lang="en-US" sz="2000" dirty="0">
                          <a:solidFill>
                            <a:srgbClr val="595959"/>
                          </a:solidFill>
                        </a:rPr>
                        <a:t>ki zmanjšujejo dobiček, če cene niso posodobljene.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Zaščiti vaše dobičkonosnost </a:t>
                      </a:r>
                      <a:r>
                        <a:rPr lang="en-US" sz="2000" dirty="0">
                          <a:solidFill>
                            <a:srgbClr val="595959"/>
                          </a:solidFill>
                        </a:rPr>
                        <a:t>in zagotavlja dolgoročno uspešnost, saj cene ostajajo usklajene z dejanskimi stroški.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650745"/>
                  </a:ext>
                </a:extLst>
              </a:tr>
              <a:tr h="524258">
                <a:tc>
                  <a:txBody>
                    <a:bodyPr/>
                    <a:lstStyle/>
                    <a:p>
                      <a:pPr>
                        <a:buNone/>
                      </a:pPr>
                      <a:r>
                        <a:rPr lang="en-IE" sz="2000" b="1" dirty="0">
                          <a:solidFill>
                            <a:schemeClr val="bg1"/>
                          </a:solidFill>
                        </a:rPr>
                        <a:t>4. Spremljanje finančnega zdravja</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Poslovna negotovost </a:t>
                      </a:r>
                      <a:r>
                        <a:rPr lang="en-US" sz="2000" dirty="0">
                          <a:solidFill>
                            <a:srgbClr val="595959"/>
                          </a:solidFill>
                        </a:rPr>
                        <a:t>– poslovanje brez jasnosti glede uspešnosti, stroškov ali dobičkonosnosti.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Sistem zgodnjega opozarjanja za težave z denarnim tokom</a:t>
                      </a:r>
                      <a:r>
                        <a:rPr lang="en-US" sz="2000" dirty="0">
                          <a:solidFill>
                            <a:srgbClr val="595959"/>
                          </a:solidFill>
                        </a:rPr>
                        <a:t>, slabe odločitve o cenah ali nevzdržne dolgove.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3324453"/>
                  </a:ext>
                </a:extLst>
              </a:tr>
            </a:tbl>
          </a:graphicData>
        </a:graphic>
      </p:graphicFrame>
    </p:spTree>
    <p:extLst>
      <p:ext uri="{BB962C8B-B14F-4D97-AF65-F5344CB8AC3E}">
        <p14:creationId xmlns:p14="http://schemas.microsoft.com/office/powerpoint/2010/main" val="657450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4921E-2B9E-BB6E-837C-2EEA65D4D6D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0721C4-4748-1F85-F375-69E69C0DC728}"/>
              </a:ext>
            </a:extLst>
          </p:cNvPr>
          <p:cNvSpPr>
            <a:spLocks noGrp="1"/>
          </p:cNvSpPr>
          <p:nvPr>
            <p:ph type="body" sz="quarter" idx="16"/>
          </p:nvPr>
        </p:nvSpPr>
        <p:spPr>
          <a:xfrm>
            <a:off x="521956" y="359776"/>
            <a:ext cx="10614687" cy="803654"/>
          </a:xfrm>
        </p:spPr>
        <p:txBody>
          <a:bodyPr/>
          <a:lstStyle/>
          <a:p>
            <a:r>
              <a:rPr lang="en-US" sz="3000" dirty="0">
                <a:solidFill>
                  <a:srgbClr val="E96751"/>
                </a:solidFill>
              </a:rPr>
              <a:t>Vrednost </a:t>
            </a:r>
            <a:r>
              <a:rPr lang="en-US" sz="3000" b="0" dirty="0"/>
              <a:t>preprečevanja in zmanjševanja tveganj in problemov</a:t>
            </a:r>
            <a:endParaRPr lang="en-IE" sz="3000" dirty="0"/>
          </a:p>
          <a:p>
            <a:endParaRPr lang="en-IE" sz="3000" dirty="0"/>
          </a:p>
        </p:txBody>
      </p:sp>
      <p:graphicFrame>
        <p:nvGraphicFramePr>
          <p:cNvPr id="5" name="Table 4">
            <a:extLst>
              <a:ext uri="{FF2B5EF4-FFF2-40B4-BE49-F238E27FC236}">
                <a16:creationId xmlns:a16="http://schemas.microsoft.com/office/drawing/2014/main" id="{9BBD4759-DC81-CB9E-0780-81B53310A4F0}"/>
              </a:ext>
            </a:extLst>
          </p:cNvPr>
          <p:cNvGraphicFramePr>
            <a:graphicFrameLocks noGrp="1"/>
          </p:cNvGraphicFramePr>
          <p:nvPr>
            <p:extLst>
              <p:ext uri="{D42A27DB-BD31-4B8C-83A1-F6EECF244321}">
                <p14:modId xmlns:p14="http://schemas.microsoft.com/office/powerpoint/2010/main" val="4272160889"/>
              </p:ext>
            </p:extLst>
          </p:nvPr>
        </p:nvGraphicFramePr>
        <p:xfrm>
          <a:off x="521956" y="1247688"/>
          <a:ext cx="11260470" cy="4172104"/>
        </p:xfrm>
        <a:graphic>
          <a:graphicData uri="http://schemas.openxmlformats.org/drawingml/2006/table">
            <a:tbl>
              <a:tblPr/>
              <a:tblGrid>
                <a:gridCol w="3049919">
                  <a:extLst>
                    <a:ext uri="{9D8B030D-6E8A-4147-A177-3AD203B41FA5}">
                      <a16:colId xmlns:a16="http://schemas.microsoft.com/office/drawing/2014/main" val="2027378175"/>
                    </a:ext>
                  </a:extLst>
                </a:gridCol>
                <a:gridCol w="4229100">
                  <a:extLst>
                    <a:ext uri="{9D8B030D-6E8A-4147-A177-3AD203B41FA5}">
                      <a16:colId xmlns:a16="http://schemas.microsoft.com/office/drawing/2014/main" val="2505188577"/>
                    </a:ext>
                  </a:extLst>
                </a:gridCol>
                <a:gridCol w="3981451">
                  <a:extLst>
                    <a:ext uri="{9D8B030D-6E8A-4147-A177-3AD203B41FA5}">
                      <a16:colId xmlns:a16="http://schemas.microsoft.com/office/drawing/2014/main" val="1215069977"/>
                    </a:ext>
                  </a:extLst>
                </a:gridCol>
              </a:tblGrid>
              <a:tr h="209703">
                <a:tc>
                  <a:txBody>
                    <a:bodyPr/>
                    <a:lstStyle/>
                    <a:p>
                      <a:pPr>
                        <a:buNone/>
                      </a:pPr>
                      <a:r>
                        <a:rPr lang="en-IE" sz="2000" b="1" dirty="0">
                          <a:solidFill>
                            <a:schemeClr val="bg1"/>
                          </a:solidFill>
                        </a:rPr>
                        <a:t>Strategija</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Obravnavani problem/tveganje</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2000" b="1" dirty="0">
                          <a:solidFill>
                            <a:schemeClr val="bg1"/>
                          </a:solidFill>
                        </a:rPr>
                        <a:t>Kaj preprečuje ali zmanjšuje</a:t>
                      </a:r>
                      <a:endParaRPr lang="en-US"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681535">
                <a:tc>
                  <a:txBody>
                    <a:bodyPr/>
                    <a:lstStyle/>
                    <a:p>
                      <a:pPr>
                        <a:buNone/>
                      </a:pPr>
                      <a:r>
                        <a:rPr lang="en-IE" sz="2000" b="1" dirty="0">
                          <a:solidFill>
                            <a:schemeClr val="bg1"/>
                          </a:solidFill>
                        </a:rPr>
                        <a:t>5. Diversifikacija virov prihodkov</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Prevelika odvisnost od rezervacij </a:t>
                      </a:r>
                      <a:r>
                        <a:rPr lang="en-US" sz="2000" dirty="0">
                          <a:solidFill>
                            <a:srgbClr val="595959"/>
                          </a:solidFill>
                        </a:rPr>
                        <a:t>– če se rezervacije upočasnijo, prihodki upadajo.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Razporedi tveganje </a:t>
                      </a:r>
                      <a:r>
                        <a:rPr lang="en-US" sz="2000" dirty="0">
                          <a:solidFill>
                            <a:srgbClr val="595959"/>
                          </a:solidFill>
                        </a:rPr>
                        <a:t>na več virov prihodkov, kar poveča odpornost v nizki sezoni ali ob spremembah povpraševanja.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6000447"/>
                  </a:ext>
                </a:extLst>
              </a:tr>
              <a:tr h="524258">
                <a:tc>
                  <a:txBody>
                    <a:bodyPr/>
                    <a:lstStyle/>
                    <a:p>
                      <a:pPr>
                        <a:buNone/>
                      </a:pPr>
                      <a:r>
                        <a:rPr lang="en-IE" sz="2000" b="1" dirty="0">
                          <a:solidFill>
                            <a:schemeClr val="bg1"/>
                          </a:solidFill>
                        </a:rPr>
                        <a:t>6. Upravljanje tveganj</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Negotovost </a:t>
                      </a:r>
                      <a:r>
                        <a:rPr lang="en-US" sz="2000" dirty="0">
                          <a:solidFill>
                            <a:srgbClr val="595959"/>
                          </a:solidFill>
                        </a:rPr>
                        <a:t>– odpovedi, pandemije, odprtje konkurentov, nove davke, vplivi podnebja.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Pomaga absorbirati pretrese</a:t>
                      </a:r>
                      <a:r>
                        <a:rPr lang="en-US" sz="2000" dirty="0">
                          <a:solidFill>
                            <a:srgbClr val="595959"/>
                          </a:solidFill>
                        </a:rPr>
                        <a:t>, prilagoditi se spremembam in zmanjšati ranljivost za zunanje motnje.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139262"/>
                  </a:ext>
                </a:extLst>
              </a:tr>
              <a:tr h="681535">
                <a:tc>
                  <a:txBody>
                    <a:bodyPr/>
                    <a:lstStyle/>
                    <a:p>
                      <a:pPr>
                        <a:buNone/>
                      </a:pPr>
                      <a:r>
                        <a:rPr lang="en-IE" sz="2000" b="1" dirty="0">
                          <a:solidFill>
                            <a:schemeClr val="bg1"/>
                          </a:solidFill>
                        </a:rPr>
                        <a:t>7. Načrtovanje dolgoročnih ciljev</a:t>
                      </a:r>
                      <a:endParaRPr lang="en-IE" sz="20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b="1" dirty="0">
                          <a:solidFill>
                            <a:srgbClr val="595959"/>
                          </a:solidFill>
                        </a:rPr>
                        <a:t>Pomanjkanje smernic </a:t>
                      </a:r>
                      <a:r>
                        <a:rPr lang="en-US" sz="2000" dirty="0">
                          <a:solidFill>
                            <a:srgbClr val="595959"/>
                          </a:solidFill>
                        </a:rPr>
                        <a:t>– ni poti rasti, nejasen namen, ni načrta za širitev ali izstop.</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rgbClr val="595959"/>
                          </a:solidFill>
                        </a:rPr>
                        <a:t>Pomaga vam ostati osredotočen</a:t>
                      </a:r>
                      <a:r>
                        <a:rPr lang="en-US" sz="2000" dirty="0">
                          <a:solidFill>
                            <a:srgbClr val="595959"/>
                          </a:solidFill>
                        </a:rPr>
                        <a:t>, sprejemati premišljene odločitve in rasti v skladu z vašimi osebnimi in poslovnimi vrednotami.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0020502"/>
                  </a:ext>
                </a:extLst>
              </a:tr>
            </a:tbl>
          </a:graphicData>
        </a:graphic>
      </p:graphicFrame>
    </p:spTree>
    <p:extLst>
      <p:ext uri="{BB962C8B-B14F-4D97-AF65-F5344CB8AC3E}">
        <p14:creationId xmlns:p14="http://schemas.microsoft.com/office/powerpoint/2010/main" val="1464823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D836-26B9-AA3E-C22D-42F8528F7A6F}"/>
            </a:ext>
          </a:extLst>
        </p:cNvPr>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D4997289-B092-6339-C9B5-DA3E72ED90F0}"/>
              </a:ext>
            </a:extLst>
          </p:cNvPr>
          <p:cNvPicPr>
            <a:picLocks noGrp="1" noChangeAspect="1"/>
          </p:cNvPicPr>
          <p:nvPr>
            <p:ph type="pic" sz="quarter" idx="67"/>
          </p:nvPr>
        </p:nvPicPr>
        <p:blipFill>
          <a:blip r:embed="rId2"/>
          <a:srcRect t="-2836" b="18666"/>
          <a:stretch>
            <a:fillRect/>
          </a:stretch>
        </p:blipFill>
        <p:spPr>
          <a:xfrm>
            <a:off x="540029" y="0"/>
            <a:ext cx="2654458" cy="3351213"/>
          </a:xfrm>
        </p:spPr>
      </p:pic>
      <p:sp>
        <p:nvSpPr>
          <p:cNvPr id="30" name="Text Placeholder 32">
            <a:extLst>
              <a:ext uri="{FF2B5EF4-FFF2-40B4-BE49-F238E27FC236}">
                <a16:creationId xmlns:a16="http://schemas.microsoft.com/office/drawing/2014/main" id="{3D410AE1-63E7-5E68-8802-66E32E4BF875}"/>
              </a:ext>
            </a:extLst>
          </p:cNvPr>
          <p:cNvSpPr>
            <a:spLocks noGrp="1"/>
          </p:cNvSpPr>
          <p:nvPr>
            <p:ph type="body" sz="quarter" idx="18" hasCustomPrompt="1"/>
          </p:nvPr>
        </p:nvSpPr>
        <p:spPr>
          <a:xfrm>
            <a:off x="558534" y="4243251"/>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Načrtovanje za izredne razmere za dolgoročno vzdržnost</a:t>
            </a:r>
          </a:p>
          <a:p>
            <a:pPr lvl="0" algn="ctr">
              <a:lnSpc>
                <a:spcPct val="100000"/>
              </a:lnSpc>
              <a:spcAft>
                <a:spcPts val="600"/>
              </a:spcAft>
            </a:pPr>
            <a:r>
              <a:rPr lang="en-US" b="0" i="1">
                <a:solidFill>
                  <a:schemeClr val="bg1"/>
                </a:solidFill>
              </a:rPr>
              <a:t>(72 drsnic)</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1" name="Text Placeholder 32">
            <a:extLst>
              <a:ext uri="{FF2B5EF4-FFF2-40B4-BE49-F238E27FC236}">
                <a16:creationId xmlns:a16="http://schemas.microsoft.com/office/drawing/2014/main" id="{09E6E9AF-2079-F87E-3CD0-A084CB26757A}"/>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cxnSp>
        <p:nvCxnSpPr>
          <p:cNvPr id="32" name="Straight Connector 31">
            <a:extLst>
              <a:ext uri="{FF2B5EF4-FFF2-40B4-BE49-F238E27FC236}">
                <a16:creationId xmlns:a16="http://schemas.microsoft.com/office/drawing/2014/main" id="{34A93EE7-0C73-05C9-96D5-D3CDAB137E1C}"/>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DA1EECC2-FEE8-1C0B-9A93-A30670E0371C}"/>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endParaRPr lang="en-US" dirty="0"/>
          </a:p>
        </p:txBody>
      </p:sp>
      <p:cxnSp>
        <p:nvCxnSpPr>
          <p:cNvPr id="36" name="Straight Connector 35">
            <a:extLst>
              <a:ext uri="{FF2B5EF4-FFF2-40B4-BE49-F238E27FC236}">
                <a16:creationId xmlns:a16="http://schemas.microsoft.com/office/drawing/2014/main" id="{71D110A6-48E0-56EE-3AD7-C78DF87377DF}"/>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F4F8DAB-9031-26E9-828F-539AFF7F6CFA}"/>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33A48BE7-62E1-2C17-B8CF-E40261803888}"/>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42" name="Freeform 28">
            <a:extLst>
              <a:ext uri="{FF2B5EF4-FFF2-40B4-BE49-F238E27FC236}">
                <a16:creationId xmlns:a16="http://schemas.microsoft.com/office/drawing/2014/main" id="{C3D1F6C1-A6E6-C6AB-343F-B6DF1810CB9D}"/>
              </a:ext>
            </a:extLst>
          </p:cNvPr>
          <p:cNvSpPr/>
          <p:nvPr/>
        </p:nvSpPr>
        <p:spPr>
          <a:xfrm>
            <a:off x="-25039" y="194538"/>
            <a:ext cx="902255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3" name="Text Placeholder 16">
            <a:extLst>
              <a:ext uri="{FF2B5EF4-FFF2-40B4-BE49-F238E27FC236}">
                <a16:creationId xmlns:a16="http://schemas.microsoft.com/office/drawing/2014/main" id="{7CEFE980-0523-534A-ED40-5D65D7B7ADA4}"/>
              </a:ext>
            </a:extLst>
          </p:cNvPr>
          <p:cNvSpPr txBox="1">
            <a:spLocks/>
          </p:cNvSpPr>
          <p:nvPr/>
        </p:nvSpPr>
        <p:spPr>
          <a:xfrm>
            <a:off x="379088" y="165128"/>
            <a:ext cx="8210703" cy="874342"/>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Del 5: </a:t>
            </a:r>
            <a:r>
              <a:rPr lang="en-US" b="1" dirty="0">
                <a:solidFill>
                  <a:schemeClr val="bg1"/>
                </a:solidFill>
              </a:rPr>
              <a:t>Poglavje 11 </a:t>
            </a:r>
            <a:r>
              <a:rPr lang="en-US" dirty="0">
                <a:solidFill>
                  <a:schemeClr val="bg1"/>
                </a:solidFill>
              </a:rPr>
              <a:t>Načrtovanje za izredne razmere za dolgoročno </a:t>
            </a:r>
            <a:r>
              <a:rPr lang="en-US" dirty="0" err="1">
                <a:solidFill>
                  <a:schemeClr val="bg1"/>
                </a:solidFill>
              </a:rPr>
              <a:t>vzdržnost</a:t>
            </a:r>
            <a:r>
              <a:rPr lang="en-US" dirty="0">
                <a:solidFill>
                  <a:schemeClr val="bg1"/>
                </a:solidFill>
              </a:rPr>
              <a:t> </a:t>
            </a:r>
            <a:r>
              <a:rPr lang="en-US" sz="2400" i="1" dirty="0">
                <a:solidFill>
                  <a:schemeClr val="bg1"/>
                </a:solidFill>
              </a:rPr>
              <a:t>(72 </a:t>
            </a:r>
            <a:r>
              <a:rPr lang="en-US" sz="2400" i="1" dirty="0" err="1">
                <a:solidFill>
                  <a:schemeClr val="bg1"/>
                </a:solidFill>
              </a:rPr>
              <a:t>drsnic</a:t>
            </a:r>
            <a:r>
              <a:rPr lang="en-US" sz="2400" i="1" dirty="0">
                <a:solidFill>
                  <a:schemeClr val="bg1"/>
                </a:solidFill>
              </a:rPr>
              <a:t>)</a:t>
            </a:r>
          </a:p>
          <a:p>
            <a:pPr marL="0" indent="0">
              <a:lnSpc>
                <a:spcPct val="100000"/>
              </a:lnSpc>
              <a:spcBef>
                <a:spcPts val="0"/>
              </a:spcBef>
              <a:buNone/>
            </a:pPr>
            <a:endParaRPr lang="en-US" dirty="0">
              <a:solidFill>
                <a:schemeClr val="bg1"/>
              </a:solidFill>
            </a:endParaRPr>
          </a:p>
          <a:p>
            <a:pPr marL="0" indent="0">
              <a:lnSpc>
                <a:spcPct val="100000"/>
              </a:lnSpc>
              <a:spcBef>
                <a:spcPts val="0"/>
              </a:spcBef>
              <a:buNone/>
            </a:pPr>
            <a:endParaRPr lang="en-GB" dirty="0">
              <a:solidFill>
                <a:schemeClr val="bg1"/>
              </a:solidFill>
            </a:endParaRPr>
          </a:p>
        </p:txBody>
      </p:sp>
      <p:sp>
        <p:nvSpPr>
          <p:cNvPr id="44" name="Text Placeholder 32">
            <a:extLst>
              <a:ext uri="{FF2B5EF4-FFF2-40B4-BE49-F238E27FC236}">
                <a16:creationId xmlns:a16="http://schemas.microsoft.com/office/drawing/2014/main" id="{BD895258-0A0C-30F2-F2B5-0AF4F244F931}"/>
              </a:ext>
            </a:extLst>
          </p:cNvPr>
          <p:cNvSpPr txBox="1">
            <a:spLocks/>
          </p:cNvSpPr>
          <p:nvPr/>
        </p:nvSpPr>
        <p:spPr>
          <a:xfrm>
            <a:off x="1020812" y="3862826"/>
            <a:ext cx="2222477"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err="1">
                <a:latin typeface="Calibri"/>
                <a:ea typeface="Open Sans"/>
                <a:cs typeface="Calibri"/>
              </a:rPr>
              <a:t>Poglavje</a:t>
            </a:r>
            <a:r>
              <a:rPr lang="en-US" dirty="0">
                <a:latin typeface="Calibri"/>
                <a:ea typeface="Open Sans"/>
                <a:cs typeface="Calibri"/>
              </a:rPr>
              <a:t> 11 </a:t>
            </a:r>
          </a:p>
        </p:txBody>
      </p:sp>
      <p:sp>
        <p:nvSpPr>
          <p:cNvPr id="45" name="Text Placeholder 32">
            <a:extLst>
              <a:ext uri="{FF2B5EF4-FFF2-40B4-BE49-F238E27FC236}">
                <a16:creationId xmlns:a16="http://schemas.microsoft.com/office/drawing/2014/main" id="{420CABEC-ABA0-5013-0D6F-C00342D81FDF}"/>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Poglavje </a:t>
            </a:r>
          </a:p>
        </p:txBody>
      </p:sp>
      <p:sp>
        <p:nvSpPr>
          <p:cNvPr id="46" name="Text Placeholder 32">
            <a:extLst>
              <a:ext uri="{FF2B5EF4-FFF2-40B4-BE49-F238E27FC236}">
                <a16:creationId xmlns:a16="http://schemas.microsoft.com/office/drawing/2014/main" id="{A3D6D036-04C1-3204-616E-1BD2C762634A}"/>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Poglavje </a:t>
            </a:r>
          </a:p>
        </p:txBody>
      </p:sp>
      <p:sp>
        <p:nvSpPr>
          <p:cNvPr id="47" name="Text Placeholder 16">
            <a:extLst>
              <a:ext uri="{FF2B5EF4-FFF2-40B4-BE49-F238E27FC236}">
                <a16:creationId xmlns:a16="http://schemas.microsoft.com/office/drawing/2014/main" id="{D90EEA5E-A82F-7CB6-45A9-3D0B39647C7D}"/>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8</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42519147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6819EC-28B4-C44A-ACD4-7D4A814400C9}"/>
              </a:ext>
            </a:extLst>
          </p:cNvPr>
          <p:cNvSpPr>
            <a:spLocks noGrp="1"/>
          </p:cNvSpPr>
          <p:nvPr>
            <p:ph type="body" sz="quarter" idx="18"/>
          </p:nvPr>
        </p:nvSpPr>
        <p:spPr>
          <a:xfrm>
            <a:off x="788657" y="2186331"/>
            <a:ext cx="10614687" cy="3499183"/>
          </a:xfrm>
        </p:spPr>
        <p:txBody>
          <a:bodyPr/>
          <a:lstStyle/>
          <a:p>
            <a:pPr marL="342900" indent="-342900">
              <a:buFont typeface="Wingdings" panose="05000000000000000000" pitchFamily="2" charset="2"/>
              <a:buChar char="v"/>
            </a:pPr>
            <a:r>
              <a:rPr lang="en-US" sz="2400" b="1" dirty="0">
                <a:solidFill>
                  <a:srgbClr val="E96751"/>
                </a:solidFill>
              </a:rPr>
              <a:t>Poslovni cilj: </a:t>
            </a:r>
            <a:r>
              <a:rPr lang="en-US" sz="2400" dirty="0"/>
              <a:t>Upravljanje trajnostne, donosne ekološke nastanitve z visokimi sezonskimi prihodki, ponovno vlaganjem v rast in finančnimi rezervami za tveganja.</a:t>
            </a:r>
          </a:p>
          <a:p>
            <a:endParaRPr lang="en-US" sz="2400" dirty="0"/>
          </a:p>
          <a:p>
            <a:r>
              <a:rPr lang="en-US" sz="2400" dirty="0"/>
              <a:t>Ta strategija se osredotoča na </a:t>
            </a:r>
            <a:r>
              <a:rPr lang="en-US" sz="2400" b="1" dirty="0"/>
              <a:t>uravnoteženje dobička in namena</a:t>
            </a:r>
            <a:r>
              <a:rPr lang="en-US" sz="2400" dirty="0"/>
              <a:t>: ustvarjanje stabilnih prihodkov, zaščita pred nepričakovanimi stroški in ponovna naložba v trajnostne izboljšave, ki povečajo privlačnost za goste in zmanjšajo prihodnje stroške.</a:t>
            </a:r>
            <a:endParaRPr lang="en-IE" sz="2400" dirty="0"/>
          </a:p>
        </p:txBody>
      </p:sp>
      <p:sp>
        <p:nvSpPr>
          <p:cNvPr id="3" name="Text Placeholder 2">
            <a:extLst>
              <a:ext uri="{FF2B5EF4-FFF2-40B4-BE49-F238E27FC236}">
                <a16:creationId xmlns:a16="http://schemas.microsoft.com/office/drawing/2014/main" id="{F685EBC4-4E23-CC8B-E5CD-CD20A5125464}"/>
              </a:ext>
            </a:extLst>
          </p:cNvPr>
          <p:cNvSpPr>
            <a:spLocks noGrp="1"/>
          </p:cNvSpPr>
          <p:nvPr>
            <p:ph type="body" sz="quarter" idx="16"/>
          </p:nvPr>
        </p:nvSpPr>
        <p:spPr>
          <a:xfrm>
            <a:off x="788657" y="560552"/>
            <a:ext cx="10614687" cy="803654"/>
          </a:xfrm>
        </p:spPr>
        <p:txBody>
          <a:bodyPr/>
          <a:lstStyle/>
          <a:p>
            <a:r>
              <a:rPr lang="en-US" dirty="0">
                <a:solidFill>
                  <a:srgbClr val="E96751"/>
                </a:solidFill>
              </a:rPr>
              <a:t>Primer finančne strategije: </a:t>
            </a:r>
            <a:r>
              <a:rPr lang="en-US" dirty="0"/>
              <a:t>Wild Haven Eco-Stay</a:t>
            </a:r>
            <a:endParaRPr lang="en-IE" dirty="0"/>
          </a:p>
          <a:p>
            <a:endParaRPr lang="en-IE" dirty="0"/>
          </a:p>
        </p:txBody>
      </p:sp>
      <p:sp>
        <p:nvSpPr>
          <p:cNvPr id="4" name="Text Placeholder 3">
            <a:extLst>
              <a:ext uri="{FF2B5EF4-FFF2-40B4-BE49-F238E27FC236}">
                <a16:creationId xmlns:a16="http://schemas.microsoft.com/office/drawing/2014/main" id="{1BA6432B-4AB7-BB67-7F1C-90EBCFDB1A49}"/>
              </a:ext>
            </a:extLst>
          </p:cNvPr>
          <p:cNvSpPr>
            <a:spLocks noGrp="1"/>
          </p:cNvSpPr>
          <p:nvPr>
            <p:ph type="body" sz="quarter" idx="19"/>
          </p:nvPr>
        </p:nvSpPr>
        <p:spPr>
          <a:xfrm>
            <a:off x="788656" y="1177194"/>
            <a:ext cx="10614687" cy="803654"/>
          </a:xfrm>
        </p:spPr>
        <p:txBody>
          <a:bodyPr/>
          <a:lstStyle/>
          <a:p>
            <a:r>
              <a:rPr lang="en-IE" b="0" i="1" dirty="0">
                <a:solidFill>
                  <a:srgbClr val="418D8F"/>
                </a:solidFill>
              </a:rPr>
              <a:t>Naslednji diapozitiv je primer strategije</a:t>
            </a:r>
          </a:p>
        </p:txBody>
      </p:sp>
    </p:spTree>
    <p:extLst>
      <p:ext uri="{BB962C8B-B14F-4D97-AF65-F5344CB8AC3E}">
        <p14:creationId xmlns:p14="http://schemas.microsoft.com/office/powerpoint/2010/main" val="3637174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BE1FA-67E7-035E-0424-96D21B72145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65DB923-C882-428C-A4C8-AA0D3F77835E}"/>
              </a:ext>
            </a:extLst>
          </p:cNvPr>
          <p:cNvSpPr>
            <a:spLocks noGrp="1"/>
          </p:cNvSpPr>
          <p:nvPr>
            <p:ph type="body" sz="quarter" idx="16"/>
          </p:nvPr>
        </p:nvSpPr>
        <p:spPr>
          <a:xfrm>
            <a:off x="521956" y="112794"/>
            <a:ext cx="10614687" cy="803654"/>
          </a:xfrm>
        </p:spPr>
        <p:txBody>
          <a:bodyPr/>
          <a:lstStyle/>
          <a:p>
            <a:r>
              <a:rPr lang="en-US" dirty="0">
                <a:solidFill>
                  <a:srgbClr val="E96751"/>
                </a:solidFill>
              </a:rPr>
              <a:t>Primer finančne strategije: </a:t>
            </a:r>
            <a:r>
              <a:rPr lang="en-US" dirty="0"/>
              <a:t>Wild Haven Eco-Stay</a:t>
            </a:r>
            <a:endParaRPr lang="en-IE" dirty="0"/>
          </a:p>
        </p:txBody>
      </p:sp>
      <p:graphicFrame>
        <p:nvGraphicFramePr>
          <p:cNvPr id="5" name="Table 4">
            <a:extLst>
              <a:ext uri="{FF2B5EF4-FFF2-40B4-BE49-F238E27FC236}">
                <a16:creationId xmlns:a16="http://schemas.microsoft.com/office/drawing/2014/main" id="{7826E0DF-29D7-A551-69E4-5CC36BC90150}"/>
              </a:ext>
            </a:extLst>
          </p:cNvPr>
          <p:cNvGraphicFramePr>
            <a:graphicFrameLocks noGrp="1"/>
          </p:cNvGraphicFramePr>
          <p:nvPr>
            <p:extLst>
              <p:ext uri="{D42A27DB-BD31-4B8C-83A1-F6EECF244321}">
                <p14:modId xmlns:p14="http://schemas.microsoft.com/office/powerpoint/2010/main" val="2397985353"/>
              </p:ext>
            </p:extLst>
          </p:nvPr>
        </p:nvGraphicFramePr>
        <p:xfrm>
          <a:off x="463341" y="1018360"/>
          <a:ext cx="11260468" cy="5286460"/>
        </p:xfrm>
        <a:graphic>
          <a:graphicData uri="http://schemas.openxmlformats.org/drawingml/2006/table">
            <a:tbl>
              <a:tblPr/>
              <a:tblGrid>
                <a:gridCol w="2624666">
                  <a:extLst>
                    <a:ext uri="{9D8B030D-6E8A-4147-A177-3AD203B41FA5}">
                      <a16:colId xmlns:a16="http://schemas.microsoft.com/office/drawing/2014/main" val="2027378175"/>
                    </a:ext>
                  </a:extLst>
                </a:gridCol>
                <a:gridCol w="4476750">
                  <a:extLst>
                    <a:ext uri="{9D8B030D-6E8A-4147-A177-3AD203B41FA5}">
                      <a16:colId xmlns:a16="http://schemas.microsoft.com/office/drawing/2014/main" val="2505188577"/>
                    </a:ext>
                  </a:extLst>
                </a:gridCol>
                <a:gridCol w="4159052">
                  <a:extLst>
                    <a:ext uri="{9D8B030D-6E8A-4147-A177-3AD203B41FA5}">
                      <a16:colId xmlns:a16="http://schemas.microsoft.com/office/drawing/2014/main" val="1215069977"/>
                    </a:ext>
                  </a:extLst>
                </a:gridCol>
              </a:tblGrid>
              <a:tr h="209703">
                <a:tc>
                  <a:txBody>
                    <a:bodyPr/>
                    <a:lstStyle/>
                    <a:p>
                      <a:pPr>
                        <a:buNone/>
                      </a:pPr>
                      <a:r>
                        <a:rPr lang="en-IE" sz="1600" b="1" dirty="0">
                          <a:solidFill>
                            <a:schemeClr val="bg1"/>
                          </a:solidFill>
                        </a:rPr>
                        <a:t>Kategorija</a:t>
                      </a:r>
                      <a:endParaRPr lang="en-IE" sz="16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Strategija</a:t>
                      </a:r>
                      <a:endParaRPr lang="en-IE" sz="16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Primer</a:t>
                      </a:r>
                      <a:endParaRPr lang="en-IE" sz="16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524258">
                <a:tc>
                  <a:txBody>
                    <a:bodyPr/>
                    <a:lstStyle/>
                    <a:p>
                      <a:pPr>
                        <a:buNone/>
                      </a:pPr>
                      <a:r>
                        <a:rPr lang="en-IE" sz="1600" b="0" dirty="0">
                          <a:solidFill>
                            <a:schemeClr val="bg1"/>
                          </a:solidFill>
                        </a:rPr>
                        <a:t>Načrtovanje prihodkov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Določite sezonske cene z minimalno 40-odstotno zasedenostjo, da dosežete prag rentabilnosti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150 EUR/noč v poletnih mesecih, 110 EUR/noč v vmesnih sezonah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139262"/>
                  </a:ext>
                </a:extLst>
              </a:tr>
              <a:tr h="681535">
                <a:tc>
                  <a:txBody>
                    <a:bodyPr/>
                    <a:lstStyle/>
                    <a:p>
                      <a:pPr>
                        <a:buNone/>
                      </a:pPr>
                      <a:r>
                        <a:rPr lang="en-IE" sz="1600" b="0" dirty="0">
                          <a:solidFill>
                            <a:schemeClr val="bg1"/>
                          </a:solidFill>
                        </a:rPr>
                        <a:t>Upravljanje denarnega toka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Sledite mesečnim prilivom/odlivom denarnih sredstev in vzdržujte 3-mesečni rezervni sklad za nujne primere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err="1">
                          <a:solidFill>
                            <a:srgbClr val="595959"/>
                          </a:solidFill>
                        </a:rPr>
                        <a:t>Uporabite</a:t>
                      </a:r>
                      <a:r>
                        <a:rPr lang="en-US" sz="1600" dirty="0">
                          <a:solidFill>
                            <a:srgbClr val="595959"/>
                          </a:solidFill>
                        </a:rPr>
                        <a:t> </a:t>
                      </a:r>
                      <a:r>
                        <a:rPr lang="en-US" sz="1600" err="1">
                          <a:solidFill>
                            <a:srgbClr val="595959"/>
                          </a:solidFill>
                        </a:rPr>
                        <a:t>preprosto</a:t>
                      </a:r>
                      <a:r>
                        <a:rPr lang="en-US" sz="1600" dirty="0">
                          <a:solidFill>
                            <a:srgbClr val="595959"/>
                          </a:solidFill>
                        </a:rPr>
                        <a:t> </a:t>
                      </a:r>
                      <a:r>
                        <a:rPr lang="en-US" sz="1600" err="1">
                          <a:solidFill>
                            <a:srgbClr val="595959"/>
                          </a:solidFill>
                        </a:rPr>
                        <a:t>preglednico</a:t>
                      </a:r>
                      <a:r>
                        <a:rPr lang="en-US" sz="1600" dirty="0">
                          <a:solidFill>
                            <a:srgbClr val="595959"/>
                          </a:solidFill>
                        </a:rPr>
                        <a:t> + </a:t>
                      </a:r>
                      <a:r>
                        <a:rPr lang="en-US" sz="1600" err="1">
                          <a:solidFill>
                            <a:srgbClr val="595959"/>
                          </a:solidFill>
                        </a:rPr>
                        <a:t>vpoglede</a:t>
                      </a:r>
                      <a:r>
                        <a:rPr lang="en-US" sz="1600" dirty="0">
                          <a:solidFill>
                            <a:srgbClr val="595959"/>
                          </a:solidFill>
                        </a:rPr>
                        <a:t> </a:t>
                      </a:r>
                      <a:r>
                        <a:rPr lang="en-US" sz="1600" err="1">
                          <a:solidFill>
                            <a:srgbClr val="595959"/>
                          </a:solidFill>
                        </a:rPr>
                        <a:t>AirDNA</a:t>
                      </a:r>
                      <a:endParaRPr lang="en-US" sz="1600" dirty="0" err="1">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0020502"/>
                  </a:ext>
                </a:extLst>
              </a:tr>
              <a:tr h="681535">
                <a:tc>
                  <a:txBody>
                    <a:bodyPr/>
                    <a:lstStyle/>
                    <a:p>
                      <a:pPr>
                        <a:buNone/>
                      </a:pPr>
                      <a:r>
                        <a:rPr lang="en-IE" sz="1600" b="0" dirty="0">
                          <a:solidFill>
                            <a:schemeClr val="bg1"/>
                          </a:solidFill>
                        </a:rPr>
                        <a:t>Cilji dobička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err="1">
                          <a:solidFill>
                            <a:srgbClr val="595959"/>
                          </a:solidFill>
                        </a:rPr>
                        <a:t>Ciljajte</a:t>
                      </a:r>
                      <a:r>
                        <a:rPr lang="en-US" sz="1600" dirty="0">
                          <a:solidFill>
                            <a:srgbClr val="595959"/>
                          </a:solidFill>
                        </a:rPr>
                        <a:t> </a:t>
                      </a:r>
                      <a:r>
                        <a:rPr lang="en-US" sz="1600" err="1">
                          <a:solidFill>
                            <a:srgbClr val="595959"/>
                          </a:solidFill>
                        </a:rPr>
                        <a:t>na</a:t>
                      </a:r>
                      <a:r>
                        <a:rPr lang="en-US" sz="1600" dirty="0">
                          <a:solidFill>
                            <a:srgbClr val="595959"/>
                          </a:solidFill>
                        </a:rPr>
                        <a:t> </a:t>
                      </a:r>
                      <a:r>
                        <a:rPr lang="en-US" sz="1600" err="1">
                          <a:solidFill>
                            <a:srgbClr val="595959"/>
                          </a:solidFill>
                        </a:rPr>
                        <a:t>najmanj</a:t>
                      </a:r>
                      <a:r>
                        <a:rPr lang="en-US" sz="1600" dirty="0">
                          <a:solidFill>
                            <a:srgbClr val="595959"/>
                          </a:solidFill>
                        </a:rPr>
                        <a:t> 25 % </a:t>
                      </a:r>
                      <a:r>
                        <a:rPr lang="en-US" sz="1600" err="1">
                          <a:solidFill>
                            <a:srgbClr val="595959"/>
                          </a:solidFill>
                        </a:rPr>
                        <a:t>dobička</a:t>
                      </a:r>
                      <a:r>
                        <a:rPr lang="en-US" sz="1600" dirty="0">
                          <a:solidFill>
                            <a:srgbClr val="595959"/>
                          </a:solidFill>
                        </a:rPr>
                        <a:t> do </a:t>
                      </a:r>
                      <a:r>
                        <a:rPr lang="en-US" sz="1600" err="1">
                          <a:solidFill>
                            <a:srgbClr val="595959"/>
                          </a:solidFill>
                        </a:rPr>
                        <a:t>konca</a:t>
                      </a:r>
                      <a:r>
                        <a:rPr lang="en-US" sz="1600" dirty="0">
                          <a:solidFill>
                            <a:srgbClr val="595959"/>
                          </a:solidFill>
                        </a:rPr>
                        <a:t> </a:t>
                      </a:r>
                      <a:r>
                        <a:rPr lang="en-US" sz="1600" err="1">
                          <a:solidFill>
                            <a:srgbClr val="595959"/>
                          </a:solidFill>
                        </a:rPr>
                        <a:t>prvega</a:t>
                      </a:r>
                      <a:r>
                        <a:rPr lang="en-US" sz="1600" dirty="0">
                          <a:solidFill>
                            <a:srgbClr val="595959"/>
                          </a:solidFill>
                        </a:rPr>
                        <a:t> </a:t>
                      </a:r>
                      <a:r>
                        <a:rPr lang="en-US" sz="1600" err="1">
                          <a:solidFill>
                            <a:srgbClr val="595959"/>
                          </a:solidFill>
                        </a:rPr>
                        <a:t>leta</a:t>
                      </a:r>
                      <a:endParaRPr lang="en-US" sz="1600" dirty="0" err="1">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Predvideno: 30.000 EUR prihodkov – 22.500 EUR skupnih stroškov = 7.500 EUR dobička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456691"/>
                  </a:ext>
                </a:extLst>
              </a:tr>
              <a:tr h="681535">
                <a:tc>
                  <a:txBody>
                    <a:bodyPr/>
                    <a:lstStyle/>
                    <a:p>
                      <a:pPr>
                        <a:buNone/>
                      </a:pPr>
                      <a:r>
                        <a:rPr lang="en-IE" sz="1600" b="0" dirty="0">
                          <a:solidFill>
                            <a:schemeClr val="bg1"/>
                          </a:solidFill>
                        </a:rPr>
                        <a:t>Nadzor stroškov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err="1">
                          <a:solidFill>
                            <a:srgbClr val="595959"/>
                          </a:solidFill>
                        </a:rPr>
                        <a:t>Spremljajte</a:t>
                      </a:r>
                      <a:r>
                        <a:rPr lang="en-US" sz="1600" dirty="0">
                          <a:solidFill>
                            <a:srgbClr val="595959"/>
                          </a:solidFill>
                        </a:rPr>
                        <a:t> </a:t>
                      </a:r>
                      <a:r>
                        <a:rPr lang="en-US" sz="1600" err="1">
                          <a:solidFill>
                            <a:srgbClr val="595959"/>
                          </a:solidFill>
                        </a:rPr>
                        <a:t>spremenljive</a:t>
                      </a:r>
                      <a:r>
                        <a:rPr lang="en-US" sz="1600" dirty="0">
                          <a:solidFill>
                            <a:srgbClr val="595959"/>
                          </a:solidFill>
                        </a:rPr>
                        <a:t> </a:t>
                      </a:r>
                      <a:r>
                        <a:rPr lang="en-US" sz="1600" err="1">
                          <a:solidFill>
                            <a:srgbClr val="595959"/>
                          </a:solidFill>
                        </a:rPr>
                        <a:t>stroške</a:t>
                      </a:r>
                      <a:r>
                        <a:rPr lang="en-US" sz="1600" dirty="0">
                          <a:solidFill>
                            <a:srgbClr val="595959"/>
                          </a:solidFill>
                        </a:rPr>
                        <a:t> </a:t>
                      </a:r>
                      <a:r>
                        <a:rPr lang="en-US" sz="1600" err="1">
                          <a:solidFill>
                            <a:srgbClr val="595959"/>
                          </a:solidFill>
                        </a:rPr>
                        <a:t>na</a:t>
                      </a:r>
                      <a:r>
                        <a:rPr lang="en-US" sz="1600" dirty="0">
                          <a:solidFill>
                            <a:srgbClr val="595959"/>
                          </a:solidFill>
                        </a:rPr>
                        <a:t> </a:t>
                      </a:r>
                      <a:r>
                        <a:rPr lang="en-US" sz="1600" err="1">
                          <a:solidFill>
                            <a:srgbClr val="595959"/>
                          </a:solidFill>
                        </a:rPr>
                        <a:t>gosta</a:t>
                      </a:r>
                      <a:r>
                        <a:rPr lang="en-US" sz="1600" dirty="0">
                          <a:solidFill>
                            <a:srgbClr val="595959"/>
                          </a:solidFill>
                        </a:rPr>
                        <a:t> in se </a:t>
                      </a:r>
                      <a:r>
                        <a:rPr lang="en-US" sz="1600" err="1">
                          <a:solidFill>
                            <a:srgbClr val="595959"/>
                          </a:solidFill>
                        </a:rPr>
                        <a:t>pogajajte</a:t>
                      </a:r>
                      <a:r>
                        <a:rPr lang="en-US" sz="1600" dirty="0">
                          <a:solidFill>
                            <a:srgbClr val="595959"/>
                          </a:solidFill>
                        </a:rPr>
                        <a:t> o </a:t>
                      </a:r>
                      <a:r>
                        <a:rPr lang="en-US" sz="1600" err="1">
                          <a:solidFill>
                            <a:srgbClr val="595959"/>
                          </a:solidFill>
                        </a:rPr>
                        <a:t>cenah</a:t>
                      </a:r>
                      <a:r>
                        <a:rPr lang="en-US" sz="1600" dirty="0">
                          <a:solidFill>
                            <a:srgbClr val="595959"/>
                          </a:solidFill>
                        </a:rPr>
                        <a:t> </a:t>
                      </a:r>
                      <a:r>
                        <a:rPr lang="en-US" sz="1600" err="1">
                          <a:solidFill>
                            <a:srgbClr val="595959"/>
                          </a:solidFill>
                        </a:rPr>
                        <a:t>dobaviteljev</a:t>
                      </a:r>
                      <a:endParaRPr lang="en-US" sz="1600" dirty="0" err="1">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Čiščenje + dobrodošlica 35 EUR/noč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1592570"/>
                  </a:ext>
                </a:extLst>
              </a:tr>
              <a:tr h="681535">
                <a:tc>
                  <a:txBody>
                    <a:bodyPr/>
                    <a:lstStyle/>
                    <a:p>
                      <a:pPr>
                        <a:buNone/>
                      </a:pPr>
                      <a:r>
                        <a:rPr lang="en-IE" sz="1600" b="0" dirty="0">
                          <a:solidFill>
                            <a:schemeClr val="bg1"/>
                          </a:solidFill>
                        </a:rPr>
                        <a:t>Rezervni sklad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err="1">
                          <a:solidFill>
                            <a:srgbClr val="595959"/>
                          </a:solidFill>
                        </a:rPr>
                        <a:t>Vsako</a:t>
                      </a:r>
                      <a:r>
                        <a:rPr lang="en-US" sz="1600" dirty="0">
                          <a:solidFill>
                            <a:srgbClr val="595959"/>
                          </a:solidFill>
                        </a:rPr>
                        <a:t> </a:t>
                      </a:r>
                      <a:r>
                        <a:rPr lang="en-US" sz="1600" err="1">
                          <a:solidFill>
                            <a:srgbClr val="595959"/>
                          </a:solidFill>
                        </a:rPr>
                        <a:t>četrtletje</a:t>
                      </a:r>
                      <a:r>
                        <a:rPr lang="en-US" sz="1600" dirty="0">
                          <a:solidFill>
                            <a:srgbClr val="595959"/>
                          </a:solidFill>
                        </a:rPr>
                        <a:t> </a:t>
                      </a:r>
                      <a:r>
                        <a:rPr lang="en-US" sz="1600" err="1">
                          <a:solidFill>
                            <a:srgbClr val="595959"/>
                          </a:solidFill>
                        </a:rPr>
                        <a:t>prihranite</a:t>
                      </a:r>
                      <a:r>
                        <a:rPr lang="en-US" sz="1600" dirty="0">
                          <a:solidFill>
                            <a:srgbClr val="595959"/>
                          </a:solidFill>
                        </a:rPr>
                        <a:t> 10 % </a:t>
                      </a:r>
                      <a:r>
                        <a:rPr lang="en-US" sz="1600" err="1">
                          <a:solidFill>
                            <a:srgbClr val="595959"/>
                          </a:solidFill>
                        </a:rPr>
                        <a:t>neto</a:t>
                      </a:r>
                      <a:r>
                        <a:rPr lang="en-US" sz="1600" dirty="0">
                          <a:solidFill>
                            <a:srgbClr val="595959"/>
                          </a:solidFill>
                        </a:rPr>
                        <a:t> </a:t>
                      </a:r>
                      <a:r>
                        <a:rPr lang="en-US" sz="1600" err="1">
                          <a:solidFill>
                            <a:srgbClr val="595959"/>
                          </a:solidFill>
                        </a:rPr>
                        <a:t>dohodka</a:t>
                      </a:r>
                      <a:r>
                        <a:rPr lang="en-US" sz="1600" dirty="0">
                          <a:solidFill>
                            <a:srgbClr val="595959"/>
                          </a:solidFill>
                        </a:rPr>
                        <a:t> za </a:t>
                      </a:r>
                      <a:r>
                        <a:rPr lang="en-US" sz="1600" err="1">
                          <a:solidFill>
                            <a:srgbClr val="595959"/>
                          </a:solidFill>
                        </a:rPr>
                        <a:t>vzdrževanje</a:t>
                      </a:r>
                      <a:r>
                        <a:rPr lang="en-US" sz="1600" dirty="0">
                          <a:solidFill>
                            <a:srgbClr val="595959"/>
                          </a:solidFill>
                        </a:rPr>
                        <a:t> in </a:t>
                      </a:r>
                      <a:r>
                        <a:rPr lang="en-US" sz="1600" err="1">
                          <a:solidFill>
                            <a:srgbClr val="595959"/>
                          </a:solidFill>
                        </a:rPr>
                        <a:t>obdobja</a:t>
                      </a:r>
                      <a:r>
                        <a:rPr lang="en-US" sz="1600" dirty="0">
                          <a:solidFill>
                            <a:srgbClr val="595959"/>
                          </a:solidFill>
                        </a:rPr>
                        <a:t> z </a:t>
                      </a:r>
                      <a:r>
                        <a:rPr lang="en-US" sz="1600" err="1">
                          <a:solidFill>
                            <a:srgbClr val="595959"/>
                          </a:solidFill>
                        </a:rPr>
                        <a:t>manj</a:t>
                      </a:r>
                      <a:r>
                        <a:rPr lang="en-US" sz="1600" dirty="0">
                          <a:solidFill>
                            <a:srgbClr val="595959"/>
                          </a:solidFill>
                        </a:rPr>
                        <a:t> </a:t>
                      </a:r>
                      <a:r>
                        <a:rPr lang="en-US" sz="1600" err="1">
                          <a:solidFill>
                            <a:srgbClr val="595959"/>
                          </a:solidFill>
                        </a:rPr>
                        <a:t>gostov</a:t>
                      </a:r>
                      <a:endParaRPr lang="en-US" sz="1600" dirty="0" err="1">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750 € vsake 3 mesece na ločenem računu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8763413"/>
                  </a:ext>
                </a:extLst>
              </a:tr>
              <a:tr h="681535">
                <a:tc>
                  <a:txBody>
                    <a:bodyPr/>
                    <a:lstStyle/>
                    <a:p>
                      <a:pPr>
                        <a:buNone/>
                      </a:pPr>
                      <a:r>
                        <a:rPr lang="en-IE" sz="1600" b="0" dirty="0">
                          <a:solidFill>
                            <a:schemeClr val="bg1"/>
                          </a:solidFill>
                        </a:rPr>
                        <a:t>Načrt ponovne naložbe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err="1">
                          <a:solidFill>
                            <a:srgbClr val="595959"/>
                          </a:solidFill>
                        </a:rPr>
                        <a:t>Ponovno</a:t>
                      </a:r>
                      <a:r>
                        <a:rPr lang="en-US" sz="1600" dirty="0">
                          <a:solidFill>
                            <a:srgbClr val="595959"/>
                          </a:solidFill>
                        </a:rPr>
                        <a:t> </a:t>
                      </a:r>
                      <a:r>
                        <a:rPr lang="en-US" sz="1600" err="1">
                          <a:solidFill>
                            <a:srgbClr val="595959"/>
                          </a:solidFill>
                        </a:rPr>
                        <a:t>vlagajte</a:t>
                      </a:r>
                      <a:r>
                        <a:rPr lang="en-US" sz="1600" dirty="0">
                          <a:solidFill>
                            <a:srgbClr val="595959"/>
                          </a:solidFill>
                        </a:rPr>
                        <a:t> 50 % </a:t>
                      </a:r>
                      <a:r>
                        <a:rPr lang="en-US" sz="1600" err="1">
                          <a:solidFill>
                            <a:srgbClr val="595959"/>
                          </a:solidFill>
                        </a:rPr>
                        <a:t>dobička</a:t>
                      </a:r>
                      <a:r>
                        <a:rPr lang="en-US" sz="1600" dirty="0">
                          <a:solidFill>
                            <a:srgbClr val="595959"/>
                          </a:solidFill>
                        </a:rPr>
                        <a:t> </a:t>
                      </a:r>
                      <a:r>
                        <a:rPr lang="en-US" sz="1600" err="1">
                          <a:solidFill>
                            <a:srgbClr val="595959"/>
                          </a:solidFill>
                        </a:rPr>
                        <a:t>iz</a:t>
                      </a:r>
                      <a:r>
                        <a:rPr lang="en-US" sz="1600" dirty="0">
                          <a:solidFill>
                            <a:srgbClr val="595959"/>
                          </a:solidFill>
                        </a:rPr>
                        <a:t> </a:t>
                      </a:r>
                      <a:r>
                        <a:rPr lang="en-US" sz="1600" err="1">
                          <a:solidFill>
                            <a:srgbClr val="595959"/>
                          </a:solidFill>
                        </a:rPr>
                        <a:t>prvega</a:t>
                      </a:r>
                      <a:r>
                        <a:rPr lang="en-US" sz="1600" dirty="0">
                          <a:solidFill>
                            <a:srgbClr val="595959"/>
                          </a:solidFill>
                        </a:rPr>
                        <a:t> </a:t>
                      </a:r>
                      <a:r>
                        <a:rPr lang="en-US" sz="1600" err="1">
                          <a:solidFill>
                            <a:srgbClr val="595959"/>
                          </a:solidFill>
                        </a:rPr>
                        <a:t>leta</a:t>
                      </a:r>
                      <a:r>
                        <a:rPr lang="en-US" sz="1600" dirty="0">
                          <a:solidFill>
                            <a:srgbClr val="595959"/>
                          </a:solidFill>
                        </a:rPr>
                        <a:t> v </a:t>
                      </a:r>
                      <a:r>
                        <a:rPr lang="en-US" sz="1600" err="1">
                          <a:solidFill>
                            <a:srgbClr val="595959"/>
                          </a:solidFill>
                        </a:rPr>
                        <a:t>izboljšave</a:t>
                      </a:r>
                      <a:r>
                        <a:rPr lang="en-US" sz="1600" dirty="0">
                          <a:solidFill>
                            <a:srgbClr val="595959"/>
                          </a:solidFill>
                        </a:rPr>
                        <a:t> (</a:t>
                      </a:r>
                      <a:r>
                        <a:rPr lang="en-US" sz="1600" err="1">
                          <a:solidFill>
                            <a:srgbClr val="595959"/>
                          </a:solidFill>
                        </a:rPr>
                        <a:t>sončna</a:t>
                      </a:r>
                      <a:r>
                        <a:rPr lang="en-US" sz="1600" dirty="0">
                          <a:solidFill>
                            <a:srgbClr val="595959"/>
                          </a:solidFill>
                        </a:rPr>
                        <a:t> </a:t>
                      </a:r>
                      <a:r>
                        <a:rPr lang="en-US" sz="1600" err="1">
                          <a:solidFill>
                            <a:srgbClr val="595959"/>
                          </a:solidFill>
                        </a:rPr>
                        <a:t>razsvetljava</a:t>
                      </a:r>
                      <a:r>
                        <a:rPr lang="en-US" sz="1600" dirty="0">
                          <a:solidFill>
                            <a:srgbClr val="595959"/>
                          </a:solidFill>
                        </a:rPr>
                        <a:t>, </a:t>
                      </a:r>
                      <a:r>
                        <a:rPr lang="en-US" sz="1600" err="1">
                          <a:solidFill>
                            <a:srgbClr val="595959"/>
                          </a:solidFill>
                        </a:rPr>
                        <a:t>zunanja</a:t>
                      </a:r>
                      <a:r>
                        <a:rPr lang="en-US" sz="1600" dirty="0">
                          <a:solidFill>
                            <a:srgbClr val="595959"/>
                          </a:solidFill>
                        </a:rPr>
                        <a:t> </a:t>
                      </a:r>
                      <a:r>
                        <a:rPr lang="en-US" sz="1600" err="1">
                          <a:solidFill>
                            <a:srgbClr val="595959"/>
                          </a:solidFill>
                        </a:rPr>
                        <a:t>savna</a:t>
                      </a:r>
                      <a:r>
                        <a:rPr lang="en-US" sz="16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3750 € namenite za nadgradnjo opreme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6283065"/>
                  </a:ext>
                </a:extLst>
              </a:tr>
              <a:tr h="681535">
                <a:tc>
                  <a:txBody>
                    <a:bodyPr/>
                    <a:lstStyle/>
                    <a:p>
                      <a:pPr>
                        <a:buNone/>
                      </a:pPr>
                      <a:r>
                        <a:rPr lang="en-IE" sz="1600" b="0" dirty="0">
                          <a:solidFill>
                            <a:schemeClr val="bg1"/>
                          </a:solidFill>
                        </a:rPr>
                        <a:t>Zavarovalno kritje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err="1">
                          <a:solidFill>
                            <a:srgbClr val="595959"/>
                          </a:solidFill>
                        </a:rPr>
                        <a:t>Ohranjanje</a:t>
                      </a:r>
                      <a:r>
                        <a:rPr lang="en-US" sz="1600" dirty="0">
                          <a:solidFill>
                            <a:srgbClr val="595959"/>
                          </a:solidFill>
                        </a:rPr>
                        <a:t> </a:t>
                      </a:r>
                      <a:r>
                        <a:rPr lang="en-US" sz="1600" err="1">
                          <a:solidFill>
                            <a:srgbClr val="595959"/>
                          </a:solidFill>
                        </a:rPr>
                        <a:t>veljavnega</a:t>
                      </a:r>
                      <a:r>
                        <a:rPr lang="en-US" sz="1600" dirty="0">
                          <a:solidFill>
                            <a:srgbClr val="595959"/>
                          </a:solidFill>
                        </a:rPr>
                        <a:t> </a:t>
                      </a:r>
                      <a:r>
                        <a:rPr lang="en-US" sz="1600" err="1">
                          <a:solidFill>
                            <a:srgbClr val="595959"/>
                          </a:solidFill>
                        </a:rPr>
                        <a:t>zavarovanja</a:t>
                      </a:r>
                      <a:r>
                        <a:rPr lang="en-US" sz="1600" dirty="0">
                          <a:solidFill>
                            <a:srgbClr val="595959"/>
                          </a:solidFill>
                        </a:rPr>
                        <a:t> </a:t>
                      </a:r>
                      <a:r>
                        <a:rPr lang="en-US" sz="1600" err="1">
                          <a:solidFill>
                            <a:srgbClr val="595959"/>
                          </a:solidFill>
                        </a:rPr>
                        <a:t>civilne</a:t>
                      </a:r>
                      <a:r>
                        <a:rPr lang="en-US" sz="1600" dirty="0">
                          <a:solidFill>
                            <a:srgbClr val="595959"/>
                          </a:solidFill>
                        </a:rPr>
                        <a:t> </a:t>
                      </a:r>
                      <a:r>
                        <a:rPr lang="en-US" sz="1600" err="1">
                          <a:solidFill>
                            <a:srgbClr val="595959"/>
                          </a:solidFill>
                        </a:rPr>
                        <a:t>odgovornosti</a:t>
                      </a:r>
                      <a:r>
                        <a:rPr lang="en-US" sz="1600" dirty="0">
                          <a:solidFill>
                            <a:srgbClr val="595959"/>
                          </a:solidFill>
                        </a:rPr>
                        <a:t>, </a:t>
                      </a:r>
                      <a:r>
                        <a:rPr lang="en-US" sz="1600" err="1">
                          <a:solidFill>
                            <a:srgbClr val="595959"/>
                          </a:solidFill>
                        </a:rPr>
                        <a:t>zavarovanja</a:t>
                      </a:r>
                      <a:r>
                        <a:rPr lang="en-US" sz="1600" dirty="0">
                          <a:solidFill>
                            <a:srgbClr val="595959"/>
                          </a:solidFill>
                        </a:rPr>
                        <a:t> </a:t>
                      </a:r>
                      <a:r>
                        <a:rPr lang="en-US" sz="1600" err="1">
                          <a:solidFill>
                            <a:srgbClr val="595959"/>
                          </a:solidFill>
                        </a:rPr>
                        <a:t>premičnin</a:t>
                      </a:r>
                      <a:r>
                        <a:rPr lang="en-US" sz="1600" dirty="0">
                          <a:solidFill>
                            <a:srgbClr val="595959"/>
                          </a:solidFill>
                        </a:rPr>
                        <a:t> in </a:t>
                      </a:r>
                      <a:r>
                        <a:rPr lang="en-US" sz="1600" err="1">
                          <a:solidFill>
                            <a:srgbClr val="595959"/>
                          </a:solidFill>
                        </a:rPr>
                        <a:t>zavarovanja</a:t>
                      </a:r>
                      <a:r>
                        <a:rPr lang="en-US" sz="1600" dirty="0">
                          <a:solidFill>
                            <a:srgbClr val="595959"/>
                          </a:solidFill>
                        </a:rPr>
                        <a:t> za primer </a:t>
                      </a:r>
                      <a:r>
                        <a:rPr lang="en-US" sz="1600" err="1">
                          <a:solidFill>
                            <a:srgbClr val="595959"/>
                          </a:solidFill>
                        </a:rPr>
                        <a:t>prekinitve</a:t>
                      </a:r>
                      <a:r>
                        <a:rPr lang="en-US" sz="1600" dirty="0">
                          <a:solidFill>
                            <a:srgbClr val="595959"/>
                          </a:solidFill>
                        </a:rPr>
                        <a:t> </a:t>
                      </a:r>
                      <a:r>
                        <a:rPr lang="en-US" sz="1600" err="1">
                          <a:solidFill>
                            <a:srgbClr val="595959"/>
                          </a:solidFill>
                        </a:rPr>
                        <a:t>poslovanja</a:t>
                      </a:r>
                      <a:endParaRPr lang="en-US" sz="1600" dirty="0" err="1">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600" dirty="0">
                          <a:solidFill>
                            <a:srgbClr val="595959"/>
                          </a:solidFill>
                        </a:rPr>
                        <a:t>1.000 EUR/leto proračunano iz fiksnih stroškov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5278095"/>
                  </a:ext>
                </a:extLst>
              </a:tr>
            </a:tbl>
          </a:graphicData>
        </a:graphic>
      </p:graphicFrame>
    </p:spTree>
    <p:extLst>
      <p:ext uri="{BB962C8B-B14F-4D97-AF65-F5344CB8AC3E}">
        <p14:creationId xmlns:p14="http://schemas.microsoft.com/office/powerpoint/2010/main" val="2951705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6DB9-C999-20C1-9080-51287BD34FD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4B1CD8F-21BD-4BE7-537B-69528394036F}"/>
              </a:ext>
            </a:extLst>
          </p:cNvPr>
          <p:cNvSpPr>
            <a:spLocks noGrp="1"/>
          </p:cNvSpPr>
          <p:nvPr>
            <p:ph type="body" sz="quarter" idx="4294967295"/>
          </p:nvPr>
        </p:nvSpPr>
        <p:spPr>
          <a:xfrm>
            <a:off x="8648700" y="1857125"/>
            <a:ext cx="3190188" cy="870198"/>
          </a:xfrm>
          <a:prstGeom prst="rect">
            <a:avLst/>
          </a:prstGeom>
        </p:spPr>
        <p:txBody>
          <a:bodyPr/>
          <a:lstStyle/>
          <a:p>
            <a:pPr marL="0" indent="0" algn="r">
              <a:buNone/>
            </a:pPr>
            <a:r>
              <a:rPr lang="en-US" dirty="0">
                <a:solidFill>
                  <a:schemeClr val="bg1"/>
                </a:solidFill>
              </a:rPr>
              <a:t>Vpliv okolju prijaznih odločitev</a:t>
            </a:r>
            <a:endParaRPr lang="en-IE" dirty="0">
              <a:solidFill>
                <a:schemeClr val="bg1"/>
              </a:solidFill>
            </a:endParaRPr>
          </a:p>
        </p:txBody>
      </p:sp>
      <p:sp>
        <p:nvSpPr>
          <p:cNvPr id="10" name="Text Placeholder 9">
            <a:extLst>
              <a:ext uri="{FF2B5EF4-FFF2-40B4-BE49-F238E27FC236}">
                <a16:creationId xmlns:a16="http://schemas.microsoft.com/office/drawing/2014/main" id="{962D3621-C246-E6FB-FB7F-DDA166627386}"/>
              </a:ext>
            </a:extLst>
          </p:cNvPr>
          <p:cNvSpPr>
            <a:spLocks noGrp="1"/>
          </p:cNvSpPr>
          <p:nvPr>
            <p:ph type="body" sz="quarter" idx="4294967295"/>
          </p:nvPr>
        </p:nvSpPr>
        <p:spPr>
          <a:xfrm>
            <a:off x="8363950" y="781595"/>
            <a:ext cx="3475939" cy="319777"/>
          </a:xfrm>
          <a:prstGeom prst="rect">
            <a:avLst/>
          </a:prstGeom>
        </p:spPr>
        <p:txBody>
          <a:bodyPr/>
          <a:lstStyle/>
          <a:p>
            <a:pPr marL="0" indent="0" algn="r">
              <a:buNone/>
            </a:pPr>
            <a:r>
              <a:rPr lang="en-IE" sz="3200" b="1" dirty="0">
                <a:solidFill>
                  <a:schemeClr val="bg1"/>
                </a:solidFill>
              </a:rPr>
              <a:t>Dolgoročna vzdržnost</a:t>
            </a:r>
          </a:p>
        </p:txBody>
      </p:sp>
      <p:pic>
        <p:nvPicPr>
          <p:cNvPr id="3" name="Picture Placeholder 2" descr="A close-up of grass&#10;&#10;AI-generated content may be incorrect.">
            <a:extLst>
              <a:ext uri="{FF2B5EF4-FFF2-40B4-BE49-F238E27FC236}">
                <a16:creationId xmlns:a16="http://schemas.microsoft.com/office/drawing/2014/main" id="{FBE63922-7B30-1C3A-A21F-0F1CED520174}"/>
              </a:ext>
            </a:extLst>
          </p:cNvPr>
          <p:cNvPicPr>
            <a:picLocks noGrp="1" noChangeAspect="1"/>
          </p:cNvPicPr>
          <p:nvPr>
            <p:ph type="pic" sz="quarter" idx="22"/>
          </p:nvPr>
        </p:nvPicPr>
        <p:blipFill>
          <a:blip r:embed="rId2"/>
          <a:srcRect t="19509" b="19509"/>
          <a:stretch>
            <a:fillRect/>
          </a:stretch>
        </p:blipFill>
        <p:spPr/>
      </p:pic>
      <p:sp>
        <p:nvSpPr>
          <p:cNvPr id="12" name="Text Placeholder 11">
            <a:extLst>
              <a:ext uri="{FF2B5EF4-FFF2-40B4-BE49-F238E27FC236}">
                <a16:creationId xmlns:a16="http://schemas.microsoft.com/office/drawing/2014/main" id="{DCB9DAC6-2B23-97C6-8FDE-3F20B2B6F4DA}"/>
              </a:ext>
            </a:extLst>
          </p:cNvPr>
          <p:cNvSpPr>
            <a:spLocks noGrp="1"/>
          </p:cNvSpPr>
          <p:nvPr>
            <p:ph type="body" sz="quarter" idx="23"/>
          </p:nvPr>
        </p:nvSpPr>
        <p:spPr>
          <a:xfrm>
            <a:off x="229231" y="4013559"/>
            <a:ext cx="11736539" cy="1248936"/>
          </a:xfrm>
        </p:spPr>
        <p:txBody>
          <a:bodyPr lIns="91440" tIns="45720" rIns="91440" bIns="45720" anchor="t"/>
          <a:lstStyle/>
          <a:p>
            <a:pPr algn="ctr"/>
            <a:r>
              <a:rPr lang="en-US" sz="2800" i="1" dirty="0">
                <a:solidFill>
                  <a:srgbClr val="E96751"/>
                </a:solidFill>
              </a:rPr>
              <a:t>Kako okolju prijazne odločitve vplivajo na moje </a:t>
            </a:r>
            <a:r>
              <a:rPr lang="en-US" sz="2800" b="1" i="1" dirty="0">
                <a:solidFill>
                  <a:srgbClr val="E96751"/>
                </a:solidFill>
              </a:rPr>
              <a:t>stroške, cenovno strategijo </a:t>
            </a:r>
            <a:r>
              <a:rPr lang="en-US" sz="2800" i="1" dirty="0">
                <a:solidFill>
                  <a:srgbClr val="E96751"/>
                </a:solidFill>
              </a:rPr>
              <a:t>in dolgoročno finančno vzdržnost?</a:t>
            </a:r>
            <a:endParaRPr lang="en-US" sz="2800" b="1" i="1" dirty="0">
              <a:solidFill>
                <a:srgbClr val="E96751"/>
              </a:solidFill>
            </a:endParaRPr>
          </a:p>
          <a:p>
            <a:r>
              <a:rPr lang="en-US" sz="2100" b="1" dirty="0">
                <a:solidFill>
                  <a:srgbClr val="595959"/>
                </a:solidFill>
              </a:rPr>
              <a:t>Cilj: </a:t>
            </a:r>
            <a:r>
              <a:rPr lang="en-US" sz="2100" dirty="0">
                <a:solidFill>
                  <a:srgbClr val="595959"/>
                </a:solidFill>
              </a:rPr>
              <a:t>Pomagati vam razumeti, kako trajnostne odločitve vplivajo na vaše stroške, vrednostno ponudbo in </a:t>
            </a:r>
            <a:r>
              <a:rPr lang="en-US" sz="2100">
                <a:solidFill>
                  <a:srgbClr val="595959"/>
                </a:solidFill>
              </a:rPr>
              <a:t>oblikovanje cen – in kako te odločitve komunicirati, da bi privabili prave goste. To poglavje vam omogoča </a:t>
            </a:r>
            <a:r>
              <a:rPr lang="en-US" sz="2100" dirty="0">
                <a:solidFill>
                  <a:srgbClr val="595959"/>
                </a:solidFill>
              </a:rPr>
              <a:t>sprejemanje okolju prijaznih odločitev, ki so v skladu z vašimi vrednotami in poslovnimi cilji, ne da bi </a:t>
            </a:r>
            <a:r>
              <a:rPr lang="en-US" sz="2100" dirty="0" err="1">
                <a:solidFill>
                  <a:srgbClr val="595959"/>
                </a:solidFill>
              </a:rPr>
              <a:t>pri</a:t>
            </a:r>
            <a:r>
              <a:rPr lang="en-US" sz="2100" dirty="0">
                <a:solidFill>
                  <a:srgbClr val="595959"/>
                </a:solidFill>
              </a:rPr>
              <a:t> </a:t>
            </a:r>
            <a:r>
              <a:rPr lang="en-US" sz="2100" err="1">
                <a:solidFill>
                  <a:srgbClr val="595959"/>
                </a:solidFill>
              </a:rPr>
              <a:t>tem</a:t>
            </a:r>
            <a:r>
              <a:rPr lang="en-US" sz="2100">
                <a:solidFill>
                  <a:srgbClr val="595959"/>
                </a:solidFill>
              </a:rPr>
              <a:t> </a:t>
            </a:r>
            <a:r>
              <a:rPr lang="en-US" sz="2100" err="1">
                <a:solidFill>
                  <a:srgbClr val="595959"/>
                </a:solidFill>
              </a:rPr>
              <a:t>ogrožali</a:t>
            </a:r>
            <a:r>
              <a:rPr lang="en-US" sz="2100">
                <a:solidFill>
                  <a:srgbClr val="595959"/>
                </a:solidFill>
              </a:rPr>
              <a:t> </a:t>
            </a:r>
            <a:r>
              <a:rPr lang="en-US" sz="2100" err="1">
                <a:solidFill>
                  <a:srgbClr val="595959"/>
                </a:solidFill>
              </a:rPr>
              <a:t>dobičkonosnost</a:t>
            </a:r>
            <a:r>
              <a:rPr lang="en-US" sz="2100">
                <a:solidFill>
                  <a:srgbClr val="595959"/>
                </a:solidFill>
              </a:rPr>
              <a:t>. </a:t>
            </a:r>
            <a:r>
              <a:rPr lang="en-US" sz="2100" err="1">
                <a:solidFill>
                  <a:srgbClr val="595959"/>
                </a:solidFill>
              </a:rPr>
              <a:t>Pomaga</a:t>
            </a:r>
            <a:r>
              <a:rPr lang="en-US" sz="2100">
                <a:solidFill>
                  <a:srgbClr val="595959"/>
                </a:solidFill>
              </a:rPr>
              <a:t> </a:t>
            </a:r>
            <a:r>
              <a:rPr lang="en-US" sz="2100" err="1">
                <a:solidFill>
                  <a:srgbClr val="595959"/>
                </a:solidFill>
              </a:rPr>
              <a:t>vam</a:t>
            </a:r>
            <a:r>
              <a:rPr lang="en-US" sz="2100">
                <a:solidFill>
                  <a:srgbClr val="595959"/>
                </a:solidFill>
              </a:rPr>
              <a:t> </a:t>
            </a:r>
            <a:r>
              <a:rPr lang="en-US" sz="2100" err="1">
                <a:solidFill>
                  <a:srgbClr val="595959"/>
                </a:solidFill>
              </a:rPr>
              <a:t>oblikovati</a:t>
            </a:r>
            <a:r>
              <a:rPr lang="en-US" sz="2100">
                <a:solidFill>
                  <a:srgbClr val="595959"/>
                </a:solidFill>
              </a:rPr>
              <a:t> </a:t>
            </a:r>
            <a:r>
              <a:rPr lang="en-US" sz="2100" err="1">
                <a:solidFill>
                  <a:srgbClr val="595959"/>
                </a:solidFill>
              </a:rPr>
              <a:t>cene</a:t>
            </a:r>
            <a:r>
              <a:rPr lang="en-US" sz="2100">
                <a:solidFill>
                  <a:srgbClr val="595959"/>
                </a:solidFill>
              </a:rPr>
              <a:t> </a:t>
            </a:r>
            <a:r>
              <a:rPr lang="en-US" sz="2100" err="1">
                <a:solidFill>
                  <a:srgbClr val="595959"/>
                </a:solidFill>
              </a:rPr>
              <a:t>nastanitve</a:t>
            </a:r>
            <a:r>
              <a:rPr lang="en-US" sz="2100">
                <a:solidFill>
                  <a:srgbClr val="595959"/>
                </a:solidFill>
              </a:rPr>
              <a:t> </a:t>
            </a:r>
            <a:r>
              <a:rPr lang="en-US" sz="2100" err="1">
                <a:solidFill>
                  <a:srgbClr val="595959"/>
                </a:solidFill>
              </a:rPr>
              <a:t>na</a:t>
            </a:r>
            <a:r>
              <a:rPr lang="en-US" sz="2100">
                <a:solidFill>
                  <a:srgbClr val="595959"/>
                </a:solidFill>
              </a:rPr>
              <a:t> način, ki odraža dodano vrednost trajnosti, hkrati pa vas pripravi, da to vrednost pojasnite in </a:t>
            </a:r>
            <a:r>
              <a:rPr lang="en-US" sz="2100" err="1">
                <a:solidFill>
                  <a:srgbClr val="595959"/>
                </a:solidFill>
              </a:rPr>
              <a:t>utemeljite</a:t>
            </a:r>
            <a:r>
              <a:rPr lang="en-US" sz="2100">
                <a:solidFill>
                  <a:srgbClr val="595959"/>
                </a:solidFill>
              </a:rPr>
              <a:t> </a:t>
            </a:r>
            <a:r>
              <a:rPr lang="en-US" sz="2100" err="1">
                <a:solidFill>
                  <a:srgbClr val="595959"/>
                </a:solidFill>
              </a:rPr>
              <a:t>okolju</a:t>
            </a:r>
            <a:r>
              <a:rPr lang="en-US" sz="2100">
                <a:solidFill>
                  <a:srgbClr val="595959"/>
                </a:solidFill>
              </a:rPr>
              <a:t> </a:t>
            </a:r>
            <a:r>
              <a:rPr lang="en-US" sz="2100" err="1">
                <a:solidFill>
                  <a:srgbClr val="595959"/>
                </a:solidFill>
              </a:rPr>
              <a:t>zavednim</a:t>
            </a:r>
            <a:r>
              <a:rPr lang="en-US" sz="2100">
                <a:solidFill>
                  <a:srgbClr val="595959"/>
                </a:solidFill>
              </a:rPr>
              <a:t> </a:t>
            </a:r>
            <a:r>
              <a:rPr lang="en-US" sz="2100" err="1">
                <a:solidFill>
                  <a:srgbClr val="595959"/>
                </a:solidFill>
              </a:rPr>
              <a:t>potnikom</a:t>
            </a:r>
            <a:r>
              <a:rPr lang="en-US" sz="2100" dirty="0">
                <a:solidFill>
                  <a:srgbClr val="595959"/>
                </a:solidFill>
              </a:rPr>
              <a:t>.</a:t>
            </a:r>
            <a:endParaRPr lang="en-US" sz="2100" dirty="0">
              <a:solidFill>
                <a:srgbClr val="595959"/>
              </a:solidFill>
              <a:ea typeface="Calibri"/>
              <a:cs typeface="Calibri"/>
            </a:endParaRPr>
          </a:p>
        </p:txBody>
      </p:sp>
      <p:sp>
        <p:nvSpPr>
          <p:cNvPr id="13" name="Text Placeholder 12">
            <a:extLst>
              <a:ext uri="{FF2B5EF4-FFF2-40B4-BE49-F238E27FC236}">
                <a16:creationId xmlns:a16="http://schemas.microsoft.com/office/drawing/2014/main" id="{372C8060-2F4E-BAF8-0D7E-B54B726217EE}"/>
              </a:ext>
            </a:extLst>
          </p:cNvPr>
          <p:cNvSpPr>
            <a:spLocks noGrp="1"/>
          </p:cNvSpPr>
          <p:nvPr>
            <p:ph type="body" sz="quarter" idx="66"/>
          </p:nvPr>
        </p:nvSpPr>
        <p:spPr/>
        <p:txBody>
          <a:bodyPr/>
          <a:lstStyle/>
          <a:p>
            <a:endParaRPr lang="en-IE"/>
          </a:p>
        </p:txBody>
      </p:sp>
      <p:grpSp>
        <p:nvGrpSpPr>
          <p:cNvPr id="2" name="Group 1">
            <a:extLst>
              <a:ext uri="{FF2B5EF4-FFF2-40B4-BE49-F238E27FC236}">
                <a16:creationId xmlns:a16="http://schemas.microsoft.com/office/drawing/2014/main" id="{CC5C258C-75AF-8591-CF5D-49C76CDB4026}"/>
              </a:ext>
            </a:extLst>
          </p:cNvPr>
          <p:cNvGrpSpPr/>
          <p:nvPr/>
        </p:nvGrpSpPr>
        <p:grpSpPr>
          <a:xfrm>
            <a:off x="11213389" y="-4127"/>
            <a:ext cx="1052637" cy="787031"/>
            <a:chOff x="877060" y="1137920"/>
            <a:chExt cx="1247564" cy="1016000"/>
          </a:xfrm>
        </p:grpSpPr>
        <p:sp>
          <p:nvSpPr>
            <p:cNvPr id="4" name="Oval 3">
              <a:extLst>
                <a:ext uri="{FF2B5EF4-FFF2-40B4-BE49-F238E27FC236}">
                  <a16:creationId xmlns:a16="http://schemas.microsoft.com/office/drawing/2014/main" id="{F16D86B1-5323-F0BB-E3A1-B6E5897F047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FF154299-443F-4A1B-5CF5-44516C7A76DF}"/>
                </a:ext>
              </a:extLst>
            </p:cNvPr>
            <p:cNvSpPr txBox="1"/>
            <p:nvPr/>
          </p:nvSpPr>
          <p:spPr>
            <a:xfrm>
              <a:off x="877060" y="1143485"/>
              <a:ext cx="1247564" cy="993293"/>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400" b="1" dirty="0">
                  <a:solidFill>
                    <a:schemeClr val="bg1"/>
                  </a:solidFill>
                </a:rPr>
                <a:t>45</a:t>
              </a:r>
            </a:p>
          </p:txBody>
        </p:sp>
      </p:grpSp>
    </p:spTree>
    <p:extLst>
      <p:ext uri="{BB962C8B-B14F-4D97-AF65-F5344CB8AC3E}">
        <p14:creationId xmlns:p14="http://schemas.microsoft.com/office/powerpoint/2010/main" val="28824006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D44E-226C-95F7-90F5-23D647BAFAE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B0F163-AEB5-4DEC-84A7-10D97EF793DF}"/>
              </a:ext>
            </a:extLst>
          </p:cNvPr>
          <p:cNvSpPr>
            <a:spLocks noGrp="1"/>
          </p:cNvSpPr>
          <p:nvPr>
            <p:ph type="body" sz="quarter" idx="18"/>
          </p:nvPr>
        </p:nvSpPr>
        <p:spPr>
          <a:xfrm>
            <a:off x="1750683" y="1322549"/>
            <a:ext cx="9184018" cy="3499183"/>
          </a:xfrm>
        </p:spPr>
        <p:txBody>
          <a:bodyPr/>
          <a:lstStyle/>
          <a:p>
            <a:pPr>
              <a:spcAft>
                <a:spcPts val="600"/>
              </a:spcAft>
            </a:pPr>
            <a:r>
              <a:rPr lang="en-US" dirty="0"/>
              <a:t>Trajnost ni le modna beseda v marketingu – lahko neposredno vpliva na vašo </a:t>
            </a:r>
            <a:r>
              <a:rPr lang="en-US" b="1" dirty="0"/>
              <a:t>cenovno strategijo, stroške in pričakovanja strank. </a:t>
            </a:r>
          </a:p>
          <a:p>
            <a:pPr>
              <a:spcAft>
                <a:spcPts val="600"/>
              </a:spcAft>
            </a:pPr>
            <a:r>
              <a:rPr lang="en-US" dirty="0"/>
              <a:t>Nastanitvene zmogljivosti po vsem svetu vse bolj uvajajo trajnostne prakse in sprejemajo zelene pobude. Ta preobrazba ni motivirana le z altruizmom in družbenimi pritiski, ampak jo podpirajo tudi zdrave poslovne strategije, kot so dolgoročno zmanjšanje stroškov, spreminjajoče se preference strank in potreba po upoštevanju okoljskih predpisov.</a:t>
            </a:r>
          </a:p>
          <a:p>
            <a:pPr>
              <a:spcAft>
                <a:spcPts val="600"/>
              </a:spcAft>
            </a:pPr>
            <a:r>
              <a:rPr lang="en-US" dirty="0"/>
              <a:t>Poleg tega vedno več potnikov </a:t>
            </a:r>
            <a:r>
              <a:rPr lang="en-US" dirty="0" err="1"/>
              <a:t>prepoznava </a:t>
            </a:r>
            <a:r>
              <a:rPr lang="en-US" dirty="0"/>
              <a:t>okoljske in družbene prednosti bivanja v ekoloških nastanitvah. Ekološke nastanitve ne prispevajo le k blaginji našega planeta, ampak gostom ponujajo tudi </a:t>
            </a:r>
            <a:r>
              <a:rPr lang="en-US" b="1" dirty="0"/>
              <a:t>nove in vznemirljive izkušnje</a:t>
            </a:r>
            <a:r>
              <a:rPr lang="en-US" dirty="0"/>
              <a:t>, </a:t>
            </a:r>
            <a:r>
              <a:rPr lang="en-US" b="1" dirty="0"/>
              <a:t>za katere so ti pripravljeni plačati višjo ceno</a:t>
            </a:r>
            <a:r>
              <a:rPr lang="en-US" dirty="0"/>
              <a:t>. Nekateri razlogi so navedeni v tem poglavju.</a:t>
            </a:r>
          </a:p>
          <a:p>
            <a:pPr>
              <a:spcAft>
                <a:spcPts val="600"/>
              </a:spcAft>
            </a:pPr>
            <a:endParaRPr lang="en-US" dirty="0"/>
          </a:p>
          <a:p>
            <a:pPr>
              <a:spcAft>
                <a:spcPts val="600"/>
              </a:spcAft>
            </a:pPr>
            <a:endParaRPr lang="en-US" b="1" dirty="0"/>
          </a:p>
        </p:txBody>
      </p:sp>
      <p:sp>
        <p:nvSpPr>
          <p:cNvPr id="7" name="Text Placeholder 6">
            <a:extLst>
              <a:ext uri="{FF2B5EF4-FFF2-40B4-BE49-F238E27FC236}">
                <a16:creationId xmlns:a16="http://schemas.microsoft.com/office/drawing/2014/main" id="{AB6DC4A0-E715-DA38-41D7-04070B6FDCE8}"/>
              </a:ext>
            </a:extLst>
          </p:cNvPr>
          <p:cNvSpPr>
            <a:spLocks noGrp="1"/>
          </p:cNvSpPr>
          <p:nvPr>
            <p:ph type="body" sz="quarter" idx="16"/>
          </p:nvPr>
        </p:nvSpPr>
        <p:spPr>
          <a:xfrm>
            <a:off x="788657" y="359776"/>
            <a:ext cx="10614687" cy="803654"/>
          </a:xfrm>
        </p:spPr>
        <p:txBody>
          <a:bodyPr/>
          <a:lstStyle/>
          <a:p>
            <a:r>
              <a:rPr lang="en-IE" dirty="0"/>
              <a:t>Razlogi, zakaj je ekologija dobra naložba</a:t>
            </a:r>
          </a:p>
        </p:txBody>
      </p:sp>
      <p:pic>
        <p:nvPicPr>
          <p:cNvPr id="6" name="Graphic 5" descr="Piggy Bank with solid fill">
            <a:extLst>
              <a:ext uri="{FF2B5EF4-FFF2-40B4-BE49-F238E27FC236}">
                <a16:creationId xmlns:a16="http://schemas.microsoft.com/office/drawing/2014/main" id="{89A8FB0E-E23B-B4CA-8CF3-6D90D87487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9377" y="2610828"/>
            <a:ext cx="914400" cy="914400"/>
          </a:xfrm>
          <a:prstGeom prst="rect">
            <a:avLst/>
          </a:prstGeom>
        </p:spPr>
      </p:pic>
      <p:pic>
        <p:nvPicPr>
          <p:cNvPr id="10" name="Graphic 9" descr="Customer review with solid fill">
            <a:extLst>
              <a:ext uri="{FF2B5EF4-FFF2-40B4-BE49-F238E27FC236}">
                <a16:creationId xmlns:a16="http://schemas.microsoft.com/office/drawing/2014/main" id="{926B8DAA-A6FF-0906-1F36-EDC118AF8F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77" y="1377116"/>
            <a:ext cx="914400" cy="914400"/>
          </a:xfrm>
          <a:prstGeom prst="rect">
            <a:avLst/>
          </a:prstGeom>
        </p:spPr>
      </p:pic>
      <p:pic>
        <p:nvPicPr>
          <p:cNvPr id="12" name="Graphic 11" descr="Rating 3 Star with solid fill">
            <a:extLst>
              <a:ext uri="{FF2B5EF4-FFF2-40B4-BE49-F238E27FC236}">
                <a16:creationId xmlns:a16="http://schemas.microsoft.com/office/drawing/2014/main" id="{352B6B9D-FD2B-6E2E-08FA-49A2A4AF3B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377" y="4163852"/>
            <a:ext cx="914400" cy="914400"/>
          </a:xfrm>
          <a:prstGeom prst="rect">
            <a:avLst/>
          </a:prstGeom>
        </p:spPr>
      </p:pic>
    </p:spTree>
    <p:extLst>
      <p:ext uri="{BB962C8B-B14F-4D97-AF65-F5344CB8AC3E}">
        <p14:creationId xmlns:p14="http://schemas.microsoft.com/office/powerpoint/2010/main" val="1676388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15A6186-DE02-6434-F768-A06A24069A0A}"/>
              </a:ext>
            </a:extLst>
          </p:cNvPr>
          <p:cNvSpPr>
            <a:spLocks noGrp="1"/>
          </p:cNvSpPr>
          <p:nvPr>
            <p:ph type="body" sz="quarter" idx="18"/>
          </p:nvPr>
        </p:nvSpPr>
        <p:spPr>
          <a:xfrm>
            <a:off x="1419225" y="1322549"/>
            <a:ext cx="9984119" cy="3499183"/>
          </a:xfrm>
        </p:spPr>
        <p:txBody>
          <a:bodyPr lIns="91440" tIns="45720" rIns="91440" bIns="45720" anchor="t"/>
          <a:lstStyle/>
          <a:p>
            <a:pPr>
              <a:spcAft>
                <a:spcPts val="1200"/>
              </a:spcAft>
            </a:pPr>
            <a:r>
              <a:rPr lang="en-US" b="1"/>
              <a:t>Nastanitve ne morejo zlahka pridobiti zelenega certifikata. </a:t>
            </a:r>
            <a:r>
              <a:rPr lang="en-US" dirty="0"/>
              <a:t>To zahteva zavezanost in </a:t>
            </a:r>
            <a:r>
              <a:rPr lang="en-US" b="1" dirty="0"/>
              <a:t>znatne naložbe </a:t>
            </a:r>
            <a:r>
              <a:rPr lang="en-US" dirty="0"/>
              <a:t>od upravljavcev, ki so resnično predani sprejemanju trajnostnih praks. Pridobitev zelenega certifikata je najboljša poteza. Deluje kot potrditev zelenih referenc, ki jih ločuje od tistih, ki morda le izkoriščajo zeleno pranje.</a:t>
            </a:r>
          </a:p>
          <a:p>
            <a:pPr>
              <a:spcAft>
                <a:spcPts val="1200"/>
              </a:spcAft>
            </a:pPr>
            <a:r>
              <a:rPr lang="en-US" dirty="0"/>
              <a:t>Okolju prijazne odločitve, kot so namestitev sončnih kolektorjev, </a:t>
            </a:r>
            <a:r>
              <a:rPr lang="en-US" dirty="0" err="1"/>
              <a:t>uporaba</a:t>
            </a:r>
            <a:r>
              <a:rPr lang="en-US" dirty="0"/>
              <a:t> naravnih materialov, zmanjšanje količine plastičnih izdelkov za enkratno uporabo ali podpora lokalnim obrtnikom, pogosto zahtevajo </a:t>
            </a:r>
            <a:r>
              <a:rPr lang="en-US" b="1" dirty="0"/>
              <a:t>vnaprejšnje naložbe</a:t>
            </a:r>
            <a:r>
              <a:rPr lang="en-US" dirty="0"/>
              <a:t>, vendar lahko </a:t>
            </a:r>
            <a:r>
              <a:rPr lang="en-US" b="1" dirty="0"/>
              <a:t>prinesejo dolgoročne koristi. </a:t>
            </a:r>
          </a:p>
          <a:p>
            <a:pPr>
              <a:spcAft>
                <a:spcPts val="1200"/>
              </a:spcAft>
            </a:pPr>
            <a:r>
              <a:rPr lang="en-US" dirty="0"/>
              <a:t>Te odločitve ne le </a:t>
            </a:r>
            <a:r>
              <a:rPr lang="en-US" b="1" dirty="0"/>
              <a:t>zmanjšujejo operativne stroške </a:t>
            </a:r>
            <a:r>
              <a:rPr lang="en-US" dirty="0"/>
              <a:t>v daljšem časovnem obdobju, ampak tudi </a:t>
            </a:r>
            <a:r>
              <a:rPr lang="en-US" b="1" dirty="0"/>
              <a:t>povečujejo zaznano vrednost </a:t>
            </a:r>
            <a:r>
              <a:rPr lang="en-US" dirty="0"/>
              <a:t>med okoljsko ozaveščenimi gosti. </a:t>
            </a:r>
          </a:p>
          <a:p>
            <a:pPr>
              <a:spcAft>
                <a:spcPts val="1200"/>
              </a:spcAft>
            </a:pPr>
            <a:r>
              <a:rPr lang="en-US" dirty="0"/>
              <a:t>V tem poglavju raziskujemo, kako oceniti </a:t>
            </a:r>
            <a:r>
              <a:rPr lang="en-US" b="1" dirty="0"/>
              <a:t>finančni vpliv trajnostnih nadgradenj</a:t>
            </a:r>
            <a:r>
              <a:rPr lang="en-US" dirty="0"/>
              <a:t>, izračunati donosnost in ustrezno prilagoditi cene. </a:t>
            </a:r>
          </a:p>
          <a:p>
            <a:pPr>
              <a:spcAft>
                <a:spcPts val="1200"/>
              </a:spcAft>
            </a:pPr>
            <a:endParaRPr lang="en-IE" dirty="0"/>
          </a:p>
        </p:txBody>
      </p:sp>
      <p:sp>
        <p:nvSpPr>
          <p:cNvPr id="7" name="Text Placeholder 6">
            <a:extLst>
              <a:ext uri="{FF2B5EF4-FFF2-40B4-BE49-F238E27FC236}">
                <a16:creationId xmlns:a16="http://schemas.microsoft.com/office/drawing/2014/main" id="{1EB8E120-D3B3-FC0D-69F9-2510824940B8}"/>
              </a:ext>
            </a:extLst>
          </p:cNvPr>
          <p:cNvSpPr>
            <a:spLocks noGrp="1"/>
          </p:cNvSpPr>
          <p:nvPr>
            <p:ph type="body" sz="quarter" idx="16"/>
          </p:nvPr>
        </p:nvSpPr>
        <p:spPr>
          <a:xfrm>
            <a:off x="788657" y="359776"/>
            <a:ext cx="10614687" cy="803654"/>
          </a:xfrm>
        </p:spPr>
        <p:txBody>
          <a:bodyPr/>
          <a:lstStyle/>
          <a:p>
            <a:r>
              <a:rPr lang="en-IE" dirty="0"/>
              <a:t>Razlogi, zakaj je prehod na zeleno poslovanje dobra naložba</a:t>
            </a:r>
          </a:p>
        </p:txBody>
      </p:sp>
      <p:pic>
        <p:nvPicPr>
          <p:cNvPr id="14" name="Graphic 13" descr="Target Audience with solid fill">
            <a:extLst>
              <a:ext uri="{FF2B5EF4-FFF2-40B4-BE49-F238E27FC236}">
                <a16:creationId xmlns:a16="http://schemas.microsoft.com/office/drawing/2014/main" id="{B593AB75-3BD6-2AA7-C03F-C992C53D2D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1457" y="5145582"/>
            <a:ext cx="914400" cy="914400"/>
          </a:xfrm>
          <a:prstGeom prst="rect">
            <a:avLst/>
          </a:prstGeom>
        </p:spPr>
      </p:pic>
      <p:pic>
        <p:nvPicPr>
          <p:cNvPr id="3" name="Graphic 2" descr="Coins with solid fill">
            <a:extLst>
              <a:ext uri="{FF2B5EF4-FFF2-40B4-BE49-F238E27FC236}">
                <a16:creationId xmlns:a16="http://schemas.microsoft.com/office/drawing/2014/main" id="{A23C4C91-E4C7-2191-7AD8-F0361AFD39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1457" y="3202131"/>
            <a:ext cx="914400" cy="914400"/>
          </a:xfrm>
          <a:prstGeom prst="rect">
            <a:avLst/>
          </a:prstGeom>
        </p:spPr>
      </p:pic>
      <p:pic>
        <p:nvPicPr>
          <p:cNvPr id="9" name="Graphic 8" descr="Open hand with plant with solid fill">
            <a:extLst>
              <a:ext uri="{FF2B5EF4-FFF2-40B4-BE49-F238E27FC236}">
                <a16:creationId xmlns:a16="http://schemas.microsoft.com/office/drawing/2014/main" id="{0EE83DBB-0EA3-3154-974F-2C116952C5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4359" y="4326432"/>
            <a:ext cx="914400" cy="914400"/>
          </a:xfrm>
          <a:prstGeom prst="rect">
            <a:avLst/>
          </a:prstGeom>
        </p:spPr>
      </p:pic>
      <p:pic>
        <p:nvPicPr>
          <p:cNvPr id="11" name="Graphic 10" descr="Sustainability with solid fill">
            <a:extLst>
              <a:ext uri="{FF2B5EF4-FFF2-40B4-BE49-F238E27FC236}">
                <a16:creationId xmlns:a16="http://schemas.microsoft.com/office/drawing/2014/main" id="{AA88319D-8129-4138-FA28-0230A03CD1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4359" y="1373331"/>
            <a:ext cx="914400" cy="914400"/>
          </a:xfrm>
          <a:prstGeom prst="rect">
            <a:avLst/>
          </a:prstGeom>
        </p:spPr>
      </p:pic>
      <p:sp>
        <p:nvSpPr>
          <p:cNvPr id="12" name="TextBox 11">
            <a:extLst>
              <a:ext uri="{FF2B5EF4-FFF2-40B4-BE49-F238E27FC236}">
                <a16:creationId xmlns:a16="http://schemas.microsoft.com/office/drawing/2014/main" id="{21441B3F-7633-49DF-05D9-EFF4FCDBBCCB}"/>
              </a:ext>
            </a:extLst>
          </p:cNvPr>
          <p:cNvSpPr txBox="1"/>
          <p:nvPr/>
        </p:nvSpPr>
        <p:spPr>
          <a:xfrm>
            <a:off x="1419225" y="6150024"/>
            <a:ext cx="7193293" cy="369332"/>
          </a:xfrm>
          <a:prstGeom prst="rect">
            <a:avLst/>
          </a:prstGeom>
          <a:noFill/>
        </p:spPr>
        <p:txBody>
          <a:bodyPr wrap="square">
            <a:spAutoFit/>
          </a:bodyPr>
          <a:lstStyle/>
          <a:p>
            <a:r>
              <a:rPr lang="en-US" dirty="0">
                <a:solidFill>
                  <a:srgbClr val="00B0F0"/>
                </a:solidFill>
                <a:hlinkClick r:id="rId10">
                  <a:extLst>
                    <a:ext uri="{A12FA001-AC4F-418D-AE19-62706E023703}">
                      <ahyp:hlinkClr xmlns:ahyp="http://schemas.microsoft.com/office/drawing/2018/hyperlinkcolor" val="tx"/>
                    </a:ext>
                  </a:extLst>
                </a:hlinkClick>
              </a:rPr>
              <a:t>Kakšni so 9 začetni stroški za ekološko gostišče?</a:t>
            </a:r>
            <a:endParaRPr lang="en-IE" dirty="0">
              <a:solidFill>
                <a:srgbClr val="00B0F0"/>
              </a:solidFill>
            </a:endParaRPr>
          </a:p>
        </p:txBody>
      </p:sp>
    </p:spTree>
    <p:extLst>
      <p:ext uri="{BB962C8B-B14F-4D97-AF65-F5344CB8AC3E}">
        <p14:creationId xmlns:p14="http://schemas.microsoft.com/office/powerpoint/2010/main" val="398267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lowchart: Data 22">
            <a:extLst>
              <a:ext uri="{FF2B5EF4-FFF2-40B4-BE49-F238E27FC236}">
                <a16:creationId xmlns:a16="http://schemas.microsoft.com/office/drawing/2014/main" id="{F2CABF30-E55D-AE78-5053-5B56C5F7D982}"/>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3B33E0A0-E8DB-11ED-AA84-F49555335513}"/>
              </a:ext>
            </a:extLst>
          </p:cNvPr>
          <p:cNvSpPr/>
          <p:nvPr/>
        </p:nvSpPr>
        <p:spPr>
          <a:xfrm>
            <a:off x="664103" y="394115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D9468112-8D04-FDA9-4475-42CCF67113B7}"/>
              </a:ext>
            </a:extLst>
          </p:cNvPr>
          <p:cNvSpPr/>
          <p:nvPr/>
        </p:nvSpPr>
        <p:spPr>
          <a:xfrm>
            <a:off x="227238" y="4302142"/>
            <a:ext cx="8090992" cy="2387728"/>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97EBB29-8D86-288A-B6BA-93477D286635}"/>
              </a:ext>
            </a:extLst>
          </p:cNvPr>
          <p:cNvSpPr/>
          <p:nvPr/>
        </p:nvSpPr>
        <p:spPr>
          <a:xfrm>
            <a:off x="207699" y="2774325"/>
            <a:ext cx="8058821" cy="1350186"/>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Prednosti okolju prijaznih naložb</a:t>
            </a:r>
          </a:p>
          <a:p>
            <a:pPr>
              <a:spcBef>
                <a:spcPts val="0"/>
              </a:spcBef>
            </a:pPr>
            <a:r>
              <a:rPr lang="en-US" altLang="en-US" sz="2800" b="0" dirty="0">
                <a:solidFill>
                  <a:srgbClr val="E96751"/>
                </a:solidFill>
              </a:rPr>
              <a:t>Vnaprejšnje naložbe pomenijo dolgoročne prihranke</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0147F03B-955B-8FD6-5E5F-28E69E2E0243}"/>
              </a:ext>
            </a:extLst>
          </p:cNvPr>
          <p:cNvSpPr txBox="1">
            <a:spLocks/>
          </p:cNvSpPr>
          <p:nvPr/>
        </p:nvSpPr>
        <p:spPr>
          <a:xfrm>
            <a:off x="944888" y="2774555"/>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Kako</a:t>
            </a:r>
            <a:r>
              <a:rPr lang="en-US" sz="2200" b="1" dirty="0">
                <a:solidFill>
                  <a:schemeClr val="bg1"/>
                </a:solidFill>
              </a:rPr>
              <a:t>: </a:t>
            </a:r>
            <a:r>
              <a:rPr lang="en-US" sz="2200" dirty="0">
                <a:solidFill>
                  <a:schemeClr val="bg1"/>
                </a:solidFill>
              </a:rPr>
              <a:t>Sončni kolektorji lahko zmanjšajo vaše stroške za elektriko, dobro izolirana kabina zniža stroške ogrevanja, sistem za recikliranje vode pa lahko zmanjša stroške komunalnih storitev. </a:t>
            </a:r>
          </a:p>
        </p:txBody>
      </p:sp>
      <p:sp>
        <p:nvSpPr>
          <p:cNvPr id="14" name="Text Placeholder 4">
            <a:extLst>
              <a:ext uri="{FF2B5EF4-FFF2-40B4-BE49-F238E27FC236}">
                <a16:creationId xmlns:a16="http://schemas.microsoft.com/office/drawing/2014/main" id="{96522601-CC19-F24B-4B0F-76FF0C52DE97}"/>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76A61A19-83E1-8718-A6D4-5AD39EBCDF05}"/>
              </a:ext>
            </a:extLst>
          </p:cNvPr>
          <p:cNvSpPr txBox="1">
            <a:spLocks/>
          </p:cNvSpPr>
          <p:nvPr/>
        </p:nvSpPr>
        <p:spPr>
          <a:xfrm>
            <a:off x="944888" y="4333516"/>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altLang="en-US" b="1" dirty="0">
                <a:solidFill>
                  <a:schemeClr val="bg1"/>
                </a:solidFill>
              </a:rPr>
              <a:t>Visoki začetni stroški. </a:t>
            </a:r>
            <a:r>
              <a:rPr lang="en-US" altLang="en-US" sz="2100" dirty="0">
                <a:solidFill>
                  <a:schemeClr val="bg1"/>
                </a:solidFill>
              </a:rPr>
              <a:t>Trajnostna infrastruktura, kot je namestitev sončnih kolektorjev ali majhne vetrne turbine, pogosto zahteva začetne kapitalne vložke. To lahko vašo kočo stane več deset tisoč evrov (ocene se gibljejo od približno 20.000 do 50.000 evrov). Podobno lahko gradnja z ekološkimi materiali ali visoko učinkovito izolacijo </a:t>
            </a:r>
            <a:r>
              <a:rPr lang="en-US" altLang="en-US" sz="2100" b="1" dirty="0">
                <a:solidFill>
                  <a:schemeClr val="bg1"/>
                </a:solidFill>
              </a:rPr>
              <a:t>poveča stroške gradnje</a:t>
            </a:r>
            <a:r>
              <a:rPr lang="en-US" altLang="en-US" sz="2100" dirty="0">
                <a:solidFill>
                  <a:schemeClr val="bg1"/>
                </a:solidFill>
              </a:rPr>
              <a:t>. Te naložbe povečajo vaše </a:t>
            </a:r>
            <a:r>
              <a:rPr lang="en-US" altLang="en-US" sz="2100" b="1" dirty="0">
                <a:solidFill>
                  <a:schemeClr val="bg1"/>
                </a:solidFill>
              </a:rPr>
              <a:t>začetne ali nadgradbene stroške</a:t>
            </a:r>
            <a:r>
              <a:rPr lang="en-US" altLang="en-US" sz="2100" dirty="0">
                <a:solidFill>
                  <a:schemeClr val="bg1"/>
                </a:solidFill>
              </a:rPr>
              <a:t>, zato </a:t>
            </a:r>
            <a:r>
              <a:rPr lang="en-US" altLang="en-US" sz="2100" b="1" dirty="0">
                <a:solidFill>
                  <a:schemeClr val="bg1"/>
                </a:solidFill>
              </a:rPr>
              <a:t>boste</a:t>
            </a:r>
            <a:r>
              <a:rPr lang="en-US" altLang="en-US" sz="2100" dirty="0">
                <a:solidFill>
                  <a:schemeClr val="bg1"/>
                </a:solidFill>
              </a:rPr>
              <a:t> morda </a:t>
            </a:r>
            <a:r>
              <a:rPr lang="en-US" altLang="en-US" sz="2100" b="1" dirty="0">
                <a:solidFill>
                  <a:schemeClr val="bg1"/>
                </a:solidFill>
              </a:rPr>
              <a:t>morali zaračunati višje cene</a:t>
            </a:r>
            <a:r>
              <a:rPr lang="en-US" altLang="en-US" sz="2100" dirty="0">
                <a:solidFill>
                  <a:schemeClr val="bg1"/>
                </a:solidFill>
              </a:rPr>
              <a:t>, da jih pokrijete. </a:t>
            </a:r>
          </a:p>
        </p:txBody>
      </p:sp>
      <p:sp>
        <p:nvSpPr>
          <p:cNvPr id="6" name="Flowchart: Data 5">
            <a:extLst>
              <a:ext uri="{FF2B5EF4-FFF2-40B4-BE49-F238E27FC236}">
                <a16:creationId xmlns:a16="http://schemas.microsoft.com/office/drawing/2014/main" id="{EE1E0BA5-2E51-B7DF-0051-4E7E5D9CA1AF}"/>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154FE97-FD2C-6CD3-7984-D9C1A86C1CEC}"/>
              </a:ext>
            </a:extLst>
          </p:cNvPr>
          <p:cNvSpPr/>
          <p:nvPr/>
        </p:nvSpPr>
        <p:spPr>
          <a:xfrm>
            <a:off x="227237" y="1368736"/>
            <a:ext cx="8123040" cy="1154802"/>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7E5BC83B-DA65-0638-F380-1B3104E138FD}"/>
              </a:ext>
            </a:extLst>
          </p:cNvPr>
          <p:cNvSpPr txBox="1">
            <a:spLocks/>
          </p:cNvSpPr>
          <p:nvPr/>
        </p:nvSpPr>
        <p:spPr>
          <a:xfrm>
            <a:off x="1227533" y="1466516"/>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Stroškovne prihranke</a:t>
            </a:r>
            <a:r>
              <a:rPr lang="en-US" sz="2200" dirty="0">
                <a:solidFill>
                  <a:schemeClr val="bg1"/>
                </a:solidFill>
              </a:rPr>
              <a:t>. </a:t>
            </a:r>
            <a:r>
              <a:rPr lang="en-US" altLang="en-US" sz="2200" dirty="0">
                <a:solidFill>
                  <a:schemeClr val="bg1"/>
                </a:solidFill>
              </a:rPr>
              <a:t>Ponudniki nastanitev </a:t>
            </a:r>
            <a:r>
              <a:rPr lang="en-US" sz="2200" dirty="0">
                <a:solidFill>
                  <a:schemeClr val="bg1"/>
                </a:solidFill>
              </a:rPr>
              <a:t>z navdušenjem sprejemajo ekološke prakse zaradi enega zelo prepričljivega razloga: možnosti znatnih finančnih prihrankov. </a:t>
            </a:r>
          </a:p>
        </p:txBody>
      </p:sp>
      <p:pic>
        <p:nvPicPr>
          <p:cNvPr id="10" name="Picture 9" descr="Solar panels on a roof&#10;&#10;AI-generated content may be incorrect.">
            <a:extLst>
              <a:ext uri="{FF2B5EF4-FFF2-40B4-BE49-F238E27FC236}">
                <a16:creationId xmlns:a16="http://schemas.microsoft.com/office/drawing/2014/main" id="{2E887869-24B8-0F27-E0E5-08679E3DC984}"/>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62D89B64-EE9E-A59E-1F62-546B78636736}"/>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28" name="Graphic 27" descr="Piggy Bank with solid fill">
            <a:extLst>
              <a:ext uri="{FF2B5EF4-FFF2-40B4-BE49-F238E27FC236}">
                <a16:creationId xmlns:a16="http://schemas.microsoft.com/office/drawing/2014/main" id="{74C4558D-2110-7BC2-3D02-AA205C59A6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8F69008A-93AA-5257-74D2-78DDA988D0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8180" y="2882581"/>
            <a:ext cx="914400" cy="914400"/>
          </a:xfrm>
          <a:prstGeom prst="rect">
            <a:avLst/>
          </a:prstGeom>
        </p:spPr>
      </p:pic>
      <p:pic>
        <p:nvPicPr>
          <p:cNvPr id="32" name="Graphic 31" descr="Lightbulb and gear with solid fill">
            <a:extLst>
              <a:ext uri="{FF2B5EF4-FFF2-40B4-BE49-F238E27FC236}">
                <a16:creationId xmlns:a16="http://schemas.microsoft.com/office/drawing/2014/main" id="{5CB22CC6-536D-6DDC-03E7-38B28AFA30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19C336BC-725D-9176-A2C8-CD230F2B1741}"/>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A8C8C32E-2A00-72CD-B8B3-A433FDF8508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9BF1D788-13F6-5AC6-BA09-B3E278CB6FA2}"/>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996999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23CA2-ADB4-0720-73D6-F143847B39E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5B46B5D-A3B0-1169-F691-ABF05B98D4D0}"/>
              </a:ext>
            </a:extLst>
          </p:cNvPr>
          <p:cNvSpPr>
            <a:spLocks noGrp="1"/>
          </p:cNvSpPr>
          <p:nvPr>
            <p:ph type="body" sz="quarter" idx="16"/>
          </p:nvPr>
        </p:nvSpPr>
        <p:spPr>
          <a:xfrm>
            <a:off x="608549" y="236082"/>
            <a:ext cx="10614687" cy="803654"/>
          </a:xfrm>
        </p:spPr>
        <p:txBody>
          <a:bodyPr/>
          <a:lstStyle/>
          <a:p>
            <a:r>
              <a:rPr lang="en-US" sz="3000" dirty="0">
                <a:solidFill>
                  <a:srgbClr val="E96751"/>
                </a:solidFill>
              </a:rPr>
              <a:t>Finančne formule in kako jih uporabljati</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04F48232-80FD-6CF8-A037-B3E82013E51F}"/>
              </a:ext>
            </a:extLst>
          </p:cNvPr>
          <p:cNvGraphicFramePr/>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381E46AC-C615-1A2B-161E-E7E89AA6035E}"/>
              </a:ext>
            </a:extLst>
          </p:cNvPr>
          <p:cNvGraphicFramePr/>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813896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30221-C0EE-ADD2-7C22-9FBED724558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EF2F59D-F26C-AF31-DAF8-986A855D44F0}"/>
              </a:ext>
            </a:extLst>
          </p:cNvPr>
          <p:cNvSpPr>
            <a:spLocks noGrp="1"/>
          </p:cNvSpPr>
          <p:nvPr>
            <p:ph type="body" sz="quarter" idx="18"/>
          </p:nvPr>
        </p:nvSpPr>
        <p:spPr>
          <a:xfrm>
            <a:off x="722745" y="3429566"/>
            <a:ext cx="2763504" cy="1049221"/>
          </a:xfrm>
        </p:spPr>
        <p:txBody>
          <a:bodyPr lIns="91440" tIns="45720" rIns="91440" bIns="45720" anchor="t">
            <a:noAutofit/>
          </a:bodyPr>
          <a:lstStyle/>
          <a:p>
            <a:r>
              <a:rPr lang="en-US" altLang="en-US" sz="2400" b="0" dirty="0">
                <a:latin typeface="+mn-lt"/>
                <a:ea typeface="Open Sans"/>
                <a:cs typeface="Calibri"/>
              </a:rPr>
              <a:t>Začnite v majhnem, vendar načrtujte naložbe za dolgoročne dobičke</a:t>
            </a:r>
            <a:endParaRPr lang="en-IE" sz="2400" b="0"/>
          </a:p>
        </p:txBody>
      </p:sp>
      <p:sp>
        <p:nvSpPr>
          <p:cNvPr id="10" name="Text Placeholder 9">
            <a:extLst>
              <a:ext uri="{FF2B5EF4-FFF2-40B4-BE49-F238E27FC236}">
                <a16:creationId xmlns:a16="http://schemas.microsoft.com/office/drawing/2014/main" id="{A869483D-EE66-E80C-5D1B-09A2F602E7B5}"/>
              </a:ext>
            </a:extLst>
          </p:cNvPr>
          <p:cNvSpPr>
            <a:spLocks noGrp="1"/>
          </p:cNvSpPr>
          <p:nvPr>
            <p:ph type="body" sz="quarter" idx="19"/>
          </p:nvPr>
        </p:nvSpPr>
        <p:spPr>
          <a:xfrm>
            <a:off x="480193" y="1945854"/>
            <a:ext cx="3081578" cy="385564"/>
          </a:xfrm>
        </p:spPr>
        <p:txBody>
          <a:bodyPr/>
          <a:lstStyle/>
          <a:p>
            <a:pPr algn="ctr"/>
            <a:r>
              <a:rPr lang="en-US" dirty="0"/>
              <a:t>Okolju prijazna naložba</a:t>
            </a:r>
            <a:r>
              <a:rPr lang="en-US" sz="2800" dirty="0"/>
              <a:t> </a:t>
            </a:r>
            <a:endParaRPr lang="en-IE" sz="2800" dirty="0"/>
          </a:p>
        </p:txBody>
      </p:sp>
      <p:pic>
        <p:nvPicPr>
          <p:cNvPr id="11" name="Picture Placeholder 10" descr="A person putting a piece of paper into a recycle bin&#10;&#10;AI-generated content may be incorrect.">
            <a:extLst>
              <a:ext uri="{FF2B5EF4-FFF2-40B4-BE49-F238E27FC236}">
                <a16:creationId xmlns:a16="http://schemas.microsoft.com/office/drawing/2014/main" id="{8A9AEA75-CEF5-042C-D01A-9A947E427C71}"/>
              </a:ext>
            </a:extLst>
          </p:cNvPr>
          <p:cNvPicPr>
            <a:picLocks noGrp="1" noChangeAspect="1"/>
          </p:cNvPicPr>
          <p:nvPr>
            <p:ph type="pic" sz="quarter" idx="10"/>
          </p:nvPr>
        </p:nvPicPr>
        <p:blipFill>
          <a:blip r:embed="rId2"/>
          <a:srcRect t="36416" b="25674"/>
          <a:stretch>
            <a:fillRect/>
          </a:stretch>
        </p:blipFill>
        <p:spPr>
          <a:xfrm>
            <a:off x="391600" y="0"/>
            <a:ext cx="3423163" cy="1945748"/>
          </a:xfrm>
        </p:spPr>
      </p:pic>
      <p:sp>
        <p:nvSpPr>
          <p:cNvPr id="13" name="Text Placeholder 12">
            <a:extLst>
              <a:ext uri="{FF2B5EF4-FFF2-40B4-BE49-F238E27FC236}">
                <a16:creationId xmlns:a16="http://schemas.microsoft.com/office/drawing/2014/main" id="{77BDF01A-515A-EDC1-99E9-95DAF6BFCFA1}"/>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8CE97915-8CAD-EEC5-3896-7BC085B87830}"/>
              </a:ext>
            </a:extLst>
          </p:cNvPr>
          <p:cNvSpPr>
            <a:spLocks noGrp="1" noChangeArrowheads="1"/>
          </p:cNvSpPr>
          <p:nvPr>
            <p:ph type="body" sz="quarter" idx="21"/>
          </p:nvPr>
        </p:nvSpPr>
        <p:spPr bwMode="auto">
          <a:xfrm>
            <a:off x="5210175" y="203479"/>
            <a:ext cx="7052378"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Bef>
                <a:spcPct val="0"/>
              </a:spcBef>
              <a:spcAft>
                <a:spcPts val="600"/>
              </a:spcAft>
            </a:pPr>
            <a:r>
              <a:rPr lang="en-US" sz="2100" b="1">
                <a:solidFill>
                  <a:srgbClr val="418D8F"/>
                </a:solidFill>
              </a:rPr>
              <a:t>Začnite v majhnem: </a:t>
            </a:r>
            <a:r>
              <a:rPr lang="en-US" sz="2100"/>
              <a:t>z </a:t>
            </a:r>
            <a:r>
              <a:rPr lang="en-US" sz="2100" err="1"/>
              <a:t>zmanjšanjem </a:t>
            </a:r>
            <a:r>
              <a:rPr lang="en-US" sz="2100"/>
              <a:t>količine odpadkov iz hrane in recikliranjem materialov, kot sta papir in plastika, lahko hoteli učinkovito pretvorijo svoje odpadke v dragocene vire. </a:t>
            </a:r>
            <a:endParaRPr lang="sl-SI" sz="2100">
              <a:ea typeface="Calibri"/>
              <a:cs typeface="Calibri"/>
            </a:endParaRPr>
          </a:p>
        </p:txBody>
      </p:sp>
      <p:graphicFrame>
        <p:nvGraphicFramePr>
          <p:cNvPr id="3" name="Diagram 2">
            <a:extLst>
              <a:ext uri="{FF2B5EF4-FFF2-40B4-BE49-F238E27FC236}">
                <a16:creationId xmlns:a16="http://schemas.microsoft.com/office/drawing/2014/main" id="{04D8D2AB-4B49-D50D-3006-34C88F13E453}"/>
              </a:ext>
            </a:extLst>
          </p:cNvPr>
          <p:cNvGraphicFramePr/>
          <p:nvPr/>
        </p:nvGraphicFramePr>
        <p:xfrm>
          <a:off x="4021454" y="1645324"/>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Striped Right 5">
            <a:extLst>
              <a:ext uri="{FF2B5EF4-FFF2-40B4-BE49-F238E27FC236}">
                <a16:creationId xmlns:a16="http://schemas.microsoft.com/office/drawing/2014/main" id="{78982F61-C22B-1B30-FD2D-74AF98DE991F}"/>
              </a:ext>
            </a:extLst>
          </p:cNvPr>
          <p:cNvSpPr/>
          <p:nvPr/>
        </p:nvSpPr>
        <p:spPr>
          <a:xfrm>
            <a:off x="4238624" y="362664"/>
            <a:ext cx="866775" cy="581025"/>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59076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596D0-84F1-6EF7-94D5-1C429874C73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E5789424-2075-F053-9EE1-9200867803CD}"/>
              </a:ext>
            </a:extLst>
          </p:cNvPr>
          <p:cNvSpPr>
            <a:spLocks noGrp="1"/>
          </p:cNvSpPr>
          <p:nvPr>
            <p:ph type="body" sz="quarter" idx="16"/>
          </p:nvPr>
        </p:nvSpPr>
        <p:spPr>
          <a:xfrm>
            <a:off x="523489" y="312548"/>
            <a:ext cx="10614687" cy="803654"/>
          </a:xfrm>
        </p:spPr>
        <p:txBody>
          <a:bodyPr/>
          <a:lstStyle/>
          <a:p>
            <a:r>
              <a:rPr lang="en-US" sz="3000" dirty="0">
                <a:solidFill>
                  <a:srgbClr val="E96751"/>
                </a:solidFill>
              </a:rPr>
              <a:t>Finančne formule in kako jih uporabljati</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AC57EEFF-6578-456D-E45E-93190F4E1DBA}"/>
              </a:ext>
            </a:extLst>
          </p:cNvPr>
          <p:cNvGraphicFramePr/>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AE84E289-8D72-12DB-86BB-7A9F1FF2AED6}"/>
              </a:ext>
            </a:extLst>
          </p:cNvPr>
          <p:cNvGraphicFramePr/>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085056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FADCA-1622-BF0A-9939-B1036639C34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C84FD57-65B5-6C7D-2B53-1210492B00A7}"/>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07A4970-5D92-DAD8-A07A-B07B95B6D104}"/>
              </a:ext>
            </a:extLst>
          </p:cNvPr>
          <p:cNvSpPr/>
          <p:nvPr/>
        </p:nvSpPr>
        <p:spPr>
          <a:xfrm>
            <a:off x="664103" y="394115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A1C2B66-E08E-824B-F1B7-52149E52264B}"/>
              </a:ext>
            </a:extLst>
          </p:cNvPr>
          <p:cNvSpPr/>
          <p:nvPr/>
        </p:nvSpPr>
        <p:spPr>
          <a:xfrm>
            <a:off x="227238" y="4302142"/>
            <a:ext cx="8592912" cy="1774808"/>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75D6997-38BE-E3E6-FDC5-237AF465E771}"/>
              </a:ext>
            </a:extLst>
          </p:cNvPr>
          <p:cNvSpPr/>
          <p:nvPr/>
        </p:nvSpPr>
        <p:spPr>
          <a:xfrm>
            <a:off x="207698" y="2774325"/>
            <a:ext cx="8602682" cy="1350186"/>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404D04A-BDF3-CC11-CF16-819EB6105262}"/>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Prednosti okolju prijaznih naložb</a:t>
            </a:r>
          </a:p>
          <a:p>
            <a:pPr>
              <a:spcBef>
                <a:spcPts val="0"/>
              </a:spcBef>
            </a:pPr>
            <a:r>
              <a:rPr lang="en-US" altLang="en-US" sz="2800" b="0" dirty="0">
                <a:solidFill>
                  <a:srgbClr val="E96751"/>
                </a:solidFill>
              </a:rPr>
              <a:t>Znižajte stroške poslovanja in izboljšajte blagovno znamko</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8BA1B5C-A446-5A77-5A49-D806CFCBE0B0}"/>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4A721EBF-1CC2-C712-E7D1-09F745A544C9}"/>
              </a:ext>
            </a:extLst>
          </p:cNvPr>
          <p:cNvSpPr txBox="1">
            <a:spLocks/>
          </p:cNvSpPr>
          <p:nvPr/>
        </p:nvSpPr>
        <p:spPr>
          <a:xfrm>
            <a:off x="1110965" y="2833171"/>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Kako</a:t>
            </a:r>
            <a:r>
              <a:rPr lang="en-US" sz="2200" b="1" dirty="0">
                <a:solidFill>
                  <a:schemeClr val="bg1"/>
                </a:solidFill>
              </a:rPr>
              <a:t>: </a:t>
            </a:r>
            <a:r>
              <a:rPr lang="en-US" sz="2200" dirty="0">
                <a:solidFill>
                  <a:schemeClr val="bg1"/>
                </a:solidFill>
              </a:rPr>
              <a:t>Z uvedbo energetsko učinkovitih sistemov, kot so LED-osvetlitev, sončna energija in visoko učinkovite klimatske naprave, lahko hoteli dolgoročno znatno zmanjšajo svoje stroške za komunalne storitve. </a:t>
            </a:r>
          </a:p>
        </p:txBody>
      </p:sp>
      <p:sp>
        <p:nvSpPr>
          <p:cNvPr id="14" name="Text Placeholder 4">
            <a:extLst>
              <a:ext uri="{FF2B5EF4-FFF2-40B4-BE49-F238E27FC236}">
                <a16:creationId xmlns:a16="http://schemas.microsoft.com/office/drawing/2014/main" id="{62D56DDF-7F67-3A76-FB88-615B014ED3DF}"/>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18A18895-C448-BA21-0EA5-0F78EF34864E}"/>
              </a:ext>
            </a:extLst>
          </p:cNvPr>
          <p:cNvSpPr txBox="1">
            <a:spLocks/>
          </p:cNvSpPr>
          <p:nvPr/>
        </p:nvSpPr>
        <p:spPr>
          <a:xfrm>
            <a:off x="1101196" y="4450747"/>
            <a:ext cx="754766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altLang="en-US" b="1" dirty="0">
                <a:solidFill>
                  <a:schemeClr val="bg1"/>
                </a:solidFill>
              </a:rPr>
              <a:t>Večji dobiček. </a:t>
            </a:r>
            <a:r>
              <a:rPr lang="en-US" altLang="en-US" sz="2100" dirty="0">
                <a:solidFill>
                  <a:schemeClr val="bg1"/>
                </a:solidFill>
              </a:rPr>
              <a:t>Takšni prihranki dolgoročno izboljšajo vaše dobičkonosnost – ekološke naložbe se lahko učinkovito povrnejo in še več. Pri načrtovanju cen lahko sprejmete nekoliko daljše obdobje za pokritje kapitalskih stroškov, saj bodo vaši dnevni stroški v prihodnje nižji.</a:t>
            </a:r>
          </a:p>
          <a:p>
            <a:pPr marL="0" lvl="0" indent="0" eaLnBrk="0" fontAlgn="base" hangingPunct="0">
              <a:spcBef>
                <a:spcPct val="0"/>
              </a:spcBef>
              <a:spcAft>
                <a:spcPts val="600"/>
              </a:spcAft>
            </a:pPr>
            <a:endParaRPr lang="en-US" altLang="en-US" sz="2100" dirty="0">
              <a:solidFill>
                <a:schemeClr val="bg1"/>
              </a:solidFill>
            </a:endParaRPr>
          </a:p>
        </p:txBody>
      </p:sp>
      <p:sp>
        <p:nvSpPr>
          <p:cNvPr id="6" name="Flowchart: Data 5">
            <a:extLst>
              <a:ext uri="{FF2B5EF4-FFF2-40B4-BE49-F238E27FC236}">
                <a16:creationId xmlns:a16="http://schemas.microsoft.com/office/drawing/2014/main" id="{40EFFD00-88BB-AD05-6F92-D0B164DF0CC6}"/>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7AC7ADC-6A24-9DB3-BC3B-BE9013A01732}"/>
              </a:ext>
            </a:extLst>
          </p:cNvPr>
          <p:cNvSpPr/>
          <p:nvPr/>
        </p:nvSpPr>
        <p:spPr>
          <a:xfrm>
            <a:off x="227236" y="1368735"/>
            <a:ext cx="8592914" cy="1273441"/>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274E06B3-1D7F-586A-3964-320D733495FF}"/>
              </a:ext>
            </a:extLst>
          </p:cNvPr>
          <p:cNvSpPr txBox="1">
            <a:spLocks/>
          </p:cNvSpPr>
          <p:nvPr/>
        </p:nvSpPr>
        <p:spPr>
          <a:xfrm>
            <a:off x="1228753" y="1412289"/>
            <a:ext cx="758734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200" b="1" dirty="0">
                <a:solidFill>
                  <a:schemeClr val="bg1"/>
                </a:solidFill>
              </a:rPr>
              <a:t>Trajnost</a:t>
            </a:r>
            <a:r>
              <a:rPr lang="en-US" sz="2200" dirty="0">
                <a:solidFill>
                  <a:schemeClr val="bg1"/>
                </a:solidFill>
              </a:rPr>
              <a:t>. Ne le da znatno zmanjšajo operativne stroške, ampak tudi povečajo vrednost blagovne znamke nastanitvenih objektov, saj privlačijo ekološko ozaveščene </a:t>
            </a:r>
            <a:r>
              <a:rPr lang="en-US" sz="2200" dirty="0" err="1">
                <a:solidFill>
                  <a:schemeClr val="bg1"/>
                </a:solidFill>
              </a:rPr>
              <a:t>potnike, </a:t>
            </a:r>
            <a:r>
              <a:rPr lang="en-US" sz="2200" dirty="0">
                <a:solidFill>
                  <a:schemeClr val="bg1"/>
                </a:solidFill>
              </a:rPr>
              <a:t>ki med potovanji </a:t>
            </a:r>
            <a:r>
              <a:rPr lang="en-US" sz="2200" dirty="0" err="1">
                <a:solidFill>
                  <a:schemeClr val="bg1"/>
                </a:solidFill>
              </a:rPr>
              <a:t>dajejo prednost </a:t>
            </a:r>
            <a:r>
              <a:rPr lang="en-US" sz="2200" dirty="0">
                <a:solidFill>
                  <a:schemeClr val="bg1"/>
                </a:solidFill>
              </a:rPr>
              <a:t>okoljski odgovornosti.</a:t>
            </a:r>
            <a:endParaRPr lang="en-US" altLang="en-US" sz="2200" dirty="0">
              <a:solidFill>
                <a:schemeClr val="bg1"/>
              </a:solidFill>
            </a:endParaRPr>
          </a:p>
          <a:p>
            <a:pPr marL="0" indent="0"/>
            <a:endParaRPr lang="en-US" sz="2200" dirty="0">
              <a:solidFill>
                <a:schemeClr val="bg1"/>
              </a:solidFill>
            </a:endParaRPr>
          </a:p>
        </p:txBody>
      </p:sp>
      <p:pic>
        <p:nvPicPr>
          <p:cNvPr id="28" name="Graphic 27" descr="Piggy Bank with solid fill">
            <a:extLst>
              <a:ext uri="{FF2B5EF4-FFF2-40B4-BE49-F238E27FC236}">
                <a16:creationId xmlns:a16="http://schemas.microsoft.com/office/drawing/2014/main" id="{1E8CF923-AD77-008B-4C27-A8A003CF5E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5324B77B-795B-E992-E5AC-F003940219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180" y="2882581"/>
            <a:ext cx="914400" cy="914400"/>
          </a:xfrm>
          <a:prstGeom prst="rect">
            <a:avLst/>
          </a:prstGeom>
        </p:spPr>
      </p:pic>
      <p:pic>
        <p:nvPicPr>
          <p:cNvPr id="32" name="Graphic 31" descr="Lightbulb and gear with solid fill">
            <a:extLst>
              <a:ext uri="{FF2B5EF4-FFF2-40B4-BE49-F238E27FC236}">
                <a16:creationId xmlns:a16="http://schemas.microsoft.com/office/drawing/2014/main" id="{7E066CBB-67E9-07AD-08F5-6C04775D90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A05886AD-5A12-35E0-2B50-0AB134D6580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8EA94EA3-3B72-5270-6DEF-B24AC21FC2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E26B93B9-53BC-C96B-F850-AE19A5E61C4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6D36EDA2-AFCF-258B-105C-D27A8E9D663A}"/>
              </a:ext>
            </a:extLst>
          </p:cNvPr>
          <p:cNvPicPr>
            <a:picLocks noChangeAspect="1"/>
          </p:cNvPicPr>
          <p:nvPr/>
        </p:nvPicPr>
        <p:blipFill>
          <a:blip r:embed="rId8"/>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B1AA286E-78A4-1E57-A410-0096E3D7AFAE}"/>
              </a:ext>
            </a:extLst>
          </p:cNvPr>
          <p:cNvPicPr>
            <a:picLocks noChangeAspect="1"/>
          </p:cNvPicPr>
          <p:nvPr/>
        </p:nvPicPr>
        <p:blipFill>
          <a:blip r:embed="rId9"/>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E2C3DAB5-C0AE-E9FF-E896-3BDFF9EF9D96}"/>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10">
                  <a:extLst>
                    <a:ext uri="{A12FA001-AC4F-418D-AE19-62706E023703}">
                      <ahyp:hlinkClr xmlns:ahyp="http://schemas.microsoft.com/office/drawing/2018/hyperlinkcolor" val="tx"/>
                    </a:ext>
                  </a:extLst>
                </a:hlinkClick>
              </a:rPr>
              <a:t>Okolju prijazni hoteli: zakaj so pomembni</a:t>
            </a:r>
            <a:endParaRPr lang="en-US" b="0" i="0" dirty="0">
              <a:solidFill>
                <a:srgbClr val="00B0F0"/>
              </a:solidFill>
              <a:effectLst/>
            </a:endParaRPr>
          </a:p>
        </p:txBody>
      </p:sp>
    </p:spTree>
    <p:extLst>
      <p:ext uri="{BB962C8B-B14F-4D97-AF65-F5344CB8AC3E}">
        <p14:creationId xmlns:p14="http://schemas.microsoft.com/office/powerpoint/2010/main" val="3251900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6B86-6D4F-7D9F-B473-1A0E3C70E0AE}"/>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B83CB83B-E7E4-673E-0B0B-40D8D50E04CD}"/>
              </a:ext>
            </a:extLst>
          </p:cNvPr>
          <p:cNvSpPr>
            <a:spLocks noGrp="1"/>
          </p:cNvSpPr>
          <p:nvPr>
            <p:ph type="body" sz="quarter" idx="18"/>
          </p:nvPr>
        </p:nvSpPr>
        <p:spPr>
          <a:xfrm>
            <a:off x="8462683" y="2054216"/>
            <a:ext cx="3361848" cy="1049221"/>
          </a:xfrm>
        </p:spPr>
        <p:txBody>
          <a:bodyPr/>
          <a:lstStyle/>
          <a:p>
            <a:pPr algn="r"/>
            <a:r>
              <a:rPr lang="en-US" b="0" dirty="0"/>
              <a:t>Načrtovanje za izredne razmere za dolgoročno vzdržnost</a:t>
            </a:r>
            <a:endParaRPr lang="en-IE" b="0" dirty="0"/>
          </a:p>
        </p:txBody>
      </p:sp>
      <p:sp>
        <p:nvSpPr>
          <p:cNvPr id="18" name="Text Placeholder 17">
            <a:extLst>
              <a:ext uri="{FF2B5EF4-FFF2-40B4-BE49-F238E27FC236}">
                <a16:creationId xmlns:a16="http://schemas.microsoft.com/office/drawing/2014/main" id="{E2F11EE1-05FB-729F-2EB4-2417CD7E21B1}"/>
              </a:ext>
            </a:extLst>
          </p:cNvPr>
          <p:cNvSpPr>
            <a:spLocks noGrp="1"/>
          </p:cNvSpPr>
          <p:nvPr>
            <p:ph type="body" sz="quarter" idx="19"/>
          </p:nvPr>
        </p:nvSpPr>
        <p:spPr>
          <a:xfrm>
            <a:off x="9088874" y="1096035"/>
            <a:ext cx="2597067" cy="385564"/>
          </a:xfrm>
        </p:spPr>
        <p:txBody>
          <a:bodyPr/>
          <a:lstStyle/>
          <a:p>
            <a:pPr algn="r"/>
            <a:r>
              <a:rPr lang="en-IE" sz="4000" dirty="0"/>
              <a:t>Poglavje 11</a:t>
            </a:r>
          </a:p>
          <a:p>
            <a:pPr algn="r"/>
            <a:endParaRPr lang="en-IE" sz="4000" dirty="0"/>
          </a:p>
        </p:txBody>
      </p:sp>
      <p:sp>
        <p:nvSpPr>
          <p:cNvPr id="22" name="Text Placeholder 7">
            <a:extLst>
              <a:ext uri="{FF2B5EF4-FFF2-40B4-BE49-F238E27FC236}">
                <a16:creationId xmlns:a16="http://schemas.microsoft.com/office/drawing/2014/main" id="{7C8D1D3D-2336-1DEF-D6C9-54FBD2D1BCF9}"/>
              </a:ext>
            </a:extLst>
          </p:cNvPr>
          <p:cNvSpPr>
            <a:spLocks noGrp="1"/>
          </p:cNvSpPr>
          <p:nvPr>
            <p:ph type="body" sz="quarter" idx="23"/>
          </p:nvPr>
        </p:nvSpPr>
        <p:spPr>
          <a:xfrm>
            <a:off x="170121" y="4232032"/>
            <a:ext cx="11515820" cy="1248936"/>
          </a:xfrm>
        </p:spPr>
        <p:txBody>
          <a:bodyPr lIns="91440" tIns="45720" rIns="91440" bIns="45720" anchor="t"/>
          <a:lstStyle/>
          <a:p>
            <a:pPr algn="ctr">
              <a:spcAft>
                <a:spcPts val="600"/>
              </a:spcAft>
            </a:pPr>
            <a:r>
              <a:rPr lang="en-US" sz="2100" b="1" i="1">
                <a:solidFill>
                  <a:srgbClr val="418D8F"/>
                </a:solidFill>
              </a:rPr>
              <a:t>(Tveganje) </a:t>
            </a:r>
            <a:r>
              <a:rPr lang="en-US" sz="2100" i="1">
                <a:solidFill>
                  <a:srgbClr val="E96751"/>
                </a:solidFill>
              </a:rPr>
              <a:t>Kako lahko </a:t>
            </a:r>
            <a:r>
              <a:rPr lang="en-US" sz="2100" b="1" i="1">
                <a:solidFill>
                  <a:srgbClr val="E96751"/>
                </a:solidFill>
              </a:rPr>
              <a:t>zaščitim </a:t>
            </a:r>
            <a:r>
              <a:rPr lang="en-US" sz="2100" i="1">
                <a:solidFill>
                  <a:srgbClr val="E96751"/>
                </a:solidFill>
              </a:rPr>
              <a:t>svoje podjetje za alternativno nastanitev pred prihodnjimi tveganji? </a:t>
            </a:r>
            <a:r>
              <a:rPr lang="en-US" sz="2100" b="1" i="1">
                <a:solidFill>
                  <a:srgbClr val="418D8F"/>
                </a:solidFill>
              </a:rPr>
              <a:t>(Finančno zdravje) </a:t>
            </a:r>
            <a:r>
              <a:rPr lang="en-US" sz="2100" i="1">
                <a:solidFill>
                  <a:srgbClr val="E96751"/>
                </a:solidFill>
              </a:rPr>
              <a:t>Kako lahko načrtujem </a:t>
            </a:r>
            <a:r>
              <a:rPr lang="en-US" sz="2100" b="1" i="1">
                <a:solidFill>
                  <a:srgbClr val="E96751"/>
                </a:solidFill>
              </a:rPr>
              <a:t>dolgoročno finančno zdravje </a:t>
            </a:r>
            <a:r>
              <a:rPr lang="en-US" sz="2100" i="1">
                <a:solidFill>
                  <a:srgbClr val="E96751"/>
                </a:solidFill>
              </a:rPr>
              <a:t>in zagotovim, da moje podjetje </a:t>
            </a:r>
            <a:r>
              <a:rPr lang="en-US" sz="2100" b="1" i="1">
                <a:solidFill>
                  <a:srgbClr val="E96751"/>
                </a:solidFill>
              </a:rPr>
              <a:t>ostane uspešno</a:t>
            </a:r>
            <a:r>
              <a:rPr lang="en-US" sz="2100" i="1">
                <a:solidFill>
                  <a:srgbClr val="E96751"/>
                </a:solidFill>
              </a:rPr>
              <a:t>? </a:t>
            </a:r>
            <a:r>
              <a:rPr lang="en-US" sz="2100" b="1" i="1">
                <a:solidFill>
                  <a:srgbClr val="418D8F"/>
                </a:solidFill>
              </a:rPr>
              <a:t>(Okolje) </a:t>
            </a:r>
            <a:r>
              <a:rPr lang="en-US" sz="2100" i="1">
                <a:solidFill>
                  <a:srgbClr val="E96751"/>
                </a:solidFill>
              </a:rPr>
              <a:t>Kako okolju prijazne odločitve </a:t>
            </a:r>
            <a:r>
              <a:rPr lang="en-US" sz="2100" b="1" i="1">
                <a:solidFill>
                  <a:srgbClr val="E96751"/>
                </a:solidFill>
              </a:rPr>
              <a:t>vplivajo na moje stroške, cenovno strategijo </a:t>
            </a:r>
            <a:r>
              <a:rPr lang="en-US" sz="2100" i="1">
                <a:solidFill>
                  <a:srgbClr val="E96751"/>
                </a:solidFill>
              </a:rPr>
              <a:t>in </a:t>
            </a:r>
            <a:r>
              <a:rPr lang="en-US" sz="2100" b="1" i="1">
                <a:solidFill>
                  <a:srgbClr val="E96751"/>
                </a:solidFill>
              </a:rPr>
              <a:t>dolgoročno finančno uspešnost</a:t>
            </a:r>
            <a:r>
              <a:rPr lang="en-US" sz="2100" i="1">
                <a:solidFill>
                  <a:srgbClr val="E96751"/>
                </a:solidFill>
              </a:rPr>
              <a:t>?</a:t>
            </a:r>
            <a:endParaRPr lang="en-US" sz="2100" i="1">
              <a:solidFill>
                <a:srgbClr val="E96751"/>
              </a:solidFill>
              <a:ea typeface="Calibri"/>
              <a:cs typeface="Calibri"/>
            </a:endParaRPr>
          </a:p>
          <a:p>
            <a:pPr algn="ctr">
              <a:spcAft>
                <a:spcPts val="600"/>
              </a:spcAft>
            </a:pPr>
            <a:r>
              <a:rPr lang="en-US" sz="2100" b="1" dirty="0">
                <a:solidFill>
                  <a:srgbClr val="595959"/>
                </a:solidFill>
                <a:ea typeface="Calibri"/>
                <a:cs typeface="Calibri"/>
              </a:rPr>
              <a:t>Cilj: </a:t>
            </a:r>
            <a:r>
              <a:rPr lang="en-US" sz="2100" dirty="0">
                <a:solidFill>
                  <a:srgbClr val="595959"/>
                </a:solidFill>
                <a:ea typeface="Calibri"/>
                <a:cs typeface="Calibri"/>
              </a:rPr>
              <a:t>(</a:t>
            </a:r>
            <a:r>
              <a:rPr lang="en-US" sz="2100" dirty="0">
                <a:ea typeface="Calibri"/>
                <a:cs typeface="Calibri"/>
              </a:rPr>
              <a:t>Upravljanje tveganj, okoljska trajnost in dolgoročna finančna stabilnost za dolgoročno uspešnost) Pomagati vam pri oceni in prepoznavanju potencialnih tveganj ter prihodnjih finančnih in okoljskih izzivov, ki bi lahko vplivali na vaše podjetje, ter pri ugotavljanju, katere zaščitne ukrepe lahko sprejmete.</a:t>
            </a:r>
            <a:endParaRPr lang="en-IE" sz="2100">
              <a:solidFill>
                <a:srgbClr val="E96751"/>
              </a:solidFill>
              <a:ea typeface="Calibri"/>
              <a:cs typeface="Calibri"/>
            </a:endParaRPr>
          </a:p>
        </p:txBody>
      </p:sp>
      <p:sp>
        <p:nvSpPr>
          <p:cNvPr id="24" name="Text Placeholder 23">
            <a:extLst>
              <a:ext uri="{FF2B5EF4-FFF2-40B4-BE49-F238E27FC236}">
                <a16:creationId xmlns:a16="http://schemas.microsoft.com/office/drawing/2014/main" id="{EDAB9389-B324-5A68-93C9-50E28A76073C}"/>
              </a:ext>
            </a:extLst>
          </p:cNvPr>
          <p:cNvSpPr>
            <a:spLocks noGrp="1"/>
          </p:cNvSpPr>
          <p:nvPr>
            <p:ph type="body" sz="quarter" idx="66"/>
          </p:nvPr>
        </p:nvSpPr>
        <p:spPr/>
        <p:txBody>
          <a:bodyPr/>
          <a:lstStyle/>
          <a:p>
            <a:endParaRPr lang="en-IE"/>
          </a:p>
        </p:txBody>
      </p:sp>
      <p:pic>
        <p:nvPicPr>
          <p:cNvPr id="12" name="Picture Placeholder 11">
            <a:extLst>
              <a:ext uri="{FF2B5EF4-FFF2-40B4-BE49-F238E27FC236}">
                <a16:creationId xmlns:a16="http://schemas.microsoft.com/office/drawing/2014/main" id="{D7301A2F-4CDD-3693-3EEA-6F111986C3C3}"/>
              </a:ext>
            </a:extLst>
          </p:cNvPr>
          <p:cNvPicPr>
            <a:picLocks noChangeAspect="1"/>
          </p:cNvPicPr>
          <p:nvPr/>
        </p:nvPicPr>
        <p:blipFill>
          <a:blip r:embed="rId2"/>
          <a:srcRect t="8640" b="8640"/>
          <a:stretch>
            <a:fillRect/>
          </a:stretch>
        </p:blipFill>
        <p:spPr>
          <a:xfrm>
            <a:off x="3002" y="134481"/>
            <a:ext cx="8097183" cy="3980320"/>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pic>
    </p:spTree>
    <p:extLst>
      <p:ext uri="{BB962C8B-B14F-4D97-AF65-F5344CB8AC3E}">
        <p14:creationId xmlns:p14="http://schemas.microsoft.com/office/powerpoint/2010/main" val="966010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D63B-6C92-8247-D62A-EC172EABD9D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47579B-45AD-E9C9-218E-A376E90ADDD6}"/>
              </a:ext>
            </a:extLst>
          </p:cNvPr>
          <p:cNvSpPr>
            <a:spLocks noGrp="1"/>
          </p:cNvSpPr>
          <p:nvPr>
            <p:ph type="body" sz="quarter" idx="19"/>
          </p:nvPr>
        </p:nvSpPr>
        <p:spPr>
          <a:xfrm>
            <a:off x="391601" y="2159727"/>
            <a:ext cx="3189708" cy="385564"/>
          </a:xfrm>
        </p:spPr>
        <p:txBody>
          <a:bodyPr/>
          <a:lstStyle/>
          <a:p>
            <a:r>
              <a:rPr lang="en-US" dirty="0"/>
              <a:t>Okolju prijazne naložbe</a:t>
            </a:r>
            <a:r>
              <a:rPr lang="en-US" sz="2800" dirty="0"/>
              <a:t> </a:t>
            </a:r>
            <a:endParaRPr lang="en-IE" sz="2800" dirty="0"/>
          </a:p>
        </p:txBody>
      </p:sp>
      <p:pic>
        <p:nvPicPr>
          <p:cNvPr id="15" name="Picture Placeholder 14" descr="A group of people standing next to a tree with symbols&#10;&#10;AI-generated content may be incorrect.">
            <a:extLst>
              <a:ext uri="{FF2B5EF4-FFF2-40B4-BE49-F238E27FC236}">
                <a16:creationId xmlns:a16="http://schemas.microsoft.com/office/drawing/2014/main" id="{F85866E3-154B-9BBA-C346-BA514B0B6BFF}"/>
              </a:ext>
            </a:extLst>
          </p:cNvPr>
          <p:cNvPicPr>
            <a:picLocks noGrp="1" noChangeAspect="1"/>
          </p:cNvPicPr>
          <p:nvPr>
            <p:ph type="pic" sz="quarter" idx="10"/>
          </p:nvPr>
        </p:nvPicPr>
        <p:blipFill>
          <a:blip r:embed="rId2"/>
          <a:srcRect t="2986" b="20992"/>
          <a:stretch>
            <a:fillRect/>
          </a:stretch>
        </p:blipFill>
        <p:spPr>
          <a:xfrm>
            <a:off x="391600" y="0"/>
            <a:ext cx="3423163" cy="1945748"/>
          </a:xfrm>
        </p:spPr>
      </p:pic>
      <p:sp>
        <p:nvSpPr>
          <p:cNvPr id="13" name="Text Placeholder 12">
            <a:extLst>
              <a:ext uri="{FF2B5EF4-FFF2-40B4-BE49-F238E27FC236}">
                <a16:creationId xmlns:a16="http://schemas.microsoft.com/office/drawing/2014/main" id="{D353209A-84E8-96A4-3F02-6374EC1D620A}"/>
              </a:ext>
            </a:extLst>
          </p:cNvPr>
          <p:cNvSpPr>
            <a:spLocks noGrp="1"/>
          </p:cNvSpPr>
          <p:nvPr>
            <p:ph type="body" sz="quarter" idx="66"/>
          </p:nvPr>
        </p:nvSpPr>
        <p:spPr/>
        <p:txBody>
          <a:bodyPr/>
          <a:lstStyle/>
          <a:p>
            <a:endParaRPr lang="en-IE"/>
          </a:p>
        </p:txBody>
      </p:sp>
      <p:graphicFrame>
        <p:nvGraphicFramePr>
          <p:cNvPr id="6" name="Diagram 5">
            <a:extLst>
              <a:ext uri="{FF2B5EF4-FFF2-40B4-BE49-F238E27FC236}">
                <a16:creationId xmlns:a16="http://schemas.microsoft.com/office/drawing/2014/main" id="{DAABD0C9-2605-3FE8-AFF4-B353D0356B05}"/>
              </a:ext>
            </a:extLst>
          </p:cNvPr>
          <p:cNvGraphicFramePr/>
          <p:nvPr/>
        </p:nvGraphicFramePr>
        <p:xfrm>
          <a:off x="4021454" y="1203301"/>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8">
            <a:extLst>
              <a:ext uri="{FF2B5EF4-FFF2-40B4-BE49-F238E27FC236}">
                <a16:creationId xmlns:a16="http://schemas.microsoft.com/office/drawing/2014/main" id="{F7C13165-7C84-D40D-E83A-DA041C079BF9}"/>
              </a:ext>
            </a:extLst>
          </p:cNvPr>
          <p:cNvSpPr>
            <a:spLocks noGrp="1"/>
          </p:cNvSpPr>
          <p:nvPr>
            <p:ph type="body" sz="quarter" idx="18"/>
          </p:nvPr>
        </p:nvSpPr>
        <p:spPr>
          <a:xfrm>
            <a:off x="641759" y="3429566"/>
            <a:ext cx="2927235" cy="1049221"/>
          </a:xfrm>
        </p:spPr>
        <p:txBody>
          <a:bodyPr/>
          <a:lstStyle/>
          <a:p>
            <a:r>
              <a:rPr lang="en-US" b="0" dirty="0">
                <a:latin typeface="+mn-lt"/>
              </a:rPr>
              <a:t>Več pobud skupaj prinašajo € </a:t>
            </a:r>
            <a:r>
              <a:rPr lang="en-US" b="0" dirty="0"/>
              <a:t>€ € </a:t>
            </a:r>
            <a:endParaRPr lang="en-IE" b="0" dirty="0">
              <a:latin typeface="+mn-lt"/>
            </a:endParaRPr>
          </a:p>
        </p:txBody>
      </p:sp>
    </p:spTree>
    <p:extLst>
      <p:ext uri="{BB962C8B-B14F-4D97-AF65-F5344CB8AC3E}">
        <p14:creationId xmlns:p14="http://schemas.microsoft.com/office/powerpoint/2010/main" val="1233279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9A19B1-CAFB-F078-E463-B49DD101F71E}"/>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EF951A94-7DAA-460D-1FF9-0A27B3203E4B}"/>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5D7C15A5-9F29-B06E-39AB-CDBE614AA91A}"/>
              </a:ext>
            </a:extLst>
          </p:cNvPr>
          <p:cNvSpPr>
            <a:spLocks noGrp="1"/>
          </p:cNvSpPr>
          <p:nvPr>
            <p:ph type="body" sz="quarter" idx="21"/>
          </p:nvPr>
        </p:nvSpPr>
        <p:spPr>
          <a:xfrm>
            <a:off x="4390803" y="479380"/>
            <a:ext cx="7221426" cy="4530541"/>
          </a:xfrm>
        </p:spPr>
        <p:txBody>
          <a:bodyPr lIns="91440" tIns="45720" rIns="91440" bIns="45720" anchor="t"/>
          <a:lstStyle/>
          <a:p>
            <a:pPr>
              <a:spcAft>
                <a:spcPts val="600"/>
              </a:spcAft>
            </a:pPr>
            <a:r>
              <a:rPr lang="en-US" sz="2100" dirty="0"/>
              <a:t>Če veste, kje stojite, lahko oblikujete strategijo, ki </a:t>
            </a:r>
            <a:r>
              <a:rPr lang="en-US" sz="2100" b="1" dirty="0"/>
              <a:t>obravnava izzive in izkorišča priložnosti</a:t>
            </a:r>
            <a:r>
              <a:rPr lang="en-US" sz="2100" dirty="0"/>
              <a:t>. To pomeni, da morate natančno preučiti:</a:t>
            </a:r>
            <a:endParaRPr lang="en-US" sz="2100" dirty="0">
              <a:ea typeface="Calibri"/>
              <a:cs typeface="Calibri"/>
            </a:endParaRPr>
          </a:p>
          <a:p>
            <a:pPr marL="342900" indent="-342900">
              <a:buFont typeface="Wingdings" panose="05000000000000000000" pitchFamily="2" charset="2"/>
              <a:buChar char="ü"/>
            </a:pPr>
            <a:r>
              <a:rPr lang="en-US" sz="2100" dirty="0"/>
              <a:t>svoje </a:t>
            </a:r>
            <a:r>
              <a:rPr lang="en-US" sz="2100" b="1" dirty="0"/>
              <a:t>stroške</a:t>
            </a:r>
            <a:r>
              <a:rPr lang="en-US" sz="2100" dirty="0"/>
              <a:t>,</a:t>
            </a:r>
            <a:endParaRPr lang="en-US" sz="2100" dirty="0">
              <a:ea typeface="Calibri"/>
              <a:cs typeface="Calibri"/>
            </a:endParaRPr>
          </a:p>
          <a:p>
            <a:pPr marL="342900" indent="-342900">
              <a:buFont typeface="Wingdings" panose="05000000000000000000" pitchFamily="2" charset="2"/>
              <a:buChar char="ü"/>
            </a:pPr>
            <a:r>
              <a:rPr lang="en-US" sz="2100" dirty="0"/>
              <a:t>vaših </a:t>
            </a:r>
            <a:r>
              <a:rPr lang="en-US" sz="2100" b="1" dirty="0"/>
              <a:t>vzorcih prihodkov </a:t>
            </a:r>
            <a:r>
              <a:rPr lang="en-US" sz="2100" dirty="0"/>
              <a:t>in</a:t>
            </a:r>
            <a:endParaRPr lang="en-US" sz="2100" dirty="0">
              <a:ea typeface="Calibri"/>
              <a:cs typeface="Calibri"/>
            </a:endParaRPr>
          </a:p>
          <a:p>
            <a:pPr marL="342900" indent="-342900">
              <a:buFont typeface="Wingdings" panose="05000000000000000000" pitchFamily="2" charset="2"/>
              <a:buChar char="ü"/>
            </a:pPr>
            <a:r>
              <a:rPr lang="en-US" sz="2100" dirty="0"/>
              <a:t>kako se vaši </a:t>
            </a:r>
            <a:r>
              <a:rPr lang="en-US" sz="2100" b="1" dirty="0"/>
              <a:t>viri (zemljišča, osebje, čas) </a:t>
            </a:r>
            <a:r>
              <a:rPr lang="en-US" sz="2100" dirty="0"/>
              <a:t>uporabljajo – ali ne.</a:t>
            </a:r>
            <a:endParaRPr lang="en-US" sz="2100" dirty="0">
              <a:ea typeface="Calibri"/>
              <a:cs typeface="Calibri"/>
            </a:endParaRPr>
          </a:p>
          <a:p>
            <a:endParaRPr lang="en-US" sz="2100" dirty="0">
              <a:ea typeface="Calibri"/>
              <a:cs typeface="Calibri"/>
            </a:endParaRPr>
          </a:p>
          <a:p>
            <a:pPr>
              <a:spcAft>
                <a:spcPts val="600"/>
              </a:spcAft>
            </a:pPr>
            <a:r>
              <a:rPr lang="en-US" sz="2100" b="1" dirty="0">
                <a:solidFill>
                  <a:schemeClr val="bg1"/>
                </a:solidFill>
                <a:highlight>
                  <a:srgbClr val="E96751"/>
                </a:highlight>
              </a:rPr>
              <a:t>Primer 1: </a:t>
            </a:r>
            <a:r>
              <a:rPr lang="en-US" sz="2100" dirty="0">
                <a:solidFill>
                  <a:schemeClr val="bg1"/>
                </a:solidFill>
                <a:highlight>
                  <a:srgbClr val="E96751"/>
                </a:highlight>
              </a:rPr>
              <a:t>Vaši </a:t>
            </a:r>
            <a:r>
              <a:rPr lang="en-US" sz="2100" b="1" dirty="0">
                <a:solidFill>
                  <a:schemeClr val="bg1"/>
                </a:solidFill>
                <a:highlight>
                  <a:srgbClr val="E96751"/>
                </a:highlight>
              </a:rPr>
              <a:t>stroški čiščenja so zelo visoki; </a:t>
            </a:r>
            <a:r>
              <a:rPr lang="en-US" sz="2100" dirty="0"/>
              <a:t>vaša strategija bi lahko vključevala iskanje bolj stroškovno učinkovite storitve čiščenja ali vlaganje v opremo, ki dolgoročno zmanjša stroške. </a:t>
            </a:r>
            <a:endParaRPr lang="en-US" sz="2100" dirty="0">
              <a:ea typeface="Calibri"/>
              <a:cs typeface="Calibri"/>
            </a:endParaRPr>
          </a:p>
          <a:p>
            <a:pPr marL="342900" indent="-342900">
              <a:buFont typeface="Wingdings" panose="05000000000000000000" pitchFamily="2" charset="2"/>
              <a:buChar char="ü"/>
            </a:pPr>
            <a:r>
              <a:rPr lang="en-US" sz="2100" dirty="0"/>
              <a:t>Primerjajte različne ponudnike storitev čiščenja</a:t>
            </a:r>
            <a:endParaRPr lang="en-US" sz="2100" dirty="0">
              <a:ea typeface="Calibri"/>
              <a:cs typeface="Calibri"/>
            </a:endParaRPr>
          </a:p>
          <a:p>
            <a:pPr marL="342900" indent="-342900">
              <a:buFont typeface="Wingdings" panose="05000000000000000000" pitchFamily="2" charset="2"/>
              <a:buChar char="ü"/>
            </a:pPr>
            <a:r>
              <a:rPr lang="en-US" sz="2100" dirty="0"/>
              <a:t>Namesto pogodbenih delavcev najemite sezonsko osebje</a:t>
            </a:r>
            <a:endParaRPr lang="en-US" sz="2100" dirty="0">
              <a:ea typeface="Calibri"/>
              <a:cs typeface="Calibri"/>
            </a:endParaRPr>
          </a:p>
          <a:p>
            <a:pPr marL="342900" indent="-342900">
              <a:buFont typeface="Wingdings" panose="05000000000000000000" pitchFamily="2" charset="2"/>
              <a:buChar char="ü"/>
            </a:pPr>
            <a:r>
              <a:rPr lang="en-US" sz="2100" dirty="0"/>
              <a:t>Vlagajte v boljšo opremo za pranje perila ali čiščenje (kar se sčasoma izplača)</a:t>
            </a:r>
            <a:endParaRPr lang="en-US" sz="2100" dirty="0">
              <a:ea typeface="Calibri"/>
              <a:cs typeface="Calibri"/>
            </a:endParaRPr>
          </a:p>
          <a:p>
            <a:pPr marL="342900" indent="-342900">
              <a:buFont typeface="Wingdings" panose="05000000000000000000" pitchFamily="2" charset="2"/>
              <a:buChar char="ü"/>
            </a:pPr>
            <a:r>
              <a:rPr lang="en-US" sz="2100" dirty="0"/>
              <a:t>Uporabite manj, a kakovostnejših dni za menjavo na teden</a:t>
            </a:r>
            <a:endParaRPr lang="en-US" sz="2100" dirty="0">
              <a:ea typeface="Calibri"/>
              <a:cs typeface="Calibri"/>
            </a:endParaRPr>
          </a:p>
          <a:p>
            <a:r>
              <a:rPr lang="en-US" sz="2100" b="1" dirty="0">
                <a:solidFill>
                  <a:srgbClr val="E96751"/>
                </a:solidFill>
              </a:rPr>
              <a:t>Rezultat: </a:t>
            </a:r>
            <a:r>
              <a:rPr lang="en-US" sz="2100" dirty="0"/>
              <a:t>Zmanjšate tekoče stroške, ne da bi pri tem žrtvovali zadovoljstvo gostov.</a:t>
            </a:r>
            <a:endParaRPr lang="en-US" sz="2100" dirty="0">
              <a:ea typeface="Calibri"/>
              <a:cs typeface="Calibri"/>
            </a:endParaRPr>
          </a:p>
          <a:p>
            <a:pPr>
              <a:spcAft>
                <a:spcPts val="600"/>
              </a:spcAft>
            </a:pPr>
            <a:endParaRPr lang="en-US" sz="2100" dirty="0">
              <a:ea typeface="Calibri"/>
              <a:cs typeface="Calibri"/>
            </a:endParaRPr>
          </a:p>
          <a:p>
            <a:pPr>
              <a:spcAft>
                <a:spcPts val="600"/>
              </a:spcAft>
            </a:pPr>
            <a:endParaRPr lang="en-IE" sz="2100" dirty="0">
              <a:ea typeface="Calibri"/>
              <a:cs typeface="Calibri"/>
            </a:endParaRPr>
          </a:p>
        </p:txBody>
      </p:sp>
      <p:sp>
        <p:nvSpPr>
          <p:cNvPr id="7" name="Text Placeholder 6">
            <a:extLst>
              <a:ext uri="{FF2B5EF4-FFF2-40B4-BE49-F238E27FC236}">
                <a16:creationId xmlns:a16="http://schemas.microsoft.com/office/drawing/2014/main" id="{43561CB1-10F9-D2C9-3132-F2772DBFB1D5}"/>
              </a:ext>
            </a:extLst>
          </p:cNvPr>
          <p:cNvSpPr>
            <a:spLocks noGrp="1"/>
          </p:cNvSpPr>
          <p:nvPr>
            <p:ph type="body" sz="quarter" idx="18"/>
          </p:nvPr>
        </p:nvSpPr>
        <p:spPr>
          <a:xfrm>
            <a:off x="675021" y="3232809"/>
            <a:ext cx="2680738" cy="1049221"/>
          </a:xfrm>
        </p:spPr>
        <p:txBody>
          <a:bodyPr/>
          <a:lstStyle/>
          <a:p>
            <a:r>
              <a:rPr lang="en-IE" b="0" dirty="0"/>
              <a:t>Kako obravnavati izzive in ustvarjati priložnosti</a:t>
            </a:r>
          </a:p>
        </p:txBody>
      </p:sp>
      <p:sp>
        <p:nvSpPr>
          <p:cNvPr id="8" name="Text Placeholder 7">
            <a:extLst>
              <a:ext uri="{FF2B5EF4-FFF2-40B4-BE49-F238E27FC236}">
                <a16:creationId xmlns:a16="http://schemas.microsoft.com/office/drawing/2014/main" id="{E7A0A2FB-A533-24E3-4B1B-B2500B6D4F1C}"/>
              </a:ext>
            </a:extLst>
          </p:cNvPr>
          <p:cNvSpPr>
            <a:spLocks noGrp="1"/>
          </p:cNvSpPr>
          <p:nvPr>
            <p:ph type="body" sz="quarter" idx="19"/>
          </p:nvPr>
        </p:nvSpPr>
        <p:spPr>
          <a:xfrm>
            <a:off x="677780" y="1946176"/>
            <a:ext cx="2675219" cy="1147563"/>
          </a:xfrm>
        </p:spPr>
        <p:txBody>
          <a:bodyPr/>
          <a:lstStyle/>
          <a:p>
            <a:r>
              <a:rPr lang="en-IE" dirty="0"/>
              <a:t>Vedite, kje stojite</a:t>
            </a:r>
          </a:p>
        </p:txBody>
      </p:sp>
    </p:spTree>
    <p:extLst>
      <p:ext uri="{BB962C8B-B14F-4D97-AF65-F5344CB8AC3E}">
        <p14:creationId xmlns:p14="http://schemas.microsoft.com/office/powerpoint/2010/main" val="41294207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47192-47E5-C603-3983-3C443472A081}"/>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D25B7F-B5D0-0FB9-AE02-A6BC61DA4F41}"/>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FC22D4AD-1821-2220-8F37-AB0EDA752EF3}"/>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8E08368A-2380-C844-1D56-FFE0EB0ED48C}"/>
              </a:ext>
            </a:extLst>
          </p:cNvPr>
          <p:cNvSpPr>
            <a:spLocks noGrp="1"/>
          </p:cNvSpPr>
          <p:nvPr>
            <p:ph type="body" sz="quarter" idx="21"/>
          </p:nvPr>
        </p:nvSpPr>
        <p:spPr>
          <a:xfrm>
            <a:off x="4276526" y="135029"/>
            <a:ext cx="7699720" cy="4530541"/>
          </a:xfrm>
        </p:spPr>
        <p:txBody>
          <a:bodyPr lIns="91440" tIns="45720" rIns="91440" bIns="45720" anchor="t"/>
          <a:lstStyle/>
          <a:p>
            <a:pPr>
              <a:spcAft>
                <a:spcPts val="600"/>
              </a:spcAft>
            </a:pPr>
            <a:r>
              <a:rPr lang="en-US" sz="2000" b="1" dirty="0">
                <a:solidFill>
                  <a:schemeClr val="bg1"/>
                </a:solidFill>
                <a:highlight>
                  <a:srgbClr val="E96751"/>
                </a:highlight>
              </a:rPr>
              <a:t>Primer 2: Neizkoriščena zemljišča ali prostori</a:t>
            </a:r>
            <a:endParaRPr lang="en-US" sz="2000" b="1">
              <a:solidFill>
                <a:schemeClr val="bg1"/>
              </a:solidFill>
              <a:highlight>
                <a:srgbClr val="E96751"/>
              </a:highlight>
              <a:ea typeface="Calibri"/>
              <a:cs typeface="Calibri"/>
            </a:endParaRPr>
          </a:p>
          <a:p>
            <a:pPr>
              <a:spcAft>
                <a:spcPts val="600"/>
              </a:spcAft>
            </a:pPr>
            <a:r>
              <a:rPr lang="en-US" sz="2000" dirty="0"/>
              <a:t>Če je del vašega območja </a:t>
            </a:r>
            <a:r>
              <a:rPr lang="en-US" sz="2000" b="1" dirty="0"/>
              <a:t>v sezoni neizkoriščen</a:t>
            </a:r>
            <a:r>
              <a:rPr lang="en-US" sz="2000" dirty="0"/>
              <a:t>, to pomeni izgubljen potencialni prihodek. Vaša strategija bi lahko bila:</a:t>
            </a:r>
            <a:endParaRPr lang="en-US" sz="2000" dirty="0">
              <a:ea typeface="Calibri"/>
              <a:cs typeface="Calibri"/>
            </a:endParaRPr>
          </a:p>
          <a:p>
            <a:pPr marL="342900" indent="-342900">
              <a:buFont typeface="Wingdings" panose="05000000000000000000" pitchFamily="2" charset="2"/>
              <a:buChar char="ü"/>
            </a:pPr>
            <a:r>
              <a:rPr lang="en-US" sz="2000" dirty="0"/>
              <a:t>Dodajanje nekaj </a:t>
            </a:r>
            <a:r>
              <a:rPr lang="en-US" sz="2000" b="1" dirty="0"/>
              <a:t>poceni kampov ali prostorov za šotore </a:t>
            </a:r>
            <a:r>
              <a:rPr lang="en-US" sz="2000" dirty="0"/>
              <a:t>za presežek</a:t>
            </a:r>
            <a:endParaRPr lang="en-US" sz="2000" dirty="0">
              <a:ea typeface="Calibri"/>
              <a:cs typeface="Calibri"/>
            </a:endParaRPr>
          </a:p>
          <a:p>
            <a:pPr marL="342900" indent="-342900">
              <a:buFont typeface="Wingdings" panose="05000000000000000000" pitchFamily="2" charset="2"/>
              <a:buChar char="ü"/>
            </a:pPr>
            <a:r>
              <a:rPr lang="en-US" sz="2000" dirty="0"/>
              <a:t>Ustvarjanje </a:t>
            </a:r>
            <a:r>
              <a:rPr lang="en-US" sz="2000" b="1" dirty="0"/>
              <a:t>majhnega prostora </a:t>
            </a:r>
            <a:r>
              <a:rPr lang="en-US" sz="2000" dirty="0"/>
              <a:t>za </a:t>
            </a:r>
            <a:r>
              <a:rPr lang="en-US" sz="2000" b="1" dirty="0"/>
              <a:t>piknike/dogodke, ki ga lahko </a:t>
            </a:r>
            <a:r>
              <a:rPr lang="en-US" sz="2000" dirty="0"/>
              <a:t>najame skupnost</a:t>
            </a:r>
            <a:endParaRPr lang="en-US" sz="2000" dirty="0">
              <a:ea typeface="Calibri"/>
              <a:cs typeface="Calibri"/>
            </a:endParaRPr>
          </a:p>
          <a:p>
            <a:pPr marL="342900" indent="-342900">
              <a:buFont typeface="Wingdings" panose="05000000000000000000" pitchFamily="2" charset="2"/>
              <a:buChar char="ü"/>
            </a:pPr>
            <a:r>
              <a:rPr lang="en-US" sz="2000" dirty="0"/>
              <a:t>Sodelovanje z lokalnimi obrtniki za </a:t>
            </a:r>
            <a:r>
              <a:rPr lang="en-US" sz="2000" b="1" dirty="0"/>
              <a:t>pop-up tržnice ali tečaje dobrega počutja</a:t>
            </a:r>
            <a:endParaRPr lang="en-US" sz="2000" dirty="0">
              <a:ea typeface="Calibri"/>
              <a:cs typeface="Calibri"/>
            </a:endParaRPr>
          </a:p>
          <a:p>
            <a:pPr>
              <a:spcAft>
                <a:spcPts val="600"/>
              </a:spcAft>
            </a:pPr>
            <a:r>
              <a:rPr lang="en-US" sz="2000" b="1" dirty="0">
                <a:solidFill>
                  <a:srgbClr val="E96751"/>
                </a:solidFill>
              </a:rPr>
              <a:t>Rezultat: </a:t>
            </a:r>
            <a:r>
              <a:rPr lang="en-US" sz="2000" dirty="0"/>
              <a:t>Pasivno zemljišče spremenite v aktivni prihodek brez večjih novih naložb.</a:t>
            </a:r>
            <a:endParaRPr lang="en-US" sz="2000" dirty="0">
              <a:ea typeface="Calibri"/>
              <a:cs typeface="Calibri"/>
            </a:endParaRPr>
          </a:p>
          <a:p>
            <a:pPr>
              <a:spcAft>
                <a:spcPts val="600"/>
              </a:spcAft>
            </a:pPr>
            <a:endParaRPr lang="en-US" sz="2000" dirty="0">
              <a:ea typeface="Calibri"/>
              <a:cs typeface="Calibri"/>
            </a:endParaRPr>
          </a:p>
          <a:p>
            <a:pPr>
              <a:spcAft>
                <a:spcPts val="600"/>
              </a:spcAft>
            </a:pPr>
            <a:r>
              <a:rPr lang="en-US" sz="2000" b="1" dirty="0">
                <a:solidFill>
                  <a:schemeClr val="bg1"/>
                </a:solidFill>
                <a:highlight>
                  <a:srgbClr val="E96751"/>
                </a:highlight>
              </a:rPr>
              <a:t>Primer 3: Nizki prihodki izven sezone</a:t>
            </a:r>
            <a:endParaRPr lang="en-US" sz="2000" b="1">
              <a:solidFill>
                <a:schemeClr val="bg1"/>
              </a:solidFill>
              <a:highlight>
                <a:srgbClr val="E96751"/>
              </a:highlight>
              <a:ea typeface="Calibri"/>
              <a:cs typeface="Calibri"/>
            </a:endParaRPr>
          </a:p>
          <a:p>
            <a:r>
              <a:rPr lang="en-US" sz="2000" dirty="0"/>
              <a:t>Če imate v obdobju od januarja do marca skoraj nič rezervacij, vendar še vedno plačujete stroške ogrevanja ali osebja:</a:t>
            </a:r>
            <a:endParaRPr lang="en-US" sz="2000" dirty="0">
              <a:ea typeface="Calibri"/>
              <a:cs typeface="Calibri"/>
            </a:endParaRPr>
          </a:p>
          <a:p>
            <a:pPr marL="342900" indent="-342900">
              <a:buFont typeface="Wingdings" panose="05000000000000000000" pitchFamily="2" charset="2"/>
              <a:buChar char="ü"/>
            </a:pPr>
            <a:r>
              <a:rPr lang="en-US" sz="2000" dirty="0"/>
              <a:t>Poskusite v teh mesecih </a:t>
            </a:r>
            <a:r>
              <a:rPr lang="en-US" sz="2000" b="1" dirty="0"/>
              <a:t>popolnoma zapreti</a:t>
            </a:r>
            <a:endParaRPr lang="en-US" sz="2000" b="1">
              <a:ea typeface="Calibri"/>
              <a:cs typeface="Calibri"/>
            </a:endParaRPr>
          </a:p>
          <a:p>
            <a:pPr marL="342900" indent="-342900">
              <a:buFont typeface="Wingdings" panose="05000000000000000000" pitchFamily="2" charset="2"/>
              <a:buChar char="ü"/>
            </a:pPr>
            <a:r>
              <a:rPr lang="en-US" sz="2000" dirty="0"/>
              <a:t>Ali ponudite </a:t>
            </a:r>
            <a:r>
              <a:rPr lang="en-US" sz="2000" b="1" dirty="0"/>
              <a:t>rezervacije samo za vikende </a:t>
            </a:r>
            <a:r>
              <a:rPr lang="en-US" sz="2000" dirty="0"/>
              <a:t>ali umike</a:t>
            </a:r>
            <a:endParaRPr lang="en-US" sz="2000" dirty="0">
              <a:ea typeface="Calibri"/>
              <a:cs typeface="Calibri"/>
            </a:endParaRPr>
          </a:p>
          <a:p>
            <a:pPr marL="342900" indent="-342900">
              <a:buFont typeface="Wingdings" panose="05000000000000000000" pitchFamily="2" charset="2"/>
              <a:buChar char="ü"/>
            </a:pPr>
            <a:r>
              <a:rPr lang="en-US" sz="2000" dirty="0"/>
              <a:t>Dodajte </a:t>
            </a:r>
            <a:r>
              <a:rPr lang="en-US" sz="2000" b="1" dirty="0"/>
              <a:t>lokalno trženje, </a:t>
            </a:r>
            <a:r>
              <a:rPr lang="en-US" sz="2000" dirty="0"/>
              <a:t>da privabite goste izven </a:t>
            </a:r>
            <a:r>
              <a:rPr lang="en-US" sz="2000" dirty="0" err="1"/>
              <a:t>mesta</a:t>
            </a:r>
            <a:r>
              <a:rPr lang="en-US" sz="2000" dirty="0"/>
              <a:t> za </a:t>
            </a:r>
            <a:r>
              <a:rPr lang="en-US" sz="2000" err="1"/>
              <a:t>valentinovo</a:t>
            </a:r>
            <a:r>
              <a:rPr lang="en-US" sz="2000"/>
              <a:t>, velneške vikende itd.</a:t>
            </a:r>
            <a:endParaRPr lang="en-US" sz="2000">
              <a:ea typeface="Calibri"/>
              <a:cs typeface="Calibri"/>
            </a:endParaRPr>
          </a:p>
          <a:p>
            <a:r>
              <a:rPr lang="en-US" sz="2000" b="1" dirty="0">
                <a:solidFill>
                  <a:srgbClr val="E96751"/>
                </a:solidFill>
              </a:rPr>
              <a:t>Rezultat: </a:t>
            </a:r>
            <a:r>
              <a:rPr lang="en-US" sz="2000" dirty="0"/>
              <a:t>Zmanjšajte stroške ali ustvarite ciljni prihodek brez prekomernega razširjanja.</a:t>
            </a:r>
            <a:endParaRPr lang="en-US" sz="2000" dirty="0">
              <a:ea typeface="Calibri"/>
              <a:cs typeface="Calibri"/>
            </a:endParaRPr>
          </a:p>
          <a:p>
            <a:pPr>
              <a:spcAft>
                <a:spcPts val="600"/>
              </a:spcAft>
            </a:pPr>
            <a:endParaRPr lang="en-US" sz="2000" dirty="0">
              <a:ea typeface="Calibri"/>
              <a:cs typeface="Calibri"/>
            </a:endParaRPr>
          </a:p>
          <a:p>
            <a:pPr>
              <a:spcAft>
                <a:spcPts val="600"/>
              </a:spcAft>
            </a:pPr>
            <a:endParaRPr lang="en-IE" sz="2000" dirty="0">
              <a:ea typeface="Calibri"/>
              <a:cs typeface="Calibri"/>
            </a:endParaRPr>
          </a:p>
        </p:txBody>
      </p:sp>
      <p:sp>
        <p:nvSpPr>
          <p:cNvPr id="8" name="Text Placeholder 7">
            <a:extLst>
              <a:ext uri="{FF2B5EF4-FFF2-40B4-BE49-F238E27FC236}">
                <a16:creationId xmlns:a16="http://schemas.microsoft.com/office/drawing/2014/main" id="{205C4BFF-1673-690B-76EE-52E47FF5FDFE}"/>
              </a:ext>
            </a:extLst>
          </p:cNvPr>
          <p:cNvSpPr>
            <a:spLocks noGrp="1"/>
          </p:cNvSpPr>
          <p:nvPr>
            <p:ph type="body" sz="quarter" idx="19"/>
          </p:nvPr>
        </p:nvSpPr>
        <p:spPr>
          <a:xfrm>
            <a:off x="675021" y="2014561"/>
            <a:ext cx="2597067" cy="385564"/>
          </a:xfrm>
        </p:spPr>
        <p:txBody>
          <a:bodyPr/>
          <a:lstStyle/>
          <a:p>
            <a:r>
              <a:rPr lang="en-IE" dirty="0"/>
              <a:t>Vedite, kje stojite</a:t>
            </a:r>
          </a:p>
        </p:txBody>
      </p:sp>
      <p:sp>
        <p:nvSpPr>
          <p:cNvPr id="4" name="Text Placeholder 6">
            <a:extLst>
              <a:ext uri="{FF2B5EF4-FFF2-40B4-BE49-F238E27FC236}">
                <a16:creationId xmlns:a16="http://schemas.microsoft.com/office/drawing/2014/main" id="{366FFD02-41CE-AD7E-1C7A-72168D2F74E1}"/>
              </a:ext>
            </a:extLst>
          </p:cNvPr>
          <p:cNvSpPr txBox="1">
            <a:spLocks/>
          </p:cNvSpPr>
          <p:nvPr/>
        </p:nvSpPr>
        <p:spPr>
          <a:xfrm>
            <a:off x="675021" y="3232809"/>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Kako se spopasti z izzivi in ustvariti priložnosti</a:t>
            </a:r>
          </a:p>
        </p:txBody>
      </p:sp>
    </p:spTree>
    <p:extLst>
      <p:ext uri="{BB962C8B-B14F-4D97-AF65-F5344CB8AC3E}">
        <p14:creationId xmlns:p14="http://schemas.microsoft.com/office/powerpoint/2010/main" val="1094471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D63B-6C92-8247-D62A-EC172EABD9D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47579B-45AD-E9C9-218E-A376E90ADDD6}"/>
              </a:ext>
            </a:extLst>
          </p:cNvPr>
          <p:cNvSpPr>
            <a:spLocks noGrp="1"/>
          </p:cNvSpPr>
          <p:nvPr>
            <p:ph type="body" sz="quarter" idx="19"/>
          </p:nvPr>
        </p:nvSpPr>
        <p:spPr>
          <a:xfrm>
            <a:off x="391601" y="2159727"/>
            <a:ext cx="3189708" cy="385564"/>
          </a:xfrm>
        </p:spPr>
        <p:txBody>
          <a:bodyPr/>
          <a:lstStyle/>
          <a:p>
            <a:r>
              <a:rPr lang="en-US" dirty="0"/>
              <a:t>Okolju prijazne naložbe</a:t>
            </a:r>
            <a:r>
              <a:rPr lang="en-US" sz="2800" dirty="0"/>
              <a:t> </a:t>
            </a:r>
            <a:endParaRPr lang="en-IE" sz="2800" dirty="0"/>
          </a:p>
        </p:txBody>
      </p:sp>
      <p:pic>
        <p:nvPicPr>
          <p:cNvPr id="15" name="Picture Placeholder 14" descr="A group of people standing next to a tree with symbols&#10;&#10;AI-generated content may be incorrect.">
            <a:extLst>
              <a:ext uri="{FF2B5EF4-FFF2-40B4-BE49-F238E27FC236}">
                <a16:creationId xmlns:a16="http://schemas.microsoft.com/office/drawing/2014/main" id="{F85866E3-154B-9BBA-C346-BA514B0B6BFF}"/>
              </a:ext>
            </a:extLst>
          </p:cNvPr>
          <p:cNvPicPr>
            <a:picLocks noGrp="1" noChangeAspect="1"/>
          </p:cNvPicPr>
          <p:nvPr>
            <p:ph type="pic" sz="quarter" idx="10"/>
          </p:nvPr>
        </p:nvPicPr>
        <p:blipFill>
          <a:blip r:embed="rId2"/>
          <a:srcRect t="2986" b="20992"/>
          <a:stretch>
            <a:fillRect/>
          </a:stretch>
        </p:blipFill>
        <p:spPr>
          <a:xfrm>
            <a:off x="391600" y="0"/>
            <a:ext cx="3423163" cy="1945748"/>
          </a:xfrm>
        </p:spPr>
      </p:pic>
      <p:sp>
        <p:nvSpPr>
          <p:cNvPr id="13" name="Text Placeholder 12">
            <a:extLst>
              <a:ext uri="{FF2B5EF4-FFF2-40B4-BE49-F238E27FC236}">
                <a16:creationId xmlns:a16="http://schemas.microsoft.com/office/drawing/2014/main" id="{D353209A-84E8-96A4-3F02-6374EC1D620A}"/>
              </a:ext>
            </a:extLst>
          </p:cNvPr>
          <p:cNvSpPr>
            <a:spLocks noGrp="1"/>
          </p:cNvSpPr>
          <p:nvPr>
            <p:ph type="body" sz="quarter" idx="66"/>
          </p:nvPr>
        </p:nvSpPr>
        <p:spPr/>
        <p:txBody>
          <a:bodyPr/>
          <a:lstStyle/>
          <a:p>
            <a:endParaRPr lang="en-IE"/>
          </a:p>
        </p:txBody>
      </p:sp>
      <p:graphicFrame>
        <p:nvGraphicFramePr>
          <p:cNvPr id="6" name="Diagram 5">
            <a:extLst>
              <a:ext uri="{FF2B5EF4-FFF2-40B4-BE49-F238E27FC236}">
                <a16:creationId xmlns:a16="http://schemas.microsoft.com/office/drawing/2014/main" id="{DAABD0C9-2605-3FE8-AFF4-B353D0356B05}"/>
              </a:ext>
            </a:extLst>
          </p:cNvPr>
          <p:cNvGraphicFramePr/>
          <p:nvPr/>
        </p:nvGraphicFramePr>
        <p:xfrm>
          <a:off x="4021454" y="1203301"/>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8">
            <a:extLst>
              <a:ext uri="{FF2B5EF4-FFF2-40B4-BE49-F238E27FC236}">
                <a16:creationId xmlns:a16="http://schemas.microsoft.com/office/drawing/2014/main" id="{F7C13165-7C84-D40D-E83A-DA041C079BF9}"/>
              </a:ext>
            </a:extLst>
          </p:cNvPr>
          <p:cNvSpPr>
            <a:spLocks noGrp="1"/>
          </p:cNvSpPr>
          <p:nvPr>
            <p:ph type="body" sz="quarter" idx="18"/>
          </p:nvPr>
        </p:nvSpPr>
        <p:spPr>
          <a:xfrm>
            <a:off x="641759" y="3585874"/>
            <a:ext cx="2927235" cy="1049221"/>
          </a:xfrm>
        </p:spPr>
        <p:txBody>
          <a:bodyPr/>
          <a:lstStyle/>
          <a:p>
            <a:r>
              <a:rPr lang="en-US" b="0" dirty="0">
                <a:latin typeface="+mn-lt"/>
              </a:rPr>
              <a:t>Več pobud skupaj prinašajo € </a:t>
            </a:r>
            <a:r>
              <a:rPr lang="en-US" b="0" dirty="0"/>
              <a:t>€ € </a:t>
            </a:r>
            <a:endParaRPr lang="en-IE" b="0" dirty="0">
              <a:latin typeface="+mn-lt"/>
            </a:endParaRPr>
          </a:p>
        </p:txBody>
      </p:sp>
    </p:spTree>
    <p:extLst>
      <p:ext uri="{BB962C8B-B14F-4D97-AF65-F5344CB8AC3E}">
        <p14:creationId xmlns:p14="http://schemas.microsoft.com/office/powerpoint/2010/main" val="8289933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E1011-69C9-8E99-F65B-6A7F57B48F1F}"/>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DC78C5E-BC3A-A480-E2B4-4712DE82A28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2A7D8BF2-2FF5-1567-528C-BF7A330463C6}"/>
              </a:ext>
            </a:extLst>
          </p:cNvPr>
          <p:cNvSpPr/>
          <p:nvPr/>
        </p:nvSpPr>
        <p:spPr>
          <a:xfrm>
            <a:off x="664103" y="3446172"/>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3E0FAA52-E8DB-D766-E53D-6DB5710AC066}"/>
              </a:ext>
            </a:extLst>
          </p:cNvPr>
          <p:cNvSpPr/>
          <p:nvPr/>
        </p:nvSpPr>
        <p:spPr>
          <a:xfrm>
            <a:off x="188162" y="3806993"/>
            <a:ext cx="8326984" cy="288688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825B71AF-C1F5-47F2-49BA-1612EBC7C2F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Prednosti okolju prijaznih naložb</a:t>
            </a:r>
          </a:p>
          <a:p>
            <a:pPr>
              <a:spcBef>
                <a:spcPts val="0"/>
              </a:spcBef>
            </a:pPr>
            <a:r>
              <a:rPr lang="en-US" altLang="en-US" sz="2800" b="0" dirty="0">
                <a:solidFill>
                  <a:srgbClr val="E96751"/>
                </a:solidFill>
              </a:rPr>
              <a:t>Znižanje drugih stroškov in pristojbin</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80F2A65D-597C-90EC-127C-2DB66AC62D1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37654F9E-6E1E-6B45-2B43-96AFD791DF24}"/>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2A86E5ED-F8B0-7274-031B-5E3A4CC56E1E}"/>
              </a:ext>
            </a:extLst>
          </p:cNvPr>
          <p:cNvSpPr txBox="1">
            <a:spLocks/>
          </p:cNvSpPr>
          <p:nvPr/>
        </p:nvSpPr>
        <p:spPr>
          <a:xfrm>
            <a:off x="855466" y="3940088"/>
            <a:ext cx="751632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spcAft>
                <a:spcPts val="600"/>
              </a:spcAft>
              <a:buFont typeface="Wingdings" panose="05000000000000000000" pitchFamily="2" charset="2"/>
              <a:buChar char="ü"/>
            </a:pPr>
            <a:r>
              <a:rPr lang="en-US" sz="2200" b="1" dirty="0">
                <a:solidFill>
                  <a:schemeClr val="bg1"/>
                </a:solidFill>
              </a:rPr>
              <a:t>Zmanjšanje količine odpadkov </a:t>
            </a:r>
            <a:r>
              <a:rPr lang="en-US" sz="2200" dirty="0">
                <a:solidFill>
                  <a:schemeClr val="bg1"/>
                </a:solidFill>
              </a:rPr>
              <a:t>(z recikliranjem, kompostiranjem in izogibanjem izdelkom za enkratno uporabo) lahko </a:t>
            </a:r>
            <a:r>
              <a:rPr lang="en-US" sz="2200" b="1" dirty="0">
                <a:solidFill>
                  <a:schemeClr val="bg1"/>
                </a:solidFill>
              </a:rPr>
              <a:t>zniža vaše stroške za odvoz smeti. </a:t>
            </a:r>
          </a:p>
          <a:p>
            <a:pPr marL="342900" indent="-342900">
              <a:spcBef>
                <a:spcPts val="0"/>
              </a:spcBef>
              <a:spcAft>
                <a:spcPts val="600"/>
              </a:spcAft>
              <a:buFont typeface="Wingdings" panose="05000000000000000000" pitchFamily="2" charset="2"/>
              <a:buChar char="ü"/>
            </a:pPr>
            <a:r>
              <a:rPr lang="en-US" sz="2200" b="1" dirty="0">
                <a:solidFill>
                  <a:schemeClr val="bg1"/>
                </a:solidFill>
              </a:rPr>
              <a:t>Vodno učinkovite naprave zmanjšajo stroške za vodo. </a:t>
            </a:r>
          </a:p>
          <a:p>
            <a:pPr marL="342900" indent="-342900">
              <a:spcBef>
                <a:spcPts val="0"/>
              </a:spcBef>
              <a:spcAft>
                <a:spcPts val="600"/>
              </a:spcAft>
              <a:buFont typeface="Wingdings" panose="05000000000000000000" pitchFamily="2" charset="2"/>
              <a:buChar char="ü"/>
            </a:pPr>
            <a:r>
              <a:rPr lang="en-US" sz="2200" b="1" dirty="0">
                <a:solidFill>
                  <a:schemeClr val="bg1"/>
                </a:solidFill>
              </a:rPr>
              <a:t>Zmanjša stroške </a:t>
            </a:r>
            <a:r>
              <a:rPr lang="en-US" sz="2200" b="1" dirty="0" err="1">
                <a:solidFill>
                  <a:schemeClr val="bg1"/>
                </a:solidFill>
              </a:rPr>
              <a:t>dela </a:t>
            </a:r>
            <a:r>
              <a:rPr lang="en-US" sz="2200" b="1" dirty="0">
                <a:solidFill>
                  <a:schemeClr val="bg1"/>
                </a:solidFill>
              </a:rPr>
              <a:t>in detergentov: </a:t>
            </a:r>
            <a:r>
              <a:rPr lang="en-US" sz="2200" dirty="0">
                <a:solidFill>
                  <a:schemeClr val="bg1"/>
                </a:solidFill>
              </a:rPr>
              <a:t>celo ukrepi, kot so spodbujanje gostov k </a:t>
            </a:r>
            <a:r>
              <a:rPr lang="en-US" sz="2200" b="1" dirty="0">
                <a:solidFill>
                  <a:schemeClr val="bg1"/>
                </a:solidFill>
              </a:rPr>
              <a:t>ponovni uporabi brisač </a:t>
            </a:r>
            <a:r>
              <a:rPr lang="en-US" sz="2200" dirty="0">
                <a:solidFill>
                  <a:schemeClr val="bg1"/>
                </a:solidFill>
              </a:rPr>
              <a:t>ali uvedba politike menjave posteljnine vsake 3 noči (običajno v okolju prijaznih objektih), zmanjšajo stroške </a:t>
            </a:r>
            <a:r>
              <a:rPr lang="en-US" sz="2200" dirty="0" err="1">
                <a:solidFill>
                  <a:schemeClr val="bg1"/>
                </a:solidFill>
              </a:rPr>
              <a:t>dela </a:t>
            </a:r>
            <a:r>
              <a:rPr lang="en-US" sz="2200" dirty="0">
                <a:solidFill>
                  <a:schemeClr val="bg1"/>
                </a:solidFill>
              </a:rPr>
              <a:t>in detergentov. </a:t>
            </a:r>
          </a:p>
          <a:p>
            <a:pPr marL="0" lvl="0" indent="0" eaLnBrk="0" fontAlgn="base" hangingPunct="0">
              <a:spcBef>
                <a:spcPts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D14E7910-9BE2-0828-E717-F23A9BFE0104}"/>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D17F0C5-1F6E-86DA-1862-1568776D312A}"/>
              </a:ext>
            </a:extLst>
          </p:cNvPr>
          <p:cNvSpPr/>
          <p:nvPr/>
        </p:nvSpPr>
        <p:spPr>
          <a:xfrm>
            <a:off x="227236" y="1368735"/>
            <a:ext cx="8299167" cy="206026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D8811566-271A-1793-E3FD-B96723FACBC3}"/>
              </a:ext>
            </a:extLst>
          </p:cNvPr>
          <p:cNvSpPr txBox="1">
            <a:spLocks/>
          </p:cNvSpPr>
          <p:nvPr/>
        </p:nvSpPr>
        <p:spPr>
          <a:xfrm>
            <a:off x="1228753" y="1412289"/>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200" b="1" dirty="0">
                <a:solidFill>
                  <a:schemeClr val="bg1"/>
                </a:solidFill>
              </a:rPr>
              <a:t>Stroškovne prihranke</a:t>
            </a:r>
            <a:r>
              <a:rPr lang="en-US" sz="2200" dirty="0">
                <a:solidFill>
                  <a:schemeClr val="bg1"/>
                </a:solidFill>
              </a:rPr>
              <a:t>. Poleg prihrankov energije trajnostne prakse pogosto prinašajo stroškovne prihranke, ki niso takoj očitni. Z drugimi besedami, trajnost lahko izboljša vaše marže s strani stroškov, kar vam omogoča, da bodisi ustvarite večji dobiček pri isti ceni bodisi ponudite boljše cene kot manj učinkoviti konkurenti.</a:t>
            </a:r>
          </a:p>
          <a:p>
            <a:pPr marL="0" indent="0"/>
            <a:endParaRPr lang="en-US" sz="2200" dirty="0">
              <a:solidFill>
                <a:schemeClr val="bg1"/>
              </a:solidFill>
            </a:endParaRPr>
          </a:p>
        </p:txBody>
      </p:sp>
      <p:pic>
        <p:nvPicPr>
          <p:cNvPr id="28" name="Graphic 27" descr="Piggy Bank with solid fill">
            <a:extLst>
              <a:ext uri="{FF2B5EF4-FFF2-40B4-BE49-F238E27FC236}">
                <a16:creationId xmlns:a16="http://schemas.microsoft.com/office/drawing/2014/main" id="{AA2B95C0-FAF4-AE3C-A6DE-F7A5E2FF8D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pic>
        <p:nvPicPr>
          <p:cNvPr id="32" name="Graphic 31" descr="Lightbulb and gear with solid fill">
            <a:extLst>
              <a:ext uri="{FF2B5EF4-FFF2-40B4-BE49-F238E27FC236}">
                <a16:creationId xmlns:a16="http://schemas.microsoft.com/office/drawing/2014/main" id="{908CD5C3-495D-65CB-6E3A-68D8F6BCF9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9329" y="4602556"/>
            <a:ext cx="914400" cy="914400"/>
          </a:xfrm>
          <a:prstGeom prst="rect">
            <a:avLst/>
          </a:prstGeom>
        </p:spPr>
      </p:pic>
      <p:grpSp>
        <p:nvGrpSpPr>
          <p:cNvPr id="33" name="Group 32">
            <a:extLst>
              <a:ext uri="{FF2B5EF4-FFF2-40B4-BE49-F238E27FC236}">
                <a16:creationId xmlns:a16="http://schemas.microsoft.com/office/drawing/2014/main" id="{BE84ABB2-3E60-0948-24A4-EDEBE0FA49FB}"/>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111EB41-89C1-2D98-E48F-B1E858A5485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3578B83-49A7-C1D7-B511-4065ABDB380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819C9E9-4C1B-BE02-9EDC-72D9458A2307}"/>
              </a:ext>
            </a:extLst>
          </p:cNvPr>
          <p:cNvPicPr>
            <a:picLocks noChangeAspect="1"/>
          </p:cNvPicPr>
          <p:nvPr/>
        </p:nvPicPr>
        <p:blipFill>
          <a:blip r:embed="rId6"/>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658311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8FB6-A9C7-E7D7-B0C3-63D4DBC75BF7}"/>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F3DA4C21-86B1-2C21-2D99-6C977430A597}"/>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D6951E2-4ECE-3CAC-FFFB-B671D7AD3135}"/>
              </a:ext>
            </a:extLst>
          </p:cNvPr>
          <p:cNvSpPr/>
          <p:nvPr/>
        </p:nvSpPr>
        <p:spPr>
          <a:xfrm>
            <a:off x="664103" y="3774054"/>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B168CDB-5632-E969-ED27-BEA633542A7E}"/>
              </a:ext>
            </a:extLst>
          </p:cNvPr>
          <p:cNvSpPr/>
          <p:nvPr/>
        </p:nvSpPr>
        <p:spPr>
          <a:xfrm>
            <a:off x="227237" y="4134875"/>
            <a:ext cx="8402411" cy="2180200"/>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FA4EE2B-F052-BF47-9DEA-46E69AC7E0B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Prednosti okolju prijaznih naložb</a:t>
            </a:r>
          </a:p>
          <a:p>
            <a:pPr>
              <a:spcBef>
                <a:spcPts val="0"/>
              </a:spcBef>
            </a:pPr>
            <a:r>
              <a:rPr lang="en-US" altLang="en-US" sz="2800" b="0" dirty="0">
                <a:solidFill>
                  <a:srgbClr val="E96751"/>
                </a:solidFill>
              </a:rPr>
              <a:t>Prednosti za trženje in zasedenost</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F9174D0-5B70-C0A2-CD8A-96C51B2F5E4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B6B1888-A10D-45FC-A24F-1B07C2308EAA}"/>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Kako</a:t>
            </a:r>
            <a:r>
              <a:rPr lang="en-US" sz="2200" b="1" dirty="0">
                <a:solidFill>
                  <a:schemeClr val="bg1"/>
                </a:solidFill>
              </a:rPr>
              <a:t>: </a:t>
            </a:r>
            <a:r>
              <a:rPr lang="en-US" sz="2200" dirty="0">
                <a:solidFill>
                  <a:schemeClr val="bg1"/>
                </a:solidFill>
              </a:rPr>
              <a:t>Z uvedbo energetsko učinkovitih sistemov, kot so LED-osvetlitev, sončna energija in visoko učinkovite klimatske naprave, lahko hoteli dolgoročno znatno zmanjšajo svoje stroške za komunalne storitve. </a:t>
            </a:r>
          </a:p>
        </p:txBody>
      </p:sp>
      <p:sp>
        <p:nvSpPr>
          <p:cNvPr id="14" name="Text Placeholder 4">
            <a:extLst>
              <a:ext uri="{FF2B5EF4-FFF2-40B4-BE49-F238E27FC236}">
                <a16:creationId xmlns:a16="http://schemas.microsoft.com/office/drawing/2014/main" id="{10FFFAA3-C787-E7CC-BC98-38FAEE269DB1}"/>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054FA64B-C29F-EDEB-C412-9345D5CD6641}"/>
              </a:ext>
            </a:extLst>
          </p:cNvPr>
          <p:cNvSpPr txBox="1">
            <a:spLocks/>
          </p:cNvSpPr>
          <p:nvPr/>
        </p:nvSpPr>
        <p:spPr>
          <a:xfrm>
            <a:off x="1236301" y="4287145"/>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rPr>
              <a:t>Višja zasedenost, zlasti v vmesnih sezonah, prinaša višje letne prihodke.  </a:t>
            </a:r>
          </a:p>
          <a:p>
            <a:pPr marL="0" indent="0">
              <a:spcAft>
                <a:spcPts val="600"/>
              </a:spcAft>
            </a:pPr>
            <a:r>
              <a:rPr lang="en-US" sz="2200" b="1" dirty="0">
                <a:solidFill>
                  <a:schemeClr val="bg1"/>
                </a:solidFill>
              </a:rPr>
              <a:t>Na primer, </a:t>
            </a:r>
            <a:r>
              <a:rPr lang="en-US" sz="2200" dirty="0">
                <a:solidFill>
                  <a:schemeClr val="bg1"/>
                </a:solidFill>
              </a:rPr>
              <a:t>morda boste ugotovili, da vaše ekološke značilnosti privabljajo šolske skupine, poslovna srečanja ali medijsko pokritost, kar podaljšuje vašo sezono rezervacij. </a:t>
            </a: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654CEA36-E3B7-8CCE-41A5-813842756EF2}"/>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F39250-5DAF-C473-5CA4-0E59CA23923C}"/>
              </a:ext>
            </a:extLst>
          </p:cNvPr>
          <p:cNvSpPr/>
          <p:nvPr/>
        </p:nvSpPr>
        <p:spPr>
          <a:xfrm>
            <a:off x="227236" y="1368735"/>
            <a:ext cx="8402413" cy="240790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1715451E-53A5-5FB6-17FB-A784041DAB8D}"/>
              </a:ext>
            </a:extLst>
          </p:cNvPr>
          <p:cNvSpPr txBox="1">
            <a:spLocks/>
          </p:cNvSpPr>
          <p:nvPr/>
        </p:nvSpPr>
        <p:spPr>
          <a:xfrm>
            <a:off x="1228753" y="1412289"/>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200" b="1" dirty="0">
                <a:solidFill>
                  <a:schemeClr val="bg1"/>
                </a:solidFill>
              </a:rPr>
              <a:t>Večja zasedenost</a:t>
            </a:r>
            <a:r>
              <a:rPr lang="en-US" sz="2200" dirty="0">
                <a:solidFill>
                  <a:schemeClr val="bg1"/>
                </a:solidFill>
              </a:rPr>
              <a:t>. Pogosto spregledan vidik je, da lahko močna prizadevanja za trajnost povečajo zasedenost s pomočjo diferenciacije namestitev. </a:t>
            </a:r>
          </a:p>
          <a:p>
            <a:pPr marL="0" lvl="0" indent="0" eaLnBrk="0" fontAlgn="base" hangingPunct="0">
              <a:spcBef>
                <a:spcPct val="0"/>
              </a:spcBef>
              <a:spcAft>
                <a:spcPts val="600"/>
              </a:spcAft>
            </a:pPr>
            <a:r>
              <a:rPr lang="en-US" sz="2200" dirty="0">
                <a:solidFill>
                  <a:schemeClr val="bg1"/>
                </a:solidFill>
              </a:rPr>
              <a:t>Če je vaš podeželski glamping edini v regiji z zlato ekološko certifikacijo, lahko pridobite rezervacije, tudi če vaše cene niso nižje – nekateri gostje vas bodo izbrali zaradi načela ali radovednosti. </a:t>
            </a:r>
          </a:p>
          <a:p>
            <a:pPr marL="0" indent="0"/>
            <a:endParaRPr lang="en-US" sz="2200" dirty="0">
              <a:solidFill>
                <a:schemeClr val="bg1"/>
              </a:solidFill>
            </a:endParaRPr>
          </a:p>
        </p:txBody>
      </p:sp>
      <p:pic>
        <p:nvPicPr>
          <p:cNvPr id="28" name="Graphic 27" descr="Piggy Bank with solid fill">
            <a:extLst>
              <a:ext uri="{FF2B5EF4-FFF2-40B4-BE49-F238E27FC236}">
                <a16:creationId xmlns:a16="http://schemas.microsoft.com/office/drawing/2014/main" id="{E2E5E3D0-6A17-68D4-4E3C-EAB591A604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pic>
        <p:nvPicPr>
          <p:cNvPr id="32" name="Graphic 31" descr="Lightbulb and gear with solid fill">
            <a:extLst>
              <a:ext uri="{FF2B5EF4-FFF2-40B4-BE49-F238E27FC236}">
                <a16:creationId xmlns:a16="http://schemas.microsoft.com/office/drawing/2014/main" id="{F28299C9-CF7B-67D5-E87E-AB327FB73C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6281DE45-33B0-B334-20D9-AAE45E941A2A}"/>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99D90B1-0D30-5D2E-9B20-F8B33A0B603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B346CE6-193C-2727-7C51-3D3FC298DEF1}"/>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E3264BDA-A0C0-652B-869D-0A7FFA8162EF}"/>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5B2661B9-3104-D88E-01F6-357A242B3FD4}"/>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1322476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30DE8-F4B7-F18C-C49B-43C206745EAD}"/>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8AA76EF4-C2B1-9371-681C-0E7B1D965EF4}"/>
              </a:ext>
            </a:extLst>
          </p:cNvPr>
          <p:cNvSpPr/>
          <p:nvPr/>
        </p:nvSpPr>
        <p:spPr>
          <a:xfrm>
            <a:off x="690619" y="1242188"/>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BECDEA1B-2D30-DB94-AE9C-DFDDBF00E01A}"/>
              </a:ext>
            </a:extLst>
          </p:cNvPr>
          <p:cNvSpPr txBox="1">
            <a:spLocks/>
          </p:cNvSpPr>
          <p:nvPr/>
        </p:nvSpPr>
        <p:spPr>
          <a:xfrm>
            <a:off x="932897" y="1779933"/>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Kako</a:t>
            </a:r>
            <a:r>
              <a:rPr lang="en-US" sz="2200" b="1" dirty="0">
                <a:solidFill>
                  <a:schemeClr val="bg1"/>
                </a:solidFill>
              </a:rPr>
              <a:t>: </a:t>
            </a:r>
            <a:r>
              <a:rPr lang="en-US" sz="2200" dirty="0">
                <a:solidFill>
                  <a:schemeClr val="bg1"/>
                </a:solidFill>
              </a:rPr>
              <a:t>Z uvedbo energetsko učinkovitih sistemov, kot so LED-osvetlitev, sončna energija in visoko učinkovite klimatske naprave, lahko hoteli dolgoročno znatno zmanjšajo svoje stroške za komunalne storitve. </a:t>
            </a:r>
          </a:p>
        </p:txBody>
      </p:sp>
      <p:sp>
        <p:nvSpPr>
          <p:cNvPr id="14" name="Text Placeholder 4">
            <a:extLst>
              <a:ext uri="{FF2B5EF4-FFF2-40B4-BE49-F238E27FC236}">
                <a16:creationId xmlns:a16="http://schemas.microsoft.com/office/drawing/2014/main" id="{B07F04D0-9FE4-8949-FA12-D996774AC2F6}"/>
              </a:ext>
            </a:extLst>
          </p:cNvPr>
          <p:cNvSpPr txBox="1">
            <a:spLocks/>
          </p:cNvSpPr>
          <p:nvPr/>
        </p:nvSpPr>
        <p:spPr>
          <a:xfrm>
            <a:off x="843475" y="337520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08E7A364-8AAB-FCAD-1351-D72168C451C7}"/>
              </a:ext>
            </a:extLst>
          </p:cNvPr>
          <p:cNvSpPr/>
          <p:nvPr/>
        </p:nvSpPr>
        <p:spPr>
          <a:xfrm>
            <a:off x="729689" y="880862"/>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B833FD1-7E95-30BF-13FA-773A85422BEA}"/>
              </a:ext>
            </a:extLst>
          </p:cNvPr>
          <p:cNvSpPr/>
          <p:nvPr/>
        </p:nvSpPr>
        <p:spPr>
          <a:xfrm>
            <a:off x="215245" y="295959"/>
            <a:ext cx="8402413" cy="240790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4AAC98B5-0A21-B6F9-0A27-7CC88E4FEF32}"/>
              </a:ext>
            </a:extLst>
          </p:cNvPr>
          <p:cNvSpPr txBox="1">
            <a:spLocks/>
          </p:cNvSpPr>
          <p:nvPr/>
        </p:nvSpPr>
        <p:spPr>
          <a:xfrm>
            <a:off x="1314454" y="456744"/>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200" b="1" dirty="0">
                <a:solidFill>
                  <a:schemeClr val="bg1"/>
                </a:solidFill>
              </a:rPr>
              <a:t>Višja zasedenost v izvensezonskem obdobju </a:t>
            </a:r>
            <a:r>
              <a:rPr lang="en-US" sz="2200" dirty="0">
                <a:solidFill>
                  <a:schemeClr val="bg1"/>
                </a:solidFill>
              </a:rPr>
              <a:t>(tudi če je cena zmerna) lahko znatno izboljša vaš letni donos, kar je mogoče doseči z narativom, da je vaše mesto »vredno obiska v vsakem letnem času zaradi svojega trajnostnega šarma«. </a:t>
            </a:r>
          </a:p>
          <a:p>
            <a:pPr marL="0" lvl="0" indent="0" eaLnBrk="0" fontAlgn="base" hangingPunct="0">
              <a:spcBef>
                <a:spcPct val="0"/>
              </a:spcBef>
              <a:spcAft>
                <a:spcPts val="600"/>
              </a:spcAft>
            </a:pPr>
            <a:r>
              <a:rPr lang="en-US" sz="2200" dirty="0">
                <a:solidFill>
                  <a:schemeClr val="bg1"/>
                </a:solidFill>
              </a:rPr>
              <a:t>Skratka, trajnost je lahko ključna prodajna točka, ki pomaga ohranjati bolj konsistenten vir prihodkov.</a:t>
            </a:r>
          </a:p>
          <a:p>
            <a:pPr marL="0" indent="0"/>
            <a:endParaRPr lang="en-US" sz="2200" dirty="0">
              <a:solidFill>
                <a:schemeClr val="bg1"/>
              </a:solidFill>
            </a:endParaRPr>
          </a:p>
        </p:txBody>
      </p:sp>
      <p:pic>
        <p:nvPicPr>
          <p:cNvPr id="32" name="Graphic 31" descr="Lightbulb and gear with solid fill">
            <a:extLst>
              <a:ext uri="{FF2B5EF4-FFF2-40B4-BE49-F238E27FC236}">
                <a16:creationId xmlns:a16="http://schemas.microsoft.com/office/drawing/2014/main" id="{1EFF6613-5FAA-43BB-E5CD-A1BFBADC29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510" y="3855568"/>
            <a:ext cx="914400" cy="914400"/>
          </a:xfrm>
          <a:prstGeom prst="rect">
            <a:avLst/>
          </a:prstGeom>
        </p:spPr>
      </p:pic>
      <p:pic>
        <p:nvPicPr>
          <p:cNvPr id="19" name="Graphic 18" descr="Sustainability with solid fill">
            <a:extLst>
              <a:ext uri="{FF2B5EF4-FFF2-40B4-BE49-F238E27FC236}">
                <a16:creationId xmlns:a16="http://schemas.microsoft.com/office/drawing/2014/main" id="{0C07E304-112C-EE44-526A-3F5D72757F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0921" y="816329"/>
            <a:ext cx="914400" cy="914400"/>
          </a:xfrm>
          <a:prstGeom prst="rect">
            <a:avLst/>
          </a:prstGeom>
        </p:spPr>
      </p:pic>
      <p:pic>
        <p:nvPicPr>
          <p:cNvPr id="22" name="Picture 21" descr="Close-up of a person planting a plant&#10;&#10;AI-generated content may be incorrect.">
            <a:extLst>
              <a:ext uri="{FF2B5EF4-FFF2-40B4-BE49-F238E27FC236}">
                <a16:creationId xmlns:a16="http://schemas.microsoft.com/office/drawing/2014/main" id="{70AA9FF5-8C4A-451B-CC76-64991FB451A1}"/>
              </a:ext>
            </a:extLst>
          </p:cNvPr>
          <p:cNvPicPr>
            <a:picLocks noChangeAspect="1"/>
          </p:cNvPicPr>
          <p:nvPr/>
        </p:nvPicPr>
        <p:blipFill>
          <a:blip r:embed="rId6"/>
          <a:stretch>
            <a:fillRect/>
          </a:stretch>
        </p:blipFill>
        <p:spPr>
          <a:xfrm>
            <a:off x="0" y="3771067"/>
            <a:ext cx="3886200" cy="2590800"/>
          </a:xfrm>
          <a:prstGeom prst="rect">
            <a:avLst/>
          </a:prstGeom>
        </p:spPr>
      </p:pic>
      <p:pic>
        <p:nvPicPr>
          <p:cNvPr id="26" name="Picture 25" descr="A group of baby ducks in grass&#10;&#10;AI-generated content may be incorrect.">
            <a:extLst>
              <a:ext uri="{FF2B5EF4-FFF2-40B4-BE49-F238E27FC236}">
                <a16:creationId xmlns:a16="http://schemas.microsoft.com/office/drawing/2014/main" id="{15A2BCDC-D3CC-9E7D-4EFB-C81DD4BFEF36}"/>
              </a:ext>
            </a:extLst>
          </p:cNvPr>
          <p:cNvPicPr>
            <a:picLocks noChangeAspect="1"/>
          </p:cNvPicPr>
          <p:nvPr/>
        </p:nvPicPr>
        <p:blipFill>
          <a:blip r:embed="rId7"/>
          <a:stretch>
            <a:fillRect/>
          </a:stretch>
        </p:blipFill>
        <p:spPr>
          <a:xfrm>
            <a:off x="3886200" y="3771067"/>
            <a:ext cx="3886200" cy="2590800"/>
          </a:xfrm>
          <a:prstGeom prst="rect">
            <a:avLst/>
          </a:prstGeom>
        </p:spPr>
      </p:pic>
      <p:pic>
        <p:nvPicPr>
          <p:cNvPr id="29" name="Picture 28" descr="A person holding a white bag with plastic bottles in it&#10;&#10;AI-generated content may be incorrect.">
            <a:extLst>
              <a:ext uri="{FF2B5EF4-FFF2-40B4-BE49-F238E27FC236}">
                <a16:creationId xmlns:a16="http://schemas.microsoft.com/office/drawing/2014/main" id="{9EACAC8F-DA58-1925-FE71-1494C25756DC}"/>
              </a:ext>
            </a:extLst>
          </p:cNvPr>
          <p:cNvPicPr>
            <a:picLocks noChangeAspect="1"/>
          </p:cNvPicPr>
          <p:nvPr/>
        </p:nvPicPr>
        <p:blipFill>
          <a:blip r:embed="rId8"/>
          <a:stretch>
            <a:fillRect/>
          </a:stretch>
        </p:blipFill>
        <p:spPr>
          <a:xfrm>
            <a:off x="7772400" y="3771066"/>
            <a:ext cx="3886754" cy="2590799"/>
          </a:xfrm>
          <a:prstGeom prst="rect">
            <a:avLst/>
          </a:prstGeom>
        </p:spPr>
      </p:pic>
    </p:spTree>
    <p:extLst>
      <p:ext uri="{BB962C8B-B14F-4D97-AF65-F5344CB8AC3E}">
        <p14:creationId xmlns:p14="http://schemas.microsoft.com/office/powerpoint/2010/main" val="36977465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7AC612D-8E41-DED3-DB4D-641028E4EF6A}"/>
              </a:ext>
            </a:extLst>
          </p:cNvPr>
          <p:cNvSpPr>
            <a:spLocks noGrp="1"/>
          </p:cNvSpPr>
          <p:nvPr>
            <p:ph type="body" sz="quarter" idx="13"/>
          </p:nvPr>
        </p:nvSpPr>
        <p:spPr>
          <a:xfrm>
            <a:off x="655541" y="506650"/>
            <a:ext cx="5055171" cy="4179650"/>
          </a:xfrm>
        </p:spPr>
        <p:txBody>
          <a:bodyPr>
            <a:normAutofit fontScale="92500" lnSpcReduction="20000"/>
          </a:bodyPr>
          <a:lstStyle/>
          <a:p>
            <a:r>
              <a:rPr lang="en-US" altLang="en-US" sz="4000" b="1" i="0" dirty="0"/>
              <a:t>Primer iz prakse</a:t>
            </a:r>
          </a:p>
          <a:p>
            <a:r>
              <a:rPr lang="en-US" altLang="en-US" i="0" dirty="0"/>
              <a:t>Irski B&amp;B (</a:t>
            </a:r>
            <a:r>
              <a:rPr lang="en-US" altLang="en-US" i="0" dirty="0" err="1"/>
              <a:t>Slieve </a:t>
            </a:r>
            <a:r>
              <a:rPr lang="en-US" altLang="en-US" i="0" dirty="0"/>
              <a:t>Elva v okrožju Clare) ni samo prihranil energijo, ampak je tudi zmanjšal količino odpadkov, odloženih na odlagališčih</a:t>
            </a:r>
            <a:r>
              <a:rPr lang="en-US" altLang="en-US" b="1" i="0" dirty="0"/>
              <a:t>,</a:t>
            </a:r>
            <a:r>
              <a:rPr lang="en-US" altLang="en-US" i="0" dirty="0"/>
              <a:t> za</a:t>
            </a:r>
            <a:r>
              <a:rPr lang="en-US" altLang="en-US" b="1" i="0" dirty="0"/>
              <a:t> 71 %, s čimer je prihranil dodatnih</a:t>
            </a:r>
            <a:r>
              <a:rPr lang="en-US" b="1" i="0" dirty="0"/>
              <a:t> 1000 evrov</a:t>
            </a:r>
            <a:r>
              <a:rPr lang="en-US" i="0" dirty="0"/>
              <a:t>. </a:t>
            </a:r>
          </a:p>
          <a:p>
            <a:r>
              <a:rPr lang="en-US" i="0" dirty="0"/>
              <a:t>Ti prihranki pomenijo, da imate </a:t>
            </a:r>
            <a:r>
              <a:rPr lang="en-US" b="1" i="0" dirty="0"/>
              <a:t>manj pritiska na stroške, ki bi jih morali prenesti na goste v obliki višjih cen</a:t>
            </a:r>
            <a:r>
              <a:rPr lang="en-US" i="0" dirty="0"/>
              <a:t>. </a:t>
            </a:r>
            <a:endParaRPr lang="en-IE" i="0" dirty="0"/>
          </a:p>
          <a:p>
            <a:endParaRPr lang="en-IE" i="0" dirty="0"/>
          </a:p>
        </p:txBody>
      </p:sp>
      <p:pic>
        <p:nvPicPr>
          <p:cNvPr id="13" name="Picture Placeholder 12" descr="Hands holding a small dirt with trees and sun&#10;&#10;AI-generated content may be incorrect.">
            <a:extLst>
              <a:ext uri="{FF2B5EF4-FFF2-40B4-BE49-F238E27FC236}">
                <a16:creationId xmlns:a16="http://schemas.microsoft.com/office/drawing/2014/main" id="{08D25136-9EFA-C789-8C25-B2F6F988AFFC}"/>
              </a:ext>
            </a:extLst>
          </p:cNvPr>
          <p:cNvPicPr>
            <a:picLocks noGrp="1" noChangeAspect="1"/>
          </p:cNvPicPr>
          <p:nvPr>
            <p:ph type="pic" sz="quarter" idx="41"/>
          </p:nvPr>
        </p:nvPicPr>
        <p:blipFill>
          <a:blip r:embed="rId2"/>
          <a:srcRect t="12034" b="12034"/>
          <a:stretch>
            <a:fillRect/>
          </a:stretch>
        </p:blipFill>
        <p:spPr/>
      </p:pic>
      <p:sp>
        <p:nvSpPr>
          <p:cNvPr id="11" name="Text Placeholder 10">
            <a:extLst>
              <a:ext uri="{FF2B5EF4-FFF2-40B4-BE49-F238E27FC236}">
                <a16:creationId xmlns:a16="http://schemas.microsoft.com/office/drawing/2014/main" id="{CA8DE0E2-68C5-AFD2-86F8-0E1F0AA8FBF5}"/>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28177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9FC2E-7422-30B3-71E0-20D05BC7F24E}"/>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B4C81B9-D7F1-AD8D-05A1-E1FD03F8BAC4}"/>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31BCE709-3399-E4D3-DB3A-E625C6A0BD96}"/>
              </a:ext>
            </a:extLst>
          </p:cNvPr>
          <p:cNvSpPr/>
          <p:nvPr/>
        </p:nvSpPr>
        <p:spPr>
          <a:xfrm>
            <a:off x="239330" y="4033778"/>
            <a:ext cx="7752145" cy="481993"/>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517ECEE-9B72-62EE-1184-BC0200DC5A3B}"/>
              </a:ext>
            </a:extLst>
          </p:cNvPr>
          <p:cNvSpPr/>
          <p:nvPr/>
        </p:nvSpPr>
        <p:spPr>
          <a:xfrm>
            <a:off x="227237" y="4516607"/>
            <a:ext cx="8402411" cy="1827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A0DCC7B3-FE8F-D8F4-B756-430463DE511E}"/>
              </a:ext>
            </a:extLst>
          </p:cNvPr>
          <p:cNvSpPr>
            <a:spLocks noGrp="1"/>
          </p:cNvSpPr>
          <p:nvPr>
            <p:ph type="body" sz="quarter" idx="16"/>
          </p:nvPr>
        </p:nvSpPr>
        <p:spPr>
          <a:xfrm>
            <a:off x="1209215" y="168130"/>
            <a:ext cx="7902011" cy="862269"/>
          </a:xfrm>
        </p:spPr>
        <p:txBody>
          <a:bodyPr lIns="91440" tIns="45720" rIns="91440" bIns="45720" anchor="t">
            <a:noAutofit/>
          </a:bodyPr>
          <a:lstStyle/>
          <a:p>
            <a:pPr>
              <a:spcBef>
                <a:spcPts val="0"/>
              </a:spcBef>
            </a:pPr>
            <a:r>
              <a:rPr lang="en-US" altLang="en-US" sz="3000" dirty="0">
                <a:solidFill>
                  <a:srgbClr val="459597"/>
                </a:solidFill>
              </a:rPr>
              <a:t>Prednosti okolju prijaznih naložb</a:t>
            </a:r>
          </a:p>
          <a:p>
            <a:pPr>
              <a:spcBef>
                <a:spcPts val="0"/>
              </a:spcBef>
            </a:pPr>
            <a:r>
              <a:rPr lang="en-US" altLang="en-US" sz="2400" b="0" dirty="0">
                <a:solidFill>
                  <a:srgbClr val="E96751"/>
                </a:solidFill>
              </a:rPr>
              <a:t>Možnost zaračunavanja višje cene (pogostnost gostov, da so pripravljeni plačati) </a:t>
            </a:r>
            <a:endParaRPr lang="en-US" sz="2400" b="0">
              <a:solidFill>
                <a:srgbClr val="E96751"/>
              </a:solidFill>
              <a:ea typeface="Calibri"/>
              <a:cs typeface="Calibri"/>
            </a:endParaRPr>
          </a:p>
        </p:txBody>
      </p:sp>
      <p:sp>
        <p:nvSpPr>
          <p:cNvPr id="13" name="Text Placeholder 4">
            <a:extLst>
              <a:ext uri="{FF2B5EF4-FFF2-40B4-BE49-F238E27FC236}">
                <a16:creationId xmlns:a16="http://schemas.microsoft.com/office/drawing/2014/main" id="{C4ED20F3-3702-B83B-387F-CEC26A57F51B}"/>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Kako</a:t>
            </a:r>
            <a:r>
              <a:rPr lang="en-US" sz="2200" b="1" dirty="0">
                <a:solidFill>
                  <a:schemeClr val="bg1"/>
                </a:solidFill>
              </a:rPr>
              <a:t>: </a:t>
            </a:r>
            <a:r>
              <a:rPr lang="en-US" sz="2200" dirty="0">
                <a:solidFill>
                  <a:schemeClr val="bg1"/>
                </a:solidFill>
              </a:rPr>
              <a:t>Z uvedbo energetsko učinkovitih sistemov, kot so LED-osvetlitev, sončna energija in visoko učinkovite klimatske naprave, lahko hoteli dolgoročno znatno zmanjšajo svoje stroške za komunalne storitve. </a:t>
            </a:r>
          </a:p>
        </p:txBody>
      </p:sp>
      <p:sp>
        <p:nvSpPr>
          <p:cNvPr id="14" name="Text Placeholder 4">
            <a:extLst>
              <a:ext uri="{FF2B5EF4-FFF2-40B4-BE49-F238E27FC236}">
                <a16:creationId xmlns:a16="http://schemas.microsoft.com/office/drawing/2014/main" id="{6951B77F-7A85-3720-63EC-A758D611F75E}"/>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706EDC0D-CE88-ECB7-9443-CABD006D4521}"/>
              </a:ext>
            </a:extLst>
          </p:cNvPr>
          <p:cNvSpPr txBox="1">
            <a:spLocks/>
          </p:cNvSpPr>
          <p:nvPr/>
        </p:nvSpPr>
        <p:spPr>
          <a:xfrm>
            <a:off x="1306907" y="471821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r>
              <a:rPr lang="en-US" altLang="en-US" sz="2200" b="1" dirty="0">
                <a:solidFill>
                  <a:schemeClr val="bg1"/>
                </a:solidFill>
              </a:rPr>
              <a:t>30 % </a:t>
            </a:r>
            <a:r>
              <a:rPr lang="en-US" altLang="en-US" sz="2200" dirty="0" err="1">
                <a:solidFill>
                  <a:schemeClr val="bg1"/>
                </a:solidFill>
              </a:rPr>
              <a:t>potnikov </a:t>
            </a:r>
            <a:r>
              <a:rPr lang="en-US" altLang="en-US" sz="2200" dirty="0">
                <a:solidFill>
                  <a:schemeClr val="bg1"/>
                </a:solidFill>
              </a:rPr>
              <a:t>je pripravljenih plačati višjo ceno za okolju prijazno bivanje</a:t>
            </a:r>
            <a:endParaRPr lang="en-IE" sz="2200" dirty="0">
              <a:solidFill>
                <a:schemeClr val="bg1"/>
              </a:solidFill>
            </a:endParaRPr>
          </a:p>
          <a:p>
            <a:pPr marL="0" lvl="0"/>
            <a:r>
              <a:rPr lang="en-US" altLang="en-US" sz="2200" b="1" dirty="0">
                <a:solidFill>
                  <a:schemeClr val="bg1"/>
                </a:solidFill>
                <a:hlinkClick r:id="rId2">
                  <a:extLst>
                    <a:ext uri="{A12FA001-AC4F-418D-AE19-62706E023703}">
                      <ahyp:hlinkClr xmlns:ahyp="http://schemas.microsoft.com/office/drawing/2018/hyperlinkcolor" val="tx"/>
                    </a:ext>
                  </a:extLst>
                </a:hlinkClick>
              </a:rPr>
              <a:t>80 % </a:t>
            </a:r>
            <a:r>
              <a:rPr lang="en-US" altLang="en-US" sz="2200" b="1" dirty="0" err="1">
                <a:solidFill>
                  <a:schemeClr val="bg1"/>
                </a:solidFill>
                <a:hlinkClick r:id="rId2">
                  <a:extLst>
                    <a:ext uri="{A12FA001-AC4F-418D-AE19-62706E023703}">
                      <ahyp:hlinkClr xmlns:ahyp="http://schemas.microsoft.com/office/drawing/2018/hyperlinkcolor" val="tx"/>
                    </a:ext>
                  </a:extLst>
                </a:hlinkClick>
              </a:rPr>
              <a:t>potnikov </a:t>
            </a:r>
            <a:r>
              <a:rPr lang="en-US" altLang="en-US" sz="2200" dirty="0">
                <a:solidFill>
                  <a:schemeClr val="bg1"/>
                </a:solidFill>
              </a:rPr>
              <a:t>bi plačalo vsaj</a:t>
            </a:r>
            <a:r>
              <a:rPr lang="en-US" altLang="en-US" sz="2200" b="1" dirty="0">
                <a:solidFill>
                  <a:schemeClr val="bg1"/>
                </a:solidFill>
              </a:rPr>
              <a:t> 10 % več </a:t>
            </a:r>
            <a:r>
              <a:rPr lang="en-US" altLang="en-US" sz="2200" dirty="0">
                <a:solidFill>
                  <a:schemeClr val="bg1"/>
                </a:solidFill>
              </a:rPr>
              <a:t>za potovalne možnosti s trajnostnimi značilnostmi</a:t>
            </a:r>
            <a:endParaRPr lang="en-IE" sz="2200" dirty="0">
              <a:solidFill>
                <a:schemeClr val="bg1"/>
              </a:solidFill>
            </a:endParaRP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E08C4CF6-8DDF-609E-D3EB-C215A5E947A1}"/>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0BCA68D-F01D-CC16-6439-1790D4AF4D56}"/>
              </a:ext>
            </a:extLst>
          </p:cNvPr>
          <p:cNvSpPr/>
          <p:nvPr/>
        </p:nvSpPr>
        <p:spPr>
          <a:xfrm>
            <a:off x="241209" y="1402048"/>
            <a:ext cx="8402413" cy="2739192"/>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F39B0099-79F6-32BD-22A8-8F0D9C3E41BA}"/>
              </a:ext>
            </a:extLst>
          </p:cNvPr>
          <p:cNvSpPr txBox="1">
            <a:spLocks/>
          </p:cNvSpPr>
          <p:nvPr/>
        </p:nvSpPr>
        <p:spPr>
          <a:xfrm>
            <a:off x="1228753" y="1529565"/>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ts val="600"/>
              </a:spcAft>
            </a:pPr>
            <a:r>
              <a:rPr lang="en-US" sz="2200" b="1" dirty="0">
                <a:solidFill>
                  <a:schemeClr val="bg1"/>
                </a:solidFill>
              </a:rPr>
              <a:t>Zaračunajte višjo ceno: </a:t>
            </a:r>
            <a:r>
              <a:rPr lang="en-US" sz="2200" dirty="0">
                <a:solidFill>
                  <a:schemeClr val="bg1"/>
                </a:solidFill>
              </a:rPr>
              <a:t>Številne študije kažejo, da so današnji </a:t>
            </a:r>
            <a:r>
              <a:rPr lang="en-US" sz="2200" dirty="0" err="1">
                <a:solidFill>
                  <a:schemeClr val="bg1"/>
                </a:solidFill>
              </a:rPr>
              <a:t>potniki </a:t>
            </a:r>
            <a:r>
              <a:rPr lang="en-US" sz="2200" dirty="0">
                <a:solidFill>
                  <a:schemeClr val="bg1"/>
                </a:solidFill>
              </a:rPr>
              <a:t>pogosto pripravljeni plačati nekoliko več za okolju prijazne ali trajnostne možnosti. </a:t>
            </a:r>
            <a:r>
              <a:rPr lang="en-US" altLang="en-US" sz="2200" dirty="0">
                <a:solidFill>
                  <a:schemeClr val="bg1"/>
                </a:solidFill>
              </a:rPr>
              <a:t>Če dosežete verodostojne reference na področju trajnosti, </a:t>
            </a:r>
            <a:r>
              <a:rPr lang="en-US" altLang="en-US" sz="2200" i="1" dirty="0">
                <a:solidFill>
                  <a:schemeClr val="bg1"/>
                </a:solidFill>
              </a:rPr>
              <a:t>lahko potencialno zaračunate višje cene </a:t>
            </a:r>
            <a:r>
              <a:rPr lang="en-US" altLang="en-US" sz="2200" dirty="0">
                <a:solidFill>
                  <a:schemeClr val="bg1"/>
                </a:solidFill>
              </a:rPr>
              <a:t>– </a:t>
            </a:r>
            <a:r>
              <a:rPr lang="en-US" altLang="en-US" sz="2200" b="1" dirty="0">
                <a:solidFill>
                  <a:schemeClr val="bg1"/>
                </a:solidFill>
              </a:rPr>
              <a:t>pod pogojem, da ta vidik dobro tržite.</a:t>
            </a:r>
            <a:r>
              <a:rPr lang="en-US" altLang="en-US" sz="2200" dirty="0">
                <a:solidFill>
                  <a:schemeClr val="bg1"/>
                </a:solidFill>
              </a:rPr>
              <a:t> </a:t>
            </a:r>
            <a:endParaRPr lang="en-IE" sz="2200" dirty="0">
              <a:solidFill>
                <a:schemeClr val="bg1"/>
              </a:solidFill>
            </a:endParaRPr>
          </a:p>
          <a:p>
            <a:pPr marL="0" lvl="0" indent="0"/>
            <a:r>
              <a:rPr lang="en-US" altLang="en-US" sz="2200" dirty="0">
                <a:solidFill>
                  <a:schemeClr val="bg1"/>
                </a:solidFill>
                <a:hlinkClick r:id="rId3">
                  <a:extLst>
                    <a:ext uri="{A12FA001-AC4F-418D-AE19-62706E023703}">
                      <ahyp:hlinkClr xmlns:ahyp="http://schemas.microsoft.com/office/drawing/2018/hyperlinkcolor" val="tx"/>
                    </a:ext>
                  </a:extLst>
                </a:hlinkClick>
              </a:rPr>
              <a:t>Študija </a:t>
            </a:r>
            <a:r>
              <a:rPr lang="en-US" altLang="en-US" sz="2200" dirty="0">
                <a:solidFill>
                  <a:schemeClr val="bg1"/>
                </a:solidFill>
              </a:rPr>
              <a:t>je pokazala, da</a:t>
            </a:r>
            <a:r>
              <a:rPr lang="en-US" altLang="en-US" sz="2200" b="1" dirty="0">
                <a:solidFill>
                  <a:schemeClr val="bg1"/>
                </a:solidFill>
              </a:rPr>
              <a:t> 73 % </a:t>
            </a:r>
            <a:r>
              <a:rPr lang="en-US" altLang="en-US" sz="2200" dirty="0" err="1">
                <a:solidFill>
                  <a:schemeClr val="bg1"/>
                </a:solidFill>
              </a:rPr>
              <a:t>potnikov </a:t>
            </a:r>
            <a:r>
              <a:rPr lang="en-US" altLang="en-US" sz="2200" dirty="0">
                <a:solidFill>
                  <a:schemeClr val="bg1"/>
                </a:solidFill>
              </a:rPr>
              <a:t>raje izbere nastanitev s trajnostnimi praksami. </a:t>
            </a:r>
            <a:endParaRPr lang="en-IE" sz="2200" dirty="0">
              <a:solidFill>
                <a:schemeClr val="bg1"/>
              </a:solidFill>
            </a:endParaRPr>
          </a:p>
          <a:p>
            <a:pPr marL="0" lvl="0" indent="0" eaLnBrk="0" fontAlgn="base" hangingPunct="0">
              <a:spcBef>
                <a:spcPct val="0"/>
              </a:spcBef>
              <a:spcAft>
                <a:spcPts val="600"/>
              </a:spcAft>
            </a:pPr>
            <a:endParaRPr lang="en-US" sz="2200" dirty="0">
              <a:solidFill>
                <a:schemeClr val="bg1"/>
              </a:solidFill>
            </a:endParaRPr>
          </a:p>
        </p:txBody>
      </p:sp>
      <p:grpSp>
        <p:nvGrpSpPr>
          <p:cNvPr id="33" name="Group 32">
            <a:extLst>
              <a:ext uri="{FF2B5EF4-FFF2-40B4-BE49-F238E27FC236}">
                <a16:creationId xmlns:a16="http://schemas.microsoft.com/office/drawing/2014/main" id="{D4186F62-911A-836D-E025-D8396F66FA5E}"/>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7A5B8F8-4BA5-32BE-1713-4A656E02A00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6E3F58D3-B9D1-2084-C74D-53EAE6273FD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Graphic 4" descr="Ecommerce with solid fill">
            <a:extLst>
              <a:ext uri="{FF2B5EF4-FFF2-40B4-BE49-F238E27FC236}">
                <a16:creationId xmlns:a16="http://schemas.microsoft.com/office/drawing/2014/main" id="{F8C5B414-D6E6-CE19-758A-225940A1C5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1457" y="2018516"/>
            <a:ext cx="914400" cy="914400"/>
          </a:xfrm>
          <a:prstGeom prst="rect">
            <a:avLst/>
          </a:prstGeom>
        </p:spPr>
      </p:pic>
      <p:pic>
        <p:nvPicPr>
          <p:cNvPr id="12" name="Graphic 11" descr="Target Audience with solid fill">
            <a:extLst>
              <a:ext uri="{FF2B5EF4-FFF2-40B4-BE49-F238E27FC236}">
                <a16:creationId xmlns:a16="http://schemas.microsoft.com/office/drawing/2014/main" id="{E372234E-4628-BB3E-0FF0-D668140383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979" y="5008125"/>
            <a:ext cx="914400" cy="914400"/>
          </a:xfrm>
          <a:prstGeom prst="rect">
            <a:avLst/>
          </a:prstGeom>
        </p:spPr>
      </p:pic>
      <p:pic>
        <p:nvPicPr>
          <p:cNvPr id="17" name="Picture 16" descr="A person with curly hair wearing a green shirt&#10;&#10;AI-generated content may be incorrect.">
            <a:extLst>
              <a:ext uri="{FF2B5EF4-FFF2-40B4-BE49-F238E27FC236}">
                <a16:creationId xmlns:a16="http://schemas.microsoft.com/office/drawing/2014/main" id="{5C467B01-6D6A-A7AE-3F2A-B83BBAB52CCF}"/>
              </a:ext>
            </a:extLst>
          </p:cNvPr>
          <p:cNvPicPr>
            <a:picLocks noChangeAspect="1"/>
          </p:cNvPicPr>
          <p:nvPr/>
        </p:nvPicPr>
        <p:blipFill>
          <a:blip r:embed="rId8"/>
          <a:srcRect l="11480" r="15453"/>
          <a:stretch>
            <a:fillRect/>
          </a:stretch>
        </p:blipFill>
        <p:spPr>
          <a:xfrm>
            <a:off x="9257877" y="0"/>
            <a:ext cx="2818634" cy="6858000"/>
          </a:xfrm>
          <a:prstGeom prst="rect">
            <a:avLst/>
          </a:prstGeom>
        </p:spPr>
      </p:pic>
    </p:spTree>
    <p:extLst>
      <p:ext uri="{BB962C8B-B14F-4D97-AF65-F5344CB8AC3E}">
        <p14:creationId xmlns:p14="http://schemas.microsoft.com/office/powerpoint/2010/main" val="27794222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1E7-98FE-D9A3-C8FA-4988AE758B2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0A2812C-1BC4-C41F-FF61-3F3A7077A4AB}"/>
              </a:ext>
            </a:extLst>
          </p:cNvPr>
          <p:cNvSpPr>
            <a:spLocks noGrp="1"/>
          </p:cNvSpPr>
          <p:nvPr>
            <p:ph type="body" sz="quarter" idx="18"/>
          </p:nvPr>
        </p:nvSpPr>
        <p:spPr>
          <a:xfrm>
            <a:off x="499886" y="3429959"/>
            <a:ext cx="3196820" cy="1049221"/>
          </a:xfrm>
        </p:spPr>
        <p:txBody>
          <a:bodyPr lIns="91440" tIns="45720" rIns="91440" bIns="45720" anchor="t">
            <a:noAutofit/>
          </a:bodyPr>
          <a:lstStyle/>
          <a:p>
            <a:pPr algn="ctr">
              <a:lnSpc>
                <a:spcPct val="100000"/>
              </a:lnSpc>
            </a:pPr>
            <a:r>
              <a:rPr lang="en-US" altLang="en-US" sz="2400" b="0" dirty="0">
                <a:latin typeface="+mn-lt"/>
                <a:ea typeface="Open Sans"/>
                <a:cs typeface="Calibri"/>
              </a:rPr>
              <a:t>Zmožnost zaračunavanja premije </a:t>
            </a:r>
          </a:p>
          <a:p>
            <a:pPr algn="ctr">
              <a:lnSpc>
                <a:spcPct val="100000"/>
              </a:lnSpc>
            </a:pPr>
            <a:r>
              <a:rPr lang="en-US" altLang="en-US" sz="2400" b="0" i="1" dirty="0">
                <a:latin typeface="+mn-lt"/>
              </a:rPr>
              <a:t>(Gostje so pripravljeni plačati)</a:t>
            </a:r>
            <a:endParaRPr lang="en-IE" sz="2400" b="0" i="1" dirty="0">
              <a:latin typeface="+mn-lt"/>
            </a:endParaRPr>
          </a:p>
        </p:txBody>
      </p:sp>
      <p:pic>
        <p:nvPicPr>
          <p:cNvPr id="3" name="Picture Placeholder 2" descr="Hands holding a plant in the dirt&#10;&#10;AI-generated content may be incorrect.">
            <a:extLst>
              <a:ext uri="{FF2B5EF4-FFF2-40B4-BE49-F238E27FC236}">
                <a16:creationId xmlns:a16="http://schemas.microsoft.com/office/drawing/2014/main" id="{6FE2821E-A717-3B7D-BFF1-9DC43F130548}"/>
              </a:ext>
            </a:extLst>
          </p:cNvPr>
          <p:cNvPicPr>
            <a:picLocks noGrp="1" noChangeAspect="1"/>
          </p:cNvPicPr>
          <p:nvPr>
            <p:ph type="pic" sz="quarter" idx="10"/>
          </p:nvPr>
        </p:nvPicPr>
        <p:blipFill>
          <a:blip r:embed="rId2"/>
          <a:srcRect l="8509" r="8509"/>
          <a:stretch>
            <a:fillRect/>
          </a:stretch>
        </p:blipFill>
        <p:spPr/>
      </p:pic>
      <p:sp>
        <p:nvSpPr>
          <p:cNvPr id="13" name="Text Placeholder 12">
            <a:extLst>
              <a:ext uri="{FF2B5EF4-FFF2-40B4-BE49-F238E27FC236}">
                <a16:creationId xmlns:a16="http://schemas.microsoft.com/office/drawing/2014/main" id="{7757BF1C-1DC2-5D37-3003-930BC2954C58}"/>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BFF8E86F-C716-5089-017F-7BB37C05E169}"/>
              </a:ext>
            </a:extLst>
          </p:cNvPr>
          <p:cNvSpPr>
            <a:spLocks noGrp="1" noChangeArrowheads="1"/>
          </p:cNvSpPr>
          <p:nvPr>
            <p:ph type="body" sz="quarter" idx="21"/>
          </p:nvPr>
        </p:nvSpPr>
        <p:spPr bwMode="auto">
          <a:xfrm>
            <a:off x="4282129" y="113458"/>
            <a:ext cx="7540769"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ts val="600"/>
              </a:spcAft>
            </a:pPr>
            <a:r>
              <a:rPr lang="en-US" altLang="en-US" dirty="0"/>
              <a:t>Mnogi gostje, </a:t>
            </a:r>
            <a:r>
              <a:rPr lang="en-US" altLang="en-US" dirty="0" err="1"/>
              <a:t>zlasti</a:t>
            </a:r>
            <a:r>
              <a:rPr lang="en-US" altLang="en-US" dirty="0"/>
              <a:t> v </a:t>
            </a:r>
            <a:r>
              <a:rPr lang="en-US" altLang="en-US" err="1"/>
              <a:t>severni</a:t>
            </a:r>
            <a:r>
              <a:rPr lang="en-US" altLang="en-US" dirty="0"/>
              <a:t> </a:t>
            </a:r>
            <a:r>
              <a:rPr lang="en-US" altLang="en-US" err="1"/>
              <a:t>Evropi</a:t>
            </a:r>
            <a:r>
              <a:rPr lang="en-US" altLang="en-US" dirty="0"/>
              <a:t>, </a:t>
            </a:r>
            <a:r>
              <a:rPr lang="en-US" altLang="en-US" b="1" err="1"/>
              <a:t>aktivno</a:t>
            </a:r>
            <a:r>
              <a:rPr lang="en-US" altLang="en-US" b="1"/>
              <a:t> </a:t>
            </a:r>
            <a:r>
              <a:rPr lang="en-US" altLang="en-US" b="1" err="1"/>
              <a:t>iščejo</a:t>
            </a:r>
            <a:r>
              <a:rPr lang="en-US" altLang="en-US" b="1"/>
              <a:t> </a:t>
            </a:r>
            <a:r>
              <a:rPr lang="en-US" altLang="en-US" b="1" err="1"/>
              <a:t>nastanitve</a:t>
            </a:r>
            <a:r>
              <a:rPr lang="en-US" altLang="en-US" b="1"/>
              <a:t> z </a:t>
            </a:r>
            <a:r>
              <a:rPr lang="en-US" altLang="en-US" b="1" dirty="0"/>
              <a:t>zelenimi certifikati </a:t>
            </a:r>
            <a:r>
              <a:rPr lang="en-US" altLang="en-US" dirty="0"/>
              <a:t>ali </a:t>
            </a:r>
            <a:r>
              <a:rPr lang="en-US" altLang="en-US" b="1" dirty="0"/>
              <a:t>vidnimi ekološkimi praksami </a:t>
            </a:r>
            <a:r>
              <a:rPr lang="en-US" altLang="en-US" dirty="0"/>
              <a:t>(kot so sončna energija in hrana od kmetije do mize) in so pripravljeni plačati doplačilo, saj vedo, da je njihovo bivanje v skladu z njihovimi vrednotami.</a:t>
            </a:r>
          </a:p>
          <a:p>
            <a:pPr lvl="0" eaLnBrk="0" fontAlgn="base" hangingPunct="0">
              <a:spcBef>
                <a:spcPct val="0"/>
              </a:spcBef>
              <a:spcAft>
                <a:spcPts val="600"/>
              </a:spcAft>
            </a:pPr>
            <a:endParaRPr lang="en-US" altLang="en-US" sz="1000" dirty="0"/>
          </a:p>
          <a:p>
            <a:pPr lvl="0" eaLnBrk="0" fontAlgn="base" hangingPunct="0">
              <a:spcBef>
                <a:spcPct val="0"/>
              </a:spcBef>
              <a:spcAft>
                <a:spcPts val="600"/>
              </a:spcAft>
            </a:pPr>
            <a:r>
              <a:rPr lang="en-US" altLang="en-US" dirty="0"/>
              <a:t>Če</a:t>
            </a:r>
            <a:r>
              <a:rPr lang="en-US" altLang="en-US" b="1" dirty="0">
                <a:solidFill>
                  <a:srgbClr val="E96751"/>
                </a:solidFill>
              </a:rPr>
              <a:t> na primer </a:t>
            </a:r>
            <a:r>
              <a:rPr lang="en-US" altLang="en-US" dirty="0"/>
              <a:t>primerljive koče v okolici stanejo 100 EUR na noč, lahko za kočo, ki je v celoti zasnovana v skladu z ekološkimi načeli, zaračunate 110–120 EUR in še vedno privabite ekološko ozaveščene goste. </a:t>
            </a:r>
          </a:p>
          <a:p>
            <a:pPr>
              <a:spcAft>
                <a:spcPts val="600"/>
              </a:spcAft>
            </a:pPr>
            <a:endParaRPr lang="en-US" b="1" dirty="0"/>
          </a:p>
          <a:p>
            <a:pPr>
              <a:spcAft>
                <a:spcPts val="600"/>
              </a:spcAft>
            </a:pPr>
            <a:r>
              <a:rPr lang="en-US" sz="2800" b="1" dirty="0">
                <a:solidFill>
                  <a:srgbClr val="E96751"/>
                </a:solidFill>
              </a:rPr>
              <a:t>Katera zelena značilnost upravičuje višje cene?</a:t>
            </a:r>
          </a:p>
          <a:p>
            <a:pPr marL="342900" indent="-342900">
              <a:spcAft>
                <a:spcPts val="600"/>
              </a:spcAft>
              <a:buFont typeface="Wingdings" panose="05000000000000000000" pitchFamily="2" charset="2"/>
              <a:buChar char="ü"/>
            </a:pPr>
            <a:r>
              <a:rPr lang="en-US" b="1" dirty="0"/>
              <a:t>Avtomatizacija nadzora energije</a:t>
            </a:r>
            <a:r>
              <a:rPr lang="en-US" dirty="0"/>
              <a:t>: pametni termostati, sončni kolektorji in LED-razsvetljava ne le zmanjšujejo stroške, ampak tudi gostom omogočajo prijetno bivanje.</a:t>
            </a:r>
          </a:p>
          <a:p>
            <a:pPr marL="342900" indent="-342900">
              <a:spcAft>
                <a:spcPts val="600"/>
              </a:spcAft>
              <a:buFont typeface="Wingdings" panose="05000000000000000000" pitchFamily="2" charset="2"/>
              <a:buChar char="ü"/>
            </a:pPr>
            <a:r>
              <a:rPr lang="en-US" b="1" dirty="0"/>
              <a:t>Varčevanje z vodo</a:t>
            </a:r>
            <a:r>
              <a:rPr lang="en-US" dirty="0"/>
              <a:t>: Naprave z nizkim pretokom in sistemi za zbiranje deževnice so stroškovno učinkovite nadgradnje, ki jih gostje cenijo.</a:t>
            </a:r>
          </a:p>
        </p:txBody>
      </p:sp>
      <p:sp>
        <p:nvSpPr>
          <p:cNvPr id="5" name="Text Placeholder 9">
            <a:extLst>
              <a:ext uri="{FF2B5EF4-FFF2-40B4-BE49-F238E27FC236}">
                <a16:creationId xmlns:a16="http://schemas.microsoft.com/office/drawing/2014/main" id="{373ECD7B-9F94-3BC6-BEB7-E46A838F225F}"/>
              </a:ext>
            </a:extLst>
          </p:cNvPr>
          <p:cNvSpPr>
            <a:spLocks noGrp="1"/>
          </p:cNvSpPr>
          <p:nvPr>
            <p:ph type="body" sz="quarter" idx="19"/>
          </p:nvPr>
        </p:nvSpPr>
        <p:spPr>
          <a:xfrm>
            <a:off x="391601" y="2110881"/>
            <a:ext cx="3189708" cy="385564"/>
          </a:xfrm>
        </p:spPr>
        <p:txBody>
          <a:bodyPr/>
          <a:lstStyle/>
          <a:p>
            <a:pPr algn="ctr"/>
            <a:r>
              <a:rPr lang="en-US" sz="2800" dirty="0"/>
              <a:t>Prednosti ekološke naložbe </a:t>
            </a:r>
            <a:endParaRPr lang="en-IE" sz="2800" dirty="0"/>
          </a:p>
        </p:txBody>
      </p:sp>
    </p:spTree>
    <p:extLst>
      <p:ext uri="{BB962C8B-B14F-4D97-AF65-F5344CB8AC3E}">
        <p14:creationId xmlns:p14="http://schemas.microsoft.com/office/powerpoint/2010/main" val="3195948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D7275-EA66-286F-7D57-973DDD4A49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D880CC-0752-31C3-7316-2CE5ECF40B74}"/>
              </a:ext>
            </a:extLst>
          </p:cNvPr>
          <p:cNvSpPr>
            <a:spLocks noGrp="1"/>
          </p:cNvSpPr>
          <p:nvPr>
            <p:ph type="body" sz="quarter" idx="16"/>
          </p:nvPr>
        </p:nvSpPr>
        <p:spPr>
          <a:xfrm>
            <a:off x="630166" y="1423002"/>
            <a:ext cx="10323585" cy="3066422"/>
          </a:xfrm>
        </p:spPr>
        <p:txBody>
          <a:bodyPr>
            <a:noAutofit/>
          </a:bodyPr>
          <a:lstStyle/>
          <a:p>
            <a:r>
              <a:rPr lang="en-US" sz="2200" dirty="0">
                <a:solidFill>
                  <a:srgbClr val="595959"/>
                </a:solidFill>
              </a:rPr>
              <a:t>Finančni uspeh ni odvisen samo od tega, koliko zaslužite danes, ampak tudi od pametnega načrtovanja za jutri. V zadnjem delu tega modula boste spoznali, kako zaščititi svoje podjetje za nastanitve pred prihodnjimi tveganji in hkrati ostati v skladu z okoljskimi in finančnimi cilji trajnosti. Od rezervnih sredstev za nujne primere in odpornosti na podnebne spremembe do strateških ponovnih naložb – ta del vam pomaga pripraviti se na negotovost in sprejeti dolgoročne odločitve, ki bodo zagotovile, da bo vaše podjetje v prihodnjih letih ostalo uspešno, odgovorno in odporno.</a:t>
            </a:r>
          </a:p>
          <a:p>
            <a:endParaRPr lang="en-US" sz="2200" dirty="0">
              <a:solidFill>
                <a:srgbClr val="595959"/>
              </a:solidFill>
            </a:endParaRPr>
          </a:p>
          <a:p>
            <a:r>
              <a:rPr lang="en-US" sz="2400" b="1" dirty="0">
                <a:solidFill>
                  <a:srgbClr val="E96751"/>
                </a:solidFill>
              </a:rPr>
              <a:t>Poglavje 11: </a:t>
            </a:r>
            <a:r>
              <a:rPr lang="en-US" sz="2400" b="1" dirty="0">
                <a:solidFill>
                  <a:srgbClr val="459597"/>
                </a:solidFill>
              </a:rPr>
              <a:t>Načrtovanje za izredne razmere za dolgoročno uspešnost</a:t>
            </a:r>
          </a:p>
          <a:p>
            <a:pPr marL="342900" indent="-342900">
              <a:buFont typeface="Arial" panose="020B0604020202020204" pitchFamily="34" charset="0"/>
              <a:buChar char="•"/>
            </a:pPr>
            <a:r>
              <a:rPr lang="en-US" sz="2000" i="1" dirty="0">
                <a:solidFill>
                  <a:srgbClr val="E96751"/>
                </a:solidFill>
              </a:rPr>
              <a:t>Kako lahko zagotovim, da bo moje podjetje ostalo okoljsko trajnostno, zaščiteno in finančno </a:t>
            </a:r>
            <a:r>
              <a:rPr lang="en-US" sz="2000" b="1" i="1" dirty="0">
                <a:solidFill>
                  <a:srgbClr val="E96751"/>
                </a:solidFill>
              </a:rPr>
              <a:t>uspešno na dolgi rok</a:t>
            </a:r>
            <a:r>
              <a:rPr lang="en-US" sz="2000" i="1" dirty="0">
                <a:solidFill>
                  <a:srgbClr val="E96751"/>
                </a:solidFill>
              </a:rPr>
              <a:t>? </a:t>
            </a:r>
          </a:p>
          <a:p>
            <a:r>
              <a:rPr lang="en-US" sz="2200" b="1" dirty="0">
                <a:solidFill>
                  <a:srgbClr val="595959"/>
                </a:solidFill>
              </a:rPr>
              <a:t>Cilj: </a:t>
            </a:r>
            <a:r>
              <a:rPr lang="en-US" sz="2200" dirty="0">
                <a:solidFill>
                  <a:srgbClr val="595959"/>
                </a:solidFill>
              </a:rPr>
              <a:t>Prepoznati finančna tveganja, oblikovati načrte za izredne razmere, pametno vlagati v ekološke odločitve in izvajati dolgoročne strategije trajnosti. </a:t>
            </a:r>
          </a:p>
          <a:p>
            <a:endParaRPr lang="en-US" sz="2800" dirty="0">
              <a:solidFill>
                <a:srgbClr val="595959"/>
              </a:solidFill>
            </a:endParaRPr>
          </a:p>
          <a:p>
            <a:r>
              <a:rPr lang="en-US" sz="2200" dirty="0">
                <a:solidFill>
                  <a:srgbClr val="595959"/>
                </a:solidFill>
              </a:rPr>
              <a:t>.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0F248CAD-E88F-AD58-C41C-C8360D4F3D6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dirty="0"/>
          </a:p>
        </p:txBody>
      </p:sp>
      <p:sp>
        <p:nvSpPr>
          <p:cNvPr id="4" name="Freeform 28">
            <a:extLst>
              <a:ext uri="{FF2B5EF4-FFF2-40B4-BE49-F238E27FC236}">
                <a16:creationId xmlns:a16="http://schemas.microsoft.com/office/drawing/2014/main" id="{1C54AFD7-D4F9-D28E-90AD-69BCEFBAD8A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FF9AB7ED-5824-E082-5C5D-2CB3AE3E1386}"/>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11 </a:t>
            </a:r>
            <a:r>
              <a:rPr lang="en-US" sz="3000" dirty="0"/>
              <a:t>Načrtovanje za izredne razmere za dolgoročno vzdržnost</a:t>
            </a:r>
          </a:p>
        </p:txBody>
      </p:sp>
    </p:spTree>
    <p:extLst>
      <p:ext uri="{BB962C8B-B14F-4D97-AF65-F5344CB8AC3E}">
        <p14:creationId xmlns:p14="http://schemas.microsoft.com/office/powerpoint/2010/main" val="6900826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8A47C-80F9-9331-CB37-99C7682FA10B}"/>
            </a:ext>
          </a:extLst>
        </p:cNvPr>
        <p:cNvGrpSpPr/>
        <p:nvPr/>
      </p:nvGrpSpPr>
      <p:grpSpPr>
        <a:xfrm>
          <a:off x="0" y="0"/>
          <a:ext cx="0" cy="0"/>
          <a:chOff x="0" y="0"/>
          <a:chExt cx="0" cy="0"/>
        </a:xfrm>
      </p:grpSpPr>
      <p:pic>
        <p:nvPicPr>
          <p:cNvPr id="15" name="Picture Placeholder 14" descr="A person and person planting a plant&#10;&#10;AI-generated content may be incorrect.">
            <a:extLst>
              <a:ext uri="{FF2B5EF4-FFF2-40B4-BE49-F238E27FC236}">
                <a16:creationId xmlns:a16="http://schemas.microsoft.com/office/drawing/2014/main" id="{32FDB425-BC2D-CFDE-559B-6C0AE8F9D8EC}"/>
              </a:ext>
            </a:extLst>
          </p:cNvPr>
          <p:cNvPicPr>
            <a:picLocks noGrp="1" noChangeAspect="1"/>
          </p:cNvPicPr>
          <p:nvPr>
            <p:ph type="pic" sz="quarter" idx="10"/>
          </p:nvPr>
        </p:nvPicPr>
        <p:blipFill>
          <a:blip r:embed="rId2"/>
          <a:srcRect t="37922" b="24168"/>
          <a:stretch>
            <a:fillRect/>
          </a:stretch>
        </p:blipFill>
        <p:spPr>
          <a:xfrm>
            <a:off x="391600" y="0"/>
            <a:ext cx="3423163" cy="1945748"/>
          </a:xfrm>
        </p:spPr>
      </p:pic>
      <p:sp>
        <p:nvSpPr>
          <p:cNvPr id="13" name="Text Placeholder 12">
            <a:extLst>
              <a:ext uri="{FF2B5EF4-FFF2-40B4-BE49-F238E27FC236}">
                <a16:creationId xmlns:a16="http://schemas.microsoft.com/office/drawing/2014/main" id="{8C25FBE0-F158-30EB-D596-FA36A52D6D30}"/>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2AB2791E-983D-D931-59E7-0601A40B2E8A}"/>
              </a:ext>
            </a:extLst>
          </p:cNvPr>
          <p:cNvSpPr>
            <a:spLocks noGrp="1" noChangeArrowheads="1"/>
          </p:cNvSpPr>
          <p:nvPr>
            <p:ph type="body" sz="quarter" idx="21"/>
          </p:nvPr>
        </p:nvSpPr>
        <p:spPr bwMode="auto">
          <a:xfrm>
            <a:off x="4536129" y="425855"/>
            <a:ext cx="7286769"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spcAft>
                <a:spcPts val="600"/>
              </a:spcAft>
              <a:buFont typeface="Wingdings" panose="05000000000000000000" pitchFamily="2" charset="2"/>
              <a:buChar char="ü"/>
            </a:pPr>
            <a:r>
              <a:rPr lang="en-US" sz="2000" b="1" dirty="0"/>
              <a:t>Zmanjšanje količine odpadkov: </a:t>
            </a:r>
            <a:r>
              <a:rPr lang="en-US" sz="2000" dirty="0"/>
              <a:t>Ponudba polnilnih toaletnih potrebščin, kompostnih košov in postaj za recikliranje lahko pomaga vaši nepremičnini izstopati. Uvedite nadzor nad velikostjo obrokov hrane, da si gostje lahko sami postrežejo in vzamejo le toliko, kolikor potrebujejo.</a:t>
            </a:r>
            <a:endParaRPr lang="en-US" sz="2000" dirty="0">
              <a:ea typeface="Calibri"/>
              <a:cs typeface="Calibri"/>
            </a:endParaRPr>
          </a:p>
          <a:p>
            <a:pPr marL="342900" indent="-342900">
              <a:spcAft>
                <a:spcPts val="600"/>
              </a:spcAft>
              <a:buFont typeface="Wingdings" panose="05000000000000000000" pitchFamily="2" charset="2"/>
              <a:buChar char="ü"/>
            </a:pPr>
            <a:r>
              <a:rPr lang="en-US" sz="2000" b="1" dirty="0"/>
              <a:t>Okolju prijazne dobrine</a:t>
            </a:r>
            <a:r>
              <a:rPr lang="en-US" sz="2000" dirty="0"/>
              <a:t>: Posteljnina iz organskega bombaža, biorazgradljivi toaletni pribor in košarice z lokalnimi dobrotami za dobrodošlico povečajo zaznano vrednost.</a:t>
            </a:r>
            <a:endParaRPr lang="en-US" sz="2000" dirty="0">
              <a:ea typeface="Calibri"/>
              <a:cs typeface="Calibri"/>
            </a:endParaRPr>
          </a:p>
          <a:p>
            <a:pPr marL="342900" indent="-342900">
              <a:spcAft>
                <a:spcPts val="600"/>
              </a:spcAft>
              <a:buFont typeface="Wingdings" panose="05000000000000000000" pitchFamily="2" charset="2"/>
              <a:buChar char="ü"/>
            </a:pPr>
            <a:r>
              <a:rPr lang="en-US" sz="2000" b="1" dirty="0"/>
              <a:t>Trajnostna zasnova</a:t>
            </a:r>
            <a:r>
              <a:rPr lang="en-US" sz="2000" dirty="0"/>
              <a:t>: Nepremičnine, zgrajene ali prenovljene s trajnostnimi materiali (kot so bambusova tla ali pohištvo iz obnovljenega lesa), imajo prestižen in okolju prijazen videz.</a:t>
            </a:r>
            <a:endParaRPr lang="en-US" sz="2000" dirty="0">
              <a:ea typeface="Calibri"/>
              <a:cs typeface="Calibri"/>
            </a:endParaRPr>
          </a:p>
          <a:p>
            <a:pPr marL="0" marR="0" lvl="0" indent="0" algn="l" defTabSz="914400" rtl="0" eaLnBrk="0" fontAlgn="base" latinLnBrk="0" hangingPunct="0">
              <a:lnSpc>
                <a:spcPct val="100000"/>
              </a:lnSpc>
              <a:spcBef>
                <a:spcPct val="0"/>
              </a:spcBef>
              <a:spcAft>
                <a:spcPts val="600"/>
              </a:spcAft>
              <a:buClrTx/>
              <a:buSzTx/>
              <a:tabLst/>
            </a:pPr>
            <a:endParaRPr lang="en-US" altLang="en-US" sz="2000" dirty="0">
              <a:ea typeface="Calibri"/>
              <a:cs typeface="Calibri"/>
            </a:endParaRPr>
          </a:p>
          <a:p>
            <a:pPr lvl="0" eaLnBrk="0" fontAlgn="base" hangingPunct="0">
              <a:spcBef>
                <a:spcPct val="0"/>
              </a:spcBef>
              <a:spcAft>
                <a:spcPts val="600"/>
              </a:spcAft>
            </a:pPr>
            <a:r>
              <a:rPr lang="en-US" altLang="en-US" sz="2000" b="1" dirty="0">
                <a:solidFill>
                  <a:srgbClr val="E96751"/>
                </a:solidFill>
              </a:rPr>
              <a:t>Pomembno: </a:t>
            </a:r>
            <a:r>
              <a:rPr lang="en-US" altLang="en-US" sz="2000" dirty="0"/>
              <a:t>preglednost in komunikacija sta ključnega pomena – gostom morate pokazati, </a:t>
            </a:r>
            <a:r>
              <a:rPr lang="en-US" altLang="en-US" sz="2000" i="1" dirty="0"/>
              <a:t>kaj </a:t>
            </a:r>
            <a:r>
              <a:rPr lang="en-US" altLang="en-US" sz="2000" dirty="0"/>
              <a:t>delate na področju trajnosti (varčevanje z energijo, skupnostni projekti, organska posteljnina itd.), sicer ta dodana vrednost morda ne bo očitna.</a:t>
            </a:r>
            <a:endParaRPr lang="en-US" altLang="en-US" sz="2000" b="0" i="0" u="none" strike="noStrike" cap="none" normalizeH="0" baseline="0" dirty="0">
              <a:ln>
                <a:noFill/>
              </a:ln>
              <a:effectLst/>
              <a:ea typeface="Calibri"/>
              <a:cs typeface="Calibri"/>
            </a:endParaRPr>
          </a:p>
        </p:txBody>
      </p:sp>
      <p:sp>
        <p:nvSpPr>
          <p:cNvPr id="3" name="TextBox 2">
            <a:extLst>
              <a:ext uri="{FF2B5EF4-FFF2-40B4-BE49-F238E27FC236}">
                <a16:creationId xmlns:a16="http://schemas.microsoft.com/office/drawing/2014/main" id="{1549DFB8-C8BA-C4CC-E1B2-BCB5713AE558}"/>
              </a:ext>
            </a:extLst>
          </p:cNvPr>
          <p:cNvSpPr txBox="1"/>
          <p:nvPr/>
        </p:nvSpPr>
        <p:spPr>
          <a:xfrm>
            <a:off x="2493493" y="6064052"/>
            <a:ext cx="7603165" cy="369332"/>
          </a:xfrm>
          <a:prstGeom prst="rect">
            <a:avLst/>
          </a:prstGeom>
          <a:noFill/>
        </p:spPr>
        <p:txBody>
          <a:bodyPr wrap="square">
            <a:spAutoFit/>
          </a:bodyPr>
          <a:lstStyle/>
          <a:p>
            <a:pPr algn="l"/>
            <a:r>
              <a:rPr lang="en-US" i="0" dirty="0">
                <a:solidFill>
                  <a:srgbClr val="00B0F0"/>
                </a:solidFill>
                <a:effectLst/>
                <a:hlinkClick r:id="rId3">
                  <a:extLst>
                    <a:ext uri="{A12FA001-AC4F-418D-AE19-62706E023703}">
                      <ahyp:hlinkClr xmlns:ahyp="http://schemas.microsoft.com/office/drawing/2018/hyperlinkcolor" val="tx"/>
                    </a:ext>
                  </a:extLst>
                </a:hlinkClick>
              </a:rPr>
              <a:t>Sklepna ugotovitev o zelenem turizmu: kako narediti odgovorni turizem donosen</a:t>
            </a:r>
            <a:endParaRPr lang="en-US" i="0" dirty="0">
              <a:solidFill>
                <a:srgbClr val="00B0F0"/>
              </a:solidFill>
              <a:effectLst/>
            </a:endParaRPr>
          </a:p>
        </p:txBody>
      </p:sp>
      <p:sp>
        <p:nvSpPr>
          <p:cNvPr id="10" name="Text Placeholder 8">
            <a:extLst>
              <a:ext uri="{FF2B5EF4-FFF2-40B4-BE49-F238E27FC236}">
                <a16:creationId xmlns:a16="http://schemas.microsoft.com/office/drawing/2014/main" id="{823EDE3A-DAFB-6F53-EEA4-9A82B76F8F6B}"/>
              </a:ext>
            </a:extLst>
          </p:cNvPr>
          <p:cNvSpPr>
            <a:spLocks noGrp="1"/>
          </p:cNvSpPr>
          <p:nvPr>
            <p:ph type="body" sz="quarter" idx="18"/>
          </p:nvPr>
        </p:nvSpPr>
        <p:spPr>
          <a:xfrm>
            <a:off x="656194" y="3293190"/>
            <a:ext cx="2893974" cy="1049221"/>
          </a:xfrm>
        </p:spPr>
        <p:txBody>
          <a:bodyPr lIns="91440" tIns="45720" rIns="91440" bIns="45720" anchor="t">
            <a:noAutofit/>
          </a:bodyPr>
          <a:lstStyle/>
          <a:p>
            <a:r>
              <a:rPr lang="en-US" altLang="en-US" sz="2400" b="0" dirty="0">
                <a:latin typeface="+mn-lt"/>
                <a:ea typeface="Open Sans"/>
                <a:cs typeface="Calibri"/>
              </a:rPr>
              <a:t>Zmožnost zaračunavanja višje cene </a:t>
            </a:r>
            <a:endParaRPr lang="sl-SI" sz="2400"/>
          </a:p>
          <a:p>
            <a:pPr algn="ctr">
              <a:lnSpc>
                <a:spcPct val="100000"/>
              </a:lnSpc>
            </a:pPr>
            <a:r>
              <a:rPr lang="en-US" altLang="en-US" sz="2400" b="0" i="1" dirty="0">
                <a:latin typeface="+mn-lt"/>
              </a:rPr>
              <a:t>(gostje so pripravljeni plačati)</a:t>
            </a:r>
            <a:endParaRPr lang="en-IE" sz="2400" b="0" i="1" dirty="0">
              <a:latin typeface="+mn-lt"/>
            </a:endParaRPr>
          </a:p>
        </p:txBody>
      </p:sp>
      <p:sp>
        <p:nvSpPr>
          <p:cNvPr id="11" name="Text Placeholder 9">
            <a:extLst>
              <a:ext uri="{FF2B5EF4-FFF2-40B4-BE49-F238E27FC236}">
                <a16:creationId xmlns:a16="http://schemas.microsoft.com/office/drawing/2014/main" id="{F1C75654-05BA-6140-3BB9-9C6926E39CC5}"/>
              </a:ext>
            </a:extLst>
          </p:cNvPr>
          <p:cNvSpPr>
            <a:spLocks noGrp="1"/>
          </p:cNvSpPr>
          <p:nvPr>
            <p:ph type="body" sz="quarter" idx="19"/>
          </p:nvPr>
        </p:nvSpPr>
        <p:spPr>
          <a:xfrm>
            <a:off x="391601" y="2159727"/>
            <a:ext cx="3189708" cy="385564"/>
          </a:xfrm>
        </p:spPr>
        <p:txBody>
          <a:bodyPr/>
          <a:lstStyle/>
          <a:p>
            <a:pPr algn="ctr"/>
            <a:r>
              <a:rPr lang="en-US" sz="2800" dirty="0"/>
              <a:t>Prednosti okolju prijaznih naložb </a:t>
            </a:r>
            <a:endParaRPr lang="en-IE" sz="2800" dirty="0"/>
          </a:p>
        </p:txBody>
      </p:sp>
    </p:spTree>
    <p:extLst>
      <p:ext uri="{BB962C8B-B14F-4D97-AF65-F5344CB8AC3E}">
        <p14:creationId xmlns:p14="http://schemas.microsoft.com/office/powerpoint/2010/main" val="26896565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33A5-D6C7-4456-119D-80BFBB2227C8}"/>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C7257139-2752-A54D-A3D7-CC570E8A7C7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A16E79D-8336-45EB-84AF-22CDF9693723}"/>
              </a:ext>
            </a:extLst>
          </p:cNvPr>
          <p:cNvSpPr/>
          <p:nvPr/>
        </p:nvSpPr>
        <p:spPr>
          <a:xfrm>
            <a:off x="239330" y="4033778"/>
            <a:ext cx="7752145" cy="481993"/>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5A94EAD-DF20-F9A0-8920-51D739FE7D2C}"/>
              </a:ext>
            </a:extLst>
          </p:cNvPr>
          <p:cNvSpPr/>
          <p:nvPr/>
        </p:nvSpPr>
        <p:spPr>
          <a:xfrm>
            <a:off x="227237" y="4516607"/>
            <a:ext cx="8455462" cy="1827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A080E4B3-57AC-CA64-9D67-94A18CE5A09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Prednosti okolju prijaznih naložb</a:t>
            </a:r>
          </a:p>
          <a:p>
            <a:pPr>
              <a:spcBef>
                <a:spcPts val="0"/>
              </a:spcBef>
            </a:pPr>
            <a:r>
              <a:rPr lang="en-US" altLang="en-US" sz="2800" b="0" dirty="0">
                <a:solidFill>
                  <a:srgbClr val="E96751"/>
                </a:solidFill>
              </a:rPr>
              <a:t>Ekološke certifikacije, nagrade in dostop do trga</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75CB5C67-8C64-7F11-B5A5-9937BB0AEBE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739E8CA6-987D-AA36-E6A5-08F3A18A0D9A}"/>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Kako</a:t>
            </a:r>
            <a:r>
              <a:rPr lang="en-US" sz="2200" b="1" dirty="0">
                <a:solidFill>
                  <a:schemeClr val="bg1"/>
                </a:solidFill>
              </a:rPr>
              <a:t>: </a:t>
            </a:r>
            <a:r>
              <a:rPr lang="en-US" sz="2200" dirty="0">
                <a:solidFill>
                  <a:schemeClr val="bg1"/>
                </a:solidFill>
              </a:rPr>
              <a:t>Z uvedbo energetsko učinkovitih sistemov, kot so LED-osvetlitev, proizvodnja sončne energije in visoko učinkovite klimatske naprave, lahko hoteli dolgoročno znatno zmanjšajo svoje stroške za komunalne storitve. </a:t>
            </a:r>
          </a:p>
        </p:txBody>
      </p:sp>
      <p:sp>
        <p:nvSpPr>
          <p:cNvPr id="14" name="Text Placeholder 4">
            <a:extLst>
              <a:ext uri="{FF2B5EF4-FFF2-40B4-BE49-F238E27FC236}">
                <a16:creationId xmlns:a16="http://schemas.microsoft.com/office/drawing/2014/main" id="{E3538E32-6CB6-6AC2-C0FA-1551AA907425}"/>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1A0EB7DB-1433-82C5-9E76-B0A45DBDC6B7}"/>
              </a:ext>
            </a:extLst>
          </p:cNvPr>
          <p:cNvSpPr txBox="1">
            <a:spLocks/>
          </p:cNvSpPr>
          <p:nvPr/>
        </p:nvSpPr>
        <p:spPr>
          <a:xfrm>
            <a:off x="1228753" y="471821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r>
              <a:rPr lang="en-US" altLang="en-US" sz="2200" dirty="0">
                <a:solidFill>
                  <a:schemeClr val="bg1"/>
                </a:solidFill>
              </a:rPr>
              <a:t>Nizozemski kabinski resort </a:t>
            </a:r>
            <a:r>
              <a:rPr lang="en-US" altLang="en-US" sz="2200" dirty="0" err="1">
                <a:solidFill>
                  <a:schemeClr val="bg1"/>
                </a:solidFill>
              </a:rPr>
              <a:t>Holenberg</a:t>
            </a:r>
            <a:r>
              <a:rPr lang="en-US" altLang="en-US" sz="2200" dirty="0">
                <a:solidFill>
                  <a:schemeClr val="bg1"/>
                </a:solidFill>
              </a:rPr>
              <a:t>, NL, z off-grid kabinami „ANNA“, </a:t>
            </a:r>
            <a:r>
              <a:rPr lang="en-US" altLang="en-US" sz="2200" b="1" dirty="0">
                <a:solidFill>
                  <a:schemeClr val="bg1"/>
                </a:solidFill>
              </a:rPr>
              <a:t>je bil v časopisu The Guardian izpostavljen kot eden najboljših ekoloških namestitev v Evropi. </a:t>
            </a:r>
            <a:r>
              <a:rPr lang="en-US" altLang="en-US" sz="2200" dirty="0">
                <a:solidFill>
                  <a:schemeClr val="bg1"/>
                </a:solidFill>
              </a:rPr>
              <a:t>Takšna publiciteta lahko poveča število rezervacij in vam omogoči, da ohranite visoke cene skozi vse leto.</a:t>
            </a: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386AFCDD-AB59-131F-C172-0F96C9D51A7A}"/>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F898E5B-AB7D-B261-F136-8374136A439C}"/>
              </a:ext>
            </a:extLst>
          </p:cNvPr>
          <p:cNvSpPr/>
          <p:nvPr/>
        </p:nvSpPr>
        <p:spPr>
          <a:xfrm>
            <a:off x="299824" y="1235971"/>
            <a:ext cx="8392644" cy="283688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FDD99BC1-5F1F-8B13-AE31-678FF36F7482}"/>
              </a:ext>
            </a:extLst>
          </p:cNvPr>
          <p:cNvSpPr txBox="1">
            <a:spLocks/>
          </p:cNvSpPr>
          <p:nvPr/>
        </p:nvSpPr>
        <p:spPr>
          <a:xfrm>
            <a:off x="1228753" y="142210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ts val="600"/>
              </a:spcAft>
            </a:pPr>
            <a:r>
              <a:rPr lang="en-US" sz="2200" b="1" dirty="0">
                <a:solidFill>
                  <a:schemeClr val="bg1"/>
                </a:solidFill>
              </a:rPr>
              <a:t>Pridobitev ekološkega znaka ali certifikata </a:t>
            </a:r>
            <a:r>
              <a:rPr lang="en-US" sz="2200" dirty="0">
                <a:solidFill>
                  <a:schemeClr val="bg1"/>
                </a:solidFill>
              </a:rPr>
              <a:t>(kot so EU Ecolabel, Green Tourism ali Sustainable Travel Ireland) pogosto povzroči začetne stroške (certifikacijske pristojbine in revizije) in lahko zahteva dodatne izdatke. </a:t>
            </a:r>
          </a:p>
          <a:p>
            <a:pPr marL="0" indent="0" eaLnBrk="0" fontAlgn="base" hangingPunct="0">
              <a:spcBef>
                <a:spcPct val="0"/>
              </a:spcBef>
              <a:spcAft>
                <a:spcPts val="600"/>
              </a:spcAft>
            </a:pPr>
            <a:r>
              <a:rPr lang="en-US" sz="2200" b="1" dirty="0">
                <a:solidFill>
                  <a:schemeClr val="bg1"/>
                </a:solidFill>
              </a:rPr>
              <a:t>Na primer, </a:t>
            </a:r>
            <a:r>
              <a:rPr lang="en-US" sz="2200" dirty="0">
                <a:solidFill>
                  <a:schemeClr val="bg1"/>
                </a:solidFill>
              </a:rPr>
              <a:t>prehod na biorazgradljive toaletne potrebščine je lahko dražji. Vendar pa lahko to poveča verodostojnost vašega trženja in vam prinese omembo v </a:t>
            </a:r>
            <a:r>
              <a:rPr lang="en-US" sz="2200" dirty="0" err="1">
                <a:solidFill>
                  <a:schemeClr val="bg1"/>
                </a:solidFill>
              </a:rPr>
              <a:t>specializiranih </a:t>
            </a:r>
            <a:r>
              <a:rPr lang="en-US" sz="2200" dirty="0">
                <a:solidFill>
                  <a:schemeClr val="bg1"/>
                </a:solidFill>
              </a:rPr>
              <a:t>seznamih ali potovalnih člankih. </a:t>
            </a:r>
          </a:p>
          <a:p>
            <a:pPr marL="0" lvl="0" indent="0" eaLnBrk="0" fontAlgn="base" hangingPunct="0">
              <a:spcBef>
                <a:spcPct val="0"/>
              </a:spcBef>
              <a:spcAft>
                <a:spcPts val="600"/>
              </a:spcAft>
            </a:pPr>
            <a:endParaRPr lang="en-US" sz="2200" dirty="0">
              <a:solidFill>
                <a:schemeClr val="bg1"/>
              </a:solidFill>
            </a:endParaRPr>
          </a:p>
        </p:txBody>
      </p:sp>
      <p:grpSp>
        <p:nvGrpSpPr>
          <p:cNvPr id="33" name="Group 32">
            <a:extLst>
              <a:ext uri="{FF2B5EF4-FFF2-40B4-BE49-F238E27FC236}">
                <a16:creationId xmlns:a16="http://schemas.microsoft.com/office/drawing/2014/main" id="{4907D6A5-A0F8-80EF-2C4A-58C18134FF37}"/>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D71CFA7-F874-8361-7636-EFE2E9B14D0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D446A693-8FFB-D13C-E012-0004212D5C9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12" name="Graphic 11" descr="Target Audience with solid fill">
            <a:extLst>
              <a:ext uri="{FF2B5EF4-FFF2-40B4-BE49-F238E27FC236}">
                <a16:creationId xmlns:a16="http://schemas.microsoft.com/office/drawing/2014/main" id="{DCF4B847-822D-A46F-D4B6-087BB37784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979" y="5008125"/>
            <a:ext cx="914400" cy="914400"/>
          </a:xfrm>
          <a:prstGeom prst="rect">
            <a:avLst/>
          </a:prstGeom>
        </p:spPr>
      </p:pic>
      <p:pic>
        <p:nvPicPr>
          <p:cNvPr id="20" name="Graphic 19" descr="Diploma with solid fill">
            <a:extLst>
              <a:ext uri="{FF2B5EF4-FFF2-40B4-BE49-F238E27FC236}">
                <a16:creationId xmlns:a16="http://schemas.microsoft.com/office/drawing/2014/main" id="{8BDD48EB-B339-F8CD-0A73-E0A91D349D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086" y="2134048"/>
            <a:ext cx="914400" cy="914400"/>
          </a:xfrm>
          <a:prstGeom prst="rect">
            <a:avLst/>
          </a:prstGeom>
        </p:spPr>
      </p:pic>
      <p:pic>
        <p:nvPicPr>
          <p:cNvPr id="22" name="Picture 21" descr="A sign on a pole&#10;&#10;AI-generated content may be incorrect.">
            <a:extLst>
              <a:ext uri="{FF2B5EF4-FFF2-40B4-BE49-F238E27FC236}">
                <a16:creationId xmlns:a16="http://schemas.microsoft.com/office/drawing/2014/main" id="{1EF4C5E2-D186-876A-BFF1-3649D5A6F2CE}"/>
              </a:ext>
            </a:extLst>
          </p:cNvPr>
          <p:cNvPicPr>
            <a:picLocks noChangeAspect="1"/>
          </p:cNvPicPr>
          <p:nvPr/>
        </p:nvPicPr>
        <p:blipFill>
          <a:blip r:embed="rId6"/>
          <a:srcRect l="25438" r="26013"/>
          <a:stretch>
            <a:fillRect/>
          </a:stretch>
        </p:blipFill>
        <p:spPr>
          <a:xfrm>
            <a:off x="9041913" y="2836874"/>
            <a:ext cx="2922850" cy="4013937"/>
          </a:xfrm>
          <a:prstGeom prst="rect">
            <a:avLst/>
          </a:prstGeom>
        </p:spPr>
      </p:pic>
      <p:pic>
        <p:nvPicPr>
          <p:cNvPr id="26" name="Picture 25" descr="A brush and soap on a counter&#10;&#10;AI-generated content may be incorrect.">
            <a:extLst>
              <a:ext uri="{FF2B5EF4-FFF2-40B4-BE49-F238E27FC236}">
                <a16:creationId xmlns:a16="http://schemas.microsoft.com/office/drawing/2014/main" id="{02E096E6-B787-523D-1092-8C76B08AFBE8}"/>
              </a:ext>
            </a:extLst>
          </p:cNvPr>
          <p:cNvPicPr>
            <a:picLocks noChangeAspect="1"/>
          </p:cNvPicPr>
          <p:nvPr/>
        </p:nvPicPr>
        <p:blipFill>
          <a:blip r:embed="rId7"/>
          <a:srcRect l="-682" t="11635" r="682" b="23654"/>
          <a:stretch>
            <a:fillRect/>
          </a:stretch>
        </p:blipFill>
        <p:spPr>
          <a:xfrm>
            <a:off x="9041913" y="0"/>
            <a:ext cx="2922850" cy="2836872"/>
          </a:xfrm>
          <a:prstGeom prst="rect">
            <a:avLst/>
          </a:prstGeom>
        </p:spPr>
      </p:pic>
    </p:spTree>
    <p:extLst>
      <p:ext uri="{BB962C8B-B14F-4D97-AF65-F5344CB8AC3E}">
        <p14:creationId xmlns:p14="http://schemas.microsoft.com/office/powerpoint/2010/main" val="34760092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1408-0FE9-FF74-853A-4F08BFD68B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D61A10-28F2-86DF-9588-FA820E7A40BE}"/>
              </a:ext>
            </a:extLst>
          </p:cNvPr>
          <p:cNvSpPr>
            <a:spLocks noGrp="1"/>
          </p:cNvSpPr>
          <p:nvPr>
            <p:ph type="body" sz="quarter" idx="18"/>
          </p:nvPr>
        </p:nvSpPr>
        <p:spPr>
          <a:xfrm>
            <a:off x="675098" y="3429566"/>
            <a:ext cx="2837636" cy="1049221"/>
          </a:xfrm>
        </p:spPr>
        <p:txBody>
          <a:bodyPr/>
          <a:lstStyle/>
          <a:p>
            <a:pPr algn="ctr">
              <a:lnSpc>
                <a:spcPct val="100000"/>
              </a:lnSpc>
            </a:pPr>
            <a:r>
              <a:rPr lang="en-US" dirty="0"/>
              <a:t>Zaključek </a:t>
            </a:r>
          </a:p>
          <a:p>
            <a:pPr algn="ctr">
              <a:lnSpc>
                <a:spcPct val="100000"/>
              </a:lnSpc>
            </a:pPr>
            <a:r>
              <a:rPr lang="en-US" b="0" i="1" dirty="0"/>
              <a:t>Rešitev, ki je koristna za vse</a:t>
            </a:r>
            <a:endParaRPr lang="en-IE" b="0" i="1" dirty="0"/>
          </a:p>
        </p:txBody>
      </p:sp>
      <p:pic>
        <p:nvPicPr>
          <p:cNvPr id="5" name="Picture Placeholder 4" descr="A group of houses in the snow&#10;&#10;AI-generated content may be incorrect.">
            <a:extLst>
              <a:ext uri="{FF2B5EF4-FFF2-40B4-BE49-F238E27FC236}">
                <a16:creationId xmlns:a16="http://schemas.microsoft.com/office/drawing/2014/main" id="{19C4F7C0-C993-B619-3951-A0AAE26E893A}"/>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02810DFB-13D9-1DF5-D2C8-89376CB4C2CB}"/>
              </a:ext>
            </a:extLst>
          </p:cNvPr>
          <p:cNvSpPr>
            <a:spLocks noGrp="1"/>
          </p:cNvSpPr>
          <p:nvPr>
            <p:ph type="body" sz="quarter" idx="21"/>
          </p:nvPr>
        </p:nvSpPr>
        <p:spPr>
          <a:xfrm>
            <a:off x="4447930" y="272363"/>
            <a:ext cx="7069050" cy="3499183"/>
          </a:xfrm>
        </p:spPr>
        <p:txBody>
          <a:bodyPr/>
          <a:lstStyle/>
          <a:p>
            <a:pPr>
              <a:spcAft>
                <a:spcPts val="1200"/>
              </a:spcAft>
            </a:pPr>
            <a:r>
              <a:rPr lang="en-US" dirty="0"/>
              <a:t>Trajnost ni le modna beseda – je poslovna strategija. Za ponudnike kratkoročnih najemov pa ni več le možnost. </a:t>
            </a:r>
          </a:p>
          <a:p>
            <a:pPr>
              <a:spcAft>
                <a:spcPts val="1200"/>
              </a:spcAft>
            </a:pPr>
            <a:r>
              <a:rPr lang="en-US" dirty="0"/>
              <a:t>Današnji </a:t>
            </a:r>
            <a:r>
              <a:rPr lang="en-US" dirty="0" err="1"/>
              <a:t>popotniki </a:t>
            </a:r>
            <a:r>
              <a:rPr lang="en-US" dirty="0"/>
              <a:t>vedo, kaj želijo. Ne gledajo le na ceno in lokacijo, ampak iščejo počitnice, ki so v skladu z njihovimi vrednotami. </a:t>
            </a:r>
          </a:p>
          <a:p>
            <a:pPr>
              <a:spcAft>
                <a:spcPts val="1200"/>
              </a:spcAft>
            </a:pPr>
            <a:r>
              <a:rPr lang="en-US" b="1" dirty="0"/>
              <a:t>Te trajnostne odločitve bodo vplivale na vaše finance, zato jih vključite v svojo cenovno strategijo. </a:t>
            </a:r>
          </a:p>
          <a:p>
            <a:pPr>
              <a:spcAft>
                <a:spcPts val="1200"/>
              </a:spcAft>
            </a:pPr>
            <a:r>
              <a:rPr lang="en-US" b="1" dirty="0">
                <a:solidFill>
                  <a:srgbClr val="E96751"/>
                </a:solidFill>
              </a:rPr>
              <a:t>Možnost: </a:t>
            </a:r>
            <a:r>
              <a:rPr lang="en-US" dirty="0"/>
              <a:t>Zaračunajte nekoliko višjo ceno za zeleno izkušnjo, s čimer se mnogi gostje strinjajo, </a:t>
            </a:r>
            <a:r>
              <a:rPr lang="en-US" i="1" dirty="0"/>
              <a:t>še posebej če jasno komuniciraš vrednost in vpliv</a:t>
            </a:r>
            <a:r>
              <a:rPr lang="en-US" dirty="0"/>
              <a:t> </a:t>
            </a:r>
          </a:p>
          <a:p>
            <a:pPr>
              <a:spcAft>
                <a:spcPts val="1200"/>
              </a:spcAft>
            </a:pPr>
            <a:r>
              <a:rPr lang="en-US" i="1" dirty="0">
                <a:solidFill>
                  <a:srgbClr val="E96751"/>
                </a:solidFill>
              </a:rPr>
              <a:t>(»10 % naše energije pridobivamo iz sončne energije na lokaciji – vaš obisk pomaga financirati našo obnovljivo energijo, hvala!«). </a:t>
            </a:r>
          </a:p>
          <a:p>
            <a:pPr>
              <a:spcAft>
                <a:spcPts val="1200"/>
              </a:spcAft>
            </a:pPr>
            <a:r>
              <a:rPr lang="en-US" b="1" dirty="0">
                <a:solidFill>
                  <a:srgbClr val="E96751"/>
                </a:solidFill>
              </a:rPr>
              <a:t>Sklepna ugotovitev: </a:t>
            </a:r>
            <a:r>
              <a:rPr lang="en-US" dirty="0"/>
              <a:t>Trajnostno poslovanje je lahko resnično koristno za vse: </a:t>
            </a:r>
            <a:r>
              <a:rPr lang="en-US" b="1" dirty="0"/>
              <a:t>gostje se pri nas dobro počutijo (in plačajo), vi pa poslujete učinkoviteje.</a:t>
            </a:r>
            <a:endParaRPr lang="en-US" dirty="0"/>
          </a:p>
          <a:p>
            <a:pPr>
              <a:spcAft>
                <a:spcPts val="1200"/>
              </a:spcAft>
            </a:pPr>
            <a:endParaRPr lang="en-IE" dirty="0"/>
          </a:p>
        </p:txBody>
      </p:sp>
      <p:sp>
        <p:nvSpPr>
          <p:cNvPr id="8" name="Text Placeholder 7">
            <a:extLst>
              <a:ext uri="{FF2B5EF4-FFF2-40B4-BE49-F238E27FC236}">
                <a16:creationId xmlns:a16="http://schemas.microsoft.com/office/drawing/2014/main" id="{EB7D833E-5505-7667-997E-A9BE62D4F8CC}"/>
              </a:ext>
            </a:extLst>
          </p:cNvPr>
          <p:cNvSpPr>
            <a:spLocks noGrp="1"/>
          </p:cNvSpPr>
          <p:nvPr>
            <p:ph type="body" sz="quarter" idx="66"/>
          </p:nvPr>
        </p:nvSpPr>
        <p:spPr/>
        <p:txBody>
          <a:bodyPr/>
          <a:lstStyle/>
          <a:p>
            <a:endParaRPr lang="en-IE"/>
          </a:p>
        </p:txBody>
      </p:sp>
      <p:sp>
        <p:nvSpPr>
          <p:cNvPr id="9" name="Text Placeholder 9">
            <a:extLst>
              <a:ext uri="{FF2B5EF4-FFF2-40B4-BE49-F238E27FC236}">
                <a16:creationId xmlns:a16="http://schemas.microsoft.com/office/drawing/2014/main" id="{D4CEF607-53FF-6CE9-4B0F-73C417F07400}"/>
              </a:ext>
            </a:extLst>
          </p:cNvPr>
          <p:cNvSpPr>
            <a:spLocks noGrp="1"/>
          </p:cNvSpPr>
          <p:nvPr>
            <p:ph type="body" sz="quarter" idx="19"/>
          </p:nvPr>
        </p:nvSpPr>
        <p:spPr>
          <a:xfrm>
            <a:off x="391601" y="2159727"/>
            <a:ext cx="3189708" cy="385564"/>
          </a:xfrm>
        </p:spPr>
        <p:txBody>
          <a:bodyPr/>
          <a:lstStyle/>
          <a:p>
            <a:pPr algn="ctr"/>
            <a:r>
              <a:rPr lang="en-US" sz="2800" dirty="0"/>
              <a:t>Prednosti okolju prijaznih naložb </a:t>
            </a:r>
            <a:endParaRPr lang="en-IE" sz="2800" dirty="0"/>
          </a:p>
        </p:txBody>
      </p:sp>
    </p:spTree>
    <p:extLst>
      <p:ext uri="{BB962C8B-B14F-4D97-AF65-F5344CB8AC3E}">
        <p14:creationId xmlns:p14="http://schemas.microsoft.com/office/powerpoint/2010/main" val="41728413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D610E3-ADB3-F8B1-5F03-005C401D6B41}"/>
              </a:ext>
            </a:extLst>
          </p:cNvPr>
          <p:cNvSpPr>
            <a:spLocks noGrp="1"/>
          </p:cNvSpPr>
          <p:nvPr>
            <p:ph type="body" sz="quarter" idx="16"/>
          </p:nvPr>
        </p:nvSpPr>
        <p:spPr>
          <a:xfrm>
            <a:off x="565374" y="151606"/>
            <a:ext cx="10614687" cy="803654"/>
          </a:xfrm>
        </p:spPr>
        <p:txBody>
          <a:bodyPr/>
          <a:lstStyle/>
          <a:p>
            <a:r>
              <a:rPr lang="en-US" sz="2800" dirty="0"/>
              <a:t>Praktični nasveti za uporabo teh formul</a:t>
            </a:r>
            <a:endParaRPr lang="en-IE" sz="2800" dirty="0"/>
          </a:p>
        </p:txBody>
      </p:sp>
      <p:graphicFrame>
        <p:nvGraphicFramePr>
          <p:cNvPr id="5" name="Table 4">
            <a:extLst>
              <a:ext uri="{FF2B5EF4-FFF2-40B4-BE49-F238E27FC236}">
                <a16:creationId xmlns:a16="http://schemas.microsoft.com/office/drawing/2014/main" id="{7E9A438E-6C6E-E096-DC41-95440F9C9D89}"/>
              </a:ext>
            </a:extLst>
          </p:cNvPr>
          <p:cNvGraphicFramePr>
            <a:graphicFrameLocks noGrp="1"/>
          </p:cNvGraphicFramePr>
          <p:nvPr>
            <p:extLst>
              <p:ext uri="{D42A27DB-BD31-4B8C-83A1-F6EECF244321}">
                <p14:modId xmlns:p14="http://schemas.microsoft.com/office/powerpoint/2010/main" val="2164840764"/>
              </p:ext>
            </p:extLst>
          </p:nvPr>
        </p:nvGraphicFramePr>
        <p:xfrm>
          <a:off x="564058" y="1039169"/>
          <a:ext cx="10907576" cy="5249200"/>
        </p:xfrm>
        <a:graphic>
          <a:graphicData uri="http://schemas.openxmlformats.org/drawingml/2006/table">
            <a:tbl>
              <a:tblPr/>
              <a:tblGrid>
                <a:gridCol w="3864740">
                  <a:extLst>
                    <a:ext uri="{9D8B030D-6E8A-4147-A177-3AD203B41FA5}">
                      <a16:colId xmlns:a16="http://schemas.microsoft.com/office/drawing/2014/main" val="1112791902"/>
                    </a:ext>
                  </a:extLst>
                </a:gridCol>
                <a:gridCol w="7042836">
                  <a:extLst>
                    <a:ext uri="{9D8B030D-6E8A-4147-A177-3AD203B41FA5}">
                      <a16:colId xmlns:a16="http://schemas.microsoft.com/office/drawing/2014/main" val="3133373940"/>
                    </a:ext>
                  </a:extLst>
                </a:gridCol>
              </a:tblGrid>
              <a:tr h="334718">
                <a:tc>
                  <a:txBody>
                    <a:bodyPr/>
                    <a:lstStyle/>
                    <a:p>
                      <a:r>
                        <a:rPr lang="en-IE" sz="1800" b="1" dirty="0">
                          <a:solidFill>
                            <a:schemeClr val="bg1"/>
                          </a:solidFill>
                        </a:rPr>
                        <a:t>Nasvet</a:t>
                      </a:r>
                      <a:endParaRPr lang="en-IE" sz="180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1" dirty="0">
                          <a:solidFill>
                            <a:schemeClr val="bg1"/>
                          </a:solidFill>
                        </a:rPr>
                        <a:t>Primer</a:t>
                      </a:r>
                      <a:endParaRPr lang="en-IE" sz="180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628949964"/>
                  </a:ext>
                </a:extLst>
              </a:tr>
              <a:tr h="585757">
                <a:tc>
                  <a:txBody>
                    <a:bodyPr/>
                    <a:lstStyle/>
                    <a:p>
                      <a:r>
                        <a:rPr lang="en-US" sz="1800" dirty="0">
                          <a:solidFill>
                            <a:srgbClr val="494949"/>
                          </a:solidFill>
                        </a:rPr>
                        <a:t>Začnite z </a:t>
                      </a:r>
                      <a:r>
                        <a:rPr lang="en-US" sz="1800" b="1" dirty="0">
                          <a:solidFill>
                            <a:srgbClr val="494949"/>
                          </a:solidFill>
                        </a:rPr>
                        <a:t>eno ključno naložbo</a:t>
                      </a:r>
                      <a:endParaRPr lang="en-US" sz="1800" dirty="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Namestite sončne kolektorje za 30.000 €. </a:t>
                      </a:r>
                    </a:p>
                    <a:p>
                      <a:r>
                        <a:rPr lang="en-US" sz="1800" dirty="0">
                          <a:solidFill>
                            <a:srgbClr val="494949"/>
                          </a:solidFill>
                        </a:rPr>
                        <a:t>Če prihranite 5.000 € na leto → donosnost =</a:t>
                      </a:r>
                      <a:r>
                        <a:rPr lang="en-US" sz="1800" b="1" dirty="0">
                          <a:solidFill>
                            <a:srgbClr val="494949"/>
                          </a:solidFill>
                        </a:rPr>
                        <a:t> 6 let</a:t>
                      </a:r>
                      <a:r>
                        <a:rPr lang="en-US" sz="1800" dirty="0">
                          <a:solidFill>
                            <a:srgbClr val="494949"/>
                          </a:solidFill>
                        </a:rPr>
                        <a: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3707926"/>
                  </a:ext>
                </a:extLst>
              </a:tr>
              <a:tr h="585757">
                <a:tc>
                  <a:txBody>
                    <a:bodyPr/>
                    <a:lstStyle/>
                    <a:p>
                      <a:r>
                        <a:rPr lang="en-IE" sz="1800" dirty="0" err="1">
                          <a:solidFill>
                            <a:srgbClr val="494949"/>
                          </a:solidFill>
                        </a:rPr>
                        <a:t>Promovirajte</a:t>
                      </a:r>
                      <a:r>
                        <a:rPr lang="en-IE" sz="1800" dirty="0">
                          <a:solidFill>
                            <a:srgbClr val="494949"/>
                          </a:solidFill>
                        </a:rPr>
                        <a:t> </a:t>
                      </a:r>
                      <a:r>
                        <a:rPr lang="en-IE" sz="1800" b="1" dirty="0" err="1">
                          <a:solidFill>
                            <a:srgbClr val="494949"/>
                          </a:solidFill>
                        </a:rPr>
                        <a:t>vrednost</a:t>
                      </a:r>
                      <a:r>
                        <a:rPr lang="en-IE" sz="1800" b="1" dirty="0">
                          <a:solidFill>
                            <a:srgbClr val="494949"/>
                          </a:solidFill>
                        </a:rPr>
                        <a:t> in </a:t>
                      </a:r>
                      <a:r>
                        <a:rPr lang="en-IE" sz="1800" b="1" dirty="0" err="1">
                          <a:solidFill>
                            <a:srgbClr val="494949"/>
                          </a:solidFill>
                        </a:rPr>
                        <a:t>prihranke</a:t>
                      </a:r>
                      <a:endParaRPr lang="en-IE" sz="1800" dirty="0" err="1">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Dodajte opombo na svojo spletno stran: </a:t>
                      </a:r>
                    </a:p>
                    <a:p>
                      <a:r>
                        <a:rPr lang="en-US" sz="1800" dirty="0">
                          <a:solidFill>
                            <a:srgbClr val="494949"/>
                          </a:solidFill>
                        </a:rPr>
                        <a:t>„Ta ekološka koča prihrani 65 % energije – s svojim bivanjem podpirate trajnostno prihodnost.“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656484"/>
                  </a:ext>
                </a:extLst>
              </a:tr>
              <a:tr h="836796">
                <a:tc>
                  <a:txBody>
                    <a:bodyPr/>
                    <a:lstStyle/>
                    <a:p>
                      <a:r>
                        <a:rPr lang="en-US" sz="1800" dirty="0" err="1">
                          <a:solidFill>
                            <a:srgbClr val="494949"/>
                          </a:solidFill>
                        </a:rPr>
                        <a:t>Uporabite</a:t>
                      </a:r>
                      <a:r>
                        <a:rPr lang="en-US" sz="1800" dirty="0">
                          <a:solidFill>
                            <a:srgbClr val="494949"/>
                          </a:solidFill>
                        </a:rPr>
                        <a:t> </a:t>
                      </a:r>
                      <a:r>
                        <a:rPr lang="en-US" sz="1800" b="1" dirty="0" err="1">
                          <a:solidFill>
                            <a:srgbClr val="494949"/>
                          </a:solidFill>
                        </a:rPr>
                        <a:t>zeleno</a:t>
                      </a:r>
                      <a:r>
                        <a:rPr lang="en-US" sz="1800" b="1" dirty="0">
                          <a:solidFill>
                            <a:srgbClr val="494949"/>
                          </a:solidFill>
                        </a:rPr>
                        <a:t> </a:t>
                      </a:r>
                      <a:r>
                        <a:rPr lang="en-US" sz="1800" b="1" dirty="0" err="1">
                          <a:solidFill>
                            <a:srgbClr val="494949"/>
                          </a:solidFill>
                        </a:rPr>
                        <a:t>cenovno</a:t>
                      </a:r>
                      <a:r>
                        <a:rPr lang="en-US" sz="1800" b="1" dirty="0">
                          <a:solidFill>
                            <a:srgbClr val="494949"/>
                          </a:solidFill>
                        </a:rPr>
                        <a:t> </a:t>
                      </a:r>
                      <a:r>
                        <a:rPr lang="en-US" sz="1800" b="1" dirty="0" err="1">
                          <a:solidFill>
                            <a:srgbClr val="494949"/>
                          </a:solidFill>
                        </a:rPr>
                        <a:t>premijo</a:t>
                      </a:r>
                      <a:endParaRPr lang="en-US" sz="1800" dirty="0" err="1">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Če lokalne koče stanejo 100 € na noč, ponudite svojo za 115 €, </a:t>
                      </a:r>
                      <a:r>
                        <a:rPr lang="en-US" sz="1800" b="1" dirty="0">
                          <a:solidFill>
                            <a:srgbClr val="494949"/>
                          </a:solidFill>
                        </a:rPr>
                        <a:t>če je ekološko certificirana </a:t>
                      </a:r>
                      <a:r>
                        <a:rPr lang="en-US" sz="1800" dirty="0">
                          <a:solidFill>
                            <a:srgbClr val="494949"/>
                          </a:solidFill>
                        </a:rPr>
                        <a:t>(dodatnih 15 € × 100 noči = 1.500 € dodatka na leto).</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4612"/>
                  </a:ext>
                </a:extLst>
              </a:tr>
              <a:tr h="836796">
                <a:tc>
                  <a:txBody>
                    <a:bodyPr/>
                    <a:lstStyle/>
                    <a:p>
                      <a:r>
                        <a:rPr lang="en-US" sz="1800" dirty="0">
                          <a:solidFill>
                            <a:srgbClr val="494949"/>
                          </a:solidFill>
                        </a:rPr>
                        <a:t>V </a:t>
                      </a:r>
                      <a:r>
                        <a:rPr lang="en-US" sz="1800" dirty="0" err="1">
                          <a:solidFill>
                            <a:srgbClr val="494949"/>
                          </a:solidFill>
                        </a:rPr>
                        <a:t>marketingu</a:t>
                      </a:r>
                      <a:r>
                        <a:rPr lang="en-US" sz="1800" dirty="0">
                          <a:solidFill>
                            <a:srgbClr val="494949"/>
                          </a:solidFill>
                        </a:rPr>
                        <a:t> </a:t>
                      </a:r>
                      <a:r>
                        <a:rPr lang="en-US" sz="1800" dirty="0" err="1">
                          <a:solidFill>
                            <a:srgbClr val="494949"/>
                          </a:solidFill>
                        </a:rPr>
                        <a:t>uporabite</a:t>
                      </a:r>
                      <a:r>
                        <a:rPr lang="en-US" sz="1800" dirty="0">
                          <a:solidFill>
                            <a:srgbClr val="494949"/>
                          </a:solidFill>
                        </a:rPr>
                        <a:t> </a:t>
                      </a:r>
                      <a:r>
                        <a:rPr lang="en-US" sz="1800" b="1" dirty="0" err="1">
                          <a:solidFill>
                            <a:srgbClr val="494949"/>
                          </a:solidFill>
                        </a:rPr>
                        <a:t>resnične</a:t>
                      </a:r>
                      <a:r>
                        <a:rPr lang="en-US" sz="1800" b="1" dirty="0">
                          <a:solidFill>
                            <a:srgbClr val="494949"/>
                          </a:solidFill>
                        </a:rPr>
                        <a:t> </a:t>
                      </a:r>
                      <a:r>
                        <a:rPr lang="en-US" sz="1800" b="1" dirty="0" err="1">
                          <a:solidFill>
                            <a:srgbClr val="494949"/>
                          </a:solidFill>
                        </a:rPr>
                        <a:t>zgodbe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 prehodu na sončno energijo in kompostne straniščne školjke naša gostišče zdaj </a:t>
                      </a:r>
                      <a:r>
                        <a:rPr lang="en-US" sz="1800" b="1" dirty="0">
                          <a:solidFill>
                            <a:srgbClr val="494949"/>
                          </a:solidFill>
                        </a:rPr>
                        <a:t>prihrani 400 EUR/mesec </a:t>
                      </a:r>
                      <a:r>
                        <a:rPr lang="en-US" sz="1800" dirty="0">
                          <a:solidFill>
                            <a:srgbClr val="494949"/>
                          </a:solidFill>
                        </a:rPr>
                        <a:t>in gostom ponuja bolj zeleno bivanje.“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05954"/>
                  </a:ext>
                </a:extLst>
              </a:tr>
              <a:tr h="585757">
                <a:tc>
                  <a:txBody>
                    <a:bodyPr/>
                    <a:lstStyle/>
                    <a:p>
                      <a:r>
                        <a:rPr lang="en-IE" sz="1800" dirty="0" err="1">
                          <a:solidFill>
                            <a:srgbClr val="494949"/>
                          </a:solidFill>
                        </a:rPr>
                        <a:t>Najprej</a:t>
                      </a:r>
                      <a:r>
                        <a:rPr lang="en-IE" sz="1800" dirty="0">
                          <a:solidFill>
                            <a:srgbClr val="494949"/>
                          </a:solidFill>
                        </a:rPr>
                        <a:t> </a:t>
                      </a:r>
                      <a:r>
                        <a:rPr lang="en-IE" sz="1800" dirty="0" err="1">
                          <a:solidFill>
                            <a:srgbClr val="494949"/>
                          </a:solidFill>
                        </a:rPr>
                        <a:t>izberite</a:t>
                      </a:r>
                      <a:r>
                        <a:rPr lang="en-IE" sz="1800" dirty="0">
                          <a:solidFill>
                            <a:srgbClr val="494949"/>
                          </a:solidFill>
                        </a:rPr>
                        <a:t> </a:t>
                      </a:r>
                      <a:r>
                        <a:rPr lang="en-IE" sz="1800" b="1" dirty="0" err="1">
                          <a:solidFill>
                            <a:srgbClr val="494949"/>
                          </a:solidFill>
                        </a:rPr>
                        <a:t>vidne</a:t>
                      </a:r>
                      <a:r>
                        <a:rPr lang="en-IE" sz="1800" b="1" dirty="0">
                          <a:solidFill>
                            <a:srgbClr val="494949"/>
                          </a:solidFill>
                        </a:rPr>
                        <a:t> </a:t>
                      </a:r>
                      <a:r>
                        <a:rPr lang="en-IE" sz="1800" b="1" dirty="0" err="1">
                          <a:solidFill>
                            <a:srgbClr val="494949"/>
                          </a:solidFill>
                        </a:rPr>
                        <a:t>nadgradnje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Začnite s tistim, kar je vidno.</a:t>
                      </a:r>
                    </a:p>
                    <a:p>
                      <a:r>
                        <a:rPr lang="en-US" sz="1800" dirty="0">
                          <a:solidFill>
                            <a:srgbClr val="494949"/>
                          </a:solidFill>
                        </a:rPr>
                        <a:t>Gosti opazijo sončno energijo, naravne materiale, ekološke toaletne potrebščine. </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310992"/>
                  </a:ext>
                </a:extLst>
              </a:tr>
              <a:tr h="585757">
                <a:tc>
                  <a:txBody>
                    <a:bodyPr/>
                    <a:lstStyle/>
                    <a:p>
                      <a:r>
                        <a:rPr lang="en-US" sz="1800" dirty="0">
                          <a:solidFill>
                            <a:srgbClr val="494949"/>
                          </a:solidFill>
                        </a:rPr>
                        <a:t>Upoštevajte </a:t>
                      </a:r>
                      <a:r>
                        <a:rPr lang="en-US" sz="1800" b="1" dirty="0">
                          <a:solidFill>
                            <a:srgbClr val="494949"/>
                          </a:solidFill>
                        </a:rPr>
                        <a:t>subvencije ali spodbude</a:t>
                      </a:r>
                      <a:endParaRPr lang="en-US" sz="1800" dirty="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494949"/>
                          </a:solidFill>
                        </a:rPr>
                        <a:t>SEAI ali ekološko financiranje EU </a:t>
                      </a:r>
                      <a:r>
                        <a:rPr lang="en-US" sz="1800" dirty="0">
                          <a:solidFill>
                            <a:srgbClr val="494949"/>
                          </a:solidFill>
                        </a:rPr>
                        <a:t>lahko zmanjša začetne stroške izolacije ali obnovljivih virov energije za do 50 %.</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7819725"/>
                  </a:ext>
                </a:extLst>
              </a:tr>
            </a:tbl>
          </a:graphicData>
        </a:graphic>
      </p:graphicFrame>
    </p:spTree>
    <p:extLst>
      <p:ext uri="{BB962C8B-B14F-4D97-AF65-F5344CB8AC3E}">
        <p14:creationId xmlns:p14="http://schemas.microsoft.com/office/powerpoint/2010/main" val="40302838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FC5743-47FB-2A6B-5732-C77D68CAABF6}"/>
              </a:ext>
            </a:extLst>
          </p:cNvPr>
          <p:cNvSpPr>
            <a:spLocks noGrp="1"/>
          </p:cNvSpPr>
          <p:nvPr>
            <p:ph type="body" sz="quarter" idx="16"/>
          </p:nvPr>
        </p:nvSpPr>
        <p:spPr>
          <a:xfrm>
            <a:off x="279304" y="223427"/>
            <a:ext cx="11633392" cy="803654"/>
          </a:xfrm>
        </p:spPr>
        <p:txBody>
          <a:bodyPr/>
          <a:lstStyle/>
          <a:p>
            <a:r>
              <a:rPr lang="en-US" sz="2800" dirty="0">
                <a:solidFill>
                  <a:srgbClr val="E96751"/>
                </a:solidFill>
              </a:rPr>
              <a:t>Primer predloge – Kalkulator trajnostnih naložb </a:t>
            </a:r>
            <a:r>
              <a:rPr lang="en-US" sz="2800" b="0" dirty="0">
                <a:solidFill>
                  <a:srgbClr val="E96751"/>
                </a:solidFill>
              </a:rPr>
              <a:t>(različica Excel)</a:t>
            </a:r>
            <a:endParaRPr lang="en-IE" sz="2800" b="0" dirty="0">
              <a:solidFill>
                <a:srgbClr val="E96751"/>
              </a:solidFill>
            </a:endParaRPr>
          </a:p>
        </p:txBody>
      </p:sp>
      <p:graphicFrame>
        <p:nvGraphicFramePr>
          <p:cNvPr id="5" name="Table 4">
            <a:extLst>
              <a:ext uri="{FF2B5EF4-FFF2-40B4-BE49-F238E27FC236}">
                <a16:creationId xmlns:a16="http://schemas.microsoft.com/office/drawing/2014/main" id="{0276DD45-33E7-7B11-61D3-347D797BFB98}"/>
              </a:ext>
            </a:extLst>
          </p:cNvPr>
          <p:cNvGraphicFramePr>
            <a:graphicFrameLocks noGrp="1"/>
          </p:cNvGraphicFramePr>
          <p:nvPr>
            <p:extLst>
              <p:ext uri="{D42A27DB-BD31-4B8C-83A1-F6EECF244321}">
                <p14:modId xmlns:p14="http://schemas.microsoft.com/office/powerpoint/2010/main" val="833862347"/>
              </p:ext>
            </p:extLst>
          </p:nvPr>
        </p:nvGraphicFramePr>
        <p:xfrm>
          <a:off x="376774" y="2706273"/>
          <a:ext cx="11278651" cy="3131820"/>
        </p:xfrm>
        <a:graphic>
          <a:graphicData uri="http://schemas.openxmlformats.org/drawingml/2006/table">
            <a:tbl>
              <a:tblPr/>
              <a:tblGrid>
                <a:gridCol w="1589464">
                  <a:extLst>
                    <a:ext uri="{9D8B030D-6E8A-4147-A177-3AD203B41FA5}">
                      <a16:colId xmlns:a16="http://schemas.microsoft.com/office/drawing/2014/main" val="2493250003"/>
                    </a:ext>
                  </a:extLst>
                </a:gridCol>
                <a:gridCol w="1589464">
                  <a:extLst>
                    <a:ext uri="{9D8B030D-6E8A-4147-A177-3AD203B41FA5}">
                      <a16:colId xmlns:a16="http://schemas.microsoft.com/office/drawing/2014/main" val="1071349629"/>
                    </a:ext>
                  </a:extLst>
                </a:gridCol>
                <a:gridCol w="1589464">
                  <a:extLst>
                    <a:ext uri="{9D8B030D-6E8A-4147-A177-3AD203B41FA5}">
                      <a16:colId xmlns:a16="http://schemas.microsoft.com/office/drawing/2014/main" val="2404934970"/>
                    </a:ext>
                  </a:extLst>
                </a:gridCol>
                <a:gridCol w="1589464">
                  <a:extLst>
                    <a:ext uri="{9D8B030D-6E8A-4147-A177-3AD203B41FA5}">
                      <a16:colId xmlns:a16="http://schemas.microsoft.com/office/drawing/2014/main" val="2464147662"/>
                    </a:ext>
                  </a:extLst>
                </a:gridCol>
                <a:gridCol w="1589464">
                  <a:extLst>
                    <a:ext uri="{9D8B030D-6E8A-4147-A177-3AD203B41FA5}">
                      <a16:colId xmlns:a16="http://schemas.microsoft.com/office/drawing/2014/main" val="1806403255"/>
                    </a:ext>
                  </a:extLst>
                </a:gridCol>
                <a:gridCol w="1589464">
                  <a:extLst>
                    <a:ext uri="{9D8B030D-6E8A-4147-A177-3AD203B41FA5}">
                      <a16:colId xmlns:a16="http://schemas.microsoft.com/office/drawing/2014/main" val="299080935"/>
                    </a:ext>
                  </a:extLst>
                </a:gridCol>
                <a:gridCol w="1741867">
                  <a:extLst>
                    <a:ext uri="{9D8B030D-6E8A-4147-A177-3AD203B41FA5}">
                      <a16:colId xmlns:a16="http://schemas.microsoft.com/office/drawing/2014/main" val="1525078774"/>
                    </a:ext>
                  </a:extLst>
                </a:gridCol>
              </a:tblGrid>
              <a:tr h="914400">
                <a:tc>
                  <a:txBody>
                    <a:bodyPr/>
                    <a:lstStyle/>
                    <a:p>
                      <a:r>
                        <a:rPr lang="en-IE" sz="1800" b="0" dirty="0">
                          <a:solidFill>
                            <a:schemeClr val="bg1"/>
                          </a:solidFill>
                        </a:rPr>
                        <a:t>Vrsta naložbe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0" dirty="0">
                          <a:solidFill>
                            <a:schemeClr val="bg1"/>
                          </a:solidFill>
                        </a:rPr>
                        <a:t>Začetni stroški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0" dirty="0">
                          <a:solidFill>
                            <a:schemeClr val="bg1"/>
                          </a:solidFill>
                        </a:rPr>
                        <a:t>Letni prihranki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0" dirty="0">
                          <a:solidFill>
                            <a:schemeClr val="bg1"/>
                          </a:solidFill>
                        </a:rPr>
                        <a:t>Obdobje povračila (leta)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0" dirty="0">
                          <a:solidFill>
                            <a:schemeClr val="bg1"/>
                          </a:solidFill>
                        </a:rPr>
                        <a:t>Donosnost naložbe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0" dirty="0">
                          <a:solidFill>
                            <a:schemeClr val="bg1"/>
                          </a:solidFill>
                        </a:rPr>
                        <a:t>Ali lahko zvišate ceno?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800" b="0" dirty="0">
                          <a:solidFill>
                            <a:schemeClr val="bg1"/>
                          </a:solidFill>
                        </a:rPr>
                        <a:t>Nova cena/noč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693265790"/>
                  </a:ext>
                </a:extLst>
              </a:tr>
              <a:tr h="662940">
                <a:tc>
                  <a:txBody>
                    <a:bodyPr/>
                    <a:lstStyle/>
                    <a:p>
                      <a:r>
                        <a:rPr lang="en-IE" sz="1800" b="0" dirty="0">
                          <a:solidFill>
                            <a:schemeClr val="bg1"/>
                          </a:solidFill>
                        </a:rPr>
                        <a:t>Sončni kolektorji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1800" dirty="0">
                          <a:solidFill>
                            <a:srgbClr val="494949"/>
                          </a:solidFill>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=B2/C2 →</a:t>
                      </a:r>
                      <a:r>
                        <a:rPr lang="en-IE" sz="1800" b="1" dirty="0">
                          <a:solidFill>
                            <a:srgbClr val="494949"/>
                          </a:solidFill>
                        </a:rPr>
                        <a:t> 6</a:t>
                      </a:r>
                      <a:endParaRPr lang="en-IE" sz="18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=(C2/B2)*100 →</a:t>
                      </a:r>
                      <a:r>
                        <a:rPr lang="en-IE" sz="1800" b="1" dirty="0">
                          <a:solidFill>
                            <a:srgbClr val="494949"/>
                          </a:solidFill>
                        </a:rPr>
                        <a:t> 16,7 %</a:t>
                      </a:r>
                      <a:endParaRPr lang="en-IE" sz="18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Da,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100 € × 1,15 = 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255393"/>
                  </a:ext>
                </a:extLst>
              </a:tr>
              <a:tr h="640080">
                <a:tc>
                  <a:txBody>
                    <a:bodyPr/>
                    <a:lstStyle/>
                    <a:p>
                      <a:r>
                        <a:rPr lang="en-IE" sz="1800" b="0" dirty="0">
                          <a:solidFill>
                            <a:schemeClr val="bg1"/>
                          </a:solidFill>
                        </a:rPr>
                        <a:t>Izboljšava izolacije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1800" dirty="0">
                          <a:solidFill>
                            <a:srgbClr val="494949"/>
                          </a:solidFill>
                        </a:rPr>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=B3/C3 →</a:t>
                      </a:r>
                      <a:r>
                        <a:rPr lang="en-IE" sz="1800" b="1" dirty="0">
                          <a:solidFill>
                            <a:srgbClr val="494949"/>
                          </a:solidFill>
                        </a:rPr>
                        <a:t> 7,5</a:t>
                      </a:r>
                      <a:endParaRPr lang="en-IE" sz="18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=(C3/B3)*100 →</a:t>
                      </a:r>
                      <a:r>
                        <a:rPr lang="en-IE" sz="1800" b="1" dirty="0">
                          <a:solidFill>
                            <a:srgbClr val="494949"/>
                          </a:solidFill>
                        </a:rPr>
                        <a:t> 13,3 %</a:t>
                      </a:r>
                      <a:endParaRPr lang="en-IE" sz="18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err="1">
                          <a:solidFill>
                            <a:srgbClr val="494949"/>
                          </a:solidFill>
                        </a:rPr>
                        <a:t>Mogoče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95 × 1,10 = 104,50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817406"/>
                  </a:ext>
                </a:extLst>
              </a:tr>
              <a:tr h="914400">
                <a:tc>
                  <a:txBody>
                    <a:bodyPr/>
                    <a:lstStyle/>
                    <a:p>
                      <a:r>
                        <a:rPr lang="en-IE" sz="1800" b="0" dirty="0">
                          <a:solidFill>
                            <a:schemeClr val="bg1"/>
                          </a:solidFill>
                        </a:rPr>
                        <a:t>Sistem za recikliranje vode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1800" dirty="0">
                          <a:solidFill>
                            <a:srgbClr val="494949"/>
                          </a:solidFill>
                        </a:rPr>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=B4/C4 →</a:t>
                      </a:r>
                      <a:r>
                        <a:rPr lang="en-IE" sz="1800" b="1" dirty="0">
                          <a:solidFill>
                            <a:srgbClr val="494949"/>
                          </a:solidFill>
                        </a:rPr>
                        <a:t> 8</a:t>
                      </a:r>
                      <a:endParaRPr lang="en-IE" sz="18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=(C4/B4)*100 →</a:t>
                      </a:r>
                      <a:r>
                        <a:rPr lang="en-IE" sz="1800" b="1" dirty="0">
                          <a:solidFill>
                            <a:srgbClr val="494949"/>
                          </a:solidFill>
                        </a:rPr>
                        <a:t> 12,5 %</a:t>
                      </a:r>
                      <a:endParaRPr lang="en-IE" sz="18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Ni </a:t>
                      </a:r>
                      <a:r>
                        <a:rPr lang="en-IE" sz="1800" dirty="0" err="1">
                          <a:solidFill>
                            <a:srgbClr val="494949"/>
                          </a:solidFill>
                        </a:rPr>
                        <a:t>verjetno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dirty="0">
                          <a:solidFill>
                            <a:srgbClr val="494949"/>
                          </a:solidFill>
                        </a:rPr>
                        <a:t>90 EUR (nespremenjeno)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993068"/>
                  </a:ext>
                </a:extLst>
              </a:tr>
            </a:tbl>
          </a:graphicData>
        </a:graphic>
      </p:graphicFrame>
      <p:sp>
        <p:nvSpPr>
          <p:cNvPr id="9" name="Rectangle 2">
            <a:extLst>
              <a:ext uri="{FF2B5EF4-FFF2-40B4-BE49-F238E27FC236}">
                <a16:creationId xmlns:a16="http://schemas.microsoft.com/office/drawing/2014/main" id="{C6DB5C11-51B2-E629-088A-061C62FCF52F}"/>
              </a:ext>
            </a:extLst>
          </p:cNvPr>
          <p:cNvSpPr>
            <a:spLocks noChangeArrowheads="1"/>
          </p:cNvSpPr>
          <p:nvPr/>
        </p:nvSpPr>
        <p:spPr bwMode="auto">
          <a:xfrm>
            <a:off x="279305" y="781199"/>
            <a:ext cx="1163339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E96751"/>
                </a:solidFill>
                <a:effectLst/>
              </a:rPr>
              <a:t>Opomba: </a:t>
            </a:r>
            <a:r>
              <a:rPr kumimoji="0" lang="en-US" altLang="en-US" sz="2200" b="0" i="0" u="none" strike="noStrike" cap="none" normalizeH="0" baseline="0" dirty="0">
                <a:ln>
                  <a:noFill/>
                </a:ln>
                <a:solidFill>
                  <a:srgbClr val="494949"/>
                </a:solidFill>
                <a:effectLst/>
              </a:rPr>
              <a:t>To so </a:t>
            </a:r>
            <a:r>
              <a:rPr kumimoji="0" lang="en-US" altLang="en-US" sz="2200" b="1" i="0" u="none" strike="noStrike" cap="none" normalizeH="0" baseline="0" dirty="0">
                <a:ln>
                  <a:noFill/>
                </a:ln>
                <a:solidFill>
                  <a:srgbClr val="494949"/>
                </a:solidFill>
                <a:effectLst/>
              </a:rPr>
              <a:t>sklici na celice, ki </a:t>
            </a:r>
            <a:r>
              <a:rPr kumimoji="0" lang="en-US" altLang="en-US" sz="2200" b="0" i="0" u="none" strike="noStrike" cap="none" normalizeH="0" baseline="0" dirty="0">
                <a:ln>
                  <a:noFill/>
                </a:ln>
                <a:solidFill>
                  <a:srgbClr val="494949"/>
                </a:solidFill>
                <a:effectLst/>
              </a:rPr>
              <a:t>se uporabljajo v Excelu ali Google Sheets.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1" i="0" u="none" strike="noStrike" cap="none" normalizeH="0" baseline="0" dirty="0">
                <a:ln>
                  <a:noFill/>
                </a:ln>
                <a:solidFill>
                  <a:srgbClr val="494949"/>
                </a:solidFill>
                <a:effectLst/>
              </a:rPr>
              <a:t>B2 </a:t>
            </a:r>
            <a:r>
              <a:rPr kumimoji="0" lang="en-US" altLang="en-US" sz="2200" b="0" i="0" u="none" strike="noStrike" cap="none" normalizeH="0" baseline="0" dirty="0">
                <a:ln>
                  <a:noFill/>
                </a:ln>
                <a:solidFill>
                  <a:srgbClr val="494949"/>
                </a:solidFill>
                <a:effectLst/>
              </a:rPr>
              <a:t>= številka v stolpcu B, vrstica 2 → v tem primeru </a:t>
            </a:r>
            <a:r>
              <a:rPr kumimoji="0" lang="en-US" altLang="en-US" sz="2200" b="0" i="1" u="none" strike="noStrike" cap="none" normalizeH="0" baseline="0" dirty="0">
                <a:ln>
                  <a:noFill/>
                </a:ln>
                <a:solidFill>
                  <a:srgbClr val="494949"/>
                </a:solidFill>
                <a:effectLst/>
              </a:rPr>
              <a:t>začetni stroški </a:t>
            </a:r>
            <a:r>
              <a:rPr kumimoji="0" lang="en-US" altLang="en-US" sz="2200" b="0" i="0" u="none" strike="noStrike" cap="none" normalizeH="0" baseline="0" dirty="0">
                <a:ln>
                  <a:noFill/>
                </a:ln>
                <a:solidFill>
                  <a:srgbClr val="494949"/>
                </a:solidFill>
                <a:effectLst/>
              </a:rPr>
              <a:t>prve naložbe (sončni kolektorji).</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1" i="0" u="none" strike="noStrike" cap="none" normalizeH="0" baseline="0" dirty="0">
                <a:ln>
                  <a:noFill/>
                </a:ln>
                <a:solidFill>
                  <a:srgbClr val="494949"/>
                </a:solidFill>
                <a:effectLst/>
              </a:rPr>
              <a:t>C2 </a:t>
            </a:r>
            <a:r>
              <a:rPr kumimoji="0" lang="en-US" altLang="en-US" sz="2200" b="0" i="0" u="none" strike="noStrike" cap="none" normalizeH="0" baseline="0" dirty="0">
                <a:ln>
                  <a:noFill/>
                </a:ln>
                <a:solidFill>
                  <a:srgbClr val="494949"/>
                </a:solidFill>
                <a:effectLst/>
              </a:rPr>
              <a:t>= številka v stolpcu C, vrstica 2 → </a:t>
            </a:r>
            <a:r>
              <a:rPr kumimoji="0" lang="en-US" altLang="en-US" sz="2200" b="0" i="1" u="none" strike="noStrike" cap="none" normalizeH="0" baseline="0" dirty="0">
                <a:ln>
                  <a:noFill/>
                </a:ln>
                <a:solidFill>
                  <a:srgbClr val="494949"/>
                </a:solidFill>
                <a:effectLst/>
              </a:rPr>
              <a:t>letni prihranki </a:t>
            </a:r>
            <a:r>
              <a:rPr kumimoji="0" lang="en-US" altLang="en-US" sz="2200" b="0" i="0" u="none" strike="noStrike" cap="none" normalizeH="0" baseline="0" dirty="0">
                <a:ln>
                  <a:noFill/>
                </a:ln>
                <a:solidFill>
                  <a:srgbClr val="494949"/>
                </a:solidFill>
                <a:effectLst/>
              </a:rPr>
              <a:t>za isto naložbo.</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rgbClr val="494949"/>
                </a:solidFill>
                <a:effectLst/>
              </a:rPr>
              <a:t>=B2/C2 pomeni: deli začetne stroške z letnimi prihranki → dobiš </a:t>
            </a:r>
            <a:r>
              <a:rPr kumimoji="0" lang="en-US" altLang="en-US" sz="2200" b="1" i="0" u="none" strike="noStrike" cap="none" normalizeH="0" baseline="0" dirty="0">
                <a:ln>
                  <a:noFill/>
                </a:ln>
                <a:solidFill>
                  <a:srgbClr val="494949"/>
                </a:solidFill>
                <a:effectLst/>
              </a:rPr>
              <a:t>obdobje povračila</a:t>
            </a:r>
            <a:r>
              <a:rPr kumimoji="0" lang="en-US" altLang="en-US" sz="2200" b="0" i="0" u="none" strike="noStrike" cap="none" normalizeH="0" baseline="0" dirty="0">
                <a:ln>
                  <a:noFill/>
                </a:ln>
                <a:solidFill>
                  <a:srgbClr val="494949"/>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494949"/>
              </a:solidFill>
              <a:effectLst/>
            </a:endParaRPr>
          </a:p>
        </p:txBody>
      </p:sp>
    </p:spTree>
    <p:extLst>
      <p:ext uri="{BB962C8B-B14F-4D97-AF65-F5344CB8AC3E}">
        <p14:creationId xmlns:p14="http://schemas.microsoft.com/office/powerpoint/2010/main" val="383496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5C0A8-9553-EC85-53CA-B1810F31FD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854219-6886-16D8-38DF-F3360B26B258}"/>
              </a:ext>
            </a:extLst>
          </p:cNvPr>
          <p:cNvSpPr>
            <a:spLocks noGrp="1"/>
          </p:cNvSpPr>
          <p:nvPr>
            <p:ph type="body" sz="quarter" idx="19"/>
          </p:nvPr>
        </p:nvSpPr>
        <p:spPr>
          <a:xfrm>
            <a:off x="277788" y="798273"/>
            <a:ext cx="11718610" cy="803654"/>
          </a:xfrm>
        </p:spPr>
        <p:txBody>
          <a:bodyPr lIns="91440" tIns="45720" rIns="91440" bIns="45720" anchor="t">
            <a:noAutofit/>
          </a:bodyPr>
          <a:lstStyle/>
          <a:p>
            <a:r>
              <a:rPr lang="en-US" sz="2000" dirty="0">
                <a:solidFill>
                  <a:srgbClr val="494949"/>
                </a:solidFill>
              </a:rPr>
              <a:t>Kje to uporabiti v svojem poslovnem načrtu</a:t>
            </a:r>
            <a:endParaRPr lang="en-US" sz="2000" dirty="0">
              <a:solidFill>
                <a:srgbClr val="494949"/>
              </a:solidFill>
              <a:ea typeface="Calibri"/>
              <a:cs typeface="Calibri"/>
            </a:endParaRPr>
          </a:p>
          <a:p>
            <a:r>
              <a:rPr lang="en-US" sz="2000" b="0" dirty="0">
                <a:solidFill>
                  <a:srgbClr val="494949"/>
                </a:solidFill>
              </a:rPr>
              <a:t>Stroški zagona podjetja → Vključite postavke trajnosti.</a:t>
            </a:r>
            <a:endParaRPr lang="en-US" sz="2000" b="0" dirty="0">
              <a:solidFill>
                <a:srgbClr val="494949"/>
              </a:solidFill>
              <a:ea typeface="Calibri"/>
              <a:cs typeface="Calibri"/>
            </a:endParaRPr>
          </a:p>
          <a:p>
            <a:r>
              <a:rPr lang="en-US" sz="2000" b="0" dirty="0">
                <a:solidFill>
                  <a:srgbClr val="494949"/>
                </a:solidFill>
              </a:rPr>
              <a:t>Cenovna strategija → Prilagodite ekološko premijo na podlagi zaznane vrednosti.</a:t>
            </a:r>
            <a:endParaRPr lang="en-US" sz="2000" b="0" dirty="0">
              <a:solidFill>
                <a:srgbClr val="494949"/>
              </a:solidFill>
              <a:ea typeface="Calibri"/>
              <a:cs typeface="Calibri"/>
            </a:endParaRPr>
          </a:p>
          <a:p>
            <a:r>
              <a:rPr lang="en-US" sz="2000" b="0" dirty="0">
                <a:solidFill>
                  <a:srgbClr val="494949"/>
                </a:solidFill>
              </a:rPr>
              <a:t>Tržni načrt → Uporabite certifikacijske logotipe, statistike vpliva gostov.</a:t>
            </a:r>
            <a:endParaRPr lang="en-US" sz="2000" b="0" dirty="0">
              <a:solidFill>
                <a:srgbClr val="494949"/>
              </a:solidFill>
              <a:ea typeface="Calibri"/>
              <a:cs typeface="Calibri"/>
            </a:endParaRPr>
          </a:p>
          <a:p>
            <a:r>
              <a:rPr lang="en-US" sz="2000" b="0" dirty="0">
                <a:solidFill>
                  <a:srgbClr val="494949"/>
                </a:solidFill>
              </a:rPr>
              <a:t>Predlog financiranja → Uporabite podatke o donosnosti naložbe/povračilu naložbe, da utemeljite prošnje za posojila ali subvencije.</a:t>
            </a:r>
            <a:endParaRPr lang="en-US" sz="2000" b="0" dirty="0">
              <a:solidFill>
                <a:srgbClr val="494949"/>
              </a:solidFill>
              <a:ea typeface="Calibri"/>
              <a:cs typeface="Calibri"/>
            </a:endParaRPr>
          </a:p>
          <a:p>
            <a:endParaRPr lang="en-IE" sz="2000" dirty="0">
              <a:solidFill>
                <a:srgbClr val="494949"/>
              </a:solidFill>
              <a:ea typeface="Calibri"/>
              <a:cs typeface="Calibri"/>
            </a:endParaRPr>
          </a:p>
        </p:txBody>
      </p:sp>
      <p:graphicFrame>
        <p:nvGraphicFramePr>
          <p:cNvPr id="5" name="Table 4">
            <a:extLst>
              <a:ext uri="{FF2B5EF4-FFF2-40B4-BE49-F238E27FC236}">
                <a16:creationId xmlns:a16="http://schemas.microsoft.com/office/drawing/2014/main" id="{6E425191-2730-4BA7-5D56-F89223C42CC9}"/>
              </a:ext>
            </a:extLst>
          </p:cNvPr>
          <p:cNvGraphicFramePr>
            <a:graphicFrameLocks noGrp="1"/>
          </p:cNvGraphicFramePr>
          <p:nvPr>
            <p:extLst>
              <p:ext uri="{D42A27DB-BD31-4B8C-83A1-F6EECF244321}">
                <p14:modId xmlns:p14="http://schemas.microsoft.com/office/powerpoint/2010/main" val="1925925222"/>
              </p:ext>
            </p:extLst>
          </p:nvPr>
        </p:nvGraphicFramePr>
        <p:xfrm>
          <a:off x="376774" y="2891888"/>
          <a:ext cx="11278651" cy="3131820"/>
        </p:xfrm>
        <a:graphic>
          <a:graphicData uri="http://schemas.openxmlformats.org/drawingml/2006/table">
            <a:tbl>
              <a:tblPr/>
              <a:tblGrid>
                <a:gridCol w="1589464">
                  <a:extLst>
                    <a:ext uri="{9D8B030D-6E8A-4147-A177-3AD203B41FA5}">
                      <a16:colId xmlns:a16="http://schemas.microsoft.com/office/drawing/2014/main" val="2493250003"/>
                    </a:ext>
                  </a:extLst>
                </a:gridCol>
                <a:gridCol w="1589464">
                  <a:extLst>
                    <a:ext uri="{9D8B030D-6E8A-4147-A177-3AD203B41FA5}">
                      <a16:colId xmlns:a16="http://schemas.microsoft.com/office/drawing/2014/main" val="1071349629"/>
                    </a:ext>
                  </a:extLst>
                </a:gridCol>
                <a:gridCol w="1589464">
                  <a:extLst>
                    <a:ext uri="{9D8B030D-6E8A-4147-A177-3AD203B41FA5}">
                      <a16:colId xmlns:a16="http://schemas.microsoft.com/office/drawing/2014/main" val="2404934970"/>
                    </a:ext>
                  </a:extLst>
                </a:gridCol>
                <a:gridCol w="1589464">
                  <a:extLst>
                    <a:ext uri="{9D8B030D-6E8A-4147-A177-3AD203B41FA5}">
                      <a16:colId xmlns:a16="http://schemas.microsoft.com/office/drawing/2014/main" val="2464147662"/>
                    </a:ext>
                  </a:extLst>
                </a:gridCol>
                <a:gridCol w="1589464">
                  <a:extLst>
                    <a:ext uri="{9D8B030D-6E8A-4147-A177-3AD203B41FA5}">
                      <a16:colId xmlns:a16="http://schemas.microsoft.com/office/drawing/2014/main" val="1806403255"/>
                    </a:ext>
                  </a:extLst>
                </a:gridCol>
                <a:gridCol w="1589464">
                  <a:extLst>
                    <a:ext uri="{9D8B030D-6E8A-4147-A177-3AD203B41FA5}">
                      <a16:colId xmlns:a16="http://schemas.microsoft.com/office/drawing/2014/main" val="299080935"/>
                    </a:ext>
                  </a:extLst>
                </a:gridCol>
                <a:gridCol w="1741867">
                  <a:extLst>
                    <a:ext uri="{9D8B030D-6E8A-4147-A177-3AD203B41FA5}">
                      <a16:colId xmlns:a16="http://schemas.microsoft.com/office/drawing/2014/main" val="1525078774"/>
                    </a:ext>
                  </a:extLst>
                </a:gridCol>
              </a:tblGrid>
              <a:tr h="914400">
                <a:tc>
                  <a:txBody>
                    <a:bodyPr/>
                    <a:lstStyle/>
                    <a:p>
                      <a:r>
                        <a:rPr lang="en-IE" sz="1600" b="0" dirty="0">
                          <a:solidFill>
                            <a:schemeClr val="bg1"/>
                          </a:solidFill>
                        </a:rPr>
                        <a:t>Vrsta naložbe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0" dirty="0">
                          <a:solidFill>
                            <a:schemeClr val="bg1"/>
                          </a:solidFill>
                        </a:rPr>
                        <a:t>Začetni stroški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0" dirty="0">
                          <a:solidFill>
                            <a:schemeClr val="bg1"/>
                          </a:solidFill>
                        </a:rPr>
                        <a:t>Letni prihranki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0" dirty="0">
                          <a:solidFill>
                            <a:schemeClr val="bg1"/>
                          </a:solidFill>
                        </a:rPr>
                        <a:t>Obdobje povračila (leta)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0" dirty="0">
                          <a:solidFill>
                            <a:schemeClr val="bg1"/>
                          </a:solidFill>
                        </a:rPr>
                        <a:t>Donosnost naložbe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0" dirty="0">
                          <a:solidFill>
                            <a:schemeClr val="bg1"/>
                          </a:solidFill>
                        </a:rPr>
                        <a:t>Ali lahko zvišate ceno?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1600" b="0" dirty="0">
                          <a:solidFill>
                            <a:schemeClr val="bg1"/>
                          </a:solidFill>
                        </a:rPr>
                        <a:t>Nova cena/noč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693265790"/>
                  </a:ext>
                </a:extLst>
              </a:tr>
              <a:tr h="662940">
                <a:tc>
                  <a:txBody>
                    <a:bodyPr/>
                    <a:lstStyle/>
                    <a:p>
                      <a:r>
                        <a:rPr lang="en-IE" sz="1600" b="0" dirty="0">
                          <a:solidFill>
                            <a:schemeClr val="bg1"/>
                          </a:solidFill>
                        </a:rPr>
                        <a:t>Sončni kolektorji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1600" dirty="0">
                          <a:solidFill>
                            <a:srgbClr val="494949"/>
                          </a:solidFill>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dirty="0">
                          <a:solidFill>
                            <a:srgbClr val="494949"/>
                          </a:solidFill>
                        </a:rPr>
                        <a:t>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6 let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16,7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Da,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115 € (od 100 € osnovne cene)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255393"/>
                  </a:ext>
                </a:extLst>
              </a:tr>
              <a:tr h="640080">
                <a:tc>
                  <a:txBody>
                    <a:bodyPr/>
                    <a:lstStyle/>
                    <a:p>
                      <a:r>
                        <a:rPr lang="en-IE" sz="1600" b="0" dirty="0">
                          <a:solidFill>
                            <a:schemeClr val="bg1"/>
                          </a:solidFill>
                        </a:rPr>
                        <a:t>Nadgradnja izolacije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1600" dirty="0">
                          <a:solidFill>
                            <a:srgbClr val="494949"/>
                          </a:solidFill>
                        </a:rPr>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dirty="0">
                          <a:solidFill>
                            <a:srgbClr val="49494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7,5 let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13,3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Mogoče,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104,50 € (od 95 € osnovne cene)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817406"/>
                  </a:ext>
                </a:extLst>
              </a:tr>
              <a:tr h="914400">
                <a:tc>
                  <a:txBody>
                    <a:bodyPr/>
                    <a:lstStyle/>
                    <a:p>
                      <a:r>
                        <a:rPr lang="en-IE" sz="1600" b="0" dirty="0">
                          <a:solidFill>
                            <a:schemeClr val="bg1"/>
                          </a:solidFill>
                        </a:rPr>
                        <a:t>Sistem za recikliranje vode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1600" dirty="0">
                          <a:solidFill>
                            <a:srgbClr val="494949"/>
                          </a:solidFill>
                        </a:rPr>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dirty="0">
                          <a:solidFill>
                            <a:srgbClr val="49494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8 let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600" b="0" dirty="0">
                          <a:solidFill>
                            <a:srgbClr val="494949"/>
                          </a:solidFill>
                        </a:rPr>
                        <a:t>Ni </a:t>
                      </a:r>
                      <a:r>
                        <a:rPr lang="en-IE" sz="1600" b="0" dirty="0" err="1">
                          <a:solidFill>
                            <a:srgbClr val="494949"/>
                          </a:solidFill>
                        </a:rPr>
                        <a:t>verjetno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1600" b="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993068"/>
                  </a:ext>
                </a:extLst>
              </a:tr>
            </a:tbl>
          </a:graphicData>
        </a:graphic>
      </p:graphicFrame>
      <p:sp>
        <p:nvSpPr>
          <p:cNvPr id="7" name="Text Placeholder 2">
            <a:extLst>
              <a:ext uri="{FF2B5EF4-FFF2-40B4-BE49-F238E27FC236}">
                <a16:creationId xmlns:a16="http://schemas.microsoft.com/office/drawing/2014/main" id="{F1AA1CDE-2D08-733F-C6D6-DBFA60103841}"/>
              </a:ext>
            </a:extLst>
          </p:cNvPr>
          <p:cNvSpPr txBox="1">
            <a:spLocks/>
          </p:cNvSpPr>
          <p:nvPr/>
        </p:nvSpPr>
        <p:spPr>
          <a:xfrm>
            <a:off x="279304" y="223427"/>
            <a:ext cx="1163339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E96751"/>
                </a:solidFill>
              </a:rPr>
              <a:t>Primer predloge – Kalkulator trajnostnih naložb </a:t>
            </a:r>
            <a:r>
              <a:rPr lang="en-US" sz="2800" b="0" dirty="0">
                <a:solidFill>
                  <a:srgbClr val="E96751"/>
                </a:solidFill>
              </a:rPr>
              <a:t>(različica samo s tabelo)</a:t>
            </a:r>
            <a:endParaRPr lang="en-IE" sz="2800" b="0" dirty="0">
              <a:solidFill>
                <a:srgbClr val="E96751"/>
              </a:solidFill>
            </a:endParaRPr>
          </a:p>
        </p:txBody>
      </p:sp>
    </p:spTree>
    <p:extLst>
      <p:ext uri="{BB962C8B-B14F-4D97-AF65-F5344CB8AC3E}">
        <p14:creationId xmlns:p14="http://schemas.microsoft.com/office/powerpoint/2010/main" val="17877603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236C7-64C2-FDA8-519B-12CA38EFBA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232C9F-7501-5C23-ABE0-160BE6D5038C}"/>
              </a:ext>
            </a:extLst>
          </p:cNvPr>
          <p:cNvSpPr>
            <a:spLocks noGrp="1"/>
          </p:cNvSpPr>
          <p:nvPr>
            <p:ph type="body" sz="quarter" idx="16"/>
          </p:nvPr>
        </p:nvSpPr>
        <p:spPr>
          <a:xfrm>
            <a:off x="798381" y="315936"/>
            <a:ext cx="10614687" cy="803654"/>
          </a:xfrm>
        </p:spPr>
        <p:txBody>
          <a:bodyPr/>
          <a:lstStyle/>
          <a:p>
            <a:r>
              <a:rPr lang="en-IE" sz="3200" dirty="0">
                <a:solidFill>
                  <a:srgbClr val="459597"/>
                </a:solidFill>
              </a:rPr>
              <a:t>Načrtovanje za izredne razmere in dolgoročna vzdržnost</a:t>
            </a:r>
          </a:p>
        </p:txBody>
      </p:sp>
      <p:sp>
        <p:nvSpPr>
          <p:cNvPr id="11" name="Freeform: Shape 10">
            <a:extLst>
              <a:ext uri="{FF2B5EF4-FFF2-40B4-BE49-F238E27FC236}">
                <a16:creationId xmlns:a16="http://schemas.microsoft.com/office/drawing/2014/main" id="{CAF2F1B3-A625-9CA9-D35C-2358418E6771}"/>
              </a:ext>
            </a:extLst>
          </p:cNvPr>
          <p:cNvSpPr/>
          <p:nvPr/>
        </p:nvSpPr>
        <p:spPr>
          <a:xfrm>
            <a:off x="688855" y="2347574"/>
            <a:ext cx="10531595" cy="2843552"/>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D99CA5EB-C55B-5737-BB46-1E542A2E8F01}"/>
              </a:ext>
            </a:extLst>
          </p:cNvPr>
          <p:cNvGrpSpPr/>
          <p:nvPr/>
        </p:nvGrpSpPr>
        <p:grpSpPr>
          <a:xfrm>
            <a:off x="-533400" y="853677"/>
            <a:ext cx="12287250" cy="4137550"/>
            <a:chOff x="-20769" y="1515051"/>
            <a:chExt cx="11479343" cy="4361758"/>
          </a:xfrm>
        </p:grpSpPr>
        <p:grpSp>
          <p:nvGrpSpPr>
            <p:cNvPr id="19" name="Group 18">
              <a:extLst>
                <a:ext uri="{FF2B5EF4-FFF2-40B4-BE49-F238E27FC236}">
                  <a16:creationId xmlns:a16="http://schemas.microsoft.com/office/drawing/2014/main" id="{18203A16-9FD5-4FDE-8CF0-C2FEB95638CA}"/>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FD13D4E6-4DF9-34E5-848E-195E27947855}"/>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71FF64EA-98AB-06F0-38F2-D9CD7D6922DF}"/>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5A0925C0-AECA-22EF-BD6A-45FDD3A18E32}"/>
                  </a:ext>
                </a:extLst>
              </p:cNvPr>
              <p:cNvSpPr/>
              <p:nvPr/>
            </p:nvSpPr>
            <p:spPr>
              <a:xfrm>
                <a:off x="1121121" y="2005442"/>
                <a:ext cx="9839125"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965D94C4-2E1D-BFF3-B3BD-FA32C92533CC}"/>
                </a:ext>
              </a:extLst>
            </p:cNvPr>
            <p:cNvSpPr txBox="1"/>
            <p:nvPr/>
          </p:nvSpPr>
          <p:spPr>
            <a:xfrm>
              <a:off x="3845730" y="2187216"/>
              <a:ext cx="4116102" cy="584018"/>
            </a:xfrm>
            <a:prstGeom prst="rect">
              <a:avLst/>
            </a:prstGeom>
            <a:noFill/>
          </p:spPr>
          <p:txBody>
            <a:bodyPr wrap="square" rtlCol="0">
              <a:spAutoFit/>
            </a:bodyPr>
            <a:lstStyle/>
            <a:p>
              <a:pPr algn="ctr"/>
              <a:r>
                <a:rPr lang="en-GB" sz="3000" b="1" dirty="0">
                  <a:solidFill>
                    <a:schemeClr val="bg1"/>
                  </a:solidFill>
                </a:rPr>
                <a:t>Bodite obveščeni in prožni</a:t>
              </a:r>
            </a:p>
          </p:txBody>
        </p:sp>
        <p:sp>
          <p:nvSpPr>
            <p:cNvPr id="25" name="TextBox 24">
              <a:extLst>
                <a:ext uri="{FF2B5EF4-FFF2-40B4-BE49-F238E27FC236}">
                  <a16:creationId xmlns:a16="http://schemas.microsoft.com/office/drawing/2014/main" id="{5E92C4FF-7ADA-6D62-0949-8F0BAE3A5BFD}"/>
                </a:ext>
              </a:extLst>
            </p:cNvPr>
            <p:cNvSpPr txBox="1"/>
            <p:nvPr/>
          </p:nvSpPr>
          <p:spPr>
            <a:xfrm>
              <a:off x="1235229" y="3443400"/>
              <a:ext cx="9591536" cy="2433409"/>
            </a:xfrm>
            <a:prstGeom prst="rect">
              <a:avLst/>
            </a:prstGeom>
            <a:noFill/>
          </p:spPr>
          <p:txBody>
            <a:bodyPr wrap="square" rtlCol="0">
              <a:spAutoFit/>
            </a:bodyPr>
            <a:lstStyle/>
            <a:p>
              <a:pPr algn="ctr"/>
              <a:r>
                <a:rPr lang="en-US" sz="2400" dirty="0">
                  <a:solidFill>
                    <a:schemeClr val="bg1"/>
                  </a:solidFill>
                </a:rPr>
                <a:t>Spremljajte tržne trende (napovedi za turizem, gospodarske kazalnike). Če opazite opozorilne znake (npr. napovedano gospodarsko upočasnitev ali odprtje novega konkurenta v bližini), proaktivno posodobite svoje finančne načrte. Zavedanje pomeni, da lahko reagirate, </a:t>
              </a:r>
              <a:r>
                <a:rPr lang="en-US" sz="2400" i="1" dirty="0">
                  <a:solidFill>
                    <a:schemeClr val="bg1"/>
                  </a:solidFill>
                </a:rPr>
                <a:t>preden </a:t>
              </a:r>
              <a:r>
                <a:rPr lang="en-US" sz="2400" dirty="0">
                  <a:solidFill>
                    <a:schemeClr val="bg1"/>
                  </a:solidFill>
                </a:rPr>
                <a:t>tveganje preraste v krizo. Kot je znano rekel Warren Buffett: </a:t>
              </a:r>
              <a:r>
                <a:rPr lang="en-US" sz="2400" i="1" dirty="0">
                  <a:solidFill>
                    <a:schemeClr val="bg1"/>
                  </a:solidFill>
                </a:rPr>
                <a:t>»Tveganje izhaja iz nepoznavanja tega, kar počnete.« </a:t>
              </a:r>
              <a:r>
                <a:rPr lang="en-US" sz="2400" dirty="0">
                  <a:solidFill>
                    <a:schemeClr val="bg1"/>
                  </a:solidFill>
                </a:rPr>
                <a:t>Bolje kot razumete svoje poslovno okolje in finance, bolje lahko obvladujete tveganje.</a:t>
              </a:r>
              <a:endParaRPr lang="en-GB" sz="2400" dirty="0">
                <a:solidFill>
                  <a:schemeClr val="bg1"/>
                </a:solidFill>
              </a:endParaRPr>
            </a:p>
          </p:txBody>
        </p:sp>
      </p:grpSp>
      <p:sp>
        <p:nvSpPr>
          <p:cNvPr id="5" name="TextBox 4">
            <a:extLst>
              <a:ext uri="{FF2B5EF4-FFF2-40B4-BE49-F238E27FC236}">
                <a16:creationId xmlns:a16="http://schemas.microsoft.com/office/drawing/2014/main" id="{2AD00D3E-7BE8-6B09-CE9A-05645C42D5E1}"/>
              </a:ext>
            </a:extLst>
          </p:cNvPr>
          <p:cNvSpPr txBox="1"/>
          <p:nvPr/>
        </p:nvSpPr>
        <p:spPr>
          <a:xfrm>
            <a:off x="699227" y="5265659"/>
            <a:ext cx="10812993" cy="1446550"/>
          </a:xfrm>
          <a:prstGeom prst="rect">
            <a:avLst/>
          </a:prstGeom>
          <a:noFill/>
        </p:spPr>
        <p:txBody>
          <a:bodyPr wrap="square">
            <a:spAutoFit/>
          </a:bodyPr>
          <a:lstStyle/>
          <a:p>
            <a:r>
              <a:rPr lang="en-US" sz="2200" dirty="0">
                <a:solidFill>
                  <a:srgbClr val="595959"/>
                </a:solidFill>
              </a:rPr>
              <a:t>Nazadnje, ne pozabite, da je obvladovanje tveganj vtkano v celoten pristop EPIC STAYS. Predvidevanje tveganj v finančnem načrtovanju bo vaše podjetje naredilo bolj odporno. S pripravljenostjo na najslabše (ob upanju na najboljše) lahko zagotovite, da vas ovire na poti ne bodo vrgle s tira.</a:t>
            </a:r>
            <a:endParaRPr lang="en-IE" sz="2200" dirty="0">
              <a:solidFill>
                <a:srgbClr val="595959"/>
              </a:solidFill>
            </a:endParaRPr>
          </a:p>
        </p:txBody>
      </p:sp>
    </p:spTree>
    <p:extLst>
      <p:ext uri="{BB962C8B-B14F-4D97-AF65-F5344CB8AC3E}">
        <p14:creationId xmlns:p14="http://schemas.microsoft.com/office/powerpoint/2010/main" val="34456051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6352E4-E240-8F1C-7E1D-E9BF4F11949C}"/>
              </a:ext>
            </a:extLst>
          </p:cNvPr>
          <p:cNvSpPr>
            <a:spLocks noGrp="1"/>
          </p:cNvSpPr>
          <p:nvPr>
            <p:ph type="body" sz="quarter" idx="21"/>
          </p:nvPr>
        </p:nvSpPr>
        <p:spPr>
          <a:xfrm>
            <a:off x="4273817" y="197182"/>
            <a:ext cx="7419122" cy="4530541"/>
          </a:xfrm>
        </p:spPr>
        <p:txBody>
          <a:bodyPr lIns="91440" tIns="45720" rIns="91440" bIns="45720" anchor="t"/>
          <a:lstStyle/>
          <a:p>
            <a:pPr>
              <a:spcAft>
                <a:spcPts val="1200"/>
              </a:spcAft>
            </a:pPr>
            <a:r>
              <a:rPr lang="en-US" sz="2100" dirty="0"/>
              <a:t>Ključnega pomena je, da se </a:t>
            </a:r>
            <a:r>
              <a:rPr lang="en-US" sz="2100" b="1" dirty="0"/>
              <a:t>uvedejo proaktivni ukrepi</a:t>
            </a:r>
            <a:r>
              <a:rPr lang="en-US" sz="2100" dirty="0"/>
              <a:t>, vključno z rednimi varnostnimi pregledi in vzdrževanjem za preprečevanje nesreč, ter da se pripravijo pisni načrti za izredne razmere (na primer seznam ukrepov za primer nenadnega upada rezervacij ali okvare ključne opreme). Z opredelitvijo in obravnavo potencialnih tveganj lahko upravljavci preprečijo večje finančne izgube in zagotovijo varnost svojih gostov.</a:t>
            </a:r>
            <a:endParaRPr lang="en-US" sz="2100" dirty="0">
              <a:ea typeface="Calibri"/>
              <a:cs typeface="Calibri"/>
            </a:endParaRPr>
          </a:p>
          <a:p>
            <a:pPr>
              <a:spcAft>
                <a:spcPts val="1200"/>
              </a:spcAft>
            </a:pPr>
            <a:r>
              <a:rPr lang="en-IE" sz="2100" b="1" dirty="0"/>
              <a:t>Načrtovanje za izredne razmere je povezano tudi s prilagodljivostjo, saj </a:t>
            </a:r>
            <a:r>
              <a:rPr lang="en-IE" sz="2100" dirty="0"/>
              <a:t>se vnaprej odloči, kje bi lahko zmanjšali stroške, če bi bilo to nujno potrebno. </a:t>
            </a:r>
            <a:endParaRPr lang="en-IE" sz="2100" dirty="0">
              <a:ea typeface="Calibri"/>
              <a:cs typeface="Calibri"/>
            </a:endParaRPr>
          </a:p>
          <a:p>
            <a:pPr>
              <a:spcAft>
                <a:spcPts val="1200"/>
              </a:spcAft>
            </a:pPr>
            <a:r>
              <a:rPr lang="en-IE" sz="2100" b="1" dirty="0">
                <a:solidFill>
                  <a:srgbClr val="E96751"/>
                </a:solidFill>
              </a:rPr>
              <a:t>Na primer, </a:t>
            </a:r>
            <a:r>
              <a:rPr lang="en-IE" sz="2100" dirty="0"/>
              <a:t>lahko opredelite: </a:t>
            </a:r>
            <a:r>
              <a:rPr lang="en-IE" sz="2100" i="1" dirty="0">
                <a:solidFill>
                  <a:srgbClr val="E96751"/>
                </a:solidFill>
              </a:rPr>
              <a:t>»Če </a:t>
            </a:r>
            <a:r>
              <a:rPr lang="en-IE" sz="2100" b="1" i="1" dirty="0">
                <a:solidFill>
                  <a:srgbClr val="E96751"/>
                </a:solidFill>
              </a:rPr>
              <a:t>zasedenost dve meseca zapored pade pod 40 %, </a:t>
            </a:r>
            <a:r>
              <a:rPr lang="en-IE" sz="2100" i="1" dirty="0">
                <a:solidFill>
                  <a:srgbClr val="E96751"/>
                </a:solidFill>
              </a:rPr>
              <a:t>bom začasno zaprl dve sobi/nadstropji, da prihranim pri stroških in osebju, ter se osredotočil na zapolnitev preostalih sob.« </a:t>
            </a:r>
            <a:r>
              <a:rPr lang="en-IE" sz="2100" dirty="0"/>
              <a:t>To lahko pomeni tudi, da imate ideje za alternativne prihodke: </a:t>
            </a:r>
            <a:r>
              <a:rPr lang="en-IE" sz="2100" i="1" dirty="0">
                <a:solidFill>
                  <a:srgbClr val="459597"/>
                </a:solidFill>
              </a:rPr>
              <a:t>»Če </a:t>
            </a:r>
            <a:r>
              <a:rPr lang="en-IE" sz="2100" b="1" i="1" dirty="0">
                <a:solidFill>
                  <a:srgbClr val="459597"/>
                </a:solidFill>
              </a:rPr>
              <a:t>mednarodno potovanje usahne</a:t>
            </a:r>
            <a:r>
              <a:rPr lang="en-IE" sz="2100" i="1" dirty="0">
                <a:solidFill>
                  <a:srgbClr val="459597"/>
                </a:solidFill>
              </a:rPr>
              <a:t>, se osredotočite na privabljanje lokalnih gostov s posebnimi paketi.« </a:t>
            </a:r>
            <a:endParaRPr lang="en-IE" sz="2100" i="1" dirty="0">
              <a:solidFill>
                <a:srgbClr val="459597"/>
              </a:solidFill>
              <a:ea typeface="Calibri"/>
              <a:cs typeface="Calibri"/>
            </a:endParaRPr>
          </a:p>
          <a:p>
            <a:pPr>
              <a:spcAft>
                <a:spcPts val="1200"/>
              </a:spcAft>
            </a:pPr>
            <a:r>
              <a:rPr lang="en-IE" sz="2100" dirty="0"/>
              <a:t>Če to dobro premislite, v trenutku ne boste paničarili – imeli boste pripravljen nabor odzivov.</a:t>
            </a:r>
            <a:br>
              <a:rPr lang="en-US" sz="2100" dirty="0"/>
            </a:br>
            <a:endParaRPr lang="en-IE" sz="2100" dirty="0">
              <a:ea typeface="Calibri"/>
              <a:cs typeface="Calibri"/>
            </a:endParaRPr>
          </a:p>
        </p:txBody>
      </p:sp>
      <p:sp>
        <p:nvSpPr>
          <p:cNvPr id="6" name="Text Placeholder 5">
            <a:extLst>
              <a:ext uri="{FF2B5EF4-FFF2-40B4-BE49-F238E27FC236}">
                <a16:creationId xmlns:a16="http://schemas.microsoft.com/office/drawing/2014/main" id="{AD2C06A2-D998-08F4-FDB2-1E478951E830}"/>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35555125-766F-F551-15EA-E08CA9966E06}"/>
              </a:ext>
            </a:extLst>
          </p:cNvPr>
          <p:cNvSpPr>
            <a:spLocks noGrp="1"/>
          </p:cNvSpPr>
          <p:nvPr>
            <p:ph type="body" sz="quarter" idx="18"/>
          </p:nvPr>
        </p:nvSpPr>
        <p:spPr>
          <a:xfrm>
            <a:off x="665251" y="3304102"/>
            <a:ext cx="2866353" cy="1019914"/>
          </a:xfrm>
        </p:spPr>
        <p:txBody>
          <a:bodyPr/>
          <a:lstStyle/>
          <a:p>
            <a:r>
              <a:rPr lang="en-US" b="0" dirty="0"/>
              <a:t>Načrtovanje za izredne razmere je tudi povezano s prilagodljivostjo</a:t>
            </a:r>
            <a:endParaRPr lang="en-IE" b="0" dirty="0"/>
          </a:p>
        </p:txBody>
      </p:sp>
      <p:sp>
        <p:nvSpPr>
          <p:cNvPr id="8" name="Text Placeholder 7">
            <a:extLst>
              <a:ext uri="{FF2B5EF4-FFF2-40B4-BE49-F238E27FC236}">
                <a16:creationId xmlns:a16="http://schemas.microsoft.com/office/drawing/2014/main" id="{B887B500-3794-F357-4747-382F03ED8767}"/>
              </a:ext>
            </a:extLst>
          </p:cNvPr>
          <p:cNvSpPr>
            <a:spLocks noGrp="1"/>
          </p:cNvSpPr>
          <p:nvPr>
            <p:ph type="body" sz="quarter" idx="19"/>
          </p:nvPr>
        </p:nvSpPr>
        <p:spPr>
          <a:xfrm>
            <a:off x="799282" y="2073420"/>
            <a:ext cx="2597067" cy="385564"/>
          </a:xfrm>
        </p:spPr>
        <p:txBody>
          <a:bodyPr/>
          <a:lstStyle/>
          <a:p>
            <a:r>
              <a:rPr lang="en-IE" dirty="0"/>
              <a:t>Upravljanje tveganj</a:t>
            </a:r>
          </a:p>
        </p:txBody>
      </p:sp>
      <p:pic>
        <p:nvPicPr>
          <p:cNvPr id="12" name="Picture Placeholder 11" descr="A house with a driveway and a driveway&#10;&#10;AI-generated content may be incorrect.">
            <a:extLst>
              <a:ext uri="{FF2B5EF4-FFF2-40B4-BE49-F238E27FC236}">
                <a16:creationId xmlns:a16="http://schemas.microsoft.com/office/drawing/2014/main" id="{7D4C364D-564D-4F2F-F4F6-4D8F094F78A1}"/>
              </a:ext>
            </a:extLst>
          </p:cNvPr>
          <p:cNvPicPr>
            <a:picLocks noGrp="1" noChangeAspect="1"/>
          </p:cNvPicPr>
          <p:nvPr>
            <p:ph type="pic" sz="quarter" idx="10"/>
          </p:nvPr>
        </p:nvPicPr>
        <p:blipFill>
          <a:blip r:embed="rId2"/>
          <a:srcRect t="7359" b="7359"/>
          <a:stretch>
            <a:fillRect/>
          </a:stretch>
        </p:blipFill>
        <p:spPr/>
      </p:pic>
    </p:spTree>
    <p:extLst>
      <p:ext uri="{BB962C8B-B14F-4D97-AF65-F5344CB8AC3E}">
        <p14:creationId xmlns:p14="http://schemas.microsoft.com/office/powerpoint/2010/main" val="27658303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EB4BD-00A0-8310-D4DE-7FD5F9ED16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676E93-6AC7-D76D-23FF-289E7313F2E4}"/>
              </a:ext>
            </a:extLst>
          </p:cNvPr>
          <p:cNvSpPr>
            <a:spLocks noGrp="1"/>
          </p:cNvSpPr>
          <p:nvPr>
            <p:ph type="body" sz="quarter" idx="21"/>
          </p:nvPr>
        </p:nvSpPr>
        <p:spPr>
          <a:xfrm>
            <a:off x="4293355" y="1017797"/>
            <a:ext cx="7419122" cy="4530541"/>
          </a:xfrm>
        </p:spPr>
        <p:txBody>
          <a:bodyPr/>
          <a:lstStyle/>
          <a:p>
            <a:pPr>
              <a:spcAft>
                <a:spcPts val="1200"/>
              </a:spcAft>
            </a:pPr>
            <a:r>
              <a:rPr lang="en-IE" dirty="0"/>
              <a:t>Ne pozabite, </a:t>
            </a:r>
            <a:r>
              <a:rPr lang="en-IE" b="1" dirty="0"/>
              <a:t>da je cilj načrtovanja za izredne razmere zagotoviti, da se ovinek na poti ne spremeni v usodno nesrečo</a:t>
            </a:r>
            <a:r>
              <a:rPr lang="en-IE" dirty="0"/>
              <a:t>. Podjetja z dobrimi načrti za izredne razmere so se veliko bolje spopadla s krizami, kot je COVID-19 – na primer, hitro so zmanjšala stroške, uporabila svoje denarne rezerve ali prešla na nove trge in dočakala okrevanje. </a:t>
            </a:r>
          </a:p>
          <a:p>
            <a:pPr>
              <a:spcAft>
                <a:spcPts val="1200"/>
              </a:spcAft>
            </a:pPr>
            <a:r>
              <a:rPr lang="en-IE" dirty="0"/>
              <a:t>Čeprav vedno upamo, da teh rezervnih načrtov ne boste potrebovali, vam bo zavest, da obstajajo, dala samozavest in stabilnost pri nadaljnjem delovanju.</a:t>
            </a:r>
          </a:p>
          <a:p>
            <a:pPr>
              <a:spcAft>
                <a:spcPts val="1200"/>
              </a:spcAft>
            </a:pPr>
            <a:br>
              <a:rPr lang="en-US" dirty="0"/>
            </a:br>
            <a:endParaRPr lang="en-IE" dirty="0"/>
          </a:p>
        </p:txBody>
      </p:sp>
      <p:sp>
        <p:nvSpPr>
          <p:cNvPr id="6" name="Text Placeholder 5">
            <a:extLst>
              <a:ext uri="{FF2B5EF4-FFF2-40B4-BE49-F238E27FC236}">
                <a16:creationId xmlns:a16="http://schemas.microsoft.com/office/drawing/2014/main" id="{1F77729F-E20F-BD58-BDF8-B08F2BC1FFA5}"/>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2CE1738A-CD1F-E7CB-A9C6-4969341C5BD2}"/>
              </a:ext>
            </a:extLst>
          </p:cNvPr>
          <p:cNvSpPr>
            <a:spLocks noGrp="1"/>
          </p:cNvSpPr>
          <p:nvPr>
            <p:ph type="body" sz="quarter" idx="18"/>
          </p:nvPr>
        </p:nvSpPr>
        <p:spPr>
          <a:xfrm>
            <a:off x="675020" y="3284564"/>
            <a:ext cx="2846815" cy="1019914"/>
          </a:xfrm>
        </p:spPr>
        <p:txBody>
          <a:bodyPr lIns="91440" tIns="45720" rIns="91440" bIns="45720" anchor="t">
            <a:noAutofit/>
          </a:bodyPr>
          <a:lstStyle/>
          <a:p>
            <a:r>
              <a:rPr lang="en-US" sz="2400" b="0" dirty="0">
                <a:latin typeface="Calibri"/>
                <a:ea typeface="Open Sans"/>
                <a:cs typeface="Calibri"/>
              </a:rPr>
              <a:t>Načrtovanje za izredne razmere je tudi povezano s prilagodljivostjo</a:t>
            </a:r>
            <a:endParaRPr lang="en-IE" sz="2400" b="0">
              <a:latin typeface="Calibri"/>
              <a:ea typeface="Open Sans"/>
              <a:cs typeface="Calibri"/>
            </a:endParaRPr>
          </a:p>
        </p:txBody>
      </p:sp>
      <p:sp>
        <p:nvSpPr>
          <p:cNvPr id="8" name="Text Placeholder 7">
            <a:extLst>
              <a:ext uri="{FF2B5EF4-FFF2-40B4-BE49-F238E27FC236}">
                <a16:creationId xmlns:a16="http://schemas.microsoft.com/office/drawing/2014/main" id="{2BF54C97-67E9-451B-62E2-A7F039FF077B}"/>
              </a:ext>
            </a:extLst>
          </p:cNvPr>
          <p:cNvSpPr>
            <a:spLocks noGrp="1"/>
          </p:cNvSpPr>
          <p:nvPr>
            <p:ph type="body" sz="quarter" idx="19"/>
          </p:nvPr>
        </p:nvSpPr>
        <p:spPr>
          <a:xfrm>
            <a:off x="721128" y="1946420"/>
            <a:ext cx="2597067" cy="385564"/>
          </a:xfrm>
        </p:spPr>
        <p:txBody>
          <a:bodyPr/>
          <a:lstStyle/>
          <a:p>
            <a:r>
              <a:rPr lang="en-IE" dirty="0"/>
              <a:t>Upravljanje tveganj</a:t>
            </a:r>
          </a:p>
        </p:txBody>
      </p:sp>
      <p:pic>
        <p:nvPicPr>
          <p:cNvPr id="9" name="Picture Placeholder 8" descr="A building with a mirror on the outside&#10;&#10;AI-generated content may be incorrect.">
            <a:extLst>
              <a:ext uri="{FF2B5EF4-FFF2-40B4-BE49-F238E27FC236}">
                <a16:creationId xmlns:a16="http://schemas.microsoft.com/office/drawing/2014/main" id="{E9FDBF3B-C130-65AF-7FBF-536EBD36FF13}"/>
              </a:ext>
            </a:extLst>
          </p:cNvPr>
          <p:cNvPicPr>
            <a:picLocks noGrp="1" noChangeAspect="1"/>
          </p:cNvPicPr>
          <p:nvPr>
            <p:ph type="pic" sz="quarter" idx="10"/>
          </p:nvPr>
        </p:nvPicPr>
        <p:blipFill>
          <a:blip r:embed="rId2"/>
          <a:srcRect t="7323" b="7323"/>
          <a:stretch>
            <a:fillRect/>
          </a:stretch>
        </p:blipFill>
        <p:spPr/>
      </p:pic>
    </p:spTree>
    <p:extLst>
      <p:ext uri="{BB962C8B-B14F-4D97-AF65-F5344CB8AC3E}">
        <p14:creationId xmlns:p14="http://schemas.microsoft.com/office/powerpoint/2010/main" val="10117982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EE1A6-5820-EF5B-3C96-39D773B74640}"/>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7EC6EEFE-EB77-5F81-BE26-AE6EB3E4482F}"/>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B20195ED-C6C3-5982-00F1-D82134CFA0D1}"/>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95ABDEB1-B6E5-95BC-FBA8-9B17EEBF94C1}"/>
              </a:ext>
            </a:extLst>
          </p:cNvPr>
          <p:cNvSpPr>
            <a:spLocks noGrp="1"/>
          </p:cNvSpPr>
          <p:nvPr>
            <p:ph type="body" sz="quarter" idx="21"/>
          </p:nvPr>
        </p:nvSpPr>
        <p:spPr>
          <a:xfrm>
            <a:off x="4217399" y="367141"/>
            <a:ext cx="7563349" cy="4530541"/>
          </a:xfrm>
        </p:spPr>
        <p:txBody>
          <a:bodyPr lIns="91440" tIns="45720" rIns="91440" bIns="45720" anchor="t"/>
          <a:lstStyle/>
          <a:p>
            <a:pPr>
              <a:spcAft>
                <a:spcPts val="1200"/>
              </a:spcAft>
            </a:pPr>
            <a:r>
              <a:rPr lang="en-US" sz="2100" dirty="0">
                <a:solidFill>
                  <a:srgbClr val="595959"/>
                </a:solidFill>
              </a:rPr>
              <a:t>Nazadnje lahko začnete izvajati orodja iz teh poglavij in začnete </a:t>
            </a:r>
            <a:r>
              <a:rPr lang="en-US" sz="2100" b="1" dirty="0">
                <a:solidFill>
                  <a:srgbClr val="595959"/>
                </a:solidFill>
              </a:rPr>
              <a:t>načrtovati trajnost in rast.</a:t>
            </a:r>
            <a:endParaRPr lang="en-US" sz="2100" b="1" dirty="0">
              <a:solidFill>
                <a:srgbClr val="595959"/>
              </a:solidFill>
              <a:ea typeface="Calibri"/>
              <a:cs typeface="Calibri"/>
            </a:endParaRPr>
          </a:p>
          <a:p>
            <a:pPr>
              <a:spcAft>
                <a:spcPts val="1200"/>
              </a:spcAft>
            </a:pPr>
            <a:r>
              <a:rPr lang="en-US" sz="2100" dirty="0">
                <a:solidFill>
                  <a:srgbClr val="E96751"/>
                </a:solidFill>
              </a:rPr>
              <a:t>Ko bo vaše podjetje stabilno,</a:t>
            </a:r>
            <a:r>
              <a:rPr lang="en-US" sz="2100" b="1" dirty="0">
                <a:solidFill>
                  <a:srgbClr val="595959"/>
                </a:solidFill>
              </a:rPr>
              <a:t> se vprašajte</a:t>
            </a:r>
            <a:r>
              <a:rPr lang="en-US" sz="2100" dirty="0">
                <a:solidFill>
                  <a:srgbClr val="E96751"/>
                </a:solidFill>
              </a:rPr>
              <a:t>, kako bi ga lahko razširili ali izboljšali. </a:t>
            </a:r>
            <a:endParaRPr lang="en-US" sz="2100" dirty="0">
              <a:solidFill>
                <a:srgbClr val="E96751"/>
              </a:solidFill>
              <a:ea typeface="Calibri"/>
              <a:cs typeface="Calibri"/>
            </a:endParaRPr>
          </a:p>
          <a:p>
            <a:pPr>
              <a:spcAft>
                <a:spcPts val="1200"/>
              </a:spcAft>
            </a:pPr>
            <a:r>
              <a:rPr lang="en-US" sz="2100" dirty="0">
                <a:solidFill>
                  <a:srgbClr val="595959"/>
                </a:solidFill>
              </a:rPr>
              <a:t>To lahko vključuje ponovno vlaganje dobička v dodajanje novih enot ali udobja (npr. še ena kabina ali savna) in </a:t>
            </a:r>
            <a:r>
              <a:rPr lang="en-US" sz="2100" err="1">
                <a:solidFill>
                  <a:srgbClr val="595959"/>
                </a:solidFill>
              </a:rPr>
              <a:t>analizo</a:t>
            </a:r>
            <a:r>
              <a:rPr lang="en-US" sz="2100" dirty="0">
                <a:solidFill>
                  <a:srgbClr val="595959"/>
                </a:solidFill>
              </a:rPr>
              <a:t> donosa naložbe (ROI) za te širitve. </a:t>
            </a:r>
            <a:endParaRPr lang="en-US" sz="2100" dirty="0">
              <a:solidFill>
                <a:srgbClr val="595959"/>
              </a:solidFill>
              <a:ea typeface="Calibri"/>
              <a:cs typeface="Calibri"/>
            </a:endParaRPr>
          </a:p>
          <a:p>
            <a:pPr>
              <a:spcAft>
                <a:spcPts val="1200"/>
              </a:spcAft>
            </a:pPr>
            <a:r>
              <a:rPr lang="en-US" sz="2100" dirty="0">
                <a:solidFill>
                  <a:srgbClr val="595959"/>
                </a:solidFill>
              </a:rPr>
              <a:t>Ne pozabite, da mora biti rast razumna in v skladu s povpraševanjem na trgu – to je del dolgoročnega načrtovanja.</a:t>
            </a:r>
            <a:endParaRPr lang="en-US" sz="2100" dirty="0">
              <a:solidFill>
                <a:srgbClr val="595959"/>
              </a:solidFill>
              <a:ea typeface="Calibri"/>
              <a:cs typeface="Calibri"/>
            </a:endParaRPr>
          </a:p>
          <a:p>
            <a:pPr>
              <a:spcAft>
                <a:spcPts val="1200"/>
              </a:spcAft>
            </a:pPr>
            <a:r>
              <a:rPr lang="en-US" sz="2100" dirty="0">
                <a:solidFill>
                  <a:srgbClr val="595959"/>
                </a:solidFill>
              </a:rPr>
              <a:t>V zaključku ta modul poudarja, da z </a:t>
            </a:r>
            <a:r>
              <a:rPr lang="en-US" sz="2100" b="1" dirty="0">
                <a:solidFill>
                  <a:srgbClr val="595959"/>
                </a:solidFill>
              </a:rPr>
              <a:t>integracijo vseh prejšnjih tem – od trdnega načrtovanja proračuna in oblikovanja cen do pazljivega upravljanja denarnega toka, pripravljenosti na tveganja in trajnostnih praks – ustvarite odporen in izvedljiv poslovni model</a:t>
            </a:r>
            <a:r>
              <a:rPr lang="en-US" sz="2100" dirty="0">
                <a:solidFill>
                  <a:srgbClr val="595959"/>
                </a:solidFill>
              </a:rPr>
              <a:t>. </a:t>
            </a:r>
            <a:endParaRPr lang="en-US" sz="2100" dirty="0">
              <a:solidFill>
                <a:srgbClr val="595959"/>
              </a:solidFill>
              <a:ea typeface="Calibri"/>
              <a:cs typeface="Calibri"/>
            </a:endParaRPr>
          </a:p>
          <a:p>
            <a:pPr>
              <a:spcAft>
                <a:spcPts val="1200"/>
              </a:spcAft>
            </a:pPr>
            <a:r>
              <a:rPr lang="en-US" sz="2100" dirty="0">
                <a:solidFill>
                  <a:srgbClr val="595959"/>
                </a:solidFill>
              </a:rPr>
              <a:t>Zdaj začnite uporabljati naučena načela, da bo vaše edinstveno podjetje lahko finančno uspešno, hkrati pa pozitivno vplivalo na vaše okolje in skupnost.</a:t>
            </a:r>
            <a:endParaRPr lang="en-IE" sz="2100">
              <a:solidFill>
                <a:srgbClr val="595959"/>
              </a:solidFill>
              <a:ea typeface="Calibri"/>
              <a:cs typeface="Calibri"/>
            </a:endParaRPr>
          </a:p>
        </p:txBody>
      </p:sp>
      <p:sp>
        <p:nvSpPr>
          <p:cNvPr id="8" name="Text Placeholder 7">
            <a:extLst>
              <a:ext uri="{FF2B5EF4-FFF2-40B4-BE49-F238E27FC236}">
                <a16:creationId xmlns:a16="http://schemas.microsoft.com/office/drawing/2014/main" id="{F79E8BA6-011E-3E2B-5563-6F2603F36EA5}"/>
              </a:ext>
            </a:extLst>
          </p:cNvPr>
          <p:cNvSpPr>
            <a:spLocks noGrp="1"/>
          </p:cNvSpPr>
          <p:nvPr>
            <p:ph type="body" sz="quarter" idx="18"/>
          </p:nvPr>
        </p:nvSpPr>
        <p:spPr/>
        <p:txBody>
          <a:bodyPr/>
          <a:lstStyle/>
          <a:p>
            <a:r>
              <a:rPr lang="en-IE" b="0" dirty="0"/>
              <a:t>Načrtovanje rasti</a:t>
            </a:r>
          </a:p>
        </p:txBody>
      </p:sp>
      <p:sp>
        <p:nvSpPr>
          <p:cNvPr id="4" name="Text Placeholder 3">
            <a:extLst>
              <a:ext uri="{FF2B5EF4-FFF2-40B4-BE49-F238E27FC236}">
                <a16:creationId xmlns:a16="http://schemas.microsoft.com/office/drawing/2014/main" id="{4C7141ED-CA65-6200-F822-C655AAC476C1}"/>
              </a:ext>
            </a:extLst>
          </p:cNvPr>
          <p:cNvSpPr>
            <a:spLocks noGrp="1"/>
          </p:cNvSpPr>
          <p:nvPr>
            <p:ph type="body" sz="quarter" idx="19"/>
          </p:nvPr>
        </p:nvSpPr>
        <p:spPr>
          <a:xfrm>
            <a:off x="758692" y="2090541"/>
            <a:ext cx="2597067" cy="385564"/>
          </a:xfrm>
        </p:spPr>
        <p:txBody>
          <a:bodyPr/>
          <a:lstStyle/>
          <a:p>
            <a:pPr>
              <a:spcAft>
                <a:spcPts val="1200"/>
              </a:spcAft>
            </a:pPr>
            <a:r>
              <a:rPr lang="en-IE" dirty="0"/>
              <a:t>Dolgoročna uspešnost</a:t>
            </a:r>
          </a:p>
          <a:p>
            <a:pPr>
              <a:spcAft>
                <a:spcPts val="1200"/>
              </a:spcAft>
            </a:pPr>
            <a:br>
              <a:rPr lang="en-US" dirty="0"/>
            </a:br>
            <a:endParaRPr lang="en-IE" dirty="0"/>
          </a:p>
        </p:txBody>
      </p:sp>
    </p:spTree>
    <p:extLst>
      <p:ext uri="{BB962C8B-B14F-4D97-AF65-F5344CB8AC3E}">
        <p14:creationId xmlns:p14="http://schemas.microsoft.com/office/powerpoint/2010/main" val="2927655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E4B90-255E-4DB8-43C2-5B8703CAF7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6608E98-1C6E-4A7F-94FD-C5A17B81F48B}"/>
              </a:ext>
            </a:extLst>
          </p:cNvPr>
          <p:cNvSpPr>
            <a:spLocks noGrp="1"/>
          </p:cNvSpPr>
          <p:nvPr>
            <p:ph type="body" sz="quarter" idx="28"/>
          </p:nvPr>
        </p:nvSpPr>
        <p:spPr>
          <a:xfrm>
            <a:off x="444837" y="1407580"/>
            <a:ext cx="5427088" cy="4671588"/>
          </a:xfrm>
        </p:spPr>
        <p:txBody>
          <a:bodyPr lIns="91440" tIns="45720" rIns="91440" bIns="45720" anchor="t"/>
          <a:lstStyle/>
          <a:p>
            <a:pPr marL="0" indent="0">
              <a:spcAft>
                <a:spcPts val="600"/>
              </a:spcAft>
            </a:pPr>
            <a:r>
              <a:rPr lang="en-US" sz="2000" b="1" i="1" dirty="0"/>
              <a:t>Pomaga vam pri obvladovanju tveganj in pripravi na najboljše, pričakovane in najslabše scenarije. </a:t>
            </a:r>
            <a:r>
              <a:rPr lang="en-US" sz="2000" dirty="0"/>
              <a:t>Pri obvladovanju tveganj ne gre za strah pred najslabšimi scenariji, temveč za krepitev zaupanja. Z napovedovanjem morebitnih težav boste bolje pripravljeni na preprečevanje motenj ali hitrejše okrevanje, ko se pojavijo izzivi. Končni cilj je odpornost. Z jasnimi načrti za izredne razmere boste zmanjšali stres, hitreje sprejemali odločitve in ohranili finančno zdravje in stabilnost – tudi v turbulentnih časih. Kot pravi pregovor: »Upaj na najboljše, pripravljaj se na najslabše.« Naučite se orodij za preprečevanje in ublažitev, da bo vaše podjetje ne le preživelo težke čase, ampak iz njih izšlo močnejše.</a:t>
            </a:r>
            <a:endParaRPr lang="en-IE" sz="2000">
              <a:ea typeface="Calibri"/>
              <a:cs typeface="Calibri"/>
            </a:endParaRPr>
          </a:p>
        </p:txBody>
      </p:sp>
      <p:sp>
        <p:nvSpPr>
          <p:cNvPr id="13" name="Text Placeholder 12">
            <a:extLst>
              <a:ext uri="{FF2B5EF4-FFF2-40B4-BE49-F238E27FC236}">
                <a16:creationId xmlns:a16="http://schemas.microsoft.com/office/drawing/2014/main" id="{37380044-7AE0-DAE0-8C30-BCBDEECA12B9}"/>
              </a:ext>
            </a:extLst>
          </p:cNvPr>
          <p:cNvSpPr>
            <a:spLocks noGrp="1"/>
          </p:cNvSpPr>
          <p:nvPr>
            <p:ph type="body" sz="quarter" idx="27"/>
          </p:nvPr>
        </p:nvSpPr>
        <p:spPr>
          <a:xfrm>
            <a:off x="10068" y="341098"/>
            <a:ext cx="5891165" cy="720752"/>
          </a:xfrm>
        </p:spPr>
        <p:txBody>
          <a:bodyPr lIns="91440" tIns="45720" rIns="91440" bIns="45720" anchor="ctr">
            <a:noAutofit/>
          </a:bodyPr>
          <a:lstStyle/>
          <a:p>
            <a:pPr algn="ctr"/>
            <a:r>
              <a:rPr lang="en-US" sz="2800" dirty="0"/>
              <a:t>Načrtovanje za izredne razmere za dolgoročno sposobnost preživetja</a:t>
            </a:r>
            <a:endParaRPr lang="en-US" sz="2800" dirty="0">
              <a:ea typeface="Calibri"/>
              <a:cs typeface="Calibri"/>
            </a:endParaRPr>
          </a:p>
        </p:txBody>
      </p:sp>
      <p:sp>
        <p:nvSpPr>
          <p:cNvPr id="14" name="Text Placeholder 1">
            <a:extLst>
              <a:ext uri="{FF2B5EF4-FFF2-40B4-BE49-F238E27FC236}">
                <a16:creationId xmlns:a16="http://schemas.microsoft.com/office/drawing/2014/main" id="{332FE36B-CA8C-B2E9-2176-DC6E54B5EEC8}"/>
              </a:ext>
            </a:extLst>
          </p:cNvPr>
          <p:cNvSpPr txBox="1">
            <a:spLocks/>
          </p:cNvSpPr>
          <p:nvPr/>
        </p:nvSpPr>
        <p:spPr>
          <a:xfrm>
            <a:off x="6019190" y="136729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42</a:t>
            </a:r>
          </a:p>
        </p:txBody>
      </p:sp>
      <p:sp>
        <p:nvSpPr>
          <p:cNvPr id="15" name="Text Placeholder 2">
            <a:extLst>
              <a:ext uri="{FF2B5EF4-FFF2-40B4-BE49-F238E27FC236}">
                <a16:creationId xmlns:a16="http://schemas.microsoft.com/office/drawing/2014/main" id="{A88E1CD2-BF59-861B-39C5-7F3D400C8484}"/>
              </a:ext>
            </a:extLst>
          </p:cNvPr>
          <p:cNvSpPr txBox="1">
            <a:spLocks/>
          </p:cNvSpPr>
          <p:nvPr/>
        </p:nvSpPr>
        <p:spPr>
          <a:xfrm>
            <a:off x="6726181" y="1156333"/>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Upravljanje tveganj in načrtovanje za izredne razmere</a:t>
            </a:r>
          </a:p>
          <a:p>
            <a:pPr marL="0" indent="0">
              <a:spcBef>
                <a:spcPts val="0"/>
              </a:spcBef>
              <a:buNone/>
            </a:pPr>
            <a:r>
              <a:rPr lang="en-US" sz="1800" i="1" dirty="0">
                <a:solidFill>
                  <a:srgbClr val="595959"/>
                </a:solidFill>
              </a:rPr>
              <a:t>Priprava na »kaj če« scenarije, najslabši, pričakovani in najboljši scenariji</a:t>
            </a:r>
          </a:p>
          <a:p>
            <a:pPr marL="0" indent="0">
              <a:spcBef>
                <a:spcPts val="0"/>
              </a:spcBef>
              <a:buFont typeface="Arial" panose="020B0604020202020204" pitchFamily="34" charset="0"/>
              <a:buNone/>
            </a:pPr>
            <a:endParaRPr lang="en-IE" sz="2200" dirty="0">
              <a:solidFill>
                <a:srgbClr val="595959"/>
              </a:solidFill>
            </a:endParaRPr>
          </a:p>
        </p:txBody>
      </p:sp>
      <p:sp>
        <p:nvSpPr>
          <p:cNvPr id="16" name="Text Placeholder 4">
            <a:extLst>
              <a:ext uri="{FF2B5EF4-FFF2-40B4-BE49-F238E27FC236}">
                <a16:creationId xmlns:a16="http://schemas.microsoft.com/office/drawing/2014/main" id="{FE890EEA-4DB7-8BC6-BB07-50FCC487DCB9}"/>
              </a:ext>
            </a:extLst>
          </p:cNvPr>
          <p:cNvSpPr txBox="1">
            <a:spLocks/>
          </p:cNvSpPr>
          <p:nvPr/>
        </p:nvSpPr>
        <p:spPr>
          <a:xfrm>
            <a:off x="6021354" y="2399517"/>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43</a:t>
            </a:r>
          </a:p>
        </p:txBody>
      </p:sp>
      <p:cxnSp>
        <p:nvCxnSpPr>
          <p:cNvPr id="27" name="Straight Connector 26">
            <a:extLst>
              <a:ext uri="{FF2B5EF4-FFF2-40B4-BE49-F238E27FC236}">
                <a16:creationId xmlns:a16="http://schemas.microsoft.com/office/drawing/2014/main" id="{D8FF955C-284C-7882-2977-671E2539A050}"/>
              </a:ext>
            </a:extLst>
          </p:cNvPr>
          <p:cNvCxnSpPr>
            <a:cxnSpLocks/>
          </p:cNvCxnSpPr>
          <p:nvPr/>
        </p:nvCxnSpPr>
        <p:spPr>
          <a:xfrm flipH="1">
            <a:off x="6117200" y="189792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A9E1B5C-AD33-F7F0-ED28-436B54F9B2E3}"/>
              </a:ext>
            </a:extLst>
          </p:cNvPr>
          <p:cNvCxnSpPr>
            <a:cxnSpLocks/>
          </p:cNvCxnSpPr>
          <p:nvPr/>
        </p:nvCxnSpPr>
        <p:spPr>
          <a:xfrm flipH="1">
            <a:off x="6126651" y="308253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EC480DD9-CC53-6694-2265-551F6A8C246F}"/>
              </a:ext>
            </a:extLst>
          </p:cNvPr>
          <p:cNvSpPr txBox="1">
            <a:spLocks/>
          </p:cNvSpPr>
          <p:nvPr/>
        </p:nvSpPr>
        <p:spPr>
          <a:xfrm>
            <a:off x="6745878" y="2336294"/>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Zaščita pred tveganji in zavarovanje</a:t>
            </a:r>
          </a:p>
          <a:p>
            <a:pPr marL="0" indent="0">
              <a:spcBef>
                <a:spcPts val="0"/>
              </a:spcBef>
              <a:buNone/>
            </a:pPr>
            <a:r>
              <a:rPr lang="en-US" sz="1800" i="1" dirty="0">
                <a:solidFill>
                  <a:srgbClr val="595959"/>
                </a:solidFill>
              </a:rPr>
              <a:t>Razumevanje vrst tveganj, ki lahko ogrožajo vaše podjetje, in vloge zavarovanja kot finančne varnostne mreže.</a:t>
            </a:r>
          </a:p>
          <a:p>
            <a:pPr marL="0" indent="0">
              <a:spcBef>
                <a:spcPts val="0"/>
              </a:spcBef>
              <a:buFont typeface="Arial" panose="020B0604020202020204" pitchFamily="34" charset="0"/>
              <a:buNone/>
            </a:pPr>
            <a:endParaRPr lang="en-IE" sz="2200" dirty="0">
              <a:solidFill>
                <a:srgbClr val="595959"/>
              </a:solidFill>
            </a:endParaRPr>
          </a:p>
        </p:txBody>
      </p:sp>
      <p:sp>
        <p:nvSpPr>
          <p:cNvPr id="3" name="Text Placeholder 2">
            <a:extLst>
              <a:ext uri="{FF2B5EF4-FFF2-40B4-BE49-F238E27FC236}">
                <a16:creationId xmlns:a16="http://schemas.microsoft.com/office/drawing/2014/main" id="{9A6DF3EB-4BA7-9ADE-2370-E224C3E5180C}"/>
              </a:ext>
            </a:extLst>
          </p:cNvPr>
          <p:cNvSpPr txBox="1">
            <a:spLocks/>
          </p:cNvSpPr>
          <p:nvPr/>
        </p:nvSpPr>
        <p:spPr>
          <a:xfrm>
            <a:off x="6749664" y="3739052"/>
            <a:ext cx="5289531"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Finančna strategija in načrtovanje za stabilnost</a:t>
            </a:r>
          </a:p>
          <a:p>
            <a:pPr marL="0" indent="0">
              <a:spcBef>
                <a:spcPts val="0"/>
              </a:spcBef>
              <a:buNone/>
            </a:pPr>
            <a:r>
              <a:rPr lang="en-US" sz="1800" i="1" dirty="0" err="1">
                <a:solidFill>
                  <a:srgbClr val="595959"/>
                </a:solidFill>
              </a:rPr>
              <a:t>Oblikujte</a:t>
            </a:r>
            <a:r>
              <a:rPr lang="en-US" sz="1800" i="1" dirty="0">
                <a:solidFill>
                  <a:srgbClr val="595959"/>
                </a:solidFill>
              </a:rPr>
              <a:t> </a:t>
            </a:r>
            <a:r>
              <a:rPr lang="en-US" sz="1800" i="1" dirty="0" err="1">
                <a:solidFill>
                  <a:srgbClr val="595959"/>
                </a:solidFill>
              </a:rPr>
              <a:t>finančno</a:t>
            </a:r>
            <a:r>
              <a:rPr lang="en-US" sz="1800" i="1" dirty="0">
                <a:solidFill>
                  <a:srgbClr val="595959"/>
                </a:solidFill>
              </a:rPr>
              <a:t> </a:t>
            </a:r>
            <a:r>
              <a:rPr lang="en-US" sz="1800" i="1" dirty="0" err="1">
                <a:solidFill>
                  <a:srgbClr val="595959"/>
                </a:solidFill>
              </a:rPr>
              <a:t>strategijo</a:t>
            </a:r>
            <a:r>
              <a:rPr lang="en-US" sz="1800" i="1" dirty="0">
                <a:solidFill>
                  <a:srgbClr val="595959"/>
                </a:solidFill>
              </a:rPr>
              <a:t> in izvajajte preventivne in blažilne ukrepe, da boste lahko preživeli gospodarska tveganja in bili dolgoročno finančno zdravi.</a:t>
            </a:r>
          </a:p>
          <a:p>
            <a:pPr marL="0" indent="0">
              <a:spcBef>
                <a:spcPts val="0"/>
              </a:spcBef>
              <a:buFont typeface="Arial" panose="020B0604020202020204" pitchFamily="34" charset="0"/>
              <a:buNone/>
            </a:pPr>
            <a:endParaRPr lang="en-IE" sz="2200" dirty="0">
              <a:solidFill>
                <a:srgbClr val="595959"/>
              </a:solidFill>
            </a:endParaRPr>
          </a:p>
        </p:txBody>
      </p:sp>
      <p:sp>
        <p:nvSpPr>
          <p:cNvPr id="5" name="Text Placeholder 2">
            <a:extLst>
              <a:ext uri="{FF2B5EF4-FFF2-40B4-BE49-F238E27FC236}">
                <a16:creationId xmlns:a16="http://schemas.microsoft.com/office/drawing/2014/main" id="{4B382BB9-D8D4-603B-F756-693667637801}"/>
              </a:ext>
            </a:extLst>
          </p:cNvPr>
          <p:cNvSpPr txBox="1">
            <a:spLocks/>
          </p:cNvSpPr>
          <p:nvPr/>
        </p:nvSpPr>
        <p:spPr>
          <a:xfrm>
            <a:off x="6739895" y="5389052"/>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Zelene naložbe za finančno zdravje</a:t>
            </a:r>
          </a:p>
          <a:p>
            <a:pPr marL="0" indent="0">
              <a:spcBef>
                <a:spcPts val="0"/>
              </a:spcBef>
              <a:buNone/>
            </a:pPr>
            <a:r>
              <a:rPr lang="en-US" sz="1800" i="1" dirty="0">
                <a:solidFill>
                  <a:srgbClr val="595959"/>
                </a:solidFill>
              </a:rPr>
              <a:t>Sprejemajte pametne, ekološko ozaveščene investicijske odločitve, ki bodo finančno vplivale na vaše podjetje. Kako takšne stroške in vrednote vključiti v svojo cenovno strategijo in privabiti ekološko ozaveščene </a:t>
            </a:r>
            <a:r>
              <a:rPr lang="en-US" sz="1800" i="1" dirty="0" err="1">
                <a:solidFill>
                  <a:srgbClr val="595959"/>
                </a:solidFill>
              </a:rPr>
              <a:t>potnike</a:t>
            </a:r>
            <a:r>
              <a:rPr lang="en-US" sz="1800" i="1" dirty="0">
                <a:solidFill>
                  <a:srgbClr val="595959"/>
                </a:solidFill>
              </a:rPr>
              <a:t>.</a:t>
            </a:r>
          </a:p>
          <a:p>
            <a:pPr marL="0" indent="0">
              <a:spcBef>
                <a:spcPts val="0"/>
              </a:spcBef>
              <a:buFont typeface="Arial" panose="020B0604020202020204" pitchFamily="34" charset="0"/>
              <a:buNone/>
            </a:pPr>
            <a:endParaRPr lang="en-IE" sz="2200" dirty="0">
              <a:solidFill>
                <a:srgbClr val="595959"/>
              </a:solidFill>
            </a:endParaRPr>
          </a:p>
        </p:txBody>
      </p:sp>
      <p:cxnSp>
        <p:nvCxnSpPr>
          <p:cNvPr id="6" name="Straight Connector 5">
            <a:extLst>
              <a:ext uri="{FF2B5EF4-FFF2-40B4-BE49-F238E27FC236}">
                <a16:creationId xmlns:a16="http://schemas.microsoft.com/office/drawing/2014/main" id="{0DC779F7-BB37-DBCB-2F41-A9B9862C4F89}"/>
              </a:ext>
            </a:extLst>
          </p:cNvPr>
          <p:cNvCxnSpPr>
            <a:cxnSpLocks/>
          </p:cNvCxnSpPr>
          <p:nvPr/>
        </p:nvCxnSpPr>
        <p:spPr>
          <a:xfrm flipH="1">
            <a:off x="6135695" y="47447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C455299-BDD9-6669-FB72-8C2C45B586EF}"/>
              </a:ext>
            </a:extLst>
          </p:cNvPr>
          <p:cNvCxnSpPr>
            <a:cxnSpLocks/>
          </p:cNvCxnSpPr>
          <p:nvPr/>
        </p:nvCxnSpPr>
        <p:spPr>
          <a:xfrm flipH="1">
            <a:off x="6135695" y="646486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DBDB67C4-D248-48CE-DB37-8256A26AE8A8}"/>
              </a:ext>
            </a:extLst>
          </p:cNvPr>
          <p:cNvSpPr txBox="1">
            <a:spLocks/>
          </p:cNvSpPr>
          <p:nvPr/>
        </p:nvSpPr>
        <p:spPr>
          <a:xfrm>
            <a:off x="6019189" y="3737157"/>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44</a:t>
            </a:r>
          </a:p>
        </p:txBody>
      </p:sp>
      <p:sp>
        <p:nvSpPr>
          <p:cNvPr id="9" name="Text Placeholder 4">
            <a:extLst>
              <a:ext uri="{FF2B5EF4-FFF2-40B4-BE49-F238E27FC236}">
                <a16:creationId xmlns:a16="http://schemas.microsoft.com/office/drawing/2014/main" id="{4B18AF1F-75C0-EE94-98C6-842E41DB473B}"/>
              </a:ext>
            </a:extLst>
          </p:cNvPr>
          <p:cNvSpPr txBox="1">
            <a:spLocks/>
          </p:cNvSpPr>
          <p:nvPr/>
        </p:nvSpPr>
        <p:spPr>
          <a:xfrm>
            <a:off x="6019190" y="5281507"/>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45</a:t>
            </a:r>
          </a:p>
        </p:txBody>
      </p:sp>
    </p:spTree>
    <p:extLst>
      <p:ext uri="{BB962C8B-B14F-4D97-AF65-F5344CB8AC3E}">
        <p14:creationId xmlns:p14="http://schemas.microsoft.com/office/powerpoint/2010/main" val="34628014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Viri in podpora</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59818" y="5255149"/>
            <a:ext cx="11863878" cy="1323439"/>
          </a:xfrm>
          <a:prstGeom prst="rect">
            <a:avLst/>
          </a:prstGeom>
          <a:noFill/>
        </p:spPr>
        <p:txBody>
          <a:bodyPr wrap="square" lIns="91440" tIns="45720" rIns="91440" bIns="45720" rtlCol="0" anchor="t">
            <a:spAutoFit/>
          </a:bodyPr>
          <a:lstStyle/>
          <a:p>
            <a:r>
              <a:rPr lang="en-US" sz="2000" dirty="0">
                <a:solidFill>
                  <a:srgbClr val="494949"/>
                </a:solidFill>
              </a:rPr>
              <a:t>Dostopajte do orodij, predlog in vodnikov za financiranje, da lahko </a:t>
            </a:r>
            <a:r>
              <a:rPr lang="en-US" sz="2000" dirty="0" err="1">
                <a:solidFill>
                  <a:srgbClr val="494949"/>
                </a:solidFill>
              </a:rPr>
              <a:t>načrtujete</a:t>
            </a:r>
            <a:r>
              <a:rPr lang="en-US" sz="2000" dirty="0">
                <a:solidFill>
                  <a:srgbClr val="494949"/>
                </a:solidFill>
              </a:rPr>
              <a:t> in </a:t>
            </a:r>
            <a:r>
              <a:rPr lang="en-US" sz="2000" dirty="0" err="1">
                <a:solidFill>
                  <a:srgbClr val="494949"/>
                </a:solidFill>
              </a:rPr>
              <a:t>financirajete</a:t>
            </a:r>
            <a:r>
              <a:rPr lang="en-US" sz="2000" dirty="0">
                <a:solidFill>
                  <a:srgbClr val="494949"/>
                </a:solidFill>
              </a:rPr>
              <a:t> </a:t>
            </a:r>
            <a:r>
              <a:rPr lang="en-US" sz="2000" dirty="0" err="1">
                <a:solidFill>
                  <a:srgbClr val="494949"/>
                </a:solidFill>
              </a:rPr>
              <a:t>svojo</a:t>
            </a:r>
            <a:r>
              <a:rPr lang="en-US" sz="2000" dirty="0">
                <a:solidFill>
                  <a:srgbClr val="494949"/>
                </a:solidFill>
              </a:rPr>
              <a:t> </a:t>
            </a:r>
            <a:r>
              <a:rPr lang="en-US" sz="2000" dirty="0" err="1">
                <a:solidFill>
                  <a:srgbClr val="494949"/>
                </a:solidFill>
              </a:rPr>
              <a:t>alternativno</a:t>
            </a:r>
            <a:r>
              <a:rPr lang="en-US" sz="2000" dirty="0">
                <a:solidFill>
                  <a:srgbClr val="494949"/>
                </a:solidFill>
              </a:rPr>
              <a:t> </a:t>
            </a:r>
            <a:r>
              <a:rPr lang="en-US" sz="2000" dirty="0" err="1">
                <a:solidFill>
                  <a:srgbClr val="494949"/>
                </a:solidFill>
              </a:rPr>
              <a:t>nastanitev</a:t>
            </a:r>
            <a:r>
              <a:rPr lang="en-US" sz="2000" dirty="0">
                <a:solidFill>
                  <a:srgbClr val="494949"/>
                </a:solidFill>
              </a:rPr>
              <a:t>. </a:t>
            </a:r>
            <a:r>
              <a:rPr lang="en-US" sz="2000" dirty="0" err="1">
                <a:solidFill>
                  <a:srgbClr val="494949"/>
                </a:solidFill>
              </a:rPr>
              <a:t>Poiščite</a:t>
            </a:r>
            <a:r>
              <a:rPr lang="en-US" sz="2000" dirty="0">
                <a:solidFill>
                  <a:srgbClr val="494949"/>
                </a:solidFill>
              </a:rPr>
              <a:t> </a:t>
            </a:r>
            <a:r>
              <a:rPr lang="en-US" sz="2000" dirty="0" err="1">
                <a:solidFill>
                  <a:srgbClr val="494949"/>
                </a:solidFill>
              </a:rPr>
              <a:t>zanesljive</a:t>
            </a:r>
            <a:r>
              <a:rPr lang="en-US" sz="2000" dirty="0">
                <a:solidFill>
                  <a:srgbClr val="494949"/>
                </a:solidFill>
              </a:rPr>
              <a:t> </a:t>
            </a:r>
            <a:r>
              <a:rPr lang="en-US" sz="2000" dirty="0" err="1">
                <a:solidFill>
                  <a:srgbClr val="494949"/>
                </a:solidFill>
              </a:rPr>
              <a:t>platforme</a:t>
            </a:r>
            <a:r>
              <a:rPr lang="en-US" sz="2000" dirty="0">
                <a:solidFill>
                  <a:srgbClr val="494949"/>
                </a:solidFill>
              </a:rPr>
              <a:t> za </a:t>
            </a:r>
            <a:r>
              <a:rPr lang="en-US" sz="2000" dirty="0" err="1">
                <a:solidFill>
                  <a:srgbClr val="494949"/>
                </a:solidFill>
              </a:rPr>
              <a:t>upravljanje</a:t>
            </a:r>
            <a:r>
              <a:rPr lang="en-US" sz="2000" dirty="0">
                <a:solidFill>
                  <a:srgbClr val="494949"/>
                </a:solidFill>
              </a:rPr>
              <a:t> </a:t>
            </a:r>
            <a:r>
              <a:rPr lang="en-US" sz="2000" dirty="0" err="1">
                <a:solidFill>
                  <a:srgbClr val="494949"/>
                </a:solidFill>
              </a:rPr>
              <a:t>rezervacij</a:t>
            </a:r>
            <a:r>
              <a:rPr lang="en-US" sz="2000" dirty="0">
                <a:solidFill>
                  <a:srgbClr val="494949"/>
                </a:solidFill>
              </a:rPr>
              <a:t>, </a:t>
            </a:r>
            <a:r>
              <a:rPr lang="en-US" sz="2000" dirty="0" err="1">
                <a:solidFill>
                  <a:srgbClr val="494949"/>
                </a:solidFill>
              </a:rPr>
              <a:t>izračun</a:t>
            </a:r>
            <a:r>
              <a:rPr lang="en-US" sz="2000" dirty="0">
                <a:solidFill>
                  <a:srgbClr val="494949"/>
                </a:solidFill>
              </a:rPr>
              <a:t> </a:t>
            </a:r>
            <a:r>
              <a:rPr lang="en-US" sz="2000" dirty="0" err="1">
                <a:solidFill>
                  <a:srgbClr val="494949"/>
                </a:solidFill>
              </a:rPr>
              <a:t>stroškov</a:t>
            </a:r>
            <a:r>
              <a:rPr lang="en-US" sz="2000" dirty="0">
                <a:solidFill>
                  <a:srgbClr val="494949"/>
                </a:solidFill>
              </a:rPr>
              <a:t> </a:t>
            </a:r>
            <a:r>
              <a:rPr lang="en-US" sz="2000" dirty="0" err="1">
                <a:solidFill>
                  <a:srgbClr val="494949"/>
                </a:solidFill>
              </a:rPr>
              <a:t>gostov</a:t>
            </a:r>
            <a:r>
              <a:rPr lang="en-US" sz="2000" dirty="0">
                <a:solidFill>
                  <a:srgbClr val="494949"/>
                </a:solidFill>
              </a:rPr>
              <a:t> in </a:t>
            </a:r>
            <a:r>
              <a:rPr lang="en-US" sz="2000" dirty="0" err="1">
                <a:solidFill>
                  <a:srgbClr val="494949"/>
                </a:solidFill>
              </a:rPr>
              <a:t>spremljanje</a:t>
            </a:r>
            <a:r>
              <a:rPr lang="en-US" sz="2000" dirty="0">
                <a:solidFill>
                  <a:srgbClr val="494949"/>
                </a:solidFill>
              </a:rPr>
              <a:t> </a:t>
            </a:r>
            <a:r>
              <a:rPr lang="en-US" sz="2000" dirty="0" err="1">
                <a:solidFill>
                  <a:srgbClr val="494949"/>
                </a:solidFill>
              </a:rPr>
              <a:t>prihodkov</a:t>
            </a:r>
            <a:r>
              <a:rPr lang="en-US" sz="2000" dirty="0">
                <a:solidFill>
                  <a:srgbClr val="494949"/>
                </a:solidFill>
              </a:rPr>
              <a:t>. </a:t>
            </a:r>
            <a:r>
              <a:rPr lang="en-US" sz="2000" dirty="0" err="1">
                <a:solidFill>
                  <a:srgbClr val="494949"/>
                </a:solidFill>
              </a:rPr>
              <a:t>Pridobite</a:t>
            </a:r>
            <a:r>
              <a:rPr lang="en-US" sz="2000" dirty="0">
                <a:solidFill>
                  <a:srgbClr val="494949"/>
                </a:solidFill>
              </a:rPr>
              <a:t> </a:t>
            </a:r>
            <a:r>
              <a:rPr lang="en-US" sz="2000" dirty="0" err="1">
                <a:solidFill>
                  <a:srgbClr val="494949"/>
                </a:solidFill>
              </a:rPr>
              <a:t>podporo</a:t>
            </a:r>
            <a:r>
              <a:rPr lang="en-US" sz="2000" dirty="0">
                <a:solidFill>
                  <a:srgbClr val="494949"/>
                </a:solidFill>
              </a:rPr>
              <a:t> </a:t>
            </a:r>
            <a:r>
              <a:rPr lang="en-US" sz="2000" dirty="0" err="1">
                <a:solidFill>
                  <a:srgbClr val="494949"/>
                </a:solidFill>
              </a:rPr>
              <a:t>drugih</a:t>
            </a:r>
            <a:r>
              <a:rPr lang="en-US" sz="2000" dirty="0">
                <a:solidFill>
                  <a:srgbClr val="494949"/>
                </a:solidFill>
              </a:rPr>
              <a:t> </a:t>
            </a:r>
            <a:r>
              <a:rPr lang="en-US" sz="2000" dirty="0" err="1">
                <a:solidFill>
                  <a:srgbClr val="494949"/>
                </a:solidFill>
              </a:rPr>
              <a:t>skupin</a:t>
            </a:r>
            <a:r>
              <a:rPr lang="en-US" sz="2000" dirty="0">
                <a:solidFill>
                  <a:srgbClr val="494949"/>
                </a:solidFill>
              </a:rPr>
              <a:t>, </a:t>
            </a:r>
            <a:r>
              <a:rPr lang="en-US" sz="2000" dirty="0" err="1">
                <a:solidFill>
                  <a:srgbClr val="494949"/>
                </a:solidFill>
              </a:rPr>
              <a:t>člankov</a:t>
            </a:r>
            <a:r>
              <a:rPr lang="en-US" sz="2000" dirty="0">
                <a:solidFill>
                  <a:srgbClr val="494949"/>
                </a:solidFill>
              </a:rPr>
              <a:t> in </a:t>
            </a:r>
            <a:r>
              <a:rPr lang="en-US" sz="2000" dirty="0" err="1">
                <a:solidFill>
                  <a:srgbClr val="494949"/>
                </a:solidFill>
              </a:rPr>
              <a:t>strokovnjakov</a:t>
            </a:r>
            <a:r>
              <a:rPr lang="en-US" sz="2000" dirty="0">
                <a:solidFill>
                  <a:srgbClr val="494949"/>
                </a:solidFill>
              </a:rPr>
              <a:t> </a:t>
            </a:r>
            <a:r>
              <a:rPr lang="en-US" sz="2000" dirty="0" err="1">
                <a:solidFill>
                  <a:srgbClr val="494949"/>
                </a:solidFill>
              </a:rPr>
              <a:t>na</a:t>
            </a:r>
            <a:r>
              <a:rPr lang="en-US" sz="2000" dirty="0">
                <a:solidFill>
                  <a:srgbClr val="494949"/>
                </a:solidFill>
              </a:rPr>
              <a:t> </a:t>
            </a:r>
            <a:r>
              <a:rPr lang="en-US" sz="2000" dirty="0" err="1">
                <a:solidFill>
                  <a:srgbClr val="494949"/>
                </a:solidFill>
              </a:rPr>
              <a:t>tem</a:t>
            </a:r>
            <a:r>
              <a:rPr lang="en-US" sz="2000" dirty="0">
                <a:solidFill>
                  <a:srgbClr val="494949"/>
                </a:solidFill>
              </a:rPr>
              <a:t> </a:t>
            </a:r>
            <a:r>
              <a:rPr lang="en-US" sz="2000" dirty="0" err="1">
                <a:solidFill>
                  <a:srgbClr val="494949"/>
                </a:solidFill>
              </a:rPr>
              <a:t>področju</a:t>
            </a:r>
            <a:r>
              <a:rPr lang="en-US" sz="2000" dirty="0">
                <a:solidFill>
                  <a:srgbClr val="494949"/>
                </a:solidFill>
              </a:rPr>
              <a:t>. </a:t>
            </a:r>
            <a:r>
              <a:rPr lang="en-US" sz="2000" dirty="0" err="1">
                <a:solidFill>
                  <a:srgbClr val="494949"/>
                </a:solidFill>
              </a:rPr>
              <a:t>Uporabite</a:t>
            </a:r>
            <a:r>
              <a:rPr lang="en-US" sz="2000" dirty="0">
                <a:solidFill>
                  <a:srgbClr val="494949"/>
                </a:solidFill>
              </a:rPr>
              <a:t> </a:t>
            </a:r>
            <a:r>
              <a:rPr lang="en-US" sz="2000" dirty="0" err="1">
                <a:solidFill>
                  <a:srgbClr val="494949"/>
                </a:solidFill>
              </a:rPr>
              <a:t>videoposnetke</a:t>
            </a:r>
            <a:r>
              <a:rPr lang="en-US" sz="2000" dirty="0">
                <a:solidFill>
                  <a:srgbClr val="494949"/>
                </a:solidFill>
              </a:rPr>
              <a:t>, </a:t>
            </a:r>
            <a:r>
              <a:rPr lang="en-US" sz="2000" dirty="0" err="1">
                <a:solidFill>
                  <a:srgbClr val="494949"/>
                </a:solidFill>
              </a:rPr>
              <a:t>orodja</a:t>
            </a:r>
            <a:r>
              <a:rPr lang="en-US" sz="2000" dirty="0">
                <a:solidFill>
                  <a:srgbClr val="494949"/>
                </a:solidFill>
              </a:rPr>
              <a:t> in </a:t>
            </a:r>
            <a:r>
              <a:rPr lang="en-US" sz="2000" dirty="0" err="1">
                <a:solidFill>
                  <a:srgbClr val="494949"/>
                </a:solidFill>
              </a:rPr>
              <a:t>vodnike</a:t>
            </a:r>
            <a:r>
              <a:rPr lang="en-US" sz="2000" dirty="0">
                <a:solidFill>
                  <a:srgbClr val="494949"/>
                </a:solidFill>
              </a:rPr>
              <a:t>, ki vam bodo pomagali razviti vaše podjetje, veščine in samozavest.</a:t>
            </a:r>
            <a:endParaRPr lang="en-IE" sz="2000">
              <a:solidFill>
                <a:srgbClr val="494949"/>
              </a:solidFill>
              <a:ea typeface="Calibri"/>
              <a:cs typeface="Calibri"/>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a:xfrm>
            <a:off x="5641479" y="623792"/>
            <a:ext cx="6540774" cy="4419630"/>
          </a:xfrm>
        </p:spPr>
      </p:pic>
    </p:spTree>
    <p:extLst>
      <p:ext uri="{BB962C8B-B14F-4D97-AF65-F5344CB8AC3E}">
        <p14:creationId xmlns:p14="http://schemas.microsoft.com/office/powerpoint/2010/main" val="28826098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DBE3A-59BE-212F-5FB8-3A4E139BD4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FB3A3A-A73F-C735-C914-1E8B73A88F01}"/>
              </a:ext>
            </a:extLst>
          </p:cNvPr>
          <p:cNvSpPr>
            <a:spLocks noGrp="1"/>
          </p:cNvSpPr>
          <p:nvPr>
            <p:ph type="body" sz="quarter" idx="18"/>
          </p:nvPr>
        </p:nvSpPr>
        <p:spPr>
          <a:xfrm>
            <a:off x="4950582" y="1114315"/>
            <a:ext cx="6565143" cy="2213420"/>
          </a:xfrm>
        </p:spPr>
        <p:txBody>
          <a:bodyPr/>
          <a:lstStyle/>
          <a:p>
            <a:r>
              <a:rPr lang="en-US" b="1" dirty="0"/>
              <a:t>Preprosta predloga za proračun (Excel ali Google Sheets): </a:t>
            </a:r>
            <a:r>
              <a:rPr lang="en-US" dirty="0"/>
              <a:t>Izhodišče je splošna predloga za proračun malega podjetja ali za začetne stroške. Na voljo je veliko predlog, na primer galerija predlog Microsoft Office vsebuje predloge za finančno upravljanje za Excel. </a:t>
            </a:r>
            <a:r>
              <a:rPr lang="en-US" dirty="0">
                <a:solidFill>
                  <a:srgbClr val="E96751"/>
                </a:solidFill>
                <a:hlinkClick r:id="rId2">
                  <a:extLst>
                    <a:ext uri="{A12FA001-AC4F-418D-AE19-62706E023703}">
                      <ahyp:hlinkClr xmlns:ahyp="http://schemas.microsoft.com/office/drawing/2018/hyperlinkcolor" val="tx"/>
                    </a:ext>
                  </a:extLst>
                </a:hlinkClick>
              </a:rPr>
              <a:t>create.microsoft.com</a:t>
            </a:r>
            <a:r>
              <a:rPr lang="en-US" dirty="0"/>
              <a:t>.</a:t>
            </a:r>
          </a:p>
        </p:txBody>
      </p:sp>
      <p:cxnSp>
        <p:nvCxnSpPr>
          <p:cNvPr id="7" name="Straight Connector 6">
            <a:extLst>
              <a:ext uri="{FF2B5EF4-FFF2-40B4-BE49-F238E27FC236}">
                <a16:creationId xmlns:a16="http://schemas.microsoft.com/office/drawing/2014/main" id="{E7305ADF-2D61-1159-2722-A84D8D8F1762}"/>
              </a:ext>
            </a:extLst>
          </p:cNvPr>
          <p:cNvCxnSpPr/>
          <p:nvPr/>
        </p:nvCxnSpPr>
        <p:spPr>
          <a:xfrm>
            <a:off x="1290918" y="31447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B2B3C451-3047-A813-6B77-F3B9630F31E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3C24FD2-BDF8-51B5-E3F7-29037E0B729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667129D1-D39C-7AB7-DA5F-A2FA95594B79}"/>
              </a:ext>
            </a:extLst>
          </p:cNvPr>
          <p:cNvSpPr txBox="1"/>
          <p:nvPr/>
        </p:nvSpPr>
        <p:spPr>
          <a:xfrm>
            <a:off x="448951" y="1299930"/>
            <a:ext cx="4280322" cy="1077218"/>
          </a:xfrm>
          <a:prstGeom prst="rect">
            <a:avLst/>
          </a:prstGeom>
          <a:noFill/>
        </p:spPr>
        <p:txBody>
          <a:bodyPr wrap="square">
            <a:spAutoFit/>
          </a:bodyPr>
          <a:lstStyle/>
          <a:p>
            <a:pPr algn="ctr"/>
            <a:r>
              <a:rPr lang="en-US" sz="3200" b="1" dirty="0"/>
              <a:t>Preprosta predloga za proračun </a:t>
            </a:r>
          </a:p>
          <a:p>
            <a:pPr algn="ctr"/>
            <a:r>
              <a:rPr lang="en-US" sz="3200" dirty="0"/>
              <a:t>(Excel ali Google Sheets)</a:t>
            </a:r>
            <a:endParaRPr lang="en-IE" sz="3200" dirty="0">
              <a:solidFill>
                <a:srgbClr val="494949"/>
              </a:solidFill>
            </a:endParaRPr>
          </a:p>
        </p:txBody>
      </p:sp>
      <p:pic>
        <p:nvPicPr>
          <p:cNvPr id="8" name="Picture 7">
            <a:extLst>
              <a:ext uri="{FF2B5EF4-FFF2-40B4-BE49-F238E27FC236}">
                <a16:creationId xmlns:a16="http://schemas.microsoft.com/office/drawing/2014/main" id="{7B7B102D-BEC0-E4F0-A6C1-4C184FDF3A15}"/>
              </a:ext>
            </a:extLst>
          </p:cNvPr>
          <p:cNvPicPr>
            <a:picLocks noChangeAspect="1"/>
          </p:cNvPicPr>
          <p:nvPr/>
        </p:nvPicPr>
        <p:blipFill>
          <a:blip r:embed="rId3"/>
          <a:stretch>
            <a:fillRect/>
          </a:stretch>
        </p:blipFill>
        <p:spPr>
          <a:xfrm>
            <a:off x="2589112" y="3429000"/>
            <a:ext cx="7391400" cy="2565948"/>
          </a:xfrm>
          <a:prstGeom prst="rect">
            <a:avLst/>
          </a:prstGeom>
        </p:spPr>
      </p:pic>
    </p:spTree>
    <p:extLst>
      <p:ext uri="{BB962C8B-B14F-4D97-AF65-F5344CB8AC3E}">
        <p14:creationId xmlns:p14="http://schemas.microsoft.com/office/powerpoint/2010/main" val="14381019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FA045-4E20-3AA6-CCF1-849016B942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BCC8FE-0DB2-2501-BBFD-030C4D0CA991}"/>
              </a:ext>
            </a:extLst>
          </p:cNvPr>
          <p:cNvSpPr>
            <a:spLocks noGrp="1"/>
          </p:cNvSpPr>
          <p:nvPr>
            <p:ph type="body" sz="quarter" idx="18"/>
          </p:nvPr>
        </p:nvSpPr>
        <p:spPr>
          <a:xfrm>
            <a:off x="5078681" y="408745"/>
            <a:ext cx="6565143" cy="3219650"/>
          </a:xfrm>
        </p:spPr>
        <p:txBody>
          <a:bodyPr/>
          <a:lstStyle/>
          <a:p>
            <a:r>
              <a:rPr lang="en-US" sz="2100" dirty="0"/>
              <a:t>Da ne bi zmanjkalo denarja, uporabite načrtovalnik denarnega toka. Smartsheet ponuja preprosto Excelovo predlogo za denarni tok </a:t>
            </a:r>
            <a:r>
              <a:rPr lang="en-US" sz="2100" dirty="0">
                <a:solidFill>
                  <a:srgbClr val="E96751"/>
                </a:solidFill>
                <a:hlinkClick r:id="rId2">
                  <a:extLst>
                    <a:ext uri="{A12FA001-AC4F-418D-AE19-62706E023703}">
                      <ahyp:hlinkClr xmlns:ahyp="http://schemas.microsoft.com/office/drawing/2018/hyperlinkcolor" val="tx"/>
                    </a:ext>
                  </a:extLst>
                </a:hlinkClick>
              </a:rPr>
              <a:t>smartsheet.com</a:t>
            </a:r>
            <a:r>
              <a:rPr lang="en-US" sz="2100" dirty="0">
                <a:solidFill>
                  <a:srgbClr val="E96751"/>
                </a:solidFill>
              </a:rPr>
              <a:t>, </a:t>
            </a:r>
            <a:r>
              <a:rPr lang="en-US" sz="2100" dirty="0"/>
              <a:t>Wenta pa dobro predlogo Google Sheets za 12-mesečno napoved denarnega toka </a:t>
            </a:r>
            <a:r>
              <a:rPr lang="en-US" sz="2100" dirty="0">
                <a:solidFill>
                  <a:srgbClr val="E96751"/>
                </a:solidFill>
                <a:hlinkClick r:id="rId3">
                  <a:extLst>
                    <a:ext uri="{A12FA001-AC4F-418D-AE19-62706E023703}">
                      <ahyp:hlinkClr xmlns:ahyp="http://schemas.microsoft.com/office/drawing/2018/hyperlinkcolor" val="tx"/>
                    </a:ext>
                  </a:extLst>
                </a:hlinkClick>
              </a:rPr>
              <a:t>vertex42.com</a:t>
            </a:r>
            <a:r>
              <a:rPr lang="en-US" sz="2100" dirty="0">
                <a:solidFill>
                  <a:srgbClr val="E96751"/>
                </a:solidFill>
              </a:rPr>
              <a:t>. </a:t>
            </a:r>
            <a:r>
              <a:rPr lang="en-US" sz="2100" dirty="0"/>
              <a:t>V te predloge lahko vnesete mesečne pričakovane prihodke in odhodke. S 24-mesečno napovedjo – mesec za mesecem, prikažite, kdaj pričakujete plačilo za gradnjo in kdaj se bodo začeli prihodki. To orodje je tudi tisto, kar banke ali subvencije radi vidijo v prilogah. Spremljajte dejanske podatke v preglednici, da boste lahko upravljali sezonskost.</a:t>
            </a:r>
          </a:p>
        </p:txBody>
      </p:sp>
      <p:cxnSp>
        <p:nvCxnSpPr>
          <p:cNvPr id="7" name="Straight Connector 6">
            <a:extLst>
              <a:ext uri="{FF2B5EF4-FFF2-40B4-BE49-F238E27FC236}">
                <a16:creationId xmlns:a16="http://schemas.microsoft.com/office/drawing/2014/main" id="{3C97CB6A-BAAB-1118-6A8B-5333405C516F}"/>
              </a:ext>
            </a:extLst>
          </p:cNvPr>
          <p:cNvCxnSpPr/>
          <p:nvPr/>
        </p:nvCxnSpPr>
        <p:spPr>
          <a:xfrm>
            <a:off x="1290918" y="381174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71DFBEE6-C632-93F1-48FB-AC01B50AA8DE}"/>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2B7649D-75F9-3E65-3BE5-2D3FA2D6D6B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05261C49-0AD3-7F30-BFE6-BBF0D1F92403}"/>
              </a:ext>
            </a:extLst>
          </p:cNvPr>
          <p:cNvSpPr txBox="1"/>
          <p:nvPr/>
        </p:nvSpPr>
        <p:spPr>
          <a:xfrm>
            <a:off x="943241" y="1509488"/>
            <a:ext cx="3896685" cy="1077218"/>
          </a:xfrm>
          <a:prstGeom prst="rect">
            <a:avLst/>
          </a:prstGeom>
          <a:noFill/>
        </p:spPr>
        <p:txBody>
          <a:bodyPr wrap="square">
            <a:spAutoFit/>
          </a:bodyPr>
          <a:lstStyle/>
          <a:p>
            <a:pPr algn="ctr"/>
            <a:r>
              <a:rPr lang="en-US" sz="3200" b="1" dirty="0"/>
              <a:t>Sledenje denarnemu toku </a:t>
            </a:r>
            <a:r>
              <a:rPr lang="en-US" sz="3200" dirty="0"/>
              <a:t>(12-mesečna napoved)</a:t>
            </a:r>
            <a:endParaRPr lang="en-IE" sz="3200" dirty="0">
              <a:solidFill>
                <a:srgbClr val="494949"/>
              </a:solidFill>
            </a:endParaRPr>
          </a:p>
        </p:txBody>
      </p:sp>
      <p:pic>
        <p:nvPicPr>
          <p:cNvPr id="8" name="Picture 7">
            <a:extLst>
              <a:ext uri="{FF2B5EF4-FFF2-40B4-BE49-F238E27FC236}">
                <a16:creationId xmlns:a16="http://schemas.microsoft.com/office/drawing/2014/main" id="{A4C3F2DE-8E7B-A64D-D617-245CB6BB4D35}"/>
              </a:ext>
            </a:extLst>
          </p:cNvPr>
          <p:cNvPicPr>
            <a:picLocks noChangeAspect="1"/>
          </p:cNvPicPr>
          <p:nvPr/>
        </p:nvPicPr>
        <p:blipFill>
          <a:blip r:embed="rId4"/>
          <a:srcRect b="20070"/>
          <a:stretch>
            <a:fillRect/>
          </a:stretch>
        </p:blipFill>
        <p:spPr>
          <a:xfrm>
            <a:off x="1133924" y="3944891"/>
            <a:ext cx="4772802" cy="2139354"/>
          </a:xfrm>
          <a:prstGeom prst="rect">
            <a:avLst/>
          </a:prstGeom>
        </p:spPr>
      </p:pic>
      <p:pic>
        <p:nvPicPr>
          <p:cNvPr id="10" name="Picture 9">
            <a:extLst>
              <a:ext uri="{FF2B5EF4-FFF2-40B4-BE49-F238E27FC236}">
                <a16:creationId xmlns:a16="http://schemas.microsoft.com/office/drawing/2014/main" id="{E5607137-9BE9-47CD-3BAC-66FBDD7B8888}"/>
              </a:ext>
            </a:extLst>
          </p:cNvPr>
          <p:cNvPicPr>
            <a:picLocks noChangeAspect="1"/>
          </p:cNvPicPr>
          <p:nvPr/>
        </p:nvPicPr>
        <p:blipFill>
          <a:blip r:embed="rId5"/>
          <a:stretch>
            <a:fillRect/>
          </a:stretch>
        </p:blipFill>
        <p:spPr>
          <a:xfrm>
            <a:off x="5953125" y="4065537"/>
            <a:ext cx="5353050" cy="1676174"/>
          </a:xfrm>
          <a:prstGeom prst="rect">
            <a:avLst/>
          </a:prstGeom>
        </p:spPr>
      </p:pic>
    </p:spTree>
    <p:extLst>
      <p:ext uri="{BB962C8B-B14F-4D97-AF65-F5344CB8AC3E}">
        <p14:creationId xmlns:p14="http://schemas.microsoft.com/office/powerpoint/2010/main" val="27258486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3D959-28AB-284E-A5BA-493FA7EA9D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01746B-FF9B-50EA-3BF3-3ACC9F5D9A41}"/>
              </a:ext>
            </a:extLst>
          </p:cNvPr>
          <p:cNvSpPr>
            <a:spLocks noGrp="1"/>
          </p:cNvSpPr>
          <p:nvPr>
            <p:ph type="body" sz="quarter" idx="18"/>
          </p:nvPr>
        </p:nvSpPr>
        <p:spPr>
          <a:xfrm>
            <a:off x="452095" y="1436666"/>
            <a:ext cx="11357438" cy="2213420"/>
          </a:xfrm>
        </p:spPr>
        <p:txBody>
          <a:bodyPr lIns="91440" tIns="45720" rIns="91440" bIns="45720" anchor="t"/>
          <a:lstStyle/>
          <a:p>
            <a:pPr>
              <a:lnSpc>
                <a:spcPct val="100000"/>
              </a:lnSpc>
              <a:spcBef>
                <a:spcPts val="0"/>
              </a:spcBef>
              <a:spcAft>
                <a:spcPts val="600"/>
              </a:spcAft>
            </a:pPr>
            <a:r>
              <a:rPr lang="en-US" sz="9600" dirty="0"/>
              <a:t>Ko imate financiranje in začnete z delovanjem, so vam v pomoč orodja, kot so: </a:t>
            </a:r>
            <a:endParaRPr lang="en-US" sz="9600" dirty="0">
              <a:ea typeface="Calibri"/>
              <a:cs typeface="Calibri"/>
            </a:endParaRPr>
          </a:p>
          <a:p>
            <a:pPr>
              <a:lnSpc>
                <a:spcPct val="100000"/>
              </a:lnSpc>
              <a:spcBef>
                <a:spcPts val="0"/>
              </a:spcBef>
              <a:spcAft>
                <a:spcPts val="600"/>
              </a:spcAft>
            </a:pPr>
            <a:r>
              <a:rPr lang="en-US" sz="9600" dirty="0"/>
              <a:t>Sistem</a:t>
            </a:r>
            <a:r>
              <a:rPr lang="en-US" sz="9600" b="1" dirty="0">
                <a:solidFill>
                  <a:srgbClr val="E96751"/>
                </a:solidFill>
              </a:rPr>
              <a:t> za spremljanje prihodkov od rezerv</a:t>
            </a:r>
            <a:r>
              <a:rPr lang="en-US" sz="9600" dirty="0"/>
              <a:t>acij je sistem ali orodje, ki se uporablja za spremljanje in upravljanje </a:t>
            </a:r>
            <a:r>
              <a:rPr lang="en-US" sz="9600" b="1" dirty="0"/>
              <a:t>dnevnih, tedenskih ali mesečnih prihodkov </a:t>
            </a:r>
            <a:r>
              <a:rPr lang="en-US" sz="9600" dirty="0"/>
              <a:t>od rezervacij (prek Airbnb, neposrednih kanalov itd.), da se spremlja rast, sezonskost in trende zasedenosti. Vključuje ustvarjene prihodke, prejete plačila in neporavnane zneske. Pomaga podjetjem, zlasti tistim v gostinskem in turističnem sektorju, spremljati prihodke iz različnih kanalov rezervacij, </a:t>
            </a:r>
            <a:r>
              <a:rPr lang="en-US" sz="9600" dirty="0" err="1"/>
              <a:t>analizirati</a:t>
            </a:r>
            <a:r>
              <a:rPr lang="en-US" sz="9600" dirty="0"/>
              <a:t> trende prodaje in upravljati terjatve. </a:t>
            </a:r>
            <a:endParaRPr lang="en-US" sz="9600" dirty="0">
              <a:ea typeface="Calibri"/>
              <a:cs typeface="Calibri"/>
            </a:endParaRPr>
          </a:p>
          <a:p>
            <a:pPr>
              <a:lnSpc>
                <a:spcPct val="100000"/>
              </a:lnSpc>
              <a:spcBef>
                <a:spcPts val="0"/>
              </a:spcBef>
              <a:spcAft>
                <a:spcPts val="600"/>
              </a:spcAft>
            </a:pPr>
            <a:r>
              <a:rPr lang="en-US" sz="9600" b="1" dirty="0">
                <a:solidFill>
                  <a:srgbClr val="E96751"/>
                </a:solidFill>
              </a:rPr>
              <a:t>Kalkulator stroškov za goste </a:t>
            </a:r>
            <a:r>
              <a:rPr lang="en-US" sz="9600" dirty="0"/>
              <a:t>je lahko koristno orodje. Pomaga oceniti </a:t>
            </a:r>
            <a:r>
              <a:rPr lang="en-US" sz="9600" b="1" dirty="0"/>
              <a:t>stroške na gosta </a:t>
            </a:r>
            <a:r>
              <a:rPr lang="en-US" sz="9600" dirty="0"/>
              <a:t>za vodenje vaše nastanitve (npr. komunalne storitve, čiščenje, dobrodošlica, toaletni pribor, pranje perila). Tako lahko zagotovite, </a:t>
            </a:r>
            <a:r>
              <a:rPr lang="en-US" sz="9600" b="1" dirty="0"/>
              <a:t>da so cene vaših bivanj donosne </a:t>
            </a:r>
            <a:r>
              <a:rPr lang="en-US" sz="9600" dirty="0"/>
              <a:t>in se izognete skritim izgubam.</a:t>
            </a:r>
            <a:endParaRPr lang="en-US" sz="9600" dirty="0">
              <a:ea typeface="Calibri"/>
              <a:cs typeface="Calibri"/>
            </a:endParaRPr>
          </a:p>
          <a:p>
            <a:pPr>
              <a:lnSpc>
                <a:spcPct val="100000"/>
              </a:lnSpc>
              <a:spcBef>
                <a:spcPts val="0"/>
              </a:spcBef>
              <a:spcAft>
                <a:spcPts val="600"/>
              </a:spcAft>
            </a:pPr>
            <a:r>
              <a:rPr lang="en-US" sz="9600" b="1" dirty="0"/>
              <a:t>Predlagano orodje: </a:t>
            </a:r>
            <a:r>
              <a:rPr lang="en-US" sz="9600" dirty="0"/>
              <a:t>preprost kalkulator lahko naredite v Excelu (seznam rezervacij, spremljanje plačil in morebitnih provizij OTA). Obstaja tudi </a:t>
            </a:r>
            <a:r>
              <a:rPr lang="en-US" sz="9600" dirty="0" err="1"/>
              <a:t>specializirana</a:t>
            </a:r>
            <a:r>
              <a:rPr lang="en-US" sz="9600" dirty="0"/>
              <a:t> programska oprema za upravljanje glamping lokacij, vendar lahko na začetku dobro zasnovana preglednica spremlja vašo uspešnost v primerjavi z načrtom.</a:t>
            </a:r>
            <a:endParaRPr lang="en-US" sz="9600" dirty="0">
              <a:ea typeface="Calibri"/>
              <a:cs typeface="Calibri"/>
            </a:endParaRPr>
          </a:p>
        </p:txBody>
      </p:sp>
      <p:sp>
        <p:nvSpPr>
          <p:cNvPr id="13" name="Freeform 28">
            <a:extLst>
              <a:ext uri="{FF2B5EF4-FFF2-40B4-BE49-F238E27FC236}">
                <a16:creationId xmlns:a16="http://schemas.microsoft.com/office/drawing/2014/main" id="{B519DE81-0F69-934A-D489-C7ECF01FC8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07E4247E-7542-C0FE-53C5-E293B2DF8DA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FD6C5073-A7A0-EBA1-CEE4-7581C5FC157D}"/>
              </a:ext>
            </a:extLst>
          </p:cNvPr>
          <p:cNvSpPr txBox="1"/>
          <p:nvPr/>
        </p:nvSpPr>
        <p:spPr>
          <a:xfrm>
            <a:off x="6213852" y="359450"/>
            <a:ext cx="4786602" cy="1077218"/>
          </a:xfrm>
          <a:prstGeom prst="rect">
            <a:avLst/>
          </a:prstGeom>
          <a:noFill/>
        </p:spPr>
        <p:txBody>
          <a:bodyPr wrap="square">
            <a:spAutoFit/>
          </a:bodyPr>
          <a:lstStyle/>
          <a:p>
            <a:pPr algn="ctr"/>
            <a:r>
              <a:rPr lang="en-US" sz="3200" b="1" dirty="0"/>
              <a:t>Operativna orodja </a:t>
            </a:r>
          </a:p>
          <a:p>
            <a:pPr algn="ctr"/>
            <a:r>
              <a:rPr lang="en-US" sz="3200" dirty="0"/>
              <a:t>(Po financiranju)</a:t>
            </a:r>
            <a:endParaRPr lang="en-IE" sz="3200" dirty="0">
              <a:solidFill>
                <a:srgbClr val="494949"/>
              </a:solidFill>
            </a:endParaRPr>
          </a:p>
        </p:txBody>
      </p:sp>
    </p:spTree>
    <p:extLst>
      <p:ext uri="{BB962C8B-B14F-4D97-AF65-F5344CB8AC3E}">
        <p14:creationId xmlns:p14="http://schemas.microsoft.com/office/powerpoint/2010/main" val="24461096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0" y="1897909"/>
            <a:ext cx="5114429" cy="368724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spcBef>
                <a:spcPts val="0"/>
              </a:spcBef>
            </a:pPr>
            <a:r>
              <a:rPr lang="en-US" sz="4000" b="1" dirty="0">
                <a:solidFill>
                  <a:srgbClr val="EC7C69"/>
                </a:solidFill>
              </a:rPr>
              <a:t>Bravo!!!!</a:t>
            </a:r>
          </a:p>
          <a:p>
            <a:pPr algn="ctr">
              <a:lnSpc>
                <a:spcPct val="100000"/>
              </a:lnSpc>
              <a:spcBef>
                <a:spcPts val="0"/>
              </a:spcBef>
            </a:pPr>
            <a:r>
              <a:rPr lang="en-US" sz="4000" b="1" dirty="0">
                <a:solidFill>
                  <a:srgbClr val="459597"/>
                </a:solidFill>
              </a:rPr>
              <a:t>Zaključili ste vseh 8 modulov</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Naslednji je...</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4">
            <a:extLst>
              <a:ext uri="{FF2B5EF4-FFF2-40B4-BE49-F238E27FC236}">
                <a16:creationId xmlns:a16="http://schemas.microsoft.com/office/drawing/2014/main" id="{015D0D22-B8A5-A981-CACD-08698B21A364}"/>
              </a:ext>
            </a:extLst>
          </p:cNvPr>
          <p:cNvGrpSpPr/>
          <p:nvPr/>
        </p:nvGrpSpPr>
        <p:grpSpPr>
          <a:xfrm>
            <a:off x="5824660" y="1443318"/>
            <a:ext cx="4135127" cy="3520116"/>
            <a:chOff x="4309028" y="541434"/>
            <a:chExt cx="1909439" cy="1772847"/>
          </a:xfrm>
        </p:grpSpPr>
        <p:sp>
          <p:nvSpPr>
            <p:cNvPr id="15" name="Freeform 576">
              <a:extLst>
                <a:ext uri="{FF2B5EF4-FFF2-40B4-BE49-F238E27FC236}">
                  <a16:creationId xmlns:a16="http://schemas.microsoft.com/office/drawing/2014/main" id="{8CDF91A4-C273-2FD6-A534-B7BEF7CD410C}"/>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47" name="Freeform 577">
              <a:extLst>
                <a:ext uri="{FF2B5EF4-FFF2-40B4-BE49-F238E27FC236}">
                  <a16:creationId xmlns:a16="http://schemas.microsoft.com/office/drawing/2014/main" id="{C8EA3C07-5C67-E1EB-AAFB-E4DD084781B5}"/>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6" name="Freeform 578">
              <a:extLst>
                <a:ext uri="{FF2B5EF4-FFF2-40B4-BE49-F238E27FC236}">
                  <a16:creationId xmlns:a16="http://schemas.microsoft.com/office/drawing/2014/main" id="{9DF845F0-F22D-BCA4-9B00-BFDCCBC16FFA}"/>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87" name="Freeform 579">
              <a:extLst>
                <a:ext uri="{FF2B5EF4-FFF2-40B4-BE49-F238E27FC236}">
                  <a16:creationId xmlns:a16="http://schemas.microsoft.com/office/drawing/2014/main" id="{BD330FFB-1485-0F5B-5170-31749A16C3E8}"/>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88" name="Freeform 580">
              <a:extLst>
                <a:ext uri="{FF2B5EF4-FFF2-40B4-BE49-F238E27FC236}">
                  <a16:creationId xmlns:a16="http://schemas.microsoft.com/office/drawing/2014/main" id="{AFCF73B5-09CC-2875-B939-4BF5909EC439}"/>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89" name="Freeform 581">
              <a:extLst>
                <a:ext uri="{FF2B5EF4-FFF2-40B4-BE49-F238E27FC236}">
                  <a16:creationId xmlns:a16="http://schemas.microsoft.com/office/drawing/2014/main" id="{D1CF916D-D256-1EBA-57AE-7557C824BDC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90" name="Freeform 582">
              <a:extLst>
                <a:ext uri="{FF2B5EF4-FFF2-40B4-BE49-F238E27FC236}">
                  <a16:creationId xmlns:a16="http://schemas.microsoft.com/office/drawing/2014/main" id="{42F5C424-4C94-C8A2-E5F2-B4D44E0B59A4}"/>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583">
              <a:extLst>
                <a:ext uri="{FF2B5EF4-FFF2-40B4-BE49-F238E27FC236}">
                  <a16:creationId xmlns:a16="http://schemas.microsoft.com/office/drawing/2014/main" id="{6733211B-9D14-5BB3-BFDB-11CF5AB68B4D}"/>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92" name="Freeform 584">
              <a:extLst>
                <a:ext uri="{FF2B5EF4-FFF2-40B4-BE49-F238E27FC236}">
                  <a16:creationId xmlns:a16="http://schemas.microsoft.com/office/drawing/2014/main" id="{6D83D71D-4670-6053-FBC0-E80EFAA1673B}"/>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93" name="Freeform 585">
              <a:extLst>
                <a:ext uri="{FF2B5EF4-FFF2-40B4-BE49-F238E27FC236}">
                  <a16:creationId xmlns:a16="http://schemas.microsoft.com/office/drawing/2014/main" id="{9B8B1583-FE25-743C-316E-C56B43E3838A}"/>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94" name="Freeform 586">
              <a:extLst>
                <a:ext uri="{FF2B5EF4-FFF2-40B4-BE49-F238E27FC236}">
                  <a16:creationId xmlns:a16="http://schemas.microsoft.com/office/drawing/2014/main" id="{ED611842-A13B-2B14-0261-86E0149A189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2A158"/>
            </a:solidFill>
            <a:ln w="2286" cap="flat">
              <a:noFill/>
              <a:prstDash val="solid"/>
              <a:miter/>
            </a:ln>
          </p:spPr>
          <p:txBody>
            <a:bodyPr rtlCol="0" anchor="ctr"/>
            <a:lstStyle/>
            <a:p>
              <a:endParaRPr lang="en-US"/>
            </a:p>
          </p:txBody>
        </p:sp>
        <p:sp>
          <p:nvSpPr>
            <p:cNvPr id="95" name="Freeform 587">
              <a:extLst>
                <a:ext uri="{FF2B5EF4-FFF2-40B4-BE49-F238E27FC236}">
                  <a16:creationId xmlns:a16="http://schemas.microsoft.com/office/drawing/2014/main" id="{54799A15-667C-6A20-30EA-ABBA3E4348A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96" name="Freeform 588">
              <a:extLst>
                <a:ext uri="{FF2B5EF4-FFF2-40B4-BE49-F238E27FC236}">
                  <a16:creationId xmlns:a16="http://schemas.microsoft.com/office/drawing/2014/main" id="{BD7D316E-2A04-2BB7-A43D-F9D2FA7D8897}"/>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97" name="Freeform 589">
              <a:extLst>
                <a:ext uri="{FF2B5EF4-FFF2-40B4-BE49-F238E27FC236}">
                  <a16:creationId xmlns:a16="http://schemas.microsoft.com/office/drawing/2014/main" id="{6D4A248F-7E50-5186-8644-1CE6632EA5BD}"/>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98" name="Freeform 590">
              <a:extLst>
                <a:ext uri="{FF2B5EF4-FFF2-40B4-BE49-F238E27FC236}">
                  <a16:creationId xmlns:a16="http://schemas.microsoft.com/office/drawing/2014/main" id="{C705B3AD-0E69-B2F7-A70A-FF5EF623A449}"/>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99" name="Freeform 591">
              <a:extLst>
                <a:ext uri="{FF2B5EF4-FFF2-40B4-BE49-F238E27FC236}">
                  <a16:creationId xmlns:a16="http://schemas.microsoft.com/office/drawing/2014/main" id="{F95620BC-0A77-4B28-54B7-E26F22B69A52}"/>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100" name="Freeform 592">
              <a:extLst>
                <a:ext uri="{FF2B5EF4-FFF2-40B4-BE49-F238E27FC236}">
                  <a16:creationId xmlns:a16="http://schemas.microsoft.com/office/drawing/2014/main" id="{2817DC17-309F-FBA4-9A97-457A63487D6C}"/>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01" name="Freeform 593">
              <a:extLst>
                <a:ext uri="{FF2B5EF4-FFF2-40B4-BE49-F238E27FC236}">
                  <a16:creationId xmlns:a16="http://schemas.microsoft.com/office/drawing/2014/main" id="{17C473EB-B59E-FF43-39F6-D72B44F88581}"/>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102" name="Freeform 594">
              <a:extLst>
                <a:ext uri="{FF2B5EF4-FFF2-40B4-BE49-F238E27FC236}">
                  <a16:creationId xmlns:a16="http://schemas.microsoft.com/office/drawing/2014/main" id="{6FCCF049-3F1D-0A4A-7A21-2B559A09D8CF}"/>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3" name="Freeform 595">
              <a:extLst>
                <a:ext uri="{FF2B5EF4-FFF2-40B4-BE49-F238E27FC236}">
                  <a16:creationId xmlns:a16="http://schemas.microsoft.com/office/drawing/2014/main" id="{CB5D4D7E-1629-604F-EB81-57AD652C812A}"/>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104" name="Freeform 596">
              <a:extLst>
                <a:ext uri="{FF2B5EF4-FFF2-40B4-BE49-F238E27FC236}">
                  <a16:creationId xmlns:a16="http://schemas.microsoft.com/office/drawing/2014/main" id="{9ABDB40B-7D34-18A3-50DB-EE4C67CAF3DE}"/>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05" name="Freeform 597">
              <a:extLst>
                <a:ext uri="{FF2B5EF4-FFF2-40B4-BE49-F238E27FC236}">
                  <a16:creationId xmlns:a16="http://schemas.microsoft.com/office/drawing/2014/main" id="{CF5B317F-C7D6-5549-68E8-F48927554D42}"/>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106" name="Freeform 598">
              <a:extLst>
                <a:ext uri="{FF2B5EF4-FFF2-40B4-BE49-F238E27FC236}">
                  <a16:creationId xmlns:a16="http://schemas.microsoft.com/office/drawing/2014/main" id="{905CBDFF-C5DA-4936-73F2-003CE11D63C6}"/>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107" name="Freeform 599">
              <a:extLst>
                <a:ext uri="{FF2B5EF4-FFF2-40B4-BE49-F238E27FC236}">
                  <a16:creationId xmlns:a16="http://schemas.microsoft.com/office/drawing/2014/main" id="{9AA21556-1E49-8119-AFEF-4797259B6B5E}"/>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108" name="Freeform 600">
              <a:extLst>
                <a:ext uri="{FF2B5EF4-FFF2-40B4-BE49-F238E27FC236}">
                  <a16:creationId xmlns:a16="http://schemas.microsoft.com/office/drawing/2014/main" id="{D835038B-300D-6DBA-12FF-EC2D517A2BCA}"/>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9" name="Freeform 601">
              <a:extLst>
                <a:ext uri="{FF2B5EF4-FFF2-40B4-BE49-F238E27FC236}">
                  <a16:creationId xmlns:a16="http://schemas.microsoft.com/office/drawing/2014/main" id="{7D449423-27BF-88A5-2AE2-A8DFF6D8ABCC}"/>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110" name="Freeform 602">
              <a:extLst>
                <a:ext uri="{FF2B5EF4-FFF2-40B4-BE49-F238E27FC236}">
                  <a16:creationId xmlns:a16="http://schemas.microsoft.com/office/drawing/2014/main" id="{E2E2CB55-370A-C320-F5FF-445A7E60B2FD}"/>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111" name="Freeform 603">
              <a:extLst>
                <a:ext uri="{FF2B5EF4-FFF2-40B4-BE49-F238E27FC236}">
                  <a16:creationId xmlns:a16="http://schemas.microsoft.com/office/drawing/2014/main" id="{3F958A80-2F4A-31BA-4F64-FB083F925257}"/>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112" name="Freeform 604">
              <a:extLst>
                <a:ext uri="{FF2B5EF4-FFF2-40B4-BE49-F238E27FC236}">
                  <a16:creationId xmlns:a16="http://schemas.microsoft.com/office/drawing/2014/main" id="{1C913806-2AD9-0FA6-9ED7-33FCE8D6BDB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113" name="Freeform 605">
              <a:extLst>
                <a:ext uri="{FF2B5EF4-FFF2-40B4-BE49-F238E27FC236}">
                  <a16:creationId xmlns:a16="http://schemas.microsoft.com/office/drawing/2014/main" id="{90A98C67-8EB9-E9FA-A434-F746FC80FFDC}"/>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114" name="Freeform 606">
              <a:extLst>
                <a:ext uri="{FF2B5EF4-FFF2-40B4-BE49-F238E27FC236}">
                  <a16:creationId xmlns:a16="http://schemas.microsoft.com/office/drawing/2014/main" id="{BC525101-3779-96BE-532A-1DB35C4EF00C}"/>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115" name="Freeform 607">
              <a:extLst>
                <a:ext uri="{FF2B5EF4-FFF2-40B4-BE49-F238E27FC236}">
                  <a16:creationId xmlns:a16="http://schemas.microsoft.com/office/drawing/2014/main" id="{A875419A-683E-4290-51A5-8086D85E8AC3}"/>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16" name="Freeform 608">
              <a:extLst>
                <a:ext uri="{FF2B5EF4-FFF2-40B4-BE49-F238E27FC236}">
                  <a16:creationId xmlns:a16="http://schemas.microsoft.com/office/drawing/2014/main" id="{A37BE987-4EB6-6C6B-7488-97F8D3953BB8}"/>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609">
              <a:extLst>
                <a:ext uri="{FF2B5EF4-FFF2-40B4-BE49-F238E27FC236}">
                  <a16:creationId xmlns:a16="http://schemas.microsoft.com/office/drawing/2014/main" id="{D0AAD3B2-FF7E-67A9-D3AB-41248E2955F3}"/>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118" name="Freeform 610">
              <a:extLst>
                <a:ext uri="{FF2B5EF4-FFF2-40B4-BE49-F238E27FC236}">
                  <a16:creationId xmlns:a16="http://schemas.microsoft.com/office/drawing/2014/main" id="{BC061F36-9DC7-364F-E7DE-387B30C5F85B}"/>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611">
              <a:extLst>
                <a:ext uri="{FF2B5EF4-FFF2-40B4-BE49-F238E27FC236}">
                  <a16:creationId xmlns:a16="http://schemas.microsoft.com/office/drawing/2014/main" id="{719C00EC-4C09-556E-7A3E-81EB41B6EE16}"/>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612">
              <a:extLst>
                <a:ext uri="{FF2B5EF4-FFF2-40B4-BE49-F238E27FC236}">
                  <a16:creationId xmlns:a16="http://schemas.microsoft.com/office/drawing/2014/main" id="{B6BBD485-8788-1CA5-8EAB-3E1A393A5FF0}"/>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613">
              <a:extLst>
                <a:ext uri="{FF2B5EF4-FFF2-40B4-BE49-F238E27FC236}">
                  <a16:creationId xmlns:a16="http://schemas.microsoft.com/office/drawing/2014/main" id="{3C70BC92-90B6-D778-0B1A-F2A69659E339}"/>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614">
              <a:extLst>
                <a:ext uri="{FF2B5EF4-FFF2-40B4-BE49-F238E27FC236}">
                  <a16:creationId xmlns:a16="http://schemas.microsoft.com/office/drawing/2014/main" id="{BB15F0E1-AE59-2649-EA8E-833F5F87C7B1}"/>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615">
              <a:extLst>
                <a:ext uri="{FF2B5EF4-FFF2-40B4-BE49-F238E27FC236}">
                  <a16:creationId xmlns:a16="http://schemas.microsoft.com/office/drawing/2014/main" id="{E4332E15-04C8-E5DA-B4E7-DC9911017F8E}"/>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124" name="Freeform 616">
              <a:extLst>
                <a:ext uri="{FF2B5EF4-FFF2-40B4-BE49-F238E27FC236}">
                  <a16:creationId xmlns:a16="http://schemas.microsoft.com/office/drawing/2014/main" id="{C331E6CD-D8AA-A25C-CD8C-FA11740989B6}"/>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25" name="Freeform 617">
              <a:extLst>
                <a:ext uri="{FF2B5EF4-FFF2-40B4-BE49-F238E27FC236}">
                  <a16:creationId xmlns:a16="http://schemas.microsoft.com/office/drawing/2014/main" id="{1F9D45C8-D459-BB1B-0282-4A6D4DDC975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126" name="Freeform 618">
              <a:extLst>
                <a:ext uri="{FF2B5EF4-FFF2-40B4-BE49-F238E27FC236}">
                  <a16:creationId xmlns:a16="http://schemas.microsoft.com/office/drawing/2014/main" id="{B31DAAC0-03B7-267D-D96C-E104591B04EE}"/>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127" name="Freeform 619">
              <a:extLst>
                <a:ext uri="{FF2B5EF4-FFF2-40B4-BE49-F238E27FC236}">
                  <a16:creationId xmlns:a16="http://schemas.microsoft.com/office/drawing/2014/main" id="{EFA0EEB0-8E42-3C27-56FF-5ACFAD328E2D}"/>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128" name="Freeform 620">
              <a:extLst>
                <a:ext uri="{FF2B5EF4-FFF2-40B4-BE49-F238E27FC236}">
                  <a16:creationId xmlns:a16="http://schemas.microsoft.com/office/drawing/2014/main" id="{742111E3-1910-D343-380B-3AAA2DC7A98C}"/>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29" name="Freeform 621">
              <a:extLst>
                <a:ext uri="{FF2B5EF4-FFF2-40B4-BE49-F238E27FC236}">
                  <a16:creationId xmlns:a16="http://schemas.microsoft.com/office/drawing/2014/main" id="{C87C5D06-A901-C7EB-A71F-5F6ECA3194A9}"/>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130" name="Freeform 622">
              <a:extLst>
                <a:ext uri="{FF2B5EF4-FFF2-40B4-BE49-F238E27FC236}">
                  <a16:creationId xmlns:a16="http://schemas.microsoft.com/office/drawing/2014/main" id="{3C56FF69-ACAB-ACED-983C-DBAB471D1F4D}"/>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131" name="Freeform 623">
              <a:extLst>
                <a:ext uri="{FF2B5EF4-FFF2-40B4-BE49-F238E27FC236}">
                  <a16:creationId xmlns:a16="http://schemas.microsoft.com/office/drawing/2014/main" id="{3EE1FE1A-D8EC-2E99-13AD-04F09FAD2963}"/>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132" name="Freeform 624">
              <a:extLst>
                <a:ext uri="{FF2B5EF4-FFF2-40B4-BE49-F238E27FC236}">
                  <a16:creationId xmlns:a16="http://schemas.microsoft.com/office/drawing/2014/main" id="{D2512B7E-36C1-D68C-0E12-072FE85BD92A}"/>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33" name="Freeform 625">
              <a:extLst>
                <a:ext uri="{FF2B5EF4-FFF2-40B4-BE49-F238E27FC236}">
                  <a16:creationId xmlns:a16="http://schemas.microsoft.com/office/drawing/2014/main" id="{0502F595-73F8-B2CB-0DE7-E17BB4C62809}"/>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34" name="Freeform 626">
              <a:extLst>
                <a:ext uri="{FF2B5EF4-FFF2-40B4-BE49-F238E27FC236}">
                  <a16:creationId xmlns:a16="http://schemas.microsoft.com/office/drawing/2014/main" id="{08602AA4-202F-615A-7E8C-8C9ED5D526BC}"/>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35" name="Freeform 627">
              <a:extLst>
                <a:ext uri="{FF2B5EF4-FFF2-40B4-BE49-F238E27FC236}">
                  <a16:creationId xmlns:a16="http://schemas.microsoft.com/office/drawing/2014/main" id="{E74239DC-CAAD-D4A0-84C6-C5548251D2CB}"/>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36" name="Freeform 628">
              <a:extLst>
                <a:ext uri="{FF2B5EF4-FFF2-40B4-BE49-F238E27FC236}">
                  <a16:creationId xmlns:a16="http://schemas.microsoft.com/office/drawing/2014/main" id="{2987ABEE-0368-C0F0-F767-AE2E441E80E0}"/>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137" name="Freeform 629">
              <a:extLst>
                <a:ext uri="{FF2B5EF4-FFF2-40B4-BE49-F238E27FC236}">
                  <a16:creationId xmlns:a16="http://schemas.microsoft.com/office/drawing/2014/main" id="{C789B858-4705-2E46-0109-15F5103679B3}"/>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138" name="Freeform 630">
              <a:extLst>
                <a:ext uri="{FF2B5EF4-FFF2-40B4-BE49-F238E27FC236}">
                  <a16:creationId xmlns:a16="http://schemas.microsoft.com/office/drawing/2014/main" id="{D92AFB85-0B01-A258-C6C8-3A445A63059F}"/>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139" name="Freeform 631">
              <a:extLst>
                <a:ext uri="{FF2B5EF4-FFF2-40B4-BE49-F238E27FC236}">
                  <a16:creationId xmlns:a16="http://schemas.microsoft.com/office/drawing/2014/main" id="{A8A75E12-5078-1B59-78FD-EC58BE8CE10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140" name="Freeform 632">
              <a:extLst>
                <a:ext uri="{FF2B5EF4-FFF2-40B4-BE49-F238E27FC236}">
                  <a16:creationId xmlns:a16="http://schemas.microsoft.com/office/drawing/2014/main" id="{D90E2FEC-EAB1-903E-102E-860E80B0D78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1" name="Freeform 633">
              <a:extLst>
                <a:ext uri="{FF2B5EF4-FFF2-40B4-BE49-F238E27FC236}">
                  <a16:creationId xmlns:a16="http://schemas.microsoft.com/office/drawing/2014/main" id="{0B2E9891-93CC-AEB8-1B13-C6967038C7CE}"/>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634">
              <a:extLst>
                <a:ext uri="{FF2B5EF4-FFF2-40B4-BE49-F238E27FC236}">
                  <a16:creationId xmlns:a16="http://schemas.microsoft.com/office/drawing/2014/main" id="{3655BADB-DA04-C391-C6F8-6DA1D3B75930}"/>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143" name="Freeform 635">
              <a:extLst>
                <a:ext uri="{FF2B5EF4-FFF2-40B4-BE49-F238E27FC236}">
                  <a16:creationId xmlns:a16="http://schemas.microsoft.com/office/drawing/2014/main" id="{E40B06C5-CB69-3581-5F10-EDAF5D6ADCCB}"/>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144" name="Freeform 636">
              <a:extLst>
                <a:ext uri="{FF2B5EF4-FFF2-40B4-BE49-F238E27FC236}">
                  <a16:creationId xmlns:a16="http://schemas.microsoft.com/office/drawing/2014/main" id="{D1F61DE0-A4EA-2D21-A21A-10E8DC63627F}"/>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45" name="Freeform 637">
              <a:extLst>
                <a:ext uri="{FF2B5EF4-FFF2-40B4-BE49-F238E27FC236}">
                  <a16:creationId xmlns:a16="http://schemas.microsoft.com/office/drawing/2014/main" id="{D9C31291-7CFD-63E7-4C02-B045003427B4}"/>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6" name="Freeform 638">
              <a:extLst>
                <a:ext uri="{FF2B5EF4-FFF2-40B4-BE49-F238E27FC236}">
                  <a16:creationId xmlns:a16="http://schemas.microsoft.com/office/drawing/2014/main" id="{CB226750-D5D1-D810-6563-C7739DFE1E2F}"/>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47" name="Freeform 639">
              <a:extLst>
                <a:ext uri="{FF2B5EF4-FFF2-40B4-BE49-F238E27FC236}">
                  <a16:creationId xmlns:a16="http://schemas.microsoft.com/office/drawing/2014/main" id="{A49A180B-A252-CA44-9F9D-B8A9852E2969}"/>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48" name="Freeform 640">
              <a:extLst>
                <a:ext uri="{FF2B5EF4-FFF2-40B4-BE49-F238E27FC236}">
                  <a16:creationId xmlns:a16="http://schemas.microsoft.com/office/drawing/2014/main" id="{D6DCEA85-6D4F-7FA2-FBCF-1C039C987C1E}"/>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49" name="Freeform 641">
              <a:extLst>
                <a:ext uri="{FF2B5EF4-FFF2-40B4-BE49-F238E27FC236}">
                  <a16:creationId xmlns:a16="http://schemas.microsoft.com/office/drawing/2014/main" id="{F486A6A5-ECA9-C090-8EDF-35CFE148D0F0}"/>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50" name="Freeform 642">
              <a:extLst>
                <a:ext uri="{FF2B5EF4-FFF2-40B4-BE49-F238E27FC236}">
                  <a16:creationId xmlns:a16="http://schemas.microsoft.com/office/drawing/2014/main" id="{5B3BF8EB-D2A0-655A-967A-6D1E129B1C04}"/>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51" name="Freeform 643">
              <a:extLst>
                <a:ext uri="{FF2B5EF4-FFF2-40B4-BE49-F238E27FC236}">
                  <a16:creationId xmlns:a16="http://schemas.microsoft.com/office/drawing/2014/main" id="{C345CFBA-0A06-2B57-4F96-02EB830807F5}"/>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52" name="Freeform 644">
              <a:extLst>
                <a:ext uri="{FF2B5EF4-FFF2-40B4-BE49-F238E27FC236}">
                  <a16:creationId xmlns:a16="http://schemas.microsoft.com/office/drawing/2014/main" id="{3DB9FD5C-9C0F-5065-C39A-29A6191B7AD6}"/>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53" name="Freeform 645">
              <a:extLst>
                <a:ext uri="{FF2B5EF4-FFF2-40B4-BE49-F238E27FC236}">
                  <a16:creationId xmlns:a16="http://schemas.microsoft.com/office/drawing/2014/main" id="{3897C593-90D3-C245-48AF-80A279C99DB1}"/>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54" name="Freeform 646">
              <a:extLst>
                <a:ext uri="{FF2B5EF4-FFF2-40B4-BE49-F238E27FC236}">
                  <a16:creationId xmlns:a16="http://schemas.microsoft.com/office/drawing/2014/main" id="{616DF164-75A2-4D63-B274-BC88C29F95B9}"/>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55" name="Freeform 647">
              <a:extLst>
                <a:ext uri="{FF2B5EF4-FFF2-40B4-BE49-F238E27FC236}">
                  <a16:creationId xmlns:a16="http://schemas.microsoft.com/office/drawing/2014/main" id="{5E789D7B-8E47-AB96-5855-9CCEB3DD5917}"/>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56" name="Freeform 648">
              <a:extLst>
                <a:ext uri="{FF2B5EF4-FFF2-40B4-BE49-F238E27FC236}">
                  <a16:creationId xmlns:a16="http://schemas.microsoft.com/office/drawing/2014/main" id="{1B8C0D00-5D86-F4B7-2D0B-9927B4884A00}"/>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57" name="Freeform 649">
              <a:extLst>
                <a:ext uri="{FF2B5EF4-FFF2-40B4-BE49-F238E27FC236}">
                  <a16:creationId xmlns:a16="http://schemas.microsoft.com/office/drawing/2014/main" id="{9C5CE535-E94A-A191-ABB7-CE70F2817C3F}"/>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58" name="Freeform 650">
              <a:extLst>
                <a:ext uri="{FF2B5EF4-FFF2-40B4-BE49-F238E27FC236}">
                  <a16:creationId xmlns:a16="http://schemas.microsoft.com/office/drawing/2014/main" id="{B310AA72-A232-674F-A27C-856D2E86F924}"/>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59" name="Freeform 651">
              <a:extLst>
                <a:ext uri="{FF2B5EF4-FFF2-40B4-BE49-F238E27FC236}">
                  <a16:creationId xmlns:a16="http://schemas.microsoft.com/office/drawing/2014/main" id="{99E3A065-4874-7ADF-9BC0-98838869B33F}"/>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60" name="Freeform 652">
              <a:extLst>
                <a:ext uri="{FF2B5EF4-FFF2-40B4-BE49-F238E27FC236}">
                  <a16:creationId xmlns:a16="http://schemas.microsoft.com/office/drawing/2014/main" id="{58173084-FEDD-CB65-9490-B91431122376}"/>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61" name="Freeform 653">
              <a:extLst>
                <a:ext uri="{FF2B5EF4-FFF2-40B4-BE49-F238E27FC236}">
                  <a16:creationId xmlns:a16="http://schemas.microsoft.com/office/drawing/2014/main" id="{0C9426D1-9416-D620-52C0-91E584A1607D}"/>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62" name="Freeform 654">
              <a:extLst>
                <a:ext uri="{FF2B5EF4-FFF2-40B4-BE49-F238E27FC236}">
                  <a16:creationId xmlns:a16="http://schemas.microsoft.com/office/drawing/2014/main" id="{305B2018-BC6A-D2B1-9C36-9A9322C506EB}"/>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63" name="Freeform 655">
              <a:extLst>
                <a:ext uri="{FF2B5EF4-FFF2-40B4-BE49-F238E27FC236}">
                  <a16:creationId xmlns:a16="http://schemas.microsoft.com/office/drawing/2014/main" id="{D44D34FC-2E0C-D724-3DB1-64ACC0F61261}"/>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64" name="Freeform 656">
              <a:extLst>
                <a:ext uri="{FF2B5EF4-FFF2-40B4-BE49-F238E27FC236}">
                  <a16:creationId xmlns:a16="http://schemas.microsoft.com/office/drawing/2014/main" id="{C8161521-D0C0-EFAF-A397-7C548EE1E71A}"/>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65" name="Freeform 657">
              <a:extLst>
                <a:ext uri="{FF2B5EF4-FFF2-40B4-BE49-F238E27FC236}">
                  <a16:creationId xmlns:a16="http://schemas.microsoft.com/office/drawing/2014/main" id="{CB0977BD-1DF7-2865-EAB8-EF687F46AB31}"/>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EC7C69"/>
            </a:solidFill>
            <a:ln w="2286" cap="flat">
              <a:noFill/>
              <a:prstDash val="solid"/>
              <a:miter/>
            </a:ln>
          </p:spPr>
          <p:txBody>
            <a:bodyPr rtlCol="0" anchor="ctr"/>
            <a:lstStyle/>
            <a:p>
              <a:endParaRPr lang="en-US" dirty="0"/>
            </a:p>
          </p:txBody>
        </p:sp>
        <p:sp>
          <p:nvSpPr>
            <p:cNvPr id="166" name="Freeform 658">
              <a:extLst>
                <a:ext uri="{FF2B5EF4-FFF2-40B4-BE49-F238E27FC236}">
                  <a16:creationId xmlns:a16="http://schemas.microsoft.com/office/drawing/2014/main" id="{B7B7B28F-C4EE-F497-91D5-79E1B0A793E6}"/>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418D8F"/>
            </a:solidFill>
            <a:ln w="2286" cap="flat">
              <a:noFill/>
              <a:prstDash val="solid"/>
              <a:miter/>
            </a:ln>
          </p:spPr>
          <p:txBody>
            <a:bodyPr rtlCol="0" anchor="ctr"/>
            <a:lstStyle/>
            <a:p>
              <a:endParaRPr lang="en-US"/>
            </a:p>
          </p:txBody>
        </p:sp>
        <p:sp>
          <p:nvSpPr>
            <p:cNvPr id="167" name="Freeform 659">
              <a:extLst>
                <a:ext uri="{FF2B5EF4-FFF2-40B4-BE49-F238E27FC236}">
                  <a16:creationId xmlns:a16="http://schemas.microsoft.com/office/drawing/2014/main" id="{CAB31D5B-75C0-8938-D62C-A7B3E0D872BD}"/>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68" name="Freeform 660">
              <a:extLst>
                <a:ext uri="{FF2B5EF4-FFF2-40B4-BE49-F238E27FC236}">
                  <a16:creationId xmlns:a16="http://schemas.microsoft.com/office/drawing/2014/main" id="{FBD647BA-3A14-6FA6-EA29-A4568C88F052}"/>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69" name="Freeform 661">
              <a:extLst>
                <a:ext uri="{FF2B5EF4-FFF2-40B4-BE49-F238E27FC236}">
                  <a16:creationId xmlns:a16="http://schemas.microsoft.com/office/drawing/2014/main" id="{C14A32D4-09DE-37AA-4D13-3F23F618588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70" name="Freeform 662">
              <a:extLst>
                <a:ext uri="{FF2B5EF4-FFF2-40B4-BE49-F238E27FC236}">
                  <a16:creationId xmlns:a16="http://schemas.microsoft.com/office/drawing/2014/main" id="{D7BB27EA-3682-7FFA-6FA5-9ACF7BD81F26}"/>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71" name="Freeform 663">
              <a:extLst>
                <a:ext uri="{FF2B5EF4-FFF2-40B4-BE49-F238E27FC236}">
                  <a16:creationId xmlns:a16="http://schemas.microsoft.com/office/drawing/2014/main" id="{DB82DE3B-F1A9-3859-CB8C-1C47C68F6D9F}"/>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72" name="Freeform 664">
              <a:extLst>
                <a:ext uri="{FF2B5EF4-FFF2-40B4-BE49-F238E27FC236}">
                  <a16:creationId xmlns:a16="http://schemas.microsoft.com/office/drawing/2014/main" id="{3C0582A6-7EC3-07C9-CF8C-45976278578C}"/>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73" name="Freeform 665">
              <a:extLst>
                <a:ext uri="{FF2B5EF4-FFF2-40B4-BE49-F238E27FC236}">
                  <a16:creationId xmlns:a16="http://schemas.microsoft.com/office/drawing/2014/main" id="{777EBE90-2248-CBAB-DB66-40C9713423EE}"/>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74" name="Freeform 666">
              <a:extLst>
                <a:ext uri="{FF2B5EF4-FFF2-40B4-BE49-F238E27FC236}">
                  <a16:creationId xmlns:a16="http://schemas.microsoft.com/office/drawing/2014/main" id="{5430BB45-B476-CEBF-FAC0-E8F3DFA43CB7}"/>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961207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1090F-6F9F-D201-92F8-7A49A83B52EB}"/>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7927C095-3BE7-08E8-834E-581BF7F66F78}"/>
              </a:ext>
            </a:extLst>
          </p:cNvPr>
          <p:cNvPicPr>
            <a:picLocks noGrp="1" noChangeAspect="1"/>
          </p:cNvPicPr>
          <p:nvPr>
            <p:ph type="pic" sz="quarter" idx="10"/>
          </p:nvPr>
        </p:nvPicPr>
        <p:blipFill>
          <a:blip r:embed="rId2"/>
          <a:srcRect t="7352" b="7352"/>
          <a:stretch>
            <a:fillRect/>
          </a:stretch>
        </p:blipFill>
        <p:spPr/>
      </p:pic>
      <p:sp>
        <p:nvSpPr>
          <p:cNvPr id="14" name="Text Placeholder 13">
            <a:extLst>
              <a:ext uri="{FF2B5EF4-FFF2-40B4-BE49-F238E27FC236}">
                <a16:creationId xmlns:a16="http://schemas.microsoft.com/office/drawing/2014/main" id="{852E46A8-971C-6E44-F45B-58AD3E628814}"/>
              </a:ext>
            </a:extLst>
          </p:cNvPr>
          <p:cNvSpPr>
            <a:spLocks noGrp="1"/>
          </p:cNvSpPr>
          <p:nvPr>
            <p:ph type="body" sz="quarter" idx="66"/>
          </p:nvPr>
        </p:nvSpPr>
        <p:spPr/>
        <p:txBody>
          <a:bodyPr/>
          <a:lstStyle/>
          <a:p>
            <a:endParaRPr lang="en-IE"/>
          </a:p>
        </p:txBody>
      </p:sp>
      <p:sp>
        <p:nvSpPr>
          <p:cNvPr id="10" name="Text Placeholder 9">
            <a:extLst>
              <a:ext uri="{FF2B5EF4-FFF2-40B4-BE49-F238E27FC236}">
                <a16:creationId xmlns:a16="http://schemas.microsoft.com/office/drawing/2014/main" id="{59F10F98-A164-D311-03A1-FB9D57FDA40B}"/>
              </a:ext>
            </a:extLst>
          </p:cNvPr>
          <p:cNvSpPr>
            <a:spLocks noGrp="1"/>
          </p:cNvSpPr>
          <p:nvPr>
            <p:ph type="body" sz="quarter" idx="18"/>
          </p:nvPr>
        </p:nvSpPr>
        <p:spPr/>
        <p:txBody>
          <a:bodyPr/>
          <a:lstStyle/>
          <a:p>
            <a:r>
              <a:rPr lang="en-IE" sz="3000" b="0" dirty="0"/>
              <a:t>Priprava na »kaj če«</a:t>
            </a:r>
          </a:p>
        </p:txBody>
      </p:sp>
      <p:sp>
        <p:nvSpPr>
          <p:cNvPr id="11" name="Text Placeholder 10">
            <a:extLst>
              <a:ext uri="{FF2B5EF4-FFF2-40B4-BE49-F238E27FC236}">
                <a16:creationId xmlns:a16="http://schemas.microsoft.com/office/drawing/2014/main" id="{AC2CA8B0-2D2C-F5F9-EF7B-E14E9B06F548}"/>
              </a:ext>
            </a:extLst>
          </p:cNvPr>
          <p:cNvSpPr>
            <a:spLocks noGrp="1"/>
          </p:cNvSpPr>
          <p:nvPr>
            <p:ph type="body" sz="quarter" idx="19"/>
          </p:nvPr>
        </p:nvSpPr>
        <p:spPr>
          <a:xfrm>
            <a:off x="716856" y="2118773"/>
            <a:ext cx="2597067" cy="385564"/>
          </a:xfrm>
        </p:spPr>
        <p:txBody>
          <a:bodyPr/>
          <a:lstStyle/>
          <a:p>
            <a:r>
              <a:rPr lang="en-IE" dirty="0"/>
              <a:t>Upravljanje tveganj</a:t>
            </a:r>
          </a:p>
          <a:p>
            <a:endParaRPr lang="en-IE" dirty="0"/>
          </a:p>
        </p:txBody>
      </p:sp>
      <p:sp>
        <p:nvSpPr>
          <p:cNvPr id="15" name="Text Placeholder 7">
            <a:extLst>
              <a:ext uri="{FF2B5EF4-FFF2-40B4-BE49-F238E27FC236}">
                <a16:creationId xmlns:a16="http://schemas.microsoft.com/office/drawing/2014/main" id="{F968DCFE-0709-8735-E2D7-72998FD876B6}"/>
              </a:ext>
            </a:extLst>
          </p:cNvPr>
          <p:cNvSpPr>
            <a:spLocks noGrp="1"/>
          </p:cNvSpPr>
          <p:nvPr>
            <p:ph type="body" sz="quarter" idx="16"/>
          </p:nvPr>
        </p:nvSpPr>
        <p:spPr>
          <a:xfrm>
            <a:off x="4295553" y="430775"/>
            <a:ext cx="7221426" cy="803654"/>
          </a:xfrm>
        </p:spPr>
        <p:txBody>
          <a:bodyPr lIns="91440" tIns="45720" rIns="91440" bIns="45720" anchor="t">
            <a:noAutofit/>
          </a:bodyPr>
          <a:lstStyle/>
          <a:p>
            <a:r>
              <a:rPr lang="en-IE" sz="2600" dirty="0">
                <a:solidFill>
                  <a:srgbClr val="EC7C69"/>
                </a:solidFill>
              </a:rPr>
              <a:t>Upravljanje tveganj in načrtovanje za izredne razmere</a:t>
            </a:r>
            <a:endParaRPr lang="en-US" sz="2600">
              <a:solidFill>
                <a:srgbClr val="EC7C69"/>
              </a:solidFill>
              <a:ea typeface="Calibri"/>
              <a:cs typeface="Calibri"/>
            </a:endParaRPr>
          </a:p>
          <a:p>
            <a:endParaRPr lang="en-IE" sz="2600" dirty="0">
              <a:solidFill>
                <a:srgbClr val="EC7C69"/>
              </a:solidFill>
              <a:ea typeface="Calibri"/>
              <a:cs typeface="Calibri"/>
            </a:endParaRPr>
          </a:p>
        </p:txBody>
      </p:sp>
      <p:sp>
        <p:nvSpPr>
          <p:cNvPr id="16" name="Text Placeholder 9">
            <a:extLst>
              <a:ext uri="{FF2B5EF4-FFF2-40B4-BE49-F238E27FC236}">
                <a16:creationId xmlns:a16="http://schemas.microsoft.com/office/drawing/2014/main" id="{42D5BF57-A638-2D94-279E-BB9F51644C32}"/>
              </a:ext>
            </a:extLst>
          </p:cNvPr>
          <p:cNvSpPr>
            <a:spLocks noGrp="1"/>
          </p:cNvSpPr>
          <p:nvPr>
            <p:ph type="body" sz="quarter" idx="21"/>
          </p:nvPr>
        </p:nvSpPr>
        <p:spPr>
          <a:xfrm>
            <a:off x="4296064" y="1422835"/>
            <a:ext cx="7553547" cy="4530541"/>
          </a:xfrm>
        </p:spPr>
        <p:txBody>
          <a:bodyPr lIns="91440" tIns="45720" rIns="91440" bIns="45720" anchor="t"/>
          <a:lstStyle/>
          <a:p>
            <a:pPr>
              <a:spcAft>
                <a:spcPts val="1200"/>
              </a:spcAft>
            </a:pPr>
            <a:r>
              <a:rPr lang="en-US" sz="2000" dirty="0"/>
              <a:t>Če so zadnja leta podjetnikom kaj naučila (pomislite na globalne dogodke, kot so pandemije, ali celo lokalne presenečenja, kot je nenadna zapora ceste, ki vpliva na hotel), je to, da se lahko pojavijo nepričakovani izzivi. </a:t>
            </a:r>
            <a:endParaRPr lang="en-US" sz="2000" dirty="0">
              <a:ea typeface="Calibri"/>
              <a:cs typeface="Calibri"/>
            </a:endParaRPr>
          </a:p>
          <a:p>
            <a:pPr>
              <a:spcAft>
                <a:spcPts val="1200"/>
              </a:spcAft>
            </a:pPr>
            <a:r>
              <a:rPr lang="en-US" sz="2000" dirty="0"/>
              <a:t>Po določitvi proračuna, spremljanju uspešnosti in finančnem upravljanju moramo priznati in se pripraviti na </a:t>
            </a:r>
            <a:r>
              <a:rPr lang="en-US" sz="2000" b="1" dirty="0"/>
              <a:t>tveganja in negotovosti </a:t>
            </a:r>
            <a:r>
              <a:rPr lang="en-US" sz="2000" dirty="0"/>
              <a:t>v vašem turističnem nastanitvenem podjetju. </a:t>
            </a:r>
            <a:endParaRPr lang="en-US" sz="2000" dirty="0">
              <a:ea typeface="Calibri"/>
              <a:cs typeface="Calibri"/>
            </a:endParaRPr>
          </a:p>
          <a:p>
            <a:pPr>
              <a:spcAft>
                <a:spcPts val="1200"/>
              </a:spcAft>
            </a:pPr>
            <a:r>
              <a:rPr lang="en-US" sz="2000" dirty="0"/>
              <a:t>Ta poglavje govori o pripravljenosti na </a:t>
            </a:r>
            <a:r>
              <a:rPr lang="en-US" sz="2000" b="1" dirty="0">
                <a:solidFill>
                  <a:srgbClr val="E96751"/>
                </a:solidFill>
              </a:rPr>
              <a:t>„kaj če“. </a:t>
            </a:r>
            <a:r>
              <a:rPr lang="en-US" sz="2000" dirty="0"/>
              <a:t>Namen upravljanja tveganj in načrtovanja za izredne razmere je identificirati potencialna tveganja za vaše podjetje in načrtovati, kako se boste z njimi spopadli, da se neuspeh ne spremeni v krizo, ki bi lahko pomenila konec vašega podjetja. V kontekstu turističnega podjetja se tveganja lahko gibljejo od </a:t>
            </a:r>
            <a:r>
              <a:rPr lang="en-US" sz="2000" b="1" dirty="0"/>
              <a:t>nesreč z nizko verjetnostjo </a:t>
            </a:r>
            <a:r>
              <a:rPr lang="en-US" sz="2000" dirty="0"/>
              <a:t>(kot so požar, poplava ali pandemija) do </a:t>
            </a:r>
            <a:r>
              <a:rPr lang="en-US" sz="2000" b="1" dirty="0"/>
              <a:t>bolj verjetnih dogodkov </a:t>
            </a:r>
            <a:r>
              <a:rPr lang="en-US" sz="2000" dirty="0"/>
              <a:t>(kot so počasna turistična sezona, odprtje konkurenta v sosedstvu, fluktuacija osebja ali okvara opreme). </a:t>
            </a:r>
            <a:endParaRPr lang="en-IE" sz="2000" dirty="0"/>
          </a:p>
        </p:txBody>
      </p:sp>
      <p:grpSp>
        <p:nvGrpSpPr>
          <p:cNvPr id="2" name="Group 1">
            <a:extLst>
              <a:ext uri="{FF2B5EF4-FFF2-40B4-BE49-F238E27FC236}">
                <a16:creationId xmlns:a16="http://schemas.microsoft.com/office/drawing/2014/main" id="{7EF2A83E-55F5-712C-D369-E10E2A41C29A}"/>
              </a:ext>
            </a:extLst>
          </p:cNvPr>
          <p:cNvGrpSpPr/>
          <p:nvPr/>
        </p:nvGrpSpPr>
        <p:grpSpPr>
          <a:xfrm>
            <a:off x="11105928" y="18875"/>
            <a:ext cx="1081945" cy="1011723"/>
            <a:chOff x="1016000" y="1137920"/>
            <a:chExt cx="1016000" cy="1016000"/>
          </a:xfrm>
        </p:grpSpPr>
        <p:sp>
          <p:nvSpPr>
            <p:cNvPr id="4" name="Oval 3">
              <a:extLst>
                <a:ext uri="{FF2B5EF4-FFF2-40B4-BE49-F238E27FC236}">
                  <a16:creationId xmlns:a16="http://schemas.microsoft.com/office/drawing/2014/main" id="{47D1265F-F224-28F8-60D8-26CBF607B20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BAC6B38B-DE66-1F77-8AA9-614B2E4F68D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3088505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7D2DA-330C-7FD1-08C4-A22DCDD160BC}"/>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A6A0193E-12DC-8D99-058B-7E54BD2B611C}"/>
              </a:ext>
            </a:extLst>
          </p:cNvPr>
          <p:cNvSpPr>
            <a:spLocks noGrp="1"/>
          </p:cNvSpPr>
          <p:nvPr>
            <p:ph type="body" sz="quarter" idx="66"/>
          </p:nvPr>
        </p:nvSpPr>
        <p:spPr/>
        <p:txBody>
          <a:bodyPr/>
          <a:lstStyle/>
          <a:p>
            <a:endParaRPr lang="en-IE"/>
          </a:p>
        </p:txBody>
      </p:sp>
      <p:sp>
        <p:nvSpPr>
          <p:cNvPr id="10" name="Text Placeholder 9">
            <a:extLst>
              <a:ext uri="{FF2B5EF4-FFF2-40B4-BE49-F238E27FC236}">
                <a16:creationId xmlns:a16="http://schemas.microsoft.com/office/drawing/2014/main" id="{70B97AD8-8508-FCCE-81B8-CCADC08A51CD}"/>
              </a:ext>
            </a:extLst>
          </p:cNvPr>
          <p:cNvSpPr>
            <a:spLocks noGrp="1"/>
          </p:cNvSpPr>
          <p:nvPr>
            <p:ph type="body" sz="quarter" idx="18"/>
          </p:nvPr>
        </p:nvSpPr>
        <p:spPr>
          <a:xfrm>
            <a:off x="753175" y="3304103"/>
            <a:ext cx="2680738" cy="1049221"/>
          </a:xfrm>
        </p:spPr>
        <p:txBody>
          <a:bodyPr/>
          <a:lstStyle/>
          <a:p>
            <a:r>
              <a:rPr lang="en-IE" sz="3000" b="0" dirty="0"/>
              <a:t>Upaj na najboljše in se pripravi na najslabše</a:t>
            </a:r>
          </a:p>
        </p:txBody>
      </p:sp>
      <p:sp>
        <p:nvSpPr>
          <p:cNvPr id="11" name="Text Placeholder 10">
            <a:extLst>
              <a:ext uri="{FF2B5EF4-FFF2-40B4-BE49-F238E27FC236}">
                <a16:creationId xmlns:a16="http://schemas.microsoft.com/office/drawing/2014/main" id="{2E245B5E-F130-69F6-42C5-5842AE2EDC31}"/>
              </a:ext>
            </a:extLst>
          </p:cNvPr>
          <p:cNvSpPr>
            <a:spLocks noGrp="1"/>
          </p:cNvSpPr>
          <p:nvPr>
            <p:ph type="body" sz="quarter" idx="19"/>
          </p:nvPr>
        </p:nvSpPr>
        <p:spPr>
          <a:xfrm>
            <a:off x="755933" y="2030850"/>
            <a:ext cx="2597067" cy="385564"/>
          </a:xfrm>
        </p:spPr>
        <p:txBody>
          <a:bodyPr/>
          <a:lstStyle/>
          <a:p>
            <a:r>
              <a:rPr lang="en-IE" dirty="0"/>
              <a:t>Upravljanje tveganj</a:t>
            </a:r>
          </a:p>
          <a:p>
            <a:endParaRPr lang="en-IE" dirty="0"/>
          </a:p>
        </p:txBody>
      </p:sp>
      <p:sp>
        <p:nvSpPr>
          <p:cNvPr id="16" name="Text Placeholder 9">
            <a:extLst>
              <a:ext uri="{FF2B5EF4-FFF2-40B4-BE49-F238E27FC236}">
                <a16:creationId xmlns:a16="http://schemas.microsoft.com/office/drawing/2014/main" id="{2A620880-2BF3-FC88-8906-5020BDE539A1}"/>
              </a:ext>
            </a:extLst>
          </p:cNvPr>
          <p:cNvSpPr>
            <a:spLocks noGrp="1"/>
          </p:cNvSpPr>
          <p:nvPr>
            <p:ph type="body" sz="quarter" idx="21"/>
          </p:nvPr>
        </p:nvSpPr>
        <p:spPr>
          <a:xfrm>
            <a:off x="4247218" y="485495"/>
            <a:ext cx="7724974" cy="4530541"/>
          </a:xfrm>
        </p:spPr>
        <p:txBody>
          <a:bodyPr lIns="91440" tIns="45720" rIns="91440" bIns="45720" anchor="t"/>
          <a:lstStyle/>
          <a:p>
            <a:pPr>
              <a:spcAft>
                <a:spcPts val="1200"/>
              </a:spcAft>
            </a:pPr>
            <a:r>
              <a:rPr lang="en-IE" b="1" dirty="0"/>
              <a:t>Vodilo: </a:t>
            </a:r>
            <a:r>
              <a:rPr lang="en-IE" i="1" dirty="0">
                <a:solidFill>
                  <a:srgbClr val="E96751"/>
                </a:solidFill>
              </a:rPr>
              <a:t>Kaj bi lahko šlo narobe v mojem podjetju in kako se lahko pripravim na to, da bom lahko preživel težke čase?</a:t>
            </a:r>
            <a:endParaRPr lang="en-IE" dirty="0">
              <a:solidFill>
                <a:srgbClr val="E96751"/>
              </a:solidFill>
            </a:endParaRPr>
          </a:p>
          <a:p>
            <a:pPr>
              <a:spcAft>
                <a:spcPts val="1200"/>
              </a:spcAft>
            </a:pPr>
            <a:r>
              <a:rPr lang="en-US" sz="2000" dirty="0"/>
              <a:t>Cilj tukaj ni, da vas prestrašimo, ampak da vam privzgojimo navado proaktivnega razmišljanja: z napovedovanjem možnih problemov jih lahko pogosto preprečite ali ublažite njihov vpliv. V poslovnem svetu velja rek</a:t>
            </a:r>
            <a:r>
              <a:rPr lang="en-US" sz="2000" b="1" dirty="0">
                <a:solidFill>
                  <a:srgbClr val="E96751"/>
                </a:solidFill>
              </a:rPr>
              <a:t>: »Upaj na najboljše, pripravljaj se na najhujše.« </a:t>
            </a:r>
            <a:r>
              <a:rPr lang="en-US" sz="2000" dirty="0"/>
              <a:t>Ta poglavje vam pri tem pomaga z oblikovanjem načrtov za izredne razmere. V praksi to lahko pomeni finančno varnostno mrežo, zavarovanje, rezervne tržne strategije ali preprosto načrt B za različne scenarije. </a:t>
            </a:r>
            <a:endParaRPr lang="en-US" sz="2000" dirty="0">
              <a:ea typeface="Calibri"/>
              <a:cs typeface="Calibri"/>
            </a:endParaRPr>
          </a:p>
          <a:p>
            <a:pPr>
              <a:spcAft>
                <a:spcPts val="1200"/>
              </a:spcAft>
            </a:pPr>
            <a:r>
              <a:rPr lang="en-US" sz="2000" dirty="0"/>
              <a:t>Načrtovanje za izredne razmere je v bistvu obvladovanje tveganj – obvladovanje tveganj, da ne obvladujejo vas. Ta poglavje obravnava </a:t>
            </a:r>
            <a:r>
              <a:rPr lang="en-US" sz="2000" b="1" dirty="0"/>
              <a:t>prepoznavanje možnih tveganj </a:t>
            </a:r>
            <a:r>
              <a:rPr lang="en-US" sz="2000" dirty="0"/>
              <a:t>za vaše podjetje za alternativno nastanitev in </a:t>
            </a:r>
            <a:r>
              <a:rPr lang="en-US" sz="2000" b="1" dirty="0"/>
              <a:t>kako </a:t>
            </a:r>
            <a:r>
              <a:rPr lang="en-US" sz="2000" dirty="0"/>
              <a:t>jih</a:t>
            </a:r>
            <a:r>
              <a:rPr lang="en-US" sz="2000" b="1" dirty="0"/>
              <a:t> ublažiti</a:t>
            </a:r>
            <a:r>
              <a:rPr lang="en-US" sz="2000" dirty="0"/>
              <a:t>, da ne ogrozijo vaše finančne sposobnosti. </a:t>
            </a:r>
            <a:endParaRPr lang="en-US" sz="2000" dirty="0">
              <a:ea typeface="Calibri"/>
              <a:cs typeface="Calibri"/>
            </a:endParaRPr>
          </a:p>
          <a:p>
            <a:pPr>
              <a:spcAft>
                <a:spcPts val="1200"/>
              </a:spcAft>
            </a:pPr>
            <a:r>
              <a:rPr lang="en-IE" sz="2000" dirty="0"/>
              <a:t>Druga možnost je </a:t>
            </a:r>
            <a:r>
              <a:rPr lang="en-IE" sz="2000" b="1" dirty="0"/>
              <a:t>zavarovanje</a:t>
            </a:r>
            <a:r>
              <a:rPr lang="en-IE" sz="2000" dirty="0"/>
              <a:t>: poskrbite, da imate ustrezno poslovno zavarovanje (zavarovanje premoženja, zavarovanje odgovornosti, morda zavarovanje za primer prekinitve poslovanja, če je na voljo), da vas incidenti, kot so tatvina, požar ali tožbe, ne pripeljejo do stečaja. </a:t>
            </a:r>
            <a:endParaRPr lang="en-US" sz="2000" dirty="0">
              <a:ea typeface="Calibri"/>
              <a:cs typeface="Calibri"/>
            </a:endParaRPr>
          </a:p>
          <a:p>
            <a:pPr>
              <a:spcAft>
                <a:spcPts val="1200"/>
              </a:spcAft>
            </a:pPr>
            <a:endParaRPr lang="en-IE" sz="2000" dirty="0">
              <a:ea typeface="Calibri"/>
              <a:cs typeface="Calibri"/>
            </a:endParaRPr>
          </a:p>
        </p:txBody>
      </p:sp>
      <p:pic>
        <p:nvPicPr>
          <p:cNvPr id="17" name="Picture Placeholder 16" descr="A close-up of a person's hand holding a pen&#10;&#10;AI-generated content may be incorrect.">
            <a:extLst>
              <a:ext uri="{FF2B5EF4-FFF2-40B4-BE49-F238E27FC236}">
                <a16:creationId xmlns:a16="http://schemas.microsoft.com/office/drawing/2014/main" id="{62B2E351-BA89-33A7-221A-0A9CFFEB4613}"/>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16118043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FFDDF1F-859A-4AD2-B6F8-4A1A1A0D64B8}"/>
</file>

<file path=customXml/itemProps2.xml><?xml version="1.0" encoding="utf-8"?>
<ds:datastoreItem xmlns:ds="http://schemas.openxmlformats.org/officeDocument/2006/customXml" ds:itemID="{31C4FC1F-4034-466E-A861-6877F90AD7DF}"/>
</file>

<file path=customXml/itemProps3.xml><?xml version="1.0" encoding="utf-8"?>
<ds:datastoreItem xmlns:ds="http://schemas.openxmlformats.org/officeDocument/2006/customXml" ds:itemID="{A1EE27FC-1C94-422F-834A-F41FCB71FCD5}"/>
</file>

<file path=docProps/app.xml><?xml version="1.0" encoding="utf-8"?>
<Properties xmlns="http://schemas.openxmlformats.org/officeDocument/2006/extended-properties" xmlns:vt="http://schemas.openxmlformats.org/officeDocument/2006/docPropsVTypes">
  <TotalTime>12849</TotalTime>
  <Words>10572</Words>
  <Application>Microsoft Office PowerPoint</Application>
  <PresentationFormat>Širokozaslonsko</PresentationFormat>
  <Paragraphs>656</Paragraphs>
  <Slides>74</Slides>
  <Notes>0</Notes>
  <HiddenSlides>0</HiddenSlides>
  <MMClips>0</MMClips>
  <ScaleCrop>false</ScaleCrop>
  <HeadingPairs>
    <vt:vector size="4" baseType="variant">
      <vt:variant>
        <vt:lpstr>Tema</vt:lpstr>
      </vt:variant>
      <vt:variant>
        <vt:i4>1</vt:i4>
      </vt:variant>
      <vt:variant>
        <vt:lpstr>Naslovi diapozitivov</vt:lpstr>
      </vt:variant>
      <vt:variant>
        <vt:i4>74</vt:i4>
      </vt:variant>
    </vt:vector>
  </HeadingPairs>
  <TitlesOfParts>
    <vt:vector size="75"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docId:F4CC742E13DE1B6FDDB4273820AE3CD6</cp:keywords>
  <cp:lastModifiedBy>Tatjana Klakočar</cp:lastModifiedBy>
  <cp:revision>701</cp:revision>
  <dcterms:created xsi:type="dcterms:W3CDTF">2020-10-14T13:32:04Z</dcterms:created>
  <dcterms:modified xsi:type="dcterms:W3CDTF">2026-01-13T11:27:22Z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