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7"/>
  </p:notesMasterIdLst>
  <p:handoutMasterIdLst>
    <p:handoutMasterId r:id="rId28"/>
  </p:handoutMasterIdLst>
  <p:sldIdLst>
    <p:sldId id="7830" r:id="rId2"/>
    <p:sldId id="7696" r:id="rId3"/>
    <p:sldId id="6814" r:id="rId4"/>
    <p:sldId id="7150" r:id="rId5"/>
    <p:sldId id="7748" r:id="rId6"/>
    <p:sldId id="4353" r:id="rId7"/>
    <p:sldId id="7703" r:id="rId8"/>
    <p:sldId id="7716" r:id="rId9"/>
    <p:sldId id="7719" r:id="rId10"/>
    <p:sldId id="7718" r:id="rId11"/>
    <p:sldId id="7721" r:id="rId12"/>
    <p:sldId id="7726" r:id="rId13"/>
    <p:sldId id="7727" r:id="rId14"/>
    <p:sldId id="7729" r:id="rId15"/>
    <p:sldId id="7735" r:id="rId16"/>
    <p:sldId id="7736" r:id="rId17"/>
    <p:sldId id="7737" r:id="rId18"/>
    <p:sldId id="7738" r:id="rId19"/>
    <p:sldId id="7739" r:id="rId20"/>
    <p:sldId id="7740" r:id="rId21"/>
    <p:sldId id="7741" r:id="rId22"/>
    <p:sldId id="7742" r:id="rId23"/>
    <p:sldId id="7743" r:id="rId24"/>
    <p:sldId id="7744" r:id="rId25"/>
    <p:sldId id="770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C7C69"/>
    <a:srgbClr val="0D9390"/>
    <a:srgbClr val="E96751"/>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C919B0-EB6D-1D58-6CAF-06AE440E9C2A}" v="83" dt="2026-01-09T11:22:22.8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82" d="100"/>
          <a:sy n="82" d="100"/>
        </p:scale>
        <p:origin x="67"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9AC919B0-EB6D-1D58-6CAF-06AE440E9C2A}"/>
    <pc:docChg chg="modSld">
      <pc:chgData name="Irena Krošl" userId="S::irenak@vsgt.si::6f871211-9d6e-4801-9f7a-49ad5e71b0eb" providerId="AD" clId="Web-{9AC919B0-EB6D-1D58-6CAF-06AE440E9C2A}" dt="2026-01-09T11:22:22.871" v="78" actId="20577"/>
      <pc:docMkLst>
        <pc:docMk/>
      </pc:docMkLst>
      <pc:sldChg chg="modSp">
        <pc:chgData name="Irena Krošl" userId="S::irenak@vsgt.si::6f871211-9d6e-4801-9f7a-49ad5e71b0eb" providerId="AD" clId="Web-{9AC919B0-EB6D-1D58-6CAF-06AE440E9C2A}" dt="2026-01-09T11:15:53.430" v="14" actId="1076"/>
        <pc:sldMkLst>
          <pc:docMk/>
          <pc:sldMk cId="2319179263" sldId="4353"/>
        </pc:sldMkLst>
        <pc:spChg chg="mod">
          <ac:chgData name="Irena Krošl" userId="S::irenak@vsgt.si::6f871211-9d6e-4801-9f7a-49ad5e71b0eb" providerId="AD" clId="Web-{9AC919B0-EB6D-1D58-6CAF-06AE440E9C2A}" dt="2026-01-09T11:15:36.242" v="10" actId="1076"/>
          <ac:spMkLst>
            <pc:docMk/>
            <pc:sldMk cId="2319179263" sldId="4353"/>
            <ac:spMk id="4" creationId="{3D982CC2-55F8-DA5E-7287-3FF422575B0C}"/>
          </ac:spMkLst>
        </pc:spChg>
        <pc:spChg chg="mod">
          <ac:chgData name="Irena Krošl" userId="S::irenak@vsgt.si::6f871211-9d6e-4801-9f7a-49ad5e71b0eb" providerId="AD" clId="Web-{9AC919B0-EB6D-1D58-6CAF-06AE440E9C2A}" dt="2026-01-09T11:15:53.430" v="14" actId="1076"/>
          <ac:spMkLst>
            <pc:docMk/>
            <pc:sldMk cId="2319179263" sldId="4353"/>
            <ac:spMk id="5" creationId="{843158EA-0827-979C-807E-9337A3519282}"/>
          </ac:spMkLst>
        </pc:spChg>
        <pc:cxnChg chg="mod">
          <ac:chgData name="Irena Krošl" userId="S::irenak@vsgt.si::6f871211-9d6e-4801-9f7a-49ad5e71b0eb" providerId="AD" clId="Web-{9AC919B0-EB6D-1D58-6CAF-06AE440E9C2A}" dt="2026-01-09T11:15:40.274" v="11" actId="1076"/>
          <ac:cxnSpMkLst>
            <pc:docMk/>
            <pc:sldMk cId="2319179263" sldId="4353"/>
            <ac:cxnSpMk id="2" creationId="{4BCBB7D6-7C6F-5D73-89D7-8B3E822189DC}"/>
          </ac:cxnSpMkLst>
        </pc:cxnChg>
      </pc:sldChg>
      <pc:sldChg chg="modSp">
        <pc:chgData name="Irena Krošl" userId="S::irenak@vsgt.si::6f871211-9d6e-4801-9f7a-49ad5e71b0eb" providerId="AD" clId="Web-{9AC919B0-EB6D-1D58-6CAF-06AE440E9C2A}" dt="2026-01-09T11:14:58.414" v="7"/>
        <pc:sldMkLst>
          <pc:docMk/>
          <pc:sldMk cId="1947116132" sldId="6814"/>
        </pc:sldMkLst>
        <pc:spChg chg="mod">
          <ac:chgData name="Irena Krošl" userId="S::irenak@vsgt.si::6f871211-9d6e-4801-9f7a-49ad5e71b0eb" providerId="AD" clId="Web-{9AC919B0-EB6D-1D58-6CAF-06AE440E9C2A}" dt="2026-01-09T11:14:58.414" v="7"/>
          <ac:spMkLst>
            <pc:docMk/>
            <pc:sldMk cId="1947116132" sldId="6814"/>
            <ac:spMk id="14" creationId="{7A1EBFCC-E40E-A107-B764-6996867F9179}"/>
          </ac:spMkLst>
        </pc:spChg>
        <pc:spChg chg="mod">
          <ac:chgData name="Irena Krošl" userId="S::irenak@vsgt.si::6f871211-9d6e-4801-9f7a-49ad5e71b0eb" providerId="AD" clId="Web-{9AC919B0-EB6D-1D58-6CAF-06AE440E9C2A}" dt="2026-01-09T11:14:58.414" v="7"/>
          <ac:spMkLst>
            <pc:docMk/>
            <pc:sldMk cId="1947116132" sldId="6814"/>
            <ac:spMk id="15" creationId="{3C263D6E-960F-A720-8394-B7A98D09AAE8}"/>
          </ac:spMkLst>
        </pc:spChg>
      </pc:sldChg>
      <pc:sldChg chg="modSp">
        <pc:chgData name="Irena Krošl" userId="S::irenak@vsgt.si::6f871211-9d6e-4801-9f7a-49ad5e71b0eb" providerId="AD" clId="Web-{9AC919B0-EB6D-1D58-6CAF-06AE440E9C2A}" dt="2026-01-09T11:15:12.664" v="8" actId="1076"/>
        <pc:sldMkLst>
          <pc:docMk/>
          <pc:sldMk cId="4292116981" sldId="7150"/>
        </pc:sldMkLst>
        <pc:spChg chg="mod">
          <ac:chgData name="Irena Krošl" userId="S::irenak@vsgt.si::6f871211-9d6e-4801-9f7a-49ad5e71b0eb" providerId="AD" clId="Web-{9AC919B0-EB6D-1D58-6CAF-06AE440E9C2A}" dt="2026-01-09T11:15:12.664" v="8" actId="1076"/>
          <ac:spMkLst>
            <pc:docMk/>
            <pc:sldMk cId="4292116981" sldId="7150"/>
            <ac:spMk id="7" creationId="{36068282-BAFA-B999-F71B-248335E7373A}"/>
          </ac:spMkLst>
        </pc:spChg>
      </pc:sldChg>
      <pc:sldChg chg="modSp">
        <pc:chgData name="Irena Krošl" userId="S::irenak@vsgt.si::6f871211-9d6e-4801-9f7a-49ad5e71b0eb" providerId="AD" clId="Web-{9AC919B0-EB6D-1D58-6CAF-06AE440E9C2A}" dt="2026-01-09T11:14:58.414" v="7"/>
        <pc:sldMkLst>
          <pc:docMk/>
          <pc:sldMk cId="648164715" sldId="7696"/>
        </pc:sldMkLst>
        <pc:spChg chg="mod">
          <ac:chgData name="Irena Krošl" userId="S::irenak@vsgt.si::6f871211-9d6e-4801-9f7a-49ad5e71b0eb" providerId="AD" clId="Web-{9AC919B0-EB6D-1D58-6CAF-06AE440E9C2A}" dt="2026-01-09T11:14:58.414" v="7"/>
          <ac:spMkLst>
            <pc:docMk/>
            <pc:sldMk cId="648164715" sldId="7696"/>
            <ac:spMk id="9" creationId="{4F1B31DF-1CFE-D018-6B75-87CD9C17B018}"/>
          </ac:spMkLst>
        </pc:spChg>
        <pc:spChg chg="mod">
          <ac:chgData name="Irena Krošl" userId="S::irenak@vsgt.si::6f871211-9d6e-4801-9f7a-49ad5e71b0eb" providerId="AD" clId="Web-{9AC919B0-EB6D-1D58-6CAF-06AE440E9C2A}" dt="2026-01-09T11:14:37.586" v="5" actId="20577"/>
          <ac:spMkLst>
            <pc:docMk/>
            <pc:sldMk cId="648164715" sldId="7696"/>
            <ac:spMk id="11" creationId="{0D4384D8-C9BE-3A21-3637-568A04D30488}"/>
          </ac:spMkLst>
        </pc:spChg>
        <pc:cxnChg chg="mod">
          <ac:chgData name="Irena Krošl" userId="S::irenak@vsgt.si::6f871211-9d6e-4801-9f7a-49ad5e71b0eb" providerId="AD" clId="Web-{9AC919B0-EB6D-1D58-6CAF-06AE440E9C2A}" dt="2026-01-09T11:14:22.539" v="2" actId="1076"/>
          <ac:cxnSpMkLst>
            <pc:docMk/>
            <pc:sldMk cId="648164715" sldId="7696"/>
            <ac:cxnSpMk id="34" creationId="{AE91B2BC-7D76-4B4D-B897-64B7D14505D7}"/>
          </ac:cxnSpMkLst>
        </pc:cxnChg>
      </pc:sldChg>
      <pc:sldChg chg="modSp">
        <pc:chgData name="Irena Krošl" userId="S::irenak@vsgt.si::6f871211-9d6e-4801-9f7a-49ad5e71b0eb" providerId="AD" clId="Web-{9AC919B0-EB6D-1D58-6CAF-06AE440E9C2A}" dt="2026-01-09T11:22:22.871" v="78" actId="20577"/>
        <pc:sldMkLst>
          <pc:docMk/>
          <pc:sldMk cId="2961207069" sldId="7702"/>
        </pc:sldMkLst>
        <pc:spChg chg="mod">
          <ac:chgData name="Irena Krošl" userId="S::irenak@vsgt.si::6f871211-9d6e-4801-9f7a-49ad5e71b0eb" providerId="AD" clId="Web-{9AC919B0-EB6D-1D58-6CAF-06AE440E9C2A}" dt="2026-01-09T11:22:14.433" v="73" actId="1076"/>
          <ac:spMkLst>
            <pc:docMk/>
            <pc:sldMk cId="2961207069" sldId="7702"/>
            <ac:spMk id="12" creationId="{A258AFCB-3ABF-C161-3419-10F437108D7D}"/>
          </ac:spMkLst>
        </pc:spChg>
        <pc:spChg chg="mod">
          <ac:chgData name="Irena Krošl" userId="S::irenak@vsgt.si::6f871211-9d6e-4801-9f7a-49ad5e71b0eb" providerId="AD" clId="Web-{9AC919B0-EB6D-1D58-6CAF-06AE440E9C2A}" dt="2026-01-09T11:22:17.121" v="75" actId="20577"/>
          <ac:spMkLst>
            <pc:docMk/>
            <pc:sldMk cId="2961207069" sldId="7702"/>
            <ac:spMk id="14" creationId="{D038243F-8340-B1BF-D76B-D388040AA801}"/>
          </ac:spMkLst>
        </pc:spChg>
        <pc:spChg chg="mod">
          <ac:chgData name="Irena Krošl" userId="S::irenak@vsgt.si::6f871211-9d6e-4801-9f7a-49ad5e71b0eb" providerId="AD" clId="Web-{9AC919B0-EB6D-1D58-6CAF-06AE440E9C2A}" dt="2026-01-09T11:22:22.871" v="78" actId="20577"/>
          <ac:spMkLst>
            <pc:docMk/>
            <pc:sldMk cId="2961207069" sldId="7702"/>
            <ac:spMk id="54" creationId="{4065BC51-B524-FC95-B65C-14FE7E10D2B1}"/>
          </ac:spMkLst>
        </pc:spChg>
      </pc:sldChg>
      <pc:sldChg chg="modSp">
        <pc:chgData name="Irena Krošl" userId="S::irenak@vsgt.si::6f871211-9d6e-4801-9f7a-49ad5e71b0eb" providerId="AD" clId="Web-{9AC919B0-EB6D-1D58-6CAF-06AE440E9C2A}" dt="2026-01-09T11:16:12.305" v="15" actId="1076"/>
        <pc:sldMkLst>
          <pc:docMk/>
          <pc:sldMk cId="564308122" sldId="7703"/>
        </pc:sldMkLst>
        <pc:spChg chg="mod">
          <ac:chgData name="Irena Krošl" userId="S::irenak@vsgt.si::6f871211-9d6e-4801-9f7a-49ad5e71b0eb" providerId="AD" clId="Web-{9AC919B0-EB6D-1D58-6CAF-06AE440E9C2A}" dt="2026-01-09T11:16:12.305" v="15" actId="1076"/>
          <ac:spMkLst>
            <pc:docMk/>
            <pc:sldMk cId="564308122" sldId="7703"/>
            <ac:spMk id="9" creationId="{61F4AA31-45B6-9036-934C-546658CB14BB}"/>
          </ac:spMkLst>
        </pc:spChg>
      </pc:sldChg>
      <pc:sldChg chg="modSp">
        <pc:chgData name="Irena Krošl" userId="S::irenak@vsgt.si::6f871211-9d6e-4801-9f7a-49ad5e71b0eb" providerId="AD" clId="Web-{9AC919B0-EB6D-1D58-6CAF-06AE440E9C2A}" dt="2026-01-09T11:16:35.758" v="20" actId="1076"/>
        <pc:sldMkLst>
          <pc:docMk/>
          <pc:sldMk cId="1161335374" sldId="7716"/>
        </pc:sldMkLst>
        <pc:spChg chg="mod">
          <ac:chgData name="Irena Krošl" userId="S::irenak@vsgt.si::6f871211-9d6e-4801-9f7a-49ad5e71b0eb" providerId="AD" clId="Web-{9AC919B0-EB6D-1D58-6CAF-06AE440E9C2A}" dt="2026-01-09T11:16:29.133" v="19" actId="1076"/>
          <ac:spMkLst>
            <pc:docMk/>
            <pc:sldMk cId="1161335374" sldId="7716"/>
            <ac:spMk id="9" creationId="{5D5F7FAE-F4F3-8A24-3398-12D3DBAE76C8}"/>
          </ac:spMkLst>
        </pc:spChg>
        <pc:spChg chg="mod">
          <ac:chgData name="Irena Krošl" userId="S::irenak@vsgt.si::6f871211-9d6e-4801-9f7a-49ad5e71b0eb" providerId="AD" clId="Web-{9AC919B0-EB6D-1D58-6CAF-06AE440E9C2A}" dt="2026-01-09T11:16:35.758" v="20" actId="1076"/>
          <ac:spMkLst>
            <pc:docMk/>
            <pc:sldMk cId="1161335374" sldId="7716"/>
            <ac:spMk id="19" creationId="{53DC4EEC-4832-73CA-DBA8-AA19018791AC}"/>
          </ac:spMkLst>
        </pc:spChg>
      </pc:sldChg>
      <pc:sldChg chg="modSp">
        <pc:chgData name="Irena Krošl" userId="S::irenak@vsgt.si::6f871211-9d6e-4801-9f7a-49ad5e71b0eb" providerId="AD" clId="Web-{9AC919B0-EB6D-1D58-6CAF-06AE440E9C2A}" dt="2026-01-09T11:17:02.683" v="27" actId="20577"/>
        <pc:sldMkLst>
          <pc:docMk/>
          <pc:sldMk cId="441818440" sldId="7718"/>
        </pc:sldMkLst>
        <pc:spChg chg="mod">
          <ac:chgData name="Irena Krošl" userId="S::irenak@vsgt.si::6f871211-9d6e-4801-9f7a-49ad5e71b0eb" providerId="AD" clId="Web-{9AC919B0-EB6D-1D58-6CAF-06AE440E9C2A}" dt="2026-01-09T11:17:02.683" v="27" actId="20577"/>
          <ac:spMkLst>
            <pc:docMk/>
            <pc:sldMk cId="441818440" sldId="7718"/>
            <ac:spMk id="9" creationId="{49B25521-B3C0-BA66-883C-3BD8E129ADD0}"/>
          </ac:spMkLst>
        </pc:spChg>
      </pc:sldChg>
      <pc:sldChg chg="modSp">
        <pc:chgData name="Irena Krošl" userId="S::irenak@vsgt.si::6f871211-9d6e-4801-9f7a-49ad5e71b0eb" providerId="AD" clId="Web-{9AC919B0-EB6D-1D58-6CAF-06AE440E9C2A}" dt="2026-01-09T11:16:51.885" v="24" actId="20577"/>
        <pc:sldMkLst>
          <pc:docMk/>
          <pc:sldMk cId="2447599157" sldId="7719"/>
        </pc:sldMkLst>
        <pc:spChg chg="mod">
          <ac:chgData name="Irena Krošl" userId="S::irenak@vsgt.si::6f871211-9d6e-4801-9f7a-49ad5e71b0eb" providerId="AD" clId="Web-{9AC919B0-EB6D-1D58-6CAF-06AE440E9C2A}" dt="2026-01-09T11:16:51.885" v="24" actId="20577"/>
          <ac:spMkLst>
            <pc:docMk/>
            <pc:sldMk cId="2447599157" sldId="7719"/>
            <ac:spMk id="9" creationId="{230EC2DE-7E57-205C-60EE-D2080C792D6C}"/>
          </ac:spMkLst>
        </pc:spChg>
      </pc:sldChg>
      <pc:sldChg chg="modSp">
        <pc:chgData name="Irena Krošl" userId="S::irenak@vsgt.si::6f871211-9d6e-4801-9f7a-49ad5e71b0eb" providerId="AD" clId="Web-{9AC919B0-EB6D-1D58-6CAF-06AE440E9C2A}" dt="2026-01-09T11:17:17.575" v="31" actId="1076"/>
        <pc:sldMkLst>
          <pc:docMk/>
          <pc:sldMk cId="1303664094" sldId="7721"/>
        </pc:sldMkLst>
        <pc:spChg chg="mod">
          <ac:chgData name="Irena Krošl" userId="S::irenak@vsgt.si::6f871211-9d6e-4801-9f7a-49ad5e71b0eb" providerId="AD" clId="Web-{9AC919B0-EB6D-1D58-6CAF-06AE440E9C2A}" dt="2026-01-09T11:17:16.074" v="30" actId="1076"/>
          <ac:spMkLst>
            <pc:docMk/>
            <pc:sldMk cId="1303664094" sldId="7721"/>
            <ac:spMk id="12" creationId="{885670AC-0CBB-4788-CE9A-2B685B151471}"/>
          </ac:spMkLst>
        </pc:spChg>
        <pc:picChg chg="mod">
          <ac:chgData name="Irena Krošl" userId="S::irenak@vsgt.si::6f871211-9d6e-4801-9f7a-49ad5e71b0eb" providerId="AD" clId="Web-{9AC919B0-EB6D-1D58-6CAF-06AE440E9C2A}" dt="2026-01-09T11:17:17.575" v="31" actId="1076"/>
          <ac:picMkLst>
            <pc:docMk/>
            <pc:sldMk cId="1303664094" sldId="7721"/>
            <ac:picMk id="6" creationId="{4263CF4E-B738-88CC-C654-EE554897C863}"/>
          </ac:picMkLst>
        </pc:picChg>
      </pc:sldChg>
      <pc:sldChg chg="modSp">
        <pc:chgData name="Irena Krošl" userId="S::irenak@vsgt.si::6f871211-9d6e-4801-9f7a-49ad5e71b0eb" providerId="AD" clId="Web-{9AC919B0-EB6D-1D58-6CAF-06AE440E9C2A}" dt="2026-01-09T11:17:49.671" v="35" actId="14100"/>
        <pc:sldMkLst>
          <pc:docMk/>
          <pc:sldMk cId="4287847165" sldId="7726"/>
        </pc:sldMkLst>
        <pc:spChg chg="mod">
          <ac:chgData name="Irena Krošl" userId="S::irenak@vsgt.si::6f871211-9d6e-4801-9f7a-49ad5e71b0eb" providerId="AD" clId="Web-{9AC919B0-EB6D-1D58-6CAF-06AE440E9C2A}" dt="2026-01-09T11:17:49.671" v="35" actId="14100"/>
          <ac:spMkLst>
            <pc:docMk/>
            <pc:sldMk cId="4287847165" sldId="7726"/>
            <ac:spMk id="9" creationId="{9E799C10-431F-1B36-7102-46B522712ABE}"/>
          </ac:spMkLst>
        </pc:spChg>
      </pc:sldChg>
      <pc:sldChg chg="modSp">
        <pc:chgData name="Irena Krošl" userId="S::irenak@vsgt.si::6f871211-9d6e-4801-9f7a-49ad5e71b0eb" providerId="AD" clId="Web-{9AC919B0-EB6D-1D58-6CAF-06AE440E9C2A}" dt="2026-01-09T11:18:24.001" v="40" actId="1076"/>
        <pc:sldMkLst>
          <pc:docMk/>
          <pc:sldMk cId="2502899557" sldId="7727"/>
        </pc:sldMkLst>
        <pc:spChg chg="mod">
          <ac:chgData name="Irena Krošl" userId="S::irenak@vsgt.si::6f871211-9d6e-4801-9f7a-49ad5e71b0eb" providerId="AD" clId="Web-{9AC919B0-EB6D-1D58-6CAF-06AE440E9C2A}" dt="2026-01-09T11:18:24.001" v="40" actId="1076"/>
          <ac:spMkLst>
            <pc:docMk/>
            <pc:sldMk cId="2502899557" sldId="7727"/>
            <ac:spMk id="3" creationId="{A300D929-9255-69BC-6D0C-E59C9DE12D8C}"/>
          </ac:spMkLst>
        </pc:spChg>
        <pc:spChg chg="mod">
          <ac:chgData name="Irena Krošl" userId="S::irenak@vsgt.si::6f871211-9d6e-4801-9f7a-49ad5e71b0eb" providerId="AD" clId="Web-{9AC919B0-EB6D-1D58-6CAF-06AE440E9C2A}" dt="2026-01-09T11:18:04.109" v="36" actId="14100"/>
          <ac:spMkLst>
            <pc:docMk/>
            <pc:sldMk cId="2502899557" sldId="7727"/>
            <ac:spMk id="19" creationId="{BA21803F-AEE9-2E9F-68E7-AE79788EC39A}"/>
          </ac:spMkLst>
        </pc:spChg>
      </pc:sldChg>
      <pc:sldChg chg="modSp">
        <pc:chgData name="Irena Krošl" userId="S::irenak@vsgt.si::6f871211-9d6e-4801-9f7a-49ad5e71b0eb" providerId="AD" clId="Web-{9AC919B0-EB6D-1D58-6CAF-06AE440E9C2A}" dt="2026-01-09T11:14:58.414" v="7"/>
        <pc:sldMkLst>
          <pc:docMk/>
          <pc:sldMk cId="2375421472" sldId="7735"/>
        </pc:sldMkLst>
        <pc:spChg chg="mod">
          <ac:chgData name="Irena Krošl" userId="S::irenak@vsgt.si::6f871211-9d6e-4801-9f7a-49ad5e71b0eb" providerId="AD" clId="Web-{9AC919B0-EB6D-1D58-6CAF-06AE440E9C2A}" dt="2026-01-09T11:14:58.414" v="7"/>
          <ac:spMkLst>
            <pc:docMk/>
            <pc:sldMk cId="2375421472" sldId="7735"/>
            <ac:spMk id="8" creationId="{3C088B4A-381A-8A23-A88C-F2E6B1CDD27F}"/>
          </ac:spMkLst>
        </pc:spChg>
      </pc:sldChg>
      <pc:sldChg chg="modSp">
        <pc:chgData name="Irena Krošl" userId="S::irenak@vsgt.si::6f871211-9d6e-4801-9f7a-49ad5e71b0eb" providerId="AD" clId="Web-{9AC919B0-EB6D-1D58-6CAF-06AE440E9C2A}" dt="2026-01-09T11:19:27.395" v="46" actId="20577"/>
        <pc:sldMkLst>
          <pc:docMk/>
          <pc:sldMk cId="3369796021" sldId="7736"/>
        </pc:sldMkLst>
        <pc:spChg chg="mod">
          <ac:chgData name="Irena Krošl" userId="S::irenak@vsgt.si::6f871211-9d6e-4801-9f7a-49ad5e71b0eb" providerId="AD" clId="Web-{9AC919B0-EB6D-1D58-6CAF-06AE440E9C2A}" dt="2026-01-09T11:19:27.395" v="46" actId="20577"/>
          <ac:spMkLst>
            <pc:docMk/>
            <pc:sldMk cId="3369796021" sldId="7736"/>
            <ac:spMk id="4" creationId="{99446C11-4D13-C621-CFA1-361873B3017D}"/>
          </ac:spMkLst>
        </pc:spChg>
      </pc:sldChg>
      <pc:sldChg chg="modSp">
        <pc:chgData name="Irena Krošl" userId="S::irenak@vsgt.si::6f871211-9d6e-4801-9f7a-49ad5e71b0eb" providerId="AD" clId="Web-{9AC919B0-EB6D-1D58-6CAF-06AE440E9C2A}" dt="2026-01-09T11:19:39.333" v="47" actId="20577"/>
        <pc:sldMkLst>
          <pc:docMk/>
          <pc:sldMk cId="2502078333" sldId="7737"/>
        </pc:sldMkLst>
        <pc:spChg chg="mod">
          <ac:chgData name="Irena Krošl" userId="S::irenak@vsgt.si::6f871211-9d6e-4801-9f7a-49ad5e71b0eb" providerId="AD" clId="Web-{9AC919B0-EB6D-1D58-6CAF-06AE440E9C2A}" dt="2026-01-09T11:19:39.333" v="47" actId="20577"/>
          <ac:spMkLst>
            <pc:docMk/>
            <pc:sldMk cId="2502078333" sldId="7737"/>
            <ac:spMk id="6" creationId="{812FA9D8-213A-634C-55EF-0347D7A49E13}"/>
          </ac:spMkLst>
        </pc:spChg>
      </pc:sldChg>
      <pc:sldChg chg="modSp">
        <pc:chgData name="Irena Krošl" userId="S::irenak@vsgt.si::6f871211-9d6e-4801-9f7a-49ad5e71b0eb" providerId="AD" clId="Web-{9AC919B0-EB6D-1D58-6CAF-06AE440E9C2A}" dt="2026-01-09T11:20:06.757" v="50" actId="1076"/>
        <pc:sldMkLst>
          <pc:docMk/>
          <pc:sldMk cId="2120624279" sldId="7739"/>
        </pc:sldMkLst>
        <pc:spChg chg="mod">
          <ac:chgData name="Irena Krošl" userId="S::irenak@vsgt.si::6f871211-9d6e-4801-9f7a-49ad5e71b0eb" providerId="AD" clId="Web-{9AC919B0-EB6D-1D58-6CAF-06AE440E9C2A}" dt="2026-01-09T11:20:06.757" v="50" actId="1076"/>
          <ac:spMkLst>
            <pc:docMk/>
            <pc:sldMk cId="2120624279" sldId="7739"/>
            <ac:spMk id="6" creationId="{0D3FC3B3-B453-A869-F297-F8684B11C23D}"/>
          </ac:spMkLst>
        </pc:spChg>
      </pc:sldChg>
      <pc:sldChg chg="modSp">
        <pc:chgData name="Irena Krošl" userId="S::irenak@vsgt.si::6f871211-9d6e-4801-9f7a-49ad5e71b0eb" providerId="AD" clId="Web-{9AC919B0-EB6D-1D58-6CAF-06AE440E9C2A}" dt="2026-01-09T11:20:23.242" v="52" actId="14100"/>
        <pc:sldMkLst>
          <pc:docMk/>
          <pc:sldMk cId="2223123942" sldId="7740"/>
        </pc:sldMkLst>
        <pc:spChg chg="mod">
          <ac:chgData name="Irena Krošl" userId="S::irenak@vsgt.si::6f871211-9d6e-4801-9f7a-49ad5e71b0eb" providerId="AD" clId="Web-{9AC919B0-EB6D-1D58-6CAF-06AE440E9C2A}" dt="2026-01-09T11:20:23.242" v="52" actId="14100"/>
          <ac:spMkLst>
            <pc:docMk/>
            <pc:sldMk cId="2223123942" sldId="7740"/>
            <ac:spMk id="6" creationId="{EA8394B1-A10F-604C-1700-3B6640FC9231}"/>
          </ac:spMkLst>
        </pc:spChg>
      </pc:sldChg>
      <pc:sldChg chg="modSp">
        <pc:chgData name="Irena Krošl" userId="S::irenak@vsgt.si::6f871211-9d6e-4801-9f7a-49ad5e71b0eb" providerId="AD" clId="Web-{9AC919B0-EB6D-1D58-6CAF-06AE440E9C2A}" dt="2026-01-09T11:14:58.414" v="7"/>
        <pc:sldMkLst>
          <pc:docMk/>
          <pc:sldMk cId="1544901996" sldId="7741"/>
        </pc:sldMkLst>
        <pc:spChg chg="mod">
          <ac:chgData name="Irena Krošl" userId="S::irenak@vsgt.si::6f871211-9d6e-4801-9f7a-49ad5e71b0eb" providerId="AD" clId="Web-{9AC919B0-EB6D-1D58-6CAF-06AE440E9C2A}" dt="2026-01-09T11:14:58.414" v="7"/>
          <ac:spMkLst>
            <pc:docMk/>
            <pc:sldMk cId="1544901996" sldId="7741"/>
            <ac:spMk id="6" creationId="{48AA34A8-CE92-B0D1-5B77-2E44EE06E99A}"/>
          </ac:spMkLst>
        </pc:spChg>
      </pc:sldChg>
      <pc:sldChg chg="modSp">
        <pc:chgData name="Irena Krošl" userId="S::irenak@vsgt.si::6f871211-9d6e-4801-9f7a-49ad5e71b0eb" providerId="AD" clId="Web-{9AC919B0-EB6D-1D58-6CAF-06AE440E9C2A}" dt="2026-01-09T11:21:07.462" v="56" actId="1076"/>
        <pc:sldMkLst>
          <pc:docMk/>
          <pc:sldMk cId="4192838896" sldId="7742"/>
        </pc:sldMkLst>
        <pc:spChg chg="mod">
          <ac:chgData name="Irena Krošl" userId="S::irenak@vsgt.si::6f871211-9d6e-4801-9f7a-49ad5e71b0eb" providerId="AD" clId="Web-{9AC919B0-EB6D-1D58-6CAF-06AE440E9C2A}" dt="2026-01-09T11:20:53.102" v="53" actId="1076"/>
          <ac:spMkLst>
            <pc:docMk/>
            <pc:sldMk cId="4192838896" sldId="7742"/>
            <ac:spMk id="2" creationId="{73249C69-E1BB-7497-E72E-8D95D38BFF25}"/>
          </ac:spMkLst>
        </pc:spChg>
        <pc:spChg chg="mod">
          <ac:chgData name="Irena Krošl" userId="S::irenak@vsgt.si::6f871211-9d6e-4801-9f7a-49ad5e71b0eb" providerId="AD" clId="Web-{9AC919B0-EB6D-1D58-6CAF-06AE440E9C2A}" dt="2026-01-09T11:21:07.462" v="56" actId="1076"/>
          <ac:spMkLst>
            <pc:docMk/>
            <pc:sldMk cId="4192838896" sldId="7742"/>
            <ac:spMk id="14" creationId="{3774F1F5-A8A3-F212-9089-7B8FEC8355B0}"/>
          </ac:spMkLst>
        </pc:spChg>
      </pc:sldChg>
      <pc:sldChg chg="modSp">
        <pc:chgData name="Irena Krošl" userId="S::irenak@vsgt.si::6f871211-9d6e-4801-9f7a-49ad5e71b0eb" providerId="AD" clId="Web-{9AC919B0-EB6D-1D58-6CAF-06AE440E9C2A}" dt="2026-01-09T11:21:34.791" v="59" actId="20577"/>
        <pc:sldMkLst>
          <pc:docMk/>
          <pc:sldMk cId="455752893" sldId="7743"/>
        </pc:sldMkLst>
        <pc:spChg chg="mod">
          <ac:chgData name="Irena Krošl" userId="S::irenak@vsgt.si::6f871211-9d6e-4801-9f7a-49ad5e71b0eb" providerId="AD" clId="Web-{9AC919B0-EB6D-1D58-6CAF-06AE440E9C2A}" dt="2026-01-09T11:21:34.791" v="59" actId="20577"/>
          <ac:spMkLst>
            <pc:docMk/>
            <pc:sldMk cId="455752893" sldId="7743"/>
            <ac:spMk id="14" creationId="{B9BF5A0E-8C0F-49FB-DE51-6AADC694820B}"/>
          </ac:spMkLst>
        </pc:spChg>
      </pc:sldChg>
      <pc:sldChg chg="modSp">
        <pc:chgData name="Irena Krošl" userId="S::irenak@vsgt.si::6f871211-9d6e-4801-9f7a-49ad5e71b0eb" providerId="AD" clId="Web-{9AC919B0-EB6D-1D58-6CAF-06AE440E9C2A}" dt="2026-01-09T11:22:05.370" v="69" actId="20577"/>
        <pc:sldMkLst>
          <pc:docMk/>
          <pc:sldMk cId="1860298967" sldId="7744"/>
        </pc:sldMkLst>
        <pc:spChg chg="mod">
          <ac:chgData name="Irena Krošl" userId="S::irenak@vsgt.si::6f871211-9d6e-4801-9f7a-49ad5e71b0eb" providerId="AD" clId="Web-{9AC919B0-EB6D-1D58-6CAF-06AE440E9C2A}" dt="2026-01-09T11:21:43.260" v="61" actId="20577"/>
          <ac:spMkLst>
            <pc:docMk/>
            <pc:sldMk cId="1860298967" sldId="7744"/>
            <ac:spMk id="2" creationId="{8A48BB5A-85F9-34E6-C97A-F88C9B3E7F87}"/>
          </ac:spMkLst>
        </pc:spChg>
        <pc:spChg chg="mod">
          <ac:chgData name="Irena Krošl" userId="S::irenak@vsgt.si::6f871211-9d6e-4801-9f7a-49ad5e71b0eb" providerId="AD" clId="Web-{9AC919B0-EB6D-1D58-6CAF-06AE440E9C2A}" dt="2026-01-09T11:22:05.370" v="69" actId="20577"/>
          <ac:spMkLst>
            <pc:docMk/>
            <pc:sldMk cId="1860298967" sldId="7744"/>
            <ac:spMk id="5" creationId="{8A719BCE-67D4-9AA2-B737-0C686F593E7F}"/>
          </ac:spMkLst>
        </pc:spChg>
      </pc:sldChg>
      <pc:sldChg chg="modSp">
        <pc:chgData name="Irena Krošl" userId="S::irenak@vsgt.si::6f871211-9d6e-4801-9f7a-49ad5e71b0eb" providerId="AD" clId="Web-{9AC919B0-EB6D-1D58-6CAF-06AE440E9C2A}" dt="2026-01-09T11:15:22.383" v="9" actId="1076"/>
        <pc:sldMkLst>
          <pc:docMk/>
          <pc:sldMk cId="2572783824" sldId="7748"/>
        </pc:sldMkLst>
        <pc:spChg chg="mod">
          <ac:chgData name="Irena Krošl" userId="S::irenak@vsgt.si::6f871211-9d6e-4801-9f7a-49ad5e71b0eb" providerId="AD" clId="Web-{9AC919B0-EB6D-1D58-6CAF-06AE440E9C2A}" dt="2026-01-09T11:15:22.383" v="9" actId="1076"/>
          <ac:spMkLst>
            <pc:docMk/>
            <pc:sldMk cId="2572783824" sldId="7748"/>
            <ac:spMk id="6" creationId="{56D8013C-A339-095C-ABEE-2A9717AA2C4A}"/>
          </ac:spMkLst>
        </pc:spChg>
        <pc:spChg chg="mod">
          <ac:chgData name="Irena Krošl" userId="S::irenak@vsgt.si::6f871211-9d6e-4801-9f7a-49ad5e71b0eb" providerId="AD" clId="Web-{9AC919B0-EB6D-1D58-6CAF-06AE440E9C2A}" dt="2026-01-09T11:14:58.414" v="7"/>
          <ac:spMkLst>
            <pc:docMk/>
            <pc:sldMk cId="2572783824" sldId="7748"/>
            <ac:spMk id="7" creationId="{49C4A4C2-85E4-658A-7FA9-0CE7551D4380}"/>
          </ac:spMkLst>
        </pc:spChg>
      </pc:sldChg>
      <pc:sldChg chg="modSp">
        <pc:chgData name="Irena Krošl" userId="S::irenak@vsgt.si::6f871211-9d6e-4801-9f7a-49ad5e71b0eb" providerId="AD" clId="Web-{9AC919B0-EB6D-1D58-6CAF-06AE440E9C2A}" dt="2026-01-09T11:14:17.086" v="1" actId="1076"/>
        <pc:sldMkLst>
          <pc:docMk/>
          <pc:sldMk cId="2999767029" sldId="7830"/>
        </pc:sldMkLst>
        <pc:spChg chg="mod">
          <ac:chgData name="Irena Krošl" userId="S::irenak@vsgt.si::6f871211-9d6e-4801-9f7a-49ad5e71b0eb" providerId="AD" clId="Web-{9AC919B0-EB6D-1D58-6CAF-06AE440E9C2A}" dt="2026-01-09T11:14:13.648" v="0" actId="1076"/>
          <ac:spMkLst>
            <pc:docMk/>
            <pc:sldMk cId="2999767029" sldId="7830"/>
            <ac:spMk id="3" creationId="{01FABA94-C94B-C9C5-D5DE-64EDBEF603D1}"/>
          </ac:spMkLst>
        </pc:spChg>
        <pc:spChg chg="mod">
          <ac:chgData name="Irena Krošl" userId="S::irenak@vsgt.si::6f871211-9d6e-4801-9f7a-49ad5e71b0eb" providerId="AD" clId="Web-{9AC919B0-EB6D-1D58-6CAF-06AE440E9C2A}" dt="2026-01-09T11:14:17.086" v="1" actId="1076"/>
          <ac:spMkLst>
            <pc:docMk/>
            <pc:sldMk cId="2999767029" sldId="7830"/>
            <ac:spMk id="4" creationId="{DBE7B35A-8005-C91E-5654-96A2A0BFA34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09/01/2026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stopnja</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EE51-A17D-B8BB-F44F-8D62CAA54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472E5-25CC-1ADC-E2A0-BF732E95C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39019-9863-10F1-79F4-9595CF5043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8D93BF-9514-C63B-444E-932F23907896}"/>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96805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B636-351E-9EFE-93DF-B048E645E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AA1D0-B7CA-8D5C-43E5-5148E367D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B7D66-A35A-B80E-BEE0-721EDFBF82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6969B79-9759-CED9-EB48-3B712198F9F9}"/>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651055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1A403-6A2B-CDC4-FE01-AA8903002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962A6-263B-265F-C4DF-7ECB4EE50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32147-DE5E-EAAF-87F1-AC3CA2B703B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3D9D3B8-AD6A-9998-C04B-A58CED2EDA6A}"/>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2882508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8970A-33AC-4FF1-A9A5-444A8D438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53487-CC53-05F1-CD6D-3C69756B2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380F4-137D-5F75-CA04-46A7B18375C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3C99396-0E2A-39C9-239A-3B7D283C841F}"/>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39245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1DE12-EF15-6003-A2D4-CED37B596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9D6AF-041A-5265-B41C-91A6A47719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44EE99-A0AC-6326-4263-8462913EFA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D5AE87-0ED6-CDF2-BFE3-0901001C96B8}"/>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79910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95CB8-D8A3-3444-3BF9-4B751AE74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5371E-2054-6A78-A91F-6B600CD9D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1C71A-0CD0-0195-950C-D0D2563E30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736315C-8C2E-8E2E-8EB1-364F8B0740BB}"/>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0299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0D457-8EEB-584F-9F35-AEC38B5B5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1E23E-8262-2B67-FD4E-FC0674F3B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8E784-4143-DFAF-FEDD-C8A93EA5157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C385AF-71CB-76F0-A95B-1852BF1BB9C3}"/>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94630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ECE6A-096C-D1D1-FE43-994DBF092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90355-EF7A-7ECB-1C19-B1497D2CF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533F8-055D-65A1-A2E3-9260FEA46B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0D9EA6-AC80-7244-49B4-20FB07075A67}"/>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3309219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361150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5"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5.jpg"/><Relationship Id="rId3" Type="http://schemas.openxmlformats.org/officeDocument/2006/relationships/image" Target="../media/image10.png"/><Relationship Id="rId7" Type="http://schemas.openxmlformats.org/officeDocument/2006/relationships/image" Target="../media/image13.svg"/><Relationship Id="rId12" Type="http://schemas.openxmlformats.org/officeDocument/2006/relationships/hyperlink" Target="https://www.interregeurope.eu/good-practices/funds-for-tourism-smes-to-improve-sustainability-digitalization-of-accommodation-facilities"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2.png"/><Relationship Id="rId11" Type="http://schemas.openxmlformats.org/officeDocument/2006/relationships/hyperlink" Target="https://www.grantthornton.nl/en/insights-en/tax/dutch-tax-changes-toward-sustainability-an-overview/#:~:text=Dutch%20tax%20changes%20toward%20sustainability%3A,deduction%20of%20qualifying" TargetMode="External"/><Relationship Id="rId5" Type="http://schemas.openxmlformats.org/officeDocument/2006/relationships/hyperlink" Target="https://commission.europa.eu/business-economy-euro/economic-recovery/recovery-and-resilience-facility/country-pages/netherlands-recovery-and-resilience-plan_en.com" TargetMode="External"/><Relationship Id="rId10" Type="http://schemas.openxmlformats.org/officeDocument/2006/relationships/hyperlink" Target="https://www.fryslan.frl/recreatie-en-toerisme-stimuleringsprogramma" TargetMode="External"/><Relationship Id="rId4" Type="http://schemas.openxmlformats.org/officeDocument/2006/relationships/image" Target="../media/image11.svg"/><Relationship Id="rId9" Type="http://schemas.openxmlformats.org/officeDocument/2006/relationships/hyperlink" Target="https://www.rvo.nl/subsidies-financiering/leader-uitvoering-projecten-zeeland"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fryslan.frl/recreatie-en-toerisme-stimuleringsprogramma" TargetMode="External"/><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2.png"/><Relationship Id="rId11" Type="http://schemas.openxmlformats.org/officeDocument/2006/relationships/image" Target="../media/image29.svg"/><Relationship Id="rId5" Type="http://schemas.openxmlformats.org/officeDocument/2006/relationships/hyperlink" Target="https://ondernemersplein.overheid.nl/" TargetMode="External"/><Relationship Id="rId10" Type="http://schemas.openxmlformats.org/officeDocument/2006/relationships/image" Target="../media/image28.png"/><Relationship Id="rId4" Type="http://schemas.openxmlformats.org/officeDocument/2006/relationships/hyperlink" Target="https://www.hiswarecron.nl/kennisbank/12390/subsidieregelingen-voor-watersport-en-recreatie-ondernemers#:~:text=Subsidie%20aanvragen%20kan%20door%20eigenaren%2C,gestart%20voordat%20de%20aanvraag%20is" TargetMode="External"/><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briskr.nl/funding-finance/website-efro-grant-period-2021-2027/" TargetMode="External"/><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2.png"/><Relationship Id="rId5" Type="http://schemas.openxmlformats.org/officeDocument/2006/relationships/hyperlink" Target="https://www.neh.gov.ie/service/search/neh-en/116580?query=Climate+Action+Programme" TargetMode="External"/><Relationship Id="rId4" Type="http://schemas.openxmlformats.org/officeDocument/2006/relationships/image" Target="../media/image24.pn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hyperlink" Target="https://english.rvo.nl/" TargetMode="External"/><Relationship Id="rId2" Type="http://schemas.openxmlformats.org/officeDocument/2006/relationships/hyperlink" Target="https://business.gov.nl/subsidy/sustainable-energy-production/" TargetMode="External"/><Relationship Id="rId1" Type="http://schemas.openxmlformats.org/officeDocument/2006/relationships/slideLayout" Target="../slideLayouts/slideLayout43.xml"/><Relationship Id="rId5" Type="http://schemas.openxmlformats.org/officeDocument/2006/relationships/image" Target="../media/image8.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business.gov.nl/sustainable-business/energy/make-your-office-energy-efficient/#:~:text=MIA%20and%20Vamil,environmentally%20friendly%20assets%20or%20techniques." TargetMode="External"/><Relationship Id="rId1" Type="http://schemas.openxmlformats.org/officeDocument/2006/relationships/slideLayout" Target="../slideLayouts/slideLayout43.xml"/><Relationship Id="rId5" Type="http://schemas.openxmlformats.org/officeDocument/2006/relationships/image" Target="../media/image24.png"/><Relationship Id="rId4" Type="http://schemas.openxmlformats.org/officeDocument/2006/relationships/hyperlink" Target="https://www.rvo.nl/subsidies-financiering/isd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ondswervingonline.nl/" TargetMode="External"/><Relationship Id="rId2" Type="http://schemas.openxmlformats.org/officeDocument/2006/relationships/hyperlink" Target="https://www.impulszeeland.nl/projecten/fonds-vrijetijdseconomie" TargetMode="External"/><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hyperlink" Target="https://www.noord-holland.nl/Loket/Subsidies" TargetMode="External"/><Relationship Id="rId4" Type="http://schemas.openxmlformats.org/officeDocument/2006/relationships/hyperlink" Target="https://www.flevoland.nl/Content/Pages/loket/Subsidi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business.gov.nl/subsidy/energy-investment-allowance/" TargetMode="Externa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hyperlink" Target="https://pretwerk.nl/" TargetMode="External"/><Relationship Id="rId2" Type="http://schemas.openxmlformats.org/officeDocument/2006/relationships/hyperlink" Target="https://www.stimulus.nl/opzuid/" TargetMode="External"/><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hyperlink" Target="https://english.rvo.nl/" TargetMode="External"/><Relationship Id="rId2" Type="http://schemas.openxmlformats.org/officeDocument/2006/relationships/hyperlink" Target="https://www.kvk.nl/" TargetMode="External"/><Relationship Id="rId1" Type="http://schemas.openxmlformats.org/officeDocument/2006/relationships/slideLayout" Target="../slideLayouts/slideLayout4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s://www.housingeurope.eu/wp-content/uploads/2024/11/Fostering%20Social%20Cohesion%20and%20Safety%20in%20Vulnerable%20Areas_tested%20practices%20brief_web.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ondernemersplein.overheid.nl/" TargetMode="External"/><Relationship Id="rId2" Type="http://schemas.openxmlformats.org/officeDocument/2006/relationships/hyperlink" Target="https://merk.anwb.nl/m/a875bdc3b6a11ff4/original/LR_Trendrapport_EN-pdf.pdf" TargetMode="External"/><Relationship Id="rId1" Type="http://schemas.openxmlformats.org/officeDocument/2006/relationships/slideLayout" Target="../slideLayouts/slideLayout44.xml"/><Relationship Id="rId5" Type="http://schemas.openxmlformats.org/officeDocument/2006/relationships/image" Target="../media/image37.png"/><Relationship Id="rId4" Type="http://schemas.openxmlformats.org/officeDocument/2006/relationships/hyperlink" Target="https://business.gov.n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rowdaboutnow.nl/" TargetMode="External"/><Relationship Id="rId2" Type="http://schemas.openxmlformats.org/officeDocument/2006/relationships/hyperlink" Target="http://www.crowdfundres.eu/index.html@p=76.html" TargetMode="External"/><Relationship Id="rId1" Type="http://schemas.openxmlformats.org/officeDocument/2006/relationships/slideLayout" Target="../slideLayouts/slideLayout44.xml"/><Relationship Id="rId6" Type="http://schemas.openxmlformats.org/officeDocument/2006/relationships/image" Target="../media/image38.jpeg"/><Relationship Id="rId5" Type="http://schemas.openxmlformats.org/officeDocument/2006/relationships/hyperlink" Target="https://www.wander-lust.nl/cool-glampings-in-the-netherlands/" TargetMode="External"/><Relationship Id="rId4" Type="http://schemas.openxmlformats.org/officeDocument/2006/relationships/hyperlink" Target="https://www.hiswa.nl/en/about-hiswa"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static.eurofound.europa.eu/covid19db/cases/NL-2020-12_827.html#:~:text=Updates,after%20it%20came%20into%20effect.&amp;text=The%20BMKB%20has%20been%20extended%20until%2030%20June%202027." TargetMode="External"/><Relationship Id="rId2" Type="http://schemas.openxmlformats.org/officeDocument/2006/relationships/hyperlink" Target="https://www.qredits.com/" TargetMode="Externa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8" Type="http://schemas.openxmlformats.org/officeDocument/2006/relationships/hyperlink" Target="https://www.netwerkplatteland.nl/" TargetMode="External"/><Relationship Id="rId3" Type="http://schemas.openxmlformats.org/officeDocument/2006/relationships/image" Target="../media/image10.png"/><Relationship Id="rId7" Type="http://schemas.openxmlformats.org/officeDocument/2006/relationships/hyperlink" Target="https://www.leaderachterhoek.nl/nieuws/leader-achterhoek-2023-2027-thema-3-versterken-toerisme-recreatie/#:~:text=LEADER%20Achterhoek%202023,De" TargetMode="External"/><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hyperlink" Target="https://ec.europa.eu/enrd/enrd-static/fms/pdf/D4B73A1B-F5FB-2D37-F794-063E0DAB9738.pdf" TargetMode="External"/><Relationship Id="rId11" Type="http://schemas.openxmlformats.org/officeDocument/2006/relationships/image" Target="../media/image14.jpeg"/><Relationship Id="rId5" Type="http://schemas.openxmlformats.org/officeDocument/2006/relationships/hyperlink" Target="https://www.limburg.nl/actueel/nieuws/nieuwsberichten/2024/juni/leader-weerterland-officieel-start/#:~:text=Natuur%20Educatie%20Tuin" TargetMode="External"/><Relationship Id="rId10" Type="http://schemas.openxmlformats.org/officeDocument/2006/relationships/image" Target="../media/image13.svg"/><Relationship Id="rId4" Type="http://schemas.openxmlformats.org/officeDocument/2006/relationships/image" Target="../media/image11.sv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hyperlink" Target="https://www.provincie.drenthe.nl/actueel/nieuwsberichten/2024/mei/regeling-provinciale-leader-projecten/#:~:text=Voor%20een%20project%20kan%20minimaal,000%20aangevraagd%20worden" TargetMode="External"/><Relationship Id="rId12"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hyperlink" Target="https://www.snn.nl/zakelijke-subsidies/leader-fryslan-0#:~:text=LEADER%20Frysl%C3%A2n%20wordt%20uitgevoerd%20in,er%20per%20regio%20een%20budget" TargetMode="External"/><Relationship Id="rId11" Type="http://schemas.openxmlformats.org/officeDocument/2006/relationships/image" Target="../media/image17.png"/><Relationship Id="rId5" Type="http://schemas.openxmlformats.org/officeDocument/2006/relationships/hyperlink" Target="https://www.zeeland.nl/subsidie-aanvragen/pop3-leader-projecten#:~:text=LEADER" TargetMode="External"/><Relationship Id="rId10" Type="http://schemas.openxmlformats.org/officeDocument/2006/relationships/image" Target="../media/image14.jpeg"/><Relationship Id="rId4" Type="http://schemas.openxmlformats.org/officeDocument/2006/relationships/image" Target="../media/image11.sv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4.png"/><Relationship Id="rId3" Type="http://schemas.openxmlformats.org/officeDocument/2006/relationships/hyperlink" Target="https://www.stimulus.nl/glb-23-27/wp-content/uploads/sites/14/2024/06/Factsheet-GLB-Leader-projecten-Achterhoek.pdf#:~:text=%E2%80%A2%20Subsidiepercentage%3A%2050,Maximale%20projectduur%3A%20uiterlijk%203%20jaar" TargetMode="External"/><Relationship Id="rId7" Type="http://schemas.openxmlformats.org/officeDocument/2006/relationships/image" Target="../media/image17.png"/><Relationship Id="rId12" Type="http://schemas.openxmlformats.org/officeDocument/2006/relationships/hyperlink" Target="https://www.zeeland.nl/subsidie-aanvragen/pop3-leader-projecten#:~:text=LEADER" TargetMode="External"/><Relationship Id="rId2" Type="http://schemas.openxmlformats.org/officeDocument/2006/relationships/notesSlide" Target="../notesSlides/notesSlide3.xml"/><Relationship Id="rId16" Type="http://schemas.openxmlformats.org/officeDocument/2006/relationships/hyperlink" Target="https://www.fryslan.frl/fy/leader" TargetMode="External"/><Relationship Id="rId1" Type="http://schemas.openxmlformats.org/officeDocument/2006/relationships/slideLayout" Target="../slideLayouts/slideLayout42.xml"/><Relationship Id="rId6" Type="http://schemas.openxmlformats.org/officeDocument/2006/relationships/image" Target="../media/image21.svg"/><Relationship Id="rId11" Type="http://schemas.openxmlformats.org/officeDocument/2006/relationships/hyperlink" Target="https://www.neh.gov.ie/service/search/neh-en/116580?query=Climate+Action+Programme" TargetMode="External"/><Relationship Id="rId5" Type="http://schemas.openxmlformats.org/officeDocument/2006/relationships/image" Target="../media/image20.png"/><Relationship Id="rId15" Type="http://schemas.openxmlformats.org/officeDocument/2006/relationships/hyperlink" Target="https://www.snn.nl/zakelijke-subsidies/leader-fryslan-0#:~:text=LEADER%20Frysl%C3%A2n%20wordt%20uitgevoerd%20in,er%20per%20regio%20een%20budget" TargetMode="External"/><Relationship Id="rId10" Type="http://schemas.openxmlformats.org/officeDocument/2006/relationships/image" Target="../media/image23.svg"/><Relationship Id="rId4" Type="http://schemas.openxmlformats.org/officeDocument/2006/relationships/hyperlink" Target="https://www.subsidiebureau-nederland.nl/leader-subsidie/leader-gebieden-per-provincie/leader-zuid-limburg/#:~:text=Projectaanvragen%20die%20bij%20LEADER%20Zuid,een%20bijzondere%20toegevoegde%20waarde%20hebben" TargetMode="External"/><Relationship Id="rId9" Type="http://schemas.openxmlformats.org/officeDocument/2006/relationships/image" Target="../media/image22.png"/><Relationship Id="rId14" Type="http://schemas.openxmlformats.org/officeDocument/2006/relationships/hyperlink" Target="https://www.leaderdrenthe.nl/#:~:text=In%20Drenthe%20zijn%20er%20twee,00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381281"/>
            <a:ext cx="5582642" cy="697353"/>
          </a:xfrm>
        </p:spPr>
        <p:txBody>
          <a:bodyPr/>
          <a:lstStyle/>
          <a:p>
            <a:r>
              <a:rPr lang="en-GB" dirty="0"/>
              <a:t>Modul 7 </a:t>
            </a:r>
            <a:r>
              <a:rPr lang="en-GB" sz="4000" b="0" dirty="0"/>
              <a:t>(2. del)</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432974" y="3056389"/>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Poiščite ustrezna sredstva – možnosti financiranja in financiranja</a:t>
            </a:r>
          </a:p>
          <a:p>
            <a:pPr defTabSz="777514">
              <a:lnSpc>
                <a:spcPct val="100000"/>
              </a:lnSpc>
              <a:spcBef>
                <a:spcPts val="0"/>
              </a:spcBef>
              <a:spcAft>
                <a:spcPts val="600"/>
              </a:spcAft>
              <a:defRPr/>
            </a:pPr>
            <a:r>
              <a:rPr lang="en-GB" sz="2800" i="1" dirty="0"/>
              <a:t>Finančno načrtovanje in financiranje </a:t>
            </a:r>
          </a:p>
          <a:p>
            <a:pPr defTabSz="777514">
              <a:lnSpc>
                <a:spcPct val="100000"/>
              </a:lnSpc>
              <a:spcBef>
                <a:spcPts val="0"/>
              </a:spcBef>
              <a:spcAft>
                <a:spcPts val="600"/>
              </a:spcAft>
              <a:defRPr/>
            </a:pPr>
            <a:r>
              <a:rPr lang="en-US" sz="2800" i="1" dirty="0"/>
              <a:t>Nizozemska</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9" name="Picture Placeholder 8">
            <a:extLst>
              <a:ext uri="{FF2B5EF4-FFF2-40B4-BE49-F238E27FC236}">
                <a16:creationId xmlns:a16="http://schemas.microsoft.com/office/drawing/2014/main" id="{68700F8F-0DB0-4E35-B8B0-D50A63A1D0FA}"/>
              </a:ext>
            </a:extLst>
          </p:cNvPr>
          <p:cNvPicPr>
            <a:picLocks noGrp="1" noChangeAspect="1"/>
          </p:cNvPicPr>
          <p:nvPr>
            <p:ph type="pic" sz="quarter" idx="19"/>
          </p:nvPr>
        </p:nvPicPr>
        <p:blipFill>
          <a:blip r:embed="rId2"/>
          <a:srcRect l="498" r="498"/>
          <a:stretch>
            <a:fillRect/>
          </a:stretch>
        </p:blipFill>
        <p:spPr/>
      </p:pic>
    </p:spTree>
    <p:extLst>
      <p:ext uri="{BB962C8B-B14F-4D97-AF65-F5344CB8AC3E}">
        <p14:creationId xmlns:p14="http://schemas.microsoft.com/office/powerpoint/2010/main" val="299976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4589F-9985-B08B-DA67-D12A136CD18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D064246A-5C7B-5BE6-E053-5C062D7C6FBA}"/>
              </a:ext>
            </a:extLst>
          </p:cNvPr>
          <p:cNvSpPr/>
          <p:nvPr/>
        </p:nvSpPr>
        <p:spPr>
          <a:xfrm>
            <a:off x="900966" y="1464714"/>
            <a:ext cx="10029648" cy="349534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6A707F7C-37B6-DFD1-C189-433894D0FC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9B25521-B3C0-BA66-883C-3BD8E129ADD0}"/>
              </a:ext>
            </a:extLst>
          </p:cNvPr>
          <p:cNvSpPr txBox="1">
            <a:spLocks/>
          </p:cNvSpPr>
          <p:nvPr/>
        </p:nvSpPr>
        <p:spPr>
          <a:xfrm>
            <a:off x="1633285" y="1574144"/>
            <a:ext cx="9126195"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100" b="1" dirty="0">
                <a:solidFill>
                  <a:srgbClr val="E96751"/>
                </a:solidFill>
              </a:rPr>
              <a:t>Nasvet za prijavo in postopek: </a:t>
            </a:r>
            <a:r>
              <a:rPr lang="en-IE" sz="2100" dirty="0">
                <a:solidFill>
                  <a:srgbClr val="494949"/>
                </a:solidFill>
              </a:rPr>
              <a:t>Obrnite se na regionalno skupino za lokalno razvojno partnerstvo (LAG), da predstavite svojo idejo in preverite, ali je primerna. Pripravite projektni načrt, podrobni proračun in finančni načrt. Vloge </a:t>
            </a:r>
            <a:r>
              <a:rPr lang="en-US" sz="2100" dirty="0">
                <a:solidFill>
                  <a:srgbClr val="494949"/>
                </a:solidFill>
              </a:rPr>
              <a:t>se oddajo prek spletnega portala RVO (prijavite se </a:t>
            </a:r>
            <a:r>
              <a:rPr lang="en-IE" sz="2100" dirty="0">
                <a:solidFill>
                  <a:srgbClr val="494949"/>
                </a:solidFill>
              </a:rPr>
              <a:t>z </a:t>
            </a:r>
            <a:r>
              <a:rPr lang="en-IE" sz="2100" err="1">
                <a:solidFill>
                  <a:srgbClr val="494949"/>
                </a:solidFill>
              </a:rPr>
              <a:t>eHerkenning</a:t>
            </a:r>
            <a:r>
              <a:rPr lang="en-IE" sz="2100" dirty="0">
                <a:solidFill>
                  <a:srgbClr val="494949"/>
                </a:solidFill>
              </a:rPr>
              <a:t> za podjetja ali </a:t>
            </a:r>
            <a:r>
              <a:rPr lang="en-IE" sz="2100" err="1">
                <a:solidFill>
                  <a:srgbClr val="494949"/>
                </a:solidFill>
              </a:rPr>
              <a:t>DigiD</a:t>
            </a:r>
            <a:r>
              <a:rPr lang="en-IE" sz="2100" dirty="0">
                <a:solidFill>
                  <a:srgbClr val="494949"/>
                </a:solidFill>
              </a:rPr>
              <a:t> za posameznike). Upoštevajte sezonske roke: npr</a:t>
            </a:r>
            <a:r>
              <a:rPr lang="en-US" sz="2100" dirty="0">
                <a:solidFill>
                  <a:srgbClr val="494949"/>
                </a:solidFill>
              </a:rPr>
              <a:t>. lokalna akcijsko skupina Zeeland pregleda vloge na določene datume (npr. 31. maj, 30. september itd.</a:t>
            </a:r>
            <a:r>
              <a:rPr lang="en-IE" sz="2100" dirty="0">
                <a:solidFill>
                  <a:srgbClr val="494949"/>
                </a:solidFill>
              </a:rPr>
              <a:t>). Uporabite uradne predloge (RVO zagotavlja predloge za projektni načrt in proračun).</a:t>
            </a:r>
            <a:endParaRPr lang="en-IE" sz="2100" dirty="0">
              <a:solidFill>
                <a:srgbClr val="494949"/>
              </a:solidFill>
              <a:ea typeface="Calibri"/>
              <a:cs typeface="Calibri"/>
            </a:endParaRPr>
          </a:p>
          <a:p>
            <a:pPr marL="342900" indent="-342900">
              <a:spcAft>
                <a:spcPts val="600"/>
              </a:spcAft>
              <a:buFont typeface="Arial" panose="020B0604020202020204" pitchFamily="34" charset="0"/>
              <a:buChar char="•"/>
            </a:pPr>
            <a:r>
              <a:rPr lang="en-US" sz="2100" dirty="0">
                <a:solidFill>
                  <a:srgbClr val="494949"/>
                </a:solidFill>
              </a:rPr>
              <a:t>Poleg LEADER imajo nekatere province ali občine svoje lastne spodbujevalne sklade za turizem ali trajnost (obrnite se na oddelek za gospodarske zadeve vaše občine (Gemeente) ali province (</a:t>
            </a:r>
            <a:r>
              <a:rPr lang="en-US" sz="2100" err="1">
                <a:solidFill>
                  <a:srgbClr val="494949"/>
                </a:solidFill>
              </a:rPr>
              <a:t>Provincie</a:t>
            </a:r>
            <a:r>
              <a:rPr lang="en-US" sz="2100" dirty="0">
                <a:solidFill>
                  <a:srgbClr val="494949"/>
                </a:solidFill>
              </a:rPr>
              <a:t>)).</a:t>
            </a:r>
            <a:endParaRPr lang="en-US" sz="2100" dirty="0">
              <a:solidFill>
                <a:srgbClr val="494949"/>
              </a:solidFill>
              <a:ea typeface="Calibri"/>
              <a:cs typeface="Calibri"/>
            </a:endParaRPr>
          </a:p>
        </p:txBody>
      </p:sp>
      <p:sp>
        <p:nvSpPr>
          <p:cNvPr id="33" name="Freeform 28">
            <a:extLst>
              <a:ext uri="{FF2B5EF4-FFF2-40B4-BE49-F238E27FC236}">
                <a16:creationId xmlns:a16="http://schemas.microsoft.com/office/drawing/2014/main" id="{C6DF94E7-0259-B4C1-3D79-EE4F3BBECA2A}"/>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EF25811-B71E-CD76-1F37-FD623BF9D760}"/>
              </a:ext>
            </a:extLst>
          </p:cNvPr>
          <p:cNvSpPr txBox="1">
            <a:spLocks/>
          </p:cNvSpPr>
          <p:nvPr/>
        </p:nvSpPr>
        <p:spPr>
          <a:xfrm>
            <a:off x="367716" y="268899"/>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t>LEADER/GLB Management Consultancy</a:t>
            </a:r>
            <a:endParaRPr lang="en-US" sz="2800" dirty="0"/>
          </a:p>
        </p:txBody>
      </p:sp>
      <p:pic>
        <p:nvPicPr>
          <p:cNvPr id="13" name="Graphic 12" descr="Lights On with solid fill">
            <a:extLst>
              <a:ext uri="{FF2B5EF4-FFF2-40B4-BE49-F238E27FC236}">
                <a16:creationId xmlns:a16="http://schemas.microsoft.com/office/drawing/2014/main" id="{0542B3E0-FE63-0132-5B0D-166950315C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983" y="1789922"/>
            <a:ext cx="608690" cy="608690"/>
          </a:xfrm>
          <a:prstGeom prst="rect">
            <a:avLst/>
          </a:prstGeom>
        </p:spPr>
      </p:pic>
      <p:pic>
        <p:nvPicPr>
          <p:cNvPr id="3" name="Picture 2" descr="Europees project LEADER | Gemeente Middelburg">
            <a:extLst>
              <a:ext uri="{FF2B5EF4-FFF2-40B4-BE49-F238E27FC236}">
                <a16:creationId xmlns:a16="http://schemas.microsoft.com/office/drawing/2014/main" id="{7A2D5741-1ACF-2C48-D7C7-9194511575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E34905-0C20-A5DE-C737-3DEDC5BF830B}"/>
              </a:ext>
            </a:extLst>
          </p:cNvPr>
          <p:cNvSpPr txBox="1"/>
          <p:nvPr/>
        </p:nvSpPr>
        <p:spPr>
          <a:xfrm>
            <a:off x="1205311" y="5126880"/>
            <a:ext cx="10206425" cy="1061829"/>
          </a:xfrm>
          <a:prstGeom prst="rect">
            <a:avLst/>
          </a:prstGeom>
          <a:noFill/>
        </p:spPr>
        <p:txBody>
          <a:bodyPr wrap="square">
            <a:spAutoFit/>
          </a:bodyPr>
          <a:lstStyle/>
          <a:p>
            <a:r>
              <a:rPr lang="en-IE" sz="2100" b="1" dirty="0">
                <a:solidFill>
                  <a:srgbClr val="494949"/>
                </a:solidFill>
              </a:rPr>
              <a:t>*Opomba BMKB shema: </a:t>
            </a:r>
            <a:r>
              <a:rPr lang="en-US" sz="2100" dirty="0">
                <a:solidFill>
                  <a:srgbClr val="494949"/>
                </a:solidFill>
              </a:rPr>
              <a:t>omogoča MSP, da si zagotovijo financiranje, tudi če nimajo zadostnega zavarovanja. Njen namen je podpreti podjetja z vidika kontinuitete, kar pomeni, da imajo razumne možnosti za nadaljevanje poslovanja, vendar morda nimajo zadostnega zavarovanja za posojilo. </a:t>
            </a:r>
            <a:r>
              <a:rPr lang="en-IE" sz="2100" dirty="0">
                <a:solidFill>
                  <a:srgbClr val="494949"/>
                </a:solidFill>
              </a:rPr>
              <a:t> </a:t>
            </a:r>
          </a:p>
        </p:txBody>
      </p:sp>
    </p:spTree>
    <p:extLst>
      <p:ext uri="{BB962C8B-B14F-4D97-AF65-F5344CB8AC3E}">
        <p14:creationId xmlns:p14="http://schemas.microsoft.com/office/powerpoint/2010/main" val="441818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51F72-9668-2F03-E30D-7115AF5CE76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2F2BCA6-69C6-6BFA-C26F-4E7D18DB6EF3}"/>
              </a:ext>
            </a:extLst>
          </p:cNvPr>
          <p:cNvSpPr/>
          <p:nvPr/>
        </p:nvSpPr>
        <p:spPr>
          <a:xfrm>
            <a:off x="1403062" y="2114186"/>
            <a:ext cx="8998238" cy="201444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3EA2283C-3519-423A-73FF-DEA11A4AB3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370D9E8-5485-A286-26E9-1775209B334C}"/>
              </a:ext>
            </a:extLst>
          </p:cNvPr>
          <p:cNvSpPr txBox="1">
            <a:spLocks/>
          </p:cNvSpPr>
          <p:nvPr/>
        </p:nvSpPr>
        <p:spPr>
          <a:xfrm>
            <a:off x="2004266" y="2498780"/>
            <a:ext cx="772075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Cilj: </a:t>
            </a:r>
            <a:r>
              <a:rPr lang="en-US" sz="2200" b="1" dirty="0">
                <a:solidFill>
                  <a:srgbClr val="494949"/>
                </a:solidFill>
                <a:hlinkClick r:id="rId5">
                  <a:extLst>
                    <a:ext uri="{A12FA001-AC4F-418D-AE19-62706E023703}">
                      <ahyp:hlinkClr xmlns:ahyp="http://schemas.microsoft.com/office/drawing/2018/hyperlinkcolor" val="tx"/>
                    </a:ext>
                  </a:extLst>
                </a:hlinkClick>
              </a:rPr>
              <a:t>Nizozemski načrt za okrevanje in odpornost </a:t>
            </a:r>
            <a:r>
              <a:rPr lang="en-US" sz="2200" dirty="0">
                <a:solidFill>
                  <a:srgbClr val="494949"/>
                </a:solidFill>
              </a:rPr>
              <a:t>od leta 2022 podpira projekte trajnostnega turizma, zelenega prehoda in gospodarske odpornosti.</a:t>
            </a:r>
            <a:r>
              <a:rPr lang="en-US" sz="2200" b="1" dirty="0">
                <a:solidFill>
                  <a:srgbClr val="494949"/>
                </a:solidFill>
              </a:rPr>
              <a:t> 55 % </a:t>
            </a:r>
            <a:r>
              <a:rPr lang="en-US" sz="2200" dirty="0">
                <a:solidFill>
                  <a:srgbClr val="494949"/>
                </a:solidFill>
              </a:rPr>
              <a:t>načrta bo namenjenih podpori </a:t>
            </a:r>
            <a:r>
              <a:rPr lang="en-US" sz="2200" b="1" dirty="0">
                <a:solidFill>
                  <a:srgbClr val="494949"/>
                </a:solidFill>
              </a:rPr>
              <a:t>podnebnim ciljem, 26 % pa </a:t>
            </a:r>
            <a:r>
              <a:rPr lang="en-US" sz="2200" dirty="0">
                <a:solidFill>
                  <a:srgbClr val="494949"/>
                </a:solidFill>
              </a:rPr>
              <a:t>spodbujanju </a:t>
            </a:r>
            <a:r>
              <a:rPr lang="en-US" sz="2200" b="1" dirty="0">
                <a:solidFill>
                  <a:srgbClr val="494949"/>
                </a:solidFill>
              </a:rPr>
              <a:t>digitalnega prehoda</a:t>
            </a:r>
            <a:r>
              <a:rPr lang="en-US" sz="2200" dirty="0">
                <a:solidFill>
                  <a:srgbClr val="494949"/>
                </a:solidFill>
              </a:rPr>
              <a:t>.</a:t>
            </a:r>
          </a:p>
        </p:txBody>
      </p:sp>
      <p:sp>
        <p:nvSpPr>
          <p:cNvPr id="33" name="Freeform 28">
            <a:extLst>
              <a:ext uri="{FF2B5EF4-FFF2-40B4-BE49-F238E27FC236}">
                <a16:creationId xmlns:a16="http://schemas.microsoft.com/office/drawing/2014/main" id="{3A2F094E-6197-E653-DAF6-90AC15A92DEB}"/>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C5E8A383-15E8-CE56-921F-66811EAD0E4D}"/>
              </a:ext>
            </a:extLst>
          </p:cNvPr>
          <p:cNvSpPr txBox="1">
            <a:spLocks/>
          </p:cNvSpPr>
          <p:nvPr/>
        </p:nvSpPr>
        <p:spPr>
          <a:xfrm>
            <a:off x="1529922"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Nizozemski načrt za okrevanje in odpornost</a:t>
            </a:r>
            <a:endParaRPr lang="en-US" sz="2400" dirty="0"/>
          </a:p>
        </p:txBody>
      </p:sp>
      <p:pic>
        <p:nvPicPr>
          <p:cNvPr id="32" name="Graphic 31" descr="Target with solid fill">
            <a:extLst>
              <a:ext uri="{FF2B5EF4-FFF2-40B4-BE49-F238E27FC236}">
                <a16:creationId xmlns:a16="http://schemas.microsoft.com/office/drawing/2014/main" id="{3D4660A4-93C7-49C7-A78F-570BD99526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3722" y="2461650"/>
            <a:ext cx="633914" cy="633914"/>
          </a:xfrm>
          <a:prstGeom prst="rect">
            <a:avLst/>
          </a:prstGeom>
        </p:spPr>
      </p:pic>
      <p:grpSp>
        <p:nvGrpSpPr>
          <p:cNvPr id="2" name="Group 1">
            <a:extLst>
              <a:ext uri="{FF2B5EF4-FFF2-40B4-BE49-F238E27FC236}">
                <a16:creationId xmlns:a16="http://schemas.microsoft.com/office/drawing/2014/main" id="{95F03288-9FA7-B31D-A28E-DEED4937E232}"/>
              </a:ext>
            </a:extLst>
          </p:cNvPr>
          <p:cNvGrpSpPr/>
          <p:nvPr/>
        </p:nvGrpSpPr>
        <p:grpSpPr>
          <a:xfrm>
            <a:off x="274432" y="85433"/>
            <a:ext cx="1047896" cy="1049846"/>
            <a:chOff x="1016000" y="1137920"/>
            <a:chExt cx="1016000" cy="1016000"/>
          </a:xfrm>
        </p:grpSpPr>
        <p:sp>
          <p:nvSpPr>
            <p:cNvPr id="4" name="Oval 3">
              <a:extLst>
                <a:ext uri="{FF2B5EF4-FFF2-40B4-BE49-F238E27FC236}">
                  <a16:creationId xmlns:a16="http://schemas.microsoft.com/office/drawing/2014/main" id="{BE9702B4-F8D2-F980-7215-1ED136629E2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AA9C764-878B-F8AB-16EA-94D957FB2F2A}"/>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6" name="Picture 5">
            <a:extLst>
              <a:ext uri="{FF2B5EF4-FFF2-40B4-BE49-F238E27FC236}">
                <a16:creationId xmlns:a16="http://schemas.microsoft.com/office/drawing/2014/main" id="{4263CF4E-B738-88CC-C654-EE554897C863}"/>
              </a:ext>
            </a:extLst>
          </p:cNvPr>
          <p:cNvPicPr>
            <a:picLocks noChangeAspect="1"/>
          </p:cNvPicPr>
          <p:nvPr/>
        </p:nvPicPr>
        <p:blipFill>
          <a:blip r:embed="rId8"/>
          <a:stretch>
            <a:fillRect/>
          </a:stretch>
        </p:blipFill>
        <p:spPr>
          <a:xfrm>
            <a:off x="2008176" y="4890957"/>
            <a:ext cx="850589" cy="846711"/>
          </a:xfrm>
          <a:prstGeom prst="rect">
            <a:avLst/>
          </a:prstGeom>
        </p:spPr>
      </p:pic>
      <p:sp>
        <p:nvSpPr>
          <p:cNvPr id="12" name="TextBox 11">
            <a:extLst>
              <a:ext uri="{FF2B5EF4-FFF2-40B4-BE49-F238E27FC236}">
                <a16:creationId xmlns:a16="http://schemas.microsoft.com/office/drawing/2014/main" id="{885670AC-0CBB-4788-CE9A-2B685B151471}"/>
              </a:ext>
            </a:extLst>
          </p:cNvPr>
          <p:cNvSpPr txBox="1"/>
          <p:nvPr/>
        </p:nvSpPr>
        <p:spPr>
          <a:xfrm>
            <a:off x="2942613" y="4683660"/>
            <a:ext cx="9355736" cy="1569660"/>
          </a:xfrm>
          <a:prstGeom prst="rect">
            <a:avLst/>
          </a:prstGeom>
          <a:noFill/>
        </p:spPr>
        <p:txBody>
          <a:bodyPr wrap="square" lIns="91440" tIns="45720" rIns="91440" bIns="45720" rtlCol="0" anchor="t">
            <a:spAutoFit/>
          </a:bodyPr>
          <a:lstStyle/>
          <a:p>
            <a:r>
              <a:rPr lang="en-US" sz="1600" b="1" i="1" dirty="0">
                <a:solidFill>
                  <a:srgbClr val="494949"/>
                </a:solidFill>
                <a:latin typeface="Google Sans"/>
              </a:rPr>
              <a:t>Priporočena literatura</a:t>
            </a:r>
            <a:endParaRPr lang="en-US" sz="1600" b="1" i="1">
              <a:solidFill>
                <a:srgbClr val="494949"/>
              </a:solidFill>
              <a:latin typeface="Google Sans"/>
              <a:hlinkClick r:id="">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IE" sz="1600" dirty="0">
                <a:solidFill>
                  <a:srgbClr val="00B0F0"/>
                </a:solidFill>
                <a:latin typeface="__ROsans_ca772e"/>
                <a:hlinkClick r:id="rId9">
                  <a:extLst>
                    <a:ext uri="{A12FA001-AC4F-418D-AE19-62706E023703}">
                      <ahyp:hlinkClr xmlns:ahyp="http://schemas.microsoft.com/office/drawing/2018/hyperlinkcolor" val="tx"/>
                    </a:ext>
                  </a:extLst>
                </a:hlinkClick>
              </a:rPr>
              <a:t>Projekti izvajanja LEADER Zeeland</a:t>
            </a:r>
            <a:endParaRPr lang="en-IE" sz="1600">
              <a:solidFill>
                <a:srgbClr val="00B0F0"/>
              </a:solidFill>
              <a:latin typeface="__ROsans_ca772e"/>
            </a:endParaRPr>
          </a:p>
          <a:p>
            <a:pPr marL="285750" indent="-285750">
              <a:buFont typeface="Arial" panose="020B0604020202020204" pitchFamily="34" charset="0"/>
              <a:buChar char="•"/>
            </a:pPr>
            <a:r>
              <a:rPr lang="en-US" sz="1600" dirty="0">
                <a:solidFill>
                  <a:srgbClr val="00B0F0"/>
                </a:solidFill>
                <a:hlinkClick r:id="rId10">
                  <a:extLst>
                    <a:ext uri="{A12FA001-AC4F-418D-AE19-62706E023703}">
                      <ahyp:hlinkClr xmlns:ahyp="http://schemas.microsoft.com/office/drawing/2018/hyperlinkcolor" val="tx"/>
                    </a:ext>
                  </a:extLst>
                </a:hlinkClick>
              </a:rPr>
              <a:t>Provinsje Fryslan Program spodbud za rekreacijo in turizem</a:t>
            </a:r>
            <a:endParaRPr lang="en-US" sz="1600" dirty="0">
              <a:solidFill>
                <a:srgbClr val="00B0F0"/>
              </a:solidFill>
              <a:ea typeface="Calibri"/>
              <a:cs typeface="Calibri"/>
              <a:hlinkClick r:id="rId11">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11">
                  <a:extLst>
                    <a:ext uri="{A12FA001-AC4F-418D-AE19-62706E023703}">
                      <ahyp:hlinkClr xmlns:ahyp="http://schemas.microsoft.com/office/drawing/2018/hyperlinkcolor" val="tx"/>
                    </a:ext>
                  </a:extLst>
                </a:hlinkClick>
              </a:rPr>
              <a:t>Spremembe nizozemskega davčnega sistema v smeri trajnosti: pregled</a:t>
            </a:r>
            <a:endParaRPr lang="en-US" sz="1600">
              <a:solidFill>
                <a:srgbClr val="00B0F0"/>
              </a:solidFill>
              <a:ea typeface="Calibri"/>
              <a:cs typeface="Calibri"/>
            </a:endParaRPr>
          </a:p>
          <a:p>
            <a:pPr marL="285750" indent="-285750">
              <a:buFont typeface="Arial" panose="020B0604020202020204" pitchFamily="34" charset="0"/>
              <a:buChar char="•"/>
            </a:pPr>
            <a:r>
              <a:rPr lang="en-US" sz="1600" dirty="0">
                <a:solidFill>
                  <a:srgbClr val="00B0F0"/>
                </a:solidFill>
                <a:hlinkClick r:id="rId12">
                  <a:extLst>
                    <a:ext uri="{A12FA001-AC4F-418D-AE19-62706E023703}">
                      <ahyp:hlinkClr xmlns:ahyp="http://schemas.microsoft.com/office/drawing/2018/hyperlinkcolor" val="tx"/>
                    </a:ext>
                  </a:extLst>
                </a:hlinkClick>
              </a:rPr>
              <a:t>Sredstva za turistična mala in srednja podjetja za izboljšanje trajnosti in digitalizacije nastanitvenih objektov</a:t>
            </a:r>
            <a:endParaRPr lang="en-US" sz="1600">
              <a:solidFill>
                <a:srgbClr val="00B0F0"/>
              </a:solidFill>
              <a:ea typeface="Calibri"/>
              <a:cs typeface="Calibri"/>
            </a:endParaRPr>
          </a:p>
          <a:p>
            <a:endParaRPr lang="en-IE" sz="1600" dirty="0">
              <a:solidFill>
                <a:srgbClr val="459597"/>
              </a:solidFill>
              <a:ea typeface="Calibri"/>
              <a:cs typeface="Calibri"/>
            </a:endParaRPr>
          </a:p>
        </p:txBody>
      </p:sp>
      <p:pic>
        <p:nvPicPr>
          <p:cNvPr id="13" name="Picture 12" descr="A house in the woods&#10;&#10;AI-generated content may be incorrect.">
            <a:extLst>
              <a:ext uri="{FF2B5EF4-FFF2-40B4-BE49-F238E27FC236}">
                <a16:creationId xmlns:a16="http://schemas.microsoft.com/office/drawing/2014/main" id="{9AC56592-2F0E-DBE1-EBF0-36E9D0705DC4}"/>
              </a:ext>
            </a:extLst>
          </p:cNvPr>
          <p:cNvPicPr>
            <a:picLocks noChangeAspect="1"/>
          </p:cNvPicPr>
          <p:nvPr/>
        </p:nvPicPr>
        <p:blipFill>
          <a:blip r:embed="rId13"/>
          <a:srcRect l="3061" t="10858" r="9094"/>
          <a:stretch>
            <a:fillRect/>
          </a:stretch>
        </p:blipFill>
        <p:spPr>
          <a:xfrm>
            <a:off x="8357198" y="263037"/>
            <a:ext cx="3168944" cy="2143812"/>
          </a:xfrm>
          <a:prstGeom prst="ellipse">
            <a:avLst/>
          </a:prstGeom>
        </p:spPr>
      </p:pic>
    </p:spTree>
    <p:extLst>
      <p:ext uri="{BB962C8B-B14F-4D97-AF65-F5344CB8AC3E}">
        <p14:creationId xmlns:p14="http://schemas.microsoft.com/office/powerpoint/2010/main" val="1303664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502A0-6C17-B450-201B-B724862C46C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6AEBF3B-A3F7-2D77-93B3-12A0E7041729}"/>
              </a:ext>
            </a:extLst>
          </p:cNvPr>
          <p:cNvSpPr/>
          <p:nvPr/>
        </p:nvSpPr>
        <p:spPr>
          <a:xfrm>
            <a:off x="1421185" y="1276643"/>
            <a:ext cx="10029648" cy="21438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D2996C0D-56E9-9974-7DDC-F29CDFB7908C}"/>
              </a:ext>
            </a:extLst>
          </p:cNvPr>
          <p:cNvSpPr/>
          <p:nvPr/>
        </p:nvSpPr>
        <p:spPr>
          <a:xfrm>
            <a:off x="1270567" y="3573764"/>
            <a:ext cx="10180266" cy="3021199"/>
          </a:xfrm>
          <a:prstGeom prst="flowChartAlternateProcess">
            <a:avLst/>
          </a:prstGeom>
          <a:solidFill>
            <a:schemeClr val="bg1"/>
          </a:solidFill>
          <a:ln w="38100">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5D35821C-B039-3098-2FEF-F23F5DF4A974}"/>
              </a:ext>
            </a:extLst>
          </p:cNvPr>
          <p:cNvSpPr txBox="1">
            <a:spLocks/>
          </p:cNvSpPr>
          <p:nvPr/>
        </p:nvSpPr>
        <p:spPr>
          <a:xfrm>
            <a:off x="2031801" y="3846040"/>
            <a:ext cx="9283899" cy="284083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200" b="1" dirty="0">
                <a:solidFill>
                  <a:srgbClr val="494949"/>
                </a:solidFill>
              </a:rPr>
              <a:t>Primeri: </a:t>
            </a:r>
          </a:p>
          <a:p>
            <a:pPr marL="0" indent="0">
              <a:spcBef>
                <a:spcPts val="0"/>
              </a:spcBef>
              <a:spcAft>
                <a:spcPts val="600"/>
              </a:spcAft>
              <a:buNone/>
            </a:pPr>
            <a:r>
              <a:rPr lang="en-IE" sz="2100" b="1" dirty="0">
                <a:solidFill>
                  <a:srgbClr val="494949"/>
                </a:solidFill>
              </a:rPr>
              <a:t>Friesland </a:t>
            </a:r>
            <a:r>
              <a:rPr lang="en-IE" sz="2100" dirty="0">
                <a:solidFill>
                  <a:srgbClr val="494949"/>
                </a:solidFill>
              </a:rPr>
              <a:t>izvaja program </a:t>
            </a:r>
            <a:r>
              <a:rPr lang="en-IE" sz="2100" b="1" dirty="0" err="1">
                <a:solidFill>
                  <a:srgbClr val="494949"/>
                </a:solidFill>
                <a:hlinkClick r:id="rId3">
                  <a:extLst>
                    <a:ext uri="{A12FA001-AC4F-418D-AE19-62706E023703}">
                      <ahyp:hlinkClr xmlns:ahyp="http://schemas.microsoft.com/office/drawing/2018/hyperlinkcolor" val="tx"/>
                    </a:ext>
                  </a:extLst>
                </a:hlinkClick>
              </a:rPr>
              <a:t>„Stimulering Recreatie en </a:t>
            </a:r>
            <a:r>
              <a:rPr lang="en-IE" sz="2100" b="1" dirty="0">
                <a:solidFill>
                  <a:srgbClr val="494949"/>
                </a:solidFill>
              </a:rPr>
              <a:t>Toerisme” </a:t>
            </a:r>
            <a:r>
              <a:rPr lang="en-IE" sz="2100" dirty="0">
                <a:solidFill>
                  <a:srgbClr val="494949"/>
                </a:solidFill>
              </a:rPr>
              <a:t>za izboljšanje turističnih objektov. </a:t>
            </a:r>
          </a:p>
          <a:p>
            <a:pPr marL="0" indent="0">
              <a:spcBef>
                <a:spcPts val="0"/>
              </a:spcBef>
              <a:spcAft>
                <a:spcPts val="600"/>
              </a:spcAft>
              <a:buNone/>
            </a:pPr>
            <a:r>
              <a:rPr lang="en-IE" sz="2100" b="1" dirty="0">
                <a:solidFill>
                  <a:srgbClr val="494949"/>
                </a:solidFill>
              </a:rPr>
              <a:t>Noord-Holland </a:t>
            </a:r>
            <a:r>
              <a:rPr lang="en-IE" sz="2100" dirty="0">
                <a:solidFill>
                  <a:srgbClr val="494949"/>
                </a:solidFill>
              </a:rPr>
              <a:t>je imel program </a:t>
            </a:r>
            <a:r>
              <a:rPr lang="en-IE" sz="2100" b="1" dirty="0" err="1">
                <a:solidFill>
                  <a:srgbClr val="494949"/>
                </a:solidFill>
                <a:hlinkClick r:id="rId4">
                  <a:extLst>
                    <a:ext uri="{A12FA001-AC4F-418D-AE19-62706E023703}">
                      <ahyp:hlinkClr xmlns:ahyp="http://schemas.microsoft.com/office/drawing/2018/hyperlinkcolor" val="tx"/>
                    </a:ext>
                  </a:extLst>
                </a:hlinkClick>
              </a:rPr>
              <a:t>„Revitalisering </a:t>
            </a:r>
            <a:r>
              <a:rPr lang="en-IE" sz="2100" dirty="0">
                <a:solidFill>
                  <a:srgbClr val="494949"/>
                </a:solidFill>
              </a:rPr>
              <a:t>verblijfsector“:</a:t>
            </a:r>
            <a:r>
              <a:rPr lang="en-IE" sz="2100" b="1" dirty="0">
                <a:solidFill>
                  <a:srgbClr val="494949"/>
                </a:solidFill>
              </a:rPr>
              <a:t> 50 % subvencija (največ 12,5 tisoč evrov) </a:t>
            </a:r>
            <a:r>
              <a:rPr lang="en-IE" sz="2100" dirty="0">
                <a:solidFill>
                  <a:srgbClr val="494949"/>
                </a:solidFill>
              </a:rPr>
              <a:t>za svetovanje ali načrtovanje kakovosti in trajnosti parka. </a:t>
            </a:r>
            <a:r>
              <a:rPr lang="en-US" sz="2100" dirty="0">
                <a:solidFill>
                  <a:srgbClr val="494949"/>
                </a:solidFill>
              </a:rPr>
              <a:t>Kompleks mora imeti vsaj 40 parcel ali počitniških hišic. </a:t>
            </a:r>
            <a:r>
              <a:rPr lang="en-IE" sz="2100" dirty="0">
                <a:solidFill>
                  <a:srgbClr val="494949"/>
                </a:solidFill>
              </a:rPr>
              <a:t>Takšne subvencije krijejo študije izvedljivosti, načrte trajnosti ali manjše posodobitve.</a:t>
            </a:r>
            <a:endParaRPr lang="en-IE" sz="2100" b="1" dirty="0">
              <a:solidFill>
                <a:srgbClr val="494949"/>
              </a:solidFill>
            </a:endParaRPr>
          </a:p>
          <a:p>
            <a:pPr marL="0" indent="0">
              <a:spcBef>
                <a:spcPts val="0"/>
              </a:spcBef>
              <a:spcAft>
                <a:spcPts val="600"/>
              </a:spcAft>
              <a:buNone/>
            </a:pPr>
            <a:r>
              <a:rPr lang="en-IE" sz="2100" b="1" dirty="0">
                <a:solidFill>
                  <a:srgbClr val="494949"/>
                </a:solidFill>
              </a:rPr>
              <a:t>Nasvet: </a:t>
            </a:r>
            <a:r>
              <a:rPr lang="en-US" sz="2100" dirty="0">
                <a:solidFill>
                  <a:srgbClr val="494949"/>
                </a:solidFill>
              </a:rPr>
              <a:t>Za najnovejše informacije spremljajte bazo podatkov o subvencijah RVO ali spletne strani, kot je </a:t>
            </a:r>
            <a:r>
              <a:rPr lang="en-US" sz="2100" dirty="0" err="1">
                <a:solidFill>
                  <a:srgbClr val="494949"/>
                </a:solidFill>
                <a:hlinkClick r:id="rId5">
                  <a:extLst>
                    <a:ext uri="{A12FA001-AC4F-418D-AE19-62706E023703}">
                      <ahyp:hlinkClr xmlns:ahyp="http://schemas.microsoft.com/office/drawing/2018/hyperlinkcolor" val="tx"/>
                    </a:ext>
                  </a:extLst>
                </a:hlinkClick>
              </a:rPr>
              <a:t>Ondernemersplein</a:t>
            </a:r>
            <a:r>
              <a:rPr lang="en-US" sz="2100" dirty="0">
                <a:solidFill>
                  <a:srgbClr val="494949"/>
                </a:solidFill>
              </a:rPr>
              <a:t>. </a:t>
            </a:r>
          </a:p>
          <a:p>
            <a:pPr marL="0" indent="0">
              <a:spcBef>
                <a:spcPts val="0"/>
              </a:spcBef>
              <a:buNone/>
            </a:pPr>
            <a:endParaRPr lang="en-US" sz="2200" dirty="0">
              <a:solidFill>
                <a:schemeClr val="bg1"/>
              </a:solidFill>
            </a:endParaRPr>
          </a:p>
        </p:txBody>
      </p:sp>
      <p:sp>
        <p:nvSpPr>
          <p:cNvPr id="9" name="Text Placeholder 5">
            <a:extLst>
              <a:ext uri="{FF2B5EF4-FFF2-40B4-BE49-F238E27FC236}">
                <a16:creationId xmlns:a16="http://schemas.microsoft.com/office/drawing/2014/main" id="{9E799C10-431F-1B36-7102-46B522712ABE}"/>
              </a:ext>
            </a:extLst>
          </p:cNvPr>
          <p:cNvSpPr txBox="1">
            <a:spLocks/>
          </p:cNvSpPr>
          <p:nvPr/>
        </p:nvSpPr>
        <p:spPr>
          <a:xfrm>
            <a:off x="2081005" y="1512801"/>
            <a:ext cx="9455894"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b="1" dirty="0">
                <a:solidFill>
                  <a:srgbClr val="E96751"/>
                </a:solidFill>
              </a:rPr>
              <a:t>Cilj: </a:t>
            </a:r>
            <a:r>
              <a:rPr lang="en-IE" sz="2100" b="1" dirty="0">
                <a:solidFill>
                  <a:srgbClr val="494949"/>
                </a:solidFill>
              </a:rPr>
              <a:t>Programi, namenjeni turizmu: </a:t>
            </a:r>
            <a:r>
              <a:rPr lang="en-IE" sz="2100" dirty="0">
                <a:solidFill>
                  <a:srgbClr val="494949"/>
                </a:solidFill>
              </a:rPr>
              <a:t>Mnoge province ponujajo sklade, namenjene turizmu, ki so pogosto regionalni. </a:t>
            </a:r>
            <a:r>
              <a:rPr lang="en-US" sz="2100" dirty="0">
                <a:solidFill>
                  <a:srgbClr val="494949"/>
                </a:solidFill>
              </a:rPr>
              <a:t>Ti spodbujajo lokalno konkurenčnost (nove atrakcije, boljše trženje, usposabljanje). Programi se razlikujejo, vendar je financiranje pogosto podobno (npr. subvencije v višini do nekaj tisoč evrov). Običajno so namenjeni obstoječim turističnim podjetjem ali lokalnim upravam. Lahko zahtevajo minimalno velikost ali partnerstvo z občino. Preverite spletne strani provinc. </a:t>
            </a:r>
          </a:p>
          <a:p>
            <a:pPr marL="104775" indent="0">
              <a:spcBef>
                <a:spcPts val="600"/>
              </a:spcBef>
            </a:pPr>
            <a:endParaRPr lang="en-US" dirty="0">
              <a:solidFill>
                <a:srgbClr val="494949"/>
              </a:solidFill>
            </a:endParaRPr>
          </a:p>
        </p:txBody>
      </p:sp>
      <p:cxnSp>
        <p:nvCxnSpPr>
          <p:cNvPr id="15" name="Connector: Elbow 14">
            <a:extLst>
              <a:ext uri="{FF2B5EF4-FFF2-40B4-BE49-F238E27FC236}">
                <a16:creationId xmlns:a16="http://schemas.microsoft.com/office/drawing/2014/main" id="{7368DBCE-278D-B1F3-081A-18894C6139B2}"/>
              </a:ext>
            </a:extLst>
          </p:cNvPr>
          <p:cNvCxnSpPr>
            <a:cxnSpLocks/>
            <a:stCxn id="7" idx="1"/>
            <a:endCxn id="11" idx="1"/>
          </p:cNvCxnSpPr>
          <p:nvPr/>
        </p:nvCxnSpPr>
        <p:spPr>
          <a:xfrm rot="10800000" flipH="1">
            <a:off x="1270567" y="2348550"/>
            <a:ext cx="150618" cy="2735815"/>
          </a:xfrm>
          <a:prstGeom prst="bentConnector3">
            <a:avLst>
              <a:gd name="adj1" fmla="val -15177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4216EC7F-273E-71A2-9ACA-4271EC748DC8}"/>
              </a:ext>
            </a:extLst>
          </p:cNvPr>
          <p:cNvSpPr/>
          <p:nvPr/>
        </p:nvSpPr>
        <p:spPr>
          <a:xfrm>
            <a:off x="-15513" y="109727"/>
            <a:ext cx="776334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CA0CD9DB-A20D-3FF7-CC1A-107208C26C3A}"/>
              </a:ext>
            </a:extLst>
          </p:cNvPr>
          <p:cNvSpPr txBox="1">
            <a:spLocks/>
          </p:cNvSpPr>
          <p:nvPr/>
        </p:nvSpPr>
        <p:spPr>
          <a:xfrm>
            <a:off x="1438748"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Programi, namenjeni turizmu</a:t>
            </a:r>
            <a:endParaRPr lang="en-US" sz="2400" i="1" dirty="0"/>
          </a:p>
        </p:txBody>
      </p:sp>
      <p:pic>
        <p:nvPicPr>
          <p:cNvPr id="32" name="Graphic 31" descr="Target with solid fill">
            <a:extLst>
              <a:ext uri="{FF2B5EF4-FFF2-40B4-BE49-F238E27FC236}">
                <a16:creationId xmlns:a16="http://schemas.microsoft.com/office/drawing/2014/main" id="{70D7D7D9-6199-8D47-3AB8-EFDEAB3FC2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2661" y="1368853"/>
            <a:ext cx="633914" cy="633914"/>
          </a:xfrm>
          <a:prstGeom prst="rect">
            <a:avLst/>
          </a:prstGeom>
        </p:spPr>
      </p:pic>
      <p:grpSp>
        <p:nvGrpSpPr>
          <p:cNvPr id="12" name="Group 11">
            <a:extLst>
              <a:ext uri="{FF2B5EF4-FFF2-40B4-BE49-F238E27FC236}">
                <a16:creationId xmlns:a16="http://schemas.microsoft.com/office/drawing/2014/main" id="{1D9CC42A-E964-BAB8-E787-4B96CA5E088B}"/>
              </a:ext>
            </a:extLst>
          </p:cNvPr>
          <p:cNvGrpSpPr/>
          <p:nvPr/>
        </p:nvGrpSpPr>
        <p:grpSpPr>
          <a:xfrm>
            <a:off x="274432" y="85433"/>
            <a:ext cx="1047896" cy="1049846"/>
            <a:chOff x="1016000" y="1137920"/>
            <a:chExt cx="1016000" cy="1016000"/>
          </a:xfrm>
        </p:grpSpPr>
        <p:sp>
          <p:nvSpPr>
            <p:cNvPr id="14" name="Oval 13">
              <a:extLst>
                <a:ext uri="{FF2B5EF4-FFF2-40B4-BE49-F238E27FC236}">
                  <a16:creationId xmlns:a16="http://schemas.microsoft.com/office/drawing/2014/main" id="{BE96D1EE-99AD-DB5B-4B66-21AB2D85195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FF6E07B1-99DD-E25E-18F8-79179AB498D8}"/>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pic>
        <p:nvPicPr>
          <p:cNvPr id="27" name="Graphic 26" descr="Excellent with solid fill">
            <a:extLst>
              <a:ext uri="{FF2B5EF4-FFF2-40B4-BE49-F238E27FC236}">
                <a16:creationId xmlns:a16="http://schemas.microsoft.com/office/drawing/2014/main" id="{FAD7040C-0599-7BFD-944F-7E0E21A8DC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7202" y="3632573"/>
            <a:ext cx="749373" cy="749373"/>
          </a:xfrm>
          <a:prstGeom prst="rect">
            <a:avLst/>
          </a:prstGeom>
        </p:spPr>
      </p:pic>
      <p:pic>
        <p:nvPicPr>
          <p:cNvPr id="31" name="Graphic 30" descr="Lights On with solid fill">
            <a:extLst>
              <a:ext uri="{FF2B5EF4-FFF2-40B4-BE49-F238E27FC236}">
                <a16:creationId xmlns:a16="http://schemas.microsoft.com/office/drawing/2014/main" id="{30C38DF5-BB4D-FE54-72C1-AEE32BB133E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57543" y="5850536"/>
            <a:ext cx="608690" cy="608690"/>
          </a:xfrm>
          <a:prstGeom prst="rect">
            <a:avLst/>
          </a:prstGeom>
        </p:spPr>
      </p:pic>
    </p:spTree>
    <p:extLst>
      <p:ext uri="{BB962C8B-B14F-4D97-AF65-F5344CB8AC3E}">
        <p14:creationId xmlns:p14="http://schemas.microsoft.com/office/powerpoint/2010/main" val="4287847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7E7B3-C471-7685-DB6F-DAF2E2B16A7C}"/>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2C96B0E8-C0DE-96F8-B5E7-70C15AF84510}"/>
              </a:ext>
            </a:extLst>
          </p:cNvPr>
          <p:cNvSpPr/>
          <p:nvPr/>
        </p:nvSpPr>
        <p:spPr>
          <a:xfrm>
            <a:off x="1225518" y="1303356"/>
            <a:ext cx="10029647" cy="232859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BA21803F-AEE9-2E9F-68E7-AE79788EC39A}"/>
              </a:ext>
            </a:extLst>
          </p:cNvPr>
          <p:cNvSpPr txBox="1">
            <a:spLocks/>
          </p:cNvSpPr>
          <p:nvPr/>
        </p:nvSpPr>
        <p:spPr>
          <a:xfrm>
            <a:off x="1512183" y="1493406"/>
            <a:ext cx="946128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Cilj: </a:t>
            </a:r>
            <a:r>
              <a:rPr lang="en-US" sz="2200" dirty="0">
                <a:solidFill>
                  <a:srgbClr val="494949"/>
                </a:solidFill>
              </a:rPr>
              <a:t>Start-upi in tehnološko usmerjena podjetja imajo dodatna sredstva. Inovacijske subvencije vam omogočajo, da brez večjega tveganja razvijete prototipe ali raziskujete nove ideje. </a:t>
            </a:r>
          </a:p>
          <a:p>
            <a:pPr marL="447675" indent="0"/>
            <a:r>
              <a:rPr lang="en-US" sz="2200" b="1" dirty="0">
                <a:solidFill>
                  <a:srgbClr val="EC7C69"/>
                </a:solidFill>
              </a:rPr>
              <a:t>Na primer</a:t>
            </a:r>
            <a:r>
              <a:rPr lang="en-US" sz="2200" dirty="0">
                <a:solidFill>
                  <a:srgbClr val="494949"/>
                </a:solidFill>
              </a:rPr>
              <a:t>, start-up, ki se ukvarja z majhnimi hišami, bi lahko uporabil bon za testiranje aplikacije za rezervacije, nato pa </a:t>
            </a:r>
            <a:r>
              <a:rPr lang="en-US" sz="2200" dirty="0" err="1">
                <a:solidFill>
                  <a:srgbClr val="494949"/>
                </a:solidFill>
              </a:rPr>
              <a:t>inovativni prispevek </a:t>
            </a:r>
            <a:r>
              <a:rPr lang="en-US" sz="2200" dirty="0">
                <a:solidFill>
                  <a:srgbClr val="494949"/>
                </a:solidFill>
              </a:rPr>
              <a:t>za izdelavo prototipa, pri čemer bi stroške delil s partnerji.</a:t>
            </a:r>
          </a:p>
        </p:txBody>
      </p:sp>
      <p:sp>
        <p:nvSpPr>
          <p:cNvPr id="33" name="Freeform 28">
            <a:extLst>
              <a:ext uri="{FF2B5EF4-FFF2-40B4-BE49-F238E27FC236}">
                <a16:creationId xmlns:a16="http://schemas.microsoft.com/office/drawing/2014/main" id="{2642F097-4F36-BD63-C9E1-B46A801130C9}"/>
              </a:ext>
            </a:extLst>
          </p:cNvPr>
          <p:cNvSpPr/>
          <p:nvPr/>
        </p:nvSpPr>
        <p:spPr>
          <a:xfrm>
            <a:off x="-15513" y="109727"/>
            <a:ext cx="8026038"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4815E3-4359-AD54-4642-1CA768A7DB9A}"/>
              </a:ext>
            </a:extLst>
          </p:cNvPr>
          <p:cNvSpPr txBox="1">
            <a:spLocks/>
          </p:cNvSpPr>
          <p:nvPr/>
        </p:nvSpPr>
        <p:spPr>
          <a:xfrm>
            <a:off x="1512183" y="263037"/>
            <a:ext cx="61554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Zasebno financiranje in podpora industrije</a:t>
            </a:r>
          </a:p>
        </p:txBody>
      </p:sp>
      <p:sp>
        <p:nvSpPr>
          <p:cNvPr id="2" name="Flowchart: Alternate Process 1">
            <a:extLst>
              <a:ext uri="{FF2B5EF4-FFF2-40B4-BE49-F238E27FC236}">
                <a16:creationId xmlns:a16="http://schemas.microsoft.com/office/drawing/2014/main" id="{B9123199-18FB-12E4-E9E4-D5D673D61B9C}"/>
              </a:ext>
            </a:extLst>
          </p:cNvPr>
          <p:cNvSpPr/>
          <p:nvPr/>
        </p:nvSpPr>
        <p:spPr>
          <a:xfrm>
            <a:off x="1289583" y="3807674"/>
            <a:ext cx="10029647" cy="197341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A300D929-9255-69BC-6D0C-E59C9DE12D8C}"/>
              </a:ext>
            </a:extLst>
          </p:cNvPr>
          <p:cNvSpPr txBox="1">
            <a:spLocks/>
          </p:cNvSpPr>
          <p:nvPr/>
        </p:nvSpPr>
        <p:spPr>
          <a:xfrm>
            <a:off x="2118806" y="3953905"/>
            <a:ext cx="8943995"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000" b="1" dirty="0">
                <a:solidFill>
                  <a:srgbClr val="494949"/>
                </a:solidFill>
              </a:rPr>
              <a:t>Primer: </a:t>
            </a:r>
            <a:r>
              <a:rPr lang="en-US" sz="2000" b="1" dirty="0">
                <a:solidFill>
                  <a:srgbClr val="494949"/>
                </a:solidFill>
                <a:hlinkClick r:id="rId3">
                  <a:extLst>
                    <a:ext uri="{A12FA001-AC4F-418D-AE19-62706E023703}">
                      <ahyp:hlinkClr xmlns:ahyp="http://schemas.microsoft.com/office/drawing/2018/hyperlinkcolor" val="tx"/>
                    </a:ext>
                  </a:extLst>
                </a:hlinkClick>
              </a:rPr>
              <a:t>EFRO (Evropski regionalni) kuponi</a:t>
            </a:r>
            <a:r>
              <a:rPr lang="en-US" sz="2000" dirty="0">
                <a:solidFill>
                  <a:srgbClr val="494949"/>
                </a:solidFill>
              </a:rPr>
              <a:t> 2021–2027 financirajo raziskave in razvoj v Groningenu/Drenthe/Frieslandu. Podjetniki lahko prejmejo 35-odstotno subvencijo (ali 45-odstotno, če so </a:t>
            </a:r>
            <a:r>
              <a:rPr lang="en-US" sz="2000" b="1" dirty="0">
                <a:solidFill>
                  <a:srgbClr val="494949"/>
                </a:solidFill>
              </a:rPr>
              <a:t>zadruga) </a:t>
            </a:r>
            <a:r>
              <a:rPr lang="en-US" sz="2000" dirty="0">
                <a:solidFill>
                  <a:srgbClr val="494949"/>
                </a:solidFill>
              </a:rPr>
              <a:t>za razvoj novih izdelkov ali programske opreme. </a:t>
            </a:r>
            <a:endParaRPr lang="en-US" sz="2000">
              <a:solidFill>
                <a:srgbClr val="494949"/>
              </a:solidFill>
              <a:ea typeface="Calibri"/>
              <a:cs typeface="Calibri"/>
            </a:endParaRPr>
          </a:p>
          <a:p>
            <a:pPr marL="0" indent="0">
              <a:spcAft>
                <a:spcPts val="1200"/>
              </a:spcAft>
            </a:pPr>
            <a:r>
              <a:rPr lang="en-US" sz="2000" b="1" dirty="0">
                <a:solidFill>
                  <a:srgbClr val="494949"/>
                </a:solidFill>
              </a:rPr>
              <a:t>Primer: </a:t>
            </a:r>
            <a:r>
              <a:rPr lang="en-US" sz="2000" dirty="0">
                <a:solidFill>
                  <a:srgbClr val="494949"/>
                </a:solidFill>
              </a:rPr>
              <a:t>To se je uporabilo za nove platforme za rezervacije ali okolju prijazne gradbene metode. </a:t>
            </a:r>
            <a:endParaRPr lang="en-US" sz="2000">
              <a:solidFill>
                <a:srgbClr val="494949"/>
              </a:solidFill>
              <a:ea typeface="Calibri"/>
              <a:cs typeface="Calibri"/>
            </a:endParaRPr>
          </a:p>
          <a:p>
            <a:pPr marL="104775" indent="0"/>
            <a:endParaRPr lang="en-US" sz="2200" dirty="0">
              <a:solidFill>
                <a:srgbClr val="494949"/>
              </a:solidFill>
            </a:endParaRPr>
          </a:p>
        </p:txBody>
      </p:sp>
      <p:cxnSp>
        <p:nvCxnSpPr>
          <p:cNvPr id="6" name="Straight Connector 5">
            <a:extLst>
              <a:ext uri="{FF2B5EF4-FFF2-40B4-BE49-F238E27FC236}">
                <a16:creationId xmlns:a16="http://schemas.microsoft.com/office/drawing/2014/main" id="{2FFAE346-B0BE-5671-542B-A8F4AAFBFA30}"/>
              </a:ext>
            </a:extLst>
          </p:cNvPr>
          <p:cNvCxnSpPr/>
          <p:nvPr/>
        </p:nvCxnSpPr>
        <p:spPr>
          <a:xfrm>
            <a:off x="495982" y="503386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09AEA7-D867-9C62-47A5-B63BC0916825}"/>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473998-3711-EC04-DA30-D49CF1C4882A}"/>
              </a:ext>
            </a:extLst>
          </p:cNvPr>
          <p:cNvCxnSpPr>
            <a:cxnSpLocks/>
          </p:cNvCxnSpPr>
          <p:nvPr/>
        </p:nvCxnSpPr>
        <p:spPr>
          <a:xfrm flipH="1">
            <a:off x="477386" y="2510203"/>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71E29F1C-0F2D-84F9-8D63-7A6E3E663D49}"/>
              </a:ext>
            </a:extLst>
          </p:cNvPr>
          <p:cNvPicPr>
            <a:picLocks noChangeAspect="1"/>
          </p:cNvPicPr>
          <p:nvPr/>
        </p:nvPicPr>
        <p:blipFill>
          <a:blip r:embed="rId4"/>
          <a:stretch>
            <a:fillRect/>
          </a:stretch>
        </p:blipFill>
        <p:spPr>
          <a:xfrm>
            <a:off x="3143700" y="5831175"/>
            <a:ext cx="850589" cy="846711"/>
          </a:xfrm>
          <a:prstGeom prst="rect">
            <a:avLst/>
          </a:prstGeom>
        </p:spPr>
      </p:pic>
      <p:sp>
        <p:nvSpPr>
          <p:cNvPr id="26" name="TextBox 25">
            <a:extLst>
              <a:ext uri="{FF2B5EF4-FFF2-40B4-BE49-F238E27FC236}">
                <a16:creationId xmlns:a16="http://schemas.microsoft.com/office/drawing/2014/main" id="{7B8CD5D6-E8BA-117F-E8BA-D48D1BA8F6F3}"/>
              </a:ext>
            </a:extLst>
          </p:cNvPr>
          <p:cNvSpPr txBox="1"/>
          <p:nvPr/>
        </p:nvSpPr>
        <p:spPr>
          <a:xfrm>
            <a:off x="4021453" y="5899172"/>
            <a:ext cx="6641145" cy="923330"/>
          </a:xfrm>
          <a:prstGeom prst="rect">
            <a:avLst/>
          </a:prstGeom>
          <a:noFill/>
        </p:spPr>
        <p:txBody>
          <a:bodyPr wrap="square" rtlCol="0">
            <a:spAutoFit/>
          </a:bodyPr>
          <a:lstStyle/>
          <a:p>
            <a:r>
              <a:rPr lang="en-US" b="1" i="1" dirty="0">
                <a:solidFill>
                  <a:srgbClr val="494949"/>
                </a:solidFill>
                <a:latin typeface="Google Sans"/>
              </a:rPr>
              <a:t>Priporočena literatura</a:t>
            </a:r>
            <a:endParaRPr lang="en-US" b="1" i="1" dirty="0">
              <a:solidFill>
                <a:srgbClr val="494949"/>
              </a:solidFill>
              <a:latin typeface="Google Sans"/>
              <a:hlinkClick r:id="rId5">
                <a:extLst>
                  <a:ext uri="{A12FA001-AC4F-418D-AE19-62706E023703}">
                    <ahyp:hlinkClr xmlns:ahyp="http://schemas.microsoft.com/office/drawing/2018/hyperlinkcolor" val="tx"/>
                  </a:ext>
                </a:extLst>
              </a:hlinkClick>
            </a:endParaRPr>
          </a:p>
          <a:p>
            <a:r>
              <a:rPr lang="en-IE" dirty="0">
                <a:solidFill>
                  <a:srgbClr val="00B0F0"/>
                </a:solidFill>
                <a:hlinkClick r:id="rId3">
                  <a:extLst>
                    <a:ext uri="{A12FA001-AC4F-418D-AE19-62706E023703}">
                      <ahyp:hlinkClr xmlns:ahyp="http://schemas.microsoft.com/office/drawing/2018/hyperlinkcolor" val="tx"/>
                    </a:ext>
                  </a:extLst>
                </a:hlinkClick>
              </a:rPr>
              <a:t>Spletna stran EFRO subvencijsko obdobje 2021–2027</a:t>
            </a:r>
            <a:endParaRPr lang="en-IE" dirty="0">
              <a:solidFill>
                <a:srgbClr val="00B0F0"/>
              </a:solidFill>
            </a:endParaRPr>
          </a:p>
          <a:p>
            <a:endParaRPr lang="en-IE" dirty="0">
              <a:solidFill>
                <a:srgbClr val="459597"/>
              </a:solidFill>
            </a:endParaRPr>
          </a:p>
        </p:txBody>
      </p:sp>
      <p:grpSp>
        <p:nvGrpSpPr>
          <p:cNvPr id="27" name="Group 26">
            <a:extLst>
              <a:ext uri="{FF2B5EF4-FFF2-40B4-BE49-F238E27FC236}">
                <a16:creationId xmlns:a16="http://schemas.microsoft.com/office/drawing/2014/main" id="{A7EB6660-1EC2-BC99-BA2F-BF2D55E63F8B}"/>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1E5CCAF5-BB00-33EC-4736-369DFFA50AB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86B3EA76-BA1B-2CB6-30BC-197E34368D7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pic>
        <p:nvPicPr>
          <p:cNvPr id="4" name="Graphic 3" descr="Target with solid fill">
            <a:extLst>
              <a:ext uri="{FF2B5EF4-FFF2-40B4-BE49-F238E27FC236}">
                <a16:creationId xmlns:a16="http://schemas.microsoft.com/office/drawing/2014/main" id="{E01F3ED2-AE21-1C55-0E68-6104158164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2328" y="1418782"/>
            <a:ext cx="633914" cy="633914"/>
          </a:xfrm>
          <a:prstGeom prst="rect">
            <a:avLst/>
          </a:prstGeom>
        </p:spPr>
      </p:pic>
      <p:pic>
        <p:nvPicPr>
          <p:cNvPr id="5" name="Graphic 4" descr="Excellent with solid fill">
            <a:extLst>
              <a:ext uri="{FF2B5EF4-FFF2-40B4-BE49-F238E27FC236}">
                <a16:creationId xmlns:a16="http://schemas.microsoft.com/office/drawing/2014/main" id="{1D6744AF-1AB2-C6AA-B824-96D50611E4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3211" y="3958223"/>
            <a:ext cx="749373" cy="749373"/>
          </a:xfrm>
          <a:prstGeom prst="rect">
            <a:avLst/>
          </a:prstGeom>
        </p:spPr>
      </p:pic>
    </p:spTree>
    <p:extLst>
      <p:ext uri="{BB962C8B-B14F-4D97-AF65-F5344CB8AC3E}">
        <p14:creationId xmlns:p14="http://schemas.microsoft.com/office/powerpoint/2010/main" val="2502899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B423-EC38-4290-4E12-C019037CBDAE}"/>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50480FCB-8E58-9056-E606-386140EF3AAF}"/>
              </a:ext>
            </a:extLst>
          </p:cNvPr>
          <p:cNvSpPr/>
          <p:nvPr/>
        </p:nvSpPr>
        <p:spPr>
          <a:xfrm>
            <a:off x="1225518" y="1303356"/>
            <a:ext cx="10029647" cy="319244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A9F7C8D-1982-18EB-DDBC-D62022B4F0DC}"/>
              </a:ext>
            </a:extLst>
          </p:cNvPr>
          <p:cNvSpPr txBox="1">
            <a:spLocks/>
          </p:cNvSpPr>
          <p:nvPr/>
        </p:nvSpPr>
        <p:spPr>
          <a:xfrm>
            <a:off x="1991846" y="1456158"/>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b="1" dirty="0">
                <a:solidFill>
                  <a:srgbClr val="E96751"/>
                </a:solidFill>
              </a:rPr>
              <a:t>Nasvet: </a:t>
            </a:r>
            <a:r>
              <a:rPr lang="en-US" sz="2200" dirty="0">
                <a:solidFill>
                  <a:srgbClr val="494949"/>
                </a:solidFill>
              </a:rPr>
              <a:t>Uspešni projekti pogosto </a:t>
            </a:r>
            <a:r>
              <a:rPr lang="en-US" sz="2200" b="1" dirty="0">
                <a:solidFill>
                  <a:srgbClr val="494949"/>
                </a:solidFill>
              </a:rPr>
              <a:t>združujejo različne vire financiranja</a:t>
            </a:r>
            <a:r>
              <a:rPr lang="en-US" sz="2200" dirty="0">
                <a:solidFill>
                  <a:srgbClr val="494949"/>
                </a:solidFill>
              </a:rPr>
              <a:t>. Na primer, glamping lokacija lahko združi</a:t>
            </a:r>
            <a:r>
              <a:rPr lang="en-US" sz="2200" b="1" dirty="0">
                <a:solidFill>
                  <a:srgbClr val="494949"/>
                </a:solidFill>
              </a:rPr>
              <a:t> 30 % subvencijo RIF </a:t>
            </a:r>
            <a:r>
              <a:rPr lang="en-US" sz="2200" dirty="0">
                <a:solidFill>
                  <a:srgbClr val="494949"/>
                </a:solidFill>
              </a:rPr>
              <a:t>z bančnim posojilom (po možnosti podprtim z garancijo </a:t>
            </a:r>
            <a:r>
              <a:rPr lang="en-US" sz="2200" i="1" dirty="0" err="1">
                <a:solidFill>
                  <a:srgbClr val="494949"/>
                </a:solidFill>
              </a:rPr>
              <a:t>konfederacije</a:t>
            </a:r>
            <a:r>
              <a:rPr lang="en-US" sz="2200" dirty="0">
                <a:solidFill>
                  <a:srgbClr val="494949"/>
                </a:solidFill>
              </a:rPr>
              <a:t>) in lastnim kapitalom lastnika. </a:t>
            </a:r>
          </a:p>
          <a:p>
            <a:pPr marL="0" indent="0">
              <a:spcAft>
                <a:spcPts val="1200"/>
              </a:spcAft>
            </a:pPr>
            <a:r>
              <a:rPr lang="en-US" sz="2200" dirty="0">
                <a:solidFill>
                  <a:srgbClr val="494949"/>
                </a:solidFill>
              </a:rPr>
              <a:t>Imejte </a:t>
            </a:r>
            <a:r>
              <a:rPr lang="en-US" sz="2200" b="1" dirty="0">
                <a:solidFill>
                  <a:srgbClr val="494949"/>
                </a:solidFill>
              </a:rPr>
              <a:t>jasen poslovni načrt </a:t>
            </a:r>
            <a:r>
              <a:rPr lang="en-US" sz="2200" dirty="0">
                <a:solidFill>
                  <a:srgbClr val="494949"/>
                </a:solidFill>
              </a:rPr>
              <a:t>in </a:t>
            </a:r>
            <a:r>
              <a:rPr lang="en-US" sz="2200" b="1" dirty="0">
                <a:solidFill>
                  <a:srgbClr val="494949"/>
                </a:solidFill>
              </a:rPr>
              <a:t>upoštevajte ustrezna sredstva. </a:t>
            </a:r>
            <a:r>
              <a:rPr lang="en-US" sz="2200" dirty="0">
                <a:solidFill>
                  <a:srgbClr val="494949"/>
                </a:solidFill>
              </a:rPr>
              <a:t>Čim prej se povežite z lokalno skupino za lokalno razvojno strategijo (LAG) ali uradom za gospodarski razvoj. </a:t>
            </a:r>
          </a:p>
          <a:p>
            <a:pPr marL="0" indent="0">
              <a:spcAft>
                <a:spcPts val="1200"/>
              </a:spcAft>
            </a:pPr>
            <a:r>
              <a:rPr lang="en-US" sz="2200" dirty="0">
                <a:solidFill>
                  <a:srgbClr val="494949"/>
                </a:solidFill>
              </a:rPr>
              <a:t>Nazadnje poudarite svoj vidik trajnosti: mnogi skladi </a:t>
            </a:r>
            <a:r>
              <a:rPr lang="en-US" sz="2200" dirty="0" err="1">
                <a:solidFill>
                  <a:srgbClr val="494949"/>
                </a:solidFill>
              </a:rPr>
              <a:t>dajejo prednost </a:t>
            </a:r>
            <a:r>
              <a:rPr lang="en-US" sz="2200" dirty="0">
                <a:solidFill>
                  <a:srgbClr val="494949"/>
                </a:solidFill>
              </a:rPr>
              <a:t>energetski učinkovitosti, ohranjanju narave ali koristim za skupnost.</a:t>
            </a:r>
          </a:p>
          <a:p>
            <a:pPr marL="0" indent="0">
              <a:spcAft>
                <a:spcPts val="1200"/>
              </a:spcAft>
            </a:pPr>
            <a:endParaRPr lang="en-US" sz="2200" dirty="0">
              <a:solidFill>
                <a:srgbClr val="494949"/>
              </a:solidFill>
            </a:endParaRPr>
          </a:p>
        </p:txBody>
      </p:sp>
      <p:sp>
        <p:nvSpPr>
          <p:cNvPr id="33" name="Freeform 28">
            <a:extLst>
              <a:ext uri="{FF2B5EF4-FFF2-40B4-BE49-F238E27FC236}">
                <a16:creationId xmlns:a16="http://schemas.microsoft.com/office/drawing/2014/main" id="{4F565709-2119-1022-781B-2BC51134E028}"/>
              </a:ext>
            </a:extLst>
          </p:cNvPr>
          <p:cNvSpPr/>
          <p:nvPr/>
        </p:nvSpPr>
        <p:spPr>
          <a:xfrm>
            <a:off x="-15513" y="109727"/>
            <a:ext cx="8026038"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3B3D3EF-061E-BF27-8F26-7AB0F56F8C6B}"/>
              </a:ext>
            </a:extLst>
          </p:cNvPr>
          <p:cNvSpPr txBox="1">
            <a:spLocks/>
          </p:cNvSpPr>
          <p:nvPr/>
        </p:nvSpPr>
        <p:spPr>
          <a:xfrm>
            <a:off x="459585" y="233266"/>
            <a:ext cx="61554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Zasebno financiranje in podpora industrije</a:t>
            </a:r>
          </a:p>
        </p:txBody>
      </p:sp>
      <p:cxnSp>
        <p:nvCxnSpPr>
          <p:cNvPr id="16" name="Straight Connector 15">
            <a:extLst>
              <a:ext uri="{FF2B5EF4-FFF2-40B4-BE49-F238E27FC236}">
                <a16:creationId xmlns:a16="http://schemas.microsoft.com/office/drawing/2014/main" id="{516FCCC3-7A66-7FF0-85EE-16E26DC8C8C9}"/>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8" name="Graphic 7" descr="Lights On with solid fill">
            <a:extLst>
              <a:ext uri="{FF2B5EF4-FFF2-40B4-BE49-F238E27FC236}">
                <a16:creationId xmlns:a16="http://schemas.microsoft.com/office/drawing/2014/main" id="{988E36F9-957D-EB15-4767-09BFFC264A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56" y="1456158"/>
            <a:ext cx="608690" cy="608690"/>
          </a:xfrm>
          <a:prstGeom prst="rect">
            <a:avLst/>
          </a:prstGeom>
        </p:spPr>
      </p:pic>
      <p:pic>
        <p:nvPicPr>
          <p:cNvPr id="10" name="Picture 9" descr="A house with snow on the ground&#10;&#10;AI-generated content may be incorrect.">
            <a:extLst>
              <a:ext uri="{FF2B5EF4-FFF2-40B4-BE49-F238E27FC236}">
                <a16:creationId xmlns:a16="http://schemas.microsoft.com/office/drawing/2014/main" id="{59454CD3-5174-302A-557C-0AE1EAD80F4A}"/>
              </a:ext>
            </a:extLst>
          </p:cNvPr>
          <p:cNvPicPr>
            <a:picLocks noChangeAspect="1"/>
          </p:cNvPicPr>
          <p:nvPr/>
        </p:nvPicPr>
        <p:blipFill>
          <a:blip r:embed="rId5"/>
          <a:srcRect t="19744" b="17572"/>
          <a:stretch>
            <a:fillRect/>
          </a:stretch>
        </p:blipFill>
        <p:spPr>
          <a:xfrm>
            <a:off x="0" y="4710433"/>
            <a:ext cx="5273313" cy="2140781"/>
          </a:xfrm>
          <a:prstGeom prst="rect">
            <a:avLst/>
          </a:prstGeom>
        </p:spPr>
      </p:pic>
      <p:pic>
        <p:nvPicPr>
          <p:cNvPr id="12" name="Picture 11" descr="A triangular shaped house with a roof&#10;&#10;AI-generated content may be incorrect.">
            <a:extLst>
              <a:ext uri="{FF2B5EF4-FFF2-40B4-BE49-F238E27FC236}">
                <a16:creationId xmlns:a16="http://schemas.microsoft.com/office/drawing/2014/main" id="{F4C1DEC3-F3D9-083D-327F-746FFA6539E7}"/>
              </a:ext>
            </a:extLst>
          </p:cNvPr>
          <p:cNvPicPr>
            <a:picLocks noChangeAspect="1"/>
          </p:cNvPicPr>
          <p:nvPr/>
        </p:nvPicPr>
        <p:blipFill>
          <a:blip r:embed="rId6"/>
          <a:stretch>
            <a:fillRect/>
          </a:stretch>
        </p:blipFill>
        <p:spPr>
          <a:xfrm>
            <a:off x="8386168" y="4717219"/>
            <a:ext cx="3805832" cy="2140781"/>
          </a:xfrm>
          <a:prstGeom prst="rect">
            <a:avLst/>
          </a:prstGeom>
        </p:spPr>
      </p:pic>
      <p:pic>
        <p:nvPicPr>
          <p:cNvPr id="14" name="Picture 13" descr="A living room with a view of the ocean&#10;&#10;AI-generated content may be incorrect.">
            <a:extLst>
              <a:ext uri="{FF2B5EF4-FFF2-40B4-BE49-F238E27FC236}">
                <a16:creationId xmlns:a16="http://schemas.microsoft.com/office/drawing/2014/main" id="{A138A22E-6752-465E-E278-88CC61F323BA}"/>
              </a:ext>
            </a:extLst>
          </p:cNvPr>
          <p:cNvPicPr>
            <a:picLocks noChangeAspect="1"/>
          </p:cNvPicPr>
          <p:nvPr/>
        </p:nvPicPr>
        <p:blipFill>
          <a:blip r:embed="rId7"/>
          <a:stretch>
            <a:fillRect/>
          </a:stretch>
        </p:blipFill>
        <p:spPr>
          <a:xfrm>
            <a:off x="5018279" y="4710432"/>
            <a:ext cx="3364245" cy="2140781"/>
          </a:xfrm>
          <a:prstGeom prst="rect">
            <a:avLst/>
          </a:prstGeom>
        </p:spPr>
      </p:pic>
    </p:spTree>
    <p:extLst>
      <p:ext uri="{BB962C8B-B14F-4D97-AF65-F5344CB8AC3E}">
        <p14:creationId xmlns:p14="http://schemas.microsoft.com/office/powerpoint/2010/main" val="1877595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B50EB-90F8-14D5-AE06-9857619FEF80}"/>
            </a:ext>
          </a:extLst>
        </p:cNvPr>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8BF7569E-90CC-023D-0801-AF4AAB5610BB}"/>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3C088B4A-381A-8A23-A88C-F2E6B1CDD27F}"/>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Zeleno financiranje za alternativne turistične nastanitve na podeželju</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2375421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51685-2D40-D003-A689-ECBC237556F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9446C11-4D13-C621-CFA1-361873B3017D}"/>
              </a:ext>
            </a:extLst>
          </p:cNvPr>
          <p:cNvSpPr>
            <a:spLocks noGrp="1"/>
          </p:cNvSpPr>
          <p:nvPr>
            <p:ph type="body" sz="quarter" idx="18"/>
          </p:nvPr>
        </p:nvSpPr>
        <p:spPr>
          <a:xfrm>
            <a:off x="798381" y="988429"/>
            <a:ext cx="10784019" cy="3849918"/>
          </a:xfrm>
        </p:spPr>
        <p:txBody>
          <a:bodyPr lIns="91440" tIns="45720" rIns="91440" bIns="45720" anchor="t"/>
          <a:lstStyle/>
          <a:p>
            <a:r>
              <a:rPr lang="en-US" sz="2100" b="1" dirty="0"/>
              <a:t>Razmišljate o tem, da bi svoje podjetje za podeželski turizem naredili bolj zeleno? </a:t>
            </a:r>
            <a:r>
              <a:rPr lang="en-US" sz="2100" dirty="0"/>
              <a:t>Ne glede na to, ali upravljate glamping, ekološko kočo ali kmetijo, države, kot so </a:t>
            </a:r>
            <a:r>
              <a:rPr lang="en-US" sz="2100" b="1" dirty="0"/>
              <a:t>Irska, Slovenija, Islandija, Nizozemska in Italija</a:t>
            </a:r>
            <a:r>
              <a:rPr lang="en-US" sz="2100" dirty="0"/>
              <a:t>, ponujajo </a:t>
            </a:r>
            <a:r>
              <a:rPr lang="en-US" sz="2100" i="1" dirty="0"/>
              <a:t>zelene subvencije in posojila, </a:t>
            </a:r>
            <a:r>
              <a:rPr lang="en-US" sz="2100" dirty="0"/>
              <a:t>da bi malim turističnim podjetjem pomagale postati bolj trajnostna.</a:t>
            </a:r>
            <a:endParaRPr lang="en-US" sz="2100" dirty="0">
              <a:ea typeface="Calibri"/>
              <a:cs typeface="Calibri"/>
            </a:endParaRPr>
          </a:p>
          <a:p>
            <a:r>
              <a:rPr lang="en-US" sz="2100" dirty="0"/>
              <a:t>Lahko dobite sredstva za nadgradnje, kot so </a:t>
            </a:r>
            <a:r>
              <a:rPr lang="en-US" sz="2100" b="1" dirty="0"/>
              <a:t>sončni kolektorji, izolacija, toplotne črpalke ali celo ekološke certifikacije</a:t>
            </a:r>
            <a:r>
              <a:rPr lang="en-US" sz="2100" dirty="0"/>
              <a:t>. </a:t>
            </a:r>
            <a:endParaRPr lang="en-US" sz="2100" dirty="0">
              <a:ea typeface="Calibri"/>
              <a:cs typeface="Calibri"/>
            </a:endParaRPr>
          </a:p>
          <a:p>
            <a:r>
              <a:rPr lang="en-US" sz="2100" b="1" dirty="0">
                <a:solidFill>
                  <a:srgbClr val="E96751"/>
                </a:solidFill>
              </a:rPr>
              <a:t>Na primer, </a:t>
            </a:r>
            <a:r>
              <a:rPr lang="en-US" sz="2100" dirty="0"/>
              <a:t>irska agencija SEAI ponuja subvencije za energetsko nadgradnjo, slovenski Ekološki sklad podpira zelene prenove, Italija pa ima 500 milijonov evrov sredstev za bolj trajnostni turizem. Na Islandiji se podeželske gostišča lahko prijavijo za regionalne razvojne ali inovacijske sklade, Nizozemska pa ponuja velikodušne davčne olajšave in subvencije za energetsko učinkovite izboljšave.</a:t>
            </a:r>
            <a:endParaRPr lang="en-US" sz="2100" dirty="0">
              <a:ea typeface="Calibri"/>
              <a:cs typeface="Calibri"/>
            </a:endParaRPr>
          </a:p>
          <a:p>
            <a:r>
              <a:rPr lang="en-US" sz="2100" dirty="0"/>
              <a:t>Prehod na zeleno energijo ni dober samo za planet – zmanjša tudi vaše stroške za energijo, izboljša vaš ugled pri ekološko ozaveščenih gostih in zagotovi prihodnost vašega podjetja. In najboljše od vsega? Mnoge od teh shem so prilagojene majhnim podeželskim turističnim nastanitvam, kot je vaša.</a:t>
            </a:r>
            <a:endParaRPr lang="en-US" sz="2100" dirty="0">
              <a:ea typeface="Calibri"/>
              <a:cs typeface="Calibri"/>
            </a:endParaRPr>
          </a:p>
          <a:p>
            <a:r>
              <a:rPr lang="en-US" sz="2100"/>
              <a:t>Raziščite, kaj je na voljo in kako lahko izkoristite te odlične priložnosti!</a:t>
            </a:r>
            <a:endParaRPr lang="en-US" sz="2100">
              <a:ea typeface="Calibri"/>
              <a:cs typeface="Calibri"/>
            </a:endParaRPr>
          </a:p>
          <a:p>
            <a:endParaRPr lang="en-IE" dirty="0"/>
          </a:p>
        </p:txBody>
      </p:sp>
      <p:sp>
        <p:nvSpPr>
          <p:cNvPr id="3" name="Text Placeholder 2">
            <a:extLst>
              <a:ext uri="{FF2B5EF4-FFF2-40B4-BE49-F238E27FC236}">
                <a16:creationId xmlns:a16="http://schemas.microsoft.com/office/drawing/2014/main" id="{645DF99F-6FB6-2346-9A2A-D543B923FCFC}"/>
              </a:ext>
            </a:extLst>
          </p:cNvPr>
          <p:cNvSpPr>
            <a:spLocks noGrp="1"/>
          </p:cNvSpPr>
          <p:nvPr>
            <p:ph type="body" sz="quarter" idx="16"/>
          </p:nvPr>
        </p:nvSpPr>
        <p:spPr>
          <a:xfrm>
            <a:off x="798381" y="499100"/>
            <a:ext cx="10595237" cy="803654"/>
          </a:xfrm>
        </p:spPr>
        <p:txBody>
          <a:bodyPr/>
          <a:lstStyle/>
          <a:p>
            <a:r>
              <a:rPr lang="en-US" dirty="0"/>
              <a:t>Zelena sredstva za podeželsko alternativno turistično nastanitev</a:t>
            </a:r>
            <a:endParaRPr lang="en-IE" dirty="0"/>
          </a:p>
          <a:p>
            <a:endParaRPr lang="en-IE" dirty="0"/>
          </a:p>
        </p:txBody>
      </p:sp>
    </p:spTree>
    <p:extLst>
      <p:ext uri="{BB962C8B-B14F-4D97-AF65-F5344CB8AC3E}">
        <p14:creationId xmlns:p14="http://schemas.microsoft.com/office/powerpoint/2010/main" val="3369796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2083C-730D-D8B8-FC29-DC9626D678E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12FA9D8-213A-634C-55EF-0347D7A49E13}"/>
              </a:ext>
            </a:extLst>
          </p:cNvPr>
          <p:cNvSpPr>
            <a:spLocks noGrp="1"/>
          </p:cNvSpPr>
          <p:nvPr>
            <p:ph type="body" sz="quarter" idx="18"/>
          </p:nvPr>
        </p:nvSpPr>
        <p:spPr>
          <a:xfrm>
            <a:off x="3719549" y="1152196"/>
            <a:ext cx="7491376" cy="3849918"/>
          </a:xfrm>
        </p:spPr>
        <p:txBody>
          <a:bodyPr lIns="91440" tIns="45720" rIns="91440" bIns="45720" anchor="t"/>
          <a:lstStyle/>
          <a:p>
            <a:r>
              <a:rPr lang="en-US" sz="2800" b="1" dirty="0">
                <a:solidFill>
                  <a:srgbClr val="EC7C69"/>
                </a:solidFill>
                <a:hlinkClick r:id="rId2">
                  <a:extLst>
                    <a:ext uri="{A12FA001-AC4F-418D-AE19-62706E023703}">
                      <ahyp:hlinkClr xmlns:ahyp="http://schemas.microsoft.com/office/drawing/2018/hyperlinkcolor" val="tx"/>
                    </a:ext>
                  </a:extLst>
                </a:hlinkClick>
              </a:rPr>
              <a:t>ISDE subvencija – subvencija za naložbe v trajnostno energijo</a:t>
            </a:r>
            <a:r>
              <a:rPr lang="en-US" sz="2800" b="1" dirty="0">
                <a:solidFill>
                  <a:srgbClr val="EC7C69"/>
                </a:solidFill>
              </a:rPr>
              <a:t>: </a:t>
            </a:r>
          </a:p>
          <a:p>
            <a:r>
              <a:rPr lang="en-US" dirty="0"/>
              <a:t>Pomaga podjetjem pri namestitvi </a:t>
            </a:r>
            <a:r>
              <a:rPr lang="en-US" b="1" dirty="0"/>
              <a:t>sistemov za obnovljivo energijo</a:t>
            </a:r>
            <a:r>
              <a:rPr lang="en-US" dirty="0"/>
              <a:t>, kot so sončni grelniki vode, toplotne črpalke in kotli na biomaso. Pri ISDE zaprosijo za subvencijo, </a:t>
            </a:r>
            <a:r>
              <a:rPr lang="en-US" b="1" dirty="0"/>
              <a:t>ki</a:t>
            </a:r>
            <a:r>
              <a:rPr lang="en-US" dirty="0"/>
              <a:t> pokriva do</a:t>
            </a:r>
            <a:r>
              <a:rPr lang="en-US" b="1" dirty="0"/>
              <a:t> 30–40 % stroškov nastanitve</a:t>
            </a:r>
            <a:r>
              <a:rPr lang="en-US" dirty="0"/>
              <a:t>.</a:t>
            </a:r>
          </a:p>
          <a:p>
            <a:r>
              <a:rPr lang="en-US" b="1" dirty="0"/>
              <a:t>Primerno za alternativne turistične nastanitve:</a:t>
            </a:r>
            <a:br>
              <a:rPr lang="en-US" dirty="0"/>
            </a:br>
            <a:r>
              <a:rPr lang="en-US" dirty="0"/>
              <a:t>MSP, vključno s </a:t>
            </a:r>
            <a:r>
              <a:rPr lang="en-US" b="1" dirty="0"/>
              <a:t>kmetijskimi penzioni</a:t>
            </a:r>
            <a:r>
              <a:rPr lang="en-US" dirty="0"/>
              <a:t>, </a:t>
            </a:r>
            <a:r>
              <a:rPr lang="en-US" b="1" dirty="0"/>
              <a:t>majhnimi hoteli </a:t>
            </a:r>
            <a:r>
              <a:rPr lang="en-US" dirty="0"/>
              <a:t>in </a:t>
            </a:r>
            <a:r>
              <a:rPr lang="en-US" b="1" dirty="0"/>
              <a:t>glamping lokacijami</a:t>
            </a:r>
            <a:r>
              <a:rPr lang="en-US" dirty="0"/>
              <a:t>.</a:t>
            </a:r>
          </a:p>
          <a:p>
            <a:r>
              <a:rPr lang="en-US" b="1" dirty="0"/>
              <a:t>Opomba: Vlogo morate vložiti pred nakupom ali namestitvijo</a:t>
            </a:r>
            <a:r>
              <a:rPr lang="en-US" dirty="0"/>
              <a:t>.</a:t>
            </a:r>
          </a:p>
          <a:p>
            <a:r>
              <a:rPr lang="en-US" b="1" dirty="0">
                <a:solidFill>
                  <a:srgbClr val="E96751"/>
                </a:solidFill>
              </a:rPr>
              <a:t>Primer</a:t>
            </a:r>
            <a:r>
              <a:rPr lang="en-US" dirty="0">
                <a:solidFill>
                  <a:srgbClr val="E96751"/>
                </a:solidFill>
              </a:rPr>
              <a:t>: </a:t>
            </a:r>
            <a:r>
              <a:rPr lang="en-US" dirty="0"/>
              <a:t>Eko-koča na podeželju namesti toplotne črpalke in sončne grelnike vode, da zmanjša porabo plina. </a:t>
            </a:r>
            <a:r>
              <a:rPr lang="en-US" b="1" dirty="0"/>
              <a:t>Več informacij </a:t>
            </a:r>
            <a:r>
              <a:rPr lang="en-US" b="1"/>
              <a:t>in kako zaprositi</a:t>
            </a:r>
            <a:r>
              <a:rPr lang="en-US"/>
              <a:t>:</a:t>
            </a:r>
          </a:p>
          <a:p>
            <a:r>
              <a:rPr lang="en-US" dirty="0">
                <a:solidFill>
                  <a:srgbClr val="E96751"/>
                </a:solidFill>
                <a:hlinkClick r:id="rId3">
                  <a:extLst>
                    <a:ext uri="{A12FA001-AC4F-418D-AE19-62706E023703}">
                      <ahyp:hlinkClr xmlns:ahyp="http://schemas.microsoft.com/office/drawing/2018/hyperlinkcolor" val="tx"/>
                    </a:ext>
                  </a:extLst>
                </a:hlinkClick>
              </a:rPr>
              <a:t>Uradni portal za vloge (RVO)</a:t>
            </a:r>
            <a:endParaRPr lang="en-US" dirty="0">
              <a:solidFill>
                <a:srgbClr val="E96751"/>
              </a:solidFill>
            </a:endParaRPr>
          </a:p>
        </p:txBody>
      </p:sp>
      <p:sp>
        <p:nvSpPr>
          <p:cNvPr id="5" name="Text Placeholder 4">
            <a:extLst>
              <a:ext uri="{FF2B5EF4-FFF2-40B4-BE49-F238E27FC236}">
                <a16:creationId xmlns:a16="http://schemas.microsoft.com/office/drawing/2014/main" id="{373D399B-6F37-1683-143B-528F00DA074B}"/>
              </a:ext>
            </a:extLst>
          </p:cNvPr>
          <p:cNvSpPr>
            <a:spLocks noGrp="1"/>
          </p:cNvSpPr>
          <p:nvPr>
            <p:ph type="body" sz="quarter" idx="16"/>
          </p:nvPr>
        </p:nvSpPr>
        <p:spPr>
          <a:xfrm>
            <a:off x="3576674" y="537747"/>
            <a:ext cx="10595237" cy="803654"/>
          </a:xfrm>
        </p:spPr>
        <p:txBody>
          <a:bodyPr/>
          <a:lstStyle/>
          <a:p>
            <a:r>
              <a:rPr lang="en-IE" sz="3400" dirty="0">
                <a:solidFill>
                  <a:srgbClr val="00B050"/>
                </a:solidFill>
              </a:rPr>
              <a:t>Zelene subvencije in financiranje </a:t>
            </a:r>
            <a:r>
              <a:rPr lang="en-IE" sz="3400" b="0" dirty="0">
                <a:solidFill>
                  <a:srgbClr val="00B050"/>
                </a:solidFill>
              </a:rPr>
              <a:t>(Nizozemska)</a:t>
            </a:r>
          </a:p>
        </p:txBody>
      </p:sp>
      <p:pic>
        <p:nvPicPr>
          <p:cNvPr id="8" name="Picture 7">
            <a:extLst>
              <a:ext uri="{FF2B5EF4-FFF2-40B4-BE49-F238E27FC236}">
                <a16:creationId xmlns:a16="http://schemas.microsoft.com/office/drawing/2014/main" id="{0A92E2A2-A704-6EA3-DE52-C547C1F1356D}"/>
              </a:ext>
            </a:extLst>
          </p:cNvPr>
          <p:cNvPicPr>
            <a:picLocks noChangeAspect="1"/>
          </p:cNvPicPr>
          <p:nvPr/>
        </p:nvPicPr>
        <p:blipFill>
          <a:blip r:embed="rId4"/>
          <a:srcRect l="6887" b="2757"/>
          <a:stretch>
            <a:fillRect/>
          </a:stretch>
        </p:blipFill>
        <p:spPr>
          <a:xfrm>
            <a:off x="584034" y="2045705"/>
            <a:ext cx="2071583" cy="3631196"/>
          </a:xfrm>
          <a:prstGeom prst="rect">
            <a:avLst/>
          </a:prstGeom>
        </p:spPr>
      </p:pic>
      <p:pic>
        <p:nvPicPr>
          <p:cNvPr id="10" name="Picture 9" descr="A red white and blue flag&#10;&#10;AI-generated content may be incorrect.">
            <a:extLst>
              <a:ext uri="{FF2B5EF4-FFF2-40B4-BE49-F238E27FC236}">
                <a16:creationId xmlns:a16="http://schemas.microsoft.com/office/drawing/2014/main" id="{E14E013D-EDF5-A316-9273-50C3E6CD0EF5}"/>
              </a:ext>
            </a:extLst>
          </p:cNvPr>
          <p:cNvPicPr>
            <a:picLocks noChangeAspect="1"/>
          </p:cNvPicPr>
          <p:nvPr/>
        </p:nvPicPr>
        <p:blipFill>
          <a:blip r:embed="rId5"/>
          <a:stretch>
            <a:fillRect/>
          </a:stretch>
        </p:blipFill>
        <p:spPr>
          <a:xfrm>
            <a:off x="584034" y="525462"/>
            <a:ext cx="2160000" cy="1440000"/>
          </a:xfrm>
          <a:prstGeom prst="rect">
            <a:avLst/>
          </a:prstGeom>
        </p:spPr>
      </p:pic>
      <p:grpSp>
        <p:nvGrpSpPr>
          <p:cNvPr id="2" name="Group 1">
            <a:extLst>
              <a:ext uri="{FF2B5EF4-FFF2-40B4-BE49-F238E27FC236}">
                <a16:creationId xmlns:a16="http://schemas.microsoft.com/office/drawing/2014/main" id="{15C30DB0-E627-4F16-D71A-9D640469AE99}"/>
              </a:ext>
            </a:extLst>
          </p:cNvPr>
          <p:cNvGrpSpPr/>
          <p:nvPr/>
        </p:nvGrpSpPr>
        <p:grpSpPr>
          <a:xfrm>
            <a:off x="2942892" y="1134770"/>
            <a:ext cx="720674" cy="861774"/>
            <a:chOff x="1015048" y="996928"/>
            <a:chExt cx="1016952" cy="1216059"/>
          </a:xfrm>
        </p:grpSpPr>
        <p:sp>
          <p:nvSpPr>
            <p:cNvPr id="3" name="Oval 2">
              <a:extLst>
                <a:ext uri="{FF2B5EF4-FFF2-40B4-BE49-F238E27FC236}">
                  <a16:creationId xmlns:a16="http://schemas.microsoft.com/office/drawing/2014/main" id="{F061877B-69CC-1864-E1B6-0D6CB33F565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5C0996B7-25A9-E538-1824-B6B7BAD1331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2502078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43D28-7D29-6C65-88E7-B15ACD51C45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C5AEB47-9984-696B-176A-8FC802557BF2}"/>
              </a:ext>
            </a:extLst>
          </p:cNvPr>
          <p:cNvSpPr>
            <a:spLocks noGrp="1"/>
          </p:cNvSpPr>
          <p:nvPr>
            <p:ph type="body" sz="quarter" idx="18"/>
          </p:nvPr>
        </p:nvSpPr>
        <p:spPr>
          <a:xfrm>
            <a:off x="4324350" y="437155"/>
            <a:ext cx="7283616" cy="3849918"/>
          </a:xfrm>
        </p:spPr>
        <p:txBody>
          <a:bodyPr/>
          <a:lstStyle/>
          <a:p>
            <a:r>
              <a:rPr lang="en-IE" sz="2800" b="1" dirty="0">
                <a:solidFill>
                  <a:srgbClr val="EC7C69"/>
                </a:solidFill>
                <a:hlinkClick r:id="rId2">
                  <a:extLst>
                    <a:ext uri="{A12FA001-AC4F-418D-AE19-62706E023703}">
                      <ahyp:hlinkClr xmlns:ahyp="http://schemas.microsoft.com/office/drawing/2018/hyperlinkcolor" val="tx"/>
                    </a:ext>
                  </a:extLst>
                </a:hlinkClick>
              </a:rPr>
              <a:t>Okoljska investicijska olajšava (MIA) in VAMIL</a:t>
            </a:r>
            <a:r>
              <a:rPr lang="en-IE" sz="2800" b="1" dirty="0">
                <a:solidFill>
                  <a:srgbClr val="EC7C69"/>
                </a:solidFill>
              </a:rPr>
              <a:t> </a:t>
            </a:r>
          </a:p>
          <a:p>
            <a:r>
              <a:rPr lang="en-IE" dirty="0"/>
              <a:t>Zagotavlja </a:t>
            </a:r>
            <a:r>
              <a:rPr lang="en-US" dirty="0"/>
              <a:t>davčne ugodnosti za </a:t>
            </a:r>
            <a:r>
              <a:rPr lang="en-US" b="1" dirty="0"/>
              <a:t>zelene naložbe</a:t>
            </a:r>
            <a:r>
              <a:rPr lang="en-US" dirty="0"/>
              <a:t>, kot so toplotna izolacija, sončni kolektorji, zelene strehe in trajnostne gradbene metode. </a:t>
            </a:r>
            <a:r>
              <a:rPr lang="en-IE" dirty="0"/>
              <a:t>Za okolju bolj prijazne nadgradnje, kot so kompostna stranišča in recikliranje vode.</a:t>
            </a:r>
          </a:p>
          <a:p>
            <a:r>
              <a:rPr lang="en-IE" b="1" dirty="0">
                <a:solidFill>
                  <a:srgbClr val="E96751"/>
                </a:solidFill>
              </a:rPr>
              <a:t>Primer</a:t>
            </a:r>
            <a:r>
              <a:rPr lang="en-IE" dirty="0">
                <a:solidFill>
                  <a:srgbClr val="E96751"/>
                </a:solidFill>
              </a:rPr>
              <a:t>: </a:t>
            </a:r>
            <a:r>
              <a:rPr lang="en-IE" dirty="0"/>
              <a:t>Trajnostni umik namesti sistem za sivo vodo in naravne gradbene materiale.</a:t>
            </a:r>
          </a:p>
          <a:p>
            <a:pPr marL="342900" indent="-342900">
              <a:buFont typeface="Wingdings" panose="05000000000000000000" pitchFamily="2" charset="2"/>
              <a:buChar char="v"/>
            </a:pPr>
            <a:r>
              <a:rPr lang="en-US" b="1" dirty="0"/>
              <a:t>MIA </a:t>
            </a:r>
            <a:r>
              <a:rPr lang="en-US" dirty="0"/>
              <a:t>vam omogoča odbitek do</a:t>
            </a:r>
            <a:r>
              <a:rPr lang="en-US" b="1" dirty="0"/>
              <a:t> 45 % upravičenih naložb </a:t>
            </a:r>
            <a:r>
              <a:rPr lang="en-US" dirty="0"/>
              <a:t>od obdavčljivega dobička.</a:t>
            </a:r>
          </a:p>
          <a:p>
            <a:pPr marL="342900" indent="-342900">
              <a:buFont typeface="Wingdings" panose="05000000000000000000" pitchFamily="2" charset="2"/>
              <a:buChar char="v"/>
            </a:pPr>
            <a:r>
              <a:rPr lang="en-US" b="1" dirty="0"/>
              <a:t>Vamil </a:t>
            </a:r>
            <a:r>
              <a:rPr lang="en-US" dirty="0"/>
              <a:t>vam omogoča </a:t>
            </a:r>
            <a:r>
              <a:rPr lang="en-US" b="1" dirty="0"/>
              <a:t>amortizacijo 75 % </a:t>
            </a:r>
            <a:r>
              <a:rPr lang="en-US" dirty="0"/>
              <a:t>naložbe v času, ki ga izberete.</a:t>
            </a:r>
          </a:p>
          <a:p>
            <a:r>
              <a:rPr lang="en-US" b="1" dirty="0">
                <a:solidFill>
                  <a:srgbClr val="E96751"/>
                </a:solidFill>
              </a:rPr>
              <a:t>Primer</a:t>
            </a:r>
            <a:r>
              <a:rPr lang="en-US" dirty="0">
                <a:solidFill>
                  <a:srgbClr val="E96751"/>
                </a:solidFill>
              </a:rPr>
              <a:t>: </a:t>
            </a:r>
            <a:r>
              <a:rPr lang="en-US" dirty="0"/>
              <a:t>Lastnik ekološkega B&amp;B nadgradi objekt s trajnostno leseno konstrukcijo in namesti sončne kolektorje. Kombinira ISDE z </a:t>
            </a:r>
            <a:r>
              <a:rPr lang="en-US" b="1" dirty="0"/>
              <a:t>MIA/Vamil, </a:t>
            </a:r>
            <a:r>
              <a:rPr lang="en-US" dirty="0"/>
              <a:t>da zmanjša obdavčljivi dohodek in pospeši povrnitev stroškov.</a:t>
            </a:r>
          </a:p>
          <a:p>
            <a:endParaRPr lang="en-IE" dirty="0"/>
          </a:p>
        </p:txBody>
      </p:sp>
      <p:pic>
        <p:nvPicPr>
          <p:cNvPr id="8" name="Picture 7">
            <a:extLst>
              <a:ext uri="{FF2B5EF4-FFF2-40B4-BE49-F238E27FC236}">
                <a16:creationId xmlns:a16="http://schemas.microsoft.com/office/drawing/2014/main" id="{E7BF21AA-81AC-3A63-C758-F7FFDCBEF120}"/>
              </a:ext>
            </a:extLst>
          </p:cNvPr>
          <p:cNvPicPr>
            <a:picLocks noChangeAspect="1"/>
          </p:cNvPicPr>
          <p:nvPr/>
        </p:nvPicPr>
        <p:blipFill>
          <a:blip r:embed="rId3"/>
          <a:srcRect l="6887" b="2757"/>
          <a:stretch>
            <a:fillRect/>
          </a:stretch>
        </p:blipFill>
        <p:spPr>
          <a:xfrm>
            <a:off x="806765" y="545135"/>
            <a:ext cx="1944102" cy="3407740"/>
          </a:xfrm>
          <a:prstGeom prst="rect">
            <a:avLst/>
          </a:prstGeom>
        </p:spPr>
      </p:pic>
      <p:grpSp>
        <p:nvGrpSpPr>
          <p:cNvPr id="7" name="Group 6">
            <a:extLst>
              <a:ext uri="{FF2B5EF4-FFF2-40B4-BE49-F238E27FC236}">
                <a16:creationId xmlns:a16="http://schemas.microsoft.com/office/drawing/2014/main" id="{F0BE6EB6-8D3F-81C3-BC7B-854B78E0DD4C}"/>
              </a:ext>
            </a:extLst>
          </p:cNvPr>
          <p:cNvGrpSpPr/>
          <p:nvPr/>
        </p:nvGrpSpPr>
        <p:grpSpPr>
          <a:xfrm>
            <a:off x="3363000" y="437155"/>
            <a:ext cx="720674" cy="861774"/>
            <a:chOff x="1015048" y="996928"/>
            <a:chExt cx="1016952" cy="1216059"/>
          </a:xfrm>
        </p:grpSpPr>
        <p:sp>
          <p:nvSpPr>
            <p:cNvPr id="9" name="Oval 8">
              <a:extLst>
                <a:ext uri="{FF2B5EF4-FFF2-40B4-BE49-F238E27FC236}">
                  <a16:creationId xmlns:a16="http://schemas.microsoft.com/office/drawing/2014/main" id="{C4E4A61A-B3B0-15F2-1075-029C7ED37E1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EA362CBC-DFA9-1B8E-80DB-640C94208A20}"/>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
        <p:nvSpPr>
          <p:cNvPr id="12" name="TextBox 11">
            <a:extLst>
              <a:ext uri="{FF2B5EF4-FFF2-40B4-BE49-F238E27FC236}">
                <a16:creationId xmlns:a16="http://schemas.microsoft.com/office/drawing/2014/main" id="{EE90CE2E-9C21-49C5-2E7C-41087532905E}"/>
              </a:ext>
            </a:extLst>
          </p:cNvPr>
          <p:cNvSpPr txBox="1"/>
          <p:nvPr/>
        </p:nvSpPr>
        <p:spPr>
          <a:xfrm>
            <a:off x="1434623" y="4276247"/>
            <a:ext cx="3097811" cy="1477328"/>
          </a:xfrm>
          <a:prstGeom prst="rect">
            <a:avLst/>
          </a:prstGeom>
          <a:noFill/>
        </p:spPr>
        <p:txBody>
          <a:bodyPr wrap="square">
            <a:spAutoFit/>
          </a:bodyPr>
          <a:lstStyle/>
          <a:p>
            <a:r>
              <a:rPr lang="en-US" b="1" i="1" dirty="0">
                <a:solidFill>
                  <a:srgbClr val="494949"/>
                </a:solidFill>
                <a:latin typeface="Google Sans"/>
              </a:rPr>
              <a:t>Priporočena literatura</a:t>
            </a:r>
          </a:p>
          <a:p>
            <a:r>
              <a:rPr lang="en-US" dirty="0">
                <a:solidFill>
                  <a:srgbClr val="00B0F0"/>
                </a:solidFill>
                <a:hlinkClick r:id="rId4">
                  <a:extLst>
                    <a:ext uri="{A12FA001-AC4F-418D-AE19-62706E023703}">
                      <ahyp:hlinkClr xmlns:ahyp="http://schemas.microsoft.com/office/drawing/2018/hyperlinkcolor" val="tx"/>
                    </a:ext>
                  </a:extLst>
                </a:hlinkClick>
              </a:rPr>
              <a:t>Investicijska subvencija za trajnostno energijo in varčevanje z energijo (ISDE) 2025</a:t>
            </a:r>
            <a:endParaRPr lang="en-US" dirty="0">
              <a:solidFill>
                <a:srgbClr val="00B0F0"/>
              </a:solidFill>
            </a:endParaRPr>
          </a:p>
          <a:p>
            <a:endParaRPr lang="en-US" i="0" dirty="0">
              <a:solidFill>
                <a:srgbClr val="00B0F0"/>
              </a:solidFill>
              <a:effectLst/>
            </a:endParaRPr>
          </a:p>
        </p:txBody>
      </p:sp>
      <p:pic>
        <p:nvPicPr>
          <p:cNvPr id="13" name="Picture 12">
            <a:extLst>
              <a:ext uri="{FF2B5EF4-FFF2-40B4-BE49-F238E27FC236}">
                <a16:creationId xmlns:a16="http://schemas.microsoft.com/office/drawing/2014/main" id="{BD1576AF-383C-6F10-CABC-ABDC89DA71C9}"/>
              </a:ext>
            </a:extLst>
          </p:cNvPr>
          <p:cNvPicPr>
            <a:picLocks noChangeAspect="1"/>
          </p:cNvPicPr>
          <p:nvPr/>
        </p:nvPicPr>
        <p:blipFill>
          <a:blip r:embed="rId5"/>
          <a:stretch>
            <a:fillRect/>
          </a:stretch>
        </p:blipFill>
        <p:spPr>
          <a:xfrm>
            <a:off x="584034" y="4491639"/>
            <a:ext cx="850589" cy="846711"/>
          </a:xfrm>
          <a:prstGeom prst="rect">
            <a:avLst/>
          </a:prstGeom>
        </p:spPr>
      </p:pic>
    </p:spTree>
    <p:extLst>
      <p:ext uri="{BB962C8B-B14F-4D97-AF65-F5344CB8AC3E}">
        <p14:creationId xmlns:p14="http://schemas.microsoft.com/office/powerpoint/2010/main" val="2242425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D6EFA-7DCC-919A-5FAC-1B2F0BB8FDE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D3FC3B3-B453-A869-F297-F8684B11C23D}"/>
              </a:ext>
            </a:extLst>
          </p:cNvPr>
          <p:cNvSpPr>
            <a:spLocks noGrp="1"/>
          </p:cNvSpPr>
          <p:nvPr>
            <p:ph type="body" sz="quarter" idx="18"/>
          </p:nvPr>
        </p:nvSpPr>
        <p:spPr>
          <a:xfrm>
            <a:off x="3820502" y="512206"/>
            <a:ext cx="7826541" cy="3849918"/>
          </a:xfrm>
        </p:spPr>
        <p:txBody>
          <a:bodyPr lIns="91440" tIns="45720" rIns="91440" bIns="45720" anchor="t"/>
          <a:lstStyle/>
          <a:p>
            <a:r>
              <a:rPr lang="en-US" sz="2800" b="1" dirty="0">
                <a:solidFill>
                  <a:srgbClr val="EC7C69"/>
                </a:solidFill>
                <a:hlinkClick r:id="rId2">
                  <a:extLst>
                    <a:ext uri="{A12FA001-AC4F-418D-AE19-62706E023703}">
                      <ahyp:hlinkClr xmlns:ahyp="http://schemas.microsoft.com/office/drawing/2018/hyperlinkcolor" val="tx"/>
                    </a:ext>
                  </a:extLst>
                </a:hlinkClick>
              </a:rPr>
              <a:t>Dotacije za trajnost in turizem na ravni provinc</a:t>
            </a:r>
            <a:endParaRPr lang="en-US" sz="2800" b="1" dirty="0">
              <a:solidFill>
                <a:srgbClr val="EC7C69"/>
              </a:solidFill>
            </a:endParaRPr>
          </a:p>
          <a:p>
            <a:r>
              <a:rPr lang="en-IE" sz="2100" dirty="0"/>
              <a:t>Podpira nizkoobrestna posojila za trajnostne inovacije v turizmu, projekte prehoda na obnovljive vire energije in izboljšanje kakovosti rekreacijskih objektov. </a:t>
            </a:r>
            <a:r>
              <a:rPr lang="en-IE" sz="2100" b="1" dirty="0"/>
              <a:t>Višina posojila:</a:t>
            </a:r>
            <a:r>
              <a:rPr lang="en-IE" sz="2100" dirty="0"/>
              <a:t> 50.000–750.000 EUR</a:t>
            </a:r>
            <a:endParaRPr lang="en-IE" sz="2100" dirty="0">
              <a:ea typeface="Calibri"/>
              <a:cs typeface="Calibri"/>
            </a:endParaRPr>
          </a:p>
          <a:p>
            <a:r>
              <a:rPr lang="en-IE" sz="2100" b="1" dirty="0">
                <a:solidFill>
                  <a:srgbClr val="E96751"/>
                </a:solidFill>
              </a:rPr>
              <a:t>Primer: Zeeland – Sklad za prosti čas (Fonds </a:t>
            </a:r>
            <a:r>
              <a:rPr lang="en-IE" sz="2100" b="1" err="1">
                <a:solidFill>
                  <a:srgbClr val="E96751"/>
                </a:solidFill>
              </a:rPr>
              <a:t>Vrijetijdseconomie</a:t>
            </a:r>
            <a:r>
              <a:rPr lang="en-IE" sz="2100" b="1" dirty="0">
                <a:solidFill>
                  <a:srgbClr val="E96751"/>
                </a:solidFill>
              </a:rPr>
              <a:t>)</a:t>
            </a:r>
            <a:endParaRPr lang="en-IE" sz="2100" b="1" dirty="0">
              <a:solidFill>
                <a:srgbClr val="E96751"/>
              </a:solidFill>
              <a:ea typeface="Calibri"/>
              <a:cs typeface="Calibri"/>
            </a:endParaRPr>
          </a:p>
          <a:p>
            <a:r>
              <a:rPr lang="en-IE" sz="2100" dirty="0"/>
              <a:t>Naravni umik v Zeelandu namesti sončni sistem, ki ni priključen na omrežje, in dostopne ekološke koče. Prejmejo 150.000 EUR ugodnega posojila za sofinanciranje projekta.</a:t>
            </a:r>
            <a:endParaRPr lang="en-IE" sz="2100" dirty="0">
              <a:ea typeface="Calibri"/>
              <a:cs typeface="Calibri"/>
            </a:endParaRPr>
          </a:p>
          <a:p>
            <a:r>
              <a:rPr lang="en-IE" sz="2100" dirty="0">
                <a:solidFill>
                  <a:srgbClr val="E96751"/>
                </a:solidFill>
                <a:hlinkClick r:id="rId3">
                  <a:extLst>
                    <a:ext uri="{A12FA001-AC4F-418D-AE19-62706E023703}">
                      <ahyp:hlinkClr xmlns:ahyp="http://schemas.microsoft.com/office/drawing/2018/hyperlinkcolor" val="tx"/>
                    </a:ext>
                  </a:extLst>
                </a:hlinkClick>
              </a:rPr>
              <a:t>Pregled baze podatkov o financiranju (Fondswervingonline)</a:t>
            </a:r>
            <a:endParaRPr lang="en-IE" sz="2100">
              <a:solidFill>
                <a:srgbClr val="E96751"/>
              </a:solidFill>
              <a:ea typeface="Calibri"/>
              <a:cs typeface="Calibri"/>
            </a:endParaRPr>
          </a:p>
          <a:p>
            <a:r>
              <a:rPr lang="en-IE" sz="2100" b="1" dirty="0"/>
              <a:t>Drugi regionalni skladi:</a:t>
            </a:r>
            <a:endParaRPr lang="en-IE" sz="2100" b="1" dirty="0">
              <a:ea typeface="Calibri"/>
              <a:cs typeface="Calibri"/>
            </a:endParaRPr>
          </a:p>
          <a:p>
            <a:pPr marL="342900" indent="-342900">
              <a:buFont typeface="Wingdings" panose="05000000000000000000" pitchFamily="2" charset="2"/>
              <a:buChar char="Ø"/>
            </a:pPr>
            <a:r>
              <a:rPr lang="en-IE" sz="2100" b="1" dirty="0"/>
              <a:t>Flevoland</a:t>
            </a:r>
            <a:r>
              <a:rPr lang="en-IE" sz="2100" dirty="0"/>
              <a:t>: nepovratna sredstva za pilotne projekte na področju prostega časa in trajnosti</a:t>
            </a:r>
            <a:br>
              <a:rPr lang="en-IE" sz="2100" dirty="0"/>
            </a:br>
            <a:r>
              <a:rPr lang="en-IE" sz="2100" dirty="0">
                <a:solidFill>
                  <a:srgbClr val="E96751"/>
                </a:solidFill>
                <a:hlinkClick r:id="rId4">
                  <a:extLst>
                    <a:ext uri="{A12FA001-AC4F-418D-AE19-62706E023703}">
                      <ahyp:hlinkClr xmlns:ahyp="http://schemas.microsoft.com/office/drawing/2018/hyperlinkcolor" val="tx"/>
                    </a:ext>
                  </a:extLst>
                </a:hlinkClick>
              </a:rPr>
              <a:t>Provincialne subvencije Flevoland</a:t>
            </a:r>
            <a:endParaRPr lang="en-IE" sz="2100">
              <a:solidFill>
                <a:srgbClr val="E96751"/>
              </a:solidFill>
              <a:ea typeface="Calibri"/>
              <a:cs typeface="Calibri"/>
            </a:endParaRPr>
          </a:p>
          <a:p>
            <a:pPr marL="342900" indent="-342900">
              <a:buFont typeface="Wingdings" panose="05000000000000000000" pitchFamily="2" charset="2"/>
              <a:buChar char="Ø"/>
            </a:pPr>
            <a:r>
              <a:rPr lang="en-IE" sz="2100" b="1" dirty="0"/>
              <a:t>Severna Holandija</a:t>
            </a:r>
            <a:r>
              <a:rPr lang="en-IE" sz="2100" dirty="0"/>
              <a:t>: Sofinanciranje pobud za ekološki turizem in regionalne inovacije, </a:t>
            </a:r>
            <a:r>
              <a:rPr lang="en-IE" sz="2100" dirty="0">
                <a:solidFill>
                  <a:srgbClr val="E96751"/>
                </a:solidFill>
                <a:hlinkClick r:id="rId5">
                  <a:extLst>
                    <a:ext uri="{A12FA001-AC4F-418D-AE19-62706E023703}">
                      <ahyp:hlinkClr xmlns:ahyp="http://schemas.microsoft.com/office/drawing/2018/hyperlinkcolor" val="tx"/>
                    </a:ext>
                  </a:extLst>
                </a:hlinkClick>
              </a:rPr>
              <a:t>subvencije province Noord-Holland</a:t>
            </a:r>
            <a:endParaRPr lang="en-IE" sz="2100">
              <a:solidFill>
                <a:srgbClr val="E96751"/>
              </a:solidFill>
              <a:ea typeface="Calibri"/>
              <a:cs typeface="Calibri"/>
            </a:endParaRPr>
          </a:p>
          <a:p>
            <a:endParaRPr lang="en-IE" sz="2100" dirty="0">
              <a:ea typeface="Calibri"/>
              <a:cs typeface="Calibri"/>
            </a:endParaRPr>
          </a:p>
        </p:txBody>
      </p:sp>
      <p:pic>
        <p:nvPicPr>
          <p:cNvPr id="8" name="Picture 7">
            <a:extLst>
              <a:ext uri="{FF2B5EF4-FFF2-40B4-BE49-F238E27FC236}">
                <a16:creationId xmlns:a16="http://schemas.microsoft.com/office/drawing/2014/main" id="{FF7A7C8A-4690-ABEC-2BEE-AEF0F4A70561}"/>
              </a:ext>
            </a:extLst>
          </p:cNvPr>
          <p:cNvPicPr>
            <a:picLocks noChangeAspect="1"/>
          </p:cNvPicPr>
          <p:nvPr/>
        </p:nvPicPr>
        <p:blipFill>
          <a:blip r:embed="rId6"/>
          <a:srcRect l="6887" b="2757"/>
          <a:stretch>
            <a:fillRect/>
          </a:stretch>
        </p:blipFill>
        <p:spPr>
          <a:xfrm>
            <a:off x="584034" y="2045705"/>
            <a:ext cx="2071583" cy="3631196"/>
          </a:xfrm>
          <a:prstGeom prst="rect">
            <a:avLst/>
          </a:prstGeom>
        </p:spPr>
      </p:pic>
      <p:grpSp>
        <p:nvGrpSpPr>
          <p:cNvPr id="7" name="Group 6">
            <a:extLst>
              <a:ext uri="{FF2B5EF4-FFF2-40B4-BE49-F238E27FC236}">
                <a16:creationId xmlns:a16="http://schemas.microsoft.com/office/drawing/2014/main" id="{F192E806-2BD2-811F-4502-42A744B41C0F}"/>
              </a:ext>
            </a:extLst>
          </p:cNvPr>
          <p:cNvGrpSpPr/>
          <p:nvPr/>
        </p:nvGrpSpPr>
        <p:grpSpPr>
          <a:xfrm>
            <a:off x="2969813" y="403361"/>
            <a:ext cx="720674" cy="861774"/>
            <a:chOff x="1015048" y="996928"/>
            <a:chExt cx="1016952" cy="1216059"/>
          </a:xfrm>
        </p:grpSpPr>
        <p:sp>
          <p:nvSpPr>
            <p:cNvPr id="9" name="Oval 8">
              <a:extLst>
                <a:ext uri="{FF2B5EF4-FFF2-40B4-BE49-F238E27FC236}">
                  <a16:creationId xmlns:a16="http://schemas.microsoft.com/office/drawing/2014/main" id="{040E0DF5-3765-DB60-A814-648554BCB82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4EE4247-DC08-1AED-9281-8181F6CF521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2120624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sz="2800" b="1" kern="1200" dirty="0">
                <a:solidFill>
                  <a:srgbClr val="EC7C69"/>
                </a:solidFill>
                <a:latin typeface="+mn-lt"/>
                <a:ea typeface="+mn-ea"/>
                <a:cs typeface="+mn-cs"/>
              </a:rPr>
              <a:t>Možnosti financiranja po posameznih državah</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300" dirty="0"/>
              <a:t>Najdi ustrezna sredstva – možnosti financiranja in financiranja. </a:t>
            </a:r>
            <a:r>
              <a:rPr lang="en-US" sz="2300" b="0" dirty="0"/>
              <a:t>Drugi del modula raziskuje prilagojene možnosti financiranja za alternativne turistične nastanitve na Irskem, v Sloveniji, Islandiji, Italiji in na Nizozemskem. Ta del se osredotoča na Nizozemsko. Nauči se, kako identificirati, primerjati in oceniti vire financiranja, ki najbolje ustrezajo tvojemu poslovnemu modelu in ciljem. Poudarek je na usklajevanju s ključnimi prednostnimi nalogami, kot so obnova, nizkoogljična rast in vrednost skupnosti. Na koncu boste sposobni oceniti upravičenost, se znajti v nacionalnih in evropskih shemah ter izbrati prave poti financiranja za uspeh trajnostnega turizma.</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095154" y="1766884"/>
            <a:ext cx="4817934" cy="570200"/>
          </a:xfrm>
        </p:spPr>
        <p:txBody>
          <a:bodyPr lIns="91440" tIns="45720" rIns="91440" bIns="45720" anchor="t">
            <a:noAutofit/>
          </a:bodyPr>
          <a:lstStyle/>
          <a:p>
            <a:pPr marL="342900" indent="-342900">
              <a:buFont typeface="Arial" panose="020B0604020202020204" pitchFamily="34" charset="0"/>
              <a:buChar char="•"/>
            </a:pPr>
            <a:r>
              <a:rPr lang="en-US" sz="1800" dirty="0">
                <a:solidFill>
                  <a:srgbClr val="494949"/>
                </a:solidFill>
              </a:rPr>
              <a:t>Prepoznajte </a:t>
            </a:r>
            <a:r>
              <a:rPr lang="en-US" sz="1800" b="1" dirty="0">
                <a:solidFill>
                  <a:srgbClr val="494949"/>
                </a:solidFill>
              </a:rPr>
              <a:t>glavne</a:t>
            </a:r>
            <a:r>
              <a:rPr lang="en-US" sz="1800" dirty="0">
                <a:solidFill>
                  <a:srgbClr val="494949"/>
                </a:solidFill>
              </a:rPr>
              <a:t> nizozemske </a:t>
            </a:r>
            <a:r>
              <a:rPr lang="en-US" sz="1800" b="1" dirty="0">
                <a:solidFill>
                  <a:srgbClr val="494949"/>
                </a:solidFill>
              </a:rPr>
              <a:t>možnosti financiranja </a:t>
            </a:r>
            <a:r>
              <a:rPr lang="en-US" sz="1800" dirty="0">
                <a:solidFill>
                  <a:srgbClr val="494949"/>
                </a:solidFill>
              </a:rPr>
              <a:t>za trajnostne in nizkoogljične nastanitve, vključno z nacionalnimi davčnimi spodbudami (MIA/Vamil, EIA, ISDE) in provincialnimi skladi.</a:t>
            </a:r>
            <a:endParaRPr lang="en-US" sz="1800" dirty="0">
              <a:solidFill>
                <a:srgbClr val="494949"/>
              </a:solidFill>
              <a:ea typeface="Calibri"/>
              <a:cs typeface="Calibri"/>
            </a:endParaRPr>
          </a:p>
          <a:p>
            <a:pPr marL="342900" indent="-342900">
              <a:buFont typeface="Arial" panose="020B0604020202020204" pitchFamily="34" charset="0"/>
              <a:buChar char="•"/>
            </a:pPr>
            <a:r>
              <a:rPr lang="en-US" sz="1800" dirty="0">
                <a:solidFill>
                  <a:srgbClr val="494949"/>
                </a:solidFill>
              </a:rPr>
              <a:t>Prepoznajte, kako </a:t>
            </a:r>
            <a:r>
              <a:rPr lang="en-US" sz="1800" b="1" dirty="0">
                <a:solidFill>
                  <a:srgbClr val="494949"/>
                </a:solidFill>
              </a:rPr>
              <a:t>lahko projekti izkoristijo </a:t>
            </a:r>
            <a:r>
              <a:rPr lang="en-US" sz="1800" dirty="0">
                <a:solidFill>
                  <a:srgbClr val="494949"/>
                </a:solidFill>
              </a:rPr>
              <a:t>uvedbo</a:t>
            </a:r>
            <a:r>
              <a:rPr lang="en-US" sz="1800" b="1" dirty="0">
                <a:solidFill>
                  <a:srgbClr val="494949"/>
                </a:solidFill>
              </a:rPr>
              <a:t> obnovljivih virov energije</a:t>
            </a:r>
            <a:r>
              <a:rPr lang="en-US" sz="1800" dirty="0">
                <a:solidFill>
                  <a:srgbClr val="494949"/>
                </a:solidFill>
              </a:rPr>
              <a:t>, izboljšave trajnosti in digitalna orodja.</a:t>
            </a:r>
            <a:endParaRPr lang="en-US" sz="1800" dirty="0">
              <a:solidFill>
                <a:srgbClr val="494949"/>
              </a:solidFill>
              <a:ea typeface="Calibri"/>
              <a:cs typeface="Calibri"/>
            </a:endParaRPr>
          </a:p>
          <a:p>
            <a:pPr marL="342900" indent="-342900">
              <a:buFont typeface="Arial" panose="020B0604020202020204" pitchFamily="34" charset="0"/>
              <a:buChar char="•"/>
            </a:pPr>
            <a:r>
              <a:rPr lang="en-US" sz="1800" dirty="0">
                <a:solidFill>
                  <a:srgbClr val="494949"/>
                </a:solidFill>
              </a:rPr>
              <a:t>Razumite upravičenost do </a:t>
            </a:r>
            <a:r>
              <a:rPr lang="en-US" sz="1800" b="1" dirty="0">
                <a:solidFill>
                  <a:srgbClr val="494949"/>
                </a:solidFill>
              </a:rPr>
              <a:t>strukturnih skladov EU </a:t>
            </a:r>
            <a:r>
              <a:rPr lang="en-US" sz="1800" dirty="0">
                <a:solidFill>
                  <a:srgbClr val="494949"/>
                </a:solidFill>
              </a:rPr>
              <a:t>(npr. ERDF prek </a:t>
            </a:r>
            <a:r>
              <a:rPr lang="en-US" sz="1800" err="1">
                <a:solidFill>
                  <a:srgbClr val="494949"/>
                </a:solidFill>
              </a:rPr>
              <a:t>OPZuid</a:t>
            </a:r>
            <a:r>
              <a:rPr lang="en-US" sz="1800" dirty="0">
                <a:solidFill>
                  <a:srgbClr val="494949"/>
                </a:solidFill>
              </a:rPr>
              <a:t>) in regionalnih posojil za inovacije.</a:t>
            </a:r>
            <a:endParaRPr lang="en-US" sz="1800" dirty="0">
              <a:solidFill>
                <a:srgbClr val="494949"/>
              </a:solidFill>
              <a:ea typeface="Calibri"/>
              <a:cs typeface="Calibri"/>
            </a:endParaRPr>
          </a:p>
          <a:p>
            <a:pPr marL="342900" indent="-342900">
              <a:buFont typeface="Arial" panose="020B0604020202020204" pitchFamily="34" charset="0"/>
              <a:buChar char="•"/>
            </a:pPr>
            <a:r>
              <a:rPr lang="en-US" sz="1800" dirty="0">
                <a:solidFill>
                  <a:srgbClr val="494949"/>
                </a:solidFill>
              </a:rPr>
              <a:t>Prikazati, kako </a:t>
            </a:r>
            <a:r>
              <a:rPr lang="en-US" sz="1800" b="1" dirty="0">
                <a:solidFill>
                  <a:srgbClr val="494949"/>
                </a:solidFill>
              </a:rPr>
              <a:t>uskladiti predloge z nizozemskimi prednostnimi nalogami </a:t>
            </a:r>
            <a:r>
              <a:rPr lang="en-US" sz="1800" dirty="0">
                <a:solidFill>
                  <a:srgbClr val="494949"/>
                </a:solidFill>
              </a:rPr>
              <a:t>– okoljsko učinkovitostjo in pametno infrastrukturo.</a:t>
            </a:r>
            <a:endParaRPr lang="en-US" sz="1800" dirty="0">
              <a:solidFill>
                <a:srgbClr val="494949"/>
              </a:solidFill>
              <a:ea typeface="Calibri"/>
              <a:cs typeface="Calibri"/>
            </a:endParaRPr>
          </a:p>
          <a:p>
            <a:pPr marL="342900" indent="-342900">
              <a:buFont typeface="Arial" panose="020B0604020202020204" pitchFamily="34" charset="0"/>
              <a:buChar char="•"/>
            </a:pPr>
            <a:r>
              <a:rPr lang="en-US" sz="1800" dirty="0">
                <a:solidFill>
                  <a:srgbClr val="494949"/>
                </a:solidFill>
              </a:rPr>
              <a:t>Okrepite vloge za financiranje z uporabo strategij, ki so specifične za Nizozemsko.</a:t>
            </a:r>
            <a:endParaRPr lang="en-GB" sz="1800">
              <a:solidFill>
                <a:srgbClr val="414141"/>
              </a:solidFill>
              <a:ea typeface="Calibri"/>
              <a:cs typeface="Calibri"/>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 7 (2. del) Pregled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6655072" y="1705721"/>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345554"/>
            <a:ext cx="4335238" cy="646331"/>
          </a:xfrm>
          <a:prstGeom prst="rect">
            <a:avLst/>
          </a:prstGeom>
          <a:noFill/>
        </p:spPr>
        <p:txBody>
          <a:bodyPr wrap="square" rtlCol="0">
            <a:spAutoFit/>
          </a:bodyPr>
          <a:lstStyle/>
          <a:p>
            <a:r>
              <a:rPr lang="en-IE" sz="3600" b="1" dirty="0">
                <a:solidFill>
                  <a:srgbClr val="459597"/>
                </a:solidFill>
              </a:rPr>
              <a:t>Učni izidi</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8394B1-A10F-604C-1700-3B6640FC9231}"/>
              </a:ext>
            </a:extLst>
          </p:cNvPr>
          <p:cNvSpPr>
            <a:spLocks noGrp="1"/>
          </p:cNvSpPr>
          <p:nvPr>
            <p:ph type="body" sz="quarter" idx="18"/>
          </p:nvPr>
        </p:nvSpPr>
        <p:spPr>
          <a:xfrm>
            <a:off x="3495675" y="469168"/>
            <a:ext cx="8276492" cy="3849918"/>
          </a:xfrm>
        </p:spPr>
        <p:txBody>
          <a:bodyPr lIns="91440" tIns="45720" rIns="91440" bIns="45720" anchor="t"/>
          <a:lstStyle/>
          <a:p>
            <a:pPr>
              <a:lnSpc>
                <a:spcPct val="100000"/>
              </a:lnSpc>
              <a:spcBef>
                <a:spcPts val="0"/>
              </a:spcBef>
              <a:spcAft>
                <a:spcPts val="600"/>
              </a:spcAft>
            </a:pPr>
            <a:r>
              <a:rPr lang="en-IE" sz="2800" b="1" dirty="0">
                <a:solidFill>
                  <a:srgbClr val="EC7C69"/>
                </a:solidFill>
                <a:hlinkClick r:id="rId2">
                  <a:extLst>
                    <a:ext uri="{A12FA001-AC4F-418D-AE19-62706E023703}">
                      <ahyp:hlinkClr xmlns:ahyp="http://schemas.microsoft.com/office/drawing/2018/hyperlinkcolor" val="tx"/>
                    </a:ext>
                  </a:extLst>
                </a:hlinkClick>
              </a:rPr>
              <a:t>Olajšava za naložbe v energijo (EIA)</a:t>
            </a:r>
            <a:endParaRPr lang="en-IE" sz="2800" b="1" dirty="0">
              <a:solidFill>
                <a:srgbClr val="EC7C69"/>
              </a:solidFill>
            </a:endParaRPr>
          </a:p>
          <a:p>
            <a:pPr>
              <a:lnSpc>
                <a:spcPct val="100000"/>
              </a:lnSpc>
              <a:spcBef>
                <a:spcPts val="0"/>
              </a:spcBef>
              <a:spcAft>
                <a:spcPts val="600"/>
              </a:spcAft>
            </a:pPr>
            <a:r>
              <a:rPr lang="en-US" sz="2100" b="1" dirty="0"/>
              <a:t>EIA </a:t>
            </a:r>
            <a:r>
              <a:rPr lang="en-US" sz="2100" dirty="0"/>
              <a:t>je </a:t>
            </a:r>
            <a:r>
              <a:rPr lang="en-US" sz="2100" b="1" dirty="0"/>
              <a:t>sistem davčnih olajšav</a:t>
            </a:r>
            <a:r>
              <a:rPr lang="en-US" sz="2100" dirty="0"/>
              <a:t>, ki podjetjem omogoča, da od svojega obdavčljivega dobička </a:t>
            </a:r>
            <a:r>
              <a:rPr lang="en-US" sz="2100" b="1" dirty="0"/>
              <a:t>odštejejo 40 % upravičenih zelenih naložb</a:t>
            </a:r>
            <a:r>
              <a:rPr lang="en-US" sz="2100" dirty="0"/>
              <a:t>. Njegov namen je spodbuditi naložbe v tehnologije za varčevanje z energijo in trajnostno gradnjo. EIA lahko uveljavljate za postavke s </a:t>
            </a:r>
            <a:r>
              <a:rPr lang="en-US" sz="2100" b="1" dirty="0"/>
              <a:t>seznama odobrenih energetskih ukrepov</a:t>
            </a:r>
            <a:r>
              <a:rPr lang="en-US" sz="2100" dirty="0"/>
              <a:t>. </a:t>
            </a:r>
            <a:endParaRPr lang="en-US" sz="2100" dirty="0">
              <a:ea typeface="Calibri"/>
              <a:cs typeface="Calibri"/>
            </a:endParaRPr>
          </a:p>
          <a:p>
            <a:pPr>
              <a:lnSpc>
                <a:spcPct val="100000"/>
              </a:lnSpc>
              <a:spcBef>
                <a:spcPts val="0"/>
              </a:spcBef>
              <a:spcAft>
                <a:spcPts val="600"/>
              </a:spcAft>
            </a:pPr>
            <a:endParaRPr lang="en-US" sz="2100" dirty="0">
              <a:ea typeface="Calibri"/>
              <a:cs typeface="Calibri"/>
            </a:endParaRPr>
          </a:p>
          <a:p>
            <a:pPr>
              <a:lnSpc>
                <a:spcPct val="100000"/>
              </a:lnSpc>
              <a:spcBef>
                <a:spcPts val="0"/>
              </a:spcBef>
              <a:spcAft>
                <a:spcPts val="600"/>
              </a:spcAft>
            </a:pPr>
            <a:r>
              <a:rPr lang="en-US" sz="2100" dirty="0"/>
              <a:t>Ti vključujejo </a:t>
            </a:r>
            <a:r>
              <a:rPr lang="en-US" sz="2100" b="1" dirty="0"/>
              <a:t>sončne kolektorje, toplotne črpalke, izolacijske sisteme, energetsko varčno razsvetljavo in energetsko učinkovite sisteme HVAC.</a:t>
            </a:r>
            <a:endParaRPr lang="en-US" sz="2100" b="1" dirty="0">
              <a:ea typeface="Calibri"/>
              <a:cs typeface="Calibri"/>
            </a:endParaRPr>
          </a:p>
          <a:p>
            <a:pPr>
              <a:lnSpc>
                <a:spcPct val="100000"/>
              </a:lnSpc>
              <a:spcBef>
                <a:spcPts val="0"/>
              </a:spcBef>
              <a:spcAft>
                <a:spcPts val="600"/>
              </a:spcAft>
            </a:pPr>
            <a:endParaRPr lang="en-US" sz="2100" b="1" dirty="0">
              <a:ea typeface="Calibri"/>
              <a:cs typeface="Calibri"/>
            </a:endParaRPr>
          </a:p>
          <a:p>
            <a:pPr>
              <a:lnSpc>
                <a:spcPct val="100000"/>
              </a:lnSpc>
              <a:spcBef>
                <a:spcPts val="0"/>
              </a:spcBef>
              <a:spcAft>
                <a:spcPts val="600"/>
              </a:spcAft>
            </a:pPr>
            <a:r>
              <a:rPr lang="en-US" sz="2100" dirty="0"/>
              <a:t>Za ATA se lahko prijavijo mala in srednja podjetja, </a:t>
            </a:r>
            <a:r>
              <a:rPr lang="en-US" sz="2100" b="1" dirty="0"/>
              <a:t>naravne koče, podeželske penzioni, okolju prijazni ponudniki glampinga in hoteli, ki se zeleno prenavljajo.</a:t>
            </a:r>
            <a:endParaRPr lang="en-US" sz="2100" dirty="0">
              <a:ea typeface="Calibri"/>
              <a:cs typeface="Calibri"/>
            </a:endParaRPr>
          </a:p>
          <a:p>
            <a:pPr>
              <a:lnSpc>
                <a:spcPct val="100000"/>
              </a:lnSpc>
              <a:spcBef>
                <a:spcPts val="0"/>
              </a:spcBef>
              <a:spcAft>
                <a:spcPts val="600"/>
              </a:spcAft>
            </a:pPr>
            <a:r>
              <a:rPr lang="en-US" sz="2100" b="1" dirty="0">
                <a:solidFill>
                  <a:srgbClr val="E96751"/>
                </a:solidFill>
              </a:rPr>
              <a:t>Primer</a:t>
            </a:r>
            <a:r>
              <a:rPr lang="en-US" sz="2100" dirty="0"/>
              <a:t>: Koča v naravi vlaga</a:t>
            </a:r>
            <a:r>
              <a:rPr lang="en-US" sz="2100" b="1" dirty="0"/>
              <a:t> 20.000 </a:t>
            </a:r>
            <a:r>
              <a:rPr lang="en-US" sz="2100" dirty="0"/>
              <a:t>EUR v izolacijo strehe in sončne kolektorje. Z uporabo EIA odšteje</a:t>
            </a:r>
            <a:r>
              <a:rPr lang="en-US" sz="2100" b="1" dirty="0"/>
              <a:t> 8.000 EUR </a:t>
            </a:r>
            <a:r>
              <a:rPr lang="en-US" sz="2100" dirty="0"/>
              <a:t>od svojega obdavčljivega dobička (40 %).</a:t>
            </a:r>
            <a:endParaRPr lang="en-US" sz="2100" dirty="0">
              <a:ea typeface="Calibri"/>
              <a:cs typeface="Calibri"/>
            </a:endParaRPr>
          </a:p>
          <a:p>
            <a:pPr>
              <a:lnSpc>
                <a:spcPct val="100000"/>
              </a:lnSpc>
              <a:spcBef>
                <a:spcPts val="0"/>
              </a:spcBef>
              <a:spcAft>
                <a:spcPts val="600"/>
              </a:spcAft>
            </a:pPr>
            <a:endParaRPr lang="en-IE" sz="2100" dirty="0">
              <a:ea typeface="Calibri"/>
              <a:cs typeface="Calibri"/>
            </a:endParaRPr>
          </a:p>
        </p:txBody>
      </p:sp>
      <p:pic>
        <p:nvPicPr>
          <p:cNvPr id="8" name="Picture 7">
            <a:extLst>
              <a:ext uri="{FF2B5EF4-FFF2-40B4-BE49-F238E27FC236}">
                <a16:creationId xmlns:a16="http://schemas.microsoft.com/office/drawing/2014/main" id="{C25C7AAD-654D-1505-EBF8-39164DA32AD6}"/>
              </a:ext>
            </a:extLst>
          </p:cNvPr>
          <p:cNvPicPr>
            <a:picLocks noChangeAspect="1"/>
          </p:cNvPicPr>
          <p:nvPr/>
        </p:nvPicPr>
        <p:blipFill>
          <a:blip r:embed="rId3"/>
          <a:srcRect l="6887" b="2757"/>
          <a:stretch>
            <a:fillRect/>
          </a:stretch>
        </p:blipFill>
        <p:spPr>
          <a:xfrm>
            <a:off x="584034" y="2045705"/>
            <a:ext cx="2071583" cy="3631196"/>
          </a:xfrm>
          <a:prstGeom prst="rect">
            <a:avLst/>
          </a:prstGeom>
        </p:spPr>
      </p:pic>
      <p:grpSp>
        <p:nvGrpSpPr>
          <p:cNvPr id="4" name="Group 3">
            <a:extLst>
              <a:ext uri="{FF2B5EF4-FFF2-40B4-BE49-F238E27FC236}">
                <a16:creationId xmlns:a16="http://schemas.microsoft.com/office/drawing/2014/main" id="{1E8D3DC2-328E-FBD9-2C2A-42CF055C6945}"/>
              </a:ext>
            </a:extLst>
          </p:cNvPr>
          <p:cNvGrpSpPr/>
          <p:nvPr/>
        </p:nvGrpSpPr>
        <p:grpSpPr>
          <a:xfrm>
            <a:off x="2655617" y="469168"/>
            <a:ext cx="720674" cy="861774"/>
            <a:chOff x="1015048" y="996928"/>
            <a:chExt cx="1016952" cy="1216059"/>
          </a:xfrm>
        </p:grpSpPr>
        <p:sp>
          <p:nvSpPr>
            <p:cNvPr id="7" name="Oval 6">
              <a:extLst>
                <a:ext uri="{FF2B5EF4-FFF2-40B4-BE49-F238E27FC236}">
                  <a16:creationId xmlns:a16="http://schemas.microsoft.com/office/drawing/2014/main" id="{E34BA613-C142-2DE7-75F8-33944F45711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569E02-2571-0C8D-4EE2-A338C05B641E}"/>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2223123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70A11-CFD3-D165-8B74-CE4F698203E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8AA34A8-CE92-B0D1-5B77-2E44EE06E99A}"/>
              </a:ext>
            </a:extLst>
          </p:cNvPr>
          <p:cNvSpPr>
            <a:spLocks noGrp="1"/>
          </p:cNvSpPr>
          <p:nvPr>
            <p:ph type="body" sz="quarter" idx="18"/>
          </p:nvPr>
        </p:nvSpPr>
        <p:spPr>
          <a:xfrm>
            <a:off x="3228975" y="397879"/>
            <a:ext cx="8515350" cy="3849918"/>
          </a:xfrm>
        </p:spPr>
        <p:txBody>
          <a:bodyPr/>
          <a:lstStyle/>
          <a:p>
            <a:pPr>
              <a:lnSpc>
                <a:spcPct val="100000"/>
              </a:lnSpc>
              <a:spcBef>
                <a:spcPts val="0"/>
              </a:spcBef>
              <a:spcAft>
                <a:spcPts val="600"/>
              </a:spcAft>
            </a:pPr>
            <a:r>
              <a:rPr lang="en-IE" sz="2800" b="1" dirty="0">
                <a:solidFill>
                  <a:srgbClr val="EC7C69"/>
                </a:solidFill>
                <a:hlinkClick r:id="rId2">
                  <a:extLst>
                    <a:ext uri="{A12FA001-AC4F-418D-AE19-62706E023703}">
                      <ahyp:hlinkClr xmlns:ahyp="http://schemas.microsoft.com/office/drawing/2018/hyperlinkcolor" val="tx"/>
                    </a:ext>
                  </a:extLst>
                </a:hlinkClick>
              </a:rPr>
              <a:t>OPZuid EFRO + regionalno financiranje </a:t>
            </a:r>
            <a:r>
              <a:rPr lang="en-IE" dirty="0"/>
              <a:t>(npr. primer Zeeland)</a:t>
            </a:r>
          </a:p>
          <a:p>
            <a:pPr>
              <a:lnSpc>
                <a:spcPct val="100000"/>
              </a:lnSpc>
              <a:spcBef>
                <a:spcPts val="0"/>
              </a:spcBef>
              <a:spcAft>
                <a:spcPts val="600"/>
              </a:spcAft>
            </a:pPr>
            <a:r>
              <a:rPr lang="en-US" dirty="0" err="1"/>
              <a:t>Program</a:t>
            </a:r>
            <a:r>
              <a:rPr lang="en-US" dirty="0"/>
              <a:t> </a:t>
            </a:r>
            <a:r>
              <a:rPr lang="en-US" b="1" dirty="0" err="1"/>
              <a:t>OPZuid</a:t>
            </a:r>
            <a:r>
              <a:rPr lang="en-US" dirty="0"/>
              <a:t>, ki je del </a:t>
            </a:r>
            <a:r>
              <a:rPr lang="en-US" b="1" dirty="0"/>
              <a:t>Evropskega sklada za regionalni razvoj (ESRR)</a:t>
            </a:r>
            <a:r>
              <a:rPr lang="en-US" dirty="0"/>
              <a:t>, podpira </a:t>
            </a:r>
            <a:r>
              <a:rPr lang="en-US" b="1" dirty="0"/>
              <a:t>inovativne, trajnostne in nizkoogljične poslovne naložbe</a:t>
            </a:r>
            <a:r>
              <a:rPr lang="en-US" dirty="0"/>
              <a:t>. Regionalne oblasti, kot je provinca Zeeland, pogosto ponujajo sofinanciranje, kar znatno poveča proračun za zelene nadgradnje. Za turistična in rekreacijska podjetja na jugu Nizozemske (regija </a:t>
            </a:r>
            <a:r>
              <a:rPr lang="en-US" dirty="0" err="1"/>
              <a:t>OPZuid</a:t>
            </a:r>
            <a:r>
              <a:rPr lang="en-US" dirty="0"/>
              <a:t>), zlasti za podeželska ali naravna nastanitvena podjetja, ki želijo izvesti obsežne energetske posodobitve ali inovativne </a:t>
            </a:r>
            <a:r>
              <a:rPr lang="en-US" b="1" dirty="0"/>
              <a:t>projekte. To je močan model za ambiciozne zelene posodobitve</a:t>
            </a:r>
            <a:r>
              <a:rPr lang="en-US" dirty="0"/>
              <a:t>, zlasti za podjetja, ki želijo preiti na delovanje brez omrežja ali brez emisij. </a:t>
            </a:r>
            <a:r>
              <a:rPr lang="en-US" b="1" dirty="0">
                <a:solidFill>
                  <a:srgbClr val="E96751"/>
                </a:solidFill>
              </a:rPr>
              <a:t>Primer: </a:t>
            </a:r>
            <a:r>
              <a:rPr lang="en-IE" b="1" dirty="0">
                <a:solidFill>
                  <a:srgbClr val="494949"/>
                </a:solidFill>
              </a:rPr>
              <a:t>Ons Buiten &amp; Camping </a:t>
            </a:r>
            <a:r>
              <a:rPr lang="en-IE" b="1" dirty="0" err="1">
                <a:solidFill>
                  <a:srgbClr val="494949"/>
                </a:solidFill>
              </a:rPr>
              <a:t>Olmenveld </a:t>
            </a:r>
            <a:r>
              <a:rPr lang="en-IE" dirty="0">
                <a:solidFill>
                  <a:srgbClr val="494949"/>
                </a:solidFill>
              </a:rPr>
              <a:t>je prejel:</a:t>
            </a:r>
          </a:p>
          <a:p>
            <a:pPr marL="342900" indent="-342900">
              <a:lnSpc>
                <a:spcPct val="100000"/>
              </a:lnSpc>
              <a:spcBef>
                <a:spcPts val="0"/>
              </a:spcBef>
              <a:buFont typeface="Wingdings" panose="05000000000000000000" pitchFamily="2" charset="2"/>
              <a:buChar char="v"/>
            </a:pPr>
            <a:r>
              <a:rPr lang="en-US" b="1" dirty="0"/>
              <a:t>971.611 EUR </a:t>
            </a:r>
            <a:r>
              <a:rPr lang="en-US" dirty="0"/>
              <a:t>od </a:t>
            </a:r>
            <a:r>
              <a:rPr lang="en-US" b="1" dirty="0"/>
              <a:t>EFRO (</a:t>
            </a:r>
            <a:r>
              <a:rPr lang="en-US" b="1" dirty="0" err="1"/>
              <a:t>OPZuid</a:t>
            </a:r>
            <a:r>
              <a:rPr lang="en-US" b="1" dirty="0"/>
              <a:t>)</a:t>
            </a:r>
            <a:endParaRPr lang="en-US" dirty="0"/>
          </a:p>
          <a:p>
            <a:pPr marL="342900" indent="-342900">
              <a:lnSpc>
                <a:spcPct val="100000"/>
              </a:lnSpc>
              <a:spcBef>
                <a:spcPts val="0"/>
              </a:spcBef>
              <a:buFont typeface="Wingdings" panose="05000000000000000000" pitchFamily="2" charset="2"/>
              <a:buChar char="v"/>
            </a:pPr>
            <a:r>
              <a:rPr lang="en-US" b="1" dirty="0"/>
              <a:t>416.404 </a:t>
            </a:r>
            <a:r>
              <a:rPr lang="en-US" dirty="0"/>
              <a:t>EUR </a:t>
            </a:r>
            <a:r>
              <a:rPr lang="en-US" b="1" dirty="0"/>
              <a:t>sofinanciranja od Zeeland </a:t>
            </a:r>
          </a:p>
          <a:p>
            <a:pPr>
              <a:lnSpc>
                <a:spcPct val="100000"/>
              </a:lnSpc>
              <a:spcBef>
                <a:spcPts val="0"/>
              </a:spcBef>
            </a:pPr>
            <a:r>
              <a:rPr lang="en-US" dirty="0">
                <a:solidFill>
                  <a:srgbClr val="494949"/>
                </a:solidFill>
              </a:rPr>
              <a:t>Denar uporabita za </a:t>
            </a:r>
            <a:r>
              <a:rPr lang="en-US" b="1" dirty="0">
                <a:solidFill>
                  <a:srgbClr val="494949"/>
                </a:solidFill>
              </a:rPr>
              <a:t>namestitev in nadgradnjo </a:t>
            </a:r>
            <a:r>
              <a:rPr lang="en-IE" dirty="0">
                <a:solidFill>
                  <a:srgbClr val="494949"/>
                </a:solidFill>
              </a:rPr>
              <a:t>toplotnih črpalk, akumulatorjev, sončnih </a:t>
            </a:r>
            <a:r>
              <a:rPr lang="en-US" dirty="0"/>
              <a:t>sistemov </a:t>
            </a:r>
            <a:r>
              <a:rPr lang="en-IE" dirty="0">
                <a:solidFill>
                  <a:srgbClr val="494949"/>
                </a:solidFill>
              </a:rPr>
              <a:t>brez omrežja </a:t>
            </a:r>
            <a:r>
              <a:rPr lang="en-US" dirty="0"/>
              <a:t>in sistemov za spremljanje energije (EMS</a:t>
            </a:r>
            <a:r>
              <a:rPr lang="en-IE" dirty="0">
                <a:solidFill>
                  <a:srgbClr val="494949"/>
                </a:solidFill>
              </a:rPr>
              <a:t>). </a:t>
            </a:r>
            <a:r>
              <a:rPr lang="en-IE" dirty="0">
                <a:solidFill>
                  <a:srgbClr val="E96751"/>
                </a:solidFill>
                <a:hlinkClick r:id="rId3">
                  <a:extLst>
                    <a:ext uri="{A12FA001-AC4F-418D-AE19-62706E023703}">
                      <ahyp:hlinkClr xmlns:ahyp="http://schemas.microsoft.com/office/drawing/2018/hyperlinkcolor" val="tx"/>
                    </a:ext>
                  </a:extLst>
                </a:hlinkClick>
              </a:rPr>
              <a:t>Članek s podrobnimi podatki (NL)</a:t>
            </a:r>
            <a:endParaRPr lang="en-IE" dirty="0">
              <a:solidFill>
                <a:srgbClr val="E96751"/>
              </a:solidFill>
            </a:endParaRPr>
          </a:p>
          <a:p>
            <a:pPr>
              <a:lnSpc>
                <a:spcPct val="100000"/>
              </a:lnSpc>
              <a:spcBef>
                <a:spcPts val="0"/>
              </a:spcBef>
              <a:spcAft>
                <a:spcPts val="600"/>
              </a:spcAft>
            </a:pPr>
            <a:br>
              <a:rPr lang="en-US" dirty="0"/>
            </a:br>
            <a:endParaRPr lang="en-IE" dirty="0"/>
          </a:p>
        </p:txBody>
      </p:sp>
      <p:pic>
        <p:nvPicPr>
          <p:cNvPr id="8" name="Picture 7">
            <a:extLst>
              <a:ext uri="{FF2B5EF4-FFF2-40B4-BE49-F238E27FC236}">
                <a16:creationId xmlns:a16="http://schemas.microsoft.com/office/drawing/2014/main" id="{9BA641C1-81B3-6BF3-5C54-26BB4254E3D0}"/>
              </a:ext>
            </a:extLst>
          </p:cNvPr>
          <p:cNvPicPr>
            <a:picLocks noChangeAspect="1"/>
          </p:cNvPicPr>
          <p:nvPr/>
        </p:nvPicPr>
        <p:blipFill>
          <a:blip r:embed="rId4"/>
          <a:srcRect l="6887" b="2757"/>
          <a:stretch>
            <a:fillRect/>
          </a:stretch>
        </p:blipFill>
        <p:spPr>
          <a:xfrm>
            <a:off x="584034" y="2045705"/>
            <a:ext cx="2071583" cy="3631196"/>
          </a:xfrm>
          <a:prstGeom prst="rect">
            <a:avLst/>
          </a:prstGeom>
        </p:spPr>
      </p:pic>
      <p:grpSp>
        <p:nvGrpSpPr>
          <p:cNvPr id="4" name="Group 3">
            <a:extLst>
              <a:ext uri="{FF2B5EF4-FFF2-40B4-BE49-F238E27FC236}">
                <a16:creationId xmlns:a16="http://schemas.microsoft.com/office/drawing/2014/main" id="{C89D5FC7-F200-CF84-C52C-2B3004E1B70F}"/>
              </a:ext>
            </a:extLst>
          </p:cNvPr>
          <p:cNvGrpSpPr/>
          <p:nvPr/>
        </p:nvGrpSpPr>
        <p:grpSpPr>
          <a:xfrm>
            <a:off x="2411672" y="397879"/>
            <a:ext cx="720674" cy="861774"/>
            <a:chOff x="1015048" y="996928"/>
            <a:chExt cx="1016952" cy="1216059"/>
          </a:xfrm>
        </p:grpSpPr>
        <p:sp>
          <p:nvSpPr>
            <p:cNvPr id="7" name="Oval 6">
              <a:extLst>
                <a:ext uri="{FF2B5EF4-FFF2-40B4-BE49-F238E27FC236}">
                  <a16:creationId xmlns:a16="http://schemas.microsoft.com/office/drawing/2014/main" id="{2CBB73CC-9911-5F68-822B-4B800170337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8CEA721A-DDF3-8A25-2293-A578DF1483CC}"/>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1544901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7881-16C9-4304-9DC6-336F0D48E1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249C69-E1BB-7497-E72E-8D95D38BFF25}"/>
              </a:ext>
            </a:extLst>
          </p:cNvPr>
          <p:cNvSpPr>
            <a:spLocks noGrp="1"/>
          </p:cNvSpPr>
          <p:nvPr>
            <p:ph type="body" sz="quarter" idx="18"/>
          </p:nvPr>
        </p:nvSpPr>
        <p:spPr>
          <a:xfrm>
            <a:off x="5107110" y="855993"/>
            <a:ext cx="6407997" cy="2213420"/>
          </a:xfrm>
        </p:spPr>
        <p:txBody>
          <a:bodyPr/>
          <a:lstStyle/>
          <a:p>
            <a:pPr>
              <a:spcAft>
                <a:spcPts val="600"/>
              </a:spcAft>
            </a:pPr>
            <a:r>
              <a:rPr lang="en-US" sz="2100" b="1" dirty="0"/>
              <a:t>Podpora lokalnim podjetjem: </a:t>
            </a:r>
            <a:r>
              <a:rPr lang="en-US" sz="2100" dirty="0">
                <a:solidFill>
                  <a:srgbClr val="E96751"/>
                </a:solidFill>
                <a:hlinkClick r:id="rId2">
                  <a:extLst>
                    <a:ext uri="{A12FA001-AC4F-418D-AE19-62706E023703}">
                      <ahyp:hlinkClr xmlns:ahyp="http://schemas.microsoft.com/office/drawing/2018/hyperlinkcolor" val="tx"/>
                    </a:ext>
                  </a:extLst>
                </a:hlinkClick>
              </a:rPr>
              <a:t>Kamer van </a:t>
            </a:r>
            <a:r>
              <a:rPr lang="en-US" sz="2100" dirty="0" err="1">
                <a:solidFill>
                  <a:srgbClr val="E96751"/>
                </a:solidFill>
                <a:hlinkClick r:id="rId2">
                  <a:extLst>
                    <a:ext uri="{A12FA001-AC4F-418D-AE19-62706E023703}">
                      <ahyp:hlinkClr xmlns:ahyp="http://schemas.microsoft.com/office/drawing/2018/hyperlinkcolor" val="tx"/>
                    </a:ext>
                  </a:extLst>
                </a:hlinkClick>
              </a:rPr>
              <a:t>Koophandel </a:t>
            </a:r>
            <a:r>
              <a:rPr lang="en-US" sz="2100" dirty="0">
                <a:solidFill>
                  <a:srgbClr val="E96751"/>
                </a:solidFill>
                <a:hlinkClick r:id="rId2">
                  <a:extLst>
                    <a:ext uri="{A12FA001-AC4F-418D-AE19-62706E023703}">
                      <ahyp:hlinkClr xmlns:ahyp="http://schemas.microsoft.com/office/drawing/2018/hyperlinkcolor" val="tx"/>
                    </a:ext>
                  </a:extLst>
                </a:hlinkClick>
              </a:rPr>
              <a:t>(KVK) </a:t>
            </a:r>
            <a:r>
              <a:rPr lang="en-US" sz="2100" dirty="0"/>
              <a:t>in </a:t>
            </a:r>
            <a:r>
              <a:rPr lang="en-US" sz="2100" dirty="0">
                <a:solidFill>
                  <a:srgbClr val="E96751"/>
                </a:solidFill>
                <a:hlinkClick r:id="rId3">
                  <a:extLst>
                    <a:ext uri="{A12FA001-AC4F-418D-AE19-62706E023703}">
                      <ahyp:hlinkClr xmlns:ahyp="http://schemas.microsoft.com/office/drawing/2018/hyperlinkcolor" val="tx"/>
                    </a:ext>
                  </a:extLst>
                </a:hlinkClick>
              </a:rPr>
              <a:t>Nizozemska agencija za podjetništvo (RVO) </a:t>
            </a:r>
            <a:r>
              <a:rPr lang="en-US" sz="2100" dirty="0"/>
              <a:t>nudita pomoč pri ustanavljanju podjetja. Spletna stran Kamer van </a:t>
            </a:r>
            <a:r>
              <a:rPr lang="en-US" sz="2100" dirty="0" err="1"/>
              <a:t>Koophandel </a:t>
            </a:r>
            <a:r>
              <a:rPr lang="en-US" sz="2100" dirty="0"/>
              <a:t>(kvk.nl) ima rubriko za ustanavljanje podjetja na področju rekreacije ali turizma. Tu morate registrirati svoje podjetje za glamping, če ste na začetku. </a:t>
            </a:r>
            <a:r>
              <a:rPr lang="en-US" sz="2100" b="1" dirty="0"/>
              <a:t>Opomba: </a:t>
            </a:r>
            <a:r>
              <a:rPr lang="en-US" sz="2100" dirty="0"/>
              <a:t>Čeprav ne nudijo neposredne finančne pomoči, vam lahko pomagajo najti ustrezne subvencije ali programe.</a:t>
            </a:r>
          </a:p>
        </p:txBody>
      </p:sp>
      <p:cxnSp>
        <p:nvCxnSpPr>
          <p:cNvPr id="7" name="Straight Connector 6">
            <a:extLst>
              <a:ext uri="{FF2B5EF4-FFF2-40B4-BE49-F238E27FC236}">
                <a16:creationId xmlns:a16="http://schemas.microsoft.com/office/drawing/2014/main" id="{B1C6288B-A5F4-0104-4BB5-DE7E2F4D6848}"/>
              </a:ext>
            </a:extLst>
          </p:cNvPr>
          <p:cNvCxnSpPr/>
          <p:nvPr/>
        </p:nvCxnSpPr>
        <p:spPr>
          <a:xfrm>
            <a:off x="1290918" y="354477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3774F1F5-A8A3-F212-9089-7B8FEC8355B0}"/>
              </a:ext>
            </a:extLst>
          </p:cNvPr>
          <p:cNvSpPr txBox="1">
            <a:spLocks/>
          </p:cNvSpPr>
          <p:nvPr/>
        </p:nvSpPr>
        <p:spPr>
          <a:xfrm>
            <a:off x="4708525" y="3721865"/>
            <a:ext cx="7207064" cy="22134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solidFill>
                  <a:srgbClr val="494949"/>
                </a:solidFill>
              </a:rPr>
              <a:t>Provincialni in lokalni programi: </a:t>
            </a:r>
            <a:r>
              <a:rPr lang="en-US" sz="2000" dirty="0">
                <a:solidFill>
                  <a:srgbClr val="494949"/>
                </a:solidFill>
              </a:rPr>
              <a:t>Nizozemska je </a:t>
            </a:r>
            <a:r>
              <a:rPr lang="en-US" sz="2000" err="1">
                <a:solidFill>
                  <a:srgbClr val="494949"/>
                </a:solidFill>
              </a:rPr>
              <a:t>decentralizirana</a:t>
            </a:r>
            <a:r>
              <a:rPr lang="en-US" sz="2000" dirty="0">
                <a:solidFill>
                  <a:srgbClr val="494949"/>
                </a:solidFill>
              </a:rPr>
              <a:t>; včasih imajo province ali občine sredstva, namenjena lokalnemu gospodarskemu razvoju. Na primer, provinca ima lahko </a:t>
            </a:r>
            <a:r>
              <a:rPr lang="en-US" sz="2000" dirty="0">
                <a:solidFill>
                  <a:srgbClr val="E96751"/>
                </a:solidFill>
                <a:hlinkClick r:id="rId4">
                  <a:extLst>
                    <a:ext uri="{A12FA001-AC4F-418D-AE19-62706E023703}">
                      <ahyp:hlinkClr xmlns:ahyp="http://schemas.microsoft.com/office/drawing/2018/hyperlinkcolor" val="tx"/>
                    </a:ext>
                  </a:extLst>
                </a:hlinkClick>
              </a:rPr>
              <a:t>sklad „Leefbaarheid” (življenjska kakovost) </a:t>
            </a:r>
            <a:r>
              <a:rPr lang="en-US" sz="2000" dirty="0">
                <a:solidFill>
                  <a:srgbClr val="494949"/>
                </a:solidFill>
              </a:rPr>
              <a:t>za podporo majhnim pobudam, ki ohranjajo živahnost podeželskih območij – majhen glamping bi se lahko kvalificiral, če bi se predstavil kot izboljšava območja. Preverite pri svoji </a:t>
            </a:r>
            <a:r>
              <a:rPr lang="en-US" sz="2000" b="1" err="1">
                <a:solidFill>
                  <a:srgbClr val="494949"/>
                </a:solidFill>
              </a:rPr>
              <a:t>Gemeente</a:t>
            </a:r>
            <a:r>
              <a:rPr lang="en-US" sz="2000" b="1" dirty="0">
                <a:solidFill>
                  <a:srgbClr val="494949"/>
                </a:solidFill>
              </a:rPr>
              <a:t> </a:t>
            </a:r>
            <a:r>
              <a:rPr lang="en-US" sz="2000" dirty="0">
                <a:solidFill>
                  <a:srgbClr val="494949"/>
                </a:solidFill>
              </a:rPr>
              <a:t>(občini) ali provinci, ali obstajajo kakšni programi podpore za mala in srednja podjetja ali subvencije za promocijo turizma.</a:t>
            </a:r>
            <a:endParaRPr lang="en-US" sz="2000" dirty="0">
              <a:solidFill>
                <a:srgbClr val="494949"/>
              </a:solidFill>
              <a:ea typeface="Calibri"/>
              <a:cs typeface="Calibri"/>
            </a:endParaRPr>
          </a:p>
        </p:txBody>
      </p:sp>
      <p:sp>
        <p:nvSpPr>
          <p:cNvPr id="13" name="Freeform 28">
            <a:extLst>
              <a:ext uri="{FF2B5EF4-FFF2-40B4-BE49-F238E27FC236}">
                <a16:creationId xmlns:a16="http://schemas.microsoft.com/office/drawing/2014/main" id="{05F08BCA-001D-4FD9-C4DA-E9CB1B8CCE2B}"/>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4470E647-58E1-D6BD-F5E6-EFE0CCBD661E}"/>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pic>
        <p:nvPicPr>
          <p:cNvPr id="20482" name="Picture 2" descr="Over KVK | KVK">
            <a:extLst>
              <a:ext uri="{FF2B5EF4-FFF2-40B4-BE49-F238E27FC236}">
                <a16:creationId xmlns:a16="http://schemas.microsoft.com/office/drawing/2014/main" id="{62C7FAF5-EA52-186E-9257-CEB0C6C3B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78" y="1350123"/>
            <a:ext cx="4096899" cy="19052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A706E76-290D-359F-35E1-CB609F9A4CE4}"/>
              </a:ext>
            </a:extLst>
          </p:cNvPr>
          <p:cNvPicPr>
            <a:picLocks noChangeAspect="1"/>
          </p:cNvPicPr>
          <p:nvPr/>
        </p:nvPicPr>
        <p:blipFill>
          <a:blip r:embed="rId6"/>
          <a:stretch>
            <a:fillRect/>
          </a:stretch>
        </p:blipFill>
        <p:spPr>
          <a:xfrm>
            <a:off x="1147763" y="3723352"/>
            <a:ext cx="3396279" cy="2326469"/>
          </a:xfrm>
          <a:prstGeom prst="rect">
            <a:avLst/>
          </a:prstGeom>
        </p:spPr>
      </p:pic>
    </p:spTree>
    <p:extLst>
      <p:ext uri="{BB962C8B-B14F-4D97-AF65-F5344CB8AC3E}">
        <p14:creationId xmlns:p14="http://schemas.microsoft.com/office/powerpoint/2010/main" val="4192838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C2126-6C98-72FA-906B-BECC4A749C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585B69B-B81A-1C25-AE5D-3F0F0206F98D}"/>
              </a:ext>
            </a:extLst>
          </p:cNvPr>
          <p:cNvSpPr>
            <a:spLocks noGrp="1"/>
          </p:cNvSpPr>
          <p:nvPr>
            <p:ph type="body" sz="quarter" idx="18"/>
          </p:nvPr>
        </p:nvSpPr>
        <p:spPr>
          <a:xfrm>
            <a:off x="5490874" y="959046"/>
            <a:ext cx="5857884" cy="2213420"/>
          </a:xfrm>
        </p:spPr>
        <p:txBody>
          <a:bodyPr/>
          <a:lstStyle/>
          <a:p>
            <a:r>
              <a:rPr lang="en-US" b="1" dirty="0"/>
              <a:t>Industrijska združenja: </a:t>
            </a:r>
            <a:r>
              <a:rPr lang="en-US" dirty="0">
                <a:solidFill>
                  <a:srgbClr val="E96751"/>
                </a:solidFill>
                <a:hlinkClick r:id="rId2">
                  <a:extLst>
                    <a:ext uri="{A12FA001-AC4F-418D-AE19-62706E023703}">
                      <ahyp:hlinkClr xmlns:ahyp="http://schemas.microsoft.com/office/drawing/2018/hyperlinkcolor" val="tx"/>
                    </a:ext>
                  </a:extLst>
                </a:hlinkClick>
              </a:rPr>
              <a:t>Nizozemsko združenje za rekreacijo (ANWB) </a:t>
            </a:r>
            <a:r>
              <a:rPr lang="en-US" dirty="0"/>
              <a:t>ponuja različne ugodnosti in storitve ponudnikom nastanitev, vključno s kampi, počitniškimi parki in drugimi rekreacijskimi podjetji. Te lahko vključujejo industrijske vire, priložnosti za mreženje in podporo za razvoj nišnih nastanitev. </a:t>
            </a:r>
          </a:p>
        </p:txBody>
      </p:sp>
      <p:cxnSp>
        <p:nvCxnSpPr>
          <p:cNvPr id="7" name="Straight Connector 6">
            <a:extLst>
              <a:ext uri="{FF2B5EF4-FFF2-40B4-BE49-F238E27FC236}">
                <a16:creationId xmlns:a16="http://schemas.microsoft.com/office/drawing/2014/main" id="{8DE4CE5E-7C07-B965-CE89-DB8F982C9C69}"/>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B9BF5A0E-8C0F-49FB-DE51-6AADC694820B}"/>
              </a:ext>
            </a:extLst>
          </p:cNvPr>
          <p:cNvSpPr txBox="1">
            <a:spLocks/>
          </p:cNvSpPr>
          <p:nvPr/>
        </p:nvSpPr>
        <p:spPr>
          <a:xfrm>
            <a:off x="1290918" y="4000206"/>
            <a:ext cx="10497671" cy="22134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100" dirty="0">
                <a:solidFill>
                  <a:srgbClr val="494949"/>
                </a:solidFill>
              </a:rPr>
              <a:t>Na Nizozemskem je za upravljanje glamping lokacije običajno potrebna kamping licenca ali okoljsko dovoljenje, pri čemer se lahko posebne zahteve med občinami (</a:t>
            </a:r>
            <a:r>
              <a:rPr lang="en-US" sz="2100" dirty="0" err="1">
                <a:solidFill>
                  <a:srgbClr val="494949"/>
                </a:solidFill>
              </a:rPr>
              <a:t>gemeente</a:t>
            </a:r>
            <a:r>
              <a:rPr lang="en-US" sz="2100" dirty="0">
                <a:solidFill>
                  <a:srgbClr val="494949"/>
                </a:solidFill>
              </a:rPr>
              <a:t>) znatno razlikujejo. Spletne strani, kot je </a:t>
            </a:r>
            <a:r>
              <a:rPr lang="en-US" sz="2100" dirty="0">
                <a:solidFill>
                  <a:srgbClr val="E96751"/>
                </a:solidFill>
                <a:hlinkClick r:id="rId3">
                  <a:extLst>
                    <a:ext uri="{A12FA001-AC4F-418D-AE19-62706E023703}">
                      <ahyp:hlinkClr xmlns:ahyp="http://schemas.microsoft.com/office/drawing/2018/hyperlinkcolor" val="tx"/>
                    </a:ext>
                  </a:extLst>
                </a:hlinkClick>
              </a:rPr>
              <a:t>Ondernemersplein.nl</a:t>
            </a:r>
            <a:r>
              <a:rPr lang="en-US" sz="2100" dirty="0">
                <a:solidFill>
                  <a:srgbClr val="494949"/>
                </a:solidFill>
              </a:rPr>
              <a:t>, </a:t>
            </a:r>
            <a:r>
              <a:rPr lang="en-US" sz="2100" dirty="0">
                <a:solidFill>
                  <a:srgbClr val="E96751"/>
                </a:solidFill>
                <a:hlinkClick r:id="rId4">
                  <a:extLst>
                    <a:ext uri="{A12FA001-AC4F-418D-AE19-62706E023703}">
                      <ahyp:hlinkClr xmlns:ahyp="http://schemas.microsoft.com/office/drawing/2018/hyperlinkcolor" val="tx"/>
                    </a:ext>
                  </a:extLst>
                </a:hlinkClick>
              </a:rPr>
              <a:t>vladni portal za podjetnike</a:t>
            </a:r>
            <a:r>
              <a:rPr lang="en-US" sz="2100" dirty="0">
                <a:solidFill>
                  <a:srgbClr val="494949"/>
                </a:solidFill>
              </a:rPr>
              <a:t>, zbirajo informacije o teh licencah in drugih relevantnih predpisih. Na primer, na Nizozemskem je za glamping lokacijo morda potrebna kamping licenca ali okoljsko </a:t>
            </a:r>
            <a:r>
              <a:rPr lang="en-US" sz="2100" dirty="0" err="1">
                <a:solidFill>
                  <a:srgbClr val="494949"/>
                </a:solidFill>
              </a:rPr>
              <a:t>dovoljenje</a:t>
            </a:r>
            <a:r>
              <a:rPr lang="en-US" sz="2100" dirty="0">
                <a:solidFill>
                  <a:srgbClr val="494949"/>
                </a:solidFill>
              </a:rPr>
              <a:t> – </a:t>
            </a:r>
            <a:r>
              <a:rPr lang="en-US" sz="2100" dirty="0" err="1">
                <a:solidFill>
                  <a:srgbClr val="494949"/>
                </a:solidFill>
              </a:rPr>
              <a:t>vsaka</a:t>
            </a:r>
            <a:r>
              <a:rPr lang="en-US" sz="2100" dirty="0">
                <a:solidFill>
                  <a:srgbClr val="494949"/>
                </a:solidFill>
              </a:rPr>
              <a:t> </a:t>
            </a:r>
            <a:r>
              <a:rPr lang="en-US" sz="2100" dirty="0" err="1">
                <a:solidFill>
                  <a:srgbClr val="494949"/>
                </a:solidFill>
              </a:rPr>
              <a:t>lahko</a:t>
            </a:r>
            <a:r>
              <a:rPr lang="en-US" sz="2100" dirty="0">
                <a:solidFill>
                  <a:srgbClr val="494949"/>
                </a:solidFill>
              </a:rPr>
              <a:t> </a:t>
            </a:r>
            <a:r>
              <a:rPr lang="en-US" sz="2100" dirty="0" err="1">
                <a:solidFill>
                  <a:srgbClr val="494949"/>
                </a:solidFill>
              </a:rPr>
              <a:t>ima</a:t>
            </a:r>
            <a:r>
              <a:rPr lang="en-US" sz="2100" dirty="0">
                <a:solidFill>
                  <a:srgbClr val="494949"/>
                </a:solidFill>
              </a:rPr>
              <a:t> drugačne zahteve.</a:t>
            </a:r>
          </a:p>
        </p:txBody>
      </p:sp>
      <p:sp>
        <p:nvSpPr>
          <p:cNvPr id="13" name="Freeform 28">
            <a:extLst>
              <a:ext uri="{FF2B5EF4-FFF2-40B4-BE49-F238E27FC236}">
                <a16:creationId xmlns:a16="http://schemas.microsoft.com/office/drawing/2014/main" id="{4F03D94A-3D0E-1186-732F-BB8126533AF7}"/>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B7E789F-9D50-81EE-67A3-96227E7ECBA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pic>
        <p:nvPicPr>
          <p:cNvPr id="5" name="Picture 4">
            <a:extLst>
              <a:ext uri="{FF2B5EF4-FFF2-40B4-BE49-F238E27FC236}">
                <a16:creationId xmlns:a16="http://schemas.microsoft.com/office/drawing/2014/main" id="{84345562-BE14-C61A-7724-D1EA5EF9C898}"/>
              </a:ext>
            </a:extLst>
          </p:cNvPr>
          <p:cNvPicPr>
            <a:picLocks noChangeAspect="1"/>
          </p:cNvPicPr>
          <p:nvPr/>
        </p:nvPicPr>
        <p:blipFill>
          <a:blip r:embed="rId5"/>
          <a:stretch>
            <a:fillRect/>
          </a:stretch>
        </p:blipFill>
        <p:spPr>
          <a:xfrm>
            <a:off x="1440034" y="1118592"/>
            <a:ext cx="3377027" cy="2498892"/>
          </a:xfrm>
          <a:prstGeom prst="rect">
            <a:avLst/>
          </a:prstGeom>
        </p:spPr>
      </p:pic>
    </p:spTree>
    <p:extLst>
      <p:ext uri="{BB962C8B-B14F-4D97-AF65-F5344CB8AC3E}">
        <p14:creationId xmlns:p14="http://schemas.microsoft.com/office/powerpoint/2010/main" val="45575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0797C-E276-240F-BB1F-0EA6029634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48BB5A-85F9-34E6-C97A-F88C9B3E7F87}"/>
              </a:ext>
            </a:extLst>
          </p:cNvPr>
          <p:cNvSpPr>
            <a:spLocks noGrp="1"/>
          </p:cNvSpPr>
          <p:nvPr>
            <p:ph type="body" sz="quarter" idx="18"/>
          </p:nvPr>
        </p:nvSpPr>
        <p:spPr>
          <a:xfrm>
            <a:off x="885826" y="1021882"/>
            <a:ext cx="10703772" cy="2213420"/>
          </a:xfrm>
        </p:spPr>
        <p:txBody>
          <a:bodyPr lIns="91440" tIns="45720" rIns="91440" bIns="45720" anchor="t"/>
          <a:lstStyle/>
          <a:p>
            <a:pPr>
              <a:lnSpc>
                <a:spcPct val="100000"/>
              </a:lnSpc>
              <a:spcBef>
                <a:spcPts val="0"/>
              </a:spcBef>
              <a:spcAft>
                <a:spcPts val="600"/>
              </a:spcAft>
            </a:pPr>
            <a:r>
              <a:rPr lang="en-US" sz="1800" b="1" dirty="0">
                <a:solidFill>
                  <a:srgbClr val="E96751"/>
                </a:solidFill>
              </a:rPr>
              <a:t>Crowdfunding na Nizozemskem: </a:t>
            </a:r>
            <a:r>
              <a:rPr lang="en-US" sz="1800" dirty="0"/>
              <a:t>Nizozemska je država, ki je še posebej naklonjena crowdfundingu. Platforme, kot sta </a:t>
            </a:r>
            <a:r>
              <a:rPr lang="en-US" sz="1800" i="1" dirty="0">
                <a:solidFill>
                  <a:srgbClr val="E96751"/>
                </a:solidFill>
                <a:hlinkClick r:id="rId2">
                  <a:extLst>
                    <a:ext uri="{A12FA001-AC4F-418D-AE19-62706E023703}">
                      <ahyp:hlinkClr xmlns:ahyp="http://schemas.microsoft.com/office/drawing/2018/hyperlinkcolor" val="tx"/>
                    </a:ext>
                  </a:extLst>
                </a:hlinkClick>
              </a:rPr>
              <a:t>One Planet Crowd </a:t>
            </a:r>
            <a:r>
              <a:rPr lang="en-US" sz="1800" dirty="0"/>
              <a:t>(osredotočena na trajnostne projekte) ali </a:t>
            </a:r>
            <a:r>
              <a:rPr lang="en-US" sz="1800" i="1" dirty="0">
                <a:solidFill>
                  <a:srgbClr val="E96751"/>
                </a:solidFill>
                <a:hlinkClick r:id="rId3">
                  <a:extLst>
                    <a:ext uri="{A12FA001-AC4F-418D-AE19-62706E023703}">
                      <ahyp:hlinkClr xmlns:ahyp="http://schemas.microsoft.com/office/drawing/2018/hyperlinkcolor" val="tx"/>
                    </a:ext>
                  </a:extLst>
                </a:hlinkClick>
              </a:rPr>
              <a:t>CrowdAboutNow </a:t>
            </a:r>
            <a:r>
              <a:rPr lang="en-US" sz="1800" dirty="0"/>
              <a:t>(za gostinstvo in lokalna podjetja), bi lahko bile poti za zbiranje sredstev od javnosti. </a:t>
            </a:r>
            <a:endParaRPr lang="en-US" sz="1800" dirty="0">
              <a:ea typeface="Calibri"/>
              <a:cs typeface="Calibri"/>
            </a:endParaRPr>
          </a:p>
          <a:p>
            <a:pPr>
              <a:lnSpc>
                <a:spcPct val="100000"/>
              </a:lnSpc>
              <a:spcBef>
                <a:spcPts val="0"/>
              </a:spcBef>
              <a:spcAft>
                <a:spcPts val="600"/>
              </a:spcAft>
            </a:pPr>
            <a:r>
              <a:rPr lang="en-US" sz="1800" dirty="0"/>
              <a:t>Očarljiv, na skupnost usmerjen glamping bi lahko privabil lokalno prebivalstvo, da vlaga manjše zneske za ugodnosti ali deleže. Uspešne nizozemske kampanje pogosto </a:t>
            </a:r>
            <a:r>
              <a:rPr lang="en-US" sz="1800" err="1"/>
              <a:t>poudarjajo</a:t>
            </a:r>
            <a:r>
              <a:rPr lang="en-US" sz="1800" dirty="0"/>
              <a:t> edinstveno izkušnjo in koristi za skupnost.</a:t>
            </a:r>
            <a:endParaRPr lang="en-US" sz="1800" dirty="0">
              <a:ea typeface="Calibri"/>
              <a:cs typeface="Calibri"/>
            </a:endParaRPr>
          </a:p>
          <a:p>
            <a:pPr>
              <a:lnSpc>
                <a:spcPct val="100000"/>
              </a:lnSpc>
              <a:spcBef>
                <a:spcPts val="0"/>
              </a:spcBef>
              <a:spcAft>
                <a:spcPts val="600"/>
              </a:spcAft>
            </a:pPr>
            <a:r>
              <a:rPr lang="en-US" sz="1800" b="1" dirty="0">
                <a:solidFill>
                  <a:srgbClr val="E96751"/>
                </a:solidFill>
              </a:rPr>
              <a:t>Nasvet: </a:t>
            </a:r>
            <a:r>
              <a:rPr lang="en-US" sz="1800" dirty="0"/>
              <a:t>Razmislite tudi o vstopu v nizozemska združenja za gostinstvo ali glamping (npr. </a:t>
            </a:r>
            <a:r>
              <a:rPr lang="en-US" sz="1800" dirty="0">
                <a:solidFill>
                  <a:srgbClr val="E96751"/>
                </a:solidFill>
                <a:hlinkClick r:id="rId4">
                  <a:extLst>
                    <a:ext uri="{A12FA001-AC4F-418D-AE19-62706E023703}">
                      <ahyp:hlinkClr xmlns:ahyp="http://schemas.microsoft.com/office/drawing/2018/hyperlinkcolor" val="tx"/>
                    </a:ext>
                  </a:extLst>
                </a:hlinkClick>
              </a:rPr>
              <a:t>RECRON/Hiswa</a:t>
            </a:r>
            <a:r>
              <a:rPr lang="en-US" sz="1800" dirty="0"/>
              <a:t>). Včasih imajo znanje o subvencijah ali skupinskih shemah (kot so kolektivna pogajanja za zavarovanje ali energijo). In lahko okrepijo vaš glas pri lobiranju za podporo sektorja.</a:t>
            </a:r>
            <a:endParaRPr lang="en-US" sz="1800" dirty="0">
              <a:ea typeface="Calibri"/>
              <a:cs typeface="Calibri"/>
            </a:endParaRPr>
          </a:p>
        </p:txBody>
      </p:sp>
      <p:sp>
        <p:nvSpPr>
          <p:cNvPr id="13" name="Freeform 28">
            <a:extLst>
              <a:ext uri="{FF2B5EF4-FFF2-40B4-BE49-F238E27FC236}">
                <a16:creationId xmlns:a16="http://schemas.microsoft.com/office/drawing/2014/main" id="{1EB5CB6E-C1AA-5C09-9BC4-CBA0BC640D53}"/>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9E9B123A-3762-15FE-9FD0-EB1E8AC1AF9C}"/>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cxnSp>
        <p:nvCxnSpPr>
          <p:cNvPr id="4" name="Straight Connector 3">
            <a:extLst>
              <a:ext uri="{FF2B5EF4-FFF2-40B4-BE49-F238E27FC236}">
                <a16:creationId xmlns:a16="http://schemas.microsoft.com/office/drawing/2014/main" id="{3ACE232D-C1AF-7024-73C0-C4B7C84A417D}"/>
              </a:ext>
            </a:extLst>
          </p:cNvPr>
          <p:cNvCxnSpPr/>
          <p:nvPr/>
        </p:nvCxnSpPr>
        <p:spPr>
          <a:xfrm>
            <a:off x="1290918" y="38305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5" name="Text Placeholder 1">
            <a:extLst>
              <a:ext uri="{FF2B5EF4-FFF2-40B4-BE49-F238E27FC236}">
                <a16:creationId xmlns:a16="http://schemas.microsoft.com/office/drawing/2014/main" id="{8A719BCE-67D4-9AA2-B737-0C686F593E7F}"/>
              </a:ext>
            </a:extLst>
          </p:cNvPr>
          <p:cNvSpPr txBox="1">
            <a:spLocks/>
          </p:cNvSpPr>
          <p:nvPr/>
        </p:nvSpPr>
        <p:spPr>
          <a:xfrm>
            <a:off x="5096119" y="4149143"/>
            <a:ext cx="6295422" cy="22134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r>
              <a:rPr lang="en-US" sz="2000" dirty="0">
                <a:solidFill>
                  <a:srgbClr val="E96751"/>
                </a:solidFill>
                <a:hlinkClick r:id="rId5">
                  <a:extLst>
                    <a:ext uri="{A12FA001-AC4F-418D-AE19-62706E023703}">
                      <ahyp:hlinkClr xmlns:ahyp="http://schemas.microsoft.com/office/drawing/2018/hyperlinkcolor" val="tx"/>
                    </a:ext>
                  </a:extLst>
                </a:hlinkClick>
              </a:rPr>
              <a:t>9x Amazing Glampings In The Netherlands </a:t>
            </a:r>
            <a:r>
              <a:rPr lang="en-US" sz="2000" dirty="0">
                <a:solidFill>
                  <a:srgbClr val="494949"/>
                </a:solidFill>
              </a:rPr>
              <a:t>iz Wander-Lust.nl je izbran vodnik po devetih </a:t>
            </a:r>
            <a:r>
              <a:rPr lang="en-US" sz="2000" dirty="0" err="1">
                <a:solidFill>
                  <a:srgbClr val="494949"/>
                </a:solidFill>
              </a:rPr>
              <a:t>edinstvenih</a:t>
            </a:r>
            <a:r>
              <a:rPr lang="en-US" sz="2000" dirty="0">
                <a:solidFill>
                  <a:srgbClr val="494949"/>
                </a:solidFill>
              </a:rPr>
              <a:t> glamping </a:t>
            </a:r>
            <a:r>
              <a:rPr lang="en-US" sz="2000" dirty="0" err="1">
                <a:solidFill>
                  <a:srgbClr val="494949"/>
                </a:solidFill>
              </a:rPr>
              <a:t>izkušnjah</a:t>
            </a:r>
            <a:r>
              <a:rPr lang="en-US" sz="2000" dirty="0">
                <a:solidFill>
                  <a:srgbClr val="494949"/>
                </a:solidFill>
              </a:rPr>
              <a:t> po </a:t>
            </a:r>
            <a:r>
              <a:rPr lang="en-US" sz="2000" dirty="0" err="1">
                <a:solidFill>
                  <a:srgbClr val="494949"/>
                </a:solidFill>
              </a:rPr>
              <a:t>Nizozemski</a:t>
            </a:r>
            <a:r>
              <a:rPr lang="en-US" sz="2000" dirty="0">
                <a:solidFill>
                  <a:srgbClr val="494949"/>
                </a:solidFill>
              </a:rPr>
              <a:t>, ki </a:t>
            </a:r>
            <a:r>
              <a:rPr lang="en-US" sz="2000" dirty="0" err="1">
                <a:solidFill>
                  <a:srgbClr val="494949"/>
                </a:solidFill>
              </a:rPr>
              <a:t>ponujajo</a:t>
            </a:r>
            <a:r>
              <a:rPr lang="en-US" sz="2000" dirty="0">
                <a:solidFill>
                  <a:srgbClr val="494949"/>
                </a:solidFill>
              </a:rPr>
              <a:t> </a:t>
            </a:r>
            <a:r>
              <a:rPr lang="en-US" sz="2000" dirty="0" err="1">
                <a:solidFill>
                  <a:srgbClr val="494949"/>
                </a:solidFill>
              </a:rPr>
              <a:t>razkošno</a:t>
            </a:r>
            <a:r>
              <a:rPr lang="en-US" sz="2000" dirty="0">
                <a:solidFill>
                  <a:srgbClr val="494949"/>
                </a:solidFill>
              </a:rPr>
              <a:t> </a:t>
            </a:r>
            <a:r>
              <a:rPr lang="en-US" sz="2000" dirty="0" err="1">
                <a:solidFill>
                  <a:srgbClr val="494949"/>
                </a:solidFill>
              </a:rPr>
              <a:t>nastanitev</a:t>
            </a:r>
            <a:r>
              <a:rPr lang="en-US" sz="2000" dirty="0">
                <a:solidFill>
                  <a:srgbClr val="494949"/>
                </a:solidFill>
              </a:rPr>
              <a:t> v </a:t>
            </a:r>
            <a:r>
              <a:rPr lang="en-US" sz="2000" dirty="0" err="1">
                <a:solidFill>
                  <a:srgbClr val="494949"/>
                </a:solidFill>
              </a:rPr>
              <a:t>naravi</a:t>
            </a:r>
            <a:r>
              <a:rPr lang="en-US" sz="2000" dirty="0">
                <a:solidFill>
                  <a:srgbClr val="494949"/>
                </a:solidFill>
              </a:rPr>
              <a:t>. Od </a:t>
            </a:r>
            <a:r>
              <a:rPr lang="en-US" sz="2000" dirty="0" err="1">
                <a:solidFill>
                  <a:srgbClr val="494949"/>
                </a:solidFill>
              </a:rPr>
              <a:t>razkošnega</a:t>
            </a:r>
            <a:r>
              <a:rPr lang="en-US" sz="2000" dirty="0">
                <a:solidFill>
                  <a:srgbClr val="494949"/>
                </a:solidFill>
              </a:rPr>
              <a:t> Parc </a:t>
            </a:r>
            <a:r>
              <a:rPr lang="en-US" sz="2000" dirty="0" err="1">
                <a:solidFill>
                  <a:srgbClr val="494949"/>
                </a:solidFill>
              </a:rPr>
              <a:t>Buitengewoon</a:t>
            </a:r>
            <a:r>
              <a:rPr lang="en-US" sz="2000" dirty="0">
                <a:solidFill>
                  <a:srgbClr val="494949"/>
                </a:solidFill>
              </a:rPr>
              <a:t>, pop-up </a:t>
            </a:r>
            <a:r>
              <a:rPr lang="en-US" sz="2000" dirty="0" err="1">
                <a:solidFill>
                  <a:srgbClr val="494949"/>
                </a:solidFill>
              </a:rPr>
              <a:t>glampinga</a:t>
            </a:r>
            <a:r>
              <a:rPr lang="en-US" sz="2000" dirty="0">
                <a:solidFill>
                  <a:srgbClr val="494949"/>
                </a:solidFill>
              </a:rPr>
              <a:t> s festivalskim vzdušjem, do drugih, ki združujejo kulinarične izkušnje ali deskanje.</a:t>
            </a:r>
            <a:endParaRPr lang="en-US" sz="2000" dirty="0">
              <a:solidFill>
                <a:srgbClr val="494949"/>
              </a:solidFill>
              <a:ea typeface="Calibri"/>
              <a:cs typeface="Calibri"/>
            </a:endParaRPr>
          </a:p>
        </p:txBody>
      </p:sp>
      <p:pic>
        <p:nvPicPr>
          <p:cNvPr id="26626" name="Picture 2" descr="Sunset tipi Parc Buitengewoon, best glampings">
            <a:extLst>
              <a:ext uri="{FF2B5EF4-FFF2-40B4-BE49-F238E27FC236}">
                <a16:creationId xmlns:a16="http://schemas.microsoft.com/office/drawing/2014/main" id="{EBD4775A-3335-0802-D7F2-BBDEDAF6FB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7593" y="3917418"/>
            <a:ext cx="3423957" cy="228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298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7 (2.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Poiščite ustrezna sredstva</a:t>
            </a:r>
          </a:p>
          <a:p>
            <a:pPr algn="ctr">
              <a:lnSpc>
                <a:spcPts val="2520"/>
              </a:lnSpc>
            </a:pPr>
            <a:r>
              <a:rPr lang="en-IE" sz="2400" dirty="0">
                <a:solidFill>
                  <a:srgbClr val="414141"/>
                </a:solidFill>
              </a:rPr>
              <a:t>Nizozemska</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7 (3.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Naložbe, vloge za subvencije in predstavitev vaše ideje</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654630" y="5112701"/>
            <a:ext cx="2113494" cy="990015"/>
          </a:xfrm>
          <a:prstGeom prst="rect">
            <a:avLst/>
          </a:prstGeom>
          <a:noFill/>
        </p:spPr>
        <p:txBody>
          <a:bodyPr wrap="square" lIns="91440" tIns="45720" rIns="91440" bIns="45720" anchor="t">
            <a:spAutoFit/>
          </a:bodyPr>
          <a:lstStyle/>
          <a:p>
            <a:pPr algn="ctr">
              <a:lnSpc>
                <a:spcPts val="3540"/>
              </a:lnSpc>
            </a:pPr>
            <a:r>
              <a:rPr lang="en-US" sz="3200" b="1" dirty="0">
                <a:solidFill>
                  <a:schemeClr val="bg1"/>
                </a:solidFill>
              </a:rPr>
              <a:t>Naslednje </a:t>
            </a:r>
            <a:r>
              <a:rPr lang="en-US" sz="3200" b="1">
                <a:solidFill>
                  <a:schemeClr val="bg1"/>
                </a:solidFill>
              </a:rPr>
              <a:t>je ...</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3735655" y="979749"/>
            <a:ext cx="2088260" cy="941283"/>
          </a:xfrm>
          <a:prstGeom prst="rect">
            <a:avLst/>
          </a:prstGeom>
          <a:noFill/>
        </p:spPr>
        <p:txBody>
          <a:bodyPr wrap="square">
            <a:spAutoFit/>
          </a:bodyPr>
          <a:lstStyle/>
          <a:p>
            <a:pPr algn="ctr">
              <a:lnSpc>
                <a:spcPts val="3340"/>
              </a:lnSpc>
            </a:pPr>
            <a:r>
              <a:rPr lang="en-US" sz="3200" b="1" dirty="0">
                <a:solidFill>
                  <a:schemeClr val="bg1"/>
                </a:solidFill>
              </a:rPr>
              <a:t>Dobro opravljeno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60A8F-95D8-98B8-4071-01BE5D044925}"/>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540A89BE-059F-9F68-9C13-945ECDB5D16D}"/>
              </a:ext>
            </a:extLst>
          </p:cNvPr>
          <p:cNvSpPr>
            <a:spLocks noGrp="1"/>
          </p:cNvSpPr>
          <p:nvPr>
            <p:ph type="body" sz="quarter" idx="17"/>
          </p:nvPr>
        </p:nvSpPr>
        <p:spPr/>
        <p:txBody>
          <a:bodyPr/>
          <a:lstStyle/>
          <a:p>
            <a:r>
              <a:rPr lang="en-IE" dirty="0"/>
              <a:t>04</a:t>
            </a:r>
          </a:p>
        </p:txBody>
      </p:sp>
      <p:sp>
        <p:nvSpPr>
          <p:cNvPr id="15" name="TextBox 14">
            <a:extLst>
              <a:ext uri="{FF2B5EF4-FFF2-40B4-BE49-F238E27FC236}">
                <a16:creationId xmlns:a16="http://schemas.microsoft.com/office/drawing/2014/main" id="{3C263D6E-960F-A720-8394-B7A98D09AAE8}"/>
              </a:ext>
            </a:extLst>
          </p:cNvPr>
          <p:cNvSpPr txBox="1"/>
          <p:nvPr/>
        </p:nvSpPr>
        <p:spPr>
          <a:xfrm>
            <a:off x="347915" y="5161446"/>
            <a:ext cx="11329735" cy="1446550"/>
          </a:xfrm>
          <a:prstGeom prst="rect">
            <a:avLst/>
          </a:prstGeom>
          <a:noFill/>
        </p:spPr>
        <p:txBody>
          <a:bodyPr wrap="square" rtlCol="0">
            <a:spAutoFit/>
          </a:bodyPr>
          <a:lstStyle/>
          <a:p>
            <a:r>
              <a:rPr lang="en-US" sz="2200" dirty="0">
                <a:solidFill>
                  <a:srgbClr val="494949"/>
                </a:solidFill>
              </a:rPr>
              <a:t>Nizozemska vlada podpira alternativne turistične nastanitve s financiranjem projektov, ki spodbujajo trajnostne in nizkoogljične izkušnje. Ti projekti lahko vključujejo glamping, nastanitve v skupinskih spalnicah in ekološke koče. Cilj je spodbuditi turizem v manj obiskanih območjih in promovirati okolju prijaznejši pristop k potovanjem. </a:t>
            </a:r>
            <a:endParaRPr lang="en-IE" sz="2200" dirty="0">
              <a:solidFill>
                <a:srgbClr val="494949"/>
              </a:solidFill>
            </a:endParaRPr>
          </a:p>
        </p:txBody>
      </p:sp>
      <p:sp>
        <p:nvSpPr>
          <p:cNvPr id="14" name="Text Placeholder 8">
            <a:extLst>
              <a:ext uri="{FF2B5EF4-FFF2-40B4-BE49-F238E27FC236}">
                <a16:creationId xmlns:a16="http://schemas.microsoft.com/office/drawing/2014/main" id="{7A1EBFCC-E40E-A107-B764-6996867F9179}"/>
              </a:ext>
            </a:extLst>
          </p:cNvPr>
          <p:cNvSpPr>
            <a:spLocks noGrp="1"/>
          </p:cNvSpPr>
          <p:nvPr>
            <p:ph type="body" sz="quarter" idx="16"/>
          </p:nvPr>
        </p:nvSpPr>
        <p:spPr>
          <a:xfrm>
            <a:off x="352931" y="2422559"/>
            <a:ext cx="5124433" cy="3066422"/>
          </a:xfrm>
        </p:spPr>
        <p:txBody>
          <a:bodyPr>
            <a:normAutofit/>
          </a:bodyPr>
          <a:lstStyle/>
          <a:p>
            <a:r>
              <a:rPr lang="en-IE" sz="4000" b="1" dirty="0"/>
              <a:t>Možnosti financiranja na Nizozemskem</a:t>
            </a:r>
          </a:p>
          <a:p>
            <a:r>
              <a:rPr lang="en-IE" sz="2800" i="1" dirty="0"/>
              <a:t>za alternativne turistične nastanitve</a:t>
            </a:r>
            <a:r>
              <a:rPr lang="en-IE" sz="2800" dirty="0"/>
              <a:t> </a:t>
            </a:r>
          </a:p>
        </p:txBody>
      </p:sp>
      <p:pic>
        <p:nvPicPr>
          <p:cNvPr id="5" name="Picture Placeholder 4" descr="A red white and blue flag&#10;&#10;AI-generated content may be incorrect.">
            <a:extLst>
              <a:ext uri="{FF2B5EF4-FFF2-40B4-BE49-F238E27FC236}">
                <a16:creationId xmlns:a16="http://schemas.microsoft.com/office/drawing/2014/main" id="{1F4C6E64-0E2B-ABC9-8F2D-9E2CA11AC92D}"/>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1947116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FA588-99AD-0DF3-9AF6-F8C365FBFAC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6068282-BAFA-B999-F71B-248335E7373A}"/>
              </a:ext>
            </a:extLst>
          </p:cNvPr>
          <p:cNvSpPr>
            <a:spLocks noGrp="1"/>
          </p:cNvSpPr>
          <p:nvPr>
            <p:ph type="body" sz="quarter" idx="18"/>
          </p:nvPr>
        </p:nvSpPr>
        <p:spPr>
          <a:xfrm>
            <a:off x="790543" y="1845485"/>
            <a:ext cx="10351265" cy="3499183"/>
          </a:xfrm>
        </p:spPr>
        <p:txBody>
          <a:bodyPr/>
          <a:lstStyle/>
          <a:p>
            <a:pPr>
              <a:spcAft>
                <a:spcPts val="600"/>
              </a:spcAft>
            </a:pPr>
            <a:r>
              <a:rPr lang="en-US" sz="2400" dirty="0"/>
              <a:t>Nizozemska se močno osredotoča na </a:t>
            </a:r>
            <a:r>
              <a:rPr lang="en-US" sz="2400" b="1" dirty="0"/>
              <a:t>uvajanje čiste energije, trajnostne inovacije in visoke standarde kakovosti turizma</a:t>
            </a:r>
            <a:r>
              <a:rPr lang="en-US" sz="2400" dirty="0"/>
              <a:t>. Podjetja lahko dostopajo do nacionalnih davčnih spodbud, kot so </a:t>
            </a:r>
            <a:r>
              <a:rPr lang="en-US" sz="2400" b="1" dirty="0"/>
              <a:t>MIA/Vamil</a:t>
            </a:r>
            <a:r>
              <a:rPr lang="en-US" sz="2400" dirty="0"/>
              <a:t>, </a:t>
            </a:r>
            <a:r>
              <a:rPr lang="en-US" sz="2400" b="1" dirty="0"/>
              <a:t>Energy Investment Allowance (EIA) </a:t>
            </a:r>
            <a:r>
              <a:rPr lang="en-US" sz="2400" dirty="0"/>
              <a:t>in </a:t>
            </a:r>
            <a:r>
              <a:rPr lang="en-US" sz="2400" b="1" dirty="0"/>
              <a:t>subvencija ISDE</a:t>
            </a:r>
            <a:r>
              <a:rPr lang="en-US" sz="2400" dirty="0"/>
              <a:t>, da izravnajo stroške zelene tehnologije, kot so sončni kolektorji, toplotne črpalke in izolacija. </a:t>
            </a:r>
          </a:p>
          <a:p>
            <a:pPr>
              <a:spcAft>
                <a:spcPts val="600"/>
              </a:spcAft>
            </a:pPr>
            <a:endParaRPr lang="en-US" sz="2400" dirty="0"/>
          </a:p>
          <a:p>
            <a:pPr>
              <a:spcAft>
                <a:spcPts val="600"/>
              </a:spcAft>
            </a:pPr>
            <a:r>
              <a:rPr lang="en-US" sz="2400" dirty="0"/>
              <a:t>Poleg tega provincialni skladi, kot je </a:t>
            </a:r>
            <a:r>
              <a:rPr lang="en-US" sz="2400" b="1" dirty="0"/>
              <a:t>Zeeland's Leisure Economy Fund</a:t>
            </a:r>
            <a:r>
              <a:rPr lang="en-US" sz="2400" dirty="0"/>
              <a:t>, ponujajo posojila za inovacije in trajnost v lokalnem turizmu. Večji, inovativni projekti se lahko kvalificirajo tudi za strukturne sklade EU, kot je ERDF, prek </a:t>
            </a:r>
            <a:r>
              <a:rPr lang="en-US" sz="2400" dirty="0" err="1"/>
              <a:t>programov, </a:t>
            </a:r>
            <a:r>
              <a:rPr lang="en-US" sz="2400" dirty="0"/>
              <a:t>kot je </a:t>
            </a:r>
            <a:r>
              <a:rPr lang="en-US" sz="2400" b="1" dirty="0" err="1"/>
              <a:t>OPZuid</a:t>
            </a:r>
            <a:r>
              <a:rPr lang="en-US" sz="2400" dirty="0"/>
              <a:t>.</a:t>
            </a:r>
          </a:p>
          <a:p>
            <a:pPr>
              <a:spcAft>
                <a:spcPts val="600"/>
              </a:spcAft>
            </a:pPr>
            <a:endParaRPr lang="en-IE" sz="2400" dirty="0"/>
          </a:p>
        </p:txBody>
      </p:sp>
      <p:sp>
        <p:nvSpPr>
          <p:cNvPr id="6" name="Text Placeholder 5">
            <a:extLst>
              <a:ext uri="{FF2B5EF4-FFF2-40B4-BE49-F238E27FC236}">
                <a16:creationId xmlns:a16="http://schemas.microsoft.com/office/drawing/2014/main" id="{06FA0747-FF90-22D6-0634-7AB6F063CA55}"/>
              </a:ext>
            </a:extLst>
          </p:cNvPr>
          <p:cNvSpPr>
            <a:spLocks noGrp="1"/>
          </p:cNvSpPr>
          <p:nvPr>
            <p:ph type="body" sz="quarter" idx="16"/>
          </p:nvPr>
        </p:nvSpPr>
        <p:spPr>
          <a:xfrm>
            <a:off x="788656" y="158725"/>
            <a:ext cx="10614687" cy="803654"/>
          </a:xfrm>
        </p:spPr>
        <p:txBody>
          <a:bodyPr/>
          <a:lstStyle/>
          <a:p>
            <a:r>
              <a:rPr lang="en-IE" sz="3200" dirty="0"/>
              <a:t>Uvod: </a:t>
            </a:r>
            <a:r>
              <a:rPr lang="en-IE" sz="3200" b="0" dirty="0"/>
              <a:t>Prednostne naloge Nizozemske na področju financiranja</a:t>
            </a:r>
          </a:p>
          <a:p>
            <a:endParaRPr lang="en-IE" sz="3200" dirty="0"/>
          </a:p>
        </p:txBody>
      </p:sp>
      <p:sp>
        <p:nvSpPr>
          <p:cNvPr id="8" name="Text Placeholder 7">
            <a:extLst>
              <a:ext uri="{FF2B5EF4-FFF2-40B4-BE49-F238E27FC236}">
                <a16:creationId xmlns:a16="http://schemas.microsoft.com/office/drawing/2014/main" id="{6EB8036A-D1B8-48C8-1CBE-BFB682C077C1}"/>
              </a:ext>
            </a:extLst>
          </p:cNvPr>
          <p:cNvSpPr>
            <a:spLocks noGrp="1"/>
          </p:cNvSpPr>
          <p:nvPr>
            <p:ph type="body" sz="quarter" idx="19"/>
          </p:nvPr>
        </p:nvSpPr>
        <p:spPr>
          <a:xfrm>
            <a:off x="802510" y="770435"/>
            <a:ext cx="10614687" cy="803654"/>
          </a:xfrm>
        </p:spPr>
        <p:txBody>
          <a:bodyPr/>
          <a:lstStyle/>
          <a:p>
            <a:r>
              <a:rPr lang="en-IE" dirty="0"/>
              <a:t>Uporaba čiste energije, trajnost in inovacije, visoki standardi kakovosti turizma, okoljska učinkovitost in pametna infrastruktura.</a:t>
            </a:r>
          </a:p>
        </p:txBody>
      </p:sp>
    </p:spTree>
    <p:extLst>
      <p:ext uri="{BB962C8B-B14F-4D97-AF65-F5344CB8AC3E}">
        <p14:creationId xmlns:p14="http://schemas.microsoft.com/office/powerpoint/2010/main" val="4292116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8C024-99A2-BE2D-01AA-B04BF4477C9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9C4A4C2-85E4-658A-7FA9-0CE7551D4380}"/>
              </a:ext>
            </a:extLst>
          </p:cNvPr>
          <p:cNvSpPr>
            <a:spLocks noGrp="1"/>
          </p:cNvSpPr>
          <p:nvPr>
            <p:ph type="body" sz="quarter" idx="18"/>
          </p:nvPr>
        </p:nvSpPr>
        <p:spPr>
          <a:xfrm>
            <a:off x="802510" y="1679408"/>
            <a:ext cx="10294115" cy="3499183"/>
          </a:xfrm>
        </p:spPr>
        <p:txBody>
          <a:bodyPr/>
          <a:lstStyle/>
          <a:p>
            <a:pPr>
              <a:spcAft>
                <a:spcPts val="1200"/>
              </a:spcAft>
            </a:pPr>
            <a:r>
              <a:rPr lang="en-US" sz="2400" dirty="0"/>
              <a:t>Da bi se uspešno uskladili z nizozemskim financiranjem, morajo podjetja pokazati zavezanost k </a:t>
            </a:r>
            <a:r>
              <a:rPr lang="en-US" sz="2400" b="1" dirty="0"/>
              <a:t>okoljski učinkovitosti, pametni infrastrukturi in inovacijam</a:t>
            </a:r>
            <a:r>
              <a:rPr lang="en-US" sz="2400" dirty="0"/>
              <a:t>. Glamping lokacije ali nastanitve v zgodovinskih objektih, ki namestijo obnovljive sisteme in digitalna orodja za obiskovalce (npr. aplikacije za rezervacije, energetske nadzorne plošče), so še posebej močni kandidati. </a:t>
            </a:r>
          </a:p>
          <a:p>
            <a:pPr>
              <a:spcAft>
                <a:spcPts val="1200"/>
              </a:spcAft>
            </a:pPr>
            <a:r>
              <a:rPr lang="en-US" sz="2400" dirty="0"/>
              <a:t>Financerji na Nizozemskem </a:t>
            </a:r>
            <a:r>
              <a:rPr lang="en-US" sz="2400" b="1" dirty="0"/>
              <a:t>cenijo podatke, </a:t>
            </a:r>
            <a:r>
              <a:rPr lang="en-US" sz="2400" dirty="0"/>
              <a:t>zato bodite natančni glede </a:t>
            </a:r>
            <a:r>
              <a:rPr lang="en-US" sz="2400" b="1" dirty="0"/>
              <a:t>meril trajnosti </a:t>
            </a:r>
            <a:r>
              <a:rPr lang="en-US" sz="2400" dirty="0"/>
              <a:t>in prihrankov energije. </a:t>
            </a:r>
            <a:r>
              <a:rPr lang="en-US" sz="2400" dirty="0" err="1"/>
              <a:t>Poudarite</a:t>
            </a:r>
            <a:r>
              <a:rPr lang="en-US" sz="2400" dirty="0"/>
              <a:t>, kako bo vaš projekt </a:t>
            </a:r>
            <a:r>
              <a:rPr lang="en-US" sz="2400" b="1" dirty="0"/>
              <a:t>zmanjšal emisije</a:t>
            </a:r>
            <a:r>
              <a:rPr lang="en-US" sz="2400" dirty="0"/>
              <a:t>, izboljšal </a:t>
            </a:r>
            <a:r>
              <a:rPr lang="en-US" sz="2400" b="1" dirty="0"/>
              <a:t>izkušnjo obiskovalcev </a:t>
            </a:r>
            <a:r>
              <a:rPr lang="en-US" sz="2400" dirty="0"/>
              <a:t>in podprl </a:t>
            </a:r>
            <a:r>
              <a:rPr lang="en-US" sz="2400" b="1" dirty="0"/>
              <a:t>regionalno razpršenost turizma. </a:t>
            </a:r>
          </a:p>
          <a:p>
            <a:pPr>
              <a:spcAft>
                <a:spcPts val="1200"/>
              </a:spcAft>
            </a:pPr>
            <a:r>
              <a:rPr lang="en-US" sz="2400" b="1" dirty="0"/>
              <a:t>Partnerstvo z lokalnimi občinami </a:t>
            </a:r>
            <a:r>
              <a:rPr lang="en-US" sz="2400" dirty="0"/>
              <a:t>ali </a:t>
            </a:r>
            <a:r>
              <a:rPr lang="en-US" sz="2400" b="1" dirty="0"/>
              <a:t>inovacijskimi središči </a:t>
            </a:r>
            <a:r>
              <a:rPr lang="en-US" sz="2400" dirty="0"/>
              <a:t>prav tako okrepi vašo zadevo.</a:t>
            </a:r>
          </a:p>
        </p:txBody>
      </p:sp>
      <p:sp>
        <p:nvSpPr>
          <p:cNvPr id="6" name="Text Placeholder 5">
            <a:extLst>
              <a:ext uri="{FF2B5EF4-FFF2-40B4-BE49-F238E27FC236}">
                <a16:creationId xmlns:a16="http://schemas.microsoft.com/office/drawing/2014/main" id="{56D8013C-A339-095C-ABEE-2A9717AA2C4A}"/>
              </a:ext>
            </a:extLst>
          </p:cNvPr>
          <p:cNvSpPr>
            <a:spLocks noGrp="1"/>
          </p:cNvSpPr>
          <p:nvPr>
            <p:ph type="body" sz="quarter" idx="16"/>
          </p:nvPr>
        </p:nvSpPr>
        <p:spPr>
          <a:xfrm>
            <a:off x="788656" y="481110"/>
            <a:ext cx="10614687" cy="803654"/>
          </a:xfrm>
        </p:spPr>
        <p:txBody>
          <a:bodyPr/>
          <a:lstStyle/>
          <a:p>
            <a:r>
              <a:rPr lang="en-IE" sz="3200" dirty="0"/>
              <a:t>Uvod: </a:t>
            </a:r>
            <a:r>
              <a:rPr lang="en-IE" sz="3200" b="0" dirty="0"/>
              <a:t>Prednostne naloge financiranja na Nizozemskem</a:t>
            </a:r>
          </a:p>
          <a:p>
            <a:endParaRPr lang="en-IE" sz="3200" dirty="0"/>
          </a:p>
        </p:txBody>
      </p:sp>
    </p:spTree>
    <p:extLst>
      <p:ext uri="{BB962C8B-B14F-4D97-AF65-F5344CB8AC3E}">
        <p14:creationId xmlns:p14="http://schemas.microsoft.com/office/powerpoint/2010/main" val="2572783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BFD5F-86C0-E4BD-C300-DA52D9B7C77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43158EA-0827-979C-807E-9337A3519282}"/>
              </a:ext>
            </a:extLst>
          </p:cNvPr>
          <p:cNvSpPr>
            <a:spLocks noGrp="1"/>
          </p:cNvSpPr>
          <p:nvPr>
            <p:ph type="body" sz="quarter" idx="18"/>
          </p:nvPr>
        </p:nvSpPr>
        <p:spPr>
          <a:xfrm>
            <a:off x="687497" y="779456"/>
            <a:ext cx="11001295" cy="1383296"/>
          </a:xfrm>
        </p:spPr>
        <p:txBody>
          <a:bodyPr/>
          <a:lstStyle/>
          <a:p>
            <a:pPr marL="0" indent="0">
              <a:spcAft>
                <a:spcPts val="600"/>
              </a:spcAft>
            </a:pPr>
            <a:r>
              <a:rPr lang="en-US" b="1" dirty="0"/>
              <a:t>Nizozemska </a:t>
            </a:r>
            <a:r>
              <a:rPr lang="en-US" dirty="0"/>
              <a:t>ponuja različne mehanizme podpore, prilagojene malim podjetnikom in trajnostnemu turizmu. Spodaj so navedeni ključni mehanizmi, ki so na voljo, in kako pomagajo alternativnim nastanitvenim podjetjem, kot so glamping, eko-koče ali predelani podeželski prostori.</a:t>
            </a:r>
          </a:p>
        </p:txBody>
      </p:sp>
      <p:sp>
        <p:nvSpPr>
          <p:cNvPr id="4" name="Text Placeholder 3">
            <a:extLst>
              <a:ext uri="{FF2B5EF4-FFF2-40B4-BE49-F238E27FC236}">
                <a16:creationId xmlns:a16="http://schemas.microsoft.com/office/drawing/2014/main" id="{3D982CC2-55F8-DA5E-7287-3FF422575B0C}"/>
              </a:ext>
            </a:extLst>
          </p:cNvPr>
          <p:cNvSpPr>
            <a:spLocks noGrp="1"/>
          </p:cNvSpPr>
          <p:nvPr>
            <p:ph type="body" sz="quarter" idx="16"/>
          </p:nvPr>
        </p:nvSpPr>
        <p:spPr>
          <a:xfrm>
            <a:off x="788656" y="131290"/>
            <a:ext cx="10614687" cy="803654"/>
          </a:xfrm>
        </p:spPr>
        <p:txBody>
          <a:bodyPr/>
          <a:lstStyle/>
          <a:p>
            <a:pPr>
              <a:lnSpc>
                <a:spcPct val="100000"/>
              </a:lnSpc>
            </a:pPr>
            <a:r>
              <a:rPr lang="en-US" dirty="0" err="1">
                <a:solidFill>
                  <a:srgbClr val="EC7C69"/>
                </a:solidFill>
              </a:rPr>
              <a:t>Qredits</a:t>
            </a:r>
            <a:r>
              <a:rPr lang="en-US" dirty="0">
                <a:solidFill>
                  <a:srgbClr val="EC7C69"/>
                </a:solidFill>
              </a:rPr>
              <a:t>, banke, usmerjene v vpliv, in shema BMKB</a:t>
            </a:r>
            <a:endParaRPr lang="en-IE" dirty="0">
              <a:solidFill>
                <a:srgbClr val="EC7C69"/>
              </a:solidFill>
            </a:endParaRPr>
          </a:p>
        </p:txBody>
      </p:sp>
      <p:cxnSp>
        <p:nvCxnSpPr>
          <p:cNvPr id="2" name="Straight Connector 1">
            <a:extLst>
              <a:ext uri="{FF2B5EF4-FFF2-40B4-BE49-F238E27FC236}">
                <a16:creationId xmlns:a16="http://schemas.microsoft.com/office/drawing/2014/main" id="{4BCBB7D6-7C6F-5D73-89D7-8B3E822189DC}"/>
              </a:ext>
            </a:extLst>
          </p:cNvPr>
          <p:cNvCxnSpPr>
            <a:cxnSpLocks/>
          </p:cNvCxnSpPr>
          <p:nvPr/>
        </p:nvCxnSpPr>
        <p:spPr>
          <a:xfrm>
            <a:off x="61914" y="737803"/>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83A52-26AC-5050-26CE-79A1FD256D26}"/>
              </a:ext>
            </a:extLst>
          </p:cNvPr>
          <p:cNvGrpSpPr/>
          <p:nvPr/>
        </p:nvGrpSpPr>
        <p:grpSpPr>
          <a:xfrm>
            <a:off x="828098" y="2242685"/>
            <a:ext cx="10868176" cy="4510542"/>
            <a:chOff x="2034540" y="947870"/>
            <a:chExt cx="5454433" cy="4957892"/>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6CBA7B5E-B864-2945-54BD-F2798B7A1876}"/>
                </a:ext>
              </a:extLst>
            </p:cNvPr>
            <p:cNvSpPr/>
            <p:nvPr/>
          </p:nvSpPr>
          <p:spPr>
            <a:xfrm>
              <a:off x="2034540" y="947870"/>
              <a:ext cx="2631223" cy="850992"/>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err="1"/>
                <a:t>Qredits</a:t>
              </a:r>
              <a:endParaRPr lang="en-GB" sz="2400" b="1" kern="1200" dirty="0"/>
            </a:p>
          </p:txBody>
        </p:sp>
        <p:sp>
          <p:nvSpPr>
            <p:cNvPr id="14" name="Freeform: Shape 13">
              <a:extLst>
                <a:ext uri="{FF2B5EF4-FFF2-40B4-BE49-F238E27FC236}">
                  <a16:creationId xmlns:a16="http://schemas.microsoft.com/office/drawing/2014/main" id="{DDAFC1D6-5376-4B4B-9C2A-FBF62056991E}"/>
                </a:ext>
              </a:extLst>
            </p:cNvPr>
            <p:cNvSpPr/>
            <p:nvPr/>
          </p:nvSpPr>
          <p:spPr>
            <a:xfrm>
              <a:off x="2034540" y="1798862"/>
              <a:ext cx="2631223" cy="401424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a:spcAft>
                  <a:spcPts val="600"/>
                </a:spcAft>
              </a:pPr>
              <a:r>
                <a:rPr lang="en-US" sz="2400" b="1" dirty="0" err="1">
                  <a:solidFill>
                    <a:srgbClr val="494949"/>
                  </a:solidFill>
                </a:rPr>
                <a:t>Qredits </a:t>
              </a:r>
              <a:r>
                <a:rPr lang="en-US" sz="2100" dirty="0">
                  <a:solidFill>
                    <a:srgbClr val="494949"/>
                  </a:solidFill>
                </a:rPr>
                <a:t>je neprofitni posojilodajalec za podjetnike. Namenjen je malim start-upom, ki morda ne izpolnjujejo pogojev za bančni kredit. </a:t>
              </a:r>
            </a:p>
            <a:p>
              <a:pPr>
                <a:spcAft>
                  <a:spcPts val="600"/>
                </a:spcAft>
              </a:pPr>
              <a:r>
                <a:rPr lang="en-US" sz="2100" dirty="0" err="1">
                  <a:solidFill>
                    <a:srgbClr val="494949"/>
                  </a:solidFill>
                  <a:hlinkClick r:id="rId2">
                    <a:extLst>
                      <a:ext uri="{A12FA001-AC4F-418D-AE19-62706E023703}">
                        <ahyp:hlinkClr xmlns:ahyp="http://schemas.microsoft.com/office/drawing/2018/hyperlinkcolor" val="tx"/>
                      </a:ext>
                    </a:extLst>
                  </a:hlinkClick>
                </a:rPr>
                <a:t>Qredits </a:t>
              </a:r>
              <a:r>
                <a:rPr lang="en-US" sz="2100" i="1" dirty="0">
                  <a:solidFill>
                    <a:srgbClr val="494949"/>
                  </a:solidFill>
                </a:rPr>
                <a:t>je </a:t>
              </a:r>
              <a:r>
                <a:rPr lang="en-US" sz="2100" dirty="0">
                  <a:solidFill>
                    <a:srgbClr val="494949"/>
                  </a:solidFill>
                </a:rPr>
                <a:t>vodilna mikrofinančna institucija na Nizozemskem, ki ponuja posojila za podjetja v višini od 5.000 do 250.000 evrov.  Ponuja </a:t>
              </a:r>
              <a:r>
                <a:rPr lang="en-US" sz="2100" b="1" dirty="0">
                  <a:solidFill>
                    <a:srgbClr val="494949"/>
                  </a:solidFill>
                </a:rPr>
                <a:t>mikrokredite v višini do 50.000 evrov </a:t>
              </a:r>
              <a:r>
                <a:rPr lang="en-US" sz="2100" dirty="0">
                  <a:solidFill>
                    <a:srgbClr val="494949"/>
                  </a:solidFill>
                </a:rPr>
                <a:t>za zagonske stroške, prenove ali razvoj ekoloških namestitev. </a:t>
              </a:r>
              <a:r>
                <a:rPr lang="en-US" sz="2100" dirty="0" err="1">
                  <a:solidFill>
                    <a:srgbClr val="494949"/>
                  </a:solidFill>
                </a:rPr>
                <a:t>Qredits </a:t>
              </a:r>
              <a:r>
                <a:rPr lang="en-US" sz="2100" dirty="0">
                  <a:solidFill>
                    <a:srgbClr val="494949"/>
                  </a:solidFill>
                </a:rPr>
                <a:t>ponuja tudi mentorstvo in ima akademijo za start-upe. </a:t>
              </a:r>
              <a:endParaRPr lang="en-GB" sz="2400" kern="1200" dirty="0"/>
            </a:p>
          </p:txBody>
        </p:sp>
        <p:sp>
          <p:nvSpPr>
            <p:cNvPr id="15" name="Freeform: Shape 14">
              <a:extLst>
                <a:ext uri="{FF2B5EF4-FFF2-40B4-BE49-F238E27FC236}">
                  <a16:creationId xmlns:a16="http://schemas.microsoft.com/office/drawing/2014/main" id="{F9E627F7-4829-ACA5-CCFA-7856F7CFAE3C}"/>
                </a:ext>
              </a:extLst>
            </p:cNvPr>
            <p:cNvSpPr/>
            <p:nvPr/>
          </p:nvSpPr>
          <p:spPr>
            <a:xfrm>
              <a:off x="4778739" y="947872"/>
              <a:ext cx="2710234" cy="850990"/>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Banke, usmerjene v vpliv</a:t>
              </a:r>
            </a:p>
          </p:txBody>
        </p:sp>
        <p:sp>
          <p:nvSpPr>
            <p:cNvPr id="16" name="Freeform: Shape 15">
              <a:extLst>
                <a:ext uri="{FF2B5EF4-FFF2-40B4-BE49-F238E27FC236}">
                  <a16:creationId xmlns:a16="http://schemas.microsoft.com/office/drawing/2014/main" id="{2941F381-82E5-FAF1-488A-90878D1FD12A}"/>
                </a:ext>
              </a:extLst>
            </p:cNvPr>
            <p:cNvSpPr/>
            <p:nvPr/>
          </p:nvSpPr>
          <p:spPr>
            <a:xfrm>
              <a:off x="4778739" y="1798863"/>
              <a:ext cx="2710234" cy="410689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a:spcAft>
                  <a:spcPts val="600"/>
                </a:spcAft>
              </a:pPr>
              <a:r>
                <a:rPr lang="en-US" sz="2200" dirty="0">
                  <a:solidFill>
                    <a:srgbClr val="494949"/>
                  </a:solidFill>
                </a:rPr>
                <a:t>Evropski investicijski sklad (EIF) in banke, usmerjene v vpliv, kot sta ING in Rabobank, sodelujejo v vladnih shemah BMKB za jamstva za posojila MSP. To pomaga MSP, ki nimajo zavarovanja in ne morejo pridobiti bančnih posojil, saj jim zagotavlja 75 % zneska posojila, z podaljšanjem </a:t>
              </a:r>
              <a:r>
                <a:rPr lang="en-US" sz="2200" dirty="0">
                  <a:solidFill>
                    <a:srgbClr val="494949"/>
                  </a:solidFill>
                  <a:hlinkClick r:id="rId3">
                    <a:extLst>
                      <a:ext uri="{A12FA001-AC4F-418D-AE19-62706E023703}">
                        <ahyp:hlinkClr xmlns:ahyp="http://schemas.microsoft.com/office/drawing/2018/hyperlinkcolor" val="tx"/>
                      </a:ext>
                    </a:extLst>
                  </a:hlinkClick>
                </a:rPr>
                <a:t>do junija 2027</a:t>
              </a:r>
              <a:r>
                <a:rPr lang="en-US" sz="2200" dirty="0">
                  <a:solidFill>
                    <a:srgbClr val="494949"/>
                  </a:solidFill>
                </a:rPr>
                <a:t>. Ni usmerjen v dobiček, zato je poudarek na omogočanju podjetništva in ne </a:t>
              </a:r>
              <a:r>
                <a:rPr lang="en-US" sz="2200" dirty="0" err="1">
                  <a:solidFill>
                    <a:srgbClr val="494949"/>
                  </a:solidFill>
                </a:rPr>
                <a:t>na maksimiranju </a:t>
              </a:r>
              <a:r>
                <a:rPr lang="en-US" sz="2200" dirty="0">
                  <a:solidFill>
                    <a:srgbClr val="494949"/>
                  </a:solidFill>
                </a:rPr>
                <a:t>donosov. Primerjajte obrestne mere in pogoje.</a:t>
              </a:r>
            </a:p>
          </p:txBody>
        </p:sp>
      </p:grpSp>
      <p:grpSp>
        <p:nvGrpSpPr>
          <p:cNvPr id="3" name="Group 2">
            <a:extLst>
              <a:ext uri="{FF2B5EF4-FFF2-40B4-BE49-F238E27FC236}">
                <a16:creationId xmlns:a16="http://schemas.microsoft.com/office/drawing/2014/main" id="{2E7E43A9-D86F-6601-52FD-FBB242CE5E00}"/>
              </a:ext>
            </a:extLst>
          </p:cNvPr>
          <p:cNvGrpSpPr/>
          <p:nvPr/>
        </p:nvGrpSpPr>
        <p:grpSpPr>
          <a:xfrm>
            <a:off x="1312999" y="2155119"/>
            <a:ext cx="720000" cy="861774"/>
            <a:chOff x="1016000" y="1024973"/>
            <a:chExt cx="1016000" cy="1216059"/>
          </a:xfrm>
        </p:grpSpPr>
        <p:sp>
          <p:nvSpPr>
            <p:cNvPr id="7" name="Oval 6">
              <a:extLst>
                <a:ext uri="{FF2B5EF4-FFF2-40B4-BE49-F238E27FC236}">
                  <a16:creationId xmlns:a16="http://schemas.microsoft.com/office/drawing/2014/main" id="{CA909C92-405F-2FC3-8AFD-32B2706721F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348FA9C1-C048-06DA-91C6-2E7547AB521E}"/>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grpSp>
        <p:nvGrpSpPr>
          <p:cNvPr id="11" name="Group 10">
            <a:extLst>
              <a:ext uri="{FF2B5EF4-FFF2-40B4-BE49-F238E27FC236}">
                <a16:creationId xmlns:a16="http://schemas.microsoft.com/office/drawing/2014/main" id="{102287F6-85A1-9B49-89B6-8F08A6ED5097}"/>
              </a:ext>
            </a:extLst>
          </p:cNvPr>
          <p:cNvGrpSpPr/>
          <p:nvPr/>
        </p:nvGrpSpPr>
        <p:grpSpPr>
          <a:xfrm>
            <a:off x="6688064" y="2155118"/>
            <a:ext cx="720000" cy="861774"/>
            <a:chOff x="1016000" y="1024973"/>
            <a:chExt cx="1016000" cy="1216059"/>
          </a:xfrm>
        </p:grpSpPr>
        <p:sp>
          <p:nvSpPr>
            <p:cNvPr id="17" name="Oval 16">
              <a:extLst>
                <a:ext uri="{FF2B5EF4-FFF2-40B4-BE49-F238E27FC236}">
                  <a16:creationId xmlns:a16="http://schemas.microsoft.com/office/drawing/2014/main" id="{8516450F-AE85-A015-3540-B2A70BF33A4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F167F641-AF2E-F946-5B6F-3434AC163DF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2319179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B7B2D-5DA7-3D41-E497-35171C491ED1}"/>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32F1CF1-38A9-C35E-BA9B-9B149751E2AD}"/>
              </a:ext>
            </a:extLst>
          </p:cNvPr>
          <p:cNvSpPr/>
          <p:nvPr/>
        </p:nvSpPr>
        <p:spPr>
          <a:xfrm>
            <a:off x="1066800" y="1367812"/>
            <a:ext cx="10154578" cy="506156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2DDDBE3-E58F-C82E-CE85-6527DBA0A8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1F4AA31-45B6-9036-934C-546658CB14BB}"/>
              </a:ext>
            </a:extLst>
          </p:cNvPr>
          <p:cNvSpPr txBox="1">
            <a:spLocks/>
          </p:cNvSpPr>
          <p:nvPr/>
        </p:nvSpPr>
        <p:spPr>
          <a:xfrm>
            <a:off x="1960932" y="1515473"/>
            <a:ext cx="8804812"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Cilj</a:t>
            </a:r>
            <a:r>
              <a:rPr lang="en-US" sz="2200" b="1" dirty="0">
                <a:solidFill>
                  <a:srgbClr val="E96751"/>
                </a:solidFill>
              </a:rPr>
              <a:t>: </a:t>
            </a:r>
            <a:r>
              <a:rPr lang="en-IE" sz="2200" b="1" dirty="0">
                <a:solidFill>
                  <a:srgbClr val="494949"/>
                </a:solidFill>
              </a:rPr>
              <a:t>LEADER/GLB Management Consultancy </a:t>
            </a:r>
            <a:r>
              <a:rPr lang="en-IE" sz="2200" dirty="0">
                <a:solidFill>
                  <a:srgbClr val="494949"/>
                </a:solidFill>
              </a:rPr>
              <a:t>financira projekte, ki jih vodi skupnost (pogosto</a:t>
            </a:r>
            <a:r>
              <a:rPr lang="en-IE" sz="2200" b="1" dirty="0">
                <a:solidFill>
                  <a:srgbClr val="494949"/>
                </a:solidFill>
              </a:rPr>
              <a:t> 50 % sofinanciranje</a:t>
            </a:r>
            <a:r>
              <a:rPr lang="en-IE" sz="2200" dirty="0">
                <a:solidFill>
                  <a:srgbClr val="494949"/>
                </a:solidFill>
              </a:rPr>
              <a:t>). Te subvencije lahko pokrivajo poti, objekte za obiskovalce, obnovljivo energijo na kraju samem, obnovo habitatov ali kulturne objekte, ki privabljajo turiste. </a:t>
            </a:r>
          </a:p>
          <a:p>
            <a:pPr marL="0" indent="0">
              <a:spcAft>
                <a:spcPts val="600"/>
              </a:spcAft>
            </a:pPr>
            <a:r>
              <a:rPr lang="en-IE" sz="2200" dirty="0">
                <a:solidFill>
                  <a:srgbClr val="494949"/>
                </a:solidFill>
              </a:rPr>
              <a:t>Na primer, projekt </a:t>
            </a:r>
            <a:r>
              <a:rPr lang="en-IE" sz="2200" i="1" dirty="0" err="1">
                <a:solidFill>
                  <a:srgbClr val="E96751"/>
                </a:solidFill>
                <a:hlinkClick r:id="rId5">
                  <a:extLst>
                    <a:ext uri="{A12FA001-AC4F-418D-AE19-62706E023703}">
                      <ahyp:hlinkClr xmlns:ahyp="http://schemas.microsoft.com/office/drawing/2018/hyperlinkcolor" val="tx"/>
                    </a:ext>
                  </a:extLst>
                </a:hlinkClick>
              </a:rPr>
              <a:t>„Natuur Educatie </a:t>
            </a:r>
            <a:r>
              <a:rPr lang="en-IE" sz="2200" i="1" dirty="0"/>
              <a:t>Tuin” </a:t>
            </a:r>
            <a:r>
              <a:rPr lang="en-IE" sz="2200" dirty="0">
                <a:solidFill>
                  <a:srgbClr val="494949"/>
                </a:solidFill>
              </a:rPr>
              <a:t>v </a:t>
            </a:r>
            <a:r>
              <a:rPr lang="en-IE" sz="2200" dirty="0" err="1">
                <a:solidFill>
                  <a:srgbClr val="494949"/>
                </a:solidFill>
              </a:rPr>
              <a:t>Leudalu </a:t>
            </a:r>
            <a:r>
              <a:rPr lang="en-IE" sz="2200" dirty="0">
                <a:solidFill>
                  <a:srgbClr val="494949"/>
                </a:solidFill>
              </a:rPr>
              <a:t>(Limburg) je nedavno pridobil podporo LEADER </a:t>
            </a:r>
            <a:r>
              <a:rPr lang="en-IE" sz="2200" b="1" dirty="0">
                <a:solidFill>
                  <a:srgbClr val="494949"/>
                </a:solidFill>
              </a:rPr>
              <a:t>(55 % financiranja) </a:t>
            </a:r>
            <a:r>
              <a:rPr lang="en-IE" sz="2200" dirty="0">
                <a:solidFill>
                  <a:srgbClr val="494949"/>
                </a:solidFill>
              </a:rPr>
              <a:t>za vrt za učenje o naravi. </a:t>
            </a:r>
          </a:p>
          <a:p>
            <a:pPr marL="0" indent="0">
              <a:spcAft>
                <a:spcPts val="600"/>
              </a:spcAft>
            </a:pPr>
            <a:r>
              <a:rPr lang="en-US" sz="2200" b="1" dirty="0">
                <a:solidFill>
                  <a:srgbClr val="494949"/>
                </a:solidFill>
              </a:rPr>
              <a:t>LEADER in provincialne subvencije: </a:t>
            </a:r>
            <a:r>
              <a:rPr lang="en-US" sz="2200" dirty="0">
                <a:solidFill>
                  <a:srgbClr val="494949"/>
                </a:solidFill>
              </a:rPr>
              <a:t>Podeželska območja v Nizozemski so upravičena do </a:t>
            </a:r>
            <a:r>
              <a:rPr lang="en-US" sz="2200" dirty="0">
                <a:solidFill>
                  <a:srgbClr val="E96751"/>
                </a:solidFill>
                <a:hlinkClick r:id="rId6">
                  <a:extLst>
                    <a:ext uri="{A12FA001-AC4F-418D-AE19-62706E023703}">
                      <ahyp:hlinkClr xmlns:ahyp="http://schemas.microsoft.com/office/drawing/2018/hyperlinkcolor" val="tx"/>
                    </a:ext>
                  </a:extLst>
                </a:hlinkClick>
              </a:rPr>
              <a:t>LEADER </a:t>
            </a:r>
            <a:r>
              <a:rPr lang="en-US" sz="2200" dirty="0">
                <a:solidFill>
                  <a:srgbClr val="494949"/>
                </a:solidFill>
              </a:rPr>
              <a:t>v okviru programa razvoja podeželja </a:t>
            </a:r>
            <a:r>
              <a:rPr lang="en-US" sz="2200" b="1" dirty="0">
                <a:solidFill>
                  <a:srgbClr val="494949"/>
                </a:solidFill>
              </a:rPr>
              <a:t>POP3/POP4</a:t>
            </a:r>
            <a:r>
              <a:rPr lang="en-US" sz="2200" dirty="0">
                <a:solidFill>
                  <a:srgbClr val="494949"/>
                </a:solidFill>
              </a:rPr>
              <a:t>. Vsaka provinca ima svoje razpise LEADER. </a:t>
            </a:r>
          </a:p>
          <a:p>
            <a:pPr marL="0" indent="0">
              <a:spcAft>
                <a:spcPts val="600"/>
              </a:spcAft>
            </a:pPr>
            <a:r>
              <a:rPr lang="en-US" sz="2200" dirty="0">
                <a:solidFill>
                  <a:srgbClr val="E96751"/>
                </a:solidFill>
              </a:rPr>
              <a:t>LEADER v Frieslandu ali Zeelandu lahko ponudi 50 % subvencije v višini do okoli 100.000 EUR </a:t>
            </a:r>
            <a:r>
              <a:rPr lang="en-US" sz="2200" dirty="0">
                <a:solidFill>
                  <a:srgbClr val="494949"/>
                </a:solidFill>
              </a:rPr>
              <a:t>za projekte, ki spodbujajo podeželsko gospodarstvo </a:t>
            </a:r>
            <a:r>
              <a:rPr lang="en-US" sz="2200" dirty="0"/>
              <a:t>– </a:t>
            </a:r>
            <a:r>
              <a:rPr lang="en-US" sz="2200" dirty="0">
                <a:solidFill>
                  <a:srgbClr val="E96751"/>
                </a:solidFill>
                <a:hlinkClick r:id="rId7">
                  <a:extLst>
                    <a:ext uri="{A12FA001-AC4F-418D-AE19-62706E023703}">
                      <ahyp:hlinkClr xmlns:ahyp="http://schemas.microsoft.com/office/drawing/2018/hyperlinkcolor" val="tx"/>
                    </a:ext>
                  </a:extLst>
                </a:hlinkClick>
              </a:rPr>
              <a:t>turizem in rekreacija </a:t>
            </a:r>
            <a:r>
              <a:rPr lang="en-US" sz="2200" dirty="0"/>
              <a:t>sta </a:t>
            </a:r>
            <a:r>
              <a:rPr lang="en-US" sz="2200" dirty="0">
                <a:solidFill>
                  <a:srgbClr val="494949"/>
                </a:solidFill>
              </a:rPr>
              <a:t>pogosto prednostni temi. Preverite spletno stran </a:t>
            </a:r>
            <a:r>
              <a:rPr lang="en-US" sz="2200" dirty="0" err="1">
                <a:solidFill>
                  <a:srgbClr val="E96751"/>
                </a:solidFill>
                <a:hlinkClick r:id="rId8">
                  <a:extLst>
                    <a:ext uri="{A12FA001-AC4F-418D-AE19-62706E023703}">
                      <ahyp:hlinkClr xmlns:ahyp="http://schemas.microsoft.com/office/drawing/2018/hyperlinkcolor" val="tx"/>
                    </a:ext>
                  </a:extLst>
                </a:hlinkClick>
              </a:rPr>
              <a:t>„Netwerk </a:t>
            </a:r>
            <a:r>
              <a:rPr lang="en-US" sz="2200" dirty="0"/>
              <a:t>Platteland” </a:t>
            </a:r>
            <a:r>
              <a:rPr lang="en-US" sz="2200" dirty="0">
                <a:solidFill>
                  <a:srgbClr val="494949"/>
                </a:solidFill>
              </a:rPr>
              <a:t>vaše province za odprte razpise. </a:t>
            </a:r>
          </a:p>
          <a:p>
            <a:pPr marL="0" indent="0">
              <a:spcAft>
                <a:spcPts val="600"/>
              </a:spcAft>
            </a:pPr>
            <a:endParaRPr lang="en-US" sz="2200" dirty="0">
              <a:solidFill>
                <a:srgbClr val="494949"/>
              </a:solidFill>
            </a:endParaRPr>
          </a:p>
        </p:txBody>
      </p:sp>
      <p:sp>
        <p:nvSpPr>
          <p:cNvPr id="33" name="Freeform 28">
            <a:extLst>
              <a:ext uri="{FF2B5EF4-FFF2-40B4-BE49-F238E27FC236}">
                <a16:creationId xmlns:a16="http://schemas.microsoft.com/office/drawing/2014/main" id="{64C8ECD6-C602-EB32-01D5-25C6E5314019}"/>
              </a:ext>
            </a:extLst>
          </p:cNvPr>
          <p:cNvSpPr/>
          <p:nvPr/>
        </p:nvSpPr>
        <p:spPr>
          <a:xfrm>
            <a:off x="-15513" y="109727"/>
            <a:ext cx="785010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D654FB82-4A2F-B032-92F4-EF23EE3C24C7}"/>
              </a:ext>
            </a:extLst>
          </p:cNvPr>
          <p:cNvSpPr txBox="1">
            <a:spLocks/>
          </p:cNvSpPr>
          <p:nvPr/>
        </p:nvSpPr>
        <p:spPr>
          <a:xfrm>
            <a:off x="1508015" y="263037"/>
            <a:ext cx="63265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dirty="0"/>
              <a:t>LEADER/GLB Management Consultancy</a:t>
            </a:r>
            <a:endParaRPr lang="en-US" sz="3000" dirty="0"/>
          </a:p>
        </p:txBody>
      </p:sp>
      <p:pic>
        <p:nvPicPr>
          <p:cNvPr id="32" name="Graphic 31" descr="Target with solid fill">
            <a:extLst>
              <a:ext uri="{FF2B5EF4-FFF2-40B4-BE49-F238E27FC236}">
                <a16:creationId xmlns:a16="http://schemas.microsoft.com/office/drawing/2014/main" id="{B95D1B40-0A7D-DD9B-F9FA-C867A78BD9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22328" y="1596308"/>
            <a:ext cx="633914" cy="633914"/>
          </a:xfrm>
          <a:prstGeom prst="rect">
            <a:avLst/>
          </a:prstGeom>
        </p:spPr>
      </p:pic>
      <p:grpSp>
        <p:nvGrpSpPr>
          <p:cNvPr id="5" name="Group 4">
            <a:extLst>
              <a:ext uri="{FF2B5EF4-FFF2-40B4-BE49-F238E27FC236}">
                <a16:creationId xmlns:a16="http://schemas.microsoft.com/office/drawing/2014/main" id="{81EA4D11-0140-EBE0-2F54-183195F6328E}"/>
              </a:ext>
            </a:extLst>
          </p:cNvPr>
          <p:cNvGrpSpPr/>
          <p:nvPr/>
        </p:nvGrpSpPr>
        <p:grpSpPr>
          <a:xfrm>
            <a:off x="274432" y="85433"/>
            <a:ext cx="1047896" cy="1049846"/>
            <a:chOff x="1016000" y="1137920"/>
            <a:chExt cx="1016000" cy="1016000"/>
          </a:xfrm>
        </p:grpSpPr>
        <p:sp>
          <p:nvSpPr>
            <p:cNvPr id="6" name="Oval 5">
              <a:extLst>
                <a:ext uri="{FF2B5EF4-FFF2-40B4-BE49-F238E27FC236}">
                  <a16:creationId xmlns:a16="http://schemas.microsoft.com/office/drawing/2014/main" id="{539F22DC-2E40-C73C-7C83-A11079BF637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F7D3AD9C-629B-A357-3EA9-D4E3FB91536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11266" name="Picture 2" descr="Europees project LEADER | Gemeente Middelburg">
            <a:extLst>
              <a:ext uri="{FF2B5EF4-FFF2-40B4-BE49-F238E27FC236}">
                <a16:creationId xmlns:a16="http://schemas.microsoft.com/office/drawing/2014/main" id="{A3BF36FA-A0C2-E99C-85A9-AD2AA8B0C7F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308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E4A7-9771-0FC9-3941-3D609ECE59E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4CD5640F-BC6E-094D-BB60-7C8FDC75C99D}"/>
              </a:ext>
            </a:extLst>
          </p:cNvPr>
          <p:cNvSpPr/>
          <p:nvPr/>
        </p:nvSpPr>
        <p:spPr>
          <a:xfrm>
            <a:off x="1188304" y="1423756"/>
            <a:ext cx="10136921" cy="288051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DFC60917-C726-C1C8-23F9-AECABD8D77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5D5F7FAE-F4F3-8A24-3398-12D3DBAE76C8}"/>
              </a:ext>
            </a:extLst>
          </p:cNvPr>
          <p:cNvSpPr txBox="1">
            <a:spLocks/>
          </p:cNvSpPr>
          <p:nvPr/>
        </p:nvSpPr>
        <p:spPr>
          <a:xfrm>
            <a:off x="1970570" y="1582840"/>
            <a:ext cx="9370567"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b="1" dirty="0">
                <a:solidFill>
                  <a:srgbClr val="494949"/>
                </a:solidFill>
              </a:rPr>
              <a:t>Primer: </a:t>
            </a:r>
            <a:r>
              <a:rPr lang="en-IE" sz="2100" dirty="0">
                <a:solidFill>
                  <a:srgbClr val="494949"/>
                </a:solidFill>
              </a:rPr>
              <a:t>Program </a:t>
            </a:r>
            <a:r>
              <a:rPr lang="en-IE" sz="2100" b="1" dirty="0">
                <a:solidFill>
                  <a:srgbClr val="494949"/>
                </a:solidFill>
              </a:rPr>
              <a:t>LEADER-</a:t>
            </a:r>
            <a:r>
              <a:rPr lang="en-IE" sz="2100" b="1" dirty="0" err="1">
                <a:solidFill>
                  <a:srgbClr val="494949"/>
                </a:solidFill>
              </a:rPr>
              <a:t>uitvoering</a:t>
            </a:r>
            <a:r>
              <a:rPr lang="en-IE" sz="2100" b="1" dirty="0">
                <a:solidFill>
                  <a:srgbClr val="494949"/>
                </a:solidFill>
              </a:rPr>
              <a:t> </a:t>
            </a:r>
            <a:r>
              <a:rPr lang="en-IE" sz="2100" b="1" dirty="0">
                <a:solidFill>
                  <a:srgbClr val="494949"/>
                </a:solidFill>
                <a:hlinkClick r:id="rId5">
                  <a:extLst>
                    <a:ext uri="{A12FA001-AC4F-418D-AE19-62706E023703}">
                      <ahyp:hlinkClr xmlns:ahyp="http://schemas.microsoft.com/office/drawing/2018/hyperlinkcolor" val="tx"/>
                    </a:ext>
                  </a:extLst>
                </a:hlinkClick>
              </a:rPr>
              <a:t>province Zeeland </a:t>
            </a:r>
            <a:r>
              <a:rPr lang="en-IE" sz="2100" dirty="0">
                <a:solidFill>
                  <a:srgbClr val="494949"/>
                </a:solidFill>
              </a:rPr>
              <a:t>za obdobje 2024–25 ponuja </a:t>
            </a:r>
            <a:r>
              <a:rPr lang="en-US" sz="2100" dirty="0">
                <a:solidFill>
                  <a:srgbClr val="494949"/>
                </a:solidFill>
              </a:rPr>
              <a:t>skupaj 4 milijone evrov, s subvencijami v višini od 30.000 do 200.000 evrov (minimalno</a:t>
            </a:r>
            <a:r>
              <a:rPr lang="en-IE" sz="2100" b="1" dirty="0">
                <a:solidFill>
                  <a:srgbClr val="494949"/>
                </a:solidFill>
              </a:rPr>
              <a:t> 40 % lastnega financiranja)</a:t>
            </a:r>
            <a:r>
              <a:rPr lang="en-IE" sz="2100" dirty="0">
                <a:solidFill>
                  <a:srgbClr val="494949"/>
                </a:solidFill>
              </a:rPr>
              <a:t>. Projekti morajo </a:t>
            </a:r>
            <a:r>
              <a:rPr lang="en-US" sz="2100" dirty="0">
                <a:solidFill>
                  <a:srgbClr val="494949"/>
                </a:solidFill>
              </a:rPr>
              <a:t>biti usklajeni z razvojno strategijo območja (npr. trajnostni turizem, biotska raznovrstnost). Raziščite </a:t>
            </a:r>
            <a:r>
              <a:rPr lang="en-US" sz="2100" dirty="0" err="1">
                <a:solidFill>
                  <a:srgbClr val="494949"/>
                </a:solidFill>
              </a:rPr>
              <a:t>Provincie</a:t>
            </a:r>
            <a:r>
              <a:rPr lang="en-US" sz="2100" dirty="0">
                <a:solidFill>
                  <a:srgbClr val="494949"/>
                </a:solidFill>
              </a:rPr>
              <a:t> Zeeland, ki spodbuja regionalni gospodarski razvoj, rast in inovacije. </a:t>
            </a:r>
            <a:endParaRPr lang="en-US" sz="2100" dirty="0">
              <a:solidFill>
                <a:srgbClr val="494949"/>
              </a:solidFill>
              <a:ea typeface="Calibri"/>
              <a:cs typeface="Calibri"/>
            </a:endParaRPr>
          </a:p>
          <a:p>
            <a:pPr marL="0" indent="0">
              <a:spcAft>
                <a:spcPts val="600"/>
              </a:spcAft>
            </a:pPr>
            <a:r>
              <a:rPr lang="en-US" sz="2100" b="1" dirty="0">
                <a:solidFill>
                  <a:srgbClr val="494949"/>
                </a:solidFill>
              </a:rPr>
              <a:t>Primeri: </a:t>
            </a:r>
            <a:r>
              <a:rPr lang="en-IE" sz="2100" dirty="0">
                <a:solidFill>
                  <a:srgbClr val="494949"/>
                </a:solidFill>
              </a:rPr>
              <a:t>Program LEADER </a:t>
            </a:r>
            <a:r>
              <a:rPr lang="en-IE" sz="2100" b="1" dirty="0">
                <a:solidFill>
                  <a:srgbClr val="494949"/>
                </a:solidFill>
                <a:hlinkClick r:id="rId6">
                  <a:extLst>
                    <a:ext uri="{A12FA001-AC4F-418D-AE19-62706E023703}">
                      <ahyp:hlinkClr xmlns:ahyp="http://schemas.microsoft.com/office/drawing/2018/hyperlinkcolor" val="tx"/>
                    </a:ext>
                  </a:extLst>
                </a:hlinkClick>
              </a:rPr>
              <a:t>v provinci Friesland </a:t>
            </a:r>
            <a:r>
              <a:rPr lang="en-IE" sz="2100" dirty="0">
                <a:solidFill>
                  <a:srgbClr val="494949"/>
                </a:solidFill>
              </a:rPr>
              <a:t>(prek SNN) financira podeželske pobude v severozahodnem, jugovzhodnem in jugozahodnem delu province Friesland s subvencijami v višini </a:t>
            </a:r>
            <a:r>
              <a:rPr lang="en-IE" sz="2100" b="1" dirty="0">
                <a:solidFill>
                  <a:srgbClr val="494949"/>
                </a:solidFill>
              </a:rPr>
              <a:t>od 50.000 do 125.000 evrov.</a:t>
            </a:r>
            <a:endParaRPr lang="en-IE" sz="2100" b="1" dirty="0">
              <a:solidFill>
                <a:srgbClr val="494949"/>
              </a:solidFill>
              <a:ea typeface="Calibri"/>
              <a:cs typeface="Calibri"/>
            </a:endParaRPr>
          </a:p>
          <a:p>
            <a:pPr marL="0" indent="0">
              <a:spcAft>
                <a:spcPts val="600"/>
              </a:spcAft>
            </a:pPr>
            <a:endParaRPr lang="en-US" sz="2200" dirty="0">
              <a:solidFill>
                <a:srgbClr val="494949"/>
              </a:solidFill>
            </a:endParaRP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AEC2AF36-2828-92A2-472A-744F3D84BF02}"/>
              </a:ext>
            </a:extLst>
          </p:cNvPr>
          <p:cNvCxnSpPr>
            <a:cxnSpLocks/>
          </p:cNvCxnSpPr>
          <p:nvPr/>
        </p:nvCxnSpPr>
        <p:spPr>
          <a:xfrm rot="10800000" flipH="1" flipV="1">
            <a:off x="1188304" y="293811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E7003B19-29A8-997A-3C4A-A3C72455F0C8}"/>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4480DE78-65B2-8D72-1365-50BB4BCAA523}"/>
              </a:ext>
            </a:extLst>
          </p:cNvPr>
          <p:cNvSpPr txBox="1">
            <a:spLocks/>
          </p:cNvSpPr>
          <p:nvPr/>
        </p:nvSpPr>
        <p:spPr>
          <a:xfrm>
            <a:off x="454996" y="272822"/>
            <a:ext cx="5873578"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dirty="0"/>
              <a:t>LEADER/GLB Management Consultancy</a:t>
            </a:r>
            <a:endParaRPr lang="en-US" sz="3200" dirty="0"/>
          </a:p>
        </p:txBody>
      </p:sp>
      <p:sp>
        <p:nvSpPr>
          <p:cNvPr id="18" name="Flowchart: Alternate Process 17">
            <a:extLst>
              <a:ext uri="{FF2B5EF4-FFF2-40B4-BE49-F238E27FC236}">
                <a16:creationId xmlns:a16="http://schemas.microsoft.com/office/drawing/2014/main" id="{8938B2EE-7CE0-ED97-099D-55BC3E086B4A}"/>
              </a:ext>
            </a:extLst>
          </p:cNvPr>
          <p:cNvSpPr/>
          <p:nvPr/>
        </p:nvSpPr>
        <p:spPr>
          <a:xfrm>
            <a:off x="1872878" y="4624259"/>
            <a:ext cx="7566397" cy="156680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3DC4EEC-4832-73CA-DBA8-AA19018791AC}"/>
              </a:ext>
            </a:extLst>
          </p:cNvPr>
          <p:cNvSpPr txBox="1">
            <a:spLocks/>
          </p:cNvSpPr>
          <p:nvPr/>
        </p:nvSpPr>
        <p:spPr>
          <a:xfrm>
            <a:off x="2673788" y="4768037"/>
            <a:ext cx="673372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dirty="0">
                <a:solidFill>
                  <a:srgbClr val="494949"/>
                </a:solidFill>
              </a:rPr>
              <a:t>V </a:t>
            </a:r>
            <a:r>
              <a:rPr lang="en-IE" sz="2200" b="1" dirty="0">
                <a:solidFill>
                  <a:srgbClr val="494949"/>
                </a:solidFill>
                <a:hlinkClick r:id="rId7">
                  <a:extLst>
                    <a:ext uri="{A12FA001-AC4F-418D-AE19-62706E023703}">
                      <ahyp:hlinkClr xmlns:ahyp="http://schemas.microsoft.com/office/drawing/2018/hyperlinkcolor" val="tx"/>
                    </a:ext>
                  </a:extLst>
                </a:hlinkClick>
              </a:rPr>
              <a:t>provinci Drenthe </a:t>
            </a:r>
            <a:r>
              <a:rPr lang="en-IE" sz="2200" dirty="0">
                <a:solidFill>
                  <a:srgbClr val="494949"/>
                </a:solidFill>
              </a:rPr>
              <a:t>obstajata dva programa: </a:t>
            </a:r>
            <a:r>
              <a:rPr lang="en-US" sz="2200" dirty="0">
                <a:solidFill>
                  <a:srgbClr val="494949"/>
                </a:solidFill>
              </a:rPr>
              <a:t>projekt</a:t>
            </a:r>
            <a:r>
              <a:rPr lang="en-IE" sz="2200" dirty="0">
                <a:solidFill>
                  <a:srgbClr val="494949"/>
                </a:solidFill>
              </a:rPr>
              <a:t> EU-LEADER </a:t>
            </a:r>
            <a:r>
              <a:rPr lang="en-US" sz="2200" dirty="0">
                <a:solidFill>
                  <a:srgbClr val="494949"/>
                </a:solidFill>
              </a:rPr>
              <a:t>(15.000–125.000 EUR v višini 50 %) in provincialni mikro-LEADER projekt (majhni projekti, 5.000–25.000 EUR v višini 50 %)</a:t>
            </a:r>
            <a:r>
              <a:rPr lang="en-IE" sz="2200" b="1" dirty="0">
                <a:solidFill>
                  <a:srgbClr val="494949"/>
                </a:solidFill>
              </a:rPr>
              <a:t>. </a:t>
            </a:r>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6E7C644D-FC9B-726A-65B4-954B249F1F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31371" y="4692602"/>
            <a:ext cx="749373" cy="749373"/>
          </a:xfrm>
          <a:prstGeom prst="rect">
            <a:avLst/>
          </a:prstGeom>
        </p:spPr>
      </p:pic>
      <p:pic>
        <p:nvPicPr>
          <p:cNvPr id="5" name="Picture 2" descr="Europees project LEADER | Gemeente Middelburg">
            <a:extLst>
              <a:ext uri="{FF2B5EF4-FFF2-40B4-BE49-F238E27FC236}">
                <a16:creationId xmlns:a16="http://schemas.microsoft.com/office/drawing/2014/main" id="{E5789E0B-99A0-3747-C70C-C41EC29B01B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Excellent with solid fill">
            <a:extLst>
              <a:ext uri="{FF2B5EF4-FFF2-40B4-BE49-F238E27FC236}">
                <a16:creationId xmlns:a16="http://schemas.microsoft.com/office/drawing/2014/main" id="{B4CCA101-9EAE-3BB1-1881-957DA6368F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21966" y="1594345"/>
            <a:ext cx="749373" cy="749373"/>
          </a:xfrm>
          <a:prstGeom prst="rect">
            <a:avLst/>
          </a:prstGeom>
        </p:spPr>
      </p:pic>
      <p:pic>
        <p:nvPicPr>
          <p:cNvPr id="13" name="Picture 12">
            <a:extLst>
              <a:ext uri="{FF2B5EF4-FFF2-40B4-BE49-F238E27FC236}">
                <a16:creationId xmlns:a16="http://schemas.microsoft.com/office/drawing/2014/main" id="{88A3CEBE-977E-C8A0-B924-A176368A8B56}"/>
              </a:ext>
            </a:extLst>
          </p:cNvPr>
          <p:cNvPicPr>
            <a:picLocks noChangeAspect="1"/>
          </p:cNvPicPr>
          <p:nvPr/>
        </p:nvPicPr>
        <p:blipFill>
          <a:blip r:embed="rId13"/>
          <a:stretch>
            <a:fillRect/>
          </a:stretch>
        </p:blipFill>
        <p:spPr>
          <a:xfrm>
            <a:off x="9463364" y="4806245"/>
            <a:ext cx="1948372" cy="876191"/>
          </a:xfrm>
          <a:prstGeom prst="rect">
            <a:avLst/>
          </a:prstGeom>
        </p:spPr>
      </p:pic>
    </p:spTree>
    <p:extLst>
      <p:ext uri="{BB962C8B-B14F-4D97-AF65-F5344CB8AC3E}">
        <p14:creationId xmlns:p14="http://schemas.microsoft.com/office/powerpoint/2010/main" val="1161335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9100-1BDD-925F-3785-3983AC009669}"/>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C811FE2-D236-C6F3-0AC3-87856362F3A7}"/>
              </a:ext>
            </a:extLst>
          </p:cNvPr>
          <p:cNvSpPr/>
          <p:nvPr/>
        </p:nvSpPr>
        <p:spPr>
          <a:xfrm>
            <a:off x="1160476" y="456275"/>
            <a:ext cx="10136921" cy="262105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230EC2DE-7E57-205C-60EE-D2080C792D6C}"/>
              </a:ext>
            </a:extLst>
          </p:cNvPr>
          <p:cNvSpPr txBox="1">
            <a:spLocks/>
          </p:cNvSpPr>
          <p:nvPr/>
        </p:nvSpPr>
        <p:spPr>
          <a:xfrm>
            <a:off x="1935804" y="488358"/>
            <a:ext cx="9370567" cy="1283522"/>
          </a:xfrm>
          <a:prstGeom prst="rect">
            <a:avLst/>
          </a:prstGeom>
          <a:solidFill>
            <a:schemeClr val="bg1"/>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b="1" dirty="0">
                <a:solidFill>
                  <a:srgbClr val="494949"/>
                </a:solidFill>
              </a:rPr>
              <a:t>Primeri: </a:t>
            </a:r>
            <a:endParaRPr lang="en-US" sz="2100" b="1">
              <a:solidFill>
                <a:srgbClr val="494949"/>
              </a:solidFill>
              <a:ea typeface="Calibri"/>
              <a:cs typeface="Calibri"/>
            </a:endParaRPr>
          </a:p>
          <a:p>
            <a:pPr marL="0" indent="0">
              <a:spcAft>
                <a:spcPts val="600"/>
              </a:spcAft>
            </a:pPr>
            <a:r>
              <a:rPr lang="en-IE" sz="2100" b="1" dirty="0">
                <a:solidFill>
                  <a:srgbClr val="494949"/>
                </a:solidFill>
                <a:hlinkClick r:id="rId3">
                  <a:extLst>
                    <a:ext uri="{A12FA001-AC4F-418D-AE19-62706E023703}">
                      <ahyp:hlinkClr xmlns:ahyp="http://schemas.microsoft.com/office/drawing/2018/hyperlinkcolor" val="tx"/>
                    </a:ext>
                  </a:extLst>
                </a:hlinkClick>
              </a:rPr>
              <a:t>Gelderland </a:t>
            </a:r>
            <a:r>
              <a:rPr lang="en-IE" sz="2100" dirty="0">
                <a:solidFill>
                  <a:srgbClr val="494949"/>
                </a:solidFill>
              </a:rPr>
              <a:t>ima več območij LEADER (</a:t>
            </a:r>
            <a:r>
              <a:rPr lang="en-IE" sz="2100" err="1">
                <a:solidFill>
                  <a:srgbClr val="494949"/>
                </a:solidFill>
              </a:rPr>
              <a:t>Achterhoek</a:t>
            </a:r>
            <a:r>
              <a:rPr lang="en-IE" sz="2100" dirty="0">
                <a:solidFill>
                  <a:srgbClr val="494949"/>
                </a:solidFill>
              </a:rPr>
              <a:t>, </a:t>
            </a:r>
            <a:r>
              <a:rPr lang="en-IE" sz="2100" err="1">
                <a:solidFill>
                  <a:srgbClr val="494949"/>
                </a:solidFill>
              </a:rPr>
              <a:t>Veluwe</a:t>
            </a:r>
            <a:r>
              <a:rPr lang="en-IE" sz="2100" dirty="0">
                <a:solidFill>
                  <a:srgbClr val="494949"/>
                </a:solidFill>
              </a:rPr>
              <a:t> itd.) s stopnjami subvencij v višini</a:t>
            </a:r>
            <a:r>
              <a:rPr lang="en-IE" sz="2100" b="1" dirty="0">
                <a:solidFill>
                  <a:srgbClr val="494949"/>
                </a:solidFill>
              </a:rPr>
              <a:t> 50 % (tipične subvencije v višini 15 000–80 000 EUR)</a:t>
            </a:r>
            <a:r>
              <a:rPr lang="en-IE" sz="2100" dirty="0">
                <a:solidFill>
                  <a:srgbClr val="494949"/>
                </a:solidFill>
              </a:rPr>
              <a:t>.</a:t>
            </a:r>
            <a:endParaRPr lang="en-IE" sz="2100">
              <a:solidFill>
                <a:srgbClr val="494949"/>
              </a:solidFill>
              <a:ea typeface="Calibri"/>
              <a:cs typeface="Calibri"/>
            </a:endParaRPr>
          </a:p>
          <a:p>
            <a:pPr marL="0" indent="0">
              <a:spcAft>
                <a:spcPts val="600"/>
              </a:spcAft>
            </a:pPr>
            <a:r>
              <a:rPr lang="en-IE" sz="2100" dirty="0">
                <a:solidFill>
                  <a:srgbClr val="494949"/>
                </a:solidFill>
              </a:rPr>
              <a:t>Razpis LEADER Zuid-Limburg </a:t>
            </a:r>
            <a:r>
              <a:rPr lang="en-IE" sz="2100" b="1" dirty="0">
                <a:solidFill>
                  <a:srgbClr val="494949"/>
                </a:solidFill>
                <a:hlinkClick r:id="rId4">
                  <a:extLst>
                    <a:ext uri="{A12FA001-AC4F-418D-AE19-62706E023703}">
                      <ahyp:hlinkClr xmlns:ahyp="http://schemas.microsoft.com/office/drawing/2018/hyperlinkcolor" val="tx"/>
                    </a:ext>
                  </a:extLst>
                </a:hlinkClick>
              </a:rPr>
              <a:t>v Limburgu </a:t>
            </a:r>
            <a:r>
              <a:rPr lang="en-IE" sz="2100" dirty="0">
                <a:solidFill>
                  <a:srgbClr val="494949"/>
                </a:solidFill>
              </a:rPr>
              <a:t>(odprt od 19. marca 2024 do 3. januarja 2028) zajema območja, kot je </a:t>
            </a:r>
            <a:r>
              <a:rPr lang="en-IE" sz="2100" dirty="0" err="1">
                <a:solidFill>
                  <a:srgbClr val="494949"/>
                </a:solidFill>
              </a:rPr>
              <a:t>Heuvelland</a:t>
            </a:r>
            <a:r>
              <a:rPr lang="en-IE" sz="2100" dirty="0">
                <a:solidFill>
                  <a:srgbClr val="494949"/>
                </a:solidFill>
              </a:rPr>
              <a:t>; subvencionira do</a:t>
            </a:r>
            <a:r>
              <a:rPr lang="en-IE" sz="2100" b="1" dirty="0">
                <a:solidFill>
                  <a:srgbClr val="494949"/>
                </a:solidFill>
              </a:rPr>
              <a:t> 55 % (projekti v višini 20 000–250 000 EUR, </a:t>
            </a:r>
            <a:r>
              <a:rPr lang="en-IE" sz="2100" dirty="0">
                <a:solidFill>
                  <a:srgbClr val="494949"/>
                </a:solidFill>
              </a:rPr>
              <a:t>običajno</a:t>
            </a:r>
            <a:r>
              <a:rPr lang="en-IE" sz="2100" b="1" dirty="0">
                <a:solidFill>
                  <a:srgbClr val="494949"/>
                </a:solidFill>
              </a:rPr>
              <a:t> največ 137 500 EUR</a:t>
            </a:r>
            <a:r>
              <a:rPr lang="en-IE" sz="2100" dirty="0">
                <a:solidFill>
                  <a:srgbClr val="494949"/>
                </a:solidFill>
              </a:rPr>
              <a:t>, do 200 000 EUR za čezmejne projekte).</a:t>
            </a:r>
            <a:endParaRPr lang="en-IE" sz="2100">
              <a:solidFill>
                <a:srgbClr val="494949"/>
              </a:solidFill>
              <a:ea typeface="Calibri"/>
              <a:cs typeface="Calibri"/>
            </a:endParaRPr>
          </a:p>
          <a:p>
            <a:pPr marL="0" indent="0">
              <a:spcAft>
                <a:spcPts val="600"/>
              </a:spcAft>
            </a:pPr>
            <a:endParaRPr lang="en-US" sz="2200" dirty="0">
              <a:solidFill>
                <a:srgbClr val="494949"/>
              </a:solidFill>
            </a:endParaRP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A18227F0-1FA5-291B-0391-C3E15D256291}"/>
              </a:ext>
            </a:extLst>
          </p:cNvPr>
          <p:cNvCxnSpPr>
            <a:cxnSpLocks/>
          </p:cNvCxnSpPr>
          <p:nvPr/>
        </p:nvCxnSpPr>
        <p:spPr>
          <a:xfrm rot="10800000" flipH="1" flipV="1">
            <a:off x="1160476" y="1970632"/>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3" name="Graphic 42" descr="Excellent with solid fill">
            <a:extLst>
              <a:ext uri="{FF2B5EF4-FFF2-40B4-BE49-F238E27FC236}">
                <a16:creationId xmlns:a16="http://schemas.microsoft.com/office/drawing/2014/main" id="{359C1722-C6D6-92C0-D284-813E46D0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3543" y="3725121"/>
            <a:ext cx="749373" cy="749373"/>
          </a:xfrm>
          <a:prstGeom prst="rect">
            <a:avLst/>
          </a:prstGeom>
        </p:spPr>
      </p:pic>
      <p:pic>
        <p:nvPicPr>
          <p:cNvPr id="6" name="Graphic 5" descr="Excellent with solid fill">
            <a:extLst>
              <a:ext uri="{FF2B5EF4-FFF2-40B4-BE49-F238E27FC236}">
                <a16:creationId xmlns:a16="http://schemas.microsoft.com/office/drawing/2014/main" id="{A9032508-7D03-CDA0-1119-9D7C8086DE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1812" y="570729"/>
            <a:ext cx="749373" cy="749373"/>
          </a:xfrm>
          <a:prstGeom prst="rect">
            <a:avLst/>
          </a:prstGeom>
        </p:spPr>
      </p:pic>
      <p:sp>
        <p:nvSpPr>
          <p:cNvPr id="7" name="Flowchart: Alternate Process 6">
            <a:extLst>
              <a:ext uri="{FF2B5EF4-FFF2-40B4-BE49-F238E27FC236}">
                <a16:creationId xmlns:a16="http://schemas.microsoft.com/office/drawing/2014/main" id="{E11AC871-84E2-1D44-F4B2-A867FCC81421}"/>
              </a:ext>
            </a:extLst>
          </p:cNvPr>
          <p:cNvSpPr/>
          <p:nvPr/>
        </p:nvSpPr>
        <p:spPr>
          <a:xfrm>
            <a:off x="1814278" y="3286960"/>
            <a:ext cx="10029648" cy="183806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5B529415-FB6A-12C2-187A-AC04DD1D156D}"/>
              </a:ext>
            </a:extLst>
          </p:cNvPr>
          <p:cNvSpPr txBox="1">
            <a:spLocks/>
          </p:cNvSpPr>
          <p:nvPr/>
        </p:nvSpPr>
        <p:spPr>
          <a:xfrm>
            <a:off x="2540048" y="3506433"/>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b="1" dirty="0">
                <a:solidFill>
                  <a:srgbClr val="494949"/>
                </a:solidFill>
              </a:rPr>
              <a:t>Upravičenost: </a:t>
            </a:r>
            <a:r>
              <a:rPr lang="en-IE" sz="2200" dirty="0">
                <a:solidFill>
                  <a:srgbClr val="494949"/>
                </a:solidFill>
              </a:rPr>
              <a:t>Običajno morate delovati na podeželskem območju znotraj ozemlja lokalne akcijske skupine (LAG) in biti del projekta, ki ga vodi skupnost. Mnoge subvencije zahtevajo sodelovanje lokalnih partnerjev ali vpliv na več vasi. Posvetujte se z LAG vaše province v zgodnji fazi.</a:t>
            </a:r>
          </a:p>
        </p:txBody>
      </p:sp>
      <p:pic>
        <p:nvPicPr>
          <p:cNvPr id="12" name="Graphic 11" descr="Lights On with solid fill">
            <a:extLst>
              <a:ext uri="{FF2B5EF4-FFF2-40B4-BE49-F238E27FC236}">
                <a16:creationId xmlns:a16="http://schemas.microsoft.com/office/drawing/2014/main" id="{F495D351-9B17-4ED0-91B8-B03EDB3FA5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72818" y="3497482"/>
            <a:ext cx="608690" cy="608690"/>
          </a:xfrm>
          <a:prstGeom prst="rect">
            <a:avLst/>
          </a:prstGeom>
        </p:spPr>
      </p:pic>
      <p:sp>
        <p:nvSpPr>
          <p:cNvPr id="14" name="TextBox 13">
            <a:extLst>
              <a:ext uri="{FF2B5EF4-FFF2-40B4-BE49-F238E27FC236}">
                <a16:creationId xmlns:a16="http://schemas.microsoft.com/office/drawing/2014/main" id="{29C8456A-8589-4FB3-F576-513E5823D20C}"/>
              </a:ext>
            </a:extLst>
          </p:cNvPr>
          <p:cNvSpPr txBox="1"/>
          <p:nvPr/>
        </p:nvSpPr>
        <p:spPr>
          <a:xfrm>
            <a:off x="2770988" y="5326409"/>
            <a:ext cx="2889620" cy="646331"/>
          </a:xfrm>
          <a:prstGeom prst="rect">
            <a:avLst/>
          </a:prstGeom>
          <a:noFill/>
        </p:spPr>
        <p:txBody>
          <a:bodyPr wrap="square" rtlCol="0">
            <a:spAutoFit/>
          </a:bodyPr>
          <a:lstStyle/>
          <a:p>
            <a:r>
              <a:rPr lang="en-US" b="1" i="1" dirty="0">
                <a:solidFill>
                  <a:srgbClr val="494949"/>
                </a:solidFill>
                <a:latin typeface="Google Sans"/>
              </a:rPr>
              <a:t>Priporočena literatura</a:t>
            </a:r>
            <a:endParaRPr lang="en-US" b="1" i="1" dirty="0">
              <a:solidFill>
                <a:srgbClr val="494949"/>
              </a:solidFill>
              <a:latin typeface="Google Sans"/>
              <a:hlinkClick r:id="rId11">
                <a:extLst>
                  <a:ext uri="{A12FA001-AC4F-418D-AE19-62706E023703}">
                    <ahyp:hlinkClr xmlns:ahyp="http://schemas.microsoft.com/office/drawing/2018/hyperlinkcolor" val="tx"/>
                  </a:ext>
                </a:extLst>
              </a:hlinkClick>
            </a:endParaRPr>
          </a:p>
          <a:p>
            <a:r>
              <a:rPr lang="en-IE" dirty="0">
                <a:solidFill>
                  <a:srgbClr val="00B0F0"/>
                </a:solidFill>
                <a:hlinkClick r:id="rId12">
                  <a:extLst>
                    <a:ext uri="{A12FA001-AC4F-418D-AE19-62706E023703}">
                      <ahyp:hlinkClr xmlns:ahyp="http://schemas.microsoft.com/office/drawing/2018/hyperlinkcolor" val="tx"/>
                    </a:ext>
                  </a:extLst>
                </a:hlinkClick>
              </a:rPr>
              <a:t>Projekti LEADER v Zeelandu</a:t>
            </a:r>
            <a:endParaRPr lang="en-IE" dirty="0">
              <a:solidFill>
                <a:srgbClr val="00B0F0"/>
              </a:solidFill>
            </a:endParaRPr>
          </a:p>
        </p:txBody>
      </p:sp>
      <p:pic>
        <p:nvPicPr>
          <p:cNvPr id="16" name="Picture 15">
            <a:extLst>
              <a:ext uri="{FF2B5EF4-FFF2-40B4-BE49-F238E27FC236}">
                <a16:creationId xmlns:a16="http://schemas.microsoft.com/office/drawing/2014/main" id="{736FF10F-E6FB-2C32-7040-93FCA1AD5B38}"/>
              </a:ext>
            </a:extLst>
          </p:cNvPr>
          <p:cNvPicPr>
            <a:picLocks noChangeAspect="1"/>
          </p:cNvPicPr>
          <p:nvPr/>
        </p:nvPicPr>
        <p:blipFill>
          <a:blip r:embed="rId13"/>
          <a:stretch>
            <a:fillRect/>
          </a:stretch>
        </p:blipFill>
        <p:spPr>
          <a:xfrm>
            <a:off x="1819604" y="5554128"/>
            <a:ext cx="850589" cy="846711"/>
          </a:xfrm>
          <a:prstGeom prst="rect">
            <a:avLst/>
          </a:prstGeom>
        </p:spPr>
      </p:pic>
      <p:sp>
        <p:nvSpPr>
          <p:cNvPr id="20" name="TextBox 19">
            <a:extLst>
              <a:ext uri="{FF2B5EF4-FFF2-40B4-BE49-F238E27FC236}">
                <a16:creationId xmlns:a16="http://schemas.microsoft.com/office/drawing/2014/main" id="{E602CD7F-D341-907C-7F1E-2B114659D953}"/>
              </a:ext>
            </a:extLst>
          </p:cNvPr>
          <p:cNvSpPr txBox="1"/>
          <p:nvPr/>
        </p:nvSpPr>
        <p:spPr>
          <a:xfrm>
            <a:off x="2770988" y="5939014"/>
            <a:ext cx="6096000" cy="646331"/>
          </a:xfrm>
          <a:prstGeom prst="rect">
            <a:avLst/>
          </a:prstGeom>
          <a:noFill/>
        </p:spPr>
        <p:txBody>
          <a:bodyPr wrap="square">
            <a:spAutoFit/>
          </a:bodyPr>
          <a:lstStyle/>
          <a:p>
            <a:r>
              <a:rPr lang="en-IE" dirty="0">
                <a:solidFill>
                  <a:srgbClr val="00B0F0"/>
                </a:solidFill>
                <a:hlinkClick r:id="rId14">
                  <a:extLst>
                    <a:ext uri="{A12FA001-AC4F-418D-AE19-62706E023703}">
                      <ahyp:hlinkClr xmlns:ahyp="http://schemas.microsoft.com/office/drawing/2018/hyperlinkcolor" val="tx"/>
                    </a:ext>
                  </a:extLst>
                </a:hlinkClick>
              </a:rPr>
              <a:t>LEADER Drenthe</a:t>
            </a:r>
            <a:endParaRPr lang="en-IE" dirty="0">
              <a:solidFill>
                <a:srgbClr val="00B0F0"/>
              </a:solidFill>
            </a:endParaRPr>
          </a:p>
          <a:p>
            <a:r>
              <a:rPr lang="en-IE" dirty="0">
                <a:solidFill>
                  <a:srgbClr val="00B0F0"/>
                </a:solidFill>
                <a:hlinkClick r:id="rId15">
                  <a:extLst>
                    <a:ext uri="{A12FA001-AC4F-418D-AE19-62706E023703}">
                      <ahyp:hlinkClr xmlns:ahyp="http://schemas.microsoft.com/office/drawing/2018/hyperlinkcolor" val="tx"/>
                    </a:ext>
                  </a:extLst>
                </a:hlinkClick>
              </a:rPr>
              <a:t>LEADER </a:t>
            </a:r>
            <a:r>
              <a:rPr lang="en-IE" dirty="0" err="1">
                <a:solidFill>
                  <a:srgbClr val="00B0F0"/>
                </a:solidFill>
                <a:hlinkClick r:id="rId15">
                  <a:extLst>
                    <a:ext uri="{A12FA001-AC4F-418D-AE19-62706E023703}">
                      <ahyp:hlinkClr xmlns:ahyp="http://schemas.microsoft.com/office/drawing/2018/hyperlinkcolor" val="tx"/>
                    </a:ext>
                  </a:extLst>
                </a:hlinkClick>
              </a:rPr>
              <a:t>Fryslân </a:t>
            </a:r>
            <a:r>
              <a:rPr lang="en-IE" dirty="0">
                <a:solidFill>
                  <a:srgbClr val="494949"/>
                </a:solidFill>
              </a:rPr>
              <a:t>in</a:t>
            </a:r>
            <a:r>
              <a:rPr lang="en-IE" dirty="0">
                <a:solidFill>
                  <a:srgbClr val="00B0F0"/>
                </a:solidFill>
                <a:hlinkClick r:id="rId16">
                  <a:extLst>
                    <a:ext uri="{A12FA001-AC4F-418D-AE19-62706E023703}">
                      <ahyp:hlinkClr xmlns:ahyp="http://schemas.microsoft.com/office/drawing/2018/hyperlinkcolor" val="tx"/>
                    </a:ext>
                  </a:extLst>
                </a:hlinkClick>
              </a:rPr>
              <a:t> https://www.fryslan.frl/fy/leader</a:t>
            </a:r>
            <a:r>
              <a:rPr lang="en-IE" dirty="0">
                <a:solidFill>
                  <a:srgbClr val="00B0F0"/>
                </a:solidFill>
              </a:rPr>
              <a:t> </a:t>
            </a:r>
          </a:p>
        </p:txBody>
      </p:sp>
    </p:spTree>
    <p:extLst>
      <p:ext uri="{BB962C8B-B14F-4D97-AF65-F5344CB8AC3E}">
        <p14:creationId xmlns:p14="http://schemas.microsoft.com/office/powerpoint/2010/main" val="244759915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9DC29FB-7635-4511-B053-FF2F56EFF839}"/>
</file>

<file path=customXml/itemProps2.xml><?xml version="1.0" encoding="utf-8"?>
<ds:datastoreItem xmlns:ds="http://schemas.openxmlformats.org/officeDocument/2006/customXml" ds:itemID="{85D0D469-CE59-4502-99DB-96248C2B7ABE}"/>
</file>

<file path=customXml/itemProps3.xml><?xml version="1.0" encoding="utf-8"?>
<ds:datastoreItem xmlns:ds="http://schemas.openxmlformats.org/officeDocument/2006/customXml" ds:itemID="{1904CEF2-5E75-4678-9B69-7256824E4984}"/>
</file>

<file path=docProps/app.xml><?xml version="1.0" encoding="utf-8"?>
<Properties xmlns="http://schemas.openxmlformats.org/officeDocument/2006/extended-properties" xmlns:vt="http://schemas.openxmlformats.org/officeDocument/2006/docPropsVTypes">
  <Template/>
  <TotalTime>13609</TotalTime>
  <Words>3241</Words>
  <Application>Microsoft Office PowerPoint</Application>
  <PresentationFormat>Širokozaslonsko</PresentationFormat>
  <Paragraphs>160</Paragraphs>
  <Slides>25</Slides>
  <Notes>8</Notes>
  <HiddenSlides>0</HiddenSlides>
  <MMClips>0</MMClips>
  <ScaleCrop>false</ScaleCrop>
  <HeadingPairs>
    <vt:vector size="4" baseType="variant">
      <vt:variant>
        <vt:lpstr>Tema</vt:lpstr>
      </vt:variant>
      <vt:variant>
        <vt:i4>1</vt:i4>
      </vt:variant>
      <vt:variant>
        <vt:lpstr>Naslovi diapozitivov</vt:lpstr>
      </vt:variant>
      <vt:variant>
        <vt:i4>25</vt:i4>
      </vt:variant>
    </vt:vector>
  </HeadingPairs>
  <TitlesOfParts>
    <vt:vector size="26"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docId:ACB9DB224033283BE2D847FA88067180</cp:keywords>
  <cp:lastModifiedBy>Tatjana Klakočar</cp:lastModifiedBy>
  <cp:revision>607</cp:revision>
  <dcterms:created xsi:type="dcterms:W3CDTF">2020-10-14T13:32:04Z</dcterms:created>
  <dcterms:modified xsi:type="dcterms:W3CDTF">2026-01-09T11:22:25Z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