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7"/>
  </p:notesMasterIdLst>
  <p:handoutMasterIdLst>
    <p:handoutMasterId r:id="rId58"/>
  </p:handoutMasterIdLst>
  <p:sldIdLst>
    <p:sldId id="7764" r:id="rId2"/>
    <p:sldId id="7703" r:id="rId3"/>
    <p:sldId id="7711" r:id="rId4"/>
    <p:sldId id="7709" r:id="rId5"/>
    <p:sldId id="7060" r:id="rId6"/>
    <p:sldId id="7086" r:id="rId7"/>
    <p:sldId id="6775" r:id="rId8"/>
    <p:sldId id="6776" r:id="rId9"/>
    <p:sldId id="6777" r:id="rId10"/>
    <p:sldId id="6779" r:id="rId11"/>
    <p:sldId id="6778" r:id="rId12"/>
    <p:sldId id="6780" r:id="rId13"/>
    <p:sldId id="6988" r:id="rId14"/>
    <p:sldId id="4338" r:id="rId15"/>
    <p:sldId id="7061" r:id="rId16"/>
    <p:sldId id="7000" r:id="rId17"/>
    <p:sldId id="6782" r:id="rId18"/>
    <p:sldId id="6783" r:id="rId19"/>
    <p:sldId id="6785" r:id="rId20"/>
    <p:sldId id="6790" r:id="rId21"/>
    <p:sldId id="6784" r:id="rId22"/>
    <p:sldId id="6789" r:id="rId23"/>
    <p:sldId id="6793" r:id="rId24"/>
    <p:sldId id="6794" r:id="rId25"/>
    <p:sldId id="6796" r:id="rId26"/>
    <p:sldId id="6788" r:id="rId27"/>
    <p:sldId id="6797" r:id="rId28"/>
    <p:sldId id="6801" r:id="rId29"/>
    <p:sldId id="6803" r:id="rId30"/>
    <p:sldId id="6805" r:id="rId31"/>
    <p:sldId id="6798" r:id="rId32"/>
    <p:sldId id="4341" r:id="rId33"/>
    <p:sldId id="7073" r:id="rId34"/>
    <p:sldId id="7002" r:id="rId35"/>
    <p:sldId id="7004" r:id="rId36"/>
    <p:sldId id="7005" r:id="rId37"/>
    <p:sldId id="6428" r:id="rId38"/>
    <p:sldId id="7079" r:id="rId39"/>
    <p:sldId id="7080" r:id="rId40"/>
    <p:sldId id="7081" r:id="rId41"/>
    <p:sldId id="6429" r:id="rId42"/>
    <p:sldId id="6752" r:id="rId43"/>
    <p:sldId id="7074" r:id="rId44"/>
    <p:sldId id="7076" r:id="rId45"/>
    <p:sldId id="7077" r:id="rId46"/>
    <p:sldId id="6442" r:id="rId47"/>
    <p:sldId id="7078" r:id="rId48"/>
    <p:sldId id="6439" r:id="rId49"/>
    <p:sldId id="6435" r:id="rId50"/>
    <p:sldId id="7082" r:id="rId51"/>
    <p:sldId id="7083" r:id="rId52"/>
    <p:sldId id="6433" r:id="rId53"/>
    <p:sldId id="6436" r:id="rId54"/>
    <p:sldId id="4340" r:id="rId55"/>
    <p:sldId id="770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C7C69"/>
    <a:srgbClr val="494949"/>
    <a:srgbClr val="459597"/>
    <a:srgbClr val="5A5A5A"/>
    <a:srgbClr val="3B7F81"/>
    <a:srgbClr val="00B0F0"/>
    <a:srgbClr val="B8DDDE"/>
    <a:srgbClr val="93CCCD"/>
    <a:srgbClr val="FBA6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585F45-5F3B-6FD2-7A73-51F05541FFD0}" v="691" dt="2026-01-09T10:45:24.2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10" autoAdjust="0"/>
    <p:restoredTop sz="95082"/>
  </p:normalViewPr>
  <p:slideViewPr>
    <p:cSldViewPr snapToGrid="0" snapToObjects="1">
      <p:cViewPr varScale="1">
        <p:scale>
          <a:sx n="82" d="100"/>
          <a:sy n="82" d="100"/>
        </p:scale>
        <p:origin x="4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5C585F45-5F3B-6FD2-7A73-51F05541FFD0}"/>
    <pc:docChg chg="modSld">
      <pc:chgData name="Irena Krošl" userId="S::irenak@vsgt.si::6f871211-9d6e-4801-9f7a-49ad5e71b0eb" providerId="AD" clId="Web-{5C585F45-5F3B-6FD2-7A73-51F05541FFD0}" dt="2026-01-09T10:45:24.248" v="622" actId="20577"/>
      <pc:docMkLst>
        <pc:docMk/>
      </pc:docMkLst>
      <pc:sldChg chg="modSp">
        <pc:chgData name="Irena Krošl" userId="S::irenak@vsgt.si::6f871211-9d6e-4801-9f7a-49ad5e71b0eb" providerId="AD" clId="Web-{5C585F45-5F3B-6FD2-7A73-51F05541FFD0}" dt="2026-01-09T10:24:36.806" v="165" actId="20577"/>
        <pc:sldMkLst>
          <pc:docMk/>
          <pc:sldMk cId="3818549776" sldId="4338"/>
        </pc:sldMkLst>
        <pc:spChg chg="mod">
          <ac:chgData name="Irena Krošl" userId="S::irenak@vsgt.si::6f871211-9d6e-4801-9f7a-49ad5e71b0eb" providerId="AD" clId="Web-{5C585F45-5F3B-6FD2-7A73-51F05541FFD0}" dt="2026-01-09T10:24:36.806" v="165" actId="20577"/>
          <ac:spMkLst>
            <pc:docMk/>
            <pc:sldMk cId="3818549776" sldId="4338"/>
            <ac:spMk id="3" creationId="{0BB6E71A-F477-03AC-11E3-80B1BAA027C8}"/>
          </ac:spMkLst>
        </pc:spChg>
      </pc:sldChg>
      <pc:sldChg chg="modSp">
        <pc:chgData name="Irena Krošl" userId="S::irenak@vsgt.si::6f871211-9d6e-4801-9f7a-49ad5e71b0eb" providerId="AD" clId="Web-{5C585F45-5F3B-6FD2-7A73-51F05541FFD0}" dt="2026-01-09T10:42:32.893" v="542" actId="20577"/>
        <pc:sldMkLst>
          <pc:docMk/>
          <pc:sldMk cId="863034586" sldId="6428"/>
        </pc:sldMkLst>
        <pc:spChg chg="mod">
          <ac:chgData name="Irena Krošl" userId="S::irenak@vsgt.si::6f871211-9d6e-4801-9f7a-49ad5e71b0eb" providerId="AD" clId="Web-{5C585F45-5F3B-6FD2-7A73-51F05541FFD0}" dt="2026-01-09T10:42:19.767" v="535" actId="20577"/>
          <ac:spMkLst>
            <pc:docMk/>
            <pc:sldMk cId="863034586" sldId="6428"/>
            <ac:spMk id="6" creationId="{14382575-B77B-D54F-BF41-5B673AFCD827}"/>
          </ac:spMkLst>
        </pc:spChg>
        <pc:spChg chg="mod">
          <ac:chgData name="Irena Krošl" userId="S::irenak@vsgt.si::6f871211-9d6e-4801-9f7a-49ad5e71b0eb" providerId="AD" clId="Web-{5C585F45-5F3B-6FD2-7A73-51F05541FFD0}" dt="2026-01-09T10:42:32.893" v="542" actId="20577"/>
          <ac:spMkLst>
            <pc:docMk/>
            <pc:sldMk cId="863034586" sldId="6428"/>
            <ac:spMk id="8" creationId="{33F0A040-D714-8ED3-3206-E4F3D127A0F6}"/>
          </ac:spMkLst>
        </pc:spChg>
      </pc:sldChg>
      <pc:sldChg chg="modSp">
        <pc:chgData name="Irena Krošl" userId="S::irenak@vsgt.si::6f871211-9d6e-4801-9f7a-49ad5e71b0eb" providerId="AD" clId="Web-{5C585F45-5F3B-6FD2-7A73-51F05541FFD0}" dt="2026-01-09T10:45:06.340" v="615" actId="14100"/>
        <pc:sldMkLst>
          <pc:docMk/>
          <pc:sldMk cId="3898252869" sldId="6436"/>
        </pc:sldMkLst>
        <pc:spChg chg="mod">
          <ac:chgData name="Irena Krošl" userId="S::irenak@vsgt.si::6f871211-9d6e-4801-9f7a-49ad5e71b0eb" providerId="AD" clId="Web-{5C585F45-5F3B-6FD2-7A73-51F05541FFD0}" dt="2026-01-09T10:45:06.340" v="615" actId="14100"/>
          <ac:spMkLst>
            <pc:docMk/>
            <pc:sldMk cId="3898252869" sldId="6436"/>
            <ac:spMk id="10" creationId="{BD18EE31-0F10-4E00-8138-1F890F6C5B72}"/>
          </ac:spMkLst>
        </pc:spChg>
      </pc:sldChg>
      <pc:sldChg chg="modSp">
        <pc:chgData name="Irena Krošl" userId="S::irenak@vsgt.si::6f871211-9d6e-4801-9f7a-49ad5e71b0eb" providerId="AD" clId="Web-{5C585F45-5F3B-6FD2-7A73-51F05541FFD0}" dt="2026-01-09T10:44:36.557" v="611" actId="14100"/>
        <pc:sldMkLst>
          <pc:docMk/>
          <pc:sldMk cId="1369457108" sldId="6442"/>
        </pc:sldMkLst>
        <pc:spChg chg="mod">
          <ac:chgData name="Irena Krošl" userId="S::irenak@vsgt.si::6f871211-9d6e-4801-9f7a-49ad5e71b0eb" providerId="AD" clId="Web-{5C585F45-5F3B-6FD2-7A73-51F05541FFD0}" dt="2026-01-09T10:44:36.557" v="611" actId="14100"/>
          <ac:spMkLst>
            <pc:docMk/>
            <pc:sldMk cId="1369457108" sldId="6442"/>
            <ac:spMk id="4" creationId="{47A0BF1B-7580-1051-4C68-4CAA96828822}"/>
          </ac:spMkLst>
        </pc:spChg>
        <pc:spChg chg="mod">
          <ac:chgData name="Irena Krošl" userId="S::irenak@vsgt.si::6f871211-9d6e-4801-9f7a-49ad5e71b0eb" providerId="AD" clId="Web-{5C585F45-5F3B-6FD2-7A73-51F05541FFD0}" dt="2026-01-09T10:44:28.979" v="608" actId="14100"/>
          <ac:spMkLst>
            <pc:docMk/>
            <pc:sldMk cId="1369457108" sldId="6442"/>
            <ac:spMk id="5" creationId="{F71E7360-3F3E-B65D-49F2-80ABDA828E2A}"/>
          </ac:spMkLst>
        </pc:spChg>
        <pc:cxnChg chg="mod">
          <ac:chgData name="Irena Krošl" userId="S::irenak@vsgt.si::6f871211-9d6e-4801-9f7a-49ad5e71b0eb" providerId="AD" clId="Web-{5C585F45-5F3B-6FD2-7A73-51F05541FFD0}" dt="2026-01-09T10:44:31.370" v="609" actId="1076"/>
          <ac:cxnSpMkLst>
            <pc:docMk/>
            <pc:sldMk cId="1369457108" sldId="6442"/>
            <ac:cxnSpMk id="2" creationId="{B613E37A-EF3C-332D-FE6F-467B98A4C24E}"/>
          </ac:cxnSpMkLst>
        </pc:cxnChg>
      </pc:sldChg>
      <pc:sldChg chg="modSp">
        <pc:chgData name="Irena Krošl" userId="S::irenak@vsgt.si::6f871211-9d6e-4801-9f7a-49ad5e71b0eb" providerId="AD" clId="Web-{5C585F45-5F3B-6FD2-7A73-51F05541FFD0}" dt="2026-01-09T08:49:25.669" v="114" actId="14100"/>
        <pc:sldMkLst>
          <pc:docMk/>
          <pc:sldMk cId="3811522078" sldId="6775"/>
        </pc:sldMkLst>
        <pc:spChg chg="mod">
          <ac:chgData name="Irena Krošl" userId="S::irenak@vsgt.si::6f871211-9d6e-4801-9f7a-49ad5e71b0eb" providerId="AD" clId="Web-{5C585F45-5F3B-6FD2-7A73-51F05541FFD0}" dt="2026-01-09T08:47:36.762" v="100" actId="1076"/>
          <ac:spMkLst>
            <pc:docMk/>
            <pc:sldMk cId="3811522078" sldId="6775"/>
            <ac:spMk id="3" creationId="{F5774DE6-1A6E-8030-F564-3379B2D1F9D3}"/>
          </ac:spMkLst>
        </pc:spChg>
        <pc:spChg chg="mod">
          <ac:chgData name="Irena Krošl" userId="S::irenak@vsgt.si::6f871211-9d6e-4801-9f7a-49ad5e71b0eb" providerId="AD" clId="Web-{5C585F45-5F3B-6FD2-7A73-51F05541FFD0}" dt="2026-01-09T08:47:17.918" v="95" actId="1076"/>
          <ac:spMkLst>
            <pc:docMk/>
            <pc:sldMk cId="3811522078" sldId="6775"/>
            <ac:spMk id="10" creationId="{2DBAE985-48CD-0506-0BDB-4E832136F1DC}"/>
          </ac:spMkLst>
        </pc:spChg>
        <pc:spChg chg="mod">
          <ac:chgData name="Irena Krošl" userId="S::irenak@vsgt.si::6f871211-9d6e-4801-9f7a-49ad5e71b0eb" providerId="AD" clId="Web-{5C585F45-5F3B-6FD2-7A73-51F05541FFD0}" dt="2026-01-09T08:49:25.669" v="114" actId="14100"/>
          <ac:spMkLst>
            <pc:docMk/>
            <pc:sldMk cId="3811522078" sldId="6775"/>
            <ac:spMk id="13" creationId="{56DACC0B-97B5-B184-E00C-7D2759173666}"/>
          </ac:spMkLst>
        </pc:spChg>
      </pc:sldChg>
      <pc:sldChg chg="modSp">
        <pc:chgData name="Irena Krošl" userId="S::irenak@vsgt.si::6f871211-9d6e-4801-9f7a-49ad5e71b0eb" providerId="AD" clId="Web-{5C585F45-5F3B-6FD2-7A73-51F05541FFD0}" dt="2026-01-09T08:50:16.763" v="121" actId="1076"/>
        <pc:sldMkLst>
          <pc:docMk/>
          <pc:sldMk cId="3274510313" sldId="6776"/>
        </pc:sldMkLst>
        <pc:spChg chg="mod">
          <ac:chgData name="Irena Krošl" userId="S::irenak@vsgt.si::6f871211-9d6e-4801-9f7a-49ad5e71b0eb" providerId="AD" clId="Web-{5C585F45-5F3B-6FD2-7A73-51F05541FFD0}" dt="2026-01-09T08:49:44.951" v="116" actId="20577"/>
          <ac:spMkLst>
            <pc:docMk/>
            <pc:sldMk cId="3274510313" sldId="6776"/>
            <ac:spMk id="6" creationId="{A07914B8-401C-046B-4B62-24FAD10E897A}"/>
          </ac:spMkLst>
        </pc:spChg>
        <pc:spChg chg="mod">
          <ac:chgData name="Irena Krošl" userId="S::irenak@vsgt.si::6f871211-9d6e-4801-9f7a-49ad5e71b0eb" providerId="AD" clId="Web-{5C585F45-5F3B-6FD2-7A73-51F05541FFD0}" dt="2026-01-09T08:50:16.763" v="121" actId="1076"/>
          <ac:spMkLst>
            <pc:docMk/>
            <pc:sldMk cId="3274510313" sldId="6776"/>
            <ac:spMk id="7" creationId="{C9436583-C026-CB6E-AAA2-AD82C541BD53}"/>
          </ac:spMkLst>
        </pc:spChg>
        <pc:spChg chg="mod">
          <ac:chgData name="Irena Krošl" userId="S::irenak@vsgt.si::6f871211-9d6e-4801-9f7a-49ad5e71b0eb" providerId="AD" clId="Web-{5C585F45-5F3B-6FD2-7A73-51F05541FFD0}" dt="2026-01-09T08:49:41.482" v="115" actId="1076"/>
          <ac:spMkLst>
            <pc:docMk/>
            <pc:sldMk cId="3274510313" sldId="6776"/>
            <ac:spMk id="10" creationId="{E8B7B57F-0709-76E8-F49A-F8E848836BC5}"/>
          </ac:spMkLst>
        </pc:spChg>
        <pc:spChg chg="mod">
          <ac:chgData name="Irena Krošl" userId="S::irenak@vsgt.si::6f871211-9d6e-4801-9f7a-49ad5e71b0eb" providerId="AD" clId="Web-{5C585F45-5F3B-6FD2-7A73-51F05541FFD0}" dt="2026-01-09T08:49:51.013" v="117" actId="20577"/>
          <ac:spMkLst>
            <pc:docMk/>
            <pc:sldMk cId="3274510313" sldId="6776"/>
            <ac:spMk id="13" creationId="{074729E8-D654-168B-8C4A-194D64FD29BC}"/>
          </ac:spMkLst>
        </pc:spChg>
      </pc:sldChg>
      <pc:sldChg chg="modSp">
        <pc:chgData name="Irena Krošl" userId="S::irenak@vsgt.si::6f871211-9d6e-4801-9f7a-49ad5e71b0eb" providerId="AD" clId="Web-{5C585F45-5F3B-6FD2-7A73-51F05541FFD0}" dt="2026-01-09T08:51:06.483" v="132" actId="20577"/>
        <pc:sldMkLst>
          <pc:docMk/>
          <pc:sldMk cId="3045639355" sldId="6777"/>
        </pc:sldMkLst>
        <pc:spChg chg="mod">
          <ac:chgData name="Irena Krošl" userId="S::irenak@vsgt.si::6f871211-9d6e-4801-9f7a-49ad5e71b0eb" providerId="AD" clId="Web-{5C585F45-5F3B-6FD2-7A73-51F05541FFD0}" dt="2026-01-09T08:50:30.123" v="123" actId="20577"/>
          <ac:spMkLst>
            <pc:docMk/>
            <pc:sldMk cId="3045639355" sldId="6777"/>
            <ac:spMk id="6" creationId="{7FE12317-59EE-25BA-B2C3-334017A546E7}"/>
          </ac:spMkLst>
        </pc:spChg>
        <pc:spChg chg="mod">
          <ac:chgData name="Irena Krošl" userId="S::irenak@vsgt.si::6f871211-9d6e-4801-9f7a-49ad5e71b0eb" providerId="AD" clId="Web-{5C585F45-5F3B-6FD2-7A73-51F05541FFD0}" dt="2026-01-09T08:50:43.811" v="126" actId="14100"/>
          <ac:spMkLst>
            <pc:docMk/>
            <pc:sldMk cId="3045639355" sldId="6777"/>
            <ac:spMk id="7" creationId="{B533E2CF-EAF4-FD5E-1F35-1FB6367BFC94}"/>
          </ac:spMkLst>
        </pc:spChg>
        <pc:spChg chg="mod">
          <ac:chgData name="Irena Krošl" userId="S::irenak@vsgt.si::6f871211-9d6e-4801-9f7a-49ad5e71b0eb" providerId="AD" clId="Web-{5C585F45-5F3B-6FD2-7A73-51F05541FFD0}" dt="2026-01-09T08:50:22.373" v="122" actId="1076"/>
          <ac:spMkLst>
            <pc:docMk/>
            <pc:sldMk cId="3045639355" sldId="6777"/>
            <ac:spMk id="10" creationId="{B79CD5C9-A935-6D5A-6183-7BBF15EEE93F}"/>
          </ac:spMkLst>
        </pc:spChg>
        <pc:spChg chg="mod">
          <ac:chgData name="Irena Krošl" userId="S::irenak@vsgt.si::6f871211-9d6e-4801-9f7a-49ad5e71b0eb" providerId="AD" clId="Web-{5C585F45-5F3B-6FD2-7A73-51F05541FFD0}" dt="2026-01-09T08:51:06.483" v="132" actId="20577"/>
          <ac:spMkLst>
            <pc:docMk/>
            <pc:sldMk cId="3045639355" sldId="6777"/>
            <ac:spMk id="13" creationId="{3A89EC37-14EC-BE45-C0DD-DAC09C5D41F4}"/>
          </ac:spMkLst>
        </pc:spChg>
      </pc:sldChg>
      <pc:sldChg chg="modSp">
        <pc:chgData name="Irena Krošl" userId="S::irenak@vsgt.si::6f871211-9d6e-4801-9f7a-49ad5e71b0eb" providerId="AD" clId="Web-{5C585F45-5F3B-6FD2-7A73-51F05541FFD0}" dt="2026-01-09T08:52:32.348" v="153" actId="1076"/>
        <pc:sldMkLst>
          <pc:docMk/>
          <pc:sldMk cId="1708470444" sldId="6778"/>
        </pc:sldMkLst>
        <pc:spChg chg="mod">
          <ac:chgData name="Irena Krošl" userId="S::irenak@vsgt.si::6f871211-9d6e-4801-9f7a-49ad5e71b0eb" providerId="AD" clId="Web-{5C585F45-5F3B-6FD2-7A73-51F05541FFD0}" dt="2026-01-09T08:52:25.754" v="149" actId="20577"/>
          <ac:spMkLst>
            <pc:docMk/>
            <pc:sldMk cId="1708470444" sldId="6778"/>
            <ac:spMk id="13" creationId="{91CF4059-6AEF-8E4A-909C-DBDF6F2F6B1D}"/>
          </ac:spMkLst>
        </pc:spChg>
        <pc:spChg chg="mod">
          <ac:chgData name="Irena Krošl" userId="S::irenak@vsgt.si::6f871211-9d6e-4801-9f7a-49ad5e71b0eb" providerId="AD" clId="Web-{5C585F45-5F3B-6FD2-7A73-51F05541FFD0}" dt="2026-01-09T08:52:17.159" v="147" actId="20577"/>
          <ac:spMkLst>
            <pc:docMk/>
            <pc:sldMk cId="1708470444" sldId="6778"/>
            <ac:spMk id="14" creationId="{5C537186-8703-B8CF-3361-06EDACCE238A}"/>
          </ac:spMkLst>
        </pc:spChg>
        <pc:spChg chg="mod">
          <ac:chgData name="Irena Krošl" userId="S::irenak@vsgt.si::6f871211-9d6e-4801-9f7a-49ad5e71b0eb" providerId="AD" clId="Web-{5C585F45-5F3B-6FD2-7A73-51F05541FFD0}" dt="2026-01-09T08:52:13.190" v="146" actId="1076"/>
          <ac:spMkLst>
            <pc:docMk/>
            <pc:sldMk cId="1708470444" sldId="6778"/>
            <ac:spMk id="15" creationId="{327414FF-2124-D641-FC30-A4E2F711BBF2}"/>
          </ac:spMkLst>
        </pc:spChg>
        <pc:grpChg chg="mod">
          <ac:chgData name="Irena Krošl" userId="S::irenak@vsgt.si::6f871211-9d6e-4801-9f7a-49ad5e71b0eb" providerId="AD" clId="Web-{5C585F45-5F3B-6FD2-7A73-51F05541FFD0}" dt="2026-01-09T08:52:26.566" v="150" actId="1076"/>
          <ac:grpSpMkLst>
            <pc:docMk/>
            <pc:sldMk cId="1708470444" sldId="6778"/>
            <ac:grpSpMk id="3" creationId="{BF9B535E-9074-0DEB-C3FA-BA17B2F09C9D}"/>
          </ac:grpSpMkLst>
        </pc:grpChg>
        <pc:grpChg chg="mod">
          <ac:chgData name="Irena Krošl" userId="S::irenak@vsgt.si::6f871211-9d6e-4801-9f7a-49ad5e71b0eb" providerId="AD" clId="Web-{5C585F45-5F3B-6FD2-7A73-51F05541FFD0}" dt="2026-01-09T08:52:32.348" v="153" actId="1076"/>
          <ac:grpSpMkLst>
            <pc:docMk/>
            <pc:sldMk cId="1708470444" sldId="6778"/>
            <ac:grpSpMk id="50" creationId="{40F5533B-D65E-8B02-5863-A730C35E09AC}"/>
          </ac:grpSpMkLst>
        </pc:grpChg>
        <pc:grpChg chg="mod">
          <ac:chgData name="Irena Krošl" userId="S::irenak@vsgt.si::6f871211-9d6e-4801-9f7a-49ad5e71b0eb" providerId="AD" clId="Web-{5C585F45-5F3B-6FD2-7A73-51F05541FFD0}" dt="2026-01-09T08:52:30.785" v="152" actId="1076"/>
          <ac:grpSpMkLst>
            <pc:docMk/>
            <pc:sldMk cId="1708470444" sldId="6778"/>
            <ac:grpSpMk id="70" creationId="{743CAD1E-E1E4-9932-7EC6-125EE8E7CE0B}"/>
          </ac:grpSpMkLst>
        </pc:grpChg>
      </pc:sldChg>
      <pc:sldChg chg="modSp">
        <pc:chgData name="Irena Krošl" userId="S::irenak@vsgt.si::6f871211-9d6e-4801-9f7a-49ad5e71b0eb" providerId="AD" clId="Web-{5C585F45-5F3B-6FD2-7A73-51F05541FFD0}" dt="2026-01-09T08:51:48.220" v="143" actId="1076"/>
        <pc:sldMkLst>
          <pc:docMk/>
          <pc:sldMk cId="2203232103" sldId="6779"/>
        </pc:sldMkLst>
        <pc:spChg chg="mod">
          <ac:chgData name="Irena Krošl" userId="S::irenak@vsgt.si::6f871211-9d6e-4801-9f7a-49ad5e71b0eb" providerId="AD" clId="Web-{5C585F45-5F3B-6FD2-7A73-51F05541FFD0}" dt="2026-01-09T08:51:27.562" v="137" actId="1076"/>
          <ac:spMkLst>
            <pc:docMk/>
            <pc:sldMk cId="2203232103" sldId="6779"/>
            <ac:spMk id="9" creationId="{CBCFBD0D-01E3-C490-9953-30DFC0BD0C46}"/>
          </ac:spMkLst>
        </pc:spChg>
        <pc:spChg chg="mod">
          <ac:chgData name="Irena Krošl" userId="S::irenak@vsgt.si::6f871211-9d6e-4801-9f7a-49ad5e71b0eb" providerId="AD" clId="Web-{5C585F45-5F3B-6FD2-7A73-51F05541FFD0}" dt="2026-01-09T08:51:39.938" v="141" actId="14100"/>
          <ac:spMkLst>
            <pc:docMk/>
            <pc:sldMk cId="2203232103" sldId="6779"/>
            <ac:spMk id="13" creationId="{0DC0F39D-5732-4BD5-079A-10814C45613E}"/>
          </ac:spMkLst>
        </pc:spChg>
        <pc:spChg chg="mod">
          <ac:chgData name="Irena Krošl" userId="S::irenak@vsgt.si::6f871211-9d6e-4801-9f7a-49ad5e71b0eb" providerId="AD" clId="Web-{5C585F45-5F3B-6FD2-7A73-51F05541FFD0}" dt="2026-01-09T08:51:14.608" v="133" actId="20577"/>
          <ac:spMkLst>
            <pc:docMk/>
            <pc:sldMk cId="2203232103" sldId="6779"/>
            <ac:spMk id="54" creationId="{E87BB28F-82CE-B500-7DD0-0722454CA35A}"/>
          </ac:spMkLst>
        </pc:spChg>
        <pc:grpChg chg="mod">
          <ac:chgData name="Irena Krošl" userId="S::irenak@vsgt.si::6f871211-9d6e-4801-9f7a-49ad5e71b0eb" providerId="AD" clId="Web-{5C585F45-5F3B-6FD2-7A73-51F05541FFD0}" dt="2026-01-09T08:51:44.657" v="142" actId="1076"/>
          <ac:grpSpMkLst>
            <pc:docMk/>
            <pc:sldMk cId="2203232103" sldId="6779"/>
            <ac:grpSpMk id="3" creationId="{9C236964-F082-028C-4C2A-C6E45E590992}"/>
          </ac:grpSpMkLst>
        </pc:grpChg>
        <pc:grpChg chg="mod">
          <ac:chgData name="Irena Krošl" userId="S::irenak@vsgt.si::6f871211-9d6e-4801-9f7a-49ad5e71b0eb" providerId="AD" clId="Web-{5C585F45-5F3B-6FD2-7A73-51F05541FFD0}" dt="2026-01-09T08:51:48.220" v="143" actId="1076"/>
          <ac:grpSpMkLst>
            <pc:docMk/>
            <pc:sldMk cId="2203232103" sldId="6779"/>
            <ac:grpSpMk id="32" creationId="{14B203A8-C70B-7593-A010-3AFFA5D5D544}"/>
          </ac:grpSpMkLst>
        </pc:grpChg>
      </pc:sldChg>
      <pc:sldChg chg="modSp">
        <pc:chgData name="Irena Krošl" userId="S::irenak@vsgt.si::6f871211-9d6e-4801-9f7a-49ad5e71b0eb" providerId="AD" clId="Web-{5C585F45-5F3B-6FD2-7A73-51F05541FFD0}" dt="2026-01-09T08:53:21.085" v="160" actId="1076"/>
        <pc:sldMkLst>
          <pc:docMk/>
          <pc:sldMk cId="3952642867" sldId="6780"/>
        </pc:sldMkLst>
        <pc:spChg chg="mod">
          <ac:chgData name="Irena Krošl" userId="S::irenak@vsgt.si::6f871211-9d6e-4801-9f7a-49ad5e71b0eb" providerId="AD" clId="Web-{5C585F45-5F3B-6FD2-7A73-51F05541FFD0}" dt="2026-01-09T08:53:09.491" v="157" actId="1076"/>
          <ac:spMkLst>
            <pc:docMk/>
            <pc:sldMk cId="3952642867" sldId="6780"/>
            <ac:spMk id="13" creationId="{C52BA87F-4CB9-F89D-24EA-0831CBE870DD}"/>
          </ac:spMkLst>
        </pc:spChg>
        <pc:spChg chg="mod">
          <ac:chgData name="Irena Krošl" userId="S::irenak@vsgt.si::6f871211-9d6e-4801-9f7a-49ad5e71b0eb" providerId="AD" clId="Web-{5C585F45-5F3B-6FD2-7A73-51F05541FFD0}" dt="2026-01-09T08:53:03.178" v="155" actId="20577"/>
          <ac:spMkLst>
            <pc:docMk/>
            <pc:sldMk cId="3952642867" sldId="6780"/>
            <ac:spMk id="14" creationId="{F0EC0558-2172-CDA4-7DB4-AC9C559D672B}"/>
          </ac:spMkLst>
        </pc:spChg>
        <pc:spChg chg="mod">
          <ac:chgData name="Irena Krošl" userId="S::irenak@vsgt.si::6f871211-9d6e-4801-9f7a-49ad5e71b0eb" providerId="AD" clId="Web-{5C585F45-5F3B-6FD2-7A73-51F05541FFD0}" dt="2026-01-09T08:52:59.928" v="154" actId="20577"/>
          <ac:spMkLst>
            <pc:docMk/>
            <pc:sldMk cId="3952642867" sldId="6780"/>
            <ac:spMk id="15" creationId="{51936F09-D40E-85E3-611D-2F220CE102BF}"/>
          </ac:spMkLst>
        </pc:spChg>
        <pc:grpChg chg="mod">
          <ac:chgData name="Irena Krošl" userId="S::irenak@vsgt.si::6f871211-9d6e-4801-9f7a-49ad5e71b0eb" providerId="AD" clId="Web-{5C585F45-5F3B-6FD2-7A73-51F05541FFD0}" dt="2026-01-09T08:53:18.679" v="159" actId="1076"/>
          <ac:grpSpMkLst>
            <pc:docMk/>
            <pc:sldMk cId="3952642867" sldId="6780"/>
            <ac:grpSpMk id="3" creationId="{00172D52-161C-1995-C75F-647FD022D367}"/>
          </ac:grpSpMkLst>
        </pc:grpChg>
        <pc:grpChg chg="mod">
          <ac:chgData name="Irena Krošl" userId="S::irenak@vsgt.si::6f871211-9d6e-4801-9f7a-49ad5e71b0eb" providerId="AD" clId="Web-{5C585F45-5F3B-6FD2-7A73-51F05541FFD0}" dt="2026-01-09T08:53:21.085" v="160" actId="1076"/>
          <ac:grpSpMkLst>
            <pc:docMk/>
            <pc:sldMk cId="3952642867" sldId="6780"/>
            <ac:grpSpMk id="70" creationId="{C98D196B-7CD9-8647-D800-A6FEA7E818BD}"/>
          </ac:grpSpMkLst>
        </pc:grpChg>
      </pc:sldChg>
      <pc:sldChg chg="modSp">
        <pc:chgData name="Irena Krošl" userId="S::irenak@vsgt.si::6f871211-9d6e-4801-9f7a-49ad5e71b0eb" providerId="AD" clId="Web-{5C585F45-5F3B-6FD2-7A73-51F05541FFD0}" dt="2026-01-09T10:27:01.880" v="219" actId="20577"/>
        <pc:sldMkLst>
          <pc:docMk/>
          <pc:sldMk cId="346252211" sldId="6782"/>
        </pc:sldMkLst>
        <pc:spChg chg="mod">
          <ac:chgData name="Irena Krošl" userId="S::irenak@vsgt.si::6f871211-9d6e-4801-9f7a-49ad5e71b0eb" providerId="AD" clId="Web-{5C585F45-5F3B-6FD2-7A73-51F05541FFD0}" dt="2026-01-09T10:25:58.704" v="194" actId="20577"/>
          <ac:spMkLst>
            <pc:docMk/>
            <pc:sldMk cId="346252211" sldId="6782"/>
            <ac:spMk id="3" creationId="{DD7BE2A0-5299-F176-A906-A2906681B699}"/>
          </ac:spMkLst>
        </pc:spChg>
        <pc:spChg chg="mod">
          <ac:chgData name="Irena Krošl" userId="S::irenak@vsgt.si::6f871211-9d6e-4801-9f7a-49ad5e71b0eb" providerId="AD" clId="Web-{5C585F45-5F3B-6FD2-7A73-51F05541FFD0}" dt="2026-01-09T10:26:27.456" v="204" actId="1076"/>
          <ac:spMkLst>
            <pc:docMk/>
            <pc:sldMk cId="346252211" sldId="6782"/>
            <ac:spMk id="6" creationId="{966DCC50-34F8-8542-D636-552AD8478690}"/>
          </ac:spMkLst>
        </pc:spChg>
        <pc:spChg chg="mod">
          <ac:chgData name="Irena Krošl" userId="S::irenak@vsgt.si::6f871211-9d6e-4801-9f7a-49ad5e71b0eb" providerId="AD" clId="Web-{5C585F45-5F3B-6FD2-7A73-51F05541FFD0}" dt="2026-01-09T10:27:01.880" v="219" actId="20577"/>
          <ac:spMkLst>
            <pc:docMk/>
            <pc:sldMk cId="346252211" sldId="6782"/>
            <ac:spMk id="13" creationId="{DFC24051-9731-F0A2-B99E-56823CB9E8AB}"/>
          </ac:spMkLst>
        </pc:spChg>
      </pc:sldChg>
      <pc:sldChg chg="modSp">
        <pc:chgData name="Irena Krošl" userId="S::irenak@vsgt.si::6f871211-9d6e-4801-9f7a-49ad5e71b0eb" providerId="AD" clId="Web-{5C585F45-5F3B-6FD2-7A73-51F05541FFD0}" dt="2026-01-09T10:27:50.680" v="229" actId="20577"/>
        <pc:sldMkLst>
          <pc:docMk/>
          <pc:sldMk cId="2676332025" sldId="6783"/>
        </pc:sldMkLst>
        <pc:spChg chg="mod">
          <ac:chgData name="Irena Krošl" userId="S::irenak@vsgt.si::6f871211-9d6e-4801-9f7a-49ad5e71b0eb" providerId="AD" clId="Web-{5C585F45-5F3B-6FD2-7A73-51F05541FFD0}" dt="2026-01-09T10:27:06.506" v="220" actId="20577"/>
          <ac:spMkLst>
            <pc:docMk/>
            <pc:sldMk cId="2676332025" sldId="6783"/>
            <ac:spMk id="6" creationId="{7A81F5C5-D040-FE20-231D-E673506DA7E8}"/>
          </ac:spMkLst>
        </pc:spChg>
        <pc:spChg chg="mod">
          <ac:chgData name="Irena Krošl" userId="S::irenak@vsgt.si::6f871211-9d6e-4801-9f7a-49ad5e71b0eb" providerId="AD" clId="Web-{5C585F45-5F3B-6FD2-7A73-51F05541FFD0}" dt="2026-01-09T10:27:23.913" v="225" actId="1076"/>
          <ac:spMkLst>
            <pc:docMk/>
            <pc:sldMk cId="2676332025" sldId="6783"/>
            <ac:spMk id="8" creationId="{1337D6A9-81D1-E420-CB9E-AE7744E2563D}"/>
          </ac:spMkLst>
        </pc:spChg>
        <pc:spChg chg="mod">
          <ac:chgData name="Irena Krošl" userId="S::irenak@vsgt.si::6f871211-9d6e-4801-9f7a-49ad5e71b0eb" providerId="AD" clId="Web-{5C585F45-5F3B-6FD2-7A73-51F05541FFD0}" dt="2026-01-09T10:27:50.680" v="229" actId="20577"/>
          <ac:spMkLst>
            <pc:docMk/>
            <pc:sldMk cId="2676332025" sldId="6783"/>
            <ac:spMk id="13" creationId="{0E91EC96-E85D-91F8-5FC4-0496508D6A61}"/>
          </ac:spMkLst>
        </pc:spChg>
        <pc:picChg chg="mod">
          <ac:chgData name="Irena Krošl" userId="S::irenak@vsgt.si::6f871211-9d6e-4801-9f7a-49ad5e71b0eb" providerId="AD" clId="Web-{5C585F45-5F3B-6FD2-7A73-51F05541FFD0}" dt="2026-01-09T10:27:27.101" v="226" actId="1076"/>
          <ac:picMkLst>
            <pc:docMk/>
            <pc:sldMk cId="2676332025" sldId="6783"/>
            <ac:picMk id="11" creationId="{7F18FD08-0194-578C-6CF4-6F17C76C31F7}"/>
          </ac:picMkLst>
        </pc:picChg>
      </pc:sldChg>
      <pc:sldChg chg="modSp">
        <pc:chgData name="Irena Krošl" userId="S::irenak@vsgt.si::6f871211-9d6e-4801-9f7a-49ad5e71b0eb" providerId="AD" clId="Web-{5C585F45-5F3B-6FD2-7A73-51F05541FFD0}" dt="2026-01-09T10:30:28.469" v="261" actId="20577"/>
        <pc:sldMkLst>
          <pc:docMk/>
          <pc:sldMk cId="1789091460" sldId="6784"/>
        </pc:sldMkLst>
        <pc:spChg chg="mod">
          <ac:chgData name="Irena Krošl" userId="S::irenak@vsgt.si::6f871211-9d6e-4801-9f7a-49ad5e71b0eb" providerId="AD" clId="Web-{5C585F45-5F3B-6FD2-7A73-51F05541FFD0}" dt="2026-01-09T10:29:13.231" v="250" actId="20577"/>
          <ac:spMkLst>
            <pc:docMk/>
            <pc:sldMk cId="1789091460" sldId="6784"/>
            <ac:spMk id="2" creationId="{1EDC286F-D279-A95E-2FB1-83CA429DF82C}"/>
          </ac:spMkLst>
        </pc:spChg>
        <pc:spChg chg="mod">
          <ac:chgData name="Irena Krošl" userId="S::irenak@vsgt.si::6f871211-9d6e-4801-9f7a-49ad5e71b0eb" providerId="AD" clId="Web-{5C585F45-5F3B-6FD2-7A73-51F05541FFD0}" dt="2026-01-09T10:29:05.575" v="247" actId="1076"/>
          <ac:spMkLst>
            <pc:docMk/>
            <pc:sldMk cId="1789091460" sldId="6784"/>
            <ac:spMk id="4" creationId="{38D52520-537F-88E1-526A-A3CF8C38E85D}"/>
          </ac:spMkLst>
        </pc:spChg>
        <pc:spChg chg="mod">
          <ac:chgData name="Irena Krošl" userId="S::irenak@vsgt.si::6f871211-9d6e-4801-9f7a-49ad5e71b0eb" providerId="AD" clId="Web-{5C585F45-5F3B-6FD2-7A73-51F05541FFD0}" dt="2026-01-09T10:30:28.469" v="261" actId="20577"/>
          <ac:spMkLst>
            <pc:docMk/>
            <pc:sldMk cId="1789091460" sldId="6784"/>
            <ac:spMk id="6" creationId="{A0E96FE9-B6E8-3C5C-1ABE-90DEFF79B07C}"/>
          </ac:spMkLst>
        </pc:spChg>
        <pc:spChg chg="mod">
          <ac:chgData name="Irena Krošl" userId="S::irenak@vsgt.si::6f871211-9d6e-4801-9f7a-49ad5e71b0eb" providerId="AD" clId="Web-{5C585F45-5F3B-6FD2-7A73-51F05541FFD0}" dt="2026-01-09T10:29:07.637" v="248" actId="20577"/>
          <ac:spMkLst>
            <pc:docMk/>
            <pc:sldMk cId="1789091460" sldId="6784"/>
            <ac:spMk id="10" creationId="{730D42D4-0250-35F5-9F43-87871762FDD2}"/>
          </ac:spMkLst>
        </pc:spChg>
      </pc:sldChg>
      <pc:sldChg chg="modSp">
        <pc:chgData name="Irena Krošl" userId="S::irenak@vsgt.si::6f871211-9d6e-4801-9f7a-49ad5e71b0eb" providerId="AD" clId="Web-{5C585F45-5F3B-6FD2-7A73-51F05541FFD0}" dt="2026-01-09T10:28:21.760" v="239" actId="20577"/>
        <pc:sldMkLst>
          <pc:docMk/>
          <pc:sldMk cId="2100000237" sldId="6785"/>
        </pc:sldMkLst>
        <pc:spChg chg="mod">
          <ac:chgData name="Irena Krošl" userId="S::irenak@vsgt.si::6f871211-9d6e-4801-9f7a-49ad5e71b0eb" providerId="AD" clId="Web-{5C585F45-5F3B-6FD2-7A73-51F05541FFD0}" dt="2026-01-09T10:27:55.337" v="230" actId="20577"/>
          <ac:spMkLst>
            <pc:docMk/>
            <pc:sldMk cId="2100000237" sldId="6785"/>
            <ac:spMk id="6" creationId="{42DD22C6-E067-8211-C43F-B12B4884A8A3}"/>
          </ac:spMkLst>
        </pc:spChg>
        <pc:spChg chg="mod">
          <ac:chgData name="Irena Krošl" userId="S::irenak@vsgt.si::6f871211-9d6e-4801-9f7a-49ad5e71b0eb" providerId="AD" clId="Web-{5C585F45-5F3B-6FD2-7A73-51F05541FFD0}" dt="2026-01-09T10:28:00.384" v="232" actId="20577"/>
          <ac:spMkLst>
            <pc:docMk/>
            <pc:sldMk cId="2100000237" sldId="6785"/>
            <ac:spMk id="8" creationId="{255E1B9C-294C-B8B0-17D2-9AC9E33CD020}"/>
          </ac:spMkLst>
        </pc:spChg>
        <pc:spChg chg="mod">
          <ac:chgData name="Irena Krošl" userId="S::irenak@vsgt.si::6f871211-9d6e-4801-9f7a-49ad5e71b0eb" providerId="AD" clId="Web-{5C585F45-5F3B-6FD2-7A73-51F05541FFD0}" dt="2026-01-09T10:28:21.760" v="239" actId="20577"/>
          <ac:spMkLst>
            <pc:docMk/>
            <pc:sldMk cId="2100000237" sldId="6785"/>
            <ac:spMk id="13" creationId="{3A2D9703-96AB-A046-C4CD-EEB051C777F5}"/>
          </ac:spMkLst>
        </pc:spChg>
      </pc:sldChg>
      <pc:sldChg chg="modSp">
        <pc:chgData name="Irena Krošl" userId="S::irenak@vsgt.si::6f871211-9d6e-4801-9f7a-49ad5e71b0eb" providerId="AD" clId="Web-{5C585F45-5F3B-6FD2-7A73-51F05541FFD0}" dt="2026-01-09T10:36:07.976" v="370" actId="20577"/>
        <pc:sldMkLst>
          <pc:docMk/>
          <pc:sldMk cId="3409561197" sldId="6788"/>
        </pc:sldMkLst>
        <pc:spChg chg="mod">
          <ac:chgData name="Irena Krošl" userId="S::irenak@vsgt.si::6f871211-9d6e-4801-9f7a-49ad5e71b0eb" providerId="AD" clId="Web-{5C585F45-5F3B-6FD2-7A73-51F05541FFD0}" dt="2026-01-09T10:35:54.304" v="362" actId="20577"/>
          <ac:spMkLst>
            <pc:docMk/>
            <pc:sldMk cId="3409561197" sldId="6788"/>
            <ac:spMk id="5" creationId="{A857CD95-9B5C-42D6-0DB2-46F325EB0D12}"/>
          </ac:spMkLst>
        </pc:spChg>
        <pc:spChg chg="mod">
          <ac:chgData name="Irena Krošl" userId="S::irenak@vsgt.si::6f871211-9d6e-4801-9f7a-49ad5e71b0eb" providerId="AD" clId="Web-{5C585F45-5F3B-6FD2-7A73-51F05541FFD0}" dt="2026-01-09T10:36:07.976" v="370" actId="20577"/>
          <ac:spMkLst>
            <pc:docMk/>
            <pc:sldMk cId="3409561197" sldId="6788"/>
            <ac:spMk id="6" creationId="{206744A5-2F20-EEFB-8BC7-54A3F2DDA943}"/>
          </ac:spMkLst>
        </pc:spChg>
      </pc:sldChg>
      <pc:sldChg chg="modSp">
        <pc:chgData name="Irena Krošl" userId="S::irenak@vsgt.si::6f871211-9d6e-4801-9f7a-49ad5e71b0eb" providerId="AD" clId="Web-{5C585F45-5F3B-6FD2-7A73-51F05541FFD0}" dt="2026-01-09T10:31:13.361" v="270" actId="1076"/>
        <pc:sldMkLst>
          <pc:docMk/>
          <pc:sldMk cId="1695764671" sldId="6789"/>
        </pc:sldMkLst>
        <pc:spChg chg="mod">
          <ac:chgData name="Irena Krošl" userId="S::irenak@vsgt.si::6f871211-9d6e-4801-9f7a-49ad5e71b0eb" providerId="AD" clId="Web-{5C585F45-5F3B-6FD2-7A73-51F05541FFD0}" dt="2026-01-09T10:30:34.828" v="262" actId="20577"/>
          <ac:spMkLst>
            <pc:docMk/>
            <pc:sldMk cId="1695764671" sldId="6789"/>
            <ac:spMk id="4" creationId="{1325C449-D7BF-5A19-8172-56A6D9052168}"/>
          </ac:spMkLst>
        </pc:spChg>
        <pc:spChg chg="mod">
          <ac:chgData name="Irena Krošl" userId="S::irenak@vsgt.si::6f871211-9d6e-4801-9f7a-49ad5e71b0eb" providerId="AD" clId="Web-{5C585F45-5F3B-6FD2-7A73-51F05541FFD0}" dt="2026-01-09T10:31:01.126" v="267" actId="20577"/>
          <ac:spMkLst>
            <pc:docMk/>
            <pc:sldMk cId="1695764671" sldId="6789"/>
            <ac:spMk id="6" creationId="{66489E94-D20B-28E5-D693-565254197E5D}"/>
          </ac:spMkLst>
        </pc:spChg>
        <pc:spChg chg="mod">
          <ac:chgData name="Irena Krošl" userId="S::irenak@vsgt.si::6f871211-9d6e-4801-9f7a-49ad5e71b0eb" providerId="AD" clId="Web-{5C585F45-5F3B-6FD2-7A73-51F05541FFD0}" dt="2026-01-09T10:31:11.064" v="269" actId="1076"/>
          <ac:spMkLst>
            <pc:docMk/>
            <pc:sldMk cId="1695764671" sldId="6789"/>
            <ac:spMk id="10" creationId="{6F4FAA30-BFF1-5FB0-DE94-E4744D4D07F6}"/>
          </ac:spMkLst>
        </pc:spChg>
        <pc:picChg chg="mod">
          <ac:chgData name="Irena Krošl" userId="S::irenak@vsgt.si::6f871211-9d6e-4801-9f7a-49ad5e71b0eb" providerId="AD" clId="Web-{5C585F45-5F3B-6FD2-7A73-51F05541FFD0}" dt="2026-01-09T10:31:13.361" v="270" actId="1076"/>
          <ac:picMkLst>
            <pc:docMk/>
            <pc:sldMk cId="1695764671" sldId="6789"/>
            <ac:picMk id="11" creationId="{37E19B8D-5E86-17E0-4DE9-83417036286E}"/>
          </ac:picMkLst>
        </pc:picChg>
      </pc:sldChg>
      <pc:sldChg chg="modSp">
        <pc:chgData name="Irena Krošl" userId="S::irenak@vsgt.si::6f871211-9d6e-4801-9f7a-49ad5e71b0eb" providerId="AD" clId="Web-{5C585F45-5F3B-6FD2-7A73-51F05541FFD0}" dt="2026-01-09T10:28:55.856" v="245" actId="14100"/>
        <pc:sldMkLst>
          <pc:docMk/>
          <pc:sldMk cId="3370844286" sldId="6790"/>
        </pc:sldMkLst>
        <pc:spChg chg="mod">
          <ac:chgData name="Irena Krošl" userId="S::irenak@vsgt.si::6f871211-9d6e-4801-9f7a-49ad5e71b0eb" providerId="AD" clId="Web-{5C585F45-5F3B-6FD2-7A73-51F05541FFD0}" dt="2026-01-09T10:28:55.856" v="245" actId="14100"/>
          <ac:spMkLst>
            <pc:docMk/>
            <pc:sldMk cId="3370844286" sldId="6790"/>
            <ac:spMk id="6" creationId="{2B96955B-6A1C-AE3B-A8A2-581725E97AB7}"/>
          </ac:spMkLst>
        </pc:spChg>
      </pc:sldChg>
      <pc:sldChg chg="modSp">
        <pc:chgData name="Irena Krošl" userId="S::irenak@vsgt.si::6f871211-9d6e-4801-9f7a-49ad5e71b0eb" providerId="AD" clId="Web-{5C585F45-5F3B-6FD2-7A73-51F05541FFD0}" dt="2026-01-09T10:32:03.847" v="275"/>
        <pc:sldMkLst>
          <pc:docMk/>
          <pc:sldMk cId="17466710" sldId="6793"/>
        </pc:sldMkLst>
        <pc:spChg chg="mod">
          <ac:chgData name="Irena Krošl" userId="S::irenak@vsgt.si::6f871211-9d6e-4801-9f7a-49ad5e71b0eb" providerId="AD" clId="Web-{5C585F45-5F3B-6FD2-7A73-51F05541FFD0}" dt="2026-01-09T10:31:33.611" v="273" actId="1076"/>
          <ac:spMkLst>
            <pc:docMk/>
            <pc:sldMk cId="17466710" sldId="6793"/>
            <ac:spMk id="3" creationId="{7D097315-6A95-66A2-B8A9-6018B501BF29}"/>
          </ac:spMkLst>
        </pc:spChg>
        <pc:graphicFrameChg chg="mod modGraphic">
          <ac:chgData name="Irena Krošl" userId="S::irenak@vsgt.si::6f871211-9d6e-4801-9f7a-49ad5e71b0eb" providerId="AD" clId="Web-{5C585F45-5F3B-6FD2-7A73-51F05541FFD0}" dt="2026-01-09T10:32:03.847" v="275"/>
          <ac:graphicFrameMkLst>
            <pc:docMk/>
            <pc:sldMk cId="17466710" sldId="6793"/>
            <ac:graphicFrameMk id="2" creationId="{E0DAAFE0-9895-44B8-D7BF-734C87D1D56B}"/>
          </ac:graphicFrameMkLst>
        </pc:graphicFrameChg>
      </pc:sldChg>
      <pc:sldChg chg="modSp">
        <pc:chgData name="Irena Krošl" userId="S::irenak@vsgt.si::6f871211-9d6e-4801-9f7a-49ad5e71b0eb" providerId="AD" clId="Web-{5C585F45-5F3B-6FD2-7A73-51F05541FFD0}" dt="2026-01-09T10:35:18.882" v="349"/>
        <pc:sldMkLst>
          <pc:docMk/>
          <pc:sldMk cId="1595114778" sldId="6794"/>
        </pc:sldMkLst>
        <pc:graphicFrameChg chg="mod modGraphic">
          <ac:chgData name="Irena Krošl" userId="S::irenak@vsgt.si::6f871211-9d6e-4801-9f7a-49ad5e71b0eb" providerId="AD" clId="Web-{5C585F45-5F3B-6FD2-7A73-51F05541FFD0}" dt="2026-01-09T10:35:18.882" v="349"/>
          <ac:graphicFrameMkLst>
            <pc:docMk/>
            <pc:sldMk cId="1595114778" sldId="6794"/>
            <ac:graphicFrameMk id="2" creationId="{A5D27A56-8635-DA67-0957-BAB38E5BCB46}"/>
          </ac:graphicFrameMkLst>
        </pc:graphicFrameChg>
      </pc:sldChg>
      <pc:sldChg chg="modSp">
        <pc:chgData name="Irena Krošl" userId="S::irenak@vsgt.si::6f871211-9d6e-4801-9f7a-49ad5e71b0eb" providerId="AD" clId="Web-{5C585F45-5F3B-6FD2-7A73-51F05541FFD0}" dt="2026-01-09T10:35:53.820" v="360"/>
        <pc:sldMkLst>
          <pc:docMk/>
          <pc:sldMk cId="1582818224" sldId="6796"/>
        </pc:sldMkLst>
        <pc:spChg chg="mod">
          <ac:chgData name="Irena Krošl" userId="S::irenak@vsgt.si::6f871211-9d6e-4801-9f7a-49ad5e71b0eb" providerId="AD" clId="Web-{5C585F45-5F3B-6FD2-7A73-51F05541FFD0}" dt="2026-01-09T10:35:53.586" v="353" actId="1076"/>
          <ac:spMkLst>
            <pc:docMk/>
            <pc:sldMk cId="1582818224" sldId="6796"/>
            <ac:spMk id="4" creationId="{34FB7956-FCB2-34A9-D3CB-D113ABF171CB}"/>
          </ac:spMkLst>
        </pc:spChg>
        <pc:graphicFrameChg chg="mod modGraphic">
          <ac:chgData name="Irena Krošl" userId="S::irenak@vsgt.si::6f871211-9d6e-4801-9f7a-49ad5e71b0eb" providerId="AD" clId="Web-{5C585F45-5F3B-6FD2-7A73-51F05541FFD0}" dt="2026-01-09T10:35:53.820" v="360"/>
          <ac:graphicFrameMkLst>
            <pc:docMk/>
            <pc:sldMk cId="1582818224" sldId="6796"/>
            <ac:graphicFrameMk id="2" creationId="{AB32D272-CFBB-6E73-C9E9-16614ACAD927}"/>
          </ac:graphicFrameMkLst>
        </pc:graphicFrameChg>
      </pc:sldChg>
      <pc:sldChg chg="modSp">
        <pc:chgData name="Irena Krošl" userId="S::irenak@vsgt.si::6f871211-9d6e-4801-9f7a-49ad5e71b0eb" providerId="AD" clId="Web-{5C585F45-5F3B-6FD2-7A73-51F05541FFD0}" dt="2026-01-09T10:36:12.211" v="392"/>
        <pc:sldMkLst>
          <pc:docMk/>
          <pc:sldMk cId="350802902" sldId="6797"/>
        </pc:sldMkLst>
        <pc:spChg chg="mod">
          <ac:chgData name="Irena Krošl" userId="S::irenak@vsgt.si::6f871211-9d6e-4801-9f7a-49ad5e71b0eb" providerId="AD" clId="Web-{5C585F45-5F3B-6FD2-7A73-51F05541FFD0}" dt="2026-01-09T10:36:09.023" v="372" actId="20577"/>
          <ac:spMkLst>
            <pc:docMk/>
            <pc:sldMk cId="350802902" sldId="6797"/>
            <ac:spMk id="3" creationId="{3250597D-CAE4-6C75-FA58-9CABD776DDE4}"/>
          </ac:spMkLst>
        </pc:spChg>
        <pc:graphicFrameChg chg="mod modGraphic">
          <ac:chgData name="Irena Krošl" userId="S::irenak@vsgt.si::6f871211-9d6e-4801-9f7a-49ad5e71b0eb" providerId="AD" clId="Web-{5C585F45-5F3B-6FD2-7A73-51F05541FFD0}" dt="2026-01-09T10:36:12.211" v="392"/>
          <ac:graphicFrameMkLst>
            <pc:docMk/>
            <pc:sldMk cId="350802902" sldId="6797"/>
            <ac:graphicFrameMk id="4" creationId="{305080D7-C23D-CC76-02E6-A8660F41D278}"/>
          </ac:graphicFrameMkLst>
        </pc:graphicFrameChg>
      </pc:sldChg>
      <pc:sldChg chg="modSp">
        <pc:chgData name="Irena Krošl" userId="S::irenak@vsgt.si::6f871211-9d6e-4801-9f7a-49ad5e71b0eb" providerId="AD" clId="Web-{5C585F45-5F3B-6FD2-7A73-51F05541FFD0}" dt="2026-01-09T10:40:15.066" v="503" actId="20577"/>
        <pc:sldMkLst>
          <pc:docMk/>
          <pc:sldMk cId="2385658435" sldId="6798"/>
        </pc:sldMkLst>
        <pc:spChg chg="mod">
          <ac:chgData name="Irena Krošl" userId="S::irenak@vsgt.si::6f871211-9d6e-4801-9f7a-49ad5e71b0eb" providerId="AD" clId="Web-{5C585F45-5F3B-6FD2-7A73-51F05541FFD0}" dt="2026-01-09T10:39:40.937" v="484" actId="20577"/>
          <ac:spMkLst>
            <pc:docMk/>
            <pc:sldMk cId="2385658435" sldId="6798"/>
            <ac:spMk id="3" creationId="{8666935D-C803-117A-D95D-DC2EE8362A2E}"/>
          </ac:spMkLst>
        </pc:spChg>
        <pc:spChg chg="mod">
          <ac:chgData name="Irena Krošl" userId="S::irenak@vsgt.si::6f871211-9d6e-4801-9f7a-49ad5e71b0eb" providerId="AD" clId="Web-{5C585F45-5F3B-6FD2-7A73-51F05541FFD0}" dt="2026-01-09T10:40:15.066" v="503" actId="20577"/>
          <ac:spMkLst>
            <pc:docMk/>
            <pc:sldMk cId="2385658435" sldId="6798"/>
            <ac:spMk id="6" creationId="{235AE7FC-3323-65FD-8A84-521C0F7886DC}"/>
          </ac:spMkLst>
        </pc:spChg>
        <pc:graphicFrameChg chg="mod modGraphic">
          <ac:chgData name="Irena Krošl" userId="S::irenak@vsgt.si::6f871211-9d6e-4801-9f7a-49ad5e71b0eb" providerId="AD" clId="Web-{5C585F45-5F3B-6FD2-7A73-51F05541FFD0}" dt="2026-01-09T10:39:49.875" v="494"/>
          <ac:graphicFrameMkLst>
            <pc:docMk/>
            <pc:sldMk cId="2385658435" sldId="6798"/>
            <ac:graphicFrameMk id="4" creationId="{483931C1-148D-B23B-4C1C-EF44C3C219BE}"/>
          </ac:graphicFrameMkLst>
        </pc:graphicFrameChg>
      </pc:sldChg>
      <pc:sldChg chg="modSp">
        <pc:chgData name="Irena Krošl" userId="S::irenak@vsgt.si::6f871211-9d6e-4801-9f7a-49ad5e71b0eb" providerId="AD" clId="Web-{5C585F45-5F3B-6FD2-7A73-51F05541FFD0}" dt="2026-01-09T10:37:45.181" v="434"/>
        <pc:sldMkLst>
          <pc:docMk/>
          <pc:sldMk cId="4109922475" sldId="6801"/>
        </pc:sldMkLst>
        <pc:spChg chg="mod">
          <ac:chgData name="Irena Krošl" userId="S::irenak@vsgt.si::6f871211-9d6e-4801-9f7a-49ad5e71b0eb" providerId="AD" clId="Web-{5C585F45-5F3B-6FD2-7A73-51F05541FFD0}" dt="2026-01-09T10:36:31.539" v="395" actId="20577"/>
          <ac:spMkLst>
            <pc:docMk/>
            <pc:sldMk cId="4109922475" sldId="6801"/>
            <ac:spMk id="13" creationId="{31B813C8-8046-2CC7-DAF1-BDEB93A26656}"/>
          </ac:spMkLst>
        </pc:spChg>
        <pc:graphicFrameChg chg="mod modGraphic">
          <ac:chgData name="Irena Krošl" userId="S::irenak@vsgt.si::6f871211-9d6e-4801-9f7a-49ad5e71b0eb" providerId="AD" clId="Web-{5C585F45-5F3B-6FD2-7A73-51F05541FFD0}" dt="2026-01-09T10:37:45.181" v="434"/>
          <ac:graphicFrameMkLst>
            <pc:docMk/>
            <pc:sldMk cId="4109922475" sldId="6801"/>
            <ac:graphicFrameMk id="12" creationId="{C52C63BB-338F-7C6B-9C22-4D5DA2B302C6}"/>
          </ac:graphicFrameMkLst>
        </pc:graphicFrameChg>
      </pc:sldChg>
      <pc:sldChg chg="modSp">
        <pc:chgData name="Irena Krošl" userId="S::irenak@vsgt.si::6f871211-9d6e-4801-9f7a-49ad5e71b0eb" providerId="AD" clId="Web-{5C585F45-5F3B-6FD2-7A73-51F05541FFD0}" dt="2026-01-09T10:37:58.165" v="438"/>
        <pc:sldMkLst>
          <pc:docMk/>
          <pc:sldMk cId="78304413" sldId="6803"/>
        </pc:sldMkLst>
        <pc:graphicFrameChg chg="mod modGraphic">
          <ac:chgData name="Irena Krošl" userId="S::irenak@vsgt.si::6f871211-9d6e-4801-9f7a-49ad5e71b0eb" providerId="AD" clId="Web-{5C585F45-5F3B-6FD2-7A73-51F05541FFD0}" dt="2026-01-09T10:37:58.165" v="438"/>
          <ac:graphicFrameMkLst>
            <pc:docMk/>
            <pc:sldMk cId="78304413" sldId="6803"/>
            <ac:graphicFrameMk id="12" creationId="{8E9EB0BA-28A2-A3AA-15AB-227BE6A34058}"/>
          </ac:graphicFrameMkLst>
        </pc:graphicFrameChg>
      </pc:sldChg>
      <pc:sldChg chg="modSp">
        <pc:chgData name="Irena Krošl" userId="S::irenak@vsgt.si::6f871211-9d6e-4801-9f7a-49ad5e71b0eb" providerId="AD" clId="Web-{5C585F45-5F3B-6FD2-7A73-51F05541FFD0}" dt="2026-01-09T10:39:30.873" v="482"/>
        <pc:sldMkLst>
          <pc:docMk/>
          <pc:sldMk cId="2331698803" sldId="6805"/>
        </pc:sldMkLst>
        <pc:graphicFrameChg chg="mod modGraphic">
          <ac:chgData name="Irena Krošl" userId="S::irenak@vsgt.si::6f871211-9d6e-4801-9f7a-49ad5e71b0eb" providerId="AD" clId="Web-{5C585F45-5F3B-6FD2-7A73-51F05541FFD0}" dt="2026-01-09T10:39:30.873" v="482"/>
          <ac:graphicFrameMkLst>
            <pc:docMk/>
            <pc:sldMk cId="2331698803" sldId="6805"/>
            <ac:graphicFrameMk id="2" creationId="{C3067F8E-D066-F3DF-CC15-203C2C18E55A}"/>
          </ac:graphicFrameMkLst>
        </pc:graphicFrameChg>
      </pc:sldChg>
      <pc:sldChg chg="modSp">
        <pc:chgData name="Irena Krošl" userId="S::irenak@vsgt.si::6f871211-9d6e-4801-9f7a-49ad5e71b0eb" providerId="AD" clId="Web-{5C585F45-5F3B-6FD2-7A73-51F05541FFD0}" dt="2026-01-09T08:53:52.102" v="164" actId="1076"/>
        <pc:sldMkLst>
          <pc:docMk/>
          <pc:sldMk cId="3791623642" sldId="6988"/>
        </pc:sldMkLst>
        <pc:spChg chg="mod">
          <ac:chgData name="Irena Krošl" userId="S::irenak@vsgt.si::6f871211-9d6e-4801-9f7a-49ad5e71b0eb" providerId="AD" clId="Web-{5C585F45-5F3B-6FD2-7A73-51F05541FFD0}" dt="2026-01-09T08:53:47.055" v="162" actId="1076"/>
          <ac:spMkLst>
            <pc:docMk/>
            <pc:sldMk cId="3791623642" sldId="6988"/>
            <ac:spMk id="6" creationId="{9B501ACD-A3AF-DE2E-F80D-94A2A10E7533}"/>
          </ac:spMkLst>
        </pc:spChg>
        <pc:spChg chg="mod">
          <ac:chgData name="Irena Krošl" userId="S::irenak@vsgt.si::6f871211-9d6e-4801-9f7a-49ad5e71b0eb" providerId="AD" clId="Web-{5C585F45-5F3B-6FD2-7A73-51F05541FFD0}" dt="2026-01-09T08:53:41.930" v="161" actId="1076"/>
          <ac:spMkLst>
            <pc:docMk/>
            <pc:sldMk cId="3791623642" sldId="6988"/>
            <ac:spMk id="7" creationId="{69819F89-FD31-22B7-FFE6-16EE452255E1}"/>
          </ac:spMkLst>
        </pc:spChg>
        <pc:spChg chg="mod">
          <ac:chgData name="Irena Krošl" userId="S::irenak@vsgt.si::6f871211-9d6e-4801-9f7a-49ad5e71b0eb" providerId="AD" clId="Web-{5C585F45-5F3B-6FD2-7A73-51F05541FFD0}" dt="2026-01-09T08:53:52.024" v="163" actId="1076"/>
          <ac:spMkLst>
            <pc:docMk/>
            <pc:sldMk cId="3791623642" sldId="6988"/>
            <ac:spMk id="13" creationId="{20791E8D-F490-E918-9CB0-117177742A69}"/>
          </ac:spMkLst>
        </pc:spChg>
        <pc:grpChg chg="mod">
          <ac:chgData name="Irena Krošl" userId="S::irenak@vsgt.si::6f871211-9d6e-4801-9f7a-49ad5e71b0eb" providerId="AD" clId="Web-{5C585F45-5F3B-6FD2-7A73-51F05541FFD0}" dt="2026-01-09T08:53:52.102" v="164" actId="1076"/>
          <ac:grpSpMkLst>
            <pc:docMk/>
            <pc:sldMk cId="3791623642" sldId="6988"/>
            <ac:grpSpMk id="50" creationId="{8E8777EC-3E8B-9DF1-A7BE-CBBE06051BF0}"/>
          </ac:grpSpMkLst>
        </pc:grpChg>
      </pc:sldChg>
      <pc:sldChg chg="modSp">
        <pc:chgData name="Irena Krošl" userId="S::irenak@vsgt.si::6f871211-9d6e-4801-9f7a-49ad5e71b0eb" providerId="AD" clId="Web-{5C585F45-5F3B-6FD2-7A73-51F05541FFD0}" dt="2026-01-09T10:25:46.797" v="192" actId="20577"/>
        <pc:sldMkLst>
          <pc:docMk/>
          <pc:sldMk cId="124988499" sldId="7000"/>
        </pc:sldMkLst>
        <pc:spChg chg="mod">
          <ac:chgData name="Irena Krošl" userId="S::irenak@vsgt.si::6f871211-9d6e-4801-9f7a-49ad5e71b0eb" providerId="AD" clId="Web-{5C585F45-5F3B-6FD2-7A73-51F05541FFD0}" dt="2026-01-09T10:25:46.797" v="192" actId="20577"/>
          <ac:spMkLst>
            <pc:docMk/>
            <pc:sldMk cId="124988499" sldId="7000"/>
            <ac:spMk id="3" creationId="{F1D668A4-48ED-23CF-D67E-03BE5130FCCF}"/>
          </ac:spMkLst>
        </pc:spChg>
        <pc:spChg chg="mod">
          <ac:chgData name="Irena Krošl" userId="S::irenak@vsgt.si::6f871211-9d6e-4801-9f7a-49ad5e71b0eb" providerId="AD" clId="Web-{5C585F45-5F3B-6FD2-7A73-51F05541FFD0}" dt="2026-01-09T10:25:29.655" v="188" actId="1076"/>
          <ac:spMkLst>
            <pc:docMk/>
            <pc:sldMk cId="124988499" sldId="7000"/>
            <ac:spMk id="6" creationId="{FEBBE7FF-62AB-9174-BA1B-60E29E045FC2}"/>
          </ac:spMkLst>
        </pc:spChg>
      </pc:sldChg>
      <pc:sldChg chg="modSp">
        <pc:chgData name="Irena Krošl" userId="S::irenak@vsgt.si::6f871211-9d6e-4801-9f7a-49ad5e71b0eb" providerId="AD" clId="Web-{5C585F45-5F3B-6FD2-7A73-51F05541FFD0}" dt="2026-01-09T10:41:16.323" v="517" actId="1076"/>
        <pc:sldMkLst>
          <pc:docMk/>
          <pc:sldMk cId="480501202" sldId="7002"/>
        </pc:sldMkLst>
        <pc:spChg chg="mod">
          <ac:chgData name="Irena Krošl" userId="S::irenak@vsgt.si::6f871211-9d6e-4801-9f7a-49ad5e71b0eb" providerId="AD" clId="Web-{5C585F45-5F3B-6FD2-7A73-51F05541FFD0}" dt="2026-01-09T10:40:47.273" v="507" actId="1076"/>
          <ac:spMkLst>
            <pc:docMk/>
            <pc:sldMk cId="480501202" sldId="7002"/>
            <ac:spMk id="7" creationId="{E679A06B-AD4D-A187-D43E-2635E3EDF863}"/>
          </ac:spMkLst>
        </pc:spChg>
        <pc:spChg chg="mod">
          <ac:chgData name="Irena Krošl" userId="S::irenak@vsgt.si::6f871211-9d6e-4801-9f7a-49ad5e71b0eb" providerId="AD" clId="Web-{5C585F45-5F3B-6FD2-7A73-51F05541FFD0}" dt="2026-01-09T10:40:45.054" v="506" actId="1076"/>
          <ac:spMkLst>
            <pc:docMk/>
            <pc:sldMk cId="480501202" sldId="7002"/>
            <ac:spMk id="12" creationId="{D048DEB0-4653-A677-6F30-88CC9D2EE55F}"/>
          </ac:spMkLst>
        </pc:spChg>
        <pc:spChg chg="mod">
          <ac:chgData name="Irena Krošl" userId="S::irenak@vsgt.si::6f871211-9d6e-4801-9f7a-49ad5e71b0eb" providerId="AD" clId="Web-{5C585F45-5F3B-6FD2-7A73-51F05541FFD0}" dt="2026-01-09T10:41:01.759" v="511" actId="1076"/>
          <ac:spMkLst>
            <pc:docMk/>
            <pc:sldMk cId="480501202" sldId="7002"/>
            <ac:spMk id="13" creationId="{FF41B4AA-E2CF-B0C3-7574-ADEC20C239BA}"/>
          </ac:spMkLst>
        </pc:spChg>
        <pc:grpChg chg="mod">
          <ac:chgData name="Irena Krošl" userId="S::irenak@vsgt.si::6f871211-9d6e-4801-9f7a-49ad5e71b0eb" providerId="AD" clId="Web-{5C585F45-5F3B-6FD2-7A73-51F05541FFD0}" dt="2026-01-09T10:41:05.088" v="513" actId="1076"/>
          <ac:grpSpMkLst>
            <pc:docMk/>
            <pc:sldMk cId="480501202" sldId="7002"/>
            <ac:grpSpMk id="2" creationId="{E4855F21-66C7-3B0C-B025-A67728939728}"/>
          </ac:grpSpMkLst>
        </pc:grpChg>
        <pc:grpChg chg="mod">
          <ac:chgData name="Irena Krošl" userId="S::irenak@vsgt.si::6f871211-9d6e-4801-9f7a-49ad5e71b0eb" providerId="AD" clId="Web-{5C585F45-5F3B-6FD2-7A73-51F05541FFD0}" dt="2026-01-09T10:41:03.353" v="512" actId="1076"/>
          <ac:grpSpMkLst>
            <pc:docMk/>
            <pc:sldMk cId="480501202" sldId="7002"/>
            <ac:grpSpMk id="3" creationId="{DDF10389-CD7D-5648-AD51-87E5DB59E73C}"/>
          </ac:grpSpMkLst>
        </pc:grpChg>
        <pc:grpChg chg="mod">
          <ac:chgData name="Irena Krošl" userId="S::irenak@vsgt.si::6f871211-9d6e-4801-9f7a-49ad5e71b0eb" providerId="AD" clId="Web-{5C585F45-5F3B-6FD2-7A73-51F05541FFD0}" dt="2026-01-09T10:41:08.885" v="515" actId="1076"/>
          <ac:grpSpMkLst>
            <pc:docMk/>
            <pc:sldMk cId="480501202" sldId="7002"/>
            <ac:grpSpMk id="47" creationId="{4C8A71FD-745C-9CFA-1463-4B9A0E84CC6F}"/>
          </ac:grpSpMkLst>
        </pc:grpChg>
        <pc:grpChg chg="mod">
          <ac:chgData name="Irena Krošl" userId="S::irenak@vsgt.si::6f871211-9d6e-4801-9f7a-49ad5e71b0eb" providerId="AD" clId="Web-{5C585F45-5F3B-6FD2-7A73-51F05541FFD0}" dt="2026-01-09T10:41:07.354" v="514" actId="1076"/>
          <ac:grpSpMkLst>
            <pc:docMk/>
            <pc:sldMk cId="480501202" sldId="7002"/>
            <ac:grpSpMk id="67" creationId="{032413CE-2B95-3BD2-6155-C8A780F2E1FA}"/>
          </ac:grpSpMkLst>
        </pc:grpChg>
        <pc:grpChg chg="mod">
          <ac:chgData name="Irena Krošl" userId="S::irenak@vsgt.si::6f871211-9d6e-4801-9f7a-49ad5e71b0eb" providerId="AD" clId="Web-{5C585F45-5F3B-6FD2-7A73-51F05541FFD0}" dt="2026-01-09T10:41:10.651" v="516" actId="1076"/>
          <ac:grpSpMkLst>
            <pc:docMk/>
            <pc:sldMk cId="480501202" sldId="7002"/>
            <ac:grpSpMk id="87" creationId="{EF724983-7297-28CA-C43A-58D2A293613D}"/>
          </ac:grpSpMkLst>
        </pc:grpChg>
        <pc:grpChg chg="mod">
          <ac:chgData name="Irena Krošl" userId="S::irenak@vsgt.si::6f871211-9d6e-4801-9f7a-49ad5e71b0eb" providerId="AD" clId="Web-{5C585F45-5F3B-6FD2-7A73-51F05541FFD0}" dt="2026-01-09T10:41:16.323" v="517" actId="1076"/>
          <ac:grpSpMkLst>
            <pc:docMk/>
            <pc:sldMk cId="480501202" sldId="7002"/>
            <ac:grpSpMk id="109" creationId="{ABE7A4BB-410D-8885-5CAD-12C6F457D386}"/>
          </ac:grpSpMkLst>
        </pc:grpChg>
      </pc:sldChg>
      <pc:sldChg chg="modSp">
        <pc:chgData name="Irena Krošl" userId="S::irenak@vsgt.si::6f871211-9d6e-4801-9f7a-49ad5e71b0eb" providerId="AD" clId="Web-{5C585F45-5F3B-6FD2-7A73-51F05541FFD0}" dt="2026-01-09T10:41:48.592" v="522" actId="1076"/>
        <pc:sldMkLst>
          <pc:docMk/>
          <pc:sldMk cId="4240145593" sldId="7004"/>
        </pc:sldMkLst>
        <pc:spChg chg="mod">
          <ac:chgData name="Irena Krošl" userId="S::irenak@vsgt.si::6f871211-9d6e-4801-9f7a-49ad5e71b0eb" providerId="AD" clId="Web-{5C585F45-5F3B-6FD2-7A73-51F05541FFD0}" dt="2026-01-09T10:41:35.935" v="518" actId="1076"/>
          <ac:spMkLst>
            <pc:docMk/>
            <pc:sldMk cId="4240145593" sldId="7004"/>
            <ac:spMk id="12" creationId="{F78E1217-6001-97EF-7E08-686AD4985449}"/>
          </ac:spMkLst>
        </pc:spChg>
        <pc:spChg chg="mod">
          <ac:chgData name="Irena Krošl" userId="S::irenak@vsgt.si::6f871211-9d6e-4801-9f7a-49ad5e71b0eb" providerId="AD" clId="Web-{5C585F45-5F3B-6FD2-7A73-51F05541FFD0}" dt="2026-01-09T10:41:41.654" v="519" actId="20577"/>
          <ac:spMkLst>
            <pc:docMk/>
            <pc:sldMk cId="4240145593" sldId="7004"/>
            <ac:spMk id="13" creationId="{049B17CE-4E11-0EAF-26D4-40CD7035398D}"/>
          </ac:spMkLst>
        </pc:spChg>
        <pc:grpChg chg="mod">
          <ac:chgData name="Irena Krošl" userId="S::irenak@vsgt.si::6f871211-9d6e-4801-9f7a-49ad5e71b0eb" providerId="AD" clId="Web-{5C585F45-5F3B-6FD2-7A73-51F05541FFD0}" dt="2026-01-09T10:41:45.076" v="520" actId="1076"/>
          <ac:grpSpMkLst>
            <pc:docMk/>
            <pc:sldMk cId="4240145593" sldId="7004"/>
            <ac:grpSpMk id="149" creationId="{E23E8774-2F58-DB3E-E99C-B4153719E3BF}"/>
          </ac:grpSpMkLst>
        </pc:grpChg>
        <pc:grpChg chg="mod">
          <ac:chgData name="Irena Krošl" userId="S::irenak@vsgt.si::6f871211-9d6e-4801-9f7a-49ad5e71b0eb" providerId="AD" clId="Web-{5C585F45-5F3B-6FD2-7A73-51F05541FFD0}" dt="2026-01-09T10:41:45.904" v="521" actId="1076"/>
          <ac:grpSpMkLst>
            <pc:docMk/>
            <pc:sldMk cId="4240145593" sldId="7004"/>
            <ac:grpSpMk id="169" creationId="{00102A5E-0B8F-E687-BB42-BC8C09FFA444}"/>
          </ac:grpSpMkLst>
        </pc:grpChg>
        <pc:grpChg chg="mod">
          <ac:chgData name="Irena Krošl" userId="S::irenak@vsgt.si::6f871211-9d6e-4801-9f7a-49ad5e71b0eb" providerId="AD" clId="Web-{5C585F45-5F3B-6FD2-7A73-51F05541FFD0}" dt="2026-01-09T10:41:48.592" v="522" actId="1076"/>
          <ac:grpSpMkLst>
            <pc:docMk/>
            <pc:sldMk cId="4240145593" sldId="7004"/>
            <ac:grpSpMk id="189" creationId="{B2208FB7-2B30-CBD3-D437-9F4F354E3F4C}"/>
          </ac:grpSpMkLst>
        </pc:grpChg>
      </pc:sldChg>
      <pc:sldChg chg="modSp">
        <pc:chgData name="Irena Krošl" userId="S::irenak@vsgt.si::6f871211-9d6e-4801-9f7a-49ad5e71b0eb" providerId="AD" clId="Web-{5C585F45-5F3B-6FD2-7A73-51F05541FFD0}" dt="2026-01-09T10:42:08.109" v="527" actId="1076"/>
        <pc:sldMkLst>
          <pc:docMk/>
          <pc:sldMk cId="1109905641" sldId="7005"/>
        </pc:sldMkLst>
        <pc:spChg chg="mod">
          <ac:chgData name="Irena Krošl" userId="S::irenak@vsgt.si::6f871211-9d6e-4801-9f7a-49ad5e71b0eb" providerId="AD" clId="Web-{5C585F45-5F3B-6FD2-7A73-51F05541FFD0}" dt="2026-01-09T10:42:01.796" v="523" actId="1076"/>
          <ac:spMkLst>
            <pc:docMk/>
            <pc:sldMk cId="1109905641" sldId="7005"/>
            <ac:spMk id="12" creationId="{B72444DB-A687-BC6B-8586-D43F71CCCC01}"/>
          </ac:spMkLst>
        </pc:spChg>
        <pc:spChg chg="mod">
          <ac:chgData name="Irena Krošl" userId="S::irenak@vsgt.si::6f871211-9d6e-4801-9f7a-49ad5e71b0eb" providerId="AD" clId="Web-{5C585F45-5F3B-6FD2-7A73-51F05541FFD0}" dt="2026-01-09T10:42:04.031" v="524" actId="1076"/>
          <ac:spMkLst>
            <pc:docMk/>
            <pc:sldMk cId="1109905641" sldId="7005"/>
            <ac:spMk id="13" creationId="{1B9839E1-B6E3-5E38-F9A7-2F078054B3E0}"/>
          </ac:spMkLst>
        </pc:spChg>
        <pc:grpChg chg="mod">
          <ac:chgData name="Irena Krošl" userId="S::irenak@vsgt.si::6f871211-9d6e-4801-9f7a-49ad5e71b0eb" providerId="AD" clId="Web-{5C585F45-5F3B-6FD2-7A73-51F05541FFD0}" dt="2026-01-09T10:42:06.781" v="526" actId="1076"/>
          <ac:grpSpMkLst>
            <pc:docMk/>
            <pc:sldMk cId="1109905641" sldId="7005"/>
            <ac:grpSpMk id="2" creationId="{24706BAE-97BE-7097-8A1C-8A49895DDD87}"/>
          </ac:grpSpMkLst>
        </pc:grpChg>
        <pc:grpChg chg="mod">
          <ac:chgData name="Irena Krošl" userId="S::irenak@vsgt.si::6f871211-9d6e-4801-9f7a-49ad5e71b0eb" providerId="AD" clId="Web-{5C585F45-5F3B-6FD2-7A73-51F05541FFD0}" dt="2026-01-09T10:42:08.109" v="527" actId="1076"/>
          <ac:grpSpMkLst>
            <pc:docMk/>
            <pc:sldMk cId="1109905641" sldId="7005"/>
            <ac:grpSpMk id="3" creationId="{F4417003-1B45-38AB-CBEA-4B73DC8EDDAE}"/>
          </ac:grpSpMkLst>
        </pc:grpChg>
        <pc:grpChg chg="mod">
          <ac:chgData name="Irena Krošl" userId="S::irenak@vsgt.si::6f871211-9d6e-4801-9f7a-49ad5e71b0eb" providerId="AD" clId="Web-{5C585F45-5F3B-6FD2-7A73-51F05541FFD0}" dt="2026-01-09T10:42:05.609" v="525" actId="1076"/>
          <ac:grpSpMkLst>
            <pc:docMk/>
            <pc:sldMk cId="1109905641" sldId="7005"/>
            <ac:grpSpMk id="67" creationId="{9D03F9D3-7D97-D581-1CB0-031B6266C36A}"/>
          </ac:grpSpMkLst>
        </pc:grpChg>
      </pc:sldChg>
      <pc:sldChg chg="modSp">
        <pc:chgData name="Irena Krošl" userId="S::irenak@vsgt.si::6f871211-9d6e-4801-9f7a-49ad5e71b0eb" providerId="AD" clId="Web-{5C585F45-5F3B-6FD2-7A73-51F05541FFD0}" dt="2026-01-09T08:46:05.745" v="72" actId="20577"/>
        <pc:sldMkLst>
          <pc:docMk/>
          <pc:sldMk cId="2251855680" sldId="7060"/>
        </pc:sldMkLst>
        <pc:spChg chg="mod">
          <ac:chgData name="Irena Krošl" userId="S::irenak@vsgt.si::6f871211-9d6e-4801-9f7a-49ad5e71b0eb" providerId="AD" clId="Web-{5C585F45-5F3B-6FD2-7A73-51F05541FFD0}" dt="2026-01-09T08:46:05.745" v="72" actId="20577"/>
          <ac:spMkLst>
            <pc:docMk/>
            <pc:sldMk cId="2251855680" sldId="7060"/>
            <ac:spMk id="9" creationId="{035E4370-521A-5F73-D2DF-452C3B9F9006}"/>
          </ac:spMkLst>
        </pc:spChg>
      </pc:sldChg>
      <pc:sldChg chg="modSp">
        <pc:chgData name="Irena Krošl" userId="S::irenak@vsgt.si::6f871211-9d6e-4801-9f7a-49ad5e71b0eb" providerId="AD" clId="Web-{5C585F45-5F3B-6FD2-7A73-51F05541FFD0}" dt="2026-01-09T10:25:07.559" v="187" actId="1076"/>
        <pc:sldMkLst>
          <pc:docMk/>
          <pc:sldMk cId="3579965651" sldId="7061"/>
        </pc:sldMkLst>
        <pc:spChg chg="mod">
          <ac:chgData name="Irena Krošl" userId="S::irenak@vsgt.si::6f871211-9d6e-4801-9f7a-49ad5e71b0eb" providerId="AD" clId="Web-{5C585F45-5F3B-6FD2-7A73-51F05541FFD0}" dt="2026-01-09T10:25:04.402" v="186" actId="20577"/>
          <ac:spMkLst>
            <pc:docMk/>
            <pc:sldMk cId="3579965651" sldId="7061"/>
            <ac:spMk id="3" creationId="{E9A58C74-550A-88C4-5B41-BC803EFC633D}"/>
          </ac:spMkLst>
        </pc:spChg>
        <pc:picChg chg="mod">
          <ac:chgData name="Irena Krošl" userId="S::irenak@vsgt.si::6f871211-9d6e-4801-9f7a-49ad5e71b0eb" providerId="AD" clId="Web-{5C585F45-5F3B-6FD2-7A73-51F05541FFD0}" dt="2026-01-09T10:25:07.559" v="187" actId="1076"/>
          <ac:picMkLst>
            <pc:docMk/>
            <pc:sldMk cId="3579965651" sldId="7061"/>
            <ac:picMk id="14" creationId="{FEA4AD37-D0D8-F682-5EA1-3F415DBDCB8A}"/>
          </ac:picMkLst>
        </pc:picChg>
      </pc:sldChg>
      <pc:sldChg chg="modSp">
        <pc:chgData name="Irena Krošl" userId="S::irenak@vsgt.si::6f871211-9d6e-4801-9f7a-49ad5e71b0eb" providerId="AD" clId="Web-{5C585F45-5F3B-6FD2-7A73-51F05541FFD0}" dt="2026-01-09T10:40:28.990" v="505" actId="14100"/>
        <pc:sldMkLst>
          <pc:docMk/>
          <pc:sldMk cId="413202416" sldId="7073"/>
        </pc:sldMkLst>
        <pc:spChg chg="mod">
          <ac:chgData name="Irena Krošl" userId="S::irenak@vsgt.si::6f871211-9d6e-4801-9f7a-49ad5e71b0eb" providerId="AD" clId="Web-{5C585F45-5F3B-6FD2-7A73-51F05541FFD0}" dt="2026-01-09T10:40:28.990" v="505" actId="14100"/>
          <ac:spMkLst>
            <pc:docMk/>
            <pc:sldMk cId="413202416" sldId="7073"/>
            <ac:spMk id="9" creationId="{3EFE89D9-DFAE-607A-69A1-6355F4794E55}"/>
          </ac:spMkLst>
        </pc:spChg>
      </pc:sldChg>
      <pc:sldChg chg="modSp">
        <pc:chgData name="Irena Krošl" userId="S::irenak@vsgt.si::6f871211-9d6e-4801-9f7a-49ad5e71b0eb" providerId="AD" clId="Web-{5C585F45-5F3B-6FD2-7A73-51F05541FFD0}" dt="2026-01-09T10:44:00.712" v="603" actId="1076"/>
        <pc:sldMkLst>
          <pc:docMk/>
          <pc:sldMk cId="3771517874" sldId="7074"/>
        </pc:sldMkLst>
        <pc:spChg chg="mod">
          <ac:chgData name="Irena Krošl" userId="S::irenak@vsgt.si::6f871211-9d6e-4801-9f7a-49ad5e71b0eb" providerId="AD" clId="Web-{5C585F45-5F3B-6FD2-7A73-51F05541FFD0}" dt="2026-01-09T10:44:00.712" v="603" actId="1076"/>
          <ac:spMkLst>
            <pc:docMk/>
            <pc:sldMk cId="3771517874" sldId="7074"/>
            <ac:spMk id="8" creationId="{5345AFF0-F68E-5476-1D82-8BF6F42F676A}"/>
          </ac:spMkLst>
        </pc:spChg>
        <pc:graphicFrameChg chg="mod modGraphic">
          <ac:chgData name="Irena Krošl" userId="S::irenak@vsgt.si::6f871211-9d6e-4801-9f7a-49ad5e71b0eb" providerId="AD" clId="Web-{5C585F45-5F3B-6FD2-7A73-51F05541FFD0}" dt="2026-01-09T10:43:42.054" v="597" actId="1076"/>
          <ac:graphicFrameMkLst>
            <pc:docMk/>
            <pc:sldMk cId="3771517874" sldId="7074"/>
            <ac:graphicFrameMk id="2" creationId="{DCFE6F55-C3D9-1FFB-5DCE-570E51D0F289}"/>
          </ac:graphicFrameMkLst>
        </pc:graphicFrameChg>
      </pc:sldChg>
      <pc:sldChg chg="modSp">
        <pc:chgData name="Irena Krošl" userId="S::irenak@vsgt.si::6f871211-9d6e-4801-9f7a-49ad5e71b0eb" providerId="AD" clId="Web-{5C585F45-5F3B-6FD2-7A73-51F05541FFD0}" dt="2026-01-09T08:47:06.308" v="92" actId="20577"/>
        <pc:sldMkLst>
          <pc:docMk/>
          <pc:sldMk cId="1295693832" sldId="7086"/>
        </pc:sldMkLst>
        <pc:spChg chg="mod">
          <ac:chgData name="Irena Krošl" userId="S::irenak@vsgt.si::6f871211-9d6e-4801-9f7a-49ad5e71b0eb" providerId="AD" clId="Web-{5C585F45-5F3B-6FD2-7A73-51F05541FFD0}" dt="2026-01-09T08:47:06.308" v="92" actId="20577"/>
          <ac:spMkLst>
            <pc:docMk/>
            <pc:sldMk cId="1295693832" sldId="7086"/>
            <ac:spMk id="2" creationId="{08AB327C-48F4-FC79-C804-70929B92DD89}"/>
          </ac:spMkLst>
        </pc:spChg>
        <pc:spChg chg="mod">
          <ac:chgData name="Irena Krošl" userId="S::irenak@vsgt.si::6f871211-9d6e-4801-9f7a-49ad5e71b0eb" providerId="AD" clId="Web-{5C585F45-5F3B-6FD2-7A73-51F05541FFD0}" dt="2026-01-09T08:46:37.354" v="81" actId="20577"/>
          <ac:spMkLst>
            <pc:docMk/>
            <pc:sldMk cId="1295693832" sldId="7086"/>
            <ac:spMk id="6" creationId="{624FDE8E-EB3E-F304-8CCC-4515BC1E0E19}"/>
          </ac:spMkLst>
        </pc:spChg>
      </pc:sldChg>
      <pc:sldChg chg="modSp">
        <pc:chgData name="Irena Krošl" userId="S::irenak@vsgt.si::6f871211-9d6e-4801-9f7a-49ad5e71b0eb" providerId="AD" clId="Web-{5C585F45-5F3B-6FD2-7A73-51F05541FFD0}" dt="2026-01-09T10:45:24.248" v="622" actId="20577"/>
        <pc:sldMkLst>
          <pc:docMk/>
          <pc:sldMk cId="2961207069" sldId="7702"/>
        </pc:sldMkLst>
        <pc:spChg chg="mod">
          <ac:chgData name="Irena Krošl" userId="S::irenak@vsgt.si::6f871211-9d6e-4801-9f7a-49ad5e71b0eb" providerId="AD" clId="Web-{5C585F45-5F3B-6FD2-7A73-51F05541FFD0}" dt="2026-01-09T10:45:14.419" v="617" actId="20577"/>
          <ac:spMkLst>
            <pc:docMk/>
            <pc:sldMk cId="2961207069" sldId="7702"/>
            <ac:spMk id="14" creationId="{D038243F-8340-B1BF-D76B-D388040AA801}"/>
          </ac:spMkLst>
        </pc:spChg>
        <pc:spChg chg="mod">
          <ac:chgData name="Irena Krošl" userId="S::irenak@vsgt.si::6f871211-9d6e-4801-9f7a-49ad5e71b0eb" providerId="AD" clId="Web-{5C585F45-5F3B-6FD2-7A73-51F05541FFD0}" dt="2026-01-09T10:45:24.248" v="622" actId="20577"/>
          <ac:spMkLst>
            <pc:docMk/>
            <pc:sldMk cId="2961207069" sldId="7702"/>
            <ac:spMk id="54" creationId="{4065BC51-B524-FC95-B65C-14FE7E10D2B1}"/>
          </ac:spMkLst>
        </pc:spChg>
      </pc:sldChg>
      <pc:sldChg chg="modSp">
        <pc:chgData name="Irena Krošl" userId="S::irenak@vsgt.si::6f871211-9d6e-4801-9f7a-49ad5e71b0eb" providerId="AD" clId="Web-{5C585F45-5F3B-6FD2-7A73-51F05541FFD0}" dt="2026-01-09T08:45:35.463" v="70" actId="14100"/>
        <pc:sldMkLst>
          <pc:docMk/>
          <pc:sldMk cId="3979960270" sldId="7709"/>
        </pc:sldMkLst>
        <pc:spChg chg="mod">
          <ac:chgData name="Irena Krošl" userId="S::irenak@vsgt.si::6f871211-9d6e-4801-9f7a-49ad5e71b0eb" providerId="AD" clId="Web-{5C585F45-5F3B-6FD2-7A73-51F05541FFD0}" dt="2026-01-09T08:45:17.197" v="64" actId="1076"/>
          <ac:spMkLst>
            <pc:docMk/>
            <pc:sldMk cId="3979960270" sldId="7709"/>
            <ac:spMk id="2" creationId="{E4130C0C-AF09-D52E-2E5B-48C73E8486CC}"/>
          </ac:spMkLst>
        </pc:spChg>
        <pc:spChg chg="mod">
          <ac:chgData name="Irena Krošl" userId="S::irenak@vsgt.si::6f871211-9d6e-4801-9f7a-49ad5e71b0eb" providerId="AD" clId="Web-{5C585F45-5F3B-6FD2-7A73-51F05541FFD0}" dt="2026-01-09T08:45:11.119" v="63" actId="20577"/>
          <ac:spMkLst>
            <pc:docMk/>
            <pc:sldMk cId="3979960270" sldId="7709"/>
            <ac:spMk id="3" creationId="{323A083C-7964-4DEB-E7E1-7A0AC38B4C2D}"/>
          </ac:spMkLst>
        </pc:spChg>
        <pc:spChg chg="mod">
          <ac:chgData name="Irena Krošl" userId="S::irenak@vsgt.si::6f871211-9d6e-4801-9f7a-49ad5e71b0eb" providerId="AD" clId="Web-{5C585F45-5F3B-6FD2-7A73-51F05541FFD0}" dt="2026-01-09T08:45:23.603" v="66" actId="20577"/>
          <ac:spMkLst>
            <pc:docMk/>
            <pc:sldMk cId="3979960270" sldId="7709"/>
            <ac:spMk id="5" creationId="{136A9AEC-EA74-F034-4401-62623FD721BA}"/>
          </ac:spMkLst>
        </pc:spChg>
        <pc:spChg chg="mod">
          <ac:chgData name="Irena Krošl" userId="S::irenak@vsgt.si::6f871211-9d6e-4801-9f7a-49ad5e71b0eb" providerId="AD" clId="Web-{5C585F45-5F3B-6FD2-7A73-51F05541FFD0}" dt="2026-01-09T08:45:05.259" v="62" actId="20577"/>
          <ac:spMkLst>
            <pc:docMk/>
            <pc:sldMk cId="3979960270" sldId="7709"/>
            <ac:spMk id="6" creationId="{FDB041E2-E3B8-FEB5-AE3E-14EB9A06C523}"/>
          </ac:spMkLst>
        </pc:spChg>
        <pc:spChg chg="mod">
          <ac:chgData name="Irena Krošl" userId="S::irenak@vsgt.si::6f871211-9d6e-4801-9f7a-49ad5e71b0eb" providerId="AD" clId="Web-{5C585F45-5F3B-6FD2-7A73-51F05541FFD0}" dt="2026-01-09T08:44:41.540" v="59" actId="1076"/>
          <ac:spMkLst>
            <pc:docMk/>
            <pc:sldMk cId="3979960270" sldId="7709"/>
            <ac:spMk id="7" creationId="{CD992344-49E1-D46A-8BA6-AC164203BD01}"/>
          </ac:spMkLst>
        </pc:spChg>
        <pc:spChg chg="mod">
          <ac:chgData name="Irena Krošl" userId="S::irenak@vsgt.si::6f871211-9d6e-4801-9f7a-49ad5e71b0eb" providerId="AD" clId="Web-{5C585F45-5F3B-6FD2-7A73-51F05541FFD0}" dt="2026-01-09T08:45:35.463" v="70" actId="14100"/>
          <ac:spMkLst>
            <pc:docMk/>
            <pc:sldMk cId="3979960270" sldId="7709"/>
            <ac:spMk id="9" creationId="{28AB90AF-8BD8-4D75-C445-DEFDC4A733DE}"/>
          </ac:spMkLst>
        </pc:spChg>
        <pc:cxnChg chg="mod">
          <ac:chgData name="Irena Krošl" userId="S::irenak@vsgt.si::6f871211-9d6e-4801-9f7a-49ad5e71b0eb" providerId="AD" clId="Web-{5C585F45-5F3B-6FD2-7A73-51F05541FFD0}" dt="2026-01-09T08:45:27.088" v="67" actId="1076"/>
          <ac:cxnSpMkLst>
            <pc:docMk/>
            <pc:sldMk cId="3979960270" sldId="7709"/>
            <ac:cxnSpMk id="8" creationId="{CD585566-964F-CB02-8D61-CD8D8D8E1A4C}"/>
          </ac:cxnSpMkLst>
        </pc:cxnChg>
      </pc:sldChg>
      <pc:sldChg chg="modSp">
        <pc:chgData name="Irena Krošl" userId="S::irenak@vsgt.si::6f871211-9d6e-4801-9f7a-49ad5e71b0eb" providerId="AD" clId="Web-{5C585F45-5F3B-6FD2-7A73-51F05541FFD0}" dt="2026-01-09T08:44:16.555" v="53" actId="20577"/>
        <pc:sldMkLst>
          <pc:docMk/>
          <pc:sldMk cId="635143463" sldId="7711"/>
        </pc:sldMkLst>
        <pc:spChg chg="mod">
          <ac:chgData name="Irena Krošl" userId="S::irenak@vsgt.si::6f871211-9d6e-4801-9f7a-49ad5e71b0eb" providerId="AD" clId="Web-{5C585F45-5F3B-6FD2-7A73-51F05541FFD0}" dt="2026-01-09T08:43:05.179" v="7" actId="14100"/>
          <ac:spMkLst>
            <pc:docMk/>
            <pc:sldMk cId="635143463" sldId="7711"/>
            <ac:spMk id="2" creationId="{DEA1A095-94A3-550F-F2F9-543FE9A2814B}"/>
          </ac:spMkLst>
        </pc:spChg>
        <pc:spChg chg="mod">
          <ac:chgData name="Irena Krošl" userId="S::irenak@vsgt.si::6f871211-9d6e-4801-9f7a-49ad5e71b0eb" providerId="AD" clId="Web-{5C585F45-5F3B-6FD2-7A73-51F05541FFD0}" dt="2026-01-09T08:43:23.508" v="11" actId="1076"/>
          <ac:spMkLst>
            <pc:docMk/>
            <pc:sldMk cId="635143463" sldId="7711"/>
            <ac:spMk id="3" creationId="{7FB9B83F-8E3D-D85D-71D9-985457876EA9}"/>
          </ac:spMkLst>
        </pc:spChg>
        <pc:spChg chg="mod">
          <ac:chgData name="Irena Krošl" userId="S::irenak@vsgt.si::6f871211-9d6e-4801-9f7a-49ad5e71b0eb" providerId="AD" clId="Web-{5C585F45-5F3B-6FD2-7A73-51F05541FFD0}" dt="2026-01-09T08:43:47.946" v="28" actId="20577"/>
          <ac:spMkLst>
            <pc:docMk/>
            <pc:sldMk cId="635143463" sldId="7711"/>
            <ac:spMk id="15" creationId="{33F200CB-DE5C-742B-07B8-981B0C81478D}"/>
          </ac:spMkLst>
        </pc:spChg>
        <pc:spChg chg="mod">
          <ac:chgData name="Irena Krošl" userId="S::irenak@vsgt.si::6f871211-9d6e-4801-9f7a-49ad5e71b0eb" providerId="AD" clId="Web-{5C585F45-5F3B-6FD2-7A73-51F05541FFD0}" dt="2026-01-09T08:43:51.914" v="33" actId="20577"/>
          <ac:spMkLst>
            <pc:docMk/>
            <pc:sldMk cId="635143463" sldId="7711"/>
            <ac:spMk id="18" creationId="{6586AE1D-6401-7B20-123A-450132375016}"/>
          </ac:spMkLst>
        </pc:spChg>
        <pc:spChg chg="mod">
          <ac:chgData name="Irena Krošl" userId="S::irenak@vsgt.si::6f871211-9d6e-4801-9f7a-49ad5e71b0eb" providerId="AD" clId="Web-{5C585F45-5F3B-6FD2-7A73-51F05541FFD0}" dt="2026-01-09T08:43:55.664" v="39" actId="20577"/>
          <ac:spMkLst>
            <pc:docMk/>
            <pc:sldMk cId="635143463" sldId="7711"/>
            <ac:spMk id="32" creationId="{7C9FB74F-A086-912A-AAF7-BE0279EBE159}"/>
          </ac:spMkLst>
        </pc:spChg>
        <pc:spChg chg="mod">
          <ac:chgData name="Irena Krošl" userId="S::irenak@vsgt.si::6f871211-9d6e-4801-9f7a-49ad5e71b0eb" providerId="AD" clId="Web-{5C585F45-5F3B-6FD2-7A73-51F05541FFD0}" dt="2026-01-09T08:44:07.305" v="46" actId="1076"/>
          <ac:spMkLst>
            <pc:docMk/>
            <pc:sldMk cId="635143463" sldId="7711"/>
            <ac:spMk id="36" creationId="{E07C9912-7735-B6F8-426B-863E11E99AC4}"/>
          </ac:spMkLst>
        </pc:spChg>
        <pc:spChg chg="mod">
          <ac:chgData name="Irena Krošl" userId="S::irenak@vsgt.si::6f871211-9d6e-4801-9f7a-49ad5e71b0eb" providerId="AD" clId="Web-{5C585F45-5F3B-6FD2-7A73-51F05541FFD0}" dt="2026-01-09T08:44:16.555" v="53" actId="20577"/>
          <ac:spMkLst>
            <pc:docMk/>
            <pc:sldMk cId="635143463" sldId="7711"/>
            <ac:spMk id="40" creationId="{B47C2F38-5F56-B2DF-6114-6511ECA7E0DB}"/>
          </ac:spMkLst>
        </pc:spChg>
        <pc:picChg chg="mod">
          <ac:chgData name="Irena Krošl" userId="S::irenak@vsgt.si::6f871211-9d6e-4801-9f7a-49ad5e71b0eb" providerId="AD" clId="Web-{5C585F45-5F3B-6FD2-7A73-51F05541FFD0}" dt="2026-01-09T08:44:13.509" v="47" actId="14100"/>
          <ac:picMkLst>
            <pc:docMk/>
            <pc:sldMk cId="635143463" sldId="7711"/>
            <ac:picMk id="21" creationId="{096CBB90-F2A5-2976-9AE3-09DC476A7EB8}"/>
          </ac:picMkLst>
        </pc:picChg>
      </pc:sldChg>
      <pc:sldChg chg="modSp">
        <pc:chgData name="Irena Krošl" userId="S::irenak@vsgt.si::6f871211-9d6e-4801-9f7a-49ad5e71b0eb" providerId="AD" clId="Web-{5C585F45-5F3B-6FD2-7A73-51F05541FFD0}" dt="2026-01-09T08:42:27.132" v="4" actId="20577"/>
        <pc:sldMkLst>
          <pc:docMk/>
          <pc:sldMk cId="938458164" sldId="7764"/>
        </pc:sldMkLst>
        <pc:spChg chg="mod">
          <ac:chgData name="Irena Krošl" userId="S::irenak@vsgt.si::6f871211-9d6e-4801-9f7a-49ad5e71b0eb" providerId="AD" clId="Web-{5C585F45-5F3B-6FD2-7A73-51F05541FFD0}" dt="2026-01-09T08:27:04.023" v="1" actId="1076"/>
          <ac:spMkLst>
            <pc:docMk/>
            <pc:sldMk cId="938458164" sldId="7764"/>
            <ac:spMk id="10" creationId="{91D31641-969F-B09C-3355-ECA39DA8CFF6}"/>
          </ac:spMkLst>
        </pc:spChg>
        <pc:spChg chg="mod">
          <ac:chgData name="Irena Krošl" userId="S::irenak@vsgt.si::6f871211-9d6e-4801-9f7a-49ad5e71b0eb" providerId="AD" clId="Web-{5C585F45-5F3B-6FD2-7A73-51F05541FFD0}" dt="2026-01-09T08:42:27.132" v="4" actId="20577"/>
          <ac:spMkLst>
            <pc:docMk/>
            <pc:sldMk cId="938458164" sldId="7764"/>
            <ac:spMk id="11" creationId="{161E7648-E850-A3C6-41DF-B21959997E4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4071358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4158826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832935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189975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8077"/>
            <a:ext cx="6185499"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12" r:id="rId43"/>
    <p:sldLayoutId id="2147483928" r:id="rId44"/>
    <p:sldLayoutId id="2147483931" r:id="rId45"/>
    <p:sldLayoutId id="2147483932" r:id="rId46"/>
    <p:sldLayoutId id="2147483933"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slovenia-tourism.si/unveiling-the-cleanliness-of-slovenia/" TargetMode="External"/><Relationship Id="rId2" Type="http://schemas.openxmlformats.org/officeDocument/2006/relationships/hyperlink" Target="https://www.slovenia-green.si/magazine/top-10-sustainable-tourism-practices-from-slovenia-in-2024/" TargetMode="External"/><Relationship Id="rId1" Type="http://schemas.openxmlformats.org/officeDocument/2006/relationships/slideLayout" Target="../slideLayouts/slideLayout17.xml"/><Relationship Id="rId5" Type="http://schemas.openxmlformats.org/officeDocument/2006/relationships/image" Target="../media/image18.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4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0.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pdf.savills.com/documents/Glamping+%26+Holiday+Accommodation+UK+2021.pdf#:~:text=TYPICAL%20NIGHTLY%20RENTAL%3A%20%C2%A350%20,%C2%A32000" TargetMode="External"/><Relationship Id="rId2" Type="http://schemas.openxmlformats.org/officeDocument/2006/relationships/image" Target="../media/image34.jp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hyperlink" Target="https://www.failteireland.ie/FailteIreland/media/WebsiteStructure/Documents/just-transition/eu-jt-webinar-innovations-in-regenerative-tourist-accommodation.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online.jwu.edu/blog/15-ways-get-wow-factor-builds-guest-loyalty/" TargetMode="External"/><Relationship Id="rId2" Type="http://schemas.openxmlformats.org/officeDocument/2006/relationships/image" Target="../media/image35.jp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hyperlink" Target="https://doga.no/en/tools/inclusive-design/cases/scandic-hotels.com" TargetMode="External"/><Relationship Id="rId4" Type="http://schemas.openxmlformats.org/officeDocument/2006/relationships/hyperlink" Target="https://supports.failteireland.ie/wp-content/uploads/2024/12/introductory-guide-to-accessible-tourism.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6.pn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hyperlink" Target="https://www.eyrplatform.eu/implementation-manua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failteireland.ie/FailteIreland/media/WebsiteStructure/Documents/just-transition/eu-jt-webinar-innovations-in-regenerative-tourist-accommodation.pdf" TargetMode="Externa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hyperlink" Target="https://www.eyrplatform.eu/implementation-manua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slovenia.info/uploads/publikacije/kampi_glampingi_pza/2024-ENG_My_way_of_being_one_with_nature.pdf#:~:text=According%20to%20Slovenian%20regulations%2C%20innovative,supplemental%20offer%20of%20various" TargetMode="External"/><Relationship Id="rId2" Type="http://schemas.openxmlformats.org/officeDocument/2006/relationships/image" Target="../media/image38.jp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hyperlink" Target="https://ecobnb.com/blog/2025/05/sustainable-hotels-traveling-while-respecting-planet-possible/.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trobolo.com/collections/composting-toilets" TargetMode="External"/><Relationship Id="rId2" Type="http://schemas.openxmlformats.org/officeDocument/2006/relationships/hyperlink" Target="https://www.kbcbrussels.be/retail/en/loans/home/solar-panel-costs.html" TargetMode="External"/><Relationship Id="rId1" Type="http://schemas.openxmlformats.org/officeDocument/2006/relationships/slideLayout" Target="../slideLayouts/slideLayout16.xml"/><Relationship Id="rId4" Type="http://schemas.openxmlformats.org/officeDocument/2006/relationships/hyperlink" Target="https://www.trelino.com/blogs/magazine/composting-costs?srsltid=AfmBOopAQRqs0PkK6c9Uo0dEjxC9rwmVK_zgo-RVBsREnSz7sQdqHhRu&amp;"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rawdown.org/solutions/smart-thermostats" TargetMode="External"/><Relationship Id="rId2" Type="http://schemas.openxmlformats.org/officeDocument/2006/relationships/hyperlink" Target="https://www.checkatrade.com/blog/cost-guides/cost-smart-thermostat"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calderaspas.co.uk/video/what-are-the-costs-to-install-a-hot-tub" TargetMode="External"/><Relationship Id="rId2" Type="http://schemas.openxmlformats.org/officeDocument/2006/relationships/hyperlink" Target="https://www.jacuzzi.com/en-gb/learning-hub/how-much-cost-run-hot-tub-uk-comparisons-advice-more.html"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finawellnessstore.eu/en/collections/wood-fired-hot-tubs?grid_list=grid-view&amp;filter.v.price.gte=&amp;filter.v.price.lte=" TargetMode="External"/><Relationship Id="rId2" Type="http://schemas.openxmlformats.org/officeDocument/2006/relationships/hyperlink" Target="https://baltresto.com/shop/wood-fired-hot-tubs/fiberglass-hot-tubs/round-small-for-4-persons.com" TargetMode="External"/><Relationship Id="rId1" Type="http://schemas.openxmlformats.org/officeDocument/2006/relationships/slideLayout" Target="../slideLayouts/slideLayout16.xml"/><Relationship Id="rId6" Type="http://schemas.openxmlformats.org/officeDocument/2006/relationships/hyperlink" Target="https://www.tubs-n-saunas.eu/en/saunas.com" TargetMode="External"/><Relationship Id="rId5" Type="http://schemas.openxmlformats.org/officeDocument/2006/relationships/hyperlink" Target="https://factory.sale/product/outdoor-sauna-2-3-m-for-4-persons.com" TargetMode="External"/><Relationship Id="rId4" Type="http://schemas.openxmlformats.org/officeDocument/2006/relationships/hyperlink" Target="https://baltresto.com/shop/outdoor-saunas/barrel-saunas/2m-for-4-persons.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tinosecolodge.gr/news/yoga-deck-construction.com" TargetMode="External"/><Relationship Id="rId2" Type="http://schemas.openxmlformats.org/officeDocument/2006/relationships/hyperlink" Target="https://forestbathingguides.ch/experiences.com"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4.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hyperlink" Target="https://northernsaunas.com/products/scandinavian-premium-ice-bath-tub-2-people?srsltid=AfmBOooD3b0ys0yCqyHs_Z_0QX9dtsQ7LmuPCJnL3a1FIgIkMADwLZwv&amp;.com" TargetMode="External"/><Relationship Id="rId2" Type="http://schemas.openxmlformats.org/officeDocument/2006/relationships/hyperlink" Target="https://baltresto.com/shop/wood-fired-hot-tubs/ice-bath.com"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hyperlink" Target="https://www.gov.si/en/topics/spatial-planning/" TargetMode="External"/><Relationship Id="rId2" Type="http://schemas.openxmlformats.org/officeDocument/2006/relationships/hyperlink" Target="https://www.myplan.ie/" TargetMode="External"/><Relationship Id="rId1" Type="http://schemas.openxmlformats.org/officeDocument/2006/relationships/slideLayout" Target="../slideLayouts/slideLayout43.xml"/><Relationship Id="rId5" Type="http://schemas.openxmlformats.org/officeDocument/2006/relationships/image" Target="../media/image50.sv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youtu.be/F1_MnXrVdEE" TargetMode="Externa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hyperlink" Target="https://www.visitscotland.org/" TargetMode="External"/><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46.xml"/><Relationship Id="rId4" Type="http://schemas.openxmlformats.org/officeDocument/2006/relationships/hyperlink" Target="https://www.coursera.org/learn/financial-planning-entrepreneur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chateau-selles-sur-cher.com/en/decouvrir-le-chateau/17167-2" TargetMode="External"/><Relationship Id="rId2" Type="http://schemas.openxmlformats.org/officeDocument/2006/relationships/hyperlink" Target="https://learnandconnect.pollutec.com/en/the-green-fund-is-renewed-and-expanded-for-2024" TargetMode="External"/><Relationship Id="rId1" Type="http://schemas.openxmlformats.org/officeDocument/2006/relationships/slideLayout" Target="../slideLayouts/slideLayout46.xml"/><Relationship Id="rId4" Type="http://schemas.openxmlformats.org/officeDocument/2006/relationships/hyperlink" Target="https://fundsforcompanies.fundsforngos.org/grant/open-call-ecotours-project-for-msmes-in-france"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41.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crossoverlodge.com/it/2025/04/14/permission-glamping-site/#:~:text=,registration%20and%20tourist%20tax%20collection" TargetMode="External"/><Relationship Id="rId2" Type="http://schemas.openxmlformats.org/officeDocument/2006/relationships/hyperlink" Target="https://epicstays.eu/compendium-of-good-practice/#:~:text=The%C2%A0Epic%20Stays%20Compendium%C2%A0emphasizes%20that%20sustainability,commitment%20to%20responsible%20tourism%20that" TargetMode="External"/><Relationship Id="rId1" Type="http://schemas.openxmlformats.org/officeDocument/2006/relationships/slideLayout" Target="../slideLayouts/slideLayout17.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s://www.failteireland.ie/FailteIreland/media/WebsiteStructure/Documents/2_Develop_Your_Business/1_StartGrow_Your_Business/Ecotourism_Handbook-2.pdf" TargetMode="External"/><Relationship Id="rId2" Type="http://schemas.openxmlformats.org/officeDocument/2006/relationships/image" Target="../media/image15.jp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hyperlink" Target="https://www.noticenature.ie/wp-content/uploads/2016/05/tourism_guidelines.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arthbuildingschool.com/blog/post/locally-sourced-materials-in-retrofitting-a-sustainability-guide" TargetMode="External"/><Relationship Id="rId2" Type="http://schemas.openxmlformats.org/officeDocument/2006/relationships/image" Target="../media/image17.jp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hyperlink" Target="https://www.slovenia.info/en/business/green-scheme-of-slovenian-touris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Primer študije </a:t>
            </a:r>
            <a:r>
              <a:rPr lang="en-US" dirty="0" err="1"/>
              <a:t>Valledemossa</a:t>
            </a:r>
            <a:r>
              <a:rPr lang="en-US" dirty="0"/>
              <a:t>, Španija (naravni rezervat)</a:t>
            </a:r>
            <a:endParaRPr lang="en-IE" dirty="0"/>
          </a:p>
        </p:txBody>
      </p:sp>
      <p:sp>
        <p:nvSpPr>
          <p:cNvPr id="10" name="Text Placeholder 2">
            <a:extLst>
              <a:ext uri="{FF2B5EF4-FFF2-40B4-BE49-F238E27FC236}">
                <a16:creationId xmlns:a16="http://schemas.microsoft.com/office/drawing/2014/main" id="{91D31641-969F-B09C-3355-ECA39DA8CFF6}"/>
              </a:ext>
            </a:extLst>
          </p:cNvPr>
          <p:cNvSpPr>
            <a:spLocks noGrp="1"/>
          </p:cNvSpPr>
          <p:nvPr>
            <p:ph type="body" sz="quarter" idx="15"/>
          </p:nvPr>
        </p:nvSpPr>
        <p:spPr>
          <a:xfrm>
            <a:off x="374360" y="2478973"/>
            <a:ext cx="5089964" cy="697353"/>
          </a:xfrm>
        </p:spPr>
        <p:txBody>
          <a:bodyPr/>
          <a:lstStyle/>
          <a:p>
            <a:r>
              <a:rPr lang="en-GB" dirty="0"/>
              <a:t>Modul 6 </a:t>
            </a:r>
            <a:r>
              <a:rPr lang="en-GB" sz="4400" b="0" dirty="0"/>
              <a:t>(3. del)</a:t>
            </a:r>
          </a:p>
        </p:txBody>
      </p:sp>
      <p:sp>
        <p:nvSpPr>
          <p:cNvPr id="11" name="Text Placeholder 3">
            <a:extLst>
              <a:ext uri="{FF2B5EF4-FFF2-40B4-BE49-F238E27FC236}">
                <a16:creationId xmlns:a16="http://schemas.microsoft.com/office/drawing/2014/main" id="{161E7648-E850-A3C6-41DF-B21959997E47}"/>
              </a:ext>
            </a:extLst>
          </p:cNvPr>
          <p:cNvSpPr>
            <a:spLocks noGrp="1"/>
          </p:cNvSpPr>
          <p:nvPr>
            <p:ph type="body" sz="quarter" idx="16"/>
          </p:nvPr>
        </p:nvSpPr>
        <p:spPr>
          <a:xfrm>
            <a:off x="374360" y="3172643"/>
            <a:ext cx="5089964" cy="2485122"/>
          </a:xfrm>
        </p:spPr>
        <p:txBody>
          <a:bodyPr lIns="91440" tIns="45720" rIns="91440" bIns="45720" anchor="t">
            <a:noAutofit/>
          </a:bodyPr>
          <a:lstStyle/>
          <a:p>
            <a:pPr defTabSz="777514">
              <a:lnSpc>
                <a:spcPct val="100000"/>
              </a:lnSpc>
              <a:spcBef>
                <a:spcPts val="0"/>
              </a:spcBef>
              <a:spcAft>
                <a:spcPts val="1200"/>
              </a:spcAft>
              <a:defRPr/>
            </a:pPr>
            <a:r>
              <a:rPr lang="en-US" sz="3200" b="1" dirty="0"/>
              <a:t>Pametna priprava in zagon </a:t>
            </a:r>
            <a:r>
              <a:rPr lang="en-US" sz="3200" dirty="0"/>
              <a:t>– načrtovanje zagona podjetja in kapitalskih stroškov </a:t>
            </a:r>
          </a:p>
          <a:p>
            <a:pPr>
              <a:spcBef>
                <a:spcPts val="0"/>
              </a:spcBef>
              <a:spcAft>
                <a:spcPts val="1200"/>
              </a:spcAft>
            </a:pPr>
            <a:r>
              <a:rPr lang="en-GB" sz="2800" i="1" dirty="0"/>
              <a:t>Finančno načrtovanje in financiranje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a:p>
            <a:pPr defTabSz="777514">
              <a:lnSpc>
                <a:spcPct val="100000"/>
              </a:lnSpc>
              <a:spcBef>
                <a:spcPts val="0"/>
              </a:spcBef>
              <a:spcAft>
                <a:spcPts val="1200"/>
              </a:spcAft>
              <a:defRPr/>
            </a:pPr>
            <a:endParaRPr lang="en-IE" sz="2800" i="1" dirty="0">
              <a:ea typeface="Calibri" panose="020F0502020204030204"/>
              <a:cs typeface="Calibri" panose="020F0502020204030204"/>
            </a:endParaRPr>
          </a:p>
          <a:p>
            <a:pPr defTabSz="777514">
              <a:lnSpc>
                <a:spcPct val="100000"/>
              </a:lnSpc>
              <a:spcBef>
                <a:spcPts val="0"/>
              </a:spcBef>
              <a:spcAft>
                <a:spcPts val="1200"/>
              </a:spcAft>
              <a:defRPr/>
            </a:pPr>
            <a:endParaRPr lang="en-IE" sz="2800" i="1" dirty="0">
              <a:ea typeface="Calibri" panose="020F0502020204030204"/>
              <a:cs typeface="Calibri" panose="020F0502020204030204"/>
            </a:endParaRPr>
          </a:p>
        </p:txBody>
      </p:sp>
      <p:pic>
        <p:nvPicPr>
          <p:cNvPr id="5" name="Picture Placeholder 4" descr="A room with a bed and a table&#10;&#10;AI-generated content may be incorrect.">
            <a:extLst>
              <a:ext uri="{FF2B5EF4-FFF2-40B4-BE49-F238E27FC236}">
                <a16:creationId xmlns:a16="http://schemas.microsoft.com/office/drawing/2014/main" id="{F2B7927C-78A6-72FA-72E4-4B046AFAC610}"/>
              </a:ext>
            </a:extLst>
          </p:cNvPr>
          <p:cNvPicPr>
            <a:picLocks noGrp="1" noChangeAspect="1"/>
          </p:cNvPicPr>
          <p:nvPr>
            <p:ph type="pic" sz="quarter" idx="19"/>
          </p:nvPr>
        </p:nvPicPr>
        <p:blipFill>
          <a:blip r:embed="rId2"/>
          <a:srcRect l="5620" r="5620"/>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FADAB-6C4E-BFB8-6D91-CED0E7620D1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DC0F39D-5732-4BD5-079A-10814C45613E}"/>
              </a:ext>
            </a:extLst>
          </p:cNvPr>
          <p:cNvSpPr txBox="1">
            <a:spLocks/>
          </p:cNvSpPr>
          <p:nvPr/>
        </p:nvSpPr>
        <p:spPr>
          <a:xfrm>
            <a:off x="4589030" y="196156"/>
            <a:ext cx="7208714" cy="3499183"/>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100" b="1" i="1" dirty="0">
                <a:solidFill>
                  <a:srgbClr val="3B7F81"/>
                </a:solidFill>
                <a:latin typeface="Calibri"/>
                <a:ea typeface="Open Sans"/>
                <a:cs typeface="Calibri"/>
              </a:rPr>
              <a:t>Finančni nasvet: </a:t>
            </a:r>
            <a:r>
              <a:rPr lang="en-US" sz="2100" dirty="0">
                <a:solidFill>
                  <a:srgbClr val="494949"/>
                </a:solidFill>
                <a:latin typeface="Calibri"/>
                <a:ea typeface="Open Sans"/>
                <a:cs typeface="Calibri"/>
              </a:rPr>
              <a:t>Prihranite z </a:t>
            </a:r>
            <a:r>
              <a:rPr lang="en-US" sz="2100" b="1" dirty="0">
                <a:solidFill>
                  <a:srgbClr val="494949"/>
                </a:solidFill>
                <a:latin typeface="Calibri"/>
                <a:ea typeface="Open Sans"/>
                <a:cs typeface="Calibri"/>
              </a:rPr>
              <a:t>nakupom gradbenih materialov na lokalni ravni </a:t>
            </a:r>
            <a:r>
              <a:rPr lang="en-US" sz="2100" dirty="0">
                <a:solidFill>
                  <a:srgbClr val="494949"/>
                </a:solidFill>
                <a:latin typeface="Calibri"/>
                <a:ea typeface="Open Sans"/>
                <a:cs typeface="Calibri"/>
              </a:rPr>
              <a:t>namesto na daljnih razdaljah (zlasti čez mejo), kar poveča stroške goriva, prevoza in logistike. S tem </a:t>
            </a:r>
            <a:r>
              <a:rPr lang="en-US" sz="2100" b="1" dirty="0">
                <a:solidFill>
                  <a:srgbClr val="494949"/>
                </a:solidFill>
                <a:latin typeface="Calibri"/>
                <a:ea typeface="Open Sans"/>
                <a:cs typeface="Calibri"/>
              </a:rPr>
              <a:t>podpirate</a:t>
            </a:r>
            <a:r>
              <a:rPr lang="en-US" sz="2100" dirty="0">
                <a:solidFill>
                  <a:srgbClr val="494949"/>
                </a:solidFill>
                <a:latin typeface="Calibri"/>
                <a:ea typeface="Open Sans"/>
                <a:cs typeface="Calibri"/>
              </a:rPr>
              <a:t> tudi </a:t>
            </a:r>
            <a:r>
              <a:rPr lang="en-US" sz="2100" b="1" dirty="0">
                <a:solidFill>
                  <a:srgbClr val="494949"/>
                </a:solidFill>
                <a:latin typeface="Calibri"/>
                <a:ea typeface="Open Sans"/>
                <a:cs typeface="Calibri"/>
              </a:rPr>
              <a:t>lokalna podjetja </a:t>
            </a:r>
            <a:r>
              <a:rPr lang="en-US" sz="2100" dirty="0">
                <a:solidFill>
                  <a:srgbClr val="494949"/>
                </a:solidFill>
                <a:latin typeface="Calibri"/>
                <a:ea typeface="Open Sans"/>
                <a:cs typeface="Calibri"/>
              </a:rPr>
              <a:t>in </a:t>
            </a:r>
            <a:r>
              <a:rPr lang="en-US" sz="2100" b="1" dirty="0">
                <a:solidFill>
                  <a:srgbClr val="494949"/>
                </a:solidFill>
                <a:latin typeface="Calibri"/>
                <a:ea typeface="Open Sans"/>
                <a:cs typeface="Calibri"/>
              </a:rPr>
              <a:t>krepite trajnost destinacije. </a:t>
            </a:r>
            <a:r>
              <a:rPr lang="en-US" sz="2100" dirty="0">
                <a:solidFill>
                  <a:srgbClr val="494949"/>
                </a:solidFill>
                <a:latin typeface="Calibri"/>
                <a:ea typeface="Open Sans"/>
                <a:cs typeface="Calibri"/>
              </a:rPr>
              <a:t>Lokalno nabavljanje lesa, kamna, izolacije ali slame pomaga izogniti se uvoznim tarifam, zamudam in visokim stroškom goriva. </a:t>
            </a:r>
            <a:r>
              <a:rPr lang="en-US" sz="2100" b="1" dirty="0">
                <a:solidFill>
                  <a:srgbClr val="EC7C69"/>
                </a:solidFill>
                <a:latin typeface="Calibri"/>
                <a:ea typeface="Open Sans"/>
                <a:cs typeface="Calibri"/>
              </a:rPr>
              <a:t>Primer: </a:t>
            </a:r>
            <a:r>
              <a:rPr lang="en-US" sz="2100" dirty="0">
                <a:solidFill>
                  <a:srgbClr val="494949"/>
                </a:solidFill>
                <a:latin typeface="Calibri"/>
                <a:ea typeface="Open Sans"/>
                <a:cs typeface="Calibri"/>
              </a:rPr>
              <a:t>V </a:t>
            </a:r>
            <a:r>
              <a:rPr lang="en-US" sz="2100" dirty="0">
                <a:solidFill>
                  <a:srgbClr val="E96751"/>
                </a:solidFill>
                <a:latin typeface="Calibri"/>
                <a:ea typeface="Open Sans"/>
                <a:cs typeface="Calibri"/>
              </a:rPr>
              <a:t>Sloveniji </a:t>
            </a:r>
            <a:r>
              <a:rPr lang="en-US" sz="2100" dirty="0">
                <a:solidFill>
                  <a:srgbClr val="494949"/>
                </a:solidFill>
                <a:latin typeface="Calibri"/>
                <a:ea typeface="Open Sans"/>
                <a:cs typeface="Calibri"/>
              </a:rPr>
              <a:t>lahko uporaba lokalno posekanega lesa za glamping pods zmanjša </a:t>
            </a:r>
            <a:r>
              <a:rPr lang="en-US" sz="2100" b="1" dirty="0">
                <a:solidFill>
                  <a:srgbClr val="494949"/>
                </a:solidFill>
                <a:latin typeface="Calibri"/>
                <a:ea typeface="Open Sans"/>
                <a:cs typeface="Calibri"/>
              </a:rPr>
              <a:t>stroške dostave</a:t>
            </a:r>
            <a:r>
              <a:rPr lang="en-US" sz="2100" dirty="0">
                <a:solidFill>
                  <a:srgbClr val="494949"/>
                </a:solidFill>
                <a:latin typeface="Calibri"/>
                <a:ea typeface="Open Sans"/>
                <a:cs typeface="Calibri"/>
              </a:rPr>
              <a:t> materiala </a:t>
            </a:r>
            <a:r>
              <a:rPr lang="en-US" sz="2100" b="1" dirty="0">
                <a:solidFill>
                  <a:srgbClr val="494949"/>
                </a:solidFill>
                <a:latin typeface="Calibri"/>
                <a:ea typeface="Open Sans"/>
                <a:cs typeface="Calibri"/>
              </a:rPr>
              <a:t>do 25 %.</a:t>
            </a:r>
          </a:p>
          <a:p>
            <a:pPr marL="342900" indent="-342900" fontAlgn="base">
              <a:lnSpc>
                <a:spcPct val="100000"/>
              </a:lnSpc>
              <a:spcAft>
                <a:spcPts val="1200"/>
              </a:spcAft>
              <a:buFont typeface="Wingdings" panose="05000000000000000000" pitchFamily="2" charset="2"/>
              <a:buChar char="ü"/>
            </a:pPr>
            <a:r>
              <a:rPr lang="en-US" sz="2100" b="1" i="1" dirty="0">
                <a:solidFill>
                  <a:srgbClr val="3B7F81"/>
                </a:solidFill>
                <a:latin typeface="Calibri"/>
                <a:ea typeface="Open Sans"/>
                <a:cs typeface="Calibri"/>
              </a:rPr>
              <a:t>Finančni nasvet: </a:t>
            </a:r>
            <a:r>
              <a:rPr lang="en-US" sz="2100" b="1" dirty="0">
                <a:solidFill>
                  <a:srgbClr val="494949"/>
                </a:solidFill>
                <a:latin typeface="Calibri"/>
                <a:ea typeface="Open Sans"/>
                <a:cs typeface="Calibri"/>
              </a:rPr>
              <a:t>Najem lokalnih obrtnikov </a:t>
            </a:r>
            <a:r>
              <a:rPr lang="en-US" sz="2100" dirty="0">
                <a:solidFill>
                  <a:srgbClr val="494949"/>
                </a:solidFill>
                <a:latin typeface="Calibri"/>
                <a:ea typeface="Open Sans"/>
                <a:cs typeface="Calibri"/>
              </a:rPr>
              <a:t>zmanjša stroške nastanitve, potnih stroškov in čakalnega časa za zunanje izvajalce. Lokalni delavci so seznanjeni z zemljiščem in predpisi, kar pomeni manj napak, hitrejše odobritve in pogosto nižje cene. </a:t>
            </a:r>
            <a:r>
              <a:rPr lang="en-US" sz="2100" b="1" dirty="0">
                <a:solidFill>
                  <a:srgbClr val="EC7C69"/>
                </a:solidFill>
                <a:latin typeface="Calibri"/>
                <a:ea typeface="Open Sans"/>
                <a:cs typeface="Calibri"/>
              </a:rPr>
              <a:t>Primer: </a:t>
            </a:r>
            <a:r>
              <a:rPr lang="en-US" sz="2100" dirty="0">
                <a:solidFill>
                  <a:srgbClr val="494949"/>
                </a:solidFill>
                <a:latin typeface="Calibri"/>
                <a:ea typeface="Open Sans"/>
                <a:cs typeface="Calibri"/>
              </a:rPr>
              <a:t>Na podeželju </a:t>
            </a:r>
            <a:r>
              <a:rPr lang="en-US" sz="2100" dirty="0">
                <a:solidFill>
                  <a:srgbClr val="E96751"/>
                </a:solidFill>
                <a:latin typeface="Calibri"/>
                <a:ea typeface="Open Sans"/>
                <a:cs typeface="Calibri"/>
              </a:rPr>
              <a:t>Irske </a:t>
            </a:r>
            <a:r>
              <a:rPr lang="en-US" sz="2100" dirty="0">
                <a:solidFill>
                  <a:srgbClr val="494949"/>
                </a:solidFill>
                <a:latin typeface="Calibri"/>
                <a:ea typeface="Open Sans"/>
                <a:cs typeface="Calibri"/>
              </a:rPr>
              <a:t>je uporaba lokalnih tesarjev za ekološke koče </a:t>
            </a:r>
            <a:r>
              <a:rPr lang="en-US" sz="2100" b="1" dirty="0">
                <a:solidFill>
                  <a:srgbClr val="494949"/>
                </a:solidFill>
                <a:latin typeface="Calibri"/>
                <a:ea typeface="Open Sans"/>
                <a:cs typeface="Calibri"/>
              </a:rPr>
              <a:t>zmanjšala stroške gradnje za 15–20 %.</a:t>
            </a:r>
          </a:p>
        </p:txBody>
      </p:sp>
      <p:sp>
        <p:nvSpPr>
          <p:cNvPr id="4" name="Slide Number Placeholder 5">
            <a:extLst>
              <a:ext uri="{FF2B5EF4-FFF2-40B4-BE49-F238E27FC236}">
                <a16:creationId xmlns:a16="http://schemas.microsoft.com/office/drawing/2014/main" id="{D8E11FB6-27AB-696D-BCA6-D6BC4B1954E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10</a:t>
            </a:fld>
            <a:endParaRPr lang="fr-CA" dirty="0"/>
          </a:p>
        </p:txBody>
      </p:sp>
      <p:sp>
        <p:nvSpPr>
          <p:cNvPr id="6" name="Text Placeholder 5">
            <a:extLst>
              <a:ext uri="{FF2B5EF4-FFF2-40B4-BE49-F238E27FC236}">
                <a16:creationId xmlns:a16="http://schemas.microsoft.com/office/drawing/2014/main" id="{F230E0FA-8EDA-D19C-9DE6-3219D1CF5665}"/>
              </a:ext>
            </a:extLst>
          </p:cNvPr>
          <p:cNvSpPr>
            <a:spLocks noGrp="1"/>
          </p:cNvSpPr>
          <p:nvPr>
            <p:ph type="body" sz="quarter" idx="18"/>
          </p:nvPr>
        </p:nvSpPr>
        <p:spPr>
          <a:xfrm>
            <a:off x="570245" y="3392026"/>
            <a:ext cx="2877175" cy="1049221"/>
          </a:xfrm>
        </p:spPr>
        <p:txBody>
          <a:bodyPr/>
          <a:lstStyle/>
          <a:p>
            <a:pPr algn="ctr"/>
            <a:r>
              <a:rPr lang="en-IE" b="0" dirty="0"/>
              <a:t>Finančni nasveti</a:t>
            </a:r>
          </a:p>
        </p:txBody>
      </p:sp>
      <p:sp>
        <p:nvSpPr>
          <p:cNvPr id="2" name="Slide Number Placeholder 5">
            <a:extLst>
              <a:ext uri="{FF2B5EF4-FFF2-40B4-BE49-F238E27FC236}">
                <a16:creationId xmlns:a16="http://schemas.microsoft.com/office/drawing/2014/main" id="{52C9F573-4DF5-98B3-0DA2-7FF1CF65DA5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10</a:t>
            </a:fld>
            <a:endParaRPr lang="fr-CA" dirty="0"/>
          </a:p>
        </p:txBody>
      </p:sp>
      <p:sp>
        <p:nvSpPr>
          <p:cNvPr id="5" name="Slide Number Placeholder 5">
            <a:extLst>
              <a:ext uri="{FF2B5EF4-FFF2-40B4-BE49-F238E27FC236}">
                <a16:creationId xmlns:a16="http://schemas.microsoft.com/office/drawing/2014/main" id="{B59E779B-3557-375E-4625-6A7C6FBBD60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10</a:t>
            </a:fld>
            <a:endParaRPr lang="fr-CA" dirty="0"/>
          </a:p>
        </p:txBody>
      </p:sp>
      <p:sp>
        <p:nvSpPr>
          <p:cNvPr id="8" name="Slide Number Placeholder 5">
            <a:extLst>
              <a:ext uri="{FF2B5EF4-FFF2-40B4-BE49-F238E27FC236}">
                <a16:creationId xmlns:a16="http://schemas.microsoft.com/office/drawing/2014/main" id="{D7935B4A-FB8C-72AB-3F49-426901FA7A0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10</a:t>
            </a:fld>
            <a:endParaRPr lang="fr-CA" dirty="0"/>
          </a:p>
        </p:txBody>
      </p:sp>
      <p:sp>
        <p:nvSpPr>
          <p:cNvPr id="9" name="TextBox 8">
            <a:extLst>
              <a:ext uri="{FF2B5EF4-FFF2-40B4-BE49-F238E27FC236}">
                <a16:creationId xmlns:a16="http://schemas.microsoft.com/office/drawing/2014/main" id="{CBCFBD0D-01E3-C490-9953-30DFC0BD0C46}"/>
              </a:ext>
            </a:extLst>
          </p:cNvPr>
          <p:cNvSpPr txBox="1"/>
          <p:nvPr/>
        </p:nvSpPr>
        <p:spPr>
          <a:xfrm>
            <a:off x="1000954" y="5530656"/>
            <a:ext cx="8686636" cy="1169551"/>
          </a:xfrm>
          <a:prstGeom prst="rect">
            <a:avLst/>
          </a:prstGeom>
          <a:noFill/>
        </p:spPr>
        <p:txBody>
          <a:bodyPr wrap="square" lIns="91440" tIns="45720" rIns="91440" bIns="45720" anchor="t">
            <a:spAutoFit/>
          </a:bodyPr>
          <a:lstStyle/>
          <a:p>
            <a:r>
              <a:rPr lang="en-US" sz="1400" b="1" i="1" dirty="0">
                <a:solidFill>
                  <a:srgbClr val="494949"/>
                </a:solidFill>
                <a:latin typeface="Google Sans"/>
              </a:rPr>
              <a:t>Priporočena literatura </a:t>
            </a:r>
            <a:endParaRPr lang="en-US" sz="1400" b="1" i="1">
              <a:solidFill>
                <a:srgbClr val="494949"/>
              </a:solidFill>
              <a:latin typeface="Google Sans"/>
              <a:hlinkClick r:id="" action="ppaction://noaction">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400" dirty="0">
                <a:solidFill>
                  <a:srgbClr val="00B0F0"/>
                </a:solidFill>
                <a:hlinkClick r:id="rId2">
                  <a:extLst>
                    <a:ext uri="{A12FA001-AC4F-418D-AE19-62706E023703}">
                      <ahyp:hlinkClr xmlns:ahyp="http://schemas.microsoft.com/office/drawing/2018/hyperlinkcolor" val="tx"/>
                    </a:ext>
                  </a:extLst>
                </a:hlinkClick>
              </a:rPr>
              <a:t>10 najboljših praks trajnostnega turizma v Sloveniji (2024): </a:t>
            </a:r>
            <a:r>
              <a:rPr lang="en-US" sz="1400" dirty="0">
                <a:solidFill>
                  <a:srgbClr val="494949"/>
                </a:solidFill>
              </a:rPr>
              <a:t>Poudarja slovenske pobude, kot so ravnanje z odpadki, ki je prijazno do divjih živali, in vključevanje skupnosti, ki spodbujajo okolju prijazne potovalne izkušnje.</a:t>
            </a:r>
            <a:endParaRPr lang="en-US" sz="1400" dirty="0">
              <a:solidFill>
                <a:srgbClr val="494949"/>
              </a:solidFill>
              <a:ea typeface="Calibri"/>
              <a:cs typeface="Calibri"/>
            </a:endParaRPr>
          </a:p>
          <a:p>
            <a:pPr marL="285750" indent="-285750">
              <a:buFont typeface="Arial" panose="020B0604020202020204" pitchFamily="34" charset="0"/>
              <a:buChar char="•"/>
            </a:pPr>
            <a:r>
              <a:rPr lang="en-US" sz="1400" dirty="0">
                <a:solidFill>
                  <a:srgbClr val="00B0F0"/>
                </a:solidFill>
                <a:hlinkClick r:id="rId3">
                  <a:extLst>
                    <a:ext uri="{A12FA001-AC4F-418D-AE19-62706E023703}">
                      <ahyp:hlinkClr xmlns:ahyp="http://schemas.microsoft.com/office/drawing/2018/hyperlinkcolor" val="tx"/>
                    </a:ext>
                  </a:extLst>
                </a:hlinkClick>
              </a:rPr>
              <a:t>Slovenija se zavzema za čistočo in trajnost. </a:t>
            </a:r>
            <a:r>
              <a:rPr lang="en-US" sz="1400" dirty="0">
                <a:solidFill>
                  <a:srgbClr val="494949"/>
                </a:solidFill>
              </a:rPr>
              <a:t>Okoljska politika Slovenije, vključno s predpisi o ravnanju z odpadki in prizadevanji za zmanjšanje emisij ogljika, utrjuje njen status zelene destinacije.</a:t>
            </a:r>
            <a:endParaRPr lang="en-IE" sz="1400">
              <a:solidFill>
                <a:srgbClr val="494949"/>
              </a:solidFill>
              <a:ea typeface="Calibri"/>
              <a:cs typeface="Calibri"/>
            </a:endParaRPr>
          </a:p>
        </p:txBody>
      </p:sp>
      <p:pic>
        <p:nvPicPr>
          <p:cNvPr id="10" name="Picture 9">
            <a:extLst>
              <a:ext uri="{FF2B5EF4-FFF2-40B4-BE49-F238E27FC236}">
                <a16:creationId xmlns:a16="http://schemas.microsoft.com/office/drawing/2014/main" id="{E752AF5D-15BD-2547-3783-4818C1ADD423}"/>
              </a:ext>
            </a:extLst>
          </p:cNvPr>
          <p:cNvPicPr>
            <a:picLocks noChangeAspect="1"/>
          </p:cNvPicPr>
          <p:nvPr/>
        </p:nvPicPr>
        <p:blipFill>
          <a:blip r:embed="rId4"/>
          <a:stretch>
            <a:fillRect/>
          </a:stretch>
        </p:blipFill>
        <p:spPr>
          <a:xfrm>
            <a:off x="150026" y="5588805"/>
            <a:ext cx="850589" cy="846711"/>
          </a:xfrm>
          <a:prstGeom prst="rect">
            <a:avLst/>
          </a:prstGeom>
        </p:spPr>
      </p:pic>
      <p:pic>
        <p:nvPicPr>
          <p:cNvPr id="14" name="Picture Placeholder 30" descr="A computer and papers on a table&#10;&#10;AI-generated content may be incorrect.">
            <a:extLst>
              <a:ext uri="{FF2B5EF4-FFF2-40B4-BE49-F238E27FC236}">
                <a16:creationId xmlns:a16="http://schemas.microsoft.com/office/drawing/2014/main" id="{A889CA91-41EE-0BD6-463E-CAAEB66A9D2C}"/>
              </a:ext>
            </a:extLst>
          </p:cNvPr>
          <p:cNvPicPr>
            <a:picLocks noGrp="1" noChangeAspect="1"/>
          </p:cNvPicPr>
          <p:nvPr>
            <p:ph type="pic" sz="quarter" idx="10"/>
          </p:nvPr>
        </p:nvPicPr>
        <p:blipFill>
          <a:blip r:embed="rId5"/>
          <a:srcRect t="7073" b="7073"/>
          <a:stretch>
            <a:fillRect/>
          </a:stretch>
        </p:blipFill>
        <p:spPr>
          <a:xfrm>
            <a:off x="391600" y="0"/>
            <a:ext cx="3423163" cy="1945748"/>
          </a:xfrm>
        </p:spPr>
      </p:pic>
      <p:grpSp>
        <p:nvGrpSpPr>
          <p:cNvPr id="3" name="Graphic 503">
            <a:extLst>
              <a:ext uri="{FF2B5EF4-FFF2-40B4-BE49-F238E27FC236}">
                <a16:creationId xmlns:a16="http://schemas.microsoft.com/office/drawing/2014/main" id="{9C236964-F082-028C-4C2A-C6E45E590992}"/>
              </a:ext>
            </a:extLst>
          </p:cNvPr>
          <p:cNvGrpSpPr/>
          <p:nvPr/>
        </p:nvGrpSpPr>
        <p:grpSpPr>
          <a:xfrm>
            <a:off x="4037477" y="501539"/>
            <a:ext cx="720000" cy="720000"/>
            <a:chOff x="12846663" y="3911411"/>
            <a:chExt cx="1023375" cy="1130779"/>
          </a:xfrm>
          <a:noFill/>
        </p:grpSpPr>
        <p:grpSp>
          <p:nvGrpSpPr>
            <p:cNvPr id="11" name="Graphic 503">
              <a:extLst>
                <a:ext uri="{FF2B5EF4-FFF2-40B4-BE49-F238E27FC236}">
                  <a16:creationId xmlns:a16="http://schemas.microsoft.com/office/drawing/2014/main" id="{42E99B8D-6AB4-0A95-9956-592E987850D7}"/>
                </a:ext>
              </a:extLst>
            </p:cNvPr>
            <p:cNvGrpSpPr/>
            <p:nvPr/>
          </p:nvGrpSpPr>
          <p:grpSpPr>
            <a:xfrm>
              <a:off x="12846663" y="4242607"/>
              <a:ext cx="1023375" cy="799582"/>
              <a:chOff x="12846663" y="4242607"/>
              <a:chExt cx="1023375" cy="799582"/>
            </a:xfrm>
            <a:noFill/>
          </p:grpSpPr>
          <p:grpSp>
            <p:nvGrpSpPr>
              <p:cNvPr id="24" name="Graphic 503">
                <a:extLst>
                  <a:ext uri="{FF2B5EF4-FFF2-40B4-BE49-F238E27FC236}">
                    <a16:creationId xmlns:a16="http://schemas.microsoft.com/office/drawing/2014/main" id="{BC39882C-6872-384F-EC04-28B641E5EA84}"/>
                  </a:ext>
                </a:extLst>
              </p:cNvPr>
              <p:cNvGrpSpPr/>
              <p:nvPr/>
            </p:nvGrpSpPr>
            <p:grpSpPr>
              <a:xfrm>
                <a:off x="13409519" y="4242607"/>
                <a:ext cx="460518" cy="799582"/>
                <a:chOff x="13409519" y="4242607"/>
                <a:chExt cx="460518" cy="799582"/>
              </a:xfrm>
              <a:noFill/>
            </p:grpSpPr>
            <p:sp>
              <p:nvSpPr>
                <p:cNvPr id="29" name="Freeform 1185">
                  <a:extLst>
                    <a:ext uri="{FF2B5EF4-FFF2-40B4-BE49-F238E27FC236}">
                      <a16:creationId xmlns:a16="http://schemas.microsoft.com/office/drawing/2014/main" id="{CE5DF17E-E85F-21DC-3FF8-B6119AEA21AE}"/>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0" name="Freeform 1186">
                  <a:extLst>
                    <a:ext uri="{FF2B5EF4-FFF2-40B4-BE49-F238E27FC236}">
                      <a16:creationId xmlns:a16="http://schemas.microsoft.com/office/drawing/2014/main" id="{4FDF241A-69B5-7ED7-5730-357035B1707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1" name="Freeform 1187">
                  <a:extLst>
                    <a:ext uri="{FF2B5EF4-FFF2-40B4-BE49-F238E27FC236}">
                      <a16:creationId xmlns:a16="http://schemas.microsoft.com/office/drawing/2014/main" id="{1E14AFCF-D32C-3E7E-8726-6C63F3B32E7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5" name="Graphic 503">
                <a:extLst>
                  <a:ext uri="{FF2B5EF4-FFF2-40B4-BE49-F238E27FC236}">
                    <a16:creationId xmlns:a16="http://schemas.microsoft.com/office/drawing/2014/main" id="{6939EDF0-101F-E4BA-F451-FAD707FCCFE0}"/>
                  </a:ext>
                </a:extLst>
              </p:cNvPr>
              <p:cNvGrpSpPr/>
              <p:nvPr/>
            </p:nvGrpSpPr>
            <p:grpSpPr>
              <a:xfrm>
                <a:off x="12846663" y="4242733"/>
                <a:ext cx="462169" cy="799457"/>
                <a:chOff x="12846663" y="4242733"/>
                <a:chExt cx="462169" cy="799457"/>
              </a:xfrm>
              <a:noFill/>
            </p:grpSpPr>
            <p:sp>
              <p:nvSpPr>
                <p:cNvPr id="26" name="Freeform 1189">
                  <a:extLst>
                    <a:ext uri="{FF2B5EF4-FFF2-40B4-BE49-F238E27FC236}">
                      <a16:creationId xmlns:a16="http://schemas.microsoft.com/office/drawing/2014/main" id="{F716F84E-4181-3E10-AD87-17EA54D0C897}"/>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7" name="Freeform 1190">
                  <a:extLst>
                    <a:ext uri="{FF2B5EF4-FFF2-40B4-BE49-F238E27FC236}">
                      <a16:creationId xmlns:a16="http://schemas.microsoft.com/office/drawing/2014/main" id="{2492295E-443D-D5D6-A2E8-9DB9F57F1EC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8" name="Freeform 1191">
                  <a:extLst>
                    <a:ext uri="{FF2B5EF4-FFF2-40B4-BE49-F238E27FC236}">
                      <a16:creationId xmlns:a16="http://schemas.microsoft.com/office/drawing/2014/main" id="{5A8E54C6-A449-6D94-A7BF-0DEE4AB70B9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2" name="Graphic 503">
              <a:extLst>
                <a:ext uri="{FF2B5EF4-FFF2-40B4-BE49-F238E27FC236}">
                  <a16:creationId xmlns:a16="http://schemas.microsoft.com/office/drawing/2014/main" id="{2AC0D4E3-21AC-05EE-04CB-8BED725677BA}"/>
                </a:ext>
              </a:extLst>
            </p:cNvPr>
            <p:cNvGrpSpPr/>
            <p:nvPr/>
          </p:nvGrpSpPr>
          <p:grpSpPr>
            <a:xfrm>
              <a:off x="13086001" y="3911411"/>
              <a:ext cx="602471" cy="728577"/>
              <a:chOff x="13086001" y="3911411"/>
              <a:chExt cx="602471" cy="728577"/>
            </a:xfrm>
            <a:noFill/>
          </p:grpSpPr>
          <p:sp>
            <p:nvSpPr>
              <p:cNvPr id="15" name="Freeform 1193">
                <a:extLst>
                  <a:ext uri="{FF2B5EF4-FFF2-40B4-BE49-F238E27FC236}">
                    <a16:creationId xmlns:a16="http://schemas.microsoft.com/office/drawing/2014/main" id="{8033CF4B-47D9-1E83-C22C-BDB39B96D37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6" name="Freeform 1194">
                <a:extLst>
                  <a:ext uri="{FF2B5EF4-FFF2-40B4-BE49-F238E27FC236}">
                    <a16:creationId xmlns:a16="http://schemas.microsoft.com/office/drawing/2014/main" id="{9D26BFC8-2E65-C63E-BE80-27CFA458A9D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7" name="Freeform 1195">
                <a:extLst>
                  <a:ext uri="{FF2B5EF4-FFF2-40B4-BE49-F238E27FC236}">
                    <a16:creationId xmlns:a16="http://schemas.microsoft.com/office/drawing/2014/main" id="{11B90B5E-5BF4-5396-BBB2-C3AEF80F0C62}"/>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8" name="Freeform 1196">
                <a:extLst>
                  <a:ext uri="{FF2B5EF4-FFF2-40B4-BE49-F238E27FC236}">
                    <a16:creationId xmlns:a16="http://schemas.microsoft.com/office/drawing/2014/main" id="{94C9A636-E210-395F-F831-752A092F4E5E}"/>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9" name="Freeform 1197">
                <a:extLst>
                  <a:ext uri="{FF2B5EF4-FFF2-40B4-BE49-F238E27FC236}">
                    <a16:creationId xmlns:a16="http://schemas.microsoft.com/office/drawing/2014/main" id="{85E9B5DF-C32B-45AA-14B0-B081453407B5}"/>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0" name="Graphic 503">
                <a:extLst>
                  <a:ext uri="{FF2B5EF4-FFF2-40B4-BE49-F238E27FC236}">
                    <a16:creationId xmlns:a16="http://schemas.microsoft.com/office/drawing/2014/main" id="{7639F315-46A6-B490-3CC9-24BD03DA1BBE}"/>
                  </a:ext>
                </a:extLst>
              </p:cNvPr>
              <p:cNvGrpSpPr/>
              <p:nvPr/>
            </p:nvGrpSpPr>
            <p:grpSpPr>
              <a:xfrm>
                <a:off x="13185037" y="4244381"/>
                <a:ext cx="260795" cy="257144"/>
                <a:chOff x="13185037" y="4244381"/>
                <a:chExt cx="260795" cy="257144"/>
              </a:xfrm>
              <a:noFill/>
            </p:grpSpPr>
            <p:sp>
              <p:nvSpPr>
                <p:cNvPr id="21" name="Freeform 1199">
                  <a:extLst>
                    <a:ext uri="{FF2B5EF4-FFF2-40B4-BE49-F238E27FC236}">
                      <a16:creationId xmlns:a16="http://schemas.microsoft.com/office/drawing/2014/main" id="{F5248091-492D-6536-10D5-79D8614E889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2" name="Freeform 1200">
                  <a:extLst>
                    <a:ext uri="{FF2B5EF4-FFF2-40B4-BE49-F238E27FC236}">
                      <a16:creationId xmlns:a16="http://schemas.microsoft.com/office/drawing/2014/main" id="{9D6846EF-DC82-E59D-28A2-F687091D93C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3" name="Freeform 1201">
                  <a:extLst>
                    <a:ext uri="{FF2B5EF4-FFF2-40B4-BE49-F238E27FC236}">
                      <a16:creationId xmlns:a16="http://schemas.microsoft.com/office/drawing/2014/main" id="{30CCB074-D41C-EB24-9B29-BA88A7F54FBA}"/>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32" name="Graphic 503">
            <a:extLst>
              <a:ext uri="{FF2B5EF4-FFF2-40B4-BE49-F238E27FC236}">
                <a16:creationId xmlns:a16="http://schemas.microsoft.com/office/drawing/2014/main" id="{14B203A8-C70B-7593-A010-3AFFA5D5D544}"/>
              </a:ext>
            </a:extLst>
          </p:cNvPr>
          <p:cNvGrpSpPr/>
          <p:nvPr/>
        </p:nvGrpSpPr>
        <p:grpSpPr>
          <a:xfrm>
            <a:off x="4041337" y="3561173"/>
            <a:ext cx="720000" cy="720000"/>
            <a:chOff x="12846663" y="3911411"/>
            <a:chExt cx="1023375" cy="1130779"/>
          </a:xfrm>
          <a:noFill/>
        </p:grpSpPr>
        <p:grpSp>
          <p:nvGrpSpPr>
            <p:cNvPr id="33" name="Graphic 503">
              <a:extLst>
                <a:ext uri="{FF2B5EF4-FFF2-40B4-BE49-F238E27FC236}">
                  <a16:creationId xmlns:a16="http://schemas.microsoft.com/office/drawing/2014/main" id="{A9FE289D-4614-A0A3-3C41-58593CF3AE88}"/>
                </a:ext>
              </a:extLst>
            </p:cNvPr>
            <p:cNvGrpSpPr/>
            <p:nvPr/>
          </p:nvGrpSpPr>
          <p:grpSpPr>
            <a:xfrm>
              <a:off x="12846663" y="4242607"/>
              <a:ext cx="1023375" cy="799582"/>
              <a:chOff x="12846663" y="4242607"/>
              <a:chExt cx="1023375" cy="799582"/>
            </a:xfrm>
            <a:noFill/>
          </p:grpSpPr>
          <p:grpSp>
            <p:nvGrpSpPr>
              <p:cNvPr id="44" name="Graphic 503">
                <a:extLst>
                  <a:ext uri="{FF2B5EF4-FFF2-40B4-BE49-F238E27FC236}">
                    <a16:creationId xmlns:a16="http://schemas.microsoft.com/office/drawing/2014/main" id="{E29BE6A2-9A07-A95B-A409-65F114903D26}"/>
                  </a:ext>
                </a:extLst>
              </p:cNvPr>
              <p:cNvGrpSpPr/>
              <p:nvPr/>
            </p:nvGrpSpPr>
            <p:grpSpPr>
              <a:xfrm>
                <a:off x="13409519" y="4242607"/>
                <a:ext cx="460518" cy="799582"/>
                <a:chOff x="13409519" y="4242607"/>
                <a:chExt cx="460518" cy="799582"/>
              </a:xfrm>
              <a:noFill/>
            </p:grpSpPr>
            <p:sp>
              <p:nvSpPr>
                <p:cNvPr id="49" name="Freeform 1185">
                  <a:extLst>
                    <a:ext uri="{FF2B5EF4-FFF2-40B4-BE49-F238E27FC236}">
                      <a16:creationId xmlns:a16="http://schemas.microsoft.com/office/drawing/2014/main" id="{44980075-6B98-88F6-E0B7-67F5D8F9036F}"/>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50" name="Freeform 1186">
                  <a:extLst>
                    <a:ext uri="{FF2B5EF4-FFF2-40B4-BE49-F238E27FC236}">
                      <a16:creationId xmlns:a16="http://schemas.microsoft.com/office/drawing/2014/main" id="{F67D98DE-0881-C6C6-706F-EDCFD37390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51" name="Freeform 1187">
                  <a:extLst>
                    <a:ext uri="{FF2B5EF4-FFF2-40B4-BE49-F238E27FC236}">
                      <a16:creationId xmlns:a16="http://schemas.microsoft.com/office/drawing/2014/main" id="{B9789C4A-7120-5F11-E8DF-5E85BBB890DA}"/>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5" name="Graphic 503">
                <a:extLst>
                  <a:ext uri="{FF2B5EF4-FFF2-40B4-BE49-F238E27FC236}">
                    <a16:creationId xmlns:a16="http://schemas.microsoft.com/office/drawing/2014/main" id="{1A87D9CD-E792-4216-D55F-F0E00F3E52C7}"/>
                  </a:ext>
                </a:extLst>
              </p:cNvPr>
              <p:cNvGrpSpPr/>
              <p:nvPr/>
            </p:nvGrpSpPr>
            <p:grpSpPr>
              <a:xfrm>
                <a:off x="12846663" y="4242733"/>
                <a:ext cx="462169" cy="799457"/>
                <a:chOff x="12846663" y="4242733"/>
                <a:chExt cx="462169" cy="799457"/>
              </a:xfrm>
              <a:noFill/>
            </p:grpSpPr>
            <p:sp>
              <p:nvSpPr>
                <p:cNvPr id="46" name="Freeform 1189">
                  <a:extLst>
                    <a:ext uri="{FF2B5EF4-FFF2-40B4-BE49-F238E27FC236}">
                      <a16:creationId xmlns:a16="http://schemas.microsoft.com/office/drawing/2014/main" id="{90C842D2-DB40-84FF-25C8-6AB7F6CDC166}"/>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7" name="Freeform 1190">
                  <a:extLst>
                    <a:ext uri="{FF2B5EF4-FFF2-40B4-BE49-F238E27FC236}">
                      <a16:creationId xmlns:a16="http://schemas.microsoft.com/office/drawing/2014/main" id="{CA13DD9F-45DD-E4B4-F91B-68FABF4EABBE}"/>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8" name="Freeform 1191">
                  <a:extLst>
                    <a:ext uri="{FF2B5EF4-FFF2-40B4-BE49-F238E27FC236}">
                      <a16:creationId xmlns:a16="http://schemas.microsoft.com/office/drawing/2014/main" id="{80BE62F2-47BE-8626-4DE8-5CCE5E08A5B7}"/>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4" name="Graphic 503">
              <a:extLst>
                <a:ext uri="{FF2B5EF4-FFF2-40B4-BE49-F238E27FC236}">
                  <a16:creationId xmlns:a16="http://schemas.microsoft.com/office/drawing/2014/main" id="{7680FD06-4206-CC78-F616-1266A6C4B651}"/>
                </a:ext>
              </a:extLst>
            </p:cNvPr>
            <p:cNvGrpSpPr/>
            <p:nvPr/>
          </p:nvGrpSpPr>
          <p:grpSpPr>
            <a:xfrm>
              <a:off x="13086001" y="3911411"/>
              <a:ext cx="602471" cy="728577"/>
              <a:chOff x="13086001" y="3911411"/>
              <a:chExt cx="602471" cy="728577"/>
            </a:xfrm>
            <a:noFill/>
          </p:grpSpPr>
          <p:sp>
            <p:nvSpPr>
              <p:cNvPr id="35" name="Freeform 1193">
                <a:extLst>
                  <a:ext uri="{FF2B5EF4-FFF2-40B4-BE49-F238E27FC236}">
                    <a16:creationId xmlns:a16="http://schemas.microsoft.com/office/drawing/2014/main" id="{F265F034-6385-A71D-EC02-327B33A5208B}"/>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6" name="Freeform 1194">
                <a:extLst>
                  <a:ext uri="{FF2B5EF4-FFF2-40B4-BE49-F238E27FC236}">
                    <a16:creationId xmlns:a16="http://schemas.microsoft.com/office/drawing/2014/main" id="{FD35CD6F-3ED2-F428-CF87-CB69409D17A2}"/>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7" name="Freeform 1195">
                <a:extLst>
                  <a:ext uri="{FF2B5EF4-FFF2-40B4-BE49-F238E27FC236}">
                    <a16:creationId xmlns:a16="http://schemas.microsoft.com/office/drawing/2014/main" id="{9D81DA55-66C7-1C3B-6CAB-C73100235DCA}"/>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8" name="Freeform 1196">
                <a:extLst>
                  <a:ext uri="{FF2B5EF4-FFF2-40B4-BE49-F238E27FC236}">
                    <a16:creationId xmlns:a16="http://schemas.microsoft.com/office/drawing/2014/main" id="{742D1F6A-C730-2AE7-584F-A309756905EB}"/>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9" name="Freeform 1197">
                <a:extLst>
                  <a:ext uri="{FF2B5EF4-FFF2-40B4-BE49-F238E27FC236}">
                    <a16:creationId xmlns:a16="http://schemas.microsoft.com/office/drawing/2014/main" id="{17F12127-F15C-B027-B2DC-9E26B78EF0B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40" name="Graphic 503">
                <a:extLst>
                  <a:ext uri="{FF2B5EF4-FFF2-40B4-BE49-F238E27FC236}">
                    <a16:creationId xmlns:a16="http://schemas.microsoft.com/office/drawing/2014/main" id="{C87CFEDB-850B-A12D-F200-72C4D7A8F3FB}"/>
                  </a:ext>
                </a:extLst>
              </p:cNvPr>
              <p:cNvGrpSpPr/>
              <p:nvPr/>
            </p:nvGrpSpPr>
            <p:grpSpPr>
              <a:xfrm>
                <a:off x="13185037" y="4244381"/>
                <a:ext cx="260795" cy="257144"/>
                <a:chOff x="13185037" y="4244381"/>
                <a:chExt cx="260795" cy="257144"/>
              </a:xfrm>
              <a:noFill/>
            </p:grpSpPr>
            <p:sp>
              <p:nvSpPr>
                <p:cNvPr id="41" name="Freeform 1199">
                  <a:extLst>
                    <a:ext uri="{FF2B5EF4-FFF2-40B4-BE49-F238E27FC236}">
                      <a16:creationId xmlns:a16="http://schemas.microsoft.com/office/drawing/2014/main" id="{5C853EF5-D5E0-A04D-BB11-9B44B0511FA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2" name="Freeform 1200">
                  <a:extLst>
                    <a:ext uri="{FF2B5EF4-FFF2-40B4-BE49-F238E27FC236}">
                      <a16:creationId xmlns:a16="http://schemas.microsoft.com/office/drawing/2014/main" id="{2CCB988C-0EEF-AFC1-5247-8C70164FB94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3" name="Freeform 1201">
                  <a:extLst>
                    <a:ext uri="{FF2B5EF4-FFF2-40B4-BE49-F238E27FC236}">
                      <a16:creationId xmlns:a16="http://schemas.microsoft.com/office/drawing/2014/main" id="{8BF1DAAE-E371-5684-8456-B1703724F3E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54" name="Text Placeholder 7">
            <a:extLst>
              <a:ext uri="{FF2B5EF4-FFF2-40B4-BE49-F238E27FC236}">
                <a16:creationId xmlns:a16="http://schemas.microsoft.com/office/drawing/2014/main" id="{E87BB28F-82CE-B500-7DD0-0722454CA35A}"/>
              </a:ext>
            </a:extLst>
          </p:cNvPr>
          <p:cNvSpPr>
            <a:spLocks noGrp="1"/>
          </p:cNvSpPr>
          <p:nvPr>
            <p:ph type="body" sz="quarter" idx="19"/>
          </p:nvPr>
        </p:nvSpPr>
        <p:spPr>
          <a:xfrm>
            <a:off x="247021" y="2106966"/>
            <a:ext cx="3200399" cy="385564"/>
          </a:xfrm>
        </p:spPr>
        <p:txBody>
          <a:bodyPr lIns="91440" tIns="45720" rIns="91440" bIns="45720" anchor="t">
            <a:noAutofit/>
          </a:bodyPr>
          <a:lstStyle/>
          <a:p>
            <a:pPr marL="308610" algn="ctr"/>
            <a:r>
              <a:rPr lang="en-US" sz="3000" dirty="0">
                <a:latin typeface="Calibri"/>
                <a:ea typeface="Open Sans"/>
                <a:cs typeface="Calibri"/>
              </a:rPr>
              <a:t>Misli zeleno, porabi pametno</a:t>
            </a:r>
            <a:endParaRPr lang="en-IE" sz="3000">
              <a:latin typeface="Calibri"/>
              <a:ea typeface="Open Sans"/>
              <a:cs typeface="Calibri"/>
            </a:endParaRPr>
          </a:p>
        </p:txBody>
      </p:sp>
    </p:spTree>
    <p:extLst>
      <p:ext uri="{BB962C8B-B14F-4D97-AF65-F5344CB8AC3E}">
        <p14:creationId xmlns:p14="http://schemas.microsoft.com/office/powerpoint/2010/main" val="220323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AC98D-6FD1-EB73-9350-B36A99D34E3C}"/>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91CF4059-6AEF-8E4A-909C-DBDF6F2F6B1D}"/>
              </a:ext>
            </a:extLst>
          </p:cNvPr>
          <p:cNvSpPr txBox="1">
            <a:spLocks/>
          </p:cNvSpPr>
          <p:nvPr/>
        </p:nvSpPr>
        <p:spPr>
          <a:xfrm>
            <a:off x="4591050" y="322203"/>
            <a:ext cx="7146469" cy="3499183"/>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100" b="1" i="1" dirty="0">
                <a:solidFill>
                  <a:srgbClr val="3B7F81"/>
                </a:solidFill>
                <a:latin typeface="Calibri"/>
                <a:ea typeface="Open Sans"/>
                <a:cs typeface="Calibri"/>
              </a:rPr>
              <a:t>Finančni nasvet: </a:t>
            </a:r>
            <a:r>
              <a:rPr lang="en-US" sz="2100" dirty="0">
                <a:solidFill>
                  <a:srgbClr val="494949"/>
                </a:solidFill>
                <a:latin typeface="Calibri"/>
                <a:ea typeface="Open Sans"/>
                <a:cs typeface="Calibri"/>
              </a:rPr>
              <a:t>Manj stroškov popravil in boljše vzdrževanje. </a:t>
            </a:r>
            <a:r>
              <a:rPr lang="en-US" sz="2100" b="1" dirty="0">
                <a:solidFill>
                  <a:srgbClr val="494949"/>
                </a:solidFill>
                <a:latin typeface="Calibri"/>
                <a:ea typeface="Open Sans"/>
                <a:cs typeface="Calibri"/>
              </a:rPr>
              <a:t>Materiali</a:t>
            </a:r>
            <a:r>
              <a:rPr lang="en-US" sz="2100" dirty="0">
                <a:solidFill>
                  <a:srgbClr val="494949"/>
                </a:solidFill>
                <a:latin typeface="Calibri"/>
                <a:ea typeface="Open Sans"/>
                <a:cs typeface="Calibri"/>
              </a:rPr>
              <a:t>, </a:t>
            </a:r>
            <a:r>
              <a:rPr lang="en-US" sz="2100" b="1" dirty="0">
                <a:solidFill>
                  <a:srgbClr val="494949"/>
                </a:solidFill>
                <a:latin typeface="Calibri"/>
                <a:ea typeface="Open Sans"/>
                <a:cs typeface="Calibri"/>
              </a:rPr>
              <a:t>primerni za lokalno podnebje </a:t>
            </a:r>
            <a:r>
              <a:rPr lang="en-US" sz="2100" dirty="0">
                <a:solidFill>
                  <a:srgbClr val="494949"/>
                </a:solidFill>
                <a:latin typeface="Calibri"/>
                <a:ea typeface="Open Sans"/>
                <a:cs typeface="Calibri"/>
              </a:rPr>
              <a:t>(npr. les, odporen na </a:t>
            </a:r>
            <a:r>
              <a:rPr lang="en-US" sz="2100" dirty="0">
                <a:solidFill>
                  <a:srgbClr val="E96751"/>
                </a:solidFill>
                <a:latin typeface="Calibri"/>
                <a:ea typeface="Open Sans"/>
                <a:cs typeface="Calibri"/>
              </a:rPr>
              <a:t>irsko </a:t>
            </a:r>
            <a:r>
              <a:rPr lang="en-US" sz="2100" dirty="0">
                <a:solidFill>
                  <a:srgbClr val="494949"/>
                </a:solidFill>
                <a:latin typeface="Calibri"/>
                <a:ea typeface="Open Sans"/>
                <a:cs typeface="Calibri"/>
              </a:rPr>
              <a:t>vlago, ali vulkanski kamen na </a:t>
            </a:r>
            <a:r>
              <a:rPr lang="en-US" sz="2100" dirty="0">
                <a:solidFill>
                  <a:srgbClr val="E96751"/>
                </a:solidFill>
                <a:latin typeface="Calibri"/>
                <a:ea typeface="Open Sans"/>
                <a:cs typeface="Calibri"/>
              </a:rPr>
              <a:t>Islandiji</a:t>
            </a:r>
            <a:r>
              <a:rPr lang="en-US" sz="2100" dirty="0">
                <a:solidFill>
                  <a:srgbClr val="494949"/>
                </a:solidFill>
                <a:latin typeface="Calibri"/>
                <a:ea typeface="Open Sans"/>
                <a:cs typeface="Calibri"/>
              </a:rPr>
              <a:t>), zmanjšujejo dolgoročne stroške popravil in vzdrževanja. Lokalne prednosti so, da </a:t>
            </a:r>
            <a:r>
              <a:rPr lang="en-US" sz="2100" b="1" dirty="0">
                <a:solidFill>
                  <a:srgbClr val="494949"/>
                </a:solidFill>
                <a:latin typeface="Calibri"/>
                <a:ea typeface="Open Sans"/>
                <a:cs typeface="Calibri"/>
              </a:rPr>
              <a:t>so popravila hitrejša in cenejša, </a:t>
            </a:r>
            <a:r>
              <a:rPr lang="en-US" sz="2100" dirty="0">
                <a:solidFill>
                  <a:srgbClr val="494949"/>
                </a:solidFill>
                <a:latin typeface="Calibri"/>
                <a:ea typeface="Open Sans"/>
                <a:cs typeface="Calibri"/>
              </a:rPr>
              <a:t>če so deli ali znanje na voljo lokalno. </a:t>
            </a:r>
          </a:p>
          <a:p>
            <a:pPr marL="342900" indent="-342900">
              <a:spcAft>
                <a:spcPts val="1200"/>
              </a:spcAft>
              <a:buFont typeface="Wingdings" panose="05000000000000000000" pitchFamily="2" charset="2"/>
              <a:buChar char="ü"/>
            </a:pPr>
            <a:r>
              <a:rPr lang="en-US" sz="2100" b="1" i="1" dirty="0">
                <a:solidFill>
                  <a:srgbClr val="3B7F81"/>
                </a:solidFill>
                <a:latin typeface="Calibri"/>
                <a:ea typeface="Open Sans"/>
                <a:cs typeface="Calibri"/>
              </a:rPr>
              <a:t>Finančni nasvet: </a:t>
            </a:r>
            <a:r>
              <a:rPr lang="en-US" sz="2100" b="1" dirty="0">
                <a:solidFill>
                  <a:srgbClr val="494949"/>
                </a:solidFill>
                <a:latin typeface="Calibri"/>
                <a:ea typeface="Open Sans"/>
                <a:cs typeface="Calibri"/>
              </a:rPr>
              <a:t>Prihranki </a:t>
            </a:r>
            <a:r>
              <a:rPr lang="en-US" sz="2100" dirty="0">
                <a:solidFill>
                  <a:srgbClr val="494949"/>
                </a:solidFill>
                <a:latin typeface="Calibri"/>
                <a:ea typeface="Open Sans"/>
                <a:cs typeface="Calibri"/>
              </a:rPr>
              <a:t>v</a:t>
            </a:r>
            <a:r>
              <a:rPr lang="en-US" sz="2100" b="1" dirty="0">
                <a:solidFill>
                  <a:srgbClr val="494949"/>
                </a:solidFill>
                <a:latin typeface="Calibri"/>
                <a:ea typeface="Open Sans"/>
                <a:cs typeface="Calibri"/>
              </a:rPr>
              <a:t> krožnem gospodarstvu </a:t>
            </a:r>
            <a:r>
              <a:rPr lang="en-US" sz="2100" dirty="0">
                <a:solidFill>
                  <a:srgbClr val="494949"/>
                </a:solidFill>
                <a:latin typeface="Calibri"/>
                <a:ea typeface="Open Sans"/>
                <a:cs typeface="Calibri"/>
              </a:rPr>
              <a:t>z ponovno uporabo ali predelavo materialov iz lokalnih rušitev, odlagališč ali kmetijstva (npr. kamen, les iz hlevov, vinske sode) zmanjšujejo stroške novih materialov. Poleg tega to koristi lokalni skupnosti, saj so na ravni skupnosti že uvedene številne krožne prakse (npr. izolacija na biološki osnovi na Nizozemskem, ovčja volna na </a:t>
            </a:r>
            <a:r>
              <a:rPr lang="en-US" sz="2100" dirty="0">
                <a:solidFill>
                  <a:srgbClr val="E96751"/>
                </a:solidFill>
                <a:latin typeface="Calibri"/>
                <a:ea typeface="Open Sans"/>
                <a:cs typeface="Calibri"/>
              </a:rPr>
              <a:t>Irskem</a:t>
            </a:r>
            <a:r>
              <a:rPr lang="en-US" sz="2100" dirty="0">
                <a:solidFill>
                  <a:srgbClr val="494949"/>
                </a:solidFill>
                <a:latin typeface="Calibri"/>
                <a:ea typeface="Open Sans"/>
                <a:cs typeface="Calibri"/>
              </a:rPr>
              <a:t>).</a:t>
            </a:r>
          </a:p>
          <a:p>
            <a:pPr marL="342900" indent="-342900">
              <a:spcAft>
                <a:spcPts val="1200"/>
              </a:spcAft>
              <a:buFont typeface="Wingdings" panose="05000000000000000000" pitchFamily="2" charset="2"/>
              <a:buChar char="ü"/>
            </a:pPr>
            <a:r>
              <a:rPr lang="en-US" sz="2100" b="1" i="1" dirty="0">
                <a:solidFill>
                  <a:srgbClr val="3B7F81"/>
                </a:solidFill>
                <a:latin typeface="Calibri"/>
                <a:ea typeface="Open Sans"/>
                <a:cs typeface="Calibri"/>
              </a:rPr>
              <a:t>Finančni nasvet: </a:t>
            </a:r>
            <a:r>
              <a:rPr lang="en-US" sz="2100" b="1" dirty="0">
                <a:solidFill>
                  <a:srgbClr val="494949"/>
                </a:solidFill>
                <a:latin typeface="Calibri"/>
                <a:ea typeface="Open Sans"/>
                <a:cs typeface="Calibri"/>
              </a:rPr>
              <a:t>Lokalno nabavljena hrana </a:t>
            </a:r>
            <a:r>
              <a:rPr lang="en-US" sz="2100" dirty="0">
                <a:solidFill>
                  <a:srgbClr val="494949"/>
                </a:solidFill>
                <a:latin typeface="Calibri"/>
                <a:ea typeface="Open Sans"/>
                <a:cs typeface="Calibri"/>
              </a:rPr>
              <a:t>zmanjša stroške prevoza, zagotavlja sveže sezonske sestavine in izboljša izkušnjo gostov z avtentičnimi regionalnimi </a:t>
            </a:r>
            <a:r>
              <a:rPr lang="en-US" sz="2100" err="1">
                <a:solidFill>
                  <a:srgbClr val="494949"/>
                </a:solidFill>
                <a:latin typeface="Calibri"/>
                <a:ea typeface="Open Sans"/>
                <a:cs typeface="Calibri"/>
              </a:rPr>
              <a:t>okusi</a:t>
            </a:r>
            <a:r>
              <a:rPr lang="en-US" sz="2100" dirty="0">
                <a:solidFill>
                  <a:srgbClr val="494949"/>
                </a:solidFill>
                <a:latin typeface="Calibri"/>
                <a:ea typeface="Open Sans"/>
                <a:cs typeface="Calibri"/>
              </a:rPr>
              <a:t>. Podpira tudi lokalne kmete in proizvajalce, pogosto pa odpira vrata za sodelovanje, popuste ali tržna partnerstva.</a:t>
            </a:r>
          </a:p>
        </p:txBody>
      </p:sp>
      <p:sp>
        <p:nvSpPr>
          <p:cNvPr id="4" name="Slide Number Placeholder 5">
            <a:extLst>
              <a:ext uri="{FF2B5EF4-FFF2-40B4-BE49-F238E27FC236}">
                <a16:creationId xmlns:a16="http://schemas.microsoft.com/office/drawing/2014/main" id="{E4A07E1C-4F77-ED67-1CE5-39EBF8B839E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11</a:t>
            </a:fld>
            <a:endParaRPr lang="fr-CA" dirty="0"/>
          </a:p>
        </p:txBody>
      </p:sp>
      <p:sp>
        <p:nvSpPr>
          <p:cNvPr id="2" name="Slide Number Placeholder 5">
            <a:extLst>
              <a:ext uri="{FF2B5EF4-FFF2-40B4-BE49-F238E27FC236}">
                <a16:creationId xmlns:a16="http://schemas.microsoft.com/office/drawing/2014/main" id="{223C9957-4A75-D461-7932-847A909C8BC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11</a:t>
            </a:fld>
            <a:endParaRPr lang="fr-CA" dirty="0"/>
          </a:p>
        </p:txBody>
      </p:sp>
      <p:sp>
        <p:nvSpPr>
          <p:cNvPr id="5" name="Slide Number Placeholder 5">
            <a:extLst>
              <a:ext uri="{FF2B5EF4-FFF2-40B4-BE49-F238E27FC236}">
                <a16:creationId xmlns:a16="http://schemas.microsoft.com/office/drawing/2014/main" id="{C44960E4-9511-FA47-BB7C-D922DE47657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11</a:t>
            </a:fld>
            <a:endParaRPr lang="fr-CA" dirty="0"/>
          </a:p>
        </p:txBody>
      </p:sp>
      <p:sp>
        <p:nvSpPr>
          <p:cNvPr id="8" name="Slide Number Placeholder 5">
            <a:extLst>
              <a:ext uri="{FF2B5EF4-FFF2-40B4-BE49-F238E27FC236}">
                <a16:creationId xmlns:a16="http://schemas.microsoft.com/office/drawing/2014/main" id="{E39CAA40-39CD-53BF-1BD4-C445199DA02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11</a:t>
            </a:fld>
            <a:endParaRPr lang="fr-CA" dirty="0"/>
          </a:p>
        </p:txBody>
      </p:sp>
      <p:pic>
        <p:nvPicPr>
          <p:cNvPr id="37" name="Picture Placeholder 36" descr="A person putting money in a purse&#10;&#10;AI-generated content may be incorrect.">
            <a:extLst>
              <a:ext uri="{FF2B5EF4-FFF2-40B4-BE49-F238E27FC236}">
                <a16:creationId xmlns:a16="http://schemas.microsoft.com/office/drawing/2014/main" id="{5D09E9E2-A57F-49CA-9A43-C922FC80CD96}"/>
              </a:ext>
            </a:extLst>
          </p:cNvPr>
          <p:cNvPicPr>
            <a:picLocks noGrp="1" noChangeAspect="1"/>
          </p:cNvPicPr>
          <p:nvPr>
            <p:ph type="pic" sz="quarter" idx="10"/>
          </p:nvPr>
        </p:nvPicPr>
        <p:blipFill>
          <a:blip r:embed="rId2"/>
          <a:srcRect t="31045" b="31045"/>
          <a:stretch>
            <a:fillRect/>
          </a:stretch>
        </p:blipFill>
        <p:spPr/>
      </p:pic>
      <p:grpSp>
        <p:nvGrpSpPr>
          <p:cNvPr id="3" name="Graphic 503">
            <a:extLst>
              <a:ext uri="{FF2B5EF4-FFF2-40B4-BE49-F238E27FC236}">
                <a16:creationId xmlns:a16="http://schemas.microsoft.com/office/drawing/2014/main" id="{BF9B535E-9074-0DEB-C3FA-BA17B2F09C9D}"/>
              </a:ext>
            </a:extLst>
          </p:cNvPr>
          <p:cNvGrpSpPr/>
          <p:nvPr/>
        </p:nvGrpSpPr>
        <p:grpSpPr>
          <a:xfrm>
            <a:off x="4068524" y="679006"/>
            <a:ext cx="720000" cy="720000"/>
            <a:chOff x="12846663" y="3911411"/>
            <a:chExt cx="1023375" cy="1130779"/>
          </a:xfrm>
          <a:noFill/>
        </p:grpSpPr>
        <p:grpSp>
          <p:nvGrpSpPr>
            <p:cNvPr id="30" name="Graphic 503">
              <a:extLst>
                <a:ext uri="{FF2B5EF4-FFF2-40B4-BE49-F238E27FC236}">
                  <a16:creationId xmlns:a16="http://schemas.microsoft.com/office/drawing/2014/main" id="{371ABE75-C40F-9915-C226-AA074C1CA35B}"/>
                </a:ext>
              </a:extLst>
            </p:cNvPr>
            <p:cNvGrpSpPr/>
            <p:nvPr/>
          </p:nvGrpSpPr>
          <p:grpSpPr>
            <a:xfrm>
              <a:off x="12846663" y="4242607"/>
              <a:ext cx="1023375" cy="799582"/>
              <a:chOff x="12846663" y="4242607"/>
              <a:chExt cx="1023375" cy="799582"/>
            </a:xfrm>
            <a:noFill/>
          </p:grpSpPr>
          <p:grpSp>
            <p:nvGrpSpPr>
              <p:cNvPr id="42" name="Graphic 503">
                <a:extLst>
                  <a:ext uri="{FF2B5EF4-FFF2-40B4-BE49-F238E27FC236}">
                    <a16:creationId xmlns:a16="http://schemas.microsoft.com/office/drawing/2014/main" id="{23FE10B9-2FCB-FDFD-210D-5346C1E1100D}"/>
                  </a:ext>
                </a:extLst>
              </p:cNvPr>
              <p:cNvGrpSpPr/>
              <p:nvPr/>
            </p:nvGrpSpPr>
            <p:grpSpPr>
              <a:xfrm>
                <a:off x="13409519" y="4242607"/>
                <a:ext cx="460518" cy="799582"/>
                <a:chOff x="13409519" y="4242607"/>
                <a:chExt cx="460518" cy="799582"/>
              </a:xfrm>
              <a:noFill/>
            </p:grpSpPr>
            <p:sp>
              <p:nvSpPr>
                <p:cNvPr id="47" name="Freeform 1185">
                  <a:extLst>
                    <a:ext uri="{FF2B5EF4-FFF2-40B4-BE49-F238E27FC236}">
                      <a16:creationId xmlns:a16="http://schemas.microsoft.com/office/drawing/2014/main" id="{417E42D5-C138-C477-7578-D40F600895C9}"/>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DB5C76B3-52D8-7443-1D5D-92F5CEB47F60}"/>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2DD8805F-FB65-D7B5-3AE0-D06BA8F5354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BC89AC43-9FC0-3DD3-64C4-A05DC1298A99}"/>
                  </a:ext>
                </a:extLst>
              </p:cNvPr>
              <p:cNvGrpSpPr/>
              <p:nvPr/>
            </p:nvGrpSpPr>
            <p:grpSpPr>
              <a:xfrm>
                <a:off x="12846663" y="4242733"/>
                <a:ext cx="462169" cy="799457"/>
                <a:chOff x="12846663" y="4242733"/>
                <a:chExt cx="462169" cy="799457"/>
              </a:xfrm>
              <a:noFill/>
            </p:grpSpPr>
            <p:sp>
              <p:nvSpPr>
                <p:cNvPr id="44" name="Freeform 1189">
                  <a:extLst>
                    <a:ext uri="{FF2B5EF4-FFF2-40B4-BE49-F238E27FC236}">
                      <a16:creationId xmlns:a16="http://schemas.microsoft.com/office/drawing/2014/main" id="{7D84AEFB-7070-4732-C7B3-E47488F1281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5D39701A-5560-44D6-4A55-38E7A3CC59D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1592447B-1141-04EE-3C76-F6E2EF7B4BA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1" name="Graphic 503">
              <a:extLst>
                <a:ext uri="{FF2B5EF4-FFF2-40B4-BE49-F238E27FC236}">
                  <a16:creationId xmlns:a16="http://schemas.microsoft.com/office/drawing/2014/main" id="{046F48BE-0462-D630-E310-5A37C2861DF3}"/>
                </a:ext>
              </a:extLst>
            </p:cNvPr>
            <p:cNvGrpSpPr/>
            <p:nvPr/>
          </p:nvGrpSpPr>
          <p:grpSpPr>
            <a:xfrm>
              <a:off x="13086001" y="3911411"/>
              <a:ext cx="602471" cy="728577"/>
              <a:chOff x="13086001" y="3911411"/>
              <a:chExt cx="602471" cy="728577"/>
            </a:xfrm>
            <a:noFill/>
          </p:grpSpPr>
          <p:sp>
            <p:nvSpPr>
              <p:cNvPr id="32" name="Freeform 1193">
                <a:extLst>
                  <a:ext uri="{FF2B5EF4-FFF2-40B4-BE49-F238E27FC236}">
                    <a16:creationId xmlns:a16="http://schemas.microsoft.com/office/drawing/2014/main" id="{E86CEB19-720E-9D4E-0903-24CE53F266B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3" name="Freeform 1194">
                <a:extLst>
                  <a:ext uri="{FF2B5EF4-FFF2-40B4-BE49-F238E27FC236}">
                    <a16:creationId xmlns:a16="http://schemas.microsoft.com/office/drawing/2014/main" id="{9A8D4D8F-D2C1-A837-9F20-BF73B404D8D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4" name="Freeform 1195">
                <a:extLst>
                  <a:ext uri="{FF2B5EF4-FFF2-40B4-BE49-F238E27FC236}">
                    <a16:creationId xmlns:a16="http://schemas.microsoft.com/office/drawing/2014/main" id="{862A348E-BEBE-BC5D-489B-125850857AE4}"/>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5" name="Freeform 1196">
                <a:extLst>
                  <a:ext uri="{FF2B5EF4-FFF2-40B4-BE49-F238E27FC236}">
                    <a16:creationId xmlns:a16="http://schemas.microsoft.com/office/drawing/2014/main" id="{14DD68A3-F694-9C35-FB1A-4A43D7898EE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6" name="Freeform 1197">
                <a:extLst>
                  <a:ext uri="{FF2B5EF4-FFF2-40B4-BE49-F238E27FC236}">
                    <a16:creationId xmlns:a16="http://schemas.microsoft.com/office/drawing/2014/main" id="{2B7398B8-A70E-EA7F-0C89-BD827E93FF7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59DAD18F-1B01-6C86-9DAA-001E1990136A}"/>
                  </a:ext>
                </a:extLst>
              </p:cNvPr>
              <p:cNvGrpSpPr/>
              <p:nvPr/>
            </p:nvGrpSpPr>
            <p:grpSpPr>
              <a:xfrm>
                <a:off x="13185037" y="4244381"/>
                <a:ext cx="260795" cy="257144"/>
                <a:chOff x="13185037" y="4244381"/>
                <a:chExt cx="260795" cy="257144"/>
              </a:xfrm>
              <a:noFill/>
            </p:grpSpPr>
            <p:sp>
              <p:nvSpPr>
                <p:cNvPr id="39" name="Freeform 1199">
                  <a:extLst>
                    <a:ext uri="{FF2B5EF4-FFF2-40B4-BE49-F238E27FC236}">
                      <a16:creationId xmlns:a16="http://schemas.microsoft.com/office/drawing/2014/main" id="{ED27EC99-A24E-D2F8-590E-CCA364C95A96}"/>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B219B7FF-1576-C6B3-2CC3-29038D26194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480BCFEB-1C0B-2CBB-40E4-0BCE1B4256B6}"/>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50" name="Graphic 503">
            <a:extLst>
              <a:ext uri="{FF2B5EF4-FFF2-40B4-BE49-F238E27FC236}">
                <a16:creationId xmlns:a16="http://schemas.microsoft.com/office/drawing/2014/main" id="{40F5533B-D65E-8B02-5863-A730C35E09AC}"/>
              </a:ext>
            </a:extLst>
          </p:cNvPr>
          <p:cNvGrpSpPr/>
          <p:nvPr/>
        </p:nvGrpSpPr>
        <p:grpSpPr>
          <a:xfrm>
            <a:off x="4065447" y="2788207"/>
            <a:ext cx="720000" cy="720000"/>
            <a:chOff x="12846663" y="3911411"/>
            <a:chExt cx="1023375" cy="1130779"/>
          </a:xfrm>
          <a:noFill/>
        </p:grpSpPr>
        <p:grpSp>
          <p:nvGrpSpPr>
            <p:cNvPr id="51" name="Graphic 503">
              <a:extLst>
                <a:ext uri="{FF2B5EF4-FFF2-40B4-BE49-F238E27FC236}">
                  <a16:creationId xmlns:a16="http://schemas.microsoft.com/office/drawing/2014/main" id="{F2A673B7-B861-CA1A-D36C-692EE14BD263}"/>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F1CCCE7F-C436-4702-D504-9A98AE38685E}"/>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27154394-D988-AA08-CFD2-3A8DD807DC3B}"/>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A2F7851D-B617-3DF8-D545-2349C2ECFB9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E225EB30-E7F1-83E3-04E7-79DF16AFCA3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DEAF8698-CE23-6024-16EB-2C80E9F4A3FC}"/>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327E6B15-6378-36E2-DD83-4F49A5CC86E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E2D29549-D485-2788-A33F-FE3DC0EBAA2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F4E75A7D-EFEE-9A50-C137-1F6B571F4FC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7942199F-DDB9-9394-640B-B077BEE0E101}"/>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CFB5EFFB-E752-6799-54CB-7B574B26930D}"/>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180BE77D-6DA0-3110-05A0-96569D53AA9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4548B318-B30E-544D-E446-F73FA4B2A18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142D7DA8-132E-179A-2C29-CB1BB2CD9758}"/>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93725CAD-FAFB-67F9-8A4D-F88A9C7F6BC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D5D64BED-AEF2-2399-732E-6F2FE9F09917}"/>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73929BDD-D34C-6352-7FD9-F7E2D20AAB47}"/>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7768C9C2-FAE8-3E64-6F16-41E13DDE73EA}"/>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D1F0B4CD-9A90-7DB1-6425-B17DE6657498}"/>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70" name="Graphic 503">
            <a:extLst>
              <a:ext uri="{FF2B5EF4-FFF2-40B4-BE49-F238E27FC236}">
                <a16:creationId xmlns:a16="http://schemas.microsoft.com/office/drawing/2014/main" id="{743CAD1E-E1E4-9932-7EC6-125EE8E7CE0B}"/>
              </a:ext>
            </a:extLst>
          </p:cNvPr>
          <p:cNvGrpSpPr/>
          <p:nvPr/>
        </p:nvGrpSpPr>
        <p:grpSpPr>
          <a:xfrm>
            <a:off x="4066421" y="5177246"/>
            <a:ext cx="720000" cy="720000"/>
            <a:chOff x="12846663" y="3911411"/>
            <a:chExt cx="1023375" cy="1130779"/>
          </a:xfrm>
          <a:noFill/>
        </p:grpSpPr>
        <p:grpSp>
          <p:nvGrpSpPr>
            <p:cNvPr id="71" name="Graphic 503">
              <a:extLst>
                <a:ext uri="{FF2B5EF4-FFF2-40B4-BE49-F238E27FC236}">
                  <a16:creationId xmlns:a16="http://schemas.microsoft.com/office/drawing/2014/main" id="{AF363526-45D3-A654-D78A-F7845611320F}"/>
                </a:ext>
              </a:extLst>
            </p:cNvPr>
            <p:cNvGrpSpPr/>
            <p:nvPr/>
          </p:nvGrpSpPr>
          <p:grpSpPr>
            <a:xfrm>
              <a:off x="12846663" y="4242607"/>
              <a:ext cx="1023375" cy="799582"/>
              <a:chOff x="12846663" y="4242607"/>
              <a:chExt cx="1023375" cy="799582"/>
            </a:xfrm>
            <a:noFill/>
          </p:grpSpPr>
          <p:grpSp>
            <p:nvGrpSpPr>
              <p:cNvPr id="82" name="Graphic 503">
                <a:extLst>
                  <a:ext uri="{FF2B5EF4-FFF2-40B4-BE49-F238E27FC236}">
                    <a16:creationId xmlns:a16="http://schemas.microsoft.com/office/drawing/2014/main" id="{99E0F981-1719-1142-D288-284F78D71FE1}"/>
                  </a:ext>
                </a:extLst>
              </p:cNvPr>
              <p:cNvGrpSpPr/>
              <p:nvPr/>
            </p:nvGrpSpPr>
            <p:grpSpPr>
              <a:xfrm>
                <a:off x="13409519" y="4242607"/>
                <a:ext cx="460518" cy="799582"/>
                <a:chOff x="13409519" y="4242607"/>
                <a:chExt cx="460518" cy="799582"/>
              </a:xfrm>
              <a:noFill/>
            </p:grpSpPr>
            <p:sp>
              <p:nvSpPr>
                <p:cNvPr id="87" name="Freeform 1185">
                  <a:extLst>
                    <a:ext uri="{FF2B5EF4-FFF2-40B4-BE49-F238E27FC236}">
                      <a16:creationId xmlns:a16="http://schemas.microsoft.com/office/drawing/2014/main" id="{4C1AE72E-EB2E-15E7-6153-A976229C3E16}"/>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8" name="Freeform 1186">
                  <a:extLst>
                    <a:ext uri="{FF2B5EF4-FFF2-40B4-BE49-F238E27FC236}">
                      <a16:creationId xmlns:a16="http://schemas.microsoft.com/office/drawing/2014/main" id="{5081FB97-BFCB-5D0B-3FAC-0089853173E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9" name="Freeform 1187">
                  <a:extLst>
                    <a:ext uri="{FF2B5EF4-FFF2-40B4-BE49-F238E27FC236}">
                      <a16:creationId xmlns:a16="http://schemas.microsoft.com/office/drawing/2014/main" id="{EA51EECA-806E-A074-AC64-7FEE20C64276}"/>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3" name="Graphic 503">
                <a:extLst>
                  <a:ext uri="{FF2B5EF4-FFF2-40B4-BE49-F238E27FC236}">
                    <a16:creationId xmlns:a16="http://schemas.microsoft.com/office/drawing/2014/main" id="{B01A2547-C8EC-08C1-2582-0DE81370D4C0}"/>
                  </a:ext>
                </a:extLst>
              </p:cNvPr>
              <p:cNvGrpSpPr/>
              <p:nvPr/>
            </p:nvGrpSpPr>
            <p:grpSpPr>
              <a:xfrm>
                <a:off x="12846663" y="4242733"/>
                <a:ext cx="462169" cy="799457"/>
                <a:chOff x="12846663" y="4242733"/>
                <a:chExt cx="462169" cy="799457"/>
              </a:xfrm>
              <a:noFill/>
            </p:grpSpPr>
            <p:sp>
              <p:nvSpPr>
                <p:cNvPr id="84" name="Freeform 1189">
                  <a:extLst>
                    <a:ext uri="{FF2B5EF4-FFF2-40B4-BE49-F238E27FC236}">
                      <a16:creationId xmlns:a16="http://schemas.microsoft.com/office/drawing/2014/main" id="{CABEC254-4B3E-1234-524E-128F4AD4C8E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5" name="Freeform 1190">
                  <a:extLst>
                    <a:ext uri="{FF2B5EF4-FFF2-40B4-BE49-F238E27FC236}">
                      <a16:creationId xmlns:a16="http://schemas.microsoft.com/office/drawing/2014/main" id="{BCE6A413-CAAE-A6EF-BCCC-04E5EF264819}"/>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91">
                  <a:extLst>
                    <a:ext uri="{FF2B5EF4-FFF2-40B4-BE49-F238E27FC236}">
                      <a16:creationId xmlns:a16="http://schemas.microsoft.com/office/drawing/2014/main" id="{42B63B90-B9FF-FC56-5E8B-DCBEEA58FBBF}"/>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72" name="Graphic 503">
              <a:extLst>
                <a:ext uri="{FF2B5EF4-FFF2-40B4-BE49-F238E27FC236}">
                  <a16:creationId xmlns:a16="http://schemas.microsoft.com/office/drawing/2014/main" id="{A136502F-5224-042D-8AC2-1ED29045132C}"/>
                </a:ext>
              </a:extLst>
            </p:cNvPr>
            <p:cNvGrpSpPr/>
            <p:nvPr/>
          </p:nvGrpSpPr>
          <p:grpSpPr>
            <a:xfrm>
              <a:off x="13086001" y="3911411"/>
              <a:ext cx="602471" cy="728577"/>
              <a:chOff x="13086001" y="3911411"/>
              <a:chExt cx="602471" cy="728577"/>
            </a:xfrm>
            <a:noFill/>
          </p:grpSpPr>
          <p:sp>
            <p:nvSpPr>
              <p:cNvPr id="73" name="Freeform 1193">
                <a:extLst>
                  <a:ext uri="{FF2B5EF4-FFF2-40B4-BE49-F238E27FC236}">
                    <a16:creationId xmlns:a16="http://schemas.microsoft.com/office/drawing/2014/main" id="{A807105A-C6D4-307F-1F99-6D680D38A887}"/>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4" name="Freeform 1194">
                <a:extLst>
                  <a:ext uri="{FF2B5EF4-FFF2-40B4-BE49-F238E27FC236}">
                    <a16:creationId xmlns:a16="http://schemas.microsoft.com/office/drawing/2014/main" id="{F3717BE3-5065-2381-C31C-5B7A53CA481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5" name="Freeform 1195">
                <a:extLst>
                  <a:ext uri="{FF2B5EF4-FFF2-40B4-BE49-F238E27FC236}">
                    <a16:creationId xmlns:a16="http://schemas.microsoft.com/office/drawing/2014/main" id="{9ABEA732-D5E3-649A-23B8-BBD899AF9EBA}"/>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6" name="Freeform 1196">
                <a:extLst>
                  <a:ext uri="{FF2B5EF4-FFF2-40B4-BE49-F238E27FC236}">
                    <a16:creationId xmlns:a16="http://schemas.microsoft.com/office/drawing/2014/main" id="{FBC90957-926E-D193-40A3-1ADD1019F32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7" name="Freeform 1197">
                <a:extLst>
                  <a:ext uri="{FF2B5EF4-FFF2-40B4-BE49-F238E27FC236}">
                    <a16:creationId xmlns:a16="http://schemas.microsoft.com/office/drawing/2014/main" id="{BFE42D90-26B1-776C-52B5-A8C61307DFE6}"/>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8" name="Graphic 503">
                <a:extLst>
                  <a:ext uri="{FF2B5EF4-FFF2-40B4-BE49-F238E27FC236}">
                    <a16:creationId xmlns:a16="http://schemas.microsoft.com/office/drawing/2014/main" id="{7B216D6D-D8A1-44C1-7E2C-5E71E411122B}"/>
                  </a:ext>
                </a:extLst>
              </p:cNvPr>
              <p:cNvGrpSpPr/>
              <p:nvPr/>
            </p:nvGrpSpPr>
            <p:grpSpPr>
              <a:xfrm>
                <a:off x="13185037" y="4244381"/>
                <a:ext cx="260795" cy="257144"/>
                <a:chOff x="13185037" y="4244381"/>
                <a:chExt cx="260795" cy="257144"/>
              </a:xfrm>
              <a:noFill/>
            </p:grpSpPr>
            <p:sp>
              <p:nvSpPr>
                <p:cNvPr id="79" name="Freeform 1199">
                  <a:extLst>
                    <a:ext uri="{FF2B5EF4-FFF2-40B4-BE49-F238E27FC236}">
                      <a16:creationId xmlns:a16="http://schemas.microsoft.com/office/drawing/2014/main" id="{44D02AE5-CC26-3939-D4BF-4C655351420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80" name="Freeform 1200">
                  <a:extLst>
                    <a:ext uri="{FF2B5EF4-FFF2-40B4-BE49-F238E27FC236}">
                      <a16:creationId xmlns:a16="http://schemas.microsoft.com/office/drawing/2014/main" id="{A47CFAC9-7136-0A5D-E0E6-E2B05A29C04E}"/>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81" name="Freeform 1201">
                  <a:extLst>
                    <a:ext uri="{FF2B5EF4-FFF2-40B4-BE49-F238E27FC236}">
                      <a16:creationId xmlns:a16="http://schemas.microsoft.com/office/drawing/2014/main" id="{5AABD5C4-A907-2616-838C-68FEAC06B37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14" name="Text Placeholder 5">
            <a:extLst>
              <a:ext uri="{FF2B5EF4-FFF2-40B4-BE49-F238E27FC236}">
                <a16:creationId xmlns:a16="http://schemas.microsoft.com/office/drawing/2014/main" id="{5C537186-8703-B8CF-3361-06EDACCE238A}"/>
              </a:ext>
            </a:extLst>
          </p:cNvPr>
          <p:cNvSpPr>
            <a:spLocks noGrp="1"/>
          </p:cNvSpPr>
          <p:nvPr>
            <p:ph type="body" sz="quarter" idx="18"/>
          </p:nvPr>
        </p:nvSpPr>
        <p:spPr>
          <a:xfrm>
            <a:off x="570245" y="3392026"/>
            <a:ext cx="2877175" cy="1049221"/>
          </a:xfrm>
        </p:spPr>
        <p:txBody>
          <a:bodyPr lIns="91440" tIns="45720" rIns="91440" bIns="45720" anchor="t">
            <a:noAutofit/>
          </a:bodyPr>
          <a:lstStyle/>
          <a:p>
            <a:pPr algn="ctr"/>
            <a:r>
              <a:rPr lang="en-IE" sz="2600" b="0" dirty="0">
                <a:latin typeface="Calibri"/>
                <a:ea typeface="Open Sans"/>
                <a:cs typeface="Calibri"/>
              </a:rPr>
              <a:t>Finančni nasveti</a:t>
            </a:r>
          </a:p>
        </p:txBody>
      </p:sp>
      <p:sp>
        <p:nvSpPr>
          <p:cNvPr id="15" name="Text Placeholder 7">
            <a:extLst>
              <a:ext uri="{FF2B5EF4-FFF2-40B4-BE49-F238E27FC236}">
                <a16:creationId xmlns:a16="http://schemas.microsoft.com/office/drawing/2014/main" id="{327414FF-2124-D641-FC30-A4E2F711BBF2}"/>
              </a:ext>
            </a:extLst>
          </p:cNvPr>
          <p:cNvSpPr>
            <a:spLocks noGrp="1"/>
          </p:cNvSpPr>
          <p:nvPr>
            <p:ph type="body" sz="quarter" idx="19"/>
          </p:nvPr>
        </p:nvSpPr>
        <p:spPr>
          <a:xfrm>
            <a:off x="168867" y="2067890"/>
            <a:ext cx="3415322" cy="414871"/>
          </a:xfrm>
        </p:spPr>
        <p:txBody>
          <a:bodyPr lIns="91440" tIns="45720" rIns="91440" bIns="45720" anchor="t">
            <a:noAutofit/>
          </a:bodyPr>
          <a:lstStyle/>
          <a:p>
            <a:pPr marL="308610" algn="ctr"/>
            <a:r>
              <a:rPr lang="en-US" sz="3000" dirty="0">
                <a:latin typeface="Calibri"/>
                <a:ea typeface="Open Sans"/>
                <a:cs typeface="Calibri"/>
              </a:rPr>
              <a:t>Misli zeleno, porabljaj pametno</a:t>
            </a:r>
            <a:endParaRPr lang="en-IE" sz="3000">
              <a:latin typeface="Calibri"/>
              <a:ea typeface="Open Sans"/>
              <a:cs typeface="Calibri"/>
            </a:endParaRPr>
          </a:p>
        </p:txBody>
      </p:sp>
    </p:spTree>
    <p:extLst>
      <p:ext uri="{BB962C8B-B14F-4D97-AF65-F5344CB8AC3E}">
        <p14:creationId xmlns:p14="http://schemas.microsoft.com/office/powerpoint/2010/main" val="170847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0E99-0C09-9A41-B842-000AA8CB9BE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C52BA87F-4CB9-F89D-24EA-0831CBE870DD}"/>
              </a:ext>
            </a:extLst>
          </p:cNvPr>
          <p:cNvSpPr txBox="1">
            <a:spLocks/>
          </p:cNvSpPr>
          <p:nvPr/>
        </p:nvSpPr>
        <p:spPr>
          <a:xfrm>
            <a:off x="4773636" y="362233"/>
            <a:ext cx="6730268"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Finančni nasvet: </a:t>
            </a:r>
            <a:r>
              <a:rPr lang="en-US" sz="2200" b="1" dirty="0">
                <a:solidFill>
                  <a:srgbClr val="494949"/>
                </a:solidFill>
              </a:rPr>
              <a:t>Izkoristite zelena sredstva in strokovno znanje. </a:t>
            </a:r>
            <a:r>
              <a:rPr lang="en-US" sz="2200" dirty="0">
                <a:solidFill>
                  <a:srgbClr val="494949"/>
                </a:solidFill>
              </a:rPr>
              <a:t>Poiščite subvencije, davčne olajšave ali ugodna posojila za trajnostni turizem ali energetsko učinkovitost (programi EU, nacionalni programi, celo zelene banke). </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Finančni nasvet: </a:t>
            </a:r>
            <a:r>
              <a:rPr lang="en-US" sz="2200" dirty="0">
                <a:solidFill>
                  <a:srgbClr val="494949"/>
                </a:solidFill>
              </a:rPr>
              <a:t>Oblikovanje vaše lokacije v skladu z </a:t>
            </a:r>
            <a:r>
              <a:rPr lang="en-US" sz="2200" b="1" dirty="0">
                <a:solidFill>
                  <a:srgbClr val="494949"/>
                </a:solidFill>
              </a:rPr>
              <a:t>visokimi standardi trajnosti </a:t>
            </a:r>
            <a:r>
              <a:rPr lang="en-US" sz="2200" dirty="0">
                <a:solidFill>
                  <a:srgbClr val="494949"/>
                </a:solidFill>
              </a:rPr>
              <a:t>lahko postane tudi </a:t>
            </a:r>
            <a:r>
              <a:rPr lang="en-US" sz="2200" b="1" dirty="0">
                <a:solidFill>
                  <a:srgbClr val="494949"/>
                </a:solidFill>
              </a:rPr>
              <a:t>tržna prednost </a:t>
            </a:r>
            <a:r>
              <a:rPr lang="en-US" sz="2200" dirty="0">
                <a:solidFill>
                  <a:srgbClr val="494949"/>
                </a:solidFill>
              </a:rPr>
              <a:t>– ekološko ozaveščeni </a:t>
            </a:r>
            <a:r>
              <a:rPr lang="en-US" sz="2200" dirty="0" err="1">
                <a:solidFill>
                  <a:srgbClr val="494949"/>
                </a:solidFill>
              </a:rPr>
              <a:t>popotniki </a:t>
            </a:r>
            <a:r>
              <a:rPr lang="en-US" sz="2200" dirty="0">
                <a:solidFill>
                  <a:srgbClr val="494949"/>
                </a:solidFill>
              </a:rPr>
              <a:t>se lahko odločijo za vašo glamping lokacijo in celo plačajo višjo ceno za ogljično nevtralno ali okolju prijazno bivanje. </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Finančni nasvet: </a:t>
            </a:r>
            <a:r>
              <a:rPr lang="en-US" sz="2200" dirty="0">
                <a:solidFill>
                  <a:srgbClr val="494949"/>
                </a:solidFill>
              </a:rPr>
              <a:t>Vključite </a:t>
            </a:r>
            <a:r>
              <a:rPr lang="en-US" sz="2200" b="1" dirty="0">
                <a:solidFill>
                  <a:srgbClr val="494949"/>
                </a:solidFill>
              </a:rPr>
              <a:t>okoljske strokovnjake </a:t>
            </a:r>
            <a:r>
              <a:rPr lang="en-US" sz="2200" dirty="0">
                <a:solidFill>
                  <a:srgbClr val="494949"/>
                </a:solidFill>
              </a:rPr>
              <a:t>že v zgodnji fazi (tudi neformalno); na </a:t>
            </a:r>
            <a:r>
              <a:rPr lang="en-US" sz="2200" b="1" dirty="0">
                <a:solidFill>
                  <a:srgbClr val="3B7F81"/>
                </a:solidFill>
              </a:rPr>
              <a:t>primer</a:t>
            </a:r>
            <a:r>
              <a:rPr lang="en-US" sz="2200" dirty="0">
                <a:solidFill>
                  <a:srgbClr val="494949"/>
                </a:solidFill>
              </a:rPr>
              <a:t>, lokalna skupina za ohranjanje narave vam lahko svetuje, kako razporediti enote, da ne boste motili divjih živali, ali kako obnoviti avtohtone rastline – s čimer boste hkrati ustvarili dobro voljo in boljši produkt. </a:t>
            </a:r>
          </a:p>
        </p:txBody>
      </p:sp>
      <p:pic>
        <p:nvPicPr>
          <p:cNvPr id="31" name="Picture Placeholder 30" descr="A stone building surrounded by trees&#10;&#10;AI-generated content may be incorrect.">
            <a:extLst>
              <a:ext uri="{FF2B5EF4-FFF2-40B4-BE49-F238E27FC236}">
                <a16:creationId xmlns:a16="http://schemas.microsoft.com/office/drawing/2014/main" id="{CA6B32B5-4847-DF55-E958-3D0B8A7921C6}"/>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EC94B249-DEB6-A0BB-CDF6-00FACB03BFA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12</a:t>
            </a:fld>
            <a:endParaRPr lang="fr-CA" dirty="0"/>
          </a:p>
        </p:txBody>
      </p:sp>
      <p:sp>
        <p:nvSpPr>
          <p:cNvPr id="2" name="Slide Number Placeholder 5">
            <a:extLst>
              <a:ext uri="{FF2B5EF4-FFF2-40B4-BE49-F238E27FC236}">
                <a16:creationId xmlns:a16="http://schemas.microsoft.com/office/drawing/2014/main" id="{789B2048-260C-D099-60CE-4EC52A93AC7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12</a:t>
            </a:fld>
            <a:endParaRPr lang="fr-CA" dirty="0"/>
          </a:p>
        </p:txBody>
      </p:sp>
      <p:sp>
        <p:nvSpPr>
          <p:cNvPr id="5" name="Slide Number Placeholder 5">
            <a:extLst>
              <a:ext uri="{FF2B5EF4-FFF2-40B4-BE49-F238E27FC236}">
                <a16:creationId xmlns:a16="http://schemas.microsoft.com/office/drawing/2014/main" id="{97405F49-6AD5-1B40-E6E9-D91DC0B1440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12</a:t>
            </a:fld>
            <a:endParaRPr lang="fr-CA" dirty="0"/>
          </a:p>
        </p:txBody>
      </p:sp>
      <p:sp>
        <p:nvSpPr>
          <p:cNvPr id="8" name="Slide Number Placeholder 5">
            <a:extLst>
              <a:ext uri="{FF2B5EF4-FFF2-40B4-BE49-F238E27FC236}">
                <a16:creationId xmlns:a16="http://schemas.microsoft.com/office/drawing/2014/main" id="{D3B94B17-EC4B-93F9-FC04-4F7484F959E3}"/>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12</a:t>
            </a:fld>
            <a:endParaRPr lang="fr-CA" dirty="0"/>
          </a:p>
        </p:txBody>
      </p:sp>
      <p:grpSp>
        <p:nvGrpSpPr>
          <p:cNvPr id="3" name="Graphic 503">
            <a:extLst>
              <a:ext uri="{FF2B5EF4-FFF2-40B4-BE49-F238E27FC236}">
                <a16:creationId xmlns:a16="http://schemas.microsoft.com/office/drawing/2014/main" id="{00172D52-161C-1995-C75F-647FD022D367}"/>
              </a:ext>
            </a:extLst>
          </p:cNvPr>
          <p:cNvGrpSpPr/>
          <p:nvPr/>
        </p:nvGrpSpPr>
        <p:grpSpPr>
          <a:xfrm>
            <a:off x="4104938" y="2598432"/>
            <a:ext cx="720000" cy="720000"/>
            <a:chOff x="12846663" y="3911411"/>
            <a:chExt cx="1023375" cy="1130779"/>
          </a:xfrm>
          <a:noFill/>
        </p:grpSpPr>
        <p:grpSp>
          <p:nvGrpSpPr>
            <p:cNvPr id="30" name="Graphic 503">
              <a:extLst>
                <a:ext uri="{FF2B5EF4-FFF2-40B4-BE49-F238E27FC236}">
                  <a16:creationId xmlns:a16="http://schemas.microsoft.com/office/drawing/2014/main" id="{C461D39C-CDB9-E99D-457E-9395B31D2DAE}"/>
                </a:ext>
              </a:extLst>
            </p:cNvPr>
            <p:cNvGrpSpPr/>
            <p:nvPr/>
          </p:nvGrpSpPr>
          <p:grpSpPr>
            <a:xfrm>
              <a:off x="12846663" y="4242607"/>
              <a:ext cx="1023375" cy="799582"/>
              <a:chOff x="12846663" y="4242607"/>
              <a:chExt cx="1023375" cy="799582"/>
            </a:xfrm>
            <a:noFill/>
          </p:grpSpPr>
          <p:grpSp>
            <p:nvGrpSpPr>
              <p:cNvPr id="42" name="Graphic 503">
                <a:extLst>
                  <a:ext uri="{FF2B5EF4-FFF2-40B4-BE49-F238E27FC236}">
                    <a16:creationId xmlns:a16="http://schemas.microsoft.com/office/drawing/2014/main" id="{FF16CE2F-0737-70EA-3091-C43FE00A70DC}"/>
                  </a:ext>
                </a:extLst>
              </p:cNvPr>
              <p:cNvGrpSpPr/>
              <p:nvPr/>
            </p:nvGrpSpPr>
            <p:grpSpPr>
              <a:xfrm>
                <a:off x="13409519" y="4242607"/>
                <a:ext cx="460518" cy="799582"/>
                <a:chOff x="13409519" y="4242607"/>
                <a:chExt cx="460518" cy="799582"/>
              </a:xfrm>
              <a:noFill/>
            </p:grpSpPr>
            <p:sp>
              <p:nvSpPr>
                <p:cNvPr id="47" name="Freeform 1185">
                  <a:extLst>
                    <a:ext uri="{FF2B5EF4-FFF2-40B4-BE49-F238E27FC236}">
                      <a16:creationId xmlns:a16="http://schemas.microsoft.com/office/drawing/2014/main" id="{65748CCD-92F6-F2DD-5FA5-640AF5C1062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035DC009-65F2-3A1A-4EEB-A90FA4467A49}"/>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3B150135-EC35-F7E7-9C4D-C5AE774EDFF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57171039-2559-4671-E0F9-4E067C1AF7C8}"/>
                  </a:ext>
                </a:extLst>
              </p:cNvPr>
              <p:cNvGrpSpPr/>
              <p:nvPr/>
            </p:nvGrpSpPr>
            <p:grpSpPr>
              <a:xfrm>
                <a:off x="12846663" y="4242733"/>
                <a:ext cx="462169" cy="799457"/>
                <a:chOff x="12846663" y="4242733"/>
                <a:chExt cx="462169" cy="799457"/>
              </a:xfrm>
              <a:noFill/>
            </p:grpSpPr>
            <p:sp>
              <p:nvSpPr>
                <p:cNvPr id="44" name="Freeform 1189">
                  <a:extLst>
                    <a:ext uri="{FF2B5EF4-FFF2-40B4-BE49-F238E27FC236}">
                      <a16:creationId xmlns:a16="http://schemas.microsoft.com/office/drawing/2014/main" id="{E43A9B9B-EFC7-7CCD-8E21-FB8FEC70628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C803EA21-60DE-72B5-CFDB-51028C9EEE5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4D5CFC0D-0B9A-ACBE-710F-ED614F81B69F}"/>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2" name="Graphic 503">
              <a:extLst>
                <a:ext uri="{FF2B5EF4-FFF2-40B4-BE49-F238E27FC236}">
                  <a16:creationId xmlns:a16="http://schemas.microsoft.com/office/drawing/2014/main" id="{564187E1-609B-75F3-6728-178794765499}"/>
                </a:ext>
              </a:extLst>
            </p:cNvPr>
            <p:cNvGrpSpPr/>
            <p:nvPr/>
          </p:nvGrpSpPr>
          <p:grpSpPr>
            <a:xfrm>
              <a:off x="13086001" y="3911411"/>
              <a:ext cx="602471" cy="728577"/>
              <a:chOff x="13086001" y="3911411"/>
              <a:chExt cx="602471" cy="728577"/>
            </a:xfrm>
            <a:noFill/>
          </p:grpSpPr>
          <p:sp>
            <p:nvSpPr>
              <p:cNvPr id="33" name="Freeform 1193">
                <a:extLst>
                  <a:ext uri="{FF2B5EF4-FFF2-40B4-BE49-F238E27FC236}">
                    <a16:creationId xmlns:a16="http://schemas.microsoft.com/office/drawing/2014/main" id="{5EA69FBF-4D36-427E-FCE5-AE235F04115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4" name="Freeform 1194">
                <a:extLst>
                  <a:ext uri="{FF2B5EF4-FFF2-40B4-BE49-F238E27FC236}">
                    <a16:creationId xmlns:a16="http://schemas.microsoft.com/office/drawing/2014/main" id="{A8E71845-5BB1-3D71-35A2-150196EEE150}"/>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5" name="Freeform 1195">
                <a:extLst>
                  <a:ext uri="{FF2B5EF4-FFF2-40B4-BE49-F238E27FC236}">
                    <a16:creationId xmlns:a16="http://schemas.microsoft.com/office/drawing/2014/main" id="{7EE3CE25-42C4-F2C2-3AFA-1411939A8B30}"/>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6" name="Freeform 1196">
                <a:extLst>
                  <a:ext uri="{FF2B5EF4-FFF2-40B4-BE49-F238E27FC236}">
                    <a16:creationId xmlns:a16="http://schemas.microsoft.com/office/drawing/2014/main" id="{D3880487-B551-CC0B-51BD-3B1F2B800DE0}"/>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7" name="Freeform 1197">
                <a:extLst>
                  <a:ext uri="{FF2B5EF4-FFF2-40B4-BE49-F238E27FC236}">
                    <a16:creationId xmlns:a16="http://schemas.microsoft.com/office/drawing/2014/main" id="{00A3FEA6-5FF7-7DD9-BFE8-1769BC7D386B}"/>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6FDF19D1-0381-0196-6191-36A6954DD5CC}"/>
                  </a:ext>
                </a:extLst>
              </p:cNvPr>
              <p:cNvGrpSpPr/>
              <p:nvPr/>
            </p:nvGrpSpPr>
            <p:grpSpPr>
              <a:xfrm>
                <a:off x="13185037" y="4244381"/>
                <a:ext cx="260795" cy="257144"/>
                <a:chOff x="13185037" y="4244381"/>
                <a:chExt cx="260795" cy="257144"/>
              </a:xfrm>
              <a:noFill/>
            </p:grpSpPr>
            <p:sp>
              <p:nvSpPr>
                <p:cNvPr id="39" name="Freeform 1199">
                  <a:extLst>
                    <a:ext uri="{FF2B5EF4-FFF2-40B4-BE49-F238E27FC236}">
                      <a16:creationId xmlns:a16="http://schemas.microsoft.com/office/drawing/2014/main" id="{E7E8DF38-B6B3-DB48-A115-83FC190AEF7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254555F3-3CD0-8242-496C-778127484BB1}"/>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8E562EA9-8BC1-5739-459D-1A90465BC67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50" name="Graphic 503">
            <a:extLst>
              <a:ext uri="{FF2B5EF4-FFF2-40B4-BE49-F238E27FC236}">
                <a16:creationId xmlns:a16="http://schemas.microsoft.com/office/drawing/2014/main" id="{31AEFEEC-6C13-9991-5479-78C75F023079}"/>
              </a:ext>
            </a:extLst>
          </p:cNvPr>
          <p:cNvGrpSpPr/>
          <p:nvPr/>
        </p:nvGrpSpPr>
        <p:grpSpPr>
          <a:xfrm>
            <a:off x="4110266" y="709648"/>
            <a:ext cx="720000" cy="720000"/>
            <a:chOff x="12846663" y="3911411"/>
            <a:chExt cx="1023375" cy="1130779"/>
          </a:xfrm>
          <a:noFill/>
        </p:grpSpPr>
        <p:grpSp>
          <p:nvGrpSpPr>
            <p:cNvPr id="51" name="Graphic 503">
              <a:extLst>
                <a:ext uri="{FF2B5EF4-FFF2-40B4-BE49-F238E27FC236}">
                  <a16:creationId xmlns:a16="http://schemas.microsoft.com/office/drawing/2014/main" id="{6C810FB2-DD0E-8ECC-545F-DD6FB91B89DF}"/>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55D4D051-A11B-2687-4648-A10033556B86}"/>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F4CAE382-CFE0-C592-5CBD-C2604A42465C}"/>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CA3B010C-AD98-078C-40A6-F4CA65427E8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2E0B5FFD-77DA-E7B1-A575-686BD7ADE74C}"/>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5F5E7660-6BF5-3C73-DD76-425B3F47DD79}"/>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8795C6D1-6D91-7042-D22A-AE752105AFD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1CC54D63-1D25-569A-5FFD-FED237AEC396}"/>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A48F1A3C-31A8-4DF3-6D0E-13018D3C6EC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FF510FFD-30E7-E11E-D527-8491C63B1E14}"/>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F4EA2ADD-53DA-7B9A-0CF2-ED6382FFA5C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B5DD06B4-2459-98C6-5D8B-6002B7650A2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58E30584-B0B0-7B6F-4308-D2D696E7647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58983711-1B18-42FF-0183-DB2E6866435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A7E60565-08C2-7742-DE08-82A818479875}"/>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F0197CEA-1049-4DAD-3A80-890E8C88021A}"/>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E5566E2A-2268-B098-A935-A499B9B94DB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12BF4FF2-4572-C62A-FCDC-3CE45B3E3C24}"/>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5B8AEF66-FD92-D918-A74B-609F62E5FE3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70" name="Graphic 503">
            <a:extLst>
              <a:ext uri="{FF2B5EF4-FFF2-40B4-BE49-F238E27FC236}">
                <a16:creationId xmlns:a16="http://schemas.microsoft.com/office/drawing/2014/main" id="{C98D196B-7CD9-8647-D800-A6FEA7E818BD}"/>
              </a:ext>
            </a:extLst>
          </p:cNvPr>
          <p:cNvGrpSpPr/>
          <p:nvPr/>
        </p:nvGrpSpPr>
        <p:grpSpPr>
          <a:xfrm>
            <a:off x="4109176" y="4579680"/>
            <a:ext cx="720000" cy="720000"/>
            <a:chOff x="12846663" y="3911411"/>
            <a:chExt cx="1023375" cy="1130779"/>
          </a:xfrm>
          <a:noFill/>
        </p:grpSpPr>
        <p:grpSp>
          <p:nvGrpSpPr>
            <p:cNvPr id="71" name="Graphic 503">
              <a:extLst>
                <a:ext uri="{FF2B5EF4-FFF2-40B4-BE49-F238E27FC236}">
                  <a16:creationId xmlns:a16="http://schemas.microsoft.com/office/drawing/2014/main" id="{4E802C36-373F-DAA8-9A4E-8E8E59926915}"/>
                </a:ext>
              </a:extLst>
            </p:cNvPr>
            <p:cNvGrpSpPr/>
            <p:nvPr/>
          </p:nvGrpSpPr>
          <p:grpSpPr>
            <a:xfrm>
              <a:off x="12846663" y="4242607"/>
              <a:ext cx="1023375" cy="799582"/>
              <a:chOff x="12846663" y="4242607"/>
              <a:chExt cx="1023375" cy="799582"/>
            </a:xfrm>
            <a:noFill/>
          </p:grpSpPr>
          <p:grpSp>
            <p:nvGrpSpPr>
              <p:cNvPr id="82" name="Graphic 503">
                <a:extLst>
                  <a:ext uri="{FF2B5EF4-FFF2-40B4-BE49-F238E27FC236}">
                    <a16:creationId xmlns:a16="http://schemas.microsoft.com/office/drawing/2014/main" id="{B2ED3E7C-1E50-B8C2-BCAE-1C155D319692}"/>
                  </a:ext>
                </a:extLst>
              </p:cNvPr>
              <p:cNvGrpSpPr/>
              <p:nvPr/>
            </p:nvGrpSpPr>
            <p:grpSpPr>
              <a:xfrm>
                <a:off x="13409519" y="4242607"/>
                <a:ext cx="460518" cy="799582"/>
                <a:chOff x="13409519" y="4242607"/>
                <a:chExt cx="460518" cy="799582"/>
              </a:xfrm>
              <a:noFill/>
            </p:grpSpPr>
            <p:sp>
              <p:nvSpPr>
                <p:cNvPr id="87" name="Freeform 1185">
                  <a:extLst>
                    <a:ext uri="{FF2B5EF4-FFF2-40B4-BE49-F238E27FC236}">
                      <a16:creationId xmlns:a16="http://schemas.microsoft.com/office/drawing/2014/main" id="{A770D2F3-F940-DF0B-EFFF-517EAC7F2381}"/>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8" name="Freeform 1186">
                  <a:extLst>
                    <a:ext uri="{FF2B5EF4-FFF2-40B4-BE49-F238E27FC236}">
                      <a16:creationId xmlns:a16="http://schemas.microsoft.com/office/drawing/2014/main" id="{66034D17-A006-AB84-0E20-9FB4486777A1}"/>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9" name="Freeform 1187">
                  <a:extLst>
                    <a:ext uri="{FF2B5EF4-FFF2-40B4-BE49-F238E27FC236}">
                      <a16:creationId xmlns:a16="http://schemas.microsoft.com/office/drawing/2014/main" id="{3EA6C676-643A-67B9-7CC0-C3BD391529C8}"/>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3" name="Graphic 503">
                <a:extLst>
                  <a:ext uri="{FF2B5EF4-FFF2-40B4-BE49-F238E27FC236}">
                    <a16:creationId xmlns:a16="http://schemas.microsoft.com/office/drawing/2014/main" id="{EB456EE2-968D-45B8-9FEC-B53A847CC4FB}"/>
                  </a:ext>
                </a:extLst>
              </p:cNvPr>
              <p:cNvGrpSpPr/>
              <p:nvPr/>
            </p:nvGrpSpPr>
            <p:grpSpPr>
              <a:xfrm>
                <a:off x="12846663" y="4242733"/>
                <a:ext cx="462169" cy="799457"/>
                <a:chOff x="12846663" y="4242733"/>
                <a:chExt cx="462169" cy="799457"/>
              </a:xfrm>
              <a:noFill/>
            </p:grpSpPr>
            <p:sp>
              <p:nvSpPr>
                <p:cNvPr id="84" name="Freeform 1189">
                  <a:extLst>
                    <a:ext uri="{FF2B5EF4-FFF2-40B4-BE49-F238E27FC236}">
                      <a16:creationId xmlns:a16="http://schemas.microsoft.com/office/drawing/2014/main" id="{DF52C70D-6028-4F2F-E828-A1637F2877FB}"/>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5" name="Freeform 1190">
                  <a:extLst>
                    <a:ext uri="{FF2B5EF4-FFF2-40B4-BE49-F238E27FC236}">
                      <a16:creationId xmlns:a16="http://schemas.microsoft.com/office/drawing/2014/main" id="{BB1A3B8D-2B49-DDF2-B042-CF25371B71F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91">
                  <a:extLst>
                    <a:ext uri="{FF2B5EF4-FFF2-40B4-BE49-F238E27FC236}">
                      <a16:creationId xmlns:a16="http://schemas.microsoft.com/office/drawing/2014/main" id="{A5038118-9F6B-A231-2DFD-05A18C0567A3}"/>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72" name="Graphic 503">
              <a:extLst>
                <a:ext uri="{FF2B5EF4-FFF2-40B4-BE49-F238E27FC236}">
                  <a16:creationId xmlns:a16="http://schemas.microsoft.com/office/drawing/2014/main" id="{6FA6AAB1-9559-93B6-0722-D245FD8D7856}"/>
                </a:ext>
              </a:extLst>
            </p:cNvPr>
            <p:cNvGrpSpPr/>
            <p:nvPr/>
          </p:nvGrpSpPr>
          <p:grpSpPr>
            <a:xfrm>
              <a:off x="13086001" y="3911411"/>
              <a:ext cx="602471" cy="728577"/>
              <a:chOff x="13086001" y="3911411"/>
              <a:chExt cx="602471" cy="728577"/>
            </a:xfrm>
            <a:noFill/>
          </p:grpSpPr>
          <p:sp>
            <p:nvSpPr>
              <p:cNvPr id="73" name="Freeform 1193">
                <a:extLst>
                  <a:ext uri="{FF2B5EF4-FFF2-40B4-BE49-F238E27FC236}">
                    <a16:creationId xmlns:a16="http://schemas.microsoft.com/office/drawing/2014/main" id="{32BC4E5D-8C8C-3DFC-5B18-32C830A9489C}"/>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4" name="Freeform 1194">
                <a:extLst>
                  <a:ext uri="{FF2B5EF4-FFF2-40B4-BE49-F238E27FC236}">
                    <a16:creationId xmlns:a16="http://schemas.microsoft.com/office/drawing/2014/main" id="{3CE4001F-F9BC-0A8C-7DB6-25864AF1118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5" name="Freeform 1195">
                <a:extLst>
                  <a:ext uri="{FF2B5EF4-FFF2-40B4-BE49-F238E27FC236}">
                    <a16:creationId xmlns:a16="http://schemas.microsoft.com/office/drawing/2014/main" id="{B2ED1604-BB51-82F0-83FC-89389889AA76}"/>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6" name="Freeform 1196">
                <a:extLst>
                  <a:ext uri="{FF2B5EF4-FFF2-40B4-BE49-F238E27FC236}">
                    <a16:creationId xmlns:a16="http://schemas.microsoft.com/office/drawing/2014/main" id="{EF883222-3C98-841C-E3D9-D72C2A3E8671}"/>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7" name="Freeform 1197">
                <a:extLst>
                  <a:ext uri="{FF2B5EF4-FFF2-40B4-BE49-F238E27FC236}">
                    <a16:creationId xmlns:a16="http://schemas.microsoft.com/office/drawing/2014/main" id="{79EFD267-3252-A006-BA36-7784B617FC7A}"/>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8" name="Graphic 503">
                <a:extLst>
                  <a:ext uri="{FF2B5EF4-FFF2-40B4-BE49-F238E27FC236}">
                    <a16:creationId xmlns:a16="http://schemas.microsoft.com/office/drawing/2014/main" id="{7D5620EF-5D8E-A928-306B-7986CCC54FC7}"/>
                  </a:ext>
                </a:extLst>
              </p:cNvPr>
              <p:cNvGrpSpPr/>
              <p:nvPr/>
            </p:nvGrpSpPr>
            <p:grpSpPr>
              <a:xfrm>
                <a:off x="13185037" y="4244381"/>
                <a:ext cx="260795" cy="257144"/>
                <a:chOff x="13185037" y="4244381"/>
                <a:chExt cx="260795" cy="257144"/>
              </a:xfrm>
              <a:noFill/>
            </p:grpSpPr>
            <p:sp>
              <p:nvSpPr>
                <p:cNvPr id="79" name="Freeform 1199">
                  <a:extLst>
                    <a:ext uri="{FF2B5EF4-FFF2-40B4-BE49-F238E27FC236}">
                      <a16:creationId xmlns:a16="http://schemas.microsoft.com/office/drawing/2014/main" id="{3EE0DE97-C89D-AFBC-48E7-1A047C13C74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80" name="Freeform 1200">
                  <a:extLst>
                    <a:ext uri="{FF2B5EF4-FFF2-40B4-BE49-F238E27FC236}">
                      <a16:creationId xmlns:a16="http://schemas.microsoft.com/office/drawing/2014/main" id="{C9D58490-2201-B37A-DC7D-D5EDC8554D32}"/>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81" name="Freeform 1201">
                  <a:extLst>
                    <a:ext uri="{FF2B5EF4-FFF2-40B4-BE49-F238E27FC236}">
                      <a16:creationId xmlns:a16="http://schemas.microsoft.com/office/drawing/2014/main" id="{2F263299-F613-9852-F0E3-9A91EED96750}"/>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14" name="Text Placeholder 5">
            <a:extLst>
              <a:ext uri="{FF2B5EF4-FFF2-40B4-BE49-F238E27FC236}">
                <a16:creationId xmlns:a16="http://schemas.microsoft.com/office/drawing/2014/main" id="{F0EC0558-2172-CDA4-7DB4-AC9C559D672B}"/>
              </a:ext>
            </a:extLst>
          </p:cNvPr>
          <p:cNvSpPr>
            <a:spLocks noGrp="1"/>
          </p:cNvSpPr>
          <p:nvPr>
            <p:ph type="body" sz="quarter" idx="18"/>
          </p:nvPr>
        </p:nvSpPr>
        <p:spPr>
          <a:xfrm>
            <a:off x="570245" y="3392026"/>
            <a:ext cx="2877175" cy="1049221"/>
          </a:xfrm>
        </p:spPr>
        <p:txBody>
          <a:bodyPr lIns="91440" tIns="45720" rIns="91440" bIns="45720" anchor="t">
            <a:noAutofit/>
          </a:bodyPr>
          <a:lstStyle/>
          <a:p>
            <a:pPr algn="ctr"/>
            <a:r>
              <a:rPr lang="en-IE" sz="2600" b="0" dirty="0">
                <a:latin typeface="Calibri"/>
                <a:ea typeface="Open Sans"/>
                <a:cs typeface="Calibri"/>
              </a:rPr>
              <a:t>Finančni nasveti</a:t>
            </a:r>
          </a:p>
        </p:txBody>
      </p:sp>
      <p:sp>
        <p:nvSpPr>
          <p:cNvPr id="15" name="Text Placeholder 7">
            <a:extLst>
              <a:ext uri="{FF2B5EF4-FFF2-40B4-BE49-F238E27FC236}">
                <a16:creationId xmlns:a16="http://schemas.microsoft.com/office/drawing/2014/main" id="{51936F09-D40E-85E3-611D-2F220CE102BF}"/>
              </a:ext>
            </a:extLst>
          </p:cNvPr>
          <p:cNvSpPr>
            <a:spLocks noGrp="1"/>
          </p:cNvSpPr>
          <p:nvPr>
            <p:ph type="body" sz="quarter" idx="19"/>
          </p:nvPr>
        </p:nvSpPr>
        <p:spPr>
          <a:xfrm>
            <a:off x="247021" y="2106966"/>
            <a:ext cx="3200399" cy="385564"/>
          </a:xfrm>
        </p:spPr>
        <p:txBody>
          <a:bodyPr lIns="91440" tIns="45720" rIns="91440" bIns="45720" anchor="t">
            <a:noAutofit/>
          </a:bodyPr>
          <a:lstStyle/>
          <a:p>
            <a:pPr marL="308610" algn="ctr"/>
            <a:r>
              <a:rPr lang="en-US" sz="3000" dirty="0">
                <a:latin typeface="Calibri"/>
                <a:ea typeface="Open Sans"/>
                <a:cs typeface="Calibri"/>
              </a:rPr>
              <a:t>Misli zeleno, porabi pametno</a:t>
            </a:r>
            <a:endParaRPr lang="en-IE" sz="3000">
              <a:latin typeface="Calibri"/>
              <a:ea typeface="Open Sans"/>
              <a:cs typeface="Calibri"/>
            </a:endParaRPr>
          </a:p>
        </p:txBody>
      </p:sp>
    </p:spTree>
    <p:extLst>
      <p:ext uri="{BB962C8B-B14F-4D97-AF65-F5344CB8AC3E}">
        <p14:creationId xmlns:p14="http://schemas.microsoft.com/office/powerpoint/2010/main" val="395264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E56D5-0D6F-E14D-E9DA-C62C34DBA38D}"/>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20791E8D-F490-E918-9CB0-117177742A69}"/>
              </a:ext>
            </a:extLst>
          </p:cNvPr>
          <p:cNvSpPr txBox="1">
            <a:spLocks/>
          </p:cNvSpPr>
          <p:nvPr/>
        </p:nvSpPr>
        <p:spPr>
          <a:xfrm>
            <a:off x="4856286" y="967925"/>
            <a:ext cx="662940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Finančni nasvet: </a:t>
            </a:r>
            <a:r>
              <a:rPr lang="en-US" sz="2200" dirty="0">
                <a:solidFill>
                  <a:srgbClr val="494949"/>
                </a:solidFill>
              </a:rPr>
              <a:t>Pridobite </a:t>
            </a:r>
            <a:r>
              <a:rPr lang="en-US" sz="2200" b="1" dirty="0">
                <a:solidFill>
                  <a:srgbClr val="494949"/>
                </a:solidFill>
              </a:rPr>
              <a:t>si podporo lokalne skupnosti</a:t>
            </a:r>
            <a:r>
              <a:rPr lang="en-US" sz="2200" dirty="0">
                <a:solidFill>
                  <a:srgbClr val="494949"/>
                </a:solidFill>
              </a:rPr>
              <a:t>, ki vas bo promovirala in podpirala. Pridružite se lokalnim turističnim združenjem (letna članarina znaša približno 100–300 EUR), sponzorirajte dogodek v lokalni skupnosti (200 EUR+) ali preprosto pokrijte stroške organizacije dneva odprtih vrat ali jutranjega kave, da predstavite svoje podjetje, in ponudite </a:t>
            </a:r>
            <a:r>
              <a:rPr lang="en-IE" sz="2200" dirty="0">
                <a:solidFill>
                  <a:srgbClr val="494949"/>
                </a:solidFill>
              </a:rPr>
              <a:t>popust v obdobjih z manjšo zasedenostjo. </a:t>
            </a:r>
          </a:p>
          <a:p>
            <a:pPr marL="342900" indent="-342900" fontAlgn="base">
              <a:lnSpc>
                <a:spcPct val="100000"/>
              </a:lnSpc>
              <a:spcAft>
                <a:spcPts val="1200"/>
              </a:spcAft>
              <a:buFont typeface="Wingdings" panose="05000000000000000000" pitchFamily="2" charset="2"/>
              <a:buChar char="ü"/>
            </a:pPr>
            <a:r>
              <a:rPr lang="en-IE" sz="2200" dirty="0">
                <a:solidFill>
                  <a:srgbClr val="494949"/>
                </a:solidFill>
              </a:rPr>
              <a:t>Sodelujte z njimi pri postavljanju označb in morda prispevajte k vzdrževanju cest – tako bodo tudi bolj verjetno podprli prihodnje načrte.</a:t>
            </a:r>
            <a:endParaRPr lang="en-US" sz="2200" b="1" dirty="0">
              <a:solidFill>
                <a:srgbClr val="494949"/>
              </a:solidFill>
            </a:endParaRPr>
          </a:p>
        </p:txBody>
      </p:sp>
      <p:sp>
        <p:nvSpPr>
          <p:cNvPr id="4" name="Slide Number Placeholder 5">
            <a:extLst>
              <a:ext uri="{FF2B5EF4-FFF2-40B4-BE49-F238E27FC236}">
                <a16:creationId xmlns:a16="http://schemas.microsoft.com/office/drawing/2014/main" id="{0F8F8933-03E6-8F9B-2359-FF74F8AFA30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13</a:t>
            </a:fld>
            <a:endParaRPr lang="fr-CA" dirty="0"/>
          </a:p>
        </p:txBody>
      </p:sp>
      <p:sp>
        <p:nvSpPr>
          <p:cNvPr id="6" name="Text Placeholder 5">
            <a:extLst>
              <a:ext uri="{FF2B5EF4-FFF2-40B4-BE49-F238E27FC236}">
                <a16:creationId xmlns:a16="http://schemas.microsoft.com/office/drawing/2014/main" id="{9B501ACD-A3AF-DE2E-F80D-94A2A10E7533}"/>
              </a:ext>
            </a:extLst>
          </p:cNvPr>
          <p:cNvSpPr>
            <a:spLocks noGrp="1"/>
          </p:cNvSpPr>
          <p:nvPr>
            <p:ph type="body" sz="quarter" idx="18"/>
          </p:nvPr>
        </p:nvSpPr>
        <p:spPr>
          <a:xfrm>
            <a:off x="658168" y="3431103"/>
            <a:ext cx="2877175" cy="1049221"/>
          </a:xfrm>
        </p:spPr>
        <p:txBody>
          <a:bodyPr/>
          <a:lstStyle/>
          <a:p>
            <a:pPr algn="ctr"/>
            <a:r>
              <a:rPr lang="en-IE" b="0" dirty="0"/>
              <a:t>Trajnost in okolje</a:t>
            </a:r>
          </a:p>
        </p:txBody>
      </p:sp>
      <p:sp>
        <p:nvSpPr>
          <p:cNvPr id="7" name="Text Placeholder 7">
            <a:extLst>
              <a:ext uri="{FF2B5EF4-FFF2-40B4-BE49-F238E27FC236}">
                <a16:creationId xmlns:a16="http://schemas.microsoft.com/office/drawing/2014/main" id="{69819F89-FD31-22B7-FFE6-16EE452255E1}"/>
              </a:ext>
            </a:extLst>
          </p:cNvPr>
          <p:cNvSpPr>
            <a:spLocks noGrp="1"/>
          </p:cNvSpPr>
          <p:nvPr>
            <p:ph type="body" sz="quarter" idx="19"/>
          </p:nvPr>
        </p:nvSpPr>
        <p:spPr>
          <a:xfrm>
            <a:off x="245062" y="2027778"/>
            <a:ext cx="3200399" cy="385564"/>
          </a:xfrm>
        </p:spPr>
        <p:txBody>
          <a:bodyPr/>
          <a:lstStyle/>
          <a:p>
            <a:pPr marL="308700" algn="ctr"/>
            <a:r>
              <a:rPr lang="en-IE" sz="3400" dirty="0"/>
              <a:t>Finančni nasveti</a:t>
            </a:r>
          </a:p>
        </p:txBody>
      </p:sp>
      <p:sp>
        <p:nvSpPr>
          <p:cNvPr id="2" name="Slide Number Placeholder 5">
            <a:extLst>
              <a:ext uri="{FF2B5EF4-FFF2-40B4-BE49-F238E27FC236}">
                <a16:creationId xmlns:a16="http://schemas.microsoft.com/office/drawing/2014/main" id="{09AF48EF-49D3-BE32-F95E-53379218789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13</a:t>
            </a:fld>
            <a:endParaRPr lang="fr-CA" dirty="0"/>
          </a:p>
        </p:txBody>
      </p:sp>
      <p:sp>
        <p:nvSpPr>
          <p:cNvPr id="5" name="Slide Number Placeholder 5">
            <a:extLst>
              <a:ext uri="{FF2B5EF4-FFF2-40B4-BE49-F238E27FC236}">
                <a16:creationId xmlns:a16="http://schemas.microsoft.com/office/drawing/2014/main" id="{E37DCF83-DDD7-94A7-C9B4-0532874F676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13</a:t>
            </a:fld>
            <a:endParaRPr lang="fr-CA" dirty="0"/>
          </a:p>
        </p:txBody>
      </p:sp>
      <p:sp>
        <p:nvSpPr>
          <p:cNvPr id="8" name="Slide Number Placeholder 5">
            <a:extLst>
              <a:ext uri="{FF2B5EF4-FFF2-40B4-BE49-F238E27FC236}">
                <a16:creationId xmlns:a16="http://schemas.microsoft.com/office/drawing/2014/main" id="{997B231A-E79E-4D01-BC52-985CE08093A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13</a:t>
            </a:fld>
            <a:endParaRPr lang="fr-CA" dirty="0"/>
          </a:p>
        </p:txBody>
      </p:sp>
      <p:grpSp>
        <p:nvGrpSpPr>
          <p:cNvPr id="50" name="Graphic 503">
            <a:extLst>
              <a:ext uri="{FF2B5EF4-FFF2-40B4-BE49-F238E27FC236}">
                <a16:creationId xmlns:a16="http://schemas.microsoft.com/office/drawing/2014/main" id="{8E8777EC-3E8B-9DF1-A7BE-CBBE06051BF0}"/>
              </a:ext>
            </a:extLst>
          </p:cNvPr>
          <p:cNvGrpSpPr/>
          <p:nvPr/>
        </p:nvGrpSpPr>
        <p:grpSpPr>
          <a:xfrm>
            <a:off x="4136273" y="1302237"/>
            <a:ext cx="720000" cy="720000"/>
            <a:chOff x="12846663" y="3911411"/>
            <a:chExt cx="1023375" cy="1130779"/>
          </a:xfrm>
          <a:noFill/>
        </p:grpSpPr>
        <p:grpSp>
          <p:nvGrpSpPr>
            <p:cNvPr id="51" name="Graphic 503">
              <a:extLst>
                <a:ext uri="{FF2B5EF4-FFF2-40B4-BE49-F238E27FC236}">
                  <a16:creationId xmlns:a16="http://schemas.microsoft.com/office/drawing/2014/main" id="{A4E51668-0E81-388A-8DF6-7AF127E1C16F}"/>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3473FFEF-9B8D-94A6-C73E-9590D8DA6CA3}"/>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811D9A7F-FB3C-480A-47C9-A2D5A9C2D3FE}"/>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41150934-E9B7-EFA1-4D80-ADDD14F4ED8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41DA75E7-2E3A-714C-AAEF-2536A92773AE}"/>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7327DF9D-38B2-11CA-FF1B-B74F13C24024}"/>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F837F304-F4C4-654E-F36A-166F9A307E9F}"/>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84FA5103-12D8-9F2A-9229-53D422151F9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050D324B-B468-70EA-EA62-4A12D0F9941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B5DF73A1-7293-C237-AAC3-6018C2ED8060}"/>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80123F1E-9A53-FB10-EBD7-CB986B3CA41B}"/>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603171A3-13E7-09B4-395B-5E204C72EF1B}"/>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7ED5F04E-19BF-5995-7EFF-EFBBD257DDA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C5C3B29B-C953-6A34-3993-0CBB86D5B75C}"/>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300B783D-66E0-1493-C3A1-383B7BF23ACE}"/>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621BEDF5-D9E8-12BC-B939-2203D8DE7431}"/>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80870E29-40B8-3E5B-BB99-EB95FB2E71A1}"/>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00214817-F93A-36F2-3EFC-75A315E23DCD}"/>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5695CA38-DE69-988D-D68A-0A019511AB59}"/>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11" name="Picture Placeholder 10">
            <a:extLst>
              <a:ext uri="{FF2B5EF4-FFF2-40B4-BE49-F238E27FC236}">
                <a16:creationId xmlns:a16="http://schemas.microsoft.com/office/drawing/2014/main" id="{9B97EFF8-4F4E-F860-A335-F8E1E1BB2A07}"/>
              </a:ext>
            </a:extLst>
          </p:cNvPr>
          <p:cNvPicPr>
            <a:picLocks noGrp="1" noChangeAspect="1"/>
          </p:cNvPicPr>
          <p:nvPr>
            <p:ph type="pic" sz="quarter" idx="10"/>
          </p:nvPr>
        </p:nvPicPr>
        <p:blipFill>
          <a:blip r:embed="rId2"/>
          <a:srcRect t="20402" b="20402"/>
          <a:stretch>
            <a:fillRect/>
          </a:stretch>
        </p:blipFill>
        <p:spPr/>
      </p:pic>
    </p:spTree>
    <p:extLst>
      <p:ext uri="{BB962C8B-B14F-4D97-AF65-F5344CB8AC3E}">
        <p14:creationId xmlns:p14="http://schemas.microsoft.com/office/powerpoint/2010/main" val="379162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D9B0CC1-9719-41EA-2728-CB249AE05081}"/>
              </a:ext>
            </a:extLst>
          </p:cNvPr>
          <p:cNvPicPr>
            <a:picLocks noGrp="1" noChangeAspect="1"/>
          </p:cNvPicPr>
          <p:nvPr>
            <p:ph type="pic" sz="quarter" idx="76"/>
          </p:nvPr>
        </p:nvPicPr>
        <p:blipFill>
          <a:blip r:embed="rId2"/>
          <a:srcRect t="21285" b="21285"/>
          <a:stretch>
            <a:fillRect/>
          </a:stretch>
        </p:blipFill>
        <p:spPr/>
      </p:pic>
      <p:pic>
        <p:nvPicPr>
          <p:cNvPr id="21" name="Picture Placeholder 20">
            <a:extLst>
              <a:ext uri="{FF2B5EF4-FFF2-40B4-BE49-F238E27FC236}">
                <a16:creationId xmlns:a16="http://schemas.microsoft.com/office/drawing/2014/main" id="{3A8153C1-3A1D-D137-771C-42F5AF711B55}"/>
              </a:ext>
            </a:extLst>
          </p:cNvPr>
          <p:cNvPicPr>
            <a:picLocks noGrp="1" noChangeAspect="1"/>
          </p:cNvPicPr>
          <p:nvPr>
            <p:ph type="pic" sz="quarter" idx="77"/>
          </p:nvPr>
        </p:nvPicPr>
        <p:blipFill>
          <a:blip r:embed="rId3"/>
          <a:srcRect t="20023" b="20023"/>
          <a:stretch>
            <a:fillRect/>
          </a:stretch>
        </p:blipFill>
        <p:spPr/>
      </p:pic>
      <p:pic>
        <p:nvPicPr>
          <p:cNvPr id="9" name="Picture Placeholder 8">
            <a:extLst>
              <a:ext uri="{FF2B5EF4-FFF2-40B4-BE49-F238E27FC236}">
                <a16:creationId xmlns:a16="http://schemas.microsoft.com/office/drawing/2014/main" id="{5DB5315A-5EC3-4D60-FE91-AB806B250399}"/>
              </a:ext>
            </a:extLst>
          </p:cNvPr>
          <p:cNvPicPr>
            <a:picLocks noGrp="1" noChangeAspect="1"/>
          </p:cNvPicPr>
          <p:nvPr>
            <p:ph type="pic" sz="quarter" idx="73"/>
          </p:nvPr>
        </p:nvPicPr>
        <p:blipFill rotWithShape="1">
          <a:blip r:embed="rId4"/>
          <a:srcRect t="10877" b="10877"/>
          <a:stretch/>
        </p:blipFill>
        <p:spPr/>
      </p:pic>
      <p:sp>
        <p:nvSpPr>
          <p:cNvPr id="3" name="Text Placeholder 2">
            <a:extLst>
              <a:ext uri="{FF2B5EF4-FFF2-40B4-BE49-F238E27FC236}">
                <a16:creationId xmlns:a16="http://schemas.microsoft.com/office/drawing/2014/main" id="{0BB6E71A-F477-03AC-11E3-80B1BAA027C8}"/>
              </a:ext>
            </a:extLst>
          </p:cNvPr>
          <p:cNvSpPr>
            <a:spLocks noGrp="1"/>
          </p:cNvSpPr>
          <p:nvPr>
            <p:ph type="body" sz="quarter" idx="42"/>
          </p:nvPr>
        </p:nvSpPr>
        <p:spPr/>
        <p:txBody>
          <a:bodyPr lIns="91440" tIns="45720" rIns="91440" bIns="45720" anchor="t">
            <a:noAutofit/>
          </a:bodyPr>
          <a:lstStyle/>
          <a:p>
            <a:r>
              <a:rPr lang="en-GB" dirty="0">
                <a:latin typeface="Calibri"/>
                <a:ea typeface="Open Sans"/>
                <a:cs typeface="Calibri"/>
              </a:rPr>
              <a:t>SLOVENIJA</a:t>
            </a:r>
            <a:endParaRPr lang="en-GB" dirty="0"/>
          </a:p>
        </p:txBody>
      </p:sp>
      <p:pic>
        <p:nvPicPr>
          <p:cNvPr id="17" name="Picture Placeholder 16">
            <a:extLst>
              <a:ext uri="{FF2B5EF4-FFF2-40B4-BE49-F238E27FC236}">
                <a16:creationId xmlns:a16="http://schemas.microsoft.com/office/drawing/2014/main" id="{87732D07-718F-2C1B-40D3-F9A8A8288644}"/>
              </a:ext>
            </a:extLst>
          </p:cNvPr>
          <p:cNvPicPr>
            <a:picLocks noGrp="1" noChangeAspect="1"/>
          </p:cNvPicPr>
          <p:nvPr>
            <p:ph type="pic" sz="quarter" idx="74"/>
          </p:nvPr>
        </p:nvPicPr>
        <p:blipFill rotWithShape="1">
          <a:blip r:embed="rId5"/>
          <a:srcRect l="179" t="38298" r="-179" b="4330"/>
          <a:stretch/>
        </p:blipFill>
        <p:spPr>
          <a:xfrm>
            <a:off x="5832763" y="-1"/>
            <a:ext cx="5694219" cy="2178997"/>
          </a:xfrm>
        </p:spPr>
      </p:pic>
      <p:pic>
        <p:nvPicPr>
          <p:cNvPr id="15" name="Picture Placeholder 14">
            <a:extLst>
              <a:ext uri="{FF2B5EF4-FFF2-40B4-BE49-F238E27FC236}">
                <a16:creationId xmlns:a16="http://schemas.microsoft.com/office/drawing/2014/main" id="{64E9E004-2590-3BCA-E423-2D5933D531BA}"/>
              </a:ext>
            </a:extLst>
          </p:cNvPr>
          <p:cNvPicPr>
            <a:picLocks noGrp="1" noChangeAspect="1"/>
          </p:cNvPicPr>
          <p:nvPr>
            <p:ph type="pic" sz="quarter" idx="75"/>
          </p:nvPr>
        </p:nvPicPr>
        <p:blipFill>
          <a:blip r:embed="rId6"/>
          <a:srcRect t="5944" b="5944"/>
          <a:stretch>
            <a:fillRect/>
          </a:stretch>
        </p:blipFill>
        <p:spPr/>
      </p:pic>
      <p:sp>
        <p:nvSpPr>
          <p:cNvPr id="6" name="Text Placeholder 5">
            <a:extLst>
              <a:ext uri="{FF2B5EF4-FFF2-40B4-BE49-F238E27FC236}">
                <a16:creationId xmlns:a16="http://schemas.microsoft.com/office/drawing/2014/main" id="{F8E1FEDD-8892-8EB2-A062-5B68FF0EDE10}"/>
              </a:ext>
            </a:extLst>
          </p:cNvPr>
          <p:cNvSpPr>
            <a:spLocks noGrp="1"/>
          </p:cNvSpPr>
          <p:nvPr>
            <p:ph type="body" sz="quarter" idx="65"/>
          </p:nvPr>
        </p:nvSpPr>
        <p:spPr/>
        <p:txBody>
          <a:bodyPr/>
          <a:lstStyle/>
          <a:p>
            <a:r>
              <a:rPr lang="en-GB"/>
              <a:t>Photo Credit: Chalet Rušovc, Slovenia</a:t>
            </a:r>
          </a:p>
        </p:txBody>
      </p:sp>
      <p:pic>
        <p:nvPicPr>
          <p:cNvPr id="7" name="Picture 6">
            <a:extLst>
              <a:ext uri="{FF2B5EF4-FFF2-40B4-BE49-F238E27FC236}">
                <a16:creationId xmlns:a16="http://schemas.microsoft.com/office/drawing/2014/main" id="{E71F3983-67F9-4BC0-9033-10A83342D9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526982" y="2943057"/>
            <a:ext cx="665018" cy="399011"/>
          </a:xfrm>
          <a:prstGeom prst="rect">
            <a:avLst/>
          </a:prstGeom>
        </p:spPr>
      </p:pic>
    </p:spTree>
    <p:extLst>
      <p:ext uri="{BB962C8B-B14F-4D97-AF65-F5344CB8AC3E}">
        <p14:creationId xmlns:p14="http://schemas.microsoft.com/office/powerpoint/2010/main" val="3818549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2CD6-1BB5-932B-911D-521EC0FCA6A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1D2FE7-C784-CD04-A88C-80D1B2624A71}"/>
              </a:ext>
            </a:extLst>
          </p:cNvPr>
          <p:cNvSpPr>
            <a:spLocks noGrp="1"/>
          </p:cNvSpPr>
          <p:nvPr>
            <p:ph type="body" sz="quarter" idx="18"/>
          </p:nvPr>
        </p:nvSpPr>
        <p:spPr>
          <a:xfrm>
            <a:off x="7934325" y="1761875"/>
            <a:ext cx="3885513" cy="870198"/>
          </a:xfrm>
        </p:spPr>
        <p:txBody>
          <a:bodyPr/>
          <a:lstStyle/>
          <a:p>
            <a:pPr>
              <a:lnSpc>
                <a:spcPct val="100000"/>
              </a:lnSpc>
            </a:pPr>
            <a:r>
              <a:rPr lang="en-US" sz="3200" dirty="0"/>
              <a:t>Izstopajte in zagotovite uspešnost: </a:t>
            </a:r>
            <a:r>
              <a:rPr lang="en-US" sz="3200" b="0" dirty="0"/>
              <a:t>faktor WOW</a:t>
            </a:r>
            <a:endParaRPr lang="en-IE" b="0" dirty="0"/>
          </a:p>
        </p:txBody>
      </p:sp>
      <p:sp>
        <p:nvSpPr>
          <p:cNvPr id="7" name="Text Placeholder 6">
            <a:extLst>
              <a:ext uri="{FF2B5EF4-FFF2-40B4-BE49-F238E27FC236}">
                <a16:creationId xmlns:a16="http://schemas.microsoft.com/office/drawing/2014/main" id="{98C39B7B-B8C2-0C47-AD9A-A79C072E5DFB}"/>
              </a:ext>
            </a:extLst>
          </p:cNvPr>
          <p:cNvSpPr>
            <a:spLocks noGrp="1"/>
          </p:cNvSpPr>
          <p:nvPr>
            <p:ph type="body" sz="quarter" idx="19"/>
          </p:nvPr>
        </p:nvSpPr>
        <p:spPr>
          <a:xfrm>
            <a:off x="10622535" y="648333"/>
            <a:ext cx="1197303" cy="319777"/>
          </a:xfrm>
        </p:spPr>
        <p:txBody>
          <a:bodyPr/>
          <a:lstStyle/>
          <a:p>
            <a:r>
              <a:rPr lang="en-IE" sz="7200" dirty="0"/>
              <a:t>09</a:t>
            </a:r>
          </a:p>
        </p:txBody>
      </p:sp>
      <p:sp>
        <p:nvSpPr>
          <p:cNvPr id="9" name="Text Placeholder 8">
            <a:extLst>
              <a:ext uri="{FF2B5EF4-FFF2-40B4-BE49-F238E27FC236}">
                <a16:creationId xmlns:a16="http://schemas.microsoft.com/office/drawing/2014/main" id="{585F804E-DC62-15F5-4978-468AA6BB5541}"/>
              </a:ext>
            </a:extLst>
          </p:cNvPr>
          <p:cNvSpPr>
            <a:spLocks noGrp="1"/>
          </p:cNvSpPr>
          <p:nvPr>
            <p:ph type="body" sz="quarter" idx="23"/>
          </p:nvPr>
        </p:nvSpPr>
        <p:spPr>
          <a:xfrm>
            <a:off x="330274" y="3994020"/>
            <a:ext cx="11318801" cy="1248936"/>
          </a:xfrm>
        </p:spPr>
        <p:txBody>
          <a:bodyPr/>
          <a:lstStyle/>
          <a:p>
            <a:r>
              <a:rPr lang="en-US" sz="2400" b="1" dirty="0">
                <a:solidFill>
                  <a:srgbClr val="E96751"/>
                </a:solidFill>
              </a:rPr>
              <a:t>Vlagajte v nepozabne lastnosti, ki upravičujejo višje cene in donosnost naložb v trženje. Cilj je, da vaša namestitev postane nepozabna in tržno zanimiva.</a:t>
            </a:r>
          </a:p>
          <a:p>
            <a:r>
              <a:rPr lang="en-US" dirty="0"/>
              <a:t>„WOW faktor“ je tisto, zaradi česar gostje izberejo vašo nastanitev med stotinami drugih. Je tudi vaša najboljša priložnost, da </a:t>
            </a:r>
            <a:r>
              <a:rPr lang="en-US" b="1" dirty="0"/>
              <a:t>upravičite višje cene </a:t>
            </a:r>
            <a:r>
              <a:rPr lang="en-US" dirty="0"/>
              <a:t>in spodbudite organsko trženje. Naj gre za jacuzzi z razgledom, zunanjo kopel, strešno teraso za opazovanje zvezd ali nenavadno strukturo, kot je hišica na drevesu, vlaganje</a:t>
            </a:r>
            <a:r>
              <a:rPr lang="en-US" b="1" dirty="0"/>
              <a:t> 5.000–15.000 </a:t>
            </a:r>
            <a:r>
              <a:rPr lang="en-US" dirty="0"/>
              <a:t>evrov v značilno značilnost lahko vaši ceni doda</a:t>
            </a:r>
            <a:r>
              <a:rPr lang="en-US" b="1" dirty="0"/>
              <a:t> 50–150 evrov na noč</a:t>
            </a:r>
            <a:r>
              <a:rPr lang="en-US" dirty="0"/>
              <a:t>. Nepozabna izkušnja gostov = višji zaslužki in ponovne rezervacije.</a:t>
            </a:r>
            <a:endParaRPr lang="en-IE" dirty="0"/>
          </a:p>
        </p:txBody>
      </p:sp>
      <p:sp>
        <p:nvSpPr>
          <p:cNvPr id="3" name="Text Placeholder 2">
            <a:extLst>
              <a:ext uri="{FF2B5EF4-FFF2-40B4-BE49-F238E27FC236}">
                <a16:creationId xmlns:a16="http://schemas.microsoft.com/office/drawing/2014/main" id="{E9A58C74-550A-88C4-5B41-BC803EFC633D}"/>
              </a:ext>
            </a:extLst>
          </p:cNvPr>
          <p:cNvSpPr>
            <a:spLocks noGrp="1"/>
          </p:cNvSpPr>
          <p:nvPr>
            <p:ph type="body" sz="quarter" idx="66"/>
          </p:nvPr>
        </p:nvSpPr>
        <p:spPr/>
        <p:txBody>
          <a:bodyPr lIns="91440" tIns="45720" rIns="91440" bIns="45720" anchor="ctr">
            <a:noAutofit/>
          </a:bodyPr>
          <a:lstStyle/>
          <a:p>
            <a:r>
              <a:rPr lang="en-IE" dirty="0" err="1">
                <a:latin typeface="Calibri"/>
                <a:ea typeface="Calibri"/>
                <a:cs typeface="Calibri"/>
              </a:rPr>
              <a:t>Avtor</a:t>
            </a:r>
            <a:r>
              <a:rPr lang="en-IE" dirty="0">
                <a:latin typeface="Calibri"/>
                <a:ea typeface="Calibri"/>
                <a:cs typeface="Calibri"/>
              </a:rPr>
              <a:t> </a:t>
            </a:r>
            <a:r>
              <a:rPr lang="en-IE" dirty="0" err="1">
                <a:latin typeface="Calibri"/>
                <a:ea typeface="Calibri"/>
                <a:cs typeface="Calibri"/>
              </a:rPr>
              <a:t>fotografije</a:t>
            </a:r>
            <a:endParaRPr lang="en-IE" dirty="0" err="1">
              <a:ea typeface="Calibri"/>
            </a:endParaRPr>
          </a:p>
        </p:txBody>
      </p:sp>
      <p:pic>
        <p:nvPicPr>
          <p:cNvPr id="14" name="Picture Placeholder 13" descr="A person and person doing yoga on mats outside&#10;&#10;AI-generated content may be incorrect.">
            <a:extLst>
              <a:ext uri="{FF2B5EF4-FFF2-40B4-BE49-F238E27FC236}">
                <a16:creationId xmlns:a16="http://schemas.microsoft.com/office/drawing/2014/main" id="{FEA4AD37-D0D8-F682-5EA1-3F415DBDCB8A}"/>
              </a:ext>
            </a:extLst>
          </p:cNvPr>
          <p:cNvPicPr>
            <a:picLocks noGrp="1" noChangeAspect="1"/>
          </p:cNvPicPr>
          <p:nvPr>
            <p:ph type="pic" sz="quarter" idx="22"/>
          </p:nvPr>
        </p:nvPicPr>
        <p:blipFill>
          <a:blip r:embed="rId2"/>
          <a:srcRect t="15698" b="15698"/>
          <a:stretch>
            <a:fillRect/>
          </a:stretch>
        </p:blipFill>
        <p:spPr>
          <a:xfrm>
            <a:off x="0" y="11683"/>
            <a:ext cx="8097183" cy="3704457"/>
          </a:xfrm>
        </p:spPr>
      </p:pic>
    </p:spTree>
    <p:extLst>
      <p:ext uri="{BB962C8B-B14F-4D97-AF65-F5344CB8AC3E}">
        <p14:creationId xmlns:p14="http://schemas.microsoft.com/office/powerpoint/2010/main" val="3579965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7826B-0955-A110-4DB0-C99D93AD70C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1D668A4-48ED-23CF-D67E-03BE5130FCCF}"/>
              </a:ext>
            </a:extLst>
          </p:cNvPr>
          <p:cNvSpPr>
            <a:spLocks noGrp="1"/>
          </p:cNvSpPr>
          <p:nvPr>
            <p:ph type="body" sz="quarter" idx="42"/>
          </p:nvPr>
        </p:nvSpPr>
        <p:spPr>
          <a:xfrm rot="16200000">
            <a:off x="9413496" y="3912374"/>
            <a:ext cx="5111485" cy="452458"/>
          </a:xfrm>
        </p:spPr>
        <p:txBody>
          <a:bodyPr lIns="91440" tIns="45720" rIns="91440" bIns="45720" anchor="t">
            <a:noAutofit/>
          </a:bodyPr>
          <a:lstStyle/>
          <a:p>
            <a:r>
              <a:rPr lang="en-GB" sz="2000" dirty="0">
                <a:solidFill>
                  <a:srgbClr val="3B7F81"/>
                </a:solidFill>
                <a:latin typeface="Calibri"/>
                <a:ea typeface="Open Sans"/>
                <a:cs typeface="Calibri"/>
              </a:rPr>
              <a:t>Ustvarjanje faktorja presenečenja</a:t>
            </a:r>
          </a:p>
        </p:txBody>
      </p:sp>
      <p:sp>
        <p:nvSpPr>
          <p:cNvPr id="6" name="Text Placeholder 5">
            <a:extLst>
              <a:ext uri="{FF2B5EF4-FFF2-40B4-BE49-F238E27FC236}">
                <a16:creationId xmlns:a16="http://schemas.microsoft.com/office/drawing/2014/main" id="{FEBBE7FF-62AB-9174-BA1B-60E29E045FC2}"/>
              </a:ext>
            </a:extLst>
          </p:cNvPr>
          <p:cNvSpPr>
            <a:spLocks noGrp="1"/>
          </p:cNvSpPr>
          <p:nvPr>
            <p:ph type="body" sz="quarter" idx="65"/>
          </p:nvPr>
        </p:nvSpPr>
        <p:spPr>
          <a:xfrm rot="16200000">
            <a:off x="10039920" y="4911578"/>
            <a:ext cx="2953721" cy="452458"/>
          </a:xfrm>
        </p:spPr>
        <p:txBody>
          <a:bodyPr/>
          <a:lstStyle/>
          <a:p>
            <a:r>
              <a:rPr lang="en-GB" dirty="0"/>
              <a:t>Avtor fotografije: Fitz of Inch, Irska</a:t>
            </a:r>
          </a:p>
        </p:txBody>
      </p:sp>
      <p:pic>
        <p:nvPicPr>
          <p:cNvPr id="47" name="Picture 46">
            <a:extLst>
              <a:ext uri="{FF2B5EF4-FFF2-40B4-BE49-F238E27FC236}">
                <a16:creationId xmlns:a16="http://schemas.microsoft.com/office/drawing/2014/main" id="{F3BAB64A-62D4-F353-5C80-76B5E4461047}"/>
              </a:ext>
            </a:extLst>
          </p:cNvPr>
          <p:cNvPicPr>
            <a:picLocks noChangeAspect="1"/>
          </p:cNvPicPr>
          <p:nvPr/>
        </p:nvPicPr>
        <p:blipFill>
          <a:blip r:embed="rId2"/>
          <a:stretch>
            <a:fillRect/>
          </a:stretch>
        </p:blipFill>
        <p:spPr>
          <a:xfrm>
            <a:off x="448990" y="3090198"/>
            <a:ext cx="10555108" cy="3692546"/>
          </a:xfrm>
          <a:prstGeom prst="rect">
            <a:avLst/>
          </a:prstGeom>
        </p:spPr>
      </p:pic>
      <p:pic>
        <p:nvPicPr>
          <p:cNvPr id="59" name="Picture 2" descr="Drumhierny Woodland Hideaway review: Ireland's newest lodges are ...">
            <a:extLst>
              <a:ext uri="{FF2B5EF4-FFF2-40B4-BE49-F238E27FC236}">
                <a16:creationId xmlns:a16="http://schemas.microsoft.com/office/drawing/2014/main" id="{9DF5A2FB-1729-17F4-CC63-3AEE26800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 y="237954"/>
            <a:ext cx="40576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orest Bathing in Leitrim – The Wellbeing Sanctuary at Drumhierny ...">
            <a:extLst>
              <a:ext uri="{FF2B5EF4-FFF2-40B4-BE49-F238E27FC236}">
                <a16:creationId xmlns:a16="http://schemas.microsoft.com/office/drawing/2014/main" id="{9AA18B76-9522-3266-277F-1878916F5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117" y="237954"/>
            <a:ext cx="3929109"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The Flemings Leitrim Takeover! | Welcome to Leitrim">
            <a:extLst>
              <a:ext uri="{FF2B5EF4-FFF2-40B4-BE49-F238E27FC236}">
                <a16:creationId xmlns:a16="http://schemas.microsoft.com/office/drawing/2014/main" id="{9B1926F4-2502-6CF2-0EAF-46FF3429B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65" b="7365"/>
          <a:stretch>
            <a:fillRect/>
          </a:stretch>
        </p:blipFill>
        <p:spPr bwMode="auto">
          <a:xfrm>
            <a:off x="7990226" y="237953"/>
            <a:ext cx="4205242" cy="270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88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A090-D8C9-F407-F5D9-E2710EBDD6C3}"/>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DFC24051-9731-F0A2-B99E-56823CB9E8AB}"/>
              </a:ext>
            </a:extLst>
          </p:cNvPr>
          <p:cNvSpPr txBox="1">
            <a:spLocks/>
          </p:cNvSpPr>
          <p:nvPr/>
        </p:nvSpPr>
        <p:spPr>
          <a:xfrm>
            <a:off x="4148214" y="196156"/>
            <a:ext cx="7648473" cy="3499183"/>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1200"/>
              </a:spcAft>
            </a:pPr>
            <a:r>
              <a:rPr lang="en-US" sz="2100" b="1" dirty="0">
                <a:solidFill>
                  <a:srgbClr val="E96751"/>
                </a:solidFill>
                <a:latin typeface="Calibri"/>
                <a:ea typeface="Open Sans"/>
                <a:cs typeface="Calibri"/>
              </a:rPr>
              <a:t>Edinstvene značilnosti povečajo cene nočitev za 50–150 evrov, spodbujajo organsko trženje in privabljajo premium goste.</a:t>
            </a:r>
          </a:p>
          <a:p>
            <a:pPr fontAlgn="base">
              <a:lnSpc>
                <a:spcPct val="100000"/>
              </a:lnSpc>
              <a:spcAft>
                <a:spcPts val="1200"/>
              </a:spcAft>
            </a:pPr>
            <a:r>
              <a:rPr lang="en-US" sz="2100" dirty="0">
                <a:solidFill>
                  <a:srgbClr val="494949"/>
                </a:solidFill>
                <a:latin typeface="Calibri"/>
                <a:ea typeface="Open Sans"/>
                <a:cs typeface="Calibri"/>
              </a:rPr>
              <a:t>Spletna stran mora ponujati nepozabno </a:t>
            </a:r>
            <a:r>
              <a:rPr lang="en-US" sz="2100" b="1" dirty="0">
                <a:solidFill>
                  <a:srgbClr val="494949"/>
                </a:solidFill>
                <a:latin typeface="Calibri"/>
                <a:ea typeface="Open Sans"/>
                <a:cs typeface="Calibri"/>
              </a:rPr>
              <a:t>izkušnjo gostom</a:t>
            </a:r>
            <a:r>
              <a:rPr lang="en-US" sz="2100" dirty="0">
                <a:solidFill>
                  <a:srgbClr val="494949"/>
                </a:solidFill>
                <a:latin typeface="Calibri"/>
                <a:ea typeface="Open Sans"/>
                <a:cs typeface="Calibri"/>
              </a:rPr>
              <a:t>, ki upravičuje izbiro </a:t>
            </a:r>
            <a:r>
              <a:rPr lang="en-US" sz="2100" dirty="0" err="1">
                <a:solidFill>
                  <a:srgbClr val="494949"/>
                </a:solidFill>
                <a:latin typeface="Calibri"/>
                <a:ea typeface="Open Sans"/>
                <a:cs typeface="Calibri"/>
              </a:rPr>
              <a:t>vaše</a:t>
            </a:r>
            <a:r>
              <a:rPr lang="en-US" sz="2100" dirty="0">
                <a:solidFill>
                  <a:srgbClr val="494949"/>
                </a:solidFill>
                <a:latin typeface="Calibri"/>
                <a:ea typeface="Open Sans"/>
                <a:cs typeface="Calibri"/>
              </a:rPr>
              <a:t> </a:t>
            </a:r>
            <a:r>
              <a:rPr lang="en-US" sz="2100" dirty="0" err="1">
                <a:solidFill>
                  <a:srgbClr val="494949"/>
                </a:solidFill>
                <a:latin typeface="Calibri"/>
                <a:ea typeface="Open Sans"/>
                <a:cs typeface="Calibri"/>
              </a:rPr>
              <a:t>alternativne</a:t>
            </a:r>
            <a:r>
              <a:rPr lang="en-US" sz="2100" dirty="0">
                <a:solidFill>
                  <a:srgbClr val="494949"/>
                </a:solidFill>
                <a:latin typeface="Calibri"/>
                <a:ea typeface="Open Sans"/>
                <a:cs typeface="Calibri"/>
              </a:rPr>
              <a:t> </a:t>
            </a:r>
            <a:r>
              <a:rPr lang="en-US" sz="2100" dirty="0" err="1">
                <a:solidFill>
                  <a:srgbClr val="494949"/>
                </a:solidFill>
                <a:latin typeface="Calibri"/>
                <a:ea typeface="Open Sans"/>
                <a:cs typeface="Calibri"/>
              </a:rPr>
              <a:t>nastanitve</a:t>
            </a:r>
            <a:r>
              <a:rPr lang="en-US" sz="2100" dirty="0">
                <a:solidFill>
                  <a:srgbClr val="494949"/>
                </a:solidFill>
                <a:latin typeface="Calibri"/>
                <a:ea typeface="Open Sans"/>
                <a:cs typeface="Calibri"/>
              </a:rPr>
              <a:t> </a:t>
            </a:r>
            <a:r>
              <a:rPr lang="en-US" sz="2100" dirty="0" err="1">
                <a:solidFill>
                  <a:srgbClr val="494949"/>
                </a:solidFill>
                <a:latin typeface="Calibri"/>
                <a:ea typeface="Open Sans"/>
                <a:cs typeface="Calibri"/>
              </a:rPr>
              <a:t>namesto</a:t>
            </a:r>
            <a:r>
              <a:rPr lang="en-US" sz="2100" dirty="0">
                <a:solidFill>
                  <a:srgbClr val="494949"/>
                </a:solidFill>
                <a:latin typeface="Calibri"/>
                <a:ea typeface="Open Sans"/>
                <a:cs typeface="Calibri"/>
              </a:rPr>
              <a:t> </a:t>
            </a:r>
            <a:r>
              <a:rPr lang="en-US" sz="2100" dirty="0" err="1">
                <a:solidFill>
                  <a:srgbClr val="494949"/>
                </a:solidFill>
                <a:latin typeface="Calibri"/>
                <a:ea typeface="Open Sans"/>
                <a:cs typeface="Calibri"/>
              </a:rPr>
              <a:t>običajnega</a:t>
            </a:r>
            <a:r>
              <a:rPr lang="en-US" sz="2100" dirty="0">
                <a:solidFill>
                  <a:srgbClr val="494949"/>
                </a:solidFill>
                <a:latin typeface="Calibri"/>
                <a:ea typeface="Open Sans"/>
                <a:cs typeface="Calibri"/>
              </a:rPr>
              <a:t> hotela </a:t>
            </a:r>
            <a:r>
              <a:rPr lang="en-US" sz="2100" dirty="0" err="1">
                <a:solidFill>
                  <a:srgbClr val="494949"/>
                </a:solidFill>
                <a:latin typeface="Calibri"/>
                <a:ea typeface="Open Sans"/>
                <a:cs typeface="Calibri"/>
              </a:rPr>
              <a:t>ali</a:t>
            </a:r>
            <a:r>
              <a:rPr lang="en-US" sz="2100" dirty="0">
                <a:solidFill>
                  <a:srgbClr val="494949"/>
                </a:solidFill>
                <a:latin typeface="Calibri"/>
                <a:ea typeface="Open Sans"/>
                <a:cs typeface="Calibri"/>
              </a:rPr>
              <a:t> </a:t>
            </a:r>
            <a:r>
              <a:rPr lang="en-US" sz="2100" dirty="0" err="1">
                <a:solidFill>
                  <a:srgbClr val="494949"/>
                </a:solidFill>
                <a:latin typeface="Calibri"/>
                <a:ea typeface="Open Sans"/>
                <a:cs typeface="Calibri"/>
              </a:rPr>
              <a:t>turistične</a:t>
            </a:r>
            <a:r>
              <a:rPr lang="en-US" sz="2100" dirty="0">
                <a:solidFill>
                  <a:srgbClr val="494949"/>
                </a:solidFill>
                <a:latin typeface="Calibri"/>
                <a:ea typeface="Open Sans"/>
                <a:cs typeface="Calibri"/>
              </a:rPr>
              <a:t> </a:t>
            </a:r>
            <a:r>
              <a:rPr lang="en-US" sz="2100" dirty="0" err="1">
                <a:solidFill>
                  <a:srgbClr val="494949"/>
                </a:solidFill>
                <a:latin typeface="Calibri"/>
                <a:ea typeface="Open Sans"/>
                <a:cs typeface="Calibri"/>
              </a:rPr>
              <a:t>nastanitve</a:t>
            </a:r>
            <a:r>
              <a:rPr lang="en-US" sz="2100" dirty="0">
                <a:solidFill>
                  <a:srgbClr val="494949"/>
                </a:solidFill>
                <a:latin typeface="Calibri"/>
                <a:ea typeface="Open Sans"/>
                <a:cs typeface="Calibri"/>
              </a:rPr>
              <a:t>.</a:t>
            </a:r>
          </a:p>
          <a:p>
            <a:pPr fontAlgn="base">
              <a:lnSpc>
                <a:spcPct val="100000"/>
              </a:lnSpc>
              <a:spcAft>
                <a:spcPts val="1200"/>
              </a:spcAft>
            </a:pPr>
            <a:r>
              <a:rPr lang="en-US" sz="2100" b="1" i="1" dirty="0">
                <a:solidFill>
                  <a:srgbClr val="E96751"/>
                </a:solidFill>
                <a:latin typeface="Calibri"/>
                <a:ea typeface="Open Sans"/>
                <a:cs typeface="Calibri"/>
              </a:rPr>
              <a:t>„</a:t>
            </a:r>
            <a:r>
              <a:rPr lang="en-US" sz="2100" b="1" i="1" dirty="0" err="1">
                <a:solidFill>
                  <a:srgbClr val="E96751"/>
                </a:solidFill>
                <a:latin typeface="Calibri"/>
                <a:ea typeface="Open Sans"/>
                <a:cs typeface="Calibri"/>
              </a:rPr>
              <a:t>Nastanitve</a:t>
            </a:r>
            <a:r>
              <a:rPr lang="en-US" sz="2100" b="1" i="1" dirty="0">
                <a:solidFill>
                  <a:srgbClr val="E96751"/>
                </a:solidFill>
                <a:latin typeface="Calibri"/>
                <a:ea typeface="Open Sans"/>
                <a:cs typeface="Calibri"/>
              </a:rPr>
              <a:t> </a:t>
            </a:r>
            <a:r>
              <a:rPr lang="en-US" sz="2100" b="1" i="1" dirty="0" err="1">
                <a:solidFill>
                  <a:srgbClr val="E96751"/>
                </a:solidFill>
                <a:latin typeface="Calibri"/>
                <a:ea typeface="Open Sans"/>
                <a:cs typeface="Calibri"/>
              </a:rPr>
              <a:t>morajo</a:t>
            </a:r>
            <a:r>
              <a:rPr lang="en-US" sz="2100" b="1" i="1" dirty="0">
                <a:solidFill>
                  <a:srgbClr val="E96751"/>
                </a:solidFill>
                <a:latin typeface="Calibri"/>
                <a:ea typeface="Open Sans"/>
                <a:cs typeface="Calibri"/>
              </a:rPr>
              <a:t> </a:t>
            </a:r>
            <a:r>
              <a:rPr lang="en-US" sz="2100" b="1" i="1" dirty="0" err="1">
                <a:solidFill>
                  <a:srgbClr val="E96751"/>
                </a:solidFill>
                <a:latin typeface="Calibri"/>
                <a:ea typeface="Open Sans"/>
                <a:cs typeface="Calibri"/>
              </a:rPr>
              <a:t>biti</a:t>
            </a:r>
            <a:r>
              <a:rPr lang="en-US" sz="2100" b="1" i="1" dirty="0">
                <a:solidFill>
                  <a:srgbClr val="E96751"/>
                </a:solidFill>
                <a:latin typeface="Calibri"/>
                <a:ea typeface="Open Sans"/>
                <a:cs typeface="Calibri"/>
              </a:rPr>
              <a:t> več kot le kraj za spanje.“</a:t>
            </a:r>
            <a:r>
              <a:rPr lang="en-US" sz="2100" dirty="0">
                <a:solidFill>
                  <a:srgbClr val="494949"/>
                </a:solidFill>
                <a:latin typeface="Calibri"/>
                <a:ea typeface="Open Sans"/>
                <a:cs typeface="Calibri"/>
              </a:rPr>
              <a:t> </a:t>
            </a:r>
          </a:p>
          <a:p>
            <a:pPr marL="342900" indent="-342900" fontAlgn="base">
              <a:lnSpc>
                <a:spcPct val="100000"/>
              </a:lnSpc>
              <a:spcAft>
                <a:spcPts val="1200"/>
              </a:spcAft>
              <a:buFont typeface="Wingdings" panose="05000000000000000000" pitchFamily="2" charset="2"/>
              <a:buChar char="v"/>
            </a:pPr>
            <a:r>
              <a:rPr lang="en-US" sz="2100" dirty="0">
                <a:solidFill>
                  <a:srgbClr val="494949"/>
                </a:solidFill>
                <a:latin typeface="Calibri"/>
                <a:ea typeface="Open Sans"/>
                <a:cs typeface="Calibri"/>
              </a:rPr>
              <a:t>Ključna lekcija uspešnih podjetij, ki se ukvarjajo z glampingom, je, da je treba ponuditi </a:t>
            </a:r>
            <a:r>
              <a:rPr lang="en-US" sz="2100" b="1" dirty="0">
                <a:solidFill>
                  <a:srgbClr val="494949"/>
                </a:solidFill>
                <a:latin typeface="Calibri"/>
                <a:ea typeface="Open Sans"/>
                <a:cs typeface="Calibri"/>
              </a:rPr>
              <a:t>„wow faktor“</a:t>
            </a:r>
            <a:r>
              <a:rPr lang="en-US" sz="2100" dirty="0">
                <a:solidFill>
                  <a:srgbClr val="494949"/>
                </a:solidFill>
                <a:latin typeface="Calibri"/>
                <a:ea typeface="Open Sans"/>
                <a:cs typeface="Calibri"/>
              </a:rPr>
              <a:t>, o katerem bodo ljudje govorili. To je lahko izjemna pokrajina (npr. obala jezera v Sloveniji ali vulkansko ozadje na Islandiji) ali edinstvene strukture, kot so hišice na drevesih </a:t>
            </a:r>
            <a:r>
              <a:rPr lang="en-US" sz="2100" dirty="0">
                <a:solidFill>
                  <a:srgbClr val="E96751"/>
                </a:solidFill>
                <a:latin typeface="Calibri"/>
                <a:ea typeface="Open Sans"/>
                <a:cs typeface="Calibri"/>
              </a:rPr>
              <a:t>na Irskem</a:t>
            </a:r>
            <a:r>
              <a:rPr lang="en-US" sz="2100" dirty="0">
                <a:solidFill>
                  <a:srgbClr val="494949"/>
                </a:solidFill>
                <a:latin typeface="Calibri"/>
                <a:ea typeface="Open Sans"/>
                <a:cs typeface="Calibri"/>
              </a:rPr>
              <a:t>.  </a:t>
            </a:r>
          </a:p>
          <a:p>
            <a:pPr marL="342900" indent="-342900" fontAlgn="base">
              <a:lnSpc>
                <a:spcPct val="100000"/>
              </a:lnSpc>
              <a:spcAft>
                <a:spcPts val="1200"/>
              </a:spcAft>
              <a:buFont typeface="Wingdings" panose="05000000000000000000" pitchFamily="2" charset="2"/>
              <a:buChar char="v"/>
            </a:pPr>
            <a:r>
              <a:rPr lang="en-US" sz="2100" dirty="0">
                <a:solidFill>
                  <a:srgbClr val="494949"/>
                </a:solidFill>
                <a:latin typeface="Calibri"/>
                <a:ea typeface="Open Sans"/>
                <a:cs typeface="Calibri"/>
              </a:rPr>
              <a:t>To pogosto pomeni </a:t>
            </a:r>
            <a:r>
              <a:rPr lang="en-US" sz="2100" b="1" dirty="0">
                <a:solidFill>
                  <a:srgbClr val="494949"/>
                </a:solidFill>
                <a:latin typeface="Calibri"/>
                <a:ea typeface="Open Sans"/>
                <a:cs typeface="Calibri"/>
              </a:rPr>
              <a:t>izkoriščanje edinstvenih značilnosti</a:t>
            </a:r>
            <a:r>
              <a:rPr lang="en-US" sz="2100" dirty="0">
                <a:solidFill>
                  <a:srgbClr val="494949"/>
                </a:solidFill>
                <a:latin typeface="Calibri"/>
                <a:ea typeface="Open Sans"/>
                <a:cs typeface="Calibri"/>
              </a:rPr>
              <a:t>: čudovitih razgledov, bližine narave, zasebnosti ali novosti. </a:t>
            </a:r>
          </a:p>
          <a:p>
            <a:pPr marL="342900" indent="-342900" fontAlgn="base">
              <a:lnSpc>
                <a:spcPct val="100000"/>
              </a:lnSpc>
              <a:spcAft>
                <a:spcPts val="1200"/>
              </a:spcAft>
              <a:buFont typeface="Wingdings" panose="05000000000000000000" pitchFamily="2" charset="2"/>
              <a:buChar char="v"/>
            </a:pPr>
            <a:r>
              <a:rPr lang="en-US" sz="2100" dirty="0">
                <a:solidFill>
                  <a:srgbClr val="494949"/>
                </a:solidFill>
                <a:latin typeface="Calibri"/>
                <a:ea typeface="Open Sans"/>
                <a:cs typeface="Calibri"/>
              </a:rPr>
              <a:t>Premislite, kaj </a:t>
            </a:r>
            <a:r>
              <a:rPr lang="en-US" sz="2100" b="1" dirty="0">
                <a:solidFill>
                  <a:srgbClr val="494949"/>
                </a:solidFill>
                <a:latin typeface="Calibri"/>
                <a:ea typeface="Open Sans"/>
                <a:cs typeface="Calibri"/>
              </a:rPr>
              <a:t>želi </a:t>
            </a:r>
            <a:r>
              <a:rPr lang="en-US" sz="2100" dirty="0">
                <a:solidFill>
                  <a:srgbClr val="494949"/>
                </a:solidFill>
                <a:latin typeface="Calibri"/>
                <a:ea typeface="Open Sans"/>
                <a:cs typeface="Calibri"/>
              </a:rPr>
              <a:t>vaša </a:t>
            </a:r>
            <a:r>
              <a:rPr lang="en-US" sz="2100" b="1" dirty="0">
                <a:solidFill>
                  <a:srgbClr val="494949"/>
                </a:solidFill>
                <a:latin typeface="Calibri"/>
                <a:ea typeface="Open Sans"/>
                <a:cs typeface="Calibri"/>
              </a:rPr>
              <a:t>ciljna skupina: </a:t>
            </a:r>
            <a:r>
              <a:rPr lang="en-US" sz="2100" dirty="0">
                <a:solidFill>
                  <a:srgbClr val="494949"/>
                </a:solidFill>
                <a:latin typeface="Calibri"/>
                <a:ea typeface="Open Sans"/>
                <a:cs typeface="Calibri"/>
              </a:rPr>
              <a:t>ljubitelji zvezd bodo morda cenili lokacijo s temnim nebom, družine pa bodo morda želele naravne poti v bližini. Premislite, kaj lahko ustvarite na lokaciji? Kako se lahko povežete z lokalnimi podjetji, okoljem in dejavnostmi?</a:t>
            </a:r>
            <a:endParaRPr lang="en-US" sz="2100" b="1" i="1">
              <a:solidFill>
                <a:srgbClr val="494949"/>
              </a:solidFill>
              <a:latin typeface="Calibri"/>
              <a:ea typeface="Open Sans"/>
              <a:cs typeface="Calibri"/>
            </a:endParaRPr>
          </a:p>
        </p:txBody>
      </p:sp>
      <p:pic>
        <p:nvPicPr>
          <p:cNvPr id="15" name="Picture Placeholder 14" descr="A building with a mirror on the outside&#10;&#10;AI-generated content may be incorrect.">
            <a:extLst>
              <a:ext uri="{FF2B5EF4-FFF2-40B4-BE49-F238E27FC236}">
                <a16:creationId xmlns:a16="http://schemas.microsoft.com/office/drawing/2014/main" id="{43DCA75B-9756-3D0E-2DF7-588ECD5AED11}"/>
              </a:ext>
            </a:extLst>
          </p:cNvPr>
          <p:cNvPicPr>
            <a:picLocks noGrp="1" noChangeAspect="1"/>
          </p:cNvPicPr>
          <p:nvPr>
            <p:ph type="pic" sz="quarter" idx="10"/>
          </p:nvPr>
        </p:nvPicPr>
        <p:blipFill>
          <a:blip r:embed="rId2"/>
          <a:srcRect t="7323" b="7323"/>
          <a:stretch>
            <a:fillRect/>
          </a:stretch>
        </p:blipFill>
        <p:spPr/>
      </p:pic>
      <p:sp>
        <p:nvSpPr>
          <p:cNvPr id="4" name="Slide Number Placeholder 5">
            <a:extLst>
              <a:ext uri="{FF2B5EF4-FFF2-40B4-BE49-F238E27FC236}">
                <a16:creationId xmlns:a16="http://schemas.microsoft.com/office/drawing/2014/main" id="{933AF620-F2C7-14EC-F55D-05BB943A6C5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17</a:t>
            </a:fld>
            <a:endParaRPr lang="fr-CA" dirty="0"/>
          </a:p>
        </p:txBody>
      </p:sp>
      <p:sp>
        <p:nvSpPr>
          <p:cNvPr id="6" name="Text Placeholder 5">
            <a:extLst>
              <a:ext uri="{FF2B5EF4-FFF2-40B4-BE49-F238E27FC236}">
                <a16:creationId xmlns:a16="http://schemas.microsoft.com/office/drawing/2014/main" id="{966DCC50-34F8-8542-D636-552AD8478690}"/>
              </a:ext>
            </a:extLst>
          </p:cNvPr>
          <p:cNvSpPr>
            <a:spLocks noGrp="1"/>
          </p:cNvSpPr>
          <p:nvPr>
            <p:ph type="body" sz="quarter" idx="18"/>
          </p:nvPr>
        </p:nvSpPr>
        <p:spPr>
          <a:xfrm>
            <a:off x="986978" y="2291368"/>
            <a:ext cx="2222637" cy="1049221"/>
          </a:xfrm>
        </p:spPr>
        <p:txBody>
          <a:bodyPr lIns="91440" tIns="45720" rIns="91440" bIns="45720" anchor="t">
            <a:noAutofit/>
          </a:bodyPr>
          <a:lstStyle/>
          <a:p>
            <a:pPr algn="ctr"/>
            <a:r>
              <a:rPr lang="en-IE" b="0" dirty="0" err="1">
                <a:latin typeface="Calibri"/>
                <a:ea typeface="Open Sans"/>
                <a:cs typeface="Calibri"/>
              </a:rPr>
              <a:t>Naj</a:t>
            </a:r>
            <a:r>
              <a:rPr lang="en-IE" b="0" dirty="0">
                <a:latin typeface="Calibri"/>
                <a:ea typeface="Open Sans"/>
                <a:cs typeface="Calibri"/>
              </a:rPr>
              <a:t> </a:t>
            </a:r>
            <a:r>
              <a:rPr lang="en-IE" b="0" dirty="0" err="1">
                <a:latin typeface="Calibri"/>
                <a:ea typeface="Open Sans"/>
                <a:cs typeface="Calibri"/>
              </a:rPr>
              <a:t>bo</a:t>
            </a:r>
            <a:r>
              <a:rPr lang="en-IE" b="0" dirty="0">
                <a:latin typeface="Calibri"/>
                <a:ea typeface="Open Sans"/>
                <a:cs typeface="Calibri"/>
              </a:rPr>
              <a:t> </a:t>
            </a:r>
            <a:r>
              <a:rPr lang="en-IE" b="0" dirty="0" err="1">
                <a:latin typeface="Calibri"/>
                <a:ea typeface="Open Sans"/>
                <a:cs typeface="Calibri"/>
              </a:rPr>
              <a:t>vaša</a:t>
            </a:r>
            <a:r>
              <a:rPr lang="en-IE" b="0" dirty="0">
                <a:latin typeface="Calibri"/>
                <a:ea typeface="Open Sans"/>
                <a:cs typeface="Calibri"/>
              </a:rPr>
              <a:t> </a:t>
            </a:r>
            <a:r>
              <a:rPr lang="en-IE" b="0" dirty="0" err="1">
                <a:latin typeface="Calibri"/>
                <a:ea typeface="Open Sans"/>
                <a:cs typeface="Calibri"/>
              </a:rPr>
              <a:t>nastanitev</a:t>
            </a:r>
            <a:r>
              <a:rPr lang="en-IE" b="0" dirty="0">
                <a:latin typeface="Calibri"/>
                <a:ea typeface="Open Sans"/>
                <a:cs typeface="Calibri"/>
              </a:rPr>
              <a:t> </a:t>
            </a:r>
            <a:r>
              <a:rPr lang="en-IE" b="0" dirty="0" err="1">
                <a:latin typeface="Calibri"/>
                <a:ea typeface="Open Sans"/>
                <a:cs typeface="Calibri"/>
              </a:rPr>
              <a:t>več</a:t>
            </a:r>
            <a:r>
              <a:rPr lang="en-IE" b="0" dirty="0">
                <a:latin typeface="Calibri"/>
                <a:ea typeface="Open Sans"/>
                <a:cs typeface="Calibri"/>
              </a:rPr>
              <a:t> </a:t>
            </a:r>
            <a:r>
              <a:rPr lang="en-IE" b="0" dirty="0" err="1">
                <a:latin typeface="Calibri"/>
                <a:ea typeface="Open Sans"/>
                <a:cs typeface="Calibri"/>
              </a:rPr>
              <a:t>kot</a:t>
            </a:r>
            <a:r>
              <a:rPr lang="en-IE" b="0" dirty="0">
                <a:latin typeface="Calibri"/>
                <a:ea typeface="Open Sans"/>
                <a:cs typeface="Calibri"/>
              </a:rPr>
              <a:t> le kraj za spanje!</a:t>
            </a:r>
          </a:p>
        </p:txBody>
      </p:sp>
      <p:sp>
        <p:nvSpPr>
          <p:cNvPr id="5" name="Slide Number Placeholder 5">
            <a:extLst>
              <a:ext uri="{FF2B5EF4-FFF2-40B4-BE49-F238E27FC236}">
                <a16:creationId xmlns:a16="http://schemas.microsoft.com/office/drawing/2014/main" id="{810FEFCF-730E-FCE3-0B2B-C08439B08DA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17</a:t>
            </a:fld>
            <a:endParaRPr lang="fr-CA" dirty="0"/>
          </a:p>
        </p:txBody>
      </p:sp>
      <p:sp>
        <p:nvSpPr>
          <p:cNvPr id="2" name="Slide Number Placeholder 5">
            <a:extLst>
              <a:ext uri="{FF2B5EF4-FFF2-40B4-BE49-F238E27FC236}">
                <a16:creationId xmlns:a16="http://schemas.microsoft.com/office/drawing/2014/main" id="{99AD0CF6-6EDD-EA54-DB09-F40B3D3D73D4}"/>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17</a:t>
            </a:fld>
            <a:endParaRPr lang="fr-CA" dirty="0"/>
          </a:p>
        </p:txBody>
      </p:sp>
      <p:sp>
        <p:nvSpPr>
          <p:cNvPr id="3" name="Rectangle: Rounded Corners 2">
            <a:extLst>
              <a:ext uri="{FF2B5EF4-FFF2-40B4-BE49-F238E27FC236}">
                <a16:creationId xmlns:a16="http://schemas.microsoft.com/office/drawing/2014/main" id="{DD7BE2A0-5299-F176-A906-A2906681B699}"/>
              </a:ext>
            </a:extLst>
          </p:cNvPr>
          <p:cNvSpPr/>
          <p:nvPr/>
        </p:nvSpPr>
        <p:spPr>
          <a:xfrm>
            <a:off x="204538" y="422263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IE" sz="2400" b="1" dirty="0">
                <a:solidFill>
                  <a:schemeClr val="bg1"/>
                </a:solidFill>
                <a:cs typeface="Aharoni"/>
              </a:rPr>
              <a:t>Prednostna naloga 12 </a:t>
            </a:r>
            <a:r>
              <a:rPr lang="en-IE" sz="2400" dirty="0">
                <a:solidFill>
                  <a:schemeClr val="bg1"/>
                </a:solidFill>
                <a:cs typeface="Aharoni"/>
              </a:rPr>
              <a:t>(€)</a:t>
            </a:r>
            <a:endParaRPr lang="en-IE" sz="2400">
              <a:solidFill>
                <a:schemeClr val="bg1"/>
              </a:solidFill>
              <a:ea typeface="Calibri"/>
              <a:cs typeface="Aharoni"/>
            </a:endParaRPr>
          </a:p>
          <a:p>
            <a:pPr algn="ctr">
              <a:spcAft>
                <a:spcPts val="600"/>
              </a:spcAft>
            </a:pPr>
            <a:r>
              <a:rPr lang="en-US" sz="2400" dirty="0"/>
              <a:t>Ustvarite svoj WOW faktor!</a:t>
            </a:r>
            <a:endParaRPr lang="en-IE" sz="2400">
              <a:solidFill>
                <a:schemeClr val="bg1"/>
              </a:solidFill>
              <a:ea typeface="Calibri"/>
              <a:cs typeface="Aharoni" panose="02010803020104030203" pitchFamily="2" charset="-79"/>
            </a:endParaRPr>
          </a:p>
        </p:txBody>
      </p:sp>
    </p:spTree>
    <p:extLst>
      <p:ext uri="{BB962C8B-B14F-4D97-AF65-F5344CB8AC3E}">
        <p14:creationId xmlns:p14="http://schemas.microsoft.com/office/powerpoint/2010/main" val="346252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8499B-B91F-23E5-84EB-6A05C9850373}"/>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E91EC96-E85D-91F8-5FC4-0496508D6A61}"/>
              </a:ext>
            </a:extLst>
          </p:cNvPr>
          <p:cNvSpPr txBox="1">
            <a:spLocks/>
          </p:cNvSpPr>
          <p:nvPr/>
        </p:nvSpPr>
        <p:spPr>
          <a:xfrm>
            <a:off x="4305300" y="131947"/>
            <a:ext cx="7600950" cy="3499183"/>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000" dirty="0">
                <a:solidFill>
                  <a:srgbClr val="494949"/>
                </a:solidFill>
                <a:latin typeface="Calibri"/>
                <a:ea typeface="Open Sans"/>
                <a:cs typeface="Calibri"/>
              </a:rPr>
              <a:t>Uskladite </a:t>
            </a:r>
            <a:r>
              <a:rPr lang="en-US" sz="2000" b="1" dirty="0">
                <a:solidFill>
                  <a:srgbClr val="494949"/>
                </a:solidFill>
                <a:latin typeface="Calibri"/>
                <a:ea typeface="Open Sans"/>
                <a:cs typeface="Calibri"/>
              </a:rPr>
              <a:t>lastnosti lokacije s svojo temo </a:t>
            </a:r>
            <a:r>
              <a:rPr lang="en-US" sz="2000" dirty="0">
                <a:solidFill>
                  <a:srgbClr val="494949"/>
                </a:solidFill>
                <a:latin typeface="Calibri"/>
                <a:ea typeface="Open Sans"/>
                <a:cs typeface="Calibri"/>
              </a:rPr>
              <a:t>– na primer, </a:t>
            </a:r>
            <a:r>
              <a:rPr lang="en-US" sz="2000" dirty="0">
                <a:solidFill>
                  <a:srgbClr val="E96751"/>
                </a:solidFill>
                <a:latin typeface="Calibri"/>
                <a:ea typeface="Open Sans"/>
                <a:cs typeface="Calibri"/>
              </a:rPr>
              <a:t>Slovenija </a:t>
            </a:r>
            <a:r>
              <a:rPr lang="en-US" sz="2000" dirty="0">
                <a:solidFill>
                  <a:srgbClr val="494949"/>
                </a:solidFill>
                <a:latin typeface="Calibri"/>
                <a:ea typeface="Open Sans"/>
                <a:cs typeface="Calibri"/>
              </a:rPr>
              <a:t>trži svoj glamping kot združitev luksuza in narave, zato </a:t>
            </a:r>
            <a:r>
              <a:rPr lang="en-US" sz="2000" dirty="0" err="1">
                <a:solidFill>
                  <a:srgbClr val="494949"/>
                </a:solidFill>
                <a:latin typeface="Calibri"/>
                <a:ea typeface="Open Sans"/>
                <a:cs typeface="Calibri"/>
              </a:rPr>
              <a:t>lokacije</a:t>
            </a:r>
            <a:r>
              <a:rPr lang="en-US" sz="2000" dirty="0">
                <a:solidFill>
                  <a:srgbClr val="494949"/>
                </a:solidFill>
                <a:latin typeface="Calibri"/>
                <a:ea typeface="Open Sans"/>
                <a:cs typeface="Calibri"/>
              </a:rPr>
              <a:t> tam </a:t>
            </a:r>
            <a:r>
              <a:rPr lang="en-US" sz="2000" dirty="0" err="1">
                <a:solidFill>
                  <a:srgbClr val="494949"/>
                </a:solidFill>
                <a:latin typeface="Calibri"/>
                <a:ea typeface="Open Sans"/>
                <a:cs typeface="Calibri"/>
              </a:rPr>
              <a:t>pogosto</a:t>
            </a:r>
            <a:r>
              <a:rPr lang="en-US" sz="2000" dirty="0">
                <a:solidFill>
                  <a:srgbClr val="494949"/>
                </a:solidFill>
                <a:latin typeface="Calibri"/>
                <a:ea typeface="Open Sans"/>
                <a:cs typeface="Calibri"/>
              </a:rPr>
              <a:t> </a:t>
            </a:r>
            <a:r>
              <a:rPr lang="en-US" sz="2000" dirty="0" err="1">
                <a:solidFill>
                  <a:srgbClr val="494949"/>
                </a:solidFill>
                <a:latin typeface="Calibri"/>
                <a:ea typeface="Open Sans"/>
                <a:cs typeface="Calibri"/>
              </a:rPr>
              <a:t>vključujejo</a:t>
            </a:r>
            <a:r>
              <a:rPr lang="en-US" sz="2000" dirty="0">
                <a:solidFill>
                  <a:srgbClr val="494949"/>
                </a:solidFill>
                <a:latin typeface="Calibri"/>
                <a:ea typeface="Open Sans"/>
                <a:cs typeface="Calibri"/>
              </a:rPr>
              <a:t> </a:t>
            </a:r>
            <a:r>
              <a:rPr lang="en-US" sz="2000" dirty="0" err="1">
                <a:solidFill>
                  <a:srgbClr val="494949"/>
                </a:solidFill>
                <a:latin typeface="Calibri"/>
                <a:ea typeface="Open Sans"/>
                <a:cs typeface="Calibri"/>
              </a:rPr>
              <a:t>elemente</a:t>
            </a:r>
            <a:r>
              <a:rPr lang="en-US" sz="2000" dirty="0">
                <a:solidFill>
                  <a:srgbClr val="494949"/>
                </a:solidFill>
                <a:latin typeface="Calibri"/>
                <a:ea typeface="Open Sans"/>
                <a:cs typeface="Calibri"/>
              </a:rPr>
              <a:t> </a:t>
            </a:r>
            <a:r>
              <a:rPr lang="en-US" sz="2000" dirty="0" err="1">
                <a:solidFill>
                  <a:srgbClr val="494949"/>
                </a:solidFill>
                <a:latin typeface="Calibri"/>
                <a:ea typeface="Open Sans"/>
                <a:cs typeface="Calibri"/>
              </a:rPr>
              <a:t>velnesa</a:t>
            </a:r>
            <a:r>
              <a:rPr lang="en-US" sz="2000" dirty="0">
                <a:solidFill>
                  <a:srgbClr val="494949"/>
                </a:solidFill>
                <a:latin typeface="Calibri"/>
                <a:ea typeface="Open Sans"/>
                <a:cs typeface="Calibri"/>
              </a:rPr>
              <a:t> v </a:t>
            </a:r>
            <a:r>
              <a:rPr lang="en-US" sz="2000" dirty="0" err="1">
                <a:solidFill>
                  <a:srgbClr val="494949"/>
                </a:solidFill>
                <a:latin typeface="Calibri"/>
                <a:ea typeface="Open Sans"/>
                <a:cs typeface="Calibri"/>
              </a:rPr>
              <a:t>gozdnem</a:t>
            </a:r>
            <a:r>
              <a:rPr lang="en-US" sz="2000" dirty="0">
                <a:solidFill>
                  <a:srgbClr val="494949"/>
                </a:solidFill>
                <a:latin typeface="Calibri"/>
                <a:ea typeface="Open Sans"/>
                <a:cs typeface="Calibri"/>
              </a:rPr>
              <a:t> </a:t>
            </a:r>
            <a:r>
              <a:rPr lang="en-US" sz="2000" dirty="0" err="1">
                <a:solidFill>
                  <a:srgbClr val="494949"/>
                </a:solidFill>
                <a:latin typeface="Calibri"/>
                <a:ea typeface="Open Sans"/>
                <a:cs typeface="Calibri"/>
              </a:rPr>
              <a:t>okolju</a:t>
            </a:r>
            <a:r>
              <a:rPr lang="en-US" sz="2000" dirty="0">
                <a:solidFill>
                  <a:srgbClr val="494949"/>
                </a:solidFill>
                <a:latin typeface="Calibri"/>
                <a:ea typeface="Open Sans"/>
                <a:cs typeface="Calibri"/>
              </a:rPr>
              <a:t>. V </a:t>
            </a:r>
            <a:r>
              <a:rPr lang="en-US" sz="2000" dirty="0">
                <a:solidFill>
                  <a:srgbClr val="E96751"/>
                </a:solidFill>
                <a:latin typeface="Calibri"/>
                <a:ea typeface="Open Sans"/>
                <a:cs typeface="Calibri"/>
              </a:rPr>
              <a:t>Italiji </a:t>
            </a:r>
            <a:r>
              <a:rPr lang="en-US" sz="2000" dirty="0" err="1">
                <a:solidFill>
                  <a:srgbClr val="494949"/>
                </a:solidFill>
                <a:latin typeface="Calibri"/>
                <a:ea typeface="Open Sans"/>
                <a:cs typeface="Calibri"/>
              </a:rPr>
              <a:t>lahko</a:t>
            </a:r>
            <a:r>
              <a:rPr lang="en-US" sz="2000" dirty="0">
                <a:solidFill>
                  <a:srgbClr val="494949"/>
                </a:solidFill>
                <a:latin typeface="Calibri"/>
                <a:ea typeface="Open Sans"/>
                <a:cs typeface="Calibri"/>
              </a:rPr>
              <a:t> „albergo diffuso” (razpršen hotel) goste namesti v </a:t>
            </a:r>
            <a:r>
              <a:rPr lang="en-US" sz="2000" dirty="0" err="1">
                <a:solidFill>
                  <a:srgbClr val="494949"/>
                </a:solidFill>
                <a:latin typeface="Calibri"/>
                <a:ea typeface="Open Sans"/>
                <a:cs typeface="Calibri"/>
              </a:rPr>
              <a:t>avtentičnih</a:t>
            </a:r>
            <a:r>
              <a:rPr lang="en-US" sz="2000" dirty="0">
                <a:solidFill>
                  <a:srgbClr val="494949"/>
                </a:solidFill>
                <a:latin typeface="Calibri"/>
                <a:ea typeface="Open Sans"/>
                <a:cs typeface="Calibri"/>
              </a:rPr>
              <a:t> </a:t>
            </a:r>
            <a:r>
              <a:rPr lang="en-US" sz="2000" dirty="0" err="1">
                <a:solidFill>
                  <a:srgbClr val="494949"/>
                </a:solidFill>
                <a:latin typeface="Calibri"/>
                <a:ea typeface="Open Sans"/>
                <a:cs typeface="Calibri"/>
              </a:rPr>
              <a:t>vaških</a:t>
            </a:r>
            <a:r>
              <a:rPr lang="en-US" sz="2000" dirty="0">
                <a:solidFill>
                  <a:srgbClr val="494949"/>
                </a:solidFill>
                <a:latin typeface="Calibri"/>
                <a:ea typeface="Open Sans"/>
                <a:cs typeface="Calibri"/>
              </a:rPr>
              <a:t> </a:t>
            </a:r>
            <a:r>
              <a:rPr lang="en-US" sz="2000" dirty="0" err="1">
                <a:solidFill>
                  <a:srgbClr val="494949"/>
                </a:solidFill>
                <a:latin typeface="Calibri"/>
                <a:ea typeface="Open Sans"/>
                <a:cs typeface="Calibri"/>
              </a:rPr>
              <a:t>hišah</a:t>
            </a:r>
            <a:r>
              <a:rPr lang="en-US" sz="2000" dirty="0">
                <a:solidFill>
                  <a:srgbClr val="494949"/>
                </a:solidFill>
                <a:latin typeface="Calibri"/>
                <a:ea typeface="Open Sans"/>
                <a:cs typeface="Calibri"/>
              </a:rPr>
              <a:t>, </a:t>
            </a:r>
            <a:r>
              <a:rPr lang="en-US" sz="2000" dirty="0" err="1">
                <a:solidFill>
                  <a:srgbClr val="494949"/>
                </a:solidFill>
                <a:latin typeface="Calibri"/>
                <a:ea typeface="Open Sans"/>
                <a:cs typeface="Calibri"/>
              </a:rPr>
              <a:t>pri</a:t>
            </a:r>
            <a:r>
              <a:rPr lang="en-US" sz="2000" dirty="0">
                <a:solidFill>
                  <a:srgbClr val="494949"/>
                </a:solidFill>
                <a:latin typeface="Calibri"/>
                <a:ea typeface="Open Sans"/>
                <a:cs typeface="Calibri"/>
              </a:rPr>
              <a:t> </a:t>
            </a:r>
            <a:r>
              <a:rPr lang="en-US" sz="2000" dirty="0" err="1">
                <a:solidFill>
                  <a:srgbClr val="494949"/>
                </a:solidFill>
                <a:latin typeface="Calibri"/>
                <a:ea typeface="Open Sans"/>
                <a:cs typeface="Calibri"/>
              </a:rPr>
              <a:t>čemer</a:t>
            </a:r>
            <a:r>
              <a:rPr lang="en-US" sz="2000" dirty="0">
                <a:solidFill>
                  <a:srgbClr val="494949"/>
                </a:solidFill>
                <a:latin typeface="Calibri"/>
                <a:ea typeface="Open Sans"/>
                <a:cs typeface="Calibri"/>
              </a:rPr>
              <a:t> </a:t>
            </a:r>
            <a:r>
              <a:rPr lang="en-US" sz="2000" dirty="0" err="1">
                <a:solidFill>
                  <a:srgbClr val="494949"/>
                </a:solidFill>
                <a:latin typeface="Calibri"/>
                <a:ea typeface="Open Sans"/>
                <a:cs typeface="Calibri"/>
              </a:rPr>
              <a:t>poudarja</a:t>
            </a:r>
            <a:r>
              <a:rPr lang="en-US" sz="2000" dirty="0">
                <a:solidFill>
                  <a:srgbClr val="494949"/>
                </a:solidFill>
                <a:latin typeface="Calibri"/>
                <a:ea typeface="Open Sans"/>
                <a:cs typeface="Calibri"/>
              </a:rPr>
              <a:t> </a:t>
            </a:r>
            <a:r>
              <a:rPr lang="en-US" sz="2000" dirty="0" err="1">
                <a:solidFill>
                  <a:srgbClr val="494949"/>
                </a:solidFill>
                <a:latin typeface="Calibri"/>
                <a:ea typeface="Open Sans"/>
                <a:cs typeface="Calibri"/>
              </a:rPr>
              <a:t>kulturo</a:t>
            </a:r>
            <a:r>
              <a:rPr lang="en-US" sz="2000" dirty="0">
                <a:solidFill>
                  <a:srgbClr val="494949"/>
                </a:solidFill>
                <a:latin typeface="Calibri"/>
                <a:ea typeface="Open Sans"/>
                <a:cs typeface="Calibri"/>
              </a:rPr>
              <a:t> in </a:t>
            </a:r>
            <a:r>
              <a:rPr lang="en-US" sz="2000" dirty="0" err="1">
                <a:solidFill>
                  <a:srgbClr val="494949"/>
                </a:solidFill>
                <a:latin typeface="Calibri"/>
                <a:ea typeface="Open Sans"/>
                <a:cs typeface="Calibri"/>
              </a:rPr>
              <a:t>skupnost</a:t>
            </a:r>
            <a:r>
              <a:rPr lang="en-US" sz="2000" dirty="0">
                <a:solidFill>
                  <a:srgbClr val="494949"/>
                </a:solidFill>
                <a:latin typeface="Calibri"/>
                <a:ea typeface="Open Sans"/>
                <a:cs typeface="Calibri"/>
              </a:rPr>
              <a:t> namesto osamljenosti.</a:t>
            </a:r>
          </a:p>
          <a:p>
            <a:pPr marL="342900" indent="-342900">
              <a:spcAft>
                <a:spcPts val="1200"/>
              </a:spcAft>
              <a:buFont typeface="Wingdings" panose="05000000000000000000" pitchFamily="2" charset="2"/>
              <a:buChar char="v"/>
            </a:pPr>
            <a:r>
              <a:rPr lang="en-IE" sz="2000" dirty="0">
                <a:solidFill>
                  <a:srgbClr val="494949"/>
                </a:solidFill>
                <a:latin typeface="Calibri"/>
                <a:ea typeface="Open Sans"/>
                <a:cs typeface="Calibri"/>
              </a:rPr>
              <a:t>Z vključujočim dizajnom poskrbite, da bo </a:t>
            </a:r>
            <a:r>
              <a:rPr lang="en-IE" sz="2000" b="1" dirty="0">
                <a:solidFill>
                  <a:srgbClr val="494949"/>
                </a:solidFill>
                <a:latin typeface="Calibri"/>
                <a:ea typeface="Open Sans"/>
                <a:cs typeface="Calibri"/>
              </a:rPr>
              <a:t>lokacija dostopna vsem</a:t>
            </a:r>
            <a:r>
              <a:rPr lang="en-IE" sz="2000" dirty="0">
                <a:solidFill>
                  <a:srgbClr val="494949"/>
                </a:solidFill>
                <a:latin typeface="Calibri"/>
                <a:ea typeface="Open Sans"/>
                <a:cs typeface="Calibri"/>
              </a:rPr>
              <a:t>. Upoštevajte ljudi z različnimi sposobnostmi in senzorične potrebe uporabnikov, da boste informacije posredovali učinkovito. Pri oblikovanju </a:t>
            </a:r>
            <a:r>
              <a:rPr lang="en-US" sz="2000" dirty="0">
                <a:solidFill>
                  <a:srgbClr val="494949"/>
                </a:solidFill>
                <a:latin typeface="Calibri"/>
                <a:ea typeface="Open Sans"/>
                <a:cs typeface="Calibri"/>
              </a:rPr>
              <a:t>upoštevajte</a:t>
            </a:r>
            <a:r>
              <a:rPr lang="en-IE" sz="2000" dirty="0">
                <a:solidFill>
                  <a:srgbClr val="494949"/>
                </a:solidFill>
                <a:latin typeface="Calibri"/>
                <a:ea typeface="Open Sans"/>
                <a:cs typeface="Calibri"/>
              </a:rPr>
              <a:t> učinkovitost uporabe, prostor </a:t>
            </a:r>
            <a:r>
              <a:rPr lang="en-US" sz="2000" dirty="0">
                <a:solidFill>
                  <a:srgbClr val="494949"/>
                </a:solidFill>
                <a:latin typeface="Calibri"/>
                <a:ea typeface="Open Sans"/>
                <a:cs typeface="Calibri"/>
              </a:rPr>
              <a:t>in udobje ter </a:t>
            </a:r>
            <a:r>
              <a:rPr lang="en-US" sz="2000" err="1">
                <a:solidFill>
                  <a:srgbClr val="494949"/>
                </a:solidFill>
                <a:latin typeface="Calibri"/>
                <a:ea typeface="Open Sans"/>
                <a:cs typeface="Calibri"/>
              </a:rPr>
              <a:t>zmanjšajte</a:t>
            </a:r>
            <a:r>
              <a:rPr lang="en-US" sz="2000" dirty="0">
                <a:solidFill>
                  <a:srgbClr val="494949"/>
                </a:solidFill>
                <a:latin typeface="Calibri"/>
                <a:ea typeface="Open Sans"/>
                <a:cs typeface="Calibri"/>
              </a:rPr>
              <a:t> utrujenost</a:t>
            </a:r>
            <a:r>
              <a:rPr lang="en-IE" sz="2000" dirty="0">
                <a:latin typeface="Calibri"/>
                <a:ea typeface="Open Sans"/>
                <a:cs typeface="Calibri"/>
              </a:rPr>
              <a:t>.</a:t>
            </a:r>
          </a:p>
          <a:p>
            <a:pPr fontAlgn="base">
              <a:lnSpc>
                <a:spcPct val="100000"/>
              </a:lnSpc>
              <a:spcAft>
                <a:spcPts val="1200"/>
              </a:spcAft>
            </a:pPr>
            <a:r>
              <a:rPr lang="en-US" sz="2000" b="1" dirty="0">
                <a:solidFill>
                  <a:srgbClr val="EC7C69"/>
                </a:solidFill>
                <a:latin typeface="Calibri"/>
                <a:ea typeface="Open Sans"/>
                <a:cs typeface="Calibri"/>
              </a:rPr>
              <a:t>Stroški: </a:t>
            </a:r>
            <a:r>
              <a:rPr lang="en-US" sz="2000" dirty="0">
                <a:solidFill>
                  <a:srgbClr val="494949"/>
                </a:solidFill>
                <a:latin typeface="Calibri"/>
                <a:ea typeface="Open Sans"/>
                <a:cs typeface="Calibri"/>
              </a:rPr>
              <a:t>Izboljšanje izkušnje gostov lahko zahteva minimalne (izkoriščanje naravnih danosti) ali znatne naložbe. </a:t>
            </a:r>
          </a:p>
          <a:p>
            <a:pPr marL="342900" indent="-342900" fontAlgn="base">
              <a:lnSpc>
                <a:spcPct val="100000"/>
              </a:lnSpc>
              <a:spcAft>
                <a:spcPts val="1200"/>
              </a:spcAft>
              <a:buFont typeface="Wingdings" panose="05000000000000000000" pitchFamily="2" charset="2"/>
              <a:buChar char="v"/>
            </a:pPr>
            <a:r>
              <a:rPr lang="en-US" sz="2000" b="1" dirty="0">
                <a:solidFill>
                  <a:srgbClr val="494949"/>
                </a:solidFill>
                <a:latin typeface="Calibri"/>
                <a:ea typeface="Open Sans"/>
                <a:cs typeface="Calibri"/>
              </a:rPr>
              <a:t>Urejanje okolice </a:t>
            </a:r>
            <a:r>
              <a:rPr lang="en-US" sz="2000" dirty="0">
                <a:solidFill>
                  <a:srgbClr val="494949"/>
                </a:solidFill>
                <a:latin typeface="Calibri"/>
                <a:ea typeface="Open Sans"/>
                <a:cs typeface="Calibri"/>
              </a:rPr>
              <a:t>za estetiko in zasebnost (saditev dreves, ustvarjanje vrtov) lahko stane</a:t>
            </a:r>
            <a:r>
              <a:rPr lang="en-US" sz="2000" b="1" dirty="0">
                <a:solidFill>
                  <a:srgbClr val="494949"/>
                </a:solidFill>
                <a:latin typeface="Calibri"/>
                <a:ea typeface="Open Sans"/>
                <a:cs typeface="Calibri"/>
              </a:rPr>
              <a:t> 3.000–10.000 </a:t>
            </a:r>
            <a:r>
              <a:rPr lang="en-US" sz="2000" dirty="0">
                <a:solidFill>
                  <a:srgbClr val="494949"/>
                </a:solidFill>
                <a:latin typeface="Calibri"/>
                <a:ea typeface="Open Sans"/>
                <a:cs typeface="Calibri"/>
              </a:rPr>
              <a:t>EUR. </a:t>
            </a:r>
          </a:p>
          <a:p>
            <a:pPr marL="342900" indent="-342900" fontAlgn="base">
              <a:lnSpc>
                <a:spcPct val="100000"/>
              </a:lnSpc>
              <a:spcAft>
                <a:spcPts val="1200"/>
              </a:spcAft>
              <a:buFont typeface="Wingdings" panose="05000000000000000000" pitchFamily="2" charset="2"/>
              <a:buChar char="v"/>
            </a:pPr>
            <a:r>
              <a:rPr lang="en-US" sz="2000" dirty="0">
                <a:solidFill>
                  <a:srgbClr val="494949"/>
                </a:solidFill>
                <a:latin typeface="Calibri"/>
                <a:ea typeface="Open Sans"/>
                <a:cs typeface="Calibri"/>
              </a:rPr>
              <a:t>Gradnja </a:t>
            </a:r>
            <a:r>
              <a:rPr lang="en-US" sz="2000" b="1" dirty="0">
                <a:solidFill>
                  <a:srgbClr val="494949"/>
                </a:solidFill>
                <a:latin typeface="Calibri"/>
                <a:ea typeface="Open Sans"/>
                <a:cs typeface="Calibri"/>
              </a:rPr>
              <a:t>razglednih ploščadi, vročih kadi </a:t>
            </a:r>
            <a:r>
              <a:rPr lang="en-US" sz="2000" dirty="0">
                <a:solidFill>
                  <a:srgbClr val="494949"/>
                </a:solidFill>
                <a:latin typeface="Calibri"/>
                <a:ea typeface="Open Sans"/>
                <a:cs typeface="Calibri"/>
              </a:rPr>
              <a:t>ali drugih udobnosti, ki dodajo faktor presenečenja</a:t>
            </a:r>
            <a:r>
              <a:rPr lang="en-US" sz="2000" b="1" dirty="0">
                <a:solidFill>
                  <a:srgbClr val="494949"/>
                </a:solidFill>
                <a:latin typeface="Calibri"/>
                <a:ea typeface="Open Sans"/>
                <a:cs typeface="Calibri"/>
              </a:rPr>
              <a:t>,</a:t>
            </a:r>
            <a:r>
              <a:rPr lang="en-US" sz="2000" dirty="0">
                <a:solidFill>
                  <a:srgbClr val="494949"/>
                </a:solidFill>
                <a:latin typeface="Calibri"/>
                <a:ea typeface="Open Sans"/>
                <a:cs typeface="Calibri"/>
              </a:rPr>
              <a:t> lahko zlahka stane več kot</a:t>
            </a:r>
            <a:r>
              <a:rPr lang="en-US" sz="2000" b="1" dirty="0">
                <a:solidFill>
                  <a:srgbClr val="494949"/>
                </a:solidFill>
                <a:latin typeface="Calibri"/>
                <a:ea typeface="Open Sans"/>
                <a:cs typeface="Calibri"/>
              </a:rPr>
              <a:t> 5000 </a:t>
            </a:r>
            <a:r>
              <a:rPr lang="en-US" sz="2000" dirty="0">
                <a:solidFill>
                  <a:srgbClr val="494949"/>
                </a:solidFill>
                <a:latin typeface="Calibri"/>
                <a:ea typeface="Open Sans"/>
                <a:cs typeface="Calibri"/>
              </a:rPr>
              <a:t>EUR. </a:t>
            </a:r>
            <a:endParaRPr lang="en-US" sz="2000" b="1" i="1">
              <a:solidFill>
                <a:srgbClr val="494949"/>
              </a:solidFill>
              <a:latin typeface="Calibri"/>
              <a:ea typeface="Open Sans"/>
              <a:cs typeface="Calibri"/>
            </a:endParaRPr>
          </a:p>
        </p:txBody>
      </p:sp>
      <p:pic>
        <p:nvPicPr>
          <p:cNvPr id="14" name="Picture Placeholder 13" descr="A pink bicycle parked in front of a brick building&#10;&#10;AI-generated content may be incorrect.">
            <a:extLst>
              <a:ext uri="{FF2B5EF4-FFF2-40B4-BE49-F238E27FC236}">
                <a16:creationId xmlns:a16="http://schemas.microsoft.com/office/drawing/2014/main" id="{AB3D12DC-DAAD-842F-4633-FEE23DB2C393}"/>
              </a:ext>
            </a:extLst>
          </p:cNvPr>
          <p:cNvPicPr>
            <a:picLocks noGrp="1" noChangeAspect="1"/>
          </p:cNvPicPr>
          <p:nvPr>
            <p:ph type="pic" sz="quarter" idx="10"/>
          </p:nvPr>
        </p:nvPicPr>
        <p:blipFill>
          <a:blip r:embed="rId2"/>
          <a:srcRect l="540" r="540"/>
          <a:stretch>
            <a:fillRect/>
          </a:stretch>
        </p:blipFill>
        <p:spPr/>
      </p:pic>
      <p:sp>
        <p:nvSpPr>
          <p:cNvPr id="4" name="Slide Number Placeholder 5">
            <a:extLst>
              <a:ext uri="{FF2B5EF4-FFF2-40B4-BE49-F238E27FC236}">
                <a16:creationId xmlns:a16="http://schemas.microsoft.com/office/drawing/2014/main" id="{0C098427-A330-0530-B5ED-B5E2BE573EC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18</a:t>
            </a:fld>
            <a:endParaRPr lang="fr-CA" dirty="0"/>
          </a:p>
        </p:txBody>
      </p:sp>
      <p:sp>
        <p:nvSpPr>
          <p:cNvPr id="6" name="Text Placeholder 5">
            <a:extLst>
              <a:ext uri="{FF2B5EF4-FFF2-40B4-BE49-F238E27FC236}">
                <a16:creationId xmlns:a16="http://schemas.microsoft.com/office/drawing/2014/main" id="{7A81F5C5-D040-FE20-231D-E673506DA7E8}"/>
              </a:ext>
            </a:extLst>
          </p:cNvPr>
          <p:cNvSpPr>
            <a:spLocks noGrp="1"/>
          </p:cNvSpPr>
          <p:nvPr>
            <p:ph type="body" sz="quarter" idx="18"/>
          </p:nvPr>
        </p:nvSpPr>
        <p:spPr>
          <a:xfrm>
            <a:off x="570245" y="3355476"/>
            <a:ext cx="2877175" cy="1049221"/>
          </a:xfrm>
        </p:spPr>
        <p:txBody>
          <a:bodyPr lIns="91440" tIns="45720" rIns="91440" bIns="45720" anchor="t">
            <a:noAutofit/>
          </a:bodyPr>
          <a:lstStyle/>
          <a:p>
            <a:pPr algn="ctr"/>
            <a:r>
              <a:rPr lang="en-IE" sz="2600" b="0" dirty="0">
                <a:latin typeface="Calibri"/>
                <a:ea typeface="Open Sans"/>
                <a:cs typeface="Calibri"/>
              </a:rPr>
              <a:t>Izboljšajte lastnosti lokacije, temo in vključnost</a:t>
            </a:r>
          </a:p>
          <a:p>
            <a:pPr algn="ctr"/>
            <a:endParaRPr lang="en-IE" sz="3200" dirty="0"/>
          </a:p>
        </p:txBody>
      </p:sp>
      <p:sp>
        <p:nvSpPr>
          <p:cNvPr id="5" name="Slide Number Placeholder 5">
            <a:extLst>
              <a:ext uri="{FF2B5EF4-FFF2-40B4-BE49-F238E27FC236}">
                <a16:creationId xmlns:a16="http://schemas.microsoft.com/office/drawing/2014/main" id="{D07542F5-7419-F925-BDEF-CEB44ABEFCC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18</a:t>
            </a:fld>
            <a:endParaRPr lang="fr-CA" dirty="0"/>
          </a:p>
        </p:txBody>
      </p:sp>
      <p:sp>
        <p:nvSpPr>
          <p:cNvPr id="2" name="Slide Number Placeholder 5">
            <a:extLst>
              <a:ext uri="{FF2B5EF4-FFF2-40B4-BE49-F238E27FC236}">
                <a16:creationId xmlns:a16="http://schemas.microsoft.com/office/drawing/2014/main" id="{B85F1281-0742-0829-5E20-419CC287807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18</a:t>
            </a:fld>
            <a:endParaRPr lang="fr-CA" dirty="0"/>
          </a:p>
        </p:txBody>
      </p:sp>
      <p:sp>
        <p:nvSpPr>
          <p:cNvPr id="8" name="TextBox 7">
            <a:extLst>
              <a:ext uri="{FF2B5EF4-FFF2-40B4-BE49-F238E27FC236}">
                <a16:creationId xmlns:a16="http://schemas.microsoft.com/office/drawing/2014/main" id="{1337D6A9-81D1-E420-CB9E-AE7744E2563D}"/>
              </a:ext>
            </a:extLst>
          </p:cNvPr>
          <p:cNvSpPr txBox="1"/>
          <p:nvPr/>
        </p:nvSpPr>
        <p:spPr>
          <a:xfrm>
            <a:off x="1000615" y="5974446"/>
            <a:ext cx="11031251" cy="738664"/>
          </a:xfrm>
          <a:prstGeom prst="rect">
            <a:avLst/>
          </a:prstGeom>
          <a:noFill/>
        </p:spPr>
        <p:txBody>
          <a:bodyPr wrap="square" lIns="91440" tIns="45720" rIns="91440" bIns="45720" anchor="t">
            <a:spAutoFit/>
          </a:bodyPr>
          <a:lstStyle/>
          <a:p>
            <a:r>
              <a:rPr lang="en-US" sz="1400" b="1" i="1" dirty="0">
                <a:solidFill>
                  <a:srgbClr val="494949"/>
                </a:solidFill>
                <a:latin typeface="Google Sans"/>
              </a:rPr>
              <a:t>Priporočena literatura </a:t>
            </a:r>
            <a:endParaRPr lang="en-US" sz="1400" b="1" i="1">
              <a:solidFill>
                <a:srgbClr val="494949"/>
              </a:solidFill>
              <a:latin typeface="Google Sans"/>
              <a:hlinkClick r:id="" action="ppaction://noaction">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400" dirty="0">
                <a:solidFill>
                  <a:srgbClr val="00B0F0"/>
                </a:solidFill>
                <a:hlinkClick r:id="rId3">
                  <a:extLst>
                    <a:ext uri="{A12FA001-AC4F-418D-AE19-62706E023703}">
                      <ahyp:hlinkClr xmlns:ahyp="http://schemas.microsoft.com/office/drawing/2018/hyperlinkcolor" val="tx"/>
                    </a:ext>
                  </a:extLst>
                </a:hlinkClick>
              </a:rPr>
              <a:t>Glamping in nastanitvene strukture z WoW faktorjem.</a:t>
            </a:r>
            <a:endParaRPr lang="en-US" sz="1400">
              <a:solidFill>
                <a:srgbClr val="00B0F0"/>
              </a:solidFill>
              <a:ea typeface="Calibri"/>
              <a:cs typeface="Calibri"/>
            </a:endParaRPr>
          </a:p>
          <a:p>
            <a:pPr marL="285750" indent="-285750">
              <a:buFont typeface="Arial" panose="020B0604020202020204" pitchFamily="34" charset="0"/>
              <a:buChar char="•"/>
            </a:pPr>
            <a:r>
              <a:rPr lang="en-IE" sz="1400" dirty="0">
                <a:solidFill>
                  <a:srgbClr val="00B0F0"/>
                </a:solidFill>
                <a:hlinkClick r:id="rId4">
                  <a:extLst>
                    <a:ext uri="{A12FA001-AC4F-418D-AE19-62706E023703}">
                      <ahyp:hlinkClr xmlns:ahyp="http://schemas.microsoft.com/office/drawing/2018/hyperlinkcolor" val="tx"/>
                    </a:ext>
                  </a:extLst>
                </a:hlinkClick>
              </a:rPr>
              <a:t>Spletni seminar EU o pravičnem prehodu: Inovacije v regenerativnih turističnih nastanitvah</a:t>
            </a:r>
            <a:endParaRPr lang="en-IE" sz="1400">
              <a:solidFill>
                <a:srgbClr val="00B0F0"/>
              </a:solidFill>
              <a:ea typeface="Calibri"/>
              <a:cs typeface="Calibri"/>
            </a:endParaRPr>
          </a:p>
        </p:txBody>
      </p:sp>
      <p:pic>
        <p:nvPicPr>
          <p:cNvPr id="11" name="Picture 10">
            <a:extLst>
              <a:ext uri="{FF2B5EF4-FFF2-40B4-BE49-F238E27FC236}">
                <a16:creationId xmlns:a16="http://schemas.microsoft.com/office/drawing/2014/main" id="{7F18FD08-0194-578C-6CF4-6F17C76C31F7}"/>
              </a:ext>
            </a:extLst>
          </p:cNvPr>
          <p:cNvPicPr>
            <a:picLocks noChangeAspect="1"/>
          </p:cNvPicPr>
          <p:nvPr/>
        </p:nvPicPr>
        <p:blipFill>
          <a:blip r:embed="rId5"/>
          <a:stretch>
            <a:fillRect/>
          </a:stretch>
        </p:blipFill>
        <p:spPr>
          <a:xfrm>
            <a:off x="150026" y="5914645"/>
            <a:ext cx="850589" cy="846711"/>
          </a:xfrm>
          <a:prstGeom prst="rect">
            <a:avLst/>
          </a:prstGeom>
        </p:spPr>
      </p:pic>
      <p:sp>
        <p:nvSpPr>
          <p:cNvPr id="9" name="Text Placeholder 7">
            <a:extLst>
              <a:ext uri="{FF2B5EF4-FFF2-40B4-BE49-F238E27FC236}">
                <a16:creationId xmlns:a16="http://schemas.microsoft.com/office/drawing/2014/main" id="{0742E468-8DF7-E2C3-EAA1-A2F6388979C8}"/>
              </a:ext>
            </a:extLst>
          </p:cNvPr>
          <p:cNvSpPr>
            <a:spLocks noGrp="1"/>
          </p:cNvSpPr>
          <p:nvPr>
            <p:ph type="body" sz="quarter" idx="19"/>
          </p:nvPr>
        </p:nvSpPr>
        <p:spPr>
          <a:xfrm>
            <a:off x="-7329" y="2139214"/>
            <a:ext cx="4032321" cy="385564"/>
          </a:xfrm>
        </p:spPr>
        <p:txBody>
          <a:bodyPr/>
          <a:lstStyle/>
          <a:p>
            <a:pPr algn="ctr"/>
            <a:r>
              <a:rPr lang="en-IE" sz="3000" dirty="0"/>
              <a:t>Ustvarite tisti WOW faktor!</a:t>
            </a:r>
          </a:p>
        </p:txBody>
      </p:sp>
    </p:spTree>
    <p:extLst>
      <p:ext uri="{BB962C8B-B14F-4D97-AF65-F5344CB8AC3E}">
        <p14:creationId xmlns:p14="http://schemas.microsoft.com/office/powerpoint/2010/main" val="2676332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E2FC6-787F-270A-8340-61F21C34F31F}"/>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3A2D9703-96AB-A046-C4CD-EEB051C777F5}"/>
              </a:ext>
            </a:extLst>
          </p:cNvPr>
          <p:cNvSpPr txBox="1">
            <a:spLocks/>
          </p:cNvSpPr>
          <p:nvPr/>
        </p:nvSpPr>
        <p:spPr>
          <a:xfrm>
            <a:off x="4148214" y="198464"/>
            <a:ext cx="7560550" cy="3499183"/>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100" dirty="0">
                <a:solidFill>
                  <a:srgbClr val="494949"/>
                </a:solidFill>
                <a:latin typeface="Calibri"/>
                <a:ea typeface="Open Sans"/>
                <a:cs typeface="Calibri"/>
              </a:rPr>
              <a:t>Cene </a:t>
            </a:r>
            <a:r>
              <a:rPr lang="en-US" sz="2100" b="1" dirty="0" err="1">
                <a:solidFill>
                  <a:srgbClr val="494949"/>
                </a:solidFill>
                <a:latin typeface="Calibri"/>
                <a:ea typeface="Open Sans"/>
                <a:cs typeface="Calibri"/>
              </a:rPr>
              <a:t>edinstvenih</a:t>
            </a:r>
            <a:r>
              <a:rPr lang="en-US" sz="2100" b="1" dirty="0">
                <a:solidFill>
                  <a:srgbClr val="494949"/>
                </a:solidFill>
                <a:latin typeface="Calibri"/>
                <a:ea typeface="Open Sans"/>
                <a:cs typeface="Calibri"/>
              </a:rPr>
              <a:t> </a:t>
            </a:r>
            <a:r>
              <a:rPr lang="en-US" sz="2100" b="1" dirty="0" err="1">
                <a:solidFill>
                  <a:srgbClr val="494949"/>
                </a:solidFill>
                <a:latin typeface="Calibri"/>
                <a:ea typeface="Open Sans"/>
                <a:cs typeface="Calibri"/>
              </a:rPr>
              <a:t>nastanitvenih</a:t>
            </a:r>
            <a:r>
              <a:rPr lang="en-US" sz="2100" b="1" dirty="0">
                <a:solidFill>
                  <a:srgbClr val="494949"/>
                </a:solidFill>
                <a:latin typeface="Calibri"/>
                <a:ea typeface="Open Sans"/>
                <a:cs typeface="Calibri"/>
              </a:rPr>
              <a:t> </a:t>
            </a:r>
            <a:r>
              <a:rPr lang="en-US" sz="2100" b="1" dirty="0" err="1">
                <a:solidFill>
                  <a:srgbClr val="494949"/>
                </a:solidFill>
                <a:latin typeface="Calibri"/>
                <a:ea typeface="Open Sans"/>
                <a:cs typeface="Calibri"/>
              </a:rPr>
              <a:t>objektov</a:t>
            </a:r>
            <a:r>
              <a:rPr lang="en-US" sz="2100" b="1" dirty="0">
                <a:solidFill>
                  <a:srgbClr val="494949"/>
                </a:solidFill>
                <a:latin typeface="Calibri"/>
                <a:ea typeface="Open Sans"/>
                <a:cs typeface="Calibri"/>
              </a:rPr>
              <a:t> </a:t>
            </a:r>
            <a:r>
              <a:rPr lang="en-US" sz="2100" dirty="0">
                <a:solidFill>
                  <a:srgbClr val="494949"/>
                </a:solidFill>
                <a:latin typeface="Calibri"/>
                <a:ea typeface="Open Sans"/>
                <a:cs typeface="Calibri"/>
              </a:rPr>
              <a:t>se med seboj zelo razlikujejo: osnovna opremljena šotorska hišica lahko stane </a:t>
            </a:r>
            <a:r>
              <a:rPr lang="en-US" sz="2100" b="1" dirty="0">
                <a:solidFill>
                  <a:srgbClr val="494949"/>
                </a:solidFill>
                <a:latin typeface="Calibri"/>
                <a:ea typeface="Open Sans"/>
                <a:cs typeface="Calibri"/>
              </a:rPr>
              <a:t>od 1.000 do 3.000 evrov</a:t>
            </a:r>
            <a:r>
              <a:rPr lang="en-US" sz="2100" dirty="0">
                <a:solidFill>
                  <a:srgbClr val="494949"/>
                </a:solidFill>
                <a:latin typeface="Calibri"/>
                <a:ea typeface="Open Sans"/>
                <a:cs typeface="Calibri"/>
              </a:rPr>
              <a:t>, medtem ko lahko gradnja drevesne hišice po meri ali inovativne ekološke koče stane </a:t>
            </a:r>
            <a:r>
              <a:rPr lang="en-US" sz="2100" b="1" dirty="0">
                <a:solidFill>
                  <a:srgbClr val="494949"/>
                </a:solidFill>
                <a:latin typeface="Calibri"/>
                <a:ea typeface="Open Sans"/>
                <a:cs typeface="Calibri"/>
              </a:rPr>
              <a:t>od 50.000 do 100.000 </a:t>
            </a:r>
            <a:r>
              <a:rPr lang="en-US" sz="2100" dirty="0">
                <a:solidFill>
                  <a:srgbClr val="494949"/>
                </a:solidFill>
                <a:latin typeface="Calibri"/>
                <a:ea typeface="Open Sans"/>
                <a:cs typeface="Calibri"/>
              </a:rPr>
              <a:t>evrov. </a:t>
            </a:r>
          </a:p>
          <a:p>
            <a:pPr marL="342900" indent="-342900" fontAlgn="base">
              <a:lnSpc>
                <a:spcPct val="100000"/>
              </a:lnSpc>
              <a:spcAft>
                <a:spcPts val="1200"/>
              </a:spcAft>
              <a:buFont typeface="Wingdings" panose="05000000000000000000" pitchFamily="2" charset="2"/>
              <a:buChar char="v"/>
            </a:pPr>
            <a:r>
              <a:rPr lang="en-US" sz="2100" dirty="0">
                <a:solidFill>
                  <a:srgbClr val="494949"/>
                </a:solidFill>
                <a:latin typeface="Calibri"/>
                <a:ea typeface="Open Sans"/>
                <a:cs typeface="Calibri"/>
              </a:rPr>
              <a:t>Te </a:t>
            </a:r>
            <a:r>
              <a:rPr lang="en-US" sz="2100" b="1" dirty="0">
                <a:solidFill>
                  <a:srgbClr val="494949"/>
                </a:solidFill>
                <a:latin typeface="Calibri"/>
                <a:ea typeface="Open Sans"/>
                <a:cs typeface="Calibri"/>
              </a:rPr>
              <a:t>stroške lahko pokrijete s cenami, ki jih zaračunavate </a:t>
            </a:r>
            <a:r>
              <a:rPr lang="en-US" sz="2100" dirty="0">
                <a:solidFill>
                  <a:srgbClr val="494949"/>
                </a:solidFill>
                <a:latin typeface="Calibri"/>
                <a:ea typeface="Open Sans"/>
                <a:cs typeface="Calibri"/>
              </a:rPr>
              <a:t>– na primer, preproste šotore za glamping lahko najamete za približno</a:t>
            </a:r>
            <a:r>
              <a:rPr lang="en-US" sz="2100" b="1" dirty="0">
                <a:solidFill>
                  <a:srgbClr val="494949"/>
                </a:solidFill>
                <a:latin typeface="Calibri"/>
                <a:ea typeface="Open Sans"/>
                <a:cs typeface="Calibri"/>
              </a:rPr>
              <a:t> 60–120 evrov na noč. </a:t>
            </a:r>
            <a:r>
              <a:rPr lang="en-US" sz="2100" dirty="0">
                <a:solidFill>
                  <a:srgbClr val="494949"/>
                </a:solidFill>
                <a:latin typeface="Calibri"/>
                <a:ea typeface="Open Sans"/>
                <a:cs typeface="Calibri"/>
              </a:rPr>
              <a:t>Resnično izjemne enote (na primer luksuzna geodetska kupola s panoramskim razgledom ali apartma v grajskem stolpu) na odlični lokaciji lahko stanejo</a:t>
            </a:r>
            <a:r>
              <a:rPr lang="en-US" sz="2100" b="1" dirty="0">
                <a:solidFill>
                  <a:srgbClr val="494949"/>
                </a:solidFill>
                <a:latin typeface="Calibri"/>
                <a:ea typeface="Open Sans"/>
                <a:cs typeface="Calibri"/>
              </a:rPr>
              <a:t> 200–400 evrov na noč.</a:t>
            </a:r>
          </a:p>
          <a:p>
            <a:pPr marL="342900" indent="-342900" fontAlgn="base">
              <a:lnSpc>
                <a:spcPct val="100000"/>
              </a:lnSpc>
              <a:spcAft>
                <a:spcPts val="1200"/>
              </a:spcAft>
              <a:buFont typeface="Wingdings" panose="05000000000000000000" pitchFamily="2" charset="2"/>
              <a:buChar char="ü"/>
            </a:pPr>
            <a:r>
              <a:rPr lang="en-US" sz="2100" b="1" dirty="0">
                <a:solidFill>
                  <a:srgbClr val="3B7F81"/>
                </a:solidFill>
                <a:latin typeface="Calibri"/>
                <a:ea typeface="Open Sans"/>
                <a:cs typeface="Calibri"/>
              </a:rPr>
              <a:t>Finančni nasvet: </a:t>
            </a:r>
            <a:r>
              <a:rPr lang="en-US" sz="2100" dirty="0">
                <a:solidFill>
                  <a:srgbClr val="494949"/>
                </a:solidFill>
                <a:latin typeface="Calibri"/>
                <a:ea typeface="Open Sans"/>
                <a:cs typeface="Calibri"/>
              </a:rPr>
              <a:t>Vedno </a:t>
            </a:r>
            <a:r>
              <a:rPr lang="en-US" sz="2100" b="1" dirty="0">
                <a:solidFill>
                  <a:srgbClr val="494949"/>
                </a:solidFill>
                <a:latin typeface="Calibri"/>
                <a:ea typeface="Open Sans"/>
                <a:cs typeface="Calibri"/>
              </a:rPr>
              <a:t>uravnotežite naložbo s pričakovano zasedenostjo in cenami; </a:t>
            </a:r>
            <a:r>
              <a:rPr lang="en-US" sz="2100" dirty="0">
                <a:solidFill>
                  <a:srgbClr val="494949"/>
                </a:solidFill>
                <a:latin typeface="Calibri"/>
                <a:ea typeface="Open Sans"/>
                <a:cs typeface="Calibri"/>
              </a:rPr>
              <a:t>draga postavitev na napačnem trgu se ne bo izplačala.</a:t>
            </a:r>
          </a:p>
          <a:p>
            <a:pPr fontAlgn="base">
              <a:lnSpc>
                <a:spcPct val="100000"/>
              </a:lnSpc>
              <a:spcAft>
                <a:spcPts val="1200"/>
              </a:spcAft>
            </a:pPr>
            <a:r>
              <a:rPr lang="en-US" sz="2100" b="1" i="1" dirty="0">
                <a:solidFill>
                  <a:srgbClr val="E96751"/>
                </a:solidFill>
                <a:latin typeface="Calibri"/>
                <a:ea typeface="Open Sans"/>
                <a:cs typeface="Calibri"/>
              </a:rPr>
              <a:t>Udobje je vse! </a:t>
            </a:r>
            <a:r>
              <a:rPr lang="en-US" sz="2100" i="1" dirty="0">
                <a:solidFill>
                  <a:srgbClr val="E96751"/>
                </a:solidFill>
                <a:latin typeface="Calibri"/>
                <a:ea typeface="Open Sans"/>
                <a:cs typeface="Calibri"/>
              </a:rPr>
              <a:t>Omogočite ljudem, da enostavno potujejo in rezervirajo, kar želijo, kadar želijo.</a:t>
            </a:r>
          </a:p>
          <a:p>
            <a:pPr fontAlgn="base">
              <a:lnSpc>
                <a:spcPct val="100000"/>
              </a:lnSpc>
              <a:spcAft>
                <a:spcPts val="1200"/>
              </a:spcAft>
            </a:pPr>
            <a:endParaRPr lang="en-US" sz="2200" b="1" i="1" dirty="0">
              <a:solidFill>
                <a:srgbClr val="494949"/>
              </a:solidFill>
            </a:endParaRPr>
          </a:p>
        </p:txBody>
      </p:sp>
      <p:pic>
        <p:nvPicPr>
          <p:cNvPr id="9" name="Picture Placeholder 8" descr="A kitchen with a table and chairs&#10;&#10;AI-generated content may be incorrect.">
            <a:extLst>
              <a:ext uri="{FF2B5EF4-FFF2-40B4-BE49-F238E27FC236}">
                <a16:creationId xmlns:a16="http://schemas.microsoft.com/office/drawing/2014/main" id="{83A608A4-38DD-A872-5E23-723CD2D5E548}"/>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A033F8B4-31F5-9104-74CD-9A16FFC68FD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19</a:t>
            </a:fld>
            <a:endParaRPr lang="fr-CA" dirty="0"/>
          </a:p>
        </p:txBody>
      </p:sp>
      <p:sp>
        <p:nvSpPr>
          <p:cNvPr id="6" name="Text Placeholder 5">
            <a:extLst>
              <a:ext uri="{FF2B5EF4-FFF2-40B4-BE49-F238E27FC236}">
                <a16:creationId xmlns:a16="http://schemas.microsoft.com/office/drawing/2014/main" id="{42DD22C6-E067-8211-C43F-B12B4884A8A3}"/>
              </a:ext>
            </a:extLst>
          </p:cNvPr>
          <p:cNvSpPr>
            <a:spLocks noGrp="1"/>
          </p:cNvSpPr>
          <p:nvPr>
            <p:ph type="body" sz="quarter" idx="18"/>
          </p:nvPr>
        </p:nvSpPr>
        <p:spPr>
          <a:xfrm>
            <a:off x="664593" y="3259574"/>
            <a:ext cx="2877175" cy="1049221"/>
          </a:xfrm>
        </p:spPr>
        <p:txBody>
          <a:bodyPr lIns="91440" tIns="45720" rIns="91440" bIns="45720" anchor="t">
            <a:noAutofit/>
          </a:bodyPr>
          <a:lstStyle/>
          <a:p>
            <a:pPr algn="ctr"/>
            <a:r>
              <a:rPr lang="en-IE" sz="2500" b="0" dirty="0">
                <a:latin typeface="Calibri"/>
                <a:ea typeface="Open Sans"/>
                <a:cs typeface="Calibri"/>
              </a:rPr>
              <a:t>Uravnotežite stroške edinstvenih bivanj s cenovnimi strategijami</a:t>
            </a:r>
          </a:p>
          <a:p>
            <a:pPr algn="ctr"/>
            <a:endParaRPr lang="en-IE" sz="2500" b="0" dirty="0"/>
          </a:p>
        </p:txBody>
      </p:sp>
      <p:sp>
        <p:nvSpPr>
          <p:cNvPr id="5" name="Slide Number Placeholder 5">
            <a:extLst>
              <a:ext uri="{FF2B5EF4-FFF2-40B4-BE49-F238E27FC236}">
                <a16:creationId xmlns:a16="http://schemas.microsoft.com/office/drawing/2014/main" id="{D3FE26FC-7BCB-7568-D74E-2B24C9EB389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19</a:t>
            </a:fld>
            <a:endParaRPr lang="fr-CA" dirty="0"/>
          </a:p>
        </p:txBody>
      </p:sp>
      <p:sp>
        <p:nvSpPr>
          <p:cNvPr id="2" name="Slide Number Placeholder 5">
            <a:extLst>
              <a:ext uri="{FF2B5EF4-FFF2-40B4-BE49-F238E27FC236}">
                <a16:creationId xmlns:a16="http://schemas.microsoft.com/office/drawing/2014/main" id="{A4C3FC3F-B23E-D242-5DBB-0FF2D9A8442D}"/>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19</a:t>
            </a:fld>
            <a:endParaRPr lang="fr-CA" dirty="0"/>
          </a:p>
        </p:txBody>
      </p:sp>
      <p:sp>
        <p:nvSpPr>
          <p:cNvPr id="8" name="TextBox 7">
            <a:extLst>
              <a:ext uri="{FF2B5EF4-FFF2-40B4-BE49-F238E27FC236}">
                <a16:creationId xmlns:a16="http://schemas.microsoft.com/office/drawing/2014/main" id="{255E1B9C-294C-B8B0-17D2-9AC9E33CD020}"/>
              </a:ext>
            </a:extLst>
          </p:cNvPr>
          <p:cNvSpPr txBox="1"/>
          <p:nvPr/>
        </p:nvSpPr>
        <p:spPr>
          <a:xfrm>
            <a:off x="1015799" y="5667126"/>
            <a:ext cx="11031251" cy="954107"/>
          </a:xfrm>
          <a:prstGeom prst="rect">
            <a:avLst/>
          </a:prstGeom>
          <a:noFill/>
        </p:spPr>
        <p:txBody>
          <a:bodyPr wrap="square" lIns="91440" tIns="45720" rIns="91440" bIns="45720" anchor="t">
            <a:spAutoFit/>
          </a:bodyPr>
          <a:lstStyle/>
          <a:p>
            <a:r>
              <a:rPr lang="en-US" sz="1400" b="1" i="1" dirty="0">
                <a:solidFill>
                  <a:srgbClr val="494949"/>
                </a:solidFill>
                <a:latin typeface="Google Sans"/>
              </a:rPr>
              <a:t>Priporočena literatura </a:t>
            </a:r>
            <a:endParaRPr lang="en-US" sz="1400" b="1" i="1">
              <a:solidFill>
                <a:srgbClr val="494949"/>
              </a:solidFill>
              <a:latin typeface="Google Sans"/>
              <a:hlinkClick r:id="" action="ppaction://noaction">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400" dirty="0">
                <a:solidFill>
                  <a:srgbClr val="00B0F0"/>
                </a:solidFill>
                <a:hlinkClick r:id="rId3">
                  <a:extLst>
                    <a:ext uri="{A12FA001-AC4F-418D-AE19-62706E023703}">
                      <ahyp:hlinkClr xmlns:ahyp="http://schemas.microsoft.com/office/drawing/2018/hyperlinkcolor" val="tx"/>
                    </a:ext>
                  </a:extLst>
                </a:hlinkClick>
              </a:rPr>
              <a:t>15 načinov, kako doseči faktor presenečenja, ki gradi zvestobo gostov</a:t>
            </a:r>
            <a:endParaRPr lang="en-US" sz="1400">
              <a:solidFill>
                <a:srgbClr val="00B0F0"/>
              </a:solidFill>
              <a:ea typeface="Calibri"/>
              <a:cs typeface="Calibri"/>
            </a:endParaRPr>
          </a:p>
          <a:p>
            <a:pPr marL="285750" indent="-285750">
              <a:buFont typeface="Arial" panose="020B0604020202020204" pitchFamily="34" charset="0"/>
              <a:buChar char="•"/>
            </a:pPr>
            <a:r>
              <a:rPr lang="en-US" sz="1400" dirty="0">
                <a:solidFill>
                  <a:srgbClr val="00B0F0"/>
                </a:solidFill>
                <a:hlinkClick r:id="rId4">
                  <a:extLst>
                    <a:ext uri="{A12FA001-AC4F-418D-AE19-62706E023703}">
                      <ahyp:hlinkClr xmlns:ahyp="http://schemas.microsoft.com/office/drawing/2018/hyperlinkcolor" val="tx"/>
                    </a:ext>
                  </a:extLst>
                </a:hlinkClick>
              </a:rPr>
              <a:t>Dostopen turizem </a:t>
            </a:r>
            <a:endParaRPr lang="en-US" sz="1400">
              <a:solidFill>
                <a:srgbClr val="00B0F0"/>
              </a:solidFill>
              <a:ea typeface="Calibri"/>
              <a:cs typeface="Calibri"/>
            </a:endParaRPr>
          </a:p>
          <a:p>
            <a:pPr marL="285750" indent="-285750">
              <a:buFont typeface="Arial" panose="020B0604020202020204" pitchFamily="34" charset="0"/>
              <a:buChar char="•"/>
            </a:pPr>
            <a:r>
              <a:rPr lang="en-US" sz="1400" dirty="0">
                <a:solidFill>
                  <a:srgbClr val="00B0F0"/>
                </a:solidFill>
                <a:hlinkClick r:id="rId5">
                  <a:extLst>
                    <a:ext uri="{A12FA001-AC4F-418D-AE19-62706E023703}">
                      <ahyp:hlinkClr xmlns:ahyp="http://schemas.microsoft.com/office/drawing/2018/hyperlinkcolor" val="tx"/>
                    </a:ext>
                  </a:extLst>
                </a:hlinkClick>
              </a:rPr>
              <a:t>Vključujoča turistična namestitev </a:t>
            </a:r>
            <a:endParaRPr lang="en-IE" sz="1400">
              <a:solidFill>
                <a:srgbClr val="00B0F0"/>
              </a:solidFill>
              <a:ea typeface="Calibri"/>
              <a:cs typeface="Calibri"/>
            </a:endParaRPr>
          </a:p>
        </p:txBody>
      </p:sp>
      <p:pic>
        <p:nvPicPr>
          <p:cNvPr id="11" name="Picture 10">
            <a:extLst>
              <a:ext uri="{FF2B5EF4-FFF2-40B4-BE49-F238E27FC236}">
                <a16:creationId xmlns:a16="http://schemas.microsoft.com/office/drawing/2014/main" id="{86EE880B-A9AA-BB3F-A54D-F6B3A72DCBEF}"/>
              </a:ext>
            </a:extLst>
          </p:cNvPr>
          <p:cNvPicPr>
            <a:picLocks noChangeAspect="1"/>
          </p:cNvPicPr>
          <p:nvPr/>
        </p:nvPicPr>
        <p:blipFill>
          <a:blip r:embed="rId6"/>
          <a:stretch>
            <a:fillRect/>
          </a:stretch>
        </p:blipFill>
        <p:spPr>
          <a:xfrm>
            <a:off x="144950" y="5797769"/>
            <a:ext cx="850589" cy="846711"/>
          </a:xfrm>
          <a:prstGeom prst="rect">
            <a:avLst/>
          </a:prstGeom>
        </p:spPr>
      </p:pic>
      <p:sp>
        <p:nvSpPr>
          <p:cNvPr id="12" name="Text Placeholder 7">
            <a:extLst>
              <a:ext uri="{FF2B5EF4-FFF2-40B4-BE49-F238E27FC236}">
                <a16:creationId xmlns:a16="http://schemas.microsoft.com/office/drawing/2014/main" id="{8C7AE2C7-67A0-4FE2-9A3F-C9B92B175120}"/>
              </a:ext>
            </a:extLst>
          </p:cNvPr>
          <p:cNvSpPr>
            <a:spLocks noGrp="1"/>
          </p:cNvSpPr>
          <p:nvPr>
            <p:ph type="body" sz="quarter" idx="19"/>
          </p:nvPr>
        </p:nvSpPr>
        <p:spPr>
          <a:xfrm>
            <a:off x="-7329" y="2139214"/>
            <a:ext cx="4032321" cy="385564"/>
          </a:xfrm>
        </p:spPr>
        <p:txBody>
          <a:bodyPr/>
          <a:lstStyle/>
          <a:p>
            <a:pPr algn="ctr"/>
            <a:r>
              <a:rPr lang="en-IE" sz="3000" dirty="0"/>
              <a:t>Ustvarite tisti WOW faktor!</a:t>
            </a:r>
          </a:p>
        </p:txBody>
      </p:sp>
    </p:spTree>
    <p:extLst>
      <p:ext uri="{BB962C8B-B14F-4D97-AF65-F5344CB8AC3E}">
        <p14:creationId xmlns:p14="http://schemas.microsoft.com/office/powerpoint/2010/main" val="210000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8E8EF-4BC7-5F01-1900-85E1F073B46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648B3F9-FE47-AEBB-A661-D41CA3D4DC2A}"/>
              </a:ext>
            </a:extLst>
          </p:cNvPr>
          <p:cNvSpPr>
            <a:spLocks noGrp="1"/>
          </p:cNvSpPr>
          <p:nvPr>
            <p:ph type="body" sz="quarter" idx="65"/>
          </p:nvPr>
        </p:nvSpPr>
        <p:spPr/>
        <p:txBody>
          <a:bodyPr/>
          <a:lstStyle/>
          <a:p>
            <a:r>
              <a:rPr lang="en-GB" dirty="0"/>
              <a:t>Gozd </a:t>
            </a:r>
            <a:r>
              <a:rPr lang="en-GB" dirty="0" err="1"/>
              <a:t>Drumheirny</a:t>
            </a:r>
            <a:r>
              <a:rPr lang="en-GB" dirty="0"/>
              <a:t>, Leitrim, Irska </a:t>
            </a:r>
          </a:p>
        </p:txBody>
      </p:sp>
      <p:sp>
        <p:nvSpPr>
          <p:cNvPr id="9" name="Slide Number Placeholder 5">
            <a:extLst>
              <a:ext uri="{FF2B5EF4-FFF2-40B4-BE49-F238E27FC236}">
                <a16:creationId xmlns:a16="http://schemas.microsoft.com/office/drawing/2014/main" id="{A0F46EDE-8211-84A5-65C9-68FA7A975AC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8B678BA7-58D1-265E-0EDF-46FAC051B3CE}"/>
              </a:ext>
            </a:extLst>
          </p:cNvPr>
          <p:cNvSpPr>
            <a:spLocks noGrp="1"/>
          </p:cNvSpPr>
          <p:nvPr>
            <p:ph type="body" sz="quarter" idx="16"/>
          </p:nvPr>
        </p:nvSpPr>
        <p:spPr>
          <a:xfrm>
            <a:off x="558237" y="2464805"/>
            <a:ext cx="4515214" cy="3066422"/>
          </a:xfrm>
        </p:spPr>
        <p:txBody>
          <a:bodyPr>
            <a:normAutofit/>
          </a:bodyPr>
          <a:lstStyle/>
          <a:p>
            <a:r>
              <a:rPr lang="en-US" sz="3700" dirty="0"/>
              <a:t>Trajnost, vlaganje v faktor WOW</a:t>
            </a:r>
            <a:endParaRPr lang="en-GB" sz="4000" b="1" dirty="0"/>
          </a:p>
        </p:txBody>
      </p:sp>
      <p:sp>
        <p:nvSpPr>
          <p:cNvPr id="14" name="Text Placeholder 2">
            <a:extLst>
              <a:ext uri="{FF2B5EF4-FFF2-40B4-BE49-F238E27FC236}">
                <a16:creationId xmlns:a16="http://schemas.microsoft.com/office/drawing/2014/main" id="{45E64427-14AD-D442-963A-35C3738C2B61}"/>
              </a:ext>
            </a:extLst>
          </p:cNvPr>
          <p:cNvSpPr>
            <a:spLocks noGrp="1"/>
          </p:cNvSpPr>
          <p:nvPr>
            <p:ph type="body" sz="quarter" idx="17"/>
          </p:nvPr>
        </p:nvSpPr>
        <p:spPr>
          <a:xfrm>
            <a:off x="558237" y="1059430"/>
            <a:ext cx="5537763" cy="582221"/>
          </a:xfrm>
        </p:spPr>
        <p:txBody>
          <a:bodyPr/>
          <a:lstStyle/>
          <a:p>
            <a:r>
              <a:rPr lang="en-IE" sz="6600" dirty="0"/>
              <a:t>Modul 6 </a:t>
            </a:r>
            <a:r>
              <a:rPr lang="en-IE" sz="5000" dirty="0"/>
              <a:t>(3. del)</a:t>
            </a:r>
            <a:endParaRPr lang="en-GB" sz="5000" dirty="0"/>
          </a:p>
        </p:txBody>
      </p:sp>
      <p:cxnSp>
        <p:nvCxnSpPr>
          <p:cNvPr id="6" name="Straight Connector 5">
            <a:extLst>
              <a:ext uri="{FF2B5EF4-FFF2-40B4-BE49-F238E27FC236}">
                <a16:creationId xmlns:a16="http://schemas.microsoft.com/office/drawing/2014/main" id="{2BB515BF-D5C0-79BF-954F-F1BD3A763C23}"/>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3F05E303-312C-353D-116D-94621B3F8A26}"/>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pic>
        <p:nvPicPr>
          <p:cNvPr id="8" name="Picture Placeholder 7" descr="A triangular building with a black roof and a black fence&#10;&#10;AI-generated content may be incorrect.">
            <a:extLst>
              <a:ext uri="{FF2B5EF4-FFF2-40B4-BE49-F238E27FC236}">
                <a16:creationId xmlns:a16="http://schemas.microsoft.com/office/drawing/2014/main" id="{367AA32F-8257-1638-BE37-E09988217AFF}"/>
              </a:ext>
            </a:extLst>
          </p:cNvPr>
          <p:cNvPicPr>
            <a:picLocks noGrp="1" noChangeAspect="1"/>
          </p:cNvPicPr>
          <p:nvPr>
            <p:ph type="pic" sz="quarter" idx="19"/>
          </p:nvPr>
        </p:nvPicPr>
        <p:blipFill>
          <a:blip r:embed="rId2"/>
          <a:srcRect l="2021" r="2021"/>
          <a:stretch>
            <a:fillRect/>
          </a:stretch>
        </p:blipFill>
        <p:spPr/>
      </p:pic>
    </p:spTree>
    <p:extLst>
      <p:ext uri="{BB962C8B-B14F-4D97-AF65-F5344CB8AC3E}">
        <p14:creationId xmlns:p14="http://schemas.microsoft.com/office/powerpoint/2010/main" val="507216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15797C-962D-D4A7-E0BE-A1D6712FFEEF}"/>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2B96955B-6A1C-AE3B-A8A2-581725E97AB7}"/>
              </a:ext>
            </a:extLst>
          </p:cNvPr>
          <p:cNvSpPr>
            <a:spLocks noGrp="1"/>
          </p:cNvSpPr>
          <p:nvPr>
            <p:ph type="body" sz="quarter" idx="21"/>
          </p:nvPr>
        </p:nvSpPr>
        <p:spPr>
          <a:xfrm>
            <a:off x="4643071" y="267539"/>
            <a:ext cx="7154008" cy="5912183"/>
          </a:xfrm>
        </p:spPr>
        <p:txBody>
          <a:bodyPr lIns="91440" tIns="45720" rIns="91440" bIns="45720" anchor="t"/>
          <a:lstStyle/>
          <a:p>
            <a:r>
              <a:rPr lang="en-US" sz="2100" b="1" dirty="0">
                <a:solidFill>
                  <a:srgbClr val="459597"/>
                </a:solidFill>
              </a:rPr>
              <a:t>Poudarite naravne in kulturne prednosti lokacije</a:t>
            </a:r>
            <a:r>
              <a:rPr lang="en-US" sz="2100" dirty="0">
                <a:solidFill>
                  <a:srgbClr val="459597"/>
                </a:solidFill>
              </a:rPr>
              <a:t>.</a:t>
            </a:r>
            <a:endParaRPr lang="en-US" sz="2100">
              <a:solidFill>
                <a:srgbClr val="459597"/>
              </a:solidFill>
              <a:ea typeface="Calibri"/>
              <a:cs typeface="Calibri"/>
            </a:endParaRPr>
          </a:p>
          <a:p>
            <a:r>
              <a:rPr lang="en-US" sz="2100" b="1" i="1" dirty="0">
                <a:solidFill>
                  <a:srgbClr val="E96751"/>
                </a:solidFill>
              </a:rPr>
              <a:t>Preudarno vlagajte v stvari, ki ustvarjajo spomine </a:t>
            </a:r>
            <a:r>
              <a:rPr lang="en-US" sz="2100" dirty="0"/>
              <a:t>– te prinašajo najboljši donos, kar dokazujejo odlične ocene in ponovni obiski.</a:t>
            </a:r>
            <a:endParaRPr lang="en-IE" sz="2100">
              <a:ea typeface="Calibri"/>
              <a:cs typeface="Calibri"/>
            </a:endParaRPr>
          </a:p>
          <a:p>
            <a:endParaRPr lang="en-US" sz="2100" dirty="0">
              <a:solidFill>
                <a:srgbClr val="E96751"/>
              </a:solidFill>
              <a:ea typeface="Calibri"/>
              <a:cs typeface="Calibri"/>
            </a:endParaRPr>
          </a:p>
          <a:p>
            <a:r>
              <a:rPr lang="en-US" sz="2100" dirty="0"/>
              <a:t>Če imate </a:t>
            </a:r>
            <a:r>
              <a:rPr lang="en-US" sz="2100" b="1" dirty="0"/>
              <a:t>čudovit ali panoramski razgled </a:t>
            </a:r>
            <a:r>
              <a:rPr lang="en-US" sz="2100" dirty="0"/>
              <a:t>ali stoletni oljčni nasad, oblikujte okolico okoli njih, namesto da jih prekrivate – to so brezplačna sredstva, ki povečajo zadovoljstvo gostov. </a:t>
            </a:r>
            <a:endParaRPr lang="en-US" sz="2100" dirty="0">
              <a:ea typeface="Calibri"/>
              <a:cs typeface="Calibri"/>
            </a:endParaRPr>
          </a:p>
          <a:p>
            <a:endParaRPr lang="en-US" sz="2100" dirty="0">
              <a:ea typeface="Calibri"/>
              <a:cs typeface="Calibri"/>
            </a:endParaRPr>
          </a:p>
          <a:p>
            <a:r>
              <a:rPr lang="en-US" sz="2100" b="1" dirty="0"/>
              <a:t>Majhni dodatki lahko poceni izboljšajo izkušnjo</a:t>
            </a:r>
            <a:r>
              <a:rPr lang="en-US" sz="2100" dirty="0"/>
              <a:t>, na primer </a:t>
            </a:r>
            <a:r>
              <a:rPr lang="en-US" sz="2100" err="1"/>
              <a:t>ognjišča</a:t>
            </a:r>
            <a:r>
              <a:rPr lang="en-US" sz="2100"/>
              <a:t> za </a:t>
            </a:r>
            <a:r>
              <a:rPr lang="en-US" sz="2100" err="1"/>
              <a:t>taborski</a:t>
            </a:r>
            <a:r>
              <a:rPr lang="en-US" sz="2100"/>
              <a:t> </a:t>
            </a:r>
            <a:r>
              <a:rPr lang="en-US" sz="2100" err="1"/>
              <a:t>ogenj</a:t>
            </a:r>
            <a:r>
              <a:rPr lang="en-US" sz="2100"/>
              <a:t>, </a:t>
            </a:r>
            <a:r>
              <a:rPr lang="en-US" sz="2100" err="1"/>
              <a:t>brezplačen</a:t>
            </a:r>
            <a:r>
              <a:rPr lang="en-US" sz="2100"/>
              <a:t> dostop do bližnje </a:t>
            </a:r>
            <a:r>
              <a:rPr lang="en-US" sz="2100" dirty="0"/>
              <a:t>pohodniške poti ali partnerstva z lokalnimi ponudniki pustolovskih doživetij. </a:t>
            </a:r>
            <a:endParaRPr lang="en-US" sz="2100" dirty="0">
              <a:ea typeface="Calibri"/>
              <a:cs typeface="Calibri"/>
            </a:endParaRPr>
          </a:p>
          <a:p>
            <a:endParaRPr lang="en-US" sz="2100" dirty="0">
              <a:ea typeface="Calibri"/>
              <a:cs typeface="Calibri"/>
            </a:endParaRPr>
          </a:p>
          <a:p>
            <a:r>
              <a:rPr lang="en-US" sz="2100" b="1" dirty="0"/>
              <a:t>Upoštevajte tudi sezonskost: </a:t>
            </a:r>
            <a:r>
              <a:rPr lang="en-US" sz="2100" dirty="0"/>
              <a:t>ponujajte edinstvene izkušnje skozi vse leto (npr. opazovanje </a:t>
            </a:r>
            <a:r>
              <a:rPr lang="en-US" sz="2100" b="1" dirty="0"/>
              <a:t>severnih luči </a:t>
            </a:r>
            <a:r>
              <a:rPr lang="en-US" sz="2100" dirty="0"/>
              <a:t>iz vročih kopeli na </a:t>
            </a:r>
            <a:r>
              <a:rPr lang="en-US" sz="2100" dirty="0">
                <a:solidFill>
                  <a:srgbClr val="E96751"/>
                </a:solidFill>
              </a:rPr>
              <a:t>Islandiji </a:t>
            </a:r>
            <a:r>
              <a:rPr lang="en-US" sz="2100" dirty="0"/>
              <a:t>ali večerje na kmetiji v času žetve v </a:t>
            </a:r>
            <a:r>
              <a:rPr lang="en-US" sz="2100" dirty="0">
                <a:solidFill>
                  <a:srgbClr val="E96751"/>
                </a:solidFill>
              </a:rPr>
              <a:t>Italiji</a:t>
            </a:r>
            <a:r>
              <a:rPr lang="en-US" sz="2100" dirty="0"/>
              <a:t>)</a:t>
            </a:r>
            <a:r>
              <a:rPr lang="en-US" sz="2100" dirty="0">
                <a:solidFill>
                  <a:srgbClr val="E96751"/>
                </a:solidFill>
              </a:rPr>
              <a:t>, </a:t>
            </a:r>
            <a:r>
              <a:rPr lang="en-US" sz="2100" dirty="0"/>
              <a:t>da podaljšate sezono in povečate prihodke. </a:t>
            </a:r>
            <a:endParaRPr lang="en-US" sz="2100" dirty="0">
              <a:ea typeface="Calibri"/>
              <a:cs typeface="Calibri"/>
            </a:endParaRPr>
          </a:p>
          <a:p>
            <a:endParaRPr lang="en-US" sz="2100" dirty="0">
              <a:ea typeface="Calibri"/>
              <a:cs typeface="Calibri"/>
            </a:endParaRPr>
          </a:p>
        </p:txBody>
      </p:sp>
      <p:sp>
        <p:nvSpPr>
          <p:cNvPr id="8" name="Text Placeholder 7">
            <a:extLst>
              <a:ext uri="{FF2B5EF4-FFF2-40B4-BE49-F238E27FC236}">
                <a16:creationId xmlns:a16="http://schemas.microsoft.com/office/drawing/2014/main" id="{9CD912F0-A2D4-67FD-18C8-C0774B344C64}"/>
              </a:ext>
            </a:extLst>
          </p:cNvPr>
          <p:cNvSpPr>
            <a:spLocks noGrp="1"/>
          </p:cNvSpPr>
          <p:nvPr>
            <p:ph type="body" sz="quarter" idx="66"/>
          </p:nvPr>
        </p:nvSpPr>
        <p:spPr/>
        <p:txBody>
          <a:bodyPr/>
          <a:lstStyle/>
          <a:p>
            <a:r>
              <a:rPr lang="en-IE" b="1" dirty="0" err="1"/>
              <a:t>Foto</a:t>
            </a:r>
            <a:r>
              <a:rPr lang="en-IE" b="1" dirty="0"/>
              <a:t>: </a:t>
            </a:r>
            <a:r>
              <a:rPr lang="en-IE" dirty="0"/>
              <a:t>Failte Ireland</a:t>
            </a:r>
          </a:p>
        </p:txBody>
      </p:sp>
      <p:sp>
        <p:nvSpPr>
          <p:cNvPr id="9" name="Text Placeholder 5">
            <a:extLst>
              <a:ext uri="{FF2B5EF4-FFF2-40B4-BE49-F238E27FC236}">
                <a16:creationId xmlns:a16="http://schemas.microsoft.com/office/drawing/2014/main" id="{87DBA533-A81B-7221-2885-540E63EEC470}"/>
              </a:ext>
            </a:extLst>
          </p:cNvPr>
          <p:cNvSpPr>
            <a:spLocks noGrp="1"/>
          </p:cNvSpPr>
          <p:nvPr>
            <p:ph type="body" sz="quarter" idx="18"/>
          </p:nvPr>
        </p:nvSpPr>
        <p:spPr>
          <a:xfrm>
            <a:off x="664593" y="3355476"/>
            <a:ext cx="2877175" cy="1049221"/>
          </a:xfrm>
        </p:spPr>
        <p:txBody>
          <a:bodyPr/>
          <a:lstStyle/>
          <a:p>
            <a:pPr algn="ctr"/>
            <a:r>
              <a:rPr lang="en-IE" b="0" dirty="0"/>
              <a:t>Izkoristite naravne in kulturne prednosti</a:t>
            </a:r>
          </a:p>
          <a:p>
            <a:pPr algn="ctr"/>
            <a:endParaRPr lang="en-IE" b="0" dirty="0"/>
          </a:p>
        </p:txBody>
      </p:sp>
      <p:pic>
        <p:nvPicPr>
          <p:cNvPr id="12" name="Picture 11">
            <a:extLst>
              <a:ext uri="{FF2B5EF4-FFF2-40B4-BE49-F238E27FC236}">
                <a16:creationId xmlns:a16="http://schemas.microsoft.com/office/drawing/2014/main" id="{B8563D60-A7F6-4C4A-5E8B-27BBC2A2BBDD}"/>
              </a:ext>
            </a:extLst>
          </p:cNvPr>
          <p:cNvPicPr>
            <a:picLocks noChangeAspect="1"/>
          </p:cNvPicPr>
          <p:nvPr/>
        </p:nvPicPr>
        <p:blipFill>
          <a:blip r:embed="rId2"/>
          <a:stretch>
            <a:fillRect/>
          </a:stretch>
        </p:blipFill>
        <p:spPr>
          <a:xfrm>
            <a:off x="391600" y="111977"/>
            <a:ext cx="3200399" cy="1977317"/>
          </a:xfrm>
          <a:prstGeom prst="rect">
            <a:avLst/>
          </a:prstGeom>
        </p:spPr>
      </p:pic>
      <p:sp>
        <p:nvSpPr>
          <p:cNvPr id="15" name="TextBox 14">
            <a:extLst>
              <a:ext uri="{FF2B5EF4-FFF2-40B4-BE49-F238E27FC236}">
                <a16:creationId xmlns:a16="http://schemas.microsoft.com/office/drawing/2014/main" id="{4E3B8D4D-4657-0218-0E34-0A9DF5B37C1B}"/>
              </a:ext>
            </a:extLst>
          </p:cNvPr>
          <p:cNvSpPr txBox="1"/>
          <p:nvPr/>
        </p:nvSpPr>
        <p:spPr>
          <a:xfrm>
            <a:off x="995539" y="5444151"/>
            <a:ext cx="3471686" cy="1200329"/>
          </a:xfrm>
          <a:prstGeom prst="rect">
            <a:avLst/>
          </a:prstGeom>
          <a:noFill/>
        </p:spPr>
        <p:txBody>
          <a:bodyPr wrap="square" rtlCol="0">
            <a:spAutoFit/>
          </a:bodyPr>
          <a:lstStyle/>
          <a:p>
            <a:r>
              <a:rPr lang="en-US" b="1" i="1" dirty="0">
                <a:solidFill>
                  <a:srgbClr val="494949"/>
                </a:solidFill>
                <a:latin typeface="Google Sans"/>
              </a:rPr>
              <a:t>Priporočena literatura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r>
              <a:rPr lang="en-IE" dirty="0">
                <a:solidFill>
                  <a:srgbClr val="00B0F0"/>
                </a:solidFill>
                <a:hlinkClick r:id="rId4">
                  <a:extLst>
                    <a:ext uri="{A12FA001-AC4F-418D-AE19-62706E023703}">
                      <ahyp:hlinkClr xmlns:ahyp="http://schemas.microsoft.com/office/drawing/2018/hyperlinkcolor" val="tx"/>
                    </a:ext>
                  </a:extLst>
                </a:hlinkClick>
              </a:rPr>
              <a:t>Turistični vodič: Kako v svojem podjetju izvajati okoljsko trajnostne pristope.</a:t>
            </a:r>
            <a:endParaRPr lang="en-IE" dirty="0">
              <a:solidFill>
                <a:srgbClr val="00B0F0"/>
              </a:solidFill>
            </a:endParaRPr>
          </a:p>
        </p:txBody>
      </p:sp>
      <p:pic>
        <p:nvPicPr>
          <p:cNvPr id="16" name="Picture 15">
            <a:extLst>
              <a:ext uri="{FF2B5EF4-FFF2-40B4-BE49-F238E27FC236}">
                <a16:creationId xmlns:a16="http://schemas.microsoft.com/office/drawing/2014/main" id="{21168E59-0ED5-5E87-C8BB-0079ADC33AA5}"/>
              </a:ext>
            </a:extLst>
          </p:cNvPr>
          <p:cNvPicPr>
            <a:picLocks noChangeAspect="1"/>
          </p:cNvPicPr>
          <p:nvPr/>
        </p:nvPicPr>
        <p:blipFill>
          <a:blip r:embed="rId5"/>
          <a:stretch>
            <a:fillRect/>
          </a:stretch>
        </p:blipFill>
        <p:spPr>
          <a:xfrm>
            <a:off x="144950" y="5620959"/>
            <a:ext cx="850589" cy="846711"/>
          </a:xfrm>
          <a:prstGeom prst="rect">
            <a:avLst/>
          </a:prstGeom>
        </p:spPr>
      </p:pic>
      <p:sp>
        <p:nvSpPr>
          <p:cNvPr id="5" name="Text Placeholder 7">
            <a:extLst>
              <a:ext uri="{FF2B5EF4-FFF2-40B4-BE49-F238E27FC236}">
                <a16:creationId xmlns:a16="http://schemas.microsoft.com/office/drawing/2014/main" id="{9D754B17-FA76-1C71-BE25-A6A6CA779FEF}"/>
              </a:ext>
            </a:extLst>
          </p:cNvPr>
          <p:cNvSpPr>
            <a:spLocks noGrp="1"/>
          </p:cNvSpPr>
          <p:nvPr>
            <p:ph type="body" sz="quarter" idx="19"/>
          </p:nvPr>
        </p:nvSpPr>
        <p:spPr>
          <a:xfrm>
            <a:off x="-7329" y="2139214"/>
            <a:ext cx="4032321" cy="385564"/>
          </a:xfrm>
        </p:spPr>
        <p:txBody>
          <a:bodyPr/>
          <a:lstStyle/>
          <a:p>
            <a:pPr algn="ctr"/>
            <a:r>
              <a:rPr lang="en-IE" sz="3000" dirty="0"/>
              <a:t>Ustvarite tisti WOW faktor!</a:t>
            </a:r>
          </a:p>
        </p:txBody>
      </p:sp>
    </p:spTree>
    <p:extLst>
      <p:ext uri="{BB962C8B-B14F-4D97-AF65-F5344CB8AC3E}">
        <p14:creationId xmlns:p14="http://schemas.microsoft.com/office/powerpoint/2010/main" val="3370844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0E96FE9-B6E8-3C5C-1ABE-90DEFF79B07C}"/>
              </a:ext>
            </a:extLst>
          </p:cNvPr>
          <p:cNvSpPr>
            <a:spLocks noGrp="1"/>
          </p:cNvSpPr>
          <p:nvPr>
            <p:ph type="body" sz="quarter" idx="21"/>
          </p:nvPr>
        </p:nvSpPr>
        <p:spPr>
          <a:xfrm>
            <a:off x="4257431" y="196156"/>
            <a:ext cx="7763119" cy="6469029"/>
          </a:xfrm>
        </p:spPr>
        <p:txBody>
          <a:bodyPr lIns="91440" tIns="45720" rIns="91440" bIns="45720" anchor="t"/>
          <a:lstStyle/>
          <a:p>
            <a:pPr>
              <a:spcAft>
                <a:spcPts val="1200"/>
              </a:spcAft>
            </a:pPr>
            <a:r>
              <a:rPr lang="en-IE" sz="2000" b="1" dirty="0">
                <a:solidFill>
                  <a:srgbClr val="E96751"/>
                </a:solidFill>
              </a:rPr>
              <a:t>Wow faktor 1 </a:t>
            </a:r>
            <a:r>
              <a:rPr lang="en-IE" sz="2000" b="1" dirty="0">
                <a:solidFill>
                  <a:srgbClr val="3B7F81"/>
                </a:solidFill>
              </a:rPr>
              <a:t>– Prehod na zeleno je velik premik.</a:t>
            </a:r>
            <a:endParaRPr lang="en-IE" sz="2000" b="1">
              <a:solidFill>
                <a:srgbClr val="3B7F81"/>
              </a:solidFill>
              <a:ea typeface="Calibri"/>
              <a:cs typeface="Calibri"/>
            </a:endParaRPr>
          </a:p>
          <a:p>
            <a:pPr>
              <a:spcAft>
                <a:spcPts val="1200"/>
              </a:spcAft>
            </a:pPr>
            <a:r>
              <a:rPr lang="en-US" sz="2000" dirty="0"/>
              <a:t>Potrošniki vse bolj pozornost namenjajo temu, kako se blagovne znamke in podjetja obnašajo v smislu trajnosti. </a:t>
            </a:r>
            <a:r>
              <a:rPr lang="en-IE" sz="2000" dirty="0"/>
              <a:t>Zaščitite svojo destinacijo in lokalno okolje. </a:t>
            </a:r>
            <a:endParaRPr lang="en-IE" sz="2000" dirty="0">
              <a:ea typeface="Calibri"/>
              <a:cs typeface="Calibri"/>
            </a:endParaRPr>
          </a:p>
          <a:p>
            <a:pPr>
              <a:spcAft>
                <a:spcPts val="1200"/>
              </a:spcAft>
            </a:pPr>
            <a:r>
              <a:rPr lang="en-US" sz="2000" b="1" dirty="0">
                <a:solidFill>
                  <a:srgbClr val="E96751"/>
                </a:solidFill>
              </a:rPr>
              <a:t>„58 % </a:t>
            </a:r>
            <a:r>
              <a:rPr lang="en-US" sz="2000">
                <a:solidFill>
                  <a:srgbClr val="E96751"/>
                </a:solidFill>
              </a:rPr>
              <a:t>gostov je v nedavni raziskavi agencije Canopy and Stars </a:t>
            </a:r>
            <a:r>
              <a:rPr lang="en-US" sz="2000" err="1">
                <a:solidFill>
                  <a:srgbClr val="E96751"/>
                </a:solidFill>
              </a:rPr>
              <a:t>dejalo</a:t>
            </a:r>
            <a:r>
              <a:rPr lang="en-US" sz="2000" dirty="0">
                <a:solidFill>
                  <a:srgbClr val="E96751"/>
                </a:solidFill>
              </a:rPr>
              <a:t>, da je za njih pomembno, da kupujejo izdelke etičnih blagovnih znamk.“ </a:t>
            </a:r>
            <a:endParaRPr lang="en-US" sz="2000" dirty="0">
              <a:solidFill>
                <a:srgbClr val="E96751"/>
              </a:solidFill>
              <a:ea typeface="Calibri"/>
              <a:cs typeface="Calibri"/>
            </a:endParaRPr>
          </a:p>
          <a:p>
            <a:pPr marL="342900" indent="-342900">
              <a:buFont typeface="Wingdings" panose="05000000000000000000" pitchFamily="2" charset="2"/>
              <a:buChar char="v"/>
            </a:pPr>
            <a:r>
              <a:rPr lang="en-IE" sz="2000" b="1" dirty="0"/>
              <a:t>Gradite v skladu z naravo </a:t>
            </a:r>
            <a:r>
              <a:rPr lang="en-IE" sz="2000" dirty="0"/>
              <a:t>in pokrajino, da dosežete vizualni učinek.</a:t>
            </a:r>
            <a:endParaRPr lang="en-IE" sz="2000" dirty="0">
              <a:ea typeface="Calibri"/>
              <a:cs typeface="Calibri"/>
            </a:endParaRPr>
          </a:p>
          <a:p>
            <a:pPr marL="342900" indent="-342900">
              <a:buFont typeface="Wingdings" panose="05000000000000000000" pitchFamily="2" charset="2"/>
              <a:buChar char="v"/>
            </a:pPr>
            <a:r>
              <a:rPr lang="en-IE" sz="2000" dirty="0"/>
              <a:t>Uporabljajte </a:t>
            </a:r>
            <a:r>
              <a:rPr lang="en-IE" sz="2000" b="1" dirty="0"/>
              <a:t>lokalne </a:t>
            </a:r>
            <a:r>
              <a:rPr lang="en-IE" sz="2000" b="1" dirty="0" err="1"/>
              <a:t>materiale</a:t>
            </a:r>
            <a:r>
              <a:rPr lang="en-IE" sz="2000" b="1" dirty="0"/>
              <a:t> </a:t>
            </a:r>
            <a:r>
              <a:rPr lang="en-IE" sz="2000"/>
              <a:t>(domači les, </a:t>
            </a:r>
            <a:r>
              <a:rPr lang="en-IE" sz="2000" err="1"/>
              <a:t>ovčjo</a:t>
            </a:r>
            <a:r>
              <a:rPr lang="en-IE" sz="2000"/>
              <a:t> </a:t>
            </a:r>
            <a:r>
              <a:rPr lang="en-IE" sz="2000" err="1"/>
              <a:t>volno</a:t>
            </a:r>
            <a:r>
              <a:rPr lang="en-IE" sz="2000"/>
              <a:t> in </a:t>
            </a:r>
            <a:r>
              <a:rPr lang="en-IE" sz="2000" err="1"/>
              <a:t>lokalne</a:t>
            </a:r>
            <a:r>
              <a:rPr lang="en-IE" sz="2000"/>
              <a:t> </a:t>
            </a:r>
            <a:r>
              <a:rPr lang="en-IE" sz="2000" dirty="0" err="1"/>
              <a:t>izdelke</a:t>
            </a:r>
            <a:r>
              <a:rPr lang="en-IE" sz="2000" dirty="0"/>
              <a:t> </a:t>
            </a:r>
            <a:r>
              <a:rPr lang="en-IE" sz="2000" dirty="0" err="1"/>
              <a:t>domačih</a:t>
            </a:r>
            <a:r>
              <a:rPr lang="en-IE" sz="2000" dirty="0"/>
              <a:t> obrtnikov).</a:t>
            </a:r>
            <a:endParaRPr lang="en-IE" sz="2000" dirty="0">
              <a:ea typeface="Calibri"/>
              <a:cs typeface="Calibri"/>
            </a:endParaRPr>
          </a:p>
          <a:p>
            <a:pPr marL="342900" indent="-342900">
              <a:buFont typeface="Wingdings" panose="05000000000000000000" pitchFamily="2" charset="2"/>
              <a:buChar char="v"/>
            </a:pPr>
            <a:r>
              <a:rPr lang="en-IE" sz="2000" dirty="0"/>
              <a:t>Uporabljajte </a:t>
            </a:r>
            <a:r>
              <a:rPr lang="en-IE" sz="2000" b="1" dirty="0"/>
              <a:t>materiale z nizkimi emisijami ogljika, </a:t>
            </a:r>
            <a:r>
              <a:rPr lang="en-IE" sz="2000" dirty="0"/>
              <a:t>npr. zmanjšajte uporabo jekla in betona.</a:t>
            </a:r>
            <a:endParaRPr lang="en-IE" sz="2000" dirty="0">
              <a:ea typeface="Calibri"/>
              <a:cs typeface="Calibri"/>
            </a:endParaRPr>
          </a:p>
          <a:p>
            <a:pPr marL="342900" indent="-342900">
              <a:buFont typeface="Wingdings" panose="05000000000000000000" pitchFamily="2" charset="2"/>
              <a:buChar char="v"/>
            </a:pPr>
            <a:r>
              <a:rPr lang="en-IE" sz="2000" dirty="0"/>
              <a:t>Oblikujte </a:t>
            </a:r>
            <a:r>
              <a:rPr lang="en-IE" sz="2000" b="1" dirty="0"/>
              <a:t>prostore, ki koristijo naravi</a:t>
            </a:r>
            <a:r>
              <a:rPr lang="en-IE" sz="2000" dirty="0"/>
              <a:t>, habitatom in divjim živalim ter upoštevajo topografijo. Uporabite odstranljive temelje in upoštevajte </a:t>
            </a:r>
            <a:r>
              <a:rPr lang="en-IE" sz="2000" dirty="0">
                <a:solidFill>
                  <a:srgbClr val="E96751"/>
                </a:solidFill>
                <a:hlinkClick r:id="rId2">
                  <a:extLst>
                    <a:ext uri="{A12FA001-AC4F-418D-AE19-62706E023703}">
                      <ahyp:hlinkClr xmlns:ahyp="http://schemas.microsoft.com/office/drawing/2018/hyperlinkcolor" val="tx"/>
                    </a:ext>
                  </a:extLst>
                </a:hlinkClick>
              </a:rPr>
              <a:t>neto pridobitev biotske raznovrstnosti (BNG).</a:t>
            </a:r>
            <a:endParaRPr lang="en-IE" sz="2000">
              <a:solidFill>
                <a:srgbClr val="E96751"/>
              </a:solidFill>
              <a:ea typeface="Calibri"/>
              <a:cs typeface="Calibri"/>
            </a:endParaRPr>
          </a:p>
          <a:p>
            <a:pPr marL="342900" indent="-342900">
              <a:buFont typeface="Wingdings" panose="05000000000000000000" pitchFamily="2" charset="2"/>
              <a:buChar char="v"/>
            </a:pPr>
            <a:r>
              <a:rPr lang="en-US" sz="2000" dirty="0"/>
              <a:t> </a:t>
            </a:r>
            <a:r>
              <a:rPr lang="en-US" sz="2000" b="1" dirty="0"/>
              <a:t>Povečajte edinstvenost območja </a:t>
            </a:r>
            <a:r>
              <a:rPr lang="en-US" sz="2000" dirty="0"/>
              <a:t>tako, da upoštevate obstoječe značilnosti in se pri svojih odločitvah zgledujete po pokrajini</a:t>
            </a:r>
            <a:r>
              <a:rPr lang="en-IE" sz="2000" dirty="0"/>
              <a:t>.</a:t>
            </a:r>
            <a:endParaRPr lang="en-IE" sz="2000" dirty="0">
              <a:ea typeface="Calibri" panose="020F0502020204030204"/>
              <a:cs typeface="Calibri" panose="020F0502020204030204"/>
            </a:endParaRPr>
          </a:p>
          <a:p>
            <a:pPr marL="342900" indent="-342900">
              <a:buFont typeface="Wingdings" panose="05000000000000000000" pitchFamily="2" charset="2"/>
              <a:buChar char="v"/>
            </a:pPr>
            <a:endParaRPr lang="en-IE" sz="2000" dirty="0">
              <a:ea typeface="Calibri" panose="020F0502020204030204"/>
              <a:cs typeface="Calibri" panose="020F0502020204030204"/>
            </a:endParaRPr>
          </a:p>
          <a:p>
            <a:r>
              <a:rPr lang="en-US" sz="2000" dirty="0">
                <a:solidFill>
                  <a:srgbClr val="E96751"/>
                </a:solidFill>
              </a:rPr>
              <a:t>„Več kot </a:t>
            </a:r>
            <a:r>
              <a:rPr lang="en-US" sz="2000" b="1" dirty="0">
                <a:solidFill>
                  <a:srgbClr val="E96751"/>
                </a:solidFill>
              </a:rPr>
              <a:t>polovica irskih vrst </a:t>
            </a:r>
            <a:r>
              <a:rPr lang="en-US" sz="2000" dirty="0">
                <a:solidFill>
                  <a:srgbClr val="E96751"/>
                </a:solidFill>
              </a:rPr>
              <a:t>je v upadu,</a:t>
            </a:r>
            <a:r>
              <a:rPr lang="en-US" sz="2000" b="1" dirty="0">
                <a:solidFill>
                  <a:srgbClr val="E96751"/>
                </a:solidFill>
              </a:rPr>
              <a:t> 48 %</a:t>
            </a:r>
            <a:r>
              <a:rPr lang="en-US" sz="2000">
                <a:solidFill>
                  <a:srgbClr val="E96751"/>
                </a:solidFill>
              </a:rPr>
              <a:t> pa je </a:t>
            </a:r>
            <a:r>
              <a:rPr lang="en-US" sz="2000" err="1">
                <a:solidFill>
                  <a:srgbClr val="E96751"/>
                </a:solidFill>
              </a:rPr>
              <a:t>na</a:t>
            </a:r>
            <a:r>
              <a:rPr lang="en-US" sz="2000">
                <a:solidFill>
                  <a:srgbClr val="E96751"/>
                </a:solidFill>
              </a:rPr>
              <a:t> </a:t>
            </a:r>
            <a:r>
              <a:rPr lang="en-US" sz="2000" err="1">
                <a:solidFill>
                  <a:srgbClr val="E96751"/>
                </a:solidFill>
              </a:rPr>
              <a:t>pragu</a:t>
            </a:r>
            <a:r>
              <a:rPr lang="en-US" sz="2000">
                <a:solidFill>
                  <a:srgbClr val="E96751"/>
                </a:solidFill>
              </a:rPr>
              <a:t> </a:t>
            </a:r>
            <a:r>
              <a:rPr lang="en-US" sz="2000" err="1">
                <a:solidFill>
                  <a:srgbClr val="E96751"/>
                </a:solidFill>
              </a:rPr>
              <a:t>izumrtja</a:t>
            </a:r>
            <a:r>
              <a:rPr lang="en-US" sz="2000">
                <a:solidFill>
                  <a:srgbClr val="E96751"/>
                </a:solidFill>
              </a:rPr>
              <a:t>.“</a:t>
            </a:r>
            <a:endParaRPr lang="en-US" sz="2000">
              <a:solidFill>
                <a:srgbClr val="E96751"/>
              </a:solidFill>
              <a:ea typeface="Calibri"/>
              <a:cs typeface="Calibri"/>
            </a:endParaRPr>
          </a:p>
          <a:p>
            <a:pPr marL="342900" indent="-342900">
              <a:buFont typeface="Wingdings" panose="05000000000000000000" pitchFamily="2" charset="2"/>
              <a:buChar char="v"/>
            </a:pPr>
            <a:endParaRPr lang="en-IE" sz="2000" dirty="0">
              <a:ea typeface="Calibri"/>
              <a:cs typeface="Calibri"/>
            </a:endParaRPr>
          </a:p>
          <a:p>
            <a:pPr>
              <a:spcAft>
                <a:spcPts val="1200"/>
              </a:spcAft>
            </a:pPr>
            <a:endParaRPr lang="en-IE" sz="2000" i="1" dirty="0">
              <a:solidFill>
                <a:srgbClr val="E96751"/>
              </a:solidFill>
              <a:ea typeface="Calibri"/>
              <a:cs typeface="Calibri"/>
            </a:endParaRPr>
          </a:p>
        </p:txBody>
      </p:sp>
      <p:sp>
        <p:nvSpPr>
          <p:cNvPr id="8" name="Text Placeholder 7">
            <a:extLst>
              <a:ext uri="{FF2B5EF4-FFF2-40B4-BE49-F238E27FC236}">
                <a16:creationId xmlns:a16="http://schemas.microsoft.com/office/drawing/2014/main" id="{6CB2D3BE-AA95-1E52-52B0-C6FDF0BE6688}"/>
              </a:ext>
            </a:extLst>
          </p:cNvPr>
          <p:cNvSpPr>
            <a:spLocks noGrp="1"/>
          </p:cNvSpPr>
          <p:nvPr>
            <p:ph type="body" sz="quarter" idx="66"/>
          </p:nvPr>
        </p:nvSpPr>
        <p:spPr/>
        <p:txBody>
          <a:bodyPr/>
          <a:lstStyle/>
          <a:p>
            <a:r>
              <a:rPr lang="en-IE" sz="1400" dirty="0"/>
              <a:t>Gradite v skladu z naravo</a:t>
            </a:r>
          </a:p>
        </p:txBody>
      </p:sp>
      <p:sp>
        <p:nvSpPr>
          <p:cNvPr id="10" name="Text Placeholder 5">
            <a:extLst>
              <a:ext uri="{FF2B5EF4-FFF2-40B4-BE49-F238E27FC236}">
                <a16:creationId xmlns:a16="http://schemas.microsoft.com/office/drawing/2014/main" id="{730D42D4-0250-35F5-9F43-87871762FDD2}"/>
              </a:ext>
            </a:extLst>
          </p:cNvPr>
          <p:cNvSpPr>
            <a:spLocks noGrp="1"/>
          </p:cNvSpPr>
          <p:nvPr>
            <p:ph type="body" sz="quarter" idx="18"/>
          </p:nvPr>
        </p:nvSpPr>
        <p:spPr>
          <a:xfrm>
            <a:off x="570245" y="3284002"/>
            <a:ext cx="2877175" cy="1049221"/>
          </a:xfrm>
        </p:spPr>
        <p:txBody>
          <a:bodyPr lIns="91440" tIns="45720" rIns="91440" bIns="45720" anchor="t">
            <a:noAutofit/>
          </a:bodyPr>
          <a:lstStyle/>
          <a:p>
            <a:pPr algn="ctr"/>
            <a:r>
              <a:rPr lang="en-IE" sz="2600" b="0" dirty="0">
                <a:latin typeface="Calibri"/>
                <a:ea typeface="Open Sans"/>
                <a:cs typeface="Calibri"/>
              </a:rPr>
              <a:t>Razvijajte in promovirajte etično blagovno znamko</a:t>
            </a:r>
          </a:p>
          <a:p>
            <a:pPr algn="ctr"/>
            <a:endParaRPr lang="en-IE" dirty="0"/>
          </a:p>
        </p:txBody>
      </p:sp>
      <p:pic>
        <p:nvPicPr>
          <p:cNvPr id="13" name="Picture 12">
            <a:extLst>
              <a:ext uri="{FF2B5EF4-FFF2-40B4-BE49-F238E27FC236}">
                <a16:creationId xmlns:a16="http://schemas.microsoft.com/office/drawing/2014/main" id="{4E057E46-A6CD-A31B-810A-9BD166EDC1F8}"/>
              </a:ext>
            </a:extLst>
          </p:cNvPr>
          <p:cNvPicPr>
            <a:picLocks noChangeAspect="1"/>
          </p:cNvPicPr>
          <p:nvPr/>
        </p:nvPicPr>
        <p:blipFill>
          <a:blip r:embed="rId3"/>
          <a:srcRect t="3497" r="1350" b="3579"/>
          <a:stretch>
            <a:fillRect/>
          </a:stretch>
        </p:blipFill>
        <p:spPr>
          <a:xfrm>
            <a:off x="368597" y="0"/>
            <a:ext cx="3200399" cy="2052401"/>
          </a:xfrm>
          <a:prstGeom prst="rect">
            <a:avLst/>
          </a:prstGeom>
        </p:spPr>
      </p:pic>
      <p:sp>
        <p:nvSpPr>
          <p:cNvPr id="4" name="Text Placeholder 7">
            <a:extLst>
              <a:ext uri="{FF2B5EF4-FFF2-40B4-BE49-F238E27FC236}">
                <a16:creationId xmlns:a16="http://schemas.microsoft.com/office/drawing/2014/main" id="{38D52520-537F-88E1-526A-A3CF8C38E85D}"/>
              </a:ext>
            </a:extLst>
          </p:cNvPr>
          <p:cNvSpPr>
            <a:spLocks noGrp="1"/>
          </p:cNvSpPr>
          <p:nvPr>
            <p:ph type="body" sz="quarter" idx="19"/>
          </p:nvPr>
        </p:nvSpPr>
        <p:spPr>
          <a:xfrm>
            <a:off x="243133" y="2176337"/>
            <a:ext cx="3553629" cy="385564"/>
          </a:xfrm>
        </p:spPr>
        <p:txBody>
          <a:bodyPr/>
          <a:lstStyle/>
          <a:p>
            <a:pPr algn="ctr"/>
            <a:r>
              <a:rPr lang="en-IE" sz="3000" dirty="0"/>
              <a:t>Ustvarite faktor WOW!</a:t>
            </a:r>
          </a:p>
        </p:txBody>
      </p:sp>
      <p:sp>
        <p:nvSpPr>
          <p:cNvPr id="2" name="TextBox 1">
            <a:extLst>
              <a:ext uri="{FF2B5EF4-FFF2-40B4-BE49-F238E27FC236}">
                <a16:creationId xmlns:a16="http://schemas.microsoft.com/office/drawing/2014/main" id="{1EDC286F-D279-A95E-2FB1-83CA429DF82C}"/>
              </a:ext>
            </a:extLst>
          </p:cNvPr>
          <p:cNvSpPr txBox="1"/>
          <p:nvPr/>
        </p:nvSpPr>
        <p:spPr>
          <a:xfrm>
            <a:off x="1019175" y="5512621"/>
            <a:ext cx="3227720" cy="738664"/>
          </a:xfrm>
          <a:prstGeom prst="rect">
            <a:avLst/>
          </a:prstGeom>
          <a:noFill/>
        </p:spPr>
        <p:txBody>
          <a:bodyPr wrap="square" lIns="91440" tIns="45720" rIns="91440" bIns="45720" rtlCol="0" anchor="t">
            <a:spAutoFit/>
          </a:bodyPr>
          <a:lstStyle/>
          <a:p>
            <a:r>
              <a:rPr lang="en-US" sz="1400" b="1" i="1" dirty="0">
                <a:solidFill>
                  <a:srgbClr val="494949"/>
                </a:solidFill>
                <a:latin typeface="Google Sans"/>
              </a:rPr>
              <a:t>Priporočena literatura </a:t>
            </a:r>
            <a:endParaRPr lang="en-US" sz="1400" b="1" i="1">
              <a:solidFill>
                <a:srgbClr val="494949"/>
              </a:solidFill>
              <a:latin typeface="Google Sans"/>
              <a:hlinkClick r:id="" action="ppaction://noaction">
                <a:extLst>
                  <a:ext uri="{A12FA001-AC4F-418D-AE19-62706E023703}">
                    <ahyp:hlinkClr xmlns:ahyp="http://schemas.microsoft.com/office/drawing/2018/hyperlinkcolor" val="tx"/>
                  </a:ext>
                </a:extLst>
              </a:hlinkClick>
            </a:endParaRPr>
          </a:p>
          <a:p>
            <a:r>
              <a:rPr lang="en-IE" sz="1400" dirty="0">
                <a:solidFill>
                  <a:srgbClr val="00B0F0"/>
                </a:solidFill>
                <a:hlinkClick r:id="rId4">
                  <a:extLst>
                    <a:ext uri="{A12FA001-AC4F-418D-AE19-62706E023703}">
                      <ahyp:hlinkClr xmlns:ahyp="http://schemas.microsoft.com/office/drawing/2018/hyperlinkcolor" val="tx"/>
                    </a:ext>
                  </a:extLst>
                </a:hlinkClick>
              </a:rPr>
              <a:t>Turistični vodič: Poskrbite, da je vaše podjetje dostopno in vključujoče. </a:t>
            </a:r>
            <a:endParaRPr lang="en-IE" sz="1400">
              <a:solidFill>
                <a:srgbClr val="00B0F0"/>
              </a:solidFill>
              <a:ea typeface="Calibri"/>
              <a:cs typeface="Calibri"/>
            </a:endParaRPr>
          </a:p>
        </p:txBody>
      </p:sp>
      <p:pic>
        <p:nvPicPr>
          <p:cNvPr id="12" name="Picture 11">
            <a:extLst>
              <a:ext uri="{FF2B5EF4-FFF2-40B4-BE49-F238E27FC236}">
                <a16:creationId xmlns:a16="http://schemas.microsoft.com/office/drawing/2014/main" id="{2C42C7D8-8E26-E9C5-C9C5-89F3F8B6B624}"/>
              </a:ext>
            </a:extLst>
          </p:cNvPr>
          <p:cNvPicPr>
            <a:picLocks noChangeAspect="1"/>
          </p:cNvPicPr>
          <p:nvPr/>
        </p:nvPicPr>
        <p:blipFill>
          <a:blip r:embed="rId5"/>
          <a:stretch>
            <a:fillRect/>
          </a:stretch>
        </p:blipFill>
        <p:spPr>
          <a:xfrm>
            <a:off x="144950" y="5620959"/>
            <a:ext cx="850589" cy="846711"/>
          </a:xfrm>
          <a:prstGeom prst="rect">
            <a:avLst/>
          </a:prstGeom>
        </p:spPr>
      </p:pic>
    </p:spTree>
    <p:extLst>
      <p:ext uri="{BB962C8B-B14F-4D97-AF65-F5344CB8AC3E}">
        <p14:creationId xmlns:p14="http://schemas.microsoft.com/office/powerpoint/2010/main" val="1789091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FF2B1-6DEF-4638-FE3F-04205C699715}"/>
            </a:ext>
          </a:extLst>
        </p:cNvPr>
        <p:cNvGrpSpPr/>
        <p:nvPr/>
      </p:nvGrpSpPr>
      <p:grpSpPr>
        <a:xfrm>
          <a:off x="0" y="0"/>
          <a:ext cx="0" cy="0"/>
          <a:chOff x="0" y="0"/>
          <a:chExt cx="0" cy="0"/>
        </a:xfrm>
      </p:grpSpPr>
      <p:pic>
        <p:nvPicPr>
          <p:cNvPr id="15" name="Picture Placeholder 14" descr="A house with a pool surrounded by trees&#10;&#10;AI-generated content may be incorrect.">
            <a:extLst>
              <a:ext uri="{FF2B5EF4-FFF2-40B4-BE49-F238E27FC236}">
                <a16:creationId xmlns:a16="http://schemas.microsoft.com/office/drawing/2014/main" id="{B6DA88BF-AA7C-ADBA-AA86-22F4CDF4F4DA}"/>
              </a:ext>
            </a:extLst>
          </p:cNvPr>
          <p:cNvPicPr>
            <a:picLocks noGrp="1" noChangeAspect="1"/>
          </p:cNvPicPr>
          <p:nvPr>
            <p:ph type="pic" sz="quarter" idx="10"/>
          </p:nvPr>
        </p:nvPicPr>
        <p:blipFill>
          <a:blip r:embed="rId2"/>
          <a:srcRect t="6903" b="6903"/>
          <a:stretch>
            <a:fillRect/>
          </a:stretch>
        </p:blipFill>
        <p:spPr/>
      </p:pic>
      <p:sp>
        <p:nvSpPr>
          <p:cNvPr id="6" name="Text Placeholder 5">
            <a:extLst>
              <a:ext uri="{FF2B5EF4-FFF2-40B4-BE49-F238E27FC236}">
                <a16:creationId xmlns:a16="http://schemas.microsoft.com/office/drawing/2014/main" id="{66489E94-D20B-28E5-D693-565254197E5D}"/>
              </a:ext>
            </a:extLst>
          </p:cNvPr>
          <p:cNvSpPr>
            <a:spLocks noGrp="1"/>
          </p:cNvSpPr>
          <p:nvPr>
            <p:ph type="body" sz="quarter" idx="21"/>
          </p:nvPr>
        </p:nvSpPr>
        <p:spPr>
          <a:xfrm>
            <a:off x="4267200" y="196156"/>
            <a:ext cx="7759590" cy="3499183"/>
          </a:xfrm>
        </p:spPr>
        <p:txBody>
          <a:bodyPr lIns="91440" tIns="45720" rIns="91440" bIns="45720" anchor="t"/>
          <a:lstStyle/>
          <a:p>
            <a:pPr>
              <a:spcAft>
                <a:spcPts val="1200"/>
              </a:spcAft>
            </a:pPr>
            <a:r>
              <a:rPr lang="en-IE" sz="2000" b="1" dirty="0">
                <a:solidFill>
                  <a:srgbClr val="E96751"/>
                </a:solidFill>
              </a:rPr>
              <a:t>Wow faktor 1 </a:t>
            </a:r>
            <a:r>
              <a:rPr lang="en-IE" sz="2000" b="1" dirty="0">
                <a:solidFill>
                  <a:srgbClr val="3B7F81"/>
                </a:solidFill>
              </a:rPr>
              <a:t>– Prehod na zeleno je velik premik.</a:t>
            </a:r>
            <a:endParaRPr lang="en-IE" sz="2000" b="1" dirty="0">
              <a:solidFill>
                <a:srgbClr val="3B7F81"/>
              </a:solidFill>
              <a:ea typeface="Calibri"/>
              <a:cs typeface="Calibri"/>
            </a:endParaRPr>
          </a:p>
          <a:p>
            <a:pPr>
              <a:spcAft>
                <a:spcPts val="600"/>
              </a:spcAft>
            </a:pPr>
            <a:r>
              <a:rPr lang="en-US" sz="2000" dirty="0">
                <a:solidFill>
                  <a:srgbClr val="E96751"/>
                </a:solidFill>
              </a:rPr>
              <a:t>„Nedavni podatki raziskave Booking in Expedia kažejo, da</a:t>
            </a:r>
            <a:r>
              <a:rPr lang="en-US" sz="2000" b="1" dirty="0">
                <a:solidFill>
                  <a:srgbClr val="E96751"/>
                </a:solidFill>
              </a:rPr>
              <a:t> 80 % </a:t>
            </a:r>
            <a:r>
              <a:rPr lang="en-US" sz="2000" dirty="0">
                <a:solidFill>
                  <a:srgbClr val="E96751"/>
                </a:solidFill>
              </a:rPr>
              <a:t>potrošnikov meni, da je trajnostno potovanje zanje pomembno,</a:t>
            </a:r>
            <a:r>
              <a:rPr lang="en-US" sz="2000" b="1" dirty="0">
                <a:solidFill>
                  <a:srgbClr val="E96751"/>
                </a:solidFill>
              </a:rPr>
              <a:t> 60 %</a:t>
            </a:r>
            <a:r>
              <a:rPr lang="en-US" sz="2000" dirty="0">
                <a:solidFill>
                  <a:srgbClr val="E96751"/>
                </a:solidFill>
              </a:rPr>
              <a:t> pa jih pravi, da so se v zadnjih dveh letih odločili za trajnostne počitnice.“  </a:t>
            </a:r>
            <a:endParaRPr lang="en-IE" sz="2000">
              <a:solidFill>
                <a:srgbClr val="E96751"/>
              </a:solidFill>
              <a:ea typeface="Calibri"/>
              <a:cs typeface="Calibri"/>
            </a:endParaRPr>
          </a:p>
          <a:p>
            <a:pPr marL="342900" indent="-342900">
              <a:spcAft>
                <a:spcPts val="600"/>
              </a:spcAft>
              <a:buFont typeface="Wingdings" panose="05000000000000000000" pitchFamily="2" charset="2"/>
              <a:buChar char="v"/>
            </a:pPr>
            <a:r>
              <a:rPr lang="en-US" sz="2000" dirty="0"/>
              <a:t> </a:t>
            </a:r>
            <a:r>
              <a:rPr lang="en-US" sz="2000" err="1"/>
              <a:t>Čim</a:t>
            </a:r>
            <a:r>
              <a:rPr lang="en-US" sz="2000" dirty="0"/>
              <a:t> </a:t>
            </a:r>
            <a:r>
              <a:rPr lang="en-US" sz="2000" err="1"/>
              <a:t>bolj</a:t>
            </a:r>
            <a:r>
              <a:rPr lang="en-US" sz="2000" dirty="0"/>
              <a:t> </a:t>
            </a:r>
            <a:r>
              <a:rPr lang="en-US" sz="2000" err="1"/>
              <a:t>zmanjšajte</a:t>
            </a:r>
            <a:r>
              <a:rPr lang="en-US" sz="2000" dirty="0"/>
              <a:t> </a:t>
            </a:r>
            <a:r>
              <a:rPr lang="en-US" sz="2000" b="1" dirty="0"/>
              <a:t>porabo energije </a:t>
            </a:r>
            <a:r>
              <a:rPr lang="en-US" sz="2000" dirty="0"/>
              <a:t>in uporabljajte obnovljive vire energije, tako v omrežju kot zunaj njega, </a:t>
            </a:r>
            <a:r>
              <a:rPr lang="en-IE" sz="2000" dirty="0"/>
              <a:t>kjer je to mogoče. </a:t>
            </a:r>
            <a:r>
              <a:rPr lang="en-US" sz="2000" err="1"/>
              <a:t>Uporabljajte</a:t>
            </a:r>
            <a:r>
              <a:rPr lang="en-US" sz="2000" dirty="0"/>
              <a:t> sisteme za zbiranje in ohranjanje vode ter ekološke sisteme za ravnanje z odpadki, kjer je to izvedljivo</a:t>
            </a:r>
            <a:r>
              <a:rPr lang="en-IE" sz="2000" dirty="0"/>
              <a:t>. </a:t>
            </a:r>
            <a:endParaRPr lang="en-IE" sz="2000" dirty="0">
              <a:ea typeface="Calibri"/>
              <a:cs typeface="Calibri"/>
            </a:endParaRPr>
          </a:p>
          <a:p>
            <a:pPr marL="342900" indent="-342900">
              <a:spcAft>
                <a:spcPts val="600"/>
              </a:spcAft>
              <a:buFont typeface="Wingdings" panose="05000000000000000000" pitchFamily="2" charset="2"/>
              <a:buChar char="v"/>
            </a:pPr>
            <a:r>
              <a:rPr lang="en-IE" sz="2000" b="1" dirty="0"/>
              <a:t>Obiskovalcem omogočite, </a:t>
            </a:r>
            <a:r>
              <a:rPr lang="en-IE" sz="2000" dirty="0"/>
              <a:t>da se odločajo za bolj trajnostne izbire, tako da jim ponudite rešitve za kompostiranje in koše za recikliranje, filtrirano vodo namesto plastenk in nasvete za potovanja z manjšim vplivom na okolje.</a:t>
            </a:r>
            <a:endParaRPr lang="en-IE" sz="2000" dirty="0">
              <a:ea typeface="Calibri"/>
              <a:cs typeface="Calibri"/>
            </a:endParaRPr>
          </a:p>
          <a:p>
            <a:pPr marL="342900" indent="-342900">
              <a:spcAft>
                <a:spcPts val="600"/>
              </a:spcAft>
              <a:buFont typeface="Wingdings" panose="05000000000000000000" pitchFamily="2" charset="2"/>
              <a:buChar char="v"/>
            </a:pPr>
            <a:r>
              <a:rPr lang="en-IE" sz="2000" dirty="0"/>
              <a:t>Okrepite </a:t>
            </a:r>
            <a:r>
              <a:rPr lang="en-IE" sz="2000" b="1" dirty="0"/>
              <a:t>sodelovanje s svojo skupnostjo </a:t>
            </a:r>
            <a:r>
              <a:rPr lang="en-IE" sz="2000" dirty="0"/>
              <a:t>z lokalnim nabavljanjem, partnerstvom z lokalnimi turističnimi vodniki in strokovnjaki za dobro počutje.</a:t>
            </a:r>
            <a:endParaRPr lang="en-IE" sz="2000" dirty="0">
              <a:ea typeface="Calibri"/>
              <a:cs typeface="Calibri"/>
            </a:endParaRPr>
          </a:p>
          <a:p>
            <a:pPr marL="342900" indent="-342900">
              <a:spcAft>
                <a:spcPts val="600"/>
              </a:spcAft>
              <a:buFont typeface="Wingdings" panose="05000000000000000000" pitchFamily="2" charset="2"/>
              <a:buChar char="v"/>
            </a:pPr>
            <a:r>
              <a:rPr lang="en-IE" sz="2000" dirty="0"/>
              <a:t>Sprejmite nove </a:t>
            </a:r>
            <a:r>
              <a:rPr lang="en-IE" sz="2000" b="1" dirty="0"/>
              <a:t>tehnologije in inovacije</a:t>
            </a:r>
            <a:r>
              <a:rPr lang="en-IE" sz="2000" dirty="0"/>
              <a:t>. Namestite pametne termostate ali razsvetljavo, uporabljajte QR kode za digitalne vodnike in po možnosti razmislite o uporabi platform za rezervacije in digitalnih orodij.</a:t>
            </a:r>
            <a:endParaRPr lang="en-IE" sz="2000" dirty="0">
              <a:ea typeface="Calibri"/>
              <a:cs typeface="Calibri"/>
            </a:endParaRPr>
          </a:p>
          <a:p>
            <a:pPr>
              <a:spcAft>
                <a:spcPts val="600"/>
              </a:spcAft>
            </a:pPr>
            <a:endParaRPr lang="en-IE" sz="2000" i="1" dirty="0">
              <a:solidFill>
                <a:srgbClr val="E96751"/>
              </a:solidFill>
              <a:ea typeface="Calibri"/>
              <a:cs typeface="Calibri"/>
            </a:endParaRPr>
          </a:p>
        </p:txBody>
      </p:sp>
      <p:sp>
        <p:nvSpPr>
          <p:cNvPr id="8" name="Text Placeholder 7">
            <a:extLst>
              <a:ext uri="{FF2B5EF4-FFF2-40B4-BE49-F238E27FC236}">
                <a16:creationId xmlns:a16="http://schemas.microsoft.com/office/drawing/2014/main" id="{31B78A8D-1443-755B-F030-7B8F6E0EBC0B}"/>
              </a:ext>
            </a:extLst>
          </p:cNvPr>
          <p:cNvSpPr>
            <a:spLocks noGrp="1"/>
          </p:cNvSpPr>
          <p:nvPr>
            <p:ph type="body" sz="quarter" idx="66"/>
          </p:nvPr>
        </p:nvSpPr>
        <p:spPr/>
        <p:txBody>
          <a:bodyPr/>
          <a:lstStyle/>
          <a:p>
            <a:endParaRPr lang="en-IE"/>
          </a:p>
        </p:txBody>
      </p:sp>
      <p:sp>
        <p:nvSpPr>
          <p:cNvPr id="5" name="Slide Number Placeholder 5">
            <a:extLst>
              <a:ext uri="{FF2B5EF4-FFF2-40B4-BE49-F238E27FC236}">
                <a16:creationId xmlns:a16="http://schemas.microsoft.com/office/drawing/2014/main" id="{DBE68069-83E9-E3AF-2B39-1504328689C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22</a:t>
            </a:fld>
            <a:endParaRPr lang="fr-CA" dirty="0"/>
          </a:p>
        </p:txBody>
      </p:sp>
      <p:sp>
        <p:nvSpPr>
          <p:cNvPr id="7" name="Slide Number Placeholder 5">
            <a:extLst>
              <a:ext uri="{FF2B5EF4-FFF2-40B4-BE49-F238E27FC236}">
                <a16:creationId xmlns:a16="http://schemas.microsoft.com/office/drawing/2014/main" id="{C89C9BEA-2B20-4235-F460-EB75C1119622}"/>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22</a:t>
            </a:fld>
            <a:endParaRPr lang="fr-CA" dirty="0"/>
          </a:p>
        </p:txBody>
      </p:sp>
      <p:sp>
        <p:nvSpPr>
          <p:cNvPr id="9" name="Slide Number Placeholder 5">
            <a:extLst>
              <a:ext uri="{FF2B5EF4-FFF2-40B4-BE49-F238E27FC236}">
                <a16:creationId xmlns:a16="http://schemas.microsoft.com/office/drawing/2014/main" id="{7EA047E8-9BBE-7B3B-C132-50FB07D3FF48}"/>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22</a:t>
            </a:fld>
            <a:endParaRPr lang="fr-CA" dirty="0"/>
          </a:p>
        </p:txBody>
      </p:sp>
      <p:sp>
        <p:nvSpPr>
          <p:cNvPr id="10" name="TextBox 9">
            <a:extLst>
              <a:ext uri="{FF2B5EF4-FFF2-40B4-BE49-F238E27FC236}">
                <a16:creationId xmlns:a16="http://schemas.microsoft.com/office/drawing/2014/main" id="{6F4FAA30-BFF1-5FB0-DE94-E4744D4D07F6}"/>
              </a:ext>
            </a:extLst>
          </p:cNvPr>
          <p:cNvSpPr txBox="1"/>
          <p:nvPr/>
        </p:nvSpPr>
        <p:spPr>
          <a:xfrm>
            <a:off x="1006030" y="5480859"/>
            <a:ext cx="3264713" cy="1600438"/>
          </a:xfrm>
          <a:prstGeom prst="rect">
            <a:avLst/>
          </a:prstGeom>
          <a:noFill/>
        </p:spPr>
        <p:txBody>
          <a:bodyPr wrap="square" lIns="91440" tIns="45720" rIns="91440" bIns="45720" anchor="t">
            <a:spAutoFit/>
          </a:bodyPr>
          <a:lstStyle/>
          <a:p>
            <a:r>
              <a:rPr lang="en-US" sz="1400" b="1" i="1" dirty="0">
                <a:solidFill>
                  <a:srgbClr val="494949"/>
                </a:solidFill>
                <a:latin typeface="Google Sans"/>
              </a:rPr>
              <a:t>Priporočena literatura </a:t>
            </a:r>
            <a:endParaRPr lang="en-US" sz="1400" b="1" i="1">
              <a:solidFill>
                <a:srgbClr val="494949"/>
              </a:solidFill>
              <a:latin typeface="Google Sans"/>
              <a:hlinkClick r:id="" action="ppaction://noaction">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400" dirty="0">
                <a:solidFill>
                  <a:srgbClr val="00B0F0"/>
                </a:solidFill>
                <a:hlinkClick r:id="rId3">
                  <a:extLst>
                    <a:ext uri="{A12FA001-AC4F-418D-AE19-62706E023703}">
                      <ahyp:hlinkClr xmlns:ahyp="http://schemas.microsoft.com/office/drawing/2018/hyperlinkcolor" val="tx"/>
                    </a:ext>
                  </a:extLst>
                </a:hlinkClick>
              </a:rPr>
              <a:t>Moj način sobivanja z naravo – kampiranje, glamping Slovenija.</a:t>
            </a:r>
            <a:endParaRPr lang="en-US" sz="1400" dirty="0">
              <a:solidFill>
                <a:srgbClr val="00B0F0"/>
              </a:solidFill>
              <a:ea typeface="Calibri"/>
              <a:cs typeface="Calibri"/>
            </a:endParaRPr>
          </a:p>
          <a:p>
            <a:pPr marL="285750" indent="-285750">
              <a:buFont typeface="Arial" panose="020B0604020202020204" pitchFamily="34" charset="0"/>
              <a:buChar char="•"/>
            </a:pPr>
            <a:r>
              <a:rPr lang="en-US" sz="1400" dirty="0">
                <a:solidFill>
                  <a:srgbClr val="00B0F0"/>
                </a:solidFill>
                <a:hlinkClick r:id="rId4">
                  <a:extLst>
                    <a:ext uri="{A12FA001-AC4F-418D-AE19-62706E023703}">
                      <ahyp:hlinkClr xmlns:ahyp="http://schemas.microsoft.com/office/drawing/2018/hyperlinkcolor" val="tx"/>
                    </a:ext>
                  </a:extLst>
                </a:hlinkClick>
              </a:rPr>
              <a:t>Trajnostni hoteli: potovanje ob spoštovanju planeta je mogoče</a:t>
            </a:r>
            <a:endParaRPr lang="en-US" sz="1400" dirty="0">
              <a:solidFill>
                <a:srgbClr val="00B0F0"/>
              </a:solidFill>
              <a:ea typeface="Calibri"/>
              <a:cs typeface="Calibri"/>
            </a:endParaRPr>
          </a:p>
          <a:p>
            <a:pPr marL="285750" indent="-285750">
              <a:buFont typeface="Arial" panose="020B0604020202020204" pitchFamily="34" charset="0"/>
              <a:buChar char="•"/>
            </a:pPr>
            <a:endParaRPr lang="en-US" sz="1400" dirty="0">
              <a:solidFill>
                <a:srgbClr val="00B0F0"/>
              </a:solidFill>
              <a:ea typeface="Calibri"/>
              <a:cs typeface="Calibri"/>
            </a:endParaRPr>
          </a:p>
          <a:p>
            <a:pPr marL="285750" indent="-285750">
              <a:buFont typeface="Arial" panose="020B0604020202020204" pitchFamily="34" charset="0"/>
              <a:buChar char="•"/>
            </a:pPr>
            <a:endParaRPr lang="en-IE" sz="1400" dirty="0">
              <a:solidFill>
                <a:srgbClr val="00B0F0"/>
              </a:solidFill>
              <a:ea typeface="Calibri"/>
              <a:cs typeface="Calibri"/>
            </a:endParaRPr>
          </a:p>
        </p:txBody>
      </p:sp>
      <p:pic>
        <p:nvPicPr>
          <p:cNvPr id="11" name="Picture 10">
            <a:extLst>
              <a:ext uri="{FF2B5EF4-FFF2-40B4-BE49-F238E27FC236}">
                <a16:creationId xmlns:a16="http://schemas.microsoft.com/office/drawing/2014/main" id="{37E19B8D-5E86-17E0-4DE9-83417036286E}"/>
              </a:ext>
            </a:extLst>
          </p:cNvPr>
          <p:cNvPicPr>
            <a:picLocks noChangeAspect="1"/>
          </p:cNvPicPr>
          <p:nvPr/>
        </p:nvPicPr>
        <p:blipFill>
          <a:blip r:embed="rId5"/>
          <a:stretch>
            <a:fillRect/>
          </a:stretch>
        </p:blipFill>
        <p:spPr>
          <a:xfrm>
            <a:off x="154719" y="5670769"/>
            <a:ext cx="850589" cy="846711"/>
          </a:xfrm>
          <a:prstGeom prst="rect">
            <a:avLst/>
          </a:prstGeom>
        </p:spPr>
      </p:pic>
      <p:sp>
        <p:nvSpPr>
          <p:cNvPr id="12" name="Text Placeholder 5">
            <a:extLst>
              <a:ext uri="{FF2B5EF4-FFF2-40B4-BE49-F238E27FC236}">
                <a16:creationId xmlns:a16="http://schemas.microsoft.com/office/drawing/2014/main" id="{C5C48542-508E-91BD-E074-3535B7BA496D}"/>
              </a:ext>
            </a:extLst>
          </p:cNvPr>
          <p:cNvSpPr>
            <a:spLocks noGrp="1"/>
          </p:cNvSpPr>
          <p:nvPr>
            <p:ph type="body" sz="quarter" idx="18"/>
          </p:nvPr>
        </p:nvSpPr>
        <p:spPr>
          <a:xfrm>
            <a:off x="588665" y="3309962"/>
            <a:ext cx="2877175" cy="1049221"/>
          </a:xfrm>
        </p:spPr>
        <p:txBody>
          <a:bodyPr/>
          <a:lstStyle/>
          <a:p>
            <a:pPr algn="ctr"/>
            <a:r>
              <a:rPr lang="en-IE" b="0" dirty="0"/>
              <a:t>Zagotovite zelene in ekološke ukrepe</a:t>
            </a:r>
          </a:p>
          <a:p>
            <a:pPr algn="ctr"/>
            <a:endParaRPr lang="en-IE" b="0" dirty="0"/>
          </a:p>
        </p:txBody>
      </p:sp>
      <p:sp>
        <p:nvSpPr>
          <p:cNvPr id="4" name="Text Placeholder 7">
            <a:extLst>
              <a:ext uri="{FF2B5EF4-FFF2-40B4-BE49-F238E27FC236}">
                <a16:creationId xmlns:a16="http://schemas.microsoft.com/office/drawing/2014/main" id="{1325C449-D7BF-5A19-8172-56A6D9052168}"/>
              </a:ext>
            </a:extLst>
          </p:cNvPr>
          <p:cNvSpPr>
            <a:spLocks noGrp="1"/>
          </p:cNvSpPr>
          <p:nvPr>
            <p:ph type="body" sz="quarter" idx="19"/>
          </p:nvPr>
        </p:nvSpPr>
        <p:spPr>
          <a:xfrm>
            <a:off x="-10867" y="2215414"/>
            <a:ext cx="4032321" cy="385564"/>
          </a:xfrm>
        </p:spPr>
        <p:txBody>
          <a:bodyPr lIns="91440" tIns="45720" rIns="91440" bIns="45720" anchor="t">
            <a:noAutofit/>
          </a:bodyPr>
          <a:lstStyle/>
          <a:p>
            <a:pPr algn="ctr"/>
            <a:r>
              <a:rPr lang="en-IE" sz="2800" dirty="0">
                <a:latin typeface="Calibri"/>
                <a:ea typeface="Open Sans"/>
                <a:cs typeface="Calibri"/>
              </a:rPr>
              <a:t>Ustvarite tisti WOW faktor!</a:t>
            </a:r>
          </a:p>
        </p:txBody>
      </p:sp>
    </p:spTree>
    <p:extLst>
      <p:ext uri="{BB962C8B-B14F-4D97-AF65-F5344CB8AC3E}">
        <p14:creationId xmlns:p14="http://schemas.microsoft.com/office/powerpoint/2010/main" val="1695764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340E-4C55-4845-E0F5-338F85D7BA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097315-6A95-66A2-B8A9-6018B501BF29}"/>
              </a:ext>
            </a:extLst>
          </p:cNvPr>
          <p:cNvSpPr>
            <a:spLocks noGrp="1"/>
          </p:cNvSpPr>
          <p:nvPr>
            <p:ph type="body" sz="quarter" idx="16"/>
          </p:nvPr>
        </p:nvSpPr>
        <p:spPr>
          <a:xfrm>
            <a:off x="261118" y="71771"/>
            <a:ext cx="11796310" cy="803654"/>
          </a:xfrm>
        </p:spPr>
        <p:txBody>
          <a:bodyPr/>
          <a:lstStyle/>
          <a:p>
            <a:pPr fontAlgn="base"/>
            <a:r>
              <a:rPr lang="en-US" dirty="0"/>
              <a:t>„</a:t>
            </a:r>
            <a:r>
              <a:rPr lang="en-US" dirty="0">
                <a:solidFill>
                  <a:srgbClr val="E96751"/>
                </a:solidFill>
              </a:rPr>
              <a:t>Wow faktor 1 </a:t>
            </a:r>
            <a:r>
              <a:rPr lang="en-US" dirty="0"/>
              <a:t>– Ekološka naravnanost – Gradnja in materiali“ </a:t>
            </a:r>
            <a:r>
              <a:rPr lang="en-US" sz="2200" b="0" dirty="0">
                <a:solidFill>
                  <a:srgbClr val="494949"/>
                </a:solidFill>
              </a:rPr>
              <a:t>z oceno stroškov, kjer je to primerno, in finančnimi opombami, ki vam pomagajo pri načrtovanju proračuna za vaš Epic Stay.</a:t>
            </a:r>
            <a:endParaRPr lang="en-IE" sz="2200" b="0" dirty="0">
              <a:solidFill>
                <a:srgbClr val="494949"/>
              </a:solidFill>
            </a:endParaRPr>
          </a:p>
        </p:txBody>
      </p:sp>
      <p:graphicFrame>
        <p:nvGraphicFramePr>
          <p:cNvPr id="2" name="Table 1">
            <a:extLst>
              <a:ext uri="{FF2B5EF4-FFF2-40B4-BE49-F238E27FC236}">
                <a16:creationId xmlns:a16="http://schemas.microsoft.com/office/drawing/2014/main" id="{E0DAAFE0-9895-44B8-D7BF-734C87D1D56B}"/>
              </a:ext>
            </a:extLst>
          </p:cNvPr>
          <p:cNvGraphicFramePr>
            <a:graphicFrameLocks noGrp="1"/>
          </p:cNvGraphicFramePr>
          <p:nvPr>
            <p:extLst>
              <p:ext uri="{D42A27DB-BD31-4B8C-83A1-F6EECF244321}">
                <p14:modId xmlns:p14="http://schemas.microsoft.com/office/powerpoint/2010/main" val="2104210266"/>
              </p:ext>
            </p:extLst>
          </p:nvPr>
        </p:nvGraphicFramePr>
        <p:xfrm>
          <a:off x="257175" y="1221437"/>
          <a:ext cx="11544300" cy="5075940"/>
        </p:xfrm>
        <a:graphic>
          <a:graphicData uri="http://schemas.openxmlformats.org/drawingml/2006/table">
            <a:tbl>
              <a:tblPr/>
              <a:tblGrid>
                <a:gridCol w="3152061">
                  <a:extLst>
                    <a:ext uri="{9D8B030D-6E8A-4147-A177-3AD203B41FA5}">
                      <a16:colId xmlns:a16="http://schemas.microsoft.com/office/drawing/2014/main" val="3204222827"/>
                    </a:ext>
                  </a:extLst>
                </a:gridCol>
                <a:gridCol w="3703921">
                  <a:extLst>
                    <a:ext uri="{9D8B030D-6E8A-4147-A177-3AD203B41FA5}">
                      <a16:colId xmlns:a16="http://schemas.microsoft.com/office/drawing/2014/main" val="1677563351"/>
                    </a:ext>
                  </a:extLst>
                </a:gridCol>
                <a:gridCol w="4688318">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Ukrepi za trajnost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Ocenjeni stroški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Finančne koristi</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539701">
                <a:tc>
                  <a:txBody>
                    <a:bodyPr/>
                    <a:lstStyle/>
                    <a:p>
                      <a:r>
                        <a:rPr lang="en-US" sz="2000" b="1" dirty="0">
                          <a:solidFill>
                            <a:schemeClr val="bg1"/>
                          </a:solidFill>
                        </a:rPr>
                        <a:t>Gradnja v skladu z naravo</a:t>
                      </a:r>
                      <a:endParaRPr lang="en-US"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b="1" dirty="0">
                          <a:solidFill>
                            <a:srgbClr val="494949"/>
                          </a:solidFill>
                        </a:rPr>
                        <a:t>+10–20 % </a:t>
                      </a:r>
                      <a:r>
                        <a:rPr lang="en-US" sz="2000" dirty="0">
                          <a:solidFill>
                            <a:srgbClr val="494949"/>
                          </a:solidFill>
                        </a:rPr>
                        <a:t>več kot pri standardnih gradnjah (oblikovanje, prilagojeno lokaciji, minimalno izkopavanje)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Uporaba lokalnih arhitektov, ki poznajo teren in dovoljenja, za zmanjšanje stroškov ponovnega načrtovanja. Dolgoročna vrednost zaradi vizualne privlačnosti in manjših potreb po urejanju okolice.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8777547"/>
                  </a:ext>
                </a:extLst>
              </a:tr>
              <a:tr h="438507">
                <a:tc>
                  <a:txBody>
                    <a:bodyPr/>
                    <a:lstStyle/>
                    <a:p>
                      <a:r>
                        <a:rPr lang="en-US" sz="2000" b="1" dirty="0">
                          <a:solidFill>
                            <a:schemeClr val="bg1"/>
                          </a:solidFill>
                        </a:rPr>
                        <a:t>Uporaba lokalnih materialov </a:t>
                      </a:r>
                      <a:r>
                        <a:rPr lang="en-US" sz="2000">
                          <a:solidFill>
                            <a:schemeClr val="bg1"/>
                          </a:solidFill>
                        </a:rPr>
                        <a:t>(</a:t>
                      </a:r>
                      <a:r>
                        <a:rPr lang="en-US" sz="2000" err="1">
                          <a:solidFill>
                            <a:schemeClr val="bg1"/>
                          </a:solidFill>
                        </a:rPr>
                        <a:t>npr</a:t>
                      </a:r>
                      <a:r>
                        <a:rPr lang="en-US" sz="2000">
                          <a:solidFill>
                            <a:schemeClr val="bg1"/>
                          </a:solidFill>
                        </a:rPr>
                        <a:t>. </a:t>
                      </a:r>
                      <a:r>
                        <a:rPr lang="en-US" sz="2000" err="1">
                          <a:solidFill>
                            <a:schemeClr val="bg1"/>
                          </a:solidFill>
                        </a:rPr>
                        <a:t>domači</a:t>
                      </a:r>
                      <a:r>
                        <a:rPr lang="en-US" sz="2000">
                          <a:solidFill>
                            <a:schemeClr val="bg1"/>
                          </a:solidFill>
                        </a:rPr>
                        <a:t> les, </a:t>
                      </a:r>
                      <a:r>
                        <a:rPr lang="en-US" sz="2000" dirty="0">
                          <a:solidFill>
                            <a:schemeClr val="bg1"/>
                          </a:solidFill>
                        </a:rPr>
                        <a:t>izolacija iz ovčje volne)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Lesena obloga</a:t>
                      </a:r>
                      <a:r>
                        <a:rPr lang="en-IE" sz="2000" b="1" dirty="0">
                          <a:solidFill>
                            <a:srgbClr val="494949"/>
                          </a:solidFill>
                        </a:rPr>
                        <a:t> 60–90 EUR/m², </a:t>
                      </a:r>
                      <a:r>
                        <a:rPr lang="en-IE" sz="2000" dirty="0">
                          <a:solidFill>
                            <a:srgbClr val="494949"/>
                          </a:solidFill>
                        </a:rPr>
                        <a:t>izolacija iz ovčje volne</a:t>
                      </a:r>
                      <a:r>
                        <a:rPr lang="en-IE" sz="2000" b="1" dirty="0">
                          <a:solidFill>
                            <a:srgbClr val="494949"/>
                          </a:solidFill>
                        </a:rPr>
                        <a:t> 20–30 EUR/m</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Zmanjša stroške prevoza in emisije. Lokalni dobavitelji lahko ponujajo popuste ali možnosti za medsebojno promocijo.</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3772895"/>
                  </a:ext>
                </a:extLst>
              </a:tr>
              <a:tr h="438507">
                <a:tc>
                  <a:txBody>
                    <a:bodyPr/>
                    <a:lstStyle/>
                    <a:p>
                      <a:r>
                        <a:rPr lang="en-US" sz="2000" b="1" dirty="0">
                          <a:solidFill>
                            <a:schemeClr val="bg1"/>
                          </a:solidFill>
                        </a:rPr>
                        <a:t>Uporabite materiale z nizkimi emisijami ogljika </a:t>
                      </a:r>
                      <a:r>
                        <a:rPr lang="en-US" sz="2000" dirty="0">
                          <a:solidFill>
                            <a:schemeClr val="bg1"/>
                          </a:solidFill>
                        </a:rPr>
                        <a:t>(izogibajte se jeklu/betonu)</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Lesena okvirna konstrukcija:</a:t>
                      </a:r>
                      <a:r>
                        <a:rPr lang="en-IE" sz="2000" b="1" dirty="0">
                          <a:solidFill>
                            <a:srgbClr val="494949"/>
                          </a:solidFill>
                        </a:rPr>
                        <a:t> 900–1400 EUR/m²; CLT: 1200–1800 EUR/m</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Morda je začetna cena nekoliko višja, vendar pogosto pospeši gradnjo. Upravičen do subvencij za zeleno gradnjo (npr. LEADER).</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166128"/>
                  </a:ext>
                </a:extLst>
              </a:tr>
              <a:tr h="337313">
                <a:tc>
                  <a:txBody>
                    <a:bodyPr/>
                    <a:lstStyle/>
                    <a:p>
                      <a:r>
                        <a:rPr lang="en-US" sz="2000" b="1" dirty="0">
                          <a:solidFill>
                            <a:schemeClr val="bg1"/>
                          </a:solidFill>
                        </a:rPr>
                        <a:t>Oblikujte prostore, ki koristijo naravi </a:t>
                      </a:r>
                      <a:r>
                        <a:rPr lang="en-US" sz="2000" dirty="0">
                          <a:solidFill>
                            <a:schemeClr val="bg1"/>
                          </a:solidFill>
                        </a:rPr>
                        <a:t>(odstranljivi temelji, varovalni pasovi za divje živali)</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Odstranljivi temelji (npr. vijaki):</a:t>
                      </a:r>
                      <a:r>
                        <a:rPr lang="en-US" sz="2000" b="1" dirty="0">
                          <a:solidFill>
                            <a:srgbClr val="494949"/>
                          </a:solidFill>
                        </a:rPr>
                        <a:t> 1500–3000 EUR/enota</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Manjše motnje v okolju in manj odpora pri načrtovanju. Zmanjša stroške razgradnje v prihodnosti.</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866807"/>
                  </a:ext>
                </a:extLst>
              </a:tr>
            </a:tbl>
          </a:graphicData>
        </a:graphic>
      </p:graphicFrame>
    </p:spTree>
    <p:extLst>
      <p:ext uri="{BB962C8B-B14F-4D97-AF65-F5344CB8AC3E}">
        <p14:creationId xmlns:p14="http://schemas.microsoft.com/office/powerpoint/2010/main" val="17466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F56C3-D8C9-8BA2-CE7B-41EDFFD2A37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5D27A56-8635-DA67-0957-BAB38E5BCB46}"/>
              </a:ext>
            </a:extLst>
          </p:cNvPr>
          <p:cNvGraphicFramePr>
            <a:graphicFrameLocks noGrp="1"/>
          </p:cNvGraphicFramePr>
          <p:nvPr>
            <p:extLst>
              <p:ext uri="{D42A27DB-BD31-4B8C-83A1-F6EECF244321}">
                <p14:modId xmlns:p14="http://schemas.microsoft.com/office/powerpoint/2010/main" val="2538571201"/>
              </p:ext>
            </p:extLst>
          </p:nvPr>
        </p:nvGraphicFramePr>
        <p:xfrm>
          <a:off x="296009" y="410102"/>
          <a:ext cx="11591924" cy="5722524"/>
        </p:xfrm>
        <a:graphic>
          <a:graphicData uri="http://schemas.openxmlformats.org/drawingml/2006/table">
            <a:tbl>
              <a:tblPr/>
              <a:tblGrid>
                <a:gridCol w="3165064">
                  <a:extLst>
                    <a:ext uri="{9D8B030D-6E8A-4147-A177-3AD203B41FA5}">
                      <a16:colId xmlns:a16="http://schemas.microsoft.com/office/drawing/2014/main" val="3204222827"/>
                    </a:ext>
                  </a:extLst>
                </a:gridCol>
                <a:gridCol w="3719201">
                  <a:extLst>
                    <a:ext uri="{9D8B030D-6E8A-4147-A177-3AD203B41FA5}">
                      <a16:colId xmlns:a16="http://schemas.microsoft.com/office/drawing/2014/main" val="1677563351"/>
                    </a:ext>
                  </a:extLst>
                </a:gridCol>
                <a:gridCol w="4707659">
                  <a:extLst>
                    <a:ext uri="{9D8B030D-6E8A-4147-A177-3AD203B41FA5}">
                      <a16:colId xmlns:a16="http://schemas.microsoft.com/office/drawing/2014/main" val="3101999487"/>
                    </a:ext>
                  </a:extLst>
                </a:gridCol>
              </a:tblGrid>
              <a:tr h="134925">
                <a:tc>
                  <a:txBody>
                    <a:bodyPr/>
                    <a:lstStyle/>
                    <a:p>
                      <a:pPr algn="ctr"/>
                      <a:r>
                        <a:rPr lang="en-IE" sz="1800" b="1" dirty="0">
                          <a:solidFill>
                            <a:schemeClr val="bg1"/>
                          </a:solidFill>
                        </a:rPr>
                        <a:t>Ukrepi za trajnost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Ocenjeni razpon stroškov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Finančne koristi</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438507">
                <a:tc>
                  <a:txBody>
                    <a:bodyPr/>
                    <a:lstStyle/>
                    <a:p>
                      <a:r>
                        <a:rPr lang="en-IE" sz="1800" b="1" dirty="0">
                          <a:solidFill>
                            <a:schemeClr val="bg1"/>
                          </a:solidFill>
                        </a:rPr>
                        <a:t>Izboljšanje krajinskih značilnosti</a:t>
                      </a:r>
                      <a:endParaRPr lang="en-IE" sz="180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dirty="0">
                          <a:solidFill>
                            <a:srgbClr val="494949"/>
                          </a:solidFill>
                        </a:rPr>
                        <a:t>Urejanje krajine/naravna pot:</a:t>
                      </a:r>
                      <a:r>
                        <a:rPr lang="en-US" sz="1800" b="1" dirty="0">
                          <a:solidFill>
                            <a:srgbClr val="494949"/>
                          </a:solidFill>
                        </a:rPr>
                        <a:t> 2.000–10.000 EUR</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Uporabite obstoječa drevesa, balvane ali teren za „brezplačne“ vizualne elemente. Povečajte zadovoljstvo gostov in možnost deljenja.</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9657"/>
                  </a:ext>
                </a:extLst>
              </a:tr>
              <a:tr h="337313">
                <a:tc>
                  <a:txBody>
                    <a:bodyPr/>
                    <a:lstStyle/>
                    <a:p>
                      <a:r>
                        <a:rPr lang="en-IE" sz="1800" b="1" dirty="0">
                          <a:solidFill>
                            <a:schemeClr val="bg1"/>
                          </a:solidFill>
                        </a:rPr>
                        <a:t>Vključujoča zasnova za raznolike uporabnike</a:t>
                      </a:r>
                      <a:endParaRPr lang="en-IE" sz="180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1800" dirty="0">
                          <a:solidFill>
                            <a:srgbClr val="494949"/>
                          </a:solidFill>
                        </a:rPr>
                        <a:t>Prilagoditve za dostopnost:</a:t>
                      </a:r>
                      <a:r>
                        <a:rPr lang="en-IE" sz="1800" b="1" dirty="0">
                          <a:solidFill>
                            <a:srgbClr val="494949"/>
                          </a:solidFill>
                        </a:rPr>
                        <a:t> 1.000–5.000 EUR/enota</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Upravičeno do financiranja ali davčnih olajšav v mnogih državah EU. Širi privlačnost na trgu.</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6770735"/>
                  </a:ext>
                </a:extLst>
              </a:tr>
              <a:tr h="337313">
                <a:tc>
                  <a:txBody>
                    <a:bodyPr/>
                    <a:lstStyle/>
                    <a:p>
                      <a:r>
                        <a:rPr lang="en-US" sz="1800" b="1" err="1">
                          <a:solidFill>
                            <a:schemeClr val="bg1"/>
                          </a:solidFill>
                        </a:rPr>
                        <a:t>Zmanjšajte</a:t>
                      </a:r>
                      <a:r>
                        <a:rPr lang="en-US" sz="1800" b="1" dirty="0">
                          <a:solidFill>
                            <a:schemeClr val="bg1"/>
                          </a:solidFill>
                        </a:rPr>
                        <a:t> porabo energije; uporabljajte obnovljive vire energije</a:t>
                      </a:r>
                      <a:endParaRPr lang="en-US" sz="18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dirty="0">
                          <a:solidFill>
                            <a:srgbClr val="E96751"/>
                          </a:solidFill>
                          <a:hlinkClick r:id="rId2">
                            <a:extLst>
                              <a:ext uri="{A12FA001-AC4F-418D-AE19-62706E023703}">
                                <ahyp:hlinkClr xmlns:ahyp="http://schemas.microsoft.com/office/drawing/2018/hyperlinkcolor" val="tx"/>
                              </a:ext>
                            </a:extLst>
                          </a:hlinkClick>
                        </a:rPr>
                        <a:t>Stroški sončnih kolektorjev</a:t>
                      </a:r>
                      <a:r>
                        <a:rPr lang="en-US" sz="1800" dirty="0">
                          <a:solidFill>
                            <a:srgbClr val="494949"/>
                          </a:solidFill>
                        </a:rPr>
                        <a:t>:</a:t>
                      </a:r>
                      <a:r>
                        <a:rPr lang="en-US" sz="1800" b="1" dirty="0">
                          <a:solidFill>
                            <a:srgbClr val="494949"/>
                          </a:solidFill>
                        </a:rPr>
                        <a:t> 10.000–30.000 EUR</a:t>
                      </a:r>
                      <a:r>
                        <a:rPr lang="en-US" sz="1800" dirty="0">
                          <a:solidFill>
                            <a:srgbClr val="494949"/>
                          </a:solidFill>
                        </a:rPr>
                        <a:t>; zbiranje vode:</a:t>
                      </a:r>
                      <a:r>
                        <a:rPr lang="en-US" sz="1800" b="1" dirty="0">
                          <a:solidFill>
                            <a:srgbClr val="494949"/>
                          </a:solidFill>
                        </a:rPr>
                        <a:t> 2.000–6.000 EUR</a:t>
                      </a:r>
                      <a:r>
                        <a:rPr lang="en-US" sz="1800" dirty="0">
                          <a:solidFill>
                            <a:srgbClr val="494949"/>
                          </a:solidFill>
                        </a:rPr>
                        <a:t>, odvisno od velikosti in zahtevnosti.</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Prihranek</a:t>
                      </a:r>
                      <a:r>
                        <a:rPr lang="en-US" sz="1800" b="1" dirty="0">
                          <a:solidFill>
                            <a:srgbClr val="494949"/>
                          </a:solidFill>
                        </a:rPr>
                        <a:t> 1.000–3.000 EUR/leto </a:t>
                      </a:r>
                      <a:r>
                        <a:rPr lang="en-US" sz="1800" dirty="0">
                          <a:solidFill>
                            <a:srgbClr val="494949"/>
                          </a:solidFill>
                        </a:rPr>
                        <a:t>na računih za energijo. Poiščite SEAI (Irska) ali nacionalne subvencije za energijo.</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2359731"/>
                  </a:ext>
                </a:extLst>
              </a:tr>
              <a:tr h="337313">
                <a:tc>
                  <a:txBody>
                    <a:bodyPr/>
                    <a:lstStyle/>
                    <a:p>
                      <a:r>
                        <a:rPr lang="en-IE" sz="1800" b="1" dirty="0">
                          <a:solidFill>
                            <a:schemeClr val="bg1"/>
                          </a:solidFill>
                        </a:rPr>
                        <a:t>Ekološki sistemi za ravnanje z odpadki</a:t>
                      </a:r>
                      <a:endParaRPr lang="en-IE" sz="180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dirty="0">
                          <a:solidFill>
                            <a:srgbClr val="E96751"/>
                          </a:solidFill>
                          <a:hlinkClick r:id="rId3">
                            <a:extLst>
                              <a:ext uri="{A12FA001-AC4F-418D-AE19-62706E023703}">
                                <ahyp:hlinkClr xmlns:ahyp="http://schemas.microsoft.com/office/drawing/2018/hyperlinkcolor" val="tx"/>
                              </a:ext>
                            </a:extLst>
                          </a:hlinkClick>
                        </a:rPr>
                        <a:t>Stroški kompostnega stranišča</a:t>
                      </a:r>
                      <a:r>
                        <a:rPr lang="en-US" sz="1800" dirty="0">
                          <a:solidFill>
                            <a:srgbClr val="494949"/>
                          </a:solidFill>
                        </a:rPr>
                        <a:t>:</a:t>
                      </a:r>
                      <a:r>
                        <a:rPr lang="en-US" sz="1800" b="1" dirty="0">
                          <a:solidFill>
                            <a:srgbClr val="494949"/>
                          </a:solidFill>
                        </a:rPr>
                        <a:t> 250–2.000 EUR, </a:t>
                      </a:r>
                      <a:r>
                        <a:rPr lang="en-US" sz="1800" dirty="0" err="1">
                          <a:solidFill>
                            <a:srgbClr val="494949"/>
                          </a:solidFill>
                        </a:rPr>
                        <a:t>odvisno</a:t>
                      </a:r>
                      <a:r>
                        <a:rPr lang="en-US" sz="1800" dirty="0">
                          <a:solidFill>
                            <a:srgbClr val="494949"/>
                          </a:solidFill>
                        </a:rPr>
                        <a:t> od modela; biološka </a:t>
                      </a:r>
                      <a:r>
                        <a:rPr lang="en-US" sz="1800" dirty="0" err="1">
                          <a:solidFill>
                            <a:srgbClr val="494949"/>
                          </a:solidFill>
                        </a:rPr>
                        <a:t>čistilna</a:t>
                      </a:r>
                      <a:r>
                        <a:rPr lang="en-US" sz="1800" dirty="0">
                          <a:solidFill>
                            <a:srgbClr val="494949"/>
                          </a:solidFill>
                        </a:rPr>
                        <a:t> </a:t>
                      </a:r>
                      <a:r>
                        <a:rPr lang="en-US" sz="1800" dirty="0" err="1">
                          <a:solidFill>
                            <a:srgbClr val="494949"/>
                          </a:solidFill>
                        </a:rPr>
                        <a:t>naprava</a:t>
                      </a:r>
                      <a:r>
                        <a:rPr lang="en-US" sz="1800" dirty="0">
                          <a:solidFill>
                            <a:srgbClr val="494949"/>
                          </a:solidFill>
                        </a:rPr>
                        <a:t>:</a:t>
                      </a:r>
                      <a:r>
                        <a:rPr lang="en-US" sz="1800" b="1" dirty="0">
                          <a:solidFill>
                            <a:srgbClr val="494949"/>
                          </a:solidFill>
                        </a:rPr>
                        <a:t> 4.000–10.000 EUR</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Preprečuje drag priklop na omrežje na podeželju. Lahko poenostavi načrtovanje v območjih brez omrežja. </a:t>
                      </a:r>
                      <a:r>
                        <a:rPr lang="en-US" sz="1800" dirty="0">
                          <a:solidFill>
                            <a:srgbClr val="E96751"/>
                          </a:solidFill>
                          <a:hlinkClick r:id="rId4">
                            <a:extLst>
                              <a:ext uri="{A12FA001-AC4F-418D-AE19-62706E023703}">
                                <ahyp:hlinkClr xmlns:ahyp="http://schemas.microsoft.com/office/drawing/2018/hyperlinkcolor" val="tx"/>
                              </a:ext>
                            </a:extLst>
                          </a:hlinkClick>
                        </a:rPr>
                        <a:t>Prednosti kompostnih stranišč.</a:t>
                      </a:r>
                      <a:endParaRPr lang="en-US" sz="1800">
                        <a:solidFill>
                          <a:srgbClr val="E9675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585778"/>
                  </a:ext>
                </a:extLst>
              </a:tr>
              <a:tr h="337313">
                <a:tc>
                  <a:txBody>
                    <a:bodyPr/>
                    <a:lstStyle/>
                    <a:p>
                      <a:r>
                        <a:rPr lang="en-US" sz="1800" b="1" dirty="0">
                          <a:solidFill>
                            <a:schemeClr val="bg1"/>
                          </a:solidFill>
                        </a:rPr>
                        <a:t>Omogočite obiskovalcem, da se odločijo za trajnostno ravnanje </a:t>
                      </a:r>
                      <a:r>
                        <a:rPr lang="en-US" sz="1800" dirty="0">
                          <a:solidFill>
                            <a:schemeClr val="bg1"/>
                          </a:solidFill>
                        </a:rPr>
                        <a:t>(označbe, informativni paketi, recikliranje).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1800" b="1" dirty="0">
                          <a:solidFill>
                            <a:srgbClr val="494949"/>
                          </a:solidFill>
                        </a:rPr>
                        <a:t>300–1000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Poveča zadovoljstvo gostov in podpira vašo ekološko blagovno znamko. Lahko poveča spletne ocene.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652769"/>
                  </a:ext>
                </a:extLst>
              </a:tr>
              <a:tr h="337313">
                <a:tc>
                  <a:txBody>
                    <a:bodyPr/>
                    <a:lstStyle/>
                    <a:p>
                      <a:r>
                        <a:rPr lang="en-IE" sz="1800" b="1" dirty="0">
                          <a:solidFill>
                            <a:schemeClr val="bg1"/>
                          </a:solidFill>
                        </a:rPr>
                        <a:t>Sodelovanje z lokalno skupnostjo</a:t>
                      </a:r>
                      <a:endParaRPr lang="en-IE" sz="180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dirty="0">
                          <a:solidFill>
                            <a:srgbClr val="494949"/>
                          </a:solidFill>
                        </a:rPr>
                        <a:t>Letni proračun za </a:t>
                      </a:r>
                      <a:r>
                        <a:rPr lang="en-US" sz="1800" dirty="0" err="1">
                          <a:solidFill>
                            <a:srgbClr val="494949"/>
                          </a:solidFill>
                        </a:rPr>
                        <a:t>sodelovanje</a:t>
                      </a:r>
                      <a:r>
                        <a:rPr lang="en-US" sz="1800" dirty="0">
                          <a:solidFill>
                            <a:srgbClr val="494949"/>
                          </a:solidFill>
                        </a:rPr>
                        <a:t>:</a:t>
                      </a:r>
                      <a:r>
                        <a:rPr lang="en-US" sz="1800" b="1" dirty="0">
                          <a:solidFill>
                            <a:srgbClr val="494949"/>
                          </a:solidFill>
                        </a:rPr>
                        <a:t> 500–2.000 EUR</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Zmanjša odpor skupnosti do načrtovanja in gradi lojalnost lokalne dobavne verige.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6919745"/>
                  </a:ext>
                </a:extLst>
              </a:tr>
            </a:tbl>
          </a:graphicData>
        </a:graphic>
      </p:graphicFrame>
    </p:spTree>
    <p:extLst>
      <p:ext uri="{BB962C8B-B14F-4D97-AF65-F5344CB8AC3E}">
        <p14:creationId xmlns:p14="http://schemas.microsoft.com/office/powerpoint/2010/main" val="1595114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D8A2-62E5-A282-3991-913BB42C76D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32D272-CFBB-6E73-C9E9-16614ACAD927}"/>
              </a:ext>
            </a:extLst>
          </p:cNvPr>
          <p:cNvGraphicFramePr>
            <a:graphicFrameLocks noGrp="1"/>
          </p:cNvGraphicFramePr>
          <p:nvPr>
            <p:extLst>
              <p:ext uri="{D42A27DB-BD31-4B8C-83A1-F6EECF244321}">
                <p14:modId xmlns:p14="http://schemas.microsoft.com/office/powerpoint/2010/main" val="1581823088"/>
              </p:ext>
            </p:extLst>
          </p:nvPr>
        </p:nvGraphicFramePr>
        <p:xfrm>
          <a:off x="300038" y="136518"/>
          <a:ext cx="11591924" cy="3359304"/>
        </p:xfrm>
        <a:graphic>
          <a:graphicData uri="http://schemas.openxmlformats.org/drawingml/2006/table">
            <a:tbl>
              <a:tblPr/>
              <a:tblGrid>
                <a:gridCol w="2738437">
                  <a:extLst>
                    <a:ext uri="{9D8B030D-6E8A-4147-A177-3AD203B41FA5}">
                      <a16:colId xmlns:a16="http://schemas.microsoft.com/office/drawing/2014/main" val="3204222827"/>
                    </a:ext>
                  </a:extLst>
                </a:gridCol>
                <a:gridCol w="3652837">
                  <a:extLst>
                    <a:ext uri="{9D8B030D-6E8A-4147-A177-3AD203B41FA5}">
                      <a16:colId xmlns:a16="http://schemas.microsoft.com/office/drawing/2014/main" val="1677563351"/>
                    </a:ext>
                  </a:extLst>
                </a:gridCol>
                <a:gridCol w="5200650">
                  <a:extLst>
                    <a:ext uri="{9D8B030D-6E8A-4147-A177-3AD203B41FA5}">
                      <a16:colId xmlns:a16="http://schemas.microsoft.com/office/drawing/2014/main" val="3101999487"/>
                    </a:ext>
                  </a:extLst>
                </a:gridCol>
              </a:tblGrid>
              <a:tr h="134925">
                <a:tc>
                  <a:txBody>
                    <a:bodyPr/>
                    <a:lstStyle/>
                    <a:p>
                      <a:pPr algn="ctr"/>
                      <a:r>
                        <a:rPr lang="en-IE" sz="1800" b="1" dirty="0">
                          <a:solidFill>
                            <a:schemeClr val="bg1"/>
                          </a:solidFill>
                        </a:rPr>
                        <a:t>Ukrepi za trajnost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Ocenjeni razpon stroškov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Finančne koristi</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337313">
                <a:tc>
                  <a:txBody>
                    <a:bodyPr/>
                    <a:lstStyle/>
                    <a:p>
                      <a:r>
                        <a:rPr lang="en-US" sz="1800" b="1" dirty="0">
                          <a:solidFill>
                            <a:schemeClr val="bg1"/>
                          </a:solidFill>
                        </a:rPr>
                        <a:t>Uvedba novih tehnologij in inovacij </a:t>
                      </a:r>
                      <a:r>
                        <a:rPr lang="en-US" sz="1800" dirty="0">
                          <a:solidFill>
                            <a:schemeClr val="bg1"/>
                          </a:solidFill>
                        </a:rPr>
                        <a:t>(pametna razsvetljava, digitalni ključi, sistemi, ki niso priključeni na omrežje)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342900" indent="-342900">
                        <a:buFont typeface="Arial" panose="020B0604020202020204" pitchFamily="34" charset="0"/>
                        <a:buChar char="•"/>
                      </a:pPr>
                      <a:r>
                        <a:rPr lang="en-US" sz="1800" dirty="0">
                          <a:solidFill>
                            <a:srgbClr val="494949"/>
                          </a:solidFill>
                        </a:rPr>
                        <a:t>Za pametno tehnologijo 2.000–10.000 EUR, odvisno od obsega.</a:t>
                      </a:r>
                    </a:p>
                    <a:p>
                      <a:pPr marL="342900" indent="-342900">
                        <a:buFont typeface="Arial" panose="020B0604020202020204" pitchFamily="34" charset="0"/>
                        <a:buChar char="•"/>
                      </a:pPr>
                      <a:r>
                        <a:rPr lang="en-IE" sz="1800" dirty="0">
                          <a:solidFill>
                            <a:srgbClr val="E96751"/>
                          </a:solidFill>
                          <a:hlinkClick r:id="rId2">
                            <a:extLst>
                              <a:ext uri="{A12FA001-AC4F-418D-AE19-62706E023703}">
                                <ahyp:hlinkClr xmlns:ahyp="http://schemas.microsoft.com/office/drawing/2018/hyperlinkcolor" val="tx"/>
                              </a:ext>
                            </a:extLst>
                          </a:hlinkClick>
                        </a:rPr>
                        <a:t>Pametni termostati</a:t>
                      </a:r>
                      <a:r>
                        <a:rPr lang="en-IE" sz="1800" dirty="0">
                          <a:solidFill>
                            <a:srgbClr val="494949"/>
                          </a:solidFill>
                        </a:rPr>
                        <a:t> 120–200 EUR ali razsvetljava 200–800 EUR na enoto</a:t>
                      </a:r>
                    </a:p>
                    <a:p>
                      <a:pPr marL="342900" indent="-342900">
                        <a:buFont typeface="Arial" panose="020B0604020202020204" pitchFamily="34" charset="0"/>
                        <a:buChar char="•"/>
                      </a:pPr>
                      <a:r>
                        <a:rPr lang="en-IE" sz="1800" dirty="0">
                          <a:solidFill>
                            <a:srgbClr val="494949"/>
                          </a:solidFill>
                        </a:rPr>
                        <a:t>Nastavitev QR-kod za digitalne vodnike približno 50–150 EUR</a:t>
                      </a:r>
                    </a:p>
                    <a:p>
                      <a:pPr marL="342900" indent="-342900">
                        <a:buFont typeface="Arial" panose="020B0604020202020204" pitchFamily="34" charset="0"/>
                        <a:buChar char="•"/>
                      </a:pPr>
                      <a:r>
                        <a:rPr lang="en-IE" sz="1800" dirty="0">
                          <a:solidFill>
                            <a:srgbClr val="494949"/>
                          </a:solidFill>
                        </a:rPr>
                        <a:t>Samo pristojbine za platformo za rezervacije</a:t>
                      </a:r>
                      <a:endParaRPr lang="en-US" sz="1800" dirty="0">
                        <a:solidFill>
                          <a:srgbClr val="494949"/>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1800" dirty="0">
                          <a:solidFill>
                            <a:srgbClr val="494949"/>
                          </a:solidFill>
                        </a:rPr>
                        <a:t>Poveča energetsko učinkovitost in udobje gostov. </a:t>
                      </a:r>
                    </a:p>
                    <a:p>
                      <a:pPr marL="342900" indent="-342900">
                        <a:buFont typeface="Arial" panose="020B0604020202020204" pitchFamily="34" charset="0"/>
                        <a:buChar char="•"/>
                      </a:pPr>
                      <a:r>
                        <a:rPr lang="en-IE" sz="1800" dirty="0">
                          <a:solidFill>
                            <a:srgbClr val="494949"/>
                          </a:solidFill>
                        </a:rPr>
                        <a:t>Pametni termostati ali razsvetljava </a:t>
                      </a:r>
                      <a:r>
                        <a:rPr lang="en-US" sz="1800" dirty="0">
                          <a:solidFill>
                            <a:srgbClr val="494949"/>
                          </a:solidFill>
                        </a:rPr>
                        <a:t>zmanjšujejo stroške energije (do 20 %), hkrati pa izboljšujejo udobje in nadzor. Oglejte si, kako </a:t>
                      </a:r>
                      <a:r>
                        <a:rPr lang="en-US" sz="1800" dirty="0">
                          <a:solidFill>
                            <a:srgbClr val="E96751"/>
                          </a:solidFill>
                          <a:hlinkClick r:id="rId3">
                            <a:extLst>
                              <a:ext uri="{A12FA001-AC4F-418D-AE19-62706E023703}">
                                <ahyp:hlinkClr xmlns:ahyp="http://schemas.microsoft.com/office/drawing/2018/hyperlinkcolor" val="tx"/>
                              </a:ext>
                            </a:extLst>
                          </a:hlinkClick>
                        </a:rPr>
                        <a:t>povečujejo energetsko učinkovitost</a:t>
                      </a:r>
                      <a:r>
                        <a:rPr lang="en-US" sz="1800" dirty="0">
                          <a:solidFill>
                            <a:srgbClr val="494949"/>
                          </a:solidFill>
                        </a:rPr>
                        <a:t>.</a:t>
                      </a:r>
                    </a:p>
                    <a:p>
                      <a:pPr marL="342900" indent="-342900">
                        <a:buFont typeface="Arial" panose="020B0604020202020204" pitchFamily="34" charset="0"/>
                        <a:buChar char="•"/>
                      </a:pPr>
                      <a:r>
                        <a:rPr lang="en-US" sz="1800" dirty="0">
                          <a:solidFill>
                            <a:srgbClr val="494949"/>
                          </a:solidFill>
                        </a:rPr>
                        <a:t>QR-kode </a:t>
                      </a:r>
                      <a:r>
                        <a:rPr lang="en-IE" sz="1800" dirty="0">
                          <a:solidFill>
                            <a:srgbClr val="494949"/>
                          </a:solidFill>
                        </a:rPr>
                        <a:t>zmanjšujejo količino odpadnega papirja in stroške tiskanja.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dirty="0">
                          <a:solidFill>
                            <a:srgbClr val="494949"/>
                          </a:solidFill>
                        </a:rPr>
                        <a:t>Etična platforma za rezervacije, ki kompenzira emisije ogljika, vam pomaga izstopati in privablja etične popotnike, ki so pripravljeni plačati za „zeleno“.</a:t>
                      </a:r>
                      <a:endParaRPr lang="en-US" sz="1800" dirty="0">
                        <a:solidFill>
                          <a:srgbClr val="494949"/>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9047470"/>
                  </a:ext>
                </a:extLst>
              </a:tr>
            </a:tbl>
          </a:graphicData>
        </a:graphic>
      </p:graphicFrame>
      <p:sp>
        <p:nvSpPr>
          <p:cNvPr id="4" name="TextBox 3">
            <a:extLst>
              <a:ext uri="{FF2B5EF4-FFF2-40B4-BE49-F238E27FC236}">
                <a16:creationId xmlns:a16="http://schemas.microsoft.com/office/drawing/2014/main" id="{34FB7956-FCB2-34A9-D3CB-D113ABF171CB}"/>
              </a:ext>
            </a:extLst>
          </p:cNvPr>
          <p:cNvSpPr txBox="1"/>
          <p:nvPr/>
        </p:nvSpPr>
        <p:spPr>
          <a:xfrm>
            <a:off x="300038" y="3653692"/>
            <a:ext cx="11430000" cy="2862322"/>
          </a:xfrm>
          <a:prstGeom prst="rect">
            <a:avLst/>
          </a:prstGeom>
          <a:noFill/>
        </p:spPr>
        <p:txBody>
          <a:bodyPr wrap="square" lIns="91440" tIns="45720" rIns="91440" bIns="45720" anchor="t">
            <a:spAutoFit/>
          </a:bodyPr>
          <a:lstStyle/>
          <a:p>
            <a:pPr marL="342900" indent="-342900">
              <a:spcAft>
                <a:spcPts val="600"/>
              </a:spcAft>
              <a:buFont typeface="Wingdings" panose="05000000000000000000" pitchFamily="2" charset="2"/>
              <a:buChar char="ü"/>
            </a:pPr>
            <a:r>
              <a:rPr lang="en-US" sz="1600" b="1" dirty="0">
                <a:solidFill>
                  <a:srgbClr val="E96751"/>
                </a:solidFill>
              </a:rPr>
              <a:t>Finančni nasveti</a:t>
            </a:r>
            <a:endParaRPr lang="en-US" sz="1600" b="1" dirty="0">
              <a:solidFill>
                <a:srgbClr val="E96751"/>
              </a:solidFill>
              <a:ea typeface="Calibri"/>
              <a:cs typeface="Calibri"/>
            </a:endParaRPr>
          </a:p>
          <a:p>
            <a:pPr marL="342900" indent="-342900">
              <a:spcAft>
                <a:spcPts val="600"/>
              </a:spcAft>
              <a:buFont typeface="Wingdings" panose="05000000000000000000" pitchFamily="2" charset="2"/>
              <a:buChar char="v"/>
            </a:pPr>
            <a:r>
              <a:rPr lang="en-US" sz="1600" b="1" dirty="0">
                <a:solidFill>
                  <a:srgbClr val="E96751"/>
                </a:solidFill>
              </a:rPr>
              <a:t>Sledite donosnosti naložb v trajnost: </a:t>
            </a:r>
            <a:r>
              <a:rPr lang="en-US" sz="1600" dirty="0">
                <a:solidFill>
                  <a:srgbClr val="494949"/>
                </a:solidFill>
              </a:rPr>
              <a:t>visoki začetni stroški (npr. sončna energija ali ekološko oblikovanje) se izravnajo z nižjimi obratovalnimi stroški (npr. zavarovanje, plače, trženje, komunalne storitve) in višjo zasedenostjo. Naložbe v trajnostne značilnosti lahko vodijo do višje zasedenosti in omogočajo višje cene, kar poveča dolgoročno dobičkonosnost.</a:t>
            </a:r>
            <a:endParaRPr lang="en-US" sz="1600" dirty="0">
              <a:solidFill>
                <a:srgbClr val="494949"/>
              </a:solidFill>
              <a:ea typeface="Calibri"/>
              <a:cs typeface="Calibri"/>
            </a:endParaRPr>
          </a:p>
          <a:p>
            <a:pPr marL="342900" indent="-342900">
              <a:spcAft>
                <a:spcPts val="600"/>
              </a:spcAft>
              <a:buFont typeface="Wingdings" panose="05000000000000000000" pitchFamily="2" charset="2"/>
              <a:buChar char="v"/>
            </a:pPr>
            <a:r>
              <a:rPr lang="en-US" sz="1600" b="1" dirty="0">
                <a:solidFill>
                  <a:srgbClr val="E96751"/>
                </a:solidFill>
              </a:rPr>
              <a:t> Uporabite trajnost za povečanje cen: </a:t>
            </a:r>
            <a:r>
              <a:rPr lang="en-US" sz="1600" dirty="0">
                <a:solidFill>
                  <a:srgbClr val="494949"/>
                </a:solidFill>
              </a:rPr>
              <a:t>Ekološke nastanitve v Evropi lahko dosegajo </a:t>
            </a:r>
            <a:r>
              <a:rPr lang="en-US" sz="1600" b="1" dirty="0">
                <a:solidFill>
                  <a:srgbClr val="494949"/>
                </a:solidFill>
              </a:rPr>
              <a:t>cene, ki so za 20–30 % višje </a:t>
            </a:r>
            <a:r>
              <a:rPr lang="en-US" sz="1600" dirty="0">
                <a:solidFill>
                  <a:srgbClr val="494949"/>
                </a:solidFill>
              </a:rPr>
              <a:t>od cen tradicionalnih nastanitev (Booking.com).</a:t>
            </a:r>
            <a:endParaRPr lang="en-US" sz="1600" dirty="0">
              <a:solidFill>
                <a:srgbClr val="494949"/>
              </a:solidFill>
              <a:ea typeface="Calibri"/>
              <a:cs typeface="Calibri"/>
            </a:endParaRPr>
          </a:p>
          <a:p>
            <a:pPr marL="342900" indent="-342900">
              <a:spcAft>
                <a:spcPts val="600"/>
              </a:spcAft>
              <a:buFont typeface="Wingdings" panose="05000000000000000000" pitchFamily="2" charset="2"/>
              <a:buChar char="v"/>
            </a:pPr>
            <a:r>
              <a:rPr lang="en-US" sz="1600" b="1" dirty="0">
                <a:solidFill>
                  <a:srgbClr val="E96751"/>
                </a:solidFill>
              </a:rPr>
              <a:t>Prijavite se za „zelene subvencije“ </a:t>
            </a:r>
            <a:r>
              <a:rPr lang="en-US" sz="1600" dirty="0">
                <a:solidFill>
                  <a:srgbClr val="494949"/>
                </a:solidFill>
              </a:rPr>
              <a:t>EU, nacionalne subvencije ali subvencije LEADER za razvoj podeželja za sofinanciranje zelenih naložb</a:t>
            </a:r>
            <a:r>
              <a:rPr lang="en-US" sz="1600" b="1" dirty="0">
                <a:solidFill>
                  <a:srgbClr val="E96751"/>
                </a:solidFill>
              </a:rPr>
              <a:t>.</a:t>
            </a:r>
            <a:endParaRPr lang="en-US" sz="1600" b="1" dirty="0">
              <a:solidFill>
                <a:srgbClr val="E96751"/>
              </a:solidFill>
              <a:ea typeface="Calibri"/>
              <a:cs typeface="Calibri"/>
            </a:endParaRPr>
          </a:p>
          <a:p>
            <a:pPr marL="342900" indent="-342900">
              <a:spcAft>
                <a:spcPts val="600"/>
              </a:spcAft>
              <a:buFont typeface="Wingdings" panose="05000000000000000000" pitchFamily="2" charset="2"/>
              <a:buChar char="v"/>
            </a:pPr>
            <a:r>
              <a:rPr lang="en-US" sz="1600" b="1" dirty="0">
                <a:solidFill>
                  <a:srgbClr val="E96751"/>
                </a:solidFill>
              </a:rPr>
              <a:t>Tržna prednost: </a:t>
            </a:r>
            <a:r>
              <a:rPr lang="en-US" sz="1600" dirty="0">
                <a:solidFill>
                  <a:srgbClr val="494949"/>
                </a:solidFill>
              </a:rPr>
              <a:t>poudarjanje okolju prijaznih pobud lahko privabi okoljsko ozaveščene </a:t>
            </a:r>
            <a:r>
              <a:rPr lang="en-US" sz="1600" dirty="0" err="1">
                <a:solidFill>
                  <a:srgbClr val="494949"/>
                </a:solidFill>
              </a:rPr>
              <a:t>potnike</a:t>
            </a:r>
            <a:r>
              <a:rPr lang="en-US" sz="1600" dirty="0">
                <a:solidFill>
                  <a:srgbClr val="494949"/>
                </a:solidFill>
              </a:rPr>
              <a:t> in vašo nastanitev loči od drugih na trgu.</a:t>
            </a:r>
            <a:endParaRPr lang="en-IE" sz="1600">
              <a:solidFill>
                <a:srgbClr val="494949"/>
              </a:solidFill>
              <a:ea typeface="Calibri"/>
              <a:cs typeface="Calibri"/>
            </a:endParaRPr>
          </a:p>
        </p:txBody>
      </p:sp>
    </p:spTree>
    <p:extLst>
      <p:ext uri="{BB962C8B-B14F-4D97-AF65-F5344CB8AC3E}">
        <p14:creationId xmlns:p14="http://schemas.microsoft.com/office/powerpoint/2010/main" val="1582818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FF800-0C65-1B95-C111-AEC2775944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06744A5-2F20-EEFB-8BC7-54A3F2DDA943}"/>
              </a:ext>
            </a:extLst>
          </p:cNvPr>
          <p:cNvSpPr>
            <a:spLocks noGrp="1"/>
          </p:cNvSpPr>
          <p:nvPr>
            <p:ph type="body" sz="quarter" idx="21"/>
          </p:nvPr>
        </p:nvSpPr>
        <p:spPr>
          <a:xfrm>
            <a:off x="4265733" y="364541"/>
            <a:ext cx="7497397" cy="3518721"/>
          </a:xfrm>
        </p:spPr>
        <p:txBody>
          <a:bodyPr lIns="91440" tIns="45720" rIns="91440" bIns="45720" anchor="t"/>
          <a:lstStyle/>
          <a:p>
            <a:pPr>
              <a:spcAft>
                <a:spcPts val="1800"/>
              </a:spcAft>
            </a:pPr>
            <a:r>
              <a:rPr lang="en-IE" sz="2800" b="1" dirty="0">
                <a:solidFill>
                  <a:srgbClr val="E96751"/>
                </a:solidFill>
              </a:rPr>
              <a:t>Wow faktor 2 </a:t>
            </a:r>
            <a:r>
              <a:rPr lang="en-IE" sz="2800" b="1" dirty="0">
                <a:solidFill>
                  <a:srgbClr val="3B7F81"/>
                </a:solidFill>
              </a:rPr>
              <a:t>– Prihodnost je v dobrem počutju.</a:t>
            </a:r>
          </a:p>
          <a:p>
            <a:pPr>
              <a:spcAft>
                <a:spcPts val="1800"/>
              </a:spcAft>
            </a:pPr>
            <a:r>
              <a:rPr lang="en-US" b="1"/>
              <a:t>„</a:t>
            </a:r>
            <a:r>
              <a:rPr lang="en-US" b="1" err="1"/>
              <a:t>Velneški</a:t>
            </a:r>
            <a:r>
              <a:rPr lang="en-US" b="1"/>
              <a:t> </a:t>
            </a:r>
            <a:r>
              <a:rPr lang="en-US" b="1" err="1"/>
              <a:t>turizem</a:t>
            </a:r>
            <a:r>
              <a:rPr lang="en-US" b="1"/>
              <a:t> </a:t>
            </a:r>
            <a:r>
              <a:rPr lang="en-US" dirty="0" err="1"/>
              <a:t>naj</a:t>
            </a:r>
            <a:r>
              <a:rPr lang="en-US" dirty="0"/>
              <a:t> bi rasel </a:t>
            </a:r>
            <a:r>
              <a:rPr lang="en-US" dirty="0" err="1"/>
              <a:t>hitreje</a:t>
            </a:r>
            <a:r>
              <a:rPr lang="en-US" dirty="0"/>
              <a:t> </a:t>
            </a:r>
            <a:r>
              <a:rPr lang="en-US" dirty="0" err="1"/>
              <a:t>kot</a:t>
            </a:r>
            <a:r>
              <a:rPr lang="en-US" dirty="0"/>
              <a:t> </a:t>
            </a:r>
            <a:r>
              <a:rPr lang="en-US" dirty="0" err="1"/>
              <a:t>kateri</a:t>
            </a:r>
            <a:r>
              <a:rPr lang="en-US" dirty="0"/>
              <a:t> </a:t>
            </a:r>
            <a:r>
              <a:rPr lang="en-US" dirty="0" err="1"/>
              <a:t>koli</a:t>
            </a:r>
            <a:r>
              <a:rPr lang="en-US" dirty="0"/>
              <a:t> drug </a:t>
            </a:r>
            <a:r>
              <a:rPr lang="en-US" err="1"/>
              <a:t>velneški</a:t>
            </a:r>
            <a:r>
              <a:rPr lang="en-US"/>
              <a:t> </a:t>
            </a:r>
            <a:r>
              <a:rPr lang="en-US" err="1"/>
              <a:t>sektor</a:t>
            </a:r>
            <a:r>
              <a:rPr lang="en-US"/>
              <a:t>, in </a:t>
            </a:r>
            <a:r>
              <a:rPr lang="en-US" err="1"/>
              <a:t>sicer</a:t>
            </a:r>
            <a:r>
              <a:rPr lang="en-US"/>
              <a:t> za </a:t>
            </a:r>
            <a:r>
              <a:rPr lang="en-US" err="1"/>
              <a:t>skoraj</a:t>
            </a:r>
            <a:r>
              <a:rPr lang="en-US"/>
              <a:t> </a:t>
            </a:r>
            <a:r>
              <a:rPr lang="en-US" err="1"/>
              <a:t>četrtino</a:t>
            </a:r>
            <a:r>
              <a:rPr lang="en-US"/>
              <a:t>, ter </a:t>
            </a:r>
            <a:r>
              <a:rPr lang="en-US" b="1" dirty="0"/>
              <a:t>do </a:t>
            </a:r>
            <a:r>
              <a:rPr lang="en-US" b="1" dirty="0" err="1"/>
              <a:t>leta</a:t>
            </a:r>
            <a:r>
              <a:rPr lang="en-US" b="1" dirty="0"/>
              <a:t> 2025 </a:t>
            </a:r>
            <a:r>
              <a:rPr lang="en-US" dirty="0"/>
              <a:t>dosegel </a:t>
            </a:r>
            <a:r>
              <a:rPr lang="en-US" b="1" dirty="0"/>
              <a:t>vrednost 1,3 bilijona dolarjev </a:t>
            </a:r>
            <a:r>
              <a:rPr lang="en-US" dirty="0"/>
              <a:t>(The Global Wellness Institute).“ </a:t>
            </a:r>
          </a:p>
          <a:p>
            <a:pPr>
              <a:spcAft>
                <a:spcPts val="1800"/>
              </a:spcAft>
            </a:pPr>
            <a:r>
              <a:rPr lang="en-US" b="1" dirty="0">
                <a:solidFill>
                  <a:srgbClr val="EC7C69"/>
                </a:solidFill>
              </a:rPr>
              <a:t>„58 % </a:t>
            </a:r>
            <a:r>
              <a:rPr lang="en-US" dirty="0"/>
              <a:t>gostov v nedavni raziskavi</a:t>
            </a:r>
            <a:r>
              <a:rPr lang="en-US" b="1" dirty="0"/>
              <a:t> agencije Canopy and Stars </a:t>
            </a:r>
            <a:r>
              <a:rPr lang="en-US" dirty="0"/>
              <a:t>je dejalo, da je za njih pomembno, da kupujejo izdelke etičnih blagovnih znamk.“ </a:t>
            </a:r>
          </a:p>
          <a:p>
            <a:pPr>
              <a:spcAft>
                <a:spcPts val="1800"/>
              </a:spcAft>
            </a:pPr>
            <a:r>
              <a:rPr lang="en-US" b="1" dirty="0">
                <a:solidFill>
                  <a:srgbClr val="EC7C69"/>
                </a:solidFill>
              </a:rPr>
              <a:t>„85 % </a:t>
            </a:r>
            <a:r>
              <a:rPr lang="en-US" dirty="0"/>
              <a:t>najbolje ocenjenih prostorov vodilne agencije za počitnice na prostem Canopy and Stars </a:t>
            </a:r>
            <a:r>
              <a:rPr lang="en-US" dirty="0" err="1"/>
              <a:t>ima</a:t>
            </a:r>
            <a:r>
              <a:rPr lang="en-US" dirty="0"/>
              <a:t> </a:t>
            </a:r>
            <a:r>
              <a:rPr lang="en-US" b="1" dirty="0" err="1"/>
              <a:t>kapacitete</a:t>
            </a:r>
            <a:r>
              <a:rPr lang="en-US" b="1"/>
              <a:t> za </a:t>
            </a:r>
            <a:r>
              <a:rPr lang="en-US" b="1" err="1"/>
              <a:t>kopanje</a:t>
            </a:r>
            <a:r>
              <a:rPr lang="en-US" b="1" dirty="0"/>
              <a:t> </a:t>
            </a:r>
            <a:r>
              <a:rPr lang="en-US" b="1" dirty="0" err="1"/>
              <a:t>na</a:t>
            </a:r>
            <a:r>
              <a:rPr lang="en-US" b="1" dirty="0"/>
              <a:t> </a:t>
            </a:r>
            <a:r>
              <a:rPr lang="en-US" b="1" dirty="0" err="1"/>
              <a:t>prostem</a:t>
            </a:r>
            <a:r>
              <a:rPr lang="en-US" b="1" dirty="0"/>
              <a:t>.“</a:t>
            </a:r>
            <a:endParaRPr lang="en-IE" b="1" dirty="0"/>
          </a:p>
          <a:p>
            <a:pPr>
              <a:spcAft>
                <a:spcPts val="1800"/>
              </a:spcAft>
            </a:pPr>
            <a:r>
              <a:rPr lang="en-US" b="1"/>
              <a:t>„</a:t>
            </a:r>
            <a:r>
              <a:rPr lang="en-US" b="1" err="1"/>
              <a:t>Jakuzi</a:t>
            </a:r>
            <a:r>
              <a:rPr lang="en-US" b="1"/>
              <a:t> je</a:t>
            </a:r>
            <a:r>
              <a:rPr lang="en-US" dirty="0"/>
              <a:t> v </a:t>
            </a:r>
            <a:r>
              <a:rPr lang="en-US" dirty="0" err="1"/>
              <a:t>sektorju</a:t>
            </a:r>
            <a:r>
              <a:rPr lang="en-US" dirty="0"/>
              <a:t> samopostrežnih počitnic dosledno na prvem mestu med najbolj iskanimi izrazi.“</a:t>
            </a:r>
          </a:p>
          <a:p>
            <a:pPr>
              <a:spcAft>
                <a:spcPts val="1800"/>
              </a:spcAft>
            </a:pPr>
            <a:r>
              <a:rPr lang="en-IE" sz="2100" err="1"/>
              <a:t>Naslednja</a:t>
            </a:r>
            <a:r>
              <a:rPr lang="en-IE" sz="2100"/>
              <a:t> </a:t>
            </a:r>
            <a:r>
              <a:rPr lang="en-IE" sz="2100" err="1"/>
              <a:t>stran</a:t>
            </a:r>
            <a:r>
              <a:rPr lang="en-IE" sz="2100"/>
              <a:t> </a:t>
            </a:r>
            <a:r>
              <a:rPr lang="en-IE" sz="2100" err="1"/>
              <a:t>prikazuje</a:t>
            </a:r>
            <a:r>
              <a:rPr lang="en-IE" sz="2100"/>
              <a:t>, </a:t>
            </a:r>
            <a:r>
              <a:rPr lang="en-IE" sz="2100" dirty="0" err="1"/>
              <a:t>kako</a:t>
            </a:r>
            <a:r>
              <a:rPr lang="en-IE" sz="2100" dirty="0"/>
              <a:t> to storiti, in ocenjene stroške. </a:t>
            </a:r>
          </a:p>
        </p:txBody>
      </p:sp>
      <p:sp>
        <p:nvSpPr>
          <p:cNvPr id="8" name="Text Placeholder 7">
            <a:extLst>
              <a:ext uri="{FF2B5EF4-FFF2-40B4-BE49-F238E27FC236}">
                <a16:creationId xmlns:a16="http://schemas.microsoft.com/office/drawing/2014/main" id="{F85E7DAC-F9B2-2A8A-82EE-44E7EB8381ED}"/>
              </a:ext>
            </a:extLst>
          </p:cNvPr>
          <p:cNvSpPr>
            <a:spLocks noGrp="1"/>
          </p:cNvSpPr>
          <p:nvPr>
            <p:ph type="body" sz="quarter" idx="66"/>
          </p:nvPr>
        </p:nvSpPr>
        <p:spPr/>
        <p:txBody>
          <a:bodyPr/>
          <a:lstStyle/>
          <a:p>
            <a:r>
              <a:rPr lang="en-IE" dirty="0"/>
              <a:t>Foto: Failte Ireland</a:t>
            </a:r>
          </a:p>
        </p:txBody>
      </p:sp>
      <p:sp>
        <p:nvSpPr>
          <p:cNvPr id="5" name="Text Placeholder 5">
            <a:extLst>
              <a:ext uri="{FF2B5EF4-FFF2-40B4-BE49-F238E27FC236}">
                <a16:creationId xmlns:a16="http://schemas.microsoft.com/office/drawing/2014/main" id="{A857CD95-9B5C-42D6-0DB2-46F325EB0D12}"/>
              </a:ext>
            </a:extLst>
          </p:cNvPr>
          <p:cNvSpPr>
            <a:spLocks noGrp="1"/>
          </p:cNvSpPr>
          <p:nvPr>
            <p:ph type="body" sz="quarter" idx="18"/>
          </p:nvPr>
        </p:nvSpPr>
        <p:spPr>
          <a:xfrm>
            <a:off x="570245" y="3355476"/>
            <a:ext cx="2877175" cy="1049221"/>
          </a:xfrm>
        </p:spPr>
        <p:txBody>
          <a:bodyPr lIns="91440" tIns="45720" rIns="91440" bIns="45720" anchor="t">
            <a:noAutofit/>
          </a:bodyPr>
          <a:lstStyle/>
          <a:p>
            <a:pPr algn="ctr"/>
            <a:r>
              <a:rPr lang="en-IE" b="0" dirty="0" err="1">
                <a:latin typeface="Calibri"/>
                <a:ea typeface="Open Sans"/>
                <a:cs typeface="Calibri"/>
              </a:rPr>
              <a:t>Ponudite</a:t>
            </a:r>
            <a:r>
              <a:rPr lang="en-IE" b="0" dirty="0">
                <a:latin typeface="Calibri"/>
                <a:ea typeface="Open Sans"/>
                <a:cs typeface="Calibri"/>
              </a:rPr>
              <a:t> </a:t>
            </a:r>
            <a:r>
              <a:rPr lang="en-IE" b="0" dirty="0" err="1">
                <a:latin typeface="Calibri"/>
                <a:ea typeface="Open Sans"/>
                <a:cs typeface="Calibri"/>
              </a:rPr>
              <a:t>velneški</a:t>
            </a:r>
            <a:r>
              <a:rPr lang="en-IE" b="0" dirty="0">
                <a:latin typeface="Calibri"/>
                <a:ea typeface="Open Sans"/>
                <a:cs typeface="Calibri"/>
              </a:rPr>
              <a:t> </a:t>
            </a:r>
            <a:r>
              <a:rPr lang="en-IE" b="0" dirty="0" err="1">
                <a:latin typeface="Calibri"/>
                <a:ea typeface="Open Sans"/>
                <a:cs typeface="Calibri"/>
              </a:rPr>
              <a:t>oddih</a:t>
            </a:r>
            <a:r>
              <a:rPr lang="en-IE" b="0" dirty="0">
                <a:latin typeface="Calibri"/>
                <a:ea typeface="Open Sans"/>
                <a:cs typeface="Calibri"/>
              </a:rPr>
              <a:t> in </a:t>
            </a:r>
            <a:r>
              <a:rPr lang="en-IE" b="0" dirty="0" err="1">
                <a:latin typeface="Calibri"/>
                <a:ea typeface="Open Sans"/>
                <a:cs typeface="Calibri"/>
              </a:rPr>
              <a:t>doživetja</a:t>
            </a:r>
          </a:p>
          <a:p>
            <a:pPr algn="ctr"/>
            <a:endParaRPr lang="en-IE" dirty="0"/>
          </a:p>
        </p:txBody>
      </p:sp>
      <p:pic>
        <p:nvPicPr>
          <p:cNvPr id="10" name="Picture 9">
            <a:extLst>
              <a:ext uri="{FF2B5EF4-FFF2-40B4-BE49-F238E27FC236}">
                <a16:creationId xmlns:a16="http://schemas.microsoft.com/office/drawing/2014/main" id="{A67B80A3-276B-0960-05CB-95729C0C7356}"/>
              </a:ext>
            </a:extLst>
          </p:cNvPr>
          <p:cNvPicPr>
            <a:picLocks noChangeAspect="1"/>
          </p:cNvPicPr>
          <p:nvPr/>
        </p:nvPicPr>
        <p:blipFill>
          <a:blip r:embed="rId2"/>
          <a:srcRect t="10245" b="10245"/>
          <a:stretch>
            <a:fillRect/>
          </a:stretch>
        </p:blipFill>
        <p:spPr>
          <a:xfrm>
            <a:off x="372232" y="21197"/>
            <a:ext cx="3200399" cy="1945748"/>
          </a:xfrm>
          <a:prstGeom prst="rect">
            <a:avLst/>
          </a:prstGeom>
        </p:spPr>
      </p:pic>
      <p:sp>
        <p:nvSpPr>
          <p:cNvPr id="4" name="Text Placeholder 7">
            <a:extLst>
              <a:ext uri="{FF2B5EF4-FFF2-40B4-BE49-F238E27FC236}">
                <a16:creationId xmlns:a16="http://schemas.microsoft.com/office/drawing/2014/main" id="{8F6C3FBE-C70C-B2C3-E131-BF5D1D46BDE1}"/>
              </a:ext>
            </a:extLst>
          </p:cNvPr>
          <p:cNvSpPr>
            <a:spLocks noGrp="1"/>
          </p:cNvSpPr>
          <p:nvPr>
            <p:ph type="body" sz="quarter" idx="19"/>
          </p:nvPr>
        </p:nvSpPr>
        <p:spPr>
          <a:xfrm>
            <a:off x="-10867" y="2215414"/>
            <a:ext cx="4032321" cy="385564"/>
          </a:xfrm>
        </p:spPr>
        <p:txBody>
          <a:bodyPr/>
          <a:lstStyle/>
          <a:p>
            <a:pPr algn="ctr"/>
            <a:r>
              <a:rPr lang="en-IE" sz="3000" dirty="0"/>
              <a:t>Ustvarite tisti WOW faktor!</a:t>
            </a:r>
          </a:p>
        </p:txBody>
      </p:sp>
    </p:spTree>
    <p:extLst>
      <p:ext uri="{BB962C8B-B14F-4D97-AF65-F5344CB8AC3E}">
        <p14:creationId xmlns:p14="http://schemas.microsoft.com/office/powerpoint/2010/main" val="3409561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9602-9018-3C14-E88E-35238885260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50597D-CAE4-6C75-FA58-9CABD776DDE4}"/>
              </a:ext>
            </a:extLst>
          </p:cNvPr>
          <p:cNvSpPr>
            <a:spLocks noGrp="1"/>
          </p:cNvSpPr>
          <p:nvPr>
            <p:ph type="body" sz="quarter" idx="16"/>
          </p:nvPr>
        </p:nvSpPr>
        <p:spPr>
          <a:xfrm>
            <a:off x="378349" y="77802"/>
            <a:ext cx="11346926" cy="803654"/>
          </a:xfrm>
        </p:spPr>
        <p:txBody>
          <a:bodyPr lIns="91440" tIns="45720" rIns="91440" bIns="45720" anchor="t">
            <a:noAutofit/>
          </a:bodyPr>
          <a:lstStyle/>
          <a:p>
            <a:pPr fontAlgn="base"/>
            <a:r>
              <a:rPr lang="en-US" dirty="0"/>
              <a:t>„</a:t>
            </a:r>
            <a:r>
              <a:rPr lang="en-US" dirty="0">
                <a:solidFill>
                  <a:srgbClr val="E96751"/>
                </a:solidFill>
              </a:rPr>
              <a:t>Wow </a:t>
            </a:r>
            <a:r>
              <a:rPr lang="en-US" dirty="0" err="1">
                <a:solidFill>
                  <a:srgbClr val="E96751"/>
                </a:solidFill>
              </a:rPr>
              <a:t>faktor</a:t>
            </a:r>
            <a:r>
              <a:rPr lang="en-US" dirty="0">
                <a:solidFill>
                  <a:srgbClr val="E96751"/>
                </a:solidFill>
              </a:rPr>
              <a:t> 2 </a:t>
            </a:r>
            <a:r>
              <a:rPr lang="en-US" dirty="0"/>
              <a:t>– Prihodnost je v dobrem počutju“ </a:t>
            </a:r>
            <a:r>
              <a:rPr lang="en-US" sz="2200" b="0" dirty="0">
                <a:solidFill>
                  <a:srgbClr val="494949"/>
                </a:solidFill>
              </a:rPr>
              <a:t>z oceno stroškov, kjer je to primerno, in finančnimi opombami, ki vam pomagajo pri načrtovanju proračuna za vaš Epic Stay.</a:t>
            </a:r>
            <a:endParaRPr lang="en-IE" sz="2200" b="0" dirty="0">
              <a:solidFill>
                <a:srgbClr val="494949"/>
              </a:solidFill>
            </a:endParaRPr>
          </a:p>
        </p:txBody>
      </p:sp>
      <p:graphicFrame>
        <p:nvGraphicFramePr>
          <p:cNvPr id="4" name="Table 3">
            <a:extLst>
              <a:ext uri="{FF2B5EF4-FFF2-40B4-BE49-F238E27FC236}">
                <a16:creationId xmlns:a16="http://schemas.microsoft.com/office/drawing/2014/main" id="{305080D7-C23D-CC76-02E6-A8660F41D278}"/>
              </a:ext>
            </a:extLst>
          </p:cNvPr>
          <p:cNvGraphicFramePr>
            <a:graphicFrameLocks noGrp="1"/>
          </p:cNvGraphicFramePr>
          <p:nvPr>
            <p:extLst>
              <p:ext uri="{D42A27DB-BD31-4B8C-83A1-F6EECF244321}">
                <p14:modId xmlns:p14="http://schemas.microsoft.com/office/powerpoint/2010/main" val="684993519"/>
              </p:ext>
            </p:extLst>
          </p:nvPr>
        </p:nvGraphicFramePr>
        <p:xfrm>
          <a:off x="381000" y="1037838"/>
          <a:ext cx="11430000" cy="5193720"/>
        </p:xfrm>
        <a:graphic>
          <a:graphicData uri="http://schemas.openxmlformats.org/drawingml/2006/table">
            <a:tbl>
              <a:tblPr/>
              <a:tblGrid>
                <a:gridCol w="3581400">
                  <a:extLst>
                    <a:ext uri="{9D8B030D-6E8A-4147-A177-3AD203B41FA5}">
                      <a16:colId xmlns:a16="http://schemas.microsoft.com/office/drawing/2014/main" val="1667850104"/>
                    </a:ext>
                  </a:extLst>
                </a:gridCol>
                <a:gridCol w="3276600">
                  <a:extLst>
                    <a:ext uri="{9D8B030D-6E8A-4147-A177-3AD203B41FA5}">
                      <a16:colId xmlns:a16="http://schemas.microsoft.com/office/drawing/2014/main" val="1096652529"/>
                    </a:ext>
                  </a:extLst>
                </a:gridCol>
                <a:gridCol w="4572000">
                  <a:extLst>
                    <a:ext uri="{9D8B030D-6E8A-4147-A177-3AD203B41FA5}">
                      <a16:colId xmlns:a16="http://schemas.microsoft.com/office/drawing/2014/main" val="1591915374"/>
                    </a:ext>
                  </a:extLst>
                </a:gridCol>
              </a:tblGrid>
              <a:tr h="204769">
                <a:tc>
                  <a:txBody>
                    <a:bodyPr/>
                    <a:lstStyle/>
                    <a:p>
                      <a:pPr algn="ctr"/>
                      <a:r>
                        <a:rPr lang="en-IE" sz="1800" b="1" dirty="0">
                          <a:solidFill>
                            <a:schemeClr val="bg1"/>
                          </a:solidFill>
                        </a:rPr>
                        <a:t>Ukrep</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Ocenjeni razpon stroškov (€)</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Finančne koristi</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823736260"/>
                  </a:ext>
                </a:extLst>
              </a:tr>
              <a:tr h="819075">
                <a:tc>
                  <a:txBody>
                    <a:bodyPr/>
                    <a:lstStyle/>
                    <a:p>
                      <a:r>
                        <a:rPr lang="en-US" sz="1800" b="1" err="1">
                          <a:solidFill>
                            <a:schemeClr val="bg1"/>
                          </a:solidFill>
                        </a:rPr>
                        <a:t>Namestitev</a:t>
                      </a:r>
                      <a:r>
                        <a:rPr lang="en-US" sz="1800" b="1">
                          <a:solidFill>
                            <a:schemeClr val="bg1"/>
                          </a:solidFill>
                        </a:rPr>
                        <a:t> </a:t>
                      </a:r>
                      <a:r>
                        <a:rPr lang="en-US" sz="1800" b="1" err="1">
                          <a:solidFill>
                            <a:schemeClr val="bg1"/>
                          </a:solidFill>
                        </a:rPr>
                        <a:t>zunanjih</a:t>
                      </a:r>
                      <a:r>
                        <a:rPr lang="en-US" sz="1800" b="1">
                          <a:solidFill>
                            <a:schemeClr val="bg1"/>
                          </a:solidFill>
                        </a:rPr>
                        <a:t> </a:t>
                      </a:r>
                      <a:r>
                        <a:rPr lang="en-US" sz="1800" b="1" err="1">
                          <a:solidFill>
                            <a:schemeClr val="bg1"/>
                          </a:solidFill>
                        </a:rPr>
                        <a:t>velneških</a:t>
                      </a:r>
                      <a:r>
                        <a:rPr lang="en-US" sz="1800" b="1">
                          <a:solidFill>
                            <a:schemeClr val="bg1"/>
                          </a:solidFill>
                        </a:rPr>
                        <a:t> </a:t>
                      </a:r>
                      <a:r>
                        <a:rPr lang="en-US" sz="1800" b="1" err="1">
                          <a:solidFill>
                            <a:schemeClr val="bg1"/>
                          </a:solidFill>
                        </a:rPr>
                        <a:t>elementov</a:t>
                      </a:r>
                      <a:r>
                        <a:rPr lang="en-US" sz="1800" b="1">
                          <a:solidFill>
                            <a:schemeClr val="bg1"/>
                          </a:solidFill>
                        </a:rPr>
                        <a:t> </a:t>
                      </a:r>
                      <a:r>
                        <a:rPr lang="en-US" sz="1800" dirty="0">
                          <a:solidFill>
                            <a:schemeClr val="bg1"/>
                          </a:solidFill>
                        </a:rPr>
                        <a:t>(npr. masažne kadi, kadi na drva, zunanje tuše)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1800" dirty="0">
                          <a:solidFill>
                            <a:srgbClr val="494949"/>
                          </a:solidFill>
                        </a:rPr>
                        <a:t>3.000–8.000 EUR na </a:t>
                      </a:r>
                      <a:r>
                        <a:rPr lang="en-IE" sz="1800" dirty="0">
                          <a:solidFill>
                            <a:srgbClr val="E96751"/>
                          </a:solidFill>
                          <a:hlinkClick r:id="rId2">
                            <a:extLst>
                              <a:ext uri="{A12FA001-AC4F-418D-AE19-62706E023703}">
                                <ahyp:hlinkClr xmlns:ahyp="http://schemas.microsoft.com/office/drawing/2018/hyperlinkcolor" val="tx"/>
                              </a:ext>
                            </a:extLst>
                          </a:hlinkClick>
                        </a:rPr>
                        <a:t>masažno </a:t>
                      </a:r>
                      <a:r>
                        <a:rPr lang="en-IE" sz="1800" dirty="0">
                          <a:solidFill>
                            <a:srgbClr val="494949"/>
                          </a:solidFill>
                        </a:rPr>
                        <a:t>kad srednjega cenovnega razreda. Letni stroški obratovanja približno 744 EUR. Stroški </a:t>
                      </a:r>
                      <a:r>
                        <a:rPr lang="en-IE" sz="1800" dirty="0">
                          <a:solidFill>
                            <a:srgbClr val="E96751"/>
                          </a:solidFill>
                          <a:hlinkClick r:id="rId3">
                            <a:extLst>
                              <a:ext uri="{A12FA001-AC4F-418D-AE19-62706E023703}">
                                <ahyp:hlinkClr xmlns:ahyp="http://schemas.microsoft.com/office/drawing/2018/hyperlinkcolor" val="tx"/>
                              </a:ext>
                            </a:extLst>
                          </a:hlinkClick>
                        </a:rPr>
                        <a:t>namestitve</a:t>
                      </a:r>
                      <a:r>
                        <a:rPr lang="en-IE" sz="1800" dirty="0">
                          <a:solidFill>
                            <a:srgbClr val="494949"/>
                          </a:solidFill>
                        </a:rPr>
                        <a:t>: 85–800 EUR.</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err="1">
                          <a:solidFill>
                            <a:srgbClr val="494949"/>
                          </a:solidFill>
                        </a:rPr>
                        <a:t>Ponudba</a:t>
                      </a:r>
                      <a:r>
                        <a:rPr lang="en-US" sz="1800" dirty="0">
                          <a:solidFill>
                            <a:srgbClr val="494949"/>
                          </a:solidFill>
                        </a:rPr>
                        <a:t> </a:t>
                      </a:r>
                      <a:r>
                        <a:rPr lang="en-US" sz="1800" err="1">
                          <a:solidFill>
                            <a:srgbClr val="494949"/>
                          </a:solidFill>
                        </a:rPr>
                        <a:t>kot</a:t>
                      </a:r>
                      <a:r>
                        <a:rPr lang="en-US" sz="1800" dirty="0">
                          <a:solidFill>
                            <a:srgbClr val="494949"/>
                          </a:solidFill>
                        </a:rPr>
                        <a:t> </a:t>
                      </a:r>
                      <a:r>
                        <a:rPr lang="en-US" sz="1800" err="1">
                          <a:solidFill>
                            <a:srgbClr val="494949"/>
                          </a:solidFill>
                        </a:rPr>
                        <a:t>dodatna</a:t>
                      </a:r>
                      <a:r>
                        <a:rPr lang="en-US" sz="1800" dirty="0">
                          <a:solidFill>
                            <a:srgbClr val="494949"/>
                          </a:solidFill>
                        </a:rPr>
                        <a:t> </a:t>
                      </a:r>
                      <a:r>
                        <a:rPr lang="en-US" sz="1800" err="1">
                          <a:solidFill>
                            <a:srgbClr val="494949"/>
                          </a:solidFill>
                        </a:rPr>
                        <a:t>oprema</a:t>
                      </a:r>
                      <a:r>
                        <a:rPr lang="en-US" sz="1800" dirty="0">
                          <a:solidFill>
                            <a:srgbClr val="494949"/>
                          </a:solidFill>
                        </a:rPr>
                        <a:t> </a:t>
                      </a:r>
                      <a:r>
                        <a:rPr lang="en-US" sz="1800" err="1">
                          <a:solidFill>
                            <a:srgbClr val="494949"/>
                          </a:solidFill>
                        </a:rPr>
                        <a:t>višjega</a:t>
                      </a:r>
                      <a:r>
                        <a:rPr lang="en-US" sz="1800" dirty="0">
                          <a:solidFill>
                            <a:srgbClr val="494949"/>
                          </a:solidFill>
                        </a:rPr>
                        <a:t> </a:t>
                      </a:r>
                      <a:r>
                        <a:rPr lang="en-US" sz="1800" err="1">
                          <a:solidFill>
                            <a:srgbClr val="494949"/>
                          </a:solidFill>
                        </a:rPr>
                        <a:t>cenovnega</a:t>
                      </a:r>
                      <a:r>
                        <a:rPr lang="en-US" sz="1800" dirty="0">
                          <a:solidFill>
                            <a:srgbClr val="494949"/>
                          </a:solidFill>
                        </a:rPr>
                        <a:t> </a:t>
                      </a:r>
                      <a:r>
                        <a:rPr lang="en-US" sz="1800" err="1">
                          <a:solidFill>
                            <a:srgbClr val="494949"/>
                          </a:solidFill>
                        </a:rPr>
                        <a:t>razreda</a:t>
                      </a:r>
                      <a:r>
                        <a:rPr lang="en-US" sz="1800" dirty="0">
                          <a:solidFill>
                            <a:srgbClr val="494949"/>
                          </a:solidFill>
                        </a:rPr>
                        <a:t> (30–60 EUR/</a:t>
                      </a:r>
                      <a:r>
                        <a:rPr lang="en-US" sz="1800" err="1">
                          <a:solidFill>
                            <a:srgbClr val="494949"/>
                          </a:solidFill>
                        </a:rPr>
                        <a:t>noč</a:t>
                      </a:r>
                      <a:r>
                        <a:rPr lang="en-US" sz="1800" dirty="0">
                          <a:solidFill>
                            <a:srgbClr val="494949"/>
                          </a:solidFill>
                        </a:rPr>
                        <a:t>) za </a:t>
                      </a:r>
                      <a:r>
                        <a:rPr lang="en-US" sz="1800" err="1">
                          <a:solidFill>
                            <a:srgbClr val="494949"/>
                          </a:solidFill>
                        </a:rPr>
                        <a:t>povečanje</a:t>
                      </a:r>
                      <a:r>
                        <a:rPr lang="en-US" sz="1800" dirty="0">
                          <a:solidFill>
                            <a:srgbClr val="494949"/>
                          </a:solidFill>
                        </a:rPr>
                        <a:t> </a:t>
                      </a:r>
                      <a:r>
                        <a:rPr lang="en-US" sz="1800" err="1">
                          <a:solidFill>
                            <a:srgbClr val="494949"/>
                          </a:solidFill>
                        </a:rPr>
                        <a:t>prihodkov</a:t>
                      </a:r>
                      <a:r>
                        <a:rPr lang="en-US" sz="1800" dirty="0">
                          <a:solidFill>
                            <a:srgbClr val="494949"/>
                          </a:solidFill>
                        </a:rPr>
                        <a:t> in </a:t>
                      </a:r>
                      <a:r>
                        <a:rPr lang="en-US" sz="1800" err="1">
                          <a:solidFill>
                            <a:srgbClr val="494949"/>
                          </a:solidFill>
                        </a:rPr>
                        <a:t>upravičenje</a:t>
                      </a:r>
                      <a:r>
                        <a:rPr lang="en-US" sz="1800" dirty="0">
                          <a:solidFill>
                            <a:srgbClr val="494949"/>
                          </a:solidFill>
                        </a:rPr>
                        <a:t> </a:t>
                      </a:r>
                      <a:r>
                        <a:rPr lang="en-US" sz="1800" err="1">
                          <a:solidFill>
                            <a:srgbClr val="494949"/>
                          </a:solidFill>
                        </a:rPr>
                        <a:t>naložbe</a:t>
                      </a:r>
                      <a:r>
                        <a:rPr lang="en-US" sz="1800" dirty="0">
                          <a:solidFill>
                            <a:srgbClr val="494949"/>
                          </a:solidFill>
                        </a:rPr>
                        <a:t> v 1–2 </a:t>
                      </a:r>
                      <a:r>
                        <a:rPr lang="en-US" sz="1800" err="1">
                          <a:solidFill>
                            <a:srgbClr val="494949"/>
                          </a:solidFill>
                        </a:rPr>
                        <a:t>sezonah</a:t>
                      </a:r>
                      <a:r>
                        <a:rPr lang="en-US" sz="1800" dirty="0">
                          <a:solidFill>
                            <a:srgbClr val="494949"/>
                          </a:solidFill>
                        </a:rPr>
                        <a:t>. </a:t>
                      </a:r>
                      <a:r>
                        <a:rPr lang="en-US" sz="1800" err="1">
                          <a:solidFill>
                            <a:srgbClr val="494949"/>
                          </a:solidFill>
                        </a:rPr>
                        <a:t>Uporaba</a:t>
                      </a:r>
                      <a:r>
                        <a:rPr lang="en-US" sz="1800" dirty="0">
                          <a:solidFill>
                            <a:srgbClr val="494949"/>
                          </a:solidFill>
                        </a:rPr>
                        <a:t> </a:t>
                      </a:r>
                      <a:r>
                        <a:rPr lang="en-US" sz="1800" err="1">
                          <a:solidFill>
                            <a:srgbClr val="494949"/>
                          </a:solidFill>
                        </a:rPr>
                        <a:t>okolju</a:t>
                      </a:r>
                      <a:r>
                        <a:rPr lang="en-US" sz="1800" dirty="0">
                          <a:solidFill>
                            <a:srgbClr val="494949"/>
                          </a:solidFill>
                        </a:rPr>
                        <a:t> </a:t>
                      </a:r>
                      <a:r>
                        <a:rPr lang="en-US" sz="1800" err="1">
                          <a:solidFill>
                            <a:srgbClr val="494949"/>
                          </a:solidFill>
                        </a:rPr>
                        <a:t>prijaznih</a:t>
                      </a:r>
                      <a:r>
                        <a:rPr lang="en-US" sz="1800" dirty="0">
                          <a:solidFill>
                            <a:srgbClr val="494949"/>
                          </a:solidFill>
                        </a:rPr>
                        <a:t> </a:t>
                      </a:r>
                      <a:r>
                        <a:rPr lang="en-US" sz="1800" err="1">
                          <a:solidFill>
                            <a:srgbClr val="494949"/>
                          </a:solidFill>
                        </a:rPr>
                        <a:t>modelov</a:t>
                      </a:r>
                      <a:r>
                        <a:rPr lang="en-US" sz="1800" dirty="0">
                          <a:solidFill>
                            <a:srgbClr val="494949"/>
                          </a:solidFill>
                        </a:rPr>
                        <a:t> (</a:t>
                      </a:r>
                      <a:r>
                        <a:rPr lang="en-US" sz="1800" err="1">
                          <a:solidFill>
                            <a:srgbClr val="494949"/>
                          </a:solidFill>
                        </a:rPr>
                        <a:t>npr</a:t>
                      </a:r>
                      <a:r>
                        <a:rPr lang="en-US" sz="1800" dirty="0">
                          <a:solidFill>
                            <a:srgbClr val="494949"/>
                          </a:solidFill>
                        </a:rPr>
                        <a:t>. </a:t>
                      </a:r>
                      <a:r>
                        <a:rPr lang="en-US" sz="1800" err="1">
                          <a:solidFill>
                            <a:srgbClr val="494949"/>
                          </a:solidFill>
                        </a:rPr>
                        <a:t>na</a:t>
                      </a:r>
                      <a:r>
                        <a:rPr lang="en-US" sz="1800" dirty="0">
                          <a:solidFill>
                            <a:srgbClr val="494949"/>
                          </a:solidFill>
                        </a:rPr>
                        <a:t> </a:t>
                      </a:r>
                      <a:r>
                        <a:rPr lang="en-US" sz="1800" err="1">
                          <a:solidFill>
                            <a:srgbClr val="494949"/>
                          </a:solidFill>
                        </a:rPr>
                        <a:t>drva</a:t>
                      </a:r>
                      <a:r>
                        <a:rPr lang="en-US" sz="1800" dirty="0">
                          <a:solidFill>
                            <a:srgbClr val="494949"/>
                          </a:solidFill>
                        </a:rPr>
                        <a:t>, z </a:t>
                      </a:r>
                      <a:r>
                        <a:rPr lang="en-US" sz="1800" err="1">
                          <a:solidFill>
                            <a:srgbClr val="494949"/>
                          </a:solidFill>
                        </a:rPr>
                        <a:t>nizko</a:t>
                      </a:r>
                      <a:r>
                        <a:rPr lang="en-US" sz="1800" dirty="0">
                          <a:solidFill>
                            <a:srgbClr val="494949"/>
                          </a:solidFill>
                        </a:rPr>
                        <a:t> </a:t>
                      </a:r>
                      <a:r>
                        <a:rPr lang="en-US" sz="1800" err="1">
                          <a:solidFill>
                            <a:srgbClr val="494949"/>
                          </a:solidFill>
                        </a:rPr>
                        <a:t>porabo</a:t>
                      </a:r>
                      <a:r>
                        <a:rPr lang="en-US" sz="1800" dirty="0">
                          <a:solidFill>
                            <a:srgbClr val="494949"/>
                          </a:solidFill>
                        </a:rPr>
                        <a:t> </a:t>
                      </a:r>
                      <a:r>
                        <a:rPr lang="en-US" sz="1800" err="1">
                          <a:solidFill>
                            <a:srgbClr val="494949"/>
                          </a:solidFill>
                        </a:rPr>
                        <a:t>vode</a:t>
                      </a:r>
                      <a:r>
                        <a:rPr lang="en-US" sz="1800" dirty="0">
                          <a:solidFill>
                            <a:srgbClr val="494949"/>
                          </a:solidFill>
                        </a:rPr>
                        <a: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061516"/>
                  </a:ext>
                </a:extLst>
              </a:tr>
              <a:tr h="665499">
                <a:tc>
                  <a:txBody>
                    <a:bodyPr/>
                    <a:lstStyle/>
                    <a:p>
                      <a:r>
                        <a:rPr lang="en-US" sz="1800" b="1" dirty="0">
                          <a:solidFill>
                            <a:schemeClr val="bg1"/>
                          </a:solidFill>
                        </a:rPr>
                        <a:t>Etično pripovedovanje zgodb o blagovni znamki </a:t>
                      </a:r>
                      <a:r>
                        <a:rPr lang="en-US" sz="1800" dirty="0">
                          <a:solidFill>
                            <a:schemeClr val="bg1"/>
                          </a:solidFill>
                        </a:rPr>
                        <a:t>(poudarite trajnost, nabavo surovin, vrednote skupnosti)</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1800" dirty="0">
                          <a:solidFill>
                            <a:srgbClr val="494949"/>
                          </a:solidFill>
                        </a:rPr>
                        <a:t>0–1500 EUR (</a:t>
                      </a:r>
                      <a:r>
                        <a:rPr lang="en-IE" sz="1800" err="1">
                          <a:solidFill>
                            <a:srgbClr val="494949"/>
                          </a:solidFill>
                        </a:rPr>
                        <a:t>blagovna</a:t>
                      </a:r>
                      <a:r>
                        <a:rPr lang="en-IE" sz="1800" dirty="0">
                          <a:solidFill>
                            <a:srgbClr val="494949"/>
                          </a:solidFill>
                        </a:rPr>
                        <a:t> </a:t>
                      </a:r>
                      <a:r>
                        <a:rPr lang="en-IE" sz="1800" err="1">
                          <a:solidFill>
                            <a:srgbClr val="494949"/>
                          </a:solidFill>
                        </a:rPr>
                        <a:t>znamka</a:t>
                      </a:r>
                      <a:r>
                        <a:rPr lang="en-IE" sz="1800" dirty="0">
                          <a:solidFill>
                            <a:srgbClr val="494949"/>
                          </a:solidFill>
                        </a:rPr>
                        <a:t>, </a:t>
                      </a:r>
                      <a:r>
                        <a:rPr lang="en-IE" sz="1800" err="1">
                          <a:solidFill>
                            <a:srgbClr val="494949"/>
                          </a:solidFill>
                        </a:rPr>
                        <a:t>označevanje</a:t>
                      </a:r>
                      <a:r>
                        <a:rPr lang="en-IE" sz="1800" dirty="0">
                          <a:solidFill>
                            <a:srgbClr val="494949"/>
                          </a:solidFill>
                        </a:rPr>
                        <a:t>, </a:t>
                      </a:r>
                      <a:r>
                        <a:rPr lang="en-IE" sz="1800" err="1">
                          <a:solidFill>
                            <a:srgbClr val="494949"/>
                          </a:solidFill>
                        </a:rPr>
                        <a:t>ustvarjanje</a:t>
                      </a:r>
                      <a:r>
                        <a:rPr lang="en-IE" sz="1800" dirty="0">
                          <a:solidFill>
                            <a:srgbClr val="494949"/>
                          </a:solidFill>
                        </a:rPr>
                        <a:t> </a:t>
                      </a:r>
                      <a:r>
                        <a:rPr lang="en-IE" sz="1800" err="1">
                          <a:solidFill>
                            <a:srgbClr val="494949"/>
                          </a:solidFill>
                        </a:rPr>
                        <a:t>vsebin</a:t>
                      </a:r>
                      <a:r>
                        <a:rPr lang="en-IE" sz="1800" dirty="0">
                          <a:solidFill>
                            <a:srgbClr val="494949"/>
                          </a:solidFill>
                        </a:rPr>
                        <a: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Potrošniki so pripravljeni plačati več za etične blagovne znamke – svojo znamko naredite vidno s pomočjo označevanja, spletnih vsebin in preglednosti dobaviteljev.</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1557100"/>
                  </a:ext>
                </a:extLst>
              </a:tr>
              <a:tr h="665499">
                <a:tc>
                  <a:txBody>
                    <a:bodyPr/>
                    <a:lstStyle/>
                    <a:p>
                      <a:r>
                        <a:rPr lang="en-US" sz="1800" b="1" dirty="0">
                          <a:solidFill>
                            <a:schemeClr val="bg1"/>
                          </a:solidFill>
                        </a:rPr>
                        <a:t>Oblikovanje, navdihnjeno z dobro počutjem </a:t>
                      </a:r>
                      <a:r>
                        <a:rPr lang="en-US" sz="1800" dirty="0">
                          <a:solidFill>
                            <a:schemeClr val="bg1"/>
                          </a:solidFill>
                        </a:rPr>
                        <a:t>(npr. naravni materiali, pomirjujoče </a:t>
                      </a:r>
                      <a:r>
                        <a:rPr lang="en-US" sz="1800" err="1">
                          <a:solidFill>
                            <a:schemeClr val="bg1"/>
                          </a:solidFill>
                        </a:rPr>
                        <a:t>barve</a:t>
                      </a:r>
                      <a:r>
                        <a:rPr lang="en-US" sz="1800" dirty="0">
                          <a:solidFill>
                            <a:schemeClr val="bg1"/>
                          </a:solidFill>
                        </a:rPr>
                        <a:t>, biofilna zasnova)</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dirty="0">
                          <a:solidFill>
                            <a:srgbClr val="494949"/>
                          </a:solidFill>
                        </a:rPr>
                        <a:t>1000–5000 EUR (</a:t>
                      </a:r>
                      <a:r>
                        <a:rPr lang="en-US" sz="1800" err="1">
                          <a:solidFill>
                            <a:srgbClr val="494949"/>
                          </a:solidFill>
                        </a:rPr>
                        <a:t>odvisno</a:t>
                      </a:r>
                      <a:r>
                        <a:rPr lang="en-US" sz="1800" dirty="0">
                          <a:solidFill>
                            <a:srgbClr val="494949"/>
                          </a:solidFill>
                        </a:rPr>
                        <a:t> od </a:t>
                      </a:r>
                      <a:r>
                        <a:rPr lang="en-US" sz="1800" err="1">
                          <a:solidFill>
                            <a:srgbClr val="494949"/>
                          </a:solidFill>
                        </a:rPr>
                        <a:t>obsega</a:t>
                      </a:r>
                      <a:r>
                        <a:rPr lang="en-US" sz="1800" dirty="0">
                          <a:solidFill>
                            <a:srgbClr val="494949"/>
                          </a:solidFill>
                        </a:rPr>
                        <a: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Enkratna naložba, dolgoročne koristi. Tudi preproste spremembe (npr. lanene zavese, difuzorji z vonjem cedre, lokalni kamen) povečajo privlačnost dobrega počutja.</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289928"/>
                  </a:ext>
                </a:extLst>
              </a:tr>
              <a:tr h="819075">
                <a:tc>
                  <a:txBody>
                    <a:bodyPr/>
                    <a:lstStyle/>
                    <a:p>
                      <a:r>
                        <a:rPr lang="en-US" sz="1800" b="1" dirty="0">
                          <a:solidFill>
                            <a:schemeClr val="bg1"/>
                          </a:solidFill>
                        </a:rPr>
                        <a:t>Organizirajte dejavnosti za dobro počutje </a:t>
                      </a:r>
                      <a:r>
                        <a:rPr lang="en-US" sz="1800" dirty="0">
                          <a:solidFill>
                            <a:schemeClr val="bg1"/>
                          </a:solidFill>
                        </a:rPr>
                        <a:t>(npr. joga na terasi, kopanje v gozdu, vodeni savni ritual)</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dirty="0">
                          <a:solidFill>
                            <a:srgbClr val="494949"/>
                          </a:solidFill>
                        </a:rPr>
                        <a:t>0–2000 EUR (v </a:t>
                      </a:r>
                      <a:r>
                        <a:rPr lang="en-US" sz="1800" err="1">
                          <a:solidFill>
                            <a:srgbClr val="494949"/>
                          </a:solidFill>
                        </a:rPr>
                        <a:t>sodelovanju</a:t>
                      </a:r>
                      <a:r>
                        <a:rPr lang="en-US" sz="1800" dirty="0">
                          <a:solidFill>
                            <a:srgbClr val="494949"/>
                          </a:solidFill>
                        </a:rPr>
                        <a:t> s </a:t>
                      </a:r>
                      <a:r>
                        <a:rPr lang="en-US" sz="1800" err="1">
                          <a:solidFill>
                            <a:srgbClr val="494949"/>
                          </a:solidFill>
                        </a:rPr>
                        <a:t>partnerji</a:t>
                      </a:r>
                      <a:r>
                        <a:rPr lang="en-US" sz="1800" dirty="0">
                          <a:solidFill>
                            <a:srgbClr val="494949"/>
                          </a:solidFill>
                        </a:rPr>
                        <a:t> </a:t>
                      </a:r>
                      <a:r>
                        <a:rPr lang="en-US" sz="1800" err="1">
                          <a:solidFill>
                            <a:srgbClr val="494949"/>
                          </a:solidFill>
                        </a:rPr>
                        <a:t>ali</a:t>
                      </a:r>
                      <a:r>
                        <a:rPr lang="en-US" sz="1800" dirty="0">
                          <a:solidFill>
                            <a:srgbClr val="494949"/>
                          </a:solidFill>
                        </a:rPr>
                        <a:t> </a:t>
                      </a:r>
                      <a:r>
                        <a:rPr lang="en-US" sz="1800" err="1">
                          <a:solidFill>
                            <a:srgbClr val="494949"/>
                          </a:solidFill>
                        </a:rPr>
                        <a:t>samostojno</a:t>
                      </a:r>
                      <a:r>
                        <a:rPr lang="en-US" sz="1800" dirty="0">
                          <a:solidFill>
                            <a:srgbClr val="494949"/>
                          </a:solidFill>
                        </a:rPr>
                        <a: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Sodelujte z lokalnimi strokovnjaki za pop-up seje. Lahko povečate zasedenost med tednom in privabite ljubitelje dobrega počutja brez velikih stroškov.</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350832"/>
                  </a:ext>
                </a:extLst>
              </a:tr>
            </a:tbl>
          </a:graphicData>
        </a:graphic>
      </p:graphicFrame>
    </p:spTree>
    <p:extLst>
      <p:ext uri="{BB962C8B-B14F-4D97-AF65-F5344CB8AC3E}">
        <p14:creationId xmlns:p14="http://schemas.microsoft.com/office/powerpoint/2010/main" val="350802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52C63BB-338F-7C6B-9C22-4D5DA2B302C6}"/>
              </a:ext>
            </a:extLst>
          </p:cNvPr>
          <p:cNvGraphicFramePr>
            <a:graphicFrameLocks noGrp="1"/>
          </p:cNvGraphicFramePr>
          <p:nvPr>
            <p:extLst>
              <p:ext uri="{D42A27DB-BD31-4B8C-83A1-F6EECF244321}">
                <p14:modId xmlns:p14="http://schemas.microsoft.com/office/powerpoint/2010/main" val="3750195956"/>
              </p:ext>
            </p:extLst>
          </p:nvPr>
        </p:nvGraphicFramePr>
        <p:xfrm>
          <a:off x="355677" y="998944"/>
          <a:ext cx="11502948" cy="5355528"/>
        </p:xfrm>
        <a:graphic>
          <a:graphicData uri="http://schemas.openxmlformats.org/drawingml/2006/table">
            <a:tbl>
              <a:tblPr/>
              <a:tblGrid>
                <a:gridCol w="2263698">
                  <a:extLst>
                    <a:ext uri="{9D8B030D-6E8A-4147-A177-3AD203B41FA5}">
                      <a16:colId xmlns:a16="http://schemas.microsoft.com/office/drawing/2014/main" val="309896470"/>
                    </a:ext>
                  </a:extLst>
                </a:gridCol>
                <a:gridCol w="3152775">
                  <a:extLst>
                    <a:ext uri="{9D8B030D-6E8A-4147-A177-3AD203B41FA5}">
                      <a16:colId xmlns:a16="http://schemas.microsoft.com/office/drawing/2014/main" val="1438993730"/>
                    </a:ext>
                  </a:extLst>
                </a:gridCol>
                <a:gridCol w="3448050">
                  <a:extLst>
                    <a:ext uri="{9D8B030D-6E8A-4147-A177-3AD203B41FA5}">
                      <a16:colId xmlns:a16="http://schemas.microsoft.com/office/drawing/2014/main" val="1540451460"/>
                    </a:ext>
                  </a:extLst>
                </a:gridCol>
                <a:gridCol w="2638425">
                  <a:extLst>
                    <a:ext uri="{9D8B030D-6E8A-4147-A177-3AD203B41FA5}">
                      <a16:colId xmlns:a16="http://schemas.microsoft.com/office/drawing/2014/main" val="2174988297"/>
                    </a:ext>
                  </a:extLst>
                </a:gridCol>
              </a:tblGrid>
              <a:tr h="191268">
                <a:tc>
                  <a:txBody>
                    <a:bodyPr/>
                    <a:lstStyle/>
                    <a:p>
                      <a:pPr algn="ctr"/>
                      <a:r>
                        <a:rPr lang="en-IE" sz="1800" b="1" dirty="0" err="1">
                          <a:solidFill>
                            <a:schemeClr val="bg1"/>
                          </a:solidFill>
                        </a:rPr>
                        <a:t>Velneška</a:t>
                      </a:r>
                      <a:r>
                        <a:rPr lang="en-IE" sz="1800" b="1" dirty="0">
                          <a:solidFill>
                            <a:schemeClr val="bg1"/>
                          </a:solidFill>
                        </a:rPr>
                        <a:t> </a:t>
                      </a:r>
                      <a:r>
                        <a:rPr lang="en-IE" sz="1800" b="1" dirty="0" err="1">
                          <a:solidFill>
                            <a:schemeClr val="bg1"/>
                          </a:solidFill>
                        </a:rPr>
                        <a:t>izkušnja</a:t>
                      </a:r>
                      <a:endParaRPr lang="en-IE" sz="1800" dirty="0" err="1">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Zakaj je to »wow«</a:t>
                      </a:r>
                      <a:endParaRPr lang="en-IE" sz="180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Cenovni razpon (€)</a:t>
                      </a:r>
                      <a:endParaRPr lang="en-IE" sz="180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Finančni nasvet</a:t>
                      </a:r>
                      <a:endParaRPr lang="en-IE" sz="180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32935790"/>
                  </a:ext>
                </a:extLst>
              </a:tr>
              <a:tr h="478169">
                <a:tc>
                  <a:txBody>
                    <a:bodyPr/>
                    <a:lstStyle/>
                    <a:p>
                      <a:r>
                        <a:rPr lang="en-US" sz="1800" b="1" dirty="0">
                          <a:solidFill>
                            <a:schemeClr val="bg1"/>
                          </a:solidFill>
                        </a:rPr>
                        <a:t>Lesene kadi na drva </a:t>
                      </a:r>
                      <a:r>
                        <a:rPr lang="en-US" sz="1800" dirty="0">
                          <a:solidFill>
                            <a:schemeClr val="bg1"/>
                          </a:solidFill>
                        </a:rPr>
                        <a:t>v </a:t>
                      </a:r>
                      <a:r>
                        <a:rPr lang="en-US" sz="1800" kern="1200" dirty="0">
                          <a:solidFill>
                            <a:schemeClr val="bg1"/>
                          </a:solidFill>
                          <a:latin typeface="+mn-lt"/>
                          <a:ea typeface="+mn-ea"/>
                          <a:cs typeface="+mn-cs"/>
                        </a:rPr>
                        <a:t>naravi</a:t>
                      </a:r>
                      <a:endParaRPr lang="en-US"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1800" b="1" dirty="0">
                          <a:solidFill>
                            <a:srgbClr val="494949"/>
                          </a:solidFill>
                        </a:rPr>
                        <a:t>Najbolj iskana udobnost v glampingu </a:t>
                      </a:r>
                      <a:r>
                        <a:rPr lang="en-US" sz="1800" dirty="0">
                          <a:solidFill>
                            <a:srgbClr val="494949"/>
                          </a:solidFill>
                        </a:rPr>
                        <a:t>dodaja razkošje in romantiko. </a:t>
                      </a:r>
                    </a:p>
                    <a:p>
                      <a:r>
                        <a:rPr lang="en-US" sz="1800" kern="1200" dirty="0">
                          <a:solidFill>
                            <a:srgbClr val="494949"/>
                          </a:solidFill>
                          <a:latin typeface="+mn-lt"/>
                          <a:ea typeface="+mn-ea"/>
                          <a:cs typeface="+mn-cs"/>
                        </a:rPr>
                        <a:t>Ponuja rustikalno in okolju prijazno kopanje, kar je v skladu z zelenimi </a:t>
                      </a:r>
                      <a:r>
                        <a:rPr lang="en-US" sz="1800" kern="1200" dirty="0" err="1">
                          <a:solidFill>
                            <a:srgbClr val="494949"/>
                          </a:solidFill>
                          <a:latin typeface="+mn-lt"/>
                          <a:ea typeface="+mn-ea"/>
                          <a:cs typeface="+mn-cs"/>
                        </a:rPr>
                        <a:t>popotniki</a:t>
                      </a:r>
                      <a:r>
                        <a:rPr lang="en-US" sz="1800" dirty="0"/>
                        <a:t>.</a:t>
                      </a:r>
                      <a:endParaRPr lang="en-US" sz="18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b="1" dirty="0">
                          <a:solidFill>
                            <a:srgbClr val="494949"/>
                          </a:solidFill>
                        </a:rPr>
                        <a:t>3.500–8.000 € na enoto</a:t>
                      </a:r>
                    </a:p>
                    <a:p>
                      <a:r>
                        <a:rPr lang="en-US" sz="1800" b="0" dirty="0">
                          <a:solidFill>
                            <a:srgbClr val="494949"/>
                          </a:solidFill>
                        </a:rPr>
                        <a:t>Osnovni modeli: </a:t>
                      </a:r>
                      <a:r>
                        <a:rPr lang="en-US" sz="1800" dirty="0">
                          <a:solidFill>
                            <a:srgbClr val="494949"/>
                          </a:solidFill>
                        </a:rPr>
                        <a:t>približno 1224 € za </a:t>
                      </a:r>
                      <a:r>
                        <a:rPr lang="en-US" sz="1800" dirty="0">
                          <a:solidFill>
                            <a:srgbClr val="E96751"/>
                          </a:solidFill>
                          <a:hlinkClick r:id="rId2">
                            <a:extLst>
                              <a:ext uri="{A12FA001-AC4F-418D-AE19-62706E023703}">
                                <ahyp:hlinkClr xmlns:ahyp="http://schemas.microsoft.com/office/drawing/2018/hyperlinkcolor" val="tx"/>
                              </a:ext>
                            </a:extLst>
                          </a:hlinkClick>
                        </a:rPr>
                        <a:t>kad iz steklenih vlaken za 4 osebe </a:t>
                      </a:r>
                      <a:r>
                        <a:rPr lang="en-US" sz="1800" kern="1200" dirty="0">
                          <a:solidFill>
                            <a:srgbClr val="494949"/>
                          </a:solidFill>
                          <a:latin typeface="+mn-lt"/>
                          <a:ea typeface="+mn-ea"/>
                          <a:cs typeface="+mn-cs"/>
                        </a:rPr>
                        <a:t>z zunanjim grelnikom. Premium do 4219 € za lesene kadi na drva</a:t>
                      </a:r>
                      <a:r>
                        <a:rPr lang="en-US" sz="1800"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 za 6 oseb</a:t>
                      </a:r>
                      <a:r>
                        <a:rPr lang="en-US" sz="1800" kern="1200" dirty="0">
                          <a:solidFill>
                            <a:srgbClr val="494949"/>
                          </a:solidFill>
                          <a:latin typeface="+mn-lt"/>
                          <a:ea typeface="+mn-ea"/>
                          <a:cs typeface="+mn-cs"/>
                        </a:rPr>
                        <a:t>.</a:t>
                      </a:r>
                      <a:endParaRPr lang="en-IE" sz="1800" kern="1200">
                        <a:solidFill>
                          <a:srgbClr val="494949"/>
                        </a:solidFill>
                        <a:latin typeface="+mn-lt"/>
                        <a:ea typeface="+mn-ea"/>
                        <a:cs typeface="+mn-cs"/>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1800" b="1" dirty="0">
                          <a:solidFill>
                            <a:srgbClr val="494949"/>
                          </a:solidFill>
                        </a:rPr>
                        <a:t>Zaračunajte premijo </a:t>
                      </a:r>
                      <a:r>
                        <a:rPr lang="en-US" sz="1800" dirty="0">
                          <a:solidFill>
                            <a:srgbClr val="494949"/>
                          </a:solidFill>
                        </a:rPr>
                        <a:t>(30–60 EUR/noč dodatka); rezervirajte bivanje sredi tedna.</a:t>
                      </a:r>
                    </a:p>
                    <a:p>
                      <a:pPr marL="342900" indent="-342900">
                        <a:buFont typeface="Arial" panose="020B0604020202020204" pitchFamily="34" charset="0"/>
                        <a:buChar char="•"/>
                      </a:pPr>
                      <a:r>
                        <a:rPr lang="en-US" sz="1800" dirty="0">
                          <a:solidFill>
                            <a:srgbClr val="E96751"/>
                          </a:solidFill>
                          <a:hlinkClick r:id="rId4">
                            <a:extLst>
                              <a:ext uri="{A12FA001-AC4F-418D-AE19-62706E023703}">
                                <ahyp:hlinkClr xmlns:ahyp="http://schemas.microsoft.com/office/drawing/2018/hyperlinkcolor" val="tx"/>
                              </a:ext>
                            </a:extLst>
                          </a:hlinkClick>
                        </a:rPr>
                        <a:t>Baltresto </a:t>
                      </a:r>
                      <a:r>
                        <a:rPr lang="en-US" sz="1800" dirty="0">
                          <a:solidFill>
                            <a:srgbClr val="494949"/>
                          </a:solidFill>
                        </a:rPr>
                        <a:t>ponuja vrsto lesnih vročih kadi, primernih za </a:t>
                      </a:r>
                      <a:r>
                        <a:rPr lang="en-US" sz="1800" b="1" dirty="0">
                          <a:solidFill>
                            <a:srgbClr val="494949"/>
                          </a:solidFill>
                        </a:rPr>
                        <a:t>različne proračune </a:t>
                      </a:r>
                      <a:r>
                        <a:rPr lang="en-US" sz="1800" dirty="0">
                          <a:solidFill>
                            <a:srgbClr val="494949"/>
                          </a:solidFill>
                        </a:rPr>
                        <a:t>in zmogljivosti.</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6561398"/>
                  </a:ext>
                </a:extLst>
              </a:tr>
              <a:tr h="334718">
                <a:tc>
                  <a:txBody>
                    <a:bodyPr/>
                    <a:lstStyle/>
                    <a:p>
                      <a:r>
                        <a:rPr lang="en-US" sz="1800" b="1" dirty="0">
                          <a:solidFill>
                            <a:schemeClr val="bg1"/>
                          </a:solidFill>
                        </a:rPr>
                        <a:t>Zunanje gozdne ali zeliščne savne</a:t>
                      </a:r>
                      <a:endParaRPr lang="en-US" sz="18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1800" b="1" dirty="0">
                          <a:solidFill>
                            <a:srgbClr val="494949"/>
                          </a:solidFill>
                        </a:rPr>
                        <a:t>Obnovitvene, bogate z </a:t>
                      </a:r>
                      <a:r>
                        <a:rPr lang="en-IE" sz="1800" b="1" dirty="0" err="1">
                          <a:solidFill>
                            <a:srgbClr val="494949"/>
                          </a:solidFill>
                        </a:rPr>
                        <a:t>občutki</a:t>
                      </a:r>
                      <a:r>
                        <a:rPr lang="en-IE" sz="1800" b="1" dirty="0">
                          <a:solidFill>
                            <a:srgbClr val="494949"/>
                          </a:solidFill>
                        </a:rPr>
                        <a:t> in </a:t>
                      </a:r>
                      <a:r>
                        <a:rPr lang="en-IE" sz="1800" b="1" dirty="0" err="1">
                          <a:solidFill>
                            <a:srgbClr val="494949"/>
                          </a:solidFill>
                        </a:rPr>
                        <a:t>primerne</a:t>
                      </a:r>
                      <a:r>
                        <a:rPr lang="en-IE" sz="1800" b="1" dirty="0">
                          <a:solidFill>
                            <a:srgbClr val="494949"/>
                          </a:solidFill>
                        </a:rPr>
                        <a:t> za Instagram. </a:t>
                      </a:r>
                      <a:r>
                        <a:rPr lang="en-US" sz="1800" dirty="0" err="1">
                          <a:solidFill>
                            <a:srgbClr val="494949"/>
                          </a:solidFill>
                        </a:rPr>
                        <a:t>Izboljšajte</a:t>
                      </a:r>
                      <a:r>
                        <a:rPr lang="en-US" sz="1800" dirty="0">
                          <a:solidFill>
                            <a:srgbClr val="494949"/>
                          </a:solidFill>
                        </a:rPr>
                        <a:t> </a:t>
                      </a:r>
                      <a:r>
                        <a:rPr lang="en-US" sz="1800" dirty="0" err="1">
                          <a:solidFill>
                            <a:srgbClr val="494949"/>
                          </a:solidFill>
                        </a:rPr>
                        <a:t>ponudbo</a:t>
                      </a:r>
                      <a:r>
                        <a:rPr lang="en-US" sz="1800" dirty="0">
                          <a:solidFill>
                            <a:srgbClr val="494949"/>
                          </a:solidFill>
                        </a:rPr>
                        <a:t> </a:t>
                      </a:r>
                      <a:r>
                        <a:rPr lang="en-US" sz="1800" dirty="0" err="1">
                          <a:solidFill>
                            <a:srgbClr val="494949"/>
                          </a:solidFill>
                        </a:rPr>
                        <a:t>velnesa</a:t>
                      </a:r>
                      <a:r>
                        <a:rPr lang="en-US" sz="1800" dirty="0">
                          <a:solidFill>
                            <a:srgbClr val="494949"/>
                          </a:solidFill>
                        </a:rPr>
                        <a:t> in </a:t>
                      </a:r>
                      <a:r>
                        <a:rPr lang="en-US" sz="1800" dirty="0" err="1">
                          <a:solidFill>
                            <a:srgbClr val="494949"/>
                          </a:solidFill>
                        </a:rPr>
                        <a:t>gostom</a:t>
                      </a:r>
                      <a:r>
                        <a:rPr lang="en-US" sz="1800" dirty="0">
                          <a:solidFill>
                            <a:srgbClr val="494949"/>
                          </a:solidFill>
                        </a:rPr>
                        <a:t> </a:t>
                      </a:r>
                      <a:r>
                        <a:rPr lang="en-US" sz="1800" dirty="0" err="1">
                          <a:solidFill>
                            <a:srgbClr val="494949"/>
                          </a:solidFill>
                        </a:rPr>
                        <a:t>ponudite</a:t>
                      </a:r>
                      <a:r>
                        <a:rPr lang="en-US" sz="1800" dirty="0">
                          <a:solidFill>
                            <a:srgbClr val="494949"/>
                          </a:solidFill>
                        </a:rPr>
                        <a:t> sprostitev in koristi za zdravje.</a:t>
                      </a:r>
                      <a:endParaRPr lang="en-IE" sz="18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b="1" dirty="0">
                          <a:solidFill>
                            <a:srgbClr val="494949"/>
                          </a:solidFill>
                        </a:rPr>
                        <a:t>5.000–12.000</a:t>
                      </a:r>
                    </a:p>
                    <a:p>
                      <a:r>
                        <a:rPr lang="en-IE" sz="1800" dirty="0">
                          <a:solidFill>
                            <a:srgbClr val="494949"/>
                          </a:solidFill>
                        </a:rPr>
                        <a:t>Osnovna </a:t>
                      </a:r>
                      <a:r>
                        <a:rPr lang="en-US" sz="1800" dirty="0">
                          <a:solidFill>
                            <a:srgbClr val="494949"/>
                          </a:solidFill>
                        </a:rPr>
                        <a:t>cena 1830 € za</a:t>
                      </a:r>
                      <a:r>
                        <a:rPr lang="en-US" sz="1800" dirty="0">
                          <a:solidFill>
                            <a:srgbClr val="E96751"/>
                          </a:solidFill>
                          <a:hlinkClick r:id="rId4">
                            <a:extLst>
                              <a:ext uri="{A12FA001-AC4F-418D-AE19-62706E023703}">
                                <ahyp:hlinkClr xmlns:ahyp="http://schemas.microsoft.com/office/drawing/2018/hyperlinkcolor" val="tx"/>
                              </a:ext>
                            </a:extLst>
                          </a:hlinkClick>
                        </a:rPr>
                        <a:t> 2,3 m </a:t>
                      </a:r>
                      <a:r>
                        <a:rPr lang="en-US" sz="1800" dirty="0">
                          <a:solidFill>
                            <a:srgbClr val="494949"/>
                          </a:solidFill>
                        </a:rPr>
                        <a:t>dolgo</a:t>
                      </a:r>
                      <a:r>
                        <a:rPr lang="en-US" sz="1800" dirty="0">
                          <a:solidFill>
                            <a:srgbClr val="E96751"/>
                          </a:solidFill>
                          <a:hlinkClick r:id="rId4">
                            <a:extLst>
                              <a:ext uri="{A12FA001-AC4F-418D-AE19-62706E023703}">
                                <ahyp:hlinkClr xmlns:ahyp="http://schemas.microsoft.com/office/drawing/2018/hyperlinkcolor" val="tx"/>
                              </a:ext>
                            </a:extLst>
                          </a:hlinkClick>
                        </a:rPr>
                        <a:t> savno </a:t>
                      </a:r>
                      <a:r>
                        <a:rPr lang="en-US" sz="1800" dirty="0">
                          <a:solidFill>
                            <a:srgbClr val="494949"/>
                          </a:solidFill>
                        </a:rPr>
                        <a:t>iz smrekovega lesa. </a:t>
                      </a:r>
                      <a:r>
                        <a:rPr lang="en-US" sz="1800" dirty="0">
                          <a:solidFill>
                            <a:srgbClr val="E96751"/>
                          </a:solidFill>
                          <a:hlinkClick r:id="rId5">
                            <a:extLst>
                              <a:ext uri="{A12FA001-AC4F-418D-AE19-62706E023703}">
                                <ahyp:hlinkClr xmlns:ahyp="http://schemas.microsoft.com/office/drawing/2018/hyperlinkcolor" val="tx"/>
                              </a:ext>
                            </a:extLst>
                          </a:hlinkClick>
                        </a:rPr>
                        <a:t>Srednjega cenovnega razreda sod</a:t>
                      </a:r>
                      <a:r>
                        <a:rPr lang="en-US" sz="1800" dirty="0">
                          <a:solidFill>
                            <a:srgbClr val="E96751"/>
                          </a:solidFill>
                        </a:rPr>
                        <a:t>, </a:t>
                      </a:r>
                      <a:r>
                        <a:rPr lang="en-US" sz="1800" dirty="0">
                          <a:solidFill>
                            <a:srgbClr val="494949"/>
                          </a:solidFill>
                        </a:rPr>
                        <a:t>primeren za 1530 €, in </a:t>
                      </a:r>
                      <a:r>
                        <a:rPr lang="en-US" sz="1800" dirty="0">
                          <a:solidFill>
                            <a:srgbClr val="E96751"/>
                          </a:solidFill>
                          <a:hlinkClick r:id="rId6">
                            <a:extLst>
                              <a:ext uri="{A12FA001-AC4F-418D-AE19-62706E023703}">
                                <ahyp:hlinkClr xmlns:ahyp="http://schemas.microsoft.com/office/drawing/2018/hyperlinkcolor" val="tx"/>
                              </a:ext>
                            </a:extLst>
                          </a:hlinkClick>
                        </a:rPr>
                        <a:t>vrhunska </a:t>
                      </a:r>
                      <a:r>
                        <a:rPr lang="en-US" sz="1800" dirty="0">
                          <a:solidFill>
                            <a:schemeClr val="accent1">
                              <a:lumMod val="49000"/>
                            </a:schemeClr>
                          </a:solidFill>
                        </a:rPr>
                        <a:t>s</a:t>
                      </a:r>
                      <a:r>
                        <a:rPr lang="en-US" sz="1800" dirty="0">
                          <a:solidFill>
                            <a:srgbClr val="494949"/>
                          </a:solidFill>
                        </a:rPr>
                        <a:t> </a:t>
                      </a:r>
                      <a:r>
                        <a:rPr lang="en-US" sz="1800" dirty="0" err="1">
                          <a:solidFill>
                            <a:srgbClr val="494949"/>
                          </a:solidFill>
                        </a:rPr>
                        <a:t>panoramskim</a:t>
                      </a:r>
                      <a:r>
                        <a:rPr lang="en-US" sz="1800" dirty="0">
                          <a:solidFill>
                            <a:srgbClr val="494949"/>
                          </a:solidFill>
                        </a:rPr>
                        <a:t> </a:t>
                      </a:r>
                      <a:r>
                        <a:rPr lang="en-US" sz="1800" dirty="0" err="1">
                          <a:solidFill>
                            <a:srgbClr val="494949"/>
                          </a:solidFill>
                        </a:rPr>
                        <a:t>razgledom</a:t>
                      </a:r>
                      <a:r>
                        <a:rPr lang="en-US" sz="1800" dirty="0">
                          <a:solidFill>
                            <a:srgbClr val="494949"/>
                          </a:solidFill>
                        </a:rPr>
                        <a:t> in </a:t>
                      </a:r>
                      <a:r>
                        <a:rPr lang="en-US" sz="1800" dirty="0" err="1">
                          <a:solidFill>
                            <a:srgbClr val="494949"/>
                          </a:solidFill>
                        </a:rPr>
                        <a:t>vgrajeno</a:t>
                      </a:r>
                      <a:r>
                        <a:rPr lang="en-US" sz="1800" dirty="0">
                          <a:solidFill>
                            <a:srgbClr val="494949"/>
                          </a:solidFill>
                        </a:rPr>
                        <a:t> </a:t>
                      </a:r>
                      <a:r>
                        <a:rPr lang="en-US" sz="1800" dirty="0" err="1">
                          <a:solidFill>
                            <a:srgbClr val="494949"/>
                          </a:solidFill>
                        </a:rPr>
                        <a:t>vročo</a:t>
                      </a:r>
                      <a:r>
                        <a:rPr lang="en-US" sz="1800" dirty="0">
                          <a:solidFill>
                            <a:srgbClr val="494949"/>
                          </a:solidFill>
                        </a:rPr>
                        <a:t> </a:t>
                      </a:r>
                      <a:r>
                        <a:rPr lang="en-US" sz="1800" dirty="0" err="1">
                          <a:solidFill>
                            <a:srgbClr val="494949"/>
                          </a:solidFill>
                        </a:rPr>
                        <a:t>kadjo</a:t>
                      </a:r>
                      <a:r>
                        <a:rPr lang="en-US" sz="1800" dirty="0">
                          <a:solidFill>
                            <a:srgbClr val="494949"/>
                          </a:solidFill>
                        </a:rPr>
                        <a:t>, </a:t>
                      </a:r>
                      <a:r>
                        <a:rPr lang="en-US" sz="1800" dirty="0" err="1">
                          <a:solidFill>
                            <a:srgbClr val="494949"/>
                          </a:solidFill>
                        </a:rPr>
                        <a:t>približno</a:t>
                      </a:r>
                      <a:r>
                        <a:rPr lang="en-IE" sz="1800" dirty="0">
                          <a:solidFill>
                            <a:srgbClr val="494949"/>
                          </a:solidFill>
                        </a:rPr>
                        <a:t> 8000 €.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1800" dirty="0">
                          <a:solidFill>
                            <a:srgbClr val="494949"/>
                          </a:solidFill>
                        </a:rPr>
                        <a:t>Uporabite komplete za savne </a:t>
                      </a:r>
                      <a:r>
                        <a:rPr lang="en-US" sz="1800" b="1" dirty="0">
                          <a:solidFill>
                            <a:srgbClr val="494949"/>
                          </a:solidFill>
                        </a:rPr>
                        <a:t>na lesno kurjenje, </a:t>
                      </a:r>
                      <a:r>
                        <a:rPr lang="en-US" sz="1800" dirty="0">
                          <a:solidFill>
                            <a:srgbClr val="494949"/>
                          </a:solidFill>
                        </a:rPr>
                        <a:t>da zmanjšate stroške obratovanja.</a:t>
                      </a:r>
                    </a:p>
                    <a:p>
                      <a:pPr marL="342900" indent="-342900">
                        <a:buFont typeface="Arial" panose="020B0604020202020204" pitchFamily="34" charset="0"/>
                        <a:buChar char="•"/>
                      </a:pPr>
                      <a:r>
                        <a:rPr lang="en-US" sz="1800" b="1" dirty="0">
                          <a:solidFill>
                            <a:srgbClr val="494949"/>
                          </a:solidFill>
                        </a:rPr>
                        <a:t>Factory Sale </a:t>
                      </a:r>
                      <a:r>
                        <a:rPr lang="en-US" sz="1800" dirty="0">
                          <a:solidFill>
                            <a:srgbClr val="494949"/>
                          </a:solidFill>
                        </a:rPr>
                        <a:t>ponuja cenovno dostopne zunanje savne z različnimi možnostmi </a:t>
                      </a:r>
                      <a:r>
                        <a:rPr lang="en-US" sz="1800" dirty="0" err="1">
                          <a:solidFill>
                            <a:srgbClr val="494949"/>
                          </a:solidFill>
                        </a:rPr>
                        <a:t>prilagajanja</a:t>
                      </a:r>
                      <a:r>
                        <a:rPr lang="en-US" sz="1800" dirty="0">
                          <a:solidFill>
                            <a:srgbClr val="494949"/>
                          </a:solidFill>
                        </a:rPr>
                        <a:t>.</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312375"/>
                  </a:ext>
                </a:extLst>
              </a:tr>
            </a:tbl>
          </a:graphicData>
        </a:graphic>
      </p:graphicFrame>
      <p:sp>
        <p:nvSpPr>
          <p:cNvPr id="13" name="Text Placeholder 2">
            <a:extLst>
              <a:ext uri="{FF2B5EF4-FFF2-40B4-BE49-F238E27FC236}">
                <a16:creationId xmlns:a16="http://schemas.microsoft.com/office/drawing/2014/main" id="{31B813C8-8046-2CC7-DAF1-BDEB93A26656}"/>
              </a:ext>
            </a:extLst>
          </p:cNvPr>
          <p:cNvSpPr txBox="1">
            <a:spLocks/>
          </p:cNvSpPr>
          <p:nvPr/>
        </p:nvSpPr>
        <p:spPr>
          <a:xfrm>
            <a:off x="788656" y="218309"/>
            <a:ext cx="10936619"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solidFill>
                  <a:srgbClr val="E96751"/>
                </a:solidFill>
              </a:rPr>
              <a:t>„Wow faktor 2 </a:t>
            </a:r>
            <a:r>
              <a:rPr lang="en-US" dirty="0"/>
              <a:t>– </a:t>
            </a:r>
            <a:r>
              <a:rPr lang="en-US" dirty="0" err="1"/>
              <a:t>Velneške</a:t>
            </a:r>
            <a:r>
              <a:rPr lang="en-US" dirty="0"/>
              <a:t> </a:t>
            </a:r>
            <a:r>
              <a:rPr lang="en-US" dirty="0" err="1"/>
              <a:t>izkušnje</a:t>
            </a:r>
            <a:r>
              <a:rPr lang="en-US" dirty="0"/>
              <a:t>, ki </a:t>
            </a:r>
            <a:r>
              <a:rPr lang="en-US" dirty="0" err="1"/>
              <a:t>navdušujejo</a:t>
            </a:r>
            <a:r>
              <a:rPr lang="en-US" dirty="0"/>
              <a:t> goste</a:t>
            </a:r>
            <a:endParaRPr lang="en-IE" sz="2200" b="0" dirty="0">
              <a:solidFill>
                <a:srgbClr val="494949"/>
              </a:solidFill>
            </a:endParaRPr>
          </a:p>
        </p:txBody>
      </p:sp>
    </p:spTree>
    <p:extLst>
      <p:ext uri="{BB962C8B-B14F-4D97-AF65-F5344CB8AC3E}">
        <p14:creationId xmlns:p14="http://schemas.microsoft.com/office/powerpoint/2010/main" val="4109922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8AB6-BA99-141E-4E97-A812FF6928FD}"/>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E9EB0BA-28A2-A3AA-15AB-227BE6A34058}"/>
              </a:ext>
            </a:extLst>
          </p:cNvPr>
          <p:cNvGraphicFramePr>
            <a:graphicFrameLocks noGrp="1"/>
          </p:cNvGraphicFramePr>
          <p:nvPr>
            <p:extLst>
              <p:ext uri="{D42A27DB-BD31-4B8C-83A1-F6EECF244321}">
                <p14:modId xmlns:p14="http://schemas.microsoft.com/office/powerpoint/2010/main" val="1178602506"/>
              </p:ext>
            </p:extLst>
          </p:nvPr>
        </p:nvGraphicFramePr>
        <p:xfrm>
          <a:off x="355677" y="322669"/>
          <a:ext cx="11502948" cy="6239448"/>
        </p:xfrm>
        <a:graphic>
          <a:graphicData uri="http://schemas.openxmlformats.org/drawingml/2006/table">
            <a:tbl>
              <a:tblPr/>
              <a:tblGrid>
                <a:gridCol w="1882698">
                  <a:extLst>
                    <a:ext uri="{9D8B030D-6E8A-4147-A177-3AD203B41FA5}">
                      <a16:colId xmlns:a16="http://schemas.microsoft.com/office/drawing/2014/main" val="309896470"/>
                    </a:ext>
                  </a:extLst>
                </a:gridCol>
                <a:gridCol w="3276600">
                  <a:extLst>
                    <a:ext uri="{9D8B030D-6E8A-4147-A177-3AD203B41FA5}">
                      <a16:colId xmlns:a16="http://schemas.microsoft.com/office/drawing/2014/main" val="1438993730"/>
                    </a:ext>
                  </a:extLst>
                </a:gridCol>
                <a:gridCol w="3371850">
                  <a:extLst>
                    <a:ext uri="{9D8B030D-6E8A-4147-A177-3AD203B41FA5}">
                      <a16:colId xmlns:a16="http://schemas.microsoft.com/office/drawing/2014/main" val="1540451460"/>
                    </a:ext>
                  </a:extLst>
                </a:gridCol>
                <a:gridCol w="2971800">
                  <a:extLst>
                    <a:ext uri="{9D8B030D-6E8A-4147-A177-3AD203B41FA5}">
                      <a16:colId xmlns:a16="http://schemas.microsoft.com/office/drawing/2014/main" val="2174988297"/>
                    </a:ext>
                  </a:extLst>
                </a:gridCol>
              </a:tblGrid>
              <a:tr h="191268">
                <a:tc>
                  <a:txBody>
                    <a:bodyPr/>
                    <a:lstStyle/>
                    <a:p>
                      <a:pPr algn="ctr"/>
                      <a:r>
                        <a:rPr lang="en-IE" sz="2000" b="1">
                          <a:solidFill>
                            <a:schemeClr val="bg1"/>
                          </a:solidFill>
                        </a:rPr>
                        <a:t>Velneška izkušnja</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Zakaj je to »wow«</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Cenovni razpon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Finančni nasvet</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32935790"/>
                  </a:ext>
                </a:extLst>
              </a:tr>
              <a:tr h="478169">
                <a:tc>
                  <a:txBody>
                    <a:bodyPr/>
                    <a:lstStyle/>
                    <a:p>
                      <a:r>
                        <a:rPr lang="en-IE" sz="2000" b="1" dirty="0">
                          <a:solidFill>
                            <a:schemeClr val="bg1"/>
                          </a:solidFill>
                        </a:rPr>
                        <a:t>Vodeno kopanje v gozdu </a:t>
                      </a:r>
                    </a:p>
                    <a:p>
                      <a:r>
                        <a:rPr lang="en-IE" sz="2000" b="1" dirty="0">
                          <a:solidFill>
                            <a:schemeClr val="bg1"/>
                          </a:solidFill>
                        </a:rPr>
                        <a:t>(</a:t>
                      </a:r>
                      <a:r>
                        <a:rPr lang="en-IE" sz="2000" b="1" dirty="0" err="1">
                          <a:solidFill>
                            <a:schemeClr val="bg1"/>
                          </a:solidFill>
                        </a:rPr>
                        <a:t>Shinrin-yoku</a:t>
                      </a:r>
                      <a:r>
                        <a:rPr lang="en-IE" sz="2000" b="1" dirty="0">
                          <a:solidFill>
                            <a:schemeClr val="bg1"/>
                          </a:solidFill>
                        </a:rPr>
                        <a:t>)</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494949"/>
                          </a:solidFill>
                        </a:rPr>
                        <a:t>Kopanje v gozdu </a:t>
                      </a:r>
                      <a:r>
                        <a:rPr lang="en-US" sz="2000" dirty="0">
                          <a:solidFill>
                            <a:srgbClr val="494949"/>
                          </a:solidFill>
                        </a:rPr>
                        <a:t>vključuje sprehod v naravnem okolju, ki spodbuja duševno in telesno dobro počutje. Znanstveno dokazano zmanjšuje kortizol; potrebna je minimalna infrastruktura.</a:t>
                      </a:r>
                    </a:p>
                    <a:p>
                      <a:pPr marL="342900" indent="-342900">
                        <a:buFont typeface="Arial" panose="020B0604020202020204" pitchFamily="34" charset="0"/>
                        <a:buChar char="•"/>
                      </a:pPr>
                      <a:r>
                        <a:rPr lang="en-US" sz="2000" b="1" kern="1200" dirty="0">
                          <a:solidFill>
                            <a:srgbClr val="494949"/>
                          </a:solidFill>
                          <a:latin typeface="+mn-lt"/>
                          <a:ea typeface="+mn-ea"/>
                          <a:cs typeface="+mn-cs"/>
                        </a:rPr>
                        <a:t>Joga na prostem na terasah </a:t>
                      </a:r>
                      <a:r>
                        <a:rPr lang="en-US" sz="2000" kern="1200" dirty="0">
                          <a:solidFill>
                            <a:srgbClr val="494949"/>
                          </a:solidFill>
                          <a:latin typeface="+mn-lt"/>
                          <a:ea typeface="+mn-ea"/>
                          <a:cs typeface="+mn-cs"/>
                        </a:rPr>
                        <a:t>gostom nudi miren prostor za vadbo joge in meditacije, kar poveča privlačnost vaše nastanitve.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Kopanje v gozdu: 0–300 EUR </a:t>
                      </a:r>
                      <a:r>
                        <a:rPr lang="en-US" sz="2000" dirty="0">
                          <a:solidFill>
                            <a:srgbClr val="494949"/>
                          </a:solidFill>
                        </a:rPr>
                        <a:t>(usposabljanje ali najem vodnika). </a:t>
                      </a:r>
                      <a:r>
                        <a:rPr lang="en-US" sz="2000" dirty="0">
                          <a:solidFill>
                            <a:srgbClr val="E96751"/>
                          </a:solidFill>
                          <a:hlinkClick r:id="rId2">
                            <a:extLst>
                              <a:ext uri="{A12FA001-AC4F-418D-AE19-62706E023703}">
                                <ahyp:hlinkClr xmlns:ahyp="http://schemas.microsoft.com/office/drawing/2018/hyperlinkcolor" val="tx"/>
                              </a:ext>
                            </a:extLst>
                          </a:hlinkClick>
                        </a:rPr>
                        <a:t>Navdih </a:t>
                      </a:r>
                      <a:r>
                        <a:rPr lang="en-US" sz="2000" dirty="0">
                          <a:solidFill>
                            <a:srgbClr val="494949"/>
                          </a:solidFill>
                        </a:rPr>
                        <a:t>iz Forest Bathing Switzerland, ki ponuja vodene izkušnje in programe usposabljanja.</a:t>
                      </a:r>
                    </a:p>
                    <a:p>
                      <a:pPr marL="342900" indent="-342900">
                        <a:buFont typeface="Arial" panose="020B0604020202020204" pitchFamily="34" charset="0"/>
                        <a:buChar char="•"/>
                      </a:pPr>
                      <a:r>
                        <a:rPr lang="en-US" sz="2000" b="1"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Samostojna izgradnja </a:t>
                      </a:r>
                      <a:r>
                        <a:rPr lang="en-US" sz="2000" b="1" dirty="0">
                          <a:solidFill>
                            <a:srgbClr val="E96751"/>
                          </a:solidFill>
                          <a:hlinkClick r:id="rId3">
                            <a:extLst>
                              <a:ext uri="{A12FA001-AC4F-418D-AE19-62706E023703}">
                                <ahyp:hlinkClr xmlns:ahyp="http://schemas.microsoft.com/office/drawing/2018/hyperlinkcolor" val="tx"/>
                              </a:ext>
                            </a:extLst>
                          </a:hlinkClick>
                        </a:rPr>
                        <a:t>jogijske </a:t>
                      </a:r>
                      <a:r>
                        <a:rPr lang="en-US" sz="2000" b="1"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terase</a:t>
                      </a:r>
                      <a:r>
                        <a:rPr lang="en-US" sz="2000" b="1" kern="1200" dirty="0">
                          <a:solidFill>
                            <a:srgbClr val="494949"/>
                          </a:solidFill>
                          <a:latin typeface="+mn-lt"/>
                          <a:ea typeface="+mn-ea"/>
                          <a:cs typeface="+mn-cs"/>
                        </a:rPr>
                        <a:t>: </a:t>
                      </a:r>
                      <a:r>
                        <a:rPr lang="en-US" sz="2000" kern="1200" dirty="0">
                          <a:solidFill>
                            <a:srgbClr val="494949"/>
                          </a:solidFill>
                          <a:latin typeface="+mn-lt"/>
                          <a:ea typeface="+mn-ea"/>
                          <a:cs typeface="+mn-cs"/>
                        </a:rPr>
                        <a:t>Stroški materiala znašajo od 15 do 60 EUR na kvadratni meter, odvisno od vrste lesa. Na primer, impregnirana borovina stane okoli 15 EUR/m², cedra pa približno 40 EUR/m².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Sodelujte </a:t>
                      </a:r>
                      <a:r>
                        <a:rPr lang="en-US" sz="2000" dirty="0">
                          <a:solidFill>
                            <a:srgbClr val="494949"/>
                          </a:solidFill>
                        </a:rPr>
                        <a:t>s certificiranimi vodniki ali usposobite osebje.</a:t>
                      </a:r>
                    </a:p>
                    <a:p>
                      <a:pPr marL="342900" indent="-342900">
                        <a:buFont typeface="Arial" panose="020B0604020202020204" pitchFamily="34" charset="0"/>
                        <a:buChar char="•"/>
                      </a:pPr>
                      <a:r>
                        <a:rPr lang="en-US" sz="2000" dirty="0">
                          <a:solidFill>
                            <a:srgbClr val="494949"/>
                          </a:solidFill>
                        </a:rPr>
                        <a:t>Izkoristite </a:t>
                      </a:r>
                      <a:r>
                        <a:rPr lang="en-US" sz="2000" b="1" dirty="0">
                          <a:solidFill>
                            <a:srgbClr val="494949"/>
                          </a:solidFill>
                        </a:rPr>
                        <a:t>obstoječe gozdne površine </a:t>
                      </a:r>
                      <a:r>
                        <a:rPr lang="en-US" sz="2000" dirty="0">
                          <a:solidFill>
                            <a:srgbClr val="494949"/>
                          </a:solidFill>
                        </a:rPr>
                        <a:t>ali ustvarite naravne poti na svojem zemljišču.</a:t>
                      </a:r>
                    </a:p>
                    <a:p>
                      <a:pPr marL="342900" indent="-342900">
                        <a:buFont typeface="Arial" panose="020B0604020202020204" pitchFamily="34" charset="0"/>
                        <a:buChar char="•"/>
                      </a:pPr>
                      <a:r>
                        <a:rPr lang="en-IE" sz="2000" dirty="0">
                          <a:solidFill>
                            <a:srgbClr val="494949"/>
                          </a:solidFill>
                        </a:rPr>
                        <a:t>Izberite </a:t>
                      </a:r>
                      <a:r>
                        <a:rPr lang="en-IE" sz="2000" b="1" dirty="0">
                          <a:solidFill>
                            <a:srgbClr val="494949"/>
                          </a:solidFill>
                        </a:rPr>
                        <a:t>trajne, vremensko odporne materiale.</a:t>
                      </a:r>
                    </a:p>
                    <a:p>
                      <a:pPr marL="342900" indent="-342900">
                        <a:buFont typeface="Arial" panose="020B0604020202020204" pitchFamily="34" charset="0"/>
                        <a:buChar char="•"/>
                      </a:pPr>
                      <a:r>
                        <a:rPr lang="en-US" sz="2000" dirty="0">
                          <a:solidFill>
                            <a:srgbClr val="494949"/>
                          </a:solidFill>
                        </a:rPr>
                        <a:t>Za večje udobje in uporabo skozi vse leto razmislite o </a:t>
                      </a:r>
                      <a:r>
                        <a:rPr lang="en-US" sz="2000" b="1" dirty="0">
                          <a:solidFill>
                            <a:srgbClr val="494949"/>
                          </a:solidFill>
                        </a:rPr>
                        <a:t>dodajanju </a:t>
                      </a:r>
                      <a:r>
                        <a:rPr lang="en-US" sz="2000" dirty="0">
                          <a:solidFill>
                            <a:srgbClr val="494949"/>
                          </a:solidFill>
                        </a:rPr>
                        <a:t>senčnikov ali pergol.</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243724"/>
                  </a:ext>
                </a:extLst>
              </a:tr>
              <a:tr h="478169">
                <a:tc>
                  <a:txBody>
                    <a:bodyPr/>
                    <a:lstStyle/>
                    <a:p>
                      <a:r>
                        <a:rPr lang="en-US" sz="2000" b="1" dirty="0">
                          <a:solidFill>
                            <a:schemeClr val="bg1"/>
                          </a:solidFill>
                        </a:rPr>
                        <a:t>Zvočna kopel ali meditacijska kupola</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Edinstven, vključujoč wellness trend; privlačen za posamezne </a:t>
                      </a:r>
                      <a:r>
                        <a:rPr lang="en-US" sz="2000" dirty="0" err="1">
                          <a:solidFill>
                            <a:srgbClr val="494949"/>
                          </a:solidFill>
                        </a:rPr>
                        <a:t>popotnike</a:t>
                      </a:r>
                      <a:r>
                        <a:rPr lang="en-US" sz="2000" dirty="0">
                          <a:solidFill>
                            <a:srgbClr val="494949"/>
                          </a:solidFill>
                        </a:rPr>
                        <a:t> in skupine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2.000–6.000 EUR za postavitev</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Organizirajte vikend oddih za povečanje prihodkov izven sezone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22247"/>
                  </a:ext>
                </a:extLst>
              </a:tr>
            </a:tbl>
          </a:graphicData>
        </a:graphic>
      </p:graphicFrame>
    </p:spTree>
    <p:extLst>
      <p:ext uri="{BB962C8B-B14F-4D97-AF65-F5344CB8AC3E}">
        <p14:creationId xmlns:p14="http://schemas.microsoft.com/office/powerpoint/2010/main" val="7830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9FCC826-955C-8BAD-F759-122B1FA1EB09}"/>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6" name="Text Placeholder 5">
            <a:extLst>
              <a:ext uri="{FF2B5EF4-FFF2-40B4-BE49-F238E27FC236}">
                <a16:creationId xmlns:a16="http://schemas.microsoft.com/office/drawing/2014/main" id="{1E63E198-F1AC-E23A-CEC8-41542E5F447A}"/>
              </a:ext>
            </a:extLst>
          </p:cNvPr>
          <p:cNvSpPr>
            <a:spLocks noGrp="1"/>
          </p:cNvSpPr>
          <p:nvPr>
            <p:ph type="body" sz="quarter" idx="66"/>
          </p:nvPr>
        </p:nvSpPr>
        <p:spPr/>
        <p:txBody>
          <a:bodyPr/>
          <a:lstStyle/>
          <a:p>
            <a:r>
              <a:rPr lang="en-GB"/>
              <a:t>Avtor fotografije: </a:t>
            </a:r>
            <a:r>
              <a:rPr lang="en-GB" dirty="0" err="1"/>
              <a:t>Cave </a:t>
            </a:r>
            <a:r>
              <a:rPr lang="en-GB" dirty="0"/>
              <a:t>People, Islandija</a:t>
            </a:r>
            <a:endParaRPr lang="en-GB"/>
          </a:p>
          <a:p>
            <a:endParaRPr lang="en-GB"/>
          </a:p>
        </p:txBody>
      </p:sp>
      <p:pic>
        <p:nvPicPr>
          <p:cNvPr id="21" name="Picture Placeholder 20">
            <a:extLst>
              <a:ext uri="{FF2B5EF4-FFF2-40B4-BE49-F238E27FC236}">
                <a16:creationId xmlns:a16="http://schemas.microsoft.com/office/drawing/2014/main" id="{096CBB90-F2A5-2976-9AE3-09DC476A7EB8}"/>
              </a:ext>
            </a:extLst>
          </p:cNvPr>
          <p:cNvPicPr>
            <a:picLocks noGrp="1" noChangeAspect="1"/>
          </p:cNvPicPr>
          <p:nvPr>
            <p:ph type="pic" sz="quarter" idx="69"/>
          </p:nvPr>
        </p:nvPicPr>
        <p:blipFill>
          <a:blip r:embed="rId3"/>
          <a:srcRect l="23693" r="23693"/>
          <a:stretch>
            <a:fillRect/>
          </a:stretch>
        </p:blipFill>
        <p:spPr>
          <a:xfrm>
            <a:off x="3728231" y="3682633"/>
            <a:ext cx="2654458" cy="3175367"/>
          </a:xfrm>
        </p:spPr>
      </p:pic>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70"/>
          </p:nvPr>
        </p:nvSpPr>
        <p:spPr/>
        <p:txBody>
          <a:bodyPr/>
          <a:lstStyle/>
          <a:p>
            <a:r>
              <a:rPr lang="en-GB"/>
              <a:t>Avtor fotografije: A-Frame v Soči, Gorizia, Slovenija</a:t>
            </a:r>
          </a:p>
          <a:p>
            <a:endParaRPr lang="en-GB"/>
          </a:p>
        </p:txBody>
      </p:sp>
      <p:pic>
        <p:nvPicPr>
          <p:cNvPr id="23" name="Picture Placeholder 22">
            <a:extLst>
              <a:ext uri="{FF2B5EF4-FFF2-40B4-BE49-F238E27FC236}">
                <a16:creationId xmlns:a16="http://schemas.microsoft.com/office/drawing/2014/main" id="{3664E179-5A5D-F8FD-0501-529A3E34148C}"/>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78"/>
          </p:nvPr>
        </p:nvSpPr>
        <p:spPr/>
        <p:txBody>
          <a:bodyPr/>
          <a:lstStyle/>
          <a:p>
            <a:r>
              <a:rPr lang="en-GB"/>
              <a:t>Avtor fotografije: Natur Air Suite, Italija</a:t>
            </a:r>
          </a:p>
          <a:p>
            <a:endParaRPr lang="en-GB" b="1"/>
          </a:p>
        </p:txBody>
      </p:sp>
      <p:sp>
        <p:nvSpPr>
          <p:cNvPr id="31" name="object 3">
            <a:extLst>
              <a:ext uri="{FF2B5EF4-FFF2-40B4-BE49-F238E27FC236}">
                <a16:creationId xmlns:a16="http://schemas.microsoft.com/office/drawing/2014/main" id="{04D15912-6720-9F53-E7A2-BB42673880B0}"/>
              </a:ext>
            </a:extLst>
          </p:cNvPr>
          <p:cNvSpPr/>
          <p:nvPr/>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2" name="Text Placeholder 32">
            <a:extLst>
              <a:ext uri="{FF2B5EF4-FFF2-40B4-BE49-F238E27FC236}">
                <a16:creationId xmlns:a16="http://schemas.microsoft.com/office/drawing/2014/main" id="{7C9FB74F-A086-912A-AAF7-BE0279EBE159}"/>
              </a:ext>
            </a:extLst>
          </p:cNvPr>
          <p:cNvSpPr>
            <a:spLocks noGrp="1"/>
          </p:cNvSpPr>
          <p:nvPr>
            <p:ph type="body" sz="quarter" idx="18" hasCustomPrompt="1"/>
          </p:nvPr>
        </p:nvSpPr>
        <p:spPr>
          <a:xfrm>
            <a:off x="558534" y="4243251"/>
            <a:ext cx="2636194" cy="1399756"/>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Misli zeleno, porabi pametno: stroški za ekologijo in skladnost</a:t>
            </a:r>
          </a:p>
          <a:p>
            <a:pPr lvl="0" algn="ctr">
              <a:lnSpc>
                <a:spcPct val="100000"/>
              </a:lnSpc>
              <a:spcAft>
                <a:spcPts val="600"/>
              </a:spcAft>
            </a:pPr>
            <a:r>
              <a:rPr lang="en-US" b="0" i="1">
                <a:solidFill>
                  <a:schemeClr val="bg1"/>
                </a:solidFill>
              </a:rPr>
              <a:t>(10 strani)</a:t>
            </a:r>
            <a:endParaRPr lang="en-IE" b="0" i="1">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CFC076CA-697C-0B03-AA6A-F4628E7ED62D}"/>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34" name="Straight Connector 33">
            <a:extLst>
              <a:ext uri="{FF2B5EF4-FFF2-40B4-BE49-F238E27FC236}">
                <a16:creationId xmlns:a16="http://schemas.microsoft.com/office/drawing/2014/main" id="{6FC3EF9D-56DB-BE17-8A43-BCC4CF8C63BF}"/>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3">
            <a:extLst>
              <a:ext uri="{FF2B5EF4-FFF2-40B4-BE49-F238E27FC236}">
                <a16:creationId xmlns:a16="http://schemas.microsoft.com/office/drawing/2014/main" id="{D80216F0-DE39-64CA-FFBF-B1F0557F7257}"/>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Avtor fotografije: </a:t>
            </a:r>
            <a:endParaRPr lang="en-US" dirty="0"/>
          </a:p>
        </p:txBody>
      </p:sp>
      <p:sp>
        <p:nvSpPr>
          <p:cNvPr id="36" name="Text Placeholder 32">
            <a:extLst>
              <a:ext uri="{FF2B5EF4-FFF2-40B4-BE49-F238E27FC236}">
                <a16:creationId xmlns:a16="http://schemas.microsoft.com/office/drawing/2014/main" id="{E07C9912-7735-B6F8-426B-863E11E99AC4}"/>
              </a:ext>
            </a:extLst>
          </p:cNvPr>
          <p:cNvSpPr>
            <a:spLocks noGrp="1"/>
          </p:cNvSpPr>
          <p:nvPr>
            <p:ph type="body" sz="quarter" idx="71" hasCustomPrompt="1"/>
          </p:nvPr>
        </p:nvSpPr>
        <p:spPr>
          <a:xfrm>
            <a:off x="3632417" y="1711326"/>
            <a:ext cx="2792501" cy="1380217"/>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Izstopajte in zagotovite uspešnost: faktor WOW </a:t>
            </a:r>
          </a:p>
          <a:p>
            <a:pPr algn="ctr">
              <a:lnSpc>
                <a:spcPct val="100000"/>
              </a:lnSpc>
              <a:spcAft>
                <a:spcPts val="600"/>
              </a:spcAft>
            </a:pPr>
            <a:r>
              <a:rPr lang="en-US" b="0" i="1">
                <a:solidFill>
                  <a:schemeClr val="bg1"/>
                </a:solidFill>
              </a:rPr>
              <a:t>(24 strani)</a:t>
            </a:r>
            <a:endParaRPr lang="en-IE" b="0" i="1">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1913F773-C86D-D7EC-64FE-D51EF3DB07C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8" name="Straight Connector 37">
            <a:extLst>
              <a:ext uri="{FF2B5EF4-FFF2-40B4-BE49-F238E27FC236}">
                <a16:creationId xmlns:a16="http://schemas.microsoft.com/office/drawing/2014/main" id="{399D419C-F8B9-EBDB-B33B-D15F199F0255}"/>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1D75E9FB-938B-C575-C4E2-104CEE21CB91}"/>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0" name="Text Placeholder 32">
            <a:extLst>
              <a:ext uri="{FF2B5EF4-FFF2-40B4-BE49-F238E27FC236}">
                <a16:creationId xmlns:a16="http://schemas.microsoft.com/office/drawing/2014/main" id="{B47C2F38-5F56-B2DF-6114-6511ECA7E0DB}"/>
              </a:ext>
            </a:extLst>
          </p:cNvPr>
          <p:cNvSpPr>
            <a:spLocks noGrp="1"/>
          </p:cNvSpPr>
          <p:nvPr>
            <p:ph type="body" sz="quarter" idx="74" hasCustomPrompt="1"/>
          </p:nvPr>
        </p:nvSpPr>
        <p:spPr>
          <a:xfrm>
            <a:off x="6945485" y="4256503"/>
            <a:ext cx="2636194" cy="1399756"/>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Viri</a:t>
            </a:r>
          </a:p>
          <a:p>
            <a:pPr algn="ctr">
              <a:lnSpc>
                <a:spcPct val="100000"/>
              </a:lnSpc>
              <a:spcAft>
                <a:spcPts val="600"/>
              </a:spcAft>
            </a:pPr>
            <a:r>
              <a:rPr lang="en-US" b="0" i="1">
                <a:solidFill>
                  <a:schemeClr val="bg1"/>
                </a:solidFill>
              </a:rPr>
              <a:t>(20 strani)</a:t>
            </a:r>
            <a:endParaRPr lang="en-IE" b="0" i="1">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9D56280D-E5AD-5CBC-BF70-A6B56C87127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cxnSp>
        <p:nvCxnSpPr>
          <p:cNvPr id="42" name="Straight Connector 41">
            <a:extLst>
              <a:ext uri="{FF2B5EF4-FFF2-40B4-BE49-F238E27FC236}">
                <a16:creationId xmlns:a16="http://schemas.microsoft.com/office/drawing/2014/main" id="{4F45C73E-4885-FA17-8369-AA57FFD293FC}"/>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7EA3B512-F9F5-294E-83B6-821C94F514FD}"/>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Avtor fotografije: </a:t>
            </a:r>
            <a:endParaRPr lang="en-US" dirty="0"/>
          </a:p>
        </p:txBody>
      </p:sp>
      <p:sp>
        <p:nvSpPr>
          <p:cNvPr id="2" name="Freeform 28">
            <a:extLst>
              <a:ext uri="{FF2B5EF4-FFF2-40B4-BE49-F238E27FC236}">
                <a16:creationId xmlns:a16="http://schemas.microsoft.com/office/drawing/2014/main" id="{DEA1A095-94A3-550F-F2F9-543FE9A2814B}"/>
              </a:ext>
            </a:extLst>
          </p:cNvPr>
          <p:cNvSpPr/>
          <p:nvPr/>
        </p:nvSpPr>
        <p:spPr>
          <a:xfrm>
            <a:off x="-15270" y="106615"/>
            <a:ext cx="7292126" cy="1195108"/>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7FB9B83F-8E3D-D85D-71D9-985457876EA9}"/>
              </a:ext>
            </a:extLst>
          </p:cNvPr>
          <p:cNvSpPr txBox="1">
            <a:spLocks/>
          </p:cNvSpPr>
          <p:nvPr/>
        </p:nvSpPr>
        <p:spPr>
          <a:xfrm>
            <a:off x="186035" y="186527"/>
            <a:ext cx="7141307" cy="1294419"/>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900" dirty="0">
                <a:solidFill>
                  <a:schemeClr val="bg1"/>
                </a:solidFill>
              </a:rPr>
              <a:t>3. del: </a:t>
            </a:r>
            <a:r>
              <a:rPr lang="en-US" sz="2900" dirty="0">
                <a:solidFill>
                  <a:schemeClr val="bg1"/>
                </a:solidFill>
              </a:rPr>
              <a:t>Trajnost, vlaganje v faktor WOW in podporna orodja</a:t>
            </a:r>
            <a:endParaRPr lang="en-GB" sz="2900" dirty="0">
              <a:solidFill>
                <a:schemeClr val="bg1"/>
              </a:solidFill>
              <a:ea typeface="Calibri"/>
              <a:cs typeface="Calibri"/>
            </a:endParaRPr>
          </a:p>
        </p:txBody>
      </p:sp>
      <p:sp>
        <p:nvSpPr>
          <p:cNvPr id="15" name="Text Placeholder 32">
            <a:extLst>
              <a:ext uri="{FF2B5EF4-FFF2-40B4-BE49-F238E27FC236}">
                <a16:creationId xmlns:a16="http://schemas.microsoft.com/office/drawing/2014/main" id="{33F200CB-DE5C-742B-07B8-981B0C81478D}"/>
              </a:ext>
            </a:extLst>
          </p:cNvPr>
          <p:cNvSpPr txBox="1">
            <a:spLocks/>
          </p:cNvSpPr>
          <p:nvPr/>
        </p:nvSpPr>
        <p:spPr>
          <a:xfrm>
            <a:off x="1219970" y="3850654"/>
            <a:ext cx="1748911" cy="243728"/>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err="1">
                <a:latin typeface="Calibri"/>
                <a:ea typeface="Open Sans"/>
                <a:cs typeface="Calibri"/>
              </a:rPr>
              <a:t>Poglavje</a:t>
            </a:r>
            <a:endParaRPr lang="en-US" dirty="0" err="1"/>
          </a:p>
        </p:txBody>
      </p:sp>
      <p:sp>
        <p:nvSpPr>
          <p:cNvPr id="18" name="Text Placeholder 32">
            <a:extLst>
              <a:ext uri="{FF2B5EF4-FFF2-40B4-BE49-F238E27FC236}">
                <a16:creationId xmlns:a16="http://schemas.microsoft.com/office/drawing/2014/main" id="{6586AE1D-6401-7B20-123A-450132375016}"/>
              </a:ext>
            </a:extLst>
          </p:cNvPr>
          <p:cNvSpPr txBox="1">
            <a:spLocks/>
          </p:cNvSpPr>
          <p:nvPr/>
        </p:nvSpPr>
        <p:spPr>
          <a:xfrm>
            <a:off x="4484440" y="1440781"/>
            <a:ext cx="1748911" cy="243728"/>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err="1">
                <a:latin typeface="Calibri"/>
                <a:ea typeface="Open Sans"/>
                <a:cs typeface="Calibri"/>
              </a:rPr>
              <a:t>Poglavje</a:t>
            </a:r>
          </a:p>
        </p:txBody>
      </p:sp>
      <p:sp>
        <p:nvSpPr>
          <p:cNvPr id="20" name="Text Placeholder 32">
            <a:extLst>
              <a:ext uri="{FF2B5EF4-FFF2-40B4-BE49-F238E27FC236}">
                <a16:creationId xmlns:a16="http://schemas.microsoft.com/office/drawing/2014/main" id="{1D33ECE1-D24F-16E5-BDC0-2E5AE47C084D}"/>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Poglavje </a:t>
            </a:r>
          </a:p>
        </p:txBody>
      </p:sp>
      <p:sp>
        <p:nvSpPr>
          <p:cNvPr id="4" name="Text Placeholder 16">
            <a:extLst>
              <a:ext uri="{FF2B5EF4-FFF2-40B4-BE49-F238E27FC236}">
                <a16:creationId xmlns:a16="http://schemas.microsoft.com/office/drawing/2014/main" id="{ED6B0E2D-B842-F038-F1BA-171FFE5A5CD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 6</a:t>
            </a:r>
          </a:p>
          <a:p>
            <a:pPr marL="0" indent="0">
              <a:lnSpc>
                <a:spcPct val="100000"/>
              </a:lnSpc>
              <a:spcBef>
                <a:spcPts val="0"/>
              </a:spcBef>
              <a:buFont typeface="Arial" panose="020B0604020202020204" pitchFamily="34" charset="0"/>
              <a:buNone/>
            </a:pPr>
            <a:r>
              <a:rPr lang="en-GB" sz="6600" dirty="0">
                <a:solidFill>
                  <a:srgbClr val="E96751"/>
                </a:solidFill>
              </a:rPr>
              <a:t>VSEBINA</a:t>
            </a:r>
          </a:p>
        </p:txBody>
      </p:sp>
    </p:spTree>
    <p:extLst>
      <p:ext uri="{BB962C8B-B14F-4D97-AF65-F5344CB8AC3E}">
        <p14:creationId xmlns:p14="http://schemas.microsoft.com/office/powerpoint/2010/main" val="635143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2C2D9-893B-B190-9C9F-4036BB69F48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3067F8E-D066-F3DF-CC15-203C2C18E55A}"/>
              </a:ext>
            </a:extLst>
          </p:cNvPr>
          <p:cNvGraphicFramePr>
            <a:graphicFrameLocks noGrp="1"/>
          </p:cNvGraphicFramePr>
          <p:nvPr>
            <p:extLst>
              <p:ext uri="{D42A27DB-BD31-4B8C-83A1-F6EECF244321}">
                <p14:modId xmlns:p14="http://schemas.microsoft.com/office/powerpoint/2010/main" val="2315554527"/>
              </p:ext>
            </p:extLst>
          </p:nvPr>
        </p:nvGraphicFramePr>
        <p:xfrm>
          <a:off x="261160" y="403375"/>
          <a:ext cx="11502948" cy="6157929"/>
        </p:xfrm>
        <a:graphic>
          <a:graphicData uri="http://schemas.openxmlformats.org/drawingml/2006/table">
            <a:tbl>
              <a:tblPr/>
              <a:tblGrid>
                <a:gridCol w="2520873">
                  <a:extLst>
                    <a:ext uri="{9D8B030D-6E8A-4147-A177-3AD203B41FA5}">
                      <a16:colId xmlns:a16="http://schemas.microsoft.com/office/drawing/2014/main" val="377391700"/>
                    </a:ext>
                  </a:extLst>
                </a:gridCol>
                <a:gridCol w="2867025">
                  <a:extLst>
                    <a:ext uri="{9D8B030D-6E8A-4147-A177-3AD203B41FA5}">
                      <a16:colId xmlns:a16="http://schemas.microsoft.com/office/drawing/2014/main" val="2884507378"/>
                    </a:ext>
                  </a:extLst>
                </a:gridCol>
                <a:gridCol w="3676650">
                  <a:extLst>
                    <a:ext uri="{9D8B030D-6E8A-4147-A177-3AD203B41FA5}">
                      <a16:colId xmlns:a16="http://schemas.microsoft.com/office/drawing/2014/main" val="352796901"/>
                    </a:ext>
                  </a:extLst>
                </a:gridCol>
                <a:gridCol w="2438400">
                  <a:extLst>
                    <a:ext uri="{9D8B030D-6E8A-4147-A177-3AD203B41FA5}">
                      <a16:colId xmlns:a16="http://schemas.microsoft.com/office/drawing/2014/main" val="2704711080"/>
                    </a:ext>
                  </a:extLst>
                </a:gridCol>
              </a:tblGrid>
              <a:tr h="478169">
                <a:tc>
                  <a:txBody>
                    <a:bodyPr/>
                    <a:lstStyle/>
                    <a:p>
                      <a:pPr algn="ctr"/>
                      <a:r>
                        <a:rPr lang="en-IE" sz="1700" b="1" dirty="0" err="1">
                          <a:solidFill>
                            <a:schemeClr val="bg1"/>
                          </a:solidFill>
                        </a:rPr>
                        <a:t>Velneška</a:t>
                      </a:r>
                      <a:r>
                        <a:rPr lang="en-IE" sz="1700" b="1" dirty="0">
                          <a:solidFill>
                            <a:schemeClr val="bg1"/>
                          </a:solidFill>
                        </a:rPr>
                        <a:t> </a:t>
                      </a:r>
                      <a:r>
                        <a:rPr lang="en-IE" sz="1700" b="1" dirty="0" err="1">
                          <a:solidFill>
                            <a:schemeClr val="bg1"/>
                          </a:solidFill>
                        </a:rPr>
                        <a:t>izkušnja</a:t>
                      </a:r>
                      <a:endParaRPr lang="en-IE" sz="1700" dirty="0" err="1">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700" b="1" dirty="0">
                          <a:solidFill>
                            <a:schemeClr val="bg1"/>
                          </a:solidFill>
                        </a:rPr>
                        <a:t>Zakaj je to »wow«</a:t>
                      </a:r>
                      <a:endParaRPr lang="en-IE" sz="17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700" b="1" dirty="0">
                          <a:solidFill>
                            <a:schemeClr val="bg1"/>
                          </a:solidFill>
                        </a:rPr>
                        <a:t>Cenovni razpon (€)</a:t>
                      </a:r>
                      <a:endParaRPr lang="en-IE" sz="17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700" b="1" dirty="0">
                          <a:solidFill>
                            <a:schemeClr val="bg1"/>
                          </a:solidFill>
                        </a:rPr>
                        <a:t>Finančni nasvet</a:t>
                      </a:r>
                      <a:endParaRPr lang="en-IE" sz="17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612961301"/>
                  </a:ext>
                </a:extLst>
              </a:tr>
              <a:tr h="478169">
                <a:tc>
                  <a:txBody>
                    <a:bodyPr/>
                    <a:lstStyle/>
                    <a:p>
                      <a:r>
                        <a:rPr lang="en-US" sz="1700" b="1" dirty="0">
                          <a:solidFill>
                            <a:schemeClr val="bg1"/>
                          </a:solidFill>
                        </a:rPr>
                        <a:t>Platforme za opazovanje zvezd + kabine za digitalno detoksikacijo</a:t>
                      </a:r>
                      <a:endParaRPr lang="en-US" sz="17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700" dirty="0">
                          <a:solidFill>
                            <a:srgbClr val="494949"/>
                          </a:solidFill>
                        </a:rPr>
                        <a:t>Združuje naravno čudenje s tehnološko mirno okolico</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b="1" dirty="0">
                          <a:solidFill>
                            <a:srgbClr val="494949"/>
                          </a:solidFill>
                        </a:rPr>
                        <a:t>1.000–4.000 € </a:t>
                      </a:r>
                      <a:r>
                        <a:rPr lang="en-US" sz="1700" dirty="0">
                          <a:solidFill>
                            <a:srgbClr val="494949"/>
                          </a:solidFill>
                        </a:rPr>
                        <a:t>za nadgradnjo platforme ali kabine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dirty="0">
                          <a:solidFill>
                            <a:srgbClr val="494949"/>
                          </a:solidFill>
                        </a:rPr>
                        <a:t>Privablja pare in ljubitelje dobrega počutja z višjo ceno na noč</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2638561"/>
                  </a:ext>
                </a:extLst>
              </a:tr>
              <a:tr h="478169">
                <a:tc>
                  <a:txBody>
                    <a:bodyPr/>
                    <a:lstStyle/>
                    <a:p>
                      <a:r>
                        <a:rPr lang="en-US" sz="1700" b="1" dirty="0">
                          <a:solidFill>
                            <a:schemeClr val="bg1"/>
                          </a:solidFill>
                        </a:rPr>
                        <a:t>Izkušnje z ekološko hrano </a:t>
                      </a:r>
                      <a:r>
                        <a:rPr lang="en-US" sz="1700" dirty="0">
                          <a:solidFill>
                            <a:schemeClr val="bg1"/>
                          </a:solidFill>
                        </a:rPr>
                        <a:t>(vrtovi na lokaciji, sprehodi za nabiranje hrane)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700" dirty="0">
                          <a:solidFill>
                            <a:srgbClr val="494949"/>
                          </a:solidFill>
                        </a:rPr>
                        <a:t>Gradijo povezavo z mestom in zdravim življenjem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b="1" dirty="0">
                          <a:solidFill>
                            <a:srgbClr val="494949"/>
                          </a:solidFill>
                        </a:rPr>
                        <a:t>1.500–5.000 EUR, </a:t>
                      </a:r>
                      <a:r>
                        <a:rPr lang="en-US" sz="1700" dirty="0">
                          <a:solidFill>
                            <a:srgbClr val="494949"/>
                          </a:solidFill>
                        </a:rPr>
                        <a:t>odvisno od obsega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dirty="0">
                          <a:solidFill>
                            <a:srgbClr val="494949"/>
                          </a:solidFill>
                        </a:rPr>
                        <a:t>Sodelovanje z lokalnimi kuharji ali ponudba vrtnih zabojev za samostojno gojenje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35682"/>
                  </a:ext>
                </a:extLst>
              </a:tr>
              <a:tr h="478169">
                <a:tc>
                  <a:txBody>
                    <a:bodyPr/>
                    <a:lstStyle/>
                    <a:p>
                      <a:r>
                        <a:rPr lang="en-US" sz="1700" b="1" dirty="0">
                          <a:solidFill>
                            <a:schemeClr val="bg1"/>
                          </a:solidFill>
                        </a:rPr>
                        <a:t>Zunanje terase za jogo z razgledom na naravo</a:t>
                      </a:r>
                      <a:endParaRPr lang="en-US" sz="17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700" dirty="0">
                          <a:solidFill>
                            <a:srgbClr val="494949"/>
                          </a:solidFill>
                        </a:rPr>
                        <a:t>Miren </a:t>
                      </a:r>
                      <a:r>
                        <a:rPr lang="en-US" sz="1700" err="1">
                          <a:solidFill>
                            <a:srgbClr val="494949"/>
                          </a:solidFill>
                        </a:rPr>
                        <a:t>prostor</a:t>
                      </a:r>
                      <a:r>
                        <a:rPr lang="en-US" sz="1700" dirty="0">
                          <a:solidFill>
                            <a:srgbClr val="494949"/>
                          </a:solidFill>
                        </a:rPr>
                        <a:t> + </a:t>
                      </a:r>
                      <a:r>
                        <a:rPr lang="en-US" sz="1700" err="1">
                          <a:solidFill>
                            <a:srgbClr val="494949"/>
                          </a:solidFill>
                        </a:rPr>
                        <a:t>nizka</a:t>
                      </a:r>
                      <a:r>
                        <a:rPr lang="en-US" sz="1700" dirty="0">
                          <a:solidFill>
                            <a:srgbClr val="494949"/>
                          </a:solidFill>
                        </a:rPr>
                        <a:t> </a:t>
                      </a:r>
                      <a:r>
                        <a:rPr lang="en-US" sz="1700" err="1">
                          <a:solidFill>
                            <a:srgbClr val="494949"/>
                          </a:solidFill>
                        </a:rPr>
                        <a:t>infrastruktura</a:t>
                      </a:r>
                      <a:r>
                        <a:rPr lang="en-US" sz="1700" dirty="0">
                          <a:solidFill>
                            <a:srgbClr val="494949"/>
                          </a:solidFill>
                        </a:rPr>
                        <a:t> + </a:t>
                      </a:r>
                      <a:r>
                        <a:rPr lang="en-US" sz="1700" err="1">
                          <a:solidFill>
                            <a:srgbClr val="494949"/>
                          </a:solidFill>
                        </a:rPr>
                        <a:t>visoka</a:t>
                      </a:r>
                      <a:r>
                        <a:rPr lang="en-US" sz="1700" dirty="0">
                          <a:solidFill>
                            <a:srgbClr val="494949"/>
                          </a:solidFill>
                        </a:rPr>
                        <a:t> </a:t>
                      </a:r>
                      <a:r>
                        <a:rPr lang="en-US" sz="1700" err="1">
                          <a:solidFill>
                            <a:srgbClr val="494949"/>
                          </a:solidFill>
                        </a:rPr>
                        <a:t>vrednost</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700" b="1" dirty="0">
                          <a:solidFill>
                            <a:srgbClr val="494949"/>
                          </a:solidFill>
                        </a:rPr>
                        <a:t>500–2000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dirty="0" err="1">
                          <a:solidFill>
                            <a:srgbClr val="494949"/>
                          </a:solidFill>
                        </a:rPr>
                        <a:t>Ponudite</a:t>
                      </a:r>
                      <a:r>
                        <a:rPr lang="en-US" sz="1700" dirty="0">
                          <a:solidFill>
                            <a:srgbClr val="494949"/>
                          </a:solidFill>
                        </a:rPr>
                        <a:t> </a:t>
                      </a:r>
                      <a:r>
                        <a:rPr lang="en-US" sz="1700" dirty="0" err="1">
                          <a:solidFill>
                            <a:srgbClr val="494949"/>
                          </a:solidFill>
                        </a:rPr>
                        <a:t>jogijske</a:t>
                      </a:r>
                      <a:r>
                        <a:rPr lang="en-US" sz="1700" dirty="0">
                          <a:solidFill>
                            <a:srgbClr val="494949"/>
                          </a:solidFill>
                        </a:rPr>
                        <a:t> </a:t>
                      </a:r>
                      <a:r>
                        <a:rPr lang="en-US" sz="1700" dirty="0" err="1">
                          <a:solidFill>
                            <a:srgbClr val="494949"/>
                          </a:solidFill>
                        </a:rPr>
                        <a:t>komplete</a:t>
                      </a:r>
                      <a:r>
                        <a:rPr lang="en-US" sz="1700" dirty="0">
                          <a:solidFill>
                            <a:srgbClr val="494949"/>
                          </a:solidFill>
                        </a:rPr>
                        <a:t> </a:t>
                      </a:r>
                      <a:r>
                        <a:rPr lang="en-US" sz="1700" dirty="0" err="1">
                          <a:solidFill>
                            <a:srgbClr val="494949"/>
                          </a:solidFill>
                        </a:rPr>
                        <a:t>ali</a:t>
                      </a:r>
                      <a:r>
                        <a:rPr lang="en-US" sz="1700" dirty="0">
                          <a:solidFill>
                            <a:srgbClr val="494949"/>
                          </a:solidFill>
                        </a:rPr>
                        <a:t> </a:t>
                      </a:r>
                      <a:r>
                        <a:rPr lang="en-US" sz="1700" dirty="0" err="1">
                          <a:solidFill>
                            <a:srgbClr val="494949"/>
                          </a:solidFill>
                        </a:rPr>
                        <a:t>samostojne</a:t>
                      </a:r>
                      <a:r>
                        <a:rPr lang="en-US" sz="1700" dirty="0">
                          <a:solidFill>
                            <a:srgbClr val="494949"/>
                          </a:solidFill>
                        </a:rPr>
                        <a:t> </a:t>
                      </a:r>
                      <a:r>
                        <a:rPr lang="en-US" sz="1700" dirty="0" err="1">
                          <a:solidFill>
                            <a:srgbClr val="494949"/>
                          </a:solidFill>
                        </a:rPr>
                        <a:t>vadbe</a:t>
                      </a:r>
                      <a:r>
                        <a:rPr lang="en-US" sz="1700" dirty="0">
                          <a:solidFill>
                            <a:srgbClr val="494949"/>
                          </a:solidFill>
                        </a:rPr>
                        <a:t>, da </a:t>
                      </a:r>
                      <a:r>
                        <a:rPr lang="en-US" sz="1700" dirty="0" err="1">
                          <a:solidFill>
                            <a:srgbClr val="494949"/>
                          </a:solidFill>
                        </a:rPr>
                        <a:t>zmanjšate</a:t>
                      </a:r>
                      <a:r>
                        <a:rPr lang="en-US" sz="1700" dirty="0">
                          <a:solidFill>
                            <a:srgbClr val="494949"/>
                          </a:solidFill>
                        </a:rPr>
                        <a:t> </a:t>
                      </a:r>
                      <a:r>
                        <a:rPr lang="en-US" sz="1700" dirty="0" err="1">
                          <a:solidFill>
                            <a:srgbClr val="494949"/>
                          </a:solidFill>
                        </a:rPr>
                        <a:t>potrebo</a:t>
                      </a:r>
                      <a:r>
                        <a:rPr lang="en-US" sz="1700" dirty="0">
                          <a:solidFill>
                            <a:srgbClr val="494949"/>
                          </a:solidFill>
                        </a:rPr>
                        <a:t> po </a:t>
                      </a:r>
                      <a:r>
                        <a:rPr lang="en-US" sz="1700" dirty="0" err="1">
                          <a:solidFill>
                            <a:srgbClr val="494949"/>
                          </a:solidFill>
                        </a:rPr>
                        <a:t>osebju</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4010233"/>
                  </a:ext>
                </a:extLst>
              </a:tr>
              <a:tr h="478169">
                <a:tc>
                  <a:txBody>
                    <a:bodyPr/>
                    <a:lstStyle/>
                    <a:p>
                      <a:r>
                        <a:rPr lang="en-IE" sz="1700" b="1" dirty="0">
                          <a:solidFill>
                            <a:schemeClr val="bg1"/>
                          </a:solidFill>
                        </a:rPr>
                        <a:t>Aromaterapevtski rituali za spanje </a:t>
                      </a:r>
                      <a:r>
                        <a:rPr lang="en-IE" sz="1700" dirty="0">
                          <a:solidFill>
                            <a:schemeClr val="bg1"/>
                          </a:solidFill>
                        </a:rPr>
                        <a:t>(npr. spreji za blazine, eterična olja)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700" dirty="0" err="1">
                          <a:solidFill>
                            <a:srgbClr val="494949"/>
                          </a:solidFill>
                        </a:rPr>
                        <a:t>Izboljša</a:t>
                      </a:r>
                      <a:r>
                        <a:rPr lang="en-US" sz="1700" dirty="0">
                          <a:solidFill>
                            <a:srgbClr val="494949"/>
                          </a:solidFill>
                        </a:rPr>
                        <a:t> </a:t>
                      </a:r>
                      <a:r>
                        <a:rPr lang="en-US" sz="1700" dirty="0" err="1">
                          <a:solidFill>
                            <a:srgbClr val="494949"/>
                          </a:solidFill>
                        </a:rPr>
                        <a:t>občutek</a:t>
                      </a:r>
                      <a:r>
                        <a:rPr lang="en-US" sz="1700" dirty="0">
                          <a:solidFill>
                            <a:srgbClr val="494949"/>
                          </a:solidFill>
                        </a:rPr>
                        <a:t> </a:t>
                      </a:r>
                      <a:r>
                        <a:rPr lang="en-US" sz="1700" dirty="0" err="1">
                          <a:solidFill>
                            <a:srgbClr val="494949"/>
                          </a:solidFill>
                        </a:rPr>
                        <a:t>nege</a:t>
                      </a:r>
                      <a:r>
                        <a:rPr lang="en-US" sz="1700" dirty="0">
                          <a:solidFill>
                            <a:srgbClr val="494949"/>
                          </a:solidFill>
                        </a:rPr>
                        <a:t> in </a:t>
                      </a:r>
                      <a:r>
                        <a:rPr lang="en-US" sz="1700" dirty="0" err="1">
                          <a:solidFill>
                            <a:srgbClr val="494949"/>
                          </a:solidFill>
                        </a:rPr>
                        <a:t>kakovost</a:t>
                      </a:r>
                      <a:r>
                        <a:rPr lang="en-US" sz="1700" dirty="0">
                          <a:solidFill>
                            <a:srgbClr val="494949"/>
                          </a:solidFill>
                        </a:rPr>
                        <a:t> </a:t>
                      </a:r>
                      <a:r>
                        <a:rPr lang="en-US" sz="1700" dirty="0" err="1">
                          <a:solidFill>
                            <a:srgbClr val="494949"/>
                          </a:solidFill>
                        </a:rPr>
                        <a:t>počitka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700" b="1" dirty="0">
                          <a:solidFill>
                            <a:srgbClr val="494949"/>
                          </a:solidFill>
                        </a:rPr>
                        <a:t>5–15 EUR na sobo/na bivanje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dirty="0" err="1">
                          <a:solidFill>
                            <a:srgbClr val="494949"/>
                          </a:solidFill>
                        </a:rPr>
                        <a:t>Zaračunajte</a:t>
                      </a:r>
                      <a:r>
                        <a:rPr lang="en-US" sz="1700" dirty="0">
                          <a:solidFill>
                            <a:srgbClr val="494949"/>
                          </a:solidFill>
                        </a:rPr>
                        <a:t> </a:t>
                      </a:r>
                      <a:r>
                        <a:rPr lang="en-US" sz="1700" dirty="0" err="1">
                          <a:solidFill>
                            <a:srgbClr val="494949"/>
                          </a:solidFill>
                        </a:rPr>
                        <a:t>dodatno</a:t>
                      </a:r>
                      <a:r>
                        <a:rPr lang="en-US" sz="1700" dirty="0">
                          <a:solidFill>
                            <a:srgbClr val="494949"/>
                          </a:solidFill>
                        </a:rPr>
                        <a:t> </a:t>
                      </a:r>
                      <a:r>
                        <a:rPr lang="en-US" sz="1700" dirty="0" err="1">
                          <a:solidFill>
                            <a:srgbClr val="494949"/>
                          </a:solidFill>
                        </a:rPr>
                        <a:t>nadgradnjo</a:t>
                      </a:r>
                      <a:r>
                        <a:rPr lang="en-US" sz="1700" dirty="0">
                          <a:solidFill>
                            <a:srgbClr val="494949"/>
                          </a:solidFill>
                        </a:rPr>
                        <a:t> </a:t>
                      </a:r>
                      <a:r>
                        <a:rPr lang="en-US" sz="1700" dirty="0" err="1">
                          <a:solidFill>
                            <a:srgbClr val="494949"/>
                          </a:solidFill>
                        </a:rPr>
                        <a:t>ali</a:t>
                      </a:r>
                      <a:r>
                        <a:rPr lang="en-US" sz="1700" dirty="0">
                          <a:solidFill>
                            <a:srgbClr val="494949"/>
                          </a:solidFill>
                        </a:rPr>
                        <a:t> jo </a:t>
                      </a:r>
                      <a:r>
                        <a:rPr lang="en-US" sz="1700" dirty="0" err="1">
                          <a:solidFill>
                            <a:srgbClr val="494949"/>
                          </a:solidFill>
                        </a:rPr>
                        <a:t>vključite</a:t>
                      </a:r>
                      <a:r>
                        <a:rPr lang="en-US" sz="1700" dirty="0">
                          <a:solidFill>
                            <a:srgbClr val="494949"/>
                          </a:solidFill>
                        </a:rPr>
                        <a:t> v </a:t>
                      </a:r>
                      <a:r>
                        <a:rPr lang="en-US" sz="1700" dirty="0" err="1">
                          <a:solidFill>
                            <a:srgbClr val="494949"/>
                          </a:solidFill>
                        </a:rPr>
                        <a:t>premijsko</a:t>
                      </a:r>
                      <a:r>
                        <a:rPr lang="en-US" sz="1700" dirty="0">
                          <a:solidFill>
                            <a:srgbClr val="494949"/>
                          </a:solidFill>
                        </a:rPr>
                        <a:t> </a:t>
                      </a:r>
                      <a:r>
                        <a:rPr lang="en-US" sz="1700" dirty="0" err="1">
                          <a:solidFill>
                            <a:srgbClr val="494949"/>
                          </a:solidFill>
                        </a:rPr>
                        <a:t>ceno</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801759"/>
                  </a:ext>
                </a:extLst>
              </a:tr>
              <a:tr h="478169">
                <a:tc>
                  <a:txBody>
                    <a:bodyPr/>
                    <a:lstStyle/>
                    <a:p>
                      <a:r>
                        <a:rPr lang="en-US" sz="1700" b="1" dirty="0">
                          <a:solidFill>
                            <a:schemeClr val="bg1"/>
                          </a:solidFill>
                        </a:rPr>
                        <a:t>Hladni bazeni, ledeni kopeli ali zunanje tuše</a:t>
                      </a:r>
                      <a:endParaRPr lang="en-US" sz="17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1700" b="1" dirty="0">
                          <a:solidFill>
                            <a:srgbClr val="494949"/>
                          </a:solidFill>
                        </a:rPr>
                        <a:t>Povezava z </a:t>
                      </a:r>
                      <a:r>
                        <a:rPr lang="en-US" sz="1700" b="1" dirty="0" err="1">
                          <a:solidFill>
                            <a:srgbClr val="494949"/>
                          </a:solidFill>
                        </a:rPr>
                        <a:t>nordijskim</a:t>
                      </a:r>
                      <a:r>
                        <a:rPr lang="en-US" sz="1700" b="1" dirty="0">
                          <a:solidFill>
                            <a:srgbClr val="494949"/>
                          </a:solidFill>
                        </a:rPr>
                        <a:t> </a:t>
                      </a:r>
                      <a:r>
                        <a:rPr lang="en-US" sz="1700" b="1" dirty="0" err="1">
                          <a:solidFill>
                            <a:srgbClr val="494949"/>
                          </a:solidFill>
                        </a:rPr>
                        <a:t>velnesom</a:t>
                      </a:r>
                      <a:r>
                        <a:rPr lang="en-US" sz="1700" b="1" dirty="0">
                          <a:solidFill>
                            <a:srgbClr val="494949"/>
                          </a:solidFill>
                        </a:rPr>
                        <a:t> in </a:t>
                      </a:r>
                      <a:r>
                        <a:rPr lang="en-US" sz="1700" b="1" dirty="0" err="1">
                          <a:solidFill>
                            <a:srgbClr val="494949"/>
                          </a:solidFill>
                        </a:rPr>
                        <a:t>naravno</a:t>
                      </a:r>
                      <a:r>
                        <a:rPr lang="en-US" sz="1700" b="1" dirty="0">
                          <a:solidFill>
                            <a:srgbClr val="494949"/>
                          </a:solidFill>
                        </a:rPr>
                        <a:t> </a:t>
                      </a:r>
                      <a:r>
                        <a:rPr lang="en-US" sz="1700" b="1" dirty="0" err="1">
                          <a:solidFill>
                            <a:srgbClr val="494949"/>
                          </a:solidFill>
                        </a:rPr>
                        <a:t>odpornostjo</a:t>
                      </a:r>
                      <a:r>
                        <a:rPr lang="en-US" sz="1700" b="1" dirty="0">
                          <a:solidFill>
                            <a:srgbClr val="494949"/>
                          </a:solidFill>
                        </a:rPr>
                        <a:t>. </a:t>
                      </a:r>
                      <a:r>
                        <a:rPr lang="en-US" sz="1700" dirty="0">
                          <a:solidFill>
                            <a:srgbClr val="494949"/>
                          </a:solidFill>
                        </a:rPr>
                        <a:t>Hladni bazeni se uporabljajo za hidroterapijo, ki pomaga pri regeneraciji mišic in spodbuja krvni obtok.</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700" dirty="0">
                          <a:solidFill>
                            <a:srgbClr val="E96751"/>
                          </a:solidFill>
                          <a:hlinkClick r:id="rId2">
                            <a:extLst>
                              <a:ext uri="{A12FA001-AC4F-418D-AE19-62706E023703}">
                                <ahyp:hlinkClr xmlns:ahyp="http://schemas.microsoft.com/office/drawing/2018/hyperlinkcolor" val="tx"/>
                              </a:ext>
                            </a:extLst>
                          </a:hlinkClick>
                        </a:rPr>
                        <a:t>500–3000 € </a:t>
                      </a:r>
                      <a:r>
                        <a:rPr lang="en-US" sz="1700" b="1" dirty="0">
                          <a:solidFill>
                            <a:srgbClr val="494949"/>
                          </a:solidFill>
                        </a:rPr>
                        <a:t>Osnovni modeli</a:t>
                      </a:r>
                      <a:r>
                        <a:rPr lang="en-US" sz="1700" dirty="0">
                          <a:solidFill>
                            <a:srgbClr val="494949"/>
                          </a:solidFill>
                        </a:rPr>
                        <a:t> 890 €+, enoposteljna kad iz steklenih vlaken. </a:t>
                      </a:r>
                      <a:r>
                        <a:rPr lang="en-US" sz="1700" b="1" dirty="0">
                          <a:solidFill>
                            <a:srgbClr val="494949"/>
                          </a:solidFill>
                        </a:rPr>
                        <a:t>Srednji razred 1270 €+, </a:t>
                      </a:r>
                      <a:r>
                        <a:rPr lang="en-US" sz="1700" dirty="0">
                          <a:solidFill>
                            <a:srgbClr val="494949"/>
                          </a:solidFill>
                        </a:rPr>
                        <a:t>dvo-posteljne kadi iz steklenih vlaken. </a:t>
                      </a:r>
                      <a:r>
                        <a:rPr lang="en-US" sz="1700" b="1" dirty="0">
                          <a:solidFill>
                            <a:srgbClr val="494949"/>
                          </a:solidFill>
                        </a:rPr>
                        <a:t>Vrhunski razred</a:t>
                      </a:r>
                      <a:r>
                        <a:rPr lang="en-US" sz="1700" dirty="0">
                          <a:solidFill>
                            <a:srgbClr val="E96751"/>
                          </a:solidFill>
                          <a:hlinkClick r:id="rId3">
                            <a:extLst>
                              <a:ext uri="{A12FA001-AC4F-418D-AE19-62706E023703}">
                                <ahyp:hlinkClr xmlns:ahyp="http://schemas.microsoft.com/office/drawing/2018/hyperlinkcolor" val="tx"/>
                              </a:ext>
                            </a:extLst>
                          </a:hlinkClick>
                        </a:rPr>
                        <a:t> 7199 € </a:t>
                      </a:r>
                      <a:r>
                        <a:rPr lang="en-US" sz="1700" dirty="0">
                          <a:solidFill>
                            <a:srgbClr val="494949"/>
                          </a:solidFill>
                        </a:rPr>
                        <a:t>za kadi iz nerjavečega jekla z vgrajenimi hladilniki vode.</a:t>
                      </a:r>
                    </a:p>
                    <a:p>
                      <a:endParaRPr lang="en-IE" sz="17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dirty="0">
                          <a:solidFill>
                            <a:srgbClr val="494949"/>
                          </a:solidFill>
                        </a:rPr>
                        <a:t>Paket s savno ali masažno kadjo za kontrastno terapijo.</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4403529"/>
                  </a:ext>
                </a:extLst>
              </a:tr>
            </a:tbl>
          </a:graphicData>
        </a:graphic>
      </p:graphicFrame>
    </p:spTree>
    <p:extLst>
      <p:ext uri="{BB962C8B-B14F-4D97-AF65-F5344CB8AC3E}">
        <p14:creationId xmlns:p14="http://schemas.microsoft.com/office/powerpoint/2010/main" val="2331698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06104-6021-192D-3443-90CEF96847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666935D-C803-117A-D95D-DC2EE8362A2E}"/>
              </a:ext>
            </a:extLst>
          </p:cNvPr>
          <p:cNvSpPr>
            <a:spLocks noGrp="1"/>
          </p:cNvSpPr>
          <p:nvPr>
            <p:ph type="body" sz="quarter" idx="16"/>
          </p:nvPr>
        </p:nvSpPr>
        <p:spPr>
          <a:xfrm>
            <a:off x="788656" y="218309"/>
            <a:ext cx="10936619" cy="803654"/>
          </a:xfrm>
        </p:spPr>
        <p:txBody>
          <a:bodyPr lIns="91440" tIns="45720" rIns="91440" bIns="45720" anchor="t">
            <a:noAutofit/>
          </a:bodyPr>
          <a:lstStyle/>
          <a:p>
            <a:pPr fontAlgn="base"/>
            <a:r>
              <a:rPr lang="en-US" dirty="0"/>
              <a:t>„</a:t>
            </a:r>
            <a:r>
              <a:rPr lang="en-US" dirty="0">
                <a:solidFill>
                  <a:srgbClr val="E96751"/>
                </a:solidFill>
              </a:rPr>
              <a:t>Wow </a:t>
            </a:r>
            <a:r>
              <a:rPr lang="en-US" dirty="0" err="1">
                <a:solidFill>
                  <a:srgbClr val="E96751"/>
                </a:solidFill>
              </a:rPr>
              <a:t>faktor</a:t>
            </a:r>
            <a:r>
              <a:rPr lang="en-US" dirty="0">
                <a:solidFill>
                  <a:srgbClr val="E96751"/>
                </a:solidFill>
              </a:rPr>
              <a:t> 2 </a:t>
            </a:r>
            <a:r>
              <a:rPr lang="en-US" dirty="0"/>
              <a:t>– Prihodnost je v dobrem počutju“ </a:t>
            </a:r>
            <a:r>
              <a:rPr lang="en-US" sz="2200" b="0" dirty="0">
                <a:solidFill>
                  <a:srgbClr val="494949"/>
                </a:solidFill>
              </a:rPr>
              <a:t>z oceno stroškov, kjer je to primerno, in finančnimi opombami, ki vam pomagajo pri načrtovanju proračuna za vaš Epic Stay.</a:t>
            </a:r>
            <a:endParaRPr lang="en-IE" sz="2200" b="0" dirty="0">
              <a:solidFill>
                <a:srgbClr val="494949"/>
              </a:solidFill>
            </a:endParaRPr>
          </a:p>
        </p:txBody>
      </p:sp>
      <p:graphicFrame>
        <p:nvGraphicFramePr>
          <p:cNvPr id="4" name="Table 3">
            <a:extLst>
              <a:ext uri="{FF2B5EF4-FFF2-40B4-BE49-F238E27FC236}">
                <a16:creationId xmlns:a16="http://schemas.microsoft.com/office/drawing/2014/main" id="{483931C1-148D-B23B-4C1C-EF44C3C219BE}"/>
              </a:ext>
            </a:extLst>
          </p:cNvPr>
          <p:cNvGraphicFramePr>
            <a:graphicFrameLocks noGrp="1"/>
          </p:cNvGraphicFramePr>
          <p:nvPr>
            <p:extLst>
              <p:ext uri="{D42A27DB-BD31-4B8C-83A1-F6EECF244321}">
                <p14:modId xmlns:p14="http://schemas.microsoft.com/office/powerpoint/2010/main" val="2932543139"/>
              </p:ext>
            </p:extLst>
          </p:nvPr>
        </p:nvGraphicFramePr>
        <p:xfrm>
          <a:off x="381000" y="1111661"/>
          <a:ext cx="11430000" cy="2073816"/>
        </p:xfrm>
        <a:graphic>
          <a:graphicData uri="http://schemas.openxmlformats.org/drawingml/2006/table">
            <a:tbl>
              <a:tblPr/>
              <a:tblGrid>
                <a:gridCol w="3810000">
                  <a:extLst>
                    <a:ext uri="{9D8B030D-6E8A-4147-A177-3AD203B41FA5}">
                      <a16:colId xmlns:a16="http://schemas.microsoft.com/office/drawing/2014/main" val="1667850104"/>
                    </a:ext>
                  </a:extLst>
                </a:gridCol>
                <a:gridCol w="3048000">
                  <a:extLst>
                    <a:ext uri="{9D8B030D-6E8A-4147-A177-3AD203B41FA5}">
                      <a16:colId xmlns:a16="http://schemas.microsoft.com/office/drawing/2014/main" val="1096652529"/>
                    </a:ext>
                  </a:extLst>
                </a:gridCol>
                <a:gridCol w="4572000">
                  <a:extLst>
                    <a:ext uri="{9D8B030D-6E8A-4147-A177-3AD203B41FA5}">
                      <a16:colId xmlns:a16="http://schemas.microsoft.com/office/drawing/2014/main" val="1591915374"/>
                    </a:ext>
                  </a:extLst>
                </a:gridCol>
              </a:tblGrid>
              <a:tr h="204769">
                <a:tc>
                  <a:txBody>
                    <a:bodyPr/>
                    <a:lstStyle/>
                    <a:p>
                      <a:pPr algn="ctr"/>
                      <a:r>
                        <a:rPr lang="en-IE" sz="1800" b="1" dirty="0">
                          <a:solidFill>
                            <a:schemeClr val="bg1"/>
                          </a:solidFill>
                        </a:rPr>
                        <a:t>Ukrep</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Ocenjeni razpon stroškov (€)</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1800" b="1" dirty="0">
                          <a:solidFill>
                            <a:schemeClr val="bg1"/>
                          </a:solidFill>
                        </a:rPr>
                        <a:t>Finančne koristi</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823736260"/>
                  </a:ext>
                </a:extLst>
              </a:tr>
              <a:tr h="665499">
                <a:tc>
                  <a:txBody>
                    <a:bodyPr/>
                    <a:lstStyle/>
                    <a:p>
                      <a:r>
                        <a:rPr lang="en-IE" sz="1800" b="1" dirty="0">
                          <a:solidFill>
                            <a:schemeClr val="bg1"/>
                          </a:solidFill>
                        </a:rPr>
                        <a:t>Ustvarite izkušnjo digitalnega detoxa </a:t>
                      </a:r>
                      <a:r>
                        <a:rPr lang="en-IE" sz="1800" dirty="0">
                          <a:solidFill>
                            <a:schemeClr val="bg1"/>
                          </a:solidFill>
                        </a:rPr>
                        <a:t>(npr. kabine </a:t>
                      </a:r>
                      <a:r>
                        <a:rPr lang="en-IE" sz="1800" dirty="0" err="1">
                          <a:solidFill>
                            <a:schemeClr val="bg1"/>
                          </a:solidFill>
                        </a:rPr>
                        <a:t>brez</a:t>
                      </a:r>
                      <a:r>
                        <a:rPr lang="en-IE" sz="1800" dirty="0">
                          <a:solidFill>
                            <a:schemeClr val="bg1"/>
                          </a:solidFill>
                        </a:rPr>
                        <a:t> </a:t>
                      </a:r>
                      <a:r>
                        <a:rPr lang="en-IE" sz="1800" dirty="0" err="1">
                          <a:solidFill>
                            <a:schemeClr val="bg1"/>
                          </a:solidFill>
                        </a:rPr>
                        <a:t>WiFi-ja</a:t>
                      </a:r>
                      <a:r>
                        <a:rPr lang="en-IE" sz="1800" dirty="0">
                          <a:solidFill>
                            <a:schemeClr val="bg1"/>
                          </a:solidFill>
                        </a:rPr>
                        <a:t>, kompleti za zapisovanje v naravi)</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1800" dirty="0">
                          <a:solidFill>
                            <a:srgbClr val="494949"/>
                          </a:solidFill>
                        </a:rPr>
                        <a:t>200–500 EUR </a:t>
                      </a:r>
                      <a:r>
                        <a:rPr lang="en-IE" sz="1800" dirty="0" err="1">
                          <a:solidFill>
                            <a:srgbClr val="494949"/>
                          </a:solidFill>
                        </a:rPr>
                        <a:t>na</a:t>
                      </a:r>
                      <a:r>
                        <a:rPr lang="en-IE" sz="1800" dirty="0">
                          <a:solidFill>
                            <a:srgbClr val="494949"/>
                          </a:solidFill>
                        </a:rPr>
                        <a:t> </a:t>
                      </a:r>
                      <a:r>
                        <a:rPr lang="en-IE" sz="1800" dirty="0" err="1">
                          <a:solidFill>
                            <a:srgbClr val="494949"/>
                          </a:solidFill>
                        </a:rPr>
                        <a:t>enoto</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Rastoči trend. Tržite kot »zavestna bivanja«. Manj tehnologije = nižji stroški infrastrukture, višja zaznana vrednost.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1798155"/>
                  </a:ext>
                </a:extLst>
              </a:tr>
              <a:tr h="511922">
                <a:tc>
                  <a:txBody>
                    <a:bodyPr/>
                    <a:lstStyle/>
                    <a:p>
                      <a:r>
                        <a:rPr lang="en-IE" sz="1800" b="1" dirty="0">
                          <a:solidFill>
                            <a:schemeClr val="bg1"/>
                          </a:solidFill>
                        </a:rPr>
                        <a:t>Zunanje cone za sprostitev </a:t>
                      </a:r>
                      <a:r>
                        <a:rPr lang="en-IE" sz="1800" dirty="0">
                          <a:solidFill>
                            <a:schemeClr val="bg1"/>
                          </a:solidFill>
                        </a:rPr>
                        <a:t>(npr. viseče mreže, ognjišča, zeliščni vrtovi)</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1800" dirty="0">
                          <a:solidFill>
                            <a:srgbClr val="494949"/>
                          </a:solidFill>
                        </a:rPr>
                        <a:t>500–2500</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Lahko so poceni in zelo učinkoviti. Izboljšajo estetiko in udobje gostov, hkrati pa povečajo število pozitivnih ocen.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890921"/>
                  </a:ext>
                </a:extLst>
              </a:tr>
            </a:tbl>
          </a:graphicData>
        </a:graphic>
      </p:graphicFrame>
      <p:sp>
        <p:nvSpPr>
          <p:cNvPr id="6" name="TextBox 5">
            <a:extLst>
              <a:ext uri="{FF2B5EF4-FFF2-40B4-BE49-F238E27FC236}">
                <a16:creationId xmlns:a16="http://schemas.microsoft.com/office/drawing/2014/main" id="{235AE7FC-3323-65FD-8A84-521C0F7886DC}"/>
              </a:ext>
            </a:extLst>
          </p:cNvPr>
          <p:cNvSpPr txBox="1"/>
          <p:nvPr/>
        </p:nvSpPr>
        <p:spPr>
          <a:xfrm>
            <a:off x="381000" y="3424985"/>
            <a:ext cx="11430000" cy="3200876"/>
          </a:xfrm>
          <a:prstGeom prst="rect">
            <a:avLst/>
          </a:prstGeom>
          <a:noFill/>
        </p:spPr>
        <p:txBody>
          <a:bodyPr wrap="square" lIns="91440" tIns="45720" rIns="91440" bIns="45720" anchor="t">
            <a:spAutoFit/>
          </a:bodyPr>
          <a:lstStyle/>
          <a:p>
            <a:pPr marL="342900" indent="-342900">
              <a:spcAft>
                <a:spcPts val="600"/>
              </a:spcAft>
              <a:buFont typeface="Wingdings" panose="05000000000000000000" pitchFamily="2" charset="2"/>
              <a:buChar char="ü"/>
            </a:pPr>
            <a:r>
              <a:rPr lang="en-US" sz="2200" b="1" dirty="0">
                <a:solidFill>
                  <a:srgbClr val="E96751"/>
                </a:solidFill>
              </a:rPr>
              <a:t>Finančni nasveti</a:t>
            </a:r>
          </a:p>
          <a:p>
            <a:pPr marL="342900" indent="-342900">
              <a:spcAft>
                <a:spcPts val="600"/>
              </a:spcAft>
              <a:buFont typeface="Wingdings" panose="05000000000000000000" pitchFamily="2" charset="2"/>
              <a:buChar char="v"/>
            </a:pPr>
            <a:r>
              <a:rPr lang="en-US" sz="2000" b="1" dirty="0">
                <a:solidFill>
                  <a:srgbClr val="E96751"/>
                </a:solidFill>
              </a:rPr>
              <a:t>Ciljna cena: </a:t>
            </a:r>
            <a:r>
              <a:rPr lang="en-US" sz="2000" dirty="0">
                <a:solidFill>
                  <a:srgbClr val="494949"/>
                </a:solidFill>
              </a:rPr>
              <a:t>namestitve, usmerjene v dobro počutje, lahko </a:t>
            </a:r>
            <a:r>
              <a:rPr lang="en-US" sz="2000" b="1" dirty="0">
                <a:solidFill>
                  <a:srgbClr val="494949"/>
                </a:solidFill>
              </a:rPr>
              <a:t>dosegajo cene, ki so za 20–50 % višje </a:t>
            </a:r>
            <a:r>
              <a:rPr lang="en-US" sz="2000" dirty="0">
                <a:solidFill>
                  <a:srgbClr val="494949"/>
                </a:solidFill>
              </a:rPr>
              <a:t>od cen standardnih namestitev.</a:t>
            </a:r>
          </a:p>
          <a:p>
            <a:pPr marL="342900" indent="-342900">
              <a:spcAft>
                <a:spcPts val="600"/>
              </a:spcAft>
              <a:buFont typeface="Wingdings" panose="05000000000000000000" pitchFamily="2" charset="2"/>
              <a:buChar char="v"/>
            </a:pPr>
            <a:r>
              <a:rPr lang="en-US" sz="2000" b="1" dirty="0">
                <a:solidFill>
                  <a:srgbClr val="E96751"/>
                </a:solidFill>
              </a:rPr>
              <a:t>Povečanje zasedenosti: </a:t>
            </a:r>
            <a:r>
              <a:rPr lang="en-US" sz="2000" dirty="0">
                <a:solidFill>
                  <a:srgbClr val="494949"/>
                </a:solidFill>
              </a:rPr>
              <a:t>Kopalne zmogljivosti na prostem (npr. masažne kadi) so ključni dejavnik za rezervacije – pogosto </a:t>
            </a:r>
            <a:r>
              <a:rPr lang="en-US" sz="2000" b="1" dirty="0">
                <a:solidFill>
                  <a:srgbClr val="494949"/>
                </a:solidFill>
              </a:rPr>
              <a:t>povečajo zasedenost za 15–25 % skozi vse leto.</a:t>
            </a:r>
          </a:p>
          <a:p>
            <a:pPr marL="342900" indent="-342900">
              <a:spcAft>
                <a:spcPts val="600"/>
              </a:spcAft>
              <a:buFont typeface="Wingdings" panose="05000000000000000000" pitchFamily="2" charset="2"/>
              <a:buChar char="v"/>
            </a:pPr>
            <a:r>
              <a:rPr lang="en-US" sz="2000" b="1" dirty="0">
                <a:solidFill>
                  <a:srgbClr val="E96751"/>
                </a:solidFill>
              </a:rPr>
              <a:t>Dotacije in </a:t>
            </a:r>
            <a:r>
              <a:rPr lang="en-US" sz="2000" b="1" dirty="0" err="1">
                <a:solidFill>
                  <a:srgbClr val="E96751"/>
                </a:solidFill>
              </a:rPr>
              <a:t>financiranje</a:t>
            </a:r>
            <a:r>
              <a:rPr lang="en-US" sz="2000" b="1" dirty="0">
                <a:solidFill>
                  <a:srgbClr val="E96751"/>
                </a:solidFill>
              </a:rPr>
              <a:t>: </a:t>
            </a:r>
            <a:r>
              <a:rPr lang="en-US" sz="2000" dirty="0" err="1">
                <a:solidFill>
                  <a:srgbClr val="E96751"/>
                </a:solidFill>
              </a:rPr>
              <a:t>Nekateri</a:t>
            </a:r>
            <a:r>
              <a:rPr lang="en-US" sz="2000" dirty="0">
                <a:solidFill>
                  <a:srgbClr val="E96751"/>
                </a:solidFill>
              </a:rPr>
              <a:t> </a:t>
            </a:r>
            <a:r>
              <a:rPr lang="en-US" sz="2000" dirty="0" err="1">
                <a:solidFill>
                  <a:srgbClr val="494949"/>
                </a:solidFill>
              </a:rPr>
              <a:t>skladi</a:t>
            </a:r>
            <a:r>
              <a:rPr lang="en-US" sz="2000" dirty="0">
                <a:solidFill>
                  <a:srgbClr val="494949"/>
                </a:solidFill>
              </a:rPr>
              <a:t> LEADER in </a:t>
            </a:r>
            <a:r>
              <a:rPr lang="en-US" sz="2000" dirty="0" err="1">
                <a:solidFill>
                  <a:srgbClr val="494949"/>
                </a:solidFill>
              </a:rPr>
              <a:t>skladi</a:t>
            </a:r>
            <a:r>
              <a:rPr lang="en-US" sz="2000" dirty="0">
                <a:solidFill>
                  <a:srgbClr val="494949"/>
                </a:solidFill>
              </a:rPr>
              <a:t> za </a:t>
            </a:r>
            <a:r>
              <a:rPr lang="en-US" sz="2000" dirty="0" err="1">
                <a:solidFill>
                  <a:srgbClr val="494949"/>
                </a:solidFill>
              </a:rPr>
              <a:t>podeželski</a:t>
            </a:r>
            <a:r>
              <a:rPr lang="en-US" sz="2000" dirty="0">
                <a:solidFill>
                  <a:srgbClr val="494949"/>
                </a:solidFill>
              </a:rPr>
              <a:t> </a:t>
            </a:r>
            <a:r>
              <a:rPr lang="en-US" sz="2000" dirty="0" err="1">
                <a:solidFill>
                  <a:srgbClr val="494949"/>
                </a:solidFill>
              </a:rPr>
              <a:t>turizem</a:t>
            </a:r>
            <a:r>
              <a:rPr lang="en-US" sz="2000" dirty="0">
                <a:solidFill>
                  <a:srgbClr val="494949"/>
                </a:solidFill>
              </a:rPr>
              <a:t> </a:t>
            </a:r>
            <a:r>
              <a:rPr lang="en-US" sz="2000" dirty="0" err="1">
                <a:solidFill>
                  <a:srgbClr val="494949"/>
                </a:solidFill>
              </a:rPr>
              <a:t>podpirajo</a:t>
            </a:r>
            <a:r>
              <a:rPr lang="en-US" sz="2000" dirty="0">
                <a:solidFill>
                  <a:srgbClr val="494949"/>
                </a:solidFill>
              </a:rPr>
              <a:t> </a:t>
            </a:r>
            <a:r>
              <a:rPr lang="en-US" sz="2000" dirty="0" err="1">
                <a:solidFill>
                  <a:srgbClr val="494949"/>
                </a:solidFill>
              </a:rPr>
              <a:t>velneške</a:t>
            </a:r>
            <a:r>
              <a:rPr lang="en-US" sz="2000" dirty="0">
                <a:solidFill>
                  <a:srgbClr val="494949"/>
                </a:solidFill>
              </a:rPr>
              <a:t> </a:t>
            </a:r>
            <a:r>
              <a:rPr lang="en-US" sz="2000" dirty="0" err="1">
                <a:solidFill>
                  <a:srgbClr val="494949"/>
                </a:solidFill>
              </a:rPr>
              <a:t>pobude</a:t>
            </a:r>
            <a:r>
              <a:rPr lang="en-US" sz="2000" dirty="0">
                <a:solidFill>
                  <a:srgbClr val="494949"/>
                </a:solidFill>
              </a:rPr>
              <a:t>, </a:t>
            </a:r>
            <a:r>
              <a:rPr lang="en-US" sz="2000" dirty="0" err="1">
                <a:solidFill>
                  <a:srgbClr val="494949"/>
                </a:solidFill>
              </a:rPr>
              <a:t>povezane</a:t>
            </a:r>
            <a:r>
              <a:rPr lang="en-US" sz="2000" dirty="0">
                <a:solidFill>
                  <a:srgbClr val="494949"/>
                </a:solidFill>
              </a:rPr>
              <a:t> z </a:t>
            </a:r>
            <a:r>
              <a:rPr lang="en-US" sz="2000" dirty="0" err="1">
                <a:solidFill>
                  <a:srgbClr val="494949"/>
                </a:solidFill>
              </a:rPr>
              <a:t>naravo</a:t>
            </a:r>
            <a:r>
              <a:rPr lang="en-US" sz="2000" dirty="0">
                <a:solidFill>
                  <a:srgbClr val="494949"/>
                </a:solidFill>
              </a:rPr>
              <a:t> in </a:t>
            </a:r>
            <a:r>
              <a:rPr lang="en-US" sz="2000" dirty="0" err="1">
                <a:solidFill>
                  <a:srgbClr val="494949"/>
                </a:solidFill>
              </a:rPr>
              <a:t>zdravjem</a:t>
            </a:r>
            <a:r>
              <a:rPr lang="en-US" sz="2000" dirty="0">
                <a:solidFill>
                  <a:srgbClr val="494949"/>
                </a:solidFill>
              </a:rPr>
              <a:t>.</a:t>
            </a:r>
            <a:endParaRPr lang="en-US" sz="2000" dirty="0">
              <a:solidFill>
                <a:srgbClr val="494949"/>
              </a:solidFill>
              <a:ea typeface="Calibri"/>
              <a:cs typeface="Calibri"/>
            </a:endParaRPr>
          </a:p>
          <a:p>
            <a:pPr marL="342900" indent="-342900">
              <a:spcAft>
                <a:spcPts val="600"/>
              </a:spcAft>
              <a:buFont typeface="Wingdings" panose="05000000000000000000" pitchFamily="2" charset="2"/>
              <a:buChar char="v"/>
            </a:pPr>
            <a:r>
              <a:rPr lang="en-US" sz="2000" b="1" dirty="0">
                <a:solidFill>
                  <a:srgbClr val="E96751"/>
                </a:solidFill>
              </a:rPr>
              <a:t>Promovirajte svojo „etično blagovno znamko”: </a:t>
            </a:r>
            <a:r>
              <a:rPr lang="en-US" sz="2000" dirty="0">
                <a:solidFill>
                  <a:srgbClr val="494949"/>
                </a:solidFill>
              </a:rPr>
              <a:t>na svoji spletni strani jasno navedite trajnostne prakse, vključite lokalno proizvedene kopalne izdelke in poudarite partnerstva z lokalno skupnostjo.</a:t>
            </a:r>
            <a:endParaRPr lang="en-IE" sz="2000" dirty="0">
              <a:solidFill>
                <a:srgbClr val="494949"/>
              </a:solidFill>
            </a:endParaRPr>
          </a:p>
        </p:txBody>
      </p:sp>
    </p:spTree>
    <p:extLst>
      <p:ext uri="{BB962C8B-B14F-4D97-AF65-F5344CB8AC3E}">
        <p14:creationId xmlns:p14="http://schemas.microsoft.com/office/powerpoint/2010/main" val="2385658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67212EA-BCE4-7CFA-5E06-8AC411745F68}"/>
              </a:ext>
            </a:extLst>
          </p:cNvPr>
          <p:cNvPicPr>
            <a:picLocks noGrp="1" noChangeAspect="1"/>
          </p:cNvPicPr>
          <p:nvPr>
            <p:ph type="pic" sz="quarter" idx="73"/>
          </p:nvPr>
        </p:nvPicPr>
        <p:blipFill>
          <a:blip r:embed="rId2"/>
          <a:srcRect t="5684" b="5684"/>
          <a:stretch>
            <a:fillRect/>
          </a:stretch>
        </p:blipFill>
        <p:spPr/>
      </p:pic>
      <p:sp>
        <p:nvSpPr>
          <p:cNvPr id="3" name="Text Placeholder 2">
            <a:extLst>
              <a:ext uri="{FF2B5EF4-FFF2-40B4-BE49-F238E27FC236}">
                <a16:creationId xmlns:a16="http://schemas.microsoft.com/office/drawing/2014/main" id="{2CA043CB-173E-B788-8F46-7CFFF5BECC68}"/>
              </a:ext>
            </a:extLst>
          </p:cNvPr>
          <p:cNvSpPr>
            <a:spLocks noGrp="1"/>
          </p:cNvSpPr>
          <p:nvPr>
            <p:ph type="body" sz="quarter" idx="42"/>
          </p:nvPr>
        </p:nvSpPr>
        <p:spPr/>
        <p:txBody>
          <a:bodyPr/>
          <a:lstStyle/>
          <a:p>
            <a:r>
              <a:rPr lang="en-GB"/>
              <a:t>NIZOZEMSKA</a:t>
            </a:r>
          </a:p>
        </p:txBody>
      </p:sp>
      <p:pic>
        <p:nvPicPr>
          <p:cNvPr id="14" name="Picture Placeholder 13">
            <a:extLst>
              <a:ext uri="{FF2B5EF4-FFF2-40B4-BE49-F238E27FC236}">
                <a16:creationId xmlns:a16="http://schemas.microsoft.com/office/drawing/2014/main" id="{5482526D-3A71-6F54-841E-65B812CEB9B0}"/>
              </a:ext>
            </a:extLst>
          </p:cNvPr>
          <p:cNvPicPr>
            <a:picLocks noGrp="1" noChangeAspect="1"/>
          </p:cNvPicPr>
          <p:nvPr>
            <p:ph type="pic" sz="quarter" idx="74"/>
          </p:nvPr>
        </p:nvPicPr>
        <p:blipFill>
          <a:blip r:embed="rId3"/>
          <a:srcRect t="5421" b="5421"/>
          <a:stretch>
            <a:fillRect/>
          </a:stretch>
        </p:blipFill>
        <p:spPr/>
      </p:pic>
      <p:pic>
        <p:nvPicPr>
          <p:cNvPr id="12" name="Picture Placeholder 11">
            <a:extLst>
              <a:ext uri="{FF2B5EF4-FFF2-40B4-BE49-F238E27FC236}">
                <a16:creationId xmlns:a16="http://schemas.microsoft.com/office/drawing/2014/main" id="{9BC4F8C2-9DB1-3117-CB37-8ECD11075E4F}"/>
              </a:ext>
            </a:extLst>
          </p:cNvPr>
          <p:cNvPicPr>
            <a:picLocks noGrp="1" noChangeAspect="1"/>
          </p:cNvPicPr>
          <p:nvPr>
            <p:ph type="pic" sz="quarter" idx="75"/>
          </p:nvPr>
        </p:nvPicPr>
        <p:blipFill>
          <a:blip r:embed="rId4"/>
          <a:srcRect t="254" b="254"/>
          <a:stretch>
            <a:fillRect/>
          </a:stretch>
        </p:blipFill>
        <p:spPr/>
      </p:pic>
      <p:pic>
        <p:nvPicPr>
          <p:cNvPr id="16" name="Picture Placeholder 15">
            <a:extLst>
              <a:ext uri="{FF2B5EF4-FFF2-40B4-BE49-F238E27FC236}">
                <a16:creationId xmlns:a16="http://schemas.microsoft.com/office/drawing/2014/main" id="{ADBE5D15-9040-6118-0F68-FC86283C4BAE}"/>
              </a:ext>
            </a:extLst>
          </p:cNvPr>
          <p:cNvPicPr>
            <a:picLocks noGrp="1" noChangeAspect="1"/>
          </p:cNvPicPr>
          <p:nvPr>
            <p:ph type="pic" sz="quarter" idx="76"/>
          </p:nvPr>
        </p:nvPicPr>
        <p:blipFill>
          <a:blip r:embed="rId5"/>
          <a:srcRect t="5944" b="5944"/>
          <a:stretch>
            <a:fillRect/>
          </a:stretch>
        </p:blipFill>
        <p:spPr/>
      </p:pic>
      <p:sp>
        <p:nvSpPr>
          <p:cNvPr id="7" name="Text Placeholder 6">
            <a:extLst>
              <a:ext uri="{FF2B5EF4-FFF2-40B4-BE49-F238E27FC236}">
                <a16:creationId xmlns:a16="http://schemas.microsoft.com/office/drawing/2014/main" id="{C140A5BC-E742-77D0-11E1-7886935519C1}"/>
              </a:ext>
            </a:extLst>
          </p:cNvPr>
          <p:cNvSpPr>
            <a:spLocks noGrp="1"/>
          </p:cNvSpPr>
          <p:nvPr>
            <p:ph type="body" sz="quarter" idx="65"/>
          </p:nvPr>
        </p:nvSpPr>
        <p:spPr/>
        <p:txBody>
          <a:bodyPr/>
          <a:lstStyle/>
          <a:p>
            <a:r>
              <a:rPr lang="en-GB"/>
              <a:t>Foto: BUNK Hotel Amsterdam, Nizozemska</a:t>
            </a:r>
          </a:p>
        </p:txBody>
      </p:sp>
      <p:pic>
        <p:nvPicPr>
          <p:cNvPr id="8" name="Picture 7">
            <a:extLst>
              <a:ext uri="{FF2B5EF4-FFF2-40B4-BE49-F238E27FC236}">
                <a16:creationId xmlns:a16="http://schemas.microsoft.com/office/drawing/2014/main" id="{5BA5478C-16D0-0DBA-E31C-95B22D5BFE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43054"/>
            <a:ext cx="665023" cy="399014"/>
          </a:xfrm>
          <a:prstGeom prst="rect">
            <a:avLst/>
          </a:prstGeom>
        </p:spPr>
      </p:pic>
    </p:spTree>
    <p:extLst>
      <p:ext uri="{BB962C8B-B14F-4D97-AF65-F5344CB8AC3E}">
        <p14:creationId xmlns:p14="http://schemas.microsoft.com/office/powerpoint/2010/main" val="1223048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1BE6D-4046-7E42-6EBC-339216D7B5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D242108-6221-7B9E-60E6-DBDD9CCC9A9E}"/>
              </a:ext>
            </a:extLst>
          </p:cNvPr>
          <p:cNvSpPr>
            <a:spLocks noGrp="1"/>
          </p:cNvSpPr>
          <p:nvPr>
            <p:ph type="body" sz="quarter" idx="18"/>
          </p:nvPr>
        </p:nvSpPr>
        <p:spPr>
          <a:xfrm>
            <a:off x="7934325" y="1761875"/>
            <a:ext cx="3885513" cy="870198"/>
          </a:xfrm>
        </p:spPr>
        <p:txBody>
          <a:bodyPr/>
          <a:lstStyle/>
          <a:p>
            <a:pPr>
              <a:lnSpc>
                <a:spcPct val="100000"/>
              </a:lnSpc>
            </a:pPr>
            <a:r>
              <a:rPr lang="en-US" sz="3200" dirty="0"/>
              <a:t>Orodja za pretvorbo načrtovanja v dobiček</a:t>
            </a:r>
            <a:endParaRPr lang="en-IE" b="0" dirty="0"/>
          </a:p>
        </p:txBody>
      </p:sp>
      <p:sp>
        <p:nvSpPr>
          <p:cNvPr id="7" name="Text Placeholder 6">
            <a:extLst>
              <a:ext uri="{FF2B5EF4-FFF2-40B4-BE49-F238E27FC236}">
                <a16:creationId xmlns:a16="http://schemas.microsoft.com/office/drawing/2014/main" id="{B9675A6E-C5B8-9864-E838-A3B079AB0541}"/>
              </a:ext>
            </a:extLst>
          </p:cNvPr>
          <p:cNvSpPr>
            <a:spLocks noGrp="1"/>
          </p:cNvSpPr>
          <p:nvPr>
            <p:ph type="body" sz="quarter" idx="19"/>
          </p:nvPr>
        </p:nvSpPr>
        <p:spPr>
          <a:xfrm>
            <a:off x="7934325" y="648333"/>
            <a:ext cx="3885513" cy="319777"/>
          </a:xfrm>
        </p:spPr>
        <p:txBody>
          <a:bodyPr/>
          <a:lstStyle/>
          <a:p>
            <a:r>
              <a:rPr lang="en-IE" sz="6600" dirty="0"/>
              <a:t>Viri</a:t>
            </a:r>
          </a:p>
        </p:txBody>
      </p:sp>
      <p:sp>
        <p:nvSpPr>
          <p:cNvPr id="9" name="Text Placeholder 8">
            <a:extLst>
              <a:ext uri="{FF2B5EF4-FFF2-40B4-BE49-F238E27FC236}">
                <a16:creationId xmlns:a16="http://schemas.microsoft.com/office/drawing/2014/main" id="{3EFE89D9-DFAE-607A-69A1-6355F4794E55}"/>
              </a:ext>
            </a:extLst>
          </p:cNvPr>
          <p:cNvSpPr>
            <a:spLocks noGrp="1"/>
          </p:cNvSpPr>
          <p:nvPr>
            <p:ph type="body" sz="quarter" idx="23"/>
          </p:nvPr>
        </p:nvSpPr>
        <p:spPr>
          <a:xfrm>
            <a:off x="330274" y="3994020"/>
            <a:ext cx="11494647" cy="1248936"/>
          </a:xfrm>
        </p:spPr>
        <p:txBody>
          <a:bodyPr lIns="91440" tIns="45720" rIns="91440" bIns="45720" anchor="t"/>
          <a:lstStyle/>
          <a:p>
            <a:r>
              <a:rPr lang="en-US" sz="1900" dirty="0"/>
              <a:t>Da bi lahko svoje znanje prenesli v prakso, smo pripravili niz praktičnih virov in vaj – od predlog za pripravo proračuna do kontrolnih seznamov za razvrščanje v cone in načrtovalcev privlačnosti za goste –, ki vam bodo pomagali sprejemati premišljene in stroškovno ozaveščene odločitve na vsakem koraku vaše poti do ustanovitve podjetja. Za uspešen zagon alternativne turistične nastanitve ni dovolj le ustvarjalno oblikovanje ali slikovita lokacija – pomembno je tudi vzpostaviti finančno uspešno in za prihodnost pripravljeno podjetje. Ta orodja so zasnovana tako, da vam pomagajo celostno oceniti vaš koncept, upoštevajoč pričakovanja gostov, potrebe po infrastrukturi, dejavnike trajnosti in skrite stroške – tako se lahko izognete dragim napakam in izkoristite priložnosti, kot so zelene subvencije, davčne olajšave ali ekološke certifikacije. </a:t>
            </a:r>
            <a:r>
              <a:rPr lang="en-US" sz="1900" b="1" i="1" dirty="0">
                <a:solidFill>
                  <a:srgbClr val="EC7C69"/>
                </a:solidFill>
              </a:rPr>
              <a:t>Ne pozabite: </a:t>
            </a:r>
            <a:r>
              <a:rPr lang="en-US" sz="1900" i="1" dirty="0"/>
              <a:t>v poglavju 2 se podrobneje ukvarjamo z možnostmi financiranja in financiranja, prilagojenimi vašemu projektu alternativne nastanitve.</a:t>
            </a:r>
            <a:endParaRPr lang="en-US" sz="1900" dirty="0">
              <a:ea typeface="Calibri"/>
              <a:cs typeface="Calibri"/>
            </a:endParaRPr>
          </a:p>
        </p:txBody>
      </p:sp>
      <p:sp>
        <p:nvSpPr>
          <p:cNvPr id="3" name="Text Placeholder 2">
            <a:extLst>
              <a:ext uri="{FF2B5EF4-FFF2-40B4-BE49-F238E27FC236}">
                <a16:creationId xmlns:a16="http://schemas.microsoft.com/office/drawing/2014/main" id="{C5A03C21-F9DB-66FE-0756-7E8896C1E637}"/>
              </a:ext>
            </a:extLst>
          </p:cNvPr>
          <p:cNvSpPr>
            <a:spLocks noGrp="1"/>
          </p:cNvSpPr>
          <p:nvPr>
            <p:ph type="body" sz="quarter" idx="66"/>
          </p:nvPr>
        </p:nvSpPr>
        <p:spPr/>
        <p:txBody>
          <a:bodyPr/>
          <a:lstStyle/>
          <a:p>
            <a:endParaRPr lang="en-IE" dirty="0"/>
          </a:p>
        </p:txBody>
      </p:sp>
      <p:pic>
        <p:nvPicPr>
          <p:cNvPr id="14" name="Picture Placeholder 13" descr="A calculator and papers on a table&#10;&#10;AI-generated content may be incorrect.">
            <a:extLst>
              <a:ext uri="{FF2B5EF4-FFF2-40B4-BE49-F238E27FC236}">
                <a16:creationId xmlns:a16="http://schemas.microsoft.com/office/drawing/2014/main" id="{F51EFEA6-D641-3F92-DE12-8CCA3AAD46DF}"/>
              </a:ext>
            </a:extLst>
          </p:cNvPr>
          <p:cNvPicPr>
            <a:picLocks noGrp="1" noChangeAspect="1"/>
          </p:cNvPicPr>
          <p:nvPr>
            <p:ph type="pic" sz="quarter" idx="22"/>
          </p:nvPr>
        </p:nvPicPr>
        <p:blipFill>
          <a:blip r:embed="rId2"/>
          <a:srcRect t="15701" b="15701"/>
          <a:stretch>
            <a:fillRect/>
          </a:stretch>
        </p:blipFill>
        <p:spPr/>
      </p:pic>
    </p:spTree>
    <p:extLst>
      <p:ext uri="{BB962C8B-B14F-4D97-AF65-F5344CB8AC3E}">
        <p14:creationId xmlns:p14="http://schemas.microsoft.com/office/powerpoint/2010/main" val="413202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63DCA-ACD3-866B-2457-4D491A92DBB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679A06B-AD4D-A187-D43E-2635E3EDF863}"/>
              </a:ext>
            </a:extLst>
          </p:cNvPr>
          <p:cNvSpPr>
            <a:spLocks noGrp="1"/>
          </p:cNvSpPr>
          <p:nvPr>
            <p:ph type="body" sz="quarter" idx="18"/>
          </p:nvPr>
        </p:nvSpPr>
        <p:spPr>
          <a:xfrm>
            <a:off x="756198" y="3555363"/>
            <a:ext cx="2677779" cy="1049221"/>
          </a:xfrm>
        </p:spPr>
        <p:txBody>
          <a:bodyPr/>
          <a:lstStyle/>
          <a:p>
            <a:pPr algn="ctr"/>
            <a:r>
              <a:rPr lang="en-US" b="0" dirty="0"/>
              <a:t>Načrtovanje in gradnja ATA</a:t>
            </a:r>
          </a:p>
          <a:p>
            <a:pPr algn="ctr">
              <a:lnSpc>
                <a:spcPct val="100000"/>
              </a:lnSpc>
            </a:pPr>
            <a:endParaRPr lang="en-IE" sz="3200" dirty="0"/>
          </a:p>
        </p:txBody>
      </p:sp>
      <p:sp>
        <p:nvSpPr>
          <p:cNvPr id="13" name="Text Placeholder 2">
            <a:extLst>
              <a:ext uri="{FF2B5EF4-FFF2-40B4-BE49-F238E27FC236}">
                <a16:creationId xmlns:a16="http://schemas.microsoft.com/office/drawing/2014/main" id="{FF41B4AA-E2CF-B0C3-7574-ADEC20C239BA}"/>
              </a:ext>
            </a:extLst>
          </p:cNvPr>
          <p:cNvSpPr txBox="1">
            <a:spLocks/>
          </p:cNvSpPr>
          <p:nvPr/>
        </p:nvSpPr>
        <p:spPr>
          <a:xfrm>
            <a:off x="4749817" y="172079"/>
            <a:ext cx="7195648" cy="3548029"/>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000" b="1" i="1" dirty="0">
                <a:solidFill>
                  <a:srgbClr val="3B7F81"/>
                </a:solidFill>
                <a:latin typeface="+mn-lt"/>
                <a:ea typeface="Open Sans"/>
                <a:cs typeface="Calibri"/>
              </a:rPr>
              <a:t>Finančni nasvet: </a:t>
            </a:r>
            <a:r>
              <a:rPr lang="en-US" sz="2000" b="1" dirty="0">
                <a:solidFill>
                  <a:srgbClr val="494949"/>
                </a:solidFill>
                <a:latin typeface="+mn-lt"/>
                <a:ea typeface="Open Sans"/>
                <a:cs typeface="Calibri"/>
              </a:rPr>
              <a:t>Začnite v majhnem in se širite: </a:t>
            </a:r>
            <a:r>
              <a:rPr lang="en-US" sz="2000" dirty="0">
                <a:solidFill>
                  <a:srgbClr val="494949"/>
                </a:solidFill>
                <a:latin typeface="+mn-lt"/>
                <a:ea typeface="Open Sans"/>
                <a:cs typeface="Calibri"/>
              </a:rPr>
              <a:t>začnite z 1–2 enotami in se širite, ko se prihodki </a:t>
            </a:r>
            <a:r>
              <a:rPr lang="en-US" sz="2000" err="1">
                <a:solidFill>
                  <a:srgbClr val="494949"/>
                </a:solidFill>
                <a:latin typeface="+mn-lt"/>
                <a:ea typeface="Open Sans"/>
                <a:cs typeface="Calibri"/>
              </a:rPr>
              <a:t>stabilizirajo</a:t>
            </a:r>
            <a:r>
              <a:rPr lang="en-US" sz="2000" dirty="0">
                <a:solidFill>
                  <a:srgbClr val="494949"/>
                </a:solidFill>
                <a:latin typeface="+mn-lt"/>
                <a:ea typeface="Open Sans"/>
                <a:cs typeface="Calibri"/>
              </a:rPr>
              <a:t>. Jurte, geodome, safari šotori, hišice na drevesih, predelani avtobusi ali sodi</a:t>
            </a:r>
          </a:p>
          <a:p>
            <a:pPr marL="342900" indent="-342900" fontAlgn="base">
              <a:lnSpc>
                <a:spcPct val="100000"/>
              </a:lnSpc>
              <a:spcAft>
                <a:spcPts val="1200"/>
              </a:spcAft>
              <a:buFont typeface="Wingdings" panose="05000000000000000000" pitchFamily="2" charset="2"/>
              <a:buChar char="ü"/>
            </a:pPr>
            <a:r>
              <a:rPr lang="en-US" sz="2000" b="1" i="1" dirty="0">
                <a:solidFill>
                  <a:srgbClr val="3B7F81"/>
                </a:solidFill>
                <a:latin typeface="+mn-lt"/>
                <a:ea typeface="Open Sans"/>
                <a:cs typeface="Calibri"/>
              </a:rPr>
              <a:t>Finančni nasvet: </a:t>
            </a:r>
            <a:r>
              <a:rPr lang="en-US" sz="2000" b="1" dirty="0">
                <a:solidFill>
                  <a:srgbClr val="494949"/>
                </a:solidFill>
                <a:latin typeface="+mn-lt"/>
                <a:ea typeface="Open Sans"/>
                <a:cs typeface="Calibri"/>
              </a:rPr>
              <a:t>Najemite zemljišče, preden ga kupite: </a:t>
            </a:r>
            <a:r>
              <a:rPr lang="en-US" sz="2000" dirty="0">
                <a:solidFill>
                  <a:srgbClr val="494949"/>
                </a:solidFill>
                <a:latin typeface="+mn-lt"/>
                <a:ea typeface="Open Sans"/>
                <a:cs typeface="Calibri"/>
              </a:rPr>
              <a:t>raziskajte možnosti najema pri lokalnih kmetih, gozdarskih agencijah ali vodnih upravah (običajno v Nizozemski in Islandiji). </a:t>
            </a:r>
            <a:r>
              <a:rPr lang="en-US" sz="2000" dirty="0">
                <a:solidFill>
                  <a:srgbClr val="494949"/>
                </a:solidFill>
                <a:latin typeface="Calibri"/>
                <a:ea typeface="Open Sans"/>
                <a:cs typeface="Calibri"/>
              </a:rPr>
              <a:t>Pred nakupom zemljišča </a:t>
            </a:r>
            <a:r>
              <a:rPr lang="en-US" sz="2000" b="1" dirty="0">
                <a:solidFill>
                  <a:srgbClr val="494949"/>
                </a:solidFill>
                <a:latin typeface="Calibri"/>
                <a:ea typeface="Open Sans"/>
                <a:cs typeface="Calibri"/>
              </a:rPr>
              <a:t>začnite z načrtom izvedljivosti</a:t>
            </a:r>
            <a:r>
              <a:rPr lang="en-US" sz="2000" dirty="0">
                <a:solidFill>
                  <a:srgbClr val="494949"/>
                </a:solidFill>
                <a:latin typeface="+mn-lt"/>
                <a:ea typeface="Open Sans"/>
                <a:cs typeface="Calibri"/>
              </a:rPr>
              <a:t>.</a:t>
            </a:r>
          </a:p>
          <a:p>
            <a:pPr marL="342900" indent="-342900" fontAlgn="base">
              <a:lnSpc>
                <a:spcPct val="100000"/>
              </a:lnSpc>
              <a:spcAft>
                <a:spcPts val="1200"/>
              </a:spcAft>
              <a:buFont typeface="Wingdings" panose="05000000000000000000" pitchFamily="2" charset="2"/>
              <a:buChar char="ü"/>
            </a:pPr>
            <a:r>
              <a:rPr lang="en-US" sz="2000" b="1" i="1" dirty="0">
                <a:solidFill>
                  <a:srgbClr val="3B7F81"/>
                </a:solidFill>
                <a:latin typeface="Calibri"/>
                <a:ea typeface="Open Sans"/>
                <a:cs typeface="Calibri"/>
              </a:rPr>
              <a:t>Finančni nasvet: </a:t>
            </a:r>
            <a:r>
              <a:rPr lang="en-US" sz="2000" b="1" dirty="0">
                <a:solidFill>
                  <a:srgbClr val="494949"/>
                </a:solidFill>
                <a:latin typeface="Calibri"/>
                <a:ea typeface="Open Sans"/>
                <a:cs typeface="Calibri"/>
              </a:rPr>
              <a:t>zaprosite za predhodno odobritev, </a:t>
            </a:r>
            <a:r>
              <a:rPr lang="en-US" sz="2000" dirty="0">
                <a:solidFill>
                  <a:srgbClr val="494949"/>
                </a:solidFill>
                <a:latin typeface="Calibri"/>
                <a:ea typeface="Open Sans"/>
                <a:cs typeface="Calibri"/>
              </a:rPr>
              <a:t>da prihranite mesece zamude.</a:t>
            </a:r>
          </a:p>
          <a:p>
            <a:pPr marL="342900" indent="-342900" fontAlgn="base">
              <a:lnSpc>
                <a:spcPct val="100000"/>
              </a:lnSpc>
              <a:spcAft>
                <a:spcPts val="1200"/>
              </a:spcAft>
              <a:buFont typeface="Wingdings" panose="05000000000000000000" pitchFamily="2" charset="2"/>
              <a:buChar char="ü"/>
            </a:pPr>
            <a:r>
              <a:rPr lang="en-US" sz="2000" b="1" i="1" dirty="0">
                <a:solidFill>
                  <a:srgbClr val="3B7F81"/>
                </a:solidFill>
                <a:latin typeface="Calibri"/>
                <a:ea typeface="Open Sans"/>
                <a:cs typeface="Calibri"/>
              </a:rPr>
              <a:t>Finančni nasvet: </a:t>
            </a:r>
            <a:r>
              <a:rPr lang="en-US" sz="2000" b="1" dirty="0">
                <a:solidFill>
                  <a:srgbClr val="494949"/>
                </a:solidFill>
                <a:latin typeface="+mn-lt"/>
                <a:ea typeface="Open Sans"/>
                <a:cs typeface="Calibri"/>
              </a:rPr>
              <a:t>Uporabite modularne/prefabricirane konstrukcije</a:t>
            </a:r>
            <a:r>
              <a:rPr lang="en-US" sz="2000" dirty="0">
                <a:solidFill>
                  <a:srgbClr val="494949"/>
                </a:solidFill>
                <a:latin typeface="+mn-lt"/>
                <a:ea typeface="Open Sans"/>
                <a:cs typeface="Calibri"/>
              </a:rPr>
              <a:t>: vnaprej odobreni projekti lahko skrajšajo čas načrtovanja in zmanjšajo stroške gradnje.</a:t>
            </a:r>
          </a:p>
          <a:p>
            <a:pPr marL="342900" indent="-342900">
              <a:spcAft>
                <a:spcPts val="1200"/>
              </a:spcAft>
              <a:buFont typeface="Wingdings" panose="05000000000000000000" pitchFamily="2" charset="2"/>
              <a:buChar char="ü"/>
            </a:pPr>
            <a:r>
              <a:rPr lang="en-US" sz="2000" b="1" i="1" dirty="0">
                <a:solidFill>
                  <a:srgbClr val="3B7F81"/>
                </a:solidFill>
                <a:latin typeface="Calibri"/>
                <a:ea typeface="Open Sans"/>
                <a:cs typeface="Calibri"/>
              </a:rPr>
              <a:t>Finančni nasvet: </a:t>
            </a:r>
            <a:r>
              <a:rPr lang="en-US" sz="2000" b="1" dirty="0">
                <a:solidFill>
                  <a:srgbClr val="494949"/>
                </a:solidFill>
                <a:latin typeface="+mn-lt"/>
                <a:ea typeface="Open Sans"/>
                <a:cs typeface="Calibri"/>
              </a:rPr>
              <a:t>Uredite okolico sami</a:t>
            </a:r>
            <a:r>
              <a:rPr lang="en-US" sz="2000" dirty="0">
                <a:solidFill>
                  <a:srgbClr val="494949"/>
                </a:solidFill>
                <a:latin typeface="+mn-lt"/>
                <a:ea typeface="Open Sans"/>
                <a:cs typeface="Calibri"/>
              </a:rPr>
              <a:t>: avtohtone rastline, reciklirani materiali in pomoč prostovoljcev (npr. skupnostni vrtovi) zmanjšajo stroške.</a:t>
            </a:r>
          </a:p>
          <a:p>
            <a:pPr marL="342900" indent="-342900">
              <a:spcAft>
                <a:spcPts val="1200"/>
              </a:spcAft>
              <a:buFont typeface="Wingdings" panose="05000000000000000000" pitchFamily="2" charset="2"/>
              <a:buChar char="ü"/>
            </a:pPr>
            <a:r>
              <a:rPr lang="en-US" sz="2000" b="1" i="1" dirty="0">
                <a:solidFill>
                  <a:srgbClr val="3B7F81"/>
                </a:solidFill>
                <a:latin typeface="Calibri"/>
                <a:ea typeface="Open Sans"/>
                <a:cs typeface="Calibri"/>
              </a:rPr>
              <a:t>Finančni nasvet: </a:t>
            </a:r>
            <a:r>
              <a:rPr lang="en-US" sz="2000" b="1" dirty="0">
                <a:solidFill>
                  <a:srgbClr val="494949"/>
                </a:solidFill>
                <a:latin typeface="+mn-lt"/>
                <a:ea typeface="Open Sans"/>
                <a:cs typeface="Calibri"/>
              </a:rPr>
              <a:t>Postopna infrastruktura</a:t>
            </a:r>
            <a:r>
              <a:rPr lang="en-US" sz="2000" dirty="0">
                <a:solidFill>
                  <a:srgbClr val="494949"/>
                </a:solidFill>
                <a:latin typeface="+mn-lt"/>
                <a:ea typeface="Open Sans"/>
                <a:cs typeface="Calibri"/>
              </a:rPr>
              <a:t>: začnite s kompostnimi straniščem in sončno razsvetljavo, preden nadgradite na celotne sisteme.</a:t>
            </a:r>
            <a:endParaRPr lang="en-US" sz="2000">
              <a:solidFill>
                <a:srgbClr val="494949"/>
              </a:solidFill>
              <a:highlight>
                <a:srgbClr val="FFFF00"/>
              </a:highlight>
              <a:latin typeface="+mn-lt"/>
              <a:ea typeface="Open Sans"/>
              <a:cs typeface="Calibri"/>
            </a:endParaRPr>
          </a:p>
          <a:p>
            <a:pPr marL="342900" indent="-342900" fontAlgn="base">
              <a:lnSpc>
                <a:spcPct val="100000"/>
              </a:lnSpc>
              <a:spcAft>
                <a:spcPts val="1200"/>
              </a:spcAft>
              <a:buFont typeface="Wingdings" panose="05000000000000000000" pitchFamily="2" charset="2"/>
              <a:buChar char="ü"/>
            </a:pPr>
            <a:endParaRPr lang="en-US" sz="20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000" dirty="0">
              <a:solidFill>
                <a:srgbClr val="494949"/>
              </a:solidFill>
              <a:latin typeface="+mn-lt"/>
            </a:endParaRPr>
          </a:p>
        </p:txBody>
      </p:sp>
      <p:sp>
        <p:nvSpPr>
          <p:cNvPr id="4" name="Slide Number Placeholder 5">
            <a:extLst>
              <a:ext uri="{FF2B5EF4-FFF2-40B4-BE49-F238E27FC236}">
                <a16:creationId xmlns:a16="http://schemas.microsoft.com/office/drawing/2014/main" id="{F17D7AB9-161A-4D08-479C-7A3625F2DC3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34</a:t>
            </a:fld>
            <a:endParaRPr lang="fr-CA" dirty="0"/>
          </a:p>
        </p:txBody>
      </p:sp>
      <p:sp>
        <p:nvSpPr>
          <p:cNvPr id="12" name="Text Placeholder 7">
            <a:extLst>
              <a:ext uri="{FF2B5EF4-FFF2-40B4-BE49-F238E27FC236}">
                <a16:creationId xmlns:a16="http://schemas.microsoft.com/office/drawing/2014/main" id="{D048DEB0-4653-A677-6F30-88CC9D2EE55F}"/>
              </a:ext>
            </a:extLst>
          </p:cNvPr>
          <p:cNvSpPr>
            <a:spLocks noGrp="1"/>
          </p:cNvSpPr>
          <p:nvPr>
            <p:ph type="body" sz="quarter" idx="19"/>
          </p:nvPr>
        </p:nvSpPr>
        <p:spPr>
          <a:xfrm>
            <a:off x="391600" y="2076042"/>
            <a:ext cx="3200399" cy="385564"/>
          </a:xfrm>
        </p:spPr>
        <p:txBody>
          <a:bodyPr/>
          <a:lstStyle/>
          <a:p>
            <a:pPr marL="308700" algn="ctr"/>
            <a:r>
              <a:rPr lang="en-IE" sz="3400" dirty="0"/>
              <a:t>Finančni nasveti</a:t>
            </a:r>
          </a:p>
        </p:txBody>
      </p:sp>
      <p:grpSp>
        <p:nvGrpSpPr>
          <p:cNvPr id="3" name="Graphic 503">
            <a:extLst>
              <a:ext uri="{FF2B5EF4-FFF2-40B4-BE49-F238E27FC236}">
                <a16:creationId xmlns:a16="http://schemas.microsoft.com/office/drawing/2014/main" id="{DDF10389-CD7D-5648-AD51-87E5DB59E73C}"/>
              </a:ext>
            </a:extLst>
          </p:cNvPr>
          <p:cNvGrpSpPr/>
          <p:nvPr/>
        </p:nvGrpSpPr>
        <p:grpSpPr>
          <a:xfrm>
            <a:off x="4213251" y="306387"/>
            <a:ext cx="540000" cy="540000"/>
            <a:chOff x="12846663" y="3911411"/>
            <a:chExt cx="1023375" cy="1130779"/>
          </a:xfrm>
          <a:noFill/>
        </p:grpSpPr>
        <p:grpSp>
          <p:nvGrpSpPr>
            <p:cNvPr id="27" name="Graphic 503">
              <a:extLst>
                <a:ext uri="{FF2B5EF4-FFF2-40B4-BE49-F238E27FC236}">
                  <a16:creationId xmlns:a16="http://schemas.microsoft.com/office/drawing/2014/main" id="{4EA4AAC7-F97C-7185-975A-11D9BB950AA6}"/>
                </a:ext>
              </a:extLst>
            </p:cNvPr>
            <p:cNvGrpSpPr/>
            <p:nvPr/>
          </p:nvGrpSpPr>
          <p:grpSpPr>
            <a:xfrm>
              <a:off x="12846663" y="4242607"/>
              <a:ext cx="1023375" cy="799582"/>
              <a:chOff x="12846663" y="4242607"/>
              <a:chExt cx="1023375" cy="799582"/>
            </a:xfrm>
            <a:noFill/>
          </p:grpSpPr>
          <p:grpSp>
            <p:nvGrpSpPr>
              <p:cNvPr id="39" name="Graphic 503">
                <a:extLst>
                  <a:ext uri="{FF2B5EF4-FFF2-40B4-BE49-F238E27FC236}">
                    <a16:creationId xmlns:a16="http://schemas.microsoft.com/office/drawing/2014/main" id="{BC1460F4-F319-457E-3141-8EBE8E2FC881}"/>
                  </a:ext>
                </a:extLst>
              </p:cNvPr>
              <p:cNvGrpSpPr/>
              <p:nvPr/>
            </p:nvGrpSpPr>
            <p:grpSpPr>
              <a:xfrm>
                <a:off x="13409519" y="4242607"/>
                <a:ext cx="460518" cy="799582"/>
                <a:chOff x="13409519" y="4242607"/>
                <a:chExt cx="460518" cy="799582"/>
              </a:xfrm>
              <a:noFill/>
            </p:grpSpPr>
            <p:sp>
              <p:nvSpPr>
                <p:cNvPr id="44" name="Freeform 1185">
                  <a:extLst>
                    <a:ext uri="{FF2B5EF4-FFF2-40B4-BE49-F238E27FC236}">
                      <a16:creationId xmlns:a16="http://schemas.microsoft.com/office/drawing/2014/main" id="{FE5583E0-3D4F-0536-574D-04560DB9929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5" name="Freeform 1186">
                  <a:extLst>
                    <a:ext uri="{FF2B5EF4-FFF2-40B4-BE49-F238E27FC236}">
                      <a16:creationId xmlns:a16="http://schemas.microsoft.com/office/drawing/2014/main" id="{C6081983-B919-BDB7-0FC6-D5561A006B20}"/>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87">
                  <a:extLst>
                    <a:ext uri="{FF2B5EF4-FFF2-40B4-BE49-F238E27FC236}">
                      <a16:creationId xmlns:a16="http://schemas.microsoft.com/office/drawing/2014/main" id="{8020497B-F7D4-9328-536B-95BE705B65B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0" name="Graphic 503">
                <a:extLst>
                  <a:ext uri="{FF2B5EF4-FFF2-40B4-BE49-F238E27FC236}">
                    <a16:creationId xmlns:a16="http://schemas.microsoft.com/office/drawing/2014/main" id="{1D902528-B9CD-AC0A-946A-8A05027C54BE}"/>
                  </a:ext>
                </a:extLst>
              </p:cNvPr>
              <p:cNvGrpSpPr/>
              <p:nvPr/>
            </p:nvGrpSpPr>
            <p:grpSpPr>
              <a:xfrm>
                <a:off x="12846663" y="4242733"/>
                <a:ext cx="462169" cy="799457"/>
                <a:chOff x="12846663" y="4242733"/>
                <a:chExt cx="462169" cy="799457"/>
              </a:xfrm>
              <a:noFill/>
            </p:grpSpPr>
            <p:sp>
              <p:nvSpPr>
                <p:cNvPr id="41" name="Freeform 1189">
                  <a:extLst>
                    <a:ext uri="{FF2B5EF4-FFF2-40B4-BE49-F238E27FC236}">
                      <a16:creationId xmlns:a16="http://schemas.microsoft.com/office/drawing/2014/main" id="{6348F436-CCAB-F9A0-DCB3-F42A3F4E0B4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2" name="Freeform 1190">
                  <a:extLst>
                    <a:ext uri="{FF2B5EF4-FFF2-40B4-BE49-F238E27FC236}">
                      <a16:creationId xmlns:a16="http://schemas.microsoft.com/office/drawing/2014/main" id="{C9F94113-2E54-76A8-A733-E390795A644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3" name="Freeform 1191">
                  <a:extLst>
                    <a:ext uri="{FF2B5EF4-FFF2-40B4-BE49-F238E27FC236}">
                      <a16:creationId xmlns:a16="http://schemas.microsoft.com/office/drawing/2014/main" id="{2BF9408D-7125-32C0-618D-C517BD1931D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29" name="Graphic 503">
              <a:extLst>
                <a:ext uri="{FF2B5EF4-FFF2-40B4-BE49-F238E27FC236}">
                  <a16:creationId xmlns:a16="http://schemas.microsoft.com/office/drawing/2014/main" id="{711D1996-23C4-CAC9-D272-C0E5A0E39BFD}"/>
                </a:ext>
              </a:extLst>
            </p:cNvPr>
            <p:cNvGrpSpPr/>
            <p:nvPr/>
          </p:nvGrpSpPr>
          <p:grpSpPr>
            <a:xfrm>
              <a:off x="13086001" y="3911411"/>
              <a:ext cx="602471" cy="728577"/>
              <a:chOff x="13086001" y="3911411"/>
              <a:chExt cx="602471" cy="728577"/>
            </a:xfrm>
            <a:noFill/>
          </p:grpSpPr>
          <p:sp>
            <p:nvSpPr>
              <p:cNvPr id="30" name="Freeform 1193">
                <a:extLst>
                  <a:ext uri="{FF2B5EF4-FFF2-40B4-BE49-F238E27FC236}">
                    <a16:creationId xmlns:a16="http://schemas.microsoft.com/office/drawing/2014/main" id="{DC939713-753A-E1F6-639A-EB85D2B117E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1" name="Freeform 1194">
                <a:extLst>
                  <a:ext uri="{FF2B5EF4-FFF2-40B4-BE49-F238E27FC236}">
                    <a16:creationId xmlns:a16="http://schemas.microsoft.com/office/drawing/2014/main" id="{57F15D35-D301-EDB9-6B15-33E7303D6301}"/>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2" name="Freeform 1195">
                <a:extLst>
                  <a:ext uri="{FF2B5EF4-FFF2-40B4-BE49-F238E27FC236}">
                    <a16:creationId xmlns:a16="http://schemas.microsoft.com/office/drawing/2014/main" id="{EB6AAD97-A937-19A2-839A-78058093662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3" name="Freeform 1196">
                <a:extLst>
                  <a:ext uri="{FF2B5EF4-FFF2-40B4-BE49-F238E27FC236}">
                    <a16:creationId xmlns:a16="http://schemas.microsoft.com/office/drawing/2014/main" id="{F75F5B1E-FDEB-3572-4035-3B52491E3E4E}"/>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4" name="Freeform 1197">
                <a:extLst>
                  <a:ext uri="{FF2B5EF4-FFF2-40B4-BE49-F238E27FC236}">
                    <a16:creationId xmlns:a16="http://schemas.microsoft.com/office/drawing/2014/main" id="{6D9C813E-B9E8-0B09-B754-6B927A700EF6}"/>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5" name="Graphic 503">
                <a:extLst>
                  <a:ext uri="{FF2B5EF4-FFF2-40B4-BE49-F238E27FC236}">
                    <a16:creationId xmlns:a16="http://schemas.microsoft.com/office/drawing/2014/main" id="{12B9C12E-AD33-541E-7911-BCAC60F4DECA}"/>
                  </a:ext>
                </a:extLst>
              </p:cNvPr>
              <p:cNvGrpSpPr/>
              <p:nvPr/>
            </p:nvGrpSpPr>
            <p:grpSpPr>
              <a:xfrm>
                <a:off x="13185037" y="4244381"/>
                <a:ext cx="260795" cy="257144"/>
                <a:chOff x="13185037" y="4244381"/>
                <a:chExt cx="260795" cy="257144"/>
              </a:xfrm>
              <a:noFill/>
            </p:grpSpPr>
            <p:sp>
              <p:nvSpPr>
                <p:cNvPr id="36" name="Freeform 1199">
                  <a:extLst>
                    <a:ext uri="{FF2B5EF4-FFF2-40B4-BE49-F238E27FC236}">
                      <a16:creationId xmlns:a16="http://schemas.microsoft.com/office/drawing/2014/main" id="{1D82109E-6147-6DFC-9533-743EC8F35DEA}"/>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37" name="Freeform 1200">
                  <a:extLst>
                    <a:ext uri="{FF2B5EF4-FFF2-40B4-BE49-F238E27FC236}">
                      <a16:creationId xmlns:a16="http://schemas.microsoft.com/office/drawing/2014/main" id="{1AA60B3C-B87C-3D67-C907-322D57983E9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38" name="Freeform 1201">
                  <a:extLst>
                    <a:ext uri="{FF2B5EF4-FFF2-40B4-BE49-F238E27FC236}">
                      <a16:creationId xmlns:a16="http://schemas.microsoft.com/office/drawing/2014/main" id="{8C8DB50F-6DF5-1E94-690A-0F08BAC65785}"/>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47" name="Graphic 503">
            <a:extLst>
              <a:ext uri="{FF2B5EF4-FFF2-40B4-BE49-F238E27FC236}">
                <a16:creationId xmlns:a16="http://schemas.microsoft.com/office/drawing/2014/main" id="{4C8A71FD-745C-9CFA-1463-4B9A0E84CC6F}"/>
              </a:ext>
            </a:extLst>
          </p:cNvPr>
          <p:cNvGrpSpPr/>
          <p:nvPr/>
        </p:nvGrpSpPr>
        <p:grpSpPr>
          <a:xfrm>
            <a:off x="4222334" y="3554667"/>
            <a:ext cx="540000" cy="540000"/>
            <a:chOff x="12846663" y="3911411"/>
            <a:chExt cx="1023375" cy="1130779"/>
          </a:xfrm>
          <a:noFill/>
        </p:grpSpPr>
        <p:grpSp>
          <p:nvGrpSpPr>
            <p:cNvPr id="48" name="Graphic 503">
              <a:extLst>
                <a:ext uri="{FF2B5EF4-FFF2-40B4-BE49-F238E27FC236}">
                  <a16:creationId xmlns:a16="http://schemas.microsoft.com/office/drawing/2014/main" id="{184E19A5-9470-8ACC-5D59-7EA01C173865}"/>
                </a:ext>
              </a:extLst>
            </p:cNvPr>
            <p:cNvGrpSpPr/>
            <p:nvPr/>
          </p:nvGrpSpPr>
          <p:grpSpPr>
            <a:xfrm>
              <a:off x="12846663" y="4242607"/>
              <a:ext cx="1023375" cy="799582"/>
              <a:chOff x="12846663" y="4242607"/>
              <a:chExt cx="1023375" cy="799582"/>
            </a:xfrm>
            <a:noFill/>
          </p:grpSpPr>
          <p:grpSp>
            <p:nvGrpSpPr>
              <p:cNvPr id="59" name="Graphic 503">
                <a:extLst>
                  <a:ext uri="{FF2B5EF4-FFF2-40B4-BE49-F238E27FC236}">
                    <a16:creationId xmlns:a16="http://schemas.microsoft.com/office/drawing/2014/main" id="{911D64B1-09DD-C331-60D7-2510497837C7}"/>
                  </a:ext>
                </a:extLst>
              </p:cNvPr>
              <p:cNvGrpSpPr/>
              <p:nvPr/>
            </p:nvGrpSpPr>
            <p:grpSpPr>
              <a:xfrm>
                <a:off x="13409519" y="4242607"/>
                <a:ext cx="460518" cy="799582"/>
                <a:chOff x="13409519" y="4242607"/>
                <a:chExt cx="460518" cy="799582"/>
              </a:xfrm>
              <a:noFill/>
            </p:grpSpPr>
            <p:sp>
              <p:nvSpPr>
                <p:cNvPr id="64" name="Freeform 1185">
                  <a:extLst>
                    <a:ext uri="{FF2B5EF4-FFF2-40B4-BE49-F238E27FC236}">
                      <a16:creationId xmlns:a16="http://schemas.microsoft.com/office/drawing/2014/main" id="{67CC8383-331B-B72C-3CA4-6ABC2F76E6C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5" name="Freeform 1186">
                  <a:extLst>
                    <a:ext uri="{FF2B5EF4-FFF2-40B4-BE49-F238E27FC236}">
                      <a16:creationId xmlns:a16="http://schemas.microsoft.com/office/drawing/2014/main" id="{8F9704C7-9614-6A28-5B81-28D008F8B22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87">
                  <a:extLst>
                    <a:ext uri="{FF2B5EF4-FFF2-40B4-BE49-F238E27FC236}">
                      <a16:creationId xmlns:a16="http://schemas.microsoft.com/office/drawing/2014/main" id="{F32BC5F6-0D61-BE18-928E-F8D61B04DB9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0" name="Graphic 503">
                <a:extLst>
                  <a:ext uri="{FF2B5EF4-FFF2-40B4-BE49-F238E27FC236}">
                    <a16:creationId xmlns:a16="http://schemas.microsoft.com/office/drawing/2014/main" id="{16D10D43-3801-70F5-B5BB-F00294388CEF}"/>
                  </a:ext>
                </a:extLst>
              </p:cNvPr>
              <p:cNvGrpSpPr/>
              <p:nvPr/>
            </p:nvGrpSpPr>
            <p:grpSpPr>
              <a:xfrm>
                <a:off x="12846663" y="4242733"/>
                <a:ext cx="462169" cy="799457"/>
                <a:chOff x="12846663" y="4242733"/>
                <a:chExt cx="462169" cy="799457"/>
              </a:xfrm>
              <a:noFill/>
            </p:grpSpPr>
            <p:sp>
              <p:nvSpPr>
                <p:cNvPr id="61" name="Freeform 1189">
                  <a:extLst>
                    <a:ext uri="{FF2B5EF4-FFF2-40B4-BE49-F238E27FC236}">
                      <a16:creationId xmlns:a16="http://schemas.microsoft.com/office/drawing/2014/main" id="{ABEF7F5B-7F6B-721B-B08B-BD332F89D89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2" name="Freeform 1190">
                  <a:extLst>
                    <a:ext uri="{FF2B5EF4-FFF2-40B4-BE49-F238E27FC236}">
                      <a16:creationId xmlns:a16="http://schemas.microsoft.com/office/drawing/2014/main" id="{2B6D0FB9-B821-3E02-6384-0318F5815C1D}"/>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3" name="Freeform 1191">
                  <a:extLst>
                    <a:ext uri="{FF2B5EF4-FFF2-40B4-BE49-F238E27FC236}">
                      <a16:creationId xmlns:a16="http://schemas.microsoft.com/office/drawing/2014/main" id="{87F73CE1-94C5-C1E4-61AD-69271204920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49" name="Graphic 503">
              <a:extLst>
                <a:ext uri="{FF2B5EF4-FFF2-40B4-BE49-F238E27FC236}">
                  <a16:creationId xmlns:a16="http://schemas.microsoft.com/office/drawing/2014/main" id="{C6AF23D8-E393-8BCF-1EBB-3F46F8B8A7E4}"/>
                </a:ext>
              </a:extLst>
            </p:cNvPr>
            <p:cNvGrpSpPr/>
            <p:nvPr/>
          </p:nvGrpSpPr>
          <p:grpSpPr>
            <a:xfrm>
              <a:off x="13086001" y="3911411"/>
              <a:ext cx="602471" cy="728577"/>
              <a:chOff x="13086001" y="3911411"/>
              <a:chExt cx="602471" cy="728577"/>
            </a:xfrm>
            <a:noFill/>
          </p:grpSpPr>
          <p:sp>
            <p:nvSpPr>
              <p:cNvPr id="50" name="Freeform 1193">
                <a:extLst>
                  <a:ext uri="{FF2B5EF4-FFF2-40B4-BE49-F238E27FC236}">
                    <a16:creationId xmlns:a16="http://schemas.microsoft.com/office/drawing/2014/main" id="{D8EB765C-0070-A1CC-CC87-64DCA55B34D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1" name="Freeform 1194">
                <a:extLst>
                  <a:ext uri="{FF2B5EF4-FFF2-40B4-BE49-F238E27FC236}">
                    <a16:creationId xmlns:a16="http://schemas.microsoft.com/office/drawing/2014/main" id="{BDD290DB-3735-0DF9-54FA-3E5B41C7ECB8}"/>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2" name="Freeform 1195">
                <a:extLst>
                  <a:ext uri="{FF2B5EF4-FFF2-40B4-BE49-F238E27FC236}">
                    <a16:creationId xmlns:a16="http://schemas.microsoft.com/office/drawing/2014/main" id="{11467B82-CED0-3D1A-23B1-524DDB101FAF}"/>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3" name="Freeform 1196">
                <a:extLst>
                  <a:ext uri="{FF2B5EF4-FFF2-40B4-BE49-F238E27FC236}">
                    <a16:creationId xmlns:a16="http://schemas.microsoft.com/office/drawing/2014/main" id="{31038BD1-2AEE-8768-DE84-5394C1FC1AB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4" name="Freeform 1197">
                <a:extLst>
                  <a:ext uri="{FF2B5EF4-FFF2-40B4-BE49-F238E27FC236}">
                    <a16:creationId xmlns:a16="http://schemas.microsoft.com/office/drawing/2014/main" id="{D189E861-AFC7-2C20-C4EC-1F5947972E1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5" name="Graphic 503">
                <a:extLst>
                  <a:ext uri="{FF2B5EF4-FFF2-40B4-BE49-F238E27FC236}">
                    <a16:creationId xmlns:a16="http://schemas.microsoft.com/office/drawing/2014/main" id="{03D93F95-F9C8-3816-914B-1BF576592E03}"/>
                  </a:ext>
                </a:extLst>
              </p:cNvPr>
              <p:cNvGrpSpPr/>
              <p:nvPr/>
            </p:nvGrpSpPr>
            <p:grpSpPr>
              <a:xfrm>
                <a:off x="13185037" y="4244381"/>
                <a:ext cx="260795" cy="257144"/>
                <a:chOff x="13185037" y="4244381"/>
                <a:chExt cx="260795" cy="257144"/>
              </a:xfrm>
              <a:noFill/>
            </p:grpSpPr>
            <p:sp>
              <p:nvSpPr>
                <p:cNvPr id="56" name="Freeform 1199">
                  <a:extLst>
                    <a:ext uri="{FF2B5EF4-FFF2-40B4-BE49-F238E27FC236}">
                      <a16:creationId xmlns:a16="http://schemas.microsoft.com/office/drawing/2014/main" id="{718E7E81-5B8A-966F-3ADB-20099370C8A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57" name="Freeform 1200">
                  <a:extLst>
                    <a:ext uri="{FF2B5EF4-FFF2-40B4-BE49-F238E27FC236}">
                      <a16:creationId xmlns:a16="http://schemas.microsoft.com/office/drawing/2014/main" id="{6DA96D3E-EA76-7D27-57F0-042A648ACFD5}"/>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58" name="Freeform 1201">
                  <a:extLst>
                    <a:ext uri="{FF2B5EF4-FFF2-40B4-BE49-F238E27FC236}">
                      <a16:creationId xmlns:a16="http://schemas.microsoft.com/office/drawing/2014/main" id="{A5767133-317E-8EF2-E476-126BD7DEBC07}"/>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2" name="Graphic 503">
            <a:extLst>
              <a:ext uri="{FF2B5EF4-FFF2-40B4-BE49-F238E27FC236}">
                <a16:creationId xmlns:a16="http://schemas.microsoft.com/office/drawing/2014/main" id="{E4855F21-66C7-3B0C-B025-A67728939728}"/>
              </a:ext>
            </a:extLst>
          </p:cNvPr>
          <p:cNvGrpSpPr/>
          <p:nvPr/>
        </p:nvGrpSpPr>
        <p:grpSpPr>
          <a:xfrm>
            <a:off x="4220900" y="1407221"/>
            <a:ext cx="540000" cy="540000"/>
            <a:chOff x="12846663" y="3911411"/>
            <a:chExt cx="1023375" cy="1130779"/>
          </a:xfrm>
          <a:noFill/>
        </p:grpSpPr>
        <p:grpSp>
          <p:nvGrpSpPr>
            <p:cNvPr id="5" name="Graphic 503">
              <a:extLst>
                <a:ext uri="{FF2B5EF4-FFF2-40B4-BE49-F238E27FC236}">
                  <a16:creationId xmlns:a16="http://schemas.microsoft.com/office/drawing/2014/main" id="{13C76345-80FB-5C79-F782-D76E4D253DBD}"/>
                </a:ext>
              </a:extLst>
            </p:cNvPr>
            <p:cNvGrpSpPr/>
            <p:nvPr/>
          </p:nvGrpSpPr>
          <p:grpSpPr>
            <a:xfrm>
              <a:off x="12846663" y="4242607"/>
              <a:ext cx="1023375" cy="799582"/>
              <a:chOff x="12846663" y="4242607"/>
              <a:chExt cx="1023375" cy="799582"/>
            </a:xfrm>
            <a:noFill/>
          </p:grpSpPr>
          <p:grpSp>
            <p:nvGrpSpPr>
              <p:cNvPr id="19" name="Graphic 503">
                <a:extLst>
                  <a:ext uri="{FF2B5EF4-FFF2-40B4-BE49-F238E27FC236}">
                    <a16:creationId xmlns:a16="http://schemas.microsoft.com/office/drawing/2014/main" id="{1E3D9E64-5596-DE15-1C3A-7E930DDC715C}"/>
                  </a:ext>
                </a:extLst>
              </p:cNvPr>
              <p:cNvGrpSpPr/>
              <p:nvPr/>
            </p:nvGrpSpPr>
            <p:grpSpPr>
              <a:xfrm>
                <a:off x="13409519" y="4242607"/>
                <a:ext cx="460518" cy="799582"/>
                <a:chOff x="13409519" y="4242607"/>
                <a:chExt cx="460518" cy="799582"/>
              </a:xfrm>
              <a:noFill/>
            </p:grpSpPr>
            <p:sp>
              <p:nvSpPr>
                <p:cNvPr id="24" name="Freeform 1185">
                  <a:extLst>
                    <a:ext uri="{FF2B5EF4-FFF2-40B4-BE49-F238E27FC236}">
                      <a16:creationId xmlns:a16="http://schemas.microsoft.com/office/drawing/2014/main" id="{DD882D8B-E3A1-1A05-1BF8-B6DC68EF5F7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5" name="Freeform 1186">
                  <a:extLst>
                    <a:ext uri="{FF2B5EF4-FFF2-40B4-BE49-F238E27FC236}">
                      <a16:creationId xmlns:a16="http://schemas.microsoft.com/office/drawing/2014/main" id="{D1349862-45B4-621A-51A7-9CA5872434D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6" name="Freeform 1187">
                  <a:extLst>
                    <a:ext uri="{FF2B5EF4-FFF2-40B4-BE49-F238E27FC236}">
                      <a16:creationId xmlns:a16="http://schemas.microsoft.com/office/drawing/2014/main" id="{8831A37C-53DD-4FC4-4FAB-0ACD5053E209}"/>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 name="Graphic 503">
                <a:extLst>
                  <a:ext uri="{FF2B5EF4-FFF2-40B4-BE49-F238E27FC236}">
                    <a16:creationId xmlns:a16="http://schemas.microsoft.com/office/drawing/2014/main" id="{01C6BF8E-621F-4C36-AB78-F73E8EBAB609}"/>
                  </a:ext>
                </a:extLst>
              </p:cNvPr>
              <p:cNvGrpSpPr/>
              <p:nvPr/>
            </p:nvGrpSpPr>
            <p:grpSpPr>
              <a:xfrm>
                <a:off x="12846663" y="4242733"/>
                <a:ext cx="462169" cy="799457"/>
                <a:chOff x="12846663" y="4242733"/>
                <a:chExt cx="462169" cy="799457"/>
              </a:xfrm>
              <a:noFill/>
            </p:grpSpPr>
            <p:sp>
              <p:nvSpPr>
                <p:cNvPr id="21" name="Freeform 1189">
                  <a:extLst>
                    <a:ext uri="{FF2B5EF4-FFF2-40B4-BE49-F238E27FC236}">
                      <a16:creationId xmlns:a16="http://schemas.microsoft.com/office/drawing/2014/main" id="{73363130-A825-D4E1-BED4-AB1E101D40AD}"/>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2" name="Freeform 1190">
                  <a:extLst>
                    <a:ext uri="{FF2B5EF4-FFF2-40B4-BE49-F238E27FC236}">
                      <a16:creationId xmlns:a16="http://schemas.microsoft.com/office/drawing/2014/main" id="{CFE9FBB3-DE9D-2C03-F345-0980898D71DE}"/>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3" name="Freeform 1191">
                  <a:extLst>
                    <a:ext uri="{FF2B5EF4-FFF2-40B4-BE49-F238E27FC236}">
                      <a16:creationId xmlns:a16="http://schemas.microsoft.com/office/drawing/2014/main" id="{1D0365B8-8C52-A6E2-7407-570B7F20117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 name="Graphic 503">
              <a:extLst>
                <a:ext uri="{FF2B5EF4-FFF2-40B4-BE49-F238E27FC236}">
                  <a16:creationId xmlns:a16="http://schemas.microsoft.com/office/drawing/2014/main" id="{9B923BEC-EBB5-E007-9505-DE9639412938}"/>
                </a:ext>
              </a:extLst>
            </p:cNvPr>
            <p:cNvGrpSpPr/>
            <p:nvPr/>
          </p:nvGrpSpPr>
          <p:grpSpPr>
            <a:xfrm>
              <a:off x="13086001" y="3911411"/>
              <a:ext cx="602471" cy="728577"/>
              <a:chOff x="13086001" y="3911411"/>
              <a:chExt cx="602471" cy="728577"/>
            </a:xfrm>
            <a:noFill/>
          </p:grpSpPr>
          <p:sp>
            <p:nvSpPr>
              <p:cNvPr id="8" name="Freeform 1193">
                <a:extLst>
                  <a:ext uri="{FF2B5EF4-FFF2-40B4-BE49-F238E27FC236}">
                    <a16:creationId xmlns:a16="http://schemas.microsoft.com/office/drawing/2014/main" id="{8F719C98-60F0-5831-4091-EE32CB8F8FC4}"/>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 name="Freeform 1194">
                <a:extLst>
                  <a:ext uri="{FF2B5EF4-FFF2-40B4-BE49-F238E27FC236}">
                    <a16:creationId xmlns:a16="http://schemas.microsoft.com/office/drawing/2014/main" id="{E8F03278-BD24-413C-59F6-B8F7BEB6660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0" name="Freeform 1195">
                <a:extLst>
                  <a:ext uri="{FF2B5EF4-FFF2-40B4-BE49-F238E27FC236}">
                    <a16:creationId xmlns:a16="http://schemas.microsoft.com/office/drawing/2014/main" id="{0B5E987A-6C1E-5EC4-8BCF-87A7B48CAD1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 name="Freeform 1196">
                <a:extLst>
                  <a:ext uri="{FF2B5EF4-FFF2-40B4-BE49-F238E27FC236}">
                    <a16:creationId xmlns:a16="http://schemas.microsoft.com/office/drawing/2014/main" id="{58948292-53CB-2BAD-BB4A-2CE127DA62D0}"/>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4" name="Freeform 1197">
                <a:extLst>
                  <a:ext uri="{FF2B5EF4-FFF2-40B4-BE49-F238E27FC236}">
                    <a16:creationId xmlns:a16="http://schemas.microsoft.com/office/drawing/2014/main" id="{5FEF01CA-0B13-B96E-A904-9A58ACF975FD}"/>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 name="Graphic 503">
                <a:extLst>
                  <a:ext uri="{FF2B5EF4-FFF2-40B4-BE49-F238E27FC236}">
                    <a16:creationId xmlns:a16="http://schemas.microsoft.com/office/drawing/2014/main" id="{92ADC52E-2AEF-BD9A-B4DE-06D6885CD101}"/>
                  </a:ext>
                </a:extLst>
              </p:cNvPr>
              <p:cNvGrpSpPr/>
              <p:nvPr/>
            </p:nvGrpSpPr>
            <p:grpSpPr>
              <a:xfrm>
                <a:off x="13185037" y="4244381"/>
                <a:ext cx="260795" cy="257144"/>
                <a:chOff x="13185037" y="4244381"/>
                <a:chExt cx="260795" cy="257144"/>
              </a:xfrm>
              <a:noFill/>
            </p:grpSpPr>
            <p:sp>
              <p:nvSpPr>
                <p:cNvPr id="16" name="Freeform 1199">
                  <a:extLst>
                    <a:ext uri="{FF2B5EF4-FFF2-40B4-BE49-F238E27FC236}">
                      <a16:creationId xmlns:a16="http://schemas.microsoft.com/office/drawing/2014/main" id="{F9A254CB-E936-A286-F143-2C7A5217055F}"/>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 name="Freeform 1200">
                  <a:extLst>
                    <a:ext uri="{FF2B5EF4-FFF2-40B4-BE49-F238E27FC236}">
                      <a16:creationId xmlns:a16="http://schemas.microsoft.com/office/drawing/2014/main" id="{B9DCEE6E-6AEE-6787-3E3C-2824774464CB}"/>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 name="Freeform 1201">
                  <a:extLst>
                    <a:ext uri="{FF2B5EF4-FFF2-40B4-BE49-F238E27FC236}">
                      <a16:creationId xmlns:a16="http://schemas.microsoft.com/office/drawing/2014/main" id="{753F7863-D9DF-FFFF-5F31-754FE426BC6C}"/>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67" name="Graphic 503">
            <a:extLst>
              <a:ext uri="{FF2B5EF4-FFF2-40B4-BE49-F238E27FC236}">
                <a16:creationId xmlns:a16="http://schemas.microsoft.com/office/drawing/2014/main" id="{032413CE-2B95-3BD2-6155-C8A780F2E1FA}"/>
              </a:ext>
            </a:extLst>
          </p:cNvPr>
          <p:cNvGrpSpPr/>
          <p:nvPr/>
        </p:nvGrpSpPr>
        <p:grpSpPr>
          <a:xfrm>
            <a:off x="4221860" y="2723566"/>
            <a:ext cx="540000" cy="540000"/>
            <a:chOff x="12846663" y="3911411"/>
            <a:chExt cx="1023375" cy="1130779"/>
          </a:xfrm>
          <a:noFill/>
        </p:grpSpPr>
        <p:grpSp>
          <p:nvGrpSpPr>
            <p:cNvPr id="68" name="Graphic 503">
              <a:extLst>
                <a:ext uri="{FF2B5EF4-FFF2-40B4-BE49-F238E27FC236}">
                  <a16:creationId xmlns:a16="http://schemas.microsoft.com/office/drawing/2014/main" id="{D2561666-F3B9-587C-C684-1D03331A11D6}"/>
                </a:ext>
              </a:extLst>
            </p:cNvPr>
            <p:cNvGrpSpPr/>
            <p:nvPr/>
          </p:nvGrpSpPr>
          <p:grpSpPr>
            <a:xfrm>
              <a:off x="12846663" y="4242607"/>
              <a:ext cx="1023375" cy="799582"/>
              <a:chOff x="12846663" y="4242607"/>
              <a:chExt cx="1023375" cy="799582"/>
            </a:xfrm>
            <a:noFill/>
          </p:grpSpPr>
          <p:grpSp>
            <p:nvGrpSpPr>
              <p:cNvPr id="79" name="Graphic 503">
                <a:extLst>
                  <a:ext uri="{FF2B5EF4-FFF2-40B4-BE49-F238E27FC236}">
                    <a16:creationId xmlns:a16="http://schemas.microsoft.com/office/drawing/2014/main" id="{1B1462DE-7DA0-16DA-EC8D-C9A32FBFCD16}"/>
                  </a:ext>
                </a:extLst>
              </p:cNvPr>
              <p:cNvGrpSpPr/>
              <p:nvPr/>
            </p:nvGrpSpPr>
            <p:grpSpPr>
              <a:xfrm>
                <a:off x="13409519" y="4242607"/>
                <a:ext cx="460518" cy="799582"/>
                <a:chOff x="13409519" y="4242607"/>
                <a:chExt cx="460518" cy="799582"/>
              </a:xfrm>
              <a:noFill/>
            </p:grpSpPr>
            <p:sp>
              <p:nvSpPr>
                <p:cNvPr id="84" name="Freeform 1185">
                  <a:extLst>
                    <a:ext uri="{FF2B5EF4-FFF2-40B4-BE49-F238E27FC236}">
                      <a16:creationId xmlns:a16="http://schemas.microsoft.com/office/drawing/2014/main" id="{DE01D05D-6C5B-6A9C-59A0-D3B708A10238}"/>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5" name="Freeform 1186">
                  <a:extLst>
                    <a:ext uri="{FF2B5EF4-FFF2-40B4-BE49-F238E27FC236}">
                      <a16:creationId xmlns:a16="http://schemas.microsoft.com/office/drawing/2014/main" id="{793D648E-8C3D-7798-9ED3-235ED5E015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87">
                  <a:extLst>
                    <a:ext uri="{FF2B5EF4-FFF2-40B4-BE49-F238E27FC236}">
                      <a16:creationId xmlns:a16="http://schemas.microsoft.com/office/drawing/2014/main" id="{50DC437D-9DDC-57C8-A1BD-DDCC6A8DE16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0" name="Graphic 503">
                <a:extLst>
                  <a:ext uri="{FF2B5EF4-FFF2-40B4-BE49-F238E27FC236}">
                    <a16:creationId xmlns:a16="http://schemas.microsoft.com/office/drawing/2014/main" id="{F994A9F3-FECE-C03F-821C-B4CB8E8AF711}"/>
                  </a:ext>
                </a:extLst>
              </p:cNvPr>
              <p:cNvGrpSpPr/>
              <p:nvPr/>
            </p:nvGrpSpPr>
            <p:grpSpPr>
              <a:xfrm>
                <a:off x="12846663" y="4242733"/>
                <a:ext cx="462169" cy="799457"/>
                <a:chOff x="12846663" y="4242733"/>
                <a:chExt cx="462169" cy="799457"/>
              </a:xfrm>
              <a:noFill/>
            </p:grpSpPr>
            <p:sp>
              <p:nvSpPr>
                <p:cNvPr id="81" name="Freeform 1189">
                  <a:extLst>
                    <a:ext uri="{FF2B5EF4-FFF2-40B4-BE49-F238E27FC236}">
                      <a16:creationId xmlns:a16="http://schemas.microsoft.com/office/drawing/2014/main" id="{3D70D2C5-8D31-57DF-34DC-CB34B0A4976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2" name="Freeform 1190">
                  <a:extLst>
                    <a:ext uri="{FF2B5EF4-FFF2-40B4-BE49-F238E27FC236}">
                      <a16:creationId xmlns:a16="http://schemas.microsoft.com/office/drawing/2014/main" id="{BEBC51EE-3188-4351-3181-44665177B05C}"/>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3" name="Freeform 1191">
                  <a:extLst>
                    <a:ext uri="{FF2B5EF4-FFF2-40B4-BE49-F238E27FC236}">
                      <a16:creationId xmlns:a16="http://schemas.microsoft.com/office/drawing/2014/main" id="{B88F9D1A-20CA-9BA1-288A-7694CD5DD5E7}"/>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9" name="Graphic 503">
              <a:extLst>
                <a:ext uri="{FF2B5EF4-FFF2-40B4-BE49-F238E27FC236}">
                  <a16:creationId xmlns:a16="http://schemas.microsoft.com/office/drawing/2014/main" id="{F7344B38-709D-D151-323B-8379C4F24E13}"/>
                </a:ext>
              </a:extLst>
            </p:cNvPr>
            <p:cNvGrpSpPr/>
            <p:nvPr/>
          </p:nvGrpSpPr>
          <p:grpSpPr>
            <a:xfrm>
              <a:off x="13086001" y="3911411"/>
              <a:ext cx="602471" cy="728577"/>
              <a:chOff x="13086001" y="3911411"/>
              <a:chExt cx="602471" cy="728577"/>
            </a:xfrm>
            <a:noFill/>
          </p:grpSpPr>
          <p:sp>
            <p:nvSpPr>
              <p:cNvPr id="70" name="Freeform 1193">
                <a:extLst>
                  <a:ext uri="{FF2B5EF4-FFF2-40B4-BE49-F238E27FC236}">
                    <a16:creationId xmlns:a16="http://schemas.microsoft.com/office/drawing/2014/main" id="{47D22685-8BBE-2949-6870-A39BBEAB6B6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1" name="Freeform 1194">
                <a:extLst>
                  <a:ext uri="{FF2B5EF4-FFF2-40B4-BE49-F238E27FC236}">
                    <a16:creationId xmlns:a16="http://schemas.microsoft.com/office/drawing/2014/main" id="{C7BB793B-1D09-29BA-C7D0-B303068C124E}"/>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2" name="Freeform 1195">
                <a:extLst>
                  <a:ext uri="{FF2B5EF4-FFF2-40B4-BE49-F238E27FC236}">
                    <a16:creationId xmlns:a16="http://schemas.microsoft.com/office/drawing/2014/main" id="{8A801ECF-B3C6-747A-5608-621A571F19A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3" name="Freeform 1196">
                <a:extLst>
                  <a:ext uri="{FF2B5EF4-FFF2-40B4-BE49-F238E27FC236}">
                    <a16:creationId xmlns:a16="http://schemas.microsoft.com/office/drawing/2014/main" id="{B35AE87B-D741-855A-83D1-AB1A5461FDAF}"/>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4" name="Freeform 1197">
                <a:extLst>
                  <a:ext uri="{FF2B5EF4-FFF2-40B4-BE49-F238E27FC236}">
                    <a16:creationId xmlns:a16="http://schemas.microsoft.com/office/drawing/2014/main" id="{78BFAB78-C647-B0F0-36EF-2BA5BA7B84B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5" name="Graphic 503">
                <a:extLst>
                  <a:ext uri="{FF2B5EF4-FFF2-40B4-BE49-F238E27FC236}">
                    <a16:creationId xmlns:a16="http://schemas.microsoft.com/office/drawing/2014/main" id="{B5DF2B0D-43C9-C074-E726-762E12B2C72E}"/>
                  </a:ext>
                </a:extLst>
              </p:cNvPr>
              <p:cNvGrpSpPr/>
              <p:nvPr/>
            </p:nvGrpSpPr>
            <p:grpSpPr>
              <a:xfrm>
                <a:off x="13185037" y="4244381"/>
                <a:ext cx="260795" cy="257144"/>
                <a:chOff x="13185037" y="4244381"/>
                <a:chExt cx="260795" cy="257144"/>
              </a:xfrm>
              <a:noFill/>
            </p:grpSpPr>
            <p:sp>
              <p:nvSpPr>
                <p:cNvPr id="76" name="Freeform 1199">
                  <a:extLst>
                    <a:ext uri="{FF2B5EF4-FFF2-40B4-BE49-F238E27FC236}">
                      <a16:creationId xmlns:a16="http://schemas.microsoft.com/office/drawing/2014/main" id="{579F9A1A-C3F7-2D2F-F703-9425B9514E0D}"/>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77" name="Freeform 1200">
                  <a:extLst>
                    <a:ext uri="{FF2B5EF4-FFF2-40B4-BE49-F238E27FC236}">
                      <a16:creationId xmlns:a16="http://schemas.microsoft.com/office/drawing/2014/main" id="{3AD63580-15FC-413E-8CEC-C6FB4986D9EA}"/>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78" name="Freeform 1201">
                  <a:extLst>
                    <a:ext uri="{FF2B5EF4-FFF2-40B4-BE49-F238E27FC236}">
                      <a16:creationId xmlns:a16="http://schemas.microsoft.com/office/drawing/2014/main" id="{CBD1F959-EF36-7E43-EC18-D90FBD4B49F2}"/>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87" name="Graphic 503">
            <a:extLst>
              <a:ext uri="{FF2B5EF4-FFF2-40B4-BE49-F238E27FC236}">
                <a16:creationId xmlns:a16="http://schemas.microsoft.com/office/drawing/2014/main" id="{EF724983-7297-28CA-C43A-58D2A293613D}"/>
              </a:ext>
            </a:extLst>
          </p:cNvPr>
          <p:cNvGrpSpPr/>
          <p:nvPr/>
        </p:nvGrpSpPr>
        <p:grpSpPr>
          <a:xfrm>
            <a:off x="4225719" y="4596066"/>
            <a:ext cx="540000" cy="540000"/>
            <a:chOff x="12846663" y="3911411"/>
            <a:chExt cx="1023375" cy="1130779"/>
          </a:xfrm>
          <a:noFill/>
        </p:grpSpPr>
        <p:grpSp>
          <p:nvGrpSpPr>
            <p:cNvPr id="88" name="Graphic 503">
              <a:extLst>
                <a:ext uri="{FF2B5EF4-FFF2-40B4-BE49-F238E27FC236}">
                  <a16:creationId xmlns:a16="http://schemas.microsoft.com/office/drawing/2014/main" id="{1C7DE26E-1373-A666-3993-31FFDC24A37C}"/>
                </a:ext>
              </a:extLst>
            </p:cNvPr>
            <p:cNvGrpSpPr/>
            <p:nvPr/>
          </p:nvGrpSpPr>
          <p:grpSpPr>
            <a:xfrm>
              <a:off x="12846663" y="4242607"/>
              <a:ext cx="1023375" cy="799582"/>
              <a:chOff x="12846663" y="4242607"/>
              <a:chExt cx="1023375" cy="799582"/>
            </a:xfrm>
            <a:noFill/>
          </p:grpSpPr>
          <p:grpSp>
            <p:nvGrpSpPr>
              <p:cNvPr id="99" name="Graphic 503">
                <a:extLst>
                  <a:ext uri="{FF2B5EF4-FFF2-40B4-BE49-F238E27FC236}">
                    <a16:creationId xmlns:a16="http://schemas.microsoft.com/office/drawing/2014/main" id="{E2D9A543-3FEC-8D83-BE1B-B7C25B79F070}"/>
                  </a:ext>
                </a:extLst>
              </p:cNvPr>
              <p:cNvGrpSpPr/>
              <p:nvPr/>
            </p:nvGrpSpPr>
            <p:grpSpPr>
              <a:xfrm>
                <a:off x="13409519" y="4242607"/>
                <a:ext cx="460518" cy="799582"/>
                <a:chOff x="13409519" y="4242607"/>
                <a:chExt cx="460518" cy="799582"/>
              </a:xfrm>
              <a:noFill/>
            </p:grpSpPr>
            <p:sp>
              <p:nvSpPr>
                <p:cNvPr id="104" name="Freeform 1185">
                  <a:extLst>
                    <a:ext uri="{FF2B5EF4-FFF2-40B4-BE49-F238E27FC236}">
                      <a16:creationId xmlns:a16="http://schemas.microsoft.com/office/drawing/2014/main" id="{178410FF-7EA2-5B26-82CE-99C25197860D}"/>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05" name="Freeform 1186">
                  <a:extLst>
                    <a:ext uri="{FF2B5EF4-FFF2-40B4-BE49-F238E27FC236}">
                      <a16:creationId xmlns:a16="http://schemas.microsoft.com/office/drawing/2014/main" id="{20BA30A7-9B00-47F0-4F23-6994A7482E46}"/>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06" name="Freeform 1187">
                  <a:extLst>
                    <a:ext uri="{FF2B5EF4-FFF2-40B4-BE49-F238E27FC236}">
                      <a16:creationId xmlns:a16="http://schemas.microsoft.com/office/drawing/2014/main" id="{24BF8AB6-EE47-1B1E-001E-042B685691A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00" name="Graphic 503">
                <a:extLst>
                  <a:ext uri="{FF2B5EF4-FFF2-40B4-BE49-F238E27FC236}">
                    <a16:creationId xmlns:a16="http://schemas.microsoft.com/office/drawing/2014/main" id="{51B69A02-0D83-AE4E-C8E7-F28D1CA5AEBF}"/>
                  </a:ext>
                </a:extLst>
              </p:cNvPr>
              <p:cNvGrpSpPr/>
              <p:nvPr/>
            </p:nvGrpSpPr>
            <p:grpSpPr>
              <a:xfrm>
                <a:off x="12846663" y="4242733"/>
                <a:ext cx="462169" cy="799457"/>
                <a:chOff x="12846663" y="4242733"/>
                <a:chExt cx="462169" cy="799457"/>
              </a:xfrm>
              <a:noFill/>
            </p:grpSpPr>
            <p:sp>
              <p:nvSpPr>
                <p:cNvPr id="101" name="Freeform 1189">
                  <a:extLst>
                    <a:ext uri="{FF2B5EF4-FFF2-40B4-BE49-F238E27FC236}">
                      <a16:creationId xmlns:a16="http://schemas.microsoft.com/office/drawing/2014/main" id="{6AB28429-5966-E7BA-5052-9DB92701E8D9}"/>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02" name="Freeform 1190">
                  <a:extLst>
                    <a:ext uri="{FF2B5EF4-FFF2-40B4-BE49-F238E27FC236}">
                      <a16:creationId xmlns:a16="http://schemas.microsoft.com/office/drawing/2014/main" id="{8CBF4590-30BA-080A-CB1E-A997BA49164F}"/>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03" name="Freeform 1191">
                  <a:extLst>
                    <a:ext uri="{FF2B5EF4-FFF2-40B4-BE49-F238E27FC236}">
                      <a16:creationId xmlns:a16="http://schemas.microsoft.com/office/drawing/2014/main" id="{37FAEC5B-4E6B-CF55-E0ED-6C199032941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89" name="Graphic 503">
              <a:extLst>
                <a:ext uri="{FF2B5EF4-FFF2-40B4-BE49-F238E27FC236}">
                  <a16:creationId xmlns:a16="http://schemas.microsoft.com/office/drawing/2014/main" id="{966636C1-399B-DCA4-BFE8-D6C34909F2BA}"/>
                </a:ext>
              </a:extLst>
            </p:cNvPr>
            <p:cNvGrpSpPr/>
            <p:nvPr/>
          </p:nvGrpSpPr>
          <p:grpSpPr>
            <a:xfrm>
              <a:off x="13086001" y="3911411"/>
              <a:ext cx="602471" cy="728577"/>
              <a:chOff x="13086001" y="3911411"/>
              <a:chExt cx="602471" cy="728577"/>
            </a:xfrm>
            <a:noFill/>
          </p:grpSpPr>
          <p:sp>
            <p:nvSpPr>
              <p:cNvPr id="90" name="Freeform 1193">
                <a:extLst>
                  <a:ext uri="{FF2B5EF4-FFF2-40B4-BE49-F238E27FC236}">
                    <a16:creationId xmlns:a16="http://schemas.microsoft.com/office/drawing/2014/main" id="{ACB107CC-3EFB-29C0-6B5F-A9A4B739477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1" name="Freeform 1194">
                <a:extLst>
                  <a:ext uri="{FF2B5EF4-FFF2-40B4-BE49-F238E27FC236}">
                    <a16:creationId xmlns:a16="http://schemas.microsoft.com/office/drawing/2014/main" id="{15301E9A-651D-1B1D-85EA-63EF8A7617B0}"/>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92" name="Freeform 1195">
                <a:extLst>
                  <a:ext uri="{FF2B5EF4-FFF2-40B4-BE49-F238E27FC236}">
                    <a16:creationId xmlns:a16="http://schemas.microsoft.com/office/drawing/2014/main" id="{88FFE7F6-CBA1-A37B-8CAD-00050E9CA85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93" name="Freeform 1196">
                <a:extLst>
                  <a:ext uri="{FF2B5EF4-FFF2-40B4-BE49-F238E27FC236}">
                    <a16:creationId xmlns:a16="http://schemas.microsoft.com/office/drawing/2014/main" id="{E8B54AD0-44B4-EDA0-A3E8-9F15403BFC8F}"/>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94" name="Freeform 1197">
                <a:extLst>
                  <a:ext uri="{FF2B5EF4-FFF2-40B4-BE49-F238E27FC236}">
                    <a16:creationId xmlns:a16="http://schemas.microsoft.com/office/drawing/2014/main" id="{9DC8D316-CA5B-FA22-AAD7-265165327093}"/>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95" name="Graphic 503">
                <a:extLst>
                  <a:ext uri="{FF2B5EF4-FFF2-40B4-BE49-F238E27FC236}">
                    <a16:creationId xmlns:a16="http://schemas.microsoft.com/office/drawing/2014/main" id="{ECADF4EC-7F30-2E1A-D405-954159B5B6D0}"/>
                  </a:ext>
                </a:extLst>
              </p:cNvPr>
              <p:cNvGrpSpPr/>
              <p:nvPr/>
            </p:nvGrpSpPr>
            <p:grpSpPr>
              <a:xfrm>
                <a:off x="13185037" y="4244381"/>
                <a:ext cx="260795" cy="257144"/>
                <a:chOff x="13185037" y="4244381"/>
                <a:chExt cx="260795" cy="257144"/>
              </a:xfrm>
              <a:noFill/>
            </p:grpSpPr>
            <p:sp>
              <p:nvSpPr>
                <p:cNvPr id="96" name="Freeform 1199">
                  <a:extLst>
                    <a:ext uri="{FF2B5EF4-FFF2-40B4-BE49-F238E27FC236}">
                      <a16:creationId xmlns:a16="http://schemas.microsoft.com/office/drawing/2014/main" id="{3195FD46-48E3-646C-588C-F02E0EA42718}"/>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97" name="Freeform 1200">
                  <a:extLst>
                    <a:ext uri="{FF2B5EF4-FFF2-40B4-BE49-F238E27FC236}">
                      <a16:creationId xmlns:a16="http://schemas.microsoft.com/office/drawing/2014/main" id="{9E18C416-205A-905F-7E7B-07FF1E833393}"/>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98" name="Freeform 1201">
                  <a:extLst>
                    <a:ext uri="{FF2B5EF4-FFF2-40B4-BE49-F238E27FC236}">
                      <a16:creationId xmlns:a16="http://schemas.microsoft.com/office/drawing/2014/main" id="{F3E9D480-AA82-7402-3D9F-18C54336533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107" name="Picture Placeholder 106" descr="Hands writing on papers and calculator&#10;&#10;AI-generated content may be incorrect.">
            <a:extLst>
              <a:ext uri="{FF2B5EF4-FFF2-40B4-BE49-F238E27FC236}">
                <a16:creationId xmlns:a16="http://schemas.microsoft.com/office/drawing/2014/main" id="{2EBA34F2-8895-8D6B-7759-9F8EF580B166}"/>
              </a:ext>
            </a:extLst>
          </p:cNvPr>
          <p:cNvPicPr>
            <a:picLocks noGrp="1" noChangeAspect="1"/>
          </p:cNvPicPr>
          <p:nvPr>
            <p:ph type="pic" sz="quarter" idx="10"/>
          </p:nvPr>
        </p:nvPicPr>
        <p:blipFill>
          <a:blip r:embed="rId2"/>
          <a:srcRect t="1516" b="1516"/>
          <a:stretch>
            <a:fillRect/>
          </a:stretch>
        </p:blipFill>
        <p:spPr/>
      </p:pic>
      <p:grpSp>
        <p:nvGrpSpPr>
          <p:cNvPr id="109" name="Graphic 503">
            <a:extLst>
              <a:ext uri="{FF2B5EF4-FFF2-40B4-BE49-F238E27FC236}">
                <a16:creationId xmlns:a16="http://schemas.microsoft.com/office/drawing/2014/main" id="{ABE7A4BB-410D-8885-5CAD-12C6F457D386}"/>
              </a:ext>
            </a:extLst>
          </p:cNvPr>
          <p:cNvGrpSpPr/>
          <p:nvPr/>
        </p:nvGrpSpPr>
        <p:grpSpPr>
          <a:xfrm>
            <a:off x="4209271" y="5729551"/>
            <a:ext cx="540000" cy="540000"/>
            <a:chOff x="12846663" y="3911411"/>
            <a:chExt cx="1023375" cy="1130779"/>
          </a:xfrm>
          <a:noFill/>
        </p:grpSpPr>
        <p:grpSp>
          <p:nvGrpSpPr>
            <p:cNvPr id="110" name="Graphic 503">
              <a:extLst>
                <a:ext uri="{FF2B5EF4-FFF2-40B4-BE49-F238E27FC236}">
                  <a16:creationId xmlns:a16="http://schemas.microsoft.com/office/drawing/2014/main" id="{FBC803E5-6164-AD24-9E79-8C260C7BD204}"/>
                </a:ext>
              </a:extLst>
            </p:cNvPr>
            <p:cNvGrpSpPr/>
            <p:nvPr/>
          </p:nvGrpSpPr>
          <p:grpSpPr>
            <a:xfrm>
              <a:off x="12846663" y="4242607"/>
              <a:ext cx="1023375" cy="799582"/>
              <a:chOff x="12846663" y="4242607"/>
              <a:chExt cx="1023375" cy="799582"/>
            </a:xfrm>
            <a:noFill/>
          </p:grpSpPr>
          <p:grpSp>
            <p:nvGrpSpPr>
              <p:cNvPr id="121" name="Graphic 503">
                <a:extLst>
                  <a:ext uri="{FF2B5EF4-FFF2-40B4-BE49-F238E27FC236}">
                    <a16:creationId xmlns:a16="http://schemas.microsoft.com/office/drawing/2014/main" id="{2DFA0BE2-8B0F-EFB5-90E3-A2E3F71227BE}"/>
                  </a:ext>
                </a:extLst>
              </p:cNvPr>
              <p:cNvGrpSpPr/>
              <p:nvPr/>
            </p:nvGrpSpPr>
            <p:grpSpPr>
              <a:xfrm>
                <a:off x="13409519" y="4242607"/>
                <a:ext cx="460518" cy="799582"/>
                <a:chOff x="13409519" y="4242607"/>
                <a:chExt cx="460518" cy="799582"/>
              </a:xfrm>
              <a:noFill/>
            </p:grpSpPr>
            <p:sp>
              <p:nvSpPr>
                <p:cNvPr id="126" name="Freeform 1185">
                  <a:extLst>
                    <a:ext uri="{FF2B5EF4-FFF2-40B4-BE49-F238E27FC236}">
                      <a16:creationId xmlns:a16="http://schemas.microsoft.com/office/drawing/2014/main" id="{A9F855F2-1A81-0517-6C6A-D4BAC09180F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27" name="Freeform 1186">
                  <a:extLst>
                    <a:ext uri="{FF2B5EF4-FFF2-40B4-BE49-F238E27FC236}">
                      <a16:creationId xmlns:a16="http://schemas.microsoft.com/office/drawing/2014/main" id="{DEBD5C93-AC8B-8B43-7E89-40BE41B47C5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8" name="Freeform 1187">
                  <a:extLst>
                    <a:ext uri="{FF2B5EF4-FFF2-40B4-BE49-F238E27FC236}">
                      <a16:creationId xmlns:a16="http://schemas.microsoft.com/office/drawing/2014/main" id="{5AABFC69-0C95-8C62-1B5C-ADACFFCD94D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22" name="Graphic 503">
                <a:extLst>
                  <a:ext uri="{FF2B5EF4-FFF2-40B4-BE49-F238E27FC236}">
                    <a16:creationId xmlns:a16="http://schemas.microsoft.com/office/drawing/2014/main" id="{64233272-D8BE-8087-C865-BBC19CBBFE9D}"/>
                  </a:ext>
                </a:extLst>
              </p:cNvPr>
              <p:cNvGrpSpPr/>
              <p:nvPr/>
            </p:nvGrpSpPr>
            <p:grpSpPr>
              <a:xfrm>
                <a:off x="12846663" y="4242733"/>
                <a:ext cx="462169" cy="799457"/>
                <a:chOff x="12846663" y="4242733"/>
                <a:chExt cx="462169" cy="799457"/>
              </a:xfrm>
              <a:noFill/>
            </p:grpSpPr>
            <p:sp>
              <p:nvSpPr>
                <p:cNvPr id="123" name="Freeform 1189">
                  <a:extLst>
                    <a:ext uri="{FF2B5EF4-FFF2-40B4-BE49-F238E27FC236}">
                      <a16:creationId xmlns:a16="http://schemas.microsoft.com/office/drawing/2014/main" id="{3516E691-665C-3803-C8BA-51F2E04B40D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24" name="Freeform 1190">
                  <a:extLst>
                    <a:ext uri="{FF2B5EF4-FFF2-40B4-BE49-F238E27FC236}">
                      <a16:creationId xmlns:a16="http://schemas.microsoft.com/office/drawing/2014/main" id="{847289DE-E629-E62C-AFD7-4E6E2EBD07A0}"/>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5" name="Freeform 1191">
                  <a:extLst>
                    <a:ext uri="{FF2B5EF4-FFF2-40B4-BE49-F238E27FC236}">
                      <a16:creationId xmlns:a16="http://schemas.microsoft.com/office/drawing/2014/main" id="{3BBC971D-09F9-6E4E-65D1-F7DA62C67D5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11" name="Graphic 503">
              <a:extLst>
                <a:ext uri="{FF2B5EF4-FFF2-40B4-BE49-F238E27FC236}">
                  <a16:creationId xmlns:a16="http://schemas.microsoft.com/office/drawing/2014/main" id="{DC4F2C4D-8F31-5158-F711-0993C2463430}"/>
                </a:ext>
              </a:extLst>
            </p:cNvPr>
            <p:cNvGrpSpPr/>
            <p:nvPr/>
          </p:nvGrpSpPr>
          <p:grpSpPr>
            <a:xfrm>
              <a:off x="13086001" y="3911411"/>
              <a:ext cx="602471" cy="728577"/>
              <a:chOff x="13086001" y="3911411"/>
              <a:chExt cx="602471" cy="728577"/>
            </a:xfrm>
            <a:noFill/>
          </p:grpSpPr>
          <p:sp>
            <p:nvSpPr>
              <p:cNvPr id="112" name="Freeform 1193">
                <a:extLst>
                  <a:ext uri="{FF2B5EF4-FFF2-40B4-BE49-F238E27FC236}">
                    <a16:creationId xmlns:a16="http://schemas.microsoft.com/office/drawing/2014/main" id="{852D5D02-0DA4-DCE6-6995-B8FF350571D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13" name="Freeform 1194">
                <a:extLst>
                  <a:ext uri="{FF2B5EF4-FFF2-40B4-BE49-F238E27FC236}">
                    <a16:creationId xmlns:a16="http://schemas.microsoft.com/office/drawing/2014/main" id="{D2D10F30-3B4B-3FC5-E758-D857A53C797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14" name="Freeform 1195">
                <a:extLst>
                  <a:ext uri="{FF2B5EF4-FFF2-40B4-BE49-F238E27FC236}">
                    <a16:creationId xmlns:a16="http://schemas.microsoft.com/office/drawing/2014/main" id="{7EEA0F2F-4CF3-4145-6FC3-3FB1FDADDAC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5" name="Freeform 1196">
                <a:extLst>
                  <a:ext uri="{FF2B5EF4-FFF2-40B4-BE49-F238E27FC236}">
                    <a16:creationId xmlns:a16="http://schemas.microsoft.com/office/drawing/2014/main" id="{0962AB18-5329-530D-BA7C-1182FF7744D1}"/>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16" name="Freeform 1197">
                <a:extLst>
                  <a:ext uri="{FF2B5EF4-FFF2-40B4-BE49-F238E27FC236}">
                    <a16:creationId xmlns:a16="http://schemas.microsoft.com/office/drawing/2014/main" id="{99B2A07E-4DC3-41AE-46A0-0F5267286D29}"/>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17" name="Graphic 503">
                <a:extLst>
                  <a:ext uri="{FF2B5EF4-FFF2-40B4-BE49-F238E27FC236}">
                    <a16:creationId xmlns:a16="http://schemas.microsoft.com/office/drawing/2014/main" id="{E6F669B3-3388-BB5F-7CB7-3BCECA0E8611}"/>
                  </a:ext>
                </a:extLst>
              </p:cNvPr>
              <p:cNvGrpSpPr/>
              <p:nvPr/>
            </p:nvGrpSpPr>
            <p:grpSpPr>
              <a:xfrm>
                <a:off x="13185037" y="4244381"/>
                <a:ext cx="260795" cy="257144"/>
                <a:chOff x="13185037" y="4244381"/>
                <a:chExt cx="260795" cy="257144"/>
              </a:xfrm>
              <a:noFill/>
            </p:grpSpPr>
            <p:sp>
              <p:nvSpPr>
                <p:cNvPr id="118" name="Freeform 1199">
                  <a:extLst>
                    <a:ext uri="{FF2B5EF4-FFF2-40B4-BE49-F238E27FC236}">
                      <a16:creationId xmlns:a16="http://schemas.microsoft.com/office/drawing/2014/main" id="{C039DBBE-9D8C-2C7F-00E5-38CEB8B582B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19" name="Freeform 1200">
                  <a:extLst>
                    <a:ext uri="{FF2B5EF4-FFF2-40B4-BE49-F238E27FC236}">
                      <a16:creationId xmlns:a16="http://schemas.microsoft.com/office/drawing/2014/main" id="{8F60E806-0C51-39CF-2151-8DCB9F64240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20" name="Freeform 1201">
                  <a:extLst>
                    <a:ext uri="{FF2B5EF4-FFF2-40B4-BE49-F238E27FC236}">
                      <a16:creationId xmlns:a16="http://schemas.microsoft.com/office/drawing/2014/main" id="{E302BE36-5F79-27CA-F9F3-26542F741FA5}"/>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Tree>
    <p:extLst>
      <p:ext uri="{BB962C8B-B14F-4D97-AF65-F5344CB8AC3E}">
        <p14:creationId xmlns:p14="http://schemas.microsoft.com/office/powerpoint/2010/main" val="480501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DED9A-F944-BD49-3B82-C0B7E5727C7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49B17CE-4E11-0EAF-26D4-40CD7035398D}"/>
              </a:ext>
            </a:extLst>
          </p:cNvPr>
          <p:cNvSpPr txBox="1">
            <a:spLocks/>
          </p:cNvSpPr>
          <p:nvPr/>
        </p:nvSpPr>
        <p:spPr>
          <a:xfrm>
            <a:off x="4808938" y="264459"/>
            <a:ext cx="7058879" cy="3499183"/>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ü"/>
            </a:pPr>
            <a:r>
              <a:rPr lang="en-US" sz="2100" b="1" i="1" dirty="0">
                <a:solidFill>
                  <a:srgbClr val="3B7F81"/>
                </a:solidFill>
                <a:latin typeface="+mn-lt"/>
                <a:ea typeface="Open Sans"/>
                <a:cs typeface="Calibri"/>
              </a:rPr>
              <a:t>Finančni nasvet: </a:t>
            </a:r>
            <a:r>
              <a:rPr lang="en-US" sz="2100" b="1" dirty="0">
                <a:solidFill>
                  <a:srgbClr val="494949"/>
                </a:solidFill>
                <a:latin typeface="Calibri"/>
                <a:ea typeface="Open Sans"/>
                <a:cs typeface="Calibri"/>
              </a:rPr>
              <a:t>Rabljena ali reciklirana oprema</a:t>
            </a:r>
            <a:r>
              <a:rPr lang="en-US" sz="2100" dirty="0">
                <a:solidFill>
                  <a:srgbClr val="494949"/>
                </a:solidFill>
                <a:latin typeface="Calibri"/>
                <a:ea typeface="Open Sans"/>
                <a:cs typeface="Calibri"/>
              </a:rPr>
              <a:t>: uporabite lokalne trgovine z rabljenim blagom ali vintage trgovine.</a:t>
            </a:r>
          </a:p>
          <a:p>
            <a:pPr marL="342900" indent="-342900">
              <a:spcAft>
                <a:spcPts val="1200"/>
              </a:spcAft>
              <a:buFont typeface="Wingdings" panose="05000000000000000000" pitchFamily="2" charset="2"/>
              <a:buChar char="ü"/>
            </a:pPr>
            <a:r>
              <a:rPr lang="en-US" sz="2100" b="1" i="1" dirty="0">
                <a:solidFill>
                  <a:srgbClr val="3B7F81"/>
                </a:solidFill>
                <a:latin typeface="+mn-lt"/>
                <a:ea typeface="Open Sans"/>
                <a:cs typeface="Calibri"/>
              </a:rPr>
              <a:t>Finančni nasvet: </a:t>
            </a:r>
            <a:r>
              <a:rPr lang="en-US" sz="2100" b="1" dirty="0">
                <a:solidFill>
                  <a:srgbClr val="494949"/>
                </a:solidFill>
                <a:latin typeface="Calibri"/>
                <a:ea typeface="Open Sans"/>
                <a:cs typeface="Calibri"/>
              </a:rPr>
              <a:t>Pridružite se zadrugam</a:t>
            </a:r>
            <a:r>
              <a:rPr lang="en-US" sz="2100" dirty="0">
                <a:solidFill>
                  <a:srgbClr val="494949"/>
                </a:solidFill>
                <a:latin typeface="Calibri"/>
                <a:ea typeface="Open Sans"/>
                <a:cs typeface="Calibri"/>
              </a:rPr>
              <a:t>: Skupinski nakupi ali skupne tržne mreže (priljubljene na Islandiji in v Sloveniji) znižujejo tekoče stroške.</a:t>
            </a:r>
          </a:p>
          <a:p>
            <a:pPr marL="342900" indent="-342900">
              <a:spcAft>
                <a:spcPts val="1200"/>
              </a:spcAft>
              <a:buFont typeface="Wingdings" panose="05000000000000000000" pitchFamily="2" charset="2"/>
              <a:buChar char="ü"/>
            </a:pPr>
            <a:r>
              <a:rPr lang="en-US" sz="2100" b="1" i="1" dirty="0">
                <a:solidFill>
                  <a:srgbClr val="3B7F81"/>
                </a:solidFill>
                <a:latin typeface="Calibri"/>
                <a:ea typeface="Open Sans"/>
                <a:cs typeface="Calibri"/>
              </a:rPr>
              <a:t>Finančni nasvet: </a:t>
            </a:r>
            <a:r>
              <a:rPr lang="en-US" sz="2100" b="1" dirty="0">
                <a:solidFill>
                  <a:srgbClr val="494949"/>
                </a:solidFill>
                <a:latin typeface="Calibri"/>
                <a:ea typeface="Open Sans"/>
                <a:cs typeface="Calibri"/>
              </a:rPr>
              <a:t>Izkoristite lokalne programe podpore</a:t>
            </a:r>
            <a:r>
              <a:rPr lang="en-US" sz="2100" dirty="0">
                <a:solidFill>
                  <a:srgbClr val="494949"/>
                </a:solidFill>
                <a:latin typeface="Calibri"/>
                <a:ea typeface="Open Sans"/>
                <a:cs typeface="Calibri"/>
              </a:rPr>
              <a:t>: pri lokalnem podjetniškem uradu, gospodarski zbornici ali turističnem združenju se pozanimajte o brezplačnem mentorstvu ali programih kuponov.</a:t>
            </a:r>
          </a:p>
          <a:p>
            <a:pPr marL="342900" indent="-342900">
              <a:spcAft>
                <a:spcPts val="1200"/>
              </a:spcAft>
              <a:buFont typeface="Wingdings" panose="05000000000000000000" pitchFamily="2" charset="2"/>
              <a:buChar char="ü"/>
            </a:pPr>
            <a:r>
              <a:rPr lang="en-US" sz="2100" b="1" i="1" dirty="0">
                <a:solidFill>
                  <a:srgbClr val="3B7F81"/>
                </a:solidFill>
                <a:latin typeface="Calibri"/>
                <a:ea typeface="Open Sans"/>
                <a:cs typeface="Calibri"/>
              </a:rPr>
              <a:t>Finančni nasvet: </a:t>
            </a:r>
            <a:r>
              <a:rPr lang="en-US" sz="2100" b="1" dirty="0">
                <a:solidFill>
                  <a:srgbClr val="494949"/>
                </a:solidFill>
                <a:latin typeface="Calibri"/>
                <a:ea typeface="Open Sans"/>
                <a:cs typeface="Calibri"/>
              </a:rPr>
              <a:t>Izogibajte se prekomernemu oblikovanju</a:t>
            </a:r>
            <a:r>
              <a:rPr lang="en-US" sz="2100" dirty="0">
                <a:solidFill>
                  <a:srgbClr val="494949"/>
                </a:solidFill>
                <a:latin typeface="Calibri"/>
                <a:ea typeface="Open Sans"/>
                <a:cs typeface="Calibri"/>
              </a:rPr>
              <a:t>: ohranite preproste in učinkovite postavitve. Manj poti, manj vzdrževanja, pametnejša raba materialov = nižji kapitalski stroški.</a:t>
            </a:r>
          </a:p>
          <a:p>
            <a:pPr marL="342900" indent="-342900">
              <a:spcAft>
                <a:spcPts val="1200"/>
              </a:spcAft>
              <a:buFont typeface="Wingdings" panose="05000000000000000000" pitchFamily="2" charset="2"/>
              <a:buChar char="ü"/>
            </a:pPr>
            <a:r>
              <a:rPr lang="en-US" sz="2100" b="1" i="1" dirty="0">
                <a:solidFill>
                  <a:srgbClr val="3B7F81"/>
                </a:solidFill>
                <a:latin typeface="Calibri"/>
                <a:ea typeface="Open Sans"/>
                <a:cs typeface="Calibri"/>
              </a:rPr>
              <a:t>Finančni nasvet: </a:t>
            </a:r>
            <a:r>
              <a:rPr lang="en-US" sz="2100" b="1" dirty="0">
                <a:solidFill>
                  <a:srgbClr val="494949"/>
                </a:solidFill>
                <a:latin typeface="Calibri"/>
                <a:ea typeface="Open Sans"/>
                <a:cs typeface="Calibri"/>
              </a:rPr>
              <a:t>Pametno trženje: brezplačni promocijski kanali</a:t>
            </a:r>
            <a:r>
              <a:rPr lang="en-US" sz="2100" dirty="0">
                <a:solidFill>
                  <a:srgbClr val="494949"/>
                </a:solidFill>
                <a:latin typeface="Calibri"/>
                <a:ea typeface="Open Sans"/>
                <a:cs typeface="Calibri"/>
              </a:rPr>
              <a:t>: izkoristite Instagram, Google Maps, Airbnb Experiences in Booking.com za povečanje prometa, preden vlagate v spletno stran po meri. </a:t>
            </a: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7D2824DA-B68B-85A8-7995-0DC64F1B94F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35</a:t>
            </a:fld>
            <a:endParaRPr lang="fr-CA" dirty="0"/>
          </a:p>
        </p:txBody>
      </p:sp>
      <p:sp>
        <p:nvSpPr>
          <p:cNvPr id="12" name="Text Placeholder 7">
            <a:extLst>
              <a:ext uri="{FF2B5EF4-FFF2-40B4-BE49-F238E27FC236}">
                <a16:creationId xmlns:a16="http://schemas.microsoft.com/office/drawing/2014/main" id="{F78E1217-6001-97EF-7E08-686AD4985449}"/>
              </a:ext>
            </a:extLst>
          </p:cNvPr>
          <p:cNvSpPr>
            <a:spLocks noGrp="1"/>
          </p:cNvSpPr>
          <p:nvPr>
            <p:ph type="body" sz="quarter" idx="19"/>
          </p:nvPr>
        </p:nvSpPr>
        <p:spPr>
          <a:xfrm>
            <a:off x="391600" y="2056504"/>
            <a:ext cx="3200399" cy="385564"/>
          </a:xfrm>
        </p:spPr>
        <p:txBody>
          <a:bodyPr/>
          <a:lstStyle/>
          <a:p>
            <a:pPr marL="308700" algn="ctr"/>
            <a:r>
              <a:rPr lang="en-IE" sz="3400" dirty="0"/>
              <a:t>Finančni nasveti</a:t>
            </a:r>
          </a:p>
        </p:txBody>
      </p:sp>
      <p:pic>
        <p:nvPicPr>
          <p:cNvPr id="8" name="Picture Placeholder 7" descr="A calculator and pen on papers&#10;&#10;AI-generated content may be incorrect.">
            <a:extLst>
              <a:ext uri="{FF2B5EF4-FFF2-40B4-BE49-F238E27FC236}">
                <a16:creationId xmlns:a16="http://schemas.microsoft.com/office/drawing/2014/main" id="{CD9776F5-83DA-4A1B-D172-DF7A4F06F47E}"/>
              </a:ext>
            </a:extLst>
          </p:cNvPr>
          <p:cNvPicPr>
            <a:picLocks noGrp="1" noChangeAspect="1"/>
          </p:cNvPicPr>
          <p:nvPr>
            <p:ph type="pic" sz="quarter" idx="10"/>
          </p:nvPr>
        </p:nvPicPr>
        <p:blipFill>
          <a:blip r:embed="rId2"/>
          <a:srcRect t="31045" b="31045"/>
          <a:stretch>
            <a:fillRect/>
          </a:stretch>
        </p:blipFill>
        <p:spPr/>
      </p:pic>
      <p:grpSp>
        <p:nvGrpSpPr>
          <p:cNvPr id="109" name="Graphic 503">
            <a:extLst>
              <a:ext uri="{FF2B5EF4-FFF2-40B4-BE49-F238E27FC236}">
                <a16:creationId xmlns:a16="http://schemas.microsoft.com/office/drawing/2014/main" id="{616860D1-FB52-5345-CC6D-A076CBE6AE58}"/>
              </a:ext>
            </a:extLst>
          </p:cNvPr>
          <p:cNvGrpSpPr/>
          <p:nvPr/>
        </p:nvGrpSpPr>
        <p:grpSpPr>
          <a:xfrm>
            <a:off x="4176618" y="367512"/>
            <a:ext cx="540000" cy="540000"/>
            <a:chOff x="12846663" y="3911411"/>
            <a:chExt cx="1023375" cy="1130779"/>
          </a:xfrm>
          <a:noFill/>
        </p:grpSpPr>
        <p:grpSp>
          <p:nvGrpSpPr>
            <p:cNvPr id="110" name="Graphic 503">
              <a:extLst>
                <a:ext uri="{FF2B5EF4-FFF2-40B4-BE49-F238E27FC236}">
                  <a16:creationId xmlns:a16="http://schemas.microsoft.com/office/drawing/2014/main" id="{2C33FC2D-50B5-08F8-1C54-499669C96562}"/>
                </a:ext>
              </a:extLst>
            </p:cNvPr>
            <p:cNvGrpSpPr/>
            <p:nvPr/>
          </p:nvGrpSpPr>
          <p:grpSpPr>
            <a:xfrm>
              <a:off x="12846663" y="4242607"/>
              <a:ext cx="1023375" cy="799582"/>
              <a:chOff x="12846663" y="4242607"/>
              <a:chExt cx="1023375" cy="799582"/>
            </a:xfrm>
            <a:noFill/>
          </p:grpSpPr>
          <p:grpSp>
            <p:nvGrpSpPr>
              <p:cNvPr id="121" name="Graphic 503">
                <a:extLst>
                  <a:ext uri="{FF2B5EF4-FFF2-40B4-BE49-F238E27FC236}">
                    <a16:creationId xmlns:a16="http://schemas.microsoft.com/office/drawing/2014/main" id="{62FAA9FC-2915-F286-9C44-616B3E674686}"/>
                  </a:ext>
                </a:extLst>
              </p:cNvPr>
              <p:cNvGrpSpPr/>
              <p:nvPr/>
            </p:nvGrpSpPr>
            <p:grpSpPr>
              <a:xfrm>
                <a:off x="13409519" y="4242607"/>
                <a:ext cx="460518" cy="799582"/>
                <a:chOff x="13409519" y="4242607"/>
                <a:chExt cx="460518" cy="799582"/>
              </a:xfrm>
              <a:noFill/>
            </p:grpSpPr>
            <p:sp>
              <p:nvSpPr>
                <p:cNvPr id="126" name="Freeform 1185">
                  <a:extLst>
                    <a:ext uri="{FF2B5EF4-FFF2-40B4-BE49-F238E27FC236}">
                      <a16:creationId xmlns:a16="http://schemas.microsoft.com/office/drawing/2014/main" id="{8C7E9442-04F9-B8A3-D083-7FDDD9D4981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27" name="Freeform 1186">
                  <a:extLst>
                    <a:ext uri="{FF2B5EF4-FFF2-40B4-BE49-F238E27FC236}">
                      <a16:creationId xmlns:a16="http://schemas.microsoft.com/office/drawing/2014/main" id="{0BCEC89F-272E-C7F2-71E8-4310F8C0B18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8" name="Freeform 1187">
                  <a:extLst>
                    <a:ext uri="{FF2B5EF4-FFF2-40B4-BE49-F238E27FC236}">
                      <a16:creationId xmlns:a16="http://schemas.microsoft.com/office/drawing/2014/main" id="{68BE3F3F-408E-2CF0-ACBE-8FCA4BFCF19D}"/>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22" name="Graphic 503">
                <a:extLst>
                  <a:ext uri="{FF2B5EF4-FFF2-40B4-BE49-F238E27FC236}">
                    <a16:creationId xmlns:a16="http://schemas.microsoft.com/office/drawing/2014/main" id="{58104D80-4483-6EC4-E7F2-197CBA17621C}"/>
                  </a:ext>
                </a:extLst>
              </p:cNvPr>
              <p:cNvGrpSpPr/>
              <p:nvPr/>
            </p:nvGrpSpPr>
            <p:grpSpPr>
              <a:xfrm>
                <a:off x="12846663" y="4242733"/>
                <a:ext cx="462169" cy="799457"/>
                <a:chOff x="12846663" y="4242733"/>
                <a:chExt cx="462169" cy="799457"/>
              </a:xfrm>
              <a:noFill/>
            </p:grpSpPr>
            <p:sp>
              <p:nvSpPr>
                <p:cNvPr id="123" name="Freeform 1189">
                  <a:extLst>
                    <a:ext uri="{FF2B5EF4-FFF2-40B4-BE49-F238E27FC236}">
                      <a16:creationId xmlns:a16="http://schemas.microsoft.com/office/drawing/2014/main" id="{A1E1B6BE-789A-77B1-79A1-9307EC97A87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24" name="Freeform 1190">
                  <a:extLst>
                    <a:ext uri="{FF2B5EF4-FFF2-40B4-BE49-F238E27FC236}">
                      <a16:creationId xmlns:a16="http://schemas.microsoft.com/office/drawing/2014/main" id="{AE2A5B42-04F5-D6C7-16BF-4154B79A2BB0}"/>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5" name="Freeform 1191">
                  <a:extLst>
                    <a:ext uri="{FF2B5EF4-FFF2-40B4-BE49-F238E27FC236}">
                      <a16:creationId xmlns:a16="http://schemas.microsoft.com/office/drawing/2014/main" id="{6A4B808F-BD40-89DA-6B87-8D07CCDAB83A}"/>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11" name="Graphic 503">
              <a:extLst>
                <a:ext uri="{FF2B5EF4-FFF2-40B4-BE49-F238E27FC236}">
                  <a16:creationId xmlns:a16="http://schemas.microsoft.com/office/drawing/2014/main" id="{F633C1F2-DEEC-CC3F-FDB3-0813A6E456A1}"/>
                </a:ext>
              </a:extLst>
            </p:cNvPr>
            <p:cNvGrpSpPr/>
            <p:nvPr/>
          </p:nvGrpSpPr>
          <p:grpSpPr>
            <a:xfrm>
              <a:off x="13086001" y="3911411"/>
              <a:ext cx="602471" cy="728577"/>
              <a:chOff x="13086001" y="3911411"/>
              <a:chExt cx="602471" cy="728577"/>
            </a:xfrm>
            <a:noFill/>
          </p:grpSpPr>
          <p:sp>
            <p:nvSpPr>
              <p:cNvPr id="112" name="Freeform 1193">
                <a:extLst>
                  <a:ext uri="{FF2B5EF4-FFF2-40B4-BE49-F238E27FC236}">
                    <a16:creationId xmlns:a16="http://schemas.microsoft.com/office/drawing/2014/main" id="{ACEB0E8A-5BAC-EB44-1D90-F0EF9F749FA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13" name="Freeform 1194">
                <a:extLst>
                  <a:ext uri="{FF2B5EF4-FFF2-40B4-BE49-F238E27FC236}">
                    <a16:creationId xmlns:a16="http://schemas.microsoft.com/office/drawing/2014/main" id="{690D3B06-BBDA-90CF-A873-BC181DD9CF2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14" name="Freeform 1195">
                <a:extLst>
                  <a:ext uri="{FF2B5EF4-FFF2-40B4-BE49-F238E27FC236}">
                    <a16:creationId xmlns:a16="http://schemas.microsoft.com/office/drawing/2014/main" id="{10205AC9-E487-53F3-9021-C11D9E73E23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5" name="Freeform 1196">
                <a:extLst>
                  <a:ext uri="{FF2B5EF4-FFF2-40B4-BE49-F238E27FC236}">
                    <a16:creationId xmlns:a16="http://schemas.microsoft.com/office/drawing/2014/main" id="{24872C56-44DD-E3A4-CF0C-9B589C82F34B}"/>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16" name="Freeform 1197">
                <a:extLst>
                  <a:ext uri="{FF2B5EF4-FFF2-40B4-BE49-F238E27FC236}">
                    <a16:creationId xmlns:a16="http://schemas.microsoft.com/office/drawing/2014/main" id="{31539AB7-392E-A87A-8A64-CB31ED3CC36F}"/>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17" name="Graphic 503">
                <a:extLst>
                  <a:ext uri="{FF2B5EF4-FFF2-40B4-BE49-F238E27FC236}">
                    <a16:creationId xmlns:a16="http://schemas.microsoft.com/office/drawing/2014/main" id="{BF54C0F2-9578-BEDF-DF9B-AFF89A0ACB44}"/>
                  </a:ext>
                </a:extLst>
              </p:cNvPr>
              <p:cNvGrpSpPr/>
              <p:nvPr/>
            </p:nvGrpSpPr>
            <p:grpSpPr>
              <a:xfrm>
                <a:off x="13185037" y="4244381"/>
                <a:ext cx="260795" cy="257144"/>
                <a:chOff x="13185037" y="4244381"/>
                <a:chExt cx="260795" cy="257144"/>
              </a:xfrm>
              <a:noFill/>
            </p:grpSpPr>
            <p:sp>
              <p:nvSpPr>
                <p:cNvPr id="118" name="Freeform 1199">
                  <a:extLst>
                    <a:ext uri="{FF2B5EF4-FFF2-40B4-BE49-F238E27FC236}">
                      <a16:creationId xmlns:a16="http://schemas.microsoft.com/office/drawing/2014/main" id="{87110991-2112-1F48-687F-0901D8FAB41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19" name="Freeform 1200">
                  <a:extLst>
                    <a:ext uri="{FF2B5EF4-FFF2-40B4-BE49-F238E27FC236}">
                      <a16:creationId xmlns:a16="http://schemas.microsoft.com/office/drawing/2014/main" id="{DD8768E3-11DF-6DDE-2E13-806E82073C09}"/>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20" name="Freeform 1201">
                  <a:extLst>
                    <a:ext uri="{FF2B5EF4-FFF2-40B4-BE49-F238E27FC236}">
                      <a16:creationId xmlns:a16="http://schemas.microsoft.com/office/drawing/2014/main" id="{47CE2A30-7667-3DB8-6ABD-D6AEFAA57D90}"/>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29" name="Graphic 503">
            <a:extLst>
              <a:ext uri="{FF2B5EF4-FFF2-40B4-BE49-F238E27FC236}">
                <a16:creationId xmlns:a16="http://schemas.microsoft.com/office/drawing/2014/main" id="{ADA99D57-E296-C9A9-D797-5F25D40BE858}"/>
              </a:ext>
            </a:extLst>
          </p:cNvPr>
          <p:cNvGrpSpPr/>
          <p:nvPr/>
        </p:nvGrpSpPr>
        <p:grpSpPr>
          <a:xfrm>
            <a:off x="4222778" y="3500805"/>
            <a:ext cx="540000" cy="540000"/>
            <a:chOff x="12846663" y="3911411"/>
            <a:chExt cx="1023375" cy="1130779"/>
          </a:xfrm>
          <a:noFill/>
        </p:grpSpPr>
        <p:grpSp>
          <p:nvGrpSpPr>
            <p:cNvPr id="130" name="Graphic 503">
              <a:extLst>
                <a:ext uri="{FF2B5EF4-FFF2-40B4-BE49-F238E27FC236}">
                  <a16:creationId xmlns:a16="http://schemas.microsoft.com/office/drawing/2014/main" id="{4B4EB3D5-CDE2-A1E9-7819-870E91D3E900}"/>
                </a:ext>
              </a:extLst>
            </p:cNvPr>
            <p:cNvGrpSpPr/>
            <p:nvPr/>
          </p:nvGrpSpPr>
          <p:grpSpPr>
            <a:xfrm>
              <a:off x="12846663" y="4242607"/>
              <a:ext cx="1023375" cy="799582"/>
              <a:chOff x="12846663" y="4242607"/>
              <a:chExt cx="1023375" cy="799582"/>
            </a:xfrm>
            <a:noFill/>
          </p:grpSpPr>
          <p:grpSp>
            <p:nvGrpSpPr>
              <p:cNvPr id="141" name="Graphic 503">
                <a:extLst>
                  <a:ext uri="{FF2B5EF4-FFF2-40B4-BE49-F238E27FC236}">
                    <a16:creationId xmlns:a16="http://schemas.microsoft.com/office/drawing/2014/main" id="{FD4D771E-D44E-7E5D-5AC5-87D40C392758}"/>
                  </a:ext>
                </a:extLst>
              </p:cNvPr>
              <p:cNvGrpSpPr/>
              <p:nvPr/>
            </p:nvGrpSpPr>
            <p:grpSpPr>
              <a:xfrm>
                <a:off x="13409519" y="4242607"/>
                <a:ext cx="460518" cy="799582"/>
                <a:chOff x="13409519" y="4242607"/>
                <a:chExt cx="460518" cy="799582"/>
              </a:xfrm>
              <a:noFill/>
            </p:grpSpPr>
            <p:sp>
              <p:nvSpPr>
                <p:cNvPr id="146" name="Freeform 1185">
                  <a:extLst>
                    <a:ext uri="{FF2B5EF4-FFF2-40B4-BE49-F238E27FC236}">
                      <a16:creationId xmlns:a16="http://schemas.microsoft.com/office/drawing/2014/main" id="{3A3FE0B6-6DCC-47BA-1A30-63D4405AF008}"/>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47" name="Freeform 1186">
                  <a:extLst>
                    <a:ext uri="{FF2B5EF4-FFF2-40B4-BE49-F238E27FC236}">
                      <a16:creationId xmlns:a16="http://schemas.microsoft.com/office/drawing/2014/main" id="{5327CFA5-AC37-F6C8-4C42-42A8115084E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48" name="Freeform 1187">
                  <a:extLst>
                    <a:ext uri="{FF2B5EF4-FFF2-40B4-BE49-F238E27FC236}">
                      <a16:creationId xmlns:a16="http://schemas.microsoft.com/office/drawing/2014/main" id="{7AAF6D4D-967E-FC16-0655-A20F55813111}"/>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42" name="Graphic 503">
                <a:extLst>
                  <a:ext uri="{FF2B5EF4-FFF2-40B4-BE49-F238E27FC236}">
                    <a16:creationId xmlns:a16="http://schemas.microsoft.com/office/drawing/2014/main" id="{E6DB0675-A571-78E3-CC06-14E4A1573776}"/>
                  </a:ext>
                </a:extLst>
              </p:cNvPr>
              <p:cNvGrpSpPr/>
              <p:nvPr/>
            </p:nvGrpSpPr>
            <p:grpSpPr>
              <a:xfrm>
                <a:off x="12846663" y="4242733"/>
                <a:ext cx="462169" cy="799457"/>
                <a:chOff x="12846663" y="4242733"/>
                <a:chExt cx="462169" cy="799457"/>
              </a:xfrm>
              <a:noFill/>
            </p:grpSpPr>
            <p:sp>
              <p:nvSpPr>
                <p:cNvPr id="143" name="Freeform 1189">
                  <a:extLst>
                    <a:ext uri="{FF2B5EF4-FFF2-40B4-BE49-F238E27FC236}">
                      <a16:creationId xmlns:a16="http://schemas.microsoft.com/office/drawing/2014/main" id="{A1BC7DB6-95B2-551A-90A4-3EC3C79DE201}"/>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44" name="Freeform 1190">
                  <a:extLst>
                    <a:ext uri="{FF2B5EF4-FFF2-40B4-BE49-F238E27FC236}">
                      <a16:creationId xmlns:a16="http://schemas.microsoft.com/office/drawing/2014/main" id="{DDAE7091-C43A-70E4-86CC-A734604CD80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45" name="Freeform 1191">
                  <a:extLst>
                    <a:ext uri="{FF2B5EF4-FFF2-40B4-BE49-F238E27FC236}">
                      <a16:creationId xmlns:a16="http://schemas.microsoft.com/office/drawing/2014/main" id="{12EF2D35-A5D7-D8F8-FC6E-FB33A3B5006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31" name="Graphic 503">
              <a:extLst>
                <a:ext uri="{FF2B5EF4-FFF2-40B4-BE49-F238E27FC236}">
                  <a16:creationId xmlns:a16="http://schemas.microsoft.com/office/drawing/2014/main" id="{4227C801-06EA-8273-D07B-E40020B4AF49}"/>
                </a:ext>
              </a:extLst>
            </p:cNvPr>
            <p:cNvGrpSpPr/>
            <p:nvPr/>
          </p:nvGrpSpPr>
          <p:grpSpPr>
            <a:xfrm>
              <a:off x="13086001" y="3911411"/>
              <a:ext cx="602471" cy="728577"/>
              <a:chOff x="13086001" y="3911411"/>
              <a:chExt cx="602471" cy="728577"/>
            </a:xfrm>
            <a:noFill/>
          </p:grpSpPr>
          <p:sp>
            <p:nvSpPr>
              <p:cNvPr id="132" name="Freeform 1193">
                <a:extLst>
                  <a:ext uri="{FF2B5EF4-FFF2-40B4-BE49-F238E27FC236}">
                    <a16:creationId xmlns:a16="http://schemas.microsoft.com/office/drawing/2014/main" id="{B452562C-E946-07C8-A03C-B51B9524528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33" name="Freeform 1194">
                <a:extLst>
                  <a:ext uri="{FF2B5EF4-FFF2-40B4-BE49-F238E27FC236}">
                    <a16:creationId xmlns:a16="http://schemas.microsoft.com/office/drawing/2014/main" id="{D92515D6-68CB-017A-1C2F-1C0B6C66BF8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34" name="Freeform 1195">
                <a:extLst>
                  <a:ext uri="{FF2B5EF4-FFF2-40B4-BE49-F238E27FC236}">
                    <a16:creationId xmlns:a16="http://schemas.microsoft.com/office/drawing/2014/main" id="{7CAE42C4-AA45-ADA9-9685-26873B6CFAE1}"/>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35" name="Freeform 1196">
                <a:extLst>
                  <a:ext uri="{FF2B5EF4-FFF2-40B4-BE49-F238E27FC236}">
                    <a16:creationId xmlns:a16="http://schemas.microsoft.com/office/drawing/2014/main" id="{A96C1294-C5F4-D3B1-6836-B5B6859DD167}"/>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36" name="Freeform 1197">
                <a:extLst>
                  <a:ext uri="{FF2B5EF4-FFF2-40B4-BE49-F238E27FC236}">
                    <a16:creationId xmlns:a16="http://schemas.microsoft.com/office/drawing/2014/main" id="{A9AFADC8-1177-1A8B-5818-55EF5AD17E6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37" name="Graphic 503">
                <a:extLst>
                  <a:ext uri="{FF2B5EF4-FFF2-40B4-BE49-F238E27FC236}">
                    <a16:creationId xmlns:a16="http://schemas.microsoft.com/office/drawing/2014/main" id="{B6C9C911-3BAB-8D16-1AF2-8BD665D252B3}"/>
                  </a:ext>
                </a:extLst>
              </p:cNvPr>
              <p:cNvGrpSpPr/>
              <p:nvPr/>
            </p:nvGrpSpPr>
            <p:grpSpPr>
              <a:xfrm>
                <a:off x="13185037" y="4244381"/>
                <a:ext cx="260795" cy="257144"/>
                <a:chOff x="13185037" y="4244381"/>
                <a:chExt cx="260795" cy="257144"/>
              </a:xfrm>
              <a:noFill/>
            </p:grpSpPr>
            <p:sp>
              <p:nvSpPr>
                <p:cNvPr id="138" name="Freeform 1199">
                  <a:extLst>
                    <a:ext uri="{FF2B5EF4-FFF2-40B4-BE49-F238E27FC236}">
                      <a16:creationId xmlns:a16="http://schemas.microsoft.com/office/drawing/2014/main" id="{9919AB70-D136-85C7-6E1F-5C79DD55DF97}"/>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39" name="Freeform 1200">
                  <a:extLst>
                    <a:ext uri="{FF2B5EF4-FFF2-40B4-BE49-F238E27FC236}">
                      <a16:creationId xmlns:a16="http://schemas.microsoft.com/office/drawing/2014/main" id="{344A06FD-E648-A3EF-11F8-66256B8DAA3B}"/>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40" name="Freeform 1201">
                  <a:extLst>
                    <a:ext uri="{FF2B5EF4-FFF2-40B4-BE49-F238E27FC236}">
                      <a16:creationId xmlns:a16="http://schemas.microsoft.com/office/drawing/2014/main" id="{25237594-36E7-31D2-AB24-B2797369573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49" name="Graphic 503">
            <a:extLst>
              <a:ext uri="{FF2B5EF4-FFF2-40B4-BE49-F238E27FC236}">
                <a16:creationId xmlns:a16="http://schemas.microsoft.com/office/drawing/2014/main" id="{E23E8774-2F58-DB3E-E99C-B4153719E3BF}"/>
              </a:ext>
            </a:extLst>
          </p:cNvPr>
          <p:cNvGrpSpPr/>
          <p:nvPr/>
        </p:nvGrpSpPr>
        <p:grpSpPr>
          <a:xfrm>
            <a:off x="4192191" y="1180179"/>
            <a:ext cx="540000" cy="540000"/>
            <a:chOff x="12846663" y="3911411"/>
            <a:chExt cx="1023375" cy="1130779"/>
          </a:xfrm>
          <a:noFill/>
        </p:grpSpPr>
        <p:grpSp>
          <p:nvGrpSpPr>
            <p:cNvPr id="150" name="Graphic 503">
              <a:extLst>
                <a:ext uri="{FF2B5EF4-FFF2-40B4-BE49-F238E27FC236}">
                  <a16:creationId xmlns:a16="http://schemas.microsoft.com/office/drawing/2014/main" id="{7E899CFE-C94A-079F-2052-071253FA6F81}"/>
                </a:ext>
              </a:extLst>
            </p:cNvPr>
            <p:cNvGrpSpPr/>
            <p:nvPr/>
          </p:nvGrpSpPr>
          <p:grpSpPr>
            <a:xfrm>
              <a:off x="12846663" y="4242607"/>
              <a:ext cx="1023375" cy="799582"/>
              <a:chOff x="12846663" y="4242607"/>
              <a:chExt cx="1023375" cy="799582"/>
            </a:xfrm>
            <a:noFill/>
          </p:grpSpPr>
          <p:grpSp>
            <p:nvGrpSpPr>
              <p:cNvPr id="161" name="Graphic 503">
                <a:extLst>
                  <a:ext uri="{FF2B5EF4-FFF2-40B4-BE49-F238E27FC236}">
                    <a16:creationId xmlns:a16="http://schemas.microsoft.com/office/drawing/2014/main" id="{EF023A09-9A33-94E4-358C-332201814296}"/>
                  </a:ext>
                </a:extLst>
              </p:cNvPr>
              <p:cNvGrpSpPr/>
              <p:nvPr/>
            </p:nvGrpSpPr>
            <p:grpSpPr>
              <a:xfrm>
                <a:off x="13409519" y="4242607"/>
                <a:ext cx="460518" cy="799582"/>
                <a:chOff x="13409519" y="4242607"/>
                <a:chExt cx="460518" cy="799582"/>
              </a:xfrm>
              <a:noFill/>
            </p:grpSpPr>
            <p:sp>
              <p:nvSpPr>
                <p:cNvPr id="166" name="Freeform 1185">
                  <a:extLst>
                    <a:ext uri="{FF2B5EF4-FFF2-40B4-BE49-F238E27FC236}">
                      <a16:creationId xmlns:a16="http://schemas.microsoft.com/office/drawing/2014/main" id="{32E79848-AC75-F058-C879-FEB46AD3FDB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67" name="Freeform 1186">
                  <a:extLst>
                    <a:ext uri="{FF2B5EF4-FFF2-40B4-BE49-F238E27FC236}">
                      <a16:creationId xmlns:a16="http://schemas.microsoft.com/office/drawing/2014/main" id="{3ECE5796-2B63-BABC-1068-C5FBBD09D47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68" name="Freeform 1187">
                  <a:extLst>
                    <a:ext uri="{FF2B5EF4-FFF2-40B4-BE49-F238E27FC236}">
                      <a16:creationId xmlns:a16="http://schemas.microsoft.com/office/drawing/2014/main" id="{3BF6FBA1-E41F-ACF6-AFD1-248DCB51BA12}"/>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62" name="Graphic 503">
                <a:extLst>
                  <a:ext uri="{FF2B5EF4-FFF2-40B4-BE49-F238E27FC236}">
                    <a16:creationId xmlns:a16="http://schemas.microsoft.com/office/drawing/2014/main" id="{14619D59-A9FF-3FAB-86CE-CEFDE98A75F5}"/>
                  </a:ext>
                </a:extLst>
              </p:cNvPr>
              <p:cNvGrpSpPr/>
              <p:nvPr/>
            </p:nvGrpSpPr>
            <p:grpSpPr>
              <a:xfrm>
                <a:off x="12846663" y="4242733"/>
                <a:ext cx="462169" cy="799457"/>
                <a:chOff x="12846663" y="4242733"/>
                <a:chExt cx="462169" cy="799457"/>
              </a:xfrm>
              <a:noFill/>
            </p:grpSpPr>
            <p:sp>
              <p:nvSpPr>
                <p:cNvPr id="163" name="Freeform 1189">
                  <a:extLst>
                    <a:ext uri="{FF2B5EF4-FFF2-40B4-BE49-F238E27FC236}">
                      <a16:creationId xmlns:a16="http://schemas.microsoft.com/office/drawing/2014/main" id="{8FAFB325-EA42-4755-6997-0A14195D4A3D}"/>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64" name="Freeform 1190">
                  <a:extLst>
                    <a:ext uri="{FF2B5EF4-FFF2-40B4-BE49-F238E27FC236}">
                      <a16:creationId xmlns:a16="http://schemas.microsoft.com/office/drawing/2014/main" id="{2A8A2838-70AD-54BC-FE2E-6A850DBBE96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65" name="Freeform 1191">
                  <a:extLst>
                    <a:ext uri="{FF2B5EF4-FFF2-40B4-BE49-F238E27FC236}">
                      <a16:creationId xmlns:a16="http://schemas.microsoft.com/office/drawing/2014/main" id="{DD98924D-DF17-43F6-6E08-0B01D954145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51" name="Graphic 503">
              <a:extLst>
                <a:ext uri="{FF2B5EF4-FFF2-40B4-BE49-F238E27FC236}">
                  <a16:creationId xmlns:a16="http://schemas.microsoft.com/office/drawing/2014/main" id="{9B3931B5-C9D9-1756-EF94-4D3FADEC13AF}"/>
                </a:ext>
              </a:extLst>
            </p:cNvPr>
            <p:cNvGrpSpPr/>
            <p:nvPr/>
          </p:nvGrpSpPr>
          <p:grpSpPr>
            <a:xfrm>
              <a:off x="13086001" y="3911411"/>
              <a:ext cx="602471" cy="728577"/>
              <a:chOff x="13086001" y="3911411"/>
              <a:chExt cx="602471" cy="728577"/>
            </a:xfrm>
            <a:noFill/>
          </p:grpSpPr>
          <p:sp>
            <p:nvSpPr>
              <p:cNvPr id="152" name="Freeform 1193">
                <a:extLst>
                  <a:ext uri="{FF2B5EF4-FFF2-40B4-BE49-F238E27FC236}">
                    <a16:creationId xmlns:a16="http://schemas.microsoft.com/office/drawing/2014/main" id="{41477A17-BBF4-1187-6920-1D3C1EF4AE6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53" name="Freeform 1194">
                <a:extLst>
                  <a:ext uri="{FF2B5EF4-FFF2-40B4-BE49-F238E27FC236}">
                    <a16:creationId xmlns:a16="http://schemas.microsoft.com/office/drawing/2014/main" id="{285E37E0-3E42-B446-549B-FE42CAE117F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54" name="Freeform 1195">
                <a:extLst>
                  <a:ext uri="{FF2B5EF4-FFF2-40B4-BE49-F238E27FC236}">
                    <a16:creationId xmlns:a16="http://schemas.microsoft.com/office/drawing/2014/main" id="{A32899A8-6AC6-DD6F-1328-D928A7D61B8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55" name="Freeform 1196">
                <a:extLst>
                  <a:ext uri="{FF2B5EF4-FFF2-40B4-BE49-F238E27FC236}">
                    <a16:creationId xmlns:a16="http://schemas.microsoft.com/office/drawing/2014/main" id="{4C739FDB-BF18-17D0-AD84-E030F5F2BF45}"/>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56" name="Freeform 1197">
                <a:extLst>
                  <a:ext uri="{FF2B5EF4-FFF2-40B4-BE49-F238E27FC236}">
                    <a16:creationId xmlns:a16="http://schemas.microsoft.com/office/drawing/2014/main" id="{2CBC625D-CDB8-F63C-5CB1-E277851EC9D9}"/>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7" name="Graphic 503">
                <a:extLst>
                  <a:ext uri="{FF2B5EF4-FFF2-40B4-BE49-F238E27FC236}">
                    <a16:creationId xmlns:a16="http://schemas.microsoft.com/office/drawing/2014/main" id="{40BB33E0-46E9-5EEF-82A6-E7C41A6505BA}"/>
                  </a:ext>
                </a:extLst>
              </p:cNvPr>
              <p:cNvGrpSpPr/>
              <p:nvPr/>
            </p:nvGrpSpPr>
            <p:grpSpPr>
              <a:xfrm>
                <a:off x="13185037" y="4244381"/>
                <a:ext cx="260795" cy="257144"/>
                <a:chOff x="13185037" y="4244381"/>
                <a:chExt cx="260795" cy="257144"/>
              </a:xfrm>
              <a:noFill/>
            </p:grpSpPr>
            <p:sp>
              <p:nvSpPr>
                <p:cNvPr id="158" name="Freeform 1199">
                  <a:extLst>
                    <a:ext uri="{FF2B5EF4-FFF2-40B4-BE49-F238E27FC236}">
                      <a16:creationId xmlns:a16="http://schemas.microsoft.com/office/drawing/2014/main" id="{CB81D4DA-632B-4E69-32AC-A420F99B2CCF}"/>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59" name="Freeform 1200">
                  <a:extLst>
                    <a:ext uri="{FF2B5EF4-FFF2-40B4-BE49-F238E27FC236}">
                      <a16:creationId xmlns:a16="http://schemas.microsoft.com/office/drawing/2014/main" id="{5B964282-0E8D-20AA-F770-EDA73E4BBBF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60" name="Freeform 1201">
                  <a:extLst>
                    <a:ext uri="{FF2B5EF4-FFF2-40B4-BE49-F238E27FC236}">
                      <a16:creationId xmlns:a16="http://schemas.microsoft.com/office/drawing/2014/main" id="{C648F75E-550B-65B9-EA2F-1A9CA3BF049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69" name="Graphic 503">
            <a:extLst>
              <a:ext uri="{FF2B5EF4-FFF2-40B4-BE49-F238E27FC236}">
                <a16:creationId xmlns:a16="http://schemas.microsoft.com/office/drawing/2014/main" id="{00102A5E-0B8F-E687-BB42-BC8C09FFA444}"/>
              </a:ext>
            </a:extLst>
          </p:cNvPr>
          <p:cNvGrpSpPr/>
          <p:nvPr/>
        </p:nvGrpSpPr>
        <p:grpSpPr>
          <a:xfrm>
            <a:off x="4194441" y="2248796"/>
            <a:ext cx="540000" cy="540000"/>
            <a:chOff x="12846663" y="3911411"/>
            <a:chExt cx="1023375" cy="1130779"/>
          </a:xfrm>
          <a:noFill/>
        </p:grpSpPr>
        <p:grpSp>
          <p:nvGrpSpPr>
            <p:cNvPr id="170" name="Graphic 503">
              <a:extLst>
                <a:ext uri="{FF2B5EF4-FFF2-40B4-BE49-F238E27FC236}">
                  <a16:creationId xmlns:a16="http://schemas.microsoft.com/office/drawing/2014/main" id="{A94F3B32-5494-730C-4643-C7A24DECAAE7}"/>
                </a:ext>
              </a:extLst>
            </p:cNvPr>
            <p:cNvGrpSpPr/>
            <p:nvPr/>
          </p:nvGrpSpPr>
          <p:grpSpPr>
            <a:xfrm>
              <a:off x="12846663" y="4242607"/>
              <a:ext cx="1023375" cy="799582"/>
              <a:chOff x="12846663" y="4242607"/>
              <a:chExt cx="1023375" cy="799582"/>
            </a:xfrm>
            <a:noFill/>
          </p:grpSpPr>
          <p:grpSp>
            <p:nvGrpSpPr>
              <p:cNvPr id="181" name="Graphic 503">
                <a:extLst>
                  <a:ext uri="{FF2B5EF4-FFF2-40B4-BE49-F238E27FC236}">
                    <a16:creationId xmlns:a16="http://schemas.microsoft.com/office/drawing/2014/main" id="{A551C3CA-7691-AA0F-6DA8-66B86AAD409D}"/>
                  </a:ext>
                </a:extLst>
              </p:cNvPr>
              <p:cNvGrpSpPr/>
              <p:nvPr/>
            </p:nvGrpSpPr>
            <p:grpSpPr>
              <a:xfrm>
                <a:off x="13409519" y="4242607"/>
                <a:ext cx="460518" cy="799582"/>
                <a:chOff x="13409519" y="4242607"/>
                <a:chExt cx="460518" cy="799582"/>
              </a:xfrm>
              <a:noFill/>
            </p:grpSpPr>
            <p:sp>
              <p:nvSpPr>
                <p:cNvPr id="186" name="Freeform 1185">
                  <a:extLst>
                    <a:ext uri="{FF2B5EF4-FFF2-40B4-BE49-F238E27FC236}">
                      <a16:creationId xmlns:a16="http://schemas.microsoft.com/office/drawing/2014/main" id="{42F8C516-98AD-4462-CBFD-7CCD4EEB096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87" name="Freeform 1186">
                  <a:extLst>
                    <a:ext uri="{FF2B5EF4-FFF2-40B4-BE49-F238E27FC236}">
                      <a16:creationId xmlns:a16="http://schemas.microsoft.com/office/drawing/2014/main" id="{C55FA617-1FF0-B944-E5B0-AEB4E49BB8B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88" name="Freeform 1187">
                  <a:extLst>
                    <a:ext uri="{FF2B5EF4-FFF2-40B4-BE49-F238E27FC236}">
                      <a16:creationId xmlns:a16="http://schemas.microsoft.com/office/drawing/2014/main" id="{C553714D-2BB9-9DF3-23B3-109A160DB9C5}"/>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82" name="Graphic 503">
                <a:extLst>
                  <a:ext uri="{FF2B5EF4-FFF2-40B4-BE49-F238E27FC236}">
                    <a16:creationId xmlns:a16="http://schemas.microsoft.com/office/drawing/2014/main" id="{8F90680E-2B1F-EE2B-2925-34EB8FEAEDBB}"/>
                  </a:ext>
                </a:extLst>
              </p:cNvPr>
              <p:cNvGrpSpPr/>
              <p:nvPr/>
            </p:nvGrpSpPr>
            <p:grpSpPr>
              <a:xfrm>
                <a:off x="12846663" y="4242733"/>
                <a:ext cx="462169" cy="799457"/>
                <a:chOff x="12846663" y="4242733"/>
                <a:chExt cx="462169" cy="799457"/>
              </a:xfrm>
              <a:noFill/>
            </p:grpSpPr>
            <p:sp>
              <p:nvSpPr>
                <p:cNvPr id="183" name="Freeform 1189">
                  <a:extLst>
                    <a:ext uri="{FF2B5EF4-FFF2-40B4-BE49-F238E27FC236}">
                      <a16:creationId xmlns:a16="http://schemas.microsoft.com/office/drawing/2014/main" id="{B26CDD9E-7504-CAD8-6E71-29D85992545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84" name="Freeform 1190">
                  <a:extLst>
                    <a:ext uri="{FF2B5EF4-FFF2-40B4-BE49-F238E27FC236}">
                      <a16:creationId xmlns:a16="http://schemas.microsoft.com/office/drawing/2014/main" id="{D88740C8-40B5-A345-B73F-5EF0F2AB76EC}"/>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85" name="Freeform 1191">
                  <a:extLst>
                    <a:ext uri="{FF2B5EF4-FFF2-40B4-BE49-F238E27FC236}">
                      <a16:creationId xmlns:a16="http://schemas.microsoft.com/office/drawing/2014/main" id="{542C1758-9F8D-115D-9B27-4CF638471C2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71" name="Graphic 503">
              <a:extLst>
                <a:ext uri="{FF2B5EF4-FFF2-40B4-BE49-F238E27FC236}">
                  <a16:creationId xmlns:a16="http://schemas.microsoft.com/office/drawing/2014/main" id="{BAFE01D0-E11C-A854-843E-7AF06E897154}"/>
                </a:ext>
              </a:extLst>
            </p:cNvPr>
            <p:cNvGrpSpPr/>
            <p:nvPr/>
          </p:nvGrpSpPr>
          <p:grpSpPr>
            <a:xfrm>
              <a:off x="13086001" y="3911411"/>
              <a:ext cx="602471" cy="728577"/>
              <a:chOff x="13086001" y="3911411"/>
              <a:chExt cx="602471" cy="728577"/>
            </a:xfrm>
            <a:noFill/>
          </p:grpSpPr>
          <p:sp>
            <p:nvSpPr>
              <p:cNvPr id="172" name="Freeform 1193">
                <a:extLst>
                  <a:ext uri="{FF2B5EF4-FFF2-40B4-BE49-F238E27FC236}">
                    <a16:creationId xmlns:a16="http://schemas.microsoft.com/office/drawing/2014/main" id="{B49965D1-667E-DC20-7540-B0FADD42BC3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73" name="Freeform 1194">
                <a:extLst>
                  <a:ext uri="{FF2B5EF4-FFF2-40B4-BE49-F238E27FC236}">
                    <a16:creationId xmlns:a16="http://schemas.microsoft.com/office/drawing/2014/main" id="{7E9DA906-0866-7DD2-EA90-F2E57A300C8D}"/>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74" name="Freeform 1195">
                <a:extLst>
                  <a:ext uri="{FF2B5EF4-FFF2-40B4-BE49-F238E27FC236}">
                    <a16:creationId xmlns:a16="http://schemas.microsoft.com/office/drawing/2014/main" id="{E9ACFE75-A320-CC33-27F6-CE4542B9809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75" name="Freeform 1196">
                <a:extLst>
                  <a:ext uri="{FF2B5EF4-FFF2-40B4-BE49-F238E27FC236}">
                    <a16:creationId xmlns:a16="http://schemas.microsoft.com/office/drawing/2014/main" id="{CB2B731C-7124-0531-ADA8-4D1B320B697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76" name="Freeform 1197">
                <a:extLst>
                  <a:ext uri="{FF2B5EF4-FFF2-40B4-BE49-F238E27FC236}">
                    <a16:creationId xmlns:a16="http://schemas.microsoft.com/office/drawing/2014/main" id="{EEB9CAFD-0504-0011-8F3E-1141E9BF22BE}"/>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77" name="Graphic 503">
                <a:extLst>
                  <a:ext uri="{FF2B5EF4-FFF2-40B4-BE49-F238E27FC236}">
                    <a16:creationId xmlns:a16="http://schemas.microsoft.com/office/drawing/2014/main" id="{3BB54096-D64C-AC71-8ACF-72A47F0AD048}"/>
                  </a:ext>
                </a:extLst>
              </p:cNvPr>
              <p:cNvGrpSpPr/>
              <p:nvPr/>
            </p:nvGrpSpPr>
            <p:grpSpPr>
              <a:xfrm>
                <a:off x="13185037" y="4244381"/>
                <a:ext cx="260795" cy="257144"/>
                <a:chOff x="13185037" y="4244381"/>
                <a:chExt cx="260795" cy="257144"/>
              </a:xfrm>
              <a:noFill/>
            </p:grpSpPr>
            <p:sp>
              <p:nvSpPr>
                <p:cNvPr id="178" name="Freeform 1199">
                  <a:extLst>
                    <a:ext uri="{FF2B5EF4-FFF2-40B4-BE49-F238E27FC236}">
                      <a16:creationId xmlns:a16="http://schemas.microsoft.com/office/drawing/2014/main" id="{0FD38D7E-22CB-D5F8-7728-C6E78A774F6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9" name="Freeform 1200">
                  <a:extLst>
                    <a:ext uri="{FF2B5EF4-FFF2-40B4-BE49-F238E27FC236}">
                      <a16:creationId xmlns:a16="http://schemas.microsoft.com/office/drawing/2014/main" id="{373B4707-C639-5CBF-242C-B9360E903BF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0" name="Freeform 1201">
                  <a:extLst>
                    <a:ext uri="{FF2B5EF4-FFF2-40B4-BE49-F238E27FC236}">
                      <a16:creationId xmlns:a16="http://schemas.microsoft.com/office/drawing/2014/main" id="{C8D6644F-75E0-42D5-99E9-F0B2CC1AE641}"/>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89" name="Graphic 503">
            <a:extLst>
              <a:ext uri="{FF2B5EF4-FFF2-40B4-BE49-F238E27FC236}">
                <a16:creationId xmlns:a16="http://schemas.microsoft.com/office/drawing/2014/main" id="{B2208FB7-2B30-CBD3-D437-9F4F354E3F4C}"/>
              </a:ext>
            </a:extLst>
          </p:cNvPr>
          <p:cNvGrpSpPr/>
          <p:nvPr/>
        </p:nvGrpSpPr>
        <p:grpSpPr>
          <a:xfrm>
            <a:off x="4227342" y="5064116"/>
            <a:ext cx="540000" cy="540000"/>
            <a:chOff x="12846663" y="3911411"/>
            <a:chExt cx="1023375" cy="1130779"/>
          </a:xfrm>
          <a:noFill/>
        </p:grpSpPr>
        <p:grpSp>
          <p:nvGrpSpPr>
            <p:cNvPr id="190" name="Graphic 503">
              <a:extLst>
                <a:ext uri="{FF2B5EF4-FFF2-40B4-BE49-F238E27FC236}">
                  <a16:creationId xmlns:a16="http://schemas.microsoft.com/office/drawing/2014/main" id="{2436B51B-D070-B250-5D16-DA4FAECBED97}"/>
                </a:ext>
              </a:extLst>
            </p:cNvPr>
            <p:cNvGrpSpPr/>
            <p:nvPr/>
          </p:nvGrpSpPr>
          <p:grpSpPr>
            <a:xfrm>
              <a:off x="12846663" y="4242607"/>
              <a:ext cx="1023375" cy="799582"/>
              <a:chOff x="12846663" y="4242607"/>
              <a:chExt cx="1023375" cy="799582"/>
            </a:xfrm>
            <a:noFill/>
          </p:grpSpPr>
          <p:grpSp>
            <p:nvGrpSpPr>
              <p:cNvPr id="201" name="Graphic 503">
                <a:extLst>
                  <a:ext uri="{FF2B5EF4-FFF2-40B4-BE49-F238E27FC236}">
                    <a16:creationId xmlns:a16="http://schemas.microsoft.com/office/drawing/2014/main" id="{AB5DDBE8-608C-29B7-0D0C-BE399B4716E1}"/>
                  </a:ext>
                </a:extLst>
              </p:cNvPr>
              <p:cNvGrpSpPr/>
              <p:nvPr/>
            </p:nvGrpSpPr>
            <p:grpSpPr>
              <a:xfrm>
                <a:off x="13409519" y="4242607"/>
                <a:ext cx="460518" cy="799582"/>
                <a:chOff x="13409519" y="4242607"/>
                <a:chExt cx="460518" cy="799582"/>
              </a:xfrm>
              <a:noFill/>
            </p:grpSpPr>
            <p:sp>
              <p:nvSpPr>
                <p:cNvPr id="206" name="Freeform 1185">
                  <a:extLst>
                    <a:ext uri="{FF2B5EF4-FFF2-40B4-BE49-F238E27FC236}">
                      <a16:creationId xmlns:a16="http://schemas.microsoft.com/office/drawing/2014/main" id="{2168423D-B984-F5A6-252E-1FD85184ADC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07" name="Freeform 1186">
                  <a:extLst>
                    <a:ext uri="{FF2B5EF4-FFF2-40B4-BE49-F238E27FC236}">
                      <a16:creationId xmlns:a16="http://schemas.microsoft.com/office/drawing/2014/main" id="{2984F903-529D-809C-36F7-B794ED2C2C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08" name="Freeform 1187">
                  <a:extLst>
                    <a:ext uri="{FF2B5EF4-FFF2-40B4-BE49-F238E27FC236}">
                      <a16:creationId xmlns:a16="http://schemas.microsoft.com/office/drawing/2014/main" id="{0C42117B-092C-E0ED-322E-F8BC5CC19956}"/>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2" name="Graphic 503">
                <a:extLst>
                  <a:ext uri="{FF2B5EF4-FFF2-40B4-BE49-F238E27FC236}">
                    <a16:creationId xmlns:a16="http://schemas.microsoft.com/office/drawing/2014/main" id="{2CAF6273-50B0-9AC0-9EF0-A6A906DDB7CA}"/>
                  </a:ext>
                </a:extLst>
              </p:cNvPr>
              <p:cNvGrpSpPr/>
              <p:nvPr/>
            </p:nvGrpSpPr>
            <p:grpSpPr>
              <a:xfrm>
                <a:off x="12846663" y="4242733"/>
                <a:ext cx="462169" cy="799457"/>
                <a:chOff x="12846663" y="4242733"/>
                <a:chExt cx="462169" cy="799457"/>
              </a:xfrm>
              <a:noFill/>
            </p:grpSpPr>
            <p:sp>
              <p:nvSpPr>
                <p:cNvPr id="203" name="Freeform 1189">
                  <a:extLst>
                    <a:ext uri="{FF2B5EF4-FFF2-40B4-BE49-F238E27FC236}">
                      <a16:creationId xmlns:a16="http://schemas.microsoft.com/office/drawing/2014/main" id="{A7CA782B-79E1-42B0-1704-75D2F0932526}"/>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04" name="Freeform 1190">
                  <a:extLst>
                    <a:ext uri="{FF2B5EF4-FFF2-40B4-BE49-F238E27FC236}">
                      <a16:creationId xmlns:a16="http://schemas.microsoft.com/office/drawing/2014/main" id="{079A45DB-1F3F-2164-8FC6-DC7E9FEB57D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05" name="Freeform 1191">
                  <a:extLst>
                    <a:ext uri="{FF2B5EF4-FFF2-40B4-BE49-F238E27FC236}">
                      <a16:creationId xmlns:a16="http://schemas.microsoft.com/office/drawing/2014/main" id="{E80D1910-F0E9-4022-17A3-85D5CDCD7F8C}"/>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91" name="Graphic 503">
              <a:extLst>
                <a:ext uri="{FF2B5EF4-FFF2-40B4-BE49-F238E27FC236}">
                  <a16:creationId xmlns:a16="http://schemas.microsoft.com/office/drawing/2014/main" id="{714BE365-FC84-8DED-60E6-EDE0F666AAD7}"/>
                </a:ext>
              </a:extLst>
            </p:cNvPr>
            <p:cNvGrpSpPr/>
            <p:nvPr/>
          </p:nvGrpSpPr>
          <p:grpSpPr>
            <a:xfrm>
              <a:off x="13086001" y="3911411"/>
              <a:ext cx="602471" cy="728577"/>
              <a:chOff x="13086001" y="3911411"/>
              <a:chExt cx="602471" cy="728577"/>
            </a:xfrm>
            <a:noFill/>
          </p:grpSpPr>
          <p:sp>
            <p:nvSpPr>
              <p:cNvPr id="192" name="Freeform 1193">
                <a:extLst>
                  <a:ext uri="{FF2B5EF4-FFF2-40B4-BE49-F238E27FC236}">
                    <a16:creationId xmlns:a16="http://schemas.microsoft.com/office/drawing/2014/main" id="{3D3C59E3-3122-65D4-AD6A-E5942FA0ECA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93" name="Freeform 1194">
                <a:extLst>
                  <a:ext uri="{FF2B5EF4-FFF2-40B4-BE49-F238E27FC236}">
                    <a16:creationId xmlns:a16="http://schemas.microsoft.com/office/drawing/2014/main" id="{77133872-CBAA-EACA-9DF9-EEFCD2063C79}"/>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94" name="Freeform 1195">
                <a:extLst>
                  <a:ext uri="{FF2B5EF4-FFF2-40B4-BE49-F238E27FC236}">
                    <a16:creationId xmlns:a16="http://schemas.microsoft.com/office/drawing/2014/main" id="{7931D189-7EB2-5AD4-1F1A-284B60621034}"/>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95" name="Freeform 1196">
                <a:extLst>
                  <a:ext uri="{FF2B5EF4-FFF2-40B4-BE49-F238E27FC236}">
                    <a16:creationId xmlns:a16="http://schemas.microsoft.com/office/drawing/2014/main" id="{2D85B040-F5F6-8E12-69B2-E5D889A28F5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96" name="Freeform 1197">
                <a:extLst>
                  <a:ext uri="{FF2B5EF4-FFF2-40B4-BE49-F238E27FC236}">
                    <a16:creationId xmlns:a16="http://schemas.microsoft.com/office/drawing/2014/main" id="{FE34FB05-FC3B-AABE-54C3-3B832A4A21FF}"/>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97" name="Graphic 503">
                <a:extLst>
                  <a:ext uri="{FF2B5EF4-FFF2-40B4-BE49-F238E27FC236}">
                    <a16:creationId xmlns:a16="http://schemas.microsoft.com/office/drawing/2014/main" id="{8BFB9125-6EB3-DC6A-3F91-F9749E3BA4D9}"/>
                  </a:ext>
                </a:extLst>
              </p:cNvPr>
              <p:cNvGrpSpPr/>
              <p:nvPr/>
            </p:nvGrpSpPr>
            <p:grpSpPr>
              <a:xfrm>
                <a:off x="13185037" y="4244381"/>
                <a:ext cx="260795" cy="257144"/>
                <a:chOff x="13185037" y="4244381"/>
                <a:chExt cx="260795" cy="257144"/>
              </a:xfrm>
              <a:noFill/>
            </p:grpSpPr>
            <p:sp>
              <p:nvSpPr>
                <p:cNvPr id="198" name="Freeform 1199">
                  <a:extLst>
                    <a:ext uri="{FF2B5EF4-FFF2-40B4-BE49-F238E27FC236}">
                      <a16:creationId xmlns:a16="http://schemas.microsoft.com/office/drawing/2014/main" id="{FB20D1DD-C650-15AA-A3E3-4431A57FBF09}"/>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99" name="Freeform 1200">
                  <a:extLst>
                    <a:ext uri="{FF2B5EF4-FFF2-40B4-BE49-F238E27FC236}">
                      <a16:creationId xmlns:a16="http://schemas.microsoft.com/office/drawing/2014/main" id="{16905BC6-C15F-40DF-F193-BF6703D8399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00" name="Freeform 1201">
                  <a:extLst>
                    <a:ext uri="{FF2B5EF4-FFF2-40B4-BE49-F238E27FC236}">
                      <a16:creationId xmlns:a16="http://schemas.microsoft.com/office/drawing/2014/main" id="{948B531D-8BFD-C92F-988C-3E45DDB511A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5" name="Text Placeholder 6">
            <a:extLst>
              <a:ext uri="{FF2B5EF4-FFF2-40B4-BE49-F238E27FC236}">
                <a16:creationId xmlns:a16="http://schemas.microsoft.com/office/drawing/2014/main" id="{8E3D7645-6818-0513-08DD-8D108AA11E73}"/>
              </a:ext>
            </a:extLst>
          </p:cNvPr>
          <p:cNvSpPr>
            <a:spLocks noGrp="1"/>
          </p:cNvSpPr>
          <p:nvPr>
            <p:ph type="body" sz="quarter" idx="18"/>
          </p:nvPr>
        </p:nvSpPr>
        <p:spPr>
          <a:xfrm>
            <a:off x="726890" y="3301363"/>
            <a:ext cx="2677779" cy="1049221"/>
          </a:xfrm>
        </p:spPr>
        <p:txBody>
          <a:bodyPr/>
          <a:lstStyle/>
          <a:p>
            <a:pPr algn="ctr"/>
            <a:r>
              <a:rPr lang="en-US" b="0" dirty="0"/>
              <a:t>Načrtovanje in gradnja ATA</a:t>
            </a:r>
          </a:p>
          <a:p>
            <a:pPr algn="ctr">
              <a:lnSpc>
                <a:spcPct val="100000"/>
              </a:lnSpc>
            </a:pPr>
            <a:endParaRPr lang="en-IE" sz="3200" dirty="0"/>
          </a:p>
        </p:txBody>
      </p:sp>
    </p:spTree>
    <p:extLst>
      <p:ext uri="{BB962C8B-B14F-4D97-AF65-F5344CB8AC3E}">
        <p14:creationId xmlns:p14="http://schemas.microsoft.com/office/powerpoint/2010/main" val="4240145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B6403-FFCC-A838-D85C-0673337F94F6}"/>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1B9839E1-B6E3-5E38-F9A7-2F078054B3E0}"/>
              </a:ext>
            </a:extLst>
          </p:cNvPr>
          <p:cNvSpPr txBox="1">
            <a:spLocks/>
          </p:cNvSpPr>
          <p:nvPr/>
        </p:nvSpPr>
        <p:spPr>
          <a:xfrm>
            <a:off x="4876817" y="1356922"/>
            <a:ext cx="705887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ü"/>
            </a:pPr>
            <a:r>
              <a:rPr lang="en-US" sz="2400" b="1" i="1" dirty="0">
                <a:solidFill>
                  <a:srgbClr val="3B7F81"/>
                </a:solidFill>
              </a:rPr>
              <a:t>Finančni nasvet: </a:t>
            </a:r>
            <a:r>
              <a:rPr lang="en-US" sz="2200" b="1" dirty="0">
                <a:solidFill>
                  <a:srgbClr val="494949"/>
                </a:solidFill>
              </a:rPr>
              <a:t>Izkoristite </a:t>
            </a:r>
            <a:r>
              <a:rPr lang="en-US" sz="2200" dirty="0">
                <a:solidFill>
                  <a:srgbClr val="494949"/>
                </a:solidFill>
              </a:rPr>
              <a:t>vzporedno </a:t>
            </a:r>
            <a:r>
              <a:rPr lang="en-US" sz="2200" b="1" dirty="0">
                <a:solidFill>
                  <a:srgbClr val="494949"/>
                </a:solidFill>
              </a:rPr>
              <a:t>sredstva </a:t>
            </a:r>
            <a:r>
              <a:rPr lang="en-US" sz="2200" dirty="0">
                <a:solidFill>
                  <a:srgbClr val="494949"/>
                </a:solidFill>
              </a:rPr>
              <a:t>za </a:t>
            </a:r>
            <a:r>
              <a:rPr lang="en-US" sz="2200" b="1" dirty="0">
                <a:solidFill>
                  <a:srgbClr val="494949"/>
                </a:solidFill>
              </a:rPr>
              <a:t>zagon podjetij, zeleno gospodarstvo in podeželje</a:t>
            </a:r>
            <a:r>
              <a:rPr lang="en-US" sz="2200" dirty="0">
                <a:solidFill>
                  <a:srgbClr val="494949"/>
                </a:solidFill>
              </a:rPr>
              <a:t>.</a:t>
            </a:r>
          </a:p>
          <a:p>
            <a:pPr marL="342900" indent="-342900">
              <a:spcAft>
                <a:spcPts val="1200"/>
              </a:spcAft>
              <a:buFont typeface="Wingdings" panose="05000000000000000000" pitchFamily="2" charset="2"/>
              <a:buChar char="ü"/>
            </a:pPr>
            <a:r>
              <a:rPr lang="en-US" sz="2400" b="1" i="1" dirty="0">
                <a:solidFill>
                  <a:srgbClr val="3B7F81"/>
                </a:solidFill>
              </a:rPr>
              <a:t>Finančni nasvet: </a:t>
            </a:r>
            <a:r>
              <a:rPr lang="en-US" sz="2200" b="1" dirty="0">
                <a:solidFill>
                  <a:srgbClr val="494949"/>
                </a:solidFill>
              </a:rPr>
              <a:t>Pridružite se nacionalnim turističnim odborom </a:t>
            </a:r>
            <a:r>
              <a:rPr lang="en-US" sz="2200" dirty="0">
                <a:solidFill>
                  <a:srgbClr val="494949"/>
                </a:solidFill>
              </a:rPr>
              <a:t>in regionalnim mrežam za financiranje.</a:t>
            </a:r>
          </a:p>
          <a:p>
            <a:pPr marL="342900" indent="-342900">
              <a:spcAft>
                <a:spcPts val="1200"/>
              </a:spcAft>
              <a:buFont typeface="Wingdings" panose="05000000000000000000" pitchFamily="2" charset="2"/>
              <a:buChar char="ü"/>
            </a:pPr>
            <a:r>
              <a:rPr lang="en-US" sz="2400" b="1" i="1" dirty="0">
                <a:solidFill>
                  <a:srgbClr val="3B7F81"/>
                </a:solidFill>
                <a:latin typeface="+mn-lt"/>
              </a:rPr>
              <a:t>Finančni nasvet: </a:t>
            </a:r>
            <a:r>
              <a:rPr lang="en-US" sz="2200" b="1" dirty="0">
                <a:solidFill>
                  <a:srgbClr val="494949"/>
                </a:solidFill>
              </a:rPr>
              <a:t>Vlagajte v pripovedovanje zgodb</a:t>
            </a:r>
            <a:r>
              <a:rPr lang="en-US" sz="2200" dirty="0">
                <a:solidFill>
                  <a:srgbClr val="494949"/>
                </a:solidFill>
              </a:rPr>
              <a:t>: Vaše podjetje naj pripoveduje lokalno, trajnostno in navdihujočo zgodbo.</a:t>
            </a:r>
          </a:p>
          <a:p>
            <a:pPr marL="342900" indent="-342900">
              <a:spcAft>
                <a:spcPts val="1200"/>
              </a:spcAft>
              <a:buFont typeface="Wingdings" panose="05000000000000000000" pitchFamily="2" charset="2"/>
              <a:buChar char="ü"/>
            </a:pPr>
            <a:endParaRPr lang="en-US" sz="2200" dirty="0">
              <a:solidFill>
                <a:srgbClr val="494949"/>
              </a:solidFill>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93183520-AE44-59F8-2B4F-DA62143A0CE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36</a:t>
            </a:fld>
            <a:endParaRPr lang="fr-CA" dirty="0"/>
          </a:p>
        </p:txBody>
      </p:sp>
      <p:sp>
        <p:nvSpPr>
          <p:cNvPr id="12" name="Text Placeholder 7">
            <a:extLst>
              <a:ext uri="{FF2B5EF4-FFF2-40B4-BE49-F238E27FC236}">
                <a16:creationId xmlns:a16="http://schemas.microsoft.com/office/drawing/2014/main" id="{B72444DB-A687-BC6B-8586-D43F71CCCC01}"/>
              </a:ext>
            </a:extLst>
          </p:cNvPr>
          <p:cNvSpPr>
            <a:spLocks noGrp="1"/>
          </p:cNvSpPr>
          <p:nvPr>
            <p:ph type="body" sz="quarter" idx="19"/>
          </p:nvPr>
        </p:nvSpPr>
        <p:spPr>
          <a:xfrm>
            <a:off x="391600" y="2134658"/>
            <a:ext cx="3200399" cy="385564"/>
          </a:xfrm>
        </p:spPr>
        <p:txBody>
          <a:bodyPr/>
          <a:lstStyle/>
          <a:p>
            <a:pPr marL="308700" algn="ctr"/>
            <a:r>
              <a:rPr lang="en-IE" sz="3400" dirty="0"/>
              <a:t>Finančni nasveti</a:t>
            </a:r>
          </a:p>
        </p:txBody>
      </p:sp>
      <p:grpSp>
        <p:nvGrpSpPr>
          <p:cNvPr id="3" name="Graphic 503">
            <a:extLst>
              <a:ext uri="{FF2B5EF4-FFF2-40B4-BE49-F238E27FC236}">
                <a16:creationId xmlns:a16="http://schemas.microsoft.com/office/drawing/2014/main" id="{F4417003-1B45-38AB-CBEA-4B73DC8EDDAE}"/>
              </a:ext>
            </a:extLst>
          </p:cNvPr>
          <p:cNvGrpSpPr/>
          <p:nvPr/>
        </p:nvGrpSpPr>
        <p:grpSpPr>
          <a:xfrm>
            <a:off x="4090408" y="1351319"/>
            <a:ext cx="720000" cy="720000"/>
            <a:chOff x="12846663" y="3911411"/>
            <a:chExt cx="1023375" cy="1130779"/>
          </a:xfrm>
          <a:noFill/>
        </p:grpSpPr>
        <p:grpSp>
          <p:nvGrpSpPr>
            <p:cNvPr id="27" name="Graphic 503">
              <a:extLst>
                <a:ext uri="{FF2B5EF4-FFF2-40B4-BE49-F238E27FC236}">
                  <a16:creationId xmlns:a16="http://schemas.microsoft.com/office/drawing/2014/main" id="{427F999F-17FA-A8FD-B084-17119E94CF21}"/>
                </a:ext>
              </a:extLst>
            </p:cNvPr>
            <p:cNvGrpSpPr/>
            <p:nvPr/>
          </p:nvGrpSpPr>
          <p:grpSpPr>
            <a:xfrm>
              <a:off x="12846663" y="4242607"/>
              <a:ext cx="1023375" cy="799582"/>
              <a:chOff x="12846663" y="4242607"/>
              <a:chExt cx="1023375" cy="799582"/>
            </a:xfrm>
            <a:noFill/>
          </p:grpSpPr>
          <p:grpSp>
            <p:nvGrpSpPr>
              <p:cNvPr id="39" name="Graphic 503">
                <a:extLst>
                  <a:ext uri="{FF2B5EF4-FFF2-40B4-BE49-F238E27FC236}">
                    <a16:creationId xmlns:a16="http://schemas.microsoft.com/office/drawing/2014/main" id="{156D64A3-7E93-5B03-10BD-5E497E0B2C52}"/>
                  </a:ext>
                </a:extLst>
              </p:cNvPr>
              <p:cNvGrpSpPr/>
              <p:nvPr/>
            </p:nvGrpSpPr>
            <p:grpSpPr>
              <a:xfrm>
                <a:off x="13409519" y="4242607"/>
                <a:ext cx="460518" cy="799582"/>
                <a:chOff x="13409519" y="4242607"/>
                <a:chExt cx="460518" cy="799582"/>
              </a:xfrm>
              <a:noFill/>
            </p:grpSpPr>
            <p:sp>
              <p:nvSpPr>
                <p:cNvPr id="44" name="Freeform 1185">
                  <a:extLst>
                    <a:ext uri="{FF2B5EF4-FFF2-40B4-BE49-F238E27FC236}">
                      <a16:creationId xmlns:a16="http://schemas.microsoft.com/office/drawing/2014/main" id="{A68E4E17-420B-D3E0-8442-87AAFBE8686F}"/>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5" name="Freeform 1186">
                  <a:extLst>
                    <a:ext uri="{FF2B5EF4-FFF2-40B4-BE49-F238E27FC236}">
                      <a16:creationId xmlns:a16="http://schemas.microsoft.com/office/drawing/2014/main" id="{15849E12-5683-7E7A-042A-BA00C26FDDD8}"/>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87">
                  <a:extLst>
                    <a:ext uri="{FF2B5EF4-FFF2-40B4-BE49-F238E27FC236}">
                      <a16:creationId xmlns:a16="http://schemas.microsoft.com/office/drawing/2014/main" id="{87F9E3B5-69BD-4F27-9D15-53141952812D}"/>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0" name="Graphic 503">
                <a:extLst>
                  <a:ext uri="{FF2B5EF4-FFF2-40B4-BE49-F238E27FC236}">
                    <a16:creationId xmlns:a16="http://schemas.microsoft.com/office/drawing/2014/main" id="{1F36A076-A422-4129-29A8-047F417F6C12}"/>
                  </a:ext>
                </a:extLst>
              </p:cNvPr>
              <p:cNvGrpSpPr/>
              <p:nvPr/>
            </p:nvGrpSpPr>
            <p:grpSpPr>
              <a:xfrm>
                <a:off x="12846663" y="4242733"/>
                <a:ext cx="462169" cy="799457"/>
                <a:chOff x="12846663" y="4242733"/>
                <a:chExt cx="462169" cy="799457"/>
              </a:xfrm>
              <a:noFill/>
            </p:grpSpPr>
            <p:sp>
              <p:nvSpPr>
                <p:cNvPr id="41" name="Freeform 1189">
                  <a:extLst>
                    <a:ext uri="{FF2B5EF4-FFF2-40B4-BE49-F238E27FC236}">
                      <a16:creationId xmlns:a16="http://schemas.microsoft.com/office/drawing/2014/main" id="{58357BA1-30A8-9455-F251-777E20AC0B3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2" name="Freeform 1190">
                  <a:extLst>
                    <a:ext uri="{FF2B5EF4-FFF2-40B4-BE49-F238E27FC236}">
                      <a16:creationId xmlns:a16="http://schemas.microsoft.com/office/drawing/2014/main" id="{991D0E24-AE89-F19E-99D9-94A8B060B39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3" name="Freeform 1191">
                  <a:extLst>
                    <a:ext uri="{FF2B5EF4-FFF2-40B4-BE49-F238E27FC236}">
                      <a16:creationId xmlns:a16="http://schemas.microsoft.com/office/drawing/2014/main" id="{A3B30698-EC2B-8221-0568-E3A54FCAECA4}"/>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29" name="Graphic 503">
              <a:extLst>
                <a:ext uri="{FF2B5EF4-FFF2-40B4-BE49-F238E27FC236}">
                  <a16:creationId xmlns:a16="http://schemas.microsoft.com/office/drawing/2014/main" id="{85628486-BF5F-6DA4-AE43-117E19E3AFD7}"/>
                </a:ext>
              </a:extLst>
            </p:cNvPr>
            <p:cNvGrpSpPr/>
            <p:nvPr/>
          </p:nvGrpSpPr>
          <p:grpSpPr>
            <a:xfrm>
              <a:off x="13086001" y="3911411"/>
              <a:ext cx="602471" cy="728577"/>
              <a:chOff x="13086001" y="3911411"/>
              <a:chExt cx="602471" cy="728577"/>
            </a:xfrm>
            <a:noFill/>
          </p:grpSpPr>
          <p:sp>
            <p:nvSpPr>
              <p:cNvPr id="30" name="Freeform 1193">
                <a:extLst>
                  <a:ext uri="{FF2B5EF4-FFF2-40B4-BE49-F238E27FC236}">
                    <a16:creationId xmlns:a16="http://schemas.microsoft.com/office/drawing/2014/main" id="{6B3573D7-AF93-0C2C-CCEE-35B386848180}"/>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1" name="Freeform 1194">
                <a:extLst>
                  <a:ext uri="{FF2B5EF4-FFF2-40B4-BE49-F238E27FC236}">
                    <a16:creationId xmlns:a16="http://schemas.microsoft.com/office/drawing/2014/main" id="{B5F7A2AE-CE17-9B61-2DC4-5385381D103C}"/>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2" name="Freeform 1195">
                <a:extLst>
                  <a:ext uri="{FF2B5EF4-FFF2-40B4-BE49-F238E27FC236}">
                    <a16:creationId xmlns:a16="http://schemas.microsoft.com/office/drawing/2014/main" id="{172A8822-CD31-E3F3-FECF-19BDBFB980C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3" name="Freeform 1196">
                <a:extLst>
                  <a:ext uri="{FF2B5EF4-FFF2-40B4-BE49-F238E27FC236}">
                    <a16:creationId xmlns:a16="http://schemas.microsoft.com/office/drawing/2014/main" id="{3B5ABCFF-BA8D-6577-4FE7-73F22D7F44C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4" name="Freeform 1197">
                <a:extLst>
                  <a:ext uri="{FF2B5EF4-FFF2-40B4-BE49-F238E27FC236}">
                    <a16:creationId xmlns:a16="http://schemas.microsoft.com/office/drawing/2014/main" id="{C02673A9-5ED6-2D81-0F54-CBA3868CC84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5" name="Graphic 503">
                <a:extLst>
                  <a:ext uri="{FF2B5EF4-FFF2-40B4-BE49-F238E27FC236}">
                    <a16:creationId xmlns:a16="http://schemas.microsoft.com/office/drawing/2014/main" id="{7D29DF98-F4C7-4705-AB2E-5047BADED33E}"/>
                  </a:ext>
                </a:extLst>
              </p:cNvPr>
              <p:cNvGrpSpPr/>
              <p:nvPr/>
            </p:nvGrpSpPr>
            <p:grpSpPr>
              <a:xfrm>
                <a:off x="13185037" y="4244381"/>
                <a:ext cx="260795" cy="257144"/>
                <a:chOff x="13185037" y="4244381"/>
                <a:chExt cx="260795" cy="257144"/>
              </a:xfrm>
              <a:noFill/>
            </p:grpSpPr>
            <p:sp>
              <p:nvSpPr>
                <p:cNvPr id="36" name="Freeform 1199">
                  <a:extLst>
                    <a:ext uri="{FF2B5EF4-FFF2-40B4-BE49-F238E27FC236}">
                      <a16:creationId xmlns:a16="http://schemas.microsoft.com/office/drawing/2014/main" id="{A13EBB5A-7F72-5B22-30C5-045DCF7201C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37" name="Freeform 1200">
                  <a:extLst>
                    <a:ext uri="{FF2B5EF4-FFF2-40B4-BE49-F238E27FC236}">
                      <a16:creationId xmlns:a16="http://schemas.microsoft.com/office/drawing/2014/main" id="{E564F826-E2CC-5085-87B5-63C78C56E52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38" name="Freeform 1201">
                  <a:extLst>
                    <a:ext uri="{FF2B5EF4-FFF2-40B4-BE49-F238E27FC236}">
                      <a16:creationId xmlns:a16="http://schemas.microsoft.com/office/drawing/2014/main" id="{F038E4A5-2B9D-F022-81F8-8C86B71C546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2" name="Graphic 503">
            <a:extLst>
              <a:ext uri="{FF2B5EF4-FFF2-40B4-BE49-F238E27FC236}">
                <a16:creationId xmlns:a16="http://schemas.microsoft.com/office/drawing/2014/main" id="{24706BAE-97BE-7097-8A1C-8A49895DDD87}"/>
              </a:ext>
            </a:extLst>
          </p:cNvPr>
          <p:cNvGrpSpPr/>
          <p:nvPr/>
        </p:nvGrpSpPr>
        <p:grpSpPr>
          <a:xfrm>
            <a:off x="4090273" y="2137357"/>
            <a:ext cx="720000" cy="720000"/>
            <a:chOff x="12846663" y="3911411"/>
            <a:chExt cx="1023375" cy="1130779"/>
          </a:xfrm>
          <a:noFill/>
        </p:grpSpPr>
        <p:grpSp>
          <p:nvGrpSpPr>
            <p:cNvPr id="5" name="Graphic 503">
              <a:extLst>
                <a:ext uri="{FF2B5EF4-FFF2-40B4-BE49-F238E27FC236}">
                  <a16:creationId xmlns:a16="http://schemas.microsoft.com/office/drawing/2014/main" id="{0D432517-385E-0240-DAE1-519BEEE48D2F}"/>
                </a:ext>
              </a:extLst>
            </p:cNvPr>
            <p:cNvGrpSpPr/>
            <p:nvPr/>
          </p:nvGrpSpPr>
          <p:grpSpPr>
            <a:xfrm>
              <a:off x="12846663" y="4242607"/>
              <a:ext cx="1023375" cy="799582"/>
              <a:chOff x="12846663" y="4242607"/>
              <a:chExt cx="1023375" cy="799582"/>
            </a:xfrm>
            <a:noFill/>
          </p:grpSpPr>
          <p:grpSp>
            <p:nvGrpSpPr>
              <p:cNvPr id="19" name="Graphic 503">
                <a:extLst>
                  <a:ext uri="{FF2B5EF4-FFF2-40B4-BE49-F238E27FC236}">
                    <a16:creationId xmlns:a16="http://schemas.microsoft.com/office/drawing/2014/main" id="{147BDA38-438F-81BF-FD6D-4CA1B794F152}"/>
                  </a:ext>
                </a:extLst>
              </p:cNvPr>
              <p:cNvGrpSpPr/>
              <p:nvPr/>
            </p:nvGrpSpPr>
            <p:grpSpPr>
              <a:xfrm>
                <a:off x="13409519" y="4242607"/>
                <a:ext cx="460518" cy="799582"/>
                <a:chOff x="13409519" y="4242607"/>
                <a:chExt cx="460518" cy="799582"/>
              </a:xfrm>
              <a:noFill/>
            </p:grpSpPr>
            <p:sp>
              <p:nvSpPr>
                <p:cNvPr id="24" name="Freeform 1185">
                  <a:extLst>
                    <a:ext uri="{FF2B5EF4-FFF2-40B4-BE49-F238E27FC236}">
                      <a16:creationId xmlns:a16="http://schemas.microsoft.com/office/drawing/2014/main" id="{C60DBD6E-318C-1F13-2896-2604723ACF5C}"/>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5" name="Freeform 1186">
                  <a:extLst>
                    <a:ext uri="{FF2B5EF4-FFF2-40B4-BE49-F238E27FC236}">
                      <a16:creationId xmlns:a16="http://schemas.microsoft.com/office/drawing/2014/main" id="{3B22FA9C-9261-76E7-18F9-C198E117BD4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6" name="Freeform 1187">
                  <a:extLst>
                    <a:ext uri="{FF2B5EF4-FFF2-40B4-BE49-F238E27FC236}">
                      <a16:creationId xmlns:a16="http://schemas.microsoft.com/office/drawing/2014/main" id="{DF22ABE7-508A-D24F-9D84-7F9C5978C2A1}"/>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 name="Graphic 503">
                <a:extLst>
                  <a:ext uri="{FF2B5EF4-FFF2-40B4-BE49-F238E27FC236}">
                    <a16:creationId xmlns:a16="http://schemas.microsoft.com/office/drawing/2014/main" id="{6C37BBC9-18AF-0949-72A7-76CC3441C0FA}"/>
                  </a:ext>
                </a:extLst>
              </p:cNvPr>
              <p:cNvGrpSpPr/>
              <p:nvPr/>
            </p:nvGrpSpPr>
            <p:grpSpPr>
              <a:xfrm>
                <a:off x="12846663" y="4242733"/>
                <a:ext cx="462169" cy="799457"/>
                <a:chOff x="12846663" y="4242733"/>
                <a:chExt cx="462169" cy="799457"/>
              </a:xfrm>
              <a:noFill/>
            </p:grpSpPr>
            <p:sp>
              <p:nvSpPr>
                <p:cNvPr id="21" name="Freeform 1189">
                  <a:extLst>
                    <a:ext uri="{FF2B5EF4-FFF2-40B4-BE49-F238E27FC236}">
                      <a16:creationId xmlns:a16="http://schemas.microsoft.com/office/drawing/2014/main" id="{42E13419-57CF-6023-201C-70717622388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2" name="Freeform 1190">
                  <a:extLst>
                    <a:ext uri="{FF2B5EF4-FFF2-40B4-BE49-F238E27FC236}">
                      <a16:creationId xmlns:a16="http://schemas.microsoft.com/office/drawing/2014/main" id="{E8E5ACA0-3E43-DFF9-B8BB-FE0248D57FD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3" name="Freeform 1191">
                  <a:extLst>
                    <a:ext uri="{FF2B5EF4-FFF2-40B4-BE49-F238E27FC236}">
                      <a16:creationId xmlns:a16="http://schemas.microsoft.com/office/drawing/2014/main" id="{D0C2E4AF-4A0C-71E8-E46F-C2DD80B7E71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 name="Graphic 503">
              <a:extLst>
                <a:ext uri="{FF2B5EF4-FFF2-40B4-BE49-F238E27FC236}">
                  <a16:creationId xmlns:a16="http://schemas.microsoft.com/office/drawing/2014/main" id="{72FB0675-EEF2-2BD0-8A04-3EE55F2272C7}"/>
                </a:ext>
              </a:extLst>
            </p:cNvPr>
            <p:cNvGrpSpPr/>
            <p:nvPr/>
          </p:nvGrpSpPr>
          <p:grpSpPr>
            <a:xfrm>
              <a:off x="13086001" y="3911411"/>
              <a:ext cx="602471" cy="728577"/>
              <a:chOff x="13086001" y="3911411"/>
              <a:chExt cx="602471" cy="728577"/>
            </a:xfrm>
            <a:noFill/>
          </p:grpSpPr>
          <p:sp>
            <p:nvSpPr>
              <p:cNvPr id="8" name="Freeform 1193">
                <a:extLst>
                  <a:ext uri="{FF2B5EF4-FFF2-40B4-BE49-F238E27FC236}">
                    <a16:creationId xmlns:a16="http://schemas.microsoft.com/office/drawing/2014/main" id="{AF667579-360D-C54A-EC5D-5447A7A8FFB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 name="Freeform 1194">
                <a:extLst>
                  <a:ext uri="{FF2B5EF4-FFF2-40B4-BE49-F238E27FC236}">
                    <a16:creationId xmlns:a16="http://schemas.microsoft.com/office/drawing/2014/main" id="{44C5A14A-EC18-5B8D-1E10-796CBC72115E}"/>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0" name="Freeform 1195">
                <a:extLst>
                  <a:ext uri="{FF2B5EF4-FFF2-40B4-BE49-F238E27FC236}">
                    <a16:creationId xmlns:a16="http://schemas.microsoft.com/office/drawing/2014/main" id="{A3438719-BCFB-94BE-3C23-2DD49732C289}"/>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 name="Freeform 1196">
                <a:extLst>
                  <a:ext uri="{FF2B5EF4-FFF2-40B4-BE49-F238E27FC236}">
                    <a16:creationId xmlns:a16="http://schemas.microsoft.com/office/drawing/2014/main" id="{F959F3F4-5CF3-7316-093E-3F71912A7C8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4" name="Freeform 1197">
                <a:extLst>
                  <a:ext uri="{FF2B5EF4-FFF2-40B4-BE49-F238E27FC236}">
                    <a16:creationId xmlns:a16="http://schemas.microsoft.com/office/drawing/2014/main" id="{6358E920-6D23-A930-554B-28A3CCB12EB0}"/>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 name="Graphic 503">
                <a:extLst>
                  <a:ext uri="{FF2B5EF4-FFF2-40B4-BE49-F238E27FC236}">
                    <a16:creationId xmlns:a16="http://schemas.microsoft.com/office/drawing/2014/main" id="{4326E359-F610-C083-6513-E04A3A986AC7}"/>
                  </a:ext>
                </a:extLst>
              </p:cNvPr>
              <p:cNvGrpSpPr/>
              <p:nvPr/>
            </p:nvGrpSpPr>
            <p:grpSpPr>
              <a:xfrm>
                <a:off x="13185037" y="4244381"/>
                <a:ext cx="260795" cy="257144"/>
                <a:chOff x="13185037" y="4244381"/>
                <a:chExt cx="260795" cy="257144"/>
              </a:xfrm>
              <a:noFill/>
            </p:grpSpPr>
            <p:sp>
              <p:nvSpPr>
                <p:cNvPr id="16" name="Freeform 1199">
                  <a:extLst>
                    <a:ext uri="{FF2B5EF4-FFF2-40B4-BE49-F238E27FC236}">
                      <a16:creationId xmlns:a16="http://schemas.microsoft.com/office/drawing/2014/main" id="{D8603754-710F-D896-0BBB-B62AB99DA4E6}"/>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 name="Freeform 1200">
                  <a:extLst>
                    <a:ext uri="{FF2B5EF4-FFF2-40B4-BE49-F238E27FC236}">
                      <a16:creationId xmlns:a16="http://schemas.microsoft.com/office/drawing/2014/main" id="{55995FFB-AFBC-7D6E-666D-32CFEA791B34}"/>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 name="Freeform 1201">
                  <a:extLst>
                    <a:ext uri="{FF2B5EF4-FFF2-40B4-BE49-F238E27FC236}">
                      <a16:creationId xmlns:a16="http://schemas.microsoft.com/office/drawing/2014/main" id="{BE08F664-50B3-C3A1-9792-10CA72B4FA91}"/>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67" name="Graphic 503">
            <a:extLst>
              <a:ext uri="{FF2B5EF4-FFF2-40B4-BE49-F238E27FC236}">
                <a16:creationId xmlns:a16="http://schemas.microsoft.com/office/drawing/2014/main" id="{9D03F9D3-7D97-D581-1CB0-031B6266C36A}"/>
              </a:ext>
            </a:extLst>
          </p:cNvPr>
          <p:cNvGrpSpPr/>
          <p:nvPr/>
        </p:nvGrpSpPr>
        <p:grpSpPr>
          <a:xfrm>
            <a:off x="4089352" y="3177371"/>
            <a:ext cx="720000" cy="720000"/>
            <a:chOff x="12846663" y="3911411"/>
            <a:chExt cx="1023375" cy="1130779"/>
          </a:xfrm>
          <a:noFill/>
        </p:grpSpPr>
        <p:grpSp>
          <p:nvGrpSpPr>
            <p:cNvPr id="68" name="Graphic 503">
              <a:extLst>
                <a:ext uri="{FF2B5EF4-FFF2-40B4-BE49-F238E27FC236}">
                  <a16:creationId xmlns:a16="http://schemas.microsoft.com/office/drawing/2014/main" id="{E1118B9E-F5E1-26D8-BBEA-55127E1B8F32}"/>
                </a:ext>
              </a:extLst>
            </p:cNvPr>
            <p:cNvGrpSpPr/>
            <p:nvPr/>
          </p:nvGrpSpPr>
          <p:grpSpPr>
            <a:xfrm>
              <a:off x="12846663" y="4242607"/>
              <a:ext cx="1023375" cy="799582"/>
              <a:chOff x="12846663" y="4242607"/>
              <a:chExt cx="1023375" cy="799582"/>
            </a:xfrm>
            <a:noFill/>
          </p:grpSpPr>
          <p:grpSp>
            <p:nvGrpSpPr>
              <p:cNvPr id="79" name="Graphic 503">
                <a:extLst>
                  <a:ext uri="{FF2B5EF4-FFF2-40B4-BE49-F238E27FC236}">
                    <a16:creationId xmlns:a16="http://schemas.microsoft.com/office/drawing/2014/main" id="{4C041DD5-886A-8C58-4AF6-143C23BD9A00}"/>
                  </a:ext>
                </a:extLst>
              </p:cNvPr>
              <p:cNvGrpSpPr/>
              <p:nvPr/>
            </p:nvGrpSpPr>
            <p:grpSpPr>
              <a:xfrm>
                <a:off x="13409519" y="4242607"/>
                <a:ext cx="460518" cy="799582"/>
                <a:chOff x="13409519" y="4242607"/>
                <a:chExt cx="460518" cy="799582"/>
              </a:xfrm>
              <a:noFill/>
            </p:grpSpPr>
            <p:sp>
              <p:nvSpPr>
                <p:cNvPr id="84" name="Freeform 1185">
                  <a:extLst>
                    <a:ext uri="{FF2B5EF4-FFF2-40B4-BE49-F238E27FC236}">
                      <a16:creationId xmlns:a16="http://schemas.microsoft.com/office/drawing/2014/main" id="{00B528E6-81C6-1B47-8F13-2D0E2AF34839}"/>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5" name="Freeform 1186">
                  <a:extLst>
                    <a:ext uri="{FF2B5EF4-FFF2-40B4-BE49-F238E27FC236}">
                      <a16:creationId xmlns:a16="http://schemas.microsoft.com/office/drawing/2014/main" id="{ACD7B996-D244-DE41-C5C9-03BFA8E84F58}"/>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87">
                  <a:extLst>
                    <a:ext uri="{FF2B5EF4-FFF2-40B4-BE49-F238E27FC236}">
                      <a16:creationId xmlns:a16="http://schemas.microsoft.com/office/drawing/2014/main" id="{04C992A4-8899-176E-434B-F37B8BABA57E}"/>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0" name="Graphic 503">
                <a:extLst>
                  <a:ext uri="{FF2B5EF4-FFF2-40B4-BE49-F238E27FC236}">
                    <a16:creationId xmlns:a16="http://schemas.microsoft.com/office/drawing/2014/main" id="{DE5262BE-44CC-7AA3-CABD-596D3442AF64}"/>
                  </a:ext>
                </a:extLst>
              </p:cNvPr>
              <p:cNvGrpSpPr/>
              <p:nvPr/>
            </p:nvGrpSpPr>
            <p:grpSpPr>
              <a:xfrm>
                <a:off x="12846663" y="4242733"/>
                <a:ext cx="462169" cy="799457"/>
                <a:chOff x="12846663" y="4242733"/>
                <a:chExt cx="462169" cy="799457"/>
              </a:xfrm>
              <a:noFill/>
            </p:grpSpPr>
            <p:sp>
              <p:nvSpPr>
                <p:cNvPr id="81" name="Freeform 1189">
                  <a:extLst>
                    <a:ext uri="{FF2B5EF4-FFF2-40B4-BE49-F238E27FC236}">
                      <a16:creationId xmlns:a16="http://schemas.microsoft.com/office/drawing/2014/main" id="{40C0557A-8255-DD9F-2C31-158D53717F7B}"/>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2" name="Freeform 1190">
                  <a:extLst>
                    <a:ext uri="{FF2B5EF4-FFF2-40B4-BE49-F238E27FC236}">
                      <a16:creationId xmlns:a16="http://schemas.microsoft.com/office/drawing/2014/main" id="{6B0A8FD1-F93C-2591-5362-2944071D153D}"/>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3" name="Freeform 1191">
                  <a:extLst>
                    <a:ext uri="{FF2B5EF4-FFF2-40B4-BE49-F238E27FC236}">
                      <a16:creationId xmlns:a16="http://schemas.microsoft.com/office/drawing/2014/main" id="{D559A612-B710-A002-4468-0F9A1BD2A19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9" name="Graphic 503">
              <a:extLst>
                <a:ext uri="{FF2B5EF4-FFF2-40B4-BE49-F238E27FC236}">
                  <a16:creationId xmlns:a16="http://schemas.microsoft.com/office/drawing/2014/main" id="{53487247-996D-9307-D745-6FCF3C77D939}"/>
                </a:ext>
              </a:extLst>
            </p:cNvPr>
            <p:cNvGrpSpPr/>
            <p:nvPr/>
          </p:nvGrpSpPr>
          <p:grpSpPr>
            <a:xfrm>
              <a:off x="13086001" y="3911411"/>
              <a:ext cx="602471" cy="728577"/>
              <a:chOff x="13086001" y="3911411"/>
              <a:chExt cx="602471" cy="728577"/>
            </a:xfrm>
            <a:noFill/>
          </p:grpSpPr>
          <p:sp>
            <p:nvSpPr>
              <p:cNvPr id="70" name="Freeform 1193">
                <a:extLst>
                  <a:ext uri="{FF2B5EF4-FFF2-40B4-BE49-F238E27FC236}">
                    <a16:creationId xmlns:a16="http://schemas.microsoft.com/office/drawing/2014/main" id="{E0BD5336-758F-956B-71D4-9B9D83CF89EF}"/>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1" name="Freeform 1194">
                <a:extLst>
                  <a:ext uri="{FF2B5EF4-FFF2-40B4-BE49-F238E27FC236}">
                    <a16:creationId xmlns:a16="http://schemas.microsoft.com/office/drawing/2014/main" id="{1004B837-B102-8175-4F30-98E7AB500619}"/>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2" name="Freeform 1195">
                <a:extLst>
                  <a:ext uri="{FF2B5EF4-FFF2-40B4-BE49-F238E27FC236}">
                    <a16:creationId xmlns:a16="http://schemas.microsoft.com/office/drawing/2014/main" id="{71195429-CCD4-12E2-DD7C-945B38187162}"/>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3" name="Freeform 1196">
                <a:extLst>
                  <a:ext uri="{FF2B5EF4-FFF2-40B4-BE49-F238E27FC236}">
                    <a16:creationId xmlns:a16="http://schemas.microsoft.com/office/drawing/2014/main" id="{2E2B1AF0-3F7E-C222-64EB-774023DB46CC}"/>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4" name="Freeform 1197">
                <a:extLst>
                  <a:ext uri="{FF2B5EF4-FFF2-40B4-BE49-F238E27FC236}">
                    <a16:creationId xmlns:a16="http://schemas.microsoft.com/office/drawing/2014/main" id="{52D48138-E92D-7983-14F7-941DA420C2E8}"/>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5" name="Graphic 503">
                <a:extLst>
                  <a:ext uri="{FF2B5EF4-FFF2-40B4-BE49-F238E27FC236}">
                    <a16:creationId xmlns:a16="http://schemas.microsoft.com/office/drawing/2014/main" id="{3A70E023-D0FC-2CFB-1D18-F91BD4A472E0}"/>
                  </a:ext>
                </a:extLst>
              </p:cNvPr>
              <p:cNvGrpSpPr/>
              <p:nvPr/>
            </p:nvGrpSpPr>
            <p:grpSpPr>
              <a:xfrm>
                <a:off x="13185037" y="4244381"/>
                <a:ext cx="260795" cy="257144"/>
                <a:chOff x="13185037" y="4244381"/>
                <a:chExt cx="260795" cy="257144"/>
              </a:xfrm>
              <a:noFill/>
            </p:grpSpPr>
            <p:sp>
              <p:nvSpPr>
                <p:cNvPr id="76" name="Freeform 1199">
                  <a:extLst>
                    <a:ext uri="{FF2B5EF4-FFF2-40B4-BE49-F238E27FC236}">
                      <a16:creationId xmlns:a16="http://schemas.microsoft.com/office/drawing/2014/main" id="{B206B628-D453-FCC3-C676-4FC9DA17679D}"/>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77" name="Freeform 1200">
                  <a:extLst>
                    <a:ext uri="{FF2B5EF4-FFF2-40B4-BE49-F238E27FC236}">
                      <a16:creationId xmlns:a16="http://schemas.microsoft.com/office/drawing/2014/main" id="{035BC96F-220D-A938-6D4D-C8B334807C02}"/>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78" name="Freeform 1201">
                  <a:extLst>
                    <a:ext uri="{FF2B5EF4-FFF2-40B4-BE49-F238E27FC236}">
                      <a16:creationId xmlns:a16="http://schemas.microsoft.com/office/drawing/2014/main" id="{B85121AB-8459-4AA4-7037-07B43D10346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50" name="Picture Placeholder 49" descr="A hand holding a stopwatch and a credit card&#10;&#10;AI-generated content may be incorrect.">
            <a:extLst>
              <a:ext uri="{FF2B5EF4-FFF2-40B4-BE49-F238E27FC236}">
                <a16:creationId xmlns:a16="http://schemas.microsoft.com/office/drawing/2014/main" id="{1C0B3CF3-FC41-1193-2941-9B2894D17B19}"/>
              </a:ext>
            </a:extLst>
          </p:cNvPr>
          <p:cNvPicPr>
            <a:picLocks noGrp="1" noChangeAspect="1"/>
          </p:cNvPicPr>
          <p:nvPr>
            <p:ph type="pic" sz="quarter" idx="10"/>
          </p:nvPr>
        </p:nvPicPr>
        <p:blipFill>
          <a:blip r:embed="rId2"/>
          <a:srcRect t="34007" b="34007"/>
          <a:stretch>
            <a:fillRect/>
          </a:stretch>
        </p:blipFill>
        <p:spPr/>
      </p:pic>
      <p:sp>
        <p:nvSpPr>
          <p:cNvPr id="48" name="Text Placeholder 6">
            <a:extLst>
              <a:ext uri="{FF2B5EF4-FFF2-40B4-BE49-F238E27FC236}">
                <a16:creationId xmlns:a16="http://schemas.microsoft.com/office/drawing/2014/main" id="{CC5EA684-D480-75F2-B1F6-7382C9B8C070}"/>
              </a:ext>
            </a:extLst>
          </p:cNvPr>
          <p:cNvSpPr>
            <a:spLocks noGrp="1"/>
          </p:cNvSpPr>
          <p:nvPr>
            <p:ph type="body" sz="quarter" idx="18"/>
          </p:nvPr>
        </p:nvSpPr>
        <p:spPr>
          <a:xfrm>
            <a:off x="726890" y="3301363"/>
            <a:ext cx="2677779" cy="1049221"/>
          </a:xfrm>
        </p:spPr>
        <p:txBody>
          <a:bodyPr/>
          <a:lstStyle/>
          <a:p>
            <a:pPr algn="ctr"/>
            <a:r>
              <a:rPr lang="en-US" b="0" dirty="0"/>
              <a:t>Načrtovanje in izgradnja ATA</a:t>
            </a:r>
          </a:p>
          <a:p>
            <a:pPr algn="ctr">
              <a:lnSpc>
                <a:spcPct val="100000"/>
              </a:lnSpc>
            </a:pPr>
            <a:endParaRPr lang="en-IE" sz="3200" dirty="0"/>
          </a:p>
        </p:txBody>
      </p:sp>
    </p:spTree>
    <p:extLst>
      <p:ext uri="{BB962C8B-B14F-4D97-AF65-F5344CB8AC3E}">
        <p14:creationId xmlns:p14="http://schemas.microsoft.com/office/powerpoint/2010/main" val="1109905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80E0-69C4-B9DA-8E60-D0E36DEF638F}"/>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7FF3A346-0A8B-C042-A53A-1E67C60EDC20}"/>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14382575-B77B-D54F-BF41-5B673AFCD827}"/>
              </a:ext>
            </a:extLst>
          </p:cNvPr>
          <p:cNvSpPr>
            <a:spLocks noGrp="1"/>
          </p:cNvSpPr>
          <p:nvPr>
            <p:ph type="body" sz="quarter" idx="27"/>
          </p:nvPr>
        </p:nvSpPr>
        <p:spPr>
          <a:xfrm>
            <a:off x="849241" y="383586"/>
            <a:ext cx="7894709" cy="720752"/>
          </a:xfrm>
        </p:spPr>
        <p:txBody>
          <a:bodyPr lIns="91440" tIns="45720" rIns="91440" bIns="45720" anchor="ctr">
            <a:noAutofit/>
          </a:bodyPr>
          <a:lstStyle/>
          <a:p>
            <a:r>
              <a:rPr lang="en-US" sz="2400" b="1" dirty="0">
                <a:solidFill>
                  <a:schemeClr val="bg1"/>
                </a:solidFill>
              </a:rPr>
              <a:t>Praktična vaja: </a:t>
            </a:r>
            <a:r>
              <a:rPr lang="en-US" sz="2400" dirty="0">
                <a:solidFill>
                  <a:schemeClr val="bg1"/>
                </a:solidFill>
              </a:rPr>
              <a:t>Načrtovanje startnega kapitala za </a:t>
            </a:r>
            <a:r>
              <a:rPr lang="en-US" sz="2400" dirty="0" err="1">
                <a:solidFill>
                  <a:schemeClr val="bg1"/>
                </a:solidFill>
              </a:rPr>
              <a:t>vašo</a:t>
            </a:r>
            <a:r>
              <a:rPr lang="en-US" sz="2400" dirty="0">
                <a:solidFill>
                  <a:schemeClr val="bg1"/>
                </a:solidFill>
              </a:rPr>
              <a:t> </a:t>
            </a:r>
            <a:r>
              <a:rPr lang="en-US" sz="2400" err="1">
                <a:solidFill>
                  <a:schemeClr val="bg1"/>
                </a:solidFill>
              </a:rPr>
              <a:t>alternativno</a:t>
            </a:r>
            <a:r>
              <a:rPr lang="en-US" sz="2400">
                <a:solidFill>
                  <a:schemeClr val="bg1"/>
                </a:solidFill>
              </a:rPr>
              <a:t> nastanitev</a:t>
            </a:r>
            <a:endParaRPr lang="en-US" sz="2400" dirty="0">
              <a:solidFill>
                <a:schemeClr val="bg1"/>
              </a:solidFill>
            </a:endParaRPr>
          </a:p>
        </p:txBody>
      </p:sp>
      <p:sp>
        <p:nvSpPr>
          <p:cNvPr id="8" name="Text Placeholder 1">
            <a:extLst>
              <a:ext uri="{FF2B5EF4-FFF2-40B4-BE49-F238E27FC236}">
                <a16:creationId xmlns:a16="http://schemas.microsoft.com/office/drawing/2014/main" id="{33F0A040-D714-8ED3-3206-E4F3D127A0F6}"/>
              </a:ext>
            </a:extLst>
          </p:cNvPr>
          <p:cNvSpPr txBox="1">
            <a:spLocks/>
          </p:cNvSpPr>
          <p:nvPr/>
        </p:nvSpPr>
        <p:spPr>
          <a:xfrm>
            <a:off x="914400" y="2742282"/>
            <a:ext cx="10372724" cy="2635608"/>
          </a:xfrm>
          <a:prstGeom prst="rect">
            <a:avLst/>
          </a:prstGeom>
          <a:noFill/>
        </p:spPr>
        <p:txBody>
          <a:bodyPr lIns="91440" tIns="45720" rIns="91440" bIns="4572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200" dirty="0">
                <a:solidFill>
                  <a:srgbClr val="414141"/>
                </a:solidFill>
              </a:rPr>
              <a:t>Ta vaja je zasnovana tako, da vam pomaga razumeti celoten obseg </a:t>
            </a:r>
            <a:r>
              <a:rPr lang="en-US" sz="2200" dirty="0" err="1">
                <a:solidFill>
                  <a:srgbClr val="414141"/>
                </a:solidFill>
              </a:rPr>
              <a:t>potrebnega</a:t>
            </a:r>
            <a:r>
              <a:rPr lang="en-US" sz="2200" dirty="0">
                <a:solidFill>
                  <a:srgbClr val="414141"/>
                </a:solidFill>
              </a:rPr>
              <a:t> </a:t>
            </a:r>
            <a:r>
              <a:rPr lang="en-US" sz="2200" dirty="0" err="1">
                <a:solidFill>
                  <a:srgbClr val="414141"/>
                </a:solidFill>
              </a:rPr>
              <a:t>startnega</a:t>
            </a:r>
            <a:r>
              <a:rPr lang="en-US" sz="2200" dirty="0">
                <a:solidFill>
                  <a:srgbClr val="414141"/>
                </a:solidFill>
              </a:rPr>
              <a:t> </a:t>
            </a:r>
            <a:r>
              <a:rPr lang="en-US" sz="2200" dirty="0" err="1">
                <a:solidFill>
                  <a:srgbClr val="414141"/>
                </a:solidFill>
              </a:rPr>
              <a:t>kapitala</a:t>
            </a:r>
            <a:r>
              <a:rPr lang="en-US" sz="2200" dirty="0">
                <a:solidFill>
                  <a:srgbClr val="414141"/>
                </a:solidFill>
              </a:rPr>
              <a:t> za </a:t>
            </a:r>
            <a:r>
              <a:rPr lang="en-US" sz="2200" dirty="0" err="1">
                <a:solidFill>
                  <a:srgbClr val="414141"/>
                </a:solidFill>
              </a:rPr>
              <a:t>zagon</a:t>
            </a:r>
            <a:r>
              <a:rPr lang="en-US" sz="2200" dirty="0">
                <a:solidFill>
                  <a:srgbClr val="414141"/>
                </a:solidFill>
              </a:rPr>
              <a:t> </a:t>
            </a:r>
            <a:r>
              <a:rPr lang="en-US" sz="2200" dirty="0" err="1">
                <a:solidFill>
                  <a:srgbClr val="414141"/>
                </a:solidFill>
              </a:rPr>
              <a:t>vašega</a:t>
            </a:r>
            <a:r>
              <a:rPr lang="en-US" sz="2200" dirty="0">
                <a:solidFill>
                  <a:srgbClr val="414141"/>
                </a:solidFill>
              </a:rPr>
              <a:t> </a:t>
            </a:r>
            <a:r>
              <a:rPr lang="en-US" sz="2200" dirty="0" err="1">
                <a:solidFill>
                  <a:srgbClr val="414141"/>
                </a:solidFill>
              </a:rPr>
              <a:t>podjetja</a:t>
            </a:r>
            <a:r>
              <a:rPr lang="en-US" sz="2200" dirty="0">
                <a:solidFill>
                  <a:srgbClr val="414141"/>
                </a:solidFill>
              </a:rPr>
              <a:t> za </a:t>
            </a:r>
            <a:r>
              <a:rPr lang="en-US" sz="2200" dirty="0" err="1">
                <a:solidFill>
                  <a:srgbClr val="414141"/>
                </a:solidFill>
              </a:rPr>
              <a:t>alternativno</a:t>
            </a:r>
            <a:r>
              <a:rPr lang="en-US" sz="2200" dirty="0">
                <a:solidFill>
                  <a:srgbClr val="414141"/>
                </a:solidFill>
              </a:rPr>
              <a:t> </a:t>
            </a:r>
            <a:r>
              <a:rPr lang="en-US" sz="2200" dirty="0" err="1">
                <a:solidFill>
                  <a:srgbClr val="414141"/>
                </a:solidFill>
              </a:rPr>
              <a:t>nastanitev</a:t>
            </a:r>
            <a:r>
              <a:rPr lang="en-US" sz="2200" dirty="0">
                <a:solidFill>
                  <a:srgbClr val="414141"/>
                </a:solidFill>
              </a:rPr>
              <a:t>. </a:t>
            </a:r>
            <a:r>
              <a:rPr lang="en-US" sz="2200" dirty="0" err="1">
                <a:solidFill>
                  <a:srgbClr val="414141"/>
                </a:solidFill>
              </a:rPr>
              <a:t>Vsebuje</a:t>
            </a:r>
            <a:r>
              <a:rPr lang="en-US" sz="2200" dirty="0">
                <a:solidFill>
                  <a:srgbClr val="414141"/>
                </a:solidFill>
              </a:rPr>
              <a:t> </a:t>
            </a:r>
            <a:r>
              <a:rPr lang="en-US" sz="2200" dirty="0" err="1">
                <a:solidFill>
                  <a:srgbClr val="414141"/>
                </a:solidFill>
              </a:rPr>
              <a:t>strukturirano</a:t>
            </a:r>
            <a:r>
              <a:rPr lang="en-US" sz="2200" dirty="0">
                <a:solidFill>
                  <a:srgbClr val="414141"/>
                </a:solidFill>
              </a:rPr>
              <a:t> </a:t>
            </a:r>
            <a:r>
              <a:rPr lang="en-US" sz="2200" dirty="0" err="1">
                <a:solidFill>
                  <a:srgbClr val="414141"/>
                </a:solidFill>
              </a:rPr>
              <a:t>predlogo</a:t>
            </a:r>
            <a:r>
              <a:rPr lang="en-US" sz="2200" dirty="0">
                <a:solidFill>
                  <a:srgbClr val="414141"/>
                </a:solidFill>
              </a:rPr>
              <a:t> in pristop za razčlenitev stroškov, povezanih z nakupom zemljišča, gradnjo, obnovo, komunalnimi storitvami, pravnimi stroški, trženjem in drugim. Z izvedbo te vaje boste ustvarili utemeljen in realističen finančni načrt za vaše podjetje.</a:t>
            </a:r>
          </a:p>
          <a:p>
            <a:pPr algn="l"/>
            <a:r>
              <a:rPr lang="en-US" sz="2200" b="1" dirty="0">
                <a:solidFill>
                  <a:srgbClr val="414141"/>
                </a:solidFill>
              </a:rPr>
              <a:t>Korak 1: Opredelite koncept vaše nastanitve </a:t>
            </a:r>
          </a:p>
          <a:p>
            <a:pPr algn="l">
              <a:buNone/>
            </a:pPr>
            <a:r>
              <a:rPr lang="en-US" sz="2200" dirty="0">
                <a:solidFill>
                  <a:srgbClr val="414141"/>
                </a:solidFill>
              </a:rPr>
              <a:t>Preden se lotite finančnih vidikov, pojasnite koncept svojega podjetja za nastanitve:</a:t>
            </a:r>
          </a:p>
          <a:p>
            <a:pPr marL="342900" indent="-342900" algn="l">
              <a:buFont typeface="Wingdings" panose="05000000000000000000" pitchFamily="2" charset="2"/>
              <a:buChar char="q"/>
            </a:pPr>
            <a:r>
              <a:rPr lang="en-US" sz="2200" b="1" dirty="0">
                <a:solidFill>
                  <a:srgbClr val="414141"/>
                </a:solidFill>
              </a:rPr>
              <a:t>Vrsta nastanitve </a:t>
            </a:r>
            <a:r>
              <a:rPr lang="en-US" sz="2200" dirty="0">
                <a:solidFill>
                  <a:srgbClr val="414141"/>
                </a:solidFill>
              </a:rPr>
              <a:t>(npr. glamping, hišice na drevesih, ekološke koče)</a:t>
            </a:r>
          </a:p>
          <a:p>
            <a:pPr marL="342900" indent="-342900" algn="l">
              <a:buFont typeface="Wingdings" panose="05000000000000000000" pitchFamily="2" charset="2"/>
              <a:buChar char="q"/>
            </a:pPr>
            <a:r>
              <a:rPr lang="en-US" sz="2200" b="1" dirty="0">
                <a:solidFill>
                  <a:srgbClr val="414141"/>
                </a:solidFill>
              </a:rPr>
              <a:t>Lokacija </a:t>
            </a:r>
            <a:r>
              <a:rPr lang="en-US" sz="2200" dirty="0">
                <a:solidFill>
                  <a:srgbClr val="414141"/>
                </a:solidFill>
              </a:rPr>
              <a:t>(npr. podeželje, obala, gozd, v bližini večjega turističnega območja)</a:t>
            </a:r>
          </a:p>
          <a:p>
            <a:pPr marL="342900" indent="-342900" algn="l">
              <a:buFont typeface="Wingdings" panose="05000000000000000000" pitchFamily="2" charset="2"/>
              <a:buChar char="q"/>
            </a:pPr>
            <a:r>
              <a:rPr lang="en-US" sz="2200" b="1" dirty="0">
                <a:solidFill>
                  <a:srgbClr val="414141"/>
                </a:solidFill>
              </a:rPr>
              <a:t>Kapaciteta </a:t>
            </a:r>
            <a:r>
              <a:rPr lang="en-US" sz="2200" dirty="0">
                <a:solidFill>
                  <a:srgbClr val="414141"/>
                </a:solidFill>
              </a:rPr>
              <a:t>(npr. število enot/sob/podov)</a:t>
            </a:r>
          </a:p>
          <a:p>
            <a:pPr marL="342900" indent="-342900" algn="l">
              <a:buFont typeface="Wingdings" panose="05000000000000000000" pitchFamily="2" charset="2"/>
              <a:buChar char="q"/>
            </a:pPr>
            <a:r>
              <a:rPr lang="en-US" sz="2200" b="1" dirty="0">
                <a:solidFill>
                  <a:srgbClr val="414141"/>
                </a:solidFill>
              </a:rPr>
              <a:t>Osredotočenost na trajnost </a:t>
            </a:r>
            <a:r>
              <a:rPr lang="en-US" sz="2200" dirty="0">
                <a:solidFill>
                  <a:srgbClr val="414141"/>
                </a:solidFill>
              </a:rPr>
              <a:t>(npr. okolju prijazni materiali, obnovljiva energija, ravnanje z odpadki)</a:t>
            </a:r>
          </a:p>
          <a:p>
            <a:pPr marL="342900" indent="-342900" algn="l">
              <a:buFont typeface="Wingdings" panose="05000000000000000000" pitchFamily="2" charset="2"/>
              <a:buChar char="q"/>
            </a:pPr>
            <a:r>
              <a:rPr lang="en-US" sz="2200" dirty="0">
                <a:solidFill>
                  <a:srgbClr val="414141"/>
                </a:solidFill>
              </a:rPr>
              <a:t>Na naslednjih diapozitivih smo pripravili predloge za vaš proračun in finančne rezultate.</a:t>
            </a:r>
          </a:p>
          <a:p>
            <a:pPr algn="l"/>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89452D4D-9B82-101A-7111-4DBE6E6B4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spTree>
    <p:extLst>
      <p:ext uri="{BB962C8B-B14F-4D97-AF65-F5344CB8AC3E}">
        <p14:creationId xmlns:p14="http://schemas.microsoft.com/office/powerpoint/2010/main" val="863034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9D732-6AC9-9490-7AAD-B93E08FE6B8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182720F5-F230-245D-8B0E-86FA72E587D0}"/>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DFD28760-1C37-1F2C-0468-D3A3E287D2FC}"/>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Korak 2: </a:t>
            </a:r>
            <a:r>
              <a:rPr lang="en-US" sz="2800" dirty="0"/>
              <a:t>Stroškovne kategorije in razčlenitev</a:t>
            </a:r>
          </a:p>
        </p:txBody>
      </p:sp>
      <p:graphicFrame>
        <p:nvGraphicFramePr>
          <p:cNvPr id="8" name="Table 7">
            <a:extLst>
              <a:ext uri="{FF2B5EF4-FFF2-40B4-BE49-F238E27FC236}">
                <a16:creationId xmlns:a16="http://schemas.microsoft.com/office/drawing/2014/main" id="{1757E08D-199C-763A-5435-979E2A0D7D8D}"/>
              </a:ext>
            </a:extLst>
          </p:cNvPr>
          <p:cNvGraphicFramePr>
            <a:graphicFrameLocks noGrp="1"/>
          </p:cNvGraphicFramePr>
          <p:nvPr/>
        </p:nvGraphicFramePr>
        <p:xfrm>
          <a:off x="573367" y="2086164"/>
          <a:ext cx="11235766" cy="448056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Stroškovna kategorija</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Nakup zemljišča ali nepremičnine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Stroški nakupa ali najema zemljišča ali nepremičnine, na kateri bo podjetje poslovalo. Vključite provizije posrednikov ali davke.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Ureditev in priprava zemljišča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Vsa dela, potrebna za pripravo zemljišča za gradnjo (npr. čiščenje, izravnavanje, urejanje okolice).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Gradnja in obnova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gradnje ali obnove vaših namestitvenih enot. Vključujejo delo, materiale in honorarje arhitektov.</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Notranja oprema in pohištvo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za notranjo opremo, pohištvo, posteljnino, gospodinjske aparate, razsvetljavo in dekoracijo.</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Priključki na komunalne storitve in infrastruktura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priključitve osnovnih komunalnih storitev, kot so voda, elektrika, kanalizacija, Wi-Fi itd.</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Pravne zadeve in dovoljenja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Pristojbine za pravne storitve, zemljiška dovoljenja, odobritev prostorskega načrta, poslovne licence, zavarovanje itd.</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40D14810-A802-B2EA-EBCD-E2624BF25F0D}"/>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Izpolnite vsako od naslednjih kategorij, da ocenite skupne stroške za začetek poslovanja. Za vsako postavko navedite grobo oceno in opišite, zakaj je ta strošek potreben.</a:t>
            </a:r>
          </a:p>
        </p:txBody>
      </p:sp>
    </p:spTree>
    <p:extLst>
      <p:ext uri="{BB962C8B-B14F-4D97-AF65-F5344CB8AC3E}">
        <p14:creationId xmlns:p14="http://schemas.microsoft.com/office/powerpoint/2010/main" val="907937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C533-FBF9-4C91-2D92-7F9F5C32A7F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882F52B3-9052-ABF7-9F03-F8B956E9F76C}"/>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3BA73D93-1817-F4E3-9107-887F6CD690D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Korak 2: </a:t>
            </a:r>
            <a:r>
              <a:rPr lang="en-US" sz="2800" dirty="0"/>
              <a:t>Stroškovne kategorije in razčlenitev</a:t>
            </a:r>
          </a:p>
        </p:txBody>
      </p:sp>
      <p:graphicFrame>
        <p:nvGraphicFramePr>
          <p:cNvPr id="8" name="Table 7">
            <a:extLst>
              <a:ext uri="{FF2B5EF4-FFF2-40B4-BE49-F238E27FC236}">
                <a16:creationId xmlns:a16="http://schemas.microsoft.com/office/drawing/2014/main" id="{EC2C2B9E-C41D-D4FA-CC55-F4A6AEEE0A2D}"/>
              </a:ext>
            </a:extLst>
          </p:cNvPr>
          <p:cNvGraphicFramePr>
            <a:graphicFrameLocks noGrp="1"/>
          </p:cNvGraphicFramePr>
          <p:nvPr/>
        </p:nvGraphicFramePr>
        <p:xfrm>
          <a:off x="573367" y="2086164"/>
          <a:ext cx="11235766" cy="448056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Stroškovna kategorija</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Nakup zemljišča ali nepremičnine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Stroški nakupa ali najema zemljišča ali nepremičnine, na kateri bo podjetje poslovalo. Vključite provizije posrednika ali davke.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Ureditev in priprava zemljišča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Vsa dela, potrebna za pripravo zemljišča za gradnjo (npr. čiščenje, izravnavanje, urejanje okolice).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Gradnja in obnova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gradnje ali obnove vaših namestitvenih enot. Vključujejo delo, materiale in honorarje arhitektov.</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Notranja oprema in pohištvo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za notranjo opremo, pohištvo, posteljnino, gospodinjske aparate, razsvetljavo in dekoracijo.</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Priključki na komunalne storitve in infrastruktura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priključitve osnovnih komunalnih storitev, kot so voda, elektrika, kanalizacija, Wi-Fi itd.</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Pravne zadeve in dovoljenja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za pravne storitve, zemljiška dovoljenja, odobritev prostorskega načrta, poslovne licence, zavarovanje itd.</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7BEC2F23-8934-5ADF-B08C-B38C475FEAE4}"/>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Izpolnite vsako od naslednjih kategorij, da ocenite skupne stroške za začetek poslovanja. Za vsako postavko navedite grobo oceno in opišite, zakaj je ta strošek potreben.</a:t>
            </a:r>
          </a:p>
        </p:txBody>
      </p:sp>
    </p:spTree>
    <p:extLst>
      <p:ext uri="{BB962C8B-B14F-4D97-AF65-F5344CB8AC3E}">
        <p14:creationId xmlns:p14="http://schemas.microsoft.com/office/powerpoint/2010/main" val="2454286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83792" y="766109"/>
            <a:ext cx="4913853" cy="68951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err="1">
                <a:solidFill>
                  <a:srgbClr val="E96751"/>
                </a:solidFill>
              </a:rPr>
              <a:t>Pametni</a:t>
            </a:r>
            <a:r>
              <a:rPr lang="en-US" sz="2400" b="1" dirty="0">
                <a:solidFill>
                  <a:srgbClr val="E96751"/>
                </a:solidFill>
              </a:rPr>
              <a:t> </a:t>
            </a:r>
            <a:r>
              <a:rPr lang="en-US" sz="2400" b="1" dirty="0" err="1">
                <a:solidFill>
                  <a:srgbClr val="E96751"/>
                </a:solidFill>
              </a:rPr>
              <a:t>zagon</a:t>
            </a:r>
            <a:r>
              <a:rPr lang="en-US" sz="2400" b="1" dirty="0">
                <a:solidFill>
                  <a:srgbClr val="E96751"/>
                </a:solidFill>
              </a:rPr>
              <a:t> </a:t>
            </a:r>
            <a:r>
              <a:rPr lang="en-US" sz="2400" dirty="0">
                <a:solidFill>
                  <a:srgbClr val="E96751"/>
                </a:solidFill>
              </a:rPr>
              <a:t>- Trajnost, vlaganje v faktor WOW</a:t>
            </a:r>
          </a:p>
          <a:p>
            <a:pPr marL="0" indent="0">
              <a:spcBef>
                <a:spcPts val="0"/>
              </a:spcBef>
              <a:spcAft>
                <a:spcPts val="600"/>
              </a:spcAft>
              <a:buNone/>
            </a:pPr>
            <a:endParaRPr lang="en-US" sz="2400" dirty="0">
              <a:solidFill>
                <a:srgbClr val="E96751"/>
              </a:solidFill>
            </a:endParaRP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9" y="1252155"/>
            <a:ext cx="6142854" cy="4671588"/>
          </a:xfrm>
        </p:spPr>
        <p:txBody>
          <a:bodyPr lIns="91440" tIns="45720" rIns="91440" bIns="45720" anchor="t"/>
          <a:lstStyle/>
          <a:p>
            <a:pPr marL="0" indent="0"/>
            <a:r>
              <a:rPr lang="en-US" sz="2000" dirty="0"/>
              <a:t>Da bi uspeli v današnjem konkurenčnem turističnem okolju, morate uravnotežiti ekološko ozaveščene odločitve s finančno izvedljivostjo in se pri tem izkazati. V tem poglavju boste raziskali, kako lahko zelene naložbe zmanjšajo dolgoročne stroške, povečajo vrednost za goste in odprejo možnosti financiranja, kot so subvencije ali ekološko financiranje. </a:t>
            </a:r>
            <a:endParaRPr lang="en-US" sz="2000" dirty="0">
              <a:ea typeface="Calibri"/>
              <a:cs typeface="Calibri"/>
            </a:endParaRPr>
          </a:p>
          <a:p>
            <a:pPr marL="0" indent="0"/>
            <a:r>
              <a:rPr lang="en-US" sz="2000" dirty="0"/>
              <a:t>Naučili se boste tudi, kako vgraditi svoj »WOW faktor« – nepozabne lastnosti, ki spodbujajo rezervacije in upravičujejo višje cene. </a:t>
            </a:r>
            <a:endParaRPr lang="en-US" sz="2000" dirty="0">
              <a:ea typeface="Calibri"/>
              <a:cs typeface="Calibri"/>
            </a:endParaRPr>
          </a:p>
          <a:p>
            <a:pPr marL="0" indent="0"/>
            <a:r>
              <a:rPr lang="en-US" sz="2000" dirty="0" err="1"/>
              <a:t>Nazadnje</a:t>
            </a:r>
            <a:r>
              <a:rPr lang="en-US" sz="2000" dirty="0"/>
              <a:t>, to </a:t>
            </a:r>
            <a:r>
              <a:rPr lang="en-US" sz="2000" dirty="0" err="1"/>
              <a:t>poglavje</a:t>
            </a:r>
            <a:r>
              <a:rPr lang="en-US" sz="2000" dirty="0"/>
              <a:t> </a:t>
            </a:r>
            <a:r>
              <a:rPr lang="en-US" sz="2000" dirty="0" err="1"/>
              <a:t>vam</a:t>
            </a:r>
            <a:r>
              <a:rPr lang="en-US" sz="2000" dirty="0"/>
              <a:t> </a:t>
            </a:r>
            <a:r>
              <a:rPr lang="en-US" sz="2000" dirty="0" err="1"/>
              <a:t>ponuja</a:t>
            </a:r>
            <a:r>
              <a:rPr lang="en-US" sz="2000" dirty="0"/>
              <a:t> </a:t>
            </a:r>
            <a:r>
              <a:rPr lang="en-US" sz="2000" dirty="0" err="1"/>
              <a:t>orodja</a:t>
            </a:r>
            <a:r>
              <a:rPr lang="en-US" sz="2000" dirty="0"/>
              <a:t> in </a:t>
            </a:r>
            <a:r>
              <a:rPr lang="en-US" sz="2000" dirty="0" err="1"/>
              <a:t>predloge</a:t>
            </a:r>
            <a:r>
              <a:rPr lang="en-US" sz="2000" dirty="0"/>
              <a:t>, ki </a:t>
            </a:r>
            <a:r>
              <a:rPr lang="en-US" sz="2000" dirty="0" err="1"/>
              <a:t>jih</a:t>
            </a:r>
            <a:r>
              <a:rPr lang="en-US" sz="2000" dirty="0"/>
              <a:t> </a:t>
            </a:r>
            <a:r>
              <a:rPr lang="en-US" sz="2000" dirty="0" err="1"/>
              <a:t>potrebujete</a:t>
            </a:r>
            <a:r>
              <a:rPr lang="en-US" sz="2000" dirty="0"/>
              <a:t> za prehod od načrtovanja k dejanjem, vključno s kontrolnimi seznami za proračun, delovnimi listi za privlačnost gostov in vodniki za coniranje, ki pojasnjujejo, izboljšujejo in omogočajo bolj strateško odločanje.</a:t>
            </a:r>
            <a:endParaRPr lang="en-US" sz="2000" dirty="0">
              <a:ea typeface="Calibri"/>
              <a:cs typeface="Calibri"/>
            </a:endParaRP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390769" y="401638"/>
            <a:ext cx="5654394" cy="720752"/>
          </a:xfrm>
        </p:spPr>
        <p:txBody>
          <a:bodyPr/>
          <a:lstStyle/>
          <a:p>
            <a:r>
              <a:rPr lang="en-US" dirty="0"/>
              <a:t>Modul 6 (3. del) Pregled</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6420159" y="150595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3427383"/>
            <a:ext cx="5301531" cy="1324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Wingdings" panose="05000000000000000000" pitchFamily="2" charset="2"/>
              <a:buChar char="Ø"/>
            </a:pPr>
            <a:r>
              <a:rPr lang="en-US" sz="1800" dirty="0">
                <a:solidFill>
                  <a:srgbClr val="494949"/>
                </a:solidFill>
              </a:rPr>
              <a:t>Naučite se tehtati kratkoročne in dolgoročne finančne učinke </a:t>
            </a:r>
            <a:r>
              <a:rPr lang="en-US" sz="1800" b="1" dirty="0">
                <a:solidFill>
                  <a:srgbClr val="494949"/>
                </a:solidFill>
              </a:rPr>
              <a:t>trajnostnih naložb </a:t>
            </a:r>
            <a:r>
              <a:rPr lang="en-US" sz="1800" dirty="0">
                <a:solidFill>
                  <a:srgbClr val="494949"/>
                </a:solidFill>
              </a:rPr>
              <a:t>in razumeti, kako lahko</a:t>
            </a:r>
            <a:r>
              <a:rPr lang="en-US" sz="1800" b="1" dirty="0">
                <a:solidFill>
                  <a:srgbClr val="494949"/>
                </a:solidFill>
              </a:rPr>
              <a:t> okolju prijazne odločitve </a:t>
            </a:r>
            <a:r>
              <a:rPr lang="en-US" sz="1800" dirty="0">
                <a:solidFill>
                  <a:srgbClr val="494949"/>
                </a:solidFill>
              </a:rPr>
              <a:t>zmanjšajo stroške ali privabijo financiranje.</a:t>
            </a:r>
          </a:p>
          <a:p>
            <a:pPr marL="342900" indent="-342900">
              <a:spcAft>
                <a:spcPts val="600"/>
              </a:spcAft>
              <a:buFont typeface="Wingdings" panose="05000000000000000000" pitchFamily="2" charset="2"/>
              <a:buChar char="Ø"/>
            </a:pPr>
            <a:r>
              <a:rPr lang="en-US" sz="1800" dirty="0">
                <a:solidFill>
                  <a:srgbClr val="494949"/>
                </a:solidFill>
              </a:rPr>
              <a:t>Prepoznajte in </a:t>
            </a:r>
            <a:r>
              <a:rPr lang="en-US" sz="1800" b="1" dirty="0">
                <a:solidFill>
                  <a:srgbClr val="494949"/>
                </a:solidFill>
              </a:rPr>
              <a:t>oblikujte značilnosti »WOW faktorja«</a:t>
            </a:r>
            <a:r>
              <a:rPr lang="en-US" sz="1800" dirty="0">
                <a:solidFill>
                  <a:srgbClr val="494949"/>
                </a:solidFill>
              </a:rPr>
              <a:t>, ki povečajo zadovoljstvo gostov, upravičujejo višje cene in izboljšajo učinkovitost trženja.</a:t>
            </a:r>
          </a:p>
          <a:p>
            <a:pPr marL="342900" indent="-342900">
              <a:spcAft>
                <a:spcPts val="600"/>
              </a:spcAft>
              <a:buFont typeface="Wingdings" panose="05000000000000000000" pitchFamily="2" charset="2"/>
              <a:buChar char="Ø"/>
            </a:pPr>
            <a:r>
              <a:rPr lang="en-US" sz="1800" dirty="0">
                <a:solidFill>
                  <a:srgbClr val="494949"/>
                </a:solidFill>
              </a:rPr>
              <a:t>Dostopajte do </a:t>
            </a:r>
            <a:r>
              <a:rPr lang="en-US" sz="1800" b="1" dirty="0">
                <a:solidFill>
                  <a:srgbClr val="494949"/>
                </a:solidFill>
              </a:rPr>
              <a:t>praktičnih orodij za načrtovanje </a:t>
            </a:r>
            <a:r>
              <a:rPr lang="en-US" sz="1800" dirty="0">
                <a:solidFill>
                  <a:srgbClr val="494949"/>
                </a:solidFill>
              </a:rPr>
              <a:t>in </a:t>
            </a:r>
            <a:r>
              <a:rPr lang="en-US" sz="1800" b="1" dirty="0">
                <a:solidFill>
                  <a:srgbClr val="494949"/>
                </a:solidFill>
              </a:rPr>
              <a:t>jih uporabljajte</a:t>
            </a:r>
            <a:r>
              <a:rPr lang="en-US" sz="1800" dirty="0">
                <a:solidFill>
                  <a:srgbClr val="494949"/>
                </a:solidFill>
              </a:rPr>
              <a:t>, vključno s predlogami za proračun, kontrolnimi seznami za coniranje in načrtovalci privlačnosti za goste.</a:t>
            </a:r>
          </a:p>
          <a:p>
            <a:pPr marL="342900" indent="-342900">
              <a:spcAft>
                <a:spcPts val="600"/>
              </a:spcAft>
              <a:buFont typeface="Wingdings" panose="05000000000000000000" pitchFamily="2" charset="2"/>
              <a:buChar char="Ø"/>
            </a:pPr>
            <a:r>
              <a:rPr lang="en-US" sz="1800" dirty="0">
                <a:solidFill>
                  <a:srgbClr val="494949"/>
                </a:solidFill>
              </a:rPr>
              <a:t>Sprejemajte </a:t>
            </a:r>
            <a:r>
              <a:rPr lang="en-US" sz="1800" b="1" dirty="0">
                <a:solidFill>
                  <a:srgbClr val="494949"/>
                </a:solidFill>
              </a:rPr>
              <a:t>strateške, stroškovno ozaveščene odločitve, </a:t>
            </a:r>
            <a:r>
              <a:rPr lang="en-US" sz="1800" dirty="0">
                <a:solidFill>
                  <a:srgbClr val="494949"/>
                </a:solidFill>
              </a:rPr>
              <a:t>ki so v skladu z okoljskimi cilji in dolgoročno poslovno uspešnostjo.</a:t>
            </a:r>
          </a:p>
          <a:p>
            <a:pPr marL="342900" indent="-342900">
              <a:spcAft>
                <a:spcPts val="600"/>
              </a:spcAft>
              <a:buFont typeface="Wingdings" panose="05000000000000000000" pitchFamily="2" charset="2"/>
              <a:buChar char="Ø"/>
            </a:pPr>
            <a:r>
              <a:rPr lang="en-US" sz="1800" dirty="0">
                <a:solidFill>
                  <a:srgbClr val="494949"/>
                </a:solidFill>
              </a:rPr>
              <a:t>Z ustreznimi podpornimi viri se zaupajte pri prehodu </a:t>
            </a:r>
            <a:r>
              <a:rPr lang="en-US" sz="1800" b="1" dirty="0">
                <a:solidFill>
                  <a:srgbClr val="494949"/>
                </a:solidFill>
              </a:rPr>
              <a:t>od načrtovanja k izvajanju.</a:t>
            </a:r>
          </a:p>
        </p:txBody>
      </p:sp>
      <p:sp>
        <p:nvSpPr>
          <p:cNvPr id="2" name="TextBox 1">
            <a:extLst>
              <a:ext uri="{FF2B5EF4-FFF2-40B4-BE49-F238E27FC236}">
                <a16:creationId xmlns:a16="http://schemas.microsoft.com/office/drawing/2014/main" id="{E4130C0C-AF09-D52E-2E5B-48C73E8486CC}"/>
              </a:ext>
            </a:extLst>
          </p:cNvPr>
          <p:cNvSpPr txBox="1"/>
          <p:nvPr/>
        </p:nvSpPr>
        <p:spPr>
          <a:xfrm>
            <a:off x="6783792" y="120172"/>
            <a:ext cx="4335238" cy="646331"/>
          </a:xfrm>
          <a:prstGeom prst="rect">
            <a:avLst/>
          </a:prstGeom>
          <a:noFill/>
        </p:spPr>
        <p:txBody>
          <a:bodyPr wrap="square" rtlCol="0">
            <a:spAutoFit/>
          </a:bodyPr>
          <a:lstStyle/>
          <a:p>
            <a:r>
              <a:rPr lang="en-IE" sz="3600" b="1" dirty="0">
                <a:solidFill>
                  <a:srgbClr val="459597"/>
                </a:solidFill>
              </a:rPr>
              <a:t>Učni izidi</a:t>
            </a:r>
          </a:p>
        </p:txBody>
      </p:sp>
      <p:sp>
        <p:nvSpPr>
          <p:cNvPr id="3" name="TextBox 2">
            <a:extLst>
              <a:ext uri="{FF2B5EF4-FFF2-40B4-BE49-F238E27FC236}">
                <a16:creationId xmlns:a16="http://schemas.microsoft.com/office/drawing/2014/main" id="{323A083C-7964-4DEB-E7E1-7A0AC38B4C2D}"/>
              </a:ext>
            </a:extLst>
          </p:cNvPr>
          <p:cNvSpPr txBox="1"/>
          <p:nvPr/>
        </p:nvSpPr>
        <p:spPr>
          <a:xfrm>
            <a:off x="96718" y="6518949"/>
            <a:ext cx="7457765" cy="338554"/>
          </a:xfrm>
          <a:prstGeom prst="rect">
            <a:avLst/>
          </a:prstGeom>
          <a:noFill/>
        </p:spPr>
        <p:txBody>
          <a:bodyPr wrap="square" lIns="91440" tIns="45720" rIns="91440" bIns="45720" rtlCol="0" anchor="t">
            <a:spAutoFit/>
          </a:bodyPr>
          <a:lstStyle/>
          <a:p>
            <a:r>
              <a:rPr lang="en-IE" sz="1600" b="1" dirty="0">
                <a:solidFill>
                  <a:srgbClr val="414141"/>
                </a:solidFill>
              </a:rPr>
              <a:t>Vir: </a:t>
            </a:r>
            <a:r>
              <a:rPr lang="en-US" sz="1600" dirty="0">
                <a:solidFill>
                  <a:schemeClr val="accent1">
                    <a:lumMod val="49000"/>
                  </a:schemeClr>
                </a:solidFill>
                <a:hlinkClick r:id="rId2">
                  <a:extLst>
                    <a:ext uri="{A12FA001-AC4F-418D-AE19-62706E023703}">
                      <ahyp:hlinkClr xmlns:ahyp="http://schemas.microsoft.com/office/drawing/2018/hyperlinkcolor" val="tx"/>
                    </a:ext>
                  </a:extLst>
                </a:hlinkClick>
              </a:rPr>
              <a:t>Začetek vašega glamping posla: nasveti in vpogledi za uspešen začetek</a:t>
            </a:r>
            <a:endParaRPr lang="en-IE" sz="1600">
              <a:solidFill>
                <a:schemeClr val="accent1">
                  <a:lumMod val="49000"/>
                </a:schemeClr>
              </a:solidFill>
              <a:ea typeface="Calibri"/>
              <a:cs typeface="Calibri"/>
            </a:endParaRPr>
          </a:p>
        </p:txBody>
      </p:sp>
    </p:spTree>
    <p:extLst>
      <p:ext uri="{BB962C8B-B14F-4D97-AF65-F5344CB8AC3E}">
        <p14:creationId xmlns:p14="http://schemas.microsoft.com/office/powerpoint/2010/main" val="3979960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8C3C-C657-3972-F75A-817D7D1EA315}"/>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3101F200-D13E-976B-1C5C-B417A9C69CF7}"/>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F0EBDBB4-6C0B-44D1-1B14-9B763BDDF58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Korak 2: </a:t>
            </a:r>
            <a:r>
              <a:rPr lang="en-US" sz="2800" dirty="0"/>
              <a:t>Stroškovne kategorije in razčlenitev</a:t>
            </a:r>
          </a:p>
        </p:txBody>
      </p:sp>
      <p:graphicFrame>
        <p:nvGraphicFramePr>
          <p:cNvPr id="8" name="Table 7">
            <a:extLst>
              <a:ext uri="{FF2B5EF4-FFF2-40B4-BE49-F238E27FC236}">
                <a16:creationId xmlns:a16="http://schemas.microsoft.com/office/drawing/2014/main" id="{E5C48B86-A3FE-89C9-033F-765267C59C4C}"/>
              </a:ext>
            </a:extLst>
          </p:cNvPr>
          <p:cNvGraphicFramePr>
            <a:graphicFrameLocks noGrp="1"/>
          </p:cNvGraphicFramePr>
          <p:nvPr/>
        </p:nvGraphicFramePr>
        <p:xfrm>
          <a:off x="573367" y="2191760"/>
          <a:ext cx="11235766" cy="2560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Stroškovna kategorija</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Stroškovna kategorija</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Zgodnje trženje in blagovna znamka</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Stroški za blagovno znamko, razvoj spletne strani, oglase v družbenih medijih, letake in začetno promocijsko gradivo.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Operativna postavitev (pohištvo, oprema)</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Vsa operativna oprema, potrebna za poslovanje (npr. kuhinjska oprema, čistila).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Rezervni sklad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Rezervni sklad (običajno 10–15 % skupnih stroškov) za kritje nepredvidenih izdatkov.</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B81AB99A-29B5-4B04-FA4D-2DAB0FAEB710}"/>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Izpolnite vsako od naslednjih kategorij, da ocenite skupne stroške za začetek poslovanja. Za vsako postavko navedite grobo oceno in opišite, zakaj je ta izdatek potreben.</a:t>
            </a:r>
          </a:p>
        </p:txBody>
      </p:sp>
      <p:sp>
        <p:nvSpPr>
          <p:cNvPr id="5" name="TextBox 4">
            <a:extLst>
              <a:ext uri="{FF2B5EF4-FFF2-40B4-BE49-F238E27FC236}">
                <a16:creationId xmlns:a16="http://schemas.microsoft.com/office/drawing/2014/main" id="{290F8AAB-37C0-DD56-5C5A-D364182EE34C}"/>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Vir: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72599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B3521-771C-6485-65F7-3BA433C8E9DB}"/>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7FF3A346-0A8B-C042-A53A-1E67C60EDC20}"/>
              </a:ext>
            </a:extLst>
          </p:cNvPr>
          <p:cNvSpPr/>
          <p:nvPr/>
        </p:nvSpPr>
        <p:spPr>
          <a:xfrm>
            <a:off x="0" y="211542"/>
            <a:ext cx="771322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02828801-72E2-464D-D227-58A0547DCEA6}"/>
              </a:ext>
            </a:extLst>
          </p:cNvPr>
          <p:cNvSpPr>
            <a:spLocks noGrp="1"/>
          </p:cNvSpPr>
          <p:nvPr>
            <p:ph type="body" sz="quarter" idx="27"/>
          </p:nvPr>
        </p:nvSpPr>
        <p:spPr>
          <a:xfrm>
            <a:off x="849241" y="383586"/>
            <a:ext cx="7475609" cy="720752"/>
          </a:xfrm>
        </p:spPr>
        <p:txBody>
          <a:bodyPr/>
          <a:lstStyle/>
          <a:p>
            <a:r>
              <a:rPr lang="en-IE" sz="2800" b="1" dirty="0">
                <a:solidFill>
                  <a:schemeClr val="bg1"/>
                </a:solidFill>
              </a:rPr>
              <a:t>Seznam za preverjanje in nasveti: </a:t>
            </a:r>
            <a:r>
              <a:rPr lang="en-IE" sz="2800" dirty="0">
                <a:solidFill>
                  <a:schemeClr val="bg1"/>
                </a:solidFill>
              </a:rPr>
              <a:t>Nakup zemljišča ali nepremičnine</a:t>
            </a:r>
          </a:p>
        </p:txBody>
      </p:sp>
      <p:sp>
        <p:nvSpPr>
          <p:cNvPr id="8" name="Text Placeholder 1">
            <a:extLst>
              <a:ext uri="{FF2B5EF4-FFF2-40B4-BE49-F238E27FC236}">
                <a16:creationId xmlns:a16="http://schemas.microsoft.com/office/drawing/2014/main" id="{6E5CB26B-F036-41DB-847B-8A1D0B913CC5}"/>
              </a:ext>
            </a:extLst>
          </p:cNvPr>
          <p:cNvSpPr txBox="1">
            <a:spLocks/>
          </p:cNvSpPr>
          <p:nvPr/>
        </p:nvSpPr>
        <p:spPr>
          <a:xfrm>
            <a:off x="914400" y="2406471"/>
            <a:ext cx="1006994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solidFill>
                  <a:srgbClr val="414141"/>
                </a:solidFill>
              </a:rPr>
              <a:t>Seznam</a:t>
            </a:r>
          </a:p>
          <a:p>
            <a:pPr marL="342900" indent="-342900" algn="l">
              <a:buFont typeface="Wingdings" panose="05000000000000000000" pitchFamily="2" charset="2"/>
              <a:buChar char="q"/>
            </a:pPr>
            <a:r>
              <a:rPr lang="en-US" sz="2000" dirty="0">
                <a:solidFill>
                  <a:srgbClr val="414141"/>
                </a:solidFill>
              </a:rPr>
              <a:t>Poiščite primerno zemljišče ali nepremičnino: lokacija je ključnega pomena. Upoštevajte dostopnost, naravno okolje in turistično povpraševanje. </a:t>
            </a:r>
          </a:p>
          <a:p>
            <a:pPr marL="342900" indent="-342900" algn="l">
              <a:buFont typeface="Wingdings" panose="05000000000000000000" pitchFamily="2" charset="2"/>
              <a:buChar char="q"/>
            </a:pPr>
            <a:r>
              <a:rPr lang="en-US" sz="2000" dirty="0">
                <a:solidFill>
                  <a:srgbClr val="414141"/>
                </a:solidFill>
              </a:rPr>
              <a:t>Določite najboljšo možnost najema ali nakupa: ali je bolj stroškovno učinkovito kupiti ali najeti zemljišče? </a:t>
            </a:r>
          </a:p>
          <a:p>
            <a:pPr marL="342900" indent="-342900" algn="l">
              <a:buFont typeface="Wingdings" panose="05000000000000000000" pitchFamily="2" charset="2"/>
              <a:buChar char="q"/>
            </a:pPr>
            <a:r>
              <a:rPr lang="en-US" sz="2000" dirty="0">
                <a:solidFill>
                  <a:srgbClr val="414141"/>
                </a:solidFill>
              </a:rPr>
              <a:t>Preverite predpise o prostorskem načrtovanju in rabi zemljišč: Preverite, ali je nepremičnina namenjena za vašo vrsto dejavnosti. </a:t>
            </a:r>
          </a:p>
          <a:p>
            <a:pPr marL="342900" indent="-342900" algn="l">
              <a:buFont typeface="Wingdings" panose="05000000000000000000" pitchFamily="2" charset="2"/>
              <a:buChar char="q"/>
            </a:pPr>
            <a:r>
              <a:rPr lang="en-US" sz="2000" dirty="0">
                <a:solidFill>
                  <a:srgbClr val="414141"/>
                </a:solidFill>
              </a:rPr>
              <a:t>Seznanite se z davki, povezanimi z zemljiščem: Poznajte obveznosti v zvezi z davkom na nepremičnine in morebitne oprostitve, za katere ste morda upravičeni.</a:t>
            </a:r>
          </a:p>
          <a:p>
            <a:pPr algn="l"/>
            <a:r>
              <a:rPr lang="en-US" sz="2400" b="1" dirty="0">
                <a:solidFill>
                  <a:srgbClr val="414141"/>
                </a:solidFill>
              </a:rPr>
              <a:t>Nasveti in triki:</a:t>
            </a:r>
          </a:p>
          <a:p>
            <a:pPr marL="342900" indent="-342900" algn="l">
              <a:buFont typeface="Wingdings" panose="05000000000000000000" pitchFamily="2" charset="2"/>
              <a:buChar char="q"/>
            </a:pPr>
            <a:r>
              <a:rPr lang="en-US" sz="2000" dirty="0">
                <a:solidFill>
                  <a:srgbClr val="414141"/>
                </a:solidFill>
              </a:rPr>
              <a:t>Upoštevajte zemljišča z obstoječo infrastrukturo: morda je bolj ugodno kupiti zemljišče z že obstoječimi komunalnimi storitvami (voda, elektrika).</a:t>
            </a:r>
          </a:p>
          <a:p>
            <a:pPr marL="342900" indent="-342900" algn="l">
              <a:buFont typeface="Wingdings" panose="05000000000000000000" pitchFamily="2" charset="2"/>
              <a:buChar char="q"/>
            </a:pPr>
            <a:r>
              <a:rPr lang="en-US" sz="2000" dirty="0">
                <a:solidFill>
                  <a:srgbClr val="414141"/>
                </a:solidFill>
              </a:rPr>
              <a:t>Preverite državne subvencije za razvoj podeželskih zemljišč: Preverite programe, ki ponujajo finančno podporo za razvoj zemljišč na podeželju.</a:t>
            </a:r>
          </a:p>
        </p:txBody>
      </p:sp>
      <p:pic>
        <p:nvPicPr>
          <p:cNvPr id="4" name="Graphic 3" descr="Clipboard Checked with solid fill">
            <a:extLst>
              <a:ext uri="{FF2B5EF4-FFF2-40B4-BE49-F238E27FC236}">
                <a16:creationId xmlns:a16="http://schemas.microsoft.com/office/drawing/2014/main" id="{8B98C47B-A513-AE60-D8D1-77FF8B397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9017"/>
            <a:ext cx="914400" cy="914400"/>
          </a:xfrm>
          <a:prstGeom prst="rect">
            <a:avLst/>
          </a:prstGeom>
        </p:spPr>
      </p:pic>
    </p:spTree>
    <p:extLst>
      <p:ext uri="{BB962C8B-B14F-4D97-AF65-F5344CB8AC3E}">
        <p14:creationId xmlns:p14="http://schemas.microsoft.com/office/powerpoint/2010/main" val="3611389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37BB-E69C-4FB7-037E-5C5B599681B7}"/>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8CEB5581-FF06-EF56-2D1D-8ED67394C7DC}"/>
              </a:ext>
            </a:extLst>
          </p:cNvPr>
          <p:cNvSpPr/>
          <p:nvPr/>
        </p:nvSpPr>
        <p:spPr>
          <a:xfrm>
            <a:off x="0" y="211542"/>
            <a:ext cx="1026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C27FF13B-98B8-2429-1320-0426F6C0E12C}"/>
              </a:ext>
            </a:extLst>
          </p:cNvPr>
          <p:cNvSpPr>
            <a:spLocks noGrp="1"/>
          </p:cNvSpPr>
          <p:nvPr>
            <p:ph type="body" sz="quarter" idx="27"/>
          </p:nvPr>
        </p:nvSpPr>
        <p:spPr>
          <a:xfrm>
            <a:off x="849241" y="383586"/>
            <a:ext cx="8980559" cy="720752"/>
          </a:xfrm>
        </p:spPr>
        <p:txBody>
          <a:bodyPr/>
          <a:lstStyle/>
          <a:p>
            <a:r>
              <a:rPr lang="en-IE" sz="2800" b="1" dirty="0">
                <a:solidFill>
                  <a:schemeClr val="bg1"/>
                </a:solidFill>
              </a:rPr>
              <a:t>Seznam za preverjanje: </a:t>
            </a:r>
            <a:r>
              <a:rPr lang="en-US" sz="2800" dirty="0">
                <a:solidFill>
                  <a:schemeClr val="bg1"/>
                </a:solidFill>
              </a:rPr>
              <a:t>Ali je vaša lokacija pripravljena za razvoj?</a:t>
            </a:r>
            <a:endParaRPr lang="en-IE" sz="2800" dirty="0">
              <a:solidFill>
                <a:schemeClr val="bg1"/>
              </a:solidFill>
            </a:endParaRPr>
          </a:p>
        </p:txBody>
      </p:sp>
      <p:sp>
        <p:nvSpPr>
          <p:cNvPr id="8" name="Text Placeholder 1">
            <a:extLst>
              <a:ext uri="{FF2B5EF4-FFF2-40B4-BE49-F238E27FC236}">
                <a16:creationId xmlns:a16="http://schemas.microsoft.com/office/drawing/2014/main" id="{D7DBA931-10B5-0108-957D-6074D10E7AC1}"/>
              </a:ext>
            </a:extLst>
          </p:cNvPr>
          <p:cNvSpPr txBox="1">
            <a:spLocks/>
          </p:cNvSpPr>
          <p:nvPr/>
        </p:nvSpPr>
        <p:spPr>
          <a:xfrm>
            <a:off x="914400" y="2406471"/>
            <a:ext cx="1006994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000" dirty="0">
                <a:solidFill>
                  <a:srgbClr val="494949"/>
                </a:solidFill>
              </a:rPr>
              <a:t>Je zemljišče namenjeno za turizem, glamping ali majhno gostinsko dejavnost? Imate ali lahko pridobite gradbeno dovoljenje?	</a:t>
            </a:r>
          </a:p>
          <a:p>
            <a:pPr marL="342900" indent="-342900" algn="l">
              <a:buFont typeface="Wingdings" panose="05000000000000000000" pitchFamily="2" charset="2"/>
              <a:buChar char="q"/>
            </a:pPr>
            <a:r>
              <a:rPr lang="en-US" sz="2000" dirty="0">
                <a:solidFill>
                  <a:srgbClr val="494949"/>
                </a:solidFill>
              </a:rPr>
              <a:t>Ali je lokacija varno dostopna za goste (skozi vse leto)?	</a:t>
            </a:r>
          </a:p>
          <a:p>
            <a:pPr marL="342900" indent="-342900" algn="l">
              <a:buFont typeface="Wingdings" panose="05000000000000000000" pitchFamily="2" charset="2"/>
              <a:buChar char="q"/>
            </a:pPr>
            <a:r>
              <a:rPr lang="en-US" sz="2000" dirty="0">
                <a:solidFill>
                  <a:srgbClr val="494949"/>
                </a:solidFill>
              </a:rPr>
              <a:t>Ali so komunalne storitve (voda, elektrika, širokopasovni internet) na voljo ali jih je mogoče namestiti?    Ali je teren primeren za vašo gradnjo (stabilen, brez poplav, minimalna višina)?	</a:t>
            </a:r>
          </a:p>
          <a:p>
            <a:pPr marL="342900" indent="-342900" algn="l">
              <a:buFont typeface="Wingdings" panose="05000000000000000000" pitchFamily="2" charset="2"/>
              <a:buChar char="q"/>
            </a:pPr>
            <a:r>
              <a:rPr lang="en-US" sz="2000" dirty="0">
                <a:solidFill>
                  <a:srgbClr val="494949"/>
                </a:solidFill>
              </a:rPr>
              <a:t>Ali obstajajo naravne značilnosti, ki izboljšujejo izkušnjo gostov (razgledi, drevesa, poti)?	</a:t>
            </a:r>
          </a:p>
          <a:p>
            <a:pPr marL="342900" indent="-342900" algn="l">
              <a:buFont typeface="Wingdings" panose="05000000000000000000" pitchFamily="2" charset="2"/>
              <a:buChar char="q"/>
            </a:pPr>
            <a:r>
              <a:rPr lang="en-US" sz="2000" dirty="0">
                <a:solidFill>
                  <a:srgbClr val="494949"/>
                </a:solidFill>
              </a:rPr>
              <a:t>Ali lahko z dovoljenjem namestite septične ali ekološke straniščne školjke?	</a:t>
            </a:r>
          </a:p>
          <a:p>
            <a:pPr marL="342900" indent="-342900" algn="l">
              <a:buFont typeface="Wingdings" panose="05000000000000000000" pitchFamily="2" charset="2"/>
              <a:buChar char="q"/>
            </a:pPr>
            <a:r>
              <a:rPr lang="en-US" sz="2000" dirty="0">
                <a:solidFill>
                  <a:srgbClr val="494949"/>
                </a:solidFill>
              </a:rPr>
              <a:t>Ali ste ocenili ekološki vpliv ali izvedli oceno vpliva na okolje (EIA), če je bilo to potrebno?	</a:t>
            </a:r>
          </a:p>
          <a:p>
            <a:pPr marL="342900" indent="-342900" algn="l">
              <a:buFont typeface="Wingdings" panose="05000000000000000000" pitchFamily="2" charset="2"/>
              <a:buChar char="q"/>
            </a:pPr>
            <a:r>
              <a:rPr lang="en-US" sz="2000" dirty="0">
                <a:solidFill>
                  <a:srgbClr val="494949"/>
                </a:solidFill>
              </a:rPr>
              <a:t>Ali bo lokalna skupnost imela koristi od vašega projekta ali ga bo podprla?	</a:t>
            </a:r>
          </a:p>
          <a:p>
            <a:pPr marL="342900" indent="-342900" algn="l">
              <a:buFont typeface="Wingdings" panose="05000000000000000000" pitchFamily="2" charset="2"/>
              <a:buChar char="q"/>
            </a:pPr>
            <a:r>
              <a:rPr lang="en-US" sz="2000" dirty="0">
                <a:solidFill>
                  <a:srgbClr val="494949"/>
                </a:solidFill>
              </a:rPr>
              <a:t>Ali ste preučili svoje zavarovalne in pravne obveznosti za zemljišče?</a:t>
            </a:r>
          </a:p>
        </p:txBody>
      </p:sp>
      <p:pic>
        <p:nvPicPr>
          <p:cNvPr id="4" name="Graphic 3" descr="Clipboard Checked with solid fill">
            <a:extLst>
              <a:ext uri="{FF2B5EF4-FFF2-40B4-BE49-F238E27FC236}">
                <a16:creationId xmlns:a16="http://schemas.microsoft.com/office/drawing/2014/main" id="{CE5B5A34-68C4-7217-C753-CD6D6AE870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9017"/>
            <a:ext cx="914400" cy="914400"/>
          </a:xfrm>
          <a:prstGeom prst="rect">
            <a:avLst/>
          </a:prstGeom>
        </p:spPr>
      </p:pic>
    </p:spTree>
    <p:extLst>
      <p:ext uri="{BB962C8B-B14F-4D97-AF65-F5344CB8AC3E}">
        <p14:creationId xmlns:p14="http://schemas.microsoft.com/office/powerpoint/2010/main" val="3834094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E8EC0-1345-2B2E-06A1-DA9F8355B32A}"/>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116431B2-FF90-5336-0904-AAD54022D80B}"/>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ACE9E0CE-6DF7-F9E9-4584-A9497CC13B54}"/>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Praktična vaja: </a:t>
            </a:r>
            <a:r>
              <a:rPr lang="en-US" sz="2400" b="0" dirty="0">
                <a:solidFill>
                  <a:schemeClr val="bg1"/>
                </a:solidFill>
              </a:rPr>
              <a:t>Načrtovanje, prostorsko načrtovanje in izbira lokacije za poslovne prostore</a:t>
            </a:r>
          </a:p>
        </p:txBody>
      </p:sp>
      <p:sp>
        <p:nvSpPr>
          <p:cNvPr id="8" name="Text Placeholder 1">
            <a:extLst>
              <a:ext uri="{FF2B5EF4-FFF2-40B4-BE49-F238E27FC236}">
                <a16:creationId xmlns:a16="http://schemas.microsoft.com/office/drawing/2014/main" id="{5345AFF0-F68E-5476-1D82-8BF6F42F676A}"/>
              </a:ext>
            </a:extLst>
          </p:cNvPr>
          <p:cNvSpPr txBox="1">
            <a:spLocks/>
          </p:cNvSpPr>
          <p:nvPr/>
        </p:nvSpPr>
        <p:spPr>
          <a:xfrm>
            <a:off x="751548" y="974393"/>
            <a:ext cx="10686806" cy="4257299"/>
          </a:xfrm>
          <a:prstGeom prst="rect">
            <a:avLst/>
          </a:prstGeom>
          <a:noFill/>
        </p:spPr>
        <p:txBody>
          <a:bodyPr lIns="91440" tIns="45720" rIns="91440" bIns="4572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2100" b="1" dirty="0">
                <a:solidFill>
                  <a:srgbClr val="494949"/>
                </a:solidFill>
              </a:rPr>
              <a:t>Vaja: </a:t>
            </a:r>
            <a:r>
              <a:rPr lang="en-IE" sz="2100" dirty="0">
                <a:solidFill>
                  <a:srgbClr val="494949"/>
                </a:solidFill>
              </a:rPr>
              <a:t>Poiščite 3 resnične parcele (na spletnih straneh z nepremičninami ali v lokalnih oglasih) in jih analizirajte z vidika coniranja, načrtovanja in stroškov infrastrukture.</a:t>
            </a:r>
            <a:endParaRPr lang="en-IE" sz="2100" dirty="0">
              <a:solidFill>
                <a:srgbClr val="494949"/>
              </a:solidFill>
              <a:ea typeface="Calibri"/>
              <a:cs typeface="Calibri"/>
            </a:endParaRPr>
          </a:p>
          <a:p>
            <a:pPr algn="l"/>
            <a:r>
              <a:rPr lang="en-IE" sz="2100" b="1" dirty="0">
                <a:solidFill>
                  <a:srgbClr val="494949"/>
                </a:solidFill>
              </a:rPr>
              <a:t>Dejanski primer: </a:t>
            </a:r>
            <a:r>
              <a:rPr lang="en-IE" sz="2100" dirty="0">
                <a:solidFill>
                  <a:srgbClr val="494949"/>
                </a:solidFill>
              </a:rPr>
              <a:t>V Sloveniji je podjetje </a:t>
            </a:r>
            <a:r>
              <a:rPr lang="en-IE" sz="2100" i="1" dirty="0">
                <a:solidFill>
                  <a:srgbClr val="494949"/>
                </a:solidFill>
              </a:rPr>
              <a:t>Herbal Glamping </a:t>
            </a:r>
            <a:r>
              <a:rPr lang="en-IE" sz="2100" i="1" err="1">
                <a:solidFill>
                  <a:srgbClr val="494949"/>
                </a:solidFill>
              </a:rPr>
              <a:t>Ljubno</a:t>
            </a:r>
            <a:r>
              <a:rPr lang="en-IE" sz="2100" i="1" dirty="0">
                <a:solidFill>
                  <a:srgbClr val="494949"/>
                </a:solidFill>
              </a:rPr>
              <a:t> </a:t>
            </a:r>
            <a:r>
              <a:rPr lang="en-IE" sz="2100" dirty="0">
                <a:solidFill>
                  <a:srgbClr val="494949"/>
                </a:solidFill>
              </a:rPr>
              <a:t>sodelovalo z lokalno občino, da bi pridobilo zemljišče, ki je že imelo dostop do komunalnih storitev in ni bilo omejeno z Natura 2000, s čimer je zmanjšalo zamude pri načrtovanju.</a:t>
            </a:r>
            <a:endParaRPr lang="en-IE" sz="2100" dirty="0">
              <a:solidFill>
                <a:srgbClr val="494949"/>
              </a:solidFill>
              <a:ea typeface="Calibri"/>
              <a:cs typeface="Calibri"/>
            </a:endParaRPr>
          </a:p>
          <a:p>
            <a:pPr algn="l"/>
            <a:r>
              <a:rPr lang="en-IE" sz="2100" b="1" dirty="0">
                <a:solidFill>
                  <a:srgbClr val="494949"/>
                </a:solidFill>
              </a:rPr>
              <a:t>Finančni nasvet: </a:t>
            </a:r>
            <a:r>
              <a:rPr lang="en-IE" sz="2100" dirty="0">
                <a:solidFill>
                  <a:srgbClr val="494949"/>
                </a:solidFill>
              </a:rPr>
              <a:t>Pričakujte stroške v višini 5.000–15.000 EUR za gradbena dovoljenja, ocene vplivov na okolje (EIA) in pravno svetovanje. Primer </a:t>
            </a:r>
            <a:r>
              <a:rPr lang="en-IE" sz="2100" err="1">
                <a:solidFill>
                  <a:srgbClr val="494949"/>
                </a:solidFill>
              </a:rPr>
              <a:t>spodaj</a:t>
            </a:r>
            <a:endParaRPr lang="en-IE" sz="2100">
              <a:solidFill>
                <a:srgbClr val="494949"/>
              </a:solidFill>
              <a:ea typeface="Calibri"/>
              <a:cs typeface="Calibri"/>
            </a:endParaRPr>
          </a:p>
          <a:p>
            <a:pPr algn="l"/>
            <a:r>
              <a:rPr lang="en-IE" sz="2100" b="1" dirty="0">
                <a:solidFill>
                  <a:srgbClr val="494949"/>
                </a:solidFill>
              </a:rPr>
              <a:t>Koristne povezave: </a:t>
            </a:r>
            <a:r>
              <a:rPr lang="en-IE" sz="2100" dirty="0">
                <a:solidFill>
                  <a:srgbClr val="494949"/>
                </a:solidFill>
                <a:hlinkClick r:id="rId2">
                  <a:extLst>
                    <a:ext uri="{A12FA001-AC4F-418D-AE19-62706E023703}">
                      <ahyp:hlinkClr xmlns:ahyp="http://schemas.microsoft.com/office/drawing/2018/hyperlinkcolor" val="tx"/>
                    </a:ext>
                  </a:extLst>
                </a:hlinkClick>
              </a:rPr>
              <a:t>MyPlan Ireland </a:t>
            </a:r>
            <a:r>
              <a:rPr lang="en-IE" sz="2100" dirty="0">
                <a:solidFill>
                  <a:srgbClr val="494949"/>
                </a:solidFill>
              </a:rPr>
              <a:t>] </a:t>
            </a:r>
            <a:r>
              <a:rPr lang="en-IE" sz="2100" dirty="0">
                <a:solidFill>
                  <a:srgbClr val="494949"/>
                </a:solidFill>
                <a:hlinkClick r:id="rId3">
                  <a:extLst>
                    <a:ext uri="{A12FA001-AC4F-418D-AE19-62706E023703}">
                      <ahyp:hlinkClr xmlns:ahyp="http://schemas.microsoft.com/office/drawing/2018/hyperlinkcolor" val="tx"/>
                    </a:ext>
                  </a:extLst>
                </a:hlinkClick>
              </a:rPr>
              <a:t>Prostorsko načrtovanje v Sloveniji </a:t>
            </a:r>
            <a:r>
              <a:rPr lang="en-IE" sz="2100" dirty="0">
                <a:solidFill>
                  <a:srgbClr val="494949"/>
                </a:solidFill>
              </a:rPr>
              <a:t>] Postopek EIA v Sloveniji – ARSO</a:t>
            </a:r>
            <a:endParaRPr lang="en-IE" sz="2100" dirty="0">
              <a:solidFill>
                <a:srgbClr val="494949"/>
              </a:solidFill>
              <a:ea typeface="Calibri"/>
              <a:cs typeface="Calibri"/>
            </a:endParaRPr>
          </a:p>
          <a:p>
            <a:pPr marL="342900" indent="-342900" algn="l">
              <a:buFont typeface="Wingdings" panose="05000000000000000000" pitchFamily="2" charset="2"/>
              <a:buChar char="q"/>
            </a:pPr>
            <a:endParaRPr lang="en-US" sz="2100" dirty="0">
              <a:solidFill>
                <a:srgbClr val="494949"/>
              </a:solidFill>
              <a:ea typeface="Calibri"/>
              <a:cs typeface="Calibri"/>
            </a:endParaRPr>
          </a:p>
          <a:p>
            <a:pPr algn="l"/>
            <a:endParaRPr lang="en-US" sz="2100" dirty="0">
              <a:solidFill>
                <a:srgbClr val="494949"/>
              </a:solidFill>
              <a:ea typeface="Calibri"/>
              <a:cs typeface="Calibri"/>
            </a:endParaRPr>
          </a:p>
        </p:txBody>
      </p:sp>
      <p:pic>
        <p:nvPicPr>
          <p:cNvPr id="10" name="Graphic 9" descr="Signature with solid fill">
            <a:extLst>
              <a:ext uri="{FF2B5EF4-FFF2-40B4-BE49-F238E27FC236}">
                <a16:creationId xmlns:a16="http://schemas.microsoft.com/office/drawing/2014/main" id="{F5453D7A-EC8D-D775-4E35-332DB37308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DCFE6F55-C3D9-1FFB-5DCE-570E51D0F289}"/>
              </a:ext>
            </a:extLst>
          </p:cNvPr>
          <p:cNvGraphicFramePr>
            <a:graphicFrameLocks noGrp="1"/>
          </p:cNvGraphicFramePr>
          <p:nvPr>
            <p:extLst>
              <p:ext uri="{D42A27DB-BD31-4B8C-83A1-F6EECF244321}">
                <p14:modId xmlns:p14="http://schemas.microsoft.com/office/powerpoint/2010/main" val="2271368966"/>
              </p:ext>
            </p:extLst>
          </p:nvPr>
        </p:nvGraphicFramePr>
        <p:xfrm>
          <a:off x="344526" y="4312189"/>
          <a:ext cx="11502948" cy="2385824"/>
        </p:xfrm>
        <a:graphic>
          <a:graphicData uri="http://schemas.openxmlformats.org/drawingml/2006/table">
            <a:tbl>
              <a:tblPr/>
              <a:tblGrid>
                <a:gridCol w="1208049">
                  <a:extLst>
                    <a:ext uri="{9D8B030D-6E8A-4147-A177-3AD203B41FA5}">
                      <a16:colId xmlns:a16="http://schemas.microsoft.com/office/drawing/2014/main" val="377391700"/>
                    </a:ext>
                  </a:extLst>
                </a:gridCol>
                <a:gridCol w="2286000">
                  <a:extLst>
                    <a:ext uri="{9D8B030D-6E8A-4147-A177-3AD203B41FA5}">
                      <a16:colId xmlns:a16="http://schemas.microsoft.com/office/drawing/2014/main" val="2884507378"/>
                    </a:ext>
                  </a:extLst>
                </a:gridCol>
                <a:gridCol w="1704975">
                  <a:extLst>
                    <a:ext uri="{9D8B030D-6E8A-4147-A177-3AD203B41FA5}">
                      <a16:colId xmlns:a16="http://schemas.microsoft.com/office/drawing/2014/main" val="352796901"/>
                    </a:ext>
                  </a:extLst>
                </a:gridCol>
                <a:gridCol w="2266950">
                  <a:extLst>
                    <a:ext uri="{9D8B030D-6E8A-4147-A177-3AD203B41FA5}">
                      <a16:colId xmlns:a16="http://schemas.microsoft.com/office/drawing/2014/main" val="3356090613"/>
                    </a:ext>
                  </a:extLst>
                </a:gridCol>
                <a:gridCol w="1885950">
                  <a:extLst>
                    <a:ext uri="{9D8B030D-6E8A-4147-A177-3AD203B41FA5}">
                      <a16:colId xmlns:a16="http://schemas.microsoft.com/office/drawing/2014/main" val="941650886"/>
                    </a:ext>
                  </a:extLst>
                </a:gridCol>
                <a:gridCol w="2151024">
                  <a:extLst>
                    <a:ext uri="{9D8B030D-6E8A-4147-A177-3AD203B41FA5}">
                      <a16:colId xmlns:a16="http://schemas.microsoft.com/office/drawing/2014/main" val="2704711080"/>
                    </a:ext>
                  </a:extLst>
                </a:gridCol>
              </a:tblGrid>
              <a:tr h="478169">
                <a:tc>
                  <a:txBody>
                    <a:bodyPr/>
                    <a:lstStyle/>
                    <a:p>
                      <a:pPr algn="ctr"/>
                      <a:r>
                        <a:rPr lang="en-IE" sz="1600" b="1" dirty="0">
                          <a:solidFill>
                            <a:schemeClr val="bg1"/>
                          </a:solidFill>
                        </a:rPr>
                        <a:t>Možnosti lokacije </a:t>
                      </a:r>
                      <a:endParaRPr lang="en-IE" sz="160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1600" b="1" dirty="0">
                          <a:solidFill>
                            <a:schemeClr val="bg1"/>
                          </a:solidFill>
                        </a:rPr>
                        <a:t>Zonirano za turizem?</a:t>
                      </a:r>
                      <a:endParaRPr lang="en-IE" sz="160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1600" b="1" dirty="0">
                          <a:solidFill>
                            <a:schemeClr val="bg1"/>
                          </a:solidFill>
                        </a:rPr>
                        <a:t>Komunalne storitve v bližini? </a:t>
                      </a:r>
                      <a:endParaRPr lang="en-IE" sz="160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1600" b="1" dirty="0">
                          <a:solidFill>
                            <a:schemeClr val="bg1"/>
                          </a:solidFill>
                        </a:rPr>
                        <a:t>Tveganja pri načrtovanju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1600" b="1" dirty="0">
                          <a:solidFill>
                            <a:schemeClr val="bg1"/>
                          </a:solidFill>
                        </a:rPr>
                        <a:t>Predvideni stroški načrtovanja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1600" b="1" dirty="0">
                          <a:solidFill>
                            <a:schemeClr val="bg1"/>
                          </a:solidFill>
                        </a:rPr>
                        <a:t>Opombe </a:t>
                      </a:r>
                      <a:endParaRPr lang="en-IE" sz="160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r>
                        <a:rPr lang="en-US" sz="1600" dirty="0">
                          <a:solidFill>
                            <a:srgbClr val="494949"/>
                          </a:solidFill>
                        </a:rPr>
                        <a:t>Lokacija 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Ne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500 m od lokacije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 Visoka (Natura 2000)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 12.000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Morda bo potrebna sprememba namembnosti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63856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494949"/>
                          </a:solidFill>
                        </a:rPr>
                        <a:t>Lokacija B</a:t>
                      </a:r>
                    </a:p>
                    <a:p>
                      <a:endParaRPr lang="en-US" sz="16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Da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Na lokaciji</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Nizka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6.000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Idealno za postopno rast</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494949"/>
                          </a:solidFill>
                        </a:rPr>
                        <a:t>Lokacija C</a:t>
                      </a:r>
                    </a:p>
                    <a:p>
                      <a:endParaRPr lang="en-US" sz="16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Omejeno (kmetijsko)</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1600" dirty="0">
                          <a:solidFill>
                            <a:srgbClr val="494949"/>
                          </a:solidFill>
                        </a:rPr>
                        <a:t>V bližini omrežja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1600" dirty="0">
                          <a:solidFill>
                            <a:srgbClr val="494949"/>
                          </a:solidFill>
                        </a:rPr>
                        <a:t>Srednje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1600" dirty="0">
                          <a:solidFill>
                            <a:srgbClr val="494949"/>
                          </a:solidFill>
                        </a:rPr>
                        <a:t>8.000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94949"/>
                          </a:solidFill>
                        </a:rPr>
                        <a:t>Dobra lokacija, pravna revizija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bl>
          </a:graphicData>
        </a:graphic>
      </p:graphicFrame>
    </p:spTree>
    <p:extLst>
      <p:ext uri="{BB962C8B-B14F-4D97-AF65-F5344CB8AC3E}">
        <p14:creationId xmlns:p14="http://schemas.microsoft.com/office/powerpoint/2010/main" val="3771517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F87B-0855-DEA8-1E40-7C7DDDEF8ADD}"/>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DFC4511B-D127-CC46-67A5-F01C8C53379B}"/>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510A965B-E255-B63D-D902-7544233F0976}"/>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Praktična vaja: </a:t>
            </a:r>
            <a:r>
              <a:rPr lang="en-US" sz="2400" b="0" dirty="0">
                <a:solidFill>
                  <a:schemeClr val="bg1"/>
                </a:solidFill>
              </a:rPr>
              <a:t>upoštevanje skritih stroškov (komunalne storitve, dostop, pristojbine)</a:t>
            </a:r>
          </a:p>
        </p:txBody>
      </p:sp>
      <p:sp>
        <p:nvSpPr>
          <p:cNvPr id="8" name="Text Placeholder 1">
            <a:extLst>
              <a:ext uri="{FF2B5EF4-FFF2-40B4-BE49-F238E27FC236}">
                <a16:creationId xmlns:a16="http://schemas.microsoft.com/office/drawing/2014/main" id="{548FECB7-7513-E246-1FB5-55E81BDB8F5B}"/>
              </a:ext>
            </a:extLst>
          </p:cNvPr>
          <p:cNvSpPr txBox="1">
            <a:spLocks/>
          </p:cNvSpPr>
          <p:nvPr/>
        </p:nvSpPr>
        <p:spPr>
          <a:xfrm>
            <a:off x="849241" y="2956568"/>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2200" b="1" dirty="0">
                <a:solidFill>
                  <a:srgbClr val="494949"/>
                </a:solidFill>
              </a:rPr>
              <a:t>Vaja: </a:t>
            </a:r>
            <a:r>
              <a:rPr lang="en-IE" sz="2200" dirty="0">
                <a:solidFill>
                  <a:srgbClr val="494949"/>
                </a:solidFill>
              </a:rPr>
              <a:t>Pripravite napoved skritih stroškov, vključno z infrastrukturo, energetskimi sistemi, odvozom odpadkov, honorarji svetovalcev in davčnimi obveznostmi.</a:t>
            </a:r>
          </a:p>
          <a:p>
            <a:pPr algn="l"/>
            <a:r>
              <a:rPr lang="en-IE" sz="2200" b="1" dirty="0">
                <a:solidFill>
                  <a:srgbClr val="494949"/>
                </a:solidFill>
              </a:rPr>
              <a:t>Dejanski primer: </a:t>
            </a:r>
            <a:r>
              <a:rPr lang="en-IE" sz="2200" dirty="0">
                <a:solidFill>
                  <a:srgbClr val="494949"/>
                </a:solidFill>
              </a:rPr>
              <a:t>Na Nizozemskem je majhno podjetje </a:t>
            </a:r>
            <a:r>
              <a:rPr lang="en-IE" sz="2200" i="1" dirty="0">
                <a:solidFill>
                  <a:srgbClr val="494949"/>
                </a:solidFill>
              </a:rPr>
              <a:t>Soof Retreats </a:t>
            </a:r>
            <a:r>
              <a:rPr lang="en-IE" sz="2200" dirty="0">
                <a:solidFill>
                  <a:srgbClr val="494949"/>
                </a:solidFill>
              </a:rPr>
              <a:t>zaradi strogih okoljskih predpisov porabilo več kot 100.000 evrov za podzemna komunalna dela in sanitarne naprave, ki niso priključene na omrežje, za 5 enot.</a:t>
            </a:r>
          </a:p>
          <a:p>
            <a:pPr algn="l"/>
            <a:r>
              <a:rPr lang="en-IE" sz="2200" b="1" dirty="0">
                <a:solidFill>
                  <a:srgbClr val="494949"/>
                </a:solidFill>
              </a:rPr>
              <a:t>Nasvet za izračun stroškov:</a:t>
            </a:r>
            <a:endParaRPr lang="en-IE" sz="2200" dirty="0">
              <a:solidFill>
                <a:srgbClr val="494949"/>
              </a:solidFill>
            </a:endParaRPr>
          </a:p>
          <a:p>
            <a:pPr algn="l"/>
            <a:r>
              <a:rPr lang="en-IE" sz="2200" dirty="0">
                <a:solidFill>
                  <a:srgbClr val="494949"/>
                </a:solidFill>
              </a:rPr>
              <a:t>Septični sistem: 7.000–15.000 evrov</a:t>
            </a:r>
          </a:p>
          <a:p>
            <a:pPr algn="l"/>
            <a:r>
              <a:rPr lang="en-IE" sz="2200" dirty="0">
                <a:solidFill>
                  <a:srgbClr val="494949"/>
                </a:solidFill>
              </a:rPr>
              <a:t>Dostopna cesta: 10.000–40.000 EUR (odvisno od terena)</a:t>
            </a:r>
          </a:p>
          <a:p>
            <a:pPr algn="l"/>
            <a:r>
              <a:rPr lang="en-IE" sz="2200" dirty="0">
                <a:solidFill>
                  <a:srgbClr val="494949"/>
                </a:solidFill>
              </a:rPr>
              <a:t>Svetovalec/pravni stroški: 2.000–5.000 EUR</a:t>
            </a:r>
          </a:p>
          <a:p>
            <a:pPr algn="l"/>
            <a:r>
              <a:rPr lang="en-IE" sz="2200" dirty="0">
                <a:solidFill>
                  <a:srgbClr val="494949"/>
                </a:solidFill>
              </a:rPr>
              <a:t>EIA/dovoljenja: 2.000–10.000 evrov</a:t>
            </a:r>
          </a:p>
          <a:p>
            <a:pPr algn="l"/>
            <a:r>
              <a:rPr lang="en-IE" sz="2200" dirty="0">
                <a:solidFill>
                  <a:srgbClr val="494949"/>
                </a:solidFill>
              </a:rPr>
              <a:t>DDV na stroške namestitve (če je to ustrezno): 20–25 %</a:t>
            </a:r>
          </a:p>
          <a:p>
            <a:pPr algn="l"/>
            <a:r>
              <a:rPr lang="en-IE" sz="2200" b="1" dirty="0">
                <a:solidFill>
                  <a:srgbClr val="494949"/>
                </a:solidFill>
              </a:rPr>
              <a:t>Opomba: Vzorec predloge v naslednji diapozitivi</a:t>
            </a:r>
          </a:p>
          <a:p>
            <a:pPr marL="342900" indent="-342900" algn="l">
              <a:buFont typeface="Wingdings" panose="05000000000000000000" pitchFamily="2" charset="2"/>
              <a:buChar char="q"/>
            </a:pPr>
            <a:endParaRPr lang="en-US" sz="2200" dirty="0">
              <a:solidFill>
                <a:srgbClr val="494949"/>
              </a:solidFill>
            </a:endParaRPr>
          </a:p>
          <a:p>
            <a:pPr algn="l"/>
            <a:endParaRPr lang="en-US" sz="2200" dirty="0">
              <a:solidFill>
                <a:srgbClr val="494949"/>
              </a:solidFill>
            </a:endParaRPr>
          </a:p>
        </p:txBody>
      </p:sp>
      <p:pic>
        <p:nvPicPr>
          <p:cNvPr id="10" name="Graphic 9" descr="Signature with solid fill">
            <a:extLst>
              <a:ext uri="{FF2B5EF4-FFF2-40B4-BE49-F238E27FC236}">
                <a16:creationId xmlns:a16="http://schemas.microsoft.com/office/drawing/2014/main" id="{8B1584AE-FAF2-CF92-6E7E-E3F0169725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spTree>
    <p:extLst>
      <p:ext uri="{BB962C8B-B14F-4D97-AF65-F5344CB8AC3E}">
        <p14:creationId xmlns:p14="http://schemas.microsoft.com/office/powerpoint/2010/main" val="2365819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56E6A-D964-0B31-8CD6-8682FC9AABFA}"/>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10C7C4A0-2073-97BC-F454-916D1A808118}"/>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80E13B4D-388C-2331-E4B1-B94D156A71C4}"/>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Praktična vaja: </a:t>
            </a:r>
            <a:r>
              <a:rPr lang="en-US" sz="2400" b="0" dirty="0">
                <a:solidFill>
                  <a:schemeClr val="bg1"/>
                </a:solidFill>
              </a:rPr>
              <a:t>upoštevanje skritih stroškov (komunalne storitve, dostop, pristojbine)</a:t>
            </a:r>
          </a:p>
        </p:txBody>
      </p:sp>
      <p:pic>
        <p:nvPicPr>
          <p:cNvPr id="10" name="Graphic 9" descr="Signature with solid fill">
            <a:extLst>
              <a:ext uri="{FF2B5EF4-FFF2-40B4-BE49-F238E27FC236}">
                <a16:creationId xmlns:a16="http://schemas.microsoft.com/office/drawing/2014/main" id="{C270A9B0-A24A-9FBA-356C-C1109545E0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429B90B5-65D6-8742-718E-56C84C0EC50C}"/>
              </a:ext>
            </a:extLst>
          </p:cNvPr>
          <p:cNvGraphicFramePr>
            <a:graphicFrameLocks noGrp="1"/>
          </p:cNvGraphicFramePr>
          <p:nvPr/>
        </p:nvGraphicFramePr>
        <p:xfrm>
          <a:off x="344526" y="1727983"/>
          <a:ext cx="11201290" cy="3406755"/>
        </p:xfrm>
        <a:graphic>
          <a:graphicData uri="http://schemas.openxmlformats.org/drawingml/2006/table">
            <a:tbl>
              <a:tblPr/>
              <a:tblGrid>
                <a:gridCol w="2602740">
                  <a:extLst>
                    <a:ext uri="{9D8B030D-6E8A-4147-A177-3AD203B41FA5}">
                      <a16:colId xmlns:a16="http://schemas.microsoft.com/office/drawing/2014/main" val="377391700"/>
                    </a:ext>
                  </a:extLst>
                </a:gridCol>
                <a:gridCol w="4825134">
                  <a:extLst>
                    <a:ext uri="{9D8B030D-6E8A-4147-A177-3AD203B41FA5}">
                      <a16:colId xmlns:a16="http://schemas.microsoft.com/office/drawing/2014/main" val="2884507378"/>
                    </a:ext>
                  </a:extLst>
                </a:gridCol>
                <a:gridCol w="3773416">
                  <a:extLst>
                    <a:ext uri="{9D8B030D-6E8A-4147-A177-3AD203B41FA5}">
                      <a16:colId xmlns:a16="http://schemas.microsoft.com/office/drawing/2014/main" val="352796901"/>
                    </a:ext>
                  </a:extLst>
                </a:gridCol>
              </a:tblGrid>
              <a:tr h="478169">
                <a:tc>
                  <a:txBody>
                    <a:bodyPr/>
                    <a:lstStyle/>
                    <a:p>
                      <a:pPr algn="ctr"/>
                      <a:r>
                        <a:rPr lang="en-IE" sz="2000" b="1" dirty="0">
                          <a:solidFill>
                            <a:schemeClr val="bg1"/>
                          </a:solidFill>
                        </a:rPr>
                        <a:t>Stroškovna postavka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Ocena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Opombe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Septični sistem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9.000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5-enotno ekološko območje </a:t>
                      </a:r>
                      <a:endParaRPr lang="en-IE" sz="2000" dirty="0">
                        <a:solidFill>
                          <a:srgbClr val="494949"/>
                        </a:solidFill>
                      </a:endParaRPr>
                    </a:p>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72109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Ureditev ceste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18.000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 m makadamski pot, podeželski naklon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Svetovalec za načrtovanje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3.000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Vključuje vlogo in risbe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Okoljski pregled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4.000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Potreben v območjih Natura 2000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7093068"/>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DDV (ocenjeno 23 %)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Na vseh računih za namestitev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318470"/>
                  </a:ext>
                </a:extLst>
              </a:tr>
            </a:tbl>
          </a:graphicData>
        </a:graphic>
      </p:graphicFrame>
    </p:spTree>
    <p:extLst>
      <p:ext uri="{BB962C8B-B14F-4D97-AF65-F5344CB8AC3E}">
        <p14:creationId xmlns:p14="http://schemas.microsoft.com/office/powerpoint/2010/main" val="583919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DD76-C610-747D-9B8E-17CC0595AEB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6DFC997-CC47-9E57-0789-99088AC66CBC}"/>
              </a:ext>
            </a:extLst>
          </p:cNvPr>
          <p:cNvSpPr>
            <a:spLocks noGrp="1"/>
          </p:cNvSpPr>
          <p:nvPr>
            <p:ph type="body" sz="quarter" idx="4294967295"/>
          </p:nvPr>
        </p:nvSpPr>
        <p:spPr>
          <a:xfrm>
            <a:off x="8066939" y="5684254"/>
            <a:ext cx="3559050" cy="380803"/>
          </a:xfrm>
          <a:prstGeom prst="rect">
            <a:avLst/>
          </a:prstGeom>
        </p:spPr>
        <p:txBody>
          <a:bodyPr/>
          <a:lstStyle/>
          <a:p>
            <a:endParaRPr lang="en-US" dirty="0"/>
          </a:p>
        </p:txBody>
      </p:sp>
      <p:sp>
        <p:nvSpPr>
          <p:cNvPr id="3" name="Slide Number Placeholder 5">
            <a:extLst>
              <a:ext uri="{FF2B5EF4-FFF2-40B4-BE49-F238E27FC236}">
                <a16:creationId xmlns:a16="http://schemas.microsoft.com/office/drawing/2014/main" id="{F3B3F9C2-A10F-7543-FE19-826FD9910DB4}"/>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46</a:t>
            </a:fld>
            <a:endParaRPr lang="fr-CA" dirty="0"/>
          </a:p>
        </p:txBody>
      </p:sp>
      <p:sp>
        <p:nvSpPr>
          <p:cNvPr id="4" name="Text Placeholder 3">
            <a:extLst>
              <a:ext uri="{FF2B5EF4-FFF2-40B4-BE49-F238E27FC236}">
                <a16:creationId xmlns:a16="http://schemas.microsoft.com/office/drawing/2014/main" id="{47A0BF1B-7580-1051-4C68-4CAA96828822}"/>
              </a:ext>
            </a:extLst>
          </p:cNvPr>
          <p:cNvSpPr>
            <a:spLocks noGrp="1"/>
          </p:cNvSpPr>
          <p:nvPr>
            <p:ph type="body" sz="quarter" idx="18"/>
          </p:nvPr>
        </p:nvSpPr>
        <p:spPr>
          <a:xfrm>
            <a:off x="370122" y="1585339"/>
            <a:ext cx="7175199" cy="3499183"/>
          </a:xfrm>
          <a:prstGeom prst="rect">
            <a:avLst/>
          </a:prstGeom>
        </p:spPr>
        <p:txBody>
          <a:bodyPr lIns="91440" tIns="45720" rIns="91440" bIns="45720" anchor="t"/>
          <a:lstStyle/>
          <a:p>
            <a:pPr marL="342900" indent="-342900">
              <a:spcAft>
                <a:spcPts val="600"/>
              </a:spcAft>
              <a:buFont typeface="Wingdings" panose="05000000000000000000" pitchFamily="2" charset="2"/>
              <a:buChar char="v"/>
            </a:pPr>
            <a:r>
              <a:rPr lang="en-US" sz="1900" b="1" dirty="0">
                <a:solidFill>
                  <a:srgbClr val="459597"/>
                </a:solidFill>
              </a:rPr>
              <a:t>Tržni vpogledi za oblikovanje finančnega načrtovanja </a:t>
            </a:r>
            <a:endParaRPr lang="en-US" sz="1900" b="1" dirty="0">
              <a:solidFill>
                <a:srgbClr val="459597"/>
              </a:solidFill>
              <a:ea typeface="Calibri"/>
              <a:cs typeface="Calibri"/>
            </a:endParaRPr>
          </a:p>
          <a:p>
            <a:pPr indent="0">
              <a:spcAft>
                <a:spcPts val="600"/>
              </a:spcAft>
            </a:pPr>
            <a:r>
              <a:rPr lang="en-US" sz="1900" dirty="0">
                <a:solidFill>
                  <a:srgbClr val="414141"/>
                </a:solidFill>
              </a:rPr>
              <a:t>Razumevanje trenutnih trendov v ekološkem turizmu in s tem povezanih stroškov, praks zelenega gradbeništva in modelov krožnega gospodarstva. </a:t>
            </a:r>
            <a:r>
              <a:rPr lang="en-US" sz="1900" b="1" dirty="0">
                <a:solidFill>
                  <a:srgbClr val="EC7C69"/>
                </a:solidFill>
              </a:rPr>
              <a:t>Primer: </a:t>
            </a:r>
            <a:r>
              <a:rPr lang="en-US" sz="1900" dirty="0">
                <a:solidFill>
                  <a:srgbClr val="414141"/>
                </a:solidFill>
              </a:rPr>
              <a:t>če se stroški ekološko certificiranih materialov ali namestitve sončne energije povečujejo, lahko udeleženci te dejavnike upoštevajo v svojih predlogah za proračun.</a:t>
            </a:r>
            <a:endParaRPr lang="en-US" sz="1900" dirty="0">
              <a:solidFill>
                <a:srgbClr val="414141"/>
              </a:solidFill>
              <a:ea typeface="Calibri"/>
              <a:cs typeface="Calibri"/>
            </a:endParaRPr>
          </a:p>
          <a:p>
            <a:pPr marL="342900" indent="-342900">
              <a:spcAft>
                <a:spcPts val="600"/>
              </a:spcAft>
              <a:buFont typeface="Wingdings" panose="05000000000000000000" pitchFamily="2" charset="2"/>
              <a:buChar char="v"/>
            </a:pPr>
            <a:r>
              <a:rPr lang="en-US" sz="1900" b="1" dirty="0">
                <a:solidFill>
                  <a:srgbClr val="459597"/>
                </a:solidFill>
              </a:rPr>
              <a:t>Prepoznajte priložnosti in trende financiranja</a:t>
            </a:r>
            <a:endParaRPr lang="en-US" sz="1900" b="1" dirty="0">
              <a:solidFill>
                <a:srgbClr val="459597"/>
              </a:solidFill>
              <a:ea typeface="Calibri"/>
              <a:cs typeface="Calibri"/>
            </a:endParaRPr>
          </a:p>
          <a:p>
            <a:pPr indent="0">
              <a:spcAft>
                <a:spcPts val="600"/>
              </a:spcAft>
            </a:pPr>
            <a:r>
              <a:rPr lang="en-US" sz="1900" dirty="0">
                <a:solidFill>
                  <a:srgbClr val="414141"/>
                </a:solidFill>
              </a:rPr>
              <a:t>Odkrijte sklade, usklajene z ESG (okoljskimi, socialnimi in upravnimi standardi), certifikate B Corp ali priložnosti za zelene naložbe. </a:t>
            </a:r>
            <a:r>
              <a:rPr lang="en-US" sz="1900" b="1" dirty="0">
                <a:solidFill>
                  <a:srgbClr val="EC7C69"/>
                </a:solidFill>
              </a:rPr>
              <a:t>Nasvet: </a:t>
            </a:r>
            <a:r>
              <a:rPr lang="en-US" sz="1900" dirty="0">
                <a:solidFill>
                  <a:srgbClr val="414141"/>
                </a:solidFill>
              </a:rPr>
              <a:t>V razdelkih „Finance“ in „Krožno gospodarstvo“ poiščite ustrezne članke o financiranju in strategiji trajnosti.</a:t>
            </a:r>
            <a:endParaRPr lang="en-US" sz="1900" dirty="0">
              <a:solidFill>
                <a:srgbClr val="414141"/>
              </a:solidFill>
              <a:ea typeface="Calibri"/>
              <a:cs typeface="Calibri"/>
            </a:endParaRPr>
          </a:p>
          <a:p>
            <a:pPr marL="342900" indent="-342900">
              <a:spcAft>
                <a:spcPts val="600"/>
              </a:spcAft>
              <a:buFont typeface="Wingdings" panose="05000000000000000000" pitchFamily="2" charset="2"/>
              <a:buChar char="v"/>
            </a:pPr>
            <a:r>
              <a:rPr lang="en-US" sz="1900" b="1" dirty="0">
                <a:solidFill>
                  <a:srgbClr val="459597"/>
                </a:solidFill>
              </a:rPr>
              <a:t>Zagotavlja koristne vire</a:t>
            </a:r>
            <a:endParaRPr lang="en-US" sz="1900">
              <a:solidFill>
                <a:srgbClr val="459597"/>
              </a:solidFill>
              <a:ea typeface="Calibri"/>
              <a:cs typeface="Calibri"/>
            </a:endParaRPr>
          </a:p>
          <a:p>
            <a:pPr indent="0">
              <a:spcAft>
                <a:spcPts val="600"/>
              </a:spcAft>
            </a:pPr>
            <a:r>
              <a:rPr lang="en-US" sz="1900" dirty="0">
                <a:solidFill>
                  <a:srgbClr val="414141"/>
                </a:solidFill>
              </a:rPr>
              <a:t>npr. </a:t>
            </a:r>
            <a:r>
              <a:rPr lang="en-US" sz="1900" b="1" dirty="0">
                <a:solidFill>
                  <a:srgbClr val="414141"/>
                </a:solidFill>
              </a:rPr>
              <a:t>Kako meriti in zmanjšati stroške in finančne vplive podnebnih sprememb. </a:t>
            </a:r>
            <a:r>
              <a:rPr lang="en-US" sz="1900" b="0" i="0" dirty="0">
                <a:solidFill>
                  <a:srgbClr val="414141"/>
                </a:solidFill>
                <a:effectLst/>
              </a:rPr>
              <a:t>Pridobite strokovna spoznanja, uporabna orodja in jasen okvir za vključitev odpornosti na podnebne spremembe v svojo strategijo.</a:t>
            </a:r>
            <a:endParaRPr lang="en-US" sz="1900" dirty="0">
              <a:solidFill>
                <a:srgbClr val="414141"/>
              </a:solidFill>
              <a:ea typeface="Calibri"/>
              <a:cs typeface="Calibri"/>
            </a:endParaRPr>
          </a:p>
        </p:txBody>
      </p:sp>
      <p:sp>
        <p:nvSpPr>
          <p:cNvPr id="5" name="Text Placeholder 4">
            <a:extLst>
              <a:ext uri="{FF2B5EF4-FFF2-40B4-BE49-F238E27FC236}">
                <a16:creationId xmlns:a16="http://schemas.microsoft.com/office/drawing/2014/main" id="{F71E7360-3F3E-B65D-49F2-80ABDA828E2A}"/>
              </a:ext>
            </a:extLst>
          </p:cNvPr>
          <p:cNvSpPr>
            <a:spLocks noGrp="1"/>
          </p:cNvSpPr>
          <p:nvPr>
            <p:ph type="body" sz="quarter" idx="16"/>
          </p:nvPr>
        </p:nvSpPr>
        <p:spPr>
          <a:xfrm>
            <a:off x="370122" y="229177"/>
            <a:ext cx="10046151" cy="842730"/>
          </a:xfrm>
          <a:prstGeom prst="rect">
            <a:avLst/>
          </a:prstGeom>
        </p:spPr>
        <p:txBody>
          <a:bodyPr/>
          <a:lstStyle/>
          <a:p>
            <a:r>
              <a:rPr lang="en-US" sz="2800" dirty="0">
                <a:solidFill>
                  <a:srgbClr val="EC7C69"/>
                </a:solidFill>
              </a:rPr>
              <a:t>Digitalno orodje: </a:t>
            </a:r>
            <a:r>
              <a:rPr lang="en-US" sz="2400" dirty="0" err="1">
                <a:solidFill>
                  <a:srgbClr val="414141"/>
                </a:solidFill>
              </a:rPr>
              <a:t>Greenbiz </a:t>
            </a:r>
            <a:r>
              <a:rPr lang="en-US" sz="2400" dirty="0">
                <a:solidFill>
                  <a:srgbClr val="414141"/>
                </a:solidFill>
              </a:rPr>
              <a:t>(zdaj Trellis)</a:t>
            </a:r>
          </a:p>
          <a:p>
            <a:r>
              <a:rPr lang="en-US" sz="2000" b="0" dirty="0">
                <a:solidFill>
                  <a:srgbClr val="414141"/>
                </a:solidFill>
              </a:rPr>
              <a:t>Skozi mreže kolegov, ki povezujejo, dogodke, ki spodbujajo, in vodilne analize v industriji, Trellis opredeljuje trge in spodbuja priložnosti na stičišču poslovnega sveta, tehnologije in trajnosti.</a:t>
            </a:r>
          </a:p>
        </p:txBody>
      </p:sp>
      <p:cxnSp>
        <p:nvCxnSpPr>
          <p:cNvPr id="2" name="Straight Connector 1">
            <a:extLst>
              <a:ext uri="{FF2B5EF4-FFF2-40B4-BE49-F238E27FC236}">
                <a16:creationId xmlns:a16="http://schemas.microsoft.com/office/drawing/2014/main" id="{B613E37A-EF3C-332D-FE6F-467B98A4C24E}"/>
              </a:ext>
            </a:extLst>
          </p:cNvPr>
          <p:cNvCxnSpPr>
            <a:cxnSpLocks/>
          </p:cNvCxnSpPr>
          <p:nvPr/>
        </p:nvCxnSpPr>
        <p:spPr>
          <a:xfrm>
            <a:off x="0" y="1463335"/>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5122" name="Picture 2" descr="Why GreenBiz is now Trellis | GreenBiz | Ellen Weinreb">
            <a:hlinkClick r:id="rId2"/>
            <a:extLst>
              <a:ext uri="{FF2B5EF4-FFF2-40B4-BE49-F238E27FC236}">
                <a16:creationId xmlns:a16="http://schemas.microsoft.com/office/drawing/2014/main" id="{8D2A087A-B7F1-DF44-071A-93609121E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189" y="2260867"/>
            <a:ext cx="3559050" cy="18685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2"/>
            <a:extLst>
              <a:ext uri="{FF2B5EF4-FFF2-40B4-BE49-F238E27FC236}">
                <a16:creationId xmlns:a16="http://schemas.microsoft.com/office/drawing/2014/main" id="{61686DCE-B6E6-3C9C-ACBE-616041478C8B}"/>
              </a:ext>
            </a:extLst>
          </p:cNvPr>
          <p:cNvPicPr>
            <a:picLocks noChangeAspect="1"/>
          </p:cNvPicPr>
          <p:nvPr/>
        </p:nvPicPr>
        <p:blipFill>
          <a:blip r:embed="rId4"/>
          <a:srcRect r="3244" b="3386"/>
          <a:stretch/>
        </p:blipFill>
        <p:spPr>
          <a:xfrm>
            <a:off x="7667106" y="4222396"/>
            <a:ext cx="3963438" cy="2264130"/>
          </a:xfrm>
          <a:prstGeom prst="rect">
            <a:avLst/>
          </a:prstGeom>
        </p:spPr>
      </p:pic>
      <p:sp>
        <p:nvSpPr>
          <p:cNvPr id="22" name="TextBox 21">
            <a:extLst>
              <a:ext uri="{FF2B5EF4-FFF2-40B4-BE49-F238E27FC236}">
                <a16:creationId xmlns:a16="http://schemas.microsoft.com/office/drawing/2014/main" id="{F2774979-A96B-E3B0-9C84-0F32F1339462}"/>
              </a:ext>
            </a:extLst>
          </p:cNvPr>
          <p:cNvSpPr txBox="1"/>
          <p:nvPr/>
        </p:nvSpPr>
        <p:spPr>
          <a:xfrm>
            <a:off x="7872189" y="6512594"/>
            <a:ext cx="3634011" cy="369332"/>
          </a:xfrm>
          <a:prstGeom prst="rect">
            <a:avLst/>
          </a:prstGeom>
          <a:noFill/>
        </p:spPr>
        <p:txBody>
          <a:bodyPr wrap="square">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https://youtu.be/F1_MnXrVdEE</a:t>
            </a:r>
            <a:r>
              <a:rPr lang="en-IE" dirty="0">
                <a:solidFill>
                  <a:schemeClr val="bg1"/>
                </a:solidFill>
              </a:rPr>
              <a:t> </a:t>
            </a:r>
          </a:p>
        </p:txBody>
      </p:sp>
      <p:sp>
        <p:nvSpPr>
          <p:cNvPr id="23" name="Flowchart: Connector 22">
            <a:extLst>
              <a:ext uri="{FF2B5EF4-FFF2-40B4-BE49-F238E27FC236}">
                <a16:creationId xmlns:a16="http://schemas.microsoft.com/office/drawing/2014/main" id="{6434AB8A-0572-F9F2-2F05-9C3FC6C5F690}"/>
              </a:ext>
            </a:extLst>
          </p:cNvPr>
          <p:cNvSpPr/>
          <p:nvPr/>
        </p:nvSpPr>
        <p:spPr>
          <a:xfrm>
            <a:off x="10174053" y="1076136"/>
            <a:ext cx="1647825" cy="1610221"/>
          </a:xfrm>
          <a:prstGeom prst="flowChartConnector">
            <a:avLst/>
          </a:prstGeom>
          <a:solidFill>
            <a:srgbClr val="EC7C69"/>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spTree>
    <p:extLst>
      <p:ext uri="{BB962C8B-B14F-4D97-AF65-F5344CB8AC3E}">
        <p14:creationId xmlns:p14="http://schemas.microsoft.com/office/powerpoint/2010/main" val="1369457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2F0A-6006-F78F-9CB0-640665687D4B}"/>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C2A29A83-9DB7-F579-FAD0-8F5C131CA096}"/>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BEF9068F-320B-97DF-AEA6-B832DE5A20B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Korak 2: </a:t>
            </a:r>
            <a:r>
              <a:rPr lang="en-US" sz="2800" dirty="0"/>
              <a:t>Stroškovne kategorije in razčlenitev</a:t>
            </a:r>
          </a:p>
        </p:txBody>
      </p:sp>
      <p:graphicFrame>
        <p:nvGraphicFramePr>
          <p:cNvPr id="8" name="Table 7">
            <a:extLst>
              <a:ext uri="{FF2B5EF4-FFF2-40B4-BE49-F238E27FC236}">
                <a16:creationId xmlns:a16="http://schemas.microsoft.com/office/drawing/2014/main" id="{6BA79F88-6783-C075-5EA6-3921A972EE7F}"/>
              </a:ext>
            </a:extLst>
          </p:cNvPr>
          <p:cNvGraphicFramePr>
            <a:graphicFrameLocks noGrp="1"/>
          </p:cNvGraphicFramePr>
          <p:nvPr/>
        </p:nvGraphicFramePr>
        <p:xfrm>
          <a:off x="573367" y="2086164"/>
          <a:ext cx="11235766" cy="448056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Stroškovna kategorija</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Nakup zemljišča ali nepremičnine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Stroški nakupa ali najema zemljišča ali nepremičnine, na kateri bo podjetje poslovalo. Vključite provizije posrednika ali davke.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Ureditev in priprava zemljišča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Vsa dela, potrebna za pripravo zemljišča za gradnjo (npr. čiščenje, izravnavanje, urejanje okolice).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Gradnja in obnova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gradnje ali obnove vaših namestitvenih enot. Vključujejo delo, materiale in honorarje arhitektov.</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Notranja oprema in pohištvo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za notranjo opremo, pohištvo, posteljnino, gospodinjske aparate, razsvetljavo in dekoracijo.</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Priključki na komunalne storitve in infrastruktura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priključitve osnovnih komunalnih storitev, kot so voda, elektrika, kanalizacija, Wi-Fi itd.</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Pravne zadeve in dovoljenja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Pristojbine za pravne storitve, zemljiška dovoljenja, odobritev prostorskega načrta, poslovne licence, zavarovanje itd.</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21CFD457-855A-2F58-558F-5C8AF7C341A7}"/>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Izpolnite vsako od naslednjih kategorij, da ocenite skupne stroške za začetek poslovanja. Za vsako postavko navedite grobo oceno in opišite, zakaj je ta strošek potreben.</a:t>
            </a:r>
          </a:p>
        </p:txBody>
      </p:sp>
    </p:spTree>
    <p:extLst>
      <p:ext uri="{BB962C8B-B14F-4D97-AF65-F5344CB8AC3E}">
        <p14:creationId xmlns:p14="http://schemas.microsoft.com/office/powerpoint/2010/main" val="2715136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6D7BF-6022-BFE0-73EF-0929EEC45AB6}"/>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4E3C1670-D4EF-9DC7-C68C-BE22DD0F5180}"/>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869BDA63-4CED-16CD-2BF7-97D925295DAE}"/>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Korak 2: </a:t>
            </a:r>
            <a:r>
              <a:rPr lang="en-US" sz="2800" dirty="0"/>
              <a:t>Stroškovne kategorije in razčlenitev</a:t>
            </a:r>
          </a:p>
        </p:txBody>
      </p:sp>
      <p:graphicFrame>
        <p:nvGraphicFramePr>
          <p:cNvPr id="8" name="Table 7">
            <a:extLst>
              <a:ext uri="{FF2B5EF4-FFF2-40B4-BE49-F238E27FC236}">
                <a16:creationId xmlns:a16="http://schemas.microsoft.com/office/drawing/2014/main" id="{FE3947C3-9818-84D6-53E5-D6E4EAFDD352}"/>
              </a:ext>
            </a:extLst>
          </p:cNvPr>
          <p:cNvGraphicFramePr>
            <a:graphicFrameLocks noGrp="1"/>
          </p:cNvGraphicFramePr>
          <p:nvPr/>
        </p:nvGraphicFramePr>
        <p:xfrm>
          <a:off x="573367" y="2086164"/>
          <a:ext cx="11235766" cy="448056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Stroškovna kategorija</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Nakup zemljišča ali nepremičnine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Stroški nakupa ali najema zemljišča ali nepremičnine, na kateri bo podjetje poslovalo. Vključite provizije posrednika ali davke.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Ureditev in priprava zemljišča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Vsa dela, potrebna za pripravo zemljišča za gradnjo (npr. čiščenje, izravnavanje, urejanje okolice).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Gradnja in obnova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gradnje ali obnove vaših namestitvenih enot. Vključujejo delo, materiale in honorarje arhitektov.</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Notranja oprema in pohištvo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za notranjo opremo, pohištvo, posteljnino, gospodinjske aparate, razsvetljavo in dekoracijo.</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Priključki na komunalne storitve in infrastruktura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Stroški priključitve osnovnih komunalnih storitev, kot so voda, elektrika, kanalizacija, Wi-Fi itd.</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Pravne zadeve in dovoljenja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Pristojbine za pravne storitve, zemljiška dovoljenja, odobritev prostorskega načrta, poslovne licence, zavarovanje itd.</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1EDD6D29-5E90-3684-33EF-7F98BD8B8C85}"/>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Izpolnite vsako od naslednjih kategorij, da ocenite skupne stroške za začetek poslovanja. Za vsako postavko navedite grobo oceno in opišite, zakaj je ta strošek potreben.</a:t>
            </a:r>
          </a:p>
        </p:txBody>
      </p:sp>
    </p:spTree>
    <p:extLst>
      <p:ext uri="{BB962C8B-B14F-4D97-AF65-F5344CB8AC3E}">
        <p14:creationId xmlns:p14="http://schemas.microsoft.com/office/powerpoint/2010/main" val="1826081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3FBA8-15CE-B695-DB17-617022674B3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E1B987CA-CA4C-AC35-77C6-69F7745BCA54}"/>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E7FC2CD2-B1DA-C7D1-EA7C-70DE3E684CB7}"/>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Korak 2: </a:t>
            </a:r>
            <a:r>
              <a:rPr lang="en-US" sz="2800" dirty="0"/>
              <a:t>Stroškovne kategorije in razčlenitev</a:t>
            </a:r>
          </a:p>
        </p:txBody>
      </p:sp>
      <p:graphicFrame>
        <p:nvGraphicFramePr>
          <p:cNvPr id="8" name="Table 7">
            <a:extLst>
              <a:ext uri="{FF2B5EF4-FFF2-40B4-BE49-F238E27FC236}">
                <a16:creationId xmlns:a16="http://schemas.microsoft.com/office/drawing/2014/main" id="{D0F1B71D-57BF-943E-5244-0AC8E4F7F2CD}"/>
              </a:ext>
            </a:extLst>
          </p:cNvPr>
          <p:cNvGraphicFramePr>
            <a:graphicFrameLocks noGrp="1"/>
          </p:cNvGraphicFramePr>
          <p:nvPr/>
        </p:nvGraphicFramePr>
        <p:xfrm>
          <a:off x="573367" y="2191760"/>
          <a:ext cx="11235766" cy="2560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Stroškovna kategorija</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Stroškovna kategorija</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Zgodnje trženje in blagovna znamka</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Stroški za blagovno znamko, razvoj spletne strani, oglase v družbenih medijih, letake in začetno promocijsko gradivo.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Operativna postavitev (pohištvo, oprema)</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Vsa operativna oprema, potrebna za poslovanje (npr. kuhinjska oprema, čistila).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Rezervni sklad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Rezervni sklad (običajno 10–15 % skupnih stroškov) za kritje nepredvidenih izdatkov.</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352AB480-A2DA-E1F6-8F39-4ADB5ED9DFF8}"/>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Izpolnite vsako od naslednjih kategorij, da ocenite skupne stroške za začetek poslovanja. Za vsako postavko navedite grobo oceno in opišite, zakaj je ta izdatek potreben.</a:t>
            </a:r>
          </a:p>
        </p:txBody>
      </p:sp>
      <p:sp>
        <p:nvSpPr>
          <p:cNvPr id="5" name="TextBox 4">
            <a:extLst>
              <a:ext uri="{FF2B5EF4-FFF2-40B4-BE49-F238E27FC236}">
                <a16:creationId xmlns:a16="http://schemas.microsoft.com/office/drawing/2014/main" id="{AF1C61B7-6D20-AF64-96CB-B59095B238E3}"/>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Vir: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38984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89B37-7FF7-D268-0660-CE76D6786D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402F6A2-8D57-D16A-5C7F-636CB257A7C6}"/>
              </a:ext>
            </a:extLst>
          </p:cNvPr>
          <p:cNvSpPr>
            <a:spLocks noGrp="1"/>
          </p:cNvSpPr>
          <p:nvPr>
            <p:ph type="body" sz="quarter" idx="18"/>
          </p:nvPr>
        </p:nvSpPr>
        <p:spPr>
          <a:xfrm>
            <a:off x="7934325" y="1761875"/>
            <a:ext cx="3885513" cy="870198"/>
          </a:xfrm>
        </p:spPr>
        <p:txBody>
          <a:bodyPr/>
          <a:lstStyle/>
          <a:p>
            <a:pPr>
              <a:lnSpc>
                <a:spcPct val="100000"/>
              </a:lnSpc>
            </a:pPr>
            <a:r>
              <a:rPr lang="en-US" sz="3000" dirty="0"/>
              <a:t>Misli zeleno, porabi pametno: </a:t>
            </a:r>
            <a:r>
              <a:rPr lang="en-US" sz="3000" b="0" dirty="0"/>
              <a:t>stroški za okolje in skladnost</a:t>
            </a:r>
            <a:endParaRPr lang="en-IE" b="0" dirty="0"/>
          </a:p>
        </p:txBody>
      </p:sp>
      <p:sp>
        <p:nvSpPr>
          <p:cNvPr id="7" name="Text Placeholder 6">
            <a:extLst>
              <a:ext uri="{FF2B5EF4-FFF2-40B4-BE49-F238E27FC236}">
                <a16:creationId xmlns:a16="http://schemas.microsoft.com/office/drawing/2014/main" id="{FA8F1E7E-B68E-9ECE-7083-9F2086F99DBF}"/>
              </a:ext>
            </a:extLst>
          </p:cNvPr>
          <p:cNvSpPr>
            <a:spLocks noGrp="1"/>
          </p:cNvSpPr>
          <p:nvPr>
            <p:ph type="body" sz="quarter" idx="19"/>
          </p:nvPr>
        </p:nvSpPr>
        <p:spPr>
          <a:xfrm>
            <a:off x="10622535" y="648333"/>
            <a:ext cx="1197303" cy="319777"/>
          </a:xfrm>
        </p:spPr>
        <p:txBody>
          <a:bodyPr/>
          <a:lstStyle/>
          <a:p>
            <a:r>
              <a:rPr lang="en-IE" sz="7200" dirty="0"/>
              <a:t>08</a:t>
            </a:r>
          </a:p>
        </p:txBody>
      </p:sp>
      <p:sp>
        <p:nvSpPr>
          <p:cNvPr id="9" name="Text Placeholder 8">
            <a:extLst>
              <a:ext uri="{FF2B5EF4-FFF2-40B4-BE49-F238E27FC236}">
                <a16:creationId xmlns:a16="http://schemas.microsoft.com/office/drawing/2014/main" id="{035E4370-521A-5F73-D2DF-452C3B9F9006}"/>
              </a:ext>
            </a:extLst>
          </p:cNvPr>
          <p:cNvSpPr>
            <a:spLocks noGrp="1"/>
          </p:cNvSpPr>
          <p:nvPr>
            <p:ph type="body" sz="quarter" idx="23"/>
          </p:nvPr>
        </p:nvSpPr>
        <p:spPr>
          <a:xfrm>
            <a:off x="330274" y="3994020"/>
            <a:ext cx="11318801" cy="1248936"/>
          </a:xfrm>
        </p:spPr>
        <p:txBody>
          <a:bodyPr lIns="91440" tIns="45720" rIns="91440" bIns="45720" anchor="t"/>
          <a:lstStyle/>
          <a:p>
            <a:r>
              <a:rPr lang="en-US" sz="2000" dirty="0">
                <a:solidFill>
                  <a:srgbClr val="E96751"/>
                </a:solidFill>
              </a:rPr>
              <a:t>Najdite ravnovesje med trajnostjo in finančno izvedljivostjo, ob upoštevanju možnosti financiranja. Osredotočite se na zelene, trajnostne naložbe, ki zmanjšujejo dolgoročne stroške, povečujejo vrednost za goste in odpirajo vrata do subvencij ali ekološkega financiranja</a:t>
            </a:r>
            <a:r>
              <a:rPr lang="en-US" sz="2000" dirty="0"/>
              <a:t>. Trajnostno gradbeništvo ni več neobvezno – je pričakovano. Vendar pa lahko prehod na zeleno gradbeništvo brez načrta hitro postane drag. </a:t>
            </a:r>
            <a:r>
              <a:rPr lang="en-US" sz="2000" err="1"/>
              <a:t>Izkoristite</a:t>
            </a:r>
            <a:r>
              <a:rPr lang="en-US" sz="2000" dirty="0"/>
              <a:t> okolju prijazne funkcije, ki povečujejo vrednost za goste in zmanjšujejo operativne stroške, kot so </a:t>
            </a:r>
            <a:r>
              <a:rPr lang="en-US" sz="2000" b="1" dirty="0"/>
              <a:t>sončni kolektorji, kompostna stranišča ali okolju prijazno urejanje okolice. </a:t>
            </a:r>
            <a:r>
              <a:rPr lang="en-US" sz="2000" dirty="0"/>
              <a:t>Poleg tega vam lahko okoljsko oblikovanje pomaga pri pridobivanju </a:t>
            </a:r>
            <a:r>
              <a:rPr lang="en-US" sz="2000" b="1" dirty="0"/>
              <a:t>zelenih subvencij ali financiranja z nizkimi obrestmi</a:t>
            </a:r>
            <a:r>
              <a:rPr lang="en-US" sz="2000" dirty="0"/>
              <a:t>, zlasti v podeželskih regijah EU. Uravnotežite etiko z donosnostjo naložb za pametnejše in bolj zeleno gradnjo.</a:t>
            </a:r>
            <a:endParaRPr lang="en-IE" sz="2000">
              <a:ea typeface="Calibri"/>
              <a:cs typeface="Calibri"/>
            </a:endParaRPr>
          </a:p>
        </p:txBody>
      </p:sp>
      <p:pic>
        <p:nvPicPr>
          <p:cNvPr id="8" name="Picture Placeholder 7" descr="A city on a hill with a castle on the hill&#10;&#10;AI-generated content may be incorrect.">
            <a:extLst>
              <a:ext uri="{FF2B5EF4-FFF2-40B4-BE49-F238E27FC236}">
                <a16:creationId xmlns:a16="http://schemas.microsoft.com/office/drawing/2014/main" id="{8DB7521D-F03D-29C5-E7EE-F77EF3BD41C9}"/>
              </a:ext>
            </a:extLst>
          </p:cNvPr>
          <p:cNvPicPr>
            <a:picLocks noGrp="1" noChangeAspect="1"/>
          </p:cNvPicPr>
          <p:nvPr>
            <p:ph type="pic" sz="quarter" idx="22"/>
          </p:nvPr>
        </p:nvPicPr>
        <p:blipFill>
          <a:blip r:embed="rId2"/>
          <a:srcRect t="15772" b="15772"/>
          <a:stretch>
            <a:fillRect/>
          </a:stretch>
        </p:blipFill>
        <p:spPr/>
      </p:pic>
    </p:spTree>
    <p:extLst>
      <p:ext uri="{BB962C8B-B14F-4D97-AF65-F5344CB8AC3E}">
        <p14:creationId xmlns:p14="http://schemas.microsoft.com/office/powerpoint/2010/main" val="2251855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82C68-F73E-CC91-1BC6-D714F1042EC8}"/>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B45990FD-F26F-D0A5-A63D-EE6AF3831B67}"/>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2E1A046-14C1-CDCF-018D-57C8C6912EAE}"/>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Korak 2: </a:t>
            </a:r>
            <a:r>
              <a:rPr lang="en-US" sz="2800" dirty="0"/>
              <a:t>Stroškovne kategorije in razčlenitev</a:t>
            </a:r>
          </a:p>
        </p:txBody>
      </p:sp>
      <p:graphicFrame>
        <p:nvGraphicFramePr>
          <p:cNvPr id="8" name="Table 7">
            <a:extLst>
              <a:ext uri="{FF2B5EF4-FFF2-40B4-BE49-F238E27FC236}">
                <a16:creationId xmlns:a16="http://schemas.microsoft.com/office/drawing/2014/main" id="{EE02C0C8-A246-522F-0611-FFFADC2F52DD}"/>
              </a:ext>
            </a:extLst>
          </p:cNvPr>
          <p:cNvGraphicFramePr>
            <a:graphicFrameLocks noGrp="1"/>
          </p:cNvGraphicFramePr>
          <p:nvPr/>
        </p:nvGraphicFramePr>
        <p:xfrm>
          <a:off x="573367" y="2191760"/>
          <a:ext cx="11235766" cy="2560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Stroškovna kategorija</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Stroškovna kategorija</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Stroškovna kategorija</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Zgodnje trženje in blagovna znamka</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Stroški za blagovno znamko, razvoj spletne strani, oglase v družbenih medijih, letake in začetno promocijsko gradivo.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Operativna postavitev (pohištvo, oprema)</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Vsa operativna oprema, potrebna za poslovanje (npr. kuhinjska oprema, čistila).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Rezervni sklad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Rezervni sklad (običajno 10–15 % skupnih stroškov) za kritje nepredvidenih izdatkov.</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3BE9D037-A2FC-73E1-95E6-DB19A27134CA}"/>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Izpolnite vsako od naslednjih kategorij, da ocenite skupne stroške za začetek poslovanja. Za vsako postavko navedite grobo oceno in opišite, zakaj je ta izdatek potreben.</a:t>
            </a:r>
          </a:p>
        </p:txBody>
      </p:sp>
      <p:sp>
        <p:nvSpPr>
          <p:cNvPr id="5" name="TextBox 4">
            <a:extLst>
              <a:ext uri="{FF2B5EF4-FFF2-40B4-BE49-F238E27FC236}">
                <a16:creationId xmlns:a16="http://schemas.microsoft.com/office/drawing/2014/main" id="{690B15A3-A9B3-ECF8-DD42-12C3FD745811}"/>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Vir: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796041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F7926-3AAF-D628-ECC0-22752F10A41C}"/>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3FCAC540-505E-812F-B930-B36BD7A4B8AD}"/>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030A0"/>
          </a:solidFill>
          <a:ln w="3598" cap="flat">
            <a:noFill/>
            <a:prstDash val="solid"/>
            <a:miter/>
          </a:ln>
        </p:spPr>
        <p:txBody>
          <a:bodyPr wrap="square" rtlCol="0" anchor="ctr">
            <a:noAutofit/>
          </a:bodyPr>
          <a:lstStyle/>
          <a:p>
            <a:endParaRPr lang="en-US" b="0" i="0" dirty="0">
              <a:solidFill>
                <a:schemeClr val="accent2">
                  <a:lumMod val="75000"/>
                </a:schemeClr>
              </a:solidFill>
              <a:latin typeface="Calibri" panose="020F0502020204030204" pitchFamily="34" charset="0"/>
            </a:endParaRPr>
          </a:p>
        </p:txBody>
      </p:sp>
      <p:sp>
        <p:nvSpPr>
          <p:cNvPr id="6" name="Text Placeholder 5">
            <a:extLst>
              <a:ext uri="{FF2B5EF4-FFF2-40B4-BE49-F238E27FC236}">
                <a16:creationId xmlns:a16="http://schemas.microsoft.com/office/drawing/2014/main" id="{1886953B-060C-8FA1-C656-453DF8259A56}"/>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Praktična vaja: </a:t>
            </a:r>
            <a:r>
              <a:rPr lang="en-US" sz="2400" b="0" dirty="0">
                <a:solidFill>
                  <a:schemeClr val="bg1"/>
                </a:solidFill>
              </a:rPr>
              <a:t>Proračun za faktor WOW</a:t>
            </a:r>
          </a:p>
        </p:txBody>
      </p:sp>
      <p:sp>
        <p:nvSpPr>
          <p:cNvPr id="8" name="Text Placeholder 1">
            <a:extLst>
              <a:ext uri="{FF2B5EF4-FFF2-40B4-BE49-F238E27FC236}">
                <a16:creationId xmlns:a16="http://schemas.microsoft.com/office/drawing/2014/main" id="{DBA09949-2201-59FE-5437-0C9744737EA9}"/>
              </a:ext>
            </a:extLst>
          </p:cNvPr>
          <p:cNvSpPr txBox="1">
            <a:spLocks/>
          </p:cNvSpPr>
          <p:nvPr/>
        </p:nvSpPr>
        <p:spPr>
          <a:xfrm>
            <a:off x="849241" y="1513121"/>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200" b="1" dirty="0">
                <a:solidFill>
                  <a:srgbClr val="494949"/>
                </a:solidFill>
              </a:rPr>
              <a:t>Vaja: </a:t>
            </a:r>
            <a:r>
              <a:rPr lang="en-US" sz="2200" dirty="0">
                <a:solidFill>
                  <a:srgbClr val="494949"/>
                </a:solidFill>
              </a:rPr>
              <a:t>Navedite 3 značilnosti, ki privabljajo goste in bi jih radi ponudili. Raziskajte njihove dejanske stroške in pričakovani vpliv na vašo nočitev. Izberite eno značilnost, ki jo </a:t>
            </a:r>
            <a:r>
              <a:rPr lang="en-US" sz="2200" dirty="0" err="1">
                <a:solidFill>
                  <a:srgbClr val="494949"/>
                </a:solidFill>
              </a:rPr>
              <a:t>boste prednostno obravnavali </a:t>
            </a:r>
            <a:r>
              <a:rPr lang="en-US" sz="2200" dirty="0">
                <a:solidFill>
                  <a:srgbClr val="494949"/>
                </a:solidFill>
              </a:rPr>
              <a:t>na podlagi donosa naložbe.</a:t>
            </a:r>
          </a:p>
          <a:p>
            <a:pPr algn="l"/>
            <a:r>
              <a:rPr lang="en-US" sz="2200" b="1" dirty="0">
                <a:solidFill>
                  <a:srgbClr val="494949"/>
                </a:solidFill>
              </a:rPr>
              <a:t>Dejanski primer: </a:t>
            </a:r>
            <a:r>
              <a:rPr lang="en-US" sz="2200" i="1" dirty="0">
                <a:solidFill>
                  <a:srgbClr val="494949"/>
                </a:solidFill>
              </a:rPr>
              <a:t>Northern Light Domes </a:t>
            </a:r>
            <a:r>
              <a:rPr lang="en-US" sz="2200" dirty="0">
                <a:solidFill>
                  <a:srgbClr val="494949"/>
                </a:solidFill>
              </a:rPr>
              <a:t>na Islandiji je vlagal v posebej izdelane kupole za opazovanje zvezd (18.000 EUR/enota), kar omogoča rezervacije skozi vse leto po ceni 350 EUR+/noč.</a:t>
            </a:r>
          </a:p>
          <a:p>
            <a:pPr algn="l"/>
            <a:r>
              <a:rPr lang="en-US" sz="2200" b="1" dirty="0">
                <a:solidFill>
                  <a:srgbClr val="494949"/>
                </a:solidFill>
              </a:rPr>
              <a:t>Nasvet za donosnost naložbe:</a:t>
            </a:r>
            <a:r>
              <a:rPr lang="en-US" sz="2200" dirty="0">
                <a:solidFill>
                  <a:srgbClr val="494949"/>
                </a:solidFill>
              </a:rPr>
              <a:t> 6000 evrov vreden jacuzzi se lahko povrne v manj kot 60 rezervacijah, če poveča vašo nočitev za 30–40 evrov. Primer spodaj:</a:t>
            </a:r>
          </a:p>
          <a:p>
            <a:pPr marL="342900" indent="-342900" algn="l">
              <a:buFont typeface="Wingdings" panose="05000000000000000000" pitchFamily="2" charset="2"/>
              <a:buChar char="q"/>
            </a:pPr>
            <a:endParaRPr lang="en-US" sz="2200" dirty="0">
              <a:solidFill>
                <a:srgbClr val="494949"/>
              </a:solidFill>
            </a:endParaRPr>
          </a:p>
          <a:p>
            <a:pPr algn="l"/>
            <a:endParaRPr lang="en-US" sz="2200" dirty="0">
              <a:solidFill>
                <a:srgbClr val="494949"/>
              </a:solidFill>
            </a:endParaRPr>
          </a:p>
        </p:txBody>
      </p:sp>
      <p:pic>
        <p:nvPicPr>
          <p:cNvPr id="10" name="Graphic 9" descr="Signature with solid fill">
            <a:extLst>
              <a:ext uri="{FF2B5EF4-FFF2-40B4-BE49-F238E27FC236}">
                <a16:creationId xmlns:a16="http://schemas.microsoft.com/office/drawing/2014/main" id="{FBA5D1A2-9104-37A5-17B5-4EAB796AD4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E7376803-3AD0-9EE3-B775-036D3BD8A828}"/>
              </a:ext>
            </a:extLst>
          </p:cNvPr>
          <p:cNvGraphicFramePr>
            <a:graphicFrameLocks noGrp="1"/>
          </p:cNvGraphicFramePr>
          <p:nvPr/>
        </p:nvGraphicFramePr>
        <p:xfrm>
          <a:off x="457200" y="3909208"/>
          <a:ext cx="10847349" cy="2575970"/>
        </p:xfrm>
        <a:graphic>
          <a:graphicData uri="http://schemas.openxmlformats.org/drawingml/2006/table">
            <a:tbl>
              <a:tblPr/>
              <a:tblGrid>
                <a:gridCol w="2136214">
                  <a:extLst>
                    <a:ext uri="{9D8B030D-6E8A-4147-A177-3AD203B41FA5}">
                      <a16:colId xmlns:a16="http://schemas.microsoft.com/office/drawing/2014/main" val="377391700"/>
                    </a:ext>
                  </a:extLst>
                </a:gridCol>
                <a:gridCol w="1491185">
                  <a:extLst>
                    <a:ext uri="{9D8B030D-6E8A-4147-A177-3AD203B41FA5}">
                      <a16:colId xmlns:a16="http://schemas.microsoft.com/office/drawing/2014/main" val="2884507378"/>
                    </a:ext>
                  </a:extLst>
                </a:gridCol>
                <a:gridCol w="1876425">
                  <a:extLst>
                    <a:ext uri="{9D8B030D-6E8A-4147-A177-3AD203B41FA5}">
                      <a16:colId xmlns:a16="http://schemas.microsoft.com/office/drawing/2014/main" val="352796901"/>
                    </a:ext>
                  </a:extLst>
                </a:gridCol>
                <a:gridCol w="1536634">
                  <a:extLst>
                    <a:ext uri="{9D8B030D-6E8A-4147-A177-3AD203B41FA5}">
                      <a16:colId xmlns:a16="http://schemas.microsoft.com/office/drawing/2014/main" val="3356090613"/>
                    </a:ext>
                  </a:extLst>
                </a:gridCol>
                <a:gridCol w="2120966">
                  <a:extLst>
                    <a:ext uri="{9D8B030D-6E8A-4147-A177-3AD203B41FA5}">
                      <a16:colId xmlns:a16="http://schemas.microsoft.com/office/drawing/2014/main" val="941650886"/>
                    </a:ext>
                  </a:extLst>
                </a:gridCol>
                <a:gridCol w="1685925">
                  <a:extLst>
                    <a:ext uri="{9D8B030D-6E8A-4147-A177-3AD203B41FA5}">
                      <a16:colId xmlns:a16="http://schemas.microsoft.com/office/drawing/2014/main" val="2704711080"/>
                    </a:ext>
                  </a:extLst>
                </a:gridCol>
              </a:tblGrid>
              <a:tr h="478169">
                <a:tc>
                  <a:txBody>
                    <a:bodyPr/>
                    <a:lstStyle/>
                    <a:p>
                      <a:pPr algn="ctr"/>
                      <a:r>
                        <a:rPr lang="en-IE" sz="2000" b="1" dirty="0">
                          <a:solidFill>
                            <a:schemeClr val="bg1"/>
                          </a:solidFill>
                        </a:rPr>
                        <a:t>Značilnost</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Stroški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Poveča privlačnost za goste?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Ocenjeno povečanje cene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Časovni okvir ROI</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Prednost (✓)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r>
                        <a:rPr lang="en-US" sz="2000" dirty="0">
                          <a:solidFill>
                            <a:srgbClr val="494949"/>
                          </a:solidFill>
                        </a:rPr>
                        <a:t>Savna na drva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10.000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Da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+40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6–9 mesecev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63856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Kupola s steklenimi stenami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Da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+70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12</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Zunanji tuš v vrtu</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3.500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Srednje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+20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 4–6 mesecev</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bl>
          </a:graphicData>
        </a:graphic>
      </p:graphicFrame>
    </p:spTree>
    <p:extLst>
      <p:ext uri="{BB962C8B-B14F-4D97-AF65-F5344CB8AC3E}">
        <p14:creationId xmlns:p14="http://schemas.microsoft.com/office/powerpoint/2010/main" val="1795189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9EDB-7023-D42B-295F-89449F33199F}"/>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F3F12495-C33D-7418-F907-0BB47FF660D6}"/>
              </a:ext>
            </a:extLst>
          </p:cNvPr>
          <p:cNvSpPr/>
          <p:nvPr/>
        </p:nvSpPr>
        <p:spPr>
          <a:xfrm>
            <a:off x="-12813" y="401585"/>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E7D676DA-BF72-3CB4-274D-BED31C2C55A4}"/>
              </a:ext>
            </a:extLst>
          </p:cNvPr>
          <p:cNvSpPr txBox="1">
            <a:spLocks/>
          </p:cNvSpPr>
          <p:nvPr/>
        </p:nvSpPr>
        <p:spPr>
          <a:xfrm>
            <a:off x="849241" y="516181"/>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Dodatno branje</a:t>
            </a:r>
          </a:p>
        </p:txBody>
      </p:sp>
      <p:graphicFrame>
        <p:nvGraphicFramePr>
          <p:cNvPr id="8" name="Table 7">
            <a:extLst>
              <a:ext uri="{FF2B5EF4-FFF2-40B4-BE49-F238E27FC236}">
                <a16:creationId xmlns:a16="http://schemas.microsoft.com/office/drawing/2014/main" id="{02E0503B-D1AD-144F-6B5F-C3FFD1EE08D1}"/>
              </a:ext>
            </a:extLst>
          </p:cNvPr>
          <p:cNvGraphicFramePr>
            <a:graphicFrameLocks noGrp="1"/>
          </p:cNvGraphicFramePr>
          <p:nvPr/>
        </p:nvGraphicFramePr>
        <p:xfrm>
          <a:off x="478117" y="1391660"/>
          <a:ext cx="11235765" cy="3749040"/>
        </p:xfrm>
        <a:graphic>
          <a:graphicData uri="http://schemas.openxmlformats.org/drawingml/2006/table">
            <a:tbl>
              <a:tblPr firstRow="1" bandRow="1">
                <a:tableStyleId>{5C22544A-7EE6-4342-B048-85BDC9FD1C3A}</a:tableStyleId>
              </a:tblPr>
              <a:tblGrid>
                <a:gridCol w="3084233">
                  <a:extLst>
                    <a:ext uri="{9D8B030D-6E8A-4147-A177-3AD203B41FA5}">
                      <a16:colId xmlns:a16="http://schemas.microsoft.com/office/drawing/2014/main" val="2947246601"/>
                    </a:ext>
                  </a:extLst>
                </a:gridCol>
                <a:gridCol w="8151532">
                  <a:extLst>
                    <a:ext uri="{9D8B030D-6E8A-4147-A177-3AD203B41FA5}">
                      <a16:colId xmlns:a16="http://schemas.microsoft.com/office/drawing/2014/main" val="4224813332"/>
                    </a:ext>
                  </a:extLst>
                </a:gridCol>
              </a:tblGrid>
              <a:tr h="370840">
                <a:tc>
                  <a:txBody>
                    <a:bodyPr/>
                    <a:lstStyle/>
                    <a:p>
                      <a:r>
                        <a:rPr lang="en-IE" sz="2400" dirty="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dirty="0">
                          <a:solidFill>
                            <a:srgbClr val="414141"/>
                          </a:solidFill>
                          <a:effectLst/>
                          <a:latin typeface="+mn-lt"/>
                          <a:ea typeface="+mn-ea"/>
                          <a:cs typeface="+mn-cs"/>
                        </a:rPr>
                        <a:t>Začetek vašega glamping posla: </a:t>
                      </a:r>
                      <a:r>
                        <a:rPr lang="en-US" sz="1800" b="0" i="0" kern="1200" cap="none" dirty="0">
                          <a:solidFill>
                            <a:srgbClr val="414141"/>
                          </a:solidFill>
                          <a:effectLst/>
                          <a:latin typeface="+mn-lt"/>
                          <a:ea typeface="+mn-ea"/>
                          <a:cs typeface="+mn-cs"/>
                        </a:rPr>
                        <a:t>nasveti in vpogledi za uspešen začetek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dirty="0">
                          <a:solidFill>
                            <a:srgbClr val="414141"/>
                          </a:solidFill>
                          <a:effectLst/>
                          <a:latin typeface="+mn-lt"/>
                          <a:ea typeface="+mn-ea"/>
                          <a:cs typeface="+mn-cs"/>
                        </a:rPr>
                        <a:t>Preden se lotite glampinga, je pomembno, da razumete zahteve trga in trende, ki ga oblikujejo. Z vpogledi iz tega članka boste pridobili znanje, potrebno za ustvarjanje izjemnih doživetij za vaše goste in za razlikovanje vašega glamping podjetja od konkurence. </a:t>
                      </a:r>
                      <a:r>
                        <a:rPr lang="en-IE" dirty="0">
                          <a:solidFill>
                            <a:srgbClr val="EC7C69"/>
                          </a:solidFill>
                          <a:hlinkClick r:id="rId2">
                            <a:extLst>
                              <a:ext uri="{A12FA001-AC4F-418D-AE19-62706E023703}">
                                <ahyp:hlinkClr xmlns:ahyp="http://schemas.microsoft.com/office/drawing/2018/hyperlinkcolor" val="tx"/>
                              </a:ext>
                            </a:extLst>
                          </a:hlinkClick>
                        </a:rPr>
                        <a:t>https://crrhospitality.com/blog/launching-your-glamping-business-tips-and-insights-for-a-successful-start/</a:t>
                      </a:r>
                      <a:r>
                        <a:rPr lang="en-IE" dirty="0">
                          <a:solidFill>
                            <a:srgbClr val="EC7C69"/>
                          </a:solidFill>
                        </a:rPr>
                        <a:t> </a:t>
                      </a:r>
                      <a:endParaRPr lang="en-US"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14141"/>
                          </a:solidFill>
                        </a:rPr>
                        <a:t>Orodje za zeleni turizem </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Resnični primeri, ideje za financiranje in praktični nasveti za trajnost. Izvedite, kako so drugi ponudniki manjših namestitev zagotovili financiranje.</a:t>
                      </a:r>
                      <a:r>
                        <a:rPr lang="en-US" sz="1800" dirty="0">
                          <a:solidFill>
                            <a:srgbClr val="EC7C69"/>
                          </a:solidFill>
                          <a:hlinkClick r:id="rId3">
                            <a:extLst>
                              <a:ext uri="{A12FA001-AC4F-418D-AE19-62706E023703}">
                                <ahyp:hlinkClr xmlns:ahyp="http://schemas.microsoft.com/office/drawing/2018/hyperlinkcolor" val="tx"/>
                              </a:ext>
                            </a:extLst>
                          </a:hlinkClick>
                        </a:rPr>
                        <a:t> https://www.visitscotland.org/</a:t>
                      </a:r>
                      <a:r>
                        <a:rPr lang="en-US" sz="1800" dirty="0">
                          <a:solidFill>
                            <a:srgbClr val="EC7C69"/>
                          </a:solidFill>
                        </a:rPr>
                        <a:t> </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Coursera: Finančno načrtovanje za podjetnike</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14141"/>
                          </a:solidFill>
                        </a:rPr>
                        <a:t>Postopno usposabljanje na področju proračuna, kapitalskih zahtev in denarnega toka za startupe. </a:t>
                      </a:r>
                      <a:r>
                        <a:rPr lang="en-IE" dirty="0">
                          <a:solidFill>
                            <a:srgbClr val="414141"/>
                          </a:solidFill>
                        </a:rPr>
                        <a:t>Razvoj praktičnih finančnih veščin.</a:t>
                      </a:r>
                      <a:r>
                        <a:rPr lang="en-IE" dirty="0">
                          <a:solidFill>
                            <a:srgbClr val="EC7C69"/>
                          </a:solidFill>
                          <a:hlinkClick r:id="rId4">
                            <a:extLst>
                              <a:ext uri="{A12FA001-AC4F-418D-AE19-62706E023703}">
                                <ahyp:hlinkClr xmlns:ahyp="http://schemas.microsoft.com/office/drawing/2018/hyperlinkcolor" val="tx"/>
                              </a:ext>
                            </a:extLst>
                          </a:hlinkClick>
                        </a:rPr>
                        <a:t> https://www.coursera.org/learn/financial-planning-entrepreneurs</a:t>
                      </a:r>
                      <a:r>
                        <a:rPr lang="en-IE" dirty="0">
                          <a:solidFill>
                            <a:srgbClr val="EC7C69"/>
                          </a:solidFill>
                        </a:rPr>
                        <a:t> </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593050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3279-35D9-9542-4098-50798814597D}"/>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AFE71E56-A9D9-FB2C-A5E4-C14829BCB397}"/>
              </a:ext>
            </a:extLst>
          </p:cNvPr>
          <p:cNvSpPr/>
          <p:nvPr/>
        </p:nvSpPr>
        <p:spPr>
          <a:xfrm>
            <a:off x="-12813" y="401585"/>
            <a:ext cx="7756638"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BD18EE31-0F10-4E00-8138-1F890F6C5B72}"/>
              </a:ext>
            </a:extLst>
          </p:cNvPr>
          <p:cNvSpPr txBox="1">
            <a:spLocks/>
          </p:cNvSpPr>
          <p:nvPr/>
        </p:nvSpPr>
        <p:spPr>
          <a:xfrm>
            <a:off x="92220" y="539093"/>
            <a:ext cx="7194744" cy="740290"/>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Organizacije</a:t>
            </a:r>
            <a:r>
              <a:rPr lang="en-US" sz="3200" dirty="0"/>
              <a:t> za dodeljevanje nepovratnih sredstev in podporo skladov</a:t>
            </a:r>
            <a:endParaRPr lang="en-US" sz="3200" dirty="0">
              <a:ea typeface="Calibri"/>
              <a:cs typeface="Calibri"/>
            </a:endParaRPr>
          </a:p>
        </p:txBody>
      </p:sp>
      <p:graphicFrame>
        <p:nvGraphicFramePr>
          <p:cNvPr id="8" name="Table 7">
            <a:extLst>
              <a:ext uri="{FF2B5EF4-FFF2-40B4-BE49-F238E27FC236}">
                <a16:creationId xmlns:a16="http://schemas.microsoft.com/office/drawing/2014/main" id="{B1F14019-8FBE-04AE-73AE-B3877539A8AA}"/>
              </a:ext>
            </a:extLst>
          </p:cNvPr>
          <p:cNvGraphicFramePr>
            <a:graphicFrameLocks noGrp="1"/>
          </p:cNvGraphicFramePr>
          <p:nvPr/>
        </p:nvGraphicFramePr>
        <p:xfrm>
          <a:off x="478117" y="1391660"/>
          <a:ext cx="11180483" cy="5394960"/>
        </p:xfrm>
        <a:graphic>
          <a:graphicData uri="http://schemas.openxmlformats.org/drawingml/2006/table">
            <a:tbl>
              <a:tblPr firstRow="1" bandRow="1">
                <a:tableStyleId>{5C22544A-7EE6-4342-B048-85BDC9FD1C3A}</a:tableStyleId>
              </a:tblPr>
              <a:tblGrid>
                <a:gridCol w="2046008">
                  <a:extLst>
                    <a:ext uri="{9D8B030D-6E8A-4147-A177-3AD203B41FA5}">
                      <a16:colId xmlns:a16="http://schemas.microsoft.com/office/drawing/2014/main" val="2947246601"/>
                    </a:ext>
                  </a:extLst>
                </a:gridCol>
                <a:gridCol w="1628775">
                  <a:extLst>
                    <a:ext uri="{9D8B030D-6E8A-4147-A177-3AD203B41FA5}">
                      <a16:colId xmlns:a16="http://schemas.microsoft.com/office/drawing/2014/main" val="559034075"/>
                    </a:ext>
                  </a:extLst>
                </a:gridCol>
                <a:gridCol w="7505700">
                  <a:extLst>
                    <a:ext uri="{9D8B030D-6E8A-4147-A177-3AD203B41FA5}">
                      <a16:colId xmlns:a16="http://schemas.microsoft.com/office/drawing/2014/main" val="2961598198"/>
                    </a:ext>
                  </a:extLst>
                </a:gridCol>
              </a:tblGrid>
              <a:tr h="370840">
                <a:tc>
                  <a:txBody>
                    <a:bodyPr/>
                    <a:lstStyle/>
                    <a:p>
                      <a:r>
                        <a:rPr lang="en-IE" sz="2400" dirty="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Država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2">
                            <a:extLst>
                              <a:ext uri="{A12FA001-AC4F-418D-AE19-62706E023703}">
                                <ahyp:hlinkClr xmlns:ahyp="http://schemas.microsoft.com/office/drawing/2018/hyperlinkcolor" val="tx"/>
                              </a:ext>
                            </a:extLst>
                          </a:hlinkClick>
                        </a:rPr>
                        <a:t>Regionalni skladi za razvoj turizma</a:t>
                      </a:r>
                      <a:r>
                        <a:rPr lang="en-US" sz="1800" dirty="0">
                          <a:solidFill>
                            <a:srgbClr val="494949"/>
                          </a:solidFill>
                          <a:hlinkClick r:id="rId2">
                            <a:extLst>
                              <a:ext uri="{A12FA001-AC4F-418D-AE19-62706E023703}">
                                <ahyp:hlinkClr xmlns:ahyp="http://schemas.microsoft.com/office/drawing/2018/hyperlinkcolor" val="tx"/>
                              </a:ext>
                            </a:extLst>
                          </a:hlinkClick>
                        </a:rPr>
                        <a:t> </a:t>
                      </a:r>
                      <a:endParaRPr lang="en-US"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Na voljo v večini evropskih držav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Različne regije v Franciji ponujajo subvencije in finančno podporo za </a:t>
                      </a:r>
                      <a:r>
                        <a:rPr lang="en-US" sz="1800" b="1" dirty="0">
                          <a:solidFill>
                            <a:srgbClr val="414141"/>
                          </a:solidFill>
                        </a:rPr>
                        <a:t>spodbujanje turizma </a:t>
                      </a:r>
                      <a:r>
                        <a:rPr lang="en-US" sz="1800" dirty="0">
                          <a:solidFill>
                            <a:srgbClr val="414141"/>
                          </a:solidFill>
                        </a:rPr>
                        <a:t>in </a:t>
                      </a:r>
                      <a:r>
                        <a:rPr lang="en-US" sz="1800" b="1" dirty="0">
                          <a:solidFill>
                            <a:srgbClr val="414141"/>
                          </a:solidFill>
                        </a:rPr>
                        <a:t>lokalnega razvoja</a:t>
                      </a:r>
                      <a:r>
                        <a:rPr lang="en-US" sz="1800" dirty="0">
                          <a:solidFill>
                            <a:srgbClr val="414141"/>
                          </a:solidFill>
                        </a:rPr>
                        <a:t>. Na primer, sklad za odgovoren in solidaren turizem podpira projekte, ki turizem spreminjajo v bolj </a:t>
                      </a:r>
                      <a:r>
                        <a:rPr lang="en-US" sz="1800" b="1" dirty="0">
                          <a:solidFill>
                            <a:srgbClr val="414141"/>
                          </a:solidFill>
                        </a:rPr>
                        <a:t>ekološko odgovornega </a:t>
                      </a:r>
                      <a:r>
                        <a:rPr lang="en-US" sz="1800" dirty="0">
                          <a:solidFill>
                            <a:srgbClr val="414141"/>
                          </a:solidFill>
                        </a:rPr>
                        <a:t>in </a:t>
                      </a:r>
                      <a:r>
                        <a:rPr lang="en-US" sz="1800" b="1" dirty="0">
                          <a:solidFill>
                            <a:srgbClr val="414141"/>
                          </a:solidFill>
                        </a:rPr>
                        <a:t>vključujočega</a:t>
                      </a:r>
                      <a:r>
                        <a:rPr lang="en-US" sz="1800" dirty="0">
                          <a:solidFill>
                            <a:srgbClr val="414141"/>
                          </a:solidFill>
                        </a:rPr>
                        <a:t>. Podjetja, ki delujejo v določenih regijah, se morajo za informacije o razpoložljivih možnostih financiranja posvetovati z lokalnimi turističnimi organi.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3">
                            <a:extLst>
                              <a:ext uri="{A12FA001-AC4F-418D-AE19-62706E023703}">
                                <ahyp:hlinkClr xmlns:ahyp="http://schemas.microsoft.com/office/drawing/2018/hyperlinkcolor" val="tx"/>
                              </a:ext>
                            </a:extLst>
                          </a:hlinkClick>
                        </a:rPr>
                        <a:t>Dotacije za kulturno dediščino</a:t>
                      </a:r>
                      <a:r>
                        <a:rPr lang="en-US" sz="1800" dirty="0">
                          <a:solidFill>
                            <a:srgbClr val="494949"/>
                          </a:solidFill>
                        </a:rPr>
                        <a:t> </a:t>
                      </a:r>
                      <a:endParaRPr lang="en-IE"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Na voljo v večini evropskih držav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0C46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Za projekte, ki vključujejo </a:t>
                      </a:r>
                      <a:r>
                        <a:rPr lang="en-US" sz="1800" b="1" dirty="0">
                          <a:solidFill>
                            <a:srgbClr val="414141"/>
                          </a:solidFill>
                        </a:rPr>
                        <a:t>obnovo ali ohranjanje </a:t>
                      </a:r>
                      <a:r>
                        <a:rPr lang="en-US" sz="1800" dirty="0">
                          <a:solidFill>
                            <a:srgbClr val="414141"/>
                          </a:solidFill>
                        </a:rPr>
                        <a:t>zgodovinskih spomenikov, so na voljo subvencije za kulturno dediščino. Te subvencije pogosto zahtevajo sodelovanje </a:t>
                      </a:r>
                      <a:r>
                        <a:rPr lang="en-US" sz="1800" b="1" dirty="0">
                          <a:solidFill>
                            <a:srgbClr val="414141"/>
                          </a:solidFill>
                        </a:rPr>
                        <a:t>registriranih arhitektov </a:t>
                      </a:r>
                      <a:r>
                        <a:rPr lang="en-US" sz="1800" dirty="0">
                          <a:solidFill>
                            <a:srgbClr val="414141"/>
                          </a:solidFill>
                        </a:rPr>
                        <a:t>in upoštevanje </a:t>
                      </a:r>
                      <a:r>
                        <a:rPr lang="en-US" sz="1800" b="1" dirty="0">
                          <a:solidFill>
                            <a:srgbClr val="414141"/>
                          </a:solidFill>
                        </a:rPr>
                        <a:t>posebnih smernic, </a:t>
                      </a:r>
                      <a:r>
                        <a:rPr lang="en-US" sz="1800" dirty="0">
                          <a:solidFill>
                            <a:srgbClr val="414141"/>
                          </a:solidFill>
                        </a:rPr>
                        <a:t>da se zagotovi ohranitev kulturnih dobrin.</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4">
                            <a:extLst>
                              <a:ext uri="{A12FA001-AC4F-418D-AE19-62706E023703}">
                                <ahyp:hlinkClr xmlns:ahyp="http://schemas.microsoft.com/office/drawing/2018/hyperlinkcolor" val="tx"/>
                              </a:ext>
                            </a:extLst>
                          </a:hlinkClick>
                        </a:rPr>
                        <a:t>Podpora projektom ECOTOURS</a:t>
                      </a:r>
                      <a:r>
                        <a:rPr lang="en-US" sz="1800" dirty="0">
                          <a:solidFill>
                            <a:srgbClr val="494949"/>
                          </a:solidFill>
                        </a:rPr>
                        <a:t> </a:t>
                      </a:r>
                      <a:endParaRPr lang="en-IE"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Na voljo v večini evropskih držav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0C46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Projekt ECOTOURS ponuja finančno podporo mikro, malim in srednjim podjetjem (MSME) v Franciji, ki </a:t>
                      </a:r>
                      <a:r>
                        <a:rPr lang="en-US" sz="1800" b="1" dirty="0">
                          <a:solidFill>
                            <a:srgbClr val="414141"/>
                          </a:solidFill>
                        </a:rPr>
                        <a:t>razvijajo trajnostne turistične produkte</a:t>
                      </a:r>
                      <a:r>
                        <a:rPr lang="en-US" sz="1800" dirty="0">
                          <a:solidFill>
                            <a:srgbClr val="414141"/>
                          </a:solidFill>
                        </a:rPr>
                        <a:t>. Podpora znaša okvirno 6650 EUR na upravičenca, razdeljena v tri tranše, namenjena pa je </a:t>
                      </a:r>
                      <a:r>
                        <a:rPr lang="en-US" sz="1800" b="1" dirty="0">
                          <a:solidFill>
                            <a:srgbClr val="414141"/>
                          </a:solidFill>
                        </a:rPr>
                        <a:t>spodbujanju </a:t>
                      </a:r>
                      <a:r>
                        <a:rPr lang="en-US" sz="1800" dirty="0">
                          <a:solidFill>
                            <a:srgbClr val="414141"/>
                          </a:solidFill>
                        </a:rPr>
                        <a:t>pobud</a:t>
                      </a:r>
                      <a:r>
                        <a:rPr lang="en-US" sz="1800" b="1" dirty="0">
                          <a:solidFill>
                            <a:srgbClr val="414141"/>
                          </a:solidFill>
                        </a:rPr>
                        <a:t> na področju ekološkega turizma</a:t>
                      </a:r>
                      <a:r>
                        <a:rPr lang="en-US" sz="1800" dirty="0">
                          <a:solidFill>
                            <a:srgbClr val="414141"/>
                          </a:solidFill>
                        </a:rPr>
                        <a:t>.</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3898252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2CB6615-E0E4-3181-747D-6A9D1EB1605E}"/>
              </a:ext>
            </a:extLst>
          </p:cNvPr>
          <p:cNvPicPr>
            <a:picLocks noGrp="1" noChangeAspect="1"/>
          </p:cNvPicPr>
          <p:nvPr>
            <p:ph type="pic" sz="quarter" idx="73"/>
          </p:nvPr>
        </p:nvPicPr>
        <p:blipFill>
          <a:blip r:embed="rId2"/>
          <a:srcRect t="7321" b="7321"/>
          <a:stretch>
            <a:fillRect/>
          </a:stretch>
        </p:blipFill>
        <p:spPr/>
      </p:pic>
      <p:sp>
        <p:nvSpPr>
          <p:cNvPr id="3" name="Text Placeholder 2">
            <a:extLst>
              <a:ext uri="{FF2B5EF4-FFF2-40B4-BE49-F238E27FC236}">
                <a16:creationId xmlns:a16="http://schemas.microsoft.com/office/drawing/2014/main" id="{06770F89-4BC4-E67C-BD37-0829BDEC8884}"/>
              </a:ext>
            </a:extLst>
          </p:cNvPr>
          <p:cNvSpPr>
            <a:spLocks noGrp="1"/>
          </p:cNvSpPr>
          <p:nvPr>
            <p:ph type="body" sz="quarter" idx="42"/>
          </p:nvPr>
        </p:nvSpPr>
        <p:spPr/>
        <p:txBody>
          <a:bodyPr/>
          <a:lstStyle/>
          <a:p>
            <a:r>
              <a:rPr lang="en-GB"/>
              <a:t>ITALIJA</a:t>
            </a:r>
          </a:p>
        </p:txBody>
      </p:sp>
      <p:pic>
        <p:nvPicPr>
          <p:cNvPr id="18" name="Picture Placeholder 17">
            <a:extLst>
              <a:ext uri="{FF2B5EF4-FFF2-40B4-BE49-F238E27FC236}">
                <a16:creationId xmlns:a16="http://schemas.microsoft.com/office/drawing/2014/main" id="{11CEBBE0-ABB1-5F88-9ADD-4E4025DBF3EC}"/>
              </a:ext>
            </a:extLst>
          </p:cNvPr>
          <p:cNvPicPr>
            <a:picLocks noGrp="1" noChangeAspect="1"/>
          </p:cNvPicPr>
          <p:nvPr>
            <p:ph type="pic" sz="quarter" idx="74"/>
          </p:nvPr>
        </p:nvPicPr>
        <p:blipFill rotWithShape="1">
          <a:blip r:embed="rId3"/>
          <a:srcRect l="22394" t="-200" r="41692" b="200"/>
          <a:stretch/>
        </p:blipFill>
        <p:spPr>
          <a:xfrm>
            <a:off x="5832763" y="-2"/>
            <a:ext cx="1799489" cy="3342069"/>
          </a:xfrm>
        </p:spPr>
      </p:pic>
      <p:pic>
        <p:nvPicPr>
          <p:cNvPr id="14" name="Picture Placeholder 13">
            <a:extLst>
              <a:ext uri="{FF2B5EF4-FFF2-40B4-BE49-F238E27FC236}">
                <a16:creationId xmlns:a16="http://schemas.microsoft.com/office/drawing/2014/main" id="{ABB078B2-D939-C005-70E7-A381CAF4A9C3}"/>
              </a:ext>
            </a:extLst>
          </p:cNvPr>
          <p:cNvPicPr>
            <a:picLocks noGrp="1" noChangeAspect="1"/>
          </p:cNvPicPr>
          <p:nvPr>
            <p:ph type="pic" sz="quarter" idx="75"/>
          </p:nvPr>
        </p:nvPicPr>
        <p:blipFill>
          <a:blip r:embed="rId4"/>
          <a:srcRect t="5944" b="5944"/>
          <a:stretch>
            <a:fillRect/>
          </a:stretch>
        </p:blipFill>
        <p:spPr/>
      </p:pic>
      <p:sp>
        <p:nvSpPr>
          <p:cNvPr id="6" name="Text Placeholder 5">
            <a:extLst>
              <a:ext uri="{FF2B5EF4-FFF2-40B4-BE49-F238E27FC236}">
                <a16:creationId xmlns:a16="http://schemas.microsoft.com/office/drawing/2014/main" id="{CB9C0FB4-B342-E685-EE7C-FCF1EB56D01B}"/>
              </a:ext>
            </a:extLst>
          </p:cNvPr>
          <p:cNvSpPr>
            <a:spLocks noGrp="1"/>
          </p:cNvSpPr>
          <p:nvPr>
            <p:ph type="body" sz="quarter" idx="65"/>
          </p:nvPr>
        </p:nvSpPr>
        <p:spPr/>
        <p:txBody>
          <a:bodyPr/>
          <a:lstStyle/>
          <a:p>
            <a:r>
              <a:rPr lang="en-GB"/>
              <a:t>Foto: Trulli Holiday Albergo Diffuso, Italija</a:t>
            </a:r>
          </a:p>
        </p:txBody>
      </p:sp>
      <p:pic>
        <p:nvPicPr>
          <p:cNvPr id="16" name="Picture Placeholder 15">
            <a:extLst>
              <a:ext uri="{FF2B5EF4-FFF2-40B4-BE49-F238E27FC236}">
                <a16:creationId xmlns:a16="http://schemas.microsoft.com/office/drawing/2014/main" id="{75E618D6-BA53-A1BA-622C-20949D22CA9E}"/>
              </a:ext>
            </a:extLst>
          </p:cNvPr>
          <p:cNvPicPr>
            <a:picLocks noGrp="1" noChangeAspect="1"/>
          </p:cNvPicPr>
          <p:nvPr>
            <p:ph type="pic" sz="quarter" idx="76"/>
          </p:nvPr>
        </p:nvPicPr>
        <p:blipFill>
          <a:blip r:embed="rId5"/>
          <a:srcRect t="5808" b="5808"/>
          <a:stretch/>
        </p:blipFill>
        <p:spPr/>
      </p:pic>
      <p:pic>
        <p:nvPicPr>
          <p:cNvPr id="20" name="Picture Placeholder 19">
            <a:extLst>
              <a:ext uri="{FF2B5EF4-FFF2-40B4-BE49-F238E27FC236}">
                <a16:creationId xmlns:a16="http://schemas.microsoft.com/office/drawing/2014/main" id="{51145C2A-DACF-9A32-A0F5-BE503BB89167}"/>
              </a:ext>
            </a:extLst>
          </p:cNvPr>
          <p:cNvPicPr>
            <a:picLocks noGrp="1" noChangeAspect="1"/>
          </p:cNvPicPr>
          <p:nvPr>
            <p:ph type="pic" sz="quarter" idx="77"/>
          </p:nvPr>
        </p:nvPicPr>
        <p:blipFill>
          <a:blip r:embed="rId6"/>
          <a:srcRect l="9632" r="9632"/>
          <a:stretch>
            <a:fillRect/>
          </a:stretch>
        </p:blipFill>
        <p:spPr/>
      </p:pic>
      <p:pic>
        <p:nvPicPr>
          <p:cNvPr id="22" name="Picture Placeholder 21">
            <a:extLst>
              <a:ext uri="{FF2B5EF4-FFF2-40B4-BE49-F238E27FC236}">
                <a16:creationId xmlns:a16="http://schemas.microsoft.com/office/drawing/2014/main" id="{589B95D9-9E51-9479-482B-E6896416AD06}"/>
              </a:ext>
            </a:extLst>
          </p:cNvPr>
          <p:cNvPicPr>
            <a:picLocks noGrp="1" noChangeAspect="1"/>
          </p:cNvPicPr>
          <p:nvPr>
            <p:ph type="pic" sz="quarter" idx="78"/>
          </p:nvPr>
        </p:nvPicPr>
        <p:blipFill>
          <a:blip r:embed="rId7"/>
          <a:srcRect l="9474" r="9474"/>
          <a:stretch>
            <a:fillRect/>
          </a:stretch>
        </p:blipFill>
        <p:spPr/>
      </p:pic>
      <p:pic>
        <p:nvPicPr>
          <p:cNvPr id="10" name="Picture 9">
            <a:extLst>
              <a:ext uri="{FF2B5EF4-FFF2-40B4-BE49-F238E27FC236}">
                <a16:creationId xmlns:a16="http://schemas.microsoft.com/office/drawing/2014/main" id="{262F9B0E-65F4-9CC3-E7A9-CDA41DE231F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516780" y="2935849"/>
            <a:ext cx="675220" cy="412888"/>
          </a:xfrm>
          <a:prstGeom prst="rect">
            <a:avLst/>
          </a:prstGeom>
        </p:spPr>
      </p:pic>
    </p:spTree>
    <p:extLst>
      <p:ext uri="{BB962C8B-B14F-4D97-AF65-F5344CB8AC3E}">
        <p14:creationId xmlns:p14="http://schemas.microsoft.com/office/powerpoint/2010/main" val="188431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6 (3.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dirty="0">
                <a:solidFill>
                  <a:srgbClr val="5A5A5A"/>
                </a:solidFill>
              </a:rPr>
              <a:t>Trajnost, vlaganje v faktor WOW in podporna orodja</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7 (1.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dirty="0">
                <a:solidFill>
                  <a:srgbClr val="5A5A5A"/>
                </a:solidFill>
              </a:rPr>
              <a:t>Uvod v zasebno in evropsko financiranje</a:t>
            </a:r>
          </a:p>
          <a:p>
            <a:endParaRPr lang="en-US"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42553" y="5112701"/>
            <a:ext cx="1869263"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Bravo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DF81E-8F98-5F3D-D7CE-BB57A2FE6C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AB327C-48F4-FC79-C804-70929B92DD89}"/>
              </a:ext>
            </a:extLst>
          </p:cNvPr>
          <p:cNvSpPr>
            <a:spLocks noGrp="1"/>
          </p:cNvSpPr>
          <p:nvPr>
            <p:ph type="body" sz="quarter" idx="16"/>
          </p:nvPr>
        </p:nvSpPr>
        <p:spPr>
          <a:xfrm>
            <a:off x="426477" y="1714695"/>
            <a:ext cx="10221739" cy="3066422"/>
          </a:xfrm>
        </p:spPr>
        <p:txBody>
          <a:bodyPr lIns="91440" tIns="45720" rIns="91440" bIns="45720" anchor="t">
            <a:noAutofit/>
          </a:bodyPr>
          <a:lstStyle/>
          <a:p>
            <a:pPr marL="457200" indent="-457200">
              <a:spcAft>
                <a:spcPts val="600"/>
              </a:spcAft>
              <a:buFont typeface="+mj-lt"/>
              <a:buAutoNum type="arabicPeriod" startAt="8"/>
            </a:pPr>
            <a:r>
              <a:rPr lang="en-US" sz="2200" b="1" dirty="0">
                <a:solidFill>
                  <a:srgbClr val="494949"/>
                </a:solidFill>
              </a:rPr>
              <a:t>Misli zeleno, porabi pametno: Stroški za ekologijo in skladnost: </a:t>
            </a:r>
            <a:r>
              <a:rPr lang="en-US" sz="2200" dirty="0">
                <a:solidFill>
                  <a:srgbClr val="494949"/>
                </a:solidFill>
              </a:rPr>
              <a:t>Najdi ravnovesje med trajnostjo in finančno izvedljivostjo, ob upoštevanju možnosti financiranja. Osredotoči se na zelene, trajnostne naložbe, ki zmanjšujejo dolgoročne stroške, povečujejo vrednost za goste in odpirajo vrata do subvencij ali ekološkega financiranja. </a:t>
            </a:r>
          </a:p>
          <a:p>
            <a:pPr marL="457200" indent="-457200">
              <a:spcAft>
                <a:spcPts val="600"/>
              </a:spcAft>
              <a:buFont typeface="+mj-lt"/>
              <a:buAutoNum type="arabicPeriod" startAt="8"/>
            </a:pPr>
            <a:r>
              <a:rPr lang="en-US" sz="2200" b="1" dirty="0">
                <a:solidFill>
                  <a:srgbClr val="494949"/>
                </a:solidFill>
              </a:rPr>
              <a:t>Izstopajte in zagotovite uspešnost: faktor WOW: </a:t>
            </a:r>
            <a:r>
              <a:rPr lang="en-US" sz="2200" dirty="0">
                <a:solidFill>
                  <a:srgbClr val="494949"/>
                </a:solidFill>
              </a:rPr>
              <a:t>vlagajte v nepozabne značilnosti, ki upravičujejo višje cene in donosnost naložb v trženje. Cilj je, da </a:t>
            </a:r>
            <a:r>
              <a:rPr lang="en-US" sz="2200" dirty="0" err="1">
                <a:solidFill>
                  <a:srgbClr val="494949"/>
                </a:solidFill>
              </a:rPr>
              <a:t>vaša</a:t>
            </a:r>
            <a:r>
              <a:rPr lang="en-US" sz="2200" dirty="0">
                <a:solidFill>
                  <a:srgbClr val="494949"/>
                </a:solidFill>
              </a:rPr>
              <a:t> </a:t>
            </a:r>
            <a:r>
              <a:rPr lang="en-US" sz="2200" dirty="0" err="1">
                <a:solidFill>
                  <a:srgbClr val="494949"/>
                </a:solidFill>
              </a:rPr>
              <a:t>nastanitev</a:t>
            </a:r>
            <a:r>
              <a:rPr lang="en-US" sz="2200" dirty="0">
                <a:solidFill>
                  <a:srgbClr val="494949"/>
                </a:solidFill>
              </a:rPr>
              <a:t> </a:t>
            </a:r>
            <a:r>
              <a:rPr lang="en-US" sz="2200" dirty="0" err="1">
                <a:solidFill>
                  <a:srgbClr val="494949"/>
                </a:solidFill>
              </a:rPr>
              <a:t>postane</a:t>
            </a:r>
            <a:r>
              <a:rPr lang="en-US" sz="2200" dirty="0">
                <a:solidFill>
                  <a:srgbClr val="494949"/>
                </a:solidFill>
              </a:rPr>
              <a:t> </a:t>
            </a:r>
            <a:r>
              <a:rPr lang="en-US" sz="2200" dirty="0" err="1">
                <a:solidFill>
                  <a:srgbClr val="494949"/>
                </a:solidFill>
              </a:rPr>
              <a:t>nepozabna</a:t>
            </a:r>
            <a:r>
              <a:rPr lang="en-US" sz="2200" dirty="0">
                <a:solidFill>
                  <a:srgbClr val="494949"/>
                </a:solidFill>
              </a:rPr>
              <a:t> in tržno zanimiva. </a:t>
            </a:r>
          </a:p>
          <a:p>
            <a:pPr marL="457200" indent="-457200">
              <a:spcAft>
                <a:spcPts val="600"/>
              </a:spcAft>
              <a:buFont typeface="+mj-lt"/>
              <a:buAutoNum type="arabicPeriod" startAt="8"/>
            </a:pPr>
            <a:r>
              <a:rPr lang="en-US" sz="2200" b="1" dirty="0">
                <a:solidFill>
                  <a:srgbClr val="494949"/>
                </a:solidFill>
              </a:rPr>
              <a:t>Viri: </a:t>
            </a:r>
            <a:r>
              <a:rPr lang="en-US" sz="2200" dirty="0">
                <a:solidFill>
                  <a:srgbClr val="494949"/>
                </a:solidFill>
              </a:rPr>
              <a:t>Da bi svoje znanje prenesli v prakso, smo vključili niz praktičnih virov in vaj – od predlog za pripravo proračuna do kontrolnih seznamov za razvrščanje v cone in načrtovalcev privlačnosti za goste –, ki vam bodo pomagali sprejemati premišljene in stroškovno ozaveščene odločitve na vsakem koraku vaše poti do ustanovitve podjetja. </a:t>
            </a: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4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4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7" name="Slide Number Placeholder 5">
            <a:extLst>
              <a:ext uri="{FF2B5EF4-FFF2-40B4-BE49-F238E27FC236}">
                <a16:creationId xmlns:a16="http://schemas.microsoft.com/office/drawing/2014/main" id="{EB5470BC-F3A6-8189-9017-AFC47CCECE7A}"/>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6</a:t>
            </a:fld>
            <a:endParaRPr lang="fr-CA" dirty="0"/>
          </a:p>
        </p:txBody>
      </p:sp>
      <p:sp>
        <p:nvSpPr>
          <p:cNvPr id="4" name="Freeform 28">
            <a:extLst>
              <a:ext uri="{FF2B5EF4-FFF2-40B4-BE49-F238E27FC236}">
                <a16:creationId xmlns:a16="http://schemas.microsoft.com/office/drawing/2014/main" id="{9326D821-175B-CFD3-3F7D-D900B7D7ABCE}"/>
              </a:ext>
            </a:extLst>
          </p:cNvPr>
          <p:cNvSpPr/>
          <p:nvPr/>
        </p:nvSpPr>
        <p:spPr>
          <a:xfrm>
            <a:off x="-15514" y="268990"/>
            <a:ext cx="8035564" cy="133121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624FDE8E-EB3E-F304-8CCC-4515BC1E0E19}"/>
              </a:ext>
            </a:extLst>
          </p:cNvPr>
          <p:cNvSpPr txBox="1">
            <a:spLocks/>
          </p:cNvSpPr>
          <p:nvPr/>
        </p:nvSpPr>
        <p:spPr>
          <a:xfrm>
            <a:off x="277741" y="563376"/>
            <a:ext cx="7427984" cy="847752"/>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Modul 6 (3. del): </a:t>
            </a:r>
          </a:p>
          <a:p>
            <a:pPr>
              <a:lnSpc>
                <a:spcPct val="100000"/>
              </a:lnSpc>
              <a:spcBef>
                <a:spcPts val="0"/>
              </a:spcBef>
            </a:pPr>
            <a:r>
              <a:rPr lang="en-US" dirty="0"/>
              <a:t>Ključna področja </a:t>
            </a:r>
            <a:r>
              <a:rPr lang="en-US" dirty="0" err="1"/>
              <a:t>učenja</a:t>
            </a:r>
            <a:r>
              <a:rPr lang="en-US" dirty="0"/>
              <a:t> </a:t>
            </a:r>
            <a:r>
              <a:rPr lang="en-US" sz="2800" i="1" dirty="0"/>
              <a:t>(36 </a:t>
            </a:r>
            <a:r>
              <a:rPr lang="en-US" sz="2800" i="1" dirty="0" err="1"/>
              <a:t>strani</a:t>
            </a:r>
            <a:r>
              <a:rPr lang="en-US" sz="2800" i="1" dirty="0"/>
              <a:t>)</a:t>
            </a:r>
            <a:endParaRPr lang="en-US" sz="2800" dirty="0"/>
          </a:p>
        </p:txBody>
      </p:sp>
    </p:spTree>
    <p:extLst>
      <p:ext uri="{BB962C8B-B14F-4D97-AF65-F5344CB8AC3E}">
        <p14:creationId xmlns:p14="http://schemas.microsoft.com/office/powerpoint/2010/main" val="1295693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6306A-D42A-349E-EDBB-24C16042CB48}"/>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56DACC0B-97B5-B184-E00C-7D2759173666}"/>
              </a:ext>
            </a:extLst>
          </p:cNvPr>
          <p:cNvSpPr txBox="1">
            <a:spLocks/>
          </p:cNvSpPr>
          <p:nvPr/>
        </p:nvSpPr>
        <p:spPr>
          <a:xfrm>
            <a:off x="4187291" y="245003"/>
            <a:ext cx="7648473" cy="6302951"/>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600"/>
              </a:spcAft>
            </a:pPr>
            <a:r>
              <a:rPr lang="en-US" sz="2200" b="1" dirty="0">
                <a:solidFill>
                  <a:srgbClr val="E96751"/>
                </a:solidFill>
                <a:latin typeface="Calibri"/>
                <a:ea typeface="Open Sans"/>
                <a:cs typeface="Calibri"/>
              </a:rPr>
              <a:t>Omogoča dostop do zelenih subvencij, ohranja dolgoročno sposobnost preživetja in privablja ekološko ozaveščene goste.</a:t>
            </a:r>
          </a:p>
          <a:p>
            <a:pPr fontAlgn="base">
              <a:lnSpc>
                <a:spcPct val="100000"/>
              </a:lnSpc>
              <a:spcAft>
                <a:spcPts val="600"/>
              </a:spcAft>
            </a:pPr>
            <a:r>
              <a:rPr lang="en-US" sz="2000" dirty="0">
                <a:solidFill>
                  <a:srgbClr val="494949"/>
                </a:solidFill>
                <a:latin typeface="Calibri"/>
                <a:ea typeface="Open Sans"/>
                <a:cs typeface="Calibri"/>
              </a:rPr>
              <a:t>Trajnostna izbira lokacije in delovanje nista le etična – postajata vse bolj </a:t>
            </a:r>
            <a:r>
              <a:rPr lang="en-US" sz="2000" b="1" dirty="0">
                <a:solidFill>
                  <a:srgbClr val="494949"/>
                </a:solidFill>
                <a:latin typeface="Calibri"/>
                <a:ea typeface="Open Sans"/>
                <a:cs typeface="Calibri"/>
              </a:rPr>
              <a:t>tržna pričakovanja </a:t>
            </a:r>
            <a:r>
              <a:rPr lang="en-US" sz="2000" dirty="0">
                <a:solidFill>
                  <a:srgbClr val="494949"/>
                </a:solidFill>
                <a:latin typeface="Calibri"/>
                <a:ea typeface="Open Sans"/>
                <a:cs typeface="Calibri"/>
              </a:rPr>
              <a:t>in včasih tudi zakonska zahteva. </a:t>
            </a:r>
          </a:p>
          <a:p>
            <a:pPr fontAlgn="base">
              <a:lnSpc>
                <a:spcPct val="100000"/>
              </a:lnSpc>
              <a:spcAft>
                <a:spcPts val="600"/>
              </a:spcAft>
            </a:pPr>
            <a:endParaRPr lang="en-US" sz="2000" dirty="0">
              <a:solidFill>
                <a:srgbClr val="494949"/>
              </a:solidFill>
            </a:endParaRPr>
          </a:p>
          <a:p>
            <a:pPr marL="342900" indent="-342900" fontAlgn="base">
              <a:lnSpc>
                <a:spcPct val="100000"/>
              </a:lnSpc>
              <a:spcAft>
                <a:spcPts val="600"/>
              </a:spcAft>
              <a:buFont typeface="Wingdings" panose="05000000000000000000" pitchFamily="2" charset="2"/>
              <a:buChar char="v"/>
            </a:pPr>
            <a:r>
              <a:rPr lang="en-US" sz="2000" dirty="0">
                <a:solidFill>
                  <a:srgbClr val="494949"/>
                </a:solidFill>
                <a:latin typeface="Calibri"/>
                <a:ea typeface="Open Sans"/>
                <a:cs typeface="Calibri"/>
              </a:rPr>
              <a:t>Prizadevajte si za </a:t>
            </a:r>
            <a:r>
              <a:rPr lang="en-US" sz="2000" b="1" err="1">
                <a:solidFill>
                  <a:srgbClr val="494949"/>
                </a:solidFill>
                <a:latin typeface="Calibri"/>
                <a:ea typeface="Open Sans"/>
                <a:cs typeface="Calibri"/>
              </a:rPr>
              <a:t>čim</a:t>
            </a:r>
            <a:r>
              <a:rPr lang="en-US" sz="2000" b="1" dirty="0">
                <a:solidFill>
                  <a:srgbClr val="494949"/>
                </a:solidFill>
                <a:latin typeface="Calibri"/>
                <a:ea typeface="Open Sans"/>
                <a:cs typeface="Calibri"/>
              </a:rPr>
              <a:t> </a:t>
            </a:r>
            <a:r>
              <a:rPr lang="en-US" sz="2000" b="1" err="1">
                <a:solidFill>
                  <a:srgbClr val="494949"/>
                </a:solidFill>
                <a:latin typeface="Calibri"/>
                <a:ea typeface="Open Sans"/>
                <a:cs typeface="Calibri"/>
              </a:rPr>
              <a:t>manjši</a:t>
            </a:r>
            <a:r>
              <a:rPr lang="en-US" sz="2000" b="1" dirty="0">
                <a:solidFill>
                  <a:srgbClr val="494949"/>
                </a:solidFill>
                <a:latin typeface="Calibri"/>
                <a:ea typeface="Open Sans"/>
                <a:cs typeface="Calibri"/>
              </a:rPr>
              <a:t> vpliv na okolje </a:t>
            </a:r>
            <a:r>
              <a:rPr lang="en-US" sz="2000" dirty="0">
                <a:solidFill>
                  <a:srgbClr val="494949"/>
                </a:solidFill>
                <a:latin typeface="Calibri"/>
                <a:ea typeface="Open Sans"/>
                <a:cs typeface="Calibri"/>
              </a:rPr>
              <a:t>in vključitev v pokrajino. Evropske destinacije sprejemajo regenerativni turizem, kar ponazarjajo pobude, kot so ponovna uporaba zgodovinskih stavb, ustvarjanje okolju prijaznih umikov na podeželju in namestitev zelene tehnologije, ki so poudarjene v najboljših praksah EU. </a:t>
            </a:r>
            <a:r>
              <a:rPr lang="en-US" sz="2000" dirty="0">
                <a:solidFill>
                  <a:srgbClr val="E96751"/>
                </a:solidFill>
                <a:latin typeface="Calibri"/>
                <a:ea typeface="Open Sans"/>
                <a:cs typeface="Calibri"/>
                <a:hlinkClick r:id="rId2">
                  <a:extLst>
                    <a:ext uri="{A12FA001-AC4F-418D-AE19-62706E023703}">
                      <ahyp:hlinkClr xmlns:ahyp="http://schemas.microsoft.com/office/drawing/2018/hyperlinkcolor" val="tx"/>
                    </a:ext>
                  </a:extLst>
                </a:hlinkClick>
              </a:rPr>
              <a:t>epicstays.eu</a:t>
            </a:r>
            <a:r>
              <a:rPr lang="en-US" sz="2000" dirty="0">
                <a:solidFill>
                  <a:srgbClr val="494949"/>
                </a:solidFill>
                <a:latin typeface="Calibri"/>
                <a:ea typeface="Open Sans"/>
                <a:cs typeface="Calibri"/>
              </a:rPr>
              <a:t>. </a:t>
            </a:r>
          </a:p>
          <a:p>
            <a:pPr marL="342900" indent="-342900" fontAlgn="base">
              <a:lnSpc>
                <a:spcPct val="100000"/>
              </a:lnSpc>
              <a:spcAft>
                <a:spcPts val="600"/>
              </a:spcAft>
              <a:buFont typeface="Wingdings" panose="05000000000000000000" pitchFamily="2" charset="2"/>
              <a:buChar char="v"/>
            </a:pPr>
            <a:r>
              <a:rPr lang="en-US" sz="2000" dirty="0">
                <a:solidFill>
                  <a:srgbClr val="494949"/>
                </a:solidFill>
                <a:latin typeface="Calibri"/>
                <a:ea typeface="Open Sans"/>
                <a:cs typeface="Calibri"/>
              </a:rPr>
              <a:t>Preverite, ali se lokacija nahaja v </a:t>
            </a:r>
            <a:r>
              <a:rPr lang="en-US" sz="2000" b="1" dirty="0">
                <a:solidFill>
                  <a:srgbClr val="494949"/>
                </a:solidFill>
                <a:latin typeface="Calibri"/>
                <a:ea typeface="Open Sans"/>
                <a:cs typeface="Calibri"/>
              </a:rPr>
              <a:t>zaščitenem območju </a:t>
            </a:r>
            <a:r>
              <a:rPr lang="en-US" sz="2000" dirty="0">
                <a:solidFill>
                  <a:srgbClr val="494949"/>
                </a:solidFill>
                <a:latin typeface="Calibri"/>
                <a:ea typeface="Open Sans"/>
                <a:cs typeface="Calibri"/>
              </a:rPr>
              <a:t>(območje Natura 2000, narodni park itd.) ali </a:t>
            </a:r>
            <a:r>
              <a:rPr lang="en-US" sz="2000" b="1" dirty="0">
                <a:solidFill>
                  <a:srgbClr val="494949"/>
                </a:solidFill>
                <a:latin typeface="Calibri"/>
                <a:ea typeface="Open Sans"/>
                <a:cs typeface="Calibri"/>
              </a:rPr>
              <a:t>v njegovi bližini</a:t>
            </a:r>
            <a:r>
              <a:rPr lang="en-US" sz="2000" dirty="0">
                <a:solidFill>
                  <a:srgbClr val="494949"/>
                </a:solidFill>
                <a:latin typeface="Calibri"/>
                <a:ea typeface="Open Sans"/>
                <a:cs typeface="Calibri"/>
              </a:rPr>
              <a:t>, saj to prinaša dodatna pravila; na primer, na </a:t>
            </a:r>
            <a:r>
              <a:rPr lang="en-US" sz="2000" dirty="0">
                <a:solidFill>
                  <a:srgbClr val="E96751"/>
                </a:solidFill>
                <a:latin typeface="Calibri"/>
                <a:ea typeface="Open Sans"/>
                <a:cs typeface="Calibri"/>
                <a:hlinkClick r:id="rId3">
                  <a:extLst>
                    <a:ext uri="{A12FA001-AC4F-418D-AE19-62706E023703}">
                      <ahyp:hlinkClr xmlns:ahyp="http://schemas.microsoft.com/office/drawing/2018/hyperlinkcolor" val="tx"/>
                    </a:ext>
                  </a:extLst>
                </a:hlinkClick>
              </a:rPr>
              <a:t>takih lokacijah </a:t>
            </a:r>
            <a:r>
              <a:rPr lang="en-US" sz="2000" dirty="0">
                <a:solidFill>
                  <a:srgbClr val="494949"/>
                </a:solidFill>
                <a:latin typeface="Calibri"/>
                <a:ea typeface="Open Sans"/>
                <a:cs typeface="Calibri"/>
              </a:rPr>
              <a:t>boste morda potrebovali posebna dovoljenja za vpliv na naravo in strogo čiščenje odpadnih voda</a:t>
            </a:r>
            <a:r>
              <a:rPr lang="en-US" sz="2000" dirty="0">
                <a:solidFill>
                  <a:srgbClr val="E96751"/>
                </a:solidFill>
                <a:latin typeface="Calibri"/>
                <a:ea typeface="Open Sans"/>
                <a:cs typeface="Calibri"/>
              </a:rPr>
              <a:t>.</a:t>
            </a:r>
          </a:p>
          <a:p>
            <a:pPr marL="342900" indent="-342900" fontAlgn="base">
              <a:lnSpc>
                <a:spcPct val="100000"/>
              </a:lnSpc>
              <a:spcAft>
                <a:spcPts val="600"/>
              </a:spcAft>
              <a:buFont typeface="Wingdings" panose="05000000000000000000" pitchFamily="2" charset="2"/>
              <a:buChar char="v"/>
            </a:pPr>
            <a:r>
              <a:rPr lang="en-US" sz="2000" dirty="0">
                <a:solidFill>
                  <a:srgbClr val="494949"/>
                </a:solidFill>
                <a:latin typeface="Calibri"/>
                <a:ea typeface="Open Sans"/>
                <a:cs typeface="Calibri"/>
              </a:rPr>
              <a:t>Gradite tudi z </a:t>
            </a:r>
            <a:r>
              <a:rPr lang="en-US" sz="2000" b="1" dirty="0">
                <a:solidFill>
                  <a:srgbClr val="494949"/>
                </a:solidFill>
                <a:latin typeface="Calibri"/>
                <a:ea typeface="Open Sans"/>
                <a:cs typeface="Calibri"/>
              </a:rPr>
              <a:t>mislijo na odpornost na podnebne spremembe</a:t>
            </a:r>
            <a:r>
              <a:rPr lang="en-US" sz="2000" dirty="0">
                <a:solidFill>
                  <a:srgbClr val="494949"/>
                </a:solidFill>
                <a:latin typeface="Calibri"/>
                <a:ea typeface="Open Sans"/>
                <a:cs typeface="Calibri"/>
              </a:rPr>
              <a:t>: načrtujte z vidika energetske učinkovitosti in ekstremnih vremenskih pojavov (kot so močan dež ali vročinski vali, odvisno od regije). </a:t>
            </a:r>
          </a:p>
        </p:txBody>
      </p:sp>
      <p:pic>
        <p:nvPicPr>
          <p:cNvPr id="7" name="Picture Placeholder 6" descr="A person using a computer&#10;&#10;AI-generated content may be incorrect.">
            <a:extLst>
              <a:ext uri="{FF2B5EF4-FFF2-40B4-BE49-F238E27FC236}">
                <a16:creationId xmlns:a16="http://schemas.microsoft.com/office/drawing/2014/main" id="{C60D72A2-348E-27A4-F9DD-21AD9BC602E6}"/>
              </a:ext>
            </a:extLst>
          </p:cNvPr>
          <p:cNvPicPr>
            <a:picLocks noGrp="1" noChangeAspect="1"/>
          </p:cNvPicPr>
          <p:nvPr>
            <p:ph type="pic" sz="quarter" idx="10"/>
          </p:nvPr>
        </p:nvPicPr>
        <p:blipFill>
          <a:blip r:embed="rId4"/>
          <a:srcRect t="12090" b="12090"/>
          <a:stretch>
            <a:fillRect/>
          </a:stretch>
        </p:blipFill>
        <p:spPr/>
      </p:pic>
      <p:sp>
        <p:nvSpPr>
          <p:cNvPr id="4" name="Slide Number Placeholder 5">
            <a:extLst>
              <a:ext uri="{FF2B5EF4-FFF2-40B4-BE49-F238E27FC236}">
                <a16:creationId xmlns:a16="http://schemas.microsoft.com/office/drawing/2014/main" id="{19D349C7-19C3-AB4F-4DF3-57935BFE72F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7</a:t>
            </a:fld>
            <a:endParaRPr lang="fr-CA" dirty="0"/>
          </a:p>
        </p:txBody>
      </p:sp>
      <p:sp>
        <p:nvSpPr>
          <p:cNvPr id="6" name="Text Placeholder 5">
            <a:extLst>
              <a:ext uri="{FF2B5EF4-FFF2-40B4-BE49-F238E27FC236}">
                <a16:creationId xmlns:a16="http://schemas.microsoft.com/office/drawing/2014/main" id="{0BB9A634-4D79-CD55-6E8C-6EA63F799638}"/>
              </a:ext>
            </a:extLst>
          </p:cNvPr>
          <p:cNvSpPr>
            <a:spLocks noGrp="1"/>
          </p:cNvSpPr>
          <p:nvPr>
            <p:ph type="body" sz="quarter" idx="18"/>
          </p:nvPr>
        </p:nvSpPr>
        <p:spPr>
          <a:xfrm>
            <a:off x="483236" y="3299876"/>
            <a:ext cx="3200399" cy="1049221"/>
          </a:xfrm>
        </p:spPr>
        <p:txBody>
          <a:bodyPr/>
          <a:lstStyle/>
          <a:p>
            <a:pPr algn="ctr"/>
            <a:r>
              <a:rPr lang="en-US" sz="2400" b="0" dirty="0"/>
              <a:t>Načrtujte za trajnost, odpornost in upravičenost do subvencij</a:t>
            </a:r>
            <a:endParaRPr lang="en-IE" sz="2400" b="0" dirty="0"/>
          </a:p>
        </p:txBody>
      </p:sp>
      <p:sp>
        <p:nvSpPr>
          <p:cNvPr id="10" name="Text Placeholder 7">
            <a:extLst>
              <a:ext uri="{FF2B5EF4-FFF2-40B4-BE49-F238E27FC236}">
                <a16:creationId xmlns:a16="http://schemas.microsoft.com/office/drawing/2014/main" id="{2DBAE985-48CD-0506-0BDB-4E832136F1DC}"/>
              </a:ext>
            </a:extLst>
          </p:cNvPr>
          <p:cNvSpPr>
            <a:spLocks noGrp="1"/>
          </p:cNvSpPr>
          <p:nvPr>
            <p:ph type="body" sz="quarter" idx="19"/>
          </p:nvPr>
        </p:nvSpPr>
        <p:spPr>
          <a:xfrm>
            <a:off x="266559" y="2019043"/>
            <a:ext cx="3288322" cy="385564"/>
          </a:xfrm>
        </p:spPr>
        <p:txBody>
          <a:bodyPr lIns="91440" tIns="45720" rIns="91440" bIns="45720" anchor="t">
            <a:noAutofit/>
          </a:bodyPr>
          <a:lstStyle/>
          <a:p>
            <a:pPr marL="308610" algn="ctr"/>
            <a:r>
              <a:rPr lang="en-US" sz="3200" dirty="0">
                <a:latin typeface="Calibri"/>
                <a:ea typeface="Open Sans"/>
                <a:cs typeface="Calibri"/>
              </a:rPr>
              <a:t>Misli zeleno, porabi pametno</a:t>
            </a:r>
            <a:endParaRPr lang="en-IE" sz="3200">
              <a:latin typeface="Calibri"/>
              <a:ea typeface="Open Sans"/>
              <a:cs typeface="Calibri"/>
            </a:endParaRPr>
          </a:p>
        </p:txBody>
      </p:sp>
      <p:sp>
        <p:nvSpPr>
          <p:cNvPr id="5" name="Slide Number Placeholder 5">
            <a:extLst>
              <a:ext uri="{FF2B5EF4-FFF2-40B4-BE49-F238E27FC236}">
                <a16:creationId xmlns:a16="http://schemas.microsoft.com/office/drawing/2014/main" id="{8FCF3F92-939B-7E32-9194-5F1C9513648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7</a:t>
            </a:fld>
            <a:endParaRPr lang="fr-CA" dirty="0"/>
          </a:p>
        </p:txBody>
      </p:sp>
      <p:sp>
        <p:nvSpPr>
          <p:cNvPr id="3" name="Rectangle: Rounded Corners 2">
            <a:extLst>
              <a:ext uri="{FF2B5EF4-FFF2-40B4-BE49-F238E27FC236}">
                <a16:creationId xmlns:a16="http://schemas.microsoft.com/office/drawing/2014/main" id="{F5774DE6-1A6E-8030-F564-3379B2D1F9D3}"/>
              </a:ext>
            </a:extLst>
          </p:cNvPr>
          <p:cNvSpPr/>
          <p:nvPr/>
        </p:nvSpPr>
        <p:spPr>
          <a:xfrm>
            <a:off x="165117" y="4507995"/>
            <a:ext cx="3865667" cy="2040210"/>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IE" sz="2600" b="1" dirty="0">
                <a:solidFill>
                  <a:schemeClr val="bg1"/>
                </a:solidFill>
                <a:cs typeface="Aharoni"/>
              </a:rPr>
              <a:t>Prednostna naloga 11 </a:t>
            </a:r>
            <a:r>
              <a:rPr lang="en-IE" sz="2600" dirty="0">
                <a:solidFill>
                  <a:schemeClr val="bg1"/>
                </a:solidFill>
                <a:cs typeface="Aharoni"/>
              </a:rPr>
              <a:t>(€)</a:t>
            </a:r>
            <a:endParaRPr lang="en-IE" sz="2600">
              <a:solidFill>
                <a:schemeClr val="bg1"/>
              </a:solidFill>
              <a:ea typeface="Calibri"/>
              <a:cs typeface="Aharoni"/>
            </a:endParaRPr>
          </a:p>
          <a:p>
            <a:pPr algn="ctr">
              <a:spcAft>
                <a:spcPts val="600"/>
              </a:spcAft>
            </a:pPr>
            <a:r>
              <a:rPr lang="en-US" sz="2600" dirty="0"/>
              <a:t>Zaščitite okolje okoli sebe.</a:t>
            </a:r>
            <a:endParaRPr lang="en-IE" sz="2600">
              <a:solidFill>
                <a:schemeClr val="bg1"/>
              </a:solidFill>
              <a:ea typeface="Calibri"/>
              <a:cs typeface="Aharoni" panose="02010803020104030203" pitchFamily="2" charset="-79"/>
            </a:endParaRPr>
          </a:p>
        </p:txBody>
      </p:sp>
    </p:spTree>
    <p:extLst>
      <p:ext uri="{BB962C8B-B14F-4D97-AF65-F5344CB8AC3E}">
        <p14:creationId xmlns:p14="http://schemas.microsoft.com/office/powerpoint/2010/main" val="3811522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B164E-2048-898B-86B7-8313CD8C3AE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74729E8-D654-168B-8C4A-194D64FD29BC}"/>
              </a:ext>
            </a:extLst>
          </p:cNvPr>
          <p:cNvSpPr txBox="1">
            <a:spLocks/>
          </p:cNvSpPr>
          <p:nvPr/>
        </p:nvSpPr>
        <p:spPr>
          <a:xfrm>
            <a:off x="4591050" y="196156"/>
            <a:ext cx="7117714" cy="3499183"/>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1200"/>
              </a:spcAft>
            </a:pPr>
            <a:r>
              <a:rPr lang="en-US" sz="2100" dirty="0">
                <a:solidFill>
                  <a:srgbClr val="494949"/>
                </a:solidFill>
                <a:latin typeface="Calibri"/>
                <a:ea typeface="Open Sans"/>
                <a:cs typeface="Calibri"/>
              </a:rPr>
              <a:t>Mnoge države (kot sta </a:t>
            </a:r>
            <a:r>
              <a:rPr lang="en-US" sz="2100" dirty="0">
                <a:solidFill>
                  <a:srgbClr val="E96751"/>
                </a:solidFill>
                <a:latin typeface="Calibri"/>
                <a:ea typeface="Open Sans"/>
                <a:cs typeface="Calibri"/>
              </a:rPr>
              <a:t>Irska </a:t>
            </a:r>
            <a:r>
              <a:rPr lang="en-US" sz="2100" dirty="0">
                <a:solidFill>
                  <a:srgbClr val="494949"/>
                </a:solidFill>
                <a:latin typeface="Calibri"/>
                <a:ea typeface="Open Sans"/>
                <a:cs typeface="Calibri"/>
              </a:rPr>
              <a:t>in </a:t>
            </a:r>
            <a:r>
              <a:rPr lang="en-US" sz="2100" dirty="0">
                <a:solidFill>
                  <a:srgbClr val="E96751"/>
                </a:solidFill>
                <a:latin typeface="Calibri"/>
                <a:ea typeface="Open Sans"/>
                <a:cs typeface="Calibri"/>
              </a:rPr>
              <a:t>Slovenija</a:t>
            </a:r>
            <a:r>
              <a:rPr lang="en-US" sz="2100" dirty="0">
                <a:solidFill>
                  <a:srgbClr val="494949"/>
                </a:solidFill>
                <a:latin typeface="Calibri"/>
                <a:ea typeface="Open Sans"/>
                <a:cs typeface="Calibri"/>
              </a:rPr>
              <a:t>) imajo </a:t>
            </a:r>
            <a:r>
              <a:rPr lang="en-US" sz="2100" i="1" dirty="0">
                <a:solidFill>
                  <a:srgbClr val="494949"/>
                </a:solidFill>
                <a:latin typeface="Calibri"/>
                <a:ea typeface="Open Sans"/>
                <a:cs typeface="Calibri"/>
              </a:rPr>
              <a:t>okoljske smernice </a:t>
            </a:r>
            <a:r>
              <a:rPr lang="en-US" sz="2100" dirty="0">
                <a:solidFill>
                  <a:srgbClr val="494949"/>
                </a:solidFill>
                <a:latin typeface="Calibri"/>
                <a:ea typeface="Open Sans"/>
                <a:cs typeface="Calibri"/>
              </a:rPr>
              <a:t>za turistične nastanitve, da bi zagotovile zaščito habitatov, zmanjšanje količine odpadkov in spoštovanje lokalne divjadi.</a:t>
            </a:r>
          </a:p>
          <a:p>
            <a:pPr fontAlgn="base">
              <a:lnSpc>
                <a:spcPct val="100000"/>
              </a:lnSpc>
              <a:spcAft>
                <a:spcPts val="1200"/>
              </a:spcAft>
            </a:pPr>
            <a:r>
              <a:rPr lang="en-US" sz="2100" i="1" dirty="0">
                <a:solidFill>
                  <a:srgbClr val="E96751"/>
                </a:solidFill>
                <a:latin typeface="Calibri"/>
                <a:ea typeface="Open Sans"/>
                <a:cs typeface="Calibri"/>
              </a:rPr>
              <a:t>Trajnost ni povezana samo z naravo – pomeni tudi uporabo lokalnih materialov in obrti, kar zmanjšuje ogljični odtis in podpira skupnost.</a:t>
            </a:r>
          </a:p>
          <a:p>
            <a:pPr fontAlgn="base">
              <a:lnSpc>
                <a:spcPct val="100000"/>
              </a:lnSpc>
              <a:spcAft>
                <a:spcPts val="1200"/>
              </a:spcAft>
            </a:pPr>
            <a:r>
              <a:rPr lang="en-US" sz="2100" b="1" dirty="0">
                <a:highlight>
                  <a:srgbClr val="3B7F81"/>
                </a:highlight>
                <a:latin typeface="Calibri"/>
                <a:ea typeface="Open Sans"/>
                <a:cs typeface="Calibri"/>
              </a:rPr>
              <a:t>Stroški: </a:t>
            </a:r>
            <a:r>
              <a:rPr lang="en-US" sz="2100" dirty="0">
                <a:solidFill>
                  <a:srgbClr val="494949"/>
                </a:solidFill>
                <a:latin typeface="Calibri"/>
                <a:ea typeface="Open Sans"/>
                <a:cs typeface="Calibri"/>
              </a:rPr>
              <a:t>Okolju prijazne značilnosti pogosto zahtevajo začetne stroške, vendar se dolgoročno izplačajo. </a:t>
            </a:r>
          </a:p>
          <a:p>
            <a:pPr marL="342900" indent="-342900" fontAlgn="base">
              <a:lnSpc>
                <a:spcPct val="100000"/>
              </a:lnSpc>
              <a:spcAft>
                <a:spcPts val="1200"/>
              </a:spcAft>
              <a:buFont typeface="Wingdings" panose="05000000000000000000" pitchFamily="2" charset="2"/>
              <a:buChar char="v"/>
            </a:pPr>
            <a:r>
              <a:rPr lang="en-US" sz="2100" b="1" dirty="0">
                <a:solidFill>
                  <a:srgbClr val="494949"/>
                </a:solidFill>
                <a:latin typeface="Calibri"/>
                <a:ea typeface="Open Sans"/>
                <a:cs typeface="Calibri"/>
              </a:rPr>
              <a:t>Sončni kolektorji </a:t>
            </a:r>
            <a:r>
              <a:rPr lang="en-US" sz="2100" dirty="0">
                <a:solidFill>
                  <a:srgbClr val="494949"/>
                </a:solidFill>
                <a:latin typeface="Calibri"/>
                <a:ea typeface="Open Sans"/>
                <a:cs typeface="Calibri"/>
              </a:rPr>
              <a:t>z akumulatorji za shranjevanje energije lahko stanejo</a:t>
            </a:r>
            <a:r>
              <a:rPr lang="en-US" sz="2100" b="1" dirty="0">
                <a:solidFill>
                  <a:srgbClr val="494949"/>
                </a:solidFill>
                <a:latin typeface="Calibri"/>
                <a:ea typeface="Open Sans"/>
                <a:cs typeface="Calibri"/>
              </a:rPr>
              <a:t> 10.000–20.000 evrov</a:t>
            </a:r>
            <a:r>
              <a:rPr lang="en-US" sz="2100" dirty="0">
                <a:solidFill>
                  <a:srgbClr val="494949"/>
                </a:solidFill>
                <a:latin typeface="Calibri"/>
                <a:ea typeface="Open Sans"/>
                <a:cs typeface="Calibri"/>
              </a:rPr>
              <a:t>, sistemi za zbiranje deževnice</a:t>
            </a:r>
            <a:r>
              <a:rPr lang="en-US" sz="2100" b="1" dirty="0">
                <a:solidFill>
                  <a:srgbClr val="494949"/>
                </a:solidFill>
                <a:latin typeface="Calibri"/>
                <a:ea typeface="Open Sans"/>
                <a:cs typeface="Calibri"/>
              </a:rPr>
              <a:t> 2.000–5.000 evrov</a:t>
            </a:r>
            <a:r>
              <a:rPr lang="en-US" sz="2100" dirty="0">
                <a:solidFill>
                  <a:srgbClr val="494949"/>
                </a:solidFill>
                <a:latin typeface="Calibri"/>
                <a:ea typeface="Open Sans"/>
                <a:cs typeface="Calibri"/>
              </a:rPr>
              <a:t>, kompostne straniščne naprave pa okoli</a:t>
            </a:r>
            <a:r>
              <a:rPr lang="en-US" sz="2100" b="1" dirty="0">
                <a:solidFill>
                  <a:srgbClr val="494949"/>
                </a:solidFill>
                <a:latin typeface="Calibri"/>
                <a:ea typeface="Open Sans"/>
                <a:cs typeface="Calibri"/>
              </a:rPr>
              <a:t> 1.000–3.000 </a:t>
            </a:r>
            <a:r>
              <a:rPr lang="en-US" sz="2100" dirty="0">
                <a:solidFill>
                  <a:srgbClr val="494949"/>
                </a:solidFill>
                <a:latin typeface="Calibri"/>
                <a:ea typeface="Open Sans"/>
                <a:cs typeface="Calibri"/>
              </a:rPr>
              <a:t>evrov. Uporaba trajnostnih materialov (npr. lesa s certifikatom FSC, zelene izolacije) lahko </a:t>
            </a:r>
            <a:r>
              <a:rPr lang="en-US" sz="2100" b="1" dirty="0">
                <a:solidFill>
                  <a:srgbClr val="494949"/>
                </a:solidFill>
                <a:latin typeface="Calibri"/>
                <a:ea typeface="Open Sans"/>
                <a:cs typeface="Calibri"/>
              </a:rPr>
              <a:t>poveča stroške gradnje za 10–20 %. </a:t>
            </a:r>
            <a:endParaRPr lang="en-US" sz="2100" b="1" i="1">
              <a:solidFill>
                <a:srgbClr val="494949"/>
              </a:solidFill>
              <a:latin typeface="Calibri"/>
              <a:ea typeface="Open Sans"/>
              <a:cs typeface="Calibri"/>
            </a:endParaRPr>
          </a:p>
        </p:txBody>
      </p:sp>
      <p:pic>
        <p:nvPicPr>
          <p:cNvPr id="11" name="Picture Placeholder 10" descr="A group of houses in the snow&#10;&#10;AI-generated content may be incorrect.">
            <a:extLst>
              <a:ext uri="{FF2B5EF4-FFF2-40B4-BE49-F238E27FC236}">
                <a16:creationId xmlns:a16="http://schemas.microsoft.com/office/drawing/2014/main" id="{44784C91-BAB4-9449-1F4B-C079B1598774}"/>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CD1C97EF-4DF0-2205-C375-7FE602A143F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8</a:t>
            </a:fld>
            <a:endParaRPr lang="fr-CA" dirty="0"/>
          </a:p>
        </p:txBody>
      </p:sp>
      <p:sp>
        <p:nvSpPr>
          <p:cNvPr id="6" name="Text Placeholder 5">
            <a:extLst>
              <a:ext uri="{FF2B5EF4-FFF2-40B4-BE49-F238E27FC236}">
                <a16:creationId xmlns:a16="http://schemas.microsoft.com/office/drawing/2014/main" id="{A07914B8-401C-046B-4B62-24FAD10E897A}"/>
              </a:ext>
            </a:extLst>
          </p:cNvPr>
          <p:cNvSpPr>
            <a:spLocks noGrp="1"/>
          </p:cNvSpPr>
          <p:nvPr>
            <p:ph type="body" sz="quarter" idx="18"/>
          </p:nvPr>
        </p:nvSpPr>
        <p:spPr>
          <a:xfrm>
            <a:off x="570245" y="3355476"/>
            <a:ext cx="2877175" cy="1049221"/>
          </a:xfrm>
        </p:spPr>
        <p:txBody>
          <a:bodyPr lIns="91440" tIns="45720" rIns="91440" bIns="45720" anchor="t">
            <a:noAutofit/>
          </a:bodyPr>
          <a:lstStyle/>
          <a:p>
            <a:pPr algn="ctr"/>
            <a:r>
              <a:rPr lang="en-IE" sz="2600" b="0" dirty="0">
                <a:latin typeface="Calibri"/>
                <a:ea typeface="Open Sans"/>
                <a:cs typeface="Calibri"/>
              </a:rPr>
              <a:t>Ne pozabite, da je vaš kupec ekološko ozaveščen.</a:t>
            </a:r>
          </a:p>
        </p:txBody>
      </p:sp>
      <p:sp>
        <p:nvSpPr>
          <p:cNvPr id="10" name="Text Placeholder 7">
            <a:extLst>
              <a:ext uri="{FF2B5EF4-FFF2-40B4-BE49-F238E27FC236}">
                <a16:creationId xmlns:a16="http://schemas.microsoft.com/office/drawing/2014/main" id="{E8B7B57F-0709-76E8-F49A-F8E848836BC5}"/>
              </a:ext>
            </a:extLst>
          </p:cNvPr>
          <p:cNvSpPr>
            <a:spLocks noGrp="1"/>
          </p:cNvSpPr>
          <p:nvPr>
            <p:ph type="body" sz="quarter" idx="19"/>
          </p:nvPr>
        </p:nvSpPr>
        <p:spPr>
          <a:xfrm>
            <a:off x="150026" y="1852966"/>
            <a:ext cx="3423162" cy="385564"/>
          </a:xfrm>
        </p:spPr>
        <p:txBody>
          <a:bodyPr/>
          <a:lstStyle/>
          <a:p>
            <a:pPr marL="308700" algn="ctr"/>
            <a:r>
              <a:rPr lang="en-IE" sz="3000" dirty="0"/>
              <a:t>Zelene stavbe prinašajo večje donose</a:t>
            </a:r>
          </a:p>
        </p:txBody>
      </p:sp>
      <p:sp>
        <p:nvSpPr>
          <p:cNvPr id="5" name="Slide Number Placeholder 5">
            <a:extLst>
              <a:ext uri="{FF2B5EF4-FFF2-40B4-BE49-F238E27FC236}">
                <a16:creationId xmlns:a16="http://schemas.microsoft.com/office/drawing/2014/main" id="{AD763099-22C7-8987-B5CE-7C5FD1DBD4F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8</a:t>
            </a:fld>
            <a:endParaRPr lang="fr-CA" dirty="0"/>
          </a:p>
        </p:txBody>
      </p:sp>
      <p:sp>
        <p:nvSpPr>
          <p:cNvPr id="2" name="Slide Number Placeholder 5">
            <a:extLst>
              <a:ext uri="{FF2B5EF4-FFF2-40B4-BE49-F238E27FC236}">
                <a16:creationId xmlns:a16="http://schemas.microsoft.com/office/drawing/2014/main" id="{D62CB3A7-12F7-3023-B8BE-F5C740C5AF9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8</a:t>
            </a:fld>
            <a:endParaRPr lang="fr-CA" dirty="0"/>
          </a:p>
        </p:txBody>
      </p:sp>
      <p:sp>
        <p:nvSpPr>
          <p:cNvPr id="7" name="TextBox 6">
            <a:extLst>
              <a:ext uri="{FF2B5EF4-FFF2-40B4-BE49-F238E27FC236}">
                <a16:creationId xmlns:a16="http://schemas.microsoft.com/office/drawing/2014/main" id="{C9436583-C026-CB6E-AAA2-AD82C541BD53}"/>
              </a:ext>
            </a:extLst>
          </p:cNvPr>
          <p:cNvSpPr txBox="1"/>
          <p:nvPr/>
        </p:nvSpPr>
        <p:spPr>
          <a:xfrm>
            <a:off x="1000954" y="5472041"/>
            <a:ext cx="10698041" cy="1384995"/>
          </a:xfrm>
          <a:prstGeom prst="rect">
            <a:avLst/>
          </a:prstGeom>
          <a:noFill/>
        </p:spPr>
        <p:txBody>
          <a:bodyPr wrap="square" lIns="91440" tIns="45720" rIns="91440" bIns="45720" anchor="t">
            <a:spAutoFit/>
          </a:bodyPr>
          <a:lstStyle/>
          <a:p>
            <a:r>
              <a:rPr lang="en-US" sz="1400" b="1" i="1" dirty="0">
                <a:solidFill>
                  <a:srgbClr val="494949"/>
                </a:solidFill>
                <a:latin typeface="Google Sans"/>
              </a:rPr>
              <a:t>Priporočena literatura </a:t>
            </a:r>
            <a:endParaRPr lang="en-US" sz="1400" b="1" i="1">
              <a:solidFill>
                <a:srgbClr val="494949"/>
              </a:solidFill>
              <a:latin typeface="Google Sans"/>
              <a:hlinkClick r:id="" action="ppaction://noaction">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400" dirty="0">
                <a:solidFill>
                  <a:srgbClr val="00B0F0"/>
                </a:solidFill>
                <a:hlinkClick r:id="rId3">
                  <a:extLst>
                    <a:ext uri="{A12FA001-AC4F-418D-AE19-62706E023703}">
                      <ahyp:hlinkClr xmlns:ahyp="http://schemas.microsoft.com/office/drawing/2018/hyperlinkcolor" val="tx"/>
                    </a:ext>
                  </a:extLst>
                </a:hlinkClick>
              </a:rPr>
              <a:t>Irska: Okoljska smernica za turistične nastanitve</a:t>
            </a:r>
            <a:r>
              <a:rPr lang="en-US" sz="1400" dirty="0">
                <a:solidFill>
                  <a:srgbClr val="494949"/>
                </a:solidFill>
              </a:rPr>
              <a:t>. </a:t>
            </a:r>
            <a:endParaRPr lang="en-US" sz="1400" dirty="0">
              <a:solidFill>
                <a:srgbClr val="494949"/>
              </a:solidFill>
              <a:ea typeface="Calibri"/>
              <a:cs typeface="Calibri"/>
            </a:endParaRPr>
          </a:p>
          <a:p>
            <a:pPr marL="285750" indent="-285750">
              <a:buFont typeface="Arial" panose="020B0604020202020204" pitchFamily="34" charset="0"/>
              <a:buChar char="•"/>
            </a:pPr>
            <a:r>
              <a:rPr lang="en-US" sz="1400" dirty="0">
                <a:solidFill>
                  <a:srgbClr val="494949"/>
                </a:solidFill>
              </a:rPr>
              <a:t>Obravnava teme, kot so zaščita habitatov, zmanjšanje količine odpadkov in energetska učinkovitost.</a:t>
            </a:r>
            <a:endParaRPr lang="en-US" sz="1400" dirty="0">
              <a:solidFill>
                <a:srgbClr val="494949"/>
              </a:solidFill>
              <a:ea typeface="Calibri"/>
              <a:cs typeface="Calibri"/>
            </a:endParaRPr>
          </a:p>
          <a:p>
            <a:pPr marL="285750" indent="-285750">
              <a:buFont typeface="Arial" panose="020B0604020202020204" pitchFamily="34" charset="0"/>
              <a:buChar char="•"/>
            </a:pPr>
            <a:r>
              <a:rPr lang="en-US" sz="1400" dirty="0">
                <a:solidFill>
                  <a:srgbClr val="00B0F0"/>
                </a:solidFill>
                <a:latin typeface="Google Sans"/>
                <a:hlinkClick r:id="rId4">
                  <a:extLst>
                    <a:ext uri="{A12FA001-AC4F-418D-AE19-62706E023703}">
                      <ahyp:hlinkClr xmlns:ahyp="http://schemas.microsoft.com/office/drawing/2018/hyperlinkcolor" val="tx"/>
                    </a:ext>
                  </a:extLst>
                </a:hlinkClick>
              </a:rPr>
              <a:t>Irska: </a:t>
            </a:r>
            <a:r>
              <a:rPr lang="en-IE" sz="1400" dirty="0">
                <a:solidFill>
                  <a:srgbClr val="00B0F0"/>
                </a:solidFill>
                <a:hlinkClick r:id="rId4">
                  <a:extLst>
                    <a:ext uri="{A12FA001-AC4F-418D-AE19-62706E023703}">
                      <ahyp:hlinkClr xmlns:ahyp="http://schemas.microsoft.com/office/drawing/2018/hyperlinkcolor" val="tx"/>
                    </a:ext>
                  </a:extLst>
                </a:hlinkClick>
              </a:rPr>
              <a:t>Opazuj naravo – Smernice za turizem. </a:t>
            </a:r>
            <a:r>
              <a:rPr lang="en-US" sz="1400" dirty="0">
                <a:solidFill>
                  <a:srgbClr val="494949"/>
                </a:solidFill>
              </a:rPr>
              <a:t>Osredotoča se na ohranjanje biotske raznovrstnosti Irske, poudarja skupno odgovornost med sektorji, vključno s turizmom, za zaščito vrst in habitatov.</a:t>
            </a:r>
            <a:endParaRPr lang="en-US" sz="1400">
              <a:solidFill>
                <a:srgbClr val="494949"/>
              </a:solidFill>
              <a:latin typeface="Google Sans"/>
            </a:endParaRPr>
          </a:p>
          <a:p>
            <a:endParaRPr lang="en-IE" sz="1400" dirty="0">
              <a:solidFill>
                <a:srgbClr val="494949"/>
              </a:solidFill>
              <a:ea typeface="Calibri"/>
              <a:cs typeface="Calibri"/>
            </a:endParaRPr>
          </a:p>
        </p:txBody>
      </p:sp>
      <p:pic>
        <p:nvPicPr>
          <p:cNvPr id="9" name="Picture 8">
            <a:extLst>
              <a:ext uri="{FF2B5EF4-FFF2-40B4-BE49-F238E27FC236}">
                <a16:creationId xmlns:a16="http://schemas.microsoft.com/office/drawing/2014/main" id="{21FE0492-C33F-86A8-7F9D-6204C9070CCF}"/>
              </a:ext>
            </a:extLst>
          </p:cNvPr>
          <p:cNvPicPr>
            <a:picLocks noChangeAspect="1"/>
          </p:cNvPicPr>
          <p:nvPr/>
        </p:nvPicPr>
        <p:blipFill>
          <a:blip r:embed="rId5"/>
          <a:stretch>
            <a:fillRect/>
          </a:stretch>
        </p:blipFill>
        <p:spPr>
          <a:xfrm>
            <a:off x="150026" y="5588805"/>
            <a:ext cx="850589" cy="846711"/>
          </a:xfrm>
          <a:prstGeom prst="rect">
            <a:avLst/>
          </a:prstGeom>
        </p:spPr>
      </p:pic>
    </p:spTree>
    <p:extLst>
      <p:ext uri="{BB962C8B-B14F-4D97-AF65-F5344CB8AC3E}">
        <p14:creationId xmlns:p14="http://schemas.microsoft.com/office/powerpoint/2010/main" val="327451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2A276-6390-B1F8-5474-78223E7713FF}"/>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3A89EC37-14EC-BE45-C0DD-DAC09C5D41F4}"/>
              </a:ext>
            </a:extLst>
          </p:cNvPr>
          <p:cNvSpPr txBox="1">
            <a:spLocks/>
          </p:cNvSpPr>
          <p:nvPr/>
        </p:nvSpPr>
        <p:spPr>
          <a:xfrm>
            <a:off x="4505325" y="383929"/>
            <a:ext cx="6819900" cy="3499183"/>
          </a:xfrm>
          <a:prstGeom prst="rect">
            <a:avLst/>
          </a:prstGeom>
        </p:spPr>
        <p:txBody>
          <a:bodyPr lIns="91440" tIns="45720" rIns="91440" bIns="45720"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200" dirty="0">
                <a:solidFill>
                  <a:srgbClr val="494949"/>
                </a:solidFill>
                <a:latin typeface="Calibri"/>
                <a:ea typeface="Open Sans"/>
                <a:cs typeface="Calibri"/>
              </a:rPr>
              <a:t>Po potrebi lahko nastanejo tudi stroški za </a:t>
            </a:r>
            <a:r>
              <a:rPr lang="en-US" sz="2200" b="1" dirty="0">
                <a:solidFill>
                  <a:srgbClr val="494949"/>
                </a:solidFill>
                <a:latin typeface="Calibri"/>
                <a:ea typeface="Open Sans"/>
                <a:cs typeface="Calibri"/>
              </a:rPr>
              <a:t>okoljske ocene </a:t>
            </a:r>
            <a:r>
              <a:rPr lang="en-US" sz="2200" dirty="0">
                <a:solidFill>
                  <a:srgbClr val="494949"/>
                </a:solidFill>
                <a:latin typeface="Calibri"/>
                <a:ea typeface="Open Sans"/>
                <a:cs typeface="Calibri"/>
              </a:rPr>
              <a:t>(ekološka raziskava na Irskem ali Islandiji </a:t>
            </a:r>
            <a:r>
              <a:rPr lang="en-US" sz="2200" dirty="0" err="1">
                <a:solidFill>
                  <a:srgbClr val="494949"/>
                </a:solidFill>
                <a:latin typeface="Calibri"/>
                <a:ea typeface="Open Sans"/>
                <a:cs typeface="Calibri"/>
              </a:rPr>
              <a:t>lahko</a:t>
            </a:r>
            <a:r>
              <a:rPr lang="en-US" sz="2200" dirty="0">
                <a:solidFill>
                  <a:srgbClr val="494949"/>
                </a:solidFill>
                <a:latin typeface="Calibri"/>
                <a:ea typeface="Open Sans"/>
                <a:cs typeface="Calibri"/>
              </a:rPr>
              <a:t> </a:t>
            </a:r>
            <a:r>
              <a:rPr lang="en-US" sz="2200" dirty="0" err="1">
                <a:solidFill>
                  <a:srgbClr val="494949"/>
                </a:solidFill>
                <a:latin typeface="Calibri"/>
                <a:ea typeface="Open Sans"/>
                <a:cs typeface="Calibri"/>
              </a:rPr>
              <a:t>stane</a:t>
            </a:r>
            <a:r>
              <a:rPr lang="en-US" sz="2200" dirty="0">
                <a:solidFill>
                  <a:srgbClr val="494949"/>
                </a:solidFill>
                <a:latin typeface="Calibri"/>
                <a:ea typeface="Open Sans"/>
                <a:cs typeface="Calibri"/>
              </a:rPr>
              <a:t> </a:t>
            </a:r>
            <a:r>
              <a:rPr lang="en-US" sz="2200" b="1" dirty="0">
                <a:solidFill>
                  <a:srgbClr val="494949"/>
                </a:solidFill>
                <a:latin typeface="Calibri"/>
                <a:ea typeface="Open Sans"/>
                <a:cs typeface="Calibri"/>
              </a:rPr>
              <a:t>od 1.000 do 3.000 </a:t>
            </a:r>
            <a:r>
              <a:rPr lang="en-US" sz="2200" b="1" dirty="0" err="1">
                <a:solidFill>
                  <a:srgbClr val="494949"/>
                </a:solidFill>
                <a:latin typeface="Calibri"/>
                <a:ea typeface="Open Sans"/>
                <a:cs typeface="Calibri"/>
              </a:rPr>
              <a:t>evrov</a:t>
            </a:r>
            <a:r>
              <a:rPr lang="en-US" sz="2200" dirty="0">
                <a:solidFill>
                  <a:srgbClr val="494949"/>
                </a:solidFill>
                <a:latin typeface="Calibri"/>
                <a:ea typeface="Open Sans"/>
                <a:cs typeface="Calibri"/>
              </a:rPr>
              <a:t>). </a:t>
            </a:r>
          </a:p>
          <a:p>
            <a:pPr marL="342900" indent="-342900" fontAlgn="base">
              <a:lnSpc>
                <a:spcPct val="100000"/>
              </a:lnSpc>
              <a:spcAft>
                <a:spcPts val="1200"/>
              </a:spcAft>
              <a:buFont typeface="Wingdings" panose="05000000000000000000" pitchFamily="2" charset="2"/>
              <a:buChar char="v"/>
            </a:pPr>
            <a:r>
              <a:rPr lang="en-US" sz="2200" dirty="0">
                <a:solidFill>
                  <a:srgbClr val="494949"/>
                </a:solidFill>
              </a:rPr>
              <a:t>Vendar lahko to nadomestijo </a:t>
            </a:r>
            <a:r>
              <a:rPr lang="en-US" sz="2200" b="1" dirty="0">
                <a:solidFill>
                  <a:srgbClr val="494949"/>
                </a:solidFill>
              </a:rPr>
              <a:t>operativni prihranki in financiranje</a:t>
            </a:r>
            <a:r>
              <a:rPr lang="en-US" sz="2200" dirty="0">
                <a:solidFill>
                  <a:srgbClr val="494949"/>
                </a:solidFill>
              </a:rPr>
              <a:t>: sončna energija zmanjša stroške električne energije, mnoge regije pa ponujajo subvencije/davčne olajšave za zelene pobude. </a:t>
            </a:r>
          </a:p>
          <a:p>
            <a:pPr marL="342900" indent="-342900" fontAlgn="base">
              <a:lnSpc>
                <a:spcPct val="100000"/>
              </a:lnSpc>
              <a:spcAft>
                <a:spcPts val="1200"/>
              </a:spcAft>
              <a:buFont typeface="Wingdings" panose="05000000000000000000" pitchFamily="2" charset="2"/>
              <a:buChar char="v"/>
            </a:pPr>
            <a:r>
              <a:rPr lang="en-US" sz="2200" b="1" dirty="0">
                <a:solidFill>
                  <a:srgbClr val="3B7F81"/>
                </a:solidFill>
                <a:latin typeface="Calibri"/>
                <a:ea typeface="Open Sans"/>
                <a:cs typeface="Calibri"/>
              </a:rPr>
              <a:t>Na primer</a:t>
            </a:r>
            <a:r>
              <a:rPr lang="en-US" sz="2200" dirty="0">
                <a:solidFill>
                  <a:srgbClr val="494949"/>
                </a:solidFill>
                <a:latin typeface="Calibri"/>
                <a:ea typeface="Open Sans"/>
                <a:cs typeface="Calibri"/>
              </a:rPr>
              <a:t>, </a:t>
            </a:r>
            <a:r>
              <a:rPr lang="en-US" sz="2200" b="1" dirty="0">
                <a:solidFill>
                  <a:srgbClr val="494949"/>
                </a:solidFill>
                <a:latin typeface="Calibri"/>
                <a:ea typeface="Open Sans"/>
                <a:cs typeface="Calibri"/>
              </a:rPr>
              <a:t>program LEADER</a:t>
            </a:r>
            <a:r>
              <a:rPr lang="en-US" sz="2200" dirty="0">
                <a:solidFill>
                  <a:srgbClr val="494949"/>
                </a:solidFill>
                <a:latin typeface="Calibri"/>
                <a:ea typeface="Open Sans"/>
                <a:cs typeface="Calibri"/>
              </a:rPr>
              <a:t> EU in podobni skladi za razvoj podeželja pogosto zagotavljajo subvencije (pogosto</a:t>
            </a:r>
            <a:r>
              <a:rPr lang="en-US" sz="2200" b="1" dirty="0">
                <a:solidFill>
                  <a:srgbClr val="494949"/>
                </a:solidFill>
                <a:latin typeface="Calibri"/>
                <a:ea typeface="Open Sans"/>
                <a:cs typeface="Calibri"/>
              </a:rPr>
              <a:t> 30–50 % stroškov projekta</a:t>
            </a:r>
            <a:r>
              <a:rPr lang="en-US" sz="2200" dirty="0">
                <a:solidFill>
                  <a:srgbClr val="494949"/>
                </a:solidFill>
                <a:latin typeface="Calibri"/>
                <a:ea typeface="Open Sans"/>
                <a:cs typeface="Calibri"/>
              </a:rPr>
              <a:t>) za turistične projekte, ki spodbujajo trajnost – kmetje na Irskem so </a:t>
            </a:r>
            <a:r>
              <a:rPr lang="en-US" sz="2200" dirty="0" err="1">
                <a:solidFill>
                  <a:srgbClr val="494949"/>
                </a:solidFill>
                <a:latin typeface="Calibri"/>
                <a:ea typeface="Open Sans"/>
                <a:cs typeface="Calibri"/>
              </a:rPr>
              <a:t>prejeli</a:t>
            </a:r>
            <a:r>
              <a:rPr lang="en-US" sz="2200" dirty="0">
                <a:solidFill>
                  <a:srgbClr val="494949"/>
                </a:solidFill>
                <a:latin typeface="Calibri"/>
                <a:ea typeface="Open Sans"/>
                <a:cs typeface="Calibri"/>
              </a:rPr>
              <a:t> do</a:t>
            </a:r>
            <a:r>
              <a:rPr lang="en-US" sz="2200" b="1" dirty="0">
                <a:solidFill>
                  <a:srgbClr val="494949"/>
                </a:solidFill>
                <a:latin typeface="Calibri"/>
                <a:ea typeface="Open Sans"/>
                <a:cs typeface="Calibri"/>
              </a:rPr>
              <a:t> 200.000 EUR </a:t>
            </a:r>
            <a:r>
              <a:rPr lang="en-US" sz="2200" dirty="0">
                <a:solidFill>
                  <a:srgbClr val="494949"/>
                </a:solidFill>
                <a:latin typeface="Calibri"/>
                <a:ea typeface="Open Sans"/>
                <a:cs typeface="Calibri"/>
              </a:rPr>
              <a:t>za diverzifikacijo v ekološko nastanitev.</a:t>
            </a:r>
            <a:endParaRPr lang="en-US" sz="2200" b="1" i="1" dirty="0">
              <a:solidFill>
                <a:srgbClr val="494949"/>
              </a:solidFill>
            </a:endParaRPr>
          </a:p>
        </p:txBody>
      </p:sp>
      <p:pic>
        <p:nvPicPr>
          <p:cNvPr id="11" name="Picture Placeholder 10" descr="Solar panels on a roof&#10;&#10;AI-generated content may be incorrect.">
            <a:extLst>
              <a:ext uri="{FF2B5EF4-FFF2-40B4-BE49-F238E27FC236}">
                <a16:creationId xmlns:a16="http://schemas.microsoft.com/office/drawing/2014/main" id="{6635561F-EE96-89BA-8DDC-95F223FF752C}"/>
              </a:ext>
            </a:extLst>
          </p:cNvPr>
          <p:cNvPicPr>
            <a:picLocks noGrp="1" noChangeAspect="1"/>
          </p:cNvPicPr>
          <p:nvPr>
            <p:ph type="pic" sz="quarter" idx="10"/>
          </p:nvPr>
        </p:nvPicPr>
        <p:blipFill>
          <a:blip r:embed="rId2"/>
          <a:srcRect t="14781" b="-77"/>
          <a:stretch>
            <a:fillRect/>
          </a:stretch>
        </p:blipFill>
        <p:spPr>
          <a:xfrm>
            <a:off x="391600" y="0"/>
            <a:ext cx="3423163" cy="1945748"/>
          </a:xfrm>
        </p:spPr>
      </p:pic>
      <p:sp>
        <p:nvSpPr>
          <p:cNvPr id="4" name="Slide Number Placeholder 5">
            <a:extLst>
              <a:ext uri="{FF2B5EF4-FFF2-40B4-BE49-F238E27FC236}">
                <a16:creationId xmlns:a16="http://schemas.microsoft.com/office/drawing/2014/main" id="{8312F42F-F6BC-EF56-7A30-A4A1050BD96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9</a:t>
            </a:fld>
            <a:endParaRPr lang="fr-CA" dirty="0"/>
          </a:p>
        </p:txBody>
      </p:sp>
      <p:sp>
        <p:nvSpPr>
          <p:cNvPr id="6" name="Text Placeholder 5">
            <a:extLst>
              <a:ext uri="{FF2B5EF4-FFF2-40B4-BE49-F238E27FC236}">
                <a16:creationId xmlns:a16="http://schemas.microsoft.com/office/drawing/2014/main" id="{7FE12317-59EE-25BA-B2C3-334017A546E7}"/>
              </a:ext>
            </a:extLst>
          </p:cNvPr>
          <p:cNvSpPr>
            <a:spLocks noGrp="1"/>
          </p:cNvSpPr>
          <p:nvPr>
            <p:ph type="body" sz="quarter" idx="18"/>
          </p:nvPr>
        </p:nvSpPr>
        <p:spPr>
          <a:xfrm>
            <a:off x="570245" y="3355476"/>
            <a:ext cx="2877175" cy="1049221"/>
          </a:xfrm>
        </p:spPr>
        <p:txBody>
          <a:bodyPr lIns="91440" tIns="45720" rIns="91440" bIns="45720" anchor="t">
            <a:noAutofit/>
          </a:bodyPr>
          <a:lstStyle/>
          <a:p>
            <a:pPr algn="ctr"/>
            <a:r>
              <a:rPr lang="en-US" sz="2400" b="0" dirty="0">
                <a:latin typeface="Calibri"/>
                <a:ea typeface="Open Sans"/>
                <a:cs typeface="Calibri"/>
              </a:rPr>
              <a:t>Privabite financiranje in zagotovite prihodnost svojega podjetja</a:t>
            </a:r>
            <a:endParaRPr lang="en-IE" sz="2400" b="0">
              <a:latin typeface="Calibri"/>
              <a:ea typeface="Open Sans"/>
              <a:cs typeface="Calibri"/>
            </a:endParaRPr>
          </a:p>
        </p:txBody>
      </p:sp>
      <p:sp>
        <p:nvSpPr>
          <p:cNvPr id="10" name="Text Placeholder 7">
            <a:extLst>
              <a:ext uri="{FF2B5EF4-FFF2-40B4-BE49-F238E27FC236}">
                <a16:creationId xmlns:a16="http://schemas.microsoft.com/office/drawing/2014/main" id="{B79CD5C9-A935-6D5A-6183-7BBF15EEE93F}"/>
              </a:ext>
            </a:extLst>
          </p:cNvPr>
          <p:cNvSpPr>
            <a:spLocks noGrp="1"/>
          </p:cNvSpPr>
          <p:nvPr>
            <p:ph type="body" sz="quarter" idx="19"/>
          </p:nvPr>
        </p:nvSpPr>
        <p:spPr>
          <a:xfrm>
            <a:off x="247021" y="2289829"/>
            <a:ext cx="3200399" cy="385564"/>
          </a:xfrm>
        </p:spPr>
        <p:txBody>
          <a:bodyPr/>
          <a:lstStyle/>
          <a:p>
            <a:pPr marL="308700" algn="ctr"/>
            <a:r>
              <a:rPr lang="en-IE" sz="3400" dirty="0"/>
              <a:t>Eko po zasnovi</a:t>
            </a:r>
          </a:p>
        </p:txBody>
      </p:sp>
      <p:sp>
        <p:nvSpPr>
          <p:cNvPr id="5" name="Slide Number Placeholder 5">
            <a:extLst>
              <a:ext uri="{FF2B5EF4-FFF2-40B4-BE49-F238E27FC236}">
                <a16:creationId xmlns:a16="http://schemas.microsoft.com/office/drawing/2014/main" id="{BA25E00C-3C5D-812B-6DAD-3504205F66A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9</a:t>
            </a:fld>
            <a:endParaRPr lang="fr-CA" dirty="0"/>
          </a:p>
        </p:txBody>
      </p:sp>
      <p:sp>
        <p:nvSpPr>
          <p:cNvPr id="2" name="Slide Number Placeholder 5">
            <a:extLst>
              <a:ext uri="{FF2B5EF4-FFF2-40B4-BE49-F238E27FC236}">
                <a16:creationId xmlns:a16="http://schemas.microsoft.com/office/drawing/2014/main" id="{F1CFCABA-0FAF-FA4E-A222-1AD68B72B8D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9</a:t>
            </a:fld>
            <a:endParaRPr lang="fr-CA" dirty="0"/>
          </a:p>
        </p:txBody>
      </p:sp>
      <p:sp>
        <p:nvSpPr>
          <p:cNvPr id="7" name="TextBox 6">
            <a:extLst>
              <a:ext uri="{FF2B5EF4-FFF2-40B4-BE49-F238E27FC236}">
                <a16:creationId xmlns:a16="http://schemas.microsoft.com/office/drawing/2014/main" id="{B533E2CF-EAF4-FD5E-1F35-1FB6367BFC94}"/>
              </a:ext>
            </a:extLst>
          </p:cNvPr>
          <p:cNvSpPr txBox="1"/>
          <p:nvPr/>
        </p:nvSpPr>
        <p:spPr>
          <a:xfrm>
            <a:off x="1000954" y="5393887"/>
            <a:ext cx="7231020" cy="1600438"/>
          </a:xfrm>
          <a:prstGeom prst="rect">
            <a:avLst/>
          </a:prstGeom>
          <a:noFill/>
        </p:spPr>
        <p:txBody>
          <a:bodyPr wrap="square" lIns="91440" tIns="45720" rIns="91440" bIns="45720" anchor="t">
            <a:spAutoFit/>
          </a:bodyPr>
          <a:lstStyle/>
          <a:p>
            <a:r>
              <a:rPr lang="en-US" sz="1400" b="1" i="1" dirty="0">
                <a:solidFill>
                  <a:srgbClr val="494949"/>
                </a:solidFill>
                <a:latin typeface="Google Sans"/>
              </a:rPr>
              <a:t>Priporočena literatura </a:t>
            </a:r>
            <a:endParaRPr lang="en-US" sz="1400" b="1" i="1">
              <a:solidFill>
                <a:srgbClr val="494949"/>
              </a:solidFill>
              <a:latin typeface="Google Sans"/>
              <a:hlinkClick r:id="" action="ppaction://noaction">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400" dirty="0">
                <a:solidFill>
                  <a:srgbClr val="00B0F0"/>
                </a:solidFill>
                <a:hlinkClick r:id="rId3">
                  <a:extLst>
                    <a:ext uri="{A12FA001-AC4F-418D-AE19-62706E023703}">
                      <ahyp:hlinkClr xmlns:ahyp="http://schemas.microsoft.com/office/drawing/2018/hyperlinkcolor" val="tx"/>
                    </a:ext>
                  </a:extLst>
                </a:hlinkClick>
              </a:rPr>
              <a:t>Lokalno pridobljeni materiali pri prenovi: </a:t>
            </a:r>
            <a:r>
              <a:rPr lang="en-US" sz="1400" dirty="0">
                <a:solidFill>
                  <a:srgbClr val="494949"/>
                </a:solidFill>
              </a:rPr>
              <a:t>ponuja vpogled v to, kako lahko lokalni materiali izboljšajo trajnost pri prenovi stavb.</a:t>
            </a:r>
            <a:endParaRPr lang="en-US" sz="1400" dirty="0">
              <a:solidFill>
                <a:srgbClr val="494949"/>
              </a:solidFill>
              <a:ea typeface="Calibri"/>
              <a:cs typeface="Calibri"/>
            </a:endParaRPr>
          </a:p>
          <a:p>
            <a:pPr marL="285750" indent="-285750">
              <a:buFont typeface="Arial" panose="020B0604020202020204" pitchFamily="34" charset="0"/>
              <a:buChar char="•"/>
            </a:pPr>
            <a:r>
              <a:rPr lang="en-US" sz="1400" dirty="0">
                <a:solidFill>
                  <a:srgbClr val="00B0F0"/>
                </a:solidFill>
                <a:hlinkClick r:id="rId4">
                  <a:extLst>
                    <a:ext uri="{A12FA001-AC4F-418D-AE19-62706E023703}">
                      <ahyp:hlinkClr xmlns:ahyp="http://schemas.microsoft.com/office/drawing/2018/hyperlinkcolor" val="tx"/>
                    </a:ext>
                  </a:extLst>
                </a:hlinkClick>
              </a:rPr>
              <a:t>Zeleni program slovenskega turizma. </a:t>
            </a:r>
            <a:r>
              <a:rPr lang="en-US" sz="1400" dirty="0">
                <a:solidFill>
                  <a:srgbClr val="494949"/>
                </a:solidFill>
              </a:rPr>
              <a:t>Nacionalni program certificira ponudnike turističnih namestitev, ki so zavezani trajnosti. Ti morajo izpolnjevati mednarodne standarde za okoljsko označevanje in se ukvarjati s praksami, kot so zmanjševanje odpadkov in ohranjanje habitatov.</a:t>
            </a:r>
            <a:endParaRPr lang="en-IE" sz="1400">
              <a:solidFill>
                <a:srgbClr val="494949"/>
              </a:solidFill>
              <a:ea typeface="Calibri"/>
              <a:cs typeface="Calibri"/>
            </a:endParaRPr>
          </a:p>
        </p:txBody>
      </p:sp>
      <p:pic>
        <p:nvPicPr>
          <p:cNvPr id="9" name="Picture 8">
            <a:extLst>
              <a:ext uri="{FF2B5EF4-FFF2-40B4-BE49-F238E27FC236}">
                <a16:creationId xmlns:a16="http://schemas.microsoft.com/office/drawing/2014/main" id="{759C9552-48E3-046C-B4AD-D0A4C774CA38}"/>
              </a:ext>
            </a:extLst>
          </p:cNvPr>
          <p:cNvPicPr>
            <a:picLocks noChangeAspect="1"/>
          </p:cNvPicPr>
          <p:nvPr/>
        </p:nvPicPr>
        <p:blipFill>
          <a:blip r:embed="rId5"/>
          <a:stretch>
            <a:fillRect/>
          </a:stretch>
        </p:blipFill>
        <p:spPr>
          <a:xfrm>
            <a:off x="150026" y="5588805"/>
            <a:ext cx="850589" cy="846711"/>
          </a:xfrm>
          <a:prstGeom prst="rect">
            <a:avLst/>
          </a:prstGeom>
        </p:spPr>
      </p:pic>
    </p:spTree>
    <p:extLst>
      <p:ext uri="{BB962C8B-B14F-4D97-AF65-F5344CB8AC3E}">
        <p14:creationId xmlns:p14="http://schemas.microsoft.com/office/powerpoint/2010/main" val="304563935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ECF7980-45C8-4841-9C25-9614F41289D5}"/>
</file>

<file path=customXml/itemProps2.xml><?xml version="1.0" encoding="utf-8"?>
<ds:datastoreItem xmlns:ds="http://schemas.openxmlformats.org/officeDocument/2006/customXml" ds:itemID="{47F2E768-A8F4-4302-AEB6-C44A211C756D}"/>
</file>

<file path=customXml/itemProps3.xml><?xml version="1.0" encoding="utf-8"?>
<ds:datastoreItem xmlns:ds="http://schemas.openxmlformats.org/officeDocument/2006/customXml" ds:itemID="{0522A79E-F4E0-46C5-9D6C-3DE1C0C96370}"/>
</file>

<file path=docProps/app.xml><?xml version="1.0" encoding="utf-8"?>
<Properties xmlns="http://schemas.openxmlformats.org/officeDocument/2006/extended-properties" xmlns:vt="http://schemas.openxmlformats.org/officeDocument/2006/docPropsVTypes">
  <TotalTime>14600</TotalTime>
  <Words>8330</Words>
  <Application>Microsoft Office PowerPoint</Application>
  <PresentationFormat>Širokozaslonsko</PresentationFormat>
  <Paragraphs>698</Paragraphs>
  <Slides>55</Slides>
  <Notes>0</Notes>
  <HiddenSlides>0</HiddenSlides>
  <MMClips>0</MMClips>
  <ScaleCrop>false</ScaleCrop>
  <HeadingPairs>
    <vt:vector size="4" baseType="variant">
      <vt:variant>
        <vt:lpstr>Tema</vt:lpstr>
      </vt:variant>
      <vt:variant>
        <vt:i4>1</vt:i4>
      </vt:variant>
      <vt:variant>
        <vt:lpstr>Naslovi diapozitivov</vt:lpstr>
      </vt:variant>
      <vt:variant>
        <vt:i4>55</vt:i4>
      </vt:variant>
    </vt:vector>
  </HeadingPairs>
  <TitlesOfParts>
    <vt:vector size="56"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docId:7217D5CEF7F1ECA75F741C3BB652D662</cp:keywords>
  <cp:lastModifiedBy>Tatjana Klakočar</cp:lastModifiedBy>
  <cp:revision>598</cp:revision>
  <dcterms:created xsi:type="dcterms:W3CDTF">2020-10-14T13:32:04Z</dcterms:created>
  <dcterms:modified xsi:type="dcterms:W3CDTF">2026-01-09T10:45:25Z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