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53"/>
  </p:notesMasterIdLst>
  <p:sldIdLst>
    <p:sldId id="7700" r:id="rId5"/>
    <p:sldId id="7774" r:id="rId6"/>
    <p:sldId id="7696" r:id="rId7"/>
    <p:sldId id="7697" r:id="rId8"/>
    <p:sldId id="7776" r:id="rId9"/>
    <p:sldId id="7732" r:id="rId10"/>
    <p:sldId id="7761" r:id="rId11"/>
    <p:sldId id="7716" r:id="rId12"/>
    <p:sldId id="7802" r:id="rId13"/>
    <p:sldId id="7821" r:id="rId14"/>
    <p:sldId id="7787" r:id="rId15"/>
    <p:sldId id="7750" r:id="rId16"/>
    <p:sldId id="7803" r:id="rId17"/>
    <p:sldId id="7808" r:id="rId18"/>
    <p:sldId id="7822" r:id="rId19"/>
    <p:sldId id="7823" r:id="rId20"/>
    <p:sldId id="7804" r:id="rId21"/>
    <p:sldId id="7809" r:id="rId22"/>
    <p:sldId id="7825" r:id="rId23"/>
    <p:sldId id="7815" r:id="rId24"/>
    <p:sldId id="7816" r:id="rId25"/>
    <p:sldId id="7826" r:id="rId26"/>
    <p:sldId id="7827" r:id="rId27"/>
    <p:sldId id="7828" r:id="rId28"/>
    <p:sldId id="7813" r:id="rId29"/>
    <p:sldId id="7814" r:id="rId30"/>
    <p:sldId id="7817" r:id="rId31"/>
    <p:sldId id="7818" r:id="rId32"/>
    <p:sldId id="7819" r:id="rId33"/>
    <p:sldId id="7805" r:id="rId34"/>
    <p:sldId id="7810" r:id="rId35"/>
    <p:sldId id="7765" r:id="rId36"/>
    <p:sldId id="7829" r:id="rId37"/>
    <p:sldId id="7830" r:id="rId38"/>
    <p:sldId id="7806" r:id="rId39"/>
    <p:sldId id="7811" r:id="rId40"/>
    <p:sldId id="7812" r:id="rId41"/>
    <p:sldId id="7831" r:id="rId42"/>
    <p:sldId id="7832" r:id="rId43"/>
    <p:sldId id="7807" r:id="rId44"/>
    <p:sldId id="7820" r:id="rId45"/>
    <p:sldId id="7824" r:id="rId46"/>
    <p:sldId id="7833" r:id="rId47"/>
    <p:sldId id="7834" r:id="rId48"/>
    <p:sldId id="7835" r:id="rId49"/>
    <p:sldId id="7749" r:id="rId50"/>
    <p:sldId id="7777" r:id="rId51"/>
    <p:sldId id="770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49BA07-5AD8-DBE6-CF8D-1978A2CC3BDE}" name="Mojca Polak" initials="MP" userId="S::mojcap@vsgt.si::f5a19fb5-0c1a-495c-9bf1-b8f787f236a4" providerId="AD"/>
  <p188:author id="{AFFBDE77-884B-9F7C-9277-DC642D787AB9}" name="Tatjana Klakočar" initials="TK" userId="S::tatjana.klakocar@vsgt.si::52d434e4-ce75-449b-9aeb-5e821878ed4a" providerId="AD"/>
  <p188:author id="{7185227C-FBA7-F28C-370D-E5FB3AEC3332}" name="Helena Rošker" initials="HR" userId="S::helena.rosker@vsgt.si::7b461ed6-2d3c-4d34-a497-aaaf122d41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59597"/>
    <a:srgbClr val="414141"/>
    <a:srgbClr val="FFFFFF"/>
    <a:srgbClr val="000000"/>
    <a:srgbClr val="0C4659"/>
    <a:srgbClr val="82CCCA"/>
    <a:srgbClr val="E5BEAC"/>
    <a:srgbClr val="FBA63B"/>
    <a:srgbClr val="F6BF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94E533-D3C7-54D2-9EA8-C7A22BD73AD1}" v="310" dt="2026-01-07T12:25:19.968"/>
  </p1510:revLst>
</p1510:revInfo>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ematski slog 1 – poudarek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29"/>
    <p:restoredTop sz="94703"/>
  </p:normalViewPr>
  <p:slideViewPr>
    <p:cSldViewPr snapToGrid="0">
      <p:cViewPr varScale="1">
        <p:scale>
          <a:sx n="78" d="100"/>
          <a:sy n="78" d="100"/>
        </p:scale>
        <p:origin x="422" y="6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Krošl" userId="S::irenak@vsgt.si::6f871211-9d6e-4801-9f7a-49ad5e71b0eb" providerId="AD" clId="Web-{9594E533-D3C7-54D2-9EA8-C7A22BD73AD1}"/>
    <pc:docChg chg="modSld">
      <pc:chgData name="Irena Krošl" userId="S::irenak@vsgt.si::6f871211-9d6e-4801-9f7a-49ad5e71b0eb" providerId="AD" clId="Web-{9594E533-D3C7-54D2-9EA8-C7A22BD73AD1}" dt="2026-01-07T12:25:19.968" v="280" actId="20577"/>
      <pc:docMkLst>
        <pc:docMk/>
      </pc:docMkLst>
      <pc:sldChg chg="modSp">
        <pc:chgData name="Irena Krošl" userId="S::irenak@vsgt.si::6f871211-9d6e-4801-9f7a-49ad5e71b0eb" providerId="AD" clId="Web-{9594E533-D3C7-54D2-9EA8-C7A22BD73AD1}" dt="2026-01-07T10:37:14.852" v="14" actId="20577"/>
        <pc:sldMkLst>
          <pc:docMk/>
          <pc:sldMk cId="648164715" sldId="7696"/>
        </pc:sldMkLst>
        <pc:spChg chg="mod">
          <ac:chgData name="Irena Krošl" userId="S::irenak@vsgt.si::6f871211-9d6e-4801-9f7a-49ad5e71b0eb" providerId="AD" clId="Web-{9594E533-D3C7-54D2-9EA8-C7A22BD73AD1}" dt="2026-01-07T10:37:00.602" v="12" actId="1076"/>
          <ac:spMkLst>
            <pc:docMk/>
            <pc:sldMk cId="648164715" sldId="7696"/>
            <ac:spMk id="4" creationId="{ED390AB9-4058-D6E3-7CDA-7CE51B8A94D7}"/>
          </ac:spMkLst>
        </pc:spChg>
        <pc:spChg chg="mod">
          <ac:chgData name="Irena Krošl" userId="S::irenak@vsgt.si::6f871211-9d6e-4801-9f7a-49ad5e71b0eb" providerId="AD" clId="Web-{9594E533-D3C7-54D2-9EA8-C7A22BD73AD1}" dt="2026-01-07T10:35:57.648" v="5" actId="1076"/>
          <ac:spMkLst>
            <pc:docMk/>
            <pc:sldMk cId="648164715" sldId="7696"/>
            <ac:spMk id="8" creationId="{9E008C6E-21CE-8F0D-9175-2244D18D2709}"/>
          </ac:spMkLst>
        </pc:spChg>
        <pc:spChg chg="mod">
          <ac:chgData name="Irena Krošl" userId="S::irenak@vsgt.si::6f871211-9d6e-4801-9f7a-49ad5e71b0eb" providerId="AD" clId="Web-{9594E533-D3C7-54D2-9EA8-C7A22BD73AD1}" dt="2026-01-07T10:37:14.852" v="14" actId="20577"/>
          <ac:spMkLst>
            <pc:docMk/>
            <pc:sldMk cId="648164715" sldId="7696"/>
            <ac:spMk id="11" creationId="{0D4384D8-C9BE-3A21-3637-568A04D30488}"/>
          </ac:spMkLst>
        </pc:spChg>
        <pc:spChg chg="mod">
          <ac:chgData name="Irena Krošl" userId="S::irenak@vsgt.si::6f871211-9d6e-4801-9f7a-49ad5e71b0eb" providerId="AD" clId="Web-{9594E533-D3C7-54D2-9EA8-C7A22BD73AD1}" dt="2026-01-07T10:36:41.086" v="7" actId="1076"/>
          <ac:spMkLst>
            <pc:docMk/>
            <pc:sldMk cId="648164715" sldId="7696"/>
            <ac:spMk id="12" creationId="{83090131-0E8A-A3B3-4801-78F232BBFD98}"/>
          </ac:spMkLst>
        </pc:spChg>
        <pc:spChg chg="mod">
          <ac:chgData name="Irena Krošl" userId="S::irenak@vsgt.si::6f871211-9d6e-4801-9f7a-49ad5e71b0eb" providerId="AD" clId="Web-{9594E533-D3C7-54D2-9EA8-C7A22BD73AD1}" dt="2026-01-07T10:36:38.601" v="6" actId="1076"/>
          <ac:spMkLst>
            <pc:docMk/>
            <pc:sldMk cId="648164715" sldId="7696"/>
            <ac:spMk id="13" creationId="{8200CF51-BD65-558A-3660-B4F2C25FF695}"/>
          </ac:spMkLst>
        </pc:spChg>
        <pc:spChg chg="mod">
          <ac:chgData name="Irena Krošl" userId="S::irenak@vsgt.si::6f871211-9d6e-4801-9f7a-49ad5e71b0eb" providerId="AD" clId="Web-{9594E533-D3C7-54D2-9EA8-C7A22BD73AD1}" dt="2026-01-07T10:36:45.039" v="9" actId="1076"/>
          <ac:spMkLst>
            <pc:docMk/>
            <pc:sldMk cId="648164715" sldId="7696"/>
            <ac:spMk id="15" creationId="{CADCB91F-97FD-BA93-03ED-60272CBB45BD}"/>
          </ac:spMkLst>
        </pc:spChg>
        <pc:cxnChg chg="mod">
          <ac:chgData name="Irena Krošl" userId="S::irenak@vsgt.si::6f871211-9d6e-4801-9f7a-49ad5e71b0eb" providerId="AD" clId="Web-{9594E533-D3C7-54D2-9EA8-C7A22BD73AD1}" dt="2026-01-07T10:36:54.148" v="11" actId="1076"/>
          <ac:cxnSpMkLst>
            <pc:docMk/>
            <pc:sldMk cId="648164715" sldId="7696"/>
            <ac:cxnSpMk id="5" creationId="{E4763E85-8230-E79D-9079-124CC9F3A311}"/>
          </ac:cxnSpMkLst>
        </pc:cxnChg>
        <pc:cxnChg chg="mod">
          <ac:chgData name="Irena Krošl" userId="S::irenak@vsgt.si::6f871211-9d6e-4801-9f7a-49ad5e71b0eb" providerId="AD" clId="Web-{9594E533-D3C7-54D2-9EA8-C7A22BD73AD1}" dt="2026-01-07T10:36:43.164" v="8" actId="1076"/>
          <ac:cxnSpMkLst>
            <pc:docMk/>
            <pc:sldMk cId="648164715" sldId="7696"/>
            <ac:cxnSpMk id="26" creationId="{A9DBDEEE-37E2-4D7D-EEAE-F063628F4288}"/>
          </ac:cxnSpMkLst>
        </pc:cxnChg>
      </pc:sldChg>
      <pc:sldChg chg="modSp">
        <pc:chgData name="Irena Krošl" userId="S::irenak@vsgt.si::6f871211-9d6e-4801-9f7a-49ad5e71b0eb" providerId="AD" clId="Web-{9594E533-D3C7-54D2-9EA8-C7A22BD73AD1}" dt="2026-01-07T11:10:26.503" v="31" actId="20577"/>
        <pc:sldMkLst>
          <pc:docMk/>
          <pc:sldMk cId="1261339689" sldId="7697"/>
        </pc:sldMkLst>
        <pc:spChg chg="mod">
          <ac:chgData name="Irena Krošl" userId="S::irenak@vsgt.si::6f871211-9d6e-4801-9f7a-49ad5e71b0eb" providerId="AD" clId="Web-{9594E533-D3C7-54D2-9EA8-C7A22BD73AD1}" dt="2026-01-07T11:09:49.768" v="17" actId="1076"/>
          <ac:spMkLst>
            <pc:docMk/>
            <pc:sldMk cId="1261339689" sldId="7697"/>
            <ac:spMk id="2" creationId="{40027CD3-2289-5E88-4C82-8D874CA21E96}"/>
          </ac:spMkLst>
        </pc:spChg>
        <pc:spChg chg="mod">
          <ac:chgData name="Irena Krošl" userId="S::irenak@vsgt.si::6f871211-9d6e-4801-9f7a-49ad5e71b0eb" providerId="AD" clId="Web-{9594E533-D3C7-54D2-9EA8-C7A22BD73AD1}" dt="2026-01-07T11:09:58.909" v="23" actId="20577"/>
          <ac:spMkLst>
            <pc:docMk/>
            <pc:sldMk cId="1261339689" sldId="7697"/>
            <ac:spMk id="7" creationId="{331E1B39-97B9-CAAC-67E2-9824BFCBEE58}"/>
          </ac:spMkLst>
        </pc:spChg>
        <pc:spChg chg="mod">
          <ac:chgData name="Irena Krošl" userId="S::irenak@vsgt.si::6f871211-9d6e-4801-9f7a-49ad5e71b0eb" providerId="AD" clId="Web-{9594E533-D3C7-54D2-9EA8-C7A22BD73AD1}" dt="2026-01-07T11:10:26.503" v="31" actId="20577"/>
          <ac:spMkLst>
            <pc:docMk/>
            <pc:sldMk cId="1261339689" sldId="7697"/>
            <ac:spMk id="9" creationId="{E3C7DA29-0591-9302-5AFD-F9A1396F5E77}"/>
          </ac:spMkLst>
        </pc:spChg>
        <pc:spChg chg="mod">
          <ac:chgData name="Irena Krošl" userId="S::irenak@vsgt.si::6f871211-9d6e-4801-9f7a-49ad5e71b0eb" providerId="AD" clId="Web-{9594E533-D3C7-54D2-9EA8-C7A22BD73AD1}" dt="2026-01-07T11:10:11.081" v="26" actId="20577"/>
          <ac:spMkLst>
            <pc:docMk/>
            <pc:sldMk cId="1261339689" sldId="7697"/>
            <ac:spMk id="12" creationId="{C3227A10-694A-CC4E-34BB-EC5208B9678F}"/>
          </ac:spMkLst>
        </pc:spChg>
        <pc:spChg chg="mod">
          <ac:chgData name="Irena Krošl" userId="S::irenak@vsgt.si::6f871211-9d6e-4801-9f7a-49ad5e71b0eb" providerId="AD" clId="Web-{9594E533-D3C7-54D2-9EA8-C7A22BD73AD1}" dt="2026-01-07T11:09:31.596" v="16" actId="20577"/>
          <ac:spMkLst>
            <pc:docMk/>
            <pc:sldMk cId="1261339689" sldId="7697"/>
            <ac:spMk id="16" creationId="{350C6264-0708-676B-CF23-BE7116945600}"/>
          </ac:spMkLst>
        </pc:spChg>
      </pc:sldChg>
      <pc:sldChg chg="modSp">
        <pc:chgData name="Irena Krošl" userId="S::irenak@vsgt.si::6f871211-9d6e-4801-9f7a-49ad5e71b0eb" providerId="AD" clId="Web-{9594E533-D3C7-54D2-9EA8-C7A22BD73AD1}" dt="2026-01-07T12:25:19.968" v="280" actId="20577"/>
        <pc:sldMkLst>
          <pc:docMk/>
          <pc:sldMk cId="2961207069" sldId="7702"/>
        </pc:sldMkLst>
        <pc:spChg chg="mod">
          <ac:chgData name="Irena Krošl" userId="S::irenak@vsgt.si::6f871211-9d6e-4801-9f7a-49ad5e71b0eb" providerId="AD" clId="Web-{9594E533-D3C7-54D2-9EA8-C7A22BD73AD1}" dt="2026-01-07T12:25:07.343" v="275" actId="1076"/>
          <ac:spMkLst>
            <pc:docMk/>
            <pc:sldMk cId="2961207069" sldId="7702"/>
            <ac:spMk id="12" creationId="{A258AFCB-3ABF-C161-3419-10F437108D7D}"/>
          </ac:spMkLst>
        </pc:spChg>
        <pc:spChg chg="mod">
          <ac:chgData name="Irena Krošl" userId="S::irenak@vsgt.si::6f871211-9d6e-4801-9f7a-49ad5e71b0eb" providerId="AD" clId="Web-{9594E533-D3C7-54D2-9EA8-C7A22BD73AD1}" dt="2026-01-07T12:25:14.687" v="277" actId="20577"/>
          <ac:spMkLst>
            <pc:docMk/>
            <pc:sldMk cId="2961207069" sldId="7702"/>
            <ac:spMk id="14" creationId="{D038243F-8340-B1BF-D76B-D388040AA801}"/>
          </ac:spMkLst>
        </pc:spChg>
        <pc:spChg chg="mod">
          <ac:chgData name="Irena Krošl" userId="S::irenak@vsgt.si::6f871211-9d6e-4801-9f7a-49ad5e71b0eb" providerId="AD" clId="Web-{9594E533-D3C7-54D2-9EA8-C7A22BD73AD1}" dt="2026-01-07T12:25:19.968" v="280" actId="20577"/>
          <ac:spMkLst>
            <pc:docMk/>
            <pc:sldMk cId="2961207069" sldId="7702"/>
            <ac:spMk id="54" creationId="{4065BC51-B524-FC95-B65C-14FE7E10D2B1}"/>
          </ac:spMkLst>
        </pc:spChg>
      </pc:sldChg>
      <pc:sldChg chg="modSp">
        <pc:chgData name="Irena Krošl" userId="S::irenak@vsgt.si::6f871211-9d6e-4801-9f7a-49ad5e71b0eb" providerId="AD" clId="Web-{9594E533-D3C7-54D2-9EA8-C7A22BD73AD1}" dt="2026-01-07T11:20:01.122" v="65" actId="20577"/>
        <pc:sldMkLst>
          <pc:docMk/>
          <pc:sldMk cId="2565865014" sldId="7716"/>
        </pc:sldMkLst>
        <pc:spChg chg="mod">
          <ac:chgData name="Irena Krošl" userId="S::irenak@vsgt.si::6f871211-9d6e-4801-9f7a-49ad5e71b0eb" providerId="AD" clId="Web-{9594E533-D3C7-54D2-9EA8-C7A22BD73AD1}" dt="2026-01-07T11:20:01.122" v="65" actId="20577"/>
          <ac:spMkLst>
            <pc:docMk/>
            <pc:sldMk cId="2565865014" sldId="7716"/>
            <ac:spMk id="4" creationId="{299AE6E4-444C-F617-4AF8-40AFB4F4F565}"/>
          </ac:spMkLst>
        </pc:spChg>
        <pc:spChg chg="mod">
          <ac:chgData name="Irena Krošl" userId="S::irenak@vsgt.si::6f871211-9d6e-4801-9f7a-49ad5e71b0eb" providerId="AD" clId="Web-{9594E533-D3C7-54D2-9EA8-C7A22BD73AD1}" dt="2026-01-07T11:19:52.278" v="63" actId="1076"/>
          <ac:spMkLst>
            <pc:docMk/>
            <pc:sldMk cId="2565865014" sldId="7716"/>
            <ac:spMk id="7" creationId="{80105E98-29A5-C2B3-FDB8-7B9DBB9A1380}"/>
          </ac:spMkLst>
        </pc:spChg>
        <pc:picChg chg="mod">
          <ac:chgData name="Irena Krošl" userId="S::irenak@vsgt.si::6f871211-9d6e-4801-9f7a-49ad5e71b0eb" providerId="AD" clId="Web-{9594E533-D3C7-54D2-9EA8-C7A22BD73AD1}" dt="2026-01-07T11:19:54.934" v="64" actId="1076"/>
          <ac:picMkLst>
            <pc:docMk/>
            <pc:sldMk cId="2565865014" sldId="7716"/>
            <ac:picMk id="3" creationId="{36BF7190-0721-65D7-5EE5-5632A900E5C0}"/>
          </ac:picMkLst>
        </pc:picChg>
      </pc:sldChg>
      <pc:sldChg chg="modSp">
        <pc:chgData name="Irena Krošl" userId="S::irenak@vsgt.si::6f871211-9d6e-4801-9f7a-49ad5e71b0eb" providerId="AD" clId="Web-{9594E533-D3C7-54D2-9EA8-C7A22BD73AD1}" dt="2026-01-07T11:14:28.018" v="56" actId="1076"/>
        <pc:sldMkLst>
          <pc:docMk/>
          <pc:sldMk cId="1164802475" sldId="7732"/>
        </pc:sldMkLst>
        <pc:spChg chg="mod">
          <ac:chgData name="Irena Krošl" userId="S::irenak@vsgt.si::6f871211-9d6e-4801-9f7a-49ad5e71b0eb" providerId="AD" clId="Web-{9594E533-D3C7-54D2-9EA8-C7A22BD73AD1}" dt="2026-01-07T11:13:56.563" v="48" actId="20577"/>
          <ac:spMkLst>
            <pc:docMk/>
            <pc:sldMk cId="1164802475" sldId="7732"/>
            <ac:spMk id="3" creationId="{8E0DC63F-1113-8B2F-1469-86F174148462}"/>
          </ac:spMkLst>
        </pc:spChg>
        <pc:spChg chg="mod">
          <ac:chgData name="Irena Krošl" userId="S::irenak@vsgt.si::6f871211-9d6e-4801-9f7a-49ad5e71b0eb" providerId="AD" clId="Web-{9594E533-D3C7-54D2-9EA8-C7A22BD73AD1}" dt="2026-01-07T11:14:28.018" v="56" actId="1076"/>
          <ac:spMkLst>
            <pc:docMk/>
            <pc:sldMk cId="1164802475" sldId="7732"/>
            <ac:spMk id="26" creationId="{E692E126-A856-F0CE-FE52-EDEEF84A76E2}"/>
          </ac:spMkLst>
        </pc:spChg>
        <pc:spChg chg="mod">
          <ac:chgData name="Irena Krošl" userId="S::irenak@vsgt.si::6f871211-9d6e-4801-9f7a-49ad5e71b0eb" providerId="AD" clId="Web-{9594E533-D3C7-54D2-9EA8-C7A22BD73AD1}" dt="2026-01-07T11:14:08.110" v="52" actId="14100"/>
          <ac:spMkLst>
            <pc:docMk/>
            <pc:sldMk cId="1164802475" sldId="7732"/>
            <ac:spMk id="27" creationId="{71E24FF5-0447-4C0E-374E-FA093D1717F6}"/>
          </ac:spMkLst>
        </pc:spChg>
      </pc:sldChg>
      <pc:sldChg chg="modSp">
        <pc:chgData name="Irena Krošl" userId="S::irenak@vsgt.si::6f871211-9d6e-4801-9f7a-49ad5e71b0eb" providerId="AD" clId="Web-{9594E533-D3C7-54D2-9EA8-C7A22BD73AD1}" dt="2026-01-07T12:24:40.578" v="271" actId="1076"/>
        <pc:sldMkLst>
          <pc:docMk/>
          <pc:sldMk cId="2227573137" sldId="7749"/>
        </pc:sldMkLst>
        <pc:spChg chg="mod">
          <ac:chgData name="Irena Krošl" userId="S::irenak@vsgt.si::6f871211-9d6e-4801-9f7a-49ad5e71b0eb" providerId="AD" clId="Web-{9594E533-D3C7-54D2-9EA8-C7A22BD73AD1}" dt="2026-01-07T12:24:40.578" v="271" actId="1076"/>
          <ac:spMkLst>
            <pc:docMk/>
            <pc:sldMk cId="2227573137" sldId="7749"/>
            <ac:spMk id="14" creationId="{F32F6B26-67AD-7348-E9F5-CD17953D0BB6}"/>
          </ac:spMkLst>
        </pc:spChg>
      </pc:sldChg>
      <pc:sldChg chg="modSp">
        <pc:chgData name="Irena Krošl" userId="S::irenak@vsgt.si::6f871211-9d6e-4801-9f7a-49ad5e71b0eb" providerId="AD" clId="Web-{9594E533-D3C7-54D2-9EA8-C7A22BD73AD1}" dt="2026-01-07T11:21:51.092" v="86" actId="1076"/>
        <pc:sldMkLst>
          <pc:docMk/>
          <pc:sldMk cId="4088458148" sldId="7750"/>
        </pc:sldMkLst>
        <pc:spChg chg="mod">
          <ac:chgData name="Irena Krošl" userId="S::irenak@vsgt.si::6f871211-9d6e-4801-9f7a-49ad5e71b0eb" providerId="AD" clId="Web-{9594E533-D3C7-54D2-9EA8-C7A22BD73AD1}" dt="2026-01-07T11:21:51.092" v="86" actId="1076"/>
          <ac:spMkLst>
            <pc:docMk/>
            <pc:sldMk cId="4088458148" sldId="7750"/>
            <ac:spMk id="6" creationId="{B272A7BB-2283-24CD-7B33-FC2B41645216}"/>
          </ac:spMkLst>
        </pc:spChg>
      </pc:sldChg>
      <pc:sldChg chg="modSp">
        <pc:chgData name="Irena Krošl" userId="S::irenak@vsgt.si::6f871211-9d6e-4801-9f7a-49ad5e71b0eb" providerId="AD" clId="Web-{9594E533-D3C7-54D2-9EA8-C7A22BD73AD1}" dt="2026-01-07T11:19:16.261" v="62" actId="1076"/>
        <pc:sldMkLst>
          <pc:docMk/>
          <pc:sldMk cId="3513236028" sldId="7761"/>
        </pc:sldMkLst>
        <pc:spChg chg="mod">
          <ac:chgData name="Irena Krošl" userId="S::irenak@vsgt.si::6f871211-9d6e-4801-9f7a-49ad5e71b0eb" providerId="AD" clId="Web-{9594E533-D3C7-54D2-9EA8-C7A22BD73AD1}" dt="2026-01-07T11:15:03.675" v="61" actId="20577"/>
          <ac:spMkLst>
            <pc:docMk/>
            <pc:sldMk cId="3513236028" sldId="7761"/>
            <ac:spMk id="3" creationId="{3779196A-1ACC-6549-C2A9-947F08747415}"/>
          </ac:spMkLst>
        </pc:spChg>
        <pc:spChg chg="mod">
          <ac:chgData name="Irena Krošl" userId="S::irenak@vsgt.si::6f871211-9d6e-4801-9f7a-49ad5e71b0eb" providerId="AD" clId="Web-{9594E533-D3C7-54D2-9EA8-C7A22BD73AD1}" dt="2026-01-07T11:14:49.894" v="58" actId="1076"/>
          <ac:spMkLst>
            <pc:docMk/>
            <pc:sldMk cId="3513236028" sldId="7761"/>
            <ac:spMk id="9" creationId="{AE752E43-493E-0FA7-2AFA-9DCD82469B6A}"/>
          </ac:spMkLst>
        </pc:spChg>
        <pc:spChg chg="mod">
          <ac:chgData name="Irena Krošl" userId="S::irenak@vsgt.si::6f871211-9d6e-4801-9f7a-49ad5e71b0eb" providerId="AD" clId="Web-{9594E533-D3C7-54D2-9EA8-C7A22BD73AD1}" dt="2026-01-07T11:14:57.691" v="60" actId="1076"/>
          <ac:spMkLst>
            <pc:docMk/>
            <pc:sldMk cId="3513236028" sldId="7761"/>
            <ac:spMk id="11" creationId="{D2EB433A-48BA-2209-0B5B-A2026216FC41}"/>
          </ac:spMkLst>
        </pc:spChg>
        <pc:picChg chg="mod">
          <ac:chgData name="Irena Krošl" userId="S::irenak@vsgt.si::6f871211-9d6e-4801-9f7a-49ad5e71b0eb" providerId="AD" clId="Web-{9594E533-D3C7-54D2-9EA8-C7A22BD73AD1}" dt="2026-01-07T11:19:16.261" v="62" actId="1076"/>
          <ac:picMkLst>
            <pc:docMk/>
            <pc:sldMk cId="3513236028" sldId="7761"/>
            <ac:picMk id="2" creationId="{D9FAF786-B9E2-8826-964D-8E5C07EFAE81}"/>
          </ac:picMkLst>
        </pc:picChg>
        <pc:cxnChg chg="mod">
          <ac:chgData name="Irena Krošl" userId="S::irenak@vsgt.si::6f871211-9d6e-4801-9f7a-49ad5e71b0eb" providerId="AD" clId="Web-{9594E533-D3C7-54D2-9EA8-C7A22BD73AD1}" dt="2026-01-07T11:14:54.128" v="59" actId="1076"/>
          <ac:cxnSpMkLst>
            <pc:docMk/>
            <pc:sldMk cId="3513236028" sldId="7761"/>
            <ac:cxnSpMk id="10" creationId="{744F8B49-D69A-6E72-728B-56285D55571E}"/>
          </ac:cxnSpMkLst>
        </pc:cxnChg>
      </pc:sldChg>
      <pc:sldChg chg="modSp">
        <pc:chgData name="Irena Krošl" userId="S::irenak@vsgt.si::6f871211-9d6e-4801-9f7a-49ad5e71b0eb" providerId="AD" clId="Web-{9594E533-D3C7-54D2-9EA8-C7A22BD73AD1}" dt="2026-01-07T12:06:47.783" v="198" actId="1076"/>
        <pc:sldMkLst>
          <pc:docMk/>
          <pc:sldMk cId="1458162308" sldId="7765"/>
        </pc:sldMkLst>
        <pc:spChg chg="mod">
          <ac:chgData name="Irena Krošl" userId="S::irenak@vsgt.si::6f871211-9d6e-4801-9f7a-49ad5e71b0eb" providerId="AD" clId="Web-{9594E533-D3C7-54D2-9EA8-C7A22BD73AD1}" dt="2026-01-07T12:06:37.892" v="195" actId="20577"/>
          <ac:spMkLst>
            <pc:docMk/>
            <pc:sldMk cId="1458162308" sldId="7765"/>
            <ac:spMk id="5" creationId="{C6DE00D2-B756-86FE-C763-129A76193CD6}"/>
          </ac:spMkLst>
        </pc:spChg>
        <pc:spChg chg="mod">
          <ac:chgData name="Irena Krošl" userId="S::irenak@vsgt.si::6f871211-9d6e-4801-9f7a-49ad5e71b0eb" providerId="AD" clId="Web-{9594E533-D3C7-54D2-9EA8-C7A22BD73AD1}" dt="2026-01-07T12:06:47.783" v="198" actId="1076"/>
          <ac:spMkLst>
            <pc:docMk/>
            <pc:sldMk cId="1458162308" sldId="7765"/>
            <ac:spMk id="6" creationId="{8A8891A0-3D4B-DF17-FDBB-83C23EE9D9B9}"/>
          </ac:spMkLst>
        </pc:spChg>
        <pc:spChg chg="mod">
          <ac:chgData name="Irena Krošl" userId="S::irenak@vsgt.si::6f871211-9d6e-4801-9f7a-49ad5e71b0eb" providerId="AD" clId="Web-{9594E533-D3C7-54D2-9EA8-C7A22BD73AD1}" dt="2026-01-07T12:06:34.626" v="188" actId="1076"/>
          <ac:spMkLst>
            <pc:docMk/>
            <pc:sldMk cId="1458162308" sldId="7765"/>
            <ac:spMk id="10" creationId="{BD864281-E3BE-185C-AEF8-D89053C62FD9}"/>
          </ac:spMkLst>
        </pc:spChg>
      </pc:sldChg>
      <pc:sldChg chg="modSp">
        <pc:chgData name="Irena Krošl" userId="S::irenak@vsgt.si::6f871211-9d6e-4801-9f7a-49ad5e71b0eb" providerId="AD" clId="Web-{9594E533-D3C7-54D2-9EA8-C7A22BD73AD1}" dt="2026-01-07T10:35:53.788" v="4" actId="20577"/>
        <pc:sldMkLst>
          <pc:docMk/>
          <pc:sldMk cId="1721721080" sldId="7774"/>
        </pc:sldMkLst>
        <pc:spChg chg="mod">
          <ac:chgData name="Irena Krošl" userId="S::irenak@vsgt.si::6f871211-9d6e-4801-9f7a-49ad5e71b0eb" providerId="AD" clId="Web-{9594E533-D3C7-54D2-9EA8-C7A22BD73AD1}" dt="2026-01-07T10:35:53.788" v="4" actId="20577"/>
          <ac:spMkLst>
            <pc:docMk/>
            <pc:sldMk cId="1721721080" sldId="7774"/>
            <ac:spMk id="7" creationId="{51925EDA-7607-12FD-19C2-1D4F5146246C}"/>
          </ac:spMkLst>
        </pc:spChg>
      </pc:sldChg>
      <pc:sldChg chg="modSp">
        <pc:chgData name="Irena Krošl" userId="S::irenak@vsgt.si::6f871211-9d6e-4801-9f7a-49ad5e71b0eb" providerId="AD" clId="Web-{9594E533-D3C7-54D2-9EA8-C7A22BD73AD1}" dt="2026-01-07T11:13:43.953" v="40" actId="20577"/>
        <pc:sldMkLst>
          <pc:docMk/>
          <pc:sldMk cId="3801510155" sldId="7776"/>
        </pc:sldMkLst>
        <pc:spChg chg="mod">
          <ac:chgData name="Irena Krošl" userId="S::irenak@vsgt.si::6f871211-9d6e-4801-9f7a-49ad5e71b0eb" providerId="AD" clId="Web-{9594E533-D3C7-54D2-9EA8-C7A22BD73AD1}" dt="2026-01-07T11:13:38.921" v="38" actId="20577"/>
          <ac:spMkLst>
            <pc:docMk/>
            <pc:sldMk cId="3801510155" sldId="7776"/>
            <ac:spMk id="3" creationId="{A9176FE3-F725-B493-6590-4D70990DBECD}"/>
          </ac:spMkLst>
        </pc:spChg>
        <pc:spChg chg="mod">
          <ac:chgData name="Irena Krošl" userId="S::irenak@vsgt.si::6f871211-9d6e-4801-9f7a-49ad5e71b0eb" providerId="AD" clId="Web-{9594E533-D3C7-54D2-9EA8-C7A22BD73AD1}" dt="2026-01-07T11:13:43.953" v="40" actId="20577"/>
          <ac:spMkLst>
            <pc:docMk/>
            <pc:sldMk cId="3801510155" sldId="7776"/>
            <ac:spMk id="8" creationId="{D45A6D4E-2928-D5EE-BDCC-6231AE61993A}"/>
          </ac:spMkLst>
        </pc:spChg>
      </pc:sldChg>
      <pc:sldChg chg="modSp">
        <pc:chgData name="Irena Krošl" userId="S::irenak@vsgt.si::6f871211-9d6e-4801-9f7a-49ad5e71b0eb" providerId="AD" clId="Web-{9594E533-D3C7-54D2-9EA8-C7A22BD73AD1}" dt="2026-01-07T12:24:55.875" v="273" actId="14100"/>
        <pc:sldMkLst>
          <pc:docMk/>
          <pc:sldMk cId="1164527383" sldId="7777"/>
        </pc:sldMkLst>
        <pc:spChg chg="mod">
          <ac:chgData name="Irena Krošl" userId="S::irenak@vsgt.si::6f871211-9d6e-4801-9f7a-49ad5e71b0eb" providerId="AD" clId="Web-{9594E533-D3C7-54D2-9EA8-C7A22BD73AD1}" dt="2026-01-07T12:24:55.875" v="273" actId="14100"/>
          <ac:spMkLst>
            <pc:docMk/>
            <pc:sldMk cId="1164527383" sldId="7777"/>
            <ac:spMk id="6" creationId="{31E0003F-56E2-2115-406D-391999A18E8B}"/>
          </ac:spMkLst>
        </pc:spChg>
      </pc:sldChg>
      <pc:sldChg chg="modSp">
        <pc:chgData name="Irena Krošl" userId="S::irenak@vsgt.si::6f871211-9d6e-4801-9f7a-49ad5e71b0eb" providerId="AD" clId="Web-{9594E533-D3C7-54D2-9EA8-C7A22BD73AD1}" dt="2026-01-07T11:21:38.014" v="84" actId="14100"/>
        <pc:sldMkLst>
          <pc:docMk/>
          <pc:sldMk cId="2786941619" sldId="7787"/>
        </pc:sldMkLst>
        <pc:spChg chg="mod">
          <ac:chgData name="Irena Krošl" userId="S::irenak@vsgt.si::6f871211-9d6e-4801-9f7a-49ad5e71b0eb" providerId="AD" clId="Web-{9594E533-D3C7-54D2-9EA8-C7A22BD73AD1}" dt="2026-01-07T11:21:18.732" v="81" actId="1076"/>
          <ac:spMkLst>
            <pc:docMk/>
            <pc:sldMk cId="2786941619" sldId="7787"/>
            <ac:spMk id="5" creationId="{165AF458-63D5-BEE7-00F8-5F3B1400DCDD}"/>
          </ac:spMkLst>
        </pc:spChg>
        <pc:spChg chg="mod">
          <ac:chgData name="Irena Krošl" userId="S::irenak@vsgt.si::6f871211-9d6e-4801-9f7a-49ad5e71b0eb" providerId="AD" clId="Web-{9594E533-D3C7-54D2-9EA8-C7A22BD73AD1}" dt="2026-01-07T11:21:00.701" v="76" actId="20577"/>
          <ac:spMkLst>
            <pc:docMk/>
            <pc:sldMk cId="2786941619" sldId="7787"/>
            <ac:spMk id="6" creationId="{E7909E01-F967-EED1-BAB4-7DDF2B1A0CE5}"/>
          </ac:spMkLst>
        </pc:spChg>
        <pc:spChg chg="mod">
          <ac:chgData name="Irena Krošl" userId="S::irenak@vsgt.si::6f871211-9d6e-4801-9f7a-49ad5e71b0eb" providerId="AD" clId="Web-{9594E533-D3C7-54D2-9EA8-C7A22BD73AD1}" dt="2026-01-07T11:21:38.014" v="84" actId="14100"/>
          <ac:spMkLst>
            <pc:docMk/>
            <pc:sldMk cId="2786941619" sldId="7787"/>
            <ac:spMk id="11" creationId="{F7D23C0A-50FC-78DB-0E3F-870CF557BA39}"/>
          </ac:spMkLst>
        </pc:spChg>
        <pc:picChg chg="mod">
          <ac:chgData name="Irena Krošl" userId="S::irenak@vsgt.si::6f871211-9d6e-4801-9f7a-49ad5e71b0eb" providerId="AD" clId="Web-{9594E533-D3C7-54D2-9EA8-C7A22BD73AD1}" dt="2026-01-07T11:21:05.670" v="77" actId="14100"/>
          <ac:picMkLst>
            <pc:docMk/>
            <pc:sldMk cId="2786941619" sldId="7787"/>
            <ac:picMk id="2" creationId="{C4EC1FAF-B837-5ECB-4838-5A2C986309EF}"/>
          </ac:picMkLst>
        </pc:picChg>
        <pc:picChg chg="mod">
          <ac:chgData name="Irena Krošl" userId="S::irenak@vsgt.si::6f871211-9d6e-4801-9f7a-49ad5e71b0eb" providerId="AD" clId="Web-{9594E533-D3C7-54D2-9EA8-C7A22BD73AD1}" dt="2026-01-07T11:21:15.029" v="80" actId="14100"/>
          <ac:picMkLst>
            <pc:docMk/>
            <pc:sldMk cId="2786941619" sldId="7787"/>
            <ac:picMk id="3" creationId="{14A3186B-F9EF-5A4B-FD5D-24B68A6E94C7}"/>
          </ac:picMkLst>
        </pc:picChg>
      </pc:sldChg>
      <pc:sldChg chg="modSp">
        <pc:chgData name="Irena Krošl" userId="S::irenak@vsgt.si::6f871211-9d6e-4801-9f7a-49ad5e71b0eb" providerId="AD" clId="Web-{9594E533-D3C7-54D2-9EA8-C7A22BD73AD1}" dt="2026-01-07T11:20:17.137" v="68" actId="14100"/>
        <pc:sldMkLst>
          <pc:docMk/>
          <pc:sldMk cId="636059950" sldId="7802"/>
        </pc:sldMkLst>
        <pc:spChg chg="mod">
          <ac:chgData name="Irena Krošl" userId="S::irenak@vsgt.si::6f871211-9d6e-4801-9f7a-49ad5e71b0eb" providerId="AD" clId="Web-{9594E533-D3C7-54D2-9EA8-C7A22BD73AD1}" dt="2026-01-07T11:20:06.169" v="66" actId="1076"/>
          <ac:spMkLst>
            <pc:docMk/>
            <pc:sldMk cId="636059950" sldId="7802"/>
            <ac:spMk id="4" creationId="{AD9510A4-8EE2-778B-45FD-D535050A50FF}"/>
          </ac:spMkLst>
        </pc:spChg>
        <pc:spChg chg="mod">
          <ac:chgData name="Irena Krošl" userId="S::irenak@vsgt.si::6f871211-9d6e-4801-9f7a-49ad5e71b0eb" providerId="AD" clId="Web-{9594E533-D3C7-54D2-9EA8-C7A22BD73AD1}" dt="2026-01-07T11:20:08.044" v="67" actId="1076"/>
          <ac:spMkLst>
            <pc:docMk/>
            <pc:sldMk cId="636059950" sldId="7802"/>
            <ac:spMk id="5" creationId="{D4B51BCB-42B7-F1F0-EA7E-9D85F133E4F1}"/>
          </ac:spMkLst>
        </pc:spChg>
        <pc:cxnChg chg="mod">
          <ac:chgData name="Irena Krošl" userId="S::irenak@vsgt.si::6f871211-9d6e-4801-9f7a-49ad5e71b0eb" providerId="AD" clId="Web-{9594E533-D3C7-54D2-9EA8-C7A22BD73AD1}" dt="2026-01-07T11:20:17.137" v="68" actId="14100"/>
          <ac:cxnSpMkLst>
            <pc:docMk/>
            <pc:sldMk cId="636059950" sldId="7802"/>
            <ac:cxnSpMk id="10" creationId="{D7243FF7-F3EB-E622-1510-6CF4BD4B8276}"/>
          </ac:cxnSpMkLst>
        </pc:cxnChg>
      </pc:sldChg>
      <pc:sldChg chg="modSp">
        <pc:chgData name="Irena Krošl" userId="S::irenak@vsgt.si::6f871211-9d6e-4801-9f7a-49ad5e71b0eb" providerId="AD" clId="Web-{9594E533-D3C7-54D2-9EA8-C7A22BD73AD1}" dt="2026-01-07T11:22:20.515" v="88" actId="14100"/>
        <pc:sldMkLst>
          <pc:docMk/>
          <pc:sldMk cId="1843157335" sldId="7803"/>
        </pc:sldMkLst>
        <pc:spChg chg="mod">
          <ac:chgData name="Irena Krošl" userId="S::irenak@vsgt.si::6f871211-9d6e-4801-9f7a-49ad5e71b0eb" providerId="AD" clId="Web-{9594E533-D3C7-54D2-9EA8-C7A22BD73AD1}" dt="2026-01-07T11:22:20.515" v="88" actId="14100"/>
          <ac:spMkLst>
            <pc:docMk/>
            <pc:sldMk cId="1843157335" sldId="7803"/>
            <ac:spMk id="4" creationId="{20273FC3-A96F-DA4C-78B8-7D1B910FE439}"/>
          </ac:spMkLst>
        </pc:spChg>
      </pc:sldChg>
      <pc:sldChg chg="modSp">
        <pc:chgData name="Irena Krošl" userId="S::irenak@vsgt.si::6f871211-9d6e-4801-9f7a-49ad5e71b0eb" providerId="AD" clId="Web-{9594E533-D3C7-54D2-9EA8-C7A22BD73AD1}" dt="2026-01-07T11:24:40.219" v="107" actId="1076"/>
        <pc:sldMkLst>
          <pc:docMk/>
          <pc:sldMk cId="2472366932" sldId="7804"/>
        </pc:sldMkLst>
        <pc:spChg chg="mod">
          <ac:chgData name="Irena Krošl" userId="S::irenak@vsgt.si::6f871211-9d6e-4801-9f7a-49ad5e71b0eb" providerId="AD" clId="Web-{9594E533-D3C7-54D2-9EA8-C7A22BD73AD1}" dt="2026-01-07T11:24:24.047" v="106" actId="1076"/>
          <ac:spMkLst>
            <pc:docMk/>
            <pc:sldMk cId="2472366932" sldId="7804"/>
            <ac:spMk id="7" creationId="{95E989EE-3B85-4596-3893-C220D2EE67F1}"/>
          </ac:spMkLst>
        </pc:spChg>
        <pc:picChg chg="mod">
          <ac:chgData name="Irena Krošl" userId="S::irenak@vsgt.si::6f871211-9d6e-4801-9f7a-49ad5e71b0eb" providerId="AD" clId="Web-{9594E533-D3C7-54D2-9EA8-C7A22BD73AD1}" dt="2026-01-07T11:24:40.219" v="107" actId="1076"/>
          <ac:picMkLst>
            <pc:docMk/>
            <pc:sldMk cId="2472366932" sldId="7804"/>
            <ac:picMk id="3" creationId="{4427E89D-7354-D46B-7D6A-A2B25BE9C4D0}"/>
          </ac:picMkLst>
        </pc:picChg>
      </pc:sldChg>
      <pc:sldChg chg="modSp">
        <pc:chgData name="Irena Krošl" userId="S::irenak@vsgt.si::6f871211-9d6e-4801-9f7a-49ad5e71b0eb" providerId="AD" clId="Web-{9594E533-D3C7-54D2-9EA8-C7A22BD73AD1}" dt="2026-01-07T12:05:33.594" v="175" actId="14100"/>
        <pc:sldMkLst>
          <pc:docMk/>
          <pc:sldMk cId="1802794025" sldId="7805"/>
        </pc:sldMkLst>
        <pc:spChg chg="mod">
          <ac:chgData name="Irena Krošl" userId="S::irenak@vsgt.si::6f871211-9d6e-4801-9f7a-49ad5e71b0eb" providerId="AD" clId="Web-{9594E533-D3C7-54D2-9EA8-C7A22BD73AD1}" dt="2026-01-07T12:05:33.594" v="175" actId="14100"/>
          <ac:spMkLst>
            <pc:docMk/>
            <pc:sldMk cId="1802794025" sldId="7805"/>
            <ac:spMk id="4" creationId="{5CA98D16-A7B6-7353-7367-E916B6B99E66}"/>
          </ac:spMkLst>
        </pc:spChg>
      </pc:sldChg>
      <pc:sldChg chg="modSp">
        <pc:chgData name="Irena Krošl" userId="S::irenak@vsgt.si::6f871211-9d6e-4801-9f7a-49ad5e71b0eb" providerId="AD" clId="Web-{9594E533-D3C7-54D2-9EA8-C7A22BD73AD1}" dt="2026-01-07T12:08:32.550" v="211" actId="14100"/>
        <pc:sldMkLst>
          <pc:docMk/>
          <pc:sldMk cId="1213803768" sldId="7806"/>
        </pc:sldMkLst>
        <pc:spChg chg="mod">
          <ac:chgData name="Irena Krošl" userId="S::irenak@vsgt.si::6f871211-9d6e-4801-9f7a-49ad5e71b0eb" providerId="AD" clId="Web-{9594E533-D3C7-54D2-9EA8-C7A22BD73AD1}" dt="2026-01-07T12:08:32.550" v="211" actId="14100"/>
          <ac:spMkLst>
            <pc:docMk/>
            <pc:sldMk cId="1213803768" sldId="7806"/>
            <ac:spMk id="4" creationId="{00CDED72-1E80-18EE-FF0C-3131B05AB0D0}"/>
          </ac:spMkLst>
        </pc:spChg>
        <pc:spChg chg="mod">
          <ac:chgData name="Irena Krošl" userId="S::irenak@vsgt.si::6f871211-9d6e-4801-9f7a-49ad5e71b0eb" providerId="AD" clId="Web-{9594E533-D3C7-54D2-9EA8-C7A22BD73AD1}" dt="2026-01-07T12:08:28.112" v="210" actId="1076"/>
          <ac:spMkLst>
            <pc:docMk/>
            <pc:sldMk cId="1213803768" sldId="7806"/>
            <ac:spMk id="7" creationId="{93430FAB-4F3C-55D4-3A64-0E4486CC3EA6}"/>
          </ac:spMkLst>
        </pc:spChg>
      </pc:sldChg>
      <pc:sldChg chg="modSp">
        <pc:chgData name="Irena Krošl" userId="S::irenak@vsgt.si::6f871211-9d6e-4801-9f7a-49ad5e71b0eb" providerId="AD" clId="Web-{9594E533-D3C7-54D2-9EA8-C7A22BD73AD1}" dt="2026-01-07T12:13:33.046" v="228" actId="1076"/>
        <pc:sldMkLst>
          <pc:docMk/>
          <pc:sldMk cId="2215025479" sldId="7807"/>
        </pc:sldMkLst>
        <pc:spChg chg="mod">
          <ac:chgData name="Irena Krošl" userId="S::irenak@vsgt.si::6f871211-9d6e-4801-9f7a-49ad5e71b0eb" providerId="AD" clId="Web-{9594E533-D3C7-54D2-9EA8-C7A22BD73AD1}" dt="2026-01-07T12:13:10.889" v="227" actId="14100"/>
          <ac:spMkLst>
            <pc:docMk/>
            <pc:sldMk cId="2215025479" sldId="7807"/>
            <ac:spMk id="4" creationId="{DF0396EA-EF59-247F-C425-2C70214BCFBA}"/>
          </ac:spMkLst>
        </pc:spChg>
        <pc:picChg chg="mod">
          <ac:chgData name="Irena Krošl" userId="S::irenak@vsgt.si::6f871211-9d6e-4801-9f7a-49ad5e71b0eb" providerId="AD" clId="Web-{9594E533-D3C7-54D2-9EA8-C7A22BD73AD1}" dt="2026-01-07T12:13:33.046" v="228" actId="1076"/>
          <ac:picMkLst>
            <pc:docMk/>
            <pc:sldMk cId="2215025479" sldId="7807"/>
            <ac:picMk id="3" creationId="{62A7FC1B-DE18-FA6C-7DB6-6FB96FFADB6F}"/>
          </ac:picMkLst>
        </pc:picChg>
      </pc:sldChg>
      <pc:sldChg chg="modSp">
        <pc:chgData name="Irena Krošl" userId="S::irenak@vsgt.si::6f871211-9d6e-4801-9f7a-49ad5e71b0eb" providerId="AD" clId="Web-{9594E533-D3C7-54D2-9EA8-C7A22BD73AD1}" dt="2026-01-07T11:23:02.093" v="91" actId="20577"/>
        <pc:sldMkLst>
          <pc:docMk/>
          <pc:sldMk cId="3024513443" sldId="7808"/>
        </pc:sldMkLst>
        <pc:spChg chg="mod">
          <ac:chgData name="Irena Krošl" userId="S::irenak@vsgt.si::6f871211-9d6e-4801-9f7a-49ad5e71b0eb" providerId="AD" clId="Web-{9594E533-D3C7-54D2-9EA8-C7A22BD73AD1}" dt="2026-01-07T11:22:30.265" v="89" actId="1076"/>
          <ac:spMkLst>
            <pc:docMk/>
            <pc:sldMk cId="3024513443" sldId="7808"/>
            <ac:spMk id="4" creationId="{6894683B-37B0-C68A-AB1E-5359C62F7116}"/>
          </ac:spMkLst>
        </pc:spChg>
        <pc:spChg chg="mod">
          <ac:chgData name="Irena Krošl" userId="S::irenak@vsgt.si::6f871211-9d6e-4801-9f7a-49ad5e71b0eb" providerId="AD" clId="Web-{9594E533-D3C7-54D2-9EA8-C7A22BD73AD1}" dt="2026-01-07T11:22:32.358" v="90" actId="1076"/>
          <ac:spMkLst>
            <pc:docMk/>
            <pc:sldMk cId="3024513443" sldId="7808"/>
            <ac:spMk id="5" creationId="{ADEB9934-4C63-6EF2-648A-F07E7DFC0B7D}"/>
          </ac:spMkLst>
        </pc:spChg>
        <pc:spChg chg="mod">
          <ac:chgData name="Irena Krošl" userId="S::irenak@vsgt.si::6f871211-9d6e-4801-9f7a-49ad5e71b0eb" providerId="AD" clId="Web-{9594E533-D3C7-54D2-9EA8-C7A22BD73AD1}" dt="2026-01-07T11:23:02.093" v="91" actId="20577"/>
          <ac:spMkLst>
            <pc:docMk/>
            <pc:sldMk cId="3024513443" sldId="7808"/>
            <ac:spMk id="11" creationId="{CF27877D-4A6A-D163-9BDB-94875998067B}"/>
          </ac:spMkLst>
        </pc:spChg>
      </pc:sldChg>
      <pc:sldChg chg="modSp">
        <pc:chgData name="Irena Krošl" userId="S::irenak@vsgt.si::6f871211-9d6e-4801-9f7a-49ad5e71b0eb" providerId="AD" clId="Web-{9594E533-D3C7-54D2-9EA8-C7A22BD73AD1}" dt="2026-01-07T11:24:49.876" v="109" actId="1076"/>
        <pc:sldMkLst>
          <pc:docMk/>
          <pc:sldMk cId="3479142232" sldId="7809"/>
        </pc:sldMkLst>
        <pc:spChg chg="mod">
          <ac:chgData name="Irena Krošl" userId="S::irenak@vsgt.si::6f871211-9d6e-4801-9f7a-49ad5e71b0eb" providerId="AD" clId="Web-{9594E533-D3C7-54D2-9EA8-C7A22BD73AD1}" dt="2026-01-07T11:24:46.516" v="108" actId="1076"/>
          <ac:spMkLst>
            <pc:docMk/>
            <pc:sldMk cId="3479142232" sldId="7809"/>
            <ac:spMk id="4" creationId="{606D23E3-24F0-1848-DBA3-67F1F0FB32B7}"/>
          </ac:spMkLst>
        </pc:spChg>
        <pc:spChg chg="mod">
          <ac:chgData name="Irena Krošl" userId="S::irenak@vsgt.si::6f871211-9d6e-4801-9f7a-49ad5e71b0eb" providerId="AD" clId="Web-{9594E533-D3C7-54D2-9EA8-C7A22BD73AD1}" dt="2026-01-07T11:24:49.876" v="109" actId="1076"/>
          <ac:spMkLst>
            <pc:docMk/>
            <pc:sldMk cId="3479142232" sldId="7809"/>
            <ac:spMk id="5" creationId="{2FA9B67F-EAF0-588A-0DFC-372314B2FFBB}"/>
          </ac:spMkLst>
        </pc:spChg>
      </pc:sldChg>
      <pc:sldChg chg="modSp">
        <pc:chgData name="Irena Krošl" userId="S::irenak@vsgt.si::6f871211-9d6e-4801-9f7a-49ad5e71b0eb" providerId="AD" clId="Web-{9594E533-D3C7-54D2-9EA8-C7A22BD73AD1}" dt="2026-01-07T12:06:15.923" v="185" actId="1076"/>
        <pc:sldMkLst>
          <pc:docMk/>
          <pc:sldMk cId="3168988669" sldId="7810"/>
        </pc:sldMkLst>
        <pc:spChg chg="mod">
          <ac:chgData name="Irena Krošl" userId="S::irenak@vsgt.si::6f871211-9d6e-4801-9f7a-49ad5e71b0eb" providerId="AD" clId="Web-{9594E533-D3C7-54D2-9EA8-C7A22BD73AD1}" dt="2026-01-07T12:05:47.110" v="176" actId="1076"/>
          <ac:spMkLst>
            <pc:docMk/>
            <pc:sldMk cId="3168988669" sldId="7810"/>
            <ac:spMk id="4" creationId="{26B0D00F-8996-6F08-A7EF-730DAA3A2EC3}"/>
          </ac:spMkLst>
        </pc:spChg>
        <pc:spChg chg="mod">
          <ac:chgData name="Irena Krošl" userId="S::irenak@vsgt.si::6f871211-9d6e-4801-9f7a-49ad5e71b0eb" providerId="AD" clId="Web-{9594E533-D3C7-54D2-9EA8-C7A22BD73AD1}" dt="2026-01-07T12:06:11.845" v="183" actId="20577"/>
          <ac:spMkLst>
            <pc:docMk/>
            <pc:sldMk cId="3168988669" sldId="7810"/>
            <ac:spMk id="5" creationId="{A9F108B8-FC1E-0B2C-1A11-AF018CE73751}"/>
          </ac:spMkLst>
        </pc:spChg>
        <pc:spChg chg="mod">
          <ac:chgData name="Irena Krošl" userId="S::irenak@vsgt.si::6f871211-9d6e-4801-9f7a-49ad5e71b0eb" providerId="AD" clId="Web-{9594E533-D3C7-54D2-9EA8-C7A22BD73AD1}" dt="2026-01-07T12:06:15.923" v="185" actId="1076"/>
          <ac:spMkLst>
            <pc:docMk/>
            <pc:sldMk cId="3168988669" sldId="7810"/>
            <ac:spMk id="6" creationId="{2BCEA418-DBC0-7C1F-B397-7446D6155197}"/>
          </ac:spMkLst>
        </pc:spChg>
      </pc:sldChg>
      <pc:sldChg chg="modSp">
        <pc:chgData name="Irena Krošl" userId="S::irenak@vsgt.si::6f871211-9d6e-4801-9f7a-49ad5e71b0eb" providerId="AD" clId="Web-{9594E533-D3C7-54D2-9EA8-C7A22BD73AD1}" dt="2026-01-07T12:10:45.020" v="219" actId="20577"/>
        <pc:sldMkLst>
          <pc:docMk/>
          <pc:sldMk cId="3520204853" sldId="7811"/>
        </pc:sldMkLst>
        <pc:spChg chg="mod">
          <ac:chgData name="Irena Krošl" userId="S::irenak@vsgt.si::6f871211-9d6e-4801-9f7a-49ad5e71b0eb" providerId="AD" clId="Web-{9594E533-D3C7-54D2-9EA8-C7A22BD73AD1}" dt="2026-01-07T12:10:10.176" v="212" actId="1076"/>
          <ac:spMkLst>
            <pc:docMk/>
            <pc:sldMk cId="3520204853" sldId="7811"/>
            <ac:spMk id="4" creationId="{1FE3EA2E-5E52-81A0-CADB-A55070294396}"/>
          </ac:spMkLst>
        </pc:spChg>
        <pc:spChg chg="mod">
          <ac:chgData name="Irena Krošl" userId="S::irenak@vsgt.si::6f871211-9d6e-4801-9f7a-49ad5e71b0eb" providerId="AD" clId="Web-{9594E533-D3C7-54D2-9EA8-C7A22BD73AD1}" dt="2026-01-07T12:10:45.020" v="219" actId="20577"/>
          <ac:spMkLst>
            <pc:docMk/>
            <pc:sldMk cId="3520204853" sldId="7811"/>
            <ac:spMk id="5" creationId="{42417E1D-A65F-0268-ACAB-F497DE0E375C}"/>
          </ac:spMkLst>
        </pc:spChg>
      </pc:sldChg>
      <pc:sldChg chg="modSp">
        <pc:chgData name="Irena Krošl" userId="S::irenak@vsgt.si::6f871211-9d6e-4801-9f7a-49ad5e71b0eb" providerId="AD" clId="Web-{9594E533-D3C7-54D2-9EA8-C7A22BD73AD1}" dt="2026-01-07T12:10:54.458" v="221" actId="1076"/>
        <pc:sldMkLst>
          <pc:docMk/>
          <pc:sldMk cId="1460084173" sldId="7812"/>
        </pc:sldMkLst>
        <pc:spChg chg="mod">
          <ac:chgData name="Irena Krošl" userId="S::irenak@vsgt.si::6f871211-9d6e-4801-9f7a-49ad5e71b0eb" providerId="AD" clId="Web-{9594E533-D3C7-54D2-9EA8-C7A22BD73AD1}" dt="2026-01-07T12:10:54.458" v="221" actId="1076"/>
          <ac:spMkLst>
            <pc:docMk/>
            <pc:sldMk cId="1460084173" sldId="7812"/>
            <ac:spMk id="16" creationId="{4BEC789A-04C6-1903-8A47-0C67C6BF14D4}"/>
          </ac:spMkLst>
        </pc:spChg>
      </pc:sldChg>
      <pc:sldChg chg="modSp">
        <pc:chgData name="Irena Krošl" userId="S::irenak@vsgt.si::6f871211-9d6e-4801-9f7a-49ad5e71b0eb" providerId="AD" clId="Web-{9594E533-D3C7-54D2-9EA8-C7A22BD73AD1}" dt="2026-01-07T11:31:42.768" v="143" actId="20577"/>
        <pc:sldMkLst>
          <pc:docMk/>
          <pc:sldMk cId="3710088524" sldId="7813"/>
        </pc:sldMkLst>
        <pc:spChg chg="mod">
          <ac:chgData name="Irena Krošl" userId="S::irenak@vsgt.si::6f871211-9d6e-4801-9f7a-49ad5e71b0eb" providerId="AD" clId="Web-{9594E533-D3C7-54D2-9EA8-C7A22BD73AD1}" dt="2026-01-07T11:31:42.768" v="143" actId="20577"/>
          <ac:spMkLst>
            <pc:docMk/>
            <pc:sldMk cId="3710088524" sldId="7813"/>
            <ac:spMk id="6" creationId="{D32DA74F-71F4-0A84-D83F-4D7AC619C4EE}"/>
          </ac:spMkLst>
        </pc:spChg>
        <pc:spChg chg="mod">
          <ac:chgData name="Irena Krošl" userId="S::irenak@vsgt.si::6f871211-9d6e-4801-9f7a-49ad5e71b0eb" providerId="AD" clId="Web-{9594E533-D3C7-54D2-9EA8-C7A22BD73AD1}" dt="2026-01-07T11:28:15.364" v="140" actId="1076"/>
          <ac:spMkLst>
            <pc:docMk/>
            <pc:sldMk cId="3710088524" sldId="7813"/>
            <ac:spMk id="14" creationId="{814ED8DE-CBB0-0A9B-CE19-7EBBCF3177AF}"/>
          </ac:spMkLst>
        </pc:spChg>
        <pc:picChg chg="mod">
          <ac:chgData name="Irena Krošl" userId="S::irenak@vsgt.si::6f871211-9d6e-4801-9f7a-49ad5e71b0eb" providerId="AD" clId="Web-{9594E533-D3C7-54D2-9EA8-C7A22BD73AD1}" dt="2026-01-07T11:31:33.408" v="141" actId="14100"/>
          <ac:picMkLst>
            <pc:docMk/>
            <pc:sldMk cId="3710088524" sldId="7813"/>
            <ac:picMk id="7" creationId="{3ED3A95A-DAF8-1C8C-578F-120D26187643}"/>
          </ac:picMkLst>
        </pc:picChg>
        <pc:picChg chg="mod">
          <ac:chgData name="Irena Krošl" userId="S::irenak@vsgt.si::6f871211-9d6e-4801-9f7a-49ad5e71b0eb" providerId="AD" clId="Web-{9594E533-D3C7-54D2-9EA8-C7A22BD73AD1}" dt="2026-01-07T11:31:35.892" v="142" actId="14100"/>
          <ac:picMkLst>
            <pc:docMk/>
            <pc:sldMk cId="3710088524" sldId="7813"/>
            <ac:picMk id="12" creationId="{72A97AB3-DA99-11C2-ED5B-1CE97D07A670}"/>
          </ac:picMkLst>
        </pc:picChg>
      </pc:sldChg>
      <pc:sldChg chg="modSp">
        <pc:chgData name="Irena Krošl" userId="S::irenak@vsgt.si::6f871211-9d6e-4801-9f7a-49ad5e71b0eb" providerId="AD" clId="Web-{9594E533-D3C7-54D2-9EA8-C7A22BD73AD1}" dt="2026-01-07T11:25:17.923" v="113" actId="20577"/>
        <pc:sldMkLst>
          <pc:docMk/>
          <pc:sldMk cId="3277543468" sldId="7815"/>
        </pc:sldMkLst>
        <pc:spChg chg="mod">
          <ac:chgData name="Irena Krošl" userId="S::irenak@vsgt.si::6f871211-9d6e-4801-9f7a-49ad5e71b0eb" providerId="AD" clId="Web-{9594E533-D3C7-54D2-9EA8-C7A22BD73AD1}" dt="2026-01-07T11:25:17.923" v="113" actId="20577"/>
          <ac:spMkLst>
            <pc:docMk/>
            <pc:sldMk cId="3277543468" sldId="7815"/>
            <ac:spMk id="6" creationId="{78049F35-DFFE-2BD9-474E-93D134840701}"/>
          </ac:spMkLst>
        </pc:spChg>
      </pc:sldChg>
      <pc:sldChg chg="modSp">
        <pc:chgData name="Irena Krošl" userId="S::irenak@vsgt.si::6f871211-9d6e-4801-9f7a-49ad5e71b0eb" providerId="AD" clId="Web-{9594E533-D3C7-54D2-9EA8-C7A22BD73AD1}" dt="2026-01-07T11:26:04.814" v="115" actId="20577"/>
        <pc:sldMkLst>
          <pc:docMk/>
          <pc:sldMk cId="2763009795" sldId="7816"/>
        </pc:sldMkLst>
        <pc:spChg chg="mod">
          <ac:chgData name="Irena Krošl" userId="S::irenak@vsgt.si::6f871211-9d6e-4801-9f7a-49ad5e71b0eb" providerId="AD" clId="Web-{9594E533-D3C7-54D2-9EA8-C7A22BD73AD1}" dt="2026-01-07T11:26:04.814" v="115" actId="20577"/>
          <ac:spMkLst>
            <pc:docMk/>
            <pc:sldMk cId="2763009795" sldId="7816"/>
            <ac:spMk id="5" creationId="{F06F02DB-AA11-BC97-BADD-30163755D4E3}"/>
          </ac:spMkLst>
        </pc:spChg>
        <pc:spChg chg="mod">
          <ac:chgData name="Irena Krošl" userId="S::irenak@vsgt.si::6f871211-9d6e-4801-9f7a-49ad5e71b0eb" providerId="AD" clId="Web-{9594E533-D3C7-54D2-9EA8-C7A22BD73AD1}" dt="2026-01-07T11:25:50.830" v="114" actId="20577"/>
          <ac:spMkLst>
            <pc:docMk/>
            <pc:sldMk cId="2763009795" sldId="7816"/>
            <ac:spMk id="6" creationId="{562D5C1C-3A7A-1AFE-BD35-2FAF79FE3735}"/>
          </ac:spMkLst>
        </pc:spChg>
      </pc:sldChg>
      <pc:sldChg chg="modSp">
        <pc:chgData name="Irena Krošl" userId="S::irenak@vsgt.si::6f871211-9d6e-4801-9f7a-49ad5e71b0eb" providerId="AD" clId="Web-{9594E533-D3C7-54D2-9EA8-C7A22BD73AD1}" dt="2026-01-07T11:32:03.050" v="151" actId="20577"/>
        <pc:sldMkLst>
          <pc:docMk/>
          <pc:sldMk cId="4269993566" sldId="7817"/>
        </pc:sldMkLst>
        <pc:spChg chg="mod">
          <ac:chgData name="Irena Krošl" userId="S::irenak@vsgt.si::6f871211-9d6e-4801-9f7a-49ad5e71b0eb" providerId="AD" clId="Web-{9594E533-D3C7-54D2-9EA8-C7A22BD73AD1}" dt="2026-01-07T11:32:03.050" v="151" actId="20577"/>
          <ac:spMkLst>
            <pc:docMk/>
            <pc:sldMk cId="4269993566" sldId="7817"/>
            <ac:spMk id="3" creationId="{3CF22778-F099-4841-6666-D1B7C931D44D}"/>
          </ac:spMkLst>
        </pc:spChg>
      </pc:sldChg>
      <pc:sldChg chg="modSp">
        <pc:chgData name="Irena Krošl" userId="S::irenak@vsgt.si::6f871211-9d6e-4801-9f7a-49ad5e71b0eb" providerId="AD" clId="Web-{9594E533-D3C7-54D2-9EA8-C7A22BD73AD1}" dt="2026-01-07T11:32:45.739" v="164" actId="20577"/>
        <pc:sldMkLst>
          <pc:docMk/>
          <pc:sldMk cId="352298507" sldId="7818"/>
        </pc:sldMkLst>
        <pc:spChg chg="mod">
          <ac:chgData name="Irena Krošl" userId="S::irenak@vsgt.si::6f871211-9d6e-4801-9f7a-49ad5e71b0eb" providerId="AD" clId="Web-{9594E533-D3C7-54D2-9EA8-C7A22BD73AD1}" dt="2026-01-07T11:32:39.614" v="158" actId="1076"/>
          <ac:spMkLst>
            <pc:docMk/>
            <pc:sldMk cId="352298507" sldId="7818"/>
            <ac:spMk id="2" creationId="{FE7CA464-CC59-15BE-3070-1014BFFBC5A7}"/>
          </ac:spMkLst>
        </pc:spChg>
        <pc:spChg chg="mod">
          <ac:chgData name="Irena Krošl" userId="S::irenak@vsgt.si::6f871211-9d6e-4801-9f7a-49ad5e71b0eb" providerId="AD" clId="Web-{9594E533-D3C7-54D2-9EA8-C7A22BD73AD1}" dt="2026-01-07T11:32:45.739" v="164" actId="20577"/>
          <ac:spMkLst>
            <pc:docMk/>
            <pc:sldMk cId="352298507" sldId="7818"/>
            <ac:spMk id="3" creationId="{7FEFC7E2-A679-2263-EF66-1C8C042C4CCE}"/>
          </ac:spMkLst>
        </pc:spChg>
        <pc:spChg chg="mod">
          <ac:chgData name="Irena Krošl" userId="S::irenak@vsgt.si::6f871211-9d6e-4801-9f7a-49ad5e71b0eb" providerId="AD" clId="Web-{9594E533-D3C7-54D2-9EA8-C7A22BD73AD1}" dt="2026-01-07T11:32:19.363" v="154" actId="20577"/>
          <ac:spMkLst>
            <pc:docMk/>
            <pc:sldMk cId="352298507" sldId="7818"/>
            <ac:spMk id="10" creationId="{99DF7916-D4C4-299A-FE37-22B241C40A66}"/>
          </ac:spMkLst>
        </pc:spChg>
        <pc:spChg chg="mod">
          <ac:chgData name="Irena Krošl" userId="S::irenak@vsgt.si::6f871211-9d6e-4801-9f7a-49ad5e71b0eb" providerId="AD" clId="Web-{9594E533-D3C7-54D2-9EA8-C7A22BD73AD1}" dt="2026-01-07T11:32:23.363" v="157" actId="14100"/>
          <ac:spMkLst>
            <pc:docMk/>
            <pc:sldMk cId="352298507" sldId="7818"/>
            <ac:spMk id="27" creationId="{EBE20E57-6A3E-D08C-30C8-40538602826B}"/>
          </ac:spMkLst>
        </pc:spChg>
      </pc:sldChg>
      <pc:sldChg chg="modSp">
        <pc:chgData name="Irena Krošl" userId="S::irenak@vsgt.si::6f871211-9d6e-4801-9f7a-49ad5e71b0eb" providerId="AD" clId="Web-{9594E533-D3C7-54D2-9EA8-C7A22BD73AD1}" dt="2026-01-07T12:05:04.563" v="173" actId="1076"/>
        <pc:sldMkLst>
          <pc:docMk/>
          <pc:sldMk cId="3457820890" sldId="7819"/>
        </pc:sldMkLst>
        <pc:spChg chg="mod">
          <ac:chgData name="Irena Krošl" userId="S::irenak@vsgt.si::6f871211-9d6e-4801-9f7a-49ad5e71b0eb" providerId="AD" clId="Web-{9594E533-D3C7-54D2-9EA8-C7A22BD73AD1}" dt="2026-01-07T12:05:01.625" v="172" actId="20577"/>
          <ac:spMkLst>
            <pc:docMk/>
            <pc:sldMk cId="3457820890" sldId="7819"/>
            <ac:spMk id="3" creationId="{FAEE7B9A-9805-44E0-792F-55990E3A373A}"/>
          </ac:spMkLst>
        </pc:spChg>
        <pc:spChg chg="mod">
          <ac:chgData name="Irena Krošl" userId="S::irenak@vsgt.si::6f871211-9d6e-4801-9f7a-49ad5e71b0eb" providerId="AD" clId="Web-{9594E533-D3C7-54D2-9EA8-C7A22BD73AD1}" dt="2026-01-07T12:05:04.563" v="173" actId="1076"/>
          <ac:spMkLst>
            <pc:docMk/>
            <pc:sldMk cId="3457820890" sldId="7819"/>
            <ac:spMk id="11" creationId="{293C00B7-251A-CF43-22AE-B458ABCDCA07}"/>
          </ac:spMkLst>
        </pc:spChg>
        <pc:picChg chg="mod">
          <ac:chgData name="Irena Krošl" userId="S::irenak@vsgt.si::6f871211-9d6e-4801-9f7a-49ad5e71b0eb" providerId="AD" clId="Web-{9594E533-D3C7-54D2-9EA8-C7A22BD73AD1}" dt="2026-01-07T12:04:11.108" v="169" actId="1076"/>
          <ac:picMkLst>
            <pc:docMk/>
            <pc:sldMk cId="3457820890" sldId="7819"/>
            <ac:picMk id="2" creationId="{F30178DF-5D22-59CB-2EDB-0C186FC4001C}"/>
          </ac:picMkLst>
        </pc:picChg>
      </pc:sldChg>
      <pc:sldChg chg="modSp">
        <pc:chgData name="Irena Krošl" userId="S::irenak@vsgt.si::6f871211-9d6e-4801-9f7a-49ad5e71b0eb" providerId="AD" clId="Web-{9594E533-D3C7-54D2-9EA8-C7A22BD73AD1}" dt="2026-01-07T12:14:18.674" v="234" actId="14100"/>
        <pc:sldMkLst>
          <pc:docMk/>
          <pc:sldMk cId="129962491" sldId="7820"/>
        </pc:sldMkLst>
        <pc:spChg chg="mod">
          <ac:chgData name="Irena Krošl" userId="S::irenak@vsgt.si::6f871211-9d6e-4801-9f7a-49ad5e71b0eb" providerId="AD" clId="Web-{9594E533-D3C7-54D2-9EA8-C7A22BD73AD1}" dt="2026-01-07T12:13:37.750" v="229" actId="1076"/>
          <ac:spMkLst>
            <pc:docMk/>
            <pc:sldMk cId="129962491" sldId="7820"/>
            <ac:spMk id="5" creationId="{E60F2215-9406-51AA-314E-C7115F65B58D}"/>
          </ac:spMkLst>
        </pc:spChg>
        <pc:spChg chg="mod">
          <ac:chgData name="Irena Krošl" userId="S::irenak@vsgt.si::6f871211-9d6e-4801-9f7a-49ad5e71b0eb" providerId="AD" clId="Web-{9594E533-D3C7-54D2-9EA8-C7A22BD73AD1}" dt="2026-01-07T12:13:39.672" v="230" actId="1076"/>
          <ac:spMkLst>
            <pc:docMk/>
            <pc:sldMk cId="129962491" sldId="7820"/>
            <ac:spMk id="6" creationId="{6E790986-6D2E-BE14-85C1-808281AB6039}"/>
          </ac:spMkLst>
        </pc:spChg>
        <pc:spChg chg="mod">
          <ac:chgData name="Irena Krošl" userId="S::irenak@vsgt.si::6f871211-9d6e-4801-9f7a-49ad5e71b0eb" providerId="AD" clId="Web-{9594E533-D3C7-54D2-9EA8-C7A22BD73AD1}" dt="2026-01-07T12:14:18.674" v="234" actId="14100"/>
          <ac:spMkLst>
            <pc:docMk/>
            <pc:sldMk cId="129962491" sldId="7820"/>
            <ac:spMk id="13" creationId="{16332C33-86A4-2A5B-FA5F-FA0F1746FD4E}"/>
          </ac:spMkLst>
        </pc:spChg>
      </pc:sldChg>
      <pc:sldChg chg="modSp">
        <pc:chgData name="Irena Krošl" userId="S::irenak@vsgt.si::6f871211-9d6e-4801-9f7a-49ad5e71b0eb" providerId="AD" clId="Web-{9594E533-D3C7-54D2-9EA8-C7A22BD73AD1}" dt="2026-01-07T11:20:42.294" v="69" actId="14100"/>
        <pc:sldMkLst>
          <pc:docMk/>
          <pc:sldMk cId="171605018" sldId="7821"/>
        </pc:sldMkLst>
        <pc:spChg chg="mod">
          <ac:chgData name="Irena Krošl" userId="S::irenak@vsgt.si::6f871211-9d6e-4801-9f7a-49ad5e71b0eb" providerId="AD" clId="Web-{9594E533-D3C7-54D2-9EA8-C7A22BD73AD1}" dt="2026-01-07T11:20:42.294" v="69" actId="14100"/>
          <ac:spMkLst>
            <pc:docMk/>
            <pc:sldMk cId="171605018" sldId="7821"/>
            <ac:spMk id="9" creationId="{0C74B47F-C0C8-ED05-00F8-AC05A96ECE7F}"/>
          </ac:spMkLst>
        </pc:spChg>
      </pc:sldChg>
      <pc:sldChg chg="modSp">
        <pc:chgData name="Irena Krošl" userId="S::irenak@vsgt.si::6f871211-9d6e-4801-9f7a-49ad5e71b0eb" providerId="AD" clId="Web-{9594E533-D3C7-54D2-9EA8-C7A22BD73AD1}" dt="2026-01-07T11:23:51.453" v="102" actId="14100"/>
        <pc:sldMkLst>
          <pc:docMk/>
          <pc:sldMk cId="3238750693" sldId="7822"/>
        </pc:sldMkLst>
        <pc:spChg chg="mod">
          <ac:chgData name="Irena Krošl" userId="S::irenak@vsgt.si::6f871211-9d6e-4801-9f7a-49ad5e71b0eb" providerId="AD" clId="Web-{9594E533-D3C7-54D2-9EA8-C7A22BD73AD1}" dt="2026-01-07T11:23:47.359" v="100" actId="20577"/>
          <ac:spMkLst>
            <pc:docMk/>
            <pc:sldMk cId="3238750693" sldId="7822"/>
            <ac:spMk id="6" creationId="{D35CB081-A65C-43B9-95E9-BA09B0FC55BB}"/>
          </ac:spMkLst>
        </pc:spChg>
        <pc:spChg chg="mod">
          <ac:chgData name="Irena Krošl" userId="S::irenak@vsgt.si::6f871211-9d6e-4801-9f7a-49ad5e71b0eb" providerId="AD" clId="Web-{9594E533-D3C7-54D2-9EA8-C7A22BD73AD1}" dt="2026-01-07T11:23:10.187" v="92" actId="14100"/>
          <ac:spMkLst>
            <pc:docMk/>
            <pc:sldMk cId="3238750693" sldId="7822"/>
            <ac:spMk id="9" creationId="{9DB86F52-16C9-298E-90B0-CEBC0AF45638}"/>
          </ac:spMkLst>
        </pc:spChg>
        <pc:spChg chg="mod">
          <ac:chgData name="Irena Krošl" userId="S::irenak@vsgt.si::6f871211-9d6e-4801-9f7a-49ad5e71b0eb" providerId="AD" clId="Web-{9594E533-D3C7-54D2-9EA8-C7A22BD73AD1}" dt="2026-01-07T11:23:51.453" v="102" actId="14100"/>
          <ac:spMkLst>
            <pc:docMk/>
            <pc:sldMk cId="3238750693" sldId="7822"/>
            <ac:spMk id="11" creationId="{5B6CE452-DA94-17B4-F6B8-27DA29240EAE}"/>
          </ac:spMkLst>
        </pc:spChg>
        <pc:picChg chg="mod">
          <ac:chgData name="Irena Krošl" userId="S::irenak@vsgt.si::6f871211-9d6e-4801-9f7a-49ad5e71b0eb" providerId="AD" clId="Web-{9594E533-D3C7-54D2-9EA8-C7A22BD73AD1}" dt="2026-01-07T11:23:15.547" v="93" actId="14100"/>
          <ac:picMkLst>
            <pc:docMk/>
            <pc:sldMk cId="3238750693" sldId="7822"/>
            <ac:picMk id="2" creationId="{7DC91FAE-B4A8-D465-1812-72DA92F34079}"/>
          </ac:picMkLst>
        </pc:picChg>
        <pc:picChg chg="mod">
          <ac:chgData name="Irena Krošl" userId="S::irenak@vsgt.si::6f871211-9d6e-4801-9f7a-49ad5e71b0eb" providerId="AD" clId="Web-{9594E533-D3C7-54D2-9EA8-C7A22BD73AD1}" dt="2026-01-07T11:23:26.625" v="96" actId="14100"/>
          <ac:picMkLst>
            <pc:docMk/>
            <pc:sldMk cId="3238750693" sldId="7822"/>
            <ac:picMk id="3" creationId="{681AE24A-D27E-C716-1043-5B90F4216FD0}"/>
          </ac:picMkLst>
        </pc:picChg>
      </pc:sldChg>
      <pc:sldChg chg="modSp">
        <pc:chgData name="Irena Krošl" userId="S::irenak@vsgt.si::6f871211-9d6e-4801-9f7a-49ad5e71b0eb" providerId="AD" clId="Web-{9594E533-D3C7-54D2-9EA8-C7A22BD73AD1}" dt="2026-01-07T11:24:11.407" v="105" actId="1076"/>
        <pc:sldMkLst>
          <pc:docMk/>
          <pc:sldMk cId="3481598473" sldId="7823"/>
        </pc:sldMkLst>
        <pc:spChg chg="mod">
          <ac:chgData name="Irena Krošl" userId="S::irenak@vsgt.si::6f871211-9d6e-4801-9f7a-49ad5e71b0eb" providerId="AD" clId="Web-{9594E533-D3C7-54D2-9EA8-C7A22BD73AD1}" dt="2026-01-07T11:23:57.969" v="103" actId="1076"/>
          <ac:spMkLst>
            <pc:docMk/>
            <pc:sldMk cId="3481598473" sldId="7823"/>
            <ac:spMk id="4" creationId="{EAFF77DA-825F-0FB8-007C-9AA2C36BD165}"/>
          </ac:spMkLst>
        </pc:spChg>
        <pc:spChg chg="mod">
          <ac:chgData name="Irena Krošl" userId="S::irenak@vsgt.si::6f871211-9d6e-4801-9f7a-49ad5e71b0eb" providerId="AD" clId="Web-{9594E533-D3C7-54D2-9EA8-C7A22BD73AD1}" dt="2026-01-07T11:23:59.438" v="104" actId="1076"/>
          <ac:spMkLst>
            <pc:docMk/>
            <pc:sldMk cId="3481598473" sldId="7823"/>
            <ac:spMk id="5" creationId="{303F28E1-DD4C-9206-A5B0-0830EFBF4C4E}"/>
          </ac:spMkLst>
        </pc:spChg>
        <pc:picChg chg="mod">
          <ac:chgData name="Irena Krošl" userId="S::irenak@vsgt.si::6f871211-9d6e-4801-9f7a-49ad5e71b0eb" providerId="AD" clId="Web-{9594E533-D3C7-54D2-9EA8-C7A22BD73AD1}" dt="2026-01-07T11:24:11.407" v="105" actId="1076"/>
          <ac:picMkLst>
            <pc:docMk/>
            <pc:sldMk cId="3481598473" sldId="7823"/>
            <ac:picMk id="8" creationId="{325EE8E0-3FA2-FBCB-B463-518AEE0066C5}"/>
          </ac:picMkLst>
        </pc:picChg>
      </pc:sldChg>
      <pc:sldChg chg="modSp">
        <pc:chgData name="Irena Krošl" userId="S::irenak@vsgt.si::6f871211-9d6e-4801-9f7a-49ad5e71b0eb" providerId="AD" clId="Web-{9594E533-D3C7-54D2-9EA8-C7A22BD73AD1}" dt="2026-01-07T12:21:00.326" v="263" actId="1076"/>
        <pc:sldMkLst>
          <pc:docMk/>
          <pc:sldMk cId="258119999" sldId="7824"/>
        </pc:sldMkLst>
        <pc:spChg chg="mod">
          <ac:chgData name="Irena Krošl" userId="S::irenak@vsgt.si::6f871211-9d6e-4801-9f7a-49ad5e71b0eb" providerId="AD" clId="Web-{9594E533-D3C7-54D2-9EA8-C7A22BD73AD1}" dt="2026-01-07T12:15:01.238" v="246" actId="14100"/>
          <ac:spMkLst>
            <pc:docMk/>
            <pc:sldMk cId="258119999" sldId="7824"/>
            <ac:spMk id="3" creationId="{F78B4C56-9942-FC8A-44BD-3824F8F3021C}"/>
          </ac:spMkLst>
        </pc:spChg>
        <pc:spChg chg="mod">
          <ac:chgData name="Irena Krošl" userId="S::irenak@vsgt.si::6f871211-9d6e-4801-9f7a-49ad5e71b0eb" providerId="AD" clId="Web-{9594E533-D3C7-54D2-9EA8-C7A22BD73AD1}" dt="2026-01-07T12:14:41.050" v="242" actId="20577"/>
          <ac:spMkLst>
            <pc:docMk/>
            <pc:sldMk cId="258119999" sldId="7824"/>
            <ac:spMk id="5" creationId="{EAD5B710-0CDD-F15A-1589-2849B7C33835}"/>
          </ac:spMkLst>
        </pc:spChg>
        <pc:spChg chg="mod">
          <ac:chgData name="Irena Krošl" userId="S::irenak@vsgt.si::6f871211-9d6e-4801-9f7a-49ad5e71b0eb" providerId="AD" clId="Web-{9594E533-D3C7-54D2-9EA8-C7A22BD73AD1}" dt="2026-01-07T12:21:00.326" v="263" actId="1076"/>
          <ac:spMkLst>
            <pc:docMk/>
            <pc:sldMk cId="258119999" sldId="7824"/>
            <ac:spMk id="6" creationId="{CB77E49E-490B-E2E6-5365-C1396B4AEA83}"/>
          </ac:spMkLst>
        </pc:spChg>
        <pc:spChg chg="mod">
          <ac:chgData name="Irena Krošl" userId="S::irenak@vsgt.si::6f871211-9d6e-4801-9f7a-49ad5e71b0eb" providerId="AD" clId="Web-{9594E533-D3C7-54D2-9EA8-C7A22BD73AD1}" dt="2026-01-07T12:14:36.784" v="236" actId="1076"/>
          <ac:spMkLst>
            <pc:docMk/>
            <pc:sldMk cId="258119999" sldId="7824"/>
            <ac:spMk id="10" creationId="{25499D72-348E-7515-001A-33F09546256E}"/>
          </ac:spMkLst>
        </pc:spChg>
        <pc:spChg chg="mod">
          <ac:chgData name="Irena Krošl" userId="S::irenak@vsgt.si::6f871211-9d6e-4801-9f7a-49ad5e71b0eb" providerId="AD" clId="Web-{9594E533-D3C7-54D2-9EA8-C7A22BD73AD1}" dt="2026-01-07T12:20:52.139" v="260" actId="20577"/>
          <ac:spMkLst>
            <pc:docMk/>
            <pc:sldMk cId="258119999" sldId="7824"/>
            <ac:spMk id="16" creationId="{6FE676A0-B9D0-EFC4-F159-F1219A5B8597}"/>
          </ac:spMkLst>
        </pc:spChg>
      </pc:sldChg>
      <pc:sldChg chg="modSp">
        <pc:chgData name="Irena Krošl" userId="S::irenak@vsgt.si::6f871211-9d6e-4801-9f7a-49ad5e71b0eb" providerId="AD" clId="Web-{9594E533-D3C7-54D2-9EA8-C7A22BD73AD1}" dt="2026-01-07T11:25:10.704" v="112" actId="1076"/>
        <pc:sldMkLst>
          <pc:docMk/>
          <pc:sldMk cId="1824923526" sldId="7825"/>
        </pc:sldMkLst>
        <pc:spChg chg="mod">
          <ac:chgData name="Irena Krošl" userId="S::irenak@vsgt.si::6f871211-9d6e-4801-9f7a-49ad5e71b0eb" providerId="AD" clId="Web-{9594E533-D3C7-54D2-9EA8-C7A22BD73AD1}" dt="2026-01-07T11:25:10.704" v="112" actId="1076"/>
          <ac:spMkLst>
            <pc:docMk/>
            <pc:sldMk cId="1824923526" sldId="7825"/>
            <ac:spMk id="22" creationId="{7ADD65E5-4308-4C25-0E90-BD0420D4256B}"/>
          </ac:spMkLst>
        </pc:spChg>
      </pc:sldChg>
      <pc:sldChg chg="modSp">
        <pc:chgData name="Irena Krošl" userId="S::irenak@vsgt.si::6f871211-9d6e-4801-9f7a-49ad5e71b0eb" providerId="AD" clId="Web-{9594E533-D3C7-54D2-9EA8-C7A22BD73AD1}" dt="2026-01-07T11:27:08.674" v="129" actId="14100"/>
        <pc:sldMkLst>
          <pc:docMk/>
          <pc:sldMk cId="1200703365" sldId="7826"/>
        </pc:sldMkLst>
        <pc:spChg chg="mod">
          <ac:chgData name="Irena Krošl" userId="S::irenak@vsgt.si::6f871211-9d6e-4801-9f7a-49ad5e71b0eb" providerId="AD" clId="Web-{9594E533-D3C7-54D2-9EA8-C7A22BD73AD1}" dt="2026-01-07T11:26:34.033" v="122" actId="1076"/>
          <ac:spMkLst>
            <pc:docMk/>
            <pc:sldMk cId="1200703365" sldId="7826"/>
            <ac:spMk id="4" creationId="{42AE32FD-F041-DCAD-5C7D-40C05E15F5A8}"/>
          </ac:spMkLst>
        </pc:spChg>
        <pc:spChg chg="mod">
          <ac:chgData name="Irena Krošl" userId="S::irenak@vsgt.si::6f871211-9d6e-4801-9f7a-49ad5e71b0eb" providerId="AD" clId="Web-{9594E533-D3C7-54D2-9EA8-C7A22BD73AD1}" dt="2026-01-07T11:27:02.627" v="127" actId="20577"/>
          <ac:spMkLst>
            <pc:docMk/>
            <pc:sldMk cId="1200703365" sldId="7826"/>
            <ac:spMk id="5" creationId="{F02627B2-EF0B-32AB-7E6E-B426A5818B54}"/>
          </ac:spMkLst>
        </pc:spChg>
        <pc:spChg chg="mod">
          <ac:chgData name="Irena Krošl" userId="S::irenak@vsgt.si::6f871211-9d6e-4801-9f7a-49ad5e71b0eb" providerId="AD" clId="Web-{9594E533-D3C7-54D2-9EA8-C7A22BD73AD1}" dt="2026-01-07T11:27:08.674" v="129" actId="14100"/>
          <ac:spMkLst>
            <pc:docMk/>
            <pc:sldMk cId="1200703365" sldId="7826"/>
            <ac:spMk id="11" creationId="{0454C5B8-8B16-8E7C-0633-AFBA8B6B3A75}"/>
          </ac:spMkLst>
        </pc:spChg>
        <pc:spChg chg="mod">
          <ac:chgData name="Irena Krošl" userId="S::irenak@vsgt.si::6f871211-9d6e-4801-9f7a-49ad5e71b0eb" providerId="AD" clId="Web-{9594E533-D3C7-54D2-9EA8-C7A22BD73AD1}" dt="2026-01-07T11:27:05.018" v="128" actId="20577"/>
          <ac:spMkLst>
            <pc:docMk/>
            <pc:sldMk cId="1200703365" sldId="7826"/>
            <ac:spMk id="16" creationId="{10089A6A-3C77-81CD-2442-75438CFF3862}"/>
          </ac:spMkLst>
        </pc:spChg>
        <pc:picChg chg="mod">
          <ac:chgData name="Irena Krošl" userId="S::irenak@vsgt.si::6f871211-9d6e-4801-9f7a-49ad5e71b0eb" providerId="AD" clId="Web-{9594E533-D3C7-54D2-9EA8-C7A22BD73AD1}" dt="2026-01-07T11:26:16.127" v="116" actId="14100"/>
          <ac:picMkLst>
            <pc:docMk/>
            <pc:sldMk cId="1200703365" sldId="7826"/>
            <ac:picMk id="14" creationId="{A147BEAC-7AA6-AA74-27FA-D7A0E00C4692}"/>
          </ac:picMkLst>
        </pc:picChg>
        <pc:picChg chg="mod">
          <ac:chgData name="Irena Krošl" userId="S::irenak@vsgt.si::6f871211-9d6e-4801-9f7a-49ad5e71b0eb" providerId="AD" clId="Web-{9594E533-D3C7-54D2-9EA8-C7A22BD73AD1}" dt="2026-01-07T11:26:22.439" v="119" actId="14100"/>
          <ac:picMkLst>
            <pc:docMk/>
            <pc:sldMk cId="1200703365" sldId="7826"/>
            <ac:picMk id="15" creationId="{F55E0EB8-2C22-1F91-C234-53A3DEE9792A}"/>
          </ac:picMkLst>
        </pc:picChg>
      </pc:sldChg>
      <pc:sldChg chg="modSp">
        <pc:chgData name="Irena Krošl" userId="S::irenak@vsgt.si::6f871211-9d6e-4801-9f7a-49ad5e71b0eb" providerId="AD" clId="Web-{9594E533-D3C7-54D2-9EA8-C7A22BD73AD1}" dt="2026-01-07T11:27:44.237" v="137" actId="20577"/>
        <pc:sldMkLst>
          <pc:docMk/>
          <pc:sldMk cId="1079679389" sldId="7827"/>
        </pc:sldMkLst>
        <pc:spChg chg="mod">
          <ac:chgData name="Irena Krošl" userId="S::irenak@vsgt.si::6f871211-9d6e-4801-9f7a-49ad5e71b0eb" providerId="AD" clId="Web-{9594E533-D3C7-54D2-9EA8-C7A22BD73AD1}" dt="2026-01-07T11:27:16.846" v="130" actId="1076"/>
          <ac:spMkLst>
            <pc:docMk/>
            <pc:sldMk cId="1079679389" sldId="7827"/>
            <ac:spMk id="4" creationId="{E013E6AC-627B-737A-718A-21C454E58977}"/>
          </ac:spMkLst>
        </pc:spChg>
        <pc:spChg chg="mod">
          <ac:chgData name="Irena Krošl" userId="S::irenak@vsgt.si::6f871211-9d6e-4801-9f7a-49ad5e71b0eb" providerId="AD" clId="Web-{9594E533-D3C7-54D2-9EA8-C7A22BD73AD1}" dt="2026-01-07T11:27:19.315" v="131" actId="1076"/>
          <ac:spMkLst>
            <pc:docMk/>
            <pc:sldMk cId="1079679389" sldId="7827"/>
            <ac:spMk id="5" creationId="{79644043-767E-AE9A-87CE-08ED848D905F}"/>
          </ac:spMkLst>
        </pc:spChg>
        <pc:spChg chg="mod">
          <ac:chgData name="Irena Krošl" userId="S::irenak@vsgt.si::6f871211-9d6e-4801-9f7a-49ad5e71b0eb" providerId="AD" clId="Web-{9594E533-D3C7-54D2-9EA8-C7A22BD73AD1}" dt="2026-01-07T11:27:39.175" v="135" actId="20577"/>
          <ac:spMkLst>
            <pc:docMk/>
            <pc:sldMk cId="1079679389" sldId="7827"/>
            <ac:spMk id="9" creationId="{6ECF48B5-617B-BB5B-EFFA-576DE2A2AEB0}"/>
          </ac:spMkLst>
        </pc:spChg>
        <pc:spChg chg="mod">
          <ac:chgData name="Irena Krošl" userId="S::irenak@vsgt.si::6f871211-9d6e-4801-9f7a-49ad5e71b0eb" providerId="AD" clId="Web-{9594E533-D3C7-54D2-9EA8-C7A22BD73AD1}" dt="2026-01-07T11:27:44.237" v="137" actId="20577"/>
          <ac:spMkLst>
            <pc:docMk/>
            <pc:sldMk cId="1079679389" sldId="7827"/>
            <ac:spMk id="11" creationId="{0DF84052-F7A7-CF10-1F22-456C50EA56A8}"/>
          </ac:spMkLst>
        </pc:spChg>
        <pc:picChg chg="mod">
          <ac:chgData name="Irena Krošl" userId="S::irenak@vsgt.si::6f871211-9d6e-4801-9f7a-49ad5e71b0eb" providerId="AD" clId="Web-{9594E533-D3C7-54D2-9EA8-C7A22BD73AD1}" dt="2026-01-07T11:27:20.424" v="132" actId="1076"/>
          <ac:picMkLst>
            <pc:docMk/>
            <pc:sldMk cId="1079679389" sldId="7827"/>
            <ac:picMk id="2" creationId="{9F35822E-D898-75FB-AB45-DB16BB3C6CAC}"/>
          </ac:picMkLst>
        </pc:picChg>
      </pc:sldChg>
      <pc:sldChg chg="modSp">
        <pc:chgData name="Irena Krošl" userId="S::irenak@vsgt.si::6f871211-9d6e-4801-9f7a-49ad5e71b0eb" providerId="AD" clId="Web-{9594E533-D3C7-54D2-9EA8-C7A22BD73AD1}" dt="2026-01-07T11:27:51.565" v="138" actId="14100"/>
        <pc:sldMkLst>
          <pc:docMk/>
          <pc:sldMk cId="1356570568" sldId="7828"/>
        </pc:sldMkLst>
        <pc:spChg chg="mod">
          <ac:chgData name="Irena Krošl" userId="S::irenak@vsgt.si::6f871211-9d6e-4801-9f7a-49ad5e71b0eb" providerId="AD" clId="Web-{9594E533-D3C7-54D2-9EA8-C7A22BD73AD1}" dt="2026-01-07T11:27:51.565" v="138" actId="14100"/>
          <ac:spMkLst>
            <pc:docMk/>
            <pc:sldMk cId="1356570568" sldId="7828"/>
            <ac:spMk id="8" creationId="{00BCEE6F-66F3-4F8E-E503-0694D346911E}"/>
          </ac:spMkLst>
        </pc:spChg>
      </pc:sldChg>
      <pc:sldChg chg="modSp">
        <pc:chgData name="Irena Krošl" userId="S::irenak@vsgt.si::6f871211-9d6e-4801-9f7a-49ad5e71b0eb" providerId="AD" clId="Web-{9594E533-D3C7-54D2-9EA8-C7A22BD73AD1}" dt="2026-01-07T12:07:49.471" v="205" actId="20577"/>
        <pc:sldMkLst>
          <pc:docMk/>
          <pc:sldMk cId="345459932" sldId="7829"/>
        </pc:sldMkLst>
        <pc:spChg chg="mod">
          <ac:chgData name="Irena Krošl" userId="S::irenak@vsgt.si::6f871211-9d6e-4801-9f7a-49ad5e71b0eb" providerId="AD" clId="Web-{9594E533-D3C7-54D2-9EA8-C7A22BD73AD1}" dt="2026-01-07T12:07:11.986" v="199" actId="1076"/>
          <ac:spMkLst>
            <pc:docMk/>
            <pc:sldMk cId="345459932" sldId="7829"/>
            <ac:spMk id="4" creationId="{E6362A3A-0F70-CA0C-164C-1127474457D3}"/>
          </ac:spMkLst>
        </pc:spChg>
        <pc:spChg chg="mod">
          <ac:chgData name="Irena Krošl" userId="S::irenak@vsgt.si::6f871211-9d6e-4801-9f7a-49ad5e71b0eb" providerId="AD" clId="Web-{9594E533-D3C7-54D2-9EA8-C7A22BD73AD1}" dt="2026-01-07T12:07:49.471" v="205" actId="20577"/>
          <ac:spMkLst>
            <pc:docMk/>
            <pc:sldMk cId="345459932" sldId="7829"/>
            <ac:spMk id="5" creationId="{EA372D07-18C3-8D97-40DA-8A26B913131C}"/>
          </ac:spMkLst>
        </pc:spChg>
      </pc:sldChg>
      <pc:sldChg chg="modSp">
        <pc:chgData name="Irena Krošl" userId="S::irenak@vsgt.si::6f871211-9d6e-4801-9f7a-49ad5e71b0eb" providerId="AD" clId="Web-{9594E533-D3C7-54D2-9EA8-C7A22BD73AD1}" dt="2026-01-07T12:08:04.425" v="209" actId="14100"/>
        <pc:sldMkLst>
          <pc:docMk/>
          <pc:sldMk cId="697667800" sldId="7830"/>
        </pc:sldMkLst>
        <pc:spChg chg="mod">
          <ac:chgData name="Irena Krošl" userId="S::irenak@vsgt.si::6f871211-9d6e-4801-9f7a-49ad5e71b0eb" providerId="AD" clId="Web-{9594E533-D3C7-54D2-9EA8-C7A22BD73AD1}" dt="2026-01-07T12:07:57.862" v="207" actId="1076"/>
          <ac:spMkLst>
            <pc:docMk/>
            <pc:sldMk cId="697667800" sldId="7830"/>
            <ac:spMk id="4" creationId="{CBA57DB4-FEA1-84F3-5DE2-D6CA3474CC36}"/>
          </ac:spMkLst>
        </pc:spChg>
        <pc:spChg chg="mod">
          <ac:chgData name="Irena Krošl" userId="S::irenak@vsgt.si::6f871211-9d6e-4801-9f7a-49ad5e71b0eb" providerId="AD" clId="Web-{9594E533-D3C7-54D2-9EA8-C7A22BD73AD1}" dt="2026-01-07T12:07:59.971" v="208" actId="1076"/>
          <ac:spMkLst>
            <pc:docMk/>
            <pc:sldMk cId="697667800" sldId="7830"/>
            <ac:spMk id="5" creationId="{88336273-A2B4-FB31-B577-9E791159293D}"/>
          </ac:spMkLst>
        </pc:spChg>
        <pc:spChg chg="mod">
          <ac:chgData name="Irena Krošl" userId="S::irenak@vsgt.si::6f871211-9d6e-4801-9f7a-49ad5e71b0eb" providerId="AD" clId="Web-{9594E533-D3C7-54D2-9EA8-C7A22BD73AD1}" dt="2026-01-07T12:07:52.956" v="206" actId="1076"/>
          <ac:spMkLst>
            <pc:docMk/>
            <pc:sldMk cId="697667800" sldId="7830"/>
            <ac:spMk id="9" creationId="{4B9F7018-96D1-952D-6F6F-13ECE6A86C4B}"/>
          </ac:spMkLst>
        </pc:spChg>
        <pc:cxnChg chg="mod">
          <ac:chgData name="Irena Krošl" userId="S::irenak@vsgt.si::6f871211-9d6e-4801-9f7a-49ad5e71b0eb" providerId="AD" clId="Web-{9594E533-D3C7-54D2-9EA8-C7A22BD73AD1}" dt="2026-01-07T12:08:04.425" v="209" actId="14100"/>
          <ac:cxnSpMkLst>
            <pc:docMk/>
            <pc:sldMk cId="697667800" sldId="7830"/>
            <ac:cxnSpMk id="10" creationId="{30D37B45-F137-E06C-22BB-1C72A8147664}"/>
          </ac:cxnSpMkLst>
        </pc:cxnChg>
      </pc:sldChg>
      <pc:sldChg chg="modSp">
        <pc:chgData name="Irena Krošl" userId="S::irenak@vsgt.si::6f871211-9d6e-4801-9f7a-49ad5e71b0eb" providerId="AD" clId="Web-{9594E533-D3C7-54D2-9EA8-C7A22BD73AD1}" dt="2026-01-07T12:11:02.317" v="223" actId="1076"/>
        <pc:sldMkLst>
          <pc:docMk/>
          <pc:sldMk cId="2476271766" sldId="7831"/>
        </pc:sldMkLst>
        <pc:spChg chg="mod">
          <ac:chgData name="Irena Krošl" userId="S::irenak@vsgt.si::6f871211-9d6e-4801-9f7a-49ad5e71b0eb" providerId="AD" clId="Web-{9594E533-D3C7-54D2-9EA8-C7A22BD73AD1}" dt="2026-01-07T12:10:59.114" v="222" actId="1076"/>
          <ac:spMkLst>
            <pc:docMk/>
            <pc:sldMk cId="2476271766" sldId="7831"/>
            <ac:spMk id="4" creationId="{6D2ABA3D-0924-7880-2037-3680D3F1B500}"/>
          </ac:spMkLst>
        </pc:spChg>
        <pc:spChg chg="mod">
          <ac:chgData name="Irena Krošl" userId="S::irenak@vsgt.si::6f871211-9d6e-4801-9f7a-49ad5e71b0eb" providerId="AD" clId="Web-{9594E533-D3C7-54D2-9EA8-C7A22BD73AD1}" dt="2026-01-07T12:11:02.317" v="223" actId="1076"/>
          <ac:spMkLst>
            <pc:docMk/>
            <pc:sldMk cId="2476271766" sldId="7831"/>
            <ac:spMk id="5" creationId="{C9BF4D24-AFCF-02DA-8B5A-EB7ECDED1A7E}"/>
          </ac:spMkLst>
        </pc:spChg>
      </pc:sldChg>
      <pc:sldChg chg="modSp">
        <pc:chgData name="Irena Krošl" userId="S::irenak@vsgt.si::6f871211-9d6e-4801-9f7a-49ad5e71b0eb" providerId="AD" clId="Web-{9594E533-D3C7-54D2-9EA8-C7A22BD73AD1}" dt="2026-01-07T12:12:37.824" v="225" actId="1076"/>
        <pc:sldMkLst>
          <pc:docMk/>
          <pc:sldMk cId="3109130500" sldId="7832"/>
        </pc:sldMkLst>
        <pc:spChg chg="mod">
          <ac:chgData name="Irena Krošl" userId="S::irenak@vsgt.si::6f871211-9d6e-4801-9f7a-49ad5e71b0eb" providerId="AD" clId="Web-{9594E533-D3C7-54D2-9EA8-C7A22BD73AD1}" dt="2026-01-07T12:12:35.152" v="224" actId="1076"/>
          <ac:spMkLst>
            <pc:docMk/>
            <pc:sldMk cId="3109130500" sldId="7832"/>
            <ac:spMk id="4" creationId="{270BB557-E782-844E-F1A9-835956D417E1}"/>
          </ac:spMkLst>
        </pc:spChg>
        <pc:spChg chg="mod">
          <ac:chgData name="Irena Krošl" userId="S::irenak@vsgt.si::6f871211-9d6e-4801-9f7a-49ad5e71b0eb" providerId="AD" clId="Web-{9594E533-D3C7-54D2-9EA8-C7A22BD73AD1}" dt="2026-01-07T12:12:37.824" v="225" actId="1076"/>
          <ac:spMkLst>
            <pc:docMk/>
            <pc:sldMk cId="3109130500" sldId="7832"/>
            <ac:spMk id="5" creationId="{C30F3BFB-7658-F886-B64E-0463AFD5897F}"/>
          </ac:spMkLst>
        </pc:spChg>
      </pc:sldChg>
      <pc:sldChg chg="modSp">
        <pc:chgData name="Irena Krošl" userId="S::irenak@vsgt.si::6f871211-9d6e-4801-9f7a-49ad5e71b0eb" providerId="AD" clId="Web-{9594E533-D3C7-54D2-9EA8-C7A22BD73AD1}" dt="2026-01-07T12:21:25.687" v="267" actId="14100"/>
        <pc:sldMkLst>
          <pc:docMk/>
          <pc:sldMk cId="3099996034" sldId="7833"/>
        </pc:sldMkLst>
        <pc:spChg chg="mod">
          <ac:chgData name="Irena Krošl" userId="S::irenak@vsgt.si::6f871211-9d6e-4801-9f7a-49ad5e71b0eb" providerId="AD" clId="Web-{9594E533-D3C7-54D2-9EA8-C7A22BD73AD1}" dt="2026-01-07T12:21:04.654" v="264" actId="1076"/>
          <ac:spMkLst>
            <pc:docMk/>
            <pc:sldMk cId="3099996034" sldId="7833"/>
            <ac:spMk id="4" creationId="{B0FC5840-F395-772D-478F-DB24C526D813}"/>
          </ac:spMkLst>
        </pc:spChg>
        <pc:spChg chg="mod">
          <ac:chgData name="Irena Krošl" userId="S::irenak@vsgt.si::6f871211-9d6e-4801-9f7a-49ad5e71b0eb" providerId="AD" clId="Web-{9594E533-D3C7-54D2-9EA8-C7A22BD73AD1}" dt="2026-01-07T12:21:25.687" v="267" actId="14100"/>
          <ac:spMkLst>
            <pc:docMk/>
            <pc:sldMk cId="3099996034" sldId="7833"/>
            <ac:spMk id="5" creationId="{7E80CBA4-C822-F82F-D139-0B8E7F0F9B6B}"/>
          </ac:spMkLst>
        </pc:spChg>
      </pc:sldChg>
      <pc:sldChg chg="modSp">
        <pc:chgData name="Irena Krošl" userId="S::irenak@vsgt.si::6f871211-9d6e-4801-9f7a-49ad5e71b0eb" providerId="AD" clId="Web-{9594E533-D3C7-54D2-9EA8-C7A22BD73AD1}" dt="2026-01-07T12:21:42.024" v="269" actId="1076"/>
        <pc:sldMkLst>
          <pc:docMk/>
          <pc:sldMk cId="60571155" sldId="7834"/>
        </pc:sldMkLst>
        <pc:spChg chg="mod">
          <ac:chgData name="Irena Krošl" userId="S::irenak@vsgt.si::6f871211-9d6e-4801-9f7a-49ad5e71b0eb" providerId="AD" clId="Web-{9594E533-D3C7-54D2-9EA8-C7A22BD73AD1}" dt="2026-01-07T12:21:40.226" v="268" actId="1076"/>
          <ac:spMkLst>
            <pc:docMk/>
            <pc:sldMk cId="60571155" sldId="7834"/>
            <ac:spMk id="4" creationId="{D992D682-87A4-76F4-C22A-EB9E48754BB0}"/>
          </ac:spMkLst>
        </pc:spChg>
        <pc:spChg chg="mod">
          <ac:chgData name="Irena Krošl" userId="S::irenak@vsgt.si::6f871211-9d6e-4801-9f7a-49ad5e71b0eb" providerId="AD" clId="Web-{9594E533-D3C7-54D2-9EA8-C7A22BD73AD1}" dt="2026-01-07T12:21:42.024" v="269" actId="1076"/>
          <ac:spMkLst>
            <pc:docMk/>
            <pc:sldMk cId="60571155" sldId="7834"/>
            <ac:spMk id="5" creationId="{E425C96F-3CD6-E24D-4EF5-6A5350182B6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stopnja</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ECB2C-F1CB-FDA8-EDA2-00188FE95F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21A3FA-5600-C601-F259-C607F78F6E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6A841-8151-297B-23A1-9D38491415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C017A8-85B2-EB10-6488-781F906DF408}"/>
              </a:ext>
            </a:extLst>
          </p:cNvPr>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111824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0C424-8DFE-2BDD-8BC9-87A8E7104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74A2B-A222-E8C8-B36B-0B0AAFC3CF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8D2AC-3159-F9D1-553D-354F405D55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65335E-5E3A-9056-BC44-07C593AA3FA6}"/>
              </a:ext>
            </a:extLst>
          </p:cNvPr>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2787586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2454F-472A-892A-BCD9-6F162041E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D49AF-CA26-E275-860B-F776BD583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578996-0DF9-9B50-B4B8-5DA3CB8787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E302D4-AA46-691C-4675-51E980924732}"/>
              </a:ext>
            </a:extLst>
          </p:cNvPr>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2103703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A0037-F72E-6381-43AA-55AFEB6EE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4D45D-DD6F-5AC7-B186-0681102EE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92BF37-B67E-ED5F-954D-6125C9B239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D35002-93FE-AC9F-C73D-AC477A3DEEE4}"/>
              </a:ext>
            </a:extLst>
          </p:cNvPr>
          <p:cNvSpPr>
            <a:spLocks noGrp="1"/>
          </p:cNvSpPr>
          <p:nvPr>
            <p:ph type="sldNum" sz="quarter" idx="5"/>
          </p:nvPr>
        </p:nvSpPr>
        <p:spPr/>
        <p:txBody>
          <a:bodyPr/>
          <a:lstStyle/>
          <a:p>
            <a:fld id="{4BE5DE82-CF29-044D-9158-06A811149881}" type="slidenum">
              <a:rPr lang="en-US" smtClean="0"/>
              <a:t>37</a:t>
            </a:fld>
            <a:endParaRPr lang="en-US"/>
          </a:p>
        </p:txBody>
      </p:sp>
    </p:spTree>
    <p:extLst>
      <p:ext uri="{BB962C8B-B14F-4D97-AF65-F5344CB8AC3E}">
        <p14:creationId xmlns:p14="http://schemas.microsoft.com/office/powerpoint/2010/main" val="4129198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2914722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3B37E-964B-AB72-BA13-C9103CF302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C70A7-AFCC-5F48-A82E-6F196DA22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7C27F-1532-692B-4061-917E96A655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E358E8-0DB4-0DE7-512F-B757A9CEFCA6}"/>
              </a:ext>
            </a:extLst>
          </p:cNvPr>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917448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129C6-1F76-D283-6F6B-788DABA71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7BCB9-1CF6-36F4-E0F2-0023BAEBD5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D293B-4BF0-AE22-C8FE-8BE6883D8A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977EB6-19B5-B08A-AA08-C34049126E6E}"/>
              </a:ext>
            </a:extLst>
          </p:cNvPr>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320524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Epic Stays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6" name="Picture Placeholder 5">
            <a:extLst>
              <a:ext uri="{FF2B5EF4-FFF2-40B4-BE49-F238E27FC236}">
                <a16:creationId xmlns:a16="http://schemas.microsoft.com/office/drawing/2014/main" id="{B57A0897-365C-F020-9DA9-404E01CA3FCF}"/>
              </a:ext>
            </a:extLst>
          </p:cNvPr>
          <p:cNvSpPr>
            <a:spLocks noGrp="1"/>
          </p:cNvSpPr>
          <p:nvPr>
            <p:ph type="pic" sz="quarter" idx="19"/>
          </p:nvPr>
        </p:nvSpPr>
        <p:spPr>
          <a:xfrm>
            <a:off x="5556660" y="1504119"/>
            <a:ext cx="6625593" cy="4688660"/>
          </a:xfrm>
          <a:custGeom>
            <a:avLst/>
            <a:gdLst>
              <a:gd name="connsiteX0" fmla="*/ 2343788 w 6625593"/>
              <a:gd name="connsiteY0" fmla="*/ 0 h 4688660"/>
              <a:gd name="connsiteX1" fmla="*/ 2475903 w 6625593"/>
              <a:gd name="connsiteY1" fmla="*/ 4894 h 4688660"/>
              <a:gd name="connsiteX2" fmla="*/ 2475903 w 6625593"/>
              <a:gd name="connsiteY2" fmla="*/ 0 h 4688660"/>
              <a:gd name="connsiteX3" fmla="*/ 6625593 w 6625593"/>
              <a:gd name="connsiteY3" fmla="*/ 0 h 4688660"/>
              <a:gd name="connsiteX4" fmla="*/ 6625593 w 6625593"/>
              <a:gd name="connsiteY4" fmla="*/ 4688660 h 4688660"/>
              <a:gd name="connsiteX5" fmla="*/ 2475902 w 6625593"/>
              <a:gd name="connsiteY5" fmla="*/ 4688660 h 4688660"/>
              <a:gd name="connsiteX6" fmla="*/ 2475902 w 6625593"/>
              <a:gd name="connsiteY6" fmla="*/ 4683768 h 4688660"/>
              <a:gd name="connsiteX7" fmla="*/ 2343788 w 6625593"/>
              <a:gd name="connsiteY7" fmla="*/ 4688660 h 4688660"/>
              <a:gd name="connsiteX8" fmla="*/ 0 w 6625593"/>
              <a:gd name="connsiteY8" fmla="*/ 2344330 h 4688660"/>
              <a:gd name="connsiteX9" fmla="*/ 2343788 w 6625593"/>
              <a:gd name="connsiteY9" fmla="*/ 0 h 46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5593" h="4688660">
                <a:moveTo>
                  <a:pt x="2343788" y="0"/>
                </a:moveTo>
                <a:cubicBezTo>
                  <a:pt x="2387826" y="0"/>
                  <a:pt x="2436759" y="0"/>
                  <a:pt x="2475903" y="4894"/>
                </a:cubicBezTo>
                <a:lnTo>
                  <a:pt x="2475903" y="0"/>
                </a:lnTo>
                <a:lnTo>
                  <a:pt x="6625593" y="0"/>
                </a:lnTo>
                <a:lnTo>
                  <a:pt x="6625593" y="4688660"/>
                </a:lnTo>
                <a:lnTo>
                  <a:pt x="2475902" y="4688660"/>
                </a:lnTo>
                <a:lnTo>
                  <a:pt x="2475902" y="4683768"/>
                </a:lnTo>
                <a:cubicBezTo>
                  <a:pt x="2431864" y="4688660"/>
                  <a:pt x="2387826" y="4688660"/>
                  <a:pt x="2343788" y="4688660"/>
                </a:cubicBezTo>
                <a:cubicBezTo>
                  <a:pt x="1047120" y="4688660"/>
                  <a:pt x="0" y="3641299"/>
                  <a:pt x="0" y="2344330"/>
                </a:cubicBezTo>
                <a:cubicBezTo>
                  <a:pt x="0" y="1047364"/>
                  <a:pt x="1052015" y="0"/>
                  <a:pt x="2343788"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C1BFAA7-5C51-1B85-0416-B618602BB541}"/>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F8BCD776-2F5B-36E8-564B-D2FCD2353FA8}"/>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921E54BD-6E9C-DE90-0360-35EBE7771A4E}"/>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83BDE30D-7861-35DB-FD1C-22EBFBC7DBD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D02554EE-DB0C-A410-7EC0-2349483D4422}"/>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05ADF305-9729-EBF6-6871-AD4EAAA24DF0}"/>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AE7BCC6C-1F62-2A05-4B86-20C830714172}"/>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5AEED314-A215-651F-2A19-A0D19A61A368}"/>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007AAA6-FD9D-4A00-EB3C-C6A43683BEE3}"/>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18B292F1-DE83-6013-A684-72355DFE871F}"/>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8C9A820C-0F18-A160-A6EC-47C0C23F66F3}"/>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0FBE4776-C042-C2CB-A234-94EE55403ECF}"/>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A485E15E-EC0A-D24E-AA07-36AAAAFE5D7D}"/>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8" name="Text Placeholder 23">
            <a:extLst>
              <a:ext uri="{FF2B5EF4-FFF2-40B4-BE49-F238E27FC236}">
                <a16:creationId xmlns:a16="http://schemas.microsoft.com/office/drawing/2014/main" id="{E18A1419-5A25-A438-6930-39215E2C9312}"/>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0E01A6A6-594F-B2A6-E146-6F0FFA507934}"/>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7418E8F3-0304-98AE-BF51-840A0B6A04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CF598388-49EE-ADEF-8D30-50C5FAF12842}"/>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30D27C86-761D-90C8-7390-3F4EA05C8F43}"/>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A8451FA7-0D7D-3EC4-210C-CEE16E5865E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46A940BE-D1B8-640D-0E6A-9C20C93A0613}"/>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1267A8B7-5FD7-4B51-1DCD-D1876E065E95}"/>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C8F2E14E-A069-B15C-09D5-A87F5A3E85D3}"/>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26" name="Picture 25">
                <a:extLst>
                  <a:ext uri="{FF2B5EF4-FFF2-40B4-BE49-F238E27FC236}">
                    <a16:creationId xmlns:a16="http://schemas.microsoft.com/office/drawing/2014/main" id="{727DABEC-305A-3694-CF35-B7EDE1CE192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www.epicstays.eu</a:t>
            </a:r>
            <a:endParaRPr lang="en-US"/>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Sub-heading</a:t>
            </a:r>
            <a:endParaRPr lang="en-US"/>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B5C230-6DD9-F268-420D-C670740E1C39}"/>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FDF278E2-0FF4-3F95-E9AD-D2A491D64232}"/>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8D8A6306-A764-B61E-34F8-A42D8A8865F2}"/>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D27690FA-D379-C131-7473-69714207C9E3}"/>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963C0F08-7D9C-8CCD-B80E-F6670CA179E3}"/>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DF19D60F-3768-9D7A-A9F9-1081A2355829}"/>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E86379B-7FAF-8715-69CF-0F277902359C}"/>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34772E51-CC26-8FA9-76FD-407E7575B467}"/>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253630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B397F8-8B2E-4FBD-1A95-F5C7ACE8E4D6}"/>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F41455B6-E37E-CDAC-681A-E661F4B6F2A5}"/>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BB01229C-ACC3-FB30-4236-468E8A82BB93}"/>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75A9E2-B718-B4FE-990F-57093D567F8E}"/>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68F8A079-EA73-1E74-0D69-1C6C425EB517}"/>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9FCE3611-81C5-42E2-B668-0A83EFB774A8}"/>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5E4281C-49AF-3455-AE01-EF2ACF5D4F15}"/>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0F49F975-4C9B-8936-454E-BE37DE0ADAC3}"/>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594332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3113ABA8-E563-FF2B-3647-3C3EEBF56B35}"/>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D09FD758-63B1-E4FC-180D-FF8C3A6C196E}"/>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3A5735A2-5F14-357E-E3F0-91FCBE3469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9619BDA4-0676-F504-B776-817048E544E7}"/>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38F28D73-8017-8FF7-9394-624EA3B64D77}"/>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CCFC1C4E-EB80-30B9-AF01-BCE58090DB0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DBC24BD2-A095-99AA-725D-54D17183FB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641452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692590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F8B28AA-A37F-3D04-FE6B-7976D6F7534B}"/>
              </a:ext>
            </a:extLst>
          </p:cNvPr>
          <p:cNvSpPr/>
          <p:nvPr userDrawn="1"/>
        </p:nvSpPr>
        <p:spPr>
          <a:xfrm rot="16200000">
            <a:off x="586434" y="-358294"/>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3FDF0389-E6EB-0B4F-02E2-5E9DF6D1CAF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Text Placeholder 17">
            <a:extLst>
              <a:ext uri="{FF2B5EF4-FFF2-40B4-BE49-F238E27FC236}">
                <a16:creationId xmlns:a16="http://schemas.microsoft.com/office/drawing/2014/main" id="{3F944C4F-4FDC-5AF7-E879-42C57B7DB235}"/>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cxnSp>
        <p:nvCxnSpPr>
          <p:cNvPr id="14" name="Straight Connector 13">
            <a:extLst>
              <a:ext uri="{FF2B5EF4-FFF2-40B4-BE49-F238E27FC236}">
                <a16:creationId xmlns:a16="http://schemas.microsoft.com/office/drawing/2014/main" id="{87C973A2-EB1A-3325-255B-77887E432FA2}"/>
              </a:ext>
            </a:extLst>
          </p:cNvPr>
          <p:cNvCxnSpPr>
            <a:cxnSpLocks/>
          </p:cNvCxnSpPr>
          <p:nvPr userDrawn="1"/>
        </p:nvCxnSpPr>
        <p:spPr>
          <a:xfrm>
            <a:off x="480666" y="132040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A692E8A6-D513-08BC-DE9D-49DC6DF4F19F}"/>
              </a:ext>
            </a:extLst>
          </p:cNvPr>
          <p:cNvSpPr>
            <a:spLocks noGrp="1"/>
          </p:cNvSpPr>
          <p:nvPr>
            <p:ph type="body" sz="quarter" idx="18" hasCustomPrompt="1"/>
          </p:nvPr>
        </p:nvSpPr>
        <p:spPr>
          <a:xfrm>
            <a:off x="599910" y="1482295"/>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8" name="Text Placeholder 32">
            <a:extLst>
              <a:ext uri="{FF2B5EF4-FFF2-40B4-BE49-F238E27FC236}">
                <a16:creationId xmlns:a16="http://schemas.microsoft.com/office/drawing/2014/main" id="{369B69F7-F1EE-2E71-4BB7-99643496E263}"/>
              </a:ext>
            </a:extLst>
          </p:cNvPr>
          <p:cNvSpPr>
            <a:spLocks noGrp="1"/>
          </p:cNvSpPr>
          <p:nvPr>
            <p:ph type="body" sz="quarter" idx="19" hasCustomPrompt="1"/>
          </p:nvPr>
        </p:nvSpPr>
        <p:spPr>
          <a:xfrm>
            <a:off x="616709" y="547376"/>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52962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09</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30C08CF-6444-C306-CBAD-418C3BAC433C}"/>
              </a:ext>
            </a:extLst>
          </p:cNvPr>
          <p:cNvSpPr/>
          <p:nvPr userDrawn="1"/>
        </p:nvSpPr>
        <p:spPr>
          <a:xfrm>
            <a:off x="9747" y="0"/>
            <a:ext cx="6522544"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E78A11F7-3D21-0536-0A99-04B9A4F2D91D}"/>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C8AB248D-3B49-80D7-4239-3A1D835860E3}"/>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E3A14F38-2076-1A58-611A-60445EE68FA9}"/>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B285ECA2-6098-BC50-F19F-15E100631761}"/>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FDB40A3A-0623-1C4F-DC86-6FE79AE4A42B}"/>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018F13A2-902E-6F94-6A60-02EE1066E55E}"/>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AF6B3437-387E-51E7-1809-1C933EB242F6}"/>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E8419DC5-59F5-1258-1FCD-BE68138426B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6F0CD7C8-DECD-53C1-B776-AA89B97A4136}"/>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1B096C5E-9FEF-9C44-715F-EA0572836B12}"/>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C9D3308C-E4DB-AE28-A59B-DEC0FEF58C31}"/>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F6AC641D-B8AB-7003-DD0B-E4A692B930B2}"/>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24A40BFB-49BF-FC52-B2F0-7C7B268C4FDB}"/>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50F49A44-3665-A808-6DA1-DE97D97DB962}"/>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F8C87BEB-EBE5-EB02-A321-F3700DDB1FA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72AD1A52-2699-B9BC-0D8F-BE08AA1DF9AE}"/>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CC518A9-05E1-E0A0-5F57-AC442BDC3459}"/>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DF8334B-63CA-D7EB-79B5-15D29DA2BE18}"/>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OBLIKOVANJE INOVATIVNIH TURISTIČNIH BIVANJ</a:t>
            </a:r>
          </a:p>
        </p:txBody>
      </p:sp>
      <p:sp>
        <p:nvSpPr>
          <p:cNvPr id="7" name="Slide Number Placeholder 5">
            <a:extLst>
              <a:ext uri="{FF2B5EF4-FFF2-40B4-BE49-F238E27FC236}">
                <a16:creationId xmlns:a16="http://schemas.microsoft.com/office/drawing/2014/main" id="{E9BB738F-619F-0AA1-3E91-96158E0AFAB9}"/>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879" r:id="rId17"/>
    <p:sldLayoutId id="2147483913" r:id="rId18"/>
    <p:sldLayoutId id="2147483914" r:id="rId19"/>
    <p:sldLayoutId id="2147483906" r:id="rId20"/>
    <p:sldLayoutId id="2147483907" r:id="rId21"/>
    <p:sldLayoutId id="2147483878" r:id="rId22"/>
    <p:sldLayoutId id="2147483915" r:id="rId23"/>
    <p:sldLayoutId id="2147483891" r:id="rId24"/>
    <p:sldLayoutId id="2147483894" r:id="rId25"/>
    <p:sldLayoutId id="2147483893" r:id="rId26"/>
    <p:sldLayoutId id="2147483895" r:id="rId27"/>
    <p:sldLayoutId id="2147483896" r:id="rId28"/>
    <p:sldLayoutId id="2147483900" r:id="rId29"/>
    <p:sldLayoutId id="2147483901" r:id="rId30"/>
    <p:sldLayoutId id="2147483902" r:id="rId31"/>
    <p:sldLayoutId id="2147483903" r:id="rId32"/>
    <p:sldLayoutId id="2147483904" r:id="rId33"/>
    <p:sldLayoutId id="2147483853" r:id="rId34"/>
    <p:sldLayoutId id="2147483912" r:id="rId35"/>
    <p:sldLayoutId id="2147483916" r:id="rId36"/>
    <p:sldLayoutId id="2147483917" r:id="rId37"/>
    <p:sldLayoutId id="2147483918" r:id="rId38"/>
    <p:sldLayoutId id="2147483919" r:id="rId39"/>
    <p:sldLayoutId id="2147483920"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6.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s://nuki.io/en-si" TargetMode="External"/><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hyperlink" Target="https://www.avigilon.com/blog/hotel-door-lock-systems?utm_source=chatgpt.com" TargetMode="External"/><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23.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hyperlink" Target="https://www.lookdigitalsignage.com/blog/smart-hotel-technology-guide?utm_source=chatgpt.com" TargetMode="External"/><Relationship Id="rId2" Type="http://schemas.openxmlformats.org/officeDocument/2006/relationships/notesSlide" Target="../notesSlides/notesSlide3.xml"/><Relationship Id="rId1" Type="http://schemas.openxmlformats.org/officeDocument/2006/relationships/slideLayout" Target="../slideLayouts/slideLayout37.xml"/><Relationship Id="rId5" Type="http://schemas.openxmlformats.org/officeDocument/2006/relationships/image" Target="../media/image24.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hyperlink" Target="https://www.booking.com/hotel/si/turisticna-kmetija-weiss.sl.html?aid=1917098&amp;label=metatripad-link-dmeta-content_opts-0&amp;sid=2198095f7c58d6f7f0517b49d5dc9013&amp;dist=0&amp;keep_landing=1&amp;sb_price_type=total&amp;type=total&amp;#tab-reviews" TargetMode="External"/><Relationship Id="rId5" Type="http://schemas.openxmlformats.org/officeDocument/2006/relationships/hyperlink" Target="https://www.velikaplanina.si/en/accomodation/chalets-on-velika-planina/" TargetMode="Externa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hyperlink" Target="https://www.canarytechnologies.com/post/hotel-loyalty-program-tips"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booking.com/hotel/si/turisticna-kmetija-weiss.sl.html?aid=1917098&amp;label=metatripad-link-dmeta-content_opts-0&amp;sid=2198095f7c58d6f7f0517b49d5dc9013&amp;dist=0&amp;keep_landing=1&amp;sb_price_type=total&amp;type=total&amp;#tab-reviews" TargetMode="External"/><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hyperlink" Target="https://h2hotel.com/?sjrncid=GA_19729263341&amp;sjrnaid=GA_649012747665&amp;gad_source=1&amp;gad_campaignid=19729263341&amp;gbraid=0AAAAADCeIWaKRAcBdDvgEncz1JQOWqL17&amp;gclid=CjwKCAjw6ZTCBhBOEiwAqfwJd8dBHUX9dGoyytHrO7bIkJ_rSPr1G6z8ycYB5lS0__Uy9kwDU2orvBoCRqAQAvD_BwE&amp;gclsrc=aw.ds" TargetMode="External"/><Relationship Id="rId5" Type="http://schemas.openxmlformats.org/officeDocument/2006/relationships/image" Target="../media/image26.jpe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hyperlink" Target="https://www.velikaplanina.si/en/2021/12/30/chalet-rusovc/" TargetMode="External"/><Relationship Id="rId7" Type="http://schemas.openxmlformats.org/officeDocument/2006/relationships/hyperlink" Target="https://irishheritage.ie/" TargetMode="External"/><Relationship Id="rId2" Type="http://schemas.openxmlformats.org/officeDocument/2006/relationships/hyperlink" Target="https://glampinghub.com/slovenia/gorizia/soca/vacation-rentals-bovec-slovenia/" TargetMode="External"/><Relationship Id="rId1" Type="http://schemas.openxmlformats.org/officeDocument/2006/relationships/slideLayout" Target="../slideLayouts/slideLayout15.xml"/><Relationship Id="rId6" Type="http://schemas.openxmlformats.org/officeDocument/2006/relationships/hyperlink" Target="https://www.airbnb.si/rooms/34692739?search_mode=regular_search&amp;adults=1&amp;check_in=2025-06-27&amp;check_out=2025-07-02&amp;children=0&amp;infants=0&amp;source_impression_id=p3_1749469933_P3TdnoK_dnKWzX0E&amp;previous_page_section_name=1000&amp;federated_search_id=16f235e5-c0c3-42df-a0b4-30fb68384e1d" TargetMode="External"/><Relationship Id="rId5" Type="http://schemas.openxmlformats.org/officeDocument/2006/relationships/hyperlink" Target="https://www.drumhiernyhideaway.ie/en/" TargetMode="External"/><Relationship Id="rId4" Type="http://schemas.openxmlformats.org/officeDocument/2006/relationships/hyperlink" Target="https://firbas.com/"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hoteltechreport.com/news/hotel-upselling" TargetMode="Externa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23.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hyperlink" Target="chrome-extension://efaidnbmnnnibpcajpcglclefindmkaj/https:/database.centralbaltic.eu/sites/default/files/Guidebook_for_Rural_Lifestyle_destination_and_product_development.pdf?utm_source=chatgpt.com" TargetMode="External"/><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image" Target="../media/image24.jpe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80616" y="2473711"/>
            <a:ext cx="5089964" cy="697353"/>
          </a:xfrm>
        </p:spPr>
        <p:txBody>
          <a:bodyPr lIns="91440" tIns="45720" rIns="91440" bIns="45720" anchor="t">
            <a:noAutofit/>
          </a:bodyPr>
          <a:lstStyle/>
          <a:p>
            <a:r>
              <a:rPr lang="en-GB" dirty="0"/>
              <a:t>Modul 5 </a:t>
            </a:r>
            <a:r>
              <a:rPr lang="en-GB" b="0" dirty="0"/>
              <a:t>(2. del)</a:t>
            </a:r>
          </a:p>
          <a:p>
            <a:endParaRPr lang="en-GB" dirty="0"/>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80616" y="3429000"/>
            <a:ext cx="4611316" cy="697353"/>
          </a:xfrm>
        </p:spPr>
        <p:txBody>
          <a:bodyPr lIns="91440" tIns="45720" rIns="91440" bIns="45720" anchor="t">
            <a:noAutofit/>
          </a:bodyPr>
          <a:lstStyle/>
          <a:p>
            <a:pPr defTabSz="777514">
              <a:lnSpc>
                <a:spcPts val="3340"/>
              </a:lnSpc>
              <a:spcBef>
                <a:spcPts val="0"/>
              </a:spcBef>
              <a:defRPr/>
            </a:pPr>
            <a:r>
              <a:rPr lang="en-GB" sz="3200" dirty="0">
                <a:ea typeface="Calibri"/>
                <a:cs typeface="Calibri"/>
              </a:rPr>
              <a:t>Gostinska izkušnja – gostoljubnost, vpliv na daljavo in izvedljivost</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www.epicstays.eu</a:t>
            </a:r>
            <a:endParaRPr lang="en-GB" sz="3200" dirty="0"/>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t="-1" r="5047" b="49903"/>
          <a:stretch/>
        </p:blipFill>
        <p:spPr>
          <a:xfrm>
            <a:off x="10401862" y="2249394"/>
            <a:ext cx="3580276" cy="2659133"/>
          </a:xfrm>
          <a:prstGeom prst="rect">
            <a:avLst/>
          </a:prstGeom>
        </p:spPr>
      </p:pic>
      <p:pic>
        <p:nvPicPr>
          <p:cNvPr id="10" name="Picture Placeholder 9" descr="A person and person standing in front of a bulletin board&#10;&#10;AI-generated content may be incorrect.">
            <a:extLst>
              <a:ext uri="{FF2B5EF4-FFF2-40B4-BE49-F238E27FC236}">
                <a16:creationId xmlns:a16="http://schemas.microsoft.com/office/drawing/2014/main" id="{646318D5-E0D5-84C4-4020-BF62F4953D17}"/>
              </a:ext>
            </a:extLst>
          </p:cNvPr>
          <p:cNvPicPr>
            <a:picLocks noGrp="1" noChangeAspect="1"/>
          </p:cNvPicPr>
          <p:nvPr>
            <p:ph type="pic" sz="quarter" idx="19"/>
          </p:nvPr>
        </p:nvPicPr>
        <p:blipFill>
          <a:blip r:embed="rId3"/>
          <a:srcRect t="27554" b="27554"/>
          <a:stretch>
            <a:fillRect/>
          </a:stretch>
        </p:blipFill>
        <p:spPr/>
      </p:pic>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CB656-E7B1-628D-89D3-B5497591E270}"/>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0C74B47F-C0C8-ED05-00F8-AC05A96ECE7F}"/>
              </a:ext>
            </a:extLst>
          </p:cNvPr>
          <p:cNvSpPr txBox="1">
            <a:spLocks/>
          </p:cNvSpPr>
          <p:nvPr/>
        </p:nvSpPr>
        <p:spPr>
          <a:xfrm>
            <a:off x="629646" y="307773"/>
            <a:ext cx="924203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Primer preglednice (Google Sheets ali Excel) Preprosta, poceni orodja za majhne nepremičnine </a:t>
            </a:r>
          </a:p>
          <a:p>
            <a:pPr>
              <a:lnSpc>
                <a:spcPts val="3720"/>
              </a:lnSpc>
            </a:pPr>
            <a:endParaRPr lang="en-US" dirty="0"/>
          </a:p>
        </p:txBody>
      </p:sp>
      <p:cxnSp>
        <p:nvCxnSpPr>
          <p:cNvPr id="10" name="Straight Connector 9">
            <a:extLst>
              <a:ext uri="{FF2B5EF4-FFF2-40B4-BE49-F238E27FC236}">
                <a16:creationId xmlns:a16="http://schemas.microsoft.com/office/drawing/2014/main" id="{F64E1A83-FA87-9009-AC37-53682F6E7228}"/>
              </a:ext>
            </a:extLst>
          </p:cNvPr>
          <p:cNvCxnSpPr>
            <a:cxnSpLocks/>
          </p:cNvCxnSpPr>
          <p:nvPr/>
        </p:nvCxnSpPr>
        <p:spPr>
          <a:xfrm>
            <a:off x="0" y="1866716"/>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3245B435-E9DC-C3C0-1910-43CFFFE6604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10</a:t>
            </a:fld>
            <a:endParaRPr lang="fr-CA" sz="1200" dirty="0"/>
          </a:p>
        </p:txBody>
      </p:sp>
      <p:graphicFrame>
        <p:nvGraphicFramePr>
          <p:cNvPr id="4" name="Tabela 7">
            <a:extLst>
              <a:ext uri="{FF2B5EF4-FFF2-40B4-BE49-F238E27FC236}">
                <a16:creationId xmlns:a16="http://schemas.microsoft.com/office/drawing/2014/main" id="{A9529556-CC6E-06BE-2575-965A546303C3}"/>
              </a:ext>
            </a:extLst>
          </p:cNvPr>
          <p:cNvGraphicFramePr>
            <a:graphicFrameLocks noGrp="1"/>
          </p:cNvGraphicFramePr>
          <p:nvPr>
            <p:extLst>
              <p:ext uri="{D42A27DB-BD31-4B8C-83A1-F6EECF244321}">
                <p14:modId xmlns:p14="http://schemas.microsoft.com/office/powerpoint/2010/main" val="373517663"/>
              </p:ext>
            </p:extLst>
          </p:nvPr>
        </p:nvGraphicFramePr>
        <p:xfrm>
          <a:off x="629646" y="3155049"/>
          <a:ext cx="10856500" cy="2689200"/>
        </p:xfrm>
        <a:graphic>
          <a:graphicData uri="http://schemas.openxmlformats.org/drawingml/2006/table">
            <a:tbl>
              <a:tblPr firstRow="1" bandRow="1">
                <a:tableStyleId>{5C22544A-7EE6-4342-B048-85BDC9FD1C3A}</a:tableStyleId>
              </a:tblPr>
              <a:tblGrid>
                <a:gridCol w="1085650">
                  <a:extLst>
                    <a:ext uri="{9D8B030D-6E8A-4147-A177-3AD203B41FA5}">
                      <a16:colId xmlns:a16="http://schemas.microsoft.com/office/drawing/2014/main" val="1270846710"/>
                    </a:ext>
                  </a:extLst>
                </a:gridCol>
                <a:gridCol w="1085650">
                  <a:extLst>
                    <a:ext uri="{9D8B030D-6E8A-4147-A177-3AD203B41FA5}">
                      <a16:colId xmlns:a16="http://schemas.microsoft.com/office/drawing/2014/main" val="2593133321"/>
                    </a:ext>
                  </a:extLst>
                </a:gridCol>
                <a:gridCol w="1085650">
                  <a:extLst>
                    <a:ext uri="{9D8B030D-6E8A-4147-A177-3AD203B41FA5}">
                      <a16:colId xmlns:a16="http://schemas.microsoft.com/office/drawing/2014/main" val="1275087557"/>
                    </a:ext>
                  </a:extLst>
                </a:gridCol>
                <a:gridCol w="1085650">
                  <a:extLst>
                    <a:ext uri="{9D8B030D-6E8A-4147-A177-3AD203B41FA5}">
                      <a16:colId xmlns:a16="http://schemas.microsoft.com/office/drawing/2014/main" val="652615595"/>
                    </a:ext>
                  </a:extLst>
                </a:gridCol>
                <a:gridCol w="1085650">
                  <a:extLst>
                    <a:ext uri="{9D8B030D-6E8A-4147-A177-3AD203B41FA5}">
                      <a16:colId xmlns:a16="http://schemas.microsoft.com/office/drawing/2014/main" val="2006107493"/>
                    </a:ext>
                  </a:extLst>
                </a:gridCol>
                <a:gridCol w="1085650">
                  <a:extLst>
                    <a:ext uri="{9D8B030D-6E8A-4147-A177-3AD203B41FA5}">
                      <a16:colId xmlns:a16="http://schemas.microsoft.com/office/drawing/2014/main" val="3203266427"/>
                    </a:ext>
                  </a:extLst>
                </a:gridCol>
                <a:gridCol w="1085650">
                  <a:extLst>
                    <a:ext uri="{9D8B030D-6E8A-4147-A177-3AD203B41FA5}">
                      <a16:colId xmlns:a16="http://schemas.microsoft.com/office/drawing/2014/main" val="3026706224"/>
                    </a:ext>
                  </a:extLst>
                </a:gridCol>
                <a:gridCol w="1044353">
                  <a:extLst>
                    <a:ext uri="{9D8B030D-6E8A-4147-A177-3AD203B41FA5}">
                      <a16:colId xmlns:a16="http://schemas.microsoft.com/office/drawing/2014/main" val="1977853743"/>
                    </a:ext>
                  </a:extLst>
                </a:gridCol>
                <a:gridCol w="1126947">
                  <a:extLst>
                    <a:ext uri="{9D8B030D-6E8A-4147-A177-3AD203B41FA5}">
                      <a16:colId xmlns:a16="http://schemas.microsoft.com/office/drawing/2014/main" val="3051162876"/>
                    </a:ext>
                  </a:extLst>
                </a:gridCol>
                <a:gridCol w="1085650">
                  <a:extLst>
                    <a:ext uri="{9D8B030D-6E8A-4147-A177-3AD203B41FA5}">
                      <a16:colId xmlns:a16="http://schemas.microsoft.com/office/drawing/2014/main" val="3828334495"/>
                    </a:ext>
                  </a:extLst>
                </a:gridCol>
              </a:tblGrid>
              <a:tr h="815910">
                <a:tc>
                  <a:txBody>
                    <a:bodyPr/>
                    <a:lstStyle/>
                    <a:p>
                      <a:pPr algn="l">
                        <a:lnSpc>
                          <a:spcPts val="1760"/>
                        </a:lnSpc>
                      </a:pPr>
                      <a:r>
                        <a:rPr lang="sl-SI" sz="1800" b="0">
                          <a:solidFill>
                            <a:srgbClr val="414141"/>
                          </a:solidFill>
                          <a:latin typeface="Calibri" panose="020F0502020204030204" pitchFamily="34" charset="0"/>
                          <a:cs typeface="Calibri" panose="020F0502020204030204" pitchFamily="34" charset="0"/>
                        </a:rPr>
                        <a:t>12. </a:t>
                      </a:r>
                      <a:r>
                        <a:rPr lang="sl-SI" sz="1800" b="0" err="1">
                          <a:solidFill>
                            <a:srgbClr val="414141"/>
                          </a:solidFill>
                          <a:latin typeface="Calibri" panose="020F0502020204030204" pitchFamily="34" charset="0"/>
                          <a:cs typeface="Calibri" panose="020F0502020204030204" pitchFamily="34" charset="0"/>
                        </a:rPr>
                        <a:t>junij</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a:solidFill>
                            <a:srgbClr val="414141"/>
                          </a:solidFill>
                          <a:latin typeface="Calibri" panose="020F0502020204030204" pitchFamily="34" charset="0"/>
                          <a:cs typeface="Calibri" panose="020F0502020204030204" pitchFamily="34" charset="0"/>
                        </a:rPr>
                        <a:t>16. </a:t>
                      </a:r>
                      <a:r>
                        <a:rPr lang="sl-SI" sz="1800" b="0" err="1">
                          <a:solidFill>
                            <a:srgbClr val="414141"/>
                          </a:solidFill>
                          <a:latin typeface="Calibri" panose="020F0502020204030204" pitchFamily="34" charset="0"/>
                          <a:cs typeface="Calibri" panose="020F0502020204030204" pitchFamily="34" charset="0"/>
                        </a:rPr>
                        <a:t>junij</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a:solidFill>
                            <a:srgbClr val="414141"/>
                          </a:solidFill>
                          <a:latin typeface="Calibri" panose="020F0502020204030204" pitchFamily="34" charset="0"/>
                          <a:cs typeface="Calibri" panose="020F0502020204030204" pitchFamily="34" charset="0"/>
                        </a:rPr>
                        <a:t>Gospod Novak M.</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a:solidFill>
                            <a:srgbClr val="414141"/>
                          </a:solidFill>
                          <a:latin typeface="Calibri" panose="020F0502020204030204" pitchFamily="34" charset="0"/>
                          <a:cs typeface="Calibri" panose="020F0502020204030204" pitchFamily="34" charset="0"/>
                        </a:rPr>
                        <a:t>2</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Zajtrk</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Lavander app.</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120</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 </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endParaRPr lang="sl-SI" sz="1800" b="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Novo</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1826310"/>
                  </a:ext>
                </a:extLst>
              </a:tr>
              <a:tr h="574442">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14. </a:t>
                      </a:r>
                      <a:r>
                        <a:rPr lang="sl-SI" sz="1800" b="0" err="1">
                          <a:solidFill>
                            <a:srgbClr val="414141"/>
                          </a:solidFill>
                          <a:latin typeface="Calibri" panose="020F0502020204030204" pitchFamily="34" charset="0"/>
                          <a:cs typeface="Calibri" panose="020F0502020204030204" pitchFamily="34" charset="0"/>
                        </a:rPr>
                        <a:t>junij</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16. </a:t>
                      </a:r>
                      <a:r>
                        <a:rPr lang="sl-SI" sz="1800" b="0" err="1">
                          <a:solidFill>
                            <a:srgbClr val="414141"/>
                          </a:solidFill>
                          <a:latin typeface="Calibri" panose="020F0502020204030204" pitchFamily="34" charset="0"/>
                          <a:cs typeface="Calibri" panose="020F0502020204030204" pitchFamily="34" charset="0"/>
                        </a:rPr>
                        <a:t>junij</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Gospa Fras A.</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3 (z </a:t>
                      </a:r>
                      <a:r>
                        <a:rPr lang="sl-SI" sz="1800" b="0" err="1">
                          <a:solidFill>
                            <a:srgbClr val="414141"/>
                          </a:solidFill>
                          <a:latin typeface="Calibri" panose="020F0502020204030204" pitchFamily="34" charset="0"/>
                          <a:cs typeface="Calibri" panose="020F0502020204030204" pitchFamily="34" charset="0"/>
                        </a:rPr>
                        <a:t>otrokom</a:t>
                      </a:r>
                      <a:r>
                        <a:rPr lang="sl-SI" sz="1800" b="0">
                          <a:solidFill>
                            <a:srgbClr val="414141"/>
                          </a:solidFill>
                          <a:latin typeface="Calibri" panose="020F0502020204030204" pitchFamily="34" charset="0"/>
                          <a:cs typeface="Calibri" panose="020F0502020204030204" pitchFamily="34" charset="0"/>
                        </a:rPr>
                        <a:t>)</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Polpenzion</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Apartma </a:t>
                      </a:r>
                      <a:r>
                        <a:rPr lang="sl-SI" sz="1800" b="0" err="1">
                          <a:solidFill>
                            <a:srgbClr val="414141"/>
                          </a:solidFill>
                          <a:latin typeface="Calibri" panose="020F0502020204030204" pitchFamily="34" charset="0"/>
                          <a:cs typeface="Calibri" panose="020F0502020204030204" pitchFamily="34" charset="0"/>
                        </a:rPr>
                        <a:t>Chestnut</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160</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endParaRPr lang="sl-SI" sz="1800" b="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Zgodnje prihod</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Novo</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129974"/>
                  </a:ext>
                </a:extLst>
              </a:tr>
              <a:tr h="1298848">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25. </a:t>
                      </a:r>
                      <a:r>
                        <a:rPr lang="sl-SI" sz="1800" b="0" err="1">
                          <a:solidFill>
                            <a:srgbClr val="414141"/>
                          </a:solidFill>
                          <a:latin typeface="Calibri" panose="020F0502020204030204" pitchFamily="34" charset="0"/>
                          <a:cs typeface="Calibri" panose="020F0502020204030204" pitchFamily="34" charset="0"/>
                        </a:rPr>
                        <a:t>junij</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30. </a:t>
                      </a:r>
                      <a:r>
                        <a:rPr lang="sl-SI" sz="1800" b="0" err="1">
                          <a:solidFill>
                            <a:srgbClr val="414141"/>
                          </a:solidFill>
                          <a:latin typeface="Calibri" panose="020F0502020204030204" pitchFamily="34" charset="0"/>
                          <a:cs typeface="Calibri" panose="020F0502020204030204" pitchFamily="34" charset="0"/>
                        </a:rPr>
                        <a:t>junij</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Gospa </a:t>
                      </a:r>
                      <a:r>
                        <a:rPr lang="sl-SI" sz="1800" b="0">
                          <a:solidFill>
                            <a:srgbClr val="414141"/>
                          </a:solidFill>
                          <a:latin typeface="Calibri" panose="020F0502020204030204" pitchFamily="34" charset="0"/>
                          <a:cs typeface="Calibri" panose="020F0502020204030204" pitchFamily="34" charset="0"/>
                        </a:rPr>
                        <a:t>Kokol T.</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4  (z </a:t>
                      </a:r>
                      <a:r>
                        <a:rPr lang="sl-SI" sz="1800" b="0" err="1">
                          <a:solidFill>
                            <a:srgbClr val="414141"/>
                          </a:solidFill>
                          <a:latin typeface="Calibri" panose="020F0502020204030204" pitchFamily="34" charset="0"/>
                          <a:cs typeface="Calibri" panose="020F0502020204030204" pitchFamily="34" charset="0"/>
                        </a:rPr>
                        <a:t>otrokom</a:t>
                      </a:r>
                      <a:r>
                        <a:rPr lang="sl-SI" sz="1800" b="0">
                          <a:solidFill>
                            <a:srgbClr val="414141"/>
                          </a:solidFill>
                          <a:latin typeface="Calibri" panose="020F0502020204030204" pitchFamily="34" charset="0"/>
                          <a:cs typeface="Calibri" panose="020F0502020204030204" pitchFamily="34" charset="0"/>
                        </a:rPr>
                        <a:t>)</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Polni penzion</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Walnut Cottage</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250</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endParaRPr lang="sl-SI" sz="1800" b="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Brezglutenska </a:t>
                      </a:r>
                      <a:r>
                        <a:rPr lang="sl-SI" sz="1800" b="0">
                          <a:solidFill>
                            <a:srgbClr val="414141"/>
                          </a:solidFill>
                          <a:latin typeface="Calibri" panose="020F0502020204030204" pitchFamily="34" charset="0"/>
                          <a:cs typeface="Calibri" panose="020F0502020204030204" pitchFamily="34" charset="0"/>
                        </a:rPr>
                        <a:t>prehrana</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Vrnitev – Walnut Cottage jim je všeč</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5601095"/>
                  </a:ext>
                </a:extLst>
              </a:tr>
            </a:tbl>
          </a:graphicData>
        </a:graphic>
      </p:graphicFrame>
      <p:sp>
        <p:nvSpPr>
          <p:cNvPr id="8" name="TextBox 7">
            <a:extLst>
              <a:ext uri="{FF2B5EF4-FFF2-40B4-BE49-F238E27FC236}">
                <a16:creationId xmlns:a16="http://schemas.microsoft.com/office/drawing/2014/main" id="{E5406072-2C5D-07BF-8377-AD71C05909B0}"/>
              </a:ext>
            </a:extLst>
          </p:cNvPr>
          <p:cNvSpPr txBox="1"/>
          <p:nvPr/>
        </p:nvSpPr>
        <p:spPr>
          <a:xfrm>
            <a:off x="518160" y="2880320"/>
            <a:ext cx="1159619" cy="335989"/>
          </a:xfrm>
          <a:prstGeom prst="rect">
            <a:avLst/>
          </a:prstGeom>
          <a:noFill/>
        </p:spPr>
        <p:txBody>
          <a:bodyPr wrap="square">
            <a:spAutoFit/>
          </a:bodyPr>
          <a:lstStyle/>
          <a:p>
            <a:pPr algn="l">
              <a:lnSpc>
                <a:spcPts val="1860"/>
              </a:lnSpc>
            </a:pPr>
            <a:r>
              <a:rPr lang="sl-SI" sz="1800" b="1" dirty="0">
                <a:solidFill>
                  <a:srgbClr val="EC7C69"/>
                </a:solidFill>
                <a:highlight>
                  <a:srgbClr val="EC7C69"/>
                </a:highlight>
                <a:latin typeface="Calibri" panose="020F0502020204030204" pitchFamily="34" charset="0"/>
                <a:cs typeface="Calibri" panose="020F0502020204030204" pitchFamily="34" charset="0"/>
              </a:rPr>
              <a:t> </a:t>
            </a:r>
            <a:r>
              <a:rPr lang="sl-SI" sz="1800" b="1" dirty="0">
                <a:solidFill>
                  <a:srgbClr val="FFFFFF"/>
                </a:solidFill>
                <a:highlight>
                  <a:srgbClr val="EC7C69"/>
                </a:highlight>
                <a:latin typeface="Calibri" panose="020F0502020204030204" pitchFamily="34" charset="0"/>
                <a:cs typeface="Calibri" panose="020F0502020204030204" pitchFamily="34" charset="0"/>
              </a:rPr>
              <a:t> Prijava</a:t>
            </a:r>
          </a:p>
        </p:txBody>
      </p:sp>
      <p:sp>
        <p:nvSpPr>
          <p:cNvPr id="12" name="TextBox 11">
            <a:extLst>
              <a:ext uri="{FF2B5EF4-FFF2-40B4-BE49-F238E27FC236}">
                <a16:creationId xmlns:a16="http://schemas.microsoft.com/office/drawing/2014/main" id="{40F31243-1627-FFB6-1E6D-155CC4A13A26}"/>
              </a:ext>
            </a:extLst>
          </p:cNvPr>
          <p:cNvSpPr txBox="1"/>
          <p:nvPr/>
        </p:nvSpPr>
        <p:spPr>
          <a:xfrm>
            <a:off x="1574801" y="2880320"/>
            <a:ext cx="1424094"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Odjava</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3" name="TextBox 12">
            <a:extLst>
              <a:ext uri="{FF2B5EF4-FFF2-40B4-BE49-F238E27FC236}">
                <a16:creationId xmlns:a16="http://schemas.microsoft.com/office/drawing/2014/main" id="{0DE6A8CB-99E0-FA02-4D93-8783E67F7149}"/>
              </a:ext>
            </a:extLst>
          </p:cNvPr>
          <p:cNvSpPr txBox="1"/>
          <p:nvPr/>
        </p:nvSpPr>
        <p:spPr>
          <a:xfrm>
            <a:off x="2741386" y="2636663"/>
            <a:ext cx="1424094" cy="579646"/>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Gost</a:t>
            </a:r>
            <a:r>
              <a:rPr lang="sl-SI" sz="1800" b="1" dirty="0">
                <a:solidFill>
                  <a:srgbClr val="EC7C69"/>
                </a:solidFill>
                <a:highlight>
                  <a:srgbClr val="EC7C69"/>
                </a:highlight>
                <a:latin typeface="Calibri" panose="020F0502020204030204" pitchFamily="34" charset="0"/>
                <a:cs typeface="Calibri" panose="020F0502020204030204" pitchFamily="34" charset="0"/>
              </a:rPr>
              <a:t>. </a:t>
            </a:r>
            <a:r>
              <a:rPr lang="sl-SI" sz="1800" b="1" dirty="0">
                <a:solidFill>
                  <a:srgbClr val="FFFFFF"/>
                </a:solidFill>
                <a:highlight>
                  <a:srgbClr val="EC7C69"/>
                </a:highlight>
                <a:latin typeface="Calibri" panose="020F0502020204030204" pitchFamily="34" charset="0"/>
                <a:cs typeface="Calibri" panose="020F0502020204030204" pitchFamily="34" charset="0"/>
              </a:rPr>
              <a:t> </a:t>
            </a:r>
          </a:p>
          <a:p>
            <a:pPr algn="l">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a:t>
            </a:r>
            <a:r>
              <a:rPr lang="sl-SI" sz="1800" b="1" dirty="0">
                <a:solidFill>
                  <a:srgbClr val="FFFFFF"/>
                </a:solidFill>
                <a:highlight>
                  <a:srgbClr val="EC7C69"/>
                </a:highlight>
                <a:latin typeface="Calibri" panose="020F0502020204030204" pitchFamily="34" charset="0"/>
                <a:cs typeface="Calibri" panose="020F0502020204030204" pitchFamily="34" charset="0"/>
              </a:rPr>
              <a:t>Ime</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4" name="TextBox 13">
            <a:extLst>
              <a:ext uri="{FF2B5EF4-FFF2-40B4-BE49-F238E27FC236}">
                <a16:creationId xmlns:a16="http://schemas.microsoft.com/office/drawing/2014/main" id="{3753FE8F-A46B-B091-0897-401D5DB93283}"/>
              </a:ext>
            </a:extLst>
          </p:cNvPr>
          <p:cNvSpPr txBox="1"/>
          <p:nvPr/>
        </p:nvSpPr>
        <p:spPr>
          <a:xfrm>
            <a:off x="3780819" y="2880320"/>
            <a:ext cx="954878"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Gostje</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5" name="TextBox 14">
            <a:extLst>
              <a:ext uri="{FF2B5EF4-FFF2-40B4-BE49-F238E27FC236}">
                <a16:creationId xmlns:a16="http://schemas.microsoft.com/office/drawing/2014/main" id="{F41EE939-54A3-3E33-AE33-6CC9D01E7C56}"/>
              </a:ext>
            </a:extLst>
          </p:cNvPr>
          <p:cNvSpPr txBox="1"/>
          <p:nvPr/>
        </p:nvSpPr>
        <p:spPr>
          <a:xfrm>
            <a:off x="4846046" y="2880320"/>
            <a:ext cx="1070570"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Storitev</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6" name="TextBox 15">
            <a:extLst>
              <a:ext uri="{FF2B5EF4-FFF2-40B4-BE49-F238E27FC236}">
                <a16:creationId xmlns:a16="http://schemas.microsoft.com/office/drawing/2014/main" id="{81DCDC5D-6F9D-9F3B-C18E-A28A176DC55A}"/>
              </a:ext>
            </a:extLst>
          </p:cNvPr>
          <p:cNvSpPr txBox="1"/>
          <p:nvPr/>
        </p:nvSpPr>
        <p:spPr>
          <a:xfrm>
            <a:off x="5945824" y="2880320"/>
            <a:ext cx="954878"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Soba</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7" name="TextBox 16">
            <a:extLst>
              <a:ext uri="{FF2B5EF4-FFF2-40B4-BE49-F238E27FC236}">
                <a16:creationId xmlns:a16="http://schemas.microsoft.com/office/drawing/2014/main" id="{0BCE5C6B-28E7-4EA8-02F8-8193E8F8BCF0}"/>
              </a:ext>
            </a:extLst>
          </p:cNvPr>
          <p:cNvSpPr txBox="1"/>
          <p:nvPr/>
        </p:nvSpPr>
        <p:spPr>
          <a:xfrm>
            <a:off x="7015808" y="2880320"/>
            <a:ext cx="863976"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Cena</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8" name="TextBox 17">
            <a:extLst>
              <a:ext uri="{FF2B5EF4-FFF2-40B4-BE49-F238E27FC236}">
                <a16:creationId xmlns:a16="http://schemas.microsoft.com/office/drawing/2014/main" id="{2DC876FA-C4C8-0112-97D8-EF671774F066}"/>
              </a:ext>
            </a:extLst>
          </p:cNvPr>
          <p:cNvSpPr txBox="1"/>
          <p:nvPr/>
        </p:nvSpPr>
        <p:spPr>
          <a:xfrm>
            <a:off x="8122286" y="2636663"/>
            <a:ext cx="1206029" cy="579646"/>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Čiščenje</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gn="l">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Končano</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9" name="TextBox 18">
            <a:extLst>
              <a:ext uri="{FF2B5EF4-FFF2-40B4-BE49-F238E27FC236}">
                <a16:creationId xmlns:a16="http://schemas.microsoft.com/office/drawing/2014/main" id="{4302DE4A-141F-F3C9-A120-43483D0FD0EA}"/>
              </a:ext>
            </a:extLst>
          </p:cNvPr>
          <p:cNvSpPr txBox="1"/>
          <p:nvPr/>
        </p:nvSpPr>
        <p:spPr>
          <a:xfrm>
            <a:off x="9142117" y="2403350"/>
            <a:ext cx="1206029" cy="106695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Opombe</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gn="l">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(Posebno</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Zahteva)</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gn="l">
              <a:lnSpc>
                <a:spcPts val="1860"/>
              </a:lnSpc>
            </a:pPr>
            <a:endParaRPr lang="sl-SI" sz="1800" b="1" dirty="0">
              <a:solidFill>
                <a:srgbClr val="EC7C69"/>
              </a:solidFill>
              <a:highlight>
                <a:srgbClr val="EC7C69"/>
              </a:highlight>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4F3C6080-B9B3-4409-CE2E-A9954364EDAE}"/>
              </a:ext>
            </a:extLst>
          </p:cNvPr>
          <p:cNvSpPr txBox="1"/>
          <p:nvPr/>
        </p:nvSpPr>
        <p:spPr>
          <a:xfrm>
            <a:off x="10278636" y="2403350"/>
            <a:ext cx="1288842" cy="106695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Novo ali</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gn="l">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Ponovni</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Gost</a:t>
            </a:r>
            <a:r>
              <a:rPr lang="sl-SI" b="1" dirty="0">
                <a:solidFill>
                  <a:srgbClr val="EC7C69"/>
                </a:solidFill>
                <a:highlight>
                  <a:srgbClr val="EC7C69"/>
                </a:highlight>
                <a:latin typeface="Calibri" panose="020F0502020204030204" pitchFamily="34" charset="0"/>
                <a:cs typeface="Calibri" panose="020F0502020204030204" pitchFamily="34" charset="0"/>
              </a:rPr>
              <a:t>.</a:t>
            </a:r>
            <a:endParaRPr lang="sl-SI" sz="1800" b="1" dirty="0">
              <a:solidFill>
                <a:srgbClr val="EC7C69"/>
              </a:solidFill>
              <a:highlight>
                <a:srgbClr val="EC7C69"/>
              </a:highlight>
              <a:latin typeface="Calibri" panose="020F0502020204030204" pitchFamily="34" charset="0"/>
              <a:cs typeface="Calibri" panose="020F0502020204030204" pitchFamily="34" charset="0"/>
            </a:endParaRPr>
          </a:p>
          <a:p>
            <a:pPr algn="l">
              <a:lnSpc>
                <a:spcPts val="1860"/>
              </a:lnSpc>
            </a:pPr>
            <a:endParaRPr lang="sl-SI" sz="1800" b="1" dirty="0">
              <a:solidFill>
                <a:srgbClr val="EC7C69"/>
              </a:solidFill>
              <a:highlight>
                <a:srgbClr val="EC7C69"/>
              </a:highlight>
              <a:latin typeface="Calibri" panose="020F0502020204030204" pitchFamily="34" charset="0"/>
              <a:cs typeface="Calibri" panose="020F0502020204030204" pitchFamily="34" charset="0"/>
            </a:endParaRPr>
          </a:p>
        </p:txBody>
      </p:sp>
      <p:pic>
        <p:nvPicPr>
          <p:cNvPr id="22" name="Graphic 21" descr="Checkbox Ticked with solid fill">
            <a:extLst>
              <a:ext uri="{FF2B5EF4-FFF2-40B4-BE49-F238E27FC236}">
                <a16:creationId xmlns:a16="http://schemas.microsoft.com/office/drawing/2014/main" id="{01925392-8AA6-A0A8-14D0-C1D1DB93A1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76573" y="3903509"/>
            <a:ext cx="561746" cy="561078"/>
          </a:xfrm>
          <a:prstGeom prst="rect">
            <a:avLst/>
          </a:prstGeom>
        </p:spPr>
      </p:pic>
      <p:pic>
        <p:nvPicPr>
          <p:cNvPr id="24" name="Graphic 23" descr="Checkbox Crossed with solid fill">
            <a:extLst>
              <a:ext uri="{FF2B5EF4-FFF2-40B4-BE49-F238E27FC236}">
                <a16:creationId xmlns:a16="http://schemas.microsoft.com/office/drawing/2014/main" id="{1A9834B7-5B8B-1C68-F292-3092F79A42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76573" y="3101010"/>
            <a:ext cx="561746" cy="561078"/>
          </a:xfrm>
          <a:prstGeom prst="rect">
            <a:avLst/>
          </a:prstGeom>
        </p:spPr>
      </p:pic>
      <p:pic>
        <p:nvPicPr>
          <p:cNvPr id="25" name="Graphic 24" descr="Checkbox Ticked with solid fill">
            <a:extLst>
              <a:ext uri="{FF2B5EF4-FFF2-40B4-BE49-F238E27FC236}">
                <a16:creationId xmlns:a16="http://schemas.microsoft.com/office/drawing/2014/main" id="{E71C588C-7F0B-91F6-87E0-A854D0D5A8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76573" y="4471557"/>
            <a:ext cx="561746" cy="561078"/>
          </a:xfrm>
          <a:prstGeom prst="rect">
            <a:avLst/>
          </a:prstGeom>
        </p:spPr>
      </p:pic>
    </p:spTree>
    <p:extLst>
      <p:ext uri="{BB962C8B-B14F-4D97-AF65-F5344CB8AC3E}">
        <p14:creationId xmlns:p14="http://schemas.microsoft.com/office/powerpoint/2010/main" val="171605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C59D3-CAC8-BA86-35F6-C3BA03F4544E}"/>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465C5A16-5582-7DE8-4FBF-C1BECAAC27A8}"/>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Orodja, ki ustrezajo vašim potrebam in proračunu </a:t>
            </a:r>
          </a:p>
          <a:p>
            <a:pPr>
              <a:lnSpc>
                <a:spcPts val="3720"/>
              </a:lnSpc>
            </a:pPr>
            <a:endParaRPr lang="en-US" dirty="0"/>
          </a:p>
        </p:txBody>
      </p:sp>
      <p:cxnSp>
        <p:nvCxnSpPr>
          <p:cNvPr id="10" name="Straight Connector 9">
            <a:extLst>
              <a:ext uri="{FF2B5EF4-FFF2-40B4-BE49-F238E27FC236}">
                <a16:creationId xmlns:a16="http://schemas.microsoft.com/office/drawing/2014/main" id="{2D46B51D-22AC-60CF-7DBE-05E2D7BFBB33}"/>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26C013C-8020-C863-4A64-8650A7BD42D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dirty="0"/>
          </a:p>
        </p:txBody>
      </p:sp>
      <p:sp>
        <p:nvSpPr>
          <p:cNvPr id="4" name="Text Placeholder 5">
            <a:extLst>
              <a:ext uri="{FF2B5EF4-FFF2-40B4-BE49-F238E27FC236}">
                <a16:creationId xmlns:a16="http://schemas.microsoft.com/office/drawing/2014/main" id="{EE8B1A88-3254-25BC-D2CD-EC0840171D21}"/>
              </a:ext>
            </a:extLst>
          </p:cNvPr>
          <p:cNvSpPr txBox="1">
            <a:spLocks/>
          </p:cNvSpPr>
          <p:nvPr/>
        </p:nvSpPr>
        <p:spPr>
          <a:xfrm>
            <a:off x="629645" y="132144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165AF458-63D5-BEE7-00F8-5F3B1400DCDD}"/>
              </a:ext>
            </a:extLst>
          </p:cNvPr>
          <p:cNvSpPr txBox="1">
            <a:spLocks/>
          </p:cNvSpPr>
          <p:nvPr/>
        </p:nvSpPr>
        <p:spPr>
          <a:xfrm>
            <a:off x="629644" y="1883654"/>
            <a:ext cx="6698197"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dirty="0">
                <a:solidFill>
                  <a:srgbClr val="414141"/>
                </a:solidFill>
              </a:rPr>
              <a:t>Napišite 5 najpomembnejših administrativnih nalog (npr. pošiljanje sporočil, sinhronizacija koledarja).</a:t>
            </a:r>
          </a:p>
          <a:p>
            <a:pPr marL="342900" indent="-342900">
              <a:lnSpc>
                <a:spcPts val="2240"/>
              </a:lnSpc>
              <a:buClr>
                <a:srgbClr val="459597"/>
              </a:buClr>
              <a:buFont typeface="Arial" panose="020B0604020202020204" pitchFamily="34" charset="0"/>
              <a:buChar char="•"/>
            </a:pPr>
            <a:r>
              <a:rPr lang="en-GB" sz="2200" dirty="0">
                <a:solidFill>
                  <a:srgbClr val="414141"/>
                </a:solidFill>
              </a:rPr>
              <a:t>Vsako nalogo uskladite z najpreprostejšim možnim orodjem. Če na primer dobite dvojne rezervacije, potrebujete sinhronizacijo koledarja.</a:t>
            </a:r>
          </a:p>
          <a:p>
            <a:pPr marL="342900" indent="-342900">
              <a:lnSpc>
                <a:spcPts val="2240"/>
              </a:lnSpc>
              <a:buClr>
                <a:srgbClr val="459597"/>
              </a:buClr>
              <a:buFont typeface="Arial" panose="020B0604020202020204" pitchFamily="34" charset="0"/>
              <a:buChar char="•"/>
            </a:pPr>
            <a:r>
              <a:rPr lang="en-GB" sz="2200" dirty="0">
                <a:solidFill>
                  <a:srgbClr val="414141"/>
                </a:solidFill>
              </a:rPr>
              <a:t>Izberite upravitelje kanalov, kot sta Beds24 ali </a:t>
            </a:r>
            <a:r>
              <a:rPr lang="en-GB" sz="2200" dirty="0" err="1">
                <a:solidFill>
                  <a:srgbClr val="414141"/>
                </a:solidFill>
              </a:rPr>
              <a:t>Syncbnb, </a:t>
            </a:r>
            <a:r>
              <a:rPr lang="en-GB" sz="2200" dirty="0">
                <a:solidFill>
                  <a:srgbClr val="414141"/>
                </a:solidFill>
              </a:rPr>
              <a:t>če uporabljate več kot eno platformo.</a:t>
            </a:r>
          </a:p>
          <a:p>
            <a:pPr marL="342900" indent="-342900">
              <a:lnSpc>
                <a:spcPts val="2240"/>
              </a:lnSpc>
              <a:buClr>
                <a:srgbClr val="459597"/>
              </a:buClr>
              <a:buFont typeface="Arial" panose="020B0604020202020204" pitchFamily="34" charset="0"/>
              <a:buChar char="•"/>
            </a:pPr>
            <a:r>
              <a:rPr lang="en-GB" sz="2200" dirty="0">
                <a:solidFill>
                  <a:srgbClr val="414141"/>
                </a:solidFill>
              </a:rPr>
              <a:t>Če gostite le občasno ali sezonsko, se držite orodij, ki zahtevajo malo vzdrževanja.</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7" name="Freeform 16">
            <a:extLst>
              <a:ext uri="{FF2B5EF4-FFF2-40B4-BE49-F238E27FC236}">
                <a16:creationId xmlns:a16="http://schemas.microsoft.com/office/drawing/2014/main" id="{613AC102-9CDF-EDB5-CE97-74B8612B9482}"/>
              </a:ext>
            </a:extLst>
          </p:cNvPr>
          <p:cNvSpPr/>
          <p:nvPr/>
        </p:nvSpPr>
        <p:spPr>
          <a:xfrm rot="10800000">
            <a:off x="7535017" y="1321443"/>
            <a:ext cx="4656982" cy="3878463"/>
          </a:xfrm>
          <a:custGeom>
            <a:avLst/>
            <a:gdLst>
              <a:gd name="connsiteX0" fmla="*/ 4226014 w 4594159"/>
              <a:gd name="connsiteY0" fmla="*/ 3878463 h 3878463"/>
              <a:gd name="connsiteX1" fmla="*/ 3814577 w 4594159"/>
              <a:gd name="connsiteY1" fmla="*/ 3878463 h 3878463"/>
              <a:gd name="connsiteX2" fmla="*/ 3708843 w 4594159"/>
              <a:gd name="connsiteY2" fmla="*/ 3878463 h 3878463"/>
              <a:gd name="connsiteX3" fmla="*/ 3543541 w 4594159"/>
              <a:gd name="connsiteY3" fmla="*/ 3878463 h 3878463"/>
              <a:gd name="connsiteX4" fmla="*/ 3297407 w 4594159"/>
              <a:gd name="connsiteY4" fmla="*/ 3878463 h 3878463"/>
              <a:gd name="connsiteX5" fmla="*/ 3132104 w 4594159"/>
              <a:gd name="connsiteY5" fmla="*/ 3878463 h 3878463"/>
              <a:gd name="connsiteX6" fmla="*/ 3026371 w 4594159"/>
              <a:gd name="connsiteY6" fmla="*/ 3878463 h 3878463"/>
              <a:gd name="connsiteX7" fmla="*/ 2614934 w 4594159"/>
              <a:gd name="connsiteY7" fmla="*/ 3878463 h 3878463"/>
              <a:gd name="connsiteX8" fmla="*/ 2221967 w 4594159"/>
              <a:gd name="connsiteY8" fmla="*/ 3878463 h 3878463"/>
              <a:gd name="connsiteX9" fmla="*/ 2221965 w 4594159"/>
              <a:gd name="connsiteY9" fmla="*/ 3878463 h 3878463"/>
              <a:gd name="connsiteX10" fmla="*/ 2013626 w 4594159"/>
              <a:gd name="connsiteY10" fmla="*/ 3878463 h 3878463"/>
              <a:gd name="connsiteX11" fmla="*/ 1810531 w 4594159"/>
              <a:gd name="connsiteY11" fmla="*/ 3878463 h 3878463"/>
              <a:gd name="connsiteX12" fmla="*/ 1810527 w 4594159"/>
              <a:gd name="connsiteY12" fmla="*/ 3878463 h 3878463"/>
              <a:gd name="connsiteX13" fmla="*/ 1704798 w 4594159"/>
              <a:gd name="connsiteY13" fmla="*/ 3878463 h 3878463"/>
              <a:gd name="connsiteX14" fmla="*/ 1704796 w 4594159"/>
              <a:gd name="connsiteY14" fmla="*/ 3878463 h 3878463"/>
              <a:gd name="connsiteX15" fmla="*/ 1602189 w 4594159"/>
              <a:gd name="connsiteY15" fmla="*/ 3878463 h 3878463"/>
              <a:gd name="connsiteX16" fmla="*/ 1539495 w 4594159"/>
              <a:gd name="connsiteY16" fmla="*/ 3878463 h 3878463"/>
              <a:gd name="connsiteX17" fmla="*/ 1539492 w 4594159"/>
              <a:gd name="connsiteY17" fmla="*/ 3878463 h 3878463"/>
              <a:gd name="connsiteX18" fmla="*/ 1496455 w 4594159"/>
              <a:gd name="connsiteY18" fmla="*/ 3878463 h 3878463"/>
              <a:gd name="connsiteX19" fmla="*/ 1331153 w 4594159"/>
              <a:gd name="connsiteY19" fmla="*/ 3878463 h 3878463"/>
              <a:gd name="connsiteX20" fmla="*/ 1293361 w 4594159"/>
              <a:gd name="connsiteY20" fmla="*/ 3878463 h 3878463"/>
              <a:gd name="connsiteX21" fmla="*/ 1293359 w 4594159"/>
              <a:gd name="connsiteY21" fmla="*/ 3878463 h 3878463"/>
              <a:gd name="connsiteX22" fmla="*/ 1128058 w 4594159"/>
              <a:gd name="connsiteY22" fmla="*/ 3878463 h 3878463"/>
              <a:gd name="connsiteX23" fmla="*/ 1128056 w 4594159"/>
              <a:gd name="connsiteY23" fmla="*/ 3878463 h 3878463"/>
              <a:gd name="connsiteX24" fmla="*/ 1085019 w 4594159"/>
              <a:gd name="connsiteY24" fmla="*/ 3878463 h 3878463"/>
              <a:gd name="connsiteX25" fmla="*/ 1022326 w 4594159"/>
              <a:gd name="connsiteY25" fmla="*/ 3878463 h 3878463"/>
              <a:gd name="connsiteX26" fmla="*/ 1022323 w 4594159"/>
              <a:gd name="connsiteY26" fmla="*/ 3878463 h 3878463"/>
              <a:gd name="connsiteX27" fmla="*/ 919716 w 4594159"/>
              <a:gd name="connsiteY27" fmla="*/ 3878463 h 3878463"/>
              <a:gd name="connsiteX28" fmla="*/ 813983 w 4594159"/>
              <a:gd name="connsiteY28" fmla="*/ 3878463 h 3878463"/>
              <a:gd name="connsiteX29" fmla="*/ 812672 w 4594159"/>
              <a:gd name="connsiteY29" fmla="*/ 3878463 h 3878463"/>
              <a:gd name="connsiteX30" fmla="*/ 610889 w 4594159"/>
              <a:gd name="connsiteY30" fmla="*/ 3878463 h 3878463"/>
              <a:gd name="connsiteX31" fmla="*/ 610887 w 4594159"/>
              <a:gd name="connsiteY31" fmla="*/ 3878463 h 3878463"/>
              <a:gd name="connsiteX32" fmla="*/ 566822 w 4594159"/>
              <a:gd name="connsiteY32" fmla="*/ 3878463 h 3878463"/>
              <a:gd name="connsiteX33" fmla="*/ 402546 w 4594159"/>
              <a:gd name="connsiteY33" fmla="*/ 3878463 h 3878463"/>
              <a:gd name="connsiteX34" fmla="*/ 9579 w 4594159"/>
              <a:gd name="connsiteY34" fmla="*/ 3878463 h 3878463"/>
              <a:gd name="connsiteX35" fmla="*/ 9577 w 4594159"/>
              <a:gd name="connsiteY35" fmla="*/ 3878463 h 3878463"/>
              <a:gd name="connsiteX36" fmla="*/ 0 w 4594159"/>
              <a:gd name="connsiteY36" fmla="*/ 3878463 h 3878463"/>
              <a:gd name="connsiteX37" fmla="*/ 0 w 4594159"/>
              <a:gd name="connsiteY37" fmla="*/ 3423700 h 3878463"/>
              <a:gd name="connsiteX38" fmla="*/ 0 w 4594159"/>
              <a:gd name="connsiteY38" fmla="*/ 3330792 h 3878463"/>
              <a:gd name="connsiteX39" fmla="*/ 0 w 4594159"/>
              <a:gd name="connsiteY39" fmla="*/ 2720024 h 3878463"/>
              <a:gd name="connsiteX40" fmla="*/ 0 w 4594159"/>
              <a:gd name="connsiteY40" fmla="*/ 318993 h 3878463"/>
              <a:gd name="connsiteX41" fmla="*/ 0 w 4594159"/>
              <a:gd name="connsiteY41" fmla="*/ 0 h 3878463"/>
              <a:gd name="connsiteX42" fmla="*/ 377721 w 4594159"/>
              <a:gd name="connsiteY42" fmla="*/ 0 h 3878463"/>
              <a:gd name="connsiteX43" fmla="*/ 377721 w 4594159"/>
              <a:gd name="connsiteY43" fmla="*/ 1 h 3878463"/>
              <a:gd name="connsiteX44" fmla="*/ 566823 w 4594159"/>
              <a:gd name="connsiteY44" fmla="*/ 1 h 3878463"/>
              <a:gd name="connsiteX45" fmla="*/ 566823 w 4594159"/>
              <a:gd name="connsiteY45" fmla="*/ 0 h 3878463"/>
              <a:gd name="connsiteX46" fmla="*/ 812672 w 4594159"/>
              <a:gd name="connsiteY46" fmla="*/ 0 h 3878463"/>
              <a:gd name="connsiteX47" fmla="*/ 979031 w 4594159"/>
              <a:gd name="connsiteY47" fmla="*/ 0 h 3878463"/>
              <a:gd name="connsiteX48" fmla="*/ 1390467 w 4594159"/>
              <a:gd name="connsiteY48" fmla="*/ 0 h 3878463"/>
              <a:gd name="connsiteX49" fmla="*/ 1496200 w 4594159"/>
              <a:gd name="connsiteY49" fmla="*/ 0 h 3878463"/>
              <a:gd name="connsiteX50" fmla="*/ 1661503 w 4594159"/>
              <a:gd name="connsiteY50" fmla="*/ 0 h 3878463"/>
              <a:gd name="connsiteX51" fmla="*/ 1907637 w 4594159"/>
              <a:gd name="connsiteY51" fmla="*/ 0 h 3878463"/>
              <a:gd name="connsiteX52" fmla="*/ 2072940 w 4594159"/>
              <a:gd name="connsiteY52" fmla="*/ 0 h 3878463"/>
              <a:gd name="connsiteX53" fmla="*/ 2178672 w 4594159"/>
              <a:gd name="connsiteY53" fmla="*/ 0 h 3878463"/>
              <a:gd name="connsiteX54" fmla="*/ 2590109 w 4594159"/>
              <a:gd name="connsiteY54" fmla="*/ 0 h 3878463"/>
              <a:gd name="connsiteX55" fmla="*/ 2590109 w 4594159"/>
              <a:gd name="connsiteY55" fmla="*/ 1 h 3878463"/>
              <a:gd name="connsiteX56" fmla="*/ 2983080 w 4594159"/>
              <a:gd name="connsiteY56" fmla="*/ 1 h 3878463"/>
              <a:gd name="connsiteX57" fmla="*/ 3394517 w 4594159"/>
              <a:gd name="connsiteY57" fmla="*/ 1 h 3878463"/>
              <a:gd name="connsiteX58" fmla="*/ 3500249 w 4594159"/>
              <a:gd name="connsiteY58" fmla="*/ 1 h 3878463"/>
              <a:gd name="connsiteX59" fmla="*/ 3665553 w 4594159"/>
              <a:gd name="connsiteY59" fmla="*/ 1 h 3878463"/>
              <a:gd name="connsiteX60" fmla="*/ 3911686 w 4594159"/>
              <a:gd name="connsiteY60" fmla="*/ 1 h 3878463"/>
              <a:gd name="connsiteX61" fmla="*/ 4076990 w 4594159"/>
              <a:gd name="connsiteY61" fmla="*/ 1 h 3878463"/>
              <a:gd name="connsiteX62" fmla="*/ 4182722 w 4594159"/>
              <a:gd name="connsiteY62" fmla="*/ 1 h 3878463"/>
              <a:gd name="connsiteX63" fmla="*/ 4594159 w 4594159"/>
              <a:gd name="connsiteY63" fmla="*/ 1 h 3878463"/>
              <a:gd name="connsiteX64" fmla="*/ 4594159 w 4594159"/>
              <a:gd name="connsiteY64" fmla="*/ 431818 h 3878463"/>
              <a:gd name="connsiteX65" fmla="*/ 4594159 w 4594159"/>
              <a:gd name="connsiteY65" fmla="*/ 497503 h 3878463"/>
              <a:gd name="connsiteX66" fmla="*/ 4594159 w 4594159"/>
              <a:gd name="connsiteY66" fmla="*/ 929320 h 3878463"/>
              <a:gd name="connsiteX67" fmla="*/ 4594159 w 4594159"/>
              <a:gd name="connsiteY67" fmla="*/ 2626862 h 3878463"/>
              <a:gd name="connsiteX68" fmla="*/ 4594159 w 4594159"/>
              <a:gd name="connsiteY68" fmla="*/ 3058679 h 3878463"/>
              <a:gd name="connsiteX69" fmla="*/ 4594159 w 4594159"/>
              <a:gd name="connsiteY69" fmla="*/ 3124365 h 3878463"/>
              <a:gd name="connsiteX70" fmla="*/ 4594159 w 4594159"/>
              <a:gd name="connsiteY70" fmla="*/ 3556182 h 3878463"/>
              <a:gd name="connsiteX71" fmla="*/ 4226014 w 4594159"/>
              <a:gd name="connsiteY71" fmla="*/ 3878463 h 38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94159" h="3878463">
                <a:moveTo>
                  <a:pt x="4226014" y="3878463"/>
                </a:moveTo>
                <a:lnTo>
                  <a:pt x="3814577" y="3878463"/>
                </a:lnTo>
                <a:lnTo>
                  <a:pt x="3708843" y="3878463"/>
                </a:lnTo>
                <a:lnTo>
                  <a:pt x="3543541" y="3878463"/>
                </a:lnTo>
                <a:lnTo>
                  <a:pt x="3297407" y="3878463"/>
                </a:lnTo>
                <a:lnTo>
                  <a:pt x="3132104" y="3878463"/>
                </a:lnTo>
                <a:lnTo>
                  <a:pt x="3026371" y="3878463"/>
                </a:lnTo>
                <a:lnTo>
                  <a:pt x="2614934" y="3878463"/>
                </a:lnTo>
                <a:lnTo>
                  <a:pt x="2221967" y="3878463"/>
                </a:lnTo>
                <a:lnTo>
                  <a:pt x="2221965" y="3878463"/>
                </a:lnTo>
                <a:lnTo>
                  <a:pt x="2013626" y="3878463"/>
                </a:lnTo>
                <a:lnTo>
                  <a:pt x="1810531" y="3878463"/>
                </a:lnTo>
                <a:lnTo>
                  <a:pt x="1810527" y="3878463"/>
                </a:lnTo>
                <a:lnTo>
                  <a:pt x="1704798" y="3878463"/>
                </a:lnTo>
                <a:lnTo>
                  <a:pt x="1704796" y="3878463"/>
                </a:lnTo>
                <a:lnTo>
                  <a:pt x="1602189" y="3878463"/>
                </a:lnTo>
                <a:lnTo>
                  <a:pt x="1539495" y="3878463"/>
                </a:lnTo>
                <a:lnTo>
                  <a:pt x="1539492" y="3878463"/>
                </a:lnTo>
                <a:lnTo>
                  <a:pt x="1496455" y="3878463"/>
                </a:lnTo>
                <a:lnTo>
                  <a:pt x="1331153" y="3878463"/>
                </a:lnTo>
                <a:lnTo>
                  <a:pt x="1293361" y="3878463"/>
                </a:lnTo>
                <a:lnTo>
                  <a:pt x="1293359" y="3878463"/>
                </a:lnTo>
                <a:lnTo>
                  <a:pt x="1128058" y="3878463"/>
                </a:lnTo>
                <a:lnTo>
                  <a:pt x="1128056" y="3878463"/>
                </a:lnTo>
                <a:lnTo>
                  <a:pt x="1085019" y="3878463"/>
                </a:lnTo>
                <a:lnTo>
                  <a:pt x="1022326" y="3878463"/>
                </a:lnTo>
                <a:lnTo>
                  <a:pt x="1022323" y="3878463"/>
                </a:lnTo>
                <a:lnTo>
                  <a:pt x="919716" y="3878463"/>
                </a:lnTo>
                <a:lnTo>
                  <a:pt x="813983" y="3878463"/>
                </a:lnTo>
                <a:lnTo>
                  <a:pt x="812672" y="3878463"/>
                </a:lnTo>
                <a:lnTo>
                  <a:pt x="610889" y="3878463"/>
                </a:lnTo>
                <a:lnTo>
                  <a:pt x="610887" y="3878463"/>
                </a:lnTo>
                <a:lnTo>
                  <a:pt x="566822" y="3878463"/>
                </a:lnTo>
                <a:lnTo>
                  <a:pt x="402546" y="3878463"/>
                </a:lnTo>
                <a:lnTo>
                  <a:pt x="9579" y="3878463"/>
                </a:lnTo>
                <a:lnTo>
                  <a:pt x="9577" y="3878463"/>
                </a:lnTo>
                <a:lnTo>
                  <a:pt x="0" y="3878463"/>
                </a:lnTo>
                <a:lnTo>
                  <a:pt x="0" y="3423700"/>
                </a:lnTo>
                <a:lnTo>
                  <a:pt x="0" y="3330792"/>
                </a:lnTo>
                <a:lnTo>
                  <a:pt x="0" y="2720024"/>
                </a:lnTo>
                <a:lnTo>
                  <a:pt x="0" y="318993"/>
                </a:lnTo>
                <a:lnTo>
                  <a:pt x="0" y="0"/>
                </a:lnTo>
                <a:lnTo>
                  <a:pt x="377721" y="0"/>
                </a:lnTo>
                <a:lnTo>
                  <a:pt x="377721" y="1"/>
                </a:lnTo>
                <a:lnTo>
                  <a:pt x="566823" y="1"/>
                </a:lnTo>
                <a:lnTo>
                  <a:pt x="566823" y="0"/>
                </a:lnTo>
                <a:lnTo>
                  <a:pt x="812672" y="0"/>
                </a:lnTo>
                <a:lnTo>
                  <a:pt x="979031" y="0"/>
                </a:lnTo>
                <a:lnTo>
                  <a:pt x="1390467" y="0"/>
                </a:lnTo>
                <a:lnTo>
                  <a:pt x="1496200" y="0"/>
                </a:lnTo>
                <a:lnTo>
                  <a:pt x="1661503" y="0"/>
                </a:lnTo>
                <a:lnTo>
                  <a:pt x="1907637" y="0"/>
                </a:lnTo>
                <a:lnTo>
                  <a:pt x="2072940" y="0"/>
                </a:lnTo>
                <a:lnTo>
                  <a:pt x="2178672" y="0"/>
                </a:lnTo>
                <a:lnTo>
                  <a:pt x="2590109" y="0"/>
                </a:lnTo>
                <a:lnTo>
                  <a:pt x="2590109" y="1"/>
                </a:lnTo>
                <a:lnTo>
                  <a:pt x="2983080" y="1"/>
                </a:lnTo>
                <a:lnTo>
                  <a:pt x="3394517" y="1"/>
                </a:lnTo>
                <a:lnTo>
                  <a:pt x="3500249" y="1"/>
                </a:lnTo>
                <a:lnTo>
                  <a:pt x="3665553" y="1"/>
                </a:lnTo>
                <a:lnTo>
                  <a:pt x="3911686" y="1"/>
                </a:lnTo>
                <a:lnTo>
                  <a:pt x="4076990" y="1"/>
                </a:lnTo>
                <a:lnTo>
                  <a:pt x="4182722" y="1"/>
                </a:lnTo>
                <a:lnTo>
                  <a:pt x="4594159" y="1"/>
                </a:lnTo>
                <a:lnTo>
                  <a:pt x="4594159" y="431818"/>
                </a:lnTo>
                <a:lnTo>
                  <a:pt x="4594159" y="497503"/>
                </a:lnTo>
                <a:lnTo>
                  <a:pt x="4594159" y="929320"/>
                </a:lnTo>
                <a:lnTo>
                  <a:pt x="4594159" y="2626862"/>
                </a:lnTo>
                <a:lnTo>
                  <a:pt x="4594159" y="3058679"/>
                </a:lnTo>
                <a:lnTo>
                  <a:pt x="4594159" y="3124365"/>
                </a:lnTo>
                <a:lnTo>
                  <a:pt x="4594159" y="3556182"/>
                </a:lnTo>
                <a:cubicBezTo>
                  <a:pt x="4594159" y="3733699"/>
                  <a:pt x="4430001" y="3878463"/>
                  <a:pt x="4226014" y="387846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F7D23C0A-50FC-78DB-0E3F-870CF557BA39}"/>
              </a:ext>
            </a:extLst>
          </p:cNvPr>
          <p:cNvSpPr txBox="1">
            <a:spLocks/>
          </p:cNvSpPr>
          <p:nvPr/>
        </p:nvSpPr>
        <p:spPr>
          <a:xfrm>
            <a:off x="8121683" y="1621198"/>
            <a:ext cx="4026078"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err="1"/>
              <a:t>Vsakih</a:t>
            </a:r>
            <a:r>
              <a:rPr lang="en-IE" sz="2200" dirty="0"/>
              <a:t> 6 </a:t>
            </a:r>
            <a:r>
              <a:rPr lang="en-IE" sz="2200" dirty="0" err="1"/>
              <a:t>mesecev</a:t>
            </a:r>
            <a:r>
              <a:rPr lang="en-IE" sz="2200" dirty="0"/>
              <a:t> </a:t>
            </a:r>
            <a:r>
              <a:rPr lang="en-IE" sz="2200" dirty="0" err="1"/>
              <a:t>preglejte</a:t>
            </a:r>
            <a:r>
              <a:rPr lang="en-IE" sz="2200" dirty="0"/>
              <a:t> </a:t>
            </a:r>
            <a:r>
              <a:rPr lang="en-IE" sz="2200" dirty="0" err="1"/>
              <a:t>uporabo</a:t>
            </a:r>
            <a:r>
              <a:rPr lang="en-IE" sz="2200" dirty="0"/>
              <a:t> </a:t>
            </a:r>
            <a:r>
              <a:rPr lang="en-IE" sz="2200" dirty="0" err="1"/>
              <a:t>orodij</a:t>
            </a:r>
            <a:r>
              <a:rPr lang="en-IE" sz="2200" dirty="0"/>
              <a:t> – kaj je koristno, kaj ni?</a:t>
            </a:r>
          </a:p>
          <a:p>
            <a:pPr marL="342900" indent="-342900" algn="l">
              <a:lnSpc>
                <a:spcPts val="2340"/>
              </a:lnSpc>
              <a:spcBef>
                <a:spcPts val="0"/>
              </a:spcBef>
              <a:buFont typeface="Arial" panose="020B0604020202020204" pitchFamily="34" charset="0"/>
              <a:buChar char="•"/>
            </a:pPr>
            <a:r>
              <a:rPr lang="en-IE" sz="2200" dirty="0"/>
              <a:t>Ne pustite se zapeljati programski opremi „vse v enem“, če potrebujete le nekaj funkcij.</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C4EC1FAF-B837-5ECB-4838-5A2C986309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22116" y="4195863"/>
            <a:ext cx="4457325" cy="2933068"/>
          </a:xfrm>
          <a:prstGeom prst="rect">
            <a:avLst/>
          </a:prstGeom>
          <a:noFill/>
        </p:spPr>
      </p:pic>
      <p:pic>
        <p:nvPicPr>
          <p:cNvPr id="3" name="Picture Placeholder 7">
            <a:extLst>
              <a:ext uri="{FF2B5EF4-FFF2-40B4-BE49-F238E27FC236}">
                <a16:creationId xmlns:a16="http://schemas.microsoft.com/office/drawing/2014/main" id="{14A3186B-F9EF-5A4B-FD5D-24B68A6E94C7}"/>
              </a:ext>
            </a:extLst>
          </p:cNvPr>
          <p:cNvPicPr>
            <a:picLocks noChangeAspect="1"/>
          </p:cNvPicPr>
          <p:nvPr/>
        </p:nvPicPr>
        <p:blipFill rotWithShape="1">
          <a:blip r:embed="rId3"/>
          <a:srcRect t="10315" b="10315"/>
          <a:stretch/>
        </p:blipFill>
        <p:spPr>
          <a:xfrm>
            <a:off x="5141873" y="4447231"/>
            <a:ext cx="3185250" cy="1925900"/>
          </a:xfrm>
          <a:prstGeom prst="rect">
            <a:avLst/>
          </a:prstGeom>
        </p:spPr>
      </p:pic>
      <p:sp>
        <p:nvSpPr>
          <p:cNvPr id="6" name="Text Placeholder 7">
            <a:extLst>
              <a:ext uri="{FF2B5EF4-FFF2-40B4-BE49-F238E27FC236}">
                <a16:creationId xmlns:a16="http://schemas.microsoft.com/office/drawing/2014/main" id="{E7909E01-F967-EED1-BAB4-7DDF2B1A0CE5}"/>
              </a:ext>
            </a:extLst>
          </p:cNvPr>
          <p:cNvSpPr txBox="1">
            <a:spLocks/>
          </p:cNvSpPr>
          <p:nvPr/>
        </p:nvSpPr>
        <p:spPr>
          <a:xfrm>
            <a:off x="1710383" y="5618119"/>
            <a:ext cx="2953721" cy="452458"/>
          </a:xfrm>
          <a:prstGeom prst="rect">
            <a:avLst/>
          </a:prstGeom>
          <a:solidFill>
            <a:srgbClr val="EC7C69"/>
          </a:solid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GB" sz="1200" dirty="0" err="1">
                <a:solidFill>
                  <a:schemeClr val="bg1"/>
                </a:solidFill>
              </a:rPr>
              <a:t>Fotografija</a:t>
            </a:r>
            <a:r>
              <a:rPr lang="en-GB" sz="1200" dirty="0">
                <a:solidFill>
                  <a:schemeClr val="bg1"/>
                </a:solidFill>
              </a:rPr>
              <a:t>: </a:t>
            </a:r>
            <a:r>
              <a:rPr lang="en-US" sz="1200" dirty="0">
                <a:solidFill>
                  <a:schemeClr val="bg1"/>
                </a:solidFill>
              </a:rPr>
              <a:t>The Birdbox, Donegal Treehouse, Irska</a:t>
            </a:r>
            <a:endParaRPr lang="en-GB" sz="1200" dirty="0">
              <a:solidFill>
                <a:schemeClr val="bg1"/>
              </a:solidFill>
            </a:endParaRPr>
          </a:p>
        </p:txBody>
      </p:sp>
    </p:spTree>
    <p:extLst>
      <p:ext uri="{BB962C8B-B14F-4D97-AF65-F5344CB8AC3E}">
        <p14:creationId xmlns:p14="http://schemas.microsoft.com/office/powerpoint/2010/main" val="2786941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29268-AA05-11C1-4D2F-1E7E622A0F9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272A7BB-2283-24CD-7B33-FC2B41645216}"/>
              </a:ext>
            </a:extLst>
          </p:cNvPr>
          <p:cNvSpPr>
            <a:spLocks noGrp="1"/>
          </p:cNvSpPr>
          <p:nvPr>
            <p:ph type="body" sz="quarter" idx="4294967295"/>
          </p:nvPr>
        </p:nvSpPr>
        <p:spPr>
          <a:xfrm>
            <a:off x="1035399" y="597692"/>
            <a:ext cx="8958445" cy="750059"/>
          </a:xfrm>
          <a:prstGeom prst="rect">
            <a:avLst/>
          </a:prstGeom>
        </p:spPr>
        <p:txBody>
          <a:bodyPr/>
          <a:lstStyle/>
          <a:p>
            <a:pPr marL="0" indent="0">
              <a:lnSpc>
                <a:spcPts val="3720"/>
              </a:lnSpc>
              <a:spcBef>
                <a:spcPts val="0"/>
              </a:spcBef>
              <a:buNone/>
            </a:pPr>
            <a:r>
              <a:rPr lang="en-US" sz="3600" b="1" dirty="0">
                <a:solidFill>
                  <a:srgbClr val="EC7C69"/>
                </a:solidFill>
              </a:rPr>
              <a:t>Praktična vaja: </a:t>
            </a:r>
          </a:p>
          <a:p>
            <a:pPr marL="0" indent="0">
              <a:lnSpc>
                <a:spcPts val="3720"/>
              </a:lnSpc>
              <a:spcBef>
                <a:spcPts val="0"/>
              </a:spcBef>
              <a:buNone/>
            </a:pPr>
            <a:r>
              <a:rPr lang="en-US" sz="3600" b="1" dirty="0">
                <a:solidFill>
                  <a:srgbClr val="EC7C69"/>
                </a:solidFill>
              </a:rPr>
              <a:t>Načrtovanje orodja za vašo nepremičnino</a:t>
            </a:r>
          </a:p>
          <a:p>
            <a:pPr marL="0" indent="0">
              <a:lnSpc>
                <a:spcPts val="3720"/>
              </a:lnSpc>
              <a:spcBef>
                <a:spcPts val="0"/>
              </a:spcBef>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66AEEB0B-7293-6617-CBA0-91D38FECB1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F6DD1865-1232-92B4-CC82-D4F105E1504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12</a:t>
            </a:fld>
            <a:endParaRPr lang="fr-CA" sz="1200" dirty="0">
              <a:solidFill>
                <a:schemeClr val="bg1"/>
              </a:solidFill>
            </a:endParaRPr>
          </a:p>
        </p:txBody>
      </p:sp>
      <p:pic>
        <p:nvPicPr>
          <p:cNvPr id="2" name="Picture 1">
            <a:extLst>
              <a:ext uri="{FF2B5EF4-FFF2-40B4-BE49-F238E27FC236}">
                <a16:creationId xmlns:a16="http://schemas.microsoft.com/office/drawing/2014/main" id="{EF87050E-2F95-7A50-2242-80F46F4A76C7}"/>
              </a:ext>
            </a:extLst>
          </p:cNvPr>
          <p:cNvPicPr>
            <a:picLocks noChangeAspect="1"/>
          </p:cNvPicPr>
          <p:nvPr/>
        </p:nvPicPr>
        <p:blipFill>
          <a:blip r:embed="rId4">
            <a:biLevel thresh="25000"/>
            <a:alphaModFix amt="45000"/>
            <a:extLst>
              <a:ext uri="{28A0092B-C50C-407E-A947-70E740481C1C}">
                <a14:useLocalDpi xmlns:a14="http://schemas.microsoft.com/office/drawing/2010/main" val="0"/>
              </a:ext>
            </a:extLst>
          </a:blip>
          <a:srcRect l="59438" t="-10658" r="-1236" b="60560"/>
          <a:stretch/>
        </p:blipFill>
        <p:spPr>
          <a:xfrm>
            <a:off x="8101190" y="4507409"/>
            <a:ext cx="3580276" cy="2659133"/>
          </a:xfrm>
          <a:prstGeom prst="rect">
            <a:avLst/>
          </a:prstGeom>
        </p:spPr>
      </p:pic>
      <p:sp>
        <p:nvSpPr>
          <p:cNvPr id="3" name="Text Placeholder 1">
            <a:extLst>
              <a:ext uri="{FF2B5EF4-FFF2-40B4-BE49-F238E27FC236}">
                <a16:creationId xmlns:a16="http://schemas.microsoft.com/office/drawing/2014/main" id="{956BCAB2-7198-B0C4-5E70-BBDCFE95962D}"/>
              </a:ext>
            </a:extLst>
          </p:cNvPr>
          <p:cNvSpPr txBox="1">
            <a:spLocks/>
          </p:cNvSpPr>
          <p:nvPr/>
        </p:nvSpPr>
        <p:spPr>
          <a:xfrm>
            <a:off x="5201221" y="3340608"/>
            <a:ext cx="5418011" cy="2475492"/>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lnSpc>
                <a:spcPts val="2340"/>
              </a:lnSpc>
              <a:spcBef>
                <a:spcPts val="0"/>
              </a:spcBef>
              <a:buClr>
                <a:srgbClr val="459597"/>
              </a:buClr>
              <a:buFont typeface="+mj-lt"/>
              <a:buAutoNum type="arabicPeriod"/>
            </a:pPr>
            <a:r>
              <a:rPr lang="en-IE" sz="2200" b="1" dirty="0">
                <a:solidFill>
                  <a:srgbClr val="414141"/>
                </a:solidFill>
              </a:rPr>
              <a:t>Izberite tri orodja </a:t>
            </a:r>
            <a:r>
              <a:rPr lang="en-IE" sz="2200" dirty="0">
                <a:solidFill>
                  <a:srgbClr val="414141"/>
                </a:solidFill>
              </a:rPr>
              <a:t>(npr. PMS, sporočanje, sinhronizacija koledarja, pametna ključavnica), ki bi jih uporabili, in pojasnite, zakaj. </a:t>
            </a:r>
          </a:p>
          <a:p>
            <a:pPr marL="457200" indent="-457200" algn="l">
              <a:lnSpc>
                <a:spcPts val="2340"/>
              </a:lnSpc>
              <a:spcBef>
                <a:spcPts val="0"/>
              </a:spcBef>
              <a:buClr>
                <a:srgbClr val="459597"/>
              </a:buClr>
              <a:buFont typeface="+mj-lt"/>
              <a:buAutoNum type="arabicPeriod"/>
            </a:pPr>
            <a:r>
              <a:rPr lang="en-IE" sz="2200" b="1" dirty="0">
                <a:solidFill>
                  <a:srgbClr val="414141"/>
                </a:solidFill>
              </a:rPr>
              <a:t>Svojo odločitev utemeljite </a:t>
            </a:r>
            <a:r>
              <a:rPr lang="en-IE" sz="2200" dirty="0">
                <a:solidFill>
                  <a:srgbClr val="414141"/>
                </a:solidFill>
              </a:rPr>
              <a:t>z </a:t>
            </a:r>
            <a:r>
              <a:rPr lang="en-IE" sz="2200" b="1" dirty="0">
                <a:solidFill>
                  <a:srgbClr val="414141"/>
                </a:solidFill>
              </a:rPr>
              <a:t>enostavnostjo, stroški in izkušnjo gostov.</a:t>
            </a: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400" dirty="0">
              <a:solidFill>
                <a:srgbClr val="414141"/>
              </a:solidFill>
            </a:endParaRPr>
          </a:p>
          <a:p>
            <a:pPr algn="l">
              <a:lnSpc>
                <a:spcPts val="2540"/>
              </a:lnSpc>
              <a:spcBef>
                <a:spcPts val="0"/>
              </a:spcBef>
            </a:pPr>
            <a:endParaRPr lang="en-US" sz="2400" dirty="0">
              <a:solidFill>
                <a:srgbClr val="414141"/>
              </a:solidFill>
            </a:endParaRPr>
          </a:p>
        </p:txBody>
      </p:sp>
      <p:sp>
        <p:nvSpPr>
          <p:cNvPr id="7" name="Freeform 6">
            <a:extLst>
              <a:ext uri="{FF2B5EF4-FFF2-40B4-BE49-F238E27FC236}">
                <a16:creationId xmlns:a16="http://schemas.microsoft.com/office/drawing/2014/main" id="{E236871C-96D0-0ECA-B271-437EAB8A65CE}"/>
              </a:ext>
            </a:extLst>
          </p:cNvPr>
          <p:cNvSpPr/>
          <p:nvPr/>
        </p:nvSpPr>
        <p:spPr>
          <a:xfrm rot="5400000" flipH="1">
            <a:off x="302266" y="2513439"/>
            <a:ext cx="4756025" cy="3998237"/>
          </a:xfrm>
          <a:custGeom>
            <a:avLst/>
            <a:gdLst>
              <a:gd name="connsiteX0" fmla="*/ 5069731 w 5069731"/>
              <a:gd name="connsiteY0" fmla="*/ 3902947 h 4261960"/>
              <a:gd name="connsiteX1" fmla="*/ 5069731 w 5069731"/>
              <a:gd name="connsiteY1" fmla="*/ 3429024 h 4261960"/>
              <a:gd name="connsiteX2" fmla="*/ 5069731 w 5069731"/>
              <a:gd name="connsiteY2" fmla="*/ 3356933 h 4261960"/>
              <a:gd name="connsiteX3" fmla="*/ 5069731 w 5069731"/>
              <a:gd name="connsiteY3" fmla="*/ 2883010 h 4261960"/>
              <a:gd name="connsiteX4" fmla="*/ 5069731 w 5069731"/>
              <a:gd name="connsiteY4" fmla="*/ 1019939 h 4261960"/>
              <a:gd name="connsiteX5" fmla="*/ 5069731 w 5069731"/>
              <a:gd name="connsiteY5" fmla="*/ 546015 h 4261960"/>
              <a:gd name="connsiteX6" fmla="*/ 5069731 w 5069731"/>
              <a:gd name="connsiteY6" fmla="*/ 473924 h 4261960"/>
              <a:gd name="connsiteX7" fmla="*/ 5069731 w 5069731"/>
              <a:gd name="connsiteY7" fmla="*/ 1 h 4261960"/>
              <a:gd name="connsiteX8" fmla="*/ 4502132 w 5069731"/>
              <a:gd name="connsiteY8" fmla="*/ 1 h 4261960"/>
              <a:gd name="connsiteX9" fmla="*/ 2870264 w 5069731"/>
              <a:gd name="connsiteY9" fmla="*/ 1 h 4261960"/>
              <a:gd name="connsiteX10" fmla="*/ 2870264 w 5069731"/>
              <a:gd name="connsiteY10" fmla="*/ 0 h 4261960"/>
              <a:gd name="connsiteX11" fmla="*/ 2302667 w 5069731"/>
              <a:gd name="connsiteY11" fmla="*/ 0 h 4261960"/>
              <a:gd name="connsiteX12" fmla="*/ 919509 w 5069731"/>
              <a:gd name="connsiteY12" fmla="*/ 0 h 4261960"/>
              <a:gd name="connsiteX13" fmla="*/ 919509 w 5069731"/>
              <a:gd name="connsiteY13" fmla="*/ 5305 h 4261960"/>
              <a:gd name="connsiteX14" fmla="*/ 0 w 5069731"/>
              <a:gd name="connsiteY14" fmla="*/ 5305 h 4261960"/>
              <a:gd name="connsiteX15" fmla="*/ 0 w 5069731"/>
              <a:gd name="connsiteY15" fmla="*/ 479229 h 4261960"/>
              <a:gd name="connsiteX16" fmla="*/ 0 w 5069731"/>
              <a:gd name="connsiteY16" fmla="*/ 924189 h 4261960"/>
              <a:gd name="connsiteX17" fmla="*/ 0 w 5069731"/>
              <a:gd name="connsiteY17" fmla="*/ 924192 h 4261960"/>
              <a:gd name="connsiteX18" fmla="*/ 0 w 5069731"/>
              <a:gd name="connsiteY18" fmla="*/ 1398113 h 4261960"/>
              <a:gd name="connsiteX19" fmla="*/ 0 w 5069731"/>
              <a:gd name="connsiteY19" fmla="*/ 1398116 h 4261960"/>
              <a:gd name="connsiteX20" fmla="*/ 0 w 5069731"/>
              <a:gd name="connsiteY20" fmla="*/ 1491788 h 4261960"/>
              <a:gd name="connsiteX21" fmla="*/ 0 w 5069731"/>
              <a:gd name="connsiteY21" fmla="*/ 1491791 h 4261960"/>
              <a:gd name="connsiteX22" fmla="*/ 0 w 5069731"/>
              <a:gd name="connsiteY22" fmla="*/ 1965712 h 4261960"/>
              <a:gd name="connsiteX23" fmla="*/ 0 w 5069731"/>
              <a:gd name="connsiteY23" fmla="*/ 1965715 h 4261960"/>
              <a:gd name="connsiteX24" fmla="*/ 0 w 5069731"/>
              <a:gd name="connsiteY24" fmla="*/ 3788036 h 4261960"/>
              <a:gd name="connsiteX25" fmla="*/ 0 w 5069731"/>
              <a:gd name="connsiteY25" fmla="*/ 4261960 h 4261960"/>
              <a:gd name="connsiteX26" fmla="*/ 979115 w 5069731"/>
              <a:gd name="connsiteY26" fmla="*/ 4261960 h 4261960"/>
              <a:gd name="connsiteX27" fmla="*/ 979118 w 5069731"/>
              <a:gd name="connsiteY27" fmla="*/ 4261960 h 4261960"/>
              <a:gd name="connsiteX28" fmla="*/ 1546714 w 5069731"/>
              <a:gd name="connsiteY28" fmla="*/ 4261960 h 4261960"/>
              <a:gd name="connsiteX29" fmla="*/ 1546717 w 5069731"/>
              <a:gd name="connsiteY29" fmla="*/ 4261960 h 4261960"/>
              <a:gd name="connsiteX30" fmla="*/ 3178579 w 5069731"/>
              <a:gd name="connsiteY30" fmla="*/ 4261960 h 4261960"/>
              <a:gd name="connsiteX31" fmla="*/ 3746178 w 5069731"/>
              <a:gd name="connsiteY31" fmla="*/ 4261960 h 4261960"/>
              <a:gd name="connsiteX32" fmla="*/ 3806269 w 5069731"/>
              <a:gd name="connsiteY32" fmla="*/ 4256655 h 4261960"/>
              <a:gd name="connsiteX33" fmla="*/ 4098088 w 5069731"/>
              <a:gd name="connsiteY33" fmla="*/ 4256655 h 4261960"/>
              <a:gd name="connsiteX34" fmla="*/ 4665687 w 5069731"/>
              <a:gd name="connsiteY34" fmla="*/ 4256655 h 4261960"/>
              <a:gd name="connsiteX35" fmla="*/ 5069731 w 5069731"/>
              <a:gd name="connsiteY35" fmla="*/ 3902947 h 42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69731" h="4261960">
                <a:moveTo>
                  <a:pt x="5069731" y="3902947"/>
                </a:moveTo>
                <a:lnTo>
                  <a:pt x="5069731" y="3429024"/>
                </a:lnTo>
                <a:lnTo>
                  <a:pt x="5069731" y="3356933"/>
                </a:lnTo>
                <a:lnTo>
                  <a:pt x="5069731" y="2883010"/>
                </a:lnTo>
                <a:lnTo>
                  <a:pt x="5069731" y="1019939"/>
                </a:lnTo>
                <a:lnTo>
                  <a:pt x="5069731" y="546015"/>
                </a:lnTo>
                <a:lnTo>
                  <a:pt x="5069731" y="473924"/>
                </a:lnTo>
                <a:lnTo>
                  <a:pt x="5069731" y="1"/>
                </a:lnTo>
                <a:lnTo>
                  <a:pt x="4502132" y="1"/>
                </a:lnTo>
                <a:lnTo>
                  <a:pt x="2870264" y="1"/>
                </a:lnTo>
                <a:lnTo>
                  <a:pt x="2870264" y="0"/>
                </a:lnTo>
                <a:lnTo>
                  <a:pt x="2302667" y="0"/>
                </a:lnTo>
                <a:lnTo>
                  <a:pt x="919509" y="0"/>
                </a:lnTo>
                <a:lnTo>
                  <a:pt x="919509" y="5305"/>
                </a:lnTo>
                <a:lnTo>
                  <a:pt x="0" y="5305"/>
                </a:lnTo>
                <a:lnTo>
                  <a:pt x="0" y="479229"/>
                </a:lnTo>
                <a:lnTo>
                  <a:pt x="0" y="924189"/>
                </a:lnTo>
                <a:lnTo>
                  <a:pt x="0" y="924192"/>
                </a:lnTo>
                <a:lnTo>
                  <a:pt x="0" y="1398113"/>
                </a:lnTo>
                <a:lnTo>
                  <a:pt x="0" y="1398116"/>
                </a:lnTo>
                <a:lnTo>
                  <a:pt x="0" y="1491788"/>
                </a:lnTo>
                <a:lnTo>
                  <a:pt x="0" y="1491791"/>
                </a:lnTo>
                <a:lnTo>
                  <a:pt x="0" y="1965712"/>
                </a:lnTo>
                <a:lnTo>
                  <a:pt x="0" y="1965715"/>
                </a:lnTo>
                <a:lnTo>
                  <a:pt x="0" y="3788036"/>
                </a:lnTo>
                <a:lnTo>
                  <a:pt x="0" y="4261960"/>
                </a:lnTo>
                <a:lnTo>
                  <a:pt x="979115" y="4261960"/>
                </a:lnTo>
                <a:lnTo>
                  <a:pt x="979118" y="4261960"/>
                </a:lnTo>
                <a:lnTo>
                  <a:pt x="1546714" y="4261960"/>
                </a:lnTo>
                <a:lnTo>
                  <a:pt x="1546717" y="4261960"/>
                </a:lnTo>
                <a:lnTo>
                  <a:pt x="3178579" y="4261960"/>
                </a:lnTo>
                <a:lnTo>
                  <a:pt x="3746178" y="4261960"/>
                </a:lnTo>
                <a:lnTo>
                  <a:pt x="3806269" y="4256655"/>
                </a:lnTo>
                <a:lnTo>
                  <a:pt x="4098088" y="4256655"/>
                </a:lnTo>
                <a:lnTo>
                  <a:pt x="4665687" y="4256655"/>
                </a:lnTo>
                <a:cubicBezTo>
                  <a:pt x="4889567" y="4256655"/>
                  <a:pt x="5069731" y="4097776"/>
                  <a:pt x="5069731" y="3902947"/>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1">
            <a:extLst>
              <a:ext uri="{FF2B5EF4-FFF2-40B4-BE49-F238E27FC236}">
                <a16:creationId xmlns:a16="http://schemas.microsoft.com/office/drawing/2014/main" id="{282F1881-F3BB-1BF3-1F1D-7626CF463217}"/>
              </a:ext>
            </a:extLst>
          </p:cNvPr>
          <p:cNvSpPr txBox="1">
            <a:spLocks/>
          </p:cNvSpPr>
          <p:nvPr/>
        </p:nvSpPr>
        <p:spPr>
          <a:xfrm>
            <a:off x="1202984" y="2537144"/>
            <a:ext cx="333787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Opis naloge:</a:t>
            </a:r>
          </a:p>
          <a:p>
            <a:pPr algn="l">
              <a:lnSpc>
                <a:spcPts val="2340"/>
              </a:lnSpc>
              <a:spcBef>
                <a:spcPts val="0"/>
              </a:spcBef>
              <a:spcAft>
                <a:spcPts val="1200"/>
              </a:spcAft>
            </a:pPr>
            <a:br>
              <a:rPr lang="en-IE" sz="2200" dirty="0"/>
            </a:br>
            <a:r>
              <a:rPr lang="en-IE" sz="2200" dirty="0"/>
              <a:t>Predstavljajte si, da gostite goste v majhnem stanovanju. </a:t>
            </a:r>
          </a:p>
          <a:p>
            <a:pPr algn="l">
              <a:lnSpc>
                <a:spcPts val="2340"/>
              </a:lnSpc>
              <a:spcBef>
                <a:spcPts val="0"/>
              </a:spcBef>
              <a:spcAft>
                <a:spcPts val="1200"/>
              </a:spcAft>
            </a:pPr>
            <a:endParaRPr lang="en-IE" sz="2200" dirty="0"/>
          </a:p>
          <a:p>
            <a:pPr algn="l">
              <a:lnSpc>
                <a:spcPts val="2340"/>
              </a:lnSpc>
              <a:spcBef>
                <a:spcPts val="0"/>
              </a:spcBef>
              <a:spcAft>
                <a:spcPts val="1200"/>
              </a:spcAft>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4088458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18F7A-ABFF-4C63-1CFA-A3D1913F09D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8B2459F-7F2E-1ADF-A11E-95DFD848E186}"/>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35DF090C-7B6D-1D20-542F-06A6C576D237}"/>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9607FB28-CDBA-5F49-0149-588D5A33A416}"/>
              </a:ext>
            </a:extLst>
          </p:cNvPr>
          <p:cNvSpPr>
            <a:spLocks noGrp="1"/>
          </p:cNvSpPr>
          <p:nvPr>
            <p:ph type="body" sz="quarter" idx="16"/>
          </p:nvPr>
        </p:nvSpPr>
        <p:spPr>
          <a:xfrm>
            <a:off x="4061012" y="732734"/>
            <a:ext cx="5448748" cy="803654"/>
          </a:xfrm>
          <a:prstGeom prst="rect">
            <a:avLst/>
          </a:prstGeom>
        </p:spPr>
        <p:txBody>
          <a:bodyPr/>
          <a:lstStyle/>
          <a:p>
            <a:r>
              <a:rPr lang="en-US" sz="2800" dirty="0"/>
              <a:t>Avtomatizacija pomembnih nalog</a:t>
            </a:r>
          </a:p>
          <a:p>
            <a:endParaRPr lang="en-US" sz="2800" dirty="0"/>
          </a:p>
        </p:txBody>
      </p:sp>
      <p:sp>
        <p:nvSpPr>
          <p:cNvPr id="4" name="Text Placeholder 3">
            <a:extLst>
              <a:ext uri="{FF2B5EF4-FFF2-40B4-BE49-F238E27FC236}">
                <a16:creationId xmlns:a16="http://schemas.microsoft.com/office/drawing/2014/main" id="{20273FC3-A96F-DA4C-78B8-7D1B910FE439}"/>
              </a:ext>
            </a:extLst>
          </p:cNvPr>
          <p:cNvSpPr>
            <a:spLocks noGrp="1"/>
          </p:cNvSpPr>
          <p:nvPr>
            <p:ph type="body" sz="quarter" idx="21"/>
          </p:nvPr>
        </p:nvSpPr>
        <p:spPr>
          <a:xfrm>
            <a:off x="4061011" y="1538190"/>
            <a:ext cx="7511395" cy="4771456"/>
          </a:xfrm>
          <a:prstGeom prst="rect">
            <a:avLst/>
          </a:prstGeom>
        </p:spPr>
        <p:txBody>
          <a:bodyPr lIns="91440" tIns="45720" rIns="91440" bIns="45720" anchor="t"/>
          <a:lstStyle/>
          <a:p>
            <a:pPr>
              <a:lnSpc>
                <a:spcPts val="2340"/>
              </a:lnSpc>
            </a:pPr>
            <a:r>
              <a:rPr lang="en-GB" b="0" i="0" dirty="0">
                <a:effectLst/>
                <a:latin typeface="Calibri"/>
                <a:ea typeface="Calibri"/>
                <a:cs typeface="Calibri"/>
              </a:rPr>
              <a:t>Avtomatizacija vam lahko prihrani čas, vendar deluje le, če jo uporabljate pravilno. V tem delu bomo pogledali, kaj je smiselno avtomatizirati – na primer informacije o prijavi, opomnike za pregled in kratka sporočila gostom – in kaj je bolje ohraniti osebno.</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Odkrijte brezplačna ali poceni orodja, ki vam pomagajo hitro odgovarjati, pošiljati posodobitve in ostati na tekočem. Preproste predloge in osnovni sistemi, kot so Google Sheets, lahko veliko pripomorejo.</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Pokazali vam bomo, kako avtomatizirati ravno toliko, da vam olajša življenje, ne da bi vaša gostiteljska dejavnost postala robotična. Cilj je, da porabite manj časa za majhne naloge in več časa za to, da se gostje počutijo dobrodošli.</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B4554FA8-5E8B-51B5-86B5-272D8D35F50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dirty="0"/>
          </a:p>
        </p:txBody>
      </p:sp>
      <p:pic>
        <p:nvPicPr>
          <p:cNvPr id="3" name="Picture 2">
            <a:extLst>
              <a:ext uri="{FF2B5EF4-FFF2-40B4-BE49-F238E27FC236}">
                <a16:creationId xmlns:a16="http://schemas.microsoft.com/office/drawing/2014/main" id="{AC3AF1B8-C5F9-9572-42A1-C4A8EC884A9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735" y="4198867"/>
            <a:ext cx="3580276" cy="2659133"/>
          </a:xfrm>
          <a:prstGeom prst="rect">
            <a:avLst/>
          </a:prstGeom>
        </p:spPr>
      </p:pic>
    </p:spTree>
    <p:extLst>
      <p:ext uri="{BB962C8B-B14F-4D97-AF65-F5344CB8AC3E}">
        <p14:creationId xmlns:p14="http://schemas.microsoft.com/office/powerpoint/2010/main" val="1843157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44717-D2C7-604D-AC03-4B0C8C1FE67F}"/>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5B209BA9-AC12-007D-8438-86F4996CE45F}"/>
              </a:ext>
            </a:extLst>
          </p:cNvPr>
          <p:cNvSpPr/>
          <p:nvPr/>
        </p:nvSpPr>
        <p:spPr>
          <a:xfrm rot="10800000">
            <a:off x="7504533"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BFE2EE69-6313-331E-9B9A-E1D6C4F88E23}"/>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Kaj avtomatizirati (in kaj ne) </a:t>
            </a:r>
          </a:p>
          <a:p>
            <a:pPr>
              <a:lnSpc>
                <a:spcPts val="3720"/>
              </a:lnSpc>
            </a:pPr>
            <a:endParaRPr lang="en-US" dirty="0"/>
          </a:p>
        </p:txBody>
      </p:sp>
      <p:cxnSp>
        <p:nvCxnSpPr>
          <p:cNvPr id="10" name="Straight Connector 9">
            <a:extLst>
              <a:ext uri="{FF2B5EF4-FFF2-40B4-BE49-F238E27FC236}">
                <a16:creationId xmlns:a16="http://schemas.microsoft.com/office/drawing/2014/main" id="{56CD3B0B-A2CC-E8D0-D8A0-A6A605BF66D3}"/>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420A74C2-38BF-A732-EF8D-988238885FC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14</a:t>
            </a:fld>
            <a:endParaRPr lang="fr-CA" sz="1200" dirty="0"/>
          </a:p>
        </p:txBody>
      </p:sp>
      <p:sp>
        <p:nvSpPr>
          <p:cNvPr id="4" name="Text Placeholder 5">
            <a:extLst>
              <a:ext uri="{FF2B5EF4-FFF2-40B4-BE49-F238E27FC236}">
                <a16:creationId xmlns:a16="http://schemas.microsoft.com/office/drawing/2014/main" id="{6894683B-37B0-C68A-AB1E-5359C62F7116}"/>
              </a:ext>
            </a:extLst>
          </p:cNvPr>
          <p:cNvSpPr txBox="1">
            <a:spLocks/>
          </p:cNvSpPr>
          <p:nvPr/>
        </p:nvSpPr>
        <p:spPr>
          <a:xfrm>
            <a:off x="610106" y="1600138"/>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ADEB9934-4C63-6EF2-648A-F07E7DFC0B7D}"/>
              </a:ext>
            </a:extLst>
          </p:cNvPr>
          <p:cNvSpPr txBox="1">
            <a:spLocks/>
          </p:cNvSpPr>
          <p:nvPr/>
        </p:nvSpPr>
        <p:spPr>
          <a:xfrm>
            <a:off x="610105" y="2326012"/>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Avtomatizirajte ponavljajoče se naloge, ki zahtevajo malo posredovanja: </a:t>
            </a:r>
            <a:r>
              <a:rPr lang="en-GB" sz="2200" dirty="0">
                <a:solidFill>
                  <a:srgbClr val="414141"/>
                </a:solidFill>
              </a:rPr>
              <a:t>potrditve rezervacij, navodila za prijavo, zahteve za pregled.</a:t>
            </a:r>
          </a:p>
          <a:p>
            <a:pPr marL="342900" indent="-342900">
              <a:lnSpc>
                <a:spcPts val="2240"/>
              </a:lnSpc>
              <a:buClr>
                <a:srgbClr val="459597"/>
              </a:buClr>
              <a:buFont typeface="Arial" panose="020B0604020202020204" pitchFamily="34" charset="0"/>
              <a:buChar char="•"/>
            </a:pPr>
            <a:r>
              <a:rPr lang="en-GB" sz="2200" b="1" dirty="0">
                <a:solidFill>
                  <a:srgbClr val="EC7C69"/>
                </a:solidFill>
              </a:rPr>
              <a:t>Izogibajte se avtomatizaciji čustvenih ali zapletenih sporočil</a:t>
            </a:r>
            <a:r>
              <a:rPr lang="en-GB" sz="2200" dirty="0">
                <a:solidFill>
                  <a:srgbClr val="414141"/>
                </a:solidFill>
              </a:rPr>
              <a:t>, kot so odgovori na pritožbe.</a:t>
            </a:r>
          </a:p>
          <a:p>
            <a:pPr marL="342900" indent="-342900">
              <a:lnSpc>
                <a:spcPts val="2240"/>
              </a:lnSpc>
              <a:buClr>
                <a:srgbClr val="459597"/>
              </a:buClr>
              <a:buFont typeface="Arial" panose="020B0604020202020204" pitchFamily="34" charset="0"/>
              <a:buChar char="•"/>
            </a:pPr>
            <a:r>
              <a:rPr lang="en-GB" sz="2200" b="1" dirty="0">
                <a:solidFill>
                  <a:srgbClr val="EC7C69"/>
                </a:solidFill>
              </a:rPr>
              <a:t>Pripravite predloge</a:t>
            </a:r>
            <a:r>
              <a:rPr lang="en-GB" sz="2200" dirty="0">
                <a:solidFill>
                  <a:srgbClr val="414141"/>
                </a:solidFill>
              </a:rPr>
              <a:t>, vendar po potrebi dodajte osebne opombe (npr. »Upam, da boste uživali na sobotnem kmečkem trgu!«).</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CF27877D-4A6A-D163-9BDB-94875998067B}"/>
              </a:ext>
            </a:extLst>
          </p:cNvPr>
          <p:cNvSpPr txBox="1">
            <a:spLocks/>
          </p:cNvSpPr>
          <p:nvPr/>
        </p:nvSpPr>
        <p:spPr>
          <a:xfrm>
            <a:off x="7857597" y="2328538"/>
            <a:ext cx="315177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Preizkusite vsa avtomatizirana sporočila – preberite jih iz perspektive gosta.</a:t>
            </a:r>
          </a:p>
          <a:p>
            <a:pPr marL="342900" indent="-342900" algn="l">
              <a:lnSpc>
                <a:spcPts val="2340"/>
              </a:lnSpc>
              <a:spcBef>
                <a:spcPts val="0"/>
              </a:spcBef>
              <a:buFont typeface="Arial" panose="020B0604020202020204" pitchFamily="34" charset="0"/>
              <a:buChar char="•"/>
            </a:pPr>
            <a:r>
              <a:rPr lang="en-IE" sz="2200" dirty="0" err="1"/>
              <a:t>Predloge</a:t>
            </a:r>
            <a:r>
              <a:rPr lang="en-IE" sz="2200" dirty="0"/>
              <a:t> </a:t>
            </a:r>
            <a:r>
              <a:rPr lang="en-IE" sz="2200" dirty="0" err="1"/>
              <a:t>shranite</a:t>
            </a:r>
            <a:r>
              <a:rPr lang="en-IE" sz="2200" dirty="0"/>
              <a:t> v dokumentu ali aplikaciji za hitro uporabo (npr. Notes, Google Docs).</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024513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434E6-5C0B-4EBC-6FFA-F253DB38274B}"/>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9DB86F52-16C9-298E-90B0-CEBC0AF45638}"/>
              </a:ext>
            </a:extLst>
          </p:cNvPr>
          <p:cNvSpPr txBox="1">
            <a:spLocks/>
          </p:cNvSpPr>
          <p:nvPr/>
        </p:nvSpPr>
        <p:spPr>
          <a:xfrm>
            <a:off x="629645" y="307773"/>
            <a:ext cx="1151006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Orodja za sporočila gostom, ocene in informacije o prijavi </a:t>
            </a:r>
          </a:p>
          <a:p>
            <a:pPr>
              <a:lnSpc>
                <a:spcPts val="3720"/>
              </a:lnSpc>
            </a:pPr>
            <a:endParaRPr lang="en-US" dirty="0"/>
          </a:p>
        </p:txBody>
      </p:sp>
      <p:cxnSp>
        <p:nvCxnSpPr>
          <p:cNvPr id="10" name="Straight Connector 9">
            <a:extLst>
              <a:ext uri="{FF2B5EF4-FFF2-40B4-BE49-F238E27FC236}">
                <a16:creationId xmlns:a16="http://schemas.microsoft.com/office/drawing/2014/main" id="{FC7F724E-3225-A9BC-3792-03FE730C8150}"/>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5F356EE-6FE5-7DCA-2B4E-B34B738DEB2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sp>
        <p:nvSpPr>
          <p:cNvPr id="4" name="Text Placeholder 5">
            <a:extLst>
              <a:ext uri="{FF2B5EF4-FFF2-40B4-BE49-F238E27FC236}">
                <a16:creationId xmlns:a16="http://schemas.microsoft.com/office/drawing/2014/main" id="{7C23C0E7-BACF-C381-C772-9CD026A86115}"/>
              </a:ext>
            </a:extLst>
          </p:cNvPr>
          <p:cNvSpPr txBox="1">
            <a:spLocks/>
          </p:cNvSpPr>
          <p:nvPr/>
        </p:nvSpPr>
        <p:spPr>
          <a:xfrm>
            <a:off x="629645" y="132144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0965783E-5363-8DB9-7662-3FCCEAE32C37}"/>
              </a:ext>
            </a:extLst>
          </p:cNvPr>
          <p:cNvSpPr txBox="1">
            <a:spLocks/>
          </p:cNvSpPr>
          <p:nvPr/>
        </p:nvSpPr>
        <p:spPr>
          <a:xfrm>
            <a:off x="629645" y="1961808"/>
            <a:ext cx="6203058"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Uporabite Airbnb-jevo funkcijo za načrtovano pošiljanje sporočil </a:t>
            </a:r>
            <a:r>
              <a:rPr lang="en-GB" sz="2200" dirty="0">
                <a:solidFill>
                  <a:srgbClr val="414141"/>
                </a:solidFill>
              </a:rPr>
              <a:t>ali orodja tretjih ponudnikov, kot so Hospitable, Host Tools ali </a:t>
            </a:r>
            <a:r>
              <a:rPr lang="en-GB" sz="2200" dirty="0" err="1">
                <a:solidFill>
                  <a:srgbClr val="414141"/>
                </a:solidFill>
              </a:rPr>
              <a:t>Zeevou</a:t>
            </a:r>
            <a:r>
              <a:rPr lang="en-GB" sz="2200" dirty="0">
                <a:solidFill>
                  <a:srgbClr val="414141"/>
                </a:solidFill>
              </a:rPr>
              <a:t>.</a:t>
            </a:r>
          </a:p>
          <a:p>
            <a:pPr marL="342900" indent="-342900">
              <a:lnSpc>
                <a:spcPts val="2240"/>
              </a:lnSpc>
              <a:buClr>
                <a:srgbClr val="459597"/>
              </a:buClr>
              <a:buFont typeface="Arial" panose="020B0604020202020204" pitchFamily="34" charset="0"/>
              <a:buChar char="•"/>
            </a:pPr>
            <a:r>
              <a:rPr lang="en-GB" sz="2200" b="1" dirty="0">
                <a:solidFill>
                  <a:srgbClr val="EC7C69"/>
                </a:solidFill>
              </a:rPr>
              <a:t>Ustvarite </a:t>
            </a:r>
            <a:r>
              <a:rPr lang="en-GB" sz="2200" dirty="0">
                <a:solidFill>
                  <a:srgbClr val="414141"/>
                </a:solidFill>
              </a:rPr>
              <a:t>predlogo</a:t>
            </a:r>
            <a:r>
              <a:rPr lang="en-GB" sz="2200" b="1" dirty="0">
                <a:solidFill>
                  <a:srgbClr val="EC7C69"/>
                </a:solidFill>
              </a:rPr>
              <a:t> za e-pošto ali WhatsApp sporočilo </a:t>
            </a:r>
            <a:r>
              <a:rPr lang="en-GB" sz="2200" dirty="0">
                <a:solidFill>
                  <a:srgbClr val="414141"/>
                </a:solidFill>
              </a:rPr>
              <a:t>s koraki za prijavo in povezavami do Google Maps.</a:t>
            </a:r>
          </a:p>
          <a:p>
            <a:pPr marL="342900" indent="-342900">
              <a:lnSpc>
                <a:spcPts val="2240"/>
              </a:lnSpc>
              <a:buClr>
                <a:srgbClr val="459597"/>
              </a:buClr>
              <a:buFont typeface="Arial" panose="020B0604020202020204" pitchFamily="34" charset="0"/>
              <a:buChar char="•"/>
            </a:pPr>
            <a:r>
              <a:rPr lang="en-GB" sz="2200" b="1" dirty="0">
                <a:solidFill>
                  <a:srgbClr val="EC7C69"/>
                </a:solidFill>
              </a:rPr>
              <a:t>24 ur </a:t>
            </a:r>
            <a:r>
              <a:rPr lang="en-GB" sz="2200" dirty="0">
                <a:solidFill>
                  <a:srgbClr val="414141"/>
                </a:solidFill>
              </a:rPr>
              <a:t>po odhodu gostov </a:t>
            </a:r>
            <a:r>
              <a:rPr lang="en-GB" sz="2200" b="1" dirty="0">
                <a:solidFill>
                  <a:srgbClr val="EC7C69"/>
                </a:solidFill>
              </a:rPr>
              <a:t>pošljite prošnjo za oceno </a:t>
            </a:r>
            <a:r>
              <a:rPr lang="en-GB" sz="2200" dirty="0">
                <a:solidFill>
                  <a:srgbClr val="414141"/>
                </a:solidFill>
              </a:rPr>
              <a:t>v prijaznem tonu.</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7" name="Freeform 16">
            <a:extLst>
              <a:ext uri="{FF2B5EF4-FFF2-40B4-BE49-F238E27FC236}">
                <a16:creationId xmlns:a16="http://schemas.microsoft.com/office/drawing/2014/main" id="{02F39215-3AFC-AC0D-1D4C-67A20E949EF8}"/>
              </a:ext>
            </a:extLst>
          </p:cNvPr>
          <p:cNvSpPr/>
          <p:nvPr/>
        </p:nvSpPr>
        <p:spPr>
          <a:xfrm rot="10800000">
            <a:off x="7535017" y="1321443"/>
            <a:ext cx="4656982" cy="3878463"/>
          </a:xfrm>
          <a:custGeom>
            <a:avLst/>
            <a:gdLst>
              <a:gd name="connsiteX0" fmla="*/ 4226014 w 4594159"/>
              <a:gd name="connsiteY0" fmla="*/ 3878463 h 3878463"/>
              <a:gd name="connsiteX1" fmla="*/ 3814577 w 4594159"/>
              <a:gd name="connsiteY1" fmla="*/ 3878463 h 3878463"/>
              <a:gd name="connsiteX2" fmla="*/ 3708843 w 4594159"/>
              <a:gd name="connsiteY2" fmla="*/ 3878463 h 3878463"/>
              <a:gd name="connsiteX3" fmla="*/ 3543541 w 4594159"/>
              <a:gd name="connsiteY3" fmla="*/ 3878463 h 3878463"/>
              <a:gd name="connsiteX4" fmla="*/ 3297407 w 4594159"/>
              <a:gd name="connsiteY4" fmla="*/ 3878463 h 3878463"/>
              <a:gd name="connsiteX5" fmla="*/ 3132104 w 4594159"/>
              <a:gd name="connsiteY5" fmla="*/ 3878463 h 3878463"/>
              <a:gd name="connsiteX6" fmla="*/ 3026371 w 4594159"/>
              <a:gd name="connsiteY6" fmla="*/ 3878463 h 3878463"/>
              <a:gd name="connsiteX7" fmla="*/ 2614934 w 4594159"/>
              <a:gd name="connsiteY7" fmla="*/ 3878463 h 3878463"/>
              <a:gd name="connsiteX8" fmla="*/ 2221967 w 4594159"/>
              <a:gd name="connsiteY8" fmla="*/ 3878463 h 3878463"/>
              <a:gd name="connsiteX9" fmla="*/ 2221965 w 4594159"/>
              <a:gd name="connsiteY9" fmla="*/ 3878463 h 3878463"/>
              <a:gd name="connsiteX10" fmla="*/ 2013626 w 4594159"/>
              <a:gd name="connsiteY10" fmla="*/ 3878463 h 3878463"/>
              <a:gd name="connsiteX11" fmla="*/ 1810531 w 4594159"/>
              <a:gd name="connsiteY11" fmla="*/ 3878463 h 3878463"/>
              <a:gd name="connsiteX12" fmla="*/ 1810527 w 4594159"/>
              <a:gd name="connsiteY12" fmla="*/ 3878463 h 3878463"/>
              <a:gd name="connsiteX13" fmla="*/ 1704798 w 4594159"/>
              <a:gd name="connsiteY13" fmla="*/ 3878463 h 3878463"/>
              <a:gd name="connsiteX14" fmla="*/ 1704796 w 4594159"/>
              <a:gd name="connsiteY14" fmla="*/ 3878463 h 3878463"/>
              <a:gd name="connsiteX15" fmla="*/ 1602189 w 4594159"/>
              <a:gd name="connsiteY15" fmla="*/ 3878463 h 3878463"/>
              <a:gd name="connsiteX16" fmla="*/ 1539495 w 4594159"/>
              <a:gd name="connsiteY16" fmla="*/ 3878463 h 3878463"/>
              <a:gd name="connsiteX17" fmla="*/ 1539492 w 4594159"/>
              <a:gd name="connsiteY17" fmla="*/ 3878463 h 3878463"/>
              <a:gd name="connsiteX18" fmla="*/ 1496455 w 4594159"/>
              <a:gd name="connsiteY18" fmla="*/ 3878463 h 3878463"/>
              <a:gd name="connsiteX19" fmla="*/ 1331153 w 4594159"/>
              <a:gd name="connsiteY19" fmla="*/ 3878463 h 3878463"/>
              <a:gd name="connsiteX20" fmla="*/ 1293361 w 4594159"/>
              <a:gd name="connsiteY20" fmla="*/ 3878463 h 3878463"/>
              <a:gd name="connsiteX21" fmla="*/ 1293359 w 4594159"/>
              <a:gd name="connsiteY21" fmla="*/ 3878463 h 3878463"/>
              <a:gd name="connsiteX22" fmla="*/ 1128058 w 4594159"/>
              <a:gd name="connsiteY22" fmla="*/ 3878463 h 3878463"/>
              <a:gd name="connsiteX23" fmla="*/ 1128056 w 4594159"/>
              <a:gd name="connsiteY23" fmla="*/ 3878463 h 3878463"/>
              <a:gd name="connsiteX24" fmla="*/ 1085019 w 4594159"/>
              <a:gd name="connsiteY24" fmla="*/ 3878463 h 3878463"/>
              <a:gd name="connsiteX25" fmla="*/ 1022326 w 4594159"/>
              <a:gd name="connsiteY25" fmla="*/ 3878463 h 3878463"/>
              <a:gd name="connsiteX26" fmla="*/ 1022323 w 4594159"/>
              <a:gd name="connsiteY26" fmla="*/ 3878463 h 3878463"/>
              <a:gd name="connsiteX27" fmla="*/ 919716 w 4594159"/>
              <a:gd name="connsiteY27" fmla="*/ 3878463 h 3878463"/>
              <a:gd name="connsiteX28" fmla="*/ 813983 w 4594159"/>
              <a:gd name="connsiteY28" fmla="*/ 3878463 h 3878463"/>
              <a:gd name="connsiteX29" fmla="*/ 812672 w 4594159"/>
              <a:gd name="connsiteY29" fmla="*/ 3878463 h 3878463"/>
              <a:gd name="connsiteX30" fmla="*/ 610889 w 4594159"/>
              <a:gd name="connsiteY30" fmla="*/ 3878463 h 3878463"/>
              <a:gd name="connsiteX31" fmla="*/ 610887 w 4594159"/>
              <a:gd name="connsiteY31" fmla="*/ 3878463 h 3878463"/>
              <a:gd name="connsiteX32" fmla="*/ 566822 w 4594159"/>
              <a:gd name="connsiteY32" fmla="*/ 3878463 h 3878463"/>
              <a:gd name="connsiteX33" fmla="*/ 402546 w 4594159"/>
              <a:gd name="connsiteY33" fmla="*/ 3878463 h 3878463"/>
              <a:gd name="connsiteX34" fmla="*/ 9579 w 4594159"/>
              <a:gd name="connsiteY34" fmla="*/ 3878463 h 3878463"/>
              <a:gd name="connsiteX35" fmla="*/ 9577 w 4594159"/>
              <a:gd name="connsiteY35" fmla="*/ 3878463 h 3878463"/>
              <a:gd name="connsiteX36" fmla="*/ 0 w 4594159"/>
              <a:gd name="connsiteY36" fmla="*/ 3878463 h 3878463"/>
              <a:gd name="connsiteX37" fmla="*/ 0 w 4594159"/>
              <a:gd name="connsiteY37" fmla="*/ 3423700 h 3878463"/>
              <a:gd name="connsiteX38" fmla="*/ 0 w 4594159"/>
              <a:gd name="connsiteY38" fmla="*/ 3330792 h 3878463"/>
              <a:gd name="connsiteX39" fmla="*/ 0 w 4594159"/>
              <a:gd name="connsiteY39" fmla="*/ 2720024 h 3878463"/>
              <a:gd name="connsiteX40" fmla="*/ 0 w 4594159"/>
              <a:gd name="connsiteY40" fmla="*/ 318993 h 3878463"/>
              <a:gd name="connsiteX41" fmla="*/ 0 w 4594159"/>
              <a:gd name="connsiteY41" fmla="*/ 0 h 3878463"/>
              <a:gd name="connsiteX42" fmla="*/ 377721 w 4594159"/>
              <a:gd name="connsiteY42" fmla="*/ 0 h 3878463"/>
              <a:gd name="connsiteX43" fmla="*/ 377721 w 4594159"/>
              <a:gd name="connsiteY43" fmla="*/ 1 h 3878463"/>
              <a:gd name="connsiteX44" fmla="*/ 566823 w 4594159"/>
              <a:gd name="connsiteY44" fmla="*/ 1 h 3878463"/>
              <a:gd name="connsiteX45" fmla="*/ 566823 w 4594159"/>
              <a:gd name="connsiteY45" fmla="*/ 0 h 3878463"/>
              <a:gd name="connsiteX46" fmla="*/ 812672 w 4594159"/>
              <a:gd name="connsiteY46" fmla="*/ 0 h 3878463"/>
              <a:gd name="connsiteX47" fmla="*/ 979031 w 4594159"/>
              <a:gd name="connsiteY47" fmla="*/ 0 h 3878463"/>
              <a:gd name="connsiteX48" fmla="*/ 1390467 w 4594159"/>
              <a:gd name="connsiteY48" fmla="*/ 0 h 3878463"/>
              <a:gd name="connsiteX49" fmla="*/ 1496200 w 4594159"/>
              <a:gd name="connsiteY49" fmla="*/ 0 h 3878463"/>
              <a:gd name="connsiteX50" fmla="*/ 1661503 w 4594159"/>
              <a:gd name="connsiteY50" fmla="*/ 0 h 3878463"/>
              <a:gd name="connsiteX51" fmla="*/ 1907637 w 4594159"/>
              <a:gd name="connsiteY51" fmla="*/ 0 h 3878463"/>
              <a:gd name="connsiteX52" fmla="*/ 2072940 w 4594159"/>
              <a:gd name="connsiteY52" fmla="*/ 0 h 3878463"/>
              <a:gd name="connsiteX53" fmla="*/ 2178672 w 4594159"/>
              <a:gd name="connsiteY53" fmla="*/ 0 h 3878463"/>
              <a:gd name="connsiteX54" fmla="*/ 2590109 w 4594159"/>
              <a:gd name="connsiteY54" fmla="*/ 0 h 3878463"/>
              <a:gd name="connsiteX55" fmla="*/ 2590109 w 4594159"/>
              <a:gd name="connsiteY55" fmla="*/ 1 h 3878463"/>
              <a:gd name="connsiteX56" fmla="*/ 2983080 w 4594159"/>
              <a:gd name="connsiteY56" fmla="*/ 1 h 3878463"/>
              <a:gd name="connsiteX57" fmla="*/ 3394517 w 4594159"/>
              <a:gd name="connsiteY57" fmla="*/ 1 h 3878463"/>
              <a:gd name="connsiteX58" fmla="*/ 3500249 w 4594159"/>
              <a:gd name="connsiteY58" fmla="*/ 1 h 3878463"/>
              <a:gd name="connsiteX59" fmla="*/ 3665553 w 4594159"/>
              <a:gd name="connsiteY59" fmla="*/ 1 h 3878463"/>
              <a:gd name="connsiteX60" fmla="*/ 3911686 w 4594159"/>
              <a:gd name="connsiteY60" fmla="*/ 1 h 3878463"/>
              <a:gd name="connsiteX61" fmla="*/ 4076990 w 4594159"/>
              <a:gd name="connsiteY61" fmla="*/ 1 h 3878463"/>
              <a:gd name="connsiteX62" fmla="*/ 4182722 w 4594159"/>
              <a:gd name="connsiteY62" fmla="*/ 1 h 3878463"/>
              <a:gd name="connsiteX63" fmla="*/ 4594159 w 4594159"/>
              <a:gd name="connsiteY63" fmla="*/ 1 h 3878463"/>
              <a:gd name="connsiteX64" fmla="*/ 4594159 w 4594159"/>
              <a:gd name="connsiteY64" fmla="*/ 431818 h 3878463"/>
              <a:gd name="connsiteX65" fmla="*/ 4594159 w 4594159"/>
              <a:gd name="connsiteY65" fmla="*/ 497503 h 3878463"/>
              <a:gd name="connsiteX66" fmla="*/ 4594159 w 4594159"/>
              <a:gd name="connsiteY66" fmla="*/ 929320 h 3878463"/>
              <a:gd name="connsiteX67" fmla="*/ 4594159 w 4594159"/>
              <a:gd name="connsiteY67" fmla="*/ 2626862 h 3878463"/>
              <a:gd name="connsiteX68" fmla="*/ 4594159 w 4594159"/>
              <a:gd name="connsiteY68" fmla="*/ 3058679 h 3878463"/>
              <a:gd name="connsiteX69" fmla="*/ 4594159 w 4594159"/>
              <a:gd name="connsiteY69" fmla="*/ 3124365 h 3878463"/>
              <a:gd name="connsiteX70" fmla="*/ 4594159 w 4594159"/>
              <a:gd name="connsiteY70" fmla="*/ 3556182 h 3878463"/>
              <a:gd name="connsiteX71" fmla="*/ 4226014 w 4594159"/>
              <a:gd name="connsiteY71" fmla="*/ 3878463 h 38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94159" h="3878463">
                <a:moveTo>
                  <a:pt x="4226014" y="3878463"/>
                </a:moveTo>
                <a:lnTo>
                  <a:pt x="3814577" y="3878463"/>
                </a:lnTo>
                <a:lnTo>
                  <a:pt x="3708843" y="3878463"/>
                </a:lnTo>
                <a:lnTo>
                  <a:pt x="3543541" y="3878463"/>
                </a:lnTo>
                <a:lnTo>
                  <a:pt x="3297407" y="3878463"/>
                </a:lnTo>
                <a:lnTo>
                  <a:pt x="3132104" y="3878463"/>
                </a:lnTo>
                <a:lnTo>
                  <a:pt x="3026371" y="3878463"/>
                </a:lnTo>
                <a:lnTo>
                  <a:pt x="2614934" y="3878463"/>
                </a:lnTo>
                <a:lnTo>
                  <a:pt x="2221967" y="3878463"/>
                </a:lnTo>
                <a:lnTo>
                  <a:pt x="2221965" y="3878463"/>
                </a:lnTo>
                <a:lnTo>
                  <a:pt x="2013626" y="3878463"/>
                </a:lnTo>
                <a:lnTo>
                  <a:pt x="1810531" y="3878463"/>
                </a:lnTo>
                <a:lnTo>
                  <a:pt x="1810527" y="3878463"/>
                </a:lnTo>
                <a:lnTo>
                  <a:pt x="1704798" y="3878463"/>
                </a:lnTo>
                <a:lnTo>
                  <a:pt x="1704796" y="3878463"/>
                </a:lnTo>
                <a:lnTo>
                  <a:pt x="1602189" y="3878463"/>
                </a:lnTo>
                <a:lnTo>
                  <a:pt x="1539495" y="3878463"/>
                </a:lnTo>
                <a:lnTo>
                  <a:pt x="1539492" y="3878463"/>
                </a:lnTo>
                <a:lnTo>
                  <a:pt x="1496455" y="3878463"/>
                </a:lnTo>
                <a:lnTo>
                  <a:pt x="1331153" y="3878463"/>
                </a:lnTo>
                <a:lnTo>
                  <a:pt x="1293361" y="3878463"/>
                </a:lnTo>
                <a:lnTo>
                  <a:pt x="1293359" y="3878463"/>
                </a:lnTo>
                <a:lnTo>
                  <a:pt x="1128058" y="3878463"/>
                </a:lnTo>
                <a:lnTo>
                  <a:pt x="1128056" y="3878463"/>
                </a:lnTo>
                <a:lnTo>
                  <a:pt x="1085019" y="3878463"/>
                </a:lnTo>
                <a:lnTo>
                  <a:pt x="1022326" y="3878463"/>
                </a:lnTo>
                <a:lnTo>
                  <a:pt x="1022323" y="3878463"/>
                </a:lnTo>
                <a:lnTo>
                  <a:pt x="919716" y="3878463"/>
                </a:lnTo>
                <a:lnTo>
                  <a:pt x="813983" y="3878463"/>
                </a:lnTo>
                <a:lnTo>
                  <a:pt x="812672" y="3878463"/>
                </a:lnTo>
                <a:lnTo>
                  <a:pt x="610889" y="3878463"/>
                </a:lnTo>
                <a:lnTo>
                  <a:pt x="610887" y="3878463"/>
                </a:lnTo>
                <a:lnTo>
                  <a:pt x="566822" y="3878463"/>
                </a:lnTo>
                <a:lnTo>
                  <a:pt x="402546" y="3878463"/>
                </a:lnTo>
                <a:lnTo>
                  <a:pt x="9579" y="3878463"/>
                </a:lnTo>
                <a:lnTo>
                  <a:pt x="9577" y="3878463"/>
                </a:lnTo>
                <a:lnTo>
                  <a:pt x="0" y="3878463"/>
                </a:lnTo>
                <a:lnTo>
                  <a:pt x="0" y="3423700"/>
                </a:lnTo>
                <a:lnTo>
                  <a:pt x="0" y="3330792"/>
                </a:lnTo>
                <a:lnTo>
                  <a:pt x="0" y="2720024"/>
                </a:lnTo>
                <a:lnTo>
                  <a:pt x="0" y="318993"/>
                </a:lnTo>
                <a:lnTo>
                  <a:pt x="0" y="0"/>
                </a:lnTo>
                <a:lnTo>
                  <a:pt x="377721" y="0"/>
                </a:lnTo>
                <a:lnTo>
                  <a:pt x="377721" y="1"/>
                </a:lnTo>
                <a:lnTo>
                  <a:pt x="566823" y="1"/>
                </a:lnTo>
                <a:lnTo>
                  <a:pt x="566823" y="0"/>
                </a:lnTo>
                <a:lnTo>
                  <a:pt x="812672" y="0"/>
                </a:lnTo>
                <a:lnTo>
                  <a:pt x="979031" y="0"/>
                </a:lnTo>
                <a:lnTo>
                  <a:pt x="1390467" y="0"/>
                </a:lnTo>
                <a:lnTo>
                  <a:pt x="1496200" y="0"/>
                </a:lnTo>
                <a:lnTo>
                  <a:pt x="1661503" y="0"/>
                </a:lnTo>
                <a:lnTo>
                  <a:pt x="1907637" y="0"/>
                </a:lnTo>
                <a:lnTo>
                  <a:pt x="2072940" y="0"/>
                </a:lnTo>
                <a:lnTo>
                  <a:pt x="2178672" y="0"/>
                </a:lnTo>
                <a:lnTo>
                  <a:pt x="2590109" y="0"/>
                </a:lnTo>
                <a:lnTo>
                  <a:pt x="2590109" y="1"/>
                </a:lnTo>
                <a:lnTo>
                  <a:pt x="2983080" y="1"/>
                </a:lnTo>
                <a:lnTo>
                  <a:pt x="3394517" y="1"/>
                </a:lnTo>
                <a:lnTo>
                  <a:pt x="3500249" y="1"/>
                </a:lnTo>
                <a:lnTo>
                  <a:pt x="3665553" y="1"/>
                </a:lnTo>
                <a:lnTo>
                  <a:pt x="3911686" y="1"/>
                </a:lnTo>
                <a:lnTo>
                  <a:pt x="4076990" y="1"/>
                </a:lnTo>
                <a:lnTo>
                  <a:pt x="4182722" y="1"/>
                </a:lnTo>
                <a:lnTo>
                  <a:pt x="4594159" y="1"/>
                </a:lnTo>
                <a:lnTo>
                  <a:pt x="4594159" y="431818"/>
                </a:lnTo>
                <a:lnTo>
                  <a:pt x="4594159" y="497503"/>
                </a:lnTo>
                <a:lnTo>
                  <a:pt x="4594159" y="929320"/>
                </a:lnTo>
                <a:lnTo>
                  <a:pt x="4594159" y="2626862"/>
                </a:lnTo>
                <a:lnTo>
                  <a:pt x="4594159" y="3058679"/>
                </a:lnTo>
                <a:lnTo>
                  <a:pt x="4594159" y="3124365"/>
                </a:lnTo>
                <a:lnTo>
                  <a:pt x="4594159" y="3556182"/>
                </a:lnTo>
                <a:cubicBezTo>
                  <a:pt x="4594159" y="3733699"/>
                  <a:pt x="4430001" y="3878463"/>
                  <a:pt x="4226014" y="387846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5B6CE452-DA94-17B4-F6B8-27DA29240EAE}"/>
              </a:ext>
            </a:extLst>
          </p:cNvPr>
          <p:cNvSpPr txBox="1">
            <a:spLocks/>
          </p:cNvSpPr>
          <p:nvPr/>
        </p:nvSpPr>
        <p:spPr>
          <a:xfrm>
            <a:off x="8102145" y="1513736"/>
            <a:ext cx="3742770"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Ustvarite časovnico „Potek sporočil“ (npr. dan rezervacije, dan pred prihodom, dan odhoda).</a:t>
            </a:r>
          </a:p>
          <a:p>
            <a:pPr marL="342900" indent="-342900" algn="l">
              <a:lnSpc>
                <a:spcPts val="2340"/>
              </a:lnSpc>
              <a:spcBef>
                <a:spcPts val="0"/>
              </a:spcBef>
              <a:buFont typeface="Arial" panose="020B0604020202020204" pitchFamily="34" charset="0"/>
              <a:buChar char="•"/>
            </a:pPr>
            <a:r>
              <a:rPr lang="en-IE" sz="2200" dirty="0"/>
              <a:t>Za WhatsApp ali SMS vedno pridobite soglasje gosta za komunikacijo prek teh kanalov.</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7DC91FAE-B4A8-D465-1812-72DA92F340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3424" y="3902786"/>
            <a:ext cx="4936017" cy="3226145"/>
          </a:xfrm>
          <a:prstGeom prst="rect">
            <a:avLst/>
          </a:prstGeom>
          <a:noFill/>
        </p:spPr>
      </p:pic>
      <p:pic>
        <p:nvPicPr>
          <p:cNvPr id="3" name="Picture Placeholder 7">
            <a:extLst>
              <a:ext uri="{FF2B5EF4-FFF2-40B4-BE49-F238E27FC236}">
                <a16:creationId xmlns:a16="http://schemas.microsoft.com/office/drawing/2014/main" id="{681AE24A-D27E-C716-1043-5B90F4216FD0}"/>
              </a:ext>
            </a:extLst>
          </p:cNvPr>
          <p:cNvPicPr>
            <a:picLocks noChangeAspect="1"/>
          </p:cNvPicPr>
          <p:nvPr/>
        </p:nvPicPr>
        <p:blipFill rotWithShape="1">
          <a:blip r:embed="rId3"/>
          <a:srcRect t="10315" b="10315"/>
          <a:stretch/>
        </p:blipFill>
        <p:spPr>
          <a:xfrm>
            <a:off x="4663180" y="4212769"/>
            <a:ext cx="3654173" cy="2140823"/>
          </a:xfrm>
          <a:prstGeom prst="rect">
            <a:avLst/>
          </a:prstGeom>
        </p:spPr>
      </p:pic>
      <p:sp>
        <p:nvSpPr>
          <p:cNvPr id="6" name="Text Placeholder 7">
            <a:extLst>
              <a:ext uri="{FF2B5EF4-FFF2-40B4-BE49-F238E27FC236}">
                <a16:creationId xmlns:a16="http://schemas.microsoft.com/office/drawing/2014/main" id="{D35CB081-A65C-43B9-95E9-BA09B0FC55BB}"/>
              </a:ext>
            </a:extLst>
          </p:cNvPr>
          <p:cNvSpPr txBox="1">
            <a:spLocks/>
          </p:cNvSpPr>
          <p:nvPr/>
        </p:nvSpPr>
        <p:spPr>
          <a:xfrm>
            <a:off x="1710383" y="5618119"/>
            <a:ext cx="2953721" cy="452458"/>
          </a:xfrm>
          <a:prstGeom prst="rect">
            <a:avLst/>
          </a:prstGeom>
          <a:solidFill>
            <a:srgbClr val="EC7C69"/>
          </a:solid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GB" sz="1200" dirty="0" err="1">
                <a:solidFill>
                  <a:schemeClr val="bg1"/>
                </a:solidFill>
              </a:rPr>
              <a:t>Fotografija</a:t>
            </a:r>
            <a:r>
              <a:rPr lang="en-GB" sz="1200" dirty="0">
                <a:solidFill>
                  <a:schemeClr val="bg1"/>
                </a:solidFill>
              </a:rPr>
              <a:t>: </a:t>
            </a:r>
            <a:r>
              <a:rPr lang="en-US" sz="1200" dirty="0">
                <a:solidFill>
                  <a:schemeClr val="bg1"/>
                </a:solidFill>
              </a:rPr>
              <a:t>The Birdbox, Donegal Treehouse, Irska</a:t>
            </a:r>
            <a:endParaRPr lang="en-GB" sz="1200" dirty="0">
              <a:solidFill>
                <a:schemeClr val="bg1"/>
              </a:solidFill>
            </a:endParaRPr>
          </a:p>
        </p:txBody>
      </p:sp>
    </p:spTree>
    <p:extLst>
      <p:ext uri="{BB962C8B-B14F-4D97-AF65-F5344CB8AC3E}">
        <p14:creationId xmlns:p14="http://schemas.microsoft.com/office/powerpoint/2010/main" val="3238750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61247-A15B-B17C-BB34-FC3B3C91B43E}"/>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E026D57B-E76B-F4C6-741B-DC83896EE6A0}"/>
              </a:ext>
            </a:extLst>
          </p:cNvPr>
          <p:cNvSpPr/>
          <p:nvPr/>
        </p:nvSpPr>
        <p:spPr>
          <a:xfrm rot="10800000">
            <a:off x="6696581" y="1799846"/>
            <a:ext cx="4363693" cy="5058154"/>
          </a:xfrm>
          <a:custGeom>
            <a:avLst/>
            <a:gdLst>
              <a:gd name="connsiteX0" fmla="*/ 4014016 w 4363693"/>
              <a:gd name="connsiteY0" fmla="*/ 5058154 h 5058154"/>
              <a:gd name="connsiteX1" fmla="*/ 3623219 w 4363693"/>
              <a:gd name="connsiteY1" fmla="*/ 5058154 h 5058154"/>
              <a:gd name="connsiteX2" fmla="*/ 3522789 w 4363693"/>
              <a:gd name="connsiteY2" fmla="*/ 5058154 h 5058154"/>
              <a:gd name="connsiteX3" fmla="*/ 3365779 w 4363693"/>
              <a:gd name="connsiteY3" fmla="*/ 5058154 h 5058154"/>
              <a:gd name="connsiteX4" fmla="*/ 3131993 w 4363693"/>
              <a:gd name="connsiteY4" fmla="*/ 5058154 h 5058154"/>
              <a:gd name="connsiteX5" fmla="*/ 2974982 w 4363693"/>
              <a:gd name="connsiteY5" fmla="*/ 5058154 h 5058154"/>
              <a:gd name="connsiteX6" fmla="*/ 2874553 w 4363693"/>
              <a:gd name="connsiteY6" fmla="*/ 5058154 h 5058154"/>
              <a:gd name="connsiteX7" fmla="*/ 2483756 w 4363693"/>
              <a:gd name="connsiteY7" fmla="*/ 5058154 h 5058154"/>
              <a:gd name="connsiteX8" fmla="*/ 2110502 w 4363693"/>
              <a:gd name="connsiteY8" fmla="*/ 5058154 h 5058154"/>
              <a:gd name="connsiteX9" fmla="*/ 2110500 w 4363693"/>
              <a:gd name="connsiteY9" fmla="*/ 5058154 h 5058154"/>
              <a:gd name="connsiteX10" fmla="*/ 1912613 w 4363693"/>
              <a:gd name="connsiteY10" fmla="*/ 5058154 h 5058154"/>
              <a:gd name="connsiteX11" fmla="*/ 1719706 w 4363693"/>
              <a:gd name="connsiteY11" fmla="*/ 5058154 h 5058154"/>
              <a:gd name="connsiteX12" fmla="*/ 1719702 w 4363693"/>
              <a:gd name="connsiteY12" fmla="*/ 5058154 h 5058154"/>
              <a:gd name="connsiteX13" fmla="*/ 1619277 w 4363693"/>
              <a:gd name="connsiteY13" fmla="*/ 5058154 h 5058154"/>
              <a:gd name="connsiteX14" fmla="*/ 1619275 w 4363693"/>
              <a:gd name="connsiteY14" fmla="*/ 5058154 h 5058154"/>
              <a:gd name="connsiteX15" fmla="*/ 1521815 w 4363693"/>
              <a:gd name="connsiteY15" fmla="*/ 5058154 h 5058154"/>
              <a:gd name="connsiteX16" fmla="*/ 1462266 w 4363693"/>
              <a:gd name="connsiteY16" fmla="*/ 5058154 h 5058154"/>
              <a:gd name="connsiteX17" fmla="*/ 1462263 w 4363693"/>
              <a:gd name="connsiteY17" fmla="*/ 5058154 h 5058154"/>
              <a:gd name="connsiteX18" fmla="*/ 1421385 w 4363693"/>
              <a:gd name="connsiteY18" fmla="*/ 5058154 h 5058154"/>
              <a:gd name="connsiteX19" fmla="*/ 1264376 w 4363693"/>
              <a:gd name="connsiteY19" fmla="*/ 5058154 h 5058154"/>
              <a:gd name="connsiteX20" fmla="*/ 1228479 w 4363693"/>
              <a:gd name="connsiteY20" fmla="*/ 5058154 h 5058154"/>
              <a:gd name="connsiteX21" fmla="*/ 1228478 w 4363693"/>
              <a:gd name="connsiteY21" fmla="*/ 5058154 h 5058154"/>
              <a:gd name="connsiteX22" fmla="*/ 1071469 w 4363693"/>
              <a:gd name="connsiteY22" fmla="*/ 5058154 h 5058154"/>
              <a:gd name="connsiteX23" fmla="*/ 1071467 w 4363693"/>
              <a:gd name="connsiteY23" fmla="*/ 5058154 h 5058154"/>
              <a:gd name="connsiteX24" fmla="*/ 1030589 w 4363693"/>
              <a:gd name="connsiteY24" fmla="*/ 5058154 h 5058154"/>
              <a:gd name="connsiteX25" fmla="*/ 971041 w 4363693"/>
              <a:gd name="connsiteY25" fmla="*/ 5058154 h 5058154"/>
              <a:gd name="connsiteX26" fmla="*/ 971038 w 4363693"/>
              <a:gd name="connsiteY26" fmla="*/ 5058154 h 5058154"/>
              <a:gd name="connsiteX27" fmla="*/ 873578 w 4363693"/>
              <a:gd name="connsiteY27" fmla="*/ 5058154 h 5058154"/>
              <a:gd name="connsiteX28" fmla="*/ 773150 w 4363693"/>
              <a:gd name="connsiteY28" fmla="*/ 5058154 h 5058154"/>
              <a:gd name="connsiteX29" fmla="*/ 771904 w 4363693"/>
              <a:gd name="connsiteY29" fmla="*/ 5058154 h 5058154"/>
              <a:gd name="connsiteX30" fmla="*/ 580244 w 4363693"/>
              <a:gd name="connsiteY30" fmla="*/ 5058154 h 5058154"/>
              <a:gd name="connsiteX31" fmla="*/ 580242 w 4363693"/>
              <a:gd name="connsiteY31" fmla="*/ 5058154 h 5058154"/>
              <a:gd name="connsiteX32" fmla="*/ 538387 w 4363693"/>
              <a:gd name="connsiteY32" fmla="*/ 5058154 h 5058154"/>
              <a:gd name="connsiteX33" fmla="*/ 382352 w 4363693"/>
              <a:gd name="connsiteY33" fmla="*/ 5058154 h 5058154"/>
              <a:gd name="connsiteX34" fmla="*/ 9098 w 4363693"/>
              <a:gd name="connsiteY34" fmla="*/ 5058154 h 5058154"/>
              <a:gd name="connsiteX35" fmla="*/ 9097 w 4363693"/>
              <a:gd name="connsiteY35" fmla="*/ 5058154 h 5058154"/>
              <a:gd name="connsiteX36" fmla="*/ 0 w 4363693"/>
              <a:gd name="connsiteY36" fmla="*/ 5058154 h 5058154"/>
              <a:gd name="connsiteX37" fmla="*/ 0 w 4363693"/>
              <a:gd name="connsiteY37" fmla="*/ 4632031 h 5058154"/>
              <a:gd name="connsiteX38" fmla="*/ 0 w 4363693"/>
              <a:gd name="connsiteY38" fmla="*/ 4544975 h 5058154"/>
              <a:gd name="connsiteX39" fmla="*/ 0 w 4363693"/>
              <a:gd name="connsiteY39" fmla="*/ 3972671 h 5058154"/>
              <a:gd name="connsiteX40" fmla="*/ 0 w 4363693"/>
              <a:gd name="connsiteY40" fmla="*/ 3634204 h 5058154"/>
              <a:gd name="connsiteX41" fmla="*/ 0 w 4363693"/>
              <a:gd name="connsiteY41" fmla="*/ 3208081 h 5058154"/>
              <a:gd name="connsiteX42" fmla="*/ 0 w 4363693"/>
              <a:gd name="connsiteY42" fmla="*/ 3121024 h 5058154"/>
              <a:gd name="connsiteX43" fmla="*/ 0 w 4363693"/>
              <a:gd name="connsiteY43" fmla="*/ 2548722 h 5058154"/>
              <a:gd name="connsiteX44" fmla="*/ 0 w 4363693"/>
              <a:gd name="connsiteY44" fmla="*/ 1722854 h 5058154"/>
              <a:gd name="connsiteX45" fmla="*/ 0 w 4363693"/>
              <a:gd name="connsiteY45" fmla="*/ 1423950 h 5058154"/>
              <a:gd name="connsiteX46" fmla="*/ 0 w 4363693"/>
              <a:gd name="connsiteY46" fmla="*/ 298904 h 5058154"/>
              <a:gd name="connsiteX47" fmla="*/ 0 w 4363693"/>
              <a:gd name="connsiteY47" fmla="*/ 0 h 5058154"/>
              <a:gd name="connsiteX48" fmla="*/ 358773 w 4363693"/>
              <a:gd name="connsiteY48" fmla="*/ 0 h 5058154"/>
              <a:gd name="connsiteX49" fmla="*/ 358773 w 4363693"/>
              <a:gd name="connsiteY49" fmla="*/ 1 h 5058154"/>
              <a:gd name="connsiteX50" fmla="*/ 538388 w 4363693"/>
              <a:gd name="connsiteY50" fmla="*/ 1 h 5058154"/>
              <a:gd name="connsiteX51" fmla="*/ 538388 w 4363693"/>
              <a:gd name="connsiteY51" fmla="*/ 0 h 5058154"/>
              <a:gd name="connsiteX52" fmla="*/ 771904 w 4363693"/>
              <a:gd name="connsiteY52" fmla="*/ 0 h 5058154"/>
              <a:gd name="connsiteX53" fmla="*/ 929918 w 4363693"/>
              <a:gd name="connsiteY53" fmla="*/ 0 h 5058154"/>
              <a:gd name="connsiteX54" fmla="*/ 1320714 w 4363693"/>
              <a:gd name="connsiteY54" fmla="*/ 0 h 5058154"/>
              <a:gd name="connsiteX55" fmla="*/ 1421143 w 4363693"/>
              <a:gd name="connsiteY55" fmla="*/ 0 h 5058154"/>
              <a:gd name="connsiteX56" fmla="*/ 1578154 w 4363693"/>
              <a:gd name="connsiteY56" fmla="*/ 0 h 5058154"/>
              <a:gd name="connsiteX57" fmla="*/ 1811940 w 4363693"/>
              <a:gd name="connsiteY57" fmla="*/ 0 h 5058154"/>
              <a:gd name="connsiteX58" fmla="*/ 1968951 w 4363693"/>
              <a:gd name="connsiteY58" fmla="*/ 0 h 5058154"/>
              <a:gd name="connsiteX59" fmla="*/ 2069379 w 4363693"/>
              <a:gd name="connsiteY59" fmla="*/ 0 h 5058154"/>
              <a:gd name="connsiteX60" fmla="*/ 2460176 w 4363693"/>
              <a:gd name="connsiteY60" fmla="*/ 0 h 5058154"/>
              <a:gd name="connsiteX61" fmla="*/ 2460176 w 4363693"/>
              <a:gd name="connsiteY61" fmla="*/ 1 h 5058154"/>
              <a:gd name="connsiteX62" fmla="*/ 2833434 w 4363693"/>
              <a:gd name="connsiteY62" fmla="*/ 1 h 5058154"/>
              <a:gd name="connsiteX63" fmla="*/ 3224231 w 4363693"/>
              <a:gd name="connsiteY63" fmla="*/ 1 h 5058154"/>
              <a:gd name="connsiteX64" fmla="*/ 3324659 w 4363693"/>
              <a:gd name="connsiteY64" fmla="*/ 1 h 5058154"/>
              <a:gd name="connsiteX65" fmla="*/ 3481671 w 4363693"/>
              <a:gd name="connsiteY65" fmla="*/ 1 h 5058154"/>
              <a:gd name="connsiteX66" fmla="*/ 3715456 w 4363693"/>
              <a:gd name="connsiteY66" fmla="*/ 1 h 5058154"/>
              <a:gd name="connsiteX67" fmla="*/ 3872468 w 4363693"/>
              <a:gd name="connsiteY67" fmla="*/ 1 h 5058154"/>
              <a:gd name="connsiteX68" fmla="*/ 3972896 w 4363693"/>
              <a:gd name="connsiteY68" fmla="*/ 1 h 5058154"/>
              <a:gd name="connsiteX69" fmla="*/ 4363693 w 4363693"/>
              <a:gd name="connsiteY69" fmla="*/ 1 h 5058154"/>
              <a:gd name="connsiteX70" fmla="*/ 4363693 w 4363693"/>
              <a:gd name="connsiteY70" fmla="*/ 404623 h 5058154"/>
              <a:gd name="connsiteX71" fmla="*/ 4363693 w 4363693"/>
              <a:gd name="connsiteY71" fmla="*/ 466171 h 5058154"/>
              <a:gd name="connsiteX72" fmla="*/ 4363693 w 4363693"/>
              <a:gd name="connsiteY72" fmla="*/ 870793 h 5058154"/>
              <a:gd name="connsiteX73" fmla="*/ 4363693 w 4363693"/>
              <a:gd name="connsiteY73" fmla="*/ 1423951 h 5058154"/>
              <a:gd name="connsiteX74" fmla="*/ 4363693 w 4363693"/>
              <a:gd name="connsiteY74" fmla="*/ 1828573 h 5058154"/>
              <a:gd name="connsiteX75" fmla="*/ 4363693 w 4363693"/>
              <a:gd name="connsiteY75" fmla="*/ 1890121 h 5058154"/>
              <a:gd name="connsiteX76" fmla="*/ 4363693 w 4363693"/>
              <a:gd name="connsiteY76" fmla="*/ 2294743 h 5058154"/>
              <a:gd name="connsiteX77" fmla="*/ 4363693 w 4363693"/>
              <a:gd name="connsiteY77" fmla="*/ 2461427 h 5058154"/>
              <a:gd name="connsiteX78" fmla="*/ 4363693 w 4363693"/>
              <a:gd name="connsiteY78" fmla="*/ 2866049 h 5058154"/>
              <a:gd name="connsiteX79" fmla="*/ 4363693 w 4363693"/>
              <a:gd name="connsiteY79" fmla="*/ 2927598 h 5058154"/>
              <a:gd name="connsiteX80" fmla="*/ 4363693 w 4363693"/>
              <a:gd name="connsiteY80" fmla="*/ 3332220 h 5058154"/>
              <a:gd name="connsiteX81" fmla="*/ 4363693 w 4363693"/>
              <a:gd name="connsiteY81" fmla="*/ 3885377 h 5058154"/>
              <a:gd name="connsiteX82" fmla="*/ 4363693 w 4363693"/>
              <a:gd name="connsiteY82" fmla="*/ 4289999 h 5058154"/>
              <a:gd name="connsiteX83" fmla="*/ 4363693 w 4363693"/>
              <a:gd name="connsiteY83" fmla="*/ 4351548 h 5058154"/>
              <a:gd name="connsiteX84" fmla="*/ 4363693 w 4363693"/>
              <a:gd name="connsiteY84" fmla="*/ 4756170 h 5058154"/>
              <a:gd name="connsiteX85" fmla="*/ 4014016 w 4363693"/>
              <a:gd name="connsiteY85" fmla="*/ 5058154 h 505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363693" h="5058154">
                <a:moveTo>
                  <a:pt x="4014016" y="5058154"/>
                </a:moveTo>
                <a:lnTo>
                  <a:pt x="3623219" y="5058154"/>
                </a:lnTo>
                <a:lnTo>
                  <a:pt x="3522789" y="5058154"/>
                </a:lnTo>
                <a:lnTo>
                  <a:pt x="3365779" y="5058154"/>
                </a:lnTo>
                <a:lnTo>
                  <a:pt x="3131993" y="5058154"/>
                </a:lnTo>
                <a:lnTo>
                  <a:pt x="2974982" y="5058154"/>
                </a:lnTo>
                <a:lnTo>
                  <a:pt x="2874553" y="5058154"/>
                </a:lnTo>
                <a:lnTo>
                  <a:pt x="2483756" y="5058154"/>
                </a:lnTo>
                <a:lnTo>
                  <a:pt x="2110502" y="5058154"/>
                </a:lnTo>
                <a:lnTo>
                  <a:pt x="2110500" y="5058154"/>
                </a:lnTo>
                <a:lnTo>
                  <a:pt x="1912613" y="5058154"/>
                </a:lnTo>
                <a:lnTo>
                  <a:pt x="1719706" y="5058154"/>
                </a:lnTo>
                <a:lnTo>
                  <a:pt x="1719702" y="5058154"/>
                </a:lnTo>
                <a:lnTo>
                  <a:pt x="1619277" y="5058154"/>
                </a:lnTo>
                <a:lnTo>
                  <a:pt x="1619275" y="5058154"/>
                </a:lnTo>
                <a:lnTo>
                  <a:pt x="1521815" y="5058154"/>
                </a:lnTo>
                <a:lnTo>
                  <a:pt x="1462266" y="5058154"/>
                </a:lnTo>
                <a:lnTo>
                  <a:pt x="1462263" y="5058154"/>
                </a:lnTo>
                <a:lnTo>
                  <a:pt x="1421385" y="5058154"/>
                </a:lnTo>
                <a:lnTo>
                  <a:pt x="1264376" y="5058154"/>
                </a:lnTo>
                <a:lnTo>
                  <a:pt x="1228479" y="5058154"/>
                </a:lnTo>
                <a:lnTo>
                  <a:pt x="1228478" y="5058154"/>
                </a:lnTo>
                <a:lnTo>
                  <a:pt x="1071469" y="5058154"/>
                </a:lnTo>
                <a:lnTo>
                  <a:pt x="1071467" y="5058154"/>
                </a:lnTo>
                <a:lnTo>
                  <a:pt x="1030589" y="5058154"/>
                </a:lnTo>
                <a:lnTo>
                  <a:pt x="971041" y="5058154"/>
                </a:lnTo>
                <a:lnTo>
                  <a:pt x="971038" y="5058154"/>
                </a:lnTo>
                <a:lnTo>
                  <a:pt x="873578" y="5058154"/>
                </a:lnTo>
                <a:lnTo>
                  <a:pt x="773150" y="5058154"/>
                </a:lnTo>
                <a:lnTo>
                  <a:pt x="771904" y="5058154"/>
                </a:lnTo>
                <a:lnTo>
                  <a:pt x="580244" y="5058154"/>
                </a:lnTo>
                <a:lnTo>
                  <a:pt x="580242" y="5058154"/>
                </a:lnTo>
                <a:lnTo>
                  <a:pt x="538387" y="5058154"/>
                </a:lnTo>
                <a:lnTo>
                  <a:pt x="382352" y="5058154"/>
                </a:lnTo>
                <a:lnTo>
                  <a:pt x="9098" y="5058154"/>
                </a:lnTo>
                <a:lnTo>
                  <a:pt x="9097" y="5058154"/>
                </a:lnTo>
                <a:lnTo>
                  <a:pt x="0" y="5058154"/>
                </a:lnTo>
                <a:lnTo>
                  <a:pt x="0" y="4632031"/>
                </a:lnTo>
                <a:lnTo>
                  <a:pt x="0" y="4544975"/>
                </a:lnTo>
                <a:lnTo>
                  <a:pt x="0" y="3972671"/>
                </a:lnTo>
                <a:lnTo>
                  <a:pt x="0" y="3634204"/>
                </a:lnTo>
                <a:lnTo>
                  <a:pt x="0" y="3208081"/>
                </a:lnTo>
                <a:lnTo>
                  <a:pt x="0" y="3121024"/>
                </a:lnTo>
                <a:lnTo>
                  <a:pt x="0" y="2548722"/>
                </a:lnTo>
                <a:lnTo>
                  <a:pt x="0" y="1722854"/>
                </a:lnTo>
                <a:lnTo>
                  <a:pt x="0" y="1423950"/>
                </a:lnTo>
                <a:lnTo>
                  <a:pt x="0" y="298904"/>
                </a:lnTo>
                <a:lnTo>
                  <a:pt x="0" y="0"/>
                </a:lnTo>
                <a:lnTo>
                  <a:pt x="358773" y="0"/>
                </a:lnTo>
                <a:lnTo>
                  <a:pt x="358773" y="1"/>
                </a:lnTo>
                <a:lnTo>
                  <a:pt x="538388" y="1"/>
                </a:lnTo>
                <a:lnTo>
                  <a:pt x="538388" y="0"/>
                </a:lnTo>
                <a:lnTo>
                  <a:pt x="771904" y="0"/>
                </a:lnTo>
                <a:lnTo>
                  <a:pt x="929918" y="0"/>
                </a:lnTo>
                <a:lnTo>
                  <a:pt x="1320714" y="0"/>
                </a:lnTo>
                <a:lnTo>
                  <a:pt x="1421143" y="0"/>
                </a:lnTo>
                <a:lnTo>
                  <a:pt x="1578154" y="0"/>
                </a:lnTo>
                <a:lnTo>
                  <a:pt x="1811940" y="0"/>
                </a:lnTo>
                <a:lnTo>
                  <a:pt x="1968951" y="0"/>
                </a:lnTo>
                <a:lnTo>
                  <a:pt x="2069379" y="0"/>
                </a:lnTo>
                <a:lnTo>
                  <a:pt x="2460176" y="0"/>
                </a:lnTo>
                <a:lnTo>
                  <a:pt x="2460176" y="1"/>
                </a:lnTo>
                <a:lnTo>
                  <a:pt x="2833434" y="1"/>
                </a:lnTo>
                <a:lnTo>
                  <a:pt x="3224231" y="1"/>
                </a:lnTo>
                <a:lnTo>
                  <a:pt x="3324659" y="1"/>
                </a:lnTo>
                <a:lnTo>
                  <a:pt x="3481671" y="1"/>
                </a:lnTo>
                <a:lnTo>
                  <a:pt x="3715456" y="1"/>
                </a:lnTo>
                <a:lnTo>
                  <a:pt x="3872468" y="1"/>
                </a:lnTo>
                <a:lnTo>
                  <a:pt x="3972896" y="1"/>
                </a:lnTo>
                <a:lnTo>
                  <a:pt x="4363693" y="1"/>
                </a:lnTo>
                <a:lnTo>
                  <a:pt x="4363693" y="404623"/>
                </a:lnTo>
                <a:lnTo>
                  <a:pt x="4363693" y="466171"/>
                </a:lnTo>
                <a:lnTo>
                  <a:pt x="4363693" y="870793"/>
                </a:lnTo>
                <a:lnTo>
                  <a:pt x="4363693" y="1423951"/>
                </a:lnTo>
                <a:lnTo>
                  <a:pt x="4363693" y="1828573"/>
                </a:lnTo>
                <a:lnTo>
                  <a:pt x="4363693" y="1890121"/>
                </a:lnTo>
                <a:lnTo>
                  <a:pt x="4363693" y="2294743"/>
                </a:lnTo>
                <a:lnTo>
                  <a:pt x="4363693" y="2461427"/>
                </a:lnTo>
                <a:lnTo>
                  <a:pt x="4363693" y="2866049"/>
                </a:lnTo>
                <a:lnTo>
                  <a:pt x="4363693" y="2927598"/>
                </a:lnTo>
                <a:lnTo>
                  <a:pt x="4363693" y="3332220"/>
                </a:lnTo>
                <a:lnTo>
                  <a:pt x="4363693" y="3885377"/>
                </a:lnTo>
                <a:lnTo>
                  <a:pt x="4363693" y="4289999"/>
                </a:lnTo>
                <a:lnTo>
                  <a:pt x="4363693" y="4351548"/>
                </a:lnTo>
                <a:lnTo>
                  <a:pt x="4363693" y="4756170"/>
                </a:lnTo>
                <a:cubicBezTo>
                  <a:pt x="4363693" y="4922507"/>
                  <a:pt x="4207770" y="5058154"/>
                  <a:pt x="4014016" y="505815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687D0E21-1501-04D3-37CD-9C6A619E6534}"/>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Ostanite osebni in prihranite čas </a:t>
            </a:r>
          </a:p>
          <a:p>
            <a:pPr>
              <a:lnSpc>
                <a:spcPts val="3720"/>
              </a:lnSpc>
            </a:pPr>
            <a:endParaRPr lang="en-US" dirty="0"/>
          </a:p>
        </p:txBody>
      </p:sp>
      <p:cxnSp>
        <p:nvCxnSpPr>
          <p:cNvPr id="10" name="Straight Connector 9">
            <a:extLst>
              <a:ext uri="{FF2B5EF4-FFF2-40B4-BE49-F238E27FC236}">
                <a16:creationId xmlns:a16="http://schemas.microsoft.com/office/drawing/2014/main" id="{E5D608B8-8F28-9733-90E2-8DF82DD5CE64}"/>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361159B-90B1-ACBE-BA51-D69668EFEF5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sp>
        <p:nvSpPr>
          <p:cNvPr id="4" name="Text Placeholder 5">
            <a:extLst>
              <a:ext uri="{FF2B5EF4-FFF2-40B4-BE49-F238E27FC236}">
                <a16:creationId xmlns:a16="http://schemas.microsoft.com/office/drawing/2014/main" id="{EAFF77DA-825F-0FB8-007C-9AA2C36BD165}"/>
              </a:ext>
            </a:extLst>
          </p:cNvPr>
          <p:cNvSpPr txBox="1">
            <a:spLocks/>
          </p:cNvSpPr>
          <p:nvPr/>
        </p:nvSpPr>
        <p:spPr>
          <a:xfrm>
            <a:off x="629645" y="1526188"/>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303F28E1-DD4C-9206-A5B0-0830EFBF4C4E}"/>
              </a:ext>
            </a:extLst>
          </p:cNvPr>
          <p:cNvSpPr txBox="1">
            <a:spLocks/>
          </p:cNvSpPr>
          <p:nvPr/>
        </p:nvSpPr>
        <p:spPr>
          <a:xfrm>
            <a:off x="629645" y="2322860"/>
            <a:ext cx="489651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Osebno prilagodite vsako sporočilo </a:t>
            </a:r>
            <a:r>
              <a:rPr lang="en-GB" sz="2200" dirty="0">
                <a:solidFill>
                  <a:srgbClr val="414141"/>
                </a:solidFill>
              </a:rPr>
              <a:t>z imenom gosta, razlogom za obisk (če je znan) ali lokalnim nasvetom.</a:t>
            </a:r>
          </a:p>
          <a:p>
            <a:pPr marL="342900" indent="-342900">
              <a:lnSpc>
                <a:spcPts val="2240"/>
              </a:lnSpc>
              <a:buClr>
                <a:srgbClr val="459597"/>
              </a:buClr>
              <a:buFont typeface="Arial" panose="020B0604020202020204" pitchFamily="34" charset="0"/>
              <a:buChar char="•"/>
            </a:pPr>
            <a:r>
              <a:rPr lang="en-GB" sz="2200" dirty="0">
                <a:solidFill>
                  <a:srgbClr val="414141"/>
                </a:solidFill>
              </a:rPr>
              <a:t>Na konec predlog, ki jih </a:t>
            </a:r>
            <a:r>
              <a:rPr lang="en-GB" sz="2200" b="1" dirty="0">
                <a:solidFill>
                  <a:srgbClr val="EC7C69"/>
                </a:solidFill>
              </a:rPr>
              <a:t>ročno posodabljate</a:t>
            </a:r>
            <a:r>
              <a:rPr lang="en-GB" sz="2200" dirty="0">
                <a:solidFill>
                  <a:srgbClr val="414141"/>
                </a:solidFill>
              </a:rPr>
              <a:t>, dodajte stavek (npr. »Uživajte v obroku ob obletnici!«).</a:t>
            </a:r>
          </a:p>
          <a:p>
            <a:pPr marL="342900" indent="-342900">
              <a:lnSpc>
                <a:spcPts val="2240"/>
              </a:lnSpc>
              <a:buClr>
                <a:srgbClr val="459597"/>
              </a:buClr>
              <a:buFont typeface="Arial" panose="020B0604020202020204" pitchFamily="34" charset="0"/>
              <a:buChar char="•"/>
            </a:pPr>
            <a:r>
              <a:rPr lang="en-GB" sz="2200" b="1" dirty="0">
                <a:solidFill>
                  <a:srgbClr val="EC7C69"/>
                </a:solidFill>
              </a:rPr>
              <a:t>Shranite preference gostov </a:t>
            </a:r>
            <a:r>
              <a:rPr lang="en-GB" sz="2200" dirty="0">
                <a:solidFill>
                  <a:srgbClr val="414141"/>
                </a:solidFill>
              </a:rPr>
              <a:t>v preprosti preglednici za prihodnje bivanje.</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5D5A1B96-F394-7D49-B0AC-D613B8195A42}"/>
              </a:ext>
            </a:extLst>
          </p:cNvPr>
          <p:cNvSpPr txBox="1">
            <a:spLocks/>
          </p:cNvSpPr>
          <p:nvPr/>
        </p:nvSpPr>
        <p:spPr>
          <a:xfrm>
            <a:off x="7283247" y="2099601"/>
            <a:ext cx="357669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V Google Keep ali preglednici shranite digitalno opombo za vsakega gosta.</a:t>
            </a:r>
          </a:p>
          <a:p>
            <a:pPr marL="342900" indent="-342900" algn="l">
              <a:lnSpc>
                <a:spcPts val="2340"/>
              </a:lnSpc>
              <a:spcBef>
                <a:spcPts val="0"/>
              </a:spcBef>
              <a:buFont typeface="Arial" panose="020B0604020202020204" pitchFamily="34" charset="0"/>
              <a:buChar char="•"/>
            </a:pPr>
            <a:r>
              <a:rPr lang="en-IE" sz="2200" dirty="0"/>
              <a:t>Ob prihodu dodajte majhna darilca ali osebna sporočila, da dopolnite svojo digitalno komunikacijo.</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8" name="Picture 7">
            <a:extLst>
              <a:ext uri="{FF2B5EF4-FFF2-40B4-BE49-F238E27FC236}">
                <a16:creationId xmlns:a16="http://schemas.microsoft.com/office/drawing/2014/main" id="{325EE8E0-3FA2-FBCB-B463-518AEE0066C5}"/>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3709292" y="4149900"/>
            <a:ext cx="3580276" cy="2659133"/>
          </a:xfrm>
          <a:prstGeom prst="rect">
            <a:avLst/>
          </a:prstGeom>
        </p:spPr>
      </p:pic>
    </p:spTree>
    <p:extLst>
      <p:ext uri="{BB962C8B-B14F-4D97-AF65-F5344CB8AC3E}">
        <p14:creationId xmlns:p14="http://schemas.microsoft.com/office/powerpoint/2010/main" val="3481598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3B9A6-0B6D-55BE-AA51-589FE71FA7E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688B338-267A-FE8A-5080-FC61DFC79E1D}"/>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06FD75E4-4EA1-E8D2-7E0C-03D330335619}"/>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95E989EE-3B85-4596-3893-C220D2EE67F1}"/>
              </a:ext>
            </a:extLst>
          </p:cNvPr>
          <p:cNvSpPr>
            <a:spLocks noGrp="1"/>
          </p:cNvSpPr>
          <p:nvPr>
            <p:ph type="body" sz="quarter" idx="16"/>
          </p:nvPr>
        </p:nvSpPr>
        <p:spPr>
          <a:xfrm>
            <a:off x="4061012" y="644811"/>
            <a:ext cx="5448748" cy="803654"/>
          </a:xfrm>
          <a:prstGeom prst="rect">
            <a:avLst/>
          </a:prstGeom>
        </p:spPr>
        <p:txBody>
          <a:bodyPr/>
          <a:lstStyle/>
          <a:p>
            <a:r>
              <a:rPr lang="en-US" dirty="0"/>
              <a:t>Enostavno oddajanje na daljavo</a:t>
            </a:r>
          </a:p>
          <a:p>
            <a:endParaRPr lang="en-US" sz="2800" dirty="0"/>
          </a:p>
        </p:txBody>
      </p:sp>
      <p:sp>
        <p:nvSpPr>
          <p:cNvPr id="4" name="Text Placeholder 3">
            <a:extLst>
              <a:ext uri="{FF2B5EF4-FFF2-40B4-BE49-F238E27FC236}">
                <a16:creationId xmlns:a16="http://schemas.microsoft.com/office/drawing/2014/main" id="{C80E2024-8CD6-C342-8A80-FC71605FAA7E}"/>
              </a:ext>
            </a:extLst>
          </p:cNvPr>
          <p:cNvSpPr>
            <a:spLocks noGrp="1"/>
          </p:cNvSpPr>
          <p:nvPr>
            <p:ph type="body" sz="quarter" idx="21"/>
          </p:nvPr>
        </p:nvSpPr>
        <p:spPr>
          <a:xfrm>
            <a:off x="4061011" y="2016882"/>
            <a:ext cx="7511395" cy="3638226"/>
          </a:xfrm>
          <a:prstGeom prst="rect">
            <a:avLst/>
          </a:prstGeom>
        </p:spPr>
        <p:txBody>
          <a:bodyPr lIns="91440" tIns="45720" rIns="91440" bIns="45720" anchor="t"/>
          <a:lstStyle/>
          <a:p>
            <a:pPr>
              <a:lnSpc>
                <a:spcPts val="2340"/>
              </a:lnSpc>
            </a:pPr>
            <a:r>
              <a:rPr lang="en-GB" b="0" i="0" dirty="0">
                <a:effectLst/>
                <a:latin typeface="Calibri"/>
                <a:ea typeface="Calibri"/>
                <a:cs typeface="Calibri"/>
              </a:rPr>
              <a:t>Ni vam treba biti na kraju samem, da gostom zagotovite odlično izkušnjo.</a:t>
            </a:r>
          </a:p>
          <a:p>
            <a:pPr>
              <a:lnSpc>
                <a:spcPts val="2340"/>
              </a:lnSpc>
            </a:pPr>
            <a:r>
              <a:rPr lang="en-GB" b="0" i="0" dirty="0">
                <a:effectLst/>
                <a:latin typeface="Calibri"/>
                <a:ea typeface="Calibri"/>
                <a:cs typeface="Calibri"/>
              </a:rPr>
              <a:t>V tem delu boste izvedeli, kako upravljati svojo nepremičnino na daljavo, ne glede na to, ali ste na drugem koncu mesta ali v drugi državi.</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Spoznali boste pametne ključavnice, sefe za ključe, časovnike in načine, kako vključiti lokalne stike, kadar je to potrebno.  Raziskali bomo, kako lahko vse poteka gladko, tudi če niste prisotni, da bi goste osebno sprejeli.</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Ta orodja vam lahko zagotovijo več svobode in prilagodljivosti, hkrati pa gostom dajejo občutek podpore. Daljinsko gostovanje je lahko preprosto, varno in osebno, če je pravilno nastavljeno.</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B163E1D4-730B-96C8-97B8-C4AAD77A9DD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17</a:t>
            </a:fld>
            <a:endParaRPr lang="fr-CA" sz="1200" dirty="0"/>
          </a:p>
        </p:txBody>
      </p:sp>
      <p:pic>
        <p:nvPicPr>
          <p:cNvPr id="3" name="Picture 2">
            <a:extLst>
              <a:ext uri="{FF2B5EF4-FFF2-40B4-BE49-F238E27FC236}">
                <a16:creationId xmlns:a16="http://schemas.microsoft.com/office/drawing/2014/main" id="{4427E89D-7354-D46B-7D6A-A2B25BE9C4D0}"/>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22120" y="3954636"/>
            <a:ext cx="3580276" cy="2659133"/>
          </a:xfrm>
          <a:prstGeom prst="rect">
            <a:avLst/>
          </a:prstGeom>
        </p:spPr>
      </p:pic>
    </p:spTree>
    <p:extLst>
      <p:ext uri="{BB962C8B-B14F-4D97-AF65-F5344CB8AC3E}">
        <p14:creationId xmlns:p14="http://schemas.microsoft.com/office/powerpoint/2010/main" val="2472366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40B9D-6021-9645-EBDE-383D2A34903C}"/>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6F77F80E-73AE-7E65-63D4-7626D368E88C}"/>
              </a:ext>
            </a:extLst>
          </p:cNvPr>
          <p:cNvSpPr/>
          <p:nvPr/>
        </p:nvSpPr>
        <p:spPr>
          <a:xfrm rot="10800000">
            <a:off x="7504533"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4F20E8BF-CCBE-47D5-A1E4-AE693BBB694F}"/>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Pametne ključavnice, sefi za ključe in lokalna pomoč </a:t>
            </a:r>
          </a:p>
          <a:p>
            <a:pPr>
              <a:lnSpc>
                <a:spcPts val="3720"/>
              </a:lnSpc>
            </a:pPr>
            <a:endParaRPr lang="en-US" dirty="0"/>
          </a:p>
        </p:txBody>
      </p:sp>
      <p:cxnSp>
        <p:nvCxnSpPr>
          <p:cNvPr id="10" name="Straight Connector 9">
            <a:extLst>
              <a:ext uri="{FF2B5EF4-FFF2-40B4-BE49-F238E27FC236}">
                <a16:creationId xmlns:a16="http://schemas.microsoft.com/office/drawing/2014/main" id="{33FB188C-0E74-C7EC-5ACE-C70456ED3C2C}"/>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4981ABF9-23DA-9E0D-6C6A-6C9AD239933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sp>
        <p:nvSpPr>
          <p:cNvPr id="4" name="Text Placeholder 5">
            <a:extLst>
              <a:ext uri="{FF2B5EF4-FFF2-40B4-BE49-F238E27FC236}">
                <a16:creationId xmlns:a16="http://schemas.microsoft.com/office/drawing/2014/main" id="{606D23E3-24F0-1848-DBA3-67F1F0FB32B7}"/>
              </a:ext>
            </a:extLst>
          </p:cNvPr>
          <p:cNvSpPr txBox="1">
            <a:spLocks/>
          </p:cNvSpPr>
          <p:nvPr/>
        </p:nvSpPr>
        <p:spPr>
          <a:xfrm>
            <a:off x="610106" y="1795523"/>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2FA9B67F-EAF0-588A-0DFC-372314B2FFBB}"/>
              </a:ext>
            </a:extLst>
          </p:cNvPr>
          <p:cNvSpPr txBox="1">
            <a:spLocks/>
          </p:cNvSpPr>
          <p:nvPr/>
        </p:nvSpPr>
        <p:spPr>
          <a:xfrm>
            <a:off x="610105" y="2599550"/>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Namestite pametno ključavnico </a:t>
            </a:r>
            <a:r>
              <a:rPr lang="en-GB" sz="2200" dirty="0">
                <a:solidFill>
                  <a:srgbClr val="414141"/>
                </a:solidFill>
              </a:rPr>
              <a:t>(npr. Nuki, Yale ali </a:t>
            </a:r>
            <a:r>
              <a:rPr lang="en-GB" sz="2200" dirty="0" err="1">
                <a:solidFill>
                  <a:srgbClr val="414141"/>
                </a:solidFill>
              </a:rPr>
              <a:t>Igloohome</a:t>
            </a:r>
            <a:r>
              <a:rPr lang="en-GB" sz="2200" dirty="0">
                <a:solidFill>
                  <a:srgbClr val="414141"/>
                </a:solidFill>
              </a:rPr>
              <a:t>) ali mehansko ključavnico za ključe (npr. Master Lock).</a:t>
            </a:r>
          </a:p>
          <a:p>
            <a:pPr marL="342900" indent="-342900">
              <a:lnSpc>
                <a:spcPts val="2240"/>
              </a:lnSpc>
              <a:buClr>
                <a:srgbClr val="459597"/>
              </a:buClr>
              <a:buFont typeface="Arial" panose="020B0604020202020204" pitchFamily="34" charset="0"/>
              <a:buChar char="•"/>
            </a:pPr>
            <a:r>
              <a:rPr lang="en-GB" sz="2200" b="1" dirty="0">
                <a:solidFill>
                  <a:srgbClr val="EC7C69"/>
                </a:solidFill>
              </a:rPr>
              <a:t>Uporabite začasne dostopne kode </a:t>
            </a:r>
            <a:r>
              <a:rPr lang="en-GB" sz="2200" dirty="0">
                <a:solidFill>
                  <a:srgbClr val="414141"/>
                </a:solidFill>
              </a:rPr>
              <a:t>in jih med bivanji spreminjajte.</a:t>
            </a:r>
          </a:p>
          <a:p>
            <a:pPr marL="342900" indent="-342900">
              <a:lnSpc>
                <a:spcPts val="2240"/>
              </a:lnSpc>
              <a:buClr>
                <a:srgbClr val="459597"/>
              </a:buClr>
              <a:buFont typeface="Arial" panose="020B0604020202020204" pitchFamily="34" charset="0"/>
              <a:buChar char="•"/>
            </a:pPr>
            <a:r>
              <a:rPr lang="en-GB" sz="2200" b="1" dirty="0">
                <a:solidFill>
                  <a:srgbClr val="EC7C69"/>
                </a:solidFill>
              </a:rPr>
              <a:t>Dogovorite se za rezervni ključ </a:t>
            </a:r>
            <a:r>
              <a:rPr lang="en-GB" sz="2200" dirty="0">
                <a:solidFill>
                  <a:srgbClr val="414141"/>
                </a:solidFill>
              </a:rPr>
              <a:t>s </a:t>
            </a:r>
            <a:r>
              <a:rPr lang="en-GB" sz="2200" dirty="0" err="1">
                <a:solidFill>
                  <a:srgbClr val="414141"/>
                </a:solidFill>
              </a:rPr>
              <a:t>sosedom</a:t>
            </a:r>
            <a:r>
              <a:rPr lang="en-GB" sz="2200" dirty="0">
                <a:solidFill>
                  <a:srgbClr val="414141"/>
                </a:solidFill>
              </a:rPr>
              <a:t>, prijateljem ali čistilcem, ki mu zaupate.</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9702E73B-9F64-6AC7-FC22-4692F25D26A7}"/>
              </a:ext>
            </a:extLst>
          </p:cNvPr>
          <p:cNvSpPr txBox="1">
            <a:spLocks/>
          </p:cNvSpPr>
          <p:nvPr/>
        </p:nvSpPr>
        <p:spPr>
          <a:xfrm>
            <a:off x="7833213" y="2328538"/>
            <a:ext cx="315177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V navodilih pustite jasne fotografije, kje in kako dostopati do ključa.</a:t>
            </a:r>
          </a:p>
          <a:p>
            <a:pPr marL="342900" indent="-342900" algn="l">
              <a:lnSpc>
                <a:spcPts val="2340"/>
              </a:lnSpc>
              <a:spcBef>
                <a:spcPts val="0"/>
              </a:spcBef>
              <a:buFont typeface="Arial" panose="020B0604020202020204" pitchFamily="34" charset="0"/>
              <a:buChar char="•"/>
            </a:pPr>
            <a:r>
              <a:rPr lang="en-IE" sz="2200" dirty="0"/>
              <a:t>Preizkusite vse sisteme pred prihodom gosta, da se prepričate, da delujejo.</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479142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C973A-A585-6FF0-87FA-C318A562A92B}"/>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6033B2C9-6054-B1FF-DE90-5D4808055E5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0" y="4198867"/>
            <a:ext cx="3580276" cy="2659133"/>
          </a:xfrm>
          <a:prstGeom prst="rect">
            <a:avLst/>
          </a:prstGeom>
        </p:spPr>
      </p:pic>
      <p:sp>
        <p:nvSpPr>
          <p:cNvPr id="9" name="Text Placeholder 3">
            <a:extLst>
              <a:ext uri="{FF2B5EF4-FFF2-40B4-BE49-F238E27FC236}">
                <a16:creationId xmlns:a16="http://schemas.microsoft.com/office/drawing/2014/main" id="{ECF495F0-98EC-87CD-22D0-75583B35E793}"/>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Primer </a:t>
            </a:r>
            <a:r>
              <a:rPr lang="en-US" dirty="0"/>
              <a:t>– </a:t>
            </a:r>
            <a:r>
              <a:rPr lang="en-US" dirty="0">
                <a:hlinkClick r:id="rId3">
                  <a:extLst>
                    <a:ext uri="{A12FA001-AC4F-418D-AE19-62706E023703}">
                      <ahyp:hlinkClr xmlns:ahyp="http://schemas.microsoft.com/office/drawing/2018/hyperlinkcolor" val="tx"/>
                    </a:ext>
                  </a:extLst>
                </a:hlinkClick>
              </a:rPr>
              <a:t>pametna </a:t>
            </a:r>
            <a:r>
              <a:rPr lang="en-US" dirty="0"/>
              <a:t>ključavnica </a:t>
            </a:r>
            <a:r>
              <a:rPr lang="en-US" dirty="0">
                <a:hlinkClick r:id="rId3">
                  <a:extLst>
                    <a:ext uri="{A12FA001-AC4F-418D-AE19-62706E023703}">
                      <ahyp:hlinkClr xmlns:ahyp="http://schemas.microsoft.com/office/drawing/2018/hyperlinkcolor" val="tx"/>
                    </a:ext>
                  </a:extLst>
                </a:hlinkClick>
              </a:rPr>
              <a:t>Nuki</a:t>
            </a:r>
          </a:p>
          <a:p>
            <a:pPr>
              <a:lnSpc>
                <a:spcPts val="3720"/>
              </a:lnSpc>
            </a:pPr>
            <a:r>
              <a:rPr lang="en-US" dirty="0"/>
              <a:t>Pametne ključavnice, sefi za ključe in lokalna pomoč </a:t>
            </a:r>
          </a:p>
          <a:p>
            <a:pPr>
              <a:lnSpc>
                <a:spcPts val="3720"/>
              </a:lnSpc>
            </a:pPr>
            <a:endParaRPr lang="en-US" dirty="0"/>
          </a:p>
        </p:txBody>
      </p:sp>
      <p:cxnSp>
        <p:nvCxnSpPr>
          <p:cNvPr id="10" name="Straight Connector 9">
            <a:extLst>
              <a:ext uri="{FF2B5EF4-FFF2-40B4-BE49-F238E27FC236}">
                <a16:creationId xmlns:a16="http://schemas.microsoft.com/office/drawing/2014/main" id="{6B79B00C-B782-0ABA-FCC3-6AF2D9A03D44}"/>
              </a:ext>
            </a:extLst>
          </p:cNvPr>
          <p:cNvCxnSpPr>
            <a:cxnSpLocks/>
          </p:cNvCxnSpPr>
          <p:nvPr/>
        </p:nvCxnSpPr>
        <p:spPr>
          <a:xfrm>
            <a:off x="0" y="1528286"/>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6DE20834-BCB0-4942-B1B8-F91D6DE2E8B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19</a:t>
            </a:fld>
            <a:endParaRPr lang="fr-CA" sz="1200" dirty="0"/>
          </a:p>
        </p:txBody>
      </p:sp>
      <p:grpSp>
        <p:nvGrpSpPr>
          <p:cNvPr id="20" name="Group 19">
            <a:extLst>
              <a:ext uri="{FF2B5EF4-FFF2-40B4-BE49-F238E27FC236}">
                <a16:creationId xmlns:a16="http://schemas.microsoft.com/office/drawing/2014/main" id="{AE440D10-63E5-E8C6-82C2-A674EEF6EB09}"/>
              </a:ext>
            </a:extLst>
          </p:cNvPr>
          <p:cNvGrpSpPr/>
          <p:nvPr/>
        </p:nvGrpSpPr>
        <p:grpSpPr>
          <a:xfrm>
            <a:off x="3061027" y="1064422"/>
            <a:ext cx="9153569" cy="6026177"/>
            <a:chOff x="1558473" y="1646544"/>
            <a:chExt cx="8327571" cy="5482388"/>
          </a:xfrm>
        </p:grpSpPr>
        <p:pic>
          <p:nvPicPr>
            <p:cNvPr id="2" name="Picture 1">
              <a:extLst>
                <a:ext uri="{FF2B5EF4-FFF2-40B4-BE49-F238E27FC236}">
                  <a16:creationId xmlns:a16="http://schemas.microsoft.com/office/drawing/2014/main" id="{47A84800-3EAD-B904-1C14-AA4EFBD5B6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8473" y="1646544"/>
              <a:ext cx="8327571" cy="5482388"/>
            </a:xfrm>
            <a:prstGeom prst="rect">
              <a:avLst/>
            </a:prstGeom>
            <a:noFill/>
          </p:spPr>
        </p:pic>
        <p:sp>
          <p:nvSpPr>
            <p:cNvPr id="19" name="Rectangle 18">
              <a:extLst>
                <a:ext uri="{FF2B5EF4-FFF2-40B4-BE49-F238E27FC236}">
                  <a16:creationId xmlns:a16="http://schemas.microsoft.com/office/drawing/2014/main" id="{76E0CC5B-55A4-A681-0E47-9A1F49D32A71}"/>
                </a:ext>
              </a:extLst>
            </p:cNvPr>
            <p:cNvSpPr/>
            <p:nvPr/>
          </p:nvSpPr>
          <p:spPr>
            <a:xfrm>
              <a:off x="2719115" y="2191870"/>
              <a:ext cx="6006286" cy="3417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0707804-DD5C-3D02-7F58-C763995A55B6}"/>
                </a:ext>
              </a:extLst>
            </p:cNvPr>
            <p:cNvGrpSpPr/>
            <p:nvPr/>
          </p:nvGrpSpPr>
          <p:grpSpPr>
            <a:xfrm>
              <a:off x="2912849" y="2760966"/>
              <a:ext cx="5705298" cy="2764950"/>
              <a:chOff x="2251506" y="3091697"/>
              <a:chExt cx="8069150" cy="3910540"/>
            </a:xfrm>
          </p:grpSpPr>
          <p:pic>
            <p:nvPicPr>
              <p:cNvPr id="13" name="Slika 6" descr="Slika, ki vsebuje besede besedilo, posnetek zaslona, pisava&#10;&#10;Vsebina, ustvarjena z UI, morda ni pravilna.">
                <a:extLst>
                  <a:ext uri="{FF2B5EF4-FFF2-40B4-BE49-F238E27FC236}">
                    <a16:creationId xmlns:a16="http://schemas.microsoft.com/office/drawing/2014/main" id="{90F52BB8-373F-8A41-AB5C-AFD9364B03A3}"/>
                  </a:ext>
                </a:extLst>
              </p:cNvPr>
              <p:cNvPicPr>
                <a:picLocks noChangeAspect="1"/>
              </p:cNvPicPr>
              <p:nvPr/>
            </p:nvPicPr>
            <p:blipFill>
              <a:blip r:embed="rId5"/>
              <a:srcRect l="4938" t="5926" b="16359"/>
              <a:stretch/>
            </p:blipFill>
            <p:spPr>
              <a:xfrm>
                <a:off x="2251506" y="3091697"/>
                <a:ext cx="7814165" cy="2062788"/>
              </a:xfrm>
              <a:prstGeom prst="rect">
                <a:avLst/>
              </a:prstGeom>
            </p:spPr>
          </p:pic>
          <p:pic>
            <p:nvPicPr>
              <p:cNvPr id="14" name="Slika 7" descr="Slika, ki vsebuje besede besedilo, posnetek zaslona, pisava, risanka&#10;&#10;Vsebina, ustvarjena z UI, morda ni pravilna.">
                <a:extLst>
                  <a:ext uri="{FF2B5EF4-FFF2-40B4-BE49-F238E27FC236}">
                    <a16:creationId xmlns:a16="http://schemas.microsoft.com/office/drawing/2014/main" id="{385F20A1-C1C6-5F05-ABC7-C96A412CEA7B}"/>
                  </a:ext>
                </a:extLst>
              </p:cNvPr>
              <p:cNvPicPr>
                <a:picLocks noChangeAspect="1"/>
              </p:cNvPicPr>
              <p:nvPr/>
            </p:nvPicPr>
            <p:blipFill>
              <a:blip r:embed="rId6"/>
              <a:srcRect l="742" t="17928" r="1154" b="14338"/>
              <a:stretch/>
            </p:blipFill>
            <p:spPr>
              <a:xfrm>
                <a:off x="2385781" y="5169131"/>
                <a:ext cx="7934875" cy="1833106"/>
              </a:xfrm>
              <a:prstGeom prst="rect">
                <a:avLst/>
              </a:prstGeom>
            </p:spPr>
          </p:pic>
        </p:grpSp>
        <p:pic>
          <p:nvPicPr>
            <p:cNvPr id="16" name="Picture 15" descr="A black rectangular object with a white background&#10;&#10;AI-generated content may be incorrect.">
              <a:extLst>
                <a:ext uri="{FF2B5EF4-FFF2-40B4-BE49-F238E27FC236}">
                  <a16:creationId xmlns:a16="http://schemas.microsoft.com/office/drawing/2014/main" id="{589CC36F-6E4B-5AED-435E-6AD3AEC938C1}"/>
                </a:ext>
              </a:extLst>
            </p:cNvPr>
            <p:cNvPicPr>
              <a:picLocks noChangeAspect="1"/>
            </p:cNvPicPr>
            <p:nvPr/>
          </p:nvPicPr>
          <p:blipFill>
            <a:blip r:embed="rId7"/>
            <a:srcRect t="12375"/>
            <a:stretch/>
          </p:blipFill>
          <p:spPr>
            <a:xfrm>
              <a:off x="2643747" y="2144469"/>
              <a:ext cx="6093710" cy="663224"/>
            </a:xfrm>
            <a:prstGeom prst="rect">
              <a:avLst/>
            </a:prstGeom>
          </p:spPr>
        </p:pic>
      </p:grpSp>
      <p:sp>
        <p:nvSpPr>
          <p:cNvPr id="21" name="Oval 20">
            <a:extLst>
              <a:ext uri="{FF2B5EF4-FFF2-40B4-BE49-F238E27FC236}">
                <a16:creationId xmlns:a16="http://schemas.microsoft.com/office/drawing/2014/main" id="{18EBFBB5-92E1-1AD1-2610-4B669B625414}"/>
              </a:ext>
            </a:extLst>
          </p:cNvPr>
          <p:cNvSpPr/>
          <p:nvPr/>
        </p:nvSpPr>
        <p:spPr>
          <a:xfrm>
            <a:off x="2887286" y="4677724"/>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7ADD65E5-4308-4C25-0E90-BD0420D4256B}"/>
              </a:ext>
            </a:extLst>
          </p:cNvPr>
          <p:cNvSpPr/>
          <p:nvPr/>
        </p:nvSpPr>
        <p:spPr>
          <a:xfrm>
            <a:off x="2719325" y="4672946"/>
            <a:ext cx="1970209" cy="1649298"/>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Kliknite za </a:t>
            </a:r>
            <a:r>
              <a:rPr lang="en-IE" sz="2800" b="1" dirty="0">
                <a:solidFill>
                  <a:schemeClr val="bg1"/>
                </a:solidFill>
                <a:hlinkClick r:id="rId3">
                  <a:extLst>
                    <a:ext uri="{A12FA001-AC4F-418D-AE19-62706E023703}">
                      <ahyp:hlinkClr xmlns:ahyp="http://schemas.microsoft.com/office/drawing/2018/hyperlinkcolor" val="tx"/>
                    </a:ext>
                  </a:extLst>
                </a:hlinkClick>
              </a:rPr>
              <a:t>obisk</a:t>
            </a:r>
            <a:endParaRPr lang="en-IE" sz="2800" b="1" dirty="0">
              <a:solidFill>
                <a:schemeClr val="bg1"/>
              </a:solidFill>
            </a:endParaRPr>
          </a:p>
        </p:txBody>
      </p:sp>
    </p:spTree>
    <p:extLst>
      <p:ext uri="{BB962C8B-B14F-4D97-AF65-F5344CB8AC3E}">
        <p14:creationId xmlns:p14="http://schemas.microsoft.com/office/powerpoint/2010/main" val="1824923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6" name="Picture Placeholder 6" descr="A group of houses in the snow&#10;&#10;AI-generated content may be incorrect.">
            <a:extLst>
              <a:ext uri="{FF2B5EF4-FFF2-40B4-BE49-F238E27FC236}">
                <a16:creationId xmlns:a16="http://schemas.microsoft.com/office/drawing/2014/main" id="{93DFF992-C70F-8B8B-7DDF-367898BB0476}"/>
              </a:ext>
            </a:extLst>
          </p:cNvPr>
          <p:cNvPicPr>
            <a:picLocks noGrp="1" noChangeAspect="1"/>
          </p:cNvPicPr>
          <p:nvPr>
            <p:ph type="pic" sz="quarter" idx="19"/>
          </p:nvPr>
        </p:nvPicPr>
        <p:blipFill>
          <a:blip r:embed="rId2"/>
          <a:srcRect l="2900" r="2900"/>
          <a:stretch>
            <a:fillRect/>
          </a:stretch>
        </p:blipFill>
        <p:spPr/>
      </p:pic>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
        <p:nvSpPr>
          <p:cNvPr id="7" name="Text Placeholder 1">
            <a:extLst>
              <a:ext uri="{FF2B5EF4-FFF2-40B4-BE49-F238E27FC236}">
                <a16:creationId xmlns:a16="http://schemas.microsoft.com/office/drawing/2014/main" id="{51925EDA-7607-12FD-19C2-1D4F5146246C}"/>
              </a:ext>
            </a:extLst>
          </p:cNvPr>
          <p:cNvSpPr txBox="1">
            <a:spLocks/>
          </p:cNvSpPr>
          <p:nvPr/>
        </p:nvSpPr>
        <p:spPr>
          <a:xfrm>
            <a:off x="733931" y="2536482"/>
            <a:ext cx="5015940" cy="3066422"/>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00"/>
              </a:lnSpc>
            </a:pPr>
            <a:r>
              <a:rPr lang="en-GB" sz="2800" b="1" dirty="0"/>
              <a:t>1. </a:t>
            </a:r>
            <a:r>
              <a:rPr lang="en-GB" sz="2800" b="1" dirty="0" err="1"/>
              <a:t>poglavje</a:t>
            </a:r>
          </a:p>
          <a:p>
            <a:pPr>
              <a:lnSpc>
                <a:spcPts val="2700"/>
              </a:lnSpc>
            </a:pPr>
            <a:r>
              <a:rPr lang="en-GB" sz="2800" dirty="0"/>
              <a:t>Orodja in sistemi za učinkovito delovanje</a:t>
            </a:r>
          </a:p>
          <a:p>
            <a:pPr>
              <a:lnSpc>
                <a:spcPts val="2700"/>
              </a:lnSpc>
            </a:pPr>
            <a:endParaRPr lang="en-GB" sz="2800" dirty="0"/>
          </a:p>
          <a:p>
            <a:pPr>
              <a:lnSpc>
                <a:spcPts val="2700"/>
              </a:lnSpc>
            </a:pPr>
            <a:r>
              <a:rPr lang="en-GB" sz="2800" b="1" dirty="0"/>
              <a:t>2. </a:t>
            </a:r>
            <a:r>
              <a:rPr lang="en-GB" sz="2800" b="1" dirty="0" err="1"/>
              <a:t>poglavje</a:t>
            </a:r>
            <a:endParaRPr lang="en-GB" sz="2800" b="1" dirty="0" err="1">
              <a:ea typeface="Calibri"/>
              <a:cs typeface="Calibri"/>
            </a:endParaRPr>
          </a:p>
          <a:p>
            <a:pPr>
              <a:lnSpc>
                <a:spcPts val="2700"/>
              </a:lnSpc>
            </a:pPr>
            <a:r>
              <a:rPr lang="en-GB" sz="2800" dirty="0"/>
              <a:t>Pametna rast – partnerstva, dodatna prodaja in dolgoročno načrtovanje</a:t>
            </a:r>
          </a:p>
          <a:p>
            <a:pPr>
              <a:lnSpc>
                <a:spcPts val="2700"/>
              </a:lnSpc>
            </a:pPr>
            <a:endParaRPr lang="en-GB" sz="2800" dirty="0"/>
          </a:p>
          <a:p>
            <a:pPr>
              <a:lnSpc>
                <a:spcPts val="2700"/>
              </a:lnSpc>
            </a:pPr>
            <a:endParaRPr lang="en-GB" sz="2800" dirty="0"/>
          </a:p>
        </p:txBody>
      </p:sp>
      <p:sp>
        <p:nvSpPr>
          <p:cNvPr id="8" name="Text Placeholder 2">
            <a:extLst>
              <a:ext uri="{FF2B5EF4-FFF2-40B4-BE49-F238E27FC236}">
                <a16:creationId xmlns:a16="http://schemas.microsoft.com/office/drawing/2014/main" id="{A5D5DBB3-652B-F536-3B28-C2CB9DFF7D1A}"/>
              </a:ext>
            </a:extLst>
          </p:cNvPr>
          <p:cNvSpPr txBox="1">
            <a:spLocks/>
          </p:cNvSpPr>
          <p:nvPr/>
        </p:nvSpPr>
        <p:spPr>
          <a:xfrm>
            <a:off x="733931" y="1095586"/>
            <a:ext cx="5362069" cy="58222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90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5000" b="1" dirty="0"/>
              <a:t>Modul 5 </a:t>
            </a:r>
            <a:r>
              <a:rPr lang="en-IE" sz="5000" dirty="0"/>
              <a:t>(2. del)</a:t>
            </a:r>
          </a:p>
        </p:txBody>
      </p:sp>
      <p:sp>
        <p:nvSpPr>
          <p:cNvPr id="17" name="Text Placeholder 12">
            <a:extLst>
              <a:ext uri="{FF2B5EF4-FFF2-40B4-BE49-F238E27FC236}">
                <a16:creationId xmlns:a16="http://schemas.microsoft.com/office/drawing/2014/main" id="{690C76E3-29F3-1D98-1E42-B411DBD0EF2C}"/>
              </a:ext>
            </a:extLst>
          </p:cNvPr>
          <p:cNvSpPr txBox="1">
            <a:spLocks/>
          </p:cNvSpPr>
          <p:nvPr/>
        </p:nvSpPr>
        <p:spPr>
          <a:xfrm>
            <a:off x="9238279" y="1451578"/>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chemeClr val="bg1"/>
                </a:solidFill>
              </a:rPr>
              <a:t>Avtor fotografije</a:t>
            </a:r>
          </a:p>
        </p:txBody>
      </p:sp>
    </p:spTree>
    <p:extLst>
      <p:ext uri="{BB962C8B-B14F-4D97-AF65-F5344CB8AC3E}">
        <p14:creationId xmlns:p14="http://schemas.microsoft.com/office/powerpoint/2010/main" val="1721721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74170-88A7-7F91-2C97-ADE41A7661D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8049F35-DFFE-2BD9-474E-93D134840701}"/>
              </a:ext>
            </a:extLst>
          </p:cNvPr>
          <p:cNvSpPr>
            <a:spLocks noGrp="1"/>
          </p:cNvSpPr>
          <p:nvPr>
            <p:ph type="body" sz="quarter" idx="4294967295"/>
          </p:nvPr>
        </p:nvSpPr>
        <p:spPr>
          <a:xfrm>
            <a:off x="937707" y="763768"/>
            <a:ext cx="7742997" cy="720752"/>
          </a:xfrm>
          <a:prstGeom prst="rect">
            <a:avLst/>
          </a:prstGeom>
        </p:spPr>
        <p:txBody>
          <a:bodyPr lIns="91440" tIns="45720" rIns="91440" bIns="45720" anchor="t"/>
          <a:lstStyle/>
          <a:p>
            <a:pPr marL="0" indent="0">
              <a:lnSpc>
                <a:spcPts val="3720"/>
              </a:lnSpc>
              <a:spcBef>
                <a:spcPts val="0"/>
              </a:spcBef>
              <a:buNone/>
            </a:pPr>
            <a:r>
              <a:rPr lang="en-US" sz="3600" b="1" dirty="0">
                <a:solidFill>
                  <a:srgbClr val="EC7C69"/>
                </a:solidFill>
              </a:rPr>
              <a:t>Praktična </a:t>
            </a:r>
            <a:r>
              <a:rPr lang="en-US" sz="3600" b="1" dirty="0" err="1">
                <a:solidFill>
                  <a:srgbClr val="EC7C69"/>
                </a:solidFill>
              </a:rPr>
              <a:t>vaja</a:t>
            </a:r>
            <a:r>
              <a:rPr lang="en-US" sz="3600" b="1" dirty="0">
                <a:solidFill>
                  <a:srgbClr val="EC7C69"/>
                </a:solidFill>
              </a:rPr>
              <a:t>: </a:t>
            </a:r>
            <a:r>
              <a:rPr lang="en-US" sz="3600" b="1" dirty="0" err="1">
                <a:solidFill>
                  <a:srgbClr val="459597"/>
                </a:solidFill>
              </a:rPr>
              <a:t>Izziv</a:t>
            </a:r>
            <a:r>
              <a:rPr lang="en-US" sz="3600" b="1" dirty="0">
                <a:solidFill>
                  <a:srgbClr val="459597"/>
                </a:solidFill>
              </a:rPr>
              <a:t> </a:t>
            </a:r>
            <a:r>
              <a:rPr lang="en-US" sz="3600" b="1" dirty="0" err="1">
                <a:solidFill>
                  <a:srgbClr val="459597"/>
                </a:solidFill>
              </a:rPr>
              <a:t>oddaljene</a:t>
            </a:r>
            <a:r>
              <a:rPr lang="en-US" sz="3600" b="1" dirty="0">
                <a:solidFill>
                  <a:srgbClr val="459597"/>
                </a:solidFill>
              </a:rPr>
              <a:t> </a:t>
            </a:r>
            <a:r>
              <a:rPr lang="en-US" sz="3600" b="1" dirty="0" err="1">
                <a:solidFill>
                  <a:srgbClr val="459597"/>
                </a:solidFill>
              </a:rPr>
              <a:t>prijave</a:t>
            </a:r>
            <a:r>
              <a:rPr lang="en-US" sz="3600" b="1" dirty="0">
                <a:solidFill>
                  <a:srgbClr val="459597"/>
                </a:solidFill>
              </a:rPr>
              <a:t> v Hillview Cottage</a:t>
            </a:r>
          </a:p>
          <a:p>
            <a:pPr marL="0" indent="0">
              <a:lnSpc>
                <a:spcPts val="3720"/>
              </a:lnSpc>
              <a:spcBef>
                <a:spcPts val="0"/>
              </a:spcBef>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D96C5844-D704-4C8C-AE5C-B73CDBEF27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E5CC89DD-4FB0-3063-F260-43E85F8A4A0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20</a:t>
            </a:fld>
            <a:endParaRPr lang="fr-CA" sz="1200" dirty="0">
              <a:solidFill>
                <a:schemeClr val="bg1"/>
              </a:solidFill>
            </a:endParaRPr>
          </a:p>
        </p:txBody>
      </p:sp>
      <p:sp>
        <p:nvSpPr>
          <p:cNvPr id="5" name="Text Placeholder 4">
            <a:extLst>
              <a:ext uri="{FF2B5EF4-FFF2-40B4-BE49-F238E27FC236}">
                <a16:creationId xmlns:a16="http://schemas.microsoft.com/office/drawing/2014/main" id="{8B685925-71ED-3438-D61C-05B623945FD3}"/>
              </a:ext>
            </a:extLst>
          </p:cNvPr>
          <p:cNvSpPr txBox="1">
            <a:spLocks/>
          </p:cNvSpPr>
          <p:nvPr/>
        </p:nvSpPr>
        <p:spPr>
          <a:xfrm>
            <a:off x="1035424" y="2179375"/>
            <a:ext cx="10038976" cy="3657600"/>
          </a:xfrm>
          <a:prstGeom prst="rect">
            <a:avLst/>
          </a:prstGeom>
        </p:spPr>
        <p:txBody>
          <a:bodyPr numCol="2" spcCol="288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b="1" dirty="0">
                <a:solidFill>
                  <a:srgbClr val="EC7C69"/>
                </a:solidFill>
              </a:rPr>
              <a:t>Kontekst</a:t>
            </a:r>
          </a:p>
          <a:p>
            <a:pPr indent="0">
              <a:lnSpc>
                <a:spcPts val="2240"/>
              </a:lnSpc>
              <a:buClr>
                <a:srgbClr val="459597"/>
              </a:buClr>
            </a:pPr>
            <a:endParaRPr lang="en-GB" b="1" dirty="0">
              <a:solidFill>
                <a:srgbClr val="EC7C69"/>
              </a:solidFill>
            </a:endParaRPr>
          </a:p>
          <a:p>
            <a:pPr indent="0">
              <a:lnSpc>
                <a:spcPts val="2240"/>
              </a:lnSpc>
              <a:buClr>
                <a:srgbClr val="459597"/>
              </a:buClr>
            </a:pPr>
            <a:r>
              <a:rPr lang="en-GB" sz="2200" dirty="0">
                <a:solidFill>
                  <a:srgbClr val="414141"/>
                </a:solidFill>
              </a:rPr>
              <a:t>Tom je pred kratkim prenovil podeželsko nepremičnino z imenom Hillview Cottage in jo začel občasno oglaševati na Airbnb. Ker živi 60 km stran, se je odločil, da bo namestil pametno ključavnico z mobilno aplikacijo za oddaljeni dostop. Vendar pa ni poskrbel za lokalno podporo ali rezervni sistem dostopa.</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b="1" dirty="0">
                <a:solidFill>
                  <a:srgbClr val="EC7C69"/>
                </a:solidFill>
              </a:rPr>
              <a:t>Incident</a:t>
            </a:r>
          </a:p>
          <a:p>
            <a:pPr indent="0">
              <a:lnSpc>
                <a:spcPts val="2240"/>
              </a:lnSpc>
              <a:buClr>
                <a:srgbClr val="459597"/>
              </a:buClr>
            </a:pPr>
            <a:endParaRPr lang="en-GB" b="1" dirty="0">
              <a:solidFill>
                <a:srgbClr val="EC7C69"/>
              </a:solidFill>
            </a:endParaRPr>
          </a:p>
          <a:p>
            <a:pPr indent="0">
              <a:lnSpc>
                <a:spcPts val="2240"/>
              </a:lnSpc>
              <a:buClr>
                <a:srgbClr val="459597"/>
              </a:buClr>
            </a:pPr>
            <a:r>
              <a:rPr lang="en-GB" sz="2200" dirty="0">
                <a:solidFill>
                  <a:srgbClr val="414141"/>
                </a:solidFill>
              </a:rPr>
              <a:t>Par iz Nemčije je prispel pozno ponoči. Koda pametnega ključavnice, ki jo je nastavil Tom, ni delovala zaradi nedavne posodobitve programske opreme. Na žalost Toma ni bilo mogoče doseči – kampiral je v oddaljeni regiji brez telefonskega signala. Gosta sta morala prespati v avtu in naslednje jutro </a:t>
            </a:r>
            <a:r>
              <a:rPr lang="en-GB" sz="2200" dirty="0" err="1">
                <a:solidFill>
                  <a:srgbClr val="414141"/>
                </a:solidFill>
              </a:rPr>
              <a:t>odpovedala </a:t>
            </a:r>
            <a:r>
              <a:rPr lang="en-GB" sz="2200" dirty="0">
                <a:solidFill>
                  <a:srgbClr val="414141"/>
                </a:solidFill>
              </a:rPr>
              <a:t>preostanek bivanja. Pustila sta negativno oceno, ki je znatno vplivala na splošno oceno koče.</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pPr>
            <a:endParaRPr lang="en-US" sz="2200" dirty="0">
              <a:solidFill>
                <a:srgbClr val="414141"/>
              </a:solidFill>
            </a:endParaRPr>
          </a:p>
        </p:txBody>
      </p:sp>
    </p:spTree>
    <p:extLst>
      <p:ext uri="{BB962C8B-B14F-4D97-AF65-F5344CB8AC3E}">
        <p14:creationId xmlns:p14="http://schemas.microsoft.com/office/powerpoint/2010/main" val="3277543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9B9C5-61CD-409B-6ABA-2DD17BDC613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62D5C1C-3A7A-1AFE-BD35-2FAF79FE3735}"/>
              </a:ext>
            </a:extLst>
          </p:cNvPr>
          <p:cNvSpPr>
            <a:spLocks noGrp="1"/>
          </p:cNvSpPr>
          <p:nvPr>
            <p:ph type="body" sz="quarter" idx="4294967295"/>
          </p:nvPr>
        </p:nvSpPr>
        <p:spPr>
          <a:xfrm>
            <a:off x="937707" y="763768"/>
            <a:ext cx="7742997" cy="720752"/>
          </a:xfrm>
          <a:prstGeom prst="rect">
            <a:avLst/>
          </a:prstGeom>
        </p:spPr>
        <p:txBody>
          <a:bodyPr lIns="91440" tIns="45720" rIns="91440" bIns="45720" anchor="t"/>
          <a:lstStyle/>
          <a:p>
            <a:pPr marL="0" indent="0">
              <a:lnSpc>
                <a:spcPts val="3720"/>
              </a:lnSpc>
              <a:spcBef>
                <a:spcPts val="0"/>
              </a:spcBef>
              <a:buNone/>
            </a:pPr>
            <a:r>
              <a:rPr lang="en-US" sz="3600" b="1" dirty="0">
                <a:solidFill>
                  <a:srgbClr val="EC7C69"/>
                </a:solidFill>
              </a:rPr>
              <a:t>Praktična </a:t>
            </a:r>
            <a:r>
              <a:rPr lang="en-US" sz="3600" b="1" dirty="0" err="1">
                <a:solidFill>
                  <a:srgbClr val="EC7C69"/>
                </a:solidFill>
              </a:rPr>
              <a:t>vaja</a:t>
            </a:r>
            <a:r>
              <a:rPr lang="en-US" sz="3600" b="1" dirty="0">
                <a:solidFill>
                  <a:srgbClr val="EC7C69"/>
                </a:solidFill>
              </a:rPr>
              <a:t>: </a:t>
            </a:r>
            <a:r>
              <a:rPr lang="en-US" sz="3600" b="1" dirty="0" err="1">
                <a:solidFill>
                  <a:srgbClr val="459597"/>
                </a:solidFill>
              </a:rPr>
              <a:t>Izziv</a:t>
            </a:r>
            <a:r>
              <a:rPr lang="en-US" sz="3600" b="1" dirty="0">
                <a:solidFill>
                  <a:srgbClr val="459597"/>
                </a:solidFill>
              </a:rPr>
              <a:t> </a:t>
            </a:r>
            <a:r>
              <a:rPr lang="en-US" sz="3600" b="1" dirty="0" err="1">
                <a:solidFill>
                  <a:srgbClr val="459597"/>
                </a:solidFill>
              </a:rPr>
              <a:t>oddaljene</a:t>
            </a:r>
            <a:r>
              <a:rPr lang="en-US" sz="3600" b="1" dirty="0">
                <a:solidFill>
                  <a:srgbClr val="459597"/>
                </a:solidFill>
              </a:rPr>
              <a:t> </a:t>
            </a:r>
            <a:r>
              <a:rPr lang="en-US" sz="3600" b="1" dirty="0" err="1">
                <a:solidFill>
                  <a:srgbClr val="459597"/>
                </a:solidFill>
              </a:rPr>
              <a:t>prijave</a:t>
            </a:r>
            <a:r>
              <a:rPr lang="en-US" sz="3600" b="1" dirty="0">
                <a:solidFill>
                  <a:srgbClr val="459597"/>
                </a:solidFill>
              </a:rPr>
              <a:t> v Hillview Cottage</a:t>
            </a:r>
          </a:p>
          <a:p>
            <a:pPr marL="0" indent="0">
              <a:lnSpc>
                <a:spcPts val="3720"/>
              </a:lnSpc>
              <a:spcBef>
                <a:spcPts val="0"/>
              </a:spcBef>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2F44103A-115C-3AF3-8F22-A63BD047AF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002C47E7-A5ED-F111-C956-298E8C70602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21</a:t>
            </a:fld>
            <a:endParaRPr lang="fr-CA" sz="1200" dirty="0">
              <a:solidFill>
                <a:schemeClr val="bg1"/>
              </a:solidFill>
            </a:endParaRPr>
          </a:p>
        </p:txBody>
      </p:sp>
      <p:sp>
        <p:nvSpPr>
          <p:cNvPr id="5" name="Text Placeholder 4">
            <a:extLst>
              <a:ext uri="{FF2B5EF4-FFF2-40B4-BE49-F238E27FC236}">
                <a16:creationId xmlns:a16="http://schemas.microsoft.com/office/drawing/2014/main" id="{F06F02DB-AA11-BC97-BADD-30163755D4E3}"/>
              </a:ext>
            </a:extLst>
          </p:cNvPr>
          <p:cNvSpPr txBox="1">
            <a:spLocks/>
          </p:cNvSpPr>
          <p:nvPr/>
        </p:nvSpPr>
        <p:spPr>
          <a:xfrm>
            <a:off x="1035424" y="2436632"/>
            <a:ext cx="10038976" cy="3657600"/>
          </a:xfrm>
          <a:prstGeom prst="rect">
            <a:avLst/>
          </a:prstGeom>
        </p:spPr>
        <p:txBody>
          <a:bodyPr lIns="91440" tIns="45720" rIns="91440" bIns="45720" numCol="1" spcCol="288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b="1" dirty="0">
                <a:solidFill>
                  <a:srgbClr val="EC7C69"/>
                </a:solidFill>
              </a:rPr>
              <a:t>Vprašanja za razpravo in razmislek</a:t>
            </a:r>
          </a:p>
          <a:p>
            <a:pPr indent="0">
              <a:lnSpc>
                <a:spcPts val="2240"/>
              </a:lnSpc>
              <a:buClr>
                <a:srgbClr val="459597"/>
              </a:buClr>
            </a:pPr>
            <a:endParaRPr lang="en-GB" b="1" dirty="0">
              <a:solidFill>
                <a:srgbClr val="EC7C69"/>
              </a:solidFill>
            </a:endParaRPr>
          </a:p>
          <a:p>
            <a:pPr marL="457200" indent="-457200">
              <a:lnSpc>
                <a:spcPts val="2240"/>
              </a:lnSpc>
              <a:buClr>
                <a:srgbClr val="459597"/>
              </a:buClr>
              <a:buFont typeface="+mj-lt"/>
              <a:buAutoNum type="arabicPeriod"/>
            </a:pPr>
            <a:r>
              <a:rPr lang="en-GB" sz="2200" dirty="0">
                <a:solidFill>
                  <a:srgbClr val="414141"/>
                </a:solidFill>
              </a:rPr>
              <a:t>Kaj je v tej situaciji šlo narobe?</a:t>
            </a:r>
          </a:p>
          <a:p>
            <a:pPr marL="457200" indent="-457200">
              <a:lnSpc>
                <a:spcPts val="2240"/>
              </a:lnSpc>
              <a:buClr>
                <a:srgbClr val="459597"/>
              </a:buClr>
              <a:buFont typeface="+mj-lt"/>
              <a:buAutoNum type="arabicPeriod"/>
            </a:pPr>
            <a:r>
              <a:rPr lang="en-GB" sz="2200" dirty="0">
                <a:solidFill>
                  <a:srgbClr val="414141"/>
                </a:solidFill>
              </a:rPr>
              <a:t>Kaj bi Tom lahko storil, da bi preprečil ta problem?</a:t>
            </a:r>
          </a:p>
          <a:p>
            <a:pPr marL="457200" indent="-457200">
              <a:lnSpc>
                <a:spcPts val="2240"/>
              </a:lnSpc>
              <a:buClr>
                <a:srgbClr val="459597"/>
              </a:buClr>
              <a:buFont typeface="+mj-lt"/>
              <a:buAutoNum type="arabicPeriod"/>
            </a:pPr>
            <a:r>
              <a:rPr lang="en-GB" sz="2200" dirty="0">
                <a:solidFill>
                  <a:srgbClr val="414141"/>
                </a:solidFill>
              </a:rPr>
              <a:t>Kako bi lahko vključil lokalno pomoč, ne da bi preveč povečal svoje stroške?</a:t>
            </a:r>
          </a:p>
          <a:p>
            <a:pPr marL="457200" indent="-457200">
              <a:lnSpc>
                <a:spcPts val="2240"/>
              </a:lnSpc>
              <a:buClr>
                <a:srgbClr val="459597"/>
              </a:buClr>
              <a:buFont typeface="+mj-lt"/>
              <a:buAutoNum type="arabicPeriod"/>
            </a:pPr>
            <a:r>
              <a:rPr lang="en-GB" sz="2200" dirty="0">
                <a:solidFill>
                  <a:srgbClr val="414141"/>
                </a:solidFill>
              </a:rPr>
              <a:t>Kako lahko gostitelj preizkusi pametne tehnologije pred prihodom gostov?</a:t>
            </a:r>
          </a:p>
          <a:p>
            <a:pPr marL="457200" indent="-457200">
              <a:lnSpc>
                <a:spcPts val="2240"/>
              </a:lnSpc>
              <a:buClr>
                <a:srgbClr val="459597"/>
              </a:buClr>
              <a:buFont typeface="+mj-lt"/>
              <a:buAutoNum type="arabicPeriod"/>
            </a:pPr>
            <a:r>
              <a:rPr lang="en-GB" sz="2200" dirty="0">
                <a:solidFill>
                  <a:srgbClr val="414141"/>
                </a:solidFill>
              </a:rPr>
              <a:t>Bi </a:t>
            </a:r>
            <a:r>
              <a:rPr lang="en-GB" sz="2200" dirty="0" err="1">
                <a:solidFill>
                  <a:srgbClr val="414141"/>
                </a:solidFill>
              </a:rPr>
              <a:t>bila</a:t>
            </a:r>
            <a:r>
              <a:rPr lang="en-GB" sz="2200" dirty="0">
                <a:solidFill>
                  <a:srgbClr val="414141"/>
                </a:solidFill>
              </a:rPr>
              <a:t> v </a:t>
            </a:r>
            <a:r>
              <a:rPr lang="en-GB" sz="2200" dirty="0" err="1">
                <a:solidFill>
                  <a:srgbClr val="414141"/>
                </a:solidFill>
              </a:rPr>
              <a:t>tem</a:t>
            </a:r>
            <a:r>
              <a:rPr lang="en-GB" sz="2200" dirty="0">
                <a:solidFill>
                  <a:srgbClr val="414141"/>
                </a:solidFill>
              </a:rPr>
              <a:t> primeru ključavnica za ključe bolj zanesljiva rešitev kot pametna ključavnica?</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pPr>
            <a:endParaRPr lang="en-US" sz="2200" dirty="0">
              <a:solidFill>
                <a:srgbClr val="414141"/>
              </a:solidFill>
            </a:endParaRPr>
          </a:p>
        </p:txBody>
      </p:sp>
    </p:spTree>
    <p:extLst>
      <p:ext uri="{BB962C8B-B14F-4D97-AF65-F5344CB8AC3E}">
        <p14:creationId xmlns:p14="http://schemas.microsoft.com/office/powerpoint/2010/main" val="2763009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D384B-3F57-D4FE-10CC-B9C1A61DCEAD}"/>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B8CE335E-E827-7CFB-521D-88F6B960DF12}"/>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Upravljanje vaše nepremičnine, ko vas ni doma</a:t>
            </a:r>
          </a:p>
        </p:txBody>
      </p:sp>
      <p:cxnSp>
        <p:nvCxnSpPr>
          <p:cNvPr id="10" name="Straight Connector 9">
            <a:extLst>
              <a:ext uri="{FF2B5EF4-FFF2-40B4-BE49-F238E27FC236}">
                <a16:creationId xmlns:a16="http://schemas.microsoft.com/office/drawing/2014/main" id="{87D38BEB-47C2-97E9-368D-5BC89C1C4BA4}"/>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BBC82E8E-2B4B-2615-54CA-B92EE3732F6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22</a:t>
            </a:fld>
            <a:endParaRPr lang="fr-CA" sz="1200" dirty="0"/>
          </a:p>
        </p:txBody>
      </p:sp>
      <p:sp>
        <p:nvSpPr>
          <p:cNvPr id="4" name="Text Placeholder 5">
            <a:extLst>
              <a:ext uri="{FF2B5EF4-FFF2-40B4-BE49-F238E27FC236}">
                <a16:creationId xmlns:a16="http://schemas.microsoft.com/office/drawing/2014/main" id="{42AE32FD-F041-DCAD-5C7D-40C05E15F5A8}"/>
              </a:ext>
            </a:extLst>
          </p:cNvPr>
          <p:cNvSpPr txBox="1">
            <a:spLocks/>
          </p:cNvSpPr>
          <p:nvPr/>
        </p:nvSpPr>
        <p:spPr>
          <a:xfrm>
            <a:off x="522183" y="1213982"/>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F02627B2-EF0B-32AB-7E6E-B426A5818B54}"/>
              </a:ext>
            </a:extLst>
          </p:cNvPr>
          <p:cNvSpPr txBox="1">
            <a:spLocks/>
          </p:cNvSpPr>
          <p:nvPr/>
        </p:nvSpPr>
        <p:spPr>
          <a:xfrm>
            <a:off x="219337" y="1815270"/>
            <a:ext cx="7316750" cy="3686907"/>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dirty="0">
                <a:solidFill>
                  <a:srgbClr val="414141"/>
                </a:solidFill>
              </a:rPr>
              <a:t>Razvijte potrebne </a:t>
            </a:r>
            <a:r>
              <a:rPr lang="en-GB" sz="2200" b="1" dirty="0">
                <a:solidFill>
                  <a:srgbClr val="EC7C69"/>
                </a:solidFill>
              </a:rPr>
              <a:t>standarde vzdrževanja, </a:t>
            </a:r>
            <a:r>
              <a:rPr lang="en-GB" sz="2200" dirty="0">
                <a:solidFill>
                  <a:srgbClr val="414141"/>
                </a:solidFill>
              </a:rPr>
              <a:t>da </a:t>
            </a:r>
            <a:r>
              <a:rPr lang="en-GB" sz="2200" dirty="0" err="1">
                <a:solidFill>
                  <a:srgbClr val="414141"/>
                </a:solidFill>
              </a:rPr>
              <a:t>dosežete</a:t>
            </a:r>
            <a:r>
              <a:rPr lang="en-GB" sz="2200" dirty="0">
                <a:solidFill>
                  <a:srgbClr val="414141"/>
                </a:solidFill>
              </a:rPr>
              <a:t> </a:t>
            </a:r>
            <a:r>
              <a:rPr lang="en-GB" sz="2200" dirty="0" err="1">
                <a:solidFill>
                  <a:srgbClr val="414141"/>
                </a:solidFill>
              </a:rPr>
              <a:t>zahtevano</a:t>
            </a:r>
            <a:r>
              <a:rPr lang="en-GB" sz="2200" dirty="0">
                <a:solidFill>
                  <a:srgbClr val="414141"/>
                </a:solidFill>
              </a:rPr>
              <a:t> raven </a:t>
            </a:r>
            <a:r>
              <a:rPr lang="en-GB" sz="2200" dirty="0" err="1">
                <a:solidFill>
                  <a:srgbClr val="414141"/>
                </a:solidFill>
              </a:rPr>
              <a:t>uspešnosti</a:t>
            </a:r>
            <a:r>
              <a:rPr lang="en-GB" sz="2200" dirty="0">
                <a:solidFill>
                  <a:srgbClr val="414141"/>
                </a:solidFill>
              </a:rPr>
              <a:t>.</a:t>
            </a:r>
          </a:p>
          <a:p>
            <a:pPr marL="342900" indent="-342900">
              <a:lnSpc>
                <a:spcPts val="2240"/>
              </a:lnSpc>
              <a:buClr>
                <a:srgbClr val="459597"/>
              </a:buClr>
              <a:buFont typeface="Arial" panose="020B0604020202020204" pitchFamily="34" charset="0"/>
              <a:buChar char="•"/>
            </a:pPr>
            <a:r>
              <a:rPr lang="en-GB" sz="2200" dirty="0">
                <a:solidFill>
                  <a:srgbClr val="414141"/>
                </a:solidFill>
              </a:rPr>
              <a:t>Pripravite standarde </a:t>
            </a:r>
            <a:r>
              <a:rPr lang="en-GB" sz="2200" b="1" dirty="0">
                <a:solidFill>
                  <a:srgbClr val="EC7C69"/>
                </a:solidFill>
              </a:rPr>
              <a:t>Najemite čistilca ali skrbnika nepremičnine </a:t>
            </a:r>
            <a:r>
              <a:rPr lang="en-GB" sz="2200" dirty="0">
                <a:solidFill>
                  <a:srgbClr val="414141"/>
                </a:solidFill>
              </a:rPr>
              <a:t>in jim dajte seznam za preverjanje.</a:t>
            </a:r>
          </a:p>
          <a:p>
            <a:pPr marL="342900" indent="-342900">
              <a:lnSpc>
                <a:spcPts val="2240"/>
              </a:lnSpc>
              <a:buClr>
                <a:srgbClr val="459597"/>
              </a:buClr>
              <a:buFont typeface="Arial" panose="020B0604020202020204" pitchFamily="34" charset="0"/>
              <a:buChar char="•"/>
            </a:pPr>
            <a:r>
              <a:rPr lang="en-GB" sz="2200" dirty="0">
                <a:solidFill>
                  <a:srgbClr val="414141"/>
                </a:solidFill>
              </a:rPr>
              <a:t>Uporabite Google Docs ali aplikacije, </a:t>
            </a:r>
            <a:r>
              <a:rPr lang="en-GB" sz="2200" b="1" dirty="0">
                <a:solidFill>
                  <a:srgbClr val="EC7C69"/>
                </a:solidFill>
              </a:rPr>
              <a:t>kot sta </a:t>
            </a:r>
            <a:r>
              <a:rPr lang="en-GB" sz="2200" b="1" dirty="0" err="1">
                <a:solidFill>
                  <a:srgbClr val="EC7C69"/>
                </a:solidFill>
              </a:rPr>
              <a:t>TurnoverBnB</a:t>
            </a:r>
            <a:r>
              <a:rPr lang="en-GB" sz="2200" b="1" dirty="0">
                <a:solidFill>
                  <a:srgbClr val="EC7C69"/>
                </a:solidFill>
              </a:rPr>
              <a:t> ali Properly, </a:t>
            </a:r>
            <a:r>
              <a:rPr lang="en-GB" sz="2200" dirty="0">
                <a:solidFill>
                  <a:srgbClr val="414141"/>
                </a:solidFill>
              </a:rPr>
              <a:t>za upravljanje čiščenja in predaje.</a:t>
            </a:r>
          </a:p>
          <a:p>
            <a:pPr marL="342900" indent="-342900">
              <a:lnSpc>
                <a:spcPts val="2240"/>
              </a:lnSpc>
              <a:buClr>
                <a:srgbClr val="459597"/>
              </a:buClr>
              <a:buFont typeface="Arial" panose="020B0604020202020204" pitchFamily="34" charset="0"/>
              <a:buChar char="•"/>
            </a:pPr>
            <a:r>
              <a:rPr lang="en-GB" sz="2200" b="1" dirty="0">
                <a:solidFill>
                  <a:srgbClr val="414141"/>
                </a:solidFill>
              </a:rPr>
              <a:t>Ustvarite WhatsApp skupino </a:t>
            </a:r>
            <a:r>
              <a:rPr lang="en-GB" sz="2200" dirty="0">
                <a:solidFill>
                  <a:srgbClr val="414141"/>
                </a:solidFill>
              </a:rPr>
              <a:t>ali Signal kanal s svojim lokalnim pomočnikom za hitre posodobitve.</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7" name="Freeform 16">
            <a:extLst>
              <a:ext uri="{FF2B5EF4-FFF2-40B4-BE49-F238E27FC236}">
                <a16:creationId xmlns:a16="http://schemas.microsoft.com/office/drawing/2014/main" id="{01462E12-639E-7653-3337-F640BF36E649}"/>
              </a:ext>
            </a:extLst>
          </p:cNvPr>
          <p:cNvSpPr/>
          <p:nvPr/>
        </p:nvSpPr>
        <p:spPr>
          <a:xfrm rot="10800000">
            <a:off x="7535017" y="1321443"/>
            <a:ext cx="4656982" cy="3878463"/>
          </a:xfrm>
          <a:custGeom>
            <a:avLst/>
            <a:gdLst>
              <a:gd name="connsiteX0" fmla="*/ 4226014 w 4594159"/>
              <a:gd name="connsiteY0" fmla="*/ 3878463 h 3878463"/>
              <a:gd name="connsiteX1" fmla="*/ 3814577 w 4594159"/>
              <a:gd name="connsiteY1" fmla="*/ 3878463 h 3878463"/>
              <a:gd name="connsiteX2" fmla="*/ 3708843 w 4594159"/>
              <a:gd name="connsiteY2" fmla="*/ 3878463 h 3878463"/>
              <a:gd name="connsiteX3" fmla="*/ 3543541 w 4594159"/>
              <a:gd name="connsiteY3" fmla="*/ 3878463 h 3878463"/>
              <a:gd name="connsiteX4" fmla="*/ 3297407 w 4594159"/>
              <a:gd name="connsiteY4" fmla="*/ 3878463 h 3878463"/>
              <a:gd name="connsiteX5" fmla="*/ 3132104 w 4594159"/>
              <a:gd name="connsiteY5" fmla="*/ 3878463 h 3878463"/>
              <a:gd name="connsiteX6" fmla="*/ 3026371 w 4594159"/>
              <a:gd name="connsiteY6" fmla="*/ 3878463 h 3878463"/>
              <a:gd name="connsiteX7" fmla="*/ 2614934 w 4594159"/>
              <a:gd name="connsiteY7" fmla="*/ 3878463 h 3878463"/>
              <a:gd name="connsiteX8" fmla="*/ 2221967 w 4594159"/>
              <a:gd name="connsiteY8" fmla="*/ 3878463 h 3878463"/>
              <a:gd name="connsiteX9" fmla="*/ 2221965 w 4594159"/>
              <a:gd name="connsiteY9" fmla="*/ 3878463 h 3878463"/>
              <a:gd name="connsiteX10" fmla="*/ 2013626 w 4594159"/>
              <a:gd name="connsiteY10" fmla="*/ 3878463 h 3878463"/>
              <a:gd name="connsiteX11" fmla="*/ 1810531 w 4594159"/>
              <a:gd name="connsiteY11" fmla="*/ 3878463 h 3878463"/>
              <a:gd name="connsiteX12" fmla="*/ 1810527 w 4594159"/>
              <a:gd name="connsiteY12" fmla="*/ 3878463 h 3878463"/>
              <a:gd name="connsiteX13" fmla="*/ 1704798 w 4594159"/>
              <a:gd name="connsiteY13" fmla="*/ 3878463 h 3878463"/>
              <a:gd name="connsiteX14" fmla="*/ 1704796 w 4594159"/>
              <a:gd name="connsiteY14" fmla="*/ 3878463 h 3878463"/>
              <a:gd name="connsiteX15" fmla="*/ 1602189 w 4594159"/>
              <a:gd name="connsiteY15" fmla="*/ 3878463 h 3878463"/>
              <a:gd name="connsiteX16" fmla="*/ 1539495 w 4594159"/>
              <a:gd name="connsiteY16" fmla="*/ 3878463 h 3878463"/>
              <a:gd name="connsiteX17" fmla="*/ 1539492 w 4594159"/>
              <a:gd name="connsiteY17" fmla="*/ 3878463 h 3878463"/>
              <a:gd name="connsiteX18" fmla="*/ 1496455 w 4594159"/>
              <a:gd name="connsiteY18" fmla="*/ 3878463 h 3878463"/>
              <a:gd name="connsiteX19" fmla="*/ 1331153 w 4594159"/>
              <a:gd name="connsiteY19" fmla="*/ 3878463 h 3878463"/>
              <a:gd name="connsiteX20" fmla="*/ 1293361 w 4594159"/>
              <a:gd name="connsiteY20" fmla="*/ 3878463 h 3878463"/>
              <a:gd name="connsiteX21" fmla="*/ 1293359 w 4594159"/>
              <a:gd name="connsiteY21" fmla="*/ 3878463 h 3878463"/>
              <a:gd name="connsiteX22" fmla="*/ 1128058 w 4594159"/>
              <a:gd name="connsiteY22" fmla="*/ 3878463 h 3878463"/>
              <a:gd name="connsiteX23" fmla="*/ 1128056 w 4594159"/>
              <a:gd name="connsiteY23" fmla="*/ 3878463 h 3878463"/>
              <a:gd name="connsiteX24" fmla="*/ 1085019 w 4594159"/>
              <a:gd name="connsiteY24" fmla="*/ 3878463 h 3878463"/>
              <a:gd name="connsiteX25" fmla="*/ 1022326 w 4594159"/>
              <a:gd name="connsiteY25" fmla="*/ 3878463 h 3878463"/>
              <a:gd name="connsiteX26" fmla="*/ 1022323 w 4594159"/>
              <a:gd name="connsiteY26" fmla="*/ 3878463 h 3878463"/>
              <a:gd name="connsiteX27" fmla="*/ 919716 w 4594159"/>
              <a:gd name="connsiteY27" fmla="*/ 3878463 h 3878463"/>
              <a:gd name="connsiteX28" fmla="*/ 813983 w 4594159"/>
              <a:gd name="connsiteY28" fmla="*/ 3878463 h 3878463"/>
              <a:gd name="connsiteX29" fmla="*/ 812672 w 4594159"/>
              <a:gd name="connsiteY29" fmla="*/ 3878463 h 3878463"/>
              <a:gd name="connsiteX30" fmla="*/ 610889 w 4594159"/>
              <a:gd name="connsiteY30" fmla="*/ 3878463 h 3878463"/>
              <a:gd name="connsiteX31" fmla="*/ 610887 w 4594159"/>
              <a:gd name="connsiteY31" fmla="*/ 3878463 h 3878463"/>
              <a:gd name="connsiteX32" fmla="*/ 566822 w 4594159"/>
              <a:gd name="connsiteY32" fmla="*/ 3878463 h 3878463"/>
              <a:gd name="connsiteX33" fmla="*/ 402546 w 4594159"/>
              <a:gd name="connsiteY33" fmla="*/ 3878463 h 3878463"/>
              <a:gd name="connsiteX34" fmla="*/ 9579 w 4594159"/>
              <a:gd name="connsiteY34" fmla="*/ 3878463 h 3878463"/>
              <a:gd name="connsiteX35" fmla="*/ 9577 w 4594159"/>
              <a:gd name="connsiteY35" fmla="*/ 3878463 h 3878463"/>
              <a:gd name="connsiteX36" fmla="*/ 0 w 4594159"/>
              <a:gd name="connsiteY36" fmla="*/ 3878463 h 3878463"/>
              <a:gd name="connsiteX37" fmla="*/ 0 w 4594159"/>
              <a:gd name="connsiteY37" fmla="*/ 3423700 h 3878463"/>
              <a:gd name="connsiteX38" fmla="*/ 0 w 4594159"/>
              <a:gd name="connsiteY38" fmla="*/ 3330792 h 3878463"/>
              <a:gd name="connsiteX39" fmla="*/ 0 w 4594159"/>
              <a:gd name="connsiteY39" fmla="*/ 2720024 h 3878463"/>
              <a:gd name="connsiteX40" fmla="*/ 0 w 4594159"/>
              <a:gd name="connsiteY40" fmla="*/ 318993 h 3878463"/>
              <a:gd name="connsiteX41" fmla="*/ 0 w 4594159"/>
              <a:gd name="connsiteY41" fmla="*/ 0 h 3878463"/>
              <a:gd name="connsiteX42" fmla="*/ 377721 w 4594159"/>
              <a:gd name="connsiteY42" fmla="*/ 0 h 3878463"/>
              <a:gd name="connsiteX43" fmla="*/ 377721 w 4594159"/>
              <a:gd name="connsiteY43" fmla="*/ 1 h 3878463"/>
              <a:gd name="connsiteX44" fmla="*/ 566823 w 4594159"/>
              <a:gd name="connsiteY44" fmla="*/ 1 h 3878463"/>
              <a:gd name="connsiteX45" fmla="*/ 566823 w 4594159"/>
              <a:gd name="connsiteY45" fmla="*/ 0 h 3878463"/>
              <a:gd name="connsiteX46" fmla="*/ 812672 w 4594159"/>
              <a:gd name="connsiteY46" fmla="*/ 0 h 3878463"/>
              <a:gd name="connsiteX47" fmla="*/ 979031 w 4594159"/>
              <a:gd name="connsiteY47" fmla="*/ 0 h 3878463"/>
              <a:gd name="connsiteX48" fmla="*/ 1390467 w 4594159"/>
              <a:gd name="connsiteY48" fmla="*/ 0 h 3878463"/>
              <a:gd name="connsiteX49" fmla="*/ 1496200 w 4594159"/>
              <a:gd name="connsiteY49" fmla="*/ 0 h 3878463"/>
              <a:gd name="connsiteX50" fmla="*/ 1661503 w 4594159"/>
              <a:gd name="connsiteY50" fmla="*/ 0 h 3878463"/>
              <a:gd name="connsiteX51" fmla="*/ 1907637 w 4594159"/>
              <a:gd name="connsiteY51" fmla="*/ 0 h 3878463"/>
              <a:gd name="connsiteX52" fmla="*/ 2072940 w 4594159"/>
              <a:gd name="connsiteY52" fmla="*/ 0 h 3878463"/>
              <a:gd name="connsiteX53" fmla="*/ 2178672 w 4594159"/>
              <a:gd name="connsiteY53" fmla="*/ 0 h 3878463"/>
              <a:gd name="connsiteX54" fmla="*/ 2590109 w 4594159"/>
              <a:gd name="connsiteY54" fmla="*/ 0 h 3878463"/>
              <a:gd name="connsiteX55" fmla="*/ 2590109 w 4594159"/>
              <a:gd name="connsiteY55" fmla="*/ 1 h 3878463"/>
              <a:gd name="connsiteX56" fmla="*/ 2983080 w 4594159"/>
              <a:gd name="connsiteY56" fmla="*/ 1 h 3878463"/>
              <a:gd name="connsiteX57" fmla="*/ 3394517 w 4594159"/>
              <a:gd name="connsiteY57" fmla="*/ 1 h 3878463"/>
              <a:gd name="connsiteX58" fmla="*/ 3500249 w 4594159"/>
              <a:gd name="connsiteY58" fmla="*/ 1 h 3878463"/>
              <a:gd name="connsiteX59" fmla="*/ 3665553 w 4594159"/>
              <a:gd name="connsiteY59" fmla="*/ 1 h 3878463"/>
              <a:gd name="connsiteX60" fmla="*/ 3911686 w 4594159"/>
              <a:gd name="connsiteY60" fmla="*/ 1 h 3878463"/>
              <a:gd name="connsiteX61" fmla="*/ 4076990 w 4594159"/>
              <a:gd name="connsiteY61" fmla="*/ 1 h 3878463"/>
              <a:gd name="connsiteX62" fmla="*/ 4182722 w 4594159"/>
              <a:gd name="connsiteY62" fmla="*/ 1 h 3878463"/>
              <a:gd name="connsiteX63" fmla="*/ 4594159 w 4594159"/>
              <a:gd name="connsiteY63" fmla="*/ 1 h 3878463"/>
              <a:gd name="connsiteX64" fmla="*/ 4594159 w 4594159"/>
              <a:gd name="connsiteY64" fmla="*/ 431818 h 3878463"/>
              <a:gd name="connsiteX65" fmla="*/ 4594159 w 4594159"/>
              <a:gd name="connsiteY65" fmla="*/ 497503 h 3878463"/>
              <a:gd name="connsiteX66" fmla="*/ 4594159 w 4594159"/>
              <a:gd name="connsiteY66" fmla="*/ 929320 h 3878463"/>
              <a:gd name="connsiteX67" fmla="*/ 4594159 w 4594159"/>
              <a:gd name="connsiteY67" fmla="*/ 2626862 h 3878463"/>
              <a:gd name="connsiteX68" fmla="*/ 4594159 w 4594159"/>
              <a:gd name="connsiteY68" fmla="*/ 3058679 h 3878463"/>
              <a:gd name="connsiteX69" fmla="*/ 4594159 w 4594159"/>
              <a:gd name="connsiteY69" fmla="*/ 3124365 h 3878463"/>
              <a:gd name="connsiteX70" fmla="*/ 4594159 w 4594159"/>
              <a:gd name="connsiteY70" fmla="*/ 3556182 h 3878463"/>
              <a:gd name="connsiteX71" fmla="*/ 4226014 w 4594159"/>
              <a:gd name="connsiteY71" fmla="*/ 3878463 h 38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94159" h="3878463">
                <a:moveTo>
                  <a:pt x="4226014" y="3878463"/>
                </a:moveTo>
                <a:lnTo>
                  <a:pt x="3814577" y="3878463"/>
                </a:lnTo>
                <a:lnTo>
                  <a:pt x="3708843" y="3878463"/>
                </a:lnTo>
                <a:lnTo>
                  <a:pt x="3543541" y="3878463"/>
                </a:lnTo>
                <a:lnTo>
                  <a:pt x="3297407" y="3878463"/>
                </a:lnTo>
                <a:lnTo>
                  <a:pt x="3132104" y="3878463"/>
                </a:lnTo>
                <a:lnTo>
                  <a:pt x="3026371" y="3878463"/>
                </a:lnTo>
                <a:lnTo>
                  <a:pt x="2614934" y="3878463"/>
                </a:lnTo>
                <a:lnTo>
                  <a:pt x="2221967" y="3878463"/>
                </a:lnTo>
                <a:lnTo>
                  <a:pt x="2221965" y="3878463"/>
                </a:lnTo>
                <a:lnTo>
                  <a:pt x="2013626" y="3878463"/>
                </a:lnTo>
                <a:lnTo>
                  <a:pt x="1810531" y="3878463"/>
                </a:lnTo>
                <a:lnTo>
                  <a:pt x="1810527" y="3878463"/>
                </a:lnTo>
                <a:lnTo>
                  <a:pt x="1704798" y="3878463"/>
                </a:lnTo>
                <a:lnTo>
                  <a:pt x="1704796" y="3878463"/>
                </a:lnTo>
                <a:lnTo>
                  <a:pt x="1602189" y="3878463"/>
                </a:lnTo>
                <a:lnTo>
                  <a:pt x="1539495" y="3878463"/>
                </a:lnTo>
                <a:lnTo>
                  <a:pt x="1539492" y="3878463"/>
                </a:lnTo>
                <a:lnTo>
                  <a:pt x="1496455" y="3878463"/>
                </a:lnTo>
                <a:lnTo>
                  <a:pt x="1331153" y="3878463"/>
                </a:lnTo>
                <a:lnTo>
                  <a:pt x="1293361" y="3878463"/>
                </a:lnTo>
                <a:lnTo>
                  <a:pt x="1293359" y="3878463"/>
                </a:lnTo>
                <a:lnTo>
                  <a:pt x="1128058" y="3878463"/>
                </a:lnTo>
                <a:lnTo>
                  <a:pt x="1128056" y="3878463"/>
                </a:lnTo>
                <a:lnTo>
                  <a:pt x="1085019" y="3878463"/>
                </a:lnTo>
                <a:lnTo>
                  <a:pt x="1022326" y="3878463"/>
                </a:lnTo>
                <a:lnTo>
                  <a:pt x="1022323" y="3878463"/>
                </a:lnTo>
                <a:lnTo>
                  <a:pt x="919716" y="3878463"/>
                </a:lnTo>
                <a:lnTo>
                  <a:pt x="813983" y="3878463"/>
                </a:lnTo>
                <a:lnTo>
                  <a:pt x="812672" y="3878463"/>
                </a:lnTo>
                <a:lnTo>
                  <a:pt x="610889" y="3878463"/>
                </a:lnTo>
                <a:lnTo>
                  <a:pt x="610887" y="3878463"/>
                </a:lnTo>
                <a:lnTo>
                  <a:pt x="566822" y="3878463"/>
                </a:lnTo>
                <a:lnTo>
                  <a:pt x="402546" y="3878463"/>
                </a:lnTo>
                <a:lnTo>
                  <a:pt x="9579" y="3878463"/>
                </a:lnTo>
                <a:lnTo>
                  <a:pt x="9577" y="3878463"/>
                </a:lnTo>
                <a:lnTo>
                  <a:pt x="0" y="3878463"/>
                </a:lnTo>
                <a:lnTo>
                  <a:pt x="0" y="3423700"/>
                </a:lnTo>
                <a:lnTo>
                  <a:pt x="0" y="3330792"/>
                </a:lnTo>
                <a:lnTo>
                  <a:pt x="0" y="2720024"/>
                </a:lnTo>
                <a:lnTo>
                  <a:pt x="0" y="318993"/>
                </a:lnTo>
                <a:lnTo>
                  <a:pt x="0" y="0"/>
                </a:lnTo>
                <a:lnTo>
                  <a:pt x="377721" y="0"/>
                </a:lnTo>
                <a:lnTo>
                  <a:pt x="377721" y="1"/>
                </a:lnTo>
                <a:lnTo>
                  <a:pt x="566823" y="1"/>
                </a:lnTo>
                <a:lnTo>
                  <a:pt x="566823" y="0"/>
                </a:lnTo>
                <a:lnTo>
                  <a:pt x="812672" y="0"/>
                </a:lnTo>
                <a:lnTo>
                  <a:pt x="979031" y="0"/>
                </a:lnTo>
                <a:lnTo>
                  <a:pt x="1390467" y="0"/>
                </a:lnTo>
                <a:lnTo>
                  <a:pt x="1496200" y="0"/>
                </a:lnTo>
                <a:lnTo>
                  <a:pt x="1661503" y="0"/>
                </a:lnTo>
                <a:lnTo>
                  <a:pt x="1907637" y="0"/>
                </a:lnTo>
                <a:lnTo>
                  <a:pt x="2072940" y="0"/>
                </a:lnTo>
                <a:lnTo>
                  <a:pt x="2178672" y="0"/>
                </a:lnTo>
                <a:lnTo>
                  <a:pt x="2590109" y="0"/>
                </a:lnTo>
                <a:lnTo>
                  <a:pt x="2590109" y="1"/>
                </a:lnTo>
                <a:lnTo>
                  <a:pt x="2983080" y="1"/>
                </a:lnTo>
                <a:lnTo>
                  <a:pt x="3394517" y="1"/>
                </a:lnTo>
                <a:lnTo>
                  <a:pt x="3500249" y="1"/>
                </a:lnTo>
                <a:lnTo>
                  <a:pt x="3665553" y="1"/>
                </a:lnTo>
                <a:lnTo>
                  <a:pt x="3911686" y="1"/>
                </a:lnTo>
                <a:lnTo>
                  <a:pt x="4076990" y="1"/>
                </a:lnTo>
                <a:lnTo>
                  <a:pt x="4182722" y="1"/>
                </a:lnTo>
                <a:lnTo>
                  <a:pt x="4594159" y="1"/>
                </a:lnTo>
                <a:lnTo>
                  <a:pt x="4594159" y="431818"/>
                </a:lnTo>
                <a:lnTo>
                  <a:pt x="4594159" y="497503"/>
                </a:lnTo>
                <a:lnTo>
                  <a:pt x="4594159" y="929320"/>
                </a:lnTo>
                <a:lnTo>
                  <a:pt x="4594159" y="2626862"/>
                </a:lnTo>
                <a:lnTo>
                  <a:pt x="4594159" y="3058679"/>
                </a:lnTo>
                <a:lnTo>
                  <a:pt x="4594159" y="3124365"/>
                </a:lnTo>
                <a:lnTo>
                  <a:pt x="4594159" y="3556182"/>
                </a:lnTo>
                <a:cubicBezTo>
                  <a:pt x="4594159" y="3733699"/>
                  <a:pt x="4430001" y="3878463"/>
                  <a:pt x="4226014" y="387846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0454C5B8-8B16-8E7C-0633-AFBA8B6B3A75}"/>
              </a:ext>
            </a:extLst>
          </p:cNvPr>
          <p:cNvSpPr txBox="1">
            <a:spLocks/>
          </p:cNvSpPr>
          <p:nvPr/>
        </p:nvSpPr>
        <p:spPr>
          <a:xfrm>
            <a:off x="8121683" y="1621198"/>
            <a:ext cx="394792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Pustite fizična navodila za goste za primer, da internet ne deluje.</a:t>
            </a:r>
          </a:p>
          <a:p>
            <a:pPr marL="342900" indent="-342900" algn="l">
              <a:lnSpc>
                <a:spcPts val="2340"/>
              </a:lnSpc>
              <a:spcBef>
                <a:spcPts val="0"/>
              </a:spcBef>
              <a:buFont typeface="Arial" panose="020B0604020202020204" pitchFamily="34" charset="0"/>
              <a:buChar char="•"/>
            </a:pPr>
            <a:r>
              <a:rPr lang="en-IE" sz="2200" dirty="0"/>
              <a:t>Prosite čistilca ali kontaktno osebo, naj preveri majhne stvari (npr. ogrevanje, dopolnitev mila).</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14" name="Picture 13">
            <a:extLst>
              <a:ext uri="{FF2B5EF4-FFF2-40B4-BE49-F238E27FC236}">
                <a16:creationId xmlns:a16="http://schemas.microsoft.com/office/drawing/2014/main" id="{A147BEAC-7AA6-AA74-27FA-D7A0E00C46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63501" y="4156786"/>
            <a:ext cx="4515940" cy="2972145"/>
          </a:xfrm>
          <a:prstGeom prst="rect">
            <a:avLst/>
          </a:prstGeom>
          <a:noFill/>
        </p:spPr>
      </p:pic>
      <p:pic>
        <p:nvPicPr>
          <p:cNvPr id="15" name="Picture Placeholder 7">
            <a:extLst>
              <a:ext uri="{FF2B5EF4-FFF2-40B4-BE49-F238E27FC236}">
                <a16:creationId xmlns:a16="http://schemas.microsoft.com/office/drawing/2014/main" id="{F55E0EB8-2C22-1F91-C234-53A3DEE9792A}"/>
              </a:ext>
            </a:extLst>
          </p:cNvPr>
          <p:cNvPicPr>
            <a:picLocks noChangeAspect="1"/>
          </p:cNvPicPr>
          <p:nvPr/>
        </p:nvPicPr>
        <p:blipFill rotWithShape="1">
          <a:blip r:embed="rId3"/>
          <a:srcRect t="10315" b="10315"/>
          <a:stretch/>
        </p:blipFill>
        <p:spPr>
          <a:xfrm>
            <a:off x="5112565" y="4427693"/>
            <a:ext cx="3214558" cy="1945438"/>
          </a:xfrm>
          <a:prstGeom prst="rect">
            <a:avLst/>
          </a:prstGeom>
        </p:spPr>
      </p:pic>
      <p:sp>
        <p:nvSpPr>
          <p:cNvPr id="16" name="Text Placeholder 7">
            <a:extLst>
              <a:ext uri="{FF2B5EF4-FFF2-40B4-BE49-F238E27FC236}">
                <a16:creationId xmlns:a16="http://schemas.microsoft.com/office/drawing/2014/main" id="{10089A6A-3C77-81CD-2442-75438CFF3862}"/>
              </a:ext>
            </a:extLst>
          </p:cNvPr>
          <p:cNvSpPr txBox="1">
            <a:spLocks/>
          </p:cNvSpPr>
          <p:nvPr/>
        </p:nvSpPr>
        <p:spPr>
          <a:xfrm>
            <a:off x="1710383" y="5618119"/>
            <a:ext cx="2953721" cy="452458"/>
          </a:xfrm>
          <a:prstGeom prst="rect">
            <a:avLst/>
          </a:prstGeom>
          <a:solidFill>
            <a:srgbClr val="EC7C69"/>
          </a:solid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GB" sz="1200" dirty="0" err="1">
                <a:solidFill>
                  <a:schemeClr val="bg1"/>
                </a:solidFill>
              </a:rPr>
              <a:t>Fotografija</a:t>
            </a:r>
            <a:r>
              <a:rPr lang="en-GB" sz="1200" dirty="0">
                <a:solidFill>
                  <a:schemeClr val="bg1"/>
                </a:solidFill>
              </a:rPr>
              <a:t>: </a:t>
            </a:r>
            <a:r>
              <a:rPr lang="en-US" sz="1200" dirty="0">
                <a:solidFill>
                  <a:schemeClr val="bg1"/>
                </a:solidFill>
              </a:rPr>
              <a:t>The Birdbox, Donegal Treehouse, Irska</a:t>
            </a:r>
            <a:endParaRPr lang="en-GB" sz="1200" dirty="0">
              <a:solidFill>
                <a:schemeClr val="bg1"/>
              </a:solidFill>
            </a:endParaRPr>
          </a:p>
        </p:txBody>
      </p:sp>
    </p:spTree>
    <p:extLst>
      <p:ext uri="{BB962C8B-B14F-4D97-AF65-F5344CB8AC3E}">
        <p14:creationId xmlns:p14="http://schemas.microsoft.com/office/powerpoint/2010/main" val="1200703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98AE4-03E7-02DD-5AA1-113D639DF808}"/>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E8538F70-3387-E374-5449-15DFF7422170}"/>
              </a:ext>
            </a:extLst>
          </p:cNvPr>
          <p:cNvSpPr/>
          <p:nvPr/>
        </p:nvSpPr>
        <p:spPr>
          <a:xfrm rot="10800000">
            <a:off x="7199733" y="1945278"/>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6ECF48B5-617B-BB5B-EFFA-576DE2A2AEB0}"/>
              </a:ext>
            </a:extLst>
          </p:cNvPr>
          <p:cNvSpPr txBox="1">
            <a:spLocks/>
          </p:cNvSpPr>
          <p:nvPr/>
        </p:nvSpPr>
        <p:spPr>
          <a:xfrm>
            <a:off x="609623" y="493193"/>
            <a:ext cx="10972753"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err="1"/>
              <a:t>Ohranjanje</a:t>
            </a:r>
            <a:r>
              <a:rPr lang="en-US" dirty="0"/>
              <a:t> </a:t>
            </a:r>
            <a:r>
              <a:rPr lang="en-US" dirty="0" err="1"/>
              <a:t>nadzora</a:t>
            </a:r>
            <a:r>
              <a:rPr lang="en-US" dirty="0"/>
              <a:t> od kjer koli </a:t>
            </a:r>
            <a:endParaRPr lang="sl-SI" dirty="0">
              <a:ea typeface="Calibri" panose="020F0502020204030204"/>
              <a:cs typeface="Calibri" panose="020F0502020204030204"/>
            </a:endParaRPr>
          </a:p>
          <a:p>
            <a:pPr>
              <a:lnSpc>
                <a:spcPts val="3720"/>
              </a:lnSpc>
            </a:pPr>
            <a:endParaRPr lang="en-US" dirty="0"/>
          </a:p>
        </p:txBody>
      </p:sp>
      <p:cxnSp>
        <p:nvCxnSpPr>
          <p:cNvPr id="10" name="Straight Connector 9">
            <a:extLst>
              <a:ext uri="{FF2B5EF4-FFF2-40B4-BE49-F238E27FC236}">
                <a16:creationId xmlns:a16="http://schemas.microsoft.com/office/drawing/2014/main" id="{A40F9206-A5D8-4BEA-5E95-ABFE47031CCA}"/>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EA465E7-A4D5-87CD-AFD2-D36FC3536F4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23</a:t>
            </a:fld>
            <a:endParaRPr lang="fr-CA" sz="1200" dirty="0"/>
          </a:p>
        </p:txBody>
      </p:sp>
      <p:sp>
        <p:nvSpPr>
          <p:cNvPr id="4" name="Text Placeholder 5">
            <a:extLst>
              <a:ext uri="{FF2B5EF4-FFF2-40B4-BE49-F238E27FC236}">
                <a16:creationId xmlns:a16="http://schemas.microsoft.com/office/drawing/2014/main" id="{E013E6AC-627B-737A-718A-21C454E58977}"/>
              </a:ext>
            </a:extLst>
          </p:cNvPr>
          <p:cNvSpPr txBox="1">
            <a:spLocks/>
          </p:cNvSpPr>
          <p:nvPr/>
        </p:nvSpPr>
        <p:spPr>
          <a:xfrm>
            <a:off x="629644" y="1541523"/>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79644043-767E-AE9A-87CE-08ED848D905F}"/>
              </a:ext>
            </a:extLst>
          </p:cNvPr>
          <p:cNvSpPr txBox="1">
            <a:spLocks/>
          </p:cNvSpPr>
          <p:nvPr/>
        </p:nvSpPr>
        <p:spPr>
          <a:xfrm>
            <a:off x="629643" y="2072012"/>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dirty="0">
                <a:solidFill>
                  <a:srgbClr val="414141"/>
                </a:solidFill>
              </a:rPr>
              <a:t>Sinhronizirajte vse rezervacije v </a:t>
            </a:r>
            <a:r>
              <a:rPr lang="en-GB" sz="2200" b="1" dirty="0">
                <a:solidFill>
                  <a:srgbClr val="EC7C69"/>
                </a:solidFill>
              </a:rPr>
              <a:t>centralni koledar (iCal ali upravitelj kanalov).</a:t>
            </a:r>
          </a:p>
          <a:p>
            <a:pPr marL="342900" indent="-342900">
              <a:lnSpc>
                <a:spcPts val="2240"/>
              </a:lnSpc>
              <a:buClr>
                <a:srgbClr val="459597"/>
              </a:buClr>
              <a:buFont typeface="Arial" panose="020B0604020202020204" pitchFamily="34" charset="0"/>
              <a:buChar char="•"/>
            </a:pPr>
            <a:r>
              <a:rPr lang="en-GB" sz="2200" b="1" dirty="0">
                <a:solidFill>
                  <a:srgbClr val="EC7C69"/>
                </a:solidFill>
              </a:rPr>
              <a:t>Uporabite aplikacije z mobilnim dostopom, </a:t>
            </a:r>
            <a:r>
              <a:rPr lang="en-GB" sz="2200" dirty="0">
                <a:solidFill>
                  <a:srgbClr val="414141"/>
                </a:solidFill>
              </a:rPr>
              <a:t>da lahko informacije posodabljate tudi na poti.</a:t>
            </a:r>
          </a:p>
          <a:p>
            <a:pPr marL="342900" indent="-342900">
              <a:lnSpc>
                <a:spcPts val="2240"/>
              </a:lnSpc>
              <a:buClr>
                <a:srgbClr val="459597"/>
              </a:buClr>
              <a:buFont typeface="Arial" panose="020B0604020202020204" pitchFamily="34" charset="0"/>
              <a:buChar char="•"/>
            </a:pPr>
            <a:r>
              <a:rPr lang="en-GB" sz="2200" b="1" dirty="0">
                <a:solidFill>
                  <a:srgbClr val="EC7C69"/>
                </a:solidFill>
              </a:rPr>
              <a:t>Nastavite push obvestila </a:t>
            </a:r>
            <a:r>
              <a:rPr lang="en-GB" sz="2200" dirty="0">
                <a:solidFill>
                  <a:srgbClr val="414141"/>
                </a:solidFill>
              </a:rPr>
              <a:t>za nove rezervacije, vprašanja gostov ali spremembe.</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0DF84052-F7A7-CF10-1F22-456C50EA56A8}"/>
              </a:ext>
            </a:extLst>
          </p:cNvPr>
          <p:cNvSpPr txBox="1">
            <a:spLocks/>
          </p:cNvSpPr>
          <p:nvPr/>
        </p:nvSpPr>
        <p:spPr>
          <a:xfrm>
            <a:off x="7528413" y="2343703"/>
            <a:ext cx="3258857"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Ustvarite tedensko rutino: enkrat ali dvakrat na dan preverite koledar, potrdite čiščenje in preglejte sporočila.</a:t>
            </a:r>
          </a:p>
          <a:p>
            <a:pPr marL="342900" indent="-342900" algn="l">
              <a:lnSpc>
                <a:spcPts val="2340"/>
              </a:lnSpc>
              <a:spcBef>
                <a:spcPts val="0"/>
              </a:spcBef>
              <a:buFont typeface="Arial" panose="020B0604020202020204" pitchFamily="34" charset="0"/>
              <a:buChar char="•"/>
            </a:pPr>
            <a:r>
              <a:rPr lang="en-IE" sz="2200" dirty="0" err="1"/>
              <a:t>Pripravite</a:t>
            </a:r>
            <a:r>
              <a:rPr lang="en-IE" sz="2200" dirty="0"/>
              <a:t> </a:t>
            </a:r>
            <a:r>
              <a:rPr lang="en-IE" sz="2200" dirty="0" err="1"/>
              <a:t>rezervni</a:t>
            </a:r>
            <a:r>
              <a:rPr lang="en-IE" sz="2200" dirty="0"/>
              <a:t> </a:t>
            </a:r>
            <a:r>
              <a:rPr lang="en-IE" sz="2200" dirty="0" err="1"/>
              <a:t>načrt</a:t>
            </a:r>
            <a:r>
              <a:rPr lang="en-IE" sz="2200" dirty="0"/>
              <a:t> (</a:t>
            </a:r>
            <a:r>
              <a:rPr lang="en-IE" sz="2200" dirty="0" err="1"/>
              <a:t>kaj</a:t>
            </a:r>
            <a:r>
              <a:rPr lang="en-IE" sz="2200" dirty="0"/>
              <a:t> se zgodi, če ne morete odgovoriti? Kdo prevzame naloge?).</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9F35822E-D898-75FB-AB45-DB16BB3C6CAC}"/>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1553821" y="3981562"/>
            <a:ext cx="3580276" cy="2659133"/>
          </a:xfrm>
          <a:prstGeom prst="rect">
            <a:avLst/>
          </a:prstGeom>
        </p:spPr>
      </p:pic>
    </p:spTree>
    <p:extLst>
      <p:ext uri="{BB962C8B-B14F-4D97-AF65-F5344CB8AC3E}">
        <p14:creationId xmlns:p14="http://schemas.microsoft.com/office/powerpoint/2010/main" val="1079679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67666-248A-57CE-8F72-56472120A417}"/>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36F54E2-E0D9-FA30-A303-DF4D4C1043A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24</a:t>
            </a:fld>
            <a:endParaRPr lang="fr-CA" sz="1200" dirty="0">
              <a:solidFill>
                <a:schemeClr val="bg1"/>
              </a:solidFill>
            </a:endParaRPr>
          </a:p>
        </p:txBody>
      </p:sp>
      <p:sp>
        <p:nvSpPr>
          <p:cNvPr id="8" name="Freeform 7">
            <a:extLst>
              <a:ext uri="{FF2B5EF4-FFF2-40B4-BE49-F238E27FC236}">
                <a16:creationId xmlns:a16="http://schemas.microsoft.com/office/drawing/2014/main" id="{00BCEE6F-66F3-4F8E-E503-0694D346911E}"/>
              </a:ext>
            </a:extLst>
          </p:cNvPr>
          <p:cNvSpPr/>
          <p:nvPr/>
        </p:nvSpPr>
        <p:spPr>
          <a:xfrm>
            <a:off x="4633" y="426469"/>
            <a:ext cx="7382497" cy="855941"/>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D4CA94A3-FA84-3937-FD58-7181DE5BD883}"/>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Test z izpolnjevanjem vrzeli</a:t>
            </a:r>
          </a:p>
        </p:txBody>
      </p:sp>
      <p:sp>
        <p:nvSpPr>
          <p:cNvPr id="6" name="Text Placeholder 1">
            <a:extLst>
              <a:ext uri="{FF2B5EF4-FFF2-40B4-BE49-F238E27FC236}">
                <a16:creationId xmlns:a16="http://schemas.microsoft.com/office/drawing/2014/main" id="{B6AC4BEB-29DC-65E2-CCDE-E389703349FA}"/>
              </a:ext>
            </a:extLst>
          </p:cNvPr>
          <p:cNvSpPr txBox="1">
            <a:spLocks/>
          </p:cNvSpPr>
          <p:nvPr/>
        </p:nvSpPr>
        <p:spPr>
          <a:xfrm>
            <a:off x="885301" y="1643270"/>
            <a:ext cx="9530907" cy="103366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Preden končate, preverite svoje znanje iz tega modula. V stavke na desni strani vstavite besede iz levega stolpca. </a:t>
            </a:r>
          </a:p>
          <a:p>
            <a:pPr algn="l">
              <a:lnSpc>
                <a:spcPts val="2540"/>
              </a:lnSpc>
              <a:spcBef>
                <a:spcPts val="0"/>
              </a:spcBef>
            </a:pPr>
            <a:endParaRPr lang="en-US" sz="2400" dirty="0">
              <a:solidFill>
                <a:srgbClr val="414141"/>
              </a:solidFill>
            </a:endParaRPr>
          </a:p>
        </p:txBody>
      </p:sp>
      <p:graphicFrame>
        <p:nvGraphicFramePr>
          <p:cNvPr id="10" name="Table 9">
            <a:extLst>
              <a:ext uri="{FF2B5EF4-FFF2-40B4-BE49-F238E27FC236}">
                <a16:creationId xmlns:a16="http://schemas.microsoft.com/office/drawing/2014/main" id="{47AF6AA6-8934-3BAB-5303-A50593C42DB2}"/>
              </a:ext>
            </a:extLst>
          </p:cNvPr>
          <p:cNvGraphicFramePr>
            <a:graphicFrameLocks noGrp="1"/>
          </p:cNvGraphicFramePr>
          <p:nvPr>
            <p:extLst>
              <p:ext uri="{D42A27DB-BD31-4B8C-83A1-F6EECF244321}">
                <p14:modId xmlns:p14="http://schemas.microsoft.com/office/powerpoint/2010/main" val="3947906637"/>
              </p:ext>
            </p:extLst>
          </p:nvPr>
        </p:nvGraphicFramePr>
        <p:xfrm>
          <a:off x="885301" y="2676939"/>
          <a:ext cx="10299534" cy="2358794"/>
        </p:xfrm>
        <a:graphic>
          <a:graphicData uri="http://schemas.openxmlformats.org/drawingml/2006/table">
            <a:tbl>
              <a:tblPr firstRow="1" bandRow="1">
                <a:tableStyleId>{5C22544A-7EE6-4342-B048-85BDC9FD1C3A}</a:tableStyleId>
              </a:tblPr>
              <a:tblGrid>
                <a:gridCol w="3519979">
                  <a:extLst>
                    <a:ext uri="{9D8B030D-6E8A-4147-A177-3AD203B41FA5}">
                      <a16:colId xmlns:a16="http://schemas.microsoft.com/office/drawing/2014/main" val="2947246601"/>
                    </a:ext>
                  </a:extLst>
                </a:gridCol>
                <a:gridCol w="6779555">
                  <a:extLst>
                    <a:ext uri="{9D8B030D-6E8A-4147-A177-3AD203B41FA5}">
                      <a16:colId xmlns:a16="http://schemas.microsoft.com/office/drawing/2014/main" val="4224813332"/>
                    </a:ext>
                  </a:extLst>
                </a:gridCol>
              </a:tblGrid>
              <a:tr h="463826">
                <a:tc>
                  <a:txBody>
                    <a:bodyPr/>
                    <a:lstStyle/>
                    <a:p>
                      <a:pPr>
                        <a:lnSpc>
                          <a:spcPts val="2000"/>
                        </a:lnSpc>
                      </a:pPr>
                      <a:r>
                        <a:rPr lang="en-IE" sz="2400" b="1" dirty="0">
                          <a:solidFill>
                            <a:srgbClr val="FFFFFF"/>
                          </a:solidFill>
                          <a:latin typeface="Calibri" panose="020F0502020204030204" pitchFamily="34" charset="0"/>
                          <a:cs typeface="Calibri" panose="020F0502020204030204" pitchFamily="34" charset="0"/>
                        </a:rPr>
                        <a:t>Odgovori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nSpc>
                          <a:spcPts val="2000"/>
                        </a:lnSpc>
                      </a:pPr>
                      <a:r>
                        <a:rPr lang="en-IE" sz="2400" b="1" dirty="0">
                          <a:solidFill>
                            <a:srgbClr val="FFFFFF"/>
                          </a:solidFill>
                          <a:latin typeface="Calibri" panose="020F0502020204030204" pitchFamily="34" charset="0"/>
                          <a:cs typeface="Calibri" panose="020F0502020204030204" pitchFamily="34" charset="0"/>
                        </a:rPr>
                        <a:t>Izjave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631656">
                <a:tc>
                  <a:txBody>
                    <a:bodyPr/>
                    <a:lstStyle/>
                    <a:p>
                      <a:pPr marL="0" marR="0" lvl="0" indent="0" algn="l" defTabSz="914400">
                        <a:lnSpc>
                          <a:spcPts val="2000"/>
                        </a:lnSpc>
                        <a:spcBef>
                          <a:spcPts val="0"/>
                        </a:spcBef>
                        <a:spcAft>
                          <a:spcPts val="0"/>
                        </a:spcAft>
                        <a:buNone/>
                        <a:tabLst/>
                        <a:defRPr/>
                      </a:pPr>
                      <a:r>
                        <a:rPr lang="en-US" sz="2000" b="1" i="0" u="none" strike="noStrike" noProof="0" dirty="0">
                          <a:solidFill>
                            <a:srgbClr val="459597"/>
                          </a:solidFill>
                          <a:latin typeface="Calibri" panose="020F0502020204030204" pitchFamily="34" charset="0"/>
                          <a:cs typeface="Calibri" panose="020F0502020204030204" pitchFamily="34" charset="0"/>
                        </a:rPr>
                        <a:t>Avtomatizirano</a:t>
                      </a:r>
                      <a:endParaRPr lang="sl-SI" sz="2000" b="1" dirty="0">
                        <a:solidFill>
                          <a:srgbClr val="459597"/>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nSpc>
                          <a:spcPts val="2000"/>
                        </a:lnSpc>
                        <a:buNone/>
                      </a:pPr>
                      <a:r>
                        <a:rPr lang="en-US" sz="2000" b="0" i="1" u="none" strike="noStrike" kern="1200" noProof="0" dirty="0">
                          <a:solidFill>
                            <a:srgbClr val="414141"/>
                          </a:solidFill>
                          <a:latin typeface="Calibri" panose="020F0502020204030204" pitchFamily="34" charset="0"/>
                          <a:cs typeface="Calibri" panose="020F0502020204030204" pitchFamily="34" charset="0"/>
                        </a:rPr>
                        <a:t>Gostje bodo bolj verjetno pustili oceno, če jim po bivanju pošljete vljudno ____________________ sporočilo.</a:t>
                      </a:r>
                      <a:endParaRPr lang="sl-SI" sz="2000" i="1" dirty="0">
                        <a:solidFill>
                          <a:srgbClr val="41414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631656">
                <a:tc>
                  <a:txBody>
                    <a:bodyPr/>
                    <a:lstStyle/>
                    <a:p>
                      <a:pPr lvl="0">
                        <a:lnSpc>
                          <a:spcPts val="2000"/>
                        </a:lnSpc>
                        <a:buNone/>
                      </a:pPr>
                      <a:r>
                        <a:rPr lang="en-US" sz="2000" b="1" i="0" u="none" strike="noStrike" noProof="0" dirty="0">
                          <a:solidFill>
                            <a:srgbClr val="459597"/>
                          </a:solidFill>
                          <a:latin typeface="Calibri" panose="020F0502020204030204" pitchFamily="34" charset="0"/>
                          <a:cs typeface="Calibri" panose="020F0502020204030204" pitchFamily="34" charset="0"/>
                        </a:rPr>
                        <a:t>Hvala</a:t>
                      </a:r>
                      <a:endParaRPr lang="sl-SI" sz="2000" b="1" dirty="0">
                        <a:solidFill>
                          <a:srgbClr val="459597"/>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nSpc>
                          <a:spcPts val="2000"/>
                        </a:lnSpc>
                        <a:buNone/>
                      </a:pPr>
                      <a:r>
                        <a:rPr lang="en-US" sz="2000" b="0" i="1" u="none" strike="noStrike" kern="1200" noProof="0" dirty="0">
                          <a:solidFill>
                            <a:srgbClr val="414141"/>
                          </a:solidFill>
                          <a:latin typeface="Calibri" panose="020F0502020204030204" pitchFamily="34" charset="0"/>
                          <a:cs typeface="Calibri" panose="020F0502020204030204" pitchFamily="34" charset="0"/>
                        </a:rPr>
                        <a:t>Uporaba ______________ sporočil pomaga prihraniti čas in ohraniti dosledno komunikacijo.</a:t>
                      </a:r>
                      <a:endParaRPr lang="sl-SI" sz="2000" i="1" dirty="0">
                        <a:solidFill>
                          <a:srgbClr val="41414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631656">
                <a:tc>
                  <a:txBody>
                    <a:bodyPr/>
                    <a:lstStyle/>
                    <a:p>
                      <a:pPr marL="0" marR="0" lvl="0" indent="0" algn="l" defTabSz="914400">
                        <a:lnSpc>
                          <a:spcPts val="2000"/>
                        </a:lnSpc>
                        <a:spcBef>
                          <a:spcPts val="0"/>
                        </a:spcBef>
                        <a:spcAft>
                          <a:spcPts val="0"/>
                        </a:spcAft>
                        <a:buNone/>
                        <a:tabLst/>
                        <a:defRPr/>
                      </a:pPr>
                      <a:r>
                        <a:rPr lang="en-US" sz="2000" b="1" i="0" u="none" strike="noStrike" noProof="0" dirty="0">
                          <a:solidFill>
                            <a:srgbClr val="459597"/>
                          </a:solidFill>
                          <a:latin typeface="Calibri" panose="020F0502020204030204" pitchFamily="34" charset="0"/>
                          <a:cs typeface="Calibri" panose="020F0502020204030204" pitchFamily="34" charset="0"/>
                        </a:rPr>
                        <a:t>Komunikacija</a:t>
                      </a:r>
                      <a:endParaRPr lang="sl-SI" sz="2000" b="1" dirty="0">
                        <a:solidFill>
                          <a:srgbClr val="459597"/>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a:lnSpc>
                          <a:spcPts val="2000"/>
                        </a:lnSpc>
                        <a:spcBef>
                          <a:spcPts val="0"/>
                        </a:spcBef>
                        <a:spcAft>
                          <a:spcPts val="0"/>
                        </a:spcAft>
                        <a:buNone/>
                      </a:pPr>
                      <a:r>
                        <a:rPr lang="en-US" sz="2000" b="0" i="1" u="none" strike="noStrike" kern="1200" noProof="0" dirty="0">
                          <a:solidFill>
                            <a:srgbClr val="414141"/>
                          </a:solidFill>
                          <a:latin typeface="Calibri" panose="020F0502020204030204" pitchFamily="34" charset="0"/>
                          <a:cs typeface="Calibri" panose="020F0502020204030204" pitchFamily="34" charset="0"/>
                        </a:rPr>
                        <a:t>Sistem za upravljanje nepremičnin (PMS) gostiteljem pomaga upravljati rezervacije, koledarje in ____________________.</a:t>
                      </a:r>
                      <a:endParaRPr lang="sl-SI" sz="2000" i="1" dirty="0">
                        <a:solidFill>
                          <a:srgbClr val="41414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1356570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B14D1-8337-2BC4-3C41-E662280D7589}"/>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67142E2-7413-C2D4-0AB4-9F94B88B439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25</a:t>
            </a:fld>
            <a:endParaRPr lang="fr-CA" sz="1200" dirty="0">
              <a:solidFill>
                <a:schemeClr val="bg1"/>
              </a:solidFill>
            </a:endParaRPr>
          </a:p>
        </p:txBody>
      </p:sp>
      <p:sp>
        <p:nvSpPr>
          <p:cNvPr id="8" name="Freeform 7">
            <a:extLst>
              <a:ext uri="{FF2B5EF4-FFF2-40B4-BE49-F238E27FC236}">
                <a16:creationId xmlns:a16="http://schemas.microsoft.com/office/drawing/2014/main" id="{6A25E4AA-160A-B5F2-1A4E-A2B91C23F1F2}"/>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ADD6E380-C1CE-9F2F-CF4E-35C1ABE61302}"/>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Dodatno branje</a:t>
            </a:r>
          </a:p>
        </p:txBody>
      </p:sp>
      <p:sp>
        <p:nvSpPr>
          <p:cNvPr id="2" name="Text Placeholder 5">
            <a:extLst>
              <a:ext uri="{FF2B5EF4-FFF2-40B4-BE49-F238E27FC236}">
                <a16:creationId xmlns:a16="http://schemas.microsoft.com/office/drawing/2014/main" id="{9B1F9C72-8EE5-667E-AD35-346D1C3B7B21}"/>
              </a:ext>
            </a:extLst>
          </p:cNvPr>
          <p:cNvSpPr txBox="1">
            <a:spLocks/>
          </p:cNvSpPr>
          <p:nvPr/>
        </p:nvSpPr>
        <p:spPr>
          <a:xfrm>
            <a:off x="885302" y="1812500"/>
            <a:ext cx="6722506"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Vodnik po najboljših elektronskih in pametnih sistemih za zaklepanje hotelskih vrat 2025</a:t>
            </a:r>
            <a:endParaRPr lang="en-US" sz="3600" b="1" dirty="0">
              <a:solidFill>
                <a:srgbClr val="EC7C69"/>
              </a:solidFill>
            </a:endParaRP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D32DA74F-71F4-0A84-D83F-4D7AC619C4EE}"/>
              </a:ext>
            </a:extLst>
          </p:cNvPr>
          <p:cNvSpPr txBox="1">
            <a:spLocks/>
          </p:cNvSpPr>
          <p:nvPr/>
        </p:nvSpPr>
        <p:spPr>
          <a:xfrm>
            <a:off x="885302" y="3429000"/>
            <a:ext cx="4926562"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Izčrpen vodnik za izbiro </a:t>
            </a:r>
            <a:r>
              <a:rPr lang="en-IE" sz="2200" dirty="0" err="1">
                <a:solidFill>
                  <a:srgbClr val="414141"/>
                </a:solidFill>
              </a:rPr>
              <a:t>pravega</a:t>
            </a:r>
            <a:r>
              <a:rPr lang="en-IE" sz="2200" dirty="0">
                <a:solidFill>
                  <a:srgbClr val="414141"/>
                </a:solidFill>
              </a:rPr>
              <a:t> </a:t>
            </a:r>
            <a:r>
              <a:rPr lang="en-IE" sz="2200" dirty="0" err="1">
                <a:solidFill>
                  <a:srgbClr val="414141"/>
                </a:solidFill>
              </a:rPr>
              <a:t>tipa</a:t>
            </a:r>
            <a:r>
              <a:rPr lang="en-IE" sz="2200" dirty="0">
                <a:solidFill>
                  <a:srgbClr val="414141"/>
                </a:solidFill>
              </a:rPr>
              <a:t> </a:t>
            </a:r>
            <a:r>
              <a:rPr lang="en-IE" sz="2200" dirty="0" err="1">
                <a:solidFill>
                  <a:srgbClr val="414141"/>
                </a:solidFill>
              </a:rPr>
              <a:t>pametne</a:t>
            </a:r>
            <a:r>
              <a:rPr lang="en-IE" sz="2200" dirty="0">
                <a:solidFill>
                  <a:srgbClr val="414141"/>
                </a:solidFill>
              </a:rPr>
              <a:t> </a:t>
            </a:r>
            <a:r>
              <a:rPr lang="en-IE" sz="2200" dirty="0" err="1">
                <a:solidFill>
                  <a:srgbClr val="414141"/>
                </a:solidFill>
              </a:rPr>
              <a:t>ključavnice</a:t>
            </a:r>
            <a:r>
              <a:rPr lang="en-IE" sz="2200" dirty="0">
                <a:solidFill>
                  <a:srgbClr val="414141"/>
                </a:solidFill>
              </a:rPr>
              <a:t> (Bluetooth tipkovnica, mobilna poverilnica, RFID) in kaj je treba upoštevati za varnost in udobje. </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3ED3A95A-DAF8-1C8C-578F-120D261876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48300" y="3102745"/>
            <a:ext cx="5586450" cy="3669166"/>
          </a:xfrm>
          <a:prstGeom prst="rect">
            <a:avLst/>
          </a:prstGeom>
          <a:noFill/>
        </p:spPr>
      </p:pic>
      <p:pic>
        <p:nvPicPr>
          <p:cNvPr id="12" name="Picture 2" descr="authentic marketing">
            <a:extLst>
              <a:ext uri="{FF2B5EF4-FFF2-40B4-BE49-F238E27FC236}">
                <a16:creationId xmlns:a16="http://schemas.microsoft.com/office/drawing/2014/main" id="{72A97AB3-DA99-11C2-ED5B-1CE97D07A670}"/>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4823" r="4823"/>
          <a:stretch/>
        </p:blipFill>
        <p:spPr bwMode="auto">
          <a:xfrm>
            <a:off x="6790536" y="3429548"/>
            <a:ext cx="3864832" cy="2264664"/>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4C36BE2E-28DB-4F38-03EB-EA769F881D7E}"/>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21">
            <a:extLst>
              <a:ext uri="{FF2B5EF4-FFF2-40B4-BE49-F238E27FC236}">
                <a16:creationId xmlns:a16="http://schemas.microsoft.com/office/drawing/2014/main" id="{814ED8DE-CBB0-0A9B-CE19-7EBBCF3177AF}"/>
              </a:ext>
            </a:extLst>
          </p:cNvPr>
          <p:cNvSpPr/>
          <p:nvPr/>
        </p:nvSpPr>
        <p:spPr>
          <a:xfrm>
            <a:off x="9538665" y="2280953"/>
            <a:ext cx="1872517" cy="1649298"/>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Kliknite za </a:t>
            </a:r>
            <a:r>
              <a:rPr lang="en-IE" sz="2800" b="1" dirty="0">
                <a:solidFill>
                  <a:schemeClr val="bg1"/>
                </a:solidFill>
                <a:hlinkClick r:id="rId3">
                  <a:extLst>
                    <a:ext uri="{A12FA001-AC4F-418D-AE19-62706E023703}">
                      <ahyp:hlinkClr xmlns:ahyp="http://schemas.microsoft.com/office/drawing/2018/hyperlinkcolor" val="tx"/>
                    </a:ext>
                  </a:extLst>
                </a:hlinkClick>
              </a:rPr>
              <a:t>branje</a:t>
            </a:r>
            <a:endParaRPr lang="en-IE" sz="2800" b="1" dirty="0">
              <a:solidFill>
                <a:schemeClr val="bg1"/>
              </a:solidFill>
            </a:endParaRPr>
          </a:p>
        </p:txBody>
      </p:sp>
    </p:spTree>
    <p:extLst>
      <p:ext uri="{BB962C8B-B14F-4D97-AF65-F5344CB8AC3E}">
        <p14:creationId xmlns:p14="http://schemas.microsoft.com/office/powerpoint/2010/main" val="3710088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1981F-9CFB-B0A2-D81D-9C05332D93A1}"/>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D2C279D-818C-BA58-2D24-DACB055B9AE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26</a:t>
            </a:fld>
            <a:endParaRPr lang="fr-CA" sz="1200" dirty="0">
              <a:solidFill>
                <a:schemeClr val="bg1"/>
              </a:solidFill>
            </a:endParaRPr>
          </a:p>
        </p:txBody>
      </p:sp>
      <p:sp>
        <p:nvSpPr>
          <p:cNvPr id="8" name="Freeform 7">
            <a:extLst>
              <a:ext uri="{FF2B5EF4-FFF2-40B4-BE49-F238E27FC236}">
                <a16:creationId xmlns:a16="http://schemas.microsoft.com/office/drawing/2014/main" id="{0F3FD228-5578-74FD-1DB8-32330519A84B}"/>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F7D0DD36-E1AF-8F8A-8479-49DBAFE01B17}"/>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Dodatno branje</a:t>
            </a:r>
          </a:p>
        </p:txBody>
      </p:sp>
      <p:sp>
        <p:nvSpPr>
          <p:cNvPr id="2" name="Text Placeholder 5">
            <a:extLst>
              <a:ext uri="{FF2B5EF4-FFF2-40B4-BE49-F238E27FC236}">
                <a16:creationId xmlns:a16="http://schemas.microsoft.com/office/drawing/2014/main" id="{2790E24C-C3B3-20FC-7F73-14691DE917FC}"/>
              </a:ext>
            </a:extLst>
          </p:cNvPr>
          <p:cNvSpPr txBox="1">
            <a:spLocks/>
          </p:cNvSpPr>
          <p:nvPr/>
        </p:nvSpPr>
        <p:spPr>
          <a:xfrm>
            <a:off x="885303" y="1760918"/>
            <a:ext cx="5076586"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Pametna hotelska tehnologija: vodnik za hotelirje </a:t>
            </a:r>
            <a:endParaRPr lang="en-US" sz="3600" b="1" dirty="0">
              <a:solidFill>
                <a:srgbClr val="EC7C69"/>
              </a:solidFill>
            </a:endParaRP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FBBD7299-A987-E7C5-27D3-6BF0B14B2388}"/>
              </a:ext>
            </a:extLst>
          </p:cNvPr>
          <p:cNvSpPr txBox="1">
            <a:spLocks/>
          </p:cNvSpPr>
          <p:nvPr/>
        </p:nvSpPr>
        <p:spPr>
          <a:xfrm>
            <a:off x="885301" y="3429000"/>
            <a:ext cx="5210699"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Opisuje, kako pametne ključavnice, senzorji IoT v sobah in mobilni nadzorni sistemi izboljšujejo zadovoljstvo gostov in omogočajo personalizacijo v velikem obsegu.</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C015D2D1-9305-2CFE-2F08-4CB2B967DD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5" name="Picture 4" descr="A person's face with a city in the background&#10;&#10;Description automatically generated">
            <a:extLst>
              <a:ext uri="{FF2B5EF4-FFF2-40B4-BE49-F238E27FC236}">
                <a16:creationId xmlns:a16="http://schemas.microsoft.com/office/drawing/2014/main" id="{911BE93F-D8A6-AA4A-132A-7FEBFBD8F4BD}"/>
              </a:ext>
            </a:extLst>
          </p:cNvPr>
          <p:cNvPicPr>
            <a:picLocks noChangeAspect="1"/>
          </p:cNvPicPr>
          <p:nvPr/>
        </p:nvPicPr>
        <p:blipFill rotWithShape="1">
          <a:blip r:embed="rId5">
            <a:alphaModFix/>
          </a:blip>
          <a:srcRect t="2108" b="2108"/>
          <a:stretch/>
        </p:blipFill>
        <p:spPr>
          <a:xfrm>
            <a:off x="6543861" y="3317908"/>
            <a:ext cx="4204651" cy="2375525"/>
          </a:xfrm>
          <a:prstGeom prst="rect">
            <a:avLst/>
          </a:prstGeom>
        </p:spPr>
      </p:pic>
      <p:sp>
        <p:nvSpPr>
          <p:cNvPr id="9" name="Oval 8">
            <a:extLst>
              <a:ext uri="{FF2B5EF4-FFF2-40B4-BE49-F238E27FC236}">
                <a16:creationId xmlns:a16="http://schemas.microsoft.com/office/drawing/2014/main" id="{26A59502-5498-5A21-66A5-AA9DFB158C3E}"/>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41C64FD5-F6C5-84EA-1158-D4A9AA1F6FC4}"/>
              </a:ext>
            </a:extLst>
          </p:cNvPr>
          <p:cNvSpPr/>
          <p:nvPr/>
        </p:nvSpPr>
        <p:spPr>
          <a:xfrm>
            <a:off x="9511150" y="2324428"/>
            <a:ext cx="1942177"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Kliknite za </a:t>
            </a:r>
            <a:r>
              <a:rPr lang="en-IE" sz="2800" b="1" dirty="0">
                <a:solidFill>
                  <a:schemeClr val="bg1"/>
                </a:solidFill>
                <a:hlinkClick r:id="rId3">
                  <a:extLst>
                    <a:ext uri="{A12FA001-AC4F-418D-AE19-62706E023703}">
                      <ahyp:hlinkClr xmlns:ahyp="http://schemas.microsoft.com/office/drawing/2018/hyperlinkcolor" val="tx"/>
                    </a:ext>
                  </a:extLst>
                </a:hlinkClick>
              </a:rPr>
              <a:t>orodje</a:t>
            </a:r>
            <a:endParaRPr lang="en-IE" sz="2800" b="1" dirty="0">
              <a:solidFill>
                <a:schemeClr val="bg1"/>
              </a:solidFill>
            </a:endParaRPr>
          </a:p>
        </p:txBody>
      </p:sp>
    </p:spTree>
    <p:extLst>
      <p:ext uri="{BB962C8B-B14F-4D97-AF65-F5344CB8AC3E}">
        <p14:creationId xmlns:p14="http://schemas.microsoft.com/office/powerpoint/2010/main" val="2428692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58924-61A8-7B72-9CB2-74791D66D68E}"/>
            </a:ext>
          </a:extLst>
        </p:cNvPr>
        <p:cNvGrpSpPr/>
        <p:nvPr/>
      </p:nvGrpSpPr>
      <p:grpSpPr>
        <a:xfrm>
          <a:off x="0" y="0"/>
          <a:ext cx="0" cy="0"/>
          <a:chOff x="0" y="0"/>
          <a:chExt cx="0" cy="0"/>
        </a:xfrm>
      </p:grpSpPr>
      <p:pic>
        <p:nvPicPr>
          <p:cNvPr id="11" name="Picture Placeholder 7">
            <a:extLst>
              <a:ext uri="{FF2B5EF4-FFF2-40B4-BE49-F238E27FC236}">
                <a16:creationId xmlns:a16="http://schemas.microsoft.com/office/drawing/2014/main" id="{5D987976-6035-A84F-7599-61BE8007B36C}"/>
              </a:ext>
            </a:extLst>
          </p:cNvPr>
          <p:cNvPicPr>
            <a:picLocks noGrp="1" noChangeAspect="1"/>
          </p:cNvPicPr>
          <p:nvPr>
            <p:ph type="pic" sz="quarter" idx="19"/>
          </p:nvPr>
        </p:nvPicPr>
        <p:blipFill>
          <a:blip r:embed="rId2"/>
          <a:srcRect l="2337" r="2337"/>
          <a:stretch>
            <a:fillRect/>
          </a:stretch>
        </p:blipFill>
        <p:spPr/>
      </p:pic>
      <p:sp>
        <p:nvSpPr>
          <p:cNvPr id="2" name="Text Placeholder 1">
            <a:extLst>
              <a:ext uri="{FF2B5EF4-FFF2-40B4-BE49-F238E27FC236}">
                <a16:creationId xmlns:a16="http://schemas.microsoft.com/office/drawing/2014/main" id="{BFEEE1B7-0729-43AA-E8E0-BDCF5F166311}"/>
              </a:ext>
            </a:extLst>
          </p:cNvPr>
          <p:cNvSpPr>
            <a:spLocks noGrp="1"/>
          </p:cNvSpPr>
          <p:nvPr>
            <p:ph type="body" sz="quarter" idx="16"/>
          </p:nvPr>
        </p:nvSpPr>
        <p:spPr>
          <a:xfrm>
            <a:off x="733931" y="2695992"/>
            <a:ext cx="4070544" cy="3066422"/>
          </a:xfrm>
        </p:spPr>
        <p:txBody>
          <a:bodyPr>
            <a:noAutofit/>
          </a:bodyPr>
          <a:lstStyle/>
          <a:p>
            <a:pPr>
              <a:lnSpc>
                <a:spcPts val="3900"/>
              </a:lnSpc>
            </a:pPr>
            <a:r>
              <a:rPr lang="en-GB" sz="4000" dirty="0"/>
              <a:t>Pametna rast – partnerstva, dodatna prodaja in dolgoročno načrtovanje</a:t>
            </a:r>
          </a:p>
          <a:p>
            <a:pPr>
              <a:lnSpc>
                <a:spcPts val="3900"/>
              </a:lnSpc>
            </a:pPr>
            <a:endParaRPr lang="en-GB" sz="4000" dirty="0"/>
          </a:p>
        </p:txBody>
      </p:sp>
      <p:sp>
        <p:nvSpPr>
          <p:cNvPr id="3" name="Text Placeholder 2">
            <a:extLst>
              <a:ext uri="{FF2B5EF4-FFF2-40B4-BE49-F238E27FC236}">
                <a16:creationId xmlns:a16="http://schemas.microsoft.com/office/drawing/2014/main" id="{3CF22778-F099-4841-6666-D1B7C931D44D}"/>
              </a:ext>
            </a:extLst>
          </p:cNvPr>
          <p:cNvSpPr>
            <a:spLocks noGrp="1"/>
          </p:cNvSpPr>
          <p:nvPr>
            <p:ph type="body" sz="quarter" idx="17"/>
          </p:nvPr>
        </p:nvSpPr>
        <p:spPr>
          <a:xfrm>
            <a:off x="733931" y="1095586"/>
            <a:ext cx="5362069" cy="582221"/>
          </a:xfrm>
        </p:spPr>
        <p:txBody>
          <a:bodyPr lIns="91440" tIns="45720" rIns="91440" bIns="45720" anchor="t">
            <a:noAutofit/>
          </a:bodyPr>
          <a:lstStyle/>
          <a:p>
            <a:r>
              <a:rPr lang="en-IE" sz="6600" b="1" dirty="0"/>
              <a:t>3. POGLAVJE</a:t>
            </a:r>
            <a:endParaRPr lang="en-GB" sz="6600" b="1" dirty="0"/>
          </a:p>
        </p:txBody>
      </p:sp>
      <p:sp>
        <p:nvSpPr>
          <p:cNvPr id="8" name="Text Placeholder 7">
            <a:extLst>
              <a:ext uri="{FF2B5EF4-FFF2-40B4-BE49-F238E27FC236}">
                <a16:creationId xmlns:a16="http://schemas.microsoft.com/office/drawing/2014/main" id="{A9FBAF66-4794-EACA-CFD1-054444CAFAE1}"/>
              </a:ext>
            </a:extLst>
          </p:cNvPr>
          <p:cNvSpPr>
            <a:spLocks noGrp="1"/>
          </p:cNvSpPr>
          <p:nvPr>
            <p:ph type="body" sz="quarter" idx="65"/>
          </p:nvPr>
        </p:nvSpPr>
        <p:spPr>
          <a:xfrm>
            <a:off x="8485094" y="1451578"/>
            <a:ext cx="3706906" cy="452458"/>
          </a:xfrm>
          <a:solidFill>
            <a:srgbClr val="EC7C69"/>
          </a:solidFill>
        </p:spPr>
        <p:txBody>
          <a:bodyPr/>
          <a:lstStyle/>
          <a:p>
            <a:pPr algn="ctr"/>
            <a:r>
              <a:rPr lang="sl-SI" sz="1200" dirty="0"/>
              <a:t>Avtor fotografije: Fossatun Pods &amp; Cottages, Islandija</a:t>
            </a:r>
          </a:p>
        </p:txBody>
      </p:sp>
      <p:sp>
        <p:nvSpPr>
          <p:cNvPr id="4" name="Freeform 3">
            <a:extLst>
              <a:ext uri="{FF2B5EF4-FFF2-40B4-BE49-F238E27FC236}">
                <a16:creationId xmlns:a16="http://schemas.microsoft.com/office/drawing/2014/main" id="{4F5AAD98-52DE-9C46-78C9-634010C78DD8}"/>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81A6AE0C-376B-0B11-A262-CED379D16829}"/>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27</a:t>
            </a:fld>
            <a:endParaRPr lang="fr-CA" sz="1200" dirty="0"/>
          </a:p>
        </p:txBody>
      </p:sp>
      <p:pic>
        <p:nvPicPr>
          <p:cNvPr id="9" name="Picture 8">
            <a:extLst>
              <a:ext uri="{FF2B5EF4-FFF2-40B4-BE49-F238E27FC236}">
                <a16:creationId xmlns:a16="http://schemas.microsoft.com/office/drawing/2014/main" id="{3E6FB605-1CAC-FBB1-1442-8D9A6DD93665}"/>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4269993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57482-0743-1D3A-8937-80072CD0841D}"/>
            </a:ext>
          </a:extLst>
        </p:cNvPr>
        <p:cNvGrpSpPr/>
        <p:nvPr/>
      </p:nvGrpSpPr>
      <p:grpSpPr>
        <a:xfrm>
          <a:off x="0" y="0"/>
          <a:ext cx="0" cy="0"/>
          <a:chOff x="0" y="0"/>
          <a:chExt cx="0" cy="0"/>
        </a:xfrm>
      </p:grpSpPr>
      <p:pic>
        <p:nvPicPr>
          <p:cNvPr id="7" name="Picture Placeholder 6" descr="A group of wooden letters on a wood surface&#10;&#10;AI-generated content may be incorrect.">
            <a:extLst>
              <a:ext uri="{FF2B5EF4-FFF2-40B4-BE49-F238E27FC236}">
                <a16:creationId xmlns:a16="http://schemas.microsoft.com/office/drawing/2014/main" id="{737EFC0D-B42B-1004-909C-434ABFD9E165}"/>
              </a:ext>
            </a:extLst>
          </p:cNvPr>
          <p:cNvPicPr>
            <a:picLocks noGrp="1" noChangeAspect="1"/>
          </p:cNvPicPr>
          <p:nvPr>
            <p:ph type="pic" sz="quarter" idx="67"/>
          </p:nvPr>
        </p:nvPicPr>
        <p:blipFill>
          <a:blip r:embed="rId2"/>
          <a:srcRect t="1373" b="1373"/>
          <a:stretch>
            <a:fillRect/>
          </a:stretch>
        </p:blipFill>
        <p:spPr/>
      </p:pic>
      <p:sp>
        <p:nvSpPr>
          <p:cNvPr id="2" name="Text Placeholder 1">
            <a:extLst>
              <a:ext uri="{FF2B5EF4-FFF2-40B4-BE49-F238E27FC236}">
                <a16:creationId xmlns:a16="http://schemas.microsoft.com/office/drawing/2014/main" id="{FE7CA464-CC59-15BE-3070-1014BFFBC5A7}"/>
              </a:ext>
            </a:extLst>
          </p:cNvPr>
          <p:cNvSpPr>
            <a:spLocks noGrp="1"/>
          </p:cNvSpPr>
          <p:nvPr>
            <p:ph type="body" sz="quarter" idx="18"/>
          </p:nvPr>
        </p:nvSpPr>
        <p:spPr>
          <a:xfrm>
            <a:off x="7253207" y="1510688"/>
            <a:ext cx="4267624" cy="870198"/>
          </a:xfrm>
        </p:spPr>
        <p:txBody>
          <a:bodyPr/>
          <a:lstStyle/>
          <a:p>
            <a:pPr>
              <a:lnSpc>
                <a:spcPts val="3240"/>
              </a:lnSpc>
            </a:pPr>
            <a:r>
              <a:rPr lang="en-GB" sz="3200" dirty="0"/>
              <a:t>Pametna rast – partnerstva, dodatna prodaja in dolgoročno načrtovanje</a:t>
            </a:r>
          </a:p>
          <a:p>
            <a:pPr>
              <a:lnSpc>
                <a:spcPts val="3240"/>
              </a:lnSpc>
            </a:pPr>
            <a:endParaRPr lang="en-GB" sz="3200" dirty="0"/>
          </a:p>
        </p:txBody>
      </p:sp>
      <p:sp>
        <p:nvSpPr>
          <p:cNvPr id="3" name="Text Placeholder 2">
            <a:extLst>
              <a:ext uri="{FF2B5EF4-FFF2-40B4-BE49-F238E27FC236}">
                <a16:creationId xmlns:a16="http://schemas.microsoft.com/office/drawing/2014/main" id="{7FEFC7E2-A679-2263-EF66-1C8C042C4CCE}"/>
              </a:ext>
            </a:extLst>
          </p:cNvPr>
          <p:cNvSpPr>
            <a:spLocks noGrp="1"/>
          </p:cNvSpPr>
          <p:nvPr>
            <p:ph type="body" sz="quarter" idx="19"/>
          </p:nvPr>
        </p:nvSpPr>
        <p:spPr/>
        <p:txBody>
          <a:bodyPr lIns="91440" tIns="45720" rIns="91440" bIns="45720" anchor="t">
            <a:noAutofit/>
          </a:bodyPr>
          <a:lstStyle/>
          <a:p>
            <a:r>
              <a:rPr lang="en-GB">
                <a:latin typeface="Calibri"/>
                <a:ea typeface="Open Sans"/>
                <a:cs typeface="Calibri"/>
              </a:rPr>
              <a:t>3. poglavje</a:t>
            </a:r>
          </a:p>
        </p:txBody>
      </p:sp>
      <p:sp>
        <p:nvSpPr>
          <p:cNvPr id="29" name="Slide Number Placeholder 5">
            <a:extLst>
              <a:ext uri="{FF2B5EF4-FFF2-40B4-BE49-F238E27FC236}">
                <a16:creationId xmlns:a16="http://schemas.microsoft.com/office/drawing/2014/main" id="{29C28859-DE2E-F66D-6116-B29F6FBB642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28</a:t>
            </a:fld>
            <a:endParaRPr lang="fr-CA" sz="1200" dirty="0"/>
          </a:p>
        </p:txBody>
      </p:sp>
      <p:sp>
        <p:nvSpPr>
          <p:cNvPr id="25" name="Text Placeholder 4">
            <a:extLst>
              <a:ext uri="{FF2B5EF4-FFF2-40B4-BE49-F238E27FC236}">
                <a16:creationId xmlns:a16="http://schemas.microsoft.com/office/drawing/2014/main" id="{6CCEFA0A-E5EA-5538-203C-66A4B73B24C8}"/>
              </a:ext>
            </a:extLst>
          </p:cNvPr>
          <p:cNvSpPr>
            <a:spLocks noGrp="1"/>
          </p:cNvSpPr>
          <p:nvPr>
            <p:ph type="body" sz="quarter" idx="23"/>
          </p:nvPr>
        </p:nvSpPr>
        <p:spPr>
          <a:xfrm>
            <a:off x="455462" y="3682738"/>
            <a:ext cx="3130702" cy="1373830"/>
          </a:xfrm>
        </p:spPr>
        <p:txBody>
          <a:bodyPr lIns="91440" tIns="45720" rIns="91440" bIns="45720" anchor="t"/>
          <a:lstStyle/>
          <a:p>
            <a:pPr>
              <a:buNone/>
            </a:pPr>
            <a:r>
              <a:rPr lang="en-US" sz="4000" b="1" dirty="0">
                <a:solidFill>
                  <a:srgbClr val="EC7C69"/>
                </a:solidFill>
              </a:rPr>
              <a:t>Pregled:</a:t>
            </a:r>
            <a:endParaRPr lang="en-US" sz="4000" dirty="0"/>
          </a:p>
        </p:txBody>
      </p:sp>
      <p:sp>
        <p:nvSpPr>
          <p:cNvPr id="26" name="Text Placeholder 4">
            <a:extLst>
              <a:ext uri="{FF2B5EF4-FFF2-40B4-BE49-F238E27FC236}">
                <a16:creationId xmlns:a16="http://schemas.microsoft.com/office/drawing/2014/main" id="{A4A33156-5090-15B4-D009-739641969A54}"/>
              </a:ext>
            </a:extLst>
          </p:cNvPr>
          <p:cNvSpPr txBox="1">
            <a:spLocks/>
          </p:cNvSpPr>
          <p:nvPr/>
        </p:nvSpPr>
        <p:spPr>
          <a:xfrm>
            <a:off x="3409628" y="4455381"/>
            <a:ext cx="8111204"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Naučili se boste, kako sodelovati z lokalnimi podjetji, gostom ponuditi majhne dodatke in načrtovati prihodnost. Raziskali bomo, kako povečati prihodke brez dodatnega stresa in kako rasti na način, ki ustreza vašim ciljem in vrednotam. Cilj ni le postati večji, ampak rasti bolje – z zadovoljnimi gosti, dobrim ugledom in dolgoročnim uspehom.</a:t>
            </a:r>
          </a:p>
          <a:p>
            <a:pPr>
              <a:lnSpc>
                <a:spcPts val="2360"/>
              </a:lnSpc>
            </a:pPr>
            <a:endParaRPr lang="en-IE" dirty="0"/>
          </a:p>
        </p:txBody>
      </p:sp>
      <p:sp>
        <p:nvSpPr>
          <p:cNvPr id="27" name="Text Placeholder 4">
            <a:extLst>
              <a:ext uri="{FF2B5EF4-FFF2-40B4-BE49-F238E27FC236}">
                <a16:creationId xmlns:a16="http://schemas.microsoft.com/office/drawing/2014/main" id="{EBE20E57-6A3E-D08C-30C8-40538602826B}"/>
              </a:ext>
            </a:extLst>
          </p:cNvPr>
          <p:cNvSpPr txBox="1">
            <a:spLocks/>
          </p:cNvSpPr>
          <p:nvPr/>
        </p:nvSpPr>
        <p:spPr>
          <a:xfrm>
            <a:off x="454301" y="4455381"/>
            <a:ext cx="2864631"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a:t>To poglavje se </a:t>
            </a:r>
            <a:r>
              <a:rPr lang="en-IE" b="1" dirty="0"/>
              <a:t>osredotoča na pametno, preprosto in trajnostno rast vašega gostinskega podjetja.</a:t>
            </a:r>
          </a:p>
          <a:p>
            <a:pPr>
              <a:lnSpc>
                <a:spcPts val="2360"/>
              </a:lnSpc>
            </a:pPr>
            <a:endParaRPr lang="en-IE" dirty="0"/>
          </a:p>
        </p:txBody>
      </p:sp>
      <p:sp>
        <p:nvSpPr>
          <p:cNvPr id="10" name="Text Placeholder 7">
            <a:extLst>
              <a:ext uri="{FF2B5EF4-FFF2-40B4-BE49-F238E27FC236}">
                <a16:creationId xmlns:a16="http://schemas.microsoft.com/office/drawing/2014/main" id="{99DF7916-D4C4-299A-FE37-22B241C40A66}"/>
              </a:ext>
            </a:extLst>
          </p:cNvPr>
          <p:cNvSpPr txBox="1">
            <a:spLocks/>
          </p:cNvSpPr>
          <p:nvPr/>
        </p:nvSpPr>
        <p:spPr>
          <a:xfrm>
            <a:off x="0" y="74986"/>
            <a:ext cx="5268056" cy="452458"/>
          </a:xfrm>
          <a:prstGeom prst="rect">
            <a:avLst/>
          </a:prstGeom>
          <a:solidFill>
            <a:srgbClr val="EC7C69"/>
          </a:solidFill>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sl-SI" sz="1200" dirty="0">
                <a:solidFill>
                  <a:schemeClr val="bg1"/>
                </a:solidFill>
              </a:rPr>
              <a:t>Fotografija: </a:t>
            </a:r>
          </a:p>
          <a:p>
            <a:pPr marL="0" indent="0" algn="ctr">
              <a:lnSpc>
                <a:spcPts val="1240"/>
              </a:lnSpc>
              <a:spcBef>
                <a:spcPts val="0"/>
              </a:spcBef>
              <a:buNone/>
            </a:pPr>
            <a:r>
              <a:rPr lang="sl-SI" sz="1200" dirty="0">
                <a:solidFill>
                  <a:schemeClr val="bg1"/>
                </a:solidFill>
              </a:rPr>
              <a:t>Ta fotografija avtorja Neznan avtor je licencirana pod imenom CC BY-SA</a:t>
            </a:r>
          </a:p>
        </p:txBody>
      </p:sp>
    </p:spTree>
    <p:extLst>
      <p:ext uri="{BB962C8B-B14F-4D97-AF65-F5344CB8AC3E}">
        <p14:creationId xmlns:p14="http://schemas.microsoft.com/office/powerpoint/2010/main" val="352298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7A2DE-75F7-3AF1-752B-18B7733A12AB}"/>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921A3EEB-1EB9-62AB-E850-31CE6608A4FE}"/>
              </a:ext>
            </a:extLst>
          </p:cNvPr>
          <p:cNvSpPr txBox="1">
            <a:spLocks/>
          </p:cNvSpPr>
          <p:nvPr/>
        </p:nvSpPr>
        <p:spPr>
          <a:xfrm>
            <a:off x="629645" y="307773"/>
            <a:ext cx="864982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Uvod </a:t>
            </a:r>
            <a:r>
              <a:rPr lang="en-US" dirty="0"/>
              <a:t>– Pametna rast – partnerstva, dodatna prodaja in dolgoročno načrtovanje</a:t>
            </a:r>
          </a:p>
          <a:p>
            <a:pPr>
              <a:lnSpc>
                <a:spcPts val="3720"/>
              </a:lnSpc>
            </a:pPr>
            <a:endParaRPr lang="en-US" dirty="0"/>
          </a:p>
          <a:p>
            <a:pPr>
              <a:lnSpc>
                <a:spcPts val="3720"/>
              </a:lnSpc>
            </a:pPr>
            <a:endParaRPr lang="en-US" dirty="0"/>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BEBC30F6-4C51-760F-F29E-8C7E4B0F1423}"/>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293C00B7-251A-CF43-22AE-B458ABCDCA07}"/>
              </a:ext>
            </a:extLst>
          </p:cNvPr>
          <p:cNvSpPr txBox="1">
            <a:spLocks/>
          </p:cNvSpPr>
          <p:nvPr/>
        </p:nvSpPr>
        <p:spPr>
          <a:xfrm>
            <a:off x="629645" y="1898947"/>
            <a:ext cx="10115857" cy="3902247"/>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dirty="0">
                <a:solidFill>
                  <a:srgbClr val="414141"/>
                </a:solidFill>
              </a:rPr>
              <a:t>Ko bo vaše gostovanje dobro delovalo, boste morda začeli razmišljati o tem, </a:t>
            </a:r>
            <a:r>
              <a:rPr lang="en-GB" sz="2200" dirty="0" err="1">
                <a:solidFill>
                  <a:srgbClr val="414141"/>
                </a:solidFill>
              </a:rPr>
              <a:t>kako</a:t>
            </a:r>
            <a:r>
              <a:rPr lang="en-GB" sz="2200" dirty="0">
                <a:solidFill>
                  <a:srgbClr val="414141"/>
                </a:solidFill>
              </a:rPr>
              <a:t> ga </a:t>
            </a:r>
            <a:r>
              <a:rPr lang="en-GB" sz="2200" dirty="0" err="1">
                <a:solidFill>
                  <a:srgbClr val="414141"/>
                </a:solidFill>
              </a:rPr>
              <a:t>razširiti</a:t>
            </a:r>
            <a:r>
              <a:rPr lang="en-GB" sz="2200" dirty="0">
                <a:solidFill>
                  <a:srgbClr val="414141"/>
                </a:solidFill>
              </a:rPr>
              <a:t>. A </a:t>
            </a:r>
            <a:r>
              <a:rPr lang="en-GB" sz="2200" dirty="0" err="1">
                <a:solidFill>
                  <a:srgbClr val="414141"/>
                </a:solidFill>
              </a:rPr>
              <a:t>rast</a:t>
            </a:r>
            <a:r>
              <a:rPr lang="en-GB" sz="2200" dirty="0">
                <a:solidFill>
                  <a:srgbClr val="414141"/>
                </a:solidFill>
              </a:rPr>
              <a:t> </a:t>
            </a:r>
            <a:r>
              <a:rPr lang="en-GB" sz="2200" dirty="0" err="1">
                <a:solidFill>
                  <a:srgbClr val="414141"/>
                </a:solidFill>
              </a:rPr>
              <a:t>ni</a:t>
            </a:r>
            <a:r>
              <a:rPr lang="en-GB" sz="2200" dirty="0">
                <a:solidFill>
                  <a:srgbClr val="414141"/>
                </a:solidFill>
              </a:rPr>
              <a:t> </a:t>
            </a:r>
            <a:r>
              <a:rPr lang="en-GB" sz="2200" dirty="0" err="1">
                <a:solidFill>
                  <a:srgbClr val="414141"/>
                </a:solidFill>
              </a:rPr>
              <a:t>nujno</a:t>
            </a:r>
            <a:r>
              <a:rPr lang="en-GB" sz="2200" dirty="0">
                <a:solidFill>
                  <a:srgbClr val="414141"/>
                </a:solidFill>
              </a:rPr>
              <a:t> </a:t>
            </a:r>
            <a:r>
              <a:rPr lang="en-GB" sz="2200" dirty="0" err="1">
                <a:solidFill>
                  <a:srgbClr val="414141"/>
                </a:solidFill>
              </a:rPr>
              <a:t>povezana</a:t>
            </a:r>
            <a:r>
              <a:rPr lang="en-GB" sz="2200" dirty="0">
                <a:solidFill>
                  <a:srgbClr val="414141"/>
                </a:solidFill>
              </a:rPr>
              <a:t> z </a:t>
            </a:r>
            <a:r>
              <a:rPr lang="en-GB" sz="2200" dirty="0" err="1">
                <a:solidFill>
                  <a:srgbClr val="414141"/>
                </a:solidFill>
              </a:rPr>
              <a:t>več</a:t>
            </a:r>
            <a:r>
              <a:rPr lang="en-GB" sz="2200" dirty="0">
                <a:solidFill>
                  <a:srgbClr val="414141"/>
                </a:solidFill>
              </a:rPr>
              <a:t> dela </a:t>
            </a:r>
            <a:r>
              <a:rPr lang="en-GB" sz="2200" dirty="0" err="1">
                <a:solidFill>
                  <a:srgbClr val="414141"/>
                </a:solidFill>
              </a:rPr>
              <a:t>ali</a:t>
            </a:r>
            <a:r>
              <a:rPr lang="en-GB" sz="2200" dirty="0">
                <a:solidFill>
                  <a:srgbClr val="414141"/>
                </a:solidFill>
              </a:rPr>
              <a:t> </a:t>
            </a:r>
            <a:r>
              <a:rPr lang="en-GB" sz="2200" dirty="0" err="1">
                <a:solidFill>
                  <a:srgbClr val="414141"/>
                </a:solidFill>
              </a:rPr>
              <a:t>večjim</a:t>
            </a:r>
            <a:r>
              <a:rPr lang="en-GB" sz="2200" dirty="0">
                <a:solidFill>
                  <a:srgbClr val="414141"/>
                </a:solidFill>
              </a:rPr>
              <a:t> </a:t>
            </a:r>
            <a:r>
              <a:rPr lang="en-GB" sz="2200" dirty="0" err="1">
                <a:solidFill>
                  <a:srgbClr val="414141"/>
                </a:solidFill>
              </a:rPr>
              <a:t>tveganjem</a:t>
            </a:r>
            <a:r>
              <a:rPr lang="en-GB" sz="2200" dirty="0">
                <a:solidFill>
                  <a:srgbClr val="414141"/>
                </a:solidFill>
              </a:rPr>
              <a:t>.  V </a:t>
            </a:r>
            <a:r>
              <a:rPr lang="en-GB" sz="2200" dirty="0" err="1">
                <a:solidFill>
                  <a:srgbClr val="414141"/>
                </a:solidFill>
              </a:rPr>
              <a:t>tem</a:t>
            </a:r>
            <a:r>
              <a:rPr lang="en-GB" sz="2200" dirty="0">
                <a:solidFill>
                  <a:srgbClr val="414141"/>
                </a:solidFill>
              </a:rPr>
              <a:t> </a:t>
            </a:r>
            <a:r>
              <a:rPr lang="en-GB" sz="2200" dirty="0" err="1">
                <a:solidFill>
                  <a:srgbClr val="414141"/>
                </a:solidFill>
              </a:rPr>
              <a:t>poglavju</a:t>
            </a:r>
            <a:r>
              <a:rPr lang="en-GB" sz="2200" dirty="0">
                <a:solidFill>
                  <a:srgbClr val="414141"/>
                </a:solidFill>
              </a:rPr>
              <a:t> </a:t>
            </a:r>
            <a:r>
              <a:rPr lang="en-GB" sz="2200" dirty="0" err="1">
                <a:solidFill>
                  <a:srgbClr val="414141"/>
                </a:solidFill>
              </a:rPr>
              <a:t>boste</a:t>
            </a:r>
            <a:r>
              <a:rPr lang="en-GB" sz="2200" dirty="0">
                <a:solidFill>
                  <a:srgbClr val="414141"/>
                </a:solidFill>
              </a:rPr>
              <a:t> </a:t>
            </a:r>
            <a:r>
              <a:rPr lang="en-GB" sz="2200" dirty="0" err="1">
                <a:solidFill>
                  <a:srgbClr val="414141"/>
                </a:solidFill>
              </a:rPr>
              <a:t>spoznali</a:t>
            </a:r>
            <a:r>
              <a:rPr lang="en-GB" sz="2200" dirty="0">
                <a:solidFill>
                  <a:srgbClr val="414141"/>
                </a:solidFill>
              </a:rPr>
              <a:t> majhne, pametne načine za izboljšanje in širitev. Naučili se boste, kako gostom ponuditi dodatne storitve, na primer zajtrk v škatli ali lokalne izlete, s sodelovanjem s partnerji v bližini.</a:t>
            </a:r>
          </a:p>
          <a:p>
            <a:pPr indent="0">
              <a:lnSpc>
                <a:spcPts val="2340"/>
              </a:lnSpc>
              <a:buClr>
                <a:srgbClr val="EC7C69"/>
              </a:buClr>
            </a:pPr>
            <a:endParaRPr lang="en-GB" sz="2200" dirty="0">
              <a:solidFill>
                <a:srgbClr val="414141"/>
              </a:solidFill>
            </a:endParaRPr>
          </a:p>
          <a:p>
            <a:pPr indent="0">
              <a:lnSpc>
                <a:spcPts val="2340"/>
              </a:lnSpc>
              <a:buClr>
                <a:srgbClr val="EC7C69"/>
              </a:buClr>
            </a:pPr>
            <a:r>
              <a:rPr lang="en-GB" sz="2200" dirty="0">
                <a:solidFill>
                  <a:srgbClr val="414141"/>
                </a:solidFill>
              </a:rPr>
              <a:t>Pogovarjali se bomo tudi o dodatni prodaji – ponujanju dodatkov na način, ki je enostaven in koristen, ne pa vsiljiv.  Nazadnje se boste naučili, kako načrtovati dolgoročni uspeh: kdaj dvigniti cene, kako izboljšati svoj prostor in kako ostati osredotočen na tisto, kar je za vas najpomembnejše.  Z malo načrtovanja lahko razširite svoje podjetje na način, ki se vam zdi pravilen in ki gostom omogoča, da se vračajo.</a:t>
            </a:r>
          </a:p>
          <a:p>
            <a:pPr indent="0">
              <a:lnSpc>
                <a:spcPts val="2340"/>
              </a:lnSpc>
              <a:buClr>
                <a:srgbClr val="EC7C69"/>
              </a:buClr>
            </a:pPr>
            <a:endParaRPr lang="en-US" sz="2200" dirty="0">
              <a:solidFill>
                <a:srgbClr val="414141"/>
              </a:solidFill>
            </a:endParaRPr>
          </a:p>
        </p:txBody>
      </p:sp>
      <p:pic>
        <p:nvPicPr>
          <p:cNvPr id="2" name="Picture 1">
            <a:extLst>
              <a:ext uri="{FF2B5EF4-FFF2-40B4-BE49-F238E27FC236}">
                <a16:creationId xmlns:a16="http://schemas.microsoft.com/office/drawing/2014/main" id="{F30178DF-5D22-59CB-2EDB-0C186FC4001C}"/>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9150785" y="4619896"/>
            <a:ext cx="2915968" cy="2151133"/>
          </a:xfrm>
          <a:prstGeom prst="rect">
            <a:avLst/>
          </a:prstGeom>
        </p:spPr>
      </p:pic>
      <p:sp>
        <p:nvSpPr>
          <p:cNvPr id="3" name="TextBox 2">
            <a:extLst>
              <a:ext uri="{FF2B5EF4-FFF2-40B4-BE49-F238E27FC236}">
                <a16:creationId xmlns:a16="http://schemas.microsoft.com/office/drawing/2014/main" id="{FAEE7B9A-9805-44E0-792F-55990E3A373A}"/>
              </a:ext>
            </a:extLst>
          </p:cNvPr>
          <p:cNvSpPr txBox="1"/>
          <p:nvPr/>
        </p:nvSpPr>
        <p:spPr>
          <a:xfrm>
            <a:off x="629645" y="6056924"/>
            <a:ext cx="7457765" cy="369332"/>
          </a:xfrm>
          <a:prstGeom prst="rect">
            <a:avLst/>
          </a:prstGeom>
          <a:noFill/>
        </p:spPr>
        <p:txBody>
          <a:bodyPr wrap="square" lIns="91440" tIns="45720" rIns="91440" bIns="45720" rtlCol="0" anchor="t">
            <a:spAutoFit/>
          </a:bodyPr>
          <a:lstStyle/>
          <a:p>
            <a:r>
              <a:rPr lang="en-IE" dirty="0">
                <a:solidFill>
                  <a:srgbClr val="414141"/>
                </a:solidFill>
              </a:rPr>
              <a:t>Vir:</a:t>
            </a:r>
            <a:r>
              <a:rPr lang="en-IE" b="1" dirty="0">
                <a:solidFill>
                  <a:srgbClr val="414141"/>
                </a:solidFill>
              </a:rPr>
              <a:t> </a:t>
            </a:r>
            <a:r>
              <a:rPr lang="en-US" dirty="0">
                <a:solidFill>
                  <a:srgbClr val="459597"/>
                </a:solidFill>
              </a:rPr>
              <a:t>Booking.com Partner Hub – »Zagotavljanje odličnih izkušenj gostom«</a:t>
            </a:r>
            <a:endParaRPr lang="en-IE" dirty="0">
              <a:solidFill>
                <a:srgbClr val="459597"/>
              </a:solidFill>
            </a:endParaRPr>
          </a:p>
        </p:txBody>
      </p:sp>
      <p:sp>
        <p:nvSpPr>
          <p:cNvPr id="7" name="Slide Number Placeholder 5">
            <a:extLst>
              <a:ext uri="{FF2B5EF4-FFF2-40B4-BE49-F238E27FC236}">
                <a16:creationId xmlns:a16="http://schemas.microsoft.com/office/drawing/2014/main" id="{078F9323-772C-30B8-79C8-192845A61E6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29</a:t>
            </a:fld>
            <a:endParaRPr lang="fr-CA" sz="1200" dirty="0"/>
          </a:p>
        </p:txBody>
      </p:sp>
    </p:spTree>
    <p:extLst>
      <p:ext uri="{BB962C8B-B14F-4D97-AF65-F5344CB8AC3E}">
        <p14:creationId xmlns:p14="http://schemas.microsoft.com/office/powerpoint/2010/main" val="3457820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5744878" y="478770"/>
            <a:ext cx="700387" cy="689518"/>
          </a:xfrm>
        </p:spPr>
        <p:txBody>
          <a:bodyPr anchor="b"/>
          <a:lstStyle/>
          <a:p>
            <a:r>
              <a:rPr lang="en-US" sz="3600" b="1" dirty="0"/>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6679763" y="478770"/>
            <a:ext cx="4415332" cy="689519"/>
          </a:xfrm>
        </p:spPr>
        <p:txBody>
          <a:bodyPr anchor="t"/>
          <a:lstStyle/>
          <a:p>
            <a:pPr>
              <a:lnSpc>
                <a:spcPts val="2240"/>
              </a:lnSpc>
            </a:pPr>
            <a:r>
              <a:rPr lang="en-GB" b="1" kern="1200" dirty="0">
                <a:solidFill>
                  <a:srgbClr val="EC7C69"/>
                </a:solidFill>
                <a:latin typeface="+mn-lt"/>
                <a:ea typeface="+mn-ea"/>
                <a:cs typeface="+mn-cs"/>
              </a:rPr>
              <a:t>Upravljanje potovanja gostov – pred, med in po bivanju</a:t>
            </a:r>
          </a:p>
          <a:p>
            <a:pPr>
              <a:lnSpc>
                <a:spcPts val="2240"/>
              </a:lnSpc>
            </a:pPr>
            <a:endParaRPr lang="en-GB"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72295" y="1305618"/>
            <a:ext cx="4472729" cy="4246763"/>
          </a:xfrm>
        </p:spPr>
        <p:txBody>
          <a:bodyPr/>
          <a:lstStyle/>
          <a:p>
            <a:pPr marL="0" indent="0">
              <a:lnSpc>
                <a:spcPts val="2180"/>
              </a:lnSpc>
            </a:pPr>
            <a:r>
              <a:rPr lang="en-GB" sz="2200" b="0" dirty="0"/>
              <a:t>Ta modul pomaga udeležencem zagotoviti visokokakovostno izkušnjo gostov, hkrati pa poskrbi, da poslovanje ostane obvladljivo, učinkovito in trajnostno. </a:t>
            </a:r>
          </a:p>
          <a:p>
            <a:pPr marL="0" indent="0">
              <a:lnSpc>
                <a:spcPts val="2180"/>
              </a:lnSpc>
            </a:pPr>
            <a:endParaRPr lang="en-GB" sz="2200" b="0" dirty="0"/>
          </a:p>
          <a:p>
            <a:pPr marL="0" indent="0">
              <a:lnSpc>
                <a:spcPts val="2180"/>
              </a:lnSpc>
            </a:pPr>
            <a:r>
              <a:rPr lang="en-GB" sz="2200" b="0" dirty="0"/>
              <a:t>Osredotoča se na celotno potovanje gostov – od prvega stika do nadaljnjega spremljanja – in uvaja praktične sisteme za vsakodnevno poslovanje. Učenci raziskujejo tudi načine za rast svojega podjetja z dodajanjem vrednosti prek lokalnih partnerstev, ponudb za goste in dolgoročnega načrtovanja.</a:t>
            </a:r>
          </a:p>
          <a:p>
            <a:pPr marL="0" indent="0">
              <a:lnSpc>
                <a:spcPts val="2180"/>
              </a:lnSpc>
            </a:pPr>
            <a:endParaRPr lang="en-US" sz="22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6679763" y="1169158"/>
            <a:ext cx="4938958" cy="311554"/>
          </a:xfrm>
        </p:spPr>
        <p:txBody>
          <a:bodyPr lIns="91440" tIns="45720" rIns="91440" bIns="45720" anchor="t">
            <a:noAutofit/>
          </a:bodyPr>
          <a:lstStyle/>
          <a:p>
            <a:pPr>
              <a:lnSpc>
                <a:spcPts val="1800"/>
              </a:lnSpc>
            </a:pPr>
            <a:r>
              <a:rPr lang="en-GB" sz="1800" dirty="0">
                <a:solidFill>
                  <a:srgbClr val="414141"/>
                </a:solidFill>
              </a:rPr>
              <a:t>Naučite se, kako gostom </a:t>
            </a:r>
            <a:r>
              <a:rPr lang="en-GB" sz="1800" dirty="0" err="1">
                <a:solidFill>
                  <a:srgbClr val="414141"/>
                </a:solidFill>
              </a:rPr>
              <a:t>zagotoviti</a:t>
            </a:r>
            <a:r>
              <a:rPr lang="en-GB" sz="1800" dirty="0">
                <a:solidFill>
                  <a:srgbClr val="414141"/>
                </a:solidFill>
              </a:rPr>
              <a:t> </a:t>
            </a:r>
            <a:r>
              <a:rPr lang="en-GB" sz="1800" dirty="0" err="1">
                <a:solidFill>
                  <a:srgbClr val="414141"/>
                </a:solidFill>
              </a:rPr>
              <a:t>odlično</a:t>
            </a:r>
            <a:r>
              <a:rPr lang="en-GB" sz="1800" dirty="0">
                <a:solidFill>
                  <a:srgbClr val="414141"/>
                </a:solidFill>
              </a:rPr>
              <a:t> </a:t>
            </a:r>
            <a:r>
              <a:rPr lang="en-GB" sz="1800" dirty="0" err="1">
                <a:solidFill>
                  <a:srgbClr val="414141"/>
                </a:solidFill>
              </a:rPr>
              <a:t>izkušnjo</a:t>
            </a:r>
            <a:r>
              <a:rPr lang="en-GB" sz="1800" dirty="0">
                <a:solidFill>
                  <a:srgbClr val="414141"/>
                </a:solidFill>
              </a:rPr>
              <a:t> od </a:t>
            </a:r>
            <a:r>
              <a:rPr lang="en-GB" sz="1800" dirty="0" err="1">
                <a:solidFill>
                  <a:srgbClr val="414141"/>
                </a:solidFill>
              </a:rPr>
              <a:t>rezervacije</a:t>
            </a:r>
            <a:r>
              <a:rPr lang="en-GB" sz="1800" dirty="0">
                <a:solidFill>
                  <a:srgbClr val="414141"/>
                </a:solidFill>
              </a:rPr>
              <a:t> do </a:t>
            </a:r>
            <a:r>
              <a:rPr lang="en-GB" sz="1800" dirty="0" err="1">
                <a:solidFill>
                  <a:srgbClr val="414141"/>
                </a:solidFill>
              </a:rPr>
              <a:t>odhoda</a:t>
            </a:r>
            <a:r>
              <a:rPr lang="en-GB" sz="1800" dirty="0">
                <a:solidFill>
                  <a:srgbClr val="414141"/>
                </a:solidFill>
              </a:rPr>
              <a:t>. Z dobro </a:t>
            </a:r>
            <a:r>
              <a:rPr lang="en-GB" sz="1800" dirty="0" err="1">
                <a:solidFill>
                  <a:srgbClr val="414141"/>
                </a:solidFill>
              </a:rPr>
              <a:t>komunikacijo</a:t>
            </a:r>
            <a:r>
              <a:rPr lang="en-GB" sz="1800" dirty="0">
                <a:solidFill>
                  <a:srgbClr val="414141"/>
                </a:solidFill>
              </a:rPr>
              <a:t> in </a:t>
            </a:r>
            <a:r>
              <a:rPr lang="en-GB" sz="1800" dirty="0" err="1">
                <a:solidFill>
                  <a:srgbClr val="414141"/>
                </a:solidFill>
              </a:rPr>
              <a:t>majhnimi</a:t>
            </a:r>
            <a:r>
              <a:rPr lang="en-GB" sz="1800" dirty="0">
                <a:solidFill>
                  <a:srgbClr val="414141"/>
                </a:solidFill>
              </a:rPr>
              <a:t> </a:t>
            </a:r>
            <a:r>
              <a:rPr lang="en-GB" sz="1800" dirty="0" err="1">
                <a:solidFill>
                  <a:srgbClr val="414141"/>
                </a:solidFill>
              </a:rPr>
              <a:t>osebnimi</a:t>
            </a:r>
            <a:r>
              <a:rPr lang="en-GB" sz="1800" dirty="0">
                <a:solidFill>
                  <a:srgbClr val="414141"/>
                </a:solidFill>
              </a:rPr>
              <a:t> </a:t>
            </a:r>
            <a:r>
              <a:rPr lang="en-GB" sz="1800" dirty="0" err="1">
                <a:solidFill>
                  <a:srgbClr val="414141"/>
                </a:solidFill>
              </a:rPr>
              <a:t>pozornostmi</a:t>
            </a:r>
            <a:r>
              <a:rPr lang="en-GB" sz="1800" dirty="0">
                <a:solidFill>
                  <a:srgbClr val="414141"/>
                </a:solidFill>
              </a:rPr>
              <a:t> jim pomagajte, da se počutijo dobrodošli in da se želijo vrniti.</a:t>
            </a:r>
          </a:p>
          <a:p>
            <a:pPr>
              <a:lnSpc>
                <a:spcPts val="1800"/>
              </a:lnSpc>
            </a:pPr>
            <a:endParaRPr lang="en-GB" sz="1800" dirty="0">
              <a:solidFill>
                <a:srgbClr val="414141"/>
              </a:solidFill>
            </a:endParaRP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5744878" y="2377751"/>
            <a:ext cx="700387" cy="626835"/>
          </a:xfrm>
        </p:spPr>
        <p:txBody>
          <a:bodyPr anchor="b"/>
          <a:lstStyle/>
          <a:p>
            <a:r>
              <a:rPr lang="en-US" sz="3600" b="1" dirty="0"/>
              <a:t>02</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6679763" y="2374458"/>
            <a:ext cx="4472729" cy="469476"/>
          </a:xfrm>
        </p:spPr>
        <p:txBody>
          <a:bodyPr anchor="t"/>
          <a:lstStyle/>
          <a:p>
            <a:pPr>
              <a:lnSpc>
                <a:spcPts val="2240"/>
              </a:lnSpc>
            </a:pPr>
            <a:r>
              <a:rPr lang="en-US" b="1" dirty="0">
                <a:solidFill>
                  <a:srgbClr val="EC7C69"/>
                </a:solidFill>
              </a:rPr>
              <a:t>Orodja in sistemi za učinkovito poslovanje</a:t>
            </a:r>
          </a:p>
          <a:p>
            <a:pPr>
              <a:lnSpc>
                <a:spcPts val="2240"/>
              </a:lnSpc>
            </a:pPr>
            <a:endParaRPr lang="en-US" b="1" dirty="0">
              <a:solidFill>
                <a:srgbClr val="EC7C69"/>
              </a:solidFill>
            </a:endParaRP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6684609" y="3115347"/>
            <a:ext cx="4815558" cy="723299"/>
          </a:xfrm>
        </p:spPr>
        <p:txBody>
          <a:bodyPr anchor="t">
            <a:noAutofit/>
          </a:bodyPr>
          <a:lstStyle/>
          <a:p>
            <a:pPr>
              <a:lnSpc>
                <a:spcPts val="1800"/>
              </a:lnSpc>
            </a:pPr>
            <a:r>
              <a:rPr lang="en-US" sz="1800" dirty="0">
                <a:solidFill>
                  <a:srgbClr val="414141"/>
                </a:solidFill>
              </a:rPr>
              <a:t>Poiščite enostavna in poceni orodja, ki vam bodo pomagala voditi vaš objekt brez stresa. Avtomatizirajte majhne naloge, kot so informacije o prijavi in ocene, da prihranite čas, a še vedno zagotovite dobro storitev.</a:t>
            </a:r>
          </a:p>
          <a:p>
            <a:pPr>
              <a:lnSpc>
                <a:spcPts val="1800"/>
              </a:lnSpc>
            </a:pPr>
            <a:endParaRPr lang="en-US" sz="1800" dirty="0">
              <a:solidFill>
                <a:srgbClr val="414141"/>
              </a:solidFill>
            </a:endParaRPr>
          </a:p>
          <a:p>
            <a:pPr>
              <a:lnSpc>
                <a:spcPts val="1800"/>
              </a:lnSpc>
            </a:pPr>
            <a:endParaRPr lang="en-GB" sz="18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675469" y="274439"/>
            <a:ext cx="5041923" cy="720752"/>
          </a:xfrm>
        </p:spPr>
        <p:txBody>
          <a:bodyPr lIns="91440" tIns="45720" rIns="91440" bIns="45720" anchor="ctr">
            <a:noAutofit/>
          </a:bodyPr>
          <a:lstStyle/>
          <a:p>
            <a:r>
              <a:rPr lang="en-US" b="1" dirty="0"/>
              <a:t>Pregled modula 5</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482081" y="116733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9DBDEEE-37E2-4D7D-EEAE-F063628F4288}"/>
              </a:ext>
            </a:extLst>
          </p:cNvPr>
          <p:cNvCxnSpPr>
            <a:cxnSpLocks/>
          </p:cNvCxnSpPr>
          <p:nvPr/>
        </p:nvCxnSpPr>
        <p:spPr>
          <a:xfrm flipH="1">
            <a:off x="5482081" y="3064787"/>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11">
            <a:extLst>
              <a:ext uri="{FF2B5EF4-FFF2-40B4-BE49-F238E27FC236}">
                <a16:creationId xmlns:a16="http://schemas.microsoft.com/office/drawing/2014/main" id="{5B3010B6-72DD-1B3A-59BB-6CAD417D0B1B}"/>
              </a:ext>
            </a:extLst>
          </p:cNvPr>
          <p:cNvSpPr txBox="1">
            <a:spLocks/>
          </p:cNvSpPr>
          <p:nvPr/>
        </p:nvSpPr>
        <p:spPr>
          <a:xfrm>
            <a:off x="5744878" y="4492419"/>
            <a:ext cx="700387" cy="689518"/>
          </a:xfrm>
          <a:prstGeom prst="rect">
            <a:avLst/>
          </a:prstGeom>
          <a:noFill/>
        </p:spPr>
        <p:txBody>
          <a:bodyPr anchor="b">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03</a:t>
            </a:r>
          </a:p>
        </p:txBody>
      </p:sp>
      <p:sp>
        <p:nvSpPr>
          <p:cNvPr id="3" name="Text Placeholder 12">
            <a:extLst>
              <a:ext uri="{FF2B5EF4-FFF2-40B4-BE49-F238E27FC236}">
                <a16:creationId xmlns:a16="http://schemas.microsoft.com/office/drawing/2014/main" id="{1471625A-1FC7-5026-B50A-9078E4AC46D4}"/>
              </a:ext>
            </a:extLst>
          </p:cNvPr>
          <p:cNvSpPr txBox="1">
            <a:spLocks/>
          </p:cNvSpPr>
          <p:nvPr/>
        </p:nvSpPr>
        <p:spPr>
          <a:xfrm>
            <a:off x="6679764" y="4492419"/>
            <a:ext cx="4706318" cy="51642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US" b="1" dirty="0">
                <a:solidFill>
                  <a:srgbClr val="EC7C69"/>
                </a:solidFill>
              </a:rPr>
              <a:t>Pametna rast – partnerstva, dodatna prodaja in dolgoročno načrtovanje</a:t>
            </a:r>
          </a:p>
          <a:p>
            <a:pPr>
              <a:lnSpc>
                <a:spcPts val="2240"/>
              </a:lnSpc>
            </a:pPr>
            <a:endParaRPr lang="en-US" b="1" dirty="0">
              <a:solidFill>
                <a:srgbClr val="EC7C69"/>
              </a:solidFill>
            </a:endParaRPr>
          </a:p>
        </p:txBody>
      </p:sp>
      <p:sp>
        <p:nvSpPr>
          <p:cNvPr id="4" name="Text Placeholder 14">
            <a:extLst>
              <a:ext uri="{FF2B5EF4-FFF2-40B4-BE49-F238E27FC236}">
                <a16:creationId xmlns:a16="http://schemas.microsoft.com/office/drawing/2014/main" id="{ED390AB9-4058-D6E3-7CDA-7CE51B8A94D7}"/>
              </a:ext>
            </a:extLst>
          </p:cNvPr>
          <p:cNvSpPr txBox="1">
            <a:spLocks/>
          </p:cNvSpPr>
          <p:nvPr/>
        </p:nvSpPr>
        <p:spPr>
          <a:xfrm>
            <a:off x="6679763" y="5475861"/>
            <a:ext cx="4472729" cy="795630"/>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US" sz="1800" dirty="0">
                <a:solidFill>
                  <a:srgbClr val="414141"/>
                </a:solidFill>
              </a:rPr>
              <a:t>Sodelujte z lokalnimi podjetji, da ponudite dodatne storitve in zaslužite več denarja. Načrtujte vnaprej, da bo vaše podjetje raslo v skladu z vašimi cilji in zadovoljilo goste.</a:t>
            </a:r>
          </a:p>
          <a:p>
            <a:pPr>
              <a:lnSpc>
                <a:spcPts val="1800"/>
              </a:lnSpc>
            </a:pPr>
            <a:endParaRPr lang="en-US" sz="1800" dirty="0">
              <a:solidFill>
                <a:srgbClr val="414141"/>
              </a:solidFill>
            </a:endParaRPr>
          </a:p>
          <a:p>
            <a:pPr>
              <a:lnSpc>
                <a:spcPts val="1800"/>
              </a:lnSpc>
            </a:pPr>
            <a:endParaRPr lang="en-US" sz="1800" dirty="0">
              <a:solidFill>
                <a:srgbClr val="414141"/>
              </a:solidFill>
            </a:endParaRPr>
          </a:p>
          <a:p>
            <a:pPr>
              <a:lnSpc>
                <a:spcPts val="1800"/>
              </a:lnSpc>
            </a:pPr>
            <a:endParaRPr lang="en-GB" sz="1800" dirty="0">
              <a:solidFill>
                <a:srgbClr val="414141"/>
              </a:solidFill>
            </a:endParaRPr>
          </a:p>
        </p:txBody>
      </p:sp>
      <p:cxnSp>
        <p:nvCxnSpPr>
          <p:cNvPr id="5" name="Straight Connector 4">
            <a:extLst>
              <a:ext uri="{FF2B5EF4-FFF2-40B4-BE49-F238E27FC236}">
                <a16:creationId xmlns:a16="http://schemas.microsoft.com/office/drawing/2014/main" id="{E4763E85-8230-E79D-9079-124CC9F3A311}"/>
              </a:ext>
            </a:extLst>
          </p:cNvPr>
          <p:cNvCxnSpPr>
            <a:cxnSpLocks/>
          </p:cNvCxnSpPr>
          <p:nvPr/>
        </p:nvCxnSpPr>
        <p:spPr>
          <a:xfrm flipH="1">
            <a:off x="5482081" y="542571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Tree>
    <p:extLst>
      <p:ext uri="{BB962C8B-B14F-4D97-AF65-F5344CB8AC3E}">
        <p14:creationId xmlns:p14="http://schemas.microsoft.com/office/powerpoint/2010/main" val="64816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5694B-E2C8-16BF-533D-E68FD3C4164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AF2CBB6-484E-AE6F-81A6-DFE72ECF050D}"/>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B29C7CEF-6B8C-A2CE-F839-8208C662AA4B}"/>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BEDFC1A5-43C4-24ED-1740-5CB59D0D46F5}"/>
              </a:ext>
            </a:extLst>
          </p:cNvPr>
          <p:cNvSpPr>
            <a:spLocks noGrp="1"/>
          </p:cNvSpPr>
          <p:nvPr>
            <p:ph type="body" sz="quarter" idx="16"/>
          </p:nvPr>
        </p:nvSpPr>
        <p:spPr>
          <a:xfrm>
            <a:off x="4061012" y="732734"/>
            <a:ext cx="6435538" cy="803654"/>
          </a:xfrm>
          <a:prstGeom prst="rect">
            <a:avLst/>
          </a:prstGeom>
        </p:spPr>
        <p:txBody>
          <a:bodyPr/>
          <a:lstStyle/>
          <a:p>
            <a:r>
              <a:rPr lang="en-US" dirty="0"/>
              <a:t>Sodelovanje z lokalnimi partnerji</a:t>
            </a:r>
          </a:p>
          <a:p>
            <a:endParaRPr lang="en-US" sz="2800" dirty="0"/>
          </a:p>
        </p:txBody>
      </p:sp>
      <p:sp>
        <p:nvSpPr>
          <p:cNvPr id="4" name="Text Placeholder 3">
            <a:extLst>
              <a:ext uri="{FF2B5EF4-FFF2-40B4-BE49-F238E27FC236}">
                <a16:creationId xmlns:a16="http://schemas.microsoft.com/office/drawing/2014/main" id="{5CA98D16-A7B6-7353-7367-E916B6B99E66}"/>
              </a:ext>
            </a:extLst>
          </p:cNvPr>
          <p:cNvSpPr>
            <a:spLocks noGrp="1"/>
          </p:cNvSpPr>
          <p:nvPr>
            <p:ph type="body" sz="quarter" idx="21"/>
          </p:nvPr>
        </p:nvSpPr>
        <p:spPr>
          <a:xfrm>
            <a:off x="4061011" y="1714036"/>
            <a:ext cx="7511395" cy="4292764"/>
          </a:xfrm>
          <a:prstGeom prst="rect">
            <a:avLst/>
          </a:prstGeom>
        </p:spPr>
        <p:txBody>
          <a:bodyPr lIns="91440" tIns="45720" rIns="91440" bIns="45720" anchor="t"/>
          <a:lstStyle/>
          <a:p>
            <a:pPr>
              <a:lnSpc>
                <a:spcPts val="2340"/>
              </a:lnSpc>
            </a:pPr>
            <a:r>
              <a:rPr lang="en-GB" b="0" i="0" dirty="0">
                <a:effectLst/>
                <a:latin typeface="Calibri"/>
                <a:ea typeface="Calibri"/>
                <a:cs typeface="Calibri"/>
              </a:rPr>
              <a:t>Ni vam treba vsega početi sami – lokalna podjetja so lahko odlični partnerji.  V tem delu se boste naučili, kako se povezati z drugimi v vaši okolici, da gostom ponudite večjo vrednost.</a:t>
            </a:r>
          </a:p>
          <a:p>
            <a:pPr>
              <a:lnSpc>
                <a:spcPts val="2340"/>
              </a:lnSpc>
            </a:pPr>
            <a:r>
              <a:rPr lang="en-GB" b="0" i="0" dirty="0">
                <a:effectLst/>
                <a:latin typeface="Calibri"/>
                <a:ea typeface="Calibri"/>
                <a:cs typeface="Calibri"/>
              </a:rPr>
              <a:t>Stvari, kot so zajtrk v škatli, izposoja koles ali vodene sprehode, lahko izboljšajo izkušnjo vaših gostov in podprejo lokalno gospodarstvo.</a:t>
            </a:r>
          </a:p>
          <a:p>
            <a:pPr>
              <a:lnSpc>
                <a:spcPts val="2340"/>
              </a:lnSpc>
            </a:pPr>
            <a:r>
              <a:rPr lang="en-GB" b="0" i="0" dirty="0">
                <a:effectLst/>
                <a:latin typeface="Calibri"/>
                <a:ea typeface="Calibri"/>
                <a:cs typeface="Calibri"/>
              </a:rPr>
              <a:t>Pokazali vam bomo, kako izbrati prave partnerje in ohraniti preprostost in poštenost za obe strani.</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Ta partnerstva gostom pomagajo, da bolj uživajo v bivanju in ustvarjajo pozitivno ustno propagando.  Prav tako gradijo močne vezi v skupnosti in vašo nepremičnino ločijo od drugih.  Tudi majhna partnerstva lahko prinesejo velike rezultate, če so ustrezna.</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859A5C48-2C43-A9E1-479F-F176A68E41F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30</a:t>
            </a:fld>
            <a:endParaRPr lang="fr-CA" sz="1200" dirty="0"/>
          </a:p>
        </p:txBody>
      </p:sp>
      <p:pic>
        <p:nvPicPr>
          <p:cNvPr id="3" name="Picture 2">
            <a:extLst>
              <a:ext uri="{FF2B5EF4-FFF2-40B4-BE49-F238E27FC236}">
                <a16:creationId xmlns:a16="http://schemas.microsoft.com/office/drawing/2014/main" id="{5B5009B5-D69D-5290-CC5D-3C96ED9C795B}"/>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735" y="4198867"/>
            <a:ext cx="3580276" cy="2659133"/>
          </a:xfrm>
          <a:prstGeom prst="rect">
            <a:avLst/>
          </a:prstGeom>
        </p:spPr>
      </p:pic>
    </p:spTree>
    <p:extLst>
      <p:ext uri="{BB962C8B-B14F-4D97-AF65-F5344CB8AC3E}">
        <p14:creationId xmlns:p14="http://schemas.microsoft.com/office/powerpoint/2010/main" val="1802794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ED858-013F-3A47-83FF-E8817BE5D584}"/>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63F5CB8-0F9F-D867-57DF-BB86B6A10ABF}"/>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Iskanje pravih partnerjev v vaši okolici </a:t>
            </a:r>
          </a:p>
          <a:p>
            <a:pPr>
              <a:lnSpc>
                <a:spcPts val="3720"/>
              </a:lnSpc>
            </a:pPr>
            <a:endParaRPr lang="en-US" dirty="0"/>
          </a:p>
        </p:txBody>
      </p:sp>
      <p:cxnSp>
        <p:nvCxnSpPr>
          <p:cNvPr id="10" name="Straight Connector 9">
            <a:extLst>
              <a:ext uri="{FF2B5EF4-FFF2-40B4-BE49-F238E27FC236}">
                <a16:creationId xmlns:a16="http://schemas.microsoft.com/office/drawing/2014/main" id="{CDCF099D-8CCA-9A27-D2DB-5B79D049204F}"/>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BBBD5D0-4ADA-38AE-1046-79A12A1CB35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31</a:t>
            </a:fld>
            <a:endParaRPr lang="fr-CA" sz="1200" dirty="0"/>
          </a:p>
        </p:txBody>
      </p:sp>
      <p:sp>
        <p:nvSpPr>
          <p:cNvPr id="4" name="Text Placeholder 5">
            <a:extLst>
              <a:ext uri="{FF2B5EF4-FFF2-40B4-BE49-F238E27FC236}">
                <a16:creationId xmlns:a16="http://schemas.microsoft.com/office/drawing/2014/main" id="{26B0D00F-8996-6F08-A7EF-730DAA3A2EC3}"/>
              </a:ext>
            </a:extLst>
          </p:cNvPr>
          <p:cNvSpPr txBox="1">
            <a:spLocks/>
          </p:cNvSpPr>
          <p:nvPr/>
        </p:nvSpPr>
        <p:spPr>
          <a:xfrm>
            <a:off x="629644" y="1541523"/>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A9F108B8-FC1E-0B2C-1A11-AF018CE73751}"/>
              </a:ext>
            </a:extLst>
          </p:cNvPr>
          <p:cNvSpPr txBox="1">
            <a:spLocks/>
          </p:cNvSpPr>
          <p:nvPr/>
        </p:nvSpPr>
        <p:spPr>
          <a:xfrm>
            <a:off x="629643" y="2345550"/>
            <a:ext cx="5616391" cy="3657600"/>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Obrnite se </a:t>
            </a:r>
            <a:r>
              <a:rPr lang="en-GB" sz="2200" b="1" dirty="0" err="1">
                <a:solidFill>
                  <a:srgbClr val="EC7C69"/>
                </a:solidFill>
              </a:rPr>
              <a:t>na</a:t>
            </a:r>
            <a:r>
              <a:rPr lang="en-GB" sz="2200" b="1" dirty="0">
                <a:solidFill>
                  <a:srgbClr val="EC7C69"/>
                </a:solidFill>
              </a:rPr>
              <a:t> </a:t>
            </a:r>
            <a:r>
              <a:rPr lang="en-GB" sz="2200" b="1" dirty="0" err="1">
                <a:solidFill>
                  <a:srgbClr val="EC7C69"/>
                </a:solidFill>
              </a:rPr>
              <a:t>majhna</a:t>
            </a:r>
            <a:r>
              <a:rPr lang="en-GB" sz="2200" b="1" dirty="0">
                <a:solidFill>
                  <a:srgbClr val="EC7C69"/>
                </a:solidFill>
              </a:rPr>
              <a:t> </a:t>
            </a:r>
            <a:r>
              <a:rPr lang="en-GB" sz="2200" b="1" dirty="0" err="1">
                <a:solidFill>
                  <a:srgbClr val="EC7C69"/>
                </a:solidFill>
              </a:rPr>
              <a:t>lokalna</a:t>
            </a:r>
            <a:r>
              <a:rPr lang="en-GB" sz="2200" b="1" dirty="0">
                <a:solidFill>
                  <a:srgbClr val="EC7C69"/>
                </a:solidFill>
              </a:rPr>
              <a:t> </a:t>
            </a:r>
            <a:r>
              <a:rPr lang="en-GB" sz="2200" b="1" dirty="0" err="1">
                <a:solidFill>
                  <a:srgbClr val="EC7C69"/>
                </a:solidFill>
              </a:rPr>
              <a:t>podjetja</a:t>
            </a:r>
            <a:r>
              <a:rPr lang="en-GB" sz="2200" b="1" dirty="0">
                <a:solidFill>
                  <a:srgbClr val="EC7C69"/>
                </a:solidFill>
              </a:rPr>
              <a:t>, </a:t>
            </a:r>
            <a:r>
              <a:rPr lang="en-GB" sz="2200" dirty="0" err="1">
                <a:solidFill>
                  <a:srgbClr val="414141"/>
                </a:solidFill>
              </a:rPr>
              <a:t>kot</a:t>
            </a:r>
            <a:r>
              <a:rPr lang="en-GB" sz="2200" dirty="0">
                <a:solidFill>
                  <a:srgbClr val="414141"/>
                </a:solidFill>
              </a:rPr>
              <a:t> so </a:t>
            </a:r>
            <a:r>
              <a:rPr lang="en-GB" sz="2200" dirty="0" err="1">
                <a:solidFill>
                  <a:srgbClr val="414141"/>
                </a:solidFill>
              </a:rPr>
              <a:t>pekarne</a:t>
            </a:r>
            <a:r>
              <a:rPr lang="en-GB" sz="2200" dirty="0">
                <a:solidFill>
                  <a:srgbClr val="414141"/>
                </a:solidFill>
              </a:rPr>
              <a:t>, </a:t>
            </a:r>
            <a:r>
              <a:rPr lang="en-GB" sz="2200" dirty="0" err="1">
                <a:solidFill>
                  <a:srgbClr val="414141"/>
                </a:solidFill>
              </a:rPr>
              <a:t>kmetije</a:t>
            </a:r>
            <a:r>
              <a:rPr lang="en-GB" sz="2200" dirty="0">
                <a:solidFill>
                  <a:srgbClr val="414141"/>
                </a:solidFill>
              </a:rPr>
              <a:t>, </a:t>
            </a:r>
            <a:r>
              <a:rPr lang="en-GB" sz="2200" dirty="0" err="1">
                <a:solidFill>
                  <a:srgbClr val="414141"/>
                </a:solidFill>
              </a:rPr>
              <a:t>ponudniki</a:t>
            </a:r>
            <a:r>
              <a:rPr lang="en-GB" sz="2200" dirty="0">
                <a:solidFill>
                  <a:srgbClr val="414141"/>
                </a:solidFill>
              </a:rPr>
              <a:t> </a:t>
            </a:r>
            <a:r>
              <a:rPr lang="en-GB" sz="2200" dirty="0" err="1">
                <a:solidFill>
                  <a:srgbClr val="414141"/>
                </a:solidFill>
              </a:rPr>
              <a:t>velneških</a:t>
            </a:r>
            <a:r>
              <a:rPr lang="en-GB" sz="2200" dirty="0">
                <a:solidFill>
                  <a:srgbClr val="414141"/>
                </a:solidFill>
              </a:rPr>
              <a:t> </a:t>
            </a:r>
            <a:r>
              <a:rPr lang="en-GB" sz="2200" dirty="0" err="1">
                <a:solidFill>
                  <a:srgbClr val="414141"/>
                </a:solidFill>
              </a:rPr>
              <a:t>storitev</a:t>
            </a:r>
            <a:r>
              <a:rPr lang="en-GB" sz="2200" dirty="0">
                <a:solidFill>
                  <a:srgbClr val="414141"/>
                </a:solidFill>
              </a:rPr>
              <a:t>, </a:t>
            </a:r>
            <a:r>
              <a:rPr lang="en-GB" sz="2200" dirty="0" err="1">
                <a:solidFill>
                  <a:srgbClr val="414141"/>
                </a:solidFill>
              </a:rPr>
              <a:t>izposojevalnice</a:t>
            </a:r>
            <a:r>
              <a:rPr lang="en-GB" sz="2200" dirty="0">
                <a:solidFill>
                  <a:srgbClr val="414141"/>
                </a:solidFill>
              </a:rPr>
              <a:t> </a:t>
            </a:r>
            <a:r>
              <a:rPr lang="en-GB" sz="2200" dirty="0" err="1">
                <a:solidFill>
                  <a:srgbClr val="414141"/>
                </a:solidFill>
              </a:rPr>
              <a:t>koles</a:t>
            </a:r>
            <a:r>
              <a:rPr lang="en-GB" sz="2200" dirty="0">
                <a:solidFill>
                  <a:srgbClr val="414141"/>
                </a:solidFill>
              </a:rPr>
              <a:t> in </a:t>
            </a:r>
            <a:r>
              <a:rPr lang="en-GB" sz="2200" dirty="0" err="1">
                <a:solidFill>
                  <a:srgbClr val="414141"/>
                </a:solidFill>
              </a:rPr>
              <a:t>kulturni</a:t>
            </a:r>
            <a:r>
              <a:rPr lang="en-GB" sz="2200" dirty="0">
                <a:solidFill>
                  <a:srgbClr val="414141"/>
                </a:solidFill>
              </a:rPr>
              <a:t> </a:t>
            </a:r>
            <a:r>
              <a:rPr lang="en-GB" sz="2200" dirty="0" err="1">
                <a:solidFill>
                  <a:srgbClr val="414141"/>
                </a:solidFill>
              </a:rPr>
              <a:t>vodniki</a:t>
            </a:r>
            <a:r>
              <a:rPr lang="en-GB" sz="2200" dirty="0">
                <a:solidFill>
                  <a:srgbClr val="414141"/>
                </a:solidFill>
              </a:rPr>
              <a:t>.</a:t>
            </a:r>
          </a:p>
          <a:p>
            <a:pPr marL="342900" indent="-342900">
              <a:lnSpc>
                <a:spcPts val="2240"/>
              </a:lnSpc>
              <a:buClr>
                <a:srgbClr val="459597"/>
              </a:buClr>
              <a:buFont typeface="Arial" panose="020B0604020202020204" pitchFamily="34" charset="0"/>
              <a:buChar char="•"/>
            </a:pPr>
            <a:r>
              <a:rPr lang="en-GB" sz="2200" b="1" dirty="0">
                <a:solidFill>
                  <a:srgbClr val="EC7C69"/>
                </a:solidFill>
              </a:rPr>
              <a:t>Začnite z vprašanjem: </a:t>
            </a:r>
            <a:r>
              <a:rPr lang="en-GB" sz="2200" dirty="0">
                <a:solidFill>
                  <a:srgbClr val="414141"/>
                </a:solidFill>
              </a:rPr>
              <a:t>»Kaj lahko ponudim svojim gostom, kar bo hkrati podprlo mojo skupnost?«</a:t>
            </a:r>
          </a:p>
          <a:p>
            <a:pPr marL="342900" indent="-342900">
              <a:lnSpc>
                <a:spcPts val="2240"/>
              </a:lnSpc>
              <a:buClr>
                <a:srgbClr val="459597"/>
              </a:buClr>
              <a:buFont typeface="Arial" panose="020B0604020202020204" pitchFamily="34" charset="0"/>
              <a:buChar char="•"/>
            </a:pPr>
            <a:r>
              <a:rPr lang="en-GB" sz="2200" b="1" dirty="0">
                <a:solidFill>
                  <a:srgbClr val="EC7C69"/>
                </a:solidFill>
              </a:rPr>
              <a:t>Izberite zanesljive partnerje, </a:t>
            </a:r>
            <a:r>
              <a:rPr lang="en-GB" sz="2200" dirty="0">
                <a:solidFill>
                  <a:srgbClr val="414141"/>
                </a:solidFill>
              </a:rPr>
              <a:t>ki razumejo pričakovanja gostov in cenijo dobro storitev.</a:t>
            </a:r>
          </a:p>
          <a:p>
            <a:pPr marL="342900" indent="-342900">
              <a:lnSpc>
                <a:spcPts val="2240"/>
              </a:lnSpc>
              <a:buClr>
                <a:srgbClr val="459597"/>
              </a:buClr>
              <a:buFont typeface="Arial" panose="020B0604020202020204" pitchFamily="34" charset="0"/>
              <a:buChar char="•"/>
            </a:pPr>
            <a:r>
              <a:rPr lang="en-GB" sz="2200" b="1" dirty="0">
                <a:solidFill>
                  <a:srgbClr val="EC7C69"/>
                </a:solidFill>
              </a:rPr>
              <a:t>Osredotočite se na skupne vrednote: </a:t>
            </a:r>
            <a:r>
              <a:rPr lang="en-GB" sz="2200" dirty="0">
                <a:solidFill>
                  <a:srgbClr val="414141"/>
                </a:solidFill>
              </a:rPr>
              <a:t>kakovost, trajnost in gostoljubnost.</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ECD22BCD-47C4-E7AF-DA37-2BD0EF845963}"/>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2BCEA418-DBC0-7C1F-B397-7446D6155197}"/>
              </a:ext>
            </a:extLst>
          </p:cNvPr>
          <p:cNvSpPr txBox="1">
            <a:spLocks/>
          </p:cNvSpPr>
          <p:nvPr/>
        </p:nvSpPr>
        <p:spPr>
          <a:xfrm>
            <a:off x="6690566" y="2343703"/>
            <a:ext cx="4346907"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Obiščite lokalne kmetijske tržnice ali dogodke v skupnosti, da spoznate potencialne partnerje.</a:t>
            </a:r>
          </a:p>
          <a:p>
            <a:pPr marL="342900" indent="-342900" algn="l">
              <a:lnSpc>
                <a:spcPts val="2340"/>
              </a:lnSpc>
              <a:spcBef>
                <a:spcPts val="0"/>
              </a:spcBef>
              <a:buFont typeface="Arial" panose="020B0604020202020204" pitchFamily="34" charset="0"/>
              <a:buChar char="•"/>
            </a:pPr>
            <a:r>
              <a:rPr lang="en-IE" sz="2200" dirty="0"/>
              <a:t>Ponudite jim promocijo v vaši knjigi gostov ali digitalnem paketu dobrodošlice v zameno za popuste za goste.</a:t>
            </a:r>
          </a:p>
          <a:p>
            <a:pPr marL="342900" indent="-342900" algn="l">
              <a:lnSpc>
                <a:spcPts val="2340"/>
              </a:lnSpc>
              <a:spcBef>
                <a:spcPts val="0"/>
              </a:spcBef>
              <a:buFont typeface="Arial" panose="020B0604020202020204" pitchFamily="34" charset="0"/>
              <a:buChar char="•"/>
            </a:pPr>
            <a:r>
              <a:rPr lang="en-IE" sz="2200" dirty="0"/>
              <a:t>Ohranite partnerstva preprosta – tudi neformalni dogovor je primeren, če je koristen za obe strani.</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168988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044F0-CD05-6C3B-96A9-0A58F51C811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0676F76-5E63-A447-53FB-0A662313F305}"/>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1848159" y="1754697"/>
            <a:ext cx="4246690" cy="3154091"/>
          </a:xfrm>
          <a:prstGeom prst="rect">
            <a:avLst/>
          </a:prstGeom>
        </p:spPr>
      </p:pic>
      <p:pic>
        <p:nvPicPr>
          <p:cNvPr id="13" name="Picture 12">
            <a:extLst>
              <a:ext uri="{FF2B5EF4-FFF2-40B4-BE49-F238E27FC236}">
                <a16:creationId xmlns:a16="http://schemas.microsoft.com/office/drawing/2014/main" id="{EEB828AB-23C4-A29E-6CCD-38CAD49CD2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18" y="2845778"/>
            <a:ext cx="5840450" cy="3845012"/>
          </a:xfrm>
          <a:prstGeom prst="rect">
            <a:avLst/>
          </a:prstGeom>
          <a:noFill/>
        </p:spPr>
      </p:pic>
      <p:pic>
        <p:nvPicPr>
          <p:cNvPr id="2" name="Picture Placeholder 13">
            <a:extLst>
              <a:ext uri="{FF2B5EF4-FFF2-40B4-BE49-F238E27FC236}">
                <a16:creationId xmlns:a16="http://schemas.microsoft.com/office/drawing/2014/main" id="{FA1BA04D-2827-A829-02FE-E06023FC4C22}"/>
              </a:ext>
            </a:extLst>
          </p:cNvPr>
          <p:cNvPicPr>
            <a:picLocks noChangeAspect="1"/>
          </p:cNvPicPr>
          <p:nvPr/>
        </p:nvPicPr>
        <p:blipFill rotWithShape="1">
          <a:blip r:embed="rId4"/>
          <a:srcRect t="4852" b="4852"/>
          <a:stretch/>
        </p:blipFill>
        <p:spPr>
          <a:xfrm>
            <a:off x="856062" y="3194944"/>
            <a:ext cx="4147961" cy="2531897"/>
          </a:xfrm>
          <a:prstGeom prst="rect">
            <a:avLst/>
          </a:prstGeom>
        </p:spPr>
      </p:pic>
      <p:sp>
        <p:nvSpPr>
          <p:cNvPr id="14" name="Text Placeholder 2">
            <a:extLst>
              <a:ext uri="{FF2B5EF4-FFF2-40B4-BE49-F238E27FC236}">
                <a16:creationId xmlns:a16="http://schemas.microsoft.com/office/drawing/2014/main" id="{CCC37BB3-CD85-2142-761F-77AE95FC93D3}"/>
              </a:ext>
            </a:extLst>
          </p:cNvPr>
          <p:cNvSpPr>
            <a:spLocks noGrp="1"/>
          </p:cNvSpPr>
          <p:nvPr>
            <p:ph type="body" sz="quarter" idx="18"/>
          </p:nvPr>
        </p:nvSpPr>
        <p:spPr>
          <a:xfrm>
            <a:off x="615337" y="1548294"/>
            <a:ext cx="2975564" cy="1049221"/>
          </a:xfrm>
          <a:prstGeom prst="rect">
            <a:avLst/>
          </a:prstGeom>
        </p:spPr>
        <p:txBody>
          <a:bodyPr/>
          <a:lstStyle/>
          <a:p>
            <a:r>
              <a:rPr lang="en-US" dirty="0"/>
              <a:t>Velika Planina (Slovenija)</a:t>
            </a:r>
          </a:p>
          <a:p>
            <a:endParaRPr lang="en-US" dirty="0"/>
          </a:p>
          <a:p>
            <a:endParaRPr lang="en-US" dirty="0"/>
          </a:p>
        </p:txBody>
      </p:sp>
      <p:sp>
        <p:nvSpPr>
          <p:cNvPr id="15" name="Text Placeholder 3">
            <a:extLst>
              <a:ext uri="{FF2B5EF4-FFF2-40B4-BE49-F238E27FC236}">
                <a16:creationId xmlns:a16="http://schemas.microsoft.com/office/drawing/2014/main" id="{77562066-0E0E-569C-1A48-D1F50B1B5D70}"/>
              </a:ext>
            </a:extLst>
          </p:cNvPr>
          <p:cNvSpPr>
            <a:spLocks noGrp="1"/>
          </p:cNvSpPr>
          <p:nvPr>
            <p:ph type="body" sz="quarter" idx="19"/>
          </p:nvPr>
        </p:nvSpPr>
        <p:spPr>
          <a:xfrm>
            <a:off x="632136" y="613375"/>
            <a:ext cx="2958765" cy="385564"/>
          </a:xfrm>
          <a:prstGeom prst="rect">
            <a:avLst/>
          </a:prstGeom>
        </p:spPr>
        <p:txBody>
          <a:bodyPr/>
          <a:lstStyle/>
          <a:p>
            <a:r>
              <a:rPr lang="en-GB" dirty="0"/>
              <a:t>Primer</a:t>
            </a:r>
          </a:p>
        </p:txBody>
      </p:sp>
      <p:sp>
        <p:nvSpPr>
          <p:cNvPr id="16" name="Text Placeholder 4">
            <a:extLst>
              <a:ext uri="{FF2B5EF4-FFF2-40B4-BE49-F238E27FC236}">
                <a16:creationId xmlns:a16="http://schemas.microsoft.com/office/drawing/2014/main" id="{10534C82-2F3E-4773-473E-CF376F87C680}"/>
              </a:ext>
            </a:extLst>
          </p:cNvPr>
          <p:cNvSpPr txBox="1">
            <a:spLocks/>
          </p:cNvSpPr>
          <p:nvPr/>
        </p:nvSpPr>
        <p:spPr>
          <a:xfrm>
            <a:off x="5976981" y="2019050"/>
            <a:ext cx="5420467"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EC7C69"/>
              </a:buClr>
            </a:pPr>
            <a:r>
              <a:rPr lang="en-IE" sz="3000" b="1" dirty="0">
                <a:solidFill>
                  <a:srgbClr val="EC7C69"/>
                </a:solidFill>
              </a:rPr>
              <a:t>Lokalno partnerstvo:</a:t>
            </a:r>
          </a:p>
          <a:p>
            <a:pPr>
              <a:lnSpc>
                <a:spcPts val="2340"/>
              </a:lnSpc>
              <a:buClr>
                <a:srgbClr val="EC7C69"/>
              </a:buClr>
            </a:pPr>
            <a:endParaRPr lang="en-IE" dirty="0"/>
          </a:p>
          <a:p>
            <a:pPr marL="342900" indent="-342900">
              <a:lnSpc>
                <a:spcPts val="2340"/>
              </a:lnSpc>
              <a:buClr>
                <a:srgbClr val="459597"/>
              </a:buClr>
              <a:buFont typeface="Arial" panose="020B0604020202020204" pitchFamily="34" charset="0"/>
              <a:buChar char="•"/>
            </a:pPr>
            <a:r>
              <a:rPr lang="en-IE" dirty="0"/>
              <a:t>Sodeluje z lokalnimi pastirji, ki prinašajo sveže mlečne izdelke za zajtrk in vodijo delavnice izdelave sira.</a:t>
            </a:r>
          </a:p>
          <a:p>
            <a:pPr marL="342900" indent="-342900">
              <a:lnSpc>
                <a:spcPts val="2340"/>
              </a:lnSpc>
              <a:buClr>
                <a:srgbClr val="459597"/>
              </a:buClr>
              <a:buFont typeface="Arial" panose="020B0604020202020204" pitchFamily="34" charset="0"/>
              <a:buChar char="•"/>
            </a:pPr>
            <a:r>
              <a:rPr lang="en-IE" dirty="0"/>
              <a:t>Organizira vodene pohode z lokalnimi vodniki in promovira pohodništvo po slikovitih poteh.</a:t>
            </a:r>
          </a:p>
          <a:p>
            <a:pPr marL="342900" indent="-342900">
              <a:lnSpc>
                <a:spcPts val="2340"/>
              </a:lnSpc>
              <a:buClr>
                <a:srgbClr val="459597"/>
              </a:buClr>
              <a:buFont typeface="Arial" panose="020B0604020202020204" pitchFamily="34" charset="0"/>
              <a:buChar char="•"/>
            </a:pPr>
            <a:r>
              <a:rPr lang="en-IE" dirty="0"/>
              <a:t>Pripravlja večerje po meri in pakete za team building ali poroke v sodelovanju z bližnjimi kmetijami in ponudniki.</a:t>
            </a:r>
          </a:p>
          <a:p>
            <a:pPr>
              <a:lnSpc>
                <a:spcPts val="2340"/>
              </a:lnSpc>
              <a:buClr>
                <a:srgbClr val="EC7C69"/>
              </a:buClr>
            </a:pPr>
            <a:endParaRPr lang="en-IE" dirty="0"/>
          </a:p>
          <a:p>
            <a:pPr>
              <a:lnSpc>
                <a:spcPts val="2340"/>
              </a:lnSpc>
              <a:buClr>
                <a:srgbClr val="EC7C69"/>
              </a:buClr>
            </a:pPr>
            <a:endParaRPr lang="en-IE" dirty="0"/>
          </a:p>
          <a:p>
            <a:pPr>
              <a:lnSpc>
                <a:spcPts val="2340"/>
              </a:lnSpc>
              <a:buClr>
                <a:srgbClr val="EC7C69"/>
              </a:buClr>
            </a:pPr>
            <a:endParaRPr lang="en-IE" i="1" dirty="0"/>
          </a:p>
        </p:txBody>
      </p:sp>
      <p:sp>
        <p:nvSpPr>
          <p:cNvPr id="19" name="Slide Number Placeholder 5">
            <a:extLst>
              <a:ext uri="{FF2B5EF4-FFF2-40B4-BE49-F238E27FC236}">
                <a16:creationId xmlns:a16="http://schemas.microsoft.com/office/drawing/2014/main" id="{81659B8D-91AE-D478-B036-0ABFA9EADDF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32</a:t>
            </a:fld>
            <a:endParaRPr lang="fr-CA" sz="1200" dirty="0"/>
          </a:p>
        </p:txBody>
      </p:sp>
      <p:sp>
        <p:nvSpPr>
          <p:cNvPr id="3" name="Text Placeholder 3">
            <a:extLst>
              <a:ext uri="{FF2B5EF4-FFF2-40B4-BE49-F238E27FC236}">
                <a16:creationId xmlns:a16="http://schemas.microsoft.com/office/drawing/2014/main" id="{D50FF910-5D09-1811-E7B0-A60829C46129}"/>
              </a:ext>
            </a:extLst>
          </p:cNvPr>
          <p:cNvSpPr txBox="1">
            <a:spLocks/>
          </p:cNvSpPr>
          <p:nvPr/>
        </p:nvSpPr>
        <p:spPr>
          <a:xfrm>
            <a:off x="5903258" y="613375"/>
            <a:ext cx="486783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Iskanje pravih partnerjev v vaši okolici  </a:t>
            </a:r>
          </a:p>
          <a:p>
            <a:pPr>
              <a:lnSpc>
                <a:spcPts val="3720"/>
              </a:lnSpc>
            </a:pPr>
            <a:endParaRPr lang="en-US" dirty="0"/>
          </a:p>
        </p:txBody>
      </p:sp>
      <p:cxnSp>
        <p:nvCxnSpPr>
          <p:cNvPr id="4" name="Straight Connector 3">
            <a:extLst>
              <a:ext uri="{FF2B5EF4-FFF2-40B4-BE49-F238E27FC236}">
                <a16:creationId xmlns:a16="http://schemas.microsoft.com/office/drawing/2014/main" id="{DDABB471-8DD3-3379-4D63-79BEF4321646}"/>
              </a:ext>
            </a:extLst>
          </p:cNvPr>
          <p:cNvCxnSpPr>
            <a:cxnSpLocks/>
          </p:cNvCxnSpPr>
          <p:nvPr/>
        </p:nvCxnSpPr>
        <p:spPr>
          <a:xfrm>
            <a:off x="5275385" y="1805688"/>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E80E4CE-1EE8-FD13-F7C7-1F7F418FF89B}"/>
              </a:ext>
            </a:extLst>
          </p:cNvPr>
          <p:cNvSpPr/>
          <p:nvPr/>
        </p:nvSpPr>
        <p:spPr>
          <a:xfrm>
            <a:off x="4181994" y="4571239"/>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BD864281-E3BE-185C-AEF8-D89053C62FD9}"/>
              </a:ext>
            </a:extLst>
          </p:cNvPr>
          <p:cNvSpPr/>
          <p:nvPr/>
        </p:nvSpPr>
        <p:spPr>
          <a:xfrm>
            <a:off x="4062879" y="4566461"/>
            <a:ext cx="1911593" cy="1649298"/>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Kliknite za </a:t>
            </a:r>
            <a:r>
              <a:rPr lang="en-IE" sz="2800" b="1" dirty="0">
                <a:solidFill>
                  <a:schemeClr val="bg1"/>
                </a:solidFill>
                <a:hlinkClick r:id="rId5">
                  <a:extLst>
                    <a:ext uri="{A12FA001-AC4F-418D-AE19-62706E023703}">
                      <ahyp:hlinkClr xmlns:ahyp="http://schemas.microsoft.com/office/drawing/2018/hyperlinkcolor" val="tx"/>
                    </a:ext>
                  </a:extLst>
                </a:hlinkClick>
              </a:rPr>
              <a:t>obisk</a:t>
            </a:r>
            <a:endParaRPr lang="en-IE" sz="2800" b="1" dirty="0">
              <a:solidFill>
                <a:schemeClr val="bg1"/>
              </a:solidFill>
            </a:endParaRPr>
          </a:p>
        </p:txBody>
      </p:sp>
      <p:sp>
        <p:nvSpPr>
          <p:cNvPr id="5" name="Text Placeholder 7">
            <a:extLst>
              <a:ext uri="{FF2B5EF4-FFF2-40B4-BE49-F238E27FC236}">
                <a16:creationId xmlns:a16="http://schemas.microsoft.com/office/drawing/2014/main" id="{C6DE00D2-B756-86FE-C763-129A76193CD6}"/>
              </a:ext>
            </a:extLst>
          </p:cNvPr>
          <p:cNvSpPr txBox="1">
            <a:spLocks/>
          </p:cNvSpPr>
          <p:nvPr/>
        </p:nvSpPr>
        <p:spPr>
          <a:xfrm rot="16200000">
            <a:off x="-844725" y="5176098"/>
            <a:ext cx="2953721" cy="452458"/>
          </a:xfrm>
          <a:prstGeom prst="rect">
            <a:avLst/>
          </a:prstGeom>
          <a:solidFill>
            <a:srgbClr val="EC7C69"/>
          </a:solidFill>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IE" sz="1200" dirty="0" err="1">
                <a:solidFill>
                  <a:schemeClr val="bg1"/>
                </a:solidFill>
              </a:rPr>
              <a:t>Fotografija</a:t>
            </a:r>
            <a:r>
              <a:rPr lang="en-IE" sz="1200" dirty="0">
                <a:solidFill>
                  <a:schemeClr val="bg1"/>
                </a:solidFill>
              </a:rPr>
              <a:t>: Velika Planina, Slovenija</a:t>
            </a:r>
          </a:p>
        </p:txBody>
      </p:sp>
      <p:sp>
        <p:nvSpPr>
          <p:cNvPr id="6" name="TextBox 5">
            <a:extLst>
              <a:ext uri="{FF2B5EF4-FFF2-40B4-BE49-F238E27FC236}">
                <a16:creationId xmlns:a16="http://schemas.microsoft.com/office/drawing/2014/main" id="{8A8891A0-3D4B-DF17-FDBB-83C23EE9D9B9}"/>
              </a:ext>
            </a:extLst>
          </p:cNvPr>
          <p:cNvSpPr txBox="1"/>
          <p:nvPr/>
        </p:nvSpPr>
        <p:spPr>
          <a:xfrm>
            <a:off x="6232576" y="5750252"/>
            <a:ext cx="5418872" cy="625812"/>
          </a:xfrm>
          <a:prstGeom prst="rect">
            <a:avLst/>
          </a:prstGeom>
          <a:noFill/>
        </p:spPr>
        <p:txBody>
          <a:bodyPr wrap="square" lIns="91440" tIns="45720" rIns="91440" bIns="45720" anchor="t">
            <a:spAutoFit/>
          </a:bodyPr>
          <a:lstStyle/>
          <a:p>
            <a:pPr>
              <a:lnSpc>
                <a:spcPts val="1960"/>
              </a:lnSpc>
            </a:pPr>
            <a:r>
              <a:rPr lang="en-IE" dirty="0">
                <a:solidFill>
                  <a:srgbClr val="414141"/>
                </a:solidFill>
              </a:rPr>
              <a:t>Vir</a:t>
            </a:r>
            <a:r>
              <a:rPr lang="en-IE" dirty="0">
                <a:solidFill>
                  <a:srgbClr val="414141"/>
                </a:solidFill>
                <a:cs typeface="Calibri"/>
              </a:rPr>
              <a:t>:</a:t>
            </a:r>
            <a:r>
              <a:rPr lang="en-IE" b="1" dirty="0">
                <a:solidFill>
                  <a:srgbClr val="459597"/>
                </a:solidFill>
                <a:cs typeface="Calibri"/>
              </a:rPr>
              <a:t> </a:t>
            </a:r>
            <a:r>
              <a:rPr lang="en-IE" dirty="0">
                <a:solidFill>
                  <a:srgbClr val="459597"/>
                </a:solidFill>
                <a:hlinkClick r:id="rId5">
                  <a:extLst>
                    <a:ext uri="{A12FA001-AC4F-418D-AE19-62706E023703}">
                      <ahyp:hlinkClr xmlns:ahyp="http://schemas.microsoft.com/office/drawing/2018/hyperlinkcolor" val="tx"/>
                    </a:ext>
                  </a:extLst>
                </a:hlinkClick>
              </a:rPr>
              <a:t>Počitniške hišice na Veliki planini</a:t>
            </a:r>
            <a:endParaRPr lang="en-IE" dirty="0">
              <a:solidFill>
                <a:srgbClr val="459597"/>
              </a:solidFill>
              <a:ea typeface="Calibri"/>
              <a:cs typeface="Calibri"/>
            </a:endParaRPr>
          </a:p>
          <a:p>
            <a:pPr>
              <a:lnSpc>
                <a:spcPts val="1960"/>
              </a:lnSpc>
            </a:pPr>
            <a:endParaRPr lang="en-IE" dirty="0">
              <a:solidFill>
                <a:srgbClr val="459597"/>
              </a:solidFill>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458162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B7AF2-8F0F-97E0-23AF-1D52F8D88ACC}"/>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29CA7DA-080E-1582-BCE1-D2D1452ED6A1}"/>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Ponudba dodatnih doživetij za goste </a:t>
            </a:r>
          </a:p>
          <a:p>
            <a:pPr>
              <a:lnSpc>
                <a:spcPts val="3720"/>
              </a:lnSpc>
            </a:pPr>
            <a:endParaRPr lang="en-US" dirty="0"/>
          </a:p>
        </p:txBody>
      </p:sp>
      <p:cxnSp>
        <p:nvCxnSpPr>
          <p:cNvPr id="10" name="Straight Connector 9">
            <a:extLst>
              <a:ext uri="{FF2B5EF4-FFF2-40B4-BE49-F238E27FC236}">
                <a16:creationId xmlns:a16="http://schemas.microsoft.com/office/drawing/2014/main" id="{B8F7B4B2-E5A5-4445-A244-7A784A61F572}"/>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C1D0615C-B077-B60F-D2CE-06DB96EFCC3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33</a:t>
            </a:fld>
            <a:endParaRPr lang="fr-CA" sz="1200" dirty="0"/>
          </a:p>
        </p:txBody>
      </p:sp>
      <p:sp>
        <p:nvSpPr>
          <p:cNvPr id="4" name="Text Placeholder 5">
            <a:extLst>
              <a:ext uri="{FF2B5EF4-FFF2-40B4-BE49-F238E27FC236}">
                <a16:creationId xmlns:a16="http://schemas.microsoft.com/office/drawing/2014/main" id="{E6362A3A-0F70-CA0C-164C-1127474457D3}"/>
              </a:ext>
            </a:extLst>
          </p:cNvPr>
          <p:cNvSpPr txBox="1">
            <a:spLocks/>
          </p:cNvSpPr>
          <p:nvPr/>
        </p:nvSpPr>
        <p:spPr>
          <a:xfrm>
            <a:off x="629644" y="1443831"/>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EA372D07-18C3-8D97-40DA-8A26B913131C}"/>
              </a:ext>
            </a:extLst>
          </p:cNvPr>
          <p:cNvSpPr txBox="1">
            <a:spLocks/>
          </p:cNvSpPr>
          <p:nvPr/>
        </p:nvSpPr>
        <p:spPr>
          <a:xfrm>
            <a:off x="629643" y="2247858"/>
            <a:ext cx="5616391" cy="3657600"/>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Sodelujte s partnerji in ponudite majhne pakete</a:t>
            </a:r>
            <a:r>
              <a:rPr lang="en-GB" sz="2200" dirty="0">
                <a:solidFill>
                  <a:srgbClr val="EC7C69"/>
                </a:solidFill>
              </a:rPr>
              <a:t>: </a:t>
            </a:r>
            <a:r>
              <a:rPr lang="en-GB" sz="2200" dirty="0">
                <a:solidFill>
                  <a:srgbClr val="414141"/>
                </a:solidFill>
              </a:rPr>
              <a:t>zajtrk v škatli, pohod po </a:t>
            </a:r>
            <a:r>
              <a:rPr lang="en-GB" sz="2200" dirty="0" err="1">
                <a:solidFill>
                  <a:srgbClr val="414141"/>
                </a:solidFill>
              </a:rPr>
              <a:t>okolici</a:t>
            </a:r>
            <a:r>
              <a:rPr lang="en-GB" sz="2200" dirty="0">
                <a:solidFill>
                  <a:srgbClr val="414141"/>
                </a:solidFill>
              </a:rPr>
              <a:t>, </a:t>
            </a:r>
            <a:r>
              <a:rPr lang="en-GB" sz="2200" dirty="0" err="1">
                <a:solidFill>
                  <a:srgbClr val="414141"/>
                </a:solidFill>
              </a:rPr>
              <a:t>degustacijo</a:t>
            </a:r>
            <a:r>
              <a:rPr lang="en-GB" sz="2200" dirty="0">
                <a:solidFill>
                  <a:srgbClr val="414141"/>
                </a:solidFill>
              </a:rPr>
              <a:t> vin </a:t>
            </a:r>
            <a:r>
              <a:rPr lang="en-GB" sz="2200" dirty="0" err="1">
                <a:solidFill>
                  <a:srgbClr val="414141"/>
                </a:solidFill>
              </a:rPr>
              <a:t>ali</a:t>
            </a:r>
            <a:r>
              <a:rPr lang="en-GB" sz="2200" dirty="0">
                <a:solidFill>
                  <a:srgbClr val="414141"/>
                </a:solidFill>
              </a:rPr>
              <a:t> </a:t>
            </a:r>
            <a:r>
              <a:rPr lang="en-GB" sz="2200" dirty="0" err="1">
                <a:solidFill>
                  <a:srgbClr val="414141"/>
                </a:solidFill>
              </a:rPr>
              <a:t>obrtniško</a:t>
            </a:r>
            <a:r>
              <a:rPr lang="en-GB" sz="2200" dirty="0">
                <a:solidFill>
                  <a:srgbClr val="414141"/>
                </a:solidFill>
              </a:rPr>
              <a:t> </a:t>
            </a:r>
            <a:r>
              <a:rPr lang="en-GB" sz="2200" dirty="0" err="1">
                <a:solidFill>
                  <a:srgbClr val="414141"/>
                </a:solidFill>
              </a:rPr>
              <a:t>delavnico</a:t>
            </a:r>
            <a:r>
              <a:rPr lang="en-GB" sz="2200" dirty="0">
                <a:solidFill>
                  <a:srgbClr val="414141"/>
                </a:solidFill>
              </a:rPr>
              <a:t>.</a:t>
            </a:r>
          </a:p>
          <a:p>
            <a:pPr marL="342900" indent="-342900">
              <a:lnSpc>
                <a:spcPts val="2240"/>
              </a:lnSpc>
              <a:buClr>
                <a:srgbClr val="459597"/>
              </a:buClr>
              <a:buFont typeface="Arial" panose="020B0604020202020204" pitchFamily="34" charset="0"/>
              <a:buChar char="•"/>
            </a:pPr>
            <a:r>
              <a:rPr lang="en-GB" sz="2200" b="1" dirty="0">
                <a:solidFill>
                  <a:srgbClr val="EC7C69"/>
                </a:solidFill>
              </a:rPr>
              <a:t>Te dodatne storitve predstavite v svojem pozdravnem sporočilu</a:t>
            </a:r>
            <a:r>
              <a:rPr lang="en-GB" sz="2200" dirty="0">
                <a:solidFill>
                  <a:srgbClr val="414141"/>
                </a:solidFill>
              </a:rPr>
              <a:t>, tiskanem letaku ali vodiču za goste.</a:t>
            </a:r>
          </a:p>
          <a:p>
            <a:pPr marL="342900" indent="-342900">
              <a:lnSpc>
                <a:spcPts val="2240"/>
              </a:lnSpc>
              <a:buClr>
                <a:srgbClr val="459597"/>
              </a:buClr>
              <a:buFont typeface="Arial" panose="020B0604020202020204" pitchFamily="34" charset="0"/>
              <a:buChar char="•"/>
            </a:pPr>
            <a:r>
              <a:rPr lang="en-GB" sz="2200" b="1" dirty="0">
                <a:solidFill>
                  <a:srgbClr val="EC7C69"/>
                </a:solidFill>
              </a:rPr>
              <a:t>Uporabite QR kode, </a:t>
            </a:r>
            <a:r>
              <a:rPr lang="en-GB" sz="2200" dirty="0">
                <a:solidFill>
                  <a:srgbClr val="414141"/>
                </a:solidFill>
              </a:rPr>
              <a:t>ki povezujejo do menijev partnerjev, obrazcev za rezervacije ali njihovih družbenih omrežij.</a:t>
            </a:r>
          </a:p>
          <a:p>
            <a:pPr marL="342900" indent="-342900">
              <a:lnSpc>
                <a:spcPts val="2240"/>
              </a:lnSpc>
              <a:buClr>
                <a:srgbClr val="459597"/>
              </a:buClr>
              <a:buFont typeface="Arial" panose="020B0604020202020204" pitchFamily="34" charset="0"/>
              <a:buChar char="•"/>
            </a:pPr>
            <a:r>
              <a:rPr lang="en-GB" sz="2200" b="1" dirty="0">
                <a:solidFill>
                  <a:srgbClr val="EC7C69"/>
                </a:solidFill>
              </a:rPr>
              <a:t>Poudarite, kaj je posebnega v ponudbi </a:t>
            </a:r>
            <a:r>
              <a:rPr lang="en-GB" sz="2200" dirty="0">
                <a:solidFill>
                  <a:srgbClr val="414141"/>
                </a:solidFill>
              </a:rPr>
              <a:t>– sveže, lokalno, ročno izdelano, avtentično.</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055ECAE4-40CE-22FE-B07F-831D4207EAC3}"/>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D33E808B-E06C-E16A-3883-AA6EA28041E1}"/>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Vključite fotografije izkušnje ali izdelkov v svoje oglase ali predloge sporočil.</a:t>
            </a:r>
          </a:p>
          <a:p>
            <a:pPr marL="342900" indent="-342900" algn="l">
              <a:lnSpc>
                <a:spcPts val="2340"/>
              </a:lnSpc>
              <a:spcBef>
                <a:spcPts val="0"/>
              </a:spcBef>
              <a:buFont typeface="Arial" panose="020B0604020202020204" pitchFamily="34" charset="0"/>
              <a:buChar char="•"/>
            </a:pPr>
            <a:r>
              <a:rPr lang="en-IE" sz="2200" dirty="0"/>
              <a:t>Zagotovite jasen plačilni sistem: gostje plačajo neposredno vam ali partnerju.</a:t>
            </a:r>
          </a:p>
          <a:p>
            <a:pPr marL="342900" indent="-342900" algn="l">
              <a:lnSpc>
                <a:spcPts val="2340"/>
              </a:lnSpc>
              <a:spcBef>
                <a:spcPts val="0"/>
              </a:spcBef>
              <a:buFont typeface="Arial" panose="020B0604020202020204" pitchFamily="34" charset="0"/>
              <a:buChar char="•"/>
            </a:pPr>
            <a:r>
              <a:rPr lang="en-IE" sz="2200" dirty="0"/>
              <a:t>Po izkušnji prosite goste za povratne informacije, da lahko izboljšate ponudbo.</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45459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F81F0-7986-7E6F-8B94-1BE3E5B27DEA}"/>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4B9F7018-96D1-952D-6F6F-13ECE6A86C4B}"/>
              </a:ext>
            </a:extLst>
          </p:cNvPr>
          <p:cNvSpPr txBox="1">
            <a:spLocks/>
          </p:cNvSpPr>
          <p:nvPr/>
        </p:nvSpPr>
        <p:spPr>
          <a:xfrm>
            <a:off x="609623" y="581116"/>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Sodelovanja, ki prinašajo koristi vsem in dodajajo vrednost </a:t>
            </a:r>
          </a:p>
          <a:p>
            <a:pPr>
              <a:lnSpc>
                <a:spcPts val="3720"/>
              </a:lnSpc>
            </a:pPr>
            <a:endParaRPr lang="en-US" dirty="0"/>
          </a:p>
        </p:txBody>
      </p:sp>
      <p:cxnSp>
        <p:nvCxnSpPr>
          <p:cNvPr id="10" name="Straight Connector 9">
            <a:extLst>
              <a:ext uri="{FF2B5EF4-FFF2-40B4-BE49-F238E27FC236}">
                <a16:creationId xmlns:a16="http://schemas.microsoft.com/office/drawing/2014/main" id="{30D37B45-F137-E06C-22BB-1C72A8147664}"/>
              </a:ext>
            </a:extLst>
          </p:cNvPr>
          <p:cNvCxnSpPr>
            <a:cxnSpLocks/>
          </p:cNvCxnSpPr>
          <p:nvPr/>
        </p:nvCxnSpPr>
        <p:spPr>
          <a:xfrm>
            <a:off x="0" y="1062581"/>
            <a:ext cx="10232571" cy="29308"/>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0B184B7-8402-6B5D-6E24-DC181D9AAAB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34</a:t>
            </a:fld>
            <a:endParaRPr lang="fr-CA" sz="1200" dirty="0"/>
          </a:p>
        </p:txBody>
      </p:sp>
      <p:sp>
        <p:nvSpPr>
          <p:cNvPr id="4" name="Text Placeholder 5">
            <a:extLst>
              <a:ext uri="{FF2B5EF4-FFF2-40B4-BE49-F238E27FC236}">
                <a16:creationId xmlns:a16="http://schemas.microsoft.com/office/drawing/2014/main" id="{CBA57DB4-FEA1-84F3-5DE2-D6CA3474CC36}"/>
              </a:ext>
            </a:extLst>
          </p:cNvPr>
          <p:cNvSpPr txBox="1">
            <a:spLocks/>
          </p:cNvSpPr>
          <p:nvPr/>
        </p:nvSpPr>
        <p:spPr>
          <a:xfrm>
            <a:off x="629644" y="1942061"/>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88336273-A2B4-FB31-B577-9E791159293D}"/>
              </a:ext>
            </a:extLst>
          </p:cNvPr>
          <p:cNvSpPr txBox="1">
            <a:spLocks/>
          </p:cNvSpPr>
          <p:nvPr/>
        </p:nvSpPr>
        <p:spPr>
          <a:xfrm>
            <a:off x="629643" y="2580012"/>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Ponudite svojemu partnerju vidnost </a:t>
            </a:r>
            <a:r>
              <a:rPr lang="en-GB" sz="2200" dirty="0">
                <a:solidFill>
                  <a:srgbClr val="414141"/>
                </a:solidFill>
              </a:rPr>
              <a:t>(letaki, spletna stran, sporočila gostom) in prosite ga, naj stori enako.</a:t>
            </a:r>
          </a:p>
          <a:p>
            <a:pPr marL="342900" indent="-342900">
              <a:lnSpc>
                <a:spcPts val="2240"/>
              </a:lnSpc>
              <a:buClr>
                <a:srgbClr val="459597"/>
              </a:buClr>
              <a:buFont typeface="Arial" panose="020B0604020202020204" pitchFamily="34" charset="0"/>
              <a:buChar char="•"/>
            </a:pPr>
            <a:r>
              <a:rPr lang="en-GB" sz="2200" dirty="0">
                <a:solidFill>
                  <a:srgbClr val="414141"/>
                </a:solidFill>
              </a:rPr>
              <a:t>Po potrebi </a:t>
            </a:r>
            <a:r>
              <a:rPr lang="en-GB" sz="2200" b="1" dirty="0">
                <a:solidFill>
                  <a:srgbClr val="EC7C69"/>
                </a:solidFill>
              </a:rPr>
              <a:t>uvedite majhne popuste ali provizije za priporočila</a:t>
            </a:r>
            <a:r>
              <a:rPr lang="en-GB" sz="2200" dirty="0">
                <a:solidFill>
                  <a:srgbClr val="414141"/>
                </a:solidFill>
              </a:rPr>
              <a:t>.</a:t>
            </a:r>
          </a:p>
          <a:p>
            <a:pPr marL="342900" indent="-342900">
              <a:lnSpc>
                <a:spcPts val="2240"/>
              </a:lnSpc>
              <a:buClr>
                <a:srgbClr val="459597"/>
              </a:buClr>
              <a:buFont typeface="Arial" panose="020B0604020202020204" pitchFamily="34" charset="0"/>
              <a:buChar char="•"/>
            </a:pPr>
            <a:r>
              <a:rPr lang="en-GB" sz="2200" b="1" dirty="0">
                <a:solidFill>
                  <a:srgbClr val="EC7C69"/>
                </a:solidFill>
              </a:rPr>
              <a:t>Povabite partnerje, </a:t>
            </a:r>
            <a:r>
              <a:rPr lang="en-GB" sz="2200" dirty="0">
                <a:solidFill>
                  <a:srgbClr val="414141"/>
                </a:solidFill>
              </a:rPr>
              <a:t>da skupaj ustvarite sezonske ali tematske ponudbe.</a:t>
            </a:r>
          </a:p>
          <a:p>
            <a:pPr marL="342900" indent="-342900">
              <a:lnSpc>
                <a:spcPts val="2240"/>
              </a:lnSpc>
              <a:buClr>
                <a:srgbClr val="459597"/>
              </a:buClr>
              <a:buFont typeface="Arial" panose="020B0604020202020204" pitchFamily="34" charset="0"/>
              <a:buChar char="•"/>
            </a:pPr>
            <a:r>
              <a:rPr lang="en-GB" sz="2200" dirty="0">
                <a:solidFill>
                  <a:srgbClr val="414141"/>
                </a:solidFill>
              </a:rPr>
              <a:t>V dobrodošlico </a:t>
            </a:r>
            <a:r>
              <a:rPr lang="en-GB" sz="2200" b="1" dirty="0">
                <a:solidFill>
                  <a:srgbClr val="EC7C69"/>
                </a:solidFill>
              </a:rPr>
              <a:t>vključite kratko zgodbo </a:t>
            </a:r>
            <a:r>
              <a:rPr lang="en-GB" sz="2200" dirty="0">
                <a:solidFill>
                  <a:srgbClr val="414141"/>
                </a:solidFill>
              </a:rPr>
              <a:t>o svojih partnerjih – naj bo osebna.</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ED63F575-0E33-E422-CD04-0171003DF9B8}"/>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D03F68AD-A7AE-4965-7DB7-3347A8CC4BA5}"/>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Redno pregledujte sodelovanje, da ga prilagodite ali osvežite.</a:t>
            </a:r>
          </a:p>
          <a:p>
            <a:pPr marL="342900" indent="-342900" algn="l">
              <a:lnSpc>
                <a:spcPts val="2340"/>
              </a:lnSpc>
              <a:spcBef>
                <a:spcPts val="0"/>
              </a:spcBef>
              <a:buFont typeface="Arial" panose="020B0604020202020204" pitchFamily="34" charset="0"/>
              <a:buChar char="•"/>
            </a:pPr>
            <a:r>
              <a:rPr lang="en-IE" sz="2200" dirty="0"/>
              <a:t>Poskrbite, da gostje vedno vedo, na koga se lahko obrnejo in kaj lahko pričakujejo.</a:t>
            </a:r>
          </a:p>
          <a:p>
            <a:pPr marL="342900" indent="-342900" algn="l">
              <a:lnSpc>
                <a:spcPts val="2340"/>
              </a:lnSpc>
              <a:spcBef>
                <a:spcPts val="0"/>
              </a:spcBef>
              <a:buFont typeface="Arial" panose="020B0604020202020204" pitchFamily="34" charset="0"/>
              <a:buChar char="•"/>
            </a:pPr>
            <a:r>
              <a:rPr lang="en-IE" sz="2200" dirty="0"/>
              <a:t>Vodite seznam zanesljivih partnerjev in ga sezonsko posodabljajte.</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697667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D130C-1412-C6BA-8BD6-3B3C4C6753B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9815786-EE48-A9F5-C719-E125EC6B203D}"/>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9DCE6772-5088-4A6D-C1D7-A4E1D84FA836}"/>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93430FAB-4F3C-55D4-3A64-0E4486CC3EA6}"/>
              </a:ext>
            </a:extLst>
          </p:cNvPr>
          <p:cNvSpPr>
            <a:spLocks noGrp="1"/>
          </p:cNvSpPr>
          <p:nvPr>
            <p:ph type="body" sz="quarter" idx="16"/>
          </p:nvPr>
        </p:nvSpPr>
        <p:spPr>
          <a:xfrm>
            <a:off x="4061012" y="615503"/>
            <a:ext cx="6094924" cy="803654"/>
          </a:xfrm>
          <a:prstGeom prst="rect">
            <a:avLst/>
          </a:prstGeom>
        </p:spPr>
        <p:txBody>
          <a:bodyPr/>
          <a:lstStyle/>
          <a:p>
            <a:r>
              <a:rPr lang="en-US" dirty="0"/>
              <a:t>Enostavno dodatno prodajanje brez stresa</a:t>
            </a:r>
          </a:p>
          <a:p>
            <a:endParaRPr lang="en-US" sz="2800" dirty="0"/>
          </a:p>
        </p:txBody>
      </p:sp>
      <p:sp>
        <p:nvSpPr>
          <p:cNvPr id="4" name="Text Placeholder 3">
            <a:extLst>
              <a:ext uri="{FF2B5EF4-FFF2-40B4-BE49-F238E27FC236}">
                <a16:creationId xmlns:a16="http://schemas.microsoft.com/office/drawing/2014/main" id="{00CDED72-1E80-18EE-FF0C-3131B05AB0D0}"/>
              </a:ext>
            </a:extLst>
          </p:cNvPr>
          <p:cNvSpPr>
            <a:spLocks noGrp="1"/>
          </p:cNvSpPr>
          <p:nvPr>
            <p:ph type="body" sz="quarter" idx="21"/>
          </p:nvPr>
        </p:nvSpPr>
        <p:spPr>
          <a:xfrm>
            <a:off x="4061011" y="2016882"/>
            <a:ext cx="7511395" cy="4292764"/>
          </a:xfrm>
          <a:prstGeom prst="rect">
            <a:avLst/>
          </a:prstGeom>
        </p:spPr>
        <p:txBody>
          <a:bodyPr lIns="91440" tIns="45720" rIns="91440" bIns="45720" anchor="t"/>
          <a:lstStyle/>
          <a:p>
            <a:pPr>
              <a:lnSpc>
                <a:spcPts val="2340"/>
              </a:lnSpc>
            </a:pPr>
            <a:r>
              <a:rPr lang="en-GB" b="0" i="0" dirty="0">
                <a:effectLst/>
                <a:latin typeface="Calibri"/>
                <a:ea typeface="Calibri"/>
                <a:cs typeface="Calibri"/>
              </a:rPr>
              <a:t>Dodatna prodaja ni nujno zapletena ali vsiljiva.  V tem delu se boste naučili, kako gostom ponuditi majhne dodatke, ki jih dejansko želijo – na primer zgodnji check-in, dobrodošlica ali dodatki k ogledom.</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Pokazali vam bomo, kdaj in kako ponuditi te možnosti na prijazen in jasen način.  Cilj je zaslužiti malo več, hkrati pa ohraniti gladek in preprost postopek rezervacije.</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Naučili se boste tudi, kako se izogniti preobremenjevanju sebe ali gostov s preveč izbirami.  Dobro izvedeno dodatno prodajanje daje gostom občutek, da je za njih poskrbljeno, in jim daje več razlogov, da uživajo v bivanju.  Nekaj pametnih ponudb lahko poveča prihodek in hkrati izboljša zadovoljstvo.</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3CBE165E-4C92-1789-EA1D-FC8CB75AE76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35</a:t>
            </a:fld>
            <a:endParaRPr lang="fr-CA" sz="1200" dirty="0"/>
          </a:p>
        </p:txBody>
      </p:sp>
      <p:pic>
        <p:nvPicPr>
          <p:cNvPr id="3" name="Picture 2">
            <a:extLst>
              <a:ext uri="{FF2B5EF4-FFF2-40B4-BE49-F238E27FC236}">
                <a16:creationId xmlns:a16="http://schemas.microsoft.com/office/drawing/2014/main" id="{0D91065C-41A1-C188-799B-8F05232E37CD}"/>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735" y="4198867"/>
            <a:ext cx="3580276" cy="2659133"/>
          </a:xfrm>
          <a:prstGeom prst="rect">
            <a:avLst/>
          </a:prstGeom>
        </p:spPr>
      </p:pic>
    </p:spTree>
    <p:extLst>
      <p:ext uri="{BB962C8B-B14F-4D97-AF65-F5344CB8AC3E}">
        <p14:creationId xmlns:p14="http://schemas.microsoft.com/office/powerpoint/2010/main" val="1213803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22E9C-D76C-DE2F-960F-B90AF730DB51}"/>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8EA4B628-C82C-18B9-3586-7B1C49B7CEFA}"/>
              </a:ext>
            </a:extLst>
          </p:cNvPr>
          <p:cNvSpPr/>
          <p:nvPr/>
        </p:nvSpPr>
        <p:spPr>
          <a:xfrm rot="10800000">
            <a:off x="7504533"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44347D99-7A3E-FF3A-AD3A-F57491D0BE75}"/>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Kaj ponuditi in kako to ponuditi </a:t>
            </a:r>
          </a:p>
        </p:txBody>
      </p:sp>
      <p:cxnSp>
        <p:nvCxnSpPr>
          <p:cNvPr id="10" name="Straight Connector 9">
            <a:extLst>
              <a:ext uri="{FF2B5EF4-FFF2-40B4-BE49-F238E27FC236}">
                <a16:creationId xmlns:a16="http://schemas.microsoft.com/office/drawing/2014/main" id="{8A9F18AA-F8EE-1616-0117-12C8EA0B581E}"/>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324B6470-E709-129E-8274-A7F0D4FD351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36</a:t>
            </a:fld>
            <a:endParaRPr lang="fr-CA" sz="1200" dirty="0"/>
          </a:p>
        </p:txBody>
      </p:sp>
      <p:sp>
        <p:nvSpPr>
          <p:cNvPr id="4" name="Text Placeholder 5">
            <a:extLst>
              <a:ext uri="{FF2B5EF4-FFF2-40B4-BE49-F238E27FC236}">
                <a16:creationId xmlns:a16="http://schemas.microsoft.com/office/drawing/2014/main" id="{1FE3EA2E-5E52-81A0-CADB-A55070294396}"/>
              </a:ext>
            </a:extLst>
          </p:cNvPr>
          <p:cNvSpPr txBox="1">
            <a:spLocks/>
          </p:cNvSpPr>
          <p:nvPr/>
        </p:nvSpPr>
        <p:spPr>
          <a:xfrm>
            <a:off x="610106" y="153175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42417E1D-A65F-0268-ACAB-F497DE0E375C}"/>
              </a:ext>
            </a:extLst>
          </p:cNvPr>
          <p:cNvSpPr txBox="1">
            <a:spLocks/>
          </p:cNvSpPr>
          <p:nvPr/>
        </p:nvSpPr>
        <p:spPr>
          <a:xfrm>
            <a:off x="610105" y="2326012"/>
            <a:ext cx="5616391" cy="3657600"/>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Ponudite koristne, dodatne storitve: </a:t>
            </a:r>
            <a:r>
              <a:rPr lang="en-GB" sz="2200" dirty="0">
                <a:solidFill>
                  <a:srgbClr val="414141"/>
                </a:solidFill>
              </a:rPr>
              <a:t>zgodnji prihod, pozni odhod, dobrodošlica, košare za piknik, izposoja koles ali jogijske podloge.</a:t>
            </a:r>
          </a:p>
          <a:p>
            <a:pPr marL="342900" indent="-342900">
              <a:lnSpc>
                <a:spcPts val="2240"/>
              </a:lnSpc>
              <a:buClr>
                <a:srgbClr val="459597"/>
              </a:buClr>
              <a:buFont typeface="Arial" panose="020B0604020202020204" pitchFamily="34" charset="0"/>
              <a:buChar char="•"/>
            </a:pPr>
            <a:r>
              <a:rPr lang="en-GB" sz="2200" b="1" dirty="0">
                <a:solidFill>
                  <a:srgbClr val="EC7C69"/>
                </a:solidFill>
              </a:rPr>
              <a:t>Predstavite jih kot ugodnosti za goste</a:t>
            </a:r>
            <a:r>
              <a:rPr lang="en-GB" sz="2200" dirty="0">
                <a:solidFill>
                  <a:srgbClr val="414141"/>
                </a:solidFill>
              </a:rPr>
              <a:t>, ne kot prodajne taktike – uporabite toplo, prijazno besedilo.</a:t>
            </a:r>
          </a:p>
          <a:p>
            <a:pPr marL="342900" indent="-342900">
              <a:lnSpc>
                <a:spcPts val="2240"/>
              </a:lnSpc>
              <a:buClr>
                <a:srgbClr val="459597"/>
              </a:buClr>
              <a:buFont typeface="Arial" panose="020B0604020202020204" pitchFamily="34" charset="0"/>
              <a:buChar char="•"/>
            </a:pPr>
            <a:r>
              <a:rPr lang="en-GB" sz="2200" b="1" dirty="0">
                <a:solidFill>
                  <a:srgbClr val="EC7C69"/>
                </a:solidFill>
              </a:rPr>
              <a:t>Ponudbe delite pred prihodom </a:t>
            </a:r>
            <a:r>
              <a:rPr lang="en-GB" sz="2200" dirty="0">
                <a:solidFill>
                  <a:srgbClr val="414141"/>
                </a:solidFill>
              </a:rPr>
              <a:t>(po e-pošti, sporočilu na platformi) ali na </a:t>
            </a:r>
            <a:r>
              <a:rPr lang="en-GB" sz="2200" dirty="0" err="1">
                <a:solidFill>
                  <a:srgbClr val="414141"/>
                </a:solidFill>
              </a:rPr>
              <a:t>vidnem</a:t>
            </a:r>
            <a:r>
              <a:rPr lang="en-GB" sz="2200" dirty="0">
                <a:solidFill>
                  <a:srgbClr val="414141"/>
                </a:solidFill>
              </a:rPr>
              <a:t> </a:t>
            </a:r>
            <a:r>
              <a:rPr lang="en-GB" sz="2200" dirty="0" err="1">
                <a:solidFill>
                  <a:srgbClr val="414141"/>
                </a:solidFill>
              </a:rPr>
              <a:t>mestu</a:t>
            </a:r>
            <a:r>
              <a:rPr lang="en-GB" sz="2200" dirty="0">
                <a:solidFill>
                  <a:srgbClr val="414141"/>
                </a:solidFill>
              </a:rPr>
              <a:t> v </a:t>
            </a:r>
            <a:r>
              <a:rPr lang="en-GB" sz="2200" dirty="0" err="1">
                <a:solidFill>
                  <a:srgbClr val="414141"/>
                </a:solidFill>
              </a:rPr>
              <a:t>nastanitvi</a:t>
            </a:r>
            <a:r>
              <a:rPr lang="en-GB" sz="2200" dirty="0">
                <a:solidFill>
                  <a:srgbClr val="414141"/>
                </a:solidFill>
              </a:rPr>
              <a:t>.</a:t>
            </a:r>
            <a:endParaRPr lang="en-GB" sz="2200" dirty="0">
              <a:solidFill>
                <a:srgbClr val="414141"/>
              </a:solidFill>
              <a:ea typeface="Calibri"/>
              <a:cs typeface="Calibri"/>
            </a:endParaRPr>
          </a:p>
          <a:p>
            <a:pPr marL="342900" indent="-342900">
              <a:lnSpc>
                <a:spcPts val="2240"/>
              </a:lnSpc>
              <a:buClr>
                <a:srgbClr val="459597"/>
              </a:buClr>
              <a:buFont typeface="Arial" panose="020B0604020202020204" pitchFamily="34" charset="0"/>
              <a:buChar char="•"/>
            </a:pPr>
            <a:r>
              <a:rPr lang="en-GB" sz="2200" b="1" dirty="0">
                <a:solidFill>
                  <a:srgbClr val="EC7C69"/>
                </a:solidFill>
              </a:rPr>
              <a:t>Cene naj bodo jasne in poštene </a:t>
            </a:r>
            <a:r>
              <a:rPr lang="en-GB" sz="2200" dirty="0">
                <a:solidFill>
                  <a:srgbClr val="414141"/>
                </a:solidFill>
              </a:rPr>
              <a:t>(npr. 5 € za zgodnji prihod, 10 € za lokalno košarico).</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2" name="Freeform 1">
            <a:extLst>
              <a:ext uri="{FF2B5EF4-FFF2-40B4-BE49-F238E27FC236}">
                <a16:creationId xmlns:a16="http://schemas.microsoft.com/office/drawing/2014/main" id="{3CA0B727-D542-B4F6-9B8B-90B1FFB88567}"/>
              </a:ext>
            </a:extLst>
          </p:cNvPr>
          <p:cNvSpPr/>
          <p:nvPr/>
        </p:nvSpPr>
        <p:spPr>
          <a:xfrm rot="10800000">
            <a:off x="6459578"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F2ADBDFB-A8E1-A057-A7BD-5135D67157F5}"/>
              </a:ext>
            </a:extLst>
          </p:cNvPr>
          <p:cNvSpPr txBox="1">
            <a:spLocks/>
          </p:cNvSpPr>
          <p:nvPr/>
        </p:nvSpPr>
        <p:spPr>
          <a:xfrm>
            <a:off x="6839713" y="2328538"/>
            <a:ext cx="416966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b="1" dirty="0"/>
              <a:t>Razmišljajte sezonsko: </a:t>
            </a:r>
            <a:r>
              <a:rPr lang="en-IE" sz="2200" dirty="0"/>
              <a:t>vroč čaj pozimi, hladne pijače poleti.</a:t>
            </a:r>
          </a:p>
          <a:p>
            <a:pPr marL="342900" indent="-342900" algn="l">
              <a:lnSpc>
                <a:spcPts val="2340"/>
              </a:lnSpc>
              <a:spcBef>
                <a:spcPts val="0"/>
              </a:spcBef>
              <a:buFont typeface="Arial" panose="020B0604020202020204" pitchFamily="34" charset="0"/>
              <a:buChar char="•"/>
            </a:pPr>
            <a:r>
              <a:rPr lang="en-IE" sz="2200" b="1" dirty="0"/>
              <a:t>Prodajajte stvari, ki jih gostje </a:t>
            </a:r>
            <a:r>
              <a:rPr lang="en-IE" sz="2200" dirty="0"/>
              <a:t>lahko pozabijo (npr. dežnik, potovalni adapter, copate).</a:t>
            </a:r>
          </a:p>
          <a:p>
            <a:pPr marL="342900" indent="-342900" algn="l">
              <a:lnSpc>
                <a:spcPts val="2340"/>
              </a:lnSpc>
              <a:spcBef>
                <a:spcPts val="0"/>
              </a:spcBef>
              <a:buFont typeface="Arial" panose="020B0604020202020204" pitchFamily="34" charset="0"/>
              <a:buChar char="•"/>
            </a:pPr>
            <a:r>
              <a:rPr lang="en-IE" sz="2200" b="1" dirty="0"/>
              <a:t>Majhno darilo ali dodatek </a:t>
            </a:r>
            <a:r>
              <a:rPr lang="en-IE" sz="2200" dirty="0"/>
              <a:t>lahko postane tema pogovora v ocenah.</a:t>
            </a:r>
          </a:p>
          <a:p>
            <a:pPr marL="342900" indent="-342900" algn="l">
              <a:lnSpc>
                <a:spcPts val="2340"/>
              </a:lnSpc>
              <a:spcBef>
                <a:spcPts val="0"/>
              </a:spcBef>
              <a:buFont typeface="Arial" panose="020B0604020202020204" pitchFamily="34" charset="0"/>
              <a:buChar char="•"/>
            </a:pPr>
            <a:r>
              <a:rPr lang="en-IE" sz="2200" dirty="0"/>
              <a:t>Ustvarite </a:t>
            </a:r>
            <a:r>
              <a:rPr lang="en-IE" sz="2200" b="1" dirty="0"/>
              <a:t>program zvestobe, </a:t>
            </a:r>
            <a:r>
              <a:rPr lang="en-IE" sz="2200" dirty="0"/>
              <a:t>ki bo zadovoljil vaše stranke.</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520204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B9B40-8947-C4CA-4D15-A41E2CD21148}"/>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9F71568-5CA0-95B2-F249-083F9566619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37</a:t>
            </a:fld>
            <a:endParaRPr lang="fr-CA" sz="1200" dirty="0">
              <a:solidFill>
                <a:schemeClr val="bg1"/>
              </a:solidFill>
            </a:endParaRPr>
          </a:p>
        </p:txBody>
      </p:sp>
      <p:sp>
        <p:nvSpPr>
          <p:cNvPr id="8" name="Freeform 7">
            <a:extLst>
              <a:ext uri="{FF2B5EF4-FFF2-40B4-BE49-F238E27FC236}">
                <a16:creationId xmlns:a16="http://schemas.microsoft.com/office/drawing/2014/main" id="{287F0393-8756-CB7F-CBA5-E2068EF24A83}"/>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5891F3E3-96F0-8C5C-8EE1-BE0073D151EE}"/>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Dodatno branje</a:t>
            </a:r>
          </a:p>
        </p:txBody>
      </p:sp>
      <p:sp>
        <p:nvSpPr>
          <p:cNvPr id="2" name="Text Placeholder 5">
            <a:extLst>
              <a:ext uri="{FF2B5EF4-FFF2-40B4-BE49-F238E27FC236}">
                <a16:creationId xmlns:a16="http://schemas.microsoft.com/office/drawing/2014/main" id="{3972E8C2-FD1C-166D-1DB2-2AAC751C7A91}"/>
              </a:ext>
            </a:extLst>
          </p:cNvPr>
          <p:cNvSpPr txBox="1">
            <a:spLocks/>
          </p:cNvSpPr>
          <p:nvPr/>
        </p:nvSpPr>
        <p:spPr>
          <a:xfrm>
            <a:off x="885302" y="1812500"/>
            <a:ext cx="5210698"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rPr>
              <a:t>Program zvestobe hotela</a:t>
            </a: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8D6479A3-3ADD-6165-47DA-A354722F57EB}"/>
              </a:ext>
            </a:extLst>
          </p:cNvPr>
          <p:cNvSpPr txBox="1">
            <a:spLocks/>
          </p:cNvSpPr>
          <p:nvPr/>
        </p:nvSpPr>
        <p:spPr>
          <a:xfrm>
            <a:off x="885302" y="3429000"/>
            <a:ext cx="4926562"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Ponovne rezervacije 101: Kaj morate vedeti o programih zvestobe hotelov</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5D1CADC9-BE11-96D0-63AB-9BB2A64D2B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5" name="Slika 9">
            <a:extLst>
              <a:ext uri="{FF2B5EF4-FFF2-40B4-BE49-F238E27FC236}">
                <a16:creationId xmlns:a16="http://schemas.microsoft.com/office/drawing/2014/main" id="{79747300-750D-B47F-EA22-6837002D89C3}"/>
              </a:ext>
            </a:extLst>
          </p:cNvPr>
          <p:cNvPicPr>
            <a:picLocks noChangeAspect="1"/>
          </p:cNvPicPr>
          <p:nvPr/>
        </p:nvPicPr>
        <p:blipFill>
          <a:blip r:embed="rId4"/>
          <a:stretch>
            <a:fillRect/>
          </a:stretch>
        </p:blipFill>
        <p:spPr>
          <a:xfrm>
            <a:off x="6427627" y="2264819"/>
            <a:ext cx="2886493" cy="487330"/>
          </a:xfrm>
          <a:prstGeom prst="rect">
            <a:avLst/>
          </a:prstGeom>
        </p:spPr>
      </p:pic>
      <p:pic>
        <p:nvPicPr>
          <p:cNvPr id="11" name="Picture 10" descr="A person and person looking at a computer&#10;&#10;AI-generated content may be incorrect.">
            <a:extLst>
              <a:ext uri="{FF2B5EF4-FFF2-40B4-BE49-F238E27FC236}">
                <a16:creationId xmlns:a16="http://schemas.microsoft.com/office/drawing/2014/main" id="{E05844BC-76C7-667F-3AAB-1DDA26471E08}"/>
              </a:ext>
            </a:extLst>
          </p:cNvPr>
          <p:cNvPicPr>
            <a:picLocks noChangeAspect="1"/>
          </p:cNvPicPr>
          <p:nvPr/>
        </p:nvPicPr>
        <p:blipFill rotWithShape="1">
          <a:blip r:embed="rId5"/>
          <a:srcRect t="319" b="319"/>
          <a:stretch/>
        </p:blipFill>
        <p:spPr>
          <a:xfrm>
            <a:off x="6531395" y="3312318"/>
            <a:ext cx="4221949" cy="2401452"/>
          </a:xfrm>
          <a:prstGeom prst="rect">
            <a:avLst/>
          </a:prstGeom>
        </p:spPr>
      </p:pic>
      <p:sp>
        <p:nvSpPr>
          <p:cNvPr id="15" name="Oval 14">
            <a:extLst>
              <a:ext uri="{FF2B5EF4-FFF2-40B4-BE49-F238E27FC236}">
                <a16:creationId xmlns:a16="http://schemas.microsoft.com/office/drawing/2014/main" id="{EFFB4F2D-BDAC-B568-F43B-C20F10F51DCE}"/>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21">
            <a:extLst>
              <a:ext uri="{FF2B5EF4-FFF2-40B4-BE49-F238E27FC236}">
                <a16:creationId xmlns:a16="http://schemas.microsoft.com/office/drawing/2014/main" id="{4BEC789A-04C6-1903-8A47-0C67C6BF14D4}"/>
              </a:ext>
            </a:extLst>
          </p:cNvPr>
          <p:cNvSpPr/>
          <p:nvPr/>
        </p:nvSpPr>
        <p:spPr>
          <a:xfrm>
            <a:off x="9538665" y="2271184"/>
            <a:ext cx="1872517" cy="1668836"/>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Kliknite za </a:t>
            </a:r>
            <a:r>
              <a:rPr lang="en-IE" sz="2800" b="1" dirty="0">
                <a:solidFill>
                  <a:schemeClr val="bg1"/>
                </a:solidFill>
                <a:hlinkClick r:id="rId6">
                  <a:extLst>
                    <a:ext uri="{A12FA001-AC4F-418D-AE19-62706E023703}">
                      <ahyp:hlinkClr xmlns:ahyp="http://schemas.microsoft.com/office/drawing/2018/hyperlinkcolor" val="tx"/>
                    </a:ext>
                  </a:extLst>
                </a:hlinkClick>
              </a:rPr>
              <a:t>branje</a:t>
            </a:r>
            <a:endParaRPr lang="en-IE" sz="2800" b="1" dirty="0">
              <a:solidFill>
                <a:schemeClr val="bg1"/>
              </a:solidFill>
            </a:endParaRPr>
          </a:p>
        </p:txBody>
      </p:sp>
    </p:spTree>
    <p:extLst>
      <p:ext uri="{BB962C8B-B14F-4D97-AF65-F5344CB8AC3E}">
        <p14:creationId xmlns:p14="http://schemas.microsoft.com/office/powerpoint/2010/main" val="1460084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E2EB1-F5D8-9D55-F9E2-66B41BE03DF8}"/>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BFFD6FC4-793C-D235-22D8-03A7CC140F6E}"/>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Enostavno za vas in gosta </a:t>
            </a:r>
          </a:p>
          <a:p>
            <a:pPr>
              <a:lnSpc>
                <a:spcPts val="3720"/>
              </a:lnSpc>
            </a:pPr>
            <a:endParaRPr lang="en-US" dirty="0"/>
          </a:p>
        </p:txBody>
      </p:sp>
      <p:cxnSp>
        <p:nvCxnSpPr>
          <p:cNvPr id="10" name="Straight Connector 9">
            <a:extLst>
              <a:ext uri="{FF2B5EF4-FFF2-40B4-BE49-F238E27FC236}">
                <a16:creationId xmlns:a16="http://schemas.microsoft.com/office/drawing/2014/main" id="{7324F647-3424-0A7E-2517-716C63FFF2DB}"/>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FDD824C-E72A-6BB5-8E1B-D008C01B2A8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38</a:t>
            </a:fld>
            <a:endParaRPr lang="fr-CA" sz="1200" dirty="0"/>
          </a:p>
        </p:txBody>
      </p:sp>
      <p:sp>
        <p:nvSpPr>
          <p:cNvPr id="4" name="Text Placeholder 5">
            <a:extLst>
              <a:ext uri="{FF2B5EF4-FFF2-40B4-BE49-F238E27FC236}">
                <a16:creationId xmlns:a16="http://schemas.microsoft.com/office/drawing/2014/main" id="{6D2ABA3D-0924-7880-2037-3680D3F1B500}"/>
              </a:ext>
            </a:extLst>
          </p:cNvPr>
          <p:cNvSpPr txBox="1">
            <a:spLocks/>
          </p:cNvSpPr>
          <p:nvPr/>
        </p:nvSpPr>
        <p:spPr>
          <a:xfrm>
            <a:off x="629644" y="1541523"/>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C9BF4D24-AFCF-02DA-8B5A-EB7ECDED1A7E}"/>
              </a:ext>
            </a:extLst>
          </p:cNvPr>
          <p:cNvSpPr txBox="1">
            <a:spLocks/>
          </p:cNvSpPr>
          <p:nvPr/>
        </p:nvSpPr>
        <p:spPr>
          <a:xfrm>
            <a:off x="629644" y="2267396"/>
            <a:ext cx="494952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Vodite seznam ali obrazec, </a:t>
            </a:r>
            <a:r>
              <a:rPr lang="en-GB" sz="2200" dirty="0">
                <a:solidFill>
                  <a:srgbClr val="414141"/>
                </a:solidFill>
              </a:rPr>
              <a:t>na katerem spremljate, kdo je kaj naročil.</a:t>
            </a:r>
          </a:p>
          <a:p>
            <a:pPr marL="342900" indent="-342900">
              <a:lnSpc>
                <a:spcPts val="2240"/>
              </a:lnSpc>
              <a:buClr>
                <a:srgbClr val="459597"/>
              </a:buClr>
              <a:buFont typeface="Arial" panose="020B0604020202020204" pitchFamily="34" charset="0"/>
              <a:buChar char="•"/>
            </a:pPr>
            <a:r>
              <a:rPr lang="en-GB" sz="2200" b="1" dirty="0">
                <a:solidFill>
                  <a:srgbClr val="EC7C69"/>
                </a:solidFill>
              </a:rPr>
              <a:t>Uporabite vnaprej pripravljene košarice ali dodatke, </a:t>
            </a:r>
            <a:r>
              <a:rPr lang="en-GB" sz="2200" dirty="0">
                <a:solidFill>
                  <a:srgbClr val="414141"/>
                </a:solidFill>
              </a:rPr>
              <a:t>ki</a:t>
            </a:r>
            <a:r>
              <a:rPr lang="en-GB" sz="2200" b="1" dirty="0">
                <a:solidFill>
                  <a:srgbClr val="EC7C69"/>
                </a:solidFill>
              </a:rPr>
              <a:t> so takoj na voljo in </a:t>
            </a:r>
            <a:r>
              <a:rPr lang="en-GB" sz="2200" dirty="0">
                <a:solidFill>
                  <a:srgbClr val="414141"/>
                </a:solidFill>
              </a:rPr>
              <a:t>ne potrebujejo posebne priprave.</a:t>
            </a:r>
          </a:p>
          <a:p>
            <a:pPr marL="342900" indent="-342900">
              <a:lnSpc>
                <a:spcPts val="2240"/>
              </a:lnSpc>
              <a:buClr>
                <a:srgbClr val="459597"/>
              </a:buClr>
              <a:buFont typeface="Arial" panose="020B0604020202020204" pitchFamily="34" charset="0"/>
              <a:buChar char="•"/>
            </a:pPr>
            <a:r>
              <a:rPr lang="en-GB" sz="2200" dirty="0">
                <a:solidFill>
                  <a:srgbClr val="414141"/>
                </a:solidFill>
              </a:rPr>
              <a:t>V prostor za sprejem gostov </a:t>
            </a:r>
            <a:r>
              <a:rPr lang="en-GB" sz="2200" b="1" dirty="0">
                <a:solidFill>
                  <a:srgbClr val="EC7C69"/>
                </a:solidFill>
              </a:rPr>
              <a:t>postavite fotografije ali vzorce, </a:t>
            </a:r>
            <a:r>
              <a:rPr lang="en-GB" sz="2200" dirty="0">
                <a:solidFill>
                  <a:srgbClr val="414141"/>
                </a:solidFill>
              </a:rPr>
              <a:t>da vzbudite njihovo zanimanje.</a:t>
            </a:r>
          </a:p>
          <a:p>
            <a:pPr marL="342900" indent="-342900">
              <a:lnSpc>
                <a:spcPts val="2240"/>
              </a:lnSpc>
              <a:buClr>
                <a:srgbClr val="459597"/>
              </a:buClr>
              <a:buFont typeface="Arial" panose="020B0604020202020204" pitchFamily="34" charset="0"/>
              <a:buChar char="•"/>
            </a:pPr>
            <a:r>
              <a:rPr lang="en-GB" sz="2200" b="1" dirty="0">
                <a:solidFill>
                  <a:srgbClr val="414141"/>
                </a:solidFill>
              </a:rPr>
              <a:t>Gostom omogočite, </a:t>
            </a:r>
            <a:r>
              <a:rPr lang="en-GB" sz="2200" dirty="0">
                <a:solidFill>
                  <a:srgbClr val="414141"/>
                </a:solidFill>
              </a:rPr>
              <a:t>da </a:t>
            </a:r>
            <a:r>
              <a:rPr lang="en-GB" sz="2200" b="1" dirty="0">
                <a:solidFill>
                  <a:srgbClr val="414141"/>
                </a:solidFill>
              </a:rPr>
              <a:t>dodatke dodajo sami </a:t>
            </a:r>
            <a:r>
              <a:rPr lang="en-GB" sz="2200" dirty="0">
                <a:solidFill>
                  <a:srgbClr val="414141"/>
                </a:solidFill>
              </a:rPr>
              <a:t>– brez pritiska ali prodajnih govorov.</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5A3751EB-ACB5-558B-26AA-448964609CD9}"/>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B0AC982F-32A6-F97C-7F6B-3BFB63D7B2D6}"/>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Uporabite WhatsApp ali preproste obrazce (npr. Google Forms), če želite, da gostje vnaprej naročijo.</a:t>
            </a:r>
          </a:p>
          <a:p>
            <a:pPr marL="342900" indent="-342900" algn="l">
              <a:lnSpc>
                <a:spcPts val="2340"/>
              </a:lnSpc>
              <a:spcBef>
                <a:spcPts val="0"/>
              </a:spcBef>
              <a:buFont typeface="Arial" panose="020B0604020202020204" pitchFamily="34" charset="0"/>
              <a:buChar char="•"/>
            </a:pPr>
            <a:r>
              <a:rPr lang="en-IE" sz="2200" dirty="0"/>
              <a:t>Sledite zalogam, če ponujate fizične izdelke, kot so lokalni proizvodi ali pijače.</a:t>
            </a:r>
          </a:p>
          <a:p>
            <a:pPr marL="342900" indent="-342900" algn="l">
              <a:lnSpc>
                <a:spcPts val="2340"/>
              </a:lnSpc>
              <a:spcBef>
                <a:spcPts val="0"/>
              </a:spcBef>
              <a:buFont typeface="Arial" panose="020B0604020202020204" pitchFamily="34" charset="0"/>
              <a:buChar char="•"/>
            </a:pPr>
            <a:r>
              <a:rPr lang="en-IE" sz="2200" dirty="0"/>
              <a:t>Naj vaš čistilec ali kontaktna oseba pomaga pripraviti dodatke pred prihodom.</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2476271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EDFFA-5646-4FB3-E482-8D8FDF93C216}"/>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13490534-DA34-329E-150A-C19F94682F49}"/>
              </a:ext>
            </a:extLst>
          </p:cNvPr>
          <p:cNvSpPr txBox="1">
            <a:spLocks/>
          </p:cNvSpPr>
          <p:nvPr/>
        </p:nvSpPr>
        <p:spPr>
          <a:xfrm>
            <a:off x="609623" y="493193"/>
            <a:ext cx="683809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Povečanje prihodkov brez zapletanja poslovanja </a:t>
            </a:r>
          </a:p>
          <a:p>
            <a:pPr>
              <a:lnSpc>
                <a:spcPts val="3720"/>
              </a:lnSpc>
            </a:pPr>
            <a:endParaRPr lang="en-US" dirty="0"/>
          </a:p>
        </p:txBody>
      </p:sp>
      <p:cxnSp>
        <p:nvCxnSpPr>
          <p:cNvPr id="10" name="Straight Connector 9">
            <a:extLst>
              <a:ext uri="{FF2B5EF4-FFF2-40B4-BE49-F238E27FC236}">
                <a16:creationId xmlns:a16="http://schemas.microsoft.com/office/drawing/2014/main" id="{410F921B-5FAB-626F-65AE-9A1B292E6F12}"/>
              </a:ext>
            </a:extLst>
          </p:cNvPr>
          <p:cNvCxnSpPr>
            <a:cxnSpLocks/>
          </p:cNvCxnSpPr>
          <p:nvPr/>
        </p:nvCxnSpPr>
        <p:spPr>
          <a:xfrm>
            <a:off x="0" y="1694523"/>
            <a:ext cx="6459578"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20EC1D6-F1AC-6446-1D92-D828164F34C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39</a:t>
            </a:fld>
            <a:endParaRPr lang="fr-CA" sz="1200" dirty="0"/>
          </a:p>
        </p:txBody>
      </p:sp>
      <p:sp>
        <p:nvSpPr>
          <p:cNvPr id="4" name="Text Placeholder 5">
            <a:extLst>
              <a:ext uri="{FF2B5EF4-FFF2-40B4-BE49-F238E27FC236}">
                <a16:creationId xmlns:a16="http://schemas.microsoft.com/office/drawing/2014/main" id="{270BB557-E782-844E-F1A9-835956D417E1}"/>
              </a:ext>
            </a:extLst>
          </p:cNvPr>
          <p:cNvSpPr txBox="1">
            <a:spLocks/>
          </p:cNvSpPr>
          <p:nvPr/>
        </p:nvSpPr>
        <p:spPr>
          <a:xfrm>
            <a:off x="629644" y="1942061"/>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C30F3BFB-7658-F886-B64E-0463AFD5897F}"/>
              </a:ext>
            </a:extLst>
          </p:cNvPr>
          <p:cNvSpPr txBox="1">
            <a:spLocks/>
          </p:cNvSpPr>
          <p:nvPr/>
        </p:nvSpPr>
        <p:spPr>
          <a:xfrm>
            <a:off x="629644" y="2648396"/>
            <a:ext cx="494952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Osredotočite se na izdelke, ki zahtevajo malo truda, a imajo visoko vrednost: </a:t>
            </a:r>
            <a:r>
              <a:rPr lang="en-GB" sz="2200" dirty="0">
                <a:solidFill>
                  <a:srgbClr val="414141"/>
                </a:solidFill>
              </a:rPr>
              <a:t>tiste, ki ne zahtevajo veliko časa ali vsakodnevnega vključevanja.</a:t>
            </a:r>
          </a:p>
          <a:p>
            <a:pPr marL="342900" indent="-342900">
              <a:lnSpc>
                <a:spcPts val="2240"/>
              </a:lnSpc>
              <a:buClr>
                <a:srgbClr val="459597"/>
              </a:buClr>
              <a:buFont typeface="Arial" panose="020B0604020202020204" pitchFamily="34" charset="0"/>
              <a:buChar char="•"/>
            </a:pPr>
            <a:r>
              <a:rPr lang="en-GB" sz="2200" b="1" dirty="0">
                <a:solidFill>
                  <a:srgbClr val="EC7C69"/>
                </a:solidFill>
              </a:rPr>
              <a:t>Spremljajte, katere dodatne prodaje so najbolj priljubljene</a:t>
            </a:r>
            <a:r>
              <a:rPr lang="en-GB" sz="2200" dirty="0">
                <a:solidFill>
                  <a:srgbClr val="414141"/>
                </a:solidFill>
              </a:rPr>
              <a:t>, in opustite tiste, ki se ne prodajajo.</a:t>
            </a:r>
          </a:p>
          <a:p>
            <a:pPr marL="342900" indent="-342900">
              <a:lnSpc>
                <a:spcPts val="2240"/>
              </a:lnSpc>
              <a:buClr>
                <a:srgbClr val="459597"/>
              </a:buClr>
              <a:buFont typeface="Arial" panose="020B0604020202020204" pitchFamily="34" charset="0"/>
              <a:buChar char="•"/>
            </a:pPr>
            <a:r>
              <a:rPr lang="en-GB" sz="2200" b="1" dirty="0">
                <a:solidFill>
                  <a:srgbClr val="EC7C69"/>
                </a:solidFill>
              </a:rPr>
              <a:t>Počasi dodajajte dodatne storitve </a:t>
            </a:r>
            <a:r>
              <a:rPr lang="en-GB" sz="2200" dirty="0">
                <a:solidFill>
                  <a:srgbClr val="414141"/>
                </a:solidFill>
              </a:rPr>
              <a:t>– ne preobremenite svoje ponudbe.</a:t>
            </a:r>
          </a:p>
          <a:p>
            <a:pPr marL="342900" indent="-342900">
              <a:lnSpc>
                <a:spcPts val="2240"/>
              </a:lnSpc>
              <a:buClr>
                <a:srgbClr val="459597"/>
              </a:buClr>
              <a:buFont typeface="Arial" panose="020B0604020202020204" pitchFamily="34" charset="0"/>
              <a:buChar char="•"/>
            </a:pPr>
            <a:r>
              <a:rPr lang="en-GB" sz="2200" b="1" dirty="0">
                <a:solidFill>
                  <a:srgbClr val="EC7C69"/>
                </a:solidFill>
              </a:rPr>
              <a:t>Ponovno uporabite ideje in ponudbe </a:t>
            </a:r>
            <a:r>
              <a:rPr lang="en-GB" sz="2200" dirty="0">
                <a:solidFill>
                  <a:srgbClr val="414141"/>
                </a:solidFill>
              </a:rPr>
              <a:t>z manjšimi spremembami za praznike ali dogodke.</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4C217592-C355-9399-05E5-DF0FE3D8BBD3}"/>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15A8C328-7338-2D6E-E9E3-41EE2017CB8C}"/>
              </a:ext>
            </a:extLst>
          </p:cNvPr>
          <p:cNvSpPr txBox="1">
            <a:spLocks/>
          </p:cNvSpPr>
          <p:nvPr/>
        </p:nvSpPr>
        <p:spPr>
          <a:xfrm>
            <a:off x="6788258" y="2343703"/>
            <a:ext cx="395925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Vodite seznam „top 3“ najbolje prodajanih dodatnih izdelkov.</a:t>
            </a:r>
          </a:p>
          <a:p>
            <a:pPr marL="342900" indent="-342900" algn="l">
              <a:lnSpc>
                <a:spcPts val="2340"/>
              </a:lnSpc>
              <a:spcBef>
                <a:spcPts val="0"/>
              </a:spcBef>
              <a:buFont typeface="Arial" panose="020B0604020202020204" pitchFamily="34" charset="0"/>
              <a:buChar char="•"/>
            </a:pPr>
            <a:r>
              <a:rPr lang="en-IE" sz="2200" dirty="0"/>
              <a:t>Uporabite povratne informacije gostov za izboljšanje svojih ponudb.</a:t>
            </a:r>
          </a:p>
          <a:p>
            <a:pPr marL="342900" indent="-342900" algn="l">
              <a:lnSpc>
                <a:spcPts val="2340"/>
              </a:lnSpc>
              <a:spcBef>
                <a:spcPts val="0"/>
              </a:spcBef>
              <a:buFont typeface="Arial" panose="020B0604020202020204" pitchFamily="34" charset="0"/>
              <a:buChar char="•"/>
            </a:pPr>
            <a:r>
              <a:rPr lang="en-IE" sz="2200" dirty="0"/>
              <a:t>Del prihodkov od dodatnih prodaj ponovno vložite v dopolnjevanje zalog ali izboljšanje storitev.</a:t>
            </a:r>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109130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DC694-A256-C927-3037-FAE6908F3B6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0027CD3-2289-5E88-4C82-8D874CA21E96}"/>
              </a:ext>
            </a:extLst>
          </p:cNvPr>
          <p:cNvSpPr>
            <a:spLocks noGrp="1"/>
          </p:cNvSpPr>
          <p:nvPr>
            <p:ph type="body" sz="quarter" idx="18"/>
          </p:nvPr>
        </p:nvSpPr>
        <p:spPr>
          <a:xfrm>
            <a:off x="806373" y="3686455"/>
            <a:ext cx="2606061" cy="1049221"/>
          </a:xfrm>
        </p:spPr>
        <p:txBody>
          <a:bodyPr/>
          <a:lstStyle/>
          <a:p>
            <a:pPr>
              <a:lnSpc>
                <a:spcPts val="3620"/>
              </a:lnSpc>
            </a:pPr>
            <a:r>
              <a:rPr lang="en-GB" sz="3600" b="1" dirty="0"/>
              <a:t>Cilji učenja</a:t>
            </a:r>
          </a:p>
        </p:txBody>
      </p:sp>
      <p:sp>
        <p:nvSpPr>
          <p:cNvPr id="7" name="Text Placeholder 6">
            <a:extLst>
              <a:ext uri="{FF2B5EF4-FFF2-40B4-BE49-F238E27FC236}">
                <a16:creationId xmlns:a16="http://schemas.microsoft.com/office/drawing/2014/main" id="{331E1B39-97B9-CAAC-67E2-9824BFCBEE58}"/>
              </a:ext>
            </a:extLst>
          </p:cNvPr>
          <p:cNvSpPr>
            <a:spLocks noGrp="1"/>
          </p:cNvSpPr>
          <p:nvPr>
            <p:ph type="body" sz="quarter" idx="23"/>
          </p:nvPr>
        </p:nvSpPr>
        <p:spPr>
          <a:xfrm>
            <a:off x="4547638" y="512552"/>
            <a:ext cx="6933041" cy="2001596"/>
          </a:xfrm>
        </p:spPr>
        <p:txBody>
          <a:bodyPr lIns="91440" tIns="45720" rIns="91440" bIns="45720" anchor="t">
            <a:noAutofit/>
          </a:bodyPr>
          <a:lstStyle/>
          <a:p>
            <a:pPr marL="514350" indent="-514350">
              <a:lnSpc>
                <a:spcPts val="2960"/>
              </a:lnSpc>
              <a:buAutoNum type="arabicPeriod"/>
            </a:pPr>
            <a:r>
              <a:rPr lang="en-US" sz="2800" dirty="0" err="1"/>
              <a:t>poglavje</a:t>
            </a:r>
            <a:r>
              <a:rPr lang="en-US" sz="2800" dirty="0"/>
              <a:t>: </a:t>
            </a:r>
            <a:endParaRPr lang="sl-SI" dirty="0"/>
          </a:p>
          <a:p>
            <a:pPr>
              <a:lnSpc>
                <a:spcPts val="2960"/>
              </a:lnSpc>
            </a:pPr>
            <a:r>
              <a:rPr lang="en-GB" sz="2800" dirty="0">
                <a:solidFill>
                  <a:srgbClr val="414141"/>
                </a:solidFill>
              </a:rPr>
              <a:t>Upravljanje potovanja gosta </a:t>
            </a:r>
          </a:p>
          <a:p>
            <a:pPr>
              <a:lnSpc>
                <a:spcPts val="2960"/>
              </a:lnSpc>
            </a:pPr>
            <a:r>
              <a:rPr lang="en-GB" sz="2800" dirty="0">
                <a:solidFill>
                  <a:srgbClr val="414141"/>
                </a:solidFill>
              </a:rPr>
              <a:t>- Pred, med in po bivanju</a:t>
            </a:r>
          </a:p>
          <a:p>
            <a:endParaRPr lang="en-GB" sz="800" dirty="0">
              <a:solidFill>
                <a:srgbClr val="414141"/>
              </a:solidFill>
            </a:endParaRPr>
          </a:p>
          <a:p>
            <a:endParaRPr lang="en-GB" sz="800" dirty="0">
              <a:solidFill>
                <a:srgbClr val="414141"/>
              </a:solidFill>
            </a:endParaRPr>
          </a:p>
          <a:p>
            <a:pPr>
              <a:lnSpc>
                <a:spcPts val="2340"/>
              </a:lnSpc>
            </a:pPr>
            <a:r>
              <a:rPr lang="en-GB" sz="2200" b="0" dirty="0">
                <a:solidFill>
                  <a:srgbClr val="414141"/>
                </a:solidFill>
              </a:rPr>
              <a:t>Ustvarite odlično izkušnjo gostov od začetka do konca. </a:t>
            </a: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endParaRPr lang="en-GB" sz="2200" dirty="0">
              <a:solidFill>
                <a:srgbClr val="414141"/>
              </a:solidFill>
            </a:endParaRPr>
          </a:p>
        </p:txBody>
      </p:sp>
      <p:sp>
        <p:nvSpPr>
          <p:cNvPr id="12" name="Text Placeholder 6">
            <a:extLst>
              <a:ext uri="{FF2B5EF4-FFF2-40B4-BE49-F238E27FC236}">
                <a16:creationId xmlns:a16="http://schemas.microsoft.com/office/drawing/2014/main" id="{C3227A10-694A-CC4E-34BB-EC5208B9678F}"/>
              </a:ext>
            </a:extLst>
          </p:cNvPr>
          <p:cNvSpPr txBox="1">
            <a:spLocks/>
          </p:cNvSpPr>
          <p:nvPr/>
        </p:nvSpPr>
        <p:spPr>
          <a:xfrm>
            <a:off x="4547639" y="2604567"/>
            <a:ext cx="6564453"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60"/>
              </a:lnSpc>
            </a:pPr>
            <a:r>
              <a:rPr lang="en-US" sz="2800" dirty="0"/>
              <a:t>2. </a:t>
            </a:r>
            <a:r>
              <a:rPr lang="en-US" sz="2800" dirty="0" err="1"/>
              <a:t>poglavje</a:t>
            </a:r>
            <a:r>
              <a:rPr lang="en-US" sz="2800" dirty="0"/>
              <a:t>: </a:t>
            </a:r>
          </a:p>
          <a:p>
            <a:r>
              <a:rPr lang="en-US" sz="2800" dirty="0">
                <a:solidFill>
                  <a:srgbClr val="414141"/>
                </a:solidFill>
              </a:rPr>
              <a:t>Orodja in sistemi za učinkovito delovanje</a:t>
            </a:r>
          </a:p>
          <a:p>
            <a:endParaRPr lang="en-US" sz="800" dirty="0">
              <a:solidFill>
                <a:srgbClr val="414141"/>
              </a:solidFill>
            </a:endParaRPr>
          </a:p>
          <a:p>
            <a:endParaRPr lang="en-US" sz="800" dirty="0">
              <a:solidFill>
                <a:srgbClr val="414141"/>
              </a:solidFill>
            </a:endParaRPr>
          </a:p>
          <a:p>
            <a:pPr>
              <a:lnSpc>
                <a:spcPts val="2340"/>
              </a:lnSpc>
            </a:pPr>
            <a:r>
              <a:rPr lang="en-GB" sz="2200" b="0" dirty="0">
                <a:solidFill>
                  <a:srgbClr val="414141"/>
                </a:solidFill>
              </a:rPr>
              <a:t>Uporabite preprosta orodja, da prihranite čas in ostanejo organizirani. </a:t>
            </a: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endParaRPr lang="en-GB" sz="2200" b="0" dirty="0">
              <a:solidFill>
                <a:srgbClr val="414141"/>
              </a:solidFill>
            </a:endParaRPr>
          </a:p>
          <a:p>
            <a:endParaRPr lang="en-GB" sz="2200" b="0" dirty="0">
              <a:solidFill>
                <a:srgbClr val="414141"/>
              </a:solidFill>
            </a:endParaRPr>
          </a:p>
        </p:txBody>
      </p:sp>
      <p:sp>
        <p:nvSpPr>
          <p:cNvPr id="13" name="Text Placeholder 5">
            <a:extLst>
              <a:ext uri="{FF2B5EF4-FFF2-40B4-BE49-F238E27FC236}">
                <a16:creationId xmlns:a16="http://schemas.microsoft.com/office/drawing/2014/main" id="{6F3E5473-8050-DC47-3CDE-B3BB91627D39}"/>
              </a:ext>
            </a:extLst>
          </p:cNvPr>
          <p:cNvSpPr txBox="1">
            <a:spLocks/>
          </p:cNvSpPr>
          <p:nvPr/>
        </p:nvSpPr>
        <p:spPr>
          <a:xfrm>
            <a:off x="4264348" y="2371544"/>
            <a:ext cx="7427278" cy="3499183"/>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a:solidFill>
                <a:srgbClr val="414141"/>
              </a:solidFill>
            </a:endParaRPr>
          </a:p>
        </p:txBody>
      </p:sp>
      <p:sp>
        <p:nvSpPr>
          <p:cNvPr id="15" name="Text Placeholder 5">
            <a:extLst>
              <a:ext uri="{FF2B5EF4-FFF2-40B4-BE49-F238E27FC236}">
                <a16:creationId xmlns:a16="http://schemas.microsoft.com/office/drawing/2014/main" id="{76758E7F-3345-49A1-057F-B93B62D22BF9}"/>
              </a:ext>
            </a:extLst>
          </p:cNvPr>
          <p:cNvSpPr txBox="1">
            <a:spLocks/>
          </p:cNvSpPr>
          <p:nvPr/>
        </p:nvSpPr>
        <p:spPr>
          <a:xfrm>
            <a:off x="4272917" y="3916636"/>
            <a:ext cx="7427278" cy="2028977"/>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a:solidFill>
                <a:srgbClr val="414141"/>
              </a:solidFill>
            </a:endParaRPr>
          </a:p>
        </p:txBody>
      </p:sp>
      <p:sp>
        <p:nvSpPr>
          <p:cNvPr id="10" name="Text Placeholder 6">
            <a:extLst>
              <a:ext uri="{FF2B5EF4-FFF2-40B4-BE49-F238E27FC236}">
                <a16:creationId xmlns:a16="http://schemas.microsoft.com/office/drawing/2014/main" id="{36CBC919-49B1-155A-FD2D-3074D6A2869D}"/>
              </a:ext>
            </a:extLst>
          </p:cNvPr>
          <p:cNvSpPr txBox="1">
            <a:spLocks/>
          </p:cNvSpPr>
          <p:nvPr/>
        </p:nvSpPr>
        <p:spPr>
          <a:xfrm>
            <a:off x="4222218" y="4745445"/>
            <a:ext cx="6808876" cy="1049221"/>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a:solidFill>
                <a:srgbClr val="414141"/>
              </a:solidFill>
            </a:endParaRPr>
          </a:p>
        </p:txBody>
      </p:sp>
      <p:sp>
        <p:nvSpPr>
          <p:cNvPr id="16" name="Text Placeholder 7">
            <a:extLst>
              <a:ext uri="{FF2B5EF4-FFF2-40B4-BE49-F238E27FC236}">
                <a16:creationId xmlns:a16="http://schemas.microsoft.com/office/drawing/2014/main" id="{350C6264-0708-676B-CF23-BE7116945600}"/>
              </a:ext>
            </a:extLst>
          </p:cNvPr>
          <p:cNvSpPr txBox="1">
            <a:spLocks/>
          </p:cNvSpPr>
          <p:nvPr/>
        </p:nvSpPr>
        <p:spPr>
          <a:xfrm rot="16200000">
            <a:off x="2151000" y="1413596"/>
            <a:ext cx="3279651" cy="452458"/>
          </a:xfrm>
          <a:prstGeom prst="rect">
            <a:avLst/>
          </a:prstGeom>
          <a:solidFill>
            <a:srgbClr val="EC7C69"/>
          </a:solidFill>
        </p:spPr>
        <p:txBody>
          <a:bodyPr lIns="91440" tIns="45720" rIns="91440" bIns="45720"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dirty="0"/>
              <a:t>Avtor fotografije: </a:t>
            </a:r>
          </a:p>
          <a:p>
            <a:pPr algn="ctr"/>
            <a:r>
              <a:rPr lang="sl-SI" sz="1200" dirty="0" err="1">
                <a:latin typeface="Calibri"/>
                <a:ea typeface="Calibri"/>
                <a:cs typeface="Calibri"/>
              </a:rPr>
              <a:t>Pomona</a:t>
            </a:r>
            <a:r>
              <a:rPr lang="sl-SI" sz="1200" dirty="0">
                <a:latin typeface="Calibri"/>
                <a:ea typeface="Calibri"/>
                <a:cs typeface="Calibri"/>
              </a:rPr>
              <a:t>, Rogaška Slatina,  Slovenija</a:t>
            </a:r>
            <a:endParaRPr lang="en-GB" sz="1200" dirty="0">
              <a:latin typeface="Calibri"/>
              <a:ea typeface="Calibri"/>
              <a:cs typeface="Calibri"/>
            </a:endParaRPr>
          </a:p>
        </p:txBody>
      </p:sp>
      <p:sp>
        <p:nvSpPr>
          <p:cNvPr id="4" name="Slide Number Placeholder 5">
            <a:extLst>
              <a:ext uri="{FF2B5EF4-FFF2-40B4-BE49-F238E27FC236}">
                <a16:creationId xmlns:a16="http://schemas.microsoft.com/office/drawing/2014/main" id="{2B7ED4A0-81DA-85C3-D4B0-32FDCB230AA5}"/>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a:t>
            </a:fld>
            <a:endParaRPr lang="fr-CA" sz="1200" dirty="0"/>
          </a:p>
        </p:txBody>
      </p:sp>
      <p:pic>
        <p:nvPicPr>
          <p:cNvPr id="8" name="Označba mesta slike 4" descr="Slika, ki vsebuje besede na prostem, nebo, drevo, gora&#10;&#10;Vsebina, ustvarjena z UI, morda ni pravilna.">
            <a:extLst>
              <a:ext uri="{FF2B5EF4-FFF2-40B4-BE49-F238E27FC236}">
                <a16:creationId xmlns:a16="http://schemas.microsoft.com/office/drawing/2014/main" id="{7D1FE410-3B19-ED21-D376-05CB3A99ACD6}"/>
              </a:ext>
            </a:extLst>
          </p:cNvPr>
          <p:cNvPicPr>
            <a:picLocks noGrp="1" noChangeAspect="1"/>
          </p:cNvPicPr>
          <p:nvPr>
            <p:ph type="pic" sz="quarter" idx="10"/>
          </p:nvPr>
        </p:nvPicPr>
        <p:blipFill rotWithShape="1">
          <a:blip r:embed="rId2"/>
          <a:srcRect l="20713" r="20713"/>
          <a:stretch/>
        </p:blipFill>
        <p:spPr>
          <a:xfrm>
            <a:off x="391600" y="-1"/>
            <a:ext cx="3423163" cy="3279651"/>
          </a:xfrm>
        </p:spPr>
      </p:pic>
      <p:sp>
        <p:nvSpPr>
          <p:cNvPr id="9" name="Text Placeholder 6">
            <a:extLst>
              <a:ext uri="{FF2B5EF4-FFF2-40B4-BE49-F238E27FC236}">
                <a16:creationId xmlns:a16="http://schemas.microsoft.com/office/drawing/2014/main" id="{E3C7DA29-0591-9302-5AFD-F9A1396F5E77}"/>
              </a:ext>
            </a:extLst>
          </p:cNvPr>
          <p:cNvSpPr txBox="1">
            <a:spLocks/>
          </p:cNvSpPr>
          <p:nvPr/>
        </p:nvSpPr>
        <p:spPr>
          <a:xfrm>
            <a:off x="4547638" y="4331923"/>
            <a:ext cx="5828598"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60"/>
              </a:lnSpc>
            </a:pPr>
            <a:r>
              <a:rPr lang="en-US" sz="2800" dirty="0"/>
              <a:t>3. </a:t>
            </a:r>
            <a:r>
              <a:rPr lang="en-US" sz="2800" dirty="0" err="1"/>
              <a:t>poglavje</a:t>
            </a:r>
            <a:r>
              <a:rPr lang="en-US" sz="2800" dirty="0"/>
              <a:t>: </a:t>
            </a:r>
          </a:p>
          <a:p>
            <a:pPr>
              <a:lnSpc>
                <a:spcPts val="2960"/>
              </a:lnSpc>
            </a:pPr>
            <a:r>
              <a:rPr lang="en-US" sz="2800" dirty="0">
                <a:solidFill>
                  <a:srgbClr val="414141"/>
                </a:solidFill>
              </a:rPr>
              <a:t>Pametna rast – partnerstva, dodatna prodaja in dolgoročno načrtovanje</a:t>
            </a:r>
          </a:p>
          <a:p>
            <a:endParaRPr lang="en-US" sz="800" dirty="0">
              <a:solidFill>
                <a:srgbClr val="414141"/>
              </a:solidFill>
            </a:endParaRPr>
          </a:p>
          <a:p>
            <a:endParaRPr lang="en-US" sz="800" dirty="0">
              <a:solidFill>
                <a:srgbClr val="414141"/>
              </a:solidFill>
            </a:endParaRPr>
          </a:p>
          <a:p>
            <a:pPr>
              <a:lnSpc>
                <a:spcPts val="2340"/>
              </a:lnSpc>
            </a:pPr>
            <a:r>
              <a:rPr lang="en-GB" sz="2200" b="0" dirty="0">
                <a:solidFill>
                  <a:srgbClr val="414141"/>
                </a:solidFill>
              </a:rPr>
              <a:t>Razvijajte svoje podjetje s pametnimi potezami in lokalnimi partnerstvi. </a:t>
            </a: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endParaRPr lang="en-GB" sz="2200" b="0" dirty="0">
              <a:solidFill>
                <a:srgbClr val="414141"/>
              </a:solidFill>
            </a:endParaRPr>
          </a:p>
          <a:p>
            <a:endParaRPr lang="en-GB" sz="2200" b="0" dirty="0">
              <a:solidFill>
                <a:srgbClr val="414141"/>
              </a:solidFill>
            </a:endParaRPr>
          </a:p>
        </p:txBody>
      </p:sp>
    </p:spTree>
    <p:extLst>
      <p:ext uri="{BB962C8B-B14F-4D97-AF65-F5344CB8AC3E}">
        <p14:creationId xmlns:p14="http://schemas.microsoft.com/office/powerpoint/2010/main" val="1261339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70B47-9E86-CB5C-040F-46CC5F50A8F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0E2F123-2637-7BD2-C00B-BDD529E412C2}"/>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40C333A2-CC1D-393C-F4D4-189E943A734C}"/>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1CCE2F7A-0C62-0F16-8AB1-65B68E06E005}"/>
              </a:ext>
            </a:extLst>
          </p:cNvPr>
          <p:cNvSpPr>
            <a:spLocks noGrp="1"/>
          </p:cNvSpPr>
          <p:nvPr>
            <p:ph type="body" sz="quarter" idx="16"/>
          </p:nvPr>
        </p:nvSpPr>
        <p:spPr>
          <a:xfrm>
            <a:off x="4061012" y="732734"/>
            <a:ext cx="7349938" cy="803654"/>
          </a:xfrm>
          <a:prstGeom prst="rect">
            <a:avLst/>
          </a:prstGeom>
        </p:spPr>
        <p:txBody>
          <a:bodyPr/>
          <a:lstStyle/>
          <a:p>
            <a:r>
              <a:rPr lang="en-US" dirty="0"/>
              <a:t>Načrtovanje trajnostne rasti</a:t>
            </a:r>
          </a:p>
        </p:txBody>
      </p:sp>
      <p:sp>
        <p:nvSpPr>
          <p:cNvPr id="4" name="Text Placeholder 3">
            <a:extLst>
              <a:ext uri="{FF2B5EF4-FFF2-40B4-BE49-F238E27FC236}">
                <a16:creationId xmlns:a16="http://schemas.microsoft.com/office/drawing/2014/main" id="{DF0396EA-EF59-247F-C425-2C70214BCFBA}"/>
              </a:ext>
            </a:extLst>
          </p:cNvPr>
          <p:cNvSpPr>
            <a:spLocks noGrp="1"/>
          </p:cNvSpPr>
          <p:nvPr>
            <p:ph type="body" sz="quarter" idx="21"/>
          </p:nvPr>
        </p:nvSpPr>
        <p:spPr>
          <a:xfrm>
            <a:off x="4061011" y="1606574"/>
            <a:ext cx="7511395" cy="4849610"/>
          </a:xfrm>
          <a:prstGeom prst="rect">
            <a:avLst/>
          </a:prstGeom>
        </p:spPr>
        <p:txBody>
          <a:bodyPr lIns="91440" tIns="45720" rIns="91440" bIns="45720" anchor="t"/>
          <a:lstStyle/>
          <a:p>
            <a:pPr>
              <a:lnSpc>
                <a:spcPts val="2340"/>
              </a:lnSpc>
            </a:pPr>
            <a:r>
              <a:rPr lang="en-GB" b="0" i="0" dirty="0">
                <a:effectLst/>
                <a:latin typeface="Calibri"/>
                <a:ea typeface="Calibri"/>
                <a:cs typeface="Calibri"/>
              </a:rPr>
              <a:t>Ko ste pripravljeni na rast, je pomembno, da to storite na način, ki ustreza vašim ciljem in virom.  V tem delu bomo raziskali načine za rast vašega podjetja, ki se zdijo pravi – na primer izboljšanje prostora, zvišanje cen ali dodajanje sezonskih ponudb.</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Naučili se boste, kako ponovno vlagati v stvari, ki so pomembne: udobje, kakovost in izkušnja gostov. Rast ne pomeni vedno, da postanete večji – včasih pomeni, da postanete boljši.</a:t>
            </a:r>
          </a:p>
          <a:p>
            <a:pPr>
              <a:lnSpc>
                <a:spcPts val="2340"/>
              </a:lnSpc>
            </a:pPr>
            <a:r>
              <a:rPr lang="en-GB" b="0" i="0" dirty="0">
                <a:effectLst/>
                <a:latin typeface="Calibri"/>
                <a:ea typeface="Calibri"/>
                <a:cs typeface="Calibri"/>
              </a:rPr>
              <a:t>Pomagali vam bomo tudi razmišljati dolgoročno, da bo vaše podjetje ostalo močno in prijetno še vrsto let.</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Ne glede na to, ali želite ostati majhni ali se razširiti, boste našli preproste korake, ki bodo podprli vašo vizijo. Pametna rast pomeni trajen uspeh – za vas, vaše goste in vašo skupnost.</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8501150E-A277-EA41-B8C9-4B2FE09E842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40</a:t>
            </a:fld>
            <a:endParaRPr lang="fr-CA" sz="1200" dirty="0"/>
          </a:p>
        </p:txBody>
      </p:sp>
      <p:pic>
        <p:nvPicPr>
          <p:cNvPr id="3" name="Picture 2">
            <a:extLst>
              <a:ext uri="{FF2B5EF4-FFF2-40B4-BE49-F238E27FC236}">
                <a16:creationId xmlns:a16="http://schemas.microsoft.com/office/drawing/2014/main" id="{62A7FC1B-DE18-FA6C-7DB6-6FB96FFADB6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22120" y="4032790"/>
            <a:ext cx="3580276" cy="2659133"/>
          </a:xfrm>
          <a:prstGeom prst="rect">
            <a:avLst/>
          </a:prstGeom>
        </p:spPr>
      </p:pic>
    </p:spTree>
    <p:extLst>
      <p:ext uri="{BB962C8B-B14F-4D97-AF65-F5344CB8AC3E}">
        <p14:creationId xmlns:p14="http://schemas.microsoft.com/office/powerpoint/2010/main" val="2215025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144D9-6976-01C4-1B7C-1978F78A2E7C}"/>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C8BA6874-FA5F-5FFD-5F4C-13D48A0DDB5E}"/>
              </a:ext>
            </a:extLst>
          </p:cNvPr>
          <p:cNvSpPr txBox="1">
            <a:spLocks/>
          </p:cNvSpPr>
          <p:nvPr/>
        </p:nvSpPr>
        <p:spPr>
          <a:xfrm>
            <a:off x="629646" y="307773"/>
            <a:ext cx="832757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Pametna širitev: </a:t>
            </a:r>
          </a:p>
          <a:p>
            <a:pPr>
              <a:lnSpc>
                <a:spcPts val="3720"/>
              </a:lnSpc>
            </a:pPr>
            <a:r>
              <a:rPr lang="en-US" dirty="0"/>
              <a:t>Več prostora ali boljše cene </a:t>
            </a:r>
          </a:p>
          <a:p>
            <a:pPr>
              <a:lnSpc>
                <a:spcPts val="3720"/>
              </a:lnSpc>
            </a:pPr>
            <a:endParaRPr lang="en-US" dirty="0"/>
          </a:p>
        </p:txBody>
      </p:sp>
      <p:cxnSp>
        <p:nvCxnSpPr>
          <p:cNvPr id="10" name="Straight Connector 9">
            <a:extLst>
              <a:ext uri="{FF2B5EF4-FFF2-40B4-BE49-F238E27FC236}">
                <a16:creationId xmlns:a16="http://schemas.microsoft.com/office/drawing/2014/main" id="{229069D6-EE0E-DA04-3569-E15C0A28BEA0}"/>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91C2A7E7-598C-3C4A-863A-9D389C6E022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41</a:t>
            </a:fld>
            <a:endParaRPr lang="fr-CA" sz="1200" dirty="0"/>
          </a:p>
        </p:txBody>
      </p:sp>
      <p:sp>
        <p:nvSpPr>
          <p:cNvPr id="14" name="Freeform 13">
            <a:extLst>
              <a:ext uri="{FF2B5EF4-FFF2-40B4-BE49-F238E27FC236}">
                <a16:creationId xmlns:a16="http://schemas.microsoft.com/office/drawing/2014/main" id="{A40336E0-7430-A2D3-B015-EA21F4B3D030}"/>
              </a:ext>
            </a:extLst>
          </p:cNvPr>
          <p:cNvSpPr/>
          <p:nvPr/>
        </p:nvSpPr>
        <p:spPr>
          <a:xfrm rot="10800000">
            <a:off x="6144383" y="1943365"/>
            <a:ext cx="4923856" cy="4912722"/>
          </a:xfrm>
          <a:custGeom>
            <a:avLst/>
            <a:gdLst>
              <a:gd name="connsiteX0" fmla="*/ 4624480 w 4923856"/>
              <a:gd name="connsiteY0" fmla="*/ 4912722 h 4912722"/>
              <a:gd name="connsiteX1" fmla="*/ 4289898 w 4923856"/>
              <a:gd name="connsiteY1" fmla="*/ 4912722 h 4912722"/>
              <a:gd name="connsiteX2" fmla="*/ 4203915 w 4923856"/>
              <a:gd name="connsiteY2" fmla="*/ 4912722 h 4912722"/>
              <a:gd name="connsiteX3" fmla="*/ 4069490 w 4923856"/>
              <a:gd name="connsiteY3" fmla="*/ 4912722 h 4912722"/>
              <a:gd name="connsiteX4" fmla="*/ 3869334 w 4923856"/>
              <a:gd name="connsiteY4" fmla="*/ 4912722 h 4912722"/>
              <a:gd name="connsiteX5" fmla="*/ 3734908 w 4923856"/>
              <a:gd name="connsiteY5" fmla="*/ 4912722 h 4912722"/>
              <a:gd name="connsiteX6" fmla="*/ 3648926 w 4923856"/>
              <a:gd name="connsiteY6" fmla="*/ 4912722 h 4912722"/>
              <a:gd name="connsiteX7" fmla="*/ 3436609 w 4923856"/>
              <a:gd name="connsiteY7" fmla="*/ 4912722 h 4912722"/>
              <a:gd name="connsiteX8" fmla="*/ 3314344 w 4923856"/>
              <a:gd name="connsiteY8" fmla="*/ 4912722 h 4912722"/>
              <a:gd name="connsiteX9" fmla="*/ 3102027 w 4923856"/>
              <a:gd name="connsiteY9" fmla="*/ 4912722 h 4912722"/>
              <a:gd name="connsiteX10" fmla="*/ 3016044 w 4923856"/>
              <a:gd name="connsiteY10" fmla="*/ 4912722 h 4912722"/>
              <a:gd name="connsiteX11" fmla="*/ 2994782 w 4923856"/>
              <a:gd name="connsiteY11" fmla="*/ 4912722 h 4912722"/>
              <a:gd name="connsiteX12" fmla="*/ 2994780 w 4923856"/>
              <a:gd name="connsiteY12" fmla="*/ 4912722 h 4912722"/>
              <a:gd name="connsiteX13" fmla="*/ 2881619 w 4923856"/>
              <a:gd name="connsiteY13" fmla="*/ 4912722 h 4912722"/>
              <a:gd name="connsiteX14" fmla="*/ 2825358 w 4923856"/>
              <a:gd name="connsiteY14" fmla="*/ 4912722 h 4912722"/>
              <a:gd name="connsiteX15" fmla="*/ 2681463 w 4923856"/>
              <a:gd name="connsiteY15" fmla="*/ 4912722 h 4912722"/>
              <a:gd name="connsiteX16" fmla="*/ 2660201 w 4923856"/>
              <a:gd name="connsiteY16" fmla="*/ 4912722 h 4912722"/>
              <a:gd name="connsiteX17" fmla="*/ 2660197 w 4923856"/>
              <a:gd name="connsiteY17" fmla="*/ 4912722 h 4912722"/>
              <a:gd name="connsiteX18" fmla="*/ 2574218 w 4923856"/>
              <a:gd name="connsiteY18" fmla="*/ 4912722 h 4912722"/>
              <a:gd name="connsiteX19" fmla="*/ 2574216 w 4923856"/>
              <a:gd name="connsiteY19" fmla="*/ 4912722 h 4912722"/>
              <a:gd name="connsiteX20" fmla="*/ 2547037 w 4923856"/>
              <a:gd name="connsiteY20" fmla="*/ 4912722 h 4912722"/>
              <a:gd name="connsiteX21" fmla="*/ 2490776 w 4923856"/>
              <a:gd name="connsiteY21" fmla="*/ 4912722 h 4912722"/>
              <a:gd name="connsiteX22" fmla="*/ 2461055 w 4923856"/>
              <a:gd name="connsiteY22" fmla="*/ 4912722 h 4912722"/>
              <a:gd name="connsiteX23" fmla="*/ 2439793 w 4923856"/>
              <a:gd name="connsiteY23" fmla="*/ 4912722 h 4912722"/>
              <a:gd name="connsiteX24" fmla="*/ 2439791 w 4923856"/>
              <a:gd name="connsiteY24" fmla="*/ 4912722 h 4912722"/>
              <a:gd name="connsiteX25" fmla="*/ 2404793 w 4923856"/>
              <a:gd name="connsiteY25" fmla="*/ 4912722 h 4912722"/>
              <a:gd name="connsiteX26" fmla="*/ 2270369 w 4923856"/>
              <a:gd name="connsiteY26" fmla="*/ 4912722 h 4912722"/>
              <a:gd name="connsiteX27" fmla="*/ 2239636 w 4923856"/>
              <a:gd name="connsiteY27" fmla="*/ 4912722 h 4912722"/>
              <a:gd name="connsiteX28" fmla="*/ 2239635 w 4923856"/>
              <a:gd name="connsiteY28" fmla="*/ 4912722 h 4912722"/>
              <a:gd name="connsiteX29" fmla="*/ 2126473 w 4923856"/>
              <a:gd name="connsiteY29" fmla="*/ 4912722 h 4912722"/>
              <a:gd name="connsiteX30" fmla="*/ 2105212 w 4923856"/>
              <a:gd name="connsiteY30" fmla="*/ 4912722 h 4912722"/>
              <a:gd name="connsiteX31" fmla="*/ 2105210 w 4923856"/>
              <a:gd name="connsiteY31" fmla="*/ 4912722 h 4912722"/>
              <a:gd name="connsiteX32" fmla="*/ 2070212 w 4923856"/>
              <a:gd name="connsiteY32" fmla="*/ 4912722 h 4912722"/>
              <a:gd name="connsiteX33" fmla="*/ 2019230 w 4923856"/>
              <a:gd name="connsiteY33" fmla="*/ 4912722 h 4912722"/>
              <a:gd name="connsiteX34" fmla="*/ 2019228 w 4923856"/>
              <a:gd name="connsiteY34" fmla="*/ 4912722 h 4912722"/>
              <a:gd name="connsiteX35" fmla="*/ 1935787 w 4923856"/>
              <a:gd name="connsiteY35" fmla="*/ 4912722 h 4912722"/>
              <a:gd name="connsiteX36" fmla="*/ 1849805 w 4923856"/>
              <a:gd name="connsiteY36" fmla="*/ 4912722 h 4912722"/>
              <a:gd name="connsiteX37" fmla="*/ 1848739 w 4923856"/>
              <a:gd name="connsiteY37" fmla="*/ 4912722 h 4912722"/>
              <a:gd name="connsiteX38" fmla="*/ 1806911 w 4923856"/>
              <a:gd name="connsiteY38" fmla="*/ 4912722 h 4912722"/>
              <a:gd name="connsiteX39" fmla="*/ 1806909 w 4923856"/>
              <a:gd name="connsiteY39" fmla="*/ 4912722 h 4912722"/>
              <a:gd name="connsiteX40" fmla="*/ 1684648 w 4923856"/>
              <a:gd name="connsiteY40" fmla="*/ 4912722 h 4912722"/>
              <a:gd name="connsiteX41" fmla="*/ 1684647 w 4923856"/>
              <a:gd name="connsiteY41" fmla="*/ 4912722 h 4912722"/>
              <a:gd name="connsiteX42" fmla="*/ 1648812 w 4923856"/>
              <a:gd name="connsiteY42" fmla="*/ 4912722 h 4912722"/>
              <a:gd name="connsiteX43" fmla="*/ 1637487 w 4923856"/>
              <a:gd name="connsiteY43" fmla="*/ 4912722 h 4912722"/>
              <a:gd name="connsiteX44" fmla="*/ 1515223 w 4923856"/>
              <a:gd name="connsiteY44" fmla="*/ 4912722 h 4912722"/>
              <a:gd name="connsiteX45" fmla="*/ 1472330 w 4923856"/>
              <a:gd name="connsiteY45" fmla="*/ 4912722 h 4912722"/>
              <a:gd name="connsiteX46" fmla="*/ 1472326 w 4923856"/>
              <a:gd name="connsiteY46" fmla="*/ 4912722 h 4912722"/>
              <a:gd name="connsiteX47" fmla="*/ 1386347 w 4923856"/>
              <a:gd name="connsiteY47" fmla="*/ 4912722 h 4912722"/>
              <a:gd name="connsiteX48" fmla="*/ 1386345 w 4923856"/>
              <a:gd name="connsiteY48" fmla="*/ 4912722 h 4912722"/>
              <a:gd name="connsiteX49" fmla="*/ 1302905 w 4923856"/>
              <a:gd name="connsiteY49" fmla="*/ 4912722 h 4912722"/>
              <a:gd name="connsiteX50" fmla="*/ 1251922 w 4923856"/>
              <a:gd name="connsiteY50" fmla="*/ 4912722 h 4912722"/>
              <a:gd name="connsiteX51" fmla="*/ 1251920 w 4923856"/>
              <a:gd name="connsiteY51" fmla="*/ 4912722 h 4912722"/>
              <a:gd name="connsiteX52" fmla="*/ 1216922 w 4923856"/>
              <a:gd name="connsiteY52" fmla="*/ 4912722 h 4912722"/>
              <a:gd name="connsiteX53" fmla="*/ 1195661 w 4923856"/>
              <a:gd name="connsiteY53" fmla="*/ 4912722 h 4912722"/>
              <a:gd name="connsiteX54" fmla="*/ 1195659 w 4923856"/>
              <a:gd name="connsiteY54" fmla="*/ 4912722 h 4912722"/>
              <a:gd name="connsiteX55" fmla="*/ 1187871 w 4923856"/>
              <a:gd name="connsiteY55" fmla="*/ 4912722 h 4912722"/>
              <a:gd name="connsiteX56" fmla="*/ 1082498 w 4923856"/>
              <a:gd name="connsiteY56" fmla="*/ 4912722 h 4912722"/>
              <a:gd name="connsiteX57" fmla="*/ 1051765 w 4923856"/>
              <a:gd name="connsiteY57" fmla="*/ 4912722 h 4912722"/>
              <a:gd name="connsiteX58" fmla="*/ 1051764 w 4923856"/>
              <a:gd name="connsiteY58" fmla="*/ 4912722 h 4912722"/>
              <a:gd name="connsiteX59" fmla="*/ 917341 w 4923856"/>
              <a:gd name="connsiteY59" fmla="*/ 4912722 h 4912722"/>
              <a:gd name="connsiteX60" fmla="*/ 917339 w 4923856"/>
              <a:gd name="connsiteY60" fmla="*/ 4912722 h 4912722"/>
              <a:gd name="connsiteX61" fmla="*/ 882341 w 4923856"/>
              <a:gd name="connsiteY61" fmla="*/ 4912722 h 4912722"/>
              <a:gd name="connsiteX62" fmla="*/ 831359 w 4923856"/>
              <a:gd name="connsiteY62" fmla="*/ 4912722 h 4912722"/>
              <a:gd name="connsiteX63" fmla="*/ 831357 w 4923856"/>
              <a:gd name="connsiteY63" fmla="*/ 4912722 h 4912722"/>
              <a:gd name="connsiteX64" fmla="*/ 747916 w 4923856"/>
              <a:gd name="connsiteY64" fmla="*/ 4912722 h 4912722"/>
              <a:gd name="connsiteX65" fmla="*/ 661934 w 4923856"/>
              <a:gd name="connsiteY65" fmla="*/ 4912722 h 4912722"/>
              <a:gd name="connsiteX66" fmla="*/ 660868 w 4923856"/>
              <a:gd name="connsiteY66" fmla="*/ 4912722 h 4912722"/>
              <a:gd name="connsiteX67" fmla="*/ 496777 w 4923856"/>
              <a:gd name="connsiteY67" fmla="*/ 4912722 h 4912722"/>
              <a:gd name="connsiteX68" fmla="*/ 496776 w 4923856"/>
              <a:gd name="connsiteY68" fmla="*/ 4912722 h 4912722"/>
              <a:gd name="connsiteX69" fmla="*/ 460941 w 4923856"/>
              <a:gd name="connsiteY69" fmla="*/ 4912722 h 4912722"/>
              <a:gd name="connsiteX70" fmla="*/ 327352 w 4923856"/>
              <a:gd name="connsiteY70" fmla="*/ 4912722 h 4912722"/>
              <a:gd name="connsiteX71" fmla="*/ 7790 w 4923856"/>
              <a:gd name="connsiteY71" fmla="*/ 4912722 h 4912722"/>
              <a:gd name="connsiteX72" fmla="*/ 7788 w 4923856"/>
              <a:gd name="connsiteY72" fmla="*/ 4912722 h 4912722"/>
              <a:gd name="connsiteX73" fmla="*/ 0 w 4923856"/>
              <a:gd name="connsiteY73" fmla="*/ 4912722 h 4912722"/>
              <a:gd name="connsiteX74" fmla="*/ 0 w 4923856"/>
              <a:gd name="connsiteY74" fmla="*/ 4547896 h 4912722"/>
              <a:gd name="connsiteX75" fmla="*/ 0 w 4923856"/>
              <a:gd name="connsiteY75" fmla="*/ 4473362 h 4912722"/>
              <a:gd name="connsiteX76" fmla="*/ 0 w 4923856"/>
              <a:gd name="connsiteY76" fmla="*/ 4058780 h 4912722"/>
              <a:gd name="connsiteX77" fmla="*/ 0 w 4923856"/>
              <a:gd name="connsiteY77" fmla="*/ 3983384 h 4912722"/>
              <a:gd name="connsiteX78" fmla="*/ 0 w 4923856"/>
              <a:gd name="connsiteY78" fmla="*/ 3965373 h 4912722"/>
              <a:gd name="connsiteX79" fmla="*/ 0 w 4923856"/>
              <a:gd name="connsiteY79" fmla="*/ 3693954 h 4912722"/>
              <a:gd name="connsiteX80" fmla="*/ 0 w 4923856"/>
              <a:gd name="connsiteY80" fmla="*/ 3619420 h 4912722"/>
              <a:gd name="connsiteX81" fmla="*/ 0 w 4923856"/>
              <a:gd name="connsiteY81" fmla="*/ 3600547 h 4912722"/>
              <a:gd name="connsiteX82" fmla="*/ 0 w 4923856"/>
              <a:gd name="connsiteY82" fmla="*/ 3526013 h 4912722"/>
              <a:gd name="connsiteX83" fmla="*/ 0 w 4923856"/>
              <a:gd name="connsiteY83" fmla="*/ 3129442 h 4912722"/>
              <a:gd name="connsiteX84" fmla="*/ 0 w 4923856"/>
              <a:gd name="connsiteY84" fmla="*/ 3111431 h 4912722"/>
              <a:gd name="connsiteX85" fmla="*/ 0 w 4923856"/>
              <a:gd name="connsiteY85" fmla="*/ 3036035 h 4912722"/>
              <a:gd name="connsiteX86" fmla="*/ 0 w 4923856"/>
              <a:gd name="connsiteY86" fmla="*/ 2746605 h 4912722"/>
              <a:gd name="connsiteX87" fmla="*/ 0 w 4923856"/>
              <a:gd name="connsiteY87" fmla="*/ 2672071 h 4912722"/>
              <a:gd name="connsiteX88" fmla="*/ 0 w 4923856"/>
              <a:gd name="connsiteY88" fmla="*/ 2182093 h 4912722"/>
              <a:gd name="connsiteX89" fmla="*/ 0 w 4923856"/>
              <a:gd name="connsiteY89" fmla="*/ 2057198 h 4912722"/>
              <a:gd name="connsiteX90" fmla="*/ 0 w 4923856"/>
              <a:gd name="connsiteY90" fmla="*/ 1801291 h 4912722"/>
              <a:gd name="connsiteX91" fmla="*/ 0 w 4923856"/>
              <a:gd name="connsiteY91" fmla="*/ 1203256 h 4912722"/>
              <a:gd name="connsiteX92" fmla="*/ 0 w 4923856"/>
              <a:gd name="connsiteY92" fmla="*/ 1109849 h 4912722"/>
              <a:gd name="connsiteX93" fmla="*/ 0 w 4923856"/>
              <a:gd name="connsiteY93" fmla="*/ 947349 h 4912722"/>
              <a:gd name="connsiteX94" fmla="*/ 0 w 4923856"/>
              <a:gd name="connsiteY94" fmla="*/ 853942 h 4912722"/>
              <a:gd name="connsiteX95" fmla="*/ 0 w 4923856"/>
              <a:gd name="connsiteY95" fmla="*/ 255907 h 4912722"/>
              <a:gd name="connsiteX96" fmla="*/ 0 w 4923856"/>
              <a:gd name="connsiteY96" fmla="*/ 0 h 4912722"/>
              <a:gd name="connsiteX97" fmla="*/ 307164 w 4923856"/>
              <a:gd name="connsiteY97" fmla="*/ 0 h 4912722"/>
              <a:gd name="connsiteX98" fmla="*/ 307164 w 4923856"/>
              <a:gd name="connsiteY98" fmla="*/ 1 h 4912722"/>
              <a:gd name="connsiteX99" fmla="*/ 460942 w 4923856"/>
              <a:gd name="connsiteY99" fmla="*/ 1 h 4912722"/>
              <a:gd name="connsiteX100" fmla="*/ 460942 w 4923856"/>
              <a:gd name="connsiteY100" fmla="*/ 0 h 4912722"/>
              <a:gd name="connsiteX101" fmla="*/ 660868 w 4923856"/>
              <a:gd name="connsiteY101" fmla="*/ 0 h 4912722"/>
              <a:gd name="connsiteX102" fmla="*/ 796151 w 4923856"/>
              <a:gd name="connsiteY102" fmla="*/ 0 h 4912722"/>
              <a:gd name="connsiteX103" fmla="*/ 1130732 w 4923856"/>
              <a:gd name="connsiteY103" fmla="*/ 0 h 4912722"/>
              <a:gd name="connsiteX104" fmla="*/ 1187871 w 4923856"/>
              <a:gd name="connsiteY104" fmla="*/ 0 h 4912722"/>
              <a:gd name="connsiteX105" fmla="*/ 1216715 w 4923856"/>
              <a:gd name="connsiteY105" fmla="*/ 0 h 4912722"/>
              <a:gd name="connsiteX106" fmla="*/ 1351139 w 4923856"/>
              <a:gd name="connsiteY106" fmla="*/ 0 h 4912722"/>
              <a:gd name="connsiteX107" fmla="*/ 1495035 w 4923856"/>
              <a:gd name="connsiteY107" fmla="*/ 0 h 4912722"/>
              <a:gd name="connsiteX108" fmla="*/ 1551296 w 4923856"/>
              <a:gd name="connsiteY108" fmla="*/ 0 h 4912722"/>
              <a:gd name="connsiteX109" fmla="*/ 1648813 w 4923856"/>
              <a:gd name="connsiteY109" fmla="*/ 0 h 4912722"/>
              <a:gd name="connsiteX110" fmla="*/ 1685722 w 4923856"/>
              <a:gd name="connsiteY110" fmla="*/ 0 h 4912722"/>
              <a:gd name="connsiteX111" fmla="*/ 1771703 w 4923856"/>
              <a:gd name="connsiteY111" fmla="*/ 0 h 4912722"/>
              <a:gd name="connsiteX112" fmla="*/ 1848739 w 4923856"/>
              <a:gd name="connsiteY112" fmla="*/ 0 h 4912722"/>
              <a:gd name="connsiteX113" fmla="*/ 1984022 w 4923856"/>
              <a:gd name="connsiteY113" fmla="*/ 0 h 4912722"/>
              <a:gd name="connsiteX114" fmla="*/ 2106285 w 4923856"/>
              <a:gd name="connsiteY114" fmla="*/ 0 h 4912722"/>
              <a:gd name="connsiteX115" fmla="*/ 2318603 w 4923856"/>
              <a:gd name="connsiteY115" fmla="*/ 0 h 4912722"/>
              <a:gd name="connsiteX116" fmla="*/ 2404586 w 4923856"/>
              <a:gd name="connsiteY116" fmla="*/ 0 h 4912722"/>
              <a:gd name="connsiteX117" fmla="*/ 2539010 w 4923856"/>
              <a:gd name="connsiteY117" fmla="*/ 0 h 4912722"/>
              <a:gd name="connsiteX118" fmla="*/ 2739167 w 4923856"/>
              <a:gd name="connsiteY118" fmla="*/ 0 h 4912722"/>
              <a:gd name="connsiteX119" fmla="*/ 2873593 w 4923856"/>
              <a:gd name="connsiteY119" fmla="*/ 0 h 4912722"/>
              <a:gd name="connsiteX120" fmla="*/ 2959574 w 4923856"/>
              <a:gd name="connsiteY120" fmla="*/ 0 h 4912722"/>
              <a:gd name="connsiteX121" fmla="*/ 3294156 w 4923856"/>
              <a:gd name="connsiteY121" fmla="*/ 0 h 4912722"/>
              <a:gd name="connsiteX122" fmla="*/ 3294156 w 4923856"/>
              <a:gd name="connsiteY122" fmla="*/ 1 h 4912722"/>
              <a:gd name="connsiteX123" fmla="*/ 3315422 w 4923856"/>
              <a:gd name="connsiteY123" fmla="*/ 1 h 4912722"/>
              <a:gd name="connsiteX124" fmla="*/ 3401403 w 4923856"/>
              <a:gd name="connsiteY124" fmla="*/ 1 h 4912722"/>
              <a:gd name="connsiteX125" fmla="*/ 3613721 w 4923856"/>
              <a:gd name="connsiteY125" fmla="*/ 1 h 4912722"/>
              <a:gd name="connsiteX126" fmla="*/ 3735985 w 4923856"/>
              <a:gd name="connsiteY126" fmla="*/ 1 h 4912722"/>
              <a:gd name="connsiteX127" fmla="*/ 3948304 w 4923856"/>
              <a:gd name="connsiteY127" fmla="*/ 1 h 4912722"/>
              <a:gd name="connsiteX128" fmla="*/ 4034285 w 4923856"/>
              <a:gd name="connsiteY128" fmla="*/ 1 h 4912722"/>
              <a:gd name="connsiteX129" fmla="*/ 4168711 w 4923856"/>
              <a:gd name="connsiteY129" fmla="*/ 1 h 4912722"/>
              <a:gd name="connsiteX130" fmla="*/ 4368867 w 4923856"/>
              <a:gd name="connsiteY130" fmla="*/ 1 h 4912722"/>
              <a:gd name="connsiteX131" fmla="*/ 4503293 w 4923856"/>
              <a:gd name="connsiteY131" fmla="*/ 1 h 4912722"/>
              <a:gd name="connsiteX132" fmla="*/ 4589274 w 4923856"/>
              <a:gd name="connsiteY132" fmla="*/ 1 h 4912722"/>
              <a:gd name="connsiteX133" fmla="*/ 4923856 w 4923856"/>
              <a:gd name="connsiteY133" fmla="*/ 1 h 4912722"/>
              <a:gd name="connsiteX134" fmla="*/ 4923856 w 4923856"/>
              <a:gd name="connsiteY134" fmla="*/ 346419 h 4912722"/>
              <a:gd name="connsiteX135" fmla="*/ 4923856 w 4923856"/>
              <a:gd name="connsiteY135" fmla="*/ 399114 h 4912722"/>
              <a:gd name="connsiteX136" fmla="*/ 4923856 w 4923856"/>
              <a:gd name="connsiteY136" fmla="*/ 745531 h 4912722"/>
              <a:gd name="connsiteX137" fmla="*/ 4923856 w 4923856"/>
              <a:gd name="connsiteY137" fmla="*/ 853943 h 4912722"/>
              <a:gd name="connsiteX138" fmla="*/ 4923856 w 4923856"/>
              <a:gd name="connsiteY138" fmla="*/ 947350 h 4912722"/>
              <a:gd name="connsiteX139" fmla="*/ 4923856 w 4923856"/>
              <a:gd name="connsiteY139" fmla="*/ 1200361 h 4912722"/>
              <a:gd name="connsiteX140" fmla="*/ 4923856 w 4923856"/>
              <a:gd name="connsiteY140" fmla="*/ 1253055 h 4912722"/>
              <a:gd name="connsiteX141" fmla="*/ 4923856 w 4923856"/>
              <a:gd name="connsiteY141" fmla="*/ 1293768 h 4912722"/>
              <a:gd name="connsiteX142" fmla="*/ 4923856 w 4923856"/>
              <a:gd name="connsiteY142" fmla="*/ 1346463 h 4912722"/>
              <a:gd name="connsiteX143" fmla="*/ 4923856 w 4923856"/>
              <a:gd name="connsiteY143" fmla="*/ 1599473 h 4912722"/>
              <a:gd name="connsiteX144" fmla="*/ 4923856 w 4923856"/>
              <a:gd name="connsiteY144" fmla="*/ 1692880 h 4912722"/>
              <a:gd name="connsiteX145" fmla="*/ 4923856 w 4923856"/>
              <a:gd name="connsiteY145" fmla="*/ 1801292 h 4912722"/>
              <a:gd name="connsiteX146" fmla="*/ 4923856 w 4923856"/>
              <a:gd name="connsiteY146" fmla="*/ 2107356 h 4912722"/>
              <a:gd name="connsiteX147" fmla="*/ 4923856 w 4923856"/>
              <a:gd name="connsiteY147" fmla="*/ 2147710 h 4912722"/>
              <a:gd name="connsiteX148" fmla="*/ 4923856 w 4923856"/>
              <a:gd name="connsiteY148" fmla="*/ 2200404 h 4912722"/>
              <a:gd name="connsiteX149" fmla="*/ 4923856 w 4923856"/>
              <a:gd name="connsiteY149" fmla="*/ 2453774 h 4912722"/>
              <a:gd name="connsiteX150" fmla="*/ 4923856 w 4923856"/>
              <a:gd name="connsiteY150" fmla="*/ 2506469 h 4912722"/>
              <a:gd name="connsiteX151" fmla="*/ 4923856 w 4923856"/>
              <a:gd name="connsiteY151" fmla="*/ 2546822 h 4912722"/>
              <a:gd name="connsiteX152" fmla="*/ 4923856 w 4923856"/>
              <a:gd name="connsiteY152" fmla="*/ 2852887 h 4912722"/>
              <a:gd name="connsiteX153" fmla="*/ 4923856 w 4923856"/>
              <a:gd name="connsiteY153" fmla="*/ 2961297 h 4912722"/>
              <a:gd name="connsiteX154" fmla="*/ 4923856 w 4923856"/>
              <a:gd name="connsiteY154" fmla="*/ 3054705 h 4912722"/>
              <a:gd name="connsiteX155" fmla="*/ 4923856 w 4923856"/>
              <a:gd name="connsiteY155" fmla="*/ 3307715 h 4912722"/>
              <a:gd name="connsiteX156" fmla="*/ 4923856 w 4923856"/>
              <a:gd name="connsiteY156" fmla="*/ 3360411 h 4912722"/>
              <a:gd name="connsiteX157" fmla="*/ 4923856 w 4923856"/>
              <a:gd name="connsiteY157" fmla="*/ 3401123 h 4912722"/>
              <a:gd name="connsiteX158" fmla="*/ 4923856 w 4923856"/>
              <a:gd name="connsiteY158" fmla="*/ 3453818 h 4912722"/>
              <a:gd name="connsiteX159" fmla="*/ 4923856 w 4923856"/>
              <a:gd name="connsiteY159" fmla="*/ 3706829 h 4912722"/>
              <a:gd name="connsiteX160" fmla="*/ 4923856 w 4923856"/>
              <a:gd name="connsiteY160" fmla="*/ 3800236 h 4912722"/>
              <a:gd name="connsiteX161" fmla="*/ 4923856 w 4923856"/>
              <a:gd name="connsiteY161" fmla="*/ 3908646 h 4912722"/>
              <a:gd name="connsiteX162" fmla="*/ 4923856 w 4923856"/>
              <a:gd name="connsiteY162" fmla="*/ 4255064 h 4912722"/>
              <a:gd name="connsiteX163" fmla="*/ 4923856 w 4923856"/>
              <a:gd name="connsiteY163" fmla="*/ 4307760 h 4912722"/>
              <a:gd name="connsiteX164" fmla="*/ 4923856 w 4923856"/>
              <a:gd name="connsiteY164" fmla="*/ 4654178 h 4912722"/>
              <a:gd name="connsiteX165" fmla="*/ 4624480 w 4923856"/>
              <a:gd name="connsiteY165"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923856" h="4912722">
                <a:moveTo>
                  <a:pt x="4624480" y="4912722"/>
                </a:moveTo>
                <a:lnTo>
                  <a:pt x="4289898" y="4912722"/>
                </a:lnTo>
                <a:lnTo>
                  <a:pt x="4203915" y="4912722"/>
                </a:lnTo>
                <a:lnTo>
                  <a:pt x="4069490" y="4912722"/>
                </a:lnTo>
                <a:lnTo>
                  <a:pt x="3869334" y="4912722"/>
                </a:lnTo>
                <a:lnTo>
                  <a:pt x="3734908" y="4912722"/>
                </a:lnTo>
                <a:lnTo>
                  <a:pt x="3648926" y="4912722"/>
                </a:lnTo>
                <a:lnTo>
                  <a:pt x="3436609" y="4912722"/>
                </a:lnTo>
                <a:lnTo>
                  <a:pt x="3314344" y="4912722"/>
                </a:lnTo>
                <a:lnTo>
                  <a:pt x="3102027" y="4912722"/>
                </a:lnTo>
                <a:lnTo>
                  <a:pt x="3016044" y="4912722"/>
                </a:lnTo>
                <a:lnTo>
                  <a:pt x="2994782" y="4912722"/>
                </a:lnTo>
                <a:lnTo>
                  <a:pt x="2994780" y="4912722"/>
                </a:lnTo>
                <a:lnTo>
                  <a:pt x="2881619" y="4912722"/>
                </a:lnTo>
                <a:lnTo>
                  <a:pt x="2825358" y="4912722"/>
                </a:lnTo>
                <a:lnTo>
                  <a:pt x="2681463" y="4912722"/>
                </a:lnTo>
                <a:lnTo>
                  <a:pt x="2660201" y="4912722"/>
                </a:lnTo>
                <a:lnTo>
                  <a:pt x="2660197" y="4912722"/>
                </a:lnTo>
                <a:lnTo>
                  <a:pt x="2574218" y="4912722"/>
                </a:lnTo>
                <a:lnTo>
                  <a:pt x="2574216" y="4912722"/>
                </a:lnTo>
                <a:lnTo>
                  <a:pt x="2547037" y="4912722"/>
                </a:lnTo>
                <a:lnTo>
                  <a:pt x="2490776" y="4912722"/>
                </a:lnTo>
                <a:lnTo>
                  <a:pt x="2461055" y="4912722"/>
                </a:lnTo>
                <a:lnTo>
                  <a:pt x="2439793" y="4912722"/>
                </a:lnTo>
                <a:lnTo>
                  <a:pt x="2439791" y="4912722"/>
                </a:lnTo>
                <a:lnTo>
                  <a:pt x="2404793" y="4912722"/>
                </a:lnTo>
                <a:lnTo>
                  <a:pt x="2270369" y="4912722"/>
                </a:lnTo>
                <a:lnTo>
                  <a:pt x="2239636" y="4912722"/>
                </a:lnTo>
                <a:lnTo>
                  <a:pt x="2239635" y="4912722"/>
                </a:lnTo>
                <a:lnTo>
                  <a:pt x="2126473" y="4912722"/>
                </a:lnTo>
                <a:lnTo>
                  <a:pt x="2105212" y="4912722"/>
                </a:lnTo>
                <a:lnTo>
                  <a:pt x="2105210" y="4912722"/>
                </a:lnTo>
                <a:lnTo>
                  <a:pt x="2070212" y="4912722"/>
                </a:lnTo>
                <a:lnTo>
                  <a:pt x="2019230" y="4912722"/>
                </a:lnTo>
                <a:lnTo>
                  <a:pt x="2019228" y="4912722"/>
                </a:lnTo>
                <a:lnTo>
                  <a:pt x="1935787" y="4912722"/>
                </a:lnTo>
                <a:lnTo>
                  <a:pt x="1849805" y="4912722"/>
                </a:lnTo>
                <a:lnTo>
                  <a:pt x="1848739" y="4912722"/>
                </a:lnTo>
                <a:lnTo>
                  <a:pt x="1806911" y="4912722"/>
                </a:lnTo>
                <a:lnTo>
                  <a:pt x="1806909" y="4912722"/>
                </a:lnTo>
                <a:lnTo>
                  <a:pt x="1684648" y="4912722"/>
                </a:lnTo>
                <a:lnTo>
                  <a:pt x="1684647" y="4912722"/>
                </a:lnTo>
                <a:lnTo>
                  <a:pt x="1648812" y="4912722"/>
                </a:lnTo>
                <a:lnTo>
                  <a:pt x="1637487" y="4912722"/>
                </a:lnTo>
                <a:lnTo>
                  <a:pt x="1515223"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195661" y="4912722"/>
                </a:lnTo>
                <a:lnTo>
                  <a:pt x="1195659" y="4912722"/>
                </a:lnTo>
                <a:lnTo>
                  <a:pt x="1187871"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187871" y="0"/>
                </a:lnTo>
                <a:lnTo>
                  <a:pt x="1216715" y="0"/>
                </a:lnTo>
                <a:lnTo>
                  <a:pt x="1351139" y="0"/>
                </a:lnTo>
                <a:lnTo>
                  <a:pt x="1495035" y="0"/>
                </a:lnTo>
                <a:lnTo>
                  <a:pt x="1551296" y="0"/>
                </a:lnTo>
                <a:lnTo>
                  <a:pt x="1648813" y="0"/>
                </a:lnTo>
                <a:lnTo>
                  <a:pt x="1685722" y="0"/>
                </a:lnTo>
                <a:lnTo>
                  <a:pt x="1771703" y="0"/>
                </a:lnTo>
                <a:lnTo>
                  <a:pt x="1848739" y="0"/>
                </a:lnTo>
                <a:lnTo>
                  <a:pt x="1984022" y="0"/>
                </a:lnTo>
                <a:lnTo>
                  <a:pt x="2106285" y="0"/>
                </a:lnTo>
                <a:lnTo>
                  <a:pt x="2318603" y="0"/>
                </a:lnTo>
                <a:lnTo>
                  <a:pt x="2404586" y="0"/>
                </a:lnTo>
                <a:lnTo>
                  <a:pt x="2539010" y="0"/>
                </a:lnTo>
                <a:lnTo>
                  <a:pt x="2739167" y="0"/>
                </a:lnTo>
                <a:lnTo>
                  <a:pt x="2873593" y="0"/>
                </a:lnTo>
                <a:lnTo>
                  <a:pt x="2959574" y="0"/>
                </a:lnTo>
                <a:lnTo>
                  <a:pt x="3294156" y="0"/>
                </a:lnTo>
                <a:lnTo>
                  <a:pt x="3294156" y="1"/>
                </a:lnTo>
                <a:lnTo>
                  <a:pt x="3315422" y="1"/>
                </a:lnTo>
                <a:lnTo>
                  <a:pt x="3401403" y="1"/>
                </a:lnTo>
                <a:lnTo>
                  <a:pt x="3613721" y="1"/>
                </a:lnTo>
                <a:lnTo>
                  <a:pt x="3735985" y="1"/>
                </a:lnTo>
                <a:lnTo>
                  <a:pt x="3948304" y="1"/>
                </a:lnTo>
                <a:lnTo>
                  <a:pt x="4034285" y="1"/>
                </a:lnTo>
                <a:lnTo>
                  <a:pt x="4168711" y="1"/>
                </a:lnTo>
                <a:lnTo>
                  <a:pt x="4368867" y="1"/>
                </a:lnTo>
                <a:lnTo>
                  <a:pt x="4503293" y="1"/>
                </a:lnTo>
                <a:lnTo>
                  <a:pt x="4589274" y="1"/>
                </a:lnTo>
                <a:lnTo>
                  <a:pt x="4923856" y="1"/>
                </a:lnTo>
                <a:lnTo>
                  <a:pt x="4923856" y="346419"/>
                </a:lnTo>
                <a:lnTo>
                  <a:pt x="4923856" y="399114"/>
                </a:lnTo>
                <a:lnTo>
                  <a:pt x="4923856" y="745531"/>
                </a:lnTo>
                <a:lnTo>
                  <a:pt x="4923856" y="853943"/>
                </a:lnTo>
                <a:lnTo>
                  <a:pt x="4923856" y="947350"/>
                </a:lnTo>
                <a:lnTo>
                  <a:pt x="4923856" y="1200361"/>
                </a:lnTo>
                <a:lnTo>
                  <a:pt x="4923856" y="1253055"/>
                </a:lnTo>
                <a:lnTo>
                  <a:pt x="4923856" y="1293768"/>
                </a:lnTo>
                <a:lnTo>
                  <a:pt x="4923856" y="1346463"/>
                </a:lnTo>
                <a:lnTo>
                  <a:pt x="4923856" y="1599473"/>
                </a:lnTo>
                <a:lnTo>
                  <a:pt x="4923856" y="1692880"/>
                </a:lnTo>
                <a:lnTo>
                  <a:pt x="4923856" y="1801292"/>
                </a:lnTo>
                <a:lnTo>
                  <a:pt x="4923856" y="2107356"/>
                </a:lnTo>
                <a:lnTo>
                  <a:pt x="4923856" y="2147710"/>
                </a:lnTo>
                <a:lnTo>
                  <a:pt x="4923856" y="2200404"/>
                </a:lnTo>
                <a:lnTo>
                  <a:pt x="4923856" y="2453774"/>
                </a:lnTo>
                <a:lnTo>
                  <a:pt x="4923856" y="2506469"/>
                </a:lnTo>
                <a:lnTo>
                  <a:pt x="4923856" y="2546822"/>
                </a:lnTo>
                <a:lnTo>
                  <a:pt x="4923856" y="2852887"/>
                </a:lnTo>
                <a:lnTo>
                  <a:pt x="4923856" y="2961297"/>
                </a:lnTo>
                <a:lnTo>
                  <a:pt x="4923856" y="3054705"/>
                </a:lnTo>
                <a:lnTo>
                  <a:pt x="4923856" y="3307715"/>
                </a:lnTo>
                <a:lnTo>
                  <a:pt x="4923856" y="3360411"/>
                </a:lnTo>
                <a:lnTo>
                  <a:pt x="4923856" y="3401123"/>
                </a:lnTo>
                <a:lnTo>
                  <a:pt x="4923856" y="3453818"/>
                </a:lnTo>
                <a:lnTo>
                  <a:pt x="4923856" y="3706829"/>
                </a:lnTo>
                <a:lnTo>
                  <a:pt x="4923856" y="3800236"/>
                </a:lnTo>
                <a:lnTo>
                  <a:pt x="4923856" y="3908646"/>
                </a:lnTo>
                <a:lnTo>
                  <a:pt x="4923856" y="4255064"/>
                </a:lnTo>
                <a:lnTo>
                  <a:pt x="4923856" y="4307760"/>
                </a:lnTo>
                <a:lnTo>
                  <a:pt x="4923856" y="4654178"/>
                </a:lnTo>
                <a:cubicBezTo>
                  <a:pt x="4923856" y="4796587"/>
                  <a:pt x="4790362" y="4912722"/>
                  <a:pt x="4624480"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5" name="Text Placeholder 5">
            <a:extLst>
              <a:ext uri="{FF2B5EF4-FFF2-40B4-BE49-F238E27FC236}">
                <a16:creationId xmlns:a16="http://schemas.microsoft.com/office/drawing/2014/main" id="{E60F2215-9406-51AA-314E-C7115F65B58D}"/>
              </a:ext>
            </a:extLst>
          </p:cNvPr>
          <p:cNvSpPr txBox="1">
            <a:spLocks/>
          </p:cNvSpPr>
          <p:nvPr/>
        </p:nvSpPr>
        <p:spPr>
          <a:xfrm>
            <a:off x="629644" y="1942061"/>
            <a:ext cx="5616391" cy="66725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6" name="Text Placeholder 4">
            <a:extLst>
              <a:ext uri="{FF2B5EF4-FFF2-40B4-BE49-F238E27FC236}">
                <a16:creationId xmlns:a16="http://schemas.microsoft.com/office/drawing/2014/main" id="{6E790986-6D2E-BE14-85C1-808281AB6039}"/>
              </a:ext>
            </a:extLst>
          </p:cNvPr>
          <p:cNvSpPr txBox="1">
            <a:spLocks/>
          </p:cNvSpPr>
          <p:nvPr/>
        </p:nvSpPr>
        <p:spPr>
          <a:xfrm>
            <a:off x="629643" y="2609319"/>
            <a:ext cx="518806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Preglejte svoj prostor: </a:t>
            </a:r>
            <a:r>
              <a:rPr lang="en-GB" sz="2200" dirty="0">
                <a:solidFill>
                  <a:srgbClr val="414141"/>
                </a:solidFill>
              </a:rPr>
              <a:t>bi gostom bolj koristila dodatna postelja ali boljša oprema?</a:t>
            </a:r>
          </a:p>
          <a:p>
            <a:pPr marL="342900" indent="-342900">
              <a:lnSpc>
                <a:spcPts val="2240"/>
              </a:lnSpc>
              <a:buClr>
                <a:srgbClr val="459597"/>
              </a:buClr>
              <a:buFont typeface="Arial" panose="020B0604020202020204" pitchFamily="34" charset="0"/>
              <a:buChar char="•"/>
            </a:pPr>
            <a:r>
              <a:rPr lang="en-GB" sz="2200" b="1" dirty="0">
                <a:solidFill>
                  <a:srgbClr val="EC7C69"/>
                </a:solidFill>
              </a:rPr>
              <a:t>Postopno nadgrajujte: </a:t>
            </a:r>
            <a:r>
              <a:rPr lang="en-GB" sz="2200" dirty="0">
                <a:solidFill>
                  <a:srgbClr val="414141"/>
                </a:solidFill>
              </a:rPr>
              <a:t>nova posteljnina, boljša razsvetljava ali dodajanje sedežev na prostem imajo velik učinek.</a:t>
            </a:r>
          </a:p>
          <a:p>
            <a:pPr marL="342900" indent="-342900">
              <a:lnSpc>
                <a:spcPts val="2240"/>
              </a:lnSpc>
              <a:buClr>
                <a:srgbClr val="459597"/>
              </a:buClr>
              <a:buFont typeface="Arial" panose="020B0604020202020204" pitchFamily="34" charset="0"/>
              <a:buChar char="•"/>
            </a:pPr>
            <a:r>
              <a:rPr lang="en-GB" sz="2200" dirty="0">
                <a:solidFill>
                  <a:srgbClr val="414141"/>
                </a:solidFill>
              </a:rPr>
              <a:t>Uporabite orodja, kot sta </a:t>
            </a:r>
            <a:r>
              <a:rPr lang="en-GB" sz="2200" b="1" dirty="0" err="1">
                <a:solidFill>
                  <a:srgbClr val="EC7C69"/>
                </a:solidFill>
              </a:rPr>
              <a:t>PriceLabs </a:t>
            </a:r>
            <a:r>
              <a:rPr lang="en-GB" sz="2200" b="1" dirty="0">
                <a:solidFill>
                  <a:srgbClr val="EC7C69"/>
                </a:solidFill>
              </a:rPr>
              <a:t>ali Wheelhouse, </a:t>
            </a:r>
            <a:r>
              <a:rPr lang="en-GB" sz="2200" dirty="0">
                <a:solidFill>
                  <a:srgbClr val="414141"/>
                </a:solidFill>
              </a:rPr>
              <a:t>za dinamično oblikovanje cen glede na sezono in povpraševanje.</a:t>
            </a:r>
          </a:p>
          <a:p>
            <a:pPr marL="342900" indent="-342900">
              <a:lnSpc>
                <a:spcPts val="2240"/>
              </a:lnSpc>
              <a:buClr>
                <a:srgbClr val="459597"/>
              </a:buClr>
              <a:buFont typeface="Arial" panose="020B0604020202020204" pitchFamily="34" charset="0"/>
              <a:buChar char="•"/>
            </a:pPr>
            <a:r>
              <a:rPr lang="en-GB" sz="2200" b="1" dirty="0">
                <a:solidFill>
                  <a:srgbClr val="EC7C69"/>
                </a:solidFill>
              </a:rPr>
              <a:t>Cene povečajte le, </a:t>
            </a:r>
            <a:r>
              <a:rPr lang="en-GB" sz="2200" dirty="0">
                <a:solidFill>
                  <a:srgbClr val="414141"/>
                </a:solidFill>
              </a:rPr>
              <a:t>če to podpirajo vaše </a:t>
            </a:r>
            <a:r>
              <a:rPr lang="en-GB" sz="2200" b="1" dirty="0">
                <a:solidFill>
                  <a:srgbClr val="EC7C69"/>
                </a:solidFill>
              </a:rPr>
              <a:t>ocene </a:t>
            </a:r>
            <a:r>
              <a:rPr lang="en-GB" sz="2200" dirty="0">
                <a:solidFill>
                  <a:srgbClr val="414141"/>
                </a:solidFill>
              </a:rPr>
              <a:t>in kakovost.</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3" name="Text Placeholder 1">
            <a:extLst>
              <a:ext uri="{FF2B5EF4-FFF2-40B4-BE49-F238E27FC236}">
                <a16:creationId xmlns:a16="http://schemas.microsoft.com/office/drawing/2014/main" id="{16332C33-86A4-2A5B-FA5F-FA0F1746FD4E}"/>
              </a:ext>
            </a:extLst>
          </p:cNvPr>
          <p:cNvSpPr txBox="1">
            <a:spLocks/>
          </p:cNvSpPr>
          <p:nvPr/>
        </p:nvSpPr>
        <p:spPr>
          <a:xfrm>
            <a:off x="6665844" y="2279692"/>
            <a:ext cx="4068418" cy="3972571"/>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Pred posodobitvami prosite redne goste ali zaupanja vredne prijatelje za iskreno mnenje.</a:t>
            </a:r>
          </a:p>
          <a:p>
            <a:pPr marL="342900" indent="-342900" algn="l">
              <a:lnSpc>
                <a:spcPts val="2340"/>
              </a:lnSpc>
              <a:spcBef>
                <a:spcPts val="0"/>
              </a:spcBef>
              <a:buFont typeface="Arial" panose="020B0604020202020204" pitchFamily="34" charset="0"/>
              <a:buChar char="•"/>
            </a:pPr>
            <a:r>
              <a:rPr lang="en-IE" sz="2200" dirty="0"/>
              <a:t>Ne </a:t>
            </a:r>
            <a:r>
              <a:rPr lang="en-IE" sz="2200" dirty="0" err="1"/>
              <a:t>širite</a:t>
            </a:r>
            <a:r>
              <a:rPr lang="en-IE" sz="2200" dirty="0"/>
              <a:t> </a:t>
            </a:r>
            <a:r>
              <a:rPr lang="en-IE" sz="2200" dirty="0" err="1"/>
              <a:t>prostora</a:t>
            </a:r>
            <a:r>
              <a:rPr lang="en-IE" sz="2200" dirty="0"/>
              <a:t>, </a:t>
            </a:r>
            <a:r>
              <a:rPr lang="en-IE" sz="2200" dirty="0" err="1"/>
              <a:t>razen</a:t>
            </a:r>
            <a:r>
              <a:rPr lang="en-IE" sz="2200" dirty="0"/>
              <a:t> </a:t>
            </a:r>
            <a:r>
              <a:rPr lang="en-IE" sz="2200" dirty="0" err="1"/>
              <a:t>če</a:t>
            </a:r>
            <a:r>
              <a:rPr lang="en-IE" sz="2200" dirty="0"/>
              <a:t> </a:t>
            </a:r>
            <a:r>
              <a:rPr lang="en-IE" sz="2200" dirty="0" err="1"/>
              <a:t>ste</a:t>
            </a:r>
            <a:r>
              <a:rPr lang="en-IE" sz="2200" dirty="0"/>
              <a:t> </a:t>
            </a:r>
            <a:r>
              <a:rPr lang="en-IE" sz="2200" dirty="0" err="1"/>
              <a:t>pripravljeni</a:t>
            </a:r>
            <a:r>
              <a:rPr lang="en-IE" sz="2200" dirty="0"/>
              <a:t> opravljati več dela ali najeti pomoč.</a:t>
            </a:r>
          </a:p>
          <a:p>
            <a:pPr marL="342900" indent="-342900" algn="l">
              <a:lnSpc>
                <a:spcPts val="2340"/>
              </a:lnSpc>
              <a:spcBef>
                <a:spcPts val="0"/>
              </a:spcBef>
              <a:buFont typeface="Arial" panose="020B0604020202020204" pitchFamily="34" charset="0"/>
              <a:buChar char="•"/>
            </a:pPr>
            <a:r>
              <a:rPr lang="en-IE" sz="2200" dirty="0" err="1"/>
              <a:t>Sezonska</a:t>
            </a:r>
            <a:r>
              <a:rPr lang="en-IE" sz="2200" dirty="0"/>
              <a:t> </a:t>
            </a:r>
            <a:r>
              <a:rPr lang="en-IE" sz="2200" dirty="0" err="1"/>
              <a:t>ali</a:t>
            </a:r>
            <a:r>
              <a:rPr lang="en-IE" sz="2200" dirty="0"/>
              <a:t> </a:t>
            </a:r>
            <a:r>
              <a:rPr lang="en-IE" sz="2200" dirty="0" err="1"/>
              <a:t>vikendna</a:t>
            </a:r>
            <a:r>
              <a:rPr lang="en-IE" sz="2200" dirty="0"/>
              <a:t> povišanja cen lahko povečajo prihodek brez dodatnega truda.</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129962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526D3-A425-AF5D-834F-CA29C26C704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0F40505-0933-EE9E-69BF-B2E040D6CC82}"/>
              </a:ext>
            </a:extLst>
          </p:cNvPr>
          <p:cNvPicPr>
            <a:picLocks noChangeAspect="1"/>
          </p:cNvPicPr>
          <p:nvPr/>
        </p:nvPicPr>
        <p:blipFill>
          <a:blip r:embed="rId3">
            <a:biLevel thresh="25000"/>
            <a:alphaModFix amt="35000"/>
            <a:extLst>
              <a:ext uri="{28A0092B-C50C-407E-A947-70E740481C1C}">
                <a14:useLocalDpi xmlns:a14="http://schemas.microsoft.com/office/drawing/2010/main" val="0"/>
              </a:ext>
            </a:extLst>
          </a:blip>
          <a:srcRect l="53155" t="-1" r="5047" b="49903"/>
          <a:stretch/>
        </p:blipFill>
        <p:spPr>
          <a:xfrm>
            <a:off x="-1936892" y="1983160"/>
            <a:ext cx="4246690" cy="3154091"/>
          </a:xfrm>
          <a:prstGeom prst="rect">
            <a:avLst/>
          </a:prstGeom>
        </p:spPr>
      </p:pic>
      <p:pic>
        <p:nvPicPr>
          <p:cNvPr id="13" name="Picture 12">
            <a:extLst>
              <a:ext uri="{FF2B5EF4-FFF2-40B4-BE49-F238E27FC236}">
                <a16:creationId xmlns:a16="http://schemas.microsoft.com/office/drawing/2014/main" id="{789D4426-4152-0AB7-44A6-88E90A9514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18" y="2845778"/>
            <a:ext cx="5840450" cy="3845012"/>
          </a:xfrm>
          <a:prstGeom prst="rect">
            <a:avLst/>
          </a:prstGeom>
          <a:noFill/>
        </p:spPr>
      </p:pic>
      <p:pic>
        <p:nvPicPr>
          <p:cNvPr id="2" name="Picture Placeholder 13">
            <a:extLst>
              <a:ext uri="{FF2B5EF4-FFF2-40B4-BE49-F238E27FC236}">
                <a16:creationId xmlns:a16="http://schemas.microsoft.com/office/drawing/2014/main" id="{F2B17294-7E27-70D5-BFF3-1B7D18EA5174}"/>
              </a:ext>
            </a:extLst>
          </p:cNvPr>
          <p:cNvPicPr>
            <a:picLocks noChangeAspect="1"/>
          </p:cNvPicPr>
          <p:nvPr/>
        </p:nvPicPr>
        <p:blipFill rotWithShape="1">
          <a:blip r:embed="rId5"/>
          <a:srcRect t="4852" b="4852"/>
          <a:stretch/>
        </p:blipFill>
        <p:spPr>
          <a:xfrm>
            <a:off x="856062" y="3194944"/>
            <a:ext cx="4147961" cy="2531897"/>
          </a:xfrm>
          <a:prstGeom prst="rect">
            <a:avLst/>
          </a:prstGeom>
        </p:spPr>
      </p:pic>
      <p:sp>
        <p:nvSpPr>
          <p:cNvPr id="14" name="Text Placeholder 2">
            <a:extLst>
              <a:ext uri="{FF2B5EF4-FFF2-40B4-BE49-F238E27FC236}">
                <a16:creationId xmlns:a16="http://schemas.microsoft.com/office/drawing/2014/main" id="{12F03C18-9981-FFA6-9732-9C78031C29D2}"/>
              </a:ext>
            </a:extLst>
          </p:cNvPr>
          <p:cNvSpPr>
            <a:spLocks noGrp="1"/>
          </p:cNvSpPr>
          <p:nvPr>
            <p:ph type="body" sz="quarter" idx="18"/>
          </p:nvPr>
        </p:nvSpPr>
        <p:spPr>
          <a:xfrm>
            <a:off x="615337" y="1548294"/>
            <a:ext cx="2975564" cy="1049221"/>
          </a:xfrm>
          <a:prstGeom prst="rect">
            <a:avLst/>
          </a:prstGeom>
        </p:spPr>
        <p:txBody>
          <a:bodyPr/>
          <a:lstStyle/>
          <a:p>
            <a:r>
              <a:rPr lang="en-US" dirty="0"/>
              <a:t>H2Hotel (Healdsburg, Kalifornija)</a:t>
            </a:r>
          </a:p>
          <a:p>
            <a:endParaRPr lang="en-US" dirty="0"/>
          </a:p>
          <a:p>
            <a:endParaRPr lang="en-US" dirty="0"/>
          </a:p>
          <a:p>
            <a:endParaRPr lang="en-US" dirty="0"/>
          </a:p>
        </p:txBody>
      </p:sp>
      <p:sp>
        <p:nvSpPr>
          <p:cNvPr id="15" name="Text Placeholder 3">
            <a:extLst>
              <a:ext uri="{FF2B5EF4-FFF2-40B4-BE49-F238E27FC236}">
                <a16:creationId xmlns:a16="http://schemas.microsoft.com/office/drawing/2014/main" id="{DAC2B955-8ADA-B635-4BFE-6AC4B8ED4C34}"/>
              </a:ext>
            </a:extLst>
          </p:cNvPr>
          <p:cNvSpPr>
            <a:spLocks noGrp="1"/>
          </p:cNvSpPr>
          <p:nvPr>
            <p:ph type="body" sz="quarter" idx="19"/>
          </p:nvPr>
        </p:nvSpPr>
        <p:spPr>
          <a:xfrm>
            <a:off x="632136" y="613375"/>
            <a:ext cx="2958765" cy="385564"/>
          </a:xfrm>
          <a:prstGeom prst="rect">
            <a:avLst/>
          </a:prstGeom>
        </p:spPr>
        <p:txBody>
          <a:bodyPr/>
          <a:lstStyle/>
          <a:p>
            <a:r>
              <a:rPr lang="en-GB" dirty="0"/>
              <a:t>Primer</a:t>
            </a:r>
          </a:p>
        </p:txBody>
      </p:sp>
      <p:sp>
        <p:nvSpPr>
          <p:cNvPr id="16" name="Text Placeholder 4">
            <a:extLst>
              <a:ext uri="{FF2B5EF4-FFF2-40B4-BE49-F238E27FC236}">
                <a16:creationId xmlns:a16="http://schemas.microsoft.com/office/drawing/2014/main" id="{6FE676A0-B9D0-EFC4-F159-F1219A5B8597}"/>
              </a:ext>
            </a:extLst>
          </p:cNvPr>
          <p:cNvSpPr txBox="1">
            <a:spLocks/>
          </p:cNvSpPr>
          <p:nvPr/>
        </p:nvSpPr>
        <p:spPr>
          <a:xfrm>
            <a:off x="5902455" y="2354598"/>
            <a:ext cx="5184078" cy="4050389"/>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459597"/>
              </a:buClr>
            </a:pPr>
            <a:r>
              <a:rPr lang="en-IE" b="1" dirty="0"/>
              <a:t>Ekološko usmerjene izboljšave so hotelu omogočile:</a:t>
            </a:r>
          </a:p>
          <a:p>
            <a:pPr marL="342900" indent="-342900">
              <a:lnSpc>
                <a:spcPts val="2340"/>
              </a:lnSpc>
              <a:buClr>
                <a:srgbClr val="459597"/>
              </a:buClr>
              <a:buFont typeface="Arial" panose="020B0604020202020204" pitchFamily="34" charset="0"/>
              <a:buChar char="•"/>
            </a:pPr>
            <a:r>
              <a:rPr lang="en-IE"/>
              <a:t>zaračunavanje višjih cen zaradi trajnostne vrednosti ponudbe,</a:t>
            </a:r>
            <a:endParaRPr lang="en-IE">
              <a:ea typeface="Calibri"/>
              <a:cs typeface="Calibri"/>
            </a:endParaRPr>
          </a:p>
          <a:p>
            <a:pPr marL="342900" indent="-342900">
              <a:lnSpc>
                <a:spcPts val="2340"/>
              </a:lnSpc>
              <a:buClr>
                <a:srgbClr val="459597"/>
              </a:buClr>
              <a:buFont typeface="Arial" panose="020B0604020202020204" pitchFamily="34" charset="0"/>
              <a:buChar char="•"/>
            </a:pPr>
            <a:r>
              <a:rPr lang="en-IE"/>
              <a:t>da privabi </a:t>
            </a:r>
            <a:r>
              <a:rPr lang="en-IE" err="1"/>
              <a:t>ekološko</a:t>
            </a:r>
            <a:r>
              <a:rPr lang="en-IE"/>
              <a:t> ozaveščene in oblikovno </a:t>
            </a:r>
            <a:r>
              <a:rPr lang="en-IE" dirty="0"/>
              <a:t>usmerjene </a:t>
            </a:r>
            <a:r>
              <a:rPr lang="en-IE"/>
              <a:t>popotnike,</a:t>
            </a:r>
            <a:endParaRPr lang="en-IE" dirty="0"/>
          </a:p>
          <a:p>
            <a:pPr marL="342900" indent="-342900">
              <a:lnSpc>
                <a:spcPts val="2340"/>
              </a:lnSpc>
              <a:buClr>
                <a:srgbClr val="459597"/>
              </a:buClr>
              <a:buFont typeface="Arial" panose="020B0604020202020204" pitchFamily="34" charset="0"/>
              <a:buChar char="•"/>
            </a:pPr>
            <a:r>
              <a:rPr lang="en-IE"/>
              <a:t>se razlikuje od običajnih mestnih nastanitev,</a:t>
            </a:r>
            <a:endParaRPr lang="en-IE">
              <a:ea typeface="Calibri"/>
              <a:cs typeface="Calibri"/>
            </a:endParaRPr>
          </a:p>
          <a:p>
            <a:pPr marL="342900" indent="-342900">
              <a:lnSpc>
                <a:spcPts val="2340"/>
              </a:lnSpc>
              <a:buClr>
                <a:srgbClr val="459597"/>
              </a:buClr>
              <a:buFont typeface="Arial" panose="020B0604020202020204" pitchFamily="34" charset="0"/>
              <a:buChar char="•"/>
            </a:pPr>
            <a:r>
              <a:rPr lang="en-IE" dirty="0"/>
              <a:t>ohraniti nizke operativne stroške z </a:t>
            </a:r>
            <a:r>
              <a:rPr lang="en-IE"/>
              <a:t>zeleno infrastrukturo.</a:t>
            </a:r>
            <a:endParaRPr lang="en-IE">
              <a:ea typeface="Calibri"/>
              <a:cs typeface="Calibri"/>
            </a:endParaRPr>
          </a:p>
          <a:p>
            <a:pPr>
              <a:lnSpc>
                <a:spcPts val="2340"/>
              </a:lnSpc>
              <a:buClr>
                <a:srgbClr val="459597"/>
              </a:buClr>
            </a:pPr>
            <a:r>
              <a:rPr lang="en-IE" dirty="0"/>
              <a:t> </a:t>
            </a:r>
          </a:p>
          <a:p>
            <a:pPr>
              <a:lnSpc>
                <a:spcPts val="2340"/>
              </a:lnSpc>
              <a:buClr>
                <a:srgbClr val="EC7C69"/>
              </a:buClr>
            </a:pPr>
            <a:endParaRPr lang="en-IE" dirty="0"/>
          </a:p>
          <a:p>
            <a:pPr>
              <a:lnSpc>
                <a:spcPts val="2340"/>
              </a:lnSpc>
              <a:buClr>
                <a:srgbClr val="EC7C69"/>
              </a:buClr>
            </a:pPr>
            <a:endParaRPr lang="en-IE" dirty="0"/>
          </a:p>
          <a:p>
            <a:pPr>
              <a:lnSpc>
                <a:spcPts val="2340"/>
              </a:lnSpc>
              <a:buClr>
                <a:srgbClr val="EC7C69"/>
              </a:buClr>
            </a:pPr>
            <a:endParaRPr lang="en-IE" i="1" dirty="0"/>
          </a:p>
        </p:txBody>
      </p:sp>
      <p:sp>
        <p:nvSpPr>
          <p:cNvPr id="19" name="Slide Number Placeholder 5">
            <a:extLst>
              <a:ext uri="{FF2B5EF4-FFF2-40B4-BE49-F238E27FC236}">
                <a16:creationId xmlns:a16="http://schemas.microsoft.com/office/drawing/2014/main" id="{DA615FE7-C868-B970-8825-AE5CB06FA4A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42</a:t>
            </a:fld>
            <a:endParaRPr lang="fr-CA" sz="1200" dirty="0"/>
          </a:p>
        </p:txBody>
      </p:sp>
      <p:sp>
        <p:nvSpPr>
          <p:cNvPr id="3" name="Text Placeholder 3">
            <a:extLst>
              <a:ext uri="{FF2B5EF4-FFF2-40B4-BE49-F238E27FC236}">
                <a16:creationId xmlns:a16="http://schemas.microsoft.com/office/drawing/2014/main" id="{F78B4C56-9942-FC8A-44BD-3824F8F3021C}"/>
              </a:ext>
            </a:extLst>
          </p:cNvPr>
          <p:cNvSpPr txBox="1">
            <a:spLocks/>
          </p:cNvSpPr>
          <p:nvPr/>
        </p:nvSpPr>
        <p:spPr>
          <a:xfrm>
            <a:off x="5251636" y="503527"/>
            <a:ext cx="6668943" cy="1575423"/>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dirty="0"/>
              <a:t>H2Hotel: </a:t>
            </a:r>
            <a:r>
              <a:rPr lang="en-US" sz="2800" b="0" dirty="0">
                <a:solidFill>
                  <a:srgbClr val="414141"/>
                </a:solidFill>
              </a:rPr>
              <a:t>Prikazuje, kako se lahko inteligentno raste z izboljšanjem obstoječega prostora namesto s fizično širitvijo. </a:t>
            </a:r>
          </a:p>
          <a:p>
            <a:pPr>
              <a:lnSpc>
                <a:spcPts val="3620"/>
              </a:lnSpc>
            </a:pPr>
            <a:endParaRPr lang="en-US" dirty="0"/>
          </a:p>
        </p:txBody>
      </p:sp>
      <p:cxnSp>
        <p:nvCxnSpPr>
          <p:cNvPr id="4" name="Straight Connector 3">
            <a:extLst>
              <a:ext uri="{FF2B5EF4-FFF2-40B4-BE49-F238E27FC236}">
                <a16:creationId xmlns:a16="http://schemas.microsoft.com/office/drawing/2014/main" id="{24CDEA3C-D12F-58FF-ED6C-00BBE8BA187A}"/>
              </a:ext>
            </a:extLst>
          </p:cNvPr>
          <p:cNvCxnSpPr>
            <a:cxnSpLocks/>
          </p:cNvCxnSpPr>
          <p:nvPr/>
        </p:nvCxnSpPr>
        <p:spPr>
          <a:xfrm>
            <a:off x="5251636" y="2250176"/>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3F80729-598C-175A-BD40-EC381AEB442D}"/>
              </a:ext>
            </a:extLst>
          </p:cNvPr>
          <p:cNvSpPr/>
          <p:nvPr/>
        </p:nvSpPr>
        <p:spPr>
          <a:xfrm>
            <a:off x="4181994" y="4571239"/>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25499D72-348E-7515-001A-33F09546256E}"/>
              </a:ext>
            </a:extLst>
          </p:cNvPr>
          <p:cNvSpPr/>
          <p:nvPr/>
        </p:nvSpPr>
        <p:spPr>
          <a:xfrm>
            <a:off x="4043341" y="4566461"/>
            <a:ext cx="1911594" cy="1649298"/>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Kliknite za </a:t>
            </a:r>
            <a:r>
              <a:rPr lang="en-IE" sz="2800" b="1" dirty="0">
                <a:solidFill>
                  <a:schemeClr val="bg1"/>
                </a:solidFill>
                <a:hlinkClick r:id="rId6">
                  <a:extLst>
                    <a:ext uri="{A12FA001-AC4F-418D-AE19-62706E023703}">
                      <ahyp:hlinkClr xmlns:ahyp="http://schemas.microsoft.com/office/drawing/2018/hyperlinkcolor" val="tx"/>
                    </a:ext>
                  </a:extLst>
                </a:hlinkClick>
              </a:rPr>
              <a:t>obisk</a:t>
            </a:r>
            <a:endParaRPr lang="en-IE" sz="2800" b="1" dirty="0">
              <a:solidFill>
                <a:schemeClr val="bg1"/>
              </a:solidFill>
            </a:endParaRPr>
          </a:p>
        </p:txBody>
      </p:sp>
      <p:sp>
        <p:nvSpPr>
          <p:cNvPr id="5" name="Text Placeholder 7">
            <a:extLst>
              <a:ext uri="{FF2B5EF4-FFF2-40B4-BE49-F238E27FC236}">
                <a16:creationId xmlns:a16="http://schemas.microsoft.com/office/drawing/2014/main" id="{EAD5B710-0CDD-F15A-1589-2849B7C33835}"/>
              </a:ext>
            </a:extLst>
          </p:cNvPr>
          <p:cNvSpPr txBox="1">
            <a:spLocks/>
          </p:cNvSpPr>
          <p:nvPr/>
        </p:nvSpPr>
        <p:spPr>
          <a:xfrm rot="16200000">
            <a:off x="-844725" y="5176098"/>
            <a:ext cx="2953721" cy="452458"/>
          </a:xfrm>
          <a:prstGeom prst="rect">
            <a:avLst/>
          </a:prstGeom>
          <a:solidFill>
            <a:srgbClr val="EC7C69"/>
          </a:solidFill>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IE" sz="1200" dirty="0" err="1">
                <a:solidFill>
                  <a:schemeClr val="bg1"/>
                </a:solidFill>
              </a:rPr>
              <a:t>Fotografija</a:t>
            </a:r>
            <a:r>
              <a:rPr lang="en-IE" sz="1200" dirty="0">
                <a:solidFill>
                  <a:schemeClr val="bg1"/>
                </a:solidFill>
              </a:rPr>
              <a:t>: </a:t>
            </a:r>
          </a:p>
          <a:p>
            <a:pPr marL="0" indent="0" algn="ctr">
              <a:lnSpc>
                <a:spcPts val="1240"/>
              </a:lnSpc>
              <a:spcBef>
                <a:spcPts val="0"/>
              </a:spcBef>
              <a:buNone/>
            </a:pPr>
            <a:r>
              <a:rPr lang="en-IE" sz="1200" dirty="0">
                <a:solidFill>
                  <a:schemeClr val="bg1"/>
                </a:solidFill>
              </a:rPr>
              <a:t>H2hotel, Healdsburg, Kalifornija</a:t>
            </a:r>
          </a:p>
        </p:txBody>
      </p:sp>
      <p:sp>
        <p:nvSpPr>
          <p:cNvPr id="6" name="TextBox 5">
            <a:extLst>
              <a:ext uri="{FF2B5EF4-FFF2-40B4-BE49-F238E27FC236}">
                <a16:creationId xmlns:a16="http://schemas.microsoft.com/office/drawing/2014/main" id="{CB77E49E-490B-E2E6-5365-C1396B4AEA83}"/>
              </a:ext>
            </a:extLst>
          </p:cNvPr>
          <p:cNvSpPr txBox="1"/>
          <p:nvPr/>
        </p:nvSpPr>
        <p:spPr>
          <a:xfrm>
            <a:off x="6095807" y="5779560"/>
            <a:ext cx="5418872" cy="625812"/>
          </a:xfrm>
          <a:prstGeom prst="rect">
            <a:avLst/>
          </a:prstGeom>
          <a:noFill/>
        </p:spPr>
        <p:txBody>
          <a:bodyPr wrap="square" lIns="91440" tIns="45720" rIns="91440" bIns="45720" anchor="t">
            <a:spAutoFit/>
          </a:bodyPr>
          <a:lstStyle/>
          <a:p>
            <a:r>
              <a:rPr lang="en-IE" dirty="0">
                <a:solidFill>
                  <a:srgbClr val="414141"/>
                </a:solidFill>
              </a:rPr>
              <a:t>Vir</a:t>
            </a:r>
            <a:r>
              <a:rPr lang="en-IE" dirty="0">
                <a:solidFill>
                  <a:srgbClr val="414141"/>
                </a:solidFill>
                <a:cs typeface="Calibri"/>
              </a:rPr>
              <a:t>:</a:t>
            </a:r>
            <a:r>
              <a:rPr lang="en-IE" b="1" dirty="0">
                <a:solidFill>
                  <a:srgbClr val="459597"/>
                </a:solidFill>
                <a:cs typeface="Calibri"/>
              </a:rPr>
              <a:t> </a:t>
            </a:r>
            <a:r>
              <a:rPr lang="en-IE" dirty="0">
                <a:solidFill>
                  <a:srgbClr val="459597"/>
                </a:solidFill>
                <a:hlinkClick r:id="rId6">
                  <a:extLst>
                    <a:ext uri="{A12FA001-AC4F-418D-AE19-62706E023703}">
                      <ahyp:hlinkClr xmlns:ahyp="http://schemas.microsoft.com/office/drawing/2018/hyperlinkcolor" val="tx"/>
                    </a:ext>
                  </a:extLst>
                </a:hlinkClick>
              </a:rPr>
              <a:t>H2HOTEL</a:t>
            </a:r>
            <a:endParaRPr lang="en-IE" dirty="0">
              <a:solidFill>
                <a:srgbClr val="459597"/>
              </a:solidFill>
              <a:ea typeface="Calibri"/>
              <a:cs typeface="Calibri"/>
            </a:endParaRPr>
          </a:p>
          <a:p>
            <a:pPr>
              <a:lnSpc>
                <a:spcPts val="1960"/>
              </a:lnSpc>
            </a:pPr>
            <a:endParaRPr lang="en-IE" dirty="0">
              <a:solidFill>
                <a:srgbClr val="459597"/>
              </a:solidFill>
              <a:hlinkClick r:id="rId7">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58119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573E5-1B27-163C-9C88-ACD260A40883}"/>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7093448E-5DF0-4D44-4FCF-2261F20D6B1C}"/>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Ponovna naložba v kakovost in zadovoljstvo gostov </a:t>
            </a:r>
          </a:p>
          <a:p>
            <a:pPr>
              <a:lnSpc>
                <a:spcPts val="3720"/>
              </a:lnSpc>
            </a:pPr>
            <a:endParaRPr lang="en-US" dirty="0"/>
          </a:p>
        </p:txBody>
      </p:sp>
      <p:cxnSp>
        <p:nvCxnSpPr>
          <p:cNvPr id="10" name="Straight Connector 9">
            <a:extLst>
              <a:ext uri="{FF2B5EF4-FFF2-40B4-BE49-F238E27FC236}">
                <a16:creationId xmlns:a16="http://schemas.microsoft.com/office/drawing/2014/main" id="{E5DEA692-2C80-F4D7-4C68-1FB944119578}"/>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ECC7BE9-43AC-958E-1775-B3E720DE2A9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43</a:t>
            </a:fld>
            <a:endParaRPr lang="fr-CA" sz="1200" dirty="0"/>
          </a:p>
        </p:txBody>
      </p:sp>
      <p:sp>
        <p:nvSpPr>
          <p:cNvPr id="4" name="Text Placeholder 5">
            <a:extLst>
              <a:ext uri="{FF2B5EF4-FFF2-40B4-BE49-F238E27FC236}">
                <a16:creationId xmlns:a16="http://schemas.microsoft.com/office/drawing/2014/main" id="{B0FC5840-F395-772D-478F-DB24C526D813}"/>
              </a:ext>
            </a:extLst>
          </p:cNvPr>
          <p:cNvSpPr txBox="1">
            <a:spLocks/>
          </p:cNvSpPr>
          <p:nvPr/>
        </p:nvSpPr>
        <p:spPr>
          <a:xfrm>
            <a:off x="629644" y="1307061"/>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7E80CBA4-C822-F82F-D139-0B8E7F0F9B6B}"/>
              </a:ext>
            </a:extLst>
          </p:cNvPr>
          <p:cNvSpPr txBox="1">
            <a:spLocks/>
          </p:cNvSpPr>
          <p:nvPr/>
        </p:nvSpPr>
        <p:spPr>
          <a:xfrm>
            <a:off x="629644" y="1945012"/>
            <a:ext cx="5232829" cy="4419599"/>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Del prihodkov namenite za vzdrževanje ali posodobitev vaše nepremičnine: </a:t>
            </a:r>
            <a:r>
              <a:rPr lang="en-GB" sz="2200" dirty="0">
                <a:solidFill>
                  <a:srgbClr val="414141"/>
                </a:solidFill>
              </a:rPr>
              <a:t>zaščitne prevleke za vzmetnice, zatemnitvene zavese, boljša posoda za kuhanje.</a:t>
            </a:r>
          </a:p>
          <a:p>
            <a:pPr marL="342900" indent="-342900">
              <a:lnSpc>
                <a:spcPts val="2240"/>
              </a:lnSpc>
              <a:buClr>
                <a:srgbClr val="459597"/>
              </a:buClr>
              <a:buFont typeface="Arial" panose="020B0604020202020204" pitchFamily="34" charset="0"/>
              <a:buChar char="•"/>
            </a:pPr>
            <a:r>
              <a:rPr lang="en-GB" sz="2200" dirty="0">
                <a:solidFill>
                  <a:srgbClr val="414141"/>
                </a:solidFill>
              </a:rPr>
              <a:t>Najprej se osredotočite na </a:t>
            </a:r>
            <a:r>
              <a:rPr lang="en-GB" sz="2200" b="1" dirty="0">
                <a:solidFill>
                  <a:srgbClr val="EC7C69"/>
                </a:solidFill>
              </a:rPr>
              <a:t>čistočo, udobje in funkcionalnost </a:t>
            </a:r>
            <a:r>
              <a:rPr lang="en-GB" sz="2200" dirty="0">
                <a:solidFill>
                  <a:srgbClr val="414141"/>
                </a:solidFill>
              </a:rPr>
              <a:t>– ne na dekoracijo.</a:t>
            </a:r>
          </a:p>
          <a:p>
            <a:pPr marL="342900" indent="-342900">
              <a:lnSpc>
                <a:spcPts val="2240"/>
              </a:lnSpc>
              <a:buClr>
                <a:srgbClr val="459597"/>
              </a:buClr>
              <a:buFont typeface="Arial" panose="020B0604020202020204" pitchFamily="34" charset="0"/>
              <a:buChar char="•"/>
            </a:pPr>
            <a:r>
              <a:rPr lang="en-GB" sz="2200" b="1" dirty="0">
                <a:solidFill>
                  <a:srgbClr val="EC7C69"/>
                </a:solidFill>
              </a:rPr>
              <a:t>Vlagajte v energetsko varčne rešitve </a:t>
            </a:r>
            <a:r>
              <a:rPr lang="en-GB" sz="2200" dirty="0">
                <a:solidFill>
                  <a:srgbClr val="414141"/>
                </a:solidFill>
              </a:rPr>
              <a:t>(LED-svetila, boljša izolacija), da zmanjšate stroške in privabite ekološko ozaveščene goste.</a:t>
            </a:r>
          </a:p>
          <a:p>
            <a:pPr marL="342900" indent="-342900">
              <a:lnSpc>
                <a:spcPts val="2240"/>
              </a:lnSpc>
              <a:buClr>
                <a:srgbClr val="459597"/>
              </a:buClr>
              <a:buFont typeface="Arial" panose="020B0604020202020204" pitchFamily="34" charset="0"/>
              <a:buChar char="•"/>
            </a:pPr>
            <a:r>
              <a:rPr lang="en-GB" sz="2200" b="1" dirty="0">
                <a:solidFill>
                  <a:srgbClr val="EC7C69"/>
                </a:solidFill>
              </a:rPr>
              <a:t>Izboljšave izvedite </a:t>
            </a:r>
            <a:r>
              <a:rPr lang="en-GB" sz="2200" dirty="0">
                <a:solidFill>
                  <a:srgbClr val="414141"/>
                </a:solidFill>
              </a:rPr>
              <a:t>na podlagi pozitivnih ali negativnih pripomb gostov.</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092D3F83-0111-1A50-FF21-E1E3340149B5}"/>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6B606988-7C27-9046-96A9-83C94FE07148}"/>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Vsak mesec prihranite majhen znesek za posodobitve ali popravila.</a:t>
            </a:r>
          </a:p>
          <a:p>
            <a:pPr marL="342900" indent="-342900" algn="l">
              <a:lnSpc>
                <a:spcPts val="2340"/>
              </a:lnSpc>
              <a:spcBef>
                <a:spcPts val="0"/>
              </a:spcBef>
              <a:buFont typeface="Arial" panose="020B0604020202020204" pitchFamily="34" charset="0"/>
              <a:buChar char="•"/>
            </a:pPr>
            <a:r>
              <a:rPr lang="en-IE" sz="2200" dirty="0"/>
              <a:t>Uporabite ocene kot vir navodil, ne le pohval.</a:t>
            </a:r>
          </a:p>
          <a:p>
            <a:pPr marL="342900" indent="-342900" algn="l">
              <a:lnSpc>
                <a:spcPts val="2340"/>
              </a:lnSpc>
              <a:spcBef>
                <a:spcPts val="0"/>
              </a:spcBef>
              <a:buFont typeface="Arial" panose="020B0604020202020204" pitchFamily="34" charset="0"/>
              <a:buChar char="•"/>
            </a:pPr>
            <a:r>
              <a:rPr lang="en-IE" sz="2200" dirty="0"/>
              <a:t>Majhne popravke (npr. nova tuš zavesa, boljši vzglavniki) imajo velik učinek.</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0999960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538B5-78C0-DFCE-4B6D-C906C363C4AD}"/>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FBB7B6F-309C-3384-C616-D54BAECC7233}"/>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Ostani zvest svojim ciljem in vrednotam </a:t>
            </a:r>
          </a:p>
          <a:p>
            <a:pPr>
              <a:lnSpc>
                <a:spcPts val="3720"/>
              </a:lnSpc>
            </a:pPr>
            <a:endParaRPr lang="en-US" dirty="0"/>
          </a:p>
        </p:txBody>
      </p:sp>
      <p:cxnSp>
        <p:nvCxnSpPr>
          <p:cNvPr id="10" name="Straight Connector 9">
            <a:extLst>
              <a:ext uri="{FF2B5EF4-FFF2-40B4-BE49-F238E27FC236}">
                <a16:creationId xmlns:a16="http://schemas.microsoft.com/office/drawing/2014/main" id="{CE4B2AEE-9E0F-EDF3-2865-D5C7F5114FCC}"/>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8BC75ED-9E52-96D4-414C-C05E9CDAEA7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44</a:t>
            </a:fld>
            <a:endParaRPr lang="fr-CA" sz="1200" dirty="0"/>
          </a:p>
        </p:txBody>
      </p:sp>
      <p:sp>
        <p:nvSpPr>
          <p:cNvPr id="4" name="Text Placeholder 5">
            <a:extLst>
              <a:ext uri="{FF2B5EF4-FFF2-40B4-BE49-F238E27FC236}">
                <a16:creationId xmlns:a16="http://schemas.microsoft.com/office/drawing/2014/main" id="{D992D682-87A4-76F4-C22A-EB9E48754BB0}"/>
              </a:ext>
            </a:extLst>
          </p:cNvPr>
          <p:cNvSpPr txBox="1">
            <a:spLocks/>
          </p:cNvSpPr>
          <p:nvPr/>
        </p:nvSpPr>
        <p:spPr>
          <a:xfrm>
            <a:off x="629644" y="1385215"/>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E425C96F-3CD6-E24D-4EF5-6A5350182B69}"/>
              </a:ext>
            </a:extLst>
          </p:cNvPr>
          <p:cNvSpPr txBox="1">
            <a:spLocks/>
          </p:cNvSpPr>
          <p:nvPr/>
        </p:nvSpPr>
        <p:spPr>
          <a:xfrm>
            <a:off x="629644" y="2159935"/>
            <a:ext cx="494952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Opredelite svoj osebni uspeh: </a:t>
            </a:r>
            <a:r>
              <a:rPr lang="en-GB" sz="2200" dirty="0">
                <a:solidFill>
                  <a:srgbClr val="414141"/>
                </a:solidFill>
              </a:rPr>
              <a:t>prožnost, dohodek, vpliv na goste, ustvarjalnost ali skupnost.</a:t>
            </a:r>
          </a:p>
          <a:p>
            <a:pPr marL="342900" indent="-342900">
              <a:lnSpc>
                <a:spcPts val="2240"/>
              </a:lnSpc>
              <a:buClr>
                <a:srgbClr val="459597"/>
              </a:buClr>
              <a:buFont typeface="Arial" panose="020B0604020202020204" pitchFamily="34" charset="0"/>
              <a:buChar char="•"/>
            </a:pPr>
            <a:r>
              <a:rPr lang="en-GB" sz="2200" b="1" dirty="0">
                <a:solidFill>
                  <a:srgbClr val="EC7C69"/>
                </a:solidFill>
              </a:rPr>
              <a:t>Uporabite to vizijo kot vodilo za vsako odločitev </a:t>
            </a:r>
            <a:r>
              <a:rPr lang="en-GB" sz="2200" dirty="0">
                <a:solidFill>
                  <a:srgbClr val="414141"/>
                </a:solidFill>
              </a:rPr>
              <a:t>– ne sledite trendom, ki niso v skladu z vašimi cilji.</a:t>
            </a:r>
          </a:p>
          <a:p>
            <a:pPr marL="342900" indent="-342900">
              <a:lnSpc>
                <a:spcPts val="2240"/>
              </a:lnSpc>
              <a:buClr>
                <a:srgbClr val="459597"/>
              </a:buClr>
              <a:buFont typeface="Arial" panose="020B0604020202020204" pitchFamily="34" charset="0"/>
              <a:buChar char="•"/>
            </a:pPr>
            <a:r>
              <a:rPr lang="en-GB" sz="2200" b="1" dirty="0">
                <a:solidFill>
                  <a:srgbClr val="EC7C69"/>
                </a:solidFill>
              </a:rPr>
              <a:t>Vzemite si čas za razmislek vsakih nekaj mesecev: </a:t>
            </a:r>
            <a:r>
              <a:rPr lang="en-GB" sz="2200" dirty="0">
                <a:solidFill>
                  <a:srgbClr val="414141"/>
                </a:solidFill>
              </a:rPr>
              <a:t>kaj deluje? Kaj je stresno?</a:t>
            </a:r>
          </a:p>
          <a:p>
            <a:pPr marL="342900" indent="-342900">
              <a:lnSpc>
                <a:spcPts val="2240"/>
              </a:lnSpc>
              <a:buClr>
                <a:srgbClr val="459597"/>
              </a:buClr>
              <a:buFont typeface="Arial" panose="020B0604020202020204" pitchFamily="34" charset="0"/>
              <a:buChar char="•"/>
            </a:pPr>
            <a:r>
              <a:rPr lang="en-GB" sz="2200" b="1" dirty="0">
                <a:solidFill>
                  <a:srgbClr val="EC7C69"/>
                </a:solidFill>
              </a:rPr>
              <a:t>Če rastete, rastite namerno </a:t>
            </a:r>
            <a:r>
              <a:rPr lang="en-GB" sz="2200" dirty="0">
                <a:solidFill>
                  <a:srgbClr val="414141"/>
                </a:solidFill>
              </a:rPr>
              <a:t>– ne zaradi pritiska ali primerjav.</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E3F4712C-10CD-C87E-A2E3-AF86A64F55C0}"/>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5E03FC6E-BDA4-E4BF-E737-7EB9D964A666}"/>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Ustvarite si kratko »misijo gostiteljstva«, da boste ostali osredotočeni.</a:t>
            </a:r>
          </a:p>
          <a:p>
            <a:pPr marL="342900" indent="-342900" algn="l">
              <a:lnSpc>
                <a:spcPts val="2340"/>
              </a:lnSpc>
              <a:spcBef>
                <a:spcPts val="0"/>
              </a:spcBef>
              <a:buFont typeface="Arial" panose="020B0604020202020204" pitchFamily="34" charset="0"/>
              <a:buChar char="•"/>
            </a:pPr>
            <a:r>
              <a:rPr lang="en-IE" sz="2200" dirty="0"/>
              <a:t>Sledite, kaj vas pri gostovanju napaja z energijo in kaj vas izčrpava.</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60571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3680E-FD63-2FAC-2FBE-765583D279DC}"/>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7C86D643-344F-6449-45B2-2C2CB02B8035}"/>
              </a:ext>
            </a:extLst>
          </p:cNvPr>
          <p:cNvSpPr txBox="1">
            <a:spLocks/>
          </p:cNvSpPr>
          <p:nvPr/>
        </p:nvSpPr>
        <p:spPr>
          <a:xfrm>
            <a:off x="609623" y="493193"/>
            <a:ext cx="617863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Primeri dobre prakse iz zbirke Epic Stays</a:t>
            </a:r>
          </a:p>
          <a:p>
            <a:pPr>
              <a:lnSpc>
                <a:spcPts val="3720"/>
              </a:lnSpc>
            </a:pPr>
            <a:endParaRPr lang="en-US" dirty="0"/>
          </a:p>
        </p:txBody>
      </p:sp>
      <p:cxnSp>
        <p:nvCxnSpPr>
          <p:cNvPr id="10" name="Straight Connector 9">
            <a:extLst>
              <a:ext uri="{FF2B5EF4-FFF2-40B4-BE49-F238E27FC236}">
                <a16:creationId xmlns:a16="http://schemas.microsoft.com/office/drawing/2014/main" id="{3F7D0564-90A1-5481-8B60-ABBB5174AFB2}"/>
              </a:ext>
            </a:extLst>
          </p:cNvPr>
          <p:cNvCxnSpPr>
            <a:cxnSpLocks/>
          </p:cNvCxnSpPr>
          <p:nvPr/>
        </p:nvCxnSpPr>
        <p:spPr>
          <a:xfrm>
            <a:off x="0" y="1734279"/>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C932C3DB-4BA7-194A-9B7D-5621100029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45</a:t>
            </a:fld>
            <a:endParaRPr lang="fr-CA" sz="1200" dirty="0"/>
          </a:p>
        </p:txBody>
      </p:sp>
      <p:graphicFrame>
        <p:nvGraphicFramePr>
          <p:cNvPr id="2" name="Tabela 7">
            <a:extLst>
              <a:ext uri="{FF2B5EF4-FFF2-40B4-BE49-F238E27FC236}">
                <a16:creationId xmlns:a16="http://schemas.microsoft.com/office/drawing/2014/main" id="{2DD3A27A-9FC0-C148-7D02-DD01903D97B1}"/>
              </a:ext>
            </a:extLst>
          </p:cNvPr>
          <p:cNvGraphicFramePr>
            <a:graphicFrameLocks noGrp="1"/>
          </p:cNvGraphicFramePr>
          <p:nvPr>
            <p:extLst>
              <p:ext uri="{D42A27DB-BD31-4B8C-83A1-F6EECF244321}">
                <p14:modId xmlns:p14="http://schemas.microsoft.com/office/powerpoint/2010/main" val="467546162"/>
              </p:ext>
            </p:extLst>
          </p:nvPr>
        </p:nvGraphicFramePr>
        <p:xfrm>
          <a:off x="609623" y="2021175"/>
          <a:ext cx="10670104" cy="4343632"/>
        </p:xfrm>
        <a:graphic>
          <a:graphicData uri="http://schemas.openxmlformats.org/drawingml/2006/table">
            <a:tbl>
              <a:tblPr firstRow="1" firstCol="1" bandRow="1">
                <a:tableStyleId>{5C22544A-7EE6-4342-B048-85BDC9FD1C3A}</a:tableStyleId>
              </a:tblPr>
              <a:tblGrid>
                <a:gridCol w="3506253">
                  <a:extLst>
                    <a:ext uri="{9D8B030D-6E8A-4147-A177-3AD203B41FA5}">
                      <a16:colId xmlns:a16="http://schemas.microsoft.com/office/drawing/2014/main" val="1367520606"/>
                    </a:ext>
                  </a:extLst>
                </a:gridCol>
                <a:gridCol w="7163851">
                  <a:extLst>
                    <a:ext uri="{9D8B030D-6E8A-4147-A177-3AD203B41FA5}">
                      <a16:colId xmlns:a16="http://schemas.microsoft.com/office/drawing/2014/main" val="1422989700"/>
                    </a:ext>
                  </a:extLst>
                </a:gridCol>
              </a:tblGrid>
              <a:tr h="462362">
                <a:tc>
                  <a:txBody>
                    <a:bodyPr/>
                    <a:lstStyle/>
                    <a:p>
                      <a:pPr>
                        <a:lnSpc>
                          <a:spcPct val="115000"/>
                        </a:lnSpc>
                        <a:spcAft>
                          <a:spcPts val="1000"/>
                        </a:spcAft>
                        <a:buNone/>
                      </a:pPr>
                      <a:r>
                        <a:rPr lang="en-US" sz="2000">
                          <a:solidFill>
                            <a:srgbClr val="FFFFFF"/>
                          </a:solidFill>
                          <a:effectLst/>
                        </a:rPr>
                        <a:t>Nepremičnine / Poslovanje</a:t>
                      </a:r>
                      <a:endParaRPr lang="sl-SI" sz="2000">
                        <a:solidFill>
                          <a:srgbClr val="FFFFFF"/>
                        </a:solidFill>
                        <a:effectLst/>
                        <a:latin typeface="Cambria"/>
                        <a:ea typeface="MS Mincho"/>
                        <a:cs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C7C69"/>
                    </a:solidFill>
                  </a:tcPr>
                </a:tc>
                <a:tc>
                  <a:txBody>
                    <a:bodyPr/>
                    <a:lstStyle/>
                    <a:p>
                      <a:pPr>
                        <a:lnSpc>
                          <a:spcPct val="115000"/>
                        </a:lnSpc>
                        <a:spcAft>
                          <a:spcPts val="1000"/>
                        </a:spcAft>
                        <a:buNone/>
                      </a:pPr>
                      <a:r>
                        <a:rPr lang="en-US" sz="2000" dirty="0">
                          <a:solidFill>
                            <a:srgbClr val="FFFFFF"/>
                          </a:solidFill>
                          <a:effectLst/>
                        </a:rPr>
                        <a:t>Opis</a:t>
                      </a:r>
                      <a:endParaRPr lang="sl-SI" sz="2000" dirty="0">
                        <a:solidFill>
                          <a:srgbClr val="FFFFFF"/>
                        </a:solidFill>
                        <a:effectLst/>
                        <a:latin typeface="Cambria"/>
                        <a:ea typeface="MS Mincho"/>
                        <a:cs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C7C69"/>
                    </a:solidFill>
                  </a:tcPr>
                </a:tc>
                <a:extLst>
                  <a:ext uri="{0D108BD9-81ED-4DB2-BD59-A6C34878D82A}">
                    <a16:rowId xmlns:a16="http://schemas.microsoft.com/office/drawing/2014/main" val="3674375149"/>
                  </a:ext>
                </a:extLst>
              </a:tr>
              <a:tr h="644623">
                <a:tc>
                  <a:txBody>
                    <a:bodyPr/>
                    <a:lstStyle/>
                    <a:p>
                      <a:pPr>
                        <a:lnSpc>
                          <a:spcPts val="1960"/>
                        </a:lnSpc>
                        <a:spcAft>
                          <a:spcPts val="0"/>
                        </a:spcAft>
                        <a:buNone/>
                      </a:pPr>
                      <a:r>
                        <a:rPr lang="en-US" sz="1800">
                          <a:solidFill>
                            <a:srgbClr val="459597"/>
                          </a:solidFill>
                          <a:effectLst/>
                          <a:hlinkClick r:id="rId2">
                            <a:extLst>
                              <a:ext uri="{A12FA001-AC4F-418D-AE19-62706E023703}">
                                <ahyp:hlinkClr xmlns:ahyp="http://schemas.microsoft.com/office/drawing/2018/hyperlinkcolor" val="tx"/>
                              </a:ext>
                            </a:extLst>
                          </a:hlinkClick>
                        </a:rPr>
                        <a:t>A-Frame v </a:t>
                      </a:r>
                      <a:r>
                        <a:rPr lang="en-US" sz="1800" err="1">
                          <a:solidFill>
                            <a:srgbClr val="459597"/>
                          </a:solidFill>
                          <a:effectLst/>
                          <a:hlinkClick r:id="rId2">
                            <a:extLst>
                              <a:ext uri="{A12FA001-AC4F-418D-AE19-62706E023703}">
                                <ahyp:hlinkClr xmlns:ahyp="http://schemas.microsoft.com/office/drawing/2018/hyperlinkcolor" val="tx"/>
                              </a:ext>
                            </a:extLst>
                          </a:hlinkClick>
                        </a:rPr>
                        <a:t>Soči </a:t>
                      </a:r>
                      <a:r>
                        <a:rPr lang="en-US" sz="1800">
                          <a:solidFill>
                            <a:srgbClr val="459597"/>
                          </a:solidFill>
                          <a:effectLst/>
                          <a:hlinkClick r:id="rId2">
                            <a:extLst>
                              <a:ext uri="{A12FA001-AC4F-418D-AE19-62706E023703}">
                                <ahyp:hlinkClr xmlns:ahyp="http://schemas.microsoft.com/office/drawing/2018/hyperlinkcolor" val="tx"/>
                              </a:ext>
                            </a:extLst>
                          </a:hlinkClick>
                        </a:rPr>
                        <a:t>(Slovenija)</a:t>
                      </a:r>
                      <a:endParaRPr lang="sl-SI" sz="180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a:solidFill>
                            <a:srgbClr val="414141"/>
                          </a:solidFill>
                          <a:effectLst/>
                        </a:rPr>
                        <a:t>Vključuje lokalna mala in srednja podjetja ter tradicionalno obrtništvo za podporo razvoja podeželja.</a:t>
                      </a:r>
                      <a:endParaRPr lang="sl-SI" sz="180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1328543021"/>
                  </a:ext>
                </a:extLst>
              </a:tr>
              <a:tr h="644623">
                <a:tc>
                  <a:txBody>
                    <a:bodyPr/>
                    <a:lstStyle/>
                    <a:p>
                      <a:pPr>
                        <a:lnSpc>
                          <a:spcPts val="1960"/>
                        </a:lnSpc>
                        <a:spcAft>
                          <a:spcPts val="0"/>
                        </a:spcAft>
                        <a:buNone/>
                      </a:pPr>
                      <a:r>
                        <a:rPr lang="en-US" sz="1800" dirty="0">
                          <a:solidFill>
                            <a:srgbClr val="459597"/>
                          </a:solidFill>
                          <a:effectLst/>
                          <a:hlinkClick r:id="rId3">
                            <a:extLst>
                              <a:ext uri="{A12FA001-AC4F-418D-AE19-62706E023703}">
                                <ahyp:hlinkClr xmlns:ahyp="http://schemas.microsoft.com/office/drawing/2018/hyperlinkcolor" val="tx"/>
                              </a:ext>
                            </a:extLst>
                          </a:hlinkClick>
                        </a:rPr>
                        <a:t>Chalet Rušovc (Slovenija)</a:t>
                      </a:r>
                      <a:endParaRPr lang="sl-SI" sz="1800" dirty="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a:solidFill>
                            <a:srgbClr val="414141"/>
                          </a:solidFill>
                          <a:effectLst/>
                        </a:rPr>
                        <a:t>Povezuje lokalno kulturo z gostinsko ponudbo za podporo gospodarstvu.</a:t>
                      </a:r>
                      <a:endParaRPr lang="sl-SI" sz="180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2544527635"/>
                  </a:ext>
                </a:extLst>
              </a:tr>
              <a:tr h="644623">
                <a:tc>
                  <a:txBody>
                    <a:bodyPr/>
                    <a:lstStyle/>
                    <a:p>
                      <a:pPr>
                        <a:lnSpc>
                          <a:spcPts val="1960"/>
                        </a:lnSpc>
                        <a:spcAft>
                          <a:spcPts val="0"/>
                        </a:spcAft>
                        <a:buNone/>
                      </a:pPr>
                      <a:r>
                        <a:rPr lang="en-US" sz="1800" err="1">
                          <a:solidFill>
                            <a:srgbClr val="459597"/>
                          </a:solidFill>
                          <a:effectLst/>
                          <a:hlinkClick r:id="rId4">
                            <a:extLst>
                              <a:ext uri="{A12FA001-AC4F-418D-AE19-62706E023703}">
                                <ahyp:hlinkClr xmlns:ahyp="http://schemas.microsoft.com/office/drawing/2018/hyperlinkcolor" val="tx"/>
                              </a:ext>
                            </a:extLst>
                          </a:hlinkClick>
                        </a:rPr>
                        <a:t>Kmetija Firbas </a:t>
                      </a:r>
                      <a:r>
                        <a:rPr lang="en-US" sz="1800">
                          <a:solidFill>
                            <a:srgbClr val="459597"/>
                          </a:solidFill>
                          <a:effectLst/>
                          <a:hlinkClick r:id="rId4">
                            <a:extLst>
                              <a:ext uri="{A12FA001-AC4F-418D-AE19-62706E023703}">
                                <ahyp:hlinkClr xmlns:ahyp="http://schemas.microsoft.com/office/drawing/2018/hyperlinkcolor" val="tx"/>
                              </a:ext>
                            </a:extLst>
                          </a:hlinkClick>
                        </a:rPr>
                        <a:t>(Slovenija)</a:t>
                      </a:r>
                      <a:endParaRPr lang="sl-SI" sz="180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dirty="0">
                          <a:solidFill>
                            <a:srgbClr val="414141"/>
                          </a:solidFill>
                          <a:effectLst/>
                        </a:rPr>
                        <a:t>Ponuja izkušnje od kmetije do mize in sodeluje z lokalnimi ponudniki agroturizma.</a:t>
                      </a:r>
                      <a:endParaRPr lang="sl-SI" sz="1800" dirty="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1024097271"/>
                  </a:ext>
                </a:extLst>
              </a:tr>
              <a:tr h="644623">
                <a:tc>
                  <a:txBody>
                    <a:bodyPr/>
                    <a:lstStyle/>
                    <a:p>
                      <a:pPr>
                        <a:lnSpc>
                          <a:spcPts val="1960"/>
                        </a:lnSpc>
                        <a:spcAft>
                          <a:spcPts val="0"/>
                        </a:spcAft>
                        <a:buNone/>
                      </a:pPr>
                      <a:r>
                        <a:rPr lang="en-US" sz="1800" err="1">
                          <a:solidFill>
                            <a:srgbClr val="459597"/>
                          </a:solidFill>
                          <a:effectLst/>
                          <a:hlinkClick r:id="rId5">
                            <a:extLst>
                              <a:ext uri="{A12FA001-AC4F-418D-AE19-62706E023703}">
                                <ahyp:hlinkClr xmlns:ahyp="http://schemas.microsoft.com/office/drawing/2018/hyperlinkcolor" val="tx"/>
                              </a:ext>
                            </a:extLst>
                          </a:hlinkClick>
                        </a:rPr>
                        <a:t>Drumhierny </a:t>
                      </a:r>
                      <a:r>
                        <a:rPr lang="en-US" sz="1800">
                          <a:solidFill>
                            <a:srgbClr val="459597"/>
                          </a:solidFill>
                          <a:effectLst/>
                          <a:hlinkClick r:id="rId5">
                            <a:extLst>
                              <a:ext uri="{A12FA001-AC4F-418D-AE19-62706E023703}">
                                <ahyp:hlinkClr xmlns:ahyp="http://schemas.microsoft.com/office/drawing/2018/hyperlinkcolor" val="tx"/>
                              </a:ext>
                            </a:extLst>
                          </a:hlinkClick>
                        </a:rPr>
                        <a:t>Woodland Hideaway (Irska)</a:t>
                      </a:r>
                      <a:endParaRPr lang="sl-SI" sz="180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dirty="0">
                          <a:solidFill>
                            <a:srgbClr val="414141"/>
                          </a:solidFill>
                          <a:effectLst/>
                        </a:rPr>
                        <a:t>Združuje lokalno vključevanje, družbeno odgovornost podjetij in trajnostno rast.</a:t>
                      </a:r>
                      <a:endParaRPr lang="sl-SI" sz="1800" dirty="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2071624906"/>
                  </a:ext>
                </a:extLst>
              </a:tr>
              <a:tr h="658155">
                <a:tc>
                  <a:txBody>
                    <a:bodyPr/>
                    <a:lstStyle/>
                    <a:p>
                      <a:pPr>
                        <a:lnSpc>
                          <a:spcPts val="1960"/>
                        </a:lnSpc>
                        <a:spcAft>
                          <a:spcPts val="0"/>
                        </a:spcAft>
                        <a:buNone/>
                      </a:pPr>
                      <a:r>
                        <a:rPr lang="en-US" sz="1800">
                          <a:solidFill>
                            <a:srgbClr val="459597"/>
                          </a:solidFill>
                          <a:effectLst/>
                          <a:hlinkClick r:id="rId6">
                            <a:extLst>
                              <a:ext uri="{A12FA001-AC4F-418D-AE19-62706E023703}">
                                <ahyp:hlinkClr xmlns:ahyp="http://schemas.microsoft.com/office/drawing/2018/hyperlinkcolor" val="tx"/>
                              </a:ext>
                            </a:extLst>
                          </a:hlinkClick>
                        </a:rPr>
                        <a:t>Birdbox Treehouse (Norveška)</a:t>
                      </a:r>
                      <a:endParaRPr lang="sl-SI" sz="180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a:solidFill>
                            <a:srgbClr val="414141"/>
                          </a:solidFill>
                          <a:effectLst/>
                        </a:rPr>
                        <a:t>Združuje naravo, ekološki turizem in nepozabno izkušnjo gostov z majhnim ogljičnim odtisom.</a:t>
                      </a:r>
                      <a:endParaRPr lang="sl-SI" sz="180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2934928135"/>
                  </a:ext>
                </a:extLst>
              </a:tr>
              <a:tr h="644623">
                <a:tc>
                  <a:txBody>
                    <a:bodyPr/>
                    <a:lstStyle/>
                    <a:p>
                      <a:pPr>
                        <a:lnSpc>
                          <a:spcPts val="1960"/>
                        </a:lnSpc>
                        <a:spcAft>
                          <a:spcPts val="0"/>
                        </a:spcAft>
                        <a:buNone/>
                      </a:pPr>
                      <a:r>
                        <a:rPr lang="en-US" sz="1800" dirty="0">
                          <a:solidFill>
                            <a:srgbClr val="459597"/>
                          </a:solidFill>
                          <a:effectLst/>
                          <a:hlinkClick r:id="rId7">
                            <a:extLst>
                              <a:ext uri="{A12FA001-AC4F-418D-AE19-62706E023703}">
                                <ahyp:hlinkClr xmlns:ahyp="http://schemas.microsoft.com/office/drawing/2018/hyperlinkcolor" val="tx"/>
                              </a:ext>
                            </a:extLst>
                          </a:hlinkClick>
                        </a:rPr>
                        <a:t>Viking House &amp; Wicklow Lighthouse (Irska)</a:t>
                      </a:r>
                      <a:endParaRPr lang="sl-SI" sz="1800" dirty="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dirty="0">
                          <a:solidFill>
                            <a:srgbClr val="414141"/>
                          </a:solidFill>
                          <a:effectLst/>
                        </a:rPr>
                        <a:t>Izkorišča lokalne turistične mreže in pripovedovanje zgodb za rast in priporočila.</a:t>
                      </a:r>
                      <a:endParaRPr lang="sl-SI" sz="1800" dirty="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191004019"/>
                  </a:ext>
                </a:extLst>
              </a:tr>
            </a:tbl>
          </a:graphicData>
        </a:graphic>
      </p:graphicFrame>
    </p:spTree>
    <p:extLst>
      <p:ext uri="{BB962C8B-B14F-4D97-AF65-F5344CB8AC3E}">
        <p14:creationId xmlns:p14="http://schemas.microsoft.com/office/powerpoint/2010/main" val="170308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F0B5F-4085-829D-1B7F-0A3FFBE1B39A}"/>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894265C-5AA7-B2CC-B98E-5741932357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46</a:t>
            </a:fld>
            <a:endParaRPr lang="fr-CA" sz="1200" dirty="0">
              <a:solidFill>
                <a:schemeClr val="bg1"/>
              </a:solidFill>
            </a:endParaRPr>
          </a:p>
        </p:txBody>
      </p:sp>
      <p:sp>
        <p:nvSpPr>
          <p:cNvPr id="8" name="Freeform 7">
            <a:extLst>
              <a:ext uri="{FF2B5EF4-FFF2-40B4-BE49-F238E27FC236}">
                <a16:creationId xmlns:a16="http://schemas.microsoft.com/office/drawing/2014/main" id="{47D9B29D-E70A-F0A6-EB46-F76C9CEE0078}"/>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A2BB03F2-A079-7C66-76D7-7363A331346B}"/>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Dodatno branje</a:t>
            </a:r>
          </a:p>
        </p:txBody>
      </p:sp>
      <p:sp>
        <p:nvSpPr>
          <p:cNvPr id="2" name="Text Placeholder 5">
            <a:extLst>
              <a:ext uri="{FF2B5EF4-FFF2-40B4-BE49-F238E27FC236}">
                <a16:creationId xmlns:a16="http://schemas.microsoft.com/office/drawing/2014/main" id="{31723DDD-585A-1EE4-B299-3CD4141E7AF8}"/>
              </a:ext>
            </a:extLst>
          </p:cNvPr>
          <p:cNvSpPr txBox="1">
            <a:spLocks/>
          </p:cNvSpPr>
          <p:nvPr/>
        </p:nvSpPr>
        <p:spPr>
          <a:xfrm>
            <a:off x="885302" y="1812500"/>
            <a:ext cx="5210698"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Podroben vodnik za povečanje prodaje v hotelih</a:t>
            </a:r>
            <a:endParaRPr lang="en-US" sz="3600" b="1" dirty="0">
              <a:solidFill>
                <a:srgbClr val="EC7C69"/>
              </a:solidFill>
            </a:endParaRP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3E401D42-D010-B352-E576-0F14FB1CB727}"/>
              </a:ext>
            </a:extLst>
          </p:cNvPr>
          <p:cNvSpPr txBox="1">
            <a:spLocks/>
          </p:cNvSpPr>
          <p:nvPr/>
        </p:nvSpPr>
        <p:spPr>
          <a:xfrm>
            <a:off x="885302" y="3429000"/>
            <a:ext cx="4926562"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Razlaga, kako oblikovati in izvajati učinkovito strategijo prodaje, ki izboljša izkušnjo gostov in poveča prihodke.</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35D8A992-AEE6-AD9A-E461-990AB6E20E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12" name="Picture 2" descr="authentic marketing">
            <a:extLst>
              <a:ext uri="{FF2B5EF4-FFF2-40B4-BE49-F238E27FC236}">
                <a16:creationId xmlns:a16="http://schemas.microsoft.com/office/drawing/2014/main" id="{E58EF247-7819-7011-F0BB-B1348AF4FC8E}"/>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4823" r="4823"/>
          <a:stretch/>
        </p:blipFill>
        <p:spPr bwMode="auto">
          <a:xfrm>
            <a:off x="6556075" y="3312318"/>
            <a:ext cx="4099293" cy="2381894"/>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63D6267B-7945-45C8-E330-BC7C18FF3F6C}"/>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21">
            <a:extLst>
              <a:ext uri="{FF2B5EF4-FFF2-40B4-BE49-F238E27FC236}">
                <a16:creationId xmlns:a16="http://schemas.microsoft.com/office/drawing/2014/main" id="{F32F6B26-67AD-7348-E9F5-CD17953D0BB6}"/>
              </a:ext>
            </a:extLst>
          </p:cNvPr>
          <p:cNvSpPr/>
          <p:nvPr/>
        </p:nvSpPr>
        <p:spPr>
          <a:xfrm>
            <a:off x="9538665" y="2280953"/>
            <a:ext cx="1872517" cy="1649298"/>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Kliknite za </a:t>
            </a:r>
            <a:r>
              <a:rPr lang="en-IE" sz="2800" b="1" dirty="0">
                <a:solidFill>
                  <a:schemeClr val="bg1"/>
                </a:solidFill>
                <a:hlinkClick r:id="rId3">
                  <a:extLst>
                    <a:ext uri="{A12FA001-AC4F-418D-AE19-62706E023703}">
                      <ahyp:hlinkClr xmlns:ahyp="http://schemas.microsoft.com/office/drawing/2018/hyperlinkcolor" val="tx"/>
                    </a:ext>
                  </a:extLst>
                </a:hlinkClick>
              </a:rPr>
              <a:t>branje</a:t>
            </a:r>
            <a:endParaRPr lang="en-IE" sz="2800" b="1" dirty="0">
              <a:solidFill>
                <a:schemeClr val="bg1"/>
              </a:solidFill>
            </a:endParaRPr>
          </a:p>
        </p:txBody>
      </p:sp>
    </p:spTree>
    <p:extLst>
      <p:ext uri="{BB962C8B-B14F-4D97-AF65-F5344CB8AC3E}">
        <p14:creationId xmlns:p14="http://schemas.microsoft.com/office/powerpoint/2010/main" val="2227573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2DFB3-6903-C570-575A-8FC2A3548FEF}"/>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2878CF6-9069-785A-1127-E9B4B10FA42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47</a:t>
            </a:fld>
            <a:endParaRPr lang="fr-CA" sz="1200" dirty="0">
              <a:solidFill>
                <a:schemeClr val="bg1"/>
              </a:solidFill>
            </a:endParaRPr>
          </a:p>
        </p:txBody>
      </p:sp>
      <p:sp>
        <p:nvSpPr>
          <p:cNvPr id="8" name="Freeform 7">
            <a:extLst>
              <a:ext uri="{FF2B5EF4-FFF2-40B4-BE49-F238E27FC236}">
                <a16:creationId xmlns:a16="http://schemas.microsoft.com/office/drawing/2014/main" id="{5111593A-9568-7EE9-A2C4-F13C172EC55E}"/>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C4046220-C7F8-698E-BC86-325B408EB3A0}"/>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Dodatno branje</a:t>
            </a:r>
          </a:p>
        </p:txBody>
      </p:sp>
      <p:sp>
        <p:nvSpPr>
          <p:cNvPr id="2" name="Text Placeholder 5">
            <a:extLst>
              <a:ext uri="{FF2B5EF4-FFF2-40B4-BE49-F238E27FC236}">
                <a16:creationId xmlns:a16="http://schemas.microsoft.com/office/drawing/2014/main" id="{170492CB-1E8F-FBC3-56B0-2B0C6026E311}"/>
              </a:ext>
            </a:extLst>
          </p:cNvPr>
          <p:cNvSpPr txBox="1">
            <a:spLocks/>
          </p:cNvSpPr>
          <p:nvPr/>
        </p:nvSpPr>
        <p:spPr>
          <a:xfrm>
            <a:off x="885302" y="1760918"/>
            <a:ext cx="8767617"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GO RURAL Razvoj destinacij</a:t>
            </a:r>
            <a:endParaRPr lang="en-US" sz="3600" b="1" dirty="0">
              <a:solidFill>
                <a:srgbClr val="EC7C69"/>
              </a:solidFill>
            </a:endParaRP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31E0003F-56E2-2115-406D-391999A18E8B}"/>
              </a:ext>
            </a:extLst>
          </p:cNvPr>
          <p:cNvSpPr txBox="1">
            <a:spLocks/>
          </p:cNvSpPr>
          <p:nvPr/>
        </p:nvSpPr>
        <p:spPr>
          <a:xfrm>
            <a:off x="885301" y="2764692"/>
            <a:ext cx="5210699" cy="252118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Obravnava razvoj turističnih produktov na podeželju, povezanih z naravo, kulturo, hrano in načinom življenja – poudarja mreženje z lokalnimi proizvajalci/zainteresiranimi stranmi za izboljšanje izkušnje gostov in povečanje gospodarskega učinka.</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0F5A4E4E-F5AF-1645-990D-193FCEB20F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5" name="Picture 4" descr="A person's face with a city in the background&#10;&#10;Description automatically generated">
            <a:extLst>
              <a:ext uri="{FF2B5EF4-FFF2-40B4-BE49-F238E27FC236}">
                <a16:creationId xmlns:a16="http://schemas.microsoft.com/office/drawing/2014/main" id="{8ECF6F2D-918C-66F0-354F-2041D9124E48}"/>
              </a:ext>
            </a:extLst>
          </p:cNvPr>
          <p:cNvPicPr>
            <a:picLocks noChangeAspect="1"/>
          </p:cNvPicPr>
          <p:nvPr/>
        </p:nvPicPr>
        <p:blipFill rotWithShape="1">
          <a:blip r:embed="rId5">
            <a:alphaModFix/>
          </a:blip>
          <a:srcRect t="2108" b="2108"/>
          <a:stretch/>
        </p:blipFill>
        <p:spPr>
          <a:xfrm>
            <a:off x="6543861" y="3317908"/>
            <a:ext cx="4204651" cy="2375525"/>
          </a:xfrm>
          <a:prstGeom prst="rect">
            <a:avLst/>
          </a:prstGeom>
        </p:spPr>
      </p:pic>
      <p:sp>
        <p:nvSpPr>
          <p:cNvPr id="9" name="Oval 8">
            <a:extLst>
              <a:ext uri="{FF2B5EF4-FFF2-40B4-BE49-F238E27FC236}">
                <a16:creationId xmlns:a16="http://schemas.microsoft.com/office/drawing/2014/main" id="{A2117391-BD96-C4BE-71E9-118E24CA3FEC}"/>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B8C798A6-B373-77A0-43B1-A4D35C817BA2}"/>
              </a:ext>
            </a:extLst>
          </p:cNvPr>
          <p:cNvSpPr/>
          <p:nvPr/>
        </p:nvSpPr>
        <p:spPr>
          <a:xfrm>
            <a:off x="9511150" y="2324428"/>
            <a:ext cx="1942177"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Kliknite za </a:t>
            </a:r>
            <a:r>
              <a:rPr lang="en-IE" sz="2800" b="1" dirty="0">
                <a:solidFill>
                  <a:schemeClr val="bg1"/>
                </a:solidFill>
                <a:hlinkClick r:id="rId3">
                  <a:extLst>
                    <a:ext uri="{A12FA001-AC4F-418D-AE19-62706E023703}">
                      <ahyp:hlinkClr xmlns:ahyp="http://schemas.microsoft.com/office/drawing/2018/hyperlinkcolor" val="tx"/>
                    </a:ext>
                  </a:extLst>
                </a:hlinkClick>
              </a:rPr>
              <a:t>orodje</a:t>
            </a:r>
            <a:endParaRPr lang="en-IE" sz="2800" b="1" dirty="0">
              <a:solidFill>
                <a:schemeClr val="bg1"/>
              </a:solidFill>
            </a:endParaRPr>
          </a:p>
        </p:txBody>
      </p:sp>
    </p:spTree>
    <p:extLst>
      <p:ext uri="{BB962C8B-B14F-4D97-AF65-F5344CB8AC3E}">
        <p14:creationId xmlns:p14="http://schemas.microsoft.com/office/powerpoint/2010/main" val="1164527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err="1">
                <a:solidFill>
                  <a:srgbClr val="459597"/>
                </a:solidFill>
              </a:rPr>
              <a:t>Zaključili</a:t>
            </a:r>
            <a:r>
              <a:rPr lang="en-US" sz="3200" b="1" dirty="0">
                <a:solidFill>
                  <a:srgbClr val="459597"/>
                </a:solidFill>
              </a:rPr>
              <a:t> </a:t>
            </a:r>
            <a:r>
              <a:rPr lang="en-US" sz="3200" b="1" dirty="0" err="1">
                <a:solidFill>
                  <a:srgbClr val="459597"/>
                </a:solidFill>
              </a:rPr>
              <a:t>ste</a:t>
            </a:r>
            <a:r>
              <a:rPr lang="en-US" sz="3200" b="1" dirty="0">
                <a:solidFill>
                  <a:srgbClr val="459597"/>
                </a:solidFill>
              </a:rPr>
              <a:t> …             Modul 5 </a:t>
            </a: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3906799"/>
            <a:ext cx="4734298" cy="734625"/>
          </a:xfrm>
          <a:prstGeom prst="rect">
            <a:avLst/>
          </a:prstGeom>
          <a:noFill/>
        </p:spPr>
        <p:txBody>
          <a:bodyPr wrap="square" rtlCol="0">
            <a:spAutoFit/>
          </a:bodyPr>
          <a:lstStyle/>
          <a:p>
            <a:pPr algn="ctr">
              <a:lnSpc>
                <a:spcPts val="2520"/>
              </a:lnSpc>
            </a:pPr>
            <a:r>
              <a:rPr lang="en-IE" sz="2400" dirty="0">
                <a:solidFill>
                  <a:srgbClr val="414141"/>
                </a:solidFill>
              </a:rPr>
              <a:t>Gostinska izkušnja – gostoljubnost s srcem, vplivom in trajnostjo</a:t>
            </a: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92374" y="616259"/>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 6 (1. del)</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292374" y="1229510"/>
            <a:ext cx="4464312" cy="1055225"/>
          </a:xfrm>
          <a:prstGeom prst="rect">
            <a:avLst/>
          </a:prstGeom>
          <a:noFill/>
        </p:spPr>
        <p:txBody>
          <a:bodyPr wrap="square" rtlCol="0">
            <a:spAutoFit/>
          </a:bodyPr>
          <a:lstStyle/>
          <a:p>
            <a:pPr algn="ctr">
              <a:lnSpc>
                <a:spcPts val="2520"/>
              </a:lnSpc>
            </a:pPr>
            <a:r>
              <a:rPr lang="en-IE" sz="2400" dirty="0">
                <a:solidFill>
                  <a:srgbClr val="414141"/>
                </a:solidFill>
              </a:rPr>
              <a:t>Finančno načrtovanje in financiranje</a:t>
            </a:r>
          </a:p>
          <a:p>
            <a:pPr algn="ctr">
              <a:lnSpc>
                <a:spcPts val="2520"/>
              </a:lnSpc>
            </a:pPr>
            <a:r>
              <a:rPr lang="en-IE" sz="2400" dirty="0">
                <a:solidFill>
                  <a:srgbClr val="414141"/>
                </a:solidFill>
              </a:rPr>
              <a:t>Priprava in zagon Smart </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742553" y="5083393"/>
            <a:ext cx="1927879" cy="990015"/>
          </a:xfrm>
          <a:prstGeom prst="rect">
            <a:avLst/>
          </a:prstGeom>
          <a:noFill/>
        </p:spPr>
        <p:txBody>
          <a:bodyPr wrap="square" lIns="91440" tIns="45720" rIns="91440" bIns="45720" anchor="t">
            <a:spAutoFit/>
          </a:bodyPr>
          <a:lstStyle/>
          <a:p>
            <a:pPr algn="ctr">
              <a:lnSpc>
                <a:spcPts val="3540"/>
              </a:lnSpc>
            </a:pPr>
            <a:r>
              <a:rPr lang="en-US" sz="3200" b="1" dirty="0">
                <a:solidFill>
                  <a:schemeClr val="bg1"/>
                </a:solidFill>
              </a:rPr>
              <a:t>Naslednje </a:t>
            </a:r>
            <a:r>
              <a:rPr lang="en-US" sz="3200" b="1">
                <a:solidFill>
                  <a:schemeClr val="bg1"/>
                </a:solidFill>
              </a:rPr>
              <a:t>je …</a:t>
            </a:r>
            <a:endParaRPr lang="en-US" sz="320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3706348" y="979749"/>
            <a:ext cx="2039414" cy="941283"/>
          </a:xfrm>
          <a:prstGeom prst="rect">
            <a:avLst/>
          </a:prstGeom>
          <a:noFill/>
        </p:spPr>
        <p:txBody>
          <a:bodyPr wrap="square">
            <a:spAutoFit/>
          </a:bodyPr>
          <a:lstStyle/>
          <a:p>
            <a:pPr algn="ctr">
              <a:lnSpc>
                <a:spcPts val="3340"/>
              </a:lnSpc>
            </a:pPr>
            <a:r>
              <a:rPr lang="en-US" sz="3200" b="1" dirty="0">
                <a:solidFill>
                  <a:schemeClr val="bg1"/>
                </a:solidFill>
              </a:rPr>
              <a:t>Dobro opravljeno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1" name="Picture Placeholder 7">
            <a:extLst>
              <a:ext uri="{FF2B5EF4-FFF2-40B4-BE49-F238E27FC236}">
                <a16:creationId xmlns:a16="http://schemas.microsoft.com/office/drawing/2014/main" id="{AE19CC8C-3A35-6472-E748-50666EB32906}"/>
              </a:ext>
            </a:extLst>
          </p:cNvPr>
          <p:cNvPicPr>
            <a:picLocks noGrp="1" noChangeAspect="1"/>
          </p:cNvPicPr>
          <p:nvPr>
            <p:ph type="pic" sz="quarter" idx="19"/>
          </p:nvPr>
        </p:nvPicPr>
        <p:blipFill>
          <a:blip r:embed="rId2"/>
          <a:srcRect l="2337" r="2337"/>
          <a:stretch>
            <a:fillRect/>
          </a:stretch>
        </p:blipFill>
        <p:spPr/>
      </p:pic>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1" y="2695992"/>
            <a:ext cx="4070544" cy="3066422"/>
          </a:xfrm>
        </p:spPr>
        <p:txBody>
          <a:bodyPr>
            <a:noAutofit/>
          </a:bodyPr>
          <a:lstStyle/>
          <a:p>
            <a:pPr>
              <a:lnSpc>
                <a:spcPts val="3900"/>
              </a:lnSpc>
            </a:pPr>
            <a:r>
              <a:rPr lang="en-GB" sz="4000" dirty="0"/>
              <a:t>Orodja in sistemi za učinkovito delovanje</a:t>
            </a:r>
          </a:p>
          <a:p>
            <a:pPr>
              <a:lnSpc>
                <a:spcPts val="3900"/>
              </a:lnSpc>
            </a:pPr>
            <a:endParaRPr lang="en-GB" sz="4000" dirty="0"/>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582221"/>
          </a:xfrm>
        </p:spPr>
        <p:txBody>
          <a:bodyPr lIns="91440" tIns="45720" rIns="91440" bIns="45720" anchor="t">
            <a:noAutofit/>
          </a:bodyPr>
          <a:lstStyle/>
          <a:p>
            <a:r>
              <a:rPr lang="en-IE" sz="6600" b="1" dirty="0"/>
              <a:t>2. POGLAVJE </a:t>
            </a:r>
            <a:endParaRPr lang="en-GB" sz="6600" b="1" dirty="0"/>
          </a:p>
        </p:txBody>
      </p:sp>
      <p:sp>
        <p:nvSpPr>
          <p:cNvPr id="8" name="Text Placeholder 7">
            <a:extLst>
              <a:ext uri="{FF2B5EF4-FFF2-40B4-BE49-F238E27FC236}">
                <a16:creationId xmlns:a16="http://schemas.microsoft.com/office/drawing/2014/main" id="{D45A6D4E-2928-D5EE-BDCC-6231AE61993A}"/>
              </a:ext>
            </a:extLst>
          </p:cNvPr>
          <p:cNvSpPr>
            <a:spLocks noGrp="1"/>
          </p:cNvSpPr>
          <p:nvPr>
            <p:ph type="body" sz="quarter" idx="65"/>
          </p:nvPr>
        </p:nvSpPr>
        <p:spPr>
          <a:xfrm>
            <a:off x="8485094" y="1451578"/>
            <a:ext cx="3706906" cy="452458"/>
          </a:xfrm>
          <a:solidFill>
            <a:srgbClr val="EC7C69"/>
          </a:solidFill>
        </p:spPr>
        <p:txBody>
          <a:bodyPr lIns="91440" tIns="45720" rIns="91440" bIns="45720" anchor="ctr">
            <a:noAutofit/>
          </a:bodyPr>
          <a:lstStyle/>
          <a:p>
            <a:pPr algn="ctr"/>
            <a:r>
              <a:rPr lang="sl-SI" sz="1200" dirty="0">
                <a:latin typeface="Calibri"/>
                <a:ea typeface="Calibri"/>
                <a:cs typeface="Calibri"/>
              </a:rPr>
              <a:t>Fotografija: </a:t>
            </a:r>
            <a:r>
              <a:rPr lang="sl-SI" sz="1200" dirty="0" err="1">
                <a:latin typeface="Calibri"/>
                <a:ea typeface="Calibri"/>
                <a:cs typeface="Calibri"/>
              </a:rPr>
              <a:t>Fossatun</a:t>
            </a:r>
            <a:r>
              <a:rPr lang="sl-SI" sz="1200" dirty="0">
                <a:latin typeface="Calibri"/>
                <a:ea typeface="Calibri"/>
                <a:cs typeface="Calibri"/>
              </a:rPr>
              <a:t> </a:t>
            </a:r>
            <a:r>
              <a:rPr lang="sl-SI" sz="1200" dirty="0" err="1">
                <a:latin typeface="Calibri"/>
                <a:ea typeface="Calibri"/>
                <a:cs typeface="Calibri"/>
              </a:rPr>
              <a:t>Pods</a:t>
            </a:r>
            <a:r>
              <a:rPr lang="sl-SI" sz="1200" dirty="0">
                <a:latin typeface="Calibri"/>
                <a:ea typeface="Calibri"/>
                <a:cs typeface="Calibri"/>
              </a:rPr>
              <a:t> &amp; </a:t>
            </a:r>
            <a:r>
              <a:rPr lang="sl-SI" sz="1200" dirty="0" err="1">
                <a:latin typeface="Calibri"/>
                <a:ea typeface="Calibri"/>
                <a:cs typeface="Calibri"/>
              </a:rPr>
              <a:t>Cottages</a:t>
            </a:r>
            <a:r>
              <a:rPr lang="sl-SI" sz="1200" dirty="0">
                <a:latin typeface="Calibri"/>
                <a:ea typeface="Calibri"/>
                <a:cs typeface="Calibri"/>
              </a:rPr>
              <a:t>, Islandija</a:t>
            </a:r>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a:t>
            </a:fld>
            <a:endParaRPr lang="fr-CA" sz="1200" dirty="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3801510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7253207" y="1618150"/>
            <a:ext cx="4267624" cy="870198"/>
          </a:xfrm>
        </p:spPr>
        <p:txBody>
          <a:bodyPr/>
          <a:lstStyle/>
          <a:p>
            <a:pPr>
              <a:lnSpc>
                <a:spcPts val="3240"/>
              </a:lnSpc>
            </a:pPr>
            <a:r>
              <a:rPr lang="en-GB" sz="3200" dirty="0"/>
              <a:t>Orodja in sistemi za učinkovito delovanje</a:t>
            </a:r>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lIns="91440" tIns="45720" rIns="91440" bIns="45720" anchor="t">
            <a:noAutofit/>
          </a:bodyPr>
          <a:lstStyle/>
          <a:p>
            <a:r>
              <a:rPr lang="en-GB" dirty="0">
                <a:latin typeface="Calibri"/>
                <a:ea typeface="Open Sans"/>
                <a:cs typeface="Calibri"/>
              </a:rPr>
              <a:t>2. </a:t>
            </a:r>
            <a:r>
              <a:rPr lang="en-GB" dirty="0" err="1">
                <a:latin typeface="Calibri"/>
                <a:ea typeface="Open Sans"/>
                <a:cs typeface="Calibri"/>
              </a:rPr>
              <a:t>poglavje</a:t>
            </a:r>
          </a:p>
        </p:txBody>
      </p:sp>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55462" y="3682738"/>
            <a:ext cx="3130702" cy="1373830"/>
          </a:xfrm>
        </p:spPr>
        <p:txBody>
          <a:bodyPr lIns="91440" tIns="45720" rIns="91440" bIns="45720" anchor="t"/>
          <a:lstStyle/>
          <a:p>
            <a:pPr>
              <a:buNone/>
            </a:pPr>
            <a:r>
              <a:rPr lang="en-US" sz="4000" b="1" dirty="0">
                <a:solidFill>
                  <a:srgbClr val="EC7C69"/>
                </a:solidFill>
              </a:rPr>
              <a:t>Pregled:</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3575705" y="4181843"/>
            <a:ext cx="7945128"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Naučili se boste, kako upravljati rezervacije, sporočila gostov, koledarje in prijave brez velikega proračuna ali ekipe.  Osredotočamo se na poceni možnosti, ki prihranijo čas, zmanjšajo stres in so primerne za samostojne gostitelje ali majhne nepremičnine.  Naučili se boste tudi, kako avtomatizirati koristne naloge in hkrati ohraniti oseben pristop. S pravimi orodji postane gostovanje lažje in bolj organizirano.</a:t>
            </a:r>
          </a:p>
          <a:p>
            <a:pPr>
              <a:lnSpc>
                <a:spcPts val="2360"/>
              </a:lnSpc>
            </a:pPr>
            <a:endParaRPr lang="en-IE" dirty="0"/>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54301" y="4455381"/>
            <a:ext cx="2789845" cy="1923012"/>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a:t>To poglavje vam </a:t>
            </a:r>
            <a:r>
              <a:rPr lang="en-IE" b="1" dirty="0"/>
              <a:t>pomaga izbrati pametna, preprosta orodja za nemoteno vodenje vašega gostiteljskega posla. </a:t>
            </a:r>
            <a:endParaRPr lang="en-IE" dirty="0"/>
          </a:p>
        </p:txBody>
      </p:sp>
      <p:pic>
        <p:nvPicPr>
          <p:cNvPr id="9" name="Picture Placeholder 8" descr="A hand holding a phone&#10;&#10;AI-generated content may be incorrect.">
            <a:extLst>
              <a:ext uri="{FF2B5EF4-FFF2-40B4-BE49-F238E27FC236}">
                <a16:creationId xmlns:a16="http://schemas.microsoft.com/office/drawing/2014/main" id="{B3FA0CF3-37AE-1C3C-7614-92DC4F3771B0}"/>
              </a:ext>
            </a:extLst>
          </p:cNvPr>
          <p:cNvPicPr>
            <a:picLocks noGrp="1" noChangeAspect="1"/>
          </p:cNvPicPr>
          <p:nvPr>
            <p:ph type="pic" sz="quarter" idx="67"/>
          </p:nvPr>
        </p:nvPicPr>
        <p:blipFill>
          <a:blip r:embed="rId2"/>
          <a:srcRect t="1175" b="1175"/>
          <a:stretch>
            <a:fillRect/>
          </a:stretch>
        </p:blipFill>
        <p:spPr/>
      </p:pic>
      <p:sp>
        <p:nvSpPr>
          <p:cNvPr id="10" name="Text Placeholder 7">
            <a:extLst>
              <a:ext uri="{FF2B5EF4-FFF2-40B4-BE49-F238E27FC236}">
                <a16:creationId xmlns:a16="http://schemas.microsoft.com/office/drawing/2014/main" id="{3186E773-8E45-7F9A-142F-B73427D306CE}"/>
              </a:ext>
            </a:extLst>
          </p:cNvPr>
          <p:cNvSpPr txBox="1">
            <a:spLocks/>
          </p:cNvSpPr>
          <p:nvPr/>
        </p:nvSpPr>
        <p:spPr>
          <a:xfrm>
            <a:off x="0" y="74986"/>
            <a:ext cx="5268056"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sl-SI" sz="1200" dirty="0">
                <a:solidFill>
                  <a:schemeClr val="bg1"/>
                </a:solidFill>
              </a:rPr>
              <a:t>Avtorske pravice fotografije: </a:t>
            </a:r>
          </a:p>
          <a:p>
            <a:pPr marL="0" indent="0" algn="ctr">
              <a:lnSpc>
                <a:spcPts val="1240"/>
              </a:lnSpc>
              <a:spcBef>
                <a:spcPts val="0"/>
              </a:spcBef>
              <a:buNone/>
            </a:pPr>
            <a:r>
              <a:rPr lang="sl-SI" sz="1200" dirty="0">
                <a:solidFill>
                  <a:schemeClr val="bg1"/>
                </a:solidFill>
              </a:rPr>
              <a:t>Ta fotografija avtorja Neznan avtor je licencirana pod imenom CC BY-NC-ND</a:t>
            </a:r>
          </a:p>
        </p:txBody>
      </p:sp>
    </p:spTree>
    <p:extLst>
      <p:ext uri="{BB962C8B-B14F-4D97-AF65-F5344CB8AC3E}">
        <p14:creationId xmlns:p14="http://schemas.microsoft.com/office/powerpoint/2010/main" val="1164802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B62E-661E-E8A3-6785-8D40A9572BE4}"/>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E752E43-493E-0FA7-2AFA-9DCD82469B6A}"/>
              </a:ext>
            </a:extLst>
          </p:cNvPr>
          <p:cNvSpPr txBox="1">
            <a:spLocks/>
          </p:cNvSpPr>
          <p:nvPr/>
        </p:nvSpPr>
        <p:spPr>
          <a:xfrm>
            <a:off x="629646" y="454311"/>
            <a:ext cx="1151173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Uvod – Orodja in sistemi za učinkovito poslovanje</a:t>
            </a:r>
          </a:p>
          <a:p>
            <a:pPr>
              <a:lnSpc>
                <a:spcPts val="3720"/>
              </a:lnSpc>
            </a:pPr>
            <a:endParaRPr lang="en-US" dirty="0"/>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744F8B49-D69A-6E72-728B-56285D55571E}"/>
              </a:ext>
            </a:extLst>
          </p:cNvPr>
          <p:cNvCxnSpPr>
            <a:cxnSpLocks/>
          </p:cNvCxnSpPr>
          <p:nvPr/>
        </p:nvCxnSpPr>
        <p:spPr>
          <a:xfrm>
            <a:off x="0" y="1256483"/>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D2EB433A-48BA-2209-0B5B-A2026216FC41}"/>
              </a:ext>
            </a:extLst>
          </p:cNvPr>
          <p:cNvSpPr txBox="1">
            <a:spLocks/>
          </p:cNvSpPr>
          <p:nvPr/>
        </p:nvSpPr>
        <p:spPr>
          <a:xfrm>
            <a:off x="629645" y="1713332"/>
            <a:ext cx="9624698" cy="3902247"/>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dirty="0">
                <a:solidFill>
                  <a:srgbClr val="414141"/>
                </a:solidFill>
              </a:rPr>
              <a:t>Upravljanje kratkoročnega najema ni nujno zapleteno ali drago. S pravimi orodji lahko tudi posamezni gostitelj ostane organiziran, se hitro odziva in gostom ponudi odlično izkušnjo.  V tem poglavju boste izvedeli, kako z enostavnimi sistemi upravljati rezervacije, koledarje in komunikacijo. Naučili se boste tudi, kako izbrati orodja, ki ustrezajo vašemu proračunu, lokaciji in vrsti bivanja.</a:t>
            </a:r>
          </a:p>
          <a:p>
            <a:pPr indent="0">
              <a:lnSpc>
                <a:spcPts val="2340"/>
              </a:lnSpc>
              <a:buClr>
                <a:srgbClr val="EC7C69"/>
              </a:buClr>
            </a:pPr>
            <a:endParaRPr lang="en-GB" sz="2200" dirty="0">
              <a:solidFill>
                <a:srgbClr val="414141"/>
              </a:solidFill>
            </a:endParaRPr>
          </a:p>
          <a:p>
            <a:pPr indent="0">
              <a:lnSpc>
                <a:spcPts val="2340"/>
              </a:lnSpc>
              <a:buClr>
                <a:srgbClr val="EC7C69"/>
              </a:buClr>
            </a:pPr>
            <a:r>
              <a:rPr lang="en-GB" sz="2200" dirty="0">
                <a:solidFill>
                  <a:srgbClr val="414141"/>
                </a:solidFill>
              </a:rPr>
              <a:t>Ogledali si bomo pametne načine za avtomatizacijo stvari, kot so navodila za prijavo ali zahteve za ocene, ne da bi izgubili človeški dotik.  Poleg tega boste videli, kako gostiti na daljavo z orodji, kot so pametne ključavnice ali lokalni kontakti.  Ne glede na to, ali ste v mestu ali na podeželju, je cilj delati pametneje – ne težje – in ohraniti nadzor.</a:t>
            </a:r>
          </a:p>
          <a:p>
            <a:pPr indent="0">
              <a:lnSpc>
                <a:spcPts val="2340"/>
              </a:lnSpc>
              <a:buClr>
                <a:srgbClr val="EC7C69"/>
              </a:buClr>
            </a:pPr>
            <a:endParaRPr lang="en-US" sz="2200" dirty="0">
              <a:solidFill>
                <a:srgbClr val="414141"/>
              </a:solidFill>
            </a:endParaRPr>
          </a:p>
        </p:txBody>
      </p:sp>
      <p:pic>
        <p:nvPicPr>
          <p:cNvPr id="2" name="Picture 1">
            <a:extLst>
              <a:ext uri="{FF2B5EF4-FFF2-40B4-BE49-F238E27FC236}">
                <a16:creationId xmlns:a16="http://schemas.microsoft.com/office/drawing/2014/main" id="{D9FAF786-B9E2-8826-964D-8E5C07EFAE8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476709" y="4111896"/>
            <a:ext cx="3580276" cy="2659133"/>
          </a:xfrm>
          <a:prstGeom prst="rect">
            <a:avLst/>
          </a:prstGeom>
        </p:spPr>
      </p:pic>
      <p:sp>
        <p:nvSpPr>
          <p:cNvPr id="3" name="TextBox 2">
            <a:extLst>
              <a:ext uri="{FF2B5EF4-FFF2-40B4-BE49-F238E27FC236}">
                <a16:creationId xmlns:a16="http://schemas.microsoft.com/office/drawing/2014/main" id="{3779196A-1ACC-6549-C2A9-947F08747415}"/>
              </a:ext>
            </a:extLst>
          </p:cNvPr>
          <p:cNvSpPr txBox="1"/>
          <p:nvPr/>
        </p:nvSpPr>
        <p:spPr>
          <a:xfrm>
            <a:off x="629645" y="6056924"/>
            <a:ext cx="7457765" cy="369332"/>
          </a:xfrm>
          <a:prstGeom prst="rect">
            <a:avLst/>
          </a:prstGeom>
          <a:noFill/>
        </p:spPr>
        <p:txBody>
          <a:bodyPr wrap="square" lIns="91440" tIns="45720" rIns="91440" bIns="45720" rtlCol="0" anchor="t">
            <a:spAutoFit/>
          </a:bodyPr>
          <a:lstStyle/>
          <a:p>
            <a:r>
              <a:rPr lang="en-IE" dirty="0">
                <a:solidFill>
                  <a:srgbClr val="414141"/>
                </a:solidFill>
              </a:rPr>
              <a:t>Vir:</a:t>
            </a:r>
            <a:r>
              <a:rPr lang="en-IE" b="1" dirty="0">
                <a:solidFill>
                  <a:srgbClr val="414141"/>
                </a:solidFill>
              </a:rPr>
              <a:t> </a:t>
            </a:r>
            <a:r>
              <a:rPr lang="en-US" dirty="0">
                <a:solidFill>
                  <a:srgbClr val="459597"/>
                </a:solidFill>
              </a:rPr>
              <a:t>Booking.com Partner Hub – „Zagotavljanje odličnih izkušenj gostom”</a:t>
            </a:r>
            <a:endParaRPr lang="en-IE" dirty="0">
              <a:solidFill>
                <a:srgbClr val="459597"/>
              </a:solidFill>
            </a:endParaRPr>
          </a:p>
        </p:txBody>
      </p:sp>
      <p:sp>
        <p:nvSpPr>
          <p:cNvPr id="7" name="Slide Number Placeholder 5">
            <a:extLst>
              <a:ext uri="{FF2B5EF4-FFF2-40B4-BE49-F238E27FC236}">
                <a16:creationId xmlns:a16="http://schemas.microsoft.com/office/drawing/2014/main" id="{724492B5-235D-D735-1EAC-806BFD8C626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7</a:t>
            </a:fld>
            <a:endParaRPr lang="fr-CA" sz="1200" dirty="0"/>
          </a:p>
        </p:txBody>
      </p:sp>
    </p:spTree>
    <p:extLst>
      <p:ext uri="{BB962C8B-B14F-4D97-AF65-F5344CB8AC3E}">
        <p14:creationId xmlns:p14="http://schemas.microsoft.com/office/powerpoint/2010/main" val="3513236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9C43-99B1-D4A0-2821-6327F3BD5FF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1B74E2-3AD1-0E81-62CB-4F333E8AA48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D785AF10-CF00-63D2-28E6-AC7A04352249}"/>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0105E98-29A5-C2B3-FDB8-7B9DBB9A1380}"/>
              </a:ext>
            </a:extLst>
          </p:cNvPr>
          <p:cNvSpPr>
            <a:spLocks noGrp="1"/>
          </p:cNvSpPr>
          <p:nvPr>
            <p:ph type="body" sz="quarter" idx="16"/>
          </p:nvPr>
        </p:nvSpPr>
        <p:spPr>
          <a:xfrm>
            <a:off x="4061012" y="1133272"/>
            <a:ext cx="4631884" cy="803654"/>
          </a:xfrm>
          <a:prstGeom prst="rect">
            <a:avLst/>
          </a:prstGeom>
        </p:spPr>
        <p:txBody>
          <a:bodyPr/>
          <a:lstStyle/>
          <a:p>
            <a:r>
              <a:rPr lang="en-US" sz="2800" dirty="0"/>
              <a:t>Izbira pravih orodij za vaš stil gostovanja</a:t>
            </a:r>
          </a:p>
        </p:txBody>
      </p:sp>
      <p:sp>
        <p:nvSpPr>
          <p:cNvPr id="4" name="Text Placeholder 3">
            <a:extLst>
              <a:ext uri="{FF2B5EF4-FFF2-40B4-BE49-F238E27FC236}">
                <a16:creationId xmlns:a16="http://schemas.microsoft.com/office/drawing/2014/main" id="{299AE6E4-444C-F617-4AF8-40AFB4F4F565}"/>
              </a:ext>
            </a:extLst>
          </p:cNvPr>
          <p:cNvSpPr>
            <a:spLocks noGrp="1"/>
          </p:cNvSpPr>
          <p:nvPr>
            <p:ph type="body" sz="quarter" idx="21"/>
          </p:nvPr>
        </p:nvSpPr>
        <p:spPr>
          <a:xfrm>
            <a:off x="4061011" y="2389632"/>
            <a:ext cx="7511395" cy="3265476"/>
          </a:xfrm>
          <a:prstGeom prst="rect">
            <a:avLst/>
          </a:prstGeom>
        </p:spPr>
        <p:txBody>
          <a:bodyPr lIns="91440" tIns="45720" rIns="91440" bIns="45720" anchor="t"/>
          <a:lstStyle/>
          <a:p>
            <a:pPr>
              <a:lnSpc>
                <a:spcPts val="2340"/>
              </a:lnSpc>
            </a:pPr>
            <a:r>
              <a:rPr lang="en-GB" b="0" i="0" dirty="0">
                <a:effectLst/>
                <a:latin typeface="Calibri"/>
                <a:ea typeface="Calibri"/>
                <a:cs typeface="Calibri"/>
              </a:rPr>
              <a:t>Za uspešno kratkoročno najemno dejavnost ne potrebujete dragih ali sofisticiranih programov.  Ta del vam bo pomagal najti enostavna in cenovno dostopna orodja, ki ustrezajo velikosti in slogu vašega gostiteljstva.</a:t>
            </a:r>
          </a:p>
          <a:p>
            <a:pPr>
              <a:lnSpc>
                <a:spcPts val="2340"/>
              </a:lnSpc>
            </a:pPr>
            <a:br>
              <a:rPr lang="en-GB" b="0" i="0" dirty="0">
                <a:effectLst/>
                <a:latin typeface="Calibri"/>
                <a:ea typeface="Calibri"/>
                <a:cs typeface="Calibri"/>
              </a:rPr>
            </a:br>
            <a:r>
              <a:rPr lang="en-GB" b="0" i="0">
                <a:effectLst/>
                <a:latin typeface="Calibri"/>
                <a:ea typeface="Calibri"/>
                <a:cs typeface="Calibri"/>
              </a:rPr>
              <a:t>Cilj je ostati organiziran in brez stresa – tudi če gostite </a:t>
            </a:r>
            <a:r>
              <a:rPr lang="en-GB">
                <a:latin typeface="Calibri"/>
                <a:ea typeface="Calibri"/>
                <a:cs typeface="Calibri"/>
              </a:rPr>
              <a:t>sami</a:t>
            </a:r>
            <a:r>
              <a:rPr lang="en-GB" b="0" i="0">
                <a:effectLst/>
                <a:latin typeface="Calibri"/>
                <a:ea typeface="Calibri"/>
                <a:cs typeface="Calibri"/>
              </a:rPr>
              <a:t> ali v </a:t>
            </a:r>
            <a:r>
              <a:rPr lang="en-GB" b="0" i="0" dirty="0">
                <a:effectLst/>
                <a:latin typeface="Calibri"/>
                <a:ea typeface="Calibri"/>
                <a:cs typeface="Calibri"/>
              </a:rPr>
              <a:t>majhnem, podeželskem kraju.</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1091CF9C-779E-2B58-5519-C2629B072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8</a:t>
            </a:fld>
            <a:endParaRPr lang="fr-CA" sz="1200" dirty="0"/>
          </a:p>
        </p:txBody>
      </p:sp>
      <p:pic>
        <p:nvPicPr>
          <p:cNvPr id="3" name="Picture 2">
            <a:extLst>
              <a:ext uri="{FF2B5EF4-FFF2-40B4-BE49-F238E27FC236}">
                <a16:creationId xmlns:a16="http://schemas.microsoft.com/office/drawing/2014/main" id="{36BF7190-0721-65D7-5EE5-5632A900E5C0}"/>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24127" y="3801924"/>
            <a:ext cx="3580276" cy="2659133"/>
          </a:xfrm>
          <a:prstGeom prst="rect">
            <a:avLst/>
          </a:prstGeom>
        </p:spPr>
      </p:pic>
    </p:spTree>
    <p:extLst>
      <p:ext uri="{BB962C8B-B14F-4D97-AF65-F5344CB8AC3E}">
        <p14:creationId xmlns:p14="http://schemas.microsoft.com/office/powerpoint/2010/main" val="2565865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46FBB-3898-2B18-8377-74D0956D69AE}"/>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56634A84-5C98-CBD9-A77D-685C1EFF3860}"/>
              </a:ext>
            </a:extLst>
          </p:cNvPr>
          <p:cNvSpPr/>
          <p:nvPr/>
        </p:nvSpPr>
        <p:spPr>
          <a:xfrm rot="10800000">
            <a:off x="7504533"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E8F26C47-9360-3366-556F-D340BDF1AC91}"/>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Preprosta, poceni orodja za majhne nepremičnine </a:t>
            </a:r>
          </a:p>
          <a:p>
            <a:pPr>
              <a:lnSpc>
                <a:spcPts val="3720"/>
              </a:lnSpc>
            </a:pPr>
            <a:endParaRPr lang="en-US" dirty="0"/>
          </a:p>
        </p:txBody>
      </p:sp>
      <p:cxnSp>
        <p:nvCxnSpPr>
          <p:cNvPr id="10" name="Straight Connector 9">
            <a:extLst>
              <a:ext uri="{FF2B5EF4-FFF2-40B4-BE49-F238E27FC236}">
                <a16:creationId xmlns:a16="http://schemas.microsoft.com/office/drawing/2014/main" id="{D7243FF7-F3EB-E622-1510-6CF4BD4B8276}"/>
              </a:ext>
            </a:extLst>
          </p:cNvPr>
          <p:cNvCxnSpPr>
            <a:cxnSpLocks/>
          </p:cNvCxnSpPr>
          <p:nvPr/>
        </p:nvCxnSpPr>
        <p:spPr>
          <a:xfrm flipV="1">
            <a:off x="0" y="1091889"/>
            <a:ext cx="10173955" cy="19538"/>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FD8B64E-5E04-5D54-AC01-7725BE9A18B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9</a:t>
            </a:fld>
            <a:endParaRPr lang="fr-CA" sz="1200" dirty="0"/>
          </a:p>
        </p:txBody>
      </p:sp>
      <p:sp>
        <p:nvSpPr>
          <p:cNvPr id="4" name="Text Placeholder 5">
            <a:extLst>
              <a:ext uri="{FF2B5EF4-FFF2-40B4-BE49-F238E27FC236}">
                <a16:creationId xmlns:a16="http://schemas.microsoft.com/office/drawing/2014/main" id="{AD9510A4-8EE2-778B-45FD-D535050A50FF}"/>
              </a:ext>
            </a:extLst>
          </p:cNvPr>
          <p:cNvSpPr txBox="1">
            <a:spLocks/>
          </p:cNvSpPr>
          <p:nvPr/>
        </p:nvSpPr>
        <p:spPr>
          <a:xfrm>
            <a:off x="629644" y="153175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D4B51BCB-42B7-F1F0-EA7E-9D85F133E4F1}"/>
              </a:ext>
            </a:extLst>
          </p:cNvPr>
          <p:cNvSpPr txBox="1">
            <a:spLocks/>
          </p:cNvSpPr>
          <p:nvPr/>
        </p:nvSpPr>
        <p:spPr>
          <a:xfrm>
            <a:off x="629643" y="2140396"/>
            <a:ext cx="6643747"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Uporabite Google Sheets </a:t>
            </a:r>
            <a:r>
              <a:rPr lang="en-GB" sz="2200" dirty="0">
                <a:solidFill>
                  <a:srgbClr val="414141"/>
                </a:solidFill>
              </a:rPr>
              <a:t>za spremljanje rezervacij gostov, urnikov čiščenja in vzdrževalnih opravil.</a:t>
            </a:r>
          </a:p>
          <a:p>
            <a:pPr marL="342900" indent="-342900">
              <a:lnSpc>
                <a:spcPts val="2240"/>
              </a:lnSpc>
              <a:buClr>
                <a:srgbClr val="459597"/>
              </a:buClr>
              <a:buFont typeface="Arial" panose="020B0604020202020204" pitchFamily="34" charset="0"/>
              <a:buChar char="•"/>
            </a:pPr>
            <a:r>
              <a:rPr lang="en-GB" sz="2200" b="1" dirty="0">
                <a:solidFill>
                  <a:srgbClr val="EC7C69"/>
                </a:solidFill>
              </a:rPr>
              <a:t>Zanašajte se na vgrajena orodja platform, </a:t>
            </a:r>
            <a:r>
              <a:rPr lang="en-GB" sz="2200" dirty="0">
                <a:solidFill>
                  <a:srgbClr val="414141"/>
                </a:solidFill>
              </a:rPr>
              <a:t>kot sta Airbnb in </a:t>
            </a:r>
            <a:r>
              <a:rPr lang="en-GB" sz="2200" dirty="0" err="1">
                <a:solidFill>
                  <a:srgbClr val="414141"/>
                </a:solidFill>
              </a:rPr>
              <a:t>Booking.com </a:t>
            </a:r>
            <a:r>
              <a:rPr lang="en-GB" sz="2200" dirty="0">
                <a:solidFill>
                  <a:srgbClr val="414141"/>
                </a:solidFill>
              </a:rPr>
              <a:t>(koledar, sporočila in ocene).</a:t>
            </a:r>
          </a:p>
          <a:p>
            <a:pPr marL="342900" indent="-342900">
              <a:lnSpc>
                <a:spcPts val="2240"/>
              </a:lnSpc>
              <a:buClr>
                <a:srgbClr val="459597"/>
              </a:buClr>
              <a:buFont typeface="Arial" panose="020B0604020202020204" pitchFamily="34" charset="0"/>
              <a:buChar char="•"/>
            </a:pPr>
            <a:r>
              <a:rPr lang="en-GB" sz="2200" dirty="0">
                <a:solidFill>
                  <a:srgbClr val="414141"/>
                </a:solidFill>
              </a:rPr>
              <a:t>Preizkusite začetna orodja, kot so </a:t>
            </a:r>
            <a:r>
              <a:rPr lang="en-GB" sz="2200" b="1" dirty="0" err="1">
                <a:solidFill>
                  <a:srgbClr val="EC7C69"/>
                </a:solidFill>
              </a:rPr>
              <a:t>Lodgify </a:t>
            </a:r>
            <a:r>
              <a:rPr lang="en-GB" sz="2200" b="1" dirty="0">
                <a:solidFill>
                  <a:srgbClr val="EC7C69"/>
                </a:solidFill>
              </a:rPr>
              <a:t>Free Plan, </a:t>
            </a:r>
            <a:r>
              <a:rPr lang="en-GB" sz="2200" b="1" dirty="0" err="1">
                <a:solidFill>
                  <a:srgbClr val="EC7C69"/>
                </a:solidFill>
              </a:rPr>
              <a:t>Tokeet </a:t>
            </a:r>
            <a:r>
              <a:rPr lang="en-GB" sz="2200" b="1" dirty="0">
                <a:solidFill>
                  <a:srgbClr val="EC7C69"/>
                </a:solidFill>
              </a:rPr>
              <a:t>Basic ali brezplačno preskušanje </a:t>
            </a:r>
            <a:r>
              <a:rPr lang="en-GB" sz="2200" b="1" dirty="0" err="1">
                <a:solidFill>
                  <a:srgbClr val="EC7C69"/>
                </a:solidFill>
              </a:rPr>
              <a:t>Smoobu</a:t>
            </a:r>
            <a:r>
              <a:rPr lang="en-GB" sz="2200" b="1" dirty="0">
                <a:solidFill>
                  <a:srgbClr val="EC7C69"/>
                </a:solidFill>
              </a:rPr>
              <a:t>, </a:t>
            </a:r>
            <a:r>
              <a:rPr lang="en-GB" sz="2200" dirty="0">
                <a:solidFill>
                  <a:srgbClr val="414141"/>
                </a:solidFill>
              </a:rPr>
              <a:t>za centralizacijo rezervacij in avtomatizacijo sporočil.</a:t>
            </a:r>
          </a:p>
          <a:p>
            <a:pPr marL="342900" indent="-342900">
              <a:lnSpc>
                <a:spcPts val="2240"/>
              </a:lnSpc>
              <a:buClr>
                <a:srgbClr val="459597"/>
              </a:buClr>
              <a:buFont typeface="Arial" panose="020B0604020202020204" pitchFamily="34" charset="0"/>
              <a:buChar char="•"/>
            </a:pPr>
            <a:r>
              <a:rPr lang="en-GB" sz="2200" b="1" dirty="0">
                <a:solidFill>
                  <a:srgbClr val="EC7C69"/>
                </a:solidFill>
              </a:rPr>
              <a:t>Izberite dober sistem za upravljanje nepremičnin (PMS)</a:t>
            </a:r>
          </a:p>
          <a:p>
            <a:pPr marL="342900" indent="-342900">
              <a:lnSpc>
                <a:spcPts val="2240"/>
              </a:lnSpc>
              <a:buClr>
                <a:srgbClr val="459597"/>
              </a:buClr>
              <a:buFont typeface="Arial" panose="020B0604020202020204" pitchFamily="34" charset="0"/>
              <a:buChar char="•"/>
            </a:pPr>
            <a:r>
              <a:rPr lang="en-GB" sz="2200" dirty="0">
                <a:solidFill>
                  <a:srgbClr val="414141"/>
                </a:solidFill>
              </a:rPr>
              <a:t>Natisnite ali uporabite PDF-datoteke za ustvarjanje osnovnega </a:t>
            </a:r>
            <a:r>
              <a:rPr lang="en-GB" sz="2200" b="1" dirty="0">
                <a:solidFill>
                  <a:srgbClr val="EC7C69"/>
                </a:solidFill>
              </a:rPr>
              <a:t>»kontrolnega lista gostitelja«</a:t>
            </a:r>
            <a:r>
              <a:rPr lang="en-GB" sz="2200" dirty="0">
                <a:solidFill>
                  <a:srgbClr val="414141"/>
                </a:solidFill>
              </a:rPr>
              <a:t>, če se ne želite 100 % zanašati na digitalna orodja.</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F3CA5C7F-BBB1-9274-8BB9-1978E122F282}"/>
              </a:ext>
            </a:extLst>
          </p:cNvPr>
          <p:cNvSpPr txBox="1">
            <a:spLocks/>
          </p:cNvSpPr>
          <p:nvPr/>
        </p:nvSpPr>
        <p:spPr>
          <a:xfrm>
            <a:off x="7857597" y="2328538"/>
            <a:ext cx="315177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Začnite z brezplačnimi različicami in nadgradite le, če je to potrebno.</a:t>
            </a:r>
          </a:p>
          <a:p>
            <a:pPr marL="342900" indent="-342900" algn="l">
              <a:lnSpc>
                <a:spcPts val="2340"/>
              </a:lnSpc>
              <a:spcBef>
                <a:spcPts val="0"/>
              </a:spcBef>
              <a:buFont typeface="Arial" panose="020B0604020202020204" pitchFamily="34" charset="0"/>
              <a:buChar char="•"/>
            </a:pPr>
            <a:r>
              <a:rPr lang="en-IE" sz="2200" dirty="0"/>
              <a:t>Izberite orodja, ki so na voljo v vašem jeziku ali z odlično podporo strankam.</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63605995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A5A5687-9084-4EA2-BEEB-9B295CC16285}"/>
</file>

<file path=customXml/itemProps2.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3.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388</TotalTime>
  <Words>4587</Words>
  <Application>Microsoft Office PowerPoint</Application>
  <PresentationFormat>Širokozaslonsko</PresentationFormat>
  <Paragraphs>598</Paragraphs>
  <Slides>48</Slides>
  <Notes>7</Notes>
  <HiddenSlides>0</HiddenSlides>
  <MMClips>0</MMClips>
  <ScaleCrop>false</ScaleCrop>
  <HeadingPairs>
    <vt:vector size="4" baseType="variant">
      <vt:variant>
        <vt:lpstr>Tema</vt:lpstr>
      </vt:variant>
      <vt:variant>
        <vt:i4>1</vt:i4>
      </vt:variant>
      <vt:variant>
        <vt:lpstr>Naslovi diapozitivov</vt:lpstr>
      </vt:variant>
      <vt:variant>
        <vt:i4>48</vt:i4>
      </vt:variant>
    </vt:vector>
  </HeadingPairs>
  <TitlesOfParts>
    <vt:vector size="49"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docId:C1F9BA1C84EE25B12B48152C364F0127</cp:keywords>
  <cp:lastModifiedBy>Tatjana Klakočar</cp:lastModifiedBy>
  <cp:revision>207</cp:revision>
  <dcterms:created xsi:type="dcterms:W3CDTF">2020-10-14T13:32:04Z</dcterms:created>
  <dcterms:modified xsi:type="dcterms:W3CDTF">2026-01-07T12:25:20Z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