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5"/>
  </p:notesMasterIdLst>
  <p:sldIdLst>
    <p:sldId id="7695" r:id="rId5"/>
    <p:sldId id="7774" r:id="rId6"/>
    <p:sldId id="4324" r:id="rId7"/>
    <p:sldId id="7696" r:id="rId8"/>
    <p:sldId id="7776" r:id="rId9"/>
    <p:sldId id="7732" r:id="rId10"/>
    <p:sldId id="7762" r:id="rId11"/>
    <p:sldId id="7777" r:id="rId12"/>
    <p:sldId id="7733" r:id="rId13"/>
    <p:sldId id="7778" r:id="rId14"/>
    <p:sldId id="7779" r:id="rId15"/>
    <p:sldId id="7780" r:id="rId16"/>
    <p:sldId id="7810" r:id="rId17"/>
    <p:sldId id="7811" r:id="rId18"/>
    <p:sldId id="7825" r:id="rId19"/>
    <p:sldId id="7823" r:id="rId20"/>
    <p:sldId id="7826" r:id="rId21"/>
    <p:sldId id="7828" r:id="rId22"/>
    <p:sldId id="7827" r:id="rId23"/>
    <p:sldId id="7831" r:id="rId24"/>
    <p:sldId id="7832" r:id="rId25"/>
    <p:sldId id="7833" r:id="rId26"/>
    <p:sldId id="6457" r:id="rId27"/>
    <p:sldId id="4336" r:id="rId28"/>
    <p:sldId id="7835" r:id="rId29"/>
    <p:sldId id="7834" r:id="rId30"/>
    <p:sldId id="7837" r:id="rId31"/>
    <p:sldId id="7836" r:id="rId32"/>
    <p:sldId id="6461" r:id="rId33"/>
    <p:sldId id="7829" r:id="rId34"/>
    <p:sldId id="7830" r:id="rId35"/>
    <p:sldId id="7838" r:id="rId36"/>
    <p:sldId id="7839" r:id="rId37"/>
    <p:sldId id="7840" r:id="rId38"/>
    <p:sldId id="7841" r:id="rId39"/>
    <p:sldId id="4338" r:id="rId40"/>
    <p:sldId id="7845" r:id="rId41"/>
    <p:sldId id="7846" r:id="rId42"/>
    <p:sldId id="7847" r:id="rId43"/>
    <p:sldId id="7848" r:id="rId44"/>
    <p:sldId id="6451" r:id="rId45"/>
    <p:sldId id="7842" r:id="rId46"/>
    <p:sldId id="7843" r:id="rId47"/>
    <p:sldId id="7844" r:id="rId48"/>
    <p:sldId id="4337" r:id="rId49"/>
    <p:sldId id="7818" r:id="rId50"/>
    <p:sldId id="7821" r:id="rId51"/>
    <p:sldId id="7819" r:id="rId52"/>
    <p:sldId id="7820" r:id="rId53"/>
    <p:sldId id="770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BA63B"/>
    <a:srgbClr val="000000"/>
    <a:srgbClr val="82CCCA"/>
    <a:srgbClr val="E5BEAC"/>
    <a:srgbClr val="0C4659"/>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7A2F08-0D1F-2E8D-3341-6C5DAB608EE9}" v="364" dt="2026-01-06T12:49:05.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90" autoAdjust="0"/>
    <p:restoredTop sz="94683"/>
  </p:normalViewPr>
  <p:slideViewPr>
    <p:cSldViewPr snapToGrid="0">
      <p:cViewPr varScale="1">
        <p:scale>
          <a:sx n="102" d="100"/>
          <a:sy n="102" d="100"/>
        </p:scale>
        <p:origin x="612"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A67A2F08-0D1F-2E8D-3341-6C5DAB608EE9}"/>
    <pc:docChg chg="modSld">
      <pc:chgData name="Irena Krošl" userId="S::irenak@vsgt.si::6f871211-9d6e-4801-9f7a-49ad5e71b0eb" providerId="AD" clId="Web-{A67A2F08-0D1F-2E8D-3341-6C5DAB608EE9}" dt="2026-01-06T12:49:05.445" v="315" actId="20577"/>
      <pc:docMkLst>
        <pc:docMk/>
      </pc:docMkLst>
      <pc:sldChg chg="modSp">
        <pc:chgData name="Irena Krošl" userId="S::irenak@vsgt.si::6f871211-9d6e-4801-9f7a-49ad5e71b0eb" providerId="AD" clId="Web-{A67A2F08-0D1F-2E8D-3341-6C5DAB608EE9}" dt="2026-01-06T12:47:02.708" v="299" actId="20577"/>
        <pc:sldMkLst>
          <pc:docMk/>
          <pc:sldMk cId="1296169023" sldId="4337"/>
        </pc:sldMkLst>
        <pc:spChg chg="mod">
          <ac:chgData name="Irena Krošl" userId="S::irenak@vsgt.si::6f871211-9d6e-4801-9f7a-49ad5e71b0eb" providerId="AD" clId="Web-{A67A2F08-0D1F-2E8D-3341-6C5DAB608EE9}" dt="2026-01-06T12:47:02.708" v="299" actId="20577"/>
          <ac:spMkLst>
            <pc:docMk/>
            <pc:sldMk cId="1296169023" sldId="4337"/>
            <ac:spMk id="7" creationId="{08D4CCFB-FA02-EF18-8CC4-1EB777E89F4F}"/>
          </ac:spMkLst>
        </pc:spChg>
      </pc:sldChg>
      <pc:sldChg chg="modSp">
        <pc:chgData name="Irena Krošl" userId="S::irenak@vsgt.si::6f871211-9d6e-4801-9f7a-49ad5e71b0eb" providerId="AD" clId="Web-{A67A2F08-0D1F-2E8D-3341-6C5DAB608EE9}" dt="2026-01-06T12:26:37.518" v="254" actId="20577"/>
        <pc:sldMkLst>
          <pc:docMk/>
          <pc:sldMk cId="490420047" sldId="4338"/>
        </pc:sldMkLst>
        <pc:spChg chg="mod">
          <ac:chgData name="Irena Krošl" userId="S::irenak@vsgt.si::6f871211-9d6e-4801-9f7a-49ad5e71b0eb" providerId="AD" clId="Web-{A67A2F08-0D1F-2E8D-3341-6C5DAB608EE9}" dt="2026-01-06T12:26:37.518" v="254" actId="20577"/>
          <ac:spMkLst>
            <pc:docMk/>
            <pc:sldMk cId="490420047" sldId="4338"/>
            <ac:spMk id="6" creationId="{F8E1FEDD-8892-8EB2-A062-5B68FF0EDE10}"/>
          </ac:spMkLst>
        </pc:spChg>
      </pc:sldChg>
      <pc:sldChg chg="modSp">
        <pc:chgData name="Irena Krošl" userId="S::irenak@vsgt.si::6f871211-9d6e-4801-9f7a-49ad5e71b0eb" providerId="AD" clId="Web-{A67A2F08-0D1F-2E8D-3341-6C5DAB608EE9}" dt="2026-01-06T12:41:32.428" v="286" actId="1076"/>
        <pc:sldMkLst>
          <pc:docMk/>
          <pc:sldMk cId="2048951347" sldId="6451"/>
        </pc:sldMkLst>
        <pc:spChg chg="mod">
          <ac:chgData name="Irena Krošl" userId="S::irenak@vsgt.si::6f871211-9d6e-4801-9f7a-49ad5e71b0eb" providerId="AD" clId="Web-{A67A2F08-0D1F-2E8D-3341-6C5DAB608EE9}" dt="2026-01-06T12:40:49.535" v="274" actId="14100"/>
          <ac:spMkLst>
            <pc:docMk/>
            <pc:sldMk cId="2048951347" sldId="6451"/>
            <ac:spMk id="4" creationId="{226B5366-1E7F-671B-E863-A20A4E96D7AA}"/>
          </ac:spMkLst>
        </pc:spChg>
        <pc:spChg chg="mod">
          <ac:chgData name="Irena Krošl" userId="S::irenak@vsgt.si::6f871211-9d6e-4801-9f7a-49ad5e71b0eb" providerId="AD" clId="Web-{A67A2F08-0D1F-2E8D-3341-6C5DAB608EE9}" dt="2026-01-06T12:41:05.755" v="283" actId="1076"/>
          <ac:spMkLst>
            <pc:docMk/>
            <pc:sldMk cId="2048951347" sldId="6451"/>
            <ac:spMk id="11" creationId="{426E1377-00BE-EF9D-B3E7-1F6A40AB9087}"/>
          </ac:spMkLst>
        </pc:spChg>
        <pc:spChg chg="mod">
          <ac:chgData name="Irena Krošl" userId="S::irenak@vsgt.si::6f871211-9d6e-4801-9f7a-49ad5e71b0eb" providerId="AD" clId="Web-{A67A2F08-0D1F-2E8D-3341-6C5DAB608EE9}" dt="2026-01-06T12:41:32.428" v="286" actId="1076"/>
          <ac:spMkLst>
            <pc:docMk/>
            <pc:sldMk cId="2048951347" sldId="6451"/>
            <ac:spMk id="12" creationId="{8D8A360E-A329-C00E-FDDB-E046493928D9}"/>
          </ac:spMkLst>
        </pc:spChg>
        <pc:spChg chg="mod">
          <ac:chgData name="Irena Krošl" userId="S::irenak@vsgt.si::6f871211-9d6e-4801-9f7a-49ad5e71b0eb" providerId="AD" clId="Web-{A67A2F08-0D1F-2E8D-3341-6C5DAB608EE9}" dt="2026-01-06T12:40:55.145" v="280" actId="20577"/>
          <ac:spMkLst>
            <pc:docMk/>
            <pc:sldMk cId="2048951347" sldId="6451"/>
            <ac:spMk id="19" creationId="{1CADD4C6-A333-9C1F-1060-80C0333C7E98}"/>
          </ac:spMkLst>
        </pc:spChg>
        <pc:picChg chg="mod">
          <ac:chgData name="Irena Krošl" userId="S::irenak@vsgt.si::6f871211-9d6e-4801-9f7a-49ad5e71b0eb" providerId="AD" clId="Web-{A67A2F08-0D1F-2E8D-3341-6C5DAB608EE9}" dt="2026-01-06T12:41:10.052" v="284" actId="1076"/>
          <ac:picMkLst>
            <pc:docMk/>
            <pc:sldMk cId="2048951347" sldId="6451"/>
            <ac:picMk id="23" creationId="{DB36F58B-9B6F-0E7A-1C2A-6133BAFD4FF9}"/>
          </ac:picMkLst>
        </pc:picChg>
      </pc:sldChg>
      <pc:sldChg chg="modSp">
        <pc:chgData name="Irena Krošl" userId="S::irenak@vsgt.si::6f871211-9d6e-4801-9f7a-49ad5e71b0eb" providerId="AD" clId="Web-{A67A2F08-0D1F-2E8D-3341-6C5DAB608EE9}" dt="2026-01-06T10:57:29.610" v="170" actId="1076"/>
        <pc:sldMkLst>
          <pc:docMk/>
          <pc:sldMk cId="1996737722" sldId="6457"/>
        </pc:sldMkLst>
        <pc:picChg chg="mod">
          <ac:chgData name="Irena Krošl" userId="S::irenak@vsgt.si::6f871211-9d6e-4801-9f7a-49ad5e71b0eb" providerId="AD" clId="Web-{A67A2F08-0D1F-2E8D-3341-6C5DAB608EE9}" dt="2026-01-06T10:57:29.610" v="170" actId="1076"/>
          <ac:picMkLst>
            <pc:docMk/>
            <pc:sldMk cId="1996737722" sldId="6457"/>
            <ac:picMk id="12" creationId="{B7FEE6B0-5A86-75D1-89DA-9FC48254663C}"/>
          </ac:picMkLst>
        </pc:picChg>
      </pc:sldChg>
      <pc:sldChg chg="modSp">
        <pc:chgData name="Irena Krošl" userId="S::irenak@vsgt.si::6f871211-9d6e-4801-9f7a-49ad5e71b0eb" providerId="AD" clId="Web-{A67A2F08-0D1F-2E8D-3341-6C5DAB608EE9}" dt="2026-01-06T12:17:20.769" v="219" actId="20577"/>
        <pc:sldMkLst>
          <pc:docMk/>
          <pc:sldMk cId="1873882425" sldId="6461"/>
        </pc:sldMkLst>
        <pc:spChg chg="mod">
          <ac:chgData name="Irena Krošl" userId="S::irenak@vsgt.si::6f871211-9d6e-4801-9f7a-49ad5e71b0eb" providerId="AD" clId="Web-{A67A2F08-0D1F-2E8D-3341-6C5DAB608EE9}" dt="2026-01-06T12:17:20.769" v="219" actId="20577"/>
          <ac:spMkLst>
            <pc:docMk/>
            <pc:sldMk cId="1873882425" sldId="6461"/>
            <ac:spMk id="12" creationId="{F3F0F272-DC0A-ECE2-7869-34FE524574E4}"/>
          </ac:spMkLst>
        </pc:spChg>
        <pc:picChg chg="mod">
          <ac:chgData name="Irena Krošl" userId="S::irenak@vsgt.si::6f871211-9d6e-4801-9f7a-49ad5e71b0eb" providerId="AD" clId="Web-{A67A2F08-0D1F-2E8D-3341-6C5DAB608EE9}" dt="2026-01-06T12:17:00.175" v="216" actId="14100"/>
          <ac:picMkLst>
            <pc:docMk/>
            <pc:sldMk cId="1873882425" sldId="6461"/>
            <ac:picMk id="20" creationId="{53CD1329-6B86-F798-7361-FCBDA94D17F1}"/>
          </ac:picMkLst>
        </pc:picChg>
      </pc:sldChg>
      <pc:sldChg chg="modSp">
        <pc:chgData name="Irena Krošl" userId="S::irenak@vsgt.si::6f871211-9d6e-4801-9f7a-49ad5e71b0eb" providerId="AD" clId="Web-{A67A2F08-0D1F-2E8D-3341-6C5DAB608EE9}" dt="2026-01-06T10:30:06.895" v="3" actId="20577"/>
        <pc:sldMkLst>
          <pc:docMk/>
          <pc:sldMk cId="2925093511" sldId="7695"/>
        </pc:sldMkLst>
        <pc:spChg chg="mod">
          <ac:chgData name="Irena Krošl" userId="S::irenak@vsgt.si::6f871211-9d6e-4801-9f7a-49ad5e71b0eb" providerId="AD" clId="Web-{A67A2F08-0D1F-2E8D-3341-6C5DAB608EE9}" dt="2026-01-06T10:30:06.895" v="3" actId="20577"/>
          <ac:spMkLst>
            <pc:docMk/>
            <pc:sldMk cId="2925093511" sldId="7695"/>
            <ac:spMk id="4" creationId="{DBE7B35A-8005-C91E-5654-96A2A0BFA34E}"/>
          </ac:spMkLst>
        </pc:spChg>
        <pc:spChg chg="mod">
          <ac:chgData name="Irena Krošl" userId="S::irenak@vsgt.si::6f871211-9d6e-4801-9f7a-49ad5e71b0eb" providerId="AD" clId="Web-{A67A2F08-0D1F-2E8D-3341-6C5DAB608EE9}" dt="2026-01-06T10:29:59.270" v="0" actId="20577"/>
          <ac:spMkLst>
            <pc:docMk/>
            <pc:sldMk cId="2925093511" sldId="7695"/>
            <ac:spMk id="11" creationId="{1C5AD9F2-07CA-46B6-D7BC-FBB9262431A9}"/>
          </ac:spMkLst>
        </pc:spChg>
      </pc:sldChg>
      <pc:sldChg chg="modSp">
        <pc:chgData name="Irena Krošl" userId="S::irenak@vsgt.si::6f871211-9d6e-4801-9f7a-49ad5e71b0eb" providerId="AD" clId="Web-{A67A2F08-0D1F-2E8D-3341-6C5DAB608EE9}" dt="2026-01-06T10:32:17.022" v="23" actId="20577"/>
        <pc:sldMkLst>
          <pc:docMk/>
          <pc:sldMk cId="648164715" sldId="7696"/>
        </pc:sldMkLst>
        <pc:spChg chg="mod">
          <ac:chgData name="Irena Krošl" userId="S::irenak@vsgt.si::6f871211-9d6e-4801-9f7a-49ad5e71b0eb" providerId="AD" clId="Web-{A67A2F08-0D1F-2E8D-3341-6C5DAB608EE9}" dt="2026-01-06T10:30:57.005" v="10" actId="1076"/>
          <ac:spMkLst>
            <pc:docMk/>
            <pc:sldMk cId="648164715" sldId="7696"/>
            <ac:spMk id="2" creationId="{79ADC5A2-B634-4A40-B2AD-D038DC337344}"/>
          </ac:spMkLst>
        </pc:spChg>
        <pc:spChg chg="mod">
          <ac:chgData name="Irena Krošl" userId="S::irenak@vsgt.si::6f871211-9d6e-4801-9f7a-49ad5e71b0eb" providerId="AD" clId="Web-{A67A2F08-0D1F-2E8D-3341-6C5DAB608EE9}" dt="2026-01-06T10:30:59.661" v="11" actId="1076"/>
          <ac:spMkLst>
            <pc:docMk/>
            <pc:sldMk cId="648164715" sldId="7696"/>
            <ac:spMk id="6" creationId="{43D63E27-25D9-4919-8DFB-F33F333C3548}"/>
          </ac:spMkLst>
        </pc:spChg>
        <pc:spChg chg="mod">
          <ac:chgData name="Irena Krošl" userId="S::irenak@vsgt.si::6f871211-9d6e-4801-9f7a-49ad5e71b0eb" providerId="AD" clId="Web-{A67A2F08-0D1F-2E8D-3341-6C5DAB608EE9}" dt="2026-01-06T10:31:02.458" v="12" actId="1076"/>
          <ac:spMkLst>
            <pc:docMk/>
            <pc:sldMk cId="648164715" sldId="7696"/>
            <ac:spMk id="7" creationId="{35332716-96CE-5898-5483-AC9370A46FAC}"/>
          </ac:spMkLst>
        </pc:spChg>
        <pc:spChg chg="mod">
          <ac:chgData name="Irena Krošl" userId="S::irenak@vsgt.si::6f871211-9d6e-4801-9f7a-49ad5e71b0eb" providerId="AD" clId="Web-{A67A2F08-0D1F-2E8D-3341-6C5DAB608EE9}" dt="2026-01-06T10:32:17.022" v="23" actId="20577"/>
          <ac:spMkLst>
            <pc:docMk/>
            <pc:sldMk cId="648164715" sldId="7696"/>
            <ac:spMk id="9" creationId="{4F1B31DF-1CFE-D018-6B75-87CD9C17B018}"/>
          </ac:spMkLst>
        </pc:spChg>
        <pc:spChg chg="mod">
          <ac:chgData name="Irena Krošl" userId="S::irenak@vsgt.si::6f871211-9d6e-4801-9f7a-49ad5e71b0eb" providerId="AD" clId="Web-{A67A2F08-0D1F-2E8D-3341-6C5DAB608EE9}" dt="2026-01-06T10:31:13.365" v="15" actId="1076"/>
          <ac:spMkLst>
            <pc:docMk/>
            <pc:sldMk cId="648164715" sldId="7696"/>
            <ac:spMk id="24" creationId="{4D648581-A9C4-E21D-00F8-7FCCE057E492}"/>
          </ac:spMkLst>
        </pc:spChg>
        <pc:cxnChg chg="mod">
          <ac:chgData name="Irena Krošl" userId="S::irenak@vsgt.si::6f871211-9d6e-4801-9f7a-49ad5e71b0eb" providerId="AD" clId="Web-{A67A2F08-0D1F-2E8D-3341-6C5DAB608EE9}" dt="2026-01-06T10:31:05.380" v="13" actId="1076"/>
          <ac:cxnSpMkLst>
            <pc:docMk/>
            <pc:sldMk cId="648164715" sldId="7696"/>
            <ac:cxnSpMk id="34" creationId="{AE91B2BC-7D76-4B4D-B897-64B7D14505D7}"/>
          </ac:cxnSpMkLst>
        </pc:cxnChg>
      </pc:sldChg>
      <pc:sldChg chg="modSp">
        <pc:chgData name="Irena Krošl" userId="S::irenak@vsgt.si::6f871211-9d6e-4801-9f7a-49ad5e71b0eb" providerId="AD" clId="Web-{A67A2F08-0D1F-2E8D-3341-6C5DAB608EE9}" dt="2026-01-06T12:49:05.445" v="315" actId="20577"/>
        <pc:sldMkLst>
          <pc:docMk/>
          <pc:sldMk cId="2961207069" sldId="7702"/>
        </pc:sldMkLst>
        <pc:spChg chg="mod">
          <ac:chgData name="Irena Krošl" userId="S::irenak@vsgt.si::6f871211-9d6e-4801-9f7a-49ad5e71b0eb" providerId="AD" clId="Web-{A67A2F08-0D1F-2E8D-3341-6C5DAB608EE9}" dt="2026-01-06T12:48:52.335" v="310" actId="1076"/>
          <ac:spMkLst>
            <pc:docMk/>
            <pc:sldMk cId="2961207069" sldId="7702"/>
            <ac:spMk id="12" creationId="{A258AFCB-3ABF-C161-3419-10F437108D7D}"/>
          </ac:spMkLst>
        </pc:spChg>
        <pc:spChg chg="mod">
          <ac:chgData name="Irena Krošl" userId="S::irenak@vsgt.si::6f871211-9d6e-4801-9f7a-49ad5e71b0eb" providerId="AD" clId="Web-{A67A2F08-0D1F-2E8D-3341-6C5DAB608EE9}" dt="2026-01-06T12:49:05.445" v="315" actId="20577"/>
          <ac:spMkLst>
            <pc:docMk/>
            <pc:sldMk cId="2961207069" sldId="7702"/>
            <ac:spMk id="14" creationId="{D038243F-8340-B1BF-D76B-D388040AA801}"/>
          </ac:spMkLst>
        </pc:spChg>
        <pc:spChg chg="mod">
          <ac:chgData name="Irena Krošl" userId="S::irenak@vsgt.si::6f871211-9d6e-4801-9f7a-49ad5e71b0eb" providerId="AD" clId="Web-{A67A2F08-0D1F-2E8D-3341-6C5DAB608EE9}" dt="2026-01-06T12:49:03.070" v="314" actId="20577"/>
          <ac:spMkLst>
            <pc:docMk/>
            <pc:sldMk cId="2961207069" sldId="7702"/>
            <ac:spMk id="54" creationId="{4065BC51-B524-FC95-B65C-14FE7E10D2B1}"/>
          </ac:spMkLst>
        </pc:spChg>
      </pc:sldChg>
      <pc:sldChg chg="modSp">
        <pc:chgData name="Irena Krošl" userId="S::irenak@vsgt.si::6f871211-9d6e-4801-9f7a-49ad5e71b0eb" providerId="AD" clId="Web-{A67A2F08-0D1F-2E8D-3341-6C5DAB608EE9}" dt="2026-01-06T10:34:08.726" v="74" actId="20577"/>
        <pc:sldMkLst>
          <pc:docMk/>
          <pc:sldMk cId="1164802475" sldId="7732"/>
        </pc:sldMkLst>
        <pc:spChg chg="mod">
          <ac:chgData name="Irena Krošl" userId="S::irenak@vsgt.si::6f871211-9d6e-4801-9f7a-49ad5e71b0eb" providerId="AD" clId="Web-{A67A2F08-0D1F-2E8D-3341-6C5DAB608EE9}" dt="2026-01-06T10:32:35.569" v="37" actId="20577"/>
          <ac:spMkLst>
            <pc:docMk/>
            <pc:sldMk cId="1164802475" sldId="7732"/>
            <ac:spMk id="9" creationId="{E0FA48AE-5BFE-CED5-38B9-5D6312B6B077}"/>
          </ac:spMkLst>
        </pc:spChg>
        <pc:spChg chg="mod">
          <ac:chgData name="Irena Krošl" userId="S::irenak@vsgt.si::6f871211-9d6e-4801-9f7a-49ad5e71b0eb" providerId="AD" clId="Web-{A67A2F08-0D1F-2E8D-3341-6C5DAB608EE9}" dt="2026-01-06T10:34:08.726" v="74" actId="20577"/>
          <ac:spMkLst>
            <pc:docMk/>
            <pc:sldMk cId="1164802475" sldId="7732"/>
            <ac:spMk id="26" creationId="{E692E126-A856-F0CE-FE52-EDEEF84A76E2}"/>
          </ac:spMkLst>
        </pc:spChg>
        <pc:spChg chg="mod">
          <ac:chgData name="Irena Krošl" userId="S::irenak@vsgt.si::6f871211-9d6e-4801-9f7a-49ad5e71b0eb" providerId="AD" clId="Web-{A67A2F08-0D1F-2E8D-3341-6C5DAB608EE9}" dt="2026-01-06T10:33:46.398" v="67" actId="20577"/>
          <ac:spMkLst>
            <pc:docMk/>
            <pc:sldMk cId="1164802475" sldId="7732"/>
            <ac:spMk id="27" creationId="{71E24FF5-0447-4C0E-374E-FA093D1717F6}"/>
          </ac:spMkLst>
        </pc:spChg>
      </pc:sldChg>
      <pc:sldChg chg="modSp">
        <pc:chgData name="Irena Krošl" userId="S::irenak@vsgt.si::6f871211-9d6e-4801-9f7a-49ad5e71b0eb" providerId="AD" clId="Web-{A67A2F08-0D1F-2E8D-3341-6C5DAB608EE9}" dt="2026-01-06T10:35:47.059" v="89" actId="14100"/>
        <pc:sldMkLst>
          <pc:docMk/>
          <pc:sldMk cId="461981686" sldId="7733"/>
        </pc:sldMkLst>
        <pc:spChg chg="mod">
          <ac:chgData name="Irena Krošl" userId="S::irenak@vsgt.si::6f871211-9d6e-4801-9f7a-49ad5e71b0eb" providerId="AD" clId="Web-{A67A2F08-0D1F-2E8D-3341-6C5DAB608EE9}" dt="2026-01-06T10:35:45.418" v="88" actId="20577"/>
          <ac:spMkLst>
            <pc:docMk/>
            <pc:sldMk cId="461981686" sldId="7733"/>
            <ac:spMk id="8" creationId="{433F1DBA-D3E1-15F1-6EC0-3F287C47D176}"/>
          </ac:spMkLst>
        </pc:spChg>
        <pc:spChg chg="mod">
          <ac:chgData name="Irena Krošl" userId="S::irenak@vsgt.si::6f871211-9d6e-4801-9f7a-49ad5e71b0eb" providerId="AD" clId="Web-{A67A2F08-0D1F-2E8D-3341-6C5DAB608EE9}" dt="2026-01-06T10:35:47.059" v="89" actId="14100"/>
          <ac:spMkLst>
            <pc:docMk/>
            <pc:sldMk cId="461981686" sldId="7733"/>
            <ac:spMk id="11" creationId="{6B14956A-4F2E-99B5-AB95-F513417A9178}"/>
          </ac:spMkLst>
        </pc:spChg>
      </pc:sldChg>
      <pc:sldChg chg="modSp">
        <pc:chgData name="Irena Krošl" userId="S::irenak@vsgt.si::6f871211-9d6e-4801-9f7a-49ad5e71b0eb" providerId="AD" clId="Web-{A67A2F08-0D1F-2E8D-3341-6C5DAB608EE9}" dt="2026-01-06T10:34:32.695" v="77" actId="1076"/>
        <pc:sldMkLst>
          <pc:docMk/>
          <pc:sldMk cId="2587697110" sldId="7762"/>
        </pc:sldMkLst>
        <pc:spChg chg="mod">
          <ac:chgData name="Irena Krošl" userId="S::irenak@vsgt.si::6f871211-9d6e-4801-9f7a-49ad5e71b0eb" providerId="AD" clId="Web-{A67A2F08-0D1F-2E8D-3341-6C5DAB608EE9}" dt="2026-01-06T10:34:15.664" v="76" actId="1076"/>
          <ac:spMkLst>
            <pc:docMk/>
            <pc:sldMk cId="2587697110" sldId="7762"/>
            <ac:spMk id="9" creationId="{A5A24460-EC5F-02A8-8BFB-622B40009261}"/>
          </ac:spMkLst>
        </pc:spChg>
        <pc:spChg chg="mod">
          <ac:chgData name="Irena Krošl" userId="S::irenak@vsgt.si::6f871211-9d6e-4801-9f7a-49ad5e71b0eb" providerId="AD" clId="Web-{A67A2F08-0D1F-2E8D-3341-6C5DAB608EE9}" dt="2026-01-06T10:31:29.881" v="16"/>
          <ac:spMkLst>
            <pc:docMk/>
            <pc:sldMk cId="2587697110" sldId="7762"/>
            <ac:spMk id="11" creationId="{BB94895A-0A35-FF41-1465-D835B90448ED}"/>
          </ac:spMkLst>
        </pc:spChg>
        <pc:picChg chg="mod">
          <ac:chgData name="Irena Krošl" userId="S::irenak@vsgt.si::6f871211-9d6e-4801-9f7a-49ad5e71b0eb" providerId="AD" clId="Web-{A67A2F08-0D1F-2E8D-3341-6C5DAB608EE9}" dt="2026-01-06T10:34:32.695" v="77" actId="1076"/>
          <ac:picMkLst>
            <pc:docMk/>
            <pc:sldMk cId="2587697110" sldId="7762"/>
            <ac:picMk id="16" creationId="{FD78DBAC-0071-65E8-7645-2C5D31E48446}"/>
          </ac:picMkLst>
        </pc:picChg>
      </pc:sldChg>
      <pc:sldChg chg="modSp">
        <pc:chgData name="Irena Krošl" userId="S::irenak@vsgt.si::6f871211-9d6e-4801-9f7a-49ad5e71b0eb" providerId="AD" clId="Web-{A67A2F08-0D1F-2E8D-3341-6C5DAB608EE9}" dt="2026-01-06T10:30:27.520" v="9" actId="1076"/>
        <pc:sldMkLst>
          <pc:docMk/>
          <pc:sldMk cId="1721721080" sldId="7774"/>
        </pc:sldMkLst>
        <pc:spChg chg="mod">
          <ac:chgData name="Irena Krošl" userId="S::irenak@vsgt.si::6f871211-9d6e-4801-9f7a-49ad5e71b0eb" providerId="AD" clId="Web-{A67A2F08-0D1F-2E8D-3341-6C5DAB608EE9}" dt="2026-01-06T10:30:20.114" v="8" actId="14100"/>
          <ac:spMkLst>
            <pc:docMk/>
            <pc:sldMk cId="1721721080" sldId="7774"/>
            <ac:spMk id="2" creationId="{BA477325-FD39-810A-DCCC-E2BC43119A96}"/>
          </ac:spMkLst>
        </pc:spChg>
        <pc:picChg chg="mod">
          <ac:chgData name="Irena Krošl" userId="S::irenak@vsgt.si::6f871211-9d6e-4801-9f7a-49ad5e71b0eb" providerId="AD" clId="Web-{A67A2F08-0D1F-2E8D-3341-6C5DAB608EE9}" dt="2026-01-06T10:30:27.520" v="9" actId="1076"/>
          <ac:picMkLst>
            <pc:docMk/>
            <pc:sldMk cId="1721721080" sldId="7774"/>
            <ac:picMk id="10" creationId="{17498AD6-8D06-C042-1691-6C3932283900}"/>
          </ac:picMkLst>
        </pc:picChg>
      </pc:sldChg>
      <pc:sldChg chg="modSp">
        <pc:chgData name="Irena Krošl" userId="S::irenak@vsgt.si::6f871211-9d6e-4801-9f7a-49ad5e71b0eb" providerId="AD" clId="Web-{A67A2F08-0D1F-2E8D-3341-6C5DAB608EE9}" dt="2026-01-06T10:32:32.178" v="31" actId="20577"/>
        <pc:sldMkLst>
          <pc:docMk/>
          <pc:sldMk cId="3801510155" sldId="7776"/>
        </pc:sldMkLst>
        <pc:spChg chg="mod">
          <ac:chgData name="Irena Krošl" userId="S::irenak@vsgt.si::6f871211-9d6e-4801-9f7a-49ad5e71b0eb" providerId="AD" clId="Web-{A67A2F08-0D1F-2E8D-3341-6C5DAB608EE9}" dt="2026-01-06T10:32:32.178" v="31" actId="20577"/>
          <ac:spMkLst>
            <pc:docMk/>
            <pc:sldMk cId="3801510155" sldId="7776"/>
            <ac:spMk id="2" creationId="{BA477325-FD39-810A-DCCC-E2BC43119A96}"/>
          </ac:spMkLst>
        </pc:spChg>
        <pc:spChg chg="mod">
          <ac:chgData name="Irena Krošl" userId="S::irenak@vsgt.si::6f871211-9d6e-4801-9f7a-49ad5e71b0eb" providerId="AD" clId="Web-{A67A2F08-0D1F-2E8D-3341-6C5DAB608EE9}" dt="2026-01-06T10:32:20.537" v="25" actId="20577"/>
          <ac:spMkLst>
            <pc:docMk/>
            <pc:sldMk cId="3801510155" sldId="7776"/>
            <ac:spMk id="3" creationId="{A9176FE3-F725-B493-6590-4D70990DBECD}"/>
          </ac:spMkLst>
        </pc:spChg>
      </pc:sldChg>
      <pc:sldChg chg="modSp">
        <pc:chgData name="Irena Krošl" userId="S::irenak@vsgt.si::6f871211-9d6e-4801-9f7a-49ad5e71b0eb" providerId="AD" clId="Web-{A67A2F08-0D1F-2E8D-3341-6C5DAB608EE9}" dt="2026-01-06T10:35:07.914" v="86" actId="14100"/>
        <pc:sldMkLst>
          <pc:docMk/>
          <pc:sldMk cId="1910519654" sldId="7777"/>
        </pc:sldMkLst>
        <pc:spChg chg="mod">
          <ac:chgData name="Irena Krošl" userId="S::irenak@vsgt.si::6f871211-9d6e-4801-9f7a-49ad5e71b0eb" providerId="AD" clId="Web-{A67A2F08-0D1F-2E8D-3341-6C5DAB608EE9}" dt="2026-01-06T10:34:36.320" v="78" actId="14100"/>
          <ac:spMkLst>
            <pc:docMk/>
            <pc:sldMk cId="1910519654" sldId="7777"/>
            <ac:spMk id="9" creationId="{48721B21-D637-6301-BA00-D0834EB900E5}"/>
          </ac:spMkLst>
        </pc:spChg>
        <pc:spChg chg="mod">
          <ac:chgData name="Irena Krošl" userId="S::irenak@vsgt.si::6f871211-9d6e-4801-9f7a-49ad5e71b0eb" providerId="AD" clId="Web-{A67A2F08-0D1F-2E8D-3341-6C5DAB608EE9}" dt="2026-01-06T10:35:07.914" v="86" actId="14100"/>
          <ac:spMkLst>
            <pc:docMk/>
            <pc:sldMk cId="1910519654" sldId="7777"/>
            <ac:spMk id="11" creationId="{B84D83D9-B597-2878-7312-319882F64941}"/>
          </ac:spMkLst>
        </pc:spChg>
        <pc:picChg chg="mod">
          <ac:chgData name="Irena Krošl" userId="S::irenak@vsgt.si::6f871211-9d6e-4801-9f7a-49ad5e71b0eb" providerId="AD" clId="Web-{A67A2F08-0D1F-2E8D-3341-6C5DAB608EE9}" dt="2026-01-06T10:35:00.055" v="84" actId="1076"/>
          <ac:picMkLst>
            <pc:docMk/>
            <pc:sldMk cId="1910519654" sldId="7777"/>
            <ac:picMk id="16" creationId="{0BFCB701-C60E-04B8-5889-353C13DAD1F3}"/>
          </ac:picMkLst>
        </pc:picChg>
      </pc:sldChg>
      <pc:sldChg chg="modSp">
        <pc:chgData name="Irena Krošl" userId="S::irenak@vsgt.si::6f871211-9d6e-4801-9f7a-49ad5e71b0eb" providerId="AD" clId="Web-{A67A2F08-0D1F-2E8D-3341-6C5DAB608EE9}" dt="2026-01-06T10:36:15.812" v="92" actId="14100"/>
        <pc:sldMkLst>
          <pc:docMk/>
          <pc:sldMk cId="2781717674" sldId="7778"/>
        </pc:sldMkLst>
        <pc:spChg chg="mod">
          <ac:chgData name="Irena Krošl" userId="S::irenak@vsgt.si::6f871211-9d6e-4801-9f7a-49ad5e71b0eb" providerId="AD" clId="Web-{A67A2F08-0D1F-2E8D-3341-6C5DAB608EE9}" dt="2026-01-06T10:36:14.202" v="91" actId="20577"/>
          <ac:spMkLst>
            <pc:docMk/>
            <pc:sldMk cId="2781717674" sldId="7778"/>
            <ac:spMk id="8" creationId="{9412602C-1F0E-66E9-A4F1-664A832F21EE}"/>
          </ac:spMkLst>
        </pc:spChg>
        <pc:spChg chg="mod">
          <ac:chgData name="Irena Krošl" userId="S::irenak@vsgt.si::6f871211-9d6e-4801-9f7a-49ad5e71b0eb" providerId="AD" clId="Web-{A67A2F08-0D1F-2E8D-3341-6C5DAB608EE9}" dt="2026-01-06T10:36:15.812" v="92" actId="14100"/>
          <ac:spMkLst>
            <pc:docMk/>
            <pc:sldMk cId="2781717674" sldId="7778"/>
            <ac:spMk id="11" creationId="{AD7DAC69-9D74-A96D-248D-CD775C647699}"/>
          </ac:spMkLst>
        </pc:spChg>
      </pc:sldChg>
      <pc:sldChg chg="modSp">
        <pc:chgData name="Irena Krošl" userId="S::irenak@vsgt.si::6f871211-9d6e-4801-9f7a-49ad5e71b0eb" providerId="AD" clId="Web-{A67A2F08-0D1F-2E8D-3341-6C5DAB608EE9}" dt="2026-01-06T10:37:28.020" v="97" actId="14100"/>
        <pc:sldMkLst>
          <pc:docMk/>
          <pc:sldMk cId="1686943086" sldId="7779"/>
        </pc:sldMkLst>
        <pc:spChg chg="mod">
          <ac:chgData name="Irena Krošl" userId="S::irenak@vsgt.si::6f871211-9d6e-4801-9f7a-49ad5e71b0eb" providerId="AD" clId="Web-{A67A2F08-0D1F-2E8D-3341-6C5DAB608EE9}" dt="2026-01-06T10:37:28.020" v="97" actId="14100"/>
          <ac:spMkLst>
            <pc:docMk/>
            <pc:sldMk cId="1686943086" sldId="7779"/>
            <ac:spMk id="8" creationId="{5906D97B-CB82-8C8C-97F5-B2C20BE00DE7}"/>
          </ac:spMkLst>
        </pc:spChg>
        <pc:spChg chg="mod">
          <ac:chgData name="Irena Krošl" userId="S::irenak@vsgt.si::6f871211-9d6e-4801-9f7a-49ad5e71b0eb" providerId="AD" clId="Web-{A67A2F08-0D1F-2E8D-3341-6C5DAB608EE9}" dt="2026-01-06T10:36:55.268" v="93" actId="14100"/>
          <ac:spMkLst>
            <pc:docMk/>
            <pc:sldMk cId="1686943086" sldId="7779"/>
            <ac:spMk id="11" creationId="{E87B6F1C-A503-ACF7-7C5B-F7849742EC6E}"/>
          </ac:spMkLst>
        </pc:spChg>
      </pc:sldChg>
      <pc:sldChg chg="modSp">
        <pc:chgData name="Irena Krošl" userId="S::irenak@vsgt.si::6f871211-9d6e-4801-9f7a-49ad5e71b0eb" providerId="AD" clId="Web-{A67A2F08-0D1F-2E8D-3341-6C5DAB608EE9}" dt="2026-01-06T10:37:48.772" v="100" actId="14100"/>
        <pc:sldMkLst>
          <pc:docMk/>
          <pc:sldMk cId="3013819385" sldId="7780"/>
        </pc:sldMkLst>
        <pc:spChg chg="mod">
          <ac:chgData name="Irena Krošl" userId="S::irenak@vsgt.si::6f871211-9d6e-4801-9f7a-49ad5e71b0eb" providerId="AD" clId="Web-{A67A2F08-0D1F-2E8D-3341-6C5DAB608EE9}" dt="2026-01-06T10:37:46.959" v="99" actId="20577"/>
          <ac:spMkLst>
            <pc:docMk/>
            <pc:sldMk cId="3013819385" sldId="7780"/>
            <ac:spMk id="8" creationId="{52327F51-97EC-1715-0512-60A87AA3CA0B}"/>
          </ac:spMkLst>
        </pc:spChg>
        <pc:spChg chg="mod">
          <ac:chgData name="Irena Krošl" userId="S::irenak@vsgt.si::6f871211-9d6e-4801-9f7a-49ad5e71b0eb" providerId="AD" clId="Web-{A67A2F08-0D1F-2E8D-3341-6C5DAB608EE9}" dt="2026-01-06T10:37:48.772" v="100" actId="14100"/>
          <ac:spMkLst>
            <pc:docMk/>
            <pc:sldMk cId="3013819385" sldId="7780"/>
            <ac:spMk id="11" creationId="{27137488-5CDD-DBEC-E27E-09556E414EFA}"/>
          </ac:spMkLst>
        </pc:spChg>
      </pc:sldChg>
      <pc:sldChg chg="modSp">
        <pc:chgData name="Irena Krošl" userId="S::irenak@vsgt.si::6f871211-9d6e-4801-9f7a-49ad5e71b0eb" providerId="AD" clId="Web-{A67A2F08-0D1F-2E8D-3341-6C5DAB608EE9}" dt="2026-01-06T10:38:41.666" v="103" actId="1076"/>
        <pc:sldMkLst>
          <pc:docMk/>
          <pc:sldMk cId="3823705933" sldId="7810"/>
        </pc:sldMkLst>
        <pc:spChg chg="mod">
          <ac:chgData name="Irena Krošl" userId="S::irenak@vsgt.si::6f871211-9d6e-4801-9f7a-49ad5e71b0eb" providerId="AD" clId="Web-{A67A2F08-0D1F-2E8D-3341-6C5DAB608EE9}" dt="2026-01-06T10:38:41.666" v="103" actId="1076"/>
          <ac:spMkLst>
            <pc:docMk/>
            <pc:sldMk cId="3823705933" sldId="7810"/>
            <ac:spMk id="4" creationId="{BA9102F0-F3DE-CB6E-1E6D-EBA64EB77B8E}"/>
          </ac:spMkLst>
        </pc:spChg>
      </pc:sldChg>
      <pc:sldChg chg="modSp">
        <pc:chgData name="Irena Krošl" userId="S::irenak@vsgt.si::6f871211-9d6e-4801-9f7a-49ad5e71b0eb" providerId="AD" clId="Web-{A67A2F08-0D1F-2E8D-3341-6C5DAB608EE9}" dt="2026-01-06T10:39:35.262" v="109" actId="14100"/>
        <pc:sldMkLst>
          <pc:docMk/>
          <pc:sldMk cId="1281997571" sldId="7811"/>
        </pc:sldMkLst>
        <pc:spChg chg="mod">
          <ac:chgData name="Irena Krošl" userId="S::irenak@vsgt.si::6f871211-9d6e-4801-9f7a-49ad5e71b0eb" providerId="AD" clId="Web-{A67A2F08-0D1F-2E8D-3341-6C5DAB608EE9}" dt="2026-01-06T10:39:35.262" v="109" actId="14100"/>
          <ac:spMkLst>
            <pc:docMk/>
            <pc:sldMk cId="1281997571" sldId="7811"/>
            <ac:spMk id="4" creationId="{32692B2C-1A7C-D527-8ED2-6C7743596A72}"/>
          </ac:spMkLst>
        </pc:spChg>
        <pc:spChg chg="mod">
          <ac:chgData name="Irena Krošl" userId="S::irenak@vsgt.si::6f871211-9d6e-4801-9f7a-49ad5e71b0eb" providerId="AD" clId="Web-{A67A2F08-0D1F-2E8D-3341-6C5DAB608EE9}" dt="2026-01-06T10:39:07.276" v="108" actId="1076"/>
          <ac:spMkLst>
            <pc:docMk/>
            <pc:sldMk cId="1281997571" sldId="7811"/>
            <ac:spMk id="7" creationId="{0CED9F38-985A-3CBB-8B61-E242D878A116}"/>
          </ac:spMkLst>
        </pc:spChg>
      </pc:sldChg>
      <pc:sldChg chg="modSp">
        <pc:chgData name="Irena Krošl" userId="S::irenak@vsgt.si::6f871211-9d6e-4801-9f7a-49ad5e71b0eb" providerId="AD" clId="Web-{A67A2F08-0D1F-2E8D-3341-6C5DAB608EE9}" dt="2026-01-06T12:47:40.615" v="303" actId="20577"/>
        <pc:sldMkLst>
          <pc:docMk/>
          <pc:sldMk cId="2054698152" sldId="7818"/>
        </pc:sldMkLst>
        <pc:spChg chg="mod">
          <ac:chgData name="Irena Krošl" userId="S::irenak@vsgt.si::6f871211-9d6e-4801-9f7a-49ad5e71b0eb" providerId="AD" clId="Web-{A67A2F08-0D1F-2E8D-3341-6C5DAB608EE9}" dt="2026-01-06T12:47:40.615" v="303" actId="20577"/>
          <ac:spMkLst>
            <pc:docMk/>
            <pc:sldMk cId="2054698152" sldId="7818"/>
            <ac:spMk id="3" creationId="{B77E17EE-4271-DC79-9742-762CB9B3BAAC}"/>
          </ac:spMkLst>
        </pc:spChg>
      </pc:sldChg>
      <pc:sldChg chg="modSp">
        <pc:chgData name="Irena Krošl" userId="S::irenak@vsgt.si::6f871211-9d6e-4801-9f7a-49ad5e71b0eb" providerId="AD" clId="Web-{A67A2F08-0D1F-2E8D-3341-6C5DAB608EE9}" dt="2026-01-06T10:31:29.881" v="16"/>
        <pc:sldMkLst>
          <pc:docMk/>
          <pc:sldMk cId="3944741756" sldId="7819"/>
        </pc:sldMkLst>
        <pc:graphicFrameChg chg="modGraphic">
          <ac:chgData name="Irena Krošl" userId="S::irenak@vsgt.si::6f871211-9d6e-4801-9f7a-49ad5e71b0eb" providerId="AD" clId="Web-{A67A2F08-0D1F-2E8D-3341-6C5DAB608EE9}" dt="2026-01-06T10:31:29.881" v="16"/>
          <ac:graphicFrameMkLst>
            <pc:docMk/>
            <pc:sldMk cId="3944741756" sldId="7819"/>
            <ac:graphicFrameMk id="5" creationId="{1FC3A258-E891-A19B-87DC-E632E43613A7}"/>
          </ac:graphicFrameMkLst>
        </pc:graphicFrameChg>
      </pc:sldChg>
      <pc:sldChg chg="modSp">
        <pc:chgData name="Irena Krošl" userId="S::irenak@vsgt.si::6f871211-9d6e-4801-9f7a-49ad5e71b0eb" providerId="AD" clId="Web-{A67A2F08-0D1F-2E8D-3341-6C5DAB608EE9}" dt="2026-01-06T12:48:31.007" v="307" actId="20577"/>
        <pc:sldMkLst>
          <pc:docMk/>
          <pc:sldMk cId="30863344" sldId="7821"/>
        </pc:sldMkLst>
        <pc:spChg chg="mod">
          <ac:chgData name="Irena Krošl" userId="S::irenak@vsgt.si::6f871211-9d6e-4801-9f7a-49ad5e71b0eb" providerId="AD" clId="Web-{A67A2F08-0D1F-2E8D-3341-6C5DAB608EE9}" dt="2026-01-06T12:47:51.084" v="304" actId="14100"/>
          <ac:spMkLst>
            <pc:docMk/>
            <pc:sldMk cId="30863344" sldId="7821"/>
            <ac:spMk id="2" creationId="{864D9E78-D41E-8340-4845-1948DB2B68F0}"/>
          </ac:spMkLst>
        </pc:spChg>
        <pc:spChg chg="mod">
          <ac:chgData name="Irena Krošl" userId="S::irenak@vsgt.si::6f871211-9d6e-4801-9f7a-49ad5e71b0eb" providerId="AD" clId="Web-{A67A2F08-0D1F-2E8D-3341-6C5DAB608EE9}" dt="2026-01-06T12:48:31.007" v="307" actId="20577"/>
          <ac:spMkLst>
            <pc:docMk/>
            <pc:sldMk cId="30863344" sldId="7821"/>
            <ac:spMk id="3" creationId="{D368E03F-06EC-3E1C-3E50-4D5AD7B63151}"/>
          </ac:spMkLst>
        </pc:spChg>
      </pc:sldChg>
      <pc:sldChg chg="modSp">
        <pc:chgData name="Irena Krošl" userId="S::irenak@vsgt.si::6f871211-9d6e-4801-9f7a-49ad5e71b0eb" providerId="AD" clId="Web-{A67A2F08-0D1F-2E8D-3341-6C5DAB608EE9}" dt="2026-01-06T10:41:25.876" v="127" actId="20577"/>
        <pc:sldMkLst>
          <pc:docMk/>
          <pc:sldMk cId="683843563" sldId="7823"/>
        </pc:sldMkLst>
        <pc:spChg chg="mod">
          <ac:chgData name="Irena Krošl" userId="S::irenak@vsgt.si::6f871211-9d6e-4801-9f7a-49ad5e71b0eb" providerId="AD" clId="Web-{A67A2F08-0D1F-2E8D-3341-6C5DAB608EE9}" dt="2026-01-06T10:40:19.936" v="117" actId="1076"/>
          <ac:spMkLst>
            <pc:docMk/>
            <pc:sldMk cId="683843563" sldId="7823"/>
            <ac:spMk id="2" creationId="{5A78E61E-1D81-9424-6811-47F39E53475C}"/>
          </ac:spMkLst>
        </pc:spChg>
        <pc:spChg chg="mod">
          <ac:chgData name="Irena Krošl" userId="S::irenak@vsgt.si::6f871211-9d6e-4801-9f7a-49ad5e71b0eb" providerId="AD" clId="Web-{A67A2F08-0D1F-2E8D-3341-6C5DAB608EE9}" dt="2026-01-06T10:40:22.389" v="118" actId="1076"/>
          <ac:spMkLst>
            <pc:docMk/>
            <pc:sldMk cId="683843563" sldId="7823"/>
            <ac:spMk id="3" creationId="{FAD9E888-E0BC-C079-1908-A72A8CC75FED}"/>
          </ac:spMkLst>
        </pc:spChg>
        <pc:spChg chg="mod">
          <ac:chgData name="Irena Krošl" userId="S::irenak@vsgt.si::6f871211-9d6e-4801-9f7a-49ad5e71b0eb" providerId="AD" clId="Web-{A67A2F08-0D1F-2E8D-3341-6C5DAB608EE9}" dt="2026-01-06T10:41:25.876" v="127" actId="20577"/>
          <ac:spMkLst>
            <pc:docMk/>
            <pc:sldMk cId="683843563" sldId="7823"/>
            <ac:spMk id="16" creationId="{870F6320-EF47-1DDA-68FF-FF992FBC9A34}"/>
          </ac:spMkLst>
        </pc:spChg>
        <pc:spChg chg="mod">
          <ac:chgData name="Irena Krošl" userId="S::irenak@vsgt.si::6f871211-9d6e-4801-9f7a-49ad5e71b0eb" providerId="AD" clId="Web-{A67A2F08-0D1F-2E8D-3341-6C5DAB608EE9}" dt="2026-01-06T10:40:18.029" v="116" actId="1076"/>
          <ac:spMkLst>
            <pc:docMk/>
            <pc:sldMk cId="683843563" sldId="7823"/>
            <ac:spMk id="17" creationId="{48A2667B-D5B7-2371-7A26-64F956AFE303}"/>
          </ac:spMkLst>
        </pc:spChg>
      </pc:sldChg>
      <pc:sldChg chg="modSp">
        <pc:chgData name="Irena Krošl" userId="S::irenak@vsgt.si::6f871211-9d6e-4801-9f7a-49ad5e71b0eb" providerId="AD" clId="Web-{A67A2F08-0D1F-2E8D-3341-6C5DAB608EE9}" dt="2026-01-06T10:40:00.310" v="114" actId="20577"/>
        <pc:sldMkLst>
          <pc:docMk/>
          <pc:sldMk cId="3840350008" sldId="7825"/>
        </pc:sldMkLst>
        <pc:spChg chg="mod">
          <ac:chgData name="Irena Krošl" userId="S::irenak@vsgt.si::6f871211-9d6e-4801-9f7a-49ad5e71b0eb" providerId="AD" clId="Web-{A67A2F08-0D1F-2E8D-3341-6C5DAB608EE9}" dt="2026-01-06T10:39:50.185" v="111" actId="1076"/>
          <ac:spMkLst>
            <pc:docMk/>
            <pc:sldMk cId="3840350008" sldId="7825"/>
            <ac:spMk id="16" creationId="{7F0EC94C-5CE6-5EE2-4183-CF12528AD63A}"/>
          </ac:spMkLst>
        </pc:spChg>
        <pc:spChg chg="mod">
          <ac:chgData name="Irena Krošl" userId="S::irenak@vsgt.si::6f871211-9d6e-4801-9f7a-49ad5e71b0eb" providerId="AD" clId="Web-{A67A2F08-0D1F-2E8D-3341-6C5DAB608EE9}" dt="2026-01-06T10:40:00.310" v="114" actId="20577"/>
          <ac:spMkLst>
            <pc:docMk/>
            <pc:sldMk cId="3840350008" sldId="7825"/>
            <ac:spMk id="17" creationId="{30FA68B2-404B-6D92-F43C-CA36F9CBDEBC}"/>
          </ac:spMkLst>
        </pc:spChg>
        <pc:picChg chg="mod">
          <ac:chgData name="Irena Krošl" userId="S::irenak@vsgt.si::6f871211-9d6e-4801-9f7a-49ad5e71b0eb" providerId="AD" clId="Web-{A67A2F08-0D1F-2E8D-3341-6C5DAB608EE9}" dt="2026-01-06T10:39:45.028" v="110" actId="1076"/>
          <ac:picMkLst>
            <pc:docMk/>
            <pc:sldMk cId="3840350008" sldId="7825"/>
            <ac:picMk id="2" creationId="{20083ECC-6444-4D9C-82F6-95A52154DFE4}"/>
          </ac:picMkLst>
        </pc:picChg>
      </pc:sldChg>
      <pc:sldChg chg="modSp">
        <pc:chgData name="Irena Krošl" userId="S::irenak@vsgt.si::6f871211-9d6e-4801-9f7a-49ad5e71b0eb" providerId="AD" clId="Web-{A67A2F08-0D1F-2E8D-3341-6C5DAB608EE9}" dt="2026-01-06T10:41:32.548" v="129" actId="1076"/>
        <pc:sldMkLst>
          <pc:docMk/>
          <pc:sldMk cId="1898698121" sldId="7826"/>
        </pc:sldMkLst>
        <pc:spChg chg="mod">
          <ac:chgData name="Irena Krošl" userId="S::irenak@vsgt.si::6f871211-9d6e-4801-9f7a-49ad5e71b0eb" providerId="AD" clId="Web-{A67A2F08-0D1F-2E8D-3341-6C5DAB608EE9}" dt="2026-01-06T10:41:29.767" v="128" actId="1076"/>
          <ac:spMkLst>
            <pc:docMk/>
            <pc:sldMk cId="1898698121" sldId="7826"/>
            <ac:spMk id="16" creationId="{C15149FC-9986-7DC9-98A4-F8ED7B4A4296}"/>
          </ac:spMkLst>
        </pc:spChg>
        <pc:spChg chg="mod">
          <ac:chgData name="Irena Krošl" userId="S::irenak@vsgt.si::6f871211-9d6e-4801-9f7a-49ad5e71b0eb" providerId="AD" clId="Web-{A67A2F08-0D1F-2E8D-3341-6C5DAB608EE9}" dt="2026-01-06T10:41:32.548" v="129" actId="1076"/>
          <ac:spMkLst>
            <pc:docMk/>
            <pc:sldMk cId="1898698121" sldId="7826"/>
            <ac:spMk id="17" creationId="{DB6060C4-FE2B-98B1-EC67-3A34402A3B63}"/>
          </ac:spMkLst>
        </pc:spChg>
      </pc:sldChg>
      <pc:sldChg chg="modSp">
        <pc:chgData name="Irena Krošl" userId="S::irenak@vsgt.si::6f871211-9d6e-4801-9f7a-49ad5e71b0eb" providerId="AD" clId="Web-{A67A2F08-0D1F-2E8D-3341-6C5DAB608EE9}" dt="2026-01-06T10:51:50.450" v="150" actId="20577"/>
        <pc:sldMkLst>
          <pc:docMk/>
          <pc:sldMk cId="1326477145" sldId="7827"/>
        </pc:sldMkLst>
        <pc:spChg chg="mod">
          <ac:chgData name="Irena Krošl" userId="S::irenak@vsgt.si::6f871211-9d6e-4801-9f7a-49ad5e71b0eb" providerId="AD" clId="Web-{A67A2F08-0D1F-2E8D-3341-6C5DAB608EE9}" dt="2026-01-06T10:51:50.450" v="150" actId="20577"/>
          <ac:spMkLst>
            <pc:docMk/>
            <pc:sldMk cId="1326477145" sldId="7827"/>
            <ac:spMk id="4" creationId="{05390A09-8C8D-4886-3A99-7B2B325F180E}"/>
          </ac:spMkLst>
        </pc:spChg>
        <pc:picChg chg="mod">
          <ac:chgData name="Irena Krošl" userId="S::irenak@vsgt.si::6f871211-9d6e-4801-9f7a-49ad5e71b0eb" providerId="AD" clId="Web-{A67A2F08-0D1F-2E8D-3341-6C5DAB608EE9}" dt="2026-01-06T10:51:08.231" v="139" actId="1076"/>
          <ac:picMkLst>
            <pc:docMk/>
            <pc:sldMk cId="1326477145" sldId="7827"/>
            <ac:picMk id="3" creationId="{A82169D8-B883-EAA6-4BD8-6B72898E434F}"/>
          </ac:picMkLst>
        </pc:picChg>
      </pc:sldChg>
      <pc:sldChg chg="modSp">
        <pc:chgData name="Irena Krošl" userId="S::irenak@vsgt.si::6f871211-9d6e-4801-9f7a-49ad5e71b0eb" providerId="AD" clId="Web-{A67A2F08-0D1F-2E8D-3341-6C5DAB608EE9}" dt="2026-01-06T10:50:21.011" v="136" actId="14100"/>
        <pc:sldMkLst>
          <pc:docMk/>
          <pc:sldMk cId="2420806058" sldId="7828"/>
        </pc:sldMkLst>
        <pc:spChg chg="mod">
          <ac:chgData name="Irena Krošl" userId="S::irenak@vsgt.si::6f871211-9d6e-4801-9f7a-49ad5e71b0eb" providerId="AD" clId="Web-{A67A2F08-0D1F-2E8D-3341-6C5DAB608EE9}" dt="2026-01-06T10:49:39.652" v="134" actId="1076"/>
          <ac:spMkLst>
            <pc:docMk/>
            <pc:sldMk cId="2420806058" sldId="7828"/>
            <ac:spMk id="4" creationId="{9862BC07-5394-0A22-B15A-F8E6041B0287}"/>
          </ac:spMkLst>
        </pc:spChg>
        <pc:spChg chg="mod">
          <ac:chgData name="Irena Krošl" userId="S::irenak@vsgt.si::6f871211-9d6e-4801-9f7a-49ad5e71b0eb" providerId="AD" clId="Web-{A67A2F08-0D1F-2E8D-3341-6C5DAB608EE9}" dt="2026-01-06T10:50:21.011" v="136" actId="14100"/>
          <ac:spMkLst>
            <pc:docMk/>
            <pc:sldMk cId="2420806058" sldId="7828"/>
            <ac:spMk id="7" creationId="{2ACEA0ED-B006-5B3D-ECC4-3C3C8874799E}"/>
          </ac:spMkLst>
        </pc:spChg>
        <pc:grpChg chg="mod">
          <ac:chgData name="Irena Krošl" userId="S::irenak@vsgt.si::6f871211-9d6e-4801-9f7a-49ad5e71b0eb" providerId="AD" clId="Web-{A67A2F08-0D1F-2E8D-3341-6C5DAB608EE9}" dt="2026-01-06T10:49:36.261" v="133" actId="1076"/>
          <ac:grpSpMkLst>
            <pc:docMk/>
            <pc:sldMk cId="2420806058" sldId="7828"/>
            <ac:grpSpMk id="8" creationId="{DE2DE88E-E5E8-BA82-ED06-0C7049BD8F84}"/>
          </ac:grpSpMkLst>
        </pc:grpChg>
      </pc:sldChg>
      <pc:sldChg chg="modSp">
        <pc:chgData name="Irena Krošl" userId="S::irenak@vsgt.si::6f871211-9d6e-4801-9f7a-49ad5e71b0eb" providerId="AD" clId="Web-{A67A2F08-0D1F-2E8D-3341-6C5DAB608EE9}" dt="2026-01-06T12:17:34.988" v="222" actId="1076"/>
        <pc:sldMkLst>
          <pc:docMk/>
          <pc:sldMk cId="2373582647" sldId="7829"/>
        </pc:sldMkLst>
        <pc:spChg chg="mod">
          <ac:chgData name="Irena Krošl" userId="S::irenak@vsgt.si::6f871211-9d6e-4801-9f7a-49ad5e71b0eb" providerId="AD" clId="Web-{A67A2F08-0D1F-2E8D-3341-6C5DAB608EE9}" dt="2026-01-06T12:17:34.988" v="222" actId="1076"/>
          <ac:spMkLst>
            <pc:docMk/>
            <pc:sldMk cId="2373582647" sldId="7829"/>
            <ac:spMk id="4" creationId="{ECF429E8-7517-E76A-4230-340FA088C7EC}"/>
          </ac:spMkLst>
        </pc:spChg>
      </pc:sldChg>
      <pc:sldChg chg="modSp">
        <pc:chgData name="Irena Krošl" userId="S::irenak@vsgt.si::6f871211-9d6e-4801-9f7a-49ad5e71b0eb" providerId="AD" clId="Web-{A67A2F08-0D1F-2E8D-3341-6C5DAB608EE9}" dt="2026-01-06T12:18:38.927" v="228" actId="14100"/>
        <pc:sldMkLst>
          <pc:docMk/>
          <pc:sldMk cId="4049881001" sldId="7830"/>
        </pc:sldMkLst>
        <pc:spChg chg="mod">
          <ac:chgData name="Irena Krošl" userId="S::irenak@vsgt.si::6f871211-9d6e-4801-9f7a-49ad5e71b0eb" providerId="AD" clId="Web-{A67A2F08-0D1F-2E8D-3341-6C5DAB608EE9}" dt="2026-01-06T12:18:38.927" v="228" actId="14100"/>
          <ac:spMkLst>
            <pc:docMk/>
            <pc:sldMk cId="4049881001" sldId="7830"/>
            <ac:spMk id="4" creationId="{23C8791F-3124-01A1-0D85-29E3745C0D41}"/>
          </ac:spMkLst>
        </pc:spChg>
        <pc:picChg chg="mod">
          <ac:chgData name="Irena Krošl" userId="S::irenak@vsgt.si::6f871211-9d6e-4801-9f7a-49ad5e71b0eb" providerId="AD" clId="Web-{A67A2F08-0D1F-2E8D-3341-6C5DAB608EE9}" dt="2026-01-06T12:18:06.629" v="225" actId="1076"/>
          <ac:picMkLst>
            <pc:docMk/>
            <pc:sldMk cId="4049881001" sldId="7830"/>
            <ac:picMk id="3" creationId="{BF6B4361-3FC2-B941-C370-D66C5659FE7B}"/>
          </ac:picMkLst>
        </pc:picChg>
      </pc:sldChg>
      <pc:sldChg chg="modSp">
        <pc:chgData name="Irena Krošl" userId="S::irenak@vsgt.si::6f871211-9d6e-4801-9f7a-49ad5e71b0eb" providerId="AD" clId="Web-{A67A2F08-0D1F-2E8D-3341-6C5DAB608EE9}" dt="2026-01-06T10:53:13.206" v="159" actId="20577"/>
        <pc:sldMkLst>
          <pc:docMk/>
          <pc:sldMk cId="164408207" sldId="7831"/>
        </pc:sldMkLst>
        <pc:spChg chg="mod">
          <ac:chgData name="Irena Krošl" userId="S::irenak@vsgt.si::6f871211-9d6e-4801-9f7a-49ad5e71b0eb" providerId="AD" clId="Web-{A67A2F08-0D1F-2E8D-3341-6C5DAB608EE9}" dt="2026-01-06T10:52:15.591" v="154" actId="1076"/>
          <ac:spMkLst>
            <pc:docMk/>
            <pc:sldMk cId="164408207" sldId="7831"/>
            <ac:spMk id="16" creationId="{74918195-F021-2589-07C7-B99A2815DED6}"/>
          </ac:spMkLst>
        </pc:spChg>
        <pc:spChg chg="mod">
          <ac:chgData name="Irena Krošl" userId="S::irenak@vsgt.si::6f871211-9d6e-4801-9f7a-49ad5e71b0eb" providerId="AD" clId="Web-{A67A2F08-0D1F-2E8D-3341-6C5DAB608EE9}" dt="2026-01-06T10:53:13.206" v="159" actId="20577"/>
          <ac:spMkLst>
            <pc:docMk/>
            <pc:sldMk cId="164408207" sldId="7831"/>
            <ac:spMk id="17" creationId="{D61F70B7-FF9E-FD57-75E8-3EE08AAF7779}"/>
          </ac:spMkLst>
        </pc:spChg>
        <pc:picChg chg="mod">
          <ac:chgData name="Irena Krošl" userId="S::irenak@vsgt.si::6f871211-9d6e-4801-9f7a-49ad5e71b0eb" providerId="AD" clId="Web-{A67A2F08-0D1F-2E8D-3341-6C5DAB608EE9}" dt="2026-01-06T10:52:02.028" v="152" actId="1076"/>
          <ac:picMkLst>
            <pc:docMk/>
            <pc:sldMk cId="164408207" sldId="7831"/>
            <ac:picMk id="2" creationId="{8CC9A6E8-F0C8-394C-13EE-AD3D2D5C128F}"/>
          </ac:picMkLst>
        </pc:picChg>
        <pc:cxnChg chg="mod">
          <ac:chgData name="Irena Krošl" userId="S::irenak@vsgt.si::6f871211-9d6e-4801-9f7a-49ad5e71b0eb" providerId="AD" clId="Web-{A67A2F08-0D1F-2E8D-3341-6C5DAB608EE9}" dt="2026-01-06T10:52:23.092" v="155" actId="1076"/>
          <ac:cxnSpMkLst>
            <pc:docMk/>
            <pc:sldMk cId="164408207" sldId="7831"/>
            <ac:cxnSpMk id="15" creationId="{3F622EAA-64E4-EB30-0AE4-2E6D7CE7A35F}"/>
          </ac:cxnSpMkLst>
        </pc:cxnChg>
      </pc:sldChg>
      <pc:sldChg chg="modSp">
        <pc:chgData name="Irena Krošl" userId="S::irenak@vsgt.si::6f871211-9d6e-4801-9f7a-49ad5e71b0eb" providerId="AD" clId="Web-{A67A2F08-0D1F-2E8D-3341-6C5DAB608EE9}" dt="2026-01-06T10:56:38.093" v="167" actId="20577"/>
        <pc:sldMkLst>
          <pc:docMk/>
          <pc:sldMk cId="2682339033" sldId="7832"/>
        </pc:sldMkLst>
        <pc:spChg chg="mod">
          <ac:chgData name="Irena Krošl" userId="S::irenak@vsgt.si::6f871211-9d6e-4801-9f7a-49ad5e71b0eb" providerId="AD" clId="Web-{A67A2F08-0D1F-2E8D-3341-6C5DAB608EE9}" dt="2026-01-06T10:56:38.093" v="167" actId="20577"/>
          <ac:spMkLst>
            <pc:docMk/>
            <pc:sldMk cId="2682339033" sldId="7832"/>
            <ac:spMk id="2" creationId="{E5811EEA-6B18-BF42-5D72-EC100010B63A}"/>
          </ac:spMkLst>
        </pc:spChg>
        <pc:spChg chg="mod">
          <ac:chgData name="Irena Krošl" userId="S::irenak@vsgt.si::6f871211-9d6e-4801-9f7a-49ad5e71b0eb" providerId="AD" clId="Web-{A67A2F08-0D1F-2E8D-3341-6C5DAB608EE9}" dt="2026-01-06T10:53:27.222" v="163" actId="1076"/>
          <ac:spMkLst>
            <pc:docMk/>
            <pc:sldMk cId="2682339033" sldId="7832"/>
            <ac:spMk id="3" creationId="{7E1024FE-19E7-D411-B853-EA91429CFBC4}"/>
          </ac:spMkLst>
        </pc:spChg>
        <pc:spChg chg="mod">
          <ac:chgData name="Irena Krošl" userId="S::irenak@vsgt.si::6f871211-9d6e-4801-9f7a-49ad5e71b0eb" providerId="AD" clId="Web-{A67A2F08-0D1F-2E8D-3341-6C5DAB608EE9}" dt="2026-01-06T10:53:17.128" v="160" actId="1076"/>
          <ac:spMkLst>
            <pc:docMk/>
            <pc:sldMk cId="2682339033" sldId="7832"/>
            <ac:spMk id="16" creationId="{7F2E694A-9B20-A4EC-0096-A134C6F0BDC0}"/>
          </ac:spMkLst>
        </pc:spChg>
        <pc:spChg chg="mod">
          <ac:chgData name="Irena Krošl" userId="S::irenak@vsgt.si::6f871211-9d6e-4801-9f7a-49ad5e71b0eb" providerId="AD" clId="Web-{A67A2F08-0D1F-2E8D-3341-6C5DAB608EE9}" dt="2026-01-06T10:53:22.831" v="162" actId="1076"/>
          <ac:spMkLst>
            <pc:docMk/>
            <pc:sldMk cId="2682339033" sldId="7832"/>
            <ac:spMk id="17" creationId="{A25519D3-1667-DD9B-0CED-71FDE8BB92F3}"/>
          </ac:spMkLst>
        </pc:spChg>
        <pc:picChg chg="mod">
          <ac:chgData name="Irena Krošl" userId="S::irenak@vsgt.si::6f871211-9d6e-4801-9f7a-49ad5e71b0eb" providerId="AD" clId="Web-{A67A2F08-0D1F-2E8D-3341-6C5DAB608EE9}" dt="2026-01-06T10:53:31.582" v="165" actId="1076"/>
          <ac:picMkLst>
            <pc:docMk/>
            <pc:sldMk cId="2682339033" sldId="7832"/>
            <ac:picMk id="6" creationId="{368DD797-FBA0-7E3A-1F70-9A334F59B724}"/>
          </ac:picMkLst>
        </pc:picChg>
      </pc:sldChg>
      <pc:sldChg chg="modSp">
        <pc:chgData name="Irena Krošl" userId="S::irenak@vsgt.si::6f871211-9d6e-4801-9f7a-49ad5e71b0eb" providerId="AD" clId="Web-{A67A2F08-0D1F-2E8D-3341-6C5DAB608EE9}" dt="2026-01-06T10:57:12.563" v="169" actId="1076"/>
        <pc:sldMkLst>
          <pc:docMk/>
          <pc:sldMk cId="129756473" sldId="7833"/>
        </pc:sldMkLst>
        <pc:spChg chg="mod">
          <ac:chgData name="Irena Krošl" userId="S::irenak@vsgt.si::6f871211-9d6e-4801-9f7a-49ad5e71b0eb" providerId="AD" clId="Web-{A67A2F08-0D1F-2E8D-3341-6C5DAB608EE9}" dt="2026-01-06T10:57:09.375" v="168" actId="1076"/>
          <ac:spMkLst>
            <pc:docMk/>
            <pc:sldMk cId="129756473" sldId="7833"/>
            <ac:spMk id="16" creationId="{D3663D18-9226-6441-BC6E-268A2C2D0B0E}"/>
          </ac:spMkLst>
        </pc:spChg>
        <pc:spChg chg="mod">
          <ac:chgData name="Irena Krošl" userId="S::irenak@vsgt.si::6f871211-9d6e-4801-9f7a-49ad5e71b0eb" providerId="AD" clId="Web-{A67A2F08-0D1F-2E8D-3341-6C5DAB608EE9}" dt="2026-01-06T10:57:12.563" v="169" actId="1076"/>
          <ac:spMkLst>
            <pc:docMk/>
            <pc:sldMk cId="129756473" sldId="7833"/>
            <ac:spMk id="17" creationId="{B6D1667B-5F12-D8CC-17A9-3BA503733581}"/>
          </ac:spMkLst>
        </pc:spChg>
      </pc:sldChg>
      <pc:sldChg chg="modSp">
        <pc:chgData name="Irena Krošl" userId="S::irenak@vsgt.si::6f871211-9d6e-4801-9f7a-49ad5e71b0eb" providerId="AD" clId="Web-{A67A2F08-0D1F-2E8D-3341-6C5DAB608EE9}" dt="2026-01-06T11:02:08.508" v="195" actId="20577"/>
        <pc:sldMkLst>
          <pc:docMk/>
          <pc:sldMk cId="1192457605" sldId="7834"/>
        </pc:sldMkLst>
        <pc:spChg chg="mod">
          <ac:chgData name="Irena Krošl" userId="S::irenak@vsgt.si::6f871211-9d6e-4801-9f7a-49ad5e71b0eb" providerId="AD" clId="Web-{A67A2F08-0D1F-2E8D-3341-6C5DAB608EE9}" dt="2026-01-06T11:02:08.508" v="195" actId="20577"/>
          <ac:spMkLst>
            <pc:docMk/>
            <pc:sldMk cId="1192457605" sldId="7834"/>
            <ac:spMk id="4" creationId="{EB50D802-6C03-647F-5B24-93EB5F9121C3}"/>
          </ac:spMkLst>
        </pc:spChg>
        <pc:picChg chg="mod">
          <ac:chgData name="Irena Krošl" userId="S::irenak@vsgt.si::6f871211-9d6e-4801-9f7a-49ad5e71b0eb" providerId="AD" clId="Web-{A67A2F08-0D1F-2E8D-3341-6C5DAB608EE9}" dt="2026-01-06T11:00:00.615" v="182" actId="1076"/>
          <ac:picMkLst>
            <pc:docMk/>
            <pc:sldMk cId="1192457605" sldId="7834"/>
            <ac:picMk id="3" creationId="{077823D1-0C4F-11FC-1FEC-1190B0E642D8}"/>
          </ac:picMkLst>
        </pc:picChg>
      </pc:sldChg>
      <pc:sldChg chg="modSp">
        <pc:chgData name="Irena Krošl" userId="S::irenak@vsgt.si::6f871211-9d6e-4801-9f7a-49ad5e71b0eb" providerId="AD" clId="Web-{A67A2F08-0D1F-2E8D-3341-6C5DAB608EE9}" dt="2026-01-06T10:59:15.317" v="181" actId="14100"/>
        <pc:sldMkLst>
          <pc:docMk/>
          <pc:sldMk cId="3877288779" sldId="7835"/>
        </pc:sldMkLst>
        <pc:spChg chg="mod">
          <ac:chgData name="Irena Krošl" userId="S::irenak@vsgt.si::6f871211-9d6e-4801-9f7a-49ad5e71b0eb" providerId="AD" clId="Web-{A67A2F08-0D1F-2E8D-3341-6C5DAB608EE9}" dt="2026-01-06T10:59:15.317" v="181" actId="14100"/>
          <ac:spMkLst>
            <pc:docMk/>
            <pc:sldMk cId="3877288779" sldId="7835"/>
            <ac:spMk id="4" creationId="{2D914298-D48E-E975-9D37-C955DC5CFF68}"/>
          </ac:spMkLst>
        </pc:spChg>
        <pc:spChg chg="mod">
          <ac:chgData name="Irena Krošl" userId="S::irenak@vsgt.si::6f871211-9d6e-4801-9f7a-49ad5e71b0eb" providerId="AD" clId="Web-{A67A2F08-0D1F-2E8D-3341-6C5DAB608EE9}" dt="2026-01-06T10:58:20.190" v="177" actId="1076"/>
          <ac:spMkLst>
            <pc:docMk/>
            <pc:sldMk cId="3877288779" sldId="7835"/>
            <ac:spMk id="5" creationId="{016E7E81-5263-E479-9632-539648C83B6C}"/>
          </ac:spMkLst>
        </pc:spChg>
        <pc:spChg chg="mod">
          <ac:chgData name="Irena Krošl" userId="S::irenak@vsgt.si::6f871211-9d6e-4801-9f7a-49ad5e71b0eb" providerId="AD" clId="Web-{A67A2F08-0D1F-2E8D-3341-6C5DAB608EE9}" dt="2026-01-06T10:59:06.894" v="180" actId="14100"/>
          <ac:spMkLst>
            <pc:docMk/>
            <pc:sldMk cId="3877288779" sldId="7835"/>
            <ac:spMk id="7" creationId="{995CFE65-FEC2-7DC9-4433-98A2FB5D7D10}"/>
          </ac:spMkLst>
        </pc:spChg>
        <pc:spChg chg="mod">
          <ac:chgData name="Irena Krošl" userId="S::irenak@vsgt.si::6f871211-9d6e-4801-9f7a-49ad5e71b0eb" providerId="AD" clId="Web-{A67A2F08-0D1F-2E8D-3341-6C5DAB608EE9}" dt="2026-01-06T10:58:18.674" v="176" actId="20577"/>
          <ac:spMkLst>
            <pc:docMk/>
            <pc:sldMk cId="3877288779" sldId="7835"/>
            <ac:spMk id="10" creationId="{8C61DEB9-D1A2-827D-F15F-D1B0FB387EC9}"/>
          </ac:spMkLst>
        </pc:spChg>
      </pc:sldChg>
      <pc:sldChg chg="modSp">
        <pc:chgData name="Irena Krošl" userId="S::irenak@vsgt.si::6f871211-9d6e-4801-9f7a-49ad5e71b0eb" providerId="AD" clId="Web-{A67A2F08-0D1F-2E8D-3341-6C5DAB608EE9}" dt="2026-01-06T12:16:40.956" v="211" actId="20577"/>
        <pc:sldMkLst>
          <pc:docMk/>
          <pc:sldMk cId="4068488173" sldId="7836"/>
        </pc:sldMkLst>
        <pc:spChg chg="mod">
          <ac:chgData name="Irena Krošl" userId="S::irenak@vsgt.si::6f871211-9d6e-4801-9f7a-49ad5e71b0eb" providerId="AD" clId="Web-{A67A2F08-0D1F-2E8D-3341-6C5DAB608EE9}" dt="2026-01-06T11:03:03.759" v="204" actId="1076"/>
          <ac:spMkLst>
            <pc:docMk/>
            <pc:sldMk cId="4068488173" sldId="7836"/>
            <ac:spMk id="2" creationId="{D9D03BDD-45D7-7203-8252-BF34246F24E8}"/>
          </ac:spMkLst>
        </pc:spChg>
        <pc:spChg chg="mod">
          <ac:chgData name="Irena Krošl" userId="S::irenak@vsgt.si::6f871211-9d6e-4801-9f7a-49ad5e71b0eb" providerId="AD" clId="Web-{A67A2F08-0D1F-2E8D-3341-6C5DAB608EE9}" dt="2026-01-06T12:16:40.956" v="211" actId="20577"/>
          <ac:spMkLst>
            <pc:docMk/>
            <pc:sldMk cId="4068488173" sldId="7836"/>
            <ac:spMk id="3" creationId="{97F659BC-4D7C-EC0B-EBA0-96A8361D9D19}"/>
          </ac:spMkLst>
        </pc:spChg>
        <pc:spChg chg="mod">
          <ac:chgData name="Irena Krošl" userId="S::irenak@vsgt.si::6f871211-9d6e-4801-9f7a-49ad5e71b0eb" providerId="AD" clId="Web-{A67A2F08-0D1F-2E8D-3341-6C5DAB608EE9}" dt="2026-01-06T11:02:40.306" v="199" actId="1076"/>
          <ac:spMkLst>
            <pc:docMk/>
            <pc:sldMk cId="4068488173" sldId="7836"/>
            <ac:spMk id="16" creationId="{F21FB0F5-B11D-3DC1-80C2-60CBD5CBC1D1}"/>
          </ac:spMkLst>
        </pc:spChg>
        <pc:spChg chg="mod">
          <ac:chgData name="Irena Krošl" userId="S::irenak@vsgt.si::6f871211-9d6e-4801-9f7a-49ad5e71b0eb" providerId="AD" clId="Web-{A67A2F08-0D1F-2E8D-3341-6C5DAB608EE9}" dt="2026-01-06T12:16:36.753" v="209" actId="20577"/>
          <ac:spMkLst>
            <pc:docMk/>
            <pc:sldMk cId="4068488173" sldId="7836"/>
            <ac:spMk id="17" creationId="{4330692D-9DDB-495F-F4CE-6D0B2D09393E}"/>
          </ac:spMkLst>
        </pc:spChg>
        <pc:picChg chg="mod">
          <ac:chgData name="Irena Krošl" userId="S::irenak@vsgt.si::6f871211-9d6e-4801-9f7a-49ad5e71b0eb" providerId="AD" clId="Web-{A67A2F08-0D1F-2E8D-3341-6C5DAB608EE9}" dt="2026-01-06T11:05:48.090" v="206" actId="14100"/>
          <ac:picMkLst>
            <pc:docMk/>
            <pc:sldMk cId="4068488173" sldId="7836"/>
            <ac:picMk id="6" creationId="{40938B63-7C59-F319-4D78-3765C7E2B841}"/>
          </ac:picMkLst>
        </pc:picChg>
      </pc:sldChg>
      <pc:sldChg chg="modSp">
        <pc:chgData name="Irena Krošl" userId="S::irenak@vsgt.si::6f871211-9d6e-4801-9f7a-49ad5e71b0eb" providerId="AD" clId="Web-{A67A2F08-0D1F-2E8D-3341-6C5DAB608EE9}" dt="2026-01-06T11:02:35.649" v="198" actId="20577"/>
        <pc:sldMkLst>
          <pc:docMk/>
          <pc:sldMk cId="2680576778" sldId="7837"/>
        </pc:sldMkLst>
        <pc:spChg chg="mod">
          <ac:chgData name="Irena Krošl" userId="S::irenak@vsgt.si::6f871211-9d6e-4801-9f7a-49ad5e71b0eb" providerId="AD" clId="Web-{A67A2F08-0D1F-2E8D-3341-6C5DAB608EE9}" dt="2026-01-06T11:02:35.649" v="198" actId="20577"/>
          <ac:spMkLst>
            <pc:docMk/>
            <pc:sldMk cId="2680576778" sldId="7837"/>
            <ac:spMk id="17" creationId="{EC261F30-0DE2-C698-340C-0632DC7345C1}"/>
          </ac:spMkLst>
        </pc:spChg>
      </pc:sldChg>
      <pc:sldChg chg="modSp">
        <pc:chgData name="Irena Krošl" userId="S::irenak@vsgt.si::6f871211-9d6e-4801-9f7a-49ad5e71b0eb" providerId="AD" clId="Web-{A67A2F08-0D1F-2E8D-3341-6C5DAB608EE9}" dt="2026-01-06T12:21:50.952" v="242" actId="20577"/>
        <pc:sldMkLst>
          <pc:docMk/>
          <pc:sldMk cId="4294484734" sldId="7838"/>
        </pc:sldMkLst>
        <pc:spChg chg="mod">
          <ac:chgData name="Irena Krošl" userId="S::irenak@vsgt.si::6f871211-9d6e-4801-9f7a-49ad5e71b0eb" providerId="AD" clId="Web-{A67A2F08-0D1F-2E8D-3341-6C5DAB608EE9}" dt="2026-01-06T12:19:09.474" v="234" actId="20577"/>
          <ac:spMkLst>
            <pc:docMk/>
            <pc:sldMk cId="4294484734" sldId="7838"/>
            <ac:spMk id="8" creationId="{7C8334D8-4DE1-2B99-694F-684D0B766DD6}"/>
          </ac:spMkLst>
        </pc:spChg>
        <pc:spChg chg="mod">
          <ac:chgData name="Irena Krošl" userId="S::irenak@vsgt.si::6f871211-9d6e-4801-9f7a-49ad5e71b0eb" providerId="AD" clId="Web-{A67A2F08-0D1F-2E8D-3341-6C5DAB608EE9}" dt="2026-01-06T12:19:14.880" v="235" actId="1076"/>
          <ac:spMkLst>
            <pc:docMk/>
            <pc:sldMk cId="4294484734" sldId="7838"/>
            <ac:spMk id="16" creationId="{1409973F-44BF-72F8-014C-9804C895ABA0}"/>
          </ac:spMkLst>
        </pc:spChg>
        <pc:spChg chg="mod">
          <ac:chgData name="Irena Krošl" userId="S::irenak@vsgt.si::6f871211-9d6e-4801-9f7a-49ad5e71b0eb" providerId="AD" clId="Web-{A67A2F08-0D1F-2E8D-3341-6C5DAB608EE9}" dt="2026-01-06T12:21:50.952" v="242" actId="20577"/>
          <ac:spMkLst>
            <pc:docMk/>
            <pc:sldMk cId="4294484734" sldId="7838"/>
            <ac:spMk id="17" creationId="{A7AE6A50-A67D-571A-D8F3-FA68025E4E6E}"/>
          </ac:spMkLst>
        </pc:spChg>
      </pc:sldChg>
      <pc:sldChg chg="modSp">
        <pc:chgData name="Irena Krošl" userId="S::irenak@vsgt.si::6f871211-9d6e-4801-9f7a-49ad5e71b0eb" providerId="AD" clId="Web-{A67A2F08-0D1F-2E8D-3341-6C5DAB608EE9}" dt="2026-01-06T12:22:32.299" v="243" actId="1076"/>
        <pc:sldMkLst>
          <pc:docMk/>
          <pc:sldMk cId="39648047" sldId="7839"/>
        </pc:sldMkLst>
        <pc:spChg chg="mod">
          <ac:chgData name="Irena Krošl" userId="S::irenak@vsgt.si::6f871211-9d6e-4801-9f7a-49ad5e71b0eb" providerId="AD" clId="Web-{A67A2F08-0D1F-2E8D-3341-6C5DAB608EE9}" dt="2026-01-06T12:22:32.299" v="243" actId="1076"/>
          <ac:spMkLst>
            <pc:docMk/>
            <pc:sldMk cId="39648047" sldId="7839"/>
            <ac:spMk id="16" creationId="{191DA076-059D-181C-0D67-8A043C2A9182}"/>
          </ac:spMkLst>
        </pc:spChg>
      </pc:sldChg>
      <pc:sldChg chg="modSp">
        <pc:chgData name="Irena Krošl" userId="S::irenak@vsgt.si::6f871211-9d6e-4801-9f7a-49ad5e71b0eb" providerId="AD" clId="Web-{A67A2F08-0D1F-2E8D-3341-6C5DAB608EE9}" dt="2026-01-06T12:25:36.718" v="249" actId="14100"/>
        <pc:sldMkLst>
          <pc:docMk/>
          <pc:sldMk cId="3253855567" sldId="7840"/>
        </pc:sldMkLst>
        <pc:spChg chg="mod">
          <ac:chgData name="Irena Krošl" userId="S::irenak@vsgt.si::6f871211-9d6e-4801-9f7a-49ad5e71b0eb" providerId="AD" clId="Web-{A67A2F08-0D1F-2E8D-3341-6C5DAB608EE9}" dt="2026-01-06T12:25:35.390" v="248" actId="20577"/>
          <ac:spMkLst>
            <pc:docMk/>
            <pc:sldMk cId="3253855567" sldId="7840"/>
            <ac:spMk id="8" creationId="{1B1D3213-D95B-608C-933D-87629DF04A12}"/>
          </ac:spMkLst>
        </pc:spChg>
        <pc:spChg chg="mod">
          <ac:chgData name="Irena Krošl" userId="S::irenak@vsgt.si::6f871211-9d6e-4801-9f7a-49ad5e71b0eb" providerId="AD" clId="Web-{A67A2F08-0D1F-2E8D-3341-6C5DAB608EE9}" dt="2026-01-06T12:25:24.389" v="244" actId="1076"/>
          <ac:spMkLst>
            <pc:docMk/>
            <pc:sldMk cId="3253855567" sldId="7840"/>
            <ac:spMk id="16" creationId="{EF7032E9-16F9-6049-3EB2-B106752CE187}"/>
          </ac:spMkLst>
        </pc:spChg>
        <pc:spChg chg="mod">
          <ac:chgData name="Irena Krošl" userId="S::irenak@vsgt.si::6f871211-9d6e-4801-9f7a-49ad5e71b0eb" providerId="AD" clId="Web-{A67A2F08-0D1F-2E8D-3341-6C5DAB608EE9}" dt="2026-01-06T12:25:36.718" v="249" actId="14100"/>
          <ac:spMkLst>
            <pc:docMk/>
            <pc:sldMk cId="3253855567" sldId="7840"/>
            <ac:spMk id="17" creationId="{C7923491-1A36-76D4-380D-3B4FCEA99297}"/>
          </ac:spMkLst>
        </pc:spChg>
      </pc:sldChg>
      <pc:sldChg chg="modSp">
        <pc:chgData name="Irena Krošl" userId="S::irenak@vsgt.si::6f871211-9d6e-4801-9f7a-49ad5e71b0eb" providerId="AD" clId="Web-{A67A2F08-0D1F-2E8D-3341-6C5DAB608EE9}" dt="2026-01-06T12:26:29.861" v="251" actId="20577"/>
        <pc:sldMkLst>
          <pc:docMk/>
          <pc:sldMk cId="2118726372" sldId="7841"/>
        </pc:sldMkLst>
        <pc:spChg chg="mod">
          <ac:chgData name="Irena Krošl" userId="S::irenak@vsgt.si::6f871211-9d6e-4801-9f7a-49ad5e71b0eb" providerId="AD" clId="Web-{A67A2F08-0D1F-2E8D-3341-6C5DAB608EE9}" dt="2026-01-06T12:26:29.861" v="251" actId="20577"/>
          <ac:spMkLst>
            <pc:docMk/>
            <pc:sldMk cId="2118726372" sldId="7841"/>
            <ac:spMk id="17" creationId="{066F907F-89CB-567C-13B0-66BEC21AC912}"/>
          </ac:spMkLst>
        </pc:spChg>
      </pc:sldChg>
      <pc:sldChg chg="modSp">
        <pc:chgData name="Irena Krošl" userId="S::irenak@vsgt.si::6f871211-9d6e-4801-9f7a-49ad5e71b0eb" providerId="AD" clId="Web-{A67A2F08-0D1F-2E8D-3341-6C5DAB608EE9}" dt="2026-01-06T12:43:47.576" v="289" actId="14100"/>
        <pc:sldMkLst>
          <pc:docMk/>
          <pc:sldMk cId="3236197315" sldId="7842"/>
        </pc:sldMkLst>
        <pc:spChg chg="mod">
          <ac:chgData name="Irena Krošl" userId="S::irenak@vsgt.si::6f871211-9d6e-4801-9f7a-49ad5e71b0eb" providerId="AD" clId="Web-{A67A2F08-0D1F-2E8D-3341-6C5DAB608EE9}" dt="2026-01-06T12:43:36.013" v="287" actId="14100"/>
          <ac:spMkLst>
            <pc:docMk/>
            <pc:sldMk cId="3236197315" sldId="7842"/>
            <ac:spMk id="4" creationId="{FD6F72CE-C86C-7DEC-6A1A-A9265DDE98DF}"/>
          </ac:spMkLst>
        </pc:spChg>
        <pc:spChg chg="mod">
          <ac:chgData name="Irena Krošl" userId="S::irenak@vsgt.si::6f871211-9d6e-4801-9f7a-49ad5e71b0eb" providerId="AD" clId="Web-{A67A2F08-0D1F-2E8D-3341-6C5DAB608EE9}" dt="2026-01-06T12:43:39.701" v="288" actId="14100"/>
          <ac:spMkLst>
            <pc:docMk/>
            <pc:sldMk cId="3236197315" sldId="7842"/>
            <ac:spMk id="11" creationId="{D71A1B75-58A3-5DE0-4C2D-6273A2D35D98}"/>
          </ac:spMkLst>
        </pc:spChg>
        <pc:spChg chg="mod">
          <ac:chgData name="Irena Krošl" userId="S::irenak@vsgt.si::6f871211-9d6e-4801-9f7a-49ad5e71b0eb" providerId="AD" clId="Web-{A67A2F08-0D1F-2E8D-3341-6C5DAB608EE9}" dt="2026-01-06T12:43:47.576" v="289" actId="14100"/>
          <ac:spMkLst>
            <pc:docMk/>
            <pc:sldMk cId="3236197315" sldId="7842"/>
            <ac:spMk id="12" creationId="{8262F479-0A79-AE73-3E80-FEEDB4B09197}"/>
          </ac:spMkLst>
        </pc:spChg>
      </pc:sldChg>
      <pc:sldChg chg="modSp">
        <pc:chgData name="Irena Krošl" userId="S::irenak@vsgt.si::6f871211-9d6e-4801-9f7a-49ad5e71b0eb" providerId="AD" clId="Web-{A67A2F08-0D1F-2E8D-3341-6C5DAB608EE9}" dt="2026-01-06T12:45:51.081" v="293" actId="14100"/>
        <pc:sldMkLst>
          <pc:docMk/>
          <pc:sldMk cId="2629703472" sldId="7843"/>
        </pc:sldMkLst>
        <pc:spChg chg="mod">
          <ac:chgData name="Irena Krošl" userId="S::irenak@vsgt.si::6f871211-9d6e-4801-9f7a-49ad5e71b0eb" providerId="AD" clId="Web-{A67A2F08-0D1F-2E8D-3341-6C5DAB608EE9}" dt="2026-01-06T12:44:45.141" v="292" actId="1076"/>
          <ac:spMkLst>
            <pc:docMk/>
            <pc:sldMk cId="2629703472" sldId="7843"/>
            <ac:spMk id="9" creationId="{3103E3C5-A721-9C32-7A02-02374EBBB66F}"/>
          </ac:spMkLst>
        </pc:spChg>
        <pc:spChg chg="mod">
          <ac:chgData name="Irena Krošl" userId="S::irenak@vsgt.si::6f871211-9d6e-4801-9f7a-49ad5e71b0eb" providerId="AD" clId="Web-{A67A2F08-0D1F-2E8D-3341-6C5DAB608EE9}" dt="2026-01-06T12:45:51.081" v="293" actId="14100"/>
          <ac:spMkLst>
            <pc:docMk/>
            <pc:sldMk cId="2629703472" sldId="7843"/>
            <ac:spMk id="12" creationId="{F1C33CA2-8FE3-6D36-6F96-E74974372FF0}"/>
          </ac:spMkLst>
        </pc:spChg>
      </pc:sldChg>
      <pc:sldChg chg="modSp">
        <pc:chgData name="Irena Krošl" userId="S::irenak@vsgt.si::6f871211-9d6e-4801-9f7a-49ad5e71b0eb" providerId="AD" clId="Web-{A67A2F08-0D1F-2E8D-3341-6C5DAB608EE9}" dt="2026-01-06T12:46:38.847" v="295" actId="14100"/>
        <pc:sldMkLst>
          <pc:docMk/>
          <pc:sldMk cId="3123592579" sldId="7844"/>
        </pc:sldMkLst>
        <pc:spChg chg="mod">
          <ac:chgData name="Irena Krošl" userId="S::irenak@vsgt.si::6f871211-9d6e-4801-9f7a-49ad5e71b0eb" providerId="AD" clId="Web-{A67A2F08-0D1F-2E8D-3341-6C5DAB608EE9}" dt="2026-01-06T12:46:38.847" v="295" actId="14100"/>
          <ac:spMkLst>
            <pc:docMk/>
            <pc:sldMk cId="3123592579" sldId="7844"/>
            <ac:spMk id="12" creationId="{08519216-0BE5-0F69-5E9B-B2D8C68CBC33}"/>
          </ac:spMkLst>
        </pc:spChg>
      </pc:sldChg>
      <pc:sldChg chg="modSp">
        <pc:chgData name="Irena Krošl" userId="S::irenak@vsgt.si::6f871211-9d6e-4801-9f7a-49ad5e71b0eb" providerId="AD" clId="Web-{A67A2F08-0D1F-2E8D-3341-6C5DAB608EE9}" dt="2026-01-06T12:32:31.184" v="261" actId="20577"/>
        <pc:sldMkLst>
          <pc:docMk/>
          <pc:sldMk cId="2605854611" sldId="7845"/>
        </pc:sldMkLst>
        <pc:spChg chg="mod">
          <ac:chgData name="Irena Krošl" userId="S::irenak@vsgt.si::6f871211-9d6e-4801-9f7a-49ad5e71b0eb" providerId="AD" clId="Web-{A67A2F08-0D1F-2E8D-3341-6C5DAB608EE9}" dt="2026-01-06T12:26:48.112" v="255" actId="1076"/>
          <ac:spMkLst>
            <pc:docMk/>
            <pc:sldMk cId="2605854611" sldId="7845"/>
            <ac:spMk id="3" creationId="{32DC1414-2DAA-2753-6118-88AF98AD1334}"/>
          </ac:spMkLst>
        </pc:spChg>
        <pc:spChg chg="mod">
          <ac:chgData name="Irena Krošl" userId="S::irenak@vsgt.si::6f871211-9d6e-4801-9f7a-49ad5e71b0eb" providerId="AD" clId="Web-{A67A2F08-0D1F-2E8D-3341-6C5DAB608EE9}" dt="2026-01-06T12:32:31.184" v="261" actId="20577"/>
          <ac:spMkLst>
            <pc:docMk/>
            <pc:sldMk cId="2605854611" sldId="7845"/>
            <ac:spMk id="4" creationId="{BA9102F0-F3DE-CB6E-1E6D-EBA64EB77B8E}"/>
          </ac:spMkLst>
        </pc:spChg>
        <pc:spChg chg="mod">
          <ac:chgData name="Irena Krošl" userId="S::irenak@vsgt.si::6f871211-9d6e-4801-9f7a-49ad5e71b0eb" providerId="AD" clId="Web-{A67A2F08-0D1F-2E8D-3341-6C5DAB608EE9}" dt="2026-01-06T12:26:52.628" v="256" actId="1076"/>
          <ac:spMkLst>
            <pc:docMk/>
            <pc:sldMk cId="2605854611" sldId="7845"/>
            <ac:spMk id="7" creationId="{86D72953-939E-2EE5-3603-AC209AEA3BB4}"/>
          </ac:spMkLst>
        </pc:spChg>
      </pc:sldChg>
      <pc:sldChg chg="modSp">
        <pc:chgData name="Irena Krošl" userId="S::irenak@vsgt.si::6f871211-9d6e-4801-9f7a-49ad5e71b0eb" providerId="AD" clId="Web-{A67A2F08-0D1F-2E8D-3341-6C5DAB608EE9}" dt="2026-01-06T12:33:39.060" v="264" actId="20577"/>
        <pc:sldMkLst>
          <pc:docMk/>
          <pc:sldMk cId="887381340" sldId="7846"/>
        </pc:sldMkLst>
        <pc:spChg chg="mod">
          <ac:chgData name="Irena Krošl" userId="S::irenak@vsgt.si::6f871211-9d6e-4801-9f7a-49ad5e71b0eb" providerId="AD" clId="Web-{A67A2F08-0D1F-2E8D-3341-6C5DAB608EE9}" dt="2026-01-06T12:32:51.825" v="263" actId="1076"/>
          <ac:spMkLst>
            <pc:docMk/>
            <pc:sldMk cId="887381340" sldId="7846"/>
            <ac:spMk id="3" creationId="{E28ED49A-1310-78DF-7EC0-2E5C2363B0F2}"/>
          </ac:spMkLst>
        </pc:spChg>
        <pc:spChg chg="mod">
          <ac:chgData name="Irena Krošl" userId="S::irenak@vsgt.si::6f871211-9d6e-4801-9f7a-49ad5e71b0eb" providerId="AD" clId="Web-{A67A2F08-0D1F-2E8D-3341-6C5DAB608EE9}" dt="2026-01-06T12:33:39.060" v="264" actId="20577"/>
          <ac:spMkLst>
            <pc:docMk/>
            <pc:sldMk cId="887381340" sldId="7846"/>
            <ac:spMk id="4" creationId="{AE5C821B-F86D-3107-49FC-1909CC4A9597}"/>
          </ac:spMkLst>
        </pc:spChg>
      </pc:sldChg>
      <pc:sldChg chg="modSp">
        <pc:chgData name="Irena Krošl" userId="S::irenak@vsgt.si::6f871211-9d6e-4801-9f7a-49ad5e71b0eb" providerId="AD" clId="Web-{A67A2F08-0D1F-2E8D-3341-6C5DAB608EE9}" dt="2026-01-06T12:34:04.889" v="272" actId="20577"/>
        <pc:sldMkLst>
          <pc:docMk/>
          <pc:sldMk cId="774427818" sldId="7847"/>
        </pc:sldMkLst>
        <pc:spChg chg="mod">
          <ac:chgData name="Irena Krošl" userId="S::irenak@vsgt.si::6f871211-9d6e-4801-9f7a-49ad5e71b0eb" providerId="AD" clId="Web-{A67A2F08-0D1F-2E8D-3341-6C5DAB608EE9}" dt="2026-01-06T12:34:04.889" v="272" actId="20577"/>
          <ac:spMkLst>
            <pc:docMk/>
            <pc:sldMk cId="774427818" sldId="7847"/>
            <ac:spMk id="4" creationId="{67E79C20-F83D-EE68-EA4F-7C3A57C83E79}"/>
          </ac:spMkLst>
        </pc:spChg>
      </pc:sldChg>
      <pc:sldChg chg="modSp">
        <pc:chgData name="Irena Krošl" userId="S::irenak@vsgt.si::6f871211-9d6e-4801-9f7a-49ad5e71b0eb" providerId="AD" clId="Web-{A67A2F08-0D1F-2E8D-3341-6C5DAB608EE9}" dt="2026-01-06T12:39:05.136" v="273" actId="1076"/>
        <pc:sldMkLst>
          <pc:docMk/>
          <pc:sldMk cId="285209480" sldId="7848"/>
        </pc:sldMkLst>
        <pc:spChg chg="mod">
          <ac:chgData name="Irena Krošl" userId="S::irenak@vsgt.si::6f871211-9d6e-4801-9f7a-49ad5e71b0eb" providerId="AD" clId="Web-{A67A2F08-0D1F-2E8D-3341-6C5DAB608EE9}" dt="2026-01-06T12:39:05.136" v="273" actId="1076"/>
          <ac:spMkLst>
            <pc:docMk/>
            <pc:sldMk cId="285209480" sldId="7848"/>
            <ac:spMk id="3" creationId="{940C6365-AB27-F78B-CC88-9BF52954ED03}"/>
          </ac:spMkLst>
        </pc:spChg>
        <pc:spChg chg="mod">
          <ac:chgData name="Irena Krošl" userId="S::irenak@vsgt.si::6f871211-9d6e-4801-9f7a-49ad5e71b0eb" providerId="AD" clId="Web-{A67A2F08-0D1F-2E8D-3341-6C5DAB608EE9}" dt="2026-01-06T10:31:29.881" v="16"/>
          <ac:spMkLst>
            <pc:docMk/>
            <pc:sldMk cId="285209480" sldId="7848"/>
            <ac:spMk id="4" creationId="{320FEDD8-8428-61C2-972B-E3DA5C680F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96447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890E2-B2EE-F0A3-27C2-078CB32F9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7609C-1D5F-E285-3495-255EB1905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B3EEA-20C2-CFFF-BE2A-7D308FF3FE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51218-B769-15D3-C1CE-520F234AC088}"/>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03106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C127B-8795-5A0E-88AC-0101419E1B4A}"/>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831F9C7C-1390-B8B9-6B77-3AEDF6F97576}"/>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6FAE5379-3C05-6D05-D5CD-6102B587395E}"/>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7C6883AF-B1BE-8CE2-86CA-734CA0E657C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C7E74F-CD5D-C04A-BAD3-CA54C9442454}"/>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3540A977-8ED9-3F86-80F0-CC99CD3CFE5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640239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44817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65F09AF-7D12-456A-2F7A-099391E81493}"/>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4F569BE2-84B2-7266-E4E3-9991FA84BBE3}"/>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33C6CAAB-EDFB-4AD2-DB6A-76D88393884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569FF804-1C01-15E1-6727-931EF4E2E5E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87F3211B-9D1F-3DA6-9E5D-DE3BD6A41FC4}"/>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6" name="Text Placeholder 23">
            <a:extLst>
              <a:ext uri="{FF2B5EF4-FFF2-40B4-BE49-F238E27FC236}">
                <a16:creationId xmlns:a16="http://schemas.microsoft.com/office/drawing/2014/main" id="{26534954-E249-8702-BBD2-E8E071BE487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2B18F0A0-CFB7-B836-B7A0-653F1ABDC32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AE0C6EAA-9402-D30F-9F75-EC92C30DC82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2013657-24B4-9F7C-7A6F-7266473AF946}"/>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398928AE-C94E-D9AC-93E5-7E283E1AAC4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44AA66B5-0176-FC93-7EAD-1B587AD14B0A}"/>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099CDD73-49D0-69B1-E202-B28C3539EDF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F1FE31AC-FD51-7135-28E3-91E90FA6A75B}"/>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6B7D5FDC-85C1-6767-D7E0-7261B3B9117E}"/>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64A2E50E-509C-81F8-9553-D3184EBE11CE}"/>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37F23092-DB5A-FC44-E3B7-0C33627E43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8C42DE9F-34E5-7071-03E6-A5040D4FB8FF}"/>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D9BDA918-7D46-4002-CD70-0034E5A48411}"/>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2A77A74D-09C4-E8D0-F905-A5FBF44A52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E2DA82A1-783C-1E37-9581-7E15F6BF9875}"/>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5B219A07-B144-B2C9-146D-A47C14E7DA0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7DD497AE-280A-69B9-97CC-90EEEC2F9EF8}"/>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6594A433-A2A6-FEEB-47CD-71C71C2B01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D8B205-AA4D-F40D-90AE-89345BD1C028}"/>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52ADC061-1E6F-732D-A261-8E6DD10B433F}"/>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80D7CE1E-8759-2806-742C-E3B09A56A060}"/>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5" name="Text Placeholder 23">
            <a:extLst>
              <a:ext uri="{FF2B5EF4-FFF2-40B4-BE49-F238E27FC236}">
                <a16:creationId xmlns:a16="http://schemas.microsoft.com/office/drawing/2014/main" id="{3EF9A5E0-D0B0-0EE2-6D7C-7E29840D4D2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3943EA82-D1A9-D9B9-C615-F8349FF1A395}"/>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56CED942-7E27-849A-BAF6-2784B1F62DBC}"/>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54E411-8CCF-8376-1194-53EF0AC4273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6668697B-5F80-F117-CEDC-BE15ED56BBE8}"/>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844600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B4BF70-8ACF-E0C3-9428-A96C46D7C76C}"/>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26DB919-441E-31C7-2768-CB7626B565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9A95BB9E-5FC3-B3A3-1BA8-F8D544380290}"/>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8E556B5F-C5E6-9C8F-BE63-ECC864200C4F}"/>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A1ABDF6D-4816-9582-41FE-DAD1CA73F13C}"/>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75173934-DB38-0382-BBDF-7674C0C980DF}"/>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0A31C6A-14C8-56AB-58C7-B9009F5F4D8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C8F5F78E-4EE3-5130-14F7-18D8C93DBAE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4556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F28DE2CE-D304-5F5E-1AF0-ABCE13490AEE}"/>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86E09313-A606-4282-4F48-F8D10F70B124}"/>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B0399A96-3928-84AC-8D0B-25A88CEAFC07}"/>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074669A6-25EA-C152-888A-07C440480F3C}"/>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FCA9C81E-47A4-53AD-AF1C-540B06EA5D46}"/>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47F2EB24-C655-4F1E-7540-BDC06FBF387F}"/>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9811DCA7-4D52-8A35-E796-177BE5808938}"/>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5521A48A-C712-B45C-C6CA-26C9BF6C45A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E728C7BC-44DF-50DB-1CCE-9E7BA77EE17E}"/>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2DFFF781-01B8-2126-F72D-80FE0E085965}"/>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A5FABFF8-8728-1971-737D-D693287FE3DA}"/>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4AD4FB09-C6E4-6CE4-3595-A611CF68D3ED}"/>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6563A430-9531-D587-0A30-58E86754B4C7}"/>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8019AAE5-D8E9-77F1-7290-BEBF373F6782}"/>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748C0B4-7174-2176-BBAC-8F39523EEAF0}"/>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A5CD9B3-34C5-1AA3-2D0C-04B41311BD3E}"/>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06190450-A6B3-D212-C0F1-CB68D0156471}"/>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B047F973-B00B-EA94-3C44-91F487349525}"/>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CE6675B8-E7C8-8578-5CED-806D810E2D88}"/>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C399FEB7-6635-5AE3-A28E-2C0690EDE467}"/>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FC3AE28-F685-FFB1-A40B-9AE846565EE9}"/>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9E9F7163-D7AF-EBEB-3A56-47FE0772201B}"/>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CCC2673F-1852-8409-48DA-84BF71C0C200}"/>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E026AF74-EBC2-F0A1-DA9C-6B7BF0486A5A}"/>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D7DD1889-464E-7C08-12B0-C55045457CD2}"/>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826108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D7770869-572A-DDA2-B48F-A06C1361BCE2}"/>
              </a:ext>
            </a:extLst>
          </p:cNvPr>
          <p:cNvSpPr/>
          <p:nvPr userDrawn="1"/>
        </p:nvSpPr>
        <p:spPr>
          <a:xfrm>
            <a:off x="9747" y="0"/>
            <a:ext cx="7218860"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68B11C05-E200-FAA7-F8CF-59751936A4D9}"/>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77BC681C-E367-9FA1-E443-D32DC5427FEF}"/>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4C24C598-06CD-B85E-3E91-24E8C05FBB2C}"/>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2CF4A7BF-B7D2-331F-2EC5-0A3D684A8C80}"/>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7DB26C43-A18F-D2EF-2829-1EA7B36B3991}"/>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41A3D651-90CD-D222-CB33-7A7F7952223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BFF4CAA7-62AE-34CB-C0F5-63E570EA1028}"/>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87AE4A2B-9609-8C61-881C-F372EF01986D}"/>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FC93F25D-323B-E1C1-5168-5B2C1C725839}"/>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8F18C3BB-911C-1777-324C-107A9117C574}"/>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0588947-801B-80CF-9B8C-1C14400FBD3B}"/>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D04D4CE7-A441-9A67-12E1-196F7A473A11}"/>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688E633-DAE6-49EB-62E9-64C3D6088B8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B6E70442-6C10-6BC0-EBD8-2189C974D4F3}"/>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DE559502-40E6-F464-4256-ECE24A2A626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734A976A-C339-2CBD-C868-E6E51C8830E7}"/>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C0FBFF6-3EAB-3FF0-9DA0-B88D61FE5B7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7C5076-4D16-553C-11FF-7FD16566CE42}"/>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17068B46-67D3-08A4-CA44-3FDF7691F2FE}"/>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917" r:id="rId17"/>
    <p:sldLayoutId id="2147483916" r:id="rId18"/>
    <p:sldLayoutId id="2147483879" r:id="rId19"/>
    <p:sldLayoutId id="2147483913" r:id="rId20"/>
    <p:sldLayoutId id="2147483914" r:id="rId21"/>
    <p:sldLayoutId id="2147483906" r:id="rId22"/>
    <p:sldLayoutId id="2147483907" r:id="rId23"/>
    <p:sldLayoutId id="2147483878" r:id="rId24"/>
    <p:sldLayoutId id="2147483915" r:id="rId25"/>
    <p:sldLayoutId id="2147483891" r:id="rId26"/>
    <p:sldLayoutId id="2147483894" r:id="rId27"/>
    <p:sldLayoutId id="2147483893" r:id="rId28"/>
    <p:sldLayoutId id="2147483895" r:id="rId29"/>
    <p:sldLayoutId id="2147483896" r:id="rId30"/>
    <p:sldLayoutId id="2147483900" r:id="rId31"/>
    <p:sldLayoutId id="2147483901" r:id="rId32"/>
    <p:sldLayoutId id="2147483902" r:id="rId33"/>
    <p:sldLayoutId id="2147483903" r:id="rId34"/>
    <p:sldLayoutId id="2147483904" r:id="rId35"/>
    <p:sldLayoutId id="2147483853" r:id="rId36"/>
    <p:sldLayoutId id="2147483912"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2.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3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unep.org/resources/report/building-materials-and-climate-constructing-new-future"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iea.org/reports/technology-roadmap-energy-efficient-building-envelopes"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e-unwto.org/doi/book/10.18111/9789284422173"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build360.ie/wp-content/uploads/2023/07/Circular-Buildings-Coalition-Report.pdf"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M385NhRBE7o" TargetMode="External"/><Relationship Id="rId2" Type="http://schemas.openxmlformats.org/officeDocument/2006/relationships/image" Target="../media/image22.jpe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M385NhRBE7o" TargetMode="External"/><Relationship Id="rId2" Type="http://schemas.openxmlformats.org/officeDocument/2006/relationships/image" Target="../media/image22.jpe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hyperlink" Target="https://buildingtransparency.org/ec3" TargetMode="External"/><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hyperlink" Target="https://buildingtransparency.org/ec3" TargetMode="External"/><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1.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hyperlink" Target="https://smart-cities-marketplace.ec.europa.eu/sites/default/files/pimes_guide_for_bioclimatic_design.pdf" TargetMode="External"/><Relationship Id="rId2" Type="http://schemas.openxmlformats.org/officeDocument/2006/relationships/hyperlink" Target="https://www.perlego.com/book/1556035/sustainability-in-hospitality-how-innovative-hotels-are-transforming-the-industry-pdf" TargetMode="Externa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hyperlink" Target="https://www.academia.edu/1616206/Fullagar_S_Markwell_K_and_Wilson_E_eds_2012_Slow_Tourism_Experiences_and_Mobilities_Channel_View_Bristol_Chapter_One_" TargetMode="Externa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hyperlink" Target="https://www.unwto.org/tourism-and-rural-developme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unwto.org/tourism-and-rural-developmen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descr="A house with a deck and chairs in the grass&#10;&#10;AI-generated content may be incorrect.">
            <a:extLst>
              <a:ext uri="{FF2B5EF4-FFF2-40B4-BE49-F238E27FC236}">
                <a16:creationId xmlns:a16="http://schemas.microsoft.com/office/drawing/2014/main" id="{E3B28715-0EE9-85A6-9D94-0EE76624F372}"/>
              </a:ext>
            </a:extLst>
          </p:cNvPr>
          <p:cNvPicPr>
            <a:picLocks noGrp="1" noChangeAspect="1"/>
          </p:cNvPicPr>
          <p:nvPr>
            <p:ph type="pic" sz="quarter" idx="19"/>
          </p:nvPr>
        </p:nvPicPr>
        <p:blipFill>
          <a:blip r:embed="rId2"/>
          <a:srcRect l="546" r="546"/>
          <a:stretch>
            <a:fillRect/>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 3 </a:t>
            </a:r>
            <a:r>
              <a:rPr lang="en-GB" b="0" dirty="0"/>
              <a:t>(2. del)</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Načrtovanje trajnostnih in </a:t>
            </a:r>
            <a:r>
              <a:rPr lang="en-GB" sz="3200" dirty="0" err="1">
                <a:ea typeface="Calibri"/>
                <a:cs typeface="Calibri"/>
              </a:rPr>
              <a:t>lokalno</a:t>
            </a:r>
            <a:r>
              <a:rPr lang="en-GB" sz="3200" dirty="0">
                <a:ea typeface="Calibri"/>
                <a:cs typeface="Calibri"/>
              </a:rPr>
              <a:t> </a:t>
            </a:r>
            <a:r>
              <a:rPr lang="en-GB" sz="3200" dirty="0" err="1">
                <a:ea typeface="Calibri"/>
                <a:cs typeface="Calibri"/>
              </a:rPr>
              <a:t>prilagojenih</a:t>
            </a:r>
            <a:r>
              <a:rPr lang="en-GB" sz="3200" dirty="0">
                <a:ea typeface="Calibri"/>
                <a:cs typeface="Calibri"/>
              </a:rPr>
              <a:t> </a:t>
            </a:r>
            <a:r>
              <a:rPr lang="en-GB" sz="3200" dirty="0" err="1">
                <a:ea typeface="Calibri"/>
                <a:cs typeface="Calibri"/>
              </a:rPr>
              <a:t>nastanitev</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Luxury Glamping Chocolate Village, Slovenija</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E54A8-42DD-4672-CC47-8D2370F9CE1D}"/>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AD7DAC69-9D74-A96D-248D-CD775C647699}"/>
              </a:ext>
            </a:extLst>
          </p:cNvPr>
          <p:cNvSpPr/>
          <p:nvPr/>
        </p:nvSpPr>
        <p:spPr>
          <a:xfrm flipH="1">
            <a:off x="5198103" y="640375"/>
            <a:ext cx="6954821" cy="1069809"/>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18BC7A7-0FBA-75D1-9E37-7B085F13B9E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4 ključna področja učenja</a:t>
            </a:r>
          </a:p>
        </p:txBody>
      </p:sp>
      <p:sp>
        <p:nvSpPr>
          <p:cNvPr id="13" name="Slide Number Placeholder 5">
            <a:extLst>
              <a:ext uri="{FF2B5EF4-FFF2-40B4-BE49-F238E27FC236}">
                <a16:creationId xmlns:a16="http://schemas.microsoft.com/office/drawing/2014/main" id="{7A509A91-7657-9D16-8296-A267795CBB0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10</a:t>
            </a:fld>
            <a:endParaRPr lang="fr-CA" sz="1200" dirty="0"/>
          </a:p>
        </p:txBody>
      </p:sp>
      <p:sp>
        <p:nvSpPr>
          <p:cNvPr id="8" name="Text Placeholder 1">
            <a:extLst>
              <a:ext uri="{FF2B5EF4-FFF2-40B4-BE49-F238E27FC236}">
                <a16:creationId xmlns:a16="http://schemas.microsoft.com/office/drawing/2014/main" id="{9412602C-1F0E-66E9-A4F1-664A832F21EE}"/>
              </a:ext>
            </a:extLst>
          </p:cNvPr>
          <p:cNvSpPr txBox="1">
            <a:spLocks/>
          </p:cNvSpPr>
          <p:nvPr/>
        </p:nvSpPr>
        <p:spPr>
          <a:xfrm>
            <a:off x="1906518" y="1915338"/>
            <a:ext cx="4634729"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Načrtovanje za </a:t>
            </a:r>
            <a:r>
              <a:rPr lang="en-GB" sz="2600" b="1" dirty="0" err="1"/>
              <a:t>pasivno</a:t>
            </a:r>
            <a:r>
              <a:rPr lang="en-GB" sz="2600" b="1" dirty="0"/>
              <a:t> </a:t>
            </a:r>
            <a:r>
              <a:rPr lang="en-GB" sz="2600" b="1" dirty="0" err="1"/>
              <a:t>energetsko</a:t>
            </a:r>
            <a:r>
              <a:rPr lang="en-GB" sz="2600" b="1" dirty="0"/>
              <a:t> </a:t>
            </a:r>
            <a:r>
              <a:rPr lang="en-GB" sz="2600" b="1" dirty="0" err="1"/>
              <a:t>učinkovitost</a:t>
            </a:r>
            <a:r>
              <a:rPr lang="en-GB" sz="2600" b="1" dirty="0"/>
              <a:t> </a:t>
            </a:r>
          </a:p>
          <a:p>
            <a:pPr>
              <a:lnSpc>
                <a:spcPts val="2480"/>
              </a:lnSpc>
            </a:pPr>
            <a:endParaRPr lang="en-GB" sz="2400" b="1" dirty="0"/>
          </a:p>
          <a:p>
            <a:pPr>
              <a:lnSpc>
                <a:spcPts val="2380"/>
              </a:lnSpc>
            </a:pPr>
            <a:r>
              <a:rPr lang="en-IE" sz="2200" dirty="0"/>
              <a:t>Raziščite, kako uporabiti načela bioklimatskega oblikovanja – kot so naravno prezračevanje, pasivno ogrevanje in hlajenje ter sončna orientacija – za zmanjšanje porabe energije in hkratno povečanje udobja gostov. Naučite se, kako lahko izbira tlorisa naredi nastanitev udobno in okolju prijazno.</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p:txBody>
      </p:sp>
      <p:sp>
        <p:nvSpPr>
          <p:cNvPr id="9" name="Text Placeholder 2">
            <a:extLst>
              <a:ext uri="{FF2B5EF4-FFF2-40B4-BE49-F238E27FC236}">
                <a16:creationId xmlns:a16="http://schemas.microsoft.com/office/drawing/2014/main" id="{899D8589-CF51-718D-D3AD-D973030962C5}"/>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C4E079D8-E674-306F-3C87-0ED6C549ADE5}"/>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2E1A2334-A01D-61FF-0950-EE294A708C7B}"/>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2781717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7CEB1-B308-3241-843B-F0B13A620BF2}"/>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E87B6F1C-A503-ACF7-7C5B-F7849742EC6E}"/>
              </a:ext>
            </a:extLst>
          </p:cNvPr>
          <p:cNvSpPr/>
          <p:nvPr/>
        </p:nvSpPr>
        <p:spPr>
          <a:xfrm flipH="1">
            <a:off x="5198103" y="640375"/>
            <a:ext cx="6954821" cy="942809"/>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4105B79-CB97-5D52-97E1-BF89E61D2CF4}"/>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4 ključna področja učenja</a:t>
            </a:r>
          </a:p>
        </p:txBody>
      </p:sp>
      <p:sp>
        <p:nvSpPr>
          <p:cNvPr id="13" name="Slide Number Placeholder 5">
            <a:extLst>
              <a:ext uri="{FF2B5EF4-FFF2-40B4-BE49-F238E27FC236}">
                <a16:creationId xmlns:a16="http://schemas.microsoft.com/office/drawing/2014/main" id="{D7EBCDEB-E430-55AE-3994-CFA02A9E8B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11</a:t>
            </a:fld>
            <a:endParaRPr lang="fr-CA" sz="1200" dirty="0"/>
          </a:p>
        </p:txBody>
      </p:sp>
      <p:sp>
        <p:nvSpPr>
          <p:cNvPr id="8" name="Text Placeholder 1">
            <a:extLst>
              <a:ext uri="{FF2B5EF4-FFF2-40B4-BE49-F238E27FC236}">
                <a16:creationId xmlns:a16="http://schemas.microsoft.com/office/drawing/2014/main" id="{5906D97B-CB82-8C8C-97F5-B2C20BE00DE7}"/>
              </a:ext>
            </a:extLst>
          </p:cNvPr>
          <p:cNvSpPr txBox="1">
            <a:spLocks/>
          </p:cNvSpPr>
          <p:nvPr/>
        </p:nvSpPr>
        <p:spPr>
          <a:xfrm>
            <a:off x="1847903" y="1886030"/>
            <a:ext cx="4634729" cy="354325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Ustvarjanje prilagodljivih in </a:t>
            </a:r>
          </a:p>
          <a:p>
            <a:pPr>
              <a:lnSpc>
                <a:spcPts val="2480"/>
              </a:lnSpc>
            </a:pPr>
            <a:r>
              <a:rPr lang="en-GB" sz="2600" b="1" dirty="0" err="1"/>
              <a:t>večnamenskih</a:t>
            </a:r>
            <a:r>
              <a:rPr lang="en-GB" sz="2600" b="1" dirty="0"/>
              <a:t> </a:t>
            </a:r>
            <a:r>
              <a:rPr lang="en-GB" sz="2600" b="1" dirty="0" err="1"/>
              <a:t>prostorov</a:t>
            </a:r>
            <a:r>
              <a:rPr lang="en-GB" sz="2600" b="1" dirty="0"/>
              <a:t> </a:t>
            </a:r>
            <a:endParaRPr lang="en-GB" sz="2600" b="1" dirty="0">
              <a:ea typeface="Calibri"/>
              <a:cs typeface="Calibri"/>
            </a:endParaRPr>
          </a:p>
          <a:p>
            <a:pPr>
              <a:lnSpc>
                <a:spcPts val="2480"/>
              </a:lnSpc>
            </a:pPr>
            <a:endParaRPr lang="en-GB" sz="2400" b="1" dirty="0"/>
          </a:p>
          <a:p>
            <a:pPr>
              <a:lnSpc>
                <a:spcPts val="2380"/>
              </a:lnSpc>
            </a:pPr>
            <a:r>
              <a:rPr lang="en-IE" sz="2200" dirty="0"/>
              <a:t>Naučite se, kako oblikovati prostore, ki se prilagajajo različnim uporabam, letnim časom ali vrstam gostov. Razumite pomen prilagodljivih tlorisov, skupnih prostorov in pretoka med notranjimi in zunanjimi prostori za izboljšanje izkušnje gostov in operativne učinkovitosti.</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86A0A192-EE53-6F1E-6433-42E511529791}"/>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FA137DCB-98C9-285C-4364-0F7D7101A08F}"/>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33003DE-6E88-539F-0BDC-B298C2538490}"/>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168694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61DC8-3BAF-0E0F-5083-F990896CA10C}"/>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27137488-5CDD-DBEC-E27E-09556E414EFA}"/>
              </a:ext>
            </a:extLst>
          </p:cNvPr>
          <p:cNvSpPr/>
          <p:nvPr/>
        </p:nvSpPr>
        <p:spPr>
          <a:xfrm flipH="1">
            <a:off x="5198103" y="640375"/>
            <a:ext cx="6954821" cy="991655"/>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C6482CB-3F68-CA90-E8D4-4D5CB03FF07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4 ključna področja učenja</a:t>
            </a:r>
          </a:p>
        </p:txBody>
      </p:sp>
      <p:sp>
        <p:nvSpPr>
          <p:cNvPr id="13" name="Slide Number Placeholder 5">
            <a:extLst>
              <a:ext uri="{FF2B5EF4-FFF2-40B4-BE49-F238E27FC236}">
                <a16:creationId xmlns:a16="http://schemas.microsoft.com/office/drawing/2014/main" id="{E73665B7-54F0-00D0-59F5-F331EF13B8D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12</a:t>
            </a:fld>
            <a:endParaRPr lang="fr-CA" sz="1200" dirty="0"/>
          </a:p>
        </p:txBody>
      </p:sp>
      <p:sp>
        <p:nvSpPr>
          <p:cNvPr id="8" name="Text Placeholder 1">
            <a:extLst>
              <a:ext uri="{FF2B5EF4-FFF2-40B4-BE49-F238E27FC236}">
                <a16:creationId xmlns:a16="http://schemas.microsoft.com/office/drawing/2014/main" id="{52327F51-97EC-1715-0512-60A87AA3CA0B}"/>
              </a:ext>
            </a:extLst>
          </p:cNvPr>
          <p:cNvSpPr txBox="1">
            <a:spLocks/>
          </p:cNvSpPr>
          <p:nvPr/>
        </p:nvSpPr>
        <p:spPr>
          <a:xfrm>
            <a:off x="1857672" y="1915338"/>
            <a:ext cx="5132270"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Gradnja za dolgoročno trajnost in </a:t>
            </a:r>
          </a:p>
          <a:p>
            <a:pPr>
              <a:lnSpc>
                <a:spcPts val="2480"/>
              </a:lnSpc>
            </a:pPr>
            <a:r>
              <a:rPr lang="en-GB" sz="2600" b="1" dirty="0" err="1"/>
              <a:t>koristi</a:t>
            </a:r>
            <a:r>
              <a:rPr lang="en-GB" sz="2600" b="1" dirty="0"/>
              <a:t> za </a:t>
            </a:r>
            <a:r>
              <a:rPr lang="en-GB" sz="2600" b="1" dirty="0" err="1"/>
              <a:t>skupnost</a:t>
            </a:r>
            <a:r>
              <a:rPr lang="en-GB" sz="2600" b="1" dirty="0"/>
              <a:t> </a:t>
            </a:r>
            <a:endParaRPr lang="en-GB" sz="2600" b="1" dirty="0">
              <a:ea typeface="Calibri"/>
              <a:cs typeface="Calibri"/>
            </a:endParaRPr>
          </a:p>
          <a:p>
            <a:pPr>
              <a:lnSpc>
                <a:spcPts val="2480"/>
              </a:lnSpc>
            </a:pPr>
            <a:endParaRPr lang="en-GB" sz="2400" b="1" dirty="0"/>
          </a:p>
          <a:p>
            <a:pPr>
              <a:lnSpc>
                <a:spcPts val="2380"/>
              </a:lnSpc>
            </a:pPr>
            <a:r>
              <a:rPr lang="en-IE" sz="2200" dirty="0"/>
              <a:t>Odkrijte, kako premišljeno načrtovanje stavb lahko podpira ne le okoljsko trajnost, temveč tudi lokalno socialno in gospodarsko odpornost. Spoznajte, kako lahko izbire na področju gradbeništva uskladite z načeli krožnega gospodarstva, zmanjšate količino odpadkov in pustite pozitivno zapuščino v skupnosti.</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96F4FA28-D799-E351-4167-69F2889D5DC3}"/>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0" name="Freeform 9">
            <a:extLst>
              <a:ext uri="{FF2B5EF4-FFF2-40B4-BE49-F238E27FC236}">
                <a16:creationId xmlns:a16="http://schemas.microsoft.com/office/drawing/2014/main" id="{CB0359D0-242A-3650-1DA8-09C8AD7319F7}"/>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46DFF03-F902-C0A1-64CA-7F613C2A4AE6}"/>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301381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5184015" y="925516"/>
            <a:ext cx="4713089" cy="803654"/>
          </a:xfrm>
          <a:prstGeom prst="rect">
            <a:avLst/>
          </a:prstGeom>
        </p:spPr>
        <p:txBody>
          <a:bodyPr/>
          <a:lstStyle/>
          <a:p>
            <a:pPr>
              <a:lnSpc>
                <a:spcPts val="2960"/>
              </a:lnSpc>
            </a:pPr>
            <a:r>
              <a:rPr lang="en-GB" dirty="0"/>
              <a:t>Izbira trajnostnih in lokalnih materialov</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5196828" y="2036617"/>
            <a:ext cx="6490389"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Izbira pravih gradbenih materialov je ena najpomembnejših odločitev pri razvoju alternativnih turističnih nastanitev, zlasti v podeželskih ali občutljivih okoljih.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Uporaba okolju prijaznih, lokalno pridobljenih ali recikliranih materialov zmanjšuje okoljski odtis gradnje, saj zmanjšuje emisije iz prometa, zmanjšuje izkoriščanje virov in preprečuje škodljive proizvodne procese. </a:t>
            </a:r>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8" name="Freeform 7">
            <a:extLst>
              <a:ext uri="{FF2B5EF4-FFF2-40B4-BE49-F238E27FC236}">
                <a16:creationId xmlns:a16="http://schemas.microsoft.com/office/drawing/2014/main" id="{D57E932F-3B7E-F5D4-6484-0EDBFA9ECA4D}"/>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9" name="Group 8">
            <a:extLst>
              <a:ext uri="{FF2B5EF4-FFF2-40B4-BE49-F238E27FC236}">
                <a16:creationId xmlns:a16="http://schemas.microsoft.com/office/drawing/2014/main" id="{5C6A6D3C-B2B5-91A8-E45E-9EACD9A2330C}"/>
              </a:ext>
            </a:extLst>
          </p:cNvPr>
          <p:cNvGrpSpPr/>
          <p:nvPr/>
        </p:nvGrpSpPr>
        <p:grpSpPr>
          <a:xfrm>
            <a:off x="3557085" y="5655285"/>
            <a:ext cx="2810271" cy="554397"/>
            <a:chOff x="1800741" y="6353467"/>
            <a:chExt cx="3253859" cy="554397"/>
          </a:xfrm>
        </p:grpSpPr>
        <p:sp>
          <p:nvSpPr>
            <p:cNvPr id="10" name="object 3">
              <a:extLst>
                <a:ext uri="{FF2B5EF4-FFF2-40B4-BE49-F238E27FC236}">
                  <a16:creationId xmlns:a16="http://schemas.microsoft.com/office/drawing/2014/main" id="{7CA6E5AE-A6D3-303B-2E99-ECB527798AFF}"/>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6">
              <a:extLst>
                <a:ext uri="{FF2B5EF4-FFF2-40B4-BE49-F238E27FC236}">
                  <a16:creationId xmlns:a16="http://schemas.microsoft.com/office/drawing/2014/main" id="{3CC3DF03-ED1E-D62D-1C90-75CB9C91FD41}"/>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a:t>Vrij Haven Camping, Nizozemska</a:t>
              </a:r>
            </a:p>
          </p:txBody>
        </p:sp>
      </p:grpSp>
      <p:pic>
        <p:nvPicPr>
          <p:cNvPr id="13" name="Picture 12">
            <a:extLst>
              <a:ext uri="{FF2B5EF4-FFF2-40B4-BE49-F238E27FC236}">
                <a16:creationId xmlns:a16="http://schemas.microsoft.com/office/drawing/2014/main" id="{375F3D0D-4C21-9572-C993-AFC61EA461F3}"/>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840186" y="4492524"/>
            <a:ext cx="3580276" cy="2659133"/>
          </a:xfrm>
          <a:prstGeom prst="rect">
            <a:avLst/>
          </a:prstGeom>
        </p:spPr>
      </p:pic>
    </p:spTree>
    <p:extLst>
      <p:ext uri="{BB962C8B-B14F-4D97-AF65-F5344CB8AC3E}">
        <p14:creationId xmlns:p14="http://schemas.microsoft.com/office/powerpoint/2010/main" val="382370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A7B32-E3DD-8154-8DF0-EFFF4B35B7B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F6886E-BAC8-6674-8119-A851B05A518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153FB91E-FF8D-E557-E289-213A4DCA5381}"/>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0CED9F38-985A-3CBB-8B61-E242D878A116}"/>
              </a:ext>
            </a:extLst>
          </p:cNvPr>
          <p:cNvSpPr>
            <a:spLocks noGrp="1"/>
          </p:cNvSpPr>
          <p:nvPr>
            <p:ph type="body" sz="quarter" idx="16"/>
          </p:nvPr>
        </p:nvSpPr>
        <p:spPr>
          <a:xfrm>
            <a:off x="4052174" y="739493"/>
            <a:ext cx="4713089" cy="803654"/>
          </a:xfrm>
          <a:prstGeom prst="rect">
            <a:avLst/>
          </a:prstGeom>
        </p:spPr>
        <p:txBody>
          <a:bodyPr/>
          <a:lstStyle/>
          <a:p>
            <a:pPr>
              <a:lnSpc>
                <a:spcPts val="2960"/>
              </a:lnSpc>
            </a:pPr>
            <a:r>
              <a:rPr lang="en-GB" dirty="0"/>
              <a:t>Izbira trajnostnih in lokalnih materialov</a:t>
            </a:r>
          </a:p>
          <a:p>
            <a:pPr>
              <a:lnSpc>
                <a:spcPts val="2960"/>
              </a:lnSpc>
            </a:pPr>
            <a:endParaRPr lang="en-GB" sz="2800" dirty="0"/>
          </a:p>
        </p:txBody>
      </p:sp>
      <p:sp>
        <p:nvSpPr>
          <p:cNvPr id="4" name="Text Placeholder 3">
            <a:extLst>
              <a:ext uri="{FF2B5EF4-FFF2-40B4-BE49-F238E27FC236}">
                <a16:creationId xmlns:a16="http://schemas.microsoft.com/office/drawing/2014/main" id="{32692B2C-1A7C-D527-8ED2-6C7743596A72}"/>
              </a:ext>
            </a:extLst>
          </p:cNvPr>
          <p:cNvSpPr>
            <a:spLocks noGrp="1"/>
          </p:cNvSpPr>
          <p:nvPr>
            <p:ph type="body" sz="quarter" idx="21"/>
          </p:nvPr>
        </p:nvSpPr>
        <p:spPr>
          <a:xfrm>
            <a:off x="4052368" y="2013169"/>
            <a:ext cx="7490497" cy="3968568"/>
          </a:xfrm>
          <a:prstGeom prst="rect">
            <a:avLst/>
          </a:prstGeom>
        </p:spPr>
        <p:txBody>
          <a:bodyPr lIns="91440" tIns="45720" rIns="91440" bIns="45720" anchor="t"/>
          <a:lstStyle/>
          <a:p>
            <a:pPr>
              <a:lnSpc>
                <a:spcPts val="2340"/>
              </a:lnSpc>
            </a:pPr>
            <a:r>
              <a:rPr lang="en-GB" b="0" i="0" dirty="0">
                <a:effectLst/>
                <a:latin typeface="Calibri"/>
                <a:ea typeface="Calibri"/>
                <a:cs typeface="Calibri"/>
              </a:rPr>
              <a:t>Izbira materialov od lokalnih dobaviteljev ne pomaga le zmanjšati emisije ogljika, ampak tudi spodbuja lokalno gospodarstvo, ustvarja delovna mesta in ohranja tradicionalno obrtništvo. Poleg tega uporaba materialov, ki odražajo identiteto regije – kot so lokalni kamen, obnovljen les ali tradicionalna keramika – gostom dodaja občutek pripadnosti kraju.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Ko obiskovalci vidijo in se dotaknejo avtentičnih, regionalno navdihnjenih materialov, njihovo bivanje postane bolj smiselno in intenzivno. Ta pristop ponudnikom nastanitev pomaga uravnotežiti okoljsko odgovornost s kulturno avtentičnostjo in ustvariti edinstvene prostore, ki pritegnejo sodobne </a:t>
            </a:r>
            <a:r>
              <a:rPr lang="en-GB" b="0" i="0" dirty="0" err="1">
                <a:effectLst/>
                <a:latin typeface="Calibri"/>
                <a:ea typeface="Calibri"/>
                <a:cs typeface="Calibri"/>
              </a:rPr>
              <a:t>popotnike</a:t>
            </a:r>
            <a:r>
              <a:rPr lang="en-GB" b="0" i="0" dirty="0">
                <a:effectLst/>
                <a:latin typeface="Calibri"/>
                <a:ea typeface="Calibri"/>
                <a:cs typeface="Calibri"/>
              </a:rPr>
              <a:t>, ki cenijo trajnost in povezanost z lokalno skupnostjo.</a:t>
            </a:r>
          </a:p>
          <a:p>
            <a:pPr>
              <a:lnSpc>
                <a:spcPts val="2340"/>
              </a:lnSpc>
            </a:pPr>
            <a:endParaRPr lang="en-US" sz="2200" dirty="0"/>
          </a:p>
        </p:txBody>
      </p:sp>
      <p:sp>
        <p:nvSpPr>
          <p:cNvPr id="11" name="Slide Number Placeholder 5">
            <a:extLst>
              <a:ext uri="{FF2B5EF4-FFF2-40B4-BE49-F238E27FC236}">
                <a16:creationId xmlns:a16="http://schemas.microsoft.com/office/drawing/2014/main" id="{07AE160B-B4B4-ECDC-6B01-35148C0A73A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pic>
        <p:nvPicPr>
          <p:cNvPr id="2" name="Picture 1">
            <a:extLst>
              <a:ext uri="{FF2B5EF4-FFF2-40B4-BE49-F238E27FC236}">
                <a16:creationId xmlns:a16="http://schemas.microsoft.com/office/drawing/2014/main" id="{D2AB5E20-A0D4-BA57-CAE4-F5F1C0F5DC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74942" y="4344368"/>
            <a:ext cx="3580276" cy="2659133"/>
          </a:xfrm>
          <a:prstGeom prst="rect">
            <a:avLst/>
          </a:prstGeom>
        </p:spPr>
      </p:pic>
    </p:spTree>
    <p:extLst>
      <p:ext uri="{BB962C8B-B14F-4D97-AF65-F5344CB8AC3E}">
        <p14:creationId xmlns:p14="http://schemas.microsoft.com/office/powerpoint/2010/main" val="1281997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167EA-372C-B9FF-8F40-878C7795DB92}"/>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7F97D035-4DE4-5409-DB90-2D93D0BD8E23}"/>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0975E30A-0600-E1C0-3699-6E50558B3C06}"/>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F0EC94C-5CE6-5EE2-4183-CF12528AD63A}"/>
              </a:ext>
            </a:extLst>
          </p:cNvPr>
          <p:cNvSpPr txBox="1">
            <a:spLocks/>
          </p:cNvSpPr>
          <p:nvPr/>
        </p:nvSpPr>
        <p:spPr>
          <a:xfrm>
            <a:off x="629645" y="1857059"/>
            <a:ext cx="474917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Okoljske prednosti trajnostnih materialov </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30FA68B2-404B-6D92-F43C-CA36F9CBDEBC}"/>
              </a:ext>
            </a:extLst>
          </p:cNvPr>
          <p:cNvSpPr txBox="1">
            <a:spLocks/>
          </p:cNvSpPr>
          <p:nvPr/>
        </p:nvSpPr>
        <p:spPr>
          <a:xfrm>
            <a:off x="635701" y="3023330"/>
            <a:ext cx="4873570" cy="3657600"/>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Spoznajte, kako lahko </a:t>
            </a:r>
            <a:r>
              <a:rPr lang="en-GB" sz="2200" dirty="0" err="1">
                <a:solidFill>
                  <a:srgbClr val="414141"/>
                </a:solidFill>
              </a:rPr>
              <a:t>izbira</a:t>
            </a:r>
            <a:r>
              <a:rPr lang="en-GB" sz="2200" dirty="0">
                <a:solidFill>
                  <a:srgbClr val="414141"/>
                </a:solidFill>
              </a:rPr>
              <a:t> </a:t>
            </a:r>
            <a:r>
              <a:rPr lang="en-GB" sz="2200" dirty="0" err="1">
                <a:solidFill>
                  <a:srgbClr val="414141"/>
                </a:solidFill>
              </a:rPr>
              <a:t>okolju</a:t>
            </a:r>
            <a:r>
              <a:rPr lang="en-GB" sz="2200" dirty="0">
                <a:solidFill>
                  <a:srgbClr val="414141"/>
                </a:solidFill>
              </a:rPr>
              <a:t> </a:t>
            </a:r>
            <a:r>
              <a:rPr lang="en-GB" sz="2200" dirty="0" err="1">
                <a:solidFill>
                  <a:srgbClr val="414141"/>
                </a:solidFill>
              </a:rPr>
              <a:t>prijaznih</a:t>
            </a:r>
            <a:r>
              <a:rPr lang="en-GB" sz="2200" dirty="0">
                <a:solidFill>
                  <a:srgbClr val="414141"/>
                </a:solidFill>
              </a:rPr>
              <a:t> </a:t>
            </a:r>
            <a:r>
              <a:rPr lang="en-GB" sz="2200" dirty="0" err="1">
                <a:solidFill>
                  <a:srgbClr val="414141"/>
                </a:solidFill>
              </a:rPr>
              <a:t>materialov</a:t>
            </a:r>
            <a:r>
              <a:rPr lang="en-GB" sz="2200" dirty="0">
                <a:solidFill>
                  <a:srgbClr val="414141"/>
                </a:solidFill>
              </a:rPr>
              <a:t>, </a:t>
            </a:r>
            <a:r>
              <a:rPr lang="en-GB" sz="2200" dirty="0" err="1">
                <a:solidFill>
                  <a:srgbClr val="414141"/>
                </a:solidFill>
              </a:rPr>
              <a:t>kot</a:t>
            </a:r>
            <a:r>
              <a:rPr lang="en-GB" sz="2200" dirty="0">
                <a:solidFill>
                  <a:srgbClr val="414141"/>
                </a:solidFill>
              </a:rPr>
              <a:t> so </a:t>
            </a:r>
            <a:r>
              <a:rPr lang="en-GB" sz="2200" dirty="0" err="1">
                <a:solidFill>
                  <a:srgbClr val="414141"/>
                </a:solidFill>
              </a:rPr>
              <a:t>obnovljeni</a:t>
            </a:r>
            <a:r>
              <a:rPr lang="en-GB" sz="2200" dirty="0">
                <a:solidFill>
                  <a:srgbClr val="414141"/>
                </a:solidFill>
              </a:rPr>
              <a:t> les, </a:t>
            </a:r>
            <a:r>
              <a:rPr lang="en-GB" sz="2200" dirty="0" err="1">
                <a:solidFill>
                  <a:srgbClr val="414141"/>
                </a:solidFill>
              </a:rPr>
              <a:t>naravni</a:t>
            </a:r>
            <a:r>
              <a:rPr lang="en-GB" sz="2200" dirty="0">
                <a:solidFill>
                  <a:srgbClr val="414141"/>
                </a:solidFill>
              </a:rPr>
              <a:t> </a:t>
            </a:r>
            <a:r>
              <a:rPr lang="en-GB" sz="2200" dirty="0" err="1">
                <a:solidFill>
                  <a:srgbClr val="414141"/>
                </a:solidFill>
              </a:rPr>
              <a:t>kamen</a:t>
            </a:r>
            <a:r>
              <a:rPr lang="en-GB" sz="2200" dirty="0">
                <a:solidFill>
                  <a:srgbClr val="414141"/>
                </a:solidFill>
              </a:rPr>
              <a:t>, bambus, pluta ali reciklirani kompoziti, zmanjša porabo energije, zmanjša količino odpadkov in zmanjša vaš ogljični odtis. Razumite ocene življenjskega cikla in kako materiali vplivajo na okolje od pridobivanja do odstranjevanja.</a:t>
            </a:r>
          </a:p>
        </p:txBody>
      </p:sp>
      <p:sp>
        <p:nvSpPr>
          <p:cNvPr id="18" name="Slide Number Placeholder 5">
            <a:extLst>
              <a:ext uri="{FF2B5EF4-FFF2-40B4-BE49-F238E27FC236}">
                <a16:creationId xmlns:a16="http://schemas.microsoft.com/office/drawing/2014/main" id="{3241E426-7BCE-72B5-2379-B6B2DB7C92C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Freeform 3">
            <a:extLst>
              <a:ext uri="{FF2B5EF4-FFF2-40B4-BE49-F238E27FC236}">
                <a16:creationId xmlns:a16="http://schemas.microsoft.com/office/drawing/2014/main" id="{91CE3802-8238-23E4-795B-9795A6C5E52F}"/>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3CB2DAA8-3D64-1FB3-F88B-4C6A3FD4EDF0}"/>
              </a:ext>
            </a:extLst>
          </p:cNvPr>
          <p:cNvGrpSpPr/>
          <p:nvPr/>
        </p:nvGrpSpPr>
        <p:grpSpPr>
          <a:xfrm>
            <a:off x="8791638" y="487052"/>
            <a:ext cx="3253859" cy="554397"/>
            <a:chOff x="1800741" y="6353467"/>
            <a:chExt cx="3253859" cy="554397"/>
          </a:xfrm>
        </p:grpSpPr>
        <p:sp>
          <p:nvSpPr>
            <p:cNvPr id="7" name="object 3">
              <a:extLst>
                <a:ext uri="{FF2B5EF4-FFF2-40B4-BE49-F238E27FC236}">
                  <a16:creationId xmlns:a16="http://schemas.microsoft.com/office/drawing/2014/main" id="{BAAF2D90-55BD-2DED-2460-9A1C2EAC147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ED4C3292-3730-099B-9253-E830852F994B}"/>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a:t>Vineyard Cottage </a:t>
              </a:r>
              <a:r>
                <a:rPr lang="en-IE" sz="1200" dirty="0" err="1"/>
                <a:t>Skatlar</a:t>
              </a:r>
              <a:r>
                <a:rPr lang="en-IE" sz="1200" dirty="0"/>
                <a:t>, Slovenija</a:t>
              </a:r>
            </a:p>
          </p:txBody>
        </p:sp>
      </p:grpSp>
      <p:pic>
        <p:nvPicPr>
          <p:cNvPr id="2" name="Picture 1">
            <a:extLst>
              <a:ext uri="{FF2B5EF4-FFF2-40B4-BE49-F238E27FC236}">
                <a16:creationId xmlns:a16="http://schemas.microsoft.com/office/drawing/2014/main" id="{20083ECC-6444-4D9C-82F6-95A52154DFE4}"/>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8466264" y="4110944"/>
            <a:ext cx="3580276" cy="2659133"/>
          </a:xfrm>
          <a:prstGeom prst="rect">
            <a:avLst/>
          </a:prstGeom>
        </p:spPr>
      </p:pic>
    </p:spTree>
    <p:extLst>
      <p:ext uri="{BB962C8B-B14F-4D97-AF65-F5344CB8AC3E}">
        <p14:creationId xmlns:p14="http://schemas.microsoft.com/office/powerpoint/2010/main" val="3840350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2C83-FB1E-6626-C096-11D8911A3B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805F11-D1C7-1974-F401-1662D1C88218}"/>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98978" y="4707804"/>
            <a:ext cx="3580276" cy="2659133"/>
          </a:xfrm>
          <a:prstGeom prst="rect">
            <a:avLst/>
          </a:prstGeom>
        </p:spPr>
      </p:pic>
      <p:sp>
        <p:nvSpPr>
          <p:cNvPr id="14" name="Text Placeholder 3">
            <a:extLst>
              <a:ext uri="{FF2B5EF4-FFF2-40B4-BE49-F238E27FC236}">
                <a16:creationId xmlns:a16="http://schemas.microsoft.com/office/drawing/2014/main" id="{D92805A4-1707-C1DF-BF5C-74A4D2931FD3}"/>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5BA83A7C-C58D-6A2F-A8EA-56A57F9AE16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870F6320-EF47-1DDA-68FF-FF992FBC9A34}"/>
              </a:ext>
            </a:extLst>
          </p:cNvPr>
          <p:cNvSpPr txBox="1">
            <a:spLocks/>
          </p:cNvSpPr>
          <p:nvPr/>
        </p:nvSpPr>
        <p:spPr>
          <a:xfrm>
            <a:off x="658953" y="1603059"/>
            <a:ext cx="4386107"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err="1"/>
              <a:t>Podpiranje</a:t>
            </a:r>
            <a:r>
              <a:rPr lang="en-US" dirty="0"/>
              <a:t> </a:t>
            </a:r>
            <a:r>
              <a:rPr lang="en-US" dirty="0" err="1"/>
              <a:t>lokalnih</a:t>
            </a:r>
            <a:r>
              <a:rPr lang="en-US" dirty="0"/>
              <a:t> </a:t>
            </a:r>
          </a:p>
          <a:p>
            <a:pPr>
              <a:lnSpc>
                <a:spcPts val="2900"/>
              </a:lnSpc>
            </a:pPr>
            <a:r>
              <a:rPr lang="en-US" dirty="0" err="1"/>
              <a:t>dobavnih</a:t>
            </a:r>
            <a:r>
              <a:rPr lang="en-US" dirty="0"/>
              <a:t> </a:t>
            </a:r>
            <a:r>
              <a:rPr lang="en-US" dirty="0" err="1"/>
              <a:t>verig</a:t>
            </a:r>
            <a:r>
              <a:rPr lang="en-US" dirty="0"/>
              <a:t> </a:t>
            </a:r>
            <a:endParaRPr lang="en-US" dirty="0">
              <a:ea typeface="Calibri"/>
              <a:cs typeface="Calibri"/>
            </a:endParaRP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48A2667B-D5B7-2371-7A26-64F956AFE303}"/>
              </a:ext>
            </a:extLst>
          </p:cNvPr>
          <p:cNvSpPr txBox="1">
            <a:spLocks/>
          </p:cNvSpPr>
          <p:nvPr/>
        </p:nvSpPr>
        <p:spPr>
          <a:xfrm>
            <a:off x="655239" y="2661868"/>
            <a:ext cx="4386107"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Raziščite, kako sodelovanje z lokalnimi obrtniki, dobavitelji in gradbenimi strokovnjaki spodbuja regionalni gospodarski razvoj. Uporaba lokalno pridobljenih materialov zmanjšuje emisije iz prometa, podpira lokalna podjetja in ohranja tradicionalne gradbene tehnike, ki prispevajo k občutku pripadnosti kraju.</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C994484A-F9D1-AE44-6407-831CB37B45A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2" name="Text Placeholder 5">
            <a:extLst>
              <a:ext uri="{FF2B5EF4-FFF2-40B4-BE49-F238E27FC236}">
                <a16:creationId xmlns:a16="http://schemas.microsoft.com/office/drawing/2014/main" id="{5A78E61E-1D81-9424-6811-47F39E53475C}"/>
              </a:ext>
            </a:extLst>
          </p:cNvPr>
          <p:cNvSpPr txBox="1">
            <a:spLocks/>
          </p:cNvSpPr>
          <p:nvPr/>
        </p:nvSpPr>
        <p:spPr>
          <a:xfrm>
            <a:off x="5998617" y="1603059"/>
            <a:ext cx="51379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Izboljšanje izkušnje gostov z avtentičnim oblikovanjem</a:t>
            </a:r>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FAD9E888-E0BC-C079-1908-A72A8CC75FED}"/>
              </a:ext>
            </a:extLst>
          </p:cNvPr>
          <p:cNvSpPr txBox="1">
            <a:spLocks/>
          </p:cNvSpPr>
          <p:nvPr/>
        </p:nvSpPr>
        <p:spPr>
          <a:xfrm>
            <a:off x="5994904" y="2661868"/>
            <a:ext cx="4834461"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Odkrijte, kako izbira materialov vpliva na videz, občutek in čustveni vpliv prostora. Lokalni in naravni materiali ustvarjajo avtentična, zgodbam bogata okolja, ki si jih gostje zapomnijo in delijo, s čimer se okrepi vrednost kulturne potopitve v turistične izkušnje.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683843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6878-3669-4102-8944-4451180B7194}"/>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28D56BF-7062-D2AA-CF8D-41A173611767}"/>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D2EF999A-DBFB-380C-D4E7-A720E499919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C15149FC-9986-7DC9-98A4-F8ED7B4A4296}"/>
              </a:ext>
            </a:extLst>
          </p:cNvPr>
          <p:cNvSpPr txBox="1">
            <a:spLocks/>
          </p:cNvSpPr>
          <p:nvPr/>
        </p:nvSpPr>
        <p:spPr>
          <a:xfrm>
            <a:off x="629645" y="1555253"/>
            <a:ext cx="390201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Uravnoteženje stroškov, trajnosti in vzdržljivosti</a:t>
            </a:r>
          </a:p>
          <a:p>
            <a:pPr>
              <a:lnSpc>
                <a:spcPts val="2900"/>
              </a:lnSpc>
            </a:pPr>
            <a:endParaRPr lang="en-US" dirty="0"/>
          </a:p>
        </p:txBody>
      </p:sp>
      <p:sp>
        <p:nvSpPr>
          <p:cNvPr id="17" name="Text Placeholder 4">
            <a:extLst>
              <a:ext uri="{FF2B5EF4-FFF2-40B4-BE49-F238E27FC236}">
                <a16:creationId xmlns:a16="http://schemas.microsoft.com/office/drawing/2014/main" id="{DB6060C4-FE2B-98B1-EC67-3A34402A3B63}"/>
              </a:ext>
            </a:extLst>
          </p:cNvPr>
          <p:cNvSpPr txBox="1">
            <a:spLocks/>
          </p:cNvSpPr>
          <p:nvPr/>
        </p:nvSpPr>
        <p:spPr>
          <a:xfrm>
            <a:off x="629644" y="3107656"/>
            <a:ext cx="4521879"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Razumite, kako oceniti materiale ne le glede na ceno, ampak tudi glede na dolgoročno zmogljivost, potrebe po vzdrževanju in trajnostne lastnosti. Naučite se, kako uravnotežiti estetiko in funkcionalnost ter zagotoviti, da so materiali trajni, energetsko učinkoviti in primerni za lokalno podnebje in okolje.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745BCFD6-306E-CB60-3B8E-25B6CBA5C0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4" name="Freeform 3">
            <a:extLst>
              <a:ext uri="{FF2B5EF4-FFF2-40B4-BE49-F238E27FC236}">
                <a16:creationId xmlns:a16="http://schemas.microsoft.com/office/drawing/2014/main" id="{4CC626DF-EAC4-6D78-DA40-6F41F14A5C53}"/>
              </a:ext>
            </a:extLst>
          </p:cNvPr>
          <p:cNvSpPr/>
          <p:nvPr/>
        </p:nvSpPr>
        <p:spPr>
          <a:xfrm>
            <a:off x="5876200" y="2111193"/>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1139" t="1044" r="-47215" b="-1044"/>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90211A75-8158-7C04-FA57-47EC81DF903F}"/>
              </a:ext>
            </a:extLst>
          </p:cNvPr>
          <p:cNvGrpSpPr/>
          <p:nvPr/>
        </p:nvGrpSpPr>
        <p:grpSpPr>
          <a:xfrm>
            <a:off x="8974454" y="2937919"/>
            <a:ext cx="3253859" cy="554397"/>
            <a:chOff x="1800741" y="6353467"/>
            <a:chExt cx="3253859" cy="554397"/>
          </a:xfrm>
        </p:grpSpPr>
        <p:sp>
          <p:nvSpPr>
            <p:cNvPr id="7" name="object 3">
              <a:extLst>
                <a:ext uri="{FF2B5EF4-FFF2-40B4-BE49-F238E27FC236}">
                  <a16:creationId xmlns:a16="http://schemas.microsoft.com/office/drawing/2014/main" id="{20387274-D07C-B690-8224-0B39EEFD94BE}"/>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914CF34C-A127-D5D7-6EAD-6E5390CA3932}"/>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US" sz="1200" dirty="0"/>
                <a:t>De Old </a:t>
              </a:r>
              <a:r>
                <a:rPr lang="en-US" sz="1200" dirty="0" err="1"/>
                <a:t>Signorie </a:t>
              </a:r>
              <a:r>
                <a:rPr lang="en-US" sz="1200" dirty="0"/>
                <a:t>BB, Nizozemska</a:t>
              </a:r>
              <a:endParaRPr lang="en-IE" sz="1200" dirty="0"/>
            </a:p>
          </p:txBody>
        </p:sp>
      </p:grpSp>
      <p:pic>
        <p:nvPicPr>
          <p:cNvPr id="2" name="Picture 1">
            <a:extLst>
              <a:ext uri="{FF2B5EF4-FFF2-40B4-BE49-F238E27FC236}">
                <a16:creationId xmlns:a16="http://schemas.microsoft.com/office/drawing/2014/main" id="{0F92D317-A23E-9EF7-2C2D-8D1FDF55103E}"/>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4396003" y="4481638"/>
            <a:ext cx="3580276" cy="2659133"/>
          </a:xfrm>
          <a:prstGeom prst="rect">
            <a:avLst/>
          </a:prstGeom>
        </p:spPr>
      </p:pic>
    </p:spTree>
    <p:extLst>
      <p:ext uri="{BB962C8B-B14F-4D97-AF65-F5344CB8AC3E}">
        <p14:creationId xmlns:p14="http://schemas.microsoft.com/office/powerpoint/2010/main" val="1898698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DF0E-1D41-B420-D515-2AC7DE7FB87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63DCB12-B617-5A1D-7E84-802345B0382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06F6FDB9-2277-4300-B127-710CE004AACA}"/>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2ACEA0ED-B006-5B3D-ECC4-3C3C8874799E}"/>
              </a:ext>
            </a:extLst>
          </p:cNvPr>
          <p:cNvSpPr>
            <a:spLocks noGrp="1"/>
          </p:cNvSpPr>
          <p:nvPr>
            <p:ph type="body" sz="quarter" idx="16"/>
          </p:nvPr>
        </p:nvSpPr>
        <p:spPr>
          <a:xfrm>
            <a:off x="5727195" y="941779"/>
            <a:ext cx="4201274" cy="1272577"/>
          </a:xfrm>
          <a:prstGeom prst="rect">
            <a:avLst/>
          </a:prstGeom>
        </p:spPr>
        <p:txBody>
          <a:bodyPr/>
          <a:lstStyle/>
          <a:p>
            <a:pPr>
              <a:lnSpc>
                <a:spcPts val="2960"/>
              </a:lnSpc>
            </a:pPr>
            <a:r>
              <a:rPr lang="en-GB" dirty="0"/>
              <a:t>Načrtovanje za pasivno energetsko učinkovitost</a:t>
            </a:r>
          </a:p>
          <a:p>
            <a:pPr>
              <a:lnSpc>
                <a:spcPts val="2960"/>
              </a:lnSpc>
            </a:pPr>
            <a:endParaRPr lang="en-GB" sz="2800" dirty="0"/>
          </a:p>
        </p:txBody>
      </p:sp>
      <p:sp>
        <p:nvSpPr>
          <p:cNvPr id="4" name="Text Placeholder 3">
            <a:extLst>
              <a:ext uri="{FF2B5EF4-FFF2-40B4-BE49-F238E27FC236}">
                <a16:creationId xmlns:a16="http://schemas.microsoft.com/office/drawing/2014/main" id="{9862BC07-5394-0A22-B15A-F8E6041B0287}"/>
              </a:ext>
            </a:extLst>
          </p:cNvPr>
          <p:cNvSpPr>
            <a:spLocks noGrp="1"/>
          </p:cNvSpPr>
          <p:nvPr>
            <p:ph type="body" sz="quarter" idx="21"/>
          </p:nvPr>
        </p:nvSpPr>
        <p:spPr>
          <a:xfrm>
            <a:off x="5730237" y="2608457"/>
            <a:ext cx="5545408"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Načrtovanje pasivne energetske učinkovitosti pomeni ustvarjanje prostorov, ki naravno uravnavajo temperaturo in pretok zraka, s čimer se zmanjša potreba po umetnem ogrevanju, hlajenju ali osvetlitvi. Z uporabo načel bioklimatskega načrtovanja lahko prilagodite tloris stavbe naravnemu okolju, da zmanjšate porabo energije in hkrati ohranite udobje gostov. </a:t>
            </a:r>
            <a:endParaRPr lang="en-US" sz="2200" dirty="0"/>
          </a:p>
        </p:txBody>
      </p:sp>
      <p:sp>
        <p:nvSpPr>
          <p:cNvPr id="11" name="Slide Number Placeholder 5">
            <a:extLst>
              <a:ext uri="{FF2B5EF4-FFF2-40B4-BE49-F238E27FC236}">
                <a16:creationId xmlns:a16="http://schemas.microsoft.com/office/drawing/2014/main" id="{EB5C49B9-0AF7-9864-9B10-954D3A958E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2" name="Freeform 1">
            <a:extLst>
              <a:ext uri="{FF2B5EF4-FFF2-40B4-BE49-F238E27FC236}">
                <a16:creationId xmlns:a16="http://schemas.microsoft.com/office/drawing/2014/main" id="{225945E8-FBC8-EE21-730C-2BC0BC9EB0CF}"/>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8" name="Group 7">
            <a:extLst>
              <a:ext uri="{FF2B5EF4-FFF2-40B4-BE49-F238E27FC236}">
                <a16:creationId xmlns:a16="http://schemas.microsoft.com/office/drawing/2014/main" id="{DE2DE88E-E5E8-BA82-ED06-0C7049BD8F84}"/>
              </a:ext>
            </a:extLst>
          </p:cNvPr>
          <p:cNvGrpSpPr/>
          <p:nvPr/>
        </p:nvGrpSpPr>
        <p:grpSpPr>
          <a:xfrm>
            <a:off x="3547316" y="6019512"/>
            <a:ext cx="3341256" cy="590931"/>
            <a:chOff x="1800741" y="6326925"/>
            <a:chExt cx="3253859" cy="590931"/>
          </a:xfrm>
        </p:grpSpPr>
        <p:sp>
          <p:nvSpPr>
            <p:cNvPr id="9" name="object 3">
              <a:extLst>
                <a:ext uri="{FF2B5EF4-FFF2-40B4-BE49-F238E27FC236}">
                  <a16:creationId xmlns:a16="http://schemas.microsoft.com/office/drawing/2014/main" id="{D1207C57-E63F-F7FF-730E-C46CFA354A7B}"/>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C35453BB-DDE9-BFD4-E909-FB937407409E}"/>
                </a:ext>
              </a:extLst>
            </p:cNvPr>
            <p:cNvSpPr txBox="1">
              <a:spLocks/>
            </p:cNvSpPr>
            <p:nvPr/>
          </p:nvSpPr>
          <p:spPr>
            <a:xfrm>
              <a:off x="1800742" y="6326925"/>
              <a:ext cx="3253858" cy="590931"/>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err="1"/>
                <a:t>Reddingsboot </a:t>
              </a:r>
              <a:r>
                <a:rPr lang="en-IE" sz="1200" dirty="0"/>
                <a:t>Harlingen Boat, Nizozemska</a:t>
              </a:r>
            </a:p>
          </p:txBody>
        </p:sp>
      </p:grpSp>
      <p:pic>
        <p:nvPicPr>
          <p:cNvPr id="12" name="Picture 11">
            <a:extLst>
              <a:ext uri="{FF2B5EF4-FFF2-40B4-BE49-F238E27FC236}">
                <a16:creationId xmlns:a16="http://schemas.microsoft.com/office/drawing/2014/main" id="{596432C8-CD02-8D24-390B-A3AFB2DBF391}"/>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840186" y="4492524"/>
            <a:ext cx="3580276" cy="2659133"/>
          </a:xfrm>
          <a:prstGeom prst="rect">
            <a:avLst/>
          </a:prstGeom>
        </p:spPr>
      </p:pic>
    </p:spTree>
    <p:extLst>
      <p:ext uri="{BB962C8B-B14F-4D97-AF65-F5344CB8AC3E}">
        <p14:creationId xmlns:p14="http://schemas.microsoft.com/office/powerpoint/2010/main" val="242080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A7857-67B5-0C6E-BC24-EECAEB32508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5739B10-D5D5-0083-CBDE-D64828952510}"/>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1E49959A-076A-7B75-6F05-B08F9D6A9440}"/>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BBC6663A-536F-CA7D-4495-9841681ECDCD}"/>
              </a:ext>
            </a:extLst>
          </p:cNvPr>
          <p:cNvSpPr>
            <a:spLocks noGrp="1"/>
          </p:cNvSpPr>
          <p:nvPr>
            <p:ph type="body" sz="quarter" idx="16"/>
          </p:nvPr>
        </p:nvSpPr>
        <p:spPr>
          <a:xfrm>
            <a:off x="4061943" y="886031"/>
            <a:ext cx="4786782" cy="803654"/>
          </a:xfrm>
          <a:prstGeom prst="rect">
            <a:avLst/>
          </a:prstGeom>
        </p:spPr>
        <p:txBody>
          <a:bodyPr/>
          <a:lstStyle/>
          <a:p>
            <a:pPr>
              <a:lnSpc>
                <a:spcPts val="2960"/>
              </a:lnSpc>
            </a:pPr>
            <a:r>
              <a:rPr lang="en-GB" dirty="0"/>
              <a:t>Načrtovanje za pasivno energetsko učinkovitost</a:t>
            </a:r>
          </a:p>
          <a:p>
            <a:pPr>
              <a:lnSpc>
                <a:spcPts val="2960"/>
              </a:lnSpc>
            </a:pPr>
            <a:endParaRPr lang="en-GB" sz="2800" dirty="0"/>
          </a:p>
        </p:txBody>
      </p:sp>
      <p:sp>
        <p:nvSpPr>
          <p:cNvPr id="4" name="Text Placeholder 3">
            <a:extLst>
              <a:ext uri="{FF2B5EF4-FFF2-40B4-BE49-F238E27FC236}">
                <a16:creationId xmlns:a16="http://schemas.microsoft.com/office/drawing/2014/main" id="{05390A09-8C8D-4886-3A99-7B2B325F180E}"/>
              </a:ext>
            </a:extLst>
          </p:cNvPr>
          <p:cNvSpPr>
            <a:spLocks noGrp="1"/>
          </p:cNvSpPr>
          <p:nvPr>
            <p:ph type="body" sz="quarter" idx="21"/>
          </p:nvPr>
        </p:nvSpPr>
        <p:spPr>
          <a:xfrm>
            <a:off x="4064987" y="2014371"/>
            <a:ext cx="720801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To vključuje premišljene odločitve o usmerjenosti stavbe – na primer o pozicioniranju oken, da v hladnejših mesecih zajemajo sončno svetlobo, v toplejših pa </a:t>
            </a:r>
            <a:r>
              <a:rPr lang="en-GB" b="0" i="0" dirty="0" err="1">
                <a:effectLst/>
                <a:latin typeface="Calibri"/>
                <a:ea typeface="Calibri"/>
                <a:cs typeface="Calibri"/>
              </a:rPr>
              <a:t>zagotavljajo</a:t>
            </a:r>
            <a:r>
              <a:rPr lang="en-GB" b="0" i="0" dirty="0">
                <a:effectLst/>
                <a:latin typeface="Calibri"/>
                <a:ea typeface="Calibri"/>
                <a:cs typeface="Calibri"/>
              </a:rPr>
              <a:t> </a:t>
            </a:r>
            <a:r>
              <a:rPr lang="en-GB" b="0" i="0" dirty="0" err="1">
                <a:effectLst/>
                <a:latin typeface="Calibri"/>
                <a:ea typeface="Calibri"/>
                <a:cs typeface="Calibri"/>
              </a:rPr>
              <a:t>senco</a:t>
            </a:r>
            <a:r>
              <a:rPr lang="en-GB" b="0" i="0" dirty="0">
                <a:effectLst/>
                <a:latin typeface="Calibri"/>
                <a:ea typeface="Calibri"/>
                <a:cs typeface="Calibri"/>
              </a:rPr>
              <a:t>. </a:t>
            </a:r>
            <a:r>
              <a:rPr lang="en-GB" b="0" i="0" err="1">
                <a:effectLst/>
                <a:latin typeface="Calibri"/>
                <a:ea typeface="Calibri"/>
                <a:cs typeface="Calibri"/>
              </a:rPr>
              <a:t>Vključuje</a:t>
            </a:r>
            <a:r>
              <a:rPr lang="en-GB" b="0" i="0">
                <a:effectLst/>
                <a:latin typeface="Calibri"/>
                <a:ea typeface="Calibri"/>
                <a:cs typeface="Calibri"/>
              </a:rPr>
              <a:t> </a:t>
            </a:r>
            <a:r>
              <a:rPr lang="en-GB" b="0" i="0" err="1">
                <a:effectLst/>
                <a:latin typeface="Calibri"/>
                <a:ea typeface="Calibri"/>
                <a:cs typeface="Calibri"/>
              </a:rPr>
              <a:t>tudi</a:t>
            </a:r>
            <a:r>
              <a:rPr lang="en-GB" b="0" i="0">
                <a:effectLst/>
                <a:latin typeface="Calibri"/>
                <a:ea typeface="Calibri"/>
                <a:cs typeface="Calibri"/>
              </a:rPr>
              <a:t> </a:t>
            </a:r>
            <a:r>
              <a:rPr lang="en-GB" b="0" i="0" err="1">
                <a:effectLst/>
                <a:latin typeface="Calibri"/>
                <a:ea typeface="Calibri"/>
                <a:cs typeface="Calibri"/>
              </a:rPr>
              <a:t>integracijo</a:t>
            </a:r>
            <a:r>
              <a:rPr lang="en-GB" b="0" i="0">
                <a:effectLst/>
                <a:latin typeface="Calibri"/>
                <a:ea typeface="Calibri"/>
                <a:cs typeface="Calibri"/>
              </a:rPr>
              <a:t> </a:t>
            </a:r>
            <a:r>
              <a:rPr lang="en-GB">
                <a:latin typeface="Calibri"/>
                <a:ea typeface="Calibri"/>
                <a:cs typeface="Calibri"/>
              </a:rPr>
              <a:t>naravnega</a:t>
            </a:r>
            <a:r>
              <a:rPr lang="en-GB" b="0" i="0">
                <a:effectLst/>
                <a:latin typeface="Calibri"/>
                <a:ea typeface="Calibri"/>
                <a:cs typeface="Calibri"/>
              </a:rPr>
              <a:t> </a:t>
            </a:r>
            <a:r>
              <a:rPr lang="en-GB" b="0" i="0" err="1">
                <a:effectLst/>
                <a:latin typeface="Calibri"/>
                <a:ea typeface="Calibri"/>
                <a:cs typeface="Calibri"/>
              </a:rPr>
              <a:t>prezračevanja</a:t>
            </a:r>
            <a:r>
              <a:rPr lang="en-GB" b="0" i="0">
                <a:effectLst/>
                <a:latin typeface="Calibri"/>
                <a:ea typeface="Calibri"/>
                <a:cs typeface="Calibri"/>
              </a:rPr>
              <a:t>, </a:t>
            </a:r>
            <a:r>
              <a:rPr lang="en-GB" b="0" i="0" err="1">
                <a:effectLst/>
                <a:latin typeface="Calibri"/>
                <a:ea typeface="Calibri"/>
                <a:cs typeface="Calibri"/>
              </a:rPr>
              <a:t>uporabo</a:t>
            </a:r>
            <a:r>
              <a:rPr lang="en-GB" b="0" i="0">
                <a:effectLst/>
                <a:latin typeface="Calibri"/>
                <a:ea typeface="Calibri"/>
                <a:cs typeface="Calibri"/>
              </a:rPr>
              <a:t> </a:t>
            </a:r>
            <a:r>
              <a:rPr lang="en-GB" b="0" i="0" dirty="0" err="1">
                <a:effectLst/>
                <a:latin typeface="Calibri"/>
                <a:ea typeface="Calibri"/>
                <a:cs typeface="Calibri"/>
              </a:rPr>
              <a:t>toplotno</a:t>
            </a:r>
            <a:r>
              <a:rPr lang="en-GB" b="0" i="0" dirty="0">
                <a:effectLst/>
                <a:latin typeface="Calibri"/>
                <a:ea typeface="Calibri"/>
                <a:cs typeface="Calibri"/>
              </a:rPr>
              <a:t> </a:t>
            </a:r>
            <a:r>
              <a:rPr lang="en-GB" b="0" i="0" dirty="0" err="1">
                <a:effectLst/>
                <a:latin typeface="Calibri"/>
                <a:ea typeface="Calibri"/>
                <a:cs typeface="Calibri"/>
              </a:rPr>
              <a:t>masivnih</a:t>
            </a:r>
            <a:r>
              <a:rPr lang="en-GB" b="0" i="0" dirty="0">
                <a:effectLst/>
                <a:latin typeface="Calibri"/>
                <a:ea typeface="Calibri"/>
                <a:cs typeface="Calibri"/>
              </a:rPr>
              <a:t> materialov, kot sta kamen ali beton, za zadrževanje toplote, ter načrtovanje nadstreškov ali zelenih streh za nadzorovanje temperaturnih nihanj. </a:t>
            </a:r>
          </a:p>
          <a:p>
            <a:pPr>
              <a:lnSpc>
                <a:spcPts val="2340"/>
              </a:lnSpc>
            </a:pPr>
            <a:endParaRPr lang="en-GB" dirty="0">
              <a:latin typeface="Calibri"/>
              <a:ea typeface="Calibri"/>
              <a:cs typeface="Calibri"/>
            </a:endParaRPr>
          </a:p>
          <a:p>
            <a:pPr>
              <a:lnSpc>
                <a:spcPts val="2340"/>
              </a:lnSpc>
            </a:pPr>
            <a:r>
              <a:rPr lang="en-GB" b="0" i="0">
                <a:effectLst/>
                <a:latin typeface="Calibri"/>
                <a:ea typeface="Calibri"/>
                <a:cs typeface="Calibri"/>
              </a:rPr>
              <a:t>Za </a:t>
            </a:r>
            <a:r>
              <a:rPr lang="en-GB" b="0" i="0" err="1">
                <a:effectLst/>
                <a:latin typeface="Calibri"/>
                <a:ea typeface="Calibri"/>
                <a:cs typeface="Calibri"/>
              </a:rPr>
              <a:t>podeželska</a:t>
            </a:r>
            <a:r>
              <a:rPr lang="en-GB" b="0" i="0">
                <a:effectLst/>
                <a:latin typeface="Calibri"/>
                <a:ea typeface="Calibri"/>
                <a:cs typeface="Calibri"/>
              </a:rPr>
              <a:t> </a:t>
            </a:r>
            <a:r>
              <a:rPr lang="en-GB" b="0" i="0" err="1">
                <a:effectLst/>
                <a:latin typeface="Calibri"/>
                <a:ea typeface="Calibri"/>
                <a:cs typeface="Calibri"/>
              </a:rPr>
              <a:t>ali</a:t>
            </a:r>
            <a:r>
              <a:rPr lang="en-GB" b="0" i="0">
                <a:effectLst/>
                <a:latin typeface="Calibri"/>
                <a:ea typeface="Calibri"/>
                <a:cs typeface="Calibri"/>
              </a:rPr>
              <a:t> </a:t>
            </a:r>
            <a:r>
              <a:rPr lang="en-GB" b="0" i="0" err="1">
                <a:effectLst/>
                <a:latin typeface="Calibri"/>
                <a:ea typeface="Calibri"/>
                <a:cs typeface="Calibri"/>
              </a:rPr>
              <a:t>alternativna</a:t>
            </a:r>
            <a:r>
              <a:rPr lang="en-GB" b="0" i="0">
                <a:effectLst/>
                <a:latin typeface="Calibri"/>
                <a:ea typeface="Calibri"/>
                <a:cs typeface="Calibri"/>
              </a:rPr>
              <a:t> </a:t>
            </a:r>
            <a:r>
              <a:rPr lang="en-GB">
                <a:latin typeface="Calibri"/>
                <a:ea typeface="Calibri"/>
                <a:cs typeface="Calibri"/>
              </a:rPr>
              <a:t>nastanitvena</a:t>
            </a:r>
            <a:r>
              <a:rPr lang="en-GB" b="0" i="0">
                <a:effectLst/>
                <a:latin typeface="Calibri"/>
                <a:ea typeface="Calibri"/>
                <a:cs typeface="Calibri"/>
              </a:rPr>
              <a:t> območja, kjer so </a:t>
            </a:r>
            <a:r>
              <a:rPr lang="en-GB" b="0" i="0" dirty="0">
                <a:effectLst/>
                <a:latin typeface="Calibri"/>
                <a:ea typeface="Calibri"/>
                <a:cs typeface="Calibri"/>
              </a:rPr>
              <a:t>priključki na komunalne storitve lahko omejeni ali dragi, pasivne energetske strategije ponujajo cenovno dostopno, okolju prijazno rešitev, ki izboljšuje trajnost in zadovoljstvo gostov.</a:t>
            </a:r>
          </a:p>
          <a:p>
            <a:pPr>
              <a:lnSpc>
                <a:spcPts val="2340"/>
              </a:lnSpc>
            </a:pPr>
            <a:endParaRPr lang="en-US" sz="2200" dirty="0"/>
          </a:p>
        </p:txBody>
      </p:sp>
      <p:sp>
        <p:nvSpPr>
          <p:cNvPr id="11" name="Slide Number Placeholder 5">
            <a:extLst>
              <a:ext uri="{FF2B5EF4-FFF2-40B4-BE49-F238E27FC236}">
                <a16:creationId xmlns:a16="http://schemas.microsoft.com/office/drawing/2014/main" id="{373E0B3D-2E9D-50AD-88DF-9075551679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pic>
        <p:nvPicPr>
          <p:cNvPr id="3" name="Picture 2">
            <a:extLst>
              <a:ext uri="{FF2B5EF4-FFF2-40B4-BE49-F238E27FC236}">
                <a16:creationId xmlns:a16="http://schemas.microsoft.com/office/drawing/2014/main" id="{A82169D8-B883-EAA6-4BD8-6B72898E434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01404" y="4109906"/>
            <a:ext cx="3580276" cy="2659133"/>
          </a:xfrm>
          <a:prstGeom prst="rect">
            <a:avLst/>
          </a:prstGeom>
        </p:spPr>
      </p:pic>
    </p:spTree>
    <p:extLst>
      <p:ext uri="{BB962C8B-B14F-4D97-AF65-F5344CB8AC3E}">
        <p14:creationId xmlns:p14="http://schemas.microsoft.com/office/powerpoint/2010/main" val="132647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Picture Placeholder 10" descr="A wooden house with a lantern and a hot tub in the woods&#10;&#10;AI-generated content may be incorrect.">
            <a:extLst>
              <a:ext uri="{FF2B5EF4-FFF2-40B4-BE49-F238E27FC236}">
                <a16:creationId xmlns:a16="http://schemas.microsoft.com/office/drawing/2014/main" id="{17498AD6-8D06-C042-1691-6C3932283900}"/>
              </a:ext>
            </a:extLst>
          </p:cNvPr>
          <p:cNvPicPr>
            <a:picLocks noGrp="1" noChangeAspect="1"/>
          </p:cNvPicPr>
          <p:nvPr>
            <p:ph type="pic" sz="quarter" idx="19"/>
          </p:nvPr>
        </p:nvPicPr>
        <p:blipFill>
          <a:blip r:embed="rId2"/>
          <a:srcRect l="2009" r="2009"/>
          <a:stretch>
            <a:fillRect/>
          </a:stretch>
        </p:blipFill>
        <p:spPr>
          <a:xfrm>
            <a:off x="5918578" y="1710302"/>
            <a:ext cx="6560312" cy="4556399"/>
          </a:xfrm>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0" y="2536482"/>
            <a:ext cx="5184667" cy="3066422"/>
          </a:xfrm>
        </p:spPr>
        <p:txBody>
          <a:bodyPr lIns="91440" tIns="45720" rIns="91440" bIns="45720" anchor="t">
            <a:noAutofit/>
          </a:bodyPr>
          <a:lstStyle/>
          <a:p>
            <a:pPr>
              <a:lnSpc>
                <a:spcPts val="3900"/>
              </a:lnSpc>
            </a:pPr>
            <a:r>
              <a:rPr lang="en-GB" sz="4000" b="1" dirty="0" err="1"/>
              <a:t>Razdelek</a:t>
            </a:r>
            <a:r>
              <a:rPr lang="en-GB" sz="4000" b="1" dirty="0"/>
              <a:t> 2 </a:t>
            </a:r>
          </a:p>
          <a:p>
            <a:pPr>
              <a:lnSpc>
                <a:spcPts val="3900"/>
              </a:lnSpc>
            </a:pPr>
            <a:endParaRPr lang="en-GB" sz="4000" dirty="0"/>
          </a:p>
          <a:p>
            <a:pPr>
              <a:lnSpc>
                <a:spcPts val="3900"/>
              </a:lnSpc>
            </a:pPr>
            <a:r>
              <a:rPr lang="en-GB" sz="4000" dirty="0"/>
              <a:t>Boljše izbire za gradnjo </a:t>
            </a:r>
          </a:p>
          <a:p>
            <a:pPr>
              <a:lnSpc>
                <a:spcPts val="3900"/>
              </a:lnSpc>
            </a:pPr>
            <a:r>
              <a:rPr lang="en-GB" sz="4000" dirty="0" err="1"/>
              <a:t>Materiali</a:t>
            </a:r>
            <a:r>
              <a:rPr lang="en-GB" sz="4000" dirty="0"/>
              <a:t>, </a:t>
            </a:r>
            <a:r>
              <a:rPr lang="en-GB" sz="4000" dirty="0" err="1"/>
              <a:t>razporeditev</a:t>
            </a:r>
            <a:r>
              <a:rPr lang="en-GB" sz="4000" dirty="0"/>
              <a:t> in prilagodljivost</a:t>
            </a:r>
            <a:endParaRPr lang="en-GB"/>
          </a:p>
          <a:p>
            <a:pPr>
              <a:lnSpc>
                <a:spcPts val="3900"/>
              </a:lnSpc>
            </a:pPr>
            <a:endParaRPr lang="en-GB" sz="4000" dirty="0"/>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 3 </a:t>
            </a:r>
            <a:r>
              <a:rPr lang="en-IE" sz="5000" dirty="0"/>
              <a:t>(2. del)</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3" name="Text Placeholder 12">
            <a:extLst>
              <a:ext uri="{FF2B5EF4-FFF2-40B4-BE49-F238E27FC236}">
                <a16:creationId xmlns:a16="http://schemas.microsoft.com/office/drawing/2014/main" id="{3EF016B2-31BD-512C-E3F3-F7E8B8284C03}"/>
              </a:ext>
            </a:extLst>
          </p:cNvPr>
          <p:cNvSpPr>
            <a:spLocks noGrp="1"/>
          </p:cNvSpPr>
          <p:nvPr>
            <p:ph type="body" sz="quarter" idx="65"/>
          </p:nvPr>
        </p:nvSpPr>
        <p:spPr>
          <a:xfrm>
            <a:off x="8818537" y="1451578"/>
            <a:ext cx="3373464" cy="452458"/>
          </a:xfrm>
          <a:solidFill>
            <a:srgbClr val="EC7C69"/>
          </a:solidFill>
        </p:spPr>
        <p:txBody>
          <a:bodyPr/>
          <a:lstStyle/>
          <a:p>
            <a:pPr algn="ctr"/>
            <a:r>
              <a:rPr lang="en-IE" sz="1200" dirty="0"/>
              <a:t>Avtor fotografije: </a:t>
            </a:r>
          </a:p>
          <a:p>
            <a:pPr algn="ctr"/>
            <a:r>
              <a:rPr lang="en-IE" sz="1200" dirty="0"/>
              <a:t>Hišica na drevesu v Bledu, Gornja Kraška, Slovenija</a:t>
            </a:r>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475D3-17F5-AE32-19B0-76345074BB62}"/>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944330E7-27B4-56BC-FBB4-5F0EE5D5EF21}"/>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3F622EAA-64E4-EB30-0AE4-2E6D7CE7A35F}"/>
              </a:ext>
            </a:extLst>
          </p:cNvPr>
          <p:cNvCxnSpPr>
            <a:cxnSpLocks/>
          </p:cNvCxnSpPr>
          <p:nvPr/>
        </p:nvCxnSpPr>
        <p:spPr>
          <a:xfrm>
            <a:off x="0" y="1217295"/>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4918195-F021-2589-07C7-B99A2815DED6}"/>
              </a:ext>
            </a:extLst>
          </p:cNvPr>
          <p:cNvSpPr txBox="1">
            <a:spLocks/>
          </p:cNvSpPr>
          <p:nvPr/>
        </p:nvSpPr>
        <p:spPr>
          <a:xfrm>
            <a:off x="649183" y="1427213"/>
            <a:ext cx="3465617" cy="129211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Načela bioklimatske zasnove</a:t>
            </a:r>
          </a:p>
          <a:p>
            <a:pPr>
              <a:lnSpc>
                <a:spcPts val="2900"/>
              </a:lnSpc>
            </a:pPr>
            <a:endParaRPr lang="en-US" sz="3600" dirty="0"/>
          </a:p>
        </p:txBody>
      </p:sp>
      <p:sp>
        <p:nvSpPr>
          <p:cNvPr id="17" name="Text Placeholder 4">
            <a:extLst>
              <a:ext uri="{FF2B5EF4-FFF2-40B4-BE49-F238E27FC236}">
                <a16:creationId xmlns:a16="http://schemas.microsoft.com/office/drawing/2014/main" id="{D61F70B7-FF9E-FD57-75E8-3EE08AAF7779}"/>
              </a:ext>
            </a:extLst>
          </p:cNvPr>
          <p:cNvSpPr txBox="1">
            <a:spLocks/>
          </p:cNvSpPr>
          <p:nvPr/>
        </p:nvSpPr>
        <p:spPr>
          <a:xfrm>
            <a:off x="655239" y="3023330"/>
            <a:ext cx="4521879" cy="3657600"/>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err="1">
                <a:solidFill>
                  <a:srgbClr val="414141"/>
                </a:solidFill>
              </a:rPr>
              <a:t>Odkrijte</a:t>
            </a:r>
            <a:r>
              <a:rPr lang="en-GB" sz="2200" dirty="0">
                <a:solidFill>
                  <a:srgbClr val="414141"/>
                </a:solidFill>
              </a:rPr>
              <a:t>, </a:t>
            </a:r>
            <a:r>
              <a:rPr lang="en-GB" sz="2200" dirty="0" err="1">
                <a:solidFill>
                  <a:srgbClr val="414141"/>
                </a:solidFill>
              </a:rPr>
              <a:t>kako</a:t>
            </a:r>
            <a:r>
              <a:rPr lang="en-GB" sz="2200" dirty="0">
                <a:solidFill>
                  <a:srgbClr val="414141"/>
                </a:solidFill>
              </a:rPr>
              <a:t> </a:t>
            </a:r>
            <a:r>
              <a:rPr lang="en-GB" sz="2200" dirty="0" err="1">
                <a:solidFill>
                  <a:srgbClr val="414141"/>
                </a:solidFill>
              </a:rPr>
              <a:t>oblikovati</a:t>
            </a:r>
            <a:r>
              <a:rPr lang="en-GB" sz="2200" dirty="0">
                <a:solidFill>
                  <a:srgbClr val="414141"/>
                </a:solidFill>
              </a:rPr>
              <a:t> nastanitve, ki </a:t>
            </a:r>
            <a:r>
              <a:rPr lang="en-GB" sz="2200" dirty="0" err="1">
                <a:solidFill>
                  <a:srgbClr val="414141"/>
                </a:solidFill>
              </a:rPr>
              <a:t>ostanejo</a:t>
            </a:r>
            <a:r>
              <a:rPr lang="en-GB" sz="2200" dirty="0">
                <a:solidFill>
                  <a:srgbClr val="414141"/>
                </a:solidFill>
              </a:rPr>
              <a:t> poleti naravno hladne in pozimi tople z uporabo pametne razporeditve, sončne usmerjenosti, prečnega prezračevanja in tehnik senčenja. To zmanjša odvisnost od umetnih sistemov ogrevanja in hlajenja, zniža stroške energije in gostom zagotavlja udobno bivanje, prilagojeno podnebnim razmeram.</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1E74DBFC-94BA-871D-EAD3-487311A994D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4" name="Freeform 3">
            <a:extLst>
              <a:ext uri="{FF2B5EF4-FFF2-40B4-BE49-F238E27FC236}">
                <a16:creationId xmlns:a16="http://schemas.microsoft.com/office/drawing/2014/main" id="{69746FBB-5481-B33C-7DE5-FED78493173F}"/>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0CE08E81-0002-E283-D9BA-E70EAC7B85F0}"/>
              </a:ext>
            </a:extLst>
          </p:cNvPr>
          <p:cNvGrpSpPr/>
          <p:nvPr/>
        </p:nvGrpSpPr>
        <p:grpSpPr>
          <a:xfrm>
            <a:off x="9108141" y="487052"/>
            <a:ext cx="2937356" cy="554397"/>
            <a:chOff x="1800741" y="6353467"/>
            <a:chExt cx="3253859" cy="554397"/>
          </a:xfrm>
        </p:grpSpPr>
        <p:sp>
          <p:nvSpPr>
            <p:cNvPr id="7" name="object 3">
              <a:extLst>
                <a:ext uri="{FF2B5EF4-FFF2-40B4-BE49-F238E27FC236}">
                  <a16:creationId xmlns:a16="http://schemas.microsoft.com/office/drawing/2014/main" id="{CA833E5C-9D2F-EB1D-3453-25483670C80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F68C273D-F920-38C1-A342-BFBE078FD48D}"/>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a:t>Urban Picnic, Italija</a:t>
              </a:r>
            </a:p>
          </p:txBody>
        </p:sp>
      </p:grpSp>
      <p:pic>
        <p:nvPicPr>
          <p:cNvPr id="2" name="Picture 1">
            <a:extLst>
              <a:ext uri="{FF2B5EF4-FFF2-40B4-BE49-F238E27FC236}">
                <a16:creationId xmlns:a16="http://schemas.microsoft.com/office/drawing/2014/main" id="{8CC9A6E8-F0C8-394C-13EE-AD3D2D5C128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8573726" y="4032790"/>
            <a:ext cx="3580276" cy="2659133"/>
          </a:xfrm>
          <a:prstGeom prst="rect">
            <a:avLst/>
          </a:prstGeom>
        </p:spPr>
      </p:pic>
    </p:spTree>
    <p:extLst>
      <p:ext uri="{BB962C8B-B14F-4D97-AF65-F5344CB8AC3E}">
        <p14:creationId xmlns:p14="http://schemas.microsoft.com/office/powerpoint/2010/main" val="164408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4BE7-CD71-2BDF-D661-76D37C71D8C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68DD797-FBA0-7E3A-1F70-9A334F59B72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344922" y="-303006"/>
            <a:ext cx="3072276" cy="2336749"/>
          </a:xfrm>
          <a:prstGeom prst="rect">
            <a:avLst/>
          </a:prstGeom>
        </p:spPr>
      </p:pic>
      <p:sp>
        <p:nvSpPr>
          <p:cNvPr id="14" name="Text Placeholder 3">
            <a:extLst>
              <a:ext uri="{FF2B5EF4-FFF2-40B4-BE49-F238E27FC236}">
                <a16:creationId xmlns:a16="http://schemas.microsoft.com/office/drawing/2014/main" id="{6E15D56B-D390-7DA3-9CE3-68479AA77DD5}"/>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EFDBA100-1465-A002-AAE9-7DA0BE7BC665}"/>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F2E694A-9B20-A4EC-0096-A134C6F0BDC0}"/>
              </a:ext>
            </a:extLst>
          </p:cNvPr>
          <p:cNvSpPr txBox="1">
            <a:spLocks/>
          </p:cNvSpPr>
          <p:nvPr/>
        </p:nvSpPr>
        <p:spPr>
          <a:xfrm>
            <a:off x="629645" y="1710520"/>
            <a:ext cx="3485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Pametna usmeritev in razporeditev</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A25519D3-1667-DD9B-0CED-71FDE8BB92F3}"/>
              </a:ext>
            </a:extLst>
          </p:cNvPr>
          <p:cNvSpPr txBox="1">
            <a:spLocks/>
          </p:cNvSpPr>
          <p:nvPr/>
        </p:nvSpPr>
        <p:spPr>
          <a:xfrm>
            <a:off x="625931" y="2788868"/>
            <a:ext cx="5118032"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Osvojite umetnost pozicioniranja oken, vrat in sten, da bi povečali količino naravne svetlobe, spodbudili učinkovit pretok zraka in podprli pasivno uravnavanje temperature. Takšne strateške odločitve o razporeditvi ne le povečajo udobje gostov, ampak tudi zmanjšajo odvisnost od mehanskega ogrevanja in hlajenja, zaradi česar je vaša nastanitev energetsko učinkovitejša in okolju prijaznejša.</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CAB9E1E4-D285-EDA9-E56D-839AEE0035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2" name="Text Placeholder 5">
            <a:extLst>
              <a:ext uri="{FF2B5EF4-FFF2-40B4-BE49-F238E27FC236}">
                <a16:creationId xmlns:a16="http://schemas.microsoft.com/office/drawing/2014/main" id="{E5811EEA-6B18-BF42-5D72-EC100010B63A}"/>
              </a:ext>
            </a:extLst>
          </p:cNvPr>
          <p:cNvSpPr txBox="1">
            <a:spLocks/>
          </p:cNvSpPr>
          <p:nvPr/>
        </p:nvSpPr>
        <p:spPr>
          <a:xfrm>
            <a:off x="6382201" y="1707796"/>
            <a:ext cx="2941609"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Toplotna masa </a:t>
            </a:r>
            <a:endParaRPr lang="sl-SI"/>
          </a:p>
          <a:p>
            <a:pPr>
              <a:lnSpc>
                <a:spcPts val="2900"/>
              </a:lnSpc>
            </a:pPr>
            <a:r>
              <a:rPr lang="en-US" dirty="0"/>
              <a:t>in </a:t>
            </a:r>
            <a:r>
              <a:rPr lang="en-US" dirty="0" err="1"/>
              <a:t>izolacija</a:t>
            </a:r>
            <a:endParaRPr lang="en-US" err="1"/>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7E1024FE-19E7-D411-B853-EA91429CFBC4}"/>
              </a:ext>
            </a:extLst>
          </p:cNvPr>
          <p:cNvSpPr txBox="1">
            <a:spLocks/>
          </p:cNvSpPr>
          <p:nvPr/>
        </p:nvSpPr>
        <p:spPr>
          <a:xfrm>
            <a:off x="6378488" y="2786144"/>
            <a:ext cx="4508431"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Naučite se praktičnih strategij za spodbujanje naravnega pretoka zraka, vključno z uporabo zasnov za prečno prezračevanje, odpirajočimi se okni in odprtimi prostori, ki spodbujajo pasivno hlajenje. Te rešitve zmanjšujejo odvisnost od mehanskih sistemov, znižujejo stroške energije in ustvarjajo zdravo in udobno okolje za goste.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2682339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1C9E-7A91-3F65-5818-FFD942A37B8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EF27FBE-AFC4-91B9-4F84-BDFE4978EB70}"/>
              </a:ext>
            </a:extLst>
          </p:cNvPr>
          <p:cNvSpPr/>
          <p:nvPr/>
        </p:nvSpPr>
        <p:spPr>
          <a:xfrm>
            <a:off x="6096000" y="2476793"/>
            <a:ext cx="4995017" cy="43812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a:blip r:embed="rId2"/>
            <a:srcRect/>
            <a:stretch>
              <a:fillRect t="-17968" b="-17968"/>
            </a:stretch>
          </a:blipFill>
        </p:spPr>
        <p:txBody>
          <a:bodyPr wrap="square" lIns="0" tIns="0" rIns="0" bIns="0" rtlCol="0">
            <a:noAutofit/>
          </a:bodyPr>
          <a:lstStyle/>
          <a:p>
            <a:endParaRPr>
              <a:solidFill>
                <a:srgbClr val="459597"/>
              </a:solidFill>
            </a:endParaRPr>
          </a:p>
        </p:txBody>
      </p:sp>
      <p:grpSp>
        <p:nvGrpSpPr>
          <p:cNvPr id="6" name="Group 5">
            <a:extLst>
              <a:ext uri="{FF2B5EF4-FFF2-40B4-BE49-F238E27FC236}">
                <a16:creationId xmlns:a16="http://schemas.microsoft.com/office/drawing/2014/main" id="{BF3050FF-DE70-6D8E-0BE3-29D79B2D1F7C}"/>
              </a:ext>
            </a:extLst>
          </p:cNvPr>
          <p:cNvGrpSpPr/>
          <p:nvPr/>
        </p:nvGrpSpPr>
        <p:grpSpPr>
          <a:xfrm>
            <a:off x="8593508" y="3151801"/>
            <a:ext cx="3253859" cy="554397"/>
            <a:chOff x="1800741" y="6353467"/>
            <a:chExt cx="3253859" cy="554397"/>
          </a:xfrm>
        </p:grpSpPr>
        <p:sp>
          <p:nvSpPr>
            <p:cNvPr id="9" name="object 3">
              <a:extLst>
                <a:ext uri="{FF2B5EF4-FFF2-40B4-BE49-F238E27FC236}">
                  <a16:creationId xmlns:a16="http://schemas.microsoft.com/office/drawing/2014/main" id="{033A16CC-6211-0B43-53CB-C2A59BD1B510}"/>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2957F243-4103-A57C-C3BE-15C2D5D2F1B6}"/>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r>
                <a:rPr lang="en-IE" sz="1200" dirty="0" err="1"/>
                <a:t>LoopHead Lighthouse.ie</a:t>
              </a:r>
              <a:endParaRPr lang="en-IE" sz="1200" dirty="0"/>
            </a:p>
          </p:txBody>
        </p:sp>
      </p:grpSp>
      <p:sp>
        <p:nvSpPr>
          <p:cNvPr id="14" name="Text Placeholder 3">
            <a:extLst>
              <a:ext uri="{FF2B5EF4-FFF2-40B4-BE49-F238E27FC236}">
                <a16:creationId xmlns:a16="http://schemas.microsoft.com/office/drawing/2014/main" id="{32CAB8F9-5C57-8B22-E95D-9C4E84C979DA}"/>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A74CD231-1418-EFBC-86B1-EB69F8D6CF1B}"/>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D3663D18-9226-6441-BC6E-268A2C2D0B0E}"/>
              </a:ext>
            </a:extLst>
          </p:cNvPr>
          <p:cNvSpPr txBox="1">
            <a:spLocks/>
          </p:cNvSpPr>
          <p:nvPr/>
        </p:nvSpPr>
        <p:spPr>
          <a:xfrm>
            <a:off x="629645" y="1447792"/>
            <a:ext cx="390201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Tehnike naravnega prezračevanja</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B6D1667B-5F12-D8CC-17A9-3BA503733581}"/>
              </a:ext>
            </a:extLst>
          </p:cNvPr>
          <p:cNvSpPr txBox="1">
            <a:spLocks/>
          </p:cNvSpPr>
          <p:nvPr/>
        </p:nvSpPr>
        <p:spPr>
          <a:xfrm>
            <a:off x="629645" y="2623245"/>
            <a:ext cx="4521879"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Spoznajte praktične strategije za spodbujanje naravnega pretoka zraka, vključno z uporabo zasnov za prečno prezračevanje, odpirajočimi se okni in odprtimi prostori, ki spodbujajo pasivno hlajenje. Te rešitve zmanjšujejo odvisnost od mehanskih sistemov, znižujejo stroške energije in ustvarjajo zdravo in udobno okolje za goste.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92C026FB-736B-8856-EF8A-A03DD3EE46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pic>
        <p:nvPicPr>
          <p:cNvPr id="2" name="Picture 1">
            <a:extLst>
              <a:ext uri="{FF2B5EF4-FFF2-40B4-BE49-F238E27FC236}">
                <a16:creationId xmlns:a16="http://schemas.microsoft.com/office/drawing/2014/main" id="{84925013-A529-57DD-355F-CA25D0F158C4}"/>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4925727" y="4548720"/>
            <a:ext cx="3580276" cy="2659133"/>
          </a:xfrm>
          <a:prstGeom prst="rect">
            <a:avLst/>
          </a:prstGeom>
        </p:spPr>
      </p:pic>
    </p:spTree>
    <p:extLst>
      <p:ext uri="{BB962C8B-B14F-4D97-AF65-F5344CB8AC3E}">
        <p14:creationId xmlns:p14="http://schemas.microsoft.com/office/powerpoint/2010/main" val="129756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DAA0A-06C3-5580-277A-D0719F1E01B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27E8195-E86E-D763-165B-E4935D083A6E}"/>
              </a:ext>
            </a:extLst>
          </p:cNvPr>
          <p:cNvSpPr>
            <a:spLocks noGrp="1"/>
          </p:cNvSpPr>
          <p:nvPr>
            <p:ph type="body" sz="quarter" idx="65"/>
          </p:nvPr>
        </p:nvSpPr>
        <p:spPr>
          <a:solidFill>
            <a:srgbClr val="EC7C69"/>
          </a:solidFill>
        </p:spPr>
        <p:txBody>
          <a:bodyPr lIns="91440" tIns="45720" rIns="91440" bIns="45720" anchor="ctr">
            <a:noAutofit/>
          </a:bodyPr>
          <a:lstStyle/>
          <a:p>
            <a:pPr algn="ctr"/>
            <a:r>
              <a:rPr lang="en-GB" sz="1200" dirty="0">
                <a:latin typeface="Calibri"/>
                <a:ea typeface="Calibri"/>
                <a:cs typeface="Calibri"/>
              </a:rPr>
              <a:t>Avtor fotografije: </a:t>
            </a:r>
            <a:r>
              <a:rPr lang="en-GB" sz="1200" dirty="0" err="1">
                <a:latin typeface="Calibri"/>
                <a:ea typeface="Calibri"/>
                <a:cs typeface="Calibri"/>
              </a:rPr>
              <a:t>Daunia Avventura</a:t>
            </a:r>
            <a:r>
              <a:rPr lang="en-GB" sz="1200" dirty="0">
                <a:latin typeface="Calibri"/>
                <a:ea typeface="Calibri"/>
                <a:cs typeface="Calibri"/>
              </a:rPr>
              <a:t>, </a:t>
            </a:r>
            <a:r>
              <a:rPr lang="en-GB" sz="1200" dirty="0" err="1">
                <a:latin typeface="Calibri"/>
                <a:ea typeface="Calibri"/>
                <a:cs typeface="Calibri"/>
              </a:rPr>
              <a:t>Biccari</a:t>
            </a:r>
            <a:endParaRPr lang="it-IT" sz="1200" dirty="0" err="1"/>
          </a:p>
        </p:txBody>
      </p:sp>
      <p:pic>
        <p:nvPicPr>
          <p:cNvPr id="13" name="Segnaposto immagine 12" descr="Immagine che contiene aria aperta, giungla, pianta, albero&#10;&#10;Il contenuto generato dall&amp;#39;IA potrebbe non essere corretto.">
            <a:extLst>
              <a:ext uri="{FF2B5EF4-FFF2-40B4-BE49-F238E27FC236}">
                <a16:creationId xmlns:a16="http://schemas.microsoft.com/office/drawing/2014/main" id="{3D88A219-0193-C5B0-A109-E7BB07F3C508}"/>
              </a:ext>
            </a:extLst>
          </p:cNvPr>
          <p:cNvPicPr>
            <a:picLocks noGrp="1" noChangeAspect="1"/>
          </p:cNvPicPr>
          <p:nvPr>
            <p:ph type="pic" sz="quarter" idx="13"/>
          </p:nvPr>
        </p:nvPicPr>
        <p:blipFill>
          <a:blip r:embed="rId2"/>
          <a:srcRect l="14996" r="14996"/>
          <a:stretch>
            <a:fillRect/>
          </a:stretch>
        </p:blipFill>
        <p:spPr>
          <a:xfrm>
            <a:off x="6966760" y="2884487"/>
            <a:ext cx="3896842" cy="3973513"/>
          </a:xfrm>
        </p:spPr>
      </p:pic>
      <p:sp>
        <p:nvSpPr>
          <p:cNvPr id="7" name="Text Placeholder 3">
            <a:extLst>
              <a:ext uri="{FF2B5EF4-FFF2-40B4-BE49-F238E27FC236}">
                <a16:creationId xmlns:a16="http://schemas.microsoft.com/office/drawing/2014/main" id="{03302C74-2933-7321-FF11-109F5C7C88FA}"/>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9" name="Straight Connector 8">
            <a:extLst>
              <a:ext uri="{FF2B5EF4-FFF2-40B4-BE49-F238E27FC236}">
                <a16:creationId xmlns:a16="http://schemas.microsoft.com/office/drawing/2014/main" id="{F8371B8C-633C-1651-45DE-C2AD9A92EFAC}"/>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D8162DC3-6B2A-EB4F-1014-BFDC440A67B5}"/>
              </a:ext>
            </a:extLst>
          </p:cNvPr>
          <p:cNvSpPr txBox="1">
            <a:spLocks/>
          </p:cNvSpPr>
          <p:nvPr/>
        </p:nvSpPr>
        <p:spPr>
          <a:xfrm>
            <a:off x="629646" y="1622146"/>
            <a:ext cx="36994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Zelene integracijske značilnosti</a:t>
            </a:r>
          </a:p>
          <a:p>
            <a:pPr>
              <a:lnSpc>
                <a:spcPts val="2900"/>
              </a:lnSpc>
            </a:pPr>
            <a:endParaRPr lang="en-US" dirty="0"/>
          </a:p>
        </p:txBody>
      </p:sp>
      <p:sp>
        <p:nvSpPr>
          <p:cNvPr id="11" name="Text Placeholder 4">
            <a:extLst>
              <a:ext uri="{FF2B5EF4-FFF2-40B4-BE49-F238E27FC236}">
                <a16:creationId xmlns:a16="http://schemas.microsoft.com/office/drawing/2014/main" id="{F91DD1CC-60CD-B95C-7C5F-15B154004383}"/>
              </a:ext>
            </a:extLst>
          </p:cNvPr>
          <p:cNvSpPr txBox="1">
            <a:spLocks/>
          </p:cNvSpPr>
          <p:nvPr/>
        </p:nvSpPr>
        <p:spPr>
          <a:xfrm>
            <a:off x="655242" y="2641879"/>
            <a:ext cx="497459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Vključite elemente, kot so zelene strehe, senčne terase in žive stene, da naravno uravnavate temperaturo, hkrati pa obogatite biotsko raznovrstnost lokacije in izkušnjo gostov. Te značilnosti ne le izboljšujejo toplotno udobje, ampak ustvarjajo tudi vizualno privlačne prostore, ki obiskovalce povezujejo z okolico.</a:t>
            </a:r>
          </a:p>
          <a:p>
            <a:pPr indent="0">
              <a:lnSpc>
                <a:spcPts val="2240"/>
              </a:lnSpc>
              <a:buClr>
                <a:srgbClr val="459597"/>
              </a:buClr>
            </a:pPr>
            <a:endParaRPr lang="en-GB" sz="2200" dirty="0">
              <a:solidFill>
                <a:srgbClr val="414141"/>
              </a:solidFill>
            </a:endParaRPr>
          </a:p>
        </p:txBody>
      </p:sp>
      <p:pic>
        <p:nvPicPr>
          <p:cNvPr id="12" name="Picture 11">
            <a:extLst>
              <a:ext uri="{FF2B5EF4-FFF2-40B4-BE49-F238E27FC236}">
                <a16:creationId xmlns:a16="http://schemas.microsoft.com/office/drawing/2014/main" id="{B7FEE6B0-5A86-75D1-89DA-9FC48254663C}"/>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4598722" y="4051680"/>
            <a:ext cx="3580276" cy="2659133"/>
          </a:xfrm>
          <a:prstGeom prst="rect">
            <a:avLst/>
          </a:prstGeom>
        </p:spPr>
      </p:pic>
      <p:sp>
        <p:nvSpPr>
          <p:cNvPr id="20" name="Slide Number Placeholder 5">
            <a:extLst>
              <a:ext uri="{FF2B5EF4-FFF2-40B4-BE49-F238E27FC236}">
                <a16:creationId xmlns:a16="http://schemas.microsoft.com/office/drawing/2014/main" id="{F0A8B3D9-308F-764F-32EE-5486CC098CDC}"/>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23</a:t>
            </a:fld>
            <a:endParaRPr lang="fr-CA" sz="1200" dirty="0"/>
          </a:p>
        </p:txBody>
      </p:sp>
    </p:spTree>
    <p:extLst>
      <p:ext uri="{BB962C8B-B14F-4D97-AF65-F5344CB8AC3E}">
        <p14:creationId xmlns:p14="http://schemas.microsoft.com/office/powerpoint/2010/main" val="1996737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E121327-7EFA-8C5C-967F-192EE47FFECB}"/>
              </a:ext>
            </a:extLst>
          </p:cNvPr>
          <p:cNvPicPr>
            <a:picLocks noGrp="1" noChangeAspect="1"/>
          </p:cNvPicPr>
          <p:nvPr>
            <p:ph type="pic" sz="quarter" idx="73"/>
          </p:nvPr>
        </p:nvPicPr>
        <p:blipFill rotWithShape="1">
          <a:blip r:embed="rId2"/>
          <a:srcRect l="90" t="47591" r="-90" b="8909"/>
          <a:stretch/>
        </p:blipFill>
        <p:spPr>
          <a:xfrm>
            <a:off x="-1" y="-1"/>
            <a:ext cx="11526983" cy="3342069"/>
          </a:xfrm>
        </p:spPr>
      </p:pic>
      <p:sp>
        <p:nvSpPr>
          <p:cNvPr id="3" name="Text Placeholder 2">
            <a:extLst>
              <a:ext uri="{FF2B5EF4-FFF2-40B4-BE49-F238E27FC236}">
                <a16:creationId xmlns:a16="http://schemas.microsoft.com/office/drawing/2014/main" id="{E6926BD0-3CED-C3F4-FD48-44D96088E87B}"/>
              </a:ext>
            </a:extLst>
          </p:cNvPr>
          <p:cNvSpPr>
            <a:spLocks noGrp="1"/>
          </p:cNvSpPr>
          <p:nvPr>
            <p:ph type="body" sz="quarter" idx="42"/>
          </p:nvPr>
        </p:nvSpPr>
        <p:spPr/>
        <p:txBody>
          <a:bodyPr/>
          <a:lstStyle/>
          <a:p>
            <a:r>
              <a:rPr lang="en-GB"/>
              <a:t>ISLANDIJA</a:t>
            </a:r>
          </a:p>
        </p:txBody>
      </p:sp>
      <p:pic>
        <p:nvPicPr>
          <p:cNvPr id="15" name="Picture Placeholder 14">
            <a:extLst>
              <a:ext uri="{FF2B5EF4-FFF2-40B4-BE49-F238E27FC236}">
                <a16:creationId xmlns:a16="http://schemas.microsoft.com/office/drawing/2014/main" id="{C2C2F37A-55C8-FA09-618F-4B78A6F94A65}"/>
              </a:ext>
            </a:extLst>
          </p:cNvPr>
          <p:cNvPicPr>
            <a:picLocks noGrp="1" noChangeAspect="1"/>
          </p:cNvPicPr>
          <p:nvPr>
            <p:ph type="pic" sz="quarter" idx="75"/>
          </p:nvPr>
        </p:nvPicPr>
        <p:blipFill>
          <a:blip r:embed="rId3"/>
          <a:srcRect t="5944" b="5944"/>
          <a:stretch>
            <a:fillRect/>
          </a:stretch>
        </p:blipFill>
        <p:spPr/>
      </p:pic>
      <p:pic>
        <p:nvPicPr>
          <p:cNvPr id="12" name="Picture Placeholder 11">
            <a:extLst>
              <a:ext uri="{FF2B5EF4-FFF2-40B4-BE49-F238E27FC236}">
                <a16:creationId xmlns:a16="http://schemas.microsoft.com/office/drawing/2014/main" id="{D24EE2C6-E54C-8D44-A6AD-E73021918ABD}"/>
              </a:ext>
            </a:extLst>
          </p:cNvPr>
          <p:cNvPicPr>
            <a:picLocks noGrp="1" noChangeAspect="1"/>
          </p:cNvPicPr>
          <p:nvPr>
            <p:ph type="pic" sz="quarter" idx="76"/>
          </p:nvPr>
        </p:nvPicPr>
        <p:blipFill>
          <a:blip r:embed="rId4"/>
          <a:srcRect t="5944" b="5944"/>
          <a:stretch/>
        </p:blipFill>
        <p:spPr/>
      </p:pic>
      <p:sp>
        <p:nvSpPr>
          <p:cNvPr id="7" name="Text Placeholder 6">
            <a:extLst>
              <a:ext uri="{FF2B5EF4-FFF2-40B4-BE49-F238E27FC236}">
                <a16:creationId xmlns:a16="http://schemas.microsoft.com/office/drawing/2014/main" id="{6FB72012-33D0-4BF5-F477-28D15015A8EC}"/>
              </a:ext>
            </a:extLst>
          </p:cNvPr>
          <p:cNvSpPr>
            <a:spLocks noGrp="1"/>
          </p:cNvSpPr>
          <p:nvPr>
            <p:ph type="body" sz="quarter" idx="65"/>
          </p:nvPr>
        </p:nvSpPr>
        <p:spPr/>
        <p:txBody>
          <a:bodyPr/>
          <a:lstStyle/>
          <a:p>
            <a:r>
              <a:rPr lang="en-GB"/>
              <a:t>Foto: </a:t>
            </a:r>
            <a:r>
              <a:rPr lang="en-GB" dirty="0"/>
              <a:t>Panoramic Glass Lodge, Islandija</a:t>
            </a:r>
            <a:endParaRPr lang="en-GB"/>
          </a:p>
        </p:txBody>
      </p:sp>
      <p:pic>
        <p:nvPicPr>
          <p:cNvPr id="8" name="Picture 7">
            <a:extLst>
              <a:ext uri="{FF2B5EF4-FFF2-40B4-BE49-F238E27FC236}">
                <a16:creationId xmlns:a16="http://schemas.microsoft.com/office/drawing/2014/main" id="{B34DB9E3-14D9-2CE3-313E-99FC5AEE0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6982" y="2944487"/>
            <a:ext cx="665018" cy="399010"/>
          </a:xfrm>
          <a:prstGeom prst="rect">
            <a:avLst/>
          </a:prstGeom>
        </p:spPr>
      </p:pic>
      <p:sp>
        <p:nvSpPr>
          <p:cNvPr id="2" name="Slide Number Placeholder 5">
            <a:extLst>
              <a:ext uri="{FF2B5EF4-FFF2-40B4-BE49-F238E27FC236}">
                <a16:creationId xmlns:a16="http://schemas.microsoft.com/office/drawing/2014/main" id="{9AD483C9-62FD-080B-AC65-4ABD44B5E43D}"/>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2575150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B73A6-58D3-9916-20E2-8D9C9196013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16E7E81-5263-E479-9632-539648C83B6C}"/>
              </a:ext>
            </a:extLst>
          </p:cNvPr>
          <p:cNvSpPr>
            <a:spLocks noGrp="1"/>
          </p:cNvSpPr>
          <p:nvPr>
            <p:ph type="body" sz="quarter" idx="18"/>
          </p:nvPr>
        </p:nvSpPr>
        <p:spPr>
          <a:xfrm>
            <a:off x="423358" y="1889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71E782DA-CCC2-A430-4E6C-A78487108B3B}"/>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995CFE65-FEC2-7DC9-4433-98A2FB5D7D10}"/>
              </a:ext>
            </a:extLst>
          </p:cNvPr>
          <p:cNvSpPr>
            <a:spLocks noGrp="1"/>
          </p:cNvSpPr>
          <p:nvPr>
            <p:ph type="body" sz="quarter" idx="16"/>
          </p:nvPr>
        </p:nvSpPr>
        <p:spPr>
          <a:xfrm>
            <a:off x="5150192" y="1128626"/>
            <a:ext cx="5015784" cy="1282347"/>
          </a:xfrm>
          <a:prstGeom prst="rect">
            <a:avLst/>
          </a:prstGeom>
        </p:spPr>
        <p:txBody>
          <a:bodyPr/>
          <a:lstStyle/>
          <a:p>
            <a:pPr>
              <a:lnSpc>
                <a:spcPts val="2960"/>
              </a:lnSpc>
            </a:pPr>
            <a:r>
              <a:rPr lang="en-GB" dirty="0"/>
              <a:t>Ustvarjanje prilagodljivih in večnamenskih prostorov</a:t>
            </a:r>
          </a:p>
          <a:p>
            <a:pPr>
              <a:lnSpc>
                <a:spcPts val="2960"/>
              </a:lnSpc>
            </a:pPr>
            <a:endParaRPr lang="en-GB" sz="2800" dirty="0"/>
          </a:p>
        </p:txBody>
      </p:sp>
      <p:sp>
        <p:nvSpPr>
          <p:cNvPr id="4" name="Text Placeholder 3">
            <a:extLst>
              <a:ext uri="{FF2B5EF4-FFF2-40B4-BE49-F238E27FC236}">
                <a16:creationId xmlns:a16="http://schemas.microsoft.com/office/drawing/2014/main" id="{2D914298-D48E-E975-9D37-C955DC5CFF68}"/>
              </a:ext>
            </a:extLst>
          </p:cNvPr>
          <p:cNvSpPr>
            <a:spLocks noGrp="1"/>
          </p:cNvSpPr>
          <p:nvPr>
            <p:ph type="body" sz="quarter" idx="21"/>
          </p:nvPr>
        </p:nvSpPr>
        <p:spPr>
          <a:xfrm>
            <a:off x="5150192" y="2783849"/>
            <a:ext cx="5922502" cy="2830990"/>
          </a:xfrm>
          <a:prstGeom prst="rect">
            <a:avLst/>
          </a:prstGeom>
        </p:spPr>
        <p:txBody>
          <a:bodyPr lIns="91440" tIns="45720" rIns="91440" bIns="45720" anchor="t"/>
          <a:lstStyle/>
          <a:p>
            <a:pPr>
              <a:lnSpc>
                <a:spcPts val="2340"/>
              </a:lnSpc>
            </a:pPr>
            <a:r>
              <a:rPr lang="en-GB" b="0" i="0" dirty="0">
                <a:effectLst/>
                <a:latin typeface="Calibri"/>
                <a:ea typeface="Calibri"/>
                <a:cs typeface="Calibri"/>
              </a:rPr>
              <a:t>Ustvarjanje prilagodljivih in večnamenskih prostorov pomeni oblikovanje nastanitev, ki se lahko prilagajajo spreminjajočim se potrebam skozi čas. V okviru podeželskega in alternativnega turizma ta pristop omogoča, da stavbe služijo več namenom – na primer preoblikovanje jedilnice v delavnico ali sobe za goste v kotiček za skupinsko delo. </a:t>
            </a:r>
            <a:endParaRPr lang="en-US" sz="2200" dirty="0"/>
          </a:p>
        </p:txBody>
      </p:sp>
      <p:sp>
        <p:nvSpPr>
          <p:cNvPr id="11" name="Slide Number Placeholder 5">
            <a:extLst>
              <a:ext uri="{FF2B5EF4-FFF2-40B4-BE49-F238E27FC236}">
                <a16:creationId xmlns:a16="http://schemas.microsoft.com/office/drawing/2014/main" id="{195C58D2-19EA-AB9C-25A8-099F7AC36EF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2" name="Freeform 1">
            <a:extLst>
              <a:ext uri="{FF2B5EF4-FFF2-40B4-BE49-F238E27FC236}">
                <a16:creationId xmlns:a16="http://schemas.microsoft.com/office/drawing/2014/main" id="{5E3C7772-0607-4591-94B1-E4178907390D}"/>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8" name="Group 7">
            <a:extLst>
              <a:ext uri="{FF2B5EF4-FFF2-40B4-BE49-F238E27FC236}">
                <a16:creationId xmlns:a16="http://schemas.microsoft.com/office/drawing/2014/main" id="{5B69C2CC-C5ED-8CCF-E508-31C3860BA5E9}"/>
              </a:ext>
            </a:extLst>
          </p:cNvPr>
          <p:cNvGrpSpPr/>
          <p:nvPr/>
        </p:nvGrpSpPr>
        <p:grpSpPr>
          <a:xfrm>
            <a:off x="2705066" y="3478443"/>
            <a:ext cx="2028299" cy="554397"/>
            <a:chOff x="1800741" y="6353467"/>
            <a:chExt cx="3253859" cy="554397"/>
          </a:xfrm>
        </p:grpSpPr>
        <p:sp>
          <p:nvSpPr>
            <p:cNvPr id="9" name="object 3">
              <a:extLst>
                <a:ext uri="{FF2B5EF4-FFF2-40B4-BE49-F238E27FC236}">
                  <a16:creationId xmlns:a16="http://schemas.microsoft.com/office/drawing/2014/main" id="{154B3A89-C192-588E-3F29-CD82304C7FFD}"/>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8C61DEB9-D1A2-827D-F15F-D1B0FB387EC9}"/>
                </a:ext>
              </a:extLst>
            </p:cNvPr>
            <p:cNvSpPr txBox="1">
              <a:spLocks/>
            </p:cNvSpPr>
            <p:nvPr/>
          </p:nvSpPr>
          <p:spPr>
            <a:xfrm>
              <a:off x="1800743" y="6493124"/>
              <a:ext cx="3253857" cy="258532"/>
            </a:xfrm>
            <a:prstGeom prst="rect">
              <a:avLst/>
            </a:prstGeom>
            <a:solidFill>
              <a:srgbClr val="EC7C69"/>
            </a:solidFill>
          </p:spPr>
          <p:txBody>
            <a:bodyPr wrap="square" lIns="91440" tIns="45720" rIns="91440" bIns="45720"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l-SI" sz="1200" dirty="0">
                  <a:latin typeface="Calibri"/>
                  <a:ea typeface="Calibri"/>
                  <a:cs typeface="Calibri"/>
                </a:rPr>
                <a:t>Fotografija: </a:t>
              </a:r>
              <a:r>
                <a:rPr lang="sl-SI" sz="1200" dirty="0" err="1">
                  <a:latin typeface="Calibri"/>
                  <a:ea typeface="Calibri"/>
                  <a:cs typeface="Calibri"/>
                </a:rPr>
                <a:t>Hiddensee</a:t>
              </a:r>
              <a:endParaRPr lang="en-IE" sz="1200" dirty="0" err="1">
                <a:latin typeface="Calibri"/>
                <a:ea typeface="Calibri"/>
                <a:cs typeface="Calibri"/>
              </a:endParaRPr>
            </a:p>
          </p:txBody>
        </p:sp>
      </p:grpSp>
      <p:pic>
        <p:nvPicPr>
          <p:cNvPr id="12" name="Picture 11">
            <a:extLst>
              <a:ext uri="{FF2B5EF4-FFF2-40B4-BE49-F238E27FC236}">
                <a16:creationId xmlns:a16="http://schemas.microsoft.com/office/drawing/2014/main" id="{1C6444DA-2564-6DAF-55CC-9DF324BF7E0D}"/>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1187837" y="4437021"/>
            <a:ext cx="3580276" cy="2659133"/>
          </a:xfrm>
          <a:prstGeom prst="rect">
            <a:avLst/>
          </a:prstGeom>
        </p:spPr>
      </p:pic>
    </p:spTree>
    <p:extLst>
      <p:ext uri="{BB962C8B-B14F-4D97-AF65-F5344CB8AC3E}">
        <p14:creationId xmlns:p14="http://schemas.microsoft.com/office/powerpoint/2010/main" val="3877288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9642-D828-103E-06E2-574D1FB3733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37BDD7E-11B7-46F8-17EE-B0A9B7FD0FA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9410B28C-8E12-285C-BC09-1723BC30D53B}"/>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D7EEFBA-55DD-29A4-35FD-AB2559021420}"/>
              </a:ext>
            </a:extLst>
          </p:cNvPr>
          <p:cNvSpPr>
            <a:spLocks noGrp="1"/>
          </p:cNvSpPr>
          <p:nvPr>
            <p:ph type="body" sz="quarter" idx="16"/>
          </p:nvPr>
        </p:nvSpPr>
        <p:spPr>
          <a:xfrm>
            <a:off x="4350094" y="888557"/>
            <a:ext cx="4889155" cy="803654"/>
          </a:xfrm>
          <a:prstGeom prst="rect">
            <a:avLst/>
          </a:prstGeom>
        </p:spPr>
        <p:txBody>
          <a:bodyPr/>
          <a:lstStyle/>
          <a:p>
            <a:pPr>
              <a:lnSpc>
                <a:spcPts val="2960"/>
              </a:lnSpc>
            </a:pPr>
            <a:r>
              <a:rPr lang="en-GB" dirty="0"/>
              <a:t>Ustvarjanje prilagodljivih in večnamenskih prostorov</a:t>
            </a:r>
          </a:p>
          <a:p>
            <a:pPr>
              <a:lnSpc>
                <a:spcPts val="2960"/>
              </a:lnSpc>
            </a:pPr>
            <a:endParaRPr lang="en-GB" sz="2800" dirty="0"/>
          </a:p>
        </p:txBody>
      </p:sp>
      <p:sp>
        <p:nvSpPr>
          <p:cNvPr id="4" name="Text Placeholder 3">
            <a:extLst>
              <a:ext uri="{FF2B5EF4-FFF2-40B4-BE49-F238E27FC236}">
                <a16:creationId xmlns:a16="http://schemas.microsoft.com/office/drawing/2014/main" id="{EB50D802-6C03-647F-5B24-93EB5F9121C3}"/>
              </a:ext>
            </a:extLst>
          </p:cNvPr>
          <p:cNvSpPr>
            <a:spLocks noGrp="1"/>
          </p:cNvSpPr>
          <p:nvPr>
            <p:ph type="body" sz="quarter" idx="21"/>
          </p:nvPr>
        </p:nvSpPr>
        <p:spPr>
          <a:xfrm>
            <a:off x="4350095" y="2436118"/>
            <a:ext cx="6625176" cy="4325682"/>
          </a:xfrm>
          <a:prstGeom prst="rect">
            <a:avLst/>
          </a:prstGeom>
        </p:spPr>
        <p:txBody>
          <a:bodyPr lIns="91440" tIns="45720" rIns="91440" bIns="45720" anchor="t"/>
          <a:lstStyle/>
          <a:p>
            <a:pPr>
              <a:lnSpc>
                <a:spcPts val="2340"/>
              </a:lnSpc>
            </a:pPr>
            <a:r>
              <a:rPr lang="en-GB" b="0" i="0">
                <a:effectLst/>
                <a:latin typeface="Calibri"/>
                <a:ea typeface="Calibri"/>
                <a:cs typeface="Calibri"/>
              </a:rPr>
              <a:t>Z </a:t>
            </a:r>
            <a:r>
              <a:rPr lang="en-GB" b="0" i="0" err="1">
                <a:effectLst/>
                <a:latin typeface="Calibri"/>
                <a:ea typeface="Calibri"/>
                <a:cs typeface="Calibri"/>
              </a:rPr>
              <a:t>oblikovanjem</a:t>
            </a:r>
            <a:r>
              <a:rPr lang="en-GB" b="0" i="0">
                <a:effectLst/>
                <a:latin typeface="Calibri"/>
                <a:ea typeface="Calibri"/>
                <a:cs typeface="Calibri"/>
              </a:rPr>
              <a:t> </a:t>
            </a:r>
            <a:r>
              <a:rPr lang="en-GB" b="0" i="0" err="1">
                <a:effectLst/>
                <a:latin typeface="Calibri"/>
                <a:ea typeface="Calibri"/>
                <a:cs typeface="Calibri"/>
              </a:rPr>
              <a:t>prostorov</a:t>
            </a:r>
            <a:r>
              <a:rPr lang="en-GB" b="0" i="0">
                <a:effectLst/>
                <a:latin typeface="Calibri"/>
                <a:ea typeface="Calibri"/>
                <a:cs typeface="Calibri"/>
              </a:rPr>
              <a:t>, ki so modularni, </a:t>
            </a:r>
            <a:r>
              <a:rPr lang="en-GB">
                <a:latin typeface="Calibri"/>
                <a:ea typeface="Calibri"/>
                <a:cs typeface="Calibri"/>
              </a:rPr>
              <a:t>jih </a:t>
            </a:r>
            <a:r>
              <a:rPr lang="en-GB" err="1">
                <a:latin typeface="Calibri"/>
                <a:ea typeface="Calibri"/>
                <a:cs typeface="Calibri"/>
              </a:rPr>
              <a:t>lahko</a:t>
            </a:r>
            <a:r>
              <a:rPr lang="en-GB">
                <a:latin typeface="Calibri"/>
                <a:ea typeface="Calibri"/>
                <a:cs typeface="Calibri"/>
              </a:rPr>
              <a:t> </a:t>
            </a:r>
            <a:r>
              <a:rPr lang="en-GB" err="1">
                <a:latin typeface="Calibri"/>
                <a:ea typeface="Calibri"/>
                <a:cs typeface="Calibri"/>
              </a:rPr>
              <a:t>spreminjamo</a:t>
            </a:r>
            <a:r>
              <a:rPr lang="en-GB">
                <a:latin typeface="Calibri"/>
                <a:ea typeface="Calibri"/>
                <a:cs typeface="Calibri"/>
              </a:rPr>
              <a:t> </a:t>
            </a:r>
            <a:r>
              <a:rPr lang="en-GB" b="0" i="0" err="1">
                <a:effectLst/>
                <a:latin typeface="Calibri"/>
                <a:ea typeface="Calibri"/>
                <a:cs typeface="Calibri"/>
              </a:rPr>
              <a:t>ali</a:t>
            </a:r>
            <a:r>
              <a:rPr lang="en-GB">
                <a:latin typeface="Calibri"/>
                <a:ea typeface="Calibri"/>
                <a:cs typeface="Calibri"/>
              </a:rPr>
              <a:t> so</a:t>
            </a:r>
            <a:r>
              <a:rPr lang="en-GB" b="0" i="0">
                <a:effectLst/>
                <a:latin typeface="Calibri"/>
                <a:ea typeface="Calibri"/>
                <a:cs typeface="Calibri"/>
              </a:rPr>
              <a:t> </a:t>
            </a:r>
            <a:r>
              <a:rPr lang="en-GB" b="0" i="0" err="1">
                <a:effectLst/>
                <a:latin typeface="Calibri"/>
                <a:ea typeface="Calibri"/>
                <a:cs typeface="Calibri"/>
              </a:rPr>
              <a:t>odprti</a:t>
            </a:r>
            <a:r>
              <a:rPr lang="en-GB" b="0" i="0">
                <a:effectLst/>
                <a:latin typeface="Calibri"/>
                <a:ea typeface="Calibri"/>
                <a:cs typeface="Calibri"/>
              </a:rPr>
              <a:t> za </a:t>
            </a:r>
            <a:r>
              <a:rPr lang="en-GB" b="0" i="0" dirty="0" err="1">
                <a:effectLst/>
                <a:latin typeface="Calibri"/>
                <a:ea typeface="Calibri"/>
                <a:cs typeface="Calibri"/>
              </a:rPr>
              <a:t>različne</a:t>
            </a:r>
            <a:r>
              <a:rPr lang="en-GB" b="0" i="0" dirty="0">
                <a:effectLst/>
                <a:latin typeface="Calibri"/>
                <a:ea typeface="Calibri"/>
                <a:cs typeface="Calibri"/>
              </a:rPr>
              <a:t> </a:t>
            </a:r>
            <a:r>
              <a:rPr lang="en-GB" b="0" i="0" dirty="0" err="1">
                <a:effectLst/>
                <a:latin typeface="Calibri"/>
                <a:ea typeface="Calibri"/>
                <a:cs typeface="Calibri"/>
              </a:rPr>
              <a:t>namene</a:t>
            </a:r>
            <a:r>
              <a:rPr lang="en-GB" b="0" i="0" dirty="0">
                <a:effectLst/>
                <a:latin typeface="Calibri"/>
                <a:ea typeface="Calibri"/>
                <a:cs typeface="Calibri"/>
              </a:rPr>
              <a:t>, </a:t>
            </a:r>
            <a:r>
              <a:rPr lang="en-GB" b="0" i="0" dirty="0" err="1">
                <a:effectLst/>
                <a:latin typeface="Calibri"/>
                <a:ea typeface="Calibri"/>
                <a:cs typeface="Calibri"/>
              </a:rPr>
              <a:t>lahko</a:t>
            </a:r>
            <a:r>
              <a:rPr lang="en-GB" b="0" i="0" dirty="0">
                <a:effectLst/>
                <a:latin typeface="Calibri"/>
                <a:ea typeface="Calibri"/>
                <a:cs typeface="Calibri"/>
              </a:rPr>
              <a:t> </a:t>
            </a:r>
            <a:r>
              <a:rPr lang="en-GB" b="0" i="0" dirty="0" err="1">
                <a:effectLst/>
                <a:latin typeface="Calibri"/>
                <a:ea typeface="Calibri"/>
                <a:cs typeface="Calibri"/>
              </a:rPr>
              <a:t>majhna</a:t>
            </a:r>
            <a:r>
              <a:rPr lang="en-GB" b="0" i="0" dirty="0">
                <a:effectLst/>
                <a:latin typeface="Calibri"/>
                <a:ea typeface="Calibri"/>
                <a:cs typeface="Calibri"/>
              </a:rPr>
              <a:t> </a:t>
            </a:r>
            <a:r>
              <a:rPr lang="en-GB" b="0" i="0" dirty="0" err="1">
                <a:effectLst/>
                <a:latin typeface="Calibri"/>
                <a:ea typeface="Calibri"/>
                <a:cs typeface="Calibri"/>
              </a:rPr>
              <a:t>turistična</a:t>
            </a:r>
            <a:r>
              <a:rPr lang="en-GB" b="0" i="0" dirty="0">
                <a:effectLst/>
                <a:latin typeface="Calibri"/>
                <a:ea typeface="Calibri"/>
                <a:cs typeface="Calibri"/>
              </a:rPr>
              <a:t> </a:t>
            </a:r>
            <a:r>
              <a:rPr lang="en-GB" b="0" i="0" dirty="0" err="1">
                <a:effectLst/>
                <a:latin typeface="Calibri"/>
                <a:ea typeface="Calibri"/>
                <a:cs typeface="Calibri"/>
              </a:rPr>
              <a:t>podjetja</a:t>
            </a:r>
            <a:r>
              <a:rPr lang="en-GB" b="0" i="0" dirty="0">
                <a:effectLst/>
                <a:latin typeface="Calibri"/>
                <a:ea typeface="Calibri"/>
                <a:cs typeface="Calibri"/>
              </a:rPr>
              <a:t> </a:t>
            </a:r>
            <a:r>
              <a:rPr lang="en-GB" b="0" i="0" dirty="0" err="1">
                <a:effectLst/>
                <a:latin typeface="Calibri"/>
                <a:ea typeface="Calibri"/>
                <a:cs typeface="Calibri"/>
              </a:rPr>
              <a:t>optimizirajo</a:t>
            </a:r>
            <a:r>
              <a:rPr lang="en-GB" b="0" i="0" dirty="0">
                <a:effectLst/>
                <a:latin typeface="Calibri"/>
                <a:ea typeface="Calibri"/>
                <a:cs typeface="Calibri"/>
              </a:rPr>
              <a:t> </a:t>
            </a:r>
            <a:r>
              <a:rPr lang="en-GB" b="0" i="0" dirty="0" err="1">
                <a:effectLst/>
                <a:latin typeface="Calibri"/>
                <a:ea typeface="Calibri"/>
                <a:cs typeface="Calibri"/>
              </a:rPr>
              <a:t>prostor</a:t>
            </a:r>
            <a:r>
              <a:rPr lang="en-GB" b="0" i="0" dirty="0">
                <a:effectLst/>
                <a:latin typeface="Calibri"/>
                <a:ea typeface="Calibri"/>
                <a:cs typeface="Calibri"/>
              </a:rPr>
              <a:t>, zmanjšajo operativne stroške in razširijo uporabnost svoje nepremičnine skozi vse letne čase.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Ta prilagodljivost podpira tudi odpornost, saj lastnikom omogoča, da svoje storitve prilagodijo spremembam na trgu, pričakovanjem gostov ali potrebam skupnosti. Za goste večnamenski prostori ustvarjajo bogatejše in bolj privlačne izkušnje, ki spodbujajo interakcijo in povezovanje v okolju, ki je osebno in vsestransko.</a:t>
            </a:r>
          </a:p>
          <a:p>
            <a:pPr>
              <a:lnSpc>
                <a:spcPts val="2340"/>
              </a:lnSpc>
            </a:pPr>
            <a:endParaRPr lang="en-US" sz="2200" dirty="0"/>
          </a:p>
        </p:txBody>
      </p:sp>
      <p:sp>
        <p:nvSpPr>
          <p:cNvPr id="11" name="Slide Number Placeholder 5">
            <a:extLst>
              <a:ext uri="{FF2B5EF4-FFF2-40B4-BE49-F238E27FC236}">
                <a16:creationId xmlns:a16="http://schemas.microsoft.com/office/drawing/2014/main" id="{17845AAB-B1FD-42E0-7B0E-55B45FE85D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pic>
        <p:nvPicPr>
          <p:cNvPr id="3" name="Picture 2">
            <a:extLst>
              <a:ext uri="{FF2B5EF4-FFF2-40B4-BE49-F238E27FC236}">
                <a16:creationId xmlns:a16="http://schemas.microsoft.com/office/drawing/2014/main" id="{077823D1-0C4F-11FC-1FEC-1190B0E642D8}"/>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19701" y="3863731"/>
            <a:ext cx="3580276" cy="2659133"/>
          </a:xfrm>
          <a:prstGeom prst="rect">
            <a:avLst/>
          </a:prstGeom>
        </p:spPr>
      </p:pic>
    </p:spTree>
    <p:extLst>
      <p:ext uri="{BB962C8B-B14F-4D97-AF65-F5344CB8AC3E}">
        <p14:creationId xmlns:p14="http://schemas.microsoft.com/office/powerpoint/2010/main" val="1192457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95250-D180-530E-2F90-D19D1D060165}"/>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F22341B-7B90-4AD5-F8C7-A8EF9D68E8E9}"/>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4F56A6B8-54E3-315F-2C0F-10F89F495662}"/>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D1D7E41E-B18F-392C-0AA4-F29AD7C5708D}"/>
              </a:ext>
            </a:extLst>
          </p:cNvPr>
          <p:cNvSpPr txBox="1">
            <a:spLocks/>
          </p:cNvSpPr>
          <p:nvPr/>
        </p:nvSpPr>
        <p:spPr>
          <a:xfrm>
            <a:off x="629645" y="2003597"/>
            <a:ext cx="3485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Oblikovanje za prilagodljivost</a:t>
            </a:r>
          </a:p>
          <a:p>
            <a:pPr>
              <a:lnSpc>
                <a:spcPts val="2900"/>
              </a:lnSpc>
            </a:pPr>
            <a:endParaRPr lang="en-US" dirty="0"/>
          </a:p>
        </p:txBody>
      </p:sp>
      <p:sp>
        <p:nvSpPr>
          <p:cNvPr id="17" name="Text Placeholder 4">
            <a:extLst>
              <a:ext uri="{FF2B5EF4-FFF2-40B4-BE49-F238E27FC236}">
                <a16:creationId xmlns:a16="http://schemas.microsoft.com/office/drawing/2014/main" id="{EC261F30-0DE2-C698-340C-0632DC7345C1}"/>
              </a:ext>
            </a:extLst>
          </p:cNvPr>
          <p:cNvSpPr txBox="1">
            <a:spLocks/>
          </p:cNvSpPr>
          <p:nvPr/>
        </p:nvSpPr>
        <p:spPr>
          <a:xfrm>
            <a:off x="625932" y="3430723"/>
            <a:ext cx="4981492" cy="3543283"/>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Naučite se, kako ustvariti vsestranske prostore, ki lahko skozi dan ali leto služijo različnim namenom, na primer združujejo prostore za sprostitev gostov s </a:t>
            </a:r>
            <a:r>
              <a:rPr lang="en-GB" sz="2200" dirty="0" err="1">
                <a:solidFill>
                  <a:srgbClr val="414141"/>
                </a:solidFill>
              </a:rPr>
              <a:t>prostori</a:t>
            </a:r>
            <a:r>
              <a:rPr lang="en-GB" sz="2200" dirty="0">
                <a:solidFill>
                  <a:srgbClr val="414141"/>
                </a:solidFill>
              </a:rPr>
              <a:t> za </a:t>
            </a:r>
            <a:r>
              <a:rPr lang="en-GB" sz="2200" dirty="0" err="1">
                <a:solidFill>
                  <a:srgbClr val="414141"/>
                </a:solidFill>
              </a:rPr>
              <a:t>skupne</a:t>
            </a:r>
            <a:r>
              <a:rPr lang="en-GB" sz="2200" dirty="0">
                <a:solidFill>
                  <a:srgbClr val="414141"/>
                </a:solidFill>
              </a:rPr>
              <a:t> </a:t>
            </a:r>
            <a:r>
              <a:rPr lang="en-GB" sz="2200" dirty="0" err="1">
                <a:solidFill>
                  <a:srgbClr val="414141"/>
                </a:solidFill>
              </a:rPr>
              <a:t>dogodke</a:t>
            </a:r>
            <a:r>
              <a:rPr lang="en-GB" sz="2200" dirty="0">
                <a:solidFill>
                  <a:srgbClr val="414141"/>
                </a:solidFill>
              </a:rPr>
              <a:t>.</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86DEE220-A699-F022-EB73-0ED259FD675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
        <p:nvSpPr>
          <p:cNvPr id="4" name="Freeform 3">
            <a:extLst>
              <a:ext uri="{FF2B5EF4-FFF2-40B4-BE49-F238E27FC236}">
                <a16:creationId xmlns:a16="http://schemas.microsoft.com/office/drawing/2014/main" id="{60CAA733-E32B-7E2F-F971-C455E12D4C74}"/>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DBD1B0FD-AE1A-66BD-EA9A-B89CA9945D99}"/>
              </a:ext>
            </a:extLst>
          </p:cNvPr>
          <p:cNvGrpSpPr/>
          <p:nvPr/>
        </p:nvGrpSpPr>
        <p:grpSpPr>
          <a:xfrm>
            <a:off x="9108141" y="487052"/>
            <a:ext cx="2937356" cy="554397"/>
            <a:chOff x="1800741" y="6353467"/>
            <a:chExt cx="3253859" cy="554397"/>
          </a:xfrm>
        </p:grpSpPr>
        <p:sp>
          <p:nvSpPr>
            <p:cNvPr id="7" name="object 3">
              <a:extLst>
                <a:ext uri="{FF2B5EF4-FFF2-40B4-BE49-F238E27FC236}">
                  <a16:creationId xmlns:a16="http://schemas.microsoft.com/office/drawing/2014/main" id="{8AC58140-B647-5492-4DC0-5CE5789AFE0F}"/>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384AB162-69DA-BDDC-BB66-BE3FCE00555F}"/>
                </a:ext>
              </a:extLst>
            </p:cNvPr>
            <p:cNvSpPr txBox="1">
              <a:spLocks/>
            </p:cNvSpPr>
            <p:nvPr/>
          </p:nvSpPr>
          <p:spPr>
            <a:xfrm>
              <a:off x="1800742" y="6498221"/>
              <a:ext cx="3253858" cy="248338"/>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Foto: Velika Planina, Slovenija</a:t>
              </a:r>
            </a:p>
          </p:txBody>
        </p:sp>
      </p:grpSp>
      <p:pic>
        <p:nvPicPr>
          <p:cNvPr id="2" name="Picture 1">
            <a:extLst>
              <a:ext uri="{FF2B5EF4-FFF2-40B4-BE49-F238E27FC236}">
                <a16:creationId xmlns:a16="http://schemas.microsoft.com/office/drawing/2014/main" id="{0D2333DD-8CF8-1B9C-90E8-BABD3BBB74A7}"/>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756649" y="4198867"/>
            <a:ext cx="3580276" cy="2659133"/>
          </a:xfrm>
          <a:prstGeom prst="rect">
            <a:avLst/>
          </a:prstGeom>
        </p:spPr>
      </p:pic>
    </p:spTree>
    <p:extLst>
      <p:ext uri="{BB962C8B-B14F-4D97-AF65-F5344CB8AC3E}">
        <p14:creationId xmlns:p14="http://schemas.microsoft.com/office/powerpoint/2010/main" val="2680576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E692B-09CB-7B11-8912-C7E5430372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0938B63-7C59-F319-4D78-3765C7E2B84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239776" y="4459844"/>
            <a:ext cx="3111353" cy="2307441"/>
          </a:xfrm>
          <a:prstGeom prst="rect">
            <a:avLst/>
          </a:prstGeom>
        </p:spPr>
      </p:pic>
      <p:sp>
        <p:nvSpPr>
          <p:cNvPr id="14" name="Text Placeholder 3">
            <a:extLst>
              <a:ext uri="{FF2B5EF4-FFF2-40B4-BE49-F238E27FC236}">
                <a16:creationId xmlns:a16="http://schemas.microsoft.com/office/drawing/2014/main" id="{59B7EA42-225B-2EF1-67DA-49E7F0B378F5}"/>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F6B42B8C-1570-224F-2B6D-F911929B31F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F21FB0F5-B11D-3DC1-80C2-60CBD5CBC1D1}"/>
              </a:ext>
            </a:extLst>
          </p:cNvPr>
          <p:cNvSpPr txBox="1">
            <a:spLocks/>
          </p:cNvSpPr>
          <p:nvPr/>
        </p:nvSpPr>
        <p:spPr>
          <a:xfrm>
            <a:off x="629645" y="1651905"/>
            <a:ext cx="3485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Modularno pohištvo in pametni interierji</a:t>
            </a:r>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4330692D-9DDB-495F-F4CE-6D0B2D09393E}"/>
              </a:ext>
            </a:extLst>
          </p:cNvPr>
          <p:cNvSpPr txBox="1">
            <a:spLocks/>
          </p:cNvSpPr>
          <p:nvPr/>
        </p:nvSpPr>
        <p:spPr>
          <a:xfrm>
            <a:off x="625931" y="2788868"/>
            <a:ext cx="4544290" cy="3657600"/>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err="1">
                <a:solidFill>
                  <a:srgbClr val="414141"/>
                </a:solidFill>
              </a:rPr>
              <a:t>Raziščite</a:t>
            </a:r>
            <a:r>
              <a:rPr lang="en-GB" sz="2200" dirty="0">
                <a:solidFill>
                  <a:srgbClr val="414141"/>
                </a:solidFill>
              </a:rPr>
              <a:t> </a:t>
            </a:r>
            <a:r>
              <a:rPr lang="en-GB" sz="2200" dirty="0" err="1">
                <a:solidFill>
                  <a:srgbClr val="414141"/>
                </a:solidFill>
              </a:rPr>
              <a:t>uporabo</a:t>
            </a:r>
            <a:r>
              <a:rPr lang="en-GB" sz="2200" dirty="0">
                <a:solidFill>
                  <a:srgbClr val="414141"/>
                </a:solidFill>
              </a:rPr>
              <a:t> </a:t>
            </a:r>
            <a:r>
              <a:rPr lang="en-GB" sz="2200" dirty="0" err="1">
                <a:solidFill>
                  <a:srgbClr val="414141"/>
                </a:solidFill>
              </a:rPr>
              <a:t>zložljivega</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premičnega</a:t>
            </a:r>
            <a:r>
              <a:rPr lang="en-GB" sz="2200" dirty="0">
                <a:solidFill>
                  <a:srgbClr val="414141"/>
                </a:solidFill>
              </a:rPr>
              <a:t> </a:t>
            </a:r>
            <a:r>
              <a:rPr lang="en-GB" sz="2200" dirty="0" err="1">
                <a:solidFill>
                  <a:srgbClr val="414141"/>
                </a:solidFill>
              </a:rPr>
              <a:t>pohištva</a:t>
            </a:r>
            <a:r>
              <a:rPr lang="en-GB" sz="2200" dirty="0">
                <a:solidFill>
                  <a:srgbClr val="414141"/>
                </a:solidFill>
              </a:rPr>
              <a:t>, s </a:t>
            </a:r>
            <a:r>
              <a:rPr lang="en-GB" sz="2200" dirty="0" err="1">
                <a:solidFill>
                  <a:srgbClr val="414141"/>
                </a:solidFill>
              </a:rPr>
              <a:t>katerim</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hitro</a:t>
            </a:r>
            <a:r>
              <a:rPr lang="en-GB" sz="2200" dirty="0">
                <a:solidFill>
                  <a:srgbClr val="414141"/>
                </a:solidFill>
              </a:rPr>
              <a:t> </a:t>
            </a:r>
            <a:r>
              <a:rPr lang="en-GB" sz="2200" dirty="0" err="1">
                <a:solidFill>
                  <a:srgbClr val="414141"/>
                </a:solidFill>
              </a:rPr>
              <a:t>spremenite</a:t>
            </a:r>
            <a:r>
              <a:rPr lang="en-GB" sz="2200" dirty="0">
                <a:solidFill>
                  <a:srgbClr val="414141"/>
                </a:solidFill>
              </a:rPr>
              <a:t> razpored prostora, hkrati pa ohranite skladnost oblikovanja in prijaznost do gostov.</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7C60302E-B6B3-43C4-5DAE-2DF51D68BF8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2" name="Text Placeholder 5">
            <a:extLst>
              <a:ext uri="{FF2B5EF4-FFF2-40B4-BE49-F238E27FC236}">
                <a16:creationId xmlns:a16="http://schemas.microsoft.com/office/drawing/2014/main" id="{D9D03BDD-45D7-7203-8252-BF34246F24E8}"/>
              </a:ext>
            </a:extLst>
          </p:cNvPr>
          <p:cNvSpPr txBox="1">
            <a:spLocks/>
          </p:cNvSpPr>
          <p:nvPr/>
        </p:nvSpPr>
        <p:spPr>
          <a:xfrm>
            <a:off x="6489663" y="1317027"/>
            <a:ext cx="388491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Povezana integracija notranjih in zunanjih prostorov</a:t>
            </a:r>
          </a:p>
          <a:p>
            <a:pPr>
              <a:lnSpc>
                <a:spcPts val="2900"/>
              </a:lnSpc>
            </a:pPr>
            <a:endParaRPr lang="en-US" dirty="0"/>
          </a:p>
        </p:txBody>
      </p:sp>
      <p:sp>
        <p:nvSpPr>
          <p:cNvPr id="3" name="Text Placeholder 4">
            <a:extLst>
              <a:ext uri="{FF2B5EF4-FFF2-40B4-BE49-F238E27FC236}">
                <a16:creationId xmlns:a16="http://schemas.microsoft.com/office/drawing/2014/main" id="{97F659BC-4D7C-EC0B-EBA0-96A8361D9D19}"/>
              </a:ext>
            </a:extLst>
          </p:cNvPr>
          <p:cNvSpPr txBox="1">
            <a:spLocks/>
          </p:cNvSpPr>
          <p:nvPr/>
        </p:nvSpPr>
        <p:spPr>
          <a:xfrm>
            <a:off x="6485950" y="2786144"/>
            <a:ext cx="4508431" cy="3657600"/>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Spoznajte, kako razširiti prostore za nastanitev na zunanje </a:t>
            </a:r>
            <a:r>
              <a:rPr lang="en-GB" sz="2200" dirty="0" err="1">
                <a:solidFill>
                  <a:srgbClr val="414141"/>
                </a:solidFill>
              </a:rPr>
              <a:t>površine</a:t>
            </a:r>
            <a:r>
              <a:rPr lang="en-GB" sz="2200" dirty="0">
                <a:solidFill>
                  <a:srgbClr val="414141"/>
                </a:solidFill>
              </a:rPr>
              <a:t>, s </a:t>
            </a:r>
            <a:r>
              <a:rPr lang="en-GB" sz="2200" dirty="0" err="1">
                <a:solidFill>
                  <a:srgbClr val="414141"/>
                </a:solidFill>
              </a:rPr>
              <a:t>pomočjo</a:t>
            </a:r>
            <a:r>
              <a:rPr lang="en-GB" sz="2200" dirty="0">
                <a:solidFill>
                  <a:srgbClr val="414141"/>
                </a:solidFill>
              </a:rPr>
              <a:t> teras in </a:t>
            </a:r>
            <a:r>
              <a:rPr lang="en-GB" sz="2200" dirty="0" err="1">
                <a:solidFill>
                  <a:srgbClr val="414141"/>
                </a:solidFill>
              </a:rPr>
              <a:t>vrtov</a:t>
            </a:r>
            <a:r>
              <a:rPr lang="en-GB" sz="2200" dirty="0">
                <a:solidFill>
                  <a:srgbClr val="414141"/>
                </a:solidFill>
              </a:rPr>
              <a:t>, da </a:t>
            </a:r>
            <a:r>
              <a:rPr lang="en-GB" sz="2200" dirty="0" err="1">
                <a:solidFill>
                  <a:srgbClr val="414141"/>
                </a:solidFill>
              </a:rPr>
              <a:t>ponudite</a:t>
            </a:r>
            <a:r>
              <a:rPr lang="en-GB" sz="2200" dirty="0">
                <a:solidFill>
                  <a:srgbClr val="414141"/>
                </a:solidFill>
              </a:rPr>
              <a:t> </a:t>
            </a:r>
            <a:r>
              <a:rPr lang="en-GB" sz="2200" dirty="0" err="1">
                <a:solidFill>
                  <a:srgbClr val="414141"/>
                </a:solidFill>
              </a:rPr>
              <a:t>bolj</a:t>
            </a:r>
            <a:r>
              <a:rPr lang="en-GB" sz="2200" dirty="0">
                <a:solidFill>
                  <a:srgbClr val="414141"/>
                </a:solidFill>
              </a:rPr>
              <a:t> prilagodljive izkušnje v stiku z naravo.</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4068488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928D-1696-4678-9C36-490275EE85D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88CB54-D493-C150-C4AF-BB69C7BCC58C}"/>
              </a:ext>
            </a:extLst>
          </p:cNvPr>
          <p:cNvSpPr>
            <a:spLocks noGrp="1"/>
          </p:cNvSpPr>
          <p:nvPr>
            <p:ph type="body" sz="quarter" idx="65"/>
          </p:nvPr>
        </p:nvSpPr>
        <p:spPr>
          <a:solidFill>
            <a:srgbClr val="EC7C69"/>
          </a:solidFill>
        </p:spPr>
        <p:txBody>
          <a:bodyPr/>
          <a:lstStyle/>
          <a:p>
            <a:pPr algn="ctr"/>
            <a:r>
              <a:rPr lang="en-GB" sz="1200" dirty="0"/>
              <a:t>Avtor fotografije: </a:t>
            </a:r>
            <a:r>
              <a:rPr lang="en-GB" sz="1200" dirty="0" err="1"/>
              <a:t>Meridaunia</a:t>
            </a:r>
            <a:endParaRPr lang="en-GB" sz="1200" dirty="0"/>
          </a:p>
        </p:txBody>
      </p:sp>
      <p:pic>
        <p:nvPicPr>
          <p:cNvPr id="13" name="Segnaposto immagine 12" descr="Immagine che contiene albero, aria aperta, scale, pianta&#10;&#10;Il contenuto generato dall&amp;#39;IA potrebbe non essere corretto.">
            <a:extLst>
              <a:ext uri="{FF2B5EF4-FFF2-40B4-BE49-F238E27FC236}">
                <a16:creationId xmlns:a16="http://schemas.microsoft.com/office/drawing/2014/main" id="{3C8630A9-F7E4-3220-7497-7A487C2329F3}"/>
              </a:ext>
            </a:extLst>
          </p:cNvPr>
          <p:cNvPicPr>
            <a:picLocks noGrp="1" noChangeAspect="1"/>
          </p:cNvPicPr>
          <p:nvPr>
            <p:ph type="pic" sz="quarter" idx="13"/>
          </p:nvPr>
        </p:nvPicPr>
        <p:blipFill>
          <a:blip r:embed="rId2"/>
          <a:srcRect t="15990" b="15990"/>
          <a:stretch>
            <a:fillRect/>
          </a:stretch>
        </p:blipFill>
        <p:spPr>
          <a:xfrm>
            <a:off x="6966760" y="2884487"/>
            <a:ext cx="3896842" cy="3973513"/>
          </a:xfrm>
        </p:spPr>
      </p:pic>
      <p:sp>
        <p:nvSpPr>
          <p:cNvPr id="9" name="Text Placeholder 3">
            <a:extLst>
              <a:ext uri="{FF2B5EF4-FFF2-40B4-BE49-F238E27FC236}">
                <a16:creationId xmlns:a16="http://schemas.microsoft.com/office/drawing/2014/main" id="{B97CE02D-097B-7334-AFCD-7B6B00CEE7AF}"/>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0" name="Straight Connector 9">
            <a:extLst>
              <a:ext uri="{FF2B5EF4-FFF2-40B4-BE49-F238E27FC236}">
                <a16:creationId xmlns:a16="http://schemas.microsoft.com/office/drawing/2014/main" id="{F2F264BD-DD35-5DC9-4CE4-E930EE3F0D56}"/>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162C2E5A-3B23-55F2-DC39-C0E156C9E132}"/>
              </a:ext>
            </a:extLst>
          </p:cNvPr>
          <p:cNvSpPr txBox="1">
            <a:spLocks/>
          </p:cNvSpPr>
          <p:nvPr/>
        </p:nvSpPr>
        <p:spPr>
          <a:xfrm>
            <a:off x="629646" y="1622146"/>
            <a:ext cx="36994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Podpora lokalni skupnosti</a:t>
            </a:r>
          </a:p>
          <a:p>
            <a:pPr>
              <a:lnSpc>
                <a:spcPts val="2900"/>
              </a:lnSpc>
            </a:pPr>
            <a:endParaRPr lang="en-US" dirty="0"/>
          </a:p>
        </p:txBody>
      </p:sp>
      <p:sp>
        <p:nvSpPr>
          <p:cNvPr id="12" name="Text Placeholder 4">
            <a:extLst>
              <a:ext uri="{FF2B5EF4-FFF2-40B4-BE49-F238E27FC236}">
                <a16:creationId xmlns:a16="http://schemas.microsoft.com/office/drawing/2014/main" id="{F3F0F272-DC0A-ECE2-7869-34FE524574E4}"/>
              </a:ext>
            </a:extLst>
          </p:cNvPr>
          <p:cNvSpPr txBox="1">
            <a:spLocks/>
          </p:cNvSpPr>
          <p:nvPr/>
        </p:nvSpPr>
        <p:spPr>
          <a:xfrm>
            <a:off x="635704" y="2641879"/>
            <a:ext cx="5658438"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Raziščite, kako lahko dobro zasnovani večnamenski prostori služijo tako turistom kot lokalnim prebivalcem – podnevi gostijo goste, </a:t>
            </a:r>
            <a:r>
              <a:rPr lang="en-GB" sz="2200" dirty="0" err="1">
                <a:solidFill>
                  <a:srgbClr val="414141"/>
                </a:solidFill>
              </a:rPr>
              <a:t>ponoči</a:t>
            </a:r>
            <a:r>
              <a:rPr lang="en-GB" sz="2200" dirty="0">
                <a:solidFill>
                  <a:srgbClr val="414141"/>
                </a:solidFill>
              </a:rPr>
              <a:t> pa </a:t>
            </a:r>
            <a:r>
              <a:rPr lang="en-GB" sz="2200" dirty="0" err="1">
                <a:solidFill>
                  <a:srgbClr val="414141"/>
                </a:solidFill>
              </a:rPr>
              <a:t>družabne</a:t>
            </a:r>
            <a:r>
              <a:rPr lang="en-GB" sz="2200" dirty="0">
                <a:solidFill>
                  <a:srgbClr val="414141"/>
                </a:solidFill>
              </a:rPr>
              <a:t> </a:t>
            </a:r>
            <a:r>
              <a:rPr lang="en-GB" sz="2200" dirty="0" err="1">
                <a:solidFill>
                  <a:srgbClr val="414141"/>
                </a:solidFill>
              </a:rPr>
              <a:t>dogodke</a:t>
            </a:r>
            <a:r>
              <a:rPr lang="en-GB" sz="2200" dirty="0">
                <a:solidFill>
                  <a:srgbClr val="414141"/>
                </a:solidFill>
              </a:rPr>
              <a:t> –, </a:t>
            </a:r>
            <a:r>
              <a:rPr lang="en-GB" sz="2200" dirty="0" err="1">
                <a:solidFill>
                  <a:srgbClr val="414141"/>
                </a:solidFill>
              </a:rPr>
              <a:t>ustvarjajo</a:t>
            </a:r>
            <a:r>
              <a:rPr lang="en-GB" sz="2200" dirty="0">
                <a:solidFill>
                  <a:srgbClr val="414141"/>
                </a:solidFill>
              </a:rPr>
              <a:t> pomembne povezave in podpirajo lokalno družbeno in gospodarsko življenje.</a:t>
            </a:r>
          </a:p>
          <a:p>
            <a:pPr indent="0">
              <a:lnSpc>
                <a:spcPts val="2240"/>
              </a:lnSpc>
              <a:buClr>
                <a:srgbClr val="459597"/>
              </a:buClr>
            </a:pPr>
            <a:endParaRPr lang="en-GB" sz="2200" dirty="0">
              <a:solidFill>
                <a:srgbClr val="414141"/>
              </a:solidFill>
            </a:endParaRPr>
          </a:p>
        </p:txBody>
      </p:sp>
      <p:pic>
        <p:nvPicPr>
          <p:cNvPr id="20" name="Picture 19">
            <a:extLst>
              <a:ext uri="{FF2B5EF4-FFF2-40B4-BE49-F238E27FC236}">
                <a16:creationId xmlns:a16="http://schemas.microsoft.com/office/drawing/2014/main" id="{53CD1329-6B86-F798-7361-FCBDA94D17F1}"/>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048000" y="4233565"/>
            <a:ext cx="3052737" cy="2287903"/>
          </a:xfrm>
          <a:prstGeom prst="rect">
            <a:avLst/>
          </a:prstGeom>
        </p:spPr>
      </p:pic>
      <p:sp>
        <p:nvSpPr>
          <p:cNvPr id="21" name="Slide Number Placeholder 5">
            <a:extLst>
              <a:ext uri="{FF2B5EF4-FFF2-40B4-BE49-F238E27FC236}">
                <a16:creationId xmlns:a16="http://schemas.microsoft.com/office/drawing/2014/main" id="{A9FF9499-1C9D-D93F-6534-8B507C23F61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29</a:t>
            </a:fld>
            <a:endParaRPr lang="fr-CA" sz="1200" dirty="0"/>
          </a:p>
        </p:txBody>
      </p:sp>
    </p:spTree>
    <p:extLst>
      <p:ext uri="{BB962C8B-B14F-4D97-AF65-F5344CB8AC3E}">
        <p14:creationId xmlns:p14="http://schemas.microsoft.com/office/powerpoint/2010/main" val="1873882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a:latin typeface="Calibri"/>
                <a:ea typeface="Calibri"/>
                <a:cs typeface="Calibri"/>
              </a:rPr>
              <a:t>Modul 3 </a:t>
            </a:r>
          </a:p>
          <a:p>
            <a:endParaRPr lang="it-IT" dirty="0">
              <a:latin typeface="Calibri"/>
              <a:ea typeface="Calibri"/>
              <a:cs typeface="Calibri"/>
            </a:endParaRPr>
          </a:p>
          <a:p>
            <a:r>
              <a:rPr lang="it-IT" dirty="0" err="1">
                <a:latin typeface="Calibri"/>
                <a:ea typeface="Calibri"/>
                <a:cs typeface="Calibri"/>
              </a:rPr>
              <a:t>Pregled </a:t>
            </a:r>
            <a:r>
              <a:rPr lang="it-IT" dirty="0">
                <a:latin typeface="Calibri"/>
                <a:ea typeface="Calibri"/>
                <a:cs typeface="Calibri"/>
              </a:rPr>
              <a:t>in učni cilji </a:t>
            </a:r>
            <a:endParaRPr lang="it-IT" dirty="0"/>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Stran 4</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Avtor fotografije: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en-GB" dirty="0">
              <a:ea typeface="Calibri"/>
            </a:endParaRP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pPr>
              <a:spcAft>
                <a:spcPts val="600"/>
              </a:spcAft>
            </a:pPr>
            <a:r>
              <a:rPr lang="en-GB" b="1" dirty="0"/>
              <a:t>Boljše izbire pri gradnji</a:t>
            </a:r>
            <a:r>
              <a:rPr lang="en-GB" dirty="0"/>
              <a:t> </a:t>
            </a:r>
          </a:p>
          <a:p>
            <a:pPr>
              <a:spcAft>
                <a:spcPts val="600"/>
              </a:spcAft>
            </a:pPr>
            <a:r>
              <a:rPr lang="en-GB" dirty="0"/>
              <a:t>Materiali, razporeditev in prilagodljivost</a:t>
            </a: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Stran 5</a:t>
            </a:r>
            <a:endParaRPr lang="en-GB" dirty="0"/>
          </a:p>
          <a:p>
            <a:pPr marL="0" indent="0" algn="l"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it-IT" dirty="0">
                <a:latin typeface="Calibri"/>
                <a:ea typeface="Open Sans"/>
                <a:cs typeface="Calibri"/>
              </a:rPr>
              <a:t>Dodatni viri, vključno z gradivom za branje, videoposnetki, orodji in vajami.</a:t>
            </a:r>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Stran 30</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Avtor fotografije: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it-IT" dirty="0"/>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Avtor fotografije: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it-IT" dirty="0"/>
          </a:p>
        </p:txBody>
      </p:sp>
      <p:pic>
        <p:nvPicPr>
          <p:cNvPr id="25" name="Picture Placeholder 19" descr="A wooden stairs leading up to a tree house&#10;&#10;AI-generated content may be incorrect.">
            <a:extLst>
              <a:ext uri="{FF2B5EF4-FFF2-40B4-BE49-F238E27FC236}">
                <a16:creationId xmlns:a16="http://schemas.microsoft.com/office/drawing/2014/main" id="{8D791D1C-E9E9-E961-766E-8AF3FD49E698}"/>
              </a:ext>
            </a:extLst>
          </p:cNvPr>
          <p:cNvPicPr>
            <a:picLocks noGrp="1" noChangeAspect="1"/>
          </p:cNvPicPr>
          <p:nvPr>
            <p:ph type="pic" sz="quarter" idx="89"/>
          </p:nvPr>
        </p:nvPicPr>
        <p:blipFill>
          <a:blip r:embed="rId2"/>
          <a:srcRect t="1451" b="1451"/>
          <a:stretch>
            <a:fillRect/>
          </a:stretch>
        </p:blipFill>
        <p:spPr/>
      </p:pic>
      <p:pic>
        <p:nvPicPr>
          <p:cNvPr id="35" name="Picture Placeholder 34" descr="A yellow door with flowers in front of a wooden building&#10;&#10;AI-generated content may be incorrect.">
            <a:extLst>
              <a:ext uri="{FF2B5EF4-FFF2-40B4-BE49-F238E27FC236}">
                <a16:creationId xmlns:a16="http://schemas.microsoft.com/office/drawing/2014/main" id="{1E599D0F-FEA8-A159-9097-313A6C6DFE3F}"/>
              </a:ext>
            </a:extLst>
          </p:cNvPr>
          <p:cNvPicPr>
            <a:picLocks noGrp="1" noChangeAspect="1"/>
          </p:cNvPicPr>
          <p:nvPr>
            <p:ph type="pic" sz="quarter" idx="85"/>
          </p:nvPr>
        </p:nvPicPr>
        <p:blipFill>
          <a:blip r:embed="rId3"/>
          <a:srcRect l="2382" r="2382"/>
          <a:stretch>
            <a:fillRect/>
          </a:stretch>
        </p:blipFill>
        <p:spPr/>
      </p:pic>
      <p:sp>
        <p:nvSpPr>
          <p:cNvPr id="33" name="Text Placeholder 16">
            <a:extLst>
              <a:ext uri="{FF2B5EF4-FFF2-40B4-BE49-F238E27FC236}">
                <a16:creationId xmlns:a16="http://schemas.microsoft.com/office/drawing/2014/main" id="{C7C3E2BB-4055-EA04-2881-AC962F05E3B2}"/>
              </a:ext>
            </a:extLst>
          </p:cNvPr>
          <p:cNvSpPr txBox="1">
            <a:spLocks/>
          </p:cNvSpPr>
          <p:nvPr/>
        </p:nvSpPr>
        <p:spPr>
          <a:xfrm rot="16200000">
            <a:off x="8040727" y="2764577"/>
            <a:ext cx="6351996" cy="822843"/>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t>VSEBINA</a:t>
            </a:r>
          </a:p>
        </p:txBody>
      </p:sp>
      <p:pic>
        <p:nvPicPr>
          <p:cNvPr id="40" name="Segnaposto immagine 17" descr="Immagine che contiene aria aperta, nuvola, erba, paesaggio&#10;&#10;Il contenuto generato dall&amp;#39;IA potrebbe non essere corretto.">
            <a:extLst>
              <a:ext uri="{FF2B5EF4-FFF2-40B4-BE49-F238E27FC236}">
                <a16:creationId xmlns:a16="http://schemas.microsoft.com/office/drawing/2014/main" id="{434AA328-7853-9986-304E-2BEDC66568BD}"/>
              </a:ext>
            </a:extLst>
          </p:cNvPr>
          <p:cNvPicPr>
            <a:picLocks noGrp="1" noChangeAspect="1"/>
          </p:cNvPicPr>
          <p:nvPr>
            <p:ph type="pic" sz="quarter" idx="67"/>
          </p:nvPr>
        </p:nvPicPr>
        <p:blipFill>
          <a:blip r:embed="rId4"/>
          <a:srcRect l="3576" r="3576"/>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D1ACE-325D-1EA1-1192-2C7DB04446B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1FEC549-BF74-4437-49A3-2EECDB087AD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10957594-4EB8-496A-EE81-7D45809C9437}"/>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292C8D68-9AEC-1714-FBA0-FF8042BE3986}"/>
              </a:ext>
            </a:extLst>
          </p:cNvPr>
          <p:cNvSpPr>
            <a:spLocks noGrp="1"/>
          </p:cNvSpPr>
          <p:nvPr>
            <p:ph type="body" sz="quarter" idx="16"/>
          </p:nvPr>
        </p:nvSpPr>
        <p:spPr>
          <a:xfrm>
            <a:off x="5143466" y="611896"/>
            <a:ext cx="6413158" cy="803654"/>
          </a:xfrm>
          <a:prstGeom prst="rect">
            <a:avLst/>
          </a:prstGeom>
        </p:spPr>
        <p:txBody>
          <a:bodyPr/>
          <a:lstStyle/>
          <a:p>
            <a:pPr>
              <a:lnSpc>
                <a:spcPts val="2960"/>
              </a:lnSpc>
            </a:pPr>
            <a:r>
              <a:rPr lang="en-GB" dirty="0"/>
              <a:t>Gradnja za dolgoročno trajnost in koristi za skupnost</a:t>
            </a:r>
          </a:p>
          <a:p>
            <a:pPr>
              <a:lnSpc>
                <a:spcPts val="2960"/>
              </a:lnSpc>
            </a:pPr>
            <a:endParaRPr lang="en-GB" sz="2800" dirty="0"/>
          </a:p>
        </p:txBody>
      </p:sp>
      <p:sp>
        <p:nvSpPr>
          <p:cNvPr id="4" name="Text Placeholder 3">
            <a:extLst>
              <a:ext uri="{FF2B5EF4-FFF2-40B4-BE49-F238E27FC236}">
                <a16:creationId xmlns:a16="http://schemas.microsoft.com/office/drawing/2014/main" id="{ECF429E8-7517-E76A-4230-340FA088C7EC}"/>
              </a:ext>
            </a:extLst>
          </p:cNvPr>
          <p:cNvSpPr>
            <a:spLocks noGrp="1"/>
          </p:cNvSpPr>
          <p:nvPr>
            <p:ph type="body" sz="quarter" idx="21"/>
          </p:nvPr>
        </p:nvSpPr>
        <p:spPr>
          <a:xfrm>
            <a:off x="5143466" y="1871576"/>
            <a:ext cx="6410963" cy="4325682"/>
          </a:xfrm>
          <a:prstGeom prst="rect">
            <a:avLst/>
          </a:prstGeom>
        </p:spPr>
        <p:txBody>
          <a:bodyPr lIns="91440" tIns="45720" rIns="91440" bIns="45720" anchor="t"/>
          <a:lstStyle/>
          <a:p>
            <a:pPr>
              <a:lnSpc>
                <a:spcPts val="2340"/>
              </a:lnSpc>
            </a:pPr>
            <a:r>
              <a:rPr lang="en-GB" b="0" i="0" dirty="0">
                <a:effectLst/>
                <a:latin typeface="Calibri"/>
                <a:ea typeface="Calibri"/>
                <a:cs typeface="Calibri"/>
              </a:rPr>
              <a:t>Gradnja za dolgoročno trajnost in koristi za skupnost pomeni preseganje kratkoročnih turističnih dobičkov in ustvarjanje nastanitev, ki prispevajo k trajni vrednosti lokalnega okolja in družbe.</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Ta pristop upošteva celoten življenjski cikel stavbe – od gradnje do vsakodnevnega obratovanja in morebitne prenove ali preureditve. Vključuje izbiro trajnih materialov, ki lepo starajo in zahtevajo minimalno vzdrževanje, kar zmanjša potrebo po nenehnih popravilih ali zamenjavah. Prav tako daje prednost partnerstvom z lokalnimi obrtniki, gradbeniki in dobavitelji, s čimer ohranja gospodarske koristi znotraj skupnosti. </a:t>
            </a:r>
            <a:endParaRPr lang="en-US" sz="2200" dirty="0"/>
          </a:p>
        </p:txBody>
      </p:sp>
      <p:sp>
        <p:nvSpPr>
          <p:cNvPr id="11" name="Slide Number Placeholder 5">
            <a:extLst>
              <a:ext uri="{FF2B5EF4-FFF2-40B4-BE49-F238E27FC236}">
                <a16:creationId xmlns:a16="http://schemas.microsoft.com/office/drawing/2014/main" id="{025465D8-A041-953C-FE5A-40F5042DA37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
        <p:nvSpPr>
          <p:cNvPr id="2" name="Freeform 1">
            <a:extLst>
              <a:ext uri="{FF2B5EF4-FFF2-40B4-BE49-F238E27FC236}">
                <a16:creationId xmlns:a16="http://schemas.microsoft.com/office/drawing/2014/main" id="{EDE3DB59-EB0F-BDA9-0F43-859504529632}"/>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8" name="Group 7">
            <a:extLst>
              <a:ext uri="{FF2B5EF4-FFF2-40B4-BE49-F238E27FC236}">
                <a16:creationId xmlns:a16="http://schemas.microsoft.com/office/drawing/2014/main" id="{2C5CF3EE-E94A-7FC9-5A54-B583E7B749C0}"/>
              </a:ext>
            </a:extLst>
          </p:cNvPr>
          <p:cNvGrpSpPr/>
          <p:nvPr/>
        </p:nvGrpSpPr>
        <p:grpSpPr>
          <a:xfrm>
            <a:off x="2705066" y="3478443"/>
            <a:ext cx="2028299" cy="554397"/>
            <a:chOff x="1800741" y="6353467"/>
            <a:chExt cx="3253859" cy="554397"/>
          </a:xfrm>
        </p:grpSpPr>
        <p:sp>
          <p:nvSpPr>
            <p:cNvPr id="9" name="object 3">
              <a:extLst>
                <a:ext uri="{FF2B5EF4-FFF2-40B4-BE49-F238E27FC236}">
                  <a16:creationId xmlns:a16="http://schemas.microsoft.com/office/drawing/2014/main" id="{88DA33DB-9F7E-BF7F-CF48-64A85F3B873A}"/>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AB52BEE8-DDE5-54B7-4A8E-F1A232BCC677}"/>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err="1"/>
                <a:t>Natur </a:t>
              </a:r>
              <a:r>
                <a:rPr lang="en-IE" sz="1200" dirty="0"/>
                <a:t>Air Suite, Italija</a:t>
              </a:r>
            </a:p>
          </p:txBody>
        </p:sp>
      </p:grpSp>
      <p:pic>
        <p:nvPicPr>
          <p:cNvPr id="12" name="Picture 11">
            <a:extLst>
              <a:ext uri="{FF2B5EF4-FFF2-40B4-BE49-F238E27FC236}">
                <a16:creationId xmlns:a16="http://schemas.microsoft.com/office/drawing/2014/main" id="{723E2A8A-EF03-56B9-4B69-192EB90EF958}"/>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1313343" y="4419092"/>
            <a:ext cx="3580276" cy="2659133"/>
          </a:xfrm>
          <a:prstGeom prst="rect">
            <a:avLst/>
          </a:prstGeom>
        </p:spPr>
      </p:pic>
    </p:spTree>
    <p:extLst>
      <p:ext uri="{BB962C8B-B14F-4D97-AF65-F5344CB8AC3E}">
        <p14:creationId xmlns:p14="http://schemas.microsoft.com/office/powerpoint/2010/main" val="2373582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BF13-E005-9056-C785-4C2ED891373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87BD499-B812-F7E5-EE36-0012552E3A3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6C805132-BABB-6BCC-E166-C8FAA5089A36}"/>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690A5548-70E3-C500-4C0F-C9B00F5BAAE8}"/>
              </a:ext>
            </a:extLst>
          </p:cNvPr>
          <p:cNvSpPr>
            <a:spLocks noGrp="1"/>
          </p:cNvSpPr>
          <p:nvPr>
            <p:ph type="body" sz="quarter" idx="16"/>
          </p:nvPr>
        </p:nvSpPr>
        <p:spPr>
          <a:xfrm>
            <a:off x="4061943" y="886031"/>
            <a:ext cx="6139892" cy="803654"/>
          </a:xfrm>
          <a:prstGeom prst="rect">
            <a:avLst/>
          </a:prstGeom>
        </p:spPr>
        <p:txBody>
          <a:bodyPr/>
          <a:lstStyle/>
          <a:p>
            <a:pPr>
              <a:lnSpc>
                <a:spcPts val="2960"/>
              </a:lnSpc>
            </a:pPr>
            <a:r>
              <a:rPr lang="en-GB" dirty="0"/>
              <a:t>Gradnja za dolgoročno trajnost in koristi skupnosti</a:t>
            </a:r>
          </a:p>
          <a:p>
            <a:pPr>
              <a:lnSpc>
                <a:spcPts val="2960"/>
              </a:lnSpc>
            </a:pPr>
            <a:endParaRPr lang="en-GB" sz="2800" dirty="0"/>
          </a:p>
        </p:txBody>
      </p:sp>
      <p:sp>
        <p:nvSpPr>
          <p:cNvPr id="4" name="Text Placeholder 3">
            <a:extLst>
              <a:ext uri="{FF2B5EF4-FFF2-40B4-BE49-F238E27FC236}">
                <a16:creationId xmlns:a16="http://schemas.microsoft.com/office/drawing/2014/main" id="{23C8791F-3124-01A1-0D85-29E3745C0D41}"/>
              </a:ext>
            </a:extLst>
          </p:cNvPr>
          <p:cNvSpPr>
            <a:spLocks noGrp="1"/>
          </p:cNvSpPr>
          <p:nvPr>
            <p:ph type="body" sz="quarter" idx="21"/>
          </p:nvPr>
        </p:nvSpPr>
        <p:spPr>
          <a:xfrm>
            <a:off x="4064987" y="2102294"/>
            <a:ext cx="7520630" cy="4124876"/>
          </a:xfrm>
          <a:prstGeom prst="rect">
            <a:avLst/>
          </a:prstGeom>
        </p:spPr>
        <p:txBody>
          <a:bodyPr lIns="91440" tIns="45720" rIns="91440" bIns="45720" anchor="t"/>
          <a:lstStyle/>
          <a:p>
            <a:pPr>
              <a:lnSpc>
                <a:spcPts val="2340"/>
              </a:lnSpc>
            </a:pPr>
            <a:r>
              <a:rPr lang="en-GB" b="0" i="0" dirty="0">
                <a:effectLst/>
                <a:latin typeface="Calibri"/>
                <a:ea typeface="Calibri"/>
                <a:cs typeface="Calibri"/>
              </a:rPr>
              <a:t>Trajnostne gradbene prakse lahko vključujejo vključevanje obnovljivih virov energije, uporabo sistemov za varčevanje z vodo in oblikovanje prostorov, ki zmanjšujejo porabo virov, ne da bi pri tem žrtvovali udobje. Poleg tega je treba strukture načrtovati v skladu z lokalno pokrajino, pri čemer je treba </a:t>
            </a:r>
            <a:r>
              <a:rPr lang="en-GB" b="0" i="0">
                <a:effectLst/>
                <a:latin typeface="Calibri"/>
                <a:ea typeface="Calibri"/>
                <a:cs typeface="Calibri"/>
              </a:rPr>
              <a:t>preprečiti </a:t>
            </a:r>
            <a:r>
              <a:rPr lang="en-GB">
                <a:latin typeface="Calibri"/>
                <a:ea typeface="Calibri"/>
                <a:cs typeface="Calibri"/>
              </a:rPr>
              <a:t>prekomeren</a:t>
            </a:r>
            <a:r>
              <a:rPr lang="en-GB" b="0" i="0">
                <a:effectLst/>
                <a:latin typeface="Calibri"/>
                <a:ea typeface="Calibri"/>
                <a:cs typeface="Calibri"/>
              </a:rPr>
              <a:t> razvoj in zaščititi naravne habitate. Z </a:t>
            </a:r>
            <a:r>
              <a:rPr lang="en-GB" b="0" i="0" dirty="0">
                <a:effectLst/>
                <a:latin typeface="Calibri"/>
                <a:ea typeface="Calibri"/>
                <a:cs typeface="Calibri"/>
              </a:rPr>
              <a:t>osredotočanjem na dolgoročno trajnost lahko ponudniki nastanitev zagotovijo, da bo njihovo poslovanje ostalo uspešno še desetletja, hkrati pa ustvarijo priložnosti za lokalno zaposlovanje, ohranjanje kulture in socialno kohezijo. Ta strategija pomaga graditi odpornost v podeželskih ali slabo zastopanih regijah, pri čemer turizem postane orodje za regenerativno rast in ne za izkoriščanje.</a:t>
            </a:r>
            <a:endParaRPr lang="en-US" sz="2200" dirty="0"/>
          </a:p>
        </p:txBody>
      </p:sp>
      <p:sp>
        <p:nvSpPr>
          <p:cNvPr id="11" name="Slide Number Placeholder 5">
            <a:extLst>
              <a:ext uri="{FF2B5EF4-FFF2-40B4-BE49-F238E27FC236}">
                <a16:creationId xmlns:a16="http://schemas.microsoft.com/office/drawing/2014/main" id="{78A5C628-A70C-8CE3-4774-E7B4D6D633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pic>
        <p:nvPicPr>
          <p:cNvPr id="3" name="Picture 2">
            <a:extLst>
              <a:ext uri="{FF2B5EF4-FFF2-40B4-BE49-F238E27FC236}">
                <a16:creationId xmlns:a16="http://schemas.microsoft.com/office/drawing/2014/main" id="{BF6B4361-3FC2-B941-C370-D66C5659FE7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01404" y="3953599"/>
            <a:ext cx="3580276" cy="2659133"/>
          </a:xfrm>
          <a:prstGeom prst="rect">
            <a:avLst/>
          </a:prstGeom>
        </p:spPr>
      </p:pic>
    </p:spTree>
    <p:extLst>
      <p:ext uri="{BB962C8B-B14F-4D97-AF65-F5344CB8AC3E}">
        <p14:creationId xmlns:p14="http://schemas.microsoft.com/office/powerpoint/2010/main" val="4049881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07475-740E-CCD5-365C-15BB561A784A}"/>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39D2F7D6-72F2-FC36-0429-001F20AD72A8}"/>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51FA9DA4-D43A-5A5B-8513-60A8D1A3F6B5}"/>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409973F-44BF-72F8-014C-9804C895ABA0}"/>
              </a:ext>
            </a:extLst>
          </p:cNvPr>
          <p:cNvSpPr txBox="1">
            <a:spLocks/>
          </p:cNvSpPr>
          <p:nvPr/>
        </p:nvSpPr>
        <p:spPr>
          <a:xfrm>
            <a:off x="629645" y="1310038"/>
            <a:ext cx="584287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Razmišljanje o življenjskem ciklu v gradbeništvu in obratovanju</a:t>
            </a:r>
          </a:p>
          <a:p>
            <a:pPr>
              <a:lnSpc>
                <a:spcPts val="2900"/>
              </a:lnSpc>
            </a:pPr>
            <a:endParaRPr lang="en-US" sz="3600" dirty="0"/>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A7AE6A50-A67D-571A-D8F3-FA68025E4E6E}"/>
              </a:ext>
            </a:extLst>
          </p:cNvPr>
          <p:cNvSpPr txBox="1">
            <a:spLocks/>
          </p:cNvSpPr>
          <p:nvPr/>
        </p:nvSpPr>
        <p:spPr>
          <a:xfrm>
            <a:off x="625933" y="2788925"/>
            <a:ext cx="5817278" cy="3657600"/>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Trajnostno gradbeništvo zahteva prehod od kratkoročnega razvoja k razmišljanju o življenjskem ciklu. To vključuje upoštevanje okoljskih, socialnih in gospodarskih vplivov stavbe od gradnje do desetletij uporabe.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Izbira trajnih, lokalno </a:t>
            </a:r>
            <a:r>
              <a:rPr lang="en-GB" sz="2200" dirty="0" err="1">
                <a:solidFill>
                  <a:srgbClr val="414141"/>
                </a:solidFill>
              </a:rPr>
              <a:t>pridobljenih</a:t>
            </a:r>
            <a:r>
              <a:rPr lang="en-GB" sz="2200" dirty="0">
                <a:solidFill>
                  <a:srgbClr val="414141"/>
                </a:solidFill>
              </a:rPr>
              <a:t> in </a:t>
            </a:r>
            <a:r>
              <a:rPr lang="en-GB" sz="2200" dirty="0" err="1">
                <a:solidFill>
                  <a:srgbClr val="414141"/>
                </a:solidFill>
              </a:rPr>
              <a:t>vzdrževanje</a:t>
            </a:r>
            <a:r>
              <a:rPr lang="en-GB" sz="2200" dirty="0">
                <a:solidFill>
                  <a:srgbClr val="414141"/>
                </a:solidFill>
              </a:rPr>
              <a:t> </a:t>
            </a:r>
            <a:r>
              <a:rPr lang="en-GB" sz="2200" dirty="0" err="1">
                <a:solidFill>
                  <a:srgbClr val="414141"/>
                </a:solidFill>
              </a:rPr>
              <a:t>materialov</a:t>
            </a:r>
            <a:r>
              <a:rPr lang="en-GB" sz="2200" dirty="0">
                <a:solidFill>
                  <a:srgbClr val="414141"/>
                </a:solidFill>
              </a:rPr>
              <a:t>, </a:t>
            </a:r>
            <a:r>
              <a:rPr lang="en-GB" sz="2200" dirty="0" err="1">
                <a:solidFill>
                  <a:srgbClr val="414141"/>
                </a:solidFill>
              </a:rPr>
              <a:t>kot</a:t>
            </a:r>
            <a:r>
              <a:rPr lang="en-GB" sz="2200" dirty="0">
                <a:solidFill>
                  <a:srgbClr val="414141"/>
                </a:solidFill>
              </a:rPr>
              <a:t> so </a:t>
            </a:r>
            <a:r>
              <a:rPr lang="en-GB" sz="2200" dirty="0" err="1">
                <a:solidFill>
                  <a:srgbClr val="414141"/>
                </a:solidFill>
              </a:rPr>
              <a:t>naravni</a:t>
            </a:r>
            <a:r>
              <a:rPr lang="en-GB" sz="2200" dirty="0">
                <a:solidFill>
                  <a:srgbClr val="414141"/>
                </a:solidFill>
              </a:rPr>
              <a:t> </a:t>
            </a:r>
            <a:r>
              <a:rPr lang="en-GB" sz="2200" dirty="0" err="1">
                <a:solidFill>
                  <a:srgbClr val="414141"/>
                </a:solidFill>
              </a:rPr>
              <a:t>kamen</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obnovljen</a:t>
            </a:r>
            <a:r>
              <a:rPr lang="en-GB" sz="2200" dirty="0">
                <a:solidFill>
                  <a:srgbClr val="414141"/>
                </a:solidFill>
              </a:rPr>
              <a:t> les, </a:t>
            </a:r>
            <a:r>
              <a:rPr lang="en-GB" sz="2200" dirty="0" err="1">
                <a:solidFill>
                  <a:srgbClr val="414141"/>
                </a:solidFill>
              </a:rPr>
              <a:t>zmanjšuje</a:t>
            </a:r>
            <a:r>
              <a:rPr lang="en-GB" sz="2200" dirty="0">
                <a:solidFill>
                  <a:srgbClr val="414141"/>
                </a:solidFill>
              </a:rPr>
              <a:t> </a:t>
            </a:r>
            <a:r>
              <a:rPr lang="en-GB" sz="2200" dirty="0" err="1">
                <a:solidFill>
                  <a:srgbClr val="414141"/>
                </a:solidFill>
              </a:rPr>
              <a:t>vpliv</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okolje</a:t>
            </a:r>
            <a:r>
              <a:rPr lang="en-GB" sz="2200" dirty="0">
                <a:solidFill>
                  <a:srgbClr val="414141"/>
                </a:solidFill>
              </a:rPr>
              <a:t> in hkrati zagotavlja dolgoročno odpornost.</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7795B16A-45E2-4595-50BB-9A232AE4E8E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4" name="Freeform 3">
            <a:extLst>
              <a:ext uri="{FF2B5EF4-FFF2-40B4-BE49-F238E27FC236}">
                <a16:creationId xmlns:a16="http://schemas.microsoft.com/office/drawing/2014/main" id="{24570E8B-856A-9D75-7394-35C04F7BFB12}"/>
              </a:ext>
            </a:extLst>
          </p:cNvPr>
          <p:cNvSpPr/>
          <p:nvPr/>
        </p:nvSpPr>
        <p:spPr>
          <a:xfrm rot="16200000">
            <a:off x="8004852" y="49523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5" name="Group 4">
            <a:extLst>
              <a:ext uri="{FF2B5EF4-FFF2-40B4-BE49-F238E27FC236}">
                <a16:creationId xmlns:a16="http://schemas.microsoft.com/office/drawing/2014/main" id="{97341BBC-4600-88A1-68A9-6777ADFE558D}"/>
              </a:ext>
            </a:extLst>
          </p:cNvPr>
          <p:cNvGrpSpPr/>
          <p:nvPr/>
        </p:nvGrpSpPr>
        <p:grpSpPr>
          <a:xfrm>
            <a:off x="9338947" y="862336"/>
            <a:ext cx="2028299" cy="590931"/>
            <a:chOff x="1800741" y="6326924"/>
            <a:chExt cx="3253859" cy="590931"/>
          </a:xfrm>
        </p:grpSpPr>
        <p:sp>
          <p:nvSpPr>
            <p:cNvPr id="7" name="object 3">
              <a:extLst>
                <a:ext uri="{FF2B5EF4-FFF2-40B4-BE49-F238E27FC236}">
                  <a16:creationId xmlns:a16="http://schemas.microsoft.com/office/drawing/2014/main" id="{BF24EBD1-EB2B-290B-DF2A-007D4B526EA1}"/>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7C8334D8-4DE1-2B99-694F-684D0B766DD6}"/>
                </a:ext>
              </a:extLst>
            </p:cNvPr>
            <p:cNvSpPr txBox="1">
              <a:spLocks/>
            </p:cNvSpPr>
            <p:nvPr/>
          </p:nvSpPr>
          <p:spPr>
            <a:xfrm>
              <a:off x="1800743" y="6326924"/>
              <a:ext cx="3253857" cy="590931"/>
            </a:xfrm>
            <a:prstGeom prst="rect">
              <a:avLst/>
            </a:prstGeom>
            <a:solidFill>
              <a:srgbClr val="EC7C69"/>
            </a:solidFill>
          </p:spPr>
          <p:txBody>
            <a:bodyPr wrap="square" lIns="91440" tIns="45720" rIns="91440" bIns="45720"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a:t>
              </a:r>
              <a:r>
                <a:rPr lang="en-GB" sz="1200" dirty="0"/>
                <a:t>: </a:t>
              </a:r>
            </a:p>
            <a:p>
              <a:pPr algn="ctr"/>
              <a:r>
                <a:rPr lang="en-GB" sz="1200" dirty="0">
                  <a:latin typeface="Calibri"/>
                  <a:ea typeface="Calibri"/>
                  <a:cs typeface="Calibri"/>
                </a:rPr>
                <a:t>BUNK Hotel Amsterdam, </a:t>
              </a:r>
              <a:r>
                <a:rPr lang="en-GB" sz="1200" dirty="0" err="1">
                  <a:latin typeface="Calibri"/>
                  <a:ea typeface="Calibri"/>
                  <a:cs typeface="Calibri"/>
                </a:rPr>
                <a:t>Nizozemska</a:t>
              </a:r>
              <a:endParaRPr lang="en-GB">
                <a:latin typeface="Calibri"/>
                <a:ea typeface="Calibri"/>
                <a:cs typeface="Calibri"/>
              </a:endParaRPr>
            </a:p>
          </p:txBody>
        </p:sp>
      </p:grpSp>
      <p:pic>
        <p:nvPicPr>
          <p:cNvPr id="9" name="Picture 8">
            <a:extLst>
              <a:ext uri="{FF2B5EF4-FFF2-40B4-BE49-F238E27FC236}">
                <a16:creationId xmlns:a16="http://schemas.microsoft.com/office/drawing/2014/main" id="{DE862614-4C7C-4E78-4A97-766352E8EF2B}"/>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041763" y="2636249"/>
            <a:ext cx="3580276" cy="2659133"/>
          </a:xfrm>
          <a:prstGeom prst="rect">
            <a:avLst/>
          </a:prstGeom>
        </p:spPr>
      </p:pic>
    </p:spTree>
    <p:extLst>
      <p:ext uri="{BB962C8B-B14F-4D97-AF65-F5344CB8AC3E}">
        <p14:creationId xmlns:p14="http://schemas.microsoft.com/office/powerpoint/2010/main" val="4294484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49FA2-7E0A-75B1-7210-C43A8C80C0B1}"/>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7D973C2-39E9-E0E0-84B8-FF8622B9E7FD}"/>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F41A70AC-926C-C9F8-42C2-A01CA74E59E3}"/>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91DA076-059D-181C-0D67-8A043C2A9182}"/>
              </a:ext>
            </a:extLst>
          </p:cNvPr>
          <p:cNvSpPr txBox="1">
            <a:spLocks/>
          </p:cNvSpPr>
          <p:nvPr/>
        </p:nvSpPr>
        <p:spPr>
          <a:xfrm>
            <a:off x="629645" y="1385949"/>
            <a:ext cx="58854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Razmišljanje o življenjskem ciklu pri gradnji in obratovanju</a:t>
            </a:r>
          </a:p>
          <a:p>
            <a:pPr>
              <a:lnSpc>
                <a:spcPts val="2900"/>
              </a:lnSpc>
            </a:pPr>
            <a:endParaRPr lang="en-US" sz="3600" dirty="0"/>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C34BE701-76E6-3772-BCA5-D1024C37C4D8}"/>
              </a:ext>
            </a:extLst>
          </p:cNvPr>
          <p:cNvSpPr txBox="1">
            <a:spLocks/>
          </p:cNvSpPr>
          <p:nvPr/>
        </p:nvSpPr>
        <p:spPr>
          <a:xfrm>
            <a:off x="655239" y="2938618"/>
            <a:ext cx="10245843" cy="3583817"/>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Razmišljanje o življenjskem ciklu vključuje tudi fazo obratovanja. Vključevanje obnovljivih virov energije, sistemov za varčevanje z vodo in energetsko učinkovitih tehnologij pomaga zmanjšati vpliv stavbe na okolje in hkrati znižati tekoče stroške. Te rešitve niso le okolju prijazne, ampak tudi povečujejo finančno trajnost.</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Nazadnje, načrtovanje za prilagodljivost – na primer ustvarjanje prostorov, ki se lahko razvijajo v skladu s spreminjajočimi se turističnimi trendi – ščiti vašo naložbo in preprečuje, da bi infrastruktura postala zastarela. Ta dolgoročna vizija zagotavlja, da nastanitev ostane relevantna, uporabna in koristna tako za obiskovalce kot za lokalno skupnost.</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7FC8314B-1955-7081-EA9E-B4E06BB9B30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pic>
        <p:nvPicPr>
          <p:cNvPr id="3" name="Picture 2">
            <a:extLst>
              <a:ext uri="{FF2B5EF4-FFF2-40B4-BE49-F238E27FC236}">
                <a16:creationId xmlns:a16="http://schemas.microsoft.com/office/drawing/2014/main" id="{D821033B-1548-9AF9-76E2-23862C3B44D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574679" y="-466987"/>
            <a:ext cx="3580276" cy="2659133"/>
          </a:xfrm>
          <a:prstGeom prst="rect">
            <a:avLst/>
          </a:prstGeom>
        </p:spPr>
      </p:pic>
    </p:spTree>
    <p:extLst>
      <p:ext uri="{BB962C8B-B14F-4D97-AF65-F5344CB8AC3E}">
        <p14:creationId xmlns:p14="http://schemas.microsoft.com/office/powerpoint/2010/main" val="39648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20C2-8A9F-1BD0-843C-483932E81A6C}"/>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A11A89A3-0CDE-9611-F649-6BACC3831B61}"/>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14710A33-83DF-39A0-61D6-FD63522BCD5E}"/>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EF7032E9-16F9-6049-3EB2-B106752CE187}"/>
              </a:ext>
            </a:extLst>
          </p:cNvPr>
          <p:cNvSpPr txBox="1">
            <a:spLocks/>
          </p:cNvSpPr>
          <p:nvPr/>
        </p:nvSpPr>
        <p:spPr>
          <a:xfrm>
            <a:off x="629645" y="1311965"/>
            <a:ext cx="404993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Na skupnosti osredotočeno oblikovanje in lokalna gospodarska integracija</a:t>
            </a:r>
          </a:p>
          <a:p>
            <a:pPr>
              <a:lnSpc>
                <a:spcPts val="2900"/>
              </a:lnSpc>
            </a:pPr>
            <a:endParaRPr lang="en-US" dirty="0"/>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C7923491-1A36-76D4-380D-3B4FCEA99297}"/>
              </a:ext>
            </a:extLst>
          </p:cNvPr>
          <p:cNvSpPr txBox="1">
            <a:spLocks/>
          </p:cNvSpPr>
          <p:nvPr/>
        </p:nvSpPr>
        <p:spPr>
          <a:xfrm>
            <a:off x="635702" y="3137646"/>
            <a:ext cx="5944163" cy="3543283"/>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Dolgoročna trajnost ni povezana samo z zgradbami, ampak tudi z ljudmi in krajem. Oblikovanje, </a:t>
            </a:r>
            <a:r>
              <a:rPr lang="en-GB" sz="2200" dirty="0" err="1">
                <a:solidFill>
                  <a:srgbClr val="414141"/>
                </a:solidFill>
              </a:rPr>
              <a:t>usmerjeno v skupnost, </a:t>
            </a:r>
            <a:r>
              <a:rPr lang="en-GB" sz="2200" dirty="0">
                <a:solidFill>
                  <a:srgbClr val="414141"/>
                </a:solidFill>
              </a:rPr>
              <a:t>pomeni ustvarjanje nastanitev, ki so v skladu s potrebami, vrednotami in kulturno identiteto lokalnega prebivalstva. To lahko vključuje uporabo tradicionalnih arhitekturnih stilov, sodelovanje z lokalnimi obrtniki ali vključevanje kulturnih zgodb v izkušnjo gostov. S tem ohranjate nesnovno dediščino in gostom ponujate avtentično izkušnjo, povezano s krajem.</a:t>
            </a:r>
          </a:p>
        </p:txBody>
      </p:sp>
      <p:sp>
        <p:nvSpPr>
          <p:cNvPr id="18" name="Slide Number Placeholder 5">
            <a:extLst>
              <a:ext uri="{FF2B5EF4-FFF2-40B4-BE49-F238E27FC236}">
                <a16:creationId xmlns:a16="http://schemas.microsoft.com/office/drawing/2014/main" id="{BA60FDB1-DCA6-359C-4609-FFCAAEFBB00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4" name="Freeform 3">
            <a:extLst>
              <a:ext uri="{FF2B5EF4-FFF2-40B4-BE49-F238E27FC236}">
                <a16:creationId xmlns:a16="http://schemas.microsoft.com/office/drawing/2014/main" id="{2CD423DF-4B1A-F001-E487-FEF6FEF3E5B1}"/>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DBEE3352-B8F6-8237-305E-8BC5318631A9}"/>
              </a:ext>
            </a:extLst>
          </p:cNvPr>
          <p:cNvGrpSpPr/>
          <p:nvPr/>
        </p:nvGrpSpPr>
        <p:grpSpPr>
          <a:xfrm>
            <a:off x="9108141" y="487052"/>
            <a:ext cx="2937356" cy="554397"/>
            <a:chOff x="1800741" y="6353467"/>
            <a:chExt cx="3253859" cy="554397"/>
          </a:xfrm>
        </p:grpSpPr>
        <p:sp>
          <p:nvSpPr>
            <p:cNvPr id="7" name="object 3">
              <a:extLst>
                <a:ext uri="{FF2B5EF4-FFF2-40B4-BE49-F238E27FC236}">
                  <a16:creationId xmlns:a16="http://schemas.microsoft.com/office/drawing/2014/main" id="{4E3A46EA-3216-DD50-70C2-81BFE066F725}"/>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1B1D3213-D95B-608C-933D-87629DF04A12}"/>
                </a:ext>
              </a:extLst>
            </p:cNvPr>
            <p:cNvSpPr txBox="1">
              <a:spLocks/>
            </p:cNvSpPr>
            <p:nvPr/>
          </p:nvSpPr>
          <p:spPr>
            <a:xfrm>
              <a:off x="1800742" y="6410024"/>
              <a:ext cx="3253858" cy="424732"/>
            </a:xfrm>
            <a:prstGeom prst="rect">
              <a:avLst/>
            </a:prstGeom>
            <a:solidFill>
              <a:srgbClr val="EC7C69"/>
            </a:solidFill>
          </p:spPr>
          <p:txBody>
            <a:bodyPr wrap="square" lIns="91440" tIns="45720" rIns="91440" bIns="45720"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err="1">
                  <a:latin typeface="Calibri"/>
                  <a:ea typeface="Calibri"/>
                  <a:cs typeface="Calibri"/>
                </a:rPr>
                <a:t>Fotografija</a:t>
              </a:r>
              <a:r>
                <a:rPr lang="en-IE" sz="1200" dirty="0">
                  <a:latin typeface="Calibri"/>
                  <a:ea typeface="Calibri"/>
                  <a:cs typeface="Calibri"/>
                </a:rPr>
                <a:t>: </a:t>
              </a:r>
            </a:p>
            <a:p>
              <a:pPr algn="ctr"/>
              <a:r>
                <a:rPr lang="en-IE" sz="1200" dirty="0" err="1"/>
                <a:t>Drumhierny</a:t>
              </a:r>
              <a:r>
                <a:rPr lang="en-IE" sz="1200" dirty="0"/>
                <a:t>, Woodland, Leitrim, Irska</a:t>
              </a:r>
            </a:p>
          </p:txBody>
        </p:sp>
      </p:grpSp>
      <p:pic>
        <p:nvPicPr>
          <p:cNvPr id="2" name="Picture 1">
            <a:extLst>
              <a:ext uri="{FF2B5EF4-FFF2-40B4-BE49-F238E27FC236}">
                <a16:creationId xmlns:a16="http://schemas.microsoft.com/office/drawing/2014/main" id="{1D51A57F-5BAF-FD39-4C75-ABA0BEA73657}"/>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382806" y="3743034"/>
            <a:ext cx="4194013" cy="3114966"/>
          </a:xfrm>
          <a:prstGeom prst="rect">
            <a:avLst/>
          </a:prstGeom>
        </p:spPr>
      </p:pic>
    </p:spTree>
    <p:extLst>
      <p:ext uri="{BB962C8B-B14F-4D97-AF65-F5344CB8AC3E}">
        <p14:creationId xmlns:p14="http://schemas.microsoft.com/office/powerpoint/2010/main" val="3253855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E5A83-6DFC-4313-0BE0-362596CAC17A}"/>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A438B837-92A9-CB3A-A044-0E6ACFE76327}"/>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D6ECF07D-CF8A-3924-F3C6-71F1A33ABAE0}"/>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D20D087E-5F13-11AD-7F9E-0A03C493720A}"/>
              </a:ext>
            </a:extLst>
          </p:cNvPr>
          <p:cNvSpPr txBox="1">
            <a:spLocks/>
          </p:cNvSpPr>
          <p:nvPr/>
        </p:nvSpPr>
        <p:spPr>
          <a:xfrm>
            <a:off x="629645" y="1554269"/>
            <a:ext cx="595044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Na skupnosti osredotočen dizajn in lokalna gospodarska integracija</a:t>
            </a:r>
          </a:p>
          <a:p>
            <a:pPr>
              <a:lnSpc>
                <a:spcPts val="2900"/>
              </a:lnSpc>
            </a:pPr>
            <a:endParaRPr lang="en-US" dirty="0"/>
          </a:p>
          <a:p>
            <a:pPr>
              <a:lnSpc>
                <a:spcPts val="2900"/>
              </a:lnSpc>
            </a:pPr>
            <a:endParaRPr lang="en-US" dirty="0"/>
          </a:p>
          <a:p>
            <a:pPr>
              <a:lnSpc>
                <a:spcPts val="2900"/>
              </a:lnSpc>
            </a:pPr>
            <a:endParaRPr lang="en-US" dirty="0"/>
          </a:p>
        </p:txBody>
      </p:sp>
      <p:sp>
        <p:nvSpPr>
          <p:cNvPr id="17" name="Text Placeholder 4">
            <a:extLst>
              <a:ext uri="{FF2B5EF4-FFF2-40B4-BE49-F238E27FC236}">
                <a16:creationId xmlns:a16="http://schemas.microsoft.com/office/drawing/2014/main" id="{066F907F-89CB-567C-13B0-66BEC21AC912}"/>
              </a:ext>
            </a:extLst>
          </p:cNvPr>
          <p:cNvSpPr txBox="1">
            <a:spLocks/>
          </p:cNvSpPr>
          <p:nvPr/>
        </p:nvSpPr>
        <p:spPr>
          <a:xfrm>
            <a:off x="655238" y="2647784"/>
            <a:ext cx="10622361" cy="3583817"/>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Poleg estetike je ključnega pomena tudi lokalna gospodarska integracija. Trajnostna turistična podjetja lahko dajejo prednost zaposlovanju lokalnega osebja, nabavi surovin od lokalnih proizvajalcev in sodelovanju z lokalnimi podjetji, kot so vodniki, obrtniki ali kmetje. Na primer, zajtrk lahko vključuje lokalno pridelane izdelke, gostom pa se lahko </a:t>
            </a:r>
            <a:r>
              <a:rPr lang="en-GB" sz="2200" dirty="0" err="1">
                <a:solidFill>
                  <a:srgbClr val="414141"/>
                </a:solidFill>
              </a:rPr>
              <a:t>ponudi</a:t>
            </a:r>
            <a:r>
              <a:rPr lang="en-GB" sz="2200" dirty="0">
                <a:solidFill>
                  <a:srgbClr val="414141"/>
                </a:solidFill>
              </a:rPr>
              <a:t> oglede, ki </a:t>
            </a:r>
            <a:r>
              <a:rPr lang="en-GB" sz="2200" dirty="0" err="1">
                <a:solidFill>
                  <a:srgbClr val="414141"/>
                </a:solidFill>
              </a:rPr>
              <a:t>jih</a:t>
            </a:r>
            <a:r>
              <a:rPr lang="en-GB" sz="2200" dirty="0">
                <a:solidFill>
                  <a:srgbClr val="414141"/>
                </a:solidFill>
              </a:rPr>
              <a:t> </a:t>
            </a:r>
            <a:r>
              <a:rPr lang="en-GB" sz="2200" dirty="0" err="1">
                <a:solidFill>
                  <a:srgbClr val="414141"/>
                </a:solidFill>
              </a:rPr>
              <a:t>vodijo</a:t>
            </a:r>
            <a:r>
              <a:rPr lang="en-GB" sz="2200" dirty="0">
                <a:solidFill>
                  <a:srgbClr val="414141"/>
                </a:solidFill>
              </a:rPr>
              <a:t> </a:t>
            </a:r>
            <a:r>
              <a:rPr lang="en-GB" sz="2200" dirty="0" err="1">
                <a:solidFill>
                  <a:srgbClr val="414141"/>
                </a:solidFill>
              </a:rPr>
              <a:t>lokalni</a:t>
            </a:r>
            <a:r>
              <a:rPr lang="en-GB" sz="2200" dirty="0">
                <a:solidFill>
                  <a:srgbClr val="414141"/>
                </a:solidFill>
              </a:rPr>
              <a:t> </a:t>
            </a:r>
            <a:r>
              <a:rPr lang="en-GB" sz="2200" dirty="0" err="1">
                <a:solidFill>
                  <a:srgbClr val="414141"/>
                </a:solidFill>
              </a:rPr>
              <a:t>pripovedovalci</a:t>
            </a:r>
            <a:r>
              <a:rPr lang="en-GB" sz="2200" dirty="0">
                <a:solidFill>
                  <a:srgbClr val="414141"/>
                </a:solidFill>
              </a:rPr>
              <a:t> </a:t>
            </a:r>
            <a:r>
              <a:rPr lang="en-GB" sz="2200" dirty="0" err="1">
                <a:solidFill>
                  <a:srgbClr val="414141"/>
                </a:solidFill>
              </a:rPr>
              <a:t>zgodb</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obrtniki</a:t>
            </a:r>
            <a:r>
              <a:rPr lang="en-GB" sz="2200" dirty="0">
                <a:solidFill>
                  <a:srgbClr val="414141"/>
                </a:solidFill>
              </a:rPr>
              <a:t>. Ta model </a:t>
            </a:r>
            <a:r>
              <a:rPr lang="en-GB" sz="2200" dirty="0" err="1">
                <a:solidFill>
                  <a:srgbClr val="414141"/>
                </a:solidFill>
              </a:rPr>
              <a:t>zagotavlja</a:t>
            </a:r>
            <a:r>
              <a:rPr lang="en-GB" sz="2200" dirty="0">
                <a:solidFill>
                  <a:srgbClr val="414141"/>
                </a:solidFill>
              </a:rPr>
              <a:t>, da </a:t>
            </a:r>
            <a:r>
              <a:rPr lang="en-GB" sz="2200" dirty="0" err="1">
                <a:solidFill>
                  <a:srgbClr val="414141"/>
                </a:solidFill>
              </a:rPr>
              <a:t>prihodki</a:t>
            </a:r>
            <a:r>
              <a:rPr lang="en-GB" sz="2200" dirty="0">
                <a:solidFill>
                  <a:srgbClr val="414141"/>
                </a:solidFill>
              </a:rPr>
              <a:t> </a:t>
            </a:r>
            <a:r>
              <a:rPr lang="en-GB" sz="2200" dirty="0" err="1">
                <a:solidFill>
                  <a:srgbClr val="414141"/>
                </a:solidFill>
              </a:rPr>
              <a:t>iz</a:t>
            </a:r>
            <a:r>
              <a:rPr lang="en-GB" sz="2200" dirty="0">
                <a:solidFill>
                  <a:srgbClr val="414141"/>
                </a:solidFill>
              </a:rPr>
              <a:t> </a:t>
            </a:r>
            <a:r>
              <a:rPr lang="en-GB" sz="2200" dirty="0" err="1">
                <a:solidFill>
                  <a:srgbClr val="414141"/>
                </a:solidFill>
              </a:rPr>
              <a:t>turizma</a:t>
            </a:r>
            <a:r>
              <a:rPr lang="en-GB" sz="2200" dirty="0">
                <a:solidFill>
                  <a:srgbClr val="414141"/>
                </a:solidFill>
              </a:rPr>
              <a:t> ostanejo v skupnosti, kar ustvarja skupno blaginjo namesto zunanjega izkoriščanja dobička.</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S spodbujanjem partnerstev z lokalnimi deležniki in spoštovanjem kulturnih in okoljskih omejitev destinacije ponudniki nastanitev prispevajo k odpornosti skupnosti. Pomagajo preprečevati pretiran turizem, gentrifikacijo ali izgubo lokalnega značaja, s čimer turizem spreminjajo v orodje za krepitev vloge in trajnostni regionalni razvoj.</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C0194F61-5282-8EC1-595F-C9B78A6C666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2" name="Picture 1">
            <a:extLst>
              <a:ext uri="{FF2B5EF4-FFF2-40B4-BE49-F238E27FC236}">
                <a16:creationId xmlns:a16="http://schemas.microsoft.com/office/drawing/2014/main" id="{53D7202C-756C-717B-941B-33E5DEB4D3F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574679" y="-466987"/>
            <a:ext cx="3580276" cy="2659133"/>
          </a:xfrm>
          <a:prstGeom prst="rect">
            <a:avLst/>
          </a:prstGeom>
        </p:spPr>
      </p:pic>
    </p:spTree>
    <p:extLst>
      <p:ext uri="{BB962C8B-B14F-4D97-AF65-F5344CB8AC3E}">
        <p14:creationId xmlns:p14="http://schemas.microsoft.com/office/powerpoint/2010/main" val="2118726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D9B0CC1-9719-41EA-2728-CB249AE05081}"/>
              </a:ext>
            </a:extLst>
          </p:cNvPr>
          <p:cNvPicPr>
            <a:picLocks noGrp="1" noChangeAspect="1"/>
          </p:cNvPicPr>
          <p:nvPr>
            <p:ph type="pic" sz="quarter" idx="76"/>
          </p:nvPr>
        </p:nvPicPr>
        <p:blipFill>
          <a:blip r:embed="rId2"/>
          <a:srcRect t="21285" b="21285"/>
          <a:stretch>
            <a:fillRect/>
          </a:stretch>
        </p:blipFill>
        <p:spPr/>
      </p:pic>
      <p:pic>
        <p:nvPicPr>
          <p:cNvPr id="21" name="Picture Placeholder 20">
            <a:extLst>
              <a:ext uri="{FF2B5EF4-FFF2-40B4-BE49-F238E27FC236}">
                <a16:creationId xmlns:a16="http://schemas.microsoft.com/office/drawing/2014/main" id="{3A8153C1-3A1D-D137-771C-42F5AF711B55}"/>
              </a:ext>
            </a:extLst>
          </p:cNvPr>
          <p:cNvPicPr>
            <a:picLocks noGrp="1" noChangeAspect="1"/>
          </p:cNvPicPr>
          <p:nvPr>
            <p:ph type="pic" sz="quarter" idx="77"/>
          </p:nvPr>
        </p:nvPicPr>
        <p:blipFill>
          <a:blip r:embed="rId3"/>
          <a:srcRect t="20023" b="20023"/>
          <a:stretch>
            <a:fillRect/>
          </a:stretch>
        </p:blipFill>
        <p:spPr/>
      </p:pic>
      <p:pic>
        <p:nvPicPr>
          <p:cNvPr id="9" name="Picture Placeholder 8">
            <a:extLst>
              <a:ext uri="{FF2B5EF4-FFF2-40B4-BE49-F238E27FC236}">
                <a16:creationId xmlns:a16="http://schemas.microsoft.com/office/drawing/2014/main" id="{5DB5315A-5EC3-4D60-FE91-AB806B250399}"/>
              </a:ext>
            </a:extLst>
          </p:cNvPr>
          <p:cNvPicPr>
            <a:picLocks noGrp="1" noChangeAspect="1"/>
          </p:cNvPicPr>
          <p:nvPr>
            <p:ph type="pic" sz="quarter" idx="73"/>
          </p:nvPr>
        </p:nvPicPr>
        <p:blipFill rotWithShape="1">
          <a:blip r:embed="rId4"/>
          <a:srcRect t="10877" b="10877"/>
          <a:stretch/>
        </p:blipFill>
        <p:spPr/>
      </p:pic>
      <p:sp>
        <p:nvSpPr>
          <p:cNvPr id="3" name="Text Placeholder 2">
            <a:extLst>
              <a:ext uri="{FF2B5EF4-FFF2-40B4-BE49-F238E27FC236}">
                <a16:creationId xmlns:a16="http://schemas.microsoft.com/office/drawing/2014/main" id="{0BB6E71A-F477-03AC-11E3-80B1BAA027C8}"/>
              </a:ext>
            </a:extLst>
          </p:cNvPr>
          <p:cNvSpPr>
            <a:spLocks noGrp="1"/>
          </p:cNvSpPr>
          <p:nvPr>
            <p:ph type="body" sz="quarter" idx="42"/>
          </p:nvPr>
        </p:nvSpPr>
        <p:spPr/>
        <p:txBody>
          <a:bodyPr/>
          <a:lstStyle/>
          <a:p>
            <a:r>
              <a:rPr lang="en-GB"/>
              <a:t>SLOVENIJA</a:t>
            </a:r>
          </a:p>
        </p:txBody>
      </p:sp>
      <p:pic>
        <p:nvPicPr>
          <p:cNvPr id="17" name="Picture Placeholder 16">
            <a:extLst>
              <a:ext uri="{FF2B5EF4-FFF2-40B4-BE49-F238E27FC236}">
                <a16:creationId xmlns:a16="http://schemas.microsoft.com/office/drawing/2014/main" id="{87732D07-718F-2C1B-40D3-F9A8A8288644}"/>
              </a:ext>
            </a:extLst>
          </p:cNvPr>
          <p:cNvPicPr>
            <a:picLocks noGrp="1" noChangeAspect="1"/>
          </p:cNvPicPr>
          <p:nvPr>
            <p:ph type="pic" sz="quarter" idx="74"/>
          </p:nvPr>
        </p:nvPicPr>
        <p:blipFill rotWithShape="1">
          <a:blip r:embed="rId5"/>
          <a:srcRect l="179" t="38298" r="-179" b="4330"/>
          <a:stretch/>
        </p:blipFill>
        <p:spPr>
          <a:xfrm>
            <a:off x="5832763" y="-1"/>
            <a:ext cx="5694219" cy="2178997"/>
          </a:xfrm>
        </p:spPr>
      </p:pic>
      <p:pic>
        <p:nvPicPr>
          <p:cNvPr id="15" name="Picture Placeholder 14">
            <a:extLst>
              <a:ext uri="{FF2B5EF4-FFF2-40B4-BE49-F238E27FC236}">
                <a16:creationId xmlns:a16="http://schemas.microsoft.com/office/drawing/2014/main" id="{64E9E004-2590-3BCA-E423-2D5933D531BA}"/>
              </a:ext>
            </a:extLst>
          </p:cNvPr>
          <p:cNvPicPr>
            <a:picLocks noGrp="1" noChangeAspect="1"/>
          </p:cNvPicPr>
          <p:nvPr>
            <p:ph type="pic" sz="quarter" idx="75"/>
          </p:nvPr>
        </p:nvPicPr>
        <p:blipFill>
          <a:blip r:embed="rId6"/>
          <a:srcRect t="5944" b="5944"/>
          <a:stretch>
            <a:fillRect/>
          </a:stretch>
        </p:blipFill>
        <p:spPr/>
      </p:pic>
      <p:sp>
        <p:nvSpPr>
          <p:cNvPr id="6" name="Text Placeholder 5">
            <a:extLst>
              <a:ext uri="{FF2B5EF4-FFF2-40B4-BE49-F238E27FC236}">
                <a16:creationId xmlns:a16="http://schemas.microsoft.com/office/drawing/2014/main" id="{F8E1FEDD-8892-8EB2-A062-5B68FF0EDE10}"/>
              </a:ext>
            </a:extLst>
          </p:cNvPr>
          <p:cNvSpPr>
            <a:spLocks noGrp="1"/>
          </p:cNvSpPr>
          <p:nvPr>
            <p:ph type="body" sz="quarter" idx="65"/>
          </p:nvPr>
        </p:nvSpPr>
        <p:spPr/>
        <p:txBody>
          <a:bodyPr lIns="91440" tIns="45720" rIns="91440" bIns="45720" anchor="ctr">
            <a:noAutofit/>
          </a:bodyPr>
          <a:lstStyle/>
          <a:p>
            <a:r>
              <a:rPr lang="en-GB" dirty="0" err="1">
                <a:latin typeface="Calibri"/>
                <a:ea typeface="Calibri"/>
                <a:cs typeface="Calibri"/>
              </a:rPr>
              <a:t>Fotografija</a:t>
            </a:r>
            <a:r>
              <a:rPr lang="en-GB" dirty="0">
                <a:latin typeface="Calibri"/>
                <a:ea typeface="Calibri"/>
                <a:cs typeface="Calibri"/>
              </a:rPr>
              <a:t>: Chalet </a:t>
            </a:r>
            <a:r>
              <a:rPr lang="en-GB" dirty="0" err="1">
                <a:latin typeface="Calibri"/>
                <a:ea typeface="Calibri"/>
                <a:cs typeface="Calibri"/>
              </a:rPr>
              <a:t>Rušovc</a:t>
            </a:r>
            <a:r>
              <a:rPr lang="en-GB" dirty="0">
                <a:latin typeface="Calibri"/>
                <a:ea typeface="Calibri"/>
                <a:cs typeface="Calibri"/>
              </a:rPr>
              <a:t>, Slovenija</a:t>
            </a:r>
          </a:p>
        </p:txBody>
      </p:sp>
      <p:pic>
        <p:nvPicPr>
          <p:cNvPr id="7" name="Picture 6">
            <a:extLst>
              <a:ext uri="{FF2B5EF4-FFF2-40B4-BE49-F238E27FC236}">
                <a16:creationId xmlns:a16="http://schemas.microsoft.com/office/drawing/2014/main" id="{E71F3983-67F9-4BC0-9033-10A83342D9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6982" y="2943057"/>
            <a:ext cx="665018" cy="399011"/>
          </a:xfrm>
          <a:prstGeom prst="rect">
            <a:avLst/>
          </a:prstGeom>
        </p:spPr>
      </p:pic>
      <p:sp>
        <p:nvSpPr>
          <p:cNvPr id="2" name="Slide Number Placeholder 5">
            <a:extLst>
              <a:ext uri="{FF2B5EF4-FFF2-40B4-BE49-F238E27FC236}">
                <a16:creationId xmlns:a16="http://schemas.microsoft.com/office/drawing/2014/main" id="{A6D4B782-C627-CBD0-C69B-BE5CEF8D53D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Tree>
    <p:extLst>
      <p:ext uri="{BB962C8B-B14F-4D97-AF65-F5344CB8AC3E}">
        <p14:creationId xmlns:p14="http://schemas.microsoft.com/office/powerpoint/2010/main" val="490420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348814" y="836969"/>
            <a:ext cx="6071536" cy="803654"/>
          </a:xfrm>
          <a:prstGeom prst="rect">
            <a:avLst/>
          </a:prstGeom>
        </p:spPr>
        <p:txBody>
          <a:bodyPr/>
          <a:lstStyle/>
          <a:p>
            <a:pPr>
              <a:lnSpc>
                <a:spcPts val="2960"/>
              </a:lnSpc>
            </a:pPr>
            <a:r>
              <a:rPr lang="en-GB" dirty="0"/>
              <a:t>Ocenjevanje in predelava obstoječih stavb</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Izbira okolju prijaznih, lokalno pridobljenih in recikliranih materialov zmanjšuje vpliv na okolje in hkrati spodbuja občutek pripadnosti kraju. Uporaba materialov, kot so lokalni kamen, obnovljen les ali naravna zemlja, ne le zmanjšuje emisije zaradi prevoza, ampak tudi ustvarja </a:t>
            </a:r>
            <a:r>
              <a:rPr lang="en-GB" err="1">
                <a:latin typeface="Calibri"/>
                <a:ea typeface="Calibri"/>
                <a:cs typeface="Calibri"/>
              </a:rPr>
              <a:t>nastanitve</a:t>
            </a:r>
            <a:r>
              <a:rPr lang="en-GB" b="0" i="0">
                <a:effectLst/>
                <a:latin typeface="Calibri"/>
                <a:ea typeface="Calibri"/>
                <a:cs typeface="Calibri"/>
              </a:rPr>
              <a:t>, ki </a:t>
            </a:r>
            <a:r>
              <a:rPr lang="en-GB" b="0" i="0" err="1">
                <a:effectLst/>
                <a:latin typeface="Calibri"/>
                <a:ea typeface="Calibri"/>
                <a:cs typeface="Calibri"/>
              </a:rPr>
              <a:t>odražajo</a:t>
            </a:r>
            <a:r>
              <a:rPr lang="en-GB" b="0" i="0">
                <a:effectLst/>
                <a:latin typeface="Calibri"/>
                <a:ea typeface="Calibri"/>
                <a:cs typeface="Calibri"/>
              </a:rPr>
              <a:t> </a:t>
            </a:r>
            <a:r>
              <a:rPr lang="en-GB" b="0" i="0" err="1">
                <a:effectLst/>
                <a:latin typeface="Calibri"/>
                <a:ea typeface="Calibri"/>
                <a:cs typeface="Calibri"/>
              </a:rPr>
              <a:t>kulturo</a:t>
            </a:r>
            <a:r>
              <a:rPr lang="en-GB" b="0" i="0">
                <a:effectLst/>
                <a:latin typeface="Calibri"/>
                <a:ea typeface="Calibri"/>
                <a:cs typeface="Calibri"/>
              </a:rPr>
              <a:t> in </a:t>
            </a:r>
            <a:r>
              <a:rPr lang="en-GB" b="0" i="0" err="1">
                <a:effectLst/>
                <a:latin typeface="Calibri"/>
                <a:ea typeface="Calibri"/>
                <a:cs typeface="Calibri"/>
              </a:rPr>
              <a:t>tradicije</a:t>
            </a:r>
            <a:r>
              <a:rPr lang="en-GB" b="0" i="0">
                <a:effectLst/>
                <a:latin typeface="Calibri"/>
                <a:ea typeface="Calibri"/>
                <a:cs typeface="Calibri"/>
              </a:rPr>
              <a:t> </a:t>
            </a:r>
            <a:r>
              <a:rPr lang="en-GB" b="0" i="0" err="1">
                <a:effectLst/>
                <a:latin typeface="Calibri"/>
                <a:ea typeface="Calibri"/>
                <a:cs typeface="Calibri"/>
              </a:rPr>
              <a:t>regije</a:t>
            </a:r>
            <a:r>
              <a:rPr lang="en-GB" b="0" i="0">
                <a:effectLst/>
                <a:latin typeface="Calibri"/>
                <a:ea typeface="Calibri"/>
                <a:cs typeface="Calibri"/>
              </a:rPr>
              <a:t>. Ta </a:t>
            </a:r>
            <a:r>
              <a:rPr lang="en-GB" b="0" i="0" dirty="0" err="1">
                <a:effectLst/>
                <a:latin typeface="Calibri"/>
                <a:ea typeface="Calibri"/>
                <a:cs typeface="Calibri"/>
              </a:rPr>
              <a:t>pristnost</a:t>
            </a:r>
            <a:r>
              <a:rPr lang="en-GB" b="0" i="0" dirty="0">
                <a:effectLst/>
                <a:latin typeface="Calibri"/>
                <a:ea typeface="Calibri"/>
                <a:cs typeface="Calibri"/>
              </a:rPr>
              <a:t> </a:t>
            </a:r>
            <a:r>
              <a:rPr lang="en-GB" b="0" i="0" dirty="0" err="1">
                <a:effectLst/>
                <a:latin typeface="Calibri"/>
                <a:ea typeface="Calibri"/>
                <a:cs typeface="Calibri"/>
              </a:rPr>
              <a:t>izboljša</a:t>
            </a:r>
            <a:r>
              <a:rPr lang="en-GB" b="0" i="0" dirty="0">
                <a:effectLst/>
                <a:latin typeface="Calibri"/>
                <a:ea typeface="Calibri"/>
                <a:cs typeface="Calibri"/>
              </a:rPr>
              <a:t> </a:t>
            </a:r>
            <a:r>
              <a:rPr lang="en-GB" b="0" i="0" dirty="0" err="1">
                <a:effectLst/>
                <a:latin typeface="Calibri"/>
                <a:ea typeface="Calibri"/>
                <a:cs typeface="Calibri"/>
              </a:rPr>
              <a:t>izkušnjo</a:t>
            </a:r>
            <a:r>
              <a:rPr lang="en-GB" b="0" i="0" dirty="0">
                <a:effectLst/>
                <a:latin typeface="Calibri"/>
                <a:ea typeface="Calibri"/>
                <a:cs typeface="Calibri"/>
              </a:rPr>
              <a:t> </a:t>
            </a:r>
            <a:r>
              <a:rPr lang="en-GB" b="0" i="0" dirty="0" err="1">
                <a:effectLst/>
                <a:latin typeface="Calibri"/>
                <a:ea typeface="Calibri"/>
                <a:cs typeface="Calibri"/>
              </a:rPr>
              <a:t>gostov</a:t>
            </a:r>
            <a:r>
              <a:rPr lang="en-GB" b="0" i="0" dirty="0">
                <a:effectLst/>
                <a:latin typeface="Calibri"/>
                <a:ea typeface="Calibri"/>
                <a:cs typeface="Calibri"/>
              </a:rPr>
              <a:t>, hkrati pa podpira lokalno gospodarstvo in obrtništvo.</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
        <p:nvSpPr>
          <p:cNvPr id="3" name="TextBox 2">
            <a:extLst>
              <a:ext uri="{FF2B5EF4-FFF2-40B4-BE49-F238E27FC236}">
                <a16:creationId xmlns:a16="http://schemas.microsoft.com/office/drawing/2014/main" id="{32DC1414-2DAA-2753-6118-88AF98AD1334}"/>
              </a:ext>
            </a:extLst>
          </p:cNvPr>
          <p:cNvSpPr txBox="1"/>
          <p:nvPr/>
        </p:nvSpPr>
        <p:spPr>
          <a:xfrm>
            <a:off x="4345465" y="5224884"/>
            <a:ext cx="7614586" cy="1066959"/>
          </a:xfrm>
          <a:prstGeom prst="rect">
            <a:avLst/>
          </a:prstGeom>
          <a:noFill/>
        </p:spPr>
        <p:txBody>
          <a:bodyPr wrap="square" lIns="91440" tIns="45720" rIns="91440" bIns="45720" rtlCol="0" anchor="t">
            <a:spAutoFit/>
          </a:bodyPr>
          <a:lstStyle/>
          <a:p>
            <a:pPr>
              <a:lnSpc>
                <a:spcPts val="1860"/>
              </a:lnSpc>
              <a:tabLst>
                <a:tab pos="838200" algn="l"/>
              </a:tabLst>
            </a:pPr>
            <a:r>
              <a:rPr lang="en-IE" b="1" dirty="0">
                <a:solidFill>
                  <a:srgbClr val="414141"/>
                </a:solidFill>
              </a:rPr>
              <a:t>Vir: </a:t>
            </a:r>
            <a:r>
              <a:rPr lang="en-IE" dirty="0">
                <a:solidFill>
                  <a:srgbClr val="414141"/>
                </a:solidFill>
                <a:ea typeface="+mn-lt"/>
                <a:cs typeface="+mn-lt"/>
              </a:rPr>
              <a:t>Program Združenih narodov za okolje (UNEP). (2021). </a:t>
            </a:r>
          </a:p>
          <a:p>
            <a:pPr>
              <a:lnSpc>
                <a:spcPts val="1860"/>
              </a:lnSpc>
              <a:tabLst>
                <a:tab pos="838200" algn="l"/>
              </a:tabLst>
            </a:pPr>
            <a:r>
              <a:rPr lang="en-IE" dirty="0">
                <a:solidFill>
                  <a:srgbClr val="414141"/>
                </a:solidFill>
                <a:ea typeface="+mn-lt"/>
                <a:cs typeface="+mn-lt"/>
              </a:rPr>
              <a:t>	Gradbeni materiali in podnebje: gradnja nove prihodnosti. UNEP.</a:t>
            </a:r>
            <a:endParaRPr lang="en-IE" dirty="0">
              <a:solidFill>
                <a:srgbClr val="414141"/>
              </a:solidFill>
            </a:endParaRPr>
          </a:p>
          <a:p>
            <a:pPr>
              <a:lnSpc>
                <a:spcPts val="1860"/>
              </a:lnSpc>
              <a:tabLst>
                <a:tab pos="838200" algn="l"/>
              </a:tabLst>
            </a:pPr>
            <a:r>
              <a:rPr lang="en-IE" b="1" dirty="0">
                <a:solidFill>
                  <a:srgbClr val="414141"/>
                </a:solidFill>
                <a:ea typeface="+mn-lt"/>
                <a:cs typeface="+mn-lt"/>
              </a:rPr>
              <a:t>Povezava: </a:t>
            </a:r>
            <a:r>
              <a:rPr lang="en-IE" dirty="0">
                <a:solidFill>
                  <a:srgbClr val="459597"/>
                </a:solidFill>
                <a:ea typeface="+mn-lt"/>
                <a:cs typeface="+mn-lt"/>
                <a:hlinkClick r:id="rId2">
                  <a:extLst>
                    <a:ext uri="{A12FA001-AC4F-418D-AE19-62706E023703}">
                      <ahyp:hlinkClr xmlns:ahyp="http://schemas.microsoft.com/office/drawing/2018/hyperlinkcolor" val="tx"/>
                    </a:ext>
                  </a:extLst>
                </a:hlinkClick>
              </a:rPr>
              <a:t>    https://www.unep.org/resources/report/building-materials-and</a:t>
            </a:r>
          </a:p>
          <a:p>
            <a:pPr>
              <a:lnSpc>
                <a:spcPts val="1860"/>
              </a:lnSpc>
              <a:tabLst>
                <a:tab pos="838200" algn="l"/>
              </a:tabLst>
            </a:pPr>
            <a:r>
              <a:rPr lang="en-IE" dirty="0">
                <a:solidFill>
                  <a:srgbClr val="459597"/>
                </a:solidFill>
                <a:ea typeface="+mn-lt"/>
                <a:cs typeface="+mn-lt"/>
              </a:rPr>
              <a:t>	</a:t>
            </a:r>
            <a:r>
              <a:rPr lang="en-IE" dirty="0">
                <a:solidFill>
                  <a:srgbClr val="459597"/>
                </a:solidFill>
                <a:ea typeface="+mn-lt"/>
                <a:cs typeface="+mn-lt"/>
                <a:hlinkClick r:id="rId2">
                  <a:extLst>
                    <a:ext uri="{A12FA001-AC4F-418D-AE19-62706E023703}">
                      <ahyp:hlinkClr xmlns:ahyp="http://schemas.microsoft.com/office/drawing/2018/hyperlinkcolor" val="tx"/>
                    </a:ext>
                  </a:extLst>
                </a:hlinkClick>
              </a:rPr>
              <a:t>-climate-constructing-new-future</a:t>
            </a:r>
            <a:r>
              <a:rPr lang="en-IE" dirty="0">
                <a:solidFill>
                  <a:srgbClr val="459597"/>
                </a:solidFill>
                <a:ea typeface="+mn-lt"/>
                <a:cs typeface="+mn-lt"/>
              </a:rPr>
              <a:t> </a:t>
            </a:r>
            <a:endParaRPr lang="en-IE" dirty="0">
              <a:solidFill>
                <a:srgbClr val="459597"/>
              </a:solidFill>
            </a:endParaRPr>
          </a:p>
        </p:txBody>
      </p:sp>
      <p:sp>
        <p:nvSpPr>
          <p:cNvPr id="8" name="Freeform 7">
            <a:extLst>
              <a:ext uri="{FF2B5EF4-FFF2-40B4-BE49-F238E27FC236}">
                <a16:creationId xmlns:a16="http://schemas.microsoft.com/office/drawing/2014/main" id="{79B99204-3F7E-6F6B-D57B-414AF760A78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D9FB3EA6-2115-2064-FF33-8362386A1B81}"/>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2605854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FBFBD-DF78-00DC-8BE2-474687825F8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788F52F-F883-6234-60C4-EAE7BBBC159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4FB5A0E-2D0C-5F5B-33C3-A5C9619B4A80}"/>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8984E0C6-202A-3531-3C29-B978B755E5C3}"/>
              </a:ext>
            </a:extLst>
          </p:cNvPr>
          <p:cNvSpPr>
            <a:spLocks noGrp="1"/>
          </p:cNvSpPr>
          <p:nvPr>
            <p:ph type="body" sz="quarter" idx="16"/>
          </p:nvPr>
        </p:nvSpPr>
        <p:spPr>
          <a:xfrm>
            <a:off x="4348814" y="875069"/>
            <a:ext cx="5814361" cy="803654"/>
          </a:xfrm>
          <a:prstGeom prst="rect">
            <a:avLst/>
          </a:prstGeom>
        </p:spPr>
        <p:txBody>
          <a:bodyPr/>
          <a:lstStyle/>
          <a:p>
            <a:pPr>
              <a:lnSpc>
                <a:spcPts val="2960"/>
              </a:lnSpc>
            </a:pPr>
            <a:r>
              <a:rPr lang="en-GB" dirty="0"/>
              <a:t>Ocenjevanje in predelava obstoječih stavb</a:t>
            </a:r>
          </a:p>
          <a:p>
            <a:pPr>
              <a:lnSpc>
                <a:spcPts val="2960"/>
              </a:lnSpc>
            </a:pPr>
            <a:endParaRPr lang="en-GB" sz="2800" dirty="0"/>
          </a:p>
        </p:txBody>
      </p:sp>
      <p:sp>
        <p:nvSpPr>
          <p:cNvPr id="4" name="Text Placeholder 3">
            <a:extLst>
              <a:ext uri="{FF2B5EF4-FFF2-40B4-BE49-F238E27FC236}">
                <a16:creationId xmlns:a16="http://schemas.microsoft.com/office/drawing/2014/main" id="{AE5C821B-F86D-3107-49FC-1909CC4A9597}"/>
              </a:ext>
            </a:extLst>
          </p:cNvPr>
          <p:cNvSpPr>
            <a:spLocks noGrp="1"/>
          </p:cNvSpPr>
          <p:nvPr>
            <p:ph type="body" sz="quarter" idx="21"/>
          </p:nvPr>
        </p:nvSpPr>
        <p:spPr>
          <a:xfrm>
            <a:off x="4348814" y="2014489"/>
            <a:ext cx="7094862" cy="2889665"/>
          </a:xfrm>
          <a:prstGeom prst="rect">
            <a:avLst/>
          </a:prstGeom>
        </p:spPr>
        <p:txBody>
          <a:bodyPr lIns="91440" tIns="45720" rIns="91440" bIns="45720" anchor="t"/>
          <a:lstStyle/>
          <a:p>
            <a:pPr>
              <a:lnSpc>
                <a:spcPts val="2340"/>
              </a:lnSpc>
            </a:pPr>
            <a:r>
              <a:rPr lang="en-GB" b="0" i="0" dirty="0">
                <a:effectLst/>
                <a:latin typeface="Calibri"/>
                <a:ea typeface="Calibri"/>
                <a:cs typeface="Calibri"/>
              </a:rPr>
              <a:t>Vključevanje pasivnih elementov zasnove – kot so optimalna </a:t>
            </a:r>
            <a:r>
              <a:rPr lang="en-GB" b="0" i="0">
                <a:effectLst/>
                <a:latin typeface="Calibri"/>
                <a:ea typeface="Calibri"/>
                <a:cs typeface="Calibri"/>
              </a:rPr>
              <a:t>usmeritev stavbe, </a:t>
            </a:r>
            <a:r>
              <a:rPr lang="en-GB">
                <a:latin typeface="Calibri"/>
                <a:ea typeface="Calibri"/>
                <a:cs typeface="Calibri"/>
              </a:rPr>
              <a:t>naravno</a:t>
            </a:r>
            <a:r>
              <a:rPr lang="en-GB" b="0" i="0">
                <a:effectLst/>
                <a:latin typeface="Calibri"/>
                <a:ea typeface="Calibri"/>
                <a:cs typeface="Calibri"/>
              </a:rPr>
              <a:t> prezračevanje in materiali s </a:t>
            </a:r>
            <a:r>
              <a:rPr lang="en-GB" b="0" i="0" dirty="0">
                <a:effectLst/>
                <a:latin typeface="Calibri"/>
                <a:ea typeface="Calibri"/>
                <a:cs typeface="Calibri"/>
              </a:rPr>
              <a:t>toplotno maso – znatno zmanjša porabo energije za ogrevanje in hlajenje. Pametne razporeditve, tehnike senčenja in bioklimatska načrtovanja pomagajo ohranjati udobje v notranjih prostorih, hkrati pa zmanjšujejo odvisnost od mehanskih sistemov, znižujejo dolgoročne stroške in vpliv na okolje.</a:t>
            </a:r>
          </a:p>
          <a:p>
            <a:pPr>
              <a:lnSpc>
                <a:spcPts val="2340"/>
              </a:lnSpc>
            </a:pPr>
            <a:endParaRPr lang="en-US" sz="2200" dirty="0"/>
          </a:p>
        </p:txBody>
      </p:sp>
      <p:sp>
        <p:nvSpPr>
          <p:cNvPr id="11" name="Slide Number Placeholder 5">
            <a:extLst>
              <a:ext uri="{FF2B5EF4-FFF2-40B4-BE49-F238E27FC236}">
                <a16:creationId xmlns:a16="http://schemas.microsoft.com/office/drawing/2014/main" id="{5229EC39-33DA-15BC-9907-88451BBB30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3" name="TextBox 2">
            <a:extLst>
              <a:ext uri="{FF2B5EF4-FFF2-40B4-BE49-F238E27FC236}">
                <a16:creationId xmlns:a16="http://schemas.microsoft.com/office/drawing/2014/main" id="{E28ED49A-1310-78DF-7EC0-2E5C2363B0F2}"/>
              </a:ext>
            </a:extLst>
          </p:cNvPr>
          <p:cNvSpPr txBox="1"/>
          <p:nvPr/>
        </p:nvSpPr>
        <p:spPr>
          <a:xfrm>
            <a:off x="4433388" y="4898477"/>
            <a:ext cx="7614586" cy="1797928"/>
          </a:xfrm>
          <a:prstGeom prst="rect">
            <a:avLst/>
          </a:prstGeom>
          <a:noFill/>
        </p:spPr>
        <p:txBody>
          <a:bodyPr wrap="square" lIns="91440" tIns="45720" rIns="91440" bIns="45720" rtlCol="0" anchor="t">
            <a:spAutoFit/>
          </a:bodyPr>
          <a:lstStyle/>
          <a:p>
            <a:pPr>
              <a:lnSpc>
                <a:spcPts val="1860"/>
              </a:lnSpc>
              <a:tabLst>
                <a:tab pos="838200" algn="l"/>
              </a:tabLst>
            </a:pPr>
            <a:r>
              <a:rPr lang="en-IE" b="1" dirty="0">
                <a:solidFill>
                  <a:srgbClr val="414141"/>
                </a:solidFill>
              </a:rPr>
              <a:t>Vir: </a:t>
            </a:r>
            <a:r>
              <a:rPr lang="en-IE" dirty="0">
                <a:solidFill>
                  <a:srgbClr val="414141"/>
                </a:solidFill>
                <a:ea typeface="+mn-lt"/>
                <a:cs typeface="+mn-lt"/>
              </a:rPr>
              <a:t>Mednarodna agencija za energijo (IEA) in Program Združenih </a:t>
            </a:r>
          </a:p>
          <a:p>
            <a:pPr>
              <a:lnSpc>
                <a:spcPts val="1860"/>
              </a:lnSpc>
              <a:tabLst>
                <a:tab pos="838200" algn="l"/>
              </a:tabLst>
            </a:pPr>
            <a:r>
              <a:rPr lang="en-IE" dirty="0">
                <a:solidFill>
                  <a:srgbClr val="414141"/>
                </a:solidFill>
                <a:ea typeface="+mn-lt"/>
                <a:cs typeface="+mn-lt"/>
              </a:rPr>
              <a:t>	(2013).	</a:t>
            </a:r>
          </a:p>
          <a:p>
            <a:pPr>
              <a:lnSpc>
                <a:spcPts val="1860"/>
              </a:lnSpc>
              <a:tabLst>
                <a:tab pos="838200" algn="l"/>
              </a:tabLst>
            </a:pPr>
            <a:r>
              <a:rPr lang="en-IE" dirty="0">
                <a:solidFill>
                  <a:srgbClr val="414141"/>
                </a:solidFill>
                <a:ea typeface="+mn-lt"/>
                <a:cs typeface="+mn-lt"/>
              </a:rPr>
              <a:t>	Tehnološki načrt: energetsko učinkovite ovojnice stavb.</a:t>
            </a:r>
          </a:p>
          <a:p>
            <a:pPr>
              <a:lnSpc>
                <a:spcPts val="1860"/>
              </a:lnSpc>
              <a:tabLst>
                <a:tab pos="838200" algn="l"/>
              </a:tabLst>
            </a:pPr>
            <a:r>
              <a:rPr lang="en-IE" b="1" dirty="0">
                <a:solidFill>
                  <a:srgbClr val="414141"/>
                </a:solidFill>
                <a:ea typeface="+mn-lt"/>
                <a:cs typeface="+mn-lt"/>
              </a:rPr>
              <a:t>Povezava: </a:t>
            </a:r>
            <a:r>
              <a:rPr lang="en-IE" dirty="0">
                <a:solidFill>
                  <a:srgbClr val="459597"/>
                </a:solidFill>
                <a:ea typeface="+mn-lt"/>
                <a:cs typeface="+mn-lt"/>
                <a:hlinkClick r:id="rId2">
                  <a:extLst>
                    <a:ext uri="{A12FA001-AC4F-418D-AE19-62706E023703}">
                      <ahyp:hlinkClr xmlns:ahyp="http://schemas.microsoft.com/office/drawing/2018/hyperlinkcolor" val="tx"/>
                    </a:ext>
                  </a:extLst>
                </a:hlinkClick>
              </a:rPr>
              <a:t>    https://www.iea.org/reports/technology-roadmap-energy-efficient</a:t>
            </a:r>
          </a:p>
          <a:p>
            <a:pPr>
              <a:lnSpc>
                <a:spcPts val="1860"/>
              </a:lnSpc>
              <a:tabLst>
                <a:tab pos="838200" algn="l"/>
              </a:tabLst>
            </a:pPr>
            <a:r>
              <a:rPr lang="en-IE" dirty="0">
                <a:solidFill>
                  <a:srgbClr val="459597"/>
                </a:solidFill>
                <a:ea typeface="+mn-lt"/>
                <a:cs typeface="+mn-lt"/>
              </a:rPr>
              <a:t>	</a:t>
            </a:r>
            <a:r>
              <a:rPr lang="en-IE" dirty="0">
                <a:solidFill>
                  <a:srgbClr val="459597"/>
                </a:solidFill>
                <a:ea typeface="+mn-lt"/>
                <a:cs typeface="+mn-lt"/>
                <a:hlinkClick r:id="rId2">
                  <a:extLst>
                    <a:ext uri="{A12FA001-AC4F-418D-AE19-62706E023703}">
                      <ahyp:hlinkClr xmlns:ahyp="http://schemas.microsoft.com/office/drawing/2018/hyperlinkcolor" val="tx"/>
                    </a:ext>
                  </a:extLst>
                </a:hlinkClick>
              </a:rPr>
              <a:t>-building-envelopes</a:t>
            </a:r>
            <a:endParaRPr lang="en-IE" dirty="0">
              <a:solidFill>
                <a:srgbClr val="459597"/>
              </a:solidFill>
              <a:ea typeface="+mn-lt"/>
              <a:cs typeface="+mn-lt"/>
            </a:endParaRPr>
          </a:p>
          <a:p>
            <a:pPr>
              <a:lnSpc>
                <a:spcPts val="1860"/>
              </a:lnSpc>
              <a:tabLst>
                <a:tab pos="838200" algn="l"/>
              </a:tabLst>
            </a:pPr>
            <a:r>
              <a:rPr lang="en-IE" dirty="0">
                <a:solidFill>
                  <a:srgbClr val="459597"/>
                </a:solidFill>
                <a:ea typeface="+mn-lt"/>
                <a:cs typeface="+mn-lt"/>
              </a:rPr>
              <a:t> </a:t>
            </a:r>
          </a:p>
          <a:p>
            <a:pPr>
              <a:lnSpc>
                <a:spcPts val="1860"/>
              </a:lnSpc>
              <a:tabLst>
                <a:tab pos="838200" algn="l"/>
              </a:tabLst>
            </a:pPr>
            <a:endParaRPr lang="en-IE" dirty="0">
              <a:solidFill>
                <a:srgbClr val="459597"/>
              </a:solidFill>
            </a:endParaRPr>
          </a:p>
        </p:txBody>
      </p:sp>
      <p:sp>
        <p:nvSpPr>
          <p:cNvPr id="8" name="Freeform 7">
            <a:extLst>
              <a:ext uri="{FF2B5EF4-FFF2-40B4-BE49-F238E27FC236}">
                <a16:creationId xmlns:a16="http://schemas.microsoft.com/office/drawing/2014/main" id="{F211149E-71FC-B8E6-1DD6-A61EF712006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23004" t="1279" r="-1726" b="-1279"/>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2606EB24-80C7-FED1-312A-982A0B8CE0F6}"/>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887381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6AB3B-06C1-2FFF-5ABC-2DF9200F3C7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B4818F1-6453-4137-60A6-004D6305558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8F0EBB7-3F95-95D8-4004-2C19CF7BA760}"/>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7AC24919-DB2F-25F5-3DD8-A47B95844978}"/>
              </a:ext>
            </a:extLst>
          </p:cNvPr>
          <p:cNvSpPr>
            <a:spLocks noGrp="1"/>
          </p:cNvSpPr>
          <p:nvPr>
            <p:ph type="body" sz="quarter" idx="16"/>
          </p:nvPr>
        </p:nvSpPr>
        <p:spPr>
          <a:xfrm>
            <a:off x="4348814" y="875069"/>
            <a:ext cx="5966761" cy="803654"/>
          </a:xfrm>
          <a:prstGeom prst="rect">
            <a:avLst/>
          </a:prstGeom>
        </p:spPr>
        <p:txBody>
          <a:bodyPr/>
          <a:lstStyle/>
          <a:p>
            <a:pPr>
              <a:lnSpc>
                <a:spcPts val="2960"/>
              </a:lnSpc>
            </a:pPr>
            <a:r>
              <a:rPr lang="en-GB" dirty="0"/>
              <a:t>Ocenjevanje in preoblikovanje obstoječih stavb</a:t>
            </a:r>
          </a:p>
          <a:p>
            <a:pPr>
              <a:lnSpc>
                <a:spcPts val="2960"/>
              </a:lnSpc>
            </a:pPr>
            <a:endParaRPr lang="en-GB" dirty="0"/>
          </a:p>
        </p:txBody>
      </p:sp>
      <p:sp>
        <p:nvSpPr>
          <p:cNvPr id="4" name="Text Placeholder 3">
            <a:extLst>
              <a:ext uri="{FF2B5EF4-FFF2-40B4-BE49-F238E27FC236}">
                <a16:creationId xmlns:a16="http://schemas.microsoft.com/office/drawing/2014/main" id="{67E79C20-F83D-EE68-EA4F-7C3A57C83E79}"/>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Ustvarjanje večnamenskih prostorov </a:t>
            </a:r>
            <a:r>
              <a:rPr lang="en-GB" b="0" i="0">
                <a:effectLst/>
                <a:latin typeface="Calibri"/>
                <a:ea typeface="Calibri"/>
                <a:cs typeface="Calibri"/>
              </a:rPr>
              <a:t>ponudnikom nastanitev</a:t>
            </a:r>
            <a:r>
              <a:rPr lang="en-GB">
                <a:latin typeface="Calibri"/>
                <a:ea typeface="Calibri"/>
                <a:cs typeface="Calibri"/>
              </a:rPr>
              <a:t> omogoča</a:t>
            </a:r>
            <a:r>
              <a:rPr lang="en-GB" b="0" i="0">
                <a:effectLst/>
                <a:latin typeface="Calibri"/>
                <a:ea typeface="Calibri"/>
                <a:cs typeface="Calibri"/>
              </a:rPr>
              <a:t>, da se prilagodijo spreminjajočim se potrebam </a:t>
            </a:r>
            <a:r>
              <a:rPr lang="en-GB" b="0" i="0" dirty="0">
                <a:effectLst/>
                <a:latin typeface="Calibri"/>
                <a:ea typeface="Calibri"/>
                <a:cs typeface="Calibri"/>
              </a:rPr>
              <a:t>gostov in lokalnim priložnostim. Z oblikovanjem prostorov, ki lahko gostijo tako turistične dejavnosti kot tudi dogodke skupnosti, nastanitev postane središče lokalnega druženja, kar povečuje družbeno vrednost in gospodarsko odpornost. Ta prilagodljivost tudi ščiti podjetje pred spremembami na trgu, saj ponuja raznolike možnosti uporabe.</a:t>
            </a:r>
          </a:p>
          <a:p>
            <a:pPr>
              <a:lnSpc>
                <a:spcPts val="2340"/>
              </a:lnSpc>
            </a:pPr>
            <a:endParaRPr lang="en-US" sz="2200" dirty="0"/>
          </a:p>
        </p:txBody>
      </p:sp>
      <p:sp>
        <p:nvSpPr>
          <p:cNvPr id="11" name="Slide Number Placeholder 5">
            <a:extLst>
              <a:ext uri="{FF2B5EF4-FFF2-40B4-BE49-F238E27FC236}">
                <a16:creationId xmlns:a16="http://schemas.microsoft.com/office/drawing/2014/main" id="{17871EE6-A454-FCA8-6196-9133F45040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3" name="TextBox 2">
            <a:extLst>
              <a:ext uri="{FF2B5EF4-FFF2-40B4-BE49-F238E27FC236}">
                <a16:creationId xmlns:a16="http://schemas.microsoft.com/office/drawing/2014/main" id="{343B18BE-6E0A-AC81-1F9B-DEFAA5C1AD31}"/>
              </a:ext>
            </a:extLst>
          </p:cNvPr>
          <p:cNvSpPr txBox="1"/>
          <p:nvPr/>
        </p:nvSpPr>
        <p:spPr>
          <a:xfrm>
            <a:off x="4267311" y="5263961"/>
            <a:ext cx="7614586" cy="923330"/>
          </a:xfrm>
          <a:prstGeom prst="rect">
            <a:avLst/>
          </a:prstGeom>
          <a:noFill/>
        </p:spPr>
        <p:txBody>
          <a:bodyPr wrap="square" lIns="91440" tIns="45720" rIns="91440" bIns="45720" rtlCol="0" anchor="t">
            <a:spAutoFit/>
          </a:bodyPr>
          <a:lstStyle/>
          <a:p>
            <a:r>
              <a:rPr lang="en-IE" b="1" dirty="0">
                <a:solidFill>
                  <a:srgbClr val="414141"/>
                </a:solidFill>
              </a:rPr>
              <a:t>Vir: </a:t>
            </a:r>
            <a:r>
              <a:rPr lang="en-IE" sz="1800" dirty="0">
                <a:solidFill>
                  <a:srgbClr val="414141"/>
                </a:solidFill>
                <a:ea typeface="+mn-lt"/>
                <a:cs typeface="+mn-lt"/>
              </a:rPr>
              <a:t>    UNWTO (Svetovna turistična organizacija). (2020).</a:t>
            </a:r>
            <a:endParaRPr lang="en-IE" sz="1800" dirty="0">
              <a:solidFill>
                <a:srgbClr val="459597"/>
              </a:solidFill>
              <a:ea typeface="+mn-lt"/>
              <a:cs typeface="+mn-lt"/>
            </a:endParaRPr>
          </a:p>
          <a:p>
            <a:r>
              <a:rPr lang="en-IE" sz="1800" dirty="0">
                <a:solidFill>
                  <a:srgbClr val="414141"/>
                </a:solidFill>
                <a:ea typeface="+mn-lt"/>
                <a:cs typeface="+mn-lt"/>
              </a:rPr>
              <a:t>	„Turizem in razvoj podeželja“.</a:t>
            </a:r>
            <a:endParaRPr lang="en-IE" dirty="0">
              <a:ea typeface="+mn-lt"/>
              <a:cs typeface="+mn-lt"/>
            </a:endParaRPr>
          </a:p>
          <a:p>
            <a:r>
              <a:rPr lang="en-IE" sz="1800" b="1" dirty="0">
                <a:solidFill>
                  <a:srgbClr val="414141"/>
                </a:solidFill>
                <a:ea typeface="+mn-lt"/>
                <a:cs typeface="+mn-lt"/>
              </a:rPr>
              <a:t>Povezava: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    https://www.e-unwto.org/doi/book/10.18111/9789284422173</a:t>
            </a:r>
            <a:r>
              <a:rPr lang="en-IE" sz="1800" dirty="0">
                <a:solidFill>
                  <a:srgbClr val="459597"/>
                </a:solidFill>
                <a:ea typeface="+mn-lt"/>
                <a:cs typeface="+mn-lt"/>
              </a:rPr>
              <a:t> </a:t>
            </a:r>
            <a:endParaRPr lang="en-IE" dirty="0">
              <a:solidFill>
                <a:srgbClr val="459597"/>
              </a:solidFill>
            </a:endParaRPr>
          </a:p>
        </p:txBody>
      </p:sp>
      <p:sp>
        <p:nvSpPr>
          <p:cNvPr id="8" name="Freeform 7">
            <a:extLst>
              <a:ext uri="{FF2B5EF4-FFF2-40B4-BE49-F238E27FC236}">
                <a16:creationId xmlns:a16="http://schemas.microsoft.com/office/drawing/2014/main" id="{5F3AFBA8-C23D-20EC-F04D-B5B166BAE47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C8D71EB6-B90F-2578-7B4E-5D9CD3487CDF}"/>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77442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6523521" y="724666"/>
            <a:ext cx="700387" cy="689518"/>
          </a:xfrm>
        </p:spPr>
        <p:txBody>
          <a:bodyPr anchor="b"/>
          <a:lstStyle/>
          <a:p>
            <a:r>
              <a:rPr lang="en-US" sz="3600" b="1" dirty="0"/>
              <a:t>02</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476936" y="723877"/>
            <a:ext cx="4069921" cy="689481"/>
          </a:xfrm>
        </p:spPr>
        <p:txBody>
          <a:bodyPr anchor="t"/>
          <a:lstStyle/>
          <a:p>
            <a:pPr>
              <a:lnSpc>
                <a:spcPts val="2240"/>
              </a:lnSpc>
            </a:pPr>
            <a:r>
              <a:rPr lang="en-GB" b="1" kern="1200" dirty="0">
                <a:solidFill>
                  <a:srgbClr val="EC7C69"/>
                </a:solidFill>
                <a:latin typeface="+mn-lt"/>
                <a:ea typeface="+mn-ea"/>
                <a:cs typeface="+mn-cs"/>
              </a:rPr>
              <a:t>Boljše izbire pri gradnji — materiali, razporeditev in prilagodljivost</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5423706" cy="4246763"/>
          </a:xfrm>
        </p:spPr>
        <p:txBody>
          <a:bodyPr lIns="91440" tIns="45720" rIns="91440" bIns="45720" anchor="t"/>
          <a:lstStyle/>
          <a:p>
            <a:pPr marL="0" indent="0">
              <a:lnSpc>
                <a:spcPts val="2180"/>
              </a:lnSpc>
            </a:pPr>
            <a:r>
              <a:rPr lang="en-GB" sz="2200" b="0" dirty="0"/>
              <a:t> Modul 3 </a:t>
            </a:r>
            <a:r>
              <a:rPr lang="en-GB" sz="2200" b="0" dirty="0" err="1"/>
              <a:t>prikazuje</a:t>
            </a:r>
            <a:r>
              <a:rPr lang="en-GB" sz="2200" b="0" dirty="0"/>
              <a:t>, </a:t>
            </a:r>
            <a:r>
              <a:rPr lang="en-GB" sz="2200" b="0" dirty="0" err="1"/>
              <a:t>kako</a:t>
            </a:r>
            <a:r>
              <a:rPr lang="en-GB" sz="2200" b="0" dirty="0"/>
              <a:t> je </a:t>
            </a:r>
            <a:r>
              <a:rPr lang="en-GB" sz="2200" b="0" dirty="0" err="1"/>
              <a:t>lahko</a:t>
            </a:r>
            <a:r>
              <a:rPr lang="en-GB" sz="2200" b="0" dirty="0"/>
              <a:t> </a:t>
            </a:r>
            <a:r>
              <a:rPr lang="en-GB" sz="2200" b="0" dirty="0" err="1"/>
              <a:t>alternativna</a:t>
            </a:r>
            <a:r>
              <a:rPr lang="en-GB" sz="2200" b="0" dirty="0"/>
              <a:t> </a:t>
            </a:r>
            <a:r>
              <a:rPr lang="en-GB" sz="2200" b="0" dirty="0" err="1"/>
              <a:t>nastanitev</a:t>
            </a:r>
            <a:r>
              <a:rPr lang="en-GB" sz="2200" b="0" dirty="0"/>
              <a:t> </a:t>
            </a:r>
            <a:r>
              <a:rPr lang="en-GB" sz="2200" b="0" dirty="0" err="1"/>
              <a:t>trajnostna</a:t>
            </a:r>
            <a:r>
              <a:rPr lang="en-GB" sz="2200" b="0" dirty="0"/>
              <a:t> in </a:t>
            </a:r>
            <a:r>
              <a:rPr lang="en-GB" sz="2200" b="0" dirty="0" err="1"/>
              <a:t>hkrati</a:t>
            </a:r>
            <a:r>
              <a:rPr lang="en-GB" sz="2200" b="0" dirty="0"/>
              <a:t> </a:t>
            </a:r>
            <a:r>
              <a:rPr lang="en-GB" sz="2200" b="0" dirty="0" err="1"/>
              <a:t>tesno</a:t>
            </a:r>
            <a:r>
              <a:rPr lang="en-GB" sz="2200" b="0" dirty="0"/>
              <a:t> </a:t>
            </a:r>
            <a:r>
              <a:rPr lang="en-GB" sz="2200" b="0" dirty="0" err="1"/>
              <a:t>povezana</a:t>
            </a:r>
            <a:r>
              <a:rPr lang="en-GB" sz="2200" b="0" dirty="0"/>
              <a:t> z lokalno identiteto. Odkrijte, kako premišljeno oblikovanje, izbira materialov in integracija v okolje ne le podpirajo okolje, ampak tudi krepijo skupnosti in ohranjajo kulturo. Spoznajte, kako lahko izbira gradnje ustvari edinstvene, nepozabne turistične izkušnje, zlasti na podeželju ali v prezrtih območjih.</a:t>
            </a:r>
          </a:p>
          <a:p>
            <a:pPr marL="0" indent="0">
              <a:lnSpc>
                <a:spcPts val="2180"/>
              </a:lnSpc>
            </a:pPr>
            <a:endParaRPr lang="en-GB" sz="2200" b="0" dirty="0"/>
          </a:p>
          <a:p>
            <a:pPr marL="0" indent="0">
              <a:lnSpc>
                <a:spcPts val="2180"/>
              </a:lnSpc>
            </a:pPr>
            <a:r>
              <a:rPr lang="en-GB" sz="2200" b="0" dirty="0"/>
              <a:t> Zajema 3 ključne </a:t>
            </a:r>
            <a:r>
              <a:rPr lang="en-GB" sz="2200" dirty="0"/>
              <a:t>dele: </a:t>
            </a:r>
          </a:p>
          <a:p>
            <a:pPr marL="457200" indent="-457200">
              <a:lnSpc>
                <a:spcPts val="2180"/>
              </a:lnSpc>
              <a:buFont typeface="+mj-lt"/>
              <a:buAutoNum type="arabicPeriod"/>
            </a:pPr>
            <a:r>
              <a:rPr lang="en-GB" sz="2200" dirty="0"/>
              <a:t>Pametni začetki: </a:t>
            </a:r>
            <a:r>
              <a:rPr lang="en-GB" sz="2200" b="0" dirty="0"/>
              <a:t>prilagajanje stavb in uporaba vnaprej zgrajenih enot</a:t>
            </a:r>
          </a:p>
          <a:p>
            <a:pPr marL="457200" indent="-457200">
              <a:lnSpc>
                <a:spcPts val="2180"/>
              </a:lnSpc>
              <a:buFont typeface="+mj-lt"/>
              <a:buAutoNum type="arabicPeriod"/>
            </a:pPr>
            <a:r>
              <a:rPr lang="en-GB" sz="2200" dirty="0"/>
              <a:t>Boljše izbire pri gradnji </a:t>
            </a:r>
            <a:r>
              <a:rPr lang="en-GB" sz="2200" b="0" dirty="0"/>
              <a:t>– materiali, razporeditev in prilagodljivost</a:t>
            </a:r>
          </a:p>
          <a:p>
            <a:pPr marL="457200" indent="-457200">
              <a:lnSpc>
                <a:spcPts val="2180"/>
              </a:lnSpc>
              <a:buFont typeface="+mj-lt"/>
              <a:buAutoNum type="arabicPeriod"/>
            </a:pPr>
            <a:r>
              <a:rPr lang="en-GB" sz="2200" b="0" dirty="0"/>
              <a:t>Pravilno dimenzionirana nastanitev, ki vpliva na lokalno okolje</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Pregled modula 3</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250955" y="171607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sp>
        <p:nvSpPr>
          <p:cNvPr id="24" name="Text Placeholder 10">
            <a:extLst>
              <a:ext uri="{FF2B5EF4-FFF2-40B4-BE49-F238E27FC236}">
                <a16:creationId xmlns:a16="http://schemas.microsoft.com/office/drawing/2014/main" id="{4D648581-A9C4-E21D-00F8-7FCCE057E492}"/>
              </a:ext>
            </a:extLst>
          </p:cNvPr>
          <p:cNvSpPr txBox="1">
            <a:spLocks/>
          </p:cNvSpPr>
          <p:nvPr/>
        </p:nvSpPr>
        <p:spPr>
          <a:xfrm>
            <a:off x="7316677" y="1764792"/>
            <a:ext cx="4600807" cy="5254767"/>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459597"/>
              </a:buClr>
              <a:buFont typeface="Arial" panose="020B0604020202020204" pitchFamily="34" charset="0"/>
              <a:buChar char="•"/>
            </a:pPr>
            <a:r>
              <a:rPr lang="en-GB" sz="2000" dirty="0">
                <a:solidFill>
                  <a:srgbClr val="414141"/>
                </a:solidFill>
              </a:rPr>
              <a:t>Odpravite se na učno potovanje, na katerem boste spoznali </a:t>
            </a:r>
            <a:r>
              <a:rPr lang="en-GB" sz="2000" b="1" dirty="0">
                <a:solidFill>
                  <a:srgbClr val="414141"/>
                </a:solidFill>
              </a:rPr>
              <a:t>izbiro ekološko ozaveščenih materialov in prostorsko zasnovo</a:t>
            </a:r>
            <a:r>
              <a:rPr lang="en-GB" sz="2000" dirty="0">
                <a:solidFill>
                  <a:srgbClr val="414141"/>
                </a:solidFill>
              </a:rPr>
              <a:t>, ki podpira zasebnost in skupnost, ter večfunkcionalne tlorise, ki se prilagajajo sezonskim spremembam in razvijajočim se poslovnim modelom.</a:t>
            </a:r>
          </a:p>
          <a:p>
            <a:pPr marL="285750" indent="-285750">
              <a:buClr>
                <a:srgbClr val="459597"/>
              </a:buClr>
              <a:buFont typeface="Arial" panose="020B0604020202020204" pitchFamily="34" charset="0"/>
              <a:buChar char="•"/>
            </a:pPr>
            <a:r>
              <a:rPr lang="en-GB" sz="2000" dirty="0">
                <a:solidFill>
                  <a:srgbClr val="414141"/>
                </a:solidFill>
              </a:rPr>
              <a:t>Naučite se, kako </a:t>
            </a:r>
            <a:r>
              <a:rPr lang="en-GB" sz="2000" b="1" dirty="0">
                <a:solidFill>
                  <a:srgbClr val="414141"/>
                </a:solidFill>
              </a:rPr>
              <a:t>izbrati trajnostne materiale in pametno razporeditev </a:t>
            </a:r>
            <a:r>
              <a:rPr lang="en-GB" sz="2000" dirty="0">
                <a:solidFill>
                  <a:srgbClr val="414141"/>
                </a:solidFill>
              </a:rPr>
              <a:t>s primernim oblikovanjem, maksimalnim udobjem in učinkovitostjo. </a:t>
            </a:r>
          </a:p>
          <a:p>
            <a:pPr marL="285750" indent="-285750">
              <a:buClr>
                <a:srgbClr val="459597"/>
              </a:buClr>
              <a:buFont typeface="Arial" panose="020B0604020202020204" pitchFamily="34" charset="0"/>
              <a:buChar char="•"/>
            </a:pPr>
            <a:r>
              <a:rPr lang="en-GB" sz="2000" dirty="0">
                <a:solidFill>
                  <a:srgbClr val="414141"/>
                </a:solidFill>
              </a:rPr>
              <a:t>Raziskujte zlasti </a:t>
            </a:r>
            <a:r>
              <a:rPr lang="en-GB" sz="2000" b="1" dirty="0">
                <a:solidFill>
                  <a:srgbClr val="414141"/>
                </a:solidFill>
              </a:rPr>
              <a:t>bioklimatske tlorise, </a:t>
            </a:r>
            <a:r>
              <a:rPr lang="en-GB" sz="2000" dirty="0">
                <a:solidFill>
                  <a:srgbClr val="414141"/>
                </a:solidFill>
              </a:rPr>
              <a:t>ki uporabljajo pasivno energijo, podpirajo bivanje v notranjih in zunanjih prostorih ter se prilagajajo podeželskim okoljem.</a:t>
            </a: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a:p>
            <a:pPr marL="285750" indent="-285750">
              <a:buClr>
                <a:srgbClr val="459597"/>
              </a:buClr>
              <a:buFont typeface="Arial" panose="020B0604020202020204" pitchFamily="34" charset="0"/>
              <a:buChar char="•"/>
            </a:pPr>
            <a:endParaRPr lang="en-GB" sz="2000" dirty="0">
              <a:solidFill>
                <a:srgbClr val="414141"/>
              </a:solidFill>
            </a:endParaRPr>
          </a:p>
        </p:txBody>
      </p:sp>
      <p:sp>
        <p:nvSpPr>
          <p:cNvPr id="2" name="TextBox 1">
            <a:extLst>
              <a:ext uri="{FF2B5EF4-FFF2-40B4-BE49-F238E27FC236}">
                <a16:creationId xmlns:a16="http://schemas.microsoft.com/office/drawing/2014/main" id="{79ADC5A2-B634-4A40-B2AD-D038DC337344}"/>
              </a:ext>
            </a:extLst>
          </p:cNvPr>
          <p:cNvSpPr txBox="1"/>
          <p:nvPr/>
        </p:nvSpPr>
        <p:spPr>
          <a:xfrm>
            <a:off x="7476936" y="84832"/>
            <a:ext cx="4244749" cy="533351"/>
          </a:xfrm>
          <a:prstGeom prst="rect">
            <a:avLst/>
          </a:prstGeom>
          <a:noFill/>
        </p:spPr>
        <p:txBody>
          <a:bodyPr wrap="square">
            <a:spAutoFit/>
          </a:bodyPr>
          <a:lstStyle/>
          <a:p>
            <a:pPr>
              <a:lnSpc>
                <a:spcPts val="3620"/>
              </a:lnSpc>
            </a:pPr>
            <a:r>
              <a:rPr lang="en-GB" sz="2800" b="1" dirty="0">
                <a:solidFill>
                  <a:srgbClr val="459597"/>
                </a:solidFill>
              </a:rPr>
              <a:t>Cilji učenja</a:t>
            </a:r>
            <a:endParaRPr lang="en-GB" sz="2800"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0F52-2E50-E006-7CEA-3CEE42AA14D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1E1643F-6FBA-2E5B-2729-376CBF35D9F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2B34E807-7338-1F6B-D18B-08135D2D5015}"/>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78AB3475-D4F1-3975-4D1B-4F3320EA4D5F}"/>
              </a:ext>
            </a:extLst>
          </p:cNvPr>
          <p:cNvSpPr>
            <a:spLocks noGrp="1"/>
          </p:cNvSpPr>
          <p:nvPr>
            <p:ph type="body" sz="quarter" idx="16"/>
          </p:nvPr>
        </p:nvSpPr>
        <p:spPr>
          <a:xfrm>
            <a:off x="4348814" y="875069"/>
            <a:ext cx="6719236" cy="803654"/>
          </a:xfrm>
          <a:prstGeom prst="rect">
            <a:avLst/>
          </a:prstGeom>
        </p:spPr>
        <p:txBody>
          <a:bodyPr/>
          <a:lstStyle/>
          <a:p>
            <a:pPr>
              <a:lnSpc>
                <a:spcPts val="2960"/>
              </a:lnSpc>
            </a:pPr>
            <a:r>
              <a:rPr lang="en-GB" dirty="0"/>
              <a:t>Ocenjevanje in predelava obstoječih stavb</a:t>
            </a:r>
          </a:p>
          <a:p>
            <a:pPr>
              <a:lnSpc>
                <a:spcPts val="2960"/>
              </a:lnSpc>
            </a:pPr>
            <a:endParaRPr lang="en-GB" dirty="0"/>
          </a:p>
        </p:txBody>
      </p:sp>
      <p:sp>
        <p:nvSpPr>
          <p:cNvPr id="4" name="Text Placeholder 3">
            <a:extLst>
              <a:ext uri="{FF2B5EF4-FFF2-40B4-BE49-F238E27FC236}">
                <a16:creationId xmlns:a16="http://schemas.microsoft.com/office/drawing/2014/main" id="{320FEDD8-8428-61C2-972B-E3DA5C680FC9}"/>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Gradnja za dolgoročno trajnost vključuje več kot samo zeleno gradnjo – zahteva upoštevanje celotnega življenjskega cikla stavbe. Trajni materiali, sistemi za obnovljivo energijo in tehnologije za varčevanje z vodo sčasoma zmanjšujejo obratovalne stroške. Načrtovanje prihodnje prilagodljivosti zagotavlja, da nastanitev ostane ustrezna tudi ob spreminjanju turističnih trendov, s čimer se zaščiti tako naložba kot tudi kulturno in okoljsko bogastvo skupnosti.</a:t>
            </a:r>
          </a:p>
        </p:txBody>
      </p:sp>
      <p:sp>
        <p:nvSpPr>
          <p:cNvPr id="11" name="Slide Number Placeholder 5">
            <a:extLst>
              <a:ext uri="{FF2B5EF4-FFF2-40B4-BE49-F238E27FC236}">
                <a16:creationId xmlns:a16="http://schemas.microsoft.com/office/drawing/2014/main" id="{311C63D4-B56B-D826-3154-DE984972B48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3" name="TextBox 2">
            <a:extLst>
              <a:ext uri="{FF2B5EF4-FFF2-40B4-BE49-F238E27FC236}">
                <a16:creationId xmlns:a16="http://schemas.microsoft.com/office/drawing/2014/main" id="{940C6365-AB27-F78B-CC88-9BF52954ED03}"/>
              </a:ext>
            </a:extLst>
          </p:cNvPr>
          <p:cNvSpPr txBox="1"/>
          <p:nvPr/>
        </p:nvSpPr>
        <p:spPr>
          <a:xfrm>
            <a:off x="4345465" y="5293269"/>
            <a:ext cx="7614586" cy="1477328"/>
          </a:xfrm>
          <a:prstGeom prst="rect">
            <a:avLst/>
          </a:prstGeom>
          <a:noFill/>
        </p:spPr>
        <p:txBody>
          <a:bodyPr wrap="square" lIns="91440" tIns="45720" rIns="91440" bIns="45720" rtlCol="0" anchor="t">
            <a:spAutoFit/>
          </a:bodyPr>
          <a:lstStyle/>
          <a:p>
            <a:r>
              <a:rPr lang="en-IE" b="1" dirty="0">
                <a:solidFill>
                  <a:srgbClr val="414141"/>
                </a:solidFill>
              </a:rPr>
              <a:t>Vir: </a:t>
            </a:r>
            <a:r>
              <a:rPr lang="en-IE" sz="1800" dirty="0">
                <a:solidFill>
                  <a:srgbClr val="414141"/>
                </a:solidFill>
                <a:ea typeface="+mn-lt"/>
                <a:cs typeface="+mn-lt"/>
              </a:rPr>
              <a:t>    NA POTI K KROŽNEMU GOSPODARSTVU V GRADBENEM OKOLJU </a:t>
            </a:r>
          </a:p>
          <a:p>
            <a:r>
              <a:rPr lang="en-IE" sz="1800" b="1" dirty="0">
                <a:solidFill>
                  <a:srgbClr val="414141"/>
                </a:solidFill>
                <a:ea typeface="+mn-lt"/>
                <a:cs typeface="+mn-lt"/>
              </a:rPr>
              <a:t>Povezava: </a:t>
            </a:r>
            <a:r>
              <a:rPr lang="en-IE" sz="1800" dirty="0">
                <a:solidFill>
                  <a:srgbClr val="459597"/>
                </a:solidFill>
                <a:ea typeface="+mn-lt"/>
                <a:cs typeface="+mn-lt"/>
              </a:rPr>
              <a:t>    https://build360.ie/wp-content/uploads/2023/07/Circular-Buildings-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   Coalition-Report.pdf</a:t>
            </a:r>
            <a:endParaRPr lang="en-IE" sz="1800" dirty="0">
              <a:solidFill>
                <a:srgbClr val="459597"/>
              </a:solidFill>
              <a:ea typeface="+mn-lt"/>
              <a:cs typeface="+mn-lt"/>
            </a:endParaRPr>
          </a:p>
          <a:p>
            <a:r>
              <a:rPr lang="en-IE" sz="1800" dirty="0">
                <a:solidFill>
                  <a:srgbClr val="414141"/>
                </a:solidFill>
                <a:ea typeface="+mn-lt"/>
                <a:cs typeface="+mn-lt"/>
              </a:rPr>
              <a:t> </a:t>
            </a:r>
          </a:p>
          <a:p>
            <a:endParaRPr lang="en-IE" dirty="0">
              <a:solidFill>
                <a:srgbClr val="459597"/>
              </a:solidFill>
            </a:endParaRPr>
          </a:p>
        </p:txBody>
      </p:sp>
      <p:sp>
        <p:nvSpPr>
          <p:cNvPr id="8" name="Freeform 7">
            <a:extLst>
              <a:ext uri="{FF2B5EF4-FFF2-40B4-BE49-F238E27FC236}">
                <a16:creationId xmlns:a16="http://schemas.microsoft.com/office/drawing/2014/main" id="{CFF4A9C9-45EB-7F68-2115-44666D39C646}"/>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470221CA-D0F1-E020-7DBB-4588C2D7DBDF}"/>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68129" y="4198867"/>
            <a:ext cx="3580276" cy="2659133"/>
          </a:xfrm>
          <a:prstGeom prst="rect">
            <a:avLst/>
          </a:prstGeom>
        </p:spPr>
      </p:pic>
    </p:spTree>
    <p:extLst>
      <p:ext uri="{BB962C8B-B14F-4D97-AF65-F5344CB8AC3E}">
        <p14:creationId xmlns:p14="http://schemas.microsoft.com/office/powerpoint/2010/main" val="285209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51D2-E02F-D56B-E906-2059F57F453E}"/>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020766C8-361D-FA45-6DAC-1BDA8B54BD3C}"/>
              </a:ext>
            </a:extLst>
          </p:cNvPr>
          <p:cNvPicPr>
            <a:picLocks noGrp="1" noChangeAspect="1"/>
          </p:cNvPicPr>
          <p:nvPr>
            <p:ph type="pic" sz="quarter" idx="20"/>
          </p:nvPr>
        </p:nvPicPr>
        <p:blipFill>
          <a:blip r:embed="rId2"/>
          <a:srcRect t="10500" b="10500"/>
          <a:stretch>
            <a:fillRect/>
          </a:stretch>
        </p:blipFill>
        <p:spPr>
          <a:xfrm>
            <a:off x="7143400" y="1219242"/>
            <a:ext cx="3918486" cy="2209758"/>
          </a:xfrm>
        </p:spPr>
      </p:pic>
      <p:sp>
        <p:nvSpPr>
          <p:cNvPr id="11" name="Text Placeholder 3">
            <a:extLst>
              <a:ext uri="{FF2B5EF4-FFF2-40B4-BE49-F238E27FC236}">
                <a16:creationId xmlns:a16="http://schemas.microsoft.com/office/drawing/2014/main" id="{426E1377-00BE-EF9D-B3E7-1F6A40AB9087}"/>
              </a:ext>
            </a:extLst>
          </p:cNvPr>
          <p:cNvSpPr txBox="1">
            <a:spLocks/>
          </p:cNvSpPr>
          <p:nvPr/>
        </p:nvSpPr>
        <p:spPr>
          <a:xfrm>
            <a:off x="619876" y="411907"/>
            <a:ext cx="5902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Kako zgraditi hotel z neto ničelnimi emisijami</a:t>
            </a:r>
          </a:p>
          <a:p>
            <a:pPr>
              <a:lnSpc>
                <a:spcPts val="3720"/>
              </a:lnSpc>
            </a:pPr>
            <a:endParaRPr lang="en-US" dirty="0"/>
          </a:p>
          <a:p>
            <a:pPr>
              <a:lnSpc>
                <a:spcPts val="3720"/>
              </a:lnSpc>
            </a:pPr>
            <a:endParaRPr lang="en-US" dirty="0"/>
          </a:p>
        </p:txBody>
      </p:sp>
      <p:sp>
        <p:nvSpPr>
          <p:cNvPr id="12" name="Text Placeholder 4">
            <a:extLst>
              <a:ext uri="{FF2B5EF4-FFF2-40B4-BE49-F238E27FC236}">
                <a16:creationId xmlns:a16="http://schemas.microsoft.com/office/drawing/2014/main" id="{8D8A360E-A329-C00E-FDDB-E046493928D9}"/>
              </a:ext>
            </a:extLst>
          </p:cNvPr>
          <p:cNvSpPr txBox="1">
            <a:spLocks/>
          </p:cNvSpPr>
          <p:nvPr/>
        </p:nvSpPr>
        <p:spPr>
          <a:xfrm>
            <a:off x="615788" y="1889842"/>
            <a:ext cx="6523523" cy="440983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Ime: </a:t>
            </a:r>
          </a:p>
          <a:p>
            <a:pPr indent="0">
              <a:lnSpc>
                <a:spcPts val="2240"/>
              </a:lnSpc>
              <a:buClr>
                <a:srgbClr val="459597"/>
              </a:buClr>
            </a:pPr>
            <a:r>
              <a:rPr lang="en-GB" sz="2800" dirty="0">
                <a:solidFill>
                  <a:srgbClr val="414141"/>
                </a:solidFill>
              </a:rPr>
              <a:t>Hotel Svart, Norveška</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b="1" dirty="0">
                <a:solidFill>
                  <a:srgbClr val="EC7C69"/>
                </a:solidFill>
              </a:rPr>
              <a:t>Opis:</a:t>
            </a:r>
          </a:p>
          <a:p>
            <a:pPr indent="0">
              <a:lnSpc>
                <a:spcPts val="2240"/>
              </a:lnSpc>
              <a:buClr>
                <a:srgbClr val="459597"/>
              </a:buClr>
            </a:pPr>
            <a:r>
              <a:rPr lang="en-GB" sz="2200" dirty="0">
                <a:solidFill>
                  <a:srgbClr val="414141"/>
                </a:solidFill>
              </a:rPr>
              <a:t>Ta video posnetek Tomorrow’s Build raziskuje </a:t>
            </a:r>
          </a:p>
          <a:p>
            <a:pPr indent="0">
              <a:lnSpc>
                <a:spcPts val="2240"/>
              </a:lnSpc>
              <a:buClr>
                <a:srgbClr val="459597"/>
              </a:buClr>
            </a:pPr>
            <a:r>
              <a:rPr lang="en-GB" sz="2200" dirty="0">
                <a:solidFill>
                  <a:srgbClr val="414141"/>
                </a:solidFill>
              </a:rPr>
              <a:t>inovativno zasnovo hotela Svart na Norveškem, </a:t>
            </a:r>
          </a:p>
          <a:p>
            <a:pPr indent="0">
              <a:lnSpc>
                <a:spcPts val="2240"/>
              </a:lnSpc>
              <a:buClr>
                <a:srgbClr val="459597"/>
              </a:buClr>
            </a:pPr>
            <a:r>
              <a:rPr lang="en-GB" sz="2200" dirty="0">
                <a:solidFill>
                  <a:srgbClr val="414141"/>
                </a:solidFill>
              </a:rPr>
              <a:t>enega prvih energetsko pozitivnih hotelov na svetu.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Video pojasnjuje, kako projekt združuje lokalne materiale, pasivne energetske strategije in prilagodljive arhitekturne rešitve, da se zmanjša vpliv na okolje in hkrati ponudi vrhunska doživetja gostom. Ponuja vpogled v gradbene metode in trajnostne prakse, ki hotel naredijo za vzorčni primer razvoja gostinstva z neto ničelnim izpustom.</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cxnSp>
        <p:nvCxnSpPr>
          <p:cNvPr id="13" name="Straight Connector 12">
            <a:extLst>
              <a:ext uri="{FF2B5EF4-FFF2-40B4-BE49-F238E27FC236}">
                <a16:creationId xmlns:a16="http://schemas.microsoft.com/office/drawing/2014/main" id="{41677F2F-EAFF-F17D-A06D-A2E40637F39B}"/>
              </a:ext>
            </a:extLst>
          </p:cNvPr>
          <p:cNvCxnSpPr>
            <a:cxnSpLocks/>
          </p:cNvCxnSpPr>
          <p:nvPr/>
        </p:nvCxnSpPr>
        <p:spPr>
          <a:xfrm>
            <a:off x="1" y="1624932"/>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B4BC03-C87E-627B-C8AB-AA6CA2DE695B}"/>
              </a:ext>
            </a:extLst>
          </p:cNvPr>
          <p:cNvGrpSpPr/>
          <p:nvPr/>
        </p:nvGrpSpPr>
        <p:grpSpPr>
          <a:xfrm>
            <a:off x="9402581" y="2160138"/>
            <a:ext cx="2779672" cy="554397"/>
            <a:chOff x="1800741" y="6353467"/>
            <a:chExt cx="3253859" cy="554397"/>
          </a:xfrm>
        </p:grpSpPr>
        <p:sp>
          <p:nvSpPr>
            <p:cNvPr id="18" name="object 3">
              <a:extLst>
                <a:ext uri="{FF2B5EF4-FFF2-40B4-BE49-F238E27FC236}">
                  <a16:creationId xmlns:a16="http://schemas.microsoft.com/office/drawing/2014/main" id="{2A370E9F-FC44-9E8D-EAFB-455FDE8A13E8}"/>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9" name="Text Placeholder 6">
              <a:extLst>
                <a:ext uri="{FF2B5EF4-FFF2-40B4-BE49-F238E27FC236}">
                  <a16:creationId xmlns:a16="http://schemas.microsoft.com/office/drawing/2014/main" id="{1CADD4C6-A333-9C1F-1060-80C0333C7E98}"/>
                </a:ext>
              </a:extLst>
            </p:cNvPr>
            <p:cNvSpPr txBox="1">
              <a:spLocks/>
            </p:cNvSpPr>
            <p:nvPr/>
          </p:nvSpPr>
          <p:spPr>
            <a:xfrm>
              <a:off x="1800742" y="6493124"/>
              <a:ext cx="3253858" cy="258532"/>
            </a:xfrm>
            <a:prstGeom prst="rect">
              <a:avLst/>
            </a:prstGeom>
            <a:solidFill>
              <a:srgbClr val="EC7C69"/>
            </a:solidFill>
          </p:spPr>
          <p:txBody>
            <a:bodyPr wrap="square" lIns="91440" tIns="45720" rIns="91440" bIns="45720"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err="1">
                  <a:latin typeface="Calibri"/>
                  <a:ea typeface="Calibri"/>
                  <a:cs typeface="Calibri"/>
                </a:rPr>
                <a:t>Fotografija</a:t>
              </a:r>
              <a:r>
                <a:rPr lang="en-GB" sz="1200" dirty="0">
                  <a:latin typeface="Calibri"/>
                  <a:ea typeface="Calibri"/>
                  <a:cs typeface="Calibri"/>
                </a:rPr>
                <a:t>: </a:t>
              </a:r>
              <a:r>
                <a:rPr lang="en-GB" sz="1200" dirty="0" err="1">
                  <a:latin typeface="Calibri"/>
                  <a:ea typeface="Calibri"/>
                  <a:cs typeface="Calibri"/>
                </a:rPr>
                <a:t>Meridaunia</a:t>
              </a:r>
              <a:endParaRPr lang="en-GB" sz="1200" dirty="0">
                <a:latin typeface="Calibri"/>
                <a:ea typeface="Calibri"/>
                <a:cs typeface="Calibri"/>
              </a:endParaRPr>
            </a:p>
          </p:txBody>
        </p:sp>
      </p:grpSp>
      <p:sp>
        <p:nvSpPr>
          <p:cNvPr id="20" name="Oval 19">
            <a:extLst>
              <a:ext uri="{FF2B5EF4-FFF2-40B4-BE49-F238E27FC236}">
                <a16:creationId xmlns:a16="http://schemas.microsoft.com/office/drawing/2014/main" id="{90E0E9A7-B697-C8EF-05A4-A6E8F07F8240}"/>
              </a:ext>
            </a:extLst>
          </p:cNvPr>
          <p:cNvSpPr/>
          <p:nvPr/>
        </p:nvSpPr>
        <p:spPr>
          <a:xfrm>
            <a:off x="5984209" y="343487"/>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226B5366-1E7F-671B-E863-A20A4E96D7AA}"/>
              </a:ext>
            </a:extLst>
          </p:cNvPr>
          <p:cNvSpPr/>
          <p:nvPr/>
        </p:nvSpPr>
        <p:spPr>
          <a:xfrm>
            <a:off x="5984361" y="346012"/>
            <a:ext cx="1755286" cy="163952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Kliknite za ogled videa</a:t>
            </a:r>
          </a:p>
        </p:txBody>
      </p:sp>
      <p:pic>
        <p:nvPicPr>
          <p:cNvPr id="23" name="Picture 22">
            <a:extLst>
              <a:ext uri="{FF2B5EF4-FFF2-40B4-BE49-F238E27FC236}">
                <a16:creationId xmlns:a16="http://schemas.microsoft.com/office/drawing/2014/main" id="{DB36F58B-9B6F-0E7A-1C2A-6133BAFD4FF9}"/>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998267" y="3564496"/>
            <a:ext cx="4194013" cy="3114966"/>
          </a:xfrm>
          <a:prstGeom prst="rect">
            <a:avLst/>
          </a:prstGeom>
        </p:spPr>
      </p:pic>
      <p:sp>
        <p:nvSpPr>
          <p:cNvPr id="24" name="Slide Number Placeholder 5">
            <a:extLst>
              <a:ext uri="{FF2B5EF4-FFF2-40B4-BE49-F238E27FC236}">
                <a16:creationId xmlns:a16="http://schemas.microsoft.com/office/drawing/2014/main" id="{AD35A133-CAC6-0C71-784D-4CC74D962B9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41</a:t>
            </a:fld>
            <a:endParaRPr lang="fr-CA" sz="1200" dirty="0"/>
          </a:p>
        </p:txBody>
      </p:sp>
    </p:spTree>
    <p:extLst>
      <p:ext uri="{BB962C8B-B14F-4D97-AF65-F5344CB8AC3E}">
        <p14:creationId xmlns:p14="http://schemas.microsoft.com/office/powerpoint/2010/main" val="2048951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E338-1E55-CFD6-95EF-4CD7EDF5170C}"/>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12B4705C-D18C-81DC-4FF3-26C0E1171E9C}"/>
              </a:ext>
            </a:extLst>
          </p:cNvPr>
          <p:cNvPicPr>
            <a:picLocks noGrp="1" noChangeAspect="1"/>
          </p:cNvPicPr>
          <p:nvPr>
            <p:ph type="pic" sz="quarter" idx="20"/>
          </p:nvPr>
        </p:nvPicPr>
        <p:blipFill>
          <a:blip r:embed="rId2"/>
          <a:srcRect t="10500" b="10500"/>
          <a:stretch>
            <a:fillRect/>
          </a:stretch>
        </p:blipFill>
        <p:spPr>
          <a:xfrm>
            <a:off x="7143400" y="1219242"/>
            <a:ext cx="3918486" cy="2209758"/>
          </a:xfrm>
        </p:spPr>
      </p:pic>
      <p:sp>
        <p:nvSpPr>
          <p:cNvPr id="11" name="Text Placeholder 3">
            <a:extLst>
              <a:ext uri="{FF2B5EF4-FFF2-40B4-BE49-F238E27FC236}">
                <a16:creationId xmlns:a16="http://schemas.microsoft.com/office/drawing/2014/main" id="{D71A1B75-58A3-5DE0-4C2D-6273A2D35D98}"/>
              </a:ext>
            </a:extLst>
          </p:cNvPr>
          <p:cNvSpPr txBox="1">
            <a:spLocks/>
          </p:cNvSpPr>
          <p:nvPr/>
        </p:nvSpPr>
        <p:spPr>
          <a:xfrm>
            <a:off x="629645" y="460753"/>
            <a:ext cx="5169994" cy="76457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Kako zgraditi hotel z neto ničelnimi emisijami</a:t>
            </a:r>
          </a:p>
          <a:p>
            <a:pPr>
              <a:lnSpc>
                <a:spcPts val="3720"/>
              </a:lnSpc>
            </a:pPr>
            <a:endParaRPr lang="en-US" dirty="0"/>
          </a:p>
          <a:p>
            <a:pPr>
              <a:lnSpc>
                <a:spcPts val="3720"/>
              </a:lnSpc>
            </a:pPr>
            <a:endParaRPr lang="en-US" dirty="0"/>
          </a:p>
        </p:txBody>
      </p:sp>
      <p:sp>
        <p:nvSpPr>
          <p:cNvPr id="12" name="Text Placeholder 4">
            <a:extLst>
              <a:ext uri="{FF2B5EF4-FFF2-40B4-BE49-F238E27FC236}">
                <a16:creationId xmlns:a16="http://schemas.microsoft.com/office/drawing/2014/main" id="{8262F479-0A79-AE73-3E80-FEEDB4B09197}"/>
              </a:ext>
            </a:extLst>
          </p:cNvPr>
          <p:cNvSpPr txBox="1">
            <a:spLocks/>
          </p:cNvSpPr>
          <p:nvPr/>
        </p:nvSpPr>
        <p:spPr>
          <a:xfrm>
            <a:off x="629645" y="2317748"/>
            <a:ext cx="5345840" cy="363806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Uporabi za temo 1: </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dirty="0">
                <a:solidFill>
                  <a:srgbClr val="414141"/>
                </a:solidFill>
              </a:rPr>
              <a:t>Ta video podpira poglavje 2: Boljše izbire pri gradnji – materiali, razpored in prilagodljivost. Prikazuje, kako strateške izbire pri načrtovanju – kot so pasivna sončna usmeritev, uporaba okolju prijaznih materialov in modularna gradnja – lahko ustvarijo nastanitev, ki je hkrati razkošna in okolju prijazna.</a:t>
            </a: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p:txBody>
      </p:sp>
      <p:cxnSp>
        <p:nvCxnSpPr>
          <p:cNvPr id="13" name="Straight Connector 12">
            <a:extLst>
              <a:ext uri="{FF2B5EF4-FFF2-40B4-BE49-F238E27FC236}">
                <a16:creationId xmlns:a16="http://schemas.microsoft.com/office/drawing/2014/main" id="{A041B2D3-D6D6-AD9F-CFD6-7D4CB700AF87}"/>
              </a:ext>
            </a:extLst>
          </p:cNvPr>
          <p:cNvCxnSpPr>
            <a:cxnSpLocks/>
          </p:cNvCxnSpPr>
          <p:nvPr/>
        </p:nvCxnSpPr>
        <p:spPr>
          <a:xfrm>
            <a:off x="1" y="1624932"/>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7A2589E-D8F0-A48E-065E-20771E30EAFB}"/>
              </a:ext>
            </a:extLst>
          </p:cNvPr>
          <p:cNvGrpSpPr/>
          <p:nvPr/>
        </p:nvGrpSpPr>
        <p:grpSpPr>
          <a:xfrm>
            <a:off x="9402581" y="2160138"/>
            <a:ext cx="2779672" cy="554397"/>
            <a:chOff x="1800741" y="6353467"/>
            <a:chExt cx="3253859" cy="554397"/>
          </a:xfrm>
        </p:grpSpPr>
        <p:sp>
          <p:nvSpPr>
            <p:cNvPr id="18" name="object 3">
              <a:extLst>
                <a:ext uri="{FF2B5EF4-FFF2-40B4-BE49-F238E27FC236}">
                  <a16:creationId xmlns:a16="http://schemas.microsoft.com/office/drawing/2014/main" id="{CE5A3EC9-CAB1-DD74-00A2-AEA358BDCFE9}"/>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9" name="Text Placeholder 6">
              <a:extLst>
                <a:ext uri="{FF2B5EF4-FFF2-40B4-BE49-F238E27FC236}">
                  <a16:creationId xmlns:a16="http://schemas.microsoft.com/office/drawing/2014/main" id="{7F683709-6BB2-59B0-41E4-46AB2948BA86}"/>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Avtor fotografije: </a:t>
              </a:r>
              <a:r>
                <a:rPr lang="en-GB" sz="1200" dirty="0" err="1"/>
                <a:t>Meridaunia</a:t>
              </a:r>
              <a:endParaRPr lang="en-GB" sz="1200" dirty="0"/>
            </a:p>
          </p:txBody>
        </p:sp>
      </p:grpSp>
      <p:sp>
        <p:nvSpPr>
          <p:cNvPr id="20" name="Oval 19">
            <a:extLst>
              <a:ext uri="{FF2B5EF4-FFF2-40B4-BE49-F238E27FC236}">
                <a16:creationId xmlns:a16="http://schemas.microsoft.com/office/drawing/2014/main" id="{71F4427B-7AA2-CBA1-A299-CC68737A5FF7}"/>
              </a:ext>
            </a:extLst>
          </p:cNvPr>
          <p:cNvSpPr/>
          <p:nvPr/>
        </p:nvSpPr>
        <p:spPr>
          <a:xfrm>
            <a:off x="5984209" y="343487"/>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FD6F72CE-C86C-7DEC-6A1A-A9265DDE98DF}"/>
              </a:ext>
            </a:extLst>
          </p:cNvPr>
          <p:cNvSpPr/>
          <p:nvPr/>
        </p:nvSpPr>
        <p:spPr>
          <a:xfrm>
            <a:off x="5984361" y="346012"/>
            <a:ext cx="1755286" cy="163952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Kliknite za ogled videa</a:t>
            </a:r>
          </a:p>
        </p:txBody>
      </p:sp>
      <p:pic>
        <p:nvPicPr>
          <p:cNvPr id="6" name="Picture 5">
            <a:extLst>
              <a:ext uri="{FF2B5EF4-FFF2-40B4-BE49-F238E27FC236}">
                <a16:creationId xmlns:a16="http://schemas.microsoft.com/office/drawing/2014/main" id="{E3400D93-3913-BF3F-6D4F-5DA48C4A481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82806" y="3877111"/>
            <a:ext cx="4194013" cy="3114966"/>
          </a:xfrm>
          <a:prstGeom prst="rect">
            <a:avLst/>
          </a:prstGeom>
        </p:spPr>
      </p:pic>
      <p:sp>
        <p:nvSpPr>
          <p:cNvPr id="7" name="Slide Number Placeholder 5">
            <a:extLst>
              <a:ext uri="{FF2B5EF4-FFF2-40B4-BE49-F238E27FC236}">
                <a16:creationId xmlns:a16="http://schemas.microsoft.com/office/drawing/2014/main" id="{22748D15-19E5-BF91-FBFE-6A2F9316B3FA}"/>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42</a:t>
            </a:fld>
            <a:endParaRPr lang="fr-CA" sz="1200" dirty="0"/>
          </a:p>
        </p:txBody>
      </p:sp>
    </p:spTree>
    <p:extLst>
      <p:ext uri="{BB962C8B-B14F-4D97-AF65-F5344CB8AC3E}">
        <p14:creationId xmlns:p14="http://schemas.microsoft.com/office/powerpoint/2010/main" val="3236197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6C501-3366-A1DF-7129-304FF160F5C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103E3C5-A721-9C32-7A02-02374EBBB66F}"/>
              </a:ext>
            </a:extLst>
          </p:cNvPr>
          <p:cNvSpPr txBox="1">
            <a:spLocks/>
          </p:cNvSpPr>
          <p:nvPr/>
        </p:nvSpPr>
        <p:spPr>
          <a:xfrm>
            <a:off x="629646" y="411907"/>
            <a:ext cx="919797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a:t>
            </a:r>
            <a:r>
              <a:rPr lang="en-US" b="0" dirty="0">
                <a:solidFill>
                  <a:srgbClr val="414141"/>
                </a:solidFill>
              </a:rPr>
              <a:t>EC3 (kalkulator za izračun ogljika v gradbenih materialih)</a:t>
            </a:r>
          </a:p>
          <a:p>
            <a:pPr>
              <a:lnSpc>
                <a:spcPts val="3720"/>
              </a:lnSpc>
            </a:pPr>
            <a:endParaRPr lang="en-US" dirty="0"/>
          </a:p>
        </p:txBody>
      </p:sp>
      <p:cxnSp>
        <p:nvCxnSpPr>
          <p:cNvPr id="10" name="Straight Connector 9">
            <a:extLst>
              <a:ext uri="{FF2B5EF4-FFF2-40B4-BE49-F238E27FC236}">
                <a16:creationId xmlns:a16="http://schemas.microsoft.com/office/drawing/2014/main" id="{2F010846-18FF-EEB5-D3BB-2D3E318E36E1}"/>
              </a:ext>
            </a:extLst>
          </p:cNvPr>
          <p:cNvCxnSpPr>
            <a:cxnSpLocks/>
          </p:cNvCxnSpPr>
          <p:nvPr/>
        </p:nvCxnSpPr>
        <p:spPr>
          <a:xfrm>
            <a:off x="0" y="1615190"/>
            <a:ext cx="562983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F1C33CA2-8FE3-6D36-6F96-E74974372FF0}"/>
              </a:ext>
            </a:extLst>
          </p:cNvPr>
          <p:cNvSpPr txBox="1">
            <a:spLocks/>
          </p:cNvSpPr>
          <p:nvPr/>
        </p:nvSpPr>
        <p:spPr>
          <a:xfrm>
            <a:off x="629646" y="2072472"/>
            <a:ext cx="546279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dirty="0">
                <a:solidFill>
                  <a:srgbClr val="414141"/>
                </a:solidFill>
              </a:rPr>
              <a:t>EC3 je brezplačna digitalna platforma, ki jo je razvila organizacija Building Transparency in pomaga oblikovalcem, gradbenikom in razvijalcem nastanitev oceniti in zmanjšati vgrajeni ogljik v gradbenih materialih. </a:t>
            </a:r>
          </a:p>
          <a:p>
            <a:pPr indent="0">
              <a:lnSpc>
                <a:spcPts val="2240"/>
              </a:lnSpc>
              <a:buClr>
                <a:srgbClr val="459597"/>
              </a:buClr>
            </a:pPr>
            <a:endParaRPr lang="en-GB" dirty="0">
              <a:solidFill>
                <a:srgbClr val="414141"/>
              </a:solidFill>
            </a:endParaRPr>
          </a:p>
          <a:p>
            <a:pPr indent="0">
              <a:lnSpc>
                <a:spcPts val="2240"/>
              </a:lnSpc>
              <a:buClr>
                <a:srgbClr val="459597"/>
              </a:buClr>
            </a:pPr>
            <a:r>
              <a:rPr lang="en-GB" dirty="0">
                <a:solidFill>
                  <a:srgbClr val="414141"/>
                </a:solidFill>
              </a:rPr>
              <a:t>Zagotavlja podatke v realnem času o vplivu materialov, kot so beton, jeklo, les in izolacija, na okolje, kar uporabnikom omogoča, da se v fazi načrtovanja in nabave odločajo za nizkoogljične alternative.</a:t>
            </a:r>
          </a:p>
        </p:txBody>
      </p:sp>
      <p:pic>
        <p:nvPicPr>
          <p:cNvPr id="5" name="Immagine 6" descr="Immagine che contiene testo, mappa&#10;&#10;Il contenuto generato dall&amp;#39;IA potrebbe non essere corretto.">
            <a:extLst>
              <a:ext uri="{FF2B5EF4-FFF2-40B4-BE49-F238E27FC236}">
                <a16:creationId xmlns:a16="http://schemas.microsoft.com/office/drawing/2014/main" id="{2F937C6D-3C1F-32B3-E58F-C46BADBD2D7A}"/>
              </a:ext>
            </a:extLst>
          </p:cNvPr>
          <p:cNvPicPr>
            <a:picLocks noChangeAspect="1"/>
          </p:cNvPicPr>
          <p:nvPr/>
        </p:nvPicPr>
        <p:blipFill rotWithShape="1">
          <a:blip r:embed="rId2">
            <a:duotone>
              <a:schemeClr val="accent2">
                <a:shade val="45000"/>
                <a:satMod val="135000"/>
              </a:schemeClr>
              <a:prstClr val="white"/>
            </a:duotone>
          </a:blip>
          <a:srcRect l="37592" t="1205" r="1"/>
          <a:stretch/>
        </p:blipFill>
        <p:spPr>
          <a:xfrm flipH="1">
            <a:off x="7050965" y="2818954"/>
            <a:ext cx="3896841" cy="4039046"/>
          </a:xfrm>
          <a:prstGeom prst="rect">
            <a:avLst/>
          </a:prstGeom>
        </p:spPr>
      </p:pic>
      <p:sp>
        <p:nvSpPr>
          <p:cNvPr id="14" name="Oval 13">
            <a:extLst>
              <a:ext uri="{FF2B5EF4-FFF2-40B4-BE49-F238E27FC236}">
                <a16:creationId xmlns:a16="http://schemas.microsoft.com/office/drawing/2014/main" id="{6AC6F2DD-89C7-083B-C664-E1A025E1CB3F}"/>
              </a:ext>
            </a:extLst>
          </p:cNvPr>
          <p:cNvSpPr/>
          <p:nvPr/>
        </p:nvSpPr>
        <p:spPr>
          <a:xfrm>
            <a:off x="10072052" y="1018191"/>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22">
            <a:extLst>
              <a:ext uri="{FF2B5EF4-FFF2-40B4-BE49-F238E27FC236}">
                <a16:creationId xmlns:a16="http://schemas.microsoft.com/office/drawing/2014/main" id="{6AF4261E-A4BC-AB14-8928-7DAA82E50112}"/>
              </a:ext>
            </a:extLst>
          </p:cNvPr>
          <p:cNvSpPr/>
          <p:nvPr/>
        </p:nvSpPr>
        <p:spPr>
          <a:xfrm>
            <a:off x="9831256" y="1018191"/>
            <a:ext cx="2233100"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Kliknite za prenos orodij</a:t>
            </a:r>
            <a:endParaRPr lang="en-IE" sz="2400" b="1" dirty="0">
              <a:solidFill>
                <a:schemeClr val="bg2"/>
              </a:solidFill>
              <a:ea typeface="Calibri"/>
              <a:cs typeface="Calibri"/>
              <a:hlinkClick r:id="rId3">
                <a:extLst>
                  <a:ext uri="{A12FA001-AC4F-418D-AE19-62706E023703}">
                    <ahyp:hlinkClr xmlns:ahyp="http://schemas.microsoft.com/office/drawing/2018/hyperlinkcolor" val="tx"/>
                  </a:ext>
                </a:extLst>
              </a:hlinkClick>
            </a:endParaRPr>
          </a:p>
        </p:txBody>
      </p:sp>
      <p:sp>
        <p:nvSpPr>
          <p:cNvPr id="17" name="Slide Number Placeholder 5">
            <a:extLst>
              <a:ext uri="{FF2B5EF4-FFF2-40B4-BE49-F238E27FC236}">
                <a16:creationId xmlns:a16="http://schemas.microsoft.com/office/drawing/2014/main" id="{CCA79935-AAE3-D332-9497-DAD7DCA6B1D5}"/>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43</a:t>
            </a:fld>
            <a:endParaRPr lang="fr-CA" sz="1200" dirty="0"/>
          </a:p>
        </p:txBody>
      </p:sp>
    </p:spTree>
    <p:extLst>
      <p:ext uri="{BB962C8B-B14F-4D97-AF65-F5344CB8AC3E}">
        <p14:creationId xmlns:p14="http://schemas.microsoft.com/office/powerpoint/2010/main" val="2629703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81BF-CC46-69BC-4758-98544870C98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525C4E7-D6D8-B4C8-A550-4E046B595833}"/>
              </a:ext>
            </a:extLst>
          </p:cNvPr>
          <p:cNvSpPr txBox="1">
            <a:spLocks/>
          </p:cNvSpPr>
          <p:nvPr/>
        </p:nvSpPr>
        <p:spPr>
          <a:xfrm>
            <a:off x="629646" y="460753"/>
            <a:ext cx="67752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a:t>
            </a:r>
            <a:r>
              <a:rPr lang="en-US" b="0" dirty="0">
                <a:solidFill>
                  <a:srgbClr val="414141"/>
                </a:solidFill>
              </a:rPr>
              <a:t>EC3 (kalkulator za izračun ogljika v gradbeništvu)</a:t>
            </a:r>
          </a:p>
          <a:p>
            <a:pPr>
              <a:lnSpc>
                <a:spcPts val="3720"/>
              </a:lnSpc>
            </a:pPr>
            <a:endParaRPr lang="en-US" dirty="0"/>
          </a:p>
        </p:txBody>
      </p:sp>
      <p:cxnSp>
        <p:nvCxnSpPr>
          <p:cNvPr id="10" name="Straight Connector 9">
            <a:extLst>
              <a:ext uri="{FF2B5EF4-FFF2-40B4-BE49-F238E27FC236}">
                <a16:creationId xmlns:a16="http://schemas.microsoft.com/office/drawing/2014/main" id="{DEC3594D-DE1D-60B6-F4D3-C36BEABF22B3}"/>
              </a:ext>
            </a:extLst>
          </p:cNvPr>
          <p:cNvCxnSpPr>
            <a:cxnSpLocks/>
          </p:cNvCxnSpPr>
          <p:nvPr/>
        </p:nvCxnSpPr>
        <p:spPr>
          <a:xfrm>
            <a:off x="0" y="1615190"/>
            <a:ext cx="562983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08519216-0BE5-0F69-5E9B-B2D8C68CBC33}"/>
              </a:ext>
            </a:extLst>
          </p:cNvPr>
          <p:cNvSpPr txBox="1">
            <a:spLocks/>
          </p:cNvSpPr>
          <p:nvPr/>
        </p:nvSpPr>
        <p:spPr>
          <a:xfrm>
            <a:off x="629646" y="2287395"/>
            <a:ext cx="5179483" cy="300306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dirty="0">
                <a:solidFill>
                  <a:srgbClr val="414141"/>
                </a:solidFill>
              </a:rPr>
              <a:t>EC3 je zelo pomemben za izbiro trajnostnih gradbenih materialov in načrtovanje okolju prijazne gradnje. </a:t>
            </a:r>
          </a:p>
          <a:p>
            <a:pPr indent="0">
              <a:lnSpc>
                <a:spcPts val="2240"/>
              </a:lnSpc>
              <a:buClr>
                <a:srgbClr val="459597"/>
              </a:buClr>
            </a:pPr>
            <a:endParaRPr lang="en-GB" dirty="0">
              <a:solidFill>
                <a:srgbClr val="414141"/>
              </a:solidFill>
            </a:endParaRPr>
          </a:p>
          <a:p>
            <a:pPr indent="0">
              <a:lnSpc>
                <a:spcPts val="2240"/>
              </a:lnSpc>
              <a:buClr>
                <a:srgbClr val="459597"/>
              </a:buClr>
            </a:pPr>
            <a:r>
              <a:rPr lang="en-GB" dirty="0">
                <a:solidFill>
                  <a:srgbClr val="414141"/>
                </a:solidFill>
              </a:rPr>
              <a:t>Uporabniki lahko primerjajo dobavitelje, ocenijo ogljični odtis različnih možnosti in dajo prednost lokalnim in recikliranim materialom, s čimer podpirajo okoljske cilje in avtentično, na kraju zasnovano oblikovanje.</a:t>
            </a:r>
          </a:p>
        </p:txBody>
      </p:sp>
      <p:pic>
        <p:nvPicPr>
          <p:cNvPr id="5" name="Immagine 6" descr="Immagine che contiene testo, mappa&#10;&#10;Il contenuto generato dall&amp;#39;IA potrebbe non essere corretto.">
            <a:extLst>
              <a:ext uri="{FF2B5EF4-FFF2-40B4-BE49-F238E27FC236}">
                <a16:creationId xmlns:a16="http://schemas.microsoft.com/office/drawing/2014/main" id="{5BB1C49D-C978-9EAE-145E-41107294669C}"/>
              </a:ext>
            </a:extLst>
          </p:cNvPr>
          <p:cNvPicPr>
            <a:picLocks noChangeAspect="1"/>
          </p:cNvPicPr>
          <p:nvPr/>
        </p:nvPicPr>
        <p:blipFill rotWithShape="1">
          <a:blip r:embed="rId2">
            <a:duotone>
              <a:schemeClr val="accent2">
                <a:shade val="45000"/>
                <a:satMod val="135000"/>
              </a:schemeClr>
              <a:prstClr val="white"/>
            </a:duotone>
          </a:blip>
          <a:srcRect l="37592" t="1205" r="1"/>
          <a:stretch/>
        </p:blipFill>
        <p:spPr>
          <a:xfrm flipH="1">
            <a:off x="7050965" y="2818954"/>
            <a:ext cx="3896841" cy="4039046"/>
          </a:xfrm>
          <a:prstGeom prst="rect">
            <a:avLst/>
          </a:prstGeom>
        </p:spPr>
      </p:pic>
      <p:sp>
        <p:nvSpPr>
          <p:cNvPr id="14" name="Oval 13">
            <a:extLst>
              <a:ext uri="{FF2B5EF4-FFF2-40B4-BE49-F238E27FC236}">
                <a16:creationId xmlns:a16="http://schemas.microsoft.com/office/drawing/2014/main" id="{94FC964F-344C-A957-C9AC-C25B131C1ECD}"/>
              </a:ext>
            </a:extLst>
          </p:cNvPr>
          <p:cNvSpPr/>
          <p:nvPr/>
        </p:nvSpPr>
        <p:spPr>
          <a:xfrm>
            <a:off x="10072052" y="1018191"/>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22">
            <a:extLst>
              <a:ext uri="{FF2B5EF4-FFF2-40B4-BE49-F238E27FC236}">
                <a16:creationId xmlns:a16="http://schemas.microsoft.com/office/drawing/2014/main" id="{C9E51C4A-9C35-6B96-B0DD-987B93664531}"/>
              </a:ext>
            </a:extLst>
          </p:cNvPr>
          <p:cNvSpPr/>
          <p:nvPr/>
        </p:nvSpPr>
        <p:spPr>
          <a:xfrm>
            <a:off x="9831256" y="1018191"/>
            <a:ext cx="2233100"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Kliknite za prenos orodij</a:t>
            </a:r>
            <a:endParaRPr lang="en-IE" sz="2400" b="1" dirty="0">
              <a:solidFill>
                <a:schemeClr val="bg2"/>
              </a:solidFill>
              <a:ea typeface="Calibri"/>
              <a:cs typeface="Calibri"/>
              <a:hlinkClick r:id="rId3">
                <a:extLst>
                  <a:ext uri="{A12FA001-AC4F-418D-AE19-62706E023703}">
                    <ahyp:hlinkClr xmlns:ahyp="http://schemas.microsoft.com/office/drawing/2018/hyperlinkcolor" val="tx"/>
                  </a:ext>
                </a:extLst>
              </a:hlinkClick>
            </a:endParaRPr>
          </a:p>
        </p:txBody>
      </p:sp>
      <p:sp>
        <p:nvSpPr>
          <p:cNvPr id="2" name="Slide Number Placeholder 5">
            <a:extLst>
              <a:ext uri="{FF2B5EF4-FFF2-40B4-BE49-F238E27FC236}">
                <a16:creationId xmlns:a16="http://schemas.microsoft.com/office/drawing/2014/main" id="{90449C1A-04F9-6D60-CEED-570219E5106A}"/>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44</a:t>
            </a:fld>
            <a:endParaRPr lang="fr-CA" sz="1200" dirty="0"/>
          </a:p>
        </p:txBody>
      </p:sp>
    </p:spTree>
    <p:extLst>
      <p:ext uri="{BB962C8B-B14F-4D97-AF65-F5344CB8AC3E}">
        <p14:creationId xmlns:p14="http://schemas.microsoft.com/office/powerpoint/2010/main" val="3123592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IRSKA</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lIns="91440" tIns="45720" rIns="91440" bIns="45720" anchor="ctr">
            <a:noAutofit/>
          </a:bodyPr>
          <a:lstStyle/>
          <a:p>
            <a:r>
              <a:rPr lang="en-GB" dirty="0" err="1">
                <a:latin typeface="Calibri"/>
                <a:ea typeface="Calibri"/>
                <a:cs typeface="Calibri"/>
              </a:rPr>
              <a:t>Fotografija</a:t>
            </a:r>
            <a:r>
              <a:rPr lang="en-GB" dirty="0">
                <a:latin typeface="Calibri"/>
                <a:ea typeface="Calibri"/>
                <a:cs typeface="Calibri"/>
              </a:rPr>
              <a:t>: </a:t>
            </a:r>
            <a:r>
              <a:rPr lang="en-US" dirty="0">
                <a:latin typeface="Calibri"/>
                <a:ea typeface="Calibri"/>
                <a:cs typeface="Calibri"/>
              </a:rPr>
              <a:t>The Hidden Haven, Cork, Irska</a:t>
            </a:r>
            <a:endParaRPr lang="en-GB">
              <a:latin typeface="Calibri"/>
              <a:ea typeface="Calibri"/>
              <a:cs typeface="Calibri"/>
            </a:endParaRPr>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834B25E8-E148-7C8B-3257-695C4003DA1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Tree>
    <p:extLst>
      <p:ext uri="{BB962C8B-B14F-4D97-AF65-F5344CB8AC3E}">
        <p14:creationId xmlns:p14="http://schemas.microsoft.com/office/powerpoint/2010/main" val="1296169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5BD0-233A-9FBC-0C1E-E16E7BD4272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A29135E-FD5D-2A50-BE0C-AC908A4E9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D5CDD66E-7B24-D47D-F446-0F280291EA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46</a:t>
            </a:fld>
            <a:endParaRPr lang="fr-CA" sz="1200" dirty="0">
              <a:solidFill>
                <a:schemeClr val="bg1"/>
              </a:solidFill>
            </a:endParaRPr>
          </a:p>
        </p:txBody>
      </p:sp>
      <p:sp>
        <p:nvSpPr>
          <p:cNvPr id="2" name="Text Placeholder 5">
            <a:extLst>
              <a:ext uri="{FF2B5EF4-FFF2-40B4-BE49-F238E27FC236}">
                <a16:creationId xmlns:a16="http://schemas.microsoft.com/office/drawing/2014/main" id="{F8F29D3C-8DED-84C0-D6F0-308DDAB0BCCE}"/>
              </a:ext>
            </a:extLst>
          </p:cNvPr>
          <p:cNvSpPr txBox="1">
            <a:spLocks/>
          </p:cNvSpPr>
          <p:nvPr/>
        </p:nvSpPr>
        <p:spPr>
          <a:xfrm>
            <a:off x="937708" y="763768"/>
            <a:ext cx="6511963"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C7C69"/>
                </a:solidFill>
              </a:rPr>
              <a:t>Praktična vaja: </a:t>
            </a:r>
            <a:r>
              <a:rPr lang="en-US" sz="3600" dirty="0">
                <a:solidFill>
                  <a:srgbClr val="414141"/>
                </a:solidFill>
              </a:rPr>
              <a:t>Oblikujte koncept trajnostne gostinske enote</a:t>
            </a:r>
          </a:p>
          <a:p>
            <a:pPr marL="0" indent="0">
              <a:buNone/>
            </a:pPr>
            <a:endParaRPr lang="en-US" sz="3600" b="1" dirty="0">
              <a:solidFill>
                <a:srgbClr val="EC7C69"/>
              </a:solidFill>
            </a:endParaRPr>
          </a:p>
        </p:txBody>
      </p:sp>
      <p:sp>
        <p:nvSpPr>
          <p:cNvPr id="3" name="Text Placeholder 1">
            <a:extLst>
              <a:ext uri="{FF2B5EF4-FFF2-40B4-BE49-F238E27FC236}">
                <a16:creationId xmlns:a16="http://schemas.microsoft.com/office/drawing/2014/main" id="{B77E17EE-4271-DC79-9742-762CB9B3BAAC}"/>
              </a:ext>
            </a:extLst>
          </p:cNvPr>
          <p:cNvSpPr txBox="1">
            <a:spLocks/>
          </p:cNvSpPr>
          <p:nvPr/>
        </p:nvSpPr>
        <p:spPr>
          <a:xfrm>
            <a:off x="5312825" y="2057179"/>
            <a:ext cx="602132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Koraki:</a:t>
            </a:r>
          </a:p>
          <a:p>
            <a:pPr algn="l">
              <a:lnSpc>
                <a:spcPts val="2340"/>
              </a:lnSpc>
              <a:spcBef>
                <a:spcPts val="0"/>
              </a:spcBef>
              <a:buClr>
                <a:srgbClr val="459597"/>
              </a:buClr>
            </a:pPr>
            <a:endParaRPr lang="en-IE" sz="2400" b="1" dirty="0">
              <a:solidFill>
                <a:srgbClr val="EC7C69"/>
              </a:solidFill>
            </a:endParaRPr>
          </a:p>
          <a:p>
            <a:pPr marL="342900" indent="-342900" algn="l">
              <a:lnSpc>
                <a:spcPts val="2340"/>
              </a:lnSpc>
              <a:spcBef>
                <a:spcPts val="0"/>
              </a:spcBef>
              <a:buClr>
                <a:srgbClr val="459597"/>
              </a:buClr>
              <a:buFont typeface="Wingdings" pitchFamily="2" charset="2"/>
              <a:buChar char="q"/>
            </a:pPr>
            <a:r>
              <a:rPr lang="en-IE" sz="2200" b="1" dirty="0" err="1">
                <a:solidFill>
                  <a:srgbClr val="414141"/>
                </a:solidFill>
              </a:rPr>
              <a:t>Izberite</a:t>
            </a:r>
            <a:r>
              <a:rPr lang="en-IE" sz="2200" b="1" dirty="0">
                <a:solidFill>
                  <a:srgbClr val="414141"/>
                </a:solidFill>
              </a:rPr>
              <a:t> </a:t>
            </a:r>
            <a:r>
              <a:rPr lang="en-IE" sz="2200" b="1" dirty="0" err="1">
                <a:solidFill>
                  <a:srgbClr val="414141"/>
                </a:solidFill>
              </a:rPr>
              <a:t>materiale</a:t>
            </a:r>
            <a:r>
              <a:rPr lang="en-IE" sz="2200" b="1" dirty="0">
                <a:solidFill>
                  <a:srgbClr val="414141"/>
                </a:solidFill>
              </a:rPr>
              <a:t> </a:t>
            </a:r>
            <a:endParaRPr lang="en-IE" sz="2200" b="1" dirty="0">
              <a:solidFill>
                <a:srgbClr val="414141"/>
              </a:solidFill>
              <a:ea typeface="Calibri"/>
              <a:cs typeface="Calibri"/>
            </a:endParaRPr>
          </a:p>
          <a:p>
            <a:pPr marL="360045" algn="l">
              <a:lnSpc>
                <a:spcPts val="2340"/>
              </a:lnSpc>
              <a:spcBef>
                <a:spcPts val="0"/>
              </a:spcBef>
              <a:buClr>
                <a:srgbClr val="459597"/>
              </a:buClr>
            </a:pPr>
            <a:r>
              <a:rPr lang="en-IE" sz="2200" dirty="0">
                <a:solidFill>
                  <a:srgbClr val="414141"/>
                </a:solidFill>
              </a:rPr>
              <a:t>Izberite dva lokalna ali reciklirana materiala in pojasnite, zakaj sta primerna za izbrano regijo (podnebje, dediščina, trajnost). </a:t>
            </a:r>
            <a:endParaRPr lang="en-IE" sz="2200" dirty="0">
              <a:solidFill>
                <a:srgbClr val="414141"/>
              </a:solidFill>
              <a:ea typeface="Calibri" panose="020F0502020204030204"/>
              <a:cs typeface="Calibri" panose="020F0502020204030204"/>
            </a:endParaRPr>
          </a:p>
          <a:p>
            <a:pPr marL="342900" indent="-342900" algn="l">
              <a:lnSpc>
                <a:spcPts val="2340"/>
              </a:lnSpc>
              <a:spcBef>
                <a:spcPts val="0"/>
              </a:spcBef>
              <a:buClr>
                <a:srgbClr val="459597"/>
              </a:buClr>
              <a:buFont typeface="Wingdings" pitchFamily="2" charset="2"/>
              <a:buChar char="q"/>
            </a:pPr>
            <a:endParaRPr lang="en-IE" sz="2200" dirty="0">
              <a:solidFill>
                <a:srgbClr val="414141"/>
              </a:solidFill>
            </a:endParaRPr>
          </a:p>
          <a:p>
            <a:pPr marL="342900" indent="-342900" algn="l">
              <a:lnSpc>
                <a:spcPts val="2340"/>
              </a:lnSpc>
              <a:spcBef>
                <a:spcPts val="0"/>
              </a:spcBef>
              <a:buClr>
                <a:srgbClr val="459597"/>
              </a:buClr>
              <a:buFont typeface="Wingdings" pitchFamily="2" charset="2"/>
              <a:buChar char="q"/>
            </a:pPr>
            <a:r>
              <a:rPr lang="en-IE" sz="2200" b="1" dirty="0" err="1">
                <a:solidFill>
                  <a:srgbClr val="414141"/>
                </a:solidFill>
              </a:rPr>
              <a:t>Načrtujte</a:t>
            </a:r>
            <a:r>
              <a:rPr lang="en-IE" sz="2200" b="1" dirty="0">
                <a:solidFill>
                  <a:srgbClr val="414141"/>
                </a:solidFill>
              </a:rPr>
              <a:t> </a:t>
            </a:r>
            <a:r>
              <a:rPr lang="en-IE" sz="2200" b="1" dirty="0" err="1">
                <a:solidFill>
                  <a:srgbClr val="414141"/>
                </a:solidFill>
              </a:rPr>
              <a:t>pasivno</a:t>
            </a:r>
            <a:r>
              <a:rPr lang="en-IE" sz="2200" b="1" dirty="0">
                <a:solidFill>
                  <a:srgbClr val="414141"/>
                </a:solidFill>
              </a:rPr>
              <a:t> </a:t>
            </a:r>
            <a:r>
              <a:rPr lang="en-IE" sz="2200" b="1" dirty="0" err="1">
                <a:solidFill>
                  <a:srgbClr val="414141"/>
                </a:solidFill>
              </a:rPr>
              <a:t>udobje</a:t>
            </a:r>
            <a:r>
              <a:rPr lang="en-IE" sz="2200" b="1" dirty="0">
                <a:solidFill>
                  <a:srgbClr val="414141"/>
                </a:solidFill>
              </a:rPr>
              <a:t> </a:t>
            </a:r>
            <a:endParaRPr lang="en-IE" sz="2200" b="1" dirty="0">
              <a:solidFill>
                <a:srgbClr val="414141"/>
              </a:solidFill>
              <a:ea typeface="Calibri"/>
              <a:cs typeface="Calibri"/>
            </a:endParaRPr>
          </a:p>
          <a:p>
            <a:pPr marL="360045" algn="l">
              <a:lnSpc>
                <a:spcPts val="2340"/>
              </a:lnSpc>
              <a:spcBef>
                <a:spcPts val="0"/>
              </a:spcBef>
              <a:buClr>
                <a:srgbClr val="459597"/>
              </a:buClr>
            </a:pPr>
            <a:r>
              <a:rPr lang="en-IE" sz="2200" dirty="0">
                <a:solidFill>
                  <a:srgbClr val="414141"/>
                </a:solidFill>
              </a:rPr>
              <a:t>Narišite ali opišite, kako bi razporedili okna, vrata in senčila, da bi povečali količino naravne svetlobe in zračenja ter hkrati zmanjšali porabo energije. </a:t>
            </a:r>
            <a:endParaRPr lang="en-IE" sz="2200" dirty="0">
              <a:solidFill>
                <a:srgbClr val="414141"/>
              </a:solidFill>
              <a:ea typeface="Calibri" panose="020F0502020204030204"/>
              <a:cs typeface="Calibri" panose="020F0502020204030204"/>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pic>
        <p:nvPicPr>
          <p:cNvPr id="15" name="Picture 14">
            <a:extLst>
              <a:ext uri="{FF2B5EF4-FFF2-40B4-BE49-F238E27FC236}">
                <a16:creationId xmlns:a16="http://schemas.microsoft.com/office/drawing/2014/main" id="{B12161FA-7256-DEF6-739C-F65AA56DCE46}"/>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323344" y="4468667"/>
            <a:ext cx="3580276" cy="2659133"/>
          </a:xfrm>
          <a:prstGeom prst="rect">
            <a:avLst/>
          </a:prstGeom>
        </p:spPr>
      </p:pic>
      <p:sp>
        <p:nvSpPr>
          <p:cNvPr id="4" name="Freeform 3">
            <a:extLst>
              <a:ext uri="{FF2B5EF4-FFF2-40B4-BE49-F238E27FC236}">
                <a16:creationId xmlns:a16="http://schemas.microsoft.com/office/drawing/2014/main" id="{41A65534-91CB-18A6-9648-E7309BEEE94B}"/>
              </a:ext>
            </a:extLst>
          </p:cNvPr>
          <p:cNvSpPr/>
          <p:nvPr/>
        </p:nvSpPr>
        <p:spPr>
          <a:xfrm rot="5400000" flipH="1">
            <a:off x="595250" y="2403739"/>
            <a:ext cx="4794957" cy="4113563"/>
          </a:xfrm>
          <a:custGeom>
            <a:avLst/>
            <a:gdLst>
              <a:gd name="connsiteX0" fmla="*/ 4684938 w 4684938"/>
              <a:gd name="connsiteY0" fmla="*/ 3767051 h 4113563"/>
              <a:gd name="connsiteX1" fmla="*/ 4684938 w 4684938"/>
              <a:gd name="connsiteY1" fmla="*/ 3309629 h 4113563"/>
              <a:gd name="connsiteX2" fmla="*/ 4684938 w 4684938"/>
              <a:gd name="connsiteY2" fmla="*/ 3240048 h 4113563"/>
              <a:gd name="connsiteX3" fmla="*/ 4684938 w 4684938"/>
              <a:gd name="connsiteY3" fmla="*/ 2782627 h 4113563"/>
              <a:gd name="connsiteX4" fmla="*/ 4684938 w 4684938"/>
              <a:gd name="connsiteY4" fmla="*/ 984426 h 4113563"/>
              <a:gd name="connsiteX5" fmla="*/ 4684938 w 4684938"/>
              <a:gd name="connsiteY5" fmla="*/ 527003 h 4113563"/>
              <a:gd name="connsiteX6" fmla="*/ 4684938 w 4684938"/>
              <a:gd name="connsiteY6" fmla="*/ 457422 h 4113563"/>
              <a:gd name="connsiteX7" fmla="*/ 4684938 w 4684938"/>
              <a:gd name="connsiteY7" fmla="*/ 0 h 4113563"/>
              <a:gd name="connsiteX8" fmla="*/ 4148380 w 4684938"/>
              <a:gd name="connsiteY8" fmla="*/ 0 h 4113563"/>
              <a:gd name="connsiteX9" fmla="*/ 3053121 w 4684938"/>
              <a:gd name="connsiteY9" fmla="*/ 0 h 4113563"/>
              <a:gd name="connsiteX10" fmla="*/ 2605758 w 4684938"/>
              <a:gd name="connsiteY10" fmla="*/ 0 h 4113563"/>
              <a:gd name="connsiteX11" fmla="*/ 2389333 w 4684938"/>
              <a:gd name="connsiteY11" fmla="*/ 0 h 4113563"/>
              <a:gd name="connsiteX12" fmla="*/ 2339507 w 4684938"/>
              <a:gd name="connsiteY12" fmla="*/ 0 h 4113563"/>
              <a:gd name="connsiteX13" fmla="*/ 287842 w 4684938"/>
              <a:gd name="connsiteY13" fmla="*/ 0 h 4113563"/>
              <a:gd name="connsiteX14" fmla="*/ 0 w 4684938"/>
              <a:gd name="connsiteY14" fmla="*/ 0 h 4113563"/>
              <a:gd name="connsiteX15" fmla="*/ 0 w 4684938"/>
              <a:gd name="connsiteY15" fmla="*/ 406245 h 4113563"/>
              <a:gd name="connsiteX16" fmla="*/ 6809 w 4684938"/>
              <a:gd name="connsiteY16" fmla="*/ 406245 h 4113563"/>
              <a:gd name="connsiteX17" fmla="*/ 6809 w 4684938"/>
              <a:gd name="connsiteY17" fmla="*/ 1713759 h 4113563"/>
              <a:gd name="connsiteX18" fmla="*/ 6809 w 4684938"/>
              <a:gd name="connsiteY18" fmla="*/ 2250314 h 4113563"/>
              <a:gd name="connsiteX19" fmla="*/ 6808 w 4684938"/>
              <a:gd name="connsiteY19" fmla="*/ 2250314 h 4113563"/>
              <a:gd name="connsiteX20" fmla="*/ 6810 w 4684938"/>
              <a:gd name="connsiteY20" fmla="*/ 3792936 h 4113563"/>
              <a:gd name="connsiteX21" fmla="*/ 6810 w 4684938"/>
              <a:gd name="connsiteY21" fmla="*/ 4113563 h 4113563"/>
              <a:gd name="connsiteX22" fmla="*/ 675472 w 4684938"/>
              <a:gd name="connsiteY22" fmla="*/ 4113563 h 4113563"/>
              <a:gd name="connsiteX23" fmla="*/ 1389086 w 4684938"/>
              <a:gd name="connsiteY23" fmla="*/ 4113563 h 4113563"/>
              <a:gd name="connsiteX24" fmla="*/ 1464635 w 4684938"/>
              <a:gd name="connsiteY24" fmla="*/ 4108443 h 4113563"/>
              <a:gd name="connsiteX25" fmla="*/ 1831524 w 4684938"/>
              <a:gd name="connsiteY25" fmla="*/ 4108443 h 4113563"/>
              <a:gd name="connsiteX26" fmla="*/ 2394453 w 4684938"/>
              <a:gd name="connsiteY26" fmla="*/ 4108443 h 4113563"/>
              <a:gd name="connsiteX27" fmla="*/ 2394453 w 4684938"/>
              <a:gd name="connsiteY27" fmla="*/ 4113563 h 4113563"/>
              <a:gd name="connsiteX28" fmla="*/ 2897212 w 4684938"/>
              <a:gd name="connsiteY28" fmla="*/ 4113563 h 4113563"/>
              <a:gd name="connsiteX29" fmla="*/ 3433770 w 4684938"/>
              <a:gd name="connsiteY29" fmla="*/ 4113563 h 4113563"/>
              <a:gd name="connsiteX30" fmla="*/ 3490574 w 4684938"/>
              <a:gd name="connsiteY30" fmla="*/ 4108443 h 4113563"/>
              <a:gd name="connsiteX31" fmla="*/ 3766434 w 4684938"/>
              <a:gd name="connsiteY31" fmla="*/ 4108443 h 4113563"/>
              <a:gd name="connsiteX32" fmla="*/ 4302991 w 4684938"/>
              <a:gd name="connsiteY32" fmla="*/ 4108443 h 4113563"/>
              <a:gd name="connsiteX33" fmla="*/ 4684938 w 4684938"/>
              <a:gd name="connsiteY33" fmla="*/ 3767051 h 41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84938" h="4113563">
                <a:moveTo>
                  <a:pt x="4684938" y="3767051"/>
                </a:moveTo>
                <a:lnTo>
                  <a:pt x="4684938" y="3309629"/>
                </a:lnTo>
                <a:lnTo>
                  <a:pt x="4684938" y="3240048"/>
                </a:lnTo>
                <a:lnTo>
                  <a:pt x="4684938" y="2782627"/>
                </a:lnTo>
                <a:lnTo>
                  <a:pt x="4684938" y="984426"/>
                </a:lnTo>
                <a:lnTo>
                  <a:pt x="4684938" y="527003"/>
                </a:lnTo>
                <a:lnTo>
                  <a:pt x="4684938" y="457422"/>
                </a:lnTo>
                <a:lnTo>
                  <a:pt x="4684938" y="0"/>
                </a:lnTo>
                <a:lnTo>
                  <a:pt x="4148380" y="0"/>
                </a:lnTo>
                <a:lnTo>
                  <a:pt x="3053121" y="0"/>
                </a:lnTo>
                <a:lnTo>
                  <a:pt x="2605758" y="0"/>
                </a:lnTo>
                <a:lnTo>
                  <a:pt x="2389333" y="0"/>
                </a:lnTo>
                <a:lnTo>
                  <a:pt x="2339507" y="0"/>
                </a:lnTo>
                <a:lnTo>
                  <a:pt x="287842" y="0"/>
                </a:lnTo>
                <a:lnTo>
                  <a:pt x="0" y="0"/>
                </a:lnTo>
                <a:lnTo>
                  <a:pt x="0" y="406245"/>
                </a:lnTo>
                <a:lnTo>
                  <a:pt x="6809" y="406245"/>
                </a:lnTo>
                <a:lnTo>
                  <a:pt x="6809" y="1713759"/>
                </a:lnTo>
                <a:lnTo>
                  <a:pt x="6809" y="2250314"/>
                </a:lnTo>
                <a:lnTo>
                  <a:pt x="6808" y="2250314"/>
                </a:lnTo>
                <a:lnTo>
                  <a:pt x="6810" y="3792936"/>
                </a:lnTo>
                <a:lnTo>
                  <a:pt x="6810" y="4113563"/>
                </a:lnTo>
                <a:lnTo>
                  <a:pt x="675472" y="4113563"/>
                </a:lnTo>
                <a:lnTo>
                  <a:pt x="1389086" y="4113563"/>
                </a:lnTo>
                <a:lnTo>
                  <a:pt x="1464635" y="4108443"/>
                </a:lnTo>
                <a:lnTo>
                  <a:pt x="1831524" y="4108443"/>
                </a:lnTo>
                <a:lnTo>
                  <a:pt x="2394453" y="4108443"/>
                </a:lnTo>
                <a:lnTo>
                  <a:pt x="2394453" y="4113563"/>
                </a:lnTo>
                <a:lnTo>
                  <a:pt x="2897212" y="4113563"/>
                </a:lnTo>
                <a:lnTo>
                  <a:pt x="3433770" y="4113563"/>
                </a:lnTo>
                <a:lnTo>
                  <a:pt x="3490574" y="4108443"/>
                </a:lnTo>
                <a:lnTo>
                  <a:pt x="3766434" y="4108443"/>
                </a:lnTo>
                <a:lnTo>
                  <a:pt x="4302991" y="4108443"/>
                </a:lnTo>
                <a:cubicBezTo>
                  <a:pt x="4514627" y="4108443"/>
                  <a:pt x="4684938" y="3955096"/>
                  <a:pt x="4684938" y="376705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1">
            <a:extLst>
              <a:ext uri="{FF2B5EF4-FFF2-40B4-BE49-F238E27FC236}">
                <a16:creationId xmlns:a16="http://schemas.microsoft.com/office/drawing/2014/main" id="{52B3A19C-C545-9340-97BF-4D044B1FA0C6}"/>
              </a:ext>
            </a:extLst>
          </p:cNvPr>
          <p:cNvSpPr txBox="1">
            <a:spLocks/>
          </p:cNvSpPr>
          <p:nvPr/>
        </p:nvSpPr>
        <p:spPr>
          <a:xfrm>
            <a:off x="1267646" y="2389333"/>
            <a:ext cx="3450169" cy="278336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t>Cilj:</a:t>
            </a:r>
            <a:endParaRPr lang="en-IE" sz="800" b="1" dirty="0"/>
          </a:p>
          <a:p>
            <a:pPr algn="l">
              <a:lnSpc>
                <a:spcPts val="2340"/>
              </a:lnSpc>
              <a:spcBef>
                <a:spcPts val="0"/>
              </a:spcBef>
              <a:buClr>
                <a:srgbClr val="459597"/>
              </a:buClr>
            </a:pPr>
            <a:endParaRPr lang="en-IE" sz="2200" dirty="0"/>
          </a:p>
          <a:p>
            <a:pPr algn="l">
              <a:lnSpc>
                <a:spcPts val="2340"/>
              </a:lnSpc>
              <a:spcBef>
                <a:spcPts val="0"/>
              </a:spcBef>
              <a:buClr>
                <a:srgbClr val="459597"/>
              </a:buClr>
            </a:pPr>
            <a:r>
              <a:rPr lang="en-IE" sz="2200" dirty="0"/>
              <a:t>Uporabite načela okolju prijazne gradnje, pasivnega oblikovanja in prilagodljivega načrtovanja prostora, da ustvarite koncept za majhno, trajnostno namestitveno enoto.</a:t>
            </a:r>
          </a:p>
          <a:p>
            <a:pPr algn="l">
              <a:lnSpc>
                <a:spcPts val="2340"/>
              </a:lnSpc>
              <a:spcBef>
                <a:spcPts val="0"/>
              </a:spcBef>
              <a:buClr>
                <a:srgbClr val="459597"/>
              </a:buClr>
            </a:pPr>
            <a:endParaRPr lang="en-IE" sz="2200" dirty="0"/>
          </a:p>
          <a:p>
            <a:pPr algn="l">
              <a:lnSpc>
                <a:spcPts val="2540"/>
              </a:lnSpc>
              <a:spcBef>
                <a:spcPts val="0"/>
              </a:spcBef>
              <a:buClr>
                <a:srgbClr val="459597"/>
              </a:buClr>
            </a:pPr>
            <a:endParaRPr lang="en-IE" sz="2200" dirty="0"/>
          </a:p>
          <a:p>
            <a:pPr algn="l">
              <a:lnSpc>
                <a:spcPts val="2540"/>
              </a:lnSpc>
              <a:spcBef>
                <a:spcPts val="0"/>
              </a:spcBef>
            </a:pPr>
            <a:endParaRPr lang="en-US" sz="2400" dirty="0"/>
          </a:p>
        </p:txBody>
      </p:sp>
    </p:spTree>
    <p:extLst>
      <p:ext uri="{BB962C8B-B14F-4D97-AF65-F5344CB8AC3E}">
        <p14:creationId xmlns:p14="http://schemas.microsoft.com/office/powerpoint/2010/main" val="2054698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B3E8-B9BD-F1F7-084A-DC78C86E03DE}"/>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1D6A220-BFCE-B33D-ABCB-A40A8897BC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35CC7F53-9CE2-2360-4776-514B53EF0A8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47</a:t>
            </a:fld>
            <a:endParaRPr lang="fr-CA" sz="1200" dirty="0">
              <a:solidFill>
                <a:schemeClr val="bg1"/>
              </a:solidFill>
            </a:endParaRPr>
          </a:p>
        </p:txBody>
      </p:sp>
      <p:sp>
        <p:nvSpPr>
          <p:cNvPr id="2" name="Text Placeholder 5">
            <a:extLst>
              <a:ext uri="{FF2B5EF4-FFF2-40B4-BE49-F238E27FC236}">
                <a16:creationId xmlns:a16="http://schemas.microsoft.com/office/drawing/2014/main" id="{864D9E78-D41E-8340-4845-1948DB2B68F0}"/>
              </a:ext>
            </a:extLst>
          </p:cNvPr>
          <p:cNvSpPr txBox="1">
            <a:spLocks/>
          </p:cNvSpPr>
          <p:nvPr/>
        </p:nvSpPr>
        <p:spPr>
          <a:xfrm>
            <a:off x="937708" y="734461"/>
            <a:ext cx="10579985" cy="750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C7C69"/>
                </a:solidFill>
              </a:rPr>
              <a:t>Praktična vaja: </a:t>
            </a:r>
            <a:r>
              <a:rPr lang="en-US" sz="3600" dirty="0">
                <a:solidFill>
                  <a:srgbClr val="414141"/>
                </a:solidFill>
              </a:rPr>
              <a:t>Kartiranje potenciala za prilagodljivo ponovno uporabo v vaši skupnosti</a:t>
            </a:r>
          </a:p>
          <a:p>
            <a:pPr marL="0" indent="0">
              <a:buNone/>
            </a:pPr>
            <a:endParaRPr lang="en-US" sz="3600" b="1" dirty="0">
              <a:solidFill>
                <a:srgbClr val="EC7C69"/>
              </a:solidFill>
            </a:endParaRPr>
          </a:p>
        </p:txBody>
      </p:sp>
      <p:sp>
        <p:nvSpPr>
          <p:cNvPr id="3" name="Text Placeholder 1">
            <a:extLst>
              <a:ext uri="{FF2B5EF4-FFF2-40B4-BE49-F238E27FC236}">
                <a16:creationId xmlns:a16="http://schemas.microsoft.com/office/drawing/2014/main" id="{D368E03F-06EC-3E1C-3E50-4D5AD7B63151}"/>
              </a:ext>
            </a:extLst>
          </p:cNvPr>
          <p:cNvSpPr txBox="1">
            <a:spLocks/>
          </p:cNvSpPr>
          <p:nvPr/>
        </p:nvSpPr>
        <p:spPr>
          <a:xfrm>
            <a:off x="937708" y="2106944"/>
            <a:ext cx="10743758" cy="3826032"/>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Koraki:</a:t>
            </a:r>
          </a:p>
          <a:p>
            <a:pPr algn="l">
              <a:lnSpc>
                <a:spcPts val="2340"/>
              </a:lnSpc>
              <a:spcBef>
                <a:spcPts val="0"/>
              </a:spcBef>
              <a:buClr>
                <a:srgbClr val="459597"/>
              </a:buClr>
            </a:pPr>
            <a:endParaRPr lang="en-IE" sz="2400" b="1" dirty="0">
              <a:solidFill>
                <a:srgbClr val="EC7C69"/>
              </a:solidFill>
            </a:endParaRPr>
          </a:p>
          <a:p>
            <a:pPr marL="342900" indent="-342900" algn="l">
              <a:lnSpc>
                <a:spcPts val="2340"/>
              </a:lnSpc>
              <a:spcBef>
                <a:spcPts val="0"/>
              </a:spcBef>
              <a:buClr>
                <a:srgbClr val="459597"/>
              </a:buClr>
              <a:buFont typeface="Wingdings" pitchFamily="2" charset="2"/>
              <a:buChar char="q"/>
            </a:pPr>
            <a:r>
              <a:rPr lang="en-IE" sz="2200" b="1" dirty="0" err="1">
                <a:solidFill>
                  <a:srgbClr val="414141"/>
                </a:solidFill>
              </a:rPr>
              <a:t>Vključite</a:t>
            </a:r>
            <a:r>
              <a:rPr lang="en-IE" sz="2200" b="1" dirty="0">
                <a:solidFill>
                  <a:srgbClr val="414141"/>
                </a:solidFill>
              </a:rPr>
              <a:t> </a:t>
            </a:r>
            <a:r>
              <a:rPr lang="en-IE" sz="2200" b="1" dirty="0" err="1">
                <a:solidFill>
                  <a:srgbClr val="414141"/>
                </a:solidFill>
              </a:rPr>
              <a:t>večnamenski</a:t>
            </a:r>
            <a:r>
              <a:rPr lang="en-IE" sz="2200" b="1" dirty="0">
                <a:solidFill>
                  <a:srgbClr val="414141"/>
                </a:solidFill>
              </a:rPr>
              <a:t> </a:t>
            </a:r>
            <a:r>
              <a:rPr lang="en-IE" sz="2200" b="1" dirty="0" err="1">
                <a:solidFill>
                  <a:srgbClr val="414141"/>
                </a:solidFill>
              </a:rPr>
              <a:t>prostor</a:t>
            </a:r>
            <a:endParaRPr lang="en-IE" sz="2200" b="1" dirty="0" err="1">
              <a:solidFill>
                <a:srgbClr val="414141"/>
              </a:solidFill>
              <a:ea typeface="Calibri"/>
              <a:cs typeface="Calibri"/>
            </a:endParaRPr>
          </a:p>
          <a:p>
            <a:pPr marL="360045" algn="l">
              <a:lnSpc>
                <a:spcPts val="2340"/>
              </a:lnSpc>
              <a:spcBef>
                <a:spcPts val="0"/>
              </a:spcBef>
              <a:buClr>
                <a:srgbClr val="459597"/>
              </a:buClr>
            </a:pPr>
            <a:r>
              <a:rPr lang="en-IE" sz="2200" dirty="0">
                <a:solidFill>
                  <a:srgbClr val="414141"/>
                </a:solidFill>
              </a:rPr>
              <a:t>Opredelite eno območje, ki služi tako gostom kot skupnosti (npr. skupna kuhinja, ki služi tudi kot delavnica).</a:t>
            </a:r>
            <a:endParaRPr lang="en-IE" sz="2200" dirty="0">
              <a:solidFill>
                <a:srgbClr val="414141"/>
              </a:solidFill>
              <a:ea typeface="Calibri" panose="020F0502020204030204"/>
              <a:cs typeface="Calibri" panose="020F0502020204030204"/>
            </a:endParaRPr>
          </a:p>
          <a:p>
            <a:pPr marL="342900" indent="-342900" algn="l">
              <a:lnSpc>
                <a:spcPts val="2340"/>
              </a:lnSpc>
              <a:spcBef>
                <a:spcPts val="0"/>
              </a:spcBef>
              <a:buClr>
                <a:srgbClr val="459597"/>
              </a:buClr>
              <a:buFont typeface="Wingdings" pitchFamily="2" charset="2"/>
              <a:buChar char="q"/>
            </a:pPr>
            <a:endParaRPr lang="en-IE" sz="2200" b="1" dirty="0">
              <a:solidFill>
                <a:srgbClr val="414141"/>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Razmislite o trajnosti:</a:t>
            </a:r>
          </a:p>
          <a:p>
            <a:pPr marL="360045" algn="l">
              <a:lnSpc>
                <a:spcPts val="2340"/>
              </a:lnSpc>
              <a:spcBef>
                <a:spcPts val="0"/>
              </a:spcBef>
              <a:buClr>
                <a:srgbClr val="459597"/>
              </a:buClr>
            </a:pPr>
            <a:r>
              <a:rPr lang="en-IE" sz="2200" b="1" dirty="0">
                <a:solidFill>
                  <a:srgbClr val="414141"/>
                </a:solidFill>
              </a:rPr>
              <a:t>Napišite 3–4 stavke, v katerih pojasnite, kako vaš načrt zmanjšuje vpliv na okolje in podpira lokalno kulturo.</a:t>
            </a:r>
            <a:endParaRPr lang="en-IE" sz="2200" b="1" dirty="0">
              <a:solidFill>
                <a:srgbClr val="414141"/>
              </a:solidFill>
              <a:ea typeface="Calibri" panose="020F0502020204030204"/>
              <a:cs typeface="Calibri" panose="020F0502020204030204"/>
            </a:endParaRPr>
          </a:p>
          <a:p>
            <a:pPr marL="342900" indent="-342900" algn="l">
              <a:lnSpc>
                <a:spcPts val="2340"/>
              </a:lnSpc>
              <a:spcBef>
                <a:spcPts val="0"/>
              </a:spcBef>
              <a:buClr>
                <a:srgbClr val="459597"/>
              </a:buClr>
              <a:buFont typeface="Wingdings" pitchFamily="2" charset="2"/>
              <a:buChar char="q"/>
            </a:pPr>
            <a:endParaRPr lang="en-IE" sz="2200" b="1" dirty="0">
              <a:solidFill>
                <a:srgbClr val="414141"/>
              </a:solidFill>
            </a:endParaRPr>
          </a:p>
          <a:p>
            <a:pPr algn="l">
              <a:lnSpc>
                <a:spcPts val="2340"/>
              </a:lnSpc>
              <a:spcBef>
                <a:spcPts val="0"/>
              </a:spcBef>
              <a:buClr>
                <a:srgbClr val="459597"/>
              </a:buClr>
            </a:pPr>
            <a:r>
              <a:rPr lang="en-IE" sz="2200" i="1" dirty="0">
                <a:solidFill>
                  <a:srgbClr val="414141"/>
                </a:solidFill>
              </a:rPr>
              <a:t>Ta hitra vaja vam pomaga praktično razmisliti o tem, kako izbira materialov, razporeditev in prilagodljivost prispevajo k trajnostni turistični nastanitvi.</a:t>
            </a: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Tree>
    <p:extLst>
      <p:ext uri="{BB962C8B-B14F-4D97-AF65-F5344CB8AC3E}">
        <p14:creationId xmlns:p14="http://schemas.microsoft.com/office/powerpoint/2010/main" val="30863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BD54-7FF1-55CA-F852-BA8B2DF54C2C}"/>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A8A893E-FBC9-8BEA-32AA-A1889A4E27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48</a:t>
            </a:fld>
            <a:endParaRPr lang="fr-CA" sz="1200" dirty="0">
              <a:solidFill>
                <a:schemeClr val="bg1"/>
              </a:solidFill>
            </a:endParaRPr>
          </a:p>
        </p:txBody>
      </p:sp>
      <p:sp>
        <p:nvSpPr>
          <p:cNvPr id="8" name="Freeform 7">
            <a:extLst>
              <a:ext uri="{FF2B5EF4-FFF2-40B4-BE49-F238E27FC236}">
                <a16:creationId xmlns:a16="http://schemas.microsoft.com/office/drawing/2014/main" id="{D4B848AB-F3AA-F611-D4E3-49F4AE36021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9D007F6-FE71-C340-A52D-F21C93B73038}"/>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graphicFrame>
        <p:nvGraphicFramePr>
          <p:cNvPr id="5" name="Table 4">
            <a:extLst>
              <a:ext uri="{FF2B5EF4-FFF2-40B4-BE49-F238E27FC236}">
                <a16:creationId xmlns:a16="http://schemas.microsoft.com/office/drawing/2014/main" id="{1FC3A258-E891-A19B-87DC-E632E43613A7}"/>
              </a:ext>
            </a:extLst>
          </p:cNvPr>
          <p:cNvGraphicFramePr>
            <a:graphicFrameLocks noGrp="1"/>
          </p:cNvGraphicFramePr>
          <p:nvPr/>
        </p:nvGraphicFramePr>
        <p:xfrm>
          <a:off x="792766" y="1555203"/>
          <a:ext cx="10522934" cy="4064075"/>
        </p:xfrm>
        <a:graphic>
          <a:graphicData uri="http://schemas.openxmlformats.org/drawingml/2006/table">
            <a:tbl>
              <a:tblPr firstRow="1" bandRow="1">
                <a:tableStyleId>{5C22544A-7EE6-4342-B048-85BDC9FD1C3A}</a:tableStyleId>
              </a:tblPr>
              <a:tblGrid>
                <a:gridCol w="2888559">
                  <a:extLst>
                    <a:ext uri="{9D8B030D-6E8A-4147-A177-3AD203B41FA5}">
                      <a16:colId xmlns:a16="http://schemas.microsoft.com/office/drawing/2014/main" val="2947246601"/>
                    </a:ext>
                  </a:extLst>
                </a:gridCol>
                <a:gridCol w="7634375">
                  <a:extLst>
                    <a:ext uri="{9D8B030D-6E8A-4147-A177-3AD203B41FA5}">
                      <a16:colId xmlns:a16="http://schemas.microsoft.com/office/drawing/2014/main" val="4224813332"/>
                    </a:ext>
                  </a:extLst>
                </a:gridCol>
              </a:tblGrid>
              <a:tr h="457215">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869500">
                <a:tc>
                  <a:txBody>
                    <a:bodyPr/>
                    <a:lstStyle/>
                    <a:p>
                      <a:pPr marL="0" marR="0" lvl="0" indent="0" algn="l">
                        <a:lnSpc>
                          <a:spcPts val="1960"/>
                        </a:lnSpc>
                        <a:spcBef>
                          <a:spcPts val="0"/>
                        </a:spcBef>
                        <a:spcAft>
                          <a:spcPts val="0"/>
                        </a:spcAft>
                        <a:buNone/>
                      </a:pPr>
                      <a:r>
                        <a:rPr lang="en-US" sz="1800" b="1" i="0" u="none" strike="noStrike" kern="1200" cap="none" noProof="0" dirty="0">
                          <a:solidFill>
                            <a:srgbClr val="459597"/>
                          </a:solidFill>
                          <a:effectLst/>
                          <a:latin typeface="Calibri" panose="020F0502020204030204" pitchFamily="34" charset="0"/>
                          <a:cs typeface="Calibri" panose="020F0502020204030204" pitchFamily="34" charset="0"/>
                        </a:rPr>
                        <a:t>Routledge priročnik za trajnostno upravljanje hotelov in turizma</a:t>
                      </a:r>
                      <a:endParaRPr lang="en-US" sz="1800" b="1" i="0" kern="1200" cap="none" dirty="0">
                        <a:solidFill>
                          <a:srgbClr val="459597"/>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kern="1200" cap="none" dirty="0">
                        <a:solidFill>
                          <a:srgbClr val="414141"/>
                        </a:solidFill>
                        <a:effectLst/>
                        <a:latin typeface="Calibri" panose="020F0502020204030204" pitchFamily="34" charset="0"/>
                        <a:ea typeface="+mn-ea"/>
                        <a:cs typeface="Calibri" panose="020F0502020204030204" pitchFamily="34" charset="0"/>
                      </a:endParaRPr>
                    </a:p>
                    <a:p>
                      <a:pPr marL="0" marR="0" lvl="0" indent="0" algn="l">
                        <a:lnSpc>
                          <a:spcPts val="1960"/>
                        </a:lnSpc>
                        <a:spcBef>
                          <a:spcPts val="0"/>
                        </a:spcBef>
                        <a:spcAft>
                          <a:spcPts val="0"/>
                        </a:spcAft>
                        <a:buNone/>
                      </a:pP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Miguel Angel </a:t>
                      </a:r>
                      <a:r>
                        <a:rPr lang="en-US" sz="1800" b="0" i="0" u="none" strike="noStrike" kern="1200" noProof="0" dirty="0" err="1">
                          <a:solidFill>
                            <a:srgbClr val="414141"/>
                          </a:solidFill>
                          <a:effectLst/>
                          <a:latin typeface="Calibri" panose="020F0502020204030204" pitchFamily="34" charset="0"/>
                          <a:cs typeface="Calibri" panose="020F0502020204030204" pitchFamily="34" charset="0"/>
                        </a:rPr>
                        <a:t>Gardetti </a:t>
                      </a: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&amp; Ana Laura Torres</a:t>
                      </a:r>
                      <a:endParaRPr lang="en-US" dirty="0">
                        <a:solidFill>
                          <a:srgbClr val="41414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960"/>
                        </a:lnSpc>
                        <a:spcBef>
                          <a:spcPts val="0"/>
                        </a:spcBef>
                        <a:spcAft>
                          <a:spcPts val="0"/>
                        </a:spcAft>
                        <a:buClrTx/>
                        <a:buSzTx/>
                        <a:buFontTx/>
                        <a:buNone/>
                        <a:tabLst/>
                        <a:defRPr/>
                      </a:pPr>
                      <a:endParaRPr lang="en-US" sz="1800" b="1" i="0" kern="1200" cap="none" dirty="0">
                        <a:solidFill>
                          <a:srgbClr val="414141"/>
                        </a:solidFill>
                        <a:effectLst/>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960"/>
                        </a:lnSpc>
                        <a:buClr>
                          <a:srgbClr val="01A54E"/>
                        </a:buClr>
                      </a:pP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Ta priročnik ponuja vpogled v trajnostne gradbene prakse za turizem, vključno z ekološkimi materiali, energetsko učinkovitostjo in bioklimatsko arhitekturo. Izpostavlja študije primerov hotelov in nastanitev, ki vključujejo zeleno oblikovanje po vsem svetu.</a:t>
                      </a:r>
                      <a:endParaRPr lang="it-IT" u="none" strike="noStrike" noProof="0" dirty="0">
                        <a:solidFill>
                          <a:srgbClr val="414141"/>
                        </a:solidFill>
                        <a:latin typeface="Calibri" panose="020F0502020204030204" pitchFamily="34" charset="0"/>
                        <a:cs typeface="Calibri" panose="020F0502020204030204" pitchFamily="34" charset="0"/>
                      </a:endParaRPr>
                    </a:p>
                    <a:p>
                      <a:pPr marL="0" indent="0" algn="l">
                        <a:lnSpc>
                          <a:spcPct val="100000"/>
                        </a:lnSpc>
                        <a:buClr>
                          <a:srgbClr val="01A54E"/>
                        </a:buClr>
                      </a:pPr>
                      <a:endParaRPr lang="en-US" sz="800" b="0" i="0" kern="1200" dirty="0">
                        <a:solidFill>
                          <a:srgbClr val="414141"/>
                        </a:solidFill>
                        <a:effectLst/>
                        <a:latin typeface="Calibri" panose="020F0502020204030204" pitchFamily="34" charset="0"/>
                        <a:ea typeface="+mn-ea"/>
                        <a:cs typeface="Calibri" panose="020F0502020204030204" pitchFamily="34" charset="0"/>
                      </a:endParaRPr>
                    </a:p>
                    <a:p>
                      <a:pPr marL="0" lvl="0" indent="0" algn="l">
                        <a:lnSpc>
                          <a:spcPts val="1960"/>
                        </a:lnSpc>
                        <a:spcBef>
                          <a:spcPts val="0"/>
                        </a:spcBef>
                        <a:spcAft>
                          <a:spcPts val="0"/>
                        </a:spcAft>
                        <a:buFont typeface="Arial"/>
                        <a:buNone/>
                      </a:pPr>
                      <a:r>
                        <a:rPr lang="en-US" sz="1800" b="0" i="0" u="none" strike="noStrike" kern="1200" noProof="0" dirty="0">
                          <a:solidFill>
                            <a:srgbClr val="459597"/>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https://www.perlego.com/book/1556035/sustainability-in-hospitality-how-innovative-hotels-are-transforming-the-industry-pdf</a:t>
                      </a:r>
                      <a:r>
                        <a:rPr lang="en-US" sz="1800" b="0" i="0" u="none" strike="noStrike" kern="1200" noProof="0" dirty="0">
                          <a:solidFill>
                            <a:srgbClr val="459597"/>
                          </a:solidFill>
                          <a:effectLst/>
                          <a:latin typeface="Calibri" panose="020F0502020204030204" pitchFamily="34" charset="0"/>
                          <a:cs typeface="Calibri" panose="020F0502020204030204" pitchFamily="34" charset="0"/>
                        </a:rPr>
                        <a:t> </a:t>
                      </a:r>
                      <a:endParaRPr lang="en-US" dirty="0">
                        <a:solidFill>
                          <a:srgbClr val="459597"/>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658486">
                <a:tc>
                  <a:txBody>
                    <a:bodyPr/>
                    <a:lstStyle/>
                    <a:p>
                      <a:pPr marL="0" marR="0" lvl="0" indent="0" algn="l">
                        <a:lnSpc>
                          <a:spcPts val="1960"/>
                        </a:lnSpc>
                        <a:spcBef>
                          <a:spcPts val="0"/>
                        </a:spcBef>
                        <a:spcAft>
                          <a:spcPts val="0"/>
                        </a:spcAft>
                        <a:buNone/>
                      </a:pPr>
                      <a:r>
                        <a:rPr lang="en-US" sz="1800" b="1" i="0" u="none" strike="noStrike" noProof="0" dirty="0">
                          <a:solidFill>
                            <a:srgbClr val="459597"/>
                          </a:solidFill>
                          <a:latin typeface="Calibri" panose="020F0502020204030204" pitchFamily="34" charset="0"/>
                          <a:cs typeface="Calibri" panose="020F0502020204030204" pitchFamily="34" charset="0"/>
                        </a:rPr>
                        <a:t>Smernice za bioklimatsko arhitekturo </a:t>
                      </a:r>
                      <a:endParaRPr lang="en-US" sz="1800" b="1" dirty="0">
                        <a:solidFill>
                          <a:srgbClr val="459597"/>
                        </a:solidFill>
                        <a:latin typeface="Calibri" panose="020F0502020204030204" pitchFamily="34" charset="0"/>
                        <a:cs typeface="Calibri" panose="020F0502020204030204" pitchFamily="34" charset="0"/>
                      </a:endParaRPr>
                    </a:p>
                    <a:p>
                      <a:pPr lvl="0" algn="l">
                        <a:lnSpc>
                          <a:spcPct val="100000"/>
                        </a:lnSpc>
                        <a:spcBef>
                          <a:spcPts val="0"/>
                        </a:spcBef>
                        <a:spcAft>
                          <a:spcPts val="0"/>
                        </a:spcAft>
                        <a:buNone/>
                      </a:pPr>
                      <a:endParaRPr lang="en-US" sz="800" b="0" i="0" u="none" strike="noStrike" noProof="0" dirty="0">
                        <a:solidFill>
                          <a:srgbClr val="414141"/>
                        </a:solidFill>
                        <a:latin typeface="Calibri" panose="020F0502020204030204" pitchFamily="34" charset="0"/>
                        <a:cs typeface="Calibri" panose="020F0502020204030204" pitchFamily="34" charset="0"/>
                      </a:endParaRPr>
                    </a:p>
                    <a:p>
                      <a:pPr lvl="0" algn="l">
                        <a:lnSpc>
                          <a:spcPts val="1960"/>
                        </a:lnSpc>
                        <a:spcBef>
                          <a:spcPts val="0"/>
                        </a:spcBef>
                        <a:spcAft>
                          <a:spcPts val="0"/>
                        </a:spcAft>
                        <a:buNone/>
                      </a:pPr>
                      <a:r>
                        <a:rPr lang="en-US" sz="1800" b="0" i="0" u="none" strike="noStrike" noProof="0" dirty="0">
                          <a:solidFill>
                            <a:srgbClr val="414141"/>
                          </a:solidFill>
                          <a:latin typeface="Calibri" panose="020F0502020204030204" pitchFamily="34" charset="0"/>
                          <a:cs typeface="Calibri" panose="020F0502020204030204" pitchFamily="34" charset="0"/>
                        </a:rPr>
                        <a:t>Evropska agencija za okolje</a:t>
                      </a:r>
                      <a:endParaRPr lang="en-US" sz="1800" dirty="0">
                        <a:solidFill>
                          <a:srgbClr val="41414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b="0" i="0" u="none" strike="noStrike" noProof="0" dirty="0">
                          <a:solidFill>
                            <a:srgbClr val="414141"/>
                          </a:solidFill>
                          <a:latin typeface="Calibri" panose="020F0502020204030204" pitchFamily="34" charset="0"/>
                          <a:cs typeface="Calibri" panose="020F0502020204030204" pitchFamily="34" charset="0"/>
                        </a:rPr>
                        <a:t>Praktični vodnik za uporabo lokalnega podnebja in naravnih virov pri projektiranju stavb. Osredotoča se na orientacijo, materiale, prezračevanje in energetsko učinkovitost.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noProof="0" dirty="0">
                        <a:solidFill>
                          <a:srgbClr val="41414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b="0" i="0" u="none" strike="noStrike" kern="1200" noProof="0"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https://smart-cities marketplace.ec.europa.eu/sites/default/files/pimes_guide_for_bioclimatic_design.pdf</a:t>
                      </a:r>
                      <a:r>
                        <a:rPr lang="en-US" sz="1800" b="0" i="0" u="none" strike="noStrike" kern="1200" noProof="0" dirty="0">
                          <a:solidFill>
                            <a:srgbClr val="459597"/>
                          </a:solidFill>
                          <a:latin typeface="Calibri" panose="020F0502020204030204" pitchFamily="34" charset="0"/>
                          <a:cs typeface="Calibri" panose="020F0502020204030204" pitchFamily="34" charset="0"/>
                        </a:rPr>
                        <a:t> </a:t>
                      </a:r>
                      <a:endParaRPr lang="en-US" dirty="0">
                        <a:solidFill>
                          <a:srgbClr val="459597"/>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3944741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077F-3812-4EA8-3363-75429007018B}"/>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0F1AB0D-561C-63A8-135D-8371F744337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49</a:t>
            </a:fld>
            <a:endParaRPr lang="fr-CA" sz="1200" dirty="0">
              <a:solidFill>
                <a:schemeClr val="bg1"/>
              </a:solidFill>
            </a:endParaRPr>
          </a:p>
        </p:txBody>
      </p:sp>
      <p:sp>
        <p:nvSpPr>
          <p:cNvPr id="8" name="Freeform 7">
            <a:extLst>
              <a:ext uri="{FF2B5EF4-FFF2-40B4-BE49-F238E27FC236}">
                <a16:creationId xmlns:a16="http://schemas.microsoft.com/office/drawing/2014/main" id="{6669CC4A-241B-CBA9-B13C-EE2C30C27870}"/>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EF63D8A9-7468-3D75-4A24-1E8C410F0CBD}"/>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graphicFrame>
        <p:nvGraphicFramePr>
          <p:cNvPr id="6" name="Table 5">
            <a:extLst>
              <a:ext uri="{FF2B5EF4-FFF2-40B4-BE49-F238E27FC236}">
                <a16:creationId xmlns:a16="http://schemas.microsoft.com/office/drawing/2014/main" id="{50D55DAC-798A-3EF7-112D-08155302FF2B}"/>
              </a:ext>
            </a:extLst>
          </p:cNvPr>
          <p:cNvGraphicFramePr>
            <a:graphicFrameLocks noGrp="1"/>
          </p:cNvGraphicFramePr>
          <p:nvPr/>
        </p:nvGraphicFramePr>
        <p:xfrm>
          <a:off x="792766" y="1588482"/>
          <a:ext cx="10522934" cy="2255520"/>
        </p:xfrm>
        <a:graphic>
          <a:graphicData uri="http://schemas.openxmlformats.org/drawingml/2006/table">
            <a:tbl>
              <a:tblPr firstRow="1" bandRow="1">
                <a:tableStyleId>{5C22544A-7EE6-4342-B048-85BDC9FD1C3A}</a:tableStyleId>
              </a:tblPr>
              <a:tblGrid>
                <a:gridCol w="2888559">
                  <a:extLst>
                    <a:ext uri="{9D8B030D-6E8A-4147-A177-3AD203B41FA5}">
                      <a16:colId xmlns:a16="http://schemas.microsoft.com/office/drawing/2014/main" val="2947246601"/>
                    </a:ext>
                  </a:extLst>
                </a:gridCol>
                <a:gridCol w="7634375">
                  <a:extLst>
                    <a:ext uri="{9D8B030D-6E8A-4147-A177-3AD203B41FA5}">
                      <a16:colId xmlns:a16="http://schemas.microsoft.com/office/drawing/2014/main" val="4224813332"/>
                    </a:ext>
                  </a:extLst>
                </a:gridCol>
              </a:tblGrid>
              <a:tr h="370840">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a:lnSpc>
                          <a:spcPts val="1960"/>
                        </a:lnSpc>
                        <a:spcBef>
                          <a:spcPts val="0"/>
                        </a:spcBef>
                        <a:spcAft>
                          <a:spcPts val="0"/>
                        </a:spcAft>
                        <a:buNone/>
                      </a:pPr>
                      <a:r>
                        <a:rPr lang="en-US" sz="1800" b="1" i="0" u="none" strike="noStrike" kern="1200" cap="none" noProof="0" dirty="0">
                          <a:solidFill>
                            <a:srgbClr val="414141"/>
                          </a:solidFill>
                          <a:effectLst/>
                        </a:rPr>
                        <a:t>Počasni turizem in trajnostni prostori gostoljubnosti</a:t>
                      </a: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kern="1200" dirty="0">
                        <a:solidFill>
                          <a:srgbClr val="414141"/>
                        </a:solidFill>
                        <a:effectLst/>
                        <a:latin typeface="+mn-lt"/>
                        <a:ea typeface="+mn-ea"/>
                        <a:cs typeface="+mn-cs"/>
                      </a:endParaRPr>
                    </a:p>
                    <a:p>
                      <a:pPr marL="0" marR="0" lvl="0" indent="0" algn="l">
                        <a:lnSpc>
                          <a:spcPts val="1960"/>
                        </a:lnSpc>
                        <a:spcBef>
                          <a:spcPts val="0"/>
                        </a:spcBef>
                        <a:spcAft>
                          <a:spcPts val="0"/>
                        </a:spcAft>
                        <a:buNone/>
                      </a:pPr>
                      <a:r>
                        <a:rPr lang="en-US" sz="1800" b="0" i="0" u="none" strike="noStrike" kern="1200" noProof="0" dirty="0">
                          <a:solidFill>
                            <a:srgbClr val="414141"/>
                          </a:solidFill>
                          <a:effectLst/>
                        </a:rPr>
                        <a:t>Simone Fullagar, Kevin Markwell</a:t>
                      </a:r>
                      <a:endParaRPr lang="en-US" dirty="0"/>
                    </a:p>
                    <a:p>
                      <a:pPr marL="0" marR="0" lvl="0" indent="0" algn="l" defTabSz="914400" rtl="0" eaLnBrk="1" fontAlgn="auto" latinLnBrk="0" hangingPunct="1">
                        <a:lnSpc>
                          <a:spcPts val="196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lnSpc>
                          <a:spcPts val="1960"/>
                        </a:lnSpc>
                        <a:buNone/>
                      </a:pPr>
                      <a:r>
                        <a:rPr lang="en-US" sz="1800" b="0" i="0" u="none" strike="noStrike" kern="1200" noProof="0" dirty="0">
                          <a:solidFill>
                            <a:srgbClr val="414141"/>
                          </a:solidFill>
                          <a:effectLst/>
                        </a:rPr>
                        <a:t>Raziskuje, kako lahko majhne nastanitvene zmogljivosti oblikujejo trajnost, dobro počutje gostov in kulturno povezovanje, s poudarkom na oblikovanju prostora in koristih za skupnost</a:t>
                      </a:r>
                      <a:r>
                        <a:rPr lang="en-US" sz="1800" b="0" i="0" kern="1200" dirty="0">
                          <a:solidFill>
                            <a:srgbClr val="414141"/>
                          </a:solidFill>
                          <a:effectLst/>
                          <a:latin typeface="+mn-lt"/>
                          <a:ea typeface="+mn-ea"/>
                          <a:cs typeface="+mn-cs"/>
                        </a:rPr>
                        <a:t>.</a:t>
                      </a:r>
                      <a:endParaRPr lang="it-IT" dirty="0"/>
                    </a:p>
                    <a:p>
                      <a:pPr marL="0" indent="0" algn="l">
                        <a:lnSpc>
                          <a:spcPct val="100000"/>
                        </a:lnSpc>
                        <a:buClr>
                          <a:srgbClr val="01A54E"/>
                        </a:buClr>
                      </a:pPr>
                      <a:r>
                        <a:rPr lang="en-US" sz="800" b="0" i="0" kern="1200" dirty="0">
                          <a:solidFill>
                            <a:srgbClr val="414141"/>
                          </a:solidFill>
                          <a:effectLst/>
                          <a:latin typeface="+mn-lt"/>
                          <a:ea typeface="+mn-ea"/>
                          <a:cs typeface="+mn-cs"/>
                        </a:rPr>
                        <a:t> </a:t>
                      </a:r>
                      <a:r>
                        <a:rPr lang="en-US" sz="1800" b="0" i="0" u="none" strike="noStrike" kern="1200" noProof="0" dirty="0">
                          <a:solidFill>
                            <a:srgbClr val="459597"/>
                          </a:solidFill>
                          <a:effectLst/>
                          <a:hlinkClick r:id="rId2">
                            <a:extLst>
                              <a:ext uri="{A12FA001-AC4F-418D-AE19-62706E023703}">
                                <ahyp:hlinkClr xmlns:ahyp="http://schemas.microsoft.com/office/drawing/2018/hyperlinkcolor" val="tx"/>
                              </a:ext>
                            </a:extLst>
                          </a:hlinkClick>
                        </a:rPr>
                        <a:t>https://www.academia.edu/1616206/Fullagar_S_Markwell_K_and_Wilson_E_eds_2012_Slow_Tourism_Experiences_and_Mobilities_Channel_View_Bristol_Chapter_One_</a:t>
                      </a:r>
                      <a:r>
                        <a:rPr lang="en-US" sz="1800" b="0" i="0" u="none" strike="noStrike" kern="1200" noProof="0" dirty="0">
                          <a:solidFill>
                            <a:srgbClr val="459597"/>
                          </a:solidFill>
                          <a:effectLst/>
                        </a:rPr>
                        <a:t> </a:t>
                      </a:r>
                      <a:endParaRPr lang="en-US"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bl>
          </a:graphicData>
        </a:graphic>
      </p:graphicFrame>
    </p:spTree>
    <p:extLst>
      <p:ext uri="{BB962C8B-B14F-4D97-AF65-F5344CB8AC3E}">
        <p14:creationId xmlns:p14="http://schemas.microsoft.com/office/powerpoint/2010/main" val="3263929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Segnaposto immagine 5" descr="Immagine che contiene aria aperta, cielo, albero, camminata&#10;&#10;Il contenuto generato dall&amp;#39;IA potrebbe non essere corretto.">
            <a:extLst>
              <a:ext uri="{FF2B5EF4-FFF2-40B4-BE49-F238E27FC236}">
                <a16:creationId xmlns:a16="http://schemas.microsoft.com/office/drawing/2014/main" id="{94CD4365-FC4D-097C-E84E-D175E28CF177}"/>
              </a:ext>
            </a:extLst>
          </p:cNvPr>
          <p:cNvPicPr>
            <a:picLocks noGrp="1" noChangeAspect="1"/>
          </p:cNvPicPr>
          <p:nvPr>
            <p:ph type="pic" sz="quarter" idx="19"/>
          </p:nvPr>
        </p:nvPicPr>
        <p:blipFill>
          <a:blip r:embed="rId2"/>
          <a:srcRect t="15271" b="15271"/>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0" y="2695992"/>
            <a:ext cx="4889683" cy="3066422"/>
          </a:xfrm>
        </p:spPr>
        <p:txBody>
          <a:bodyPr lIns="91440" tIns="45720" rIns="91440" bIns="45720" anchor="t">
            <a:noAutofit/>
          </a:bodyPr>
          <a:lstStyle/>
          <a:p>
            <a:pPr>
              <a:lnSpc>
                <a:spcPts val="3900"/>
              </a:lnSpc>
            </a:pPr>
            <a:r>
              <a:rPr lang="en-GB" sz="4000" dirty="0"/>
              <a:t>Boljše izbire za gradnjo </a:t>
            </a:r>
            <a:endParaRPr lang="sl-SI"/>
          </a:p>
          <a:p>
            <a:pPr>
              <a:lnSpc>
                <a:spcPts val="3900"/>
              </a:lnSpc>
            </a:pPr>
            <a:endParaRPr lang="en-GB" sz="4000" dirty="0"/>
          </a:p>
          <a:p>
            <a:pPr>
              <a:lnSpc>
                <a:spcPts val="3900"/>
              </a:lnSpc>
            </a:pPr>
            <a:r>
              <a:rPr lang="en-GB" sz="4000" dirty="0" err="1"/>
              <a:t>Materiali</a:t>
            </a:r>
            <a:r>
              <a:rPr lang="en-GB" sz="4000" dirty="0"/>
              <a:t>, </a:t>
            </a:r>
            <a:r>
              <a:rPr lang="en-GB" sz="4000" dirty="0" err="1"/>
              <a:t>razporeditev</a:t>
            </a:r>
            <a:r>
              <a:rPr lang="en-GB" sz="4000" dirty="0"/>
              <a:t> in </a:t>
            </a:r>
            <a:r>
              <a:rPr lang="en-GB" sz="4000" dirty="0" err="1"/>
              <a:t>prilagodljivost</a:t>
            </a:r>
            <a:endParaRPr lang="en-GB">
              <a:ea typeface="Calibri"/>
              <a:cs typeface="Calibri"/>
            </a:endParaRP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lIns="91440" tIns="45720" rIns="91440" bIns="45720" anchor="t">
            <a:noAutofit/>
          </a:bodyPr>
          <a:lstStyle/>
          <a:p>
            <a:r>
              <a:rPr lang="en-IE" sz="6600" b="1" dirty="0" err="1"/>
              <a:t>Razdelek</a:t>
            </a:r>
            <a:r>
              <a:rPr lang="en-IE" sz="6600" b="1" dirty="0"/>
              <a:t> 2</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latin typeface="Calibri"/>
                <a:ea typeface="Calibri"/>
                <a:cs typeface="Calibri"/>
              </a:rPr>
              <a:t>Avtor fotografije: </a:t>
            </a:r>
            <a:r>
              <a:rPr lang="en-IE" sz="1200" dirty="0" err="1">
                <a:latin typeface="Calibri"/>
                <a:ea typeface="Calibri"/>
                <a:cs typeface="Calibri"/>
              </a:rPr>
              <a:t>Daunia Avventura</a:t>
            </a:r>
            <a:r>
              <a:rPr lang="en-IE" sz="1200" dirty="0">
                <a:latin typeface="Calibri"/>
                <a:ea typeface="Calibri"/>
                <a:cs typeface="Calibri"/>
              </a:rPr>
              <a:t>, </a:t>
            </a:r>
            <a:r>
              <a:rPr lang="en-IE" sz="1200" dirty="0" err="1">
                <a:latin typeface="Calibri"/>
                <a:ea typeface="Calibri"/>
                <a:cs typeface="Calibri"/>
              </a:rPr>
              <a:t>Biccari</a:t>
            </a:r>
            <a:endParaRPr lang="en-IE" sz="1200" dirty="0">
              <a:latin typeface="Calibri"/>
              <a:ea typeface="Calibri"/>
              <a:cs typeface="Calibri"/>
            </a:endParaRP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a:solidFill>
                  <a:srgbClr val="459597"/>
                </a:solidFill>
              </a:rPr>
              <a:t>Zaključili ste …             </a:t>
            </a:r>
            <a:r>
              <a:rPr lang="en-US" sz="3200" b="1" dirty="0">
                <a:solidFill>
                  <a:srgbClr val="459597"/>
                </a:solidFill>
              </a:rPr>
              <a:t>Modul 3 (2. del)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055225"/>
          </a:xfrm>
          <a:prstGeom prst="rect">
            <a:avLst/>
          </a:prstGeom>
          <a:noFill/>
        </p:spPr>
        <p:txBody>
          <a:bodyPr wrap="square" rtlCol="0">
            <a:spAutoFit/>
          </a:bodyPr>
          <a:lstStyle/>
          <a:p>
            <a:pPr algn="ctr">
              <a:lnSpc>
                <a:spcPts val="2520"/>
              </a:lnSpc>
            </a:pPr>
            <a:r>
              <a:rPr lang="en-US" sz="2400" b="1" dirty="0">
                <a:solidFill>
                  <a:srgbClr val="459597"/>
                </a:solidFill>
              </a:rPr>
              <a:t>Poglavje 2: </a:t>
            </a:r>
            <a:r>
              <a:rPr lang="en-US" sz="2400" dirty="0">
                <a:solidFill>
                  <a:srgbClr val="414141"/>
                </a:solidFill>
              </a:rPr>
              <a:t>Boljše izbire pri gradnji – materiali, razporeditev in prilagodljivost</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3 (3.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734625"/>
          </a:xfrm>
          <a:prstGeom prst="rect">
            <a:avLst/>
          </a:prstGeom>
          <a:noFill/>
        </p:spPr>
        <p:txBody>
          <a:bodyPr wrap="square" rtlCol="0">
            <a:spAutoFit/>
          </a:bodyPr>
          <a:lstStyle/>
          <a:p>
            <a:pPr algn="ctr">
              <a:lnSpc>
                <a:spcPts val="2520"/>
              </a:lnSpc>
            </a:pPr>
            <a:r>
              <a:rPr lang="en-US" sz="2400" b="1" dirty="0">
                <a:solidFill>
                  <a:srgbClr val="EC7C69"/>
                </a:solidFill>
              </a:rPr>
              <a:t>Poglavje 3: </a:t>
            </a:r>
            <a:r>
              <a:rPr lang="en-US" sz="2400" dirty="0">
                <a:solidFill>
                  <a:srgbClr val="382B1B"/>
                </a:solidFill>
              </a:rPr>
              <a:t>Primerno velika bivanja, ki vplivajo na lokalno okolje</a:t>
            </a: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32784" y="5083393"/>
            <a:ext cx="1957186" cy="990015"/>
          </a:xfrm>
          <a:prstGeom prst="rect">
            <a:avLst/>
          </a:prstGeom>
          <a:noFill/>
        </p:spPr>
        <p:txBody>
          <a:bodyPr wrap="square" lIns="91440" tIns="45720" rIns="91440" bIns="45720" anchor="t">
            <a:spAutoFit/>
          </a:bodyPr>
          <a:lstStyle/>
          <a:p>
            <a:pPr algn="ctr">
              <a:lnSpc>
                <a:spcPts val="3540"/>
              </a:lnSpc>
            </a:pPr>
            <a:r>
              <a:rPr lang="en-US" sz="3200" b="1" dirty="0" err="1">
                <a:solidFill>
                  <a:schemeClr val="bg1"/>
                </a:solidFill>
              </a:rPr>
              <a:t>Naslednje</a:t>
            </a:r>
            <a:r>
              <a:rPr lang="en-US" sz="3200" b="1" dirty="0">
                <a:solidFill>
                  <a:schemeClr val="bg1"/>
                </a:solidFill>
              </a:rPr>
              <a:t> je …</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598886" y="979749"/>
            <a:ext cx="2244568"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pic>
        <p:nvPicPr>
          <p:cNvPr id="8" name="Picture Placeholder 7" descr="A tree house in the woods&#10;&#10;AI-generated content may be incorrect.">
            <a:extLst>
              <a:ext uri="{FF2B5EF4-FFF2-40B4-BE49-F238E27FC236}">
                <a16:creationId xmlns:a16="http://schemas.microsoft.com/office/drawing/2014/main" id="{7BEF4625-4277-31C6-A97B-237A76EE0DEB}"/>
              </a:ext>
            </a:extLst>
          </p:cNvPr>
          <p:cNvPicPr>
            <a:picLocks noGrp="1" noChangeAspect="1"/>
          </p:cNvPicPr>
          <p:nvPr>
            <p:ph type="pic" sz="quarter" idx="67"/>
          </p:nvPr>
        </p:nvPicPr>
        <p:blipFill>
          <a:blip r:embed="rId2"/>
          <a:srcRect t="936" b="936"/>
          <a:stretch>
            <a:fillRect/>
          </a:stretch>
        </p:blipFill>
        <p:spPr/>
      </p:pic>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826187" y="1618150"/>
            <a:ext cx="3694643" cy="870198"/>
          </a:xfrm>
        </p:spPr>
        <p:txBody>
          <a:bodyPr/>
          <a:lstStyle/>
          <a:p>
            <a:pPr>
              <a:lnSpc>
                <a:spcPts val="3240"/>
              </a:lnSpc>
            </a:pPr>
            <a:r>
              <a:rPr lang="en-GB" sz="3200" dirty="0"/>
              <a:t>Boljše izbire pri gradnji – materiali, razporeditev in prilagodljivost</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2</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40732" y="3519184"/>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276165" y="4291827"/>
            <a:ext cx="7406566" cy="202305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60"/>
              </a:lnSpc>
            </a:pPr>
            <a:r>
              <a:rPr lang="en-IE" sz="2000" dirty="0"/>
              <a:t>Uporaba lokalnih, recikliranih ali okolju prijaznih materialov zmanjšuje vpliv na okolje, hkrati pa podpira lokalno gospodarstvo in kulturno dediščino. Prilagodljiva, na podnebje odzivna razporeditev zagotavlja udobje gostom in učinkovito rabo virov. Ne glede na to, ali gre za predelavo obstoječih prostorov ali gradnjo novih, je cilj </a:t>
            </a:r>
            <a:r>
              <a:rPr lang="en-IE" sz="2000" dirty="0" err="1"/>
              <a:t>ustvariti</a:t>
            </a:r>
            <a:r>
              <a:rPr lang="en-IE" sz="2000" dirty="0"/>
              <a:t> </a:t>
            </a:r>
            <a:r>
              <a:rPr lang="en-IE" sz="2000"/>
              <a:t>nastanitve, ki se vklapljajo v pokrajino, služijo skupnosti in ponujajo </a:t>
            </a:r>
            <a:r>
              <a:rPr lang="en-IE" sz="2000" dirty="0"/>
              <a:t>edinstvene, avtentične izkušnje.</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39571" y="4291827"/>
            <a:ext cx="3463755" cy="2020705"/>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a:t>To poglavje se </a:t>
            </a:r>
            <a:r>
              <a:rPr lang="en-IE" b="1" err="1"/>
              <a:t>osredotoča</a:t>
            </a:r>
            <a:r>
              <a:rPr lang="en-IE" b="1"/>
              <a:t> </a:t>
            </a:r>
            <a:r>
              <a:rPr lang="en-IE" b="1" err="1"/>
              <a:t>na</a:t>
            </a:r>
            <a:r>
              <a:rPr lang="en-IE" b="1"/>
              <a:t> to, </a:t>
            </a:r>
            <a:r>
              <a:rPr lang="en-IE" b="1" err="1"/>
              <a:t>kako</a:t>
            </a:r>
            <a:r>
              <a:rPr lang="en-IE" b="1"/>
              <a:t> </a:t>
            </a:r>
            <a:r>
              <a:rPr lang="en-IE" b="1" err="1"/>
              <a:t>lahko</a:t>
            </a:r>
            <a:r>
              <a:rPr lang="en-IE" b="1"/>
              <a:t> s </a:t>
            </a:r>
            <a:r>
              <a:rPr lang="en-IE" b="1" err="1"/>
              <a:t>pametno</a:t>
            </a:r>
            <a:r>
              <a:rPr lang="en-IE" b="1"/>
              <a:t> </a:t>
            </a:r>
            <a:r>
              <a:rPr lang="en-IE" b="1" err="1"/>
              <a:t>izbiro</a:t>
            </a:r>
            <a:r>
              <a:rPr lang="en-IE" b="1"/>
              <a:t> </a:t>
            </a:r>
            <a:r>
              <a:rPr lang="en-IE" b="1" err="1"/>
              <a:t>materialov</a:t>
            </a:r>
            <a:r>
              <a:rPr lang="en-IE" b="1"/>
              <a:t> in </a:t>
            </a:r>
            <a:r>
              <a:rPr lang="en-IE" b="1" err="1"/>
              <a:t>oblikovanja</a:t>
            </a:r>
            <a:r>
              <a:rPr lang="en-IE" b="1"/>
              <a:t> </a:t>
            </a:r>
            <a:r>
              <a:rPr lang="en-IE" b="1" err="1"/>
              <a:t>alternativne</a:t>
            </a:r>
            <a:r>
              <a:rPr lang="en-IE" b="1"/>
              <a:t> nastanitve postanejo </a:t>
            </a:r>
            <a:endParaRPr lang="en-IE"/>
          </a:p>
          <a:p>
            <a:pPr>
              <a:lnSpc>
                <a:spcPts val="2360"/>
              </a:lnSpc>
            </a:pPr>
            <a:r>
              <a:rPr lang="en-IE" b="1" err="1"/>
              <a:t>trajnostne</a:t>
            </a:r>
            <a:r>
              <a:rPr lang="en-IE" b="1"/>
              <a:t> in </a:t>
            </a:r>
            <a:r>
              <a:rPr lang="en-IE" b="1" err="1"/>
              <a:t>pomembne</a:t>
            </a:r>
            <a:r>
              <a:rPr lang="en-IE" b="1" dirty="0"/>
              <a:t>. </a:t>
            </a:r>
            <a:endParaRPr lang="en-IE">
              <a:ea typeface="Calibri"/>
              <a:cs typeface="Calibri"/>
            </a:endParaRPr>
          </a:p>
        </p:txBody>
      </p:sp>
      <p:sp>
        <p:nvSpPr>
          <p:cNvPr id="9" name="Text Placeholder 7">
            <a:extLst>
              <a:ext uri="{FF2B5EF4-FFF2-40B4-BE49-F238E27FC236}">
                <a16:creationId xmlns:a16="http://schemas.microsoft.com/office/drawing/2014/main" id="{E0FA48AE-5BFE-CED5-38B9-5D6312B6B077}"/>
              </a:ext>
            </a:extLst>
          </p:cNvPr>
          <p:cNvSpPr txBox="1">
            <a:spLocks/>
          </p:cNvSpPr>
          <p:nvPr/>
        </p:nvSpPr>
        <p:spPr>
          <a:xfrm>
            <a:off x="-1" y="178005"/>
            <a:ext cx="2877671" cy="452458"/>
          </a:xfrm>
          <a:prstGeom prst="rect">
            <a:avLst/>
          </a:prstGeom>
          <a:solidFill>
            <a:srgbClr val="EC7C69"/>
          </a:solid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200" dirty="0" err="1">
                <a:solidFill>
                  <a:schemeClr val="bg1"/>
                </a:solidFill>
                <a:latin typeface="Calibri"/>
                <a:ea typeface="Calibri"/>
                <a:cs typeface="Calibri"/>
              </a:rPr>
              <a:t>Fotografija</a:t>
            </a:r>
            <a:r>
              <a:rPr lang="en-IE" sz="1200" dirty="0">
                <a:solidFill>
                  <a:schemeClr val="bg1"/>
                </a:solidFill>
                <a:latin typeface="Calibri"/>
                <a:ea typeface="Calibri"/>
                <a:cs typeface="Calibri"/>
              </a:rPr>
              <a:t>: </a:t>
            </a:r>
            <a:r>
              <a:rPr lang="en-IE" sz="1200" dirty="0" err="1">
                <a:solidFill>
                  <a:schemeClr val="bg1"/>
                </a:solidFill>
                <a:latin typeface="Calibri"/>
                <a:ea typeface="Calibri"/>
                <a:cs typeface="Calibri"/>
              </a:rPr>
              <a:t>Meridaunia</a:t>
            </a:r>
            <a:endParaRPr lang="en-IE" sz="1200" dirty="0">
              <a:solidFill>
                <a:schemeClr val="bg1"/>
              </a:solidFill>
              <a:latin typeface="Calibri"/>
              <a:ea typeface="Calibri"/>
              <a:cs typeface="Calibri"/>
            </a:endParaRP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5A24460-EC5F-02A8-8BFB-622B40009261}"/>
              </a:ext>
            </a:extLst>
          </p:cNvPr>
          <p:cNvSpPr txBox="1">
            <a:spLocks/>
          </p:cNvSpPr>
          <p:nvPr/>
        </p:nvSpPr>
        <p:spPr>
          <a:xfrm>
            <a:off x="502645" y="190542"/>
            <a:ext cx="807979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Uvod – Boljše izbire pri gradnji – materiali, razporeditev in prilagodljivost</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5F1545BD-E455-84BA-F90C-B7595712A158}"/>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B94895A-0A35-FF41-1465-D835B90448ED}"/>
              </a:ext>
            </a:extLst>
          </p:cNvPr>
          <p:cNvSpPr txBox="1">
            <a:spLocks/>
          </p:cNvSpPr>
          <p:nvPr/>
        </p:nvSpPr>
        <p:spPr>
          <a:xfrm>
            <a:off x="629645" y="2519833"/>
            <a:ext cx="6443508" cy="3061353"/>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err="1">
                <a:solidFill>
                  <a:srgbClr val="414141"/>
                </a:solidFill>
              </a:rPr>
              <a:t>Pri načrtovanju </a:t>
            </a:r>
            <a:r>
              <a:rPr lang="it-IT" sz="2200" dirty="0">
                <a:solidFill>
                  <a:srgbClr val="414141"/>
                </a:solidFill>
              </a:rPr>
              <a:t>alternativnih </a:t>
            </a:r>
            <a:r>
              <a:rPr lang="it-IT" sz="2200" dirty="0" err="1">
                <a:solidFill>
                  <a:srgbClr val="414141"/>
                </a:solidFill>
              </a:rPr>
              <a:t>nastanitev izbira materialov </a:t>
            </a:r>
            <a:r>
              <a:rPr lang="it-IT" sz="2200" dirty="0">
                <a:solidFill>
                  <a:srgbClr val="414141"/>
                </a:solidFill>
              </a:rPr>
              <a:t>in načrtovanje </a:t>
            </a:r>
            <a:r>
              <a:rPr lang="it-IT" sz="2200" dirty="0" err="1">
                <a:solidFill>
                  <a:srgbClr val="414141"/>
                </a:solidFill>
              </a:rPr>
              <a:t>prostora nista </a:t>
            </a:r>
            <a:r>
              <a:rPr lang="it-IT" sz="2200" dirty="0">
                <a:solidFill>
                  <a:srgbClr val="414141"/>
                </a:solidFill>
              </a:rPr>
              <a:t>le tehnični </a:t>
            </a:r>
            <a:r>
              <a:rPr lang="it-IT" sz="2200" dirty="0" err="1">
                <a:solidFill>
                  <a:srgbClr val="414141"/>
                </a:solidFill>
              </a:rPr>
              <a:t>odločitvi </a:t>
            </a:r>
            <a:r>
              <a:rPr lang="it-IT" sz="2200" dirty="0">
                <a:solidFill>
                  <a:srgbClr val="414141"/>
                </a:solidFill>
              </a:rPr>
              <a:t>– sta </a:t>
            </a:r>
            <a:r>
              <a:rPr lang="it-IT" sz="2200" dirty="0" err="1">
                <a:solidFill>
                  <a:srgbClr val="414141"/>
                </a:solidFill>
              </a:rPr>
              <a:t>izraz vaših vrednot </a:t>
            </a:r>
            <a:r>
              <a:rPr lang="it-IT" sz="2200" dirty="0">
                <a:solidFill>
                  <a:srgbClr val="414141"/>
                </a:solidFill>
              </a:rPr>
              <a:t>in povezanosti s krajem. </a:t>
            </a:r>
            <a:r>
              <a:rPr lang="it-IT" sz="2200" dirty="0" err="1">
                <a:solidFill>
                  <a:srgbClr val="414141"/>
                </a:solidFill>
              </a:rPr>
              <a:t>V tem poglavju raziskujemo</a:t>
            </a:r>
            <a:r>
              <a:rPr lang="it-IT" sz="2200" dirty="0">
                <a:solidFill>
                  <a:srgbClr val="414141"/>
                </a:solidFill>
              </a:rPr>
              <a:t>, kako </a:t>
            </a:r>
            <a:r>
              <a:rPr lang="it-IT" sz="2200" dirty="0" err="1">
                <a:solidFill>
                  <a:srgbClr val="414141"/>
                </a:solidFill>
              </a:rPr>
              <a:t>zavestno</a:t>
            </a:r>
            <a:r>
              <a:rPr lang="it-IT" sz="2200" dirty="0">
                <a:solidFill>
                  <a:srgbClr val="414141"/>
                </a:solidFill>
              </a:rPr>
              <a:t> izbirati gradbene </a:t>
            </a:r>
            <a:r>
              <a:rPr lang="it-IT" sz="2200" dirty="0" err="1">
                <a:solidFill>
                  <a:srgbClr val="414141"/>
                </a:solidFill>
              </a:rPr>
              <a:t>materiale</a:t>
            </a:r>
            <a:r>
              <a:rPr lang="it-IT" sz="2200" dirty="0">
                <a:solidFill>
                  <a:srgbClr val="414141"/>
                </a:solidFill>
              </a:rPr>
              <a:t>, </a:t>
            </a:r>
            <a:r>
              <a:rPr lang="it-IT" sz="2200" dirty="0" err="1">
                <a:solidFill>
                  <a:srgbClr val="414141"/>
                </a:solidFill>
              </a:rPr>
              <a:t>ki dajejo prednost trajnosti</a:t>
            </a:r>
            <a:r>
              <a:rPr lang="it-IT" sz="2200" dirty="0">
                <a:solidFill>
                  <a:srgbClr val="414141"/>
                </a:solidFill>
              </a:rPr>
              <a:t>, kulturni </a:t>
            </a:r>
            <a:r>
              <a:rPr lang="it-IT" sz="2200" dirty="0" err="1">
                <a:solidFill>
                  <a:srgbClr val="414141"/>
                </a:solidFill>
              </a:rPr>
              <a:t>občutljivosti </a:t>
            </a:r>
            <a:r>
              <a:rPr lang="it-IT" sz="2200" dirty="0">
                <a:solidFill>
                  <a:srgbClr val="414141"/>
                </a:solidFill>
              </a:rPr>
              <a:t>in udobju gostov.</a:t>
            </a:r>
          </a:p>
        </p:txBody>
      </p:sp>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
        <p:nvSpPr>
          <p:cNvPr id="3" name="TextBox 2">
            <a:extLst>
              <a:ext uri="{FF2B5EF4-FFF2-40B4-BE49-F238E27FC236}">
                <a16:creationId xmlns:a16="http://schemas.microsoft.com/office/drawing/2014/main" id="{11985189-3C69-77BD-0FC1-A4FE406FE96B}"/>
              </a:ext>
            </a:extLst>
          </p:cNvPr>
          <p:cNvSpPr txBox="1"/>
          <p:nvPr/>
        </p:nvSpPr>
        <p:spPr>
          <a:xfrm>
            <a:off x="629645" y="5631691"/>
            <a:ext cx="7831449" cy="823302"/>
          </a:xfrm>
          <a:prstGeom prst="rect">
            <a:avLst/>
          </a:prstGeom>
          <a:noFill/>
        </p:spPr>
        <p:txBody>
          <a:bodyPr wrap="square" rtlCol="0">
            <a:spAutoFit/>
          </a:bodyPr>
          <a:lstStyle/>
          <a:p>
            <a:pPr>
              <a:lnSpc>
                <a:spcPts val="1860"/>
              </a:lnSpc>
            </a:pPr>
            <a:r>
              <a:rPr lang="en-IE" b="1" dirty="0">
                <a:solidFill>
                  <a:srgbClr val="414141"/>
                </a:solidFill>
              </a:rPr>
              <a:t>Vir: </a:t>
            </a:r>
            <a:r>
              <a:rPr lang="en-IE" sz="1800" dirty="0">
                <a:solidFill>
                  <a:srgbClr val="414141"/>
                </a:solidFill>
                <a:ea typeface="+mn-lt"/>
                <a:cs typeface="+mn-lt"/>
              </a:rPr>
              <a:t>    UNWTO (2021). Turizem in razvoj podeželja. </a:t>
            </a:r>
          </a:p>
          <a:p>
            <a:pPr>
              <a:lnSpc>
                <a:spcPts val="1860"/>
              </a:lnSpc>
            </a:pPr>
            <a:r>
              <a:rPr lang="en-IE" dirty="0">
                <a:solidFill>
                  <a:srgbClr val="414141"/>
                </a:solidFill>
                <a:ea typeface="+mn-lt"/>
                <a:cs typeface="+mn-lt"/>
              </a:rPr>
              <a:t>	</a:t>
            </a:r>
            <a:r>
              <a:rPr lang="en-IE" sz="1800" dirty="0">
                <a:solidFill>
                  <a:srgbClr val="414141"/>
                </a:solidFill>
                <a:ea typeface="+mn-lt"/>
                <a:cs typeface="+mn-lt"/>
              </a:rPr>
              <a:t>Svetovna turistična organizacija.</a:t>
            </a:r>
            <a:endParaRPr lang="en-IE" sz="1800" dirty="0">
              <a:solidFill>
                <a:srgbClr val="459597"/>
              </a:solidFill>
            </a:endParaRPr>
          </a:p>
          <a:p>
            <a:pPr>
              <a:lnSpc>
                <a:spcPts val="1860"/>
              </a:lnSpc>
            </a:pPr>
            <a:r>
              <a:rPr lang="en-IE" sz="1800" dirty="0">
                <a:solidFill>
                  <a:srgbClr val="414141"/>
                </a:solidFill>
                <a:ea typeface="+mn-lt"/>
                <a:cs typeface="+mn-lt"/>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https://www.unwto.org/tourism-and-rural-development</a:t>
            </a:r>
            <a:r>
              <a:rPr lang="en-IE" sz="1800" dirty="0">
                <a:solidFill>
                  <a:srgbClr val="459597"/>
                </a:solidFill>
                <a:ea typeface="+mn-lt"/>
                <a:cs typeface="+mn-lt"/>
              </a:rPr>
              <a:t> </a:t>
            </a:r>
            <a:endParaRPr lang="en-IE" dirty="0">
              <a:solidFill>
                <a:srgbClr val="459597"/>
              </a:solidFill>
            </a:endParaRPr>
          </a:p>
        </p:txBody>
      </p:sp>
      <p:sp>
        <p:nvSpPr>
          <p:cNvPr id="6" name="Freeform 5">
            <a:extLst>
              <a:ext uri="{FF2B5EF4-FFF2-40B4-BE49-F238E27FC236}">
                <a16:creationId xmlns:a16="http://schemas.microsoft.com/office/drawing/2014/main" id="{22B554DF-447C-9C4E-6219-78356CDE2BF0}"/>
              </a:ext>
            </a:extLst>
          </p:cNvPr>
          <p:cNvSpPr/>
          <p:nvPr/>
        </p:nvSpPr>
        <p:spPr>
          <a:xfrm rot="10800000">
            <a:off x="8325165" y="0"/>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5"/>
            <a:srcRect/>
            <a:stretch>
              <a:fillRect l="-82987" t="610" r="-33803" b="-610"/>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037B637F-A565-922C-EA76-03EAF56F9A3B}"/>
              </a:ext>
            </a:extLst>
          </p:cNvPr>
          <p:cNvGrpSpPr/>
          <p:nvPr/>
        </p:nvGrpSpPr>
        <p:grpSpPr>
          <a:xfrm>
            <a:off x="9234244" y="432401"/>
            <a:ext cx="2957756" cy="554397"/>
            <a:chOff x="1800741" y="6353467"/>
            <a:chExt cx="3253859" cy="554397"/>
          </a:xfrm>
        </p:grpSpPr>
        <p:sp>
          <p:nvSpPr>
            <p:cNvPr id="12" name="object 3">
              <a:extLst>
                <a:ext uri="{FF2B5EF4-FFF2-40B4-BE49-F238E27FC236}">
                  <a16:creationId xmlns:a16="http://schemas.microsoft.com/office/drawing/2014/main" id="{033D1D5A-BD3D-DE98-C158-B130E131881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869F7F14-9336-D8B9-D2E7-33758F1A252E}"/>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Počitniška hiša </a:t>
              </a:r>
              <a:r>
                <a:rPr lang="en-IE" sz="1200" dirty="0" err="1"/>
                <a:t>Polsak</a:t>
              </a:r>
              <a:r>
                <a:rPr lang="en-IE" sz="1200" dirty="0"/>
                <a:t>, Slovenija</a:t>
              </a:r>
            </a:p>
          </p:txBody>
        </p:sp>
      </p:grpSp>
      <p:pic>
        <p:nvPicPr>
          <p:cNvPr id="16" name="Picture 15">
            <a:extLst>
              <a:ext uri="{FF2B5EF4-FFF2-40B4-BE49-F238E27FC236}">
                <a16:creationId xmlns:a16="http://schemas.microsoft.com/office/drawing/2014/main" id="{FD78DBAC-0071-65E8-7645-2C5D31E4844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7340541" y="4097643"/>
            <a:ext cx="3580276" cy="2659133"/>
          </a:xfrm>
          <a:prstGeom prst="rect">
            <a:avLst/>
          </a:prstGeom>
        </p:spPr>
      </p:pic>
    </p:spTree>
    <p:extLst>
      <p:ext uri="{BB962C8B-B14F-4D97-AF65-F5344CB8AC3E}">
        <p14:creationId xmlns:p14="http://schemas.microsoft.com/office/powerpoint/2010/main" val="258769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5B853-1C65-BF34-B388-6B0F1D40BD8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8721B21-D637-6301-BA00-D0834EB900E5}"/>
              </a:ext>
            </a:extLst>
          </p:cNvPr>
          <p:cNvSpPr txBox="1">
            <a:spLocks/>
          </p:cNvSpPr>
          <p:nvPr/>
        </p:nvSpPr>
        <p:spPr>
          <a:xfrm>
            <a:off x="629645" y="307773"/>
            <a:ext cx="872456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Uvod – Boljše izbire za gradnjo – materiali, razporeditev in prilagodljivost</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55A5C12-D678-0AA0-04AD-6020B2872BAD}"/>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84D83D9-B597-2878-7312-319882F64941}"/>
              </a:ext>
            </a:extLst>
          </p:cNvPr>
          <p:cNvSpPr txBox="1">
            <a:spLocks/>
          </p:cNvSpPr>
          <p:nvPr/>
        </p:nvSpPr>
        <p:spPr>
          <a:xfrm>
            <a:off x="629645" y="1715677"/>
            <a:ext cx="10497738" cy="3061353"/>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a:solidFill>
                  <a:srgbClr val="414141"/>
                </a:solidFill>
              </a:rPr>
              <a:t>Z </a:t>
            </a:r>
            <a:r>
              <a:rPr lang="it-IT" sz="2200" dirty="0" err="1">
                <a:solidFill>
                  <a:srgbClr val="414141"/>
                </a:solidFill>
              </a:rPr>
              <a:t>izbiro lokalnih</a:t>
            </a:r>
            <a:r>
              <a:rPr lang="it-IT" sz="2200" dirty="0">
                <a:solidFill>
                  <a:srgbClr val="414141"/>
                </a:solidFill>
              </a:rPr>
              <a:t>, </a:t>
            </a:r>
            <a:r>
              <a:rPr lang="it-IT" sz="2200" dirty="0" err="1">
                <a:solidFill>
                  <a:srgbClr val="414141"/>
                </a:solidFill>
              </a:rPr>
              <a:t>recikliranih </a:t>
            </a:r>
            <a:r>
              <a:rPr lang="it-IT" sz="2200" dirty="0">
                <a:solidFill>
                  <a:srgbClr val="414141"/>
                </a:solidFill>
              </a:rPr>
              <a:t>ali okolju prijaznih </a:t>
            </a:r>
            <a:r>
              <a:rPr lang="it-IT" sz="2200" dirty="0" err="1">
                <a:solidFill>
                  <a:srgbClr val="414141"/>
                </a:solidFill>
              </a:rPr>
              <a:t>materialov </a:t>
            </a:r>
            <a:r>
              <a:rPr lang="it-IT" sz="2200" dirty="0">
                <a:solidFill>
                  <a:srgbClr val="414141"/>
                </a:solidFill>
              </a:rPr>
              <a:t>zmanjšate </a:t>
            </a:r>
            <a:r>
              <a:rPr lang="it-IT" sz="2200" dirty="0" err="1">
                <a:solidFill>
                  <a:srgbClr val="414141"/>
                </a:solidFill>
              </a:rPr>
              <a:t>svoj </a:t>
            </a:r>
            <a:r>
              <a:rPr lang="it-IT" sz="2200" dirty="0">
                <a:solidFill>
                  <a:srgbClr val="414141"/>
                </a:solidFill>
              </a:rPr>
              <a:t>vpliv na</a:t>
            </a:r>
            <a:r>
              <a:rPr lang="it-IT" sz="2200" dirty="0" err="1">
                <a:solidFill>
                  <a:srgbClr val="414141"/>
                </a:solidFill>
              </a:rPr>
              <a:t> okolje in hkrati podpirate regionalno obrt </a:t>
            </a:r>
            <a:r>
              <a:rPr lang="it-IT" sz="2200" dirty="0">
                <a:solidFill>
                  <a:srgbClr val="414141"/>
                </a:solidFill>
              </a:rPr>
              <a:t>in </a:t>
            </a:r>
            <a:r>
              <a:rPr lang="it-IT" sz="2200" dirty="0" err="1">
                <a:solidFill>
                  <a:srgbClr val="414141"/>
                </a:solidFill>
              </a:rPr>
              <a:t>industrijo</a:t>
            </a:r>
            <a:r>
              <a:rPr lang="it-IT" sz="2200" dirty="0">
                <a:solidFill>
                  <a:srgbClr val="414141"/>
                </a:solidFill>
              </a:rPr>
              <a:t>. </a:t>
            </a:r>
            <a:r>
              <a:rPr lang="it-IT" sz="2200" dirty="0" err="1">
                <a:solidFill>
                  <a:srgbClr val="414141"/>
                </a:solidFill>
              </a:rPr>
              <a:t>Izbiranje prave</a:t>
            </a:r>
            <a:r>
              <a:rPr lang="it-IT" sz="2200" dirty="0">
                <a:solidFill>
                  <a:srgbClr val="414141"/>
                </a:solidFill>
              </a:rPr>
              <a:t> razporeditve </a:t>
            </a:r>
            <a:r>
              <a:rPr lang="it-IT" sz="2200" dirty="0" err="1">
                <a:solidFill>
                  <a:srgbClr val="414141"/>
                </a:solidFill>
              </a:rPr>
              <a:t>presega estetiko</a:t>
            </a:r>
            <a:r>
              <a:rPr lang="it-IT" sz="2200" dirty="0">
                <a:solidFill>
                  <a:srgbClr val="414141"/>
                </a:solidFill>
              </a:rPr>
              <a:t>: </a:t>
            </a:r>
            <a:r>
              <a:rPr lang="it-IT" sz="2200" dirty="0" err="1">
                <a:solidFill>
                  <a:srgbClr val="414141"/>
                </a:solidFill>
              </a:rPr>
              <a:t>pomeni ustvarjanje prostorov, ki </a:t>
            </a:r>
            <a:r>
              <a:rPr lang="it-IT" sz="2200" dirty="0">
                <a:solidFill>
                  <a:srgbClr val="414141"/>
                </a:solidFill>
              </a:rPr>
              <a:t>so </a:t>
            </a:r>
            <a:r>
              <a:rPr lang="it-IT" sz="2200" dirty="0" err="1">
                <a:solidFill>
                  <a:srgbClr val="414141"/>
                </a:solidFill>
              </a:rPr>
              <a:t>prilagodljivi</a:t>
            </a:r>
            <a:r>
              <a:rPr lang="it-IT" sz="2200" dirty="0">
                <a:solidFill>
                  <a:srgbClr val="414141"/>
                </a:solidFill>
              </a:rPr>
              <a:t>, </a:t>
            </a:r>
            <a:r>
              <a:rPr lang="it-IT" sz="2200" dirty="0" err="1">
                <a:solidFill>
                  <a:srgbClr val="414141"/>
                </a:solidFill>
              </a:rPr>
              <a:t>učinkoviti </a:t>
            </a:r>
            <a:r>
              <a:rPr lang="it-IT" sz="2200" dirty="0">
                <a:solidFill>
                  <a:srgbClr val="414141"/>
                </a:solidFill>
              </a:rPr>
              <a:t>in se lahko prilagajajo </a:t>
            </a:r>
            <a:r>
              <a:rPr lang="it-IT" sz="2200" dirty="0" err="1">
                <a:solidFill>
                  <a:srgbClr val="414141"/>
                </a:solidFill>
              </a:rPr>
              <a:t>različnim</a:t>
            </a:r>
            <a:r>
              <a:rPr lang="it-IT" sz="2200" dirty="0">
                <a:solidFill>
                  <a:srgbClr val="414141"/>
                </a:solidFill>
              </a:rPr>
              <a:t> </a:t>
            </a:r>
            <a:r>
              <a:rPr lang="it-IT" sz="2200" dirty="0" err="1">
                <a:solidFill>
                  <a:srgbClr val="414141"/>
                </a:solidFill>
              </a:rPr>
              <a:t>uporabam </a:t>
            </a:r>
            <a:r>
              <a:rPr lang="it-IT" sz="2200" dirty="0">
                <a:solidFill>
                  <a:srgbClr val="414141"/>
                </a:solidFill>
              </a:rPr>
              <a:t>in letnim časom. </a:t>
            </a:r>
            <a:r>
              <a:rPr lang="it-IT" sz="2200" dirty="0" err="1">
                <a:solidFill>
                  <a:srgbClr val="414141"/>
                </a:solidFill>
              </a:rPr>
              <a:t>Bioklimatska </a:t>
            </a:r>
            <a:r>
              <a:rPr lang="it-IT" sz="2200" dirty="0">
                <a:solidFill>
                  <a:srgbClr val="414141"/>
                </a:solidFill>
              </a:rPr>
              <a:t>zasnova, pasivna raba energije in </a:t>
            </a:r>
            <a:r>
              <a:rPr lang="it-IT" sz="2200" dirty="0" err="1">
                <a:solidFill>
                  <a:srgbClr val="414141"/>
                </a:solidFill>
              </a:rPr>
              <a:t>večnamenski prostori </a:t>
            </a:r>
            <a:r>
              <a:rPr lang="it-IT" sz="2200" dirty="0">
                <a:solidFill>
                  <a:srgbClr val="414141"/>
                </a:solidFill>
              </a:rPr>
              <a:t>lahko </a:t>
            </a:r>
            <a:r>
              <a:rPr lang="it-IT" sz="2200" dirty="0" err="1">
                <a:solidFill>
                  <a:srgbClr val="414141"/>
                </a:solidFill>
              </a:rPr>
              <a:t>izboljšajo izkušnjo</a:t>
            </a:r>
            <a:r>
              <a:rPr lang="it-IT" sz="2200" dirty="0">
                <a:solidFill>
                  <a:srgbClr val="414141"/>
                </a:solidFill>
              </a:rPr>
              <a:t> gostov in </a:t>
            </a:r>
            <a:r>
              <a:rPr lang="it-IT" sz="2200" dirty="0" err="1">
                <a:solidFill>
                  <a:srgbClr val="414141"/>
                </a:solidFill>
              </a:rPr>
              <a:t>učinkovitost virov</a:t>
            </a:r>
            <a:r>
              <a:rPr lang="it-IT" sz="2200" dirty="0">
                <a:solidFill>
                  <a:srgbClr val="414141"/>
                </a:solidFill>
              </a:rPr>
              <a:t>.</a:t>
            </a:r>
          </a:p>
          <a:p>
            <a:pPr>
              <a:lnSpc>
                <a:spcPts val="2380"/>
              </a:lnSpc>
            </a:pPr>
            <a:endParaRPr lang="it-IT" sz="2200" dirty="0">
              <a:solidFill>
                <a:srgbClr val="414141"/>
              </a:solidFill>
            </a:endParaRPr>
          </a:p>
          <a:p>
            <a:pPr>
              <a:lnSpc>
                <a:spcPts val="2380"/>
              </a:lnSpc>
            </a:pPr>
            <a:r>
              <a:rPr lang="it-IT" sz="2200" dirty="0">
                <a:solidFill>
                  <a:srgbClr val="414141"/>
                </a:solidFill>
              </a:rPr>
              <a:t>V </a:t>
            </a:r>
            <a:r>
              <a:rPr lang="it-IT" sz="2200" dirty="0" err="1">
                <a:solidFill>
                  <a:srgbClr val="414141"/>
                </a:solidFill>
              </a:rPr>
              <a:t>tem poglavju boste izvedeli</a:t>
            </a:r>
            <a:r>
              <a:rPr lang="it-IT" sz="2200" dirty="0">
                <a:solidFill>
                  <a:srgbClr val="414141"/>
                </a:solidFill>
              </a:rPr>
              <a:t>, kako uravnotežiti </a:t>
            </a:r>
            <a:r>
              <a:rPr lang="it-IT" sz="2200" dirty="0" err="1">
                <a:solidFill>
                  <a:srgbClr val="414141"/>
                </a:solidFill>
              </a:rPr>
              <a:t>ekološko odgovornost </a:t>
            </a:r>
            <a:r>
              <a:rPr lang="it-IT" sz="2200" dirty="0">
                <a:solidFill>
                  <a:srgbClr val="414141"/>
                </a:solidFill>
              </a:rPr>
              <a:t>z </a:t>
            </a:r>
            <a:r>
              <a:rPr lang="it-IT" sz="2200" dirty="0" err="1">
                <a:solidFill>
                  <a:srgbClr val="414141"/>
                </a:solidFill>
              </a:rPr>
              <a:t>odličnostjo gostoljubnosti</a:t>
            </a:r>
            <a:r>
              <a:rPr lang="it-IT" sz="2200" dirty="0">
                <a:solidFill>
                  <a:srgbClr val="414141"/>
                </a:solidFill>
              </a:rPr>
              <a:t>, </a:t>
            </a:r>
            <a:r>
              <a:rPr lang="it-IT" sz="2200" dirty="0" err="1">
                <a:solidFill>
                  <a:srgbClr val="414141"/>
                </a:solidFill>
              </a:rPr>
              <a:t>tako da bo vaša nastanitev spoštovala okolje in hkrati zagotavljala </a:t>
            </a:r>
            <a:r>
              <a:rPr lang="it-IT" sz="2200" dirty="0">
                <a:solidFill>
                  <a:srgbClr val="414141"/>
                </a:solidFill>
              </a:rPr>
              <a:t>udobje in </a:t>
            </a:r>
            <a:r>
              <a:rPr lang="it-IT" sz="2200" dirty="0" err="1">
                <a:solidFill>
                  <a:srgbClr val="414141"/>
                </a:solidFill>
              </a:rPr>
              <a:t>pristnost</a:t>
            </a:r>
            <a:r>
              <a:rPr lang="it-IT" sz="2200" dirty="0">
                <a:solidFill>
                  <a:srgbClr val="414141"/>
                </a:solidFill>
              </a:rPr>
              <a:t>. </a:t>
            </a:r>
            <a:r>
              <a:rPr lang="it-IT" sz="2200" dirty="0" err="1">
                <a:solidFill>
                  <a:srgbClr val="414141"/>
                </a:solidFill>
              </a:rPr>
              <a:t>Ne glede na to, </a:t>
            </a:r>
            <a:r>
              <a:rPr lang="it-IT" sz="2200" dirty="0">
                <a:solidFill>
                  <a:srgbClr val="414141"/>
                </a:solidFill>
              </a:rPr>
              <a:t>ali </a:t>
            </a:r>
            <a:r>
              <a:rPr lang="it-IT" sz="2200" dirty="0" err="1">
                <a:solidFill>
                  <a:srgbClr val="414141"/>
                </a:solidFill>
              </a:rPr>
              <a:t>prenavljate zgodovinsko</a:t>
            </a:r>
            <a:r>
              <a:rPr lang="it-IT" sz="2200" dirty="0">
                <a:solidFill>
                  <a:srgbClr val="414141"/>
                </a:solidFill>
              </a:rPr>
              <a:t> stavbo, </a:t>
            </a:r>
            <a:r>
              <a:rPr lang="it-IT" sz="2200" dirty="0" err="1">
                <a:solidFill>
                  <a:srgbClr val="414141"/>
                </a:solidFill>
              </a:rPr>
              <a:t>načrtujete </a:t>
            </a:r>
            <a:r>
              <a:rPr lang="it-IT" sz="2200" dirty="0">
                <a:solidFill>
                  <a:srgbClr val="414141"/>
                </a:solidFill>
              </a:rPr>
              <a:t>majhno ekološko kočo ali </a:t>
            </a:r>
            <a:r>
              <a:rPr lang="it-IT" sz="2200" dirty="0" err="1">
                <a:solidFill>
                  <a:srgbClr val="414141"/>
                </a:solidFill>
              </a:rPr>
              <a:t>gradite </a:t>
            </a:r>
            <a:r>
              <a:rPr lang="it-IT" sz="2200" dirty="0">
                <a:solidFill>
                  <a:srgbClr val="414141"/>
                </a:solidFill>
              </a:rPr>
              <a:t>modularne </a:t>
            </a:r>
            <a:r>
              <a:rPr lang="it-IT" sz="2200" dirty="0" err="1">
                <a:solidFill>
                  <a:srgbClr val="414141"/>
                </a:solidFill>
              </a:rPr>
              <a:t>enote</a:t>
            </a:r>
            <a:r>
              <a:rPr lang="it-IT" sz="2200" dirty="0">
                <a:solidFill>
                  <a:srgbClr val="414141"/>
                </a:solidFill>
              </a:rPr>
              <a:t>, </a:t>
            </a:r>
            <a:r>
              <a:rPr lang="it-IT" sz="2200" dirty="0" err="1">
                <a:solidFill>
                  <a:srgbClr val="414141"/>
                </a:solidFill>
              </a:rPr>
              <a:t>boljše izbire</a:t>
            </a:r>
            <a:r>
              <a:rPr lang="it-IT" sz="2200" dirty="0">
                <a:solidFill>
                  <a:srgbClr val="414141"/>
                </a:solidFill>
              </a:rPr>
              <a:t> gradnje vodijo do </a:t>
            </a:r>
            <a:r>
              <a:rPr lang="it-IT" sz="2200" dirty="0" err="1">
                <a:solidFill>
                  <a:srgbClr val="414141"/>
                </a:solidFill>
              </a:rPr>
              <a:t>nastanitev</a:t>
            </a:r>
            <a:r>
              <a:rPr lang="it-IT" sz="2200" dirty="0">
                <a:solidFill>
                  <a:srgbClr val="414141"/>
                </a:solidFill>
              </a:rPr>
              <a:t>, </a:t>
            </a:r>
            <a:r>
              <a:rPr lang="it-IT" sz="2200" dirty="0" err="1">
                <a:solidFill>
                  <a:srgbClr val="414141"/>
                </a:solidFill>
              </a:rPr>
              <a:t>ki </a:t>
            </a:r>
            <a:r>
              <a:rPr lang="it-IT" sz="2200" dirty="0">
                <a:solidFill>
                  <a:srgbClr val="414141"/>
                </a:solidFill>
              </a:rPr>
              <a:t>so </a:t>
            </a:r>
            <a:r>
              <a:rPr lang="it-IT" sz="2200" dirty="0" err="1">
                <a:solidFill>
                  <a:srgbClr val="414141"/>
                </a:solidFill>
              </a:rPr>
              <a:t>nepozabne</a:t>
            </a:r>
            <a:r>
              <a:rPr lang="it-IT" sz="2200" dirty="0">
                <a:solidFill>
                  <a:srgbClr val="414141"/>
                </a:solidFill>
              </a:rPr>
              <a:t>, </a:t>
            </a:r>
            <a:r>
              <a:rPr lang="it-IT" sz="2200" dirty="0" err="1">
                <a:solidFill>
                  <a:srgbClr val="414141"/>
                </a:solidFill>
              </a:rPr>
              <a:t>pomembne </a:t>
            </a:r>
            <a:r>
              <a:rPr lang="it-IT" sz="2200" dirty="0">
                <a:solidFill>
                  <a:srgbClr val="414141"/>
                </a:solidFill>
              </a:rPr>
              <a:t>in </a:t>
            </a:r>
            <a:r>
              <a:rPr lang="it-IT" sz="2200" dirty="0" err="1">
                <a:solidFill>
                  <a:srgbClr val="414141"/>
                </a:solidFill>
              </a:rPr>
              <a:t>trajnostne</a:t>
            </a:r>
            <a:r>
              <a:rPr lang="it-IT" sz="2200" dirty="0">
                <a:solidFill>
                  <a:srgbClr val="414141"/>
                </a:solidFill>
              </a:rPr>
              <a:t>.</a:t>
            </a:r>
          </a:p>
        </p:txBody>
      </p:sp>
      <p:pic>
        <p:nvPicPr>
          <p:cNvPr id="2" name="Picture 1">
            <a:extLst>
              <a:ext uri="{FF2B5EF4-FFF2-40B4-BE49-F238E27FC236}">
                <a16:creationId xmlns:a16="http://schemas.microsoft.com/office/drawing/2014/main" id="{062A50C9-D0DA-9C06-FE96-32C240178780}"/>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EBEAA840-4B17-EA03-398D-6E464985EB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
        <p:nvSpPr>
          <p:cNvPr id="3" name="TextBox 2">
            <a:extLst>
              <a:ext uri="{FF2B5EF4-FFF2-40B4-BE49-F238E27FC236}">
                <a16:creationId xmlns:a16="http://schemas.microsoft.com/office/drawing/2014/main" id="{F430C69E-2F71-A00D-5B81-81AF42DD1906}"/>
              </a:ext>
            </a:extLst>
          </p:cNvPr>
          <p:cNvSpPr txBox="1"/>
          <p:nvPr/>
        </p:nvSpPr>
        <p:spPr>
          <a:xfrm>
            <a:off x="629645" y="5631691"/>
            <a:ext cx="7831449" cy="823302"/>
          </a:xfrm>
          <a:prstGeom prst="rect">
            <a:avLst/>
          </a:prstGeom>
          <a:noFill/>
        </p:spPr>
        <p:txBody>
          <a:bodyPr wrap="square" rtlCol="0">
            <a:spAutoFit/>
          </a:bodyPr>
          <a:lstStyle/>
          <a:p>
            <a:pPr>
              <a:lnSpc>
                <a:spcPts val="1860"/>
              </a:lnSpc>
            </a:pPr>
            <a:r>
              <a:rPr lang="en-IE" b="1" dirty="0">
                <a:solidFill>
                  <a:srgbClr val="414141"/>
                </a:solidFill>
              </a:rPr>
              <a:t>Vir: </a:t>
            </a:r>
            <a:r>
              <a:rPr lang="en-IE" sz="1800" dirty="0">
                <a:solidFill>
                  <a:srgbClr val="414141"/>
                </a:solidFill>
                <a:ea typeface="+mn-lt"/>
                <a:cs typeface="+mn-lt"/>
              </a:rPr>
              <a:t>    UNWTO (2021). Turizem in razvoj podeželja. </a:t>
            </a:r>
          </a:p>
          <a:p>
            <a:pPr>
              <a:lnSpc>
                <a:spcPts val="1860"/>
              </a:lnSpc>
            </a:pPr>
            <a:r>
              <a:rPr lang="en-IE" dirty="0">
                <a:solidFill>
                  <a:srgbClr val="414141"/>
                </a:solidFill>
                <a:ea typeface="+mn-lt"/>
                <a:cs typeface="+mn-lt"/>
              </a:rPr>
              <a:t>	</a:t>
            </a:r>
            <a:r>
              <a:rPr lang="en-IE" sz="1800" dirty="0">
                <a:solidFill>
                  <a:srgbClr val="414141"/>
                </a:solidFill>
                <a:ea typeface="+mn-lt"/>
                <a:cs typeface="+mn-lt"/>
              </a:rPr>
              <a:t>Svetovna turistična organizacija.</a:t>
            </a:r>
            <a:endParaRPr lang="en-IE" sz="1800" dirty="0">
              <a:solidFill>
                <a:srgbClr val="459597"/>
              </a:solidFill>
            </a:endParaRPr>
          </a:p>
          <a:p>
            <a:pPr>
              <a:lnSpc>
                <a:spcPts val="1860"/>
              </a:lnSpc>
            </a:pPr>
            <a:r>
              <a:rPr lang="en-IE" sz="1800" dirty="0">
                <a:solidFill>
                  <a:srgbClr val="414141"/>
                </a:solidFill>
                <a:ea typeface="+mn-lt"/>
                <a:cs typeface="+mn-lt"/>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https://www.unwto.org/tourism-and-rural-development</a:t>
            </a:r>
            <a:r>
              <a:rPr lang="en-IE" sz="1800" dirty="0">
                <a:solidFill>
                  <a:srgbClr val="459597"/>
                </a:solidFill>
                <a:ea typeface="+mn-lt"/>
                <a:cs typeface="+mn-lt"/>
              </a:rPr>
              <a:t> </a:t>
            </a:r>
            <a:endParaRPr lang="en-IE" dirty="0">
              <a:solidFill>
                <a:srgbClr val="459597"/>
              </a:solidFill>
            </a:endParaRPr>
          </a:p>
        </p:txBody>
      </p:sp>
      <p:pic>
        <p:nvPicPr>
          <p:cNvPr id="16" name="Picture 15">
            <a:extLst>
              <a:ext uri="{FF2B5EF4-FFF2-40B4-BE49-F238E27FC236}">
                <a16:creationId xmlns:a16="http://schemas.microsoft.com/office/drawing/2014/main" id="{0BFCB701-C60E-04B8-5889-353C13DAD1F3}"/>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9188012" y="4501523"/>
            <a:ext cx="3003892" cy="2268364"/>
          </a:xfrm>
          <a:prstGeom prst="rect">
            <a:avLst/>
          </a:prstGeom>
        </p:spPr>
      </p:pic>
    </p:spTree>
    <p:extLst>
      <p:ext uri="{BB962C8B-B14F-4D97-AF65-F5344CB8AC3E}">
        <p14:creationId xmlns:p14="http://schemas.microsoft.com/office/powerpoint/2010/main" val="191051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54821" cy="991655"/>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4 ključna področja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9</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808826" y="1886030"/>
            <a:ext cx="4634729"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Izbira trajnostnih in </a:t>
            </a:r>
          </a:p>
          <a:p>
            <a:pPr>
              <a:lnSpc>
                <a:spcPts val="2480"/>
              </a:lnSpc>
            </a:pPr>
            <a:r>
              <a:rPr lang="en-GB" sz="2600" b="1" dirty="0" err="1"/>
              <a:t>lokalnih</a:t>
            </a:r>
            <a:r>
              <a:rPr lang="en-GB" sz="2600" b="1" dirty="0"/>
              <a:t> </a:t>
            </a:r>
            <a:r>
              <a:rPr lang="en-GB" sz="2600" b="1" dirty="0" err="1"/>
              <a:t>materialov</a:t>
            </a:r>
            <a:r>
              <a:rPr lang="en-GB" sz="2600" b="1" dirty="0"/>
              <a:t> </a:t>
            </a:r>
            <a:endParaRPr lang="en-GB" sz="2600" b="1" dirty="0">
              <a:ea typeface="Calibri"/>
              <a:cs typeface="Calibri"/>
            </a:endParaRPr>
          </a:p>
          <a:p>
            <a:pPr>
              <a:lnSpc>
                <a:spcPts val="2480"/>
              </a:lnSpc>
            </a:pPr>
            <a:endParaRPr lang="en-GB" sz="2400" b="1" dirty="0"/>
          </a:p>
          <a:p>
            <a:pPr>
              <a:lnSpc>
                <a:spcPts val="2380"/>
              </a:lnSpc>
            </a:pPr>
            <a:r>
              <a:rPr lang="en-IE" sz="2200" dirty="0"/>
              <a:t>Razumevanje, kako izbrati gradbene materiale, ki so okolju prijazni, lokalnega izvora ali reciklirani. Spoznavanje, zakaj je to pomembno za zmanjšanje ogljičnega odtisa, podporo lokalnim gospodarstvom in ustvarjanje avtentičnih izkušenj gostov, ki odražajo regionalno identiteto.</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461981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4435E5A9-46C8-4CDC-B16B-AC582BAB3E46}"/>
</file>

<file path=docProps/app.xml><?xml version="1.0" encoding="utf-8"?>
<Properties xmlns="http://schemas.openxmlformats.org/officeDocument/2006/extended-properties" xmlns:vt="http://schemas.openxmlformats.org/officeDocument/2006/docPropsVTypes">
  <TotalTime>2742</TotalTime>
  <Words>4056</Words>
  <Application>Microsoft Office PowerPoint</Application>
  <PresentationFormat>Širokozaslonsko</PresentationFormat>
  <Paragraphs>422</Paragraphs>
  <Slides>50</Slides>
  <Notes>2</Notes>
  <HiddenSlides>0</HiddenSlides>
  <MMClips>0</MMClips>
  <ScaleCrop>false</ScaleCrop>
  <HeadingPairs>
    <vt:vector size="4" baseType="variant">
      <vt:variant>
        <vt:lpstr>Tema</vt:lpstr>
      </vt:variant>
      <vt:variant>
        <vt:i4>1</vt:i4>
      </vt:variant>
      <vt:variant>
        <vt:lpstr>Naslovi diapozitivov</vt:lpstr>
      </vt:variant>
      <vt:variant>
        <vt:i4>50</vt:i4>
      </vt:variant>
    </vt:vector>
  </HeadingPairs>
  <TitlesOfParts>
    <vt:vector size="51"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docId:C7E2123B77A208CDA80D199050778ABA</cp:keywords>
  <cp:lastModifiedBy>Tatjana Klakočar</cp:lastModifiedBy>
  <cp:revision>911</cp:revision>
  <dcterms:created xsi:type="dcterms:W3CDTF">2020-10-14T13:32:04Z</dcterms:created>
  <dcterms:modified xsi:type="dcterms:W3CDTF">2026-01-06T12:49:07Z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