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11"/>
  </p:notesMasterIdLst>
  <p:handoutMasterIdLst>
    <p:handoutMasterId r:id="rId12"/>
  </p:handoutMasterIdLst>
  <p:sldIdLst>
    <p:sldId id="7136" r:id="rId5"/>
    <p:sldId id="7158" r:id="rId6"/>
    <p:sldId id="7155" r:id="rId7"/>
    <p:sldId id="7157" r:id="rId8"/>
    <p:sldId id="7154" r:id="rId9"/>
    <p:sldId id="715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9390"/>
    <a:srgbClr val="E96751"/>
    <a:srgbClr val="EC7C69"/>
    <a:srgbClr val="494949"/>
    <a:srgbClr val="F2A158"/>
    <a:srgbClr val="DCC5ED"/>
    <a:srgbClr val="3FB5A1"/>
    <a:srgbClr val="E1FFE1"/>
    <a:srgbClr val="CEFAF9"/>
    <a:srgbClr val="F6BD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258" autoAdjust="0"/>
    <p:restoredTop sz="95082"/>
  </p:normalViewPr>
  <p:slideViewPr>
    <p:cSldViewPr snapToGrid="0" snapToObjects="1">
      <p:cViewPr varScale="1">
        <p:scale>
          <a:sx n="103" d="100"/>
          <a:sy n="103" d="100"/>
        </p:scale>
        <p:origin x="150"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stopnja</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19050">
            <a:solidFill>
              <a:srgbClr val="E9675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18940" y="34552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47398" y="3244279"/>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823802" y="-252041"/>
            <a:ext cx="4448399" cy="6096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21941" y="623792"/>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24950" y="34553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1904103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244740" y="2115614"/>
            <a:ext cx="6560312"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ext + Device 01">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5727361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marL="0" indent="0" algn="l">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Tree>
    <p:extLst>
      <p:ext uri="{BB962C8B-B14F-4D97-AF65-F5344CB8AC3E}">
        <p14:creationId xmlns:p14="http://schemas.microsoft.com/office/powerpoint/2010/main" val="27152327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0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marL="0" indent="0" algn="l">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Tree>
    <p:extLst>
      <p:ext uri="{BB962C8B-B14F-4D97-AF65-F5344CB8AC3E}">
        <p14:creationId xmlns:p14="http://schemas.microsoft.com/office/powerpoint/2010/main" val="2618615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13547" y="78077"/>
            <a:ext cx="6549337"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28411"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924" r:id="rId13"/>
    <p:sldLayoutId id="2147483890" r:id="rId14"/>
    <p:sldLayoutId id="2147483899"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07" r:id="rId24"/>
    <p:sldLayoutId id="2147483878" r:id="rId25"/>
    <p:sldLayoutId id="2147483915" r:id="rId26"/>
    <p:sldLayoutId id="2147483891" r:id="rId27"/>
    <p:sldLayoutId id="2147483922" r:id="rId28"/>
    <p:sldLayoutId id="2147483921" r:id="rId29"/>
    <p:sldLayoutId id="2147483894" r:id="rId30"/>
    <p:sldLayoutId id="2147483916" r:id="rId31"/>
    <p:sldLayoutId id="2147483932" r:id="rId32"/>
    <p:sldLayoutId id="2147483893" r:id="rId33"/>
    <p:sldLayoutId id="2147483895" r:id="rId34"/>
    <p:sldLayoutId id="2147483896" r:id="rId35"/>
    <p:sldLayoutId id="2147483900" r:id="rId36"/>
    <p:sldLayoutId id="2147483901" r:id="rId37"/>
    <p:sldLayoutId id="2147483902" r:id="rId38"/>
    <p:sldLayoutId id="2147483903" r:id="rId39"/>
    <p:sldLayoutId id="2147483904" r:id="rId40"/>
    <p:sldLayoutId id="2147483853" r:id="rId41"/>
    <p:sldLayoutId id="2147483912" r:id="rId42"/>
    <p:sldLayoutId id="2147483925" r:id="rId43"/>
    <p:sldLayoutId id="2147483910" r:id="rId4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s://www.chateauramsak.com/" TargetMode="External"/><Relationship Id="rId1" Type="http://schemas.openxmlformats.org/officeDocument/2006/relationships/slideLayout" Target="../slideLayouts/slideLayout14.xml"/><Relationship Id="rId6" Type="http://schemas.openxmlformats.org/officeDocument/2006/relationships/image" Target="../media/image3.png"/><Relationship Id="rId5" Type="http://schemas.openxmlformats.org/officeDocument/2006/relationships/hyperlink" Target="https://creativecommons.org/licenses/by-sa/4.0/?ref=chooser-v1"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hyperlink" Target="https://eu-skladi.si/en/cohesion-by-2020-1/success-stories-of-2014-2020/chateau-ramsak-glamping-resort?utm_source=chatgpt.com" TargetMode="External"/><Relationship Id="rId2" Type="http://schemas.openxmlformats.org/officeDocument/2006/relationships/hyperlink" Target="https://www.authentic-luxury.com/glamping/d/vineyard-glamping-chateau-ramsak#:~:text=" TargetMode="External"/><Relationship Id="rId1" Type="http://schemas.openxmlformats.org/officeDocument/2006/relationships/slideLayout" Target="../slideLayouts/slideLayout44.xml"/><Relationship Id="rId4" Type="http://schemas.openxmlformats.org/officeDocument/2006/relationships/hyperlink" Target="https://www.chateauramsak.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6.xml"/><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5EFE2-2B74-82A4-6EFC-7E2E33199C0F}"/>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3F8DA6B6-818B-EB8E-B9DD-42BFD7713767}"/>
              </a:ext>
            </a:extLst>
          </p:cNvPr>
          <p:cNvSpPr>
            <a:spLocks noGrp="1"/>
          </p:cNvSpPr>
          <p:nvPr>
            <p:ph type="body" sz="quarter" idx="16"/>
          </p:nvPr>
        </p:nvSpPr>
        <p:spPr>
          <a:xfrm>
            <a:off x="486334" y="2339364"/>
            <a:ext cx="5148935" cy="3066422"/>
          </a:xfrm>
        </p:spPr>
        <p:txBody>
          <a:bodyPr>
            <a:normAutofit fontScale="85000" lnSpcReduction="10000"/>
          </a:bodyPr>
          <a:lstStyle/>
          <a:p>
            <a:r>
              <a:rPr lang="en-US" sz="3400" dirty="0">
                <a:hlinkClick r:id="rId2">
                  <a:extLst>
                    <a:ext uri="{A12FA001-AC4F-418D-AE19-62706E023703}">
                      <ahyp:hlinkClr xmlns:ahyp="http://schemas.microsoft.com/office/drawing/2018/hyperlinkcolor" val="tx"/>
                    </a:ext>
                  </a:extLst>
                </a:hlinkClick>
              </a:rPr>
              <a:t>Chateau Ramšak, vinski glamping resort, Slovenija</a:t>
            </a:r>
          </a:p>
          <a:p>
            <a:endParaRPr lang="en-US" sz="3400" dirty="0">
              <a:hlinkClick r:id="rId2">
                <a:extLst>
                  <a:ext uri="{A12FA001-AC4F-418D-AE19-62706E023703}">
                    <ahyp:hlinkClr xmlns:ahyp="http://schemas.microsoft.com/office/drawing/2018/hyperlinkcolor" val="tx"/>
                  </a:ext>
                </a:extLst>
              </a:hlinkClick>
            </a:endParaRPr>
          </a:p>
          <a:p>
            <a:r>
              <a:rPr lang="en-US" sz="3600" dirty="0"/>
              <a:t>Ta projekt je bil </a:t>
            </a:r>
            <a:r>
              <a:rPr lang="en-US" sz="3600" b="1" dirty="0"/>
              <a:t>sofinanciran iz kohezijskih skladov EU </a:t>
            </a:r>
            <a:r>
              <a:rPr lang="en-US" sz="3600" dirty="0"/>
              <a:t>– bil je končni prejemnik finančnega instrumenta, ki ga je podprl ESRR.</a:t>
            </a:r>
            <a:r>
              <a:rPr lang="en-US" sz="3400" dirty="0">
                <a:hlinkClick r:id="rId2">
                  <a:extLst>
                    <a:ext uri="{A12FA001-AC4F-418D-AE19-62706E023703}">
                      <ahyp:hlinkClr xmlns:ahyp="http://schemas.microsoft.com/office/drawing/2018/hyperlinkcolor" val="tx"/>
                    </a:ext>
                  </a:extLst>
                </a:hlinkClick>
              </a:rPr>
              <a:t> </a:t>
            </a:r>
            <a:endParaRPr lang="en-IE" sz="3400" dirty="0"/>
          </a:p>
        </p:txBody>
      </p:sp>
      <p:sp>
        <p:nvSpPr>
          <p:cNvPr id="9" name="Text Placeholder 8">
            <a:extLst>
              <a:ext uri="{FF2B5EF4-FFF2-40B4-BE49-F238E27FC236}">
                <a16:creationId xmlns:a16="http://schemas.microsoft.com/office/drawing/2014/main" id="{D87D4641-5EC3-B2B6-AA46-3BAE30136610}"/>
              </a:ext>
            </a:extLst>
          </p:cNvPr>
          <p:cNvSpPr>
            <a:spLocks noGrp="1"/>
          </p:cNvSpPr>
          <p:nvPr>
            <p:ph type="body" sz="quarter" idx="17"/>
          </p:nvPr>
        </p:nvSpPr>
        <p:spPr>
          <a:xfrm>
            <a:off x="352930" y="869357"/>
            <a:ext cx="6447919" cy="582221"/>
          </a:xfrm>
        </p:spPr>
        <p:txBody>
          <a:bodyPr/>
          <a:lstStyle/>
          <a:p>
            <a:r>
              <a:rPr lang="en-IE" sz="7200" dirty="0"/>
              <a:t>Primer</a:t>
            </a:r>
          </a:p>
        </p:txBody>
      </p:sp>
      <p:sp>
        <p:nvSpPr>
          <p:cNvPr id="2" name="Text Placeholder 1">
            <a:extLst>
              <a:ext uri="{FF2B5EF4-FFF2-40B4-BE49-F238E27FC236}">
                <a16:creationId xmlns:a16="http://schemas.microsoft.com/office/drawing/2014/main" id="{7FE145F9-7CDD-F84E-C43B-C8A9AE1BB54E}"/>
              </a:ext>
            </a:extLst>
          </p:cNvPr>
          <p:cNvSpPr>
            <a:spLocks noGrp="1"/>
          </p:cNvSpPr>
          <p:nvPr>
            <p:ph type="body" sz="quarter" idx="65"/>
          </p:nvPr>
        </p:nvSpPr>
        <p:spPr/>
        <p:txBody>
          <a:bodyPr/>
          <a:lstStyle/>
          <a:p>
            <a:r>
              <a:rPr lang="en-US" dirty="0"/>
              <a:t>Chateau Ramšak</a:t>
            </a:r>
            <a:endParaRPr lang="en-IE" dirty="0"/>
          </a:p>
        </p:txBody>
      </p:sp>
      <p:pic>
        <p:nvPicPr>
          <p:cNvPr id="11" name="Picture Placeholder 10" descr="A hot tub outside of a tent&#10;&#10;AI-generated content may be incorrect.">
            <a:extLst>
              <a:ext uri="{FF2B5EF4-FFF2-40B4-BE49-F238E27FC236}">
                <a16:creationId xmlns:a16="http://schemas.microsoft.com/office/drawing/2014/main" id="{5C77F7A0-A54D-DBA9-CAEE-3BB0C1BD07DA}"/>
              </a:ext>
            </a:extLst>
          </p:cNvPr>
          <p:cNvPicPr>
            <a:picLocks noGrp="1" noChangeAspect="1"/>
          </p:cNvPicPr>
          <p:nvPr>
            <p:ph type="pic" sz="quarter" idx="19"/>
          </p:nvPr>
        </p:nvPicPr>
        <p:blipFill>
          <a:blip r:embed="rId3"/>
          <a:srcRect l="9977" r="9977"/>
          <a:stretch>
            <a:fillRect/>
          </a:stretch>
        </p:blipFill>
        <p:spPr/>
      </p:pic>
      <p:pic>
        <p:nvPicPr>
          <p:cNvPr id="3" name="Picture 2" descr="Co-funded by the European Union logo in png for web usage">
            <a:extLst>
              <a:ext uri="{FF2B5EF4-FFF2-40B4-BE49-F238E27FC236}">
                <a16:creationId xmlns:a16="http://schemas.microsoft.com/office/drawing/2014/main" id="{D18CDF32-3099-E760-B2BD-FF23A697CB3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4" name="Rectangle 3">
            <a:extLst>
              <a:ext uri="{FF2B5EF4-FFF2-40B4-BE49-F238E27FC236}">
                <a16:creationId xmlns:a16="http://schemas.microsoft.com/office/drawing/2014/main" id="{1835641C-7082-1150-C15E-5079114C7C9E}"/>
              </a:ext>
            </a:extLst>
          </p:cNvPr>
          <p:cNvSpPr/>
          <p:nvPr/>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Vendar pa so izražena mnenja in pogledi izključno mnenja in pogledi avtorja(-ev) in ne odražajo nujno mnenj in pogledov Evropske unije ali Evropske izvajalske agencije za izobraževanje in kulturo (EACEA). Niti Evropska unija niti EACEA ne odgovarjata zanje.</a:t>
            </a:r>
          </a:p>
        </p:txBody>
      </p:sp>
      <p:grpSp>
        <p:nvGrpSpPr>
          <p:cNvPr id="5" name="Group 4">
            <a:extLst>
              <a:ext uri="{FF2B5EF4-FFF2-40B4-BE49-F238E27FC236}">
                <a16:creationId xmlns:a16="http://schemas.microsoft.com/office/drawing/2014/main" id="{61521944-DDBC-B3E4-C83E-8E68CA1D184B}"/>
              </a:ext>
            </a:extLst>
          </p:cNvPr>
          <p:cNvGrpSpPr/>
          <p:nvPr/>
        </p:nvGrpSpPr>
        <p:grpSpPr>
          <a:xfrm>
            <a:off x="441852" y="5906548"/>
            <a:ext cx="1307461" cy="742180"/>
            <a:chOff x="340586" y="8789227"/>
            <a:chExt cx="1307461" cy="742180"/>
          </a:xfrm>
        </p:grpSpPr>
        <p:sp>
          <p:nvSpPr>
            <p:cNvPr id="6" name="Rectangle 5">
              <a:extLst>
                <a:ext uri="{FF2B5EF4-FFF2-40B4-BE49-F238E27FC236}">
                  <a16:creationId xmlns:a16="http://schemas.microsoft.com/office/drawing/2014/main" id="{47D53B86-ADA8-CDA0-BFC3-AD07FFCB1D0E}"/>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5">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8" name="Picture 7">
              <a:extLst>
                <a:ext uri="{FF2B5EF4-FFF2-40B4-BE49-F238E27FC236}">
                  <a16:creationId xmlns:a16="http://schemas.microsoft.com/office/drawing/2014/main" id="{FCB68C76-9A27-6F51-4443-0E2F64718FF0}"/>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611446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443571-E630-35A7-2443-71033FA63F0D}"/>
            </a:ext>
          </a:extLst>
        </p:cNvPr>
        <p:cNvGrpSpPr/>
        <p:nvPr/>
      </p:nvGrpSpPr>
      <p:grpSpPr>
        <a:xfrm>
          <a:off x="0" y="0"/>
          <a:ext cx="0" cy="0"/>
          <a:chOff x="0" y="0"/>
          <a:chExt cx="0" cy="0"/>
        </a:xfrm>
      </p:grpSpPr>
      <p:pic>
        <p:nvPicPr>
          <p:cNvPr id="2" name="Picture 8" descr="Chateau Ramšak">
            <a:extLst>
              <a:ext uri="{FF2B5EF4-FFF2-40B4-BE49-F238E27FC236}">
                <a16:creationId xmlns:a16="http://schemas.microsoft.com/office/drawing/2014/main" id="{5D24359B-8EB0-FF1A-9F20-F285A1CDD7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3700"/>
            <a:ext cx="12192000" cy="607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6480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0BFD3-8DFB-E6FC-9780-1F2C47755FB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33CC034-8A38-3538-3440-7DD6B574E1A8}"/>
              </a:ext>
            </a:extLst>
          </p:cNvPr>
          <p:cNvSpPr>
            <a:spLocks noGrp="1"/>
          </p:cNvSpPr>
          <p:nvPr>
            <p:ph type="body" sz="quarter" idx="18"/>
          </p:nvPr>
        </p:nvSpPr>
        <p:spPr>
          <a:xfrm>
            <a:off x="1009651" y="1540346"/>
            <a:ext cx="10306050" cy="2213420"/>
          </a:xfrm>
        </p:spPr>
        <p:txBody>
          <a:bodyPr/>
          <a:lstStyle/>
          <a:p>
            <a:pPr>
              <a:lnSpc>
                <a:spcPct val="100000"/>
              </a:lnSpc>
              <a:spcBef>
                <a:spcPts val="0"/>
              </a:spcBef>
              <a:spcAft>
                <a:spcPts val="600"/>
              </a:spcAft>
            </a:pPr>
            <a:r>
              <a:rPr lang="en-US" b="1" dirty="0">
                <a:solidFill>
                  <a:srgbClr val="E96751"/>
                </a:solidFill>
                <a:hlinkClick r:id="rId2">
                  <a:extLst>
                    <a:ext uri="{A12FA001-AC4F-418D-AE19-62706E023703}">
                      <ahyp:hlinkClr xmlns:ahyp="http://schemas.microsoft.com/office/drawing/2018/hyperlinkcolor" val="tx"/>
                    </a:ext>
                  </a:extLst>
                </a:hlinkClick>
              </a:rPr>
              <a:t>Chateau Ramšak </a:t>
            </a:r>
            <a:r>
              <a:rPr lang="en-US" dirty="0"/>
              <a:t>v slovenski Štajerski je luksuzni glamping resort, ki se nahaja v vinogradu. Ponuja drevesne hišice in luksuzne safari šotore z zasebnimi masažnimi kadi in je prejel več nagrad. Projekt je bil </a:t>
            </a:r>
            <a:r>
              <a:rPr lang="en-US" b="1" dirty="0"/>
              <a:t>sofinanciran iz kohezijskih skladov EU </a:t>
            </a:r>
            <a:r>
              <a:rPr lang="en-US" dirty="0"/>
              <a:t>– bil je končni prejemnik finančnega instrumenta, ki ga je podprl ESRR. </a:t>
            </a:r>
          </a:p>
          <a:p>
            <a:pPr>
              <a:lnSpc>
                <a:spcPct val="100000"/>
              </a:lnSpc>
              <a:spcBef>
                <a:spcPts val="0"/>
              </a:spcBef>
              <a:spcAft>
                <a:spcPts val="600"/>
              </a:spcAft>
            </a:pPr>
            <a:r>
              <a:rPr lang="en-US" b="1" i="1" dirty="0">
                <a:solidFill>
                  <a:srgbClr val="E96751"/>
                </a:solidFill>
              </a:rPr>
              <a:t>Model financiranja: </a:t>
            </a:r>
            <a:r>
              <a:rPr lang="en-US" dirty="0"/>
              <a:t>Lastniki so združili </a:t>
            </a:r>
            <a:r>
              <a:rPr lang="en-US" b="1" dirty="0"/>
              <a:t>posojilo, ki ga je podprl ESRR </a:t>
            </a:r>
            <a:r>
              <a:rPr lang="en-US" dirty="0"/>
              <a:t>(prek slovenske banke), s svojim lastnim kapitalom. V okviru </a:t>
            </a:r>
            <a:r>
              <a:rPr lang="en-US" b="1" dirty="0"/>
              <a:t>kohezijske politike</a:t>
            </a:r>
            <a:r>
              <a:rPr lang="en-US" dirty="0"/>
              <a:t> EU za</a:t>
            </a:r>
            <a:r>
              <a:rPr lang="en-US" b="1" dirty="0"/>
              <a:t> obdobje 2014–2020 </a:t>
            </a:r>
            <a:r>
              <a:rPr lang="en-US" dirty="0"/>
              <a:t>je resort prejel</a:t>
            </a:r>
            <a:r>
              <a:rPr lang="en-US" b="1" dirty="0">
                <a:solidFill>
                  <a:srgbClr val="E96751"/>
                </a:solidFill>
                <a:hlinkClick r:id="rId3">
                  <a:extLst>
                    <a:ext uri="{A12FA001-AC4F-418D-AE19-62706E023703}">
                      <ahyp:hlinkClr xmlns:ahyp="http://schemas.microsoft.com/office/drawing/2018/hyperlinkcolor" val="tx"/>
                    </a:ext>
                  </a:extLst>
                </a:hlinkClick>
              </a:rPr>
              <a:t> 192 500 EUR </a:t>
            </a:r>
            <a:r>
              <a:rPr lang="en-US" dirty="0"/>
              <a:t>iz </a:t>
            </a:r>
            <a:r>
              <a:rPr lang="en-US" b="1" dirty="0"/>
              <a:t>Evropskega sklada za regionalni razvoj (ESRR) </a:t>
            </a:r>
            <a:r>
              <a:rPr lang="en-US" dirty="0"/>
              <a:t>– 163 625 EUR je neposredno prispevala EU – za podporo razvoja inovativne in trajnostne turistične infrastrukture. </a:t>
            </a:r>
            <a:r>
              <a:rPr lang="en-US" b="1" dirty="0"/>
              <a:t>Financiranje EU </a:t>
            </a:r>
            <a:r>
              <a:rPr lang="en-US" dirty="0"/>
              <a:t>je verjetno pokrilo okoli</a:t>
            </a:r>
            <a:r>
              <a:rPr lang="en-US" b="1" dirty="0"/>
              <a:t> 50 % naložbe </a:t>
            </a:r>
            <a:r>
              <a:rPr lang="en-US" dirty="0"/>
              <a:t>v obliki posojila z nizko obrestno mero ali nepovratnih sredstev. </a:t>
            </a:r>
          </a:p>
          <a:p>
            <a:pPr>
              <a:lnSpc>
                <a:spcPct val="100000"/>
              </a:lnSpc>
              <a:spcBef>
                <a:spcPts val="0"/>
              </a:spcBef>
              <a:spcAft>
                <a:spcPts val="600"/>
              </a:spcAft>
            </a:pPr>
            <a:r>
              <a:rPr lang="en-US" dirty="0"/>
              <a:t>To jim je omogočilo vlaganje v kakovost – vsaka drevesna hišica ima po meri izdelano pohištvo, na voljo pa je tudi infrastruktura, kot sta naravni ribnik in vinska klet. S sredstvi so najprej zgradili šest enot.</a:t>
            </a:r>
            <a:r>
              <a:rPr lang="en-US" dirty="0">
                <a:solidFill>
                  <a:srgbClr val="E96751"/>
                </a:solidFill>
                <a:hlinkClick r:id="rId4">
                  <a:extLst>
                    <a:ext uri="{A12FA001-AC4F-418D-AE19-62706E023703}">
                      <ahyp:hlinkClr xmlns:ahyp="http://schemas.microsoft.com/office/drawing/2018/hyperlinkcolor" val="tx"/>
                    </a:ext>
                  </a:extLst>
                </a:hlinkClick>
              </a:rPr>
              <a:t> https://www.chateauramsak.com/</a:t>
            </a:r>
            <a:r>
              <a:rPr lang="en-US" dirty="0">
                <a:solidFill>
                  <a:srgbClr val="E96751"/>
                </a:solidFill>
              </a:rPr>
              <a:t> </a:t>
            </a:r>
          </a:p>
        </p:txBody>
      </p:sp>
      <p:sp>
        <p:nvSpPr>
          <p:cNvPr id="13" name="Freeform 28">
            <a:extLst>
              <a:ext uri="{FF2B5EF4-FFF2-40B4-BE49-F238E27FC236}">
                <a16:creationId xmlns:a16="http://schemas.microsoft.com/office/drawing/2014/main" id="{70F90B23-C505-CE02-CF2F-83AC03EF5A70}"/>
              </a:ext>
            </a:extLst>
          </p:cNvPr>
          <p:cNvSpPr/>
          <p:nvPr/>
        </p:nvSpPr>
        <p:spPr>
          <a:xfrm>
            <a:off x="-12813" y="146403"/>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FB5A1"/>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 name="Text Placeholder 23">
            <a:extLst>
              <a:ext uri="{FF2B5EF4-FFF2-40B4-BE49-F238E27FC236}">
                <a16:creationId xmlns:a16="http://schemas.microsoft.com/office/drawing/2014/main" id="{F305FD53-37C3-583D-75F4-94FE6A3DB620}"/>
              </a:ext>
            </a:extLst>
          </p:cNvPr>
          <p:cNvSpPr txBox="1">
            <a:spLocks/>
          </p:cNvSpPr>
          <p:nvPr/>
        </p:nvSpPr>
        <p:spPr>
          <a:xfrm>
            <a:off x="448950" y="223766"/>
            <a:ext cx="3961125"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3200" b="1" dirty="0"/>
              <a:t>Zgodbe o uspehu in študije primerov</a:t>
            </a:r>
          </a:p>
        </p:txBody>
      </p:sp>
      <p:sp>
        <p:nvSpPr>
          <p:cNvPr id="4" name="TextBox 3">
            <a:extLst>
              <a:ext uri="{FF2B5EF4-FFF2-40B4-BE49-F238E27FC236}">
                <a16:creationId xmlns:a16="http://schemas.microsoft.com/office/drawing/2014/main" id="{AB0C5A51-5986-57D8-F5EB-0994D3E21F8E}"/>
              </a:ext>
            </a:extLst>
          </p:cNvPr>
          <p:cNvSpPr txBox="1"/>
          <p:nvPr/>
        </p:nvSpPr>
        <p:spPr>
          <a:xfrm>
            <a:off x="5053122" y="535138"/>
            <a:ext cx="6110178" cy="1077218"/>
          </a:xfrm>
          <a:prstGeom prst="rect">
            <a:avLst/>
          </a:prstGeom>
          <a:noFill/>
        </p:spPr>
        <p:txBody>
          <a:bodyPr wrap="square">
            <a:spAutoFit/>
          </a:bodyPr>
          <a:lstStyle/>
          <a:p>
            <a:pPr algn="ctr"/>
            <a:r>
              <a:rPr lang="en-US" sz="3200" b="1" dirty="0">
                <a:solidFill>
                  <a:srgbClr val="0D9390"/>
                </a:solidFill>
                <a:hlinkClick r:id="rId4">
                  <a:extLst>
                    <a:ext uri="{A12FA001-AC4F-418D-AE19-62706E023703}">
                      <ahyp:hlinkClr xmlns:ahyp="http://schemas.microsoft.com/office/drawing/2018/hyperlinkcolor" val="tx"/>
                    </a:ext>
                  </a:extLst>
                </a:hlinkClick>
              </a:rPr>
              <a:t>Chateau Ramšak, Wine Glamping Resort, Slovenija </a:t>
            </a:r>
            <a:endParaRPr lang="en-IE" sz="3200" dirty="0">
              <a:solidFill>
                <a:srgbClr val="0D9390"/>
              </a:solidFill>
            </a:endParaRPr>
          </a:p>
        </p:txBody>
      </p:sp>
    </p:spTree>
    <p:extLst>
      <p:ext uri="{BB962C8B-B14F-4D97-AF65-F5344CB8AC3E}">
        <p14:creationId xmlns:p14="http://schemas.microsoft.com/office/powerpoint/2010/main" val="287543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ATEAU RAMSAK VINEYARD GLAMPING RESORT | Campground Reviews (Maribor,  Slovenia) - Tripadvisor">
            <a:extLst>
              <a:ext uri="{FF2B5EF4-FFF2-40B4-BE49-F238E27FC236}">
                <a16:creationId xmlns:a16="http://schemas.microsoft.com/office/drawing/2014/main" id="{8705564D-DC24-59BE-EAD8-518D2A85E4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9275" y="3032675"/>
            <a:ext cx="6576975" cy="36538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ATEAU RAMSAK VINEYARD GLAMPING RESORT | Campground Reviews (Maribor,  Slovenia) - Tripadvisor">
            <a:extLst>
              <a:ext uri="{FF2B5EF4-FFF2-40B4-BE49-F238E27FC236}">
                <a16:creationId xmlns:a16="http://schemas.microsoft.com/office/drawing/2014/main" id="{6733B12B-ADFB-EAEB-F786-D00B99A2C1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57658"/>
            <a:ext cx="5629275" cy="312737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hateau Ramšak | idyllic vineyard glamping | Slovenia">
            <a:extLst>
              <a:ext uri="{FF2B5EF4-FFF2-40B4-BE49-F238E27FC236}">
                <a16:creationId xmlns:a16="http://schemas.microsoft.com/office/drawing/2014/main" id="{F06A197D-5AC7-743E-9394-3B5ACD3D19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215" b="8564"/>
          <a:stretch>
            <a:fillRect/>
          </a:stretch>
        </p:blipFill>
        <p:spPr bwMode="auto">
          <a:xfrm>
            <a:off x="-2" y="2961899"/>
            <a:ext cx="5629274" cy="372465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hateau Ramšak Vineyard Luxury Glamping Resort - Authentic Luxury: Luxury  Travel and Authentic Experiences">
            <a:extLst>
              <a:ext uri="{FF2B5EF4-FFF2-40B4-BE49-F238E27FC236}">
                <a16:creationId xmlns:a16="http://schemas.microsoft.com/office/drawing/2014/main" id="{C92FEA8A-4BDD-40E9-0EE2-70D2695E409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43572" b="7407"/>
          <a:stretch>
            <a:fillRect/>
          </a:stretch>
        </p:blipFill>
        <p:spPr bwMode="auto">
          <a:xfrm>
            <a:off x="5629272" y="-57658"/>
            <a:ext cx="6562728" cy="3127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69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2B6A5C-E2DF-A947-69EC-804762471B2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39E346A-6D46-3410-7CC9-AC0987FB20DD}"/>
              </a:ext>
            </a:extLst>
          </p:cNvPr>
          <p:cNvSpPr>
            <a:spLocks noGrp="1"/>
          </p:cNvSpPr>
          <p:nvPr>
            <p:ph type="body" sz="quarter" idx="18"/>
          </p:nvPr>
        </p:nvSpPr>
        <p:spPr>
          <a:xfrm>
            <a:off x="1009651" y="1215580"/>
            <a:ext cx="10306050" cy="2213420"/>
          </a:xfrm>
        </p:spPr>
        <p:txBody>
          <a:bodyPr/>
          <a:lstStyle/>
          <a:p>
            <a:pPr>
              <a:lnSpc>
                <a:spcPct val="100000"/>
              </a:lnSpc>
              <a:spcBef>
                <a:spcPts val="0"/>
              </a:spcBef>
              <a:spcAft>
                <a:spcPts val="600"/>
              </a:spcAft>
            </a:pPr>
            <a:r>
              <a:rPr lang="en-US" b="1" i="1" dirty="0">
                <a:solidFill>
                  <a:srgbClr val="E96751"/>
                </a:solidFill>
              </a:rPr>
              <a:t>Uspeh: </a:t>
            </a:r>
            <a:r>
              <a:rPr lang="en-US" dirty="0"/>
              <a:t>S prilagajanjem slovenskim prizadevanjem za inovativen turizem (vinski turizem + glamping) so pridobili dostop do sredstev, za katera je treba dokazati regionalni vpliv (ustvarjanje delovnih mest, privabljanje turistov z višjo kupno močjo). Sedaj delujejo sezonsko z zelo visoko zasedenostjo in cenami (več kot 300 EUR/noč za hiško na drevesu) ter privabljajo obiskovalce iz vsega sveta. Razširili so se previdno – dobiček so ponovno vložili v dodatne udobnosti (nedavno so dodali hiško na drevesu za medene tedne). </a:t>
            </a:r>
          </a:p>
          <a:p>
            <a:pPr>
              <a:lnSpc>
                <a:spcPct val="100000"/>
              </a:lnSpc>
              <a:spcBef>
                <a:spcPts val="0"/>
              </a:spcBef>
              <a:spcAft>
                <a:spcPts val="600"/>
              </a:spcAft>
            </a:pPr>
            <a:r>
              <a:rPr lang="en-US" b="1" i="1" dirty="0">
                <a:solidFill>
                  <a:srgbClr val="E96751"/>
                </a:solidFill>
              </a:rPr>
              <a:t>Širitev in nasveti: </a:t>
            </a:r>
            <a:r>
              <a:rPr lang="en-US" dirty="0"/>
              <a:t>Izkoristili so prednosti regije (vino in narava) – lekcija, da lahko povezovanje vašega podjetja z lokalno kulturo/prednostmi okrepi vloge za financiranje in privlačnost na trgu. Novim ponudnikom glampinga svetujejo, naj </a:t>
            </a:r>
            <a:r>
              <a:rPr lang="en-US" b="1" dirty="0"/>
              <a:t>vlagajo v kakovost </a:t>
            </a:r>
            <a:r>
              <a:rPr lang="en-US" dirty="0"/>
              <a:t>(„Ljudje so pripravljeni plačati za razkošje v naravi“) in izkoristijo razpoložljivo podporo – lastniki so se povezali s Slovensko turistično organizacijo in sodelovali v promocijskih dogodkih v okviru nacionalnih pobud, kar jim je pomagalo postati prepoznavni. Ta primer kaže, kako </a:t>
            </a:r>
            <a:r>
              <a:rPr lang="en-US" b="1" dirty="0"/>
              <a:t>lahko slovenski podjetniški skladi in programi EU </a:t>
            </a:r>
            <a:r>
              <a:rPr lang="en-US" b="1" dirty="0" err="1"/>
              <a:t>spodbudijo </a:t>
            </a:r>
            <a:r>
              <a:rPr lang="en-US" b="1" dirty="0"/>
              <a:t>svetovno priznano podjetje za glamping</a:t>
            </a:r>
            <a:r>
              <a:rPr lang="en-US" dirty="0"/>
              <a:t>, vendar je treba projekt uskladiti s strateškimi temami, da se pridobi ta podpora.</a:t>
            </a:r>
          </a:p>
        </p:txBody>
      </p:sp>
      <p:sp>
        <p:nvSpPr>
          <p:cNvPr id="13" name="Freeform 28">
            <a:extLst>
              <a:ext uri="{FF2B5EF4-FFF2-40B4-BE49-F238E27FC236}">
                <a16:creationId xmlns:a16="http://schemas.microsoft.com/office/drawing/2014/main" id="{69B13B21-134E-5854-E97E-04E70C1DB1BC}"/>
              </a:ext>
            </a:extLst>
          </p:cNvPr>
          <p:cNvSpPr/>
          <p:nvPr/>
        </p:nvSpPr>
        <p:spPr>
          <a:xfrm>
            <a:off x="-12813" y="146403"/>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FB5A1"/>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09ABEBC2-81A1-8DB0-21B7-0A5893CCF90C}"/>
              </a:ext>
            </a:extLst>
          </p:cNvPr>
          <p:cNvSpPr txBox="1">
            <a:spLocks/>
          </p:cNvSpPr>
          <p:nvPr/>
        </p:nvSpPr>
        <p:spPr>
          <a:xfrm>
            <a:off x="448950" y="223766"/>
            <a:ext cx="3961125"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3200" b="1" dirty="0"/>
              <a:t>Zgodbe o uspehu in študije primerov</a:t>
            </a:r>
          </a:p>
        </p:txBody>
      </p:sp>
    </p:spTree>
    <p:extLst>
      <p:ext uri="{BB962C8B-B14F-4D97-AF65-F5344CB8AC3E}">
        <p14:creationId xmlns:p14="http://schemas.microsoft.com/office/powerpoint/2010/main" val="1594453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C01A461-5A93-AB9E-35A5-980189610B5D}"/>
              </a:ext>
            </a:extLst>
          </p:cNvPr>
          <p:cNvPicPr>
            <a:picLocks noChangeAspect="1"/>
          </p:cNvPicPr>
          <p:nvPr/>
        </p:nvPicPr>
        <p:blipFill>
          <a:blip r:embed="rId2"/>
          <a:stretch>
            <a:fillRect/>
          </a:stretch>
        </p:blipFill>
        <p:spPr>
          <a:xfrm>
            <a:off x="0" y="3429000"/>
            <a:ext cx="12192000" cy="2369062"/>
          </a:xfrm>
          <a:prstGeom prst="rect">
            <a:avLst/>
          </a:prstGeom>
        </p:spPr>
      </p:pic>
      <p:pic>
        <p:nvPicPr>
          <p:cNvPr id="10" name="Picture 9">
            <a:extLst>
              <a:ext uri="{FF2B5EF4-FFF2-40B4-BE49-F238E27FC236}">
                <a16:creationId xmlns:a16="http://schemas.microsoft.com/office/drawing/2014/main" id="{F09A18F2-17AD-E70E-0F84-2B86F1BBDDF2}"/>
              </a:ext>
            </a:extLst>
          </p:cNvPr>
          <p:cNvPicPr>
            <a:picLocks noChangeAspect="1"/>
          </p:cNvPicPr>
          <p:nvPr/>
        </p:nvPicPr>
        <p:blipFill>
          <a:blip r:embed="rId3"/>
          <a:stretch>
            <a:fillRect/>
          </a:stretch>
        </p:blipFill>
        <p:spPr>
          <a:xfrm>
            <a:off x="0" y="789562"/>
            <a:ext cx="12192000" cy="2639438"/>
          </a:xfrm>
          <a:prstGeom prst="rect">
            <a:avLst/>
          </a:prstGeom>
        </p:spPr>
      </p:pic>
    </p:spTree>
    <p:extLst>
      <p:ext uri="{BB962C8B-B14F-4D97-AF65-F5344CB8AC3E}">
        <p14:creationId xmlns:p14="http://schemas.microsoft.com/office/powerpoint/2010/main" val="2831815613"/>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023DD7C-173E-404F-83DB-822922AF396A}"/>
</file>

<file path=customXml/itemProps2.xml><?xml version="1.0" encoding="utf-8"?>
<ds:datastoreItem xmlns:ds="http://schemas.openxmlformats.org/officeDocument/2006/customXml" ds:itemID="{56409C90-DDC3-4B7F-BE28-5781FBB011D1}">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3.xml><?xml version="1.0" encoding="utf-8"?>
<ds:datastoreItem xmlns:ds="http://schemas.openxmlformats.org/officeDocument/2006/customXml" ds:itemID="{B68D3D99-790C-4A5A-8DE3-11A675C573A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13588</TotalTime>
  <Words>509</Words>
  <Application>Microsoft Office PowerPoint</Application>
  <PresentationFormat>Widescreen</PresentationFormat>
  <Paragraphs>16</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Aptos</vt:lpstr>
      <vt:lpstr>Arial</vt:lpstr>
      <vt:lpstr>Calibri</vt:lpstr>
      <vt:lpstr>Montserrat</vt:lpstr>
      <vt:lpstr>Montserrat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docId:935AE1670B6F2C6B0892AF60F43D55F8</cp:keywords>
  <cp:lastModifiedBy>Tatjana Klakočar</cp:lastModifiedBy>
  <cp:revision>553</cp:revision>
  <dcterms:created xsi:type="dcterms:W3CDTF">2020-10-14T13:32:04Z</dcterms:created>
  <dcterms:modified xsi:type="dcterms:W3CDTF">2026-01-08T11:06:06Z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