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8"/>
  </p:notesMasterIdLst>
  <p:handoutMasterIdLst>
    <p:handoutMasterId r:id="rId9"/>
  </p:handoutMasterIdLst>
  <p:sldIdLst>
    <p:sldId id="6525" r:id="rId5"/>
    <p:sldId id="6808" r:id="rId6"/>
    <p:sldId id="680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5A5A"/>
    <a:srgbClr val="459597"/>
    <a:srgbClr val="494949"/>
    <a:srgbClr val="EC7C69"/>
    <a:srgbClr val="E96751"/>
    <a:srgbClr val="3B7F81"/>
    <a:srgbClr val="00B0F0"/>
    <a:srgbClr val="B8DDDE"/>
    <a:srgbClr val="93CCCD"/>
    <a:srgbClr val="FBA6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310" autoAdjust="0"/>
    <p:restoredTop sz="95082"/>
  </p:normalViewPr>
  <p:slideViewPr>
    <p:cSldViewPr snapToGrid="0" snapToObjects="1">
      <p:cViewPr varScale="1">
        <p:scale>
          <a:sx n="103" d="100"/>
          <a:sy n="103" d="100"/>
        </p:scale>
        <p:origin x="114"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raven</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925235"/>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589569" y="-1017807"/>
            <a:ext cx="4009764"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223593"/>
            <a:ext cx="6560312" cy="3473075"/>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925236"/>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72896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4170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99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271304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043783" y="-295306"/>
            <a:ext cx="3462496"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34852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11122944" cy="598534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82CCCA"/>
          </a:solidFill>
          <a:ln w="3598" cap="flat">
            <a:noFill/>
            <a:prstDash val="solid"/>
            <a:miter/>
          </a:ln>
        </p:spPr>
        <p:txBody>
          <a:bodyPr rtlCol="0" anchor="ct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8077"/>
            <a:ext cx="6185499"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890" r:id="rId13"/>
    <p:sldLayoutId id="2147483899" r:id="rId14"/>
    <p:sldLayoutId id="2147483923"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24" r:id="rId24"/>
    <p:sldLayoutId id="2147483907" r:id="rId25"/>
    <p:sldLayoutId id="2147483878" r:id="rId26"/>
    <p:sldLayoutId id="2147483915" r:id="rId27"/>
    <p:sldLayoutId id="2147483891" r:id="rId28"/>
    <p:sldLayoutId id="2147483925" r:id="rId29"/>
    <p:sldLayoutId id="2147483922" r:id="rId30"/>
    <p:sldLayoutId id="2147483921" r:id="rId31"/>
    <p:sldLayoutId id="2147483894" r:id="rId32"/>
    <p:sldLayoutId id="2147483916" r:id="rId33"/>
    <p:sldLayoutId id="2147483893" r:id="rId34"/>
    <p:sldLayoutId id="2147483895" r:id="rId35"/>
    <p:sldLayoutId id="2147483896" r:id="rId36"/>
    <p:sldLayoutId id="2147483900" r:id="rId37"/>
    <p:sldLayoutId id="2147483901" r:id="rId38"/>
    <p:sldLayoutId id="2147483902" r:id="rId39"/>
    <p:sldLayoutId id="2147483903" r:id="rId40"/>
    <p:sldLayoutId id="2147483904" r:id="rId41"/>
    <p:sldLayoutId id="2147483853" r:id="rId42"/>
    <p:sldLayoutId id="2147483912"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rbnb.co.uk/rooms/41718911?source_impression_id=p3_1641476114_tnX%2B0DTHTgvNxIUo&amp;guests=1&amp;adults=1" TargetMode="External"/><Relationship Id="rId1" Type="http://schemas.openxmlformats.org/officeDocument/2006/relationships/slideLayout" Target="../slideLayouts/slideLayout27.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9.png"/><Relationship Id="rId7" Type="http://schemas.openxmlformats.org/officeDocument/2006/relationships/hyperlink" Target="https://creativecommons.org/licenses/by-sa/4.0/?ref=chooser-v1" TargetMode="External"/><Relationship Id="rId2" Type="http://schemas.openxmlformats.org/officeDocument/2006/relationships/hyperlink" Target="https://www.youtube.com/watch?v=49WRSFRq3e4" TargetMode="External"/><Relationship Id="rId1" Type="http://schemas.openxmlformats.org/officeDocument/2006/relationships/slideLayout" Target="../slideLayouts/slideLayout32.xml"/><Relationship Id="rId6" Type="http://schemas.openxmlformats.org/officeDocument/2006/relationships/image" Target="../media/image2.png"/><Relationship Id="rId5" Type="http://schemas.openxmlformats.org/officeDocument/2006/relationships/hyperlink" Target="https://www.airbnb.co.uk/rooms/41718911?source_impression_id=p3_1641476114_tnX%2B0DTHTgvNxIUo&amp;guests=1&amp;adults=1" TargetMode="Externa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4C43D-1492-049F-56D6-DB2E9868F36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D6567DFA-28D8-B541-1DA4-1262D2F865D4}"/>
              </a:ext>
            </a:extLst>
          </p:cNvPr>
          <p:cNvSpPr>
            <a:spLocks noGrp="1"/>
          </p:cNvSpPr>
          <p:nvPr>
            <p:ph type="body" sz="quarter" idx="21"/>
          </p:nvPr>
        </p:nvSpPr>
        <p:spPr>
          <a:xfrm>
            <a:off x="7675559" y="144196"/>
            <a:ext cx="4005907" cy="4050389"/>
          </a:xfrm>
        </p:spPr>
        <p:txBody>
          <a:bodyPr/>
          <a:lstStyle/>
          <a:p>
            <a:pPr>
              <a:lnSpc>
                <a:spcPts val="2340"/>
              </a:lnSpc>
            </a:pPr>
            <a:r>
              <a:rPr lang="en-US" sz="2200" b="1" dirty="0">
                <a:solidFill>
                  <a:srgbClr val="EC7C69"/>
                </a:solidFill>
              </a:rPr>
              <a:t>Vrsta namestitve:</a:t>
            </a:r>
          </a:p>
          <a:p>
            <a:pPr>
              <a:lnSpc>
                <a:spcPts val="2340"/>
              </a:lnSpc>
            </a:pPr>
            <a:r>
              <a:rPr lang="en-US" b="1" dirty="0"/>
              <a:t>Hišice na drevesih </a:t>
            </a:r>
            <a:r>
              <a:rPr lang="en-IE" dirty="0" err="1"/>
              <a:t>nad </a:t>
            </a:r>
            <a:r>
              <a:rPr lang="en-IE" dirty="0"/>
              <a:t>krošnjami dreves in nad </a:t>
            </a:r>
            <a:r>
              <a:rPr lang="en-IE" b="1" dirty="0"/>
              <a:t>zasebnim jezerom. </a:t>
            </a:r>
            <a:r>
              <a:rPr lang="en-US" b="1" dirty="0" err="1"/>
              <a:t>Udobna</a:t>
            </a:r>
            <a:r>
              <a:rPr lang="en-US" b="1" dirty="0"/>
              <a:t> hišica na drevesu je opremljena s kaminom na drva </a:t>
            </a:r>
            <a:r>
              <a:rPr lang="en-US" dirty="0"/>
              <a:t>in</a:t>
            </a:r>
            <a:r>
              <a:rPr lang="en-US" b="1" dirty="0"/>
              <a:t> ponuja </a:t>
            </a:r>
            <a:r>
              <a:rPr lang="en-US" dirty="0"/>
              <a:t>čudovit razgled z balkona. Popolnoma osamljena, s </a:t>
            </a:r>
            <a:r>
              <a:rPr lang="en-US" dirty="0" err="1"/>
              <a:t>sosedi</a:t>
            </a:r>
            <a:r>
              <a:rPr lang="en-US" dirty="0"/>
              <a:t>, ki so le ptice in divji jeleni, ki se sprehajajo po gozdu.</a:t>
            </a:r>
          </a:p>
          <a:p>
            <a:pPr>
              <a:lnSpc>
                <a:spcPts val="2340"/>
              </a:lnSpc>
            </a:pPr>
            <a:endParaRPr lang="en-US" sz="2200" dirty="0">
              <a:solidFill>
                <a:srgbClr val="414141"/>
              </a:solidFill>
            </a:endParaRPr>
          </a:p>
          <a:p>
            <a:pPr>
              <a:lnSpc>
                <a:spcPts val="2340"/>
              </a:lnSpc>
            </a:pPr>
            <a:r>
              <a:rPr lang="en-US" sz="2200" b="1" dirty="0" err="1">
                <a:solidFill>
                  <a:srgbClr val="EC7C69"/>
                </a:solidFill>
              </a:rPr>
              <a:t>Edinstvenost</a:t>
            </a:r>
            <a:endParaRPr lang="en-US" sz="2200" b="1" dirty="0">
              <a:solidFill>
                <a:srgbClr val="EC7C69"/>
              </a:solidFill>
            </a:endParaRPr>
          </a:p>
          <a:p>
            <a:pPr>
              <a:lnSpc>
                <a:spcPts val="2340"/>
              </a:lnSpc>
            </a:pPr>
            <a:r>
              <a:rPr lang="en-US" sz="2200" dirty="0">
                <a:solidFill>
                  <a:srgbClr val="414141"/>
                </a:solidFill>
              </a:rPr>
              <a:t>Eko hišica na drevesu </a:t>
            </a:r>
            <a:r>
              <a:rPr lang="en-US" sz="2200" dirty="0" err="1">
                <a:solidFill>
                  <a:srgbClr val="414141"/>
                </a:solidFill>
              </a:rPr>
              <a:t>Yeworthy </a:t>
            </a:r>
            <a:r>
              <a:rPr lang="en-US" sz="2200" dirty="0">
                <a:solidFill>
                  <a:srgbClr val="414141"/>
                </a:solidFill>
              </a:rPr>
              <a:t>je neverjetno zatočišče, ločeno od omrežja. Nahaja se v osamljenem okolju med krošnjami dreves nad jezerom in je idealno zatočišče za pare, ki iščejo romantičen in miren oddih.</a:t>
            </a:r>
          </a:p>
          <a:p>
            <a:pPr>
              <a:lnSpc>
                <a:spcPts val="2340"/>
              </a:lnSpc>
            </a:pPr>
            <a:endParaRPr lang="en-US" sz="2200" i="1" dirty="0">
              <a:solidFill>
                <a:srgbClr val="414141"/>
              </a:solidFill>
            </a:endParaRPr>
          </a:p>
        </p:txBody>
      </p:sp>
      <p:sp>
        <p:nvSpPr>
          <p:cNvPr id="3" name="Text Placeholder 2">
            <a:extLst>
              <a:ext uri="{FF2B5EF4-FFF2-40B4-BE49-F238E27FC236}">
                <a16:creationId xmlns:a16="http://schemas.microsoft.com/office/drawing/2014/main" id="{488F4A94-BCD4-2797-3F7D-1E0121ECB7E6}"/>
              </a:ext>
            </a:extLst>
          </p:cNvPr>
          <p:cNvSpPr>
            <a:spLocks noGrp="1"/>
          </p:cNvSpPr>
          <p:nvPr>
            <p:ph type="body" sz="quarter" idx="18"/>
          </p:nvPr>
        </p:nvSpPr>
        <p:spPr>
          <a:xfrm>
            <a:off x="643819" y="4905271"/>
            <a:ext cx="2975564" cy="1049221"/>
          </a:xfrm>
          <a:prstGeom prst="rect">
            <a:avLst/>
          </a:prstGeom>
        </p:spPr>
        <p:txBody>
          <a:bodyPr/>
          <a:lstStyle/>
          <a:p>
            <a:r>
              <a:rPr lang="en-US" dirty="0"/>
              <a:t>Hišica na drevesu v Eworthyju, Združeno kraljestvo</a:t>
            </a:r>
          </a:p>
          <a:p>
            <a:endParaRPr lang="en-US" dirty="0"/>
          </a:p>
        </p:txBody>
      </p:sp>
      <p:sp>
        <p:nvSpPr>
          <p:cNvPr id="4" name="Text Placeholder 3">
            <a:extLst>
              <a:ext uri="{FF2B5EF4-FFF2-40B4-BE49-F238E27FC236}">
                <a16:creationId xmlns:a16="http://schemas.microsoft.com/office/drawing/2014/main" id="{FC76CE66-93DE-F341-34F3-EB7EDDAC985A}"/>
              </a:ext>
            </a:extLst>
          </p:cNvPr>
          <p:cNvSpPr>
            <a:spLocks noGrp="1"/>
          </p:cNvSpPr>
          <p:nvPr>
            <p:ph type="body" sz="quarter" idx="19"/>
          </p:nvPr>
        </p:nvSpPr>
        <p:spPr>
          <a:xfrm>
            <a:off x="616370" y="3985017"/>
            <a:ext cx="2777759" cy="385564"/>
          </a:xfrm>
          <a:prstGeom prst="rect">
            <a:avLst/>
          </a:prstGeom>
        </p:spPr>
        <p:txBody>
          <a:bodyPr/>
          <a:lstStyle/>
          <a:p>
            <a:r>
              <a:rPr lang="en-GB" dirty="0"/>
              <a:t>Primer</a:t>
            </a:r>
          </a:p>
        </p:txBody>
      </p:sp>
      <p:sp>
        <p:nvSpPr>
          <p:cNvPr id="10" name="TextBox 9">
            <a:extLst>
              <a:ext uri="{FF2B5EF4-FFF2-40B4-BE49-F238E27FC236}">
                <a16:creationId xmlns:a16="http://schemas.microsoft.com/office/drawing/2014/main" id="{18BB6434-0059-619C-478A-8B63A6AF5F52}"/>
              </a:ext>
            </a:extLst>
          </p:cNvPr>
          <p:cNvSpPr txBox="1"/>
          <p:nvPr/>
        </p:nvSpPr>
        <p:spPr>
          <a:xfrm>
            <a:off x="4083472" y="5954492"/>
            <a:ext cx="5486513" cy="646331"/>
          </a:xfrm>
          <a:prstGeom prst="rect">
            <a:avLst/>
          </a:prstGeom>
          <a:noFill/>
        </p:spPr>
        <p:txBody>
          <a:bodyPr wrap="square" rtlCol="0">
            <a:spAutoFit/>
          </a:bodyPr>
          <a:lstStyle/>
          <a:p>
            <a:pPr>
              <a:tabLst>
                <a:tab pos="927100" algn="l"/>
              </a:tabLst>
            </a:pPr>
            <a:r>
              <a:rPr lang="en-IE" sz="1800" b="1" dirty="0">
                <a:solidFill>
                  <a:srgbClr val="414141"/>
                </a:solidFill>
              </a:rPr>
              <a:t>Spletna stran: </a:t>
            </a:r>
            <a:r>
              <a:rPr lang="en-IE" sz="1800" dirty="0">
                <a:solidFill>
                  <a:srgbClr val="459597"/>
                </a:solidFill>
                <a:ea typeface="+mn-lt"/>
                <a:cs typeface="+mn-lt"/>
                <a:hlinkClick r:id="rId2"/>
              </a:rPr>
              <a:t>    Hišica na drevesu</a:t>
            </a:r>
            <a:endParaRPr lang="en-IE" sz="1800" dirty="0">
              <a:solidFill>
                <a:srgbClr val="459597"/>
              </a:solidFill>
              <a:ea typeface="Calibri"/>
              <a:cs typeface="Calibri"/>
            </a:endParaRPr>
          </a:p>
          <a:p>
            <a:pPr>
              <a:tabLst>
                <a:tab pos="927100" algn="l"/>
              </a:tabLst>
            </a:pPr>
            <a:endParaRPr lang="en-IE" dirty="0">
              <a:solidFill>
                <a:srgbClr val="459597"/>
              </a:solidFill>
            </a:endParaRPr>
          </a:p>
        </p:txBody>
      </p:sp>
      <p:sp>
        <p:nvSpPr>
          <p:cNvPr id="27" name="Slide Number Placeholder 5">
            <a:extLst>
              <a:ext uri="{FF2B5EF4-FFF2-40B4-BE49-F238E27FC236}">
                <a16:creationId xmlns:a16="http://schemas.microsoft.com/office/drawing/2014/main" id="{626A0EC5-389F-FC0C-B7EC-4D07CA344AAE}"/>
              </a:ext>
            </a:extLst>
          </p:cNvPr>
          <p:cNvSpPr txBox="1">
            <a:spLocks/>
          </p:cNvSpPr>
          <p:nvPr/>
        </p:nvSpPr>
        <p:spPr>
          <a:xfrm>
            <a:off x="11681466" y="6454993"/>
            <a:ext cx="473489" cy="31156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459597"/>
                </a:solidFill>
                <a:latin typeface="Calibri" panose="020F0502020204030204" pitchFamily="34" charset="0"/>
                <a:ea typeface="Noto Sans" panose="020B0502040504020204" pitchFamily="34" charset="0"/>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527BFA-2C0E-4CEC-B6A5-913A56FEF4B4}" type="slidenum">
              <a:rPr lang="fr-CA" sz="1200" smtClean="0"/>
              <a:t>1</a:t>
            </a:fld>
            <a:endParaRPr lang="fr-CA" sz="1200" dirty="0"/>
          </a:p>
        </p:txBody>
      </p:sp>
      <p:pic>
        <p:nvPicPr>
          <p:cNvPr id="12" name="Picture 11">
            <a:extLst>
              <a:ext uri="{FF2B5EF4-FFF2-40B4-BE49-F238E27FC236}">
                <a16:creationId xmlns:a16="http://schemas.microsoft.com/office/drawing/2014/main" id="{1AC20655-19DE-1807-DDDD-E86F8DE158F4}"/>
              </a:ext>
            </a:extLst>
          </p:cNvPr>
          <p:cNvPicPr>
            <a:picLocks noChangeAspect="1"/>
          </p:cNvPicPr>
          <p:nvPr/>
        </p:nvPicPr>
        <p:blipFill>
          <a:blip r:embed="rId3">
            <a:biLevel thresh="25000"/>
            <a:alphaModFix amt="45000"/>
            <a:extLst>
              <a:ext uri="{28A0092B-C50C-407E-A947-70E740481C1C}">
                <a14:useLocalDpi xmlns:a14="http://schemas.microsoft.com/office/drawing/2010/main" val="0"/>
              </a:ext>
            </a:extLst>
          </a:blip>
          <a:srcRect l="53155" t="-1" r="5047" b="49903"/>
          <a:stretch/>
        </p:blipFill>
        <p:spPr>
          <a:xfrm>
            <a:off x="1784997" y="4302557"/>
            <a:ext cx="3580276" cy="2659133"/>
          </a:xfrm>
          <a:prstGeom prst="rect">
            <a:avLst/>
          </a:prstGeom>
        </p:spPr>
      </p:pic>
      <p:pic>
        <p:nvPicPr>
          <p:cNvPr id="11" name="Picture Placeholder 10" descr="A house in the woods&#10;&#10;AI-generated content may be incorrect.">
            <a:extLst>
              <a:ext uri="{FF2B5EF4-FFF2-40B4-BE49-F238E27FC236}">
                <a16:creationId xmlns:a16="http://schemas.microsoft.com/office/drawing/2014/main" id="{88F96111-8B27-CFD6-0870-B8014046AC28}"/>
              </a:ext>
            </a:extLst>
          </p:cNvPr>
          <p:cNvPicPr>
            <a:picLocks noGrp="1" noChangeAspect="1"/>
          </p:cNvPicPr>
          <p:nvPr>
            <p:ph type="pic" sz="quarter" idx="34"/>
          </p:nvPr>
        </p:nvPicPr>
        <p:blipFill>
          <a:blip r:embed="rId4"/>
          <a:srcRect t="7201" b="7201"/>
          <a:stretch>
            <a:fillRect/>
          </a:stretch>
        </p:blipFill>
        <p:spPr/>
      </p:pic>
    </p:spTree>
    <p:extLst>
      <p:ext uri="{BB962C8B-B14F-4D97-AF65-F5344CB8AC3E}">
        <p14:creationId xmlns:p14="http://schemas.microsoft.com/office/powerpoint/2010/main" val="246901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92EE0B-3B7C-4EF3-5B21-832F0CC1CFB1}"/>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5FCE18A2-7491-4079-ADA9-8E9898D304C7}"/>
              </a:ext>
            </a:extLst>
          </p:cNvPr>
          <p:cNvSpPr>
            <a:spLocks noGrp="1"/>
          </p:cNvSpPr>
          <p:nvPr>
            <p:ph type="body" sz="quarter" idx="18"/>
          </p:nvPr>
        </p:nvSpPr>
        <p:spPr>
          <a:xfrm>
            <a:off x="495674" y="1298692"/>
            <a:ext cx="5333626" cy="3499183"/>
          </a:xfrm>
        </p:spPr>
        <p:txBody>
          <a:bodyPr/>
          <a:lstStyle/>
          <a:p>
            <a:r>
              <a:rPr lang="en-US" b="1" dirty="0"/>
              <a:t>Sveža voda </a:t>
            </a:r>
            <a:r>
              <a:rPr lang="en-US" dirty="0"/>
              <a:t>je gostom na voljo iz cisterne. Zasebno, okolju prijazno </a:t>
            </a:r>
            <a:r>
              <a:rPr lang="en-US" b="1" dirty="0"/>
              <a:t>stranišče na žagovino </a:t>
            </a:r>
            <a:r>
              <a:rPr lang="en-US" dirty="0"/>
              <a:t>se nahaja v ločeni stavbi med drevesi. Goste sprejmejo </a:t>
            </a:r>
            <a:r>
              <a:rPr lang="en-US" b="1" dirty="0"/>
              <a:t>lastniki</a:t>
            </a:r>
            <a:r>
              <a:rPr lang="en-US" dirty="0"/>
              <a:t>,</a:t>
            </a:r>
            <a:r>
              <a:rPr lang="en-US" b="1" dirty="0"/>
              <a:t> ki vas </a:t>
            </a:r>
            <a:r>
              <a:rPr lang="en-US" dirty="0"/>
              <a:t>z džipom </a:t>
            </a:r>
            <a:r>
              <a:rPr lang="en-US" b="1" dirty="0"/>
              <a:t>odpeljejo do hišice na drevesu</a:t>
            </a:r>
            <a:r>
              <a:rPr lang="en-US" dirty="0"/>
              <a:t>. Gostje imajo med bivanjem na voljo džip.</a:t>
            </a:r>
          </a:p>
          <a:p>
            <a:endParaRPr lang="en-US" dirty="0"/>
          </a:p>
          <a:p>
            <a:r>
              <a:rPr lang="en-US" dirty="0"/>
              <a:t>Yeworthy Treehouse je idealno zatočišče za tiste, ki se želijo vrniti k naravi, spati pod zvezdami in uživati v miru in </a:t>
            </a:r>
            <a:r>
              <a:rPr lang="en-US" dirty="0" err="1"/>
              <a:t>tišini, </a:t>
            </a:r>
            <a:r>
              <a:rPr lang="en-US" dirty="0"/>
              <a:t>ki ju nudi ta lokacija.</a:t>
            </a:r>
            <a:endParaRPr lang="en-IE" dirty="0"/>
          </a:p>
        </p:txBody>
      </p:sp>
      <p:sp>
        <p:nvSpPr>
          <p:cNvPr id="6" name="Text Placeholder 5">
            <a:extLst>
              <a:ext uri="{FF2B5EF4-FFF2-40B4-BE49-F238E27FC236}">
                <a16:creationId xmlns:a16="http://schemas.microsoft.com/office/drawing/2014/main" id="{D92A1D7C-EBFA-7E62-B845-09DF1D52E8DA}"/>
              </a:ext>
            </a:extLst>
          </p:cNvPr>
          <p:cNvSpPr>
            <a:spLocks noGrp="1"/>
          </p:cNvSpPr>
          <p:nvPr>
            <p:ph type="body" sz="quarter" idx="16"/>
          </p:nvPr>
        </p:nvSpPr>
        <p:spPr>
          <a:xfrm>
            <a:off x="417401" y="141100"/>
            <a:ext cx="7326643" cy="803654"/>
          </a:xfrm>
        </p:spPr>
        <p:txBody>
          <a:bodyPr/>
          <a:lstStyle/>
          <a:p>
            <a:r>
              <a:rPr lang="en-IE" sz="3200" dirty="0">
                <a:solidFill>
                  <a:srgbClr val="E96751"/>
                </a:solidFill>
              </a:rPr>
              <a:t>Primer: </a:t>
            </a:r>
            <a:r>
              <a:rPr lang="en-IE" sz="3200" b="0" dirty="0"/>
              <a:t>Eko drevesna hišica </a:t>
            </a:r>
            <a:r>
              <a:rPr lang="en-IE" sz="3200" b="0" dirty="0" err="1"/>
              <a:t>Yeworthy</a:t>
            </a:r>
          </a:p>
        </p:txBody>
      </p:sp>
      <p:sp>
        <p:nvSpPr>
          <p:cNvPr id="8" name="Text Placeholder 7">
            <a:extLst>
              <a:ext uri="{FF2B5EF4-FFF2-40B4-BE49-F238E27FC236}">
                <a16:creationId xmlns:a16="http://schemas.microsoft.com/office/drawing/2014/main" id="{45A49C3A-4BFA-B5F6-63A1-1CA79FD464E6}"/>
              </a:ext>
            </a:extLst>
          </p:cNvPr>
          <p:cNvSpPr>
            <a:spLocks noGrp="1"/>
          </p:cNvSpPr>
          <p:nvPr>
            <p:ph type="body" sz="quarter" idx="19"/>
          </p:nvPr>
        </p:nvSpPr>
        <p:spPr>
          <a:xfrm>
            <a:off x="417401" y="795658"/>
            <a:ext cx="6914895" cy="803654"/>
          </a:xfrm>
        </p:spPr>
        <p:txBody>
          <a:bodyPr/>
          <a:lstStyle/>
          <a:p>
            <a:r>
              <a:rPr lang="en-IE" sz="2800" b="0" dirty="0"/>
              <a:t>Eko drevesna hišica brez omrežja</a:t>
            </a:r>
            <a:endParaRPr lang="en-IE" sz="2800" b="0" dirty="0">
              <a:solidFill>
                <a:srgbClr val="E96751"/>
              </a:solidFill>
            </a:endParaRPr>
          </a:p>
        </p:txBody>
      </p:sp>
      <p:sp>
        <p:nvSpPr>
          <p:cNvPr id="11" name="TextBox 10">
            <a:extLst>
              <a:ext uri="{FF2B5EF4-FFF2-40B4-BE49-F238E27FC236}">
                <a16:creationId xmlns:a16="http://schemas.microsoft.com/office/drawing/2014/main" id="{491FA0D9-370A-B273-E63C-A57757AEE1CC}"/>
              </a:ext>
            </a:extLst>
          </p:cNvPr>
          <p:cNvSpPr txBox="1"/>
          <p:nvPr/>
        </p:nvSpPr>
        <p:spPr>
          <a:xfrm>
            <a:off x="6078664" y="5834921"/>
            <a:ext cx="6096000" cy="369332"/>
          </a:xfrm>
          <a:prstGeom prst="rect">
            <a:avLst/>
          </a:prstGeom>
          <a:noFill/>
        </p:spPr>
        <p:txBody>
          <a:bodyPr wrap="square">
            <a:spAutoFit/>
          </a:bodyPr>
          <a:lstStyle/>
          <a:p>
            <a:r>
              <a:rPr lang="en-IE" dirty="0">
                <a:solidFill>
                  <a:srgbClr val="E96751"/>
                </a:solidFill>
                <a:hlinkClick r:id="rId2">
                  <a:extLst>
                    <a:ext uri="{A12FA001-AC4F-418D-AE19-62706E023703}">
                      <ahyp:hlinkClr xmlns:ahyp="http://schemas.microsoft.com/office/drawing/2018/hyperlinkcolor" val="tx"/>
                    </a:ext>
                  </a:extLst>
                </a:hlinkClick>
              </a:rPr>
              <a:t>https://www.youtube.com/watch?v=49WRSFRq3e4</a:t>
            </a:r>
            <a:r>
              <a:rPr lang="en-IE" dirty="0">
                <a:solidFill>
                  <a:srgbClr val="E96751"/>
                </a:solidFill>
              </a:rPr>
              <a:t> </a:t>
            </a:r>
          </a:p>
        </p:txBody>
      </p:sp>
      <p:sp>
        <p:nvSpPr>
          <p:cNvPr id="12" name="Rectangle: Rounded Corners 11">
            <a:extLst>
              <a:ext uri="{FF2B5EF4-FFF2-40B4-BE49-F238E27FC236}">
                <a16:creationId xmlns:a16="http://schemas.microsoft.com/office/drawing/2014/main" id="{8C472260-E665-237C-C77B-790830047AB1}"/>
              </a:ext>
            </a:extLst>
          </p:cNvPr>
          <p:cNvSpPr/>
          <p:nvPr/>
        </p:nvSpPr>
        <p:spPr>
          <a:xfrm>
            <a:off x="6830654" y="5097997"/>
            <a:ext cx="3354573" cy="646331"/>
          </a:xfrm>
          <a:prstGeom prst="roundRect">
            <a:avLst/>
          </a:prstGeom>
          <a:solidFill>
            <a:srgbClr val="EE4F2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sz="2400" dirty="0">
                <a:solidFill>
                  <a:schemeClr val="bg1"/>
                </a:solidFill>
                <a:latin typeface="Abadi" panose="020B0604020104020204" pitchFamily="34" charset="0"/>
                <a:cs typeface="Aharoni" panose="02010803020104030203" pitchFamily="2" charset="-79"/>
                <a:hlinkClick r:id="rId2">
                  <a:extLst>
                    <a:ext uri="{A12FA001-AC4F-418D-AE19-62706E023703}">
                      <ahyp:hlinkClr xmlns:ahyp="http://schemas.microsoft.com/office/drawing/2018/hyperlinkcolor" val="tx"/>
                    </a:ext>
                  </a:extLst>
                </a:hlinkClick>
              </a:rPr>
              <a:t>Kliknite za ogled</a:t>
            </a:r>
            <a:endParaRPr lang="en-IE" sz="2400" dirty="0">
              <a:solidFill>
                <a:schemeClr val="bg1"/>
              </a:solidFill>
              <a:latin typeface="Abadi" panose="020B0604020104020204" pitchFamily="34" charset="0"/>
              <a:cs typeface="Aharoni" panose="02010803020104030203" pitchFamily="2" charset="-79"/>
            </a:endParaRPr>
          </a:p>
        </p:txBody>
      </p:sp>
      <p:pic>
        <p:nvPicPr>
          <p:cNvPr id="5" name="Picture 4">
            <a:hlinkClick r:id="rId2"/>
            <a:extLst>
              <a:ext uri="{FF2B5EF4-FFF2-40B4-BE49-F238E27FC236}">
                <a16:creationId xmlns:a16="http://schemas.microsoft.com/office/drawing/2014/main" id="{6469CC6D-22BA-505A-6D38-DE4D09D72482}"/>
              </a:ext>
            </a:extLst>
          </p:cNvPr>
          <p:cNvPicPr>
            <a:picLocks noChangeAspect="1"/>
          </p:cNvPicPr>
          <p:nvPr/>
        </p:nvPicPr>
        <p:blipFill>
          <a:blip r:embed="rId3"/>
          <a:srcRect l="1576" r="1448"/>
          <a:stretch>
            <a:fillRect/>
          </a:stretch>
        </p:blipFill>
        <p:spPr>
          <a:xfrm>
            <a:off x="6104795" y="1958687"/>
            <a:ext cx="4744180" cy="2995389"/>
          </a:xfrm>
          <a:prstGeom prst="rect">
            <a:avLst/>
          </a:prstGeom>
        </p:spPr>
      </p:pic>
      <p:pic>
        <p:nvPicPr>
          <p:cNvPr id="3" name="Picture 2">
            <a:extLst>
              <a:ext uri="{FF2B5EF4-FFF2-40B4-BE49-F238E27FC236}">
                <a16:creationId xmlns:a16="http://schemas.microsoft.com/office/drawing/2014/main" id="{899C62E5-C515-A50E-C001-74A79FBF7366}"/>
              </a:ext>
            </a:extLst>
          </p:cNvPr>
          <p:cNvPicPr>
            <a:picLocks noChangeAspect="1"/>
          </p:cNvPicPr>
          <p:nvPr/>
        </p:nvPicPr>
        <p:blipFill>
          <a:blip r:embed="rId4"/>
          <a:stretch>
            <a:fillRect/>
          </a:stretch>
        </p:blipFill>
        <p:spPr>
          <a:xfrm>
            <a:off x="7744044" y="177950"/>
            <a:ext cx="4186932" cy="2330381"/>
          </a:xfrm>
          <a:prstGeom prst="rect">
            <a:avLst/>
          </a:prstGeom>
        </p:spPr>
      </p:pic>
      <p:sp>
        <p:nvSpPr>
          <p:cNvPr id="73" name="TextBox 72">
            <a:extLst>
              <a:ext uri="{FF2B5EF4-FFF2-40B4-BE49-F238E27FC236}">
                <a16:creationId xmlns:a16="http://schemas.microsoft.com/office/drawing/2014/main" id="{7208E863-9B7C-08C1-E017-A9574EBF424C}"/>
              </a:ext>
            </a:extLst>
          </p:cNvPr>
          <p:cNvSpPr txBox="1"/>
          <p:nvPr/>
        </p:nvSpPr>
        <p:spPr>
          <a:xfrm>
            <a:off x="5564931" y="6238498"/>
            <a:ext cx="6096000" cy="369332"/>
          </a:xfrm>
          <a:prstGeom prst="rect">
            <a:avLst/>
          </a:prstGeom>
          <a:noFill/>
        </p:spPr>
        <p:txBody>
          <a:bodyPr wrap="square">
            <a:spAutoFit/>
          </a:bodyPr>
          <a:lstStyle/>
          <a:p>
            <a:pPr algn="ctr"/>
            <a:r>
              <a:rPr lang="en-IE" dirty="0">
                <a:solidFill>
                  <a:srgbClr val="E96751"/>
                </a:solidFill>
                <a:latin typeface="Airbnb Cereal VF"/>
                <a:hlinkClick r:id="rId5">
                  <a:extLst>
                    <a:ext uri="{A12FA001-AC4F-418D-AE19-62706E023703}">
                      <ahyp:hlinkClr xmlns:ahyp="http://schemas.microsoft.com/office/drawing/2018/hyperlinkcolor" val="tx"/>
                    </a:ext>
                  </a:extLst>
                </a:hlinkClick>
              </a:rPr>
              <a:t>Airbnb - </a:t>
            </a:r>
            <a:r>
              <a:rPr lang="en-IE" b="0" i="0" dirty="0">
                <a:solidFill>
                  <a:srgbClr val="E96751"/>
                </a:solidFill>
                <a:effectLst/>
                <a:latin typeface="Airbnb Cereal VF"/>
                <a:hlinkClick r:id="rId5">
                  <a:extLst>
                    <a:ext uri="{A12FA001-AC4F-418D-AE19-62706E023703}">
                      <ahyp:hlinkClr xmlns:ahyp="http://schemas.microsoft.com/office/drawing/2018/hyperlinkcolor" val="tx"/>
                    </a:ext>
                  </a:extLst>
                </a:hlinkClick>
              </a:rPr>
              <a:t>Finest Retreats | </a:t>
            </a:r>
            <a:r>
              <a:rPr lang="en-IE" b="0" i="0" dirty="0" err="1">
                <a:solidFill>
                  <a:srgbClr val="E96751"/>
                </a:solidFill>
                <a:effectLst/>
                <a:latin typeface="Airbnb Cereal VF"/>
                <a:hlinkClick r:id="rId5">
                  <a:extLst>
                    <a:ext uri="{A12FA001-AC4F-418D-AE19-62706E023703}">
                      <ahyp:hlinkClr xmlns:ahyp="http://schemas.microsoft.com/office/drawing/2018/hyperlinkcolor" val="tx"/>
                    </a:ext>
                  </a:extLst>
                </a:hlinkClick>
              </a:rPr>
              <a:t>Yeworthy </a:t>
            </a:r>
            <a:r>
              <a:rPr lang="en-IE" b="0" i="0" dirty="0">
                <a:solidFill>
                  <a:srgbClr val="E96751"/>
                </a:solidFill>
                <a:effectLst/>
                <a:latin typeface="Airbnb Cereal VF"/>
                <a:hlinkClick r:id="rId5">
                  <a:extLst>
                    <a:ext uri="{A12FA001-AC4F-418D-AE19-62706E023703}">
                      <ahyp:hlinkClr xmlns:ahyp="http://schemas.microsoft.com/office/drawing/2018/hyperlinkcolor" val="tx"/>
                    </a:ext>
                  </a:extLst>
                </a:hlinkClick>
              </a:rPr>
              <a:t>Eco-Treehouse</a:t>
            </a:r>
            <a:endParaRPr lang="en-IE" dirty="0">
              <a:solidFill>
                <a:srgbClr val="E96751"/>
              </a:solidFill>
            </a:endParaRPr>
          </a:p>
        </p:txBody>
      </p:sp>
      <p:pic>
        <p:nvPicPr>
          <p:cNvPr id="2" name="Picture 1" descr="Co-funded by the European Union logo in png for web usage">
            <a:extLst>
              <a:ext uri="{FF2B5EF4-FFF2-40B4-BE49-F238E27FC236}">
                <a16:creationId xmlns:a16="http://schemas.microsoft.com/office/drawing/2014/main" id="{CCDB8AA6-DC7F-54CD-A109-0781732965D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24477" y="5834921"/>
            <a:ext cx="1530819" cy="319792"/>
          </a:xfrm>
          <a:prstGeom prst="rect">
            <a:avLst/>
          </a:prstGeom>
          <a:noFill/>
          <a:ln>
            <a:noFill/>
          </a:ln>
        </p:spPr>
      </p:pic>
      <p:sp>
        <p:nvSpPr>
          <p:cNvPr id="4" name="Rectangle 3">
            <a:extLst>
              <a:ext uri="{FF2B5EF4-FFF2-40B4-BE49-F238E27FC236}">
                <a16:creationId xmlns:a16="http://schemas.microsoft.com/office/drawing/2014/main" id="{DCAE6C0F-0A07-50EC-D340-3ABBABA70BE7}"/>
              </a:ext>
            </a:extLst>
          </p:cNvPr>
          <p:cNvSpPr/>
          <p:nvPr/>
        </p:nvSpPr>
        <p:spPr>
          <a:xfrm>
            <a:off x="1572104" y="6238498"/>
            <a:ext cx="4045200" cy="55399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880"/>
              </a:lnSpc>
            </a:pPr>
            <a:r>
              <a:rPr lang="en-US" sz="800" dirty="0">
                <a:solidFill>
                  <a:schemeClr val="tx1"/>
                </a:solidFill>
                <a:latin typeface="+mj-lt"/>
              </a:rPr>
              <a:t>Financirano s strani Evropske unije. Vendar pa so izražena mnenja in pogledi izključno mnenja in pogledi avtorja(-ev) in ne odražajo nujno mnenj in pogledov Evropske unije ali Evropske izvajalske agencije za izobraževanje in kulturo (EACEA). Niti Evropska unija niti EACEA ne odgovarjata zanje.</a:t>
            </a:r>
          </a:p>
        </p:txBody>
      </p:sp>
      <p:grpSp>
        <p:nvGrpSpPr>
          <p:cNvPr id="9" name="Group 8">
            <a:extLst>
              <a:ext uri="{FF2B5EF4-FFF2-40B4-BE49-F238E27FC236}">
                <a16:creationId xmlns:a16="http://schemas.microsoft.com/office/drawing/2014/main" id="{075A3258-88AD-26E6-E2EA-5D795CA357C4}"/>
              </a:ext>
            </a:extLst>
          </p:cNvPr>
          <p:cNvGrpSpPr/>
          <p:nvPr/>
        </p:nvGrpSpPr>
        <p:grpSpPr>
          <a:xfrm>
            <a:off x="317016" y="5864787"/>
            <a:ext cx="1307461" cy="742180"/>
            <a:chOff x="340586" y="8789227"/>
            <a:chExt cx="1307461" cy="742180"/>
          </a:xfrm>
        </p:grpSpPr>
        <p:sp>
          <p:nvSpPr>
            <p:cNvPr id="10" name="Rectangle 9">
              <a:extLst>
                <a:ext uri="{FF2B5EF4-FFF2-40B4-BE49-F238E27FC236}">
                  <a16:creationId xmlns:a16="http://schemas.microsoft.com/office/drawing/2014/main" id="{195BFDC4-45DC-79C4-C7B8-0A84EAE91AA7}"/>
                </a:ext>
              </a:extLst>
            </p:cNvPr>
            <p:cNvSpPr/>
            <p:nvPr/>
          </p:nvSpPr>
          <p:spPr>
            <a:xfrm>
              <a:off x="340586" y="8789227"/>
              <a:ext cx="1307461" cy="369332"/>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900" b="1" dirty="0">
                  <a:solidFill>
                    <a:schemeClr val="tx1"/>
                  </a:solidFill>
                  <a:latin typeface="+mj-lt"/>
                </a:rPr>
                <a:t>EPIC STAYS ima licenco </a:t>
              </a:r>
            </a:p>
            <a:p>
              <a:pPr algn="just"/>
              <a:r>
                <a:rPr lang="en-US" sz="900" b="1" dirty="0">
                  <a:solidFill>
                    <a:schemeClr val="tx1"/>
                  </a:solidFill>
                  <a:latin typeface="+mj-lt"/>
                </a:rPr>
                <a:t>pod licenco </a:t>
              </a:r>
              <a:r>
                <a:rPr lang="en-US" sz="900" b="1" dirty="0">
                  <a:solidFill>
                    <a:srgbClr val="459597"/>
                  </a:solidFill>
                  <a:latin typeface="+mj-lt"/>
                  <a:hlinkClick r:id="rId7">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3" name="Picture 12">
              <a:extLst>
                <a:ext uri="{FF2B5EF4-FFF2-40B4-BE49-F238E27FC236}">
                  <a16:creationId xmlns:a16="http://schemas.microsoft.com/office/drawing/2014/main" id="{4AFEBEF6-F0D3-3884-E3C8-3FD7DF67E97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46552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F754965-7AFC-8C1C-FDA0-D53E0C1D67D5}"/>
              </a:ext>
            </a:extLst>
          </p:cNvPr>
          <p:cNvPicPr>
            <a:picLocks noChangeAspect="1"/>
          </p:cNvPicPr>
          <p:nvPr/>
        </p:nvPicPr>
        <p:blipFill>
          <a:blip r:embed="rId2"/>
          <a:stretch>
            <a:fillRect/>
          </a:stretch>
        </p:blipFill>
        <p:spPr>
          <a:xfrm>
            <a:off x="94412" y="1171260"/>
            <a:ext cx="12003175" cy="4515480"/>
          </a:xfrm>
          <a:prstGeom prst="rect">
            <a:avLst/>
          </a:prstGeom>
        </p:spPr>
      </p:pic>
    </p:spTree>
    <p:extLst>
      <p:ext uri="{BB962C8B-B14F-4D97-AF65-F5344CB8AC3E}">
        <p14:creationId xmlns:p14="http://schemas.microsoft.com/office/powerpoint/2010/main" val="2680976888"/>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90D6909-32CA-4D9A-BA68-D6C3218B19C5}">
  <ds:schemaRefs>
    <ds:schemaRef ds:uri="http://schemas.microsoft.com/sharepoint/v3/contenttype/forms"/>
  </ds:schemaRefs>
</ds:datastoreItem>
</file>

<file path=customXml/itemProps2.xml><?xml version="1.0" encoding="utf-8"?>
<ds:datastoreItem xmlns:ds="http://schemas.openxmlformats.org/officeDocument/2006/customXml" ds:itemID="{18A92901-51B9-4C1D-8A91-0D525B55F5CE}"/>
</file>

<file path=customXml/itemProps3.xml><?xml version="1.0" encoding="utf-8"?>
<ds:datastoreItem xmlns:ds="http://schemas.openxmlformats.org/officeDocument/2006/customXml" ds:itemID="{C7E7B8A8-B2C8-4F23-A7AA-B9ADBAE9CE94}">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docProps/app.xml><?xml version="1.0" encoding="utf-8"?>
<Properties xmlns="http://schemas.openxmlformats.org/officeDocument/2006/extended-properties" xmlns:vt="http://schemas.openxmlformats.org/officeDocument/2006/docPropsVTypes">
  <TotalTime>14554</TotalTime>
  <Words>275</Words>
  <Application>Microsoft Office PowerPoint</Application>
  <PresentationFormat>Widescreen</PresentationFormat>
  <Paragraphs>20</Paragraphs>
  <Slides>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vt:i4>
      </vt:variant>
    </vt:vector>
  </HeadingPairs>
  <TitlesOfParts>
    <vt:vector size="12" baseType="lpstr">
      <vt:lpstr>Abadi</vt:lpstr>
      <vt:lpstr>Airbnb Cereal VF</vt:lpstr>
      <vt:lpstr>Aptos</vt:lpstr>
      <vt:lpstr>Arial</vt:lpstr>
      <vt:lpstr>Calibri</vt:lpstr>
      <vt:lpstr>Montserrat</vt:lpstr>
      <vt:lpstr>Montserrat Light</vt:lpstr>
      <vt:lpstr>Verdana</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docId:A1B2BBEBAA78402568E0FFCE095B15F2</cp:keywords>
  <cp:lastModifiedBy>Tatjana Klakočar</cp:lastModifiedBy>
  <cp:revision>412</cp:revision>
  <dcterms:created xsi:type="dcterms:W3CDTF">2020-10-14T13:32:04Z</dcterms:created>
  <dcterms:modified xsi:type="dcterms:W3CDTF">2026-01-08T14:10:43Z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