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
  </p:notesMasterIdLst>
  <p:handoutMasterIdLst>
    <p:handoutMasterId r:id="rId9"/>
  </p:handoutMasterIdLst>
  <p:sldIdLst>
    <p:sldId id="6525" r:id="rId5"/>
    <p:sldId id="7674" r:id="rId6"/>
    <p:sldId id="767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FE1"/>
    <a:srgbClr val="0D9390"/>
    <a:srgbClr val="E96751"/>
    <a:srgbClr val="EC7C69"/>
    <a:srgbClr val="494949"/>
    <a:srgbClr val="F2A158"/>
    <a:srgbClr val="DCC5ED"/>
    <a:srgbClr val="3FB5A1"/>
    <a:srgbClr val="CEFAF9"/>
    <a:srgbClr val="F6BD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258" autoAdjust="0"/>
    <p:restoredTop sz="95082"/>
  </p:normalViewPr>
  <p:slideViewPr>
    <p:cSldViewPr snapToGrid="0" snapToObjects="1">
      <p:cViewPr varScale="1">
        <p:scale>
          <a:sx n="103" d="100"/>
          <a:sy n="103" d="100"/>
        </p:scale>
        <p:origin x="114"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raven</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19050">
            <a:solidFill>
              <a:srgbClr val="E9675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18940" y="34552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47398" y="3244279"/>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823802" y="-252041"/>
            <a:ext cx="4448399" cy="6096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21941" y="623792"/>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24950" y="34553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1904103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244740" y="2115614"/>
            <a:ext cx="6560312"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ext + Device 01">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5727361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marL="0" indent="0" algn="l">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Tree>
    <p:extLst>
      <p:ext uri="{BB962C8B-B14F-4D97-AF65-F5344CB8AC3E}">
        <p14:creationId xmlns:p14="http://schemas.microsoft.com/office/powerpoint/2010/main" val="2715232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13547" y="78077"/>
            <a:ext cx="6549337"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828411"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924" r:id="rId13"/>
    <p:sldLayoutId id="2147483890" r:id="rId14"/>
    <p:sldLayoutId id="2147483899"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07" r:id="rId24"/>
    <p:sldLayoutId id="2147483878" r:id="rId25"/>
    <p:sldLayoutId id="2147483915" r:id="rId26"/>
    <p:sldLayoutId id="2147483891" r:id="rId27"/>
    <p:sldLayoutId id="2147483922" r:id="rId28"/>
    <p:sldLayoutId id="2147483921" r:id="rId29"/>
    <p:sldLayoutId id="2147483894" r:id="rId30"/>
    <p:sldLayoutId id="2147483916" r:id="rId31"/>
    <p:sldLayoutId id="2147483932" r:id="rId32"/>
    <p:sldLayoutId id="2147483893" r:id="rId33"/>
    <p:sldLayoutId id="2147483895" r:id="rId34"/>
    <p:sldLayoutId id="2147483896" r:id="rId35"/>
    <p:sldLayoutId id="2147483900" r:id="rId36"/>
    <p:sldLayoutId id="2147483901" r:id="rId37"/>
    <p:sldLayoutId id="2147483902" r:id="rId38"/>
    <p:sldLayoutId id="2147483903" r:id="rId39"/>
    <p:sldLayoutId id="2147483904" r:id="rId40"/>
    <p:sldLayoutId id="2147483853" r:id="rId41"/>
    <p:sldLayoutId id="2147483912" r:id="rId42"/>
    <p:sldLayoutId id="2147483925"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vivicalascio.com/" TargetMode="External"/><Relationship Id="rId2" Type="http://schemas.openxmlformats.org/officeDocument/2006/relationships/hyperlink" Target="https://www.airbnb.co.uk/rooms/41718911?source_impression_id=p3_1641476114_tnX%2B0DTHTgvNxIUo&amp;guests=1&amp;adults=1" TargetMode="External"/><Relationship Id="rId1" Type="http://schemas.openxmlformats.org/officeDocument/2006/relationships/slideLayout" Target="../slideLayouts/slideLayout26.xml"/><Relationship Id="rId5" Type="http://schemas.openxmlformats.org/officeDocument/2006/relationships/image" Target="../media/image8.jp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vivicalascio.com/" TargetMode="Externa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Layout" Target="../slideLayouts/slideLayout3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D6567DFA-28D8-B541-1DA4-1262D2F865D4}"/>
              </a:ext>
            </a:extLst>
          </p:cNvPr>
          <p:cNvSpPr>
            <a:spLocks noGrp="1"/>
          </p:cNvSpPr>
          <p:nvPr>
            <p:ph type="body" sz="quarter" idx="21"/>
          </p:nvPr>
        </p:nvSpPr>
        <p:spPr>
          <a:xfrm>
            <a:off x="7675559" y="144196"/>
            <a:ext cx="4173541" cy="4050389"/>
          </a:xfrm>
        </p:spPr>
        <p:txBody>
          <a:bodyPr/>
          <a:lstStyle/>
          <a:p>
            <a:pPr>
              <a:lnSpc>
                <a:spcPts val="2340"/>
              </a:lnSpc>
            </a:pPr>
            <a:r>
              <a:rPr lang="en-US" sz="2800" b="1" dirty="0">
                <a:solidFill>
                  <a:srgbClr val="EC7C69"/>
                </a:solidFill>
              </a:rPr>
              <a:t>Vrsta nastanitve:</a:t>
            </a:r>
          </a:p>
          <a:p>
            <a:pPr>
              <a:lnSpc>
                <a:spcPts val="2340"/>
              </a:lnSpc>
            </a:pPr>
            <a:endParaRPr lang="en-US" sz="2800" b="1" dirty="0">
              <a:solidFill>
                <a:srgbClr val="EC7C69"/>
              </a:solidFill>
            </a:endParaRPr>
          </a:p>
          <a:p>
            <a:pPr>
              <a:lnSpc>
                <a:spcPts val="2340"/>
              </a:lnSpc>
            </a:pPr>
            <a:r>
              <a:rPr lang="en-US" sz="2800" b="1" dirty="0">
                <a:solidFill>
                  <a:srgbClr val="EC7C69"/>
                </a:solidFill>
              </a:rPr>
              <a:t>Skupnostna pobuda: </a:t>
            </a:r>
          </a:p>
          <a:p>
            <a:pPr>
              <a:lnSpc>
                <a:spcPts val="2340"/>
              </a:lnSpc>
            </a:pPr>
            <a:r>
              <a:rPr lang="en-US" dirty="0"/>
              <a:t>Skupnostna zadruga Calascio, Società Cooperativa SCC, je bila ustanovljena z namenom zadovoljevanja potreb lokalne skupnosti, izboljšanja socialne in ekonomske kakovosti življenja z razvojem gospodarskih dejavnosti, usmerjenih v proizvodnjo blaga in storitev, obnovo okoljskih in spomeniških dobrin ter ustvarjanje zaposlitvenih možnosti.</a:t>
            </a:r>
          </a:p>
          <a:p>
            <a:pPr>
              <a:lnSpc>
                <a:spcPts val="2340"/>
              </a:lnSpc>
            </a:pPr>
            <a:endParaRPr lang="en-US" sz="2200" i="1" dirty="0">
              <a:solidFill>
                <a:srgbClr val="414141"/>
              </a:solidFill>
            </a:endParaRPr>
          </a:p>
          <a:p>
            <a:pPr>
              <a:lnSpc>
                <a:spcPts val="2340"/>
              </a:lnSpc>
            </a:pPr>
            <a:r>
              <a:rPr lang="en-US" i="1" dirty="0"/>
              <a:t>Obiščite Calascio in Rocca Calascio. Potopite se v pristno dušo teh vasi, odkrijte njihovo zgodovino, prekrasne razglede in okuse, ki jih ponujajo...</a:t>
            </a:r>
            <a:endParaRPr lang="en-US" sz="2200" i="1" dirty="0">
              <a:solidFill>
                <a:srgbClr val="414141"/>
              </a:solidFill>
            </a:endParaRPr>
          </a:p>
        </p:txBody>
      </p:sp>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xfrm>
            <a:off x="643819" y="4905271"/>
            <a:ext cx="2975564" cy="1049221"/>
          </a:xfrm>
          <a:prstGeom prst="rect">
            <a:avLst/>
          </a:prstGeom>
        </p:spPr>
        <p:txBody>
          <a:bodyPr/>
          <a:lstStyle/>
          <a:p>
            <a:r>
              <a:rPr lang="en-US" dirty="0"/>
              <a:t>„Kooperativa Vivi Calascio” </a:t>
            </a:r>
            <a:r>
              <a:rPr lang="en-IE" b="0" dirty="0"/>
              <a:t>(</a:t>
            </a:r>
            <a:r>
              <a:rPr lang="en-IE" b="0"/>
              <a:t>Kooperativa), Španija</a:t>
            </a:r>
            <a:endParaRPr lang="en-US" dirty="0"/>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xfrm>
            <a:off x="616370" y="3985017"/>
            <a:ext cx="2777759" cy="385564"/>
          </a:xfrm>
          <a:prstGeom prst="rect">
            <a:avLst/>
          </a:prstGeom>
        </p:spPr>
        <p:txBody>
          <a:bodyPr/>
          <a:lstStyle/>
          <a:p>
            <a:r>
              <a:rPr lang="en-GB" dirty="0"/>
              <a:t>Primer</a:t>
            </a:r>
          </a:p>
        </p:txBody>
      </p:sp>
      <p:sp>
        <p:nvSpPr>
          <p:cNvPr id="10" name="TextBox 9">
            <a:extLst>
              <a:ext uri="{FF2B5EF4-FFF2-40B4-BE49-F238E27FC236}">
                <a16:creationId xmlns:a16="http://schemas.microsoft.com/office/drawing/2014/main" id="{18BB6434-0059-619C-478A-8B63A6AF5F52}"/>
              </a:ext>
            </a:extLst>
          </p:cNvPr>
          <p:cNvSpPr txBox="1"/>
          <p:nvPr/>
        </p:nvSpPr>
        <p:spPr>
          <a:xfrm>
            <a:off x="3619383" y="6131827"/>
            <a:ext cx="5486513" cy="646331"/>
          </a:xfrm>
          <a:prstGeom prst="rect">
            <a:avLst/>
          </a:prstGeom>
          <a:noFill/>
        </p:spPr>
        <p:txBody>
          <a:bodyPr wrap="square" rtlCol="0">
            <a:spAutoFit/>
          </a:bodyPr>
          <a:lstStyle/>
          <a:p>
            <a:pPr>
              <a:tabLst>
                <a:tab pos="927100" algn="l"/>
              </a:tabLst>
            </a:pPr>
            <a:r>
              <a:rPr lang="en-IE" dirty="0">
                <a:solidFill>
                  <a:srgbClr val="459597"/>
                </a:solidFill>
                <a:ea typeface="+mn-lt"/>
                <a:cs typeface="+mn-lt"/>
                <a:hlinkClick r:id="rId2"/>
              </a:rPr>
              <a:t>Sp</a:t>
            </a:r>
            <a:r>
              <a:rPr lang="en-IE" sz="1800" b="1" dirty="0">
                <a:solidFill>
                  <a:srgbClr val="414141"/>
                </a:solidFill>
              </a:rPr>
              <a:t>letna stran:      </a:t>
            </a:r>
            <a:r>
              <a:rPr lang="en-IE" dirty="0">
                <a:solidFill>
                  <a:srgbClr val="459597"/>
                </a:solidFill>
                <a:ea typeface="+mn-lt"/>
                <a:cs typeface="+mn-lt"/>
                <a:hlinkClick r:id="rId3"/>
              </a:rPr>
              <a:t>https://www.vivicalascio.com/</a:t>
            </a:r>
            <a:r>
              <a:rPr lang="en-IE" dirty="0">
                <a:solidFill>
                  <a:srgbClr val="459597"/>
                </a:solidFill>
                <a:ea typeface="+mn-lt"/>
                <a:cs typeface="+mn-lt"/>
              </a:rPr>
              <a:t> </a:t>
            </a:r>
            <a:endParaRPr lang="en-IE" sz="1800" dirty="0">
              <a:solidFill>
                <a:srgbClr val="459597"/>
              </a:solidFill>
              <a:ea typeface="Calibri"/>
              <a:cs typeface="Calibri"/>
            </a:endParaRPr>
          </a:p>
          <a:p>
            <a:pPr>
              <a:tabLst>
                <a:tab pos="927100" algn="l"/>
              </a:tabLst>
            </a:pPr>
            <a:endParaRPr lang="en-IE" dirty="0">
              <a:solidFill>
                <a:srgbClr val="459597"/>
              </a:solidFill>
            </a:endParaRP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12" name="Picture 11">
            <a:extLst>
              <a:ext uri="{FF2B5EF4-FFF2-40B4-BE49-F238E27FC236}">
                <a16:creationId xmlns:a16="http://schemas.microsoft.com/office/drawing/2014/main" id="{1AC20655-19DE-1807-DDDD-E86F8DE158F4}"/>
              </a:ext>
            </a:extLst>
          </p:cNvPr>
          <p:cNvPicPr>
            <a:picLocks noChangeAspect="1"/>
          </p:cNvPicPr>
          <p:nvPr/>
        </p:nvPicPr>
        <p:blipFill>
          <a:blip r:embed="rId4">
            <a:biLevel thresh="25000"/>
            <a:alphaModFix amt="45000"/>
            <a:extLst>
              <a:ext uri="{28A0092B-C50C-407E-A947-70E740481C1C}">
                <a14:useLocalDpi xmlns:a14="http://schemas.microsoft.com/office/drawing/2010/main" val="0"/>
              </a:ext>
            </a:extLst>
          </a:blip>
          <a:srcRect l="53155" t="-1" r="5047" b="49903"/>
          <a:stretch/>
        </p:blipFill>
        <p:spPr>
          <a:xfrm>
            <a:off x="1784997" y="4302557"/>
            <a:ext cx="3580276" cy="2659133"/>
          </a:xfrm>
          <a:prstGeom prst="rect">
            <a:avLst/>
          </a:prstGeom>
        </p:spPr>
      </p:pic>
      <p:pic>
        <p:nvPicPr>
          <p:cNvPr id="15" name="Picture Placeholder 14" descr="A castle on a hill&#10;&#10;AI-generated content may be incorrect.">
            <a:extLst>
              <a:ext uri="{FF2B5EF4-FFF2-40B4-BE49-F238E27FC236}">
                <a16:creationId xmlns:a16="http://schemas.microsoft.com/office/drawing/2014/main" id="{DA6E1F38-2028-7E4E-ECD7-C9D499E83A95}"/>
              </a:ext>
            </a:extLst>
          </p:cNvPr>
          <p:cNvPicPr>
            <a:picLocks noGrp="1" noChangeAspect="1"/>
          </p:cNvPicPr>
          <p:nvPr>
            <p:ph type="pic" sz="quarter" idx="34"/>
          </p:nvPr>
        </p:nvPicPr>
        <p:blipFill>
          <a:blip r:embed="rId5"/>
          <a:srcRect t="24825" b="29451"/>
          <a:stretch>
            <a:fillRect/>
          </a:stretch>
        </p:blipFill>
        <p:spPr>
          <a:xfrm>
            <a:off x="7089" y="257177"/>
            <a:ext cx="7575621" cy="4331221"/>
          </a:xfrm>
        </p:spPr>
      </p:pic>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AF2B3-0A9F-4E11-3B57-C910725A0C3B}"/>
            </a:ext>
          </a:extLst>
        </p:cNvPr>
        <p:cNvGrpSpPr/>
        <p:nvPr/>
      </p:nvGrpSpPr>
      <p:grpSpPr>
        <a:xfrm>
          <a:off x="0" y="0"/>
          <a:ext cx="0" cy="0"/>
          <a:chOff x="0" y="0"/>
          <a:chExt cx="0" cy="0"/>
        </a:xfrm>
      </p:grpSpPr>
      <p:sp>
        <p:nvSpPr>
          <p:cNvPr id="8" name="Flowchart: Data 7">
            <a:extLst>
              <a:ext uri="{FF2B5EF4-FFF2-40B4-BE49-F238E27FC236}">
                <a16:creationId xmlns:a16="http://schemas.microsoft.com/office/drawing/2014/main" id="{3FD6E763-5022-AFF8-BD02-77BCE805F42F}"/>
              </a:ext>
            </a:extLst>
          </p:cNvPr>
          <p:cNvSpPr/>
          <p:nvPr/>
        </p:nvSpPr>
        <p:spPr>
          <a:xfrm>
            <a:off x="564621" y="5471875"/>
            <a:ext cx="6455464" cy="447307"/>
          </a:xfrm>
          <a:prstGeom prst="flowChartInputOutpu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ACDE6F14-A16C-9B48-1DCB-BB172C11F9F7}"/>
              </a:ext>
            </a:extLst>
          </p:cNvPr>
          <p:cNvSpPr/>
          <p:nvPr/>
        </p:nvSpPr>
        <p:spPr>
          <a:xfrm>
            <a:off x="341529" y="3338118"/>
            <a:ext cx="6678556" cy="2123658"/>
          </a:xfrm>
          <a:prstGeom prst="rect">
            <a:avLst/>
          </a:prstGeom>
          <a:solidFill>
            <a:srgbClr val="459597"/>
          </a:solidFill>
          <a:ln>
            <a:solidFill>
              <a:srgbClr val="414D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4" name="Text Placeholder 4">
            <a:extLst>
              <a:ext uri="{FF2B5EF4-FFF2-40B4-BE49-F238E27FC236}">
                <a16:creationId xmlns:a16="http://schemas.microsoft.com/office/drawing/2014/main" id="{B462C0AB-87AB-E20F-DAEC-4A70EAAF6240}"/>
              </a:ext>
            </a:extLst>
          </p:cNvPr>
          <p:cNvSpPr txBox="1">
            <a:spLocks/>
          </p:cNvSpPr>
          <p:nvPr/>
        </p:nvSpPr>
        <p:spPr>
          <a:xfrm>
            <a:off x="417380" y="3489313"/>
            <a:ext cx="6392582" cy="15171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C46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pPr>
            <a:r>
              <a:rPr lang="en-US" sz="2200" b="1" dirty="0">
                <a:solidFill>
                  <a:schemeClr val="bg1"/>
                </a:solidFill>
              </a:rPr>
              <a:t>Kaj so storili: </a:t>
            </a:r>
            <a:r>
              <a:rPr lang="en-US" sz="2200" dirty="0">
                <a:solidFill>
                  <a:schemeClr val="bg1"/>
                </a:solidFill>
              </a:rPr>
              <a:t>Kljub velikemu zgodovinskemu, kulturnemu in krajinskemu potencialu so bili izpostavljeni nevarnosti depopulacije. Lokalna družbeno-gospodarska vloga skupnostne zadruge je na tem območju očitna in se je izkazala za pravo rešitev. </a:t>
            </a:r>
          </a:p>
          <a:p>
            <a:pPr marL="0" indent="0">
              <a:spcAft>
                <a:spcPts val="600"/>
              </a:spcAft>
            </a:pPr>
            <a:endParaRPr lang="en-US" sz="2200" dirty="0">
              <a:solidFill>
                <a:schemeClr val="bg1"/>
              </a:solidFill>
            </a:endParaRPr>
          </a:p>
        </p:txBody>
      </p:sp>
      <p:sp>
        <p:nvSpPr>
          <p:cNvPr id="18" name="TextBox 17">
            <a:extLst>
              <a:ext uri="{FF2B5EF4-FFF2-40B4-BE49-F238E27FC236}">
                <a16:creationId xmlns:a16="http://schemas.microsoft.com/office/drawing/2014/main" id="{23E52804-A6CD-EB4F-C47D-9E4436C8C2EB}"/>
              </a:ext>
            </a:extLst>
          </p:cNvPr>
          <p:cNvSpPr txBox="1"/>
          <p:nvPr/>
        </p:nvSpPr>
        <p:spPr>
          <a:xfrm>
            <a:off x="341529" y="980707"/>
            <a:ext cx="6943725" cy="2123658"/>
          </a:xfrm>
          <a:prstGeom prst="rect">
            <a:avLst/>
          </a:prstGeom>
          <a:noFill/>
        </p:spPr>
        <p:txBody>
          <a:bodyPr wrap="square">
            <a:spAutoFit/>
          </a:bodyPr>
          <a:lstStyle/>
          <a:p>
            <a:pPr>
              <a:spcAft>
                <a:spcPts val="600"/>
              </a:spcAft>
            </a:pPr>
            <a:r>
              <a:rPr lang="en-US" sz="2200" b="1" dirty="0">
                <a:solidFill>
                  <a:srgbClr val="494949"/>
                </a:solidFill>
              </a:rPr>
              <a:t>„Kooperativa </a:t>
            </a:r>
            <a:r>
              <a:rPr lang="en-US" sz="2200" b="1" dirty="0" err="1">
                <a:solidFill>
                  <a:srgbClr val="494949"/>
                </a:solidFill>
              </a:rPr>
              <a:t>Vivi </a:t>
            </a:r>
            <a:r>
              <a:rPr lang="en-US" sz="2200" b="1" dirty="0">
                <a:solidFill>
                  <a:srgbClr val="494949"/>
                </a:solidFill>
              </a:rPr>
              <a:t>Calascio“ </a:t>
            </a:r>
            <a:r>
              <a:rPr lang="en-US" sz="2200" dirty="0">
                <a:solidFill>
                  <a:srgbClr val="494949"/>
                </a:solidFill>
              </a:rPr>
              <a:t>je </a:t>
            </a:r>
            <a:r>
              <a:rPr lang="en-US" sz="2200" b="1" dirty="0">
                <a:solidFill>
                  <a:srgbClr val="494949"/>
                </a:solidFill>
              </a:rPr>
              <a:t>konkreten primer </a:t>
            </a:r>
            <a:r>
              <a:rPr lang="en-US" sz="2200" i="1" dirty="0" err="1">
                <a:solidFill>
                  <a:srgbClr val="494949"/>
                </a:solidFill>
              </a:rPr>
              <a:t>kooperativne</a:t>
            </a:r>
            <a:r>
              <a:rPr lang="en-US" sz="2200" dirty="0">
                <a:solidFill>
                  <a:srgbClr val="494949"/>
                </a:solidFill>
              </a:rPr>
              <a:t> </a:t>
            </a:r>
            <a:r>
              <a:rPr lang="en-US" sz="2200" i="1" dirty="0" err="1">
                <a:solidFill>
                  <a:srgbClr val="494949"/>
                </a:solidFill>
              </a:rPr>
              <a:t>skupnosti</a:t>
            </a:r>
            <a:r>
              <a:rPr lang="en-US" sz="2200" dirty="0">
                <a:solidFill>
                  <a:srgbClr val="494949"/>
                </a:solidFill>
              </a:rPr>
              <a:t>. Sedež ima v </a:t>
            </a:r>
            <a:r>
              <a:rPr lang="en-US" sz="2200" b="1" dirty="0" err="1">
                <a:solidFill>
                  <a:srgbClr val="494949"/>
                </a:solidFill>
              </a:rPr>
              <a:t>Calasciu </a:t>
            </a:r>
            <a:r>
              <a:rPr lang="en-US" sz="2200" b="1" dirty="0">
                <a:solidFill>
                  <a:srgbClr val="494949"/>
                </a:solidFill>
              </a:rPr>
              <a:t>v Abrucih </a:t>
            </a:r>
            <a:r>
              <a:rPr lang="en-US" sz="2200" dirty="0">
                <a:solidFill>
                  <a:srgbClr val="494949"/>
                </a:solidFill>
              </a:rPr>
              <a:t>in jo je ustanovilo 120 lokalnih prebivalcev, da </a:t>
            </a:r>
            <a:r>
              <a:rPr lang="en-US" sz="2200" dirty="0" err="1">
                <a:solidFill>
                  <a:srgbClr val="494949"/>
                </a:solidFill>
              </a:rPr>
              <a:t>bi oživili </a:t>
            </a:r>
            <a:r>
              <a:rPr lang="en-US" sz="2200" dirty="0">
                <a:solidFill>
                  <a:srgbClr val="494949"/>
                </a:solidFill>
              </a:rPr>
              <a:t>svojo vas s spodbujanjem turizma, združevanjem virov in subvencij za gostišča, izlete, obnovo stavb in ponujanjem turističnih storitev, ki pomagajo tako prebivalcem kot obiskovalcem. </a:t>
            </a:r>
          </a:p>
        </p:txBody>
      </p:sp>
      <p:sp>
        <p:nvSpPr>
          <p:cNvPr id="25" name="Text Placeholder 11">
            <a:extLst>
              <a:ext uri="{FF2B5EF4-FFF2-40B4-BE49-F238E27FC236}">
                <a16:creationId xmlns:a16="http://schemas.microsoft.com/office/drawing/2014/main" id="{3C74222B-E4FB-16AF-A012-36A82F6A5780}"/>
              </a:ext>
            </a:extLst>
          </p:cNvPr>
          <p:cNvSpPr txBox="1">
            <a:spLocks/>
          </p:cNvSpPr>
          <p:nvPr/>
        </p:nvSpPr>
        <p:spPr>
          <a:xfrm>
            <a:off x="296824" y="170692"/>
            <a:ext cx="11060443" cy="80365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lang="en-US" sz="2400" b="1" i="0" kern="1200" dirty="0">
                <a:solidFill>
                  <a:srgbClr val="EC7C6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600" dirty="0">
                <a:solidFill>
                  <a:srgbClr val="459597"/>
                </a:solidFill>
              </a:rPr>
              <a:t>Primer: </a:t>
            </a:r>
            <a:r>
              <a:rPr lang="en-US" sz="3200" dirty="0">
                <a:solidFill>
                  <a:srgbClr val="494949"/>
                </a:solidFill>
              </a:rPr>
              <a:t>„Kooperativa Vivi Calascio“ </a:t>
            </a:r>
            <a:r>
              <a:rPr lang="en-IE" sz="3000" b="0" dirty="0"/>
              <a:t>(kooperativa)</a:t>
            </a:r>
          </a:p>
        </p:txBody>
      </p:sp>
      <p:pic>
        <p:nvPicPr>
          <p:cNvPr id="4" name="Picture 2">
            <a:hlinkClick r:id="rId2"/>
            <a:extLst>
              <a:ext uri="{FF2B5EF4-FFF2-40B4-BE49-F238E27FC236}">
                <a16:creationId xmlns:a16="http://schemas.microsoft.com/office/drawing/2014/main" id="{F72FFBA6-485E-02C2-A94F-E4279AEAE794}"/>
              </a:ext>
            </a:extLst>
          </p:cNvPr>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t="16324" b="16324"/>
          <a:stretch>
            <a:fillRect/>
          </a:stretch>
        </p:blipFill>
        <p:spPr bwMode="auto">
          <a:xfrm>
            <a:off x="7470775" y="1917700"/>
            <a:ext cx="3709988" cy="2498725"/>
          </a:xfrm>
          <a:prstGeom prst="rect">
            <a:avLst/>
          </a:prstGeom>
          <a:noFill/>
          <a:extLst>
            <a:ext uri="{909E8E84-426E-40DD-AFC4-6F175D3DCCD1}">
              <a14:hiddenFill xmlns:a14="http://schemas.microsoft.com/office/drawing/2010/main">
                <a:solidFill>
                  <a:srgbClr val="FFFFFF"/>
                </a:solidFill>
              </a14:hiddenFill>
            </a:ext>
          </a:extLst>
        </p:spPr>
      </p:pic>
      <p:sp>
        <p:nvSpPr>
          <p:cNvPr id="13" name="object 3">
            <a:extLst>
              <a:ext uri="{FF2B5EF4-FFF2-40B4-BE49-F238E27FC236}">
                <a16:creationId xmlns:a16="http://schemas.microsoft.com/office/drawing/2014/main" id="{5AAD2AE2-C41E-0394-1AB4-5CBED88F2ABA}"/>
              </a:ext>
            </a:extLst>
          </p:cNvPr>
          <p:cNvSpPr/>
          <p:nvPr/>
        </p:nvSpPr>
        <p:spPr>
          <a:xfrm>
            <a:off x="7572170" y="5117874"/>
            <a:ext cx="3913478"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sz="1600" dirty="0">
              <a:solidFill>
                <a:schemeClr val="bg1"/>
              </a:solidFill>
            </a:endParaRPr>
          </a:p>
        </p:txBody>
      </p:sp>
      <p:sp>
        <p:nvSpPr>
          <p:cNvPr id="5" name="Text Placeholder 23">
            <a:extLst>
              <a:ext uri="{FF2B5EF4-FFF2-40B4-BE49-F238E27FC236}">
                <a16:creationId xmlns:a16="http://schemas.microsoft.com/office/drawing/2014/main" id="{A9CBE796-5A19-75FC-081F-D004C4DF8908}"/>
              </a:ext>
            </a:extLst>
          </p:cNvPr>
          <p:cNvSpPr txBox="1">
            <a:spLocks/>
          </p:cNvSpPr>
          <p:nvPr/>
        </p:nvSpPr>
        <p:spPr>
          <a:xfrm>
            <a:off x="7578179" y="5117875"/>
            <a:ext cx="4051845" cy="452458"/>
          </a:xfrm>
          <a:prstGeom prst="rect">
            <a:avLst/>
          </a:prstGeom>
        </p:spPr>
        <p:txBody>
          <a:bodyPr anchor="ctr">
            <a:noAutofit/>
          </a:bodyPr>
          <a:lstStyle>
            <a:lvl1pPr marL="0" indent="0" algn="l" defTabSz="914400" rtl="0" eaLnBrk="1" latinLnBrk="0" hangingPunct="1">
              <a:lnSpc>
                <a:spcPct val="90000"/>
              </a:lnSpc>
              <a:spcBef>
                <a:spcPts val="0"/>
              </a:spcBef>
              <a:buFont typeface="Arial" panose="020B0604020202020204" pitchFamily="34" charset="0"/>
              <a:buNone/>
              <a:defRPr sz="10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latin typeface="+mn-lt"/>
              </a:rPr>
              <a:t>Spletna </a:t>
            </a:r>
            <a:r>
              <a:rPr lang="en-US" sz="1600" dirty="0">
                <a:hlinkClick r:id="rId2">
                  <a:extLst>
                    <a:ext uri="{A12FA001-AC4F-418D-AE19-62706E023703}">
                      <ahyp:hlinkClr xmlns:ahyp="http://schemas.microsoft.com/office/drawing/2018/hyperlinkcolor" val="tx"/>
                    </a:ext>
                  </a:extLst>
                </a:hlinkClick>
              </a:rPr>
              <a:t>stranhttps://www.vivicalascio.com/</a:t>
            </a:r>
            <a:r>
              <a:rPr lang="en-US" sz="1600" dirty="0"/>
              <a:t> </a:t>
            </a:r>
            <a:endParaRPr lang="en-US" sz="1600" dirty="0">
              <a:latin typeface="+mn-lt"/>
            </a:endParaRPr>
          </a:p>
        </p:txBody>
      </p:sp>
    </p:spTree>
    <p:extLst>
      <p:ext uri="{BB962C8B-B14F-4D97-AF65-F5344CB8AC3E}">
        <p14:creationId xmlns:p14="http://schemas.microsoft.com/office/powerpoint/2010/main" val="1572987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BD072-CB9F-9F2D-44F6-450494AF7050}"/>
            </a:ext>
          </a:extLst>
        </p:cNvPr>
        <p:cNvGrpSpPr/>
        <p:nvPr/>
      </p:nvGrpSpPr>
      <p:grpSpPr>
        <a:xfrm>
          <a:off x="0" y="0"/>
          <a:ext cx="0" cy="0"/>
          <a:chOff x="0" y="0"/>
          <a:chExt cx="0" cy="0"/>
        </a:xfrm>
      </p:grpSpPr>
      <p:sp>
        <p:nvSpPr>
          <p:cNvPr id="8" name="Flowchart: Data 7">
            <a:extLst>
              <a:ext uri="{FF2B5EF4-FFF2-40B4-BE49-F238E27FC236}">
                <a16:creationId xmlns:a16="http://schemas.microsoft.com/office/drawing/2014/main" id="{6178AB7C-0D0C-BE41-9D4A-CA6BD79FFF0E}"/>
              </a:ext>
            </a:extLst>
          </p:cNvPr>
          <p:cNvSpPr/>
          <p:nvPr/>
        </p:nvSpPr>
        <p:spPr>
          <a:xfrm>
            <a:off x="328265" y="2810436"/>
            <a:ext cx="6455464" cy="391361"/>
          </a:xfrm>
          <a:prstGeom prst="flowChartInputOutput">
            <a:avLst/>
          </a:prstGeom>
          <a:solidFill>
            <a:srgbClr val="D0D3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C9DC61B-C463-6330-24C6-C1C08D91998F}"/>
              </a:ext>
            </a:extLst>
          </p:cNvPr>
          <p:cNvSpPr/>
          <p:nvPr/>
        </p:nvSpPr>
        <p:spPr>
          <a:xfrm>
            <a:off x="265384" y="1202069"/>
            <a:ext cx="6678556" cy="3998471"/>
          </a:xfrm>
          <a:prstGeom prst="rect">
            <a:avLst/>
          </a:prstGeom>
          <a:solidFill>
            <a:srgbClr val="EC7C69"/>
          </a:solidFill>
          <a:ln>
            <a:solidFill>
              <a:srgbClr val="414D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E6237A8F-3793-3E0B-0D7D-B0346D292555}"/>
              </a:ext>
            </a:extLst>
          </p:cNvPr>
          <p:cNvSpPr txBox="1"/>
          <p:nvPr/>
        </p:nvSpPr>
        <p:spPr>
          <a:xfrm>
            <a:off x="490043" y="1504159"/>
            <a:ext cx="6096000" cy="3939540"/>
          </a:xfrm>
          <a:prstGeom prst="rect">
            <a:avLst/>
          </a:prstGeom>
          <a:noFill/>
        </p:spPr>
        <p:txBody>
          <a:bodyPr wrap="square">
            <a:spAutoFit/>
          </a:bodyPr>
          <a:lstStyle/>
          <a:p>
            <a:pPr>
              <a:spcAft>
                <a:spcPts val="600"/>
              </a:spcAft>
            </a:pPr>
            <a:r>
              <a:rPr lang="en-US" sz="2400" b="1" dirty="0">
                <a:solidFill>
                  <a:schemeClr val="bg1"/>
                </a:solidFill>
              </a:rPr>
              <a:t>Rezultat: </a:t>
            </a:r>
            <a:r>
              <a:rPr lang="en-US" sz="2400" dirty="0">
                <a:solidFill>
                  <a:schemeClr val="bg1"/>
                </a:solidFill>
              </a:rPr>
              <a:t>Danes imajo več kot 30.000 obiskovalcev letno, upravljajo pomembne turistične tokove in ponujajo profesionalne, kakovostne storitve, ki jih nenehno izboljšujejo. </a:t>
            </a:r>
          </a:p>
          <a:p>
            <a:pPr>
              <a:spcAft>
                <a:spcPts val="600"/>
              </a:spcAft>
            </a:pPr>
            <a:r>
              <a:rPr lang="en-US" sz="2400" b="1" dirty="0">
                <a:solidFill>
                  <a:schemeClr val="bg1"/>
                </a:solidFill>
              </a:rPr>
              <a:t>Nasvet: </a:t>
            </a:r>
            <a:r>
              <a:rPr lang="en-US" sz="2400" dirty="0">
                <a:solidFill>
                  <a:schemeClr val="bg1"/>
                </a:solidFill>
              </a:rPr>
              <a:t>Če uporabljate osebna ali skupnostna sredstva, ravnajte z njimi profesionalno – napišite preprost poslovni načrt in proračun, ki ga pokažete podpornikom. To vzbuja zaupanje in vas hkrati pripravi na poznejše pridobivanje formalnih financerjev.</a:t>
            </a:r>
          </a:p>
          <a:p>
            <a:pPr>
              <a:spcAft>
                <a:spcPts val="600"/>
              </a:spcAft>
            </a:pPr>
            <a:endParaRPr lang="en-US" sz="2400" dirty="0">
              <a:solidFill>
                <a:schemeClr val="bg1"/>
              </a:solidFill>
            </a:endParaRPr>
          </a:p>
        </p:txBody>
      </p:sp>
      <p:sp>
        <p:nvSpPr>
          <p:cNvPr id="25" name="Text Placeholder 11">
            <a:extLst>
              <a:ext uri="{FF2B5EF4-FFF2-40B4-BE49-F238E27FC236}">
                <a16:creationId xmlns:a16="http://schemas.microsoft.com/office/drawing/2014/main" id="{AE38A49A-089D-C5AC-04EB-1341C3B662EF}"/>
              </a:ext>
            </a:extLst>
          </p:cNvPr>
          <p:cNvSpPr txBox="1">
            <a:spLocks/>
          </p:cNvSpPr>
          <p:nvPr/>
        </p:nvSpPr>
        <p:spPr>
          <a:xfrm>
            <a:off x="296824" y="170692"/>
            <a:ext cx="11060443" cy="80365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lang="en-US" sz="2400" b="1" i="0" kern="1200" dirty="0">
                <a:solidFill>
                  <a:srgbClr val="EC7C6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rgbClr val="459597"/>
                </a:solidFill>
              </a:rPr>
              <a:t>Primer: </a:t>
            </a:r>
            <a:r>
              <a:rPr lang="en-US" sz="3200" dirty="0">
                <a:solidFill>
                  <a:srgbClr val="494949"/>
                </a:solidFill>
              </a:rPr>
              <a:t>„Kooperativa Vivi Calascio“ </a:t>
            </a:r>
            <a:r>
              <a:rPr lang="en-IE" sz="3200" b="0" dirty="0"/>
              <a:t>(kooperativa)</a:t>
            </a:r>
          </a:p>
        </p:txBody>
      </p:sp>
      <p:sp>
        <p:nvSpPr>
          <p:cNvPr id="2" name="Flowchart: Data 1">
            <a:extLst>
              <a:ext uri="{FF2B5EF4-FFF2-40B4-BE49-F238E27FC236}">
                <a16:creationId xmlns:a16="http://schemas.microsoft.com/office/drawing/2014/main" id="{7F52170C-F52C-D34A-DBE6-1CDE3EF5CE37}"/>
              </a:ext>
            </a:extLst>
          </p:cNvPr>
          <p:cNvSpPr/>
          <p:nvPr/>
        </p:nvSpPr>
        <p:spPr>
          <a:xfrm>
            <a:off x="488476" y="5200540"/>
            <a:ext cx="6455464" cy="391361"/>
          </a:xfrm>
          <a:prstGeom prst="flowChartInputOutput">
            <a:avLst/>
          </a:prstGeom>
          <a:solidFill>
            <a:srgbClr val="E5BEA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Placeholder 12" descr="A stone building with many windows&#10;&#10;AI-generated content may be incorrect.">
            <a:extLst>
              <a:ext uri="{FF2B5EF4-FFF2-40B4-BE49-F238E27FC236}">
                <a16:creationId xmlns:a16="http://schemas.microsoft.com/office/drawing/2014/main" id="{4147DBA8-34BC-0299-3EF8-2F1AFCC14F47}"/>
              </a:ext>
            </a:extLst>
          </p:cNvPr>
          <p:cNvPicPr>
            <a:picLocks noGrp="1" noChangeAspect="1"/>
          </p:cNvPicPr>
          <p:nvPr>
            <p:ph type="pic" sz="quarter" idx="13"/>
          </p:nvPr>
        </p:nvPicPr>
        <p:blipFill>
          <a:blip r:embed="rId2"/>
          <a:srcRect t="5099" b="5099"/>
          <a:stretch>
            <a:fillRect/>
          </a:stretch>
        </p:blipFill>
        <p:spPr/>
      </p:pic>
      <p:pic>
        <p:nvPicPr>
          <p:cNvPr id="3" name="Picture 2" descr="Co-funded by the European Union logo in png for web usage">
            <a:extLst>
              <a:ext uri="{FF2B5EF4-FFF2-40B4-BE49-F238E27FC236}">
                <a16:creationId xmlns:a16="http://schemas.microsoft.com/office/drawing/2014/main" id="{92CDB1E0-A5F5-8127-B9B1-373126427D3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6" name="Rectangle 5">
            <a:extLst>
              <a:ext uri="{FF2B5EF4-FFF2-40B4-BE49-F238E27FC236}">
                <a16:creationId xmlns:a16="http://schemas.microsoft.com/office/drawing/2014/main" id="{725B0D48-5468-594D-610A-DA5A49147F23}"/>
              </a:ext>
            </a:extLst>
          </p:cNvPr>
          <p:cNvSpPr/>
          <p:nvPr/>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strani Evropske unije. Izražena stališča in mnenja so izključno stališča in mnenja avtorja(-ev) in ne odražajo nujno stališč in mnenj Evropske unije ali Evropske izvajalske agencije za izobraževanje in kulturo (EACEA). Niti Evropska unija niti EACEA ne odgovarjata zanje.</a:t>
            </a:r>
          </a:p>
        </p:txBody>
      </p:sp>
      <p:grpSp>
        <p:nvGrpSpPr>
          <p:cNvPr id="7" name="Group 6">
            <a:extLst>
              <a:ext uri="{FF2B5EF4-FFF2-40B4-BE49-F238E27FC236}">
                <a16:creationId xmlns:a16="http://schemas.microsoft.com/office/drawing/2014/main" id="{A27AB817-D3B3-ED81-11A5-8B106D5AC79F}"/>
              </a:ext>
            </a:extLst>
          </p:cNvPr>
          <p:cNvGrpSpPr/>
          <p:nvPr/>
        </p:nvGrpSpPr>
        <p:grpSpPr>
          <a:xfrm>
            <a:off x="441852" y="5906548"/>
            <a:ext cx="1307461" cy="742180"/>
            <a:chOff x="340586" y="8789227"/>
            <a:chExt cx="1307461" cy="742180"/>
          </a:xfrm>
        </p:grpSpPr>
        <p:sp>
          <p:nvSpPr>
            <p:cNvPr id="9" name="Rectangle 8">
              <a:extLst>
                <a:ext uri="{FF2B5EF4-FFF2-40B4-BE49-F238E27FC236}">
                  <a16:creationId xmlns:a16="http://schemas.microsoft.com/office/drawing/2014/main" id="{8AACEC73-FE1C-D9EC-8E23-7D9D1465C4F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je licenciran </a:t>
              </a:r>
            </a:p>
            <a:p>
              <a:pPr algn="just"/>
              <a:r>
                <a:rPr lang="en-US" sz="900" b="1" dirty="0">
                  <a:solidFill>
                    <a:schemeClr val="tx1"/>
                  </a:solidFill>
                  <a:latin typeface="+mj-lt"/>
                </a:rPr>
                <a:t>pod licenco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0" name="Picture 9">
              <a:extLst>
                <a:ext uri="{FF2B5EF4-FFF2-40B4-BE49-F238E27FC236}">
                  <a16:creationId xmlns:a16="http://schemas.microsoft.com/office/drawing/2014/main" id="{4D2C9FCF-B72D-E328-F078-62A011C4A09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4110548316"/>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E35357-BED2-48AB-B3DF-E674E25CC2BC}"/>
</file>

<file path=customXml/itemProps2.xml><?xml version="1.0" encoding="utf-8"?>
<ds:datastoreItem xmlns:ds="http://schemas.openxmlformats.org/officeDocument/2006/customXml" ds:itemID="{6518FD3B-E9AA-430E-908D-ACE58D619A99}">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3.xml><?xml version="1.0" encoding="utf-8"?>
<ds:datastoreItem xmlns:ds="http://schemas.openxmlformats.org/officeDocument/2006/customXml" ds:itemID="{290890DF-8B81-427C-A1A1-89A695DF58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13576</TotalTime>
  <Words>345</Words>
  <Application>Microsoft Office PowerPoint</Application>
  <PresentationFormat>Widescreen</PresentationFormat>
  <Paragraphs>20</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Aptos</vt:lpstr>
      <vt:lpstr>Arial</vt:lpstr>
      <vt:lpstr>Calibri</vt:lpstr>
      <vt:lpstr>Montserrat</vt:lpstr>
      <vt:lpstr>Montserrat Light</vt:lpstr>
      <vt:lpstr>Verdana</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docId:E94C2E2EE34BD1E9150F83BCB17647DA</cp:keywords>
  <cp:lastModifiedBy>Tatjana Klakočar</cp:lastModifiedBy>
  <cp:revision>564</cp:revision>
  <dcterms:created xsi:type="dcterms:W3CDTF">2020-10-14T13:32:04Z</dcterms:created>
  <dcterms:modified xsi:type="dcterms:W3CDTF">2026-01-08T14:23:27Z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