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4"/>
  </p:sldMasterIdLst>
  <p:notesMasterIdLst>
    <p:notesMasterId r:id="rId9"/>
  </p:notesMasterIdLst>
  <p:handoutMasterIdLst>
    <p:handoutMasterId r:id="rId10"/>
  </p:handoutMasterIdLst>
  <p:sldIdLst>
    <p:sldId id="6996" r:id="rId5"/>
    <p:sldId id="6994" r:id="rId6"/>
    <p:sldId id="6995" r:id="rId7"/>
    <p:sldId id="6998"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6751"/>
    <a:srgbClr val="EC7C69"/>
    <a:srgbClr val="494949"/>
    <a:srgbClr val="459597"/>
    <a:srgbClr val="3B7F81"/>
    <a:srgbClr val="00B0F0"/>
    <a:srgbClr val="B8DDDE"/>
    <a:srgbClr val="93CCCD"/>
    <a:srgbClr val="FBA63B"/>
    <a:srgbClr val="E54C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2E2957-032E-47E8-B870-24D3E096596E}" v="77" dt="2026-01-08T14:44:10.2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310" autoAdjust="0"/>
    <p:restoredTop sz="95082"/>
  </p:normalViewPr>
  <p:slideViewPr>
    <p:cSldViewPr snapToGrid="0" snapToObjects="1">
      <p:cViewPr varScale="1">
        <p:scale>
          <a:sx n="103" d="100"/>
          <a:sy n="103" d="100"/>
        </p:scale>
        <p:origin x="114" y="2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tjana Klakočar" userId="52d434e4-ce75-449b-9aeb-5e821878ed4a" providerId="ADAL" clId="{D8D32C91-BE42-40E1-B42D-8F1FE048F9A6}"/>
    <pc:docChg chg="undo custSel modSld">
      <pc:chgData name="Tatjana Klakočar" userId="52d434e4-ce75-449b-9aeb-5e821878ed4a" providerId="ADAL" clId="{D8D32C91-BE42-40E1-B42D-8F1FE048F9A6}" dt="2026-01-08T14:44:24.239" v="361" actId="14100"/>
      <pc:docMkLst>
        <pc:docMk/>
      </pc:docMkLst>
      <pc:sldChg chg="modSp mod">
        <pc:chgData name="Tatjana Klakočar" userId="52d434e4-ce75-449b-9aeb-5e821878ed4a" providerId="ADAL" clId="{D8D32C91-BE42-40E1-B42D-8F1FE048F9A6}" dt="2026-01-08T14:36:24.506" v="213"/>
        <pc:sldMkLst>
          <pc:docMk/>
          <pc:sldMk cId="1828764755" sldId="6994"/>
        </pc:sldMkLst>
        <pc:spChg chg="mod">
          <ac:chgData name="Tatjana Klakočar" userId="52d434e4-ce75-449b-9aeb-5e821878ed4a" providerId="ADAL" clId="{D8D32C91-BE42-40E1-B42D-8F1FE048F9A6}" dt="2026-01-08T14:33:14.541" v="113"/>
          <ac:spMkLst>
            <pc:docMk/>
            <pc:sldMk cId="1828764755" sldId="6994"/>
            <ac:spMk id="3" creationId="{D5DCD527-DA05-2ADF-5ECB-E34A7FE5550B}"/>
          </ac:spMkLst>
        </pc:spChg>
        <pc:spChg chg="mod">
          <ac:chgData name="Tatjana Klakočar" userId="52d434e4-ce75-449b-9aeb-5e821878ed4a" providerId="ADAL" clId="{D8D32C91-BE42-40E1-B42D-8F1FE048F9A6}" dt="2026-01-08T14:31:32.503" v="112"/>
          <ac:spMkLst>
            <pc:docMk/>
            <pc:sldMk cId="1828764755" sldId="6994"/>
            <ac:spMk id="4" creationId="{0D24CE02-A27F-C842-DB13-127BD24019F9}"/>
          </ac:spMkLst>
        </pc:spChg>
        <pc:graphicFrameChg chg="mod modGraphic">
          <ac:chgData name="Tatjana Klakočar" userId="52d434e4-ce75-449b-9aeb-5e821878ed4a" providerId="ADAL" clId="{D8D32C91-BE42-40E1-B42D-8F1FE048F9A6}" dt="2026-01-08T14:36:24.506" v="213"/>
          <ac:graphicFrameMkLst>
            <pc:docMk/>
            <pc:sldMk cId="1828764755" sldId="6994"/>
            <ac:graphicFrameMk id="5" creationId="{89175C18-5274-C32E-90C5-3D4DCFDB1F5D}"/>
          </ac:graphicFrameMkLst>
        </pc:graphicFrameChg>
      </pc:sldChg>
      <pc:sldChg chg="modSp mod">
        <pc:chgData name="Tatjana Klakočar" userId="52d434e4-ce75-449b-9aeb-5e821878ed4a" providerId="ADAL" clId="{D8D32C91-BE42-40E1-B42D-8F1FE048F9A6}" dt="2026-01-08T14:40:15.259" v="305" actId="20577"/>
        <pc:sldMkLst>
          <pc:docMk/>
          <pc:sldMk cId="1436262118" sldId="6995"/>
        </pc:sldMkLst>
        <pc:spChg chg="mod">
          <ac:chgData name="Tatjana Klakočar" userId="52d434e4-ce75-449b-9aeb-5e821878ed4a" providerId="ADAL" clId="{D8D32C91-BE42-40E1-B42D-8F1FE048F9A6}" dt="2026-01-08T14:36:50.341" v="214"/>
          <ac:spMkLst>
            <pc:docMk/>
            <pc:sldMk cId="1436262118" sldId="6995"/>
            <ac:spMk id="6" creationId="{7385AEEC-DC1E-C955-2F41-6797BF9E9819}"/>
          </ac:spMkLst>
        </pc:spChg>
        <pc:graphicFrameChg chg="mod modGraphic">
          <ac:chgData name="Tatjana Klakočar" userId="52d434e4-ce75-449b-9aeb-5e821878ed4a" providerId="ADAL" clId="{D8D32C91-BE42-40E1-B42D-8F1FE048F9A6}" dt="2026-01-08T14:40:15.259" v="305" actId="20577"/>
          <ac:graphicFrameMkLst>
            <pc:docMk/>
            <pc:sldMk cId="1436262118" sldId="6995"/>
            <ac:graphicFrameMk id="5" creationId="{80CFED5E-84A7-7136-3A35-DF687F375F15}"/>
          </ac:graphicFrameMkLst>
        </pc:graphicFrameChg>
      </pc:sldChg>
      <pc:sldChg chg="modSp mod">
        <pc:chgData name="Tatjana Klakočar" userId="52d434e4-ce75-449b-9aeb-5e821878ed4a" providerId="ADAL" clId="{D8D32C91-BE42-40E1-B42D-8F1FE048F9A6}" dt="2026-01-08T14:30:57.006" v="103" actId="255"/>
        <pc:sldMkLst>
          <pc:docMk/>
          <pc:sldMk cId="2555638642" sldId="6996"/>
        </pc:sldMkLst>
        <pc:spChg chg="mod">
          <ac:chgData name="Tatjana Klakočar" userId="52d434e4-ce75-449b-9aeb-5e821878ed4a" providerId="ADAL" clId="{D8D32C91-BE42-40E1-B42D-8F1FE048F9A6}" dt="2026-01-08T14:28:38.388" v="58" actId="255"/>
          <ac:spMkLst>
            <pc:docMk/>
            <pc:sldMk cId="2555638642" sldId="6996"/>
            <ac:spMk id="6" creationId="{D218FD28-9D76-5E2D-324F-802E284982DD}"/>
          </ac:spMkLst>
        </pc:spChg>
        <pc:graphicFrameChg chg="mod modGraphic">
          <ac:chgData name="Tatjana Klakočar" userId="52d434e4-ce75-449b-9aeb-5e821878ed4a" providerId="ADAL" clId="{D8D32C91-BE42-40E1-B42D-8F1FE048F9A6}" dt="2026-01-08T14:30:57.006" v="103" actId="255"/>
          <ac:graphicFrameMkLst>
            <pc:docMk/>
            <pc:sldMk cId="2555638642" sldId="6996"/>
            <ac:graphicFrameMk id="5" creationId="{DBC04681-5996-7A47-201C-BA4C7FC04659}"/>
          </ac:graphicFrameMkLst>
        </pc:graphicFrameChg>
      </pc:sldChg>
      <pc:sldChg chg="modSp mod">
        <pc:chgData name="Tatjana Klakočar" userId="52d434e4-ce75-449b-9aeb-5e821878ed4a" providerId="ADAL" clId="{D8D32C91-BE42-40E1-B42D-8F1FE048F9A6}" dt="2026-01-08T14:44:24.239" v="361" actId="14100"/>
        <pc:sldMkLst>
          <pc:docMk/>
          <pc:sldMk cId="575906405" sldId="6998"/>
        </pc:sldMkLst>
        <pc:graphicFrameChg chg="mod modGraphic">
          <ac:chgData name="Tatjana Klakočar" userId="52d434e4-ce75-449b-9aeb-5e821878ed4a" providerId="ADAL" clId="{D8D32C91-BE42-40E1-B42D-8F1FE048F9A6}" dt="2026-01-08T14:44:24.239" v="361" actId="14100"/>
          <ac:graphicFrameMkLst>
            <pc:docMk/>
            <pc:sldMk cId="575906405" sldId="6998"/>
            <ac:graphicFrameMk id="5" creationId="{45607EA0-8E56-C554-27F2-2B33EE5F2712}"/>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A4C3372-09BE-B65F-B7FD-66C875D9870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16F970EA-B511-9FA5-62B7-3F7B7C18C64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B1A9DEB-381B-4A36-ABC7-582DC87A984A}" type="datetimeFigureOut">
              <a:rPr lang="en-IE" smtClean="0"/>
              <a:t>08/01/2026</a:t>
            </a:fld>
            <a:endParaRPr lang="en-IE"/>
          </a:p>
        </p:txBody>
      </p:sp>
      <p:sp>
        <p:nvSpPr>
          <p:cNvPr id="4" name="Footer Placeholder 3">
            <a:extLst>
              <a:ext uri="{FF2B5EF4-FFF2-40B4-BE49-F238E27FC236}">
                <a16:creationId xmlns:a16="http://schemas.microsoft.com/office/drawing/2014/main" id="{150B8479-2282-73A0-E627-A963C7D6B21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DFC99AAF-8410-3CF5-2065-270E499A03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1E97A1-82C9-49FE-B292-44EBB105242F}" type="slidenum">
              <a:rPr lang="en-IE" smtClean="0"/>
              <a:t>‹#›</a:t>
            </a:fld>
            <a:endParaRPr lang="en-IE"/>
          </a:p>
        </p:txBody>
      </p:sp>
    </p:spTree>
    <p:extLst>
      <p:ext uri="{BB962C8B-B14F-4D97-AF65-F5344CB8AC3E}">
        <p14:creationId xmlns:p14="http://schemas.microsoft.com/office/powerpoint/2010/main" val="14897914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1/8/2026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Epic Stays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Quote Slide">
    <p:spTree>
      <p:nvGrpSpPr>
        <p:cNvPr id="1" name=""/>
        <p:cNvGrpSpPr/>
        <p:nvPr/>
      </p:nvGrpSpPr>
      <p:grpSpPr>
        <a:xfrm>
          <a:off x="0" y="0"/>
          <a:ext cx="0" cy="0"/>
          <a:chOff x="0" y="0"/>
          <a:chExt cx="0" cy="0"/>
        </a:xfrm>
      </p:grpSpPr>
      <p:sp>
        <p:nvSpPr>
          <p:cNvPr id="9" name="object 3">
            <a:extLst>
              <a:ext uri="{FF2B5EF4-FFF2-40B4-BE49-F238E27FC236}">
                <a16:creationId xmlns:a16="http://schemas.microsoft.com/office/drawing/2014/main" id="{4F9F12E3-9E6B-1207-AA65-41EE5B4D3570}"/>
              </a:ext>
            </a:extLst>
          </p:cNvPr>
          <p:cNvSpPr/>
          <p:nvPr userDrawn="1"/>
        </p:nvSpPr>
        <p:spPr>
          <a:xfrm>
            <a:off x="-1" y="641250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 name="Freeform 2">
            <a:extLst>
              <a:ext uri="{FF2B5EF4-FFF2-40B4-BE49-F238E27FC236}">
                <a16:creationId xmlns:a16="http://schemas.microsoft.com/office/drawing/2014/main" id="{5ABBE625-B4FC-E0F5-9631-227F03A092F2}"/>
              </a:ext>
            </a:extLst>
          </p:cNvPr>
          <p:cNvSpPr/>
          <p:nvPr userDrawn="1"/>
        </p:nvSpPr>
        <p:spPr>
          <a:xfrm rot="16200000">
            <a:off x="8074538" y="-314471"/>
            <a:ext cx="3301014" cy="4961622"/>
          </a:xfrm>
          <a:custGeom>
            <a:avLst/>
            <a:gdLst>
              <a:gd name="connsiteX0" fmla="*/ 1447195 w 2894389"/>
              <a:gd name="connsiteY0" fmla="*/ 0 h 4350442"/>
              <a:gd name="connsiteX1" fmla="*/ 2894389 w 2894389"/>
              <a:gd name="connsiteY1" fmla="*/ 1446859 h 4350442"/>
              <a:gd name="connsiteX2" fmla="*/ 2891369 w 2894389"/>
              <a:gd name="connsiteY2" fmla="*/ 1528415 h 4350442"/>
              <a:gd name="connsiteX3" fmla="*/ 2894389 w 2894389"/>
              <a:gd name="connsiteY3" fmla="*/ 1528415 h 4350442"/>
              <a:gd name="connsiteX4" fmla="*/ 2894389 w 2894389"/>
              <a:gd name="connsiteY4" fmla="*/ 4350442 h 4350442"/>
              <a:gd name="connsiteX5" fmla="*/ 0 w 2894389"/>
              <a:gd name="connsiteY5" fmla="*/ 4350442 h 4350442"/>
              <a:gd name="connsiteX6" fmla="*/ 0 w 2894389"/>
              <a:gd name="connsiteY6" fmla="*/ 1528415 h 4350442"/>
              <a:gd name="connsiteX7" fmla="*/ 3020 w 2894389"/>
              <a:gd name="connsiteY7" fmla="*/ 1528415 h 4350442"/>
              <a:gd name="connsiteX8" fmla="*/ 0 w 2894389"/>
              <a:gd name="connsiteY8" fmla="*/ 1446859 h 4350442"/>
              <a:gd name="connsiteX9" fmla="*/ 1447195 w 2894389"/>
              <a:gd name="connsiteY9" fmla="*/ 0 h 4350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4389" h="4350442">
                <a:moveTo>
                  <a:pt x="1447195" y="0"/>
                </a:moveTo>
                <a:cubicBezTo>
                  <a:pt x="2247834" y="0"/>
                  <a:pt x="2894389" y="649427"/>
                  <a:pt x="2894389" y="1446859"/>
                </a:cubicBezTo>
                <a:cubicBezTo>
                  <a:pt x="2894389" y="1474044"/>
                  <a:pt x="2894389" y="1504251"/>
                  <a:pt x="2891369" y="1528415"/>
                </a:cubicBezTo>
                <a:lnTo>
                  <a:pt x="2894389" y="1528415"/>
                </a:lnTo>
                <a:lnTo>
                  <a:pt x="2894389" y="4350442"/>
                </a:lnTo>
                <a:lnTo>
                  <a:pt x="0" y="4350442"/>
                </a:lnTo>
                <a:lnTo>
                  <a:pt x="0" y="1528415"/>
                </a:lnTo>
                <a:lnTo>
                  <a:pt x="3020" y="1528415"/>
                </a:lnTo>
                <a:cubicBezTo>
                  <a:pt x="0" y="1501231"/>
                  <a:pt x="0" y="1474044"/>
                  <a:pt x="0" y="1446859"/>
                </a:cubicBezTo>
                <a:cubicBezTo>
                  <a:pt x="0" y="646404"/>
                  <a:pt x="646554" y="0"/>
                  <a:pt x="1447195" y="0"/>
                </a:cubicBezTo>
                <a:close/>
              </a:path>
            </a:pathLst>
          </a:custGeom>
          <a:solidFill>
            <a:srgbClr val="459597"/>
          </a:solidFill>
          <a:ln w="15768" cap="flat">
            <a:noFill/>
            <a:prstDash val="solid"/>
            <a:miter/>
          </a:ln>
        </p:spPr>
        <p:txBody>
          <a:bodyPr wrap="square" rtlCol="0" anchor="ctr">
            <a:noAutofit/>
          </a:bodyPr>
          <a:lstStyle/>
          <a:p>
            <a:endParaRPr lang="en-US" dirty="0"/>
          </a:p>
        </p:txBody>
      </p:sp>
      <p:sp>
        <p:nvSpPr>
          <p:cNvPr id="11" name="Freeform 10">
            <a:extLst>
              <a:ext uri="{FF2B5EF4-FFF2-40B4-BE49-F238E27FC236}">
                <a16:creationId xmlns:a16="http://schemas.microsoft.com/office/drawing/2014/main" id="{0B5D6D88-2D5A-06E0-02B3-1A9F231FB937}"/>
              </a:ext>
            </a:extLst>
          </p:cNvPr>
          <p:cNvSpPr>
            <a:spLocks noGrp="1"/>
          </p:cNvSpPr>
          <p:nvPr>
            <p:ph type="pic" sz="quarter" idx="40"/>
          </p:nvPr>
        </p:nvSpPr>
        <p:spPr>
          <a:xfrm>
            <a:off x="-2" y="738183"/>
            <a:ext cx="8902587" cy="5921497"/>
          </a:xfrm>
          <a:custGeom>
            <a:avLst/>
            <a:gdLst>
              <a:gd name="connsiteX0" fmla="*/ 0 w 8902587"/>
              <a:gd name="connsiteY0" fmla="*/ 0 h 5921497"/>
              <a:gd name="connsiteX1" fmla="*/ 1 w 8902587"/>
              <a:gd name="connsiteY1" fmla="*/ 0 h 5921497"/>
              <a:gd name="connsiteX2" fmla="*/ 265045 w 8902587"/>
              <a:gd name="connsiteY2" fmla="*/ 0 h 5921497"/>
              <a:gd name="connsiteX3" fmla="*/ 3108312 w 8902587"/>
              <a:gd name="connsiteY3" fmla="*/ 0 h 5921497"/>
              <a:gd name="connsiteX4" fmla="*/ 3108312 w 8902587"/>
              <a:gd name="connsiteY4" fmla="*/ 6178 h 5921497"/>
              <a:gd name="connsiteX5" fmla="*/ 3212362 w 8902587"/>
              <a:gd name="connsiteY5" fmla="*/ 772 h 5921497"/>
              <a:gd name="connsiteX6" fmla="*/ 3289433 w 8902587"/>
              <a:gd name="connsiteY6" fmla="*/ 200 h 5921497"/>
              <a:gd name="connsiteX7" fmla="*/ 3289414 w 8902587"/>
              <a:gd name="connsiteY7" fmla="*/ 0 h 5921497"/>
              <a:gd name="connsiteX8" fmla="*/ 3316414 w 8902587"/>
              <a:gd name="connsiteY8" fmla="*/ 0 h 5921497"/>
              <a:gd name="connsiteX9" fmla="*/ 5781601 w 8902587"/>
              <a:gd name="connsiteY9" fmla="*/ 0 h 5921497"/>
              <a:gd name="connsiteX10" fmla="*/ 5781601 w 8902587"/>
              <a:gd name="connsiteY10" fmla="*/ 6178 h 5921497"/>
              <a:gd name="connsiteX11" fmla="*/ 5948453 w 8902587"/>
              <a:gd name="connsiteY11" fmla="*/ 0 h 5921497"/>
              <a:gd name="connsiteX12" fmla="*/ 7360642 w 8902587"/>
              <a:gd name="connsiteY12" fmla="*/ 356780 h 5921497"/>
              <a:gd name="connsiteX13" fmla="*/ 7560039 w 8902587"/>
              <a:gd name="connsiteY13" fmla="*/ 477806 h 5921497"/>
              <a:gd name="connsiteX14" fmla="*/ 7540195 w 8902587"/>
              <a:gd name="connsiteY14" fmla="*/ 504311 h 5921497"/>
              <a:gd name="connsiteX15" fmla="*/ 7257884 w 8902587"/>
              <a:gd name="connsiteY15" fmla="*/ 1427814 h 5921497"/>
              <a:gd name="connsiteX16" fmla="*/ 8739034 w 8902587"/>
              <a:gd name="connsiteY16" fmla="*/ 3069818 h 5921497"/>
              <a:gd name="connsiteX17" fmla="*/ 8902587 w 8902587"/>
              <a:gd name="connsiteY17" fmla="*/ 3078048 h 5921497"/>
              <a:gd name="connsiteX18" fmla="*/ 8893195 w 8902587"/>
              <a:gd name="connsiteY18" fmla="*/ 3263933 h 5921497"/>
              <a:gd name="connsiteX19" fmla="*/ 5948453 w 8902587"/>
              <a:gd name="connsiteY19" fmla="*/ 5921497 h 5921497"/>
              <a:gd name="connsiteX20" fmla="*/ 5781601 w 8902587"/>
              <a:gd name="connsiteY20" fmla="*/ 5915319 h 5921497"/>
              <a:gd name="connsiteX21" fmla="*/ 5781601 w 8902587"/>
              <a:gd name="connsiteY21" fmla="*/ 5921497 h 5921497"/>
              <a:gd name="connsiteX22" fmla="*/ 3316414 w 8902587"/>
              <a:gd name="connsiteY22" fmla="*/ 5921497 h 5921497"/>
              <a:gd name="connsiteX23" fmla="*/ 3303482 w 8902587"/>
              <a:gd name="connsiteY23" fmla="*/ 5921497 h 5921497"/>
              <a:gd name="connsiteX24" fmla="*/ 3303482 w 8902587"/>
              <a:gd name="connsiteY24" fmla="*/ 5921404 h 5921497"/>
              <a:gd name="connsiteX25" fmla="*/ 3209472 w 8902587"/>
              <a:gd name="connsiteY25" fmla="*/ 5920725 h 5921497"/>
              <a:gd name="connsiteX26" fmla="*/ 3108312 w 8902587"/>
              <a:gd name="connsiteY26" fmla="*/ 5915319 h 5921497"/>
              <a:gd name="connsiteX27" fmla="*/ 3108312 w 8902587"/>
              <a:gd name="connsiteY27" fmla="*/ 5921497 h 5921497"/>
              <a:gd name="connsiteX28" fmla="*/ 2959697 w 8902587"/>
              <a:gd name="connsiteY28" fmla="*/ 5921497 h 5921497"/>
              <a:gd name="connsiteX29" fmla="*/ 2959697 w 8902587"/>
              <a:gd name="connsiteY29" fmla="*/ 5674318 h 5921497"/>
              <a:gd name="connsiteX30" fmla="*/ 265045 w 8902587"/>
              <a:gd name="connsiteY30" fmla="*/ 5674318 h 5921497"/>
              <a:gd name="connsiteX31" fmla="*/ 17546 w 8902587"/>
              <a:gd name="connsiteY31" fmla="*/ 5674318 h 5921497"/>
              <a:gd name="connsiteX32" fmla="*/ 0 w 8902587"/>
              <a:gd name="connsiteY32" fmla="*/ 5674318 h 5921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902587" h="5921497">
                <a:moveTo>
                  <a:pt x="0" y="0"/>
                </a:moveTo>
                <a:lnTo>
                  <a:pt x="1" y="0"/>
                </a:lnTo>
                <a:lnTo>
                  <a:pt x="265045" y="0"/>
                </a:lnTo>
                <a:lnTo>
                  <a:pt x="3108312" y="0"/>
                </a:lnTo>
                <a:lnTo>
                  <a:pt x="3108312" y="6178"/>
                </a:lnTo>
                <a:cubicBezTo>
                  <a:pt x="3142994" y="3089"/>
                  <a:pt x="3177678" y="1545"/>
                  <a:pt x="3212362" y="772"/>
                </a:cubicBezTo>
                <a:lnTo>
                  <a:pt x="3289433" y="200"/>
                </a:lnTo>
                <a:lnTo>
                  <a:pt x="3289414" y="0"/>
                </a:lnTo>
                <a:lnTo>
                  <a:pt x="3316414" y="0"/>
                </a:lnTo>
                <a:lnTo>
                  <a:pt x="5781601" y="0"/>
                </a:lnTo>
                <a:lnTo>
                  <a:pt x="5781601" y="6178"/>
                </a:lnTo>
                <a:cubicBezTo>
                  <a:pt x="5837215" y="0"/>
                  <a:pt x="5892836" y="0"/>
                  <a:pt x="5948453" y="0"/>
                </a:cubicBezTo>
                <a:cubicBezTo>
                  <a:pt x="6460207" y="0"/>
                  <a:pt x="6941183" y="129176"/>
                  <a:pt x="7360642" y="356780"/>
                </a:cubicBezTo>
                <a:lnTo>
                  <a:pt x="7560039" y="477806"/>
                </a:lnTo>
                <a:lnTo>
                  <a:pt x="7540195" y="504311"/>
                </a:lnTo>
                <a:cubicBezTo>
                  <a:pt x="7362040" y="767687"/>
                  <a:pt x="7257884" y="1085395"/>
                  <a:pt x="7257884" y="1427814"/>
                </a:cubicBezTo>
                <a:cubicBezTo>
                  <a:pt x="7257884" y="2283865"/>
                  <a:pt x="7905828" y="2985462"/>
                  <a:pt x="8739034" y="3069818"/>
                </a:cubicBezTo>
                <a:lnTo>
                  <a:pt x="8902587" y="3078048"/>
                </a:lnTo>
                <a:lnTo>
                  <a:pt x="8893195" y="3263933"/>
                </a:lnTo>
                <a:cubicBezTo>
                  <a:pt x="8741253" y="4758918"/>
                  <a:pt x="7477918" y="5921497"/>
                  <a:pt x="5948453" y="5921497"/>
                </a:cubicBezTo>
                <a:cubicBezTo>
                  <a:pt x="5892836" y="5921497"/>
                  <a:pt x="5831037" y="5921497"/>
                  <a:pt x="5781601" y="5915319"/>
                </a:cubicBezTo>
                <a:lnTo>
                  <a:pt x="5781601" y="5921497"/>
                </a:lnTo>
                <a:lnTo>
                  <a:pt x="3316414" y="5921497"/>
                </a:lnTo>
                <a:lnTo>
                  <a:pt x="3303482" y="5921497"/>
                </a:lnTo>
                <a:lnTo>
                  <a:pt x="3303482" y="5921404"/>
                </a:lnTo>
                <a:lnTo>
                  <a:pt x="3209472" y="5920725"/>
                </a:lnTo>
                <a:cubicBezTo>
                  <a:pt x="3173825" y="5919953"/>
                  <a:pt x="3139141" y="5918408"/>
                  <a:pt x="3108312" y="5915319"/>
                </a:cubicBezTo>
                <a:lnTo>
                  <a:pt x="3108312" y="5921497"/>
                </a:lnTo>
                <a:lnTo>
                  <a:pt x="2959697" y="5921497"/>
                </a:lnTo>
                <a:lnTo>
                  <a:pt x="2959697" y="5674318"/>
                </a:lnTo>
                <a:lnTo>
                  <a:pt x="265045" y="5674318"/>
                </a:lnTo>
                <a:lnTo>
                  <a:pt x="17546" y="5674318"/>
                </a:lnTo>
                <a:lnTo>
                  <a:pt x="0" y="567431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7" name="Text Placeholder 23">
            <a:extLst>
              <a:ext uri="{FF2B5EF4-FFF2-40B4-BE49-F238E27FC236}">
                <a16:creationId xmlns:a16="http://schemas.microsoft.com/office/drawing/2014/main" id="{2A926F5D-FEF2-8016-4BC8-BE9E9A8F08BE}"/>
              </a:ext>
            </a:extLst>
          </p:cNvPr>
          <p:cNvSpPr>
            <a:spLocks noGrp="1"/>
          </p:cNvSpPr>
          <p:nvPr>
            <p:ph type="body" sz="quarter" idx="13" hasCustomPrompt="1"/>
          </p:nvPr>
        </p:nvSpPr>
        <p:spPr>
          <a:xfrm>
            <a:off x="7403571" y="836950"/>
            <a:ext cx="4802284" cy="254702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2" name="Slide Number Placeholder 5">
            <a:extLst>
              <a:ext uri="{FF2B5EF4-FFF2-40B4-BE49-F238E27FC236}">
                <a16:creationId xmlns:a16="http://schemas.microsoft.com/office/drawing/2014/main" id="{F969E2E6-9085-C80B-BE9D-CB2BBB65F1BE}"/>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D692CCB7-11ED-56C3-F2C7-67D936204E5D}"/>
              </a:ext>
            </a:extLst>
          </p:cNvPr>
          <p:cNvSpPr>
            <a:spLocks noGrp="1"/>
          </p:cNvSpPr>
          <p:nvPr>
            <p:ph type="body" sz="quarter" idx="65" hasCustomPrompt="1"/>
          </p:nvPr>
        </p:nvSpPr>
        <p:spPr>
          <a:xfrm>
            <a:off x="6009" y="641250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8210072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0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2998618" y="-2481419"/>
            <a:ext cx="6175269" cy="12192001"/>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Tree>
    <p:extLst>
      <p:ext uri="{BB962C8B-B14F-4D97-AF65-F5344CB8AC3E}">
        <p14:creationId xmlns:p14="http://schemas.microsoft.com/office/powerpoint/2010/main" val="2204121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Divider 01">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5569F482-B952-C24D-C8D1-E7CA0807340C}"/>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a:extLst>
              <a:ext uri="{FF2B5EF4-FFF2-40B4-BE49-F238E27FC236}">
                <a16:creationId xmlns:a16="http://schemas.microsoft.com/office/drawing/2014/main" id="{C9191872-FD39-9640-9FBD-E895199BE50F}"/>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01</a:t>
            </a:r>
          </a:p>
        </p:txBody>
      </p:sp>
      <p:sp>
        <p:nvSpPr>
          <p:cNvPr id="11" name="Freeform 10">
            <a:extLst>
              <a:ext uri="{FF2B5EF4-FFF2-40B4-BE49-F238E27FC236}">
                <a16:creationId xmlns:a16="http://schemas.microsoft.com/office/drawing/2014/main" id="{034A05A5-BCEB-42FD-D487-EF7058319242}"/>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23">
            <a:extLst>
              <a:ext uri="{FF2B5EF4-FFF2-40B4-BE49-F238E27FC236}">
                <a16:creationId xmlns:a16="http://schemas.microsoft.com/office/drawing/2014/main" id="{4F045BD3-6980-8697-3515-6C492A0E2F73}"/>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031532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02">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88279C37-A1BE-B924-9BAE-BEFBBDCCD758}"/>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02</a:t>
            </a:r>
          </a:p>
        </p:txBody>
      </p:sp>
      <p:sp>
        <p:nvSpPr>
          <p:cNvPr id="11" name="Freeform 10">
            <a:extLst>
              <a:ext uri="{FF2B5EF4-FFF2-40B4-BE49-F238E27FC236}">
                <a16:creationId xmlns:a16="http://schemas.microsoft.com/office/drawing/2014/main" id="{6630A75D-6D8B-3A21-6A9F-016DCE41F7F0}"/>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2E7B18D9-B18D-C990-3B81-03007F9555DD}"/>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663490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Freeform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314216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925235"/>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589569" y="-1017807"/>
            <a:ext cx="4009764"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Freeform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223593"/>
            <a:ext cx="6560312" cy="3473075"/>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925236"/>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9728968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2" name="Text Placeholder 17">
            <a:extLst>
              <a:ext uri="{FF2B5EF4-FFF2-40B4-BE49-F238E27FC236}">
                <a16:creationId xmlns:a16="http://schemas.microsoft.com/office/drawing/2014/main" id="{F491658C-0475-E62C-8D89-FEF9C4B3B1CF}"/>
              </a:ext>
            </a:extLst>
          </p:cNvPr>
          <p:cNvSpPr>
            <a:spLocks noGrp="1"/>
          </p:cNvSpPr>
          <p:nvPr>
            <p:ph type="body" sz="quarter" idx="18" hasCustomPrompt="1"/>
          </p:nvPr>
        </p:nvSpPr>
        <p:spPr>
          <a:xfrm>
            <a:off x="774803" y="1994611"/>
            <a:ext cx="10614687"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3" name="Text Placeholder 23">
            <a:extLst>
              <a:ext uri="{FF2B5EF4-FFF2-40B4-BE49-F238E27FC236}">
                <a16:creationId xmlns:a16="http://schemas.microsoft.com/office/drawing/2014/main" id="{42FA9414-C07A-E4F5-AB85-1650A2A6BDD3}"/>
              </a:ext>
            </a:extLst>
          </p:cNvPr>
          <p:cNvSpPr>
            <a:spLocks noGrp="1"/>
          </p:cNvSpPr>
          <p:nvPr>
            <p:ph type="body" sz="quarter" idx="16" hasCustomPrompt="1"/>
          </p:nvPr>
        </p:nvSpPr>
        <p:spPr>
          <a:xfrm>
            <a:off x="774803" y="359776"/>
            <a:ext cx="10614687" cy="803654"/>
          </a:xfrm>
          <a:prstGeom prst="rect">
            <a:avLst/>
          </a:prstGeom>
        </p:spPr>
        <p:txBody>
          <a:bodyPr>
            <a:noAutofit/>
          </a:bodyPr>
          <a:lstStyle>
            <a:lvl1pPr marL="0" indent="0" algn="l">
              <a:lnSpc>
                <a:spcPct val="100000"/>
              </a:lnSpc>
              <a:spcBef>
                <a:spcPts val="0"/>
              </a:spcBef>
              <a:buNone/>
              <a:defRPr sz="2800" b="1" i="0">
                <a:solidFill>
                  <a:srgbClr val="459597"/>
                </a:solidFill>
                <a:latin typeface="+mn-lt"/>
              </a:defRPr>
            </a:lvl1pPr>
          </a:lstStyle>
          <a:p>
            <a:pPr lvl="0"/>
            <a:r>
              <a:rPr lang="en-US" dirty="0"/>
              <a:t>Heading</a:t>
            </a:r>
          </a:p>
        </p:txBody>
      </p:sp>
      <p:sp>
        <p:nvSpPr>
          <p:cNvPr id="4" name="Text Placeholder 23">
            <a:extLst>
              <a:ext uri="{FF2B5EF4-FFF2-40B4-BE49-F238E27FC236}">
                <a16:creationId xmlns:a16="http://schemas.microsoft.com/office/drawing/2014/main" id="{064BF269-509F-FF08-2AB8-13D0BA5CD02C}"/>
              </a:ext>
            </a:extLst>
          </p:cNvPr>
          <p:cNvSpPr>
            <a:spLocks noGrp="1"/>
          </p:cNvSpPr>
          <p:nvPr>
            <p:ph type="body" sz="quarter" idx="19" hasCustomPrompt="1"/>
          </p:nvPr>
        </p:nvSpPr>
        <p:spPr>
          <a:xfrm>
            <a:off x="760949" y="1177194"/>
            <a:ext cx="10614687" cy="803654"/>
          </a:xfrm>
          <a:prstGeom prst="rect">
            <a:avLst/>
          </a:prstGeom>
        </p:spPr>
        <p:txBody>
          <a:bodyPr>
            <a:noAutofit/>
          </a:bodyPr>
          <a:lstStyle>
            <a:lvl1pPr marL="0" indent="0" algn="l">
              <a:lnSpc>
                <a:spcPct val="100000"/>
              </a:lnSpc>
              <a:spcBef>
                <a:spcPts val="0"/>
              </a:spcBef>
              <a:buNone/>
              <a:defRPr sz="24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25466941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41709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lvl="0"/>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92094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5999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196377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7904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algn="l">
              <a:lnSpc>
                <a:spcPct val="100000"/>
              </a:lnSpc>
              <a:spcBef>
                <a:spcPts val="0"/>
              </a:spcBef>
              <a:spcAft>
                <a:spcPts val="600"/>
              </a:spcAft>
              <a:buNone/>
              <a:defRPr sz="2200" b="0" i="0" spc="0">
                <a:solidFill>
                  <a:srgbClr val="49494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9995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424669" y="270322"/>
            <a:ext cx="11582847" cy="830997"/>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24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24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p:txBody>
      </p: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0A4A28A2-B6E8-DD2B-66F2-37A6CA09FDFF}"/>
              </a:ext>
            </a:extLst>
          </p:cNvPr>
          <p:cNvCxnSpPr/>
          <p:nvPr userDrawn="1"/>
        </p:nvCxnSpPr>
        <p:spPr>
          <a:xfrm flipH="1">
            <a:off x="12033" y="1329353"/>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56864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41910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2962016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0134561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7971864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42713043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1" y="532521"/>
            <a:ext cx="3790950" cy="2896479"/>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320397"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20397"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8929419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83289" y="0"/>
            <a:ext cx="6840000" cy="4758044"/>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dirty="0"/>
          </a:p>
        </p:txBody>
      </p:sp>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806024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Photo/Text Slide 03">
    <p:spTree>
      <p:nvGrpSpPr>
        <p:cNvPr id="1" name=""/>
        <p:cNvGrpSpPr/>
        <p:nvPr/>
      </p:nvGrpSpPr>
      <p:grpSpPr>
        <a:xfrm>
          <a:off x="0" y="0"/>
          <a:ext cx="0" cy="0"/>
          <a:chOff x="0" y="0"/>
          <a:chExt cx="0" cy="0"/>
        </a:xfrm>
      </p:grpSpPr>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7089" y="257177"/>
            <a:ext cx="7575621" cy="4331221"/>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3673382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0104879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043783" y="-295306"/>
            <a:ext cx="3462496"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348523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Slide ">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28A51C95-9D83-623E-DEE4-83954D3B5AE2}"/>
              </a:ext>
            </a:extLst>
          </p:cNvPr>
          <p:cNvSpPr/>
          <p:nvPr userDrawn="1"/>
        </p:nvSpPr>
        <p:spPr>
          <a:xfrm flipH="1">
            <a:off x="7210213" y="5165523"/>
            <a:ext cx="4981787" cy="778675"/>
          </a:xfrm>
          <a:custGeom>
            <a:avLst/>
            <a:gdLst>
              <a:gd name="connsiteX0" fmla="*/ 4421111 w 4981787"/>
              <a:gd name="connsiteY0" fmla="*/ 0 h 778675"/>
              <a:gd name="connsiteX1" fmla="*/ 3596277 w 4981787"/>
              <a:gd name="connsiteY1" fmla="*/ 0 h 778675"/>
              <a:gd name="connsiteX2" fmla="*/ 0 w 4981787"/>
              <a:gd name="connsiteY2" fmla="*/ 0 h 778675"/>
              <a:gd name="connsiteX3" fmla="*/ 0 w 4981787"/>
              <a:gd name="connsiteY3" fmla="*/ 778675 h 778675"/>
              <a:gd name="connsiteX4" fmla="*/ 4156953 w 4981787"/>
              <a:gd name="connsiteY4" fmla="*/ 778675 h 778675"/>
              <a:gd name="connsiteX5" fmla="*/ 4981787 w 4981787"/>
              <a:gd name="connsiteY5" fmla="*/ 778675 h 778675"/>
              <a:gd name="connsiteX6" fmla="*/ 4981787 w 4981787"/>
              <a:gd name="connsiteY6" fmla="*/ 421337 h 778675"/>
              <a:gd name="connsiteX7" fmla="*/ 4421111 w 4981787"/>
              <a:gd name="connsiteY7" fmla="*/ 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81787" h="778675">
                <a:moveTo>
                  <a:pt x="4421111" y="0"/>
                </a:moveTo>
                <a:lnTo>
                  <a:pt x="3596277" y="0"/>
                </a:lnTo>
                <a:lnTo>
                  <a:pt x="0" y="0"/>
                </a:lnTo>
                <a:lnTo>
                  <a:pt x="0" y="778675"/>
                </a:lnTo>
                <a:lnTo>
                  <a:pt x="4156953" y="778675"/>
                </a:lnTo>
                <a:lnTo>
                  <a:pt x="4981787" y="778675"/>
                </a:lnTo>
                <a:lnTo>
                  <a:pt x="4981787" y="421337"/>
                </a:lnTo>
                <a:cubicBezTo>
                  <a:pt x="4981787" y="189335"/>
                  <a:pt x="4729839" y="0"/>
                  <a:pt x="4421111" y="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5" name="Freeform 24">
            <a:extLst>
              <a:ext uri="{FF2B5EF4-FFF2-40B4-BE49-F238E27FC236}">
                <a16:creationId xmlns:a16="http://schemas.microsoft.com/office/drawing/2014/main" id="{FB9E3E15-2522-D9C7-47C3-415B63464703}"/>
              </a:ext>
            </a:extLst>
          </p:cNvPr>
          <p:cNvSpPr/>
          <p:nvPr userDrawn="1"/>
        </p:nvSpPr>
        <p:spPr>
          <a:xfrm>
            <a:off x="-39761" y="2405242"/>
            <a:ext cx="6414658" cy="3336184"/>
          </a:xfrm>
          <a:custGeom>
            <a:avLst/>
            <a:gdLst>
              <a:gd name="connsiteX0" fmla="*/ 0 w 6414658"/>
              <a:gd name="connsiteY0" fmla="*/ 0 h 3336184"/>
              <a:gd name="connsiteX1" fmla="*/ 4748066 w 6414658"/>
              <a:gd name="connsiteY1" fmla="*/ 0 h 3336184"/>
              <a:gd name="connsiteX2" fmla="*/ 4748066 w 6414658"/>
              <a:gd name="connsiteY2" fmla="*/ 79 h 3336184"/>
              <a:gd name="connsiteX3" fmla="*/ 4917338 w 6414658"/>
              <a:gd name="connsiteY3" fmla="*/ 8596 h 3336184"/>
              <a:gd name="connsiteX4" fmla="*/ 6414658 w 6414658"/>
              <a:gd name="connsiteY4" fmla="*/ 1668093 h 3336184"/>
              <a:gd name="connsiteX5" fmla="*/ 4916764 w 6414658"/>
              <a:gd name="connsiteY5" fmla="*/ 3327590 h 3336184"/>
              <a:gd name="connsiteX6" fmla="*/ 4748066 w 6414658"/>
              <a:gd name="connsiteY6" fmla="*/ 3336106 h 3336184"/>
              <a:gd name="connsiteX7" fmla="*/ 4748066 w 6414658"/>
              <a:gd name="connsiteY7" fmla="*/ 3336181 h 3336184"/>
              <a:gd name="connsiteX8" fmla="*/ 4746579 w 6414658"/>
              <a:gd name="connsiteY8" fmla="*/ 3336181 h 3336184"/>
              <a:gd name="connsiteX9" fmla="*/ 4746519 w 6414658"/>
              <a:gd name="connsiteY9" fmla="*/ 3336184 h 3336184"/>
              <a:gd name="connsiteX10" fmla="*/ 4746437 w 6414658"/>
              <a:gd name="connsiteY10" fmla="*/ 3336181 h 3336184"/>
              <a:gd name="connsiteX11" fmla="*/ 4652490 w 6414658"/>
              <a:gd name="connsiteY11" fmla="*/ 3336181 h 3336184"/>
              <a:gd name="connsiteX12" fmla="*/ 4652490 w 6414658"/>
              <a:gd name="connsiteY12" fmla="*/ 3336184 h 3336184"/>
              <a:gd name="connsiteX13" fmla="*/ 2812197 w 6414658"/>
              <a:gd name="connsiteY13" fmla="*/ 3336184 h 3336184"/>
              <a:gd name="connsiteX14" fmla="*/ 2812197 w 6414658"/>
              <a:gd name="connsiteY14" fmla="*/ 3336181 h 3336184"/>
              <a:gd name="connsiteX15" fmla="*/ 0 w 6414658"/>
              <a:gd name="connsiteY15" fmla="*/ 3336181 h 333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14658" h="3336184">
                <a:moveTo>
                  <a:pt x="0" y="0"/>
                </a:moveTo>
                <a:lnTo>
                  <a:pt x="4748066" y="0"/>
                </a:lnTo>
                <a:lnTo>
                  <a:pt x="4748066" y="79"/>
                </a:lnTo>
                <a:lnTo>
                  <a:pt x="4917338" y="8596"/>
                </a:lnTo>
                <a:cubicBezTo>
                  <a:pt x="5759641" y="93850"/>
                  <a:pt x="6414658" y="802922"/>
                  <a:pt x="6414658" y="1668093"/>
                </a:cubicBezTo>
                <a:cubicBezTo>
                  <a:pt x="6414658" y="2533262"/>
                  <a:pt x="5756579" y="3242335"/>
                  <a:pt x="4916764" y="3327590"/>
                </a:cubicBezTo>
                <a:lnTo>
                  <a:pt x="4748066" y="3336106"/>
                </a:lnTo>
                <a:lnTo>
                  <a:pt x="4748066" y="3336181"/>
                </a:lnTo>
                <a:lnTo>
                  <a:pt x="4746579" y="3336181"/>
                </a:lnTo>
                <a:lnTo>
                  <a:pt x="4746519" y="3336184"/>
                </a:lnTo>
                <a:lnTo>
                  <a:pt x="4746437" y="3336181"/>
                </a:lnTo>
                <a:lnTo>
                  <a:pt x="4652490" y="3336181"/>
                </a:lnTo>
                <a:lnTo>
                  <a:pt x="4652490" y="3336184"/>
                </a:lnTo>
                <a:lnTo>
                  <a:pt x="2812197" y="3336184"/>
                </a:lnTo>
                <a:lnTo>
                  <a:pt x="2812197" y="3336181"/>
                </a:lnTo>
                <a:lnTo>
                  <a:pt x="0" y="3336181"/>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object 3">
            <a:extLst>
              <a:ext uri="{FF2B5EF4-FFF2-40B4-BE49-F238E27FC236}">
                <a16:creationId xmlns:a16="http://schemas.microsoft.com/office/drawing/2014/main" id="{4EB31FB1-367A-D7AC-046D-9AAC71D3B7CA}"/>
              </a:ext>
            </a:extLst>
          </p:cNvPr>
          <p:cNvSpPr/>
          <p:nvPr userDrawn="1"/>
        </p:nvSpPr>
        <p:spPr>
          <a:xfrm>
            <a:off x="9232269" y="1076909"/>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0" name="Freeform 29">
            <a:extLst>
              <a:ext uri="{FF2B5EF4-FFF2-40B4-BE49-F238E27FC236}">
                <a16:creationId xmlns:a16="http://schemas.microsoft.com/office/drawing/2014/main" id="{E7A73EEE-7365-180F-BE9D-B8FD2CAD094B}"/>
              </a:ext>
            </a:extLst>
          </p:cNvPr>
          <p:cNvSpPr>
            <a:spLocks noGrp="1"/>
          </p:cNvSpPr>
          <p:nvPr>
            <p:ph type="pic" sz="quarter" idx="19"/>
          </p:nvPr>
        </p:nvSpPr>
        <p:spPr>
          <a:xfrm>
            <a:off x="5957002" y="1303139"/>
            <a:ext cx="6234998" cy="4198861"/>
          </a:xfrm>
          <a:custGeom>
            <a:avLst/>
            <a:gdLst>
              <a:gd name="connsiteX0" fmla="*/ 2122138 w 6234998"/>
              <a:gd name="connsiteY0" fmla="*/ 0 h 4198861"/>
              <a:gd name="connsiteX1" fmla="*/ 2245434 w 6234998"/>
              <a:gd name="connsiteY1" fmla="*/ 4566 h 4198861"/>
              <a:gd name="connsiteX2" fmla="*/ 2245434 w 6234998"/>
              <a:gd name="connsiteY2" fmla="*/ 0 h 4198861"/>
              <a:gd name="connsiteX3" fmla="*/ 3128047 w 6234998"/>
              <a:gd name="connsiteY3" fmla="*/ 0 h 4198861"/>
              <a:gd name="connsiteX4" fmla="*/ 3238167 w 6234998"/>
              <a:gd name="connsiteY4" fmla="*/ 0 h 4198861"/>
              <a:gd name="connsiteX5" fmla="*/ 3275267 w 6234998"/>
              <a:gd name="connsiteY5" fmla="*/ 0 h 4198861"/>
              <a:gd name="connsiteX6" fmla="*/ 3275267 w 6234998"/>
              <a:gd name="connsiteY6" fmla="*/ 226190 h 4198861"/>
              <a:gd name="connsiteX7" fmla="*/ 6234963 w 6234998"/>
              <a:gd name="connsiteY7" fmla="*/ 226190 h 4198861"/>
              <a:gd name="connsiteX8" fmla="*/ 6234963 w 6234998"/>
              <a:gd name="connsiteY8" fmla="*/ 0 h 4198861"/>
              <a:gd name="connsiteX9" fmla="*/ 6234998 w 6234998"/>
              <a:gd name="connsiteY9" fmla="*/ 0 h 4198861"/>
              <a:gd name="connsiteX10" fmla="*/ 6234998 w 6234998"/>
              <a:gd name="connsiteY10" fmla="*/ 3862384 h 4198861"/>
              <a:gd name="connsiteX11" fmla="*/ 2638721 w 6234998"/>
              <a:gd name="connsiteY11" fmla="*/ 3862384 h 4198861"/>
              <a:gd name="connsiteX12" fmla="*/ 1813887 w 6234998"/>
              <a:gd name="connsiteY12" fmla="*/ 3862384 h 4198861"/>
              <a:gd name="connsiteX13" fmla="*/ 1297402 w 6234998"/>
              <a:gd name="connsiteY13" fmla="*/ 4120011 h 4198861"/>
              <a:gd name="connsiteX14" fmla="*/ 1264701 w 6234998"/>
              <a:gd name="connsiteY14" fmla="*/ 4198861 h 4198861"/>
              <a:gd name="connsiteX15" fmla="*/ 1078582 w 6234998"/>
              <a:gd name="connsiteY15" fmla="*/ 4112121 h 4198861"/>
              <a:gd name="connsiteX16" fmla="*/ 307781 w 6234998"/>
              <a:gd name="connsiteY16" fmla="*/ 3412066 h 4198861"/>
              <a:gd name="connsiteX17" fmla="*/ 296799 w 6234998"/>
              <a:gd name="connsiteY17" fmla="*/ 3393965 h 4198861"/>
              <a:gd name="connsiteX18" fmla="*/ 301948 w 6234998"/>
              <a:gd name="connsiteY18" fmla="*/ 3382497 h 4198861"/>
              <a:gd name="connsiteX19" fmla="*/ 417895 w 6234998"/>
              <a:gd name="connsiteY19" fmla="*/ 2770196 h 4198861"/>
              <a:gd name="connsiteX20" fmla="*/ 80940 w 6234998"/>
              <a:gd name="connsiteY20" fmla="*/ 1763461 h 4198861"/>
              <a:gd name="connsiteX21" fmla="*/ 0 w 6234998"/>
              <a:gd name="connsiteY21" fmla="*/ 1665934 h 4198861"/>
              <a:gd name="connsiteX22" fmla="*/ 33314 w 6234998"/>
              <a:gd name="connsiteY22" fmla="*/ 1536503 h 4198861"/>
              <a:gd name="connsiteX23" fmla="*/ 2122138 w 6234998"/>
              <a:gd name="connsiteY23" fmla="*/ 0 h 419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234998" h="4198861">
                <a:moveTo>
                  <a:pt x="2122138" y="0"/>
                </a:moveTo>
                <a:cubicBezTo>
                  <a:pt x="2163235" y="0"/>
                  <a:pt x="2208903" y="0"/>
                  <a:pt x="2245434" y="4566"/>
                </a:cubicBezTo>
                <a:lnTo>
                  <a:pt x="2245434" y="0"/>
                </a:lnTo>
                <a:lnTo>
                  <a:pt x="3128047" y="0"/>
                </a:lnTo>
                <a:lnTo>
                  <a:pt x="3238167" y="0"/>
                </a:lnTo>
                <a:lnTo>
                  <a:pt x="3275267" y="0"/>
                </a:lnTo>
                <a:lnTo>
                  <a:pt x="3275267" y="226190"/>
                </a:lnTo>
                <a:lnTo>
                  <a:pt x="6234963" y="226190"/>
                </a:lnTo>
                <a:lnTo>
                  <a:pt x="6234963" y="0"/>
                </a:lnTo>
                <a:lnTo>
                  <a:pt x="6234998" y="0"/>
                </a:lnTo>
                <a:lnTo>
                  <a:pt x="6234998" y="3862384"/>
                </a:lnTo>
                <a:lnTo>
                  <a:pt x="2638721" y="3862384"/>
                </a:lnTo>
                <a:lnTo>
                  <a:pt x="1813887" y="3862384"/>
                </a:lnTo>
                <a:cubicBezTo>
                  <a:pt x="1582341" y="3862384"/>
                  <a:pt x="1382734" y="3968885"/>
                  <a:pt x="1297402" y="4120011"/>
                </a:cubicBezTo>
                <a:lnTo>
                  <a:pt x="1264701" y="4198861"/>
                </a:lnTo>
                <a:lnTo>
                  <a:pt x="1078582" y="4112121"/>
                </a:lnTo>
                <a:cubicBezTo>
                  <a:pt x="768617" y="3943931"/>
                  <a:pt x="504112" y="3703006"/>
                  <a:pt x="307781" y="3412066"/>
                </a:cubicBezTo>
                <a:lnTo>
                  <a:pt x="296799" y="3393965"/>
                </a:lnTo>
                <a:lnTo>
                  <a:pt x="301948" y="3382497"/>
                </a:lnTo>
                <a:cubicBezTo>
                  <a:pt x="376765" y="3193025"/>
                  <a:pt x="417895" y="2986488"/>
                  <a:pt x="417895" y="2770196"/>
                </a:cubicBezTo>
                <a:cubicBezTo>
                  <a:pt x="417895" y="2391684"/>
                  <a:pt x="292521" y="2043050"/>
                  <a:pt x="80940" y="1763461"/>
                </a:cubicBezTo>
                <a:lnTo>
                  <a:pt x="0" y="1665934"/>
                </a:lnTo>
                <a:lnTo>
                  <a:pt x="33314" y="1536503"/>
                </a:lnTo>
                <a:cubicBezTo>
                  <a:pt x="310805" y="645283"/>
                  <a:pt x="1142613" y="0"/>
                  <a:pt x="2122138" y="0"/>
                </a:cubicBezTo>
                <a:close/>
              </a:path>
            </a:pathLst>
          </a:custGeom>
          <a:solidFill>
            <a:schemeClr val="bg1">
              <a:lumMod val="95000"/>
            </a:schemeClr>
          </a:solidFill>
        </p:spPr>
        <p:txBody>
          <a:bodyPr wrap="square">
            <a:noAutofit/>
          </a:bodyPr>
          <a:lstStyle>
            <a:lvl1pPr marL="0" indent="0" algn="ctr">
              <a:buNone/>
              <a:defRPr>
                <a:solidFill>
                  <a:schemeClr val="bg1">
                    <a:lumMod val="95000"/>
                  </a:schemeClr>
                </a:solidFill>
              </a:defRPr>
            </a:lvl1pPr>
          </a:lstStyle>
          <a:p>
            <a:endParaRPr lang="en-US" dirty="0"/>
          </a:p>
        </p:txBody>
      </p:sp>
      <p:sp>
        <p:nvSpPr>
          <p:cNvPr id="27" name="Text Placeholder 23">
            <a:extLst>
              <a:ext uri="{FF2B5EF4-FFF2-40B4-BE49-F238E27FC236}">
                <a16:creationId xmlns:a16="http://schemas.microsoft.com/office/drawing/2014/main" id="{74D6682C-F555-E900-9A32-F2E1975ABE2D}"/>
              </a:ext>
            </a:extLst>
          </p:cNvPr>
          <p:cNvSpPr>
            <a:spLocks noGrp="1"/>
          </p:cNvSpPr>
          <p:nvPr>
            <p:ph type="body" sz="quarter" idx="15" hasCustomPrompt="1"/>
          </p:nvPr>
        </p:nvSpPr>
        <p:spPr>
          <a:xfrm>
            <a:off x="553654" y="4185564"/>
            <a:ext cx="5089964" cy="697353"/>
          </a:xfrm>
          <a:prstGeom prst="rect">
            <a:avLst/>
          </a:prstGeom>
        </p:spPr>
        <p:txBody>
          <a:bodyPr>
            <a:noAutofit/>
          </a:bodyPr>
          <a:lstStyle>
            <a:lvl1pPr marL="0" indent="0" algn="l">
              <a:buNone/>
              <a:defRPr sz="4800" b="1" baseline="0">
                <a:solidFill>
                  <a:schemeClr val="bg1"/>
                </a:solidFill>
                <a:latin typeface="+mn-lt"/>
              </a:defRPr>
            </a:lvl1pPr>
          </a:lstStyle>
          <a:p>
            <a:pPr lvl="0"/>
            <a:r>
              <a:rPr lang="en-US" dirty="0"/>
              <a:t>Epic Stays</a:t>
            </a:r>
          </a:p>
        </p:txBody>
      </p:sp>
      <p:sp>
        <p:nvSpPr>
          <p:cNvPr id="28" name="Text Placeholder 23">
            <a:extLst>
              <a:ext uri="{FF2B5EF4-FFF2-40B4-BE49-F238E27FC236}">
                <a16:creationId xmlns:a16="http://schemas.microsoft.com/office/drawing/2014/main" id="{A30E17E1-7F76-F9B6-EF94-0CA7B47A4BEC}"/>
              </a:ext>
            </a:extLst>
          </p:cNvPr>
          <p:cNvSpPr>
            <a:spLocks noGrp="1"/>
          </p:cNvSpPr>
          <p:nvPr>
            <p:ph type="body" sz="quarter" idx="16" hasCustomPrompt="1"/>
          </p:nvPr>
        </p:nvSpPr>
        <p:spPr>
          <a:xfrm>
            <a:off x="553654" y="3562838"/>
            <a:ext cx="5089964" cy="697353"/>
          </a:xfrm>
          <a:prstGeom prst="rect">
            <a:avLst/>
          </a:prstGeom>
        </p:spPr>
        <p:txBody>
          <a:bodyPr>
            <a:normAutofit/>
          </a:bodyPr>
          <a:lstStyle>
            <a:lvl1pPr marL="0" indent="0" algn="l">
              <a:buNone/>
              <a:defRPr sz="3600" b="0" i="0">
                <a:solidFill>
                  <a:schemeClr val="bg1"/>
                </a:solidFill>
                <a:latin typeface="+mn-lt"/>
              </a:defRPr>
            </a:lvl1pPr>
          </a:lstStyle>
          <a:p>
            <a:pPr lvl="0"/>
            <a:r>
              <a:rPr lang="en-US" dirty="0"/>
              <a:t>Your guide to</a:t>
            </a:r>
          </a:p>
        </p:txBody>
      </p:sp>
      <p:sp>
        <p:nvSpPr>
          <p:cNvPr id="10" name="Text Placeholder 23">
            <a:extLst>
              <a:ext uri="{FF2B5EF4-FFF2-40B4-BE49-F238E27FC236}">
                <a16:creationId xmlns:a16="http://schemas.microsoft.com/office/drawing/2014/main" id="{C18B7723-77FE-5BC3-BCDF-3133F9EBDD75}"/>
              </a:ext>
            </a:extLst>
          </p:cNvPr>
          <p:cNvSpPr>
            <a:spLocks noGrp="1"/>
          </p:cNvSpPr>
          <p:nvPr>
            <p:ph type="body" sz="quarter" idx="17" hasCustomPrompt="1"/>
          </p:nvPr>
        </p:nvSpPr>
        <p:spPr>
          <a:xfrm>
            <a:off x="7210213" y="5320492"/>
            <a:ext cx="4981787" cy="679345"/>
          </a:xfrm>
          <a:prstGeom prst="rect">
            <a:avLst/>
          </a:prstGeom>
        </p:spPr>
        <p:txBody>
          <a:bodyPr>
            <a:noAutofit/>
          </a:bodyPr>
          <a:lstStyle>
            <a:lvl1pPr marL="0" indent="0" algn="ctr">
              <a:buNone/>
              <a:defRPr sz="2800" b="0" i="0">
                <a:solidFill>
                  <a:schemeClr val="bg1"/>
                </a:solidFill>
                <a:latin typeface="+mn-lt"/>
              </a:defRPr>
            </a:lvl1pPr>
          </a:lstStyle>
          <a:p>
            <a:pPr lvl="0"/>
            <a:r>
              <a:rPr lang="en-US" dirty="0" err="1"/>
              <a:t>www.epicstays.eu</a:t>
            </a:r>
            <a:endParaRPr lang="en-US" dirty="0"/>
          </a:p>
        </p:txBody>
      </p:sp>
      <p:pic>
        <p:nvPicPr>
          <p:cNvPr id="2" name="Picture 1">
            <a:extLst>
              <a:ext uri="{FF2B5EF4-FFF2-40B4-BE49-F238E27FC236}">
                <a16:creationId xmlns:a16="http://schemas.microsoft.com/office/drawing/2014/main" id="{552D84C8-F650-72DA-C963-282BFA2B990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12" name="Picture 11" descr="Co-funded by the European Union logo in png for web usage">
            <a:extLst>
              <a:ext uri="{FF2B5EF4-FFF2-40B4-BE49-F238E27FC236}">
                <a16:creationId xmlns:a16="http://schemas.microsoft.com/office/drawing/2014/main" id="{F38FA00A-5536-10FA-7E69-F7497EB7BDB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14" name="Rectangle 13">
            <a:extLst>
              <a:ext uri="{FF2B5EF4-FFF2-40B4-BE49-F238E27FC236}">
                <a16:creationId xmlns:a16="http://schemas.microsoft.com/office/drawing/2014/main" id="{BC0EB9F1-D05A-E4B2-7B1D-EA4A4D249737}"/>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15" name="Group 14">
            <a:extLst>
              <a:ext uri="{FF2B5EF4-FFF2-40B4-BE49-F238E27FC236}">
                <a16:creationId xmlns:a16="http://schemas.microsoft.com/office/drawing/2014/main" id="{E74111D7-91B3-9D15-09A8-B071A5C3D6AB}"/>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11058133-DBC5-ACCD-E759-4C543DC4BECF}"/>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A323537A-72A2-78E1-E9E4-2D49E776E4A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
        <p:nvSpPr>
          <p:cNvPr id="19" name="Text Placeholder 23">
            <a:extLst>
              <a:ext uri="{FF2B5EF4-FFF2-40B4-BE49-F238E27FC236}">
                <a16:creationId xmlns:a16="http://schemas.microsoft.com/office/drawing/2014/main" id="{29538861-2B30-B1F1-C558-F20C42AC0A91}"/>
              </a:ext>
            </a:extLst>
          </p:cNvPr>
          <p:cNvSpPr>
            <a:spLocks noGrp="1"/>
          </p:cNvSpPr>
          <p:nvPr>
            <p:ph type="body" sz="quarter" idx="65" hasCustomPrompt="1"/>
          </p:nvPr>
        </p:nvSpPr>
        <p:spPr>
          <a:xfrm>
            <a:off x="9238279" y="10769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2086504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29256844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FBA63B"/>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3363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144693" y="1421160"/>
            <a:ext cx="6629107" cy="4819843"/>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6096000" y="1917699"/>
            <a:ext cx="4726114" cy="302260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5753182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650667" y="1421160"/>
            <a:ext cx="5481351" cy="3985341"/>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7469994" y="1917699"/>
            <a:ext cx="3710338" cy="249927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810530" y="6546433"/>
            <a:ext cx="371723" cy="257623"/>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880752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 Device 02">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DD8D624-C2EB-D1C7-4B03-7BAC84FBB9AD}"/>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6474192" y="1328699"/>
            <a:ext cx="4881979" cy="5529299"/>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9" name="Picture Placeholder 9">
            <a:extLst>
              <a:ext uri="{FF2B5EF4-FFF2-40B4-BE49-F238E27FC236}">
                <a16:creationId xmlns:a16="http://schemas.microsoft.com/office/drawing/2014/main" id="{6EB8F01E-06BF-8F01-5A40-30285A91F4ED}"/>
              </a:ext>
            </a:extLst>
          </p:cNvPr>
          <p:cNvSpPr>
            <a:spLocks noGrp="1"/>
          </p:cNvSpPr>
          <p:nvPr>
            <p:ph type="pic" sz="quarter" idx="13"/>
          </p:nvPr>
        </p:nvSpPr>
        <p:spPr>
          <a:xfrm>
            <a:off x="6966760" y="2884487"/>
            <a:ext cx="3896842" cy="3973513"/>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5433680D-BD5D-B256-25AF-7651ACEBE90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E99CF2CF-252F-3C98-8370-182AEA23FA3C}"/>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BCE58870-5ECB-E7F6-23AE-2DCD281AACA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A912C181-762F-F0A0-77F9-36A40E6CB0BB}"/>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1" name="object 3">
            <a:extLst>
              <a:ext uri="{FF2B5EF4-FFF2-40B4-BE49-F238E27FC236}">
                <a16:creationId xmlns:a16="http://schemas.microsoft.com/office/drawing/2014/main" id="{129A9620-C0F4-CBC3-4970-ACD6FCC8D090}"/>
              </a:ext>
            </a:extLst>
          </p:cNvPr>
          <p:cNvSpPr/>
          <p:nvPr userDrawn="1"/>
        </p:nvSpPr>
        <p:spPr>
          <a:xfrm rot="16200000">
            <a:off x="9615266" y="515190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2" name="Text Placeholder 23">
            <a:extLst>
              <a:ext uri="{FF2B5EF4-FFF2-40B4-BE49-F238E27FC236}">
                <a16:creationId xmlns:a16="http://schemas.microsoft.com/office/drawing/2014/main" id="{8370C565-93FA-ECE8-6FE8-6914FFDDAF3C}"/>
              </a:ext>
            </a:extLst>
          </p:cNvPr>
          <p:cNvSpPr>
            <a:spLocks noGrp="1"/>
          </p:cNvSpPr>
          <p:nvPr>
            <p:ph type="body" sz="quarter" idx="65" hasCustomPrompt="1"/>
          </p:nvPr>
        </p:nvSpPr>
        <p:spPr>
          <a:xfrm rot="16200000">
            <a:off x="9621276" y="5151904"/>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86651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 Device 03">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5B1AF3C-4A0E-1C81-74A3-55E033E3DF81}"/>
              </a:ext>
            </a:extLst>
          </p:cNvPr>
          <p:cNvPicPr>
            <a:picLocks noChangeAspect="1"/>
          </p:cNvPicPr>
          <p:nvPr userDrawn="1"/>
        </p:nvPicPr>
        <p:blipFill>
          <a:blip r:embed="rId2" cstate="print">
            <a:extLst>
              <a:ext uri="{28A0092B-C50C-407E-A947-70E740481C1C}">
                <a14:useLocalDpi xmlns:a14="http://schemas.microsoft.com/office/drawing/2010/main"/>
              </a:ext>
            </a:extLst>
          </a:blip>
          <a:srcRect b="8549"/>
          <a:stretch>
            <a:fillRect/>
          </a:stretch>
        </p:blipFill>
        <p:spPr>
          <a:xfrm>
            <a:off x="7624257" y="1895475"/>
            <a:ext cx="4071434" cy="4962525"/>
          </a:xfrm>
          <a:custGeom>
            <a:avLst/>
            <a:gdLst>
              <a:gd name="connsiteX0" fmla="*/ 0 w 3809685"/>
              <a:gd name="connsiteY0" fmla="*/ 0 h 4643489"/>
              <a:gd name="connsiteX1" fmla="*/ 3809685 w 3809685"/>
              <a:gd name="connsiteY1" fmla="*/ 0 h 4643489"/>
              <a:gd name="connsiteX2" fmla="*/ 3809685 w 3809685"/>
              <a:gd name="connsiteY2" fmla="*/ 4643489 h 4643489"/>
              <a:gd name="connsiteX3" fmla="*/ 0 w 3809685"/>
              <a:gd name="connsiteY3" fmla="*/ 4643489 h 4643489"/>
            </a:gdLst>
            <a:ahLst/>
            <a:cxnLst>
              <a:cxn ang="0">
                <a:pos x="connsiteX0" y="connsiteY0"/>
              </a:cxn>
              <a:cxn ang="0">
                <a:pos x="connsiteX1" y="connsiteY1"/>
              </a:cxn>
              <a:cxn ang="0">
                <a:pos x="connsiteX2" y="connsiteY2"/>
              </a:cxn>
              <a:cxn ang="0">
                <a:pos x="connsiteX3" y="connsiteY3"/>
              </a:cxn>
            </a:cxnLst>
            <a:rect l="l" t="t" r="r" b="b"/>
            <a:pathLst>
              <a:path w="3809685" h="4643489">
                <a:moveTo>
                  <a:pt x="0" y="0"/>
                </a:moveTo>
                <a:lnTo>
                  <a:pt x="3809685" y="0"/>
                </a:lnTo>
                <a:lnTo>
                  <a:pt x="3809685" y="4643489"/>
                </a:lnTo>
                <a:lnTo>
                  <a:pt x="0" y="4643489"/>
                </a:lnTo>
                <a:close/>
              </a:path>
            </a:pathLst>
          </a:custGeom>
        </p:spPr>
      </p:pic>
      <p:sp>
        <p:nvSpPr>
          <p:cNvPr id="12" name="Picture Placeholder 14">
            <a:extLst>
              <a:ext uri="{FF2B5EF4-FFF2-40B4-BE49-F238E27FC236}">
                <a16:creationId xmlns:a16="http://schemas.microsoft.com/office/drawing/2014/main" id="{51C44BA5-BF7A-7ADD-01ED-C8DFB7937810}"/>
              </a:ext>
            </a:extLst>
          </p:cNvPr>
          <p:cNvSpPr>
            <a:spLocks noGrp="1"/>
          </p:cNvSpPr>
          <p:nvPr>
            <p:ph type="pic" sz="quarter" idx="12"/>
          </p:nvPr>
        </p:nvSpPr>
        <p:spPr>
          <a:xfrm>
            <a:off x="8325568" y="2306834"/>
            <a:ext cx="3028041" cy="4529737"/>
          </a:xfrm>
          <a:custGeom>
            <a:avLst/>
            <a:gdLst>
              <a:gd name="connsiteX0" fmla="*/ 910260 w 4900611"/>
              <a:gd name="connsiteY0" fmla="*/ 4784374 h 6322218"/>
              <a:gd name="connsiteX1" fmla="*/ 910260 w 4900611"/>
              <a:gd name="connsiteY1" fmla="*/ 5430211 h 6322218"/>
              <a:gd name="connsiteX2" fmla="*/ 3961468 w 4900611"/>
              <a:gd name="connsiteY2" fmla="*/ 5430211 h 6322218"/>
              <a:gd name="connsiteX3" fmla="*/ 3961468 w 4900611"/>
              <a:gd name="connsiteY3" fmla="*/ 4784374 h 6322218"/>
              <a:gd name="connsiteX4" fmla="*/ 0 w 4900611"/>
              <a:gd name="connsiteY4" fmla="*/ 0 h 6322218"/>
              <a:gd name="connsiteX5" fmla="*/ 4900611 w 4900611"/>
              <a:gd name="connsiteY5" fmla="*/ 0 h 6322218"/>
              <a:gd name="connsiteX6" fmla="*/ 4900611 w 4900611"/>
              <a:gd name="connsiteY6" fmla="*/ 6322218 h 6322218"/>
              <a:gd name="connsiteX7" fmla="*/ 0 w 4900611"/>
              <a:gd name="connsiteY7" fmla="*/ 6322218 h 632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00611" h="6322218">
                <a:moveTo>
                  <a:pt x="910260" y="4784374"/>
                </a:moveTo>
                <a:lnTo>
                  <a:pt x="910260" y="5430211"/>
                </a:lnTo>
                <a:lnTo>
                  <a:pt x="3961468" y="5430211"/>
                </a:lnTo>
                <a:lnTo>
                  <a:pt x="3961468" y="4784374"/>
                </a:lnTo>
                <a:close/>
                <a:moveTo>
                  <a:pt x="0" y="0"/>
                </a:moveTo>
                <a:lnTo>
                  <a:pt x="4900611" y="0"/>
                </a:lnTo>
                <a:lnTo>
                  <a:pt x="4900611" y="6322218"/>
                </a:lnTo>
                <a:lnTo>
                  <a:pt x="0" y="6322218"/>
                </a:lnTo>
                <a:close/>
              </a:path>
            </a:pathLst>
          </a:custGeom>
          <a:solidFill>
            <a:schemeClr val="bg1">
              <a:lumMod val="95000"/>
            </a:schemeClr>
          </a:solidFill>
        </p:spPr>
        <p:txBody>
          <a:bodyPr wrap="square">
            <a:noAutofit/>
          </a:bodyPr>
          <a:lstStyle>
            <a:lvl1pPr>
              <a:defRPr lang="fr-CA">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A22AB95E-FC8F-3340-8544-E4709B0FF23C}"/>
              </a:ext>
            </a:extLst>
          </p:cNvPr>
          <p:cNvSpPr>
            <a:spLocks noGrp="1"/>
          </p:cNvSpPr>
          <p:nvPr>
            <p:ph type="sldNum" sz="quarter" idx="4"/>
          </p:nvPr>
        </p:nvSpPr>
        <p:spPr>
          <a:xfrm>
            <a:off x="12092883" y="6565872"/>
            <a:ext cx="391443" cy="292128"/>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892931D4-5413-2541-04ED-8124FB232F81}"/>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CAD6D65B-EFA3-B983-2D37-588496A0C33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23">
            <a:extLst>
              <a:ext uri="{FF2B5EF4-FFF2-40B4-BE49-F238E27FC236}">
                <a16:creationId xmlns:a16="http://schemas.microsoft.com/office/drawing/2014/main" id="{D8318322-0D20-7ECE-CC2F-EABF1AE9F6C7}"/>
              </a:ext>
            </a:extLst>
          </p:cNvPr>
          <p:cNvSpPr>
            <a:spLocks noGrp="1"/>
          </p:cNvSpPr>
          <p:nvPr>
            <p:ph type="body" sz="quarter" idx="20"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0573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 Device 04">
    <p:spTree>
      <p:nvGrpSpPr>
        <p:cNvPr id="1" name=""/>
        <p:cNvGrpSpPr/>
        <p:nvPr/>
      </p:nvGrpSpPr>
      <p:grpSpPr>
        <a:xfrm>
          <a:off x="0" y="0"/>
          <a:ext cx="0" cy="0"/>
          <a:chOff x="0" y="0"/>
          <a:chExt cx="0" cy="0"/>
        </a:xfrm>
      </p:grpSpPr>
      <p:pic>
        <p:nvPicPr>
          <p:cNvPr id="5" name="Graphic 106">
            <a:extLst>
              <a:ext uri="{FF2B5EF4-FFF2-40B4-BE49-F238E27FC236}">
                <a16:creationId xmlns:a16="http://schemas.microsoft.com/office/drawing/2014/main" id="{32DC14AD-82AA-2CF8-9D15-33E7E705BB24}"/>
              </a:ext>
            </a:extLst>
          </p:cNvPr>
          <p:cNvPicPr>
            <a:picLocks noChangeAspect="1"/>
          </p:cNvPicPr>
          <p:nvPr userDrawn="1"/>
        </p:nvPicPr>
        <p:blipFill>
          <a:blip r:embed="rId2"/>
          <a:stretch>
            <a:fillRect/>
          </a:stretch>
        </p:blipFill>
        <p:spPr>
          <a:xfrm rot="16200000">
            <a:off x="7299606" y="-200345"/>
            <a:ext cx="4043074" cy="5741714"/>
          </a:xfrm>
          <a:custGeom>
            <a:avLst/>
            <a:gdLst>
              <a:gd name="connsiteX0" fmla="*/ 485 w 1756089"/>
              <a:gd name="connsiteY0" fmla="*/ 268 h 2493884"/>
              <a:gd name="connsiteX1" fmla="*/ 1756574 w 1756089"/>
              <a:gd name="connsiteY1" fmla="*/ 268 h 2493884"/>
              <a:gd name="connsiteX2" fmla="*/ 1756574 w 1756089"/>
              <a:gd name="connsiteY2" fmla="*/ 2494153 h 2493884"/>
              <a:gd name="connsiteX3" fmla="*/ 485 w 1756089"/>
              <a:gd name="connsiteY3" fmla="*/ 2494153 h 2493884"/>
            </a:gdLst>
            <a:ahLst/>
            <a:cxnLst>
              <a:cxn ang="0">
                <a:pos x="connsiteX0" y="connsiteY0"/>
              </a:cxn>
              <a:cxn ang="0">
                <a:pos x="connsiteX1" y="connsiteY1"/>
              </a:cxn>
              <a:cxn ang="0">
                <a:pos x="connsiteX2" y="connsiteY2"/>
              </a:cxn>
              <a:cxn ang="0">
                <a:pos x="connsiteX3" y="connsiteY3"/>
              </a:cxn>
            </a:cxnLst>
            <a:rect l="l" t="t" r="r" b="b"/>
            <a:pathLst>
              <a:path w="1756089" h="2493884">
                <a:moveTo>
                  <a:pt x="485" y="268"/>
                </a:moveTo>
                <a:lnTo>
                  <a:pt x="1756574" y="268"/>
                </a:lnTo>
                <a:lnTo>
                  <a:pt x="1756574" y="2494153"/>
                </a:lnTo>
                <a:lnTo>
                  <a:pt x="485" y="2494153"/>
                </a:lnTo>
                <a:close/>
              </a:path>
            </a:pathLst>
          </a:custGeom>
        </p:spPr>
      </p:pic>
      <p:sp>
        <p:nvSpPr>
          <p:cNvPr id="6" name="Picture Placeholder 112">
            <a:extLst>
              <a:ext uri="{FF2B5EF4-FFF2-40B4-BE49-F238E27FC236}">
                <a16:creationId xmlns:a16="http://schemas.microsoft.com/office/drawing/2014/main" id="{79B22CC8-2DAF-65D6-7B92-F6CDB8F52306}"/>
              </a:ext>
            </a:extLst>
          </p:cNvPr>
          <p:cNvSpPr>
            <a:spLocks noGrp="1"/>
          </p:cNvSpPr>
          <p:nvPr>
            <p:ph type="pic" sz="quarter" idx="20"/>
          </p:nvPr>
        </p:nvSpPr>
        <p:spPr>
          <a:xfrm>
            <a:off x="7143400" y="1219242"/>
            <a:ext cx="3918486" cy="2209758"/>
          </a:xfrm>
          <a:custGeom>
            <a:avLst/>
            <a:gdLst>
              <a:gd name="connsiteX0" fmla="*/ 0 w 2981385"/>
              <a:gd name="connsiteY0" fmla="*/ 0 h 1681297"/>
              <a:gd name="connsiteX1" fmla="*/ 2981385 w 2981385"/>
              <a:gd name="connsiteY1" fmla="*/ 0 h 1681297"/>
              <a:gd name="connsiteX2" fmla="*/ 2981385 w 2981385"/>
              <a:gd name="connsiteY2" fmla="*/ 1042963 h 1681297"/>
              <a:gd name="connsiteX3" fmla="*/ 2903109 w 2981385"/>
              <a:gd name="connsiteY3" fmla="*/ 1014846 h 1681297"/>
              <a:gd name="connsiteX4" fmla="*/ 2812268 w 2981385"/>
              <a:gd name="connsiteY4" fmla="*/ 920940 h 1681297"/>
              <a:gd name="connsiteX5" fmla="*/ 2796591 w 2981385"/>
              <a:gd name="connsiteY5" fmla="*/ 817700 h 1681297"/>
              <a:gd name="connsiteX6" fmla="*/ 2546198 w 2981385"/>
              <a:gd name="connsiteY6" fmla="*/ 514202 h 1681297"/>
              <a:gd name="connsiteX7" fmla="*/ 2327045 w 2981385"/>
              <a:gd name="connsiteY7" fmla="*/ 798918 h 1681297"/>
              <a:gd name="connsiteX8" fmla="*/ 2339610 w 2981385"/>
              <a:gd name="connsiteY8" fmla="*/ 1121198 h 1681297"/>
              <a:gd name="connsiteX9" fmla="*/ 2471145 w 2981385"/>
              <a:gd name="connsiteY9" fmla="*/ 1365241 h 1681297"/>
              <a:gd name="connsiteX10" fmla="*/ 2712200 w 2981385"/>
              <a:gd name="connsiteY10" fmla="*/ 1646846 h 1681297"/>
              <a:gd name="connsiteX11" fmla="*/ 2679844 w 2981385"/>
              <a:gd name="connsiteY11" fmla="*/ 1681297 h 1681297"/>
              <a:gd name="connsiteX12" fmla="*/ 0 w 2981385"/>
              <a:gd name="connsiteY12" fmla="*/ 1681297 h 1681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1385" h="1681297">
                <a:moveTo>
                  <a:pt x="0" y="0"/>
                </a:moveTo>
                <a:lnTo>
                  <a:pt x="2981385" y="0"/>
                </a:lnTo>
                <a:lnTo>
                  <a:pt x="2981385" y="1042963"/>
                </a:lnTo>
                <a:cubicBezTo>
                  <a:pt x="2962594" y="1030515"/>
                  <a:pt x="2903109" y="1014846"/>
                  <a:pt x="2903109" y="1014846"/>
                </a:cubicBezTo>
                <a:cubicBezTo>
                  <a:pt x="2874868" y="970950"/>
                  <a:pt x="2812268" y="920940"/>
                  <a:pt x="2812268" y="920940"/>
                </a:cubicBezTo>
                <a:cubicBezTo>
                  <a:pt x="2815381" y="880266"/>
                  <a:pt x="2796591" y="817700"/>
                  <a:pt x="2796591" y="817700"/>
                </a:cubicBezTo>
                <a:cubicBezTo>
                  <a:pt x="2718427" y="586213"/>
                  <a:pt x="2546198" y="514202"/>
                  <a:pt x="2546198" y="514202"/>
                </a:cubicBezTo>
                <a:cubicBezTo>
                  <a:pt x="2360401" y="450523"/>
                  <a:pt x="2295691" y="698790"/>
                  <a:pt x="2327045" y="798918"/>
                </a:cubicBezTo>
                <a:cubicBezTo>
                  <a:pt x="2358401" y="899048"/>
                  <a:pt x="2330270" y="1021070"/>
                  <a:pt x="2339610" y="1121198"/>
                </a:cubicBezTo>
                <a:cubicBezTo>
                  <a:pt x="2349061" y="1221326"/>
                  <a:pt x="2471145" y="1365241"/>
                  <a:pt x="2471145" y="1365241"/>
                </a:cubicBezTo>
                <a:lnTo>
                  <a:pt x="2712200" y="1646846"/>
                </a:lnTo>
                <a:lnTo>
                  <a:pt x="2679844" y="1681297"/>
                </a:lnTo>
                <a:lnTo>
                  <a:pt x="0" y="1681297"/>
                </a:lnTo>
                <a:close/>
              </a:path>
            </a:pathLst>
          </a:custGeom>
          <a:solidFill>
            <a:schemeClr val="bg1">
              <a:lumMod val="95000"/>
            </a:schemeClr>
          </a:solidFill>
        </p:spPr>
        <p:txBody>
          <a:bodyPr wrap="square">
            <a:noAutofit/>
          </a:bodyPr>
          <a:lstStyle>
            <a:lvl1pPr marL="0" indent="0" algn="ctr">
              <a:buNone/>
              <a:defRPr sz="1600">
                <a:solidFill>
                  <a:schemeClr val="bg1">
                    <a:lumMod val="95000"/>
                  </a:schemeClr>
                </a:solidFill>
              </a:defRPr>
            </a:lvl1pPr>
          </a:lstStyle>
          <a:p>
            <a:endParaRPr lang="en-US" dirty="0"/>
          </a:p>
          <a:p>
            <a:r>
              <a:rPr lang="en-US" dirty="0"/>
              <a:t>Click to add photo </a:t>
            </a:r>
          </a:p>
        </p:txBody>
      </p:sp>
      <p:sp>
        <p:nvSpPr>
          <p:cNvPr id="7" name="Slide Number Placeholder 5">
            <a:extLst>
              <a:ext uri="{FF2B5EF4-FFF2-40B4-BE49-F238E27FC236}">
                <a16:creationId xmlns:a16="http://schemas.microsoft.com/office/drawing/2014/main" id="{2A37C2A4-2B3F-1B9C-F7C3-0DC3E394D7E1}"/>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FA3A7B1A-82F0-193D-CCDC-5C96249A34BD}"/>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1A8E9F8-516B-15D5-81F8-F961C5CA1B45}"/>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D721C18E-EFB9-9B0B-67DA-A6787F1111A6}"/>
              </a:ext>
            </a:extLst>
          </p:cNvPr>
          <p:cNvSpPr>
            <a:spLocks noGrp="1"/>
          </p:cNvSpPr>
          <p:nvPr>
            <p:ph type="body" sz="quarter" idx="21"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38781307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Gallery 01">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Freeform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9526596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allery 02">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Picture Placeholder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862246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allery 03">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683285E7-580D-481F-9E69-9B07D7743482}"/>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61FF9C18-7E4C-4444-EA26-AE03FF1A4F65}"/>
              </a:ext>
            </a:extLst>
          </p:cNvPr>
          <p:cNvSpPr>
            <a:spLocks noGrp="1"/>
          </p:cNvSpPr>
          <p:nvPr>
            <p:ph type="pic" sz="quarter" idx="75"/>
          </p:nvPr>
        </p:nvSpPr>
        <p:spPr>
          <a:xfrm>
            <a:off x="-1" y="3526971"/>
            <a:ext cx="11526983" cy="3342069"/>
          </a:xfrm>
          <a:custGeom>
            <a:avLst/>
            <a:gdLst>
              <a:gd name="connsiteX0" fmla="*/ 0 w 11526983"/>
              <a:gd name="connsiteY0" fmla="*/ 0 h 3342069"/>
              <a:gd name="connsiteX1" fmla="*/ 11526983 w 11526983"/>
              <a:gd name="connsiteY1" fmla="*/ 0 h 3342069"/>
              <a:gd name="connsiteX2" fmla="*/ 11526983 w 11526983"/>
              <a:gd name="connsiteY2" fmla="*/ 382001 h 3342069"/>
              <a:gd name="connsiteX3" fmla="*/ 11287547 w 11526983"/>
              <a:gd name="connsiteY3" fmla="*/ 382001 h 3342069"/>
              <a:gd name="connsiteX4" fmla="*/ 11287547 w 11526983"/>
              <a:gd name="connsiteY4" fmla="*/ 3341697 h 3342069"/>
              <a:gd name="connsiteX5" fmla="*/ 11526983 w 11526983"/>
              <a:gd name="connsiteY5" fmla="*/ 3341697 h 3342069"/>
              <a:gd name="connsiteX6" fmla="*/ 11526983 w 11526983"/>
              <a:gd name="connsiteY6" fmla="*/ 3342069 h 3342069"/>
              <a:gd name="connsiteX7" fmla="*/ 0 w 11526983"/>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26983" h="3342069">
                <a:moveTo>
                  <a:pt x="0" y="0"/>
                </a:moveTo>
                <a:lnTo>
                  <a:pt x="11526983" y="0"/>
                </a:lnTo>
                <a:lnTo>
                  <a:pt x="11526983" y="382001"/>
                </a:lnTo>
                <a:lnTo>
                  <a:pt x="11287547" y="382001"/>
                </a:lnTo>
                <a:lnTo>
                  <a:pt x="11287547" y="3341697"/>
                </a:lnTo>
                <a:lnTo>
                  <a:pt x="11526983" y="3341697"/>
                </a:lnTo>
                <a:lnTo>
                  <a:pt x="11526983" y="3342069"/>
                </a:lnTo>
                <a:lnTo>
                  <a:pt x="0" y="3342069"/>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05021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ntents Slide 01">
    <p:spTree>
      <p:nvGrpSpPr>
        <p:cNvPr id="1" name=""/>
        <p:cNvGrpSpPr/>
        <p:nvPr/>
      </p:nvGrpSpPr>
      <p:grpSpPr>
        <a:xfrm>
          <a:off x="0" y="0"/>
          <a:ext cx="0" cy="0"/>
          <a:chOff x="0" y="0"/>
          <a:chExt cx="0" cy="0"/>
        </a:xfrm>
      </p:grpSpPr>
      <p:sp>
        <p:nvSpPr>
          <p:cNvPr id="44" name="Freeform 43">
            <a:extLst>
              <a:ext uri="{FF2B5EF4-FFF2-40B4-BE49-F238E27FC236}">
                <a16:creationId xmlns:a16="http://schemas.microsoft.com/office/drawing/2014/main" id="{7263AFD7-3BAB-8E0E-41DF-51372F40E69A}"/>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BA63B"/>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32" name="Freeform 31">
            <a:extLst>
              <a:ext uri="{FF2B5EF4-FFF2-40B4-BE49-F238E27FC236}">
                <a16:creationId xmlns:a16="http://schemas.microsoft.com/office/drawing/2014/main" id="{EDA3A190-F984-7B05-2392-6EE8C339C1FE}"/>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8" name="object 3">
            <a:extLst>
              <a:ext uri="{FF2B5EF4-FFF2-40B4-BE49-F238E27FC236}">
                <a16:creationId xmlns:a16="http://schemas.microsoft.com/office/drawing/2014/main" id="{DE86D902-E7B4-FF83-527C-1268935F12B0}"/>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 name="Freeform 3">
            <a:extLst>
              <a:ext uri="{FF2B5EF4-FFF2-40B4-BE49-F238E27FC236}">
                <a16:creationId xmlns:a16="http://schemas.microsoft.com/office/drawing/2014/main" id="{579DE3B8-3F5E-FF57-8203-9E6B4768F77A}"/>
              </a:ext>
            </a:extLst>
          </p:cNvPr>
          <p:cNvSpPr/>
          <p:nvPr userDrawn="1"/>
        </p:nvSpPr>
        <p:spPr>
          <a:xfrm>
            <a:off x="543033" y="2521170"/>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Text Placeholder 32">
            <a:extLst>
              <a:ext uri="{FF2B5EF4-FFF2-40B4-BE49-F238E27FC236}">
                <a16:creationId xmlns:a16="http://schemas.microsoft.com/office/drawing/2014/main" id="{956BFD1E-3718-630F-9C42-C9649D9936F9}"/>
              </a:ext>
            </a:extLst>
          </p:cNvPr>
          <p:cNvSpPr>
            <a:spLocks noGrp="1"/>
          </p:cNvSpPr>
          <p:nvPr>
            <p:ph type="body" sz="quarter" idx="18" hasCustomPrompt="1"/>
          </p:nvPr>
        </p:nvSpPr>
        <p:spPr>
          <a:xfrm>
            <a:off x="558534" y="4243251"/>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49B6294C-EC15-36C2-74CE-695F5668E6A3}"/>
              </a:ext>
            </a:extLst>
          </p:cNvPr>
          <p:cNvSpPr>
            <a:spLocks noGrp="1"/>
          </p:cNvSpPr>
          <p:nvPr>
            <p:ph type="body" sz="quarter" idx="19" hasCustomPrompt="1"/>
          </p:nvPr>
        </p:nvSpPr>
        <p:spPr>
          <a:xfrm>
            <a:off x="571972" y="3674563"/>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9" name="Text Placeholder 32">
            <a:extLst>
              <a:ext uri="{FF2B5EF4-FFF2-40B4-BE49-F238E27FC236}">
                <a16:creationId xmlns:a16="http://schemas.microsoft.com/office/drawing/2014/main" id="{5D6EE418-B1D3-0556-EDEE-628FB5891AE0}"/>
              </a:ext>
            </a:extLst>
          </p:cNvPr>
          <p:cNvSpPr>
            <a:spLocks noGrp="1"/>
          </p:cNvSpPr>
          <p:nvPr>
            <p:ph type="body" sz="quarter" idx="20" hasCustomPrompt="1"/>
          </p:nvPr>
        </p:nvSpPr>
        <p:spPr>
          <a:xfrm>
            <a:off x="1219971" y="3837402"/>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0" name="Straight Connector 9">
            <a:extLst>
              <a:ext uri="{FF2B5EF4-FFF2-40B4-BE49-F238E27FC236}">
                <a16:creationId xmlns:a16="http://schemas.microsoft.com/office/drawing/2014/main" id="{2A5E65B9-B032-EF49-8461-BFA65C53002D}"/>
              </a:ext>
            </a:extLst>
          </p:cNvPr>
          <p:cNvCxnSpPr>
            <a:cxnSpLocks/>
          </p:cNvCxnSpPr>
          <p:nvPr userDrawn="1"/>
        </p:nvCxnSpPr>
        <p:spPr>
          <a:xfrm flipV="1">
            <a:off x="543032" y="4140316"/>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Freeform 26">
            <a:extLst>
              <a:ext uri="{FF2B5EF4-FFF2-40B4-BE49-F238E27FC236}">
                <a16:creationId xmlns:a16="http://schemas.microsoft.com/office/drawing/2014/main" id="{071122C1-0DBA-21F0-E9AF-2E8EF0078FB4}"/>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3" name="Text Placeholder 23">
            <a:extLst>
              <a:ext uri="{FF2B5EF4-FFF2-40B4-BE49-F238E27FC236}">
                <a16:creationId xmlns:a16="http://schemas.microsoft.com/office/drawing/2014/main" id="{C1478FC6-3221-D38D-4BFA-101F85A70602}"/>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9" name="object 3">
            <a:extLst>
              <a:ext uri="{FF2B5EF4-FFF2-40B4-BE49-F238E27FC236}">
                <a16:creationId xmlns:a16="http://schemas.microsoft.com/office/drawing/2014/main" id="{F76A21AE-2578-2444-0FF1-A5BC33671349}"/>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30" name="Freeform 29">
            <a:extLst>
              <a:ext uri="{FF2B5EF4-FFF2-40B4-BE49-F238E27FC236}">
                <a16:creationId xmlns:a16="http://schemas.microsoft.com/office/drawing/2014/main" id="{321E9D60-3805-0000-1904-0B2C7E3B1550}"/>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FE9E71F1-AFF5-4371-3E21-CA16DF81BAB3}"/>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4" name="Text Placeholder 32">
            <a:extLst>
              <a:ext uri="{FF2B5EF4-FFF2-40B4-BE49-F238E27FC236}">
                <a16:creationId xmlns:a16="http://schemas.microsoft.com/office/drawing/2014/main" id="{594BAFA5-AC5D-D483-97BD-694FF4215BCB}"/>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36" name="Text Placeholder 32">
            <a:extLst>
              <a:ext uri="{FF2B5EF4-FFF2-40B4-BE49-F238E27FC236}">
                <a16:creationId xmlns:a16="http://schemas.microsoft.com/office/drawing/2014/main" id="{A354B995-A8AC-DDA0-B372-E8EA021210F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02</a:t>
            </a:r>
            <a:endParaRPr lang="en-US" dirty="0"/>
          </a:p>
        </p:txBody>
      </p:sp>
      <p:sp>
        <p:nvSpPr>
          <p:cNvPr id="40" name="Text Placeholder 32">
            <a:extLst>
              <a:ext uri="{FF2B5EF4-FFF2-40B4-BE49-F238E27FC236}">
                <a16:creationId xmlns:a16="http://schemas.microsoft.com/office/drawing/2014/main" id="{0728D1F7-D9FD-69F6-1C0B-77B8401340A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41" name="Straight Connector 40">
            <a:extLst>
              <a:ext uri="{FF2B5EF4-FFF2-40B4-BE49-F238E27FC236}">
                <a16:creationId xmlns:a16="http://schemas.microsoft.com/office/drawing/2014/main" id="{91D6FE6B-A426-4D0D-01A3-BBD13DABA2A1}"/>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object 3">
            <a:extLst>
              <a:ext uri="{FF2B5EF4-FFF2-40B4-BE49-F238E27FC236}">
                <a16:creationId xmlns:a16="http://schemas.microsoft.com/office/drawing/2014/main" id="{188025B6-A722-4EA8-AE0E-2CF7CA414D65}"/>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5" name="Text Placeholder 32">
            <a:extLst>
              <a:ext uri="{FF2B5EF4-FFF2-40B4-BE49-F238E27FC236}">
                <a16:creationId xmlns:a16="http://schemas.microsoft.com/office/drawing/2014/main" id="{9198FEE8-44BD-0E36-3CE0-94BE53BC2BDA}"/>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46" name="Text Placeholder 32">
            <a:extLst>
              <a:ext uri="{FF2B5EF4-FFF2-40B4-BE49-F238E27FC236}">
                <a16:creationId xmlns:a16="http://schemas.microsoft.com/office/drawing/2014/main" id="{4AE00B4D-D121-2B75-3B44-FDE3DFE8E00D}"/>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03</a:t>
            </a:r>
            <a:endParaRPr lang="en-US" dirty="0"/>
          </a:p>
        </p:txBody>
      </p:sp>
      <p:sp>
        <p:nvSpPr>
          <p:cNvPr id="54" name="Text Placeholder 32">
            <a:extLst>
              <a:ext uri="{FF2B5EF4-FFF2-40B4-BE49-F238E27FC236}">
                <a16:creationId xmlns:a16="http://schemas.microsoft.com/office/drawing/2014/main" id="{992D58FF-0AA7-C6FB-F16A-3AEEEBBAFC18}"/>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55" name="Straight Connector 54">
            <a:extLst>
              <a:ext uri="{FF2B5EF4-FFF2-40B4-BE49-F238E27FC236}">
                <a16:creationId xmlns:a16="http://schemas.microsoft.com/office/drawing/2014/main" id="{05A7438C-23BE-5C91-3161-445555F79406}"/>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Freeform 55">
            <a:extLst>
              <a:ext uri="{FF2B5EF4-FFF2-40B4-BE49-F238E27FC236}">
                <a16:creationId xmlns:a16="http://schemas.microsoft.com/office/drawing/2014/main" id="{BDA15F7A-A7A8-9191-1E86-0531DAF210A5}"/>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57" name="Text Placeholder 23">
            <a:extLst>
              <a:ext uri="{FF2B5EF4-FFF2-40B4-BE49-F238E27FC236}">
                <a16:creationId xmlns:a16="http://schemas.microsoft.com/office/drawing/2014/main" id="{03FEF671-AD38-449A-7146-320D75633A36}"/>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73" name="Text Placeholder 32">
            <a:extLst>
              <a:ext uri="{FF2B5EF4-FFF2-40B4-BE49-F238E27FC236}">
                <a16:creationId xmlns:a16="http://schemas.microsoft.com/office/drawing/2014/main" id="{445291E5-E8FB-06B9-3A8F-F924A72BC11E}"/>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193081380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allery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0" name="Freeform 9">
            <a:extLst>
              <a:ext uri="{FF2B5EF4-FFF2-40B4-BE49-F238E27FC236}">
                <a16:creationId xmlns:a16="http://schemas.microsoft.com/office/drawing/2014/main" id="{38B3A626-8AAD-5C07-63EB-ECD7DE8E9F87}"/>
              </a:ext>
            </a:extLst>
          </p:cNvPr>
          <p:cNvSpPr>
            <a:spLocks noGrp="1"/>
          </p:cNvSpPr>
          <p:nvPr>
            <p:ph type="pic" sz="quarter" idx="76"/>
          </p:nvPr>
        </p:nvSpPr>
        <p:spPr>
          <a:xfrm>
            <a:off x="5832763" y="2344365"/>
            <a:ext cx="5694219" cy="2178997"/>
          </a:xfrm>
          <a:custGeom>
            <a:avLst/>
            <a:gdLst>
              <a:gd name="connsiteX0" fmla="*/ 0 w 5694219"/>
              <a:gd name="connsiteY0" fmla="*/ 0 h 2178997"/>
              <a:gd name="connsiteX1" fmla="*/ 5694219 w 5694219"/>
              <a:gd name="connsiteY1" fmla="*/ 0 h 2178997"/>
              <a:gd name="connsiteX2" fmla="*/ 5694219 w 5694219"/>
              <a:gd name="connsiteY2" fmla="*/ 1564607 h 2178997"/>
              <a:gd name="connsiteX3" fmla="*/ 5454783 w 5694219"/>
              <a:gd name="connsiteY3" fmla="*/ 1564607 h 2178997"/>
              <a:gd name="connsiteX4" fmla="*/ 5454783 w 5694219"/>
              <a:gd name="connsiteY4" fmla="*/ 2178997 h 2178997"/>
              <a:gd name="connsiteX5" fmla="*/ 0 w 5694219"/>
              <a:gd name="connsiteY5" fmla="*/ 2178997 h 2178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4219" h="2178997">
                <a:moveTo>
                  <a:pt x="0" y="0"/>
                </a:moveTo>
                <a:lnTo>
                  <a:pt x="5694219" y="0"/>
                </a:lnTo>
                <a:lnTo>
                  <a:pt x="5694219" y="1564607"/>
                </a:lnTo>
                <a:lnTo>
                  <a:pt x="5454783" y="1564607"/>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6" name="Freeform 5">
            <a:extLst>
              <a:ext uri="{FF2B5EF4-FFF2-40B4-BE49-F238E27FC236}">
                <a16:creationId xmlns:a16="http://schemas.microsoft.com/office/drawing/2014/main" id="{EF504E28-163C-C046-DD0F-13F27627BBD4}"/>
              </a:ext>
            </a:extLst>
          </p:cNvPr>
          <p:cNvSpPr>
            <a:spLocks noGrp="1"/>
          </p:cNvSpPr>
          <p:nvPr>
            <p:ph type="pic" sz="quarter" idx="77"/>
          </p:nvPr>
        </p:nvSpPr>
        <p:spPr>
          <a:xfrm>
            <a:off x="5832763" y="4688732"/>
            <a:ext cx="5454783" cy="2178997"/>
          </a:xfrm>
          <a:custGeom>
            <a:avLst/>
            <a:gdLst>
              <a:gd name="connsiteX0" fmla="*/ 0 w 5454783"/>
              <a:gd name="connsiteY0" fmla="*/ 0 h 2178997"/>
              <a:gd name="connsiteX1" fmla="*/ 5454783 w 5454783"/>
              <a:gd name="connsiteY1" fmla="*/ 0 h 2178997"/>
              <a:gd name="connsiteX2" fmla="*/ 5454783 w 5454783"/>
              <a:gd name="connsiteY2" fmla="*/ 2178997 h 2178997"/>
              <a:gd name="connsiteX3" fmla="*/ 0 w 5454783"/>
              <a:gd name="connsiteY3" fmla="*/ 2178997 h 2178997"/>
            </a:gdLst>
            <a:ahLst/>
            <a:cxnLst>
              <a:cxn ang="0">
                <a:pos x="connsiteX0" y="connsiteY0"/>
              </a:cxn>
              <a:cxn ang="0">
                <a:pos x="connsiteX1" y="connsiteY1"/>
              </a:cxn>
              <a:cxn ang="0">
                <a:pos x="connsiteX2" y="connsiteY2"/>
              </a:cxn>
              <a:cxn ang="0">
                <a:pos x="connsiteX3" y="connsiteY3"/>
              </a:cxn>
            </a:cxnLst>
            <a:rect l="l" t="t" r="r" b="b"/>
            <a:pathLst>
              <a:path w="5454783" h="2178997">
                <a:moveTo>
                  <a:pt x="0" y="0"/>
                </a:moveTo>
                <a:lnTo>
                  <a:pt x="5454783" y="0"/>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2178997"/>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9006956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Gallery 05">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2"/>
            <a:ext cx="179948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 name="Freeform 1">
            <a:extLst>
              <a:ext uri="{FF2B5EF4-FFF2-40B4-BE49-F238E27FC236}">
                <a16:creationId xmlns:a16="http://schemas.microsoft.com/office/drawing/2014/main" id="{3F88BD6C-5286-2FDF-1DA8-EB249E636D56}"/>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6" name="Picture Placeholder 12">
            <a:extLst>
              <a:ext uri="{FF2B5EF4-FFF2-40B4-BE49-F238E27FC236}">
                <a16:creationId xmlns:a16="http://schemas.microsoft.com/office/drawing/2014/main" id="{8C624E47-695B-5CA8-0DFF-70206D787EAF}"/>
              </a:ext>
            </a:extLst>
          </p:cNvPr>
          <p:cNvSpPr>
            <a:spLocks noGrp="1"/>
          </p:cNvSpPr>
          <p:nvPr>
            <p:ph type="pic" sz="quarter" idx="77"/>
          </p:nvPr>
        </p:nvSpPr>
        <p:spPr>
          <a:xfrm>
            <a:off x="7777018" y="-2"/>
            <a:ext cx="1799489" cy="3342069"/>
          </a:xfrm>
          <a:prstGeom prst="rect">
            <a:avLst/>
          </a:prstGeom>
          <a:solidFill>
            <a:schemeClr val="bg1">
              <a:lumMod val="95000"/>
            </a:schemeClr>
          </a:solidFill>
        </p:spPr>
        <p:txBody>
          <a:bodyPr/>
          <a:lstStyle/>
          <a:p>
            <a:endParaRPr lang="en-GB"/>
          </a:p>
        </p:txBody>
      </p:sp>
      <p:sp>
        <p:nvSpPr>
          <p:cNvPr id="17" name="Picture Placeholder 12">
            <a:extLst>
              <a:ext uri="{FF2B5EF4-FFF2-40B4-BE49-F238E27FC236}">
                <a16:creationId xmlns:a16="http://schemas.microsoft.com/office/drawing/2014/main" id="{9747594A-A68A-1C5A-3E82-B49221D19424}"/>
              </a:ext>
            </a:extLst>
          </p:cNvPr>
          <p:cNvSpPr>
            <a:spLocks noGrp="1"/>
          </p:cNvSpPr>
          <p:nvPr>
            <p:ph type="pic" sz="quarter" idx="78"/>
          </p:nvPr>
        </p:nvSpPr>
        <p:spPr>
          <a:xfrm>
            <a:off x="9721272" y="-2"/>
            <a:ext cx="1799489" cy="3342069"/>
          </a:xfrm>
          <a:prstGeom prst="rect">
            <a:avLst/>
          </a:prstGeom>
          <a:solidFill>
            <a:schemeClr val="bg1">
              <a:lumMod val="95000"/>
            </a:schemeClr>
          </a:solidFill>
        </p:spPr>
        <p:txBody>
          <a:bodyPr/>
          <a:lstStyle/>
          <a:p>
            <a:endParaRPr lang="en-GB"/>
          </a:p>
        </p:txBody>
      </p:sp>
    </p:spTree>
    <p:extLst>
      <p:ext uri="{BB962C8B-B14F-4D97-AF65-F5344CB8AC3E}">
        <p14:creationId xmlns:p14="http://schemas.microsoft.com/office/powerpoint/2010/main" val="19697178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0E807BD2-97E5-C5B5-B370-F5AF1F8A37FB}"/>
              </a:ext>
            </a:extLst>
          </p:cNvPr>
          <p:cNvSpPr/>
          <p:nvPr userDrawn="1"/>
        </p:nvSpPr>
        <p:spPr>
          <a:xfrm rot="5400000" flipH="1">
            <a:off x="5832064" y="-240813"/>
            <a:ext cx="6115866" cy="6604005"/>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8708808" y="4566502"/>
            <a:ext cx="3195486"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a:t>follow our journey</a:t>
            </a:r>
          </a:p>
        </p:txBody>
      </p:sp>
      <p:sp>
        <p:nvSpPr>
          <p:cNvPr id="2" name="Freeform 1">
            <a:extLst>
              <a:ext uri="{FF2B5EF4-FFF2-40B4-BE49-F238E27FC236}">
                <a16:creationId xmlns:a16="http://schemas.microsoft.com/office/drawing/2014/main" id="{85DB1E34-A754-6299-9916-AB30C9F37056}"/>
              </a:ext>
            </a:extLst>
          </p:cNvPr>
          <p:cNvSpPr/>
          <p:nvPr userDrawn="1"/>
        </p:nvSpPr>
        <p:spPr>
          <a:xfrm>
            <a:off x="-36951" y="4542735"/>
            <a:ext cx="6700701" cy="778675"/>
          </a:xfrm>
          <a:custGeom>
            <a:avLst/>
            <a:gdLst>
              <a:gd name="connsiteX0" fmla="*/ 0 w 6700701"/>
              <a:gd name="connsiteY0" fmla="*/ 0 h 778675"/>
              <a:gd name="connsiteX1" fmla="*/ 824834 w 6700701"/>
              <a:gd name="connsiteY1" fmla="*/ 0 h 778675"/>
              <a:gd name="connsiteX2" fmla="*/ 5315191 w 6700701"/>
              <a:gd name="connsiteY2" fmla="*/ 0 h 778675"/>
              <a:gd name="connsiteX3" fmla="*/ 6140025 w 6700701"/>
              <a:gd name="connsiteY3" fmla="*/ 0 h 778675"/>
              <a:gd name="connsiteX4" fmla="*/ 6700701 w 6700701"/>
              <a:gd name="connsiteY4" fmla="*/ 421337 h 778675"/>
              <a:gd name="connsiteX5" fmla="*/ 6700701 w 6700701"/>
              <a:gd name="connsiteY5" fmla="*/ 778675 h 778675"/>
              <a:gd name="connsiteX6" fmla="*/ 5875867 w 6700701"/>
              <a:gd name="connsiteY6" fmla="*/ 778675 h 778675"/>
              <a:gd name="connsiteX7" fmla="*/ 843201 w 6700701"/>
              <a:gd name="connsiteY7" fmla="*/ 778675 h 778675"/>
              <a:gd name="connsiteX8" fmla="*/ 18367 w 6700701"/>
              <a:gd name="connsiteY8" fmla="*/ 778675 h 778675"/>
              <a:gd name="connsiteX9" fmla="*/ 18367 w 6700701"/>
              <a:gd name="connsiteY9" fmla="*/ 154913 h 778675"/>
              <a:gd name="connsiteX10" fmla="*/ 11904 w 6700701"/>
              <a:gd name="connsiteY10" fmla="*/ 5865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00701" h="778675">
                <a:moveTo>
                  <a:pt x="0" y="0"/>
                </a:moveTo>
                <a:lnTo>
                  <a:pt x="824834" y="0"/>
                </a:lnTo>
                <a:lnTo>
                  <a:pt x="5315191" y="0"/>
                </a:lnTo>
                <a:lnTo>
                  <a:pt x="6140025" y="0"/>
                </a:lnTo>
                <a:cubicBezTo>
                  <a:pt x="6448753" y="0"/>
                  <a:pt x="6700701" y="189335"/>
                  <a:pt x="6700701" y="421337"/>
                </a:cubicBezTo>
                <a:lnTo>
                  <a:pt x="6700701" y="778675"/>
                </a:lnTo>
                <a:lnTo>
                  <a:pt x="5875867" y="778675"/>
                </a:lnTo>
                <a:lnTo>
                  <a:pt x="843201" y="778675"/>
                </a:lnTo>
                <a:lnTo>
                  <a:pt x="18367" y="778675"/>
                </a:lnTo>
                <a:lnTo>
                  <a:pt x="18367" y="154913"/>
                </a:lnTo>
                <a:cubicBezTo>
                  <a:pt x="18367" y="122412"/>
                  <a:pt x="16178" y="90298"/>
                  <a:pt x="11904" y="5865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9" name="Text Placeholder 23">
            <a:extLst>
              <a:ext uri="{FF2B5EF4-FFF2-40B4-BE49-F238E27FC236}">
                <a16:creationId xmlns:a16="http://schemas.microsoft.com/office/drawing/2014/main" id="{68D02844-8FD4-0761-81EA-96690D61DEE3}"/>
              </a:ext>
            </a:extLst>
          </p:cNvPr>
          <p:cNvSpPr>
            <a:spLocks noGrp="1"/>
          </p:cNvSpPr>
          <p:nvPr>
            <p:ph type="body" sz="quarter" idx="17" hasCustomPrompt="1"/>
          </p:nvPr>
        </p:nvSpPr>
        <p:spPr>
          <a:xfrm>
            <a:off x="603661" y="4708722"/>
            <a:ext cx="4414577" cy="679345"/>
          </a:xfrm>
          <a:prstGeom prst="rect">
            <a:avLst/>
          </a:prstGeom>
        </p:spPr>
        <p:txBody>
          <a:bodyPr>
            <a:noAutofit/>
          </a:bodyPr>
          <a:lstStyle>
            <a:lvl1pPr marL="0" indent="0" algn="l">
              <a:buNone/>
              <a:defRPr sz="2800" b="0" i="0">
                <a:solidFill>
                  <a:schemeClr val="bg1"/>
                </a:solidFill>
                <a:latin typeface="+mn-lt"/>
              </a:defRPr>
            </a:lvl1pPr>
          </a:lstStyle>
          <a:p>
            <a:pPr lvl="0"/>
            <a:r>
              <a:rPr lang="en-US" dirty="0" err="1"/>
              <a:t>www.epicstays.eu</a:t>
            </a:r>
            <a:endParaRPr lang="en-US" dirty="0"/>
          </a:p>
        </p:txBody>
      </p:sp>
      <p:pic>
        <p:nvPicPr>
          <p:cNvPr id="3" name="Picture 2">
            <a:extLst>
              <a:ext uri="{FF2B5EF4-FFF2-40B4-BE49-F238E27FC236}">
                <a16:creationId xmlns:a16="http://schemas.microsoft.com/office/drawing/2014/main" id="{CE0EE440-4826-E654-F6AE-1B53749CDEB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4" name="Picture 3" descr="Co-funded by the European Union logo in png for web usage">
            <a:extLst>
              <a:ext uri="{FF2B5EF4-FFF2-40B4-BE49-F238E27FC236}">
                <a16:creationId xmlns:a16="http://schemas.microsoft.com/office/drawing/2014/main" id="{8BBBDFE7-FA04-3AB8-62A8-D970A1906FF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5" name="Rectangle 4">
            <a:extLst>
              <a:ext uri="{FF2B5EF4-FFF2-40B4-BE49-F238E27FC236}">
                <a16:creationId xmlns:a16="http://schemas.microsoft.com/office/drawing/2014/main" id="{2F14D5EC-CFE7-019F-EE05-B294D3238EE0}"/>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6" name="Group 5">
            <a:extLst>
              <a:ext uri="{FF2B5EF4-FFF2-40B4-BE49-F238E27FC236}">
                <a16:creationId xmlns:a16="http://schemas.microsoft.com/office/drawing/2014/main" id="{837936D7-4553-E9CC-FC55-D1B5E5D4647D}"/>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34C90407-84FA-28AB-9FD2-61204671CEBA}"/>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F8E08C42-E0A7-8749-9117-84638ABB9F9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09706829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11122944" cy="598534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82CCCA"/>
          </a:solidFill>
          <a:ln w="3598" cap="flat">
            <a:noFill/>
            <a:prstDash val="solid"/>
            <a:miter/>
          </a:ln>
        </p:spPr>
        <p:txBody>
          <a:bodyPr rtlCol="0" anchor="ctr"/>
          <a:lstStyle/>
          <a:p>
            <a:endParaRPr lang="en-US" b="0" i="0" dirty="0">
              <a:latin typeface="Calibri" panose="020F0502020204030204" pitchFamily="34" charset="0"/>
            </a:endParaRP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10190900" cy="4671588"/>
          </a:xfrm>
          <a:prstGeom prst="rect">
            <a:avLst/>
          </a:prstGeom>
          <a:noFill/>
        </p:spPr>
        <p:txBody>
          <a:bodyPr/>
          <a:lstStyle>
            <a:lvl1pPr marL="0" indent="0">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Sub-heading</a:t>
            </a:r>
            <a:endParaRPr lang="en-US" dirty="0"/>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Project Overview</a:t>
            </a:r>
          </a:p>
        </p:txBody>
      </p:sp>
    </p:spTree>
    <p:extLst>
      <p:ext uri="{BB962C8B-B14F-4D97-AF65-F5344CB8AC3E}">
        <p14:creationId xmlns:p14="http://schemas.microsoft.com/office/powerpoint/2010/main" val="3885723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s Slide 02">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64AFAF"/>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6BF8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1B4A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04</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Freeform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Freeform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05</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06</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Freeform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409520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ntents Slide 03">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82CCCA"/>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07</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Picture Placeholder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08</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09</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Picture Placeholder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1406638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8077"/>
            <a:ext cx="6185499" cy="66778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459597"/>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12897" y="79970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48193" y="79970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lnSpc>
                <a:spcPct val="100000"/>
              </a:lnSpc>
              <a:spcBef>
                <a:spcPts val="0"/>
              </a:spcBef>
              <a:buNone/>
              <a:defRPr sz="30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34600" y="1714697"/>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669896" y="1714697"/>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41179" y="2629684"/>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676475" y="2629684"/>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862882" y="3544672"/>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698178" y="3544672"/>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41179" y="445965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676475" y="445965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lnSpc>
                <a:spcPct val="100000"/>
              </a:lnSpc>
              <a:spcBef>
                <a:spcPts val="0"/>
              </a:spcBef>
              <a:buNone/>
              <a:defRPr sz="3600" b="0" i="0">
                <a:solidFill>
                  <a:schemeClr val="bg1"/>
                </a:solidFill>
                <a:latin typeface="+mn-lt"/>
              </a:defRPr>
            </a:lvl1pPr>
          </a:lstStyle>
          <a:p>
            <a:pPr lvl="0"/>
            <a:r>
              <a:rPr lang="en-US" dirty="0"/>
              <a:t>Project Overview</a:t>
            </a:r>
          </a:p>
        </p:txBody>
      </p:sp>
      <p:cxnSp>
        <p:nvCxnSpPr>
          <p:cNvPr id="2" name="Straight Connector 1">
            <a:extLst>
              <a:ext uri="{FF2B5EF4-FFF2-40B4-BE49-F238E27FC236}">
                <a16:creationId xmlns:a16="http://schemas.microsoft.com/office/drawing/2014/main" id="{42D92AE2-8DEA-3406-410E-6A20238C8164}"/>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AF2699A1-72FA-36D5-CDD9-C238F0EA850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Rectangle 3">
            <a:extLst>
              <a:ext uri="{FF2B5EF4-FFF2-40B4-BE49-F238E27FC236}">
                <a16:creationId xmlns:a16="http://schemas.microsoft.com/office/drawing/2014/main" id="{B4691F02-C785-F6D2-6DC2-78AFD51F5263}"/>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a:t>
            </a:r>
            <a:r>
              <a:rPr lang="en-GB" sz="600" b="1" i="0" u="none" spc="0" dirty="0">
                <a:solidFill>
                  <a:srgbClr val="459597"/>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DESIGNING INNOVATIVE TOURISM STAYS</a:t>
            </a:r>
          </a:p>
        </p:txBody>
      </p:sp>
    </p:spTree>
    <p:extLst>
      <p:ext uri="{BB962C8B-B14F-4D97-AF65-F5344CB8AC3E}">
        <p14:creationId xmlns:p14="http://schemas.microsoft.com/office/powerpoint/2010/main" val="2476502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01">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DDCA6A74-0F05-4A37-278E-DFD3C0622D66}"/>
              </a:ext>
            </a:extLst>
          </p:cNvPr>
          <p:cNvSpPr/>
          <p:nvPr userDrawn="1"/>
        </p:nvSpPr>
        <p:spPr>
          <a:xfrm>
            <a:off x="8391777" y="640554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3D984B40-C966-3344-5C21-5B1E55326303}"/>
              </a:ext>
            </a:extLst>
          </p:cNvPr>
          <p:cNvSpPr/>
          <p:nvPr userDrawn="1"/>
        </p:nvSpPr>
        <p:spPr>
          <a:xfrm>
            <a:off x="441705" y="0"/>
            <a:ext cx="5254245" cy="5672138"/>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Text Placeholder 23">
            <a:extLst>
              <a:ext uri="{FF2B5EF4-FFF2-40B4-BE49-F238E27FC236}">
                <a16:creationId xmlns:a16="http://schemas.microsoft.com/office/drawing/2014/main" id="{E3606AA7-F9CD-6342-8AC5-0178F2535BD1}"/>
              </a:ext>
            </a:extLst>
          </p:cNvPr>
          <p:cNvSpPr>
            <a:spLocks noGrp="1"/>
          </p:cNvSpPr>
          <p:nvPr>
            <p:ph type="body" sz="quarter" idx="13" hasCustomPrompt="1"/>
          </p:nvPr>
        </p:nvSpPr>
        <p:spPr>
          <a:xfrm>
            <a:off x="541241" y="792400"/>
            <a:ext cx="5055171" cy="380817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6" name="Freeform 5">
            <a:extLst>
              <a:ext uri="{FF2B5EF4-FFF2-40B4-BE49-F238E27FC236}">
                <a16:creationId xmlns:a16="http://schemas.microsoft.com/office/drawing/2014/main" id="{5339985B-2849-EA23-A37C-964C34A0E1CE}"/>
              </a:ext>
            </a:extLst>
          </p:cNvPr>
          <p:cNvSpPr>
            <a:spLocks noGrp="1"/>
          </p:cNvSpPr>
          <p:nvPr>
            <p:ph type="pic" sz="quarter" idx="41"/>
          </p:nvPr>
        </p:nvSpPr>
        <p:spPr>
          <a:xfrm>
            <a:off x="4229099" y="1658170"/>
            <a:ext cx="7122409" cy="5199830"/>
          </a:xfrm>
          <a:custGeom>
            <a:avLst/>
            <a:gdLst>
              <a:gd name="connsiteX0" fmla="*/ 4162678 w 7122409"/>
              <a:gd name="connsiteY0" fmla="*/ 4747371 h 5199830"/>
              <a:gd name="connsiteX1" fmla="*/ 4162678 w 7122409"/>
              <a:gd name="connsiteY1" fmla="*/ 5199791 h 5199830"/>
              <a:gd name="connsiteX2" fmla="*/ 7122374 w 7122409"/>
              <a:gd name="connsiteY2" fmla="*/ 5199791 h 5199830"/>
              <a:gd name="connsiteX3" fmla="*/ 7122374 w 7122409"/>
              <a:gd name="connsiteY3" fmla="*/ 4747371 h 5199830"/>
              <a:gd name="connsiteX4" fmla="*/ 3561205 w 7122409"/>
              <a:gd name="connsiteY4" fmla="*/ 0 h 5199830"/>
              <a:gd name="connsiteX5" fmla="*/ 7122409 w 7122409"/>
              <a:gd name="connsiteY5" fmla="*/ 3560379 h 5199830"/>
              <a:gd name="connsiteX6" fmla="*/ 7114976 w 7122409"/>
              <a:gd name="connsiteY6" fmla="*/ 3761070 h 5199830"/>
              <a:gd name="connsiteX7" fmla="*/ 7122409 w 7122409"/>
              <a:gd name="connsiteY7" fmla="*/ 3761070 h 5199830"/>
              <a:gd name="connsiteX8" fmla="*/ 7122409 w 7122409"/>
              <a:gd name="connsiteY8" fmla="*/ 5199830 h 5199830"/>
              <a:gd name="connsiteX9" fmla="*/ 0 w 7122409"/>
              <a:gd name="connsiteY9" fmla="*/ 5199830 h 5199830"/>
              <a:gd name="connsiteX10" fmla="*/ 0 w 7122409"/>
              <a:gd name="connsiteY10" fmla="*/ 3761070 h 5199830"/>
              <a:gd name="connsiteX11" fmla="*/ 7431 w 7122409"/>
              <a:gd name="connsiteY11" fmla="*/ 3761070 h 5199830"/>
              <a:gd name="connsiteX12" fmla="*/ 0 w 7122409"/>
              <a:gd name="connsiteY12" fmla="*/ 3560380 h 5199830"/>
              <a:gd name="connsiteX13" fmla="*/ 3561205 w 7122409"/>
              <a:gd name="connsiteY13" fmla="*/ 0 h 5199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22409" h="5199830">
                <a:moveTo>
                  <a:pt x="4162678" y="4747371"/>
                </a:moveTo>
                <a:lnTo>
                  <a:pt x="4162678" y="5199791"/>
                </a:lnTo>
                <a:lnTo>
                  <a:pt x="7122374" y="5199791"/>
                </a:lnTo>
                <a:lnTo>
                  <a:pt x="7122374" y="4747371"/>
                </a:lnTo>
                <a:close/>
                <a:moveTo>
                  <a:pt x="3561205" y="0"/>
                </a:moveTo>
                <a:cubicBezTo>
                  <a:pt x="5531389" y="0"/>
                  <a:pt x="7122409" y="1598085"/>
                  <a:pt x="7122409" y="3560379"/>
                </a:cubicBezTo>
                <a:cubicBezTo>
                  <a:pt x="7122409" y="3627274"/>
                  <a:pt x="7122409" y="3701607"/>
                  <a:pt x="7114976" y="3761070"/>
                </a:cubicBezTo>
                <a:lnTo>
                  <a:pt x="7122409" y="3761070"/>
                </a:lnTo>
                <a:lnTo>
                  <a:pt x="7122409" y="5199830"/>
                </a:lnTo>
                <a:lnTo>
                  <a:pt x="0" y="5199830"/>
                </a:lnTo>
                <a:lnTo>
                  <a:pt x="0" y="3761070"/>
                </a:lnTo>
                <a:lnTo>
                  <a:pt x="7431" y="3761070"/>
                </a:lnTo>
                <a:cubicBezTo>
                  <a:pt x="0" y="3694174"/>
                  <a:pt x="0" y="3627274"/>
                  <a:pt x="0" y="3560380"/>
                </a:cubicBezTo>
                <a:cubicBezTo>
                  <a:pt x="0" y="1590648"/>
                  <a:pt x="1591015" y="0"/>
                  <a:pt x="3561205" y="0"/>
                </a:cubicBezTo>
                <a:close/>
              </a:path>
            </a:pathLst>
          </a:custGeom>
          <a:solidFill>
            <a:schemeClr val="bg1">
              <a:lumMod val="95000"/>
            </a:schemeClr>
          </a:solidFill>
          <a:ln>
            <a:noFill/>
          </a:ln>
        </p:spPr>
        <p:txBody>
          <a:bodyPr wrap="square" anchor="ctr">
            <a:noAutofit/>
          </a:bodyPr>
          <a:lstStyle>
            <a:lvl1pPr marL="0" indent="0" algn="ctr">
              <a:buNone/>
              <a:defRPr sz="800">
                <a:solidFill>
                  <a:schemeClr val="bg1">
                    <a:lumMod val="95000"/>
                  </a:schemeClr>
                </a:solidFill>
                <a:latin typeface="Calibri" panose="020F0502020204030204" pitchFamily="34" charset="0"/>
                <a:cs typeface="Calibri" panose="020F0502020204030204" pitchFamily="34" charset="0"/>
              </a:defRPr>
            </a:lvl1pPr>
          </a:lstStyle>
          <a:p>
            <a:endParaRPr lang="en-US" dirty="0"/>
          </a:p>
        </p:txBody>
      </p:sp>
      <p:sp>
        <p:nvSpPr>
          <p:cNvPr id="3" name="Slide Number Placeholder 5">
            <a:extLst>
              <a:ext uri="{FF2B5EF4-FFF2-40B4-BE49-F238E27FC236}">
                <a16:creationId xmlns:a16="http://schemas.microsoft.com/office/drawing/2014/main" id="{60112ED1-CEA1-671E-97F9-8DD1377E2D7B}"/>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622F69F4-FE50-DCDE-7B3C-45C87E383DF5}"/>
              </a:ext>
            </a:extLst>
          </p:cNvPr>
          <p:cNvSpPr>
            <a:spLocks noGrp="1"/>
          </p:cNvSpPr>
          <p:nvPr>
            <p:ph type="body" sz="quarter" idx="65" hasCustomPrompt="1"/>
          </p:nvPr>
        </p:nvSpPr>
        <p:spPr>
          <a:xfrm>
            <a:off x="8397787" y="640554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49323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Quote Slide 03">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0CD57FA-B3ED-4372-0D79-54D3FCF6B4E5}"/>
              </a:ext>
            </a:extLst>
          </p:cNvPr>
          <p:cNvSpPr/>
          <p:nvPr userDrawn="1"/>
        </p:nvSpPr>
        <p:spPr>
          <a:xfrm>
            <a:off x="9232269" y="6009098"/>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Freeform 6">
            <a:extLst>
              <a:ext uri="{FF2B5EF4-FFF2-40B4-BE49-F238E27FC236}">
                <a16:creationId xmlns:a16="http://schemas.microsoft.com/office/drawing/2014/main" id="{903C83E3-1DC4-31AF-AF62-B0BEC7B5CFF7}"/>
              </a:ext>
            </a:extLst>
          </p:cNvPr>
          <p:cNvSpPr/>
          <p:nvPr userDrawn="1"/>
        </p:nvSpPr>
        <p:spPr>
          <a:xfrm rot="16200000">
            <a:off x="973329" y="-521495"/>
            <a:ext cx="5254245" cy="7200902"/>
          </a:xfrm>
          <a:custGeom>
            <a:avLst/>
            <a:gdLst>
              <a:gd name="connsiteX0" fmla="*/ 5254245 w 5254245"/>
              <a:gd name="connsiteY0" fmla="*/ 0 h 7200902"/>
              <a:gd name="connsiteX1" fmla="*/ 5254245 w 5254245"/>
              <a:gd name="connsiteY1" fmla="*/ 1528764 h 7200902"/>
              <a:gd name="connsiteX2" fmla="*/ 5254245 w 5254245"/>
              <a:gd name="connsiteY2" fmla="*/ 2897574 h 7200902"/>
              <a:gd name="connsiteX3" fmla="*/ 5254245 w 5254245"/>
              <a:gd name="connsiteY3" fmla="*/ 3045624 h 7200902"/>
              <a:gd name="connsiteX4" fmla="*/ 5254245 w 5254245"/>
              <a:gd name="connsiteY4" fmla="*/ 4426338 h 7200902"/>
              <a:gd name="connsiteX5" fmla="*/ 5248763 w 5254245"/>
              <a:gd name="connsiteY5" fmla="*/ 4426338 h 7200902"/>
              <a:gd name="connsiteX6" fmla="*/ 5254245 w 5254245"/>
              <a:gd name="connsiteY6" fmla="*/ 4574389 h 7200902"/>
              <a:gd name="connsiteX7" fmla="*/ 2627122 w 5254245"/>
              <a:gd name="connsiteY7" fmla="*/ 7200902 h 7200902"/>
              <a:gd name="connsiteX8" fmla="*/ 0 w 5254245"/>
              <a:gd name="connsiteY8" fmla="*/ 4574389 h 7200902"/>
              <a:gd name="connsiteX9" fmla="*/ 5483 w 5254245"/>
              <a:gd name="connsiteY9" fmla="*/ 4426338 h 7200902"/>
              <a:gd name="connsiteX10" fmla="*/ 0 w 5254245"/>
              <a:gd name="connsiteY10" fmla="*/ 4426338 h 7200902"/>
              <a:gd name="connsiteX11" fmla="*/ 0 w 5254245"/>
              <a:gd name="connsiteY11" fmla="*/ 3045624 h 7200902"/>
              <a:gd name="connsiteX12" fmla="*/ 0 w 5254245"/>
              <a:gd name="connsiteY12" fmla="*/ 2897573 h 7200902"/>
              <a:gd name="connsiteX13" fmla="*/ 0 w 5254245"/>
              <a:gd name="connsiteY13" fmla="*/ 1528764 h 7200902"/>
              <a:gd name="connsiteX14" fmla="*/ 0 w 5254245"/>
              <a:gd name="connsiteY14" fmla="*/ 0 h 7200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54245" h="7200902">
                <a:moveTo>
                  <a:pt x="5254245" y="0"/>
                </a:moveTo>
                <a:lnTo>
                  <a:pt x="5254245" y="1528764"/>
                </a:lnTo>
                <a:lnTo>
                  <a:pt x="5254245" y="2897574"/>
                </a:lnTo>
                <a:lnTo>
                  <a:pt x="5254245" y="3045624"/>
                </a:lnTo>
                <a:lnTo>
                  <a:pt x="5254245" y="4426338"/>
                </a:lnTo>
                <a:lnTo>
                  <a:pt x="5248763" y="4426338"/>
                </a:lnTo>
                <a:cubicBezTo>
                  <a:pt x="5254245" y="4475688"/>
                  <a:pt x="5254245" y="4525040"/>
                  <a:pt x="5254245" y="4574389"/>
                </a:cubicBezTo>
                <a:cubicBezTo>
                  <a:pt x="5254245" y="6027472"/>
                  <a:pt x="4080543" y="7200902"/>
                  <a:pt x="2627122" y="7200902"/>
                </a:cubicBezTo>
                <a:cubicBezTo>
                  <a:pt x="1173705" y="7200902"/>
                  <a:pt x="0" y="6021985"/>
                  <a:pt x="0" y="4574389"/>
                </a:cubicBezTo>
                <a:cubicBezTo>
                  <a:pt x="0" y="4525040"/>
                  <a:pt x="0" y="4470204"/>
                  <a:pt x="5483" y="4426338"/>
                </a:cubicBezTo>
                <a:lnTo>
                  <a:pt x="0" y="4426338"/>
                </a:lnTo>
                <a:lnTo>
                  <a:pt x="0" y="3045624"/>
                </a:lnTo>
                <a:lnTo>
                  <a:pt x="0" y="2897573"/>
                </a:lnTo>
                <a:lnTo>
                  <a:pt x="0" y="1528764"/>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 Placeholder 23">
            <a:extLst>
              <a:ext uri="{FF2B5EF4-FFF2-40B4-BE49-F238E27FC236}">
                <a16:creationId xmlns:a16="http://schemas.microsoft.com/office/drawing/2014/main" id="{CEEA58C9-11E4-74DF-FA2A-21DB2EC78C60}"/>
              </a:ext>
            </a:extLst>
          </p:cNvPr>
          <p:cNvSpPr>
            <a:spLocks noGrp="1"/>
          </p:cNvSpPr>
          <p:nvPr>
            <p:ph type="body" sz="quarter" idx="13" hasCustomPrompt="1"/>
          </p:nvPr>
        </p:nvSpPr>
        <p:spPr>
          <a:xfrm>
            <a:off x="640591" y="981987"/>
            <a:ext cx="4802284" cy="4193938"/>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10" name="Freeform 9">
            <a:extLst>
              <a:ext uri="{FF2B5EF4-FFF2-40B4-BE49-F238E27FC236}">
                <a16:creationId xmlns:a16="http://schemas.microsoft.com/office/drawing/2014/main" id="{A263F50D-15C6-1DC5-D2E6-86D7C375F099}"/>
              </a:ext>
            </a:extLst>
          </p:cNvPr>
          <p:cNvSpPr>
            <a:spLocks noGrp="1"/>
          </p:cNvSpPr>
          <p:nvPr>
            <p:ph type="pic" sz="quarter" idx="19"/>
          </p:nvPr>
        </p:nvSpPr>
        <p:spPr>
          <a:xfrm>
            <a:off x="5631688" y="1678929"/>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5900026 w 6560312"/>
              <a:gd name="connsiteY5" fmla="*/ 0 h 4556399"/>
              <a:gd name="connsiteX6" fmla="*/ 6560312 w 6560312"/>
              <a:gd name="connsiteY6" fmla="*/ 0 h 4556399"/>
              <a:gd name="connsiteX7" fmla="*/ 6560312 w 6560312"/>
              <a:gd name="connsiteY7" fmla="*/ 4556399 h 4556399"/>
              <a:gd name="connsiteX8" fmla="*/ 6560277 w 6560312"/>
              <a:gd name="connsiteY8" fmla="*/ 4556399 h 4556399"/>
              <a:gd name="connsiteX9" fmla="*/ 6560277 w 6560312"/>
              <a:gd name="connsiteY9" fmla="*/ 4330169 h 4556399"/>
              <a:gd name="connsiteX10" fmla="*/ 3600581 w 6560312"/>
              <a:gd name="connsiteY10" fmla="*/ 4330169 h 4556399"/>
              <a:gd name="connsiteX11" fmla="*/ 3600581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5900026" y="0"/>
                </a:lnTo>
                <a:lnTo>
                  <a:pt x="6560312" y="0"/>
                </a:lnTo>
                <a:lnTo>
                  <a:pt x="6560312" y="4556399"/>
                </a:lnTo>
                <a:lnTo>
                  <a:pt x="6560277" y="4556399"/>
                </a:lnTo>
                <a:lnTo>
                  <a:pt x="6560277" y="4330169"/>
                </a:lnTo>
                <a:lnTo>
                  <a:pt x="3600581" y="4330169"/>
                </a:lnTo>
                <a:lnTo>
                  <a:pt x="3600581"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9" name="Text Placeholder 23">
            <a:extLst>
              <a:ext uri="{FF2B5EF4-FFF2-40B4-BE49-F238E27FC236}">
                <a16:creationId xmlns:a16="http://schemas.microsoft.com/office/drawing/2014/main" id="{CD1AABD4-D352-B498-D38C-114265E448CB}"/>
              </a:ext>
            </a:extLst>
          </p:cNvPr>
          <p:cNvSpPr>
            <a:spLocks noGrp="1"/>
          </p:cNvSpPr>
          <p:nvPr>
            <p:ph type="body" sz="quarter" idx="65" hasCustomPrompt="1"/>
          </p:nvPr>
        </p:nvSpPr>
        <p:spPr>
          <a:xfrm>
            <a:off x="9238279" y="600909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82694917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9FDCA16B-9827-9A66-FECE-DFC1AFFDE0BE}"/>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9F52FBD6-8606-40F6-2E96-013C15645002}"/>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Rectangle 4">
            <a:extLst>
              <a:ext uri="{FF2B5EF4-FFF2-40B4-BE49-F238E27FC236}">
                <a16:creationId xmlns:a16="http://schemas.microsoft.com/office/drawing/2014/main" id="{FC10B21F-5F4D-48B2-BCDC-B559A07215EF}"/>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a:t>
            </a:r>
            <a:r>
              <a:rPr lang="en-GB" sz="600" b="1" i="0" u="none" spc="0" dirty="0">
                <a:solidFill>
                  <a:srgbClr val="459597"/>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DESIGNING INNOVATIVE TOURISM STAYS</a:t>
            </a:r>
          </a:p>
        </p:txBody>
      </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97" r:id="rId2"/>
    <p:sldLayoutId id="2147483829" r:id="rId3"/>
    <p:sldLayoutId id="2147483881" r:id="rId4"/>
    <p:sldLayoutId id="2147483888" r:id="rId5"/>
    <p:sldLayoutId id="2147483898" r:id="rId6"/>
    <p:sldLayoutId id="2147483842" r:id="rId7"/>
    <p:sldLayoutId id="2147483840" r:id="rId8"/>
    <p:sldLayoutId id="2147483880" r:id="rId9"/>
    <p:sldLayoutId id="2147483889" r:id="rId10"/>
    <p:sldLayoutId id="2147483861" r:id="rId11"/>
    <p:sldLayoutId id="2147483905" r:id="rId12"/>
    <p:sldLayoutId id="2147483890" r:id="rId13"/>
    <p:sldLayoutId id="2147483899" r:id="rId14"/>
    <p:sldLayoutId id="2147483923" r:id="rId15"/>
    <p:sldLayoutId id="2147483884" r:id="rId16"/>
    <p:sldLayoutId id="2147483841" r:id="rId17"/>
    <p:sldLayoutId id="2147483917" r:id="rId18"/>
    <p:sldLayoutId id="2147483918" r:id="rId19"/>
    <p:sldLayoutId id="2147483879" r:id="rId20"/>
    <p:sldLayoutId id="2147483913" r:id="rId21"/>
    <p:sldLayoutId id="2147483914" r:id="rId22"/>
    <p:sldLayoutId id="2147483906" r:id="rId23"/>
    <p:sldLayoutId id="2147483924" r:id="rId24"/>
    <p:sldLayoutId id="2147483907" r:id="rId25"/>
    <p:sldLayoutId id="2147483878" r:id="rId26"/>
    <p:sldLayoutId id="2147483915" r:id="rId27"/>
    <p:sldLayoutId id="2147483891" r:id="rId28"/>
    <p:sldLayoutId id="2147483925" r:id="rId29"/>
    <p:sldLayoutId id="2147483922" r:id="rId30"/>
    <p:sldLayoutId id="2147483921" r:id="rId31"/>
    <p:sldLayoutId id="2147483894" r:id="rId32"/>
    <p:sldLayoutId id="2147483916" r:id="rId33"/>
    <p:sldLayoutId id="2147483893" r:id="rId34"/>
    <p:sldLayoutId id="2147483895" r:id="rId35"/>
    <p:sldLayoutId id="2147483896" r:id="rId36"/>
    <p:sldLayoutId id="2147483900" r:id="rId37"/>
    <p:sldLayoutId id="2147483901" r:id="rId38"/>
    <p:sldLayoutId id="2147483902" r:id="rId39"/>
    <p:sldLayoutId id="2147483903" r:id="rId40"/>
    <p:sldLayoutId id="2147483904" r:id="rId41"/>
    <p:sldLayoutId id="2147483853" r:id="rId42"/>
    <p:sldLayoutId id="2147483912" r:id="rId4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hyperlink" Target="https://crossoverlodge.com/calculator/" TargetMode="External"/><Relationship Id="rId2" Type="http://schemas.openxmlformats.org/officeDocument/2006/relationships/hyperlink" Target="https://crossoverlodge.com/2025/04/07/how-to-start-set-up-a-glamping-business/" TargetMode="External"/><Relationship Id="rId1" Type="http://schemas.openxmlformats.org/officeDocument/2006/relationships/slideLayout" Target="../slideLayouts/slideLayout16.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hyperlink" Target="https://touchstay.com/blog/starting-glamping-business#:~:text=Utilities%20and%20infrastructure%3A%20%C2%A335%2C000%20,%C2%A3150%2C000" TargetMode="Externa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touchstay.com/blog/starting-glamping-business#:~:text=,materials" TargetMode="External"/><Relationship Id="rId1" Type="http://schemas.openxmlformats.org/officeDocument/2006/relationships/slideLayout" Target="../slideLayouts/slideLayout16.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329825-7658-43A7-40BA-5A9E47D18574}"/>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BC04681-5996-7A47-201C-BA4C7FC04659}"/>
              </a:ext>
            </a:extLst>
          </p:cNvPr>
          <p:cNvGraphicFramePr>
            <a:graphicFrameLocks noGrp="1"/>
          </p:cNvGraphicFramePr>
          <p:nvPr>
            <p:extLst>
              <p:ext uri="{D42A27DB-BD31-4B8C-83A1-F6EECF244321}">
                <p14:modId xmlns:p14="http://schemas.microsoft.com/office/powerpoint/2010/main" val="4268876929"/>
              </p:ext>
            </p:extLst>
          </p:nvPr>
        </p:nvGraphicFramePr>
        <p:xfrm>
          <a:off x="266700" y="410547"/>
          <a:ext cx="11696700" cy="6404556"/>
        </p:xfrm>
        <a:graphic>
          <a:graphicData uri="http://schemas.openxmlformats.org/drawingml/2006/table">
            <a:tbl>
              <a:tblPr firstRow="1" bandRow="1">
                <a:tableStyleId>{5C22544A-7EE6-4342-B048-85BDC9FD1C3A}</a:tableStyleId>
              </a:tblPr>
              <a:tblGrid>
                <a:gridCol w="3222375">
                  <a:extLst>
                    <a:ext uri="{9D8B030D-6E8A-4147-A177-3AD203B41FA5}">
                      <a16:colId xmlns:a16="http://schemas.microsoft.com/office/drawing/2014/main" val="1315654808"/>
                    </a:ext>
                  </a:extLst>
                </a:gridCol>
                <a:gridCol w="2332726">
                  <a:extLst>
                    <a:ext uri="{9D8B030D-6E8A-4147-A177-3AD203B41FA5}">
                      <a16:colId xmlns:a16="http://schemas.microsoft.com/office/drawing/2014/main" val="2964838693"/>
                    </a:ext>
                  </a:extLst>
                </a:gridCol>
                <a:gridCol w="6141599">
                  <a:extLst>
                    <a:ext uri="{9D8B030D-6E8A-4147-A177-3AD203B41FA5}">
                      <a16:colId xmlns:a16="http://schemas.microsoft.com/office/drawing/2014/main" val="3364942898"/>
                    </a:ext>
                  </a:extLst>
                </a:gridCol>
              </a:tblGrid>
              <a:tr h="339992">
                <a:tc>
                  <a:txBody>
                    <a:bodyPr/>
                    <a:lstStyle/>
                    <a:p>
                      <a:r>
                        <a:rPr lang="en-IE" b="1" dirty="0" err="1">
                          <a:effectLst/>
                        </a:rPr>
                        <a:t>Postavka</a:t>
                      </a:r>
                      <a:endParaRPr lang="en-IE" b="1" dirty="0">
                        <a:effectLst/>
                      </a:endParaRPr>
                    </a:p>
                  </a:txBody>
                  <a:tcPr anchor="ctr"/>
                </a:tc>
                <a:tc>
                  <a:txBody>
                    <a:bodyPr/>
                    <a:lstStyle/>
                    <a:p>
                      <a:r>
                        <a:rPr lang="en-IE" b="1" dirty="0" err="1">
                          <a:effectLst/>
                        </a:rPr>
                        <a:t>Predvideni</a:t>
                      </a:r>
                      <a:r>
                        <a:rPr lang="en-IE" b="1" dirty="0">
                          <a:effectLst/>
                        </a:rPr>
                        <a:t> </a:t>
                      </a:r>
                      <a:r>
                        <a:rPr lang="en-IE" b="1" dirty="0" err="1">
                          <a:effectLst/>
                        </a:rPr>
                        <a:t>stroški</a:t>
                      </a:r>
                      <a:r>
                        <a:rPr lang="en-IE" b="1" dirty="0">
                          <a:effectLst/>
                        </a:rPr>
                        <a:t>(€)</a:t>
                      </a:r>
                    </a:p>
                  </a:txBody>
                  <a:tcPr anchor="ctr"/>
                </a:tc>
                <a:tc>
                  <a:txBody>
                    <a:bodyPr/>
                    <a:lstStyle/>
                    <a:p>
                      <a:r>
                        <a:rPr lang="en-IE" b="1" dirty="0" err="1">
                          <a:effectLst/>
                        </a:rPr>
                        <a:t>nasveti</a:t>
                      </a:r>
                      <a:endParaRPr lang="en-IE" b="1" dirty="0">
                        <a:effectLst/>
                      </a:endParaRPr>
                    </a:p>
                  </a:txBody>
                  <a:tcPr anchor="ctr"/>
                </a:tc>
                <a:extLst>
                  <a:ext uri="{0D108BD9-81ED-4DB2-BD59-A6C34878D82A}">
                    <a16:rowId xmlns:a16="http://schemas.microsoft.com/office/drawing/2014/main" val="3641832468"/>
                  </a:ext>
                </a:extLst>
              </a:tr>
              <a:tr h="594986">
                <a:tc>
                  <a:txBody>
                    <a:bodyPr/>
                    <a:lstStyle/>
                    <a:p>
                      <a:r>
                        <a:rPr lang="en-US" sz="1400" dirty="0" err="1"/>
                        <a:t>Nakup</a:t>
                      </a:r>
                      <a:r>
                        <a:rPr lang="en-US" sz="1400" dirty="0"/>
                        <a:t> </a:t>
                      </a:r>
                      <a:r>
                        <a:rPr lang="en-US" sz="1400" dirty="0" err="1"/>
                        <a:t>zemljišča</a:t>
                      </a:r>
                      <a:r>
                        <a:rPr lang="en-US" sz="1400" dirty="0"/>
                        <a:t> (1–3 </a:t>
                      </a:r>
                      <a:r>
                        <a:rPr lang="en-US" sz="1400" dirty="0" err="1"/>
                        <a:t>hektarja</a:t>
                      </a:r>
                      <a:r>
                        <a:rPr lang="en-US" sz="1400" dirty="0"/>
                        <a:t>)</a:t>
                      </a:r>
                    </a:p>
                  </a:txBody>
                  <a:tcPr anchor="ctr"/>
                </a:tc>
                <a:tc>
                  <a:txBody>
                    <a:bodyPr/>
                    <a:lstStyle/>
                    <a:p>
                      <a:r>
                        <a:rPr lang="en-IE" dirty="0"/>
                        <a:t>€10,000 – €80,000</a:t>
                      </a:r>
                      <a:endParaRPr lang="en-IE" dirty="0">
                        <a:effectLst/>
                      </a:endParaRPr>
                    </a:p>
                  </a:txBody>
                  <a:tcPr anchor="ctr"/>
                </a:tc>
                <a:tc>
                  <a:txBody>
                    <a:bodyPr/>
                    <a:lstStyle/>
                    <a:p>
                      <a:r>
                        <a:rPr lang="en-US" sz="1400" dirty="0"/>
                        <a:t>Cene se </a:t>
                      </a:r>
                      <a:r>
                        <a:rPr lang="en-US" sz="1400" dirty="0" err="1"/>
                        <a:t>razlikujejo</a:t>
                      </a:r>
                      <a:r>
                        <a:rPr lang="en-US" sz="1400" dirty="0"/>
                        <a:t> glede </a:t>
                      </a:r>
                      <a:r>
                        <a:rPr lang="en-US" sz="1400" dirty="0" err="1"/>
                        <a:t>na</a:t>
                      </a:r>
                      <a:r>
                        <a:rPr lang="en-US" sz="1400" dirty="0"/>
                        <a:t> </a:t>
                      </a:r>
                      <a:r>
                        <a:rPr lang="en-US" sz="1400" dirty="0" err="1"/>
                        <a:t>lokacijo</a:t>
                      </a:r>
                      <a:r>
                        <a:rPr lang="en-US" sz="1400" dirty="0"/>
                        <a:t>, </a:t>
                      </a:r>
                      <a:r>
                        <a:rPr lang="en-US" sz="1400" dirty="0" err="1"/>
                        <a:t>prostorsko</a:t>
                      </a:r>
                      <a:r>
                        <a:rPr lang="en-US" sz="1400" dirty="0"/>
                        <a:t> </a:t>
                      </a:r>
                      <a:r>
                        <a:rPr lang="en-US" sz="1400" dirty="0" err="1"/>
                        <a:t>ureditev</a:t>
                      </a:r>
                      <a:r>
                        <a:rPr lang="en-US" sz="1400" dirty="0"/>
                        <a:t> in </a:t>
                      </a:r>
                      <a:r>
                        <a:rPr lang="en-US" sz="1400" dirty="0" err="1"/>
                        <a:t>dostop</a:t>
                      </a:r>
                      <a:r>
                        <a:rPr lang="en-US" sz="1400" dirty="0"/>
                        <a:t>. </a:t>
                      </a:r>
                      <a:r>
                        <a:rPr lang="en-US" sz="1400" dirty="0" err="1"/>
                        <a:t>Najprej</a:t>
                      </a:r>
                      <a:r>
                        <a:rPr lang="en-US" sz="1400" dirty="0"/>
                        <a:t> </a:t>
                      </a:r>
                      <a:r>
                        <a:rPr lang="en-US" sz="1400" dirty="0" err="1"/>
                        <a:t>razmislite</a:t>
                      </a:r>
                      <a:r>
                        <a:rPr lang="en-US" sz="1400" dirty="0"/>
                        <a:t> o </a:t>
                      </a:r>
                      <a:r>
                        <a:rPr lang="en-US" sz="1400" dirty="0" err="1"/>
                        <a:t>najemu</a:t>
                      </a:r>
                      <a:r>
                        <a:rPr lang="en-US" sz="1400" dirty="0"/>
                        <a:t>.</a:t>
                      </a:r>
                    </a:p>
                  </a:txBody>
                  <a:tcPr anchor="ctr"/>
                </a:tc>
                <a:extLst>
                  <a:ext uri="{0D108BD9-81ED-4DB2-BD59-A6C34878D82A}">
                    <a16:rowId xmlns:a16="http://schemas.microsoft.com/office/drawing/2014/main" val="436756021"/>
                  </a:ext>
                </a:extLst>
              </a:tr>
              <a:tr h="594986">
                <a:tc>
                  <a:txBody>
                    <a:bodyPr/>
                    <a:lstStyle/>
                    <a:p>
                      <a:r>
                        <a:rPr lang="en-US" sz="1400" b="1" dirty="0" err="1"/>
                        <a:t>Gradbeno</a:t>
                      </a:r>
                      <a:r>
                        <a:rPr lang="en-US" sz="1400" b="1" dirty="0"/>
                        <a:t> </a:t>
                      </a:r>
                      <a:r>
                        <a:rPr lang="en-US" sz="1400" b="1" dirty="0" err="1"/>
                        <a:t>dovoljenje</a:t>
                      </a:r>
                      <a:r>
                        <a:rPr lang="en-US" sz="1400" b="1" dirty="0"/>
                        <a:t> in </a:t>
                      </a:r>
                      <a:r>
                        <a:rPr lang="en-US" sz="1400" b="1" dirty="0" err="1"/>
                        <a:t>poročila</a:t>
                      </a:r>
                      <a:endParaRPr lang="en-US" sz="1400" dirty="0"/>
                    </a:p>
                  </a:txBody>
                  <a:tcPr anchor="ctr"/>
                </a:tc>
                <a:tc>
                  <a:txBody>
                    <a:bodyPr/>
                    <a:lstStyle/>
                    <a:p>
                      <a:r>
                        <a:rPr lang="en-IE" dirty="0"/>
                        <a:t>€2,500 – €12,000</a:t>
                      </a:r>
                      <a:endParaRPr lang="en-IE" dirty="0">
                        <a:effectLst/>
                      </a:endParaRPr>
                    </a:p>
                  </a:txBody>
                  <a:tcPr anchor="ctr"/>
                </a:tc>
                <a:tc>
                  <a:txBody>
                    <a:bodyPr/>
                    <a:lstStyle/>
                    <a:p>
                      <a:r>
                        <a:rPr lang="en-US" sz="1400" b="1" dirty="0" err="1"/>
                        <a:t>Vključuje</a:t>
                      </a:r>
                      <a:r>
                        <a:rPr lang="en-US" sz="1400" b="1" dirty="0"/>
                        <a:t> </a:t>
                      </a:r>
                      <a:r>
                        <a:rPr lang="en-US" sz="1400" b="1" dirty="0" err="1"/>
                        <a:t>pristojbine</a:t>
                      </a:r>
                      <a:r>
                        <a:rPr lang="en-US" sz="1400" b="1" dirty="0"/>
                        <a:t> za </a:t>
                      </a:r>
                      <a:r>
                        <a:rPr lang="en-US" sz="1400" b="1" dirty="0" err="1"/>
                        <a:t>vlogo</a:t>
                      </a:r>
                      <a:r>
                        <a:rPr lang="en-US" sz="1400" b="1" dirty="0"/>
                        <a:t>, </a:t>
                      </a:r>
                      <a:r>
                        <a:rPr lang="en-US" sz="1400" b="1" dirty="0" err="1"/>
                        <a:t>okoljske</a:t>
                      </a:r>
                      <a:r>
                        <a:rPr lang="en-US" sz="1400" b="1" dirty="0"/>
                        <a:t> </a:t>
                      </a:r>
                      <a:r>
                        <a:rPr lang="en-US" sz="1400" b="1" dirty="0" err="1"/>
                        <a:t>ocene</a:t>
                      </a:r>
                      <a:r>
                        <a:rPr lang="en-US" sz="1400" b="1" dirty="0"/>
                        <a:t> in </a:t>
                      </a:r>
                      <a:r>
                        <a:rPr lang="en-US" sz="1400" b="1" dirty="0" err="1"/>
                        <a:t>honorarje</a:t>
                      </a:r>
                      <a:r>
                        <a:rPr lang="en-US" sz="1400" b="1" dirty="0"/>
                        <a:t> </a:t>
                      </a:r>
                      <a:r>
                        <a:rPr lang="en-US" sz="1400" b="1" dirty="0" err="1"/>
                        <a:t>svetovalcev</a:t>
                      </a:r>
                      <a:r>
                        <a:rPr lang="en-US" sz="1400" b="1" dirty="0"/>
                        <a:t>.</a:t>
                      </a:r>
                      <a:endParaRPr lang="en-US" sz="1400" dirty="0"/>
                    </a:p>
                  </a:txBody>
                  <a:tcPr anchor="ctr"/>
                </a:tc>
                <a:extLst>
                  <a:ext uri="{0D108BD9-81ED-4DB2-BD59-A6C34878D82A}">
                    <a16:rowId xmlns:a16="http://schemas.microsoft.com/office/drawing/2014/main" val="2119150372"/>
                  </a:ext>
                </a:extLst>
              </a:tr>
              <a:tr h="594986">
                <a:tc>
                  <a:txBody>
                    <a:bodyPr/>
                    <a:lstStyle/>
                    <a:p>
                      <a:r>
                        <a:rPr lang="en-US" sz="1400" dirty="0" err="1"/>
                        <a:t>Osnovni</a:t>
                      </a:r>
                      <a:r>
                        <a:rPr lang="en-US" sz="1400" dirty="0"/>
                        <a:t> pod / </a:t>
                      </a:r>
                      <a:r>
                        <a:rPr lang="en-US" sz="1400" dirty="0" err="1"/>
                        <a:t>majhna</a:t>
                      </a:r>
                      <a:r>
                        <a:rPr lang="en-US" sz="1400" dirty="0"/>
                        <a:t> </a:t>
                      </a:r>
                      <a:r>
                        <a:rPr lang="en-US" sz="1400" dirty="0" err="1"/>
                        <a:t>kabina</a:t>
                      </a:r>
                      <a:endParaRPr lang="en-US" sz="1400" dirty="0"/>
                    </a:p>
                  </a:txBody>
                  <a:tcPr anchor="ctr"/>
                </a:tc>
                <a:tc>
                  <a:txBody>
                    <a:bodyPr/>
                    <a:lstStyle/>
                    <a:p>
                      <a:r>
                        <a:rPr lang="en-IE" dirty="0"/>
                        <a:t>€6,000 – €12,000</a:t>
                      </a:r>
                      <a:endParaRPr lang="en-IE" dirty="0">
                        <a:effectLst/>
                      </a:endParaRPr>
                    </a:p>
                  </a:txBody>
                  <a:tcPr anchor="ctr"/>
                </a:tc>
                <a:tc>
                  <a:txBody>
                    <a:bodyPr/>
                    <a:lstStyle/>
                    <a:p>
                      <a:r>
                        <a:rPr lang="en-US" sz="1400" dirty="0" err="1"/>
                        <a:t>Osnovni</a:t>
                      </a:r>
                      <a:r>
                        <a:rPr lang="en-US" sz="1400" dirty="0"/>
                        <a:t> glamping pod </a:t>
                      </a:r>
                      <a:r>
                        <a:rPr lang="en-US" sz="1400" dirty="0" err="1"/>
                        <a:t>ali</a:t>
                      </a:r>
                      <a:r>
                        <a:rPr lang="en-US" sz="1400" dirty="0"/>
                        <a:t> </a:t>
                      </a:r>
                      <a:r>
                        <a:rPr lang="en-US" sz="1400" dirty="0" err="1"/>
                        <a:t>lesena</a:t>
                      </a:r>
                      <a:r>
                        <a:rPr lang="en-US" sz="1400" dirty="0"/>
                        <a:t> </a:t>
                      </a:r>
                      <a:r>
                        <a:rPr lang="en-US" sz="1400" dirty="0" err="1"/>
                        <a:t>enota</a:t>
                      </a:r>
                      <a:r>
                        <a:rPr lang="en-US" sz="1400" dirty="0"/>
                        <a:t>. </a:t>
                      </a:r>
                      <a:r>
                        <a:rPr lang="en-US" sz="1400" dirty="0" err="1"/>
                        <a:t>Predfabricirani</a:t>
                      </a:r>
                      <a:r>
                        <a:rPr lang="en-US" sz="1400" dirty="0"/>
                        <a:t> </a:t>
                      </a:r>
                      <a:r>
                        <a:rPr lang="en-US" sz="1400" dirty="0" err="1"/>
                        <a:t>elementi</a:t>
                      </a:r>
                      <a:r>
                        <a:rPr lang="en-US" sz="1400" dirty="0"/>
                        <a:t> </a:t>
                      </a:r>
                      <a:r>
                        <a:rPr lang="en-US" sz="1400" dirty="0" err="1"/>
                        <a:t>lahko</a:t>
                      </a:r>
                      <a:r>
                        <a:rPr lang="en-US" sz="1400" dirty="0"/>
                        <a:t> </a:t>
                      </a:r>
                      <a:r>
                        <a:rPr lang="en-US" sz="1400" dirty="0" err="1"/>
                        <a:t>prihranijo</a:t>
                      </a:r>
                      <a:r>
                        <a:rPr lang="en-US" sz="1400" dirty="0"/>
                        <a:t> </a:t>
                      </a:r>
                      <a:r>
                        <a:rPr lang="en-US" sz="1400" dirty="0" err="1"/>
                        <a:t>čas</a:t>
                      </a:r>
                      <a:r>
                        <a:rPr lang="en-US" sz="1400" dirty="0"/>
                        <a:t>/denar.</a:t>
                      </a:r>
                    </a:p>
                  </a:txBody>
                  <a:tcPr anchor="ctr"/>
                </a:tc>
                <a:extLst>
                  <a:ext uri="{0D108BD9-81ED-4DB2-BD59-A6C34878D82A}">
                    <a16:rowId xmlns:a16="http://schemas.microsoft.com/office/drawing/2014/main" val="1324824433"/>
                  </a:ext>
                </a:extLst>
              </a:tr>
              <a:tr h="339992">
                <a:tc>
                  <a:txBody>
                    <a:bodyPr/>
                    <a:lstStyle/>
                    <a:p>
                      <a:r>
                        <a:rPr lang="pl-PL" sz="1400" dirty="0"/>
                        <a:t>Luksuzni pod / ekološka modularna enota</a:t>
                      </a:r>
                    </a:p>
                  </a:txBody>
                  <a:tcPr anchor="ctr"/>
                </a:tc>
                <a:tc>
                  <a:txBody>
                    <a:bodyPr/>
                    <a:lstStyle/>
                    <a:p>
                      <a:r>
                        <a:rPr lang="en-IE" dirty="0"/>
                        <a:t>€15,000 – €40,000</a:t>
                      </a:r>
                      <a:endParaRPr lang="en-IE" dirty="0">
                        <a:effectLst/>
                      </a:endParaRPr>
                    </a:p>
                  </a:txBody>
                  <a:tcPr anchor="ctr"/>
                </a:tc>
                <a:tc>
                  <a:txBody>
                    <a:bodyPr/>
                    <a:lstStyle/>
                    <a:p>
                      <a:r>
                        <a:rPr lang="en-US" sz="1400" dirty="0" err="1"/>
                        <a:t>Vključuje</a:t>
                      </a:r>
                      <a:r>
                        <a:rPr lang="en-US" sz="1400" dirty="0"/>
                        <a:t> </a:t>
                      </a:r>
                      <a:r>
                        <a:rPr lang="en-US" sz="1400" dirty="0" err="1"/>
                        <a:t>izolacijo</a:t>
                      </a:r>
                      <a:r>
                        <a:rPr lang="en-US" sz="1400" dirty="0"/>
                        <a:t>, </a:t>
                      </a:r>
                      <a:r>
                        <a:rPr lang="en-US" sz="1400" dirty="0" err="1"/>
                        <a:t>kopalnico</a:t>
                      </a:r>
                      <a:r>
                        <a:rPr lang="en-US" sz="1400" dirty="0"/>
                        <a:t>, </a:t>
                      </a:r>
                      <a:r>
                        <a:rPr lang="en-US" sz="1400" dirty="0" err="1"/>
                        <a:t>kuhinjo</a:t>
                      </a:r>
                      <a:r>
                        <a:rPr lang="en-US" sz="1400" dirty="0"/>
                        <a:t> in </a:t>
                      </a:r>
                      <a:r>
                        <a:rPr lang="en-US" sz="1400" dirty="0" err="1"/>
                        <a:t>ogrevanje</a:t>
                      </a:r>
                      <a:r>
                        <a:rPr lang="en-US" sz="1400" dirty="0"/>
                        <a:t>.</a:t>
                      </a:r>
                    </a:p>
                  </a:txBody>
                  <a:tcPr anchor="ctr"/>
                </a:tc>
                <a:extLst>
                  <a:ext uri="{0D108BD9-81ED-4DB2-BD59-A6C34878D82A}">
                    <a16:rowId xmlns:a16="http://schemas.microsoft.com/office/drawing/2014/main" val="1847260058"/>
                  </a:ext>
                </a:extLst>
              </a:tr>
              <a:tr h="339992">
                <a:tc>
                  <a:txBody>
                    <a:bodyPr/>
                    <a:lstStyle/>
                    <a:p>
                      <a:r>
                        <a:rPr lang="en-US" sz="1400" dirty="0" err="1"/>
                        <a:t>Namestitev</a:t>
                      </a:r>
                      <a:r>
                        <a:rPr lang="en-US" sz="1400" dirty="0"/>
                        <a:t> </a:t>
                      </a:r>
                      <a:r>
                        <a:rPr lang="en-US" sz="1400" dirty="0" err="1"/>
                        <a:t>sončne</a:t>
                      </a:r>
                      <a:r>
                        <a:rPr lang="en-US" sz="1400" dirty="0"/>
                        <a:t> </a:t>
                      </a:r>
                      <a:r>
                        <a:rPr lang="en-US" sz="1400" dirty="0" err="1"/>
                        <a:t>energije</a:t>
                      </a:r>
                      <a:endParaRPr lang="en-US" sz="1400" dirty="0"/>
                    </a:p>
                  </a:txBody>
                  <a:tcPr anchor="ctr"/>
                </a:tc>
                <a:tc>
                  <a:txBody>
                    <a:bodyPr/>
                    <a:lstStyle/>
                    <a:p>
                      <a:r>
                        <a:rPr lang="en-IE" dirty="0"/>
                        <a:t>€4,000 – €10,000</a:t>
                      </a:r>
                      <a:endParaRPr lang="en-IE" dirty="0">
                        <a:effectLst/>
                      </a:endParaRPr>
                    </a:p>
                  </a:txBody>
                  <a:tcPr anchor="ctr"/>
                </a:tc>
                <a:tc>
                  <a:txBody>
                    <a:bodyPr/>
                    <a:lstStyle/>
                    <a:p>
                      <a:r>
                        <a:rPr lang="en-US" sz="1400" dirty="0" err="1"/>
                        <a:t>Odvisno</a:t>
                      </a:r>
                      <a:r>
                        <a:rPr lang="en-US" sz="1400" dirty="0"/>
                        <a:t> od </a:t>
                      </a:r>
                      <a:r>
                        <a:rPr lang="en-US" sz="1400" dirty="0" err="1"/>
                        <a:t>velikosti</a:t>
                      </a:r>
                      <a:r>
                        <a:rPr lang="en-US" sz="1400" dirty="0"/>
                        <a:t> </a:t>
                      </a:r>
                      <a:r>
                        <a:rPr lang="en-US" sz="1400" dirty="0" err="1"/>
                        <a:t>sistema</a:t>
                      </a:r>
                      <a:r>
                        <a:rPr lang="en-US" sz="1400" dirty="0"/>
                        <a:t> in </a:t>
                      </a:r>
                      <a:r>
                        <a:rPr lang="en-US" sz="1400" dirty="0" err="1"/>
                        <a:t>zmogljivosti</a:t>
                      </a:r>
                      <a:r>
                        <a:rPr lang="en-US" sz="1400" dirty="0"/>
                        <a:t> </a:t>
                      </a:r>
                      <a:r>
                        <a:rPr lang="en-US" sz="1400" dirty="0" err="1"/>
                        <a:t>akumulatorja</a:t>
                      </a:r>
                      <a:r>
                        <a:rPr lang="en-US" sz="1400" dirty="0"/>
                        <a:t>.</a:t>
                      </a:r>
                    </a:p>
                  </a:txBody>
                  <a:tcPr anchor="ctr"/>
                </a:tc>
                <a:extLst>
                  <a:ext uri="{0D108BD9-81ED-4DB2-BD59-A6C34878D82A}">
                    <a16:rowId xmlns:a16="http://schemas.microsoft.com/office/drawing/2014/main" val="1360181461"/>
                  </a:ext>
                </a:extLst>
              </a:tr>
              <a:tr h="594986">
                <a:tc>
                  <a:txBody>
                    <a:bodyPr/>
                    <a:lstStyle/>
                    <a:p>
                      <a:r>
                        <a:rPr lang="en-IE" sz="1400" dirty="0"/>
                        <a:t>Voda in </a:t>
                      </a:r>
                      <a:r>
                        <a:rPr lang="en-IE" sz="1400" dirty="0" err="1"/>
                        <a:t>odpadki</a:t>
                      </a:r>
                      <a:endParaRPr lang="en-IE" sz="1400" dirty="0">
                        <a:effectLst/>
                      </a:endParaRPr>
                    </a:p>
                  </a:txBody>
                  <a:tcPr anchor="ctr"/>
                </a:tc>
                <a:tc>
                  <a:txBody>
                    <a:bodyPr/>
                    <a:lstStyle/>
                    <a:p>
                      <a:r>
                        <a:rPr lang="en-IE" dirty="0"/>
                        <a:t>€5,000 – €20,000</a:t>
                      </a:r>
                      <a:endParaRPr lang="en-IE" dirty="0">
                        <a:effectLst/>
                      </a:endParaRPr>
                    </a:p>
                  </a:txBody>
                  <a:tcPr anchor="ctr"/>
                </a:tc>
                <a:tc>
                  <a:txBody>
                    <a:bodyPr/>
                    <a:lstStyle/>
                    <a:p>
                      <a:r>
                        <a:rPr lang="en-US" sz="1400" dirty="0" err="1"/>
                        <a:t>Vključuje</a:t>
                      </a:r>
                      <a:r>
                        <a:rPr lang="en-US" sz="1400" dirty="0"/>
                        <a:t> </a:t>
                      </a:r>
                      <a:r>
                        <a:rPr lang="en-US" sz="1400" dirty="0" err="1"/>
                        <a:t>septične</a:t>
                      </a:r>
                      <a:r>
                        <a:rPr lang="en-US" sz="1400" dirty="0"/>
                        <a:t> </a:t>
                      </a:r>
                      <a:r>
                        <a:rPr lang="en-US" sz="1400" dirty="0" err="1"/>
                        <a:t>jame</a:t>
                      </a:r>
                      <a:r>
                        <a:rPr lang="en-US" sz="1400" dirty="0"/>
                        <a:t>, </a:t>
                      </a:r>
                      <a:r>
                        <a:rPr lang="en-US" sz="1400" dirty="0" err="1"/>
                        <a:t>kompostne</a:t>
                      </a:r>
                      <a:r>
                        <a:rPr lang="en-US" sz="1400" dirty="0"/>
                        <a:t> </a:t>
                      </a:r>
                      <a:r>
                        <a:rPr lang="en-US" sz="1400" dirty="0" err="1"/>
                        <a:t>straniščne</a:t>
                      </a:r>
                      <a:r>
                        <a:rPr lang="en-US" sz="1400" dirty="0"/>
                        <a:t> </a:t>
                      </a:r>
                      <a:r>
                        <a:rPr lang="en-US" sz="1400" dirty="0" err="1"/>
                        <a:t>školjke</a:t>
                      </a:r>
                      <a:r>
                        <a:rPr lang="en-US" sz="1400" dirty="0"/>
                        <a:t> </a:t>
                      </a:r>
                      <a:r>
                        <a:rPr lang="en-US" sz="1400" dirty="0" err="1"/>
                        <a:t>ali</a:t>
                      </a:r>
                      <a:r>
                        <a:rPr lang="en-US" sz="1400" dirty="0"/>
                        <a:t> </a:t>
                      </a:r>
                      <a:r>
                        <a:rPr lang="en-US" sz="1400" dirty="0" err="1"/>
                        <a:t>sisteme</a:t>
                      </a:r>
                      <a:r>
                        <a:rPr lang="en-US" sz="1400" dirty="0"/>
                        <a:t> z </a:t>
                      </a:r>
                      <a:r>
                        <a:rPr lang="en-US" sz="1400" dirty="0" err="1"/>
                        <a:t>rogoznico</a:t>
                      </a:r>
                      <a:r>
                        <a:rPr lang="en-US" sz="1400" dirty="0"/>
                        <a:t>.</a:t>
                      </a:r>
                    </a:p>
                  </a:txBody>
                  <a:tcPr anchor="ctr"/>
                </a:tc>
                <a:extLst>
                  <a:ext uri="{0D108BD9-81ED-4DB2-BD59-A6C34878D82A}">
                    <a16:rowId xmlns:a16="http://schemas.microsoft.com/office/drawing/2014/main" val="1947757819"/>
                  </a:ext>
                </a:extLst>
              </a:tr>
              <a:tr h="339992">
                <a:tc>
                  <a:txBody>
                    <a:bodyPr/>
                    <a:lstStyle/>
                    <a:p>
                      <a:r>
                        <a:rPr lang="en-US" sz="1400" dirty="0"/>
                        <a:t>Poti, </a:t>
                      </a:r>
                      <a:r>
                        <a:rPr lang="en-US" sz="1400" dirty="0" err="1"/>
                        <a:t>razsvetljava</a:t>
                      </a:r>
                      <a:r>
                        <a:rPr lang="en-US" sz="1400" dirty="0"/>
                        <a:t>, </a:t>
                      </a:r>
                      <a:r>
                        <a:rPr lang="en-US" sz="1400" dirty="0" err="1"/>
                        <a:t>označbe</a:t>
                      </a:r>
                      <a:endParaRPr lang="en-US" sz="1400" dirty="0"/>
                    </a:p>
                  </a:txBody>
                  <a:tcPr anchor="ctr"/>
                </a:tc>
                <a:tc>
                  <a:txBody>
                    <a:bodyPr/>
                    <a:lstStyle/>
                    <a:p>
                      <a:r>
                        <a:rPr lang="en-IE" dirty="0"/>
                        <a:t>€1,000 – €4,000</a:t>
                      </a:r>
                      <a:endParaRPr lang="en-IE" dirty="0">
                        <a:effectLst/>
                      </a:endParaRPr>
                    </a:p>
                  </a:txBody>
                  <a:tcPr anchor="ctr"/>
                </a:tc>
                <a:tc>
                  <a:txBody>
                    <a:bodyPr/>
                    <a:lstStyle/>
                    <a:p>
                      <a:r>
                        <a:rPr lang="en-US" sz="1400" dirty="0"/>
                        <a:t>Po </a:t>
                      </a:r>
                      <a:r>
                        <a:rPr lang="en-US" sz="1400" dirty="0" err="1"/>
                        <a:t>možnosti</a:t>
                      </a:r>
                      <a:r>
                        <a:rPr lang="en-US" sz="1400" dirty="0"/>
                        <a:t> </a:t>
                      </a:r>
                      <a:r>
                        <a:rPr lang="en-US" sz="1400" dirty="0" err="1"/>
                        <a:t>izberite</a:t>
                      </a:r>
                      <a:r>
                        <a:rPr lang="en-US" sz="1400" dirty="0"/>
                        <a:t> </a:t>
                      </a:r>
                      <a:r>
                        <a:rPr lang="en-US" sz="1400" dirty="0" err="1"/>
                        <a:t>reciklirane</a:t>
                      </a:r>
                      <a:r>
                        <a:rPr lang="en-US" sz="1400" dirty="0"/>
                        <a:t> </a:t>
                      </a:r>
                      <a:r>
                        <a:rPr lang="en-US" sz="1400" dirty="0" err="1"/>
                        <a:t>ali</a:t>
                      </a:r>
                      <a:r>
                        <a:rPr lang="en-US" sz="1400" dirty="0"/>
                        <a:t> </a:t>
                      </a:r>
                      <a:r>
                        <a:rPr lang="en-US" sz="1400" dirty="0" err="1"/>
                        <a:t>lokalne</a:t>
                      </a:r>
                      <a:r>
                        <a:rPr lang="en-US" sz="1400" dirty="0"/>
                        <a:t> </a:t>
                      </a:r>
                      <a:r>
                        <a:rPr lang="en-US" sz="1400" dirty="0" err="1"/>
                        <a:t>rabljene</a:t>
                      </a:r>
                      <a:r>
                        <a:rPr lang="en-US" sz="1400" dirty="0"/>
                        <a:t> </a:t>
                      </a:r>
                      <a:r>
                        <a:rPr lang="en-US" sz="1400" dirty="0" err="1"/>
                        <a:t>izdelke</a:t>
                      </a:r>
                      <a:r>
                        <a:rPr lang="en-US" sz="1400" dirty="0"/>
                        <a:t>.</a:t>
                      </a:r>
                    </a:p>
                  </a:txBody>
                  <a:tcPr anchor="ctr"/>
                </a:tc>
                <a:extLst>
                  <a:ext uri="{0D108BD9-81ED-4DB2-BD59-A6C34878D82A}">
                    <a16:rowId xmlns:a16="http://schemas.microsoft.com/office/drawing/2014/main" val="2107473532"/>
                  </a:ext>
                </a:extLst>
              </a:tr>
              <a:tr h="594986">
                <a:tc>
                  <a:txBody>
                    <a:bodyPr/>
                    <a:lstStyle/>
                    <a:p>
                      <a:r>
                        <a:rPr lang="en-US" sz="1400" dirty="0" err="1"/>
                        <a:t>Oprema</a:t>
                      </a:r>
                      <a:r>
                        <a:rPr lang="en-US" sz="1400" dirty="0"/>
                        <a:t> in </a:t>
                      </a:r>
                      <a:r>
                        <a:rPr lang="en-US" sz="1400" dirty="0" err="1"/>
                        <a:t>oprema</a:t>
                      </a:r>
                      <a:r>
                        <a:rPr lang="en-US" sz="1400" dirty="0"/>
                        <a:t> (</a:t>
                      </a:r>
                      <a:r>
                        <a:rPr lang="en-US" sz="1400" dirty="0" err="1"/>
                        <a:t>na</a:t>
                      </a:r>
                      <a:r>
                        <a:rPr lang="en-US" sz="1400" dirty="0"/>
                        <a:t> </a:t>
                      </a:r>
                      <a:r>
                        <a:rPr lang="en-US" sz="1400" dirty="0" err="1"/>
                        <a:t>enoto</a:t>
                      </a:r>
                      <a:r>
                        <a:rPr lang="en-US" sz="1400" dirty="0"/>
                        <a:t>)</a:t>
                      </a:r>
                    </a:p>
                  </a:txBody>
                  <a:tcPr anchor="ctr"/>
                </a:tc>
                <a:tc>
                  <a:txBody>
                    <a:bodyPr/>
                    <a:lstStyle/>
                    <a:p>
                      <a:r>
                        <a:rPr lang="en-IE" dirty="0"/>
                        <a:t>€1,500 – €5,000 </a:t>
                      </a:r>
                    </a:p>
                  </a:txBody>
                  <a:tcPr anchor="ctr"/>
                </a:tc>
                <a:tc>
                  <a:txBody>
                    <a:bodyPr/>
                    <a:lstStyle/>
                    <a:p>
                      <a:r>
                        <a:rPr lang="it-IT" sz="1400" dirty="0"/>
                        <a:t>Uporabite gramozne poti in sončne </a:t>
                      </a:r>
                    </a:p>
                    <a:p>
                      <a:r>
                        <a:rPr lang="it-IT" sz="1400" dirty="0"/>
                        <a:t>luči, da prihranite stroške.</a:t>
                      </a:r>
                    </a:p>
                  </a:txBody>
                  <a:tcPr anchor="ctr"/>
                </a:tc>
                <a:extLst>
                  <a:ext uri="{0D108BD9-81ED-4DB2-BD59-A6C34878D82A}">
                    <a16:rowId xmlns:a16="http://schemas.microsoft.com/office/drawing/2014/main" val="2187594481"/>
                  </a:ext>
                </a:extLst>
              </a:tr>
              <a:tr h="594986">
                <a:tc>
                  <a:txBody>
                    <a:bodyPr/>
                    <a:lstStyle/>
                    <a:p>
                      <a:r>
                        <a:rPr lang="en-US" sz="1400" dirty="0" err="1"/>
                        <a:t>Trženje</a:t>
                      </a:r>
                      <a:r>
                        <a:rPr lang="en-US" sz="1400" dirty="0"/>
                        <a:t> in </a:t>
                      </a:r>
                      <a:r>
                        <a:rPr lang="en-US" sz="1400" dirty="0" err="1"/>
                        <a:t>blagovna</a:t>
                      </a:r>
                      <a:r>
                        <a:rPr lang="en-US" sz="1400" dirty="0"/>
                        <a:t> </a:t>
                      </a:r>
                      <a:r>
                        <a:rPr lang="en-US" sz="1400" dirty="0" err="1"/>
                        <a:t>znamka</a:t>
                      </a:r>
                      <a:endParaRPr lang="en-US" sz="1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dirty="0"/>
                        <a:t>€1,000 – €3,000</a:t>
                      </a:r>
                    </a:p>
                    <a:p>
                      <a:endParaRPr lang="en-IE" dirty="0">
                        <a:effectLst/>
                      </a:endParaRPr>
                    </a:p>
                  </a:txBody>
                  <a:tcPr anchor="ctr"/>
                </a:tc>
                <a:tc>
                  <a:txBody>
                    <a:bodyPr/>
                    <a:lstStyle/>
                    <a:p>
                      <a:r>
                        <a:rPr lang="en-US" sz="1400" dirty="0" err="1"/>
                        <a:t>Spletna</a:t>
                      </a:r>
                      <a:r>
                        <a:rPr lang="en-US" sz="1400" dirty="0"/>
                        <a:t> </a:t>
                      </a:r>
                      <a:r>
                        <a:rPr lang="en-US" sz="1400" dirty="0" err="1"/>
                        <a:t>stran</a:t>
                      </a:r>
                      <a:r>
                        <a:rPr lang="en-US" sz="1400" dirty="0"/>
                        <a:t>, </a:t>
                      </a:r>
                      <a:r>
                        <a:rPr lang="en-US" sz="1400" dirty="0" err="1"/>
                        <a:t>logotip</a:t>
                      </a:r>
                      <a:r>
                        <a:rPr lang="en-US" sz="1400" dirty="0"/>
                        <a:t>, </a:t>
                      </a:r>
                      <a:r>
                        <a:rPr lang="en-US" sz="1400" dirty="0" err="1"/>
                        <a:t>nastavitev</a:t>
                      </a:r>
                      <a:r>
                        <a:rPr lang="en-US" sz="1400" dirty="0"/>
                        <a:t> </a:t>
                      </a:r>
                      <a:r>
                        <a:rPr lang="en-US" sz="1400" dirty="0" err="1"/>
                        <a:t>družbenih</a:t>
                      </a:r>
                      <a:r>
                        <a:rPr lang="en-US" sz="1400" dirty="0"/>
                        <a:t> </a:t>
                      </a:r>
                      <a:r>
                        <a:rPr lang="en-US" sz="1400" dirty="0" err="1"/>
                        <a:t>omrežij</a:t>
                      </a:r>
                      <a:r>
                        <a:rPr lang="en-US" sz="1400" dirty="0"/>
                        <a:t>, </a:t>
                      </a:r>
                      <a:r>
                        <a:rPr lang="en-US" sz="1400" dirty="0" err="1"/>
                        <a:t>začetno</a:t>
                      </a:r>
                      <a:r>
                        <a:rPr lang="en-US" sz="1400" dirty="0"/>
                        <a:t> </a:t>
                      </a:r>
                      <a:r>
                        <a:rPr lang="en-US" sz="1400" dirty="0" err="1"/>
                        <a:t>fotografiranje</a:t>
                      </a:r>
                      <a:r>
                        <a:rPr lang="en-US" sz="1400" dirty="0"/>
                        <a:t>.</a:t>
                      </a:r>
                    </a:p>
                  </a:txBody>
                  <a:tcPr anchor="ctr"/>
                </a:tc>
                <a:extLst>
                  <a:ext uri="{0D108BD9-81ED-4DB2-BD59-A6C34878D82A}">
                    <a16:rowId xmlns:a16="http://schemas.microsoft.com/office/drawing/2014/main" val="1902947797"/>
                  </a:ext>
                </a:extLst>
              </a:tr>
              <a:tr h="594986">
                <a:tc>
                  <a:txBody>
                    <a:bodyPr/>
                    <a:lstStyle/>
                    <a:p>
                      <a:r>
                        <a:rPr lang="en-US" sz="1400" dirty="0" err="1"/>
                        <a:t>Zavarovanje</a:t>
                      </a:r>
                      <a:r>
                        <a:rPr lang="en-US" sz="1400" dirty="0"/>
                        <a:t> in </a:t>
                      </a:r>
                      <a:r>
                        <a:rPr lang="en-US" sz="1400" dirty="0" err="1"/>
                        <a:t>vzdrževanje</a:t>
                      </a:r>
                      <a:endParaRPr lang="en-US" sz="1400" dirty="0"/>
                    </a:p>
                  </a:txBody>
                  <a:tcPr anchor="ctr"/>
                </a:tc>
                <a:tc>
                  <a:txBody>
                    <a:bodyPr/>
                    <a:lstStyle/>
                    <a:p>
                      <a:r>
                        <a:rPr lang="en-IE" dirty="0"/>
                        <a:t>€2,000 – €5,000</a:t>
                      </a:r>
                      <a:endParaRPr lang="en-IE" dirty="0">
                        <a:effectLst/>
                      </a:endParaRPr>
                    </a:p>
                  </a:txBody>
                  <a:tcPr anchor="ctr"/>
                </a:tc>
                <a:tc>
                  <a:txBody>
                    <a:bodyPr/>
                    <a:lstStyle/>
                    <a:p>
                      <a:r>
                        <a:rPr lang="en-US" sz="1400" dirty="0" err="1"/>
                        <a:t>Začetni</a:t>
                      </a:r>
                      <a:r>
                        <a:rPr lang="en-US" sz="1400" dirty="0"/>
                        <a:t> </a:t>
                      </a:r>
                      <a:r>
                        <a:rPr lang="en-US" sz="1400" dirty="0" err="1"/>
                        <a:t>stroški</a:t>
                      </a:r>
                      <a:r>
                        <a:rPr lang="en-US" sz="1400" dirty="0"/>
                        <a:t> za </a:t>
                      </a:r>
                      <a:r>
                        <a:rPr lang="en-US" sz="1400" dirty="0" err="1"/>
                        <a:t>zavarovanje</a:t>
                      </a:r>
                      <a:r>
                        <a:rPr lang="en-US" sz="1400" dirty="0"/>
                        <a:t> </a:t>
                      </a:r>
                      <a:r>
                        <a:rPr lang="en-US" sz="1400" dirty="0" err="1"/>
                        <a:t>odgovornosti</a:t>
                      </a:r>
                      <a:r>
                        <a:rPr lang="en-US" sz="1400" dirty="0"/>
                        <a:t> </a:t>
                      </a:r>
                      <a:r>
                        <a:rPr lang="en-US" sz="1400" dirty="0" err="1"/>
                        <a:t>gostov</a:t>
                      </a:r>
                      <a:r>
                        <a:rPr lang="en-US" sz="1400" dirty="0"/>
                        <a:t> in </a:t>
                      </a:r>
                      <a:r>
                        <a:rPr lang="en-US" sz="1400" dirty="0" err="1"/>
                        <a:t>splošno</a:t>
                      </a:r>
                      <a:r>
                        <a:rPr lang="en-US" sz="1400" dirty="0"/>
                        <a:t> </a:t>
                      </a:r>
                      <a:r>
                        <a:rPr lang="en-US" sz="1400" dirty="0" err="1"/>
                        <a:t>zavarovanje</a:t>
                      </a:r>
                      <a:r>
                        <a:rPr lang="en-US" sz="1400" dirty="0"/>
                        <a:t>.</a:t>
                      </a:r>
                    </a:p>
                  </a:txBody>
                  <a:tcPr anchor="ctr"/>
                </a:tc>
                <a:extLst>
                  <a:ext uri="{0D108BD9-81ED-4DB2-BD59-A6C34878D82A}">
                    <a16:rowId xmlns:a16="http://schemas.microsoft.com/office/drawing/2014/main" val="3728786853"/>
                  </a:ext>
                </a:extLst>
              </a:tr>
              <a:tr h="339992">
                <a:tc>
                  <a:txBody>
                    <a:bodyPr/>
                    <a:lstStyle/>
                    <a:p>
                      <a:r>
                        <a:rPr lang="en-US" sz="1400" dirty="0" err="1"/>
                        <a:t>Nepredvidljivi</a:t>
                      </a:r>
                      <a:r>
                        <a:rPr lang="en-US" sz="1400" dirty="0"/>
                        <a:t> </a:t>
                      </a:r>
                      <a:r>
                        <a:rPr lang="en-US" sz="1400" dirty="0" err="1"/>
                        <a:t>stroški</a:t>
                      </a:r>
                      <a:endParaRPr lang="en-US" sz="1400" dirty="0"/>
                    </a:p>
                  </a:txBody>
                  <a:tcPr anchor="ctr"/>
                </a:tc>
                <a:tc>
                  <a:txBody>
                    <a:bodyPr/>
                    <a:lstStyle/>
                    <a:p>
                      <a:r>
                        <a:rPr lang="en-IE" dirty="0"/>
                        <a:t>€</a:t>
                      </a:r>
                      <a:r>
                        <a:rPr lang="en-IE" dirty="0">
                          <a:effectLst/>
                        </a:rPr>
                        <a:t>5,000 – </a:t>
                      </a:r>
                      <a:r>
                        <a:rPr lang="en-IE" dirty="0"/>
                        <a:t>€</a:t>
                      </a:r>
                      <a:r>
                        <a:rPr lang="en-IE" dirty="0">
                          <a:effectLst/>
                        </a:rPr>
                        <a:t>10,000</a:t>
                      </a:r>
                    </a:p>
                  </a:txBody>
                  <a:tcPr anchor="ctr"/>
                </a:tc>
                <a:tc>
                  <a:txBody>
                    <a:bodyPr/>
                    <a:lstStyle/>
                    <a:p>
                      <a:r>
                        <a:rPr lang="en-US" sz="1400" dirty="0" err="1"/>
                        <a:t>Vedno</a:t>
                      </a:r>
                      <a:r>
                        <a:rPr lang="en-US" sz="1400" dirty="0"/>
                        <a:t> </a:t>
                      </a:r>
                      <a:r>
                        <a:rPr lang="en-US" sz="1400" dirty="0" err="1"/>
                        <a:t>načrtujte</a:t>
                      </a:r>
                      <a:r>
                        <a:rPr lang="en-US" sz="1400" dirty="0"/>
                        <a:t> </a:t>
                      </a:r>
                      <a:r>
                        <a:rPr lang="en-US" sz="1400" dirty="0" err="1"/>
                        <a:t>dodatne</a:t>
                      </a:r>
                      <a:r>
                        <a:rPr lang="en-US" sz="1400" dirty="0"/>
                        <a:t> </a:t>
                      </a:r>
                      <a:r>
                        <a:rPr lang="en-US" sz="1400" dirty="0" err="1"/>
                        <a:t>stroške</a:t>
                      </a:r>
                      <a:r>
                        <a:rPr lang="en-US" sz="1400" dirty="0"/>
                        <a:t>.</a:t>
                      </a:r>
                    </a:p>
                  </a:txBody>
                  <a:tcPr anchor="ctr"/>
                </a:tc>
                <a:extLst>
                  <a:ext uri="{0D108BD9-81ED-4DB2-BD59-A6C34878D82A}">
                    <a16:rowId xmlns:a16="http://schemas.microsoft.com/office/drawing/2014/main" val="3109908443"/>
                  </a:ext>
                </a:extLst>
              </a:tr>
              <a:tr h="339992">
                <a:tc>
                  <a:txBody>
                    <a:bodyPr/>
                    <a:lstStyle/>
                    <a:p>
                      <a:r>
                        <a:rPr lang="en-IE" sz="1400" b="1" dirty="0" err="1">
                          <a:solidFill>
                            <a:srgbClr val="E96751"/>
                          </a:solidFill>
                          <a:effectLst/>
                        </a:rPr>
                        <a:t>Skupna</a:t>
                      </a:r>
                      <a:r>
                        <a:rPr lang="en-IE" sz="1400" b="1" dirty="0">
                          <a:solidFill>
                            <a:srgbClr val="E96751"/>
                          </a:solidFill>
                          <a:effectLst/>
                        </a:rPr>
                        <a:t> </a:t>
                      </a:r>
                      <a:r>
                        <a:rPr lang="en-IE" sz="1400" b="1" dirty="0" err="1">
                          <a:solidFill>
                            <a:srgbClr val="E96751"/>
                          </a:solidFill>
                          <a:effectLst/>
                        </a:rPr>
                        <a:t>ocena</a:t>
                      </a:r>
                      <a:endParaRPr lang="en-IE" sz="1400" b="1" dirty="0">
                        <a:solidFill>
                          <a:srgbClr val="E96751"/>
                        </a:solidFill>
                        <a:effectLst/>
                      </a:endParaRPr>
                    </a:p>
                  </a:txBody>
                  <a:tcPr anchor="ctr"/>
                </a:tc>
                <a:tc gridSpan="2">
                  <a:txBody>
                    <a:bodyPr/>
                    <a:lstStyle/>
                    <a:p>
                      <a:r>
                        <a:rPr lang="en-IE" b="1" dirty="0">
                          <a:solidFill>
                            <a:srgbClr val="E96751"/>
                          </a:solidFill>
                          <a:effectLst/>
                        </a:rPr>
                        <a:t>€53,000 – €201,000</a:t>
                      </a:r>
                    </a:p>
                  </a:txBody>
                  <a:tcPr anchor="ctr"/>
                </a:tc>
                <a:tc hMerge="1">
                  <a:txBody>
                    <a:bodyPr/>
                    <a:lstStyle/>
                    <a:p>
                      <a:endParaRPr lang="en-IE"/>
                    </a:p>
                  </a:txBody>
                  <a:tcPr/>
                </a:tc>
                <a:extLst>
                  <a:ext uri="{0D108BD9-81ED-4DB2-BD59-A6C34878D82A}">
                    <a16:rowId xmlns:a16="http://schemas.microsoft.com/office/drawing/2014/main" val="2906796694"/>
                  </a:ext>
                </a:extLst>
              </a:tr>
            </a:tbl>
          </a:graphicData>
        </a:graphic>
      </p:graphicFrame>
      <p:sp>
        <p:nvSpPr>
          <p:cNvPr id="6" name="Text Placeholder 2">
            <a:extLst>
              <a:ext uri="{FF2B5EF4-FFF2-40B4-BE49-F238E27FC236}">
                <a16:creationId xmlns:a16="http://schemas.microsoft.com/office/drawing/2014/main" id="{D218FD28-9D76-5E2D-324F-802E284982DD}"/>
              </a:ext>
            </a:extLst>
          </p:cNvPr>
          <p:cNvSpPr txBox="1">
            <a:spLocks/>
          </p:cNvSpPr>
          <p:nvPr/>
        </p:nvSpPr>
        <p:spPr>
          <a:xfrm>
            <a:off x="228600" y="-2174"/>
            <a:ext cx="10614687" cy="803654"/>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2800" b="1" i="0" kern="1200">
                <a:solidFill>
                  <a:srgbClr val="459597"/>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base"/>
            <a:r>
              <a:rPr lang="en-IE" sz="1600" dirty="0" err="1"/>
              <a:t>Finančno</a:t>
            </a:r>
            <a:r>
              <a:rPr lang="en-IE" sz="1600" dirty="0"/>
              <a:t> </a:t>
            </a:r>
            <a:r>
              <a:rPr lang="en-IE" sz="1600" dirty="0" err="1"/>
              <a:t>načrtovanje</a:t>
            </a:r>
            <a:r>
              <a:rPr lang="en-IE" sz="1600" dirty="0"/>
              <a:t> in </a:t>
            </a:r>
            <a:r>
              <a:rPr lang="en-IE" sz="1600" dirty="0" err="1"/>
              <a:t>stroškiVzorec</a:t>
            </a:r>
            <a:r>
              <a:rPr lang="en-IE" sz="1600" dirty="0"/>
              <a:t> </a:t>
            </a:r>
            <a:r>
              <a:rPr lang="en-IE" sz="1600" dirty="0" err="1"/>
              <a:t>proračuna</a:t>
            </a:r>
            <a:r>
              <a:rPr lang="en-IE" sz="1600" dirty="0"/>
              <a:t> – Glamping (1 </a:t>
            </a:r>
            <a:r>
              <a:rPr lang="en-IE" sz="1600" dirty="0" err="1"/>
              <a:t>enota</a:t>
            </a:r>
            <a:r>
              <a:rPr lang="en-IE" sz="1600" dirty="0"/>
              <a:t> – </a:t>
            </a:r>
            <a:r>
              <a:rPr lang="en-IE" sz="1600" dirty="0" err="1"/>
              <a:t>osnovni</a:t>
            </a:r>
            <a:r>
              <a:rPr lang="en-IE" sz="1600" dirty="0"/>
              <a:t> pod </a:t>
            </a:r>
            <a:r>
              <a:rPr lang="en-IE" sz="1600" dirty="0" err="1"/>
              <a:t>ali</a:t>
            </a:r>
            <a:r>
              <a:rPr lang="en-IE" sz="1600" dirty="0"/>
              <a:t> </a:t>
            </a:r>
            <a:r>
              <a:rPr lang="en-IE" sz="1600" dirty="0" err="1"/>
              <a:t>majhna</a:t>
            </a:r>
            <a:r>
              <a:rPr lang="en-IE" sz="1600" dirty="0"/>
              <a:t> </a:t>
            </a:r>
            <a:r>
              <a:rPr lang="en-IE" sz="1600" dirty="0" err="1"/>
              <a:t>koča</a:t>
            </a:r>
            <a:r>
              <a:rPr lang="en-IE" sz="1600" dirty="0"/>
              <a:t>)</a:t>
            </a:r>
          </a:p>
        </p:txBody>
      </p:sp>
    </p:spTree>
    <p:extLst>
      <p:ext uri="{BB962C8B-B14F-4D97-AF65-F5344CB8AC3E}">
        <p14:creationId xmlns:p14="http://schemas.microsoft.com/office/powerpoint/2010/main" val="2555638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B28AE7-85BC-2880-1CBC-7F584CD46647}"/>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D5DCD527-DA05-2ADF-5ECB-E34A7FE5550B}"/>
              </a:ext>
            </a:extLst>
          </p:cNvPr>
          <p:cNvSpPr>
            <a:spLocks noGrp="1"/>
          </p:cNvSpPr>
          <p:nvPr>
            <p:ph type="body" sz="quarter" idx="16"/>
          </p:nvPr>
        </p:nvSpPr>
        <p:spPr>
          <a:xfrm>
            <a:off x="485775" y="218309"/>
            <a:ext cx="10614687" cy="803654"/>
          </a:xfrm>
        </p:spPr>
        <p:txBody>
          <a:bodyPr/>
          <a:lstStyle/>
          <a:p>
            <a:r>
              <a:rPr lang="en-US" dirty="0" err="1"/>
              <a:t>Finančno</a:t>
            </a:r>
            <a:r>
              <a:rPr lang="en-US" dirty="0"/>
              <a:t> </a:t>
            </a:r>
            <a:r>
              <a:rPr lang="en-US" dirty="0" err="1"/>
              <a:t>načrtovanje</a:t>
            </a:r>
            <a:r>
              <a:rPr lang="en-US" dirty="0"/>
              <a:t> in </a:t>
            </a:r>
            <a:r>
              <a:rPr lang="en-US" dirty="0" err="1"/>
              <a:t>stroški</a:t>
            </a:r>
            <a:endParaRPr lang="en-US" dirty="0"/>
          </a:p>
          <a:p>
            <a:r>
              <a:rPr lang="en-US" dirty="0" err="1"/>
              <a:t>Vzorec</a:t>
            </a:r>
            <a:r>
              <a:rPr lang="en-US" dirty="0"/>
              <a:t> </a:t>
            </a:r>
            <a:r>
              <a:rPr lang="en-US" dirty="0" err="1"/>
              <a:t>proračuna</a:t>
            </a:r>
            <a:r>
              <a:rPr lang="en-US" dirty="0"/>
              <a:t> – Glamping (2 </a:t>
            </a:r>
            <a:r>
              <a:rPr lang="en-US" dirty="0" err="1"/>
              <a:t>enoti</a:t>
            </a:r>
            <a:r>
              <a:rPr lang="en-US" dirty="0"/>
              <a:t> – 2 glamping </a:t>
            </a:r>
            <a:r>
              <a:rPr lang="en-US" dirty="0" err="1"/>
              <a:t>šotori</a:t>
            </a:r>
            <a:r>
              <a:rPr lang="en-US" dirty="0"/>
              <a:t>)</a:t>
            </a:r>
          </a:p>
          <a:p>
            <a:endParaRPr lang="en-IE" sz="2800" dirty="0"/>
          </a:p>
        </p:txBody>
      </p:sp>
      <p:graphicFrame>
        <p:nvGraphicFramePr>
          <p:cNvPr id="5" name="Table 4">
            <a:extLst>
              <a:ext uri="{FF2B5EF4-FFF2-40B4-BE49-F238E27FC236}">
                <a16:creationId xmlns:a16="http://schemas.microsoft.com/office/drawing/2014/main" id="{89175C18-5274-C32E-90C5-3D4DCFDB1F5D}"/>
              </a:ext>
            </a:extLst>
          </p:cNvPr>
          <p:cNvGraphicFramePr>
            <a:graphicFrameLocks noGrp="1"/>
          </p:cNvGraphicFramePr>
          <p:nvPr>
            <p:extLst>
              <p:ext uri="{D42A27DB-BD31-4B8C-83A1-F6EECF244321}">
                <p14:modId xmlns:p14="http://schemas.microsoft.com/office/powerpoint/2010/main" val="704888963"/>
              </p:ext>
            </p:extLst>
          </p:nvPr>
        </p:nvGraphicFramePr>
        <p:xfrm>
          <a:off x="485775" y="1163430"/>
          <a:ext cx="11069731" cy="4079240"/>
        </p:xfrm>
        <a:graphic>
          <a:graphicData uri="http://schemas.openxmlformats.org/drawingml/2006/table">
            <a:tbl>
              <a:tblPr firstRow="1" bandRow="1">
                <a:tableStyleId>{5C22544A-7EE6-4342-B048-85BDC9FD1C3A}</a:tableStyleId>
              </a:tblPr>
              <a:tblGrid>
                <a:gridCol w="3714687">
                  <a:extLst>
                    <a:ext uri="{9D8B030D-6E8A-4147-A177-3AD203B41FA5}">
                      <a16:colId xmlns:a16="http://schemas.microsoft.com/office/drawing/2014/main" val="1315654808"/>
                    </a:ext>
                  </a:extLst>
                </a:gridCol>
                <a:gridCol w="3677522">
                  <a:extLst>
                    <a:ext uri="{9D8B030D-6E8A-4147-A177-3AD203B41FA5}">
                      <a16:colId xmlns:a16="http://schemas.microsoft.com/office/drawing/2014/main" val="2964838693"/>
                    </a:ext>
                  </a:extLst>
                </a:gridCol>
                <a:gridCol w="3677522">
                  <a:extLst>
                    <a:ext uri="{9D8B030D-6E8A-4147-A177-3AD203B41FA5}">
                      <a16:colId xmlns:a16="http://schemas.microsoft.com/office/drawing/2014/main" val="573140853"/>
                    </a:ext>
                  </a:extLst>
                </a:gridCol>
              </a:tblGrid>
              <a:tr h="370840">
                <a:tc>
                  <a:txBody>
                    <a:bodyPr/>
                    <a:lstStyle/>
                    <a:p>
                      <a:r>
                        <a:rPr lang="en-IE" b="1" dirty="0" err="1">
                          <a:effectLst/>
                        </a:rPr>
                        <a:t>Postavka</a:t>
                      </a:r>
                      <a:endParaRPr lang="en-IE" b="1" dirty="0">
                        <a:effectLst/>
                      </a:endParaRPr>
                    </a:p>
                  </a:txBody>
                  <a:tcPr anchor="ctr"/>
                </a:tc>
                <a:tc>
                  <a:txBody>
                    <a:bodyPr/>
                    <a:lstStyle/>
                    <a:p>
                      <a:r>
                        <a:rPr lang="en-IE" b="1" dirty="0" err="1">
                          <a:effectLst/>
                        </a:rPr>
                        <a:t>Strošek</a:t>
                      </a:r>
                      <a:r>
                        <a:rPr lang="en-IE" b="1" dirty="0">
                          <a:effectLst/>
                        </a:rPr>
                        <a:t>(€)</a:t>
                      </a:r>
                    </a:p>
                  </a:txBody>
                  <a:tcPr anchor="ctr"/>
                </a:tc>
                <a:tc>
                  <a:txBody>
                    <a:bodyPr/>
                    <a:lstStyle/>
                    <a:p>
                      <a:r>
                        <a:rPr lang="en-IE" b="1" dirty="0" err="1">
                          <a:effectLst/>
                        </a:rPr>
                        <a:t>Opomba</a:t>
                      </a:r>
                      <a:endParaRPr lang="en-IE" b="1" dirty="0">
                        <a:effectLst/>
                      </a:endParaRPr>
                    </a:p>
                  </a:txBody>
                  <a:tcPr anchor="ctr"/>
                </a:tc>
                <a:extLst>
                  <a:ext uri="{0D108BD9-81ED-4DB2-BD59-A6C34878D82A}">
                    <a16:rowId xmlns:a16="http://schemas.microsoft.com/office/drawing/2014/main" val="3641832468"/>
                  </a:ext>
                </a:extLst>
              </a:tr>
              <a:tr h="370840">
                <a:tc>
                  <a:txBody>
                    <a:bodyPr/>
                    <a:lstStyle/>
                    <a:p>
                      <a:r>
                        <a:rPr lang="en-US" b="1" dirty="0" err="1"/>
                        <a:t>Nakup</a:t>
                      </a:r>
                      <a:r>
                        <a:rPr lang="en-US" b="1" dirty="0"/>
                        <a:t> </a:t>
                      </a:r>
                      <a:r>
                        <a:rPr lang="en-US" b="1" dirty="0" err="1"/>
                        <a:t>zemljišča</a:t>
                      </a:r>
                      <a:endParaRPr lang="en-US" dirty="0"/>
                    </a:p>
                  </a:txBody>
                  <a:tcPr anchor="ctr"/>
                </a:tc>
                <a:tc>
                  <a:txBody>
                    <a:bodyPr/>
                    <a:lstStyle/>
                    <a:p>
                      <a:r>
                        <a:rPr lang="en-IE">
                          <a:effectLst/>
                        </a:rPr>
                        <a:t>327,000</a:t>
                      </a:r>
                    </a:p>
                  </a:txBody>
                  <a:tcPr anchor="ctr"/>
                </a:tc>
                <a:tc>
                  <a:txBody>
                    <a:bodyPr/>
                    <a:lstStyle/>
                    <a:p>
                      <a:r>
                        <a:rPr lang="en-US" b="1" dirty="0"/>
                        <a:t>Brez </a:t>
                      </a:r>
                      <a:r>
                        <a:rPr lang="en-US" b="1" dirty="0" err="1"/>
                        <a:t>davkov</a:t>
                      </a:r>
                      <a:endParaRPr lang="en-US" dirty="0"/>
                    </a:p>
                  </a:txBody>
                  <a:tcPr anchor="ctr"/>
                </a:tc>
                <a:extLst>
                  <a:ext uri="{0D108BD9-81ED-4DB2-BD59-A6C34878D82A}">
                    <a16:rowId xmlns:a16="http://schemas.microsoft.com/office/drawing/2014/main" val="43675602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dirty="0">
                          <a:effectLst/>
                        </a:rPr>
                        <a:t> </a:t>
                      </a:r>
                      <a:r>
                        <a:rPr lang="en-US" dirty="0"/>
                        <a:t>2 </a:t>
                      </a:r>
                      <a:r>
                        <a:rPr lang="en-US" dirty="0" err="1"/>
                        <a:t>šotora</a:t>
                      </a:r>
                      <a:r>
                        <a:rPr lang="en-US" dirty="0"/>
                        <a:t> za glamping</a:t>
                      </a:r>
                    </a:p>
                  </a:txBody>
                  <a:tcPr anchor="ctr"/>
                </a:tc>
                <a:tc>
                  <a:txBody>
                    <a:bodyPr/>
                    <a:lstStyle/>
                    <a:p>
                      <a:r>
                        <a:rPr lang="en-IE">
                          <a:effectLst/>
                        </a:rPr>
                        <a:t>71,200</a:t>
                      </a:r>
                    </a:p>
                  </a:txBody>
                  <a:tcPr anchor="ctr"/>
                </a:tc>
                <a:tc>
                  <a:txBody>
                    <a:bodyPr/>
                    <a:lstStyle/>
                    <a:p>
                      <a:r>
                        <a:rPr lang="en-US" dirty="0" err="1"/>
                        <a:t>Popolnoma</a:t>
                      </a:r>
                      <a:r>
                        <a:rPr lang="en-US" dirty="0"/>
                        <a:t> </a:t>
                      </a:r>
                      <a:r>
                        <a:rPr lang="en-US" dirty="0" err="1"/>
                        <a:t>opremljeno</a:t>
                      </a:r>
                      <a:endParaRPr lang="en-US" dirty="0"/>
                    </a:p>
                  </a:txBody>
                  <a:tcPr anchor="ctr"/>
                </a:tc>
                <a:extLst>
                  <a:ext uri="{0D108BD9-81ED-4DB2-BD59-A6C34878D82A}">
                    <a16:rowId xmlns:a16="http://schemas.microsoft.com/office/drawing/2014/main" val="2119150372"/>
                  </a:ext>
                </a:extLst>
              </a:tr>
              <a:tr h="370840">
                <a:tc>
                  <a:txBody>
                    <a:bodyPr/>
                    <a:lstStyle/>
                    <a:p>
                      <a:r>
                        <a:rPr lang="en-US" dirty="0" err="1"/>
                        <a:t>Dovoljenja</a:t>
                      </a:r>
                      <a:r>
                        <a:rPr lang="en-US" dirty="0"/>
                        <a:t>/</a:t>
                      </a:r>
                      <a:r>
                        <a:rPr lang="en-US" dirty="0" err="1"/>
                        <a:t>svetovanje</a:t>
                      </a:r>
                      <a:endParaRPr lang="en-US" dirty="0"/>
                    </a:p>
                  </a:txBody>
                  <a:tcPr anchor="ctr"/>
                </a:tc>
                <a:tc>
                  <a:txBody>
                    <a:bodyPr/>
                    <a:lstStyle/>
                    <a:p>
                      <a:r>
                        <a:rPr lang="en-IE">
                          <a:effectLst/>
                        </a:rPr>
                        <a:t>5,000–10,000</a:t>
                      </a:r>
                    </a:p>
                  </a:txBody>
                  <a:tcPr anchor="ctr"/>
                </a:tc>
                <a:tc>
                  <a:txBody>
                    <a:bodyPr/>
                    <a:lstStyle/>
                    <a:p>
                      <a:r>
                        <a:rPr lang="en-US" dirty="0" err="1"/>
                        <a:t>Lokalni</a:t>
                      </a:r>
                      <a:r>
                        <a:rPr lang="en-US" dirty="0"/>
                        <a:t> </a:t>
                      </a:r>
                      <a:r>
                        <a:rPr lang="en-US" dirty="0" err="1"/>
                        <a:t>stroški</a:t>
                      </a:r>
                      <a:endParaRPr lang="en-US" dirty="0"/>
                    </a:p>
                  </a:txBody>
                  <a:tcPr anchor="ctr"/>
                </a:tc>
                <a:extLst>
                  <a:ext uri="{0D108BD9-81ED-4DB2-BD59-A6C34878D82A}">
                    <a16:rowId xmlns:a16="http://schemas.microsoft.com/office/drawing/2014/main" val="1324824433"/>
                  </a:ext>
                </a:extLst>
              </a:tr>
              <a:tr h="370840">
                <a:tc>
                  <a:txBody>
                    <a:bodyPr/>
                    <a:lstStyle/>
                    <a:p>
                      <a:r>
                        <a:rPr lang="en-US" dirty="0" err="1"/>
                        <a:t>Sončna</a:t>
                      </a:r>
                      <a:r>
                        <a:rPr lang="en-US" dirty="0"/>
                        <a:t> </a:t>
                      </a:r>
                      <a:r>
                        <a:rPr lang="en-US" dirty="0" err="1"/>
                        <a:t>energija</a:t>
                      </a:r>
                      <a:endParaRPr lang="en-US" dirty="0"/>
                    </a:p>
                  </a:txBody>
                  <a:tcPr anchor="ctr"/>
                </a:tc>
                <a:tc>
                  <a:txBody>
                    <a:bodyPr/>
                    <a:lstStyle/>
                    <a:p>
                      <a:r>
                        <a:rPr lang="en-IE">
                          <a:effectLst/>
                        </a:rPr>
                        <a:t>2,500</a:t>
                      </a:r>
                    </a:p>
                  </a:txBody>
                  <a:tcPr anchor="ctr"/>
                </a:tc>
                <a:tc>
                  <a:txBody>
                    <a:bodyPr/>
                    <a:lstStyle/>
                    <a:p>
                      <a:r>
                        <a:rPr lang="en-US" dirty="0" err="1"/>
                        <a:t>Letno</a:t>
                      </a:r>
                      <a:endParaRPr lang="en-US" dirty="0"/>
                    </a:p>
                  </a:txBody>
                  <a:tcPr anchor="ctr"/>
                </a:tc>
                <a:extLst>
                  <a:ext uri="{0D108BD9-81ED-4DB2-BD59-A6C34878D82A}">
                    <a16:rowId xmlns:a16="http://schemas.microsoft.com/office/drawing/2014/main" val="1847260058"/>
                  </a:ext>
                </a:extLst>
              </a:tr>
              <a:tr h="370840">
                <a:tc>
                  <a:txBody>
                    <a:bodyPr/>
                    <a:lstStyle/>
                    <a:p>
                      <a:r>
                        <a:rPr lang="en-IE">
                          <a:effectLst/>
                        </a:rPr>
                        <a:t>Solar power</a:t>
                      </a:r>
                    </a:p>
                  </a:txBody>
                  <a:tcPr anchor="ctr"/>
                </a:tc>
                <a:tc>
                  <a:txBody>
                    <a:bodyPr/>
                    <a:lstStyle/>
                    <a:p>
                      <a:r>
                        <a:rPr lang="en-IE">
                          <a:effectLst/>
                        </a:rPr>
                        <a:t>8,000–15,000</a:t>
                      </a:r>
                    </a:p>
                  </a:txBody>
                  <a:tcPr anchor="ctr"/>
                </a:tc>
                <a:tc>
                  <a:txBody>
                    <a:bodyPr/>
                    <a:lstStyle/>
                    <a:p>
                      <a:r>
                        <a:rPr lang="en-US" dirty="0" err="1"/>
                        <a:t>Osnovna</a:t>
                      </a:r>
                      <a:r>
                        <a:rPr lang="en-US" dirty="0"/>
                        <a:t> </a:t>
                      </a:r>
                      <a:r>
                        <a:rPr lang="en-US" dirty="0" err="1"/>
                        <a:t>namestitev</a:t>
                      </a:r>
                      <a:endParaRPr lang="en-US" dirty="0"/>
                    </a:p>
                  </a:txBody>
                  <a:tcPr anchor="ctr"/>
                </a:tc>
                <a:extLst>
                  <a:ext uri="{0D108BD9-81ED-4DB2-BD59-A6C34878D82A}">
                    <a16:rowId xmlns:a16="http://schemas.microsoft.com/office/drawing/2014/main" val="1360181461"/>
                  </a:ext>
                </a:extLst>
              </a:tr>
              <a:tr h="370840">
                <a:tc>
                  <a:txBody>
                    <a:bodyPr/>
                    <a:lstStyle/>
                    <a:p>
                      <a:r>
                        <a:rPr lang="en-US" dirty="0" err="1"/>
                        <a:t>Septični</a:t>
                      </a:r>
                      <a:r>
                        <a:rPr lang="en-US" dirty="0"/>
                        <a:t> </a:t>
                      </a:r>
                      <a:r>
                        <a:rPr lang="en-US" dirty="0" err="1"/>
                        <a:t>sistem</a:t>
                      </a:r>
                      <a:endParaRPr lang="en-US" dirty="0"/>
                    </a:p>
                  </a:txBody>
                  <a:tcPr anchor="ctr"/>
                </a:tc>
                <a:tc>
                  <a:txBody>
                    <a:bodyPr/>
                    <a:lstStyle/>
                    <a:p>
                      <a:r>
                        <a:rPr lang="en-IE">
                          <a:effectLst/>
                        </a:rPr>
                        <a:t>6,000–10,000</a:t>
                      </a:r>
                    </a:p>
                  </a:txBody>
                  <a:tcPr anchor="ctr"/>
                </a:tc>
                <a:tc>
                  <a:txBody>
                    <a:bodyPr/>
                    <a:lstStyle/>
                    <a:p>
                      <a:r>
                        <a:rPr lang="en-US" dirty="0"/>
                        <a:t>Za 2 </a:t>
                      </a:r>
                      <a:r>
                        <a:rPr lang="en-US" dirty="0" err="1"/>
                        <a:t>enoti</a:t>
                      </a:r>
                      <a:endParaRPr lang="en-US" dirty="0"/>
                    </a:p>
                  </a:txBody>
                  <a:tcPr anchor="ctr"/>
                </a:tc>
                <a:extLst>
                  <a:ext uri="{0D108BD9-81ED-4DB2-BD59-A6C34878D82A}">
                    <a16:rowId xmlns:a16="http://schemas.microsoft.com/office/drawing/2014/main" val="1947757819"/>
                  </a:ext>
                </a:extLst>
              </a:tr>
              <a:tr h="370840">
                <a:tc>
                  <a:txBody>
                    <a:bodyPr/>
                    <a:lstStyle/>
                    <a:p>
                      <a:r>
                        <a:rPr lang="en-US" dirty="0" err="1"/>
                        <a:t>Dostop</a:t>
                      </a:r>
                      <a:r>
                        <a:rPr lang="en-US" dirty="0"/>
                        <a:t> do </a:t>
                      </a:r>
                      <a:r>
                        <a:rPr lang="en-US" dirty="0" err="1"/>
                        <a:t>prarkirišča</a:t>
                      </a:r>
                      <a:endParaRPr lang="en-US" dirty="0"/>
                    </a:p>
                  </a:txBody>
                  <a:tcPr anchor="ctr"/>
                </a:tc>
                <a:tc>
                  <a:txBody>
                    <a:bodyPr/>
                    <a:lstStyle/>
                    <a:p>
                      <a:r>
                        <a:rPr lang="en-IE">
                          <a:effectLst/>
                        </a:rPr>
                        <a:t>3,000–5,000</a:t>
                      </a:r>
                    </a:p>
                  </a:txBody>
                  <a:tcPr anchor="ctr"/>
                </a:tc>
                <a:tc>
                  <a:txBody>
                    <a:bodyPr/>
                    <a:lstStyle/>
                    <a:p>
                      <a:r>
                        <a:rPr lang="en-US" dirty="0" err="1"/>
                        <a:t>Makadam</a:t>
                      </a:r>
                      <a:endParaRPr lang="en-US" dirty="0"/>
                    </a:p>
                  </a:txBody>
                  <a:tcPr anchor="ctr"/>
                </a:tc>
                <a:extLst>
                  <a:ext uri="{0D108BD9-81ED-4DB2-BD59-A6C34878D82A}">
                    <a16:rowId xmlns:a16="http://schemas.microsoft.com/office/drawing/2014/main" val="2107473532"/>
                  </a:ext>
                </a:extLst>
              </a:tr>
              <a:tr h="370840">
                <a:tc>
                  <a:txBody>
                    <a:bodyPr/>
                    <a:lstStyle/>
                    <a:p>
                      <a:r>
                        <a:rPr lang="en-US" dirty="0" err="1"/>
                        <a:t>Spletna</a:t>
                      </a:r>
                      <a:r>
                        <a:rPr lang="en-US" dirty="0"/>
                        <a:t> </a:t>
                      </a:r>
                      <a:r>
                        <a:rPr lang="en-US" dirty="0" err="1"/>
                        <a:t>stran</a:t>
                      </a:r>
                      <a:r>
                        <a:rPr lang="en-US" dirty="0"/>
                        <a:t>/</a:t>
                      </a:r>
                      <a:r>
                        <a:rPr lang="en-US" dirty="0" err="1"/>
                        <a:t>rezervacije</a:t>
                      </a:r>
                      <a:endParaRPr lang="en-US" dirty="0"/>
                    </a:p>
                  </a:txBody>
                  <a:tcPr anchor="ctr"/>
                </a:tc>
                <a:tc>
                  <a:txBody>
                    <a:bodyPr/>
                    <a:lstStyle/>
                    <a:p>
                      <a:r>
                        <a:rPr lang="en-IE">
                          <a:effectLst/>
                        </a:rPr>
                        <a:t>1,000–2,000</a:t>
                      </a:r>
                    </a:p>
                  </a:txBody>
                  <a:tcPr anchor="ctr"/>
                </a:tc>
                <a:tc>
                  <a:txBody>
                    <a:bodyPr/>
                    <a:lstStyle/>
                    <a:p>
                      <a:r>
                        <a:rPr lang="en-US" dirty="0" err="1"/>
                        <a:t>Namestitev</a:t>
                      </a:r>
                      <a:r>
                        <a:rPr lang="en-US" dirty="0"/>
                        <a:t> </a:t>
                      </a:r>
                      <a:r>
                        <a:rPr lang="en-US" dirty="0" err="1"/>
                        <a:t>platforme</a:t>
                      </a:r>
                      <a:endParaRPr lang="en-US" dirty="0"/>
                    </a:p>
                  </a:txBody>
                  <a:tcPr anchor="ctr"/>
                </a:tc>
                <a:extLst>
                  <a:ext uri="{0D108BD9-81ED-4DB2-BD59-A6C34878D82A}">
                    <a16:rowId xmlns:a16="http://schemas.microsoft.com/office/drawing/2014/main" val="2187594481"/>
                  </a:ext>
                </a:extLst>
              </a:tr>
              <a:tr h="370840">
                <a:tc>
                  <a:txBody>
                    <a:bodyPr/>
                    <a:lstStyle/>
                    <a:p>
                      <a:r>
                        <a:rPr lang="en-US" dirty="0" err="1"/>
                        <a:t>Nepredvidene</a:t>
                      </a:r>
                      <a:r>
                        <a:rPr lang="en-US" dirty="0"/>
                        <a:t> </a:t>
                      </a:r>
                      <a:r>
                        <a:rPr lang="en-US" dirty="0" err="1"/>
                        <a:t>stroške</a:t>
                      </a:r>
                      <a:endParaRPr lang="en-US" dirty="0"/>
                    </a:p>
                  </a:txBody>
                  <a:tcPr anchor="ctr"/>
                </a:tc>
                <a:tc>
                  <a:txBody>
                    <a:bodyPr/>
                    <a:lstStyle/>
                    <a:p>
                      <a:r>
                        <a:rPr lang="en-IE">
                          <a:effectLst/>
                        </a:rPr>
                        <a:t>5,000–10,000</a:t>
                      </a:r>
                    </a:p>
                  </a:txBody>
                  <a:tcPr anchor="ctr"/>
                </a:tc>
                <a:tc>
                  <a:txBody>
                    <a:bodyPr/>
                    <a:lstStyle/>
                    <a:p>
                      <a:r>
                        <a:rPr lang="en-US" dirty="0" err="1"/>
                        <a:t>Vedno</a:t>
                      </a:r>
                      <a:r>
                        <a:rPr lang="en-US" dirty="0"/>
                        <a:t> </a:t>
                      </a:r>
                      <a:r>
                        <a:rPr lang="en-US" dirty="0" err="1"/>
                        <a:t>načrtujte</a:t>
                      </a:r>
                      <a:r>
                        <a:rPr lang="en-US" dirty="0"/>
                        <a:t> </a:t>
                      </a:r>
                      <a:r>
                        <a:rPr lang="en-US" dirty="0" err="1"/>
                        <a:t>dodatno</a:t>
                      </a:r>
                      <a:endParaRPr lang="en-US" dirty="0"/>
                    </a:p>
                  </a:txBody>
                  <a:tcPr anchor="ctr"/>
                </a:tc>
                <a:extLst>
                  <a:ext uri="{0D108BD9-81ED-4DB2-BD59-A6C34878D82A}">
                    <a16:rowId xmlns:a16="http://schemas.microsoft.com/office/drawing/2014/main" val="3109908443"/>
                  </a:ext>
                </a:extLst>
              </a:tr>
              <a:tr h="370840">
                <a:tc>
                  <a:txBody>
                    <a:bodyPr/>
                    <a:lstStyle/>
                    <a:p>
                      <a:r>
                        <a:rPr lang="en-IE" b="1" dirty="0" err="1">
                          <a:solidFill>
                            <a:srgbClr val="E96751"/>
                          </a:solidFill>
                          <a:effectLst/>
                        </a:rPr>
                        <a:t>Skupna</a:t>
                      </a:r>
                      <a:r>
                        <a:rPr lang="en-IE" b="1" dirty="0">
                          <a:solidFill>
                            <a:srgbClr val="E96751"/>
                          </a:solidFill>
                          <a:effectLst/>
                        </a:rPr>
                        <a:t> ocean:</a:t>
                      </a:r>
                    </a:p>
                  </a:txBody>
                  <a:tcPr anchor="ctr"/>
                </a:tc>
                <a:tc gridSpan="2">
                  <a:txBody>
                    <a:bodyPr/>
                    <a:lstStyle/>
                    <a:p>
                      <a:r>
                        <a:rPr lang="en-IE" b="1" dirty="0">
                          <a:solidFill>
                            <a:srgbClr val="E96751"/>
                          </a:solidFill>
                          <a:effectLst/>
                        </a:rPr>
                        <a:t>€428,700 – €452,700</a:t>
                      </a:r>
                    </a:p>
                  </a:txBody>
                  <a:tcPr anchor="ctr"/>
                </a:tc>
                <a:tc hMerge="1">
                  <a:txBody>
                    <a:bodyPr/>
                    <a:lstStyle/>
                    <a:p>
                      <a:endParaRPr lang="en-IE"/>
                    </a:p>
                  </a:txBody>
                  <a:tcPr/>
                </a:tc>
                <a:extLst>
                  <a:ext uri="{0D108BD9-81ED-4DB2-BD59-A6C34878D82A}">
                    <a16:rowId xmlns:a16="http://schemas.microsoft.com/office/drawing/2014/main" val="921707400"/>
                  </a:ext>
                </a:extLst>
              </a:tr>
            </a:tbl>
          </a:graphicData>
        </a:graphic>
      </p:graphicFrame>
      <p:sp>
        <p:nvSpPr>
          <p:cNvPr id="6" name="TextBox 5">
            <a:extLst>
              <a:ext uri="{FF2B5EF4-FFF2-40B4-BE49-F238E27FC236}">
                <a16:creationId xmlns:a16="http://schemas.microsoft.com/office/drawing/2014/main" id="{27A4D7E8-A567-36C2-8C11-0ED4CBC38E02}"/>
              </a:ext>
            </a:extLst>
          </p:cNvPr>
          <p:cNvSpPr txBox="1"/>
          <p:nvPr/>
        </p:nvSpPr>
        <p:spPr>
          <a:xfrm>
            <a:off x="1295400" y="6266802"/>
            <a:ext cx="6311152" cy="369332"/>
          </a:xfrm>
          <a:prstGeom prst="rect">
            <a:avLst/>
          </a:prstGeom>
          <a:noFill/>
        </p:spPr>
        <p:txBody>
          <a:bodyPr wrap="square" rtlCol="0">
            <a:spAutoFit/>
          </a:bodyPr>
          <a:lstStyle/>
          <a:p>
            <a:r>
              <a:rPr lang="en-US" dirty="0">
                <a:solidFill>
                  <a:srgbClr val="459597"/>
                </a:solidFill>
                <a:hlinkClick r:id="rId2">
                  <a:extLst>
                    <a:ext uri="{A12FA001-AC4F-418D-AE19-62706E023703}">
                      <ahyp:hlinkClr xmlns:ahyp="http://schemas.microsoft.com/office/drawing/2018/hyperlinkcolor" val="tx"/>
                    </a:ext>
                  </a:extLst>
                </a:hlinkClick>
              </a:rPr>
              <a:t>How To Start, Set Up, And Build A Profitable Glamping Business</a:t>
            </a:r>
            <a:endParaRPr lang="en-IE" dirty="0">
              <a:solidFill>
                <a:srgbClr val="459597"/>
              </a:solidFill>
            </a:endParaRPr>
          </a:p>
        </p:txBody>
      </p:sp>
      <p:sp>
        <p:nvSpPr>
          <p:cNvPr id="4" name="TextBox 3">
            <a:extLst>
              <a:ext uri="{FF2B5EF4-FFF2-40B4-BE49-F238E27FC236}">
                <a16:creationId xmlns:a16="http://schemas.microsoft.com/office/drawing/2014/main" id="{0D24CE02-A27F-C842-DB13-127BD24019F9}"/>
              </a:ext>
            </a:extLst>
          </p:cNvPr>
          <p:cNvSpPr txBox="1"/>
          <p:nvPr/>
        </p:nvSpPr>
        <p:spPr>
          <a:xfrm>
            <a:off x="1295400" y="5919200"/>
            <a:ext cx="9601200" cy="369332"/>
          </a:xfrm>
          <a:prstGeom prst="rect">
            <a:avLst/>
          </a:prstGeom>
          <a:noFill/>
        </p:spPr>
        <p:txBody>
          <a:bodyPr wrap="square">
            <a:spAutoFit/>
          </a:bodyPr>
          <a:lstStyle/>
          <a:p>
            <a:r>
              <a:rPr lang="en-US" b="0" i="0" dirty="0" err="1">
                <a:solidFill>
                  <a:srgbClr val="414141"/>
                </a:solidFill>
                <a:effectLst/>
              </a:rPr>
              <a:t>Uporabi</a:t>
            </a:r>
            <a:r>
              <a:rPr lang="en-US" b="0" i="0" dirty="0">
                <a:solidFill>
                  <a:srgbClr val="414141"/>
                </a:solidFill>
                <a:effectLst/>
              </a:rPr>
              <a:t> </a:t>
            </a:r>
            <a:r>
              <a:rPr lang="en-US" b="0" i="0" u="none" strike="noStrike" dirty="0">
                <a:solidFill>
                  <a:srgbClr val="459597"/>
                </a:solidFill>
                <a:effectLst/>
                <a:hlinkClick r:id="rId3">
                  <a:extLst>
                    <a:ext uri="{A12FA001-AC4F-418D-AE19-62706E023703}">
                      <ahyp:hlinkClr xmlns:ahyp="http://schemas.microsoft.com/office/drawing/2018/hyperlinkcolor" val="tx"/>
                    </a:ext>
                  </a:extLst>
                </a:hlinkClick>
              </a:rPr>
              <a:t>Crossover Lodge ROI Calculator</a:t>
            </a:r>
            <a:r>
              <a:rPr lang="en-US" b="0" i="0" dirty="0">
                <a:solidFill>
                  <a:srgbClr val="459597"/>
                </a:solidFill>
                <a:effectLst/>
              </a:rPr>
              <a:t> </a:t>
            </a:r>
            <a:r>
              <a:rPr lang="it-IT" dirty="0">
                <a:solidFill>
                  <a:srgbClr val="414141"/>
                </a:solidFill>
              </a:rPr>
              <a:t> za izračun vaše donosnosti naložbe.</a:t>
            </a:r>
            <a:endParaRPr lang="en-IE" dirty="0">
              <a:solidFill>
                <a:srgbClr val="414141"/>
              </a:solidFill>
            </a:endParaRPr>
          </a:p>
        </p:txBody>
      </p:sp>
      <p:pic>
        <p:nvPicPr>
          <p:cNvPr id="2" name="Picture 1">
            <a:extLst>
              <a:ext uri="{FF2B5EF4-FFF2-40B4-BE49-F238E27FC236}">
                <a16:creationId xmlns:a16="http://schemas.microsoft.com/office/drawing/2014/main" id="{C134C2E1-4E20-7327-0F2E-33840EA70C0B}"/>
              </a:ext>
            </a:extLst>
          </p:cNvPr>
          <p:cNvPicPr>
            <a:picLocks noChangeAspect="1"/>
          </p:cNvPicPr>
          <p:nvPr/>
        </p:nvPicPr>
        <p:blipFill>
          <a:blip r:embed="rId4"/>
          <a:stretch>
            <a:fillRect/>
          </a:stretch>
        </p:blipFill>
        <p:spPr>
          <a:xfrm>
            <a:off x="363361" y="5789423"/>
            <a:ext cx="850589" cy="846711"/>
          </a:xfrm>
          <a:prstGeom prst="rect">
            <a:avLst/>
          </a:prstGeom>
        </p:spPr>
      </p:pic>
    </p:spTree>
    <p:extLst>
      <p:ext uri="{BB962C8B-B14F-4D97-AF65-F5344CB8AC3E}">
        <p14:creationId xmlns:p14="http://schemas.microsoft.com/office/powerpoint/2010/main" val="18287647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9C1065-B1CA-1ECD-0E1E-9CFE94246A07}"/>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0CFED5E-84A7-7136-3A35-DF687F375F15}"/>
              </a:ext>
            </a:extLst>
          </p:cNvPr>
          <p:cNvGraphicFramePr>
            <a:graphicFrameLocks noGrp="1"/>
          </p:cNvGraphicFramePr>
          <p:nvPr>
            <p:extLst>
              <p:ext uri="{D42A27DB-BD31-4B8C-83A1-F6EECF244321}">
                <p14:modId xmlns:p14="http://schemas.microsoft.com/office/powerpoint/2010/main" val="1499953584"/>
              </p:ext>
            </p:extLst>
          </p:nvPr>
        </p:nvGraphicFramePr>
        <p:xfrm>
          <a:off x="266700" y="1202910"/>
          <a:ext cx="11696700" cy="5674360"/>
        </p:xfrm>
        <a:graphic>
          <a:graphicData uri="http://schemas.openxmlformats.org/drawingml/2006/table">
            <a:tbl>
              <a:tblPr firstRow="1" bandRow="1">
                <a:tableStyleId>{5C22544A-7EE6-4342-B048-85BDC9FD1C3A}</a:tableStyleId>
              </a:tblPr>
              <a:tblGrid>
                <a:gridCol w="3222375">
                  <a:extLst>
                    <a:ext uri="{9D8B030D-6E8A-4147-A177-3AD203B41FA5}">
                      <a16:colId xmlns:a16="http://schemas.microsoft.com/office/drawing/2014/main" val="1315654808"/>
                    </a:ext>
                  </a:extLst>
                </a:gridCol>
                <a:gridCol w="2149725">
                  <a:extLst>
                    <a:ext uri="{9D8B030D-6E8A-4147-A177-3AD203B41FA5}">
                      <a16:colId xmlns:a16="http://schemas.microsoft.com/office/drawing/2014/main" val="2964838693"/>
                    </a:ext>
                  </a:extLst>
                </a:gridCol>
                <a:gridCol w="6324600">
                  <a:extLst>
                    <a:ext uri="{9D8B030D-6E8A-4147-A177-3AD203B41FA5}">
                      <a16:colId xmlns:a16="http://schemas.microsoft.com/office/drawing/2014/main" val="3364942898"/>
                    </a:ext>
                  </a:extLst>
                </a:gridCol>
              </a:tblGrid>
              <a:tr h="370840">
                <a:tc>
                  <a:txBody>
                    <a:bodyPr/>
                    <a:lstStyle/>
                    <a:p>
                      <a:r>
                        <a:rPr lang="en-IE" b="1" dirty="0" err="1">
                          <a:effectLst/>
                        </a:rPr>
                        <a:t>postavka</a:t>
                      </a:r>
                      <a:endParaRPr lang="en-IE" b="1" dirty="0">
                        <a:effectLst/>
                      </a:endParaRPr>
                    </a:p>
                  </a:txBody>
                  <a:tcPr anchor="ctr"/>
                </a:tc>
                <a:tc>
                  <a:txBody>
                    <a:bodyPr/>
                    <a:lstStyle/>
                    <a:p>
                      <a:r>
                        <a:rPr lang="en-IE" b="1" dirty="0" err="1">
                          <a:effectLst/>
                        </a:rPr>
                        <a:t>Predvideni</a:t>
                      </a:r>
                      <a:r>
                        <a:rPr lang="en-IE" b="1" dirty="0">
                          <a:effectLst/>
                        </a:rPr>
                        <a:t> </a:t>
                      </a:r>
                      <a:r>
                        <a:rPr lang="en-IE" b="1" dirty="0" err="1">
                          <a:effectLst/>
                        </a:rPr>
                        <a:t>stroški</a:t>
                      </a:r>
                      <a:r>
                        <a:rPr lang="en-IE" b="1" dirty="0">
                          <a:effectLst/>
                        </a:rPr>
                        <a:t>(€)</a:t>
                      </a:r>
                    </a:p>
                  </a:txBody>
                  <a:tcPr anchor="ctr"/>
                </a:tc>
                <a:tc>
                  <a:txBody>
                    <a:bodyPr/>
                    <a:lstStyle/>
                    <a:p>
                      <a:r>
                        <a:rPr lang="en-IE" b="1" dirty="0" err="1">
                          <a:effectLst/>
                        </a:rPr>
                        <a:t>nasveti</a:t>
                      </a:r>
                      <a:endParaRPr lang="en-IE" b="1" dirty="0">
                        <a:effectLst/>
                      </a:endParaRPr>
                    </a:p>
                  </a:txBody>
                  <a:tcPr anchor="ctr"/>
                </a:tc>
                <a:extLst>
                  <a:ext uri="{0D108BD9-81ED-4DB2-BD59-A6C34878D82A}">
                    <a16:rowId xmlns:a16="http://schemas.microsoft.com/office/drawing/2014/main" val="3641832468"/>
                  </a:ext>
                </a:extLst>
              </a:tr>
              <a:tr h="370840">
                <a:tc>
                  <a:txBody>
                    <a:bodyPr/>
                    <a:lstStyle/>
                    <a:p>
                      <a:r>
                        <a:rPr lang="en-US" b="1" dirty="0" err="1"/>
                        <a:t>Nakup</a:t>
                      </a:r>
                      <a:r>
                        <a:rPr lang="en-US" b="1" dirty="0"/>
                        <a:t> </a:t>
                      </a:r>
                      <a:r>
                        <a:rPr lang="en-US" b="1" dirty="0" err="1"/>
                        <a:t>ali</a:t>
                      </a:r>
                      <a:r>
                        <a:rPr lang="en-US" b="1" dirty="0"/>
                        <a:t> </a:t>
                      </a:r>
                      <a:r>
                        <a:rPr lang="en-US" b="1" dirty="0" err="1"/>
                        <a:t>najem</a:t>
                      </a:r>
                      <a:r>
                        <a:rPr lang="en-US" b="1" dirty="0"/>
                        <a:t> </a:t>
                      </a:r>
                      <a:r>
                        <a:rPr lang="en-US" b="1" dirty="0" err="1"/>
                        <a:t>zemljišča</a:t>
                      </a:r>
                      <a:r>
                        <a:rPr lang="en-US" b="1" dirty="0"/>
                        <a:t> (5–10 glamping </a:t>
                      </a:r>
                      <a:r>
                        <a:rPr lang="en-US" b="1" dirty="0" err="1"/>
                        <a:t>enot</a:t>
                      </a:r>
                      <a:r>
                        <a:rPr lang="en-US" b="1" dirty="0"/>
                        <a:t>)</a:t>
                      </a:r>
                      <a:endParaRPr lang="en-US" dirty="0"/>
                    </a:p>
                  </a:txBody>
                  <a:tcPr anchor="ctr"/>
                </a:tc>
                <a:tc>
                  <a:txBody>
                    <a:bodyPr/>
                    <a:lstStyle/>
                    <a:p>
                      <a:r>
                        <a:rPr lang="en-IE" dirty="0"/>
                        <a:t>€50,000 – €300,000+</a:t>
                      </a:r>
                      <a:endParaRPr lang="en-IE" dirty="0">
                        <a:effectLst/>
                      </a:endParaRPr>
                    </a:p>
                  </a:txBody>
                  <a:tcPr anchor="ctr"/>
                </a:tc>
                <a:tc>
                  <a:txBody>
                    <a:bodyPr/>
                    <a:lstStyle/>
                    <a:p>
                      <a:r>
                        <a:rPr lang="en-US" b="1" dirty="0"/>
                        <a:t>Cene se </a:t>
                      </a:r>
                      <a:r>
                        <a:rPr lang="en-US" b="1" dirty="0" err="1"/>
                        <a:t>razlikujejo</a:t>
                      </a:r>
                      <a:r>
                        <a:rPr lang="en-US" b="1" dirty="0"/>
                        <a:t> glede </a:t>
                      </a:r>
                      <a:r>
                        <a:rPr lang="en-US" b="1" dirty="0" err="1"/>
                        <a:t>na</a:t>
                      </a:r>
                      <a:r>
                        <a:rPr lang="en-US" b="1" dirty="0"/>
                        <a:t> </a:t>
                      </a:r>
                      <a:r>
                        <a:rPr lang="en-US" b="1" dirty="0" err="1"/>
                        <a:t>lokacijo</a:t>
                      </a:r>
                      <a:r>
                        <a:rPr lang="en-US" b="1" dirty="0"/>
                        <a:t>, </a:t>
                      </a:r>
                      <a:r>
                        <a:rPr lang="en-US" b="1" dirty="0" err="1"/>
                        <a:t>coniranje</a:t>
                      </a:r>
                      <a:r>
                        <a:rPr lang="en-US" b="1" dirty="0"/>
                        <a:t> in </a:t>
                      </a:r>
                      <a:r>
                        <a:rPr lang="en-US" b="1" dirty="0" err="1"/>
                        <a:t>dostop</a:t>
                      </a:r>
                      <a:r>
                        <a:rPr lang="en-US" b="1" dirty="0"/>
                        <a:t>. </a:t>
                      </a:r>
                      <a:r>
                        <a:rPr lang="en-US" b="1" dirty="0" err="1"/>
                        <a:t>Najprej</a:t>
                      </a:r>
                      <a:r>
                        <a:rPr lang="en-US" b="1" dirty="0"/>
                        <a:t> </a:t>
                      </a:r>
                      <a:r>
                        <a:rPr lang="en-US" b="1" dirty="0" err="1"/>
                        <a:t>razmislite</a:t>
                      </a:r>
                      <a:r>
                        <a:rPr lang="en-US" b="1" dirty="0"/>
                        <a:t> o </a:t>
                      </a:r>
                      <a:r>
                        <a:rPr lang="en-US" b="1" dirty="0" err="1"/>
                        <a:t>najemu</a:t>
                      </a:r>
                      <a:r>
                        <a:rPr lang="en-US" b="1" dirty="0"/>
                        <a:t>. Najem </a:t>
                      </a:r>
                      <a:r>
                        <a:rPr lang="en-US" b="1" dirty="0" err="1"/>
                        <a:t>lahko</a:t>
                      </a:r>
                      <a:r>
                        <a:rPr lang="en-US" b="1" dirty="0"/>
                        <a:t> </a:t>
                      </a:r>
                      <a:r>
                        <a:rPr lang="en-US" b="1" dirty="0" err="1"/>
                        <a:t>zniža</a:t>
                      </a:r>
                      <a:r>
                        <a:rPr lang="en-US" b="1" dirty="0"/>
                        <a:t> </a:t>
                      </a:r>
                      <a:r>
                        <a:rPr lang="en-US" b="1" dirty="0" err="1"/>
                        <a:t>začetne</a:t>
                      </a:r>
                      <a:r>
                        <a:rPr lang="en-US" b="1" dirty="0"/>
                        <a:t> </a:t>
                      </a:r>
                      <a:r>
                        <a:rPr lang="en-US" b="1" dirty="0" err="1"/>
                        <a:t>stroške</a:t>
                      </a:r>
                      <a:r>
                        <a:rPr lang="en-US" b="1" dirty="0"/>
                        <a:t>.</a:t>
                      </a:r>
                      <a:endParaRPr lang="en-US" dirty="0"/>
                    </a:p>
                  </a:txBody>
                  <a:tcPr anchor="ctr"/>
                </a:tc>
                <a:extLst>
                  <a:ext uri="{0D108BD9-81ED-4DB2-BD59-A6C34878D82A}">
                    <a16:rowId xmlns:a16="http://schemas.microsoft.com/office/drawing/2014/main" val="436756021"/>
                  </a:ext>
                </a:extLst>
              </a:tr>
              <a:tr h="370840">
                <a:tc>
                  <a:txBody>
                    <a:bodyPr/>
                    <a:lstStyle/>
                    <a:p>
                      <a:r>
                        <a:rPr lang="en-US" dirty="0" err="1"/>
                        <a:t>Gradbeno</a:t>
                      </a:r>
                      <a:r>
                        <a:rPr lang="en-US" dirty="0"/>
                        <a:t> </a:t>
                      </a:r>
                      <a:r>
                        <a:rPr lang="en-US" dirty="0" err="1"/>
                        <a:t>dovoljenje</a:t>
                      </a:r>
                      <a:r>
                        <a:rPr lang="en-US" dirty="0"/>
                        <a:t> in </a:t>
                      </a:r>
                      <a:r>
                        <a:rPr lang="en-US" dirty="0" err="1"/>
                        <a:t>poročila</a:t>
                      </a:r>
                      <a:endParaRPr lang="en-US" dirty="0"/>
                    </a:p>
                  </a:txBody>
                  <a:tcPr anchor="ctr"/>
                </a:tc>
                <a:tc>
                  <a:txBody>
                    <a:bodyPr/>
                    <a:lstStyle/>
                    <a:p>
                      <a:r>
                        <a:rPr lang="en-IE" dirty="0"/>
                        <a:t>€2,500 – €12,000</a:t>
                      </a:r>
                      <a:endParaRPr lang="en-IE" dirty="0">
                        <a:effectLst/>
                      </a:endParaRPr>
                    </a:p>
                  </a:txBody>
                  <a:tcPr anchor="ctr"/>
                </a:tc>
                <a:tc>
                  <a:txBody>
                    <a:bodyPr/>
                    <a:lstStyle/>
                    <a:p>
                      <a:r>
                        <a:rPr lang="en-US" dirty="0" err="1"/>
                        <a:t>Vključuje</a:t>
                      </a:r>
                      <a:r>
                        <a:rPr lang="en-US" dirty="0"/>
                        <a:t> </a:t>
                      </a:r>
                      <a:r>
                        <a:rPr lang="en-US" dirty="0" err="1"/>
                        <a:t>pristojbine</a:t>
                      </a:r>
                      <a:r>
                        <a:rPr lang="en-US" dirty="0"/>
                        <a:t> za </a:t>
                      </a:r>
                      <a:r>
                        <a:rPr lang="en-US" dirty="0" err="1"/>
                        <a:t>vlogo</a:t>
                      </a:r>
                      <a:r>
                        <a:rPr lang="en-US" dirty="0"/>
                        <a:t>, </a:t>
                      </a:r>
                      <a:r>
                        <a:rPr lang="en-US" dirty="0" err="1"/>
                        <a:t>okoljske</a:t>
                      </a:r>
                      <a:r>
                        <a:rPr lang="en-US" dirty="0"/>
                        <a:t> </a:t>
                      </a:r>
                      <a:r>
                        <a:rPr lang="en-US" dirty="0" err="1"/>
                        <a:t>ocene</a:t>
                      </a:r>
                      <a:r>
                        <a:rPr lang="en-US" dirty="0"/>
                        <a:t> in </a:t>
                      </a:r>
                      <a:r>
                        <a:rPr lang="en-US" dirty="0" err="1"/>
                        <a:t>honorarje</a:t>
                      </a:r>
                      <a:r>
                        <a:rPr lang="en-US" dirty="0"/>
                        <a:t> </a:t>
                      </a:r>
                      <a:r>
                        <a:rPr lang="en-US" dirty="0" err="1"/>
                        <a:t>svetovalcev</a:t>
                      </a:r>
                      <a:r>
                        <a:rPr lang="en-US" dirty="0"/>
                        <a:t>.</a:t>
                      </a:r>
                    </a:p>
                  </a:txBody>
                  <a:tcPr anchor="ctr"/>
                </a:tc>
                <a:extLst>
                  <a:ext uri="{0D108BD9-81ED-4DB2-BD59-A6C34878D82A}">
                    <a16:rowId xmlns:a16="http://schemas.microsoft.com/office/drawing/2014/main" val="2119150372"/>
                  </a:ext>
                </a:extLst>
              </a:tr>
              <a:tr h="370840">
                <a:tc>
                  <a:txBody>
                    <a:bodyPr/>
                    <a:lstStyle/>
                    <a:p>
                      <a:r>
                        <a:rPr lang="en-US" b="1" dirty="0" err="1"/>
                        <a:t>Dovoljenja</a:t>
                      </a:r>
                      <a:r>
                        <a:rPr lang="en-US" b="1" dirty="0"/>
                        <a:t> in </a:t>
                      </a:r>
                      <a:r>
                        <a:rPr lang="en-US" b="1" dirty="0" err="1"/>
                        <a:t>stroški</a:t>
                      </a:r>
                      <a:r>
                        <a:rPr lang="en-US" b="1" dirty="0"/>
                        <a:t> </a:t>
                      </a:r>
                      <a:r>
                        <a:rPr lang="en-US" b="1" dirty="0" err="1"/>
                        <a:t>strokovnih</a:t>
                      </a:r>
                      <a:r>
                        <a:rPr lang="en-US" b="1" dirty="0"/>
                        <a:t> </a:t>
                      </a:r>
                      <a:r>
                        <a:rPr lang="en-US" b="1" dirty="0" err="1"/>
                        <a:t>storitev</a:t>
                      </a:r>
                      <a:endParaRPr lang="en-US" dirty="0"/>
                    </a:p>
                  </a:txBody>
                  <a:tcPr anchor="ctr"/>
                </a:tc>
                <a:tc>
                  <a:txBody>
                    <a:bodyPr/>
                    <a:lstStyle/>
                    <a:p>
                      <a:r>
                        <a:rPr lang="en-IE" dirty="0"/>
                        <a:t>€5,000 – €20,000</a:t>
                      </a:r>
                      <a:endParaRPr lang="en-IE" dirty="0">
                        <a:effectLst/>
                      </a:endParaRPr>
                    </a:p>
                  </a:txBody>
                  <a:tcPr anchor="ctr"/>
                </a:tc>
                <a:tc>
                  <a:txBody>
                    <a:bodyPr/>
                    <a:lstStyle/>
                    <a:p>
                      <a:r>
                        <a:rPr lang="en-US" dirty="0" err="1"/>
                        <a:t>Gradbena</a:t>
                      </a:r>
                      <a:r>
                        <a:rPr lang="en-US" dirty="0"/>
                        <a:t> </a:t>
                      </a:r>
                      <a:r>
                        <a:rPr lang="en-US" dirty="0" err="1"/>
                        <a:t>dovoljenja</a:t>
                      </a:r>
                      <a:r>
                        <a:rPr lang="en-US" dirty="0"/>
                        <a:t>, </a:t>
                      </a:r>
                      <a:r>
                        <a:rPr lang="en-US" dirty="0" err="1"/>
                        <a:t>okoljske</a:t>
                      </a:r>
                      <a:r>
                        <a:rPr lang="en-US" dirty="0"/>
                        <a:t> </a:t>
                      </a:r>
                      <a:r>
                        <a:rPr lang="en-US" dirty="0" err="1"/>
                        <a:t>ocene</a:t>
                      </a:r>
                      <a:r>
                        <a:rPr lang="en-US" dirty="0"/>
                        <a:t>, </a:t>
                      </a:r>
                      <a:r>
                        <a:rPr lang="en-US" dirty="0" err="1"/>
                        <a:t>pravne</a:t>
                      </a:r>
                      <a:r>
                        <a:rPr lang="en-US" dirty="0"/>
                        <a:t> in </a:t>
                      </a:r>
                      <a:r>
                        <a:rPr lang="en-US" dirty="0" err="1"/>
                        <a:t>računovodske</a:t>
                      </a:r>
                      <a:r>
                        <a:rPr lang="en-US" dirty="0"/>
                        <a:t> </a:t>
                      </a:r>
                      <a:r>
                        <a:rPr lang="en-US" dirty="0" err="1"/>
                        <a:t>pristojbine</a:t>
                      </a:r>
                      <a:r>
                        <a:rPr lang="en-US" dirty="0"/>
                        <a:t>. </a:t>
                      </a:r>
                      <a:r>
                        <a:rPr lang="en-US" dirty="0" err="1"/>
                        <a:t>Razlikuje</a:t>
                      </a:r>
                      <a:r>
                        <a:rPr lang="en-US" dirty="0"/>
                        <a:t> se glede </a:t>
                      </a:r>
                      <a:r>
                        <a:rPr lang="en-US" dirty="0" err="1"/>
                        <a:t>na</a:t>
                      </a:r>
                      <a:r>
                        <a:rPr lang="en-US" dirty="0"/>
                        <a:t> </a:t>
                      </a:r>
                      <a:r>
                        <a:rPr lang="en-US" dirty="0" err="1"/>
                        <a:t>predpise</a:t>
                      </a:r>
                      <a:r>
                        <a:rPr lang="en-US" dirty="0"/>
                        <a:t> </a:t>
                      </a:r>
                      <a:r>
                        <a:rPr lang="en-US" dirty="0" err="1"/>
                        <a:t>posamezne</a:t>
                      </a:r>
                      <a:r>
                        <a:rPr lang="en-US" dirty="0"/>
                        <a:t> </a:t>
                      </a:r>
                      <a:r>
                        <a:rPr lang="en-US" dirty="0" err="1"/>
                        <a:t>države</a:t>
                      </a:r>
                      <a:endParaRPr lang="en-US" dirty="0"/>
                    </a:p>
                  </a:txBody>
                  <a:tcPr anchor="ctr"/>
                </a:tc>
                <a:extLst>
                  <a:ext uri="{0D108BD9-81ED-4DB2-BD59-A6C34878D82A}">
                    <a16:rowId xmlns:a16="http://schemas.microsoft.com/office/drawing/2014/main" val="523606283"/>
                  </a:ext>
                </a:extLst>
              </a:tr>
              <a:tr h="370840">
                <a:tc>
                  <a:txBody>
                    <a:bodyPr/>
                    <a:lstStyle/>
                    <a:p>
                      <a:r>
                        <a:rPr lang="en-US" b="1" dirty="0" err="1"/>
                        <a:t>Namestitvene</a:t>
                      </a:r>
                      <a:r>
                        <a:rPr lang="en-US" b="1" dirty="0"/>
                        <a:t> </a:t>
                      </a:r>
                      <a:r>
                        <a:rPr lang="en-US" b="1" dirty="0" err="1"/>
                        <a:t>enote</a:t>
                      </a:r>
                      <a:endParaRPr lang="en-US" dirty="0"/>
                    </a:p>
                  </a:txBody>
                  <a:tcPr anchor="ctr"/>
                </a:tc>
                <a:tc>
                  <a:txBody>
                    <a:bodyPr/>
                    <a:lstStyle/>
                    <a:p>
                      <a:r>
                        <a:rPr lang="en-IE" dirty="0"/>
                        <a:t>€6,000 – €45,000</a:t>
                      </a:r>
                      <a:endParaRPr lang="en-IE" dirty="0">
                        <a:effectLst/>
                      </a:endParaRPr>
                    </a:p>
                  </a:txBody>
                  <a:tcPr anchor="ctr"/>
                </a:tc>
                <a:tc>
                  <a:txBody>
                    <a:bodyPr/>
                    <a:lstStyle/>
                    <a:p>
                      <a:r>
                        <a:rPr lang="en-US" dirty="0" err="1"/>
                        <a:t>Osnovni</a:t>
                      </a:r>
                      <a:r>
                        <a:rPr lang="en-US" dirty="0"/>
                        <a:t> glamping pod </a:t>
                      </a:r>
                      <a:r>
                        <a:rPr lang="en-US" dirty="0" err="1"/>
                        <a:t>ali</a:t>
                      </a:r>
                      <a:r>
                        <a:rPr lang="en-US" dirty="0"/>
                        <a:t> </a:t>
                      </a:r>
                      <a:r>
                        <a:rPr lang="en-US" dirty="0" err="1"/>
                        <a:t>lesena</a:t>
                      </a:r>
                      <a:r>
                        <a:rPr lang="en-US" dirty="0"/>
                        <a:t> </a:t>
                      </a:r>
                      <a:r>
                        <a:rPr lang="en-US" dirty="0" err="1"/>
                        <a:t>enota</a:t>
                      </a:r>
                      <a:r>
                        <a:rPr lang="en-US" dirty="0"/>
                        <a:t>. </a:t>
                      </a:r>
                      <a:r>
                        <a:rPr lang="en-US" dirty="0" err="1"/>
                        <a:t>Predfabricirane</a:t>
                      </a:r>
                      <a:r>
                        <a:rPr lang="en-US" dirty="0"/>
                        <a:t> </a:t>
                      </a:r>
                      <a:r>
                        <a:rPr lang="en-US" dirty="0" err="1"/>
                        <a:t>enote</a:t>
                      </a:r>
                      <a:r>
                        <a:rPr lang="en-US" dirty="0"/>
                        <a:t> </a:t>
                      </a:r>
                      <a:r>
                        <a:rPr lang="en-US" dirty="0" err="1"/>
                        <a:t>lahko</a:t>
                      </a:r>
                      <a:r>
                        <a:rPr lang="en-US" dirty="0"/>
                        <a:t> </a:t>
                      </a:r>
                      <a:r>
                        <a:rPr lang="en-US" dirty="0" err="1"/>
                        <a:t>prihranijo</a:t>
                      </a:r>
                      <a:r>
                        <a:rPr lang="en-US" dirty="0"/>
                        <a:t> </a:t>
                      </a:r>
                      <a:r>
                        <a:rPr lang="en-US" dirty="0" err="1"/>
                        <a:t>čas</a:t>
                      </a:r>
                      <a:r>
                        <a:rPr lang="en-US" dirty="0"/>
                        <a:t>/denar. </a:t>
                      </a:r>
                      <a:r>
                        <a:rPr lang="en-US" dirty="0" err="1"/>
                        <a:t>Npr</a:t>
                      </a:r>
                      <a:r>
                        <a:rPr lang="en-US" dirty="0"/>
                        <a:t>. 10 </a:t>
                      </a:r>
                      <a:r>
                        <a:rPr lang="en-US" dirty="0" err="1"/>
                        <a:t>enot</a:t>
                      </a:r>
                      <a:r>
                        <a:rPr lang="en-US" dirty="0"/>
                        <a:t> × 6.000–45.000 EUR </a:t>
                      </a:r>
                      <a:r>
                        <a:rPr lang="en-US" dirty="0" err="1"/>
                        <a:t>vsaka</a:t>
                      </a:r>
                      <a:r>
                        <a:rPr lang="en-US" dirty="0"/>
                        <a:t> (</a:t>
                      </a:r>
                      <a:r>
                        <a:rPr lang="en-US" dirty="0" err="1"/>
                        <a:t>šotori</a:t>
                      </a:r>
                      <a:r>
                        <a:rPr lang="en-US" dirty="0"/>
                        <a:t>, </a:t>
                      </a:r>
                      <a:r>
                        <a:rPr lang="en-US" dirty="0" err="1"/>
                        <a:t>podi</a:t>
                      </a:r>
                      <a:r>
                        <a:rPr lang="en-US" dirty="0"/>
                        <a:t>, </a:t>
                      </a:r>
                      <a:r>
                        <a:rPr lang="en-US" dirty="0" err="1"/>
                        <a:t>kabine</a:t>
                      </a:r>
                      <a:r>
                        <a:rPr lang="en-US" dirty="0"/>
                        <a:t>), </a:t>
                      </a:r>
                      <a:r>
                        <a:rPr lang="en-US" dirty="0" err="1"/>
                        <a:t>vključno</a:t>
                      </a:r>
                      <a:r>
                        <a:rPr lang="en-US" dirty="0"/>
                        <a:t> z </a:t>
                      </a:r>
                      <a:r>
                        <a:rPr lang="en-US" dirty="0" err="1"/>
                        <a:t>osnovno</a:t>
                      </a:r>
                      <a:r>
                        <a:rPr lang="en-US" dirty="0"/>
                        <a:t> </a:t>
                      </a:r>
                      <a:r>
                        <a:rPr lang="en-US" dirty="0" err="1"/>
                        <a:t>notranjo</a:t>
                      </a:r>
                      <a:r>
                        <a:rPr lang="en-US" dirty="0"/>
                        <a:t> </a:t>
                      </a:r>
                      <a:r>
                        <a:rPr lang="en-US" dirty="0" err="1"/>
                        <a:t>opremo</a:t>
                      </a:r>
                      <a:r>
                        <a:rPr lang="en-US" dirty="0"/>
                        <a:t>. </a:t>
                      </a:r>
                      <a:r>
                        <a:rPr lang="en-US" dirty="0" err="1"/>
                        <a:t>Zmanjšajte</a:t>
                      </a:r>
                      <a:r>
                        <a:rPr lang="en-US" dirty="0"/>
                        <a:t> </a:t>
                      </a:r>
                      <a:r>
                        <a:rPr lang="en-US" dirty="0" err="1"/>
                        <a:t>število</a:t>
                      </a:r>
                      <a:r>
                        <a:rPr lang="en-US" dirty="0"/>
                        <a:t> </a:t>
                      </a:r>
                      <a:r>
                        <a:rPr lang="en-US" dirty="0" err="1"/>
                        <a:t>enot</a:t>
                      </a:r>
                      <a:r>
                        <a:rPr lang="en-US" dirty="0"/>
                        <a:t>.</a:t>
                      </a:r>
                    </a:p>
                  </a:txBody>
                  <a:tcPr anchor="ctr"/>
                </a:tc>
                <a:extLst>
                  <a:ext uri="{0D108BD9-81ED-4DB2-BD59-A6C34878D82A}">
                    <a16:rowId xmlns:a16="http://schemas.microsoft.com/office/drawing/2014/main" val="1714669129"/>
                  </a:ext>
                </a:extLst>
              </a:tr>
              <a:tr h="370840">
                <a:tc>
                  <a:txBody>
                    <a:bodyPr/>
                    <a:lstStyle/>
                    <a:p>
                      <a:r>
                        <a:rPr lang="en-US" dirty="0" err="1"/>
                        <a:t>Namestitvene</a:t>
                      </a:r>
                      <a:r>
                        <a:rPr lang="en-US" dirty="0"/>
                        <a:t> </a:t>
                      </a:r>
                      <a:r>
                        <a:rPr lang="en-US" dirty="0" err="1"/>
                        <a:t>enote</a:t>
                      </a:r>
                      <a:endParaRPr lang="en-US" dirty="0"/>
                    </a:p>
                    <a:p>
                      <a:r>
                        <a:rPr lang="en-US" dirty="0" err="1"/>
                        <a:t>Osnovni</a:t>
                      </a:r>
                      <a:r>
                        <a:rPr lang="en-US" dirty="0"/>
                        <a:t> pod / </a:t>
                      </a:r>
                      <a:r>
                        <a:rPr lang="en-US" dirty="0" err="1"/>
                        <a:t>majhna</a:t>
                      </a:r>
                      <a:r>
                        <a:rPr lang="en-US" dirty="0"/>
                        <a:t> </a:t>
                      </a:r>
                      <a:r>
                        <a:rPr lang="en-US" dirty="0" err="1"/>
                        <a:t>koča</a:t>
                      </a:r>
                      <a:endParaRPr lang="en-US" dirty="0"/>
                    </a:p>
                  </a:txBody>
                  <a:tcPr anchor="ctr"/>
                </a:tc>
                <a:tc>
                  <a:txBody>
                    <a:bodyPr/>
                    <a:lstStyle/>
                    <a:p>
                      <a:r>
                        <a:rPr lang="en-IE" dirty="0"/>
                        <a:t>€6,000 – €12,000</a:t>
                      </a:r>
                      <a:endParaRPr lang="en-IE" dirty="0">
                        <a:effectLst/>
                      </a:endParaRPr>
                    </a:p>
                  </a:txBody>
                  <a:tcPr anchor="ctr"/>
                </a:tc>
                <a:tc>
                  <a:txBody>
                    <a:bodyPr/>
                    <a:lstStyle/>
                    <a:p>
                      <a:r>
                        <a:rPr lang="en-US" dirty="0" err="1"/>
                        <a:t>Osnovni</a:t>
                      </a:r>
                      <a:r>
                        <a:rPr lang="en-US" dirty="0"/>
                        <a:t> glamping pod </a:t>
                      </a:r>
                      <a:r>
                        <a:rPr lang="en-US" dirty="0" err="1"/>
                        <a:t>ali</a:t>
                      </a:r>
                      <a:r>
                        <a:rPr lang="en-US" dirty="0"/>
                        <a:t> </a:t>
                      </a:r>
                      <a:r>
                        <a:rPr lang="en-US" dirty="0" err="1"/>
                        <a:t>lesena</a:t>
                      </a:r>
                      <a:r>
                        <a:rPr lang="en-US" dirty="0"/>
                        <a:t> </a:t>
                      </a:r>
                      <a:r>
                        <a:rPr lang="en-US" dirty="0" err="1"/>
                        <a:t>enota</a:t>
                      </a:r>
                      <a:r>
                        <a:rPr lang="en-US" dirty="0"/>
                        <a:t>. </a:t>
                      </a:r>
                      <a:r>
                        <a:rPr lang="en-US" dirty="0" err="1"/>
                        <a:t>Predfabricirane</a:t>
                      </a:r>
                      <a:r>
                        <a:rPr lang="en-US" dirty="0"/>
                        <a:t> </a:t>
                      </a:r>
                      <a:r>
                        <a:rPr lang="en-US" dirty="0" err="1"/>
                        <a:t>enote</a:t>
                      </a:r>
                      <a:r>
                        <a:rPr lang="en-US" dirty="0"/>
                        <a:t> </a:t>
                      </a:r>
                      <a:r>
                        <a:rPr lang="en-US" dirty="0" err="1"/>
                        <a:t>lahko</a:t>
                      </a:r>
                      <a:r>
                        <a:rPr lang="en-US" dirty="0"/>
                        <a:t> </a:t>
                      </a:r>
                      <a:r>
                        <a:rPr lang="en-US" dirty="0" err="1"/>
                        <a:t>prihranijo</a:t>
                      </a:r>
                      <a:r>
                        <a:rPr lang="en-US" dirty="0"/>
                        <a:t> </a:t>
                      </a:r>
                      <a:r>
                        <a:rPr lang="en-US" dirty="0" err="1"/>
                        <a:t>čas</a:t>
                      </a:r>
                      <a:r>
                        <a:rPr lang="en-US" dirty="0"/>
                        <a:t>/denar.</a:t>
                      </a:r>
                    </a:p>
                  </a:txBody>
                  <a:tcPr anchor="ctr"/>
                </a:tc>
                <a:extLst>
                  <a:ext uri="{0D108BD9-81ED-4DB2-BD59-A6C34878D82A}">
                    <a16:rowId xmlns:a16="http://schemas.microsoft.com/office/drawing/2014/main" val="1324824433"/>
                  </a:ext>
                </a:extLst>
              </a:tr>
              <a:tr h="370840">
                <a:tc>
                  <a:txBody>
                    <a:bodyPr/>
                    <a:lstStyle/>
                    <a:p>
                      <a:r>
                        <a:rPr lang="pl-PL" dirty="0"/>
                        <a:t>Luksuzni pod / ekološka modularna enota</a:t>
                      </a:r>
                    </a:p>
                  </a:txBody>
                  <a:tcPr anchor="ctr"/>
                </a:tc>
                <a:tc>
                  <a:txBody>
                    <a:bodyPr/>
                    <a:lstStyle/>
                    <a:p>
                      <a:r>
                        <a:rPr lang="en-IE" dirty="0"/>
                        <a:t>€15,000 – €45,000</a:t>
                      </a:r>
                      <a:endParaRPr lang="en-IE" dirty="0">
                        <a:effectLst/>
                      </a:endParaRPr>
                    </a:p>
                  </a:txBody>
                  <a:tcPr anchor="ctr"/>
                </a:tc>
                <a:tc>
                  <a:txBody>
                    <a:bodyPr/>
                    <a:lstStyle/>
                    <a:p>
                      <a:r>
                        <a:rPr lang="en-US" dirty="0" err="1"/>
                        <a:t>Vključuje</a:t>
                      </a:r>
                      <a:r>
                        <a:rPr lang="en-US" dirty="0"/>
                        <a:t> </a:t>
                      </a:r>
                      <a:r>
                        <a:rPr lang="en-US" dirty="0" err="1"/>
                        <a:t>izolacijo</a:t>
                      </a:r>
                      <a:r>
                        <a:rPr lang="en-US" dirty="0"/>
                        <a:t>, </a:t>
                      </a:r>
                      <a:r>
                        <a:rPr lang="en-US" dirty="0" err="1"/>
                        <a:t>kopalnico</a:t>
                      </a:r>
                      <a:r>
                        <a:rPr lang="en-US" dirty="0"/>
                        <a:t>, </a:t>
                      </a:r>
                      <a:r>
                        <a:rPr lang="en-US" dirty="0" err="1"/>
                        <a:t>kuhinjo</a:t>
                      </a:r>
                      <a:r>
                        <a:rPr lang="en-US" dirty="0"/>
                        <a:t> in </a:t>
                      </a:r>
                      <a:r>
                        <a:rPr lang="en-US" dirty="0" err="1"/>
                        <a:t>ogrevanje</a:t>
                      </a:r>
                      <a:r>
                        <a:rPr lang="en-US" dirty="0"/>
                        <a:t>.</a:t>
                      </a:r>
                    </a:p>
                  </a:txBody>
                  <a:tcPr anchor="ctr"/>
                </a:tc>
                <a:extLst>
                  <a:ext uri="{0D108BD9-81ED-4DB2-BD59-A6C34878D82A}">
                    <a16:rowId xmlns:a16="http://schemas.microsoft.com/office/drawing/2014/main" val="1847260058"/>
                  </a:ext>
                </a:extLst>
              </a:tr>
              <a:tr h="370840">
                <a:tc>
                  <a:txBody>
                    <a:bodyPr/>
                    <a:lstStyle/>
                    <a:p>
                      <a:r>
                        <a:rPr lang="en-US" b="1" dirty="0" err="1"/>
                        <a:t>Komunalne</a:t>
                      </a:r>
                      <a:r>
                        <a:rPr lang="en-US" b="1" dirty="0"/>
                        <a:t> </a:t>
                      </a:r>
                      <a:r>
                        <a:rPr lang="en-US" b="1" dirty="0" err="1"/>
                        <a:t>storitve</a:t>
                      </a:r>
                      <a:r>
                        <a:rPr lang="en-US" b="1" dirty="0"/>
                        <a:t> in </a:t>
                      </a:r>
                      <a:r>
                        <a:rPr lang="en-US" b="1" dirty="0" err="1"/>
                        <a:t>infrastruktura</a:t>
                      </a:r>
                      <a:endParaRPr lang="en-US" dirty="0"/>
                    </a:p>
                  </a:txBody>
                  <a:tcPr anchor="ctr"/>
                </a:tc>
                <a:tc>
                  <a:txBody>
                    <a:bodyPr/>
                    <a:lstStyle/>
                    <a:p>
                      <a:r>
                        <a:rPr lang="en-IE" dirty="0"/>
                        <a:t>€40,000 – €150,000</a:t>
                      </a:r>
                      <a:endParaRPr lang="en-IE" dirty="0">
                        <a:effectLst/>
                      </a:endParaRPr>
                    </a:p>
                  </a:txBody>
                  <a:tcPr anchor="ctr"/>
                </a:tc>
                <a:tc>
                  <a:txBody>
                    <a:bodyPr/>
                    <a:lstStyle/>
                    <a:p>
                      <a:r>
                        <a:rPr lang="en-US" dirty="0" err="1"/>
                        <a:t>Oskrba</a:t>
                      </a:r>
                      <a:r>
                        <a:rPr lang="en-US" dirty="0"/>
                        <a:t> z </a:t>
                      </a:r>
                      <a:r>
                        <a:rPr lang="en-US" dirty="0" err="1"/>
                        <a:t>vodo</a:t>
                      </a:r>
                      <a:r>
                        <a:rPr lang="en-US" dirty="0"/>
                        <a:t> (</a:t>
                      </a:r>
                      <a:r>
                        <a:rPr lang="en-US" dirty="0" err="1"/>
                        <a:t>vodnjaki</a:t>
                      </a:r>
                      <a:r>
                        <a:rPr lang="en-US" dirty="0"/>
                        <a:t>/</a:t>
                      </a:r>
                      <a:r>
                        <a:rPr lang="en-US" dirty="0" err="1"/>
                        <a:t>priključek</a:t>
                      </a:r>
                      <a:r>
                        <a:rPr lang="en-US" dirty="0"/>
                        <a:t>), </a:t>
                      </a:r>
                      <a:r>
                        <a:rPr lang="en-US" dirty="0" err="1"/>
                        <a:t>elektrika</a:t>
                      </a:r>
                      <a:r>
                        <a:rPr lang="en-US" dirty="0"/>
                        <a:t> (</a:t>
                      </a:r>
                      <a:r>
                        <a:rPr lang="en-US" dirty="0" err="1"/>
                        <a:t>omrežje</a:t>
                      </a:r>
                      <a:r>
                        <a:rPr lang="en-US" dirty="0"/>
                        <a:t> </a:t>
                      </a:r>
                      <a:r>
                        <a:rPr lang="en-US" dirty="0" err="1"/>
                        <a:t>ali</a:t>
                      </a:r>
                      <a:r>
                        <a:rPr lang="en-US" dirty="0"/>
                        <a:t> </a:t>
                      </a:r>
                      <a:r>
                        <a:rPr lang="en-US" dirty="0" err="1"/>
                        <a:t>sončna</a:t>
                      </a:r>
                      <a:r>
                        <a:rPr lang="en-US" dirty="0"/>
                        <a:t> </a:t>
                      </a:r>
                      <a:r>
                        <a:rPr lang="en-US" dirty="0" err="1"/>
                        <a:t>energija</a:t>
                      </a:r>
                      <a:r>
                        <a:rPr lang="en-US" dirty="0"/>
                        <a:t>), </a:t>
                      </a:r>
                      <a:r>
                        <a:rPr lang="en-US" dirty="0" err="1"/>
                        <a:t>kanalizacija</a:t>
                      </a:r>
                      <a:r>
                        <a:rPr lang="en-US" dirty="0"/>
                        <a:t> (</a:t>
                      </a:r>
                      <a:r>
                        <a:rPr lang="en-US" dirty="0" err="1"/>
                        <a:t>septik</a:t>
                      </a:r>
                      <a:r>
                        <a:rPr lang="en-US" dirty="0"/>
                        <a:t> </a:t>
                      </a:r>
                      <a:r>
                        <a:rPr lang="en-US" dirty="0" err="1"/>
                        <a:t>ali</a:t>
                      </a:r>
                      <a:r>
                        <a:rPr lang="en-US" dirty="0"/>
                        <a:t> </a:t>
                      </a:r>
                      <a:r>
                        <a:rPr lang="en-US" dirty="0" err="1"/>
                        <a:t>čistilna</a:t>
                      </a:r>
                      <a:r>
                        <a:rPr lang="en-US" dirty="0"/>
                        <a:t> </a:t>
                      </a:r>
                      <a:r>
                        <a:rPr lang="en-US" dirty="0" err="1"/>
                        <a:t>naprava</a:t>
                      </a:r>
                      <a:r>
                        <a:rPr lang="en-US" dirty="0"/>
                        <a:t>)</a:t>
                      </a:r>
                      <a:r>
                        <a:rPr lang="en-US" dirty="0">
                          <a:hlinkClick r:id="rId2"/>
                        </a:rPr>
                        <a:t>touchstay.com</a:t>
                      </a:r>
                      <a:r>
                        <a:rPr lang="en-US" dirty="0"/>
                        <a:t>, Wi-Fi </a:t>
                      </a:r>
                      <a:r>
                        <a:rPr lang="en-US" dirty="0" err="1"/>
                        <a:t>nastanitev</a:t>
                      </a:r>
                      <a:r>
                        <a:rPr lang="en-US" dirty="0"/>
                        <a:t>, </a:t>
                      </a:r>
                      <a:r>
                        <a:rPr lang="en-US" dirty="0" err="1"/>
                        <a:t>itd</a:t>
                      </a:r>
                      <a:r>
                        <a:rPr lang="en-US" dirty="0"/>
                        <a:t>.</a:t>
                      </a:r>
                      <a:endParaRPr lang="en-IE" dirty="0">
                        <a:effectLst/>
                      </a:endParaRPr>
                    </a:p>
                  </a:txBody>
                  <a:tcPr anchor="ctr"/>
                </a:tc>
                <a:extLst>
                  <a:ext uri="{0D108BD9-81ED-4DB2-BD59-A6C34878D82A}">
                    <a16:rowId xmlns:a16="http://schemas.microsoft.com/office/drawing/2014/main" val="19179786"/>
                  </a:ext>
                </a:extLst>
              </a:tr>
            </a:tbl>
          </a:graphicData>
        </a:graphic>
      </p:graphicFrame>
      <p:sp>
        <p:nvSpPr>
          <p:cNvPr id="6" name="Text Placeholder 2">
            <a:extLst>
              <a:ext uri="{FF2B5EF4-FFF2-40B4-BE49-F238E27FC236}">
                <a16:creationId xmlns:a16="http://schemas.microsoft.com/office/drawing/2014/main" id="{7385AEEC-DC1E-C955-2F41-6797BF9E9819}"/>
              </a:ext>
            </a:extLst>
          </p:cNvPr>
          <p:cNvSpPr txBox="1">
            <a:spLocks/>
          </p:cNvSpPr>
          <p:nvPr/>
        </p:nvSpPr>
        <p:spPr>
          <a:xfrm>
            <a:off x="266700" y="142109"/>
            <a:ext cx="10614687" cy="803654"/>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2800" b="1" i="0" kern="1200">
                <a:solidFill>
                  <a:srgbClr val="459597"/>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base"/>
            <a:r>
              <a:rPr lang="en-IE" dirty="0" err="1"/>
              <a:t>Finančno</a:t>
            </a:r>
            <a:r>
              <a:rPr lang="en-IE" dirty="0"/>
              <a:t> </a:t>
            </a:r>
            <a:r>
              <a:rPr lang="en-IE" dirty="0" err="1"/>
              <a:t>načrtovanje</a:t>
            </a:r>
            <a:r>
              <a:rPr lang="en-IE" dirty="0"/>
              <a:t> in </a:t>
            </a:r>
            <a:r>
              <a:rPr lang="en-IE" dirty="0" err="1"/>
              <a:t>stroškiVzorec</a:t>
            </a:r>
            <a:r>
              <a:rPr lang="en-IE" dirty="0"/>
              <a:t> </a:t>
            </a:r>
            <a:r>
              <a:rPr lang="en-IE" dirty="0" err="1"/>
              <a:t>proračuna</a:t>
            </a:r>
            <a:r>
              <a:rPr lang="en-IE" dirty="0"/>
              <a:t> – Glamping (5–10 </a:t>
            </a:r>
            <a:r>
              <a:rPr lang="en-IE" dirty="0" err="1"/>
              <a:t>enot</a:t>
            </a:r>
            <a:r>
              <a:rPr lang="en-IE" dirty="0"/>
              <a:t> – glamping </a:t>
            </a:r>
            <a:r>
              <a:rPr lang="en-IE" dirty="0" err="1"/>
              <a:t>šotori</a:t>
            </a:r>
            <a:r>
              <a:rPr lang="en-IE" dirty="0"/>
              <a:t>)</a:t>
            </a:r>
          </a:p>
        </p:txBody>
      </p:sp>
    </p:spTree>
    <p:extLst>
      <p:ext uri="{BB962C8B-B14F-4D97-AF65-F5344CB8AC3E}">
        <p14:creationId xmlns:p14="http://schemas.microsoft.com/office/powerpoint/2010/main" val="14362621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9F14EC-027D-E05F-04B7-598E1DAB374D}"/>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45607EA0-8E56-C554-27F2-2B33EE5F2712}"/>
              </a:ext>
            </a:extLst>
          </p:cNvPr>
          <p:cNvGraphicFramePr>
            <a:graphicFrameLocks noGrp="1"/>
          </p:cNvGraphicFramePr>
          <p:nvPr>
            <p:extLst>
              <p:ext uri="{D42A27DB-BD31-4B8C-83A1-F6EECF244321}">
                <p14:modId xmlns:p14="http://schemas.microsoft.com/office/powerpoint/2010/main" val="1654604947"/>
              </p:ext>
            </p:extLst>
          </p:nvPr>
        </p:nvGraphicFramePr>
        <p:xfrm>
          <a:off x="266700" y="469484"/>
          <a:ext cx="11696700" cy="4951601"/>
        </p:xfrm>
        <a:graphic>
          <a:graphicData uri="http://schemas.openxmlformats.org/drawingml/2006/table">
            <a:tbl>
              <a:tblPr firstRow="1" bandRow="1">
                <a:tableStyleId>{5C22544A-7EE6-4342-B048-85BDC9FD1C3A}</a:tableStyleId>
              </a:tblPr>
              <a:tblGrid>
                <a:gridCol w="3222375">
                  <a:extLst>
                    <a:ext uri="{9D8B030D-6E8A-4147-A177-3AD203B41FA5}">
                      <a16:colId xmlns:a16="http://schemas.microsoft.com/office/drawing/2014/main" val="1315654808"/>
                    </a:ext>
                  </a:extLst>
                </a:gridCol>
                <a:gridCol w="2149725">
                  <a:extLst>
                    <a:ext uri="{9D8B030D-6E8A-4147-A177-3AD203B41FA5}">
                      <a16:colId xmlns:a16="http://schemas.microsoft.com/office/drawing/2014/main" val="2964838693"/>
                    </a:ext>
                  </a:extLst>
                </a:gridCol>
                <a:gridCol w="6324600">
                  <a:extLst>
                    <a:ext uri="{9D8B030D-6E8A-4147-A177-3AD203B41FA5}">
                      <a16:colId xmlns:a16="http://schemas.microsoft.com/office/drawing/2014/main" val="3364942898"/>
                    </a:ext>
                  </a:extLst>
                </a:gridCol>
              </a:tblGrid>
              <a:tr h="401184">
                <a:tc>
                  <a:txBody>
                    <a:bodyPr/>
                    <a:lstStyle/>
                    <a:p>
                      <a:r>
                        <a:rPr lang="en-IE" b="1" dirty="0" err="1">
                          <a:effectLst/>
                        </a:rPr>
                        <a:t>Postavka</a:t>
                      </a:r>
                      <a:endParaRPr lang="en-IE" b="1" dirty="0">
                        <a:effectLst/>
                      </a:endParaRPr>
                    </a:p>
                  </a:txBody>
                  <a:tcPr anchor="ctr"/>
                </a:tc>
                <a:tc>
                  <a:txBody>
                    <a:bodyPr/>
                    <a:lstStyle/>
                    <a:p>
                      <a:r>
                        <a:rPr lang="en-IE" b="1" dirty="0" err="1">
                          <a:effectLst/>
                        </a:rPr>
                        <a:t>Predvideni</a:t>
                      </a:r>
                      <a:r>
                        <a:rPr lang="en-IE" b="1" dirty="0">
                          <a:effectLst/>
                        </a:rPr>
                        <a:t> </a:t>
                      </a:r>
                      <a:r>
                        <a:rPr lang="en-IE" b="1" dirty="0" err="1">
                          <a:effectLst/>
                        </a:rPr>
                        <a:t>stroški</a:t>
                      </a:r>
                      <a:r>
                        <a:rPr lang="en-IE" b="1" dirty="0">
                          <a:effectLst/>
                        </a:rPr>
                        <a:t>(€)</a:t>
                      </a:r>
                    </a:p>
                  </a:txBody>
                  <a:tcPr anchor="ctr"/>
                </a:tc>
                <a:tc>
                  <a:txBody>
                    <a:bodyPr/>
                    <a:lstStyle/>
                    <a:p>
                      <a:r>
                        <a:rPr lang="en-IE" b="1" dirty="0" err="1">
                          <a:effectLst/>
                        </a:rPr>
                        <a:t>nasveti</a:t>
                      </a:r>
                      <a:endParaRPr lang="en-IE" b="1" dirty="0">
                        <a:effectLst/>
                      </a:endParaRPr>
                    </a:p>
                  </a:txBody>
                  <a:tcPr anchor="ctr"/>
                </a:tc>
                <a:extLst>
                  <a:ext uri="{0D108BD9-81ED-4DB2-BD59-A6C34878D82A}">
                    <a16:rowId xmlns:a16="http://schemas.microsoft.com/office/drawing/2014/main" val="3641832468"/>
                  </a:ext>
                </a:extLst>
              </a:tr>
              <a:tr h="401184">
                <a:tc>
                  <a:txBody>
                    <a:bodyPr/>
                    <a:lstStyle/>
                    <a:p>
                      <a:r>
                        <a:rPr lang="en-US" sz="1400" b="1" dirty="0" err="1"/>
                        <a:t>Namestitev</a:t>
                      </a:r>
                      <a:r>
                        <a:rPr lang="en-US" sz="1400" b="1" dirty="0"/>
                        <a:t> </a:t>
                      </a:r>
                      <a:r>
                        <a:rPr lang="en-US" sz="1400" b="1" dirty="0" err="1"/>
                        <a:t>sončne</a:t>
                      </a:r>
                      <a:r>
                        <a:rPr lang="en-US" sz="1400" b="1" dirty="0"/>
                        <a:t> </a:t>
                      </a:r>
                      <a:r>
                        <a:rPr lang="en-US" sz="1400" b="1" dirty="0" err="1"/>
                        <a:t>energije</a:t>
                      </a:r>
                      <a:endParaRPr lang="en-US" sz="1400" dirty="0"/>
                    </a:p>
                  </a:txBody>
                  <a:tcPr anchor="ctr"/>
                </a:tc>
                <a:tc>
                  <a:txBody>
                    <a:bodyPr/>
                    <a:lstStyle/>
                    <a:p>
                      <a:r>
                        <a:rPr lang="en-IE" dirty="0"/>
                        <a:t>€4,000 – €10,000</a:t>
                      </a:r>
                      <a:endParaRPr lang="en-IE" dirty="0">
                        <a:effectLst/>
                      </a:endParaRPr>
                    </a:p>
                  </a:txBody>
                  <a:tcPr anchor="ctr"/>
                </a:tc>
                <a:tc>
                  <a:txBody>
                    <a:bodyPr/>
                    <a:lstStyle/>
                    <a:p>
                      <a:r>
                        <a:rPr lang="en-US" sz="1400" b="1" dirty="0" err="1"/>
                        <a:t>Odvisno</a:t>
                      </a:r>
                      <a:r>
                        <a:rPr lang="en-US" sz="1400" b="1" dirty="0"/>
                        <a:t> od </a:t>
                      </a:r>
                      <a:r>
                        <a:rPr lang="en-US" sz="1400" b="1" dirty="0" err="1"/>
                        <a:t>velikosti</a:t>
                      </a:r>
                      <a:r>
                        <a:rPr lang="en-US" sz="1400" b="1" dirty="0"/>
                        <a:t> </a:t>
                      </a:r>
                      <a:r>
                        <a:rPr lang="en-US" sz="1400" b="1" dirty="0" err="1"/>
                        <a:t>sistema</a:t>
                      </a:r>
                      <a:r>
                        <a:rPr lang="en-US" sz="1400" b="1" dirty="0"/>
                        <a:t> in </a:t>
                      </a:r>
                      <a:r>
                        <a:rPr lang="en-US" sz="1400" b="1" dirty="0" err="1"/>
                        <a:t>zmogljivosti</a:t>
                      </a:r>
                      <a:r>
                        <a:rPr lang="en-US" sz="1400" b="1" dirty="0"/>
                        <a:t> </a:t>
                      </a:r>
                      <a:r>
                        <a:rPr lang="en-US" sz="1400" b="1" dirty="0" err="1"/>
                        <a:t>akumulatorja</a:t>
                      </a:r>
                      <a:r>
                        <a:rPr lang="en-US" sz="1400" b="1" dirty="0"/>
                        <a:t>.</a:t>
                      </a:r>
                      <a:endParaRPr lang="en-US" sz="1400" dirty="0"/>
                    </a:p>
                  </a:txBody>
                  <a:tcPr anchor="ctr"/>
                </a:tc>
                <a:extLst>
                  <a:ext uri="{0D108BD9-81ED-4DB2-BD59-A6C34878D82A}">
                    <a16:rowId xmlns:a16="http://schemas.microsoft.com/office/drawing/2014/main" val="1360181461"/>
                  </a:ext>
                </a:extLst>
              </a:tr>
              <a:tr h="401184">
                <a:tc>
                  <a:txBody>
                    <a:bodyPr/>
                    <a:lstStyle/>
                    <a:p>
                      <a:r>
                        <a:rPr lang="en-US" sz="1400" dirty="0" err="1"/>
                        <a:t>Vodni</a:t>
                      </a:r>
                      <a:r>
                        <a:rPr lang="en-US" sz="1400" dirty="0"/>
                        <a:t> in </a:t>
                      </a:r>
                      <a:r>
                        <a:rPr lang="en-US" sz="1400" dirty="0" err="1"/>
                        <a:t>odpadni</a:t>
                      </a:r>
                      <a:r>
                        <a:rPr lang="en-US" sz="1400" dirty="0"/>
                        <a:t> </a:t>
                      </a:r>
                      <a:r>
                        <a:rPr lang="en-US" sz="1400" dirty="0" err="1"/>
                        <a:t>sistemi</a:t>
                      </a:r>
                      <a:endParaRPr lang="en-US" sz="1400" dirty="0"/>
                    </a:p>
                  </a:txBody>
                  <a:tcPr anchor="ctr"/>
                </a:tc>
                <a:tc>
                  <a:txBody>
                    <a:bodyPr/>
                    <a:lstStyle/>
                    <a:p>
                      <a:r>
                        <a:rPr lang="en-IE" dirty="0"/>
                        <a:t>€5,000 – €20,000</a:t>
                      </a:r>
                      <a:endParaRPr lang="en-IE" dirty="0">
                        <a:effectLst/>
                      </a:endParaRPr>
                    </a:p>
                  </a:txBody>
                  <a:tcPr anchor="ctr"/>
                </a:tc>
                <a:tc>
                  <a:txBody>
                    <a:bodyPr/>
                    <a:lstStyle/>
                    <a:p>
                      <a:r>
                        <a:rPr lang="en-US" sz="1400" dirty="0" err="1"/>
                        <a:t>Vključuje</a:t>
                      </a:r>
                      <a:r>
                        <a:rPr lang="en-US" sz="1400" dirty="0"/>
                        <a:t> </a:t>
                      </a:r>
                      <a:r>
                        <a:rPr lang="en-US" sz="1400" dirty="0" err="1"/>
                        <a:t>septične</a:t>
                      </a:r>
                      <a:r>
                        <a:rPr lang="en-US" sz="1400" dirty="0"/>
                        <a:t> </a:t>
                      </a:r>
                      <a:r>
                        <a:rPr lang="en-US" sz="1400" dirty="0" err="1"/>
                        <a:t>jame</a:t>
                      </a:r>
                      <a:r>
                        <a:rPr lang="en-US" sz="1400" dirty="0"/>
                        <a:t>, </a:t>
                      </a:r>
                      <a:r>
                        <a:rPr lang="en-US" sz="1400" dirty="0" err="1"/>
                        <a:t>kompostne</a:t>
                      </a:r>
                      <a:r>
                        <a:rPr lang="en-US" sz="1400" dirty="0"/>
                        <a:t> </a:t>
                      </a:r>
                      <a:r>
                        <a:rPr lang="en-US" sz="1400" dirty="0" err="1"/>
                        <a:t>straniščne</a:t>
                      </a:r>
                      <a:r>
                        <a:rPr lang="en-US" sz="1400" dirty="0"/>
                        <a:t> </a:t>
                      </a:r>
                      <a:r>
                        <a:rPr lang="en-US" sz="1400" dirty="0" err="1"/>
                        <a:t>školjke</a:t>
                      </a:r>
                      <a:r>
                        <a:rPr lang="en-US" sz="1400" dirty="0"/>
                        <a:t> </a:t>
                      </a:r>
                      <a:r>
                        <a:rPr lang="en-US" sz="1400" dirty="0" err="1"/>
                        <a:t>ali</a:t>
                      </a:r>
                      <a:r>
                        <a:rPr lang="en-US" sz="1400" dirty="0"/>
                        <a:t> </a:t>
                      </a:r>
                      <a:r>
                        <a:rPr lang="en-US" sz="1400" dirty="0" err="1"/>
                        <a:t>sisteme</a:t>
                      </a:r>
                      <a:r>
                        <a:rPr lang="en-US" sz="1400" dirty="0"/>
                        <a:t> z </a:t>
                      </a:r>
                      <a:r>
                        <a:rPr lang="en-US" sz="1400" dirty="0" err="1"/>
                        <a:t>rogoznico</a:t>
                      </a:r>
                      <a:r>
                        <a:rPr lang="en-US" sz="1400" dirty="0"/>
                        <a:t>.</a:t>
                      </a:r>
                    </a:p>
                  </a:txBody>
                  <a:tcPr anchor="ctr"/>
                </a:tc>
                <a:extLst>
                  <a:ext uri="{0D108BD9-81ED-4DB2-BD59-A6C34878D82A}">
                    <a16:rowId xmlns:a16="http://schemas.microsoft.com/office/drawing/2014/main" val="1947757819"/>
                  </a:ext>
                </a:extLst>
              </a:tr>
              <a:tr h="401184">
                <a:tc>
                  <a:txBody>
                    <a:bodyPr/>
                    <a:lstStyle/>
                    <a:p>
                      <a:r>
                        <a:rPr lang="en-US" sz="1400" dirty="0" err="1"/>
                        <a:t>Potke</a:t>
                      </a:r>
                      <a:r>
                        <a:rPr lang="en-US" sz="1400" dirty="0"/>
                        <a:t>, </a:t>
                      </a:r>
                      <a:r>
                        <a:rPr lang="en-US" sz="1400" dirty="0" err="1"/>
                        <a:t>razsvetljava</a:t>
                      </a:r>
                      <a:r>
                        <a:rPr lang="en-US" sz="1400" dirty="0"/>
                        <a:t>, </a:t>
                      </a:r>
                      <a:r>
                        <a:rPr lang="en-US" sz="1400" dirty="0" err="1"/>
                        <a:t>označbe</a:t>
                      </a:r>
                      <a:endParaRPr lang="en-US" sz="1400" dirty="0"/>
                    </a:p>
                  </a:txBody>
                  <a:tcPr anchor="ctr"/>
                </a:tc>
                <a:tc>
                  <a:txBody>
                    <a:bodyPr/>
                    <a:lstStyle/>
                    <a:p>
                      <a:r>
                        <a:rPr lang="en-IE" dirty="0"/>
                        <a:t>€1,000 – €4,000</a:t>
                      </a:r>
                      <a:endParaRPr lang="en-IE" dirty="0">
                        <a:effectLst/>
                      </a:endParaRPr>
                    </a:p>
                  </a:txBody>
                  <a:tcPr anchor="ctr"/>
                </a:tc>
                <a:tc>
                  <a:txBody>
                    <a:bodyPr/>
                    <a:lstStyle/>
                    <a:p>
                      <a:r>
                        <a:rPr lang="it-IT" sz="1400" dirty="0"/>
                        <a:t>Uporabite gramozne poti in sončne luči, da prihranite stroške.</a:t>
                      </a:r>
                    </a:p>
                  </a:txBody>
                  <a:tcPr anchor="ctr"/>
                </a:tc>
                <a:extLst>
                  <a:ext uri="{0D108BD9-81ED-4DB2-BD59-A6C34878D82A}">
                    <a16:rowId xmlns:a16="http://schemas.microsoft.com/office/drawing/2014/main" val="2107473532"/>
                  </a:ext>
                </a:extLst>
              </a:tr>
              <a:tr h="560559">
                <a:tc>
                  <a:txBody>
                    <a:bodyPr/>
                    <a:lstStyle/>
                    <a:p>
                      <a:r>
                        <a:rPr lang="en-US" sz="1400" b="1" dirty="0" err="1"/>
                        <a:t>Oprema</a:t>
                      </a:r>
                      <a:r>
                        <a:rPr lang="en-US" sz="1400" b="1" dirty="0"/>
                        <a:t> in </a:t>
                      </a:r>
                      <a:r>
                        <a:rPr lang="en-US" sz="1400" b="1" dirty="0" err="1"/>
                        <a:t>dodatki</a:t>
                      </a:r>
                      <a:endParaRPr lang="en-US" sz="1400" dirty="0"/>
                    </a:p>
                  </a:txBody>
                  <a:tcPr anchor="ctr"/>
                </a:tc>
                <a:tc>
                  <a:txBody>
                    <a:bodyPr/>
                    <a:lstStyle/>
                    <a:p>
                      <a:r>
                        <a:rPr lang="en-IE" dirty="0"/>
                        <a:t>€30,000 – €100,000</a:t>
                      </a:r>
                    </a:p>
                  </a:txBody>
                  <a:tcPr anchor="ctr"/>
                </a:tc>
                <a:tc>
                  <a:txBody>
                    <a:bodyPr/>
                    <a:lstStyle/>
                    <a:p>
                      <a:r>
                        <a:rPr lang="en-US" sz="1400" dirty="0" err="1"/>
                        <a:t>Postelje</a:t>
                      </a:r>
                      <a:r>
                        <a:rPr lang="en-US" sz="1400" dirty="0"/>
                        <a:t>, </a:t>
                      </a:r>
                      <a:r>
                        <a:rPr lang="en-US" sz="1400" dirty="0" err="1"/>
                        <a:t>posteljnina</a:t>
                      </a:r>
                      <a:r>
                        <a:rPr lang="en-US" sz="1400" dirty="0"/>
                        <a:t>, </a:t>
                      </a:r>
                      <a:r>
                        <a:rPr lang="en-US" sz="1400" dirty="0" err="1"/>
                        <a:t>pohištvo</a:t>
                      </a:r>
                      <a:r>
                        <a:rPr lang="en-US" sz="1400" dirty="0"/>
                        <a:t>, </a:t>
                      </a:r>
                      <a:r>
                        <a:rPr lang="en-US" sz="1400" dirty="0" err="1"/>
                        <a:t>dekor</a:t>
                      </a:r>
                      <a:r>
                        <a:rPr lang="en-US" sz="1400" dirty="0"/>
                        <a:t>, </a:t>
                      </a:r>
                      <a:r>
                        <a:rPr lang="en-US" sz="1400" dirty="0" err="1"/>
                        <a:t>masažne</a:t>
                      </a:r>
                      <a:r>
                        <a:rPr lang="en-US" sz="1400" dirty="0"/>
                        <a:t> kadi </a:t>
                      </a:r>
                      <a:r>
                        <a:rPr lang="en-US" sz="1400" dirty="0" err="1"/>
                        <a:t>ali</a:t>
                      </a:r>
                      <a:r>
                        <a:rPr lang="en-US" sz="1400" dirty="0"/>
                        <a:t> </a:t>
                      </a:r>
                      <a:r>
                        <a:rPr lang="en-US" sz="1400" dirty="0" err="1"/>
                        <a:t>peči</a:t>
                      </a:r>
                      <a:r>
                        <a:rPr lang="en-US" sz="1400" dirty="0"/>
                        <a:t> </a:t>
                      </a:r>
                      <a:r>
                        <a:rPr lang="en-US" sz="1400" dirty="0" err="1"/>
                        <a:t>itd</a:t>
                      </a:r>
                      <a:r>
                        <a:rPr lang="en-US" sz="1400" dirty="0"/>
                        <a:t>. </a:t>
                      </a:r>
                      <a:r>
                        <a:rPr lang="en-US" sz="1400" dirty="0" err="1"/>
                        <a:t>Lahko</a:t>
                      </a:r>
                      <a:r>
                        <a:rPr lang="en-US" sz="1400" dirty="0"/>
                        <a:t> </a:t>
                      </a:r>
                      <a:r>
                        <a:rPr lang="en-US" sz="1400" dirty="0" err="1"/>
                        <a:t>začnete</a:t>
                      </a:r>
                      <a:r>
                        <a:rPr lang="en-US" sz="1400" dirty="0"/>
                        <a:t> </a:t>
                      </a:r>
                      <a:r>
                        <a:rPr lang="en-US" sz="1400" dirty="0" err="1"/>
                        <a:t>preprosto</a:t>
                      </a:r>
                      <a:r>
                        <a:rPr lang="en-US" sz="1400" dirty="0"/>
                        <a:t> in </a:t>
                      </a:r>
                      <a:r>
                        <a:rPr lang="en-US" sz="1400" dirty="0" err="1"/>
                        <a:t>sčasoma</a:t>
                      </a:r>
                      <a:r>
                        <a:rPr lang="en-US" sz="1400" dirty="0"/>
                        <a:t> </a:t>
                      </a:r>
                      <a:r>
                        <a:rPr lang="en-US" sz="1400" dirty="0" err="1"/>
                        <a:t>nadgradite</a:t>
                      </a:r>
                      <a:r>
                        <a:rPr lang="en-US" sz="1400" dirty="0"/>
                        <a:t>.</a:t>
                      </a:r>
                    </a:p>
                  </a:txBody>
                  <a:tcPr anchor="ctr"/>
                </a:tc>
                <a:extLst>
                  <a:ext uri="{0D108BD9-81ED-4DB2-BD59-A6C34878D82A}">
                    <a16:rowId xmlns:a16="http://schemas.microsoft.com/office/drawing/2014/main" val="2872299204"/>
                  </a:ext>
                </a:extLst>
              </a:tr>
              <a:tr h="401184">
                <a:tc>
                  <a:txBody>
                    <a:bodyPr/>
                    <a:lstStyle/>
                    <a:p>
                      <a:r>
                        <a:rPr lang="en-US" sz="1400" dirty="0" err="1"/>
                        <a:t>Oprema</a:t>
                      </a:r>
                      <a:r>
                        <a:rPr lang="en-US" sz="1400" dirty="0"/>
                        <a:t> in </a:t>
                      </a:r>
                      <a:r>
                        <a:rPr lang="en-US" sz="1400" dirty="0" err="1"/>
                        <a:t>oprema</a:t>
                      </a:r>
                      <a:r>
                        <a:rPr lang="en-US" sz="1400" dirty="0"/>
                        <a:t> (</a:t>
                      </a:r>
                      <a:r>
                        <a:rPr lang="en-US" sz="1400" dirty="0" err="1"/>
                        <a:t>na</a:t>
                      </a:r>
                      <a:r>
                        <a:rPr lang="en-US" sz="1400" dirty="0"/>
                        <a:t> </a:t>
                      </a:r>
                      <a:r>
                        <a:rPr lang="en-US" sz="1400" dirty="0" err="1"/>
                        <a:t>enoto</a:t>
                      </a:r>
                      <a:r>
                        <a:rPr lang="en-US" sz="1400" dirty="0"/>
                        <a:t>)</a:t>
                      </a:r>
                    </a:p>
                  </a:txBody>
                  <a:tcPr anchor="ctr"/>
                </a:tc>
                <a:tc>
                  <a:txBody>
                    <a:bodyPr/>
                    <a:lstStyle/>
                    <a:p>
                      <a:r>
                        <a:rPr lang="en-IE" dirty="0"/>
                        <a:t>€1,500 – €5,000 </a:t>
                      </a:r>
                    </a:p>
                  </a:txBody>
                  <a:tcPr anchor="ctr"/>
                </a:tc>
                <a:tc>
                  <a:txBody>
                    <a:bodyPr/>
                    <a:lstStyle/>
                    <a:p>
                      <a:r>
                        <a:rPr lang="en-US" sz="1400" dirty="0"/>
                        <a:t>Po </a:t>
                      </a:r>
                      <a:r>
                        <a:rPr lang="en-US" sz="1400" dirty="0" err="1"/>
                        <a:t>možnosti</a:t>
                      </a:r>
                      <a:r>
                        <a:rPr lang="en-US" sz="1400" dirty="0"/>
                        <a:t> </a:t>
                      </a:r>
                      <a:r>
                        <a:rPr lang="en-US" sz="1400" dirty="0" err="1"/>
                        <a:t>izberite</a:t>
                      </a:r>
                      <a:r>
                        <a:rPr lang="en-US" sz="1400" dirty="0"/>
                        <a:t> </a:t>
                      </a:r>
                      <a:r>
                        <a:rPr lang="en-US" sz="1400" dirty="0" err="1"/>
                        <a:t>reciklirane</a:t>
                      </a:r>
                      <a:r>
                        <a:rPr lang="en-US" sz="1400" dirty="0"/>
                        <a:t> </a:t>
                      </a:r>
                      <a:r>
                        <a:rPr lang="en-US" sz="1400" dirty="0" err="1"/>
                        <a:t>ali</a:t>
                      </a:r>
                      <a:r>
                        <a:rPr lang="en-US" sz="1400" dirty="0"/>
                        <a:t> </a:t>
                      </a:r>
                      <a:r>
                        <a:rPr lang="en-US" sz="1400" dirty="0" err="1"/>
                        <a:t>lokalne</a:t>
                      </a:r>
                      <a:r>
                        <a:rPr lang="en-US" sz="1400" dirty="0"/>
                        <a:t> </a:t>
                      </a:r>
                      <a:r>
                        <a:rPr lang="en-US" sz="1400" dirty="0" err="1"/>
                        <a:t>rabljene</a:t>
                      </a:r>
                      <a:r>
                        <a:rPr lang="en-US" sz="1400" dirty="0"/>
                        <a:t> </a:t>
                      </a:r>
                      <a:r>
                        <a:rPr lang="en-US" sz="1400" dirty="0" err="1"/>
                        <a:t>izdelke</a:t>
                      </a:r>
                      <a:r>
                        <a:rPr lang="en-US" sz="1400" dirty="0"/>
                        <a:t>.</a:t>
                      </a:r>
                    </a:p>
                  </a:txBody>
                  <a:tcPr anchor="ctr"/>
                </a:tc>
                <a:extLst>
                  <a:ext uri="{0D108BD9-81ED-4DB2-BD59-A6C34878D82A}">
                    <a16:rowId xmlns:a16="http://schemas.microsoft.com/office/drawing/2014/main" val="2187594481"/>
                  </a:ext>
                </a:extLst>
              </a:tr>
              <a:tr h="791377">
                <a:tc>
                  <a:txBody>
                    <a:bodyPr/>
                    <a:lstStyle/>
                    <a:p>
                      <a:r>
                        <a:rPr lang="en-US" sz="1400" b="1" dirty="0" err="1"/>
                        <a:t>Trženje</a:t>
                      </a:r>
                      <a:r>
                        <a:rPr lang="en-US" sz="1400" b="1" dirty="0"/>
                        <a:t> in </a:t>
                      </a:r>
                      <a:r>
                        <a:rPr lang="en-US" sz="1400" b="1" dirty="0" err="1"/>
                        <a:t>blagovna</a:t>
                      </a:r>
                      <a:r>
                        <a:rPr lang="en-US" sz="1400" b="1" dirty="0"/>
                        <a:t> </a:t>
                      </a:r>
                      <a:r>
                        <a:rPr lang="en-US" sz="1400" b="1" dirty="0" err="1"/>
                        <a:t>znamka</a:t>
                      </a:r>
                      <a:endParaRPr lang="en-US" sz="1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dirty="0"/>
                        <a:t>€5,000 – €25,000</a:t>
                      </a:r>
                      <a:endParaRPr lang="en-IE" dirty="0">
                        <a:effectLst/>
                      </a:endParaRPr>
                    </a:p>
                  </a:txBody>
                  <a:tcPr anchor="ctr"/>
                </a:tc>
                <a:tc>
                  <a:txBody>
                    <a:bodyPr/>
                    <a:lstStyle/>
                    <a:p>
                      <a:r>
                        <a:rPr lang="en-US" sz="1400" dirty="0"/>
                        <a:t>Branding, </a:t>
                      </a:r>
                      <a:r>
                        <a:rPr lang="en-US" sz="1400" dirty="0" err="1"/>
                        <a:t>razvoj</a:t>
                      </a:r>
                      <a:r>
                        <a:rPr lang="en-US" sz="1400" dirty="0"/>
                        <a:t> </a:t>
                      </a:r>
                      <a:r>
                        <a:rPr lang="en-US" sz="1400" dirty="0" err="1"/>
                        <a:t>spletne</a:t>
                      </a:r>
                      <a:r>
                        <a:rPr lang="en-US" sz="1400" dirty="0"/>
                        <a:t> </a:t>
                      </a:r>
                      <a:r>
                        <a:rPr lang="en-US" sz="1400" dirty="0" err="1"/>
                        <a:t>strani</a:t>
                      </a:r>
                      <a:r>
                        <a:rPr lang="en-US" sz="1400" dirty="0"/>
                        <a:t>, </a:t>
                      </a:r>
                      <a:r>
                        <a:rPr lang="en-US" sz="1400" dirty="0" err="1"/>
                        <a:t>začetno</a:t>
                      </a:r>
                      <a:r>
                        <a:rPr lang="en-US" sz="1400" dirty="0"/>
                        <a:t> </a:t>
                      </a:r>
                      <a:r>
                        <a:rPr lang="en-US" sz="1400" dirty="0" err="1"/>
                        <a:t>oglaševanje</a:t>
                      </a:r>
                      <a:r>
                        <a:rPr lang="en-US" sz="1400" dirty="0"/>
                        <a:t>. </a:t>
                      </a:r>
                      <a:r>
                        <a:rPr lang="en-US" sz="1400" dirty="0" err="1"/>
                        <a:t>Mnoga</a:t>
                      </a:r>
                      <a:r>
                        <a:rPr lang="en-US" sz="1400" dirty="0"/>
                        <a:t> start-up </a:t>
                      </a:r>
                      <a:r>
                        <a:rPr lang="en-US" sz="1400" dirty="0" err="1"/>
                        <a:t>podjetja</a:t>
                      </a:r>
                      <a:r>
                        <a:rPr lang="en-US" sz="1400" dirty="0"/>
                        <a:t> </a:t>
                      </a:r>
                      <a:r>
                        <a:rPr lang="en-US" sz="1400" dirty="0" err="1"/>
                        <a:t>začnejo</a:t>
                      </a:r>
                      <a:r>
                        <a:rPr lang="en-US" sz="1400" dirty="0"/>
                        <a:t> v </a:t>
                      </a:r>
                      <a:r>
                        <a:rPr lang="en-US" sz="1400" dirty="0" err="1"/>
                        <a:t>majhnem</a:t>
                      </a:r>
                      <a:r>
                        <a:rPr lang="en-US" sz="1400" dirty="0"/>
                        <a:t> </a:t>
                      </a:r>
                      <a:r>
                        <a:rPr lang="en-US" sz="1400" dirty="0" err="1"/>
                        <a:t>obsegu</a:t>
                      </a:r>
                      <a:r>
                        <a:rPr lang="en-US" sz="1400" dirty="0"/>
                        <a:t> (</a:t>
                      </a:r>
                      <a:r>
                        <a:rPr lang="en-US" sz="1400" dirty="0" err="1"/>
                        <a:t>osnovna</a:t>
                      </a:r>
                      <a:r>
                        <a:rPr lang="en-US" sz="1400" dirty="0"/>
                        <a:t> </a:t>
                      </a:r>
                      <a:r>
                        <a:rPr lang="en-US" sz="1400" dirty="0" err="1"/>
                        <a:t>spletna</a:t>
                      </a:r>
                      <a:r>
                        <a:rPr lang="en-US" sz="1400" dirty="0"/>
                        <a:t> </a:t>
                      </a:r>
                      <a:r>
                        <a:rPr lang="en-US" sz="1400" dirty="0" err="1"/>
                        <a:t>stran</a:t>
                      </a:r>
                      <a:r>
                        <a:rPr lang="en-US" sz="1400" dirty="0"/>
                        <a:t>, </a:t>
                      </a:r>
                      <a:r>
                        <a:rPr lang="en-US" sz="1400" dirty="0" err="1"/>
                        <a:t>logotip</a:t>
                      </a:r>
                      <a:r>
                        <a:rPr lang="en-US" sz="1400" dirty="0"/>
                        <a:t>, </a:t>
                      </a:r>
                      <a:r>
                        <a:rPr lang="en-US" sz="1400" dirty="0" err="1"/>
                        <a:t>družbena</a:t>
                      </a:r>
                      <a:r>
                        <a:rPr lang="en-US" sz="1400" dirty="0"/>
                        <a:t> </a:t>
                      </a:r>
                      <a:r>
                        <a:rPr lang="en-US" sz="1400" dirty="0" err="1"/>
                        <a:t>omrežja</a:t>
                      </a:r>
                      <a:r>
                        <a:rPr lang="en-US" sz="1400" dirty="0"/>
                        <a:t> in </a:t>
                      </a:r>
                      <a:r>
                        <a:rPr lang="en-US" sz="1400" dirty="0" err="1"/>
                        <a:t>začetno</a:t>
                      </a:r>
                      <a:r>
                        <a:rPr lang="en-US" sz="1400" dirty="0"/>
                        <a:t> </a:t>
                      </a:r>
                      <a:r>
                        <a:rPr lang="en-US" sz="1400" dirty="0" err="1"/>
                        <a:t>fotografiranje</a:t>
                      </a:r>
                      <a:r>
                        <a:rPr lang="en-US" sz="1400" dirty="0"/>
                        <a:t>).</a:t>
                      </a:r>
                    </a:p>
                  </a:txBody>
                  <a:tcPr anchor="ctr"/>
                </a:tc>
                <a:extLst>
                  <a:ext uri="{0D108BD9-81ED-4DB2-BD59-A6C34878D82A}">
                    <a16:rowId xmlns:a16="http://schemas.microsoft.com/office/drawing/2014/main" val="1902947797"/>
                  </a:ext>
                </a:extLst>
              </a:tr>
              <a:tr h="401184">
                <a:tc>
                  <a:txBody>
                    <a:bodyPr/>
                    <a:lstStyle/>
                    <a:p>
                      <a:r>
                        <a:rPr lang="en-US" sz="1400" b="1" dirty="0" err="1"/>
                        <a:t>Zavarovanje</a:t>
                      </a:r>
                      <a:r>
                        <a:rPr lang="en-US" sz="1400" b="1" dirty="0"/>
                        <a:t> in </a:t>
                      </a:r>
                      <a:r>
                        <a:rPr lang="en-US" sz="1400" b="1" dirty="0" err="1"/>
                        <a:t>vzdrževanje</a:t>
                      </a:r>
                      <a:r>
                        <a:rPr lang="en-US" sz="1400" b="1" dirty="0"/>
                        <a:t> </a:t>
                      </a:r>
                      <a:r>
                        <a:rPr lang="en-US" sz="1400" b="1" dirty="0" err="1"/>
                        <a:t>Namestitev</a:t>
                      </a:r>
                      <a:endParaRPr lang="en-US" sz="1400" dirty="0"/>
                    </a:p>
                  </a:txBody>
                  <a:tcPr anchor="ctr"/>
                </a:tc>
                <a:tc>
                  <a:txBody>
                    <a:bodyPr/>
                    <a:lstStyle/>
                    <a:p>
                      <a:r>
                        <a:rPr lang="en-IE" dirty="0"/>
                        <a:t>€2,000 – €5,000</a:t>
                      </a:r>
                      <a:endParaRPr lang="en-IE" dirty="0">
                        <a:effectLst/>
                      </a:endParaRPr>
                    </a:p>
                  </a:txBody>
                  <a:tcPr anchor="ctr"/>
                </a:tc>
                <a:tc>
                  <a:txBody>
                    <a:bodyPr/>
                    <a:lstStyle/>
                    <a:p>
                      <a:r>
                        <a:rPr lang="en-US" sz="1400" dirty="0" err="1"/>
                        <a:t>Začetni</a:t>
                      </a:r>
                      <a:r>
                        <a:rPr lang="en-US" sz="1400" dirty="0"/>
                        <a:t> </a:t>
                      </a:r>
                      <a:r>
                        <a:rPr lang="en-US" sz="1400" dirty="0" err="1"/>
                        <a:t>stroški</a:t>
                      </a:r>
                      <a:r>
                        <a:rPr lang="en-US" sz="1400" dirty="0"/>
                        <a:t> za </a:t>
                      </a:r>
                      <a:r>
                        <a:rPr lang="en-US" sz="1400" dirty="0" err="1"/>
                        <a:t>zavarovanje</a:t>
                      </a:r>
                      <a:r>
                        <a:rPr lang="en-US" sz="1400" dirty="0"/>
                        <a:t> </a:t>
                      </a:r>
                      <a:r>
                        <a:rPr lang="en-US" sz="1400" dirty="0" err="1"/>
                        <a:t>odgovornosti</a:t>
                      </a:r>
                      <a:r>
                        <a:rPr lang="en-US" sz="1400" dirty="0"/>
                        <a:t> </a:t>
                      </a:r>
                      <a:r>
                        <a:rPr lang="en-US" sz="1400" dirty="0" err="1"/>
                        <a:t>gostov</a:t>
                      </a:r>
                      <a:r>
                        <a:rPr lang="en-US" sz="1400" dirty="0"/>
                        <a:t> in </a:t>
                      </a:r>
                      <a:r>
                        <a:rPr lang="en-US" sz="1400" dirty="0" err="1"/>
                        <a:t>splošno</a:t>
                      </a:r>
                      <a:r>
                        <a:rPr lang="en-US" sz="1400" dirty="0"/>
                        <a:t> </a:t>
                      </a:r>
                      <a:r>
                        <a:rPr lang="en-US" sz="1400" dirty="0" err="1"/>
                        <a:t>zavarovanje</a:t>
                      </a:r>
                      <a:r>
                        <a:rPr lang="en-US" sz="1400" dirty="0"/>
                        <a:t>.</a:t>
                      </a:r>
                    </a:p>
                  </a:txBody>
                  <a:tcPr anchor="ctr"/>
                </a:tc>
                <a:extLst>
                  <a:ext uri="{0D108BD9-81ED-4DB2-BD59-A6C34878D82A}">
                    <a16:rowId xmlns:a16="http://schemas.microsoft.com/office/drawing/2014/main" val="3728786853"/>
                  </a:ext>
                </a:extLst>
              </a:tr>
              <a:tr h="791377">
                <a:tc>
                  <a:txBody>
                    <a:bodyPr/>
                    <a:lstStyle/>
                    <a:p>
                      <a:r>
                        <a:rPr lang="en-US" sz="1400" dirty="0" err="1"/>
                        <a:t>Nepredvidene</a:t>
                      </a:r>
                      <a:r>
                        <a:rPr lang="en-US" sz="1400" dirty="0"/>
                        <a:t> </a:t>
                      </a:r>
                      <a:r>
                        <a:rPr lang="en-US" sz="1400" dirty="0" err="1"/>
                        <a:t>okoliščine</a:t>
                      </a:r>
                      <a:endParaRPr lang="en-US" sz="1400" dirty="0"/>
                    </a:p>
                  </a:txBody>
                  <a:tcPr anchor="ctr"/>
                </a:tc>
                <a:tc>
                  <a:txBody>
                    <a:bodyPr/>
                    <a:lstStyle/>
                    <a:p>
                      <a:r>
                        <a:rPr lang="en-IE" dirty="0"/>
                        <a:t>€2</a:t>
                      </a:r>
                      <a:r>
                        <a:rPr lang="en-IE" dirty="0">
                          <a:effectLst/>
                        </a:rPr>
                        <a:t>5,000 – </a:t>
                      </a:r>
                      <a:r>
                        <a:rPr lang="en-IE" dirty="0"/>
                        <a:t>€</a:t>
                      </a:r>
                      <a:r>
                        <a:rPr lang="en-IE" dirty="0">
                          <a:effectLst/>
                        </a:rPr>
                        <a:t>100,000</a:t>
                      </a:r>
                    </a:p>
                  </a:txBody>
                  <a:tcPr anchor="ctr"/>
                </a:tc>
                <a:tc>
                  <a:txBody>
                    <a:bodyPr/>
                    <a:lstStyle/>
                    <a:p>
                      <a:r>
                        <a:rPr lang="en-US" sz="1400" b="1" dirty="0" err="1"/>
                        <a:t>Vedno</a:t>
                      </a:r>
                      <a:r>
                        <a:rPr lang="en-US" sz="1400" b="1" dirty="0"/>
                        <a:t> </a:t>
                      </a:r>
                      <a:r>
                        <a:rPr lang="en-US" sz="1400" b="1" dirty="0" err="1"/>
                        <a:t>načrtujte</a:t>
                      </a:r>
                      <a:r>
                        <a:rPr lang="en-US" sz="1400" b="1" dirty="0"/>
                        <a:t> </a:t>
                      </a:r>
                      <a:r>
                        <a:rPr lang="en-US" sz="1400" b="1" dirty="0" err="1"/>
                        <a:t>dodatno</a:t>
                      </a:r>
                      <a:r>
                        <a:rPr lang="en-US" sz="1400" b="1" dirty="0"/>
                        <a:t>. </a:t>
                      </a:r>
                      <a:r>
                        <a:rPr lang="en-US" sz="1400" b="1" dirty="0" err="1"/>
                        <a:t>Imejte</a:t>
                      </a:r>
                      <a:r>
                        <a:rPr lang="en-US" sz="1400" b="1" dirty="0"/>
                        <a:t> </a:t>
                      </a:r>
                      <a:r>
                        <a:rPr lang="en-US" sz="1400" b="1" dirty="0" err="1"/>
                        <a:t>rezervni</a:t>
                      </a:r>
                      <a:r>
                        <a:rPr lang="en-US" sz="1400" b="1" dirty="0"/>
                        <a:t> </a:t>
                      </a:r>
                      <a:r>
                        <a:rPr lang="en-US" sz="1400" b="1" dirty="0" err="1"/>
                        <a:t>načrt</a:t>
                      </a:r>
                      <a:r>
                        <a:rPr lang="en-US" sz="1400" b="1" dirty="0"/>
                        <a:t> </a:t>
                      </a:r>
                      <a:r>
                        <a:rPr lang="en-US" sz="1400" b="1" dirty="0" err="1"/>
                        <a:t>ali</a:t>
                      </a:r>
                      <a:r>
                        <a:rPr lang="en-US" sz="1400" b="1" dirty="0"/>
                        <a:t> </a:t>
                      </a:r>
                      <a:r>
                        <a:rPr lang="en-US" sz="1400" b="1" dirty="0" err="1"/>
                        <a:t>sklad</a:t>
                      </a:r>
                      <a:r>
                        <a:rPr lang="en-US" sz="1400" dirty="0"/>
                        <a:t> za </a:t>
                      </a:r>
                      <a:r>
                        <a:rPr lang="en-US" sz="1400" dirty="0" err="1"/>
                        <a:t>nepričakovane</a:t>
                      </a:r>
                      <a:r>
                        <a:rPr lang="en-US" sz="1400" dirty="0"/>
                        <a:t> </a:t>
                      </a:r>
                      <a:r>
                        <a:rPr lang="en-US" sz="1400" dirty="0" err="1"/>
                        <a:t>stroške</a:t>
                      </a:r>
                      <a:r>
                        <a:rPr lang="en-US" sz="1400" dirty="0"/>
                        <a:t> (</a:t>
                      </a:r>
                      <a:r>
                        <a:rPr lang="en-US" sz="1400" dirty="0" err="1"/>
                        <a:t>priporočamo</a:t>
                      </a:r>
                      <a:r>
                        <a:rPr lang="en-US" sz="1400" dirty="0"/>
                        <a:t> 10–20 % </a:t>
                      </a:r>
                      <a:r>
                        <a:rPr lang="en-US" sz="1400" dirty="0" err="1"/>
                        <a:t>skupnega</a:t>
                      </a:r>
                      <a:r>
                        <a:rPr lang="en-US" sz="1400" dirty="0"/>
                        <a:t> </a:t>
                      </a:r>
                      <a:r>
                        <a:rPr lang="en-US" sz="1400" dirty="0" err="1"/>
                        <a:t>zneska</a:t>
                      </a:r>
                      <a:r>
                        <a:rPr lang="en-US" sz="1400" dirty="0"/>
                        <a:t>). To je </a:t>
                      </a:r>
                      <a:r>
                        <a:rPr lang="en-US" sz="1400" dirty="0" err="1"/>
                        <a:t>ključnega</a:t>
                      </a:r>
                      <a:r>
                        <a:rPr lang="en-US" sz="1400" dirty="0"/>
                        <a:t> </a:t>
                      </a:r>
                      <a:r>
                        <a:rPr lang="en-US" sz="1400" dirty="0" err="1"/>
                        <a:t>pomena</a:t>
                      </a:r>
                      <a:r>
                        <a:rPr lang="en-US" sz="1400" dirty="0"/>
                        <a:t> v </a:t>
                      </a:r>
                      <a:r>
                        <a:rPr lang="en-US" sz="1400" dirty="0" err="1"/>
                        <a:t>primeru</a:t>
                      </a:r>
                      <a:r>
                        <a:rPr lang="en-US" sz="1400" dirty="0"/>
                        <a:t> </a:t>
                      </a:r>
                      <a:r>
                        <a:rPr lang="en-US" sz="1400" dirty="0" err="1"/>
                        <a:t>preseganja</a:t>
                      </a:r>
                      <a:r>
                        <a:rPr lang="en-US" sz="1400" dirty="0"/>
                        <a:t> </a:t>
                      </a:r>
                      <a:r>
                        <a:rPr lang="en-US" sz="1400" dirty="0" err="1"/>
                        <a:t>stroškov</a:t>
                      </a:r>
                      <a:r>
                        <a:rPr lang="en-US" sz="1400" dirty="0"/>
                        <a:t> </a:t>
                      </a:r>
                      <a:r>
                        <a:rPr lang="en-US" sz="1400" dirty="0" err="1"/>
                        <a:t>ali</a:t>
                      </a:r>
                      <a:r>
                        <a:rPr lang="en-US" sz="1400" dirty="0"/>
                        <a:t> </a:t>
                      </a:r>
                      <a:r>
                        <a:rPr lang="en-US" sz="1400" dirty="0" err="1"/>
                        <a:t>zamud</a:t>
                      </a:r>
                      <a:r>
                        <a:rPr lang="en-US" sz="1400" dirty="0"/>
                        <a:t> </a:t>
                      </a:r>
                      <a:r>
                        <a:rPr lang="en-US" sz="1400" dirty="0" err="1"/>
                        <a:t>pri</a:t>
                      </a:r>
                      <a:r>
                        <a:rPr lang="en-US" sz="1400" dirty="0"/>
                        <a:t> </a:t>
                      </a:r>
                      <a:r>
                        <a:rPr lang="en-US" sz="1400" dirty="0" err="1"/>
                        <a:t>gradnji</a:t>
                      </a:r>
                      <a:r>
                        <a:rPr lang="en-US" sz="1400" dirty="0"/>
                        <a:t>.</a:t>
                      </a:r>
                    </a:p>
                  </a:txBody>
                  <a:tcPr anchor="ctr"/>
                </a:tc>
                <a:extLst>
                  <a:ext uri="{0D108BD9-81ED-4DB2-BD59-A6C34878D82A}">
                    <a16:rowId xmlns:a16="http://schemas.microsoft.com/office/drawing/2014/main" val="3109908443"/>
                  </a:ext>
                </a:extLst>
              </a:tr>
              <a:tr h="401184">
                <a:tc>
                  <a:txBody>
                    <a:bodyPr/>
                    <a:lstStyle/>
                    <a:p>
                      <a:r>
                        <a:rPr lang="en-IE" b="1" dirty="0">
                          <a:solidFill>
                            <a:srgbClr val="E96751"/>
                          </a:solidFill>
                          <a:effectLst/>
                        </a:rPr>
                        <a:t>Total Estimate:</a:t>
                      </a:r>
                    </a:p>
                  </a:txBody>
                  <a:tcPr anchor="ctr"/>
                </a:tc>
                <a:tc gridSpan="2">
                  <a:txBody>
                    <a:bodyPr/>
                    <a:lstStyle/>
                    <a:p>
                      <a:r>
                        <a:rPr lang="en-IE" b="1" dirty="0">
                          <a:solidFill>
                            <a:srgbClr val="E96751"/>
                          </a:solidFill>
                          <a:effectLst/>
                        </a:rPr>
                        <a:t>€150,000 – €573,000</a:t>
                      </a:r>
                    </a:p>
                  </a:txBody>
                  <a:tcPr anchor="ctr"/>
                </a:tc>
                <a:tc hMerge="1">
                  <a:txBody>
                    <a:bodyPr/>
                    <a:lstStyle/>
                    <a:p>
                      <a:endParaRPr lang="en-IE"/>
                    </a:p>
                  </a:txBody>
                  <a:tcPr/>
                </a:tc>
                <a:extLst>
                  <a:ext uri="{0D108BD9-81ED-4DB2-BD59-A6C34878D82A}">
                    <a16:rowId xmlns:a16="http://schemas.microsoft.com/office/drawing/2014/main" val="2906796694"/>
                  </a:ext>
                </a:extLst>
              </a:tr>
            </a:tbl>
          </a:graphicData>
        </a:graphic>
      </p:graphicFrame>
      <p:sp>
        <p:nvSpPr>
          <p:cNvPr id="3" name="TextBox 2">
            <a:extLst>
              <a:ext uri="{FF2B5EF4-FFF2-40B4-BE49-F238E27FC236}">
                <a16:creationId xmlns:a16="http://schemas.microsoft.com/office/drawing/2014/main" id="{A8994FFA-A99B-7760-B11A-B7014219BB38}"/>
              </a:ext>
            </a:extLst>
          </p:cNvPr>
          <p:cNvSpPr txBox="1"/>
          <p:nvPr/>
        </p:nvSpPr>
        <p:spPr>
          <a:xfrm>
            <a:off x="228600" y="5327117"/>
            <a:ext cx="6096000" cy="586058"/>
          </a:xfrm>
          <a:prstGeom prst="rect">
            <a:avLst/>
          </a:prstGeom>
          <a:noFill/>
        </p:spPr>
        <p:txBody>
          <a:bodyPr wrap="square">
            <a:spAutoFit/>
          </a:bodyPr>
          <a:lstStyle/>
          <a:p>
            <a:pPr algn="l" fontAlgn="base">
              <a:lnSpc>
                <a:spcPts val="4500"/>
              </a:lnSpc>
            </a:pPr>
            <a:r>
              <a:rPr lang="en-US" b="0" i="0" dirty="0">
                <a:solidFill>
                  <a:srgbClr val="E96751"/>
                </a:solidFill>
                <a:effectLst/>
                <a:latin typeface="Spoof"/>
                <a:hlinkClick r:id="rId2">
                  <a:extLst>
                    <a:ext uri="{A12FA001-AC4F-418D-AE19-62706E023703}">
                      <ahyp:hlinkClr xmlns:ahyp="http://schemas.microsoft.com/office/drawing/2018/hyperlinkcolor" val="tx"/>
                    </a:ext>
                  </a:extLst>
                </a:hlinkClick>
              </a:rPr>
              <a:t>Starting a glamping business: full guide</a:t>
            </a:r>
            <a:endParaRPr lang="en-US" b="0" i="0" dirty="0">
              <a:solidFill>
                <a:srgbClr val="E96751"/>
              </a:solidFill>
              <a:effectLst/>
              <a:latin typeface="Spoof"/>
            </a:endParaRPr>
          </a:p>
        </p:txBody>
      </p:sp>
      <p:pic>
        <p:nvPicPr>
          <p:cNvPr id="2" name="Picture 1" descr="Co-funded by the European Union logo in png for web usage">
            <a:extLst>
              <a:ext uri="{FF2B5EF4-FFF2-40B4-BE49-F238E27FC236}">
                <a16:creationId xmlns:a16="http://schemas.microsoft.com/office/drawing/2014/main" id="{8E95DFFE-EBF1-A890-1C9F-CE3A3529FBE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97425" y="6365698"/>
            <a:ext cx="1530819" cy="319792"/>
          </a:xfrm>
          <a:prstGeom prst="rect">
            <a:avLst/>
          </a:prstGeom>
          <a:noFill/>
          <a:ln>
            <a:noFill/>
          </a:ln>
        </p:spPr>
      </p:pic>
      <p:sp>
        <p:nvSpPr>
          <p:cNvPr id="4" name="Rectangle 3">
            <a:extLst>
              <a:ext uri="{FF2B5EF4-FFF2-40B4-BE49-F238E27FC236}">
                <a16:creationId xmlns:a16="http://schemas.microsoft.com/office/drawing/2014/main" id="{05257B9C-F745-8F38-627B-CC5463B9212B}"/>
              </a:ext>
            </a:extLst>
          </p:cNvPr>
          <p:cNvSpPr/>
          <p:nvPr/>
        </p:nvSpPr>
        <p:spPr>
          <a:xfrm>
            <a:off x="6697532" y="6303842"/>
            <a:ext cx="5121982" cy="438582"/>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6" name="Group 5">
            <a:extLst>
              <a:ext uri="{FF2B5EF4-FFF2-40B4-BE49-F238E27FC236}">
                <a16:creationId xmlns:a16="http://schemas.microsoft.com/office/drawing/2014/main" id="{D31E50EC-9D00-21A7-5F9B-B7DDB4695462}"/>
              </a:ext>
            </a:extLst>
          </p:cNvPr>
          <p:cNvGrpSpPr/>
          <p:nvPr/>
        </p:nvGrpSpPr>
        <p:grpSpPr>
          <a:xfrm>
            <a:off x="3793641" y="5926643"/>
            <a:ext cx="1307461" cy="742180"/>
            <a:chOff x="340586" y="8789227"/>
            <a:chExt cx="1307461" cy="742180"/>
          </a:xfrm>
        </p:grpSpPr>
        <p:sp>
          <p:nvSpPr>
            <p:cNvPr id="7" name="Rectangle 6">
              <a:extLst>
                <a:ext uri="{FF2B5EF4-FFF2-40B4-BE49-F238E27FC236}">
                  <a16:creationId xmlns:a16="http://schemas.microsoft.com/office/drawing/2014/main" id="{2A0981F0-BD54-DB54-4334-D4EFEED655BC}"/>
                </a:ext>
              </a:extLst>
            </p:cNvPr>
            <p:cNvSpPr/>
            <p:nvPr/>
          </p:nvSpPr>
          <p:spPr>
            <a:xfrm>
              <a:off x="340586" y="8789227"/>
              <a:ext cx="1307461" cy="369332"/>
            </a:xfrm>
            <a:prstGeom prst="rect">
              <a:avLst/>
            </a:prstGeom>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8" name="Picture 7">
              <a:extLst>
                <a:ext uri="{FF2B5EF4-FFF2-40B4-BE49-F238E27FC236}">
                  <a16:creationId xmlns:a16="http://schemas.microsoft.com/office/drawing/2014/main" id="{7F97836B-01C9-A0E9-F4CF-C4C26B81545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575906405"/>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35803b3-5fd4-490d-9118-e08d8d43fc1e" xsi:nil="true"/>
    <lcf76f155ced4ddcb4097134ff3c332f xmlns="7b53bf8c-4569-44df-ad60-bb18397340c4">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6EC2A733B751B4A9BD302BA2F24F71D" ma:contentTypeVersion="16" ma:contentTypeDescription="Create a new document." ma:contentTypeScope="" ma:versionID="e14ec6a5afade5b25877df6ee5806987">
  <xsd:schema xmlns:xsd="http://www.w3.org/2001/XMLSchema" xmlns:xs="http://www.w3.org/2001/XMLSchema" xmlns:p="http://schemas.microsoft.com/office/2006/metadata/properties" xmlns:ns2="7b53bf8c-4569-44df-ad60-bb18397340c4" xmlns:ns3="835803b3-5fd4-490d-9118-e08d8d43fc1e" targetNamespace="http://schemas.microsoft.com/office/2006/metadata/properties" ma:root="true" ma:fieldsID="12eededb5f0bf360c4071e11ec5de472" ns2:_="" ns3:_="">
    <xsd:import namespace="7b53bf8c-4569-44df-ad60-bb18397340c4"/>
    <xsd:import namespace="835803b3-5fd4-490d-9118-e08d8d43fc1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53bf8c-4569-44df-ad60-bb18397340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ea1d401-ac04-46f1-9878-c8838732bb87"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35803b3-5fd4-490d-9118-e08d8d43fc1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042f271f-8533-40f3-8d6b-870b5cd30576}" ma:internalName="TaxCatchAll" ma:showField="CatchAllData" ma:web="835803b3-5fd4-490d-9118-e08d8d43fc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D11BDEB-D928-40CB-9D43-B8D9260C7690}">
  <ds:schemaRefs>
    <ds:schemaRef ds:uri="http://schemas.microsoft.com/office/2006/metadata/properties"/>
    <ds:schemaRef ds:uri="http://schemas.microsoft.com/office/infopath/2007/PartnerControls"/>
    <ds:schemaRef ds:uri="835803b3-5fd4-490d-9118-e08d8d43fc1e"/>
    <ds:schemaRef ds:uri="7b53bf8c-4569-44df-ad60-bb18397340c4"/>
  </ds:schemaRefs>
</ds:datastoreItem>
</file>

<file path=customXml/itemProps2.xml><?xml version="1.0" encoding="utf-8"?>
<ds:datastoreItem xmlns:ds="http://schemas.openxmlformats.org/officeDocument/2006/customXml" ds:itemID="{981D4AA6-DABC-42B0-BE99-245F9A3B0CA2}">
  <ds:schemaRefs>
    <ds:schemaRef ds:uri="http://schemas.microsoft.com/sharepoint/v3/contenttype/forms"/>
  </ds:schemaRefs>
</ds:datastoreItem>
</file>

<file path=customXml/itemProps3.xml><?xml version="1.0" encoding="utf-8"?>
<ds:datastoreItem xmlns:ds="http://schemas.openxmlformats.org/officeDocument/2006/customXml" ds:itemID="{BD143D9A-3069-4A0D-93FB-5830F6CCE69E}"/>
</file>

<file path=docProps/app.xml><?xml version="1.0" encoding="utf-8"?>
<Properties xmlns="http://schemas.openxmlformats.org/officeDocument/2006/extended-properties" xmlns:vt="http://schemas.openxmlformats.org/officeDocument/2006/docPropsVTypes">
  <TotalTime>14570</TotalTime>
  <Words>887</Words>
  <Application>Microsoft Office PowerPoint</Application>
  <PresentationFormat>Widescreen</PresentationFormat>
  <Paragraphs>135</Paragraphs>
  <Slides>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vt:i4>
      </vt:variant>
    </vt:vector>
  </HeadingPairs>
  <TitlesOfParts>
    <vt:vector size="12" baseType="lpstr">
      <vt:lpstr>Aptos</vt:lpstr>
      <vt:lpstr>Arial</vt:lpstr>
      <vt:lpstr>Calibri</vt:lpstr>
      <vt:lpstr>Montserrat</vt:lpstr>
      <vt:lpstr>Montserrat Light</vt:lpstr>
      <vt:lpstr>Spoof</vt:lpstr>
      <vt:lpstr>Verdana</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Tatjana Klakočar</cp:lastModifiedBy>
  <cp:revision>410</cp:revision>
  <dcterms:created xsi:type="dcterms:W3CDTF">2020-10-14T13:32:04Z</dcterms:created>
  <dcterms:modified xsi:type="dcterms:W3CDTF">2026-01-08T14:44:24Z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0x01010026EC2A733B751B4A9BD302BA2F24F71D</vt:lpwstr>
  </property>
</Properties>
</file>