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5"/>
  </p:notesMasterIdLst>
  <p:sldIdLst>
    <p:sldId id="7770" r:id="rId2"/>
    <p:sldId id="7765" r:id="rId3"/>
    <p:sldId id="7766" r:id="rId4"/>
    <p:sldId id="7768" r:id="rId5"/>
    <p:sldId id="7767" r:id="rId6"/>
    <p:sldId id="6586" r:id="rId7"/>
    <p:sldId id="7599" r:id="rId8"/>
    <p:sldId id="6955" r:id="rId9"/>
    <p:sldId id="6506" r:id="rId10"/>
    <p:sldId id="7771" r:id="rId11"/>
    <p:sldId id="6933" r:id="rId12"/>
    <p:sldId id="6963" r:id="rId13"/>
    <p:sldId id="6921" r:id="rId14"/>
    <p:sldId id="7600" r:id="rId15"/>
    <p:sldId id="7772" r:id="rId16"/>
    <p:sldId id="6931" r:id="rId17"/>
    <p:sldId id="7601" r:id="rId18"/>
    <p:sldId id="7773" r:id="rId19"/>
    <p:sldId id="7604" r:id="rId20"/>
    <p:sldId id="7774" r:id="rId21"/>
    <p:sldId id="7603" r:id="rId22"/>
    <p:sldId id="7602" r:id="rId23"/>
    <p:sldId id="7606" r:id="rId24"/>
    <p:sldId id="6954" r:id="rId25"/>
    <p:sldId id="7775" r:id="rId26"/>
    <p:sldId id="6964" r:id="rId27"/>
    <p:sldId id="7605" r:id="rId28"/>
    <p:sldId id="6737" r:id="rId29"/>
    <p:sldId id="7776" r:id="rId30"/>
    <p:sldId id="6922" r:id="rId31"/>
    <p:sldId id="6923" r:id="rId32"/>
    <p:sldId id="6966" r:id="rId33"/>
    <p:sldId id="7196" r:id="rId34"/>
    <p:sldId id="7243" r:id="rId35"/>
    <p:sldId id="7777" r:id="rId36"/>
    <p:sldId id="7410" r:id="rId37"/>
    <p:sldId id="7246" r:id="rId38"/>
    <p:sldId id="7778" r:id="rId39"/>
    <p:sldId id="7168" r:id="rId40"/>
    <p:sldId id="7159" r:id="rId41"/>
    <p:sldId id="7161" r:id="rId42"/>
    <p:sldId id="7166" r:id="rId43"/>
    <p:sldId id="77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8F"/>
    <a:srgbClr val="F2A158"/>
    <a:srgbClr val="EC7C69"/>
    <a:srgbClr val="E96751"/>
    <a:srgbClr val="616161"/>
    <a:srgbClr val="E98C7F"/>
    <a:srgbClr val="5FBDBB"/>
    <a:srgbClr val="595959"/>
    <a:srgbClr val="459597"/>
    <a:srgbClr val="A3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Payback Period Formula </a:t>
          </a:r>
          <a:r>
            <a:rPr lang="en-IE" sz="2400" b="0" dirty="0"/>
            <a:t>(years)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Payback Period </a:t>
          </a:r>
          <a:r>
            <a:rPr lang="en-US" sz="2200" dirty="0"/>
            <a:t>= Initial Investment / Annual Savings</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Shows how long it takes for an investment (e.g. solar panels) to pay for itself.</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ROI </a:t>
          </a:r>
        </a:p>
        <a:p>
          <a:r>
            <a:rPr lang="en-IE" sz="2000" b="0" dirty="0"/>
            <a:t>(Return on Investment %)</a:t>
          </a:r>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ROI = </a:t>
          </a:r>
          <a:r>
            <a:rPr lang="en-US" sz="2200" b="0" dirty="0"/>
            <a:t>(Annual Net Savings / Initial Investment) × 100</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Helps compare which upgrades are most financially beneficial.</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200" b="1" dirty="0"/>
            <a:t>High Start-Up Costs </a:t>
          </a:r>
        </a:p>
      </dgm:t>
    </dgm:pt>
    <dgm:pt modelId="{6FBDA5F3-E1D3-43ED-B384-F026D920AB12}" type="parTrans" cxnId="{595C4B3D-2C03-4BB2-B532-EB6B0A1FB9CD}">
      <dgm:prSet/>
      <dgm:spPr/>
      <dgm:t>
        <a:bodyPr/>
        <a:lstStyle/>
        <a:p>
          <a:endParaRPr lang="en-IE" sz="2000"/>
        </a:p>
      </dgm:t>
    </dgm:pt>
    <dgm:pt modelId="{D2702068-BFD1-4A4B-802A-C4238FC65AAB}" type="sibTrans" cxnId="{595C4B3D-2C03-4BB2-B532-EB6B0A1FB9CD}">
      <dgm:prSet/>
      <dgm:spPr/>
      <dgm:t>
        <a:bodyPr/>
        <a:lstStyle/>
        <a:p>
          <a:endParaRPr lang="en-IE" sz="20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200" b="0" i="0" u="none" strike="noStrike" cap="none" normalizeH="0" baseline="0" dirty="0">
              <a:ln>
                <a:noFill/>
              </a:ln>
              <a:effectLst/>
            </a:rPr>
            <a:t>Installation, upgrade, materials and construction can cost a significant amount.</a:t>
          </a:r>
          <a:endParaRPr lang="en-IE" sz="2200" b="0" dirty="0"/>
        </a:p>
      </dgm:t>
    </dgm:pt>
    <dgm:pt modelId="{CAB6670D-41F5-4EF0-9F8E-D601BA7ED432}" type="parTrans" cxnId="{3C427FAA-8888-4B42-A2DD-B1C4FEAFF1AE}">
      <dgm:prSet/>
      <dgm:spPr/>
      <dgm:t>
        <a:bodyPr/>
        <a:lstStyle/>
        <a:p>
          <a:endParaRPr lang="en-IE" sz="2000"/>
        </a:p>
      </dgm:t>
    </dgm:pt>
    <dgm:pt modelId="{57AFF84B-524A-4291-932E-8A689CEDBB95}" type="sibTrans" cxnId="{3C427FAA-8888-4B42-A2DD-B1C4FEAFF1AE}">
      <dgm:prSet/>
      <dgm:spPr/>
      <dgm:t>
        <a:bodyPr/>
        <a:lstStyle/>
        <a:p>
          <a:endParaRPr lang="en-IE" sz="2000"/>
        </a:p>
      </dgm:t>
    </dgm:pt>
    <dgm:pt modelId="{35ECE6DB-832A-468B-B9D2-562C46F00314}">
      <dgm:prSet phldrT="[Text]" custT="1"/>
      <dgm:spPr/>
      <dgm:t>
        <a:bodyPr/>
        <a:lstStyle/>
        <a:p>
          <a:r>
            <a:rPr lang="en-IE" sz="2200" b="1" dirty="0">
              <a:solidFill>
                <a:srgbClr val="E96751"/>
              </a:solidFill>
            </a:rPr>
            <a:t>Example</a:t>
          </a:r>
        </a:p>
      </dgm:t>
    </dgm:pt>
    <dgm:pt modelId="{71198CC0-91FA-4EDA-852A-A200C1E285E0}" type="parTrans" cxnId="{A76AB69A-6F40-4594-B626-A82381799289}">
      <dgm:prSet/>
      <dgm:spPr/>
      <dgm:t>
        <a:bodyPr/>
        <a:lstStyle/>
        <a:p>
          <a:endParaRPr lang="en-IE" sz="2000"/>
        </a:p>
      </dgm:t>
    </dgm:pt>
    <dgm:pt modelId="{BA908799-5339-489F-A269-0A57B796E13C}" type="sibTrans" cxnId="{A76AB69A-6F40-4594-B626-A82381799289}">
      <dgm:prSet/>
      <dgm:spPr/>
      <dgm:t>
        <a:bodyPr/>
        <a:lstStyle/>
        <a:p>
          <a:endParaRPr lang="en-IE" sz="2000"/>
        </a:p>
      </dgm:t>
    </dgm:pt>
    <dgm:pt modelId="{E7FAECCE-73F1-4FAE-BFD5-B32B8014B2EC}">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Cost: </a:t>
          </a:r>
          <a:r>
            <a:rPr lang="en-US" altLang="en-US" sz="2200" kern="1200" dirty="0"/>
            <a:t>Solar </a:t>
          </a:r>
          <a:r>
            <a:rPr kumimoji="0" lang="en-US" altLang="en-US" sz="2200" i="0" u="none" strike="noStrike" kern="1200" cap="none" normalizeH="0" baseline="0" dirty="0">
              <a:ln>
                <a:noFill/>
              </a:ln>
              <a:effectLst/>
            </a:rPr>
            <a:t>panels </a:t>
          </a:r>
          <a:r>
            <a:rPr kumimoji="0" lang="en-US" altLang="en-US" sz="2200" b="0" i="0" u="none" strike="noStrike" kern="1200" cap="none" normalizeH="0" baseline="0" dirty="0">
              <a:ln>
                <a:noFill/>
              </a:ln>
              <a:effectLst/>
            </a:rPr>
            <a:t>and small wind turbine can cost </a:t>
          </a:r>
          <a:r>
            <a:rPr lang="en-US" altLang="en-US" sz="2200" b="0" kern="1200" dirty="0"/>
            <a:t>about</a:t>
          </a:r>
          <a:r>
            <a:rPr lang="en-US" altLang="en-US" sz="2200" b="1" kern="1200" dirty="0"/>
            <a:t> €20,000</a:t>
          </a:r>
          <a:r>
            <a:rPr lang="en-US" altLang="en-US" sz="2200" kern="1200" dirty="0"/>
            <a:t> - </a:t>
          </a:r>
          <a:r>
            <a:rPr lang="en-US" altLang="en-US" sz="2200" b="1" kern="1200" dirty="0"/>
            <a:t>€50,000. </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000"/>
        </a:p>
      </dgm:t>
    </dgm:pt>
    <dgm:pt modelId="{C7BDDA27-8D63-40D1-AAE5-2BABBD736E38}" type="sibTrans" cxnId="{281E3E1B-C4EC-49C1-9C92-08AAF2AD8BB7}">
      <dgm:prSet/>
      <dgm:spPr/>
      <dgm:t>
        <a:bodyPr/>
        <a:lstStyle/>
        <a:p>
          <a:endParaRPr lang="en-IE" sz="2000"/>
        </a:p>
      </dgm:t>
    </dgm:pt>
    <dgm:pt modelId="{821587D9-E91D-49DF-A762-BB5E7EA5A6C5}">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Savings: </a:t>
          </a:r>
          <a:r>
            <a:rPr lang="en-US" altLang="en-US" sz="2200" b="0" kern="1200" dirty="0"/>
            <a:t>The </a:t>
          </a:r>
          <a:r>
            <a:rPr lang="en-US" altLang="en-US" sz="2200" b="1" kern="1200" dirty="0"/>
            <a:t>ROI Return on Investment </a:t>
          </a:r>
          <a:r>
            <a:rPr lang="en-US" altLang="en-US" sz="2200" b="0" kern="1200" dirty="0"/>
            <a:t>depending on energy usage and system size can save </a:t>
          </a:r>
          <a:r>
            <a:rPr lang="en-IE" sz="2200" b="1" kern="1200" dirty="0"/>
            <a:t>€2,000–€5,000 per year </a:t>
          </a:r>
          <a:r>
            <a:rPr lang="en-IE" sz="2200" b="0" kern="1200" dirty="0"/>
            <a:t>for a small-to-medium eco-lodge. </a:t>
          </a:r>
          <a:endParaRPr lang="en-IE" sz="2200" b="0" kern="1200" dirty="0">
            <a:solidFill>
              <a:srgbClr val="FFFFFF"/>
            </a:solidFill>
            <a:latin typeface="Calibri" panose="020F0502020204030204"/>
            <a:ea typeface="+mn-ea"/>
            <a:cs typeface="+mn-cs"/>
          </a:endParaRPr>
        </a:p>
      </dgm:t>
    </dgm:pt>
    <dgm:pt modelId="{9CC0332B-ADB7-46CA-BE4A-AD1BEAA0900F}" type="parTrans" cxnId="{54C76432-302B-46A2-8B2B-F1A7CEEDE122}">
      <dgm:prSet/>
      <dgm:spPr/>
      <dgm:t>
        <a:bodyPr/>
        <a:lstStyle/>
        <a:p>
          <a:endParaRPr lang="en-IE"/>
        </a:p>
      </dgm:t>
    </dgm:pt>
    <dgm:pt modelId="{5450CD31-F145-4EE4-A016-AED60571940C}" type="sibTrans" cxnId="{54C76432-302B-46A2-8B2B-F1A7CEEDE122}">
      <dgm:prSet/>
      <dgm:spPr/>
      <dgm:t>
        <a:bodyPr/>
        <a:lstStyle/>
        <a:p>
          <a:endParaRPr lang="en-IE"/>
        </a:p>
      </dgm:t>
    </dgm:pt>
    <dgm:pt modelId="{85A10E8F-C2AA-4BC7-B31C-7F2C5E6417E6}">
      <dgm:prSet phldrT="[Text]" custT="1"/>
      <dgm:spPr>
        <a:solidFill>
          <a:srgbClr val="EC7C69"/>
        </a:solidFill>
      </dgm:spPr>
      <dgm:t>
        <a:bodyPr lIns="360000"/>
        <a:lstStyle/>
        <a:p>
          <a:pPr marL="0">
            <a:spcAft>
              <a:spcPts val="600"/>
            </a:spcAft>
            <a:buFont typeface="Arial" panose="020B0604020202020204" pitchFamily="34" charset="0"/>
            <a:buNone/>
          </a:pPr>
          <a:r>
            <a:rPr lang="en-IE" sz="2200" b="1" kern="1200" dirty="0"/>
            <a:t>Payback </a:t>
          </a:r>
          <a:r>
            <a:rPr lang="en-IE" sz="2200" b="0" kern="1200" dirty="0"/>
            <a:t>period average is 7-12 years. </a:t>
          </a:r>
          <a:endParaRPr lang="en-IE" sz="2200" b="0" kern="1200" dirty="0">
            <a:solidFill>
              <a:srgbClr val="FFFFFF"/>
            </a:solidFill>
            <a:latin typeface="Calibri" panose="020F0502020204030204"/>
            <a:ea typeface="+mn-ea"/>
            <a:cs typeface="+mn-cs"/>
          </a:endParaRPr>
        </a:p>
      </dgm:t>
    </dgm:pt>
    <dgm:pt modelId="{2E963C82-4FF2-405C-AA3A-90C6B27EE0BF}" type="parTrans" cxnId="{57E0F928-A295-4F68-8CCF-6529757F0C14}">
      <dgm:prSet/>
      <dgm:spPr/>
      <dgm:t>
        <a:bodyPr/>
        <a:lstStyle/>
        <a:p>
          <a:endParaRPr lang="en-IE"/>
        </a:p>
      </dgm:t>
    </dgm:pt>
    <dgm:pt modelId="{1CEEFBC5-98B8-4DA8-84B3-87CC3CED22E5}" type="sibTrans" cxnId="{57E0F928-A295-4F68-8CCF-6529757F0C1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19473" custLinFactNeighborX="-590" custLinFactNeighborY="-8874">
        <dgm:presLayoutVars>
          <dgm:chMax val="1"/>
          <dgm:bulletEnabled val="1"/>
        </dgm:presLayoutVars>
      </dgm:prSet>
      <dgm:spPr/>
    </dgm:pt>
    <dgm:pt modelId="{D8C8E0A3-BA8E-4282-AB64-69A8298815EE}" type="pres">
      <dgm:prSet presAssocID="{E42BD325-DF3F-4EA7-A363-04593AC8B8B9}" presName="bracket" presStyleLbl="parChTrans1D1" presStyleIdx="0" presStyleCnt="2" custLinFactNeighborX="11708" custLinFactNeighborY="-15579"/>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89529" custLinFactNeighborX="1477" custLinFactNeighborY="-18771">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ScaleX="124503"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132310" custLinFactNeighborX="56723" custLinFactNeighborY="570"/>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184931" custScaleY="149542" custLinFactNeighborX="9778" custLinFactNeighborY="11773">
        <dgm:presLayoutVars>
          <dgm:bulletEnabled val="1"/>
        </dgm:presLayoutVars>
      </dgm:prSet>
      <dgm:spPr/>
    </dgm:pt>
  </dgm:ptLst>
  <dgm:cxnLst>
    <dgm:cxn modelId="{15D72704-E2B9-466A-8B12-CE5F24901298}" type="presOf" srcId="{85A10E8F-C2AA-4BC7-B31C-7F2C5E6417E6}" destId="{169FA5A2-EAC8-4B0B-AB9D-C120184E3A76}" srcOrd="0" destOrd="2" presId="urn:diagrams.loki3.com/BracketList"/>
    <dgm:cxn modelId="{281E3E1B-C4EC-49C1-9C92-08AAF2AD8BB7}" srcId="{35ECE6DB-832A-468B-B9D2-562C46F00314}" destId="{E7FAECCE-73F1-4FAE-BFD5-B32B8014B2EC}" srcOrd="0" destOrd="0" parTransId="{24CD6CE3-A1B3-4AE3-AF90-640CE1DAF97D}" sibTransId="{C7BDDA27-8D63-40D1-AAE5-2BABBD736E38}"/>
    <dgm:cxn modelId="{57E0F928-A295-4F68-8CCF-6529757F0C14}" srcId="{35ECE6DB-832A-468B-B9D2-562C46F00314}" destId="{85A10E8F-C2AA-4BC7-B31C-7F2C5E6417E6}" srcOrd="2" destOrd="0" parTransId="{2E963C82-4FF2-405C-AA3A-90C6B27EE0BF}" sibTransId="{1CEEFBC5-98B8-4DA8-84B3-87CC3CED22E5}"/>
    <dgm:cxn modelId="{54C76432-302B-46A2-8B2B-F1A7CEEDE122}" srcId="{35ECE6DB-832A-468B-B9D2-562C46F00314}" destId="{821587D9-E91D-49DF-A762-BB5E7EA5A6C5}" srcOrd="1" destOrd="0" parTransId="{9CC0332B-ADB7-46CA-BE4A-AD1BEAA0900F}" sibTransId="{5450CD31-F145-4EE4-A016-AED60571940C}"/>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B1C9D4D7-D414-402C-8C10-C1AF9E1BA825}" type="presOf" srcId="{821587D9-E91D-49DF-A762-BB5E7EA5A6C5}" destId="{169FA5A2-EAC8-4B0B-AB9D-C120184E3A76}" srcOrd="0" destOrd="1"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Breakeven Price </a:t>
          </a:r>
          <a:r>
            <a:rPr lang="en-IE" sz="2400" b="0" dirty="0"/>
            <a:t>(per night)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Breakeven Price </a:t>
          </a:r>
          <a:r>
            <a:rPr lang="en-US" sz="2200" b="0" dirty="0"/>
            <a:t>= (Fixed Costs + Variable Costs) / Expected Occupancy Nights</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Helps calculate what you must charge nightly to cover all costs.</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Green Price Premium Potential</a:t>
          </a:r>
          <a:endParaRPr lang="en-IE" sz="2000" b="0"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Adjusted Rate = </a:t>
          </a:r>
          <a:r>
            <a:rPr lang="en-US" sz="2200" b="0" dirty="0"/>
            <a:t>Base Rate × (1 + Green Premium %)</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How to Use</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See if you can raise prices by 10–20% for eco-offering with guest justification.</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Reduce Costs Long Term</a:t>
          </a:r>
        </a:p>
      </dgm:t>
    </dgm:pt>
    <dgm:pt modelId="{6FBDA5F3-E1D3-43ED-B384-F026D920AB12}" type="parTrans" cxnId="{595C4B3D-2C03-4BB2-B532-EB6B0A1FB9CD}">
      <dgm:prSet/>
      <dgm:spPr/>
      <dgm:t>
        <a:bodyPr/>
        <a:lstStyle/>
        <a:p>
          <a:endParaRPr lang="en-IE" sz="2400"/>
        </a:p>
      </dgm:t>
    </dgm:pt>
    <dgm:pt modelId="{D2702068-BFD1-4A4B-802A-C4238FC65AAB}" type="sibTrans" cxnId="{595C4B3D-2C03-4BB2-B532-EB6B0A1FB9CD}">
      <dgm:prSet/>
      <dgm:spPr/>
      <dgm:t>
        <a:bodyPr/>
        <a:lstStyle/>
        <a:p>
          <a:endParaRPr lang="en-IE" sz="24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400" b="0" i="0" u="none" strike="noStrike" cap="none" normalizeH="0" baseline="0" dirty="0">
              <a:ln>
                <a:noFill/>
              </a:ln>
              <a:effectLst/>
            </a:rPr>
            <a:t>However, they usually </a:t>
          </a:r>
          <a:r>
            <a:rPr kumimoji="0" lang="en-US" altLang="en-US" sz="2400" b="1" i="0" u="none" strike="noStrike" cap="none" normalizeH="0" baseline="0" dirty="0">
              <a:ln>
                <a:noFill/>
              </a:ln>
              <a:effectLst/>
            </a:rPr>
            <a:t>reduce ongoing operating costs</a:t>
          </a:r>
          <a:r>
            <a:rPr kumimoji="0" lang="en-US" altLang="en-US" sz="2400" b="0" i="0" u="none" strike="noStrike" cap="none" normalizeH="0" baseline="0" dirty="0">
              <a:ln>
                <a:noFill/>
              </a:ln>
              <a:effectLst/>
            </a:rPr>
            <a:t> significantly by more than 50%.</a:t>
          </a:r>
          <a:endParaRPr lang="en-IE" sz="2400" b="0" dirty="0"/>
        </a:p>
      </dgm:t>
    </dgm:pt>
    <dgm:pt modelId="{CAB6670D-41F5-4EF0-9F8E-D601BA7ED432}" type="parTrans" cxnId="{3C427FAA-8888-4B42-A2DD-B1C4FEAFF1AE}">
      <dgm:prSet/>
      <dgm:spPr/>
      <dgm:t>
        <a:bodyPr/>
        <a:lstStyle/>
        <a:p>
          <a:endParaRPr lang="en-IE" sz="2400"/>
        </a:p>
      </dgm:t>
    </dgm:pt>
    <dgm:pt modelId="{57AFF84B-524A-4291-932E-8A689CEDBB95}" type="sibTrans" cxnId="{3C427FAA-8888-4B42-A2DD-B1C4FEAFF1AE}">
      <dgm:prSet/>
      <dgm:spPr/>
      <dgm:t>
        <a:bodyPr/>
        <a:lstStyle/>
        <a:p>
          <a:endParaRPr lang="en-IE" sz="2400"/>
        </a:p>
      </dgm:t>
    </dgm:pt>
    <dgm:pt modelId="{35ECE6DB-832A-468B-B9D2-562C46F00314}">
      <dgm:prSet phldrT="[Text]" custT="1"/>
      <dgm:spPr/>
      <dgm:t>
        <a:bodyPr/>
        <a:lstStyle/>
        <a:p>
          <a:r>
            <a:rPr lang="en-IE" sz="2400" b="1" dirty="0">
              <a:solidFill>
                <a:srgbClr val="E96751"/>
              </a:solidFill>
            </a:rPr>
            <a:t>Example</a:t>
          </a:r>
        </a:p>
      </dgm:t>
    </dgm:pt>
    <dgm:pt modelId="{71198CC0-91FA-4EDA-852A-A200C1E285E0}" type="parTrans" cxnId="{A76AB69A-6F40-4594-B626-A82381799289}">
      <dgm:prSet/>
      <dgm:spPr/>
      <dgm:t>
        <a:bodyPr/>
        <a:lstStyle/>
        <a:p>
          <a:endParaRPr lang="en-IE" sz="2400"/>
        </a:p>
      </dgm:t>
    </dgm:pt>
    <dgm:pt modelId="{BA908799-5339-489F-A269-0A57B796E13C}" type="sibTrans" cxnId="{A76AB69A-6F40-4594-B626-A82381799289}">
      <dgm:prSet/>
      <dgm:spPr/>
      <dgm:t>
        <a:bodyPr/>
        <a:lstStyle/>
        <a:p>
          <a:endParaRPr lang="en-IE" sz="2400"/>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kumimoji="0" lang="en-US" altLang="en-US" sz="2400" b="0" i="0" u="none" strike="noStrike" kern="1200" cap="none" normalizeH="0" baseline="0" dirty="0">
              <a:ln>
                <a:noFill/>
              </a:ln>
              <a:effectLst/>
            </a:rPr>
            <a:t>See Case </a:t>
          </a:r>
          <a:r>
            <a:rPr lang="en-US" altLang="en-US" sz="2400" kern="1200" dirty="0"/>
            <a:t>Study B&amp;B </a:t>
          </a:r>
          <a:r>
            <a:rPr lang="en-US" altLang="en-US" sz="2400" kern="1200" dirty="0" err="1"/>
            <a:t>Slieve</a:t>
          </a:r>
          <a:r>
            <a:rPr lang="en-US" altLang="en-US" sz="2400" kern="1200" dirty="0"/>
            <a:t> Elva in Co. Clare, Ireland who undertook sustainability upgrades</a:t>
          </a:r>
          <a:endParaRPr lang="en-IE" sz="2400" b="1"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400"/>
        </a:p>
      </dgm:t>
    </dgm:pt>
    <dgm:pt modelId="{C7BDDA27-8D63-40D1-AAE5-2BABBD736E38}" type="sibTrans" cxnId="{281E3E1B-C4EC-49C1-9C92-08AAF2AD8BB7}">
      <dgm:prSet/>
      <dgm:spPr/>
      <dgm:t>
        <a:bodyPr/>
        <a:lstStyle/>
        <a:p>
          <a:endParaRPr lang="en-IE" sz="2400"/>
        </a:p>
      </dgm:t>
    </dgm:pt>
    <dgm:pt modelId="{704EE5EB-AFBB-4DAC-8056-020B9816225A}">
      <dgm:prSet phldrT="[Text]" custT="1"/>
      <dgm:spPr>
        <a:solidFill>
          <a:srgbClr val="EC7C69"/>
        </a:solidFill>
      </dgm:spPr>
      <dgm:t>
        <a:bodyPr lIns="360000"/>
        <a:lstStyle/>
        <a:p>
          <a:pPr marL="0">
            <a:buFont typeface="Arial" panose="020B0604020202020204" pitchFamily="34" charset="0"/>
            <a:buNone/>
          </a:pPr>
          <a:r>
            <a:rPr lang="en-US" altLang="en-US" sz="2400" kern="1200" dirty="0"/>
            <a:t>They managed to </a:t>
          </a:r>
          <a:r>
            <a:rPr lang="en-US" altLang="en-US" sz="2400" b="1" kern="1200" dirty="0"/>
            <a:t>cut energy use by 65%, saving about €5,000</a:t>
          </a:r>
          <a:r>
            <a:rPr lang="en-US" altLang="en-US" sz="2400" kern="1200" dirty="0"/>
            <a:t> on bills.</a:t>
          </a:r>
          <a:endParaRPr lang="en-IE" sz="2400" b="1" kern="1200" dirty="0">
            <a:solidFill>
              <a:srgbClr val="FFFFFF"/>
            </a:solidFill>
            <a:latin typeface="Calibri" panose="020F0502020204030204"/>
            <a:ea typeface="+mn-ea"/>
            <a:cs typeface="+mn-cs"/>
          </a:endParaRPr>
        </a:p>
      </dgm:t>
    </dgm:pt>
    <dgm:pt modelId="{C7C2A39F-2E25-4AB2-870E-E5261707CFB7}" type="parTrans" cxnId="{B0BFC7AC-A8B4-405B-AB7A-7055A74D16C4}">
      <dgm:prSet/>
      <dgm:spPr/>
      <dgm:t>
        <a:bodyPr/>
        <a:lstStyle/>
        <a:p>
          <a:endParaRPr lang="en-IE"/>
        </a:p>
      </dgm:t>
    </dgm:pt>
    <dgm:pt modelId="{30F12D29-6804-491C-9961-F6F168BB9589}" type="sibTrans" cxnId="{B0BFC7AC-A8B4-405B-AB7A-7055A74D16C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LinFactNeighborY="13046">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X="132692" custScaleY="74051" custLinFactNeighborX="-13617" custLinFactNeighborY="9615"/>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05513" custScaleY="79068" custLinFactNeighborX="8126" custLinFactNeighborY="9784">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LinFactNeighborX="46705" custLinFactNeighborY="-9585"/>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LinFactNeighborX="1" custLinFactNeighborY="-10276">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4800CC49-9347-4FBE-ABE0-06D1E146DA7E}" type="presOf" srcId="{704EE5EB-AFBB-4DAC-8056-020B9816225A}" destId="{169FA5A2-EAC8-4B0B-AB9D-C120184E3A76}" srcOrd="0" destOrd="1" presId="urn:diagrams.loki3.com/BracketList"/>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B0BFC7AC-A8B4-405B-AB7A-7055A74D16C4}" srcId="{35ECE6DB-832A-468B-B9D2-562C46F00314}" destId="{704EE5EB-AFBB-4DAC-8056-020B9816225A}" srcOrd="1" destOrd="0" parTransId="{C7C2A39F-2E25-4AB2-870E-E5261707CFB7}" sibTransId="{30F12D29-6804-491C-9961-F6F168BB9589}"/>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324253"/>
          <a:ext cx="1720571" cy="148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Payback Period Formula </a:t>
          </a:r>
          <a:r>
            <a:rPr lang="en-IE" sz="2400" b="0" kern="1200" dirty="0"/>
            <a:t>(years) </a:t>
          </a:r>
          <a:endParaRPr lang="en-IE" sz="2400" b="1" kern="1200" dirty="0"/>
        </a:p>
      </dsp:txBody>
      <dsp:txXfrm>
        <a:off x="912" y="324253"/>
        <a:ext cx="1720571" cy="1488093"/>
      </dsp:txXfrm>
    </dsp:sp>
    <dsp:sp modelId="{D8C8E0A3-BA8E-4282-AB64-69A8298815EE}">
      <dsp:nvSpPr>
        <dsp:cNvPr id="0" name=""/>
        <dsp:cNvSpPr/>
      </dsp:nvSpPr>
      <dsp:spPr>
        <a:xfrm>
          <a:off x="1721484" y="584022"/>
          <a:ext cx="344114" cy="96855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03441"/>
          <a:ext cx="9283158" cy="72971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Payback Period </a:t>
          </a:r>
          <a:r>
            <a:rPr lang="en-US" sz="2200" kern="1200" dirty="0"/>
            <a:t>= Initial Investment / Annual Savings</a:t>
          </a:r>
          <a:endParaRPr lang="en-IE" sz="2200" b="0" kern="1200" dirty="0"/>
        </a:p>
      </dsp:txBody>
      <dsp:txXfrm>
        <a:off x="2203244" y="703441"/>
        <a:ext cx="9283158" cy="729716"/>
      </dsp:txXfrm>
    </dsp:sp>
    <dsp:sp modelId="{019716EF-CDDF-41A5-92A2-DC8BDAAC3D55}">
      <dsp:nvSpPr>
        <dsp:cNvPr id="0" name=""/>
        <dsp:cNvSpPr/>
      </dsp:nvSpPr>
      <dsp:spPr>
        <a:xfrm>
          <a:off x="0" y="1636771"/>
          <a:ext cx="152970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636771"/>
        <a:ext cx="1529708" cy="1287000"/>
      </dsp:txXfrm>
    </dsp:sp>
    <dsp:sp modelId="{FF0AADBA-13D1-4FE1-86F3-6C03F6381B4E}">
      <dsp:nvSpPr>
        <dsp:cNvPr id="0" name=""/>
        <dsp:cNvSpPr/>
      </dsp:nvSpPr>
      <dsp:spPr>
        <a:xfrm>
          <a:off x="1530621" y="1961025"/>
          <a:ext cx="305941" cy="6202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975014"/>
          <a:ext cx="9536822" cy="553371"/>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Shows how long it takes for an investment (e.g. solar panels) to pay for itself.</a:t>
          </a:r>
          <a:endParaRPr lang="en-IE" sz="2200" b="0" kern="1200" dirty="0">
            <a:solidFill>
              <a:srgbClr val="FFFFFF"/>
            </a:solidFill>
            <a:latin typeface="Calibri" panose="020F0502020204030204"/>
            <a:ea typeface="+mn-ea"/>
            <a:cs typeface="+mn-cs"/>
          </a:endParaRPr>
        </a:p>
      </dsp:txBody>
      <dsp:txXfrm>
        <a:off x="1959852" y="1975014"/>
        <a:ext cx="9536822" cy="553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36500"/>
          <a:ext cx="184092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ROI </a:t>
          </a:r>
        </a:p>
        <a:p>
          <a:pPr marL="0" lvl="0" indent="0" algn="r" defTabSz="1066800">
            <a:lnSpc>
              <a:spcPct val="90000"/>
            </a:lnSpc>
            <a:spcBef>
              <a:spcPct val="0"/>
            </a:spcBef>
            <a:spcAft>
              <a:spcPct val="35000"/>
            </a:spcAft>
            <a:buNone/>
          </a:pPr>
          <a:r>
            <a:rPr lang="en-IE" sz="2000" b="0" kern="1200" dirty="0"/>
            <a:t>(Return on Investment %)</a:t>
          </a:r>
        </a:p>
      </dsp:txBody>
      <dsp:txXfrm>
        <a:off x="912" y="436500"/>
        <a:ext cx="1840928" cy="1287000"/>
      </dsp:txXfrm>
    </dsp:sp>
    <dsp:sp modelId="{D8C8E0A3-BA8E-4282-AB64-69A8298815EE}">
      <dsp:nvSpPr>
        <dsp:cNvPr id="0" name=""/>
        <dsp:cNvSpPr/>
      </dsp:nvSpPr>
      <dsp:spPr>
        <a:xfrm>
          <a:off x="1841841" y="661165"/>
          <a:ext cx="339623"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4446"/>
          <a:ext cx="916200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ROI = </a:t>
          </a:r>
          <a:r>
            <a:rPr lang="en-US" sz="2200" b="0" kern="1200" dirty="0"/>
            <a:t>(Annual Net Savings / Initial Investment) × 100</a:t>
          </a:r>
          <a:endParaRPr lang="en-IE" sz="2200" b="0" kern="1200" dirty="0"/>
        </a:p>
      </dsp:txBody>
      <dsp:txXfrm>
        <a:off x="2317314" y="764446"/>
        <a:ext cx="9162008" cy="631106"/>
      </dsp:txXfrm>
    </dsp:sp>
    <dsp:sp modelId="{019716EF-CDDF-41A5-92A2-DC8BDAAC3D55}">
      <dsp:nvSpPr>
        <dsp:cNvPr id="0" name=""/>
        <dsp:cNvSpPr/>
      </dsp:nvSpPr>
      <dsp:spPr>
        <a:xfrm>
          <a:off x="0" y="15506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50626"/>
        <a:ext cx="1529708" cy="1267200"/>
      </dsp:txXfrm>
    </dsp:sp>
    <dsp:sp modelId="{FF0AADBA-13D1-4FE1-86F3-6C03F6381B4E}">
      <dsp:nvSpPr>
        <dsp:cNvPr id="0" name=""/>
        <dsp:cNvSpPr/>
      </dsp:nvSpPr>
      <dsp:spPr>
        <a:xfrm>
          <a:off x="1530621" y="18698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836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Helps compare which upgrades are most financially beneficial.</a:t>
          </a:r>
          <a:endParaRPr lang="en-IE" sz="2200" b="0" kern="1200" dirty="0">
            <a:solidFill>
              <a:srgbClr val="FFFFFF"/>
            </a:solidFill>
            <a:latin typeface="Calibri" panose="020F0502020204030204"/>
            <a:ea typeface="+mn-ea"/>
            <a:cs typeface="+mn-cs"/>
          </a:endParaRPr>
        </a:p>
      </dsp:txBody>
      <dsp:txXfrm>
        <a:off x="1959852" y="1883665"/>
        <a:ext cx="9536822" cy="544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0"/>
          <a:ext cx="1356141" cy="97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t>High Start-Up Costs </a:t>
          </a:r>
        </a:p>
      </dsp:txBody>
      <dsp:txXfrm>
        <a:off x="0" y="0"/>
        <a:ext cx="1356141" cy="978591"/>
      </dsp:txXfrm>
    </dsp:sp>
    <dsp:sp modelId="{D8C8E0A3-BA8E-4282-AB64-69A8298815EE}">
      <dsp:nvSpPr>
        <dsp:cNvPr id="0" name=""/>
        <dsp:cNvSpPr/>
      </dsp:nvSpPr>
      <dsp:spPr>
        <a:xfrm>
          <a:off x="1368113" y="0"/>
          <a:ext cx="227020" cy="97859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1676650" y="0"/>
          <a:ext cx="6124324" cy="876123"/>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kumimoji="0" lang="en-US" altLang="en-US" sz="2200" b="0" i="0" u="none" strike="noStrike" kern="1200" cap="none" normalizeH="0" baseline="0" dirty="0">
              <a:ln>
                <a:noFill/>
              </a:ln>
              <a:effectLst/>
            </a:rPr>
            <a:t>Installation, upgrade, materials and construction can cost a significant amount.</a:t>
          </a:r>
          <a:endParaRPr lang="en-IE" sz="2200" b="0" kern="1200" dirty="0"/>
        </a:p>
      </dsp:txBody>
      <dsp:txXfrm>
        <a:off x="1676650" y="0"/>
        <a:ext cx="6124324" cy="876123"/>
      </dsp:txXfrm>
    </dsp:sp>
    <dsp:sp modelId="{019716EF-CDDF-41A5-92A2-DC8BDAAC3D55}">
      <dsp:nvSpPr>
        <dsp:cNvPr id="0" name=""/>
        <dsp:cNvSpPr/>
      </dsp:nvSpPr>
      <dsp:spPr>
        <a:xfrm>
          <a:off x="1340" y="2467503"/>
          <a:ext cx="1479630" cy="39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96751"/>
              </a:solidFill>
            </a:rPr>
            <a:t>Example</a:t>
          </a:r>
        </a:p>
      </dsp:txBody>
      <dsp:txXfrm>
        <a:off x="1340" y="2467503"/>
        <a:ext cx="1479630" cy="396096"/>
      </dsp:txXfrm>
    </dsp:sp>
    <dsp:sp modelId="{FF0AADBA-13D1-4FE1-86F3-6C03F6381B4E}">
      <dsp:nvSpPr>
        <dsp:cNvPr id="0" name=""/>
        <dsp:cNvSpPr/>
      </dsp:nvSpPr>
      <dsp:spPr>
        <a:xfrm>
          <a:off x="1534899" y="1209319"/>
          <a:ext cx="237685" cy="30789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823026" y="995571"/>
          <a:ext cx="5977948" cy="3479944"/>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Cost: </a:t>
          </a:r>
          <a:r>
            <a:rPr lang="en-US" altLang="en-US" sz="2200" kern="1200" dirty="0"/>
            <a:t>Solar </a:t>
          </a:r>
          <a:r>
            <a:rPr kumimoji="0" lang="en-US" altLang="en-US" sz="2200" i="0" u="none" strike="noStrike" kern="1200" cap="none" normalizeH="0" baseline="0" dirty="0">
              <a:ln>
                <a:noFill/>
              </a:ln>
              <a:effectLst/>
            </a:rPr>
            <a:t>panels </a:t>
          </a:r>
          <a:r>
            <a:rPr kumimoji="0" lang="en-US" altLang="en-US" sz="2200" b="0" i="0" u="none" strike="noStrike" kern="1200" cap="none" normalizeH="0" baseline="0" dirty="0">
              <a:ln>
                <a:noFill/>
              </a:ln>
              <a:effectLst/>
            </a:rPr>
            <a:t>and small wind turbine can cost </a:t>
          </a:r>
          <a:r>
            <a:rPr lang="en-US" altLang="en-US" sz="2200" b="0" kern="1200" dirty="0"/>
            <a:t>about</a:t>
          </a:r>
          <a:r>
            <a:rPr lang="en-US" altLang="en-US" sz="2200" b="1" kern="1200" dirty="0"/>
            <a:t> €20,000</a:t>
          </a:r>
          <a:r>
            <a:rPr lang="en-US" altLang="en-US" sz="2200" kern="1200" dirty="0"/>
            <a:t> - </a:t>
          </a:r>
          <a:r>
            <a:rPr lang="en-US" altLang="en-US" sz="2200" b="1" kern="1200" dirty="0"/>
            <a:t>€50,000.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Savings: </a:t>
          </a:r>
          <a:r>
            <a:rPr lang="en-US" altLang="en-US" sz="2200" b="0" kern="1200" dirty="0"/>
            <a:t>The </a:t>
          </a:r>
          <a:r>
            <a:rPr lang="en-US" altLang="en-US" sz="2200" b="1" kern="1200" dirty="0"/>
            <a:t>ROI Return on Investment </a:t>
          </a:r>
          <a:r>
            <a:rPr lang="en-US" altLang="en-US" sz="2200" b="0" kern="1200" dirty="0"/>
            <a:t>depending on energy usage and system size can save </a:t>
          </a:r>
          <a:r>
            <a:rPr lang="en-IE" sz="2200" b="1" kern="1200" dirty="0"/>
            <a:t>€2,000–€5,000 per year </a:t>
          </a:r>
          <a:r>
            <a:rPr lang="en-IE" sz="2200" b="0" kern="1200" dirty="0"/>
            <a:t>for a small-to-medium eco-lodge.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IE" sz="2200" b="1" kern="1200" dirty="0"/>
            <a:t>Payback </a:t>
          </a:r>
          <a:r>
            <a:rPr lang="en-IE" sz="2200" b="0" kern="1200" dirty="0"/>
            <a:t>period average is 7-12 years. </a:t>
          </a:r>
          <a:endParaRPr lang="en-IE" sz="2200" b="0" kern="1200" dirty="0">
            <a:solidFill>
              <a:srgbClr val="FFFFFF"/>
            </a:solidFill>
            <a:latin typeface="Calibri" panose="020F0502020204030204"/>
            <a:ea typeface="+mn-ea"/>
            <a:cs typeface="+mn-cs"/>
          </a:endParaRPr>
        </a:p>
      </dsp:txBody>
      <dsp:txXfrm>
        <a:off x="1823026" y="995571"/>
        <a:ext cx="5977948" cy="34799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24799"/>
          <a:ext cx="1720571"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Breakeven Price </a:t>
          </a:r>
          <a:r>
            <a:rPr lang="en-IE" sz="2400" b="0" kern="1200" dirty="0"/>
            <a:t>(per night) </a:t>
          </a:r>
          <a:endParaRPr lang="en-IE" sz="2400" b="1" kern="1200" dirty="0"/>
        </a:p>
      </dsp:txBody>
      <dsp:txXfrm>
        <a:off x="912" y="424799"/>
        <a:ext cx="1720571" cy="1287000"/>
      </dsp:txXfrm>
    </dsp:sp>
    <dsp:sp modelId="{D8C8E0A3-BA8E-4282-AB64-69A8298815EE}">
      <dsp:nvSpPr>
        <dsp:cNvPr id="0" name=""/>
        <dsp:cNvSpPr/>
      </dsp:nvSpPr>
      <dsp:spPr>
        <a:xfrm>
          <a:off x="1721484" y="649465"/>
          <a:ext cx="344114"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52746"/>
          <a:ext cx="928315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Breakeven Price </a:t>
          </a:r>
          <a:r>
            <a:rPr lang="en-US" sz="2200" b="0" kern="1200" dirty="0"/>
            <a:t>= (Fixed Costs + Variable Costs) / Expected Occupancy Nights</a:t>
          </a:r>
          <a:endParaRPr lang="en-IE" sz="2200" b="0" kern="1200" dirty="0"/>
        </a:p>
      </dsp:txBody>
      <dsp:txXfrm>
        <a:off x="2203244" y="752746"/>
        <a:ext cx="9283158" cy="631106"/>
      </dsp:txXfrm>
    </dsp:sp>
    <dsp:sp modelId="{019716EF-CDDF-41A5-92A2-DC8BDAAC3D55}">
      <dsp:nvSpPr>
        <dsp:cNvPr id="0" name=""/>
        <dsp:cNvSpPr/>
      </dsp:nvSpPr>
      <dsp:spPr>
        <a:xfrm>
          <a:off x="0" y="1536225"/>
          <a:ext cx="152970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36225"/>
        <a:ext cx="1529708" cy="1287000"/>
      </dsp:txXfrm>
    </dsp:sp>
    <dsp:sp modelId="{FF0AADBA-13D1-4FE1-86F3-6C03F6381B4E}">
      <dsp:nvSpPr>
        <dsp:cNvPr id="0" name=""/>
        <dsp:cNvSpPr/>
      </dsp:nvSpPr>
      <dsp:spPr>
        <a:xfrm>
          <a:off x="1530621" y="1860478"/>
          <a:ext cx="305941" cy="6202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4468"/>
          <a:ext cx="9536822" cy="553371"/>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Helps calculate what you must charge nightly to cover all costs.</a:t>
          </a:r>
          <a:endParaRPr lang="en-IE" sz="2200" b="0" kern="1200" dirty="0">
            <a:solidFill>
              <a:srgbClr val="FFFFFF"/>
            </a:solidFill>
            <a:latin typeface="Calibri" panose="020F0502020204030204"/>
            <a:ea typeface="+mn-ea"/>
            <a:cs typeface="+mn-cs"/>
          </a:endParaRPr>
        </a:p>
      </dsp:txBody>
      <dsp:txXfrm>
        <a:off x="1959852" y="1874468"/>
        <a:ext cx="9536822" cy="553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36500"/>
          <a:ext cx="184092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Green Price Premium Potential</a:t>
          </a:r>
          <a:endParaRPr lang="en-IE" sz="2000" b="0" kern="1200" dirty="0"/>
        </a:p>
      </dsp:txBody>
      <dsp:txXfrm>
        <a:off x="912" y="436500"/>
        <a:ext cx="1840928" cy="1287000"/>
      </dsp:txXfrm>
    </dsp:sp>
    <dsp:sp modelId="{D8C8E0A3-BA8E-4282-AB64-69A8298815EE}">
      <dsp:nvSpPr>
        <dsp:cNvPr id="0" name=""/>
        <dsp:cNvSpPr/>
      </dsp:nvSpPr>
      <dsp:spPr>
        <a:xfrm>
          <a:off x="1841841" y="661165"/>
          <a:ext cx="339623" cy="83766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4446"/>
          <a:ext cx="9162008" cy="63110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Adjusted Rate = </a:t>
          </a:r>
          <a:r>
            <a:rPr lang="en-US" sz="2200" b="0" kern="1200" dirty="0"/>
            <a:t>Base Rate × (1 + Green Premium %)</a:t>
          </a:r>
          <a:endParaRPr lang="en-IE" sz="2200" b="0" kern="1200" dirty="0"/>
        </a:p>
      </dsp:txBody>
      <dsp:txXfrm>
        <a:off x="2317314" y="764446"/>
        <a:ext cx="9162008" cy="631106"/>
      </dsp:txXfrm>
    </dsp:sp>
    <dsp:sp modelId="{019716EF-CDDF-41A5-92A2-DC8BDAAC3D55}">
      <dsp:nvSpPr>
        <dsp:cNvPr id="0" name=""/>
        <dsp:cNvSpPr/>
      </dsp:nvSpPr>
      <dsp:spPr>
        <a:xfrm>
          <a:off x="0" y="15506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How to Use</a:t>
          </a:r>
        </a:p>
      </dsp:txBody>
      <dsp:txXfrm>
        <a:off x="0" y="1550626"/>
        <a:ext cx="1529708" cy="1267200"/>
      </dsp:txXfrm>
    </dsp:sp>
    <dsp:sp modelId="{FF0AADBA-13D1-4FE1-86F3-6C03F6381B4E}">
      <dsp:nvSpPr>
        <dsp:cNvPr id="0" name=""/>
        <dsp:cNvSpPr/>
      </dsp:nvSpPr>
      <dsp:spPr>
        <a:xfrm>
          <a:off x="1530621" y="18698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836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See if you can raise prices by 10–20% for eco-offering with guest justification.</a:t>
          </a:r>
          <a:endParaRPr lang="en-IE" sz="2200" b="0" kern="1200" dirty="0">
            <a:solidFill>
              <a:srgbClr val="FFFFFF"/>
            </a:solidFill>
            <a:latin typeface="Calibri" panose="020F0502020204030204"/>
            <a:ea typeface="+mn-ea"/>
            <a:cs typeface="+mn-cs"/>
          </a:endParaRPr>
        </a:p>
      </dsp:txBody>
      <dsp:txXfrm>
        <a:off x="1959852" y="1883665"/>
        <a:ext cx="9536822" cy="544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684076"/>
          <a:ext cx="184930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Reduce Costs Long Term</a:t>
          </a:r>
        </a:p>
      </dsp:txBody>
      <dsp:txXfrm>
        <a:off x="0" y="684076"/>
        <a:ext cx="1849303" cy="1267200"/>
      </dsp:txXfrm>
    </dsp:sp>
    <dsp:sp modelId="{D8C8E0A3-BA8E-4282-AB64-69A8298815EE}">
      <dsp:nvSpPr>
        <dsp:cNvPr id="0" name=""/>
        <dsp:cNvSpPr/>
      </dsp:nvSpPr>
      <dsp:spPr>
        <a:xfrm>
          <a:off x="1829157" y="805012"/>
          <a:ext cx="490775" cy="9383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493560" y="775366"/>
          <a:ext cx="5307414" cy="1001949"/>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304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However, they usually </a:t>
          </a:r>
          <a:r>
            <a:rPr kumimoji="0" lang="en-US" altLang="en-US" sz="2400" b="1" i="0" u="none" strike="noStrike" kern="1200" cap="none" normalizeH="0" baseline="0" dirty="0">
              <a:ln>
                <a:noFill/>
              </a:ln>
              <a:effectLst/>
            </a:rPr>
            <a:t>reduce ongoing operating costs</a:t>
          </a:r>
          <a:r>
            <a:rPr kumimoji="0" lang="en-US" altLang="en-US" sz="2400" b="0" i="0" u="none" strike="noStrike" kern="1200" cap="none" normalizeH="0" baseline="0" dirty="0">
              <a:ln>
                <a:noFill/>
              </a:ln>
              <a:effectLst/>
            </a:rPr>
            <a:t> significantly by more than 50%.</a:t>
          </a:r>
          <a:endParaRPr lang="en-IE" sz="2400" b="0" kern="1200" dirty="0"/>
        </a:p>
      </dsp:txBody>
      <dsp:txXfrm>
        <a:off x="2493560" y="775366"/>
        <a:ext cx="5307414" cy="1001949"/>
      </dsp:txXfrm>
    </dsp:sp>
    <dsp:sp modelId="{019716EF-CDDF-41A5-92A2-DC8BDAAC3D55}">
      <dsp:nvSpPr>
        <dsp:cNvPr id="0" name=""/>
        <dsp:cNvSpPr/>
      </dsp:nvSpPr>
      <dsp:spPr>
        <a:xfrm>
          <a:off x="0" y="2129094"/>
          <a:ext cx="195024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solidFill>
                <a:srgbClr val="E96751"/>
              </a:solidFill>
            </a:rPr>
            <a:t>Example</a:t>
          </a:r>
        </a:p>
      </dsp:txBody>
      <dsp:txXfrm>
        <a:off x="0" y="2129094"/>
        <a:ext cx="1950243" cy="1267200"/>
      </dsp:txXfrm>
    </dsp:sp>
    <dsp:sp modelId="{FF0AADBA-13D1-4FE1-86F3-6C03F6381B4E}">
      <dsp:nvSpPr>
        <dsp:cNvPr id="0" name=""/>
        <dsp:cNvSpPr/>
      </dsp:nvSpPr>
      <dsp:spPr>
        <a:xfrm>
          <a:off x="2023112" y="1830370"/>
          <a:ext cx="390048" cy="1940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2496311" y="1816962"/>
          <a:ext cx="5304663" cy="1940400"/>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See Case </a:t>
          </a:r>
          <a:r>
            <a:rPr lang="en-US" altLang="en-US" sz="2400" kern="1200" dirty="0"/>
            <a:t>Study B&amp;B </a:t>
          </a:r>
          <a:r>
            <a:rPr lang="en-US" altLang="en-US" sz="2400" kern="1200" dirty="0" err="1"/>
            <a:t>Slieve</a:t>
          </a:r>
          <a:r>
            <a:rPr lang="en-US" altLang="en-US" sz="2400" kern="1200" dirty="0"/>
            <a:t> Elva in Co. Clare, Ireland who undertook sustainability upgrades</a:t>
          </a:r>
          <a:endParaRPr lang="en-IE" sz="2400" b="1" kern="1200" dirty="0">
            <a:solidFill>
              <a:srgbClr val="FFFFFF"/>
            </a:solidFill>
            <a:latin typeface="Calibri" panose="020F0502020204030204"/>
            <a:ea typeface="+mn-ea"/>
            <a:cs typeface="+mn-cs"/>
          </a:endParaRPr>
        </a:p>
        <a:p>
          <a:pPr marL="0" lvl="1" indent="-228600" algn="l" defTabSz="1066800">
            <a:lnSpc>
              <a:spcPct val="90000"/>
            </a:lnSpc>
            <a:spcBef>
              <a:spcPct val="0"/>
            </a:spcBef>
            <a:spcAft>
              <a:spcPct val="15000"/>
            </a:spcAft>
            <a:buFont typeface="Arial" panose="020B0604020202020204" pitchFamily="34" charset="0"/>
            <a:buNone/>
          </a:pPr>
          <a:r>
            <a:rPr lang="en-US" altLang="en-US" sz="2400" kern="1200" dirty="0"/>
            <a:t>They managed to </a:t>
          </a:r>
          <a:r>
            <a:rPr lang="en-US" altLang="en-US" sz="2400" b="1" kern="1200" dirty="0"/>
            <a:t>cut energy use by 65%, saving about €5,000</a:t>
          </a:r>
          <a:r>
            <a:rPr lang="en-US" altLang="en-US" sz="2400" kern="1200" dirty="0"/>
            <a:t> on bills.</a:t>
          </a:r>
          <a:endParaRPr lang="en-IE" sz="2400" b="1" kern="1200" dirty="0">
            <a:solidFill>
              <a:srgbClr val="FFFFFF"/>
            </a:solidFill>
            <a:latin typeface="Calibri" panose="020F0502020204030204"/>
            <a:ea typeface="+mn-ea"/>
            <a:cs typeface="+mn-cs"/>
          </a:endParaRPr>
        </a:p>
      </dsp:txBody>
      <dsp:txXfrm>
        <a:off x="2496311" y="1816962"/>
        <a:ext cx="5304663" cy="19404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8140823" y="1076909"/>
            <a:ext cx="4051178" cy="65173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chemeClr val="accent2"/>
          </a:solidFill>
        </p:spPr>
        <p:txBody>
          <a:bodyPr wrap="square" lIns="0" tIns="0" rIns="0" bIns="0" rtlCol="0"/>
          <a:lstStyle/>
          <a:p>
            <a:endParaRPr dirty="0">
              <a:solidFill>
                <a:srgbClr val="459597"/>
              </a:solidFill>
            </a:endParaRPr>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3" name="Freeform 1">
            <a:extLst>
              <a:ext uri="{FF2B5EF4-FFF2-40B4-BE49-F238E27FC236}">
                <a16:creationId xmlns:a16="http://schemas.microsoft.com/office/drawing/2014/main" id="{42077D28-79F8-6120-A3C1-48C702EB0DAF}"/>
              </a:ext>
            </a:extLst>
          </p:cNvPr>
          <p:cNvSpPr/>
          <p:nvPr userDrawn="1"/>
        </p:nvSpPr>
        <p:spPr>
          <a:xfrm rot="5400000">
            <a:off x="7515380" y="516414"/>
            <a:ext cx="3464385" cy="58888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8C7F"/>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2251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8" name="Straight Connector 7">
            <a:extLst>
              <a:ext uri="{FF2B5EF4-FFF2-40B4-BE49-F238E27FC236}">
                <a16:creationId xmlns:a16="http://schemas.microsoft.com/office/drawing/2014/main" id="{876A1F6A-8D07-99C2-028B-4F9A3DEDC954}"/>
              </a:ext>
            </a:extLst>
          </p:cNvPr>
          <p:cNvCxnSpPr>
            <a:cxnSpLocks/>
          </p:cNvCxnSpPr>
          <p:nvPr userDrawn="1"/>
        </p:nvCxnSpPr>
        <p:spPr>
          <a:xfrm>
            <a:off x="8773537" y="1670191"/>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1EE3A64A-148D-3827-3756-D5DB790C2514}"/>
              </a:ext>
            </a:extLst>
          </p:cNvPr>
          <p:cNvSpPr>
            <a:spLocks noGrp="1"/>
          </p:cNvSpPr>
          <p:nvPr>
            <p:ph type="body" sz="quarter" idx="18" hasCustomPrompt="1"/>
          </p:nvPr>
        </p:nvSpPr>
        <p:spPr>
          <a:xfrm>
            <a:off x="8892781" y="1832083"/>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2D81317D-52DC-2F94-7A59-F76FB6D924FB}"/>
              </a:ext>
            </a:extLst>
          </p:cNvPr>
          <p:cNvSpPr>
            <a:spLocks noGrp="1"/>
          </p:cNvSpPr>
          <p:nvPr>
            <p:ph type="body" sz="quarter" idx="19" hasCustomPrompt="1"/>
          </p:nvPr>
        </p:nvSpPr>
        <p:spPr>
          <a:xfrm>
            <a:off x="8909580" y="897164"/>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156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ext + Device 03">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Tree>
    <p:extLst>
      <p:ext uri="{BB962C8B-B14F-4D97-AF65-F5344CB8AC3E}">
        <p14:creationId xmlns:p14="http://schemas.microsoft.com/office/powerpoint/2010/main" val="22643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301221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1881647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3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1838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850405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156455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977" r:id="rId4"/>
    <p:sldLayoutId id="2147483978" r:id="rId5"/>
    <p:sldLayoutId id="2147483881" r:id="rId6"/>
    <p:sldLayoutId id="2147483970" r:id="rId7"/>
    <p:sldLayoutId id="2147483888" r:id="rId8"/>
    <p:sldLayoutId id="2147483898" r:id="rId9"/>
    <p:sldLayoutId id="2147483974" r:id="rId10"/>
    <p:sldLayoutId id="2147483842" r:id="rId11"/>
    <p:sldLayoutId id="2147483960" r:id="rId12"/>
    <p:sldLayoutId id="2147483962" r:id="rId13"/>
    <p:sldLayoutId id="2147483961" r:id="rId14"/>
    <p:sldLayoutId id="2147483968" r:id="rId15"/>
    <p:sldLayoutId id="2147483840" r:id="rId16"/>
    <p:sldLayoutId id="2147483880" r:id="rId17"/>
    <p:sldLayoutId id="2147483889" r:id="rId18"/>
    <p:sldLayoutId id="2147483861" r:id="rId19"/>
    <p:sldLayoutId id="2147483890" r:id="rId20"/>
    <p:sldLayoutId id="2147483899" r:id="rId21"/>
    <p:sldLayoutId id="2147483884" r:id="rId22"/>
    <p:sldLayoutId id="2147483937" r:id="rId23"/>
    <p:sldLayoutId id="2147483935" r:id="rId24"/>
    <p:sldLayoutId id="2147483938" r:id="rId25"/>
    <p:sldLayoutId id="2147483939" r:id="rId26"/>
    <p:sldLayoutId id="2147483936" r:id="rId27"/>
    <p:sldLayoutId id="2147483841" r:id="rId28"/>
    <p:sldLayoutId id="2147483916" r:id="rId29"/>
    <p:sldLayoutId id="2147483913" r:id="rId30"/>
    <p:sldLayoutId id="2147483917" r:id="rId31"/>
    <p:sldLayoutId id="2147483914" r:id="rId32"/>
    <p:sldLayoutId id="2147483918" r:id="rId33"/>
    <p:sldLayoutId id="2147483948" r:id="rId34"/>
    <p:sldLayoutId id="2147483949" r:id="rId35"/>
    <p:sldLayoutId id="2147483950" r:id="rId36"/>
    <p:sldLayoutId id="2147483951" r:id="rId37"/>
    <p:sldLayoutId id="2147483952" r:id="rId38"/>
    <p:sldLayoutId id="2147483953" r:id="rId39"/>
    <p:sldLayoutId id="2147483921" r:id="rId40"/>
    <p:sldLayoutId id="2147483922" r:id="rId41"/>
    <p:sldLayoutId id="2147483879" r:id="rId42"/>
    <p:sldLayoutId id="2147483919" r:id="rId43"/>
    <p:sldLayoutId id="2147483915" r:id="rId44"/>
    <p:sldLayoutId id="2147483920" r:id="rId45"/>
    <p:sldLayoutId id="2147483942" r:id="rId46"/>
    <p:sldLayoutId id="2147483943" r:id="rId47"/>
    <p:sldLayoutId id="2147483944" r:id="rId48"/>
    <p:sldLayoutId id="2147483945" r:id="rId49"/>
    <p:sldLayoutId id="2147483946" r:id="rId50"/>
    <p:sldLayoutId id="2147483947" r:id="rId51"/>
    <p:sldLayoutId id="2147483878" r:id="rId52"/>
    <p:sldLayoutId id="2147483891" r:id="rId53"/>
    <p:sldLayoutId id="2147483940" r:id="rId54"/>
    <p:sldLayoutId id="2147483941" r:id="rId55"/>
    <p:sldLayoutId id="2147483894" r:id="rId56"/>
    <p:sldLayoutId id="2147483893" r:id="rId57"/>
    <p:sldLayoutId id="2147483895" r:id="rId58"/>
    <p:sldLayoutId id="2147483896" r:id="rId59"/>
    <p:sldLayoutId id="2147483900" r:id="rId60"/>
    <p:sldLayoutId id="2147483901" r:id="rId61"/>
    <p:sldLayoutId id="2147483902" r:id="rId62"/>
    <p:sldLayoutId id="2147483903" r:id="rId63"/>
    <p:sldLayoutId id="2147483904" r:id="rId64"/>
    <p:sldLayoutId id="2147483853" r:id="rId65"/>
    <p:sldLayoutId id="2147483905" r:id="rId66"/>
    <p:sldLayoutId id="2147483934" r:id="rId67"/>
    <p:sldLayoutId id="2147483963" r:id="rId68"/>
    <p:sldLayoutId id="2147483967" r:id="rId69"/>
    <p:sldLayoutId id="2147483969" r:id="rId70"/>
    <p:sldLayoutId id="2147483971" r:id="rId71"/>
    <p:sldLayoutId id="2147483972" r:id="rId72"/>
    <p:sldLayoutId id="2147483976" r:id="rId73"/>
    <p:sldLayoutId id="2147483979"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0.xml"/><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g"/><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hyperlink" Target="https://www.glion.edu/magazine/eco-friendly-hotels-explained/#:~:text=By%20choosing%20to%20stay%20at,and%20often%20use%20sustainable%20materials." TargetMode="External"/><Relationship Id="rId3" Type="http://schemas.openxmlformats.org/officeDocument/2006/relationships/image" Target="../media/image32.svg"/><Relationship Id="rId7" Type="http://schemas.openxmlformats.org/officeDocument/2006/relationships/image" Target="../media/image39.jpg"/><Relationship Id="rId2" Type="http://schemas.openxmlformats.org/officeDocument/2006/relationships/image" Target="../media/image31.png"/><Relationship Id="rId1" Type="http://schemas.openxmlformats.org/officeDocument/2006/relationships/slideLayout" Target="../slideLayouts/slideLayout70.xml"/><Relationship Id="rId6" Type="http://schemas.openxmlformats.org/officeDocument/2006/relationships/image" Target="../media/image38.jp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hyperlink" Target="https://www.glion.edu/magazine/eco-friendly-hotels-explained/#:~:text=By%20choosing%20to%20stay%20at,and%20often%20use%20sustainable%20materials." TargetMode="External"/><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0.jpg"/><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0.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0.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3.jpg"/><Relationship Id="rId2" Type="http://schemas.openxmlformats.org/officeDocument/2006/relationships/image" Target="../media/image31.png"/><Relationship Id="rId1" Type="http://schemas.openxmlformats.org/officeDocument/2006/relationships/slideLayout" Target="../slideLayouts/slideLayout70.xml"/><Relationship Id="rId6" Type="http://schemas.openxmlformats.org/officeDocument/2006/relationships/image" Target="../media/image42.jp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3.jpg"/><Relationship Id="rId2" Type="http://schemas.openxmlformats.org/officeDocument/2006/relationships/image" Target="../media/image31.png"/><Relationship Id="rId1" Type="http://schemas.openxmlformats.org/officeDocument/2006/relationships/slideLayout" Target="../slideLayouts/slideLayout70.xml"/><Relationship Id="rId6" Type="http://schemas.openxmlformats.org/officeDocument/2006/relationships/image" Target="../media/image42.jp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6.svg"/><Relationship Id="rId7" Type="http://schemas.openxmlformats.org/officeDocument/2006/relationships/image" Target="../media/image47.jpg"/><Relationship Id="rId2" Type="http://schemas.openxmlformats.org/officeDocument/2006/relationships/image" Target="../media/image35.png"/><Relationship Id="rId1" Type="http://schemas.openxmlformats.org/officeDocument/2006/relationships/slideLayout" Target="../slideLayouts/slideLayout70.xml"/><Relationship Id="rId6" Type="http://schemas.openxmlformats.org/officeDocument/2006/relationships/image" Target="../media/image46.jp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hyperlink" Target="https://www.vacationrentalformula.com/blogs/the-bottom-line-on-going-green-making-responsible-tourism-pay#:~:text=Recent%20industry%20studies%20show%20that,conscious%20stay" TargetMode="External"/><Relationship Id="rId7" Type="http://schemas.openxmlformats.org/officeDocument/2006/relationships/image" Target="../media/image53.svg"/><Relationship Id="rId2" Type="http://schemas.openxmlformats.org/officeDocument/2006/relationships/hyperlink" Target="https://centreforaviation.com/news/euromonitor-international-80-of-travellers-will-pay-at-least-10-more-for-sustainable-travel-1219217" TargetMode="External"/><Relationship Id="rId1" Type="http://schemas.openxmlformats.org/officeDocument/2006/relationships/slideLayout" Target="../slideLayouts/slideLayout70.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hyperlink" Target="https://www.vacationrentalformula.com/blogs/the-bottom-line-on-going-green-making-responsible-tourism-pay" TargetMode="External"/><Relationship Id="rId2" Type="http://schemas.openxmlformats.org/officeDocument/2006/relationships/image" Target="../media/image56.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0.jpg"/><Relationship Id="rId2" Type="http://schemas.openxmlformats.org/officeDocument/2006/relationships/image" Target="../media/image52.png"/><Relationship Id="rId1" Type="http://schemas.openxmlformats.org/officeDocument/2006/relationships/slideLayout" Target="../slideLayouts/slideLayout70.xml"/><Relationship Id="rId6" Type="http://schemas.openxmlformats.org/officeDocument/2006/relationships/image" Target="../media/image59.jpg"/><Relationship Id="rId5" Type="http://schemas.openxmlformats.org/officeDocument/2006/relationships/image" Target="../media/image58.sv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create.microsoft.com/en-us/templates/financial-management#:~:text=Create%20create,keeping%20track%20of%20your" TargetMode="Externa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hyperlink" Target="https://www.vertex42.com/ExcelTemplates/cash-flow-statement.html#:~:text=flows%20will%20augment%20your%20balance,sheet%20and%20income%20statements" TargetMode="External"/><Relationship Id="rId2" Type="http://schemas.openxmlformats.org/officeDocument/2006/relationships/hyperlink" Target="https://www.smartsheet.com/free-cash-flow-statement-templates?srsltid=AfmBOopfakHdwnL15CZsjX6RrXpKdrPjghs3i5b2ZqsI2fOY9EJKnlLt#:~:text=Free%20Cash%20Flow%20Statement%20Templates,can%20be%20downloaded%20for%20free" TargetMode="External"/><Relationship Id="rId1" Type="http://schemas.openxmlformats.org/officeDocument/2006/relationships/slideLayout" Target="../slideLayouts/slideLayout72.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hyperlink" Target="https://businessplan-templates.com/blogs/startup-costs/eco-lodge" TargetMode="External"/><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svg"/><Relationship Id="rId2" Type="http://schemas.openxmlformats.org/officeDocument/2006/relationships/image" Target="../media/image29.jpg"/><Relationship Id="rId1" Type="http://schemas.openxmlformats.org/officeDocument/2006/relationships/slideLayout" Target="../slideLayouts/slideLayout70.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92A2-8863-66C9-EBF9-9F813AC8192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119BDC5-FB80-989A-6E5D-D3CA9F01952D}"/>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8AF186B1-F318-E7D3-947B-485775595681}"/>
              </a:ext>
            </a:extLst>
          </p:cNvPr>
          <p:cNvSpPr>
            <a:spLocks noGrp="1"/>
          </p:cNvSpPr>
          <p:nvPr>
            <p:ph type="body" sz="quarter" idx="65"/>
          </p:nvPr>
        </p:nvSpPr>
        <p:spPr/>
        <p:txBody>
          <a:bodyPr/>
          <a:lstStyle/>
          <a:p>
            <a:r>
              <a:rPr lang="en-US" dirty="0"/>
              <a:t>Cave People, Iceland</a:t>
            </a:r>
            <a:endParaRPr lang="en-IE" dirty="0"/>
          </a:p>
        </p:txBody>
      </p:sp>
      <p:sp>
        <p:nvSpPr>
          <p:cNvPr id="8" name="Text Placeholder 2">
            <a:extLst>
              <a:ext uri="{FF2B5EF4-FFF2-40B4-BE49-F238E27FC236}">
                <a16:creationId xmlns:a16="http://schemas.microsoft.com/office/drawing/2014/main" id="{707E1A99-5FE5-AF24-E40F-2324AB25E124}"/>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7)</a:t>
            </a:r>
          </a:p>
        </p:txBody>
      </p:sp>
      <p:sp>
        <p:nvSpPr>
          <p:cNvPr id="12" name="Text Placeholder 3">
            <a:extLst>
              <a:ext uri="{FF2B5EF4-FFF2-40B4-BE49-F238E27FC236}">
                <a16:creationId xmlns:a16="http://schemas.microsoft.com/office/drawing/2014/main" id="{1D69D6E0-54C4-1CC2-F728-3B24D4E5F668}"/>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Green Investments for Long-Term Financial Health</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a:extLst>
              <a:ext uri="{FF2B5EF4-FFF2-40B4-BE49-F238E27FC236}">
                <a16:creationId xmlns:a16="http://schemas.microsoft.com/office/drawing/2014/main" id="{7D954B23-780D-EFDC-5DE3-43D6C2028C6D}"/>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199681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54AC-E8A9-6021-3564-5D2337683FE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15E8985-D9CE-01A3-7C9A-DE33728A75F2}"/>
              </a:ext>
            </a:extLst>
          </p:cNvPr>
          <p:cNvSpPr/>
          <p:nvPr/>
        </p:nvSpPr>
        <p:spPr>
          <a:xfrm>
            <a:off x="227238" y="1581149"/>
            <a:ext cx="8090992" cy="5105104"/>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47B9313E-B4FD-2D38-13DF-C27999590BC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Upfront Investments Mean Long-Term Savings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0A5C8B9-D28D-9394-EC23-E2A6F0A17DD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116D2B92-FBF4-D12F-905F-F694C9FD1AD1}"/>
              </a:ext>
            </a:extLst>
          </p:cNvPr>
          <p:cNvSpPr txBox="1">
            <a:spLocks/>
          </p:cNvSpPr>
          <p:nvPr/>
        </p:nvSpPr>
        <p:spPr>
          <a:xfrm>
            <a:off x="855466" y="2031314"/>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EC1F54A6-B987-B514-7F9C-1BD98061834C}"/>
              </a:ext>
            </a:extLst>
          </p:cNvPr>
          <p:cNvSpPr txBox="1">
            <a:spLocks/>
          </p:cNvSpPr>
          <p:nvPr/>
        </p:nvSpPr>
        <p:spPr>
          <a:xfrm>
            <a:off x="944888" y="160368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ts val="1200"/>
              </a:spcAft>
            </a:pPr>
            <a:r>
              <a:rPr lang="en-US" altLang="en-US" sz="2800" b="1" dirty="0">
                <a:solidFill>
                  <a:schemeClr val="bg1"/>
                </a:solidFill>
              </a:rPr>
              <a:t>High initial costs. </a:t>
            </a:r>
          </a:p>
          <a:p>
            <a:pPr marL="0" lvl="0" indent="0" eaLnBrk="0" fontAlgn="base" hangingPunct="0">
              <a:lnSpc>
                <a:spcPct val="100000"/>
              </a:lnSpc>
              <a:spcBef>
                <a:spcPct val="0"/>
              </a:spcBef>
              <a:spcAft>
                <a:spcPts val="1200"/>
              </a:spcAft>
            </a:pPr>
            <a:r>
              <a:rPr lang="en-US" altLang="en-US" dirty="0">
                <a:solidFill>
                  <a:schemeClr val="bg1"/>
                </a:solidFill>
              </a:rPr>
              <a:t>Sustainable infrastructure, such as installing solar panels or a small wind turbine, often requires an initial capital outlay. </a:t>
            </a:r>
          </a:p>
          <a:p>
            <a:pPr marL="0" lvl="0" indent="0" eaLnBrk="0" fontAlgn="base" hangingPunct="0">
              <a:lnSpc>
                <a:spcPct val="100000"/>
              </a:lnSpc>
              <a:spcBef>
                <a:spcPct val="0"/>
              </a:spcBef>
              <a:spcAft>
                <a:spcPts val="1200"/>
              </a:spcAft>
            </a:pPr>
            <a:r>
              <a:rPr lang="en-US" altLang="en-US" dirty="0">
                <a:solidFill>
                  <a:schemeClr val="bg1"/>
                </a:solidFill>
              </a:rPr>
              <a:t>It could cost your lodge tens of thousands of euros (estimates range from around €20,000 to €50,000. Similarly, building with eco-materials or high-efficiency insulation might </a:t>
            </a:r>
            <a:r>
              <a:rPr lang="en-US" altLang="en-US" b="1" dirty="0">
                <a:solidFill>
                  <a:schemeClr val="bg1"/>
                </a:solidFill>
              </a:rPr>
              <a:t>add to construction costs</a:t>
            </a:r>
            <a:r>
              <a:rPr lang="en-US" altLang="en-US" dirty="0">
                <a:solidFill>
                  <a:schemeClr val="bg1"/>
                </a:solidFill>
              </a:rPr>
              <a:t>. </a:t>
            </a:r>
          </a:p>
          <a:p>
            <a:pPr marL="0" lvl="0" indent="0" eaLnBrk="0" fontAlgn="base" hangingPunct="0">
              <a:lnSpc>
                <a:spcPct val="100000"/>
              </a:lnSpc>
              <a:spcBef>
                <a:spcPct val="0"/>
              </a:spcBef>
              <a:spcAft>
                <a:spcPts val="1200"/>
              </a:spcAft>
            </a:pPr>
            <a:r>
              <a:rPr lang="en-US" altLang="en-US" dirty="0">
                <a:solidFill>
                  <a:schemeClr val="bg1"/>
                </a:solidFill>
              </a:rPr>
              <a:t>These investments increase your </a:t>
            </a:r>
            <a:r>
              <a:rPr lang="en-US" altLang="en-US" b="1" dirty="0">
                <a:solidFill>
                  <a:schemeClr val="bg1"/>
                </a:solidFill>
              </a:rPr>
              <a:t>startup or upgrade costs</a:t>
            </a:r>
            <a:r>
              <a:rPr lang="en-US" altLang="en-US" dirty="0">
                <a:solidFill>
                  <a:schemeClr val="bg1"/>
                </a:solidFill>
              </a:rPr>
              <a:t>, and you may need </a:t>
            </a:r>
            <a:r>
              <a:rPr lang="en-US" altLang="en-US" b="1" dirty="0">
                <a:solidFill>
                  <a:schemeClr val="bg1"/>
                </a:solidFill>
              </a:rPr>
              <a:t>to charge higher prices </a:t>
            </a:r>
            <a:r>
              <a:rPr lang="en-US" altLang="en-US" dirty="0">
                <a:solidFill>
                  <a:schemeClr val="bg1"/>
                </a:solidFill>
              </a:rPr>
              <a:t>to recoup them. </a:t>
            </a:r>
          </a:p>
        </p:txBody>
      </p:sp>
      <p:pic>
        <p:nvPicPr>
          <p:cNvPr id="10" name="Picture 9" descr="Solar panels on a roof&#10;&#10;AI-generated content may be incorrect.">
            <a:extLst>
              <a:ext uri="{FF2B5EF4-FFF2-40B4-BE49-F238E27FC236}">
                <a16:creationId xmlns:a16="http://schemas.microsoft.com/office/drawing/2014/main" id="{F03DB2ED-160B-4102-8529-11406339A581}"/>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BD94956B-2692-525A-3B27-C7FD3EA9D9A0}"/>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32" name="Graphic 31" descr="Lightbulb and gear with solid fill">
            <a:extLst>
              <a:ext uri="{FF2B5EF4-FFF2-40B4-BE49-F238E27FC236}">
                <a16:creationId xmlns:a16="http://schemas.microsoft.com/office/drawing/2014/main" id="{3BD06AA7-177C-C4B4-55BF-2769A1E9A3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781" y="1603687"/>
            <a:ext cx="914400" cy="914400"/>
          </a:xfrm>
          <a:prstGeom prst="rect">
            <a:avLst/>
          </a:prstGeom>
        </p:spPr>
      </p:pic>
      <p:grpSp>
        <p:nvGrpSpPr>
          <p:cNvPr id="33" name="Group 32">
            <a:extLst>
              <a:ext uri="{FF2B5EF4-FFF2-40B4-BE49-F238E27FC236}">
                <a16:creationId xmlns:a16="http://schemas.microsoft.com/office/drawing/2014/main" id="{33E6839E-FB63-0A09-C9F7-624002D37012}"/>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59F5072A-6EEB-B86D-89C1-7BCDC78BB24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3720C506-D675-08C2-41EF-50A0F14887EE}"/>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790762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3CA2-ADB4-0720-73D6-F143847B39E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5B46B5D-A3B0-1169-F691-ABF05B98D4D0}"/>
              </a:ext>
            </a:extLst>
          </p:cNvPr>
          <p:cNvSpPr>
            <a:spLocks noGrp="1"/>
          </p:cNvSpPr>
          <p:nvPr>
            <p:ph type="body" sz="quarter" idx="16"/>
          </p:nvPr>
        </p:nvSpPr>
        <p:spPr>
          <a:xfrm>
            <a:off x="608549" y="236082"/>
            <a:ext cx="10614687" cy="803654"/>
          </a:xfrm>
        </p:spPr>
        <p:txBody>
          <a:bodyPr/>
          <a:lstStyle/>
          <a:p>
            <a:r>
              <a:rPr lang="en-US" sz="3000" dirty="0">
                <a:solidFill>
                  <a:srgbClr val="E96751"/>
                </a:solidFill>
              </a:rPr>
              <a:t>Financial Formulas &amp; How to Use Them</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04F48232-80FD-6CF8-A037-B3E82013E51F}"/>
              </a:ext>
            </a:extLst>
          </p:cNvPr>
          <p:cNvGraphicFramePr/>
          <p:nvPr>
            <p:extLst>
              <p:ext uri="{D42A27DB-BD31-4B8C-83A1-F6EECF244321}">
                <p14:modId xmlns:p14="http://schemas.microsoft.com/office/powerpoint/2010/main" val="1742323794"/>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381E46AC-C615-1A2B-161E-E7E89AA6035E}"/>
              </a:ext>
            </a:extLst>
          </p:cNvPr>
          <p:cNvGraphicFramePr/>
          <p:nvPr>
            <p:extLst>
              <p:ext uri="{D42A27DB-BD31-4B8C-83A1-F6EECF244321}">
                <p14:modId xmlns:p14="http://schemas.microsoft.com/office/powerpoint/2010/main" val="1295048357"/>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138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30221-C0EE-ADD2-7C22-9FBED72455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EF2F59D-F26C-AF31-DAF8-986A855D44F0}"/>
              </a:ext>
            </a:extLst>
          </p:cNvPr>
          <p:cNvSpPr>
            <a:spLocks noGrp="1"/>
          </p:cNvSpPr>
          <p:nvPr>
            <p:ph type="body" sz="quarter" idx="18"/>
          </p:nvPr>
        </p:nvSpPr>
        <p:spPr>
          <a:xfrm>
            <a:off x="625053" y="3263489"/>
            <a:ext cx="2763504" cy="1049221"/>
          </a:xfrm>
        </p:spPr>
        <p:txBody>
          <a:bodyPr/>
          <a:lstStyle/>
          <a:p>
            <a:pPr algn="ctr">
              <a:lnSpc>
                <a:spcPct val="100000"/>
              </a:lnSpc>
            </a:pPr>
            <a:r>
              <a:rPr lang="en-US" altLang="en-US" b="0" dirty="0">
                <a:latin typeface="+mn-lt"/>
              </a:rPr>
              <a:t>Start Small but Plan Investment for Long Term Gain</a:t>
            </a:r>
            <a:endParaRPr lang="en-IE" b="0" dirty="0">
              <a:latin typeface="+mn-lt"/>
            </a:endParaRPr>
          </a:p>
        </p:txBody>
      </p:sp>
      <p:sp>
        <p:nvSpPr>
          <p:cNvPr id="10" name="Text Placeholder 9">
            <a:extLst>
              <a:ext uri="{FF2B5EF4-FFF2-40B4-BE49-F238E27FC236}">
                <a16:creationId xmlns:a16="http://schemas.microsoft.com/office/drawing/2014/main" id="{A869483D-EE66-E80C-5D1B-09A2F602E7B5}"/>
              </a:ext>
            </a:extLst>
          </p:cNvPr>
          <p:cNvSpPr>
            <a:spLocks noGrp="1"/>
          </p:cNvSpPr>
          <p:nvPr>
            <p:ph type="body" sz="quarter" idx="19"/>
          </p:nvPr>
        </p:nvSpPr>
        <p:spPr>
          <a:xfrm>
            <a:off x="499731" y="2102162"/>
            <a:ext cx="3081578" cy="385564"/>
          </a:xfrm>
        </p:spPr>
        <p:txBody>
          <a:bodyPr/>
          <a:lstStyle/>
          <a:p>
            <a:pPr algn="ctr"/>
            <a:r>
              <a:rPr lang="en-US" dirty="0"/>
              <a:t>Eco-friendly Investment</a:t>
            </a:r>
            <a:r>
              <a:rPr lang="en-US" sz="2800" dirty="0"/>
              <a:t> </a:t>
            </a:r>
            <a:endParaRPr lang="en-IE" sz="2800" dirty="0"/>
          </a:p>
        </p:txBody>
      </p:sp>
      <p:pic>
        <p:nvPicPr>
          <p:cNvPr id="11" name="Picture Placeholder 10" descr="A person putting a piece of paper into a recycle bin&#10;&#10;AI-generated content may be incorrect.">
            <a:extLst>
              <a:ext uri="{FF2B5EF4-FFF2-40B4-BE49-F238E27FC236}">
                <a16:creationId xmlns:a16="http://schemas.microsoft.com/office/drawing/2014/main" id="{8A9AEA75-CEF5-042C-D01A-9A947E427C71}"/>
              </a:ext>
            </a:extLst>
          </p:cNvPr>
          <p:cNvPicPr>
            <a:picLocks noGrp="1" noChangeAspect="1"/>
          </p:cNvPicPr>
          <p:nvPr>
            <p:ph type="pic" sz="quarter" idx="10"/>
          </p:nvPr>
        </p:nvPicPr>
        <p:blipFill>
          <a:blip r:embed="rId2"/>
          <a:srcRect t="36416" b="25674"/>
          <a:stretch>
            <a:fillRect/>
          </a:stretch>
        </p:blipFill>
        <p:spPr>
          <a:xfrm>
            <a:off x="391600" y="0"/>
            <a:ext cx="3423163" cy="1945748"/>
          </a:xfrm>
        </p:spPr>
      </p:pic>
      <p:sp>
        <p:nvSpPr>
          <p:cNvPr id="13" name="Text Placeholder 12">
            <a:extLst>
              <a:ext uri="{FF2B5EF4-FFF2-40B4-BE49-F238E27FC236}">
                <a16:creationId xmlns:a16="http://schemas.microsoft.com/office/drawing/2014/main" id="{77BDF01A-515A-EDC1-99E9-95DAF6BFCFA1}"/>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8CE97915-8CAD-EEC5-3896-7BC085B87830}"/>
              </a:ext>
            </a:extLst>
          </p:cNvPr>
          <p:cNvSpPr>
            <a:spLocks noGrp="1" noChangeArrowheads="1"/>
          </p:cNvSpPr>
          <p:nvPr>
            <p:ph type="body" sz="quarter" idx="21"/>
          </p:nvPr>
        </p:nvSpPr>
        <p:spPr bwMode="auto">
          <a:xfrm>
            <a:off x="5210175" y="280423"/>
            <a:ext cx="705237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sz="2400" b="1" dirty="0">
                <a:solidFill>
                  <a:srgbClr val="418D8F"/>
                </a:solidFill>
              </a:rPr>
              <a:t>Start Small: </a:t>
            </a:r>
            <a:r>
              <a:rPr lang="en-US" dirty="0"/>
              <a:t>By </a:t>
            </a:r>
            <a:r>
              <a:rPr lang="en-US" dirty="0" err="1"/>
              <a:t>minimising</a:t>
            </a:r>
            <a:r>
              <a:rPr lang="en-US" dirty="0"/>
              <a:t> food waste and recycling mate­rials such as paper and plastic, hotels can effe­ctively transform their trash into valuable re­sources. </a:t>
            </a:r>
          </a:p>
        </p:txBody>
      </p:sp>
      <p:graphicFrame>
        <p:nvGraphicFramePr>
          <p:cNvPr id="3" name="Diagram 2">
            <a:extLst>
              <a:ext uri="{FF2B5EF4-FFF2-40B4-BE49-F238E27FC236}">
                <a16:creationId xmlns:a16="http://schemas.microsoft.com/office/drawing/2014/main" id="{04D8D2AB-4B49-D50D-3006-34C88F13E453}"/>
              </a:ext>
            </a:extLst>
          </p:cNvPr>
          <p:cNvGraphicFramePr/>
          <p:nvPr>
            <p:extLst>
              <p:ext uri="{D42A27DB-BD31-4B8C-83A1-F6EECF244321}">
                <p14:modId xmlns:p14="http://schemas.microsoft.com/office/powerpoint/2010/main" val="2671587917"/>
              </p:ext>
            </p:extLst>
          </p:nvPr>
        </p:nvGraphicFramePr>
        <p:xfrm>
          <a:off x="4021454" y="1645324"/>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Striped Right 5">
            <a:extLst>
              <a:ext uri="{FF2B5EF4-FFF2-40B4-BE49-F238E27FC236}">
                <a16:creationId xmlns:a16="http://schemas.microsoft.com/office/drawing/2014/main" id="{78982F61-C22B-1B30-FD2D-74AF98DE991F}"/>
              </a:ext>
            </a:extLst>
          </p:cNvPr>
          <p:cNvSpPr/>
          <p:nvPr/>
        </p:nvSpPr>
        <p:spPr>
          <a:xfrm>
            <a:off x="4238624" y="362664"/>
            <a:ext cx="866775" cy="581025"/>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5907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596D0-84F1-6EF7-94D5-1C429874C73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5789424-2075-F053-9EE1-9200867803CD}"/>
              </a:ext>
            </a:extLst>
          </p:cNvPr>
          <p:cNvSpPr>
            <a:spLocks noGrp="1"/>
          </p:cNvSpPr>
          <p:nvPr>
            <p:ph type="body" sz="quarter" idx="16"/>
          </p:nvPr>
        </p:nvSpPr>
        <p:spPr>
          <a:xfrm>
            <a:off x="523489" y="312548"/>
            <a:ext cx="10614687" cy="803654"/>
          </a:xfrm>
        </p:spPr>
        <p:txBody>
          <a:bodyPr/>
          <a:lstStyle/>
          <a:p>
            <a:r>
              <a:rPr lang="en-US" sz="3000" dirty="0">
                <a:solidFill>
                  <a:srgbClr val="E96751"/>
                </a:solidFill>
              </a:rPr>
              <a:t>Financial Formulas &amp; How to Use Them</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AC57EEFF-6578-456D-E45E-93190F4E1DBA}"/>
              </a:ext>
            </a:extLst>
          </p:cNvPr>
          <p:cNvGraphicFramePr/>
          <p:nvPr>
            <p:extLst>
              <p:ext uri="{D42A27DB-BD31-4B8C-83A1-F6EECF244321}">
                <p14:modId xmlns:p14="http://schemas.microsoft.com/office/powerpoint/2010/main" val="1284155046"/>
              </p:ext>
            </p:extLst>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AE84E289-8D72-12DB-86BB-7A9F1FF2AED6}"/>
              </a:ext>
            </a:extLst>
          </p:cNvPr>
          <p:cNvGraphicFramePr/>
          <p:nvPr>
            <p:extLst>
              <p:ext uri="{D42A27DB-BD31-4B8C-83A1-F6EECF244321}">
                <p14:modId xmlns:p14="http://schemas.microsoft.com/office/powerpoint/2010/main" val="2573076225"/>
              </p:ext>
            </p:extLst>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0850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ADCA-1622-BF0A-9939-B1036639C34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C84FD57-65B5-6C7D-2B53-1210492B00A7}"/>
              </a:ext>
            </a:extLst>
          </p:cNvPr>
          <p:cNvSpPr/>
          <p:nvPr/>
        </p:nvSpPr>
        <p:spPr>
          <a:xfrm>
            <a:off x="730022" y="3233886"/>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07A4970-5D92-DAD8-A07A-B07B95B6D104}"/>
              </a:ext>
            </a:extLst>
          </p:cNvPr>
          <p:cNvSpPr/>
          <p:nvPr/>
        </p:nvSpPr>
        <p:spPr>
          <a:xfrm>
            <a:off x="673630" y="5600670"/>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75D6997-38BE-E3E6-FDC5-237AF465E771}"/>
              </a:ext>
            </a:extLst>
          </p:cNvPr>
          <p:cNvSpPr/>
          <p:nvPr/>
        </p:nvSpPr>
        <p:spPr>
          <a:xfrm>
            <a:off x="236763" y="3700198"/>
            <a:ext cx="8592913" cy="1900471"/>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404D04A-BDF3-CC11-CF16-819EB6105262}"/>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Reduce Operating Costs &amp; Improve Brand</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8BA1B5C-A446-5A77-5A49-D806CFCBE0B0}"/>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A721EBF-1CC2-C712-E7D1-09F745A544C9}"/>
              </a:ext>
            </a:extLst>
          </p:cNvPr>
          <p:cNvSpPr txBox="1">
            <a:spLocks/>
          </p:cNvSpPr>
          <p:nvPr/>
        </p:nvSpPr>
        <p:spPr>
          <a:xfrm>
            <a:off x="970026" y="3786417"/>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800" b="1" dirty="0">
                <a:solidFill>
                  <a:schemeClr val="bg1"/>
                </a:solidFill>
              </a:rPr>
              <a:t>How: </a:t>
            </a:r>
            <a:r>
              <a:rPr lang="en-US"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62D56DDF-7F67-3A76-FB88-615B014ED3DF}"/>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40EFFD00-88BB-AD05-6F92-D0B164DF0CC6}"/>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7AC7ADC-6A24-9DB3-BC3B-BE9013A01732}"/>
              </a:ext>
            </a:extLst>
          </p:cNvPr>
          <p:cNvSpPr/>
          <p:nvPr/>
        </p:nvSpPr>
        <p:spPr>
          <a:xfrm>
            <a:off x="227236" y="1368735"/>
            <a:ext cx="8592914" cy="1855454"/>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274E06B3-1D7F-586A-3964-320D733495FF}"/>
              </a:ext>
            </a:extLst>
          </p:cNvPr>
          <p:cNvSpPr txBox="1">
            <a:spLocks/>
          </p:cNvSpPr>
          <p:nvPr/>
        </p:nvSpPr>
        <p:spPr>
          <a:xfrm>
            <a:off x="1228753" y="1412289"/>
            <a:ext cx="758734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Sustainability</a:t>
            </a:r>
            <a:r>
              <a:rPr lang="en-US" sz="2800" dirty="0">
                <a:solidFill>
                  <a:schemeClr val="bg1"/>
                </a:solidFill>
              </a:rPr>
              <a:t>. </a:t>
            </a:r>
            <a:r>
              <a:rPr lang="en-US" dirty="0">
                <a:solidFill>
                  <a:schemeClr val="bg1"/>
                </a:solidFill>
              </a:rPr>
              <a:t>They not only significantly reduce operational expenses but also enhance­ the accommodations brand value, appe­aling to eco-conscious </a:t>
            </a:r>
            <a:r>
              <a:rPr lang="en-US" dirty="0" err="1">
                <a:solidFill>
                  <a:schemeClr val="bg1"/>
                </a:solidFill>
              </a:rPr>
              <a:t>travellers</a:t>
            </a:r>
            <a:r>
              <a:rPr lang="en-US" dirty="0">
                <a:solidFill>
                  <a:schemeClr val="bg1"/>
                </a:solidFill>
              </a:rPr>
              <a:t> who </a:t>
            </a:r>
            <a:r>
              <a:rPr lang="en-US" dirty="0" err="1">
                <a:solidFill>
                  <a:schemeClr val="bg1"/>
                </a:solidFill>
              </a:rPr>
              <a:t>prioritise­</a:t>
            </a:r>
            <a:r>
              <a:rPr lang="en-US" dirty="0">
                <a:solidFill>
                  <a:schemeClr val="bg1"/>
                </a:solidFill>
              </a:rPr>
              <a:t> environmental responsibility during the­ir trips.</a:t>
            </a:r>
            <a:endParaRPr lang="en-US" altLang="en-US" dirty="0">
              <a:solidFill>
                <a:schemeClr val="bg1"/>
              </a:solidFill>
            </a:endParaRP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1E8CF923-AD77-008B-4C27-A8A003CF5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5324B77B-795B-E992-E5AC-F00394021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48" y="3819830"/>
            <a:ext cx="914400" cy="914400"/>
          </a:xfrm>
          <a:prstGeom prst="rect">
            <a:avLst/>
          </a:prstGeom>
        </p:spPr>
      </p:pic>
      <p:grpSp>
        <p:nvGrpSpPr>
          <p:cNvPr id="33" name="Group 32">
            <a:extLst>
              <a:ext uri="{FF2B5EF4-FFF2-40B4-BE49-F238E27FC236}">
                <a16:creationId xmlns:a16="http://schemas.microsoft.com/office/drawing/2014/main" id="{A05886AD-5A12-35E0-2B50-0AB134D6580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8EA94EA3-3B72-5270-6DEF-B24AC21FC2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E26B93B9-53BC-C96B-F850-AE19A5E61C4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6D36EDA2-AFCF-258B-105C-D27A8E9D663A}"/>
              </a:ext>
            </a:extLst>
          </p:cNvPr>
          <p:cNvPicPr>
            <a:picLocks noChangeAspect="1"/>
          </p:cNvPicPr>
          <p:nvPr/>
        </p:nvPicPr>
        <p:blipFill>
          <a:blip r:embed="rId6"/>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B1AA286E-78A4-1E57-A410-0096E3D7AFAE}"/>
              </a:ext>
            </a:extLst>
          </p:cNvPr>
          <p:cNvPicPr>
            <a:picLocks noChangeAspect="1"/>
          </p:cNvPicPr>
          <p:nvPr/>
        </p:nvPicPr>
        <p:blipFill>
          <a:blip r:embed="rId7"/>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E2C3DAB5-C0AE-E9FF-E896-3BDFF9EF9D96}"/>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8">
                  <a:extLst>
                    <a:ext uri="{A12FA001-AC4F-418D-AE19-62706E023703}">
                      <ahyp:hlinkClr xmlns:ahyp="http://schemas.microsoft.com/office/drawing/2018/hyperlinkcolor" val="tx"/>
                    </a:ext>
                  </a:extLst>
                </a:hlinkClick>
              </a:rPr>
              <a:t>Eco-friendly hotels explained: Why they matter</a:t>
            </a:r>
            <a:endParaRPr lang="en-US" b="0" i="0" dirty="0">
              <a:solidFill>
                <a:srgbClr val="00B0F0"/>
              </a:solidFill>
              <a:effectLst/>
            </a:endParaRPr>
          </a:p>
        </p:txBody>
      </p:sp>
    </p:spTree>
    <p:extLst>
      <p:ext uri="{BB962C8B-B14F-4D97-AF65-F5344CB8AC3E}">
        <p14:creationId xmlns:p14="http://schemas.microsoft.com/office/powerpoint/2010/main" val="325190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F5338-0ADA-FFDD-AA22-B31E72CDD31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F55306C-3CC9-590A-282E-52DE7CABC495}"/>
              </a:ext>
            </a:extLst>
          </p:cNvPr>
          <p:cNvSpPr/>
          <p:nvPr/>
        </p:nvSpPr>
        <p:spPr>
          <a:xfrm>
            <a:off x="646866" y="5125862"/>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7376EA0-2A7D-BC86-C3BE-7E3701E3BB79}"/>
              </a:ext>
            </a:extLst>
          </p:cNvPr>
          <p:cNvSpPr/>
          <p:nvPr/>
        </p:nvSpPr>
        <p:spPr>
          <a:xfrm>
            <a:off x="664103" y="394115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C34A096-9BF5-C057-FBB5-F22E5A4D8EF6}"/>
              </a:ext>
            </a:extLst>
          </p:cNvPr>
          <p:cNvSpPr/>
          <p:nvPr/>
        </p:nvSpPr>
        <p:spPr>
          <a:xfrm>
            <a:off x="227238" y="1929656"/>
            <a:ext cx="8592912" cy="319620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8713E1B-8402-DD5A-25E4-153071F03243}"/>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Reduce Operating Costs &amp; Improve Brand</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9CD0C4DC-2B6E-277E-DB58-36A800AE61A8}"/>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8E2664D-D540-9F73-2836-5E9284FA7541}"/>
              </a:ext>
            </a:extLst>
          </p:cNvPr>
          <p:cNvSpPr txBox="1">
            <a:spLocks/>
          </p:cNvSpPr>
          <p:nvPr/>
        </p:nvSpPr>
        <p:spPr>
          <a:xfrm>
            <a:off x="944888" y="2852709"/>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200" dirty="0">
              <a:solidFill>
                <a:schemeClr val="bg1"/>
              </a:solidFill>
            </a:endParaRPr>
          </a:p>
        </p:txBody>
      </p:sp>
      <p:sp>
        <p:nvSpPr>
          <p:cNvPr id="14" name="Text Placeholder 4">
            <a:extLst>
              <a:ext uri="{FF2B5EF4-FFF2-40B4-BE49-F238E27FC236}">
                <a16:creationId xmlns:a16="http://schemas.microsoft.com/office/drawing/2014/main" id="{7A4D0FDD-3AED-3A67-C97B-954A9EE15E2A}"/>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3A78ACD5-C125-FE2D-2A7B-5CD21813A4AE}"/>
              </a:ext>
            </a:extLst>
          </p:cNvPr>
          <p:cNvSpPr txBox="1">
            <a:spLocks/>
          </p:cNvSpPr>
          <p:nvPr/>
        </p:nvSpPr>
        <p:spPr>
          <a:xfrm>
            <a:off x="944888" y="2028828"/>
            <a:ext cx="754766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altLang="en-US" sz="2800" b="1" dirty="0">
                <a:solidFill>
                  <a:schemeClr val="bg1"/>
                </a:solidFill>
              </a:rPr>
              <a:t>Improved Profits. </a:t>
            </a:r>
          </a:p>
          <a:p>
            <a:pPr marL="0" lvl="0" indent="0" eaLnBrk="0" fontAlgn="base" hangingPunct="0">
              <a:spcBef>
                <a:spcPct val="0"/>
              </a:spcBef>
              <a:spcAft>
                <a:spcPts val="600"/>
              </a:spcAft>
            </a:pPr>
            <a:r>
              <a:rPr lang="en-US" altLang="en-US" dirty="0">
                <a:solidFill>
                  <a:schemeClr val="bg1"/>
                </a:solidFill>
              </a:rPr>
              <a:t>Such savings improve your profit margins in the long term – effectively, eco-investments can pay for themselves and then some. </a:t>
            </a:r>
          </a:p>
          <a:p>
            <a:pPr marL="0" lvl="0" indent="0" eaLnBrk="0" fontAlgn="base" hangingPunct="0">
              <a:spcBef>
                <a:spcPct val="0"/>
              </a:spcBef>
              <a:spcAft>
                <a:spcPts val="600"/>
              </a:spcAft>
            </a:pPr>
            <a:endParaRPr lang="en-US" altLang="en-US" sz="1000" dirty="0">
              <a:solidFill>
                <a:schemeClr val="bg1"/>
              </a:solidFill>
            </a:endParaRPr>
          </a:p>
          <a:p>
            <a:pPr marL="0" lvl="0" indent="0" eaLnBrk="0" fontAlgn="base" hangingPunct="0">
              <a:spcBef>
                <a:spcPct val="0"/>
              </a:spcBef>
              <a:spcAft>
                <a:spcPts val="600"/>
              </a:spcAft>
            </a:pPr>
            <a:r>
              <a:rPr lang="en-US" altLang="en-US" dirty="0">
                <a:solidFill>
                  <a:schemeClr val="bg1"/>
                </a:solidFill>
              </a:rPr>
              <a:t>When planning pricing, you might accept a slightly longer breakeven period on capital costs because your day-to-day expenses will be lower going forward.</a:t>
            </a:r>
          </a:p>
          <a:p>
            <a:pPr marL="0" lvl="0" indent="0" eaLnBrk="0" fontAlgn="base" hangingPunct="0">
              <a:spcBef>
                <a:spcPct val="0"/>
              </a:spcBef>
              <a:spcAft>
                <a:spcPts val="600"/>
              </a:spcAft>
            </a:pPr>
            <a:endParaRPr lang="en-US" alt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9458DA4D-74F3-8D4F-8765-E337D7A692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666" y="2202878"/>
            <a:ext cx="914400" cy="914400"/>
          </a:xfrm>
          <a:prstGeom prst="rect">
            <a:avLst/>
          </a:prstGeom>
        </p:spPr>
      </p:pic>
      <p:grpSp>
        <p:nvGrpSpPr>
          <p:cNvPr id="33" name="Group 32">
            <a:extLst>
              <a:ext uri="{FF2B5EF4-FFF2-40B4-BE49-F238E27FC236}">
                <a16:creationId xmlns:a16="http://schemas.microsoft.com/office/drawing/2014/main" id="{1158E88E-964D-C5DF-DD2E-1E672E4E4E8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1B0FA3F2-3995-6A21-2F8F-1C3181C8B19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BC3B5E6F-0BAF-EEF8-E29D-BE7EFC5D03B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AA157961-22FF-F289-08D5-803B8201B67D}"/>
              </a:ext>
            </a:extLst>
          </p:cNvPr>
          <p:cNvPicPr>
            <a:picLocks noChangeAspect="1"/>
          </p:cNvPicPr>
          <p:nvPr/>
        </p:nvPicPr>
        <p:blipFill>
          <a:blip r:embed="rId4"/>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0E125D59-DA55-AD5D-F273-A1665D14D91C}"/>
              </a:ext>
            </a:extLst>
          </p:cNvPr>
          <p:cNvPicPr>
            <a:picLocks noChangeAspect="1"/>
          </p:cNvPicPr>
          <p:nvPr/>
        </p:nvPicPr>
        <p:blipFill>
          <a:blip r:embed="rId5"/>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3834997A-7C06-78FB-54AD-3E57F601DE1D}"/>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6">
                  <a:extLst>
                    <a:ext uri="{A12FA001-AC4F-418D-AE19-62706E023703}">
                      <ahyp:hlinkClr xmlns:ahyp="http://schemas.microsoft.com/office/drawing/2018/hyperlinkcolor" val="tx"/>
                    </a:ext>
                  </a:extLst>
                </a:hlinkClick>
              </a:rPr>
              <a:t>Eco-friendly hotels explained: Why they matter</a:t>
            </a:r>
            <a:endParaRPr lang="en-US" b="0" i="0" dirty="0">
              <a:solidFill>
                <a:srgbClr val="00B0F0"/>
              </a:solidFill>
              <a:effectLst/>
            </a:endParaRPr>
          </a:p>
        </p:txBody>
      </p:sp>
    </p:spTree>
    <p:extLst>
      <p:ext uri="{BB962C8B-B14F-4D97-AF65-F5344CB8AC3E}">
        <p14:creationId xmlns:p14="http://schemas.microsoft.com/office/powerpoint/2010/main" val="375004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D63B-6C92-8247-D62A-EC172EABD9D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47579B-45AD-E9C9-218E-A376E90ADDD6}"/>
              </a:ext>
            </a:extLst>
          </p:cNvPr>
          <p:cNvSpPr>
            <a:spLocks noGrp="1"/>
          </p:cNvSpPr>
          <p:nvPr>
            <p:ph type="body" sz="quarter" idx="19"/>
          </p:nvPr>
        </p:nvSpPr>
        <p:spPr>
          <a:xfrm>
            <a:off x="391601" y="2159727"/>
            <a:ext cx="3189708" cy="385564"/>
          </a:xfrm>
        </p:spPr>
        <p:txBody>
          <a:bodyPr/>
          <a:lstStyle/>
          <a:p>
            <a:r>
              <a:rPr lang="en-US" dirty="0"/>
              <a:t>Eco-friendly Investment</a:t>
            </a:r>
            <a:r>
              <a:rPr lang="en-US" sz="2800" dirty="0"/>
              <a:t> </a:t>
            </a:r>
            <a:endParaRPr lang="en-IE" sz="2800" dirty="0"/>
          </a:p>
        </p:txBody>
      </p:sp>
      <p:pic>
        <p:nvPicPr>
          <p:cNvPr id="15" name="Picture Placeholder 14" descr="A group of people standing next to a tree with symbols&#10;&#10;AI-generated content may be incorrect.">
            <a:extLst>
              <a:ext uri="{FF2B5EF4-FFF2-40B4-BE49-F238E27FC236}">
                <a16:creationId xmlns:a16="http://schemas.microsoft.com/office/drawing/2014/main" id="{F85866E3-154B-9BBA-C346-BA514B0B6BFF}"/>
              </a:ext>
            </a:extLst>
          </p:cNvPr>
          <p:cNvPicPr>
            <a:picLocks noGrp="1" noChangeAspect="1"/>
          </p:cNvPicPr>
          <p:nvPr>
            <p:ph type="pic" sz="quarter" idx="10"/>
          </p:nvPr>
        </p:nvPicPr>
        <p:blipFill>
          <a:blip r:embed="rId2"/>
          <a:srcRect t="2986" b="20992"/>
          <a:stretch>
            <a:fillRect/>
          </a:stretch>
        </p:blipFill>
        <p:spPr>
          <a:xfrm>
            <a:off x="391600" y="0"/>
            <a:ext cx="3423163" cy="1945748"/>
          </a:xfrm>
        </p:spPr>
      </p:pic>
      <p:sp>
        <p:nvSpPr>
          <p:cNvPr id="13" name="Text Placeholder 12">
            <a:extLst>
              <a:ext uri="{FF2B5EF4-FFF2-40B4-BE49-F238E27FC236}">
                <a16:creationId xmlns:a16="http://schemas.microsoft.com/office/drawing/2014/main" id="{D353209A-84E8-96A4-3F02-6374EC1D620A}"/>
              </a:ext>
            </a:extLst>
          </p:cNvPr>
          <p:cNvSpPr>
            <a:spLocks noGrp="1"/>
          </p:cNvSpPr>
          <p:nvPr>
            <p:ph type="body" sz="quarter" idx="66"/>
          </p:nvPr>
        </p:nvSpPr>
        <p:spPr/>
        <p:txBody>
          <a:bodyPr/>
          <a:lstStyle/>
          <a:p>
            <a:endParaRPr lang="en-IE"/>
          </a:p>
        </p:txBody>
      </p:sp>
      <p:graphicFrame>
        <p:nvGraphicFramePr>
          <p:cNvPr id="6" name="Diagram 5">
            <a:extLst>
              <a:ext uri="{FF2B5EF4-FFF2-40B4-BE49-F238E27FC236}">
                <a16:creationId xmlns:a16="http://schemas.microsoft.com/office/drawing/2014/main" id="{DAABD0C9-2605-3FE8-AFF4-B353D0356B05}"/>
              </a:ext>
            </a:extLst>
          </p:cNvPr>
          <p:cNvGraphicFramePr/>
          <p:nvPr>
            <p:extLst>
              <p:ext uri="{D42A27DB-BD31-4B8C-83A1-F6EECF244321}">
                <p14:modId xmlns:p14="http://schemas.microsoft.com/office/powerpoint/2010/main" val="4288677468"/>
              </p:ext>
            </p:extLst>
          </p:nvPr>
        </p:nvGraphicFramePr>
        <p:xfrm>
          <a:off x="4021454" y="1203301"/>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F7C13165-7C84-D40D-E83A-DA041C079BF9}"/>
              </a:ext>
            </a:extLst>
          </p:cNvPr>
          <p:cNvSpPr>
            <a:spLocks noGrp="1"/>
          </p:cNvSpPr>
          <p:nvPr>
            <p:ph type="body" sz="quarter" idx="18"/>
          </p:nvPr>
        </p:nvSpPr>
        <p:spPr>
          <a:xfrm>
            <a:off x="641759" y="3263489"/>
            <a:ext cx="2927235" cy="1049221"/>
          </a:xfrm>
        </p:spPr>
        <p:txBody>
          <a:bodyPr/>
          <a:lstStyle/>
          <a:p>
            <a:r>
              <a:rPr lang="en-US" b="0" dirty="0">
                <a:latin typeface="+mn-lt"/>
              </a:rPr>
              <a:t>Multiple initiatives all add up € </a:t>
            </a:r>
            <a:r>
              <a:rPr lang="en-US" b="0" dirty="0"/>
              <a:t>€ € </a:t>
            </a:r>
            <a:endParaRPr lang="en-IE" b="0" dirty="0">
              <a:latin typeface="+mn-lt"/>
            </a:endParaRPr>
          </a:p>
        </p:txBody>
      </p:sp>
    </p:spTree>
    <p:extLst>
      <p:ext uri="{BB962C8B-B14F-4D97-AF65-F5344CB8AC3E}">
        <p14:creationId xmlns:p14="http://schemas.microsoft.com/office/powerpoint/2010/main" val="123327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1011-69C9-8E99-F65B-6A7F57B48F1F}"/>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DC78C5E-BC3A-A480-E2B4-4712DE82A28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2A7D8BF2-2FF5-1567-528C-BF7A330463C6}"/>
              </a:ext>
            </a:extLst>
          </p:cNvPr>
          <p:cNvSpPr/>
          <p:nvPr/>
        </p:nvSpPr>
        <p:spPr>
          <a:xfrm>
            <a:off x="777858" y="4350878"/>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25B71AF-C1F5-47F2-49BA-1612EBC7C2F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Lowers Other Costs &amp; Fees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80F2A65D-597C-90EC-127C-2DB66AC62D1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37654F9E-6E1E-6B45-2B43-96AFD791DF24}"/>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D14E7910-9BE2-0828-E717-F23A9BFE0104}"/>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17F0C5-1F6E-86DA-1862-1568776D312A}"/>
              </a:ext>
            </a:extLst>
          </p:cNvPr>
          <p:cNvSpPr/>
          <p:nvPr/>
        </p:nvSpPr>
        <p:spPr>
          <a:xfrm>
            <a:off x="227236" y="1368735"/>
            <a:ext cx="8299167" cy="29821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D8811566-271A-1793-E3FD-B96723FACBC3}"/>
              </a:ext>
            </a:extLst>
          </p:cNvPr>
          <p:cNvSpPr txBox="1">
            <a:spLocks/>
          </p:cNvSpPr>
          <p:nvPr/>
        </p:nvSpPr>
        <p:spPr>
          <a:xfrm>
            <a:off x="1228753" y="1412289"/>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Cost Savings</a:t>
            </a:r>
            <a:r>
              <a:rPr lang="en-US" sz="2800" dirty="0">
                <a:solidFill>
                  <a:schemeClr val="bg1"/>
                </a:solidFill>
              </a:rPr>
              <a:t>. </a:t>
            </a:r>
          </a:p>
          <a:p>
            <a:pPr marL="0" lvl="0" indent="0" eaLnBrk="0" fontAlgn="base" hangingPunct="0">
              <a:spcBef>
                <a:spcPct val="0"/>
              </a:spcBef>
              <a:spcAft>
                <a:spcPts val="600"/>
              </a:spcAft>
            </a:pPr>
            <a:r>
              <a:rPr lang="en-US" dirty="0">
                <a:solidFill>
                  <a:schemeClr val="bg1"/>
                </a:solidFill>
              </a:rPr>
              <a:t>Beyond energy savings, sustainable practices often yield cost savings that aren’t immediately obvious. </a:t>
            </a:r>
          </a:p>
          <a:p>
            <a:pPr marL="0" lvl="0" indent="0" eaLnBrk="0" fontAlgn="base" hangingPunct="0">
              <a:spcBef>
                <a:spcPct val="0"/>
              </a:spcBef>
              <a:spcAft>
                <a:spcPts val="600"/>
              </a:spcAft>
            </a:pPr>
            <a:r>
              <a:rPr lang="en-US" dirty="0">
                <a:solidFill>
                  <a:schemeClr val="bg1"/>
                </a:solidFill>
              </a:rPr>
              <a:t>In other words, sustainability can improve your margins from the cost side, allowing you either to profit more at the same price point or potentially to offer better rates than a less efficient competitor.</a:t>
            </a: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AA2B95C0-FAF4-AE3C-A6DE-F7A5E2FF8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grpSp>
        <p:nvGrpSpPr>
          <p:cNvPr id="33" name="Group 32">
            <a:extLst>
              <a:ext uri="{FF2B5EF4-FFF2-40B4-BE49-F238E27FC236}">
                <a16:creationId xmlns:a16="http://schemas.microsoft.com/office/drawing/2014/main" id="{BE84ABB2-3E60-0948-24A4-EDEBE0FA49FB}"/>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111EB41-89C1-2D98-E48F-B1E858A5485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3578B83-49A7-C1D7-B511-4065ABDB380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819C9E9-4C1B-BE02-9EDC-72D9458A2307}"/>
              </a:ext>
            </a:extLst>
          </p:cNvPr>
          <p:cNvPicPr>
            <a:picLocks noChangeAspect="1"/>
          </p:cNvPicPr>
          <p:nvPr/>
        </p:nvPicPr>
        <p:blipFill>
          <a:blip r:embed="rId4"/>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658311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CEC4F-4F05-AEEB-C8B9-AAF8ED9BA154}"/>
            </a:ext>
          </a:extLst>
        </p:cNvPr>
        <p:cNvGrpSpPr/>
        <p:nvPr/>
      </p:nvGrpSpPr>
      <p:grpSpPr>
        <a:xfrm>
          <a:off x="0" y="0"/>
          <a:ext cx="0" cy="0"/>
          <a:chOff x="0" y="0"/>
          <a:chExt cx="0" cy="0"/>
        </a:xfrm>
      </p:grpSpPr>
      <p:sp>
        <p:nvSpPr>
          <p:cNvPr id="25" name="Flowchart: Data 24">
            <a:extLst>
              <a:ext uri="{FF2B5EF4-FFF2-40B4-BE49-F238E27FC236}">
                <a16:creationId xmlns:a16="http://schemas.microsoft.com/office/drawing/2014/main" id="{5129CF47-450F-2715-ED4A-50235066CE09}"/>
              </a:ext>
            </a:extLst>
          </p:cNvPr>
          <p:cNvSpPr/>
          <p:nvPr/>
        </p:nvSpPr>
        <p:spPr>
          <a:xfrm>
            <a:off x="463887" y="5349425"/>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E4708AE-A357-28AF-D381-00C1F75593A6}"/>
              </a:ext>
            </a:extLst>
          </p:cNvPr>
          <p:cNvSpPr/>
          <p:nvPr/>
        </p:nvSpPr>
        <p:spPr>
          <a:xfrm>
            <a:off x="265147" y="1890739"/>
            <a:ext cx="8287908" cy="345868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DCBD82-8FAF-F213-D359-41BF63B3FEF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Lowers Other Costs &amp; Fees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F8CCCC79-FE8F-2521-E3EF-9B872C58CECD}"/>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1E49410-D238-E536-55D2-9CBEC90A923D}"/>
              </a:ext>
            </a:extLst>
          </p:cNvPr>
          <p:cNvSpPr txBox="1">
            <a:spLocks/>
          </p:cNvSpPr>
          <p:nvPr/>
        </p:nvSpPr>
        <p:spPr>
          <a:xfrm>
            <a:off x="893375" y="253473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BC38E1AE-7046-9660-9488-E62724F53C88}"/>
              </a:ext>
            </a:extLst>
          </p:cNvPr>
          <p:cNvSpPr txBox="1">
            <a:spLocks/>
          </p:cNvSpPr>
          <p:nvPr/>
        </p:nvSpPr>
        <p:spPr>
          <a:xfrm>
            <a:off x="893375" y="2026842"/>
            <a:ext cx="751632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Font typeface="Wingdings" panose="05000000000000000000" pitchFamily="2" charset="2"/>
              <a:buChar char="ü"/>
            </a:pPr>
            <a:r>
              <a:rPr lang="en-US" b="1" dirty="0">
                <a:solidFill>
                  <a:schemeClr val="bg1"/>
                </a:solidFill>
              </a:rPr>
              <a:t>Reducing waste </a:t>
            </a:r>
            <a:r>
              <a:rPr lang="en-US" dirty="0">
                <a:solidFill>
                  <a:schemeClr val="bg1"/>
                </a:solidFill>
              </a:rPr>
              <a:t>(through recycling, composting, and avoiding single-use items) can </a:t>
            </a:r>
            <a:r>
              <a:rPr lang="en-US" b="1" dirty="0">
                <a:solidFill>
                  <a:schemeClr val="bg1"/>
                </a:solidFill>
              </a:rPr>
              <a:t>lower your garbage removal fees. </a:t>
            </a:r>
          </a:p>
          <a:p>
            <a:pPr marL="342900" indent="-342900">
              <a:spcBef>
                <a:spcPts val="0"/>
              </a:spcBef>
              <a:spcAft>
                <a:spcPts val="600"/>
              </a:spcAft>
              <a:buFont typeface="Wingdings" panose="05000000000000000000" pitchFamily="2" charset="2"/>
              <a:buChar char="ü"/>
            </a:pPr>
            <a:r>
              <a:rPr lang="en-US" b="1" dirty="0">
                <a:solidFill>
                  <a:schemeClr val="bg1"/>
                </a:solidFill>
              </a:rPr>
              <a:t>Water-efficient fixtures cut water bills. </a:t>
            </a:r>
          </a:p>
          <a:p>
            <a:pPr marL="342900" indent="-342900">
              <a:spcBef>
                <a:spcPts val="0"/>
              </a:spcBef>
              <a:spcAft>
                <a:spcPts val="600"/>
              </a:spcAft>
              <a:buFont typeface="Wingdings" panose="05000000000000000000" pitchFamily="2" charset="2"/>
              <a:buChar char="ü"/>
            </a:pPr>
            <a:r>
              <a:rPr lang="en-US" b="1" dirty="0">
                <a:solidFill>
                  <a:schemeClr val="bg1"/>
                </a:solidFill>
              </a:rPr>
              <a:t>Reduce </a:t>
            </a:r>
            <a:r>
              <a:rPr lang="en-US" b="1" dirty="0" err="1">
                <a:solidFill>
                  <a:schemeClr val="bg1"/>
                </a:solidFill>
              </a:rPr>
              <a:t>labour</a:t>
            </a:r>
            <a:r>
              <a:rPr lang="en-US" b="1" dirty="0">
                <a:solidFill>
                  <a:schemeClr val="bg1"/>
                </a:solidFill>
              </a:rPr>
              <a:t> and detergent costs: </a:t>
            </a:r>
            <a:r>
              <a:rPr lang="en-US" dirty="0">
                <a:solidFill>
                  <a:schemeClr val="bg1"/>
                </a:solidFill>
              </a:rPr>
              <a:t>Even measures like encouraging guests to </a:t>
            </a:r>
            <a:r>
              <a:rPr lang="en-US" b="1" dirty="0">
                <a:solidFill>
                  <a:schemeClr val="bg1"/>
                </a:solidFill>
              </a:rPr>
              <a:t>reuse towels </a:t>
            </a:r>
            <a:r>
              <a:rPr lang="en-US" dirty="0">
                <a:solidFill>
                  <a:schemeClr val="bg1"/>
                </a:solidFill>
              </a:rPr>
              <a:t>or implementing a linen change policy every 3 nights (common in eco-minded properties) reduce </a:t>
            </a:r>
            <a:r>
              <a:rPr lang="en-US" dirty="0" err="1">
                <a:solidFill>
                  <a:schemeClr val="bg1"/>
                </a:solidFill>
              </a:rPr>
              <a:t>labour</a:t>
            </a:r>
            <a:r>
              <a:rPr lang="en-US" dirty="0">
                <a:solidFill>
                  <a:schemeClr val="bg1"/>
                </a:solidFill>
              </a:rPr>
              <a:t> and detergent costs. </a:t>
            </a:r>
          </a:p>
          <a:p>
            <a:pPr marL="0" lvl="0" indent="0" eaLnBrk="0" fontAlgn="base" hangingPunct="0">
              <a:spcBef>
                <a:spcPts val="0"/>
              </a:spcBef>
              <a:spcAft>
                <a:spcPts val="600"/>
              </a:spcAft>
            </a:pPr>
            <a:endParaRPr lang="en-US" alt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B21D5F7F-6BBF-2010-E523-7908A10790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238" y="2689310"/>
            <a:ext cx="914400" cy="914400"/>
          </a:xfrm>
          <a:prstGeom prst="rect">
            <a:avLst/>
          </a:prstGeom>
        </p:spPr>
      </p:pic>
      <p:grpSp>
        <p:nvGrpSpPr>
          <p:cNvPr id="33" name="Group 32">
            <a:extLst>
              <a:ext uri="{FF2B5EF4-FFF2-40B4-BE49-F238E27FC236}">
                <a16:creationId xmlns:a16="http://schemas.microsoft.com/office/drawing/2014/main" id="{4AEA2F2A-70CA-95E2-F8EB-FA5EAC5D7CB4}"/>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37896591-427E-700A-A151-6BB52D31E3B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B3962490-9203-BEAA-F510-44A8F28E1E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5C55E92-E09C-D4A0-91BC-169386525F6C}"/>
              </a:ext>
            </a:extLst>
          </p:cNvPr>
          <p:cNvPicPr>
            <a:picLocks noChangeAspect="1"/>
          </p:cNvPicPr>
          <p:nvPr/>
        </p:nvPicPr>
        <p:blipFill>
          <a:blip r:embed="rId4"/>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208287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8FB6-A9C7-E7D7-B0C3-63D4DBC75BF7}"/>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F3DA4C21-86B1-2C21-2D99-6C977430A597}"/>
              </a:ext>
            </a:extLst>
          </p:cNvPr>
          <p:cNvSpPr/>
          <p:nvPr/>
        </p:nvSpPr>
        <p:spPr>
          <a:xfrm>
            <a:off x="702610" y="2753407"/>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D6951E2-4ECE-3CAC-FFFB-B671D7AD3135}"/>
              </a:ext>
            </a:extLst>
          </p:cNvPr>
          <p:cNvSpPr/>
          <p:nvPr/>
        </p:nvSpPr>
        <p:spPr>
          <a:xfrm>
            <a:off x="664103" y="4916096"/>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FA4EE2B-F052-BF47-9DEA-46E69AC7E0B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Marketing and Occupancy Benefits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F9174D0-5B70-C0A2-CD8A-96C51B2F5E4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B6B1888-A10D-45FC-A24F-1B07C2308EAA}"/>
              </a:ext>
            </a:extLst>
          </p:cNvPr>
          <p:cNvSpPr txBox="1">
            <a:spLocks/>
          </p:cNvSpPr>
          <p:nvPr/>
        </p:nvSpPr>
        <p:spPr>
          <a:xfrm>
            <a:off x="944888" y="3291152"/>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10FFFAA3-C787-E7CC-BC98-38FAEE269DB1}"/>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654CEA36-E3B7-8CCE-41A5-813842756EF2}"/>
              </a:ext>
            </a:extLst>
          </p:cNvPr>
          <p:cNvSpPr/>
          <p:nvPr/>
        </p:nvSpPr>
        <p:spPr>
          <a:xfrm>
            <a:off x="741680" y="2392081"/>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CF39250-5DAF-C473-5CA4-0E59CA23923C}"/>
              </a:ext>
            </a:extLst>
          </p:cNvPr>
          <p:cNvSpPr/>
          <p:nvPr/>
        </p:nvSpPr>
        <p:spPr>
          <a:xfrm>
            <a:off x="227236" y="1807178"/>
            <a:ext cx="8402413" cy="3121166"/>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1715451E-53A5-5FB6-17FB-A784041DAB8D}"/>
              </a:ext>
            </a:extLst>
          </p:cNvPr>
          <p:cNvSpPr txBox="1">
            <a:spLocks/>
          </p:cNvSpPr>
          <p:nvPr/>
        </p:nvSpPr>
        <p:spPr>
          <a:xfrm>
            <a:off x="1228753" y="1850732"/>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Increased Occupancy</a:t>
            </a:r>
            <a:r>
              <a:rPr lang="en-US" sz="2800" dirty="0">
                <a:solidFill>
                  <a:schemeClr val="bg1"/>
                </a:solidFill>
              </a:rPr>
              <a:t>. </a:t>
            </a:r>
          </a:p>
          <a:p>
            <a:pPr marL="0" lvl="0" indent="0" eaLnBrk="0" fontAlgn="base" hangingPunct="0">
              <a:spcBef>
                <a:spcPct val="0"/>
              </a:spcBef>
              <a:spcAft>
                <a:spcPts val="600"/>
              </a:spcAft>
            </a:pPr>
            <a:r>
              <a:rPr lang="en-US" dirty="0">
                <a:solidFill>
                  <a:schemeClr val="bg1"/>
                </a:solidFill>
              </a:rPr>
              <a:t>One often-overlooked aspect is that strong sustainability efforts can boost occupancy through accommodation differentiation. </a:t>
            </a:r>
          </a:p>
          <a:p>
            <a:pPr marL="0" lvl="0" indent="0" eaLnBrk="0" fontAlgn="base" hangingPunct="0">
              <a:spcBef>
                <a:spcPct val="0"/>
              </a:spcBef>
              <a:spcAft>
                <a:spcPts val="600"/>
              </a:spcAft>
            </a:pPr>
            <a:r>
              <a:rPr lang="en-US" dirty="0">
                <a:solidFill>
                  <a:schemeClr val="bg1"/>
                </a:solidFill>
              </a:rPr>
              <a:t>If your rural glamping is the only one in the region with a gold eco-certification, you might win bookings even if your prices aren’t lower – some guests will choose you for the principle or curiosity. </a:t>
            </a:r>
          </a:p>
          <a:p>
            <a:pPr marL="0" indent="0"/>
            <a:endParaRPr lang="en-US" dirty="0">
              <a:solidFill>
                <a:schemeClr val="bg1"/>
              </a:solidFill>
            </a:endParaRPr>
          </a:p>
        </p:txBody>
      </p:sp>
      <p:pic>
        <p:nvPicPr>
          <p:cNvPr id="28" name="Graphic 27" descr="Piggy Bank with solid fill">
            <a:extLst>
              <a:ext uri="{FF2B5EF4-FFF2-40B4-BE49-F238E27FC236}">
                <a16:creationId xmlns:a16="http://schemas.microsoft.com/office/drawing/2014/main" id="{E2E5E3D0-6A17-68D4-4E3C-EAB591A60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871983"/>
            <a:ext cx="914400" cy="914400"/>
          </a:xfrm>
          <a:prstGeom prst="rect">
            <a:avLst/>
          </a:prstGeom>
        </p:spPr>
      </p:pic>
      <p:pic>
        <p:nvPicPr>
          <p:cNvPr id="32" name="Graphic 31" descr="Lightbulb and gear with solid fill">
            <a:extLst>
              <a:ext uri="{FF2B5EF4-FFF2-40B4-BE49-F238E27FC236}">
                <a16:creationId xmlns:a16="http://schemas.microsoft.com/office/drawing/2014/main" id="{F28299C9-CF7B-67D5-E87E-AB327FB73C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6281DE45-33B0-B334-20D9-AAE45E941A2A}"/>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99D90B1-0D30-5D2E-9B20-F8B33A0B603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B346CE6-193C-2727-7C51-3D3FC298DEF1}"/>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E3264BDA-A0C0-652B-869D-0A7FFA8162EF}"/>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5B2661B9-3104-D88E-01F6-357A242B3FD4}"/>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1322476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79D0B-7AB0-A58D-B825-899DD077EB5F}"/>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A09FB9E6-B4A3-2566-3370-F48B4BE383E2}"/>
              </a:ext>
            </a:extLst>
          </p:cNvPr>
          <p:cNvSpPr txBox="1">
            <a:spLocks/>
          </p:cNvSpPr>
          <p:nvPr/>
        </p:nvSpPr>
        <p:spPr>
          <a:xfrm>
            <a:off x="6726459" y="1289761"/>
            <a:ext cx="5151215"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Green Investments for Long-Term Financial Health</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59502189-AA41-1BAB-EDC0-B3CA53885DA1}"/>
              </a:ext>
            </a:extLst>
          </p:cNvPr>
          <p:cNvSpPr>
            <a:spLocks noGrp="1"/>
          </p:cNvSpPr>
          <p:nvPr>
            <p:ph type="body" sz="quarter" idx="28"/>
          </p:nvPr>
        </p:nvSpPr>
        <p:spPr>
          <a:xfrm>
            <a:off x="409203" y="1289761"/>
            <a:ext cx="5259656" cy="4671588"/>
          </a:xfrm>
        </p:spPr>
        <p:txBody>
          <a:bodyPr/>
          <a:lstStyle/>
          <a:p>
            <a:pPr marL="0" indent="0">
              <a:spcAft>
                <a:spcPts val="600"/>
              </a:spcAft>
            </a:pPr>
            <a:r>
              <a:rPr lang="en-US" dirty="0"/>
              <a:t>Sustainable choices can strengthen your business—but only if you understand their real financial impact. This section helps you explore how eco-conscious investments affect your costs, pricing, and overall value to guests. </a:t>
            </a:r>
          </a:p>
          <a:p>
            <a:pPr marL="0" indent="0">
              <a:spcAft>
                <a:spcPts val="600"/>
              </a:spcAft>
            </a:pPr>
            <a:r>
              <a:rPr lang="en-US" dirty="0"/>
              <a:t>Learn how to make smart green decisions that align with your values without putting your profitability at risk. </a:t>
            </a:r>
          </a:p>
          <a:p>
            <a:pPr marL="0" indent="0">
              <a:spcAft>
                <a:spcPts val="600"/>
              </a:spcAft>
            </a:pPr>
            <a:r>
              <a:rPr lang="en-US" dirty="0"/>
              <a:t>The module shows you how to factor sustainability costs into your pricing in a fair and realistic way, and how to communicate the added value of these choices to guests who care about responsible travel.</a:t>
            </a:r>
            <a:endParaRPr lang="en-US" sz="2200" b="0" dirty="0"/>
          </a:p>
        </p:txBody>
      </p:sp>
      <p:sp>
        <p:nvSpPr>
          <p:cNvPr id="7" name="Text Placeholder 7">
            <a:extLst>
              <a:ext uri="{FF2B5EF4-FFF2-40B4-BE49-F238E27FC236}">
                <a16:creationId xmlns:a16="http://schemas.microsoft.com/office/drawing/2014/main" id="{D5D40DAE-362A-10F2-3E88-01A8259F8CA8}"/>
              </a:ext>
            </a:extLst>
          </p:cNvPr>
          <p:cNvSpPr>
            <a:spLocks noGrp="1"/>
          </p:cNvSpPr>
          <p:nvPr>
            <p:ph type="body" sz="quarter" idx="27"/>
          </p:nvPr>
        </p:nvSpPr>
        <p:spPr>
          <a:xfrm>
            <a:off x="0" y="382100"/>
            <a:ext cx="5567082" cy="720752"/>
          </a:xfrm>
        </p:spPr>
        <p:txBody>
          <a:bodyPr/>
          <a:lstStyle/>
          <a:p>
            <a:r>
              <a:rPr lang="en-US" dirty="0"/>
              <a:t>Module 8 (Part 7) Overview</a:t>
            </a:r>
          </a:p>
        </p:txBody>
      </p:sp>
      <p:cxnSp>
        <p:nvCxnSpPr>
          <p:cNvPr id="8" name="Straight Connector 7">
            <a:extLst>
              <a:ext uri="{FF2B5EF4-FFF2-40B4-BE49-F238E27FC236}">
                <a16:creationId xmlns:a16="http://schemas.microsoft.com/office/drawing/2014/main" id="{09ECBF78-17EA-369E-0214-4B8E8CF9970E}"/>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13BD2BED-26F4-D129-2A2C-85ABEAF50B9C}"/>
              </a:ext>
            </a:extLst>
          </p:cNvPr>
          <p:cNvSpPr txBox="1">
            <a:spLocks/>
          </p:cNvSpPr>
          <p:nvPr/>
        </p:nvSpPr>
        <p:spPr>
          <a:xfrm>
            <a:off x="6814531" y="381514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Align </a:t>
            </a:r>
            <a:r>
              <a:rPr lang="en-US" sz="2200" b="1" dirty="0">
                <a:solidFill>
                  <a:srgbClr val="494949"/>
                </a:solidFill>
              </a:rPr>
              <a:t>long-term planning </a:t>
            </a:r>
            <a:r>
              <a:rPr lang="en-US" sz="2200" dirty="0">
                <a:solidFill>
                  <a:srgbClr val="494949"/>
                </a:solidFill>
              </a:rPr>
              <a:t>with </a:t>
            </a:r>
            <a:r>
              <a:rPr lang="en-US" sz="2200" b="1" dirty="0">
                <a:solidFill>
                  <a:srgbClr val="494949"/>
                </a:solidFill>
              </a:rPr>
              <a:t>sustainability goals</a:t>
            </a:r>
            <a:r>
              <a:rPr lang="en-US" sz="2200" dirty="0">
                <a:solidFill>
                  <a:srgbClr val="494949"/>
                </a:solidFill>
              </a:rPr>
              <a:t>, including environmental investments and energy-efficient upgrades.</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Balance </a:t>
            </a:r>
            <a:r>
              <a:rPr lang="en-US" sz="2200" b="1" dirty="0">
                <a:solidFill>
                  <a:srgbClr val="494949"/>
                </a:solidFill>
              </a:rPr>
              <a:t>profitability with eco-conscious </a:t>
            </a:r>
            <a:r>
              <a:rPr lang="en-US" sz="2200" dirty="0">
                <a:solidFill>
                  <a:srgbClr val="494949"/>
                </a:solidFill>
              </a:rPr>
              <a:t>and future-focused decision-making.</a:t>
            </a:r>
          </a:p>
          <a:p>
            <a:pPr marL="285750" indent="-285750">
              <a:buFont typeface="Arial" panose="020B0604020202020204" pitchFamily="34" charset="0"/>
              <a:buChar char="•"/>
            </a:pPr>
            <a:endParaRPr lang="en-US" sz="2200" dirty="0">
              <a:solidFill>
                <a:srgbClr val="494949"/>
              </a:solidFill>
            </a:endParaRPr>
          </a:p>
          <a:p>
            <a:pPr marL="285750" indent="-285750">
              <a:buFont typeface="Arial" panose="020B0604020202020204" pitchFamily="34" charset="0"/>
              <a:buChar char="•"/>
            </a:pPr>
            <a:r>
              <a:rPr lang="en-US" sz="2200" dirty="0">
                <a:solidFill>
                  <a:srgbClr val="494949"/>
                </a:solidFill>
              </a:rPr>
              <a:t>Create a strategic plan for </a:t>
            </a:r>
            <a:r>
              <a:rPr lang="en-US" sz="2200" b="1" dirty="0">
                <a:solidFill>
                  <a:srgbClr val="494949"/>
                </a:solidFill>
              </a:rPr>
              <a:t>reinvestment</a:t>
            </a:r>
            <a:r>
              <a:rPr lang="en-US" sz="2200" dirty="0">
                <a:solidFill>
                  <a:srgbClr val="494949"/>
                </a:solidFill>
              </a:rPr>
              <a:t> that supports resilience and responsible growth.</a:t>
            </a:r>
            <a:endParaRPr lang="en-US" sz="2200" dirty="0">
              <a:solidFill>
                <a:srgbClr val="595959"/>
              </a:solidFill>
            </a:endParaRPr>
          </a:p>
        </p:txBody>
      </p:sp>
      <p:sp>
        <p:nvSpPr>
          <p:cNvPr id="2" name="TextBox 1">
            <a:extLst>
              <a:ext uri="{FF2B5EF4-FFF2-40B4-BE49-F238E27FC236}">
                <a16:creationId xmlns:a16="http://schemas.microsoft.com/office/drawing/2014/main" id="{618EFF68-2EC9-82A4-5CDF-F041FA263F53}"/>
              </a:ext>
            </a:extLst>
          </p:cNvPr>
          <p:cNvSpPr txBox="1"/>
          <p:nvPr/>
        </p:nvSpPr>
        <p:spPr>
          <a:xfrm>
            <a:off x="6726460" y="456521"/>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126018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11CE-2584-E6E3-84CC-3AAA45A9BAF3}"/>
            </a:ext>
          </a:extLst>
        </p:cNvPr>
        <p:cNvGrpSpPr/>
        <p:nvPr/>
      </p:nvGrpSpPr>
      <p:grpSpPr>
        <a:xfrm>
          <a:off x="0" y="0"/>
          <a:ext cx="0" cy="0"/>
          <a:chOff x="0" y="0"/>
          <a:chExt cx="0" cy="0"/>
        </a:xfrm>
      </p:grpSpPr>
      <p:sp>
        <p:nvSpPr>
          <p:cNvPr id="25" name="Flowchart: Data 24">
            <a:extLst>
              <a:ext uri="{FF2B5EF4-FFF2-40B4-BE49-F238E27FC236}">
                <a16:creationId xmlns:a16="http://schemas.microsoft.com/office/drawing/2014/main" id="{EAF62F3F-3E72-1966-D1DD-50B54885056A}"/>
              </a:ext>
            </a:extLst>
          </p:cNvPr>
          <p:cNvSpPr/>
          <p:nvPr/>
        </p:nvSpPr>
        <p:spPr>
          <a:xfrm>
            <a:off x="850844" y="3782470"/>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B8052C8-0665-C21A-D26A-AB2B103A0010}"/>
              </a:ext>
            </a:extLst>
          </p:cNvPr>
          <p:cNvSpPr/>
          <p:nvPr/>
        </p:nvSpPr>
        <p:spPr>
          <a:xfrm>
            <a:off x="307002" y="1602270"/>
            <a:ext cx="8402411" cy="2180200"/>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B26E465-3EB3-EEEB-E713-AD0C28FEE6A8}"/>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Marketing and Occupancy Benefits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F732195B-7733-B96B-E6AF-8A34FCD2EFB2}"/>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76A53CE-4F13-AED1-F461-EE0A7229C2CB}"/>
              </a:ext>
            </a:extLst>
          </p:cNvPr>
          <p:cNvSpPr txBox="1">
            <a:spLocks/>
          </p:cNvSpPr>
          <p:nvPr/>
        </p:nvSpPr>
        <p:spPr>
          <a:xfrm>
            <a:off x="935231" y="1915371"/>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A4ED3EF4-FF05-A50D-C830-86F72B3C550A}"/>
              </a:ext>
            </a:extLst>
          </p:cNvPr>
          <p:cNvSpPr txBox="1">
            <a:spLocks/>
          </p:cNvSpPr>
          <p:nvPr/>
        </p:nvSpPr>
        <p:spPr>
          <a:xfrm>
            <a:off x="1296527" y="1744771"/>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Higher occupancy, especially during shoulder seasons, results in better annual revenue.  </a:t>
            </a:r>
          </a:p>
          <a:p>
            <a:pPr marL="0" indent="0">
              <a:spcAft>
                <a:spcPts val="600"/>
              </a:spcAft>
            </a:pPr>
            <a:r>
              <a:rPr lang="en-US" b="1" dirty="0">
                <a:solidFill>
                  <a:schemeClr val="bg1"/>
                </a:solidFill>
              </a:rPr>
              <a:t>For example, </a:t>
            </a:r>
            <a:r>
              <a:rPr lang="en-US" dirty="0">
                <a:solidFill>
                  <a:schemeClr val="bg1"/>
                </a:solidFill>
              </a:rPr>
              <a:t>you might find that your eco-features attract school groups, corporate retreats, or press coverage that extends your booking season. </a:t>
            </a:r>
          </a:p>
          <a:p>
            <a:pPr marL="0" lvl="0" indent="0" eaLnBrk="0" fontAlgn="base" hangingPunct="0">
              <a:spcBef>
                <a:spcPct val="0"/>
              </a:spcBef>
              <a:spcAft>
                <a:spcPts val="600"/>
              </a:spcAft>
            </a:pPr>
            <a:endParaRPr lang="en-US" altLang="en-US" dirty="0">
              <a:solidFill>
                <a:schemeClr val="bg1"/>
              </a:solidFill>
            </a:endParaRPr>
          </a:p>
        </p:txBody>
      </p:sp>
      <p:pic>
        <p:nvPicPr>
          <p:cNvPr id="28" name="Graphic 27" descr="Piggy Bank with solid fill">
            <a:extLst>
              <a:ext uri="{FF2B5EF4-FFF2-40B4-BE49-F238E27FC236}">
                <a16:creationId xmlns:a16="http://schemas.microsoft.com/office/drawing/2014/main" id="{1A9130A8-B3F9-D6F8-8115-190900461C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713562"/>
            <a:ext cx="914400" cy="914400"/>
          </a:xfrm>
          <a:prstGeom prst="rect">
            <a:avLst/>
          </a:prstGeom>
        </p:spPr>
      </p:pic>
      <p:pic>
        <p:nvPicPr>
          <p:cNvPr id="32" name="Graphic 31" descr="Lightbulb and gear with solid fill">
            <a:extLst>
              <a:ext uri="{FF2B5EF4-FFF2-40B4-BE49-F238E27FC236}">
                <a16:creationId xmlns:a16="http://schemas.microsoft.com/office/drawing/2014/main" id="{5510E6DC-9689-8A8C-B103-3112617671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558" y="2657149"/>
            <a:ext cx="914400" cy="914400"/>
          </a:xfrm>
          <a:prstGeom prst="rect">
            <a:avLst/>
          </a:prstGeom>
        </p:spPr>
      </p:pic>
      <p:grpSp>
        <p:nvGrpSpPr>
          <p:cNvPr id="33" name="Group 32">
            <a:extLst>
              <a:ext uri="{FF2B5EF4-FFF2-40B4-BE49-F238E27FC236}">
                <a16:creationId xmlns:a16="http://schemas.microsoft.com/office/drawing/2014/main" id="{56D66C64-E4E9-7CDF-8BA0-9E3BA368194C}"/>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B97E6A7D-78A6-2EBD-4606-9E25B281A76C}"/>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70156518-4CE1-B043-1E71-59473B2368AE}"/>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3335C549-D042-539F-6D9A-EC0BB0EDF211}"/>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8A6EB13B-90EC-0FFE-F1CB-7C2DE58A57F3}"/>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3336058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0DE8-F4B7-F18C-C49B-43C206745EAD}"/>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8AA76EF4-C2B1-9371-681C-0E7B1D965EF4}"/>
              </a:ext>
            </a:extLst>
          </p:cNvPr>
          <p:cNvSpPr/>
          <p:nvPr/>
        </p:nvSpPr>
        <p:spPr>
          <a:xfrm>
            <a:off x="690619" y="1242188"/>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BECDEA1B-2D30-DB94-AE9C-DFDDBF00E01A}"/>
              </a:ext>
            </a:extLst>
          </p:cNvPr>
          <p:cNvSpPr txBox="1">
            <a:spLocks/>
          </p:cNvSpPr>
          <p:nvPr/>
        </p:nvSpPr>
        <p:spPr>
          <a:xfrm>
            <a:off x="932897" y="1779933"/>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B07F04D0-9FE4-8949-FA12-D996774AC2F6}"/>
              </a:ext>
            </a:extLst>
          </p:cNvPr>
          <p:cNvSpPr txBox="1">
            <a:spLocks/>
          </p:cNvSpPr>
          <p:nvPr/>
        </p:nvSpPr>
        <p:spPr>
          <a:xfrm>
            <a:off x="843475" y="337520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08E7A364-8AAB-FCAD-1351-D72168C451C7}"/>
              </a:ext>
            </a:extLst>
          </p:cNvPr>
          <p:cNvSpPr/>
          <p:nvPr/>
        </p:nvSpPr>
        <p:spPr>
          <a:xfrm>
            <a:off x="729689" y="880862"/>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B833FD1-7E95-30BF-13FA-773A85422BEA}"/>
              </a:ext>
            </a:extLst>
          </p:cNvPr>
          <p:cNvSpPr/>
          <p:nvPr/>
        </p:nvSpPr>
        <p:spPr>
          <a:xfrm>
            <a:off x="215245" y="295959"/>
            <a:ext cx="9405005" cy="2665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4AAC98B5-0A21-B6F9-0A27-7CC88E4FEF32}"/>
              </a:ext>
            </a:extLst>
          </p:cNvPr>
          <p:cNvSpPr txBox="1">
            <a:spLocks/>
          </p:cNvSpPr>
          <p:nvPr/>
        </p:nvSpPr>
        <p:spPr>
          <a:xfrm>
            <a:off x="1216762" y="33951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800" b="1" dirty="0">
                <a:solidFill>
                  <a:schemeClr val="bg1"/>
                </a:solidFill>
              </a:rPr>
              <a:t>Higher occupancy in off-season </a:t>
            </a:r>
            <a:r>
              <a:rPr lang="en-US" dirty="0">
                <a:solidFill>
                  <a:schemeClr val="bg1"/>
                </a:solidFill>
              </a:rPr>
              <a:t>(even if at moderate rates) can improve your annual yield significantly, and it’s made possible by the narrative that your place is “worth experiencing in any season because of its sustainable charm.” </a:t>
            </a:r>
          </a:p>
          <a:p>
            <a:pPr marL="0" lvl="0" indent="0" eaLnBrk="0" fontAlgn="base" hangingPunct="0">
              <a:spcBef>
                <a:spcPct val="0"/>
              </a:spcBef>
              <a:spcAft>
                <a:spcPts val="600"/>
              </a:spcAft>
            </a:pPr>
            <a:r>
              <a:rPr lang="en-US" dirty="0">
                <a:solidFill>
                  <a:schemeClr val="bg1"/>
                </a:solidFill>
              </a:rPr>
              <a:t>In short, sustainability can be a key selling point that helps maintain a more consistent revenue stream.</a:t>
            </a:r>
          </a:p>
          <a:p>
            <a:pPr marL="0" indent="0"/>
            <a:endParaRPr lang="en-US" dirty="0">
              <a:solidFill>
                <a:schemeClr val="bg1"/>
              </a:solidFill>
            </a:endParaRPr>
          </a:p>
        </p:txBody>
      </p:sp>
      <p:pic>
        <p:nvPicPr>
          <p:cNvPr id="32" name="Graphic 31" descr="Lightbulb and gear with solid fill">
            <a:extLst>
              <a:ext uri="{FF2B5EF4-FFF2-40B4-BE49-F238E27FC236}">
                <a16:creationId xmlns:a16="http://schemas.microsoft.com/office/drawing/2014/main" id="{1EFF6613-5FAA-43BB-E5CD-A1BFBADC29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10" y="3855568"/>
            <a:ext cx="914400" cy="914400"/>
          </a:xfrm>
          <a:prstGeom prst="rect">
            <a:avLst/>
          </a:prstGeom>
        </p:spPr>
      </p:pic>
      <p:pic>
        <p:nvPicPr>
          <p:cNvPr id="19" name="Graphic 18" descr="Sustainability with solid fill">
            <a:extLst>
              <a:ext uri="{FF2B5EF4-FFF2-40B4-BE49-F238E27FC236}">
                <a16:creationId xmlns:a16="http://schemas.microsoft.com/office/drawing/2014/main" id="{0C07E304-112C-EE44-526A-3F5D72757F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921" y="816329"/>
            <a:ext cx="914400" cy="914400"/>
          </a:xfrm>
          <a:prstGeom prst="rect">
            <a:avLst/>
          </a:prstGeom>
        </p:spPr>
      </p:pic>
      <p:pic>
        <p:nvPicPr>
          <p:cNvPr id="22" name="Picture 21" descr="Close-up of a person planting a plant&#10;&#10;AI-generated content may be incorrect.">
            <a:extLst>
              <a:ext uri="{FF2B5EF4-FFF2-40B4-BE49-F238E27FC236}">
                <a16:creationId xmlns:a16="http://schemas.microsoft.com/office/drawing/2014/main" id="{70AA9FF5-8C4A-451B-CC76-64991FB451A1}"/>
              </a:ext>
            </a:extLst>
          </p:cNvPr>
          <p:cNvPicPr>
            <a:picLocks noChangeAspect="1"/>
          </p:cNvPicPr>
          <p:nvPr/>
        </p:nvPicPr>
        <p:blipFill>
          <a:blip r:embed="rId6"/>
          <a:stretch>
            <a:fillRect/>
          </a:stretch>
        </p:blipFill>
        <p:spPr>
          <a:xfrm>
            <a:off x="0" y="3771067"/>
            <a:ext cx="3886200" cy="2590800"/>
          </a:xfrm>
          <a:prstGeom prst="rect">
            <a:avLst/>
          </a:prstGeom>
        </p:spPr>
      </p:pic>
      <p:pic>
        <p:nvPicPr>
          <p:cNvPr id="26" name="Picture 25" descr="A group of baby ducks in grass&#10;&#10;AI-generated content may be incorrect.">
            <a:extLst>
              <a:ext uri="{FF2B5EF4-FFF2-40B4-BE49-F238E27FC236}">
                <a16:creationId xmlns:a16="http://schemas.microsoft.com/office/drawing/2014/main" id="{15A2BCDC-D3CC-9E7D-4EFB-C81DD4BFEF36}"/>
              </a:ext>
            </a:extLst>
          </p:cNvPr>
          <p:cNvPicPr>
            <a:picLocks noChangeAspect="1"/>
          </p:cNvPicPr>
          <p:nvPr/>
        </p:nvPicPr>
        <p:blipFill>
          <a:blip r:embed="rId7"/>
          <a:stretch>
            <a:fillRect/>
          </a:stretch>
        </p:blipFill>
        <p:spPr>
          <a:xfrm>
            <a:off x="3886200" y="3771067"/>
            <a:ext cx="3886200" cy="2590800"/>
          </a:xfrm>
          <a:prstGeom prst="rect">
            <a:avLst/>
          </a:prstGeom>
        </p:spPr>
      </p:pic>
      <p:pic>
        <p:nvPicPr>
          <p:cNvPr id="29" name="Picture 28" descr="A person holding a white bag with plastic bottles in it&#10;&#10;AI-generated content may be incorrect.">
            <a:extLst>
              <a:ext uri="{FF2B5EF4-FFF2-40B4-BE49-F238E27FC236}">
                <a16:creationId xmlns:a16="http://schemas.microsoft.com/office/drawing/2014/main" id="{9EACAC8F-DA58-1925-FE71-1494C25756DC}"/>
              </a:ext>
            </a:extLst>
          </p:cNvPr>
          <p:cNvPicPr>
            <a:picLocks noChangeAspect="1"/>
          </p:cNvPicPr>
          <p:nvPr/>
        </p:nvPicPr>
        <p:blipFill>
          <a:blip r:embed="rId8"/>
          <a:stretch>
            <a:fillRect/>
          </a:stretch>
        </p:blipFill>
        <p:spPr>
          <a:xfrm>
            <a:off x="7772400" y="3771066"/>
            <a:ext cx="3886754" cy="2590799"/>
          </a:xfrm>
          <a:prstGeom prst="rect">
            <a:avLst/>
          </a:prstGeom>
        </p:spPr>
      </p:pic>
      <p:sp>
        <p:nvSpPr>
          <p:cNvPr id="2" name="Flowchart: Data 1">
            <a:extLst>
              <a:ext uri="{FF2B5EF4-FFF2-40B4-BE49-F238E27FC236}">
                <a16:creationId xmlns:a16="http://schemas.microsoft.com/office/drawing/2014/main" id="{F47160AA-4954-B33E-8E24-256C5CC77531}"/>
              </a:ext>
            </a:extLst>
          </p:cNvPr>
          <p:cNvSpPr/>
          <p:nvPr/>
        </p:nvSpPr>
        <p:spPr>
          <a:xfrm>
            <a:off x="438151" y="2961002"/>
            <a:ext cx="9182100" cy="520370"/>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97746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C612D-8E41-DED3-DB4D-641028E4EF6A}"/>
              </a:ext>
            </a:extLst>
          </p:cNvPr>
          <p:cNvSpPr>
            <a:spLocks noGrp="1"/>
          </p:cNvSpPr>
          <p:nvPr>
            <p:ph type="body" sz="quarter" idx="13"/>
          </p:nvPr>
        </p:nvSpPr>
        <p:spPr>
          <a:xfrm>
            <a:off x="655541" y="506650"/>
            <a:ext cx="5055171" cy="4179650"/>
          </a:xfrm>
        </p:spPr>
        <p:txBody>
          <a:bodyPr>
            <a:normAutofit fontScale="92500"/>
          </a:bodyPr>
          <a:lstStyle/>
          <a:p>
            <a:r>
              <a:rPr lang="en-US" altLang="en-US" sz="4000" b="1" i="0" dirty="0"/>
              <a:t>Case Study</a:t>
            </a:r>
          </a:p>
          <a:p>
            <a:r>
              <a:rPr lang="en-US" altLang="en-US" i="0" dirty="0"/>
              <a:t>The Irish B&amp;B (</a:t>
            </a:r>
            <a:r>
              <a:rPr lang="en-US" altLang="en-US" i="0" dirty="0" err="1"/>
              <a:t>Slieve</a:t>
            </a:r>
            <a:r>
              <a:rPr lang="en-US" altLang="en-US" i="0" dirty="0"/>
              <a:t> Elva in Co. Clare) not only saved on energy but also reduced waste sent to landfill by </a:t>
            </a:r>
            <a:r>
              <a:rPr lang="en-US" altLang="en-US" b="1" i="0" dirty="0"/>
              <a:t>71%, saving an additional</a:t>
            </a:r>
            <a:r>
              <a:rPr lang="en-US" b="1" i="0" dirty="0"/>
              <a:t> €1,000</a:t>
            </a:r>
            <a:r>
              <a:rPr lang="en-US" i="0" dirty="0"/>
              <a:t>. </a:t>
            </a:r>
          </a:p>
          <a:p>
            <a:r>
              <a:rPr lang="en-US" i="0" dirty="0"/>
              <a:t>Those savings mean you have </a:t>
            </a:r>
            <a:r>
              <a:rPr lang="en-US" b="1" i="0" dirty="0"/>
              <a:t>less expense pressure to pass onto the guest via higher prices</a:t>
            </a:r>
            <a:r>
              <a:rPr lang="en-US" i="0" dirty="0"/>
              <a:t>. </a:t>
            </a:r>
            <a:endParaRPr lang="en-IE" i="0" dirty="0"/>
          </a:p>
          <a:p>
            <a:endParaRPr lang="en-IE" i="0" dirty="0"/>
          </a:p>
        </p:txBody>
      </p:sp>
      <p:pic>
        <p:nvPicPr>
          <p:cNvPr id="13" name="Picture Placeholder 12" descr="Hands holding a small dirt with trees and sun&#10;&#10;AI-generated content may be incorrect.">
            <a:extLst>
              <a:ext uri="{FF2B5EF4-FFF2-40B4-BE49-F238E27FC236}">
                <a16:creationId xmlns:a16="http://schemas.microsoft.com/office/drawing/2014/main" id="{08D25136-9EFA-C789-8C25-B2F6F988AFFC}"/>
              </a:ext>
            </a:extLst>
          </p:cNvPr>
          <p:cNvPicPr>
            <a:picLocks noGrp="1" noChangeAspect="1"/>
          </p:cNvPicPr>
          <p:nvPr>
            <p:ph type="pic" sz="quarter" idx="41"/>
          </p:nvPr>
        </p:nvPicPr>
        <p:blipFill>
          <a:blip r:embed="rId2"/>
          <a:srcRect t="12034" b="12034"/>
          <a:stretch>
            <a:fillRect/>
          </a:stretch>
        </p:blipFill>
        <p:spPr/>
      </p:pic>
      <p:sp>
        <p:nvSpPr>
          <p:cNvPr id="11" name="Text Placeholder 10">
            <a:extLst>
              <a:ext uri="{FF2B5EF4-FFF2-40B4-BE49-F238E27FC236}">
                <a16:creationId xmlns:a16="http://schemas.microsoft.com/office/drawing/2014/main" id="{CA8DE0E2-68C5-AFD2-86F8-0E1F0AA8FBF5}"/>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2817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FC2E-7422-30B3-71E0-20D05BC7F24E}"/>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B4C81B9-D7F1-AD8D-05A1-E1FD03F8BAC4}"/>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31BCE709-3399-E4D3-DB3A-E625C6A0BD96}"/>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517ECEE-9B72-62EE-1184-BC0200DC5A3B}"/>
              </a:ext>
            </a:extLst>
          </p:cNvPr>
          <p:cNvSpPr/>
          <p:nvPr/>
        </p:nvSpPr>
        <p:spPr>
          <a:xfrm>
            <a:off x="227237" y="4516607"/>
            <a:ext cx="8402411"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DCC7B3-FE8F-D8F4-B756-430463DE511E}"/>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Ability to Charge a Premium (Guest Willingness to Pay) </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44AA15DD-963F-FBF8-53CA-98A3F79E5D19}"/>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C4ED20F3-3702-B83B-387F-CEC26A57F51B}"/>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6951B77F-7A85-3720-63EC-A758D611F75E}"/>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706EDC0D-CE88-ECB7-9443-CABD006D4521}"/>
              </a:ext>
            </a:extLst>
          </p:cNvPr>
          <p:cNvSpPr txBox="1">
            <a:spLocks/>
          </p:cNvSpPr>
          <p:nvPr/>
        </p:nvSpPr>
        <p:spPr>
          <a:xfrm>
            <a:off x="1228753"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b="1" dirty="0">
                <a:solidFill>
                  <a:schemeClr val="bg1"/>
                </a:solidFill>
              </a:rPr>
              <a:t>30% </a:t>
            </a:r>
            <a:r>
              <a:rPr lang="en-US" altLang="en-US" sz="2200" dirty="0">
                <a:solidFill>
                  <a:schemeClr val="bg1"/>
                </a:solidFill>
              </a:rPr>
              <a:t>of </a:t>
            </a:r>
            <a:r>
              <a:rPr lang="en-US" altLang="en-US" sz="2200" dirty="0" err="1">
                <a:solidFill>
                  <a:schemeClr val="bg1"/>
                </a:solidFill>
              </a:rPr>
              <a:t>travellers</a:t>
            </a:r>
            <a:r>
              <a:rPr lang="en-US" altLang="en-US" sz="2200" dirty="0">
                <a:solidFill>
                  <a:schemeClr val="bg1"/>
                </a:solidFill>
              </a:rPr>
              <a:t> are willing to pay a premium for an eco-conscious stay</a:t>
            </a:r>
            <a:endParaRPr lang="en-IE" sz="2200" dirty="0">
              <a:solidFill>
                <a:schemeClr val="bg1"/>
              </a:solidFill>
            </a:endParaRPr>
          </a:p>
          <a:p>
            <a:pPr marL="0" lvl="0"/>
            <a:r>
              <a:rPr lang="en-US" altLang="en-US" sz="2200" b="1" dirty="0">
                <a:solidFill>
                  <a:schemeClr val="bg1"/>
                </a:solidFill>
                <a:hlinkClick r:id="rId2">
                  <a:extLst>
                    <a:ext uri="{A12FA001-AC4F-418D-AE19-62706E023703}">
                      <ahyp:hlinkClr xmlns:ahyp="http://schemas.microsoft.com/office/drawing/2018/hyperlinkcolor" val="tx"/>
                    </a:ext>
                  </a:extLst>
                </a:hlinkClick>
              </a:rPr>
              <a:t>80% of </a:t>
            </a:r>
            <a:r>
              <a:rPr lang="en-US" altLang="en-US" sz="2200" b="1" dirty="0" err="1">
                <a:solidFill>
                  <a:schemeClr val="bg1"/>
                </a:solidFill>
                <a:hlinkClick r:id="rId2">
                  <a:extLst>
                    <a:ext uri="{A12FA001-AC4F-418D-AE19-62706E023703}">
                      <ahyp:hlinkClr xmlns:ahyp="http://schemas.microsoft.com/office/drawing/2018/hyperlinkcolor" val="tx"/>
                    </a:ext>
                  </a:extLst>
                </a:hlinkClick>
              </a:rPr>
              <a:t>travellers</a:t>
            </a:r>
            <a:r>
              <a:rPr lang="en-US" altLang="en-US" sz="2200" b="1" dirty="0">
                <a:solidFill>
                  <a:schemeClr val="bg1"/>
                </a:solidFill>
                <a:hlinkClick r:id="rId2">
                  <a:extLst>
                    <a:ext uri="{A12FA001-AC4F-418D-AE19-62706E023703}">
                      <ahyp:hlinkClr xmlns:ahyp="http://schemas.microsoft.com/office/drawing/2018/hyperlinkcolor" val="tx"/>
                    </a:ext>
                  </a:extLst>
                </a:hlinkClick>
              </a:rPr>
              <a:t> </a:t>
            </a:r>
            <a:r>
              <a:rPr lang="en-US" altLang="en-US" sz="2200" dirty="0">
                <a:solidFill>
                  <a:schemeClr val="bg1"/>
                </a:solidFill>
              </a:rPr>
              <a:t>would pay at least </a:t>
            </a:r>
            <a:r>
              <a:rPr lang="en-US" altLang="en-US" sz="2200" b="1" dirty="0">
                <a:solidFill>
                  <a:schemeClr val="bg1"/>
                </a:solidFill>
              </a:rPr>
              <a:t>10% more</a:t>
            </a:r>
            <a:r>
              <a:rPr lang="en-US" altLang="en-US" sz="2200" dirty="0">
                <a:solidFill>
                  <a:schemeClr val="bg1"/>
                </a:solidFill>
              </a:rPr>
              <a:t> for travel options with sustainable features</a:t>
            </a:r>
            <a:endParaRPr lang="en-IE" sz="2200" dirty="0">
              <a:solidFill>
                <a:schemeClr val="bg1"/>
              </a:solidFill>
            </a:endParaRP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E08C4CF6-8DDF-609E-D3EB-C215A5E947A1}"/>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BCA68D-F01D-CC16-6439-1790D4AF4D56}"/>
              </a:ext>
            </a:extLst>
          </p:cNvPr>
          <p:cNvSpPr/>
          <p:nvPr/>
        </p:nvSpPr>
        <p:spPr>
          <a:xfrm>
            <a:off x="280286" y="1294586"/>
            <a:ext cx="8402413" cy="273919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39B0099-79F6-32BD-22A8-8F0D9C3E41BA}"/>
              </a:ext>
            </a:extLst>
          </p:cNvPr>
          <p:cNvSpPr txBox="1">
            <a:spLocks/>
          </p:cNvSpPr>
          <p:nvPr/>
        </p:nvSpPr>
        <p:spPr>
          <a:xfrm>
            <a:off x="1228753" y="142210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Charge a Premium: </a:t>
            </a:r>
            <a:r>
              <a:rPr lang="en-US" sz="2200" dirty="0">
                <a:solidFill>
                  <a:schemeClr val="bg1"/>
                </a:solidFill>
              </a:rPr>
              <a:t>Numerous studies show that today’s </a:t>
            </a:r>
            <a:r>
              <a:rPr lang="en-US" sz="2200" dirty="0" err="1">
                <a:solidFill>
                  <a:schemeClr val="bg1"/>
                </a:solidFill>
              </a:rPr>
              <a:t>travellers</a:t>
            </a:r>
            <a:r>
              <a:rPr lang="en-US" sz="2200" dirty="0">
                <a:solidFill>
                  <a:schemeClr val="bg1"/>
                </a:solidFill>
              </a:rPr>
              <a:t> are often willing to pay a bit more for eco-friendly or sustainable options. </a:t>
            </a:r>
            <a:r>
              <a:rPr lang="en-US" altLang="en-US" sz="2200" dirty="0">
                <a:solidFill>
                  <a:schemeClr val="bg1"/>
                </a:solidFill>
              </a:rPr>
              <a:t>You </a:t>
            </a:r>
            <a:r>
              <a:rPr lang="en-US" altLang="en-US" sz="2200" i="1" dirty="0">
                <a:solidFill>
                  <a:schemeClr val="bg1"/>
                </a:solidFill>
              </a:rPr>
              <a:t>can potentially charge higher rates</a:t>
            </a:r>
            <a:r>
              <a:rPr lang="en-US" altLang="en-US" sz="2200" dirty="0">
                <a:solidFill>
                  <a:schemeClr val="bg1"/>
                </a:solidFill>
              </a:rPr>
              <a:t> if you achieve credible sustainability credentials – </a:t>
            </a:r>
            <a:r>
              <a:rPr lang="en-US" altLang="en-US" sz="2200" b="1" dirty="0">
                <a:solidFill>
                  <a:schemeClr val="bg1"/>
                </a:solidFill>
              </a:rPr>
              <a:t>provided you market that aspect well.</a:t>
            </a:r>
            <a:r>
              <a:rPr lang="en-US" altLang="en-US" sz="2200" dirty="0">
                <a:solidFill>
                  <a:schemeClr val="bg1"/>
                </a:solidFill>
              </a:rPr>
              <a:t> </a:t>
            </a:r>
            <a:endParaRPr lang="en-IE" sz="2200" dirty="0">
              <a:solidFill>
                <a:schemeClr val="bg1"/>
              </a:solidFill>
            </a:endParaRPr>
          </a:p>
          <a:p>
            <a:pPr marL="0" lvl="0" indent="0"/>
            <a:r>
              <a:rPr lang="en-US" altLang="en-US" sz="2200" dirty="0">
                <a:solidFill>
                  <a:schemeClr val="bg1"/>
                </a:solidFill>
              </a:rPr>
              <a:t>A </a:t>
            </a:r>
            <a:r>
              <a:rPr lang="en-US" altLang="en-US" sz="2200" dirty="0">
                <a:solidFill>
                  <a:schemeClr val="bg1"/>
                </a:solidFill>
                <a:hlinkClick r:id="rId3">
                  <a:extLst>
                    <a:ext uri="{A12FA001-AC4F-418D-AE19-62706E023703}">
                      <ahyp:hlinkClr xmlns:ahyp="http://schemas.microsoft.com/office/drawing/2018/hyperlinkcolor" val="tx"/>
                    </a:ext>
                  </a:extLst>
                </a:hlinkClick>
              </a:rPr>
              <a:t>study</a:t>
            </a:r>
            <a:r>
              <a:rPr lang="en-US" altLang="en-US" sz="2200" dirty="0">
                <a:solidFill>
                  <a:schemeClr val="bg1"/>
                </a:solidFill>
              </a:rPr>
              <a:t> found </a:t>
            </a:r>
            <a:r>
              <a:rPr lang="en-US" altLang="en-US" sz="2200" b="1" dirty="0">
                <a:solidFill>
                  <a:schemeClr val="bg1"/>
                </a:solidFill>
              </a:rPr>
              <a:t>73%</a:t>
            </a:r>
            <a:r>
              <a:rPr lang="en-US" altLang="en-US" sz="2200" dirty="0">
                <a:solidFill>
                  <a:schemeClr val="bg1"/>
                </a:solidFill>
              </a:rPr>
              <a:t> of </a:t>
            </a:r>
            <a:r>
              <a:rPr lang="en-US" altLang="en-US" sz="2200" dirty="0" err="1">
                <a:solidFill>
                  <a:schemeClr val="bg1"/>
                </a:solidFill>
              </a:rPr>
              <a:t>travellers</a:t>
            </a:r>
            <a:r>
              <a:rPr lang="en-US" altLang="en-US" sz="2200" dirty="0">
                <a:solidFill>
                  <a:schemeClr val="bg1"/>
                </a:solidFill>
              </a:rPr>
              <a:t> are more likely to choose a property with sustainable practices. </a:t>
            </a:r>
            <a:endParaRPr lang="en-IE" sz="2200" dirty="0">
              <a:solidFill>
                <a:schemeClr val="bg1"/>
              </a:solidFill>
            </a:endParaRP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D4186F62-911A-836D-E025-D8396F66FA5E}"/>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7A5B8F8-4BA5-32BE-1713-4A656E02A00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6E3F58D3-B9D1-2084-C74D-53EAE6273FD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Graphic 4" descr="Ecommerce with solid fill">
            <a:extLst>
              <a:ext uri="{FF2B5EF4-FFF2-40B4-BE49-F238E27FC236}">
                <a16:creationId xmlns:a16="http://schemas.microsoft.com/office/drawing/2014/main" id="{F8C5B414-D6E6-CE19-758A-225940A1C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57" y="2018516"/>
            <a:ext cx="914400" cy="914400"/>
          </a:xfrm>
          <a:prstGeom prst="rect">
            <a:avLst/>
          </a:prstGeom>
        </p:spPr>
      </p:pic>
      <p:pic>
        <p:nvPicPr>
          <p:cNvPr id="12" name="Graphic 11" descr="Target Audience with solid fill">
            <a:extLst>
              <a:ext uri="{FF2B5EF4-FFF2-40B4-BE49-F238E27FC236}">
                <a16:creationId xmlns:a16="http://schemas.microsoft.com/office/drawing/2014/main" id="{E372234E-4628-BB3E-0FF0-D668140383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979" y="5008125"/>
            <a:ext cx="914400" cy="914400"/>
          </a:xfrm>
          <a:prstGeom prst="rect">
            <a:avLst/>
          </a:prstGeom>
        </p:spPr>
      </p:pic>
      <p:pic>
        <p:nvPicPr>
          <p:cNvPr id="17" name="Picture 16" descr="A person with curly hair wearing a green shirt&#10;&#10;AI-generated content may be incorrect.">
            <a:extLst>
              <a:ext uri="{FF2B5EF4-FFF2-40B4-BE49-F238E27FC236}">
                <a16:creationId xmlns:a16="http://schemas.microsoft.com/office/drawing/2014/main" id="{5C467B01-6D6A-A7AE-3F2A-B83BBAB52CCF}"/>
              </a:ext>
            </a:extLst>
          </p:cNvPr>
          <p:cNvPicPr>
            <a:picLocks noChangeAspect="1"/>
          </p:cNvPicPr>
          <p:nvPr/>
        </p:nvPicPr>
        <p:blipFill>
          <a:blip r:embed="rId8"/>
          <a:srcRect l="11480" r="15453"/>
          <a:stretch>
            <a:fillRect/>
          </a:stretch>
        </p:blipFill>
        <p:spPr>
          <a:xfrm>
            <a:off x="9257877" y="0"/>
            <a:ext cx="2818634" cy="6858000"/>
          </a:xfrm>
          <a:prstGeom prst="rect">
            <a:avLst/>
          </a:prstGeom>
        </p:spPr>
      </p:pic>
    </p:spTree>
    <p:extLst>
      <p:ext uri="{BB962C8B-B14F-4D97-AF65-F5344CB8AC3E}">
        <p14:creationId xmlns:p14="http://schemas.microsoft.com/office/powerpoint/2010/main" val="2779422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1E7-98FE-D9A3-C8FA-4988AE758B2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0A2812C-1BC4-C41F-FF61-3F3A7077A4AB}"/>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pic>
        <p:nvPicPr>
          <p:cNvPr id="3" name="Picture Placeholder 2" descr="Hands holding a plant in the dirt&#10;&#10;AI-generated content may be incorrect.">
            <a:extLst>
              <a:ext uri="{FF2B5EF4-FFF2-40B4-BE49-F238E27FC236}">
                <a16:creationId xmlns:a16="http://schemas.microsoft.com/office/drawing/2014/main" id="{6FE2821E-A717-3B7D-BFF1-9DC43F130548}"/>
              </a:ext>
            </a:extLst>
          </p:cNvPr>
          <p:cNvPicPr>
            <a:picLocks noGrp="1" noChangeAspect="1"/>
          </p:cNvPicPr>
          <p:nvPr>
            <p:ph type="pic" sz="quarter" idx="10"/>
          </p:nvPr>
        </p:nvPicPr>
        <p:blipFill>
          <a:blip r:embed="rId2"/>
          <a:srcRect l="8509" r="8509"/>
          <a:stretch>
            <a:fillRect/>
          </a:stretch>
        </p:blipFill>
        <p:spPr/>
      </p:pic>
      <p:sp>
        <p:nvSpPr>
          <p:cNvPr id="14" name="Rectangle 1">
            <a:extLst>
              <a:ext uri="{FF2B5EF4-FFF2-40B4-BE49-F238E27FC236}">
                <a16:creationId xmlns:a16="http://schemas.microsoft.com/office/drawing/2014/main" id="{BFF8E86F-C716-5089-017F-7BB37C05E169}"/>
              </a:ext>
            </a:extLst>
          </p:cNvPr>
          <p:cNvSpPr>
            <a:spLocks noGrp="1" noChangeArrowheads="1"/>
          </p:cNvSpPr>
          <p:nvPr>
            <p:ph type="body" sz="quarter" idx="21"/>
          </p:nvPr>
        </p:nvSpPr>
        <p:spPr bwMode="auto">
          <a:xfrm>
            <a:off x="4659954" y="382012"/>
            <a:ext cx="6398571"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Aft>
                <a:spcPts val="1200"/>
              </a:spcAft>
            </a:pPr>
            <a:r>
              <a:rPr lang="en-US" altLang="en-US" sz="2400" dirty="0"/>
              <a:t>Many guests, especially in Northern Europe, </a:t>
            </a:r>
            <a:r>
              <a:rPr lang="en-US" altLang="en-US" sz="2400" b="1" dirty="0"/>
              <a:t>actively seek out accommodations with green certifications </a:t>
            </a:r>
            <a:r>
              <a:rPr lang="en-US" altLang="en-US" sz="2400" dirty="0"/>
              <a:t>or </a:t>
            </a:r>
            <a:r>
              <a:rPr lang="en-US" altLang="en-US" sz="2400" b="1" dirty="0"/>
              <a:t>visible eco-practices</a:t>
            </a:r>
            <a:r>
              <a:rPr lang="en-US" altLang="en-US" sz="2400" dirty="0"/>
              <a:t> (such as solar energy and farm-to-table food) and are willing to pay a surcharge, knowing their stay aligns with their values.</a:t>
            </a:r>
          </a:p>
          <a:p>
            <a:pPr lvl="0" eaLnBrk="0" fontAlgn="base" hangingPunct="0">
              <a:spcAft>
                <a:spcPts val="1200"/>
              </a:spcAft>
            </a:pPr>
            <a:r>
              <a:rPr lang="en-US" altLang="en-US" sz="2400" b="1" dirty="0">
                <a:solidFill>
                  <a:srgbClr val="E96751"/>
                </a:solidFill>
              </a:rPr>
              <a:t>For example, </a:t>
            </a:r>
            <a:r>
              <a:rPr lang="en-US" altLang="en-US" sz="2400" dirty="0"/>
              <a:t>if comparable cabins in the area are €100/night, you might charge €110–€120 for a thoroughly eco-designed cabin and still attract those eco-minded guests. </a:t>
            </a:r>
          </a:p>
          <a:p>
            <a:pPr>
              <a:spcAft>
                <a:spcPts val="1200"/>
              </a:spcAft>
            </a:pPr>
            <a:r>
              <a:rPr lang="en-US" sz="2400" b="1" dirty="0">
                <a:solidFill>
                  <a:srgbClr val="E96751"/>
                </a:solidFill>
              </a:rPr>
              <a:t>Which Green Features Justify Higher Prices?</a:t>
            </a:r>
          </a:p>
          <a:p>
            <a:pPr marL="342900" indent="-342900">
              <a:spcAft>
                <a:spcPts val="1200"/>
              </a:spcAft>
              <a:buFont typeface="Wingdings" panose="05000000000000000000" pitchFamily="2" charset="2"/>
              <a:buChar char="ü"/>
            </a:pPr>
            <a:r>
              <a:rPr lang="en-US" sz="2400" b="1" dirty="0"/>
              <a:t>Automating energy control</a:t>
            </a:r>
            <a:r>
              <a:rPr lang="en-US" sz="2400" dirty="0"/>
              <a:t>: Smart thermostats, solar panels, and LED lighting not only reduce costs but also make guests feel good about their stay.</a:t>
            </a:r>
          </a:p>
        </p:txBody>
      </p:sp>
      <p:sp>
        <p:nvSpPr>
          <p:cNvPr id="5" name="Text Placeholder 9">
            <a:extLst>
              <a:ext uri="{FF2B5EF4-FFF2-40B4-BE49-F238E27FC236}">
                <a16:creationId xmlns:a16="http://schemas.microsoft.com/office/drawing/2014/main" id="{373ECD7B-9F94-3BC6-BEB7-E46A838F225F}"/>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319594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690D-07CF-E209-FCA0-11138D8454C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771B223-31EC-E338-EBD4-36FA7BC2B486}"/>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pic>
        <p:nvPicPr>
          <p:cNvPr id="3" name="Picture Placeholder 2" descr="Hands holding a plant in the dirt&#10;&#10;AI-generated content may be incorrect.">
            <a:extLst>
              <a:ext uri="{FF2B5EF4-FFF2-40B4-BE49-F238E27FC236}">
                <a16:creationId xmlns:a16="http://schemas.microsoft.com/office/drawing/2014/main" id="{2678F6F9-3E07-6B10-D94C-0B86A8F57768}"/>
              </a:ext>
            </a:extLst>
          </p:cNvPr>
          <p:cNvPicPr>
            <a:picLocks noGrp="1" noChangeAspect="1"/>
          </p:cNvPicPr>
          <p:nvPr>
            <p:ph type="pic" sz="quarter" idx="10"/>
          </p:nvPr>
        </p:nvPicPr>
        <p:blipFill>
          <a:blip r:embed="rId2"/>
          <a:srcRect l="8509" r="8509"/>
          <a:stretch>
            <a:fillRect/>
          </a:stretch>
        </p:blipFill>
        <p:spPr/>
      </p:pic>
      <p:sp>
        <p:nvSpPr>
          <p:cNvPr id="14" name="Rectangle 1">
            <a:extLst>
              <a:ext uri="{FF2B5EF4-FFF2-40B4-BE49-F238E27FC236}">
                <a16:creationId xmlns:a16="http://schemas.microsoft.com/office/drawing/2014/main" id="{FEEF6457-D65D-8539-C96C-D90576C9D509}"/>
              </a:ext>
            </a:extLst>
          </p:cNvPr>
          <p:cNvSpPr>
            <a:spLocks noGrp="1" noChangeArrowheads="1"/>
          </p:cNvSpPr>
          <p:nvPr>
            <p:ph type="body" sz="quarter" idx="21"/>
          </p:nvPr>
        </p:nvSpPr>
        <p:spPr bwMode="auto">
          <a:xfrm>
            <a:off x="4659954" y="538742"/>
            <a:ext cx="6398571"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spcAft>
                <a:spcPts val="2400"/>
              </a:spcAft>
              <a:buFont typeface="Wingdings" panose="05000000000000000000" pitchFamily="2" charset="2"/>
              <a:buChar char="ü"/>
            </a:pPr>
            <a:r>
              <a:rPr lang="en-US" sz="2400" b="1" dirty="0"/>
              <a:t>Water Conservation</a:t>
            </a:r>
            <a:r>
              <a:rPr lang="en-US" sz="2400" dirty="0"/>
              <a:t>: Low-flow fixtures and rainwater harvesting systems are cost-effective upgrades that guests appreciate.</a:t>
            </a:r>
          </a:p>
          <a:p>
            <a:pPr marL="342900" indent="-342900">
              <a:spcAft>
                <a:spcPts val="2400"/>
              </a:spcAft>
              <a:buFont typeface="Wingdings" panose="05000000000000000000" pitchFamily="2" charset="2"/>
              <a:buChar char="ü"/>
            </a:pPr>
            <a:r>
              <a:rPr lang="en-US" sz="2400" b="1" dirty="0"/>
              <a:t>Waste Reduction: </a:t>
            </a:r>
            <a:r>
              <a:rPr lang="en-US" sz="2400" dirty="0"/>
              <a:t>Providing refillable toiletries, composting bins, and recycling stations can help set your property apart. Implement food portion control so guests can help themselves and only take what they need.</a:t>
            </a:r>
          </a:p>
          <a:p>
            <a:pPr marL="342900" indent="-342900">
              <a:spcAft>
                <a:spcPts val="2400"/>
              </a:spcAft>
              <a:buFont typeface="Wingdings" panose="05000000000000000000" pitchFamily="2" charset="2"/>
              <a:buChar char="ü"/>
            </a:pPr>
            <a:r>
              <a:rPr lang="en-US" sz="2400" b="1" dirty="0"/>
              <a:t>Eco-Friendly Amenities</a:t>
            </a:r>
            <a:r>
              <a:rPr lang="en-US" sz="2400" dirty="0"/>
              <a:t>: Organic cotton linens, biodegradable toiletries, and locally sourced welcome baskets add perceived value.</a:t>
            </a:r>
          </a:p>
        </p:txBody>
      </p:sp>
      <p:sp>
        <p:nvSpPr>
          <p:cNvPr id="5" name="Text Placeholder 9">
            <a:extLst>
              <a:ext uri="{FF2B5EF4-FFF2-40B4-BE49-F238E27FC236}">
                <a16:creationId xmlns:a16="http://schemas.microsoft.com/office/drawing/2014/main" id="{C951196F-0A87-B742-7332-52ADA9B344E9}"/>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243120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A47C-80F9-9331-CB37-99C7682FA10B}"/>
            </a:ext>
          </a:extLst>
        </p:cNvPr>
        <p:cNvGrpSpPr/>
        <p:nvPr/>
      </p:nvGrpSpPr>
      <p:grpSpPr>
        <a:xfrm>
          <a:off x="0" y="0"/>
          <a:ext cx="0" cy="0"/>
          <a:chOff x="0" y="0"/>
          <a:chExt cx="0" cy="0"/>
        </a:xfrm>
      </p:grpSpPr>
      <p:pic>
        <p:nvPicPr>
          <p:cNvPr id="15" name="Picture Placeholder 14" descr="A person and person planting a plant&#10;&#10;AI-generated content may be incorrect.">
            <a:extLst>
              <a:ext uri="{FF2B5EF4-FFF2-40B4-BE49-F238E27FC236}">
                <a16:creationId xmlns:a16="http://schemas.microsoft.com/office/drawing/2014/main" id="{32FDB425-BC2D-CFDE-559B-6C0AE8F9D8EC}"/>
              </a:ext>
            </a:extLst>
          </p:cNvPr>
          <p:cNvPicPr>
            <a:picLocks noGrp="1" noChangeAspect="1"/>
          </p:cNvPicPr>
          <p:nvPr>
            <p:ph type="pic" sz="quarter" idx="10"/>
          </p:nvPr>
        </p:nvPicPr>
        <p:blipFill>
          <a:blip r:embed="rId2"/>
          <a:srcRect t="37922" b="24168"/>
          <a:stretch>
            <a:fillRect/>
          </a:stretch>
        </p:blipFill>
        <p:spPr>
          <a:xfrm>
            <a:off x="391600" y="0"/>
            <a:ext cx="3423163" cy="1945748"/>
          </a:xfrm>
        </p:spPr>
      </p:pic>
      <p:sp>
        <p:nvSpPr>
          <p:cNvPr id="13" name="Text Placeholder 12">
            <a:extLst>
              <a:ext uri="{FF2B5EF4-FFF2-40B4-BE49-F238E27FC236}">
                <a16:creationId xmlns:a16="http://schemas.microsoft.com/office/drawing/2014/main" id="{8C25FBE0-F158-30EB-D596-FA36A52D6D30}"/>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2AB2791E-983D-D931-59E7-0601A40B2E8A}"/>
              </a:ext>
            </a:extLst>
          </p:cNvPr>
          <p:cNvSpPr>
            <a:spLocks noGrp="1" noChangeArrowheads="1"/>
          </p:cNvSpPr>
          <p:nvPr>
            <p:ph type="body" sz="quarter" idx="21"/>
          </p:nvPr>
        </p:nvSpPr>
        <p:spPr bwMode="auto">
          <a:xfrm>
            <a:off x="4536129" y="933686"/>
            <a:ext cx="6208071"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spcAft>
                <a:spcPts val="600"/>
              </a:spcAft>
              <a:buFont typeface="Wingdings" panose="05000000000000000000" pitchFamily="2" charset="2"/>
              <a:buChar char="ü"/>
            </a:pPr>
            <a:r>
              <a:rPr lang="en-US" sz="2400" b="1" dirty="0"/>
              <a:t>Sustainable Design</a:t>
            </a:r>
            <a:r>
              <a:rPr lang="en-US" sz="2400" dirty="0"/>
              <a:t>: Properties built or renovated with sustainable materials (like bamboo flooring or reclaimed wood furniture) have an upscale, environmentally friendly appeal.</a:t>
            </a:r>
          </a:p>
          <a:p>
            <a:pPr marL="0" marR="0" lvl="0" indent="0" algn="l" defTabSz="914400" rtl="0" eaLnBrk="0" fontAlgn="base" latinLnBrk="0" hangingPunct="0">
              <a:lnSpc>
                <a:spcPct val="100000"/>
              </a:lnSpc>
              <a:spcBef>
                <a:spcPct val="0"/>
              </a:spcBef>
              <a:spcAft>
                <a:spcPts val="600"/>
              </a:spcAft>
              <a:buClrTx/>
              <a:buSzTx/>
              <a:tabLst/>
            </a:pPr>
            <a:endParaRPr lang="en-US" altLang="en-US" sz="2400" dirty="0"/>
          </a:p>
          <a:p>
            <a:pPr lvl="0" eaLnBrk="0" fontAlgn="base" hangingPunct="0">
              <a:spcBef>
                <a:spcPct val="0"/>
              </a:spcBef>
              <a:spcAft>
                <a:spcPts val="600"/>
              </a:spcAft>
            </a:pPr>
            <a:r>
              <a:rPr lang="en-US" altLang="en-US" sz="2400" b="1" dirty="0">
                <a:solidFill>
                  <a:srgbClr val="E96751"/>
                </a:solidFill>
              </a:rPr>
              <a:t>Important:</a:t>
            </a:r>
            <a:r>
              <a:rPr lang="en-US" altLang="en-US" sz="2400" dirty="0">
                <a:solidFill>
                  <a:srgbClr val="E96751"/>
                </a:solidFill>
              </a:rPr>
              <a:t> </a:t>
            </a:r>
            <a:r>
              <a:rPr lang="en-US" altLang="en-US" sz="2400" dirty="0"/>
              <a:t>transparency and communication are key – you have to show guests </a:t>
            </a:r>
            <a:r>
              <a:rPr lang="en-US" altLang="en-US" sz="2400" i="1" dirty="0"/>
              <a:t>what</a:t>
            </a:r>
            <a:r>
              <a:rPr lang="en-US" altLang="en-US" sz="2400" dirty="0"/>
              <a:t> you’re doing sustainably (energy-saving, community projects, organic linens, etc.) or else that added value might not be apparent</a:t>
            </a:r>
            <a:endParaRPr kumimoji="0" lang="en-US" altLang="en-US" sz="2400" b="0" i="0" u="none" strike="noStrike" cap="none" normalizeH="0" baseline="0" dirty="0">
              <a:ln>
                <a:noFill/>
              </a:ln>
              <a:effectLst/>
            </a:endParaRPr>
          </a:p>
        </p:txBody>
      </p:sp>
      <p:sp>
        <p:nvSpPr>
          <p:cNvPr id="3" name="TextBox 2">
            <a:extLst>
              <a:ext uri="{FF2B5EF4-FFF2-40B4-BE49-F238E27FC236}">
                <a16:creationId xmlns:a16="http://schemas.microsoft.com/office/drawing/2014/main" id="{1549DFB8-C8BA-C4CC-E1B2-BCB5713AE558}"/>
              </a:ext>
            </a:extLst>
          </p:cNvPr>
          <p:cNvSpPr txBox="1"/>
          <p:nvPr/>
        </p:nvSpPr>
        <p:spPr>
          <a:xfrm>
            <a:off x="520108" y="6210590"/>
            <a:ext cx="7603165" cy="369332"/>
          </a:xfrm>
          <a:prstGeom prst="rect">
            <a:avLst/>
          </a:prstGeom>
          <a:noFill/>
        </p:spPr>
        <p:txBody>
          <a:bodyPr wrap="square">
            <a:spAutoFit/>
          </a:bodyPr>
          <a:lstStyle/>
          <a:p>
            <a:pPr algn="l"/>
            <a:r>
              <a:rPr lang="en-US" i="0" dirty="0">
                <a:solidFill>
                  <a:srgbClr val="00B0F0"/>
                </a:solidFill>
                <a:effectLst/>
                <a:hlinkClick r:id="rId3">
                  <a:extLst>
                    <a:ext uri="{A12FA001-AC4F-418D-AE19-62706E023703}">
                      <ahyp:hlinkClr xmlns:ahyp="http://schemas.microsoft.com/office/drawing/2018/hyperlinkcolor" val="tx"/>
                    </a:ext>
                  </a:extLst>
                </a:hlinkClick>
              </a:rPr>
              <a:t>The Bottom Line On Going Green: Making Responsible Tourism Pay</a:t>
            </a:r>
            <a:endParaRPr lang="en-US" i="0" dirty="0">
              <a:solidFill>
                <a:srgbClr val="00B0F0"/>
              </a:solidFill>
              <a:effectLst/>
            </a:endParaRPr>
          </a:p>
        </p:txBody>
      </p:sp>
      <p:sp>
        <p:nvSpPr>
          <p:cNvPr id="10" name="Text Placeholder 8">
            <a:extLst>
              <a:ext uri="{FF2B5EF4-FFF2-40B4-BE49-F238E27FC236}">
                <a16:creationId xmlns:a16="http://schemas.microsoft.com/office/drawing/2014/main" id="{823EDE3A-DAFB-6F53-EEA4-9A82B76F8F6B}"/>
              </a:ext>
            </a:extLst>
          </p:cNvPr>
          <p:cNvSpPr>
            <a:spLocks noGrp="1"/>
          </p:cNvSpPr>
          <p:nvPr>
            <p:ph type="body" sz="quarter" idx="18"/>
          </p:nvPr>
        </p:nvSpPr>
        <p:spPr>
          <a:xfrm>
            <a:off x="656194" y="3293190"/>
            <a:ext cx="2893974" cy="1049221"/>
          </a:xfrm>
        </p:spPr>
        <p:txBody>
          <a:bodyPr/>
          <a:lstStyle/>
          <a:p>
            <a:pPr algn="ctr">
              <a:lnSpc>
                <a:spcPct val="100000"/>
              </a:lnSpc>
            </a:pPr>
            <a:r>
              <a:rPr lang="en-US" altLang="en-US" b="0" dirty="0">
                <a:latin typeface="+mn-lt"/>
              </a:rPr>
              <a:t>Ability to Charge a Premium </a:t>
            </a:r>
          </a:p>
          <a:p>
            <a:pPr algn="ctr">
              <a:lnSpc>
                <a:spcPct val="100000"/>
              </a:lnSpc>
            </a:pPr>
            <a:r>
              <a:rPr lang="en-US" altLang="en-US" sz="2400" b="0" i="1" dirty="0">
                <a:latin typeface="+mn-lt"/>
              </a:rPr>
              <a:t>(Guest are Willing to Pay)</a:t>
            </a:r>
            <a:endParaRPr lang="en-IE" sz="2400" b="0" i="1" dirty="0">
              <a:latin typeface="+mn-lt"/>
            </a:endParaRPr>
          </a:p>
        </p:txBody>
      </p:sp>
      <p:sp>
        <p:nvSpPr>
          <p:cNvPr id="11" name="Text Placeholder 9">
            <a:extLst>
              <a:ext uri="{FF2B5EF4-FFF2-40B4-BE49-F238E27FC236}">
                <a16:creationId xmlns:a16="http://schemas.microsoft.com/office/drawing/2014/main" id="{F1C75654-05BA-6140-3BB9-9C6926E39CC5}"/>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268965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33A5-D6C7-4456-119D-80BFBB2227C8}"/>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C7257139-2752-A54D-A3D7-CC570E8A7C7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A16E79D-8336-45EB-84AF-22CDF9693723}"/>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5A94EAD-DF20-F9A0-8920-51D739FE7D2C}"/>
              </a:ext>
            </a:extLst>
          </p:cNvPr>
          <p:cNvSpPr/>
          <p:nvPr/>
        </p:nvSpPr>
        <p:spPr>
          <a:xfrm>
            <a:off x="227237" y="4516607"/>
            <a:ext cx="8455462"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80E4B3-57AC-CA64-9D67-94A18CE5A09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Eco-Certifications, Awards and Market Access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75CB5C67-8C64-7F11-B5A5-9937BB0AEBE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739E8CA6-987D-AA36-E6A5-08F3A18A0D9A}"/>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a:t>
            </a:r>
            <a:r>
              <a:rPr lang="en-US" sz="2200" b="1" dirty="0">
                <a:solidFill>
                  <a:schemeClr val="bg1"/>
                </a:solidFill>
              </a:rPr>
              <a:t>: </a:t>
            </a:r>
            <a:r>
              <a:rPr lang="en-US" sz="2200" dirty="0">
                <a:solidFill>
                  <a:schemeClr val="bg1"/>
                </a:solidFill>
              </a:rPr>
              <a:t>By implementing e­nergy-efficient syste­ms such as LED lighting, solar power gene­ration and high-efficiency HVAC units, hotels can conside­rably reduce their utility bills in the­ long run. </a:t>
            </a:r>
          </a:p>
        </p:txBody>
      </p:sp>
      <p:sp>
        <p:nvSpPr>
          <p:cNvPr id="14" name="Text Placeholder 4">
            <a:extLst>
              <a:ext uri="{FF2B5EF4-FFF2-40B4-BE49-F238E27FC236}">
                <a16:creationId xmlns:a16="http://schemas.microsoft.com/office/drawing/2014/main" id="{E3538E32-6CB6-6AC2-C0FA-1551AA907425}"/>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1A0EB7DB-1433-82C5-9E76-B0A45DBDC6B7}"/>
              </a:ext>
            </a:extLst>
          </p:cNvPr>
          <p:cNvSpPr txBox="1">
            <a:spLocks/>
          </p:cNvSpPr>
          <p:nvPr/>
        </p:nvSpPr>
        <p:spPr>
          <a:xfrm>
            <a:off x="1228753"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dirty="0">
                <a:solidFill>
                  <a:schemeClr val="bg1"/>
                </a:solidFill>
              </a:rPr>
              <a:t>Dutch cabin resort </a:t>
            </a:r>
            <a:r>
              <a:rPr lang="en-US" altLang="en-US" sz="2200" dirty="0" err="1">
                <a:solidFill>
                  <a:schemeClr val="bg1"/>
                </a:solidFill>
              </a:rPr>
              <a:t>Holenberg</a:t>
            </a:r>
            <a:r>
              <a:rPr lang="en-US" altLang="en-US" sz="2200" dirty="0">
                <a:solidFill>
                  <a:schemeClr val="bg1"/>
                </a:solidFill>
              </a:rPr>
              <a:t>, NL, featuring off-grid “ANNA” cabins,</a:t>
            </a:r>
            <a:r>
              <a:rPr lang="en-US" altLang="en-US" sz="2200" b="1" dirty="0">
                <a:solidFill>
                  <a:schemeClr val="bg1"/>
                </a:solidFill>
              </a:rPr>
              <a:t> were highlighted by The Guardian as one of Europe’s best eco-stays. </a:t>
            </a:r>
            <a:r>
              <a:rPr lang="en-US" altLang="en-US" sz="2200" dirty="0">
                <a:solidFill>
                  <a:schemeClr val="bg1"/>
                </a:solidFill>
              </a:rPr>
              <a:t>Publicity like that can boost bookings and allow you to maintain strong rates year-round.</a:t>
            </a: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386AFCDD-AB59-131F-C172-0F96C9D51A7A}"/>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F898E5B-AB7D-B261-F136-8374136A439C}"/>
              </a:ext>
            </a:extLst>
          </p:cNvPr>
          <p:cNvSpPr/>
          <p:nvPr/>
        </p:nvSpPr>
        <p:spPr>
          <a:xfrm>
            <a:off x="280286" y="1294586"/>
            <a:ext cx="8402413" cy="273919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DD99BC1-5F1F-8B13-AE31-678FF36F7482}"/>
              </a:ext>
            </a:extLst>
          </p:cNvPr>
          <p:cNvSpPr txBox="1">
            <a:spLocks/>
          </p:cNvSpPr>
          <p:nvPr/>
        </p:nvSpPr>
        <p:spPr>
          <a:xfrm>
            <a:off x="1228753" y="142210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Gaining an eco-label or certification </a:t>
            </a:r>
            <a:r>
              <a:rPr lang="en-US" sz="2200" dirty="0">
                <a:solidFill>
                  <a:schemeClr val="bg1"/>
                </a:solidFill>
              </a:rPr>
              <a:t>(such as the EU Ecolabel, Green Tourism, or Sustainable Travel Ireland) often incurs upfront costs (certification fees and audits) and may require additional expenditures. </a:t>
            </a:r>
          </a:p>
          <a:p>
            <a:pPr marL="0" indent="0" eaLnBrk="0" fontAlgn="base" hangingPunct="0">
              <a:spcBef>
                <a:spcPct val="0"/>
              </a:spcBef>
              <a:spcAft>
                <a:spcPts val="600"/>
              </a:spcAft>
            </a:pPr>
            <a:r>
              <a:rPr lang="en-US" sz="2200" b="1" dirty="0">
                <a:solidFill>
                  <a:schemeClr val="bg1"/>
                </a:solidFill>
              </a:rPr>
              <a:t>For example, </a:t>
            </a:r>
            <a:r>
              <a:rPr lang="en-US" sz="2200" dirty="0">
                <a:solidFill>
                  <a:schemeClr val="bg1"/>
                </a:solidFill>
              </a:rPr>
              <a:t>switching to biodegradable toiletries may be more expensive. However, these can lend credibility to your marketing and get you featured in </a:t>
            </a:r>
            <a:r>
              <a:rPr lang="en-US" sz="2200" dirty="0" err="1">
                <a:solidFill>
                  <a:schemeClr val="bg1"/>
                </a:solidFill>
              </a:rPr>
              <a:t>speciality</a:t>
            </a:r>
            <a:r>
              <a:rPr lang="en-US" sz="2200" dirty="0">
                <a:solidFill>
                  <a:schemeClr val="bg1"/>
                </a:solidFill>
              </a:rPr>
              <a:t> listings or travel articles. </a:t>
            </a: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4907D6A5-A0F8-80EF-2C4A-58C18134FF37}"/>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D71CFA7-F874-8361-7636-EFE2E9B14D0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D446A693-8FFB-D13C-E012-0004212D5C9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12" name="Graphic 11" descr="Target Audience with solid fill">
            <a:extLst>
              <a:ext uri="{FF2B5EF4-FFF2-40B4-BE49-F238E27FC236}">
                <a16:creationId xmlns:a16="http://schemas.microsoft.com/office/drawing/2014/main" id="{DCF4B847-822D-A46F-D4B6-087BB37784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979" y="5008125"/>
            <a:ext cx="914400" cy="914400"/>
          </a:xfrm>
          <a:prstGeom prst="rect">
            <a:avLst/>
          </a:prstGeom>
        </p:spPr>
      </p:pic>
      <p:pic>
        <p:nvPicPr>
          <p:cNvPr id="20" name="Graphic 19" descr="Diploma with solid fill">
            <a:extLst>
              <a:ext uri="{FF2B5EF4-FFF2-40B4-BE49-F238E27FC236}">
                <a16:creationId xmlns:a16="http://schemas.microsoft.com/office/drawing/2014/main" id="{8BDD48EB-B339-F8CD-0A73-E0A91D349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086" y="2134048"/>
            <a:ext cx="914400" cy="914400"/>
          </a:xfrm>
          <a:prstGeom prst="rect">
            <a:avLst/>
          </a:prstGeom>
        </p:spPr>
      </p:pic>
      <p:pic>
        <p:nvPicPr>
          <p:cNvPr id="22" name="Picture 21" descr="A sign on a pole&#10;&#10;AI-generated content may be incorrect.">
            <a:extLst>
              <a:ext uri="{FF2B5EF4-FFF2-40B4-BE49-F238E27FC236}">
                <a16:creationId xmlns:a16="http://schemas.microsoft.com/office/drawing/2014/main" id="{1EF4C5E2-D186-876A-BFF1-3649D5A6F2CE}"/>
              </a:ext>
            </a:extLst>
          </p:cNvPr>
          <p:cNvPicPr>
            <a:picLocks noChangeAspect="1"/>
          </p:cNvPicPr>
          <p:nvPr/>
        </p:nvPicPr>
        <p:blipFill>
          <a:blip r:embed="rId6"/>
          <a:srcRect l="25438" r="26013"/>
          <a:stretch>
            <a:fillRect/>
          </a:stretch>
        </p:blipFill>
        <p:spPr>
          <a:xfrm>
            <a:off x="9041913" y="2836874"/>
            <a:ext cx="2922850" cy="4013937"/>
          </a:xfrm>
          <a:prstGeom prst="rect">
            <a:avLst/>
          </a:prstGeom>
        </p:spPr>
      </p:pic>
      <p:pic>
        <p:nvPicPr>
          <p:cNvPr id="26" name="Picture 25" descr="A brush and soap on a counter&#10;&#10;AI-generated content may be incorrect.">
            <a:extLst>
              <a:ext uri="{FF2B5EF4-FFF2-40B4-BE49-F238E27FC236}">
                <a16:creationId xmlns:a16="http://schemas.microsoft.com/office/drawing/2014/main" id="{02E096E6-B787-523D-1092-8C76B08AFBE8}"/>
              </a:ext>
            </a:extLst>
          </p:cNvPr>
          <p:cNvPicPr>
            <a:picLocks noChangeAspect="1"/>
          </p:cNvPicPr>
          <p:nvPr/>
        </p:nvPicPr>
        <p:blipFill>
          <a:blip r:embed="rId7"/>
          <a:srcRect l="-682" t="11635" r="682" b="23654"/>
          <a:stretch>
            <a:fillRect/>
          </a:stretch>
        </p:blipFill>
        <p:spPr>
          <a:xfrm>
            <a:off x="9041913" y="0"/>
            <a:ext cx="2922850" cy="2836872"/>
          </a:xfrm>
          <a:prstGeom prst="rect">
            <a:avLst/>
          </a:prstGeom>
        </p:spPr>
      </p:pic>
    </p:spTree>
    <p:extLst>
      <p:ext uri="{BB962C8B-B14F-4D97-AF65-F5344CB8AC3E}">
        <p14:creationId xmlns:p14="http://schemas.microsoft.com/office/powerpoint/2010/main" val="3476009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C1408-0FE9-FF74-853A-4F08BFD68B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D61A10-28F2-86DF-9588-FA820E7A40BE}"/>
              </a:ext>
            </a:extLst>
          </p:cNvPr>
          <p:cNvSpPr>
            <a:spLocks noGrp="1"/>
          </p:cNvSpPr>
          <p:nvPr>
            <p:ph type="body" sz="quarter" idx="18"/>
          </p:nvPr>
        </p:nvSpPr>
        <p:spPr>
          <a:xfrm>
            <a:off x="567637" y="3263489"/>
            <a:ext cx="2837636" cy="1049221"/>
          </a:xfrm>
        </p:spPr>
        <p:txBody>
          <a:bodyPr/>
          <a:lstStyle/>
          <a:p>
            <a:pPr algn="ctr">
              <a:lnSpc>
                <a:spcPct val="100000"/>
              </a:lnSpc>
            </a:pPr>
            <a:r>
              <a:rPr lang="en-US" dirty="0"/>
              <a:t>Conclusion </a:t>
            </a:r>
          </a:p>
          <a:p>
            <a:pPr algn="ctr">
              <a:lnSpc>
                <a:spcPct val="100000"/>
              </a:lnSpc>
            </a:pPr>
            <a:r>
              <a:rPr lang="en-US" b="0" i="1" dirty="0"/>
              <a:t>Win-Win Solution</a:t>
            </a:r>
            <a:endParaRPr lang="en-IE" b="0" i="1" dirty="0"/>
          </a:p>
        </p:txBody>
      </p:sp>
      <p:pic>
        <p:nvPicPr>
          <p:cNvPr id="5" name="Picture Placeholder 4" descr="A group of houses in the snow&#10;&#10;AI-generated content may be incorrect.">
            <a:extLst>
              <a:ext uri="{FF2B5EF4-FFF2-40B4-BE49-F238E27FC236}">
                <a16:creationId xmlns:a16="http://schemas.microsoft.com/office/drawing/2014/main" id="{19C4F7C0-C993-B619-3951-A0AAE26E893A}"/>
              </a:ext>
            </a:extLst>
          </p:cNvPr>
          <p:cNvPicPr>
            <a:picLocks noGrp="1" noChangeAspect="1"/>
          </p:cNvPicPr>
          <p:nvPr>
            <p:ph type="pic" sz="quarter" idx="10"/>
          </p:nvPr>
        </p:nvPicPr>
        <p:blipFill>
          <a:blip r:embed="rId2"/>
          <a:srcRect t="7352" b="7352"/>
          <a:stretch>
            <a:fillRect/>
          </a:stretch>
        </p:blipFill>
        <p:spPr/>
      </p:pic>
      <p:sp>
        <p:nvSpPr>
          <p:cNvPr id="6" name="Text Placeholder 5">
            <a:extLst>
              <a:ext uri="{FF2B5EF4-FFF2-40B4-BE49-F238E27FC236}">
                <a16:creationId xmlns:a16="http://schemas.microsoft.com/office/drawing/2014/main" id="{02810DFB-13D9-1DF5-D2C8-89376CB4C2CB}"/>
              </a:ext>
            </a:extLst>
          </p:cNvPr>
          <p:cNvSpPr>
            <a:spLocks noGrp="1"/>
          </p:cNvSpPr>
          <p:nvPr>
            <p:ph type="body" sz="quarter" idx="21"/>
          </p:nvPr>
        </p:nvSpPr>
        <p:spPr>
          <a:xfrm>
            <a:off x="4594468" y="1091513"/>
            <a:ext cx="6922512" cy="3499183"/>
          </a:xfrm>
        </p:spPr>
        <p:txBody>
          <a:bodyPr/>
          <a:lstStyle/>
          <a:p>
            <a:pPr>
              <a:spcAft>
                <a:spcPts val="1200"/>
              </a:spcAft>
            </a:pPr>
            <a:r>
              <a:rPr lang="en-US" sz="2400" dirty="0"/>
              <a:t>Sustainability isn’t just a buzzword—it’s a business strategy. And for short-term rental operators, it’s no longer an option. </a:t>
            </a:r>
          </a:p>
          <a:p>
            <a:pPr>
              <a:spcAft>
                <a:spcPts val="1200"/>
              </a:spcAft>
            </a:pPr>
            <a:endParaRPr lang="en-US" sz="2400" dirty="0"/>
          </a:p>
          <a:p>
            <a:pPr>
              <a:spcAft>
                <a:spcPts val="1200"/>
              </a:spcAft>
            </a:pPr>
            <a:r>
              <a:rPr lang="en-US" sz="2400" dirty="0" err="1"/>
              <a:t>Travellers</a:t>
            </a:r>
            <a:r>
              <a:rPr lang="en-US" sz="2400" dirty="0"/>
              <a:t> today are clear in what they want. They’re looking beyond price and location, toward holidays that align with their values. </a:t>
            </a:r>
          </a:p>
          <a:p>
            <a:pPr>
              <a:spcAft>
                <a:spcPts val="1200"/>
              </a:spcAft>
            </a:pPr>
            <a:endParaRPr lang="en-US" sz="2400" dirty="0"/>
          </a:p>
          <a:p>
            <a:pPr>
              <a:spcAft>
                <a:spcPts val="1200"/>
              </a:spcAft>
            </a:pPr>
            <a:r>
              <a:rPr lang="en-US" sz="2400" b="1" dirty="0"/>
              <a:t>These sustainable decisions will influence your finances, so incorporate them into your pricing strategy. </a:t>
            </a:r>
          </a:p>
          <a:p>
            <a:pPr>
              <a:spcAft>
                <a:spcPts val="1200"/>
              </a:spcAft>
            </a:pPr>
            <a:endParaRPr lang="en-IE" sz="2400" dirty="0"/>
          </a:p>
        </p:txBody>
      </p:sp>
      <p:sp>
        <p:nvSpPr>
          <p:cNvPr id="8" name="Text Placeholder 7">
            <a:extLst>
              <a:ext uri="{FF2B5EF4-FFF2-40B4-BE49-F238E27FC236}">
                <a16:creationId xmlns:a16="http://schemas.microsoft.com/office/drawing/2014/main" id="{EB7D833E-5505-7667-997E-A9BE62D4F8CC}"/>
              </a:ext>
            </a:extLst>
          </p:cNvPr>
          <p:cNvSpPr>
            <a:spLocks noGrp="1"/>
          </p:cNvSpPr>
          <p:nvPr>
            <p:ph type="body" sz="quarter" idx="66"/>
          </p:nvPr>
        </p:nvSpPr>
        <p:spPr/>
        <p:txBody>
          <a:bodyPr/>
          <a:lstStyle/>
          <a:p>
            <a:endParaRPr lang="en-IE"/>
          </a:p>
        </p:txBody>
      </p:sp>
      <p:sp>
        <p:nvSpPr>
          <p:cNvPr id="9" name="Text Placeholder 9">
            <a:extLst>
              <a:ext uri="{FF2B5EF4-FFF2-40B4-BE49-F238E27FC236}">
                <a16:creationId xmlns:a16="http://schemas.microsoft.com/office/drawing/2014/main" id="{D4CEF607-53FF-6CE9-4B0F-73C417F07400}"/>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417284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DF53-6011-B40B-CFFA-FCACEC2EF8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244643-3445-957C-2B9D-CC856F574A9D}"/>
              </a:ext>
            </a:extLst>
          </p:cNvPr>
          <p:cNvSpPr>
            <a:spLocks noGrp="1"/>
          </p:cNvSpPr>
          <p:nvPr>
            <p:ph type="body" sz="quarter" idx="18"/>
          </p:nvPr>
        </p:nvSpPr>
        <p:spPr>
          <a:xfrm>
            <a:off x="567637" y="3263489"/>
            <a:ext cx="2837636" cy="1049221"/>
          </a:xfrm>
        </p:spPr>
        <p:txBody>
          <a:bodyPr/>
          <a:lstStyle/>
          <a:p>
            <a:pPr algn="ctr">
              <a:lnSpc>
                <a:spcPct val="100000"/>
              </a:lnSpc>
            </a:pPr>
            <a:r>
              <a:rPr lang="en-US" dirty="0"/>
              <a:t>Conclusion </a:t>
            </a:r>
          </a:p>
          <a:p>
            <a:pPr algn="ctr">
              <a:lnSpc>
                <a:spcPct val="100000"/>
              </a:lnSpc>
            </a:pPr>
            <a:r>
              <a:rPr lang="en-US" b="0" i="1" dirty="0"/>
              <a:t>Win-Win Solution</a:t>
            </a:r>
            <a:endParaRPr lang="en-IE" b="0" i="1" dirty="0"/>
          </a:p>
        </p:txBody>
      </p:sp>
      <p:pic>
        <p:nvPicPr>
          <p:cNvPr id="5" name="Picture Placeholder 4" descr="A group of houses in the snow&#10;&#10;AI-generated content may be incorrect.">
            <a:extLst>
              <a:ext uri="{FF2B5EF4-FFF2-40B4-BE49-F238E27FC236}">
                <a16:creationId xmlns:a16="http://schemas.microsoft.com/office/drawing/2014/main" id="{BDC04593-FC2F-05D4-5809-17EC8AAB4CA5}"/>
              </a:ext>
            </a:extLst>
          </p:cNvPr>
          <p:cNvPicPr>
            <a:picLocks noGrp="1" noChangeAspect="1"/>
          </p:cNvPicPr>
          <p:nvPr>
            <p:ph type="pic" sz="quarter" idx="10"/>
          </p:nvPr>
        </p:nvPicPr>
        <p:blipFill>
          <a:blip r:embed="rId2"/>
          <a:srcRect t="7352" b="7352"/>
          <a:stretch>
            <a:fillRect/>
          </a:stretch>
        </p:blipFill>
        <p:spPr/>
      </p:pic>
      <p:sp>
        <p:nvSpPr>
          <p:cNvPr id="6" name="Text Placeholder 5">
            <a:extLst>
              <a:ext uri="{FF2B5EF4-FFF2-40B4-BE49-F238E27FC236}">
                <a16:creationId xmlns:a16="http://schemas.microsoft.com/office/drawing/2014/main" id="{4A95B2AC-9013-3777-7384-192B67A49465}"/>
              </a:ext>
            </a:extLst>
          </p:cNvPr>
          <p:cNvSpPr>
            <a:spLocks noGrp="1"/>
          </p:cNvSpPr>
          <p:nvPr>
            <p:ph type="body" sz="quarter" idx="21"/>
          </p:nvPr>
        </p:nvSpPr>
        <p:spPr>
          <a:xfrm>
            <a:off x="4594468" y="602917"/>
            <a:ext cx="6922512" cy="3499183"/>
          </a:xfrm>
        </p:spPr>
        <p:txBody>
          <a:bodyPr/>
          <a:lstStyle/>
          <a:p>
            <a:pPr>
              <a:spcAft>
                <a:spcPts val="1200"/>
              </a:spcAft>
            </a:pPr>
            <a:r>
              <a:rPr lang="en-US" sz="2400" b="1" dirty="0">
                <a:solidFill>
                  <a:srgbClr val="E96751"/>
                </a:solidFill>
              </a:rPr>
              <a:t>Option: </a:t>
            </a:r>
            <a:r>
              <a:rPr lang="en-US" sz="2400" dirty="0"/>
              <a:t>Charge a slight premium for the green experience, which many guests are okay with, </a:t>
            </a:r>
            <a:r>
              <a:rPr lang="en-US" sz="2400" i="1" dirty="0"/>
              <a:t>especially if you clearly communicate the value and impact</a:t>
            </a:r>
            <a:r>
              <a:rPr lang="en-US" sz="2400" dirty="0"/>
              <a:t> </a:t>
            </a:r>
          </a:p>
          <a:p>
            <a:pPr>
              <a:spcAft>
                <a:spcPts val="1200"/>
              </a:spcAft>
            </a:pPr>
            <a:endParaRPr lang="en-US" sz="2400" dirty="0"/>
          </a:p>
          <a:p>
            <a:pPr>
              <a:spcAft>
                <a:spcPts val="1200"/>
              </a:spcAft>
            </a:pPr>
            <a:r>
              <a:rPr lang="en-US" sz="2400" i="1" dirty="0">
                <a:solidFill>
                  <a:srgbClr val="E96751"/>
                </a:solidFill>
              </a:rPr>
              <a:t>(“10% of our energy is from on-site solar – your stay helps fund our renewable energy, thank you!”). </a:t>
            </a:r>
          </a:p>
          <a:p>
            <a:pPr>
              <a:spcAft>
                <a:spcPts val="1200"/>
              </a:spcAft>
            </a:pPr>
            <a:endParaRPr lang="en-US" sz="2400" i="1" dirty="0">
              <a:solidFill>
                <a:srgbClr val="E96751"/>
              </a:solidFill>
            </a:endParaRPr>
          </a:p>
          <a:p>
            <a:pPr>
              <a:spcAft>
                <a:spcPts val="1200"/>
              </a:spcAft>
            </a:pPr>
            <a:r>
              <a:rPr lang="en-US" sz="2400" b="1" dirty="0">
                <a:solidFill>
                  <a:srgbClr val="E96751"/>
                </a:solidFill>
              </a:rPr>
              <a:t>Bottom line: </a:t>
            </a:r>
            <a:r>
              <a:rPr lang="en-US" sz="2400" dirty="0"/>
              <a:t>A sustainable business can truly be a win-win: </a:t>
            </a:r>
            <a:r>
              <a:rPr lang="en-US" sz="2400" b="1" dirty="0"/>
              <a:t>guests feel good about staying (and paying), and you operate more efficiently.</a:t>
            </a:r>
            <a:endParaRPr lang="en-US" sz="2400" dirty="0"/>
          </a:p>
          <a:p>
            <a:pPr>
              <a:spcAft>
                <a:spcPts val="1200"/>
              </a:spcAft>
            </a:pPr>
            <a:endParaRPr lang="en-IE" sz="2400" dirty="0"/>
          </a:p>
        </p:txBody>
      </p:sp>
      <p:sp>
        <p:nvSpPr>
          <p:cNvPr id="8" name="Text Placeholder 7">
            <a:extLst>
              <a:ext uri="{FF2B5EF4-FFF2-40B4-BE49-F238E27FC236}">
                <a16:creationId xmlns:a16="http://schemas.microsoft.com/office/drawing/2014/main" id="{AF9BE7D7-0B68-E8A5-E5C9-B5F2011A24FC}"/>
              </a:ext>
            </a:extLst>
          </p:cNvPr>
          <p:cNvSpPr>
            <a:spLocks noGrp="1"/>
          </p:cNvSpPr>
          <p:nvPr>
            <p:ph type="body" sz="quarter" idx="66"/>
          </p:nvPr>
        </p:nvSpPr>
        <p:spPr/>
        <p:txBody>
          <a:bodyPr/>
          <a:lstStyle/>
          <a:p>
            <a:endParaRPr lang="en-IE"/>
          </a:p>
        </p:txBody>
      </p:sp>
      <p:sp>
        <p:nvSpPr>
          <p:cNvPr id="9" name="Text Placeholder 9">
            <a:extLst>
              <a:ext uri="{FF2B5EF4-FFF2-40B4-BE49-F238E27FC236}">
                <a16:creationId xmlns:a16="http://schemas.microsoft.com/office/drawing/2014/main" id="{DF283D04-7EE8-56F0-1EF6-B85068F098F5}"/>
              </a:ext>
            </a:extLst>
          </p:cNvPr>
          <p:cNvSpPr>
            <a:spLocks noGrp="1"/>
          </p:cNvSpPr>
          <p:nvPr>
            <p:ph type="body" sz="quarter" idx="19"/>
          </p:nvPr>
        </p:nvSpPr>
        <p:spPr>
          <a:xfrm>
            <a:off x="391601" y="2159727"/>
            <a:ext cx="3189708" cy="385564"/>
          </a:xfrm>
        </p:spPr>
        <p:txBody>
          <a:bodyPr/>
          <a:lstStyle/>
          <a:p>
            <a:pPr algn="ctr"/>
            <a:r>
              <a:rPr lang="en-US" sz="2800" dirty="0"/>
              <a:t>Benefits of Eco-friendly Investment </a:t>
            </a:r>
            <a:endParaRPr lang="en-IE" sz="2800" dirty="0"/>
          </a:p>
        </p:txBody>
      </p:sp>
    </p:spTree>
    <p:extLst>
      <p:ext uri="{BB962C8B-B14F-4D97-AF65-F5344CB8AC3E}">
        <p14:creationId xmlns:p14="http://schemas.microsoft.com/office/powerpoint/2010/main" val="88403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A74DA-8016-E2FE-48EF-31A14D5A2CBE}"/>
            </a:ext>
          </a:extLst>
        </p:cNvPr>
        <p:cNvGrpSpPr/>
        <p:nvPr/>
      </p:nvGrpSpPr>
      <p:grpSpPr>
        <a:xfrm>
          <a:off x="0" y="0"/>
          <a:ext cx="0" cy="0"/>
          <a:chOff x="0" y="0"/>
          <a:chExt cx="0" cy="0"/>
        </a:xfrm>
      </p:grpSpPr>
      <p:pic>
        <p:nvPicPr>
          <p:cNvPr id="51" name="Picture Placeholder 50" descr="A house with a glass door&#10;&#10;AI-generated content may be incorrect.">
            <a:extLst>
              <a:ext uri="{FF2B5EF4-FFF2-40B4-BE49-F238E27FC236}">
                <a16:creationId xmlns:a16="http://schemas.microsoft.com/office/drawing/2014/main" id="{71936147-01D8-2E4E-581D-BD69AE3BBABF}"/>
              </a:ext>
            </a:extLst>
          </p:cNvPr>
          <p:cNvPicPr>
            <a:picLocks noGrp="1" noChangeAspect="1"/>
          </p:cNvPicPr>
          <p:nvPr>
            <p:ph type="pic" sz="quarter" idx="67"/>
          </p:nvPr>
        </p:nvPicPr>
        <p:blipFill>
          <a:blip r:embed="rId2"/>
          <a:srcRect t="-2836" b="18666"/>
          <a:stretch>
            <a:fillRect/>
          </a:stretch>
        </p:blipFill>
        <p:spPr>
          <a:xfrm>
            <a:off x="540029" y="0"/>
            <a:ext cx="2654458" cy="3351213"/>
          </a:xfrm>
        </p:spPr>
      </p:pic>
      <p:sp>
        <p:nvSpPr>
          <p:cNvPr id="30" name="Text Placeholder 32">
            <a:extLst>
              <a:ext uri="{FF2B5EF4-FFF2-40B4-BE49-F238E27FC236}">
                <a16:creationId xmlns:a16="http://schemas.microsoft.com/office/drawing/2014/main" id="{020F312D-E1A2-0680-314D-783728E5D465}"/>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Green Investments for Long-Term Financial Health</a:t>
            </a:r>
          </a:p>
        </p:txBody>
      </p:sp>
      <p:cxnSp>
        <p:nvCxnSpPr>
          <p:cNvPr id="32" name="Straight Connector 31">
            <a:extLst>
              <a:ext uri="{FF2B5EF4-FFF2-40B4-BE49-F238E27FC236}">
                <a16:creationId xmlns:a16="http://schemas.microsoft.com/office/drawing/2014/main" id="{FF6BA370-73DD-BC7B-7504-205EC2E31F5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435F1EAA-C1A6-2CA8-CA4A-3F434E93430A}"/>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endParaRPr lang="en-US" dirty="0"/>
          </a:p>
        </p:txBody>
      </p:sp>
      <p:cxnSp>
        <p:nvCxnSpPr>
          <p:cNvPr id="36" name="Straight Connector 35">
            <a:extLst>
              <a:ext uri="{FF2B5EF4-FFF2-40B4-BE49-F238E27FC236}">
                <a16:creationId xmlns:a16="http://schemas.microsoft.com/office/drawing/2014/main" id="{A9C9E395-167B-28E2-7E93-37575AC80067}"/>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CDF4E8-B40B-A7DD-AA84-1A1C8E7F396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3">
            <a:extLst>
              <a:ext uri="{FF2B5EF4-FFF2-40B4-BE49-F238E27FC236}">
                <a16:creationId xmlns:a16="http://schemas.microsoft.com/office/drawing/2014/main" id="{BA8681D9-143E-1EA9-8543-0A53F5C110E9}"/>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44" name="Text Placeholder 32">
            <a:extLst>
              <a:ext uri="{FF2B5EF4-FFF2-40B4-BE49-F238E27FC236}">
                <a16:creationId xmlns:a16="http://schemas.microsoft.com/office/drawing/2014/main" id="{63CF109C-BAA3-915A-B88F-DEB6C184AA96}"/>
              </a:ext>
            </a:extLst>
          </p:cNvPr>
          <p:cNvSpPr txBox="1">
            <a:spLocks/>
          </p:cNvSpPr>
          <p:nvPr/>
        </p:nvSpPr>
        <p:spPr>
          <a:xfrm>
            <a:off x="1020812" y="3862826"/>
            <a:ext cx="222247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12</a:t>
            </a:r>
          </a:p>
        </p:txBody>
      </p:sp>
      <p:sp>
        <p:nvSpPr>
          <p:cNvPr id="45" name="Text Placeholder 32">
            <a:extLst>
              <a:ext uri="{FF2B5EF4-FFF2-40B4-BE49-F238E27FC236}">
                <a16:creationId xmlns:a16="http://schemas.microsoft.com/office/drawing/2014/main" id="{F8AC1056-9994-7315-B865-7C966ECE946B}"/>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6" name="Text Placeholder 32">
            <a:extLst>
              <a:ext uri="{FF2B5EF4-FFF2-40B4-BE49-F238E27FC236}">
                <a16:creationId xmlns:a16="http://schemas.microsoft.com/office/drawing/2014/main" id="{B698BBDD-EB29-4008-605B-5715BC303FBE}"/>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7" name="Text Placeholder 16">
            <a:extLst>
              <a:ext uri="{FF2B5EF4-FFF2-40B4-BE49-F238E27FC236}">
                <a16:creationId xmlns:a16="http://schemas.microsoft.com/office/drawing/2014/main" id="{B6DEC2D7-A6A0-7B27-9697-E6CC004CCF6E}"/>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
        <p:nvSpPr>
          <p:cNvPr id="4" name="Freeform 28">
            <a:extLst>
              <a:ext uri="{FF2B5EF4-FFF2-40B4-BE49-F238E27FC236}">
                <a16:creationId xmlns:a16="http://schemas.microsoft.com/office/drawing/2014/main" id="{4FDA1CEA-B4FE-4507-2D10-78DD6A0ED025}"/>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16">
            <a:extLst>
              <a:ext uri="{FF2B5EF4-FFF2-40B4-BE49-F238E27FC236}">
                <a16:creationId xmlns:a16="http://schemas.microsoft.com/office/drawing/2014/main" id="{4F14D2FC-9189-BFA6-62E3-EF8817FE96AC}"/>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1382450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D610E3-ADB3-F8B1-5F03-005C401D6B41}"/>
              </a:ext>
            </a:extLst>
          </p:cNvPr>
          <p:cNvSpPr>
            <a:spLocks noGrp="1"/>
          </p:cNvSpPr>
          <p:nvPr>
            <p:ph type="body" sz="quarter" idx="16"/>
          </p:nvPr>
        </p:nvSpPr>
        <p:spPr>
          <a:xfrm>
            <a:off x="565374" y="151606"/>
            <a:ext cx="10614687" cy="803654"/>
          </a:xfrm>
        </p:spPr>
        <p:txBody>
          <a:bodyPr/>
          <a:lstStyle/>
          <a:p>
            <a:r>
              <a:rPr lang="en-US" sz="2800" dirty="0"/>
              <a:t>Practical Tips for Applying These Formulas</a:t>
            </a:r>
            <a:endParaRPr lang="en-IE" sz="2800" dirty="0"/>
          </a:p>
        </p:txBody>
      </p:sp>
      <p:graphicFrame>
        <p:nvGraphicFramePr>
          <p:cNvPr id="5" name="Table 4">
            <a:extLst>
              <a:ext uri="{FF2B5EF4-FFF2-40B4-BE49-F238E27FC236}">
                <a16:creationId xmlns:a16="http://schemas.microsoft.com/office/drawing/2014/main" id="{7E9A438E-6C6E-E096-DC41-95440F9C9D89}"/>
              </a:ext>
            </a:extLst>
          </p:cNvPr>
          <p:cNvGraphicFramePr>
            <a:graphicFrameLocks noGrp="1"/>
          </p:cNvGraphicFramePr>
          <p:nvPr/>
        </p:nvGraphicFramePr>
        <p:xfrm>
          <a:off x="642212" y="824246"/>
          <a:ext cx="10907576" cy="5697516"/>
        </p:xfrm>
        <a:graphic>
          <a:graphicData uri="http://schemas.openxmlformats.org/drawingml/2006/table">
            <a:tbl>
              <a:tblPr/>
              <a:tblGrid>
                <a:gridCol w="3864740">
                  <a:extLst>
                    <a:ext uri="{9D8B030D-6E8A-4147-A177-3AD203B41FA5}">
                      <a16:colId xmlns:a16="http://schemas.microsoft.com/office/drawing/2014/main" val="1112791902"/>
                    </a:ext>
                  </a:extLst>
                </a:gridCol>
                <a:gridCol w="7042836">
                  <a:extLst>
                    <a:ext uri="{9D8B030D-6E8A-4147-A177-3AD203B41FA5}">
                      <a16:colId xmlns:a16="http://schemas.microsoft.com/office/drawing/2014/main" val="3133373940"/>
                    </a:ext>
                  </a:extLst>
                </a:gridCol>
              </a:tblGrid>
              <a:tr h="334718">
                <a:tc>
                  <a:txBody>
                    <a:bodyPr/>
                    <a:lstStyle/>
                    <a:p>
                      <a:r>
                        <a:rPr lang="en-IE" sz="2200" b="1" dirty="0">
                          <a:solidFill>
                            <a:schemeClr val="bg1"/>
                          </a:solidFill>
                        </a:rPr>
                        <a:t>Tip</a:t>
                      </a:r>
                      <a:endParaRPr lang="en-IE" sz="22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Example</a:t>
                      </a:r>
                      <a:endParaRPr lang="en-IE" sz="22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628949964"/>
                  </a:ext>
                </a:extLst>
              </a:tr>
              <a:tr h="585757">
                <a:tc>
                  <a:txBody>
                    <a:bodyPr/>
                    <a:lstStyle/>
                    <a:p>
                      <a:r>
                        <a:rPr lang="en-US" sz="2200" dirty="0">
                          <a:solidFill>
                            <a:srgbClr val="494949"/>
                          </a:solidFill>
                        </a:rPr>
                        <a:t>Start with </a:t>
                      </a:r>
                      <a:r>
                        <a:rPr lang="en-US" sz="2200" b="1" dirty="0">
                          <a:solidFill>
                            <a:srgbClr val="494949"/>
                          </a:solidFill>
                        </a:rPr>
                        <a:t>one key investment</a:t>
                      </a:r>
                      <a:endParaRPr lang="en-US" sz="22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Install solar panels for €30,000. </a:t>
                      </a:r>
                    </a:p>
                    <a:p>
                      <a:r>
                        <a:rPr lang="en-US" sz="2200" dirty="0">
                          <a:solidFill>
                            <a:srgbClr val="494949"/>
                          </a:solidFill>
                        </a:rPr>
                        <a:t>If you save €5,000/year → Payback = </a:t>
                      </a:r>
                      <a:r>
                        <a:rPr lang="en-US" sz="2200" b="1" dirty="0">
                          <a:solidFill>
                            <a:srgbClr val="494949"/>
                          </a:solidFill>
                        </a:rPr>
                        <a:t>6 years</a:t>
                      </a:r>
                      <a:r>
                        <a:rPr lang="en-US" sz="2200" dirty="0">
                          <a:solidFill>
                            <a:srgbClr val="494949"/>
                          </a:solidFill>
                        </a:rPr>
                        <a: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3707926"/>
                  </a:ext>
                </a:extLst>
              </a:tr>
              <a:tr h="585757">
                <a:tc>
                  <a:txBody>
                    <a:bodyPr/>
                    <a:lstStyle/>
                    <a:p>
                      <a:r>
                        <a:rPr lang="en-IE" sz="2200">
                          <a:solidFill>
                            <a:srgbClr val="494949"/>
                          </a:solidFill>
                        </a:rPr>
                        <a:t>Promote </a:t>
                      </a:r>
                      <a:r>
                        <a:rPr lang="en-IE" sz="2200" b="1">
                          <a:solidFill>
                            <a:srgbClr val="494949"/>
                          </a:solidFill>
                        </a:rPr>
                        <a:t>value and savings</a:t>
                      </a:r>
                      <a:endParaRPr lang="en-IE" sz="220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Add a note to your website: </a:t>
                      </a:r>
                    </a:p>
                    <a:p>
                      <a:r>
                        <a:rPr lang="en-US" sz="2200" dirty="0">
                          <a:solidFill>
                            <a:srgbClr val="494949"/>
                          </a:solidFill>
                        </a:rPr>
                        <a:t>“This eco-lodge saves 65% energy – your stay supports a sustainable future.”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6656484"/>
                  </a:ext>
                </a:extLst>
              </a:tr>
              <a:tr h="836796">
                <a:tc>
                  <a:txBody>
                    <a:bodyPr/>
                    <a:lstStyle/>
                    <a:p>
                      <a:r>
                        <a:rPr lang="en-US" sz="2200">
                          <a:solidFill>
                            <a:srgbClr val="494949"/>
                          </a:solidFill>
                        </a:rPr>
                        <a:t>Apply a </a:t>
                      </a:r>
                      <a:r>
                        <a:rPr lang="en-US" sz="2200" b="1">
                          <a:solidFill>
                            <a:srgbClr val="494949"/>
                          </a:solidFill>
                        </a:rPr>
                        <a:t>green price premium</a:t>
                      </a:r>
                      <a:endParaRPr lang="en-US" sz="220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solidFill>
                            <a:srgbClr val="494949"/>
                          </a:solidFill>
                        </a:rPr>
                        <a:t>If local cabins are €100/night, offer yours at €115 </a:t>
                      </a:r>
                      <a:r>
                        <a:rPr lang="en-US" sz="2200" b="1" dirty="0">
                          <a:solidFill>
                            <a:srgbClr val="494949"/>
                          </a:solidFill>
                        </a:rPr>
                        <a:t>if eco-certified </a:t>
                      </a:r>
                      <a:r>
                        <a:rPr lang="en-US" sz="2200" dirty="0">
                          <a:solidFill>
                            <a:srgbClr val="494949"/>
                          </a:solidFill>
                        </a:rPr>
                        <a:t>(extra €15 × 100 nights = €1,500 extra/year).</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612"/>
                  </a:ext>
                </a:extLst>
              </a:tr>
              <a:tr h="836796">
                <a:tc>
                  <a:txBody>
                    <a:bodyPr/>
                    <a:lstStyle/>
                    <a:p>
                      <a:r>
                        <a:rPr lang="en-US" sz="2200">
                          <a:solidFill>
                            <a:srgbClr val="494949"/>
                          </a:solidFill>
                        </a:rPr>
                        <a:t>Use </a:t>
                      </a:r>
                      <a:r>
                        <a:rPr lang="en-US" sz="2200" b="1">
                          <a:solidFill>
                            <a:srgbClr val="494949"/>
                          </a:solidFill>
                        </a:rPr>
                        <a:t>real stories</a:t>
                      </a:r>
                      <a:r>
                        <a:rPr lang="en-US" sz="2200">
                          <a:solidFill>
                            <a:srgbClr val="494949"/>
                          </a:solidFill>
                        </a:rPr>
                        <a:t> in marketing</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dirty="0">
                          <a:solidFill>
                            <a:srgbClr val="494949"/>
                          </a:solidFill>
                        </a:rPr>
                        <a:t>“After switching to solar and compost toilets, our guesthouse now </a:t>
                      </a:r>
                      <a:r>
                        <a:rPr lang="en-US" sz="2200" b="1" dirty="0">
                          <a:solidFill>
                            <a:srgbClr val="494949"/>
                          </a:solidFill>
                        </a:rPr>
                        <a:t>saves €400/month </a:t>
                      </a:r>
                      <a:r>
                        <a:rPr lang="en-US" sz="2200" dirty="0">
                          <a:solidFill>
                            <a:srgbClr val="494949"/>
                          </a:solidFill>
                        </a:rPr>
                        <a:t>and offers guests a greener stay.”</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05954"/>
                  </a:ext>
                </a:extLst>
              </a:tr>
              <a:tr h="585757">
                <a:tc>
                  <a:txBody>
                    <a:bodyPr/>
                    <a:lstStyle/>
                    <a:p>
                      <a:r>
                        <a:rPr lang="en-IE" sz="2200">
                          <a:solidFill>
                            <a:srgbClr val="494949"/>
                          </a:solidFill>
                        </a:rPr>
                        <a:t>Choose </a:t>
                      </a:r>
                      <a:r>
                        <a:rPr lang="en-IE" sz="2200" b="1">
                          <a:solidFill>
                            <a:srgbClr val="494949"/>
                          </a:solidFill>
                        </a:rPr>
                        <a:t>visible upgrades</a:t>
                      </a:r>
                      <a:r>
                        <a:rPr lang="en-IE" sz="2200">
                          <a:solidFill>
                            <a:srgbClr val="494949"/>
                          </a:solidFill>
                        </a:rPr>
                        <a:t> first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Start with what’s seen.</a:t>
                      </a:r>
                    </a:p>
                    <a:p>
                      <a:r>
                        <a:rPr lang="en-US" sz="2200" dirty="0">
                          <a:solidFill>
                            <a:srgbClr val="494949"/>
                          </a:solidFill>
                        </a:rPr>
                        <a:t>Guests notice solar, natural materials, eco-toiletries. </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3310992"/>
                  </a:ext>
                </a:extLst>
              </a:tr>
              <a:tr h="585757">
                <a:tc>
                  <a:txBody>
                    <a:bodyPr/>
                    <a:lstStyle/>
                    <a:p>
                      <a:r>
                        <a:rPr lang="en-US" sz="2200" dirty="0">
                          <a:solidFill>
                            <a:srgbClr val="494949"/>
                          </a:solidFill>
                        </a:rPr>
                        <a:t>Factor in </a:t>
                      </a:r>
                      <a:r>
                        <a:rPr lang="en-US" sz="2200" b="1" dirty="0">
                          <a:solidFill>
                            <a:srgbClr val="494949"/>
                          </a:solidFill>
                        </a:rPr>
                        <a:t>grants or incentives</a:t>
                      </a:r>
                      <a:endParaRPr lang="en-US" sz="22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200" b="1" dirty="0">
                          <a:solidFill>
                            <a:srgbClr val="494949"/>
                          </a:solidFill>
                        </a:rPr>
                        <a:t>SEAI or EU eco-funding </a:t>
                      </a:r>
                      <a:r>
                        <a:rPr lang="en-US" sz="2200" dirty="0">
                          <a:solidFill>
                            <a:srgbClr val="494949"/>
                          </a:solidFill>
                        </a:rPr>
                        <a:t>might reduce upfront cost of insulation or renewables by up to 50%.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7819725"/>
                  </a:ext>
                </a:extLst>
              </a:tr>
            </a:tbl>
          </a:graphicData>
        </a:graphic>
      </p:graphicFrame>
    </p:spTree>
    <p:extLst>
      <p:ext uri="{BB962C8B-B14F-4D97-AF65-F5344CB8AC3E}">
        <p14:creationId xmlns:p14="http://schemas.microsoft.com/office/powerpoint/2010/main" val="403028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FC5743-47FB-2A6B-5732-C77D68CAABF6}"/>
              </a:ext>
            </a:extLst>
          </p:cNvPr>
          <p:cNvSpPr>
            <a:spLocks noGrp="1"/>
          </p:cNvSpPr>
          <p:nvPr>
            <p:ph type="body" sz="quarter" idx="16"/>
          </p:nvPr>
        </p:nvSpPr>
        <p:spPr>
          <a:xfrm>
            <a:off x="279304" y="223427"/>
            <a:ext cx="11633392" cy="803654"/>
          </a:xfrm>
        </p:spPr>
        <p:txBody>
          <a:bodyPr/>
          <a:lstStyle/>
          <a:p>
            <a:r>
              <a:rPr lang="en-US" sz="2800" dirty="0">
                <a:solidFill>
                  <a:srgbClr val="E96751"/>
                </a:solidFill>
              </a:rPr>
              <a:t>Example Template – Sustainability Investment Calculator </a:t>
            </a:r>
            <a:r>
              <a:rPr lang="en-US" sz="2800" b="0" dirty="0">
                <a:solidFill>
                  <a:srgbClr val="E96751"/>
                </a:solidFill>
              </a:rPr>
              <a:t>(Excel Version)</a:t>
            </a:r>
            <a:endParaRPr lang="en-IE" sz="2800" b="0" dirty="0">
              <a:solidFill>
                <a:srgbClr val="E96751"/>
              </a:solidFill>
            </a:endParaRPr>
          </a:p>
        </p:txBody>
      </p:sp>
      <p:graphicFrame>
        <p:nvGraphicFramePr>
          <p:cNvPr id="5" name="Table 4">
            <a:extLst>
              <a:ext uri="{FF2B5EF4-FFF2-40B4-BE49-F238E27FC236}">
                <a16:creationId xmlns:a16="http://schemas.microsoft.com/office/drawing/2014/main" id="{0276DD45-33E7-7B11-61D3-347D797BFB98}"/>
              </a:ext>
            </a:extLst>
          </p:cNvPr>
          <p:cNvGraphicFramePr>
            <a:graphicFrameLocks noGrp="1"/>
          </p:cNvGraphicFramePr>
          <p:nvPr>
            <p:extLst>
              <p:ext uri="{D42A27DB-BD31-4B8C-83A1-F6EECF244321}">
                <p14:modId xmlns:p14="http://schemas.microsoft.com/office/powerpoint/2010/main" val="3355432668"/>
              </p:ext>
            </p:extLst>
          </p:nvPr>
        </p:nvGraphicFramePr>
        <p:xfrm>
          <a:off x="503774" y="2735580"/>
          <a:ext cx="11278651" cy="371856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2200" b="0" dirty="0">
                          <a:solidFill>
                            <a:schemeClr val="bg1"/>
                          </a:solidFill>
                        </a:rPr>
                        <a:t>Investment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Upfront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Annual Savings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Payback Period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ROI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Can You Raise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New Price/Night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2200" b="0" dirty="0">
                          <a:solidFill>
                            <a:schemeClr val="bg1"/>
                          </a:solidFill>
                        </a:rPr>
                        <a:t>Solar 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=B2/C2 → </a:t>
                      </a:r>
                      <a:r>
                        <a:rPr lang="en-IE" sz="2200" b="1" dirty="0">
                          <a:solidFill>
                            <a:srgbClr val="494949"/>
                          </a:solidFill>
                        </a:rPr>
                        <a:t>6</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=(C2/B2)*100 → </a:t>
                      </a:r>
                      <a:r>
                        <a:rPr lang="en-IE" sz="2200" b="1">
                          <a:solidFill>
                            <a:srgbClr val="494949"/>
                          </a:solidFill>
                        </a:rPr>
                        <a:t>16.7%</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Yes,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 × 1.15 = €115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2200" b="0" dirty="0">
                          <a:solidFill>
                            <a:schemeClr val="bg1"/>
                          </a:solidFill>
                        </a:rPr>
                        <a:t>Insulation Upgrade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=B3/C3 → </a:t>
                      </a:r>
                      <a:r>
                        <a:rPr lang="en-IE" sz="2200" b="1">
                          <a:solidFill>
                            <a:srgbClr val="494949"/>
                          </a:solidFill>
                        </a:rPr>
                        <a:t>7.5</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=(C3/B3)*100 → </a:t>
                      </a:r>
                      <a:r>
                        <a:rPr lang="en-IE" sz="2200" b="1">
                          <a:solidFill>
                            <a:srgbClr val="494949"/>
                          </a:solidFill>
                        </a:rPr>
                        <a:t>13.3%</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Maybe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€95 × 1.10 = €104.50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2200" b="0" dirty="0">
                          <a:solidFill>
                            <a:schemeClr val="bg1"/>
                          </a:solidFill>
                        </a:rPr>
                        <a:t>Water Recycling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=B4/C4 → </a:t>
                      </a:r>
                      <a:r>
                        <a:rPr lang="en-IE" sz="2200" b="1">
                          <a:solidFill>
                            <a:srgbClr val="494949"/>
                          </a:solidFill>
                        </a:rPr>
                        <a:t>8</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=(C4/B4)*100 → </a:t>
                      </a:r>
                      <a:r>
                        <a:rPr lang="en-IE" sz="2200" b="1">
                          <a:solidFill>
                            <a:srgbClr val="494949"/>
                          </a:solidFill>
                        </a:rPr>
                        <a:t>12.5%</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Not likely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dirty="0">
                          <a:solidFill>
                            <a:srgbClr val="494949"/>
                          </a:solidFill>
                        </a:rPr>
                        <a:t>€90 (unchanged)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9" name="Rectangle 2">
            <a:extLst>
              <a:ext uri="{FF2B5EF4-FFF2-40B4-BE49-F238E27FC236}">
                <a16:creationId xmlns:a16="http://schemas.microsoft.com/office/drawing/2014/main" id="{C6DB5C11-51B2-E629-088A-061C62FCF52F}"/>
              </a:ext>
            </a:extLst>
          </p:cNvPr>
          <p:cNvSpPr>
            <a:spLocks noChangeArrowheads="1"/>
          </p:cNvSpPr>
          <p:nvPr/>
        </p:nvSpPr>
        <p:spPr bwMode="auto">
          <a:xfrm>
            <a:off x="279305" y="781199"/>
            <a:ext cx="1163339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E96751"/>
                </a:solidFill>
                <a:effectLst/>
              </a:rPr>
              <a:t>Note: </a:t>
            </a:r>
            <a:r>
              <a:rPr kumimoji="0" lang="en-US" altLang="en-US" sz="2200" b="0" i="0" u="none" strike="noStrike" cap="none" normalizeH="0" baseline="0" dirty="0">
                <a:ln>
                  <a:noFill/>
                </a:ln>
                <a:solidFill>
                  <a:srgbClr val="494949"/>
                </a:solidFill>
                <a:effectLst/>
              </a:rPr>
              <a:t>These are </a:t>
            </a:r>
            <a:r>
              <a:rPr kumimoji="0" lang="en-US" altLang="en-US" sz="2200" b="1" i="0" u="none" strike="noStrike" cap="none" normalizeH="0" baseline="0" dirty="0">
                <a:ln>
                  <a:noFill/>
                </a:ln>
                <a:solidFill>
                  <a:srgbClr val="494949"/>
                </a:solidFill>
                <a:effectLst/>
              </a:rPr>
              <a:t>cell references</a:t>
            </a:r>
            <a:r>
              <a:rPr kumimoji="0" lang="en-US" altLang="en-US" sz="2200" b="0" i="0" u="none" strike="noStrike" cap="none" normalizeH="0" baseline="0" dirty="0">
                <a:ln>
                  <a:noFill/>
                </a:ln>
                <a:solidFill>
                  <a:srgbClr val="494949"/>
                </a:solidFill>
                <a:effectLst/>
              </a:rPr>
              <a:t> used in Excel or Google Sheets.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B2</a:t>
            </a:r>
            <a:r>
              <a:rPr kumimoji="0" lang="en-US" altLang="en-US" sz="2200" b="0" i="0" u="none" strike="noStrike" cap="none" normalizeH="0" baseline="0" dirty="0">
                <a:ln>
                  <a:noFill/>
                </a:ln>
                <a:solidFill>
                  <a:srgbClr val="494949"/>
                </a:solidFill>
                <a:effectLst/>
              </a:rPr>
              <a:t> = the number in column B, row 2 → in this case, the </a:t>
            </a:r>
            <a:r>
              <a:rPr kumimoji="0" lang="en-US" altLang="en-US" sz="2200" b="0" i="1" u="none" strike="noStrike" cap="none" normalizeH="0" baseline="0" dirty="0">
                <a:ln>
                  <a:noFill/>
                </a:ln>
                <a:solidFill>
                  <a:srgbClr val="494949"/>
                </a:solidFill>
                <a:effectLst/>
              </a:rPr>
              <a:t>upfront cost</a:t>
            </a:r>
            <a:r>
              <a:rPr kumimoji="0" lang="en-US" altLang="en-US" sz="2200" b="0" i="0" u="none" strike="noStrike" cap="none" normalizeH="0" baseline="0" dirty="0">
                <a:ln>
                  <a:noFill/>
                </a:ln>
                <a:solidFill>
                  <a:srgbClr val="494949"/>
                </a:solidFill>
                <a:effectLst/>
              </a:rPr>
              <a:t> of the first investment (solar panels).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C2</a:t>
            </a:r>
            <a:r>
              <a:rPr kumimoji="0" lang="en-US" altLang="en-US" sz="2200" b="0" i="0" u="none" strike="noStrike" cap="none" normalizeH="0" baseline="0" dirty="0">
                <a:ln>
                  <a:noFill/>
                </a:ln>
                <a:solidFill>
                  <a:srgbClr val="494949"/>
                </a:solidFill>
                <a:effectLst/>
              </a:rPr>
              <a:t> = the number in column C, row 2 → the </a:t>
            </a:r>
            <a:r>
              <a:rPr kumimoji="0" lang="en-US" altLang="en-US" sz="2200" b="0" i="1" u="none" strike="noStrike" cap="none" normalizeH="0" baseline="0" dirty="0">
                <a:ln>
                  <a:noFill/>
                </a:ln>
                <a:solidFill>
                  <a:srgbClr val="494949"/>
                </a:solidFill>
                <a:effectLst/>
              </a:rPr>
              <a:t>annual savings</a:t>
            </a:r>
            <a:r>
              <a:rPr kumimoji="0" lang="en-US" altLang="en-US" sz="2200" b="0" i="0" u="none" strike="noStrike" cap="none" normalizeH="0" baseline="0" dirty="0">
                <a:ln>
                  <a:noFill/>
                </a:ln>
                <a:solidFill>
                  <a:srgbClr val="494949"/>
                </a:solidFill>
                <a:effectLst/>
              </a:rPr>
              <a:t> for that same investment.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494949"/>
                </a:solidFill>
                <a:effectLst/>
              </a:rPr>
              <a:t>=B2/C2 means: divide upfront cost by annual savings → gives the </a:t>
            </a:r>
            <a:r>
              <a:rPr kumimoji="0" lang="en-US" altLang="en-US" sz="2200" b="1" i="0" u="none" strike="noStrike" cap="none" normalizeH="0" baseline="0" dirty="0">
                <a:ln>
                  <a:noFill/>
                </a:ln>
                <a:solidFill>
                  <a:srgbClr val="494949"/>
                </a:solidFill>
                <a:effectLst/>
              </a:rPr>
              <a:t>Payback Period</a:t>
            </a:r>
            <a:r>
              <a:rPr kumimoji="0" lang="en-US" altLang="en-US" sz="2200" b="0" i="0" u="none" strike="noStrike" cap="none" normalizeH="0" baseline="0" dirty="0">
                <a:ln>
                  <a:noFill/>
                </a:ln>
                <a:solidFill>
                  <a:srgbClr val="494949"/>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494949"/>
              </a:solidFill>
              <a:effectLst/>
            </a:endParaRPr>
          </a:p>
        </p:txBody>
      </p:sp>
    </p:spTree>
    <p:extLst>
      <p:ext uri="{BB962C8B-B14F-4D97-AF65-F5344CB8AC3E}">
        <p14:creationId xmlns:p14="http://schemas.microsoft.com/office/powerpoint/2010/main" val="3834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5C0A8-9553-EC85-53CA-B1810F31FD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854219-6886-16D8-38DF-F3360B26B258}"/>
              </a:ext>
            </a:extLst>
          </p:cNvPr>
          <p:cNvSpPr>
            <a:spLocks noGrp="1"/>
          </p:cNvSpPr>
          <p:nvPr>
            <p:ph type="body" sz="quarter" idx="19"/>
          </p:nvPr>
        </p:nvSpPr>
        <p:spPr>
          <a:xfrm>
            <a:off x="355942" y="856888"/>
            <a:ext cx="10614687" cy="803654"/>
          </a:xfrm>
        </p:spPr>
        <p:txBody>
          <a:bodyPr/>
          <a:lstStyle/>
          <a:p>
            <a:r>
              <a:rPr lang="en-US" sz="2200" dirty="0">
                <a:solidFill>
                  <a:srgbClr val="494949"/>
                </a:solidFill>
              </a:rPr>
              <a:t>Where to Apply This in Your Business Plan</a:t>
            </a:r>
          </a:p>
          <a:p>
            <a:r>
              <a:rPr lang="en-US" sz="2200" b="0" dirty="0">
                <a:solidFill>
                  <a:srgbClr val="494949"/>
                </a:solidFill>
              </a:rPr>
              <a:t>Startup Costing Sheet → Include sustainability line items.</a:t>
            </a:r>
          </a:p>
          <a:p>
            <a:r>
              <a:rPr lang="en-US" sz="2200" b="0" dirty="0">
                <a:solidFill>
                  <a:srgbClr val="494949"/>
                </a:solidFill>
              </a:rPr>
              <a:t>Pricing Strategy → Adjust for eco-premium based on perceived value.</a:t>
            </a:r>
          </a:p>
          <a:p>
            <a:r>
              <a:rPr lang="en-US" sz="2200" b="0" dirty="0">
                <a:solidFill>
                  <a:srgbClr val="494949"/>
                </a:solidFill>
              </a:rPr>
              <a:t>Marketing Plan → Use certification logos, guest impact stats.</a:t>
            </a:r>
          </a:p>
          <a:p>
            <a:r>
              <a:rPr lang="en-US" sz="2200" b="0" dirty="0">
                <a:solidFill>
                  <a:srgbClr val="494949"/>
                </a:solidFill>
              </a:rPr>
              <a:t>Funding Proposal → Use ROI/payback data to justify loans or grant requests.</a:t>
            </a:r>
          </a:p>
          <a:p>
            <a:endParaRPr lang="en-IE" sz="2200" dirty="0">
              <a:solidFill>
                <a:srgbClr val="494949"/>
              </a:solidFill>
            </a:endParaRPr>
          </a:p>
        </p:txBody>
      </p:sp>
      <p:graphicFrame>
        <p:nvGraphicFramePr>
          <p:cNvPr id="5" name="Table 4">
            <a:extLst>
              <a:ext uri="{FF2B5EF4-FFF2-40B4-BE49-F238E27FC236}">
                <a16:creationId xmlns:a16="http://schemas.microsoft.com/office/drawing/2014/main" id="{6E425191-2730-4BA7-5D56-F89223C42CC9}"/>
              </a:ext>
            </a:extLst>
          </p:cNvPr>
          <p:cNvGraphicFramePr>
            <a:graphicFrameLocks noGrp="1"/>
          </p:cNvGraphicFramePr>
          <p:nvPr>
            <p:extLst>
              <p:ext uri="{D42A27DB-BD31-4B8C-83A1-F6EECF244321}">
                <p14:modId xmlns:p14="http://schemas.microsoft.com/office/powerpoint/2010/main" val="4247101856"/>
              </p:ext>
            </p:extLst>
          </p:nvPr>
        </p:nvGraphicFramePr>
        <p:xfrm>
          <a:off x="503774" y="2735580"/>
          <a:ext cx="11278651" cy="405384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2200" b="0" dirty="0">
                          <a:solidFill>
                            <a:schemeClr val="bg1"/>
                          </a:solidFill>
                        </a:rPr>
                        <a:t>Investment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Upfront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Annual Savings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Payback Period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ROI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Can You Raise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0" dirty="0">
                          <a:solidFill>
                            <a:schemeClr val="bg1"/>
                          </a:solidFill>
                        </a:rPr>
                        <a:t>New Price/Night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2200" b="0" dirty="0">
                          <a:solidFill>
                            <a:schemeClr val="bg1"/>
                          </a:solidFill>
                        </a:rPr>
                        <a:t>Solar Panels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dirty="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6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a:solidFill>
                            <a:srgbClr val="494949"/>
                          </a:solidFill>
                        </a:rPr>
                        <a:t>Yes,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€115 (from €100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2200" b="0" dirty="0">
                          <a:solidFill>
                            <a:schemeClr val="bg1"/>
                          </a:solidFill>
                        </a:rPr>
                        <a:t>Insulation Upgrade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7.5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Maybe,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€104.50 (from €95 base)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2200" b="0" dirty="0">
                          <a:solidFill>
                            <a:schemeClr val="bg1"/>
                          </a:solidFill>
                        </a:rPr>
                        <a:t>Water Recycling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220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8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dirty="0">
                          <a:solidFill>
                            <a:srgbClr val="49494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200" b="0">
                          <a:solidFill>
                            <a:srgbClr val="494949"/>
                          </a:solidFill>
                        </a:rPr>
                        <a:t>Not likely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E" sz="2200" b="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7" name="Text Placeholder 2">
            <a:extLst>
              <a:ext uri="{FF2B5EF4-FFF2-40B4-BE49-F238E27FC236}">
                <a16:creationId xmlns:a16="http://schemas.microsoft.com/office/drawing/2014/main" id="{F1AA1CDE-2D08-733F-C6D6-DBFA60103841}"/>
              </a:ext>
            </a:extLst>
          </p:cNvPr>
          <p:cNvSpPr txBox="1">
            <a:spLocks/>
          </p:cNvSpPr>
          <p:nvPr/>
        </p:nvSpPr>
        <p:spPr>
          <a:xfrm>
            <a:off x="279304" y="223427"/>
            <a:ext cx="1163339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E96751"/>
                </a:solidFill>
              </a:rPr>
              <a:t>Example Template – Sustainability Investment Calculator </a:t>
            </a:r>
            <a:r>
              <a:rPr lang="en-US" sz="2800" b="0" dirty="0">
                <a:solidFill>
                  <a:srgbClr val="E96751"/>
                </a:solidFill>
              </a:rPr>
              <a:t>(Table only Version)</a:t>
            </a:r>
            <a:endParaRPr lang="en-IE" sz="2800" b="0" dirty="0">
              <a:solidFill>
                <a:srgbClr val="E96751"/>
              </a:solidFill>
            </a:endParaRPr>
          </a:p>
        </p:txBody>
      </p:sp>
    </p:spTree>
    <p:extLst>
      <p:ext uri="{BB962C8B-B14F-4D97-AF65-F5344CB8AC3E}">
        <p14:creationId xmlns:p14="http://schemas.microsoft.com/office/powerpoint/2010/main" val="1787760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236C7-64C2-FDA8-519B-12CA38EFBA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A232C9F-7501-5C23-ABE0-160BE6D5038C}"/>
              </a:ext>
            </a:extLst>
          </p:cNvPr>
          <p:cNvSpPr>
            <a:spLocks noGrp="1"/>
          </p:cNvSpPr>
          <p:nvPr>
            <p:ph type="body" sz="quarter" idx="16"/>
          </p:nvPr>
        </p:nvSpPr>
        <p:spPr>
          <a:xfrm>
            <a:off x="798381" y="315936"/>
            <a:ext cx="10614687" cy="803654"/>
          </a:xfrm>
        </p:spPr>
        <p:txBody>
          <a:bodyPr/>
          <a:lstStyle/>
          <a:p>
            <a:r>
              <a:rPr lang="en-IE" sz="3200" dirty="0">
                <a:solidFill>
                  <a:srgbClr val="459597"/>
                </a:solidFill>
              </a:rPr>
              <a:t>Contingency Planning and Long Term Viability</a:t>
            </a:r>
          </a:p>
        </p:txBody>
      </p:sp>
      <p:sp>
        <p:nvSpPr>
          <p:cNvPr id="11" name="Freeform: Shape 10">
            <a:extLst>
              <a:ext uri="{FF2B5EF4-FFF2-40B4-BE49-F238E27FC236}">
                <a16:creationId xmlns:a16="http://schemas.microsoft.com/office/drawing/2014/main" id="{CAF2F1B3-A625-9CA9-D35C-2358418E6771}"/>
              </a:ext>
            </a:extLst>
          </p:cNvPr>
          <p:cNvSpPr/>
          <p:nvPr/>
        </p:nvSpPr>
        <p:spPr>
          <a:xfrm>
            <a:off x="688855" y="2347574"/>
            <a:ext cx="10531595" cy="2843552"/>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D99CA5EB-C55B-5737-BB46-1E542A2E8F01}"/>
              </a:ext>
            </a:extLst>
          </p:cNvPr>
          <p:cNvGrpSpPr/>
          <p:nvPr/>
        </p:nvGrpSpPr>
        <p:grpSpPr>
          <a:xfrm>
            <a:off x="-533400" y="853677"/>
            <a:ext cx="12287250" cy="4137550"/>
            <a:chOff x="-20769" y="1515051"/>
            <a:chExt cx="11479343" cy="4361758"/>
          </a:xfrm>
        </p:grpSpPr>
        <p:grpSp>
          <p:nvGrpSpPr>
            <p:cNvPr id="19" name="Group 18">
              <a:extLst>
                <a:ext uri="{FF2B5EF4-FFF2-40B4-BE49-F238E27FC236}">
                  <a16:creationId xmlns:a16="http://schemas.microsoft.com/office/drawing/2014/main" id="{18203A16-9FD5-4FDE-8CF0-C2FEB95638CA}"/>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FD13D4E6-4DF9-34E5-848E-195E27947855}"/>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1FF64EA-98AB-06F0-38F2-D9CD7D6922DF}"/>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5A0925C0-AECA-22EF-BD6A-45FDD3A18E32}"/>
                  </a:ext>
                </a:extLst>
              </p:cNvPr>
              <p:cNvSpPr/>
              <p:nvPr/>
            </p:nvSpPr>
            <p:spPr>
              <a:xfrm>
                <a:off x="1121121" y="2005442"/>
                <a:ext cx="9839125"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965D94C4-2E1D-BFF3-B3BD-FA32C92533CC}"/>
                </a:ext>
              </a:extLst>
            </p:cNvPr>
            <p:cNvSpPr txBox="1"/>
            <p:nvPr/>
          </p:nvSpPr>
          <p:spPr>
            <a:xfrm>
              <a:off x="3845730" y="2187216"/>
              <a:ext cx="4116102" cy="584018"/>
            </a:xfrm>
            <a:prstGeom prst="rect">
              <a:avLst/>
            </a:prstGeom>
            <a:noFill/>
          </p:spPr>
          <p:txBody>
            <a:bodyPr wrap="square" rtlCol="0">
              <a:spAutoFit/>
            </a:bodyPr>
            <a:lstStyle/>
            <a:p>
              <a:pPr algn="ctr"/>
              <a:r>
                <a:rPr lang="en-GB" sz="3000" b="1" dirty="0">
                  <a:solidFill>
                    <a:schemeClr val="bg1"/>
                  </a:solidFill>
                </a:rPr>
                <a:t>Stay Informed and Agile</a:t>
              </a:r>
            </a:p>
          </p:txBody>
        </p:sp>
        <p:sp>
          <p:nvSpPr>
            <p:cNvPr id="25" name="TextBox 24">
              <a:extLst>
                <a:ext uri="{FF2B5EF4-FFF2-40B4-BE49-F238E27FC236}">
                  <a16:creationId xmlns:a16="http://schemas.microsoft.com/office/drawing/2014/main" id="{5E92C4FF-7ADA-6D62-0949-8F0BAE3A5BFD}"/>
                </a:ext>
              </a:extLst>
            </p:cNvPr>
            <p:cNvSpPr txBox="1"/>
            <p:nvPr/>
          </p:nvSpPr>
          <p:spPr>
            <a:xfrm>
              <a:off x="1235229" y="3443400"/>
              <a:ext cx="9591536" cy="2433409"/>
            </a:xfrm>
            <a:prstGeom prst="rect">
              <a:avLst/>
            </a:prstGeom>
            <a:noFill/>
          </p:spPr>
          <p:txBody>
            <a:bodyPr wrap="square" rtlCol="0">
              <a:spAutoFit/>
            </a:bodyPr>
            <a:lstStyle/>
            <a:p>
              <a:pPr algn="ctr"/>
              <a:r>
                <a:rPr lang="en-US" sz="2400" dirty="0">
                  <a:solidFill>
                    <a:schemeClr val="bg1"/>
                  </a:solidFill>
                </a:rPr>
                <a:t>Keep an eye on market trends (tourism forecasts, economic indicators). If you see warning signs (e.g., a forecasted economic downturn or new competitor opening nearby), update your financial plans proactively. Being aware means you can react </a:t>
              </a:r>
              <a:r>
                <a:rPr lang="en-US" sz="2400" i="1" dirty="0">
                  <a:solidFill>
                    <a:schemeClr val="bg1"/>
                  </a:solidFill>
                </a:rPr>
                <a:t>before</a:t>
              </a:r>
              <a:r>
                <a:rPr lang="en-US" sz="2400" dirty="0">
                  <a:solidFill>
                    <a:schemeClr val="bg1"/>
                  </a:solidFill>
                </a:rPr>
                <a:t> a risk becomes a crisis. As Warren Buffett famously said, </a:t>
              </a:r>
              <a:r>
                <a:rPr lang="en-US" sz="2400" i="1" dirty="0">
                  <a:solidFill>
                    <a:schemeClr val="bg1"/>
                  </a:solidFill>
                </a:rPr>
                <a:t>“Risk comes from not knowing what you’re doing.”</a:t>
              </a:r>
              <a:r>
                <a:rPr lang="en-US" sz="2400" dirty="0">
                  <a:solidFill>
                    <a:schemeClr val="bg1"/>
                  </a:solidFill>
                </a:rPr>
                <a:t> The more you understand your business environment and finances, the better you can manage risk.</a:t>
              </a:r>
              <a:endParaRPr lang="en-GB" sz="2400" dirty="0">
                <a:solidFill>
                  <a:schemeClr val="bg1"/>
                </a:solidFill>
              </a:endParaRPr>
            </a:p>
          </p:txBody>
        </p:sp>
      </p:grpSp>
      <p:sp>
        <p:nvSpPr>
          <p:cNvPr id="5" name="TextBox 4">
            <a:extLst>
              <a:ext uri="{FF2B5EF4-FFF2-40B4-BE49-F238E27FC236}">
                <a16:creationId xmlns:a16="http://schemas.microsoft.com/office/drawing/2014/main" id="{2AD00D3E-7BE8-6B09-CE9A-05645C42D5E1}"/>
              </a:ext>
            </a:extLst>
          </p:cNvPr>
          <p:cNvSpPr txBox="1"/>
          <p:nvPr/>
        </p:nvSpPr>
        <p:spPr>
          <a:xfrm>
            <a:off x="699227" y="5265659"/>
            <a:ext cx="10812993" cy="1446550"/>
          </a:xfrm>
          <a:prstGeom prst="rect">
            <a:avLst/>
          </a:prstGeom>
          <a:noFill/>
        </p:spPr>
        <p:txBody>
          <a:bodyPr wrap="square">
            <a:spAutoFit/>
          </a:bodyPr>
          <a:lstStyle/>
          <a:p>
            <a:r>
              <a:rPr lang="en-US" sz="2200" dirty="0">
                <a:solidFill>
                  <a:srgbClr val="595959"/>
                </a:solidFill>
              </a:rPr>
              <a:t>Lastly, remember that risk management is woven throughout the EPIC STAYS approach. Anticipating risks in your financial planning will make your business more resilient. By preparing for the worst (while still hoping for the best), you can ensure that a bump in the road doesn’t derail your entire venture.</a:t>
            </a:r>
            <a:endParaRPr lang="en-IE" sz="2200" dirty="0">
              <a:solidFill>
                <a:srgbClr val="595959"/>
              </a:solidFill>
            </a:endParaRPr>
          </a:p>
        </p:txBody>
      </p:sp>
    </p:spTree>
    <p:extLst>
      <p:ext uri="{BB962C8B-B14F-4D97-AF65-F5344CB8AC3E}">
        <p14:creationId xmlns:p14="http://schemas.microsoft.com/office/powerpoint/2010/main" val="3445605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6352E4-E240-8F1C-7E1D-E9BF4F11949C}"/>
              </a:ext>
            </a:extLst>
          </p:cNvPr>
          <p:cNvSpPr>
            <a:spLocks noGrp="1"/>
          </p:cNvSpPr>
          <p:nvPr>
            <p:ph type="body" sz="quarter" idx="21"/>
          </p:nvPr>
        </p:nvSpPr>
        <p:spPr>
          <a:xfrm>
            <a:off x="4486053" y="882982"/>
            <a:ext cx="6934422" cy="4530541"/>
          </a:xfrm>
        </p:spPr>
        <p:txBody>
          <a:bodyPr/>
          <a:lstStyle/>
          <a:p>
            <a:pPr>
              <a:spcAft>
                <a:spcPts val="1200"/>
              </a:spcAft>
            </a:pPr>
            <a:r>
              <a:rPr lang="en-US" sz="2400" dirty="0"/>
              <a:t>It is vital to have </a:t>
            </a:r>
            <a:r>
              <a:rPr lang="en-US" sz="2400" b="1" dirty="0"/>
              <a:t>proactive measures in place</a:t>
            </a:r>
            <a:r>
              <a:rPr lang="en-US" sz="2400" dirty="0"/>
              <a:t>, including conducting regular safety inspections and maintenance to prevent accidents, and having written contingency plans (such as a list of steps in case bookings suddenly drop or a critical piece of equipment breaks). </a:t>
            </a:r>
          </a:p>
          <a:p>
            <a:pPr>
              <a:spcAft>
                <a:spcPts val="1200"/>
              </a:spcAft>
            </a:pPr>
            <a:endParaRPr lang="en-US" sz="2400" dirty="0"/>
          </a:p>
          <a:p>
            <a:pPr>
              <a:spcAft>
                <a:spcPts val="1200"/>
              </a:spcAft>
            </a:pPr>
            <a:r>
              <a:rPr lang="en-US" sz="2400" dirty="0"/>
              <a:t>By identifying and addressing potential risks, operators can prevent major financial losses and ensure the safety of their guests.</a:t>
            </a:r>
          </a:p>
        </p:txBody>
      </p:sp>
      <p:sp>
        <p:nvSpPr>
          <p:cNvPr id="6" name="Text Placeholder 5">
            <a:extLst>
              <a:ext uri="{FF2B5EF4-FFF2-40B4-BE49-F238E27FC236}">
                <a16:creationId xmlns:a16="http://schemas.microsoft.com/office/drawing/2014/main" id="{AD2C06A2-D998-08F4-FDB2-1E478951E830}"/>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35555125-766F-F551-15EA-E08CA9966E06}"/>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B887B500-3794-F357-4747-382F03ED8767}"/>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12" name="Picture Placeholder 11" descr="A house with a driveway and a driveway&#10;&#10;AI-generated content may be incorrect.">
            <a:extLst>
              <a:ext uri="{FF2B5EF4-FFF2-40B4-BE49-F238E27FC236}">
                <a16:creationId xmlns:a16="http://schemas.microsoft.com/office/drawing/2014/main" id="{7D4C364D-564D-4F2F-F4F6-4D8F094F78A1}"/>
              </a:ext>
            </a:extLst>
          </p:cNvPr>
          <p:cNvPicPr>
            <a:picLocks noGrp="1" noChangeAspect="1"/>
          </p:cNvPicPr>
          <p:nvPr>
            <p:ph type="pic" sz="quarter" idx="10"/>
          </p:nvPr>
        </p:nvPicPr>
        <p:blipFill>
          <a:blip r:embed="rId2"/>
          <a:srcRect t="7359" b="7359"/>
          <a:stretch>
            <a:fillRect/>
          </a:stretch>
        </p:blipFill>
        <p:spPr/>
      </p:pic>
    </p:spTree>
    <p:extLst>
      <p:ext uri="{BB962C8B-B14F-4D97-AF65-F5344CB8AC3E}">
        <p14:creationId xmlns:p14="http://schemas.microsoft.com/office/powerpoint/2010/main" val="2765830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F03E3-4A3C-E589-257F-5C853D2BB11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4FCB3B7-AE90-7D14-5C91-05067CBBC5CE}"/>
              </a:ext>
            </a:extLst>
          </p:cNvPr>
          <p:cNvSpPr>
            <a:spLocks noGrp="1"/>
          </p:cNvSpPr>
          <p:nvPr>
            <p:ph type="body" sz="quarter" idx="21"/>
          </p:nvPr>
        </p:nvSpPr>
        <p:spPr>
          <a:xfrm>
            <a:off x="4381278" y="197182"/>
            <a:ext cx="6934422" cy="4530541"/>
          </a:xfrm>
        </p:spPr>
        <p:txBody>
          <a:bodyPr/>
          <a:lstStyle/>
          <a:p>
            <a:pPr>
              <a:spcAft>
                <a:spcPts val="2400"/>
              </a:spcAft>
            </a:pPr>
            <a:r>
              <a:rPr lang="en-IE" sz="2400" b="1" dirty="0"/>
              <a:t>Contingency planning is also about agility, </a:t>
            </a:r>
            <a:r>
              <a:rPr lang="en-IE" sz="2400" dirty="0"/>
              <a:t>deciding in advance where you could cut costs if you absolutely had to. </a:t>
            </a:r>
          </a:p>
          <a:p>
            <a:pPr>
              <a:spcAft>
                <a:spcPts val="2400"/>
              </a:spcAft>
            </a:pPr>
            <a:r>
              <a:rPr lang="en-IE" sz="2400" b="1" dirty="0">
                <a:solidFill>
                  <a:srgbClr val="E96751"/>
                </a:solidFill>
              </a:rPr>
              <a:t>For instance, </a:t>
            </a:r>
            <a:r>
              <a:rPr lang="en-IE" sz="2400" dirty="0"/>
              <a:t>you might outline: </a:t>
            </a:r>
            <a:r>
              <a:rPr lang="en-IE" sz="2400" i="1" dirty="0"/>
              <a:t>“</a:t>
            </a:r>
            <a:r>
              <a:rPr lang="en-IE" sz="2400" i="1" dirty="0">
                <a:solidFill>
                  <a:srgbClr val="E96751"/>
                </a:solidFill>
              </a:rPr>
              <a:t>If </a:t>
            </a:r>
            <a:r>
              <a:rPr lang="en-IE" sz="2400" b="1" i="1" dirty="0">
                <a:solidFill>
                  <a:srgbClr val="E96751"/>
                </a:solidFill>
              </a:rPr>
              <a:t>occupancy drops below 40% for two straight months,</a:t>
            </a:r>
            <a:r>
              <a:rPr lang="en-IE" sz="2400" i="1" dirty="0">
                <a:solidFill>
                  <a:srgbClr val="E96751"/>
                </a:solidFill>
              </a:rPr>
              <a:t> I will temporarily close two rooms/floors to save on utilities and staffing, and focus on filling the remainder.” </a:t>
            </a:r>
          </a:p>
          <a:p>
            <a:pPr>
              <a:spcAft>
                <a:spcPts val="2400"/>
              </a:spcAft>
            </a:pPr>
            <a:r>
              <a:rPr lang="en-IE" sz="2400" dirty="0"/>
              <a:t>It could also mean having ideas for alternative revenue: </a:t>
            </a:r>
            <a:r>
              <a:rPr lang="en-IE" sz="2400" i="1" dirty="0">
                <a:solidFill>
                  <a:srgbClr val="459597"/>
                </a:solidFill>
              </a:rPr>
              <a:t>“If </a:t>
            </a:r>
            <a:r>
              <a:rPr lang="en-IE" sz="2400" b="1" i="1" dirty="0">
                <a:solidFill>
                  <a:srgbClr val="459597"/>
                </a:solidFill>
              </a:rPr>
              <a:t>international travel dries up</a:t>
            </a:r>
            <a:r>
              <a:rPr lang="en-IE" sz="2400" i="1" dirty="0">
                <a:solidFill>
                  <a:srgbClr val="459597"/>
                </a:solidFill>
              </a:rPr>
              <a:t>, pivot to attracting local staycationers with special packages.” </a:t>
            </a:r>
          </a:p>
          <a:p>
            <a:pPr>
              <a:spcAft>
                <a:spcPts val="2400"/>
              </a:spcAft>
            </a:pPr>
            <a:r>
              <a:rPr lang="en-IE" sz="2400" dirty="0"/>
              <a:t>By thinking these through, you won’t panic in the moment – you’ll have a menu of responses ready</a:t>
            </a:r>
            <a:br>
              <a:rPr lang="en-US" sz="2400" dirty="0"/>
            </a:br>
            <a:endParaRPr lang="en-IE" sz="2400" dirty="0"/>
          </a:p>
        </p:txBody>
      </p:sp>
      <p:sp>
        <p:nvSpPr>
          <p:cNvPr id="7" name="Text Placeholder 6">
            <a:extLst>
              <a:ext uri="{FF2B5EF4-FFF2-40B4-BE49-F238E27FC236}">
                <a16:creationId xmlns:a16="http://schemas.microsoft.com/office/drawing/2014/main" id="{1B6773BA-6BDC-71C0-5376-AA45683959ED}"/>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E8F9921B-6C4D-8BA0-586F-D2499EFED986}"/>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12" name="Picture Placeholder 11" descr="A house with a driveway and a driveway&#10;&#10;AI-generated content may be incorrect.">
            <a:extLst>
              <a:ext uri="{FF2B5EF4-FFF2-40B4-BE49-F238E27FC236}">
                <a16:creationId xmlns:a16="http://schemas.microsoft.com/office/drawing/2014/main" id="{61F4AF99-FABA-4BA5-81B3-430A49C36A85}"/>
              </a:ext>
            </a:extLst>
          </p:cNvPr>
          <p:cNvPicPr>
            <a:picLocks noGrp="1" noChangeAspect="1"/>
          </p:cNvPicPr>
          <p:nvPr>
            <p:ph type="pic" sz="quarter" idx="10"/>
          </p:nvPr>
        </p:nvPicPr>
        <p:blipFill>
          <a:blip r:embed="rId2"/>
          <a:srcRect t="7359" b="7359"/>
          <a:stretch>
            <a:fillRect/>
          </a:stretch>
        </p:blipFill>
        <p:spPr/>
      </p:pic>
    </p:spTree>
    <p:extLst>
      <p:ext uri="{BB962C8B-B14F-4D97-AF65-F5344CB8AC3E}">
        <p14:creationId xmlns:p14="http://schemas.microsoft.com/office/powerpoint/2010/main" val="225166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EB4BD-00A0-8310-D4DE-7FD5F9ED16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676E93-6AC7-D76D-23FF-289E7313F2E4}"/>
              </a:ext>
            </a:extLst>
          </p:cNvPr>
          <p:cNvSpPr>
            <a:spLocks noGrp="1"/>
          </p:cNvSpPr>
          <p:nvPr>
            <p:ph type="body" sz="quarter" idx="21"/>
          </p:nvPr>
        </p:nvSpPr>
        <p:spPr>
          <a:xfrm>
            <a:off x="4381278" y="972874"/>
            <a:ext cx="6762972" cy="4530541"/>
          </a:xfrm>
        </p:spPr>
        <p:txBody>
          <a:bodyPr/>
          <a:lstStyle/>
          <a:p>
            <a:pPr>
              <a:spcAft>
                <a:spcPts val="2400"/>
              </a:spcAft>
            </a:pPr>
            <a:r>
              <a:rPr lang="en-IE" sz="2400" dirty="0"/>
              <a:t>Remember, </a:t>
            </a:r>
            <a:r>
              <a:rPr lang="en-IE" sz="2400" b="1" dirty="0"/>
              <a:t>the goal of contingency planning is to ensure a bump in the road doesn’t become a fatal crash</a:t>
            </a:r>
            <a:r>
              <a:rPr lang="en-IE" sz="2400" dirty="0"/>
              <a:t>.</a:t>
            </a:r>
          </a:p>
          <a:p>
            <a:pPr>
              <a:spcAft>
                <a:spcPts val="2400"/>
              </a:spcAft>
            </a:pPr>
            <a:r>
              <a:rPr lang="en-IE" sz="2400" dirty="0"/>
              <a:t>Businesses with good contingency plans navigated crises like COVID-19 far better – for example, they quickly cut costs, used their cash reserves, or switched to new markets, and lived to see the recovery. </a:t>
            </a:r>
          </a:p>
          <a:p>
            <a:pPr>
              <a:spcAft>
                <a:spcPts val="2400"/>
              </a:spcAft>
            </a:pPr>
            <a:r>
              <a:rPr lang="en-IE" sz="2400" dirty="0"/>
              <a:t>While we always hope you won’t need these backup plans, knowing they’re in place will give you confidence and stability as you move forward.</a:t>
            </a:r>
          </a:p>
          <a:p>
            <a:pPr>
              <a:spcAft>
                <a:spcPts val="2400"/>
              </a:spcAft>
            </a:pPr>
            <a:br>
              <a:rPr lang="en-US" sz="2400" dirty="0"/>
            </a:br>
            <a:endParaRPr lang="en-IE" sz="2400" dirty="0"/>
          </a:p>
        </p:txBody>
      </p:sp>
      <p:sp>
        <p:nvSpPr>
          <p:cNvPr id="7" name="Text Placeholder 6">
            <a:extLst>
              <a:ext uri="{FF2B5EF4-FFF2-40B4-BE49-F238E27FC236}">
                <a16:creationId xmlns:a16="http://schemas.microsoft.com/office/drawing/2014/main" id="{2CE1738A-CD1F-E7CB-A9C6-4969341C5BD2}"/>
              </a:ext>
            </a:extLst>
          </p:cNvPr>
          <p:cNvSpPr>
            <a:spLocks noGrp="1"/>
          </p:cNvSpPr>
          <p:nvPr>
            <p:ph type="body" sz="quarter" idx="18"/>
          </p:nvPr>
        </p:nvSpPr>
        <p:spPr/>
        <p:txBody>
          <a:bodyPr/>
          <a:lstStyle/>
          <a:p>
            <a:r>
              <a:rPr lang="en-US" b="0" dirty="0"/>
              <a:t>Contingency planning is also about agility</a:t>
            </a:r>
            <a:endParaRPr lang="en-IE" b="0" dirty="0"/>
          </a:p>
        </p:txBody>
      </p:sp>
      <p:sp>
        <p:nvSpPr>
          <p:cNvPr id="8" name="Text Placeholder 7">
            <a:extLst>
              <a:ext uri="{FF2B5EF4-FFF2-40B4-BE49-F238E27FC236}">
                <a16:creationId xmlns:a16="http://schemas.microsoft.com/office/drawing/2014/main" id="{2BF54C97-67E9-451B-62E2-A7F039FF077B}"/>
              </a:ext>
            </a:extLst>
          </p:cNvPr>
          <p:cNvSpPr>
            <a:spLocks noGrp="1"/>
          </p:cNvSpPr>
          <p:nvPr>
            <p:ph type="body" sz="quarter" idx="19"/>
          </p:nvPr>
        </p:nvSpPr>
        <p:spPr>
          <a:xfrm>
            <a:off x="691820" y="2180882"/>
            <a:ext cx="2597067" cy="385564"/>
          </a:xfrm>
        </p:spPr>
        <p:txBody>
          <a:bodyPr/>
          <a:lstStyle/>
          <a:p>
            <a:r>
              <a:rPr lang="en-IE" dirty="0"/>
              <a:t>Risk Management</a:t>
            </a:r>
          </a:p>
        </p:txBody>
      </p:sp>
      <p:pic>
        <p:nvPicPr>
          <p:cNvPr id="9" name="Picture Placeholder 8" descr="A building with a mirror on the outside&#10;&#10;AI-generated content may be incorrect.">
            <a:extLst>
              <a:ext uri="{FF2B5EF4-FFF2-40B4-BE49-F238E27FC236}">
                <a16:creationId xmlns:a16="http://schemas.microsoft.com/office/drawing/2014/main" id="{E9FDBF3B-C130-65AF-7FBF-536EBD36FF13}"/>
              </a:ext>
            </a:extLst>
          </p:cNvPr>
          <p:cNvPicPr>
            <a:picLocks noGrp="1" noChangeAspect="1"/>
          </p:cNvPicPr>
          <p:nvPr>
            <p:ph type="pic" sz="quarter" idx="10"/>
          </p:nvPr>
        </p:nvPicPr>
        <p:blipFill>
          <a:blip r:embed="rId2"/>
          <a:srcRect t="7323" b="7323"/>
          <a:stretch>
            <a:fillRect/>
          </a:stretch>
        </p:blipFill>
        <p:spPr/>
      </p:pic>
    </p:spTree>
    <p:extLst>
      <p:ext uri="{BB962C8B-B14F-4D97-AF65-F5344CB8AC3E}">
        <p14:creationId xmlns:p14="http://schemas.microsoft.com/office/powerpoint/2010/main" val="1011798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E1A6-5820-EF5B-3C96-39D773B74640}"/>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7EC6EEFE-EB77-5F81-BE26-AE6EB3E4482F}"/>
              </a:ext>
            </a:extLst>
          </p:cNvPr>
          <p:cNvPicPr>
            <a:picLocks noGrp="1" noChangeAspect="1"/>
          </p:cNvPicPr>
          <p:nvPr>
            <p:ph type="pic" sz="quarter" idx="10"/>
          </p:nvPr>
        </p:nvPicPr>
        <p:blipFill>
          <a:blip r:embed="rId2"/>
          <a:srcRect t="7352" b="7352"/>
          <a:stretch>
            <a:fillRect/>
          </a:stretch>
        </p:blipFill>
        <p:spPr/>
      </p:pic>
      <p:sp>
        <p:nvSpPr>
          <p:cNvPr id="5" name="Text Placeholder 4">
            <a:extLst>
              <a:ext uri="{FF2B5EF4-FFF2-40B4-BE49-F238E27FC236}">
                <a16:creationId xmlns:a16="http://schemas.microsoft.com/office/drawing/2014/main" id="{95ABDEB1-B6E5-95BC-FBA8-9B17EEBF94C1}"/>
              </a:ext>
            </a:extLst>
          </p:cNvPr>
          <p:cNvSpPr>
            <a:spLocks noGrp="1"/>
          </p:cNvSpPr>
          <p:nvPr>
            <p:ph type="body" sz="quarter" idx="21"/>
          </p:nvPr>
        </p:nvSpPr>
        <p:spPr>
          <a:xfrm>
            <a:off x="4876800" y="572784"/>
            <a:ext cx="6229350" cy="4530541"/>
          </a:xfrm>
        </p:spPr>
        <p:txBody>
          <a:bodyPr/>
          <a:lstStyle/>
          <a:p>
            <a:pPr>
              <a:spcAft>
                <a:spcPts val="2400"/>
              </a:spcAft>
            </a:pPr>
            <a:r>
              <a:rPr lang="en-US" sz="2400" dirty="0">
                <a:solidFill>
                  <a:srgbClr val="595959"/>
                </a:solidFill>
              </a:rPr>
              <a:t>Finally, you can start implementing the tools in these sections and start </a:t>
            </a:r>
            <a:r>
              <a:rPr lang="en-US" sz="2400" b="1" dirty="0">
                <a:solidFill>
                  <a:srgbClr val="595959"/>
                </a:solidFill>
              </a:rPr>
              <a:t>planning for sustainability and growth.</a:t>
            </a:r>
          </a:p>
          <a:p>
            <a:pPr>
              <a:spcAft>
                <a:spcPts val="2400"/>
              </a:spcAft>
            </a:pPr>
            <a:r>
              <a:rPr lang="en-US" sz="2400" b="1" dirty="0">
                <a:solidFill>
                  <a:srgbClr val="595959"/>
                </a:solidFill>
              </a:rPr>
              <a:t>Ask yourself, </a:t>
            </a:r>
            <a:r>
              <a:rPr lang="en-US" sz="2400" dirty="0">
                <a:solidFill>
                  <a:srgbClr val="E96751"/>
                </a:solidFill>
              </a:rPr>
              <a:t>once the business is stable, how might you scale or improve? </a:t>
            </a:r>
          </a:p>
          <a:p>
            <a:pPr>
              <a:spcAft>
                <a:spcPts val="2400"/>
              </a:spcAft>
            </a:pPr>
            <a:r>
              <a:rPr lang="en-US" sz="2400" dirty="0">
                <a:solidFill>
                  <a:srgbClr val="595959"/>
                </a:solidFill>
              </a:rPr>
              <a:t>This could include reinvesting profits into adding new units or amenities (e.g. another cabin or a sauna) and </a:t>
            </a:r>
            <a:r>
              <a:rPr lang="en-US" sz="2400" dirty="0" err="1">
                <a:solidFill>
                  <a:srgbClr val="595959"/>
                </a:solidFill>
              </a:rPr>
              <a:t>analysing</a:t>
            </a:r>
            <a:r>
              <a:rPr lang="en-US" sz="2400" dirty="0">
                <a:solidFill>
                  <a:srgbClr val="595959"/>
                </a:solidFill>
              </a:rPr>
              <a:t> the return on investment (ROI) for these expansions. </a:t>
            </a:r>
          </a:p>
          <a:p>
            <a:pPr>
              <a:spcAft>
                <a:spcPts val="2400"/>
              </a:spcAft>
            </a:pPr>
            <a:r>
              <a:rPr lang="en-US" sz="2400" dirty="0">
                <a:solidFill>
                  <a:srgbClr val="595959"/>
                </a:solidFill>
              </a:rPr>
              <a:t>Remember that growth should be sensible and in line with market demand – it’s part of long-term planning.</a:t>
            </a:r>
          </a:p>
          <a:p>
            <a:pPr>
              <a:spcAft>
                <a:spcPts val="2400"/>
              </a:spcAft>
            </a:pPr>
            <a:endParaRPr lang="en-US" sz="2400" dirty="0">
              <a:solidFill>
                <a:srgbClr val="595959"/>
              </a:solidFill>
            </a:endParaRPr>
          </a:p>
          <a:p>
            <a:pPr>
              <a:spcAft>
                <a:spcPts val="2400"/>
              </a:spcAft>
            </a:pPr>
            <a:endParaRPr lang="en-IE" sz="2400" dirty="0">
              <a:solidFill>
                <a:srgbClr val="595959"/>
              </a:solidFill>
            </a:endParaRPr>
          </a:p>
        </p:txBody>
      </p:sp>
      <p:sp>
        <p:nvSpPr>
          <p:cNvPr id="8" name="Text Placeholder 7">
            <a:extLst>
              <a:ext uri="{FF2B5EF4-FFF2-40B4-BE49-F238E27FC236}">
                <a16:creationId xmlns:a16="http://schemas.microsoft.com/office/drawing/2014/main" id="{F79E8BA6-011E-3E2B-5563-6F2603F36EA5}"/>
              </a:ext>
            </a:extLst>
          </p:cNvPr>
          <p:cNvSpPr>
            <a:spLocks noGrp="1"/>
          </p:cNvSpPr>
          <p:nvPr>
            <p:ph type="body" sz="quarter" idx="18"/>
          </p:nvPr>
        </p:nvSpPr>
        <p:spPr/>
        <p:txBody>
          <a:bodyPr/>
          <a:lstStyle/>
          <a:p>
            <a:r>
              <a:rPr lang="en-IE" b="0" dirty="0"/>
              <a:t>Planning for Growth</a:t>
            </a:r>
          </a:p>
        </p:txBody>
      </p:sp>
      <p:sp>
        <p:nvSpPr>
          <p:cNvPr id="4" name="Text Placeholder 3">
            <a:extLst>
              <a:ext uri="{FF2B5EF4-FFF2-40B4-BE49-F238E27FC236}">
                <a16:creationId xmlns:a16="http://schemas.microsoft.com/office/drawing/2014/main" id="{4C7141ED-CA65-6200-F822-C655AAC476C1}"/>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927655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8211-B1AE-E75A-2303-B081BE4F9483}"/>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3F4FB20C-ABB3-162E-3B9E-0818F6713DEC}"/>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6F37EB1D-BF27-97D5-902A-3C0F1E80BCCF}"/>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6F90C2E4-B5CC-7278-D4CD-F86FCE0369EA}"/>
              </a:ext>
            </a:extLst>
          </p:cNvPr>
          <p:cNvSpPr>
            <a:spLocks noGrp="1"/>
          </p:cNvSpPr>
          <p:nvPr>
            <p:ph type="body" sz="quarter" idx="21"/>
          </p:nvPr>
        </p:nvSpPr>
        <p:spPr>
          <a:xfrm>
            <a:off x="4295554" y="899285"/>
            <a:ext cx="6381972" cy="4530541"/>
          </a:xfrm>
        </p:spPr>
        <p:txBody>
          <a:bodyPr/>
          <a:lstStyle/>
          <a:p>
            <a:pPr>
              <a:spcAft>
                <a:spcPts val="1200"/>
              </a:spcAft>
            </a:pPr>
            <a:r>
              <a:rPr lang="en-US" sz="2400" dirty="0">
                <a:solidFill>
                  <a:srgbClr val="595959"/>
                </a:solidFill>
              </a:rPr>
              <a:t>In conclusion, this module reinforces that by </a:t>
            </a:r>
            <a:r>
              <a:rPr lang="en-US" sz="2400" b="1" dirty="0">
                <a:solidFill>
                  <a:srgbClr val="595959"/>
                </a:solidFill>
              </a:rPr>
              <a:t>integrating all previous topics – from solid budgeting and pricing to vigilant cash flow management, risk preparedness, and sustainable practices – you create a resilient, viable business model</a:t>
            </a:r>
            <a:r>
              <a:rPr lang="en-US" sz="2400" dirty="0">
                <a:solidFill>
                  <a:srgbClr val="595959"/>
                </a:solidFill>
              </a:rPr>
              <a:t>. </a:t>
            </a:r>
          </a:p>
          <a:p>
            <a:pPr>
              <a:spcAft>
                <a:spcPts val="1200"/>
              </a:spcAft>
            </a:pPr>
            <a:endParaRPr lang="en-US" sz="2400" dirty="0">
              <a:solidFill>
                <a:srgbClr val="595959"/>
              </a:solidFill>
            </a:endParaRPr>
          </a:p>
          <a:p>
            <a:pPr>
              <a:spcAft>
                <a:spcPts val="1200"/>
              </a:spcAft>
            </a:pPr>
            <a:r>
              <a:rPr lang="en-US" sz="2400" dirty="0">
                <a:solidFill>
                  <a:srgbClr val="595959"/>
                </a:solidFill>
              </a:rPr>
              <a:t>Now start applying the learned principles so your unique business can thrive financially while also contributing positively to your environment and community.</a:t>
            </a:r>
            <a:endParaRPr lang="en-IE" sz="2400" dirty="0">
              <a:solidFill>
                <a:srgbClr val="595959"/>
              </a:solidFill>
            </a:endParaRPr>
          </a:p>
        </p:txBody>
      </p:sp>
      <p:sp>
        <p:nvSpPr>
          <p:cNvPr id="8" name="Text Placeholder 7">
            <a:extLst>
              <a:ext uri="{FF2B5EF4-FFF2-40B4-BE49-F238E27FC236}">
                <a16:creationId xmlns:a16="http://schemas.microsoft.com/office/drawing/2014/main" id="{DB9620C6-8480-4052-AA88-BB47DB7557BE}"/>
              </a:ext>
            </a:extLst>
          </p:cNvPr>
          <p:cNvSpPr>
            <a:spLocks noGrp="1"/>
          </p:cNvSpPr>
          <p:nvPr>
            <p:ph type="body" sz="quarter" idx="18"/>
          </p:nvPr>
        </p:nvSpPr>
        <p:spPr/>
        <p:txBody>
          <a:bodyPr/>
          <a:lstStyle/>
          <a:p>
            <a:r>
              <a:rPr lang="en-IE" b="0" dirty="0"/>
              <a:t>Planning for Growth</a:t>
            </a:r>
          </a:p>
        </p:txBody>
      </p:sp>
      <p:sp>
        <p:nvSpPr>
          <p:cNvPr id="4" name="Text Placeholder 3">
            <a:extLst>
              <a:ext uri="{FF2B5EF4-FFF2-40B4-BE49-F238E27FC236}">
                <a16:creationId xmlns:a16="http://schemas.microsoft.com/office/drawing/2014/main" id="{A37FEEE3-BECF-7090-6221-DA6459305AFD}"/>
              </a:ext>
            </a:extLst>
          </p:cNvPr>
          <p:cNvSpPr>
            <a:spLocks noGrp="1"/>
          </p:cNvSpPr>
          <p:nvPr>
            <p:ph type="body" sz="quarter" idx="19"/>
          </p:nvPr>
        </p:nvSpPr>
        <p:spPr>
          <a:xfrm>
            <a:off x="758692" y="2090541"/>
            <a:ext cx="2597067" cy="385564"/>
          </a:xfrm>
        </p:spPr>
        <p:txBody>
          <a:bodyPr/>
          <a:lstStyle/>
          <a:p>
            <a:pPr>
              <a:spcAft>
                <a:spcPts val="1200"/>
              </a:spcAft>
            </a:pPr>
            <a:r>
              <a:rPr lang="en-IE" dirty="0"/>
              <a:t>Long Term Viability</a:t>
            </a:r>
          </a:p>
          <a:p>
            <a:pPr>
              <a:spcAft>
                <a:spcPts val="1200"/>
              </a:spcAft>
            </a:pPr>
            <a:br>
              <a:rPr lang="en-US" dirty="0"/>
            </a:br>
            <a:endParaRPr lang="en-IE" dirty="0"/>
          </a:p>
        </p:txBody>
      </p:sp>
    </p:spTree>
    <p:extLst>
      <p:ext uri="{BB962C8B-B14F-4D97-AF65-F5344CB8AC3E}">
        <p14:creationId xmlns:p14="http://schemas.microsoft.com/office/powerpoint/2010/main" val="222472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Resources and Supports</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Access tools, templates, and funding guides to plan and finance your alternative accommodation.</a:t>
            </a:r>
            <a:br>
              <a:rPr lang="en-US" sz="2200" dirty="0">
                <a:solidFill>
                  <a:srgbClr val="494949"/>
                </a:solidFill>
              </a:rPr>
            </a:br>
            <a:r>
              <a:rPr lang="en-US" sz="2200" dirty="0">
                <a:solidFill>
                  <a:srgbClr val="494949"/>
                </a:solidFill>
              </a:rPr>
              <a:t>Find trusted platforms for managing bookings, calculating guest costs, and tracking revenue.</a:t>
            </a:r>
            <a:br>
              <a:rPr lang="en-US" sz="2200" dirty="0">
                <a:solidFill>
                  <a:srgbClr val="494949"/>
                </a:solidFill>
              </a:rPr>
            </a:br>
            <a:r>
              <a:rPr lang="en-US" sz="2200" dirty="0">
                <a:solidFill>
                  <a:srgbClr val="494949"/>
                </a:solidFill>
              </a:rPr>
              <a:t>Get support from other groups, articles, and experts in the field. Use videos, tools and guides to help you grow your business, skills and confidence.</a:t>
            </a:r>
            <a:endParaRPr lang="en-IE" sz="2200" dirty="0">
              <a:solidFill>
                <a:srgbClr val="494949"/>
              </a:solidFill>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6FFC-35F5-623E-E2A9-12046C4028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B17618-40BB-AB68-5CE8-9CC3CB62AF80}"/>
              </a:ext>
            </a:extLst>
          </p:cNvPr>
          <p:cNvSpPr>
            <a:spLocks noGrp="1"/>
          </p:cNvSpPr>
          <p:nvPr>
            <p:ph type="body" sz="quarter" idx="16"/>
          </p:nvPr>
        </p:nvSpPr>
        <p:spPr>
          <a:xfrm>
            <a:off x="630166" y="1423002"/>
            <a:ext cx="10323585" cy="3066422"/>
          </a:xfrm>
        </p:spPr>
        <p:txBody>
          <a:bodyPr>
            <a:noAutofit/>
          </a:bodyPr>
          <a:lstStyle/>
          <a:p>
            <a:endParaRPr lang="en-US" sz="2800" dirty="0">
              <a:solidFill>
                <a:srgbClr val="595959"/>
              </a:solidFill>
            </a:endParaRPr>
          </a:p>
          <a:p>
            <a:r>
              <a:rPr lang="en-US" sz="3200" b="1" dirty="0">
                <a:solidFill>
                  <a:srgbClr val="E96751"/>
                </a:solidFill>
              </a:rPr>
              <a:t>Section 12: Green Investments for Long-Term Financial Health </a:t>
            </a:r>
          </a:p>
          <a:p>
            <a:endParaRPr lang="en-US" sz="2800" dirty="0">
              <a:solidFill>
                <a:srgbClr val="E96751"/>
              </a:solidFill>
            </a:endParaRPr>
          </a:p>
          <a:p>
            <a:r>
              <a:rPr lang="en-US" sz="2800" i="1" dirty="0">
                <a:solidFill>
                  <a:srgbClr val="E96751"/>
                </a:solidFill>
              </a:rPr>
              <a:t>How can I ensure my business remains environmentally sustainable, protected and financially </a:t>
            </a:r>
            <a:r>
              <a:rPr lang="en-US" sz="2800" b="1" i="1" dirty="0">
                <a:solidFill>
                  <a:srgbClr val="E96751"/>
                </a:solidFill>
              </a:rPr>
              <a:t>viable long term</a:t>
            </a:r>
            <a:r>
              <a:rPr lang="en-US" sz="2800" i="1" dirty="0">
                <a:solidFill>
                  <a:srgbClr val="E96751"/>
                </a:solidFill>
              </a:rPr>
              <a:t>? </a:t>
            </a:r>
          </a:p>
          <a:p>
            <a:endParaRPr lang="en-US" sz="2800" i="1" dirty="0">
              <a:solidFill>
                <a:srgbClr val="E96751"/>
              </a:solidFill>
            </a:endParaRPr>
          </a:p>
          <a:p>
            <a:r>
              <a:rPr lang="en-US" sz="2800" b="1" dirty="0">
                <a:solidFill>
                  <a:srgbClr val="595959"/>
                </a:solidFill>
              </a:rPr>
              <a:t>Objective: </a:t>
            </a:r>
            <a:r>
              <a:rPr lang="en-US" sz="2800" dirty="0">
                <a:solidFill>
                  <a:srgbClr val="595959"/>
                </a:solidFill>
              </a:rPr>
              <a:t>To identify financial risks, build contingency plans, invest wisely in eco-decisions and implement long-term sustainability strategies.  </a:t>
            </a:r>
          </a:p>
          <a:p>
            <a:pPr marL="342900" indent="-342900">
              <a:spcAft>
                <a:spcPts val="1200"/>
              </a:spcAft>
              <a:buFont typeface="Wingdings" panose="05000000000000000000" pitchFamily="2" charset="2"/>
              <a:buChar char="v"/>
            </a:pPr>
            <a:endParaRPr lang="en-US" sz="2800" dirty="0">
              <a:solidFill>
                <a:srgbClr val="595959"/>
              </a:solidFill>
            </a:endParaRPr>
          </a:p>
        </p:txBody>
      </p:sp>
      <p:sp>
        <p:nvSpPr>
          <p:cNvPr id="7" name="Slide Number Placeholder 5">
            <a:extLst>
              <a:ext uri="{FF2B5EF4-FFF2-40B4-BE49-F238E27FC236}">
                <a16:creationId xmlns:a16="http://schemas.microsoft.com/office/drawing/2014/main" id="{2800DBED-01D9-5AF3-0DF3-F5F7BE5E4D4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dirty="0"/>
          </a:p>
        </p:txBody>
      </p:sp>
      <p:sp>
        <p:nvSpPr>
          <p:cNvPr id="4" name="Freeform 28">
            <a:extLst>
              <a:ext uri="{FF2B5EF4-FFF2-40B4-BE49-F238E27FC236}">
                <a16:creationId xmlns:a16="http://schemas.microsoft.com/office/drawing/2014/main" id="{549C4BA3-00AA-CC07-8D07-31FF2065BFF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D4C0A240-631E-0D80-2912-5739FECC104C}"/>
              </a:ext>
            </a:extLst>
          </p:cNvPr>
          <p:cNvSpPr txBox="1">
            <a:spLocks/>
          </p:cNvSpPr>
          <p:nvPr/>
        </p:nvSpPr>
        <p:spPr>
          <a:xfrm>
            <a:off x="448808" y="0"/>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2361261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BE3A-59BE-212F-5FB8-3A4E139BD4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FB3A3A-A73F-C735-C914-1E8B73A88F01}"/>
              </a:ext>
            </a:extLst>
          </p:cNvPr>
          <p:cNvSpPr>
            <a:spLocks noGrp="1"/>
          </p:cNvSpPr>
          <p:nvPr>
            <p:ph type="body" sz="quarter" idx="18"/>
          </p:nvPr>
        </p:nvSpPr>
        <p:spPr>
          <a:xfrm>
            <a:off x="4950582" y="1299930"/>
            <a:ext cx="6565143" cy="2213420"/>
          </a:xfrm>
        </p:spPr>
        <p:txBody>
          <a:bodyPr/>
          <a:lstStyle/>
          <a:p>
            <a:r>
              <a:rPr lang="en-US" b="1" dirty="0"/>
              <a:t>Simple Budget Template (Excel or Google Sheets):</a:t>
            </a:r>
            <a:r>
              <a:rPr lang="en-US" dirty="0"/>
              <a:t> A starting point is a generic small business budget or startup cost template. Many are available – for instance, Microsoft Office’s template gallery has financial management templates for Excel. </a:t>
            </a:r>
            <a:r>
              <a:rPr lang="en-US" dirty="0">
                <a:solidFill>
                  <a:srgbClr val="E96751"/>
                </a:solidFill>
                <a:hlinkClick r:id="rId2">
                  <a:extLst>
                    <a:ext uri="{A12FA001-AC4F-418D-AE19-62706E023703}">
                      <ahyp:hlinkClr xmlns:ahyp="http://schemas.microsoft.com/office/drawing/2018/hyperlinkcolor" val="tx"/>
                    </a:ext>
                  </a:extLst>
                </a:hlinkClick>
              </a:rPr>
              <a:t>create.microsoft.com</a:t>
            </a:r>
            <a:r>
              <a:rPr lang="en-US" dirty="0"/>
              <a:t>.</a:t>
            </a:r>
          </a:p>
        </p:txBody>
      </p:sp>
      <p:cxnSp>
        <p:nvCxnSpPr>
          <p:cNvPr id="7" name="Straight Connector 6">
            <a:extLst>
              <a:ext uri="{FF2B5EF4-FFF2-40B4-BE49-F238E27FC236}">
                <a16:creationId xmlns:a16="http://schemas.microsoft.com/office/drawing/2014/main" id="{E7305ADF-2D61-1159-2722-A84D8D8F1762}"/>
              </a:ext>
            </a:extLst>
          </p:cNvPr>
          <p:cNvCxnSpPr/>
          <p:nvPr/>
        </p:nvCxnSpPr>
        <p:spPr>
          <a:xfrm>
            <a:off x="1290918" y="31447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B2B3C451-3047-A813-6B77-F3B9630F31E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3C24FD2-BDF8-51B5-E3F7-29037E0B729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667129D1-D39C-7AB7-DA5F-A2FA95594B79}"/>
              </a:ext>
            </a:extLst>
          </p:cNvPr>
          <p:cNvSpPr txBox="1"/>
          <p:nvPr/>
        </p:nvSpPr>
        <p:spPr>
          <a:xfrm>
            <a:off x="448951" y="1299930"/>
            <a:ext cx="4280322" cy="1077218"/>
          </a:xfrm>
          <a:prstGeom prst="rect">
            <a:avLst/>
          </a:prstGeom>
          <a:noFill/>
        </p:spPr>
        <p:txBody>
          <a:bodyPr wrap="square">
            <a:spAutoFit/>
          </a:bodyPr>
          <a:lstStyle/>
          <a:p>
            <a:pPr algn="ctr"/>
            <a:r>
              <a:rPr lang="en-US" sz="3200" b="1" dirty="0"/>
              <a:t>Simple Budget Template </a:t>
            </a:r>
          </a:p>
          <a:p>
            <a:pPr algn="ctr"/>
            <a:r>
              <a:rPr lang="en-US" sz="3200" dirty="0"/>
              <a:t>(Excel or Google Sheets)</a:t>
            </a:r>
            <a:endParaRPr lang="en-IE" sz="3200" dirty="0">
              <a:solidFill>
                <a:srgbClr val="494949"/>
              </a:solidFill>
            </a:endParaRPr>
          </a:p>
        </p:txBody>
      </p:sp>
      <p:pic>
        <p:nvPicPr>
          <p:cNvPr id="8" name="Picture 7">
            <a:extLst>
              <a:ext uri="{FF2B5EF4-FFF2-40B4-BE49-F238E27FC236}">
                <a16:creationId xmlns:a16="http://schemas.microsoft.com/office/drawing/2014/main" id="{7B7B102D-BEC0-E4F0-A6C1-4C184FDF3A15}"/>
              </a:ext>
            </a:extLst>
          </p:cNvPr>
          <p:cNvPicPr>
            <a:picLocks noChangeAspect="1"/>
          </p:cNvPicPr>
          <p:nvPr/>
        </p:nvPicPr>
        <p:blipFill>
          <a:blip r:embed="rId3"/>
          <a:stretch>
            <a:fillRect/>
          </a:stretch>
        </p:blipFill>
        <p:spPr>
          <a:xfrm>
            <a:off x="2589112" y="3429000"/>
            <a:ext cx="7391400" cy="2565948"/>
          </a:xfrm>
          <a:prstGeom prst="rect">
            <a:avLst/>
          </a:prstGeom>
        </p:spPr>
      </p:pic>
    </p:spTree>
    <p:extLst>
      <p:ext uri="{BB962C8B-B14F-4D97-AF65-F5344CB8AC3E}">
        <p14:creationId xmlns:p14="http://schemas.microsoft.com/office/powerpoint/2010/main" val="1438101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FA045-4E20-3AA6-CCF1-849016B942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BCC8FE-0DB2-2501-BBFD-030C4D0CA991}"/>
              </a:ext>
            </a:extLst>
          </p:cNvPr>
          <p:cNvSpPr>
            <a:spLocks noGrp="1"/>
          </p:cNvSpPr>
          <p:nvPr>
            <p:ph type="body" sz="quarter" idx="18"/>
          </p:nvPr>
        </p:nvSpPr>
        <p:spPr>
          <a:xfrm>
            <a:off x="5098219" y="506437"/>
            <a:ext cx="6565143" cy="2213420"/>
          </a:xfrm>
        </p:spPr>
        <p:txBody>
          <a:bodyPr/>
          <a:lstStyle/>
          <a:p>
            <a:r>
              <a:rPr lang="en-US" sz="2100" dirty="0"/>
              <a:t>To avoid running out of cash, use a cash flow planner. Smartsheet provides an easy Excel cash flow template </a:t>
            </a:r>
            <a:r>
              <a:rPr lang="en-US" sz="2100" dirty="0">
                <a:solidFill>
                  <a:srgbClr val="E96751"/>
                </a:solidFill>
                <a:hlinkClick r:id="rId2">
                  <a:extLst>
                    <a:ext uri="{A12FA001-AC4F-418D-AE19-62706E023703}">
                      <ahyp:hlinkClr xmlns:ahyp="http://schemas.microsoft.com/office/drawing/2018/hyperlinkcolor" val="tx"/>
                    </a:ext>
                  </a:extLst>
                </a:hlinkClick>
              </a:rPr>
              <a:t>smartsheet.com</a:t>
            </a:r>
            <a:r>
              <a:rPr lang="en-US" sz="2100" dirty="0">
                <a:solidFill>
                  <a:srgbClr val="E96751"/>
                </a:solidFill>
              </a:rPr>
              <a:t>, </a:t>
            </a:r>
            <a:r>
              <a:rPr lang="en-US" sz="2100" dirty="0"/>
              <a:t>and Wenta offers a good Google Sheets template for 12-month cash flow forecasting, </a:t>
            </a:r>
            <a:r>
              <a:rPr lang="en-US" sz="2100" dirty="0">
                <a:solidFill>
                  <a:srgbClr val="E96751"/>
                </a:solidFill>
                <a:hlinkClick r:id="rId3">
                  <a:extLst>
                    <a:ext uri="{A12FA001-AC4F-418D-AE19-62706E023703}">
                      <ahyp:hlinkClr xmlns:ahyp="http://schemas.microsoft.com/office/drawing/2018/hyperlinkcolor" val="tx"/>
                    </a:ext>
                  </a:extLst>
                </a:hlinkClick>
              </a:rPr>
              <a:t>vertex42.com</a:t>
            </a:r>
            <a:r>
              <a:rPr lang="en-US" sz="2100" dirty="0">
                <a:solidFill>
                  <a:srgbClr val="E96751"/>
                </a:solidFill>
              </a:rPr>
              <a:t>. </a:t>
            </a:r>
            <a:r>
              <a:rPr lang="en-US" sz="2100" dirty="0"/>
              <a:t>These allow you to plug in monthly expected income and expenses. S with a 24-month projection – month by month, show when you expect to pay for construction and when revenue kicks in. This tool is also what banks or grants like to see in the appendices. Keep the spreadsheet updated with actuals as you operate to manage seasonality.</a:t>
            </a:r>
          </a:p>
        </p:txBody>
      </p:sp>
      <p:cxnSp>
        <p:nvCxnSpPr>
          <p:cNvPr id="7" name="Straight Connector 6">
            <a:extLst>
              <a:ext uri="{FF2B5EF4-FFF2-40B4-BE49-F238E27FC236}">
                <a16:creationId xmlns:a16="http://schemas.microsoft.com/office/drawing/2014/main" id="{3C97CB6A-BAAB-1118-6A8B-5333405C516F}"/>
              </a:ext>
            </a:extLst>
          </p:cNvPr>
          <p:cNvCxnSpPr/>
          <p:nvPr/>
        </p:nvCxnSpPr>
        <p:spPr>
          <a:xfrm>
            <a:off x="1290918" y="381174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71DFBEE6-C632-93F1-48FB-AC01B50AA8DE}"/>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2B7649D-75F9-3E65-3BE5-2D3FA2D6D6B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05261C49-0AD3-7F30-BFE6-BBF0D1F92403}"/>
              </a:ext>
            </a:extLst>
          </p:cNvPr>
          <p:cNvSpPr txBox="1"/>
          <p:nvPr/>
        </p:nvSpPr>
        <p:spPr>
          <a:xfrm>
            <a:off x="943241" y="1509488"/>
            <a:ext cx="3896685" cy="1077218"/>
          </a:xfrm>
          <a:prstGeom prst="rect">
            <a:avLst/>
          </a:prstGeom>
          <a:noFill/>
        </p:spPr>
        <p:txBody>
          <a:bodyPr wrap="square">
            <a:spAutoFit/>
          </a:bodyPr>
          <a:lstStyle/>
          <a:p>
            <a:pPr algn="ctr"/>
            <a:r>
              <a:rPr lang="en-US" sz="3200" b="1" dirty="0"/>
              <a:t>Cash Flow Tracker </a:t>
            </a:r>
            <a:r>
              <a:rPr lang="en-US" sz="3200" dirty="0"/>
              <a:t>(12-Month Projection)</a:t>
            </a:r>
            <a:endParaRPr lang="en-IE" sz="3200" dirty="0">
              <a:solidFill>
                <a:srgbClr val="494949"/>
              </a:solidFill>
            </a:endParaRPr>
          </a:p>
        </p:txBody>
      </p:sp>
      <p:pic>
        <p:nvPicPr>
          <p:cNvPr id="8" name="Picture 7">
            <a:extLst>
              <a:ext uri="{FF2B5EF4-FFF2-40B4-BE49-F238E27FC236}">
                <a16:creationId xmlns:a16="http://schemas.microsoft.com/office/drawing/2014/main" id="{A4C3F2DE-8E7B-A64D-D617-245CB6BB4D35}"/>
              </a:ext>
            </a:extLst>
          </p:cNvPr>
          <p:cNvPicPr>
            <a:picLocks noChangeAspect="1"/>
          </p:cNvPicPr>
          <p:nvPr/>
        </p:nvPicPr>
        <p:blipFill>
          <a:blip r:embed="rId4"/>
          <a:srcRect b="20070"/>
          <a:stretch>
            <a:fillRect/>
          </a:stretch>
        </p:blipFill>
        <p:spPr>
          <a:xfrm>
            <a:off x="1133924" y="3944891"/>
            <a:ext cx="4772802" cy="2139354"/>
          </a:xfrm>
          <a:prstGeom prst="rect">
            <a:avLst/>
          </a:prstGeom>
        </p:spPr>
      </p:pic>
      <p:pic>
        <p:nvPicPr>
          <p:cNvPr id="10" name="Picture 9">
            <a:extLst>
              <a:ext uri="{FF2B5EF4-FFF2-40B4-BE49-F238E27FC236}">
                <a16:creationId xmlns:a16="http://schemas.microsoft.com/office/drawing/2014/main" id="{E5607137-9BE9-47CD-3BAC-66FBDD7B8888}"/>
              </a:ext>
            </a:extLst>
          </p:cNvPr>
          <p:cNvPicPr>
            <a:picLocks noChangeAspect="1"/>
          </p:cNvPicPr>
          <p:nvPr/>
        </p:nvPicPr>
        <p:blipFill>
          <a:blip r:embed="rId5"/>
          <a:stretch>
            <a:fillRect/>
          </a:stretch>
        </p:blipFill>
        <p:spPr>
          <a:xfrm>
            <a:off x="5953125" y="4065537"/>
            <a:ext cx="5353050" cy="1676174"/>
          </a:xfrm>
          <a:prstGeom prst="rect">
            <a:avLst/>
          </a:prstGeom>
        </p:spPr>
      </p:pic>
    </p:spTree>
    <p:extLst>
      <p:ext uri="{BB962C8B-B14F-4D97-AF65-F5344CB8AC3E}">
        <p14:creationId xmlns:p14="http://schemas.microsoft.com/office/powerpoint/2010/main" val="2725848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D959-28AB-284E-A5BA-493FA7EA9D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01746B-FF9B-50EA-3BF3-3ACC9F5D9A41}"/>
              </a:ext>
            </a:extLst>
          </p:cNvPr>
          <p:cNvSpPr>
            <a:spLocks noGrp="1"/>
          </p:cNvSpPr>
          <p:nvPr>
            <p:ph type="body" sz="quarter" idx="18"/>
          </p:nvPr>
        </p:nvSpPr>
        <p:spPr>
          <a:xfrm>
            <a:off x="940556" y="1436666"/>
            <a:ext cx="10546593" cy="2213420"/>
          </a:xfrm>
        </p:spPr>
        <p:txBody>
          <a:bodyPr/>
          <a:lstStyle/>
          <a:p>
            <a:pPr>
              <a:lnSpc>
                <a:spcPct val="100000"/>
              </a:lnSpc>
              <a:spcBef>
                <a:spcPts val="0"/>
              </a:spcBef>
              <a:spcAft>
                <a:spcPts val="600"/>
              </a:spcAft>
            </a:pPr>
            <a:r>
              <a:rPr lang="en-US" dirty="0"/>
              <a:t>Once you have funding and are starting up, tools like: </a:t>
            </a:r>
          </a:p>
          <a:p>
            <a:pPr>
              <a:lnSpc>
                <a:spcPct val="100000"/>
              </a:lnSpc>
              <a:spcBef>
                <a:spcPts val="0"/>
              </a:spcBef>
              <a:spcAft>
                <a:spcPts val="600"/>
              </a:spcAft>
            </a:pPr>
            <a:r>
              <a:rPr lang="en-US" dirty="0"/>
              <a:t>A </a:t>
            </a:r>
            <a:r>
              <a:rPr lang="en-US" b="1" dirty="0">
                <a:solidFill>
                  <a:srgbClr val="E96751"/>
                </a:solidFill>
              </a:rPr>
              <a:t>booking revenue tracker </a:t>
            </a:r>
            <a:r>
              <a:rPr lang="en-US" dirty="0"/>
              <a:t>is a system or tool used to monitor and manage </a:t>
            </a:r>
            <a:r>
              <a:rPr lang="en-US" b="1" dirty="0"/>
              <a:t>daily, weekly, or monthly revenue</a:t>
            </a:r>
            <a:r>
              <a:rPr lang="en-US" dirty="0"/>
              <a:t> from bookings (across Airbnb, direct channels, etc.) to track growth, seasonality, and occupancy trends. Includes revenue generated, payments received, and outstanding balances. It helps businesses, particularly those in the hospitality and tourism sectors, track revenue from various booking channels, </a:t>
            </a:r>
            <a:r>
              <a:rPr lang="en-US" dirty="0" err="1"/>
              <a:t>analyse</a:t>
            </a:r>
            <a:r>
              <a:rPr lang="en-US" dirty="0"/>
              <a:t> sales trends, and manage accounts receivable </a:t>
            </a:r>
          </a:p>
          <a:p>
            <a:pPr>
              <a:lnSpc>
                <a:spcPct val="100000"/>
              </a:lnSpc>
              <a:spcBef>
                <a:spcPts val="0"/>
              </a:spcBef>
              <a:spcAft>
                <a:spcPts val="600"/>
              </a:spcAft>
            </a:pPr>
            <a:r>
              <a:rPr lang="en-US" b="1" dirty="0">
                <a:solidFill>
                  <a:srgbClr val="E96751"/>
                </a:solidFill>
              </a:rPr>
              <a:t>A guest expense calculator</a:t>
            </a:r>
            <a:r>
              <a:rPr lang="en-US" dirty="0">
                <a:solidFill>
                  <a:srgbClr val="E96751"/>
                </a:solidFill>
              </a:rPr>
              <a:t> </a:t>
            </a:r>
            <a:r>
              <a:rPr lang="en-US" dirty="0"/>
              <a:t>can be a helpful tool. Helps estimate the </a:t>
            </a:r>
            <a:r>
              <a:rPr lang="en-US" b="1" dirty="0"/>
              <a:t>cost per guest</a:t>
            </a:r>
            <a:r>
              <a:rPr lang="en-US" dirty="0"/>
              <a:t> for running your accommodation (e.g. utilities, cleaning, welcome packs, toiletries, laundry). This ensures you </a:t>
            </a:r>
            <a:r>
              <a:rPr lang="en-US" b="1" dirty="0"/>
              <a:t>price your stays profitably</a:t>
            </a:r>
            <a:r>
              <a:rPr lang="en-US" dirty="0"/>
              <a:t> and avoid hidden losses.</a:t>
            </a:r>
          </a:p>
          <a:p>
            <a:pPr>
              <a:lnSpc>
                <a:spcPct val="100000"/>
              </a:lnSpc>
              <a:spcBef>
                <a:spcPts val="0"/>
              </a:spcBef>
              <a:spcAft>
                <a:spcPts val="600"/>
              </a:spcAft>
            </a:pPr>
            <a:r>
              <a:rPr lang="en-US" b="1" dirty="0"/>
              <a:t>Suggested Tool: </a:t>
            </a:r>
            <a:r>
              <a:rPr lang="en-US" dirty="0"/>
              <a:t>You can make a simple one in Excel (list bookings, track payments and any OTA commissions). There is also </a:t>
            </a:r>
            <a:r>
              <a:rPr lang="en-US" dirty="0" err="1"/>
              <a:t>specialised</a:t>
            </a:r>
            <a:r>
              <a:rPr lang="en-US" dirty="0"/>
              <a:t> software for glampsite management, but initially, a well-designed spreadsheet can track your performance against the plan.</a:t>
            </a:r>
          </a:p>
        </p:txBody>
      </p:sp>
      <p:sp>
        <p:nvSpPr>
          <p:cNvPr id="13" name="Freeform 28">
            <a:extLst>
              <a:ext uri="{FF2B5EF4-FFF2-40B4-BE49-F238E27FC236}">
                <a16:creationId xmlns:a16="http://schemas.microsoft.com/office/drawing/2014/main" id="{B519DE81-0F69-934A-D489-C7ECF01FC8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07E4247E-7542-C0FE-53C5-E293B2DF8DA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FD6C5073-A7A0-EBA1-CEE4-7581C5FC157D}"/>
              </a:ext>
            </a:extLst>
          </p:cNvPr>
          <p:cNvSpPr txBox="1"/>
          <p:nvPr/>
        </p:nvSpPr>
        <p:spPr>
          <a:xfrm>
            <a:off x="6213852" y="584142"/>
            <a:ext cx="4786602" cy="1077218"/>
          </a:xfrm>
          <a:prstGeom prst="rect">
            <a:avLst/>
          </a:prstGeom>
          <a:noFill/>
        </p:spPr>
        <p:txBody>
          <a:bodyPr wrap="square">
            <a:spAutoFit/>
          </a:bodyPr>
          <a:lstStyle/>
          <a:p>
            <a:pPr algn="ctr"/>
            <a:r>
              <a:rPr lang="en-US" sz="3200" b="1" dirty="0"/>
              <a:t>Operational Tools </a:t>
            </a:r>
          </a:p>
          <a:p>
            <a:pPr algn="ctr"/>
            <a:r>
              <a:rPr lang="en-US" sz="3200" dirty="0"/>
              <a:t>(Post-funding)</a:t>
            </a:r>
            <a:endParaRPr lang="en-IE" sz="3200" dirty="0">
              <a:solidFill>
                <a:srgbClr val="494949"/>
              </a:solidFill>
            </a:endParaRPr>
          </a:p>
        </p:txBody>
      </p:sp>
    </p:spTree>
    <p:extLst>
      <p:ext uri="{BB962C8B-B14F-4D97-AF65-F5344CB8AC3E}">
        <p14:creationId xmlns:p14="http://schemas.microsoft.com/office/powerpoint/2010/main" val="2446109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0" y="1897909"/>
            <a:ext cx="5114429" cy="36872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US" sz="4000" b="1" dirty="0">
                <a:solidFill>
                  <a:srgbClr val="EC7C69"/>
                </a:solidFill>
              </a:rPr>
              <a:t>Well Done!!!!</a:t>
            </a:r>
          </a:p>
          <a:p>
            <a:pPr algn="ctr">
              <a:lnSpc>
                <a:spcPct val="100000"/>
              </a:lnSpc>
              <a:spcBef>
                <a:spcPts val="0"/>
              </a:spcBef>
            </a:pPr>
            <a:r>
              <a:rPr lang="en-US" sz="4000" b="1" dirty="0">
                <a:solidFill>
                  <a:srgbClr val="459597"/>
                </a:solidFill>
              </a:rPr>
              <a:t>You have Completed all 8 Modules</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4">
            <a:extLst>
              <a:ext uri="{FF2B5EF4-FFF2-40B4-BE49-F238E27FC236}">
                <a16:creationId xmlns:a16="http://schemas.microsoft.com/office/drawing/2014/main" id="{015D0D22-B8A5-A981-CACD-08698B21A364}"/>
              </a:ext>
            </a:extLst>
          </p:cNvPr>
          <p:cNvGrpSpPr/>
          <p:nvPr/>
        </p:nvGrpSpPr>
        <p:grpSpPr>
          <a:xfrm>
            <a:off x="5824660" y="1443318"/>
            <a:ext cx="4135127" cy="3520116"/>
            <a:chOff x="4309028" y="541434"/>
            <a:chExt cx="1909439" cy="1772847"/>
          </a:xfrm>
        </p:grpSpPr>
        <p:sp>
          <p:nvSpPr>
            <p:cNvPr id="15" name="Freeform 576">
              <a:extLst>
                <a:ext uri="{FF2B5EF4-FFF2-40B4-BE49-F238E27FC236}">
                  <a16:creationId xmlns:a16="http://schemas.microsoft.com/office/drawing/2014/main" id="{8CDF91A4-C273-2FD6-A534-B7BEF7CD410C}"/>
                </a:ext>
              </a:extLst>
            </p:cNvPr>
            <p:cNvSpPr/>
            <p:nvPr/>
          </p:nvSpPr>
          <p:spPr>
            <a:xfrm>
              <a:off x="5828766" y="2283256"/>
              <a:ext cx="5715" cy="101"/>
            </a:xfrm>
            <a:custGeom>
              <a:avLst/>
              <a:gdLst>
                <a:gd name="connsiteX0" fmla="*/ 5715 w 5715"/>
                <a:gd name="connsiteY0" fmla="*/ 0 h 101"/>
                <a:gd name="connsiteX1" fmla="*/ 0 w 5715"/>
                <a:gd name="connsiteY1" fmla="*/ 0 h 101"/>
                <a:gd name="connsiteX2" fmla="*/ 5715 w 5715"/>
                <a:gd name="connsiteY2" fmla="*/ 0 h 101"/>
              </a:gdLst>
              <a:ahLst/>
              <a:cxnLst>
                <a:cxn ang="0">
                  <a:pos x="connsiteX0" y="connsiteY0"/>
                </a:cxn>
                <a:cxn ang="0">
                  <a:pos x="connsiteX1" y="connsiteY1"/>
                </a:cxn>
                <a:cxn ang="0">
                  <a:pos x="connsiteX2" y="connsiteY2"/>
                </a:cxn>
              </a:cxnLst>
              <a:rect l="l" t="t" r="r" b="b"/>
              <a:pathLst>
                <a:path w="5715" h="101">
                  <a:moveTo>
                    <a:pt x="5715" y="0"/>
                  </a:moveTo>
                  <a:cubicBezTo>
                    <a:pt x="3886" y="0"/>
                    <a:pt x="1829" y="0"/>
                    <a:pt x="0" y="0"/>
                  </a:cubicBezTo>
                  <a:cubicBezTo>
                    <a:pt x="2057" y="229"/>
                    <a:pt x="3886" y="0"/>
                    <a:pt x="5715" y="0"/>
                  </a:cubicBezTo>
                  <a:close/>
                </a:path>
              </a:pathLst>
            </a:custGeom>
            <a:solidFill>
              <a:srgbClr val="FFFFFF"/>
            </a:solidFill>
            <a:ln w="2286" cap="flat">
              <a:noFill/>
              <a:prstDash val="solid"/>
              <a:miter/>
            </a:ln>
          </p:spPr>
          <p:txBody>
            <a:bodyPr rtlCol="0" anchor="ctr"/>
            <a:lstStyle/>
            <a:p>
              <a:endParaRPr lang="en-US"/>
            </a:p>
          </p:txBody>
        </p:sp>
        <p:sp>
          <p:nvSpPr>
            <p:cNvPr id="47" name="Freeform 577">
              <a:extLst>
                <a:ext uri="{FF2B5EF4-FFF2-40B4-BE49-F238E27FC236}">
                  <a16:creationId xmlns:a16="http://schemas.microsoft.com/office/drawing/2014/main" id="{C8EA3C07-5C67-E1EB-AAFB-E4DD084781B5}"/>
                </a:ext>
              </a:extLst>
            </p:cNvPr>
            <p:cNvSpPr/>
            <p:nvPr/>
          </p:nvSpPr>
          <p:spPr>
            <a:xfrm>
              <a:off x="6070168" y="1987219"/>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6" name="Freeform 578">
              <a:extLst>
                <a:ext uri="{FF2B5EF4-FFF2-40B4-BE49-F238E27FC236}">
                  <a16:creationId xmlns:a16="http://schemas.microsoft.com/office/drawing/2014/main" id="{9DF845F0-F22D-BCA4-9B00-BFDCCBC16FFA}"/>
                </a:ext>
              </a:extLst>
            </p:cNvPr>
            <p:cNvSpPr/>
            <p:nvPr/>
          </p:nvSpPr>
          <p:spPr>
            <a:xfrm>
              <a:off x="5834710" y="2283256"/>
              <a:ext cx="7772" cy="2286"/>
            </a:xfrm>
            <a:custGeom>
              <a:avLst/>
              <a:gdLst>
                <a:gd name="connsiteX0" fmla="*/ 7772 w 7772"/>
                <a:gd name="connsiteY0" fmla="*/ 0 h 2286"/>
                <a:gd name="connsiteX1" fmla="*/ 0 w 7772"/>
                <a:gd name="connsiteY1" fmla="*/ 0 h 2286"/>
                <a:gd name="connsiteX2" fmla="*/ 7772 w 7772"/>
                <a:gd name="connsiteY2" fmla="*/ 0 h 2286"/>
              </a:gdLst>
              <a:ahLst/>
              <a:cxnLst>
                <a:cxn ang="0">
                  <a:pos x="connsiteX0" y="connsiteY0"/>
                </a:cxn>
                <a:cxn ang="0">
                  <a:pos x="connsiteX1" y="connsiteY1"/>
                </a:cxn>
                <a:cxn ang="0">
                  <a:pos x="connsiteX2" y="connsiteY2"/>
                </a:cxn>
              </a:cxnLst>
              <a:rect l="l" t="t" r="r" b="b"/>
              <a:pathLst>
                <a:path w="7772" h="2286">
                  <a:moveTo>
                    <a:pt x="7772" y="0"/>
                  </a:moveTo>
                  <a:cubicBezTo>
                    <a:pt x="5258" y="0"/>
                    <a:pt x="2743" y="0"/>
                    <a:pt x="0" y="0"/>
                  </a:cubicBezTo>
                  <a:cubicBezTo>
                    <a:pt x="2515" y="0"/>
                    <a:pt x="5258" y="0"/>
                    <a:pt x="7772" y="0"/>
                  </a:cubicBezTo>
                  <a:close/>
                </a:path>
              </a:pathLst>
            </a:custGeom>
            <a:solidFill>
              <a:srgbClr val="FFFFFF"/>
            </a:solidFill>
            <a:ln w="2286" cap="flat">
              <a:noFill/>
              <a:prstDash val="solid"/>
              <a:miter/>
            </a:ln>
          </p:spPr>
          <p:txBody>
            <a:bodyPr rtlCol="0" anchor="ctr"/>
            <a:lstStyle/>
            <a:p>
              <a:endParaRPr lang="en-US"/>
            </a:p>
          </p:txBody>
        </p:sp>
        <p:sp>
          <p:nvSpPr>
            <p:cNvPr id="87" name="Freeform 579">
              <a:extLst>
                <a:ext uri="{FF2B5EF4-FFF2-40B4-BE49-F238E27FC236}">
                  <a16:creationId xmlns:a16="http://schemas.microsoft.com/office/drawing/2014/main" id="{BD330FFB-1485-0F5B-5170-31749A16C3E8}"/>
                </a:ext>
              </a:extLst>
            </p:cNvPr>
            <p:cNvSpPr/>
            <p:nvPr/>
          </p:nvSpPr>
          <p:spPr>
            <a:xfrm>
              <a:off x="5805678" y="2283485"/>
              <a:ext cx="20116" cy="2286"/>
            </a:xfrm>
            <a:custGeom>
              <a:avLst/>
              <a:gdLst>
                <a:gd name="connsiteX0" fmla="*/ 20117 w 20116"/>
                <a:gd name="connsiteY0" fmla="*/ 0 h 2286"/>
                <a:gd name="connsiteX1" fmla="*/ 0 w 20116"/>
                <a:gd name="connsiteY1" fmla="*/ 0 h 2286"/>
                <a:gd name="connsiteX2" fmla="*/ 20117 w 20116"/>
                <a:gd name="connsiteY2" fmla="*/ 0 h 2286"/>
              </a:gdLst>
              <a:ahLst/>
              <a:cxnLst>
                <a:cxn ang="0">
                  <a:pos x="connsiteX0" y="connsiteY0"/>
                </a:cxn>
                <a:cxn ang="0">
                  <a:pos x="connsiteX1" y="connsiteY1"/>
                </a:cxn>
                <a:cxn ang="0">
                  <a:pos x="connsiteX2" y="connsiteY2"/>
                </a:cxn>
              </a:cxnLst>
              <a:rect l="l" t="t" r="r" b="b"/>
              <a:pathLst>
                <a:path w="20116" h="2286">
                  <a:moveTo>
                    <a:pt x="20117" y="0"/>
                  </a:moveTo>
                  <a:cubicBezTo>
                    <a:pt x="13945" y="0"/>
                    <a:pt x="7315" y="0"/>
                    <a:pt x="0" y="0"/>
                  </a:cubicBezTo>
                  <a:cubicBezTo>
                    <a:pt x="7087" y="0"/>
                    <a:pt x="13945" y="0"/>
                    <a:pt x="20117" y="0"/>
                  </a:cubicBezTo>
                  <a:close/>
                </a:path>
              </a:pathLst>
            </a:custGeom>
            <a:solidFill>
              <a:srgbClr val="FFFFFF"/>
            </a:solidFill>
            <a:ln w="2286" cap="flat">
              <a:noFill/>
              <a:prstDash val="solid"/>
              <a:miter/>
            </a:ln>
          </p:spPr>
          <p:txBody>
            <a:bodyPr rtlCol="0" anchor="ctr"/>
            <a:lstStyle/>
            <a:p>
              <a:endParaRPr lang="en-US"/>
            </a:p>
          </p:txBody>
        </p:sp>
        <p:sp>
          <p:nvSpPr>
            <p:cNvPr id="88" name="Freeform 580">
              <a:extLst>
                <a:ext uri="{FF2B5EF4-FFF2-40B4-BE49-F238E27FC236}">
                  <a16:creationId xmlns:a16="http://schemas.microsoft.com/office/drawing/2014/main" id="{AFCF73B5-09CC-2875-B939-4BF5909EC439}"/>
                </a:ext>
              </a:extLst>
            </p:cNvPr>
            <p:cNvSpPr/>
            <p:nvPr/>
          </p:nvSpPr>
          <p:spPr>
            <a:xfrm>
              <a:off x="5925007" y="2282571"/>
              <a:ext cx="12115" cy="101"/>
            </a:xfrm>
            <a:custGeom>
              <a:avLst/>
              <a:gdLst>
                <a:gd name="connsiteX0" fmla="*/ 12116 w 12115"/>
                <a:gd name="connsiteY0" fmla="*/ 0 h 101"/>
                <a:gd name="connsiteX1" fmla="*/ 0 w 12115"/>
                <a:gd name="connsiteY1" fmla="*/ 0 h 101"/>
                <a:gd name="connsiteX2" fmla="*/ 12116 w 12115"/>
                <a:gd name="connsiteY2" fmla="*/ 0 h 101"/>
              </a:gdLst>
              <a:ahLst/>
              <a:cxnLst>
                <a:cxn ang="0">
                  <a:pos x="connsiteX0" y="connsiteY0"/>
                </a:cxn>
                <a:cxn ang="0">
                  <a:pos x="connsiteX1" y="connsiteY1"/>
                </a:cxn>
                <a:cxn ang="0">
                  <a:pos x="connsiteX2" y="connsiteY2"/>
                </a:cxn>
              </a:cxnLst>
              <a:rect l="l" t="t" r="r" b="b"/>
              <a:pathLst>
                <a:path w="12115" h="101">
                  <a:moveTo>
                    <a:pt x="12116" y="0"/>
                  </a:moveTo>
                  <a:cubicBezTo>
                    <a:pt x="8001" y="0"/>
                    <a:pt x="3886" y="0"/>
                    <a:pt x="0" y="0"/>
                  </a:cubicBezTo>
                  <a:cubicBezTo>
                    <a:pt x="3886" y="229"/>
                    <a:pt x="8001" y="0"/>
                    <a:pt x="12116" y="0"/>
                  </a:cubicBezTo>
                  <a:close/>
                </a:path>
              </a:pathLst>
            </a:custGeom>
            <a:solidFill>
              <a:srgbClr val="FFFFFF"/>
            </a:solidFill>
            <a:ln w="2286" cap="flat">
              <a:noFill/>
              <a:prstDash val="solid"/>
              <a:miter/>
            </a:ln>
          </p:spPr>
          <p:txBody>
            <a:bodyPr rtlCol="0" anchor="ctr"/>
            <a:lstStyle/>
            <a:p>
              <a:endParaRPr lang="en-US"/>
            </a:p>
          </p:txBody>
        </p:sp>
        <p:sp>
          <p:nvSpPr>
            <p:cNvPr id="89" name="Freeform 581">
              <a:extLst>
                <a:ext uri="{FF2B5EF4-FFF2-40B4-BE49-F238E27FC236}">
                  <a16:creationId xmlns:a16="http://schemas.microsoft.com/office/drawing/2014/main" id="{D1CF916D-D256-1EBA-57AE-7557C824BDC0}"/>
                </a:ext>
              </a:extLst>
            </p:cNvPr>
            <p:cNvSpPr/>
            <p:nvPr/>
          </p:nvSpPr>
          <p:spPr>
            <a:xfrm>
              <a:off x="6079540" y="2219934"/>
              <a:ext cx="2971" cy="35433"/>
            </a:xfrm>
            <a:custGeom>
              <a:avLst/>
              <a:gdLst>
                <a:gd name="connsiteX0" fmla="*/ 2972 w 2971"/>
                <a:gd name="connsiteY0" fmla="*/ 0 h 35433"/>
                <a:gd name="connsiteX1" fmla="*/ 0 w 2971"/>
                <a:gd name="connsiteY1" fmla="*/ 35433 h 35433"/>
                <a:gd name="connsiteX2" fmla="*/ 2972 w 2971"/>
                <a:gd name="connsiteY2" fmla="*/ 0 h 35433"/>
              </a:gdLst>
              <a:ahLst/>
              <a:cxnLst>
                <a:cxn ang="0">
                  <a:pos x="connsiteX0" y="connsiteY0"/>
                </a:cxn>
                <a:cxn ang="0">
                  <a:pos x="connsiteX1" y="connsiteY1"/>
                </a:cxn>
                <a:cxn ang="0">
                  <a:pos x="connsiteX2" y="connsiteY2"/>
                </a:cxn>
              </a:cxnLst>
              <a:rect l="l" t="t" r="r" b="b"/>
              <a:pathLst>
                <a:path w="2971" h="35433">
                  <a:moveTo>
                    <a:pt x="2972" y="0"/>
                  </a:moveTo>
                  <a:cubicBezTo>
                    <a:pt x="1829" y="11887"/>
                    <a:pt x="686" y="23546"/>
                    <a:pt x="0" y="35433"/>
                  </a:cubicBezTo>
                  <a:cubicBezTo>
                    <a:pt x="686" y="23546"/>
                    <a:pt x="1829" y="11887"/>
                    <a:pt x="2972" y="0"/>
                  </a:cubicBezTo>
                  <a:close/>
                </a:path>
              </a:pathLst>
            </a:custGeom>
            <a:solidFill>
              <a:srgbClr val="FFFFFF"/>
            </a:solidFill>
            <a:ln w="2286" cap="flat">
              <a:noFill/>
              <a:prstDash val="solid"/>
              <a:miter/>
            </a:ln>
          </p:spPr>
          <p:txBody>
            <a:bodyPr rtlCol="0" anchor="ctr"/>
            <a:lstStyle/>
            <a:p>
              <a:endParaRPr lang="en-US"/>
            </a:p>
          </p:txBody>
        </p:sp>
        <p:sp>
          <p:nvSpPr>
            <p:cNvPr id="90" name="Freeform 582">
              <a:extLst>
                <a:ext uri="{FF2B5EF4-FFF2-40B4-BE49-F238E27FC236}">
                  <a16:creationId xmlns:a16="http://schemas.microsoft.com/office/drawing/2014/main" id="{42F5C424-4C94-C8A2-E5F2-B4D44E0B59A4}"/>
                </a:ext>
              </a:extLst>
            </p:cNvPr>
            <p:cNvSpPr/>
            <p:nvPr/>
          </p:nvSpPr>
          <p:spPr>
            <a:xfrm>
              <a:off x="6072682" y="1987677"/>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91" name="Freeform 583">
              <a:extLst>
                <a:ext uri="{FF2B5EF4-FFF2-40B4-BE49-F238E27FC236}">
                  <a16:creationId xmlns:a16="http://schemas.microsoft.com/office/drawing/2014/main" id="{6733211B-9D14-5BB3-BFDB-11CF5AB68B4D}"/>
                </a:ext>
              </a:extLst>
            </p:cNvPr>
            <p:cNvSpPr/>
            <p:nvPr/>
          </p:nvSpPr>
          <p:spPr>
            <a:xfrm>
              <a:off x="6097143" y="1999107"/>
              <a:ext cx="2971" cy="6858"/>
            </a:xfrm>
            <a:custGeom>
              <a:avLst/>
              <a:gdLst>
                <a:gd name="connsiteX0" fmla="*/ 0 w 2971"/>
                <a:gd name="connsiteY0" fmla="*/ 0 h 6858"/>
                <a:gd name="connsiteX1" fmla="*/ 2972 w 2971"/>
                <a:gd name="connsiteY1" fmla="*/ 6858 h 6858"/>
                <a:gd name="connsiteX2" fmla="*/ 0 w 2971"/>
                <a:gd name="connsiteY2" fmla="*/ 0 h 6858"/>
              </a:gdLst>
              <a:ahLst/>
              <a:cxnLst>
                <a:cxn ang="0">
                  <a:pos x="connsiteX0" y="connsiteY0"/>
                </a:cxn>
                <a:cxn ang="0">
                  <a:pos x="connsiteX1" y="connsiteY1"/>
                </a:cxn>
                <a:cxn ang="0">
                  <a:pos x="connsiteX2" y="connsiteY2"/>
                </a:cxn>
              </a:cxnLst>
              <a:rect l="l" t="t" r="r" b="b"/>
              <a:pathLst>
                <a:path w="2971" h="6858">
                  <a:moveTo>
                    <a:pt x="0" y="0"/>
                  </a:moveTo>
                  <a:cubicBezTo>
                    <a:pt x="1372" y="1829"/>
                    <a:pt x="2286" y="4115"/>
                    <a:pt x="2972" y="6858"/>
                  </a:cubicBezTo>
                  <a:cubicBezTo>
                    <a:pt x="2286" y="4115"/>
                    <a:pt x="1372" y="1829"/>
                    <a:pt x="0" y="0"/>
                  </a:cubicBezTo>
                  <a:close/>
                </a:path>
              </a:pathLst>
            </a:custGeom>
            <a:solidFill>
              <a:srgbClr val="FFFFFF"/>
            </a:solidFill>
            <a:ln w="2286" cap="flat">
              <a:noFill/>
              <a:prstDash val="solid"/>
              <a:miter/>
            </a:ln>
          </p:spPr>
          <p:txBody>
            <a:bodyPr rtlCol="0" anchor="ctr"/>
            <a:lstStyle/>
            <a:p>
              <a:endParaRPr lang="en-US"/>
            </a:p>
          </p:txBody>
        </p:sp>
        <p:sp>
          <p:nvSpPr>
            <p:cNvPr id="92" name="Freeform 584">
              <a:extLst>
                <a:ext uri="{FF2B5EF4-FFF2-40B4-BE49-F238E27FC236}">
                  <a16:creationId xmlns:a16="http://schemas.microsoft.com/office/drawing/2014/main" id="{6D83D71D-4670-6053-FBC0-E80EFAA1673B}"/>
                </a:ext>
              </a:extLst>
            </p:cNvPr>
            <p:cNvSpPr/>
            <p:nvPr/>
          </p:nvSpPr>
          <p:spPr>
            <a:xfrm>
              <a:off x="5668289" y="1998421"/>
              <a:ext cx="9144" cy="914"/>
            </a:xfrm>
            <a:custGeom>
              <a:avLst/>
              <a:gdLst>
                <a:gd name="connsiteX0" fmla="*/ 9144 w 9144"/>
                <a:gd name="connsiteY0" fmla="*/ 0 h 914"/>
                <a:gd name="connsiteX1" fmla="*/ 1372 w 9144"/>
                <a:gd name="connsiteY1" fmla="*/ 686 h 914"/>
                <a:gd name="connsiteX2" fmla="*/ 0 w 9144"/>
                <a:gd name="connsiteY2" fmla="*/ 914 h 914"/>
                <a:gd name="connsiteX3" fmla="*/ 1372 w 9144"/>
                <a:gd name="connsiteY3" fmla="*/ 686 h 914"/>
                <a:gd name="connsiteX4" fmla="*/ 9144 w 9144"/>
                <a:gd name="connsiteY4" fmla="*/ 0 h 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914">
                  <a:moveTo>
                    <a:pt x="9144" y="0"/>
                  </a:moveTo>
                  <a:cubicBezTo>
                    <a:pt x="6401" y="229"/>
                    <a:pt x="3886" y="457"/>
                    <a:pt x="1372" y="686"/>
                  </a:cubicBezTo>
                  <a:cubicBezTo>
                    <a:pt x="914" y="686"/>
                    <a:pt x="457" y="686"/>
                    <a:pt x="0" y="914"/>
                  </a:cubicBezTo>
                  <a:cubicBezTo>
                    <a:pt x="457" y="914"/>
                    <a:pt x="914" y="914"/>
                    <a:pt x="1372" y="686"/>
                  </a:cubicBezTo>
                  <a:cubicBezTo>
                    <a:pt x="3886" y="457"/>
                    <a:pt x="6401" y="229"/>
                    <a:pt x="9144" y="0"/>
                  </a:cubicBezTo>
                  <a:close/>
                </a:path>
              </a:pathLst>
            </a:custGeom>
            <a:solidFill>
              <a:srgbClr val="FFFFFF"/>
            </a:solidFill>
            <a:ln w="2286" cap="flat">
              <a:noFill/>
              <a:prstDash val="solid"/>
              <a:miter/>
            </a:ln>
          </p:spPr>
          <p:txBody>
            <a:bodyPr rtlCol="0" anchor="ctr"/>
            <a:lstStyle/>
            <a:p>
              <a:endParaRPr lang="en-US"/>
            </a:p>
          </p:txBody>
        </p:sp>
        <p:sp>
          <p:nvSpPr>
            <p:cNvPr id="93" name="Freeform 585">
              <a:extLst>
                <a:ext uri="{FF2B5EF4-FFF2-40B4-BE49-F238E27FC236}">
                  <a16:creationId xmlns:a16="http://schemas.microsoft.com/office/drawing/2014/main" id="{9B8B1583-FE25-743C-316E-C56B43E3838A}"/>
                </a:ext>
              </a:extLst>
            </p:cNvPr>
            <p:cNvSpPr/>
            <p:nvPr/>
          </p:nvSpPr>
          <p:spPr>
            <a:xfrm>
              <a:off x="5798362" y="2283485"/>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286"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94" name="Freeform 586">
              <a:extLst>
                <a:ext uri="{FF2B5EF4-FFF2-40B4-BE49-F238E27FC236}">
                  <a16:creationId xmlns:a16="http://schemas.microsoft.com/office/drawing/2014/main" id="{ED611842-A13B-2B14-0261-86E0149A189D}"/>
                </a:ext>
              </a:extLst>
            </p:cNvPr>
            <p:cNvSpPr/>
            <p:nvPr/>
          </p:nvSpPr>
          <p:spPr>
            <a:xfrm>
              <a:off x="4447394" y="1467978"/>
              <a:ext cx="1587798" cy="704375"/>
            </a:xfrm>
            <a:custGeom>
              <a:avLst/>
              <a:gdLst>
                <a:gd name="connsiteX0" fmla="*/ 216884 w 1587798"/>
                <a:gd name="connsiteY0" fmla="*/ 701435 h 704375"/>
                <a:gd name="connsiteX1" fmla="*/ 566871 w 1587798"/>
                <a:gd name="connsiteY1" fmla="*/ 698235 h 704375"/>
                <a:gd name="connsiteX2" fmla="*/ 915714 w 1587798"/>
                <a:gd name="connsiteY2" fmla="*/ 701892 h 704375"/>
                <a:gd name="connsiteX3" fmla="*/ 1255642 w 1587798"/>
                <a:gd name="connsiteY3" fmla="*/ 700978 h 704375"/>
                <a:gd name="connsiteX4" fmla="*/ 1415662 w 1587798"/>
                <a:gd name="connsiteY4" fmla="*/ 682690 h 704375"/>
                <a:gd name="connsiteX5" fmla="*/ 1561966 w 1587798"/>
                <a:gd name="connsiteY5" fmla="*/ 586678 h 704375"/>
                <a:gd name="connsiteX6" fmla="*/ 1585741 w 1587798"/>
                <a:gd name="connsiteY6" fmla="*/ 529299 h 704375"/>
                <a:gd name="connsiteX7" fmla="*/ 1584369 w 1587798"/>
                <a:gd name="connsiteY7" fmla="*/ 515355 h 704375"/>
                <a:gd name="connsiteX8" fmla="*/ 1587798 w 1587798"/>
                <a:gd name="connsiteY8" fmla="*/ 515583 h 704375"/>
                <a:gd name="connsiteX9" fmla="*/ 1369714 w 1587798"/>
                <a:gd name="connsiteY9" fmla="*/ 520155 h 704375"/>
                <a:gd name="connsiteX10" fmla="*/ 1393260 w 1587798"/>
                <a:gd name="connsiteY10" fmla="*/ 518784 h 704375"/>
                <a:gd name="connsiteX11" fmla="*/ 1388916 w 1587798"/>
                <a:gd name="connsiteY11" fmla="*/ 521070 h 704375"/>
                <a:gd name="connsiteX12" fmla="*/ 1335424 w 1587798"/>
                <a:gd name="connsiteY12" fmla="*/ 534557 h 704375"/>
                <a:gd name="connsiteX13" fmla="*/ 1241012 w 1587798"/>
                <a:gd name="connsiteY13" fmla="*/ 539129 h 704375"/>
                <a:gd name="connsiteX14" fmla="*/ 1210837 w 1587798"/>
                <a:gd name="connsiteY14" fmla="*/ 539815 h 704375"/>
                <a:gd name="connsiteX15" fmla="*/ 1207179 w 1587798"/>
                <a:gd name="connsiteY15" fmla="*/ 532728 h 704375"/>
                <a:gd name="connsiteX16" fmla="*/ 1179061 w 1587798"/>
                <a:gd name="connsiteY16" fmla="*/ 513526 h 704375"/>
                <a:gd name="connsiteX17" fmla="*/ 1186377 w 1587798"/>
                <a:gd name="connsiteY17" fmla="*/ 243321 h 704375"/>
                <a:gd name="connsiteX18" fmla="*/ 1186148 w 1587798"/>
                <a:gd name="connsiteY18" fmla="*/ 123306 h 704375"/>
                <a:gd name="connsiteX19" fmla="*/ 1183176 w 1587798"/>
                <a:gd name="connsiteY19" fmla="*/ 48096 h 704375"/>
                <a:gd name="connsiteX20" fmla="*/ 1165803 w 1587798"/>
                <a:gd name="connsiteY20" fmla="*/ 15864 h 704375"/>
                <a:gd name="connsiteX21" fmla="*/ 892397 w 1587798"/>
                <a:gd name="connsiteY21" fmla="*/ 11063 h 704375"/>
                <a:gd name="connsiteX22" fmla="*/ 870223 w 1587798"/>
                <a:gd name="connsiteY22" fmla="*/ 9234 h 704375"/>
                <a:gd name="connsiteX23" fmla="*/ 682542 w 1587798"/>
                <a:gd name="connsiteY23" fmla="*/ 10835 h 704375"/>
                <a:gd name="connsiteX24" fmla="*/ 649395 w 1587798"/>
                <a:gd name="connsiteY24" fmla="*/ 11063 h 704375"/>
                <a:gd name="connsiteX25" fmla="*/ 630193 w 1587798"/>
                <a:gd name="connsiteY25" fmla="*/ 8320 h 704375"/>
                <a:gd name="connsiteX26" fmla="*/ 438626 w 1587798"/>
                <a:gd name="connsiteY26" fmla="*/ 13349 h 704375"/>
                <a:gd name="connsiteX27" fmla="*/ 411651 w 1587798"/>
                <a:gd name="connsiteY27" fmla="*/ 38267 h 704375"/>
                <a:gd name="connsiteX28" fmla="*/ 423310 w 1587798"/>
                <a:gd name="connsiteY28" fmla="*/ 358078 h 704375"/>
                <a:gd name="connsiteX29" fmla="*/ 428339 w 1587798"/>
                <a:gd name="connsiteY29" fmla="*/ 399455 h 704375"/>
                <a:gd name="connsiteX30" fmla="*/ 405936 w 1587798"/>
                <a:gd name="connsiteY30" fmla="*/ 424829 h 704375"/>
                <a:gd name="connsiteX31" fmla="*/ 336213 w 1587798"/>
                <a:gd name="connsiteY31" fmla="*/ 426429 h 704375"/>
                <a:gd name="connsiteX32" fmla="*/ 99841 w 1587798"/>
                <a:gd name="connsiteY32" fmla="*/ 435573 h 704375"/>
                <a:gd name="connsiteX33" fmla="*/ 21888 w 1587798"/>
                <a:gd name="connsiteY33" fmla="*/ 434888 h 704375"/>
                <a:gd name="connsiteX34" fmla="*/ 1086 w 1587798"/>
                <a:gd name="connsiteY34" fmla="*/ 451804 h 704375"/>
                <a:gd name="connsiteX35" fmla="*/ 10915 w 1587798"/>
                <a:gd name="connsiteY35" fmla="*/ 699149 h 704375"/>
                <a:gd name="connsiteX36" fmla="*/ 10230 w 1587798"/>
                <a:gd name="connsiteY36" fmla="*/ 692063 h 704375"/>
                <a:gd name="connsiteX37" fmla="*/ 216884 w 1587798"/>
                <a:gd name="connsiteY37" fmla="*/ 701435 h 704375"/>
                <a:gd name="connsiteX38" fmla="*/ 669741 w 1587798"/>
                <a:gd name="connsiteY38" fmla="*/ 256808 h 704375"/>
                <a:gd name="connsiteX39" fmla="*/ 774668 w 1587798"/>
                <a:gd name="connsiteY39" fmla="*/ 137479 h 704375"/>
                <a:gd name="connsiteX40" fmla="*/ 821760 w 1587798"/>
                <a:gd name="connsiteY40" fmla="*/ 111419 h 704375"/>
                <a:gd name="connsiteX41" fmla="*/ 857193 w 1587798"/>
                <a:gd name="connsiteY41" fmla="*/ 157139 h 704375"/>
                <a:gd name="connsiteX42" fmla="*/ 863136 w 1587798"/>
                <a:gd name="connsiteY42" fmla="*/ 223661 h 704375"/>
                <a:gd name="connsiteX43" fmla="*/ 878910 w 1587798"/>
                <a:gd name="connsiteY43" fmla="*/ 409513 h 704375"/>
                <a:gd name="connsiteX44" fmla="*/ 855364 w 1587798"/>
                <a:gd name="connsiteY44" fmla="*/ 435573 h 704375"/>
                <a:gd name="connsiteX45" fmla="*/ 800728 w 1587798"/>
                <a:gd name="connsiteY45" fmla="*/ 437174 h 704375"/>
                <a:gd name="connsiteX46" fmla="*/ 755008 w 1587798"/>
                <a:gd name="connsiteY46" fmla="*/ 436945 h 704375"/>
                <a:gd name="connsiteX47" fmla="*/ 730777 w 1587798"/>
                <a:gd name="connsiteY47" fmla="*/ 408599 h 704375"/>
                <a:gd name="connsiteX48" fmla="*/ 741521 w 1587798"/>
                <a:gd name="connsiteY48" fmla="*/ 303443 h 704375"/>
                <a:gd name="connsiteX49" fmla="*/ 725748 w 1587798"/>
                <a:gd name="connsiteY49" fmla="*/ 285155 h 704375"/>
                <a:gd name="connsiteX50" fmla="*/ 681399 w 1587798"/>
                <a:gd name="connsiteY50" fmla="*/ 282183 h 704375"/>
                <a:gd name="connsiteX51" fmla="*/ 669741 w 1587798"/>
                <a:gd name="connsiteY51" fmla="*/ 256808 h 7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87798" h="704375">
                  <a:moveTo>
                    <a:pt x="216884" y="701435"/>
                  </a:moveTo>
                  <a:cubicBezTo>
                    <a:pt x="333470" y="702350"/>
                    <a:pt x="450285" y="699835"/>
                    <a:pt x="566871" y="698235"/>
                  </a:cubicBezTo>
                  <a:cubicBezTo>
                    <a:pt x="683228" y="696863"/>
                    <a:pt x="799585" y="697092"/>
                    <a:pt x="915714" y="701892"/>
                  </a:cubicBezTo>
                  <a:cubicBezTo>
                    <a:pt x="1028871" y="706693"/>
                    <a:pt x="1142257" y="703493"/>
                    <a:pt x="1255642" y="700978"/>
                  </a:cubicBezTo>
                  <a:cubicBezTo>
                    <a:pt x="1308906" y="699835"/>
                    <a:pt x="1364227" y="697549"/>
                    <a:pt x="1415662" y="682690"/>
                  </a:cubicBezTo>
                  <a:cubicBezTo>
                    <a:pt x="1472584" y="666231"/>
                    <a:pt x="1525619" y="633770"/>
                    <a:pt x="1561966" y="586678"/>
                  </a:cubicBezTo>
                  <a:cubicBezTo>
                    <a:pt x="1575682" y="568847"/>
                    <a:pt x="1585741" y="552845"/>
                    <a:pt x="1585741" y="529299"/>
                  </a:cubicBezTo>
                  <a:cubicBezTo>
                    <a:pt x="1585741" y="524727"/>
                    <a:pt x="1585284" y="519927"/>
                    <a:pt x="1584369" y="515355"/>
                  </a:cubicBezTo>
                  <a:cubicBezTo>
                    <a:pt x="1585512" y="515355"/>
                    <a:pt x="1586655" y="515583"/>
                    <a:pt x="1587798" y="515583"/>
                  </a:cubicBezTo>
                  <a:cubicBezTo>
                    <a:pt x="1535220" y="512612"/>
                    <a:pt x="1450410" y="515355"/>
                    <a:pt x="1369714" y="520155"/>
                  </a:cubicBezTo>
                  <a:cubicBezTo>
                    <a:pt x="1377486" y="519698"/>
                    <a:pt x="1385259" y="519241"/>
                    <a:pt x="1393260" y="518784"/>
                  </a:cubicBezTo>
                  <a:cubicBezTo>
                    <a:pt x="1391888" y="519470"/>
                    <a:pt x="1390288" y="520384"/>
                    <a:pt x="1388916" y="521070"/>
                  </a:cubicBezTo>
                  <a:cubicBezTo>
                    <a:pt x="1371543" y="527242"/>
                    <a:pt x="1353712" y="531585"/>
                    <a:pt x="1335424" y="534557"/>
                  </a:cubicBezTo>
                  <a:cubicBezTo>
                    <a:pt x="1304106" y="537986"/>
                    <a:pt x="1272559" y="538672"/>
                    <a:pt x="1241012" y="539129"/>
                  </a:cubicBezTo>
                  <a:cubicBezTo>
                    <a:pt x="1230954" y="539358"/>
                    <a:pt x="1220895" y="539586"/>
                    <a:pt x="1210837" y="539815"/>
                  </a:cubicBezTo>
                  <a:cubicBezTo>
                    <a:pt x="1209694" y="537300"/>
                    <a:pt x="1208551" y="535014"/>
                    <a:pt x="1207179" y="532728"/>
                  </a:cubicBezTo>
                  <a:cubicBezTo>
                    <a:pt x="1193920" y="533414"/>
                    <a:pt x="1178604" y="530900"/>
                    <a:pt x="1179061" y="513526"/>
                  </a:cubicBezTo>
                  <a:cubicBezTo>
                    <a:pt x="1185691" y="423458"/>
                    <a:pt x="1188663" y="333389"/>
                    <a:pt x="1186377" y="243321"/>
                  </a:cubicBezTo>
                  <a:cubicBezTo>
                    <a:pt x="1186377" y="203316"/>
                    <a:pt x="1186605" y="163311"/>
                    <a:pt x="1186148" y="123306"/>
                  </a:cubicBezTo>
                  <a:cubicBezTo>
                    <a:pt x="1185919" y="98160"/>
                    <a:pt x="1185005" y="73242"/>
                    <a:pt x="1183176" y="48096"/>
                  </a:cubicBezTo>
                  <a:cubicBezTo>
                    <a:pt x="1182490" y="36895"/>
                    <a:pt x="1179747" y="18836"/>
                    <a:pt x="1165803" y="15864"/>
                  </a:cubicBezTo>
                  <a:cubicBezTo>
                    <a:pt x="1149572" y="12435"/>
                    <a:pt x="967149" y="6263"/>
                    <a:pt x="892397" y="11063"/>
                  </a:cubicBezTo>
                  <a:cubicBezTo>
                    <a:pt x="885082" y="11520"/>
                    <a:pt x="877538" y="10606"/>
                    <a:pt x="870223" y="9234"/>
                  </a:cubicBezTo>
                  <a:cubicBezTo>
                    <a:pt x="807586" y="-3110"/>
                    <a:pt x="744950" y="-3567"/>
                    <a:pt x="682542" y="10835"/>
                  </a:cubicBezTo>
                  <a:cubicBezTo>
                    <a:pt x="671341" y="13349"/>
                    <a:pt x="660368" y="13121"/>
                    <a:pt x="649395" y="11063"/>
                  </a:cubicBezTo>
                  <a:cubicBezTo>
                    <a:pt x="642994" y="9920"/>
                    <a:pt x="636365" y="7634"/>
                    <a:pt x="630193" y="8320"/>
                  </a:cubicBezTo>
                  <a:cubicBezTo>
                    <a:pt x="582187" y="14035"/>
                    <a:pt x="454399" y="12663"/>
                    <a:pt x="438626" y="13349"/>
                  </a:cubicBezTo>
                  <a:cubicBezTo>
                    <a:pt x="420109" y="14035"/>
                    <a:pt x="413023" y="20207"/>
                    <a:pt x="411651" y="38267"/>
                  </a:cubicBezTo>
                  <a:cubicBezTo>
                    <a:pt x="409594" y="63184"/>
                    <a:pt x="418052" y="276468"/>
                    <a:pt x="423310" y="358078"/>
                  </a:cubicBezTo>
                  <a:cubicBezTo>
                    <a:pt x="424224" y="372023"/>
                    <a:pt x="427196" y="385739"/>
                    <a:pt x="428339" y="399455"/>
                  </a:cubicBezTo>
                  <a:cubicBezTo>
                    <a:pt x="430625" y="424601"/>
                    <a:pt x="430396" y="424601"/>
                    <a:pt x="405936" y="424829"/>
                  </a:cubicBezTo>
                  <a:cubicBezTo>
                    <a:pt x="382619" y="425286"/>
                    <a:pt x="359530" y="425515"/>
                    <a:pt x="336213" y="426429"/>
                  </a:cubicBezTo>
                  <a:cubicBezTo>
                    <a:pt x="257346" y="429401"/>
                    <a:pt x="178708" y="432830"/>
                    <a:pt x="99841" y="435573"/>
                  </a:cubicBezTo>
                  <a:cubicBezTo>
                    <a:pt x="73780" y="436488"/>
                    <a:pt x="47720" y="435573"/>
                    <a:pt x="21888" y="434888"/>
                  </a:cubicBezTo>
                  <a:cubicBezTo>
                    <a:pt x="9315" y="434430"/>
                    <a:pt x="2686" y="439688"/>
                    <a:pt x="1086" y="451804"/>
                  </a:cubicBezTo>
                  <a:cubicBezTo>
                    <a:pt x="-2801" y="479465"/>
                    <a:pt x="4515" y="628740"/>
                    <a:pt x="10915" y="699149"/>
                  </a:cubicBezTo>
                  <a:cubicBezTo>
                    <a:pt x="10687" y="696863"/>
                    <a:pt x="10458" y="694349"/>
                    <a:pt x="10230" y="692063"/>
                  </a:cubicBezTo>
                  <a:cubicBezTo>
                    <a:pt x="78810" y="698463"/>
                    <a:pt x="147618" y="700978"/>
                    <a:pt x="216884" y="701435"/>
                  </a:cubicBezTo>
                  <a:close/>
                  <a:moveTo>
                    <a:pt x="669741" y="256808"/>
                  </a:moveTo>
                  <a:cubicBezTo>
                    <a:pt x="685514" y="233948"/>
                    <a:pt x="758209" y="158739"/>
                    <a:pt x="774668" y="137479"/>
                  </a:cubicBezTo>
                  <a:cubicBezTo>
                    <a:pt x="786784" y="121706"/>
                    <a:pt x="800957" y="102503"/>
                    <a:pt x="821760" y="111419"/>
                  </a:cubicBezTo>
                  <a:cubicBezTo>
                    <a:pt x="841191" y="119648"/>
                    <a:pt x="855135" y="134507"/>
                    <a:pt x="857193" y="157139"/>
                  </a:cubicBezTo>
                  <a:cubicBezTo>
                    <a:pt x="859250" y="179313"/>
                    <a:pt x="861536" y="201487"/>
                    <a:pt x="863136" y="223661"/>
                  </a:cubicBezTo>
                  <a:cubicBezTo>
                    <a:pt x="867708" y="285612"/>
                    <a:pt x="871137" y="347791"/>
                    <a:pt x="878910" y="409513"/>
                  </a:cubicBezTo>
                  <a:cubicBezTo>
                    <a:pt x="881653" y="430316"/>
                    <a:pt x="876852" y="433287"/>
                    <a:pt x="855364" y="435573"/>
                  </a:cubicBezTo>
                  <a:cubicBezTo>
                    <a:pt x="838676" y="437402"/>
                    <a:pt x="815587" y="439002"/>
                    <a:pt x="800728" y="437174"/>
                  </a:cubicBezTo>
                  <a:cubicBezTo>
                    <a:pt x="781983" y="437174"/>
                    <a:pt x="771696" y="438317"/>
                    <a:pt x="755008" y="436945"/>
                  </a:cubicBezTo>
                  <a:cubicBezTo>
                    <a:pt x="733977" y="435345"/>
                    <a:pt x="728948" y="429173"/>
                    <a:pt x="730777" y="408599"/>
                  </a:cubicBezTo>
                  <a:cubicBezTo>
                    <a:pt x="733749" y="373394"/>
                    <a:pt x="736949" y="338418"/>
                    <a:pt x="741521" y="303443"/>
                  </a:cubicBezTo>
                  <a:cubicBezTo>
                    <a:pt x="743350" y="289498"/>
                    <a:pt x="739235" y="285155"/>
                    <a:pt x="725748" y="285155"/>
                  </a:cubicBezTo>
                  <a:cubicBezTo>
                    <a:pt x="710889" y="285155"/>
                    <a:pt x="696030" y="284469"/>
                    <a:pt x="681399" y="282183"/>
                  </a:cubicBezTo>
                  <a:cubicBezTo>
                    <a:pt x="665169" y="279897"/>
                    <a:pt x="660368" y="270524"/>
                    <a:pt x="669741" y="256808"/>
                  </a:cubicBezTo>
                  <a:close/>
                </a:path>
              </a:pathLst>
            </a:custGeom>
            <a:solidFill>
              <a:srgbClr val="F2A158"/>
            </a:solidFill>
            <a:ln w="2286" cap="flat">
              <a:noFill/>
              <a:prstDash val="solid"/>
              <a:miter/>
            </a:ln>
          </p:spPr>
          <p:txBody>
            <a:bodyPr rtlCol="0" anchor="ctr"/>
            <a:lstStyle/>
            <a:p>
              <a:endParaRPr lang="en-US"/>
            </a:p>
          </p:txBody>
        </p:sp>
        <p:sp>
          <p:nvSpPr>
            <p:cNvPr id="95" name="Freeform 587">
              <a:extLst>
                <a:ext uri="{FF2B5EF4-FFF2-40B4-BE49-F238E27FC236}">
                  <a16:creationId xmlns:a16="http://schemas.microsoft.com/office/drawing/2014/main" id="{54799A15-667C-6A20-30EA-ABBA3E4348AF}"/>
                </a:ext>
              </a:extLst>
            </p:cNvPr>
            <p:cNvSpPr/>
            <p:nvPr/>
          </p:nvSpPr>
          <p:spPr>
            <a:xfrm>
              <a:off x="5315331" y="2288057"/>
              <a:ext cx="32918" cy="1828"/>
            </a:xfrm>
            <a:custGeom>
              <a:avLst/>
              <a:gdLst>
                <a:gd name="connsiteX0" fmla="*/ 0 w 32918"/>
                <a:gd name="connsiteY0" fmla="*/ 1829 h 1828"/>
                <a:gd name="connsiteX1" fmla="*/ 17374 w 32918"/>
                <a:gd name="connsiteY1" fmla="*/ 914 h 1828"/>
                <a:gd name="connsiteX2" fmla="*/ 32918 w 32918"/>
                <a:gd name="connsiteY2" fmla="*/ 0 h 1828"/>
                <a:gd name="connsiteX3" fmla="*/ 17374 w 32918"/>
                <a:gd name="connsiteY3" fmla="*/ 914 h 1828"/>
                <a:gd name="connsiteX4" fmla="*/ 0 w 329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 h="1828">
                  <a:moveTo>
                    <a:pt x="0" y="1829"/>
                  </a:moveTo>
                  <a:cubicBezTo>
                    <a:pt x="7087" y="1600"/>
                    <a:pt x="13030" y="1372"/>
                    <a:pt x="17374" y="914"/>
                  </a:cubicBezTo>
                  <a:cubicBezTo>
                    <a:pt x="21946" y="686"/>
                    <a:pt x="26975" y="229"/>
                    <a:pt x="32918" y="0"/>
                  </a:cubicBezTo>
                  <a:cubicBezTo>
                    <a:pt x="27203" y="229"/>
                    <a:pt x="21946" y="457"/>
                    <a:pt x="17374" y="914"/>
                  </a:cubicBezTo>
                  <a:cubicBezTo>
                    <a:pt x="13030" y="1372"/>
                    <a:pt x="7315" y="1600"/>
                    <a:pt x="0" y="1829"/>
                  </a:cubicBezTo>
                  <a:close/>
                </a:path>
              </a:pathLst>
            </a:custGeom>
            <a:solidFill>
              <a:srgbClr val="FFFFFF"/>
            </a:solidFill>
            <a:ln w="2286" cap="flat">
              <a:noFill/>
              <a:prstDash val="solid"/>
              <a:miter/>
            </a:ln>
          </p:spPr>
          <p:txBody>
            <a:bodyPr rtlCol="0" anchor="ctr"/>
            <a:lstStyle/>
            <a:p>
              <a:endParaRPr lang="en-US"/>
            </a:p>
          </p:txBody>
        </p:sp>
        <p:sp>
          <p:nvSpPr>
            <p:cNvPr id="96" name="Freeform 588">
              <a:extLst>
                <a:ext uri="{FF2B5EF4-FFF2-40B4-BE49-F238E27FC236}">
                  <a16:creationId xmlns:a16="http://schemas.microsoft.com/office/drawing/2014/main" id="{BD7D316E-2A04-2BB7-A43D-F9D2FA7D8897}"/>
                </a:ext>
              </a:extLst>
            </p:cNvPr>
            <p:cNvSpPr/>
            <p:nvPr/>
          </p:nvSpPr>
          <p:spPr>
            <a:xfrm>
              <a:off x="6100800" y="2010308"/>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286"/>
                    <a:pt x="229" y="1143"/>
                    <a:pt x="0" y="0"/>
                  </a:cubicBezTo>
                  <a:cubicBezTo>
                    <a:pt x="229" y="1372"/>
                    <a:pt x="229" y="2515"/>
                    <a:pt x="229" y="3658"/>
                  </a:cubicBezTo>
                  <a:close/>
                </a:path>
              </a:pathLst>
            </a:custGeom>
            <a:solidFill>
              <a:srgbClr val="FFFFFF"/>
            </a:solidFill>
            <a:ln w="2286" cap="flat">
              <a:noFill/>
              <a:prstDash val="solid"/>
              <a:miter/>
            </a:ln>
          </p:spPr>
          <p:txBody>
            <a:bodyPr rtlCol="0" anchor="ctr"/>
            <a:lstStyle/>
            <a:p>
              <a:endParaRPr lang="en-US"/>
            </a:p>
          </p:txBody>
        </p:sp>
        <p:sp>
          <p:nvSpPr>
            <p:cNvPr id="97" name="Freeform 589">
              <a:extLst>
                <a:ext uri="{FF2B5EF4-FFF2-40B4-BE49-F238E27FC236}">
                  <a16:creationId xmlns:a16="http://schemas.microsoft.com/office/drawing/2014/main" id="{6D4A248F-7E50-5186-8644-1CE6632EA5BD}"/>
                </a:ext>
              </a:extLst>
            </p:cNvPr>
            <p:cNvSpPr/>
            <p:nvPr/>
          </p:nvSpPr>
          <p:spPr>
            <a:xfrm>
              <a:off x="6066282" y="198653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98" name="Freeform 590">
              <a:extLst>
                <a:ext uri="{FF2B5EF4-FFF2-40B4-BE49-F238E27FC236}">
                  <a16:creationId xmlns:a16="http://schemas.microsoft.com/office/drawing/2014/main" id="{C705B3AD-0E69-B2F7-A70A-FF5EF623A449}"/>
                </a:ext>
              </a:extLst>
            </p:cNvPr>
            <p:cNvSpPr/>
            <p:nvPr/>
          </p:nvSpPr>
          <p:spPr>
            <a:xfrm>
              <a:off x="5844768" y="2283028"/>
              <a:ext cx="56235" cy="228"/>
            </a:xfrm>
            <a:custGeom>
              <a:avLst/>
              <a:gdLst>
                <a:gd name="connsiteX0" fmla="*/ 0 w 56235"/>
                <a:gd name="connsiteY0" fmla="*/ 229 h 228"/>
                <a:gd name="connsiteX1" fmla="*/ 20117 w 56235"/>
                <a:gd name="connsiteY1" fmla="*/ 229 h 228"/>
                <a:gd name="connsiteX2" fmla="*/ 56236 w 56235"/>
                <a:gd name="connsiteY2" fmla="*/ 0 h 228"/>
                <a:gd name="connsiteX3" fmla="*/ 20117 w 56235"/>
                <a:gd name="connsiteY3" fmla="*/ 229 h 228"/>
                <a:gd name="connsiteX4" fmla="*/ 0 w 56235"/>
                <a:gd name="connsiteY4" fmla="*/ 229 h 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5" h="228">
                  <a:moveTo>
                    <a:pt x="0" y="229"/>
                  </a:moveTo>
                  <a:cubicBezTo>
                    <a:pt x="9373" y="229"/>
                    <a:pt x="16231" y="229"/>
                    <a:pt x="20117" y="229"/>
                  </a:cubicBezTo>
                  <a:cubicBezTo>
                    <a:pt x="32233" y="0"/>
                    <a:pt x="44120" y="0"/>
                    <a:pt x="56236" y="0"/>
                  </a:cubicBezTo>
                  <a:cubicBezTo>
                    <a:pt x="44120" y="0"/>
                    <a:pt x="32233" y="229"/>
                    <a:pt x="20117" y="229"/>
                  </a:cubicBezTo>
                  <a:cubicBezTo>
                    <a:pt x="16459" y="229"/>
                    <a:pt x="9373" y="229"/>
                    <a:pt x="0" y="229"/>
                  </a:cubicBezTo>
                  <a:close/>
                </a:path>
              </a:pathLst>
            </a:custGeom>
            <a:solidFill>
              <a:srgbClr val="FFFFFF"/>
            </a:solidFill>
            <a:ln w="2286" cap="flat">
              <a:noFill/>
              <a:prstDash val="solid"/>
              <a:miter/>
            </a:ln>
          </p:spPr>
          <p:txBody>
            <a:bodyPr rtlCol="0" anchor="ctr"/>
            <a:lstStyle/>
            <a:p>
              <a:endParaRPr lang="en-US"/>
            </a:p>
          </p:txBody>
        </p:sp>
        <p:sp>
          <p:nvSpPr>
            <p:cNvPr id="99" name="Freeform 591">
              <a:extLst>
                <a:ext uri="{FF2B5EF4-FFF2-40B4-BE49-F238E27FC236}">
                  <a16:creationId xmlns:a16="http://schemas.microsoft.com/office/drawing/2014/main" id="{F95620BC-0A77-4B28-54B7-E26F22B69A52}"/>
                </a:ext>
              </a:extLst>
            </p:cNvPr>
            <p:cNvSpPr/>
            <p:nvPr/>
          </p:nvSpPr>
          <p:spPr>
            <a:xfrm>
              <a:off x="5778246" y="2283485"/>
              <a:ext cx="19888" cy="2286"/>
            </a:xfrm>
            <a:custGeom>
              <a:avLst/>
              <a:gdLst>
                <a:gd name="connsiteX0" fmla="*/ 19888 w 19888"/>
                <a:gd name="connsiteY0" fmla="*/ 0 h 2286"/>
                <a:gd name="connsiteX1" fmla="*/ 0 w 19888"/>
                <a:gd name="connsiteY1" fmla="*/ 0 h 2286"/>
                <a:gd name="connsiteX2" fmla="*/ 19888 w 19888"/>
                <a:gd name="connsiteY2" fmla="*/ 0 h 2286"/>
              </a:gdLst>
              <a:ahLst/>
              <a:cxnLst>
                <a:cxn ang="0">
                  <a:pos x="connsiteX0" y="connsiteY0"/>
                </a:cxn>
                <a:cxn ang="0">
                  <a:pos x="connsiteX1" y="connsiteY1"/>
                </a:cxn>
                <a:cxn ang="0">
                  <a:pos x="connsiteX2" y="connsiteY2"/>
                </a:cxn>
              </a:cxnLst>
              <a:rect l="l" t="t" r="r" b="b"/>
              <a:pathLst>
                <a:path w="19888" h="2286">
                  <a:moveTo>
                    <a:pt x="19888" y="0"/>
                  </a:moveTo>
                  <a:cubicBezTo>
                    <a:pt x="13716" y="0"/>
                    <a:pt x="7087" y="0"/>
                    <a:pt x="0" y="0"/>
                  </a:cubicBezTo>
                  <a:cubicBezTo>
                    <a:pt x="7087" y="0"/>
                    <a:pt x="13716" y="0"/>
                    <a:pt x="19888" y="0"/>
                  </a:cubicBezTo>
                  <a:close/>
                </a:path>
              </a:pathLst>
            </a:custGeom>
            <a:solidFill>
              <a:srgbClr val="FFFFFF"/>
            </a:solidFill>
            <a:ln w="2286" cap="flat">
              <a:noFill/>
              <a:prstDash val="solid"/>
              <a:miter/>
            </a:ln>
          </p:spPr>
          <p:txBody>
            <a:bodyPr rtlCol="0" anchor="ctr"/>
            <a:lstStyle/>
            <a:p>
              <a:endParaRPr lang="en-US"/>
            </a:p>
          </p:txBody>
        </p:sp>
        <p:sp>
          <p:nvSpPr>
            <p:cNvPr id="100" name="Freeform 592">
              <a:extLst>
                <a:ext uri="{FF2B5EF4-FFF2-40B4-BE49-F238E27FC236}">
                  <a16:creationId xmlns:a16="http://schemas.microsoft.com/office/drawing/2014/main" id="{2817DC17-309F-FBA4-9A97-457A63487D6C}"/>
                </a:ext>
              </a:extLst>
            </p:cNvPr>
            <p:cNvSpPr/>
            <p:nvPr/>
          </p:nvSpPr>
          <p:spPr>
            <a:xfrm>
              <a:off x="5679033" y="1997506"/>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743" y="457"/>
                    <a:pt x="5258" y="229"/>
                    <a:pt x="8001"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01" name="Freeform 593">
              <a:extLst>
                <a:ext uri="{FF2B5EF4-FFF2-40B4-BE49-F238E27FC236}">
                  <a16:creationId xmlns:a16="http://schemas.microsoft.com/office/drawing/2014/main" id="{17C473EB-B59E-FF43-39F6-D72B44F88581}"/>
                </a:ext>
              </a:extLst>
            </p:cNvPr>
            <p:cNvSpPr/>
            <p:nvPr/>
          </p:nvSpPr>
          <p:spPr>
            <a:xfrm>
              <a:off x="4459224" y="2177872"/>
              <a:ext cx="228" cy="2057"/>
            </a:xfrm>
            <a:custGeom>
              <a:avLst/>
              <a:gdLst>
                <a:gd name="connsiteX0" fmla="*/ 229 w 228"/>
                <a:gd name="connsiteY0" fmla="*/ 2057 h 2057"/>
                <a:gd name="connsiteX1" fmla="*/ 0 w 228"/>
                <a:gd name="connsiteY1" fmla="*/ 0 h 2057"/>
                <a:gd name="connsiteX2" fmla="*/ 229 w 228"/>
                <a:gd name="connsiteY2" fmla="*/ 2057 h 2057"/>
              </a:gdLst>
              <a:ahLst/>
              <a:cxnLst>
                <a:cxn ang="0">
                  <a:pos x="connsiteX0" y="connsiteY0"/>
                </a:cxn>
                <a:cxn ang="0">
                  <a:pos x="connsiteX1" y="connsiteY1"/>
                </a:cxn>
                <a:cxn ang="0">
                  <a:pos x="connsiteX2" y="connsiteY2"/>
                </a:cxn>
              </a:cxnLst>
              <a:rect l="l" t="t" r="r" b="b"/>
              <a:pathLst>
                <a:path w="228" h="2057">
                  <a:moveTo>
                    <a:pt x="229" y="2057"/>
                  </a:moveTo>
                  <a:cubicBezTo>
                    <a:pt x="229" y="1372"/>
                    <a:pt x="0" y="686"/>
                    <a:pt x="0" y="0"/>
                  </a:cubicBezTo>
                  <a:cubicBezTo>
                    <a:pt x="0" y="686"/>
                    <a:pt x="0" y="1372"/>
                    <a:pt x="229" y="2057"/>
                  </a:cubicBezTo>
                  <a:close/>
                </a:path>
              </a:pathLst>
            </a:custGeom>
            <a:solidFill>
              <a:srgbClr val="FFFFFF"/>
            </a:solidFill>
            <a:ln w="2286" cap="flat">
              <a:noFill/>
              <a:prstDash val="solid"/>
              <a:miter/>
            </a:ln>
          </p:spPr>
          <p:txBody>
            <a:bodyPr rtlCol="0" anchor="ctr"/>
            <a:lstStyle/>
            <a:p>
              <a:endParaRPr lang="en-US"/>
            </a:p>
          </p:txBody>
        </p:sp>
        <p:sp>
          <p:nvSpPr>
            <p:cNvPr id="102" name="Freeform 594">
              <a:extLst>
                <a:ext uri="{FF2B5EF4-FFF2-40B4-BE49-F238E27FC236}">
                  <a16:creationId xmlns:a16="http://schemas.microsoft.com/office/drawing/2014/main" id="{6FCCF049-3F1D-0A4A-7A21-2B559A09D8CF}"/>
                </a:ext>
              </a:extLst>
            </p:cNvPr>
            <p:cNvSpPr/>
            <p:nvPr/>
          </p:nvSpPr>
          <p:spPr>
            <a:xfrm>
              <a:off x="4472940" y="2269312"/>
              <a:ext cx="685" cy="2057"/>
            </a:xfrm>
            <a:custGeom>
              <a:avLst/>
              <a:gdLst>
                <a:gd name="connsiteX0" fmla="*/ 686 w 685"/>
                <a:gd name="connsiteY0" fmla="*/ 2057 h 2057"/>
                <a:gd name="connsiteX1" fmla="*/ 0 w 685"/>
                <a:gd name="connsiteY1" fmla="*/ 0 h 2057"/>
                <a:gd name="connsiteX2" fmla="*/ 686 w 685"/>
                <a:gd name="connsiteY2" fmla="*/ 2057 h 2057"/>
              </a:gdLst>
              <a:ahLst/>
              <a:cxnLst>
                <a:cxn ang="0">
                  <a:pos x="connsiteX0" y="connsiteY0"/>
                </a:cxn>
                <a:cxn ang="0">
                  <a:pos x="connsiteX1" y="connsiteY1"/>
                </a:cxn>
                <a:cxn ang="0">
                  <a:pos x="connsiteX2" y="connsiteY2"/>
                </a:cxn>
              </a:cxnLst>
              <a:rect l="l" t="t" r="r" b="b"/>
              <a:pathLst>
                <a:path w="685" h="2057">
                  <a:moveTo>
                    <a:pt x="686" y="2057"/>
                  </a:moveTo>
                  <a:cubicBezTo>
                    <a:pt x="457" y="1372"/>
                    <a:pt x="229" y="686"/>
                    <a:pt x="0" y="0"/>
                  </a:cubicBezTo>
                  <a:cubicBezTo>
                    <a:pt x="229" y="914"/>
                    <a:pt x="457" y="1372"/>
                    <a:pt x="686" y="2057"/>
                  </a:cubicBezTo>
                  <a:close/>
                </a:path>
              </a:pathLst>
            </a:custGeom>
            <a:solidFill>
              <a:srgbClr val="FFFFFF"/>
            </a:solidFill>
            <a:ln w="2286" cap="flat">
              <a:noFill/>
              <a:prstDash val="solid"/>
              <a:miter/>
            </a:ln>
          </p:spPr>
          <p:txBody>
            <a:bodyPr rtlCol="0" anchor="ctr"/>
            <a:lstStyle/>
            <a:p>
              <a:endParaRPr lang="en-US"/>
            </a:p>
          </p:txBody>
        </p:sp>
        <p:sp>
          <p:nvSpPr>
            <p:cNvPr id="103" name="Freeform 595">
              <a:extLst>
                <a:ext uri="{FF2B5EF4-FFF2-40B4-BE49-F238E27FC236}">
                  <a16:creationId xmlns:a16="http://schemas.microsoft.com/office/drawing/2014/main" id="{CB5D4D7E-1629-604F-EB81-57AD652C812A}"/>
                </a:ext>
              </a:extLst>
            </p:cNvPr>
            <p:cNvSpPr/>
            <p:nvPr/>
          </p:nvSpPr>
          <p:spPr>
            <a:xfrm>
              <a:off x="5666917" y="1999462"/>
              <a:ext cx="914" cy="101"/>
            </a:xfrm>
            <a:custGeom>
              <a:avLst/>
              <a:gdLst>
                <a:gd name="connsiteX0" fmla="*/ 0 w 914"/>
                <a:gd name="connsiteY0" fmla="*/ 102 h 101"/>
                <a:gd name="connsiteX1" fmla="*/ 914 w 914"/>
                <a:gd name="connsiteY1" fmla="*/ 102 h 101"/>
                <a:gd name="connsiteX2" fmla="*/ 0 w 914"/>
                <a:gd name="connsiteY2" fmla="*/ 102 h 101"/>
              </a:gdLst>
              <a:ahLst/>
              <a:cxnLst>
                <a:cxn ang="0">
                  <a:pos x="connsiteX0" y="connsiteY0"/>
                </a:cxn>
                <a:cxn ang="0">
                  <a:pos x="connsiteX1" y="connsiteY1"/>
                </a:cxn>
                <a:cxn ang="0">
                  <a:pos x="connsiteX2" y="connsiteY2"/>
                </a:cxn>
              </a:cxnLst>
              <a:rect l="l" t="t" r="r" b="b"/>
              <a:pathLst>
                <a:path w="914" h="101">
                  <a:moveTo>
                    <a:pt x="0" y="102"/>
                  </a:moveTo>
                  <a:cubicBezTo>
                    <a:pt x="229" y="102"/>
                    <a:pt x="457" y="102"/>
                    <a:pt x="914" y="102"/>
                  </a:cubicBezTo>
                  <a:cubicBezTo>
                    <a:pt x="457" y="-127"/>
                    <a:pt x="229" y="102"/>
                    <a:pt x="0" y="102"/>
                  </a:cubicBezTo>
                  <a:close/>
                </a:path>
              </a:pathLst>
            </a:custGeom>
            <a:solidFill>
              <a:srgbClr val="FFFFFF"/>
            </a:solidFill>
            <a:ln w="2286" cap="flat">
              <a:noFill/>
              <a:prstDash val="solid"/>
              <a:miter/>
            </a:ln>
          </p:spPr>
          <p:txBody>
            <a:bodyPr rtlCol="0" anchor="ctr"/>
            <a:lstStyle/>
            <a:p>
              <a:endParaRPr lang="en-US"/>
            </a:p>
          </p:txBody>
        </p:sp>
        <p:sp>
          <p:nvSpPr>
            <p:cNvPr id="104" name="Freeform 596">
              <a:extLst>
                <a:ext uri="{FF2B5EF4-FFF2-40B4-BE49-F238E27FC236}">
                  <a16:creationId xmlns:a16="http://schemas.microsoft.com/office/drawing/2014/main" id="{9ABDB40B-7D34-18A3-50DB-EE4C67CAF3DE}"/>
                </a:ext>
              </a:extLst>
            </p:cNvPr>
            <p:cNvSpPr/>
            <p:nvPr/>
          </p:nvSpPr>
          <p:spPr>
            <a:xfrm>
              <a:off x="4477054" y="227822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05" name="Freeform 597">
              <a:extLst>
                <a:ext uri="{FF2B5EF4-FFF2-40B4-BE49-F238E27FC236}">
                  <a16:creationId xmlns:a16="http://schemas.microsoft.com/office/drawing/2014/main" id="{CF5B317F-C7D6-5549-68E8-F48927554D42}"/>
                </a:ext>
              </a:extLst>
            </p:cNvPr>
            <p:cNvSpPr/>
            <p:nvPr/>
          </p:nvSpPr>
          <p:spPr>
            <a:xfrm>
              <a:off x="4458538" y="2170557"/>
              <a:ext cx="228" cy="3200"/>
            </a:xfrm>
            <a:custGeom>
              <a:avLst/>
              <a:gdLst>
                <a:gd name="connsiteX0" fmla="*/ 229 w 228"/>
                <a:gd name="connsiteY0" fmla="*/ 3200 h 3200"/>
                <a:gd name="connsiteX1" fmla="*/ 0 w 228"/>
                <a:gd name="connsiteY1" fmla="*/ 0 h 3200"/>
                <a:gd name="connsiteX2" fmla="*/ 229 w 228"/>
                <a:gd name="connsiteY2" fmla="*/ 3200 h 3200"/>
              </a:gdLst>
              <a:ahLst/>
              <a:cxnLst>
                <a:cxn ang="0">
                  <a:pos x="connsiteX0" y="connsiteY0"/>
                </a:cxn>
                <a:cxn ang="0">
                  <a:pos x="connsiteX1" y="connsiteY1"/>
                </a:cxn>
                <a:cxn ang="0">
                  <a:pos x="connsiteX2" y="connsiteY2"/>
                </a:cxn>
              </a:cxnLst>
              <a:rect l="l" t="t" r="r" b="b"/>
              <a:pathLst>
                <a:path w="228" h="3200">
                  <a:moveTo>
                    <a:pt x="229" y="3200"/>
                  </a:moveTo>
                  <a:cubicBezTo>
                    <a:pt x="229" y="2286"/>
                    <a:pt x="0" y="1143"/>
                    <a:pt x="0" y="0"/>
                  </a:cubicBezTo>
                  <a:cubicBezTo>
                    <a:pt x="0" y="1143"/>
                    <a:pt x="0" y="2286"/>
                    <a:pt x="229" y="3200"/>
                  </a:cubicBezTo>
                  <a:close/>
                </a:path>
              </a:pathLst>
            </a:custGeom>
            <a:solidFill>
              <a:srgbClr val="FFFFFF"/>
            </a:solidFill>
            <a:ln w="2286" cap="flat">
              <a:noFill/>
              <a:prstDash val="solid"/>
              <a:miter/>
            </a:ln>
          </p:spPr>
          <p:txBody>
            <a:bodyPr rtlCol="0" anchor="ctr"/>
            <a:lstStyle/>
            <a:p>
              <a:endParaRPr lang="en-US"/>
            </a:p>
          </p:txBody>
        </p:sp>
        <p:sp>
          <p:nvSpPr>
            <p:cNvPr id="106" name="Freeform 598">
              <a:extLst>
                <a:ext uri="{FF2B5EF4-FFF2-40B4-BE49-F238E27FC236}">
                  <a16:creationId xmlns:a16="http://schemas.microsoft.com/office/drawing/2014/main" id="{905CBDFF-C5DA-4936-73F2-003CE11D63C6}"/>
                </a:ext>
              </a:extLst>
            </p:cNvPr>
            <p:cNvSpPr/>
            <p:nvPr/>
          </p:nvSpPr>
          <p:spPr>
            <a:xfrm>
              <a:off x="4458309" y="2167128"/>
              <a:ext cx="228" cy="3429"/>
            </a:xfrm>
            <a:custGeom>
              <a:avLst/>
              <a:gdLst>
                <a:gd name="connsiteX0" fmla="*/ 229 w 228"/>
                <a:gd name="connsiteY0" fmla="*/ 3429 h 3429"/>
                <a:gd name="connsiteX1" fmla="*/ 0 w 228"/>
                <a:gd name="connsiteY1" fmla="*/ 0 h 3429"/>
                <a:gd name="connsiteX2" fmla="*/ 229 w 228"/>
                <a:gd name="connsiteY2" fmla="*/ 3429 h 3429"/>
              </a:gdLst>
              <a:ahLst/>
              <a:cxnLst>
                <a:cxn ang="0">
                  <a:pos x="connsiteX0" y="connsiteY0"/>
                </a:cxn>
                <a:cxn ang="0">
                  <a:pos x="connsiteX1" y="connsiteY1"/>
                </a:cxn>
                <a:cxn ang="0">
                  <a:pos x="connsiteX2" y="connsiteY2"/>
                </a:cxn>
              </a:cxnLst>
              <a:rect l="l" t="t" r="r" b="b"/>
              <a:pathLst>
                <a:path w="228" h="3429">
                  <a:moveTo>
                    <a:pt x="229" y="3429"/>
                  </a:moveTo>
                  <a:cubicBezTo>
                    <a:pt x="229" y="2286"/>
                    <a:pt x="0" y="1143"/>
                    <a:pt x="0" y="0"/>
                  </a:cubicBezTo>
                  <a:cubicBezTo>
                    <a:pt x="0" y="1372"/>
                    <a:pt x="0" y="2286"/>
                    <a:pt x="229" y="3429"/>
                  </a:cubicBezTo>
                  <a:close/>
                </a:path>
              </a:pathLst>
            </a:custGeom>
            <a:solidFill>
              <a:srgbClr val="FFFFFF"/>
            </a:solidFill>
            <a:ln w="2286" cap="flat">
              <a:noFill/>
              <a:prstDash val="solid"/>
              <a:miter/>
            </a:ln>
          </p:spPr>
          <p:txBody>
            <a:bodyPr rtlCol="0" anchor="ctr"/>
            <a:lstStyle/>
            <a:p>
              <a:endParaRPr lang="en-US"/>
            </a:p>
          </p:txBody>
        </p:sp>
        <p:sp>
          <p:nvSpPr>
            <p:cNvPr id="107" name="Freeform 599">
              <a:extLst>
                <a:ext uri="{FF2B5EF4-FFF2-40B4-BE49-F238E27FC236}">
                  <a16:creationId xmlns:a16="http://schemas.microsoft.com/office/drawing/2014/main" id="{9AA21556-1E49-8119-AFEF-4797259B6B5E}"/>
                </a:ext>
              </a:extLst>
            </p:cNvPr>
            <p:cNvSpPr/>
            <p:nvPr/>
          </p:nvSpPr>
          <p:spPr>
            <a:xfrm>
              <a:off x="4458766" y="2174443"/>
              <a:ext cx="228" cy="2514"/>
            </a:xfrm>
            <a:custGeom>
              <a:avLst/>
              <a:gdLst>
                <a:gd name="connsiteX0" fmla="*/ 229 w 228"/>
                <a:gd name="connsiteY0" fmla="*/ 2515 h 2514"/>
                <a:gd name="connsiteX1" fmla="*/ 0 w 228"/>
                <a:gd name="connsiteY1" fmla="*/ 0 h 2514"/>
                <a:gd name="connsiteX2" fmla="*/ 229 w 228"/>
                <a:gd name="connsiteY2" fmla="*/ 2515 h 2514"/>
              </a:gdLst>
              <a:ahLst/>
              <a:cxnLst>
                <a:cxn ang="0">
                  <a:pos x="connsiteX0" y="connsiteY0"/>
                </a:cxn>
                <a:cxn ang="0">
                  <a:pos x="connsiteX1" y="connsiteY1"/>
                </a:cxn>
                <a:cxn ang="0">
                  <a:pos x="connsiteX2" y="connsiteY2"/>
                </a:cxn>
              </a:cxnLst>
              <a:rect l="l" t="t" r="r" b="b"/>
              <a:pathLst>
                <a:path w="228" h="2514">
                  <a:moveTo>
                    <a:pt x="229" y="2515"/>
                  </a:moveTo>
                  <a:cubicBezTo>
                    <a:pt x="229" y="1600"/>
                    <a:pt x="0" y="914"/>
                    <a:pt x="0" y="0"/>
                  </a:cubicBezTo>
                  <a:cubicBezTo>
                    <a:pt x="229" y="914"/>
                    <a:pt x="229" y="1600"/>
                    <a:pt x="229" y="2515"/>
                  </a:cubicBezTo>
                  <a:close/>
                </a:path>
              </a:pathLst>
            </a:custGeom>
            <a:solidFill>
              <a:srgbClr val="FFFFFF"/>
            </a:solidFill>
            <a:ln w="2286" cap="flat">
              <a:noFill/>
              <a:prstDash val="solid"/>
              <a:miter/>
            </a:ln>
          </p:spPr>
          <p:txBody>
            <a:bodyPr rtlCol="0" anchor="ctr"/>
            <a:lstStyle/>
            <a:p>
              <a:endParaRPr lang="en-US"/>
            </a:p>
          </p:txBody>
        </p:sp>
        <p:sp>
          <p:nvSpPr>
            <p:cNvPr id="108" name="Freeform 600">
              <a:extLst>
                <a:ext uri="{FF2B5EF4-FFF2-40B4-BE49-F238E27FC236}">
                  <a16:creationId xmlns:a16="http://schemas.microsoft.com/office/drawing/2014/main" id="{D835038B-300D-6DBA-12FF-EC2D517A2BCA}"/>
                </a:ext>
              </a:extLst>
            </p:cNvPr>
            <p:cNvSpPr/>
            <p:nvPr/>
          </p:nvSpPr>
          <p:spPr>
            <a:xfrm>
              <a:off x="4704054" y="2291943"/>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09" name="Freeform 601">
              <a:extLst>
                <a:ext uri="{FF2B5EF4-FFF2-40B4-BE49-F238E27FC236}">
                  <a16:creationId xmlns:a16="http://schemas.microsoft.com/office/drawing/2014/main" id="{7D449423-27BF-88A5-2AE2-A8DFF6D8ABCC}"/>
                </a:ext>
              </a:extLst>
            </p:cNvPr>
            <p:cNvSpPr/>
            <p:nvPr/>
          </p:nvSpPr>
          <p:spPr>
            <a:xfrm>
              <a:off x="4732070" y="2292172"/>
              <a:ext cx="101" cy="0"/>
            </a:xfrm>
            <a:custGeom>
              <a:avLst/>
              <a:gdLst>
                <a:gd name="connsiteX0" fmla="*/ 102 w 101"/>
                <a:gd name="connsiteY0" fmla="*/ 0 h 0"/>
                <a:gd name="connsiteX1" fmla="*/ 102 w 101"/>
                <a:gd name="connsiteY1" fmla="*/ 0 h 0"/>
                <a:gd name="connsiteX2" fmla="*/ 102 w 101"/>
                <a:gd name="connsiteY2" fmla="*/ 0 h 0"/>
              </a:gdLst>
              <a:ahLst/>
              <a:cxnLst>
                <a:cxn ang="0">
                  <a:pos x="connsiteX0" y="connsiteY0"/>
                </a:cxn>
                <a:cxn ang="0">
                  <a:pos x="connsiteX1" y="connsiteY1"/>
                </a:cxn>
                <a:cxn ang="0">
                  <a:pos x="connsiteX2" y="connsiteY2"/>
                </a:cxn>
              </a:cxnLst>
              <a:rect l="l" t="t" r="r" b="b"/>
              <a:pathLst>
                <a:path w="101">
                  <a:moveTo>
                    <a:pt x="102" y="0"/>
                  </a:moveTo>
                  <a:cubicBezTo>
                    <a:pt x="102" y="0"/>
                    <a:pt x="-127" y="0"/>
                    <a:pt x="102" y="0"/>
                  </a:cubicBezTo>
                  <a:cubicBezTo>
                    <a:pt x="-127" y="0"/>
                    <a:pt x="102" y="0"/>
                    <a:pt x="102" y="0"/>
                  </a:cubicBezTo>
                  <a:close/>
                </a:path>
              </a:pathLst>
            </a:custGeom>
            <a:solidFill>
              <a:srgbClr val="FFFFFF"/>
            </a:solidFill>
            <a:ln w="2286" cap="flat">
              <a:noFill/>
              <a:prstDash val="solid"/>
              <a:miter/>
            </a:ln>
          </p:spPr>
          <p:txBody>
            <a:bodyPr rtlCol="0" anchor="ctr"/>
            <a:lstStyle/>
            <a:p>
              <a:endParaRPr lang="en-US"/>
            </a:p>
          </p:txBody>
        </p:sp>
        <p:sp>
          <p:nvSpPr>
            <p:cNvPr id="110" name="Freeform 602">
              <a:extLst>
                <a:ext uri="{FF2B5EF4-FFF2-40B4-BE49-F238E27FC236}">
                  <a16:creationId xmlns:a16="http://schemas.microsoft.com/office/drawing/2014/main" id="{E2E2CB55-370A-C320-F5FF-445A7E60B2FD}"/>
                </a:ext>
              </a:extLst>
            </p:cNvPr>
            <p:cNvSpPr/>
            <p:nvPr/>
          </p:nvSpPr>
          <p:spPr>
            <a:xfrm>
              <a:off x="4679137" y="2291543"/>
              <a:ext cx="4800" cy="171"/>
            </a:xfrm>
            <a:custGeom>
              <a:avLst/>
              <a:gdLst>
                <a:gd name="connsiteX0" fmla="*/ 4801 w 4800"/>
                <a:gd name="connsiteY0" fmla="*/ 171 h 171"/>
                <a:gd name="connsiteX1" fmla="*/ 0 w 4800"/>
                <a:gd name="connsiteY1" fmla="*/ 171 h 171"/>
                <a:gd name="connsiteX2" fmla="*/ 4801 w 4800"/>
                <a:gd name="connsiteY2" fmla="*/ 171 h 171"/>
              </a:gdLst>
              <a:ahLst/>
              <a:cxnLst>
                <a:cxn ang="0">
                  <a:pos x="connsiteX0" y="connsiteY0"/>
                </a:cxn>
                <a:cxn ang="0">
                  <a:pos x="connsiteX1" y="connsiteY1"/>
                </a:cxn>
                <a:cxn ang="0">
                  <a:pos x="connsiteX2" y="connsiteY2"/>
                </a:cxn>
              </a:cxnLst>
              <a:rect l="l" t="t" r="r" b="b"/>
              <a:pathLst>
                <a:path w="4800" h="171">
                  <a:moveTo>
                    <a:pt x="4801" y="171"/>
                  </a:moveTo>
                  <a:cubicBezTo>
                    <a:pt x="3200" y="171"/>
                    <a:pt x="1600" y="171"/>
                    <a:pt x="0" y="171"/>
                  </a:cubicBezTo>
                  <a:cubicBezTo>
                    <a:pt x="1600" y="-57"/>
                    <a:pt x="3200" y="-57"/>
                    <a:pt x="4801" y="171"/>
                  </a:cubicBezTo>
                  <a:close/>
                </a:path>
              </a:pathLst>
            </a:custGeom>
            <a:solidFill>
              <a:srgbClr val="FFFFFF"/>
            </a:solidFill>
            <a:ln w="2286" cap="flat">
              <a:noFill/>
              <a:prstDash val="solid"/>
              <a:miter/>
            </a:ln>
          </p:spPr>
          <p:txBody>
            <a:bodyPr rtlCol="0" anchor="ctr"/>
            <a:lstStyle/>
            <a:p>
              <a:endParaRPr lang="en-US"/>
            </a:p>
          </p:txBody>
        </p:sp>
        <p:sp>
          <p:nvSpPr>
            <p:cNvPr id="111" name="Freeform 603">
              <a:extLst>
                <a:ext uri="{FF2B5EF4-FFF2-40B4-BE49-F238E27FC236}">
                  <a16:creationId xmlns:a16="http://schemas.microsoft.com/office/drawing/2014/main" id="{3F958A80-2F4A-31BA-4F64-FB083F925257}"/>
                </a:ext>
              </a:extLst>
            </p:cNvPr>
            <p:cNvSpPr/>
            <p:nvPr/>
          </p:nvSpPr>
          <p:spPr>
            <a:xfrm>
              <a:off x="4481855" y="2281656"/>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112" name="Freeform 604">
              <a:extLst>
                <a:ext uri="{FF2B5EF4-FFF2-40B4-BE49-F238E27FC236}">
                  <a16:creationId xmlns:a16="http://schemas.microsoft.com/office/drawing/2014/main" id="{1C913806-2AD9-0FA6-9ED7-33FCE8D6BDBA}"/>
                </a:ext>
              </a:extLst>
            </p:cNvPr>
            <p:cNvSpPr/>
            <p:nvPr/>
          </p:nvSpPr>
          <p:spPr>
            <a:xfrm>
              <a:off x="4479112" y="2280056"/>
              <a:ext cx="2971" cy="1600"/>
            </a:xfrm>
            <a:custGeom>
              <a:avLst/>
              <a:gdLst>
                <a:gd name="connsiteX0" fmla="*/ 2972 w 2971"/>
                <a:gd name="connsiteY0" fmla="*/ 1600 h 1600"/>
                <a:gd name="connsiteX1" fmla="*/ 0 w 2971"/>
                <a:gd name="connsiteY1" fmla="*/ 0 h 1600"/>
                <a:gd name="connsiteX2" fmla="*/ 2972 w 2971"/>
                <a:gd name="connsiteY2" fmla="*/ 1600 h 1600"/>
              </a:gdLst>
              <a:ahLst/>
              <a:cxnLst>
                <a:cxn ang="0">
                  <a:pos x="connsiteX0" y="connsiteY0"/>
                </a:cxn>
                <a:cxn ang="0">
                  <a:pos x="connsiteX1" y="connsiteY1"/>
                </a:cxn>
                <a:cxn ang="0">
                  <a:pos x="connsiteX2" y="connsiteY2"/>
                </a:cxn>
              </a:cxnLst>
              <a:rect l="l" t="t" r="r" b="b"/>
              <a:pathLst>
                <a:path w="2971" h="1600">
                  <a:moveTo>
                    <a:pt x="2972" y="1600"/>
                  </a:moveTo>
                  <a:cubicBezTo>
                    <a:pt x="1829" y="1143"/>
                    <a:pt x="914" y="686"/>
                    <a:pt x="0" y="0"/>
                  </a:cubicBezTo>
                  <a:cubicBezTo>
                    <a:pt x="686" y="686"/>
                    <a:pt x="1829" y="1143"/>
                    <a:pt x="2972" y="1600"/>
                  </a:cubicBezTo>
                  <a:close/>
                </a:path>
              </a:pathLst>
            </a:custGeom>
            <a:solidFill>
              <a:srgbClr val="FFFFFF"/>
            </a:solidFill>
            <a:ln w="2286" cap="flat">
              <a:noFill/>
              <a:prstDash val="solid"/>
              <a:miter/>
            </a:ln>
          </p:spPr>
          <p:txBody>
            <a:bodyPr rtlCol="0" anchor="ctr"/>
            <a:lstStyle/>
            <a:p>
              <a:endParaRPr lang="en-US"/>
            </a:p>
          </p:txBody>
        </p:sp>
        <p:sp>
          <p:nvSpPr>
            <p:cNvPr id="113" name="Freeform 605">
              <a:extLst>
                <a:ext uri="{FF2B5EF4-FFF2-40B4-BE49-F238E27FC236}">
                  <a16:creationId xmlns:a16="http://schemas.microsoft.com/office/drawing/2014/main" id="{90A98C67-8EB9-E9FA-A434-F746FC80FFDC}"/>
                </a:ext>
              </a:extLst>
            </p:cNvPr>
            <p:cNvSpPr/>
            <p:nvPr/>
          </p:nvSpPr>
          <p:spPr>
            <a:xfrm>
              <a:off x="4649419" y="2290927"/>
              <a:ext cx="4114" cy="101"/>
            </a:xfrm>
            <a:custGeom>
              <a:avLst/>
              <a:gdLst>
                <a:gd name="connsiteX0" fmla="*/ 4115 w 4114"/>
                <a:gd name="connsiteY0" fmla="*/ 102 h 101"/>
                <a:gd name="connsiteX1" fmla="*/ 0 w 4114"/>
                <a:gd name="connsiteY1" fmla="*/ 102 h 101"/>
                <a:gd name="connsiteX2" fmla="*/ 4115 w 4114"/>
                <a:gd name="connsiteY2" fmla="*/ 102 h 101"/>
              </a:gdLst>
              <a:ahLst/>
              <a:cxnLst>
                <a:cxn ang="0">
                  <a:pos x="connsiteX0" y="connsiteY0"/>
                </a:cxn>
                <a:cxn ang="0">
                  <a:pos x="connsiteX1" y="connsiteY1"/>
                </a:cxn>
                <a:cxn ang="0">
                  <a:pos x="connsiteX2" y="connsiteY2"/>
                </a:cxn>
              </a:cxnLst>
              <a:rect l="l" t="t" r="r" b="b"/>
              <a:pathLst>
                <a:path w="4114" h="101">
                  <a:moveTo>
                    <a:pt x="4115" y="102"/>
                  </a:moveTo>
                  <a:cubicBezTo>
                    <a:pt x="2743" y="102"/>
                    <a:pt x="1372" y="102"/>
                    <a:pt x="0" y="102"/>
                  </a:cubicBezTo>
                  <a:cubicBezTo>
                    <a:pt x="1372" y="-127"/>
                    <a:pt x="2743" y="102"/>
                    <a:pt x="4115" y="102"/>
                  </a:cubicBezTo>
                  <a:close/>
                </a:path>
              </a:pathLst>
            </a:custGeom>
            <a:solidFill>
              <a:srgbClr val="FFFFFF"/>
            </a:solidFill>
            <a:ln w="2286" cap="flat">
              <a:noFill/>
              <a:prstDash val="solid"/>
              <a:miter/>
            </a:ln>
          </p:spPr>
          <p:txBody>
            <a:bodyPr rtlCol="0" anchor="ctr"/>
            <a:lstStyle/>
            <a:p>
              <a:endParaRPr lang="en-US"/>
            </a:p>
          </p:txBody>
        </p:sp>
        <p:sp>
          <p:nvSpPr>
            <p:cNvPr id="114" name="Freeform 606">
              <a:extLst>
                <a:ext uri="{FF2B5EF4-FFF2-40B4-BE49-F238E27FC236}">
                  <a16:creationId xmlns:a16="http://schemas.microsoft.com/office/drawing/2014/main" id="{BC525101-3779-96BE-532A-1DB35C4EF00C}"/>
                </a:ext>
              </a:extLst>
            </p:cNvPr>
            <p:cNvSpPr/>
            <p:nvPr/>
          </p:nvSpPr>
          <p:spPr>
            <a:xfrm>
              <a:off x="4665649" y="2291257"/>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229"/>
                    <a:pt x="8915" y="229"/>
                  </a:cubicBezTo>
                  <a:close/>
                </a:path>
              </a:pathLst>
            </a:custGeom>
            <a:solidFill>
              <a:srgbClr val="FFFFFF"/>
            </a:solidFill>
            <a:ln w="2286" cap="flat">
              <a:noFill/>
              <a:prstDash val="solid"/>
              <a:miter/>
            </a:ln>
          </p:spPr>
          <p:txBody>
            <a:bodyPr rtlCol="0" anchor="ctr"/>
            <a:lstStyle/>
            <a:p>
              <a:endParaRPr lang="en-US"/>
            </a:p>
          </p:txBody>
        </p:sp>
        <p:sp>
          <p:nvSpPr>
            <p:cNvPr id="115" name="Freeform 607">
              <a:extLst>
                <a:ext uri="{FF2B5EF4-FFF2-40B4-BE49-F238E27FC236}">
                  <a16:creationId xmlns:a16="http://schemas.microsoft.com/office/drawing/2014/main" id="{A875419A-683E-4290-51A5-8086D85E8AC3}"/>
                </a:ext>
              </a:extLst>
            </p:cNvPr>
            <p:cNvSpPr/>
            <p:nvPr/>
          </p:nvSpPr>
          <p:spPr>
            <a:xfrm>
              <a:off x="5687720" y="1996821"/>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515" y="457"/>
                    <a:pt x="5258" y="229"/>
                    <a:pt x="8001" y="0"/>
                  </a:cubicBezTo>
                  <a:cubicBezTo>
                    <a:pt x="5258"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16" name="Freeform 608">
              <a:extLst>
                <a:ext uri="{FF2B5EF4-FFF2-40B4-BE49-F238E27FC236}">
                  <a16:creationId xmlns:a16="http://schemas.microsoft.com/office/drawing/2014/main" id="{A37BE987-4EB6-6C6B-7488-97F8D3953BB8}"/>
                </a:ext>
              </a:extLst>
            </p:cNvPr>
            <p:cNvSpPr/>
            <p:nvPr/>
          </p:nvSpPr>
          <p:spPr>
            <a:xfrm>
              <a:off x="6045936" y="1984248"/>
              <a:ext cx="2514" cy="228"/>
            </a:xfrm>
            <a:custGeom>
              <a:avLst/>
              <a:gdLst>
                <a:gd name="connsiteX0" fmla="*/ 0 w 2514"/>
                <a:gd name="connsiteY0" fmla="*/ 0 h 228"/>
                <a:gd name="connsiteX1" fmla="*/ 2515 w 2514"/>
                <a:gd name="connsiteY1" fmla="*/ 229 h 228"/>
                <a:gd name="connsiteX2" fmla="*/ 0 w 2514"/>
                <a:gd name="connsiteY2" fmla="*/ 0 h 228"/>
              </a:gdLst>
              <a:ahLst/>
              <a:cxnLst>
                <a:cxn ang="0">
                  <a:pos x="connsiteX0" y="connsiteY0"/>
                </a:cxn>
                <a:cxn ang="0">
                  <a:pos x="connsiteX1" y="connsiteY1"/>
                </a:cxn>
                <a:cxn ang="0">
                  <a:pos x="connsiteX2" y="connsiteY2"/>
                </a:cxn>
              </a:cxnLst>
              <a:rect l="l" t="t" r="r" b="b"/>
              <a:pathLst>
                <a:path w="2514" h="228">
                  <a:moveTo>
                    <a:pt x="0" y="0"/>
                  </a:moveTo>
                  <a:cubicBezTo>
                    <a:pt x="914" y="0"/>
                    <a:pt x="1829" y="229"/>
                    <a:pt x="2515" y="229"/>
                  </a:cubicBezTo>
                  <a:cubicBezTo>
                    <a:pt x="1600" y="0"/>
                    <a:pt x="914" y="0"/>
                    <a:pt x="0" y="0"/>
                  </a:cubicBezTo>
                  <a:close/>
                </a:path>
              </a:pathLst>
            </a:custGeom>
            <a:solidFill>
              <a:srgbClr val="FFFFFF"/>
            </a:solidFill>
            <a:ln w="2286" cap="flat">
              <a:noFill/>
              <a:prstDash val="solid"/>
              <a:miter/>
            </a:ln>
          </p:spPr>
          <p:txBody>
            <a:bodyPr rtlCol="0" anchor="ctr"/>
            <a:lstStyle/>
            <a:p>
              <a:endParaRPr lang="en-US"/>
            </a:p>
          </p:txBody>
        </p:sp>
        <p:sp>
          <p:nvSpPr>
            <p:cNvPr id="117" name="Freeform 609">
              <a:extLst>
                <a:ext uri="{FF2B5EF4-FFF2-40B4-BE49-F238E27FC236}">
                  <a16:creationId xmlns:a16="http://schemas.microsoft.com/office/drawing/2014/main" id="{D0AAD3B2-FF7E-67A9-D3AB-41248E2955F3}"/>
                </a:ext>
              </a:extLst>
            </p:cNvPr>
            <p:cNvSpPr/>
            <p:nvPr/>
          </p:nvSpPr>
          <p:spPr>
            <a:xfrm>
              <a:off x="5793790" y="1988134"/>
              <a:ext cx="23088" cy="1371"/>
            </a:xfrm>
            <a:custGeom>
              <a:avLst/>
              <a:gdLst>
                <a:gd name="connsiteX0" fmla="*/ 0 w 23088"/>
                <a:gd name="connsiteY0" fmla="*/ 1372 h 1371"/>
                <a:gd name="connsiteX1" fmla="*/ 23089 w 23088"/>
                <a:gd name="connsiteY1" fmla="*/ 0 h 1371"/>
                <a:gd name="connsiteX2" fmla="*/ 0 w 23088"/>
                <a:gd name="connsiteY2" fmla="*/ 1372 h 1371"/>
              </a:gdLst>
              <a:ahLst/>
              <a:cxnLst>
                <a:cxn ang="0">
                  <a:pos x="connsiteX0" y="connsiteY0"/>
                </a:cxn>
                <a:cxn ang="0">
                  <a:pos x="connsiteX1" y="connsiteY1"/>
                </a:cxn>
                <a:cxn ang="0">
                  <a:pos x="connsiteX2" y="connsiteY2"/>
                </a:cxn>
              </a:cxnLst>
              <a:rect l="l" t="t" r="r" b="b"/>
              <a:pathLst>
                <a:path w="23088" h="1371">
                  <a:moveTo>
                    <a:pt x="0" y="1372"/>
                  </a:moveTo>
                  <a:cubicBezTo>
                    <a:pt x="7544" y="914"/>
                    <a:pt x="15316" y="457"/>
                    <a:pt x="23089" y="0"/>
                  </a:cubicBezTo>
                  <a:cubicBezTo>
                    <a:pt x="15316" y="229"/>
                    <a:pt x="7772" y="686"/>
                    <a:pt x="0" y="1372"/>
                  </a:cubicBezTo>
                  <a:close/>
                </a:path>
              </a:pathLst>
            </a:custGeom>
            <a:solidFill>
              <a:srgbClr val="FFFFFF"/>
            </a:solidFill>
            <a:ln w="2286" cap="flat">
              <a:noFill/>
              <a:prstDash val="solid"/>
              <a:miter/>
            </a:ln>
          </p:spPr>
          <p:txBody>
            <a:bodyPr rtlCol="0" anchor="ctr"/>
            <a:lstStyle/>
            <a:p>
              <a:endParaRPr lang="en-US"/>
            </a:p>
          </p:txBody>
        </p:sp>
        <p:sp>
          <p:nvSpPr>
            <p:cNvPr id="118" name="Freeform 610">
              <a:extLst>
                <a:ext uri="{FF2B5EF4-FFF2-40B4-BE49-F238E27FC236}">
                  <a16:creationId xmlns:a16="http://schemas.microsoft.com/office/drawing/2014/main" id="{BC061F36-9DC7-364F-E7DE-387B30C5F85B}"/>
                </a:ext>
              </a:extLst>
            </p:cNvPr>
            <p:cNvSpPr/>
            <p:nvPr/>
          </p:nvSpPr>
          <p:spPr>
            <a:xfrm>
              <a:off x="6049365" y="1984476"/>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611">
              <a:extLst>
                <a:ext uri="{FF2B5EF4-FFF2-40B4-BE49-F238E27FC236}">
                  <a16:creationId xmlns:a16="http://schemas.microsoft.com/office/drawing/2014/main" id="{719C00EC-4C09-556E-7A3E-81EB41B6EE16}"/>
                </a:ext>
              </a:extLst>
            </p:cNvPr>
            <p:cNvSpPr/>
            <p:nvPr/>
          </p:nvSpPr>
          <p:spPr>
            <a:xfrm>
              <a:off x="6035649" y="1983562"/>
              <a:ext cx="9144" cy="685"/>
            </a:xfrm>
            <a:custGeom>
              <a:avLst/>
              <a:gdLst>
                <a:gd name="connsiteX0" fmla="*/ 0 w 9144"/>
                <a:gd name="connsiteY0" fmla="*/ 0 h 685"/>
                <a:gd name="connsiteX1" fmla="*/ 9144 w 9144"/>
                <a:gd name="connsiteY1" fmla="*/ 686 h 685"/>
                <a:gd name="connsiteX2" fmla="*/ 0 w 9144"/>
                <a:gd name="connsiteY2" fmla="*/ 0 h 685"/>
              </a:gdLst>
              <a:ahLst/>
              <a:cxnLst>
                <a:cxn ang="0">
                  <a:pos x="connsiteX0" y="connsiteY0"/>
                </a:cxn>
                <a:cxn ang="0">
                  <a:pos x="connsiteX1" y="connsiteY1"/>
                </a:cxn>
                <a:cxn ang="0">
                  <a:pos x="connsiteX2" y="connsiteY2"/>
                </a:cxn>
              </a:cxnLst>
              <a:rect l="l" t="t" r="r" b="b"/>
              <a:pathLst>
                <a:path w="9144" h="685">
                  <a:moveTo>
                    <a:pt x="0" y="0"/>
                  </a:moveTo>
                  <a:cubicBezTo>
                    <a:pt x="3200" y="229"/>
                    <a:pt x="6172" y="457"/>
                    <a:pt x="9144" y="686"/>
                  </a:cubicBezTo>
                  <a:cubicBezTo>
                    <a:pt x="6172" y="229"/>
                    <a:pt x="3200"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612">
              <a:extLst>
                <a:ext uri="{FF2B5EF4-FFF2-40B4-BE49-F238E27FC236}">
                  <a16:creationId xmlns:a16="http://schemas.microsoft.com/office/drawing/2014/main" id="{B6BBD485-8788-1CA5-8EAB-3E1A393A5FF0}"/>
                </a:ext>
              </a:extLst>
            </p:cNvPr>
            <p:cNvSpPr/>
            <p:nvPr/>
          </p:nvSpPr>
          <p:spPr>
            <a:xfrm>
              <a:off x="6063081" y="198607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914" y="229"/>
                    <a:pt x="1143"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21" name="Freeform 613">
              <a:extLst>
                <a:ext uri="{FF2B5EF4-FFF2-40B4-BE49-F238E27FC236}">
                  <a16:creationId xmlns:a16="http://schemas.microsoft.com/office/drawing/2014/main" id="{3C70BC92-90B6-D778-0B1A-F2A69659E339}"/>
                </a:ext>
              </a:extLst>
            </p:cNvPr>
            <p:cNvSpPr/>
            <p:nvPr/>
          </p:nvSpPr>
          <p:spPr>
            <a:xfrm>
              <a:off x="6055080" y="1984933"/>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143"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614">
              <a:extLst>
                <a:ext uri="{FF2B5EF4-FFF2-40B4-BE49-F238E27FC236}">
                  <a16:creationId xmlns:a16="http://schemas.microsoft.com/office/drawing/2014/main" id="{BB15F0E1-AE59-2649-EA8E-833F5F87C7B1}"/>
                </a:ext>
              </a:extLst>
            </p:cNvPr>
            <p:cNvSpPr/>
            <p:nvPr/>
          </p:nvSpPr>
          <p:spPr>
            <a:xfrm>
              <a:off x="6058738" y="1985391"/>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372"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615">
              <a:extLst>
                <a:ext uri="{FF2B5EF4-FFF2-40B4-BE49-F238E27FC236}">
                  <a16:creationId xmlns:a16="http://schemas.microsoft.com/office/drawing/2014/main" id="{E4332E15-04C8-E5DA-B4E7-DC9911017F8E}"/>
                </a:ext>
              </a:extLst>
            </p:cNvPr>
            <p:cNvSpPr/>
            <p:nvPr/>
          </p:nvSpPr>
          <p:spPr>
            <a:xfrm>
              <a:off x="5748985" y="1990877"/>
              <a:ext cx="21259" cy="1600"/>
            </a:xfrm>
            <a:custGeom>
              <a:avLst/>
              <a:gdLst>
                <a:gd name="connsiteX0" fmla="*/ 0 w 21259"/>
                <a:gd name="connsiteY0" fmla="*/ 1600 h 1600"/>
                <a:gd name="connsiteX1" fmla="*/ 21260 w 21259"/>
                <a:gd name="connsiteY1" fmla="*/ 0 h 1600"/>
                <a:gd name="connsiteX2" fmla="*/ 0 w 21259"/>
                <a:gd name="connsiteY2" fmla="*/ 1600 h 1600"/>
              </a:gdLst>
              <a:ahLst/>
              <a:cxnLst>
                <a:cxn ang="0">
                  <a:pos x="connsiteX0" y="connsiteY0"/>
                </a:cxn>
                <a:cxn ang="0">
                  <a:pos x="connsiteX1" y="connsiteY1"/>
                </a:cxn>
                <a:cxn ang="0">
                  <a:pos x="connsiteX2" y="connsiteY2"/>
                </a:cxn>
              </a:cxnLst>
              <a:rect l="l" t="t" r="r" b="b"/>
              <a:pathLst>
                <a:path w="21259" h="1600">
                  <a:moveTo>
                    <a:pt x="0" y="1600"/>
                  </a:moveTo>
                  <a:cubicBezTo>
                    <a:pt x="7087" y="1143"/>
                    <a:pt x="14173" y="686"/>
                    <a:pt x="21260" y="0"/>
                  </a:cubicBezTo>
                  <a:cubicBezTo>
                    <a:pt x="14173" y="686"/>
                    <a:pt x="7087" y="1143"/>
                    <a:pt x="0" y="1600"/>
                  </a:cubicBezTo>
                  <a:close/>
                </a:path>
              </a:pathLst>
            </a:custGeom>
            <a:solidFill>
              <a:srgbClr val="FFFFFF"/>
            </a:solidFill>
            <a:ln w="2286" cap="flat">
              <a:noFill/>
              <a:prstDash val="solid"/>
              <a:miter/>
            </a:ln>
          </p:spPr>
          <p:txBody>
            <a:bodyPr rtlCol="0" anchor="ctr"/>
            <a:lstStyle/>
            <a:p>
              <a:endParaRPr lang="en-US"/>
            </a:p>
          </p:txBody>
        </p:sp>
        <p:sp>
          <p:nvSpPr>
            <p:cNvPr id="124" name="Freeform 616">
              <a:extLst>
                <a:ext uri="{FF2B5EF4-FFF2-40B4-BE49-F238E27FC236}">
                  <a16:creationId xmlns:a16="http://schemas.microsoft.com/office/drawing/2014/main" id="{C331E6CD-D8AA-A25C-CD8C-FA11740989B6}"/>
                </a:ext>
              </a:extLst>
            </p:cNvPr>
            <p:cNvSpPr/>
            <p:nvPr/>
          </p:nvSpPr>
          <p:spPr>
            <a:xfrm>
              <a:off x="5707380" y="1994992"/>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743" y="457"/>
                    <a:pt x="5715" y="229"/>
                    <a:pt x="8687"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25" name="Freeform 617">
              <a:extLst>
                <a:ext uri="{FF2B5EF4-FFF2-40B4-BE49-F238E27FC236}">
                  <a16:creationId xmlns:a16="http://schemas.microsoft.com/office/drawing/2014/main" id="{1F9D45C8-D459-BB1B-0282-4A6D4DDC9759}"/>
                </a:ext>
              </a:extLst>
            </p:cNvPr>
            <p:cNvSpPr/>
            <p:nvPr/>
          </p:nvSpPr>
          <p:spPr>
            <a:xfrm>
              <a:off x="5697550" y="1995906"/>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972" y="457"/>
                    <a:pt x="5715" y="229"/>
                    <a:pt x="8687" y="0"/>
                  </a:cubicBezTo>
                  <a:cubicBezTo>
                    <a:pt x="5715" y="229"/>
                    <a:pt x="2972" y="457"/>
                    <a:pt x="0" y="686"/>
                  </a:cubicBezTo>
                  <a:close/>
                </a:path>
              </a:pathLst>
            </a:custGeom>
            <a:solidFill>
              <a:srgbClr val="FFFFFF"/>
            </a:solidFill>
            <a:ln w="2286" cap="flat">
              <a:noFill/>
              <a:prstDash val="solid"/>
              <a:miter/>
            </a:ln>
          </p:spPr>
          <p:txBody>
            <a:bodyPr rtlCol="0" anchor="ctr"/>
            <a:lstStyle/>
            <a:p>
              <a:endParaRPr lang="en-US"/>
            </a:p>
          </p:txBody>
        </p:sp>
        <p:sp>
          <p:nvSpPr>
            <p:cNvPr id="126" name="Freeform 618">
              <a:extLst>
                <a:ext uri="{FF2B5EF4-FFF2-40B4-BE49-F238E27FC236}">
                  <a16:creationId xmlns:a16="http://schemas.microsoft.com/office/drawing/2014/main" id="{B31DAAC0-03B7-267D-D96C-E104591B04EE}"/>
                </a:ext>
              </a:extLst>
            </p:cNvPr>
            <p:cNvSpPr/>
            <p:nvPr/>
          </p:nvSpPr>
          <p:spPr>
            <a:xfrm>
              <a:off x="5716981" y="1994306"/>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401"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7" name="Freeform 619">
              <a:extLst>
                <a:ext uri="{FF2B5EF4-FFF2-40B4-BE49-F238E27FC236}">
                  <a16:creationId xmlns:a16="http://schemas.microsoft.com/office/drawing/2014/main" id="{EFA0EEB0-8E42-3C27-56FF-5ACFAD328E2D}"/>
                </a:ext>
              </a:extLst>
            </p:cNvPr>
            <p:cNvSpPr/>
            <p:nvPr/>
          </p:nvSpPr>
          <p:spPr>
            <a:xfrm>
              <a:off x="5727725" y="1993392"/>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172"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8" name="Freeform 620">
              <a:extLst>
                <a:ext uri="{FF2B5EF4-FFF2-40B4-BE49-F238E27FC236}">
                  <a16:creationId xmlns:a16="http://schemas.microsoft.com/office/drawing/2014/main" id="{742111E3-1910-D343-380B-3AAA2DC7A98C}"/>
                </a:ext>
              </a:extLst>
            </p:cNvPr>
            <p:cNvSpPr/>
            <p:nvPr/>
          </p:nvSpPr>
          <p:spPr>
            <a:xfrm>
              <a:off x="4762347" y="229262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29" name="Freeform 621">
              <a:extLst>
                <a:ext uri="{FF2B5EF4-FFF2-40B4-BE49-F238E27FC236}">
                  <a16:creationId xmlns:a16="http://schemas.microsoft.com/office/drawing/2014/main" id="{C87C5D06-A901-C7EB-A71F-5F6ECA3194A9}"/>
                </a:ext>
              </a:extLst>
            </p:cNvPr>
            <p:cNvSpPr/>
            <p:nvPr/>
          </p:nvSpPr>
          <p:spPr>
            <a:xfrm>
              <a:off x="5737783" y="1992706"/>
              <a:ext cx="10287" cy="685"/>
            </a:xfrm>
            <a:custGeom>
              <a:avLst/>
              <a:gdLst>
                <a:gd name="connsiteX0" fmla="*/ 0 w 10287"/>
                <a:gd name="connsiteY0" fmla="*/ 686 h 685"/>
                <a:gd name="connsiteX1" fmla="*/ 10287 w 10287"/>
                <a:gd name="connsiteY1" fmla="*/ 0 h 685"/>
                <a:gd name="connsiteX2" fmla="*/ 0 w 10287"/>
                <a:gd name="connsiteY2" fmla="*/ 686 h 685"/>
              </a:gdLst>
              <a:ahLst/>
              <a:cxnLst>
                <a:cxn ang="0">
                  <a:pos x="connsiteX0" y="connsiteY0"/>
                </a:cxn>
                <a:cxn ang="0">
                  <a:pos x="connsiteX1" y="connsiteY1"/>
                </a:cxn>
                <a:cxn ang="0">
                  <a:pos x="connsiteX2" y="connsiteY2"/>
                </a:cxn>
              </a:cxnLst>
              <a:rect l="l" t="t" r="r" b="b"/>
              <a:pathLst>
                <a:path w="10287" h="685">
                  <a:moveTo>
                    <a:pt x="0" y="686"/>
                  </a:moveTo>
                  <a:cubicBezTo>
                    <a:pt x="3429" y="457"/>
                    <a:pt x="6858" y="229"/>
                    <a:pt x="10287" y="0"/>
                  </a:cubicBezTo>
                  <a:cubicBezTo>
                    <a:pt x="6858" y="0"/>
                    <a:pt x="3429" y="457"/>
                    <a:pt x="0" y="686"/>
                  </a:cubicBezTo>
                  <a:close/>
                </a:path>
              </a:pathLst>
            </a:custGeom>
            <a:solidFill>
              <a:srgbClr val="FFFFFF"/>
            </a:solidFill>
            <a:ln w="2286" cap="flat">
              <a:noFill/>
              <a:prstDash val="solid"/>
              <a:miter/>
            </a:ln>
          </p:spPr>
          <p:txBody>
            <a:bodyPr rtlCol="0" anchor="ctr"/>
            <a:lstStyle/>
            <a:p>
              <a:endParaRPr lang="en-US"/>
            </a:p>
          </p:txBody>
        </p:sp>
        <p:sp>
          <p:nvSpPr>
            <p:cNvPr id="130" name="Freeform 622">
              <a:extLst>
                <a:ext uri="{FF2B5EF4-FFF2-40B4-BE49-F238E27FC236}">
                  <a16:creationId xmlns:a16="http://schemas.microsoft.com/office/drawing/2014/main" id="{3C56FF69-ACAB-ACED-983C-DBAB471D1F4D}"/>
                </a:ext>
              </a:extLst>
            </p:cNvPr>
            <p:cNvSpPr/>
            <p:nvPr/>
          </p:nvSpPr>
          <p:spPr>
            <a:xfrm>
              <a:off x="5771159" y="1989505"/>
              <a:ext cx="22174" cy="1371"/>
            </a:xfrm>
            <a:custGeom>
              <a:avLst/>
              <a:gdLst>
                <a:gd name="connsiteX0" fmla="*/ 0 w 22174"/>
                <a:gd name="connsiteY0" fmla="*/ 1372 h 1371"/>
                <a:gd name="connsiteX1" fmla="*/ 22174 w 22174"/>
                <a:gd name="connsiteY1" fmla="*/ 0 h 1371"/>
                <a:gd name="connsiteX2" fmla="*/ 0 w 22174"/>
                <a:gd name="connsiteY2" fmla="*/ 1372 h 1371"/>
              </a:gdLst>
              <a:ahLst/>
              <a:cxnLst>
                <a:cxn ang="0">
                  <a:pos x="connsiteX0" y="connsiteY0"/>
                </a:cxn>
                <a:cxn ang="0">
                  <a:pos x="connsiteX1" y="connsiteY1"/>
                </a:cxn>
                <a:cxn ang="0">
                  <a:pos x="connsiteX2" y="connsiteY2"/>
                </a:cxn>
              </a:cxnLst>
              <a:rect l="l" t="t" r="r" b="b"/>
              <a:pathLst>
                <a:path w="22174" h="1371">
                  <a:moveTo>
                    <a:pt x="0" y="1372"/>
                  </a:moveTo>
                  <a:cubicBezTo>
                    <a:pt x="7315" y="914"/>
                    <a:pt x="14859" y="457"/>
                    <a:pt x="22174" y="0"/>
                  </a:cubicBezTo>
                  <a:cubicBezTo>
                    <a:pt x="14859" y="457"/>
                    <a:pt x="7315" y="914"/>
                    <a:pt x="0" y="1372"/>
                  </a:cubicBezTo>
                  <a:close/>
                </a:path>
              </a:pathLst>
            </a:custGeom>
            <a:solidFill>
              <a:srgbClr val="FFFFFF"/>
            </a:solidFill>
            <a:ln w="2286" cap="flat">
              <a:noFill/>
              <a:prstDash val="solid"/>
              <a:miter/>
            </a:ln>
          </p:spPr>
          <p:txBody>
            <a:bodyPr rtlCol="0" anchor="ctr"/>
            <a:lstStyle/>
            <a:p>
              <a:endParaRPr lang="en-US"/>
            </a:p>
          </p:txBody>
        </p:sp>
        <p:sp>
          <p:nvSpPr>
            <p:cNvPr id="131" name="Freeform 623">
              <a:extLst>
                <a:ext uri="{FF2B5EF4-FFF2-40B4-BE49-F238E27FC236}">
                  <a16:creationId xmlns:a16="http://schemas.microsoft.com/office/drawing/2014/main" id="{3EE1FE1A-D8EC-2E99-13AD-04F09FAD2963}"/>
                </a:ext>
              </a:extLst>
            </p:cNvPr>
            <p:cNvSpPr/>
            <p:nvPr/>
          </p:nvSpPr>
          <p:spPr>
            <a:xfrm>
              <a:off x="4459452" y="2181301"/>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686"/>
                    <a:pt x="229" y="1143"/>
                    <a:pt x="229" y="1372"/>
                  </a:cubicBezTo>
                  <a:close/>
                </a:path>
              </a:pathLst>
            </a:custGeom>
            <a:solidFill>
              <a:srgbClr val="FFFFFF"/>
            </a:solidFill>
            <a:ln w="2286" cap="flat">
              <a:noFill/>
              <a:prstDash val="solid"/>
              <a:miter/>
            </a:ln>
          </p:spPr>
          <p:txBody>
            <a:bodyPr rtlCol="0" anchor="ctr"/>
            <a:lstStyle/>
            <a:p>
              <a:endParaRPr lang="en-US"/>
            </a:p>
          </p:txBody>
        </p:sp>
        <p:sp>
          <p:nvSpPr>
            <p:cNvPr id="132" name="Freeform 624">
              <a:extLst>
                <a:ext uri="{FF2B5EF4-FFF2-40B4-BE49-F238E27FC236}">
                  <a16:creationId xmlns:a16="http://schemas.microsoft.com/office/drawing/2014/main" id="{D2512B7E-36C1-D68C-0E12-072FE85BD92A}"/>
                </a:ext>
              </a:extLst>
            </p:cNvPr>
            <p:cNvSpPr/>
            <p:nvPr/>
          </p:nvSpPr>
          <p:spPr>
            <a:xfrm>
              <a:off x="5475636" y="22850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3" name="Freeform 625">
              <a:extLst>
                <a:ext uri="{FF2B5EF4-FFF2-40B4-BE49-F238E27FC236}">
                  <a16:creationId xmlns:a16="http://schemas.microsoft.com/office/drawing/2014/main" id="{0502F595-73F8-B2CB-0DE7-E17BB4C62809}"/>
                </a:ext>
              </a:extLst>
            </p:cNvPr>
            <p:cNvSpPr/>
            <p:nvPr/>
          </p:nvSpPr>
          <p:spPr>
            <a:xfrm>
              <a:off x="5511698"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34" name="Freeform 626">
              <a:extLst>
                <a:ext uri="{FF2B5EF4-FFF2-40B4-BE49-F238E27FC236}">
                  <a16:creationId xmlns:a16="http://schemas.microsoft.com/office/drawing/2014/main" id="{08602AA4-202F-615A-7E8C-8C9ED5D526BC}"/>
                </a:ext>
              </a:extLst>
            </p:cNvPr>
            <p:cNvSpPr/>
            <p:nvPr/>
          </p:nvSpPr>
          <p:spPr>
            <a:xfrm>
              <a:off x="5501240" y="2284857"/>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5" name="Freeform 627">
              <a:extLst>
                <a:ext uri="{FF2B5EF4-FFF2-40B4-BE49-F238E27FC236}">
                  <a16:creationId xmlns:a16="http://schemas.microsoft.com/office/drawing/2014/main" id="{E74239DC-CAAD-D4A0-84C6-C5548251D2CB}"/>
                </a:ext>
              </a:extLst>
            </p:cNvPr>
            <p:cNvSpPr/>
            <p:nvPr/>
          </p:nvSpPr>
          <p:spPr>
            <a:xfrm>
              <a:off x="4788179" y="22928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36" name="Freeform 628">
              <a:extLst>
                <a:ext uri="{FF2B5EF4-FFF2-40B4-BE49-F238E27FC236}">
                  <a16:creationId xmlns:a16="http://schemas.microsoft.com/office/drawing/2014/main" id="{2987ABEE-0368-C0F0-F767-AE2E441E80E0}"/>
                </a:ext>
              </a:extLst>
            </p:cNvPr>
            <p:cNvSpPr/>
            <p:nvPr/>
          </p:nvSpPr>
          <p:spPr>
            <a:xfrm>
              <a:off x="5485638" y="2284857"/>
              <a:ext cx="5257" cy="101"/>
            </a:xfrm>
            <a:custGeom>
              <a:avLst/>
              <a:gdLst>
                <a:gd name="connsiteX0" fmla="*/ 5258 w 5257"/>
                <a:gd name="connsiteY0" fmla="*/ 0 h 101"/>
                <a:gd name="connsiteX1" fmla="*/ 0 w 5257"/>
                <a:gd name="connsiteY1" fmla="*/ 0 h 101"/>
                <a:gd name="connsiteX2" fmla="*/ 5258 w 5257"/>
                <a:gd name="connsiteY2" fmla="*/ 0 h 101"/>
              </a:gdLst>
              <a:ahLst/>
              <a:cxnLst>
                <a:cxn ang="0">
                  <a:pos x="connsiteX0" y="connsiteY0"/>
                </a:cxn>
                <a:cxn ang="0">
                  <a:pos x="connsiteX1" y="connsiteY1"/>
                </a:cxn>
                <a:cxn ang="0">
                  <a:pos x="connsiteX2" y="connsiteY2"/>
                </a:cxn>
              </a:cxnLst>
              <a:rect l="l" t="t" r="r" b="b"/>
              <a:pathLst>
                <a:path w="5257" h="101">
                  <a:moveTo>
                    <a:pt x="5258" y="0"/>
                  </a:moveTo>
                  <a:cubicBezTo>
                    <a:pt x="3429" y="0"/>
                    <a:pt x="1829" y="0"/>
                    <a:pt x="0" y="0"/>
                  </a:cubicBezTo>
                  <a:cubicBezTo>
                    <a:pt x="1829" y="229"/>
                    <a:pt x="3658" y="0"/>
                    <a:pt x="5258" y="0"/>
                  </a:cubicBezTo>
                  <a:close/>
                </a:path>
              </a:pathLst>
            </a:custGeom>
            <a:solidFill>
              <a:srgbClr val="FFFFFF"/>
            </a:solidFill>
            <a:ln w="2286" cap="flat">
              <a:noFill/>
              <a:prstDash val="solid"/>
              <a:miter/>
            </a:ln>
          </p:spPr>
          <p:txBody>
            <a:bodyPr rtlCol="0" anchor="ctr"/>
            <a:lstStyle/>
            <a:p>
              <a:endParaRPr lang="en-US"/>
            </a:p>
          </p:txBody>
        </p:sp>
        <p:sp>
          <p:nvSpPr>
            <p:cNvPr id="137" name="Freeform 629">
              <a:extLst>
                <a:ext uri="{FF2B5EF4-FFF2-40B4-BE49-F238E27FC236}">
                  <a16:creationId xmlns:a16="http://schemas.microsoft.com/office/drawing/2014/main" id="{C789B858-4705-2E46-0109-15F5103679B3}"/>
                </a:ext>
              </a:extLst>
            </p:cNvPr>
            <p:cNvSpPr/>
            <p:nvPr/>
          </p:nvSpPr>
          <p:spPr>
            <a:xfrm>
              <a:off x="5401513" y="2286228"/>
              <a:ext cx="8458" cy="228"/>
            </a:xfrm>
            <a:custGeom>
              <a:avLst/>
              <a:gdLst>
                <a:gd name="connsiteX0" fmla="*/ 8458 w 8458"/>
                <a:gd name="connsiteY0" fmla="*/ 0 h 228"/>
                <a:gd name="connsiteX1" fmla="*/ 0 w 8458"/>
                <a:gd name="connsiteY1" fmla="*/ 229 h 228"/>
                <a:gd name="connsiteX2" fmla="*/ 8458 w 8458"/>
                <a:gd name="connsiteY2" fmla="*/ 0 h 228"/>
              </a:gdLst>
              <a:ahLst/>
              <a:cxnLst>
                <a:cxn ang="0">
                  <a:pos x="connsiteX0" y="connsiteY0"/>
                </a:cxn>
                <a:cxn ang="0">
                  <a:pos x="connsiteX1" y="connsiteY1"/>
                </a:cxn>
                <a:cxn ang="0">
                  <a:pos x="connsiteX2" y="connsiteY2"/>
                </a:cxn>
              </a:cxnLst>
              <a:rect l="l" t="t" r="r" b="b"/>
              <a:pathLst>
                <a:path w="8458" h="228">
                  <a:moveTo>
                    <a:pt x="8458" y="0"/>
                  </a:moveTo>
                  <a:cubicBezTo>
                    <a:pt x="5486" y="0"/>
                    <a:pt x="2743" y="229"/>
                    <a:pt x="0" y="229"/>
                  </a:cubicBezTo>
                  <a:cubicBezTo>
                    <a:pt x="2743" y="229"/>
                    <a:pt x="5715" y="0"/>
                    <a:pt x="8458" y="0"/>
                  </a:cubicBezTo>
                  <a:close/>
                </a:path>
              </a:pathLst>
            </a:custGeom>
            <a:solidFill>
              <a:srgbClr val="FFFFFF"/>
            </a:solidFill>
            <a:ln w="2286" cap="flat">
              <a:noFill/>
              <a:prstDash val="solid"/>
              <a:miter/>
            </a:ln>
          </p:spPr>
          <p:txBody>
            <a:bodyPr rtlCol="0" anchor="ctr"/>
            <a:lstStyle/>
            <a:p>
              <a:endParaRPr lang="en-US"/>
            </a:p>
          </p:txBody>
        </p:sp>
        <p:sp>
          <p:nvSpPr>
            <p:cNvPr id="138" name="Freeform 630">
              <a:extLst>
                <a:ext uri="{FF2B5EF4-FFF2-40B4-BE49-F238E27FC236}">
                  <a16:creationId xmlns:a16="http://schemas.microsoft.com/office/drawing/2014/main" id="{D92AFB85-0B01-A258-C6C8-3A445A63059F}"/>
                </a:ext>
              </a:extLst>
            </p:cNvPr>
            <p:cNvSpPr/>
            <p:nvPr/>
          </p:nvSpPr>
          <p:spPr>
            <a:xfrm>
              <a:off x="5441518" y="2285542"/>
              <a:ext cx="4800" cy="2286"/>
            </a:xfrm>
            <a:custGeom>
              <a:avLst/>
              <a:gdLst>
                <a:gd name="connsiteX0" fmla="*/ 4801 w 4800"/>
                <a:gd name="connsiteY0" fmla="*/ 0 h 2286"/>
                <a:gd name="connsiteX1" fmla="*/ 0 w 4800"/>
                <a:gd name="connsiteY1" fmla="*/ 0 h 2286"/>
                <a:gd name="connsiteX2" fmla="*/ 4801 w 4800"/>
                <a:gd name="connsiteY2" fmla="*/ 0 h 2286"/>
              </a:gdLst>
              <a:ahLst/>
              <a:cxnLst>
                <a:cxn ang="0">
                  <a:pos x="connsiteX0" y="connsiteY0"/>
                </a:cxn>
                <a:cxn ang="0">
                  <a:pos x="connsiteX1" y="connsiteY1"/>
                </a:cxn>
                <a:cxn ang="0">
                  <a:pos x="connsiteX2" y="connsiteY2"/>
                </a:cxn>
              </a:cxnLst>
              <a:rect l="l" t="t" r="r" b="b"/>
              <a:pathLst>
                <a:path w="4800" h="2286">
                  <a:moveTo>
                    <a:pt x="4801" y="0"/>
                  </a:moveTo>
                  <a:cubicBezTo>
                    <a:pt x="3200" y="0"/>
                    <a:pt x="1600" y="0"/>
                    <a:pt x="0" y="0"/>
                  </a:cubicBezTo>
                  <a:cubicBezTo>
                    <a:pt x="1600" y="0"/>
                    <a:pt x="3200" y="0"/>
                    <a:pt x="4801" y="0"/>
                  </a:cubicBezTo>
                  <a:close/>
                </a:path>
              </a:pathLst>
            </a:custGeom>
            <a:solidFill>
              <a:srgbClr val="FFFFFF"/>
            </a:solidFill>
            <a:ln w="2286" cap="flat">
              <a:noFill/>
              <a:prstDash val="solid"/>
              <a:miter/>
            </a:ln>
          </p:spPr>
          <p:txBody>
            <a:bodyPr rtlCol="0" anchor="ctr"/>
            <a:lstStyle/>
            <a:p>
              <a:endParaRPr lang="en-US"/>
            </a:p>
          </p:txBody>
        </p:sp>
        <p:sp>
          <p:nvSpPr>
            <p:cNvPr id="139" name="Freeform 631">
              <a:extLst>
                <a:ext uri="{FF2B5EF4-FFF2-40B4-BE49-F238E27FC236}">
                  <a16:creationId xmlns:a16="http://schemas.microsoft.com/office/drawing/2014/main" id="{A8A75E12-5078-1B59-78FD-EC58BE8CE109}"/>
                </a:ext>
              </a:extLst>
            </p:cNvPr>
            <p:cNvSpPr/>
            <p:nvPr/>
          </p:nvSpPr>
          <p:spPr>
            <a:xfrm>
              <a:off x="5414314" y="2286000"/>
              <a:ext cx="4572" cy="101"/>
            </a:xfrm>
            <a:custGeom>
              <a:avLst/>
              <a:gdLst>
                <a:gd name="connsiteX0" fmla="*/ 4572 w 4572"/>
                <a:gd name="connsiteY0" fmla="*/ 0 h 101"/>
                <a:gd name="connsiteX1" fmla="*/ 0 w 4572"/>
                <a:gd name="connsiteY1" fmla="*/ 0 h 101"/>
                <a:gd name="connsiteX2" fmla="*/ 4572 w 4572"/>
                <a:gd name="connsiteY2" fmla="*/ 0 h 101"/>
              </a:gdLst>
              <a:ahLst/>
              <a:cxnLst>
                <a:cxn ang="0">
                  <a:pos x="connsiteX0" y="connsiteY0"/>
                </a:cxn>
                <a:cxn ang="0">
                  <a:pos x="connsiteX1" y="connsiteY1"/>
                </a:cxn>
                <a:cxn ang="0">
                  <a:pos x="connsiteX2" y="connsiteY2"/>
                </a:cxn>
              </a:cxnLst>
              <a:rect l="l" t="t" r="r" b="b"/>
              <a:pathLst>
                <a:path w="4572" h="101">
                  <a:moveTo>
                    <a:pt x="4572" y="0"/>
                  </a:moveTo>
                  <a:cubicBezTo>
                    <a:pt x="2972" y="0"/>
                    <a:pt x="1600" y="0"/>
                    <a:pt x="0" y="0"/>
                  </a:cubicBezTo>
                  <a:cubicBezTo>
                    <a:pt x="1600" y="229"/>
                    <a:pt x="2972" y="0"/>
                    <a:pt x="4572" y="0"/>
                  </a:cubicBezTo>
                  <a:close/>
                </a:path>
              </a:pathLst>
            </a:custGeom>
            <a:solidFill>
              <a:srgbClr val="FFFFFF"/>
            </a:solidFill>
            <a:ln w="2286" cap="flat">
              <a:noFill/>
              <a:prstDash val="solid"/>
              <a:miter/>
            </a:ln>
          </p:spPr>
          <p:txBody>
            <a:bodyPr rtlCol="0" anchor="ctr"/>
            <a:lstStyle/>
            <a:p>
              <a:endParaRPr lang="en-US"/>
            </a:p>
          </p:txBody>
        </p:sp>
        <p:sp>
          <p:nvSpPr>
            <p:cNvPr id="140" name="Freeform 632">
              <a:extLst>
                <a:ext uri="{FF2B5EF4-FFF2-40B4-BE49-F238E27FC236}">
                  <a16:creationId xmlns:a16="http://schemas.microsoft.com/office/drawing/2014/main" id="{D90E2FEC-EAB1-903E-102E-860E80B0D784}"/>
                </a:ext>
              </a:extLst>
            </p:cNvPr>
            <p:cNvSpPr/>
            <p:nvPr/>
          </p:nvSpPr>
          <p:spPr>
            <a:xfrm>
              <a:off x="5576392" y="22841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1" name="Freeform 633">
              <a:extLst>
                <a:ext uri="{FF2B5EF4-FFF2-40B4-BE49-F238E27FC236}">
                  <a16:creationId xmlns:a16="http://schemas.microsoft.com/office/drawing/2014/main" id="{0B2E9891-93CC-AEB8-1B13-C6967038C7CE}"/>
                </a:ext>
              </a:extLst>
            </p:cNvPr>
            <p:cNvSpPr/>
            <p:nvPr/>
          </p:nvSpPr>
          <p:spPr>
            <a:xfrm>
              <a:off x="5743270" y="228348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634">
              <a:extLst>
                <a:ext uri="{FF2B5EF4-FFF2-40B4-BE49-F238E27FC236}">
                  <a16:creationId xmlns:a16="http://schemas.microsoft.com/office/drawing/2014/main" id="{3655BADB-DA04-C391-C6F8-6DA1D3B75930}"/>
                </a:ext>
              </a:extLst>
            </p:cNvPr>
            <p:cNvSpPr/>
            <p:nvPr/>
          </p:nvSpPr>
          <p:spPr>
            <a:xfrm>
              <a:off x="5752414" y="2283485"/>
              <a:ext cx="8915" cy="2286"/>
            </a:xfrm>
            <a:custGeom>
              <a:avLst/>
              <a:gdLst>
                <a:gd name="connsiteX0" fmla="*/ 8915 w 8915"/>
                <a:gd name="connsiteY0" fmla="*/ 0 h 2286"/>
                <a:gd name="connsiteX1" fmla="*/ 0 w 8915"/>
                <a:gd name="connsiteY1" fmla="*/ 0 h 2286"/>
                <a:gd name="connsiteX2" fmla="*/ 8915 w 8915"/>
                <a:gd name="connsiteY2" fmla="*/ 0 h 2286"/>
              </a:gdLst>
              <a:ahLst/>
              <a:cxnLst>
                <a:cxn ang="0">
                  <a:pos x="connsiteX0" y="connsiteY0"/>
                </a:cxn>
                <a:cxn ang="0">
                  <a:pos x="connsiteX1" y="connsiteY1"/>
                </a:cxn>
                <a:cxn ang="0">
                  <a:pos x="connsiteX2" y="connsiteY2"/>
                </a:cxn>
              </a:cxnLst>
              <a:rect l="l" t="t" r="r" b="b"/>
              <a:pathLst>
                <a:path w="8915" h="2286">
                  <a:moveTo>
                    <a:pt x="8915" y="0"/>
                  </a:moveTo>
                  <a:cubicBezTo>
                    <a:pt x="5944" y="0"/>
                    <a:pt x="2972" y="0"/>
                    <a:pt x="0" y="0"/>
                  </a:cubicBezTo>
                  <a:cubicBezTo>
                    <a:pt x="2972" y="0"/>
                    <a:pt x="5944" y="0"/>
                    <a:pt x="8915" y="0"/>
                  </a:cubicBezTo>
                  <a:close/>
                </a:path>
              </a:pathLst>
            </a:custGeom>
            <a:solidFill>
              <a:srgbClr val="FFFFFF"/>
            </a:solidFill>
            <a:ln w="2286" cap="flat">
              <a:noFill/>
              <a:prstDash val="solid"/>
              <a:miter/>
            </a:ln>
          </p:spPr>
          <p:txBody>
            <a:bodyPr rtlCol="0" anchor="ctr"/>
            <a:lstStyle/>
            <a:p>
              <a:endParaRPr lang="en-US"/>
            </a:p>
          </p:txBody>
        </p:sp>
        <p:sp>
          <p:nvSpPr>
            <p:cNvPr id="143" name="Freeform 635">
              <a:extLst>
                <a:ext uri="{FF2B5EF4-FFF2-40B4-BE49-F238E27FC236}">
                  <a16:creationId xmlns:a16="http://schemas.microsoft.com/office/drawing/2014/main" id="{E40B06C5-CB69-3581-5F10-EDAF5D6ADCCB}"/>
                </a:ext>
              </a:extLst>
            </p:cNvPr>
            <p:cNvSpPr/>
            <p:nvPr/>
          </p:nvSpPr>
          <p:spPr>
            <a:xfrm>
              <a:off x="5761329" y="2283485"/>
              <a:ext cx="13030" cy="2286"/>
            </a:xfrm>
            <a:custGeom>
              <a:avLst/>
              <a:gdLst>
                <a:gd name="connsiteX0" fmla="*/ 13030 w 13030"/>
                <a:gd name="connsiteY0" fmla="*/ 0 h 2286"/>
                <a:gd name="connsiteX1" fmla="*/ 0 w 13030"/>
                <a:gd name="connsiteY1" fmla="*/ 0 h 2286"/>
                <a:gd name="connsiteX2" fmla="*/ 13030 w 13030"/>
                <a:gd name="connsiteY2" fmla="*/ 0 h 2286"/>
              </a:gdLst>
              <a:ahLst/>
              <a:cxnLst>
                <a:cxn ang="0">
                  <a:pos x="connsiteX0" y="connsiteY0"/>
                </a:cxn>
                <a:cxn ang="0">
                  <a:pos x="connsiteX1" y="connsiteY1"/>
                </a:cxn>
                <a:cxn ang="0">
                  <a:pos x="connsiteX2" y="connsiteY2"/>
                </a:cxn>
              </a:cxnLst>
              <a:rect l="l" t="t" r="r" b="b"/>
              <a:pathLst>
                <a:path w="13030" h="2286">
                  <a:moveTo>
                    <a:pt x="13030" y="0"/>
                  </a:moveTo>
                  <a:cubicBezTo>
                    <a:pt x="8915" y="0"/>
                    <a:pt x="4572" y="0"/>
                    <a:pt x="0" y="0"/>
                  </a:cubicBezTo>
                  <a:cubicBezTo>
                    <a:pt x="4343" y="0"/>
                    <a:pt x="8687" y="0"/>
                    <a:pt x="13030" y="0"/>
                  </a:cubicBezTo>
                  <a:close/>
                </a:path>
              </a:pathLst>
            </a:custGeom>
            <a:solidFill>
              <a:srgbClr val="FFFFFF"/>
            </a:solidFill>
            <a:ln w="2286" cap="flat">
              <a:noFill/>
              <a:prstDash val="solid"/>
              <a:miter/>
            </a:ln>
          </p:spPr>
          <p:txBody>
            <a:bodyPr rtlCol="0" anchor="ctr"/>
            <a:lstStyle/>
            <a:p>
              <a:endParaRPr lang="en-US"/>
            </a:p>
          </p:txBody>
        </p:sp>
        <p:sp>
          <p:nvSpPr>
            <p:cNvPr id="144" name="Freeform 636">
              <a:extLst>
                <a:ext uri="{FF2B5EF4-FFF2-40B4-BE49-F238E27FC236}">
                  <a16:creationId xmlns:a16="http://schemas.microsoft.com/office/drawing/2014/main" id="{D1F61DE0-A4EA-2D21-A21A-10E8DC63627F}"/>
                </a:ext>
              </a:extLst>
            </p:cNvPr>
            <p:cNvSpPr/>
            <p:nvPr/>
          </p:nvSpPr>
          <p:spPr>
            <a:xfrm>
              <a:off x="5389454" y="22866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5" name="Freeform 637">
              <a:extLst>
                <a:ext uri="{FF2B5EF4-FFF2-40B4-BE49-F238E27FC236}">
                  <a16:creationId xmlns:a16="http://schemas.microsoft.com/office/drawing/2014/main" id="{D9C31291-7CFD-63E7-4C02-B045003427B4}"/>
                </a:ext>
              </a:extLst>
            </p:cNvPr>
            <p:cNvSpPr/>
            <p:nvPr/>
          </p:nvSpPr>
          <p:spPr>
            <a:xfrm>
              <a:off x="5549188" y="2284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6" name="Freeform 638">
              <a:extLst>
                <a:ext uri="{FF2B5EF4-FFF2-40B4-BE49-F238E27FC236}">
                  <a16:creationId xmlns:a16="http://schemas.microsoft.com/office/drawing/2014/main" id="{CB226750-D5D1-D810-6563-C7739DFE1E2F}"/>
                </a:ext>
              </a:extLst>
            </p:cNvPr>
            <p:cNvSpPr/>
            <p:nvPr/>
          </p:nvSpPr>
          <p:spPr>
            <a:xfrm>
              <a:off x="5527471"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7" name="Freeform 639">
              <a:extLst>
                <a:ext uri="{FF2B5EF4-FFF2-40B4-BE49-F238E27FC236}">
                  <a16:creationId xmlns:a16="http://schemas.microsoft.com/office/drawing/2014/main" id="{A49A180B-A252-CA44-9F9D-B8A9852E2969}"/>
                </a:ext>
              </a:extLst>
            </p:cNvPr>
            <p:cNvSpPr/>
            <p:nvPr/>
          </p:nvSpPr>
          <p:spPr>
            <a:xfrm>
              <a:off x="5724125" y="22834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8" name="Freeform 640">
              <a:extLst>
                <a:ext uri="{FF2B5EF4-FFF2-40B4-BE49-F238E27FC236}">
                  <a16:creationId xmlns:a16="http://schemas.microsoft.com/office/drawing/2014/main" id="{D6DCEA85-6D4F-7FA2-FBCF-1C039C987C1E}"/>
                </a:ext>
              </a:extLst>
            </p:cNvPr>
            <p:cNvSpPr/>
            <p:nvPr/>
          </p:nvSpPr>
          <p:spPr>
            <a:xfrm>
              <a:off x="5641543" y="2283714"/>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9" name="Freeform 641">
              <a:extLst>
                <a:ext uri="{FF2B5EF4-FFF2-40B4-BE49-F238E27FC236}">
                  <a16:creationId xmlns:a16="http://schemas.microsoft.com/office/drawing/2014/main" id="{F486A6A5-ECA9-C090-8EDF-35CFE148D0F0}"/>
                </a:ext>
              </a:extLst>
            </p:cNvPr>
            <p:cNvSpPr/>
            <p:nvPr/>
          </p:nvSpPr>
          <p:spPr>
            <a:xfrm>
              <a:off x="5214061" y="2291715"/>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4115" y="229"/>
                    <a:pt x="8001" y="0"/>
                    <a:pt x="11659" y="0"/>
                  </a:cubicBezTo>
                  <a:close/>
                </a:path>
              </a:pathLst>
            </a:custGeom>
            <a:solidFill>
              <a:srgbClr val="FFFFFF"/>
            </a:solidFill>
            <a:ln w="2286" cap="flat">
              <a:noFill/>
              <a:prstDash val="solid"/>
              <a:miter/>
            </a:ln>
          </p:spPr>
          <p:txBody>
            <a:bodyPr rtlCol="0" anchor="ctr"/>
            <a:lstStyle/>
            <a:p>
              <a:endParaRPr lang="en-US"/>
            </a:p>
          </p:txBody>
        </p:sp>
        <p:sp>
          <p:nvSpPr>
            <p:cNvPr id="150" name="Freeform 642">
              <a:extLst>
                <a:ext uri="{FF2B5EF4-FFF2-40B4-BE49-F238E27FC236}">
                  <a16:creationId xmlns:a16="http://schemas.microsoft.com/office/drawing/2014/main" id="{5B3BF8EB-D2A0-655A-967A-6D1E129B1C04}"/>
                </a:ext>
              </a:extLst>
            </p:cNvPr>
            <p:cNvSpPr/>
            <p:nvPr/>
          </p:nvSpPr>
          <p:spPr>
            <a:xfrm>
              <a:off x="5196001" y="2291943"/>
              <a:ext cx="12115" cy="228"/>
            </a:xfrm>
            <a:custGeom>
              <a:avLst/>
              <a:gdLst>
                <a:gd name="connsiteX0" fmla="*/ 12116 w 12115"/>
                <a:gd name="connsiteY0" fmla="*/ 0 h 228"/>
                <a:gd name="connsiteX1" fmla="*/ 0 w 12115"/>
                <a:gd name="connsiteY1" fmla="*/ 229 h 228"/>
                <a:gd name="connsiteX2" fmla="*/ 12116 w 12115"/>
                <a:gd name="connsiteY2" fmla="*/ 0 h 228"/>
              </a:gdLst>
              <a:ahLst/>
              <a:cxnLst>
                <a:cxn ang="0">
                  <a:pos x="connsiteX0" y="connsiteY0"/>
                </a:cxn>
                <a:cxn ang="0">
                  <a:pos x="connsiteX1" y="connsiteY1"/>
                </a:cxn>
                <a:cxn ang="0">
                  <a:pos x="connsiteX2" y="connsiteY2"/>
                </a:cxn>
              </a:cxnLst>
              <a:rect l="l" t="t" r="r" b="b"/>
              <a:pathLst>
                <a:path w="12115" h="228">
                  <a:moveTo>
                    <a:pt x="12116" y="0"/>
                  </a:moveTo>
                  <a:cubicBezTo>
                    <a:pt x="8230" y="0"/>
                    <a:pt x="4115" y="0"/>
                    <a:pt x="0" y="229"/>
                  </a:cubicBezTo>
                  <a:cubicBezTo>
                    <a:pt x="4115" y="229"/>
                    <a:pt x="8230" y="0"/>
                    <a:pt x="12116" y="0"/>
                  </a:cubicBezTo>
                  <a:close/>
                </a:path>
              </a:pathLst>
            </a:custGeom>
            <a:solidFill>
              <a:srgbClr val="FFFFFF"/>
            </a:solidFill>
            <a:ln w="2286" cap="flat">
              <a:noFill/>
              <a:prstDash val="solid"/>
              <a:miter/>
            </a:ln>
          </p:spPr>
          <p:txBody>
            <a:bodyPr rtlCol="0" anchor="ctr"/>
            <a:lstStyle/>
            <a:p>
              <a:endParaRPr lang="en-US"/>
            </a:p>
          </p:txBody>
        </p:sp>
        <p:sp>
          <p:nvSpPr>
            <p:cNvPr id="151" name="Freeform 643">
              <a:extLst>
                <a:ext uri="{FF2B5EF4-FFF2-40B4-BE49-F238E27FC236}">
                  <a16:creationId xmlns:a16="http://schemas.microsoft.com/office/drawing/2014/main" id="{C345CFBA-0A06-2B57-4F96-02EB830807F5}"/>
                </a:ext>
              </a:extLst>
            </p:cNvPr>
            <p:cNvSpPr/>
            <p:nvPr/>
          </p:nvSpPr>
          <p:spPr>
            <a:xfrm>
              <a:off x="5236921" y="2291486"/>
              <a:ext cx="10744" cy="228"/>
            </a:xfrm>
            <a:custGeom>
              <a:avLst/>
              <a:gdLst>
                <a:gd name="connsiteX0" fmla="*/ 10744 w 10744"/>
                <a:gd name="connsiteY0" fmla="*/ 0 h 228"/>
                <a:gd name="connsiteX1" fmla="*/ 0 w 10744"/>
                <a:gd name="connsiteY1" fmla="*/ 229 h 228"/>
                <a:gd name="connsiteX2" fmla="*/ 10744 w 10744"/>
                <a:gd name="connsiteY2" fmla="*/ 0 h 228"/>
              </a:gdLst>
              <a:ahLst/>
              <a:cxnLst>
                <a:cxn ang="0">
                  <a:pos x="connsiteX0" y="connsiteY0"/>
                </a:cxn>
                <a:cxn ang="0">
                  <a:pos x="connsiteX1" y="connsiteY1"/>
                </a:cxn>
                <a:cxn ang="0">
                  <a:pos x="connsiteX2" y="connsiteY2"/>
                </a:cxn>
              </a:cxnLst>
              <a:rect l="l" t="t" r="r" b="b"/>
              <a:pathLst>
                <a:path w="10744" h="228">
                  <a:moveTo>
                    <a:pt x="10744" y="0"/>
                  </a:moveTo>
                  <a:cubicBezTo>
                    <a:pt x="7315" y="0"/>
                    <a:pt x="3658" y="0"/>
                    <a:pt x="0" y="229"/>
                  </a:cubicBezTo>
                  <a:cubicBezTo>
                    <a:pt x="3658" y="0"/>
                    <a:pt x="7315" y="0"/>
                    <a:pt x="10744" y="0"/>
                  </a:cubicBezTo>
                  <a:close/>
                </a:path>
              </a:pathLst>
            </a:custGeom>
            <a:solidFill>
              <a:srgbClr val="FFFFFF"/>
            </a:solidFill>
            <a:ln w="2286" cap="flat">
              <a:noFill/>
              <a:prstDash val="solid"/>
              <a:miter/>
            </a:ln>
          </p:spPr>
          <p:txBody>
            <a:bodyPr rtlCol="0" anchor="ctr"/>
            <a:lstStyle/>
            <a:p>
              <a:endParaRPr lang="en-US"/>
            </a:p>
          </p:txBody>
        </p:sp>
        <p:sp>
          <p:nvSpPr>
            <p:cNvPr id="152" name="Freeform 644">
              <a:extLst>
                <a:ext uri="{FF2B5EF4-FFF2-40B4-BE49-F238E27FC236}">
                  <a16:creationId xmlns:a16="http://schemas.microsoft.com/office/drawing/2014/main" id="{3DB9FD5C-9C0F-5065-C39A-29A6191B7AD6}"/>
                </a:ext>
              </a:extLst>
            </p:cNvPr>
            <p:cNvSpPr/>
            <p:nvPr/>
          </p:nvSpPr>
          <p:spPr>
            <a:xfrm>
              <a:off x="5277154" y="229080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229"/>
                    <a:pt x="0" y="229"/>
                  </a:cubicBezTo>
                  <a:cubicBezTo>
                    <a:pt x="2972" y="0"/>
                    <a:pt x="5944" y="0"/>
                    <a:pt x="8687" y="0"/>
                  </a:cubicBezTo>
                  <a:close/>
                </a:path>
              </a:pathLst>
            </a:custGeom>
            <a:solidFill>
              <a:srgbClr val="FFFFFF"/>
            </a:solidFill>
            <a:ln w="2286" cap="flat">
              <a:noFill/>
              <a:prstDash val="solid"/>
              <a:miter/>
            </a:ln>
          </p:spPr>
          <p:txBody>
            <a:bodyPr rtlCol="0" anchor="ctr"/>
            <a:lstStyle/>
            <a:p>
              <a:endParaRPr lang="en-US"/>
            </a:p>
          </p:txBody>
        </p:sp>
        <p:sp>
          <p:nvSpPr>
            <p:cNvPr id="153" name="Freeform 645">
              <a:extLst>
                <a:ext uri="{FF2B5EF4-FFF2-40B4-BE49-F238E27FC236}">
                  <a16:creationId xmlns:a16="http://schemas.microsoft.com/office/drawing/2014/main" id="{3897C593-90D3-C245-48AF-80A279C99DB1}"/>
                </a:ext>
              </a:extLst>
            </p:cNvPr>
            <p:cNvSpPr/>
            <p:nvPr/>
          </p:nvSpPr>
          <p:spPr>
            <a:xfrm>
              <a:off x="5247665" y="2291257"/>
              <a:ext cx="10287" cy="228"/>
            </a:xfrm>
            <a:custGeom>
              <a:avLst/>
              <a:gdLst>
                <a:gd name="connsiteX0" fmla="*/ 10287 w 10287"/>
                <a:gd name="connsiteY0" fmla="*/ 0 h 228"/>
                <a:gd name="connsiteX1" fmla="*/ 0 w 10287"/>
                <a:gd name="connsiteY1" fmla="*/ 229 h 228"/>
                <a:gd name="connsiteX2" fmla="*/ 10287 w 10287"/>
                <a:gd name="connsiteY2" fmla="*/ 0 h 228"/>
              </a:gdLst>
              <a:ahLst/>
              <a:cxnLst>
                <a:cxn ang="0">
                  <a:pos x="connsiteX0" y="connsiteY0"/>
                </a:cxn>
                <a:cxn ang="0">
                  <a:pos x="connsiteX1" y="connsiteY1"/>
                </a:cxn>
                <a:cxn ang="0">
                  <a:pos x="connsiteX2" y="connsiteY2"/>
                </a:cxn>
              </a:cxnLst>
              <a:rect l="l" t="t" r="r" b="b"/>
              <a:pathLst>
                <a:path w="10287" h="228">
                  <a:moveTo>
                    <a:pt x="10287" y="0"/>
                  </a:moveTo>
                  <a:cubicBezTo>
                    <a:pt x="6858" y="0"/>
                    <a:pt x="3429" y="229"/>
                    <a:pt x="0" y="229"/>
                  </a:cubicBezTo>
                  <a:cubicBezTo>
                    <a:pt x="3429" y="229"/>
                    <a:pt x="6858" y="0"/>
                    <a:pt x="10287" y="0"/>
                  </a:cubicBezTo>
                  <a:close/>
                </a:path>
              </a:pathLst>
            </a:custGeom>
            <a:solidFill>
              <a:srgbClr val="FFFFFF"/>
            </a:solidFill>
            <a:ln w="2286" cap="flat">
              <a:noFill/>
              <a:prstDash val="solid"/>
              <a:miter/>
            </a:ln>
          </p:spPr>
          <p:txBody>
            <a:bodyPr rtlCol="0" anchor="ctr"/>
            <a:lstStyle/>
            <a:p>
              <a:endParaRPr lang="en-US"/>
            </a:p>
          </p:txBody>
        </p:sp>
        <p:sp>
          <p:nvSpPr>
            <p:cNvPr id="154" name="Freeform 646">
              <a:extLst>
                <a:ext uri="{FF2B5EF4-FFF2-40B4-BE49-F238E27FC236}">
                  <a16:creationId xmlns:a16="http://schemas.microsoft.com/office/drawing/2014/main" id="{616DF164-75A2-4D63-B274-BC88C29F95B9}"/>
                </a:ext>
              </a:extLst>
            </p:cNvPr>
            <p:cNvSpPr/>
            <p:nvPr/>
          </p:nvSpPr>
          <p:spPr>
            <a:xfrm>
              <a:off x="5123535" y="2292629"/>
              <a:ext cx="13716" cy="2286"/>
            </a:xfrm>
            <a:custGeom>
              <a:avLst/>
              <a:gdLst>
                <a:gd name="connsiteX0" fmla="*/ 13716 w 13716"/>
                <a:gd name="connsiteY0" fmla="*/ 0 h 2286"/>
                <a:gd name="connsiteX1" fmla="*/ 0 w 13716"/>
                <a:gd name="connsiteY1" fmla="*/ 0 h 2286"/>
                <a:gd name="connsiteX2" fmla="*/ 13716 w 13716"/>
                <a:gd name="connsiteY2" fmla="*/ 0 h 2286"/>
              </a:gdLst>
              <a:ahLst/>
              <a:cxnLst>
                <a:cxn ang="0">
                  <a:pos x="connsiteX0" y="connsiteY0"/>
                </a:cxn>
                <a:cxn ang="0">
                  <a:pos x="connsiteX1" y="connsiteY1"/>
                </a:cxn>
                <a:cxn ang="0">
                  <a:pos x="connsiteX2" y="connsiteY2"/>
                </a:cxn>
              </a:cxnLst>
              <a:rect l="l" t="t" r="r" b="b"/>
              <a:pathLst>
                <a:path w="13716" h="2286">
                  <a:moveTo>
                    <a:pt x="13716" y="0"/>
                  </a:moveTo>
                  <a:cubicBezTo>
                    <a:pt x="9144" y="0"/>
                    <a:pt x="4572" y="0"/>
                    <a:pt x="0" y="0"/>
                  </a:cubicBezTo>
                  <a:cubicBezTo>
                    <a:pt x="4572" y="0"/>
                    <a:pt x="9144" y="0"/>
                    <a:pt x="13716" y="0"/>
                  </a:cubicBezTo>
                  <a:close/>
                </a:path>
              </a:pathLst>
            </a:custGeom>
            <a:solidFill>
              <a:srgbClr val="FFFFFF"/>
            </a:solidFill>
            <a:ln w="2286" cap="flat">
              <a:noFill/>
              <a:prstDash val="solid"/>
              <a:miter/>
            </a:ln>
          </p:spPr>
          <p:txBody>
            <a:bodyPr rtlCol="0" anchor="ctr"/>
            <a:lstStyle/>
            <a:p>
              <a:endParaRPr lang="en-US"/>
            </a:p>
          </p:txBody>
        </p:sp>
        <p:sp>
          <p:nvSpPr>
            <p:cNvPr id="155" name="Freeform 647">
              <a:extLst>
                <a:ext uri="{FF2B5EF4-FFF2-40B4-BE49-F238E27FC236}">
                  <a16:creationId xmlns:a16="http://schemas.microsoft.com/office/drawing/2014/main" id="{5E789D7B-8E47-AB96-5855-9CCEB3DD5917}"/>
                </a:ext>
              </a:extLst>
            </p:cNvPr>
            <p:cNvSpPr/>
            <p:nvPr/>
          </p:nvSpPr>
          <p:spPr>
            <a:xfrm>
              <a:off x="4886477" y="2293315"/>
              <a:ext cx="29718" cy="2286"/>
            </a:xfrm>
            <a:custGeom>
              <a:avLst/>
              <a:gdLst>
                <a:gd name="connsiteX0" fmla="*/ 29718 w 29718"/>
                <a:gd name="connsiteY0" fmla="*/ 0 h 2286"/>
                <a:gd name="connsiteX1" fmla="*/ 0 w 29718"/>
                <a:gd name="connsiteY1" fmla="*/ 0 h 2286"/>
                <a:gd name="connsiteX2" fmla="*/ 29718 w 29718"/>
                <a:gd name="connsiteY2" fmla="*/ 0 h 2286"/>
              </a:gdLst>
              <a:ahLst/>
              <a:cxnLst>
                <a:cxn ang="0">
                  <a:pos x="connsiteX0" y="connsiteY0"/>
                </a:cxn>
                <a:cxn ang="0">
                  <a:pos x="connsiteX1" y="connsiteY1"/>
                </a:cxn>
                <a:cxn ang="0">
                  <a:pos x="connsiteX2" y="connsiteY2"/>
                </a:cxn>
              </a:cxnLst>
              <a:rect l="l" t="t" r="r" b="b"/>
              <a:pathLst>
                <a:path w="29718" h="2286">
                  <a:moveTo>
                    <a:pt x="29718" y="0"/>
                  </a:moveTo>
                  <a:cubicBezTo>
                    <a:pt x="19660" y="0"/>
                    <a:pt x="9830" y="0"/>
                    <a:pt x="0" y="0"/>
                  </a:cubicBezTo>
                  <a:cubicBezTo>
                    <a:pt x="9830" y="0"/>
                    <a:pt x="19660" y="0"/>
                    <a:pt x="29718" y="0"/>
                  </a:cubicBezTo>
                  <a:close/>
                </a:path>
              </a:pathLst>
            </a:custGeom>
            <a:solidFill>
              <a:srgbClr val="FFFFFF"/>
            </a:solidFill>
            <a:ln w="2286" cap="flat">
              <a:noFill/>
              <a:prstDash val="solid"/>
              <a:miter/>
            </a:ln>
          </p:spPr>
          <p:txBody>
            <a:bodyPr rtlCol="0" anchor="ctr"/>
            <a:lstStyle/>
            <a:p>
              <a:endParaRPr lang="en-US"/>
            </a:p>
          </p:txBody>
        </p:sp>
        <p:sp>
          <p:nvSpPr>
            <p:cNvPr id="156" name="Freeform 648">
              <a:extLst>
                <a:ext uri="{FF2B5EF4-FFF2-40B4-BE49-F238E27FC236}">
                  <a16:creationId xmlns:a16="http://schemas.microsoft.com/office/drawing/2014/main" id="{1B8C0D00-5D86-F4B7-2D0B-9927B4884A00}"/>
                </a:ext>
              </a:extLst>
            </p:cNvPr>
            <p:cNvSpPr/>
            <p:nvPr/>
          </p:nvSpPr>
          <p:spPr>
            <a:xfrm>
              <a:off x="4864531" y="2293086"/>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515" y="0"/>
                    <a:pt x="5029" y="0"/>
                    <a:pt x="7315" y="0"/>
                  </a:cubicBezTo>
                  <a:close/>
                </a:path>
              </a:pathLst>
            </a:custGeom>
            <a:solidFill>
              <a:srgbClr val="FFFFFF"/>
            </a:solidFill>
            <a:ln w="2286" cap="flat">
              <a:noFill/>
              <a:prstDash val="solid"/>
              <a:miter/>
            </a:ln>
          </p:spPr>
          <p:txBody>
            <a:bodyPr rtlCol="0" anchor="ctr"/>
            <a:lstStyle/>
            <a:p>
              <a:endParaRPr lang="en-US"/>
            </a:p>
          </p:txBody>
        </p:sp>
        <p:sp>
          <p:nvSpPr>
            <p:cNvPr id="157" name="Freeform 649">
              <a:extLst>
                <a:ext uri="{FF2B5EF4-FFF2-40B4-BE49-F238E27FC236}">
                  <a16:creationId xmlns:a16="http://schemas.microsoft.com/office/drawing/2014/main" id="{9C5CE535-E94A-A191-ABB7-CE70F2817C3F}"/>
                </a:ext>
              </a:extLst>
            </p:cNvPr>
            <p:cNvSpPr/>
            <p:nvPr/>
          </p:nvSpPr>
          <p:spPr>
            <a:xfrm>
              <a:off x="4931054" y="2293315"/>
              <a:ext cx="7543" cy="2286"/>
            </a:xfrm>
            <a:custGeom>
              <a:avLst/>
              <a:gdLst>
                <a:gd name="connsiteX0" fmla="*/ 7544 w 7543"/>
                <a:gd name="connsiteY0" fmla="*/ 0 h 2286"/>
                <a:gd name="connsiteX1" fmla="*/ 0 w 7543"/>
                <a:gd name="connsiteY1" fmla="*/ 0 h 2286"/>
                <a:gd name="connsiteX2" fmla="*/ 7544 w 7543"/>
                <a:gd name="connsiteY2" fmla="*/ 0 h 2286"/>
              </a:gdLst>
              <a:ahLst/>
              <a:cxnLst>
                <a:cxn ang="0">
                  <a:pos x="connsiteX0" y="connsiteY0"/>
                </a:cxn>
                <a:cxn ang="0">
                  <a:pos x="connsiteX1" y="connsiteY1"/>
                </a:cxn>
                <a:cxn ang="0">
                  <a:pos x="connsiteX2" y="connsiteY2"/>
                </a:cxn>
              </a:cxnLst>
              <a:rect l="l" t="t" r="r" b="b"/>
              <a:pathLst>
                <a:path w="7543" h="2286">
                  <a:moveTo>
                    <a:pt x="7544" y="0"/>
                  </a:moveTo>
                  <a:cubicBezTo>
                    <a:pt x="5029" y="0"/>
                    <a:pt x="2515" y="0"/>
                    <a:pt x="0" y="0"/>
                  </a:cubicBezTo>
                  <a:cubicBezTo>
                    <a:pt x="2515" y="0"/>
                    <a:pt x="5029" y="0"/>
                    <a:pt x="7544" y="0"/>
                  </a:cubicBezTo>
                  <a:close/>
                </a:path>
              </a:pathLst>
            </a:custGeom>
            <a:solidFill>
              <a:srgbClr val="FFFFFF"/>
            </a:solidFill>
            <a:ln w="2286" cap="flat">
              <a:noFill/>
              <a:prstDash val="solid"/>
              <a:miter/>
            </a:ln>
          </p:spPr>
          <p:txBody>
            <a:bodyPr rtlCol="0" anchor="ctr"/>
            <a:lstStyle/>
            <a:p>
              <a:endParaRPr lang="en-US"/>
            </a:p>
          </p:txBody>
        </p:sp>
        <p:sp>
          <p:nvSpPr>
            <p:cNvPr id="158" name="Freeform 650">
              <a:extLst>
                <a:ext uri="{FF2B5EF4-FFF2-40B4-BE49-F238E27FC236}">
                  <a16:creationId xmlns:a16="http://schemas.microsoft.com/office/drawing/2014/main" id="{B310AA72-A232-674F-A27C-856D2E86F924}"/>
                </a:ext>
              </a:extLst>
            </p:cNvPr>
            <p:cNvSpPr/>
            <p:nvPr/>
          </p:nvSpPr>
          <p:spPr>
            <a:xfrm>
              <a:off x="5285841" y="2290572"/>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972" y="0"/>
                    <a:pt x="5715" y="0"/>
                    <a:pt x="8230" y="0"/>
                  </a:cubicBezTo>
                  <a:close/>
                </a:path>
              </a:pathLst>
            </a:custGeom>
            <a:solidFill>
              <a:srgbClr val="FFFFFF"/>
            </a:solidFill>
            <a:ln w="2286" cap="flat">
              <a:noFill/>
              <a:prstDash val="solid"/>
              <a:miter/>
            </a:ln>
          </p:spPr>
          <p:txBody>
            <a:bodyPr rtlCol="0" anchor="ctr"/>
            <a:lstStyle/>
            <a:p>
              <a:endParaRPr lang="en-US"/>
            </a:p>
          </p:txBody>
        </p:sp>
        <p:sp>
          <p:nvSpPr>
            <p:cNvPr id="159" name="Freeform 651">
              <a:extLst>
                <a:ext uri="{FF2B5EF4-FFF2-40B4-BE49-F238E27FC236}">
                  <a16:creationId xmlns:a16="http://schemas.microsoft.com/office/drawing/2014/main" id="{99E3A065-4874-7ADF-9BC0-98838869B33F}"/>
                </a:ext>
              </a:extLst>
            </p:cNvPr>
            <p:cNvSpPr/>
            <p:nvPr/>
          </p:nvSpPr>
          <p:spPr>
            <a:xfrm>
              <a:off x="5294071" y="2289886"/>
              <a:ext cx="21259" cy="685"/>
            </a:xfrm>
            <a:custGeom>
              <a:avLst/>
              <a:gdLst>
                <a:gd name="connsiteX0" fmla="*/ 21260 w 21259"/>
                <a:gd name="connsiteY0" fmla="*/ 0 h 685"/>
                <a:gd name="connsiteX1" fmla="*/ 0 w 21259"/>
                <a:gd name="connsiteY1" fmla="*/ 686 h 685"/>
                <a:gd name="connsiteX2" fmla="*/ 21260 w 21259"/>
                <a:gd name="connsiteY2" fmla="*/ 0 h 685"/>
              </a:gdLst>
              <a:ahLst/>
              <a:cxnLst>
                <a:cxn ang="0">
                  <a:pos x="connsiteX0" y="connsiteY0"/>
                </a:cxn>
                <a:cxn ang="0">
                  <a:pos x="connsiteX1" y="connsiteY1"/>
                </a:cxn>
                <a:cxn ang="0">
                  <a:pos x="connsiteX2" y="connsiteY2"/>
                </a:cxn>
              </a:cxnLst>
              <a:rect l="l" t="t" r="r" b="b"/>
              <a:pathLst>
                <a:path w="21259" h="685">
                  <a:moveTo>
                    <a:pt x="21260" y="0"/>
                  </a:moveTo>
                  <a:cubicBezTo>
                    <a:pt x="15088" y="229"/>
                    <a:pt x="8001" y="457"/>
                    <a:pt x="0" y="686"/>
                  </a:cubicBezTo>
                  <a:cubicBezTo>
                    <a:pt x="8001" y="457"/>
                    <a:pt x="15088" y="229"/>
                    <a:pt x="21260" y="0"/>
                  </a:cubicBezTo>
                  <a:close/>
                </a:path>
              </a:pathLst>
            </a:custGeom>
            <a:solidFill>
              <a:srgbClr val="FFFFFF"/>
            </a:solidFill>
            <a:ln w="2286" cap="flat">
              <a:noFill/>
              <a:prstDash val="solid"/>
              <a:miter/>
            </a:ln>
          </p:spPr>
          <p:txBody>
            <a:bodyPr rtlCol="0" anchor="ctr"/>
            <a:lstStyle/>
            <a:p>
              <a:endParaRPr lang="en-US"/>
            </a:p>
          </p:txBody>
        </p:sp>
        <p:sp>
          <p:nvSpPr>
            <p:cNvPr id="160" name="Freeform 652">
              <a:extLst>
                <a:ext uri="{FF2B5EF4-FFF2-40B4-BE49-F238E27FC236}">
                  <a16:creationId xmlns:a16="http://schemas.microsoft.com/office/drawing/2014/main" id="{58173084-FEDD-CB65-9490-B91431122376}"/>
                </a:ext>
              </a:extLst>
            </p:cNvPr>
            <p:cNvSpPr/>
            <p:nvPr/>
          </p:nvSpPr>
          <p:spPr>
            <a:xfrm>
              <a:off x="5354193" y="2287828"/>
              <a:ext cx="3200" cy="228"/>
            </a:xfrm>
            <a:custGeom>
              <a:avLst/>
              <a:gdLst>
                <a:gd name="connsiteX0" fmla="*/ 3200 w 3200"/>
                <a:gd name="connsiteY0" fmla="*/ 0 h 228"/>
                <a:gd name="connsiteX1" fmla="*/ 0 w 3200"/>
                <a:gd name="connsiteY1" fmla="*/ 229 h 228"/>
                <a:gd name="connsiteX2" fmla="*/ 3200 w 3200"/>
                <a:gd name="connsiteY2" fmla="*/ 0 h 228"/>
              </a:gdLst>
              <a:ahLst/>
              <a:cxnLst>
                <a:cxn ang="0">
                  <a:pos x="connsiteX0" y="connsiteY0"/>
                </a:cxn>
                <a:cxn ang="0">
                  <a:pos x="connsiteX1" y="connsiteY1"/>
                </a:cxn>
                <a:cxn ang="0">
                  <a:pos x="connsiteX2" y="connsiteY2"/>
                </a:cxn>
              </a:cxnLst>
              <a:rect l="l" t="t" r="r" b="b"/>
              <a:pathLst>
                <a:path w="3200" h="228">
                  <a:moveTo>
                    <a:pt x="3200" y="0"/>
                  </a:moveTo>
                  <a:cubicBezTo>
                    <a:pt x="2057" y="0"/>
                    <a:pt x="914" y="0"/>
                    <a:pt x="0" y="229"/>
                  </a:cubicBezTo>
                  <a:cubicBezTo>
                    <a:pt x="1143" y="0"/>
                    <a:pt x="2057" y="0"/>
                    <a:pt x="3200" y="0"/>
                  </a:cubicBezTo>
                  <a:close/>
                </a:path>
              </a:pathLst>
            </a:custGeom>
            <a:solidFill>
              <a:srgbClr val="FFFFFF"/>
            </a:solidFill>
            <a:ln w="2286" cap="flat">
              <a:noFill/>
              <a:prstDash val="solid"/>
              <a:miter/>
            </a:ln>
          </p:spPr>
          <p:txBody>
            <a:bodyPr rtlCol="0" anchor="ctr"/>
            <a:lstStyle/>
            <a:p>
              <a:endParaRPr lang="en-US"/>
            </a:p>
          </p:txBody>
        </p:sp>
        <p:sp>
          <p:nvSpPr>
            <p:cNvPr id="161" name="Freeform 653">
              <a:extLst>
                <a:ext uri="{FF2B5EF4-FFF2-40B4-BE49-F238E27FC236}">
                  <a16:creationId xmlns:a16="http://schemas.microsoft.com/office/drawing/2014/main" id="{0C9426D1-9416-D620-52C0-91E584A1607D}"/>
                </a:ext>
              </a:extLst>
            </p:cNvPr>
            <p:cNvSpPr/>
            <p:nvPr/>
          </p:nvSpPr>
          <p:spPr>
            <a:xfrm>
              <a:off x="5370652" y="2287143"/>
              <a:ext cx="7315" cy="228"/>
            </a:xfrm>
            <a:custGeom>
              <a:avLst/>
              <a:gdLst>
                <a:gd name="connsiteX0" fmla="*/ 7315 w 7315"/>
                <a:gd name="connsiteY0" fmla="*/ 0 h 228"/>
                <a:gd name="connsiteX1" fmla="*/ 0 w 7315"/>
                <a:gd name="connsiteY1" fmla="*/ 229 h 228"/>
                <a:gd name="connsiteX2" fmla="*/ 7315 w 7315"/>
                <a:gd name="connsiteY2" fmla="*/ 0 h 228"/>
              </a:gdLst>
              <a:ahLst/>
              <a:cxnLst>
                <a:cxn ang="0">
                  <a:pos x="connsiteX0" y="connsiteY0"/>
                </a:cxn>
                <a:cxn ang="0">
                  <a:pos x="connsiteX1" y="connsiteY1"/>
                </a:cxn>
                <a:cxn ang="0">
                  <a:pos x="connsiteX2" y="connsiteY2"/>
                </a:cxn>
              </a:cxnLst>
              <a:rect l="l" t="t" r="r" b="b"/>
              <a:pathLst>
                <a:path w="7315" h="228">
                  <a:moveTo>
                    <a:pt x="7315" y="0"/>
                  </a:moveTo>
                  <a:cubicBezTo>
                    <a:pt x="4801" y="0"/>
                    <a:pt x="2286" y="229"/>
                    <a:pt x="0" y="229"/>
                  </a:cubicBezTo>
                  <a:cubicBezTo>
                    <a:pt x="2515"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162" name="Freeform 654">
              <a:extLst>
                <a:ext uri="{FF2B5EF4-FFF2-40B4-BE49-F238E27FC236}">
                  <a16:creationId xmlns:a16="http://schemas.microsoft.com/office/drawing/2014/main" id="{305B2018-BC6A-D2B1-9C36-9A9322C506EB}"/>
                </a:ext>
              </a:extLst>
            </p:cNvPr>
            <p:cNvSpPr/>
            <p:nvPr/>
          </p:nvSpPr>
          <p:spPr>
            <a:xfrm>
              <a:off x="5377967" y="2286914"/>
              <a:ext cx="3886" cy="101"/>
            </a:xfrm>
            <a:custGeom>
              <a:avLst/>
              <a:gdLst>
                <a:gd name="connsiteX0" fmla="*/ 3886 w 3886"/>
                <a:gd name="connsiteY0" fmla="*/ 0 h 101"/>
                <a:gd name="connsiteX1" fmla="*/ 0 w 3886"/>
                <a:gd name="connsiteY1" fmla="*/ 0 h 101"/>
                <a:gd name="connsiteX2" fmla="*/ 3886 w 3886"/>
                <a:gd name="connsiteY2" fmla="*/ 0 h 101"/>
              </a:gdLst>
              <a:ahLst/>
              <a:cxnLst>
                <a:cxn ang="0">
                  <a:pos x="connsiteX0" y="connsiteY0"/>
                </a:cxn>
                <a:cxn ang="0">
                  <a:pos x="connsiteX1" y="connsiteY1"/>
                </a:cxn>
                <a:cxn ang="0">
                  <a:pos x="connsiteX2" y="connsiteY2"/>
                </a:cxn>
              </a:cxnLst>
              <a:rect l="l" t="t" r="r" b="b"/>
              <a:pathLst>
                <a:path w="3886" h="101">
                  <a:moveTo>
                    <a:pt x="3886" y="0"/>
                  </a:moveTo>
                  <a:cubicBezTo>
                    <a:pt x="2515" y="0"/>
                    <a:pt x="1372" y="0"/>
                    <a:pt x="0" y="0"/>
                  </a:cubicBezTo>
                  <a:cubicBezTo>
                    <a:pt x="1372" y="229"/>
                    <a:pt x="2515" y="0"/>
                    <a:pt x="3886" y="0"/>
                  </a:cubicBezTo>
                  <a:close/>
                </a:path>
              </a:pathLst>
            </a:custGeom>
            <a:solidFill>
              <a:srgbClr val="FFFFFF"/>
            </a:solidFill>
            <a:ln w="2286" cap="flat">
              <a:noFill/>
              <a:prstDash val="solid"/>
              <a:miter/>
            </a:ln>
          </p:spPr>
          <p:txBody>
            <a:bodyPr rtlCol="0" anchor="ctr"/>
            <a:lstStyle/>
            <a:p>
              <a:endParaRPr lang="en-US"/>
            </a:p>
          </p:txBody>
        </p:sp>
        <p:sp>
          <p:nvSpPr>
            <p:cNvPr id="163" name="Freeform 655">
              <a:extLst>
                <a:ext uri="{FF2B5EF4-FFF2-40B4-BE49-F238E27FC236}">
                  <a16:creationId xmlns:a16="http://schemas.microsoft.com/office/drawing/2014/main" id="{D44D34FC-2E0C-D724-3DB1-64ACC0F61261}"/>
                </a:ext>
              </a:extLst>
            </p:cNvPr>
            <p:cNvSpPr/>
            <p:nvPr/>
          </p:nvSpPr>
          <p:spPr>
            <a:xfrm>
              <a:off x="5357393" y="2287600"/>
              <a:ext cx="6629" cy="228"/>
            </a:xfrm>
            <a:custGeom>
              <a:avLst/>
              <a:gdLst>
                <a:gd name="connsiteX0" fmla="*/ 6629 w 6629"/>
                <a:gd name="connsiteY0" fmla="*/ 0 h 228"/>
                <a:gd name="connsiteX1" fmla="*/ 0 w 6629"/>
                <a:gd name="connsiteY1" fmla="*/ 229 h 228"/>
                <a:gd name="connsiteX2" fmla="*/ 6629 w 6629"/>
                <a:gd name="connsiteY2" fmla="*/ 0 h 228"/>
              </a:gdLst>
              <a:ahLst/>
              <a:cxnLst>
                <a:cxn ang="0">
                  <a:pos x="connsiteX0" y="connsiteY0"/>
                </a:cxn>
                <a:cxn ang="0">
                  <a:pos x="connsiteX1" y="connsiteY1"/>
                </a:cxn>
                <a:cxn ang="0">
                  <a:pos x="connsiteX2" y="connsiteY2"/>
                </a:cxn>
              </a:cxnLst>
              <a:rect l="l" t="t" r="r" b="b"/>
              <a:pathLst>
                <a:path w="6629" h="228">
                  <a:moveTo>
                    <a:pt x="6629" y="0"/>
                  </a:moveTo>
                  <a:cubicBezTo>
                    <a:pt x="4343" y="0"/>
                    <a:pt x="2057" y="229"/>
                    <a:pt x="0" y="229"/>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164" name="Freeform 656">
              <a:extLst>
                <a:ext uri="{FF2B5EF4-FFF2-40B4-BE49-F238E27FC236}">
                  <a16:creationId xmlns:a16="http://schemas.microsoft.com/office/drawing/2014/main" id="{C8161521-D0C0-EFAF-A397-7C548EE1E71A}"/>
                </a:ext>
              </a:extLst>
            </p:cNvPr>
            <p:cNvSpPr/>
            <p:nvPr/>
          </p:nvSpPr>
          <p:spPr>
            <a:xfrm>
              <a:off x="5150260" y="665679"/>
              <a:ext cx="192868" cy="191352"/>
            </a:xfrm>
            <a:custGeom>
              <a:avLst/>
              <a:gdLst>
                <a:gd name="connsiteX0" fmla="*/ 96947 w 192868"/>
                <a:gd name="connsiteY0" fmla="*/ 191341 h 191352"/>
                <a:gd name="connsiteX1" fmla="*/ 192502 w 192868"/>
                <a:gd name="connsiteY1" fmla="*/ 93043 h 191352"/>
                <a:gd name="connsiteX2" fmla="*/ 100376 w 192868"/>
                <a:gd name="connsiteY2" fmla="*/ 3 h 191352"/>
                <a:gd name="connsiteX3" fmla="*/ 21 w 192868"/>
                <a:gd name="connsiteY3" fmla="*/ 90300 h 191352"/>
                <a:gd name="connsiteX4" fmla="*/ 96947 w 192868"/>
                <a:gd name="connsiteY4" fmla="*/ 191341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68" h="191352">
                  <a:moveTo>
                    <a:pt x="96947" y="191341"/>
                  </a:moveTo>
                  <a:cubicBezTo>
                    <a:pt x="159355" y="190427"/>
                    <a:pt x="187930" y="169853"/>
                    <a:pt x="192502" y="93043"/>
                  </a:cubicBezTo>
                  <a:cubicBezTo>
                    <a:pt x="197303" y="46638"/>
                    <a:pt x="154326" y="-454"/>
                    <a:pt x="100376" y="3"/>
                  </a:cubicBezTo>
                  <a:cubicBezTo>
                    <a:pt x="49170" y="460"/>
                    <a:pt x="935" y="34979"/>
                    <a:pt x="21" y="90300"/>
                  </a:cubicBezTo>
                  <a:cubicBezTo>
                    <a:pt x="-1122" y="162081"/>
                    <a:pt x="44369" y="192027"/>
                    <a:pt x="96947" y="191341"/>
                  </a:cubicBezTo>
                  <a:close/>
                </a:path>
              </a:pathLst>
            </a:custGeom>
            <a:solidFill>
              <a:srgbClr val="FFFFFF"/>
            </a:solidFill>
            <a:ln w="2286" cap="flat">
              <a:noFill/>
              <a:prstDash val="solid"/>
              <a:miter/>
            </a:ln>
          </p:spPr>
          <p:txBody>
            <a:bodyPr rtlCol="0" anchor="ctr"/>
            <a:lstStyle/>
            <a:p>
              <a:endParaRPr lang="en-US"/>
            </a:p>
          </p:txBody>
        </p:sp>
        <p:sp>
          <p:nvSpPr>
            <p:cNvPr id="165" name="Freeform 657">
              <a:extLst>
                <a:ext uri="{FF2B5EF4-FFF2-40B4-BE49-F238E27FC236}">
                  <a16:creationId xmlns:a16="http://schemas.microsoft.com/office/drawing/2014/main" id="{CB0977BD-1DF7-2865-EAB8-EF687F46AB31}"/>
                </a:ext>
              </a:extLst>
            </p:cNvPr>
            <p:cNvSpPr/>
            <p:nvPr/>
          </p:nvSpPr>
          <p:spPr>
            <a:xfrm>
              <a:off x="4992939" y="559282"/>
              <a:ext cx="439333" cy="903414"/>
            </a:xfrm>
            <a:custGeom>
              <a:avLst/>
              <a:gdLst>
                <a:gd name="connsiteX0" fmla="*/ 94020 w 439333"/>
                <a:gd name="connsiteY0" fmla="*/ 894842 h 903414"/>
                <a:gd name="connsiteX1" fmla="*/ 164886 w 439333"/>
                <a:gd name="connsiteY1" fmla="*/ 877697 h 903414"/>
                <a:gd name="connsiteX2" fmla="*/ 171973 w 439333"/>
                <a:gd name="connsiteY2" fmla="*/ 842264 h 903414"/>
                <a:gd name="connsiteX3" fmla="*/ 199405 w 439333"/>
                <a:gd name="connsiteY3" fmla="*/ 635381 h 903414"/>
                <a:gd name="connsiteX4" fmla="*/ 225008 w 439333"/>
                <a:gd name="connsiteY4" fmla="*/ 591719 h 903414"/>
                <a:gd name="connsiteX5" fmla="*/ 272786 w 439333"/>
                <a:gd name="connsiteY5" fmla="*/ 612978 h 903414"/>
                <a:gd name="connsiteX6" fmla="*/ 319420 w 439333"/>
                <a:gd name="connsiteY6" fmla="*/ 872897 h 903414"/>
                <a:gd name="connsiteX7" fmla="*/ 365597 w 439333"/>
                <a:gd name="connsiteY7" fmla="*/ 900329 h 903414"/>
                <a:gd name="connsiteX8" fmla="*/ 401259 w 439333"/>
                <a:gd name="connsiteY8" fmla="*/ 865124 h 903414"/>
                <a:gd name="connsiteX9" fmla="*/ 380685 w 439333"/>
                <a:gd name="connsiteY9" fmla="*/ 632867 h 903414"/>
                <a:gd name="connsiteX10" fmla="*/ 364911 w 439333"/>
                <a:gd name="connsiteY10" fmla="*/ 491820 h 903414"/>
                <a:gd name="connsiteX11" fmla="*/ 385943 w 439333"/>
                <a:gd name="connsiteY11" fmla="*/ 287452 h 903414"/>
                <a:gd name="connsiteX12" fmla="*/ 430062 w 439333"/>
                <a:gd name="connsiteY12" fmla="*/ 106172 h 903414"/>
                <a:gd name="connsiteX13" fmla="*/ 439206 w 439333"/>
                <a:gd name="connsiteY13" fmla="*/ 37364 h 903414"/>
                <a:gd name="connsiteX14" fmla="*/ 412460 w 439333"/>
                <a:gd name="connsiteY14" fmla="*/ 330 h 903414"/>
                <a:gd name="connsiteX15" fmla="*/ 379770 w 439333"/>
                <a:gd name="connsiteY15" fmla="*/ 28448 h 903414"/>
                <a:gd name="connsiteX16" fmla="*/ 379085 w 439333"/>
                <a:gd name="connsiteY16" fmla="*/ 31191 h 903414"/>
                <a:gd name="connsiteX17" fmla="*/ 354167 w 439333"/>
                <a:gd name="connsiteY17" fmla="*/ 119660 h 903414"/>
                <a:gd name="connsiteX18" fmla="*/ 356682 w 439333"/>
                <a:gd name="connsiteY18" fmla="*/ 140919 h 903414"/>
                <a:gd name="connsiteX19" fmla="*/ 367883 w 439333"/>
                <a:gd name="connsiteY19" fmla="*/ 208356 h 903414"/>
                <a:gd name="connsiteX20" fmla="*/ 331993 w 439333"/>
                <a:gd name="connsiteY20" fmla="*/ 292710 h 903414"/>
                <a:gd name="connsiteX21" fmla="*/ 214493 w 439333"/>
                <a:gd name="connsiteY21" fmla="*/ 309169 h 903414"/>
                <a:gd name="connsiteX22" fmla="*/ 139055 w 439333"/>
                <a:gd name="connsiteY22" fmla="*/ 215672 h 903414"/>
                <a:gd name="connsiteX23" fmla="*/ 124196 w 439333"/>
                <a:gd name="connsiteY23" fmla="*/ 165380 h 903414"/>
                <a:gd name="connsiteX24" fmla="*/ 71389 w 439333"/>
                <a:gd name="connsiteY24" fmla="*/ 64567 h 903414"/>
                <a:gd name="connsiteX25" fmla="*/ 44414 w 439333"/>
                <a:gd name="connsiteY25" fmla="*/ 25705 h 903414"/>
                <a:gd name="connsiteX26" fmla="*/ 33670 w 439333"/>
                <a:gd name="connsiteY26" fmla="*/ 17933 h 903414"/>
                <a:gd name="connsiteX27" fmla="*/ 294 w 439333"/>
                <a:gd name="connsiteY27" fmla="*/ 55194 h 903414"/>
                <a:gd name="connsiteX28" fmla="*/ 8524 w 439333"/>
                <a:gd name="connsiteY28" fmla="*/ 78740 h 903414"/>
                <a:gd name="connsiteX29" fmla="*/ 108651 w 439333"/>
                <a:gd name="connsiteY29" fmla="*/ 329286 h 903414"/>
                <a:gd name="connsiteX30" fmla="*/ 126024 w 439333"/>
                <a:gd name="connsiteY30" fmla="*/ 441300 h 903414"/>
                <a:gd name="connsiteX31" fmla="*/ 115737 w 439333"/>
                <a:gd name="connsiteY31" fmla="*/ 580289 h 903414"/>
                <a:gd name="connsiteX32" fmla="*/ 107736 w 439333"/>
                <a:gd name="connsiteY32" fmla="*/ 668985 h 903414"/>
                <a:gd name="connsiteX33" fmla="*/ 87162 w 439333"/>
                <a:gd name="connsiteY33" fmla="*/ 851637 h 903414"/>
                <a:gd name="connsiteX34" fmla="*/ 94020 w 439333"/>
                <a:gd name="connsiteY34" fmla="*/ 894842 h 9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333" h="903414">
                  <a:moveTo>
                    <a:pt x="94020" y="894842"/>
                  </a:moveTo>
                  <a:cubicBezTo>
                    <a:pt x="113223" y="911759"/>
                    <a:pt x="157114" y="902386"/>
                    <a:pt x="164886" y="877697"/>
                  </a:cubicBezTo>
                  <a:cubicBezTo>
                    <a:pt x="168544" y="866267"/>
                    <a:pt x="170601" y="854151"/>
                    <a:pt x="171973" y="842264"/>
                  </a:cubicBezTo>
                  <a:cubicBezTo>
                    <a:pt x="180431" y="773227"/>
                    <a:pt x="186832" y="703961"/>
                    <a:pt x="199405" y="635381"/>
                  </a:cubicBezTo>
                  <a:cubicBezTo>
                    <a:pt x="203520" y="612750"/>
                    <a:pt x="207635" y="600634"/>
                    <a:pt x="225008" y="591719"/>
                  </a:cubicBezTo>
                  <a:cubicBezTo>
                    <a:pt x="244896" y="581660"/>
                    <a:pt x="266613" y="591033"/>
                    <a:pt x="272786" y="612978"/>
                  </a:cubicBezTo>
                  <a:cubicBezTo>
                    <a:pt x="277815" y="630809"/>
                    <a:pt x="304790" y="805002"/>
                    <a:pt x="319420" y="872897"/>
                  </a:cubicBezTo>
                  <a:cubicBezTo>
                    <a:pt x="324449" y="897128"/>
                    <a:pt x="341823" y="905815"/>
                    <a:pt x="365597" y="900329"/>
                  </a:cubicBezTo>
                  <a:cubicBezTo>
                    <a:pt x="389600" y="894842"/>
                    <a:pt x="399201" y="889813"/>
                    <a:pt x="401259" y="865124"/>
                  </a:cubicBezTo>
                  <a:cubicBezTo>
                    <a:pt x="401945" y="856895"/>
                    <a:pt x="388000" y="698246"/>
                    <a:pt x="380685" y="632867"/>
                  </a:cubicBezTo>
                  <a:cubicBezTo>
                    <a:pt x="375427" y="585775"/>
                    <a:pt x="366512" y="539369"/>
                    <a:pt x="364911" y="491820"/>
                  </a:cubicBezTo>
                  <a:cubicBezTo>
                    <a:pt x="362625" y="422555"/>
                    <a:pt x="374055" y="355118"/>
                    <a:pt x="385943" y="287452"/>
                  </a:cubicBezTo>
                  <a:cubicBezTo>
                    <a:pt x="396687" y="226187"/>
                    <a:pt x="414289" y="166523"/>
                    <a:pt x="430062" y="106172"/>
                  </a:cubicBezTo>
                  <a:cubicBezTo>
                    <a:pt x="436006" y="83541"/>
                    <a:pt x="440121" y="60909"/>
                    <a:pt x="439206" y="37364"/>
                  </a:cubicBezTo>
                  <a:cubicBezTo>
                    <a:pt x="438292" y="15647"/>
                    <a:pt x="428691" y="2845"/>
                    <a:pt x="412460" y="330"/>
                  </a:cubicBezTo>
                  <a:cubicBezTo>
                    <a:pt x="398058" y="-1956"/>
                    <a:pt x="386857" y="7646"/>
                    <a:pt x="379770" y="28448"/>
                  </a:cubicBezTo>
                  <a:cubicBezTo>
                    <a:pt x="379542" y="29363"/>
                    <a:pt x="379313" y="30277"/>
                    <a:pt x="379085" y="31191"/>
                  </a:cubicBezTo>
                  <a:cubicBezTo>
                    <a:pt x="370855" y="60681"/>
                    <a:pt x="362854" y="90170"/>
                    <a:pt x="354167" y="119660"/>
                  </a:cubicBezTo>
                  <a:cubicBezTo>
                    <a:pt x="351881" y="127432"/>
                    <a:pt x="352796" y="134061"/>
                    <a:pt x="356682" y="140919"/>
                  </a:cubicBezTo>
                  <a:cubicBezTo>
                    <a:pt x="368798" y="161951"/>
                    <a:pt x="370855" y="185039"/>
                    <a:pt x="367883" y="208356"/>
                  </a:cubicBezTo>
                  <a:cubicBezTo>
                    <a:pt x="364226" y="239217"/>
                    <a:pt x="353253" y="274650"/>
                    <a:pt x="331993" y="292710"/>
                  </a:cubicBezTo>
                  <a:cubicBezTo>
                    <a:pt x="298160" y="317856"/>
                    <a:pt x="257927" y="324942"/>
                    <a:pt x="214493" y="309169"/>
                  </a:cubicBezTo>
                  <a:cubicBezTo>
                    <a:pt x="168544" y="292481"/>
                    <a:pt x="144541" y="263220"/>
                    <a:pt x="139055" y="215672"/>
                  </a:cubicBezTo>
                  <a:cubicBezTo>
                    <a:pt x="136997" y="197612"/>
                    <a:pt x="130596" y="181610"/>
                    <a:pt x="124196" y="165380"/>
                  </a:cubicBezTo>
                  <a:cubicBezTo>
                    <a:pt x="110480" y="129718"/>
                    <a:pt x="89906" y="97714"/>
                    <a:pt x="71389" y="64567"/>
                  </a:cubicBezTo>
                  <a:cubicBezTo>
                    <a:pt x="63845" y="50851"/>
                    <a:pt x="53558" y="38507"/>
                    <a:pt x="44414" y="25705"/>
                  </a:cubicBezTo>
                  <a:cubicBezTo>
                    <a:pt x="41671" y="21819"/>
                    <a:pt x="38928" y="18161"/>
                    <a:pt x="33670" y="17933"/>
                  </a:cubicBezTo>
                  <a:cubicBezTo>
                    <a:pt x="17439" y="17018"/>
                    <a:pt x="-2677" y="38964"/>
                    <a:pt x="294" y="55194"/>
                  </a:cubicBezTo>
                  <a:cubicBezTo>
                    <a:pt x="1895" y="63195"/>
                    <a:pt x="4638" y="71425"/>
                    <a:pt x="8524" y="78740"/>
                  </a:cubicBezTo>
                  <a:cubicBezTo>
                    <a:pt x="48986" y="159436"/>
                    <a:pt x="77790" y="244932"/>
                    <a:pt x="108651" y="329286"/>
                  </a:cubicBezTo>
                  <a:cubicBezTo>
                    <a:pt x="121681" y="365176"/>
                    <a:pt x="129453" y="402666"/>
                    <a:pt x="126024" y="441300"/>
                  </a:cubicBezTo>
                  <a:cubicBezTo>
                    <a:pt x="122138" y="487477"/>
                    <a:pt x="117795" y="533883"/>
                    <a:pt x="115737" y="580289"/>
                  </a:cubicBezTo>
                  <a:cubicBezTo>
                    <a:pt x="114366" y="610007"/>
                    <a:pt x="110937" y="639496"/>
                    <a:pt x="107736" y="668985"/>
                  </a:cubicBezTo>
                  <a:cubicBezTo>
                    <a:pt x="101107" y="729793"/>
                    <a:pt x="94020" y="790829"/>
                    <a:pt x="87162" y="851637"/>
                  </a:cubicBezTo>
                  <a:cubicBezTo>
                    <a:pt x="84191" y="879983"/>
                    <a:pt x="89448" y="890499"/>
                    <a:pt x="94020" y="894842"/>
                  </a:cubicBezTo>
                  <a:close/>
                </a:path>
              </a:pathLst>
            </a:custGeom>
            <a:solidFill>
              <a:srgbClr val="EC7C69"/>
            </a:solidFill>
            <a:ln w="2286" cap="flat">
              <a:noFill/>
              <a:prstDash val="solid"/>
              <a:miter/>
            </a:ln>
          </p:spPr>
          <p:txBody>
            <a:bodyPr rtlCol="0" anchor="ctr"/>
            <a:lstStyle/>
            <a:p>
              <a:endParaRPr lang="en-US" dirty="0"/>
            </a:p>
          </p:txBody>
        </p:sp>
        <p:sp>
          <p:nvSpPr>
            <p:cNvPr id="166" name="Freeform 658">
              <a:extLst>
                <a:ext uri="{FF2B5EF4-FFF2-40B4-BE49-F238E27FC236}">
                  <a16:creationId xmlns:a16="http://schemas.microsoft.com/office/drawing/2014/main" id="{B7B7B28F-C4EE-F497-91D5-79E1B0A793E6}"/>
                </a:ext>
              </a:extLst>
            </p:cNvPr>
            <p:cNvSpPr/>
            <p:nvPr/>
          </p:nvSpPr>
          <p:spPr>
            <a:xfrm>
              <a:off x="5136794" y="1598062"/>
              <a:ext cx="166992" cy="289712"/>
            </a:xfrm>
            <a:custGeom>
              <a:avLst/>
              <a:gdLst>
                <a:gd name="connsiteX0" fmla="*/ 52807 w 166992"/>
                <a:gd name="connsiteY0" fmla="*/ 135869 h 289712"/>
                <a:gd name="connsiteX1" fmla="*/ 72695 w 166992"/>
                <a:gd name="connsiteY1" fmla="*/ 158500 h 289712"/>
                <a:gd name="connsiteX2" fmla="*/ 70637 w 166992"/>
                <a:gd name="connsiteY2" fmla="*/ 172216 h 289712"/>
                <a:gd name="connsiteX3" fmla="*/ 62408 w 166992"/>
                <a:gd name="connsiteY3" fmla="*/ 269142 h 289712"/>
                <a:gd name="connsiteX4" fmla="*/ 80924 w 166992"/>
                <a:gd name="connsiteY4" fmla="*/ 289488 h 289712"/>
                <a:gd name="connsiteX5" fmla="*/ 147676 w 166992"/>
                <a:gd name="connsiteY5" fmla="*/ 289488 h 289712"/>
                <a:gd name="connsiteX6" fmla="*/ 166649 w 166992"/>
                <a:gd name="connsiteY6" fmla="*/ 267314 h 289712"/>
                <a:gd name="connsiteX7" fmla="*/ 161163 w 166992"/>
                <a:gd name="connsiteY7" fmla="*/ 211992 h 289712"/>
                <a:gd name="connsiteX8" fmla="*/ 150190 w 166992"/>
                <a:gd name="connsiteY8" fmla="*/ 31627 h 289712"/>
                <a:gd name="connsiteX9" fmla="*/ 131445 w 166992"/>
                <a:gd name="connsiteY9" fmla="*/ 309 h 289712"/>
                <a:gd name="connsiteX10" fmla="*/ 0 w 166992"/>
                <a:gd name="connsiteY10" fmla="*/ 130611 h 289712"/>
                <a:gd name="connsiteX11" fmla="*/ 52807 w 166992"/>
                <a:gd name="connsiteY11" fmla="*/ 135869 h 2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992" h="289712">
                  <a:moveTo>
                    <a:pt x="52807" y="135869"/>
                  </a:moveTo>
                  <a:cubicBezTo>
                    <a:pt x="69952" y="137240"/>
                    <a:pt x="73609" y="141355"/>
                    <a:pt x="72695" y="158500"/>
                  </a:cubicBezTo>
                  <a:cubicBezTo>
                    <a:pt x="72466" y="163072"/>
                    <a:pt x="71095" y="167644"/>
                    <a:pt x="70637" y="172216"/>
                  </a:cubicBezTo>
                  <a:cubicBezTo>
                    <a:pt x="67894" y="204449"/>
                    <a:pt x="65380" y="236910"/>
                    <a:pt x="62408" y="269142"/>
                  </a:cubicBezTo>
                  <a:cubicBezTo>
                    <a:pt x="61036" y="283316"/>
                    <a:pt x="66523" y="289716"/>
                    <a:pt x="80924" y="289488"/>
                  </a:cubicBezTo>
                  <a:cubicBezTo>
                    <a:pt x="103099" y="289031"/>
                    <a:pt x="125501" y="290174"/>
                    <a:pt x="147676" y="289488"/>
                  </a:cubicBezTo>
                  <a:cubicBezTo>
                    <a:pt x="165964" y="288802"/>
                    <a:pt x="168021" y="286287"/>
                    <a:pt x="166649" y="267314"/>
                  </a:cubicBezTo>
                  <a:cubicBezTo>
                    <a:pt x="165506" y="248797"/>
                    <a:pt x="162306" y="230509"/>
                    <a:pt x="161163" y="211992"/>
                  </a:cubicBezTo>
                  <a:cubicBezTo>
                    <a:pt x="157277" y="151871"/>
                    <a:pt x="153619" y="91749"/>
                    <a:pt x="150190" y="31627"/>
                  </a:cubicBezTo>
                  <a:cubicBezTo>
                    <a:pt x="149276" y="17682"/>
                    <a:pt x="144932" y="6024"/>
                    <a:pt x="131445" y="309"/>
                  </a:cubicBezTo>
                  <a:cubicBezTo>
                    <a:pt x="115443" y="-6321"/>
                    <a:pt x="40234" y="95635"/>
                    <a:pt x="0" y="130611"/>
                  </a:cubicBezTo>
                  <a:cubicBezTo>
                    <a:pt x="19660" y="138612"/>
                    <a:pt x="36576" y="134726"/>
                    <a:pt x="52807" y="135869"/>
                  </a:cubicBezTo>
                  <a:close/>
                </a:path>
              </a:pathLst>
            </a:custGeom>
            <a:solidFill>
              <a:srgbClr val="418D8F"/>
            </a:solidFill>
            <a:ln w="2286" cap="flat">
              <a:noFill/>
              <a:prstDash val="solid"/>
              <a:miter/>
            </a:ln>
          </p:spPr>
          <p:txBody>
            <a:bodyPr rtlCol="0" anchor="ctr"/>
            <a:lstStyle/>
            <a:p>
              <a:endParaRPr lang="en-US"/>
            </a:p>
          </p:txBody>
        </p:sp>
        <p:sp>
          <p:nvSpPr>
            <p:cNvPr id="167" name="Freeform 659">
              <a:extLst>
                <a:ext uri="{FF2B5EF4-FFF2-40B4-BE49-F238E27FC236}">
                  <a16:creationId xmlns:a16="http://schemas.microsoft.com/office/drawing/2014/main" id="{CAB31D5B-75C0-8938-D62C-A7B3E0D872BD}"/>
                </a:ext>
              </a:extLst>
            </p:cNvPr>
            <p:cNvSpPr/>
            <p:nvPr/>
          </p:nvSpPr>
          <p:spPr>
            <a:xfrm>
              <a:off x="5654344" y="1986762"/>
              <a:ext cx="186309" cy="20574"/>
            </a:xfrm>
            <a:custGeom>
              <a:avLst/>
              <a:gdLst>
                <a:gd name="connsiteX0" fmla="*/ 34061 w 186309"/>
                <a:gd name="connsiteY0" fmla="*/ 20345 h 20574"/>
                <a:gd name="connsiteX1" fmla="*/ 128473 w 186309"/>
                <a:gd name="connsiteY1" fmla="*/ 15773 h 20574"/>
                <a:gd name="connsiteX2" fmla="*/ 181966 w 186309"/>
                <a:gd name="connsiteY2" fmla="*/ 2286 h 20574"/>
                <a:gd name="connsiteX3" fmla="*/ 186309 w 186309"/>
                <a:gd name="connsiteY3" fmla="*/ 0 h 20574"/>
                <a:gd name="connsiteX4" fmla="*/ 162763 w 186309"/>
                <a:gd name="connsiteY4" fmla="*/ 1372 h 20574"/>
                <a:gd name="connsiteX5" fmla="*/ 162535 w 186309"/>
                <a:gd name="connsiteY5" fmla="*/ 1372 h 20574"/>
                <a:gd name="connsiteX6" fmla="*/ 139446 w 186309"/>
                <a:gd name="connsiteY6" fmla="*/ 2743 h 20574"/>
                <a:gd name="connsiteX7" fmla="*/ 138989 w 186309"/>
                <a:gd name="connsiteY7" fmla="*/ 2743 h 20574"/>
                <a:gd name="connsiteX8" fmla="*/ 116815 w 186309"/>
                <a:gd name="connsiteY8" fmla="*/ 4115 h 20574"/>
                <a:gd name="connsiteX9" fmla="*/ 115900 w 186309"/>
                <a:gd name="connsiteY9" fmla="*/ 4115 h 20574"/>
                <a:gd name="connsiteX10" fmla="*/ 94640 w 186309"/>
                <a:gd name="connsiteY10" fmla="*/ 5715 h 20574"/>
                <a:gd name="connsiteX11" fmla="*/ 93726 w 186309"/>
                <a:gd name="connsiteY11" fmla="*/ 5715 h 20574"/>
                <a:gd name="connsiteX12" fmla="*/ 83439 w 186309"/>
                <a:gd name="connsiteY12" fmla="*/ 6401 h 20574"/>
                <a:gd name="connsiteX13" fmla="*/ 82753 w 186309"/>
                <a:gd name="connsiteY13" fmla="*/ 6401 h 20574"/>
                <a:gd name="connsiteX14" fmla="*/ 73152 w 186309"/>
                <a:gd name="connsiteY14" fmla="*/ 7087 h 20574"/>
                <a:gd name="connsiteX15" fmla="*/ 72009 w 186309"/>
                <a:gd name="connsiteY15" fmla="*/ 7087 h 20574"/>
                <a:gd name="connsiteX16" fmla="*/ 62408 w 186309"/>
                <a:gd name="connsiteY16" fmla="*/ 7772 h 20574"/>
                <a:gd name="connsiteX17" fmla="*/ 61265 w 186309"/>
                <a:gd name="connsiteY17" fmla="*/ 7772 h 20574"/>
                <a:gd name="connsiteX18" fmla="*/ 52578 w 186309"/>
                <a:gd name="connsiteY18" fmla="*/ 8458 h 20574"/>
                <a:gd name="connsiteX19" fmla="*/ 51664 w 186309"/>
                <a:gd name="connsiteY19" fmla="*/ 8458 h 20574"/>
                <a:gd name="connsiteX20" fmla="*/ 42977 w 186309"/>
                <a:gd name="connsiteY20" fmla="*/ 9144 h 20574"/>
                <a:gd name="connsiteX21" fmla="*/ 41148 w 186309"/>
                <a:gd name="connsiteY21" fmla="*/ 9373 h 20574"/>
                <a:gd name="connsiteX22" fmla="*/ 33147 w 186309"/>
                <a:gd name="connsiteY22" fmla="*/ 10058 h 20574"/>
                <a:gd name="connsiteX23" fmla="*/ 32690 w 186309"/>
                <a:gd name="connsiteY23" fmla="*/ 10058 h 20574"/>
                <a:gd name="connsiteX24" fmla="*/ 24689 w 186309"/>
                <a:gd name="connsiteY24" fmla="*/ 10744 h 20574"/>
                <a:gd name="connsiteX25" fmla="*/ 22860 w 186309"/>
                <a:gd name="connsiteY25" fmla="*/ 10973 h 20574"/>
                <a:gd name="connsiteX26" fmla="*/ 15088 w 186309"/>
                <a:gd name="connsiteY26" fmla="*/ 11659 h 20574"/>
                <a:gd name="connsiteX27" fmla="*/ 13716 w 186309"/>
                <a:gd name="connsiteY27" fmla="*/ 11887 h 20574"/>
                <a:gd name="connsiteX28" fmla="*/ 13259 w 186309"/>
                <a:gd name="connsiteY28" fmla="*/ 11887 h 20574"/>
                <a:gd name="connsiteX29" fmla="*/ 12344 w 186309"/>
                <a:gd name="connsiteY29" fmla="*/ 11887 h 20574"/>
                <a:gd name="connsiteX30" fmla="*/ 0 w 186309"/>
                <a:gd name="connsiteY30" fmla="*/ 13030 h 20574"/>
                <a:gd name="connsiteX31" fmla="*/ 3658 w 186309"/>
                <a:gd name="connsiteY31" fmla="*/ 20117 h 20574"/>
                <a:gd name="connsiteX32" fmla="*/ 34061 w 186309"/>
                <a:gd name="connsiteY32" fmla="*/ 20345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309" h="20574">
                  <a:moveTo>
                    <a:pt x="34061" y="20345"/>
                  </a:moveTo>
                  <a:cubicBezTo>
                    <a:pt x="65608" y="19660"/>
                    <a:pt x="97155" y="19202"/>
                    <a:pt x="128473" y="15773"/>
                  </a:cubicBezTo>
                  <a:cubicBezTo>
                    <a:pt x="146761" y="12802"/>
                    <a:pt x="164592" y="8458"/>
                    <a:pt x="181966" y="2286"/>
                  </a:cubicBezTo>
                  <a:cubicBezTo>
                    <a:pt x="183337" y="1600"/>
                    <a:pt x="184937" y="914"/>
                    <a:pt x="186309" y="0"/>
                  </a:cubicBezTo>
                  <a:cubicBezTo>
                    <a:pt x="178537" y="457"/>
                    <a:pt x="170536" y="914"/>
                    <a:pt x="162763" y="1372"/>
                  </a:cubicBezTo>
                  <a:cubicBezTo>
                    <a:pt x="162763" y="1372"/>
                    <a:pt x="162763" y="1372"/>
                    <a:pt x="162535" y="1372"/>
                  </a:cubicBezTo>
                  <a:cubicBezTo>
                    <a:pt x="154762" y="1829"/>
                    <a:pt x="147218" y="2286"/>
                    <a:pt x="139446" y="2743"/>
                  </a:cubicBezTo>
                  <a:cubicBezTo>
                    <a:pt x="139217" y="2743"/>
                    <a:pt x="139217" y="2743"/>
                    <a:pt x="138989" y="2743"/>
                  </a:cubicBezTo>
                  <a:cubicBezTo>
                    <a:pt x="131445" y="3200"/>
                    <a:pt x="124130" y="3658"/>
                    <a:pt x="116815" y="4115"/>
                  </a:cubicBezTo>
                  <a:cubicBezTo>
                    <a:pt x="116586" y="4115"/>
                    <a:pt x="116357" y="4115"/>
                    <a:pt x="115900" y="4115"/>
                  </a:cubicBezTo>
                  <a:cubicBezTo>
                    <a:pt x="108585" y="4572"/>
                    <a:pt x="101498" y="5029"/>
                    <a:pt x="94640" y="5715"/>
                  </a:cubicBezTo>
                  <a:cubicBezTo>
                    <a:pt x="94412" y="5715"/>
                    <a:pt x="93955" y="5715"/>
                    <a:pt x="93726" y="5715"/>
                  </a:cubicBezTo>
                  <a:cubicBezTo>
                    <a:pt x="90297" y="5944"/>
                    <a:pt x="86868" y="6172"/>
                    <a:pt x="83439" y="6401"/>
                  </a:cubicBezTo>
                  <a:cubicBezTo>
                    <a:pt x="83210" y="6401"/>
                    <a:pt x="82982" y="6401"/>
                    <a:pt x="82753" y="6401"/>
                  </a:cubicBezTo>
                  <a:cubicBezTo>
                    <a:pt x="79553" y="6629"/>
                    <a:pt x="76352" y="6858"/>
                    <a:pt x="73152" y="7087"/>
                  </a:cubicBezTo>
                  <a:cubicBezTo>
                    <a:pt x="72695" y="7087"/>
                    <a:pt x="72466" y="7087"/>
                    <a:pt x="72009" y="7087"/>
                  </a:cubicBezTo>
                  <a:cubicBezTo>
                    <a:pt x="68809" y="7315"/>
                    <a:pt x="65608" y="7544"/>
                    <a:pt x="62408" y="7772"/>
                  </a:cubicBezTo>
                  <a:cubicBezTo>
                    <a:pt x="61951" y="7772"/>
                    <a:pt x="61493" y="7772"/>
                    <a:pt x="61265" y="7772"/>
                  </a:cubicBezTo>
                  <a:cubicBezTo>
                    <a:pt x="58293" y="8001"/>
                    <a:pt x="55550" y="8230"/>
                    <a:pt x="52578" y="8458"/>
                  </a:cubicBezTo>
                  <a:cubicBezTo>
                    <a:pt x="52349" y="8458"/>
                    <a:pt x="51892" y="8458"/>
                    <a:pt x="51664" y="8458"/>
                  </a:cubicBezTo>
                  <a:cubicBezTo>
                    <a:pt x="48692" y="8687"/>
                    <a:pt x="45720" y="8915"/>
                    <a:pt x="42977" y="9144"/>
                  </a:cubicBezTo>
                  <a:cubicBezTo>
                    <a:pt x="42291" y="9144"/>
                    <a:pt x="41834" y="9144"/>
                    <a:pt x="41148" y="9373"/>
                  </a:cubicBezTo>
                  <a:cubicBezTo>
                    <a:pt x="38405" y="9601"/>
                    <a:pt x="35662" y="9830"/>
                    <a:pt x="33147" y="10058"/>
                  </a:cubicBezTo>
                  <a:cubicBezTo>
                    <a:pt x="32918" y="10058"/>
                    <a:pt x="32690" y="10058"/>
                    <a:pt x="32690" y="10058"/>
                  </a:cubicBezTo>
                  <a:cubicBezTo>
                    <a:pt x="29947" y="10287"/>
                    <a:pt x="27203" y="10516"/>
                    <a:pt x="24689" y="10744"/>
                  </a:cubicBezTo>
                  <a:cubicBezTo>
                    <a:pt x="24003" y="10744"/>
                    <a:pt x="23546" y="10744"/>
                    <a:pt x="22860" y="10973"/>
                  </a:cubicBezTo>
                  <a:cubicBezTo>
                    <a:pt x="20117" y="11201"/>
                    <a:pt x="17602" y="11430"/>
                    <a:pt x="15088" y="11659"/>
                  </a:cubicBezTo>
                  <a:cubicBezTo>
                    <a:pt x="14630" y="11659"/>
                    <a:pt x="14173" y="11659"/>
                    <a:pt x="13716" y="11887"/>
                  </a:cubicBezTo>
                  <a:cubicBezTo>
                    <a:pt x="13487" y="11887"/>
                    <a:pt x="13259" y="11887"/>
                    <a:pt x="13259" y="11887"/>
                  </a:cubicBezTo>
                  <a:cubicBezTo>
                    <a:pt x="13030" y="11887"/>
                    <a:pt x="12802" y="11887"/>
                    <a:pt x="12344" y="11887"/>
                  </a:cubicBezTo>
                  <a:cubicBezTo>
                    <a:pt x="8915" y="12344"/>
                    <a:pt x="4572" y="12802"/>
                    <a:pt x="0" y="13030"/>
                  </a:cubicBezTo>
                  <a:cubicBezTo>
                    <a:pt x="1372" y="15316"/>
                    <a:pt x="2515" y="17602"/>
                    <a:pt x="3658" y="20117"/>
                  </a:cubicBezTo>
                  <a:cubicBezTo>
                    <a:pt x="13945" y="20803"/>
                    <a:pt x="24003" y="20574"/>
                    <a:pt x="34061" y="20345"/>
                  </a:cubicBezTo>
                  <a:close/>
                </a:path>
              </a:pathLst>
            </a:custGeom>
            <a:solidFill>
              <a:srgbClr val="FFFFFF"/>
            </a:solidFill>
            <a:ln w="2286" cap="flat">
              <a:noFill/>
              <a:prstDash val="solid"/>
              <a:miter/>
            </a:ln>
          </p:spPr>
          <p:txBody>
            <a:bodyPr rtlCol="0" anchor="ctr"/>
            <a:lstStyle/>
            <a:p>
              <a:endParaRPr lang="en-US"/>
            </a:p>
          </p:txBody>
        </p:sp>
        <p:sp>
          <p:nvSpPr>
            <p:cNvPr id="168" name="Freeform 660">
              <a:extLst>
                <a:ext uri="{FF2B5EF4-FFF2-40B4-BE49-F238E27FC236}">
                  <a16:creationId xmlns:a16="http://schemas.microsoft.com/office/drawing/2014/main" id="{FBD647BA-3A14-6FA6-EA29-A4568C88F052}"/>
                </a:ext>
              </a:extLst>
            </p:cNvPr>
            <p:cNvSpPr/>
            <p:nvPr/>
          </p:nvSpPr>
          <p:spPr>
            <a:xfrm>
              <a:off x="4457852" y="1982876"/>
              <a:ext cx="1643862" cy="308838"/>
            </a:xfrm>
            <a:custGeom>
              <a:avLst/>
              <a:gdLst>
                <a:gd name="connsiteX0" fmla="*/ 1642263 w 1643862"/>
                <a:gd name="connsiteY0" fmla="*/ 22860 h 308838"/>
                <a:gd name="connsiteX1" fmla="*/ 1639291 w 1643862"/>
                <a:gd name="connsiteY1" fmla="*/ 16002 h 308838"/>
                <a:gd name="connsiteX2" fmla="*/ 1618031 w 1643862"/>
                <a:gd name="connsiteY2" fmla="*/ 5486 h 308838"/>
                <a:gd name="connsiteX3" fmla="*/ 1615745 w 1643862"/>
                <a:gd name="connsiteY3" fmla="*/ 4801 h 308838"/>
                <a:gd name="connsiteX4" fmla="*/ 1615059 w 1643862"/>
                <a:gd name="connsiteY4" fmla="*/ 4572 h 308838"/>
                <a:gd name="connsiteX5" fmla="*/ 1613002 w 1643862"/>
                <a:gd name="connsiteY5" fmla="*/ 4115 h 308838"/>
                <a:gd name="connsiteX6" fmla="*/ 1612316 w 1643862"/>
                <a:gd name="connsiteY6" fmla="*/ 3886 h 308838"/>
                <a:gd name="connsiteX7" fmla="*/ 1609573 w 1643862"/>
                <a:gd name="connsiteY7" fmla="*/ 3429 h 308838"/>
                <a:gd name="connsiteX8" fmla="*/ 1608658 w 1643862"/>
                <a:gd name="connsiteY8" fmla="*/ 3200 h 308838"/>
                <a:gd name="connsiteX9" fmla="*/ 1606601 w 1643862"/>
                <a:gd name="connsiteY9" fmla="*/ 2972 h 308838"/>
                <a:gd name="connsiteX10" fmla="*/ 1605458 w 1643862"/>
                <a:gd name="connsiteY10" fmla="*/ 2743 h 308838"/>
                <a:gd name="connsiteX11" fmla="*/ 1602943 w 1643862"/>
                <a:gd name="connsiteY11" fmla="*/ 2515 h 308838"/>
                <a:gd name="connsiteX12" fmla="*/ 1601115 w 1643862"/>
                <a:gd name="connsiteY12" fmla="*/ 2286 h 308838"/>
                <a:gd name="connsiteX13" fmla="*/ 1599286 w 1643862"/>
                <a:gd name="connsiteY13" fmla="*/ 2057 h 308838"/>
                <a:gd name="connsiteX14" fmla="*/ 1597457 w 1643862"/>
                <a:gd name="connsiteY14" fmla="*/ 1829 h 308838"/>
                <a:gd name="connsiteX15" fmla="*/ 1595857 w 1643862"/>
                <a:gd name="connsiteY15" fmla="*/ 1600 h 308838"/>
                <a:gd name="connsiteX16" fmla="*/ 1591742 w 1643862"/>
                <a:gd name="connsiteY16" fmla="*/ 1143 h 308838"/>
                <a:gd name="connsiteX17" fmla="*/ 1590828 w 1643862"/>
                <a:gd name="connsiteY17" fmla="*/ 1143 h 308838"/>
                <a:gd name="connsiteX18" fmla="*/ 1588313 w 1643862"/>
                <a:gd name="connsiteY18" fmla="*/ 914 h 308838"/>
                <a:gd name="connsiteX19" fmla="*/ 1587170 w 1643862"/>
                <a:gd name="connsiteY19" fmla="*/ 914 h 308838"/>
                <a:gd name="connsiteX20" fmla="*/ 1578026 w 1643862"/>
                <a:gd name="connsiteY20" fmla="*/ 229 h 308838"/>
                <a:gd name="connsiteX21" fmla="*/ 1577569 w 1643862"/>
                <a:gd name="connsiteY21" fmla="*/ 229 h 308838"/>
                <a:gd name="connsiteX22" fmla="*/ 1574140 w 1643862"/>
                <a:gd name="connsiteY22" fmla="*/ 0 h 308838"/>
                <a:gd name="connsiteX23" fmla="*/ 1575511 w 1643862"/>
                <a:gd name="connsiteY23" fmla="*/ 13945 h 308838"/>
                <a:gd name="connsiteX24" fmla="*/ 1551737 w 1643862"/>
                <a:gd name="connsiteY24" fmla="*/ 71323 h 308838"/>
                <a:gd name="connsiteX25" fmla="*/ 1405433 w 1643862"/>
                <a:gd name="connsiteY25" fmla="*/ 167335 h 308838"/>
                <a:gd name="connsiteX26" fmla="*/ 1245413 w 1643862"/>
                <a:gd name="connsiteY26" fmla="*/ 185623 h 308838"/>
                <a:gd name="connsiteX27" fmla="*/ 905485 w 1643862"/>
                <a:gd name="connsiteY27" fmla="*/ 186538 h 308838"/>
                <a:gd name="connsiteX28" fmla="*/ 556641 w 1643862"/>
                <a:gd name="connsiteY28" fmla="*/ 182880 h 308838"/>
                <a:gd name="connsiteX29" fmla="*/ 206654 w 1643862"/>
                <a:gd name="connsiteY29" fmla="*/ 186080 h 308838"/>
                <a:gd name="connsiteX30" fmla="*/ 0 w 1643862"/>
                <a:gd name="connsiteY30" fmla="*/ 176708 h 308838"/>
                <a:gd name="connsiteX31" fmla="*/ 686 w 1643862"/>
                <a:gd name="connsiteY31" fmla="*/ 183794 h 308838"/>
                <a:gd name="connsiteX32" fmla="*/ 686 w 1643862"/>
                <a:gd name="connsiteY32" fmla="*/ 183794 h 308838"/>
                <a:gd name="connsiteX33" fmla="*/ 914 w 1643862"/>
                <a:gd name="connsiteY33" fmla="*/ 187223 h 308838"/>
                <a:gd name="connsiteX34" fmla="*/ 914 w 1643862"/>
                <a:gd name="connsiteY34" fmla="*/ 187223 h 308838"/>
                <a:gd name="connsiteX35" fmla="*/ 1143 w 1643862"/>
                <a:gd name="connsiteY35" fmla="*/ 190424 h 308838"/>
                <a:gd name="connsiteX36" fmla="*/ 1143 w 1643862"/>
                <a:gd name="connsiteY36" fmla="*/ 191110 h 308838"/>
                <a:gd name="connsiteX37" fmla="*/ 1372 w 1643862"/>
                <a:gd name="connsiteY37" fmla="*/ 193624 h 308838"/>
                <a:gd name="connsiteX38" fmla="*/ 1372 w 1643862"/>
                <a:gd name="connsiteY38" fmla="*/ 194539 h 308838"/>
                <a:gd name="connsiteX39" fmla="*/ 1600 w 1643862"/>
                <a:gd name="connsiteY39" fmla="*/ 196596 h 308838"/>
                <a:gd name="connsiteX40" fmla="*/ 1829 w 1643862"/>
                <a:gd name="connsiteY40" fmla="*/ 198196 h 308838"/>
                <a:gd name="connsiteX41" fmla="*/ 2057 w 1643862"/>
                <a:gd name="connsiteY41" fmla="*/ 199568 h 308838"/>
                <a:gd name="connsiteX42" fmla="*/ 2286 w 1643862"/>
                <a:gd name="connsiteY42" fmla="*/ 202311 h 308838"/>
                <a:gd name="connsiteX43" fmla="*/ 11887 w 1643862"/>
                <a:gd name="connsiteY43" fmla="*/ 271348 h 308838"/>
                <a:gd name="connsiteX44" fmla="*/ 12344 w 1643862"/>
                <a:gd name="connsiteY44" fmla="*/ 274091 h 308838"/>
                <a:gd name="connsiteX45" fmla="*/ 13487 w 1643862"/>
                <a:gd name="connsiteY45" fmla="*/ 278892 h 308838"/>
                <a:gd name="connsiteX46" fmla="*/ 14402 w 1643862"/>
                <a:gd name="connsiteY46" fmla="*/ 283007 h 308838"/>
                <a:gd name="connsiteX47" fmla="*/ 15316 w 1643862"/>
                <a:gd name="connsiteY47" fmla="*/ 286207 h 308838"/>
                <a:gd name="connsiteX48" fmla="*/ 16002 w 1643862"/>
                <a:gd name="connsiteY48" fmla="*/ 288265 h 308838"/>
                <a:gd name="connsiteX49" fmla="*/ 16459 w 1643862"/>
                <a:gd name="connsiteY49" fmla="*/ 289636 h 308838"/>
                <a:gd name="connsiteX50" fmla="*/ 19202 w 1643862"/>
                <a:gd name="connsiteY50" fmla="*/ 294894 h 308838"/>
                <a:gd name="connsiteX51" fmla="*/ 19888 w 1643862"/>
                <a:gd name="connsiteY51" fmla="*/ 295580 h 308838"/>
                <a:gd name="connsiteX52" fmla="*/ 21031 w 1643862"/>
                <a:gd name="connsiteY52" fmla="*/ 296723 h 308838"/>
                <a:gd name="connsiteX53" fmla="*/ 24003 w 1643862"/>
                <a:gd name="connsiteY53" fmla="*/ 298323 h 308838"/>
                <a:gd name="connsiteX54" fmla="*/ 26518 w 1643862"/>
                <a:gd name="connsiteY54" fmla="*/ 299009 h 308838"/>
                <a:gd name="connsiteX55" fmla="*/ 34290 w 1643862"/>
                <a:gd name="connsiteY55" fmla="*/ 300152 h 308838"/>
                <a:gd name="connsiteX56" fmla="*/ 38405 w 1643862"/>
                <a:gd name="connsiteY56" fmla="*/ 300380 h 308838"/>
                <a:gd name="connsiteX57" fmla="*/ 40691 w 1643862"/>
                <a:gd name="connsiteY57" fmla="*/ 300380 h 308838"/>
                <a:gd name="connsiteX58" fmla="*/ 48235 w 1643862"/>
                <a:gd name="connsiteY58" fmla="*/ 300609 h 308838"/>
                <a:gd name="connsiteX59" fmla="*/ 156591 w 1643862"/>
                <a:gd name="connsiteY59" fmla="*/ 305867 h 308838"/>
                <a:gd name="connsiteX60" fmla="*/ 164363 w 1643862"/>
                <a:gd name="connsiteY60" fmla="*/ 306324 h 308838"/>
                <a:gd name="connsiteX61" fmla="*/ 169393 w 1643862"/>
                <a:gd name="connsiteY61" fmla="*/ 306553 h 308838"/>
                <a:gd name="connsiteX62" fmla="*/ 184709 w 1643862"/>
                <a:gd name="connsiteY62" fmla="*/ 307010 h 308838"/>
                <a:gd name="connsiteX63" fmla="*/ 191795 w 1643862"/>
                <a:gd name="connsiteY63" fmla="*/ 307238 h 308838"/>
                <a:gd name="connsiteX64" fmla="*/ 195910 w 1643862"/>
                <a:gd name="connsiteY64" fmla="*/ 307238 h 308838"/>
                <a:gd name="connsiteX65" fmla="*/ 203911 w 1643862"/>
                <a:gd name="connsiteY65" fmla="*/ 307467 h 308838"/>
                <a:gd name="connsiteX66" fmla="*/ 208255 w 1643862"/>
                <a:gd name="connsiteY66" fmla="*/ 307467 h 308838"/>
                <a:gd name="connsiteX67" fmla="*/ 217170 w 1643862"/>
                <a:gd name="connsiteY67" fmla="*/ 307696 h 308838"/>
                <a:gd name="connsiteX68" fmla="*/ 221742 w 1643862"/>
                <a:gd name="connsiteY68" fmla="*/ 307696 h 308838"/>
                <a:gd name="connsiteX69" fmla="*/ 226543 w 1643862"/>
                <a:gd name="connsiteY69" fmla="*/ 307696 h 308838"/>
                <a:gd name="connsiteX70" fmla="*/ 241402 w 1643862"/>
                <a:gd name="connsiteY70" fmla="*/ 307924 h 308838"/>
                <a:gd name="connsiteX71" fmla="*/ 246659 w 1643862"/>
                <a:gd name="connsiteY71" fmla="*/ 307924 h 308838"/>
                <a:gd name="connsiteX72" fmla="*/ 252146 w 1643862"/>
                <a:gd name="connsiteY72" fmla="*/ 307924 h 308838"/>
                <a:gd name="connsiteX73" fmla="*/ 274549 w 1643862"/>
                <a:gd name="connsiteY73" fmla="*/ 308153 h 308838"/>
                <a:gd name="connsiteX74" fmla="*/ 274777 w 1643862"/>
                <a:gd name="connsiteY74" fmla="*/ 308153 h 308838"/>
                <a:gd name="connsiteX75" fmla="*/ 286664 w 1643862"/>
                <a:gd name="connsiteY75" fmla="*/ 308381 h 308838"/>
                <a:gd name="connsiteX76" fmla="*/ 292837 w 1643862"/>
                <a:gd name="connsiteY76" fmla="*/ 308381 h 308838"/>
                <a:gd name="connsiteX77" fmla="*/ 305181 w 1643862"/>
                <a:gd name="connsiteY77" fmla="*/ 308381 h 308838"/>
                <a:gd name="connsiteX78" fmla="*/ 305181 w 1643862"/>
                <a:gd name="connsiteY78" fmla="*/ 308381 h 308838"/>
                <a:gd name="connsiteX79" fmla="*/ 330784 w 1643862"/>
                <a:gd name="connsiteY79" fmla="*/ 308610 h 308838"/>
                <a:gd name="connsiteX80" fmla="*/ 330784 w 1643862"/>
                <a:gd name="connsiteY80" fmla="*/ 308610 h 308838"/>
                <a:gd name="connsiteX81" fmla="*/ 364617 w 1643862"/>
                <a:gd name="connsiteY81" fmla="*/ 308839 h 308838"/>
                <a:gd name="connsiteX82" fmla="*/ 378562 w 1643862"/>
                <a:gd name="connsiteY82" fmla="*/ 308839 h 308838"/>
                <a:gd name="connsiteX83" fmla="*/ 392735 w 1643862"/>
                <a:gd name="connsiteY83" fmla="*/ 308839 h 308838"/>
                <a:gd name="connsiteX84" fmla="*/ 407137 w 1643862"/>
                <a:gd name="connsiteY84" fmla="*/ 308839 h 308838"/>
                <a:gd name="connsiteX85" fmla="*/ 414452 w 1643862"/>
                <a:gd name="connsiteY85" fmla="*/ 308839 h 308838"/>
                <a:gd name="connsiteX86" fmla="*/ 429082 w 1643862"/>
                <a:gd name="connsiteY86" fmla="*/ 308839 h 308838"/>
                <a:gd name="connsiteX87" fmla="*/ 458800 w 1643862"/>
                <a:gd name="connsiteY87" fmla="*/ 308839 h 308838"/>
                <a:gd name="connsiteX88" fmla="*/ 473659 w 1643862"/>
                <a:gd name="connsiteY88" fmla="*/ 308839 h 308838"/>
                <a:gd name="connsiteX89" fmla="*/ 481203 w 1643862"/>
                <a:gd name="connsiteY89" fmla="*/ 308839 h 308838"/>
                <a:gd name="connsiteX90" fmla="*/ 496291 w 1643862"/>
                <a:gd name="connsiteY90" fmla="*/ 308839 h 308838"/>
                <a:gd name="connsiteX91" fmla="*/ 503834 w 1643862"/>
                <a:gd name="connsiteY91" fmla="*/ 308839 h 308838"/>
                <a:gd name="connsiteX92" fmla="*/ 518922 w 1643862"/>
                <a:gd name="connsiteY92" fmla="*/ 308839 h 308838"/>
                <a:gd name="connsiteX93" fmla="*/ 526466 w 1643862"/>
                <a:gd name="connsiteY93" fmla="*/ 308839 h 308838"/>
                <a:gd name="connsiteX94" fmla="*/ 601218 w 1643862"/>
                <a:gd name="connsiteY94" fmla="*/ 308610 h 308838"/>
                <a:gd name="connsiteX95" fmla="*/ 665912 w 1643862"/>
                <a:gd name="connsiteY95" fmla="*/ 308381 h 308838"/>
                <a:gd name="connsiteX96" fmla="*/ 679628 w 1643862"/>
                <a:gd name="connsiteY96" fmla="*/ 308381 h 308838"/>
                <a:gd name="connsiteX97" fmla="*/ 719404 w 1643862"/>
                <a:gd name="connsiteY97" fmla="*/ 308153 h 308838"/>
                <a:gd name="connsiteX98" fmla="*/ 725805 w 1643862"/>
                <a:gd name="connsiteY98" fmla="*/ 308153 h 308838"/>
                <a:gd name="connsiteX99" fmla="*/ 738378 w 1643862"/>
                <a:gd name="connsiteY99" fmla="*/ 307924 h 308838"/>
                <a:gd name="connsiteX100" fmla="*/ 750494 w 1643862"/>
                <a:gd name="connsiteY100" fmla="*/ 307696 h 308838"/>
                <a:gd name="connsiteX101" fmla="*/ 756437 w 1643862"/>
                <a:gd name="connsiteY101" fmla="*/ 307696 h 308838"/>
                <a:gd name="connsiteX102" fmla="*/ 768096 w 1643862"/>
                <a:gd name="connsiteY102" fmla="*/ 307467 h 308838"/>
                <a:gd name="connsiteX103" fmla="*/ 779297 w 1643862"/>
                <a:gd name="connsiteY103" fmla="*/ 307238 h 308838"/>
                <a:gd name="connsiteX104" fmla="*/ 790042 w 1643862"/>
                <a:gd name="connsiteY104" fmla="*/ 307010 h 308838"/>
                <a:gd name="connsiteX105" fmla="*/ 800329 w 1643862"/>
                <a:gd name="connsiteY105" fmla="*/ 306781 h 308838"/>
                <a:gd name="connsiteX106" fmla="*/ 805358 w 1643862"/>
                <a:gd name="connsiteY106" fmla="*/ 306781 h 308838"/>
                <a:gd name="connsiteX107" fmla="*/ 814959 w 1643862"/>
                <a:gd name="connsiteY107" fmla="*/ 306553 h 308838"/>
                <a:gd name="connsiteX108" fmla="*/ 819531 w 1643862"/>
                <a:gd name="connsiteY108" fmla="*/ 306553 h 308838"/>
                <a:gd name="connsiteX109" fmla="*/ 828218 w 1643862"/>
                <a:gd name="connsiteY109" fmla="*/ 306324 h 308838"/>
                <a:gd name="connsiteX110" fmla="*/ 836447 w 1643862"/>
                <a:gd name="connsiteY110" fmla="*/ 306095 h 308838"/>
                <a:gd name="connsiteX111" fmla="*/ 857707 w 1643862"/>
                <a:gd name="connsiteY111" fmla="*/ 305410 h 308838"/>
                <a:gd name="connsiteX112" fmla="*/ 875081 w 1643862"/>
                <a:gd name="connsiteY112" fmla="*/ 304495 h 308838"/>
                <a:gd name="connsiteX113" fmla="*/ 890626 w 1643862"/>
                <a:gd name="connsiteY113" fmla="*/ 303581 h 308838"/>
                <a:gd name="connsiteX114" fmla="*/ 896569 w 1643862"/>
                <a:gd name="connsiteY114" fmla="*/ 303352 h 308838"/>
                <a:gd name="connsiteX115" fmla="*/ 899770 w 1643862"/>
                <a:gd name="connsiteY115" fmla="*/ 303124 h 308838"/>
                <a:gd name="connsiteX116" fmla="*/ 906399 w 1643862"/>
                <a:gd name="connsiteY116" fmla="*/ 302895 h 308838"/>
                <a:gd name="connsiteX117" fmla="*/ 913028 w 1643862"/>
                <a:gd name="connsiteY117" fmla="*/ 302666 h 308838"/>
                <a:gd name="connsiteX118" fmla="*/ 920344 w 1643862"/>
                <a:gd name="connsiteY118" fmla="*/ 302438 h 308838"/>
                <a:gd name="connsiteX119" fmla="*/ 924230 w 1643862"/>
                <a:gd name="connsiteY119" fmla="*/ 302438 h 308838"/>
                <a:gd name="connsiteX120" fmla="*/ 931774 w 1643862"/>
                <a:gd name="connsiteY120" fmla="*/ 302209 h 308838"/>
                <a:gd name="connsiteX121" fmla="*/ 932002 w 1643862"/>
                <a:gd name="connsiteY121" fmla="*/ 302209 h 308838"/>
                <a:gd name="connsiteX122" fmla="*/ 943889 w 1643862"/>
                <a:gd name="connsiteY122" fmla="*/ 301981 h 308838"/>
                <a:gd name="connsiteX123" fmla="*/ 952348 w 1643862"/>
                <a:gd name="connsiteY123" fmla="*/ 301752 h 308838"/>
                <a:gd name="connsiteX124" fmla="*/ 956691 w 1643862"/>
                <a:gd name="connsiteY124" fmla="*/ 301752 h 308838"/>
                <a:gd name="connsiteX125" fmla="*/ 961263 w 1643862"/>
                <a:gd name="connsiteY125" fmla="*/ 301752 h 308838"/>
                <a:gd name="connsiteX126" fmla="*/ 983894 w 1643862"/>
                <a:gd name="connsiteY126" fmla="*/ 301295 h 308838"/>
                <a:gd name="connsiteX127" fmla="*/ 988695 w 1643862"/>
                <a:gd name="connsiteY127" fmla="*/ 301295 h 308838"/>
                <a:gd name="connsiteX128" fmla="*/ 1003097 w 1643862"/>
                <a:gd name="connsiteY128" fmla="*/ 301066 h 308838"/>
                <a:gd name="connsiteX129" fmla="*/ 1017956 w 1643862"/>
                <a:gd name="connsiteY129" fmla="*/ 300838 h 308838"/>
                <a:gd name="connsiteX130" fmla="*/ 1018184 w 1643862"/>
                <a:gd name="connsiteY130" fmla="*/ 300838 h 308838"/>
                <a:gd name="connsiteX131" fmla="*/ 1028243 w 1643862"/>
                <a:gd name="connsiteY131" fmla="*/ 300609 h 308838"/>
                <a:gd name="connsiteX132" fmla="*/ 1033501 w 1643862"/>
                <a:gd name="connsiteY132" fmla="*/ 300609 h 308838"/>
                <a:gd name="connsiteX133" fmla="*/ 1043788 w 1643862"/>
                <a:gd name="connsiteY133" fmla="*/ 300380 h 308838"/>
                <a:gd name="connsiteX134" fmla="*/ 1043788 w 1643862"/>
                <a:gd name="connsiteY134" fmla="*/ 300380 h 308838"/>
                <a:gd name="connsiteX135" fmla="*/ 1054075 w 1643862"/>
                <a:gd name="connsiteY135" fmla="*/ 300380 h 308838"/>
                <a:gd name="connsiteX136" fmla="*/ 1059561 w 1643862"/>
                <a:gd name="connsiteY136" fmla="*/ 300380 h 308838"/>
                <a:gd name="connsiteX137" fmla="*/ 1070077 w 1643862"/>
                <a:gd name="connsiteY137" fmla="*/ 300380 h 308838"/>
                <a:gd name="connsiteX138" fmla="*/ 1075563 w 1643862"/>
                <a:gd name="connsiteY138" fmla="*/ 300380 h 308838"/>
                <a:gd name="connsiteX139" fmla="*/ 1080821 w 1643862"/>
                <a:gd name="connsiteY139" fmla="*/ 300380 h 308838"/>
                <a:gd name="connsiteX140" fmla="*/ 1091565 w 1643862"/>
                <a:gd name="connsiteY140" fmla="*/ 300380 h 308838"/>
                <a:gd name="connsiteX141" fmla="*/ 1091565 w 1643862"/>
                <a:gd name="connsiteY141" fmla="*/ 300380 h 308838"/>
                <a:gd name="connsiteX142" fmla="*/ 1118769 w 1643862"/>
                <a:gd name="connsiteY142" fmla="*/ 300152 h 308838"/>
                <a:gd name="connsiteX143" fmla="*/ 1118769 w 1643862"/>
                <a:gd name="connsiteY143" fmla="*/ 300152 h 308838"/>
                <a:gd name="connsiteX144" fmla="*/ 1135228 w 1643862"/>
                <a:gd name="connsiteY144" fmla="*/ 300152 h 308838"/>
                <a:gd name="connsiteX145" fmla="*/ 1140714 w 1643862"/>
                <a:gd name="connsiteY145" fmla="*/ 300152 h 308838"/>
                <a:gd name="connsiteX146" fmla="*/ 1162431 w 1643862"/>
                <a:gd name="connsiteY146" fmla="*/ 299923 h 308838"/>
                <a:gd name="connsiteX147" fmla="*/ 1167918 w 1643862"/>
                <a:gd name="connsiteY147" fmla="*/ 299923 h 308838"/>
                <a:gd name="connsiteX148" fmla="*/ 1184148 w 1643862"/>
                <a:gd name="connsiteY148" fmla="*/ 299923 h 308838"/>
                <a:gd name="connsiteX149" fmla="*/ 1189635 w 1643862"/>
                <a:gd name="connsiteY149" fmla="*/ 299923 h 308838"/>
                <a:gd name="connsiteX150" fmla="*/ 1210894 w 1643862"/>
                <a:gd name="connsiteY150" fmla="*/ 299923 h 308838"/>
                <a:gd name="connsiteX151" fmla="*/ 1226668 w 1643862"/>
                <a:gd name="connsiteY151" fmla="*/ 299923 h 308838"/>
                <a:gd name="connsiteX152" fmla="*/ 1247013 w 1643862"/>
                <a:gd name="connsiteY152" fmla="*/ 299923 h 308838"/>
                <a:gd name="connsiteX153" fmla="*/ 1252042 w 1643862"/>
                <a:gd name="connsiteY153" fmla="*/ 299923 h 308838"/>
                <a:gd name="connsiteX154" fmla="*/ 1266901 w 1643862"/>
                <a:gd name="connsiteY154" fmla="*/ 299923 h 308838"/>
                <a:gd name="connsiteX155" fmla="*/ 1266901 w 1643862"/>
                <a:gd name="connsiteY155" fmla="*/ 299923 h 308838"/>
                <a:gd name="connsiteX156" fmla="*/ 1285875 w 1643862"/>
                <a:gd name="connsiteY156" fmla="*/ 299923 h 308838"/>
                <a:gd name="connsiteX157" fmla="*/ 1285875 w 1643862"/>
                <a:gd name="connsiteY157" fmla="*/ 299923 h 308838"/>
                <a:gd name="connsiteX158" fmla="*/ 1295019 w 1643862"/>
                <a:gd name="connsiteY158" fmla="*/ 299923 h 308838"/>
                <a:gd name="connsiteX159" fmla="*/ 1303935 w 1643862"/>
                <a:gd name="connsiteY159" fmla="*/ 299923 h 308838"/>
                <a:gd name="connsiteX160" fmla="*/ 1316965 w 1643862"/>
                <a:gd name="connsiteY160" fmla="*/ 299923 h 308838"/>
                <a:gd name="connsiteX161" fmla="*/ 1321080 w 1643862"/>
                <a:gd name="connsiteY161" fmla="*/ 299923 h 308838"/>
                <a:gd name="connsiteX162" fmla="*/ 1340968 w 1643862"/>
                <a:gd name="connsiteY162" fmla="*/ 299923 h 308838"/>
                <a:gd name="connsiteX163" fmla="*/ 1348283 w 1643862"/>
                <a:gd name="connsiteY163" fmla="*/ 299923 h 308838"/>
                <a:gd name="connsiteX164" fmla="*/ 1368400 w 1643862"/>
                <a:gd name="connsiteY164" fmla="*/ 299923 h 308838"/>
                <a:gd name="connsiteX165" fmla="*/ 1371372 w 1643862"/>
                <a:gd name="connsiteY165" fmla="*/ 299923 h 308838"/>
                <a:gd name="connsiteX166" fmla="*/ 1377087 w 1643862"/>
                <a:gd name="connsiteY166" fmla="*/ 299923 h 308838"/>
                <a:gd name="connsiteX167" fmla="*/ 1384859 w 1643862"/>
                <a:gd name="connsiteY167" fmla="*/ 299923 h 308838"/>
                <a:gd name="connsiteX168" fmla="*/ 1387374 w 1643862"/>
                <a:gd name="connsiteY168" fmla="*/ 299923 h 308838"/>
                <a:gd name="connsiteX169" fmla="*/ 1407490 w 1643862"/>
                <a:gd name="connsiteY169" fmla="*/ 299923 h 308838"/>
                <a:gd name="connsiteX170" fmla="*/ 1443609 w 1643862"/>
                <a:gd name="connsiteY170" fmla="*/ 299695 h 308838"/>
                <a:gd name="connsiteX171" fmla="*/ 1467384 w 1643862"/>
                <a:gd name="connsiteY171" fmla="*/ 299466 h 308838"/>
                <a:gd name="connsiteX172" fmla="*/ 1479499 w 1643862"/>
                <a:gd name="connsiteY172" fmla="*/ 299466 h 308838"/>
                <a:gd name="connsiteX173" fmla="*/ 1527505 w 1643862"/>
                <a:gd name="connsiteY173" fmla="*/ 298780 h 308838"/>
                <a:gd name="connsiteX174" fmla="*/ 1539621 w 1643862"/>
                <a:gd name="connsiteY174" fmla="*/ 298323 h 308838"/>
                <a:gd name="connsiteX175" fmla="*/ 1599743 w 1643862"/>
                <a:gd name="connsiteY175" fmla="*/ 294894 h 308838"/>
                <a:gd name="connsiteX176" fmla="*/ 1620088 w 1643862"/>
                <a:gd name="connsiteY176" fmla="*/ 282092 h 308838"/>
                <a:gd name="connsiteX177" fmla="*/ 1621231 w 1643862"/>
                <a:gd name="connsiteY177" fmla="*/ 277749 h 308838"/>
                <a:gd name="connsiteX178" fmla="*/ 1621689 w 1643862"/>
                <a:gd name="connsiteY178" fmla="*/ 275234 h 308838"/>
                <a:gd name="connsiteX179" fmla="*/ 1621917 w 1643862"/>
                <a:gd name="connsiteY179" fmla="*/ 272720 h 308838"/>
                <a:gd name="connsiteX180" fmla="*/ 1621917 w 1643862"/>
                <a:gd name="connsiteY180" fmla="*/ 272034 h 308838"/>
                <a:gd name="connsiteX181" fmla="*/ 1624889 w 1643862"/>
                <a:gd name="connsiteY181" fmla="*/ 236601 h 308838"/>
                <a:gd name="connsiteX182" fmla="*/ 1625803 w 1643862"/>
                <a:gd name="connsiteY182" fmla="*/ 227686 h 308838"/>
                <a:gd name="connsiteX183" fmla="*/ 1627632 w 1643862"/>
                <a:gd name="connsiteY183" fmla="*/ 200711 h 308838"/>
                <a:gd name="connsiteX184" fmla="*/ 1631061 w 1643862"/>
                <a:gd name="connsiteY184" fmla="*/ 153848 h 308838"/>
                <a:gd name="connsiteX185" fmla="*/ 1640434 w 1643862"/>
                <a:gd name="connsiteY185" fmla="*/ 76124 h 308838"/>
                <a:gd name="connsiteX186" fmla="*/ 1642720 w 1643862"/>
                <a:gd name="connsiteY186" fmla="*/ 55321 h 308838"/>
                <a:gd name="connsiteX187" fmla="*/ 1643863 w 1643862"/>
                <a:gd name="connsiteY187" fmla="*/ 34519 h 308838"/>
                <a:gd name="connsiteX188" fmla="*/ 1643863 w 1643862"/>
                <a:gd name="connsiteY188" fmla="*/ 30861 h 308838"/>
                <a:gd name="connsiteX189" fmla="*/ 1643634 w 1643862"/>
                <a:gd name="connsiteY189" fmla="*/ 27203 h 308838"/>
                <a:gd name="connsiteX190" fmla="*/ 1642263 w 1643862"/>
                <a:gd name="connsiteY190" fmla="*/ 22860 h 3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643862" h="308838">
                  <a:moveTo>
                    <a:pt x="1642263" y="22860"/>
                  </a:moveTo>
                  <a:cubicBezTo>
                    <a:pt x="1641577" y="20117"/>
                    <a:pt x="1640662" y="17831"/>
                    <a:pt x="1639291" y="16002"/>
                  </a:cubicBezTo>
                  <a:cubicBezTo>
                    <a:pt x="1635405" y="10744"/>
                    <a:pt x="1628775" y="8230"/>
                    <a:pt x="1618031" y="5486"/>
                  </a:cubicBezTo>
                  <a:cubicBezTo>
                    <a:pt x="1617345" y="5258"/>
                    <a:pt x="1616431" y="5029"/>
                    <a:pt x="1615745" y="4801"/>
                  </a:cubicBezTo>
                  <a:cubicBezTo>
                    <a:pt x="1615516" y="4801"/>
                    <a:pt x="1615288" y="4801"/>
                    <a:pt x="1615059" y="4572"/>
                  </a:cubicBezTo>
                  <a:cubicBezTo>
                    <a:pt x="1614373" y="4343"/>
                    <a:pt x="1613688" y="4343"/>
                    <a:pt x="1613002" y="4115"/>
                  </a:cubicBezTo>
                  <a:cubicBezTo>
                    <a:pt x="1612773" y="4115"/>
                    <a:pt x="1612545" y="4115"/>
                    <a:pt x="1612316" y="3886"/>
                  </a:cubicBezTo>
                  <a:cubicBezTo>
                    <a:pt x="1611402" y="3658"/>
                    <a:pt x="1610487" y="3658"/>
                    <a:pt x="1609573" y="3429"/>
                  </a:cubicBezTo>
                  <a:cubicBezTo>
                    <a:pt x="1609344" y="3429"/>
                    <a:pt x="1608887" y="3429"/>
                    <a:pt x="1608658" y="3200"/>
                  </a:cubicBezTo>
                  <a:cubicBezTo>
                    <a:pt x="1607973" y="3200"/>
                    <a:pt x="1607287" y="2972"/>
                    <a:pt x="1606601" y="2972"/>
                  </a:cubicBezTo>
                  <a:cubicBezTo>
                    <a:pt x="1606144" y="2972"/>
                    <a:pt x="1605687" y="2743"/>
                    <a:pt x="1605458" y="2743"/>
                  </a:cubicBezTo>
                  <a:cubicBezTo>
                    <a:pt x="1604544" y="2515"/>
                    <a:pt x="1603858" y="2515"/>
                    <a:pt x="1602943" y="2515"/>
                  </a:cubicBezTo>
                  <a:cubicBezTo>
                    <a:pt x="1602258" y="2515"/>
                    <a:pt x="1601800" y="2286"/>
                    <a:pt x="1601115" y="2286"/>
                  </a:cubicBezTo>
                  <a:cubicBezTo>
                    <a:pt x="1600429" y="2286"/>
                    <a:pt x="1599972" y="2057"/>
                    <a:pt x="1599286" y="2057"/>
                  </a:cubicBezTo>
                  <a:cubicBezTo>
                    <a:pt x="1598600" y="2057"/>
                    <a:pt x="1598143" y="1829"/>
                    <a:pt x="1597457" y="1829"/>
                  </a:cubicBezTo>
                  <a:cubicBezTo>
                    <a:pt x="1597000" y="1829"/>
                    <a:pt x="1596314" y="1829"/>
                    <a:pt x="1595857" y="1600"/>
                  </a:cubicBezTo>
                  <a:cubicBezTo>
                    <a:pt x="1594485" y="1372"/>
                    <a:pt x="1593114" y="1372"/>
                    <a:pt x="1591742" y="1143"/>
                  </a:cubicBezTo>
                  <a:cubicBezTo>
                    <a:pt x="1591513" y="1143"/>
                    <a:pt x="1591056" y="1143"/>
                    <a:pt x="1590828" y="1143"/>
                  </a:cubicBezTo>
                  <a:cubicBezTo>
                    <a:pt x="1589913" y="1143"/>
                    <a:pt x="1589227" y="914"/>
                    <a:pt x="1588313" y="914"/>
                  </a:cubicBezTo>
                  <a:cubicBezTo>
                    <a:pt x="1588084" y="914"/>
                    <a:pt x="1587627" y="914"/>
                    <a:pt x="1587170" y="914"/>
                  </a:cubicBezTo>
                  <a:cubicBezTo>
                    <a:pt x="1584198" y="686"/>
                    <a:pt x="1581226" y="457"/>
                    <a:pt x="1578026" y="229"/>
                  </a:cubicBezTo>
                  <a:cubicBezTo>
                    <a:pt x="1577797" y="229"/>
                    <a:pt x="1577797" y="229"/>
                    <a:pt x="1577569" y="229"/>
                  </a:cubicBezTo>
                  <a:cubicBezTo>
                    <a:pt x="1576426" y="229"/>
                    <a:pt x="1575283" y="0"/>
                    <a:pt x="1574140" y="0"/>
                  </a:cubicBezTo>
                  <a:cubicBezTo>
                    <a:pt x="1575054" y="4801"/>
                    <a:pt x="1575511" y="9601"/>
                    <a:pt x="1575511" y="13945"/>
                  </a:cubicBezTo>
                  <a:cubicBezTo>
                    <a:pt x="1575511" y="37490"/>
                    <a:pt x="1565453" y="53492"/>
                    <a:pt x="1551737" y="71323"/>
                  </a:cubicBezTo>
                  <a:cubicBezTo>
                    <a:pt x="1515390" y="118415"/>
                    <a:pt x="1462126" y="150876"/>
                    <a:pt x="1405433" y="167335"/>
                  </a:cubicBezTo>
                  <a:cubicBezTo>
                    <a:pt x="1353998" y="182194"/>
                    <a:pt x="1298677" y="184480"/>
                    <a:pt x="1245413" y="185623"/>
                  </a:cubicBezTo>
                  <a:cubicBezTo>
                    <a:pt x="1132256" y="188138"/>
                    <a:pt x="1018642" y="191338"/>
                    <a:pt x="905485" y="186538"/>
                  </a:cubicBezTo>
                  <a:cubicBezTo>
                    <a:pt x="789127" y="181737"/>
                    <a:pt x="672998" y="181280"/>
                    <a:pt x="556641" y="182880"/>
                  </a:cubicBezTo>
                  <a:cubicBezTo>
                    <a:pt x="440055" y="184252"/>
                    <a:pt x="323469" y="186995"/>
                    <a:pt x="206654" y="186080"/>
                  </a:cubicBezTo>
                  <a:cubicBezTo>
                    <a:pt x="137617" y="185623"/>
                    <a:pt x="68580" y="183109"/>
                    <a:pt x="0" y="176708"/>
                  </a:cubicBezTo>
                  <a:cubicBezTo>
                    <a:pt x="229" y="179222"/>
                    <a:pt x="457" y="181508"/>
                    <a:pt x="686" y="183794"/>
                  </a:cubicBezTo>
                  <a:cubicBezTo>
                    <a:pt x="686" y="183794"/>
                    <a:pt x="686" y="183794"/>
                    <a:pt x="686" y="183794"/>
                  </a:cubicBezTo>
                  <a:cubicBezTo>
                    <a:pt x="686" y="184937"/>
                    <a:pt x="914" y="186080"/>
                    <a:pt x="914" y="187223"/>
                  </a:cubicBezTo>
                  <a:cubicBezTo>
                    <a:pt x="914" y="187223"/>
                    <a:pt x="914" y="187223"/>
                    <a:pt x="914" y="187223"/>
                  </a:cubicBezTo>
                  <a:cubicBezTo>
                    <a:pt x="914" y="188366"/>
                    <a:pt x="1143" y="189281"/>
                    <a:pt x="1143" y="190424"/>
                  </a:cubicBezTo>
                  <a:cubicBezTo>
                    <a:pt x="1143" y="190652"/>
                    <a:pt x="1143" y="190881"/>
                    <a:pt x="1143" y="191110"/>
                  </a:cubicBezTo>
                  <a:cubicBezTo>
                    <a:pt x="1143" y="192024"/>
                    <a:pt x="1372" y="192710"/>
                    <a:pt x="1372" y="193624"/>
                  </a:cubicBezTo>
                  <a:cubicBezTo>
                    <a:pt x="1372" y="193853"/>
                    <a:pt x="1372" y="194310"/>
                    <a:pt x="1372" y="194539"/>
                  </a:cubicBezTo>
                  <a:cubicBezTo>
                    <a:pt x="1372" y="195224"/>
                    <a:pt x="1600" y="195910"/>
                    <a:pt x="1600" y="196596"/>
                  </a:cubicBezTo>
                  <a:cubicBezTo>
                    <a:pt x="1600" y="197053"/>
                    <a:pt x="1600" y="197739"/>
                    <a:pt x="1829" y="198196"/>
                  </a:cubicBezTo>
                  <a:cubicBezTo>
                    <a:pt x="1829" y="198653"/>
                    <a:pt x="1829" y="199111"/>
                    <a:pt x="2057" y="199568"/>
                  </a:cubicBezTo>
                  <a:cubicBezTo>
                    <a:pt x="2057" y="200482"/>
                    <a:pt x="2286" y="201397"/>
                    <a:pt x="2286" y="202311"/>
                  </a:cubicBezTo>
                  <a:cubicBezTo>
                    <a:pt x="5029" y="225400"/>
                    <a:pt x="7315" y="248488"/>
                    <a:pt x="11887" y="271348"/>
                  </a:cubicBezTo>
                  <a:cubicBezTo>
                    <a:pt x="12116" y="272263"/>
                    <a:pt x="12344" y="273177"/>
                    <a:pt x="12344" y="274091"/>
                  </a:cubicBezTo>
                  <a:cubicBezTo>
                    <a:pt x="12802" y="275920"/>
                    <a:pt x="13030" y="277520"/>
                    <a:pt x="13487" y="278892"/>
                  </a:cubicBezTo>
                  <a:cubicBezTo>
                    <a:pt x="13716" y="280492"/>
                    <a:pt x="14173" y="281864"/>
                    <a:pt x="14402" y="283007"/>
                  </a:cubicBezTo>
                  <a:cubicBezTo>
                    <a:pt x="14630" y="284150"/>
                    <a:pt x="15088" y="285293"/>
                    <a:pt x="15316" y="286207"/>
                  </a:cubicBezTo>
                  <a:cubicBezTo>
                    <a:pt x="15545" y="286893"/>
                    <a:pt x="15773" y="287579"/>
                    <a:pt x="16002" y="288265"/>
                  </a:cubicBezTo>
                  <a:cubicBezTo>
                    <a:pt x="16231" y="288722"/>
                    <a:pt x="16459" y="289179"/>
                    <a:pt x="16459" y="289636"/>
                  </a:cubicBezTo>
                  <a:cubicBezTo>
                    <a:pt x="17374" y="291694"/>
                    <a:pt x="18288" y="293522"/>
                    <a:pt x="19202" y="294894"/>
                  </a:cubicBezTo>
                  <a:cubicBezTo>
                    <a:pt x="19431" y="295123"/>
                    <a:pt x="19660" y="295351"/>
                    <a:pt x="19888" y="295580"/>
                  </a:cubicBezTo>
                  <a:cubicBezTo>
                    <a:pt x="20345" y="296037"/>
                    <a:pt x="20574" y="296266"/>
                    <a:pt x="21031" y="296723"/>
                  </a:cubicBezTo>
                  <a:cubicBezTo>
                    <a:pt x="21946" y="297409"/>
                    <a:pt x="22860" y="297866"/>
                    <a:pt x="24003" y="298323"/>
                  </a:cubicBezTo>
                  <a:cubicBezTo>
                    <a:pt x="24689" y="298552"/>
                    <a:pt x="25603" y="298780"/>
                    <a:pt x="26518" y="299009"/>
                  </a:cubicBezTo>
                  <a:cubicBezTo>
                    <a:pt x="28575" y="299466"/>
                    <a:pt x="31318" y="299923"/>
                    <a:pt x="34290" y="300152"/>
                  </a:cubicBezTo>
                  <a:cubicBezTo>
                    <a:pt x="35433" y="300152"/>
                    <a:pt x="36805" y="300380"/>
                    <a:pt x="38405" y="300380"/>
                  </a:cubicBezTo>
                  <a:cubicBezTo>
                    <a:pt x="39091" y="300380"/>
                    <a:pt x="39776" y="300380"/>
                    <a:pt x="40691" y="300380"/>
                  </a:cubicBezTo>
                  <a:cubicBezTo>
                    <a:pt x="42977" y="300380"/>
                    <a:pt x="45491" y="300609"/>
                    <a:pt x="48235" y="300609"/>
                  </a:cubicBezTo>
                  <a:cubicBezTo>
                    <a:pt x="84353" y="301752"/>
                    <a:pt x="120472" y="303124"/>
                    <a:pt x="156591" y="305867"/>
                  </a:cubicBezTo>
                  <a:cubicBezTo>
                    <a:pt x="158648" y="306095"/>
                    <a:pt x="161392" y="306095"/>
                    <a:pt x="164363" y="306324"/>
                  </a:cubicBezTo>
                  <a:cubicBezTo>
                    <a:pt x="165964" y="306324"/>
                    <a:pt x="167564" y="306553"/>
                    <a:pt x="169393" y="306553"/>
                  </a:cubicBezTo>
                  <a:cubicBezTo>
                    <a:pt x="173736" y="306781"/>
                    <a:pt x="178994" y="307010"/>
                    <a:pt x="184709" y="307010"/>
                  </a:cubicBezTo>
                  <a:cubicBezTo>
                    <a:pt x="186995" y="307010"/>
                    <a:pt x="189281" y="307238"/>
                    <a:pt x="191795" y="307238"/>
                  </a:cubicBezTo>
                  <a:cubicBezTo>
                    <a:pt x="193167" y="307238"/>
                    <a:pt x="194539" y="307238"/>
                    <a:pt x="195910" y="307238"/>
                  </a:cubicBezTo>
                  <a:cubicBezTo>
                    <a:pt x="198425" y="307238"/>
                    <a:pt x="201168" y="307467"/>
                    <a:pt x="203911" y="307467"/>
                  </a:cubicBezTo>
                  <a:cubicBezTo>
                    <a:pt x="205283" y="307467"/>
                    <a:pt x="206654" y="307467"/>
                    <a:pt x="208255" y="307467"/>
                  </a:cubicBezTo>
                  <a:cubicBezTo>
                    <a:pt x="211226" y="307467"/>
                    <a:pt x="213970" y="307696"/>
                    <a:pt x="217170" y="307696"/>
                  </a:cubicBezTo>
                  <a:cubicBezTo>
                    <a:pt x="218770" y="307696"/>
                    <a:pt x="220142" y="307696"/>
                    <a:pt x="221742" y="307696"/>
                  </a:cubicBezTo>
                  <a:cubicBezTo>
                    <a:pt x="223342" y="307696"/>
                    <a:pt x="224942" y="307696"/>
                    <a:pt x="226543" y="307696"/>
                  </a:cubicBezTo>
                  <a:cubicBezTo>
                    <a:pt x="231343" y="307696"/>
                    <a:pt x="236372" y="307924"/>
                    <a:pt x="241402" y="307924"/>
                  </a:cubicBezTo>
                  <a:cubicBezTo>
                    <a:pt x="243230" y="307924"/>
                    <a:pt x="244831" y="307924"/>
                    <a:pt x="246659" y="307924"/>
                  </a:cubicBezTo>
                  <a:cubicBezTo>
                    <a:pt x="248488" y="307924"/>
                    <a:pt x="250317" y="307924"/>
                    <a:pt x="252146" y="307924"/>
                  </a:cubicBezTo>
                  <a:cubicBezTo>
                    <a:pt x="259232" y="307924"/>
                    <a:pt x="266776" y="308153"/>
                    <a:pt x="274549" y="308153"/>
                  </a:cubicBezTo>
                  <a:cubicBezTo>
                    <a:pt x="274549" y="308153"/>
                    <a:pt x="274549" y="308153"/>
                    <a:pt x="274777" y="308153"/>
                  </a:cubicBezTo>
                  <a:cubicBezTo>
                    <a:pt x="278663" y="308153"/>
                    <a:pt x="282550" y="308153"/>
                    <a:pt x="286664" y="308381"/>
                  </a:cubicBezTo>
                  <a:cubicBezTo>
                    <a:pt x="288722" y="308381"/>
                    <a:pt x="290779" y="308381"/>
                    <a:pt x="292837" y="308381"/>
                  </a:cubicBezTo>
                  <a:cubicBezTo>
                    <a:pt x="296951" y="308381"/>
                    <a:pt x="301066" y="308381"/>
                    <a:pt x="305181" y="308381"/>
                  </a:cubicBezTo>
                  <a:cubicBezTo>
                    <a:pt x="305181" y="308381"/>
                    <a:pt x="305181" y="308381"/>
                    <a:pt x="305181" y="308381"/>
                  </a:cubicBezTo>
                  <a:cubicBezTo>
                    <a:pt x="313639" y="308381"/>
                    <a:pt x="322097" y="308610"/>
                    <a:pt x="330784" y="308610"/>
                  </a:cubicBezTo>
                  <a:cubicBezTo>
                    <a:pt x="330784" y="308610"/>
                    <a:pt x="330784" y="308610"/>
                    <a:pt x="330784" y="308610"/>
                  </a:cubicBezTo>
                  <a:cubicBezTo>
                    <a:pt x="341757" y="308610"/>
                    <a:pt x="352958" y="308839"/>
                    <a:pt x="364617" y="308839"/>
                  </a:cubicBezTo>
                  <a:cubicBezTo>
                    <a:pt x="369189" y="308839"/>
                    <a:pt x="373990" y="308839"/>
                    <a:pt x="378562" y="308839"/>
                  </a:cubicBezTo>
                  <a:cubicBezTo>
                    <a:pt x="383362" y="308839"/>
                    <a:pt x="387934" y="308839"/>
                    <a:pt x="392735" y="308839"/>
                  </a:cubicBezTo>
                  <a:cubicBezTo>
                    <a:pt x="397535" y="308839"/>
                    <a:pt x="402336" y="308839"/>
                    <a:pt x="407137" y="308839"/>
                  </a:cubicBezTo>
                  <a:cubicBezTo>
                    <a:pt x="409651" y="308839"/>
                    <a:pt x="411937" y="308839"/>
                    <a:pt x="414452" y="308839"/>
                  </a:cubicBezTo>
                  <a:cubicBezTo>
                    <a:pt x="419252" y="308839"/>
                    <a:pt x="424053" y="308839"/>
                    <a:pt x="429082" y="308839"/>
                  </a:cubicBezTo>
                  <a:cubicBezTo>
                    <a:pt x="438912" y="308839"/>
                    <a:pt x="448742" y="308839"/>
                    <a:pt x="458800" y="308839"/>
                  </a:cubicBezTo>
                  <a:cubicBezTo>
                    <a:pt x="463829" y="308839"/>
                    <a:pt x="468859" y="308839"/>
                    <a:pt x="473659" y="308839"/>
                  </a:cubicBezTo>
                  <a:cubicBezTo>
                    <a:pt x="476174" y="308839"/>
                    <a:pt x="478688" y="308839"/>
                    <a:pt x="481203" y="308839"/>
                  </a:cubicBezTo>
                  <a:cubicBezTo>
                    <a:pt x="486232" y="308839"/>
                    <a:pt x="491261" y="308839"/>
                    <a:pt x="496291" y="308839"/>
                  </a:cubicBezTo>
                  <a:cubicBezTo>
                    <a:pt x="498805" y="308839"/>
                    <a:pt x="501320" y="308839"/>
                    <a:pt x="503834" y="308839"/>
                  </a:cubicBezTo>
                  <a:cubicBezTo>
                    <a:pt x="508864" y="308839"/>
                    <a:pt x="513893" y="308839"/>
                    <a:pt x="518922" y="308839"/>
                  </a:cubicBezTo>
                  <a:cubicBezTo>
                    <a:pt x="521437" y="308839"/>
                    <a:pt x="523951" y="308839"/>
                    <a:pt x="526466" y="308839"/>
                  </a:cubicBezTo>
                  <a:cubicBezTo>
                    <a:pt x="551612" y="308839"/>
                    <a:pt x="576758" y="308839"/>
                    <a:pt x="601218" y="308610"/>
                  </a:cubicBezTo>
                  <a:cubicBezTo>
                    <a:pt x="623392" y="308610"/>
                    <a:pt x="645109" y="308381"/>
                    <a:pt x="665912" y="308381"/>
                  </a:cubicBezTo>
                  <a:cubicBezTo>
                    <a:pt x="670484" y="308381"/>
                    <a:pt x="675284" y="308381"/>
                    <a:pt x="679628" y="308381"/>
                  </a:cubicBezTo>
                  <a:cubicBezTo>
                    <a:pt x="693344" y="308381"/>
                    <a:pt x="706603" y="308153"/>
                    <a:pt x="719404" y="308153"/>
                  </a:cubicBezTo>
                  <a:cubicBezTo>
                    <a:pt x="721462" y="308153"/>
                    <a:pt x="723748" y="308153"/>
                    <a:pt x="725805" y="308153"/>
                  </a:cubicBezTo>
                  <a:cubicBezTo>
                    <a:pt x="730148" y="308153"/>
                    <a:pt x="734263" y="308153"/>
                    <a:pt x="738378" y="307924"/>
                  </a:cubicBezTo>
                  <a:cubicBezTo>
                    <a:pt x="742493" y="307696"/>
                    <a:pt x="746608" y="307924"/>
                    <a:pt x="750494" y="307696"/>
                  </a:cubicBezTo>
                  <a:cubicBezTo>
                    <a:pt x="752551" y="307696"/>
                    <a:pt x="754380" y="307696"/>
                    <a:pt x="756437" y="307696"/>
                  </a:cubicBezTo>
                  <a:cubicBezTo>
                    <a:pt x="760324" y="307696"/>
                    <a:pt x="764210" y="307696"/>
                    <a:pt x="768096" y="307467"/>
                  </a:cubicBezTo>
                  <a:cubicBezTo>
                    <a:pt x="771982" y="307467"/>
                    <a:pt x="775640" y="307467"/>
                    <a:pt x="779297" y="307238"/>
                  </a:cubicBezTo>
                  <a:cubicBezTo>
                    <a:pt x="782955" y="307238"/>
                    <a:pt x="786613" y="307238"/>
                    <a:pt x="790042" y="307010"/>
                  </a:cubicBezTo>
                  <a:cubicBezTo>
                    <a:pt x="793471" y="307010"/>
                    <a:pt x="796900" y="307010"/>
                    <a:pt x="800329" y="306781"/>
                  </a:cubicBezTo>
                  <a:cubicBezTo>
                    <a:pt x="801929" y="306781"/>
                    <a:pt x="803758" y="306781"/>
                    <a:pt x="805358" y="306781"/>
                  </a:cubicBezTo>
                  <a:cubicBezTo>
                    <a:pt x="808558" y="306781"/>
                    <a:pt x="811759" y="306553"/>
                    <a:pt x="814959" y="306553"/>
                  </a:cubicBezTo>
                  <a:cubicBezTo>
                    <a:pt x="816559" y="306553"/>
                    <a:pt x="817931" y="306553"/>
                    <a:pt x="819531" y="306553"/>
                  </a:cubicBezTo>
                  <a:cubicBezTo>
                    <a:pt x="822503" y="306553"/>
                    <a:pt x="825475" y="306324"/>
                    <a:pt x="828218" y="306324"/>
                  </a:cubicBezTo>
                  <a:cubicBezTo>
                    <a:pt x="830961" y="306324"/>
                    <a:pt x="833704" y="306095"/>
                    <a:pt x="836447" y="306095"/>
                  </a:cubicBezTo>
                  <a:cubicBezTo>
                    <a:pt x="844448" y="305867"/>
                    <a:pt x="851535" y="305638"/>
                    <a:pt x="857707" y="305410"/>
                  </a:cubicBezTo>
                  <a:cubicBezTo>
                    <a:pt x="864794" y="305181"/>
                    <a:pt x="870737" y="304952"/>
                    <a:pt x="875081" y="304495"/>
                  </a:cubicBezTo>
                  <a:cubicBezTo>
                    <a:pt x="879653" y="304267"/>
                    <a:pt x="884682" y="303809"/>
                    <a:pt x="890626" y="303581"/>
                  </a:cubicBezTo>
                  <a:cubicBezTo>
                    <a:pt x="892454" y="303581"/>
                    <a:pt x="894512" y="303352"/>
                    <a:pt x="896569" y="303352"/>
                  </a:cubicBezTo>
                  <a:cubicBezTo>
                    <a:pt x="897712" y="303352"/>
                    <a:pt x="898627" y="303352"/>
                    <a:pt x="899770" y="303124"/>
                  </a:cubicBezTo>
                  <a:cubicBezTo>
                    <a:pt x="901827" y="303124"/>
                    <a:pt x="904113" y="302895"/>
                    <a:pt x="906399" y="302895"/>
                  </a:cubicBezTo>
                  <a:cubicBezTo>
                    <a:pt x="908456" y="302895"/>
                    <a:pt x="910742" y="302666"/>
                    <a:pt x="913028" y="302666"/>
                  </a:cubicBezTo>
                  <a:cubicBezTo>
                    <a:pt x="915314" y="302666"/>
                    <a:pt x="917829" y="302438"/>
                    <a:pt x="920344" y="302438"/>
                  </a:cubicBezTo>
                  <a:cubicBezTo>
                    <a:pt x="921715" y="302438"/>
                    <a:pt x="922858" y="302438"/>
                    <a:pt x="924230" y="302438"/>
                  </a:cubicBezTo>
                  <a:cubicBezTo>
                    <a:pt x="926744" y="302438"/>
                    <a:pt x="929259" y="302209"/>
                    <a:pt x="931774" y="302209"/>
                  </a:cubicBezTo>
                  <a:cubicBezTo>
                    <a:pt x="931774" y="302209"/>
                    <a:pt x="932002" y="302209"/>
                    <a:pt x="932002" y="302209"/>
                  </a:cubicBezTo>
                  <a:cubicBezTo>
                    <a:pt x="935888" y="302209"/>
                    <a:pt x="939775" y="301981"/>
                    <a:pt x="943889" y="301981"/>
                  </a:cubicBezTo>
                  <a:cubicBezTo>
                    <a:pt x="946633" y="301981"/>
                    <a:pt x="949604" y="301752"/>
                    <a:pt x="952348" y="301752"/>
                  </a:cubicBezTo>
                  <a:cubicBezTo>
                    <a:pt x="953719" y="301752"/>
                    <a:pt x="955319" y="301752"/>
                    <a:pt x="956691" y="301752"/>
                  </a:cubicBezTo>
                  <a:cubicBezTo>
                    <a:pt x="958063" y="301752"/>
                    <a:pt x="959663" y="301752"/>
                    <a:pt x="961263" y="301752"/>
                  </a:cubicBezTo>
                  <a:cubicBezTo>
                    <a:pt x="968578" y="301523"/>
                    <a:pt x="976122" y="301523"/>
                    <a:pt x="983894" y="301295"/>
                  </a:cubicBezTo>
                  <a:cubicBezTo>
                    <a:pt x="985495" y="301295"/>
                    <a:pt x="987095" y="301295"/>
                    <a:pt x="988695" y="301295"/>
                  </a:cubicBezTo>
                  <a:cubicBezTo>
                    <a:pt x="993496" y="301295"/>
                    <a:pt x="998296" y="301066"/>
                    <a:pt x="1003097" y="301066"/>
                  </a:cubicBezTo>
                  <a:cubicBezTo>
                    <a:pt x="1007897" y="301066"/>
                    <a:pt x="1012927" y="300838"/>
                    <a:pt x="1017956" y="300838"/>
                  </a:cubicBezTo>
                  <a:cubicBezTo>
                    <a:pt x="1017956" y="300838"/>
                    <a:pt x="1017956" y="300838"/>
                    <a:pt x="1018184" y="300838"/>
                  </a:cubicBezTo>
                  <a:cubicBezTo>
                    <a:pt x="1021385" y="300838"/>
                    <a:pt x="1024814" y="300838"/>
                    <a:pt x="1028243" y="300609"/>
                  </a:cubicBezTo>
                  <a:cubicBezTo>
                    <a:pt x="1030072" y="300609"/>
                    <a:pt x="1031672" y="300609"/>
                    <a:pt x="1033501" y="300609"/>
                  </a:cubicBezTo>
                  <a:cubicBezTo>
                    <a:pt x="1036930" y="300609"/>
                    <a:pt x="1040359" y="300609"/>
                    <a:pt x="1043788" y="300380"/>
                  </a:cubicBezTo>
                  <a:cubicBezTo>
                    <a:pt x="1043788" y="300380"/>
                    <a:pt x="1043788" y="300380"/>
                    <a:pt x="1043788" y="300380"/>
                  </a:cubicBezTo>
                  <a:cubicBezTo>
                    <a:pt x="1047217" y="300380"/>
                    <a:pt x="1050646" y="300380"/>
                    <a:pt x="1054075" y="300380"/>
                  </a:cubicBezTo>
                  <a:cubicBezTo>
                    <a:pt x="1055904" y="300380"/>
                    <a:pt x="1057732" y="300380"/>
                    <a:pt x="1059561" y="300380"/>
                  </a:cubicBezTo>
                  <a:cubicBezTo>
                    <a:pt x="1062990" y="300380"/>
                    <a:pt x="1066648" y="300380"/>
                    <a:pt x="1070077" y="300380"/>
                  </a:cubicBezTo>
                  <a:cubicBezTo>
                    <a:pt x="1071906" y="300380"/>
                    <a:pt x="1073734" y="300380"/>
                    <a:pt x="1075563" y="300380"/>
                  </a:cubicBezTo>
                  <a:cubicBezTo>
                    <a:pt x="1077392" y="300380"/>
                    <a:pt x="1079221" y="300380"/>
                    <a:pt x="1080821" y="300380"/>
                  </a:cubicBezTo>
                  <a:cubicBezTo>
                    <a:pt x="1084479" y="300380"/>
                    <a:pt x="1087908" y="300380"/>
                    <a:pt x="1091565" y="300380"/>
                  </a:cubicBezTo>
                  <a:cubicBezTo>
                    <a:pt x="1091565" y="300380"/>
                    <a:pt x="1091565" y="300380"/>
                    <a:pt x="1091565" y="300380"/>
                  </a:cubicBezTo>
                  <a:cubicBezTo>
                    <a:pt x="1100481" y="300380"/>
                    <a:pt x="1109625" y="300152"/>
                    <a:pt x="1118769" y="300152"/>
                  </a:cubicBezTo>
                  <a:cubicBezTo>
                    <a:pt x="1118769" y="300152"/>
                    <a:pt x="1118769" y="300152"/>
                    <a:pt x="1118769" y="300152"/>
                  </a:cubicBezTo>
                  <a:cubicBezTo>
                    <a:pt x="1124255" y="300152"/>
                    <a:pt x="1129741" y="300152"/>
                    <a:pt x="1135228" y="300152"/>
                  </a:cubicBezTo>
                  <a:cubicBezTo>
                    <a:pt x="1137057" y="300152"/>
                    <a:pt x="1138885" y="300152"/>
                    <a:pt x="1140714" y="300152"/>
                  </a:cubicBezTo>
                  <a:cubicBezTo>
                    <a:pt x="1148029" y="300152"/>
                    <a:pt x="1155345" y="300152"/>
                    <a:pt x="1162431" y="299923"/>
                  </a:cubicBezTo>
                  <a:cubicBezTo>
                    <a:pt x="1164260" y="299923"/>
                    <a:pt x="1166089" y="299923"/>
                    <a:pt x="1167918" y="299923"/>
                  </a:cubicBezTo>
                  <a:cubicBezTo>
                    <a:pt x="1173404" y="299923"/>
                    <a:pt x="1178662" y="299923"/>
                    <a:pt x="1184148" y="299923"/>
                  </a:cubicBezTo>
                  <a:cubicBezTo>
                    <a:pt x="1185977" y="299923"/>
                    <a:pt x="1187806" y="299923"/>
                    <a:pt x="1189635" y="299923"/>
                  </a:cubicBezTo>
                  <a:cubicBezTo>
                    <a:pt x="1196721" y="299923"/>
                    <a:pt x="1203808" y="299923"/>
                    <a:pt x="1210894" y="299923"/>
                  </a:cubicBezTo>
                  <a:cubicBezTo>
                    <a:pt x="1216152" y="299923"/>
                    <a:pt x="1221410" y="299923"/>
                    <a:pt x="1226668" y="299923"/>
                  </a:cubicBezTo>
                  <a:cubicBezTo>
                    <a:pt x="1233526" y="299923"/>
                    <a:pt x="1240384" y="299923"/>
                    <a:pt x="1247013" y="299923"/>
                  </a:cubicBezTo>
                  <a:cubicBezTo>
                    <a:pt x="1248613" y="299923"/>
                    <a:pt x="1250442" y="299923"/>
                    <a:pt x="1252042" y="299923"/>
                  </a:cubicBezTo>
                  <a:cubicBezTo>
                    <a:pt x="1257072" y="299923"/>
                    <a:pt x="1261872" y="299923"/>
                    <a:pt x="1266901" y="299923"/>
                  </a:cubicBezTo>
                  <a:cubicBezTo>
                    <a:pt x="1266901" y="299923"/>
                    <a:pt x="1266901" y="299923"/>
                    <a:pt x="1266901" y="299923"/>
                  </a:cubicBezTo>
                  <a:cubicBezTo>
                    <a:pt x="1273302" y="299923"/>
                    <a:pt x="1279703" y="299923"/>
                    <a:pt x="1285875" y="299923"/>
                  </a:cubicBezTo>
                  <a:cubicBezTo>
                    <a:pt x="1285875" y="299923"/>
                    <a:pt x="1285875" y="299923"/>
                    <a:pt x="1285875" y="299923"/>
                  </a:cubicBezTo>
                  <a:cubicBezTo>
                    <a:pt x="1289076" y="299923"/>
                    <a:pt x="1292047" y="299923"/>
                    <a:pt x="1295019" y="299923"/>
                  </a:cubicBezTo>
                  <a:cubicBezTo>
                    <a:pt x="1297991" y="299923"/>
                    <a:pt x="1300963" y="299923"/>
                    <a:pt x="1303935" y="299923"/>
                  </a:cubicBezTo>
                  <a:cubicBezTo>
                    <a:pt x="1308278" y="299923"/>
                    <a:pt x="1312621" y="299923"/>
                    <a:pt x="1316965" y="299923"/>
                  </a:cubicBezTo>
                  <a:cubicBezTo>
                    <a:pt x="1318336" y="299923"/>
                    <a:pt x="1319708" y="299923"/>
                    <a:pt x="1321080" y="299923"/>
                  </a:cubicBezTo>
                  <a:cubicBezTo>
                    <a:pt x="1327938" y="299923"/>
                    <a:pt x="1334567" y="299923"/>
                    <a:pt x="1340968" y="299923"/>
                  </a:cubicBezTo>
                  <a:cubicBezTo>
                    <a:pt x="1343482" y="299923"/>
                    <a:pt x="1345997" y="299923"/>
                    <a:pt x="1348283" y="299923"/>
                  </a:cubicBezTo>
                  <a:cubicBezTo>
                    <a:pt x="1355598" y="299923"/>
                    <a:pt x="1362228" y="299923"/>
                    <a:pt x="1368400" y="299923"/>
                  </a:cubicBezTo>
                  <a:cubicBezTo>
                    <a:pt x="1369314" y="299923"/>
                    <a:pt x="1370457" y="299923"/>
                    <a:pt x="1371372" y="299923"/>
                  </a:cubicBezTo>
                  <a:cubicBezTo>
                    <a:pt x="1373429" y="299923"/>
                    <a:pt x="1375258" y="299923"/>
                    <a:pt x="1377087" y="299923"/>
                  </a:cubicBezTo>
                  <a:cubicBezTo>
                    <a:pt x="1379830" y="299923"/>
                    <a:pt x="1382573" y="299923"/>
                    <a:pt x="1384859" y="299923"/>
                  </a:cubicBezTo>
                  <a:cubicBezTo>
                    <a:pt x="1385773" y="299923"/>
                    <a:pt x="1386459" y="299923"/>
                    <a:pt x="1387374" y="299923"/>
                  </a:cubicBezTo>
                  <a:cubicBezTo>
                    <a:pt x="1396746" y="299923"/>
                    <a:pt x="1403604" y="299923"/>
                    <a:pt x="1407490" y="299923"/>
                  </a:cubicBezTo>
                  <a:cubicBezTo>
                    <a:pt x="1419606" y="299695"/>
                    <a:pt x="1431493" y="299695"/>
                    <a:pt x="1443609" y="299695"/>
                  </a:cubicBezTo>
                  <a:cubicBezTo>
                    <a:pt x="1451610" y="299695"/>
                    <a:pt x="1459611" y="299695"/>
                    <a:pt x="1467384" y="299466"/>
                  </a:cubicBezTo>
                  <a:cubicBezTo>
                    <a:pt x="1471498" y="299466"/>
                    <a:pt x="1475613" y="299466"/>
                    <a:pt x="1479499" y="299466"/>
                  </a:cubicBezTo>
                  <a:cubicBezTo>
                    <a:pt x="1495501" y="299237"/>
                    <a:pt x="1511503" y="299009"/>
                    <a:pt x="1527505" y="298780"/>
                  </a:cubicBezTo>
                  <a:cubicBezTo>
                    <a:pt x="1531620" y="298780"/>
                    <a:pt x="1535506" y="298552"/>
                    <a:pt x="1539621" y="298323"/>
                  </a:cubicBezTo>
                  <a:cubicBezTo>
                    <a:pt x="1559738" y="297637"/>
                    <a:pt x="1579626" y="296723"/>
                    <a:pt x="1599743" y="294894"/>
                  </a:cubicBezTo>
                  <a:cubicBezTo>
                    <a:pt x="1611402" y="293980"/>
                    <a:pt x="1617345" y="290093"/>
                    <a:pt x="1620088" y="282092"/>
                  </a:cubicBezTo>
                  <a:cubicBezTo>
                    <a:pt x="1620546" y="280721"/>
                    <a:pt x="1621003" y="279349"/>
                    <a:pt x="1621231" y="277749"/>
                  </a:cubicBezTo>
                  <a:cubicBezTo>
                    <a:pt x="1621460" y="277063"/>
                    <a:pt x="1621460" y="276149"/>
                    <a:pt x="1621689" y="275234"/>
                  </a:cubicBezTo>
                  <a:cubicBezTo>
                    <a:pt x="1621689" y="274320"/>
                    <a:pt x="1621917" y="273634"/>
                    <a:pt x="1621917" y="272720"/>
                  </a:cubicBezTo>
                  <a:cubicBezTo>
                    <a:pt x="1621917" y="272491"/>
                    <a:pt x="1621917" y="272263"/>
                    <a:pt x="1621917" y="272034"/>
                  </a:cubicBezTo>
                  <a:cubicBezTo>
                    <a:pt x="1622832" y="260147"/>
                    <a:pt x="1623975" y="248488"/>
                    <a:pt x="1624889" y="236601"/>
                  </a:cubicBezTo>
                  <a:cubicBezTo>
                    <a:pt x="1625118" y="233629"/>
                    <a:pt x="1625346" y="230657"/>
                    <a:pt x="1625803" y="227686"/>
                  </a:cubicBezTo>
                  <a:cubicBezTo>
                    <a:pt x="1626489" y="218770"/>
                    <a:pt x="1627175" y="209626"/>
                    <a:pt x="1627632" y="200711"/>
                  </a:cubicBezTo>
                  <a:cubicBezTo>
                    <a:pt x="1628318" y="184937"/>
                    <a:pt x="1629461" y="169393"/>
                    <a:pt x="1631061" y="153848"/>
                  </a:cubicBezTo>
                  <a:cubicBezTo>
                    <a:pt x="1633576" y="127787"/>
                    <a:pt x="1636776" y="101956"/>
                    <a:pt x="1640434" y="76124"/>
                  </a:cubicBezTo>
                  <a:cubicBezTo>
                    <a:pt x="1641348" y="69266"/>
                    <a:pt x="1642034" y="62179"/>
                    <a:pt x="1642720" y="55321"/>
                  </a:cubicBezTo>
                  <a:cubicBezTo>
                    <a:pt x="1643177" y="48463"/>
                    <a:pt x="1643634" y="41377"/>
                    <a:pt x="1643863" y="34519"/>
                  </a:cubicBezTo>
                  <a:cubicBezTo>
                    <a:pt x="1643863" y="33147"/>
                    <a:pt x="1643863" y="32004"/>
                    <a:pt x="1643863" y="30861"/>
                  </a:cubicBezTo>
                  <a:cubicBezTo>
                    <a:pt x="1643863" y="29489"/>
                    <a:pt x="1643863" y="28346"/>
                    <a:pt x="1643634" y="27203"/>
                  </a:cubicBezTo>
                  <a:cubicBezTo>
                    <a:pt x="1642720" y="25832"/>
                    <a:pt x="1642491" y="24460"/>
                    <a:pt x="1642263" y="22860"/>
                  </a:cubicBezTo>
                  <a:close/>
                </a:path>
              </a:pathLst>
            </a:custGeom>
            <a:solidFill>
              <a:srgbClr val="FFFFFF"/>
            </a:solidFill>
            <a:ln w="2286" cap="flat">
              <a:noFill/>
              <a:prstDash val="solid"/>
              <a:miter/>
            </a:ln>
          </p:spPr>
          <p:txBody>
            <a:bodyPr rtlCol="0" anchor="ctr"/>
            <a:lstStyle/>
            <a:p>
              <a:endParaRPr lang="en-US"/>
            </a:p>
          </p:txBody>
        </p:sp>
        <p:sp>
          <p:nvSpPr>
            <p:cNvPr id="169" name="Freeform 661">
              <a:extLst>
                <a:ext uri="{FF2B5EF4-FFF2-40B4-BE49-F238E27FC236}">
                  <a16:creationId xmlns:a16="http://schemas.microsoft.com/office/drawing/2014/main" id="{C14A32D4-09DE-37AA-4D13-3F23F6185886}"/>
                </a:ext>
              </a:extLst>
            </p:cNvPr>
            <p:cNvSpPr/>
            <p:nvPr/>
          </p:nvSpPr>
          <p:spPr>
            <a:xfrm>
              <a:off x="4424583" y="541434"/>
              <a:ext cx="1696814" cy="1772847"/>
            </a:xfrm>
            <a:custGeom>
              <a:avLst/>
              <a:gdLst>
                <a:gd name="connsiteX0" fmla="*/ 1648100 w 1696814"/>
                <a:gd name="connsiteY0" fmla="*/ 1422697 h 1772847"/>
                <a:gd name="connsiteX1" fmla="*/ 1347262 w 1696814"/>
                <a:gd name="connsiteY1" fmla="*/ 1431612 h 1772847"/>
                <a:gd name="connsiteX2" fmla="*/ 1247135 w 1696814"/>
                <a:gd name="connsiteY2" fmla="*/ 1435955 h 1772847"/>
                <a:gd name="connsiteX3" fmla="*/ 1222904 w 1696814"/>
                <a:gd name="connsiteY3" fmla="*/ 1410124 h 1772847"/>
                <a:gd name="connsiteX4" fmla="*/ 1227476 w 1696814"/>
                <a:gd name="connsiteY4" fmla="*/ 1014646 h 1772847"/>
                <a:gd name="connsiteX5" fmla="*/ 1222446 w 1696814"/>
                <a:gd name="connsiteY5" fmla="*/ 959096 h 1772847"/>
                <a:gd name="connsiteX6" fmla="*/ 1203015 w 1696814"/>
                <a:gd name="connsiteY6" fmla="*/ 926177 h 1772847"/>
                <a:gd name="connsiteX7" fmla="*/ 1127806 w 1696814"/>
                <a:gd name="connsiteY7" fmla="*/ 920234 h 1772847"/>
                <a:gd name="connsiteX8" fmla="*/ 980359 w 1696814"/>
                <a:gd name="connsiteY8" fmla="*/ 920462 h 1772847"/>
                <a:gd name="connsiteX9" fmla="*/ 987903 w 1696814"/>
                <a:gd name="connsiteY9" fmla="*/ 855540 h 1772847"/>
                <a:gd name="connsiteX10" fmla="*/ 967329 w 1696814"/>
                <a:gd name="connsiteY10" fmla="*/ 645457 h 1772847"/>
                <a:gd name="connsiteX11" fmla="*/ 953156 w 1696814"/>
                <a:gd name="connsiteY11" fmla="*/ 442917 h 1772847"/>
                <a:gd name="connsiteX12" fmla="*/ 998418 w 1696814"/>
                <a:gd name="connsiteY12" fmla="*/ 196943 h 1772847"/>
                <a:gd name="connsiteX13" fmla="*/ 1018307 w 1696814"/>
                <a:gd name="connsiteY13" fmla="*/ 124477 h 1772847"/>
                <a:gd name="connsiteX14" fmla="*/ 1025850 w 1696814"/>
                <a:gd name="connsiteY14" fmla="*/ 47210 h 1772847"/>
                <a:gd name="connsiteX15" fmla="*/ 978987 w 1696814"/>
                <a:gd name="connsiteY15" fmla="*/ 347 h 1772847"/>
                <a:gd name="connsiteX16" fmla="*/ 933725 w 1696814"/>
                <a:gd name="connsiteY16" fmla="*/ 35780 h 1772847"/>
                <a:gd name="connsiteX17" fmla="*/ 912693 w 1696814"/>
                <a:gd name="connsiteY17" fmla="*/ 107789 h 1772847"/>
                <a:gd name="connsiteX18" fmla="*/ 900120 w 1696814"/>
                <a:gd name="connsiteY18" fmla="*/ 131564 h 1772847"/>
                <a:gd name="connsiteX19" fmla="*/ 830855 w 1696814"/>
                <a:gd name="connsiteY19" fmla="*/ 105046 h 1772847"/>
                <a:gd name="connsiteX20" fmla="*/ 714040 w 1696814"/>
                <a:gd name="connsiteY20" fmla="*/ 179112 h 1772847"/>
                <a:gd name="connsiteX21" fmla="*/ 660548 w 1696814"/>
                <a:gd name="connsiteY21" fmla="*/ 81729 h 1772847"/>
                <a:gd name="connsiteX22" fmla="*/ 629915 w 1696814"/>
                <a:gd name="connsiteY22" fmla="*/ 35094 h 1772847"/>
                <a:gd name="connsiteX23" fmla="*/ 602255 w 1696814"/>
                <a:gd name="connsiteY23" fmla="*/ 18178 h 1772847"/>
                <a:gd name="connsiteX24" fmla="*/ 552420 w 1696814"/>
                <a:gd name="connsiteY24" fmla="*/ 86987 h 1772847"/>
                <a:gd name="connsiteX25" fmla="*/ 585110 w 1696814"/>
                <a:gd name="connsiteY25" fmla="*/ 157853 h 1772847"/>
                <a:gd name="connsiteX26" fmla="*/ 664662 w 1696814"/>
                <a:gd name="connsiteY26" fmla="*/ 371822 h 1772847"/>
                <a:gd name="connsiteX27" fmla="*/ 675635 w 1696814"/>
                <a:gd name="connsiteY27" fmla="*/ 465091 h 1772847"/>
                <a:gd name="connsiteX28" fmla="*/ 661691 w 1696814"/>
                <a:gd name="connsiteY28" fmla="*/ 642942 h 1772847"/>
                <a:gd name="connsiteX29" fmla="*/ 658947 w 1696814"/>
                <a:gd name="connsiteY29" fmla="*/ 687519 h 1772847"/>
                <a:gd name="connsiteX30" fmla="*/ 644317 w 1696814"/>
                <a:gd name="connsiteY30" fmla="*/ 814849 h 1772847"/>
                <a:gd name="connsiteX31" fmla="*/ 635402 w 1696814"/>
                <a:gd name="connsiteY31" fmla="*/ 897831 h 1772847"/>
                <a:gd name="connsiteX32" fmla="*/ 612770 w 1696814"/>
                <a:gd name="connsiteY32" fmla="*/ 918405 h 1772847"/>
                <a:gd name="connsiteX33" fmla="*/ 593339 w 1696814"/>
                <a:gd name="connsiteY33" fmla="*/ 919777 h 1772847"/>
                <a:gd name="connsiteX34" fmla="*/ 451150 w 1696814"/>
                <a:gd name="connsiteY34" fmla="*/ 921834 h 1772847"/>
                <a:gd name="connsiteX35" fmla="*/ 415946 w 1696814"/>
                <a:gd name="connsiteY35" fmla="*/ 952238 h 1772847"/>
                <a:gd name="connsiteX36" fmla="*/ 428976 w 1696814"/>
                <a:gd name="connsiteY36" fmla="*/ 1310911 h 1772847"/>
                <a:gd name="connsiteX37" fmla="*/ 407030 w 1696814"/>
                <a:gd name="connsiteY37" fmla="*/ 1333543 h 1772847"/>
                <a:gd name="connsiteX38" fmla="*/ 292959 w 1696814"/>
                <a:gd name="connsiteY38" fmla="*/ 1339029 h 1772847"/>
                <a:gd name="connsiteX39" fmla="*/ 43785 w 1696814"/>
                <a:gd name="connsiteY39" fmla="*/ 1343601 h 1772847"/>
                <a:gd name="connsiteX40" fmla="*/ 1722 w 1696814"/>
                <a:gd name="connsiteY40" fmla="*/ 1369433 h 1772847"/>
                <a:gd name="connsiteX41" fmla="*/ 10409 w 1696814"/>
                <a:gd name="connsiteY41" fmla="*/ 1607863 h 1772847"/>
                <a:gd name="connsiteX42" fmla="*/ 30297 w 1696814"/>
                <a:gd name="connsiteY42" fmla="*/ 1742965 h 1772847"/>
                <a:gd name="connsiteX43" fmla="*/ 49957 w 1696814"/>
                <a:gd name="connsiteY43" fmla="*/ 1762396 h 1772847"/>
                <a:gd name="connsiteX44" fmla="*/ 522702 w 1696814"/>
                <a:gd name="connsiteY44" fmla="*/ 1772683 h 1772847"/>
                <a:gd name="connsiteX45" fmla="*/ 650718 w 1696814"/>
                <a:gd name="connsiteY45" fmla="*/ 1770397 h 1772847"/>
                <a:gd name="connsiteX46" fmla="*/ 656433 w 1696814"/>
                <a:gd name="connsiteY46" fmla="*/ 1770626 h 1772847"/>
                <a:gd name="connsiteX47" fmla="*/ 1034766 w 1696814"/>
                <a:gd name="connsiteY47" fmla="*/ 1762625 h 1772847"/>
                <a:gd name="connsiteX48" fmla="*/ 1134893 w 1696814"/>
                <a:gd name="connsiteY48" fmla="*/ 1763539 h 1772847"/>
                <a:gd name="connsiteX49" fmla="*/ 1399611 w 1696814"/>
                <a:gd name="connsiteY49" fmla="*/ 1762168 h 1772847"/>
                <a:gd name="connsiteX50" fmla="*/ 1471849 w 1696814"/>
                <a:gd name="connsiteY50" fmla="*/ 1762853 h 1772847"/>
                <a:gd name="connsiteX51" fmla="*/ 1655643 w 1696814"/>
                <a:gd name="connsiteY51" fmla="*/ 1755538 h 1772847"/>
                <a:gd name="connsiteX52" fmla="*/ 1674617 w 1696814"/>
                <a:gd name="connsiteY52" fmla="*/ 1715305 h 1772847"/>
                <a:gd name="connsiteX53" fmla="*/ 1682390 w 1696814"/>
                <a:gd name="connsiteY53" fmla="*/ 1618150 h 1772847"/>
                <a:gd name="connsiteX54" fmla="*/ 1696563 w 1696814"/>
                <a:gd name="connsiteY54" fmla="*/ 1474132 h 1772847"/>
                <a:gd name="connsiteX55" fmla="*/ 1648100 w 1696814"/>
                <a:gd name="connsiteY55" fmla="*/ 1422697 h 1772847"/>
                <a:gd name="connsiteX56" fmla="*/ 825825 w 1696814"/>
                <a:gd name="connsiteY56" fmla="*/ 124248 h 1772847"/>
                <a:gd name="connsiteX57" fmla="*/ 917951 w 1696814"/>
                <a:gd name="connsiteY57" fmla="*/ 217289 h 1772847"/>
                <a:gd name="connsiteX58" fmla="*/ 822396 w 1696814"/>
                <a:gd name="connsiteY58" fmla="*/ 315587 h 1772847"/>
                <a:gd name="connsiteX59" fmla="*/ 725470 w 1696814"/>
                <a:gd name="connsiteY59" fmla="*/ 214545 h 1772847"/>
                <a:gd name="connsiteX60" fmla="*/ 825825 w 1696814"/>
                <a:gd name="connsiteY60" fmla="*/ 124248 h 1772847"/>
                <a:gd name="connsiteX61" fmla="*/ 655747 w 1696814"/>
                <a:gd name="connsiteY61" fmla="*/ 869485 h 1772847"/>
                <a:gd name="connsiteX62" fmla="*/ 676321 w 1696814"/>
                <a:gd name="connsiteY62" fmla="*/ 686833 h 1772847"/>
                <a:gd name="connsiteX63" fmla="*/ 684322 w 1696814"/>
                <a:gd name="connsiteY63" fmla="*/ 598136 h 1772847"/>
                <a:gd name="connsiteX64" fmla="*/ 694609 w 1696814"/>
                <a:gd name="connsiteY64" fmla="*/ 459147 h 1772847"/>
                <a:gd name="connsiteX65" fmla="*/ 677235 w 1696814"/>
                <a:gd name="connsiteY65" fmla="*/ 347133 h 1772847"/>
                <a:gd name="connsiteX66" fmla="*/ 577109 w 1696814"/>
                <a:gd name="connsiteY66" fmla="*/ 96588 h 1772847"/>
                <a:gd name="connsiteX67" fmla="*/ 568879 w 1696814"/>
                <a:gd name="connsiteY67" fmla="*/ 73042 h 1772847"/>
                <a:gd name="connsiteX68" fmla="*/ 602255 w 1696814"/>
                <a:gd name="connsiteY68" fmla="*/ 35780 h 1772847"/>
                <a:gd name="connsiteX69" fmla="*/ 612999 w 1696814"/>
                <a:gd name="connsiteY69" fmla="*/ 43553 h 1772847"/>
                <a:gd name="connsiteX70" fmla="*/ 639974 w 1696814"/>
                <a:gd name="connsiteY70" fmla="*/ 82415 h 1772847"/>
                <a:gd name="connsiteX71" fmla="*/ 692780 w 1696814"/>
                <a:gd name="connsiteY71" fmla="*/ 183227 h 1772847"/>
                <a:gd name="connsiteX72" fmla="*/ 707639 w 1696814"/>
                <a:gd name="connsiteY72" fmla="*/ 233519 h 1772847"/>
                <a:gd name="connsiteX73" fmla="*/ 783077 w 1696814"/>
                <a:gd name="connsiteY73" fmla="*/ 327017 h 1772847"/>
                <a:gd name="connsiteX74" fmla="*/ 900578 w 1696814"/>
                <a:gd name="connsiteY74" fmla="*/ 310557 h 1772847"/>
                <a:gd name="connsiteX75" fmla="*/ 936468 w 1696814"/>
                <a:gd name="connsiteY75" fmla="*/ 226204 h 1772847"/>
                <a:gd name="connsiteX76" fmla="*/ 925266 w 1696814"/>
                <a:gd name="connsiteY76" fmla="*/ 158767 h 1772847"/>
                <a:gd name="connsiteX77" fmla="*/ 922752 w 1696814"/>
                <a:gd name="connsiteY77" fmla="*/ 137507 h 1772847"/>
                <a:gd name="connsiteX78" fmla="*/ 947669 w 1696814"/>
                <a:gd name="connsiteY78" fmla="*/ 49039 h 1772847"/>
                <a:gd name="connsiteX79" fmla="*/ 948355 w 1696814"/>
                <a:gd name="connsiteY79" fmla="*/ 46296 h 1772847"/>
                <a:gd name="connsiteX80" fmla="*/ 981045 w 1696814"/>
                <a:gd name="connsiteY80" fmla="*/ 18178 h 1772847"/>
                <a:gd name="connsiteX81" fmla="*/ 1007791 w 1696814"/>
                <a:gd name="connsiteY81" fmla="*/ 55211 h 1772847"/>
                <a:gd name="connsiteX82" fmla="*/ 998647 w 1696814"/>
                <a:gd name="connsiteY82" fmla="*/ 124020 h 1772847"/>
                <a:gd name="connsiteX83" fmla="*/ 954527 w 1696814"/>
                <a:gd name="connsiteY83" fmla="*/ 305300 h 1772847"/>
                <a:gd name="connsiteX84" fmla="*/ 933496 w 1696814"/>
                <a:gd name="connsiteY84" fmla="*/ 509668 h 1772847"/>
                <a:gd name="connsiteX85" fmla="*/ 949269 w 1696814"/>
                <a:gd name="connsiteY85" fmla="*/ 650714 h 1772847"/>
                <a:gd name="connsiteX86" fmla="*/ 969843 w 1696814"/>
                <a:gd name="connsiteY86" fmla="*/ 882972 h 1772847"/>
                <a:gd name="connsiteX87" fmla="*/ 934182 w 1696814"/>
                <a:gd name="connsiteY87" fmla="*/ 918176 h 1772847"/>
                <a:gd name="connsiteX88" fmla="*/ 888005 w 1696814"/>
                <a:gd name="connsiteY88" fmla="*/ 890744 h 1772847"/>
                <a:gd name="connsiteX89" fmla="*/ 841370 w 1696814"/>
                <a:gd name="connsiteY89" fmla="*/ 630826 h 1772847"/>
                <a:gd name="connsiteX90" fmla="*/ 793593 w 1696814"/>
                <a:gd name="connsiteY90" fmla="*/ 609566 h 1772847"/>
                <a:gd name="connsiteX91" fmla="*/ 767990 w 1696814"/>
                <a:gd name="connsiteY91" fmla="*/ 653229 h 1772847"/>
                <a:gd name="connsiteX92" fmla="*/ 740558 w 1696814"/>
                <a:gd name="connsiteY92" fmla="*/ 860112 h 1772847"/>
                <a:gd name="connsiteX93" fmla="*/ 733471 w 1696814"/>
                <a:gd name="connsiteY93" fmla="*/ 895545 h 1772847"/>
                <a:gd name="connsiteX94" fmla="*/ 662605 w 1696814"/>
                <a:gd name="connsiteY94" fmla="*/ 912690 h 1772847"/>
                <a:gd name="connsiteX95" fmla="*/ 655747 w 1696814"/>
                <a:gd name="connsiteY95" fmla="*/ 869485 h 1772847"/>
                <a:gd name="connsiteX96" fmla="*/ 759303 w 1696814"/>
                <a:gd name="connsiteY96" fmla="*/ 909261 h 1772847"/>
                <a:gd name="connsiteX97" fmla="*/ 753816 w 1696814"/>
                <a:gd name="connsiteY97" fmla="*/ 895316 h 1772847"/>
                <a:gd name="connsiteX98" fmla="*/ 783992 w 1696814"/>
                <a:gd name="connsiteY98" fmla="*/ 664430 h 1772847"/>
                <a:gd name="connsiteX99" fmla="*/ 796793 w 1696814"/>
                <a:gd name="connsiteY99" fmla="*/ 634255 h 1772847"/>
                <a:gd name="connsiteX100" fmla="*/ 821939 w 1696814"/>
                <a:gd name="connsiteY100" fmla="*/ 640656 h 1772847"/>
                <a:gd name="connsiteX101" fmla="*/ 833141 w 1696814"/>
                <a:gd name="connsiteY101" fmla="*/ 689348 h 1772847"/>
                <a:gd name="connsiteX102" fmla="*/ 864916 w 1696814"/>
                <a:gd name="connsiteY102" fmla="*/ 880915 h 1772847"/>
                <a:gd name="connsiteX103" fmla="*/ 867659 w 1696814"/>
                <a:gd name="connsiteY103" fmla="*/ 894402 h 1772847"/>
                <a:gd name="connsiteX104" fmla="*/ 853943 w 1696814"/>
                <a:gd name="connsiteY104" fmla="*/ 909718 h 1772847"/>
                <a:gd name="connsiteX105" fmla="*/ 803880 w 1696814"/>
                <a:gd name="connsiteY105" fmla="*/ 909718 h 1772847"/>
                <a:gd name="connsiteX106" fmla="*/ 803880 w 1696814"/>
                <a:gd name="connsiteY106" fmla="*/ 909261 h 1772847"/>
                <a:gd name="connsiteX107" fmla="*/ 759303 w 1696814"/>
                <a:gd name="connsiteY107" fmla="*/ 909261 h 1772847"/>
                <a:gd name="connsiteX108" fmla="*/ 1676446 w 1696814"/>
                <a:gd name="connsiteY108" fmla="*/ 1472531 h 1772847"/>
                <a:gd name="connsiteX109" fmla="*/ 1676446 w 1696814"/>
                <a:gd name="connsiteY109" fmla="*/ 1476189 h 1772847"/>
                <a:gd name="connsiteX110" fmla="*/ 1675303 w 1696814"/>
                <a:gd name="connsiteY110" fmla="*/ 1496992 h 1772847"/>
                <a:gd name="connsiteX111" fmla="*/ 1673017 w 1696814"/>
                <a:gd name="connsiteY111" fmla="*/ 1517794 h 1772847"/>
                <a:gd name="connsiteX112" fmla="*/ 1663644 w 1696814"/>
                <a:gd name="connsiteY112" fmla="*/ 1595518 h 1772847"/>
                <a:gd name="connsiteX113" fmla="*/ 1660215 w 1696814"/>
                <a:gd name="connsiteY113" fmla="*/ 1642381 h 1772847"/>
                <a:gd name="connsiteX114" fmla="*/ 1658387 w 1696814"/>
                <a:gd name="connsiteY114" fmla="*/ 1669356 h 1772847"/>
                <a:gd name="connsiteX115" fmla="*/ 1657472 w 1696814"/>
                <a:gd name="connsiteY115" fmla="*/ 1678271 h 1772847"/>
                <a:gd name="connsiteX116" fmla="*/ 1654500 w 1696814"/>
                <a:gd name="connsiteY116" fmla="*/ 1713704 h 1772847"/>
                <a:gd name="connsiteX117" fmla="*/ 1654500 w 1696814"/>
                <a:gd name="connsiteY117" fmla="*/ 1714390 h 1772847"/>
                <a:gd name="connsiteX118" fmla="*/ 1654272 w 1696814"/>
                <a:gd name="connsiteY118" fmla="*/ 1716905 h 1772847"/>
                <a:gd name="connsiteX119" fmla="*/ 1653815 w 1696814"/>
                <a:gd name="connsiteY119" fmla="*/ 1719419 h 1772847"/>
                <a:gd name="connsiteX120" fmla="*/ 1652672 w 1696814"/>
                <a:gd name="connsiteY120" fmla="*/ 1723763 h 1772847"/>
                <a:gd name="connsiteX121" fmla="*/ 1632326 w 1696814"/>
                <a:gd name="connsiteY121" fmla="*/ 1736564 h 1772847"/>
                <a:gd name="connsiteX122" fmla="*/ 1572204 w 1696814"/>
                <a:gd name="connsiteY122" fmla="*/ 1739993 h 1772847"/>
                <a:gd name="connsiteX123" fmla="*/ 1560089 w 1696814"/>
                <a:gd name="connsiteY123" fmla="*/ 1740451 h 1772847"/>
                <a:gd name="connsiteX124" fmla="*/ 1512083 w 1696814"/>
                <a:gd name="connsiteY124" fmla="*/ 1741136 h 1772847"/>
                <a:gd name="connsiteX125" fmla="*/ 1499967 w 1696814"/>
                <a:gd name="connsiteY125" fmla="*/ 1741136 h 1772847"/>
                <a:gd name="connsiteX126" fmla="*/ 1476192 w 1696814"/>
                <a:gd name="connsiteY126" fmla="*/ 1741365 h 1772847"/>
                <a:gd name="connsiteX127" fmla="*/ 1440074 w 1696814"/>
                <a:gd name="connsiteY127" fmla="*/ 1741594 h 1772847"/>
                <a:gd name="connsiteX128" fmla="*/ 1419957 w 1696814"/>
                <a:gd name="connsiteY128" fmla="*/ 1741594 h 1772847"/>
                <a:gd name="connsiteX129" fmla="*/ 1417442 w 1696814"/>
                <a:gd name="connsiteY129" fmla="*/ 1741594 h 1772847"/>
                <a:gd name="connsiteX130" fmla="*/ 1409670 w 1696814"/>
                <a:gd name="connsiteY130" fmla="*/ 1741594 h 1772847"/>
                <a:gd name="connsiteX131" fmla="*/ 1403955 w 1696814"/>
                <a:gd name="connsiteY131" fmla="*/ 1741594 h 1772847"/>
                <a:gd name="connsiteX132" fmla="*/ 1400983 w 1696814"/>
                <a:gd name="connsiteY132" fmla="*/ 1741594 h 1772847"/>
                <a:gd name="connsiteX133" fmla="*/ 1380866 w 1696814"/>
                <a:gd name="connsiteY133" fmla="*/ 1741594 h 1772847"/>
                <a:gd name="connsiteX134" fmla="*/ 1373551 w 1696814"/>
                <a:gd name="connsiteY134" fmla="*/ 1741594 h 1772847"/>
                <a:gd name="connsiteX135" fmla="*/ 1353663 w 1696814"/>
                <a:gd name="connsiteY135" fmla="*/ 1741594 h 1772847"/>
                <a:gd name="connsiteX136" fmla="*/ 1349548 w 1696814"/>
                <a:gd name="connsiteY136" fmla="*/ 1741594 h 1772847"/>
                <a:gd name="connsiteX137" fmla="*/ 1336518 w 1696814"/>
                <a:gd name="connsiteY137" fmla="*/ 1741594 h 1772847"/>
                <a:gd name="connsiteX138" fmla="*/ 1327602 w 1696814"/>
                <a:gd name="connsiteY138" fmla="*/ 1741594 h 1772847"/>
                <a:gd name="connsiteX139" fmla="*/ 1318458 w 1696814"/>
                <a:gd name="connsiteY139" fmla="*/ 1741594 h 1772847"/>
                <a:gd name="connsiteX140" fmla="*/ 1318458 w 1696814"/>
                <a:gd name="connsiteY140" fmla="*/ 1741594 h 1772847"/>
                <a:gd name="connsiteX141" fmla="*/ 1299485 w 1696814"/>
                <a:gd name="connsiteY141" fmla="*/ 1741594 h 1772847"/>
                <a:gd name="connsiteX142" fmla="*/ 1299485 w 1696814"/>
                <a:gd name="connsiteY142" fmla="*/ 1741594 h 1772847"/>
                <a:gd name="connsiteX143" fmla="*/ 1284626 w 1696814"/>
                <a:gd name="connsiteY143" fmla="*/ 1741594 h 1772847"/>
                <a:gd name="connsiteX144" fmla="*/ 1279596 w 1696814"/>
                <a:gd name="connsiteY144" fmla="*/ 1741594 h 1772847"/>
                <a:gd name="connsiteX145" fmla="*/ 1259251 w 1696814"/>
                <a:gd name="connsiteY145" fmla="*/ 1741594 h 1772847"/>
                <a:gd name="connsiteX146" fmla="*/ 1243478 w 1696814"/>
                <a:gd name="connsiteY146" fmla="*/ 1741594 h 1772847"/>
                <a:gd name="connsiteX147" fmla="*/ 1222218 w 1696814"/>
                <a:gd name="connsiteY147" fmla="*/ 1741594 h 1772847"/>
                <a:gd name="connsiteX148" fmla="*/ 1216731 w 1696814"/>
                <a:gd name="connsiteY148" fmla="*/ 1741594 h 1772847"/>
                <a:gd name="connsiteX149" fmla="*/ 1200501 w 1696814"/>
                <a:gd name="connsiteY149" fmla="*/ 1741594 h 1772847"/>
                <a:gd name="connsiteX150" fmla="*/ 1195014 w 1696814"/>
                <a:gd name="connsiteY150" fmla="*/ 1741594 h 1772847"/>
                <a:gd name="connsiteX151" fmla="*/ 1173297 w 1696814"/>
                <a:gd name="connsiteY151" fmla="*/ 1741822 h 1772847"/>
                <a:gd name="connsiteX152" fmla="*/ 1167811 w 1696814"/>
                <a:gd name="connsiteY152" fmla="*/ 1741822 h 1772847"/>
                <a:gd name="connsiteX153" fmla="*/ 1151352 w 1696814"/>
                <a:gd name="connsiteY153" fmla="*/ 1741822 h 1772847"/>
                <a:gd name="connsiteX154" fmla="*/ 1151352 w 1696814"/>
                <a:gd name="connsiteY154" fmla="*/ 1741822 h 1772847"/>
                <a:gd name="connsiteX155" fmla="*/ 1124148 w 1696814"/>
                <a:gd name="connsiteY155" fmla="*/ 1742051 h 1772847"/>
                <a:gd name="connsiteX156" fmla="*/ 1124148 w 1696814"/>
                <a:gd name="connsiteY156" fmla="*/ 1742051 h 1772847"/>
                <a:gd name="connsiteX157" fmla="*/ 1113404 w 1696814"/>
                <a:gd name="connsiteY157" fmla="*/ 1742051 h 1772847"/>
                <a:gd name="connsiteX158" fmla="*/ 1108146 w 1696814"/>
                <a:gd name="connsiteY158" fmla="*/ 1742051 h 1772847"/>
                <a:gd name="connsiteX159" fmla="*/ 1102660 w 1696814"/>
                <a:gd name="connsiteY159" fmla="*/ 1742051 h 1772847"/>
                <a:gd name="connsiteX160" fmla="*/ 1092144 w 1696814"/>
                <a:gd name="connsiteY160" fmla="*/ 1742051 h 1772847"/>
                <a:gd name="connsiteX161" fmla="*/ 1086658 w 1696814"/>
                <a:gd name="connsiteY161" fmla="*/ 1742051 h 1772847"/>
                <a:gd name="connsiteX162" fmla="*/ 1076371 w 1696814"/>
                <a:gd name="connsiteY162" fmla="*/ 1742051 h 1772847"/>
                <a:gd name="connsiteX163" fmla="*/ 1076371 w 1696814"/>
                <a:gd name="connsiteY163" fmla="*/ 1742051 h 1772847"/>
                <a:gd name="connsiteX164" fmla="*/ 1066084 w 1696814"/>
                <a:gd name="connsiteY164" fmla="*/ 1742279 h 1772847"/>
                <a:gd name="connsiteX165" fmla="*/ 1060826 w 1696814"/>
                <a:gd name="connsiteY165" fmla="*/ 1742279 h 1772847"/>
                <a:gd name="connsiteX166" fmla="*/ 1050768 w 1696814"/>
                <a:gd name="connsiteY166" fmla="*/ 1742508 h 1772847"/>
                <a:gd name="connsiteX167" fmla="*/ 1050539 w 1696814"/>
                <a:gd name="connsiteY167" fmla="*/ 1742508 h 1772847"/>
                <a:gd name="connsiteX168" fmla="*/ 1035680 w 1696814"/>
                <a:gd name="connsiteY168" fmla="*/ 1742737 h 1772847"/>
                <a:gd name="connsiteX169" fmla="*/ 1021278 w 1696814"/>
                <a:gd name="connsiteY169" fmla="*/ 1742965 h 1772847"/>
                <a:gd name="connsiteX170" fmla="*/ 1016478 w 1696814"/>
                <a:gd name="connsiteY170" fmla="*/ 1742965 h 1772847"/>
                <a:gd name="connsiteX171" fmla="*/ 993846 w 1696814"/>
                <a:gd name="connsiteY171" fmla="*/ 1743422 h 1772847"/>
                <a:gd name="connsiteX172" fmla="*/ 989274 w 1696814"/>
                <a:gd name="connsiteY172" fmla="*/ 1743422 h 1772847"/>
                <a:gd name="connsiteX173" fmla="*/ 984931 w 1696814"/>
                <a:gd name="connsiteY173" fmla="*/ 1743422 h 1772847"/>
                <a:gd name="connsiteX174" fmla="*/ 976473 w 1696814"/>
                <a:gd name="connsiteY174" fmla="*/ 1743651 h 1772847"/>
                <a:gd name="connsiteX175" fmla="*/ 964586 w 1696814"/>
                <a:gd name="connsiteY175" fmla="*/ 1743880 h 1772847"/>
                <a:gd name="connsiteX176" fmla="*/ 964357 w 1696814"/>
                <a:gd name="connsiteY176" fmla="*/ 1743880 h 1772847"/>
                <a:gd name="connsiteX177" fmla="*/ 956813 w 1696814"/>
                <a:gd name="connsiteY177" fmla="*/ 1744108 h 1772847"/>
                <a:gd name="connsiteX178" fmla="*/ 952927 w 1696814"/>
                <a:gd name="connsiteY178" fmla="*/ 1744108 h 1772847"/>
                <a:gd name="connsiteX179" fmla="*/ 945612 w 1696814"/>
                <a:gd name="connsiteY179" fmla="*/ 1744337 h 1772847"/>
                <a:gd name="connsiteX180" fmla="*/ 938982 w 1696814"/>
                <a:gd name="connsiteY180" fmla="*/ 1744565 h 1772847"/>
                <a:gd name="connsiteX181" fmla="*/ 932353 w 1696814"/>
                <a:gd name="connsiteY181" fmla="*/ 1744794 h 1772847"/>
                <a:gd name="connsiteX182" fmla="*/ 929153 w 1696814"/>
                <a:gd name="connsiteY182" fmla="*/ 1745023 h 1772847"/>
                <a:gd name="connsiteX183" fmla="*/ 923209 w 1696814"/>
                <a:gd name="connsiteY183" fmla="*/ 1745251 h 1772847"/>
                <a:gd name="connsiteX184" fmla="*/ 907664 w 1696814"/>
                <a:gd name="connsiteY184" fmla="*/ 1746166 h 1772847"/>
                <a:gd name="connsiteX185" fmla="*/ 890291 w 1696814"/>
                <a:gd name="connsiteY185" fmla="*/ 1747080 h 1772847"/>
                <a:gd name="connsiteX186" fmla="*/ 869031 w 1696814"/>
                <a:gd name="connsiteY186" fmla="*/ 1747766 h 1772847"/>
                <a:gd name="connsiteX187" fmla="*/ 860801 w 1696814"/>
                <a:gd name="connsiteY187" fmla="*/ 1747994 h 1772847"/>
                <a:gd name="connsiteX188" fmla="*/ 852114 w 1696814"/>
                <a:gd name="connsiteY188" fmla="*/ 1748223 h 1772847"/>
                <a:gd name="connsiteX189" fmla="*/ 847542 w 1696814"/>
                <a:gd name="connsiteY189" fmla="*/ 1748223 h 1772847"/>
                <a:gd name="connsiteX190" fmla="*/ 837941 w 1696814"/>
                <a:gd name="connsiteY190" fmla="*/ 1748452 h 1772847"/>
                <a:gd name="connsiteX191" fmla="*/ 832912 w 1696814"/>
                <a:gd name="connsiteY191" fmla="*/ 1748452 h 1772847"/>
                <a:gd name="connsiteX192" fmla="*/ 822625 w 1696814"/>
                <a:gd name="connsiteY192" fmla="*/ 1748680 h 1772847"/>
                <a:gd name="connsiteX193" fmla="*/ 811881 w 1696814"/>
                <a:gd name="connsiteY193" fmla="*/ 1748909 h 1772847"/>
                <a:gd name="connsiteX194" fmla="*/ 800679 w 1696814"/>
                <a:gd name="connsiteY194" fmla="*/ 1749137 h 1772847"/>
                <a:gd name="connsiteX195" fmla="*/ 789021 w 1696814"/>
                <a:gd name="connsiteY195" fmla="*/ 1749366 h 1772847"/>
                <a:gd name="connsiteX196" fmla="*/ 783077 w 1696814"/>
                <a:gd name="connsiteY196" fmla="*/ 1749366 h 1772847"/>
                <a:gd name="connsiteX197" fmla="*/ 770961 w 1696814"/>
                <a:gd name="connsiteY197" fmla="*/ 1749595 h 1772847"/>
                <a:gd name="connsiteX198" fmla="*/ 758388 w 1696814"/>
                <a:gd name="connsiteY198" fmla="*/ 1749823 h 1772847"/>
                <a:gd name="connsiteX199" fmla="*/ 751988 w 1696814"/>
                <a:gd name="connsiteY199" fmla="*/ 1749823 h 1772847"/>
                <a:gd name="connsiteX200" fmla="*/ 712211 w 1696814"/>
                <a:gd name="connsiteY200" fmla="*/ 1750052 h 1772847"/>
                <a:gd name="connsiteX201" fmla="*/ 698495 w 1696814"/>
                <a:gd name="connsiteY201" fmla="*/ 1750052 h 1772847"/>
                <a:gd name="connsiteX202" fmla="*/ 633801 w 1696814"/>
                <a:gd name="connsiteY202" fmla="*/ 1750280 h 1772847"/>
                <a:gd name="connsiteX203" fmla="*/ 559049 w 1696814"/>
                <a:gd name="connsiteY203" fmla="*/ 1750509 h 1772847"/>
                <a:gd name="connsiteX204" fmla="*/ 551505 w 1696814"/>
                <a:gd name="connsiteY204" fmla="*/ 1750509 h 1772847"/>
                <a:gd name="connsiteX205" fmla="*/ 536418 w 1696814"/>
                <a:gd name="connsiteY205" fmla="*/ 1750509 h 1772847"/>
                <a:gd name="connsiteX206" fmla="*/ 528874 w 1696814"/>
                <a:gd name="connsiteY206" fmla="*/ 1750509 h 1772847"/>
                <a:gd name="connsiteX207" fmla="*/ 513786 w 1696814"/>
                <a:gd name="connsiteY207" fmla="*/ 1750509 h 1772847"/>
                <a:gd name="connsiteX208" fmla="*/ 506243 w 1696814"/>
                <a:gd name="connsiteY208" fmla="*/ 1750509 h 1772847"/>
                <a:gd name="connsiteX209" fmla="*/ 491384 w 1696814"/>
                <a:gd name="connsiteY209" fmla="*/ 1750509 h 1772847"/>
                <a:gd name="connsiteX210" fmla="*/ 461666 w 1696814"/>
                <a:gd name="connsiteY210" fmla="*/ 1750509 h 1772847"/>
                <a:gd name="connsiteX211" fmla="*/ 447035 w 1696814"/>
                <a:gd name="connsiteY211" fmla="*/ 1750509 h 1772847"/>
                <a:gd name="connsiteX212" fmla="*/ 439720 w 1696814"/>
                <a:gd name="connsiteY212" fmla="*/ 1750509 h 1772847"/>
                <a:gd name="connsiteX213" fmla="*/ 425318 w 1696814"/>
                <a:gd name="connsiteY213" fmla="*/ 1750509 h 1772847"/>
                <a:gd name="connsiteX214" fmla="*/ 411145 w 1696814"/>
                <a:gd name="connsiteY214" fmla="*/ 1750509 h 1772847"/>
                <a:gd name="connsiteX215" fmla="*/ 397200 w 1696814"/>
                <a:gd name="connsiteY215" fmla="*/ 1750509 h 1772847"/>
                <a:gd name="connsiteX216" fmla="*/ 363368 w 1696814"/>
                <a:gd name="connsiteY216" fmla="*/ 1750280 h 1772847"/>
                <a:gd name="connsiteX217" fmla="*/ 363368 w 1696814"/>
                <a:gd name="connsiteY217" fmla="*/ 1750280 h 1772847"/>
                <a:gd name="connsiteX218" fmla="*/ 337764 w 1696814"/>
                <a:gd name="connsiteY218" fmla="*/ 1750052 h 1772847"/>
                <a:gd name="connsiteX219" fmla="*/ 337764 w 1696814"/>
                <a:gd name="connsiteY219" fmla="*/ 1750052 h 1772847"/>
                <a:gd name="connsiteX220" fmla="*/ 325420 w 1696814"/>
                <a:gd name="connsiteY220" fmla="*/ 1750052 h 1772847"/>
                <a:gd name="connsiteX221" fmla="*/ 319248 w 1696814"/>
                <a:gd name="connsiteY221" fmla="*/ 1750052 h 1772847"/>
                <a:gd name="connsiteX222" fmla="*/ 307361 w 1696814"/>
                <a:gd name="connsiteY222" fmla="*/ 1749823 h 1772847"/>
                <a:gd name="connsiteX223" fmla="*/ 307132 w 1696814"/>
                <a:gd name="connsiteY223" fmla="*/ 1749823 h 1772847"/>
                <a:gd name="connsiteX224" fmla="*/ 284729 w 1696814"/>
                <a:gd name="connsiteY224" fmla="*/ 1749595 h 1772847"/>
                <a:gd name="connsiteX225" fmla="*/ 279243 w 1696814"/>
                <a:gd name="connsiteY225" fmla="*/ 1749595 h 1772847"/>
                <a:gd name="connsiteX226" fmla="*/ 273985 w 1696814"/>
                <a:gd name="connsiteY226" fmla="*/ 1749595 h 1772847"/>
                <a:gd name="connsiteX227" fmla="*/ 259126 w 1696814"/>
                <a:gd name="connsiteY227" fmla="*/ 1749366 h 1772847"/>
                <a:gd name="connsiteX228" fmla="*/ 254325 w 1696814"/>
                <a:gd name="connsiteY228" fmla="*/ 1749366 h 1772847"/>
                <a:gd name="connsiteX229" fmla="*/ 249753 w 1696814"/>
                <a:gd name="connsiteY229" fmla="*/ 1749366 h 1772847"/>
                <a:gd name="connsiteX230" fmla="*/ 240838 w 1696814"/>
                <a:gd name="connsiteY230" fmla="*/ 1749137 h 1772847"/>
                <a:gd name="connsiteX231" fmla="*/ 236495 w 1696814"/>
                <a:gd name="connsiteY231" fmla="*/ 1749137 h 1772847"/>
                <a:gd name="connsiteX232" fmla="*/ 228494 w 1696814"/>
                <a:gd name="connsiteY232" fmla="*/ 1748909 h 1772847"/>
                <a:gd name="connsiteX233" fmla="*/ 224379 w 1696814"/>
                <a:gd name="connsiteY233" fmla="*/ 1748909 h 1772847"/>
                <a:gd name="connsiteX234" fmla="*/ 217292 w 1696814"/>
                <a:gd name="connsiteY234" fmla="*/ 1748680 h 1772847"/>
                <a:gd name="connsiteX235" fmla="*/ 201976 w 1696814"/>
                <a:gd name="connsiteY235" fmla="*/ 1748223 h 1772847"/>
                <a:gd name="connsiteX236" fmla="*/ 196947 w 1696814"/>
                <a:gd name="connsiteY236" fmla="*/ 1747994 h 1772847"/>
                <a:gd name="connsiteX237" fmla="*/ 189174 w 1696814"/>
                <a:gd name="connsiteY237" fmla="*/ 1747537 h 1772847"/>
                <a:gd name="connsiteX238" fmla="*/ 80818 w 1696814"/>
                <a:gd name="connsiteY238" fmla="*/ 1742279 h 1772847"/>
                <a:gd name="connsiteX239" fmla="*/ 73274 w 1696814"/>
                <a:gd name="connsiteY239" fmla="*/ 1742051 h 1772847"/>
                <a:gd name="connsiteX240" fmla="*/ 70988 w 1696814"/>
                <a:gd name="connsiteY240" fmla="*/ 1742051 h 1772847"/>
                <a:gd name="connsiteX241" fmla="*/ 66873 w 1696814"/>
                <a:gd name="connsiteY241" fmla="*/ 1741822 h 1772847"/>
                <a:gd name="connsiteX242" fmla="*/ 59101 w 1696814"/>
                <a:gd name="connsiteY242" fmla="*/ 1740679 h 1772847"/>
                <a:gd name="connsiteX243" fmla="*/ 56586 w 1696814"/>
                <a:gd name="connsiteY243" fmla="*/ 1739993 h 1772847"/>
                <a:gd name="connsiteX244" fmla="*/ 53615 w 1696814"/>
                <a:gd name="connsiteY244" fmla="*/ 1738393 h 1772847"/>
                <a:gd name="connsiteX245" fmla="*/ 52472 w 1696814"/>
                <a:gd name="connsiteY245" fmla="*/ 1737250 h 1772847"/>
                <a:gd name="connsiteX246" fmla="*/ 51786 w 1696814"/>
                <a:gd name="connsiteY246" fmla="*/ 1736564 h 1772847"/>
                <a:gd name="connsiteX247" fmla="*/ 49043 w 1696814"/>
                <a:gd name="connsiteY247" fmla="*/ 1731307 h 1772847"/>
                <a:gd name="connsiteX248" fmla="*/ 48585 w 1696814"/>
                <a:gd name="connsiteY248" fmla="*/ 1729935 h 1772847"/>
                <a:gd name="connsiteX249" fmla="*/ 47900 w 1696814"/>
                <a:gd name="connsiteY249" fmla="*/ 1727878 h 1772847"/>
                <a:gd name="connsiteX250" fmla="*/ 46985 w 1696814"/>
                <a:gd name="connsiteY250" fmla="*/ 1724677 h 1772847"/>
                <a:gd name="connsiteX251" fmla="*/ 46071 w 1696814"/>
                <a:gd name="connsiteY251" fmla="*/ 1720562 h 1772847"/>
                <a:gd name="connsiteX252" fmla="*/ 44928 w 1696814"/>
                <a:gd name="connsiteY252" fmla="*/ 1715762 h 1772847"/>
                <a:gd name="connsiteX253" fmla="*/ 44471 w 1696814"/>
                <a:gd name="connsiteY253" fmla="*/ 1713019 h 1772847"/>
                <a:gd name="connsiteX254" fmla="*/ 34869 w 1696814"/>
                <a:gd name="connsiteY254" fmla="*/ 1643981 h 1772847"/>
                <a:gd name="connsiteX255" fmla="*/ 34641 w 1696814"/>
                <a:gd name="connsiteY255" fmla="*/ 1641238 h 1772847"/>
                <a:gd name="connsiteX256" fmla="*/ 34412 w 1696814"/>
                <a:gd name="connsiteY256" fmla="*/ 1639867 h 1772847"/>
                <a:gd name="connsiteX257" fmla="*/ 34184 w 1696814"/>
                <a:gd name="connsiteY257" fmla="*/ 1638266 h 1772847"/>
                <a:gd name="connsiteX258" fmla="*/ 33955 w 1696814"/>
                <a:gd name="connsiteY258" fmla="*/ 1636209 h 1772847"/>
                <a:gd name="connsiteX259" fmla="*/ 33955 w 1696814"/>
                <a:gd name="connsiteY259" fmla="*/ 1635295 h 1772847"/>
                <a:gd name="connsiteX260" fmla="*/ 33726 w 1696814"/>
                <a:gd name="connsiteY260" fmla="*/ 1632780 h 1772847"/>
                <a:gd name="connsiteX261" fmla="*/ 33726 w 1696814"/>
                <a:gd name="connsiteY261" fmla="*/ 1632094 h 1772847"/>
                <a:gd name="connsiteX262" fmla="*/ 33498 w 1696814"/>
                <a:gd name="connsiteY262" fmla="*/ 1628894 h 1772847"/>
                <a:gd name="connsiteX263" fmla="*/ 33498 w 1696814"/>
                <a:gd name="connsiteY263" fmla="*/ 1628894 h 1772847"/>
                <a:gd name="connsiteX264" fmla="*/ 33269 w 1696814"/>
                <a:gd name="connsiteY264" fmla="*/ 1625465 h 1772847"/>
                <a:gd name="connsiteX265" fmla="*/ 33269 w 1696814"/>
                <a:gd name="connsiteY265" fmla="*/ 1625465 h 1772847"/>
                <a:gd name="connsiteX266" fmla="*/ 23439 w 1696814"/>
                <a:gd name="connsiteY266" fmla="*/ 1378120 h 1772847"/>
                <a:gd name="connsiteX267" fmla="*/ 44242 w 1696814"/>
                <a:gd name="connsiteY267" fmla="*/ 1361203 h 1772847"/>
                <a:gd name="connsiteX268" fmla="*/ 122195 w 1696814"/>
                <a:gd name="connsiteY268" fmla="*/ 1361889 h 1772847"/>
                <a:gd name="connsiteX269" fmla="*/ 358567 w 1696814"/>
                <a:gd name="connsiteY269" fmla="*/ 1352745 h 1772847"/>
                <a:gd name="connsiteX270" fmla="*/ 428290 w 1696814"/>
                <a:gd name="connsiteY270" fmla="*/ 1351145 h 1772847"/>
                <a:gd name="connsiteX271" fmla="*/ 450693 w 1696814"/>
                <a:gd name="connsiteY271" fmla="*/ 1325770 h 1772847"/>
                <a:gd name="connsiteX272" fmla="*/ 445664 w 1696814"/>
                <a:gd name="connsiteY272" fmla="*/ 1284394 h 1772847"/>
                <a:gd name="connsiteX273" fmla="*/ 434005 w 1696814"/>
                <a:gd name="connsiteY273" fmla="*/ 964582 h 1772847"/>
                <a:gd name="connsiteX274" fmla="*/ 460980 w 1696814"/>
                <a:gd name="connsiteY274" fmla="*/ 939665 h 1772847"/>
                <a:gd name="connsiteX275" fmla="*/ 652547 w 1696814"/>
                <a:gd name="connsiteY275" fmla="*/ 934636 h 1772847"/>
                <a:gd name="connsiteX276" fmla="*/ 671749 w 1696814"/>
                <a:gd name="connsiteY276" fmla="*/ 937379 h 1772847"/>
                <a:gd name="connsiteX277" fmla="*/ 704896 w 1696814"/>
                <a:gd name="connsiteY277" fmla="*/ 937150 h 1772847"/>
                <a:gd name="connsiteX278" fmla="*/ 892577 w 1696814"/>
                <a:gd name="connsiteY278" fmla="*/ 935550 h 1772847"/>
                <a:gd name="connsiteX279" fmla="*/ 914751 w 1696814"/>
                <a:gd name="connsiteY279" fmla="*/ 937379 h 1772847"/>
                <a:gd name="connsiteX280" fmla="*/ 1188156 w 1696814"/>
                <a:gd name="connsiteY280" fmla="*/ 942179 h 1772847"/>
                <a:gd name="connsiteX281" fmla="*/ 1205530 w 1696814"/>
                <a:gd name="connsiteY281" fmla="*/ 974412 h 1772847"/>
                <a:gd name="connsiteX282" fmla="*/ 1208502 w 1696814"/>
                <a:gd name="connsiteY282" fmla="*/ 1049621 h 1772847"/>
                <a:gd name="connsiteX283" fmla="*/ 1208730 w 1696814"/>
                <a:gd name="connsiteY283" fmla="*/ 1169636 h 1772847"/>
                <a:gd name="connsiteX284" fmla="*/ 1201415 w 1696814"/>
                <a:gd name="connsiteY284" fmla="*/ 1439842 h 1772847"/>
                <a:gd name="connsiteX285" fmla="*/ 1229533 w 1696814"/>
                <a:gd name="connsiteY285" fmla="*/ 1459044 h 1772847"/>
                <a:gd name="connsiteX286" fmla="*/ 1241877 w 1696814"/>
                <a:gd name="connsiteY286" fmla="*/ 1457901 h 1772847"/>
                <a:gd name="connsiteX287" fmla="*/ 1242792 w 1696814"/>
                <a:gd name="connsiteY287" fmla="*/ 1457901 h 1772847"/>
                <a:gd name="connsiteX288" fmla="*/ 1243249 w 1696814"/>
                <a:gd name="connsiteY288" fmla="*/ 1457901 h 1772847"/>
                <a:gd name="connsiteX289" fmla="*/ 1244621 w 1696814"/>
                <a:gd name="connsiteY289" fmla="*/ 1457672 h 1772847"/>
                <a:gd name="connsiteX290" fmla="*/ 1252393 w 1696814"/>
                <a:gd name="connsiteY290" fmla="*/ 1456987 h 1772847"/>
                <a:gd name="connsiteX291" fmla="*/ 1254222 w 1696814"/>
                <a:gd name="connsiteY291" fmla="*/ 1456758 h 1772847"/>
                <a:gd name="connsiteX292" fmla="*/ 1262223 w 1696814"/>
                <a:gd name="connsiteY292" fmla="*/ 1456072 h 1772847"/>
                <a:gd name="connsiteX293" fmla="*/ 1262680 w 1696814"/>
                <a:gd name="connsiteY293" fmla="*/ 1456072 h 1772847"/>
                <a:gd name="connsiteX294" fmla="*/ 1270681 w 1696814"/>
                <a:gd name="connsiteY294" fmla="*/ 1455386 h 1772847"/>
                <a:gd name="connsiteX295" fmla="*/ 1272510 w 1696814"/>
                <a:gd name="connsiteY295" fmla="*/ 1455158 h 1772847"/>
                <a:gd name="connsiteX296" fmla="*/ 1281197 w 1696814"/>
                <a:gd name="connsiteY296" fmla="*/ 1454472 h 1772847"/>
                <a:gd name="connsiteX297" fmla="*/ 1282111 w 1696814"/>
                <a:gd name="connsiteY297" fmla="*/ 1454472 h 1772847"/>
                <a:gd name="connsiteX298" fmla="*/ 1290798 w 1696814"/>
                <a:gd name="connsiteY298" fmla="*/ 1453786 h 1772847"/>
                <a:gd name="connsiteX299" fmla="*/ 1291941 w 1696814"/>
                <a:gd name="connsiteY299" fmla="*/ 1453786 h 1772847"/>
                <a:gd name="connsiteX300" fmla="*/ 1301542 w 1696814"/>
                <a:gd name="connsiteY300" fmla="*/ 1453100 h 1772847"/>
                <a:gd name="connsiteX301" fmla="*/ 1302685 w 1696814"/>
                <a:gd name="connsiteY301" fmla="*/ 1453100 h 1772847"/>
                <a:gd name="connsiteX302" fmla="*/ 1312286 w 1696814"/>
                <a:gd name="connsiteY302" fmla="*/ 1452415 h 1772847"/>
                <a:gd name="connsiteX303" fmla="*/ 1312972 w 1696814"/>
                <a:gd name="connsiteY303" fmla="*/ 1452415 h 1772847"/>
                <a:gd name="connsiteX304" fmla="*/ 1323259 w 1696814"/>
                <a:gd name="connsiteY304" fmla="*/ 1451729 h 1772847"/>
                <a:gd name="connsiteX305" fmla="*/ 1324173 w 1696814"/>
                <a:gd name="connsiteY305" fmla="*/ 1451729 h 1772847"/>
                <a:gd name="connsiteX306" fmla="*/ 1345433 w 1696814"/>
                <a:gd name="connsiteY306" fmla="*/ 1450129 h 1772847"/>
                <a:gd name="connsiteX307" fmla="*/ 1346348 w 1696814"/>
                <a:gd name="connsiteY307" fmla="*/ 1450129 h 1772847"/>
                <a:gd name="connsiteX308" fmla="*/ 1368522 w 1696814"/>
                <a:gd name="connsiteY308" fmla="*/ 1448757 h 1772847"/>
                <a:gd name="connsiteX309" fmla="*/ 1368979 w 1696814"/>
                <a:gd name="connsiteY309" fmla="*/ 1448757 h 1772847"/>
                <a:gd name="connsiteX310" fmla="*/ 1392068 w 1696814"/>
                <a:gd name="connsiteY310" fmla="*/ 1447385 h 1772847"/>
                <a:gd name="connsiteX311" fmla="*/ 1392296 w 1696814"/>
                <a:gd name="connsiteY311" fmla="*/ 1447385 h 1772847"/>
                <a:gd name="connsiteX312" fmla="*/ 1610381 w 1696814"/>
                <a:gd name="connsiteY312" fmla="*/ 1442813 h 1772847"/>
                <a:gd name="connsiteX313" fmla="*/ 1610838 w 1696814"/>
                <a:gd name="connsiteY313" fmla="*/ 1442813 h 1772847"/>
                <a:gd name="connsiteX314" fmla="*/ 1619982 w 1696814"/>
                <a:gd name="connsiteY314" fmla="*/ 1443499 h 1772847"/>
                <a:gd name="connsiteX315" fmla="*/ 1621125 w 1696814"/>
                <a:gd name="connsiteY315" fmla="*/ 1443499 h 1772847"/>
                <a:gd name="connsiteX316" fmla="*/ 1623639 w 1696814"/>
                <a:gd name="connsiteY316" fmla="*/ 1443728 h 1772847"/>
                <a:gd name="connsiteX317" fmla="*/ 1624554 w 1696814"/>
                <a:gd name="connsiteY317" fmla="*/ 1443728 h 1772847"/>
                <a:gd name="connsiteX318" fmla="*/ 1628669 w 1696814"/>
                <a:gd name="connsiteY318" fmla="*/ 1444185 h 1772847"/>
                <a:gd name="connsiteX319" fmla="*/ 1630269 w 1696814"/>
                <a:gd name="connsiteY319" fmla="*/ 1444414 h 1772847"/>
                <a:gd name="connsiteX320" fmla="*/ 1632098 w 1696814"/>
                <a:gd name="connsiteY320" fmla="*/ 1444642 h 1772847"/>
                <a:gd name="connsiteX321" fmla="*/ 1633926 w 1696814"/>
                <a:gd name="connsiteY321" fmla="*/ 1444871 h 1772847"/>
                <a:gd name="connsiteX322" fmla="*/ 1635755 w 1696814"/>
                <a:gd name="connsiteY322" fmla="*/ 1445099 h 1772847"/>
                <a:gd name="connsiteX323" fmla="*/ 1638270 w 1696814"/>
                <a:gd name="connsiteY323" fmla="*/ 1445328 h 1772847"/>
                <a:gd name="connsiteX324" fmla="*/ 1639413 w 1696814"/>
                <a:gd name="connsiteY324" fmla="*/ 1445557 h 1772847"/>
                <a:gd name="connsiteX325" fmla="*/ 1641470 w 1696814"/>
                <a:gd name="connsiteY325" fmla="*/ 1445785 h 1772847"/>
                <a:gd name="connsiteX326" fmla="*/ 1642385 w 1696814"/>
                <a:gd name="connsiteY326" fmla="*/ 1446014 h 1772847"/>
                <a:gd name="connsiteX327" fmla="*/ 1645128 w 1696814"/>
                <a:gd name="connsiteY327" fmla="*/ 1446471 h 1772847"/>
                <a:gd name="connsiteX328" fmla="*/ 1645814 w 1696814"/>
                <a:gd name="connsiteY328" fmla="*/ 1446700 h 1772847"/>
                <a:gd name="connsiteX329" fmla="*/ 1647871 w 1696814"/>
                <a:gd name="connsiteY329" fmla="*/ 1447157 h 1772847"/>
                <a:gd name="connsiteX330" fmla="*/ 1648557 w 1696814"/>
                <a:gd name="connsiteY330" fmla="*/ 1447385 h 1772847"/>
                <a:gd name="connsiteX331" fmla="*/ 1650843 w 1696814"/>
                <a:gd name="connsiteY331" fmla="*/ 1448071 h 1772847"/>
                <a:gd name="connsiteX332" fmla="*/ 1672103 w 1696814"/>
                <a:gd name="connsiteY332" fmla="*/ 1458587 h 1772847"/>
                <a:gd name="connsiteX333" fmla="*/ 1675074 w 1696814"/>
                <a:gd name="connsiteY333" fmla="*/ 1465445 h 1772847"/>
                <a:gd name="connsiteX334" fmla="*/ 1675760 w 1696814"/>
                <a:gd name="connsiteY334" fmla="*/ 1470017 h 1772847"/>
                <a:gd name="connsiteX335" fmla="*/ 1676446 w 1696814"/>
                <a:gd name="connsiteY335" fmla="*/ 1472531 h 17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696814" h="1772847">
                  <a:moveTo>
                    <a:pt x="1648100" y="1422697"/>
                  </a:moveTo>
                  <a:cubicBezTo>
                    <a:pt x="1574490" y="1419953"/>
                    <a:pt x="1374237" y="1429097"/>
                    <a:pt x="1347262" y="1431612"/>
                  </a:cubicBezTo>
                  <a:cubicBezTo>
                    <a:pt x="1314115" y="1434812"/>
                    <a:pt x="1280511" y="1435270"/>
                    <a:pt x="1247135" y="1435955"/>
                  </a:cubicBezTo>
                  <a:cubicBezTo>
                    <a:pt x="1224504" y="1436641"/>
                    <a:pt x="1221761" y="1433669"/>
                    <a:pt x="1222904" y="1410124"/>
                  </a:cubicBezTo>
                  <a:cubicBezTo>
                    <a:pt x="1224047" y="1387035"/>
                    <a:pt x="1228161" y="1123231"/>
                    <a:pt x="1227476" y="1014646"/>
                  </a:cubicBezTo>
                  <a:cubicBezTo>
                    <a:pt x="1227476" y="996129"/>
                    <a:pt x="1224732" y="977612"/>
                    <a:pt x="1222446" y="959096"/>
                  </a:cubicBezTo>
                  <a:cubicBezTo>
                    <a:pt x="1220618" y="943780"/>
                    <a:pt x="1218789" y="930064"/>
                    <a:pt x="1203015" y="926177"/>
                  </a:cubicBezTo>
                  <a:cubicBezTo>
                    <a:pt x="1180384" y="920691"/>
                    <a:pt x="1151580" y="920005"/>
                    <a:pt x="1127806" y="920234"/>
                  </a:cubicBezTo>
                  <a:cubicBezTo>
                    <a:pt x="1080486" y="920920"/>
                    <a:pt x="1033166" y="920462"/>
                    <a:pt x="980359" y="920462"/>
                  </a:cubicBezTo>
                  <a:cubicBezTo>
                    <a:pt x="993846" y="896231"/>
                    <a:pt x="988131" y="875885"/>
                    <a:pt x="987903" y="855540"/>
                  </a:cubicBezTo>
                  <a:cubicBezTo>
                    <a:pt x="987217" y="784674"/>
                    <a:pt x="976701" y="715408"/>
                    <a:pt x="967329" y="645457"/>
                  </a:cubicBezTo>
                  <a:cubicBezTo>
                    <a:pt x="958185" y="578020"/>
                    <a:pt x="949269" y="511040"/>
                    <a:pt x="953156" y="442917"/>
                  </a:cubicBezTo>
                  <a:cubicBezTo>
                    <a:pt x="957956" y="359021"/>
                    <a:pt x="978987" y="278096"/>
                    <a:pt x="998418" y="196943"/>
                  </a:cubicBezTo>
                  <a:cubicBezTo>
                    <a:pt x="1004133" y="172483"/>
                    <a:pt x="1011906" y="148709"/>
                    <a:pt x="1018307" y="124477"/>
                  </a:cubicBezTo>
                  <a:cubicBezTo>
                    <a:pt x="1024936" y="99102"/>
                    <a:pt x="1028136" y="73271"/>
                    <a:pt x="1025850" y="47210"/>
                  </a:cubicBezTo>
                  <a:cubicBezTo>
                    <a:pt x="1023564" y="20693"/>
                    <a:pt x="1004819" y="2862"/>
                    <a:pt x="978987" y="347"/>
                  </a:cubicBezTo>
                  <a:cubicBezTo>
                    <a:pt x="955213" y="-1939"/>
                    <a:pt x="943326" y="6748"/>
                    <a:pt x="933725" y="35780"/>
                  </a:cubicBezTo>
                  <a:cubicBezTo>
                    <a:pt x="925952" y="59555"/>
                    <a:pt x="920009" y="83786"/>
                    <a:pt x="912693" y="107789"/>
                  </a:cubicBezTo>
                  <a:cubicBezTo>
                    <a:pt x="910179" y="116247"/>
                    <a:pt x="909950" y="126306"/>
                    <a:pt x="900120" y="131564"/>
                  </a:cubicBezTo>
                  <a:cubicBezTo>
                    <a:pt x="879546" y="115562"/>
                    <a:pt x="856229" y="107789"/>
                    <a:pt x="830855" y="105046"/>
                  </a:cubicBezTo>
                  <a:cubicBezTo>
                    <a:pt x="754045" y="100703"/>
                    <a:pt x="726384" y="148023"/>
                    <a:pt x="714040" y="179112"/>
                  </a:cubicBezTo>
                  <a:cubicBezTo>
                    <a:pt x="699867" y="142536"/>
                    <a:pt x="678836" y="111675"/>
                    <a:pt x="660548" y="81729"/>
                  </a:cubicBezTo>
                  <a:cubicBezTo>
                    <a:pt x="650946" y="65955"/>
                    <a:pt x="640659" y="50411"/>
                    <a:pt x="629915" y="35094"/>
                  </a:cubicBezTo>
                  <a:cubicBezTo>
                    <a:pt x="623286" y="25722"/>
                    <a:pt x="614370" y="18864"/>
                    <a:pt x="602255" y="18178"/>
                  </a:cubicBezTo>
                  <a:cubicBezTo>
                    <a:pt x="564078" y="16349"/>
                    <a:pt x="537789" y="52239"/>
                    <a:pt x="552420" y="86987"/>
                  </a:cubicBezTo>
                  <a:cubicBezTo>
                    <a:pt x="562478" y="110990"/>
                    <a:pt x="575737" y="133621"/>
                    <a:pt x="585110" y="157853"/>
                  </a:cubicBezTo>
                  <a:cubicBezTo>
                    <a:pt x="612542" y="228947"/>
                    <a:pt x="639516" y="300042"/>
                    <a:pt x="664662" y="371822"/>
                  </a:cubicBezTo>
                  <a:cubicBezTo>
                    <a:pt x="675178" y="401540"/>
                    <a:pt x="679293" y="433316"/>
                    <a:pt x="675635" y="465091"/>
                  </a:cubicBezTo>
                  <a:cubicBezTo>
                    <a:pt x="668549" y="524070"/>
                    <a:pt x="663291" y="583277"/>
                    <a:pt x="661691" y="642942"/>
                  </a:cubicBezTo>
                  <a:cubicBezTo>
                    <a:pt x="661233" y="657801"/>
                    <a:pt x="661005" y="672660"/>
                    <a:pt x="658947" y="687519"/>
                  </a:cubicBezTo>
                  <a:cubicBezTo>
                    <a:pt x="652775" y="729810"/>
                    <a:pt x="647517" y="772101"/>
                    <a:pt x="644317" y="814849"/>
                  </a:cubicBezTo>
                  <a:cubicBezTo>
                    <a:pt x="642260" y="842510"/>
                    <a:pt x="637230" y="870170"/>
                    <a:pt x="635402" y="897831"/>
                  </a:cubicBezTo>
                  <a:cubicBezTo>
                    <a:pt x="634259" y="913604"/>
                    <a:pt x="627172" y="918862"/>
                    <a:pt x="612770" y="918405"/>
                  </a:cubicBezTo>
                  <a:cubicBezTo>
                    <a:pt x="606369" y="918176"/>
                    <a:pt x="599740" y="919548"/>
                    <a:pt x="593339" y="919777"/>
                  </a:cubicBezTo>
                  <a:cubicBezTo>
                    <a:pt x="546019" y="920462"/>
                    <a:pt x="498470" y="920920"/>
                    <a:pt x="451150" y="921834"/>
                  </a:cubicBezTo>
                  <a:cubicBezTo>
                    <a:pt x="428519" y="922291"/>
                    <a:pt x="416860" y="930521"/>
                    <a:pt x="415946" y="952238"/>
                  </a:cubicBezTo>
                  <a:cubicBezTo>
                    <a:pt x="414574" y="987442"/>
                    <a:pt x="423718" y="1226558"/>
                    <a:pt x="428976" y="1310911"/>
                  </a:cubicBezTo>
                  <a:cubicBezTo>
                    <a:pt x="430119" y="1330342"/>
                    <a:pt x="427604" y="1332857"/>
                    <a:pt x="407030" y="1333543"/>
                  </a:cubicBezTo>
                  <a:cubicBezTo>
                    <a:pt x="369083" y="1334914"/>
                    <a:pt x="330906" y="1338115"/>
                    <a:pt x="292959" y="1339029"/>
                  </a:cubicBezTo>
                  <a:cubicBezTo>
                    <a:pt x="221407" y="1340629"/>
                    <a:pt x="115565" y="1345887"/>
                    <a:pt x="43785" y="1343601"/>
                  </a:cubicBezTo>
                  <a:cubicBezTo>
                    <a:pt x="34641" y="1343372"/>
                    <a:pt x="7666" y="1344515"/>
                    <a:pt x="1722" y="1369433"/>
                  </a:cubicBezTo>
                  <a:cubicBezTo>
                    <a:pt x="-3764" y="1393207"/>
                    <a:pt x="5151" y="1552541"/>
                    <a:pt x="10409" y="1607863"/>
                  </a:cubicBezTo>
                  <a:cubicBezTo>
                    <a:pt x="14753" y="1653125"/>
                    <a:pt x="23668" y="1697931"/>
                    <a:pt x="30297" y="1742965"/>
                  </a:cubicBezTo>
                  <a:cubicBezTo>
                    <a:pt x="32126" y="1754852"/>
                    <a:pt x="34184" y="1760796"/>
                    <a:pt x="49957" y="1762396"/>
                  </a:cubicBezTo>
                  <a:cubicBezTo>
                    <a:pt x="87219" y="1766511"/>
                    <a:pt x="485669" y="1774055"/>
                    <a:pt x="522702" y="1772683"/>
                  </a:cubicBezTo>
                  <a:cubicBezTo>
                    <a:pt x="565450" y="1771083"/>
                    <a:pt x="608198" y="1769711"/>
                    <a:pt x="650718" y="1770397"/>
                  </a:cubicBezTo>
                  <a:cubicBezTo>
                    <a:pt x="652547" y="1770397"/>
                    <a:pt x="654604" y="1770397"/>
                    <a:pt x="656433" y="1770626"/>
                  </a:cubicBezTo>
                  <a:cubicBezTo>
                    <a:pt x="727070" y="1772226"/>
                    <a:pt x="985845" y="1766968"/>
                    <a:pt x="1034766" y="1762625"/>
                  </a:cubicBezTo>
                  <a:cubicBezTo>
                    <a:pt x="1068141" y="1759653"/>
                    <a:pt x="1101746" y="1766054"/>
                    <a:pt x="1134893" y="1763539"/>
                  </a:cubicBezTo>
                  <a:cubicBezTo>
                    <a:pt x="1223132" y="1757138"/>
                    <a:pt x="1311372" y="1766054"/>
                    <a:pt x="1399611" y="1762168"/>
                  </a:cubicBezTo>
                  <a:cubicBezTo>
                    <a:pt x="1423614" y="1761025"/>
                    <a:pt x="1447617" y="1763996"/>
                    <a:pt x="1471849" y="1762853"/>
                  </a:cubicBezTo>
                  <a:cubicBezTo>
                    <a:pt x="1533114" y="1759653"/>
                    <a:pt x="1594379" y="1757367"/>
                    <a:pt x="1655643" y="1755538"/>
                  </a:cubicBezTo>
                  <a:cubicBezTo>
                    <a:pt x="1680332" y="1754852"/>
                    <a:pt x="1674160" y="1720791"/>
                    <a:pt x="1674617" y="1715305"/>
                  </a:cubicBezTo>
                  <a:cubicBezTo>
                    <a:pt x="1676903" y="1682843"/>
                    <a:pt x="1679189" y="1650382"/>
                    <a:pt x="1682390" y="1618150"/>
                  </a:cubicBezTo>
                  <a:cubicBezTo>
                    <a:pt x="1686962" y="1570144"/>
                    <a:pt x="1693362" y="1522138"/>
                    <a:pt x="1696563" y="1474132"/>
                  </a:cubicBezTo>
                  <a:cubicBezTo>
                    <a:pt x="1698849" y="1435270"/>
                    <a:pt x="1685819" y="1424068"/>
                    <a:pt x="1648100" y="1422697"/>
                  </a:cubicBezTo>
                  <a:close/>
                  <a:moveTo>
                    <a:pt x="825825" y="124248"/>
                  </a:moveTo>
                  <a:cubicBezTo>
                    <a:pt x="879775" y="123791"/>
                    <a:pt x="922752" y="170883"/>
                    <a:pt x="917951" y="217289"/>
                  </a:cubicBezTo>
                  <a:cubicBezTo>
                    <a:pt x="913379" y="294098"/>
                    <a:pt x="884804" y="314901"/>
                    <a:pt x="822396" y="315587"/>
                  </a:cubicBezTo>
                  <a:cubicBezTo>
                    <a:pt x="769818" y="316272"/>
                    <a:pt x="724556" y="286326"/>
                    <a:pt x="725470" y="214545"/>
                  </a:cubicBezTo>
                  <a:cubicBezTo>
                    <a:pt x="726384" y="159224"/>
                    <a:pt x="774848" y="124706"/>
                    <a:pt x="825825" y="124248"/>
                  </a:cubicBezTo>
                  <a:close/>
                  <a:moveTo>
                    <a:pt x="655747" y="869485"/>
                  </a:moveTo>
                  <a:cubicBezTo>
                    <a:pt x="662605" y="808677"/>
                    <a:pt x="669692" y="747869"/>
                    <a:pt x="676321" y="686833"/>
                  </a:cubicBezTo>
                  <a:cubicBezTo>
                    <a:pt x="679521" y="657344"/>
                    <a:pt x="682950" y="627854"/>
                    <a:pt x="684322" y="598136"/>
                  </a:cubicBezTo>
                  <a:cubicBezTo>
                    <a:pt x="686379" y="551731"/>
                    <a:pt x="690723" y="505553"/>
                    <a:pt x="694609" y="459147"/>
                  </a:cubicBezTo>
                  <a:cubicBezTo>
                    <a:pt x="697809" y="420743"/>
                    <a:pt x="690266" y="383024"/>
                    <a:pt x="677235" y="347133"/>
                  </a:cubicBezTo>
                  <a:cubicBezTo>
                    <a:pt x="646374" y="262551"/>
                    <a:pt x="617571" y="177284"/>
                    <a:pt x="577109" y="96588"/>
                  </a:cubicBezTo>
                  <a:cubicBezTo>
                    <a:pt x="573451" y="89273"/>
                    <a:pt x="570479" y="81043"/>
                    <a:pt x="568879" y="73042"/>
                  </a:cubicBezTo>
                  <a:cubicBezTo>
                    <a:pt x="565907" y="56811"/>
                    <a:pt x="585795" y="34866"/>
                    <a:pt x="602255" y="35780"/>
                  </a:cubicBezTo>
                  <a:cubicBezTo>
                    <a:pt x="607512" y="36009"/>
                    <a:pt x="610256" y="39895"/>
                    <a:pt x="612999" y="43553"/>
                  </a:cubicBezTo>
                  <a:cubicBezTo>
                    <a:pt x="622143" y="56354"/>
                    <a:pt x="632430" y="68699"/>
                    <a:pt x="639974" y="82415"/>
                  </a:cubicBezTo>
                  <a:cubicBezTo>
                    <a:pt x="658490" y="115562"/>
                    <a:pt x="679293" y="147566"/>
                    <a:pt x="692780" y="183227"/>
                  </a:cubicBezTo>
                  <a:cubicBezTo>
                    <a:pt x="698952" y="199458"/>
                    <a:pt x="705582" y="215460"/>
                    <a:pt x="707639" y="233519"/>
                  </a:cubicBezTo>
                  <a:cubicBezTo>
                    <a:pt x="713126" y="280839"/>
                    <a:pt x="737129" y="310329"/>
                    <a:pt x="783077" y="327017"/>
                  </a:cubicBezTo>
                  <a:cubicBezTo>
                    <a:pt x="826511" y="342790"/>
                    <a:pt x="866745" y="335703"/>
                    <a:pt x="900578" y="310557"/>
                  </a:cubicBezTo>
                  <a:cubicBezTo>
                    <a:pt x="921609" y="292727"/>
                    <a:pt x="932582" y="257294"/>
                    <a:pt x="936468" y="226204"/>
                  </a:cubicBezTo>
                  <a:cubicBezTo>
                    <a:pt x="939211" y="202658"/>
                    <a:pt x="937154" y="179798"/>
                    <a:pt x="925266" y="158767"/>
                  </a:cubicBezTo>
                  <a:cubicBezTo>
                    <a:pt x="921380" y="151909"/>
                    <a:pt x="920466" y="145508"/>
                    <a:pt x="922752" y="137507"/>
                  </a:cubicBezTo>
                  <a:cubicBezTo>
                    <a:pt x="931439" y="108246"/>
                    <a:pt x="939440" y="78528"/>
                    <a:pt x="947669" y="49039"/>
                  </a:cubicBezTo>
                  <a:cubicBezTo>
                    <a:pt x="947898" y="48125"/>
                    <a:pt x="947898" y="47210"/>
                    <a:pt x="948355" y="46296"/>
                  </a:cubicBezTo>
                  <a:cubicBezTo>
                    <a:pt x="955442" y="25493"/>
                    <a:pt x="966414" y="15892"/>
                    <a:pt x="981045" y="18178"/>
                  </a:cubicBezTo>
                  <a:cubicBezTo>
                    <a:pt x="997504" y="20693"/>
                    <a:pt x="1007105" y="33494"/>
                    <a:pt x="1007791" y="55211"/>
                  </a:cubicBezTo>
                  <a:cubicBezTo>
                    <a:pt x="1008705" y="78528"/>
                    <a:pt x="1004591" y="101388"/>
                    <a:pt x="998647" y="124020"/>
                  </a:cubicBezTo>
                  <a:cubicBezTo>
                    <a:pt x="982874" y="184142"/>
                    <a:pt x="965500" y="243806"/>
                    <a:pt x="954527" y="305300"/>
                  </a:cubicBezTo>
                  <a:cubicBezTo>
                    <a:pt x="942640" y="372965"/>
                    <a:pt x="931210" y="440402"/>
                    <a:pt x="933496" y="509668"/>
                  </a:cubicBezTo>
                  <a:cubicBezTo>
                    <a:pt x="935096" y="557217"/>
                    <a:pt x="944012" y="603623"/>
                    <a:pt x="949269" y="650714"/>
                  </a:cubicBezTo>
                  <a:cubicBezTo>
                    <a:pt x="956356" y="716094"/>
                    <a:pt x="970529" y="874742"/>
                    <a:pt x="969843" y="882972"/>
                  </a:cubicBezTo>
                  <a:cubicBezTo>
                    <a:pt x="968015" y="907661"/>
                    <a:pt x="958185" y="912690"/>
                    <a:pt x="934182" y="918176"/>
                  </a:cubicBezTo>
                  <a:cubicBezTo>
                    <a:pt x="910407" y="923434"/>
                    <a:pt x="893034" y="914747"/>
                    <a:pt x="888005" y="890744"/>
                  </a:cubicBezTo>
                  <a:cubicBezTo>
                    <a:pt x="873603" y="822622"/>
                    <a:pt x="846399" y="648657"/>
                    <a:pt x="841370" y="630826"/>
                  </a:cubicBezTo>
                  <a:cubicBezTo>
                    <a:pt x="835198" y="609109"/>
                    <a:pt x="813481" y="599508"/>
                    <a:pt x="793593" y="609566"/>
                  </a:cubicBezTo>
                  <a:cubicBezTo>
                    <a:pt x="775991" y="618482"/>
                    <a:pt x="771876" y="630598"/>
                    <a:pt x="767990" y="653229"/>
                  </a:cubicBezTo>
                  <a:cubicBezTo>
                    <a:pt x="755645" y="721809"/>
                    <a:pt x="749016" y="791075"/>
                    <a:pt x="740558" y="860112"/>
                  </a:cubicBezTo>
                  <a:cubicBezTo>
                    <a:pt x="739186" y="871999"/>
                    <a:pt x="737129" y="884115"/>
                    <a:pt x="733471" y="895545"/>
                  </a:cubicBezTo>
                  <a:cubicBezTo>
                    <a:pt x="725699" y="920005"/>
                    <a:pt x="681807" y="929606"/>
                    <a:pt x="662605" y="912690"/>
                  </a:cubicBezTo>
                  <a:cubicBezTo>
                    <a:pt x="657804" y="908347"/>
                    <a:pt x="652547" y="897831"/>
                    <a:pt x="655747" y="869485"/>
                  </a:cubicBezTo>
                  <a:close/>
                  <a:moveTo>
                    <a:pt x="759303" y="909261"/>
                  </a:moveTo>
                  <a:cubicBezTo>
                    <a:pt x="749930" y="909261"/>
                    <a:pt x="752216" y="904918"/>
                    <a:pt x="753816" y="895316"/>
                  </a:cubicBezTo>
                  <a:cubicBezTo>
                    <a:pt x="767304" y="818735"/>
                    <a:pt x="767990" y="740554"/>
                    <a:pt x="783992" y="664430"/>
                  </a:cubicBezTo>
                  <a:cubicBezTo>
                    <a:pt x="786506" y="652086"/>
                    <a:pt x="786049" y="641570"/>
                    <a:pt x="796793" y="634255"/>
                  </a:cubicBezTo>
                  <a:cubicBezTo>
                    <a:pt x="809823" y="625111"/>
                    <a:pt x="816910" y="626254"/>
                    <a:pt x="821939" y="640656"/>
                  </a:cubicBezTo>
                  <a:cubicBezTo>
                    <a:pt x="827197" y="656429"/>
                    <a:pt x="831769" y="672660"/>
                    <a:pt x="833141" y="689348"/>
                  </a:cubicBezTo>
                  <a:cubicBezTo>
                    <a:pt x="838627" y="754042"/>
                    <a:pt x="851429" y="817592"/>
                    <a:pt x="864916" y="880915"/>
                  </a:cubicBezTo>
                  <a:cubicBezTo>
                    <a:pt x="865830" y="885487"/>
                    <a:pt x="866973" y="890059"/>
                    <a:pt x="867659" y="894402"/>
                  </a:cubicBezTo>
                  <a:cubicBezTo>
                    <a:pt x="869259" y="905146"/>
                    <a:pt x="864459" y="909947"/>
                    <a:pt x="853943" y="909718"/>
                  </a:cubicBezTo>
                  <a:cubicBezTo>
                    <a:pt x="837255" y="909490"/>
                    <a:pt x="820568" y="909718"/>
                    <a:pt x="803880" y="909718"/>
                  </a:cubicBezTo>
                  <a:cubicBezTo>
                    <a:pt x="803880" y="909490"/>
                    <a:pt x="803880" y="909261"/>
                    <a:pt x="803880" y="909261"/>
                  </a:cubicBezTo>
                  <a:cubicBezTo>
                    <a:pt x="789021" y="909261"/>
                    <a:pt x="774162" y="909261"/>
                    <a:pt x="759303" y="909261"/>
                  </a:cubicBezTo>
                  <a:close/>
                  <a:moveTo>
                    <a:pt x="1676446" y="1472531"/>
                  </a:moveTo>
                  <a:cubicBezTo>
                    <a:pt x="1676446" y="1473674"/>
                    <a:pt x="1676446" y="1474817"/>
                    <a:pt x="1676446" y="1476189"/>
                  </a:cubicBezTo>
                  <a:cubicBezTo>
                    <a:pt x="1676217" y="1483047"/>
                    <a:pt x="1675989" y="1490134"/>
                    <a:pt x="1675303" y="1496992"/>
                  </a:cubicBezTo>
                  <a:cubicBezTo>
                    <a:pt x="1674846" y="1503850"/>
                    <a:pt x="1674160" y="1510936"/>
                    <a:pt x="1673017" y="1517794"/>
                  </a:cubicBezTo>
                  <a:cubicBezTo>
                    <a:pt x="1669359" y="1543626"/>
                    <a:pt x="1666159" y="1569458"/>
                    <a:pt x="1663644" y="1595518"/>
                  </a:cubicBezTo>
                  <a:cubicBezTo>
                    <a:pt x="1662273" y="1611063"/>
                    <a:pt x="1660901" y="1626836"/>
                    <a:pt x="1660215" y="1642381"/>
                  </a:cubicBezTo>
                  <a:cubicBezTo>
                    <a:pt x="1659758" y="1651525"/>
                    <a:pt x="1659072" y="1660441"/>
                    <a:pt x="1658387" y="1669356"/>
                  </a:cubicBezTo>
                  <a:cubicBezTo>
                    <a:pt x="1658158" y="1672328"/>
                    <a:pt x="1657929" y="1675300"/>
                    <a:pt x="1657472" y="1678271"/>
                  </a:cubicBezTo>
                  <a:cubicBezTo>
                    <a:pt x="1656329" y="1690159"/>
                    <a:pt x="1655186" y="1701817"/>
                    <a:pt x="1654500" y="1713704"/>
                  </a:cubicBezTo>
                  <a:cubicBezTo>
                    <a:pt x="1654500" y="1713933"/>
                    <a:pt x="1654500" y="1714162"/>
                    <a:pt x="1654500" y="1714390"/>
                  </a:cubicBezTo>
                  <a:cubicBezTo>
                    <a:pt x="1654500" y="1715305"/>
                    <a:pt x="1654272" y="1716219"/>
                    <a:pt x="1654272" y="1716905"/>
                  </a:cubicBezTo>
                  <a:cubicBezTo>
                    <a:pt x="1654272" y="1717819"/>
                    <a:pt x="1654043" y="1718505"/>
                    <a:pt x="1653815" y="1719419"/>
                  </a:cubicBezTo>
                  <a:cubicBezTo>
                    <a:pt x="1653586" y="1721020"/>
                    <a:pt x="1653129" y="1722391"/>
                    <a:pt x="1652672" y="1723763"/>
                  </a:cubicBezTo>
                  <a:cubicBezTo>
                    <a:pt x="1649928" y="1731764"/>
                    <a:pt x="1643756" y="1735650"/>
                    <a:pt x="1632326" y="1736564"/>
                  </a:cubicBezTo>
                  <a:cubicBezTo>
                    <a:pt x="1612209" y="1738165"/>
                    <a:pt x="1592321" y="1739308"/>
                    <a:pt x="1572204" y="1739993"/>
                  </a:cubicBezTo>
                  <a:cubicBezTo>
                    <a:pt x="1568090" y="1740222"/>
                    <a:pt x="1564203" y="1740222"/>
                    <a:pt x="1560089" y="1740451"/>
                  </a:cubicBezTo>
                  <a:cubicBezTo>
                    <a:pt x="1544087" y="1740908"/>
                    <a:pt x="1528085" y="1741136"/>
                    <a:pt x="1512083" y="1741136"/>
                  </a:cubicBezTo>
                  <a:cubicBezTo>
                    <a:pt x="1507968" y="1741136"/>
                    <a:pt x="1503853" y="1741136"/>
                    <a:pt x="1499967" y="1741136"/>
                  </a:cubicBezTo>
                  <a:cubicBezTo>
                    <a:pt x="1491966" y="1741136"/>
                    <a:pt x="1483965" y="1741136"/>
                    <a:pt x="1476192" y="1741365"/>
                  </a:cubicBezTo>
                  <a:cubicBezTo>
                    <a:pt x="1464077" y="1741365"/>
                    <a:pt x="1452189" y="1741594"/>
                    <a:pt x="1440074" y="1741594"/>
                  </a:cubicBezTo>
                  <a:cubicBezTo>
                    <a:pt x="1436416" y="1741594"/>
                    <a:pt x="1429558" y="1741594"/>
                    <a:pt x="1419957" y="1741594"/>
                  </a:cubicBezTo>
                  <a:cubicBezTo>
                    <a:pt x="1419271" y="1741594"/>
                    <a:pt x="1418357" y="1741594"/>
                    <a:pt x="1417442" y="1741594"/>
                  </a:cubicBezTo>
                  <a:cubicBezTo>
                    <a:pt x="1414928" y="1741594"/>
                    <a:pt x="1412413" y="1741594"/>
                    <a:pt x="1409670" y="1741594"/>
                  </a:cubicBezTo>
                  <a:cubicBezTo>
                    <a:pt x="1407841" y="1741594"/>
                    <a:pt x="1405784" y="1741594"/>
                    <a:pt x="1403955" y="1741594"/>
                  </a:cubicBezTo>
                  <a:cubicBezTo>
                    <a:pt x="1403040" y="1741594"/>
                    <a:pt x="1401897" y="1741594"/>
                    <a:pt x="1400983" y="1741594"/>
                  </a:cubicBezTo>
                  <a:cubicBezTo>
                    <a:pt x="1394811" y="1741594"/>
                    <a:pt x="1388181" y="1741594"/>
                    <a:pt x="1380866" y="1741594"/>
                  </a:cubicBezTo>
                  <a:cubicBezTo>
                    <a:pt x="1378352" y="1741594"/>
                    <a:pt x="1376066" y="1741594"/>
                    <a:pt x="1373551" y="1741594"/>
                  </a:cubicBezTo>
                  <a:cubicBezTo>
                    <a:pt x="1367379" y="1741594"/>
                    <a:pt x="1360749" y="1741594"/>
                    <a:pt x="1353663" y="1741594"/>
                  </a:cubicBezTo>
                  <a:cubicBezTo>
                    <a:pt x="1352291" y="1741594"/>
                    <a:pt x="1350920" y="1741594"/>
                    <a:pt x="1349548" y="1741594"/>
                  </a:cubicBezTo>
                  <a:cubicBezTo>
                    <a:pt x="1345433" y="1741594"/>
                    <a:pt x="1341090" y="1741594"/>
                    <a:pt x="1336518" y="1741594"/>
                  </a:cubicBezTo>
                  <a:cubicBezTo>
                    <a:pt x="1333546" y="1741594"/>
                    <a:pt x="1330574" y="1741594"/>
                    <a:pt x="1327602" y="1741594"/>
                  </a:cubicBezTo>
                  <a:cubicBezTo>
                    <a:pt x="1324631" y="1741594"/>
                    <a:pt x="1321430" y="1741594"/>
                    <a:pt x="1318458" y="1741594"/>
                  </a:cubicBezTo>
                  <a:cubicBezTo>
                    <a:pt x="1318458" y="1741594"/>
                    <a:pt x="1318458" y="1741594"/>
                    <a:pt x="1318458" y="1741594"/>
                  </a:cubicBezTo>
                  <a:cubicBezTo>
                    <a:pt x="1312286" y="1741594"/>
                    <a:pt x="1305885" y="1741594"/>
                    <a:pt x="1299485" y="1741594"/>
                  </a:cubicBezTo>
                  <a:cubicBezTo>
                    <a:pt x="1299485" y="1741594"/>
                    <a:pt x="1299485" y="1741594"/>
                    <a:pt x="1299485" y="1741594"/>
                  </a:cubicBezTo>
                  <a:cubicBezTo>
                    <a:pt x="1294684" y="1741594"/>
                    <a:pt x="1289655" y="1741594"/>
                    <a:pt x="1284626" y="1741594"/>
                  </a:cubicBezTo>
                  <a:cubicBezTo>
                    <a:pt x="1283025" y="1741594"/>
                    <a:pt x="1281197" y="1741594"/>
                    <a:pt x="1279596" y="1741594"/>
                  </a:cubicBezTo>
                  <a:cubicBezTo>
                    <a:pt x="1272967" y="1741594"/>
                    <a:pt x="1266109" y="1741594"/>
                    <a:pt x="1259251" y="1741594"/>
                  </a:cubicBezTo>
                  <a:cubicBezTo>
                    <a:pt x="1253993" y="1741594"/>
                    <a:pt x="1248735" y="1741594"/>
                    <a:pt x="1243478" y="1741594"/>
                  </a:cubicBezTo>
                  <a:cubicBezTo>
                    <a:pt x="1236391" y="1741594"/>
                    <a:pt x="1229304" y="1741594"/>
                    <a:pt x="1222218" y="1741594"/>
                  </a:cubicBezTo>
                  <a:cubicBezTo>
                    <a:pt x="1220389" y="1741594"/>
                    <a:pt x="1218560" y="1741594"/>
                    <a:pt x="1216731" y="1741594"/>
                  </a:cubicBezTo>
                  <a:cubicBezTo>
                    <a:pt x="1211245" y="1741594"/>
                    <a:pt x="1205987" y="1741594"/>
                    <a:pt x="1200501" y="1741594"/>
                  </a:cubicBezTo>
                  <a:cubicBezTo>
                    <a:pt x="1198672" y="1741594"/>
                    <a:pt x="1196843" y="1741594"/>
                    <a:pt x="1195014" y="1741594"/>
                  </a:cubicBezTo>
                  <a:cubicBezTo>
                    <a:pt x="1187699" y="1741594"/>
                    <a:pt x="1180384" y="1741594"/>
                    <a:pt x="1173297" y="1741822"/>
                  </a:cubicBezTo>
                  <a:cubicBezTo>
                    <a:pt x="1171469" y="1741822"/>
                    <a:pt x="1169640" y="1741822"/>
                    <a:pt x="1167811" y="1741822"/>
                  </a:cubicBezTo>
                  <a:cubicBezTo>
                    <a:pt x="1162325" y="1741822"/>
                    <a:pt x="1156838" y="1741822"/>
                    <a:pt x="1151352" y="1741822"/>
                  </a:cubicBezTo>
                  <a:cubicBezTo>
                    <a:pt x="1151352" y="1741822"/>
                    <a:pt x="1151352" y="1741822"/>
                    <a:pt x="1151352" y="1741822"/>
                  </a:cubicBezTo>
                  <a:cubicBezTo>
                    <a:pt x="1142208" y="1741822"/>
                    <a:pt x="1133292" y="1742051"/>
                    <a:pt x="1124148" y="1742051"/>
                  </a:cubicBezTo>
                  <a:cubicBezTo>
                    <a:pt x="1124148" y="1742051"/>
                    <a:pt x="1124148" y="1742051"/>
                    <a:pt x="1124148" y="1742051"/>
                  </a:cubicBezTo>
                  <a:cubicBezTo>
                    <a:pt x="1120491" y="1742051"/>
                    <a:pt x="1117062" y="1742051"/>
                    <a:pt x="1113404" y="1742051"/>
                  </a:cubicBezTo>
                  <a:cubicBezTo>
                    <a:pt x="1111575" y="1742051"/>
                    <a:pt x="1109747" y="1742051"/>
                    <a:pt x="1108146" y="1742051"/>
                  </a:cubicBezTo>
                  <a:cubicBezTo>
                    <a:pt x="1106318" y="1742051"/>
                    <a:pt x="1104489" y="1742051"/>
                    <a:pt x="1102660" y="1742051"/>
                  </a:cubicBezTo>
                  <a:cubicBezTo>
                    <a:pt x="1099231" y="1742051"/>
                    <a:pt x="1095573" y="1742051"/>
                    <a:pt x="1092144" y="1742051"/>
                  </a:cubicBezTo>
                  <a:cubicBezTo>
                    <a:pt x="1090316" y="1742051"/>
                    <a:pt x="1088487" y="1742051"/>
                    <a:pt x="1086658" y="1742051"/>
                  </a:cubicBezTo>
                  <a:cubicBezTo>
                    <a:pt x="1083229" y="1742051"/>
                    <a:pt x="1079800" y="1742051"/>
                    <a:pt x="1076371" y="1742051"/>
                  </a:cubicBezTo>
                  <a:cubicBezTo>
                    <a:pt x="1076371" y="1742051"/>
                    <a:pt x="1076371" y="1742051"/>
                    <a:pt x="1076371" y="1742051"/>
                  </a:cubicBezTo>
                  <a:cubicBezTo>
                    <a:pt x="1072942" y="1742051"/>
                    <a:pt x="1069513" y="1742051"/>
                    <a:pt x="1066084" y="1742279"/>
                  </a:cubicBezTo>
                  <a:cubicBezTo>
                    <a:pt x="1064255" y="1742279"/>
                    <a:pt x="1062655" y="1742279"/>
                    <a:pt x="1060826" y="1742279"/>
                  </a:cubicBezTo>
                  <a:cubicBezTo>
                    <a:pt x="1057397" y="1742279"/>
                    <a:pt x="1054197" y="1742279"/>
                    <a:pt x="1050768" y="1742508"/>
                  </a:cubicBezTo>
                  <a:cubicBezTo>
                    <a:pt x="1050768" y="1742508"/>
                    <a:pt x="1050768" y="1742508"/>
                    <a:pt x="1050539" y="1742508"/>
                  </a:cubicBezTo>
                  <a:cubicBezTo>
                    <a:pt x="1045510" y="1742508"/>
                    <a:pt x="1040481" y="1742737"/>
                    <a:pt x="1035680" y="1742737"/>
                  </a:cubicBezTo>
                  <a:cubicBezTo>
                    <a:pt x="1030880" y="1742737"/>
                    <a:pt x="1025850" y="1742965"/>
                    <a:pt x="1021278" y="1742965"/>
                  </a:cubicBezTo>
                  <a:cubicBezTo>
                    <a:pt x="1019678" y="1742965"/>
                    <a:pt x="1018078" y="1742965"/>
                    <a:pt x="1016478" y="1742965"/>
                  </a:cubicBezTo>
                  <a:cubicBezTo>
                    <a:pt x="1008705" y="1743194"/>
                    <a:pt x="1001162" y="1743194"/>
                    <a:pt x="993846" y="1743422"/>
                  </a:cubicBezTo>
                  <a:cubicBezTo>
                    <a:pt x="992246" y="1743422"/>
                    <a:pt x="990875" y="1743422"/>
                    <a:pt x="989274" y="1743422"/>
                  </a:cubicBezTo>
                  <a:cubicBezTo>
                    <a:pt x="987903" y="1743422"/>
                    <a:pt x="986303" y="1743422"/>
                    <a:pt x="984931" y="1743422"/>
                  </a:cubicBezTo>
                  <a:cubicBezTo>
                    <a:pt x="981959" y="1743422"/>
                    <a:pt x="979216" y="1743651"/>
                    <a:pt x="976473" y="1743651"/>
                  </a:cubicBezTo>
                  <a:cubicBezTo>
                    <a:pt x="972358" y="1743651"/>
                    <a:pt x="968472" y="1743880"/>
                    <a:pt x="964586" y="1743880"/>
                  </a:cubicBezTo>
                  <a:cubicBezTo>
                    <a:pt x="964586" y="1743880"/>
                    <a:pt x="964357" y="1743880"/>
                    <a:pt x="964357" y="1743880"/>
                  </a:cubicBezTo>
                  <a:cubicBezTo>
                    <a:pt x="961842" y="1743880"/>
                    <a:pt x="959328" y="1744108"/>
                    <a:pt x="956813" y="1744108"/>
                  </a:cubicBezTo>
                  <a:cubicBezTo>
                    <a:pt x="955442" y="1744108"/>
                    <a:pt x="954299" y="1744108"/>
                    <a:pt x="952927" y="1744108"/>
                  </a:cubicBezTo>
                  <a:cubicBezTo>
                    <a:pt x="950412" y="1744108"/>
                    <a:pt x="947898" y="1744337"/>
                    <a:pt x="945612" y="1744337"/>
                  </a:cubicBezTo>
                  <a:cubicBezTo>
                    <a:pt x="943326" y="1744337"/>
                    <a:pt x="941040" y="1744565"/>
                    <a:pt x="938982" y="1744565"/>
                  </a:cubicBezTo>
                  <a:cubicBezTo>
                    <a:pt x="936696" y="1744565"/>
                    <a:pt x="934410" y="1744794"/>
                    <a:pt x="932353" y="1744794"/>
                  </a:cubicBezTo>
                  <a:cubicBezTo>
                    <a:pt x="931210" y="1744794"/>
                    <a:pt x="930067" y="1744794"/>
                    <a:pt x="929153" y="1745023"/>
                  </a:cubicBezTo>
                  <a:cubicBezTo>
                    <a:pt x="927095" y="1745023"/>
                    <a:pt x="925266" y="1745251"/>
                    <a:pt x="923209" y="1745251"/>
                  </a:cubicBezTo>
                  <a:cubicBezTo>
                    <a:pt x="917494" y="1745480"/>
                    <a:pt x="912236" y="1745708"/>
                    <a:pt x="907664" y="1746166"/>
                  </a:cubicBezTo>
                  <a:cubicBezTo>
                    <a:pt x="903321" y="1746394"/>
                    <a:pt x="897377" y="1746851"/>
                    <a:pt x="890291" y="1747080"/>
                  </a:cubicBezTo>
                  <a:cubicBezTo>
                    <a:pt x="884118" y="1747309"/>
                    <a:pt x="877032" y="1747537"/>
                    <a:pt x="869031" y="1747766"/>
                  </a:cubicBezTo>
                  <a:cubicBezTo>
                    <a:pt x="866288" y="1747766"/>
                    <a:pt x="863544" y="1747994"/>
                    <a:pt x="860801" y="1747994"/>
                  </a:cubicBezTo>
                  <a:cubicBezTo>
                    <a:pt x="858058" y="1747994"/>
                    <a:pt x="855086" y="1748223"/>
                    <a:pt x="852114" y="1748223"/>
                  </a:cubicBezTo>
                  <a:cubicBezTo>
                    <a:pt x="850514" y="1748223"/>
                    <a:pt x="849143" y="1748223"/>
                    <a:pt x="847542" y="1748223"/>
                  </a:cubicBezTo>
                  <a:cubicBezTo>
                    <a:pt x="844342" y="1748223"/>
                    <a:pt x="841142" y="1748452"/>
                    <a:pt x="837941" y="1748452"/>
                  </a:cubicBezTo>
                  <a:cubicBezTo>
                    <a:pt x="836341" y="1748452"/>
                    <a:pt x="834741" y="1748452"/>
                    <a:pt x="832912" y="1748452"/>
                  </a:cubicBezTo>
                  <a:cubicBezTo>
                    <a:pt x="829483" y="1748452"/>
                    <a:pt x="826054" y="1748680"/>
                    <a:pt x="822625" y="1748680"/>
                  </a:cubicBezTo>
                  <a:cubicBezTo>
                    <a:pt x="819196" y="1748680"/>
                    <a:pt x="815538" y="1748680"/>
                    <a:pt x="811881" y="1748909"/>
                  </a:cubicBezTo>
                  <a:cubicBezTo>
                    <a:pt x="808223" y="1748909"/>
                    <a:pt x="804566" y="1748909"/>
                    <a:pt x="800679" y="1749137"/>
                  </a:cubicBezTo>
                  <a:cubicBezTo>
                    <a:pt x="796793" y="1749137"/>
                    <a:pt x="792907" y="1749137"/>
                    <a:pt x="789021" y="1749366"/>
                  </a:cubicBezTo>
                  <a:cubicBezTo>
                    <a:pt x="786963" y="1749366"/>
                    <a:pt x="785135" y="1749366"/>
                    <a:pt x="783077" y="1749366"/>
                  </a:cubicBezTo>
                  <a:cubicBezTo>
                    <a:pt x="779191" y="1749366"/>
                    <a:pt x="775076" y="1749366"/>
                    <a:pt x="770961" y="1749595"/>
                  </a:cubicBezTo>
                  <a:cubicBezTo>
                    <a:pt x="766847" y="1749823"/>
                    <a:pt x="762732" y="1749595"/>
                    <a:pt x="758388" y="1749823"/>
                  </a:cubicBezTo>
                  <a:cubicBezTo>
                    <a:pt x="756331" y="1749823"/>
                    <a:pt x="754045" y="1749823"/>
                    <a:pt x="751988" y="1749823"/>
                  </a:cubicBezTo>
                  <a:cubicBezTo>
                    <a:pt x="739186" y="1750052"/>
                    <a:pt x="725699" y="1750052"/>
                    <a:pt x="712211" y="1750052"/>
                  </a:cubicBezTo>
                  <a:cubicBezTo>
                    <a:pt x="707639" y="1750052"/>
                    <a:pt x="703067" y="1750052"/>
                    <a:pt x="698495" y="1750052"/>
                  </a:cubicBezTo>
                  <a:cubicBezTo>
                    <a:pt x="677464" y="1750280"/>
                    <a:pt x="655976" y="1750280"/>
                    <a:pt x="633801" y="1750280"/>
                  </a:cubicBezTo>
                  <a:cubicBezTo>
                    <a:pt x="609113" y="1750280"/>
                    <a:pt x="584195" y="1750509"/>
                    <a:pt x="559049" y="1750509"/>
                  </a:cubicBezTo>
                  <a:cubicBezTo>
                    <a:pt x="556535" y="1750509"/>
                    <a:pt x="554020" y="1750509"/>
                    <a:pt x="551505" y="1750509"/>
                  </a:cubicBezTo>
                  <a:cubicBezTo>
                    <a:pt x="546476" y="1750509"/>
                    <a:pt x="541447" y="1750509"/>
                    <a:pt x="536418" y="1750509"/>
                  </a:cubicBezTo>
                  <a:cubicBezTo>
                    <a:pt x="533903" y="1750509"/>
                    <a:pt x="531389" y="1750509"/>
                    <a:pt x="528874" y="1750509"/>
                  </a:cubicBezTo>
                  <a:cubicBezTo>
                    <a:pt x="523845" y="1750509"/>
                    <a:pt x="518816" y="1750509"/>
                    <a:pt x="513786" y="1750509"/>
                  </a:cubicBezTo>
                  <a:cubicBezTo>
                    <a:pt x="511272" y="1750509"/>
                    <a:pt x="508757" y="1750509"/>
                    <a:pt x="506243" y="1750509"/>
                  </a:cubicBezTo>
                  <a:cubicBezTo>
                    <a:pt x="501213" y="1750509"/>
                    <a:pt x="496184" y="1750509"/>
                    <a:pt x="491384" y="1750509"/>
                  </a:cubicBezTo>
                  <a:cubicBezTo>
                    <a:pt x="481325" y="1750509"/>
                    <a:pt x="471495" y="1750509"/>
                    <a:pt x="461666" y="1750509"/>
                  </a:cubicBezTo>
                  <a:cubicBezTo>
                    <a:pt x="456865" y="1750509"/>
                    <a:pt x="451836" y="1750509"/>
                    <a:pt x="447035" y="1750509"/>
                  </a:cubicBezTo>
                  <a:cubicBezTo>
                    <a:pt x="444521" y="1750509"/>
                    <a:pt x="442235" y="1750509"/>
                    <a:pt x="439720" y="1750509"/>
                  </a:cubicBezTo>
                  <a:cubicBezTo>
                    <a:pt x="434919" y="1750509"/>
                    <a:pt x="430119" y="1750509"/>
                    <a:pt x="425318" y="1750509"/>
                  </a:cubicBezTo>
                  <a:cubicBezTo>
                    <a:pt x="420518" y="1750509"/>
                    <a:pt x="415717" y="1750509"/>
                    <a:pt x="411145" y="1750509"/>
                  </a:cubicBezTo>
                  <a:cubicBezTo>
                    <a:pt x="406344" y="1750509"/>
                    <a:pt x="401772" y="1750509"/>
                    <a:pt x="397200" y="1750509"/>
                  </a:cubicBezTo>
                  <a:cubicBezTo>
                    <a:pt x="385770" y="1750509"/>
                    <a:pt x="374340" y="1750280"/>
                    <a:pt x="363368" y="1750280"/>
                  </a:cubicBezTo>
                  <a:cubicBezTo>
                    <a:pt x="363368" y="1750280"/>
                    <a:pt x="363368" y="1750280"/>
                    <a:pt x="363368" y="1750280"/>
                  </a:cubicBezTo>
                  <a:cubicBezTo>
                    <a:pt x="354681" y="1750280"/>
                    <a:pt x="345994" y="1750052"/>
                    <a:pt x="337764" y="1750052"/>
                  </a:cubicBezTo>
                  <a:cubicBezTo>
                    <a:pt x="337764" y="1750052"/>
                    <a:pt x="337764" y="1750052"/>
                    <a:pt x="337764" y="1750052"/>
                  </a:cubicBezTo>
                  <a:cubicBezTo>
                    <a:pt x="333650" y="1750052"/>
                    <a:pt x="329535" y="1750052"/>
                    <a:pt x="325420" y="1750052"/>
                  </a:cubicBezTo>
                  <a:cubicBezTo>
                    <a:pt x="323363" y="1750052"/>
                    <a:pt x="321305" y="1750052"/>
                    <a:pt x="319248" y="1750052"/>
                  </a:cubicBezTo>
                  <a:cubicBezTo>
                    <a:pt x="315362" y="1750052"/>
                    <a:pt x="311247" y="1750052"/>
                    <a:pt x="307361" y="1749823"/>
                  </a:cubicBezTo>
                  <a:cubicBezTo>
                    <a:pt x="307361" y="1749823"/>
                    <a:pt x="307361" y="1749823"/>
                    <a:pt x="307132" y="1749823"/>
                  </a:cubicBezTo>
                  <a:cubicBezTo>
                    <a:pt x="299360" y="1749823"/>
                    <a:pt x="292044" y="1749595"/>
                    <a:pt x="284729" y="1749595"/>
                  </a:cubicBezTo>
                  <a:cubicBezTo>
                    <a:pt x="282900" y="1749595"/>
                    <a:pt x="281072" y="1749595"/>
                    <a:pt x="279243" y="1749595"/>
                  </a:cubicBezTo>
                  <a:cubicBezTo>
                    <a:pt x="277414" y="1749595"/>
                    <a:pt x="275814" y="1749595"/>
                    <a:pt x="273985" y="1749595"/>
                  </a:cubicBezTo>
                  <a:cubicBezTo>
                    <a:pt x="268727" y="1749595"/>
                    <a:pt x="263927" y="1749366"/>
                    <a:pt x="259126" y="1749366"/>
                  </a:cubicBezTo>
                  <a:cubicBezTo>
                    <a:pt x="257526" y="1749366"/>
                    <a:pt x="255926" y="1749366"/>
                    <a:pt x="254325" y="1749366"/>
                  </a:cubicBezTo>
                  <a:cubicBezTo>
                    <a:pt x="252725" y="1749366"/>
                    <a:pt x="251125" y="1749366"/>
                    <a:pt x="249753" y="1749366"/>
                  </a:cubicBezTo>
                  <a:cubicBezTo>
                    <a:pt x="246782" y="1749366"/>
                    <a:pt x="243810" y="1749137"/>
                    <a:pt x="240838" y="1749137"/>
                  </a:cubicBezTo>
                  <a:cubicBezTo>
                    <a:pt x="239466" y="1749137"/>
                    <a:pt x="238095" y="1749137"/>
                    <a:pt x="236495" y="1749137"/>
                  </a:cubicBezTo>
                  <a:cubicBezTo>
                    <a:pt x="233751" y="1749137"/>
                    <a:pt x="231008" y="1748909"/>
                    <a:pt x="228494" y="1748909"/>
                  </a:cubicBezTo>
                  <a:cubicBezTo>
                    <a:pt x="227122" y="1748909"/>
                    <a:pt x="225750" y="1748909"/>
                    <a:pt x="224379" y="1748909"/>
                  </a:cubicBezTo>
                  <a:cubicBezTo>
                    <a:pt x="221864" y="1748909"/>
                    <a:pt x="219578" y="1748680"/>
                    <a:pt x="217292" y="1748680"/>
                  </a:cubicBezTo>
                  <a:cubicBezTo>
                    <a:pt x="211577" y="1748452"/>
                    <a:pt x="206548" y="1748223"/>
                    <a:pt x="201976" y="1748223"/>
                  </a:cubicBezTo>
                  <a:cubicBezTo>
                    <a:pt x="200147" y="1748223"/>
                    <a:pt x="198547" y="1747994"/>
                    <a:pt x="196947" y="1747994"/>
                  </a:cubicBezTo>
                  <a:cubicBezTo>
                    <a:pt x="193975" y="1747766"/>
                    <a:pt x="191232" y="1747766"/>
                    <a:pt x="189174" y="1747537"/>
                  </a:cubicBezTo>
                  <a:cubicBezTo>
                    <a:pt x="153056" y="1744565"/>
                    <a:pt x="116937" y="1743194"/>
                    <a:pt x="80818" y="1742279"/>
                  </a:cubicBezTo>
                  <a:cubicBezTo>
                    <a:pt x="78075" y="1742279"/>
                    <a:pt x="75560" y="1742051"/>
                    <a:pt x="73274" y="1742051"/>
                  </a:cubicBezTo>
                  <a:cubicBezTo>
                    <a:pt x="72588" y="1742051"/>
                    <a:pt x="71674" y="1742051"/>
                    <a:pt x="70988" y="1742051"/>
                  </a:cubicBezTo>
                  <a:cubicBezTo>
                    <a:pt x="69617" y="1742051"/>
                    <a:pt x="68245" y="1741822"/>
                    <a:pt x="66873" y="1741822"/>
                  </a:cubicBezTo>
                  <a:cubicBezTo>
                    <a:pt x="63673" y="1741594"/>
                    <a:pt x="61158" y="1741365"/>
                    <a:pt x="59101" y="1740679"/>
                  </a:cubicBezTo>
                  <a:cubicBezTo>
                    <a:pt x="58187" y="1740451"/>
                    <a:pt x="57501" y="1740222"/>
                    <a:pt x="56586" y="1739993"/>
                  </a:cubicBezTo>
                  <a:cubicBezTo>
                    <a:pt x="55443" y="1739536"/>
                    <a:pt x="54529" y="1739079"/>
                    <a:pt x="53615" y="1738393"/>
                  </a:cubicBezTo>
                  <a:cubicBezTo>
                    <a:pt x="53157" y="1738165"/>
                    <a:pt x="52700" y="1737707"/>
                    <a:pt x="52472" y="1737250"/>
                  </a:cubicBezTo>
                  <a:cubicBezTo>
                    <a:pt x="52243" y="1737022"/>
                    <a:pt x="52014" y="1736793"/>
                    <a:pt x="51786" y="1736564"/>
                  </a:cubicBezTo>
                  <a:cubicBezTo>
                    <a:pt x="50643" y="1735193"/>
                    <a:pt x="49728" y="1733593"/>
                    <a:pt x="49043" y="1731307"/>
                  </a:cubicBezTo>
                  <a:cubicBezTo>
                    <a:pt x="48814" y="1730849"/>
                    <a:pt x="48585" y="1730392"/>
                    <a:pt x="48585" y="1729935"/>
                  </a:cubicBezTo>
                  <a:cubicBezTo>
                    <a:pt x="48357" y="1729249"/>
                    <a:pt x="48128" y="1728563"/>
                    <a:pt x="47900" y="1727878"/>
                  </a:cubicBezTo>
                  <a:cubicBezTo>
                    <a:pt x="47671" y="1726963"/>
                    <a:pt x="47214" y="1725820"/>
                    <a:pt x="46985" y="1724677"/>
                  </a:cubicBezTo>
                  <a:cubicBezTo>
                    <a:pt x="46757" y="1723306"/>
                    <a:pt x="46299" y="1721934"/>
                    <a:pt x="46071" y="1720562"/>
                  </a:cubicBezTo>
                  <a:cubicBezTo>
                    <a:pt x="45842" y="1718962"/>
                    <a:pt x="45385" y="1717362"/>
                    <a:pt x="44928" y="1715762"/>
                  </a:cubicBezTo>
                  <a:cubicBezTo>
                    <a:pt x="44699" y="1714847"/>
                    <a:pt x="44471" y="1713933"/>
                    <a:pt x="44471" y="1713019"/>
                  </a:cubicBezTo>
                  <a:cubicBezTo>
                    <a:pt x="39899" y="1690387"/>
                    <a:pt x="37384" y="1667070"/>
                    <a:pt x="34869" y="1643981"/>
                  </a:cubicBezTo>
                  <a:cubicBezTo>
                    <a:pt x="34869" y="1643067"/>
                    <a:pt x="34641" y="1642153"/>
                    <a:pt x="34641" y="1641238"/>
                  </a:cubicBezTo>
                  <a:cubicBezTo>
                    <a:pt x="34641" y="1640781"/>
                    <a:pt x="34641" y="1640324"/>
                    <a:pt x="34412" y="1639867"/>
                  </a:cubicBezTo>
                  <a:cubicBezTo>
                    <a:pt x="34412" y="1639409"/>
                    <a:pt x="34412" y="1638724"/>
                    <a:pt x="34184" y="1638266"/>
                  </a:cubicBezTo>
                  <a:cubicBezTo>
                    <a:pt x="34184" y="1637581"/>
                    <a:pt x="33955" y="1636895"/>
                    <a:pt x="33955" y="1636209"/>
                  </a:cubicBezTo>
                  <a:cubicBezTo>
                    <a:pt x="33955" y="1635980"/>
                    <a:pt x="33955" y="1635523"/>
                    <a:pt x="33955" y="1635295"/>
                  </a:cubicBezTo>
                  <a:cubicBezTo>
                    <a:pt x="33955" y="1634380"/>
                    <a:pt x="33726" y="1633694"/>
                    <a:pt x="33726" y="1632780"/>
                  </a:cubicBezTo>
                  <a:cubicBezTo>
                    <a:pt x="33726" y="1632551"/>
                    <a:pt x="33726" y="1632323"/>
                    <a:pt x="33726" y="1632094"/>
                  </a:cubicBezTo>
                  <a:cubicBezTo>
                    <a:pt x="33726" y="1631180"/>
                    <a:pt x="33498" y="1630037"/>
                    <a:pt x="33498" y="1628894"/>
                  </a:cubicBezTo>
                  <a:cubicBezTo>
                    <a:pt x="33498" y="1628894"/>
                    <a:pt x="33498" y="1628894"/>
                    <a:pt x="33498" y="1628894"/>
                  </a:cubicBezTo>
                  <a:cubicBezTo>
                    <a:pt x="33498" y="1627751"/>
                    <a:pt x="33269" y="1626608"/>
                    <a:pt x="33269" y="1625465"/>
                  </a:cubicBezTo>
                  <a:cubicBezTo>
                    <a:pt x="33269" y="1625465"/>
                    <a:pt x="33269" y="1625465"/>
                    <a:pt x="33269" y="1625465"/>
                  </a:cubicBezTo>
                  <a:cubicBezTo>
                    <a:pt x="26868" y="1555056"/>
                    <a:pt x="19782" y="1405780"/>
                    <a:pt x="23439" y="1378120"/>
                  </a:cubicBezTo>
                  <a:cubicBezTo>
                    <a:pt x="25040" y="1366004"/>
                    <a:pt x="31669" y="1360746"/>
                    <a:pt x="44242" y="1361203"/>
                  </a:cubicBezTo>
                  <a:cubicBezTo>
                    <a:pt x="70302" y="1362118"/>
                    <a:pt x="96363" y="1362803"/>
                    <a:pt x="122195" y="1361889"/>
                  </a:cubicBezTo>
                  <a:cubicBezTo>
                    <a:pt x="201062" y="1359374"/>
                    <a:pt x="279929" y="1355717"/>
                    <a:pt x="358567" y="1352745"/>
                  </a:cubicBezTo>
                  <a:cubicBezTo>
                    <a:pt x="381884" y="1351831"/>
                    <a:pt x="404973" y="1351602"/>
                    <a:pt x="428290" y="1351145"/>
                  </a:cubicBezTo>
                  <a:cubicBezTo>
                    <a:pt x="452750" y="1350688"/>
                    <a:pt x="452979" y="1350916"/>
                    <a:pt x="450693" y="1325770"/>
                  </a:cubicBezTo>
                  <a:cubicBezTo>
                    <a:pt x="449550" y="1311826"/>
                    <a:pt x="446578" y="1298110"/>
                    <a:pt x="445664" y="1284394"/>
                  </a:cubicBezTo>
                  <a:cubicBezTo>
                    <a:pt x="440406" y="1202783"/>
                    <a:pt x="431948" y="989500"/>
                    <a:pt x="434005" y="964582"/>
                  </a:cubicBezTo>
                  <a:cubicBezTo>
                    <a:pt x="435605" y="946294"/>
                    <a:pt x="442463" y="940351"/>
                    <a:pt x="460980" y="939665"/>
                  </a:cubicBezTo>
                  <a:cubicBezTo>
                    <a:pt x="476753" y="938979"/>
                    <a:pt x="604541" y="940579"/>
                    <a:pt x="652547" y="934636"/>
                  </a:cubicBezTo>
                  <a:cubicBezTo>
                    <a:pt x="658719" y="933950"/>
                    <a:pt x="665348" y="936236"/>
                    <a:pt x="671749" y="937379"/>
                  </a:cubicBezTo>
                  <a:cubicBezTo>
                    <a:pt x="682722" y="939436"/>
                    <a:pt x="693695" y="939893"/>
                    <a:pt x="704896" y="937150"/>
                  </a:cubicBezTo>
                  <a:cubicBezTo>
                    <a:pt x="767304" y="922520"/>
                    <a:pt x="829940" y="923206"/>
                    <a:pt x="892577" y="935550"/>
                  </a:cubicBezTo>
                  <a:cubicBezTo>
                    <a:pt x="899892" y="936922"/>
                    <a:pt x="907436" y="937836"/>
                    <a:pt x="914751" y="937379"/>
                  </a:cubicBezTo>
                  <a:cubicBezTo>
                    <a:pt x="989732" y="932578"/>
                    <a:pt x="1171926" y="938979"/>
                    <a:pt x="1188156" y="942179"/>
                  </a:cubicBezTo>
                  <a:cubicBezTo>
                    <a:pt x="1201872" y="944923"/>
                    <a:pt x="1204616" y="963211"/>
                    <a:pt x="1205530" y="974412"/>
                  </a:cubicBezTo>
                  <a:cubicBezTo>
                    <a:pt x="1207359" y="999329"/>
                    <a:pt x="1208273" y="1024475"/>
                    <a:pt x="1208502" y="1049621"/>
                  </a:cubicBezTo>
                  <a:cubicBezTo>
                    <a:pt x="1208959" y="1089626"/>
                    <a:pt x="1208730" y="1129631"/>
                    <a:pt x="1208730" y="1169636"/>
                  </a:cubicBezTo>
                  <a:cubicBezTo>
                    <a:pt x="1211016" y="1259933"/>
                    <a:pt x="1208273" y="1350002"/>
                    <a:pt x="1201415" y="1439842"/>
                  </a:cubicBezTo>
                  <a:cubicBezTo>
                    <a:pt x="1200958" y="1457215"/>
                    <a:pt x="1216274" y="1459501"/>
                    <a:pt x="1229533" y="1459044"/>
                  </a:cubicBezTo>
                  <a:cubicBezTo>
                    <a:pt x="1234105" y="1458815"/>
                    <a:pt x="1238448" y="1458358"/>
                    <a:pt x="1241877" y="1457901"/>
                  </a:cubicBezTo>
                  <a:cubicBezTo>
                    <a:pt x="1242106" y="1457901"/>
                    <a:pt x="1242335" y="1457901"/>
                    <a:pt x="1242792" y="1457901"/>
                  </a:cubicBezTo>
                  <a:cubicBezTo>
                    <a:pt x="1243020" y="1457901"/>
                    <a:pt x="1243249" y="1457901"/>
                    <a:pt x="1243249" y="1457901"/>
                  </a:cubicBezTo>
                  <a:cubicBezTo>
                    <a:pt x="1243706" y="1457901"/>
                    <a:pt x="1244163" y="1457901"/>
                    <a:pt x="1244621" y="1457672"/>
                  </a:cubicBezTo>
                  <a:cubicBezTo>
                    <a:pt x="1247135" y="1457444"/>
                    <a:pt x="1249878" y="1457215"/>
                    <a:pt x="1252393" y="1456987"/>
                  </a:cubicBezTo>
                  <a:cubicBezTo>
                    <a:pt x="1253079" y="1456987"/>
                    <a:pt x="1253536" y="1456987"/>
                    <a:pt x="1254222" y="1456758"/>
                  </a:cubicBezTo>
                  <a:cubicBezTo>
                    <a:pt x="1256965" y="1456529"/>
                    <a:pt x="1259480" y="1456301"/>
                    <a:pt x="1262223" y="1456072"/>
                  </a:cubicBezTo>
                  <a:cubicBezTo>
                    <a:pt x="1262451" y="1456072"/>
                    <a:pt x="1262680" y="1456072"/>
                    <a:pt x="1262680" y="1456072"/>
                  </a:cubicBezTo>
                  <a:cubicBezTo>
                    <a:pt x="1265195" y="1455844"/>
                    <a:pt x="1267938" y="1455615"/>
                    <a:pt x="1270681" y="1455386"/>
                  </a:cubicBezTo>
                  <a:cubicBezTo>
                    <a:pt x="1271367" y="1455386"/>
                    <a:pt x="1271824" y="1455386"/>
                    <a:pt x="1272510" y="1455158"/>
                  </a:cubicBezTo>
                  <a:cubicBezTo>
                    <a:pt x="1275482" y="1454929"/>
                    <a:pt x="1278225" y="1454701"/>
                    <a:pt x="1281197" y="1454472"/>
                  </a:cubicBezTo>
                  <a:cubicBezTo>
                    <a:pt x="1281425" y="1454472"/>
                    <a:pt x="1281882" y="1454472"/>
                    <a:pt x="1282111" y="1454472"/>
                  </a:cubicBezTo>
                  <a:cubicBezTo>
                    <a:pt x="1284854" y="1454243"/>
                    <a:pt x="1287826" y="1454015"/>
                    <a:pt x="1290798" y="1453786"/>
                  </a:cubicBezTo>
                  <a:cubicBezTo>
                    <a:pt x="1291255" y="1453786"/>
                    <a:pt x="1291712" y="1453786"/>
                    <a:pt x="1291941" y="1453786"/>
                  </a:cubicBezTo>
                  <a:cubicBezTo>
                    <a:pt x="1295141" y="1453558"/>
                    <a:pt x="1298342" y="1453329"/>
                    <a:pt x="1301542" y="1453100"/>
                  </a:cubicBezTo>
                  <a:cubicBezTo>
                    <a:pt x="1301999" y="1453100"/>
                    <a:pt x="1302228" y="1453100"/>
                    <a:pt x="1302685" y="1453100"/>
                  </a:cubicBezTo>
                  <a:cubicBezTo>
                    <a:pt x="1305885" y="1452872"/>
                    <a:pt x="1309086" y="1452643"/>
                    <a:pt x="1312286" y="1452415"/>
                  </a:cubicBezTo>
                  <a:cubicBezTo>
                    <a:pt x="1312515" y="1452415"/>
                    <a:pt x="1312743" y="1452415"/>
                    <a:pt x="1312972" y="1452415"/>
                  </a:cubicBezTo>
                  <a:cubicBezTo>
                    <a:pt x="1316401" y="1452186"/>
                    <a:pt x="1319830" y="1451957"/>
                    <a:pt x="1323259" y="1451729"/>
                  </a:cubicBezTo>
                  <a:cubicBezTo>
                    <a:pt x="1323488" y="1451729"/>
                    <a:pt x="1323945" y="1451729"/>
                    <a:pt x="1324173" y="1451729"/>
                  </a:cubicBezTo>
                  <a:cubicBezTo>
                    <a:pt x="1331260" y="1451272"/>
                    <a:pt x="1338347" y="1450814"/>
                    <a:pt x="1345433" y="1450129"/>
                  </a:cubicBezTo>
                  <a:cubicBezTo>
                    <a:pt x="1345662" y="1450129"/>
                    <a:pt x="1345890" y="1450129"/>
                    <a:pt x="1346348" y="1450129"/>
                  </a:cubicBezTo>
                  <a:cubicBezTo>
                    <a:pt x="1353663" y="1449671"/>
                    <a:pt x="1361207" y="1449214"/>
                    <a:pt x="1368522" y="1448757"/>
                  </a:cubicBezTo>
                  <a:cubicBezTo>
                    <a:pt x="1368750" y="1448757"/>
                    <a:pt x="1368750" y="1448757"/>
                    <a:pt x="1368979" y="1448757"/>
                  </a:cubicBezTo>
                  <a:cubicBezTo>
                    <a:pt x="1376523" y="1448300"/>
                    <a:pt x="1384295" y="1447843"/>
                    <a:pt x="1392068" y="1447385"/>
                  </a:cubicBezTo>
                  <a:cubicBezTo>
                    <a:pt x="1392068" y="1447385"/>
                    <a:pt x="1392068" y="1447385"/>
                    <a:pt x="1392296" y="1447385"/>
                  </a:cubicBezTo>
                  <a:cubicBezTo>
                    <a:pt x="1472992" y="1442585"/>
                    <a:pt x="1557803" y="1440070"/>
                    <a:pt x="1610381" y="1442813"/>
                  </a:cubicBezTo>
                  <a:cubicBezTo>
                    <a:pt x="1610609" y="1442813"/>
                    <a:pt x="1610609" y="1442813"/>
                    <a:pt x="1610838" y="1442813"/>
                  </a:cubicBezTo>
                  <a:cubicBezTo>
                    <a:pt x="1614038" y="1443042"/>
                    <a:pt x="1617010" y="1443271"/>
                    <a:pt x="1619982" y="1443499"/>
                  </a:cubicBezTo>
                  <a:cubicBezTo>
                    <a:pt x="1620439" y="1443499"/>
                    <a:pt x="1620668" y="1443499"/>
                    <a:pt x="1621125" y="1443499"/>
                  </a:cubicBezTo>
                  <a:cubicBezTo>
                    <a:pt x="1622039" y="1443499"/>
                    <a:pt x="1622954" y="1443728"/>
                    <a:pt x="1623639" y="1443728"/>
                  </a:cubicBezTo>
                  <a:cubicBezTo>
                    <a:pt x="1623868" y="1443728"/>
                    <a:pt x="1624325" y="1443728"/>
                    <a:pt x="1624554" y="1443728"/>
                  </a:cubicBezTo>
                  <a:cubicBezTo>
                    <a:pt x="1625925" y="1443956"/>
                    <a:pt x="1627297" y="1443956"/>
                    <a:pt x="1628669" y="1444185"/>
                  </a:cubicBezTo>
                  <a:cubicBezTo>
                    <a:pt x="1629126" y="1444185"/>
                    <a:pt x="1629812" y="1444185"/>
                    <a:pt x="1630269" y="1444414"/>
                  </a:cubicBezTo>
                  <a:cubicBezTo>
                    <a:pt x="1630955" y="1444414"/>
                    <a:pt x="1631412" y="1444642"/>
                    <a:pt x="1632098" y="1444642"/>
                  </a:cubicBezTo>
                  <a:cubicBezTo>
                    <a:pt x="1632783" y="1444642"/>
                    <a:pt x="1633241" y="1444871"/>
                    <a:pt x="1633926" y="1444871"/>
                  </a:cubicBezTo>
                  <a:cubicBezTo>
                    <a:pt x="1634612" y="1444871"/>
                    <a:pt x="1635069" y="1445099"/>
                    <a:pt x="1635755" y="1445099"/>
                  </a:cubicBezTo>
                  <a:cubicBezTo>
                    <a:pt x="1636670" y="1445099"/>
                    <a:pt x="1637355" y="1445328"/>
                    <a:pt x="1638270" y="1445328"/>
                  </a:cubicBezTo>
                  <a:cubicBezTo>
                    <a:pt x="1638727" y="1445328"/>
                    <a:pt x="1639184" y="1445557"/>
                    <a:pt x="1639413" y="1445557"/>
                  </a:cubicBezTo>
                  <a:cubicBezTo>
                    <a:pt x="1640099" y="1445557"/>
                    <a:pt x="1640784" y="1445785"/>
                    <a:pt x="1641470" y="1445785"/>
                  </a:cubicBezTo>
                  <a:cubicBezTo>
                    <a:pt x="1641699" y="1445785"/>
                    <a:pt x="1642156" y="1445785"/>
                    <a:pt x="1642385" y="1446014"/>
                  </a:cubicBezTo>
                  <a:cubicBezTo>
                    <a:pt x="1643299" y="1446242"/>
                    <a:pt x="1644213" y="1446242"/>
                    <a:pt x="1645128" y="1446471"/>
                  </a:cubicBezTo>
                  <a:cubicBezTo>
                    <a:pt x="1645356" y="1446471"/>
                    <a:pt x="1645585" y="1446471"/>
                    <a:pt x="1645814" y="1446700"/>
                  </a:cubicBezTo>
                  <a:cubicBezTo>
                    <a:pt x="1646499" y="1446928"/>
                    <a:pt x="1647185" y="1446928"/>
                    <a:pt x="1647871" y="1447157"/>
                  </a:cubicBezTo>
                  <a:cubicBezTo>
                    <a:pt x="1648100" y="1447157"/>
                    <a:pt x="1648328" y="1447157"/>
                    <a:pt x="1648557" y="1447385"/>
                  </a:cubicBezTo>
                  <a:cubicBezTo>
                    <a:pt x="1649471" y="1447614"/>
                    <a:pt x="1650157" y="1447843"/>
                    <a:pt x="1650843" y="1448071"/>
                  </a:cubicBezTo>
                  <a:cubicBezTo>
                    <a:pt x="1661358" y="1450814"/>
                    <a:pt x="1668216" y="1453329"/>
                    <a:pt x="1672103" y="1458587"/>
                  </a:cubicBezTo>
                  <a:cubicBezTo>
                    <a:pt x="1673474" y="1460416"/>
                    <a:pt x="1674389" y="1462702"/>
                    <a:pt x="1675074" y="1465445"/>
                  </a:cubicBezTo>
                  <a:cubicBezTo>
                    <a:pt x="1675303" y="1466816"/>
                    <a:pt x="1675760" y="1468417"/>
                    <a:pt x="1675760" y="1470017"/>
                  </a:cubicBezTo>
                  <a:cubicBezTo>
                    <a:pt x="1676446" y="1470245"/>
                    <a:pt x="1676446" y="1471388"/>
                    <a:pt x="1676446" y="1472531"/>
                  </a:cubicBezTo>
                  <a:close/>
                </a:path>
              </a:pathLst>
            </a:custGeom>
            <a:solidFill>
              <a:srgbClr val="000000"/>
            </a:solidFill>
            <a:ln w="2286" cap="flat">
              <a:noFill/>
              <a:prstDash val="solid"/>
              <a:miter/>
            </a:ln>
          </p:spPr>
          <p:txBody>
            <a:bodyPr rtlCol="0" anchor="ctr"/>
            <a:lstStyle/>
            <a:p>
              <a:endParaRPr lang="en-US"/>
            </a:p>
          </p:txBody>
        </p:sp>
        <p:sp>
          <p:nvSpPr>
            <p:cNvPr id="170" name="Freeform 662">
              <a:extLst>
                <a:ext uri="{FF2B5EF4-FFF2-40B4-BE49-F238E27FC236}">
                  <a16:creationId xmlns:a16="http://schemas.microsoft.com/office/drawing/2014/main" id="{D7BB27EA-3682-7FFA-6FA5-9ACF7BD81F26}"/>
                </a:ext>
              </a:extLst>
            </p:cNvPr>
            <p:cNvSpPr/>
            <p:nvPr/>
          </p:nvSpPr>
          <p:spPr>
            <a:xfrm>
              <a:off x="4867873" y="582464"/>
              <a:ext cx="40099" cy="139226"/>
            </a:xfrm>
            <a:custGeom>
              <a:avLst/>
              <a:gdLst>
                <a:gd name="connsiteX0" fmla="*/ 17690 w 40099"/>
                <a:gd name="connsiteY0" fmla="*/ 466 h 139226"/>
                <a:gd name="connsiteX1" fmla="*/ 4660 w 40099"/>
                <a:gd name="connsiteY1" fmla="*/ 11667 h 139226"/>
                <a:gd name="connsiteX2" fmla="*/ 88 w 40099"/>
                <a:gd name="connsiteY2" fmla="*/ 33156 h 139226"/>
                <a:gd name="connsiteX3" fmla="*/ 21347 w 40099"/>
                <a:gd name="connsiteY3" fmla="*/ 121167 h 139226"/>
                <a:gd name="connsiteX4" fmla="*/ 39178 w 40099"/>
                <a:gd name="connsiteY4" fmla="*/ 139226 h 139226"/>
                <a:gd name="connsiteX5" fmla="*/ 33235 w 40099"/>
                <a:gd name="connsiteY5" fmla="*/ 114537 h 139226"/>
                <a:gd name="connsiteX6" fmla="*/ 19747 w 40099"/>
                <a:gd name="connsiteY6" fmla="*/ 16468 h 139226"/>
                <a:gd name="connsiteX7" fmla="*/ 17690 w 40099"/>
                <a:gd name="connsiteY7" fmla="*/ 466 h 13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99" h="139226">
                  <a:moveTo>
                    <a:pt x="17690" y="466"/>
                  </a:moveTo>
                  <a:cubicBezTo>
                    <a:pt x="9917" y="-2049"/>
                    <a:pt x="7631" y="6181"/>
                    <a:pt x="4660" y="11667"/>
                  </a:cubicBezTo>
                  <a:cubicBezTo>
                    <a:pt x="1002" y="18525"/>
                    <a:pt x="316" y="25840"/>
                    <a:pt x="88" y="33156"/>
                  </a:cubicBezTo>
                  <a:cubicBezTo>
                    <a:pt x="-827" y="64474"/>
                    <a:pt x="5345" y="94192"/>
                    <a:pt x="21347" y="121167"/>
                  </a:cubicBezTo>
                  <a:cubicBezTo>
                    <a:pt x="25462" y="128025"/>
                    <a:pt x="26605" y="137626"/>
                    <a:pt x="39178" y="139226"/>
                  </a:cubicBezTo>
                  <a:cubicBezTo>
                    <a:pt x="42607" y="128482"/>
                    <a:pt x="35521" y="122081"/>
                    <a:pt x="33235" y="114537"/>
                  </a:cubicBezTo>
                  <a:cubicBezTo>
                    <a:pt x="22948" y="82533"/>
                    <a:pt x="12432" y="50758"/>
                    <a:pt x="19747" y="16468"/>
                  </a:cubicBezTo>
                  <a:cubicBezTo>
                    <a:pt x="20890" y="11210"/>
                    <a:pt x="27291" y="3438"/>
                    <a:pt x="17690" y="466"/>
                  </a:cubicBezTo>
                  <a:close/>
                </a:path>
              </a:pathLst>
            </a:custGeom>
            <a:solidFill>
              <a:srgbClr val="000000"/>
            </a:solidFill>
            <a:ln w="2286" cap="flat">
              <a:noFill/>
              <a:prstDash val="solid"/>
              <a:miter/>
            </a:ln>
          </p:spPr>
          <p:txBody>
            <a:bodyPr rtlCol="0" anchor="ctr"/>
            <a:lstStyle/>
            <a:p>
              <a:endParaRPr lang="en-US"/>
            </a:p>
          </p:txBody>
        </p:sp>
        <p:sp>
          <p:nvSpPr>
            <p:cNvPr id="171" name="Freeform 663">
              <a:extLst>
                <a:ext uri="{FF2B5EF4-FFF2-40B4-BE49-F238E27FC236}">
                  <a16:creationId xmlns:a16="http://schemas.microsoft.com/office/drawing/2014/main" id="{DB82DE3B-F1A9-3859-CB8C-1C47C68F6D9F}"/>
                </a:ext>
              </a:extLst>
            </p:cNvPr>
            <p:cNvSpPr/>
            <p:nvPr/>
          </p:nvSpPr>
          <p:spPr>
            <a:xfrm>
              <a:off x="5469081" y="648061"/>
              <a:ext cx="39576" cy="122320"/>
            </a:xfrm>
            <a:custGeom>
              <a:avLst/>
              <a:gdLst>
                <a:gd name="connsiteX0" fmla="*/ 3984 w 39576"/>
                <a:gd name="connsiteY0" fmla="*/ 122321 h 122320"/>
                <a:gd name="connsiteX1" fmla="*/ 25472 w 39576"/>
                <a:gd name="connsiteY1" fmla="*/ 88488 h 122320"/>
                <a:gd name="connsiteX2" fmla="*/ 38960 w 39576"/>
                <a:gd name="connsiteY2" fmla="*/ 13279 h 122320"/>
                <a:gd name="connsiteX3" fmla="*/ 28215 w 39576"/>
                <a:gd name="connsiteY3" fmla="*/ 20 h 122320"/>
                <a:gd name="connsiteX4" fmla="*/ 18614 w 39576"/>
                <a:gd name="connsiteY4" fmla="*/ 13964 h 122320"/>
                <a:gd name="connsiteX5" fmla="*/ 783 w 39576"/>
                <a:gd name="connsiteY5" fmla="*/ 110891 h 122320"/>
                <a:gd name="connsiteX6" fmla="*/ 3984 w 39576"/>
                <a:gd name="connsiteY6" fmla="*/ 122321 h 1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6" h="122320">
                  <a:moveTo>
                    <a:pt x="3984" y="122321"/>
                  </a:moveTo>
                  <a:cubicBezTo>
                    <a:pt x="11299" y="110891"/>
                    <a:pt x="19300" y="100147"/>
                    <a:pt x="25472" y="88488"/>
                  </a:cubicBezTo>
                  <a:cubicBezTo>
                    <a:pt x="38274" y="64942"/>
                    <a:pt x="41017" y="39568"/>
                    <a:pt x="38960" y="13279"/>
                  </a:cubicBezTo>
                  <a:cubicBezTo>
                    <a:pt x="38502" y="7106"/>
                    <a:pt x="37359" y="-437"/>
                    <a:pt x="28215" y="20"/>
                  </a:cubicBezTo>
                  <a:cubicBezTo>
                    <a:pt x="19529" y="477"/>
                    <a:pt x="17928" y="7335"/>
                    <a:pt x="18614" y="13964"/>
                  </a:cubicBezTo>
                  <a:cubicBezTo>
                    <a:pt x="22272" y="48026"/>
                    <a:pt x="12899" y="79801"/>
                    <a:pt x="783" y="110891"/>
                  </a:cubicBezTo>
                  <a:cubicBezTo>
                    <a:pt x="-131" y="114091"/>
                    <a:pt x="-1274" y="117749"/>
                    <a:pt x="3984" y="122321"/>
                  </a:cubicBezTo>
                  <a:close/>
                </a:path>
              </a:pathLst>
            </a:custGeom>
            <a:solidFill>
              <a:srgbClr val="000000"/>
            </a:solidFill>
            <a:ln w="2286" cap="flat">
              <a:noFill/>
              <a:prstDash val="solid"/>
              <a:miter/>
            </a:ln>
          </p:spPr>
          <p:txBody>
            <a:bodyPr rtlCol="0" anchor="ctr"/>
            <a:lstStyle/>
            <a:p>
              <a:endParaRPr lang="en-US"/>
            </a:p>
          </p:txBody>
        </p:sp>
        <p:sp>
          <p:nvSpPr>
            <p:cNvPr id="172" name="Freeform 664">
              <a:extLst>
                <a:ext uri="{FF2B5EF4-FFF2-40B4-BE49-F238E27FC236}">
                  <a16:creationId xmlns:a16="http://schemas.microsoft.com/office/drawing/2014/main" id="{3C0582A6-7EC3-07C9-CF8C-45976278578C}"/>
                </a:ext>
              </a:extLst>
            </p:cNvPr>
            <p:cNvSpPr/>
            <p:nvPr/>
          </p:nvSpPr>
          <p:spPr>
            <a:xfrm>
              <a:off x="4309028" y="2288322"/>
              <a:ext cx="111790" cy="22185"/>
            </a:xfrm>
            <a:custGeom>
              <a:avLst/>
              <a:gdLst>
                <a:gd name="connsiteX0" fmla="*/ 13950 w 111790"/>
                <a:gd name="connsiteY0" fmla="*/ 1335 h 22185"/>
                <a:gd name="connsiteX1" fmla="*/ 5 w 111790"/>
                <a:gd name="connsiteY1" fmla="*/ 11622 h 22185"/>
                <a:gd name="connsiteX2" fmla="*/ 13492 w 111790"/>
                <a:gd name="connsiteY2" fmla="*/ 22138 h 22185"/>
                <a:gd name="connsiteX3" fmla="*/ 111105 w 111790"/>
                <a:gd name="connsiteY3" fmla="*/ 15280 h 22185"/>
                <a:gd name="connsiteX4" fmla="*/ 111790 w 111790"/>
                <a:gd name="connsiteY4" fmla="*/ 7279 h 22185"/>
                <a:gd name="connsiteX5" fmla="*/ 13950 w 111790"/>
                <a:gd name="connsiteY5" fmla="*/ 1335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90" h="22185">
                  <a:moveTo>
                    <a:pt x="13950" y="1335"/>
                  </a:moveTo>
                  <a:cubicBezTo>
                    <a:pt x="7549" y="1792"/>
                    <a:pt x="5" y="3392"/>
                    <a:pt x="5" y="11622"/>
                  </a:cubicBezTo>
                  <a:cubicBezTo>
                    <a:pt x="-224" y="19852"/>
                    <a:pt x="7320" y="22595"/>
                    <a:pt x="13492" y="22138"/>
                  </a:cubicBezTo>
                  <a:cubicBezTo>
                    <a:pt x="45954" y="20309"/>
                    <a:pt x="78643" y="17566"/>
                    <a:pt x="111105" y="15280"/>
                  </a:cubicBezTo>
                  <a:cubicBezTo>
                    <a:pt x="111333" y="12536"/>
                    <a:pt x="111562" y="9793"/>
                    <a:pt x="111790" y="7279"/>
                  </a:cubicBezTo>
                  <a:cubicBezTo>
                    <a:pt x="79558" y="-1865"/>
                    <a:pt x="46639" y="-494"/>
                    <a:pt x="13950" y="1335"/>
                  </a:cubicBezTo>
                  <a:close/>
                </a:path>
              </a:pathLst>
            </a:custGeom>
            <a:solidFill>
              <a:srgbClr val="000000"/>
            </a:solidFill>
            <a:ln w="2286" cap="flat">
              <a:noFill/>
              <a:prstDash val="solid"/>
              <a:miter/>
            </a:ln>
          </p:spPr>
          <p:txBody>
            <a:bodyPr rtlCol="0" anchor="ctr"/>
            <a:lstStyle/>
            <a:p>
              <a:endParaRPr lang="en-US"/>
            </a:p>
          </p:txBody>
        </p:sp>
        <p:sp>
          <p:nvSpPr>
            <p:cNvPr id="173" name="Freeform 665">
              <a:extLst>
                <a:ext uri="{FF2B5EF4-FFF2-40B4-BE49-F238E27FC236}">
                  <a16:creationId xmlns:a16="http://schemas.microsoft.com/office/drawing/2014/main" id="{777EBE90-2248-CBAB-DB66-40C9713423EE}"/>
                </a:ext>
              </a:extLst>
            </p:cNvPr>
            <p:cNvSpPr/>
            <p:nvPr/>
          </p:nvSpPr>
          <p:spPr>
            <a:xfrm>
              <a:off x="6129116" y="2273185"/>
              <a:ext cx="89351" cy="22301"/>
            </a:xfrm>
            <a:custGeom>
              <a:avLst/>
              <a:gdLst>
                <a:gd name="connsiteX0" fmla="*/ 80954 w 89351"/>
                <a:gd name="connsiteY0" fmla="*/ 13 h 22301"/>
                <a:gd name="connsiteX1" fmla="*/ 12146 w 89351"/>
                <a:gd name="connsiteY1" fmla="*/ 2756 h 22301"/>
                <a:gd name="connsiteX2" fmla="*/ 30 w 89351"/>
                <a:gd name="connsiteY2" fmla="*/ 10757 h 22301"/>
                <a:gd name="connsiteX3" fmla="*/ 10089 w 89351"/>
                <a:gd name="connsiteY3" fmla="*/ 21501 h 22301"/>
                <a:gd name="connsiteX4" fmla="*/ 83698 w 89351"/>
                <a:gd name="connsiteY4" fmla="*/ 13957 h 22301"/>
                <a:gd name="connsiteX5" fmla="*/ 89184 w 89351"/>
                <a:gd name="connsiteY5" fmla="*/ 5728 h 22301"/>
                <a:gd name="connsiteX6" fmla="*/ 80954 w 89351"/>
                <a:gd name="connsiteY6" fmla="*/ 13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1" h="22301">
                  <a:moveTo>
                    <a:pt x="80954" y="13"/>
                  </a:moveTo>
                  <a:cubicBezTo>
                    <a:pt x="69067" y="-216"/>
                    <a:pt x="23347" y="2756"/>
                    <a:pt x="12146" y="2756"/>
                  </a:cubicBezTo>
                  <a:cubicBezTo>
                    <a:pt x="6431" y="2756"/>
                    <a:pt x="487" y="3442"/>
                    <a:pt x="30" y="10757"/>
                  </a:cubicBezTo>
                  <a:cubicBezTo>
                    <a:pt x="-427" y="17386"/>
                    <a:pt x="4374" y="20815"/>
                    <a:pt x="10089" y="21501"/>
                  </a:cubicBezTo>
                  <a:cubicBezTo>
                    <a:pt x="35006" y="24016"/>
                    <a:pt x="59466" y="20358"/>
                    <a:pt x="83698" y="13957"/>
                  </a:cubicBezTo>
                  <a:cubicBezTo>
                    <a:pt x="87127" y="13043"/>
                    <a:pt x="90098" y="10071"/>
                    <a:pt x="89184" y="5728"/>
                  </a:cubicBezTo>
                  <a:cubicBezTo>
                    <a:pt x="88498" y="1384"/>
                    <a:pt x="84612" y="13"/>
                    <a:pt x="80954" y="13"/>
                  </a:cubicBezTo>
                  <a:close/>
                </a:path>
              </a:pathLst>
            </a:custGeom>
            <a:solidFill>
              <a:srgbClr val="000000"/>
            </a:solidFill>
            <a:ln w="2286" cap="flat">
              <a:noFill/>
              <a:prstDash val="solid"/>
              <a:miter/>
            </a:ln>
          </p:spPr>
          <p:txBody>
            <a:bodyPr rtlCol="0" anchor="ctr"/>
            <a:lstStyle/>
            <a:p>
              <a:endParaRPr lang="en-US"/>
            </a:p>
          </p:txBody>
        </p:sp>
        <p:sp>
          <p:nvSpPr>
            <p:cNvPr id="174" name="Freeform 666">
              <a:extLst>
                <a:ext uri="{FF2B5EF4-FFF2-40B4-BE49-F238E27FC236}">
                  <a16:creationId xmlns:a16="http://schemas.microsoft.com/office/drawing/2014/main" id="{5430BB45-B476-CEBF-FAC0-E8F3DFA43CB7}"/>
                </a:ext>
              </a:extLst>
            </p:cNvPr>
            <p:cNvSpPr/>
            <p:nvPr/>
          </p:nvSpPr>
          <p:spPr>
            <a:xfrm>
              <a:off x="5112382" y="1577359"/>
              <a:ext cx="214544" cy="328828"/>
            </a:xfrm>
            <a:custGeom>
              <a:avLst/>
              <a:gdLst>
                <a:gd name="connsiteX0" fmla="*/ 16411 w 214544"/>
                <a:gd name="connsiteY0" fmla="*/ 173031 h 328828"/>
                <a:gd name="connsiteX1" fmla="*/ 60760 w 214544"/>
                <a:gd name="connsiteY1" fmla="*/ 176002 h 328828"/>
                <a:gd name="connsiteX2" fmla="*/ 76533 w 214544"/>
                <a:gd name="connsiteY2" fmla="*/ 194290 h 328828"/>
                <a:gd name="connsiteX3" fmla="*/ 65789 w 214544"/>
                <a:gd name="connsiteY3" fmla="*/ 299446 h 328828"/>
                <a:gd name="connsiteX4" fmla="*/ 90020 w 214544"/>
                <a:gd name="connsiteY4" fmla="*/ 327793 h 328828"/>
                <a:gd name="connsiteX5" fmla="*/ 135740 w 214544"/>
                <a:gd name="connsiteY5" fmla="*/ 328021 h 328828"/>
                <a:gd name="connsiteX6" fmla="*/ 190376 w 214544"/>
                <a:gd name="connsiteY6" fmla="*/ 326421 h 328828"/>
                <a:gd name="connsiteX7" fmla="*/ 213922 w 214544"/>
                <a:gd name="connsiteY7" fmla="*/ 300361 h 328828"/>
                <a:gd name="connsiteX8" fmla="*/ 198148 w 214544"/>
                <a:gd name="connsiteY8" fmla="*/ 114509 h 328828"/>
                <a:gd name="connsiteX9" fmla="*/ 192205 w 214544"/>
                <a:gd name="connsiteY9" fmla="*/ 47986 h 328828"/>
                <a:gd name="connsiteX10" fmla="*/ 156772 w 214544"/>
                <a:gd name="connsiteY10" fmla="*/ 2266 h 328828"/>
                <a:gd name="connsiteX11" fmla="*/ 109680 w 214544"/>
                <a:gd name="connsiteY11" fmla="*/ 28327 h 328828"/>
                <a:gd name="connsiteX12" fmla="*/ 4753 w 214544"/>
                <a:gd name="connsiteY12" fmla="*/ 147656 h 328828"/>
                <a:gd name="connsiteX13" fmla="*/ 16411 w 214544"/>
                <a:gd name="connsiteY13" fmla="*/ 173031 h 328828"/>
                <a:gd name="connsiteX14" fmla="*/ 155857 w 214544"/>
                <a:gd name="connsiteY14" fmla="*/ 21012 h 328828"/>
                <a:gd name="connsiteX15" fmla="*/ 174602 w 214544"/>
                <a:gd name="connsiteY15" fmla="*/ 52330 h 328828"/>
                <a:gd name="connsiteX16" fmla="*/ 185575 w 214544"/>
                <a:gd name="connsiteY16" fmla="*/ 232695 h 328828"/>
                <a:gd name="connsiteX17" fmla="*/ 191062 w 214544"/>
                <a:gd name="connsiteY17" fmla="*/ 288016 h 328828"/>
                <a:gd name="connsiteX18" fmla="*/ 172088 w 214544"/>
                <a:gd name="connsiteY18" fmla="*/ 310191 h 328828"/>
                <a:gd name="connsiteX19" fmla="*/ 105337 w 214544"/>
                <a:gd name="connsiteY19" fmla="*/ 310191 h 328828"/>
                <a:gd name="connsiteX20" fmla="*/ 86820 w 214544"/>
                <a:gd name="connsiteY20" fmla="*/ 289845 h 328828"/>
                <a:gd name="connsiteX21" fmla="*/ 95050 w 214544"/>
                <a:gd name="connsiteY21" fmla="*/ 192919 h 328828"/>
                <a:gd name="connsiteX22" fmla="*/ 97107 w 214544"/>
                <a:gd name="connsiteY22" fmla="*/ 179203 h 328828"/>
                <a:gd name="connsiteX23" fmla="*/ 77219 w 214544"/>
                <a:gd name="connsiteY23" fmla="*/ 156571 h 328828"/>
                <a:gd name="connsiteX24" fmla="*/ 24412 w 214544"/>
                <a:gd name="connsiteY24" fmla="*/ 151085 h 328828"/>
                <a:gd name="connsiteX25" fmla="*/ 155857 w 214544"/>
                <a:gd name="connsiteY25" fmla="*/ 21012 h 32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544" h="328828">
                  <a:moveTo>
                    <a:pt x="16411" y="173031"/>
                  </a:moveTo>
                  <a:cubicBezTo>
                    <a:pt x="31042" y="175317"/>
                    <a:pt x="45901" y="176002"/>
                    <a:pt x="60760" y="176002"/>
                  </a:cubicBezTo>
                  <a:cubicBezTo>
                    <a:pt x="74247" y="176002"/>
                    <a:pt x="78362" y="180117"/>
                    <a:pt x="76533" y="194290"/>
                  </a:cubicBezTo>
                  <a:cubicBezTo>
                    <a:pt x="71961" y="229266"/>
                    <a:pt x="68989" y="264471"/>
                    <a:pt x="65789" y="299446"/>
                  </a:cubicBezTo>
                  <a:cubicBezTo>
                    <a:pt x="63960" y="319792"/>
                    <a:pt x="69218" y="325964"/>
                    <a:pt x="90020" y="327793"/>
                  </a:cubicBezTo>
                  <a:cubicBezTo>
                    <a:pt x="106708" y="329164"/>
                    <a:pt x="116995" y="328021"/>
                    <a:pt x="135740" y="328021"/>
                  </a:cubicBezTo>
                  <a:cubicBezTo>
                    <a:pt x="150371" y="329850"/>
                    <a:pt x="173688" y="328250"/>
                    <a:pt x="190376" y="326421"/>
                  </a:cubicBezTo>
                  <a:cubicBezTo>
                    <a:pt x="211864" y="324135"/>
                    <a:pt x="216436" y="321163"/>
                    <a:pt x="213922" y="300361"/>
                  </a:cubicBezTo>
                  <a:cubicBezTo>
                    <a:pt x="205921" y="238639"/>
                    <a:pt x="202720" y="176460"/>
                    <a:pt x="198148" y="114509"/>
                  </a:cubicBezTo>
                  <a:cubicBezTo>
                    <a:pt x="196548" y="92335"/>
                    <a:pt x="194262" y="70161"/>
                    <a:pt x="192205" y="47986"/>
                  </a:cubicBezTo>
                  <a:cubicBezTo>
                    <a:pt x="190147" y="25355"/>
                    <a:pt x="176203" y="10496"/>
                    <a:pt x="156772" y="2266"/>
                  </a:cubicBezTo>
                  <a:cubicBezTo>
                    <a:pt x="135969" y="-6649"/>
                    <a:pt x="121796" y="12553"/>
                    <a:pt x="109680" y="28327"/>
                  </a:cubicBezTo>
                  <a:cubicBezTo>
                    <a:pt x="92992" y="49587"/>
                    <a:pt x="20297" y="124796"/>
                    <a:pt x="4753" y="147656"/>
                  </a:cubicBezTo>
                  <a:cubicBezTo>
                    <a:pt x="-4620" y="161143"/>
                    <a:pt x="181" y="170516"/>
                    <a:pt x="16411" y="173031"/>
                  </a:cubicBezTo>
                  <a:close/>
                  <a:moveTo>
                    <a:pt x="155857" y="21012"/>
                  </a:moveTo>
                  <a:cubicBezTo>
                    <a:pt x="169345" y="26727"/>
                    <a:pt x="173917" y="38385"/>
                    <a:pt x="174602" y="52330"/>
                  </a:cubicBezTo>
                  <a:cubicBezTo>
                    <a:pt x="178031" y="112452"/>
                    <a:pt x="181689" y="172573"/>
                    <a:pt x="185575" y="232695"/>
                  </a:cubicBezTo>
                  <a:cubicBezTo>
                    <a:pt x="186718" y="251212"/>
                    <a:pt x="189690" y="269500"/>
                    <a:pt x="191062" y="288016"/>
                  </a:cubicBezTo>
                  <a:cubicBezTo>
                    <a:pt x="192433" y="307219"/>
                    <a:pt x="190376" y="309733"/>
                    <a:pt x="172088" y="310191"/>
                  </a:cubicBezTo>
                  <a:cubicBezTo>
                    <a:pt x="149914" y="310876"/>
                    <a:pt x="127511" y="309962"/>
                    <a:pt x="105337" y="310191"/>
                  </a:cubicBezTo>
                  <a:cubicBezTo>
                    <a:pt x="90935" y="310419"/>
                    <a:pt x="85448" y="304018"/>
                    <a:pt x="86820" y="289845"/>
                  </a:cubicBezTo>
                  <a:cubicBezTo>
                    <a:pt x="89792" y="257613"/>
                    <a:pt x="92306" y="225380"/>
                    <a:pt x="95050" y="192919"/>
                  </a:cubicBezTo>
                  <a:cubicBezTo>
                    <a:pt x="95507" y="188347"/>
                    <a:pt x="96878" y="183775"/>
                    <a:pt x="97107" y="179203"/>
                  </a:cubicBezTo>
                  <a:cubicBezTo>
                    <a:pt x="98021" y="161829"/>
                    <a:pt x="94364" y="157714"/>
                    <a:pt x="77219" y="156571"/>
                  </a:cubicBezTo>
                  <a:cubicBezTo>
                    <a:pt x="60760" y="155200"/>
                    <a:pt x="43843" y="159086"/>
                    <a:pt x="24412" y="151085"/>
                  </a:cubicBezTo>
                  <a:cubicBezTo>
                    <a:pt x="64646" y="116338"/>
                    <a:pt x="139855" y="14382"/>
                    <a:pt x="155857" y="21012"/>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01080-E8D3-0A76-D15E-3AE299BD4B60}"/>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DC41D81-2E1C-EB08-EF17-BB3A93F28149}"/>
              </a:ext>
            </a:extLst>
          </p:cNvPr>
          <p:cNvSpPr>
            <a:spLocks noGrp="1"/>
          </p:cNvSpPr>
          <p:nvPr>
            <p:ph type="body" sz="quarter" idx="18"/>
          </p:nvPr>
        </p:nvSpPr>
        <p:spPr>
          <a:xfrm>
            <a:off x="8462683" y="2054216"/>
            <a:ext cx="3361848" cy="1049221"/>
          </a:xfrm>
        </p:spPr>
        <p:txBody>
          <a:bodyPr/>
          <a:lstStyle/>
          <a:p>
            <a:pPr algn="r"/>
            <a:r>
              <a:rPr lang="en-US" b="0"/>
              <a:t>Green Investments for Long-Term Financial Health</a:t>
            </a:r>
            <a:endParaRPr lang="en-US" b="0" dirty="0"/>
          </a:p>
        </p:txBody>
      </p:sp>
      <p:sp>
        <p:nvSpPr>
          <p:cNvPr id="18" name="Text Placeholder 17">
            <a:extLst>
              <a:ext uri="{FF2B5EF4-FFF2-40B4-BE49-F238E27FC236}">
                <a16:creationId xmlns:a16="http://schemas.microsoft.com/office/drawing/2014/main" id="{5CABD52B-C2D6-25C4-02FE-F644E4609834}"/>
              </a:ext>
            </a:extLst>
          </p:cNvPr>
          <p:cNvSpPr>
            <a:spLocks noGrp="1"/>
          </p:cNvSpPr>
          <p:nvPr>
            <p:ph type="body" sz="quarter" idx="19"/>
          </p:nvPr>
        </p:nvSpPr>
        <p:spPr>
          <a:xfrm>
            <a:off x="9088874" y="1291420"/>
            <a:ext cx="2597067" cy="385564"/>
          </a:xfrm>
        </p:spPr>
        <p:txBody>
          <a:bodyPr/>
          <a:lstStyle/>
          <a:p>
            <a:pPr algn="r"/>
            <a:r>
              <a:rPr lang="en-IE" sz="4000" dirty="0"/>
              <a:t>Section 12</a:t>
            </a:r>
          </a:p>
          <a:p>
            <a:pPr algn="r"/>
            <a:endParaRPr lang="en-IE" sz="4000" dirty="0"/>
          </a:p>
        </p:txBody>
      </p:sp>
      <p:sp>
        <p:nvSpPr>
          <p:cNvPr id="22" name="Text Placeholder 7">
            <a:extLst>
              <a:ext uri="{FF2B5EF4-FFF2-40B4-BE49-F238E27FC236}">
                <a16:creationId xmlns:a16="http://schemas.microsoft.com/office/drawing/2014/main" id="{7D9A0A3D-730D-D86C-598E-BA8189EAE7C2}"/>
              </a:ext>
            </a:extLst>
          </p:cNvPr>
          <p:cNvSpPr>
            <a:spLocks noGrp="1"/>
          </p:cNvSpPr>
          <p:nvPr>
            <p:ph type="body" sz="quarter" idx="23"/>
          </p:nvPr>
        </p:nvSpPr>
        <p:spPr>
          <a:xfrm>
            <a:off x="170121" y="4114801"/>
            <a:ext cx="11515820" cy="1248936"/>
          </a:xfrm>
        </p:spPr>
        <p:txBody>
          <a:bodyPr/>
          <a:lstStyle/>
          <a:p>
            <a:pPr algn="ctr">
              <a:spcAft>
                <a:spcPts val="600"/>
              </a:spcAft>
            </a:pPr>
            <a:r>
              <a:rPr lang="en-US" sz="2400" b="1" i="1" dirty="0">
                <a:solidFill>
                  <a:srgbClr val="418D8F"/>
                </a:solidFill>
              </a:rPr>
              <a:t>(Environmental) </a:t>
            </a:r>
            <a:r>
              <a:rPr lang="en-US" sz="2400" i="1" dirty="0">
                <a:solidFill>
                  <a:srgbClr val="E96751"/>
                </a:solidFill>
              </a:rPr>
              <a:t>How do eco-friendly decisions </a:t>
            </a:r>
            <a:r>
              <a:rPr lang="en-US" sz="2400" b="1" i="1" dirty="0">
                <a:solidFill>
                  <a:srgbClr val="E96751"/>
                </a:solidFill>
              </a:rPr>
              <a:t>influence my costs, pricing strategy </a:t>
            </a:r>
            <a:r>
              <a:rPr lang="en-US" sz="2400" i="1" dirty="0">
                <a:solidFill>
                  <a:srgbClr val="E96751"/>
                </a:solidFill>
              </a:rPr>
              <a:t>and </a:t>
            </a:r>
            <a:r>
              <a:rPr lang="en-US" sz="2400" b="1" i="1" dirty="0">
                <a:solidFill>
                  <a:srgbClr val="E96751"/>
                </a:solidFill>
              </a:rPr>
              <a:t>long-term financial viability</a:t>
            </a:r>
            <a:r>
              <a:rPr lang="en-US" sz="2400" i="1" dirty="0">
                <a:solidFill>
                  <a:srgbClr val="E96751"/>
                </a:solidFill>
              </a:rPr>
              <a:t>?</a:t>
            </a:r>
          </a:p>
          <a:p>
            <a:pPr algn="ctr">
              <a:spcAft>
                <a:spcPts val="600"/>
              </a:spcAft>
            </a:pPr>
            <a:endParaRPr lang="en-US" sz="2400" i="1" dirty="0">
              <a:solidFill>
                <a:srgbClr val="E96751"/>
              </a:solidFill>
            </a:endParaRPr>
          </a:p>
          <a:p>
            <a:pPr algn="ctr">
              <a:spcAft>
                <a:spcPts val="600"/>
              </a:spcAft>
            </a:pPr>
            <a:r>
              <a:rPr lang="en-US" b="1" dirty="0">
                <a:solidFill>
                  <a:srgbClr val="595959"/>
                </a:solidFill>
              </a:rPr>
              <a:t>Objective:</a:t>
            </a:r>
            <a:r>
              <a:rPr lang="en-US" dirty="0">
                <a:solidFill>
                  <a:srgbClr val="595959"/>
                </a:solidFill>
              </a:rPr>
              <a:t> (</a:t>
            </a:r>
            <a:r>
              <a:rPr lang="en-US" dirty="0"/>
              <a:t>Managing Risk, Environmental Sustainability and Long-Term Financial Health for Long-Term Viability) To help you assess and identify potential risks and future financial and environmental challenges that could impact your business, and what protection measures you can put in place.</a:t>
            </a:r>
            <a:endParaRPr lang="en-IE" dirty="0">
              <a:solidFill>
                <a:srgbClr val="E96751"/>
              </a:solidFill>
            </a:endParaRPr>
          </a:p>
        </p:txBody>
      </p:sp>
      <p:sp>
        <p:nvSpPr>
          <p:cNvPr id="24" name="Text Placeholder 23">
            <a:extLst>
              <a:ext uri="{FF2B5EF4-FFF2-40B4-BE49-F238E27FC236}">
                <a16:creationId xmlns:a16="http://schemas.microsoft.com/office/drawing/2014/main" id="{91E54655-2288-CF3C-3F04-B2C1D1FA1888}"/>
              </a:ext>
            </a:extLst>
          </p:cNvPr>
          <p:cNvSpPr>
            <a:spLocks noGrp="1"/>
          </p:cNvSpPr>
          <p:nvPr>
            <p:ph type="body" sz="quarter" idx="66"/>
          </p:nvPr>
        </p:nvSpPr>
        <p:spPr/>
        <p:txBody>
          <a:bodyPr/>
          <a:lstStyle/>
          <a:p>
            <a:endParaRPr lang="en-IE"/>
          </a:p>
        </p:txBody>
      </p:sp>
      <p:pic>
        <p:nvPicPr>
          <p:cNvPr id="12" name="Picture Placeholder 11">
            <a:extLst>
              <a:ext uri="{FF2B5EF4-FFF2-40B4-BE49-F238E27FC236}">
                <a16:creationId xmlns:a16="http://schemas.microsoft.com/office/drawing/2014/main" id="{BE051071-3040-0922-EBD9-3FD9C922BEAD}"/>
              </a:ext>
            </a:extLst>
          </p:cNvPr>
          <p:cNvPicPr>
            <a:picLocks noChangeAspect="1"/>
          </p:cNvPicPr>
          <p:nvPr/>
        </p:nvPicPr>
        <p:blipFill>
          <a:blip r:embed="rId2"/>
          <a:srcRect t="8640" b="8640"/>
          <a:stretch>
            <a:fillRect/>
          </a:stretch>
        </p:blipFill>
        <p:spPr>
          <a:xfrm>
            <a:off x="3002" y="134481"/>
            <a:ext cx="8097183" cy="3980320"/>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pic>
    </p:spTree>
    <p:extLst>
      <p:ext uri="{BB962C8B-B14F-4D97-AF65-F5344CB8AC3E}">
        <p14:creationId xmlns:p14="http://schemas.microsoft.com/office/powerpoint/2010/main" val="247779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6DB9-C999-20C1-9080-51287BD34FD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4B1CD8F-21BD-4BE7-537B-69528394036F}"/>
              </a:ext>
            </a:extLst>
          </p:cNvPr>
          <p:cNvSpPr>
            <a:spLocks noGrp="1"/>
          </p:cNvSpPr>
          <p:nvPr>
            <p:ph type="body" sz="quarter" idx="4294967295"/>
          </p:nvPr>
        </p:nvSpPr>
        <p:spPr>
          <a:xfrm>
            <a:off x="8648700" y="1857125"/>
            <a:ext cx="3190188" cy="870198"/>
          </a:xfrm>
          <a:prstGeom prst="rect">
            <a:avLst/>
          </a:prstGeom>
        </p:spPr>
        <p:txBody>
          <a:bodyPr/>
          <a:lstStyle/>
          <a:p>
            <a:pPr marL="0" indent="0" algn="r">
              <a:buNone/>
            </a:pPr>
            <a:r>
              <a:rPr lang="en-US" dirty="0">
                <a:solidFill>
                  <a:schemeClr val="bg1"/>
                </a:solidFill>
              </a:rPr>
              <a:t>The Impact of Eco-Friendly Decisions</a:t>
            </a:r>
            <a:endParaRPr lang="en-IE" dirty="0">
              <a:solidFill>
                <a:schemeClr val="bg1"/>
              </a:solidFill>
            </a:endParaRPr>
          </a:p>
        </p:txBody>
      </p:sp>
      <p:sp>
        <p:nvSpPr>
          <p:cNvPr id="10" name="Text Placeholder 9">
            <a:extLst>
              <a:ext uri="{FF2B5EF4-FFF2-40B4-BE49-F238E27FC236}">
                <a16:creationId xmlns:a16="http://schemas.microsoft.com/office/drawing/2014/main" id="{962D3621-C246-E6FB-FB7F-DDA166627386}"/>
              </a:ext>
            </a:extLst>
          </p:cNvPr>
          <p:cNvSpPr>
            <a:spLocks noGrp="1"/>
          </p:cNvSpPr>
          <p:nvPr>
            <p:ph type="body" sz="quarter" idx="4294967295"/>
          </p:nvPr>
        </p:nvSpPr>
        <p:spPr>
          <a:xfrm>
            <a:off x="8442104" y="996518"/>
            <a:ext cx="3475939" cy="319777"/>
          </a:xfrm>
          <a:prstGeom prst="rect">
            <a:avLst/>
          </a:prstGeom>
        </p:spPr>
        <p:txBody>
          <a:bodyPr/>
          <a:lstStyle/>
          <a:p>
            <a:pPr marL="0" indent="0" algn="r">
              <a:buNone/>
            </a:pPr>
            <a:r>
              <a:rPr lang="en-IE" sz="3200" b="1" dirty="0">
                <a:solidFill>
                  <a:schemeClr val="bg1"/>
                </a:solidFill>
              </a:rPr>
              <a:t>Long Term Viability</a:t>
            </a:r>
          </a:p>
        </p:txBody>
      </p:sp>
      <p:pic>
        <p:nvPicPr>
          <p:cNvPr id="3" name="Picture Placeholder 2" descr="A close-up of grass&#10;&#10;AI-generated content may be incorrect.">
            <a:extLst>
              <a:ext uri="{FF2B5EF4-FFF2-40B4-BE49-F238E27FC236}">
                <a16:creationId xmlns:a16="http://schemas.microsoft.com/office/drawing/2014/main" id="{FBE63922-7B30-1C3A-A21F-0F1CED520174}"/>
              </a:ext>
            </a:extLst>
          </p:cNvPr>
          <p:cNvPicPr>
            <a:picLocks noGrp="1" noChangeAspect="1"/>
          </p:cNvPicPr>
          <p:nvPr>
            <p:ph type="pic" sz="quarter" idx="22"/>
          </p:nvPr>
        </p:nvPicPr>
        <p:blipFill>
          <a:blip r:embed="rId2"/>
          <a:srcRect t="19509" b="19509"/>
          <a:stretch>
            <a:fillRect/>
          </a:stretch>
        </p:blipFill>
        <p:spPr/>
      </p:pic>
      <p:sp>
        <p:nvSpPr>
          <p:cNvPr id="12" name="Text Placeholder 11">
            <a:extLst>
              <a:ext uri="{FF2B5EF4-FFF2-40B4-BE49-F238E27FC236}">
                <a16:creationId xmlns:a16="http://schemas.microsoft.com/office/drawing/2014/main" id="{DCB9DAC6-2B23-97C6-8FDE-3F20B2B6F4DA}"/>
              </a:ext>
            </a:extLst>
          </p:cNvPr>
          <p:cNvSpPr>
            <a:spLocks noGrp="1"/>
          </p:cNvSpPr>
          <p:nvPr>
            <p:ph type="body" sz="quarter" idx="23"/>
          </p:nvPr>
        </p:nvSpPr>
        <p:spPr>
          <a:xfrm>
            <a:off x="229231" y="3994020"/>
            <a:ext cx="11736539" cy="1248936"/>
          </a:xfrm>
        </p:spPr>
        <p:txBody>
          <a:bodyPr/>
          <a:lstStyle/>
          <a:p>
            <a:pPr algn="ctr"/>
            <a:r>
              <a:rPr lang="en-US" sz="2800" i="1" dirty="0">
                <a:solidFill>
                  <a:srgbClr val="E96751"/>
                </a:solidFill>
              </a:rPr>
              <a:t>How do eco-friendly decisions influence my </a:t>
            </a:r>
            <a:r>
              <a:rPr lang="en-US" sz="2800" b="1" i="1" dirty="0">
                <a:solidFill>
                  <a:srgbClr val="E96751"/>
                </a:solidFill>
              </a:rPr>
              <a:t>costs, pricing strategy </a:t>
            </a:r>
            <a:r>
              <a:rPr lang="en-US" sz="2800" i="1" dirty="0">
                <a:solidFill>
                  <a:srgbClr val="E96751"/>
                </a:solidFill>
              </a:rPr>
              <a:t>and long-term financial viability?</a:t>
            </a:r>
            <a:endParaRPr lang="en-US" sz="2800" b="1" i="1" dirty="0">
              <a:solidFill>
                <a:srgbClr val="E96751"/>
              </a:solidFill>
            </a:endParaRPr>
          </a:p>
          <a:p>
            <a:r>
              <a:rPr lang="en-US" b="1" dirty="0">
                <a:solidFill>
                  <a:srgbClr val="595959"/>
                </a:solidFill>
              </a:rPr>
              <a:t>Objective: </a:t>
            </a:r>
            <a:r>
              <a:rPr lang="en-US" dirty="0">
                <a:solidFill>
                  <a:srgbClr val="595959"/>
                </a:solidFill>
              </a:rPr>
              <a:t>To help you understand how sustainable choices affect your costs, value proposition, and pricing—and how to communicate those choices to attract the right guests. This section empowers you to make eco-conscious decisions that align with your values and business goals without compromising profitability. It helps you price your accommodation in a way that reflects the added value of sustainability, while preparing you to explain and justify this value to eco-aware </a:t>
            </a:r>
            <a:r>
              <a:rPr lang="en-US" dirty="0" err="1">
                <a:solidFill>
                  <a:srgbClr val="595959"/>
                </a:solidFill>
              </a:rPr>
              <a:t>travellers</a:t>
            </a:r>
            <a:r>
              <a:rPr lang="en-US" dirty="0">
                <a:solidFill>
                  <a:srgbClr val="595959"/>
                </a:solidFill>
              </a:rPr>
              <a:t>.</a:t>
            </a:r>
          </a:p>
        </p:txBody>
      </p:sp>
      <p:sp>
        <p:nvSpPr>
          <p:cNvPr id="13" name="Text Placeholder 12">
            <a:extLst>
              <a:ext uri="{FF2B5EF4-FFF2-40B4-BE49-F238E27FC236}">
                <a16:creationId xmlns:a16="http://schemas.microsoft.com/office/drawing/2014/main" id="{372C8060-2F4E-BAF8-0D7E-B54B726217EE}"/>
              </a:ext>
            </a:extLst>
          </p:cNvPr>
          <p:cNvSpPr>
            <a:spLocks noGrp="1"/>
          </p:cNvSpPr>
          <p:nvPr>
            <p:ph type="body" sz="quarter" idx="66"/>
          </p:nvPr>
        </p:nvSpPr>
        <p:spPr/>
        <p:txBody>
          <a:bodyPr/>
          <a:lstStyle/>
          <a:p>
            <a:endParaRPr lang="en-IE"/>
          </a:p>
        </p:txBody>
      </p:sp>
      <p:grpSp>
        <p:nvGrpSpPr>
          <p:cNvPr id="2" name="Group 1">
            <a:extLst>
              <a:ext uri="{FF2B5EF4-FFF2-40B4-BE49-F238E27FC236}">
                <a16:creationId xmlns:a16="http://schemas.microsoft.com/office/drawing/2014/main" id="{CC5C258C-75AF-8591-CF5D-49C76CDB4026}"/>
              </a:ext>
            </a:extLst>
          </p:cNvPr>
          <p:cNvGrpSpPr/>
          <p:nvPr/>
        </p:nvGrpSpPr>
        <p:grpSpPr>
          <a:xfrm>
            <a:off x="10920313" y="15411"/>
            <a:ext cx="1081945" cy="1011723"/>
            <a:chOff x="1016000" y="1137920"/>
            <a:chExt cx="1016000" cy="1016000"/>
          </a:xfrm>
        </p:grpSpPr>
        <p:sp>
          <p:nvSpPr>
            <p:cNvPr id="4" name="Oval 3">
              <a:extLst>
                <a:ext uri="{FF2B5EF4-FFF2-40B4-BE49-F238E27FC236}">
                  <a16:creationId xmlns:a16="http://schemas.microsoft.com/office/drawing/2014/main" id="{F16D86B1-5323-F0BB-E3A1-B6E5897F047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FF154299-443F-4A1B-5CF5-44516C7A76DF}"/>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45</a:t>
              </a:r>
            </a:p>
          </p:txBody>
        </p:sp>
      </p:grpSp>
    </p:spTree>
    <p:extLst>
      <p:ext uri="{BB962C8B-B14F-4D97-AF65-F5344CB8AC3E}">
        <p14:creationId xmlns:p14="http://schemas.microsoft.com/office/powerpoint/2010/main" val="2882400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D44E-226C-95F7-90F5-23D647BAFAE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B0F163-AEB5-4DEC-84A7-10D97EF793DF}"/>
              </a:ext>
            </a:extLst>
          </p:cNvPr>
          <p:cNvSpPr>
            <a:spLocks noGrp="1"/>
          </p:cNvSpPr>
          <p:nvPr>
            <p:ph type="body" sz="quarter" idx="18"/>
          </p:nvPr>
        </p:nvSpPr>
        <p:spPr>
          <a:xfrm>
            <a:off x="1750682" y="1200104"/>
            <a:ext cx="9469767" cy="3499183"/>
          </a:xfrm>
        </p:spPr>
        <p:txBody>
          <a:bodyPr/>
          <a:lstStyle/>
          <a:p>
            <a:pPr>
              <a:spcAft>
                <a:spcPts val="1200"/>
              </a:spcAft>
            </a:pPr>
            <a:r>
              <a:rPr lang="en-US" sz="2400" dirty="0"/>
              <a:t>Sustainability is not just a marketing buzzword—it can directly shape your </a:t>
            </a:r>
            <a:r>
              <a:rPr lang="en-US" sz="2400" b="1" dirty="0"/>
              <a:t>pricing strategy, costs, and customer expectations. </a:t>
            </a:r>
          </a:p>
          <a:p>
            <a:pPr>
              <a:spcAft>
                <a:spcPts val="1200"/>
              </a:spcAft>
            </a:pPr>
            <a:r>
              <a:rPr lang="en-US" sz="2400" dirty="0"/>
              <a:t>Accommodations worldwide­ are increasingly implementing sustainable­ practices and embracing gree­n initiatives. This transformation is motivated not only by altruism and societal pressures, but also underpinned by sound business strategies, such as long-term cost savings, evolving customer preferences, and the­ need to comply with environme­ntal regulations.</a:t>
            </a:r>
          </a:p>
          <a:p>
            <a:pPr>
              <a:spcAft>
                <a:spcPts val="1200"/>
              </a:spcAft>
            </a:pPr>
            <a:r>
              <a:rPr lang="en-US" sz="2400" dirty="0"/>
              <a:t>In addition, more and more trave­lers have bee­n </a:t>
            </a:r>
            <a:r>
              <a:rPr lang="en-US" sz="2400" dirty="0" err="1"/>
              <a:t>recognising</a:t>
            </a:r>
            <a:r>
              <a:rPr lang="en-US" sz="2400" dirty="0"/>
              <a:t> the environme­ntal and social benefits of staying at eco-frie­ndly accommodations. Gre­ening accommodations not only contribute to the­ wellbeing of our planet, but also make </a:t>
            </a:r>
            <a:r>
              <a:rPr lang="en-US" sz="2400" b="1" dirty="0"/>
              <a:t>new and exciting experiences </a:t>
            </a:r>
            <a:r>
              <a:rPr lang="en-US" sz="2400" dirty="0"/>
              <a:t>for guests, </a:t>
            </a:r>
            <a:r>
              <a:rPr lang="en-US" sz="2400" b="1" dirty="0"/>
              <a:t>which they are willing to pay a premium for</a:t>
            </a:r>
            <a:r>
              <a:rPr lang="en-US" sz="2400" dirty="0"/>
              <a:t>. Some of the reasons are outlined in this section</a:t>
            </a:r>
          </a:p>
          <a:p>
            <a:pPr>
              <a:spcAft>
                <a:spcPts val="1200"/>
              </a:spcAft>
            </a:pPr>
            <a:endParaRPr lang="en-US" sz="2400" dirty="0"/>
          </a:p>
          <a:p>
            <a:pPr>
              <a:spcAft>
                <a:spcPts val="1200"/>
              </a:spcAft>
            </a:pPr>
            <a:endParaRPr lang="en-US" sz="2400" b="1" dirty="0"/>
          </a:p>
        </p:txBody>
      </p:sp>
      <p:sp>
        <p:nvSpPr>
          <p:cNvPr id="7" name="Text Placeholder 6">
            <a:extLst>
              <a:ext uri="{FF2B5EF4-FFF2-40B4-BE49-F238E27FC236}">
                <a16:creationId xmlns:a16="http://schemas.microsoft.com/office/drawing/2014/main" id="{AB6DC4A0-E715-DA38-41D7-04070B6FDCE8}"/>
              </a:ext>
            </a:extLst>
          </p:cNvPr>
          <p:cNvSpPr>
            <a:spLocks noGrp="1"/>
          </p:cNvSpPr>
          <p:nvPr>
            <p:ph type="body" sz="quarter" idx="16"/>
          </p:nvPr>
        </p:nvSpPr>
        <p:spPr>
          <a:xfrm>
            <a:off x="788657" y="359776"/>
            <a:ext cx="10614687" cy="803654"/>
          </a:xfrm>
        </p:spPr>
        <p:txBody>
          <a:bodyPr/>
          <a:lstStyle/>
          <a:p>
            <a:r>
              <a:rPr lang="en-IE" dirty="0"/>
              <a:t>Reasons Why Going Green is a Good Investment</a:t>
            </a:r>
          </a:p>
        </p:txBody>
      </p:sp>
      <p:pic>
        <p:nvPicPr>
          <p:cNvPr id="6" name="Graphic 5" descr="Piggy Bank with solid fill">
            <a:extLst>
              <a:ext uri="{FF2B5EF4-FFF2-40B4-BE49-F238E27FC236}">
                <a16:creationId xmlns:a16="http://schemas.microsoft.com/office/drawing/2014/main" id="{89A8FB0E-E23B-B4CA-8CF3-6D90D8748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377" y="2610828"/>
            <a:ext cx="914400" cy="914400"/>
          </a:xfrm>
          <a:prstGeom prst="rect">
            <a:avLst/>
          </a:prstGeom>
        </p:spPr>
      </p:pic>
      <p:pic>
        <p:nvPicPr>
          <p:cNvPr id="10" name="Graphic 9" descr="Customer review with solid fill">
            <a:extLst>
              <a:ext uri="{FF2B5EF4-FFF2-40B4-BE49-F238E27FC236}">
                <a16:creationId xmlns:a16="http://schemas.microsoft.com/office/drawing/2014/main" id="{926B8DAA-A6FF-0906-1F36-EDC118AF8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377" y="1377116"/>
            <a:ext cx="914400" cy="914400"/>
          </a:xfrm>
          <a:prstGeom prst="rect">
            <a:avLst/>
          </a:prstGeom>
        </p:spPr>
      </p:pic>
      <p:pic>
        <p:nvPicPr>
          <p:cNvPr id="12" name="Graphic 11" descr="Rating 3 Star with solid fill">
            <a:extLst>
              <a:ext uri="{FF2B5EF4-FFF2-40B4-BE49-F238E27FC236}">
                <a16:creationId xmlns:a16="http://schemas.microsoft.com/office/drawing/2014/main" id="{352B6B9D-FD2B-6E2E-08FA-49A2A4AF3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377" y="3844540"/>
            <a:ext cx="914400" cy="914400"/>
          </a:xfrm>
          <a:prstGeom prst="rect">
            <a:avLst/>
          </a:prstGeom>
        </p:spPr>
      </p:pic>
    </p:spTree>
    <p:extLst>
      <p:ext uri="{BB962C8B-B14F-4D97-AF65-F5344CB8AC3E}">
        <p14:creationId xmlns:p14="http://schemas.microsoft.com/office/powerpoint/2010/main" val="167638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5A6186-DE02-6434-F768-A06A24069A0A}"/>
              </a:ext>
            </a:extLst>
          </p:cNvPr>
          <p:cNvSpPr>
            <a:spLocks noGrp="1"/>
          </p:cNvSpPr>
          <p:nvPr>
            <p:ph type="body" sz="quarter" idx="18"/>
          </p:nvPr>
        </p:nvSpPr>
        <p:spPr>
          <a:xfrm>
            <a:off x="1419225" y="1209629"/>
            <a:ext cx="9984119" cy="3499183"/>
          </a:xfrm>
        </p:spPr>
        <p:txBody>
          <a:bodyPr/>
          <a:lstStyle/>
          <a:p>
            <a:pPr>
              <a:spcAft>
                <a:spcPts val="1200"/>
              </a:spcAft>
            </a:pPr>
            <a:r>
              <a:rPr lang="en-US" sz="2400" b="1" dirty="0"/>
              <a:t>Accommodations can’t easily gain green certification. </a:t>
            </a:r>
            <a:r>
              <a:rPr lang="en-US" sz="2400" dirty="0"/>
              <a:t>It demands commitment and </a:t>
            </a:r>
            <a:r>
              <a:rPr lang="en-US" sz="2400" b="1" dirty="0"/>
              <a:t>substantial investme­nt </a:t>
            </a:r>
            <a:r>
              <a:rPr lang="en-US" sz="2400" dirty="0"/>
              <a:t>from operators who are ge­nuinely devoted to adopting sustainable­ practices. Achieving green certification is the best course of action. It acts as a validation of green credentials, distinguishing them from those­ who may be just gree­nwashing.</a:t>
            </a:r>
          </a:p>
          <a:p>
            <a:pPr>
              <a:spcAft>
                <a:spcPts val="1200"/>
              </a:spcAft>
            </a:pPr>
            <a:r>
              <a:rPr lang="en-US" sz="2400" dirty="0"/>
              <a:t>Eco-friendly decisions, such as installing solar panels, </a:t>
            </a:r>
            <a:r>
              <a:rPr lang="en-US" sz="2400" dirty="0" err="1"/>
              <a:t>utilising</a:t>
            </a:r>
            <a:r>
              <a:rPr lang="en-US" sz="2400" dirty="0"/>
              <a:t> natural materials, reducing single-use plastics, or supporting local artisans, often require </a:t>
            </a:r>
            <a:r>
              <a:rPr lang="en-US" sz="2400" b="1" dirty="0"/>
              <a:t>upfront investments </a:t>
            </a:r>
            <a:r>
              <a:rPr lang="en-US" sz="2400" dirty="0"/>
              <a:t>but can </a:t>
            </a:r>
            <a:r>
              <a:rPr lang="en-US" sz="2400" b="1" dirty="0"/>
              <a:t>yield long-term benefits. </a:t>
            </a:r>
          </a:p>
          <a:p>
            <a:pPr>
              <a:spcAft>
                <a:spcPts val="1200"/>
              </a:spcAft>
            </a:pPr>
            <a:r>
              <a:rPr lang="en-US" sz="2400" dirty="0"/>
              <a:t>These choices not only </a:t>
            </a:r>
            <a:r>
              <a:rPr lang="en-US" sz="2400" b="1" dirty="0"/>
              <a:t>reduce operational costs </a:t>
            </a:r>
            <a:r>
              <a:rPr lang="en-US" sz="2400" dirty="0"/>
              <a:t>over time but also </a:t>
            </a:r>
            <a:r>
              <a:rPr lang="en-US" sz="2400" b="1" dirty="0"/>
              <a:t>increase perceived value</a:t>
            </a:r>
            <a:r>
              <a:rPr lang="en-US" sz="2400" dirty="0"/>
              <a:t> among environmentally conscious guests. </a:t>
            </a:r>
          </a:p>
          <a:p>
            <a:pPr>
              <a:spcAft>
                <a:spcPts val="1200"/>
              </a:spcAft>
            </a:pPr>
            <a:r>
              <a:rPr lang="en-US" sz="2400" dirty="0"/>
              <a:t>This section explores how to assess the </a:t>
            </a:r>
            <a:r>
              <a:rPr lang="en-US" sz="2400" b="1" dirty="0"/>
              <a:t>financial impact of sustainable upgrades</a:t>
            </a:r>
            <a:r>
              <a:rPr lang="en-US" sz="2400" dirty="0"/>
              <a:t>, calculate returns, and adjust your pricing accordingly. </a:t>
            </a:r>
          </a:p>
          <a:p>
            <a:pPr>
              <a:spcAft>
                <a:spcPts val="1200"/>
              </a:spcAft>
            </a:pPr>
            <a:endParaRPr lang="en-IE" sz="2400" dirty="0"/>
          </a:p>
        </p:txBody>
      </p:sp>
      <p:sp>
        <p:nvSpPr>
          <p:cNvPr id="7" name="Text Placeholder 6">
            <a:extLst>
              <a:ext uri="{FF2B5EF4-FFF2-40B4-BE49-F238E27FC236}">
                <a16:creationId xmlns:a16="http://schemas.microsoft.com/office/drawing/2014/main" id="{1EB8E120-D3B3-FC0D-69F9-2510824940B8}"/>
              </a:ext>
            </a:extLst>
          </p:cNvPr>
          <p:cNvSpPr>
            <a:spLocks noGrp="1"/>
          </p:cNvSpPr>
          <p:nvPr>
            <p:ph type="body" sz="quarter" idx="16"/>
          </p:nvPr>
        </p:nvSpPr>
        <p:spPr>
          <a:xfrm>
            <a:off x="788657" y="359776"/>
            <a:ext cx="10614687" cy="803654"/>
          </a:xfrm>
        </p:spPr>
        <p:txBody>
          <a:bodyPr/>
          <a:lstStyle/>
          <a:p>
            <a:r>
              <a:rPr lang="en-IE" dirty="0"/>
              <a:t>Reasons Why Going Green is a Good Investment</a:t>
            </a:r>
          </a:p>
        </p:txBody>
      </p:sp>
      <p:pic>
        <p:nvPicPr>
          <p:cNvPr id="14" name="Graphic 13" descr="Target Audience with solid fill">
            <a:extLst>
              <a:ext uri="{FF2B5EF4-FFF2-40B4-BE49-F238E27FC236}">
                <a16:creationId xmlns:a16="http://schemas.microsoft.com/office/drawing/2014/main" id="{B593AB75-3BD6-2AA7-C03F-C992C53D2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1457" y="5145582"/>
            <a:ext cx="914400" cy="914400"/>
          </a:xfrm>
          <a:prstGeom prst="rect">
            <a:avLst/>
          </a:prstGeom>
        </p:spPr>
      </p:pic>
      <p:pic>
        <p:nvPicPr>
          <p:cNvPr id="3" name="Graphic 2" descr="Coins with solid fill">
            <a:extLst>
              <a:ext uri="{FF2B5EF4-FFF2-40B4-BE49-F238E27FC236}">
                <a16:creationId xmlns:a16="http://schemas.microsoft.com/office/drawing/2014/main" id="{A23C4C91-E4C7-2191-7AD8-F0361AFD39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57" y="3202131"/>
            <a:ext cx="914400" cy="914400"/>
          </a:xfrm>
          <a:prstGeom prst="rect">
            <a:avLst/>
          </a:prstGeom>
        </p:spPr>
      </p:pic>
      <p:pic>
        <p:nvPicPr>
          <p:cNvPr id="9" name="Graphic 8" descr="Open hand with plant with solid fill">
            <a:extLst>
              <a:ext uri="{FF2B5EF4-FFF2-40B4-BE49-F238E27FC236}">
                <a16:creationId xmlns:a16="http://schemas.microsoft.com/office/drawing/2014/main" id="{0EE83DBB-0EA3-3154-974F-2C116952C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59" y="4326432"/>
            <a:ext cx="914400" cy="914400"/>
          </a:xfrm>
          <a:prstGeom prst="rect">
            <a:avLst/>
          </a:prstGeom>
        </p:spPr>
      </p:pic>
      <p:pic>
        <p:nvPicPr>
          <p:cNvPr id="11" name="Graphic 10" descr="Sustainability with solid fill">
            <a:extLst>
              <a:ext uri="{FF2B5EF4-FFF2-40B4-BE49-F238E27FC236}">
                <a16:creationId xmlns:a16="http://schemas.microsoft.com/office/drawing/2014/main" id="{AA88319D-8129-4138-FA28-0230A03CD1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359" y="1373331"/>
            <a:ext cx="914400" cy="914400"/>
          </a:xfrm>
          <a:prstGeom prst="rect">
            <a:avLst/>
          </a:prstGeom>
        </p:spPr>
      </p:pic>
      <p:sp>
        <p:nvSpPr>
          <p:cNvPr id="12" name="TextBox 11">
            <a:extLst>
              <a:ext uri="{FF2B5EF4-FFF2-40B4-BE49-F238E27FC236}">
                <a16:creationId xmlns:a16="http://schemas.microsoft.com/office/drawing/2014/main" id="{21441B3F-7633-49DF-05D9-EFF4FCDBBCCB}"/>
              </a:ext>
            </a:extLst>
          </p:cNvPr>
          <p:cNvSpPr txBox="1"/>
          <p:nvPr/>
        </p:nvSpPr>
        <p:spPr>
          <a:xfrm>
            <a:off x="1419225" y="6150024"/>
            <a:ext cx="7193293" cy="369332"/>
          </a:xfrm>
          <a:prstGeom prst="rect">
            <a:avLst/>
          </a:prstGeom>
          <a:noFill/>
        </p:spPr>
        <p:txBody>
          <a:bodyPr wrap="square">
            <a:spAutoFit/>
          </a:bodyPr>
          <a:lstStyle/>
          <a:p>
            <a:r>
              <a:rPr lang="en-US" dirty="0">
                <a:solidFill>
                  <a:srgbClr val="00B0F0"/>
                </a:solidFill>
                <a:hlinkClick r:id="rId10">
                  <a:extLst>
                    <a:ext uri="{A12FA001-AC4F-418D-AE19-62706E023703}">
                      <ahyp:hlinkClr xmlns:ahyp="http://schemas.microsoft.com/office/drawing/2018/hyperlinkcolor" val="tx"/>
                    </a:ext>
                  </a:extLst>
                </a:hlinkClick>
              </a:rPr>
              <a:t>What Are the 9 Startup Costs for an Eco Lodge Business?</a:t>
            </a:r>
            <a:endParaRPr lang="en-IE" dirty="0">
              <a:solidFill>
                <a:srgbClr val="00B0F0"/>
              </a:solidFill>
            </a:endParaRPr>
          </a:p>
        </p:txBody>
      </p:sp>
    </p:spTree>
    <p:extLst>
      <p:ext uri="{BB962C8B-B14F-4D97-AF65-F5344CB8AC3E}">
        <p14:creationId xmlns:p14="http://schemas.microsoft.com/office/powerpoint/2010/main" val="39826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ata 22">
            <a:extLst>
              <a:ext uri="{FF2B5EF4-FFF2-40B4-BE49-F238E27FC236}">
                <a16:creationId xmlns:a16="http://schemas.microsoft.com/office/drawing/2014/main" id="{F2CABF30-E55D-AE78-5053-5B56C5F7D982}"/>
              </a:ext>
            </a:extLst>
          </p:cNvPr>
          <p:cNvSpPr/>
          <p:nvPr/>
        </p:nvSpPr>
        <p:spPr>
          <a:xfrm>
            <a:off x="702610" y="2799487"/>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Flowchart: Data 24">
            <a:extLst>
              <a:ext uri="{FF2B5EF4-FFF2-40B4-BE49-F238E27FC236}">
                <a16:creationId xmlns:a16="http://schemas.microsoft.com/office/drawing/2014/main" id="{3B33E0A0-E8DB-11ED-AA84-F49555335513}"/>
              </a:ext>
            </a:extLst>
          </p:cNvPr>
          <p:cNvSpPr/>
          <p:nvPr/>
        </p:nvSpPr>
        <p:spPr>
          <a:xfrm>
            <a:off x="574681" y="493969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a:extLst>
              <a:ext uri="{FF2B5EF4-FFF2-40B4-BE49-F238E27FC236}">
                <a16:creationId xmlns:a16="http://schemas.microsoft.com/office/drawing/2014/main" id="{697EBB29-8D86-288A-B6BA-93477D286635}"/>
              </a:ext>
            </a:extLst>
          </p:cNvPr>
          <p:cNvSpPr/>
          <p:nvPr/>
        </p:nvSpPr>
        <p:spPr>
          <a:xfrm>
            <a:off x="137815" y="3263303"/>
            <a:ext cx="8039283" cy="167413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Benefits of Eco-Friendly Investments</a:t>
            </a:r>
          </a:p>
          <a:p>
            <a:pPr>
              <a:spcBef>
                <a:spcPts val="0"/>
              </a:spcBef>
            </a:pPr>
            <a:r>
              <a:rPr lang="en-US" altLang="en-US" sz="2800" b="0" dirty="0">
                <a:solidFill>
                  <a:srgbClr val="E96751"/>
                </a:solidFill>
              </a:rPr>
              <a:t>Upfront Investments Mean Long-Term Savings</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432EB74-B855-66C4-CF5E-5353972D218C}"/>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0147F03B-955B-8FD6-5E5F-28E69E2E0243}"/>
              </a:ext>
            </a:extLst>
          </p:cNvPr>
          <p:cNvSpPr txBox="1">
            <a:spLocks/>
          </p:cNvSpPr>
          <p:nvPr/>
        </p:nvSpPr>
        <p:spPr>
          <a:xfrm>
            <a:off x="1175144" y="3524019"/>
            <a:ext cx="7114807"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How: </a:t>
            </a:r>
            <a:r>
              <a:rPr lang="en-US" dirty="0">
                <a:solidFill>
                  <a:schemeClr val="bg1"/>
                </a:solidFill>
              </a:rPr>
              <a:t>Solar panels can cut your electricity bills, a well-insulated cabin lowers heating costs, and a water recycling system might reduce utility fees. </a:t>
            </a:r>
          </a:p>
        </p:txBody>
      </p:sp>
      <p:sp>
        <p:nvSpPr>
          <p:cNvPr id="14" name="Text Placeholder 4">
            <a:extLst>
              <a:ext uri="{FF2B5EF4-FFF2-40B4-BE49-F238E27FC236}">
                <a16:creationId xmlns:a16="http://schemas.microsoft.com/office/drawing/2014/main" id="{96522601-CC19-F24B-4B0F-76FF0C52DE97}"/>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EE1E0BA5-2E51-B7DF-0051-4E7E5D9CA1AF}"/>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Rectangle 6">
            <a:extLst>
              <a:ext uri="{FF2B5EF4-FFF2-40B4-BE49-F238E27FC236}">
                <a16:creationId xmlns:a16="http://schemas.microsoft.com/office/drawing/2014/main" id="{F154FE97-FD2C-6CD3-7984-D9C1A86C1CEC}"/>
              </a:ext>
            </a:extLst>
          </p:cNvPr>
          <p:cNvSpPr/>
          <p:nvPr/>
        </p:nvSpPr>
        <p:spPr>
          <a:xfrm>
            <a:off x="227237" y="1368735"/>
            <a:ext cx="8123040" cy="154899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1"/>
              </a:solidFill>
            </a:endParaRPr>
          </a:p>
        </p:txBody>
      </p:sp>
      <p:sp>
        <p:nvSpPr>
          <p:cNvPr id="8" name="Text Placeholder 4">
            <a:extLst>
              <a:ext uri="{FF2B5EF4-FFF2-40B4-BE49-F238E27FC236}">
                <a16:creationId xmlns:a16="http://schemas.microsoft.com/office/drawing/2014/main" id="{7E5BC83B-DA65-0638-F380-1B3104E138FD}"/>
              </a:ext>
            </a:extLst>
          </p:cNvPr>
          <p:cNvSpPr txBox="1">
            <a:spLocks/>
          </p:cNvSpPr>
          <p:nvPr/>
        </p:nvSpPr>
        <p:spPr>
          <a:xfrm>
            <a:off x="1227533" y="1466516"/>
            <a:ext cx="6949565"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Cost Savings</a:t>
            </a:r>
            <a:r>
              <a:rPr lang="en-US" dirty="0">
                <a:solidFill>
                  <a:schemeClr val="bg1"/>
                </a:solidFill>
              </a:rPr>
              <a:t>. </a:t>
            </a:r>
            <a:r>
              <a:rPr lang="en-US" altLang="en-US" dirty="0">
                <a:solidFill>
                  <a:schemeClr val="bg1"/>
                </a:solidFill>
              </a:rPr>
              <a:t>Accommodation providers</a:t>
            </a:r>
            <a:r>
              <a:rPr lang="en-US" dirty="0">
                <a:solidFill>
                  <a:schemeClr val="bg1"/>
                </a:solidFill>
              </a:rPr>
              <a:t> are­ enthusiastically embracing eco-frie­ndly practices for one very convincing re­ason: the possibility of significant financial savings. </a:t>
            </a:r>
          </a:p>
        </p:txBody>
      </p:sp>
      <p:pic>
        <p:nvPicPr>
          <p:cNvPr id="10" name="Picture 9" descr="Solar panels on a roof&#10;&#10;AI-generated content may be incorrect.">
            <a:extLst>
              <a:ext uri="{FF2B5EF4-FFF2-40B4-BE49-F238E27FC236}">
                <a16:creationId xmlns:a16="http://schemas.microsoft.com/office/drawing/2014/main" id="{2E887869-24B8-0F27-E0E5-08679E3DC984}"/>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62D89B64-EE9E-A59E-1F62-546B78636736}"/>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28" name="Graphic 27" descr="Piggy Bank with solid fill">
            <a:extLst>
              <a:ext uri="{FF2B5EF4-FFF2-40B4-BE49-F238E27FC236}">
                <a16:creationId xmlns:a16="http://schemas.microsoft.com/office/drawing/2014/main" id="{74C4558D-2110-7BC2-3D02-AA205C59A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8F69008A-93AA-5257-74D2-78DDA988D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58" y="3677464"/>
            <a:ext cx="914400" cy="914400"/>
          </a:xfrm>
          <a:prstGeom prst="rect">
            <a:avLst/>
          </a:prstGeom>
        </p:spPr>
      </p:pic>
      <p:pic>
        <p:nvPicPr>
          <p:cNvPr id="32" name="Graphic 31" descr="Lightbulb and gear with solid fill">
            <a:extLst>
              <a:ext uri="{FF2B5EF4-FFF2-40B4-BE49-F238E27FC236}">
                <a16:creationId xmlns:a16="http://schemas.microsoft.com/office/drawing/2014/main" id="{5CB22CC6-536D-6DDC-03E7-38B28AFA3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19C336BC-725D-9176-A2C8-CD230F2B1741}"/>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A8C8C32E-2A00-72CD-B8B3-A433FDF8508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9BF1D788-13F6-5AC6-BA09-B3E278CB6FA2}"/>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59969999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12890</TotalTime>
  <Words>4173</Words>
  <Application>Microsoft Office PowerPoint</Application>
  <PresentationFormat>Widescreen</PresentationFormat>
  <Paragraphs>330</Paragraphs>
  <Slides>43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492</cp:revision>
  <dcterms:created xsi:type="dcterms:W3CDTF">2020-10-14T13:32:04Z</dcterms:created>
  <dcterms:modified xsi:type="dcterms:W3CDTF">2026-01-09T20:11:13Z</dcterms:modified>
</cp:coreProperties>
</file>