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7764" r:id="rId2"/>
    <p:sldId id="7709" r:id="rId3"/>
    <p:sldId id="7711" r:id="rId4"/>
    <p:sldId id="7316" r:id="rId5"/>
    <p:sldId id="7725" r:id="rId6"/>
    <p:sldId id="7317" r:id="rId7"/>
    <p:sldId id="7401" r:id="rId8"/>
    <p:sldId id="7766" r:id="rId9"/>
    <p:sldId id="7765" r:id="rId10"/>
    <p:sldId id="7402" r:id="rId11"/>
    <p:sldId id="7767" r:id="rId12"/>
    <p:sldId id="7406" r:id="rId13"/>
    <p:sldId id="7768" r:id="rId14"/>
    <p:sldId id="7172" r:id="rId15"/>
    <p:sldId id="7412" r:id="rId16"/>
    <p:sldId id="7770" r:id="rId17"/>
    <p:sldId id="7771" r:id="rId18"/>
    <p:sldId id="7618" r:id="rId19"/>
    <p:sldId id="4354" r:id="rId20"/>
    <p:sldId id="7773" r:id="rId21"/>
    <p:sldId id="7774" r:id="rId22"/>
    <p:sldId id="7775" r:id="rId23"/>
    <p:sldId id="7776" r:id="rId24"/>
    <p:sldId id="7197" r:id="rId25"/>
    <p:sldId id="7244" r:id="rId26"/>
    <p:sldId id="7777" r:id="rId27"/>
    <p:sldId id="7245" r:id="rId28"/>
    <p:sldId id="7778" r:id="rId29"/>
    <p:sldId id="7265" r:id="rId30"/>
    <p:sldId id="7779" r:id="rId31"/>
    <p:sldId id="7186" r:id="rId32"/>
    <p:sldId id="7780" r:id="rId33"/>
    <p:sldId id="7207" r:id="rId34"/>
    <p:sldId id="7191" r:id="rId35"/>
    <p:sldId id="7264" r:id="rId36"/>
    <p:sldId id="7266" r:id="rId37"/>
    <p:sldId id="7589" r:id="rId38"/>
    <p:sldId id="7205" r:id="rId39"/>
    <p:sldId id="7409" r:id="rId40"/>
    <p:sldId id="7171" r:id="rId41"/>
    <p:sldId id="7781" r:id="rId42"/>
    <p:sldId id="7206" r:id="rId43"/>
    <p:sldId id="7208" r:id="rId44"/>
    <p:sldId id="7782" r:id="rId45"/>
    <p:sldId id="7209" r:id="rId46"/>
    <p:sldId id="7617" r:id="rId47"/>
    <p:sldId id="7788" r:id="rId48"/>
    <p:sldId id="7587" r:id="rId49"/>
    <p:sldId id="7783" r:id="rId50"/>
    <p:sldId id="7595" r:id="rId51"/>
    <p:sldId id="7784" r:id="rId52"/>
    <p:sldId id="7789" r:id="rId53"/>
    <p:sldId id="7590" r:id="rId54"/>
    <p:sldId id="7786" r:id="rId55"/>
    <p:sldId id="7787" r:id="rId56"/>
    <p:sldId id="7593" r:id="rId57"/>
    <p:sldId id="7790" r:id="rId58"/>
    <p:sldId id="7596" r:id="rId59"/>
    <p:sldId id="7598" r:id="rId60"/>
    <p:sldId id="7619" r:id="rId61"/>
    <p:sldId id="7620" r:id="rId62"/>
    <p:sldId id="770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616161"/>
    <a:srgbClr val="E96751"/>
    <a:srgbClr val="418D8F"/>
    <a:srgbClr val="F2A158"/>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94744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76" r:id="rId69"/>
    <p:sldLayoutId id="2147483979"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en.ccunesco.ca/-/media/Files/Unesco/Resources/2022/01/GuideSustainabilityPracticesInTouristAccommodationFacilities.pdf#:~:text=sustainability%20are%20more%20likely%20to,All" TargetMode="External"/><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5.sv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6)</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Managing Risks and Protecting Your Business</a:t>
            </a:r>
            <a:r>
              <a:rPr lang="en-GB" sz="2800" i="1" dirty="0"/>
              <a:t>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D2DA-330C-7FD1-08C4-A22DCDD160B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0B97AD8-8508-FCCE-81B8-CCADC08A51CD}"/>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2E245B5E-F130-69F6-42C5-5842AE2EDC31}"/>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2A620880-2BF3-FC88-8906-5020BDE539A1}"/>
              </a:ext>
            </a:extLst>
          </p:cNvPr>
          <p:cNvSpPr>
            <a:spLocks noGrp="1"/>
          </p:cNvSpPr>
          <p:nvPr>
            <p:ph type="body" sz="quarter" idx="21"/>
          </p:nvPr>
        </p:nvSpPr>
        <p:spPr>
          <a:xfrm>
            <a:off x="4616223" y="395388"/>
            <a:ext cx="7108650" cy="4530541"/>
          </a:xfrm>
        </p:spPr>
        <p:txBody>
          <a:bodyPr/>
          <a:lstStyle/>
          <a:p>
            <a:pPr>
              <a:spcAft>
                <a:spcPts val="1200"/>
              </a:spcAft>
            </a:pPr>
            <a:r>
              <a:rPr lang="en-IE" sz="2800" b="1" dirty="0"/>
              <a:t>Guiding Question:</a:t>
            </a:r>
            <a:r>
              <a:rPr lang="en-IE" sz="2800" dirty="0"/>
              <a:t> </a:t>
            </a:r>
            <a:r>
              <a:rPr lang="en-IE" sz="2800" i="1" dirty="0">
                <a:solidFill>
                  <a:srgbClr val="E96751"/>
                </a:solidFill>
              </a:rPr>
              <a:t>What could go wrong in my business, and how do I prepare for it so I can survive tough times?</a:t>
            </a:r>
            <a:endParaRPr lang="en-IE" sz="2800" dirty="0">
              <a:solidFill>
                <a:srgbClr val="E96751"/>
              </a:solidFill>
            </a:endParaRPr>
          </a:p>
          <a:p>
            <a:pPr>
              <a:spcAft>
                <a:spcPts val="1200"/>
              </a:spcAft>
            </a:pPr>
            <a:r>
              <a:rPr lang="en-US" sz="2400" dirty="0"/>
              <a:t>The objective here is not to scare you, but to instill a habit of proactive thinking: by anticipating possible problems, you can often either prevent them or soften the blow. </a:t>
            </a:r>
          </a:p>
          <a:p>
            <a:pPr>
              <a:spcAft>
                <a:spcPts val="1200"/>
              </a:spcAft>
            </a:pPr>
            <a:r>
              <a:rPr lang="en-US" sz="2400" dirty="0"/>
              <a:t>A saying in business is </a:t>
            </a:r>
            <a:r>
              <a:rPr lang="en-US" sz="2400" b="1" dirty="0">
                <a:solidFill>
                  <a:srgbClr val="E96751"/>
                </a:solidFill>
              </a:rPr>
              <a:t>“hope for the best, plan for the worst.” </a:t>
            </a:r>
          </a:p>
          <a:p>
            <a:pPr>
              <a:spcAft>
                <a:spcPts val="1200"/>
              </a:spcAft>
            </a:pPr>
            <a:r>
              <a:rPr lang="en-US" sz="2400" dirty="0"/>
              <a:t>This section helps you do that by creating contingency plans. In real-world terms, this could mean having financial safety nets, insurance, backup marketing strategies, or simply a plan B for various scenarios. </a:t>
            </a:r>
          </a:p>
          <a:p>
            <a:pPr>
              <a:spcAft>
                <a:spcPts val="1200"/>
              </a:spcAft>
            </a:pPr>
            <a:endParaRPr lang="en-IE" sz="2400" dirty="0"/>
          </a:p>
        </p:txBody>
      </p:sp>
      <p:pic>
        <p:nvPicPr>
          <p:cNvPr id="17" name="Picture Placeholder 16" descr="A close-up of a person's hand holding a pen&#10;&#10;AI-generated content may be incorrect.">
            <a:extLst>
              <a:ext uri="{FF2B5EF4-FFF2-40B4-BE49-F238E27FC236}">
                <a16:creationId xmlns:a16="http://schemas.microsoft.com/office/drawing/2014/main" id="{62B2E351-BA89-33A7-221A-0A9CFFEB4613}"/>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4161180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BAED0-EC49-F5B9-A9EE-080A7841678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E047843-2E83-141A-8506-3A860423845E}"/>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B9F82B31-20D6-D673-AA09-D045C44AA978}"/>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4538F7B8-2A7E-5490-0B65-83082F808987}"/>
              </a:ext>
            </a:extLst>
          </p:cNvPr>
          <p:cNvSpPr>
            <a:spLocks noGrp="1"/>
          </p:cNvSpPr>
          <p:nvPr>
            <p:ph type="body" sz="quarter" idx="21"/>
          </p:nvPr>
        </p:nvSpPr>
        <p:spPr>
          <a:xfrm>
            <a:off x="4616223" y="709153"/>
            <a:ext cx="6670342" cy="4530541"/>
          </a:xfrm>
        </p:spPr>
        <p:txBody>
          <a:bodyPr/>
          <a:lstStyle/>
          <a:p>
            <a:pPr>
              <a:spcAft>
                <a:spcPts val="2400"/>
              </a:spcAft>
            </a:pPr>
            <a:r>
              <a:rPr lang="en-US" sz="2400" dirty="0"/>
              <a:t>Contingency planning is essentially risking management – managing risks so they don’t manage you. </a:t>
            </a:r>
          </a:p>
          <a:p>
            <a:pPr>
              <a:spcAft>
                <a:spcPts val="2400"/>
              </a:spcAft>
            </a:pPr>
            <a:r>
              <a:rPr lang="en-US" sz="2400" dirty="0"/>
              <a:t>This section covers </a:t>
            </a:r>
            <a:r>
              <a:rPr lang="en-US" sz="2400" b="1" dirty="0"/>
              <a:t>identifying possible risks </a:t>
            </a:r>
            <a:r>
              <a:rPr lang="en-US" sz="2400" dirty="0"/>
              <a:t>to your alternative accommodation venture and </a:t>
            </a:r>
            <a:r>
              <a:rPr lang="en-US" sz="2400" b="1" dirty="0"/>
              <a:t>how to mitigate </a:t>
            </a:r>
            <a:r>
              <a:rPr lang="en-US" sz="2400" dirty="0"/>
              <a:t>them so that your financial viability isn’t compromised. </a:t>
            </a:r>
          </a:p>
          <a:p>
            <a:pPr>
              <a:spcAft>
                <a:spcPts val="2400"/>
              </a:spcAft>
            </a:pPr>
            <a:r>
              <a:rPr lang="en-IE" sz="2400" dirty="0"/>
              <a:t>Another contingency is </a:t>
            </a:r>
            <a:r>
              <a:rPr lang="en-IE" sz="2400" b="1" dirty="0"/>
              <a:t>insurance</a:t>
            </a:r>
            <a:r>
              <a:rPr lang="en-IE" sz="2400" dirty="0"/>
              <a:t>: ensure you have appropriate business insurance (property insurance, liability insurance, maybe business interruption insurance if available) so that incidents like theft, fire, or lawsuits don’t bankrupt you. </a:t>
            </a:r>
            <a:endParaRPr lang="en-US" sz="2400" dirty="0"/>
          </a:p>
          <a:p>
            <a:pPr>
              <a:spcAft>
                <a:spcPts val="2400"/>
              </a:spcAft>
            </a:pPr>
            <a:endParaRPr lang="en-IE" sz="2400" dirty="0"/>
          </a:p>
        </p:txBody>
      </p:sp>
      <p:pic>
        <p:nvPicPr>
          <p:cNvPr id="17" name="Picture Placeholder 16" descr="A close-up of a person's hand holding a pen&#10;&#10;AI-generated content may be incorrect.">
            <a:extLst>
              <a:ext uri="{FF2B5EF4-FFF2-40B4-BE49-F238E27FC236}">
                <a16:creationId xmlns:a16="http://schemas.microsoft.com/office/drawing/2014/main" id="{F489BD36-317F-2E6C-238F-274FFF4E6166}"/>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391223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5C93-0D23-EEBD-9A93-B723C76D52D9}"/>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7A53F50E-3990-8A84-02DC-682CD19A2AA6}"/>
              </a:ext>
            </a:extLst>
          </p:cNvPr>
          <p:cNvPicPr>
            <a:picLocks noGrp="1" noChangeAspect="1"/>
          </p:cNvPicPr>
          <p:nvPr>
            <p:ph type="pic" sz="quarter" idx="10"/>
          </p:nvPr>
        </p:nvPicPr>
        <p:blipFill>
          <a:blip r:embed="rId2"/>
          <a:srcRect t="7263" b="7263"/>
          <a:stretch>
            <a:fillRect/>
          </a:stretch>
        </p:blipFill>
        <p:spPr/>
      </p:pic>
      <p:sp>
        <p:nvSpPr>
          <p:cNvPr id="10" name="Text Placeholder 9">
            <a:extLst>
              <a:ext uri="{FF2B5EF4-FFF2-40B4-BE49-F238E27FC236}">
                <a16:creationId xmlns:a16="http://schemas.microsoft.com/office/drawing/2014/main" id="{8EC1214A-D145-4EC4-6E71-1B5179066961}"/>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B553BA63-B6C6-B013-8D61-5EB18CD6A39B}"/>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6E212573-9D5B-2906-AFEE-33A36B8EB64C}"/>
              </a:ext>
            </a:extLst>
          </p:cNvPr>
          <p:cNvSpPr>
            <a:spLocks noGrp="1"/>
          </p:cNvSpPr>
          <p:nvPr>
            <p:ph type="body" sz="quarter" idx="21"/>
          </p:nvPr>
        </p:nvSpPr>
        <p:spPr>
          <a:xfrm>
            <a:off x="4608221" y="579724"/>
            <a:ext cx="6525944" cy="4530541"/>
          </a:xfrm>
        </p:spPr>
        <p:txBody>
          <a:bodyPr/>
          <a:lstStyle/>
          <a:p>
            <a:pPr>
              <a:spcAft>
                <a:spcPts val="2400"/>
              </a:spcAft>
            </a:pPr>
            <a:r>
              <a:rPr lang="en-US" sz="2400" dirty="0">
                <a:solidFill>
                  <a:srgbClr val="E96751"/>
                </a:solidFill>
              </a:rPr>
              <a:t>Learn how </a:t>
            </a:r>
            <a:r>
              <a:rPr lang="en-US" sz="2400" i="1" dirty="0">
                <a:solidFill>
                  <a:srgbClr val="E96751"/>
                </a:solidFill>
              </a:rPr>
              <a:t>running a glamping or tiny lodge business involves specific financial risks, so owners should clearly understand these risks and have strategies in place to mitigate them. </a:t>
            </a:r>
          </a:p>
          <a:p>
            <a:pPr>
              <a:spcAft>
                <a:spcPts val="2400"/>
              </a:spcAft>
            </a:pPr>
            <a:r>
              <a:rPr lang="en-US" sz="2400" dirty="0"/>
              <a:t>Next, we discuss different risks and key risk mitigation or prevention tools.</a:t>
            </a:r>
          </a:p>
          <a:p>
            <a:pPr>
              <a:spcAft>
                <a:spcPts val="2400"/>
              </a:spcAft>
            </a:pPr>
            <a:r>
              <a:rPr lang="en-IE" sz="2400" dirty="0"/>
              <a:t>By identifying these, you’re not dwelling on doom and gloom, but rather making sure you’re not caught completely off-guard.</a:t>
            </a:r>
          </a:p>
          <a:p>
            <a:pPr>
              <a:spcAft>
                <a:spcPts val="2400"/>
              </a:spcAft>
            </a:pPr>
            <a:r>
              <a:rPr lang="en-IE" sz="2400" dirty="0"/>
              <a:t>For each significant risk you identify, outline a </a:t>
            </a:r>
            <a:r>
              <a:rPr lang="en-IE" sz="2400" b="1" dirty="0"/>
              <a:t>contingency plan</a:t>
            </a:r>
            <a:r>
              <a:rPr lang="en-IE" sz="2400" dirty="0"/>
              <a:t> – what actions will you take if that scenario comes true?</a:t>
            </a:r>
          </a:p>
          <a:p>
            <a:pPr>
              <a:spcAft>
                <a:spcPts val="2400"/>
              </a:spcAft>
            </a:pPr>
            <a:r>
              <a:rPr lang="en-IE" sz="2400" dirty="0"/>
              <a:t> </a:t>
            </a:r>
          </a:p>
          <a:p>
            <a:pPr>
              <a:spcAft>
                <a:spcPts val="2400"/>
              </a:spcAft>
            </a:pPr>
            <a:r>
              <a:rPr lang="en-US" sz="2400" dirty="0"/>
              <a:t> </a:t>
            </a:r>
            <a:endParaRPr lang="en-IE" sz="2400" dirty="0"/>
          </a:p>
        </p:txBody>
      </p:sp>
      <p:sp>
        <p:nvSpPr>
          <p:cNvPr id="5" name="TextBox 4">
            <a:extLst>
              <a:ext uri="{FF2B5EF4-FFF2-40B4-BE49-F238E27FC236}">
                <a16:creationId xmlns:a16="http://schemas.microsoft.com/office/drawing/2014/main" id="{468B4115-1D09-72A8-04B9-798B7EE74884}"/>
              </a:ext>
            </a:extLst>
          </p:cNvPr>
          <p:cNvSpPr txBox="1"/>
          <p:nvPr/>
        </p:nvSpPr>
        <p:spPr>
          <a:xfrm>
            <a:off x="152400" y="6247450"/>
            <a:ext cx="6096000" cy="432170"/>
          </a:xfrm>
          <a:prstGeom prst="rect">
            <a:avLst/>
          </a:prstGeom>
          <a:noFill/>
        </p:spPr>
        <p:txBody>
          <a:bodyPr wrap="square">
            <a:spAutoFit/>
          </a:bodyPr>
          <a:lstStyle/>
          <a:p>
            <a:pPr algn="l">
              <a:lnSpc>
                <a:spcPts val="2850"/>
              </a:lnSpc>
              <a:spcBef>
                <a:spcPts val="1500"/>
              </a:spcBef>
              <a:spcAft>
                <a:spcPts val="1500"/>
              </a:spcAft>
              <a:buNone/>
            </a:pPr>
            <a:r>
              <a:rPr lang="en-US"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Contingency Planning for Retailers and Hospitality Businesses</a:t>
            </a:r>
            <a:endParaRPr lang="en-US" i="0" dirty="0">
              <a:solidFill>
                <a:srgbClr val="00B0F0"/>
              </a:solidFill>
              <a:effectLst/>
              <a:latin typeface="CormorantGaramond-Bold"/>
            </a:endParaRPr>
          </a:p>
        </p:txBody>
      </p:sp>
    </p:spTree>
    <p:extLst>
      <p:ext uri="{BB962C8B-B14F-4D97-AF65-F5344CB8AC3E}">
        <p14:creationId xmlns:p14="http://schemas.microsoft.com/office/powerpoint/2010/main" val="384994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4A6-B4BA-7075-5B76-2BB40B64D26A}"/>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4D7F7598-ED9F-6DCA-B7F1-7D08A7913C54}"/>
              </a:ext>
            </a:extLst>
          </p:cNvPr>
          <p:cNvPicPr>
            <a:picLocks noGrp="1" noChangeAspect="1"/>
          </p:cNvPicPr>
          <p:nvPr>
            <p:ph type="pic" sz="quarter" idx="10"/>
          </p:nvPr>
        </p:nvPicPr>
        <p:blipFill>
          <a:blip r:embed="rId2"/>
          <a:srcRect t="7263" b="7263"/>
          <a:stretch>
            <a:fillRect/>
          </a:stretch>
        </p:blipFill>
        <p:spPr/>
      </p:pic>
      <p:sp>
        <p:nvSpPr>
          <p:cNvPr id="10" name="Text Placeholder 9">
            <a:extLst>
              <a:ext uri="{FF2B5EF4-FFF2-40B4-BE49-F238E27FC236}">
                <a16:creationId xmlns:a16="http://schemas.microsoft.com/office/drawing/2014/main" id="{7EF86203-8116-8A2D-8130-2C4D87B266C8}"/>
              </a:ext>
            </a:extLst>
          </p:cNvPr>
          <p:cNvSpPr>
            <a:spLocks noGrp="1"/>
          </p:cNvSpPr>
          <p:nvPr>
            <p:ph type="body" sz="quarter" idx="18"/>
          </p:nvPr>
        </p:nvSpPr>
        <p:spPr/>
        <p:txBody>
          <a:bodyPr/>
          <a:lstStyle/>
          <a:p>
            <a:r>
              <a:rPr lang="en-IE" sz="3000" b="0" dirty="0"/>
              <a:t>Hope for the Best &amp; Plan for the Worst</a:t>
            </a:r>
          </a:p>
        </p:txBody>
      </p:sp>
      <p:sp>
        <p:nvSpPr>
          <p:cNvPr id="11" name="Text Placeholder 10">
            <a:extLst>
              <a:ext uri="{FF2B5EF4-FFF2-40B4-BE49-F238E27FC236}">
                <a16:creationId xmlns:a16="http://schemas.microsoft.com/office/drawing/2014/main" id="{3F328379-35A9-46FD-C6A4-D1AF3E3D493F}"/>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6" name="Text Placeholder 9">
            <a:extLst>
              <a:ext uri="{FF2B5EF4-FFF2-40B4-BE49-F238E27FC236}">
                <a16:creationId xmlns:a16="http://schemas.microsoft.com/office/drawing/2014/main" id="{FA732485-39F6-F36C-58AC-13B8A17067B3}"/>
              </a:ext>
            </a:extLst>
          </p:cNvPr>
          <p:cNvSpPr>
            <a:spLocks noGrp="1"/>
          </p:cNvSpPr>
          <p:nvPr>
            <p:ph type="body" sz="quarter" idx="21"/>
          </p:nvPr>
        </p:nvSpPr>
        <p:spPr>
          <a:xfrm>
            <a:off x="4608221" y="972874"/>
            <a:ext cx="6319755" cy="4530541"/>
          </a:xfrm>
        </p:spPr>
        <p:txBody>
          <a:bodyPr/>
          <a:lstStyle/>
          <a:p>
            <a:pPr>
              <a:spcAft>
                <a:spcPts val="1200"/>
              </a:spcAft>
            </a:pPr>
            <a:r>
              <a:rPr lang="en-IE" sz="2400" dirty="0"/>
              <a:t>Essentially, </a:t>
            </a:r>
            <a:r>
              <a:rPr lang="en-IE" sz="2400" dirty="0">
                <a:solidFill>
                  <a:srgbClr val="E96751"/>
                </a:solidFill>
              </a:rPr>
              <a:t>“If X happens, then we will do Y.” </a:t>
            </a:r>
          </a:p>
          <a:p>
            <a:pPr>
              <a:spcAft>
                <a:spcPts val="1200"/>
              </a:spcAft>
            </a:pPr>
            <a:r>
              <a:rPr lang="en-IE" sz="2400" dirty="0"/>
              <a:t>Also consider preventive measures (things you can do now to reduce the chance or impact of the risk). </a:t>
            </a:r>
          </a:p>
          <a:p>
            <a:pPr>
              <a:spcAft>
                <a:spcPts val="1200"/>
              </a:spcAft>
            </a:pPr>
            <a:r>
              <a:rPr lang="en-IE" sz="2400" dirty="0"/>
              <a:t>A critical part of contingency planning is </a:t>
            </a:r>
            <a:r>
              <a:rPr lang="en-IE" sz="2400" b="1" dirty="0"/>
              <a:t>financial safeguards</a:t>
            </a:r>
            <a:r>
              <a:rPr lang="en-IE" sz="2400" dirty="0"/>
              <a:t>. One of the simplest yet most effective safeguards is an </a:t>
            </a:r>
            <a:r>
              <a:rPr lang="en-IE" sz="2400" b="1" dirty="0"/>
              <a:t>emergency cash reserve.</a:t>
            </a:r>
            <a:r>
              <a:rPr lang="en-IE" sz="2400" dirty="0"/>
              <a:t> </a:t>
            </a:r>
          </a:p>
          <a:p>
            <a:pPr>
              <a:spcAft>
                <a:spcPts val="1200"/>
              </a:spcAft>
            </a:pPr>
            <a:r>
              <a:rPr lang="en-US" sz="2400" dirty="0"/>
              <a:t> </a:t>
            </a:r>
            <a:endParaRPr lang="en-IE" sz="2400" dirty="0"/>
          </a:p>
        </p:txBody>
      </p:sp>
      <p:sp>
        <p:nvSpPr>
          <p:cNvPr id="5" name="TextBox 4">
            <a:extLst>
              <a:ext uri="{FF2B5EF4-FFF2-40B4-BE49-F238E27FC236}">
                <a16:creationId xmlns:a16="http://schemas.microsoft.com/office/drawing/2014/main" id="{84642398-6C1D-345C-6AEC-466EBE672493}"/>
              </a:ext>
            </a:extLst>
          </p:cNvPr>
          <p:cNvSpPr txBox="1"/>
          <p:nvPr/>
        </p:nvSpPr>
        <p:spPr>
          <a:xfrm>
            <a:off x="152400" y="6247450"/>
            <a:ext cx="6096000" cy="432170"/>
          </a:xfrm>
          <a:prstGeom prst="rect">
            <a:avLst/>
          </a:prstGeom>
          <a:noFill/>
        </p:spPr>
        <p:txBody>
          <a:bodyPr wrap="square">
            <a:spAutoFit/>
          </a:bodyPr>
          <a:lstStyle/>
          <a:p>
            <a:pPr algn="l">
              <a:lnSpc>
                <a:spcPts val="2850"/>
              </a:lnSpc>
              <a:spcBef>
                <a:spcPts val="1500"/>
              </a:spcBef>
              <a:spcAft>
                <a:spcPts val="1500"/>
              </a:spcAft>
              <a:buNone/>
            </a:pPr>
            <a:r>
              <a:rPr lang="en-US"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Contingency Planning for Retailers and Hospitality Businesses</a:t>
            </a:r>
            <a:endParaRPr lang="en-US" i="0" dirty="0">
              <a:solidFill>
                <a:srgbClr val="00B0F0"/>
              </a:solidFill>
              <a:effectLst/>
              <a:latin typeface="CormorantGaramond-Bold"/>
            </a:endParaRPr>
          </a:p>
        </p:txBody>
      </p:sp>
    </p:spTree>
    <p:extLst>
      <p:ext uri="{BB962C8B-B14F-4D97-AF65-F5344CB8AC3E}">
        <p14:creationId xmlns:p14="http://schemas.microsoft.com/office/powerpoint/2010/main" val="216038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CAC2-134A-F420-F159-8697963B14C5}"/>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BEBE3591-8CF3-8C35-2FA6-5755E7552FFE}"/>
              </a:ext>
            </a:extLst>
          </p:cNvPr>
          <p:cNvSpPr>
            <a:spLocks noGrp="1"/>
          </p:cNvSpPr>
          <p:nvPr>
            <p:ph type="body" sz="quarter" idx="21"/>
          </p:nvPr>
        </p:nvSpPr>
        <p:spPr>
          <a:xfrm>
            <a:off x="4345625" y="416257"/>
            <a:ext cx="7417749" cy="4530541"/>
          </a:xfrm>
        </p:spPr>
        <p:txBody>
          <a:bodyPr/>
          <a:lstStyle/>
          <a:p>
            <a:pPr>
              <a:spcAft>
                <a:spcPts val="1200"/>
              </a:spcAft>
            </a:pPr>
            <a:r>
              <a:rPr lang="en-US" sz="2800" b="1" dirty="0">
                <a:solidFill>
                  <a:srgbClr val="E96751"/>
                </a:solidFill>
              </a:rPr>
              <a:t>Many business plans include three cases: worst, expected, and best. </a:t>
            </a:r>
          </a:p>
          <a:p>
            <a:pPr>
              <a:spcAft>
                <a:spcPts val="1200"/>
              </a:spcAft>
            </a:pPr>
            <a:r>
              <a:rPr lang="en-US" sz="2400" dirty="0"/>
              <a:t>It’s helpful to model a </a:t>
            </a:r>
            <a:r>
              <a:rPr lang="en-US" sz="2400" b="1" dirty="0"/>
              <a:t>pessimistic scenario</a:t>
            </a:r>
            <a:r>
              <a:rPr lang="en-US" sz="2400" dirty="0"/>
              <a:t> (e.g., lower occupancy </a:t>
            </a:r>
            <a:r>
              <a:rPr lang="en-US" sz="2400" b="1" dirty="0"/>
              <a:t>and</a:t>
            </a:r>
            <a:r>
              <a:rPr lang="en-US" sz="2400" dirty="0"/>
              <a:t> some higher costs) to see if you still break even or have a tolerable loss. </a:t>
            </a:r>
          </a:p>
          <a:p>
            <a:pPr>
              <a:spcAft>
                <a:spcPts val="1200"/>
              </a:spcAft>
            </a:pPr>
            <a:r>
              <a:rPr lang="en-US" sz="2400" dirty="0"/>
              <a:t>Also model an optimistic case (high occupancy, stable costs) – this isn’t to be Pollyannaish </a:t>
            </a:r>
            <a:r>
              <a:rPr lang="en-US" sz="2400" i="1" dirty="0"/>
              <a:t>(overly optimistic), </a:t>
            </a:r>
            <a:r>
              <a:rPr lang="en-US" sz="2400" dirty="0"/>
              <a:t>but to see the potential upside and ensure you have capacity (e.g. enough cleaning help) if things go really well. </a:t>
            </a:r>
          </a:p>
          <a:p>
            <a:pPr>
              <a:spcAft>
                <a:spcPts val="1200"/>
              </a:spcAft>
            </a:pPr>
            <a:r>
              <a:rPr lang="en-US" sz="2400" dirty="0"/>
              <a:t>As a beginner, focus on making the “expected” case solid, but have the worst-case scenario in your back pocket so you’re not caught off guard if tourism is slow or a rainy summer hits bookings.</a:t>
            </a:r>
          </a:p>
          <a:p>
            <a:pPr>
              <a:spcAft>
                <a:spcPts val="1200"/>
              </a:spcAft>
            </a:pPr>
            <a:r>
              <a:rPr lang="en-IE" sz="2800" b="1" dirty="0">
                <a:solidFill>
                  <a:srgbClr val="E96751"/>
                </a:solidFill>
              </a:rPr>
              <a:t>Worst-Case vs Expected Case vs Best-Case Examples </a:t>
            </a:r>
            <a:r>
              <a:rPr lang="en-IE" sz="2800" b="1" dirty="0">
                <a:solidFill>
                  <a:srgbClr val="616161"/>
                </a:solidFill>
              </a:rPr>
              <a:t>in the next slide!</a:t>
            </a:r>
          </a:p>
          <a:p>
            <a:pPr>
              <a:spcAft>
                <a:spcPts val="1200"/>
              </a:spcAft>
            </a:pPr>
            <a:endParaRPr lang="en-US" sz="2400" dirty="0"/>
          </a:p>
        </p:txBody>
      </p:sp>
      <p:sp>
        <p:nvSpPr>
          <p:cNvPr id="8" name="Text Placeholder 7">
            <a:extLst>
              <a:ext uri="{FF2B5EF4-FFF2-40B4-BE49-F238E27FC236}">
                <a16:creationId xmlns:a16="http://schemas.microsoft.com/office/drawing/2014/main" id="{DD6BFE0B-A8E4-C02F-718A-DE49DB985240}"/>
              </a:ext>
            </a:extLst>
          </p:cNvPr>
          <p:cNvSpPr>
            <a:spLocks noGrp="1"/>
          </p:cNvSpPr>
          <p:nvPr>
            <p:ph type="body" sz="quarter" idx="19"/>
          </p:nvPr>
        </p:nvSpPr>
        <p:spPr>
          <a:xfrm>
            <a:off x="190500" y="995317"/>
            <a:ext cx="3222015" cy="385564"/>
          </a:xfrm>
        </p:spPr>
        <p:txBody>
          <a:bodyPr/>
          <a:lstStyle/>
          <a:p>
            <a:r>
              <a:rPr lang="en-IE" sz="4400" dirty="0"/>
              <a:t>Worst vs Expected vs Best-Case</a:t>
            </a:r>
          </a:p>
        </p:txBody>
      </p:sp>
    </p:spTree>
    <p:extLst>
      <p:ext uri="{BB962C8B-B14F-4D97-AF65-F5344CB8AC3E}">
        <p14:creationId xmlns:p14="http://schemas.microsoft.com/office/powerpoint/2010/main" val="8820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28E7-5648-40A9-30F4-1C1BE2608FD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F453951-8F49-9A59-6E07-24E76B0FD81D}"/>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Expected Case Scenario</a:t>
            </a:r>
          </a:p>
        </p:txBody>
      </p:sp>
      <p:sp>
        <p:nvSpPr>
          <p:cNvPr id="10" name="Rectangle 9">
            <a:extLst>
              <a:ext uri="{FF2B5EF4-FFF2-40B4-BE49-F238E27FC236}">
                <a16:creationId xmlns:a16="http://schemas.microsoft.com/office/drawing/2014/main" id="{33D38BD6-5BB7-9588-ED2F-9D87ADE7DE54}"/>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0E6FAB21-DD89-D001-B316-3BC95762C124}"/>
              </a:ext>
            </a:extLst>
          </p:cNvPr>
          <p:cNvSpPr/>
          <p:nvPr/>
        </p:nvSpPr>
        <p:spPr>
          <a:xfrm>
            <a:off x="898228" y="962344"/>
            <a:ext cx="3879960" cy="17091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BB550BD0-03C5-3A37-3B2F-81EB991847E4}"/>
              </a:ext>
            </a:extLst>
          </p:cNvPr>
          <p:cNvSpPr txBox="1"/>
          <p:nvPr/>
        </p:nvSpPr>
        <p:spPr>
          <a:xfrm>
            <a:off x="2148272" y="1190684"/>
            <a:ext cx="2339096" cy="1200329"/>
          </a:xfrm>
          <a:prstGeom prst="rect">
            <a:avLst/>
          </a:prstGeom>
          <a:noFill/>
        </p:spPr>
        <p:txBody>
          <a:bodyPr wrap="square" rtlCol="0">
            <a:spAutoFit/>
          </a:bodyPr>
          <a:lstStyle/>
          <a:p>
            <a:pPr algn="ctr"/>
            <a:r>
              <a:rPr lang="en-IE" sz="3600" b="1" dirty="0">
                <a:solidFill>
                  <a:schemeClr val="bg1"/>
                </a:solidFill>
              </a:rPr>
              <a:t>Worst-Case Scenario</a:t>
            </a:r>
          </a:p>
        </p:txBody>
      </p:sp>
      <p:sp>
        <p:nvSpPr>
          <p:cNvPr id="15" name="TextBox 14">
            <a:extLst>
              <a:ext uri="{FF2B5EF4-FFF2-40B4-BE49-F238E27FC236}">
                <a16:creationId xmlns:a16="http://schemas.microsoft.com/office/drawing/2014/main" id="{0D5378FA-A17B-F611-6BF3-F47D4E16817E}"/>
              </a:ext>
            </a:extLst>
          </p:cNvPr>
          <p:cNvSpPr txBox="1"/>
          <p:nvPr/>
        </p:nvSpPr>
        <p:spPr>
          <a:xfrm>
            <a:off x="4975412" y="789984"/>
            <a:ext cx="6544235" cy="5386090"/>
          </a:xfrm>
          <a:prstGeom prst="rect">
            <a:avLst/>
          </a:prstGeom>
          <a:noFill/>
        </p:spPr>
        <p:txBody>
          <a:bodyPr wrap="square" rtlCol="0">
            <a:spAutoFit/>
          </a:bodyPr>
          <a:lstStyle/>
          <a:p>
            <a:r>
              <a:rPr lang="en-US" sz="2800" b="1" dirty="0">
                <a:solidFill>
                  <a:srgbClr val="616161"/>
                </a:solidFill>
              </a:rPr>
              <a:t>In this version, you </a:t>
            </a:r>
            <a:r>
              <a:rPr lang="en-US" sz="2800" b="1" dirty="0">
                <a:solidFill>
                  <a:srgbClr val="E96751"/>
                </a:solidFill>
              </a:rPr>
              <a:t>assume things don’t go as planned:</a:t>
            </a:r>
          </a:p>
          <a:p>
            <a:endParaRPr lang="en-US" sz="2400" b="1" dirty="0">
              <a:solidFill>
                <a:srgbClr val="494949"/>
              </a:solidFill>
            </a:endParaRPr>
          </a:p>
          <a:p>
            <a:pPr marL="342900" indent="-342900">
              <a:buFont typeface="Arial" panose="020B0604020202020204" pitchFamily="34" charset="0"/>
              <a:buChar char="•"/>
            </a:pPr>
            <a:r>
              <a:rPr lang="en-US" sz="2400" dirty="0">
                <a:solidFill>
                  <a:srgbClr val="494949"/>
                </a:solidFill>
              </a:rPr>
              <a:t>Lower-than-expected </a:t>
            </a:r>
            <a:r>
              <a:rPr lang="en-US" sz="2400" b="1" dirty="0">
                <a:solidFill>
                  <a:srgbClr val="494949"/>
                </a:solidFill>
              </a:rPr>
              <a:t>occupancy</a:t>
            </a:r>
          </a:p>
          <a:p>
            <a:pPr marL="342900" indent="-342900">
              <a:buFont typeface="Arial" panose="020B0604020202020204" pitchFamily="34" charset="0"/>
              <a:buChar char="•"/>
            </a:pPr>
            <a:r>
              <a:rPr lang="en-US" sz="2400" dirty="0">
                <a:solidFill>
                  <a:srgbClr val="494949"/>
                </a:solidFill>
              </a:rPr>
              <a:t>Higher variable or </a:t>
            </a:r>
            <a:r>
              <a:rPr lang="en-US" sz="2400" b="1" dirty="0">
                <a:solidFill>
                  <a:srgbClr val="494949"/>
                </a:solidFill>
              </a:rPr>
              <a:t>unexpected costs </a:t>
            </a:r>
            <a:r>
              <a:rPr lang="en-US" sz="2400" dirty="0">
                <a:solidFill>
                  <a:srgbClr val="494949"/>
                </a:solidFill>
              </a:rPr>
              <a:t>(e.g. repairs, fuel surges)</a:t>
            </a:r>
          </a:p>
          <a:p>
            <a:pPr marL="342900" indent="-342900">
              <a:buFont typeface="Arial" panose="020B0604020202020204" pitchFamily="34" charset="0"/>
              <a:buChar char="•"/>
            </a:pPr>
            <a:r>
              <a:rPr lang="en-US" sz="2400" dirty="0">
                <a:solidFill>
                  <a:srgbClr val="494949"/>
                </a:solidFill>
              </a:rPr>
              <a:t>Possible </a:t>
            </a:r>
            <a:r>
              <a:rPr lang="en-US" sz="2400" b="1" dirty="0">
                <a:solidFill>
                  <a:srgbClr val="494949"/>
                </a:solidFill>
              </a:rPr>
              <a:t>marketing delays </a:t>
            </a:r>
            <a:r>
              <a:rPr lang="en-US" sz="2400" dirty="0">
                <a:solidFill>
                  <a:srgbClr val="494949"/>
                </a:solidFill>
              </a:rPr>
              <a:t>or </a:t>
            </a:r>
            <a:r>
              <a:rPr lang="en-US" sz="2400" b="1" dirty="0">
                <a:solidFill>
                  <a:srgbClr val="494949"/>
                </a:solidFill>
              </a:rPr>
              <a:t>tourism downturns</a:t>
            </a:r>
          </a:p>
          <a:p>
            <a:pPr marL="342900" indent="-342900">
              <a:buFont typeface="Arial" panose="020B0604020202020204" pitchFamily="34" charset="0"/>
              <a:buChar char="•"/>
            </a:pPr>
            <a:endParaRPr lang="en-US" sz="2400" b="1" dirty="0">
              <a:solidFill>
                <a:srgbClr val="494949"/>
              </a:solidFill>
            </a:endParaRPr>
          </a:p>
          <a:p>
            <a:r>
              <a:rPr lang="en-US" sz="2400" b="1" dirty="0">
                <a:solidFill>
                  <a:srgbClr val="E96751"/>
                </a:solidFill>
              </a:rPr>
              <a:t>Goal: </a:t>
            </a:r>
            <a:r>
              <a:rPr lang="en-US" sz="2400" dirty="0">
                <a:solidFill>
                  <a:srgbClr val="494949"/>
                </a:solidFill>
              </a:rPr>
              <a:t>To stress-test your model and ensure you can at least break even or withstand a manageable loss. This helps you prepare for downturns — for example, a rainy summer, local event cancellation, or rising utility costs.</a:t>
            </a:r>
          </a:p>
        </p:txBody>
      </p:sp>
      <p:grpSp>
        <p:nvGrpSpPr>
          <p:cNvPr id="2" name="Group 1">
            <a:extLst>
              <a:ext uri="{FF2B5EF4-FFF2-40B4-BE49-F238E27FC236}">
                <a16:creationId xmlns:a16="http://schemas.microsoft.com/office/drawing/2014/main" id="{E3729B73-3586-131E-443C-BA8B8738925E}"/>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F8A02D50-051D-F97D-EB50-BBC6DB62D78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4996330-4C11-47BE-BA09-23980799C0B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01</a:t>
              </a:r>
            </a:p>
          </p:txBody>
        </p:sp>
      </p:grpSp>
    </p:spTree>
    <p:extLst>
      <p:ext uri="{BB962C8B-B14F-4D97-AF65-F5344CB8AC3E}">
        <p14:creationId xmlns:p14="http://schemas.microsoft.com/office/powerpoint/2010/main" val="136697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F566A-6700-CB34-AED6-61851F98AAF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9EEDE2C-3367-1315-D029-7F6783A209FF}"/>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Expected Case Scenario</a:t>
            </a:r>
          </a:p>
        </p:txBody>
      </p:sp>
      <p:sp>
        <p:nvSpPr>
          <p:cNvPr id="10" name="Rectangle 9">
            <a:extLst>
              <a:ext uri="{FF2B5EF4-FFF2-40B4-BE49-F238E27FC236}">
                <a16:creationId xmlns:a16="http://schemas.microsoft.com/office/drawing/2014/main" id="{2FE2CBF2-8DA6-BE45-5F72-3D21FA9E233C}"/>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6235FDF8-BEFA-D573-A6EF-DAED4AD87D4A}"/>
              </a:ext>
            </a:extLst>
          </p:cNvPr>
          <p:cNvSpPr/>
          <p:nvPr/>
        </p:nvSpPr>
        <p:spPr>
          <a:xfrm>
            <a:off x="898228" y="962344"/>
            <a:ext cx="3879960" cy="21663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64DF1483-3903-A33A-2C30-F9DF6381EA9B}"/>
              </a:ext>
            </a:extLst>
          </p:cNvPr>
          <p:cNvSpPr txBox="1"/>
          <p:nvPr/>
        </p:nvSpPr>
        <p:spPr>
          <a:xfrm>
            <a:off x="2148272" y="1190684"/>
            <a:ext cx="2339096" cy="1754326"/>
          </a:xfrm>
          <a:prstGeom prst="rect">
            <a:avLst/>
          </a:prstGeom>
          <a:noFill/>
        </p:spPr>
        <p:txBody>
          <a:bodyPr wrap="square" rtlCol="0">
            <a:spAutoFit/>
          </a:bodyPr>
          <a:lstStyle/>
          <a:p>
            <a:pPr algn="ctr"/>
            <a:r>
              <a:rPr lang="en-IE" sz="3600" b="1" dirty="0">
                <a:solidFill>
                  <a:schemeClr val="bg1"/>
                </a:solidFill>
              </a:rPr>
              <a:t>Expected Case Scenario</a:t>
            </a:r>
          </a:p>
        </p:txBody>
      </p:sp>
      <p:sp>
        <p:nvSpPr>
          <p:cNvPr id="15" name="TextBox 14">
            <a:extLst>
              <a:ext uri="{FF2B5EF4-FFF2-40B4-BE49-F238E27FC236}">
                <a16:creationId xmlns:a16="http://schemas.microsoft.com/office/drawing/2014/main" id="{DF36EE25-142E-A021-6BAC-14DD60565004}"/>
              </a:ext>
            </a:extLst>
          </p:cNvPr>
          <p:cNvSpPr txBox="1"/>
          <p:nvPr/>
        </p:nvSpPr>
        <p:spPr>
          <a:xfrm>
            <a:off x="4975412" y="616869"/>
            <a:ext cx="6841951" cy="5416868"/>
          </a:xfrm>
          <a:prstGeom prst="rect">
            <a:avLst/>
          </a:prstGeom>
          <a:noFill/>
        </p:spPr>
        <p:txBody>
          <a:bodyPr wrap="square" rtlCol="0">
            <a:spAutoFit/>
          </a:bodyPr>
          <a:lstStyle/>
          <a:p>
            <a:r>
              <a:rPr lang="en-US" sz="2800" b="1" dirty="0">
                <a:solidFill>
                  <a:srgbClr val="616161"/>
                </a:solidFill>
              </a:rPr>
              <a:t>This is your </a:t>
            </a:r>
            <a:r>
              <a:rPr lang="en-US" sz="2800" b="1" dirty="0">
                <a:solidFill>
                  <a:srgbClr val="E96751"/>
                </a:solidFill>
              </a:rPr>
              <a:t>baseline forecast </a:t>
            </a:r>
            <a:r>
              <a:rPr lang="en-US" sz="2800" b="1" dirty="0">
                <a:solidFill>
                  <a:srgbClr val="616161"/>
                </a:solidFill>
              </a:rPr>
              <a:t>— the version you use to budget, plan, and operate your business. </a:t>
            </a:r>
          </a:p>
          <a:p>
            <a:endParaRPr lang="en-US" sz="1000" b="1" dirty="0">
              <a:solidFill>
                <a:srgbClr val="E96751"/>
              </a:solidFill>
            </a:endParaRPr>
          </a:p>
          <a:p>
            <a:pPr>
              <a:spcAft>
                <a:spcPts val="2400"/>
              </a:spcAft>
            </a:pPr>
            <a:r>
              <a:rPr lang="en-US" sz="2400" dirty="0">
                <a:solidFill>
                  <a:srgbClr val="494949"/>
                </a:solidFill>
              </a:rPr>
              <a:t>Based on </a:t>
            </a:r>
            <a:r>
              <a:rPr lang="en-US" sz="2400" b="1" dirty="0">
                <a:solidFill>
                  <a:srgbClr val="494949"/>
                </a:solidFill>
              </a:rPr>
              <a:t>realistic occupanc</a:t>
            </a:r>
            <a:r>
              <a:rPr lang="en-US" sz="2400" dirty="0">
                <a:solidFill>
                  <a:srgbClr val="494949"/>
                </a:solidFill>
              </a:rPr>
              <a:t>y rates drawn from local market trends or past performance. </a:t>
            </a:r>
          </a:p>
          <a:p>
            <a:pPr>
              <a:spcAft>
                <a:spcPts val="2400"/>
              </a:spcAft>
            </a:pPr>
            <a:r>
              <a:rPr lang="en-US" sz="2400" dirty="0">
                <a:solidFill>
                  <a:srgbClr val="494949"/>
                </a:solidFill>
              </a:rPr>
              <a:t>Includes </a:t>
            </a:r>
            <a:r>
              <a:rPr lang="en-US" sz="2400" b="1" dirty="0">
                <a:solidFill>
                  <a:srgbClr val="494949"/>
                </a:solidFill>
              </a:rPr>
              <a:t>typical running costs </a:t>
            </a:r>
            <a:r>
              <a:rPr lang="en-US" sz="2400" dirty="0">
                <a:solidFill>
                  <a:srgbClr val="494949"/>
                </a:solidFill>
              </a:rPr>
              <a:t>and seasonal variations. </a:t>
            </a:r>
          </a:p>
          <a:p>
            <a:pPr>
              <a:spcAft>
                <a:spcPts val="2400"/>
              </a:spcAft>
            </a:pPr>
            <a:r>
              <a:rPr lang="en-US" sz="2400" dirty="0">
                <a:solidFill>
                  <a:srgbClr val="494949"/>
                </a:solidFill>
              </a:rPr>
              <a:t>Assumes </a:t>
            </a:r>
            <a:r>
              <a:rPr lang="en-US" sz="2400" b="1" dirty="0">
                <a:solidFill>
                  <a:srgbClr val="494949"/>
                </a:solidFill>
              </a:rPr>
              <a:t>stable pricing </a:t>
            </a:r>
            <a:r>
              <a:rPr lang="en-US" sz="2400" dirty="0">
                <a:solidFill>
                  <a:srgbClr val="494949"/>
                </a:solidFill>
              </a:rPr>
              <a:t>and </a:t>
            </a:r>
            <a:r>
              <a:rPr lang="en-US" sz="2400" b="1" dirty="0">
                <a:solidFill>
                  <a:srgbClr val="494949"/>
                </a:solidFill>
              </a:rPr>
              <a:t>normal guest booking </a:t>
            </a:r>
            <a:r>
              <a:rPr lang="en-US" sz="2400" b="1" dirty="0" err="1">
                <a:solidFill>
                  <a:srgbClr val="494949"/>
                </a:solidFill>
              </a:rPr>
              <a:t>behaviours</a:t>
            </a:r>
            <a:r>
              <a:rPr lang="en-US" sz="2400" b="1" dirty="0">
                <a:solidFill>
                  <a:srgbClr val="494949"/>
                </a:solidFill>
              </a:rPr>
              <a:t>. </a:t>
            </a:r>
          </a:p>
          <a:p>
            <a:pPr>
              <a:spcAft>
                <a:spcPts val="2400"/>
              </a:spcAft>
            </a:pPr>
            <a:r>
              <a:rPr lang="en-US" sz="2400" b="1" dirty="0">
                <a:solidFill>
                  <a:srgbClr val="E96751"/>
                </a:solidFill>
              </a:rPr>
              <a:t>Goal: </a:t>
            </a:r>
            <a:r>
              <a:rPr lang="en-US" sz="2400" dirty="0">
                <a:solidFill>
                  <a:srgbClr val="494949"/>
                </a:solidFill>
              </a:rPr>
              <a:t>Focus on this one, make sure your business can thrive in normal conditions.</a:t>
            </a:r>
          </a:p>
        </p:txBody>
      </p:sp>
      <p:grpSp>
        <p:nvGrpSpPr>
          <p:cNvPr id="2" name="Group 1">
            <a:extLst>
              <a:ext uri="{FF2B5EF4-FFF2-40B4-BE49-F238E27FC236}">
                <a16:creationId xmlns:a16="http://schemas.microsoft.com/office/drawing/2014/main" id="{07B1CAEB-DF1D-1E44-279A-3B12345DBC8B}"/>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DA97DEAA-FF85-808A-8FFA-DF850866622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C43F1D59-76B6-3E7D-B773-DDBEF5F7B24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02</a:t>
              </a:r>
            </a:p>
          </p:txBody>
        </p:sp>
      </p:grpSp>
    </p:spTree>
    <p:extLst>
      <p:ext uri="{BB962C8B-B14F-4D97-AF65-F5344CB8AC3E}">
        <p14:creationId xmlns:p14="http://schemas.microsoft.com/office/powerpoint/2010/main" val="303841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9D97-1D21-5208-8D15-E7DC697DCF6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1D61606-4C94-8FE5-C029-7B0C0CF1516F}"/>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Expected Case Scenario</a:t>
            </a:r>
          </a:p>
        </p:txBody>
      </p:sp>
      <p:sp>
        <p:nvSpPr>
          <p:cNvPr id="10" name="Rectangle 9">
            <a:extLst>
              <a:ext uri="{FF2B5EF4-FFF2-40B4-BE49-F238E27FC236}">
                <a16:creationId xmlns:a16="http://schemas.microsoft.com/office/drawing/2014/main" id="{45B52D18-E55E-16BD-AF00-1048EC9DCFA8}"/>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16C04972-C56A-8F13-0DA8-A67503E76B22}"/>
              </a:ext>
            </a:extLst>
          </p:cNvPr>
          <p:cNvSpPr/>
          <p:nvPr/>
        </p:nvSpPr>
        <p:spPr>
          <a:xfrm>
            <a:off x="898228" y="962344"/>
            <a:ext cx="3879960" cy="21663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0EDF8D7F-88DA-BE15-E83C-8C6E6B470B4A}"/>
              </a:ext>
            </a:extLst>
          </p:cNvPr>
          <p:cNvSpPr txBox="1"/>
          <p:nvPr/>
        </p:nvSpPr>
        <p:spPr>
          <a:xfrm>
            <a:off x="2148272" y="1190684"/>
            <a:ext cx="2339096" cy="1200329"/>
          </a:xfrm>
          <a:prstGeom prst="rect">
            <a:avLst/>
          </a:prstGeom>
          <a:noFill/>
        </p:spPr>
        <p:txBody>
          <a:bodyPr wrap="square" rtlCol="0">
            <a:spAutoFit/>
          </a:bodyPr>
          <a:lstStyle/>
          <a:p>
            <a:pPr algn="ctr"/>
            <a:r>
              <a:rPr lang="en-IE" sz="3600" b="1" dirty="0">
                <a:solidFill>
                  <a:schemeClr val="bg1"/>
                </a:solidFill>
              </a:rPr>
              <a:t>Best Case Scenario</a:t>
            </a:r>
          </a:p>
        </p:txBody>
      </p:sp>
      <p:sp>
        <p:nvSpPr>
          <p:cNvPr id="15" name="TextBox 14">
            <a:extLst>
              <a:ext uri="{FF2B5EF4-FFF2-40B4-BE49-F238E27FC236}">
                <a16:creationId xmlns:a16="http://schemas.microsoft.com/office/drawing/2014/main" id="{3DDF51E9-A3F5-E424-3371-F9845DF6ECF1}"/>
              </a:ext>
            </a:extLst>
          </p:cNvPr>
          <p:cNvSpPr txBox="1"/>
          <p:nvPr/>
        </p:nvSpPr>
        <p:spPr>
          <a:xfrm>
            <a:off x="4975412" y="868371"/>
            <a:ext cx="6841951" cy="4955203"/>
          </a:xfrm>
          <a:prstGeom prst="rect">
            <a:avLst/>
          </a:prstGeom>
          <a:noFill/>
        </p:spPr>
        <p:txBody>
          <a:bodyPr wrap="square" rtlCol="0">
            <a:spAutoFit/>
          </a:bodyPr>
          <a:lstStyle/>
          <a:p>
            <a:r>
              <a:rPr lang="en-US" sz="2800" b="1" dirty="0">
                <a:solidFill>
                  <a:srgbClr val="616161"/>
                </a:solidFill>
              </a:rPr>
              <a:t>This is the </a:t>
            </a:r>
            <a:r>
              <a:rPr lang="en-US" sz="2800" b="1" dirty="0">
                <a:solidFill>
                  <a:srgbClr val="E96751"/>
                </a:solidFill>
              </a:rPr>
              <a:t>optimistic view</a:t>
            </a:r>
            <a:r>
              <a:rPr lang="en-US" sz="2800" dirty="0">
                <a:solidFill>
                  <a:srgbClr val="E96751"/>
                </a:solidFill>
              </a:rPr>
              <a:t>: </a:t>
            </a:r>
          </a:p>
          <a:p>
            <a:endParaRPr lang="en-US" sz="2400" dirty="0">
              <a:solidFill>
                <a:srgbClr val="595959"/>
              </a:solidFill>
            </a:endParaRPr>
          </a:p>
          <a:p>
            <a:r>
              <a:rPr lang="en-US" sz="2400" dirty="0">
                <a:solidFill>
                  <a:srgbClr val="595959"/>
                </a:solidFill>
              </a:rPr>
              <a:t>Occupancy is </a:t>
            </a:r>
            <a:r>
              <a:rPr lang="en-US" sz="2400" b="1" dirty="0">
                <a:solidFill>
                  <a:srgbClr val="595959"/>
                </a:solidFill>
              </a:rPr>
              <a:t>high or full during peak </a:t>
            </a:r>
            <a:r>
              <a:rPr lang="en-US" sz="2400" dirty="0">
                <a:solidFill>
                  <a:srgbClr val="595959"/>
                </a:solidFill>
              </a:rPr>
              <a:t>months. </a:t>
            </a:r>
          </a:p>
          <a:p>
            <a:endParaRPr lang="en-US" sz="2400" b="1" dirty="0">
              <a:solidFill>
                <a:srgbClr val="595959"/>
              </a:solidFill>
            </a:endParaRPr>
          </a:p>
          <a:p>
            <a:r>
              <a:rPr lang="en-US" sz="2400" b="1" dirty="0">
                <a:solidFill>
                  <a:srgbClr val="595959"/>
                </a:solidFill>
              </a:rPr>
              <a:t>Costs are stable </a:t>
            </a:r>
            <a:r>
              <a:rPr lang="en-US" sz="2400" dirty="0">
                <a:solidFill>
                  <a:srgbClr val="595959"/>
                </a:solidFill>
              </a:rPr>
              <a:t>or reduced due to efficiency. </a:t>
            </a:r>
          </a:p>
          <a:p>
            <a:endParaRPr lang="en-US" sz="2400" dirty="0">
              <a:solidFill>
                <a:srgbClr val="595959"/>
              </a:solidFill>
            </a:endParaRPr>
          </a:p>
          <a:p>
            <a:r>
              <a:rPr lang="en-US" sz="2400" dirty="0">
                <a:solidFill>
                  <a:srgbClr val="595959"/>
                </a:solidFill>
              </a:rPr>
              <a:t>You receive additional bookings, upgrades, or group stays. </a:t>
            </a:r>
          </a:p>
          <a:p>
            <a:endParaRPr lang="en-US" sz="2400" b="1" dirty="0">
              <a:solidFill>
                <a:srgbClr val="595959"/>
              </a:solidFill>
            </a:endParaRPr>
          </a:p>
          <a:p>
            <a:r>
              <a:rPr lang="en-US" sz="2400" b="1" dirty="0">
                <a:solidFill>
                  <a:srgbClr val="E96751"/>
                </a:solidFill>
              </a:rPr>
              <a:t>Goal: </a:t>
            </a:r>
            <a:r>
              <a:rPr lang="en-US" sz="2400" dirty="0">
                <a:solidFill>
                  <a:srgbClr val="595959"/>
                </a:solidFill>
              </a:rPr>
              <a:t>Look at the </a:t>
            </a:r>
            <a:r>
              <a:rPr lang="en-US" sz="2400" b="1" dirty="0">
                <a:solidFill>
                  <a:srgbClr val="595959"/>
                </a:solidFill>
              </a:rPr>
              <a:t>potential upside</a:t>
            </a:r>
            <a:r>
              <a:rPr lang="en-US" sz="2400" dirty="0">
                <a:solidFill>
                  <a:srgbClr val="595959"/>
                </a:solidFill>
              </a:rPr>
              <a:t> and make sure you’re </a:t>
            </a:r>
            <a:r>
              <a:rPr lang="en-US" sz="2400" b="1" dirty="0">
                <a:solidFill>
                  <a:srgbClr val="595959"/>
                </a:solidFill>
              </a:rPr>
              <a:t>ready to scale </a:t>
            </a:r>
            <a:r>
              <a:rPr lang="en-US" sz="2400" dirty="0">
                <a:solidFill>
                  <a:srgbClr val="595959"/>
                </a:solidFill>
              </a:rPr>
              <a:t>if things go better than planned — e.g., do you have enough staff, laundry capacity, or amenities if demand surges?</a:t>
            </a:r>
          </a:p>
        </p:txBody>
      </p:sp>
      <p:grpSp>
        <p:nvGrpSpPr>
          <p:cNvPr id="2" name="Group 1">
            <a:extLst>
              <a:ext uri="{FF2B5EF4-FFF2-40B4-BE49-F238E27FC236}">
                <a16:creationId xmlns:a16="http://schemas.microsoft.com/office/drawing/2014/main" id="{4884A246-1487-3024-0633-F0DBA910B660}"/>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F553FFB3-9DEE-EDBD-EFA2-EF2F189FAE3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A2B552C6-7F8E-9357-29EE-F220CEDEFD1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03</a:t>
              </a:r>
            </a:p>
          </p:txBody>
        </p:sp>
      </p:grpSp>
    </p:spTree>
    <p:extLst>
      <p:ext uri="{BB962C8B-B14F-4D97-AF65-F5344CB8AC3E}">
        <p14:creationId xmlns:p14="http://schemas.microsoft.com/office/powerpoint/2010/main" val="91021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961B-54FF-CBE9-0A31-B4668B718FD2}"/>
            </a:ext>
          </a:extLst>
        </p:cNvPr>
        <p:cNvGrpSpPr/>
        <p:nvPr/>
      </p:nvGrpSpPr>
      <p:grpSpPr>
        <a:xfrm>
          <a:off x="0" y="0"/>
          <a:ext cx="0" cy="0"/>
          <a:chOff x="0" y="0"/>
          <a:chExt cx="0" cy="0"/>
        </a:xfrm>
      </p:grpSpPr>
      <p:pic>
        <p:nvPicPr>
          <p:cNvPr id="3" name="Picture Placeholder 2" descr="A close-up of people holding papers&#10;&#10;AI-generated content may be incorrect.">
            <a:extLst>
              <a:ext uri="{FF2B5EF4-FFF2-40B4-BE49-F238E27FC236}">
                <a16:creationId xmlns:a16="http://schemas.microsoft.com/office/drawing/2014/main" id="{58A91296-039C-5569-3B41-E9E429369C7C}"/>
              </a:ext>
            </a:extLst>
          </p:cNvPr>
          <p:cNvPicPr>
            <a:picLocks noGrp="1" noChangeAspect="1"/>
          </p:cNvPicPr>
          <p:nvPr>
            <p:ph type="pic" sz="quarter" idx="22"/>
          </p:nvPr>
        </p:nvPicPr>
        <p:blipFill>
          <a:blip r:embed="rId2"/>
          <a:srcRect t="8636" b="8636"/>
          <a:stretch>
            <a:fillRect/>
          </a:stretch>
        </p:blipFill>
        <p:spPr>
          <a:xfrm>
            <a:off x="0" y="148452"/>
            <a:ext cx="8097183" cy="4136469"/>
          </a:xfrm>
        </p:spPr>
      </p:pic>
      <p:sp>
        <p:nvSpPr>
          <p:cNvPr id="7" name="Text Placeholder 6">
            <a:extLst>
              <a:ext uri="{FF2B5EF4-FFF2-40B4-BE49-F238E27FC236}">
                <a16:creationId xmlns:a16="http://schemas.microsoft.com/office/drawing/2014/main" id="{DFCDFDD6-BE4F-45EB-8EFD-5E36B417A563}"/>
              </a:ext>
            </a:extLst>
          </p:cNvPr>
          <p:cNvSpPr>
            <a:spLocks noGrp="1"/>
          </p:cNvSpPr>
          <p:nvPr>
            <p:ph type="body" sz="quarter" idx="23"/>
          </p:nvPr>
        </p:nvSpPr>
        <p:spPr>
          <a:xfrm>
            <a:off x="229231" y="4426032"/>
            <a:ext cx="11590248" cy="1248936"/>
          </a:xfrm>
        </p:spPr>
        <p:txBody>
          <a:bodyPr/>
          <a:lstStyle/>
          <a:p>
            <a:pPr algn="ctr">
              <a:spcAft>
                <a:spcPts val="600"/>
              </a:spcAft>
            </a:pPr>
            <a:r>
              <a:rPr lang="en-US" sz="2800" i="1" dirty="0">
                <a:solidFill>
                  <a:srgbClr val="E96751"/>
                </a:solidFill>
              </a:rPr>
              <a:t>What</a:t>
            </a:r>
            <a:r>
              <a:rPr lang="en-US" sz="2800" b="1" i="1" dirty="0">
                <a:solidFill>
                  <a:srgbClr val="E96751"/>
                </a:solidFill>
              </a:rPr>
              <a:t> types of insurance </a:t>
            </a:r>
            <a:r>
              <a:rPr lang="en-US" sz="2800" i="1" dirty="0">
                <a:solidFill>
                  <a:srgbClr val="E96751"/>
                </a:solidFill>
              </a:rPr>
              <a:t>do I need to protect my business, and why is it necessary? </a:t>
            </a:r>
            <a:r>
              <a:rPr lang="en-US" sz="2400" b="1" i="1" dirty="0">
                <a:solidFill>
                  <a:srgbClr val="E96751"/>
                </a:solidFill>
              </a:rPr>
              <a:t>Objective: </a:t>
            </a:r>
            <a:r>
              <a:rPr lang="en-US" sz="2400" dirty="0">
                <a:solidFill>
                  <a:srgbClr val="595959"/>
                </a:solidFill>
              </a:rPr>
              <a:t>Understand how insurance protects your business from potential threats that could cause financial loss or disrupt operations. Identify the right insurance policies that will provide a financial safety net, </a:t>
            </a:r>
            <a:r>
              <a:rPr lang="en-US" sz="2400" dirty="0" err="1">
                <a:solidFill>
                  <a:srgbClr val="595959"/>
                </a:solidFill>
              </a:rPr>
              <a:t>minimising</a:t>
            </a:r>
            <a:r>
              <a:rPr lang="en-US" sz="2400" dirty="0">
                <a:solidFill>
                  <a:srgbClr val="595959"/>
                </a:solidFill>
              </a:rPr>
              <a:t> and preventing disruption from incidents like fire, weather damage, theft, or guest injury.</a:t>
            </a:r>
            <a:endParaRPr lang="en-IE" sz="2400" dirty="0">
              <a:solidFill>
                <a:srgbClr val="595959"/>
              </a:solidFill>
            </a:endParaRPr>
          </a:p>
        </p:txBody>
      </p:sp>
      <p:sp>
        <p:nvSpPr>
          <p:cNvPr id="4" name="Text Placeholder 3">
            <a:extLst>
              <a:ext uri="{FF2B5EF4-FFF2-40B4-BE49-F238E27FC236}">
                <a16:creationId xmlns:a16="http://schemas.microsoft.com/office/drawing/2014/main" id="{FF9B5CD2-2B68-32C7-0C71-9E00A397EF9E}"/>
              </a:ext>
            </a:extLst>
          </p:cNvPr>
          <p:cNvSpPr>
            <a:spLocks noGrp="1"/>
          </p:cNvSpPr>
          <p:nvPr>
            <p:ph type="body" sz="quarter" idx="18"/>
          </p:nvPr>
        </p:nvSpPr>
        <p:spPr>
          <a:xfrm>
            <a:off x="8097183" y="1992992"/>
            <a:ext cx="3820861" cy="1049221"/>
          </a:xfrm>
        </p:spPr>
        <p:txBody>
          <a:bodyPr/>
          <a:lstStyle/>
          <a:p>
            <a:pPr algn="r"/>
            <a:r>
              <a:rPr lang="en-US" sz="3200" b="0" dirty="0"/>
              <a:t>Protecting Your Assets &amp; Reducing Risk</a:t>
            </a:r>
            <a:endParaRPr lang="en-IE" sz="3200" b="0" dirty="0"/>
          </a:p>
        </p:txBody>
      </p:sp>
      <p:sp>
        <p:nvSpPr>
          <p:cNvPr id="2" name="Text Placeholder 17">
            <a:extLst>
              <a:ext uri="{FF2B5EF4-FFF2-40B4-BE49-F238E27FC236}">
                <a16:creationId xmlns:a16="http://schemas.microsoft.com/office/drawing/2014/main" id="{B946F860-7901-6E26-8435-B8F2D86C8E6A}"/>
              </a:ext>
            </a:extLst>
          </p:cNvPr>
          <p:cNvSpPr>
            <a:spLocks noGrp="1"/>
          </p:cNvSpPr>
          <p:nvPr>
            <p:ph type="body" sz="quarter" idx="19"/>
          </p:nvPr>
        </p:nvSpPr>
        <p:spPr>
          <a:xfrm>
            <a:off x="9237730" y="1291420"/>
            <a:ext cx="2597067" cy="385564"/>
          </a:xfrm>
        </p:spPr>
        <p:txBody>
          <a:bodyPr/>
          <a:lstStyle/>
          <a:p>
            <a:pPr algn="r"/>
            <a:r>
              <a:rPr lang="en-IE" sz="4000" dirty="0"/>
              <a:t>Insurance</a:t>
            </a:r>
          </a:p>
          <a:p>
            <a:pPr algn="r"/>
            <a:endParaRPr lang="en-IE" sz="4000" dirty="0"/>
          </a:p>
        </p:txBody>
      </p:sp>
      <p:grpSp>
        <p:nvGrpSpPr>
          <p:cNvPr id="6" name="Group 5">
            <a:extLst>
              <a:ext uri="{FF2B5EF4-FFF2-40B4-BE49-F238E27FC236}">
                <a16:creationId xmlns:a16="http://schemas.microsoft.com/office/drawing/2014/main" id="{401CFDFF-CC13-7E33-62EB-6AC6D2AB3B60}"/>
              </a:ext>
            </a:extLst>
          </p:cNvPr>
          <p:cNvGrpSpPr/>
          <p:nvPr/>
        </p:nvGrpSpPr>
        <p:grpSpPr>
          <a:xfrm>
            <a:off x="10920313" y="97029"/>
            <a:ext cx="1081945" cy="1011723"/>
            <a:chOff x="1016000" y="1137920"/>
            <a:chExt cx="1016000" cy="1016000"/>
          </a:xfrm>
        </p:grpSpPr>
        <p:sp>
          <p:nvSpPr>
            <p:cNvPr id="9" name="Oval 8">
              <a:extLst>
                <a:ext uri="{FF2B5EF4-FFF2-40B4-BE49-F238E27FC236}">
                  <a16:creationId xmlns:a16="http://schemas.microsoft.com/office/drawing/2014/main" id="{202C8BDC-6091-514C-9D01-00AC6C3CC53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15F52291-922D-3411-9FB0-2616D14B4FC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43</a:t>
              </a:r>
            </a:p>
          </p:txBody>
        </p:sp>
      </p:grpSp>
    </p:spTree>
    <p:extLst>
      <p:ext uri="{BB962C8B-B14F-4D97-AF65-F5344CB8AC3E}">
        <p14:creationId xmlns:p14="http://schemas.microsoft.com/office/powerpoint/2010/main" val="256940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3D9127C3-B24D-12E8-9012-A723CA9FE92F}"/>
              </a:ext>
            </a:extLst>
          </p:cNvPr>
          <p:cNvSpPr/>
          <p:nvPr/>
        </p:nvSpPr>
        <p:spPr>
          <a:xfrm>
            <a:off x="5942510" y="2347573"/>
            <a:ext cx="5438496"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Insurance: </a:t>
            </a:r>
            <a:r>
              <a:rPr lang="en-IE" sz="3200" dirty="0">
                <a:solidFill>
                  <a:srgbClr val="459597"/>
                </a:solidFill>
              </a:rPr>
              <a:t>Risk Assessment &amp; Strategies</a:t>
            </a:r>
          </a:p>
        </p:txBody>
      </p:sp>
      <p:sp>
        <p:nvSpPr>
          <p:cNvPr id="11" name="Freeform: Shape 10">
            <a:extLst>
              <a:ext uri="{FF2B5EF4-FFF2-40B4-BE49-F238E27FC236}">
                <a16:creationId xmlns:a16="http://schemas.microsoft.com/office/drawing/2014/main" id="{F3E658C7-0D90-031D-3C5B-4BAEE4CC67B6}"/>
              </a:ext>
            </a:extLst>
          </p:cNvPr>
          <p:cNvSpPr/>
          <p:nvPr/>
        </p:nvSpPr>
        <p:spPr>
          <a:xfrm>
            <a:off x="1141891" y="2347573"/>
            <a:ext cx="4601684"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853677"/>
            <a:ext cx="11479343" cy="5317429"/>
            <a:chOff x="-20769" y="1515051"/>
            <a:chExt cx="11479343" cy="5605573"/>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1454304" y="1938013"/>
              <a:ext cx="3603471" cy="1070700"/>
            </a:xfrm>
            <a:prstGeom prst="rect">
              <a:avLst/>
            </a:prstGeom>
            <a:noFill/>
          </p:spPr>
          <p:txBody>
            <a:bodyPr wrap="square" rtlCol="0">
              <a:spAutoFit/>
            </a:bodyPr>
            <a:lstStyle/>
            <a:p>
              <a:pPr algn="ctr"/>
              <a:r>
                <a:rPr lang="en-GB" sz="3000" b="1" dirty="0">
                  <a:solidFill>
                    <a:schemeClr val="bg1"/>
                  </a:solidFill>
                </a:rPr>
                <a:t>Identify and Prioritise Risks</a:t>
              </a:r>
            </a:p>
          </p:txBody>
        </p:sp>
        <p:sp>
          <p:nvSpPr>
            <p:cNvPr id="25" name="TextBox 24">
              <a:extLst>
                <a:ext uri="{FF2B5EF4-FFF2-40B4-BE49-F238E27FC236}">
                  <a16:creationId xmlns:a16="http://schemas.microsoft.com/office/drawing/2014/main" id="{D4FEDBBB-34AD-3F88-CA48-6CAAD828322A}"/>
                </a:ext>
              </a:extLst>
            </p:cNvPr>
            <p:cNvSpPr txBox="1"/>
            <p:nvPr/>
          </p:nvSpPr>
          <p:spPr>
            <a:xfrm>
              <a:off x="1235229" y="3519179"/>
              <a:ext cx="4335177" cy="3601445"/>
            </a:xfrm>
            <a:prstGeom prst="rect">
              <a:avLst/>
            </a:prstGeom>
            <a:noFill/>
          </p:spPr>
          <p:txBody>
            <a:bodyPr wrap="square" rtlCol="0">
              <a:spAutoFit/>
            </a:bodyPr>
            <a:lstStyle/>
            <a:p>
              <a:pPr algn="ctr"/>
              <a:r>
                <a:rPr lang="en-US" sz="2400" dirty="0">
                  <a:solidFill>
                    <a:schemeClr val="bg1"/>
                  </a:solidFill>
                </a:rPr>
                <a:t>First, think through what could go wrong. </a:t>
              </a:r>
            </a:p>
            <a:p>
              <a:pPr algn="ctr"/>
              <a:r>
                <a:rPr lang="en-US" sz="2400" b="1" dirty="0">
                  <a:solidFill>
                    <a:schemeClr val="bg1"/>
                  </a:solidFill>
                </a:rPr>
                <a:t>List scenarios </a:t>
              </a:r>
              <a:r>
                <a:rPr lang="en-US" sz="2400" dirty="0">
                  <a:solidFill>
                    <a:schemeClr val="bg1"/>
                  </a:solidFill>
                </a:rPr>
                <a:t>– from mild (e.g. a slow month) to severe (e.g. a natural disaster affecting tourism). Assess the likelihood of each and the potential impact if it were to happen. This helps prioritize what to prepare for.</a:t>
              </a:r>
              <a:endParaRPr lang="en-GB" sz="2400" dirty="0">
                <a:solidFill>
                  <a:schemeClr val="bg1"/>
                </a:solidFill>
              </a:endParaRPr>
            </a:p>
          </p:txBody>
        </p:sp>
      </p:grpSp>
      <p:grpSp>
        <p:nvGrpSpPr>
          <p:cNvPr id="21" name="Group 20">
            <a:extLst>
              <a:ext uri="{FF2B5EF4-FFF2-40B4-BE49-F238E27FC236}">
                <a16:creationId xmlns:a16="http://schemas.microsoft.com/office/drawing/2014/main" id="{45E36027-A407-0FD4-AE1C-D07E0B34B5CE}"/>
              </a:ext>
            </a:extLst>
          </p:cNvPr>
          <p:cNvGrpSpPr/>
          <p:nvPr/>
        </p:nvGrpSpPr>
        <p:grpSpPr>
          <a:xfrm>
            <a:off x="-533400" y="853677"/>
            <a:ext cx="11941794" cy="5149068"/>
            <a:chOff x="-20769" y="1515051"/>
            <a:chExt cx="11156601" cy="5428089"/>
          </a:xfrm>
        </p:grpSpPr>
        <p:grpSp>
          <p:nvGrpSpPr>
            <p:cNvPr id="22" name="Group 21">
              <a:extLst>
                <a:ext uri="{FF2B5EF4-FFF2-40B4-BE49-F238E27FC236}">
                  <a16:creationId xmlns:a16="http://schemas.microsoft.com/office/drawing/2014/main" id="{FC2F1799-B859-515F-3C0B-450552544011}"/>
                </a:ext>
              </a:extLst>
            </p:cNvPr>
            <p:cNvGrpSpPr/>
            <p:nvPr/>
          </p:nvGrpSpPr>
          <p:grpSpPr>
            <a:xfrm>
              <a:off x="-20769" y="1515051"/>
              <a:ext cx="11156601" cy="1566632"/>
              <a:chOff x="-20769" y="1499713"/>
              <a:chExt cx="11156601" cy="2045238"/>
            </a:xfrm>
          </p:grpSpPr>
          <p:cxnSp>
            <p:nvCxnSpPr>
              <p:cNvPr id="31" name="Straight Connector 30">
                <a:extLst>
                  <a:ext uri="{FF2B5EF4-FFF2-40B4-BE49-F238E27FC236}">
                    <a16:creationId xmlns:a16="http://schemas.microsoft.com/office/drawing/2014/main" id="{5E3115D0-3931-012B-5F99-A2F9E09547D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02C890A-24C3-0552-FC51-2FCA39DBCA71}"/>
                  </a:ext>
                </a:extLst>
              </p:cNvPr>
              <p:cNvSpPr/>
              <p:nvPr/>
            </p:nvSpPr>
            <p:spPr>
              <a:xfrm>
                <a:off x="6045545" y="1971932"/>
                <a:ext cx="5090287"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7" name="TextBox 26">
              <a:extLst>
                <a:ext uri="{FF2B5EF4-FFF2-40B4-BE49-F238E27FC236}">
                  <a16:creationId xmlns:a16="http://schemas.microsoft.com/office/drawing/2014/main" id="{638CA72C-1582-7776-0121-55E7B45A5EEF}"/>
                </a:ext>
              </a:extLst>
            </p:cNvPr>
            <p:cNvSpPr txBox="1"/>
            <p:nvPr/>
          </p:nvSpPr>
          <p:spPr>
            <a:xfrm>
              <a:off x="6468545" y="2176563"/>
              <a:ext cx="4264986" cy="584018"/>
            </a:xfrm>
            <a:prstGeom prst="rect">
              <a:avLst/>
            </a:prstGeom>
            <a:noFill/>
          </p:spPr>
          <p:txBody>
            <a:bodyPr wrap="square" rtlCol="0">
              <a:spAutoFit/>
            </a:bodyPr>
            <a:lstStyle/>
            <a:p>
              <a:pPr algn="ctr"/>
              <a:r>
                <a:rPr lang="en-IE" sz="3000" b="1" dirty="0">
                  <a:solidFill>
                    <a:schemeClr val="bg1"/>
                  </a:solidFill>
                </a:rPr>
                <a:t>Insurance and Mitigation</a:t>
              </a:r>
              <a:endParaRPr lang="en-GB" sz="3000" b="1" dirty="0">
                <a:solidFill>
                  <a:schemeClr val="bg1"/>
                </a:solidFill>
              </a:endParaRPr>
            </a:p>
          </p:txBody>
        </p:sp>
        <p:sp>
          <p:nvSpPr>
            <p:cNvPr id="30" name="TextBox 29">
              <a:extLst>
                <a:ext uri="{FF2B5EF4-FFF2-40B4-BE49-F238E27FC236}">
                  <a16:creationId xmlns:a16="http://schemas.microsoft.com/office/drawing/2014/main" id="{D7DAB1C4-F451-BCE9-EC0C-70405E808C42}"/>
                </a:ext>
              </a:extLst>
            </p:cNvPr>
            <p:cNvSpPr txBox="1"/>
            <p:nvPr/>
          </p:nvSpPr>
          <p:spPr>
            <a:xfrm>
              <a:off x="6145005" y="3276804"/>
              <a:ext cx="4856603" cy="3666336"/>
            </a:xfrm>
            <a:prstGeom prst="rect">
              <a:avLst/>
            </a:prstGeom>
            <a:noFill/>
          </p:spPr>
          <p:txBody>
            <a:bodyPr wrap="square" rtlCol="0">
              <a:spAutoFit/>
            </a:bodyPr>
            <a:lstStyle/>
            <a:p>
              <a:pPr algn="ctr"/>
              <a:r>
                <a:rPr lang="en-US" sz="2200" dirty="0">
                  <a:solidFill>
                    <a:schemeClr val="bg1"/>
                  </a:solidFill>
                </a:rPr>
                <a:t>Use insurance to protect against certain risks. While insurance costs money, it can save you from catastrophic losses (for example, covering damage costs from that storm). Additionally, take preventive measures – regular maintenance can help prevent unexpected expenses, and flexible cost structures (such as part-time staff or seasonal contractors) can help adjust expenses when business is slow.</a:t>
              </a:r>
              <a:endParaRPr lang="en-GB" sz="2200" dirty="0">
                <a:solidFill>
                  <a:schemeClr val="bg1"/>
                </a:solidFill>
              </a:endParaRPr>
            </a:p>
          </p:txBody>
        </p:sp>
      </p:grpSp>
    </p:spTree>
    <p:extLst>
      <p:ext uri="{BB962C8B-B14F-4D97-AF65-F5344CB8AC3E}">
        <p14:creationId xmlns:p14="http://schemas.microsoft.com/office/powerpoint/2010/main" val="341382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26460" y="1289761"/>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Managing Risks and Protecting Your Business </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551687" y="1289761"/>
            <a:ext cx="5259656" cy="4671588"/>
          </a:xfrm>
        </p:spPr>
        <p:txBody>
          <a:bodyPr/>
          <a:lstStyle/>
          <a:p>
            <a:pPr marL="0" indent="0">
              <a:spcAft>
                <a:spcPts val="600"/>
              </a:spcAft>
            </a:pPr>
            <a:r>
              <a:rPr lang="en-US" dirty="0"/>
              <a:t>Financial success isn’t just about what you earn today — it’s about preparing wisely for tomorrow. In this section, you’ll explore how to safeguard your accommodation business against risks while staying aligned with both environmental and financial sustainability. </a:t>
            </a:r>
          </a:p>
          <a:p>
            <a:pPr marL="0" indent="0">
              <a:spcAft>
                <a:spcPts val="600"/>
              </a:spcAft>
            </a:pPr>
            <a:r>
              <a:rPr lang="en-US" dirty="0"/>
              <a:t>We cover risk management and contingency planning to help you prepare for best, expected, and worst-case scenarios, and show how insurance can act as a financial safety net. </a:t>
            </a:r>
          </a:p>
          <a:p>
            <a:pPr marL="0" indent="0">
              <a:spcAft>
                <a:spcPts val="600"/>
              </a:spcAft>
            </a:pPr>
            <a:r>
              <a:rPr lang="en-US" dirty="0"/>
              <a:t>You’ll learn how to make smart long-term decisions that keep your business viable, resilient, and competitive in changing conditions.</a:t>
            </a:r>
            <a:endParaRPr lang="en-US" sz="2200" b="0" dirty="0"/>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567082" cy="720752"/>
          </a:xfrm>
        </p:spPr>
        <p:txBody>
          <a:bodyPr/>
          <a:lstStyle/>
          <a:p>
            <a:r>
              <a:rPr lang="en-US" dirty="0"/>
              <a:t>Module 8 (Part 6)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814531" y="3729418"/>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solidFill>
                  <a:srgbClr val="494949"/>
                </a:solidFill>
              </a:rPr>
              <a:t>Identify key </a:t>
            </a:r>
            <a:r>
              <a:rPr lang="en-US" sz="2200" b="1" dirty="0">
                <a:solidFill>
                  <a:srgbClr val="494949"/>
                </a:solidFill>
              </a:rPr>
              <a:t>financial risks </a:t>
            </a:r>
            <a:r>
              <a:rPr lang="en-US" sz="2200" dirty="0">
                <a:solidFill>
                  <a:srgbClr val="494949"/>
                </a:solidFill>
              </a:rPr>
              <a:t>that could impact your business operations.</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Develop </a:t>
            </a:r>
            <a:r>
              <a:rPr lang="en-US" sz="2200" b="1" dirty="0">
                <a:solidFill>
                  <a:srgbClr val="494949"/>
                </a:solidFill>
              </a:rPr>
              <a:t>contingency plans </a:t>
            </a:r>
            <a:r>
              <a:rPr lang="en-US" sz="2200" dirty="0">
                <a:solidFill>
                  <a:srgbClr val="494949"/>
                </a:solidFill>
              </a:rPr>
              <a:t>to prepare for emergencies, economic downturns, or climate-related disruptions.</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Implement </a:t>
            </a:r>
            <a:r>
              <a:rPr lang="en-US" sz="2200" b="1" dirty="0">
                <a:solidFill>
                  <a:srgbClr val="494949"/>
                </a:solidFill>
              </a:rPr>
              <a:t>financial buffers </a:t>
            </a:r>
            <a:r>
              <a:rPr lang="en-US" sz="2200" dirty="0">
                <a:solidFill>
                  <a:srgbClr val="494949"/>
                </a:solidFill>
              </a:rPr>
              <a:t>(e.g., cash reserves) to manage unexpected challenges.</a:t>
            </a:r>
          </a:p>
        </p:txBody>
      </p:sp>
      <p:sp>
        <p:nvSpPr>
          <p:cNvPr id="2" name="TextBox 1">
            <a:extLst>
              <a:ext uri="{FF2B5EF4-FFF2-40B4-BE49-F238E27FC236}">
                <a16:creationId xmlns:a16="http://schemas.microsoft.com/office/drawing/2014/main" id="{95E80B9B-6DA8-C775-FC0A-FDA411CA2B21}"/>
              </a:ext>
            </a:extLst>
          </p:cNvPr>
          <p:cNvSpPr txBox="1"/>
          <p:nvPr/>
        </p:nvSpPr>
        <p:spPr>
          <a:xfrm>
            <a:off x="6726460" y="4565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4290-76ED-4D65-1ED5-8772428DAC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96FAE7-DA83-5451-770E-2895E2C99961}"/>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A911A444-FD42-875E-746A-1CD91E2170E6}"/>
              </a:ext>
            </a:extLst>
          </p:cNvPr>
          <p:cNvSpPr/>
          <p:nvPr/>
        </p:nvSpPr>
        <p:spPr>
          <a:xfrm>
            <a:off x="529714" y="939801"/>
            <a:ext cx="11122614" cy="242713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F75D3DB6-82B2-763A-5F5B-DA1380B2BFDA}"/>
              </a:ext>
            </a:extLst>
          </p:cNvPr>
          <p:cNvSpPr/>
          <p:nvPr/>
        </p:nvSpPr>
        <p:spPr>
          <a:xfrm>
            <a:off x="529714" y="783123"/>
            <a:ext cx="31547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BA714185-D1FB-0FAC-C405-F1D9BB287D83}"/>
              </a:ext>
            </a:extLst>
          </p:cNvPr>
          <p:cNvSpPr txBox="1"/>
          <p:nvPr/>
        </p:nvSpPr>
        <p:spPr>
          <a:xfrm>
            <a:off x="543568" y="845386"/>
            <a:ext cx="3024385" cy="584775"/>
          </a:xfrm>
          <a:prstGeom prst="rect">
            <a:avLst/>
          </a:prstGeom>
          <a:noFill/>
        </p:spPr>
        <p:txBody>
          <a:bodyPr wrap="square" rtlCol="0">
            <a:spAutoFit/>
          </a:bodyPr>
          <a:lstStyle/>
          <a:p>
            <a:r>
              <a:rPr lang="en-US" sz="3200" b="1" dirty="0">
                <a:solidFill>
                  <a:schemeClr val="bg1"/>
                </a:solidFill>
              </a:rPr>
              <a:t>Emergency Risk</a:t>
            </a:r>
            <a:endParaRPr lang="en-GB" sz="3200" b="1" dirty="0">
              <a:solidFill>
                <a:srgbClr val="616161"/>
              </a:solidFill>
            </a:endParaRPr>
          </a:p>
        </p:txBody>
      </p:sp>
      <p:sp>
        <p:nvSpPr>
          <p:cNvPr id="18" name="TextBox 17">
            <a:extLst>
              <a:ext uri="{FF2B5EF4-FFF2-40B4-BE49-F238E27FC236}">
                <a16:creationId xmlns:a16="http://schemas.microsoft.com/office/drawing/2014/main" id="{C8F878A2-8079-36EB-7EE3-7BE6D395E21F}"/>
              </a:ext>
            </a:extLst>
          </p:cNvPr>
          <p:cNvSpPr txBox="1"/>
          <p:nvPr/>
        </p:nvSpPr>
        <p:spPr>
          <a:xfrm>
            <a:off x="590385" y="1577355"/>
            <a:ext cx="9692134" cy="1646605"/>
          </a:xfrm>
          <a:prstGeom prst="rect">
            <a:avLst/>
          </a:prstGeom>
          <a:noFill/>
        </p:spPr>
        <p:txBody>
          <a:bodyPr wrap="square" rtlCol="0">
            <a:spAutoFit/>
          </a:bodyPr>
          <a:lstStyle/>
          <a:p>
            <a:pPr>
              <a:spcAft>
                <a:spcPts val="600"/>
              </a:spcAft>
            </a:pPr>
            <a:r>
              <a:rPr lang="en-US" sz="2400" b="1" dirty="0">
                <a:solidFill>
                  <a:srgbClr val="E96751"/>
                </a:solidFill>
              </a:rPr>
              <a:t>Protection </a:t>
            </a:r>
            <a:r>
              <a:rPr lang="en-US" sz="2400" dirty="0">
                <a:solidFill>
                  <a:srgbClr val="595959"/>
                </a:solidFill>
              </a:rPr>
              <a:t>is having a </a:t>
            </a:r>
            <a:r>
              <a:rPr lang="en-US" sz="2400" b="1" dirty="0">
                <a:solidFill>
                  <a:srgbClr val="595959"/>
                </a:solidFill>
              </a:rPr>
              <a:t>financial cushion </a:t>
            </a:r>
            <a:r>
              <a:rPr lang="en-US" sz="2400" dirty="0">
                <a:solidFill>
                  <a:srgbClr val="595959"/>
                </a:solidFill>
              </a:rPr>
              <a:t>(emergency fund, as noted earlier) and a plan for operating under unexpected conditions. </a:t>
            </a:r>
          </a:p>
          <a:p>
            <a:pPr>
              <a:spcAft>
                <a:spcPts val="600"/>
              </a:spcAft>
            </a:pPr>
            <a:r>
              <a:rPr lang="en-US" sz="2400" i="1" dirty="0">
                <a:solidFill>
                  <a:srgbClr val="E96751"/>
                </a:solidFill>
              </a:rPr>
              <a:t>For example, </a:t>
            </a:r>
            <a:r>
              <a:rPr lang="en-US" sz="2400" dirty="0">
                <a:solidFill>
                  <a:srgbClr val="595959"/>
                </a:solidFill>
              </a:rPr>
              <a:t>if a storm forces you to close for a month, do you have funds or a line of credit to carry through? </a:t>
            </a:r>
          </a:p>
        </p:txBody>
      </p:sp>
      <p:sp>
        <p:nvSpPr>
          <p:cNvPr id="27" name="TextBox 26">
            <a:extLst>
              <a:ext uri="{FF2B5EF4-FFF2-40B4-BE49-F238E27FC236}">
                <a16:creationId xmlns:a16="http://schemas.microsoft.com/office/drawing/2014/main" id="{C18C6187-E99C-8073-9B90-AD4A173D3CA6}"/>
              </a:ext>
            </a:extLst>
          </p:cNvPr>
          <p:cNvSpPr txBox="1"/>
          <p:nvPr/>
        </p:nvSpPr>
        <p:spPr>
          <a:xfrm>
            <a:off x="543568" y="221469"/>
            <a:ext cx="11001273" cy="523220"/>
          </a:xfrm>
          <a:prstGeom prst="rect">
            <a:avLst/>
          </a:prstGeom>
          <a:noFill/>
        </p:spPr>
        <p:txBody>
          <a:bodyPr wrap="square">
            <a:spAutoFit/>
          </a:bodyPr>
          <a:lstStyle/>
          <a:p>
            <a:r>
              <a:rPr lang="en-IE" sz="2800" b="1" dirty="0">
                <a:solidFill>
                  <a:srgbClr val="E96751"/>
                </a:solidFill>
              </a:rPr>
              <a:t>Identify Risks and Implement Prevention &amp; Mitigation Strategies</a:t>
            </a:r>
            <a:endParaRPr lang="en-US" sz="2800" b="1" dirty="0">
              <a:solidFill>
                <a:srgbClr val="E96751"/>
              </a:solidFill>
            </a:endParaRPr>
          </a:p>
        </p:txBody>
      </p:sp>
      <p:sp>
        <p:nvSpPr>
          <p:cNvPr id="3" name="Rectangle 2">
            <a:extLst>
              <a:ext uri="{FF2B5EF4-FFF2-40B4-BE49-F238E27FC236}">
                <a16:creationId xmlns:a16="http://schemas.microsoft.com/office/drawing/2014/main" id="{9E1FAF35-7D19-6B30-51EC-70D6EB1DE1E0}"/>
              </a:ext>
            </a:extLst>
          </p:cNvPr>
          <p:cNvSpPr/>
          <p:nvPr/>
        </p:nvSpPr>
        <p:spPr>
          <a:xfrm>
            <a:off x="529714" y="3606559"/>
            <a:ext cx="11122614" cy="3029971"/>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529A1E94-17EC-66E5-E6DE-5A4CF7D04A46}"/>
              </a:ext>
            </a:extLst>
          </p:cNvPr>
          <p:cNvSpPr/>
          <p:nvPr/>
        </p:nvSpPr>
        <p:spPr>
          <a:xfrm>
            <a:off x="529714" y="3449882"/>
            <a:ext cx="31547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91C3FF73-5351-B832-2A65-03AB7C9ACFCA}"/>
              </a:ext>
            </a:extLst>
          </p:cNvPr>
          <p:cNvSpPr txBox="1"/>
          <p:nvPr/>
        </p:nvSpPr>
        <p:spPr>
          <a:xfrm>
            <a:off x="543568" y="3512145"/>
            <a:ext cx="3024385" cy="584775"/>
          </a:xfrm>
          <a:prstGeom prst="rect">
            <a:avLst/>
          </a:prstGeom>
          <a:noFill/>
        </p:spPr>
        <p:txBody>
          <a:bodyPr wrap="square" rtlCol="0">
            <a:spAutoFit/>
          </a:bodyPr>
          <a:lstStyle/>
          <a:p>
            <a:r>
              <a:rPr lang="en-US" sz="3200" b="1" dirty="0">
                <a:solidFill>
                  <a:schemeClr val="bg1"/>
                </a:solidFill>
              </a:rPr>
              <a:t>Operational Risk</a:t>
            </a:r>
            <a:endParaRPr lang="en-GB" sz="3200" b="1" dirty="0">
              <a:solidFill>
                <a:srgbClr val="616161"/>
              </a:solidFill>
            </a:endParaRPr>
          </a:p>
        </p:txBody>
      </p:sp>
      <p:sp>
        <p:nvSpPr>
          <p:cNvPr id="8" name="TextBox 7">
            <a:extLst>
              <a:ext uri="{FF2B5EF4-FFF2-40B4-BE49-F238E27FC236}">
                <a16:creationId xmlns:a16="http://schemas.microsoft.com/office/drawing/2014/main" id="{B6742788-13D3-1EE5-49E4-782AE441FB24}"/>
              </a:ext>
            </a:extLst>
          </p:cNvPr>
          <p:cNvSpPr txBox="1"/>
          <p:nvPr/>
        </p:nvSpPr>
        <p:spPr>
          <a:xfrm>
            <a:off x="590384" y="4244114"/>
            <a:ext cx="10032791" cy="2308324"/>
          </a:xfrm>
          <a:prstGeom prst="rect">
            <a:avLst/>
          </a:prstGeom>
          <a:noFill/>
        </p:spPr>
        <p:txBody>
          <a:bodyPr wrap="square" rtlCol="0">
            <a:spAutoFit/>
          </a:bodyPr>
          <a:lstStyle/>
          <a:p>
            <a:r>
              <a:rPr lang="en-IE" sz="2400" b="1" dirty="0">
                <a:solidFill>
                  <a:srgbClr val="E96751"/>
                </a:solidFill>
              </a:rPr>
              <a:t>Protection: </a:t>
            </a:r>
            <a:r>
              <a:rPr lang="en-IE" sz="2400" b="1" dirty="0">
                <a:solidFill>
                  <a:srgbClr val="595959"/>
                </a:solidFill>
              </a:rPr>
              <a:t>For operational risks, have backup solutions: </a:t>
            </a:r>
            <a:r>
              <a:rPr lang="en-IE" sz="2400" dirty="0">
                <a:solidFill>
                  <a:srgbClr val="595959"/>
                </a:solidFill>
              </a:rPr>
              <a:t>if your booking software fails, have a manual process or a secondary system</a:t>
            </a:r>
            <a:r>
              <a:rPr lang="en-US" sz="2400" dirty="0">
                <a:solidFill>
                  <a:srgbClr val="595959"/>
                </a:solidFill>
              </a:rPr>
              <a:t> in place. </a:t>
            </a:r>
          </a:p>
          <a:p>
            <a:r>
              <a:rPr lang="en-US" sz="2400" dirty="0">
                <a:solidFill>
                  <a:srgbClr val="595959"/>
                </a:solidFill>
              </a:rPr>
              <a:t>If a key staff member quits during peak season, maintain</a:t>
            </a:r>
            <a:r>
              <a:rPr lang="en-IE" sz="2400" dirty="0">
                <a:solidFill>
                  <a:srgbClr val="595959"/>
                </a:solidFill>
              </a:rPr>
              <a:t> a relationship with a temp agency or have a cross-trained team so others can fill in.</a:t>
            </a:r>
          </a:p>
          <a:p>
            <a:r>
              <a:rPr lang="en-IE" sz="2400" dirty="0">
                <a:solidFill>
                  <a:srgbClr val="595959"/>
                </a:solidFill>
              </a:rPr>
              <a:t> Consider scenarios: </a:t>
            </a:r>
            <a:r>
              <a:rPr lang="en-US" sz="2400" i="1" dirty="0">
                <a:solidFill>
                  <a:srgbClr val="E96751"/>
                </a:solidFill>
              </a:rPr>
              <a:t>“What if the </a:t>
            </a:r>
            <a:r>
              <a:rPr lang="en-US" sz="2400" b="1" i="1" dirty="0">
                <a:solidFill>
                  <a:srgbClr val="E96751"/>
                </a:solidFill>
              </a:rPr>
              <a:t>boiler breaks </a:t>
            </a:r>
            <a:r>
              <a:rPr lang="en-US" sz="2400" i="1" dirty="0">
                <a:solidFill>
                  <a:srgbClr val="E96751"/>
                </a:solidFill>
              </a:rPr>
              <a:t>in the middle of winter?” </a:t>
            </a:r>
            <a:r>
              <a:rPr lang="en-US" sz="2400" dirty="0">
                <a:solidFill>
                  <a:srgbClr val="595959"/>
                </a:solidFill>
              </a:rPr>
              <a:t>or “</a:t>
            </a:r>
            <a:r>
              <a:rPr lang="en-US" sz="2400" i="1" dirty="0">
                <a:solidFill>
                  <a:srgbClr val="E96751"/>
                </a:solidFill>
              </a:rPr>
              <a:t>What if my </a:t>
            </a:r>
            <a:r>
              <a:rPr lang="en-US" sz="2400" b="1" i="1" dirty="0">
                <a:solidFill>
                  <a:srgbClr val="E96751"/>
                </a:solidFill>
              </a:rPr>
              <a:t>booking system goes offline </a:t>
            </a:r>
            <a:r>
              <a:rPr lang="en-US" sz="2400" i="1" dirty="0">
                <a:solidFill>
                  <a:srgbClr val="E96751"/>
                </a:solidFill>
              </a:rPr>
              <a:t>during a peak booking period?” </a:t>
            </a:r>
          </a:p>
        </p:txBody>
      </p:sp>
    </p:spTree>
    <p:extLst>
      <p:ext uri="{BB962C8B-B14F-4D97-AF65-F5344CB8AC3E}">
        <p14:creationId xmlns:p14="http://schemas.microsoft.com/office/powerpoint/2010/main" val="1420590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8614-982F-B888-AF1A-EFC339C954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317A8D-5213-267E-2DB1-1913B4FEE033}"/>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51A8B9DD-30E1-FA4B-F2FC-B0EF4E54E56D}"/>
              </a:ext>
            </a:extLst>
          </p:cNvPr>
          <p:cNvSpPr/>
          <p:nvPr/>
        </p:nvSpPr>
        <p:spPr>
          <a:xfrm>
            <a:off x="543569" y="462750"/>
            <a:ext cx="11122614" cy="312866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A9F5A5F3-A7E3-B950-5DB6-6AAD96907541}"/>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B00F8341-A9AE-731D-908B-7565EB5A029D}"/>
              </a:ext>
            </a:extLst>
          </p:cNvPr>
          <p:cNvSpPr txBox="1"/>
          <p:nvPr/>
        </p:nvSpPr>
        <p:spPr>
          <a:xfrm>
            <a:off x="557422" y="368335"/>
            <a:ext cx="4673891" cy="584775"/>
          </a:xfrm>
          <a:prstGeom prst="rect">
            <a:avLst/>
          </a:prstGeom>
          <a:noFill/>
        </p:spPr>
        <p:txBody>
          <a:bodyPr wrap="square" rtlCol="0">
            <a:spAutoFit/>
          </a:bodyPr>
          <a:lstStyle/>
          <a:p>
            <a:r>
              <a:rPr lang="en-US" sz="3200" b="1" dirty="0">
                <a:solidFill>
                  <a:schemeClr val="bg1"/>
                </a:solidFill>
              </a:rPr>
              <a:t>Bookings Underperform</a:t>
            </a:r>
          </a:p>
        </p:txBody>
      </p:sp>
      <p:sp>
        <p:nvSpPr>
          <p:cNvPr id="18" name="TextBox 17">
            <a:extLst>
              <a:ext uri="{FF2B5EF4-FFF2-40B4-BE49-F238E27FC236}">
                <a16:creationId xmlns:a16="http://schemas.microsoft.com/office/drawing/2014/main" id="{1FF9D9D3-CDDE-D9C8-152A-76498EEDB8A2}"/>
              </a:ext>
            </a:extLst>
          </p:cNvPr>
          <p:cNvSpPr txBox="1"/>
          <p:nvPr/>
        </p:nvSpPr>
        <p:spPr>
          <a:xfrm>
            <a:off x="590385" y="1149894"/>
            <a:ext cx="10597568" cy="2308324"/>
          </a:xfrm>
          <a:prstGeom prst="rect">
            <a:avLst/>
          </a:prstGeom>
          <a:noFill/>
        </p:spPr>
        <p:txBody>
          <a:bodyPr wrap="square" rtlCol="0">
            <a:spAutoFit/>
          </a:bodyPr>
          <a:lstStyle/>
          <a:p>
            <a:r>
              <a:rPr lang="en-US" sz="2400" b="1" dirty="0">
                <a:solidFill>
                  <a:srgbClr val="E96751"/>
                </a:solidFill>
              </a:rPr>
              <a:t>Protection </a:t>
            </a:r>
            <a:r>
              <a:rPr lang="en-US" sz="2400" dirty="0">
                <a:solidFill>
                  <a:srgbClr val="595959"/>
                </a:solidFill>
              </a:rPr>
              <a:t>One common risk for seasonal businesses is that peak-season bookings may underperform. </a:t>
            </a:r>
          </a:p>
          <a:p>
            <a:r>
              <a:rPr lang="en-US" sz="2400" b="1" dirty="0">
                <a:solidFill>
                  <a:srgbClr val="E96751"/>
                </a:solidFill>
              </a:rPr>
              <a:t>For example, </a:t>
            </a:r>
            <a:r>
              <a:rPr lang="en-US" sz="2400" dirty="0">
                <a:solidFill>
                  <a:srgbClr val="595959"/>
                </a:solidFill>
              </a:rPr>
              <a:t>say you planned on </a:t>
            </a:r>
            <a:r>
              <a:rPr lang="en-US" sz="2400" b="1" dirty="0">
                <a:solidFill>
                  <a:srgbClr val="595959"/>
                </a:solidFill>
              </a:rPr>
              <a:t>80% occupancy </a:t>
            </a:r>
            <a:r>
              <a:rPr lang="en-US" sz="2400" dirty="0">
                <a:solidFill>
                  <a:srgbClr val="595959"/>
                </a:solidFill>
              </a:rPr>
              <a:t>in summer but only </a:t>
            </a:r>
            <a:r>
              <a:rPr lang="en-US" sz="2400" b="1" dirty="0">
                <a:solidFill>
                  <a:srgbClr val="595959"/>
                </a:solidFill>
              </a:rPr>
              <a:t>achieved 60%. </a:t>
            </a:r>
            <a:r>
              <a:rPr lang="en-US" sz="2400" dirty="0">
                <a:solidFill>
                  <a:srgbClr val="595959"/>
                </a:solidFill>
              </a:rPr>
              <a:t>If you’ve identified that as a risk, you can watch early booking trends and maybe increase marketing or adjust pricing quickly when you see slow pickup, rather than </a:t>
            </a:r>
            <a:r>
              <a:rPr lang="en-US" sz="2400" dirty="0" err="1">
                <a:solidFill>
                  <a:srgbClr val="595959"/>
                </a:solidFill>
              </a:rPr>
              <a:t>realising</a:t>
            </a:r>
            <a:r>
              <a:rPr lang="en-US" sz="2400" dirty="0">
                <a:solidFill>
                  <a:srgbClr val="595959"/>
                </a:solidFill>
              </a:rPr>
              <a:t> too late. </a:t>
            </a:r>
          </a:p>
        </p:txBody>
      </p:sp>
      <p:sp>
        <p:nvSpPr>
          <p:cNvPr id="3" name="Rectangle 2">
            <a:extLst>
              <a:ext uri="{FF2B5EF4-FFF2-40B4-BE49-F238E27FC236}">
                <a16:creationId xmlns:a16="http://schemas.microsoft.com/office/drawing/2014/main" id="{F0343CBD-2F52-FA5C-E1C5-9FF9B5E31872}"/>
              </a:ext>
            </a:extLst>
          </p:cNvPr>
          <p:cNvSpPr/>
          <p:nvPr/>
        </p:nvSpPr>
        <p:spPr>
          <a:xfrm>
            <a:off x="529714" y="3951680"/>
            <a:ext cx="11122614" cy="268666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2CFD7B0F-1990-F402-E29C-FADAFE4D45F4}"/>
              </a:ext>
            </a:extLst>
          </p:cNvPr>
          <p:cNvSpPr/>
          <p:nvPr/>
        </p:nvSpPr>
        <p:spPr>
          <a:xfrm>
            <a:off x="529714" y="3795003"/>
            <a:ext cx="49835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148A4F5A-63CE-DF2A-60D8-BE8026A077D7}"/>
              </a:ext>
            </a:extLst>
          </p:cNvPr>
          <p:cNvSpPr txBox="1"/>
          <p:nvPr/>
        </p:nvSpPr>
        <p:spPr>
          <a:xfrm>
            <a:off x="543568" y="3857266"/>
            <a:ext cx="4315303" cy="584775"/>
          </a:xfrm>
          <a:prstGeom prst="rect">
            <a:avLst/>
          </a:prstGeom>
          <a:noFill/>
        </p:spPr>
        <p:txBody>
          <a:bodyPr wrap="square" rtlCol="0">
            <a:spAutoFit/>
          </a:bodyPr>
          <a:lstStyle/>
          <a:p>
            <a:r>
              <a:rPr lang="en-US" sz="3200" b="1" dirty="0">
                <a:solidFill>
                  <a:schemeClr val="bg1"/>
                </a:solidFill>
              </a:rPr>
              <a:t>Liability Risk Insurance</a:t>
            </a:r>
            <a:endParaRPr lang="en-GB" sz="3200" b="1" dirty="0">
              <a:solidFill>
                <a:srgbClr val="616161"/>
              </a:solidFill>
            </a:endParaRPr>
          </a:p>
        </p:txBody>
      </p:sp>
      <p:sp>
        <p:nvSpPr>
          <p:cNvPr id="8" name="TextBox 7">
            <a:extLst>
              <a:ext uri="{FF2B5EF4-FFF2-40B4-BE49-F238E27FC236}">
                <a16:creationId xmlns:a16="http://schemas.microsoft.com/office/drawing/2014/main" id="{02D897C1-1ECC-DE2A-9BC2-CE9A93B68929}"/>
              </a:ext>
            </a:extLst>
          </p:cNvPr>
          <p:cNvSpPr txBox="1"/>
          <p:nvPr/>
        </p:nvSpPr>
        <p:spPr>
          <a:xfrm>
            <a:off x="590384" y="4589235"/>
            <a:ext cx="10032791" cy="1938992"/>
          </a:xfrm>
          <a:prstGeom prst="rect">
            <a:avLst/>
          </a:prstGeom>
          <a:noFill/>
        </p:spPr>
        <p:txBody>
          <a:bodyPr wrap="square" rtlCol="0">
            <a:spAutoFit/>
          </a:bodyPr>
          <a:lstStyle/>
          <a:p>
            <a:r>
              <a:rPr lang="en-IE" sz="2400" b="1" dirty="0">
                <a:solidFill>
                  <a:srgbClr val="E96751"/>
                </a:solidFill>
              </a:rPr>
              <a:t>Protection:</a:t>
            </a:r>
            <a:r>
              <a:rPr lang="en-IE" sz="2400" dirty="0">
                <a:solidFill>
                  <a:srgbClr val="616161"/>
                </a:solidFill>
              </a:rPr>
              <a:t> </a:t>
            </a:r>
            <a:r>
              <a:rPr lang="en-US" sz="2400" dirty="0">
                <a:solidFill>
                  <a:srgbClr val="616161"/>
                </a:solidFill>
              </a:rPr>
              <a:t>It protects you if someone has an accident or gets injured on your property, natural disasters (such as storms or floods) damage your facilities, or sudden drops in tourism occur, or even if another pandemic strikes, so that </a:t>
            </a:r>
            <a:r>
              <a:rPr lang="en-US" sz="2400" dirty="0">
                <a:solidFill>
                  <a:srgbClr val="595959"/>
                </a:solidFill>
              </a:rPr>
              <a:t>one incident doesn’t bankrupt the business. </a:t>
            </a:r>
          </a:p>
          <a:p>
            <a:r>
              <a:rPr lang="en-US" sz="2400" b="1" dirty="0">
                <a:solidFill>
                  <a:srgbClr val="E96751"/>
                </a:solidFill>
              </a:rPr>
              <a:t>For example,</a:t>
            </a:r>
            <a:r>
              <a:rPr lang="en-US" sz="2400" dirty="0">
                <a:solidFill>
                  <a:srgbClr val="595959"/>
                </a:solidFill>
              </a:rPr>
              <a:t> someone slips in the shower of the treehouse. </a:t>
            </a:r>
          </a:p>
        </p:txBody>
      </p:sp>
    </p:spTree>
    <p:extLst>
      <p:ext uri="{BB962C8B-B14F-4D97-AF65-F5344CB8AC3E}">
        <p14:creationId xmlns:p14="http://schemas.microsoft.com/office/powerpoint/2010/main" val="405425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9E97-2A94-54D0-A32C-53EAD5CA39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CCDF2E-B3B7-7EED-EB50-02AA8F6E128C}"/>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BA33E9BA-6620-C49A-E9B4-FE01257F7D9F}"/>
              </a:ext>
            </a:extLst>
          </p:cNvPr>
          <p:cNvSpPr/>
          <p:nvPr/>
        </p:nvSpPr>
        <p:spPr>
          <a:xfrm>
            <a:off x="543569" y="462750"/>
            <a:ext cx="11122614" cy="276597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41713A96-3181-0732-F90E-E68FA4D98246}"/>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493F1AEB-2162-5E34-74EA-0DA37CBC6134}"/>
              </a:ext>
            </a:extLst>
          </p:cNvPr>
          <p:cNvSpPr txBox="1"/>
          <p:nvPr/>
        </p:nvSpPr>
        <p:spPr>
          <a:xfrm>
            <a:off x="557422" y="368335"/>
            <a:ext cx="4673891" cy="584775"/>
          </a:xfrm>
          <a:prstGeom prst="rect">
            <a:avLst/>
          </a:prstGeom>
          <a:noFill/>
        </p:spPr>
        <p:txBody>
          <a:bodyPr wrap="square" rtlCol="0">
            <a:spAutoFit/>
          </a:bodyPr>
          <a:lstStyle/>
          <a:p>
            <a:r>
              <a:rPr lang="en-US" sz="3200" b="1" dirty="0">
                <a:solidFill>
                  <a:schemeClr val="bg1"/>
                </a:solidFill>
              </a:rPr>
              <a:t>Property Insurance</a:t>
            </a:r>
          </a:p>
        </p:txBody>
      </p:sp>
      <p:sp>
        <p:nvSpPr>
          <p:cNvPr id="18" name="TextBox 17">
            <a:extLst>
              <a:ext uri="{FF2B5EF4-FFF2-40B4-BE49-F238E27FC236}">
                <a16:creationId xmlns:a16="http://schemas.microsoft.com/office/drawing/2014/main" id="{F25D0DD9-E688-CE68-AAB6-B7A8A56A13FB}"/>
              </a:ext>
            </a:extLst>
          </p:cNvPr>
          <p:cNvSpPr txBox="1"/>
          <p:nvPr/>
        </p:nvSpPr>
        <p:spPr>
          <a:xfrm>
            <a:off x="590385" y="1149894"/>
            <a:ext cx="10597568" cy="2015936"/>
          </a:xfrm>
          <a:prstGeom prst="rect">
            <a:avLst/>
          </a:prstGeom>
          <a:noFill/>
        </p:spPr>
        <p:txBody>
          <a:bodyPr wrap="square" rtlCol="0">
            <a:spAutoFit/>
          </a:bodyPr>
          <a:lstStyle/>
          <a:p>
            <a:pPr>
              <a:spcAft>
                <a:spcPts val="600"/>
              </a:spcAft>
            </a:pPr>
            <a:r>
              <a:rPr lang="en-US" sz="2400" b="1" dirty="0">
                <a:solidFill>
                  <a:srgbClr val="E96751"/>
                </a:solidFill>
              </a:rPr>
              <a:t>Protection: </a:t>
            </a:r>
            <a:r>
              <a:rPr lang="en-US" sz="2400" dirty="0">
                <a:solidFill>
                  <a:srgbClr val="595959"/>
                </a:solidFill>
              </a:rPr>
              <a:t>Protection insurance covers damages to your structures (tents, cabins, etc.), crucial if you operate in hazard-prone areas (forest fire or flood zones). </a:t>
            </a:r>
          </a:p>
          <a:p>
            <a:pPr>
              <a:spcAft>
                <a:spcPts val="600"/>
              </a:spcAft>
            </a:pPr>
            <a:r>
              <a:rPr lang="en-US" sz="2400" b="1" dirty="0">
                <a:solidFill>
                  <a:srgbClr val="E96751"/>
                </a:solidFill>
              </a:rPr>
              <a:t>Example: </a:t>
            </a:r>
            <a:r>
              <a:rPr lang="en-US" sz="2400" dirty="0">
                <a:solidFill>
                  <a:srgbClr val="595959"/>
                </a:solidFill>
              </a:rPr>
              <a:t>If a kitchen fire causes damage and closure for a month, insurance can cover repairs and lost income in that period, rather than you paying out of pocket entirely. </a:t>
            </a:r>
          </a:p>
        </p:txBody>
      </p:sp>
      <p:sp>
        <p:nvSpPr>
          <p:cNvPr id="3" name="Rectangle 2">
            <a:extLst>
              <a:ext uri="{FF2B5EF4-FFF2-40B4-BE49-F238E27FC236}">
                <a16:creationId xmlns:a16="http://schemas.microsoft.com/office/drawing/2014/main" id="{CC10959E-575F-F5B4-788B-1159A24F67E0}"/>
              </a:ext>
            </a:extLst>
          </p:cNvPr>
          <p:cNvSpPr/>
          <p:nvPr/>
        </p:nvSpPr>
        <p:spPr>
          <a:xfrm>
            <a:off x="529714" y="3562671"/>
            <a:ext cx="11122614" cy="298925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C27EBFA8-C7EA-CC9A-D793-05A1F8EA962E}"/>
              </a:ext>
            </a:extLst>
          </p:cNvPr>
          <p:cNvSpPr/>
          <p:nvPr/>
        </p:nvSpPr>
        <p:spPr>
          <a:xfrm>
            <a:off x="529714" y="3405994"/>
            <a:ext cx="49835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02A29644-9698-38DE-E5D2-05CC0B48C1A1}"/>
              </a:ext>
            </a:extLst>
          </p:cNvPr>
          <p:cNvSpPr txBox="1"/>
          <p:nvPr/>
        </p:nvSpPr>
        <p:spPr>
          <a:xfrm>
            <a:off x="543568" y="3468257"/>
            <a:ext cx="4315303" cy="584775"/>
          </a:xfrm>
          <a:prstGeom prst="rect">
            <a:avLst/>
          </a:prstGeom>
          <a:noFill/>
        </p:spPr>
        <p:txBody>
          <a:bodyPr wrap="square" rtlCol="0">
            <a:spAutoFit/>
          </a:bodyPr>
          <a:lstStyle/>
          <a:p>
            <a:r>
              <a:rPr lang="en-US" sz="3200" b="1" dirty="0">
                <a:solidFill>
                  <a:schemeClr val="bg1"/>
                </a:solidFill>
              </a:rPr>
              <a:t>Market Risks</a:t>
            </a:r>
            <a:endParaRPr lang="en-GB" sz="3200" b="1" dirty="0">
              <a:solidFill>
                <a:srgbClr val="616161"/>
              </a:solidFill>
            </a:endParaRPr>
          </a:p>
        </p:txBody>
      </p:sp>
      <p:sp>
        <p:nvSpPr>
          <p:cNvPr id="8" name="TextBox 7">
            <a:extLst>
              <a:ext uri="{FF2B5EF4-FFF2-40B4-BE49-F238E27FC236}">
                <a16:creationId xmlns:a16="http://schemas.microsoft.com/office/drawing/2014/main" id="{5A1F3213-E1C3-447A-B1B2-4F44E416D9A5}"/>
              </a:ext>
            </a:extLst>
          </p:cNvPr>
          <p:cNvSpPr txBox="1"/>
          <p:nvPr/>
        </p:nvSpPr>
        <p:spPr>
          <a:xfrm>
            <a:off x="590384" y="4180344"/>
            <a:ext cx="10032791" cy="2308324"/>
          </a:xfrm>
          <a:prstGeom prst="rect">
            <a:avLst/>
          </a:prstGeom>
          <a:noFill/>
        </p:spPr>
        <p:txBody>
          <a:bodyPr wrap="square" rtlCol="0">
            <a:spAutoFit/>
          </a:bodyPr>
          <a:lstStyle/>
          <a:p>
            <a:r>
              <a:rPr lang="en-IE" sz="2400" b="1" dirty="0">
                <a:solidFill>
                  <a:srgbClr val="E96751"/>
                </a:solidFill>
              </a:rPr>
              <a:t>Protection:</a:t>
            </a:r>
            <a:r>
              <a:rPr lang="en-IE" sz="2400" dirty="0">
                <a:solidFill>
                  <a:srgbClr val="616161"/>
                </a:solidFill>
              </a:rPr>
              <a:t> </a:t>
            </a:r>
            <a:r>
              <a:rPr lang="en-IE" sz="2400" dirty="0">
                <a:solidFill>
                  <a:srgbClr val="595959"/>
                </a:solidFill>
              </a:rPr>
              <a:t>For competitive risks</a:t>
            </a:r>
            <a:r>
              <a:rPr lang="en-US" sz="2400" dirty="0">
                <a:solidFill>
                  <a:srgbClr val="595959"/>
                </a:solidFill>
              </a:rPr>
              <a:t>, such as a new rival, a contingency might involve</a:t>
            </a:r>
            <a:r>
              <a:rPr lang="en-IE" sz="2400" dirty="0">
                <a:solidFill>
                  <a:srgbClr val="595959"/>
                </a:solidFill>
              </a:rPr>
              <a:t> ramping up your unique selling points (better service, local experiences) or targeted marketing to loyal customers. </a:t>
            </a:r>
          </a:p>
          <a:p>
            <a:r>
              <a:rPr lang="en-IE" sz="2400" dirty="0">
                <a:solidFill>
                  <a:srgbClr val="595959"/>
                </a:solidFill>
              </a:rPr>
              <a:t>Consider </a:t>
            </a:r>
            <a:r>
              <a:rPr lang="en-US" sz="2400" i="1" dirty="0">
                <a:solidFill>
                  <a:srgbClr val="E96751"/>
                </a:solidFill>
              </a:rPr>
              <a:t>“What if a </a:t>
            </a:r>
            <a:r>
              <a:rPr lang="en-US" sz="2400" b="1" i="1" dirty="0">
                <a:solidFill>
                  <a:srgbClr val="E96751"/>
                </a:solidFill>
              </a:rPr>
              <a:t>new unique hotel opens nearby </a:t>
            </a:r>
            <a:r>
              <a:rPr lang="en-US" sz="2400" i="1" dirty="0">
                <a:solidFill>
                  <a:srgbClr val="E96751"/>
                </a:solidFill>
              </a:rPr>
              <a:t>with cheaper rates?” </a:t>
            </a:r>
            <a:r>
              <a:rPr lang="en-US" sz="2400" dirty="0">
                <a:solidFill>
                  <a:srgbClr val="595959"/>
                </a:solidFill>
              </a:rPr>
              <a:t>or </a:t>
            </a:r>
            <a:r>
              <a:rPr lang="en-US" sz="2400" i="1" dirty="0">
                <a:solidFill>
                  <a:srgbClr val="E96751"/>
                </a:solidFill>
              </a:rPr>
              <a:t>“What if </a:t>
            </a:r>
            <a:r>
              <a:rPr lang="en-US" sz="2400" b="1" i="1" dirty="0">
                <a:solidFill>
                  <a:srgbClr val="E96751"/>
                </a:solidFill>
              </a:rPr>
              <a:t>travel regulations change </a:t>
            </a:r>
            <a:r>
              <a:rPr lang="en-US" sz="2400" i="1" dirty="0">
                <a:solidFill>
                  <a:srgbClr val="E96751"/>
                </a:solidFill>
              </a:rPr>
              <a:t>(e.g. visa rules or airline routes) and fewer guests come?” </a:t>
            </a:r>
          </a:p>
        </p:txBody>
      </p:sp>
    </p:spTree>
    <p:extLst>
      <p:ext uri="{BB962C8B-B14F-4D97-AF65-F5344CB8AC3E}">
        <p14:creationId xmlns:p14="http://schemas.microsoft.com/office/powerpoint/2010/main" val="158128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65A3-C547-74FA-1569-14DF2D9CED9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BEB51E-6964-D2A4-49E4-97C6C3C24500}"/>
              </a:ext>
            </a:extLst>
          </p:cNvPr>
          <p:cNvSpPr/>
          <p:nvPr/>
        </p:nvSpPr>
        <p:spPr>
          <a:xfrm>
            <a:off x="543569" y="462749"/>
            <a:ext cx="11122614" cy="335621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359D2F10-D57C-BCC1-5593-216CEF423008}"/>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24F71C79-D788-A1C1-1BF1-BF8060B5C0C3}"/>
              </a:ext>
            </a:extLst>
          </p:cNvPr>
          <p:cNvSpPr txBox="1"/>
          <p:nvPr/>
        </p:nvSpPr>
        <p:spPr>
          <a:xfrm>
            <a:off x="557422" y="368335"/>
            <a:ext cx="4673891" cy="584775"/>
          </a:xfrm>
          <a:prstGeom prst="rect">
            <a:avLst/>
          </a:prstGeom>
          <a:noFill/>
        </p:spPr>
        <p:txBody>
          <a:bodyPr wrap="square" rtlCol="0">
            <a:spAutoFit/>
          </a:bodyPr>
          <a:lstStyle/>
          <a:p>
            <a:r>
              <a:rPr lang="en-US" sz="3200" b="1" dirty="0">
                <a:solidFill>
                  <a:schemeClr val="bg1"/>
                </a:solidFill>
              </a:rPr>
              <a:t>External Risks</a:t>
            </a:r>
          </a:p>
        </p:txBody>
      </p:sp>
      <p:sp>
        <p:nvSpPr>
          <p:cNvPr id="18" name="TextBox 17">
            <a:extLst>
              <a:ext uri="{FF2B5EF4-FFF2-40B4-BE49-F238E27FC236}">
                <a16:creationId xmlns:a16="http://schemas.microsoft.com/office/drawing/2014/main" id="{DF8F7CD0-0C92-9E69-E169-587182885BBA}"/>
              </a:ext>
            </a:extLst>
          </p:cNvPr>
          <p:cNvSpPr txBox="1"/>
          <p:nvPr/>
        </p:nvSpPr>
        <p:spPr>
          <a:xfrm>
            <a:off x="590385" y="1149894"/>
            <a:ext cx="10597568" cy="2308324"/>
          </a:xfrm>
          <a:prstGeom prst="rect">
            <a:avLst/>
          </a:prstGeom>
          <a:noFill/>
        </p:spPr>
        <p:txBody>
          <a:bodyPr wrap="square" rtlCol="0">
            <a:spAutoFit/>
          </a:bodyPr>
          <a:lstStyle/>
          <a:p>
            <a:r>
              <a:rPr lang="en-US" sz="2400" b="1" dirty="0">
                <a:solidFill>
                  <a:srgbClr val="E96751"/>
                </a:solidFill>
              </a:rPr>
              <a:t>Protection </a:t>
            </a:r>
            <a:r>
              <a:rPr lang="en-US" sz="2400" dirty="0">
                <a:solidFill>
                  <a:srgbClr val="595959"/>
                </a:solidFill>
              </a:rPr>
              <a:t>like economic downturns or health crises. Assign each risk a rough likelihood and impact. </a:t>
            </a:r>
          </a:p>
          <a:p>
            <a:endParaRPr lang="en-US" sz="2400" b="1" dirty="0">
              <a:solidFill>
                <a:srgbClr val="595959"/>
              </a:solidFill>
            </a:endParaRPr>
          </a:p>
          <a:p>
            <a:r>
              <a:rPr lang="en-US" sz="2400" b="1" dirty="0">
                <a:solidFill>
                  <a:srgbClr val="E96751"/>
                </a:solidFill>
              </a:rPr>
              <a:t>For example, </a:t>
            </a:r>
            <a:r>
              <a:rPr lang="en-US" sz="2400" dirty="0">
                <a:solidFill>
                  <a:srgbClr val="595959"/>
                </a:solidFill>
              </a:rPr>
              <a:t>a slow season being worse than expected is fairly likely at some point and has a medium impact (lost revenue), whereas a natural disaster hitting your area might be very unlikely but have a high impact. </a:t>
            </a:r>
          </a:p>
        </p:txBody>
      </p:sp>
    </p:spTree>
    <p:extLst>
      <p:ext uri="{BB962C8B-B14F-4D97-AF65-F5344CB8AC3E}">
        <p14:creationId xmlns:p14="http://schemas.microsoft.com/office/powerpoint/2010/main" val="33984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FE2441-8A23-9D93-BDF0-3DC73E91D45F}"/>
              </a:ext>
            </a:extLst>
          </p:cNvPr>
          <p:cNvSpPr>
            <a:spLocks noGrp="1"/>
          </p:cNvSpPr>
          <p:nvPr>
            <p:ph type="body" sz="quarter" idx="23"/>
          </p:nvPr>
        </p:nvSpPr>
        <p:spPr>
          <a:xfrm>
            <a:off x="788657" y="4043809"/>
            <a:ext cx="10614687" cy="1248936"/>
          </a:xfrm>
        </p:spPr>
        <p:txBody>
          <a:bodyPr/>
          <a:lstStyle/>
          <a:p>
            <a:pPr algn="ctr">
              <a:spcAft>
                <a:spcPts val="600"/>
              </a:spcAft>
            </a:pPr>
            <a:r>
              <a:rPr lang="en-US" sz="2800" i="1" dirty="0">
                <a:solidFill>
                  <a:srgbClr val="E96751"/>
                </a:solidFill>
              </a:rPr>
              <a:t>How can I plan for </a:t>
            </a:r>
            <a:r>
              <a:rPr lang="en-US" sz="2800" b="1" i="1" dirty="0">
                <a:solidFill>
                  <a:srgbClr val="E96751"/>
                </a:solidFill>
              </a:rPr>
              <a:t>long-term financial health </a:t>
            </a:r>
            <a:r>
              <a:rPr lang="en-US" sz="2800" i="1" dirty="0">
                <a:solidFill>
                  <a:srgbClr val="E96751"/>
                </a:solidFill>
              </a:rPr>
              <a:t>and make sure my business remains viable in changing economic conditions?</a:t>
            </a:r>
          </a:p>
          <a:p>
            <a:pPr algn="ctr">
              <a:spcAft>
                <a:spcPts val="600"/>
              </a:spcAft>
            </a:pPr>
            <a:r>
              <a:rPr lang="en-US" b="1" dirty="0">
                <a:solidFill>
                  <a:srgbClr val="595959"/>
                </a:solidFill>
              </a:rPr>
              <a:t>Objective: </a:t>
            </a:r>
            <a:r>
              <a:rPr lang="en-US" dirty="0">
                <a:solidFill>
                  <a:srgbClr val="595959"/>
                </a:solidFill>
              </a:rPr>
              <a:t>To build a sustainable Financial Strategy (plan) that ensures your accommodation can survive challenges, grow profitably, and support your personal and professional goals. To equip you with the tools to create a strong financial strategy, including cash flow forecasting, setting aside contingency funds, monitoring profitability, and planning for reinvestment. This supports long-term growth, investor confidence, and peace of mind.</a:t>
            </a:r>
            <a:endParaRPr lang="en-IE" dirty="0">
              <a:solidFill>
                <a:srgbClr val="595959"/>
              </a:solidFill>
            </a:endParaRPr>
          </a:p>
        </p:txBody>
      </p:sp>
      <p:sp>
        <p:nvSpPr>
          <p:cNvPr id="4" name="Text Placeholder 3">
            <a:extLst>
              <a:ext uri="{FF2B5EF4-FFF2-40B4-BE49-F238E27FC236}">
                <a16:creationId xmlns:a16="http://schemas.microsoft.com/office/drawing/2014/main" id="{D5086138-B536-687F-F09E-9A5883EA8168}"/>
              </a:ext>
            </a:extLst>
          </p:cNvPr>
          <p:cNvSpPr>
            <a:spLocks noGrp="1"/>
          </p:cNvSpPr>
          <p:nvPr>
            <p:ph type="body" sz="quarter" idx="18"/>
          </p:nvPr>
        </p:nvSpPr>
        <p:spPr>
          <a:xfrm>
            <a:off x="8329576" y="1992992"/>
            <a:ext cx="3588468" cy="1049221"/>
          </a:xfrm>
        </p:spPr>
        <p:txBody>
          <a:bodyPr/>
          <a:lstStyle/>
          <a:p>
            <a:pPr algn="r"/>
            <a:r>
              <a:rPr lang="en-IE" sz="3200" b="0" dirty="0"/>
              <a:t>Financial Strategy &amp; Long-Term Viability</a:t>
            </a:r>
          </a:p>
        </p:txBody>
      </p:sp>
      <p:sp>
        <p:nvSpPr>
          <p:cNvPr id="2" name="Text Placeholder 3">
            <a:extLst>
              <a:ext uri="{FF2B5EF4-FFF2-40B4-BE49-F238E27FC236}">
                <a16:creationId xmlns:a16="http://schemas.microsoft.com/office/drawing/2014/main" id="{D0C8FBC1-5281-FDD2-F8AE-8567CD68070E}"/>
              </a:ext>
            </a:extLst>
          </p:cNvPr>
          <p:cNvSpPr txBox="1">
            <a:spLocks/>
          </p:cNvSpPr>
          <p:nvPr/>
        </p:nvSpPr>
        <p:spPr>
          <a:xfrm>
            <a:off x="8329576" y="1252257"/>
            <a:ext cx="358846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E" sz="3600" dirty="0"/>
              <a:t>Financial Health</a:t>
            </a:r>
            <a:endParaRPr lang="en-IE" sz="3600" b="0" dirty="0"/>
          </a:p>
        </p:txBody>
      </p:sp>
      <p:pic>
        <p:nvPicPr>
          <p:cNvPr id="10" name="Picture Placeholder 9" descr="Hands writing on papers and calculator&#10;&#10;AI-generated content may be incorrect.">
            <a:extLst>
              <a:ext uri="{FF2B5EF4-FFF2-40B4-BE49-F238E27FC236}">
                <a16:creationId xmlns:a16="http://schemas.microsoft.com/office/drawing/2014/main" id="{FFB8CA7B-078D-0AD0-4BD9-7426BEBCDC88}"/>
              </a:ext>
            </a:extLst>
          </p:cNvPr>
          <p:cNvPicPr>
            <a:picLocks noGrp="1" noChangeAspect="1"/>
          </p:cNvPicPr>
          <p:nvPr>
            <p:ph type="pic" sz="quarter" idx="22"/>
          </p:nvPr>
        </p:nvPicPr>
        <p:blipFill>
          <a:blip r:embed="rId2"/>
          <a:srcRect t="2981" b="2981"/>
          <a:stretch>
            <a:fillRect/>
          </a:stretch>
        </p:blipFill>
        <p:spPr>
          <a:xfrm>
            <a:off x="0" y="148453"/>
            <a:ext cx="8097183" cy="3923818"/>
          </a:xfrm>
        </p:spPr>
      </p:pic>
      <p:grpSp>
        <p:nvGrpSpPr>
          <p:cNvPr id="12" name="Group 11">
            <a:extLst>
              <a:ext uri="{FF2B5EF4-FFF2-40B4-BE49-F238E27FC236}">
                <a16:creationId xmlns:a16="http://schemas.microsoft.com/office/drawing/2014/main" id="{7848532B-823D-4E0F-709D-2A49DE25046B}"/>
              </a:ext>
            </a:extLst>
          </p:cNvPr>
          <p:cNvGrpSpPr/>
          <p:nvPr/>
        </p:nvGrpSpPr>
        <p:grpSpPr>
          <a:xfrm>
            <a:off x="10920313" y="97029"/>
            <a:ext cx="1081945" cy="1011723"/>
            <a:chOff x="1016000" y="1137920"/>
            <a:chExt cx="1016000" cy="1016000"/>
          </a:xfrm>
        </p:grpSpPr>
        <p:sp>
          <p:nvSpPr>
            <p:cNvPr id="13" name="Oval 12">
              <a:extLst>
                <a:ext uri="{FF2B5EF4-FFF2-40B4-BE49-F238E27FC236}">
                  <a16:creationId xmlns:a16="http://schemas.microsoft.com/office/drawing/2014/main" id="{6E426247-029F-37DA-A349-C27752452FA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00EC0485-EC10-60A9-1630-20AA29D6C92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44</a:t>
              </a:r>
            </a:p>
          </p:txBody>
        </p:sp>
      </p:grpSp>
    </p:spTree>
    <p:extLst>
      <p:ext uri="{BB962C8B-B14F-4D97-AF65-F5344CB8AC3E}">
        <p14:creationId xmlns:p14="http://schemas.microsoft.com/office/powerpoint/2010/main" val="18373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A901-6746-653C-98A7-991229E7D113}"/>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071BEB6F-D630-263E-CF74-A9A9F9EDC0F1}"/>
              </a:ext>
            </a:extLst>
          </p:cNvPr>
          <p:cNvPicPr>
            <a:picLocks noGrp="1" noChangeAspect="1"/>
          </p:cNvPicPr>
          <p:nvPr>
            <p:ph type="pic" sz="quarter" idx="10"/>
          </p:nvPr>
        </p:nvPicPr>
        <p:blipFill>
          <a:blip r:embed="rId2"/>
          <a:srcRect t="12090" b="12090"/>
          <a:stretch>
            <a:fillRect/>
          </a:stretch>
        </p:blipFill>
        <p:spPr/>
      </p:pic>
      <p:sp>
        <p:nvSpPr>
          <p:cNvPr id="7" name="Text Placeholder 6">
            <a:extLst>
              <a:ext uri="{FF2B5EF4-FFF2-40B4-BE49-F238E27FC236}">
                <a16:creationId xmlns:a16="http://schemas.microsoft.com/office/drawing/2014/main" id="{5DB159AC-D132-B086-3B97-85E0B450FE25}"/>
              </a:ext>
            </a:extLst>
          </p:cNvPr>
          <p:cNvSpPr>
            <a:spLocks noGrp="1"/>
          </p:cNvSpPr>
          <p:nvPr>
            <p:ph type="body" sz="quarter" idx="16"/>
          </p:nvPr>
        </p:nvSpPr>
        <p:spPr>
          <a:xfrm>
            <a:off x="4295552" y="186544"/>
            <a:ext cx="7504847" cy="803654"/>
          </a:xfrm>
        </p:spPr>
        <p:txBody>
          <a:bodyPr/>
          <a:lstStyle/>
          <a:p>
            <a:r>
              <a:rPr lang="en-US" sz="3000" dirty="0"/>
              <a:t>Sustainability and Long-Term Financial Health</a:t>
            </a:r>
            <a:endParaRPr lang="en-IE" sz="3000" dirty="0"/>
          </a:p>
        </p:txBody>
      </p:sp>
      <p:sp>
        <p:nvSpPr>
          <p:cNvPr id="5" name="Text Placeholder 4">
            <a:extLst>
              <a:ext uri="{FF2B5EF4-FFF2-40B4-BE49-F238E27FC236}">
                <a16:creationId xmlns:a16="http://schemas.microsoft.com/office/drawing/2014/main" id="{D30B9DAD-37C4-135A-BEE7-F843B9598846}"/>
              </a:ext>
            </a:extLst>
          </p:cNvPr>
          <p:cNvSpPr>
            <a:spLocks noGrp="1"/>
          </p:cNvSpPr>
          <p:nvPr>
            <p:ph type="body" sz="quarter" idx="21"/>
          </p:nvPr>
        </p:nvSpPr>
        <p:spPr>
          <a:xfrm>
            <a:off x="4358306" y="1000599"/>
            <a:ext cx="6668282" cy="4530541"/>
          </a:xfrm>
        </p:spPr>
        <p:txBody>
          <a:bodyPr/>
          <a:lstStyle/>
          <a:p>
            <a:pPr>
              <a:spcAft>
                <a:spcPts val="2400"/>
              </a:spcAft>
            </a:pPr>
            <a:r>
              <a:rPr lang="en-US" sz="2400" dirty="0"/>
              <a:t>With risk management in place, you have built resilience into your business model. </a:t>
            </a:r>
          </a:p>
          <a:p>
            <a:pPr>
              <a:spcAft>
                <a:spcPts val="2400"/>
              </a:spcAft>
            </a:pPr>
            <a:r>
              <a:rPr lang="en-US" sz="2400" dirty="0"/>
              <a:t>The final step is to look at </a:t>
            </a:r>
            <a:r>
              <a:rPr lang="en-US" sz="2400" b="1" dirty="0"/>
              <a:t>sustainability and long-term success</a:t>
            </a:r>
            <a:r>
              <a:rPr lang="en-US" sz="2400" dirty="0"/>
              <a:t> – essentially, how to keep your venture thriving for years to come. </a:t>
            </a:r>
          </a:p>
          <a:p>
            <a:pPr>
              <a:spcAft>
                <a:spcPts val="2400"/>
              </a:spcAft>
            </a:pPr>
            <a:r>
              <a:rPr lang="en-US" sz="2400" dirty="0"/>
              <a:t>We transition by pointing out that managing risks and finances wisely lays the groundwork for sustainable operations, which is the focus of the concluding section.</a:t>
            </a:r>
            <a:endParaRPr lang="en-IE" sz="2400" dirty="0">
              <a:solidFill>
                <a:srgbClr val="595959"/>
              </a:solidFill>
            </a:endParaRPr>
          </a:p>
        </p:txBody>
      </p:sp>
      <p:sp>
        <p:nvSpPr>
          <p:cNvPr id="8" name="Text Placeholder 7">
            <a:extLst>
              <a:ext uri="{FF2B5EF4-FFF2-40B4-BE49-F238E27FC236}">
                <a16:creationId xmlns:a16="http://schemas.microsoft.com/office/drawing/2014/main" id="{0421DE1A-854C-D08F-11DE-83606F3964D7}"/>
              </a:ext>
            </a:extLst>
          </p:cNvPr>
          <p:cNvSpPr>
            <a:spLocks noGrp="1"/>
          </p:cNvSpPr>
          <p:nvPr>
            <p:ph type="body" sz="quarter" idx="18"/>
          </p:nvPr>
        </p:nvSpPr>
        <p:spPr/>
        <p:txBody>
          <a:bodyPr/>
          <a:lstStyle/>
          <a:p>
            <a:r>
              <a:rPr lang="en-IE" b="0" dirty="0"/>
              <a:t>Financial and Environmental</a:t>
            </a:r>
          </a:p>
        </p:txBody>
      </p:sp>
      <p:sp>
        <p:nvSpPr>
          <p:cNvPr id="4" name="Text Placeholder 3">
            <a:extLst>
              <a:ext uri="{FF2B5EF4-FFF2-40B4-BE49-F238E27FC236}">
                <a16:creationId xmlns:a16="http://schemas.microsoft.com/office/drawing/2014/main" id="{B410F62E-2E46-A70E-5557-CCB4AE8FCD96}"/>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17811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622B-4DC8-C36F-F178-7A386C6F2E89}"/>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8C501C38-F79D-D5DF-65C3-F1CAD0B99D02}"/>
              </a:ext>
            </a:extLst>
          </p:cNvPr>
          <p:cNvPicPr>
            <a:picLocks noGrp="1" noChangeAspect="1"/>
          </p:cNvPicPr>
          <p:nvPr>
            <p:ph type="pic" sz="quarter" idx="10"/>
          </p:nvPr>
        </p:nvPicPr>
        <p:blipFill>
          <a:blip r:embed="rId2"/>
          <a:srcRect t="12090" b="12090"/>
          <a:stretch>
            <a:fillRect/>
          </a:stretch>
        </p:blipFill>
        <p:spPr/>
      </p:pic>
      <p:sp>
        <p:nvSpPr>
          <p:cNvPr id="7" name="Text Placeholder 6">
            <a:extLst>
              <a:ext uri="{FF2B5EF4-FFF2-40B4-BE49-F238E27FC236}">
                <a16:creationId xmlns:a16="http://schemas.microsoft.com/office/drawing/2014/main" id="{327CFA4B-E1E2-E686-2E5C-4B04E26EA40B}"/>
              </a:ext>
            </a:extLst>
          </p:cNvPr>
          <p:cNvSpPr>
            <a:spLocks noGrp="1"/>
          </p:cNvSpPr>
          <p:nvPr>
            <p:ph type="body" sz="quarter" idx="16"/>
          </p:nvPr>
        </p:nvSpPr>
        <p:spPr>
          <a:xfrm>
            <a:off x="4295552" y="186544"/>
            <a:ext cx="7504847" cy="803654"/>
          </a:xfrm>
        </p:spPr>
        <p:txBody>
          <a:bodyPr/>
          <a:lstStyle/>
          <a:p>
            <a:r>
              <a:rPr lang="en-US" sz="3000" dirty="0"/>
              <a:t>Sustainability and Long-Term Financial Health</a:t>
            </a:r>
            <a:endParaRPr lang="en-IE" sz="3000" dirty="0"/>
          </a:p>
        </p:txBody>
      </p:sp>
      <p:sp>
        <p:nvSpPr>
          <p:cNvPr id="5" name="Text Placeholder 4">
            <a:extLst>
              <a:ext uri="{FF2B5EF4-FFF2-40B4-BE49-F238E27FC236}">
                <a16:creationId xmlns:a16="http://schemas.microsoft.com/office/drawing/2014/main" id="{2D870D10-F87C-9628-E2B6-D1B11F285A49}"/>
              </a:ext>
            </a:extLst>
          </p:cNvPr>
          <p:cNvSpPr>
            <a:spLocks noGrp="1"/>
          </p:cNvSpPr>
          <p:nvPr>
            <p:ph type="body" sz="quarter" idx="21"/>
          </p:nvPr>
        </p:nvSpPr>
        <p:spPr>
          <a:xfrm>
            <a:off x="4358306" y="1000599"/>
            <a:ext cx="6838612" cy="4530541"/>
          </a:xfrm>
        </p:spPr>
        <p:txBody>
          <a:bodyPr/>
          <a:lstStyle/>
          <a:p>
            <a:pPr>
              <a:spcAft>
                <a:spcPts val="2400"/>
              </a:spcAft>
            </a:pPr>
            <a:r>
              <a:rPr lang="en-US" sz="2400" dirty="0">
                <a:solidFill>
                  <a:srgbClr val="595959"/>
                </a:solidFill>
              </a:rPr>
              <a:t>This capstone section ties everything together and looks at the </a:t>
            </a:r>
            <a:r>
              <a:rPr lang="en-US" sz="2400" b="1" dirty="0">
                <a:solidFill>
                  <a:srgbClr val="595959"/>
                </a:solidFill>
              </a:rPr>
              <a:t>big picture of enduring success</a:t>
            </a:r>
            <a:r>
              <a:rPr lang="en-US" sz="2400" dirty="0">
                <a:solidFill>
                  <a:srgbClr val="595959"/>
                </a:solidFill>
              </a:rPr>
              <a:t>. </a:t>
            </a:r>
          </a:p>
          <a:p>
            <a:pPr>
              <a:spcAft>
                <a:spcPts val="2400"/>
              </a:spcAft>
            </a:pPr>
            <a:r>
              <a:rPr lang="en-US" sz="2400" dirty="0">
                <a:solidFill>
                  <a:srgbClr val="595959"/>
                </a:solidFill>
              </a:rPr>
              <a:t>We discuss “sustainability” in two senses: </a:t>
            </a:r>
            <a:r>
              <a:rPr lang="en-US" sz="2400" b="1" dirty="0">
                <a:solidFill>
                  <a:srgbClr val="595959"/>
                </a:solidFill>
              </a:rPr>
              <a:t>financial sustainability</a:t>
            </a:r>
            <a:r>
              <a:rPr lang="en-US" sz="2400" dirty="0">
                <a:solidFill>
                  <a:srgbClr val="595959"/>
                </a:solidFill>
              </a:rPr>
              <a:t> (consistent profitability and ability to reinvest in your business) and </a:t>
            </a:r>
            <a:r>
              <a:rPr lang="en-US" sz="2400" b="1" dirty="0">
                <a:solidFill>
                  <a:srgbClr val="595959"/>
                </a:solidFill>
              </a:rPr>
              <a:t>environmental sustainability</a:t>
            </a:r>
            <a:r>
              <a:rPr lang="en-US" sz="2400" dirty="0">
                <a:solidFill>
                  <a:srgbClr val="595959"/>
                </a:solidFill>
              </a:rPr>
              <a:t>, which is highly relevant in alternative tourism and can also bolster financial success.</a:t>
            </a:r>
          </a:p>
          <a:p>
            <a:pPr>
              <a:spcAft>
                <a:spcPts val="2400"/>
              </a:spcAft>
            </a:pPr>
            <a:r>
              <a:rPr lang="en-US" sz="2400" i="1" dirty="0">
                <a:solidFill>
                  <a:srgbClr val="E96751"/>
                </a:solidFill>
              </a:rPr>
              <a:t>Environmental viability is discussed in Section 12.</a:t>
            </a:r>
          </a:p>
          <a:p>
            <a:pPr>
              <a:spcAft>
                <a:spcPts val="2400"/>
              </a:spcAft>
            </a:pPr>
            <a:r>
              <a:rPr lang="en-US" sz="2400" b="1" dirty="0">
                <a:solidFill>
                  <a:srgbClr val="EC7C69"/>
                </a:solidFill>
              </a:rPr>
              <a:t>It is essential to note that a financially sustainable business regularly earns more than it spends, adapts to change, and plans for growth. </a:t>
            </a:r>
            <a:endParaRPr lang="en-IE" sz="2400" dirty="0">
              <a:solidFill>
                <a:srgbClr val="EC7C69"/>
              </a:solidFill>
            </a:endParaRPr>
          </a:p>
        </p:txBody>
      </p:sp>
      <p:sp>
        <p:nvSpPr>
          <p:cNvPr id="8" name="Text Placeholder 7">
            <a:extLst>
              <a:ext uri="{FF2B5EF4-FFF2-40B4-BE49-F238E27FC236}">
                <a16:creationId xmlns:a16="http://schemas.microsoft.com/office/drawing/2014/main" id="{A8C8E564-946F-CBA3-7705-D79BB855E16C}"/>
              </a:ext>
            </a:extLst>
          </p:cNvPr>
          <p:cNvSpPr>
            <a:spLocks noGrp="1"/>
          </p:cNvSpPr>
          <p:nvPr>
            <p:ph type="body" sz="quarter" idx="18"/>
          </p:nvPr>
        </p:nvSpPr>
        <p:spPr/>
        <p:txBody>
          <a:bodyPr/>
          <a:lstStyle/>
          <a:p>
            <a:r>
              <a:rPr lang="en-IE" b="0" dirty="0"/>
              <a:t>Financial and Environmental</a:t>
            </a:r>
          </a:p>
        </p:txBody>
      </p:sp>
      <p:sp>
        <p:nvSpPr>
          <p:cNvPr id="4" name="Text Placeholder 3">
            <a:extLst>
              <a:ext uri="{FF2B5EF4-FFF2-40B4-BE49-F238E27FC236}">
                <a16:creationId xmlns:a16="http://schemas.microsoft.com/office/drawing/2014/main" id="{6750DDD2-C52D-9E66-9006-FF42E4F41505}"/>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1793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D24-FBF0-AE24-A4DF-BC919AFE4134}"/>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6199D953-66F8-517F-2818-45782F444D08}"/>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C1D80BC6-29AD-780C-3A43-FE414213B9A9}"/>
              </a:ext>
            </a:extLst>
          </p:cNvPr>
          <p:cNvSpPr>
            <a:spLocks noGrp="1"/>
          </p:cNvSpPr>
          <p:nvPr>
            <p:ph type="body" sz="quarter" idx="21"/>
          </p:nvPr>
        </p:nvSpPr>
        <p:spPr>
          <a:xfrm>
            <a:off x="4427035" y="766646"/>
            <a:ext cx="6734024" cy="4530541"/>
          </a:xfrm>
        </p:spPr>
        <p:txBody>
          <a:bodyPr/>
          <a:lstStyle/>
          <a:p>
            <a:pPr>
              <a:spcAft>
                <a:spcPts val="2400"/>
              </a:spcAft>
            </a:pPr>
            <a:r>
              <a:rPr lang="en-US" sz="2400" dirty="0">
                <a:solidFill>
                  <a:srgbClr val="595959"/>
                </a:solidFill>
              </a:rPr>
              <a:t>This means continuously applying what was learned, including updating budgets, refining pricing in response to market changes, managing costs efficiently, and maintaining effective risk strategies. </a:t>
            </a:r>
          </a:p>
          <a:p>
            <a:pPr>
              <a:spcAft>
                <a:spcPts val="2400"/>
              </a:spcAft>
            </a:pPr>
            <a:r>
              <a:rPr lang="en-US" sz="2400" dirty="0">
                <a:solidFill>
                  <a:srgbClr val="595959"/>
                </a:solidFill>
              </a:rPr>
              <a:t>We must </a:t>
            </a:r>
            <a:r>
              <a:rPr lang="en-US" sz="2400" dirty="0" err="1">
                <a:solidFill>
                  <a:srgbClr val="595959"/>
                </a:solidFill>
              </a:rPr>
              <a:t>emphasise</a:t>
            </a:r>
            <a:r>
              <a:rPr lang="en-US" sz="2400" dirty="0">
                <a:solidFill>
                  <a:srgbClr val="595959"/>
                </a:solidFill>
              </a:rPr>
              <a:t> in the modern tourism market, </a:t>
            </a:r>
            <a:r>
              <a:rPr lang="en-US" sz="2400" b="1" dirty="0">
                <a:solidFill>
                  <a:srgbClr val="595959"/>
                </a:solidFill>
              </a:rPr>
              <a:t>eco-sustainability and financial viability often go hand in hand</a:t>
            </a:r>
            <a:r>
              <a:rPr lang="en-US" sz="2400" dirty="0">
                <a:solidFill>
                  <a:srgbClr val="595959"/>
                </a:solidFill>
              </a:rPr>
              <a:t>.</a:t>
            </a:r>
          </a:p>
          <a:p>
            <a:pPr>
              <a:spcAft>
                <a:spcPts val="2400"/>
              </a:spcAft>
            </a:pPr>
            <a:r>
              <a:rPr lang="en-US" sz="2400" dirty="0">
                <a:solidFill>
                  <a:srgbClr val="595959"/>
                </a:solidFill>
              </a:rPr>
              <a:t>Adopting sustainable practices can reduce operating costs and attract more guests. </a:t>
            </a:r>
          </a:p>
          <a:p>
            <a:pPr>
              <a:spcAft>
                <a:spcPts val="2400"/>
              </a:spcAft>
            </a:pPr>
            <a:r>
              <a:rPr lang="en-US" sz="2400" b="1" dirty="0">
                <a:solidFill>
                  <a:srgbClr val="E96751"/>
                </a:solidFill>
              </a:rPr>
              <a:t>For example, </a:t>
            </a:r>
            <a:r>
              <a:rPr lang="en-US" sz="2400" dirty="0">
                <a:solidFill>
                  <a:srgbClr val="595959"/>
                </a:solidFill>
              </a:rPr>
              <a:t>installing solar panels or rainwater harvesting systems can lower utility bills over time and </a:t>
            </a:r>
            <a:r>
              <a:rPr lang="en-US" sz="2400" i="1" dirty="0">
                <a:solidFill>
                  <a:srgbClr val="595959"/>
                </a:solidFill>
              </a:rPr>
              <a:t>earn tax credits or incentives</a:t>
            </a:r>
            <a:r>
              <a:rPr lang="en-US" sz="2400" dirty="0">
                <a:solidFill>
                  <a:srgbClr val="595959"/>
                </a:solidFill>
              </a:rPr>
              <a:t>. </a:t>
            </a:r>
          </a:p>
        </p:txBody>
      </p:sp>
      <p:sp>
        <p:nvSpPr>
          <p:cNvPr id="8" name="Text Placeholder 7">
            <a:extLst>
              <a:ext uri="{FF2B5EF4-FFF2-40B4-BE49-F238E27FC236}">
                <a16:creationId xmlns:a16="http://schemas.microsoft.com/office/drawing/2014/main" id="{8B1EB164-C05D-3136-0560-CE7551F35427}"/>
              </a:ext>
            </a:extLst>
          </p:cNvPr>
          <p:cNvSpPr>
            <a:spLocks noGrp="1"/>
          </p:cNvSpPr>
          <p:nvPr>
            <p:ph type="body" sz="quarter" idx="18"/>
          </p:nvPr>
        </p:nvSpPr>
        <p:spPr>
          <a:xfrm>
            <a:off x="675021" y="3392026"/>
            <a:ext cx="2893974" cy="1049221"/>
          </a:xfrm>
        </p:spPr>
        <p:txBody>
          <a:bodyPr/>
          <a:lstStyle/>
          <a:p>
            <a:r>
              <a:rPr lang="en-IE" b="0" dirty="0"/>
              <a:t>Eco-sustainability &amp; Financial Go Hand in Hand</a:t>
            </a:r>
          </a:p>
        </p:txBody>
      </p:sp>
      <p:sp>
        <p:nvSpPr>
          <p:cNvPr id="4" name="Text Placeholder 3">
            <a:extLst>
              <a:ext uri="{FF2B5EF4-FFF2-40B4-BE49-F238E27FC236}">
                <a16:creationId xmlns:a16="http://schemas.microsoft.com/office/drawing/2014/main" id="{121848A2-3045-A2BF-DA5B-C44DF2E063AE}"/>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378580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F0A0-3EF2-293A-7EC9-9177B677B4B5}"/>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3912EFCF-7C09-5E5C-67C5-1289F8EA337F}"/>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BDBAE84D-2AAE-D904-EC23-134FBF62BBCF}"/>
              </a:ext>
            </a:extLst>
          </p:cNvPr>
          <p:cNvSpPr>
            <a:spLocks noGrp="1"/>
          </p:cNvSpPr>
          <p:nvPr>
            <p:ph type="body" sz="quarter" idx="21"/>
          </p:nvPr>
        </p:nvSpPr>
        <p:spPr>
          <a:xfrm>
            <a:off x="4427035" y="542528"/>
            <a:ext cx="6734024" cy="4530541"/>
          </a:xfrm>
        </p:spPr>
        <p:txBody>
          <a:bodyPr/>
          <a:lstStyle/>
          <a:p>
            <a:pPr>
              <a:spcAft>
                <a:spcPts val="2400"/>
              </a:spcAft>
            </a:pPr>
            <a:r>
              <a:rPr lang="en-US" sz="2400" dirty="0">
                <a:solidFill>
                  <a:srgbClr val="595959"/>
                </a:solidFill>
              </a:rPr>
              <a:t>Likewise, </a:t>
            </a:r>
            <a:r>
              <a:rPr lang="en-US" sz="2400" b="1" dirty="0">
                <a:solidFill>
                  <a:srgbClr val="595959"/>
                </a:solidFill>
              </a:rPr>
              <a:t>eco-friendly lodgings often enjoy higher demand and guest loyalty</a:t>
            </a:r>
            <a:r>
              <a:rPr lang="en-US" sz="2400" dirty="0">
                <a:solidFill>
                  <a:srgbClr val="595959"/>
                </a:solidFill>
              </a:rPr>
              <a:t>, thereby strengthening revenue. </a:t>
            </a:r>
          </a:p>
          <a:p>
            <a:pPr>
              <a:spcAft>
                <a:spcPts val="2400"/>
              </a:spcAft>
            </a:pPr>
            <a:r>
              <a:rPr lang="en-US" sz="2400" dirty="0">
                <a:solidFill>
                  <a:srgbClr val="595959"/>
                </a:solidFill>
              </a:rPr>
              <a:t>Studies have found that sustainable properties tend to have lower operating costs and increased guest appeal, which in turn boosts their financial </a:t>
            </a:r>
            <a:r>
              <a:rPr lang="en-US" sz="2400" dirty="0">
                <a:solidFill>
                  <a:srgbClr val="EC7C69"/>
                </a:solidFill>
                <a:hlinkClick r:id="rId3">
                  <a:extLst>
                    <a:ext uri="{A12FA001-AC4F-418D-AE19-62706E023703}">
                      <ahyp:hlinkClr xmlns:ahyp="http://schemas.microsoft.com/office/drawing/2018/hyperlinkcolor" val="tx"/>
                    </a:ext>
                  </a:extLst>
                </a:hlinkClick>
              </a:rPr>
              <a:t>performance</a:t>
            </a:r>
            <a:r>
              <a:rPr lang="en-US" sz="2400" dirty="0"/>
              <a:t>. </a:t>
            </a:r>
          </a:p>
          <a:p>
            <a:pPr>
              <a:spcAft>
                <a:spcPts val="2400"/>
              </a:spcAft>
            </a:pPr>
            <a:r>
              <a:rPr lang="en-US" sz="2400" dirty="0">
                <a:solidFill>
                  <a:srgbClr val="595959"/>
                </a:solidFill>
              </a:rPr>
              <a:t>We encourage owners to seek sustainability wins, such as energy efficiency (to save money), local sourcing or community initiatives (to enhance brand and potentially build community support), and obtain eco-certs that can justify premium pricing. </a:t>
            </a:r>
          </a:p>
        </p:txBody>
      </p:sp>
      <p:sp>
        <p:nvSpPr>
          <p:cNvPr id="8" name="Text Placeholder 7">
            <a:extLst>
              <a:ext uri="{FF2B5EF4-FFF2-40B4-BE49-F238E27FC236}">
                <a16:creationId xmlns:a16="http://schemas.microsoft.com/office/drawing/2014/main" id="{B89C4316-B955-B3A2-9077-737700D1C99E}"/>
              </a:ext>
            </a:extLst>
          </p:cNvPr>
          <p:cNvSpPr>
            <a:spLocks noGrp="1"/>
          </p:cNvSpPr>
          <p:nvPr>
            <p:ph type="body" sz="quarter" idx="18"/>
          </p:nvPr>
        </p:nvSpPr>
        <p:spPr>
          <a:xfrm>
            <a:off x="675021" y="3392026"/>
            <a:ext cx="2893974" cy="1049221"/>
          </a:xfrm>
        </p:spPr>
        <p:txBody>
          <a:bodyPr/>
          <a:lstStyle/>
          <a:p>
            <a:r>
              <a:rPr lang="en-IE" b="0" dirty="0"/>
              <a:t>Eco-sustainability &amp; Financial Go Hand in Hand</a:t>
            </a:r>
          </a:p>
        </p:txBody>
      </p:sp>
      <p:sp>
        <p:nvSpPr>
          <p:cNvPr id="4" name="Text Placeholder 3">
            <a:extLst>
              <a:ext uri="{FF2B5EF4-FFF2-40B4-BE49-F238E27FC236}">
                <a16:creationId xmlns:a16="http://schemas.microsoft.com/office/drawing/2014/main" id="{47C65908-D261-04FB-A540-47C28B75296C}"/>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54220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522699A-7210-8394-C074-3FB5C3BE445B}"/>
              </a:ext>
            </a:extLst>
          </p:cNvPr>
          <p:cNvSpPr>
            <a:spLocks noGrp="1"/>
          </p:cNvSpPr>
          <p:nvPr>
            <p:ph type="body" sz="quarter" idx="18"/>
          </p:nvPr>
        </p:nvSpPr>
        <p:spPr>
          <a:xfrm>
            <a:off x="569582" y="1434207"/>
            <a:ext cx="10614687" cy="3499183"/>
          </a:xfrm>
        </p:spPr>
        <p:txBody>
          <a:bodyPr/>
          <a:lstStyle/>
          <a:p>
            <a:pPr>
              <a:spcAft>
                <a:spcPts val="600"/>
              </a:spcAft>
            </a:pPr>
            <a:r>
              <a:rPr lang="en-US" sz="2400" dirty="0"/>
              <a:t>A </a:t>
            </a:r>
            <a:r>
              <a:rPr lang="en-US" sz="2400" b="1" dirty="0"/>
              <a:t>Financial Strategy</a:t>
            </a:r>
            <a:r>
              <a:rPr lang="en-US" sz="2400" dirty="0"/>
              <a:t> is essentially a </a:t>
            </a:r>
            <a:r>
              <a:rPr lang="en-US" sz="2400" b="1" dirty="0"/>
              <a:t>money-management game plan</a:t>
            </a:r>
            <a:r>
              <a:rPr lang="en-US" sz="2400" dirty="0"/>
              <a:t> for your business goals. It answers the questions:</a:t>
            </a:r>
          </a:p>
          <a:p>
            <a:pPr>
              <a:spcAft>
                <a:spcPts val="600"/>
              </a:spcAft>
            </a:pPr>
            <a:endParaRPr lang="en-US" sz="2400" dirty="0"/>
          </a:p>
          <a:p>
            <a:pPr>
              <a:spcAft>
                <a:spcPts val="600"/>
              </a:spcAft>
            </a:pPr>
            <a:r>
              <a:rPr lang="en-US" sz="3600" dirty="0"/>
              <a:t> </a:t>
            </a:r>
            <a:r>
              <a:rPr lang="en-US" sz="3600" i="1" dirty="0">
                <a:solidFill>
                  <a:srgbClr val="E96751"/>
                </a:solidFill>
              </a:rPr>
              <a:t>“Where should our money go to best achieve our objectives?”</a:t>
            </a:r>
            <a:r>
              <a:rPr lang="en-US" sz="3600" dirty="0">
                <a:solidFill>
                  <a:srgbClr val="E96751"/>
                </a:solidFill>
              </a:rPr>
              <a:t> </a:t>
            </a:r>
          </a:p>
          <a:p>
            <a:pPr>
              <a:spcAft>
                <a:spcPts val="600"/>
              </a:spcAft>
            </a:pPr>
            <a:r>
              <a:rPr lang="en-US" sz="3600" dirty="0">
                <a:solidFill>
                  <a:srgbClr val="E96751"/>
                </a:solidFill>
              </a:rPr>
              <a:t>and </a:t>
            </a:r>
          </a:p>
          <a:p>
            <a:pPr>
              <a:spcAft>
                <a:spcPts val="600"/>
              </a:spcAft>
            </a:pPr>
            <a:r>
              <a:rPr lang="en-US" sz="3600" i="1" dirty="0">
                <a:solidFill>
                  <a:srgbClr val="E96751"/>
                </a:solidFill>
              </a:rPr>
              <a:t>“How will we fund our plans?”</a:t>
            </a:r>
            <a:r>
              <a:rPr lang="en-US" sz="3600" dirty="0">
                <a:solidFill>
                  <a:srgbClr val="E96751"/>
                </a:solidFill>
              </a:rPr>
              <a:t> </a:t>
            </a:r>
          </a:p>
          <a:p>
            <a:pPr>
              <a:spcAft>
                <a:spcPts val="600"/>
              </a:spcAft>
            </a:pPr>
            <a:endParaRPr lang="en-US" sz="2400" b="1" dirty="0">
              <a:solidFill>
                <a:srgbClr val="E96751"/>
              </a:solidFill>
            </a:endParaRPr>
          </a:p>
          <a:p>
            <a:pPr>
              <a:spcAft>
                <a:spcPts val="600"/>
              </a:spcAft>
            </a:pPr>
            <a:r>
              <a:rPr lang="en-US" sz="2400" dirty="0"/>
              <a:t>This strategy will typically cover decisions about spending, saving, investing, and financing.</a:t>
            </a:r>
            <a:endParaRPr lang="en-IE" sz="2400" dirty="0"/>
          </a:p>
        </p:txBody>
      </p:sp>
      <p:sp>
        <p:nvSpPr>
          <p:cNvPr id="9" name="Text Placeholder 8">
            <a:extLst>
              <a:ext uri="{FF2B5EF4-FFF2-40B4-BE49-F238E27FC236}">
                <a16:creationId xmlns:a16="http://schemas.microsoft.com/office/drawing/2014/main" id="{54A76644-7A0E-3DDD-EAB8-20661F51FF09}"/>
              </a:ext>
            </a:extLst>
          </p:cNvPr>
          <p:cNvSpPr>
            <a:spLocks noGrp="1"/>
          </p:cNvSpPr>
          <p:nvPr>
            <p:ph type="body" sz="quarter" idx="16"/>
          </p:nvPr>
        </p:nvSpPr>
        <p:spPr>
          <a:xfrm>
            <a:off x="569582" y="167853"/>
            <a:ext cx="10614687" cy="803654"/>
          </a:xfrm>
        </p:spPr>
        <p:txBody>
          <a:bodyPr/>
          <a:lstStyle/>
          <a:p>
            <a:r>
              <a:rPr lang="en-US" dirty="0"/>
              <a:t>What is a Financial Strategy?</a:t>
            </a:r>
          </a:p>
          <a:p>
            <a:endParaRPr lang="en-IE" dirty="0"/>
          </a:p>
        </p:txBody>
      </p:sp>
      <p:sp>
        <p:nvSpPr>
          <p:cNvPr id="11" name="Text Placeholder 10">
            <a:extLst>
              <a:ext uri="{FF2B5EF4-FFF2-40B4-BE49-F238E27FC236}">
                <a16:creationId xmlns:a16="http://schemas.microsoft.com/office/drawing/2014/main" id="{FC74AE55-3BFB-0B6E-765D-4044A715BBBD}"/>
              </a:ext>
            </a:extLst>
          </p:cNvPr>
          <p:cNvSpPr>
            <a:spLocks noGrp="1"/>
          </p:cNvSpPr>
          <p:nvPr>
            <p:ph type="body" sz="quarter" idx="19"/>
          </p:nvPr>
        </p:nvSpPr>
        <p:spPr>
          <a:xfrm>
            <a:off x="569582" y="775367"/>
            <a:ext cx="10614687" cy="803654"/>
          </a:xfrm>
        </p:spPr>
        <p:txBody>
          <a:bodyPr/>
          <a:lstStyle/>
          <a:p>
            <a:r>
              <a:rPr lang="en-IE" b="0" i="1" dirty="0"/>
              <a:t>Your Money Management Plan!</a:t>
            </a:r>
          </a:p>
        </p:txBody>
      </p:sp>
    </p:spTree>
    <p:extLst>
      <p:ext uri="{BB962C8B-B14F-4D97-AF65-F5344CB8AC3E}">
        <p14:creationId xmlns:p14="http://schemas.microsoft.com/office/powerpoint/2010/main" val="297821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836-26B9-AA3E-C22D-42F8528F7A6F}"/>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D4997289-B092-6339-C9B5-DA3E72ED90F0}"/>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3D410AE1-63E7-5E68-8802-66E32E4BF87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Managing Risks and Protecting Your Business </a:t>
            </a:r>
          </a:p>
          <a:p>
            <a:pPr lvl="0" algn="ctr">
              <a:lnSpc>
                <a:spcPct val="100000"/>
              </a:lnSpc>
              <a:spcAft>
                <a:spcPts val="600"/>
              </a:spcAft>
            </a:pPr>
            <a:endParaRPr lang="en-US" sz="2400" b="0" dirty="0">
              <a:solidFill>
                <a:schemeClr val="bg1"/>
              </a:solidFill>
            </a:endParaRPr>
          </a:p>
        </p:txBody>
      </p:sp>
      <p:cxnSp>
        <p:nvCxnSpPr>
          <p:cNvPr id="32" name="Straight Connector 31">
            <a:extLst>
              <a:ext uri="{FF2B5EF4-FFF2-40B4-BE49-F238E27FC236}">
                <a16:creationId xmlns:a16="http://schemas.microsoft.com/office/drawing/2014/main" id="{34A93EE7-0C73-05C9-96D5-D3CDAB137E1C}"/>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DA1EECC2-FEE8-1C0B-9A93-A30670E0371C}"/>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05</a:t>
            </a:r>
            <a:endParaRPr lang="en-US" dirty="0"/>
          </a:p>
        </p:txBody>
      </p:sp>
      <p:cxnSp>
        <p:nvCxnSpPr>
          <p:cNvPr id="36" name="Straight Connector 35">
            <a:extLst>
              <a:ext uri="{FF2B5EF4-FFF2-40B4-BE49-F238E27FC236}">
                <a16:creationId xmlns:a16="http://schemas.microsoft.com/office/drawing/2014/main" id="{71D110A6-48E0-56EE-3AD7-C78DF87377DF}"/>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F8DAB-9031-26E9-828F-539AFF7F6CFA}"/>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33A48BE7-62E1-2C17-B8CF-E40261803888}"/>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4" name="Text Placeholder 32">
            <a:extLst>
              <a:ext uri="{FF2B5EF4-FFF2-40B4-BE49-F238E27FC236}">
                <a16:creationId xmlns:a16="http://schemas.microsoft.com/office/drawing/2014/main" id="{BD895258-0A0C-30F2-F2B5-0AF4F244F931}"/>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11</a:t>
            </a:r>
          </a:p>
        </p:txBody>
      </p:sp>
      <p:sp>
        <p:nvSpPr>
          <p:cNvPr id="45" name="Text Placeholder 32">
            <a:extLst>
              <a:ext uri="{FF2B5EF4-FFF2-40B4-BE49-F238E27FC236}">
                <a16:creationId xmlns:a16="http://schemas.microsoft.com/office/drawing/2014/main" id="{420CABEC-ABA0-5013-0D6F-C00342D81FDF}"/>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6" name="Text Placeholder 32">
            <a:extLst>
              <a:ext uri="{FF2B5EF4-FFF2-40B4-BE49-F238E27FC236}">
                <a16:creationId xmlns:a16="http://schemas.microsoft.com/office/drawing/2014/main" id="{A3D6D036-04C1-3204-616E-1BD2C762634A}"/>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7" name="Text Placeholder 16">
            <a:extLst>
              <a:ext uri="{FF2B5EF4-FFF2-40B4-BE49-F238E27FC236}">
                <a16:creationId xmlns:a16="http://schemas.microsoft.com/office/drawing/2014/main" id="{D90EEA5E-A82F-7CB6-45A9-3D0B39647C7D}"/>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
        <p:nvSpPr>
          <p:cNvPr id="4" name="Freeform 28">
            <a:extLst>
              <a:ext uri="{FF2B5EF4-FFF2-40B4-BE49-F238E27FC236}">
                <a16:creationId xmlns:a16="http://schemas.microsoft.com/office/drawing/2014/main" id="{1E697026-AE8F-D673-AE5B-98E9A3C2DFB5}"/>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16">
            <a:extLst>
              <a:ext uri="{FF2B5EF4-FFF2-40B4-BE49-F238E27FC236}">
                <a16:creationId xmlns:a16="http://schemas.microsoft.com/office/drawing/2014/main" id="{30179D8D-410A-5B5C-0A15-754F9ED00405}"/>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425191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11DB-F6EA-E332-3A50-50835F3AA9F8}"/>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3728C4F-4716-6A5F-18D9-74994B178F19}"/>
              </a:ext>
            </a:extLst>
          </p:cNvPr>
          <p:cNvSpPr/>
          <p:nvPr/>
        </p:nvSpPr>
        <p:spPr>
          <a:xfrm>
            <a:off x="304800" y="4410635"/>
            <a:ext cx="11668125" cy="2279512"/>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A0F43935-B63C-44C0-7FB5-1840BEFB70DD}"/>
              </a:ext>
            </a:extLst>
          </p:cNvPr>
          <p:cNvSpPr>
            <a:spLocks noGrp="1"/>
          </p:cNvSpPr>
          <p:nvPr>
            <p:ph type="body" sz="quarter" idx="18"/>
          </p:nvPr>
        </p:nvSpPr>
        <p:spPr>
          <a:xfrm>
            <a:off x="569582" y="1434207"/>
            <a:ext cx="10614687" cy="3499183"/>
          </a:xfrm>
        </p:spPr>
        <p:txBody>
          <a:bodyPr/>
          <a:lstStyle/>
          <a:p>
            <a:pPr>
              <a:spcAft>
                <a:spcPts val="600"/>
              </a:spcAft>
            </a:pPr>
            <a:r>
              <a:rPr lang="en-US" sz="2400" dirty="0"/>
              <a:t>This strategy will typically cover decisions about spending, saving, investing, and financing.</a:t>
            </a:r>
          </a:p>
          <a:p>
            <a:pPr>
              <a:spcAft>
                <a:spcPts val="600"/>
              </a:spcAft>
            </a:pPr>
            <a:r>
              <a:rPr lang="en-US" sz="2400" dirty="0"/>
              <a:t>In practical terms, a financial strategy for your accommodation business will include things like </a:t>
            </a:r>
            <a:r>
              <a:rPr lang="en-US" sz="2400" b="1" dirty="0"/>
              <a:t>investment decisions, financing decisions, cost management and pricing strategies. </a:t>
            </a:r>
          </a:p>
          <a:p>
            <a:pPr>
              <a:spcAft>
                <a:spcPts val="600"/>
              </a:spcAft>
            </a:pPr>
            <a:r>
              <a:rPr lang="en-US" sz="2400" dirty="0"/>
              <a:t>In short, the financial strategy is your </a:t>
            </a:r>
            <a:r>
              <a:rPr lang="en-US" sz="2400" b="1" dirty="0"/>
              <a:t>guide for decision-making</a:t>
            </a:r>
            <a:r>
              <a:rPr lang="en-US" sz="2400" dirty="0"/>
              <a:t>. Whenever you face a financial choice, you refer to this strategy. </a:t>
            </a:r>
          </a:p>
          <a:p>
            <a:pPr>
              <a:spcAft>
                <a:spcPts val="600"/>
              </a:spcAft>
            </a:pPr>
            <a:endParaRPr lang="en-US" sz="2400" dirty="0"/>
          </a:p>
          <a:p>
            <a:pPr>
              <a:spcAft>
                <a:spcPts val="600"/>
              </a:spcAft>
            </a:pPr>
            <a:r>
              <a:rPr lang="en-US" sz="2800" b="1" dirty="0">
                <a:solidFill>
                  <a:schemeClr val="bg1"/>
                </a:solidFill>
              </a:rPr>
              <a:t>Example: </a:t>
            </a:r>
            <a:r>
              <a:rPr lang="en-US" sz="2400" b="1" i="1" dirty="0">
                <a:solidFill>
                  <a:schemeClr val="bg1"/>
                </a:solidFill>
              </a:rPr>
              <a:t>Should you hire another staff member? </a:t>
            </a:r>
            <a:r>
              <a:rPr lang="en-US" sz="2400" dirty="0">
                <a:solidFill>
                  <a:schemeClr val="bg1"/>
                </a:solidFill>
              </a:rPr>
              <a:t>Your financial strategy (based on your goals and budget) will guide whether that’s feasible now or later. </a:t>
            </a:r>
          </a:p>
          <a:p>
            <a:pPr>
              <a:spcAft>
                <a:spcPts val="600"/>
              </a:spcAft>
            </a:pPr>
            <a:r>
              <a:rPr lang="en-US" sz="2400" b="1" dirty="0">
                <a:solidFill>
                  <a:schemeClr val="bg1"/>
                </a:solidFill>
              </a:rPr>
              <a:t>Example: </a:t>
            </a:r>
            <a:r>
              <a:rPr lang="en-US" sz="2400" b="1" i="1" dirty="0">
                <a:solidFill>
                  <a:schemeClr val="bg1"/>
                </a:solidFill>
              </a:rPr>
              <a:t>Should you reinvest earnings or keep cash? </a:t>
            </a:r>
            <a:r>
              <a:rPr lang="en-US" sz="2400" dirty="0">
                <a:solidFill>
                  <a:schemeClr val="bg1"/>
                </a:solidFill>
              </a:rPr>
              <a:t>The strategy clarifies priorities (maybe reinvest if growth is the goal, or save if building a safety net is the goal).</a:t>
            </a:r>
          </a:p>
          <a:p>
            <a:endParaRPr lang="en-IE" sz="2400" dirty="0"/>
          </a:p>
        </p:txBody>
      </p:sp>
      <p:sp>
        <p:nvSpPr>
          <p:cNvPr id="9" name="Text Placeholder 8">
            <a:extLst>
              <a:ext uri="{FF2B5EF4-FFF2-40B4-BE49-F238E27FC236}">
                <a16:creationId xmlns:a16="http://schemas.microsoft.com/office/drawing/2014/main" id="{3803CE72-AC2D-A17F-361F-59E247AE69F7}"/>
              </a:ext>
            </a:extLst>
          </p:cNvPr>
          <p:cNvSpPr>
            <a:spLocks noGrp="1"/>
          </p:cNvSpPr>
          <p:nvPr>
            <p:ph type="body" sz="quarter" idx="16"/>
          </p:nvPr>
        </p:nvSpPr>
        <p:spPr>
          <a:xfrm>
            <a:off x="569582" y="167853"/>
            <a:ext cx="10614687" cy="803654"/>
          </a:xfrm>
        </p:spPr>
        <p:txBody>
          <a:bodyPr/>
          <a:lstStyle/>
          <a:p>
            <a:r>
              <a:rPr lang="en-US" dirty="0"/>
              <a:t>What is a Financial Strategy?</a:t>
            </a:r>
          </a:p>
          <a:p>
            <a:endParaRPr lang="en-IE" dirty="0"/>
          </a:p>
        </p:txBody>
      </p:sp>
      <p:sp>
        <p:nvSpPr>
          <p:cNvPr id="11" name="Text Placeholder 10">
            <a:extLst>
              <a:ext uri="{FF2B5EF4-FFF2-40B4-BE49-F238E27FC236}">
                <a16:creationId xmlns:a16="http://schemas.microsoft.com/office/drawing/2014/main" id="{4781674D-B346-A330-9B5F-54E217521431}"/>
              </a:ext>
            </a:extLst>
          </p:cNvPr>
          <p:cNvSpPr>
            <a:spLocks noGrp="1"/>
          </p:cNvSpPr>
          <p:nvPr>
            <p:ph type="body" sz="quarter" idx="19"/>
          </p:nvPr>
        </p:nvSpPr>
        <p:spPr>
          <a:xfrm>
            <a:off x="569582" y="775367"/>
            <a:ext cx="10614687" cy="803654"/>
          </a:xfrm>
        </p:spPr>
        <p:txBody>
          <a:bodyPr/>
          <a:lstStyle/>
          <a:p>
            <a:r>
              <a:rPr lang="en-IE" b="0" i="1" dirty="0"/>
              <a:t>Your Money Management Plan!</a:t>
            </a:r>
          </a:p>
        </p:txBody>
      </p:sp>
    </p:spTree>
    <p:extLst>
      <p:ext uri="{BB962C8B-B14F-4D97-AF65-F5344CB8AC3E}">
        <p14:creationId xmlns:p14="http://schemas.microsoft.com/office/powerpoint/2010/main" val="3842259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FDF24C89-3B77-13D5-AAFC-4868C1B7513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6E71B4A5-0CB1-E0A4-DC7A-C4CF700C2F05}"/>
              </a:ext>
            </a:extLst>
          </p:cNvPr>
          <p:cNvSpPr>
            <a:spLocks noGrp="1"/>
          </p:cNvSpPr>
          <p:nvPr>
            <p:ph type="body" sz="quarter" idx="21"/>
          </p:nvPr>
        </p:nvSpPr>
        <p:spPr>
          <a:xfrm>
            <a:off x="4728881" y="210834"/>
            <a:ext cx="6369425" cy="4530541"/>
          </a:xfrm>
        </p:spPr>
        <p:txBody>
          <a:bodyPr/>
          <a:lstStyle/>
          <a:p>
            <a:pPr>
              <a:spcAft>
                <a:spcPts val="1200"/>
              </a:spcAft>
            </a:pPr>
            <a:r>
              <a:rPr lang="en-US" sz="2400" dirty="0"/>
              <a:t>All businesses face financial risks. Effective financial management means </a:t>
            </a:r>
            <a:r>
              <a:rPr lang="en-US" sz="2400" b="1" dirty="0"/>
              <a:t>identifying potential risks and planning how to deal with them</a:t>
            </a:r>
            <a:r>
              <a:rPr lang="en-US" sz="2400" dirty="0"/>
              <a:t>. </a:t>
            </a:r>
          </a:p>
          <a:p>
            <a:pPr>
              <a:spcAft>
                <a:spcPts val="1200"/>
              </a:spcAft>
            </a:pPr>
            <a:r>
              <a:rPr lang="en-US" sz="2400" dirty="0"/>
              <a:t>In the alternative tourism accommodation sector, some common financial risks include:</a:t>
            </a:r>
          </a:p>
          <a:p>
            <a:pPr>
              <a:spcAft>
                <a:spcPts val="1200"/>
              </a:spcAft>
            </a:pPr>
            <a:endParaRPr lang="en-US" sz="2400" dirty="0"/>
          </a:p>
          <a:p>
            <a:pPr>
              <a:spcAft>
                <a:spcPts val="1200"/>
              </a:spcAft>
            </a:pPr>
            <a:r>
              <a:rPr lang="en-US" sz="2800" b="1" dirty="0">
                <a:solidFill>
                  <a:srgbClr val="EC7C69"/>
                </a:solidFill>
              </a:rPr>
              <a:t>Cash Flow Shortages:</a:t>
            </a:r>
            <a:r>
              <a:rPr lang="en-US" sz="2800" dirty="0">
                <a:solidFill>
                  <a:srgbClr val="EC7C69"/>
                </a:solidFill>
              </a:rPr>
              <a:t> </a:t>
            </a:r>
            <a:r>
              <a:rPr lang="en-US" sz="2400" b="1" dirty="0"/>
              <a:t>Seasonal dips or unforeseen events </a:t>
            </a:r>
            <a:r>
              <a:rPr lang="en-US" sz="2400" dirty="0"/>
              <a:t>(like a sudden travel ban or pandemic) could dry up your bookings for a while. </a:t>
            </a:r>
          </a:p>
          <a:p>
            <a:pPr>
              <a:spcAft>
                <a:spcPts val="1200"/>
              </a:spcAft>
            </a:pPr>
            <a:r>
              <a:rPr lang="en-US" sz="2400" dirty="0"/>
              <a:t>This risk is particularly high in tourism – you may experience a sudden shift from full occupancy to near zero due to factors beyond your control. If you haven’t prepared, you could run out of cash. </a:t>
            </a:r>
          </a:p>
          <a:p>
            <a:pPr>
              <a:spcAft>
                <a:spcPts val="1200"/>
              </a:spcAft>
            </a:pPr>
            <a:endParaRPr lang="en-IE" sz="2400" dirty="0"/>
          </a:p>
        </p:txBody>
      </p:sp>
      <p:sp>
        <p:nvSpPr>
          <p:cNvPr id="9" name="Text Placeholder 8">
            <a:extLst>
              <a:ext uri="{FF2B5EF4-FFF2-40B4-BE49-F238E27FC236}">
                <a16:creationId xmlns:a16="http://schemas.microsoft.com/office/drawing/2014/main" id="{C3764104-9052-71DC-6353-B1E84D061990}"/>
              </a:ext>
            </a:extLst>
          </p:cNvPr>
          <p:cNvSpPr>
            <a:spLocks noGrp="1"/>
          </p:cNvSpPr>
          <p:nvPr>
            <p:ph type="body" sz="quarter" idx="18"/>
          </p:nvPr>
        </p:nvSpPr>
        <p:spPr>
          <a:xfrm>
            <a:off x="443988" y="3393152"/>
            <a:ext cx="3277854" cy="1049221"/>
          </a:xfrm>
        </p:spPr>
        <p:txBody>
          <a:bodyPr/>
          <a:lstStyle/>
          <a:p>
            <a:r>
              <a:rPr lang="en-IE" sz="2400" b="0" dirty="0"/>
              <a:t>Cash Flow,  Unexpected Expenses &amp; Market Fluctuations</a:t>
            </a:r>
          </a:p>
        </p:txBody>
      </p:sp>
      <p:sp>
        <p:nvSpPr>
          <p:cNvPr id="10" name="Text Placeholder 9">
            <a:extLst>
              <a:ext uri="{FF2B5EF4-FFF2-40B4-BE49-F238E27FC236}">
                <a16:creationId xmlns:a16="http://schemas.microsoft.com/office/drawing/2014/main" id="{1C620A37-2199-D2A5-C739-958A4CCF2A6E}"/>
              </a:ext>
            </a:extLst>
          </p:cNvPr>
          <p:cNvSpPr>
            <a:spLocks noGrp="1"/>
          </p:cNvSpPr>
          <p:nvPr>
            <p:ph type="body" sz="quarter" idx="19"/>
          </p:nvPr>
        </p:nvSpPr>
        <p:spPr>
          <a:xfrm>
            <a:off x="691820" y="2090541"/>
            <a:ext cx="2597067" cy="385564"/>
          </a:xfrm>
        </p:spPr>
        <p:txBody>
          <a:bodyPr/>
          <a:lstStyle/>
          <a:p>
            <a:r>
              <a:rPr lang="en-IE" dirty="0"/>
              <a:t>Risk Management</a:t>
            </a:r>
          </a:p>
        </p:txBody>
      </p:sp>
    </p:spTree>
    <p:extLst>
      <p:ext uri="{BB962C8B-B14F-4D97-AF65-F5344CB8AC3E}">
        <p14:creationId xmlns:p14="http://schemas.microsoft.com/office/powerpoint/2010/main" val="248839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25B0-6E84-9044-0CDA-7E9A488FA206}"/>
            </a:ext>
          </a:extLst>
        </p:cNvPr>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4A5CE804-C253-9DC0-EBF4-33D49A31C56F}"/>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B3877E70-3234-F127-304D-72740EB1ACA4}"/>
              </a:ext>
            </a:extLst>
          </p:cNvPr>
          <p:cNvSpPr>
            <a:spLocks noGrp="1"/>
          </p:cNvSpPr>
          <p:nvPr>
            <p:ph type="body" sz="quarter" idx="21"/>
          </p:nvPr>
        </p:nvSpPr>
        <p:spPr>
          <a:xfrm>
            <a:off x="4728881" y="408058"/>
            <a:ext cx="6369425" cy="4530541"/>
          </a:xfrm>
        </p:spPr>
        <p:txBody>
          <a:bodyPr/>
          <a:lstStyle/>
          <a:p>
            <a:pPr>
              <a:spcAft>
                <a:spcPts val="1200"/>
              </a:spcAft>
            </a:pPr>
            <a:r>
              <a:rPr lang="en-US" sz="2800" b="1" dirty="0">
                <a:solidFill>
                  <a:srgbClr val="EC7C69"/>
                </a:solidFill>
              </a:rPr>
              <a:t>Market Fluctuations:</a:t>
            </a:r>
            <a:r>
              <a:rPr lang="en-US" sz="2800" dirty="0">
                <a:solidFill>
                  <a:srgbClr val="EC7C69"/>
                </a:solidFill>
              </a:rPr>
              <a:t> </a:t>
            </a:r>
            <a:r>
              <a:rPr lang="en-US" sz="2400" b="1" dirty="0"/>
              <a:t>Economic conditions or market trends</a:t>
            </a:r>
            <a:r>
              <a:rPr lang="en-US" sz="2400" dirty="0"/>
              <a:t> can affect tourism demand. </a:t>
            </a:r>
          </a:p>
          <a:p>
            <a:pPr>
              <a:spcAft>
                <a:spcPts val="1200"/>
              </a:spcAft>
            </a:pPr>
            <a:r>
              <a:rPr lang="en-US" sz="2400" dirty="0"/>
              <a:t>A recession might mean fewer </a:t>
            </a:r>
            <a:r>
              <a:rPr lang="en-US" sz="2400" dirty="0" err="1"/>
              <a:t>travellers</a:t>
            </a:r>
            <a:r>
              <a:rPr lang="en-US" sz="2400" dirty="0"/>
              <a:t>, or increased competition in your area could force prices down. </a:t>
            </a:r>
          </a:p>
          <a:p>
            <a:pPr>
              <a:spcAft>
                <a:spcPts val="1200"/>
              </a:spcAft>
            </a:pPr>
            <a:r>
              <a:rPr lang="en-US" sz="2400" dirty="0"/>
              <a:t>Even changes in exchange rates can impact you if you cater to international guests. </a:t>
            </a:r>
          </a:p>
          <a:p>
            <a:pPr>
              <a:spcAft>
                <a:spcPts val="1200"/>
              </a:spcAft>
            </a:pPr>
            <a:r>
              <a:rPr lang="en-US" sz="2400" dirty="0"/>
              <a:t>These external factors can reduce your revenue or increase costs (e.g., rising utility or supply prices). </a:t>
            </a:r>
          </a:p>
          <a:p>
            <a:pPr>
              <a:spcAft>
                <a:spcPts val="1200"/>
              </a:spcAft>
            </a:pPr>
            <a:r>
              <a:rPr lang="en-US" sz="2400" dirty="0"/>
              <a:t>To manage these risks, </a:t>
            </a:r>
            <a:r>
              <a:rPr lang="en-US" sz="2400" b="1" dirty="0"/>
              <a:t>plan ahead</a:t>
            </a:r>
            <a:r>
              <a:rPr lang="en-US" sz="2400" dirty="0"/>
              <a:t> as part of your financial strategy. The next slide shows some Risk Management Strategies:</a:t>
            </a:r>
            <a:endParaRPr lang="en-IE" sz="2400" dirty="0"/>
          </a:p>
          <a:p>
            <a:pPr>
              <a:spcAft>
                <a:spcPts val="1200"/>
              </a:spcAft>
            </a:pPr>
            <a:endParaRPr lang="en-IE" sz="2400" dirty="0"/>
          </a:p>
        </p:txBody>
      </p:sp>
      <p:sp>
        <p:nvSpPr>
          <p:cNvPr id="9" name="Text Placeholder 8">
            <a:extLst>
              <a:ext uri="{FF2B5EF4-FFF2-40B4-BE49-F238E27FC236}">
                <a16:creationId xmlns:a16="http://schemas.microsoft.com/office/drawing/2014/main" id="{CC477786-089D-EEBD-5F3C-B1309012CBCF}"/>
              </a:ext>
            </a:extLst>
          </p:cNvPr>
          <p:cNvSpPr>
            <a:spLocks noGrp="1"/>
          </p:cNvSpPr>
          <p:nvPr>
            <p:ph type="body" sz="quarter" idx="18"/>
          </p:nvPr>
        </p:nvSpPr>
        <p:spPr>
          <a:xfrm>
            <a:off x="443988" y="3393152"/>
            <a:ext cx="3277854" cy="1049221"/>
          </a:xfrm>
        </p:spPr>
        <p:txBody>
          <a:bodyPr/>
          <a:lstStyle/>
          <a:p>
            <a:r>
              <a:rPr lang="en-IE" sz="2400" b="0" dirty="0"/>
              <a:t>Cash Flow,  Unexpected Expenses &amp; Market Fluctuations</a:t>
            </a:r>
          </a:p>
        </p:txBody>
      </p:sp>
      <p:sp>
        <p:nvSpPr>
          <p:cNvPr id="10" name="Text Placeholder 9">
            <a:extLst>
              <a:ext uri="{FF2B5EF4-FFF2-40B4-BE49-F238E27FC236}">
                <a16:creationId xmlns:a16="http://schemas.microsoft.com/office/drawing/2014/main" id="{5A40729F-DD16-8CF3-4969-1387097B8A79}"/>
              </a:ext>
            </a:extLst>
          </p:cNvPr>
          <p:cNvSpPr>
            <a:spLocks noGrp="1"/>
          </p:cNvSpPr>
          <p:nvPr>
            <p:ph type="body" sz="quarter" idx="19"/>
          </p:nvPr>
        </p:nvSpPr>
        <p:spPr>
          <a:xfrm>
            <a:off x="691820" y="2090541"/>
            <a:ext cx="2597067" cy="385564"/>
          </a:xfrm>
        </p:spPr>
        <p:txBody>
          <a:bodyPr/>
          <a:lstStyle/>
          <a:p>
            <a:r>
              <a:rPr lang="en-IE" dirty="0"/>
              <a:t>Risk Management</a:t>
            </a:r>
          </a:p>
        </p:txBody>
      </p:sp>
    </p:spTree>
    <p:extLst>
      <p:ext uri="{BB962C8B-B14F-4D97-AF65-F5344CB8AC3E}">
        <p14:creationId xmlns:p14="http://schemas.microsoft.com/office/powerpoint/2010/main" val="954563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395544" y="351124"/>
            <a:ext cx="10614687" cy="803654"/>
          </a:xfrm>
        </p:spPr>
        <p:txBody>
          <a:bodyPr/>
          <a:lstStyle/>
          <a:p>
            <a:r>
              <a:rPr lang="en-US" dirty="0">
                <a:solidFill>
                  <a:srgbClr val="E96751"/>
                </a:solidFill>
              </a:rPr>
              <a:t>Financial Strategy: </a:t>
            </a:r>
            <a:r>
              <a:rPr lang="en-US" dirty="0"/>
              <a:t>Practical Terms Explained</a:t>
            </a:r>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5544" y="114724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283029" y="1619411"/>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283029" y="146273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283029" y="2824782"/>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283029" y="266810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406069" y="1593190"/>
            <a:ext cx="3008476" cy="461665"/>
          </a:xfrm>
          <a:prstGeom prst="rect">
            <a:avLst/>
          </a:prstGeom>
          <a:noFill/>
        </p:spPr>
        <p:txBody>
          <a:bodyPr wrap="square" rtlCol="0">
            <a:spAutoFit/>
          </a:bodyPr>
          <a:lstStyle/>
          <a:p>
            <a:r>
              <a:rPr lang="en-GB" sz="2400" b="1" dirty="0">
                <a:solidFill>
                  <a:schemeClr val="bg1"/>
                </a:solidFill>
              </a:rPr>
              <a:t>Investment Decisions</a:t>
            </a:r>
          </a:p>
        </p:txBody>
      </p:sp>
      <p:sp>
        <p:nvSpPr>
          <p:cNvPr id="20" name="TextBox 19">
            <a:extLst>
              <a:ext uri="{FF2B5EF4-FFF2-40B4-BE49-F238E27FC236}">
                <a16:creationId xmlns:a16="http://schemas.microsoft.com/office/drawing/2014/main" id="{33D810BD-8124-1618-1372-6CB6833B25F4}"/>
              </a:ext>
            </a:extLst>
          </p:cNvPr>
          <p:cNvSpPr txBox="1"/>
          <p:nvPr/>
        </p:nvSpPr>
        <p:spPr>
          <a:xfrm>
            <a:off x="406069" y="2798039"/>
            <a:ext cx="2936206" cy="461665"/>
          </a:xfrm>
          <a:prstGeom prst="rect">
            <a:avLst/>
          </a:prstGeom>
          <a:noFill/>
        </p:spPr>
        <p:txBody>
          <a:bodyPr wrap="square" rtlCol="0">
            <a:spAutoFit/>
          </a:bodyPr>
          <a:lstStyle/>
          <a:p>
            <a:r>
              <a:rPr lang="en-IE" sz="2400" b="1" dirty="0">
                <a:solidFill>
                  <a:schemeClr val="bg1"/>
                </a:solidFill>
              </a:rPr>
              <a:t>Financing Decisions</a:t>
            </a:r>
            <a:endParaRPr lang="en-GB" sz="2400" b="1" dirty="0">
              <a:solidFill>
                <a:schemeClr val="bg1"/>
              </a:solidFill>
            </a:endParaRPr>
          </a:p>
        </p:txBody>
      </p:sp>
      <p:sp>
        <p:nvSpPr>
          <p:cNvPr id="23" name="TextBox 22">
            <a:extLst>
              <a:ext uri="{FF2B5EF4-FFF2-40B4-BE49-F238E27FC236}">
                <a16:creationId xmlns:a16="http://schemas.microsoft.com/office/drawing/2014/main" id="{B96E06E6-2A97-6C8E-9F2D-159DE945F4C3}"/>
              </a:ext>
            </a:extLst>
          </p:cNvPr>
          <p:cNvSpPr txBox="1"/>
          <p:nvPr/>
        </p:nvSpPr>
        <p:spPr>
          <a:xfrm>
            <a:off x="3505199" y="1625766"/>
            <a:ext cx="7991475"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deciding to allocate €15,000 toward building a new treehouse accommodation because your goal is to expand capacity.</a:t>
            </a:r>
            <a:endParaRPr lang="en-GB" sz="2200" dirty="0">
              <a:solidFill>
                <a:srgbClr val="59595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505199" y="2798039"/>
            <a:ext cx="8201025"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planning to use 50% saved profits and 50% a small business loan to finance that treehouse, thereby balancing risk and cost.</a:t>
            </a:r>
            <a:endParaRPr lang="en-GB" sz="2200"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272503" y="4013286"/>
            <a:ext cx="11513427"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272504" y="385660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272504" y="5218657"/>
            <a:ext cx="1152395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272504" y="5061979"/>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395544" y="3995498"/>
            <a:ext cx="3008476" cy="461665"/>
          </a:xfrm>
          <a:prstGeom prst="rect">
            <a:avLst/>
          </a:prstGeom>
          <a:noFill/>
        </p:spPr>
        <p:txBody>
          <a:bodyPr wrap="square" rtlCol="0">
            <a:spAutoFit/>
          </a:bodyPr>
          <a:lstStyle/>
          <a:p>
            <a:r>
              <a:rPr lang="en-IE" sz="2400" b="1" dirty="0">
                <a:solidFill>
                  <a:schemeClr val="bg1"/>
                </a:solidFill>
              </a:rPr>
              <a:t>Cost Management</a:t>
            </a:r>
            <a:endParaRPr lang="en-GB" sz="2400" b="1" dirty="0">
              <a:solidFill>
                <a:schemeClr val="bg1"/>
              </a:solidFill>
            </a:endParaRPr>
          </a:p>
        </p:txBody>
      </p:sp>
      <p:sp>
        <p:nvSpPr>
          <p:cNvPr id="34" name="TextBox 33">
            <a:extLst>
              <a:ext uri="{FF2B5EF4-FFF2-40B4-BE49-F238E27FC236}">
                <a16:creationId xmlns:a16="http://schemas.microsoft.com/office/drawing/2014/main" id="{E96970F5-EE80-9FEF-72E3-6D764A956119}"/>
              </a:ext>
            </a:extLst>
          </p:cNvPr>
          <p:cNvSpPr txBox="1"/>
          <p:nvPr/>
        </p:nvSpPr>
        <p:spPr>
          <a:xfrm>
            <a:off x="395544" y="5179514"/>
            <a:ext cx="2936206" cy="461665"/>
          </a:xfrm>
          <a:prstGeom prst="rect">
            <a:avLst/>
          </a:prstGeom>
          <a:noFill/>
        </p:spPr>
        <p:txBody>
          <a:bodyPr wrap="square" rtlCol="0">
            <a:spAutoFit/>
          </a:bodyPr>
          <a:lstStyle/>
          <a:p>
            <a:r>
              <a:rPr lang="en-GB" sz="2400" b="1" dirty="0">
                <a:solidFill>
                  <a:schemeClr val="bg1"/>
                </a:solidFill>
              </a:rPr>
              <a:t>Pricing Strategy</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494674" y="4019641"/>
            <a:ext cx="8211549"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implementing energy-saving measures to cut utility expenses by 10%, helping increase net profits which can be reinvested.</a:t>
            </a:r>
            <a:endParaRPr lang="en-GB" sz="2200" dirty="0">
              <a:solidFill>
                <a:srgbClr val="59595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3494675" y="5191914"/>
            <a:ext cx="8211548" cy="800219"/>
          </a:xfrm>
          <a:prstGeom prst="rect">
            <a:avLst/>
          </a:prstGeom>
          <a:noFill/>
        </p:spPr>
        <p:txBody>
          <a:bodyPr wrap="square" rtlCol="0">
            <a:spAutoFit/>
          </a:bodyPr>
          <a:lstStyle/>
          <a:p>
            <a:r>
              <a:rPr lang="en-IE" sz="2400" b="1" dirty="0">
                <a:solidFill>
                  <a:srgbClr val="E96751"/>
                </a:solidFill>
              </a:rPr>
              <a:t>Example: </a:t>
            </a:r>
            <a:r>
              <a:rPr lang="en-US" sz="2200" dirty="0">
                <a:solidFill>
                  <a:srgbClr val="595959"/>
                </a:solidFill>
              </a:rPr>
              <a:t>setting seasonal pricing (higher in peak season, discounts in off-peak) to maximize revenue while maintaining occupancy.</a:t>
            </a:r>
            <a:endParaRPr lang="en-GB" sz="2200" dirty="0">
              <a:solidFill>
                <a:srgbClr val="595959"/>
              </a:solidFill>
            </a:endParaRPr>
          </a:p>
        </p:txBody>
      </p:sp>
    </p:spTree>
    <p:extLst>
      <p:ext uri="{BB962C8B-B14F-4D97-AF65-F5344CB8AC3E}">
        <p14:creationId xmlns:p14="http://schemas.microsoft.com/office/powerpoint/2010/main" val="3129770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6F250-626F-9623-ABB7-2A5FB93E921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2428B29-9BFE-DD5C-9FA0-2E7F744DF4CF}"/>
              </a:ext>
            </a:extLst>
          </p:cNvPr>
          <p:cNvSpPr>
            <a:spLocks noGrp="1"/>
          </p:cNvSpPr>
          <p:nvPr>
            <p:ph type="body" sz="quarter" idx="18"/>
          </p:nvPr>
        </p:nvSpPr>
        <p:spPr>
          <a:xfrm>
            <a:off x="788656" y="770983"/>
            <a:ext cx="11031869" cy="3499183"/>
          </a:xfrm>
        </p:spPr>
        <p:txBody>
          <a:bodyPr/>
          <a:lstStyle/>
          <a:p>
            <a:pPr>
              <a:spcAft>
                <a:spcPts val="1200"/>
              </a:spcAft>
            </a:pPr>
            <a:r>
              <a:rPr lang="en-US" sz="2400" dirty="0"/>
              <a:t>Without a strategy, your financial decisions might be ad-hoc and reactive. Here’s why having a clear financial strategy is important:</a:t>
            </a:r>
            <a:endParaRPr lang="en-IE" dirty="0"/>
          </a:p>
        </p:txBody>
      </p:sp>
      <p:sp>
        <p:nvSpPr>
          <p:cNvPr id="7" name="Text Placeholder 6">
            <a:extLst>
              <a:ext uri="{FF2B5EF4-FFF2-40B4-BE49-F238E27FC236}">
                <a16:creationId xmlns:a16="http://schemas.microsoft.com/office/drawing/2014/main" id="{A4E8F38A-88F0-A4F3-9646-53201FA9000A}"/>
              </a:ext>
            </a:extLst>
          </p:cNvPr>
          <p:cNvSpPr>
            <a:spLocks noGrp="1"/>
          </p:cNvSpPr>
          <p:nvPr>
            <p:ph type="body" sz="quarter" idx="16"/>
          </p:nvPr>
        </p:nvSpPr>
        <p:spPr>
          <a:xfrm>
            <a:off x="780423" y="205953"/>
            <a:ext cx="10614687" cy="803654"/>
          </a:xfrm>
        </p:spPr>
        <p:txBody>
          <a:bodyPr/>
          <a:lstStyle/>
          <a:p>
            <a:r>
              <a:rPr lang="en-US" dirty="0"/>
              <a:t>Why Do You Need a Financial Strategy?</a:t>
            </a:r>
            <a:endParaRPr lang="en-IE" dirty="0"/>
          </a:p>
        </p:txBody>
      </p:sp>
      <p:pic>
        <p:nvPicPr>
          <p:cNvPr id="16" name="Graphic 15" descr="Gears outline">
            <a:extLst>
              <a:ext uri="{FF2B5EF4-FFF2-40B4-BE49-F238E27FC236}">
                <a16:creationId xmlns:a16="http://schemas.microsoft.com/office/drawing/2014/main" id="{A2F798D8-678A-B303-631E-A383FED90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E88794B6-2D87-837F-7333-288BDDBFDE3A}"/>
              </a:ext>
            </a:extLst>
          </p:cNvPr>
          <p:cNvGrpSpPr/>
          <p:nvPr/>
        </p:nvGrpSpPr>
        <p:grpSpPr>
          <a:xfrm>
            <a:off x="561975" y="219515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44EDE86F-6590-8002-F5A5-07EE325E4039}"/>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Guides Your Decisions</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BB0CF626-9C28-D4DF-CC03-78FFA6C98AA9}"/>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A financial strategy acts like a </a:t>
              </a:r>
              <a:r>
                <a:rPr lang="en-US" sz="2400" b="1" dirty="0">
                  <a:solidFill>
                    <a:srgbClr val="595959"/>
                  </a:solidFill>
                </a:rPr>
                <a:t>compass for your spending and investing </a:t>
              </a:r>
              <a:r>
                <a:rPr lang="en-US" sz="2400" dirty="0">
                  <a:solidFill>
                    <a:srgbClr val="595959"/>
                  </a:solidFill>
                </a:rPr>
                <a:t>choices. It helps ensure each euro is used in a way that moves the business toward its goals. </a:t>
              </a:r>
              <a:endParaRPr lang="en-US" sz="2200" dirty="0">
                <a:solidFill>
                  <a:srgbClr val="595959"/>
                </a:solidFill>
              </a:endParaRPr>
            </a:p>
          </p:txBody>
        </p:sp>
        <p:sp>
          <p:nvSpPr>
            <p:cNvPr id="20" name="Freeform: Shape 19">
              <a:extLst>
                <a:ext uri="{FF2B5EF4-FFF2-40B4-BE49-F238E27FC236}">
                  <a16:creationId xmlns:a16="http://schemas.microsoft.com/office/drawing/2014/main" id="{035C830C-3509-A89C-7B7D-B2907224EF5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66C7637B-E9C6-A382-08D2-B0D9E25B5C3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If your </a:t>
              </a:r>
              <a:r>
                <a:rPr lang="en-US" sz="2400" b="1" dirty="0">
                  <a:solidFill>
                    <a:srgbClr val="595959"/>
                  </a:solidFill>
                </a:rPr>
                <a:t>goal is to attract eco-tourists</a:t>
              </a:r>
              <a:r>
                <a:rPr lang="en-US" sz="2400" dirty="0">
                  <a:solidFill>
                    <a:srgbClr val="595959"/>
                  </a:solidFill>
                </a:rPr>
                <a:t>, your strategy might </a:t>
              </a:r>
              <a:r>
                <a:rPr lang="en-US" sz="2400" dirty="0" err="1">
                  <a:solidFill>
                    <a:srgbClr val="595959"/>
                  </a:solidFill>
                </a:rPr>
                <a:t>prioritise</a:t>
              </a:r>
              <a:r>
                <a:rPr lang="en-US" sz="2400" dirty="0">
                  <a:solidFill>
                    <a:srgbClr val="595959"/>
                  </a:solidFill>
                </a:rPr>
                <a:t> spending on sustainable infrastructure (like solar power or rainwater harvesting) rather than on something unrelated. This helps you decide whether to approve expenses that align with the plan and decline those that don’t.</a:t>
              </a:r>
            </a:p>
          </p:txBody>
        </p:sp>
      </p:grpSp>
      <p:pic>
        <p:nvPicPr>
          <p:cNvPr id="3" name="Graphic 2" descr="Map compass with solid fill">
            <a:extLst>
              <a:ext uri="{FF2B5EF4-FFF2-40B4-BE49-F238E27FC236}">
                <a16:creationId xmlns:a16="http://schemas.microsoft.com/office/drawing/2014/main" id="{3F182050-DD10-5040-6C0F-5DD09CEF4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907" y="2182686"/>
            <a:ext cx="914400" cy="914400"/>
          </a:xfrm>
          <a:prstGeom prst="rect">
            <a:avLst/>
          </a:prstGeom>
        </p:spPr>
      </p:pic>
    </p:spTree>
    <p:extLst>
      <p:ext uri="{BB962C8B-B14F-4D97-AF65-F5344CB8AC3E}">
        <p14:creationId xmlns:p14="http://schemas.microsoft.com/office/powerpoint/2010/main" val="1470968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992-46BF-FB20-5E19-7E30E2900EA7}"/>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53AEE212-27B7-1527-3EB1-3634544FA5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B721F2B4-E234-AF34-9DC9-AF7ABE0F6BB4}"/>
              </a:ext>
            </a:extLst>
          </p:cNvPr>
          <p:cNvGrpSpPr/>
          <p:nvPr/>
        </p:nvGrpSpPr>
        <p:grpSpPr>
          <a:xfrm>
            <a:off x="285750" y="229964"/>
            <a:ext cx="11620500" cy="3399061"/>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7714D809-BB92-7BCD-9254-730D5DCE58C9}"/>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Prepares You for the Future</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E34BE3AB-9318-02F6-5691-C92D739C096E}"/>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With a strategy, you’re thinking ahead. You can </a:t>
              </a:r>
              <a:r>
                <a:rPr lang="en-US" sz="2200" b="1" dirty="0">
                  <a:solidFill>
                    <a:srgbClr val="595959"/>
                  </a:solidFill>
                </a:rPr>
                <a:t>plan for growth </a:t>
              </a:r>
              <a:r>
                <a:rPr lang="en-US" sz="2200" dirty="0">
                  <a:solidFill>
                    <a:srgbClr val="595959"/>
                  </a:solidFill>
                </a:rPr>
                <a:t>opportunities or big expenditures well in advance. </a:t>
              </a:r>
            </a:p>
          </p:txBody>
        </p:sp>
        <p:sp>
          <p:nvSpPr>
            <p:cNvPr id="20" name="Freeform: Shape 19">
              <a:extLst>
                <a:ext uri="{FF2B5EF4-FFF2-40B4-BE49-F238E27FC236}">
                  <a16:creationId xmlns:a16="http://schemas.microsoft.com/office/drawing/2014/main" id="{5E8FDD31-8F48-BC72-8828-0A19BD735209}"/>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18875517-B55E-EA06-7E11-2C40D33F5E7E}"/>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If you know you want to </a:t>
              </a:r>
              <a:r>
                <a:rPr lang="en-US" sz="2200" b="1" dirty="0">
                  <a:solidFill>
                    <a:srgbClr val="595959"/>
                  </a:solidFill>
                </a:rPr>
                <a:t>expand to a new location in two years</a:t>
              </a:r>
              <a:r>
                <a:rPr lang="en-US" sz="2200" dirty="0">
                  <a:solidFill>
                    <a:srgbClr val="595959"/>
                  </a:solidFill>
                </a:rPr>
                <a:t>, your financial strategy might involve saving a portion of profits or securing an investor now, so the money is available when you’re ready to expand. It also helps you anticipate potential pitfalls (e.g., needing extra funds in winter, which can be part of the strategy to maintain a minimum cash balance.</a:t>
              </a:r>
            </a:p>
          </p:txBody>
        </p:sp>
      </p:grpSp>
      <p:pic>
        <p:nvPicPr>
          <p:cNvPr id="3" name="Graphic 2" descr="Future with solid fill">
            <a:extLst>
              <a:ext uri="{FF2B5EF4-FFF2-40B4-BE49-F238E27FC236}">
                <a16:creationId xmlns:a16="http://schemas.microsoft.com/office/drawing/2014/main" id="{60E13FCA-26CB-3AA4-645B-E5D34C549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750" y="368257"/>
            <a:ext cx="723563" cy="723563"/>
          </a:xfrm>
          <a:prstGeom prst="rect">
            <a:avLst/>
          </a:prstGeom>
        </p:spPr>
      </p:pic>
      <p:grpSp>
        <p:nvGrpSpPr>
          <p:cNvPr id="14" name="Group 13">
            <a:extLst>
              <a:ext uri="{FF2B5EF4-FFF2-40B4-BE49-F238E27FC236}">
                <a16:creationId xmlns:a16="http://schemas.microsoft.com/office/drawing/2014/main" id="{E57D230D-33BB-17ED-9371-07C7DEAA6FD3}"/>
              </a:ext>
            </a:extLst>
          </p:cNvPr>
          <p:cNvGrpSpPr/>
          <p:nvPr/>
        </p:nvGrpSpPr>
        <p:grpSpPr>
          <a:xfrm>
            <a:off x="291118" y="3892772"/>
            <a:ext cx="11620500" cy="2729718"/>
            <a:chOff x="1971016" y="947872"/>
            <a:chExt cx="5363234" cy="4957889"/>
          </a:xfrm>
          <a:effectLst>
            <a:outerShdw blurRad="63500" sx="102000" sy="102000" algn="ctr" rotWithShape="0">
              <a:prstClr val="black">
                <a:alpha val="40000"/>
              </a:prstClr>
            </a:outerShdw>
          </a:effectLst>
        </p:grpSpPr>
        <p:sp>
          <p:nvSpPr>
            <p:cNvPr id="15" name="Freeform: Shape 14">
              <a:extLst>
                <a:ext uri="{FF2B5EF4-FFF2-40B4-BE49-F238E27FC236}">
                  <a16:creationId xmlns:a16="http://schemas.microsoft.com/office/drawing/2014/main" id="{ABEE9C1E-C1E6-AE66-D487-6CE84250AFC7}"/>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Keeps You On Track</a:t>
              </a:r>
              <a:endParaRPr lang="en-GB" sz="2400" b="1" kern="1200" dirty="0">
                <a:solidFill>
                  <a:schemeClr val="bg1"/>
                </a:solidFill>
              </a:endParaRPr>
            </a:p>
          </p:txBody>
        </p:sp>
        <p:sp>
          <p:nvSpPr>
            <p:cNvPr id="22" name="Freeform: Shape 21">
              <a:extLst>
                <a:ext uri="{FF2B5EF4-FFF2-40B4-BE49-F238E27FC236}">
                  <a16:creationId xmlns:a16="http://schemas.microsoft.com/office/drawing/2014/main" id="{B93C3A09-A284-747A-242C-DD38E7D6BAB5}"/>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Business environments are full of distractions and unexpected challenges. A solid strategy keeps you </a:t>
              </a:r>
              <a:r>
                <a:rPr lang="en-US" sz="2200" b="1" dirty="0">
                  <a:solidFill>
                    <a:srgbClr val="595959"/>
                  </a:solidFill>
                </a:rPr>
                <a:t>focused on your long-term goals</a:t>
              </a:r>
              <a:r>
                <a:rPr lang="en-US" sz="2200" dirty="0">
                  <a:solidFill>
                    <a:srgbClr val="595959"/>
                  </a:solidFill>
                </a:rPr>
                <a:t> even when short-term issues arise. </a:t>
              </a:r>
            </a:p>
          </p:txBody>
        </p:sp>
        <p:sp>
          <p:nvSpPr>
            <p:cNvPr id="23" name="Freeform: Shape 22">
              <a:extLst>
                <a:ext uri="{FF2B5EF4-FFF2-40B4-BE49-F238E27FC236}">
                  <a16:creationId xmlns:a16="http://schemas.microsoft.com/office/drawing/2014/main" id="{249C2181-FB10-3267-604C-2C3860371C7B}"/>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4" name="Freeform: Shape 23">
              <a:extLst>
                <a:ext uri="{FF2B5EF4-FFF2-40B4-BE49-F238E27FC236}">
                  <a16:creationId xmlns:a16="http://schemas.microsoft.com/office/drawing/2014/main" id="{F8FDF46A-1EA8-0869-90AB-C4827A9D46AC}"/>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If a </a:t>
              </a:r>
              <a:r>
                <a:rPr lang="en-US" sz="2200" b="1" dirty="0">
                  <a:solidFill>
                    <a:srgbClr val="595959"/>
                  </a:solidFill>
                </a:rPr>
                <a:t>tempting opportunity arises </a:t>
              </a:r>
              <a:r>
                <a:rPr lang="en-US" sz="2200" dirty="0">
                  <a:solidFill>
                    <a:srgbClr val="595959"/>
                  </a:solidFill>
                </a:rPr>
                <a:t>(such as investing in something unrelated), your strategy helps you stay focused on your core goals, like improving your accommodation. It also provides a guide during setbacks (like a tourism downturn), so you can adapt without losing direction.</a:t>
              </a:r>
            </a:p>
          </p:txBody>
        </p:sp>
      </p:grpSp>
      <p:pic>
        <p:nvPicPr>
          <p:cNvPr id="26" name="Graphic 25" descr="Route (Two Pins With A Path) with solid fill">
            <a:extLst>
              <a:ext uri="{FF2B5EF4-FFF2-40B4-BE49-F238E27FC236}">
                <a16:creationId xmlns:a16="http://schemas.microsoft.com/office/drawing/2014/main" id="{59C360EB-97B2-20DD-28BE-638156C9E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874" y="3897226"/>
            <a:ext cx="767562" cy="767562"/>
          </a:xfrm>
          <a:prstGeom prst="rect">
            <a:avLst/>
          </a:prstGeom>
        </p:spPr>
      </p:pic>
    </p:spTree>
    <p:extLst>
      <p:ext uri="{BB962C8B-B14F-4D97-AF65-F5344CB8AC3E}">
        <p14:creationId xmlns:p14="http://schemas.microsoft.com/office/powerpoint/2010/main" val="659146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78C1-DD6A-8BF4-DB52-1A341EB9D86E}"/>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2A80CF72-95AB-B258-156B-2220EF932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7C65BD28-2C3E-3252-BB3C-ED79CB41D483}"/>
              </a:ext>
            </a:extLst>
          </p:cNvPr>
          <p:cNvGrpSpPr/>
          <p:nvPr/>
        </p:nvGrpSpPr>
        <p:grpSpPr>
          <a:xfrm>
            <a:off x="685800" y="42306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5D47BF54-DB8B-5CB9-A6C0-F004D1C88310}"/>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Builds Credibility</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1E6621A8-B7B1-E488-B860-9F1287B7ED30}"/>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If you ever </a:t>
              </a:r>
              <a:r>
                <a:rPr lang="en-US" sz="2400" b="1" dirty="0">
                  <a:solidFill>
                    <a:srgbClr val="595959"/>
                  </a:solidFill>
                </a:rPr>
                <a:t>seek external funding </a:t>
              </a:r>
              <a:r>
                <a:rPr lang="en-US" sz="2400" dirty="0">
                  <a:solidFill>
                    <a:srgbClr val="595959"/>
                  </a:solidFill>
                </a:rPr>
                <a:t>(loans or investors), having a clear financial strategy is a big plus. It shows you’ve done your homework and manage finances deliberately.</a:t>
              </a:r>
            </a:p>
          </p:txBody>
        </p:sp>
        <p:sp>
          <p:nvSpPr>
            <p:cNvPr id="20" name="Freeform: Shape 19">
              <a:extLst>
                <a:ext uri="{FF2B5EF4-FFF2-40B4-BE49-F238E27FC236}">
                  <a16:creationId xmlns:a16="http://schemas.microsoft.com/office/drawing/2014/main" id="{DD36D20E-41A0-4274-27FC-4AC5A5113674}"/>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EE0E4F9C-DD31-8807-896C-1B99A1319CA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Banks and investors are far more likely to trust and fund a business owner who can articulate their financial strategy and show that their budget and financial records align with that plan. In essence, it demonstrates professional financial management of the business.</a:t>
              </a:r>
            </a:p>
          </p:txBody>
        </p:sp>
      </p:grpSp>
      <p:pic>
        <p:nvPicPr>
          <p:cNvPr id="10" name="Graphic 9" descr="Coins outline">
            <a:extLst>
              <a:ext uri="{FF2B5EF4-FFF2-40B4-BE49-F238E27FC236}">
                <a16:creationId xmlns:a16="http://schemas.microsoft.com/office/drawing/2014/main" id="{6F6E7EA9-68C6-93D4-7477-C0E6DEE74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600" y="487848"/>
            <a:ext cx="914400" cy="914400"/>
          </a:xfrm>
          <a:prstGeom prst="rect">
            <a:avLst/>
          </a:prstGeom>
        </p:spPr>
      </p:pic>
      <p:sp>
        <p:nvSpPr>
          <p:cNvPr id="12" name="TextBox 11">
            <a:extLst>
              <a:ext uri="{FF2B5EF4-FFF2-40B4-BE49-F238E27FC236}">
                <a16:creationId xmlns:a16="http://schemas.microsoft.com/office/drawing/2014/main" id="{51E5D1E8-CE71-204A-1026-3029E0A4E891}"/>
              </a:ext>
            </a:extLst>
          </p:cNvPr>
          <p:cNvSpPr txBox="1"/>
          <p:nvPr/>
        </p:nvSpPr>
        <p:spPr>
          <a:xfrm>
            <a:off x="600075" y="4662514"/>
            <a:ext cx="11144250" cy="1107996"/>
          </a:xfrm>
          <a:prstGeom prst="rect">
            <a:avLst/>
          </a:prstGeom>
          <a:noFill/>
        </p:spPr>
        <p:txBody>
          <a:bodyPr wrap="square">
            <a:spAutoFit/>
          </a:bodyPr>
          <a:lstStyle/>
          <a:p>
            <a:r>
              <a:rPr lang="en-US" sz="2200" b="1" dirty="0">
                <a:solidFill>
                  <a:srgbClr val="E96751"/>
                </a:solidFill>
              </a:rPr>
              <a:t>In summary, </a:t>
            </a:r>
            <a:r>
              <a:rPr lang="en-US" sz="2200" b="1" i="1" dirty="0">
                <a:solidFill>
                  <a:srgbClr val="E96751"/>
                </a:solidFill>
              </a:rPr>
              <a:t>failing to plan is planning to fail</a:t>
            </a:r>
            <a:r>
              <a:rPr lang="en-US" sz="2200" b="1" dirty="0">
                <a:solidFill>
                  <a:srgbClr val="E96751"/>
                </a:solidFill>
              </a:rPr>
              <a:t>. </a:t>
            </a:r>
            <a:r>
              <a:rPr lang="en-US" sz="2200" dirty="0">
                <a:solidFill>
                  <a:srgbClr val="595959"/>
                </a:solidFill>
              </a:rPr>
              <a:t>A financial strategy is needed to ensure all parts of your business (sales, expenses, investments) are working in harmony toward what you want to achieve. It’s your financial </a:t>
            </a:r>
            <a:r>
              <a:rPr lang="en-US" sz="2200" b="1" dirty="0">
                <a:solidFill>
                  <a:srgbClr val="595959"/>
                </a:solidFill>
              </a:rPr>
              <a:t>roadmap</a:t>
            </a:r>
            <a:r>
              <a:rPr lang="en-US" sz="2200" dirty="0">
                <a:solidFill>
                  <a:srgbClr val="595959"/>
                </a:solidFill>
              </a:rPr>
              <a:t> to success.</a:t>
            </a:r>
            <a:endParaRPr lang="en-IE" sz="2200" dirty="0">
              <a:solidFill>
                <a:srgbClr val="595959"/>
              </a:solidFill>
            </a:endParaRPr>
          </a:p>
        </p:txBody>
      </p:sp>
    </p:spTree>
    <p:extLst>
      <p:ext uri="{BB962C8B-B14F-4D97-AF65-F5344CB8AC3E}">
        <p14:creationId xmlns:p14="http://schemas.microsoft.com/office/powerpoint/2010/main" val="2867287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FF6B-27D8-6D86-2D6C-B85ADB9AF674}"/>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C07B9782-0921-1931-A866-85D4EBD00B8B}"/>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8849EB85-4EC6-982C-2739-4B23126FF6C4}"/>
              </a:ext>
            </a:extLst>
          </p:cNvPr>
          <p:cNvSpPr>
            <a:spLocks noGrp="1"/>
          </p:cNvSpPr>
          <p:nvPr>
            <p:ph type="body" sz="quarter" idx="21"/>
          </p:nvPr>
        </p:nvSpPr>
        <p:spPr>
          <a:xfrm>
            <a:off x="4420227" y="1163729"/>
            <a:ext cx="7221426" cy="4530541"/>
          </a:xfrm>
        </p:spPr>
        <p:txBody>
          <a:bodyPr/>
          <a:lstStyle/>
          <a:p>
            <a:pPr>
              <a:spcAft>
                <a:spcPts val="1200"/>
              </a:spcAft>
            </a:pPr>
            <a:r>
              <a:rPr lang="en-US" sz="2300" dirty="0"/>
              <a:t>To build a truly sustainable and resilient tourism business, financial planning must go beyond monthly income and short-term budgeting. </a:t>
            </a:r>
          </a:p>
          <a:p>
            <a:pPr>
              <a:spcAft>
                <a:spcPts val="1200"/>
              </a:spcAft>
            </a:pPr>
            <a:r>
              <a:rPr lang="en-US" sz="2300" dirty="0"/>
              <a:t>The following strategies provide a roadmap for achieving </a:t>
            </a:r>
            <a:r>
              <a:rPr lang="en-US" sz="2300" b="1" dirty="0"/>
              <a:t>long-term financial health</a:t>
            </a:r>
            <a:r>
              <a:rPr lang="en-US" sz="2300" dirty="0"/>
              <a:t>, ensuring your accommodation can adapt to change, withstand seasonal fluctuations, and support both your personal goals and business mission. </a:t>
            </a:r>
          </a:p>
          <a:p>
            <a:pPr>
              <a:spcAft>
                <a:spcPts val="1200"/>
              </a:spcAft>
            </a:pPr>
            <a:r>
              <a:rPr lang="en-US" sz="2300" dirty="0"/>
              <a:t>From setting aside </a:t>
            </a:r>
            <a:r>
              <a:rPr lang="en-US" sz="2300" b="1" dirty="0"/>
              <a:t>emergency funds </a:t>
            </a:r>
            <a:r>
              <a:rPr lang="en-US" sz="2300" dirty="0"/>
              <a:t>and </a:t>
            </a:r>
            <a:r>
              <a:rPr lang="en-US" sz="2300" b="1" dirty="0"/>
              <a:t>reinvesting</a:t>
            </a:r>
            <a:r>
              <a:rPr lang="en-US" sz="2300" dirty="0"/>
              <a:t> in upgrades to </a:t>
            </a:r>
            <a:r>
              <a:rPr lang="en-US" sz="2300" b="1" dirty="0"/>
              <a:t>tracking financial performance </a:t>
            </a:r>
            <a:r>
              <a:rPr lang="en-US" sz="2300" dirty="0"/>
              <a:t>and </a:t>
            </a:r>
            <a:r>
              <a:rPr lang="en-US" sz="2300" b="1" dirty="0"/>
              <a:t>diversifying income streams</a:t>
            </a:r>
            <a:r>
              <a:rPr lang="en-US" sz="2300" dirty="0"/>
              <a:t>, each area strengthens your foundation for growth. </a:t>
            </a:r>
          </a:p>
          <a:p>
            <a:pPr>
              <a:spcAft>
                <a:spcPts val="1200"/>
              </a:spcAft>
            </a:pPr>
            <a:r>
              <a:rPr lang="en-US" sz="2300" dirty="0"/>
              <a:t>By addressing </a:t>
            </a:r>
            <a:r>
              <a:rPr lang="en-US" sz="2300" b="1" dirty="0"/>
              <a:t>inflation, risk, and long-term vision</a:t>
            </a:r>
            <a:r>
              <a:rPr lang="en-US" sz="2300" dirty="0"/>
              <a:t>, you’ll not only keep your business afloat—you’ll set it up to thrive for years to come.</a:t>
            </a:r>
            <a:endParaRPr lang="en-IE" sz="2300" dirty="0"/>
          </a:p>
        </p:txBody>
      </p:sp>
      <p:sp>
        <p:nvSpPr>
          <p:cNvPr id="7" name="Text Placeholder 6">
            <a:extLst>
              <a:ext uri="{FF2B5EF4-FFF2-40B4-BE49-F238E27FC236}">
                <a16:creationId xmlns:a16="http://schemas.microsoft.com/office/drawing/2014/main" id="{E61BC670-444B-187A-84D6-034D90210D1B}"/>
              </a:ext>
            </a:extLst>
          </p:cNvPr>
          <p:cNvSpPr>
            <a:spLocks noGrp="1"/>
          </p:cNvSpPr>
          <p:nvPr>
            <p:ph type="body" sz="quarter" idx="18"/>
          </p:nvPr>
        </p:nvSpPr>
        <p:spPr>
          <a:xfrm>
            <a:off x="675021" y="3232809"/>
            <a:ext cx="2680738" cy="1049221"/>
          </a:xfrm>
        </p:spPr>
        <p:txBody>
          <a:bodyPr/>
          <a:lstStyle/>
          <a:p>
            <a:r>
              <a:rPr lang="en-IE" b="0" dirty="0"/>
              <a:t>How to Address Challenges and Build Opportunities</a:t>
            </a:r>
          </a:p>
        </p:txBody>
      </p:sp>
      <p:sp>
        <p:nvSpPr>
          <p:cNvPr id="8" name="Text Placeholder 7">
            <a:extLst>
              <a:ext uri="{FF2B5EF4-FFF2-40B4-BE49-F238E27FC236}">
                <a16:creationId xmlns:a16="http://schemas.microsoft.com/office/drawing/2014/main" id="{4A329DDA-707C-BFC5-1EE6-4C80E2FAD2BE}"/>
              </a:ext>
            </a:extLst>
          </p:cNvPr>
          <p:cNvSpPr>
            <a:spLocks noGrp="1"/>
          </p:cNvSpPr>
          <p:nvPr>
            <p:ph type="body" sz="quarter" idx="19"/>
          </p:nvPr>
        </p:nvSpPr>
        <p:spPr>
          <a:xfrm>
            <a:off x="550347" y="2171014"/>
            <a:ext cx="3018648" cy="385564"/>
          </a:xfrm>
        </p:spPr>
        <p:txBody>
          <a:bodyPr/>
          <a:lstStyle/>
          <a:p>
            <a:r>
              <a:rPr lang="en-IE" b="0" dirty="0"/>
              <a:t>Long Term Financial Health</a:t>
            </a:r>
          </a:p>
        </p:txBody>
      </p:sp>
      <p:sp>
        <p:nvSpPr>
          <p:cNvPr id="2" name="Text Placeholder 3">
            <a:extLst>
              <a:ext uri="{FF2B5EF4-FFF2-40B4-BE49-F238E27FC236}">
                <a16:creationId xmlns:a16="http://schemas.microsoft.com/office/drawing/2014/main" id="{2E89F4F2-5BC0-9148-2957-5D5958D3ACB4}"/>
              </a:ext>
            </a:extLst>
          </p:cNvPr>
          <p:cNvSpPr>
            <a:spLocks noGrp="1"/>
          </p:cNvSpPr>
          <p:nvPr>
            <p:ph type="body" sz="quarter" idx="16"/>
          </p:nvPr>
        </p:nvSpPr>
        <p:spPr>
          <a:xfrm>
            <a:off x="4295552" y="186544"/>
            <a:ext cx="7504847" cy="803654"/>
          </a:xfrm>
        </p:spPr>
        <p:txBody>
          <a:bodyPr/>
          <a:lstStyle/>
          <a:p>
            <a:r>
              <a:rPr lang="en-IE" sz="2800" b="0" dirty="0">
                <a:solidFill>
                  <a:srgbClr val="E96751"/>
                </a:solidFill>
              </a:rPr>
              <a:t>Address Challenges with Strategies and Use Opportunities to Build Resilience</a:t>
            </a:r>
          </a:p>
        </p:txBody>
      </p:sp>
    </p:spTree>
    <p:extLst>
      <p:ext uri="{BB962C8B-B14F-4D97-AF65-F5344CB8AC3E}">
        <p14:creationId xmlns:p14="http://schemas.microsoft.com/office/powerpoint/2010/main" val="376118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919F1A-A037-E0AC-31EA-2E5B7391014D}"/>
              </a:ext>
            </a:extLst>
          </p:cNvPr>
          <p:cNvSpPr>
            <a:spLocks noGrp="1"/>
          </p:cNvSpPr>
          <p:nvPr>
            <p:ph type="body" sz="quarter" idx="18"/>
          </p:nvPr>
        </p:nvSpPr>
        <p:spPr>
          <a:xfrm>
            <a:off x="788657" y="874662"/>
            <a:ext cx="10614687" cy="3499183"/>
          </a:xfrm>
        </p:spPr>
        <p:txBody>
          <a:bodyPr/>
          <a:lstStyle/>
          <a:p>
            <a:r>
              <a:rPr lang="en-US" sz="2400" dirty="0"/>
              <a:t>Before you can plan for the future, </a:t>
            </a:r>
            <a:r>
              <a:rPr lang="en-US" sz="2400" b="1" dirty="0"/>
              <a:t>you need a clear picture of your present finances</a:t>
            </a:r>
            <a:r>
              <a:rPr lang="en-US" sz="2400" dirty="0"/>
              <a:t>. This involves reviewing your financial records and statements to answer: Where is your money coming from and where is it going right now?</a:t>
            </a:r>
            <a:endParaRPr lang="en-IE" sz="2400" dirty="0"/>
          </a:p>
        </p:txBody>
      </p:sp>
      <p:sp>
        <p:nvSpPr>
          <p:cNvPr id="7" name="Text Placeholder 6">
            <a:extLst>
              <a:ext uri="{FF2B5EF4-FFF2-40B4-BE49-F238E27FC236}">
                <a16:creationId xmlns:a16="http://schemas.microsoft.com/office/drawing/2014/main" id="{2FEA3ECD-59C1-0720-360F-BD81FC0346F5}"/>
              </a:ext>
            </a:extLst>
          </p:cNvPr>
          <p:cNvSpPr>
            <a:spLocks noGrp="1"/>
          </p:cNvSpPr>
          <p:nvPr>
            <p:ph type="body" sz="quarter" idx="16"/>
          </p:nvPr>
        </p:nvSpPr>
        <p:spPr>
          <a:xfrm>
            <a:off x="788656" y="279095"/>
            <a:ext cx="10614687" cy="803654"/>
          </a:xfrm>
        </p:spPr>
        <p:txBody>
          <a:bodyPr/>
          <a:lstStyle/>
          <a:p>
            <a:r>
              <a:rPr lang="en-IE" sz="2800" dirty="0"/>
              <a:t>Understand Your Financial Situation Right Now – </a:t>
            </a:r>
            <a:r>
              <a:rPr lang="en-IE" sz="2800" dirty="0">
                <a:solidFill>
                  <a:srgbClr val="E96751"/>
                </a:solidFill>
              </a:rPr>
              <a:t>Current Problems</a:t>
            </a:r>
          </a:p>
        </p:txBody>
      </p:sp>
      <p:sp>
        <p:nvSpPr>
          <p:cNvPr id="10" name="Flowchart: Alternate Process 9">
            <a:extLst>
              <a:ext uri="{FF2B5EF4-FFF2-40B4-BE49-F238E27FC236}">
                <a16:creationId xmlns:a16="http://schemas.microsoft.com/office/drawing/2014/main" id="{0761CEBC-D4DA-9926-6AA5-28C96F4B91E5}"/>
              </a:ext>
            </a:extLst>
          </p:cNvPr>
          <p:cNvSpPr/>
          <p:nvPr/>
        </p:nvSpPr>
        <p:spPr>
          <a:xfrm>
            <a:off x="735010" y="2099735"/>
            <a:ext cx="10789448" cy="981719"/>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0EDDF50B-8206-8216-0CEB-6C7F3E454984}"/>
              </a:ext>
            </a:extLst>
          </p:cNvPr>
          <p:cNvSpPr txBox="1">
            <a:spLocks/>
          </p:cNvSpPr>
          <p:nvPr/>
        </p:nvSpPr>
        <p:spPr>
          <a:xfrm>
            <a:off x="909771" y="2089592"/>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Review Financial Statements and Understand </a:t>
            </a:r>
          </a:p>
          <a:p>
            <a:pPr algn="ctr">
              <a:spcAft>
                <a:spcPts val="600"/>
              </a:spcAft>
            </a:pPr>
            <a:r>
              <a:rPr lang="en-IE" sz="2800" dirty="0">
                <a:solidFill>
                  <a:schemeClr val="bg1"/>
                </a:solidFill>
              </a:rPr>
              <a:t>Where You Stand Right Now</a:t>
            </a:r>
            <a:endParaRPr lang="en-IE" sz="2800" i="1" dirty="0">
              <a:solidFill>
                <a:schemeClr val="bg1"/>
              </a:solidFill>
            </a:endParaRPr>
          </a:p>
        </p:txBody>
      </p:sp>
      <p:sp>
        <p:nvSpPr>
          <p:cNvPr id="13" name="Text Placeholder 5">
            <a:extLst>
              <a:ext uri="{FF2B5EF4-FFF2-40B4-BE49-F238E27FC236}">
                <a16:creationId xmlns:a16="http://schemas.microsoft.com/office/drawing/2014/main" id="{FA60B6C2-6E0B-B773-92DE-A0E7C84B19F8}"/>
              </a:ext>
            </a:extLst>
          </p:cNvPr>
          <p:cNvSpPr txBox="1">
            <a:spLocks/>
          </p:cNvSpPr>
          <p:nvPr/>
        </p:nvSpPr>
        <p:spPr>
          <a:xfrm>
            <a:off x="1531044" y="3290765"/>
            <a:ext cx="987230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595959"/>
                </a:solidFill>
              </a:rPr>
              <a:t>Look at your Income Statement, Balance Sheet, and Cash Flow Statement </a:t>
            </a:r>
            <a:r>
              <a:rPr lang="en-US" dirty="0">
                <a:solidFill>
                  <a:srgbClr val="595959"/>
                </a:solidFill>
              </a:rPr>
              <a:t>(more on these statements below) to gather key facts. </a:t>
            </a:r>
            <a:r>
              <a:rPr lang="en-US" i="1" dirty="0">
                <a:solidFill>
                  <a:srgbClr val="E96751"/>
                </a:solidFill>
              </a:rPr>
              <a:t>How much revenue did you earn last month or last year? What are your major expenses? How much debt do you have? How much cash do you have on hand?</a:t>
            </a:r>
          </a:p>
        </p:txBody>
      </p:sp>
      <p:sp>
        <p:nvSpPr>
          <p:cNvPr id="14" name="Flowchart: Alternate Process 13">
            <a:extLst>
              <a:ext uri="{FF2B5EF4-FFF2-40B4-BE49-F238E27FC236}">
                <a16:creationId xmlns:a16="http://schemas.microsoft.com/office/drawing/2014/main" id="{FA14D0F1-D746-2FA3-3F09-E6D95333B113}"/>
              </a:ext>
            </a:extLst>
          </p:cNvPr>
          <p:cNvSpPr/>
          <p:nvPr/>
        </p:nvSpPr>
        <p:spPr>
          <a:xfrm>
            <a:off x="1377915" y="3271469"/>
            <a:ext cx="10146543" cy="140971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EE8E6276-5277-75F8-F450-33C6D31808D1}"/>
              </a:ext>
            </a:extLst>
          </p:cNvPr>
          <p:cNvSpPr txBox="1">
            <a:spLocks/>
          </p:cNvSpPr>
          <p:nvPr/>
        </p:nvSpPr>
        <p:spPr>
          <a:xfrm>
            <a:off x="1500626" y="4969412"/>
            <a:ext cx="9902717"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800" b="1" dirty="0">
                <a:solidFill>
                  <a:srgbClr val="EC7C69"/>
                </a:solidFill>
              </a:rPr>
              <a:t>Example: </a:t>
            </a:r>
            <a:r>
              <a:rPr lang="en-US" altLang="en-US" dirty="0">
                <a:solidFill>
                  <a:srgbClr val="595959"/>
                </a:solidFill>
              </a:rPr>
              <a:t>Y</a:t>
            </a:r>
            <a:r>
              <a:rPr lang="en-US" dirty="0">
                <a:solidFill>
                  <a:srgbClr val="595959"/>
                </a:solidFill>
              </a:rPr>
              <a:t>our income statement might show that your B&amp;B earned €100,000 last year, with €90,000 in expenses, resulting in a €10,000 profit. The balance sheet might reveal that you have €5,000 in cash in the bank, a loan of €20,000, and assets (such as property and equipment) worth €50,000.</a:t>
            </a:r>
            <a:endParaRPr lang="en-IE" dirty="0">
              <a:solidFill>
                <a:srgbClr val="595959"/>
              </a:solidFill>
            </a:endParaRPr>
          </a:p>
        </p:txBody>
      </p:sp>
      <p:sp>
        <p:nvSpPr>
          <p:cNvPr id="16" name="Flowchart: Alternate Process 15">
            <a:extLst>
              <a:ext uri="{FF2B5EF4-FFF2-40B4-BE49-F238E27FC236}">
                <a16:creationId xmlns:a16="http://schemas.microsoft.com/office/drawing/2014/main" id="{89965ED0-AE6C-825F-7B14-763BB98757E9}"/>
              </a:ext>
            </a:extLst>
          </p:cNvPr>
          <p:cNvSpPr/>
          <p:nvPr/>
        </p:nvSpPr>
        <p:spPr>
          <a:xfrm>
            <a:off x="1408331" y="4803874"/>
            <a:ext cx="10116127" cy="188267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8E9A185B-06D9-9728-2D63-C9D1F6FEC60B}"/>
              </a:ext>
            </a:extLst>
          </p:cNvPr>
          <p:cNvCxnSpPr>
            <a:cxnSpLocks/>
            <a:stCxn id="10" idx="1"/>
            <a:endCxn id="14" idx="1"/>
          </p:cNvCxnSpPr>
          <p:nvPr/>
        </p:nvCxnSpPr>
        <p:spPr>
          <a:xfrm rot="10800000" flipH="1" flipV="1">
            <a:off x="735009" y="2590595"/>
            <a:ext cx="642905" cy="1385730"/>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0925654-2455-550A-042F-82BC4682C528}"/>
              </a:ext>
            </a:extLst>
          </p:cNvPr>
          <p:cNvCxnSpPr>
            <a:cxnSpLocks/>
          </p:cNvCxnSpPr>
          <p:nvPr/>
        </p:nvCxnSpPr>
        <p:spPr>
          <a:xfrm rot="16200000" flipH="1">
            <a:off x="-17557" y="4795549"/>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Piggy Bank with solid fill">
            <a:extLst>
              <a:ext uri="{FF2B5EF4-FFF2-40B4-BE49-F238E27FC236}">
                <a16:creationId xmlns:a16="http://schemas.microsoft.com/office/drawing/2014/main" id="{25B5E527-9F74-051B-5E9D-E037A0A21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325" y="2167055"/>
            <a:ext cx="914400" cy="914400"/>
          </a:xfrm>
          <a:prstGeom prst="rect">
            <a:avLst/>
          </a:prstGeom>
        </p:spPr>
      </p:pic>
    </p:spTree>
    <p:extLst>
      <p:ext uri="{BB962C8B-B14F-4D97-AF65-F5344CB8AC3E}">
        <p14:creationId xmlns:p14="http://schemas.microsoft.com/office/powerpoint/2010/main" val="328726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27F7-8B79-95CF-D4B1-77DB2FAE1A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9AD08D-003C-1625-7D36-7853142AA1A7}"/>
              </a:ext>
            </a:extLst>
          </p:cNvPr>
          <p:cNvSpPr/>
          <p:nvPr/>
        </p:nvSpPr>
        <p:spPr>
          <a:xfrm>
            <a:off x="838058" y="1087601"/>
            <a:ext cx="11122614" cy="1625231"/>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F655165-17C1-EB69-7EEC-3FD2FB9EA679}"/>
              </a:ext>
            </a:extLst>
          </p:cNvPr>
          <p:cNvSpPr/>
          <p:nvPr/>
        </p:nvSpPr>
        <p:spPr>
          <a:xfrm>
            <a:off x="838058" y="930924"/>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2" name="Rectangle 11">
            <a:extLst>
              <a:ext uri="{FF2B5EF4-FFF2-40B4-BE49-F238E27FC236}">
                <a16:creationId xmlns:a16="http://schemas.microsoft.com/office/drawing/2014/main" id="{6F27D435-F2FD-4F8A-4FD3-675EDB66CA84}"/>
              </a:ext>
            </a:extLst>
          </p:cNvPr>
          <p:cNvSpPr/>
          <p:nvPr/>
        </p:nvSpPr>
        <p:spPr>
          <a:xfrm>
            <a:off x="838058" y="3204956"/>
            <a:ext cx="11122614" cy="275508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87150C48-97C1-0231-D23B-EEF27C9B9B5A}"/>
              </a:ext>
            </a:extLst>
          </p:cNvPr>
          <p:cNvSpPr/>
          <p:nvPr/>
        </p:nvSpPr>
        <p:spPr>
          <a:xfrm>
            <a:off x="838058" y="3048280"/>
            <a:ext cx="356382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66637728-02ED-9A25-9DD6-E9B1D7C25121}"/>
              </a:ext>
            </a:extLst>
          </p:cNvPr>
          <p:cNvSpPr txBox="1"/>
          <p:nvPr/>
        </p:nvSpPr>
        <p:spPr>
          <a:xfrm>
            <a:off x="851912" y="993187"/>
            <a:ext cx="2839571" cy="461665"/>
          </a:xfrm>
          <a:prstGeom prst="rect">
            <a:avLst/>
          </a:prstGeom>
          <a:noFill/>
        </p:spPr>
        <p:txBody>
          <a:bodyPr wrap="square" rtlCol="0">
            <a:spAutoFit/>
          </a:bodyPr>
          <a:lstStyle/>
          <a:p>
            <a:r>
              <a:rPr lang="en-US" sz="2400" b="1" dirty="0">
                <a:solidFill>
                  <a:schemeClr val="bg1"/>
                </a:solidFill>
              </a:rPr>
              <a:t>Cost Over Runs</a:t>
            </a:r>
            <a:endParaRPr lang="en-GB" sz="2400" b="1" dirty="0">
              <a:solidFill>
                <a:schemeClr val="bg1"/>
              </a:solidFill>
            </a:endParaRPr>
          </a:p>
        </p:txBody>
      </p:sp>
      <p:sp>
        <p:nvSpPr>
          <p:cNvPr id="17" name="TextBox 16">
            <a:extLst>
              <a:ext uri="{FF2B5EF4-FFF2-40B4-BE49-F238E27FC236}">
                <a16:creationId xmlns:a16="http://schemas.microsoft.com/office/drawing/2014/main" id="{3B91B4E5-A930-E0CA-2E8B-B7A16087561A}"/>
              </a:ext>
            </a:extLst>
          </p:cNvPr>
          <p:cNvSpPr txBox="1"/>
          <p:nvPr/>
        </p:nvSpPr>
        <p:spPr>
          <a:xfrm>
            <a:off x="955502" y="3096451"/>
            <a:ext cx="3446377" cy="461665"/>
          </a:xfrm>
          <a:prstGeom prst="rect">
            <a:avLst/>
          </a:prstGeom>
          <a:noFill/>
        </p:spPr>
        <p:txBody>
          <a:bodyPr wrap="square" rtlCol="0">
            <a:spAutoFit/>
          </a:bodyPr>
          <a:lstStyle/>
          <a:p>
            <a:r>
              <a:rPr lang="en-GB" sz="2400" b="1" dirty="0">
                <a:solidFill>
                  <a:schemeClr val="bg1"/>
                </a:solidFill>
              </a:rPr>
              <a:t>Emergency Cash Reserve</a:t>
            </a:r>
          </a:p>
        </p:txBody>
      </p:sp>
      <p:sp>
        <p:nvSpPr>
          <p:cNvPr id="18" name="TextBox 17">
            <a:extLst>
              <a:ext uri="{FF2B5EF4-FFF2-40B4-BE49-F238E27FC236}">
                <a16:creationId xmlns:a16="http://schemas.microsoft.com/office/drawing/2014/main" id="{55F60757-30D7-45B0-23DD-60E46D496C1E}"/>
              </a:ext>
            </a:extLst>
          </p:cNvPr>
          <p:cNvSpPr txBox="1"/>
          <p:nvPr/>
        </p:nvSpPr>
        <p:spPr>
          <a:xfrm>
            <a:off x="955502" y="1175605"/>
            <a:ext cx="11001273" cy="1569660"/>
          </a:xfrm>
          <a:prstGeom prst="rect">
            <a:avLst/>
          </a:prstGeom>
          <a:noFill/>
        </p:spPr>
        <p:txBody>
          <a:bodyPr wrap="square" rtlCol="0">
            <a:spAutoFit/>
          </a:bodyPr>
          <a:lstStyle/>
          <a:p>
            <a:pPr indent="2692400"/>
            <a:r>
              <a:rPr lang="en-US" sz="2400" dirty="0">
                <a:solidFill>
                  <a:srgbClr val="595959"/>
                </a:solidFill>
              </a:rPr>
              <a:t>A common risk is </a:t>
            </a:r>
            <a:r>
              <a:rPr lang="en-US" sz="2400" b="1" dirty="0">
                <a:solidFill>
                  <a:srgbClr val="595959"/>
                </a:solidFill>
              </a:rPr>
              <a:t>cost overruns </a:t>
            </a:r>
            <a:r>
              <a:rPr lang="en-US" sz="2400" dirty="0">
                <a:solidFill>
                  <a:srgbClr val="595959"/>
                </a:solidFill>
              </a:rPr>
              <a:t>– </a:t>
            </a:r>
            <a:r>
              <a:rPr lang="en-US" sz="2400" b="1" dirty="0">
                <a:solidFill>
                  <a:srgbClr val="E96751"/>
                </a:solidFill>
              </a:rPr>
              <a:t>for example, </a:t>
            </a:r>
            <a:r>
              <a:rPr lang="en-US" sz="2400" dirty="0">
                <a:solidFill>
                  <a:srgbClr val="595959"/>
                </a:solidFill>
              </a:rPr>
              <a:t>energy prices spike, making utilities much more expensive than budgeted. Knowing this could happen, you might decide to invest in some energy-efficient appliances or have a bit extra in your emergency fund for utility bills.</a:t>
            </a:r>
          </a:p>
        </p:txBody>
      </p:sp>
      <p:sp>
        <p:nvSpPr>
          <p:cNvPr id="19" name="TextBox 18">
            <a:extLst>
              <a:ext uri="{FF2B5EF4-FFF2-40B4-BE49-F238E27FC236}">
                <a16:creationId xmlns:a16="http://schemas.microsoft.com/office/drawing/2014/main" id="{D3258612-2526-FAFF-31D0-A0394040A3E6}"/>
              </a:ext>
            </a:extLst>
          </p:cNvPr>
          <p:cNvSpPr txBox="1"/>
          <p:nvPr/>
        </p:nvSpPr>
        <p:spPr>
          <a:xfrm>
            <a:off x="1068343" y="3322199"/>
            <a:ext cx="10966867" cy="2308324"/>
          </a:xfrm>
          <a:prstGeom prst="rect">
            <a:avLst/>
          </a:prstGeom>
          <a:noFill/>
        </p:spPr>
        <p:txBody>
          <a:bodyPr wrap="square" rtlCol="0">
            <a:spAutoFit/>
          </a:bodyPr>
          <a:lstStyle/>
          <a:p>
            <a:pPr indent="3240000"/>
            <a:r>
              <a:rPr lang="en-US" sz="2400" dirty="0">
                <a:solidFill>
                  <a:srgbClr val="595959"/>
                </a:solidFill>
              </a:rPr>
              <a:t>Set money aside that you only use when something goes wrong. Many experts suggest having a few months’ worth of </a:t>
            </a:r>
            <a:r>
              <a:rPr lang="en-US" sz="2400" b="1" dirty="0">
                <a:solidFill>
                  <a:srgbClr val="595959"/>
                </a:solidFill>
              </a:rPr>
              <a:t>operating expenses saved </a:t>
            </a:r>
            <a:r>
              <a:rPr lang="en-US" sz="2400" dirty="0">
                <a:solidFill>
                  <a:srgbClr val="595959"/>
                </a:solidFill>
              </a:rPr>
              <a:t>if possible. </a:t>
            </a:r>
            <a:r>
              <a:rPr lang="en-US" sz="2400" b="1" dirty="0">
                <a:solidFill>
                  <a:srgbClr val="E96751"/>
                </a:solidFill>
              </a:rPr>
              <a:t>Example: </a:t>
            </a:r>
            <a:r>
              <a:rPr lang="en-US" sz="2400" dirty="0">
                <a:solidFill>
                  <a:srgbClr val="595959"/>
                </a:solidFill>
              </a:rPr>
              <a:t>If you know your </a:t>
            </a:r>
            <a:r>
              <a:rPr lang="en-US" sz="2400" b="1" dirty="0">
                <a:solidFill>
                  <a:srgbClr val="595959"/>
                </a:solidFill>
              </a:rPr>
              <a:t>fixed costs are €5,000 a month</a:t>
            </a:r>
            <a:r>
              <a:rPr lang="en-US" sz="2400" dirty="0">
                <a:solidFill>
                  <a:srgbClr val="595959"/>
                </a:solidFill>
              </a:rPr>
              <a:t>, having, say, €10,000 in an emergency fund means if you suddenly have a couple of near-zero revenue months (imagine a travel ban or pandemic scenario), you can still pay rent and basic bills and survive until things recover. </a:t>
            </a:r>
          </a:p>
        </p:txBody>
      </p:sp>
      <p:sp>
        <p:nvSpPr>
          <p:cNvPr id="27" name="TextBox 26">
            <a:extLst>
              <a:ext uri="{FF2B5EF4-FFF2-40B4-BE49-F238E27FC236}">
                <a16:creationId xmlns:a16="http://schemas.microsoft.com/office/drawing/2014/main" id="{8E2E2FAC-3C6C-9664-3389-973A313351B7}"/>
              </a:ext>
            </a:extLst>
          </p:cNvPr>
          <p:cNvSpPr txBox="1"/>
          <p:nvPr/>
        </p:nvSpPr>
        <p:spPr>
          <a:xfrm>
            <a:off x="543568" y="221469"/>
            <a:ext cx="11001273" cy="584775"/>
          </a:xfrm>
          <a:prstGeom prst="rect">
            <a:avLst/>
          </a:prstGeom>
          <a:noFill/>
        </p:spPr>
        <p:txBody>
          <a:bodyPr wrap="square">
            <a:spAutoFit/>
          </a:bodyPr>
          <a:lstStyle/>
          <a:p>
            <a:r>
              <a:rPr lang="en-IE" sz="3200" b="1" dirty="0">
                <a:solidFill>
                  <a:srgbClr val="E96751"/>
                </a:solidFill>
              </a:rPr>
              <a:t>Cost Over Runs </a:t>
            </a:r>
            <a:r>
              <a:rPr lang="en-IE" sz="3200" b="1" dirty="0">
                <a:solidFill>
                  <a:srgbClr val="418D8F"/>
                </a:solidFill>
              </a:rPr>
              <a:t>are a Common Challenge for </a:t>
            </a:r>
            <a:r>
              <a:rPr lang="en-IE" sz="3200" b="1" dirty="0" err="1">
                <a:solidFill>
                  <a:srgbClr val="418D8F"/>
                </a:solidFill>
              </a:rPr>
              <a:t>Busineses</a:t>
            </a:r>
            <a:endParaRPr lang="en-US" sz="3200" b="1" dirty="0">
              <a:solidFill>
                <a:srgbClr val="418D8F"/>
              </a:solidFill>
            </a:endParaRPr>
          </a:p>
        </p:txBody>
      </p:sp>
      <p:pic>
        <p:nvPicPr>
          <p:cNvPr id="4" name="Graphic 3" descr="Lights On with solid fill">
            <a:extLst>
              <a:ext uri="{FF2B5EF4-FFF2-40B4-BE49-F238E27FC236}">
                <a16:creationId xmlns:a16="http://schemas.microsoft.com/office/drawing/2014/main" id="{66C0E1FB-0A48-AA4E-EDE5-C64309A33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0" y="2884697"/>
            <a:ext cx="914400" cy="914400"/>
          </a:xfrm>
          <a:prstGeom prst="rect">
            <a:avLst/>
          </a:prstGeom>
        </p:spPr>
      </p:pic>
    </p:spTree>
    <p:extLst>
      <p:ext uri="{BB962C8B-B14F-4D97-AF65-F5344CB8AC3E}">
        <p14:creationId xmlns:p14="http://schemas.microsoft.com/office/powerpoint/2010/main" val="256743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6B86-6D4F-7D9F-B473-1A0E3C70E0AE}"/>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83CB83B-E7E4-673E-0B0B-40D8D50E04CD}"/>
              </a:ext>
            </a:extLst>
          </p:cNvPr>
          <p:cNvSpPr>
            <a:spLocks noGrp="1"/>
          </p:cNvSpPr>
          <p:nvPr>
            <p:ph type="body" sz="quarter" idx="18"/>
          </p:nvPr>
        </p:nvSpPr>
        <p:spPr>
          <a:xfrm>
            <a:off x="8462683" y="2054216"/>
            <a:ext cx="3361848" cy="1049221"/>
          </a:xfrm>
        </p:spPr>
        <p:txBody>
          <a:bodyPr/>
          <a:lstStyle/>
          <a:p>
            <a:pPr algn="r"/>
            <a:r>
              <a:rPr lang="en-US" b="0" dirty="0"/>
              <a:t>Managing Risks and Protecting Your Business </a:t>
            </a:r>
          </a:p>
        </p:txBody>
      </p:sp>
      <p:sp>
        <p:nvSpPr>
          <p:cNvPr id="18" name="Text Placeholder 17">
            <a:extLst>
              <a:ext uri="{FF2B5EF4-FFF2-40B4-BE49-F238E27FC236}">
                <a16:creationId xmlns:a16="http://schemas.microsoft.com/office/drawing/2014/main" id="{E2F11EE1-05FB-729F-2EB4-2417CD7E21B1}"/>
              </a:ext>
            </a:extLst>
          </p:cNvPr>
          <p:cNvSpPr>
            <a:spLocks noGrp="1"/>
          </p:cNvSpPr>
          <p:nvPr>
            <p:ph type="body" sz="quarter" idx="19"/>
          </p:nvPr>
        </p:nvSpPr>
        <p:spPr>
          <a:xfrm>
            <a:off x="9088874" y="1291420"/>
            <a:ext cx="2597067" cy="385564"/>
          </a:xfrm>
        </p:spPr>
        <p:txBody>
          <a:bodyPr/>
          <a:lstStyle/>
          <a:p>
            <a:pPr algn="r"/>
            <a:r>
              <a:rPr lang="en-IE" sz="4000" dirty="0"/>
              <a:t>Section 11</a:t>
            </a:r>
          </a:p>
          <a:p>
            <a:pPr algn="r"/>
            <a:endParaRPr lang="en-IE" sz="4000" dirty="0"/>
          </a:p>
        </p:txBody>
      </p:sp>
      <p:sp>
        <p:nvSpPr>
          <p:cNvPr id="22" name="Text Placeholder 7">
            <a:extLst>
              <a:ext uri="{FF2B5EF4-FFF2-40B4-BE49-F238E27FC236}">
                <a16:creationId xmlns:a16="http://schemas.microsoft.com/office/drawing/2014/main" id="{7C8D1D3D-2336-1DEF-D6C9-54FBD2D1BCF9}"/>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(Risk) </a:t>
            </a:r>
            <a:r>
              <a:rPr lang="en-US" sz="2400" i="1" dirty="0">
                <a:solidFill>
                  <a:srgbClr val="E96751"/>
                </a:solidFill>
              </a:rPr>
              <a:t>How can I </a:t>
            </a:r>
            <a:r>
              <a:rPr lang="en-US" sz="2400" b="1" i="1" dirty="0">
                <a:solidFill>
                  <a:srgbClr val="E96751"/>
                </a:solidFill>
              </a:rPr>
              <a:t>protect</a:t>
            </a:r>
            <a:r>
              <a:rPr lang="en-US" sz="2400" i="1" dirty="0">
                <a:solidFill>
                  <a:srgbClr val="E96751"/>
                </a:solidFill>
              </a:rPr>
              <a:t> my alternative accommodation business from future risks? </a:t>
            </a:r>
            <a:r>
              <a:rPr lang="en-US" sz="2400" b="1" i="1" dirty="0">
                <a:solidFill>
                  <a:srgbClr val="418D8F"/>
                </a:solidFill>
              </a:rPr>
              <a:t>(Financial Health) </a:t>
            </a:r>
            <a:r>
              <a:rPr lang="en-US" sz="2400" i="1" dirty="0">
                <a:solidFill>
                  <a:srgbClr val="E96751"/>
                </a:solidFill>
              </a:rPr>
              <a:t>How can I plan for </a:t>
            </a:r>
            <a:r>
              <a:rPr lang="en-US" sz="2400" b="1" i="1" dirty="0">
                <a:solidFill>
                  <a:srgbClr val="E96751"/>
                </a:solidFill>
              </a:rPr>
              <a:t>long-term financial health, </a:t>
            </a:r>
            <a:r>
              <a:rPr lang="en-US" sz="2400" i="1" dirty="0">
                <a:solidFill>
                  <a:srgbClr val="E96751"/>
                </a:solidFill>
              </a:rPr>
              <a:t>and make sure my business </a:t>
            </a:r>
            <a:r>
              <a:rPr lang="en-US" sz="2400" b="1" i="1" dirty="0">
                <a:solidFill>
                  <a:srgbClr val="E96751"/>
                </a:solidFill>
              </a:rPr>
              <a:t>remains viable</a:t>
            </a:r>
            <a:r>
              <a:rPr lang="en-US" sz="2400" i="1" dirty="0">
                <a:solidFill>
                  <a:srgbClr val="E96751"/>
                </a:solidFill>
              </a:rPr>
              <a:t>? </a:t>
            </a:r>
            <a:endParaRPr lang="en-US" sz="2400" b="1" i="1" dirty="0">
              <a:solidFill>
                <a:srgbClr val="418D8F"/>
              </a:solidFill>
            </a:endParaRPr>
          </a:p>
          <a:p>
            <a:pPr algn="ctr">
              <a:spcAft>
                <a:spcPts val="600"/>
              </a:spcAft>
            </a:pPr>
            <a:r>
              <a:rPr lang="en-US" b="1" dirty="0">
                <a:solidFill>
                  <a:srgbClr val="595959"/>
                </a:solidFill>
              </a:rPr>
              <a:t>Objective:</a:t>
            </a:r>
            <a:r>
              <a:rPr lang="en-US" dirty="0">
                <a:solidFill>
                  <a:srgbClr val="595959"/>
                </a:solidFill>
              </a:rPr>
              <a:t> (</a:t>
            </a:r>
            <a:r>
              <a:rPr lang="en-US" dirty="0"/>
              <a:t>Managing Risk, Environmental Sustainability and Long-Term Financial Health for Long-Term Viability) To help you assess and identify potential risks and future financial challenges that could impact your business, and what protection measures you can put in place.</a:t>
            </a:r>
            <a:endParaRPr lang="en-IE" dirty="0">
              <a:solidFill>
                <a:srgbClr val="E96751"/>
              </a:solidFill>
            </a:endParaRPr>
          </a:p>
        </p:txBody>
      </p:sp>
      <p:sp>
        <p:nvSpPr>
          <p:cNvPr id="24" name="Text Placeholder 23">
            <a:extLst>
              <a:ext uri="{FF2B5EF4-FFF2-40B4-BE49-F238E27FC236}">
                <a16:creationId xmlns:a16="http://schemas.microsoft.com/office/drawing/2014/main" id="{EDAB9389-B324-5A68-93C9-50E28A76073C}"/>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D7301A2F-4CDD-3693-3EEA-6F111986C3C3}"/>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966010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2626-32EF-66A0-EA6D-75CE49912C4F}"/>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9600AE8A-738C-00BE-89F4-C218EF289C3F}"/>
              </a:ext>
            </a:extLst>
          </p:cNvPr>
          <p:cNvSpPr>
            <a:spLocks noGrp="1"/>
          </p:cNvSpPr>
          <p:nvPr>
            <p:ph type="body" sz="quarter" idx="21"/>
          </p:nvPr>
        </p:nvSpPr>
        <p:spPr>
          <a:xfrm>
            <a:off x="4605602" y="461834"/>
            <a:ext cx="6537528" cy="4530541"/>
          </a:xfrm>
        </p:spPr>
        <p:txBody>
          <a:bodyPr/>
          <a:lstStyle/>
          <a:p>
            <a:pPr>
              <a:spcAft>
                <a:spcPts val="1200"/>
              </a:spcAft>
            </a:pPr>
            <a:r>
              <a:rPr lang="en-US" sz="2400" b="1" dirty="0">
                <a:solidFill>
                  <a:srgbClr val="595959"/>
                </a:solidFill>
              </a:rPr>
              <a:t>Costs rarely stay constant – electricity prices might rise, or suppliers charge more. </a:t>
            </a:r>
            <a:r>
              <a:rPr lang="en-US" sz="2400" dirty="0">
                <a:solidFill>
                  <a:srgbClr val="595959"/>
                </a:solidFill>
              </a:rPr>
              <a:t>It’s wise to include an </a:t>
            </a:r>
            <a:r>
              <a:rPr lang="en-US" sz="2400" b="1" i="1" dirty="0">
                <a:solidFill>
                  <a:srgbClr val="E96751"/>
                </a:solidFill>
              </a:rPr>
              <a:t>“inflation” </a:t>
            </a:r>
            <a:r>
              <a:rPr lang="en-US" sz="2400" dirty="0"/>
              <a:t>scenario. </a:t>
            </a:r>
          </a:p>
          <a:p>
            <a:pPr>
              <a:spcAft>
                <a:spcPts val="1200"/>
              </a:spcAft>
            </a:pPr>
            <a:endParaRPr lang="en-US" sz="2400" dirty="0"/>
          </a:p>
          <a:p>
            <a:pPr>
              <a:spcAft>
                <a:spcPts val="1200"/>
              </a:spcAft>
            </a:pPr>
            <a:r>
              <a:rPr lang="en-US" sz="2400" b="1" dirty="0">
                <a:solidFill>
                  <a:srgbClr val="E96751"/>
                </a:solidFill>
              </a:rPr>
              <a:t>For example</a:t>
            </a:r>
            <a:r>
              <a:rPr lang="en-US" sz="2400" dirty="0"/>
              <a:t>, </a:t>
            </a:r>
            <a:r>
              <a:rPr lang="en-US" sz="2400" b="1" i="1" dirty="0">
                <a:solidFill>
                  <a:srgbClr val="595959"/>
                </a:solidFill>
              </a:rPr>
              <a:t>what is the impact if utility costs go up 15% next year? </a:t>
            </a:r>
          </a:p>
          <a:p>
            <a:pPr>
              <a:spcAft>
                <a:spcPts val="1200"/>
              </a:spcAft>
            </a:pPr>
            <a:r>
              <a:rPr lang="en-US" sz="2400" dirty="0">
                <a:solidFill>
                  <a:srgbClr val="595959"/>
                </a:solidFill>
              </a:rPr>
              <a:t>You can adjust those numbers in your cost table and see the profit shrink. </a:t>
            </a:r>
          </a:p>
          <a:p>
            <a:pPr>
              <a:spcAft>
                <a:spcPts val="1200"/>
              </a:spcAft>
            </a:pPr>
            <a:r>
              <a:rPr lang="en-US" sz="2400" dirty="0">
                <a:solidFill>
                  <a:srgbClr val="595959"/>
                </a:solidFill>
              </a:rPr>
              <a:t>If a significant cost increase is likely, plan to counteract it (perhaps by raising prices a bit, improving energy efficiency, etc.). </a:t>
            </a:r>
          </a:p>
        </p:txBody>
      </p:sp>
      <p:sp>
        <p:nvSpPr>
          <p:cNvPr id="8" name="Text Placeholder 7">
            <a:extLst>
              <a:ext uri="{FF2B5EF4-FFF2-40B4-BE49-F238E27FC236}">
                <a16:creationId xmlns:a16="http://schemas.microsoft.com/office/drawing/2014/main" id="{97DA4EBC-64E0-3384-6045-7E7B99DB698D}"/>
              </a:ext>
            </a:extLst>
          </p:cNvPr>
          <p:cNvSpPr>
            <a:spLocks noGrp="1"/>
          </p:cNvSpPr>
          <p:nvPr>
            <p:ph type="body" sz="quarter" idx="19"/>
          </p:nvPr>
        </p:nvSpPr>
        <p:spPr>
          <a:xfrm>
            <a:off x="190500" y="1213272"/>
            <a:ext cx="3222015" cy="385564"/>
          </a:xfrm>
        </p:spPr>
        <p:txBody>
          <a:bodyPr/>
          <a:lstStyle/>
          <a:p>
            <a:r>
              <a:rPr lang="en-IE" sz="3400" dirty="0"/>
              <a:t>Possible: </a:t>
            </a:r>
          </a:p>
          <a:p>
            <a:r>
              <a:rPr lang="en-IE" sz="3400" b="0" dirty="0"/>
              <a:t>Cost Inflation Scenario </a:t>
            </a:r>
          </a:p>
          <a:p>
            <a:endParaRPr lang="en-IE" sz="3400" b="0" dirty="0"/>
          </a:p>
        </p:txBody>
      </p:sp>
    </p:spTree>
    <p:extLst>
      <p:ext uri="{BB962C8B-B14F-4D97-AF65-F5344CB8AC3E}">
        <p14:creationId xmlns:p14="http://schemas.microsoft.com/office/powerpoint/2010/main" val="3714397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7AFD-1AA3-1193-DC5C-F8CF6D84C1B1}"/>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29F7CF05-F600-54C7-AADC-E9C5B323DFBC}"/>
              </a:ext>
            </a:extLst>
          </p:cNvPr>
          <p:cNvSpPr>
            <a:spLocks noGrp="1"/>
          </p:cNvSpPr>
          <p:nvPr>
            <p:ph type="body" sz="quarter" idx="21"/>
          </p:nvPr>
        </p:nvSpPr>
        <p:spPr>
          <a:xfrm>
            <a:off x="4605602" y="739739"/>
            <a:ext cx="6349269" cy="4530541"/>
          </a:xfrm>
        </p:spPr>
        <p:txBody>
          <a:bodyPr/>
          <a:lstStyle/>
          <a:p>
            <a:pPr>
              <a:spcAft>
                <a:spcPts val="2400"/>
              </a:spcAft>
            </a:pPr>
            <a:r>
              <a:rPr lang="en-US" sz="2800" b="1" dirty="0">
                <a:solidFill>
                  <a:srgbClr val="459597"/>
                </a:solidFill>
              </a:rPr>
              <a:t>Solution = Contingency:</a:t>
            </a:r>
            <a:r>
              <a:rPr lang="en-US" sz="2800" dirty="0">
                <a:solidFill>
                  <a:srgbClr val="459597"/>
                </a:solidFill>
              </a:rPr>
              <a:t> </a:t>
            </a:r>
            <a:r>
              <a:rPr lang="en-US" sz="2400" dirty="0">
                <a:solidFill>
                  <a:srgbClr val="595959"/>
                </a:solidFill>
              </a:rPr>
              <a:t>This refers to </a:t>
            </a:r>
            <a:r>
              <a:rPr lang="en-US" sz="2400" b="1" dirty="0">
                <a:solidFill>
                  <a:srgbClr val="595959"/>
                </a:solidFill>
              </a:rPr>
              <a:t>extra budget </a:t>
            </a:r>
            <a:r>
              <a:rPr lang="en-US" sz="2400" dirty="0">
                <a:solidFill>
                  <a:srgbClr val="595959"/>
                </a:solidFill>
              </a:rPr>
              <a:t>set aside for </a:t>
            </a:r>
            <a:r>
              <a:rPr lang="en-US" sz="2400" b="1" dirty="0">
                <a:solidFill>
                  <a:srgbClr val="595959"/>
                </a:solidFill>
              </a:rPr>
              <a:t>unexpected costs or price increases</a:t>
            </a:r>
            <a:r>
              <a:rPr lang="en-US" sz="2400" dirty="0">
                <a:solidFill>
                  <a:srgbClr val="595959"/>
                </a:solidFill>
              </a:rPr>
              <a:t>. We included a contingency in startup costs.</a:t>
            </a:r>
          </a:p>
          <a:p>
            <a:pPr>
              <a:spcAft>
                <a:spcPts val="2400"/>
              </a:spcAft>
            </a:pPr>
            <a:r>
              <a:rPr lang="en-US" sz="2400" dirty="0">
                <a:solidFill>
                  <a:srgbClr val="595959"/>
                </a:solidFill>
              </a:rPr>
              <a:t>Similar applies to annual costs,</a:t>
            </a:r>
            <a:r>
              <a:rPr lang="en-US" sz="2400" b="1" dirty="0">
                <a:solidFill>
                  <a:srgbClr val="595959"/>
                </a:solidFill>
              </a:rPr>
              <a:t> </a:t>
            </a:r>
            <a:r>
              <a:rPr lang="en-US" sz="2400" dirty="0">
                <a:solidFill>
                  <a:srgbClr val="595959"/>
                </a:solidFill>
              </a:rPr>
              <a:t>you might want a contingency line </a:t>
            </a:r>
            <a:r>
              <a:rPr lang="en-US" sz="2400" b="1" dirty="0">
                <a:solidFill>
                  <a:srgbClr val="595959"/>
                </a:solidFill>
              </a:rPr>
              <a:t>(say 5-10% of expenses) </a:t>
            </a:r>
            <a:r>
              <a:rPr lang="en-US" sz="2400" dirty="0">
                <a:solidFill>
                  <a:srgbClr val="595959"/>
                </a:solidFill>
              </a:rPr>
              <a:t>or at least be aware that your actual results may vary. </a:t>
            </a:r>
          </a:p>
          <a:p>
            <a:pPr>
              <a:spcAft>
                <a:spcPts val="2400"/>
              </a:spcAft>
            </a:pPr>
            <a:r>
              <a:rPr lang="en-US" sz="2400" dirty="0">
                <a:solidFill>
                  <a:srgbClr val="595959"/>
                </a:solidFill>
              </a:rPr>
              <a:t>Planning a scenario with across-the-board </a:t>
            </a:r>
            <a:r>
              <a:rPr lang="en-US" sz="2400" b="1" dirty="0">
                <a:solidFill>
                  <a:srgbClr val="595959"/>
                </a:solidFill>
              </a:rPr>
              <a:t>10% higher expenses </a:t>
            </a:r>
            <a:r>
              <a:rPr lang="en-US" sz="2400" dirty="0">
                <a:solidFill>
                  <a:srgbClr val="595959"/>
                </a:solidFill>
              </a:rPr>
              <a:t>can stress-test your business model.</a:t>
            </a:r>
          </a:p>
        </p:txBody>
      </p:sp>
      <p:sp>
        <p:nvSpPr>
          <p:cNvPr id="8" name="Text Placeholder 7">
            <a:extLst>
              <a:ext uri="{FF2B5EF4-FFF2-40B4-BE49-F238E27FC236}">
                <a16:creationId xmlns:a16="http://schemas.microsoft.com/office/drawing/2014/main" id="{BBA82C81-3551-10BD-0600-7815E1CA3329}"/>
              </a:ext>
            </a:extLst>
          </p:cNvPr>
          <p:cNvSpPr>
            <a:spLocks noGrp="1"/>
          </p:cNvSpPr>
          <p:nvPr>
            <p:ph type="body" sz="quarter" idx="19"/>
          </p:nvPr>
        </p:nvSpPr>
        <p:spPr>
          <a:xfrm>
            <a:off x="190500" y="1213272"/>
            <a:ext cx="3222015" cy="385564"/>
          </a:xfrm>
        </p:spPr>
        <p:txBody>
          <a:bodyPr/>
          <a:lstStyle/>
          <a:p>
            <a:r>
              <a:rPr lang="en-IE" sz="3400" dirty="0"/>
              <a:t>Possible: </a:t>
            </a:r>
          </a:p>
          <a:p>
            <a:r>
              <a:rPr lang="en-IE" sz="3400" b="0" dirty="0"/>
              <a:t>Cost Inflation Scenario </a:t>
            </a:r>
          </a:p>
          <a:p>
            <a:endParaRPr lang="en-IE" sz="3400" b="0" dirty="0"/>
          </a:p>
        </p:txBody>
      </p:sp>
    </p:spTree>
    <p:extLst>
      <p:ext uri="{BB962C8B-B14F-4D97-AF65-F5344CB8AC3E}">
        <p14:creationId xmlns:p14="http://schemas.microsoft.com/office/powerpoint/2010/main" val="1505196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7810-9E8B-E650-A2D3-5FC909CBC60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13B80FF-BC02-632A-3088-AB13139C57B1}"/>
              </a:ext>
            </a:extLst>
          </p:cNvPr>
          <p:cNvSpPr>
            <a:spLocks noGrp="1"/>
          </p:cNvSpPr>
          <p:nvPr>
            <p:ph type="body" sz="quarter" idx="16"/>
          </p:nvPr>
        </p:nvSpPr>
        <p:spPr>
          <a:xfrm>
            <a:off x="788656" y="279095"/>
            <a:ext cx="10614687" cy="803654"/>
          </a:xfrm>
        </p:spPr>
        <p:txBody>
          <a:bodyPr/>
          <a:lstStyle/>
          <a:p>
            <a:r>
              <a:rPr lang="en-IE" sz="2800" dirty="0"/>
              <a:t>Understand Your Financial Situation – </a:t>
            </a:r>
            <a:r>
              <a:rPr lang="en-IE" sz="2800" dirty="0">
                <a:solidFill>
                  <a:srgbClr val="E96751"/>
                </a:solidFill>
              </a:rPr>
              <a:t>Identify Opportunities</a:t>
            </a:r>
          </a:p>
        </p:txBody>
      </p:sp>
      <p:sp>
        <p:nvSpPr>
          <p:cNvPr id="10" name="Flowchart: Alternate Process 9">
            <a:extLst>
              <a:ext uri="{FF2B5EF4-FFF2-40B4-BE49-F238E27FC236}">
                <a16:creationId xmlns:a16="http://schemas.microsoft.com/office/drawing/2014/main" id="{015556FA-BA2D-7DFB-3260-A462ECD5A72B}"/>
              </a:ext>
            </a:extLst>
          </p:cNvPr>
          <p:cNvSpPr/>
          <p:nvPr/>
        </p:nvSpPr>
        <p:spPr>
          <a:xfrm>
            <a:off x="735007" y="879403"/>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D34CE0CD-8814-C1C8-16F7-527C2B8CC974}"/>
              </a:ext>
            </a:extLst>
          </p:cNvPr>
          <p:cNvSpPr txBox="1">
            <a:spLocks/>
          </p:cNvSpPr>
          <p:nvPr/>
        </p:nvSpPr>
        <p:spPr>
          <a:xfrm>
            <a:off x="909768" y="1002097"/>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Identify Strengths, Weaknesses &amp; Opportunities</a:t>
            </a:r>
            <a:endParaRPr lang="en-IE" sz="2800" i="1" dirty="0">
              <a:solidFill>
                <a:schemeClr val="bg1"/>
              </a:solidFill>
            </a:endParaRPr>
          </a:p>
        </p:txBody>
      </p:sp>
      <p:sp>
        <p:nvSpPr>
          <p:cNvPr id="13" name="Text Placeholder 5">
            <a:extLst>
              <a:ext uri="{FF2B5EF4-FFF2-40B4-BE49-F238E27FC236}">
                <a16:creationId xmlns:a16="http://schemas.microsoft.com/office/drawing/2014/main" id="{9B6434BE-6E20-AD4E-3723-D5747C6F347E}"/>
              </a:ext>
            </a:extLst>
          </p:cNvPr>
          <p:cNvSpPr txBox="1">
            <a:spLocks/>
          </p:cNvSpPr>
          <p:nvPr/>
        </p:nvSpPr>
        <p:spPr>
          <a:xfrm>
            <a:off x="1531041" y="201455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b="1" dirty="0">
                <a:solidFill>
                  <a:srgbClr val="595959"/>
                </a:solidFill>
              </a:rPr>
              <a:t>As you review, note areas of strength to leverage and weaknesses to address. Strengths</a:t>
            </a:r>
            <a:r>
              <a:rPr lang="en-US" dirty="0">
                <a:solidFill>
                  <a:srgbClr val="595959"/>
                </a:solidFill>
              </a:rPr>
              <a:t> could include a high profit margin on certain offerings (such as your guided tours or meal services) or a strong cash reserve. </a:t>
            </a:r>
            <a:r>
              <a:rPr lang="en-US" b="1" dirty="0">
                <a:solidFill>
                  <a:srgbClr val="595959"/>
                </a:solidFill>
              </a:rPr>
              <a:t>Weaknesses </a:t>
            </a:r>
            <a:r>
              <a:rPr lang="en-US" dirty="0">
                <a:solidFill>
                  <a:srgbClr val="595959"/>
                </a:solidFill>
              </a:rPr>
              <a:t>might be high debt or seasonal cash flow problems (e.g., every winter you dip into the red). Perhaps your occupancy is high on weekends but low on weekdays, or your utility costs are increasing faster than your revenue. These insights help shape your strategy. </a:t>
            </a:r>
            <a:endParaRPr lang="en-US" i="1" dirty="0">
              <a:solidFill>
                <a:srgbClr val="595959"/>
              </a:solidFill>
            </a:endParaRPr>
          </a:p>
        </p:txBody>
      </p:sp>
      <p:sp>
        <p:nvSpPr>
          <p:cNvPr id="14" name="Flowchart: Alternate Process 13">
            <a:extLst>
              <a:ext uri="{FF2B5EF4-FFF2-40B4-BE49-F238E27FC236}">
                <a16:creationId xmlns:a16="http://schemas.microsoft.com/office/drawing/2014/main" id="{9867AB9B-4AD5-42BB-7D28-0E24AD890F70}"/>
              </a:ext>
            </a:extLst>
          </p:cNvPr>
          <p:cNvSpPr/>
          <p:nvPr/>
        </p:nvSpPr>
        <p:spPr>
          <a:xfrm>
            <a:off x="1377912" y="1928443"/>
            <a:ext cx="9964593" cy="275785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B6F03CD5-4B0D-1900-AB00-E88859AD6617}"/>
              </a:ext>
            </a:extLst>
          </p:cNvPr>
          <p:cNvSpPr txBox="1">
            <a:spLocks/>
          </p:cNvSpPr>
          <p:nvPr/>
        </p:nvSpPr>
        <p:spPr>
          <a:xfrm>
            <a:off x="1570007" y="518302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800" b="1" dirty="0">
                <a:solidFill>
                  <a:srgbClr val="EC7C69"/>
                </a:solidFill>
              </a:rPr>
              <a:t>Example: </a:t>
            </a:r>
            <a:r>
              <a:rPr lang="en-US" altLang="en-US" dirty="0">
                <a:solidFill>
                  <a:srgbClr val="595959"/>
                </a:solidFill>
              </a:rPr>
              <a:t>A strength, like a loyal customer base, might lead you to implement a referral program to boost bookings, whereas a weakness, like high debt, might lead you to </a:t>
            </a:r>
            <a:r>
              <a:rPr lang="en-US" altLang="en-US" dirty="0" err="1">
                <a:solidFill>
                  <a:srgbClr val="595959"/>
                </a:solidFill>
              </a:rPr>
              <a:t>prioritise</a:t>
            </a:r>
            <a:r>
              <a:rPr lang="en-US" altLang="en-US" dirty="0">
                <a:solidFill>
                  <a:srgbClr val="595959"/>
                </a:solidFill>
              </a:rPr>
              <a:t> using profits to pay down loans.</a:t>
            </a:r>
            <a:endParaRPr lang="en-IE" dirty="0">
              <a:solidFill>
                <a:srgbClr val="595959"/>
              </a:solidFill>
            </a:endParaRPr>
          </a:p>
        </p:txBody>
      </p:sp>
      <p:sp>
        <p:nvSpPr>
          <p:cNvPr id="16" name="Flowchart: Alternate Process 15">
            <a:extLst>
              <a:ext uri="{FF2B5EF4-FFF2-40B4-BE49-F238E27FC236}">
                <a16:creationId xmlns:a16="http://schemas.microsoft.com/office/drawing/2014/main" id="{AAE4C965-8670-F6EE-9BFB-50287277F1E3}"/>
              </a:ext>
            </a:extLst>
          </p:cNvPr>
          <p:cNvSpPr/>
          <p:nvPr/>
        </p:nvSpPr>
        <p:spPr>
          <a:xfrm>
            <a:off x="1477711" y="5052251"/>
            <a:ext cx="9964593" cy="155648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70AB108C-1877-F47D-FBDA-7AF7CAB02A48}"/>
              </a:ext>
            </a:extLst>
          </p:cNvPr>
          <p:cNvCxnSpPr>
            <a:cxnSpLocks/>
            <a:stCxn id="10" idx="1"/>
            <a:endCxn id="14" idx="1"/>
          </p:cNvCxnSpPr>
          <p:nvPr/>
        </p:nvCxnSpPr>
        <p:spPr>
          <a:xfrm rot="10800000" flipH="1" flipV="1">
            <a:off x="735006" y="1281230"/>
            <a:ext cx="642905" cy="20261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E304C88-BE4A-F440-7A9F-1AAA7462FFCA}"/>
              </a:ext>
            </a:extLst>
          </p:cNvPr>
          <p:cNvCxnSpPr>
            <a:cxnSpLocks/>
          </p:cNvCxnSpPr>
          <p:nvPr/>
        </p:nvCxnSpPr>
        <p:spPr>
          <a:xfrm rot="16200000" flipH="1">
            <a:off x="-2868" y="405993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descr="Scales of justice with solid fill">
            <a:extLst>
              <a:ext uri="{FF2B5EF4-FFF2-40B4-BE49-F238E27FC236}">
                <a16:creationId xmlns:a16="http://schemas.microsoft.com/office/drawing/2014/main" id="{F95A8841-E0A9-EF5B-D1E2-15DD61C9F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1560" y="873060"/>
            <a:ext cx="816340" cy="816340"/>
          </a:xfrm>
          <a:prstGeom prst="rect">
            <a:avLst/>
          </a:prstGeom>
        </p:spPr>
      </p:pic>
    </p:spTree>
    <p:extLst>
      <p:ext uri="{BB962C8B-B14F-4D97-AF65-F5344CB8AC3E}">
        <p14:creationId xmlns:p14="http://schemas.microsoft.com/office/powerpoint/2010/main" val="3287672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9A19B1-CAFB-F078-E463-B49DD101F71E}"/>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5D7C15A5-9F29-B06E-39AB-CDBE614AA91A}"/>
              </a:ext>
            </a:extLst>
          </p:cNvPr>
          <p:cNvSpPr>
            <a:spLocks noGrp="1"/>
          </p:cNvSpPr>
          <p:nvPr>
            <p:ph type="body" sz="quarter" idx="21"/>
          </p:nvPr>
        </p:nvSpPr>
        <p:spPr>
          <a:xfrm>
            <a:off x="4713531" y="503482"/>
            <a:ext cx="6573033" cy="4530541"/>
          </a:xfrm>
        </p:spPr>
        <p:txBody>
          <a:bodyPr/>
          <a:lstStyle/>
          <a:p>
            <a:pPr>
              <a:spcAft>
                <a:spcPts val="600"/>
              </a:spcAft>
            </a:pPr>
            <a:r>
              <a:rPr lang="en-US" sz="2400" dirty="0"/>
              <a:t>By knowing where you stand, you can set a strategy that </a:t>
            </a:r>
            <a:r>
              <a:rPr lang="en-US" sz="2400" b="1" dirty="0"/>
              <a:t>addresses challenges and builds on opportunities</a:t>
            </a:r>
            <a:r>
              <a:rPr lang="en-US" sz="2400" dirty="0"/>
              <a:t>. This means looking closely at:</a:t>
            </a:r>
          </a:p>
          <a:p>
            <a:pPr>
              <a:spcAft>
                <a:spcPts val="600"/>
              </a:spcAft>
            </a:pPr>
            <a:endParaRPr lang="en-US" sz="2400" dirty="0"/>
          </a:p>
          <a:p>
            <a:pPr marL="342900" indent="-342900">
              <a:buFont typeface="Wingdings" panose="05000000000000000000" pitchFamily="2" charset="2"/>
              <a:buChar char="ü"/>
            </a:pPr>
            <a:r>
              <a:rPr lang="en-US" sz="2400" dirty="0"/>
              <a:t>your </a:t>
            </a:r>
            <a:r>
              <a:rPr lang="en-US" sz="2400" b="1" dirty="0"/>
              <a:t>costs</a:t>
            </a:r>
            <a:r>
              <a:rPr lang="en-US" sz="2400" dirty="0"/>
              <a:t>,</a:t>
            </a:r>
          </a:p>
          <a:p>
            <a:pPr marL="342900" indent="-342900">
              <a:buFont typeface="Wingdings" panose="05000000000000000000" pitchFamily="2" charset="2"/>
              <a:buChar char="ü"/>
            </a:pPr>
            <a:r>
              <a:rPr lang="en-US" sz="2400" dirty="0"/>
              <a:t>your </a:t>
            </a:r>
            <a:r>
              <a:rPr lang="en-US" sz="2400" b="1" dirty="0"/>
              <a:t>revenue patterns</a:t>
            </a:r>
            <a:r>
              <a:rPr lang="en-US" sz="2400" dirty="0"/>
              <a:t>, and</a:t>
            </a:r>
          </a:p>
          <a:p>
            <a:pPr marL="342900" indent="-342900">
              <a:buFont typeface="Wingdings" panose="05000000000000000000" pitchFamily="2" charset="2"/>
              <a:buChar char="ü"/>
            </a:pPr>
            <a:r>
              <a:rPr lang="en-US" sz="2400" dirty="0"/>
              <a:t>how your </a:t>
            </a:r>
            <a:r>
              <a:rPr lang="en-US" sz="2400" b="1" dirty="0"/>
              <a:t>resources (land, staff, time)</a:t>
            </a:r>
            <a:r>
              <a:rPr lang="en-US" sz="2400" dirty="0"/>
              <a:t> are being used — or not.</a:t>
            </a:r>
          </a:p>
          <a:p>
            <a:endParaRPr lang="en-US" sz="2400" dirty="0"/>
          </a:p>
          <a:p>
            <a:pPr>
              <a:spcAft>
                <a:spcPts val="600"/>
              </a:spcAft>
            </a:pPr>
            <a:r>
              <a:rPr lang="en-US" sz="2800" b="1" dirty="0">
                <a:solidFill>
                  <a:schemeClr val="bg1"/>
                </a:solidFill>
                <a:highlight>
                  <a:srgbClr val="E96751"/>
                </a:highlight>
              </a:rPr>
              <a:t>Example 1: </a:t>
            </a:r>
            <a:r>
              <a:rPr lang="en-US" sz="2800" dirty="0">
                <a:solidFill>
                  <a:schemeClr val="bg1"/>
                </a:solidFill>
                <a:highlight>
                  <a:srgbClr val="E96751"/>
                </a:highlight>
              </a:rPr>
              <a:t>Your </a:t>
            </a:r>
            <a:r>
              <a:rPr lang="en-US" sz="2800" b="1" dirty="0">
                <a:solidFill>
                  <a:schemeClr val="bg1"/>
                </a:solidFill>
                <a:highlight>
                  <a:srgbClr val="E96751"/>
                </a:highlight>
              </a:rPr>
              <a:t>cleaning costs are very high;</a:t>
            </a:r>
            <a:r>
              <a:rPr lang="en-US" sz="2800" dirty="0">
                <a:solidFill>
                  <a:schemeClr val="bg1"/>
                </a:solidFill>
                <a:highlight>
                  <a:srgbClr val="E96751"/>
                </a:highlight>
              </a:rPr>
              <a:t> </a:t>
            </a:r>
            <a:r>
              <a:rPr lang="en-US" sz="2400" dirty="0"/>
              <a:t>your strategy might include finding a more cost-effective cleaning service or investing in equipment that reduces costs in the long term. </a:t>
            </a:r>
          </a:p>
          <a:p>
            <a:pPr marL="342900" indent="-342900">
              <a:buFont typeface="Wingdings" panose="05000000000000000000" pitchFamily="2" charset="2"/>
              <a:buChar char="ü"/>
            </a:pPr>
            <a:r>
              <a:rPr lang="en-US" sz="2400" dirty="0"/>
              <a:t>Compare different cleaning service providers</a:t>
            </a:r>
          </a:p>
          <a:p>
            <a:pPr marL="342900" indent="-342900">
              <a:buFont typeface="Wingdings" panose="05000000000000000000" pitchFamily="2" charset="2"/>
              <a:buChar char="ü"/>
            </a:pPr>
            <a:r>
              <a:rPr lang="en-US" sz="2400" dirty="0"/>
              <a:t>Hire seasonal staff instead of contractors</a:t>
            </a:r>
          </a:p>
          <a:p>
            <a:pPr marL="342900" indent="-342900">
              <a:buFont typeface="Wingdings" panose="05000000000000000000" pitchFamily="2" charset="2"/>
              <a:buChar char="ü"/>
            </a:pPr>
            <a:r>
              <a:rPr lang="en-US" sz="2400" dirty="0"/>
              <a:t>Investing in better laundry or…</a:t>
            </a:r>
          </a:p>
          <a:p>
            <a:pPr>
              <a:spcAft>
                <a:spcPts val="600"/>
              </a:spcAft>
            </a:pPr>
            <a:endParaRPr lang="en-IE" sz="2400" dirty="0"/>
          </a:p>
        </p:txBody>
      </p:sp>
      <p:sp>
        <p:nvSpPr>
          <p:cNvPr id="7" name="Text Placeholder 6">
            <a:extLst>
              <a:ext uri="{FF2B5EF4-FFF2-40B4-BE49-F238E27FC236}">
                <a16:creationId xmlns:a16="http://schemas.microsoft.com/office/drawing/2014/main" id="{43561CB1-10F9-D2C9-3132-F2772DBFB1D5}"/>
              </a:ext>
            </a:extLst>
          </p:cNvPr>
          <p:cNvSpPr>
            <a:spLocks noGrp="1"/>
          </p:cNvSpPr>
          <p:nvPr>
            <p:ph type="body" sz="quarter" idx="18"/>
          </p:nvPr>
        </p:nvSpPr>
        <p:spPr>
          <a:xfrm>
            <a:off x="675021" y="3232809"/>
            <a:ext cx="2680738" cy="1049221"/>
          </a:xfrm>
        </p:spPr>
        <p:txBody>
          <a:bodyPr/>
          <a:lstStyle/>
          <a:p>
            <a:r>
              <a:rPr lang="en-IE" b="0" dirty="0"/>
              <a:t>How to Address Challenges and Build Opportunities</a:t>
            </a:r>
          </a:p>
        </p:txBody>
      </p:sp>
      <p:sp>
        <p:nvSpPr>
          <p:cNvPr id="8" name="Text Placeholder 7">
            <a:extLst>
              <a:ext uri="{FF2B5EF4-FFF2-40B4-BE49-F238E27FC236}">
                <a16:creationId xmlns:a16="http://schemas.microsoft.com/office/drawing/2014/main" id="{E7A0A2FB-A533-24E3-4B1B-B2500B6D4F1C}"/>
              </a:ext>
            </a:extLst>
          </p:cNvPr>
          <p:cNvSpPr>
            <a:spLocks noGrp="1"/>
          </p:cNvSpPr>
          <p:nvPr>
            <p:ph type="body" sz="quarter" idx="19"/>
          </p:nvPr>
        </p:nvSpPr>
        <p:spPr>
          <a:xfrm>
            <a:off x="716856" y="2190407"/>
            <a:ext cx="2597067" cy="385564"/>
          </a:xfrm>
        </p:spPr>
        <p:txBody>
          <a:bodyPr/>
          <a:lstStyle/>
          <a:p>
            <a:r>
              <a:rPr lang="en-IE" dirty="0"/>
              <a:t>Know Where You Stand</a:t>
            </a:r>
          </a:p>
        </p:txBody>
      </p:sp>
    </p:spTree>
    <p:extLst>
      <p:ext uri="{BB962C8B-B14F-4D97-AF65-F5344CB8AC3E}">
        <p14:creationId xmlns:p14="http://schemas.microsoft.com/office/powerpoint/2010/main" val="2603678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C113-CE8A-0C9C-4E57-73AFAF9EABB3}"/>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E2559F37-A87D-E952-A8E9-818D9AFD70B1}"/>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48D82AA9-C44E-D941-DB75-622E300095D5}"/>
              </a:ext>
            </a:extLst>
          </p:cNvPr>
          <p:cNvSpPr>
            <a:spLocks noGrp="1"/>
          </p:cNvSpPr>
          <p:nvPr>
            <p:ph type="body" sz="quarter" idx="21"/>
          </p:nvPr>
        </p:nvSpPr>
        <p:spPr>
          <a:xfrm>
            <a:off x="4713531" y="310700"/>
            <a:ext cx="6573033" cy="4530541"/>
          </a:xfrm>
        </p:spPr>
        <p:txBody>
          <a:bodyPr/>
          <a:lstStyle/>
          <a:p>
            <a:pPr>
              <a:spcAft>
                <a:spcPts val="600"/>
              </a:spcAft>
            </a:pPr>
            <a:r>
              <a:rPr lang="en-US" sz="2400" dirty="0"/>
              <a:t>…cleaning equipment (which pays off over time)</a:t>
            </a:r>
          </a:p>
          <a:p>
            <a:pPr marL="342900" indent="-342900">
              <a:buFont typeface="Wingdings" panose="05000000000000000000" pitchFamily="2" charset="2"/>
              <a:buChar char="ü"/>
            </a:pPr>
            <a:r>
              <a:rPr lang="en-US" sz="2400" dirty="0"/>
              <a:t>Using less  but higher-quality changeover days per week</a:t>
            </a:r>
          </a:p>
          <a:p>
            <a:pPr marL="342900" indent="-342900">
              <a:buFont typeface="Wingdings" panose="05000000000000000000" pitchFamily="2" charset="2"/>
              <a:buChar char="ü"/>
            </a:pPr>
            <a:endParaRPr lang="en-US" sz="2400" dirty="0"/>
          </a:p>
          <a:p>
            <a:r>
              <a:rPr lang="en-US" sz="2400" b="1" dirty="0">
                <a:solidFill>
                  <a:srgbClr val="E96751"/>
                </a:solidFill>
              </a:rPr>
              <a:t>Result:</a:t>
            </a:r>
            <a:r>
              <a:rPr lang="en-US" sz="2400" dirty="0">
                <a:solidFill>
                  <a:srgbClr val="E96751"/>
                </a:solidFill>
              </a:rPr>
              <a:t> </a:t>
            </a:r>
            <a:r>
              <a:rPr lang="en-US" sz="2400" dirty="0"/>
              <a:t>You reduce ongoing costs, without sacrificing guest satisfaction.</a:t>
            </a:r>
          </a:p>
          <a:p>
            <a:endParaRPr lang="en-US" sz="2400" dirty="0"/>
          </a:p>
          <a:p>
            <a:pPr>
              <a:spcAft>
                <a:spcPts val="600"/>
              </a:spcAft>
            </a:pPr>
            <a:r>
              <a:rPr lang="en-US" sz="2800" b="1" dirty="0">
                <a:solidFill>
                  <a:schemeClr val="bg1"/>
                </a:solidFill>
                <a:highlight>
                  <a:srgbClr val="E96751"/>
                </a:highlight>
              </a:rPr>
              <a:t>Example 2: Idle Land or Underused Space</a:t>
            </a:r>
          </a:p>
          <a:p>
            <a:pPr>
              <a:spcAft>
                <a:spcPts val="600"/>
              </a:spcAft>
            </a:pPr>
            <a:r>
              <a:rPr lang="en-US" sz="2400" dirty="0"/>
              <a:t>If part of your site is </a:t>
            </a:r>
            <a:r>
              <a:rPr lang="en-US" sz="2400" b="1" dirty="0"/>
              <a:t>unused during peak season</a:t>
            </a:r>
            <a:r>
              <a:rPr lang="en-US" sz="2400" dirty="0"/>
              <a:t>, that’s lost revenue potential. Your strategy could be:</a:t>
            </a:r>
          </a:p>
          <a:p>
            <a:pPr marL="342900" indent="-342900">
              <a:buFont typeface="Wingdings" panose="05000000000000000000" pitchFamily="2" charset="2"/>
              <a:buChar char="ü"/>
            </a:pPr>
            <a:r>
              <a:rPr lang="en-US" sz="2400" dirty="0"/>
              <a:t>Adding a few </a:t>
            </a:r>
            <a:r>
              <a:rPr lang="en-US" sz="2400" b="1" dirty="0"/>
              <a:t>low-cost camping or tent pitches</a:t>
            </a:r>
            <a:r>
              <a:rPr lang="en-US" sz="2400" dirty="0"/>
              <a:t> for overflow</a:t>
            </a:r>
          </a:p>
          <a:p>
            <a:pPr marL="342900" indent="-342900">
              <a:buFont typeface="Wingdings" panose="05000000000000000000" pitchFamily="2" charset="2"/>
              <a:buChar char="ü"/>
            </a:pPr>
            <a:r>
              <a:rPr lang="en-US" sz="2400" dirty="0"/>
              <a:t>Creating a </a:t>
            </a:r>
            <a:r>
              <a:rPr lang="en-US" sz="2400" b="1" dirty="0"/>
              <a:t>small picnic/event space</a:t>
            </a:r>
            <a:r>
              <a:rPr lang="en-US" sz="2400" dirty="0"/>
              <a:t> for community rentals</a:t>
            </a:r>
          </a:p>
          <a:p>
            <a:pPr marL="342900" indent="-342900">
              <a:buFont typeface="Wingdings" panose="05000000000000000000" pitchFamily="2" charset="2"/>
              <a:buChar char="ü"/>
            </a:pPr>
            <a:r>
              <a:rPr lang="en-US" sz="2400" dirty="0"/>
              <a:t>Partnering with local artisans for </a:t>
            </a:r>
            <a:r>
              <a:rPr lang="en-US" sz="2400" b="1" dirty="0"/>
              <a:t>pop-up…</a:t>
            </a:r>
            <a:endParaRPr lang="en-US" sz="2400" dirty="0"/>
          </a:p>
          <a:p>
            <a:pPr>
              <a:spcAft>
                <a:spcPts val="600"/>
              </a:spcAft>
            </a:pPr>
            <a:endParaRPr lang="en-US" sz="2400" dirty="0"/>
          </a:p>
          <a:p>
            <a:pPr>
              <a:spcAft>
                <a:spcPts val="600"/>
              </a:spcAft>
            </a:pPr>
            <a:endParaRPr lang="en-IE" sz="2400" dirty="0"/>
          </a:p>
        </p:txBody>
      </p:sp>
      <p:sp>
        <p:nvSpPr>
          <p:cNvPr id="7" name="Text Placeholder 6">
            <a:extLst>
              <a:ext uri="{FF2B5EF4-FFF2-40B4-BE49-F238E27FC236}">
                <a16:creationId xmlns:a16="http://schemas.microsoft.com/office/drawing/2014/main" id="{9E7E12CB-EA9F-BFB9-F958-4E0B81842D5F}"/>
              </a:ext>
            </a:extLst>
          </p:cNvPr>
          <p:cNvSpPr>
            <a:spLocks noGrp="1"/>
          </p:cNvSpPr>
          <p:nvPr>
            <p:ph type="body" sz="quarter" idx="18"/>
          </p:nvPr>
        </p:nvSpPr>
        <p:spPr>
          <a:xfrm>
            <a:off x="675021" y="3232809"/>
            <a:ext cx="2680738" cy="1049221"/>
          </a:xfrm>
        </p:spPr>
        <p:txBody>
          <a:bodyPr/>
          <a:lstStyle/>
          <a:p>
            <a:r>
              <a:rPr lang="en-IE" b="0" dirty="0"/>
              <a:t>How to Address Challenges and Build Opportunities</a:t>
            </a:r>
          </a:p>
        </p:txBody>
      </p:sp>
      <p:sp>
        <p:nvSpPr>
          <p:cNvPr id="8" name="Text Placeholder 7">
            <a:extLst>
              <a:ext uri="{FF2B5EF4-FFF2-40B4-BE49-F238E27FC236}">
                <a16:creationId xmlns:a16="http://schemas.microsoft.com/office/drawing/2014/main" id="{2A2BEAF2-8B8A-E789-F4E7-DCEA2B4F4DBF}"/>
              </a:ext>
            </a:extLst>
          </p:cNvPr>
          <p:cNvSpPr>
            <a:spLocks noGrp="1"/>
          </p:cNvSpPr>
          <p:nvPr>
            <p:ph type="body" sz="quarter" idx="19"/>
          </p:nvPr>
        </p:nvSpPr>
        <p:spPr>
          <a:xfrm>
            <a:off x="716856" y="2190407"/>
            <a:ext cx="2597067" cy="385564"/>
          </a:xfrm>
        </p:spPr>
        <p:txBody>
          <a:bodyPr/>
          <a:lstStyle/>
          <a:p>
            <a:r>
              <a:rPr lang="en-IE" dirty="0"/>
              <a:t>Know Where You Stand</a:t>
            </a:r>
          </a:p>
        </p:txBody>
      </p:sp>
    </p:spTree>
    <p:extLst>
      <p:ext uri="{BB962C8B-B14F-4D97-AF65-F5344CB8AC3E}">
        <p14:creationId xmlns:p14="http://schemas.microsoft.com/office/powerpoint/2010/main" val="856134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7192-47E5-C603-3983-3C443472A081}"/>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D25B7F-B5D0-0FB9-AE02-A6BC61DA4F4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FC22D4AD-1821-2220-8F37-AB0EDA752EF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E08368A-2380-C844-1D56-FFE0EB0ED48C}"/>
              </a:ext>
            </a:extLst>
          </p:cNvPr>
          <p:cNvSpPr>
            <a:spLocks noGrp="1"/>
          </p:cNvSpPr>
          <p:nvPr>
            <p:ph type="body" sz="quarter" idx="21"/>
          </p:nvPr>
        </p:nvSpPr>
        <p:spPr>
          <a:xfrm>
            <a:off x="4276526" y="135029"/>
            <a:ext cx="7523874" cy="4530541"/>
          </a:xfrm>
        </p:spPr>
        <p:txBody>
          <a:bodyPr/>
          <a:lstStyle/>
          <a:p>
            <a:pPr>
              <a:spcAft>
                <a:spcPts val="600"/>
              </a:spcAft>
            </a:pPr>
            <a:r>
              <a:rPr lang="en-US" sz="2400" b="1" dirty="0"/>
              <a:t>markets or wellness classes</a:t>
            </a:r>
          </a:p>
          <a:p>
            <a:pPr>
              <a:spcAft>
                <a:spcPts val="600"/>
              </a:spcAft>
            </a:pPr>
            <a:endParaRPr lang="en-US" sz="2400" dirty="0"/>
          </a:p>
          <a:p>
            <a:pPr>
              <a:spcAft>
                <a:spcPts val="600"/>
              </a:spcAft>
            </a:pPr>
            <a:r>
              <a:rPr lang="en-US" sz="2400" b="1" dirty="0">
                <a:solidFill>
                  <a:srgbClr val="E96751"/>
                </a:solidFill>
              </a:rPr>
              <a:t>Result:</a:t>
            </a:r>
            <a:r>
              <a:rPr lang="en-US" sz="2400" dirty="0">
                <a:solidFill>
                  <a:srgbClr val="E96751"/>
                </a:solidFill>
              </a:rPr>
              <a:t> </a:t>
            </a:r>
            <a:r>
              <a:rPr lang="en-US" sz="2400" dirty="0"/>
              <a:t>You turn passive land into active income, without major new investment.</a:t>
            </a:r>
          </a:p>
          <a:p>
            <a:pPr>
              <a:spcAft>
                <a:spcPts val="600"/>
              </a:spcAft>
            </a:pPr>
            <a:endParaRPr lang="en-US" sz="2400" dirty="0"/>
          </a:p>
          <a:p>
            <a:pPr>
              <a:spcAft>
                <a:spcPts val="600"/>
              </a:spcAft>
            </a:pPr>
            <a:r>
              <a:rPr lang="en-US" sz="2400" b="1" dirty="0">
                <a:solidFill>
                  <a:schemeClr val="bg1"/>
                </a:solidFill>
                <a:highlight>
                  <a:srgbClr val="E96751"/>
                </a:highlight>
              </a:rPr>
              <a:t>Example 3: Low Off-Season Revenue</a:t>
            </a:r>
          </a:p>
          <a:p>
            <a:r>
              <a:rPr lang="en-US" sz="2400" dirty="0"/>
              <a:t>If your bookings are almost zero in January–March, but you’re still paying heating or staff costs:</a:t>
            </a:r>
          </a:p>
          <a:p>
            <a:endParaRPr lang="en-US" sz="2400" dirty="0"/>
          </a:p>
          <a:p>
            <a:pPr marL="342900" indent="-342900">
              <a:buFont typeface="Wingdings" panose="05000000000000000000" pitchFamily="2" charset="2"/>
              <a:buChar char="ü"/>
            </a:pPr>
            <a:r>
              <a:rPr lang="en-US" sz="2400" dirty="0"/>
              <a:t>Try </a:t>
            </a:r>
            <a:r>
              <a:rPr lang="en-US" sz="2400" b="1" dirty="0"/>
              <a:t>closing completely</a:t>
            </a:r>
            <a:r>
              <a:rPr lang="en-US" sz="2400" dirty="0"/>
              <a:t> for those months</a:t>
            </a:r>
          </a:p>
          <a:p>
            <a:pPr marL="342900" indent="-342900">
              <a:buFont typeface="Wingdings" panose="05000000000000000000" pitchFamily="2" charset="2"/>
              <a:buChar char="ü"/>
            </a:pPr>
            <a:r>
              <a:rPr lang="en-US" sz="2400" dirty="0"/>
              <a:t>Or offer </a:t>
            </a:r>
            <a:r>
              <a:rPr lang="en-US" sz="2400" b="1" dirty="0"/>
              <a:t>weekend-only bookings</a:t>
            </a:r>
            <a:r>
              <a:rPr lang="en-US" sz="2400" dirty="0"/>
              <a:t>, or retreats</a:t>
            </a:r>
          </a:p>
          <a:p>
            <a:pPr marL="342900" indent="-342900">
              <a:buFont typeface="Wingdings" panose="05000000000000000000" pitchFamily="2" charset="2"/>
              <a:buChar char="ü"/>
            </a:pPr>
            <a:r>
              <a:rPr lang="en-US" sz="2400" dirty="0"/>
              <a:t>Add </a:t>
            </a:r>
            <a:r>
              <a:rPr lang="en-US" sz="2400" b="1" dirty="0"/>
              <a:t>local marketing</a:t>
            </a:r>
            <a:r>
              <a:rPr lang="en-US" sz="2400" dirty="0"/>
              <a:t> to attract out-of-town guests for Valentine’s, wellness weekends, etc.</a:t>
            </a:r>
          </a:p>
          <a:p>
            <a:pPr marL="342900" indent="-342900">
              <a:buFont typeface="Wingdings" panose="05000000000000000000" pitchFamily="2" charset="2"/>
              <a:buChar char="ü"/>
            </a:pPr>
            <a:endParaRPr lang="en-US" sz="2400" dirty="0"/>
          </a:p>
          <a:p>
            <a:r>
              <a:rPr lang="en-US" sz="2400" b="1" dirty="0">
                <a:solidFill>
                  <a:srgbClr val="E96751"/>
                </a:solidFill>
              </a:rPr>
              <a:t>Result:</a:t>
            </a:r>
            <a:r>
              <a:rPr lang="en-US" sz="2400" dirty="0">
                <a:solidFill>
                  <a:srgbClr val="E96751"/>
                </a:solidFill>
              </a:rPr>
              <a:t> </a:t>
            </a:r>
            <a:r>
              <a:rPr lang="en-US" sz="2400" dirty="0"/>
              <a:t>Either cut costs or create targeted income without overextending.</a:t>
            </a:r>
          </a:p>
          <a:p>
            <a:pPr>
              <a:spcAft>
                <a:spcPts val="600"/>
              </a:spcAft>
            </a:pPr>
            <a:endParaRPr lang="en-US" sz="2400" dirty="0"/>
          </a:p>
          <a:p>
            <a:pPr>
              <a:spcAft>
                <a:spcPts val="600"/>
              </a:spcAft>
            </a:pPr>
            <a:endParaRPr lang="en-IE" sz="2400" dirty="0"/>
          </a:p>
        </p:txBody>
      </p:sp>
      <p:sp>
        <p:nvSpPr>
          <p:cNvPr id="8" name="Text Placeholder 7">
            <a:extLst>
              <a:ext uri="{FF2B5EF4-FFF2-40B4-BE49-F238E27FC236}">
                <a16:creationId xmlns:a16="http://schemas.microsoft.com/office/drawing/2014/main" id="{205C4BFF-1673-690B-76EE-52E47FF5FDFE}"/>
              </a:ext>
            </a:extLst>
          </p:cNvPr>
          <p:cNvSpPr>
            <a:spLocks noGrp="1"/>
          </p:cNvSpPr>
          <p:nvPr>
            <p:ph type="body" sz="quarter" idx="19"/>
          </p:nvPr>
        </p:nvSpPr>
        <p:spPr>
          <a:xfrm>
            <a:off x="675021" y="2190407"/>
            <a:ext cx="2597067" cy="385564"/>
          </a:xfrm>
        </p:spPr>
        <p:txBody>
          <a:bodyPr/>
          <a:lstStyle/>
          <a:p>
            <a:r>
              <a:rPr lang="en-IE" dirty="0"/>
              <a:t>Know Where You Stand</a:t>
            </a:r>
          </a:p>
        </p:txBody>
      </p:sp>
      <p:sp>
        <p:nvSpPr>
          <p:cNvPr id="4" name="Text Placeholder 6">
            <a:extLst>
              <a:ext uri="{FF2B5EF4-FFF2-40B4-BE49-F238E27FC236}">
                <a16:creationId xmlns:a16="http://schemas.microsoft.com/office/drawing/2014/main" id="{366FFD02-41CE-AD7E-1C7A-72168D2F74E1}"/>
              </a:ext>
            </a:extLst>
          </p:cNvPr>
          <p:cNvSpPr txBox="1">
            <a:spLocks/>
          </p:cNvSpPr>
          <p:nvPr/>
        </p:nvSpPr>
        <p:spPr>
          <a:xfrm>
            <a:off x="675021" y="3232809"/>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How to Address Challenges and Build Opportunities</a:t>
            </a:r>
          </a:p>
        </p:txBody>
      </p:sp>
    </p:spTree>
    <p:extLst>
      <p:ext uri="{BB962C8B-B14F-4D97-AF65-F5344CB8AC3E}">
        <p14:creationId xmlns:p14="http://schemas.microsoft.com/office/powerpoint/2010/main" val="2039055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3327-5953-2470-961A-3EF8F70A939C}"/>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BB7C24A1-3B9B-2E50-C02D-21DC41E5F660}"/>
              </a:ext>
            </a:extLst>
          </p:cNvPr>
          <p:cNvSpPr/>
          <p:nvPr/>
        </p:nvSpPr>
        <p:spPr>
          <a:xfrm>
            <a:off x="6248400" y="2347573"/>
            <a:ext cx="4908201"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443D650B-9A5C-3B50-3D27-C0557B974D5E}"/>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Need Back Up Cash: </a:t>
            </a:r>
            <a:r>
              <a:rPr lang="en-IE" sz="3200" dirty="0">
                <a:solidFill>
                  <a:srgbClr val="459597"/>
                </a:solidFill>
              </a:rPr>
              <a:t>Basic Financial Risk Strategies</a:t>
            </a:r>
          </a:p>
        </p:txBody>
      </p:sp>
      <p:sp>
        <p:nvSpPr>
          <p:cNvPr id="11" name="Freeform: Shape 10">
            <a:extLst>
              <a:ext uri="{FF2B5EF4-FFF2-40B4-BE49-F238E27FC236}">
                <a16:creationId xmlns:a16="http://schemas.microsoft.com/office/drawing/2014/main" id="{98678626-B8A9-B458-39BA-80B07DEDAB51}"/>
              </a:ext>
            </a:extLst>
          </p:cNvPr>
          <p:cNvSpPr/>
          <p:nvPr/>
        </p:nvSpPr>
        <p:spPr>
          <a:xfrm>
            <a:off x="688855" y="2347573"/>
            <a:ext cx="4908201" cy="44151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22F6ACC-C55A-555C-601C-067549C0B624}"/>
              </a:ext>
            </a:extLst>
          </p:cNvPr>
          <p:cNvGrpSpPr/>
          <p:nvPr/>
        </p:nvGrpSpPr>
        <p:grpSpPr>
          <a:xfrm>
            <a:off x="-533400" y="853677"/>
            <a:ext cx="12287250" cy="5984210"/>
            <a:chOff x="-20769" y="1515051"/>
            <a:chExt cx="11479343" cy="6308486"/>
          </a:xfrm>
        </p:grpSpPr>
        <p:grpSp>
          <p:nvGrpSpPr>
            <p:cNvPr id="19" name="Group 18">
              <a:extLst>
                <a:ext uri="{FF2B5EF4-FFF2-40B4-BE49-F238E27FC236}">
                  <a16:creationId xmlns:a16="http://schemas.microsoft.com/office/drawing/2014/main" id="{2D867807-ACDA-CB0A-4A48-74137E65D253}"/>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92A8063-1355-2729-C22F-E35EF69419B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B8AE75F-63B7-B680-8068-16337954941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29022FD3-E39D-663C-F71D-DD676329194D}"/>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23E835D-5B8A-6999-2B90-7C38B4787F9B}"/>
                </a:ext>
              </a:extLst>
            </p:cNvPr>
            <p:cNvSpPr txBox="1"/>
            <p:nvPr/>
          </p:nvSpPr>
          <p:spPr>
            <a:xfrm>
              <a:off x="1344766" y="2243754"/>
              <a:ext cx="4116102" cy="584018"/>
            </a:xfrm>
            <a:prstGeom prst="rect">
              <a:avLst/>
            </a:prstGeom>
            <a:noFill/>
          </p:spPr>
          <p:txBody>
            <a:bodyPr wrap="square" rtlCol="0">
              <a:spAutoFit/>
            </a:bodyPr>
            <a:lstStyle/>
            <a:p>
              <a:pPr algn="ctr"/>
              <a:r>
                <a:rPr lang="en-GB" sz="3000" b="1" dirty="0">
                  <a:solidFill>
                    <a:schemeClr val="bg1"/>
                  </a:solidFill>
                </a:rPr>
                <a:t>Diversify Income Streams</a:t>
              </a:r>
            </a:p>
          </p:txBody>
        </p:sp>
        <p:sp>
          <p:nvSpPr>
            <p:cNvPr id="25" name="TextBox 24">
              <a:extLst>
                <a:ext uri="{FF2B5EF4-FFF2-40B4-BE49-F238E27FC236}">
                  <a16:creationId xmlns:a16="http://schemas.microsoft.com/office/drawing/2014/main" id="{752BB041-4932-BDD7-6ED5-0F2F8D589333}"/>
                </a:ext>
              </a:extLst>
            </p:cNvPr>
            <p:cNvSpPr txBox="1"/>
            <p:nvPr/>
          </p:nvSpPr>
          <p:spPr>
            <a:xfrm>
              <a:off x="1235229" y="3443400"/>
              <a:ext cx="4335177" cy="4380137"/>
            </a:xfrm>
            <a:prstGeom prst="rect">
              <a:avLst/>
            </a:prstGeom>
            <a:noFill/>
          </p:spPr>
          <p:txBody>
            <a:bodyPr wrap="square" rtlCol="0">
              <a:spAutoFit/>
            </a:bodyPr>
            <a:lstStyle/>
            <a:p>
              <a:pPr algn="ctr"/>
              <a:r>
                <a:rPr lang="en-US" sz="2200" dirty="0">
                  <a:solidFill>
                    <a:schemeClr val="bg1"/>
                  </a:solidFill>
                </a:rPr>
                <a:t>Where possible, </a:t>
              </a:r>
              <a:r>
                <a:rPr lang="en-US" sz="2200" b="1" dirty="0">
                  <a:solidFill>
                    <a:schemeClr val="bg1"/>
                  </a:solidFill>
                </a:rPr>
                <a:t>don’t rely on a single source of revenue</a:t>
              </a:r>
              <a:r>
                <a:rPr lang="en-US" sz="2200" dirty="0">
                  <a:solidFill>
                    <a:schemeClr val="bg1"/>
                  </a:solidFill>
                </a:rPr>
                <a:t>. In an accommodation business, consider offering add-on experiences (such as tours or meals) or listing your property on multiple booking platforms to reach different customer segments. If one channel or market weakens, others can help compensate. Similarly, avoid relying on a single large client or a single group of guests – diversify your customer base to spread risk.</a:t>
              </a:r>
              <a:endParaRPr lang="en-GB" sz="2200" dirty="0">
                <a:solidFill>
                  <a:schemeClr val="bg1"/>
                </a:solidFill>
              </a:endParaRPr>
            </a:p>
          </p:txBody>
        </p:sp>
      </p:grpSp>
      <p:grpSp>
        <p:nvGrpSpPr>
          <p:cNvPr id="7" name="Group 6">
            <a:extLst>
              <a:ext uri="{FF2B5EF4-FFF2-40B4-BE49-F238E27FC236}">
                <a16:creationId xmlns:a16="http://schemas.microsoft.com/office/drawing/2014/main" id="{94D5D727-1B91-0C71-791C-A693BE4ACA9D}"/>
              </a:ext>
            </a:extLst>
          </p:cNvPr>
          <p:cNvGrpSpPr/>
          <p:nvPr/>
        </p:nvGrpSpPr>
        <p:grpSpPr>
          <a:xfrm>
            <a:off x="0" y="853677"/>
            <a:ext cx="11156601" cy="5607406"/>
            <a:chOff x="-20769" y="1515051"/>
            <a:chExt cx="11156601" cy="5911263"/>
          </a:xfrm>
        </p:grpSpPr>
        <p:grpSp>
          <p:nvGrpSpPr>
            <p:cNvPr id="8" name="Group 7">
              <a:extLst>
                <a:ext uri="{FF2B5EF4-FFF2-40B4-BE49-F238E27FC236}">
                  <a16:creationId xmlns:a16="http://schemas.microsoft.com/office/drawing/2014/main" id="{33EFE7FE-07D2-243D-9042-221DC8B315FB}"/>
                </a:ext>
              </a:extLst>
            </p:cNvPr>
            <p:cNvGrpSpPr/>
            <p:nvPr/>
          </p:nvGrpSpPr>
          <p:grpSpPr>
            <a:xfrm>
              <a:off x="-20769" y="1515051"/>
              <a:ext cx="11156601" cy="1566632"/>
              <a:chOff x="-20769" y="1499713"/>
              <a:chExt cx="11156601" cy="2045238"/>
            </a:xfrm>
          </p:grpSpPr>
          <p:cxnSp>
            <p:nvCxnSpPr>
              <p:cNvPr id="18" name="Straight Connector 17">
                <a:extLst>
                  <a:ext uri="{FF2B5EF4-FFF2-40B4-BE49-F238E27FC236}">
                    <a16:creationId xmlns:a16="http://schemas.microsoft.com/office/drawing/2014/main" id="{0C20A6B2-1B1F-1087-252B-BB655CC113BC}"/>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D6B821FD-A3A7-1124-46CA-88C8506F121C}"/>
                  </a:ext>
                </a:extLst>
              </p:cNvPr>
              <p:cNvSpPr/>
              <p:nvPr/>
            </p:nvSpPr>
            <p:spPr>
              <a:xfrm>
                <a:off x="6227631" y="1971932"/>
                <a:ext cx="4908201"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13" name="TextBox 12">
              <a:extLst>
                <a:ext uri="{FF2B5EF4-FFF2-40B4-BE49-F238E27FC236}">
                  <a16:creationId xmlns:a16="http://schemas.microsoft.com/office/drawing/2014/main" id="{9442BBB4-CCE7-1923-D801-0B3F2E455EC9}"/>
                </a:ext>
              </a:extLst>
            </p:cNvPr>
            <p:cNvSpPr txBox="1"/>
            <p:nvPr/>
          </p:nvSpPr>
          <p:spPr>
            <a:xfrm>
              <a:off x="6549238" y="2176563"/>
              <a:ext cx="4264986" cy="584018"/>
            </a:xfrm>
            <a:prstGeom prst="rect">
              <a:avLst/>
            </a:prstGeom>
            <a:noFill/>
          </p:spPr>
          <p:txBody>
            <a:bodyPr wrap="square" rtlCol="0">
              <a:spAutoFit/>
            </a:bodyPr>
            <a:lstStyle/>
            <a:p>
              <a:pPr algn="ctr"/>
              <a:r>
                <a:rPr lang="en-IE" sz="3000" b="1" dirty="0">
                  <a:solidFill>
                    <a:schemeClr val="bg1"/>
                  </a:solidFill>
                </a:rPr>
                <a:t>Maintain a Cash Reserve</a:t>
              </a:r>
              <a:endParaRPr lang="en-GB" sz="3000" b="1" dirty="0">
                <a:solidFill>
                  <a:schemeClr val="bg1"/>
                </a:solidFill>
              </a:endParaRPr>
            </a:p>
          </p:txBody>
        </p:sp>
        <p:sp>
          <p:nvSpPr>
            <p:cNvPr id="15" name="TextBox 14">
              <a:extLst>
                <a:ext uri="{FF2B5EF4-FFF2-40B4-BE49-F238E27FC236}">
                  <a16:creationId xmlns:a16="http://schemas.microsoft.com/office/drawing/2014/main" id="{D925180D-7CBE-FB41-8234-0233889E32A5}"/>
                </a:ext>
              </a:extLst>
            </p:cNvPr>
            <p:cNvSpPr txBox="1"/>
            <p:nvPr/>
          </p:nvSpPr>
          <p:spPr>
            <a:xfrm>
              <a:off x="6418131" y="3403079"/>
              <a:ext cx="4611209" cy="4023235"/>
            </a:xfrm>
            <a:prstGeom prst="rect">
              <a:avLst/>
            </a:prstGeom>
            <a:noFill/>
          </p:spPr>
          <p:txBody>
            <a:bodyPr wrap="square" rtlCol="0">
              <a:spAutoFit/>
            </a:bodyPr>
            <a:lstStyle/>
            <a:p>
              <a:pPr algn="ctr"/>
              <a:r>
                <a:rPr lang="en-US" sz="2200" dirty="0">
                  <a:solidFill>
                    <a:schemeClr val="bg1"/>
                  </a:solidFill>
                </a:rPr>
                <a:t>Set aside an emergency fund or </a:t>
              </a:r>
              <a:r>
                <a:rPr lang="en-US" sz="2200" i="1" dirty="0">
                  <a:solidFill>
                    <a:schemeClr val="bg1"/>
                  </a:solidFill>
                </a:rPr>
                <a:t>risk buffer</a:t>
              </a:r>
              <a:r>
                <a:rPr lang="en-US" sz="2200" dirty="0">
                  <a:solidFill>
                    <a:schemeClr val="bg1"/>
                  </a:solidFill>
                </a:rPr>
                <a:t> in your budget. This is extra cash saved for those “just in case” moments. </a:t>
              </a:r>
            </a:p>
            <a:p>
              <a:pPr algn="ctr"/>
              <a:r>
                <a:rPr lang="en-US" sz="2200" b="1" dirty="0">
                  <a:solidFill>
                    <a:schemeClr val="bg1"/>
                  </a:solidFill>
                </a:rPr>
                <a:t>For example</a:t>
              </a:r>
              <a:r>
                <a:rPr lang="en-US" sz="2200" dirty="0">
                  <a:solidFill>
                    <a:schemeClr val="bg1"/>
                  </a:solidFill>
                </a:rPr>
                <a:t>, you might keep a reserve equal to 2-3 months of expenses. That way, if a risk event hits (say a sudden slow season or an unexpected repair), you have funds to bridge the gap(as budgeting for contingencies helps avoid nasty surprises).</a:t>
              </a:r>
              <a:endParaRPr lang="en-GB" sz="2200" dirty="0">
                <a:solidFill>
                  <a:schemeClr val="bg1"/>
                </a:solidFill>
              </a:endParaRPr>
            </a:p>
          </p:txBody>
        </p:sp>
      </p:grpSp>
    </p:spTree>
    <p:extLst>
      <p:ext uri="{BB962C8B-B14F-4D97-AF65-F5344CB8AC3E}">
        <p14:creationId xmlns:p14="http://schemas.microsoft.com/office/powerpoint/2010/main" val="1076117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6497DA-1006-13BB-5014-533D1FDE641D}"/>
              </a:ext>
            </a:extLst>
          </p:cNvPr>
          <p:cNvSpPr>
            <a:spLocks noGrp="1"/>
          </p:cNvSpPr>
          <p:nvPr>
            <p:ph type="body" sz="quarter" idx="16"/>
          </p:nvPr>
        </p:nvSpPr>
        <p:spPr>
          <a:xfrm>
            <a:off x="471494" y="2472714"/>
            <a:ext cx="6010480" cy="3066422"/>
          </a:xfrm>
        </p:spPr>
        <p:txBody>
          <a:bodyPr/>
          <a:lstStyle/>
          <a:p>
            <a:r>
              <a:rPr lang="en-IE" dirty="0"/>
              <a:t>Strategies – For Financial Resilience</a:t>
            </a:r>
          </a:p>
          <a:p>
            <a:endParaRPr lang="en-IE" dirty="0"/>
          </a:p>
        </p:txBody>
      </p:sp>
      <p:pic>
        <p:nvPicPr>
          <p:cNvPr id="9" name="Picture Placeholder 8">
            <a:extLst>
              <a:ext uri="{FF2B5EF4-FFF2-40B4-BE49-F238E27FC236}">
                <a16:creationId xmlns:a16="http://schemas.microsoft.com/office/drawing/2014/main" id="{7AAD34BF-7AC4-ACC6-7BF7-D2451F2162A5}"/>
              </a:ext>
            </a:extLst>
          </p:cNvPr>
          <p:cNvPicPr>
            <a:picLocks noGrp="1" noChangeAspect="1"/>
          </p:cNvPicPr>
          <p:nvPr>
            <p:ph type="pic" sz="quarter" idx="19"/>
          </p:nvPr>
        </p:nvPicPr>
        <p:blipFill>
          <a:blip r:embed="rId2"/>
          <a:srcRect t="23953" b="23953"/>
          <a:stretch>
            <a:fillRect/>
          </a:stretch>
        </p:blipFill>
        <p:spPr/>
      </p:pic>
      <p:sp>
        <p:nvSpPr>
          <p:cNvPr id="7" name="Text Placeholder 6">
            <a:extLst>
              <a:ext uri="{FF2B5EF4-FFF2-40B4-BE49-F238E27FC236}">
                <a16:creationId xmlns:a16="http://schemas.microsoft.com/office/drawing/2014/main" id="{744F78E2-1C2E-5AAC-2B0C-78323567B51B}"/>
              </a:ext>
            </a:extLst>
          </p:cNvPr>
          <p:cNvSpPr>
            <a:spLocks noGrp="1"/>
          </p:cNvSpPr>
          <p:nvPr>
            <p:ph type="body" sz="quarter" idx="65"/>
          </p:nvPr>
        </p:nvSpPr>
        <p:spPr/>
        <p:txBody>
          <a:bodyPr/>
          <a:lstStyle/>
          <a:p>
            <a:r>
              <a:rPr lang="it-IT" dirty="0"/>
              <a:t>Il Roccolino Casa Vacanze, Italy</a:t>
            </a:r>
            <a:endParaRPr lang="en-IE" dirty="0"/>
          </a:p>
        </p:txBody>
      </p:sp>
    </p:spTree>
    <p:extLst>
      <p:ext uri="{BB962C8B-B14F-4D97-AF65-F5344CB8AC3E}">
        <p14:creationId xmlns:p14="http://schemas.microsoft.com/office/powerpoint/2010/main" val="132558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6421B-882F-AD7C-74C5-C4B80798BC49}"/>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57987D67-8819-2354-BFA3-DEEBD0CC257A}"/>
              </a:ext>
            </a:extLst>
          </p:cNvPr>
          <p:cNvGraphicFramePr>
            <a:graphicFrameLocks noGrp="1"/>
          </p:cNvGraphicFramePr>
          <p:nvPr>
            <p:extLst>
              <p:ext uri="{D42A27DB-BD31-4B8C-83A1-F6EECF244321}">
                <p14:modId xmlns:p14="http://schemas.microsoft.com/office/powerpoint/2010/main" val="1543479509"/>
              </p:ext>
            </p:extLst>
          </p:nvPr>
        </p:nvGraphicFramePr>
        <p:xfrm>
          <a:off x="447675" y="698502"/>
          <a:ext cx="11057846" cy="6191286"/>
        </p:xfrm>
        <a:graphic>
          <a:graphicData uri="http://schemas.openxmlformats.org/drawingml/2006/table">
            <a:tbl>
              <a:tblPr/>
              <a:tblGrid>
                <a:gridCol w="2429996">
                  <a:extLst>
                    <a:ext uri="{9D8B030D-6E8A-4147-A177-3AD203B41FA5}">
                      <a16:colId xmlns:a16="http://schemas.microsoft.com/office/drawing/2014/main" val="3865136325"/>
                    </a:ext>
                  </a:extLst>
                </a:gridCol>
                <a:gridCol w="8627850">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Strategy</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Description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IE" sz="2800" b="0" dirty="0">
                          <a:solidFill>
                            <a:schemeClr val="bg1"/>
                          </a:solidFill>
                        </a:rPr>
                        <a:t>1. Build Cash Reserves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2400" b="1" dirty="0">
                        <a:solidFill>
                          <a:srgbClr val="595959"/>
                        </a:solidFill>
                      </a:endParaRPr>
                    </a:p>
                    <a:p>
                      <a:pPr>
                        <a:spcBef>
                          <a:spcPts val="0"/>
                        </a:spcBef>
                        <a:spcAft>
                          <a:spcPts val="0"/>
                        </a:spcAft>
                        <a:buNone/>
                      </a:pPr>
                      <a:r>
                        <a:rPr lang="en-US" sz="2800" b="1" dirty="0">
                          <a:solidFill>
                            <a:srgbClr val="EC7C69"/>
                          </a:solidFill>
                        </a:rPr>
                        <a:t>Every sustainable business needs a financial safety net. </a:t>
                      </a:r>
                    </a:p>
                    <a:p>
                      <a:pPr>
                        <a:spcBef>
                          <a:spcPts val="0"/>
                        </a:spcBef>
                        <a:spcAft>
                          <a:spcPts val="0"/>
                        </a:spcAft>
                        <a:buNone/>
                      </a:pPr>
                      <a:r>
                        <a:rPr lang="en-US" sz="2400" dirty="0">
                          <a:solidFill>
                            <a:srgbClr val="595959"/>
                          </a:solidFill>
                        </a:rPr>
                        <a:t>Cash reserves act as a cushion during off-peak seasons, unexpected cancellations, urgent repairs (like plumbing or roof leaks), or global disruptions (like a pandemic). Best practice is to save 3–6 months’ worth of operating expenses in a separate account.</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9451607"/>
                  </a:ext>
                </a:extLst>
              </a:tr>
              <a:tr h="603470">
                <a:tc>
                  <a:txBody>
                    <a:bodyPr/>
                    <a:lstStyle/>
                    <a:p>
                      <a:pPr>
                        <a:spcBef>
                          <a:spcPts val="600"/>
                        </a:spcBef>
                        <a:spcAft>
                          <a:spcPts val="600"/>
                        </a:spcAft>
                        <a:buNone/>
                      </a:pPr>
                      <a:r>
                        <a:rPr lang="en-IE" sz="2800" b="0" dirty="0">
                          <a:solidFill>
                            <a:schemeClr val="bg1"/>
                          </a:solidFill>
                        </a:rPr>
                        <a:t>2. Reinvestment Planning</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2400" b="1" dirty="0">
                        <a:solidFill>
                          <a:srgbClr val="595959"/>
                        </a:solidFill>
                      </a:endParaRPr>
                    </a:p>
                    <a:p>
                      <a:pPr>
                        <a:spcBef>
                          <a:spcPts val="0"/>
                        </a:spcBef>
                        <a:spcAft>
                          <a:spcPts val="0"/>
                        </a:spcAft>
                        <a:buNone/>
                      </a:pPr>
                      <a:r>
                        <a:rPr lang="en-US" sz="2800" b="1" dirty="0">
                          <a:solidFill>
                            <a:srgbClr val="EC7C69"/>
                          </a:solidFill>
                        </a:rPr>
                        <a:t>Future-proofing your accommodation means regularly reinvesting part of your profits. </a:t>
                      </a:r>
                    </a:p>
                    <a:p>
                      <a:pPr>
                        <a:spcBef>
                          <a:spcPts val="0"/>
                        </a:spcBef>
                        <a:spcAft>
                          <a:spcPts val="0"/>
                        </a:spcAft>
                        <a:buNone/>
                      </a:pPr>
                      <a:r>
                        <a:rPr lang="en-US" sz="2400" dirty="0">
                          <a:solidFill>
                            <a:srgbClr val="595959"/>
                          </a:solidFill>
                        </a:rPr>
                        <a:t>This can include installing solar panels, upgrading interiors, adding new units, or enhancing guest experiences (e.g., sauna, local food tastings, wellness packages). Plan annual reinvestment goals based on long-term value creation.</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755237"/>
                  </a:ext>
                </a:extLst>
              </a:tr>
            </a:tbl>
          </a:graphicData>
        </a:graphic>
      </p:graphicFrame>
    </p:spTree>
    <p:extLst>
      <p:ext uri="{BB962C8B-B14F-4D97-AF65-F5344CB8AC3E}">
        <p14:creationId xmlns:p14="http://schemas.microsoft.com/office/powerpoint/2010/main" val="213423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F1C0-8649-FE51-F2AC-E32DFD7919B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6C85BE-3A1C-5B05-8032-D5FA10004514}"/>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ECCAF5A6-17E2-4B6A-5FF9-0D71CD498B63}"/>
              </a:ext>
            </a:extLst>
          </p:cNvPr>
          <p:cNvGraphicFramePr>
            <a:graphicFrameLocks noGrp="1"/>
          </p:cNvGraphicFramePr>
          <p:nvPr>
            <p:extLst>
              <p:ext uri="{D42A27DB-BD31-4B8C-83A1-F6EECF244321}">
                <p14:modId xmlns:p14="http://schemas.microsoft.com/office/powerpoint/2010/main" val="216904176"/>
              </p:ext>
            </p:extLst>
          </p:nvPr>
        </p:nvGraphicFramePr>
        <p:xfrm>
          <a:off x="447675" y="698502"/>
          <a:ext cx="11057846" cy="5764566"/>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Strategy</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Description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US" sz="2800" b="0" kern="1200" dirty="0">
                          <a:solidFill>
                            <a:schemeClr val="bg1"/>
                          </a:solidFill>
                          <a:latin typeface="+mn-lt"/>
                          <a:ea typeface="+mn-ea"/>
                          <a:cs typeface="+mn-cs"/>
                        </a:rPr>
                        <a:t>3. Adjust for Inflation and Costs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1000" b="1" kern="1200" dirty="0">
                        <a:solidFill>
                          <a:srgbClr val="EC7C69"/>
                        </a:solidFill>
                        <a:latin typeface="+mn-lt"/>
                        <a:ea typeface="+mn-ea"/>
                        <a:cs typeface="+mn-cs"/>
                      </a:endParaRPr>
                    </a:p>
                    <a:p>
                      <a:pPr>
                        <a:spcBef>
                          <a:spcPts val="0"/>
                        </a:spcBef>
                        <a:spcAft>
                          <a:spcPts val="0"/>
                        </a:spcAft>
                        <a:buNone/>
                      </a:pPr>
                      <a:r>
                        <a:rPr lang="en-US" sz="2800" b="1" kern="1200" dirty="0">
                          <a:solidFill>
                            <a:srgbClr val="EC7C69"/>
                          </a:solidFill>
                          <a:latin typeface="+mn-lt"/>
                          <a:ea typeface="+mn-ea"/>
                          <a:cs typeface="+mn-cs"/>
                        </a:rPr>
                        <a:t>Your operating costs (cleaning, supplies, energy, etc.) will rise over time. </a:t>
                      </a:r>
                    </a:p>
                    <a:p>
                      <a:pPr>
                        <a:spcBef>
                          <a:spcPts val="0"/>
                        </a:spcBef>
                        <a:spcAft>
                          <a:spcPts val="0"/>
                        </a:spcAft>
                        <a:buNone/>
                      </a:pPr>
                      <a:r>
                        <a:rPr lang="en-US" sz="2400" dirty="0">
                          <a:solidFill>
                            <a:srgbClr val="595959"/>
                          </a:solidFill>
                        </a:rPr>
                        <a:t>To stay profitable, update your pricing annually. Review your cost-per-night and ensure your profit margin stays healthy. Use market comparisons, inflation rates, and guest demand trends to guide price adjustments.</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306492"/>
                  </a:ext>
                </a:extLst>
              </a:tr>
              <a:tr h="603470">
                <a:tc>
                  <a:txBody>
                    <a:bodyPr/>
                    <a:lstStyle/>
                    <a:p>
                      <a:pPr>
                        <a:spcBef>
                          <a:spcPts val="600"/>
                        </a:spcBef>
                        <a:spcAft>
                          <a:spcPts val="600"/>
                        </a:spcAft>
                        <a:buNone/>
                      </a:pPr>
                      <a:r>
                        <a:rPr lang="en-IE" sz="2400" b="0" dirty="0">
                          <a:solidFill>
                            <a:schemeClr val="bg1"/>
                          </a:solidFill>
                        </a:rPr>
                        <a:t>4. </a:t>
                      </a:r>
                      <a:r>
                        <a:rPr lang="en-IE" sz="2800" b="0" kern="1200" dirty="0">
                          <a:solidFill>
                            <a:schemeClr val="bg1"/>
                          </a:solidFill>
                          <a:latin typeface="+mn-lt"/>
                          <a:ea typeface="+mn-ea"/>
                          <a:cs typeface="+mn-cs"/>
                        </a:rPr>
                        <a:t>Monitor Financial Health</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1000" b="1" kern="1200" dirty="0">
                        <a:solidFill>
                          <a:srgbClr val="EC7C69"/>
                        </a:solidFill>
                        <a:latin typeface="+mn-lt"/>
                        <a:ea typeface="+mn-ea"/>
                        <a:cs typeface="+mn-cs"/>
                      </a:endParaRPr>
                    </a:p>
                    <a:p>
                      <a:pPr>
                        <a:spcBef>
                          <a:spcPts val="0"/>
                        </a:spcBef>
                        <a:spcAft>
                          <a:spcPts val="0"/>
                        </a:spcAft>
                        <a:buNone/>
                      </a:pPr>
                      <a:r>
                        <a:rPr lang="en-US" sz="2800" b="1" kern="1200" dirty="0">
                          <a:solidFill>
                            <a:srgbClr val="EC7C69"/>
                          </a:solidFill>
                          <a:latin typeface="+mn-lt"/>
                          <a:ea typeface="+mn-ea"/>
                          <a:cs typeface="+mn-cs"/>
                        </a:rPr>
                        <a:t>Don’t just look at monthly income</a:t>
                      </a:r>
                    </a:p>
                    <a:p>
                      <a:pPr>
                        <a:spcBef>
                          <a:spcPts val="0"/>
                        </a:spcBef>
                        <a:spcAft>
                          <a:spcPts val="0"/>
                        </a:spcAft>
                        <a:buNone/>
                      </a:pPr>
                      <a:r>
                        <a:rPr lang="en-US" sz="2400" kern="1200" dirty="0">
                          <a:solidFill>
                            <a:srgbClr val="595959"/>
                          </a:solidFill>
                          <a:latin typeface="+mn-lt"/>
                          <a:ea typeface="+mn-ea"/>
                          <a:cs typeface="+mn-cs"/>
                        </a:rPr>
                        <a:t>—track key financial indicators like net profit margin </a:t>
                      </a:r>
                      <a:r>
                        <a:rPr lang="en-US" sz="2400" dirty="0">
                          <a:solidFill>
                            <a:srgbClr val="595959"/>
                          </a:solidFill>
                        </a:rPr>
                        <a:t>(how much profit you keep), </a:t>
                      </a:r>
                      <a:r>
                        <a:rPr lang="en-US" sz="2400" b="1" dirty="0">
                          <a:solidFill>
                            <a:srgbClr val="E96751"/>
                          </a:solidFill>
                        </a:rPr>
                        <a:t>cash flow</a:t>
                      </a:r>
                      <a:r>
                        <a:rPr lang="en-US" sz="2400" dirty="0">
                          <a:solidFill>
                            <a:srgbClr val="E96751"/>
                          </a:solidFill>
                        </a:rPr>
                        <a:t> </a:t>
                      </a:r>
                      <a:r>
                        <a:rPr lang="en-US" sz="2400" dirty="0">
                          <a:solidFill>
                            <a:srgbClr val="595959"/>
                          </a:solidFill>
                        </a:rPr>
                        <a:t>(what’s coming in and going out), and </a:t>
                      </a:r>
                      <a:r>
                        <a:rPr lang="en-US" sz="2400" b="1" dirty="0">
                          <a:solidFill>
                            <a:srgbClr val="E96751"/>
                          </a:solidFill>
                        </a:rPr>
                        <a:t>debt-to-income ratio</a:t>
                      </a:r>
                      <a:r>
                        <a:rPr lang="en-US" sz="2400" dirty="0">
                          <a:solidFill>
                            <a:srgbClr val="E96751"/>
                          </a:solidFill>
                        </a:rPr>
                        <a:t> </a:t>
                      </a:r>
                      <a:r>
                        <a:rPr lang="en-US" sz="2400" dirty="0">
                          <a:solidFill>
                            <a:srgbClr val="595959"/>
                          </a:solidFill>
                        </a:rPr>
                        <a:t>(how much you owe vs. earn). Simple monthly reviews help you spot trends early and adjust accordingly.</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272152"/>
                  </a:ext>
                </a:extLst>
              </a:tr>
            </a:tbl>
          </a:graphicData>
        </a:graphic>
      </p:graphicFrame>
    </p:spTree>
    <p:extLst>
      <p:ext uri="{BB962C8B-B14F-4D97-AF65-F5344CB8AC3E}">
        <p14:creationId xmlns:p14="http://schemas.microsoft.com/office/powerpoint/2010/main" val="204562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275-EA66-286F-7D57-973DDD4A49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D880CC-0752-31C3-7316-2CE5ECF40B74}"/>
              </a:ext>
            </a:extLst>
          </p:cNvPr>
          <p:cNvSpPr>
            <a:spLocks noGrp="1"/>
          </p:cNvSpPr>
          <p:nvPr>
            <p:ph type="body" sz="quarter" idx="16"/>
          </p:nvPr>
        </p:nvSpPr>
        <p:spPr>
          <a:xfrm>
            <a:off x="630166" y="1423002"/>
            <a:ext cx="10323585" cy="3066422"/>
          </a:xfrm>
        </p:spPr>
        <p:txBody>
          <a:bodyPr>
            <a:noAutofit/>
          </a:bodyPr>
          <a:lstStyle/>
          <a:p>
            <a:r>
              <a:rPr lang="en-US" sz="2200" dirty="0">
                <a:solidFill>
                  <a:srgbClr val="595959"/>
                </a:solidFill>
              </a:rPr>
              <a:t>Financial success isn’t just about what you earn today—it’s about planning wisely for tomorrow. In the final section of this module, you’ll explore how to protect your accommodation business from future risks while staying aligned with environmental and financial sustainability goals. From emergency funds and climate resilience to strategic reinvestment, this section helps you prepare for uncertainty and make long-term decisions that ensure your business remains viable, responsible, and resilient in the years ahead.</a:t>
            </a:r>
          </a:p>
          <a:p>
            <a:endParaRPr lang="en-US" sz="2200" dirty="0">
              <a:solidFill>
                <a:srgbClr val="595959"/>
              </a:solidFill>
            </a:endParaRPr>
          </a:p>
          <a:p>
            <a:r>
              <a:rPr lang="en-US" sz="2800" b="1" dirty="0">
                <a:solidFill>
                  <a:srgbClr val="E96751"/>
                </a:solidFill>
              </a:rPr>
              <a:t>Section 11: </a:t>
            </a:r>
            <a:r>
              <a:rPr lang="en-US" sz="2800" b="1" dirty="0">
                <a:solidFill>
                  <a:srgbClr val="459597"/>
                </a:solidFill>
              </a:rPr>
              <a:t>Managing Risks and Protecting Your Business </a:t>
            </a:r>
          </a:p>
          <a:p>
            <a:pPr marL="342900" indent="-342900">
              <a:buFont typeface="Arial" panose="020B0604020202020204" pitchFamily="34" charset="0"/>
              <a:buChar char="•"/>
            </a:pPr>
            <a:r>
              <a:rPr lang="en-US" sz="2400" i="1" dirty="0">
                <a:solidFill>
                  <a:srgbClr val="E96751"/>
                </a:solidFill>
              </a:rPr>
              <a:t>How can I ensure my business remains environmentally sustainable, protected and financially </a:t>
            </a:r>
            <a:r>
              <a:rPr lang="en-US" sz="2400" b="1" i="1" dirty="0">
                <a:solidFill>
                  <a:srgbClr val="E96751"/>
                </a:solidFill>
              </a:rPr>
              <a:t>viable long term</a:t>
            </a:r>
            <a:r>
              <a:rPr lang="en-US" sz="2400" i="1" dirty="0">
                <a:solidFill>
                  <a:srgbClr val="E96751"/>
                </a:solidFill>
              </a:rPr>
              <a:t>? </a:t>
            </a:r>
          </a:p>
          <a:p>
            <a:pPr marL="342900" indent="-342900">
              <a:buFont typeface="Arial" panose="020B0604020202020204" pitchFamily="34" charset="0"/>
              <a:buChar char="•"/>
            </a:pPr>
            <a:endParaRPr lang="en-US" sz="2000" i="1" dirty="0">
              <a:solidFill>
                <a:srgbClr val="E96751"/>
              </a:solidFill>
            </a:endParaRPr>
          </a:p>
          <a:p>
            <a:r>
              <a:rPr lang="en-US" sz="2200" b="1" dirty="0">
                <a:solidFill>
                  <a:srgbClr val="595959"/>
                </a:solidFill>
              </a:rPr>
              <a:t>Objective: </a:t>
            </a:r>
            <a:r>
              <a:rPr lang="en-US" sz="2200" dirty="0">
                <a:solidFill>
                  <a:srgbClr val="595959"/>
                </a:solidFill>
              </a:rPr>
              <a:t>To identify financial risks, build contingency plans, invest wisely in eco-decisions and implement long-term sustainability strategies.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0F248CAD-E88F-AD58-C41C-C8360D4F3D6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1C54AFD7-D4F9-D28E-90AD-69BCEFBAD8A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48B96AD9-EC0C-CF25-FD67-B0FF810B5217}"/>
              </a:ext>
            </a:extLst>
          </p:cNvPr>
          <p:cNvSpPr txBox="1">
            <a:spLocks/>
          </p:cNvSpPr>
          <p:nvPr/>
        </p:nvSpPr>
        <p:spPr>
          <a:xfrm>
            <a:off x="448808" y="0"/>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690082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8DB8-CD76-25A9-E1F5-4FDF4097CC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A1D2A3-BAFC-AA15-E7E1-278D91F66579}"/>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F1DBB236-8F6D-4065-4E06-CDCF804C598F}"/>
              </a:ext>
            </a:extLst>
          </p:cNvPr>
          <p:cNvGraphicFramePr>
            <a:graphicFrameLocks noGrp="1"/>
          </p:cNvGraphicFramePr>
          <p:nvPr>
            <p:extLst>
              <p:ext uri="{D42A27DB-BD31-4B8C-83A1-F6EECF244321}">
                <p14:modId xmlns:p14="http://schemas.microsoft.com/office/powerpoint/2010/main" val="3353044853"/>
              </p:ext>
            </p:extLst>
          </p:nvPr>
        </p:nvGraphicFramePr>
        <p:xfrm>
          <a:off x="430306" y="1117576"/>
          <a:ext cx="11075215" cy="5337846"/>
        </p:xfrm>
        <a:graphic>
          <a:graphicData uri="http://schemas.openxmlformats.org/drawingml/2006/table">
            <a:tbl>
              <a:tblPr/>
              <a:tblGrid>
                <a:gridCol w="2195274">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Strategy</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Description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800" b="0" kern="1200" dirty="0">
                          <a:solidFill>
                            <a:schemeClr val="bg1"/>
                          </a:solidFill>
                          <a:latin typeface="+mn-lt"/>
                          <a:ea typeface="+mn-ea"/>
                          <a:cs typeface="+mn-cs"/>
                        </a:rPr>
                        <a:t>5. Diversify Revenue Streams</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10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800" b="1" kern="1200" dirty="0">
                          <a:solidFill>
                            <a:srgbClr val="EC7C69"/>
                          </a:solidFill>
                          <a:latin typeface="+mn-lt"/>
                          <a:ea typeface="+mn-ea"/>
                          <a:cs typeface="+mn-cs"/>
                        </a:rPr>
                        <a:t>Avoid relying solely on overnight stays. </a:t>
                      </a:r>
                    </a:p>
                    <a:p>
                      <a:pPr>
                        <a:spcAft>
                          <a:spcPts val="600"/>
                        </a:spcAft>
                        <a:buNone/>
                      </a:pPr>
                      <a:r>
                        <a:rPr lang="en-US" sz="2400" kern="1200" dirty="0">
                          <a:solidFill>
                            <a:srgbClr val="595959"/>
                          </a:solidFill>
                          <a:latin typeface="+mn-lt"/>
                          <a:ea typeface="+mn-ea"/>
                          <a:cs typeface="+mn-cs"/>
                        </a:rPr>
                        <a:t>Add income through value-aligned extras: e.g., yoga classes, local crafts, farm tours, surf lessons, or a mini shop selling eco-products. Partner with local businesses or offer Airbnb Experiences to increase revenue and enhance guest satisfaction.</a:t>
                      </a:r>
                    </a:p>
                    <a:p>
                      <a:pPr>
                        <a:spcAft>
                          <a:spcPts val="600"/>
                        </a:spcAft>
                        <a:buNone/>
                      </a:pPr>
                      <a:endParaRPr lang="en-US" sz="2400" kern="1200" dirty="0">
                        <a:solidFill>
                          <a:srgbClr val="595959"/>
                        </a:solidFill>
                        <a:latin typeface="+mn-lt"/>
                        <a:ea typeface="+mn-ea"/>
                        <a:cs typeface="+mn-cs"/>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044720"/>
                  </a:ext>
                </a:extLst>
              </a:tr>
              <a:tr h="603470">
                <a:tc>
                  <a:txBody>
                    <a:bodyPr/>
                    <a:lstStyle/>
                    <a:p>
                      <a:pPr>
                        <a:spcAft>
                          <a:spcPts val="600"/>
                        </a:spcAft>
                        <a:buNone/>
                      </a:pPr>
                      <a:r>
                        <a:rPr lang="en-IE" sz="2800" b="0" kern="1200" dirty="0">
                          <a:solidFill>
                            <a:schemeClr val="bg1"/>
                          </a:solidFill>
                          <a:latin typeface="+mn-lt"/>
                          <a:ea typeface="+mn-ea"/>
                          <a:cs typeface="+mn-cs"/>
                        </a:rPr>
                        <a:t>6. Risk Management</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10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800" b="1" kern="1200" dirty="0">
                          <a:solidFill>
                            <a:srgbClr val="EC7C69"/>
                          </a:solidFill>
                          <a:latin typeface="+mn-lt"/>
                          <a:ea typeface="+mn-ea"/>
                          <a:cs typeface="+mn-cs"/>
                        </a:rPr>
                        <a:t>Risks like market downturns, new competitors, regulatory changes, or illness can impact your income. </a:t>
                      </a:r>
                    </a:p>
                    <a:p>
                      <a:pPr>
                        <a:spcAft>
                          <a:spcPts val="600"/>
                        </a:spcAft>
                        <a:buNone/>
                      </a:pPr>
                      <a:r>
                        <a:rPr lang="en-US" sz="2400" dirty="0">
                          <a:solidFill>
                            <a:srgbClr val="595959"/>
                          </a:solidFill>
                        </a:rPr>
                        <a:t>A solid risk plan includes </a:t>
                      </a:r>
                      <a:r>
                        <a:rPr lang="en-US" sz="2400" b="1" dirty="0">
                          <a:solidFill>
                            <a:srgbClr val="E96751"/>
                          </a:solidFill>
                        </a:rPr>
                        <a:t>insurance</a:t>
                      </a:r>
                      <a:r>
                        <a:rPr lang="en-US" sz="2400" dirty="0">
                          <a:solidFill>
                            <a:srgbClr val="E96751"/>
                          </a:solidFill>
                        </a:rPr>
                        <a:t>, </a:t>
                      </a:r>
                      <a:r>
                        <a:rPr lang="en-US" sz="2400" b="1" dirty="0">
                          <a:solidFill>
                            <a:srgbClr val="E96751"/>
                          </a:solidFill>
                        </a:rPr>
                        <a:t>flexible cancellation policies</a:t>
                      </a:r>
                      <a:r>
                        <a:rPr lang="en-US" sz="2400" dirty="0">
                          <a:solidFill>
                            <a:srgbClr val="E96751"/>
                          </a:solidFill>
                        </a:rPr>
                        <a:t>, </a:t>
                      </a:r>
                      <a:r>
                        <a:rPr lang="en-US" sz="2400" b="1" dirty="0">
                          <a:solidFill>
                            <a:srgbClr val="E96751"/>
                          </a:solidFill>
                        </a:rPr>
                        <a:t>multiple booking channels</a:t>
                      </a:r>
                      <a:r>
                        <a:rPr lang="en-US" sz="2400" dirty="0">
                          <a:solidFill>
                            <a:srgbClr val="595959"/>
                          </a:solidFill>
                        </a:rPr>
                        <a:t>, and contingency plans for income dips (e.g., seasonal local workshops or events).</a:t>
                      </a:r>
                    </a:p>
                    <a:p>
                      <a:pPr>
                        <a:spcAft>
                          <a:spcPts val="600"/>
                        </a:spcAft>
                        <a:buNone/>
                      </a:pPr>
                      <a:endParaRPr lang="en-US" sz="10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037897"/>
                  </a:ext>
                </a:extLst>
              </a:tr>
            </a:tbl>
          </a:graphicData>
        </a:graphic>
      </p:graphicFrame>
    </p:spTree>
    <p:extLst>
      <p:ext uri="{BB962C8B-B14F-4D97-AF65-F5344CB8AC3E}">
        <p14:creationId xmlns:p14="http://schemas.microsoft.com/office/powerpoint/2010/main" val="58115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CD5E-8400-EC26-EDCA-D6FBA49C45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DFB8E49-3562-3D81-8209-845E390FC3A6}"/>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Strategies – </a:t>
            </a:r>
            <a:r>
              <a:rPr lang="en-IE" dirty="0"/>
              <a:t>For Financial Resilience</a:t>
            </a:r>
          </a:p>
        </p:txBody>
      </p:sp>
      <p:graphicFrame>
        <p:nvGraphicFramePr>
          <p:cNvPr id="5" name="Table 4">
            <a:extLst>
              <a:ext uri="{FF2B5EF4-FFF2-40B4-BE49-F238E27FC236}">
                <a16:creationId xmlns:a16="http://schemas.microsoft.com/office/drawing/2014/main" id="{B8EEC7A3-0785-117A-A2FA-4D58698290AF}"/>
              </a:ext>
            </a:extLst>
          </p:cNvPr>
          <p:cNvGraphicFramePr>
            <a:graphicFrameLocks noGrp="1"/>
          </p:cNvGraphicFramePr>
          <p:nvPr>
            <p:extLst>
              <p:ext uri="{D42A27DB-BD31-4B8C-83A1-F6EECF244321}">
                <p14:modId xmlns:p14="http://schemas.microsoft.com/office/powerpoint/2010/main" val="996808000"/>
              </p:ext>
            </p:extLst>
          </p:nvPr>
        </p:nvGraphicFramePr>
        <p:xfrm>
          <a:off x="430306" y="1117576"/>
          <a:ext cx="11075215" cy="3248684"/>
        </p:xfrm>
        <a:graphic>
          <a:graphicData uri="http://schemas.openxmlformats.org/drawingml/2006/table">
            <a:tbl>
              <a:tblPr/>
              <a:tblGrid>
                <a:gridCol w="2195274">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Strategy</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Description</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800" b="0" kern="1200" dirty="0">
                          <a:solidFill>
                            <a:schemeClr val="bg1"/>
                          </a:solidFill>
                          <a:latin typeface="+mn-lt"/>
                          <a:ea typeface="+mn-ea"/>
                          <a:cs typeface="+mn-cs"/>
                        </a:rPr>
                        <a:t>7. Long-Term Goal Mapping</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28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800" b="1" kern="1200" dirty="0">
                          <a:solidFill>
                            <a:srgbClr val="EC7C69"/>
                          </a:solidFill>
                          <a:latin typeface="+mn-lt"/>
                          <a:ea typeface="+mn-ea"/>
                          <a:cs typeface="+mn-cs"/>
                        </a:rPr>
                        <a:t>Where do you want to be in 3, 5, or 10 years? </a:t>
                      </a:r>
                    </a:p>
                    <a:p>
                      <a:pPr>
                        <a:spcAft>
                          <a:spcPts val="600"/>
                        </a:spcAft>
                        <a:buNone/>
                      </a:pPr>
                      <a:r>
                        <a:rPr lang="en-US" sz="2400" dirty="0">
                          <a:solidFill>
                            <a:srgbClr val="595959"/>
                          </a:solidFill>
                        </a:rPr>
                        <a:t>Whether it's scaling your business, reducing your working hours, selling the business, or reinvesting in the community, mapping long-term goals helps shape decisions today. Break these goals into financial, lifestyle, and operational targets.</a:t>
                      </a:r>
                    </a:p>
                    <a:p>
                      <a:pPr>
                        <a:spcAft>
                          <a:spcPts val="60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1231"/>
                  </a:ext>
                </a:extLst>
              </a:tr>
            </a:tbl>
          </a:graphicData>
        </a:graphic>
      </p:graphicFrame>
    </p:spTree>
    <p:extLst>
      <p:ext uri="{BB962C8B-B14F-4D97-AF65-F5344CB8AC3E}">
        <p14:creationId xmlns:p14="http://schemas.microsoft.com/office/powerpoint/2010/main" val="1156941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8B42-70F0-7643-F188-294B87C8F1B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A9ED63-9683-FB3B-6BA7-C13E95E176CE}"/>
              </a:ext>
            </a:extLst>
          </p:cNvPr>
          <p:cNvSpPr>
            <a:spLocks noGrp="1"/>
          </p:cNvSpPr>
          <p:nvPr>
            <p:ph type="body" sz="quarter" idx="16"/>
          </p:nvPr>
        </p:nvSpPr>
        <p:spPr>
          <a:xfrm>
            <a:off x="471494" y="2472714"/>
            <a:ext cx="6010480" cy="3066422"/>
          </a:xfrm>
        </p:spPr>
        <p:txBody>
          <a:bodyPr/>
          <a:lstStyle/>
          <a:p>
            <a:r>
              <a:rPr lang="en-US" dirty="0"/>
              <a:t>How </a:t>
            </a:r>
            <a:r>
              <a:rPr lang="en-US" sz="3200" i="1" dirty="0"/>
              <a:t>(with examples) </a:t>
            </a:r>
            <a:r>
              <a:rPr lang="en-US" dirty="0"/>
              <a:t>to </a:t>
            </a:r>
          </a:p>
          <a:p>
            <a:r>
              <a:rPr lang="en-US" dirty="0"/>
              <a:t>Plan for Prevention </a:t>
            </a:r>
          </a:p>
          <a:p>
            <a:r>
              <a:rPr lang="en-US" dirty="0"/>
              <a:t>and Resilience </a:t>
            </a:r>
          </a:p>
          <a:p>
            <a:endParaRPr lang="en-IE" dirty="0"/>
          </a:p>
        </p:txBody>
      </p:sp>
      <p:sp>
        <p:nvSpPr>
          <p:cNvPr id="7" name="Text Placeholder 6">
            <a:extLst>
              <a:ext uri="{FF2B5EF4-FFF2-40B4-BE49-F238E27FC236}">
                <a16:creationId xmlns:a16="http://schemas.microsoft.com/office/drawing/2014/main" id="{495B1ADE-9FF4-74BB-7D0D-7EC1C60E8D90}"/>
              </a:ext>
            </a:extLst>
          </p:cNvPr>
          <p:cNvSpPr>
            <a:spLocks noGrp="1"/>
          </p:cNvSpPr>
          <p:nvPr>
            <p:ph type="body" sz="quarter" idx="65"/>
          </p:nvPr>
        </p:nvSpPr>
        <p:spPr/>
        <p:txBody>
          <a:bodyPr/>
          <a:lstStyle/>
          <a:p>
            <a:r>
              <a:rPr lang="en-US" dirty="0"/>
              <a:t>Clare Island Lighthouse, Clare Island, Mayo, Ireland</a:t>
            </a:r>
            <a:endParaRPr lang="en-IE" dirty="0"/>
          </a:p>
        </p:txBody>
      </p:sp>
      <p:pic>
        <p:nvPicPr>
          <p:cNvPr id="6" name="Picture Placeholder 5">
            <a:extLst>
              <a:ext uri="{FF2B5EF4-FFF2-40B4-BE49-F238E27FC236}">
                <a16:creationId xmlns:a16="http://schemas.microsoft.com/office/drawing/2014/main" id="{8E6415F0-1024-96FC-0A48-6F7942BD6851}"/>
              </a:ext>
            </a:extLst>
          </p:cNvPr>
          <p:cNvPicPr>
            <a:picLocks noGrp="1" noChangeAspect="1"/>
          </p:cNvPicPr>
          <p:nvPr>
            <p:ph type="pic" sz="quarter" idx="19"/>
          </p:nvPr>
        </p:nvPicPr>
        <p:blipFill>
          <a:blip r:embed="rId2"/>
          <a:srcRect l="2039" r="2039"/>
          <a:stretch>
            <a:fillRect/>
          </a:stretch>
        </p:blipFill>
        <p:spPr/>
      </p:pic>
    </p:spTree>
    <p:extLst>
      <p:ext uri="{BB962C8B-B14F-4D97-AF65-F5344CB8AC3E}">
        <p14:creationId xmlns:p14="http://schemas.microsoft.com/office/powerpoint/2010/main" val="3996632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4FF00-1995-F94B-154F-A6D8782F7D97}"/>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B3EB10AA-51BD-F33B-E5F5-9FB2D67819D3}"/>
              </a:ext>
            </a:extLst>
          </p:cNvPr>
          <p:cNvGraphicFramePr>
            <a:graphicFrameLocks noGrp="1"/>
          </p:cNvGraphicFramePr>
          <p:nvPr>
            <p:extLst>
              <p:ext uri="{D42A27DB-BD31-4B8C-83A1-F6EECF244321}">
                <p14:modId xmlns:p14="http://schemas.microsoft.com/office/powerpoint/2010/main" val="2437576744"/>
              </p:ext>
            </p:extLst>
          </p:nvPr>
        </p:nvGraphicFramePr>
        <p:xfrm>
          <a:off x="276225" y="830040"/>
          <a:ext cx="11541727" cy="523616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Description</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Example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1. Building Cash Reserves</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dirty="0">
                          <a:solidFill>
                            <a:srgbClr val="595959"/>
                          </a:solidFill>
                        </a:rPr>
                        <a:t>Why and how to </a:t>
                      </a:r>
                      <a:r>
                        <a:rPr lang="en-US" sz="2400" b="1" dirty="0">
                          <a:solidFill>
                            <a:srgbClr val="595959"/>
                          </a:solidFill>
                        </a:rPr>
                        <a:t>build a buffer </a:t>
                      </a:r>
                      <a:r>
                        <a:rPr lang="en-US" sz="2400" dirty="0">
                          <a:solidFill>
                            <a:srgbClr val="595959"/>
                          </a:solidFill>
                        </a:rPr>
                        <a:t>for emergencies, slow seasons, or unexpected repairs.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Set aside 10–15% of monthly revenue in a separate savings account.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If you earn €2,500/month, automatically save €250–€375/month in a business reserve account.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2400" b="1" dirty="0">
                          <a:solidFill>
                            <a:schemeClr val="bg1"/>
                          </a:solidFill>
                        </a:rPr>
                        <a:t>2. Reinvestment Planning</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dirty="0">
                        <a:solidFill>
                          <a:srgbClr val="595959"/>
                        </a:solidFill>
                      </a:endParaRPr>
                    </a:p>
                    <a:p>
                      <a:pPr>
                        <a:buNone/>
                      </a:pPr>
                      <a:r>
                        <a:rPr lang="en-US" sz="2400" dirty="0">
                          <a:solidFill>
                            <a:srgbClr val="595959"/>
                          </a:solidFill>
                        </a:rPr>
                        <a:t>Allocate a </a:t>
                      </a:r>
                      <a:r>
                        <a:rPr lang="en-US" sz="2400" b="1" dirty="0">
                          <a:solidFill>
                            <a:srgbClr val="595959"/>
                          </a:solidFill>
                        </a:rPr>
                        <a:t>portion of your profit </a:t>
                      </a:r>
                      <a:r>
                        <a:rPr lang="en-US" sz="2400" dirty="0">
                          <a:solidFill>
                            <a:srgbClr val="595959"/>
                          </a:solidFill>
                        </a:rPr>
                        <a:t>for upgrades, renewables, or guest experience improvements.</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Create an annual reinvestment plan with a percentage target (e.g. 20% of net profit).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Spend €3,000 per year upgrading to solar panels or renovating a cabin to improve guest ratings.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1889205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612C-0FC1-FB8E-4901-F95C237D3C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2DB8301-C5E2-336C-2FFB-F4D6C2C09472}"/>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7313124D-EBB6-4E55-0A4F-47E04DC7F2A2}"/>
              </a:ext>
            </a:extLst>
          </p:cNvPr>
          <p:cNvGraphicFramePr>
            <a:graphicFrameLocks noGrp="1"/>
          </p:cNvGraphicFramePr>
          <p:nvPr>
            <p:extLst>
              <p:ext uri="{D42A27DB-BD31-4B8C-83A1-F6EECF244321}">
                <p14:modId xmlns:p14="http://schemas.microsoft.com/office/powerpoint/2010/main" val="3114802065"/>
              </p:ext>
            </p:extLst>
          </p:nvPr>
        </p:nvGraphicFramePr>
        <p:xfrm>
          <a:off x="276225" y="830040"/>
          <a:ext cx="11541727" cy="523616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Description</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Example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500596">
                <a:tc>
                  <a:txBody>
                    <a:bodyPr/>
                    <a:lstStyle/>
                    <a:p>
                      <a:pPr>
                        <a:buNone/>
                      </a:pPr>
                      <a:r>
                        <a:rPr lang="en-US" sz="2400" b="1" dirty="0">
                          <a:solidFill>
                            <a:schemeClr val="bg1"/>
                          </a:solidFill>
                        </a:rPr>
                        <a:t>3. Adjusting for Inflation &amp; Costs</a:t>
                      </a:r>
                      <a:endParaRPr lang="en-US"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Update your prices </a:t>
                      </a:r>
                      <a:r>
                        <a:rPr lang="en-US" sz="2400" dirty="0">
                          <a:solidFill>
                            <a:srgbClr val="595959"/>
                          </a:solidFill>
                        </a:rPr>
                        <a:t>annually and review costs to stay profitable.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Use cost-plus pricing and review suppliers yearly. Adjust your nightly rate annually.</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Raise nightly rate from €120 to €130 if utilities, laundry, and insurance increase by 8%.</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318623"/>
                  </a:ext>
                </a:extLst>
              </a:tr>
              <a:tr h="616119">
                <a:tc>
                  <a:txBody>
                    <a:bodyPr/>
                    <a:lstStyle/>
                    <a:p>
                      <a:pPr>
                        <a:buNone/>
                      </a:pPr>
                      <a:r>
                        <a:rPr lang="en-IE" sz="2400" b="1" dirty="0">
                          <a:solidFill>
                            <a:schemeClr val="bg1"/>
                          </a:solidFill>
                        </a:rPr>
                        <a:t>4. Monitoring Financial Health</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dirty="0">
                        <a:solidFill>
                          <a:srgbClr val="595959"/>
                        </a:solidFill>
                      </a:endParaRPr>
                    </a:p>
                    <a:p>
                      <a:pPr>
                        <a:buNone/>
                      </a:pPr>
                      <a:r>
                        <a:rPr lang="en-US" sz="2400" dirty="0">
                          <a:solidFill>
                            <a:srgbClr val="595959"/>
                          </a:solidFill>
                        </a:rPr>
                        <a:t>Use financial ratios and tools to </a:t>
                      </a:r>
                      <a:r>
                        <a:rPr lang="en-US" sz="2400" b="1" dirty="0">
                          <a:solidFill>
                            <a:srgbClr val="595959"/>
                          </a:solidFill>
                        </a:rPr>
                        <a:t>check performance </a:t>
                      </a:r>
                      <a:r>
                        <a:rPr lang="en-US" sz="2400" dirty="0">
                          <a:solidFill>
                            <a:srgbClr val="595959"/>
                          </a:solidFill>
                        </a:rPr>
                        <a:t>(e.g., profit margin, net income trend, debt-to-income ratio).</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Set a monthly “finance check-in” using Excel or a dashboard to track performance indicators.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Track that your profit margin remains at 30%. If it drops, review your variable costs and pricing.</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075154"/>
                  </a:ext>
                </a:extLst>
              </a:tr>
            </a:tbl>
          </a:graphicData>
        </a:graphic>
      </p:graphicFrame>
    </p:spTree>
    <p:extLst>
      <p:ext uri="{BB962C8B-B14F-4D97-AF65-F5344CB8AC3E}">
        <p14:creationId xmlns:p14="http://schemas.microsoft.com/office/powerpoint/2010/main" val="88479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AE13-788F-BE38-CE43-B5C29E7DCB3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F0CD53-1C8B-4223-1084-4B3FE9FF3015}"/>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109F814F-1291-9AC7-0F65-DB63AC55E021}"/>
              </a:ext>
            </a:extLst>
          </p:cNvPr>
          <p:cNvGraphicFramePr>
            <a:graphicFrameLocks noGrp="1"/>
          </p:cNvGraphicFramePr>
          <p:nvPr>
            <p:extLst>
              <p:ext uri="{D42A27DB-BD31-4B8C-83A1-F6EECF244321}">
                <p14:modId xmlns:p14="http://schemas.microsoft.com/office/powerpoint/2010/main" val="1507303981"/>
              </p:ext>
            </p:extLst>
          </p:nvPr>
        </p:nvGraphicFramePr>
        <p:xfrm>
          <a:off x="276225" y="830040"/>
          <a:ext cx="11541727" cy="3003096"/>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Description</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Example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5. Diversifying Revenue Streams</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b="1" dirty="0">
                        <a:solidFill>
                          <a:srgbClr val="595959"/>
                        </a:solidFill>
                      </a:endParaRPr>
                    </a:p>
                    <a:p>
                      <a:pPr>
                        <a:buNone/>
                      </a:pPr>
                      <a:r>
                        <a:rPr lang="en-US" sz="2400" b="1" dirty="0">
                          <a:solidFill>
                            <a:srgbClr val="595959"/>
                          </a:solidFill>
                        </a:rPr>
                        <a:t>Add experiences</a:t>
                      </a:r>
                      <a:r>
                        <a:rPr lang="en-US" sz="2400" dirty="0">
                          <a:solidFill>
                            <a:srgbClr val="595959"/>
                          </a:solidFill>
                        </a:rPr>
                        <a:t>, local partnerships, or retail products to reduce reliance on bookings alone.</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Offer local artisan products, eco-tours, or yoga classes through partnerships or on-site.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Partner with a local guide to offer €30/person forest walks, or sell €15 local jams in-room.</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021105"/>
                  </a:ext>
                </a:extLst>
              </a:tr>
            </a:tbl>
          </a:graphicData>
        </a:graphic>
      </p:graphicFrame>
      <p:graphicFrame>
        <p:nvGraphicFramePr>
          <p:cNvPr id="2" name="Table 1">
            <a:extLst>
              <a:ext uri="{FF2B5EF4-FFF2-40B4-BE49-F238E27FC236}">
                <a16:creationId xmlns:a16="http://schemas.microsoft.com/office/drawing/2014/main" id="{77DD7819-E7A4-E775-53C1-E0BF427045C1}"/>
              </a:ext>
            </a:extLst>
          </p:cNvPr>
          <p:cNvGraphicFramePr>
            <a:graphicFrameLocks noGrp="1"/>
          </p:cNvGraphicFramePr>
          <p:nvPr>
            <p:extLst>
              <p:ext uri="{D42A27DB-BD31-4B8C-83A1-F6EECF244321}">
                <p14:modId xmlns:p14="http://schemas.microsoft.com/office/powerpoint/2010/main" val="4071807889"/>
              </p:ext>
            </p:extLst>
          </p:nvPr>
        </p:nvGraphicFramePr>
        <p:xfrm>
          <a:off x="276225" y="3833136"/>
          <a:ext cx="11541727" cy="2233068"/>
        </p:xfrm>
        <a:graphic>
          <a:graphicData uri="http://schemas.openxmlformats.org/drawingml/2006/table">
            <a:tbl>
              <a:tblPr/>
              <a:tblGrid>
                <a:gridCol w="2620795">
                  <a:extLst>
                    <a:ext uri="{9D8B030D-6E8A-4147-A177-3AD203B41FA5}">
                      <a16:colId xmlns:a16="http://schemas.microsoft.com/office/drawing/2014/main" val="1342592027"/>
                    </a:ext>
                  </a:extLst>
                </a:gridCol>
                <a:gridCol w="3150068">
                  <a:extLst>
                    <a:ext uri="{9D8B030D-6E8A-4147-A177-3AD203B41FA5}">
                      <a16:colId xmlns:a16="http://schemas.microsoft.com/office/drawing/2014/main" val="2298826794"/>
                    </a:ext>
                  </a:extLst>
                </a:gridCol>
                <a:gridCol w="2885432">
                  <a:extLst>
                    <a:ext uri="{9D8B030D-6E8A-4147-A177-3AD203B41FA5}">
                      <a16:colId xmlns:a16="http://schemas.microsoft.com/office/drawing/2014/main" val="1869268273"/>
                    </a:ext>
                  </a:extLst>
                </a:gridCol>
                <a:gridCol w="2885432">
                  <a:extLst>
                    <a:ext uri="{9D8B030D-6E8A-4147-A177-3AD203B41FA5}">
                      <a16:colId xmlns:a16="http://schemas.microsoft.com/office/drawing/2014/main" val="4206224456"/>
                    </a:ext>
                  </a:extLst>
                </a:gridCol>
              </a:tblGrid>
              <a:tr h="616119">
                <a:tc>
                  <a:txBody>
                    <a:bodyPr/>
                    <a:lstStyle/>
                    <a:p>
                      <a:pPr>
                        <a:buNone/>
                      </a:pPr>
                      <a:r>
                        <a:rPr lang="en-IE" sz="2400" b="1" dirty="0">
                          <a:solidFill>
                            <a:schemeClr val="bg1"/>
                          </a:solidFill>
                        </a:rPr>
                        <a:t>6. Risk Management</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Prepare for cancellations</a:t>
                      </a:r>
                      <a:r>
                        <a:rPr lang="en-US" sz="2400" dirty="0">
                          <a:solidFill>
                            <a:srgbClr val="595959"/>
                          </a:solidFill>
                        </a:rPr>
                        <a:t>, natural events, competitor activity, or changing regulations.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Get business interruption insurance; create a backup marketing plan and flexible pricing.</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If flooding forces a temporary closure, insurance covers your missed income and cleanup costs.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21783"/>
                  </a:ext>
                </a:extLst>
              </a:tr>
            </a:tbl>
          </a:graphicData>
        </a:graphic>
      </p:graphicFrame>
    </p:spTree>
    <p:extLst>
      <p:ext uri="{BB962C8B-B14F-4D97-AF65-F5344CB8AC3E}">
        <p14:creationId xmlns:p14="http://schemas.microsoft.com/office/powerpoint/2010/main" val="350016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9B4D-3349-506E-5566-9474D1D684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1E96B1-C78A-01B5-A5F8-E843ADCFEFE9}"/>
              </a:ext>
            </a:extLst>
          </p:cNvPr>
          <p:cNvSpPr>
            <a:spLocks noGrp="1"/>
          </p:cNvSpPr>
          <p:nvPr>
            <p:ph type="body" sz="quarter" idx="16"/>
          </p:nvPr>
        </p:nvSpPr>
        <p:spPr>
          <a:xfrm>
            <a:off x="276225" y="236702"/>
            <a:ext cx="11024802" cy="803654"/>
          </a:xfrm>
        </p:spPr>
        <p:txBody>
          <a:bodyPr/>
          <a:lstStyle/>
          <a:p>
            <a:r>
              <a:rPr lang="en-US" dirty="0">
                <a:solidFill>
                  <a:srgbClr val="E96751"/>
                </a:solidFill>
              </a:rPr>
              <a:t>How</a:t>
            </a:r>
            <a:r>
              <a:rPr lang="en-US" dirty="0"/>
              <a:t> </a:t>
            </a:r>
            <a:r>
              <a:rPr lang="en-US" b="0" dirty="0">
                <a:solidFill>
                  <a:srgbClr val="E96751"/>
                </a:solidFill>
              </a:rPr>
              <a:t>(with examples) </a:t>
            </a:r>
            <a:r>
              <a:rPr lang="en-US" b="0" dirty="0"/>
              <a:t>to Plan for Prevention and Resilience </a:t>
            </a:r>
            <a:endParaRPr lang="en-IE" b="0" dirty="0"/>
          </a:p>
        </p:txBody>
      </p:sp>
      <p:graphicFrame>
        <p:nvGraphicFramePr>
          <p:cNvPr id="5" name="Table 4">
            <a:extLst>
              <a:ext uri="{FF2B5EF4-FFF2-40B4-BE49-F238E27FC236}">
                <a16:creationId xmlns:a16="http://schemas.microsoft.com/office/drawing/2014/main" id="{D2754E70-566E-8C7B-7FBA-96C0F68B1FA6}"/>
              </a:ext>
            </a:extLst>
          </p:cNvPr>
          <p:cNvGraphicFramePr>
            <a:graphicFrameLocks noGrp="1"/>
          </p:cNvGraphicFramePr>
          <p:nvPr>
            <p:extLst>
              <p:ext uri="{D42A27DB-BD31-4B8C-83A1-F6EECF244321}">
                <p14:modId xmlns:p14="http://schemas.microsoft.com/office/powerpoint/2010/main" val="7048540"/>
              </p:ext>
            </p:extLst>
          </p:nvPr>
        </p:nvGraphicFramePr>
        <p:xfrm>
          <a:off x="276225" y="944340"/>
          <a:ext cx="11541727" cy="2271576"/>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Description</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Strategy</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Example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7. Long-Term Goal Mapping</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Define your 3–5–10 year vision</a:t>
                      </a:r>
                      <a:r>
                        <a:rPr lang="en-US" sz="2400" dirty="0">
                          <a:solidFill>
                            <a:srgbClr val="595959"/>
                          </a:solidFill>
                        </a:rPr>
                        <a:t>: lifestyle, scale, or exit plan.</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Use SMART goals to plan growth milestones and regularly review progress.</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3-year goal: Add 2 glamping pods. 5-year goal: Go fully off-grid. 10-year goal: Sell or license brand.</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4287798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3DE6-FE9B-93BB-1EB5-15F89134F36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5E9D11-1FC3-D0E4-6FD0-E4D5B3975659}"/>
              </a:ext>
            </a:extLst>
          </p:cNvPr>
          <p:cNvSpPr>
            <a:spLocks noGrp="1"/>
          </p:cNvSpPr>
          <p:nvPr>
            <p:ph type="body" sz="quarter" idx="16"/>
          </p:nvPr>
        </p:nvSpPr>
        <p:spPr>
          <a:xfrm>
            <a:off x="471494" y="2472714"/>
            <a:ext cx="6010480" cy="3066422"/>
          </a:xfrm>
        </p:spPr>
        <p:txBody>
          <a:bodyPr/>
          <a:lstStyle/>
          <a:p>
            <a:r>
              <a:rPr lang="en-US" dirty="0"/>
              <a:t>Value of Preventing and Mitigating Risks and Problems</a:t>
            </a:r>
          </a:p>
          <a:p>
            <a:endParaRPr lang="en-IE" dirty="0"/>
          </a:p>
        </p:txBody>
      </p:sp>
      <p:sp>
        <p:nvSpPr>
          <p:cNvPr id="7" name="Text Placeholder 6">
            <a:extLst>
              <a:ext uri="{FF2B5EF4-FFF2-40B4-BE49-F238E27FC236}">
                <a16:creationId xmlns:a16="http://schemas.microsoft.com/office/drawing/2014/main" id="{D54087C0-89C0-CC41-8196-082402423005}"/>
              </a:ext>
            </a:extLst>
          </p:cNvPr>
          <p:cNvSpPr>
            <a:spLocks noGrp="1"/>
          </p:cNvSpPr>
          <p:nvPr>
            <p:ph type="body" sz="quarter" idx="65"/>
          </p:nvPr>
        </p:nvSpPr>
        <p:spPr/>
        <p:txBody>
          <a:bodyPr/>
          <a:lstStyle/>
          <a:p>
            <a:r>
              <a:rPr lang="en-US" dirty="0"/>
              <a:t>Church </a:t>
            </a:r>
            <a:r>
              <a:rPr lang="en-US" dirty="0" err="1"/>
              <a:t>Blönduós</a:t>
            </a:r>
            <a:r>
              <a:rPr lang="en-US" dirty="0"/>
              <a:t>, Iceland</a:t>
            </a:r>
            <a:endParaRPr lang="en-IE" dirty="0"/>
          </a:p>
        </p:txBody>
      </p:sp>
      <p:pic>
        <p:nvPicPr>
          <p:cNvPr id="8" name="Picture Placeholder 7">
            <a:extLst>
              <a:ext uri="{FF2B5EF4-FFF2-40B4-BE49-F238E27FC236}">
                <a16:creationId xmlns:a16="http://schemas.microsoft.com/office/drawing/2014/main" id="{4FA268D0-728A-9E86-4E82-28418FDF8E6F}"/>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1303759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9F3137-7AAB-52FB-AAEF-D0B36671B35C}"/>
              </a:ext>
            </a:extLst>
          </p:cNvPr>
          <p:cNvSpPr>
            <a:spLocks noGrp="1"/>
          </p:cNvSpPr>
          <p:nvPr>
            <p:ph type="body" sz="quarter" idx="16"/>
          </p:nvPr>
        </p:nvSpPr>
        <p:spPr>
          <a:xfrm>
            <a:off x="521956" y="268183"/>
            <a:ext cx="10614687" cy="803654"/>
          </a:xfrm>
        </p:spPr>
        <p:txBody>
          <a:bodyPr/>
          <a:lstStyle/>
          <a:p>
            <a:r>
              <a:rPr lang="en-US" sz="3000" dirty="0">
                <a:solidFill>
                  <a:srgbClr val="E96751"/>
                </a:solidFill>
              </a:rPr>
              <a:t>Value </a:t>
            </a:r>
            <a:r>
              <a:rPr lang="en-US" sz="3000" b="0" dirty="0"/>
              <a:t>of Preventing and Mitigating Risks and Problems</a:t>
            </a:r>
            <a:endParaRPr lang="en-IE" sz="3000" dirty="0"/>
          </a:p>
          <a:p>
            <a:endParaRPr lang="en-IE" sz="3000" dirty="0"/>
          </a:p>
        </p:txBody>
      </p:sp>
      <p:graphicFrame>
        <p:nvGraphicFramePr>
          <p:cNvPr id="5" name="Table 4">
            <a:extLst>
              <a:ext uri="{FF2B5EF4-FFF2-40B4-BE49-F238E27FC236}">
                <a16:creationId xmlns:a16="http://schemas.microsoft.com/office/drawing/2014/main" id="{9892BD42-DFDF-DE3F-597D-8D5008F5BA38}"/>
              </a:ext>
            </a:extLst>
          </p:cNvPr>
          <p:cNvGraphicFramePr>
            <a:graphicFrameLocks noGrp="1"/>
          </p:cNvGraphicFramePr>
          <p:nvPr>
            <p:extLst>
              <p:ext uri="{D42A27DB-BD31-4B8C-83A1-F6EECF244321}">
                <p14:modId xmlns:p14="http://schemas.microsoft.com/office/powerpoint/2010/main" val="2423224421"/>
              </p:ext>
            </p:extLst>
          </p:nvPr>
        </p:nvGraphicFramePr>
        <p:xfrm>
          <a:off x="521955" y="914079"/>
          <a:ext cx="11503467" cy="5748530"/>
        </p:xfrm>
        <a:graphic>
          <a:graphicData uri="http://schemas.openxmlformats.org/drawingml/2006/table">
            <a:tbl>
              <a:tblPr/>
              <a:tblGrid>
                <a:gridCol w="3115735">
                  <a:extLst>
                    <a:ext uri="{9D8B030D-6E8A-4147-A177-3AD203B41FA5}">
                      <a16:colId xmlns:a16="http://schemas.microsoft.com/office/drawing/2014/main" val="2027378175"/>
                    </a:ext>
                  </a:extLst>
                </a:gridCol>
                <a:gridCol w="4215137">
                  <a:extLst>
                    <a:ext uri="{9D8B030D-6E8A-4147-A177-3AD203B41FA5}">
                      <a16:colId xmlns:a16="http://schemas.microsoft.com/office/drawing/2014/main" val="2505188577"/>
                    </a:ext>
                  </a:extLst>
                </a:gridCol>
                <a:gridCol w="4172595">
                  <a:extLst>
                    <a:ext uri="{9D8B030D-6E8A-4147-A177-3AD203B41FA5}">
                      <a16:colId xmlns:a16="http://schemas.microsoft.com/office/drawing/2014/main" val="1215069977"/>
                    </a:ext>
                  </a:extLst>
                </a:gridCol>
              </a:tblGrid>
              <a:tr h="209703">
                <a:tc>
                  <a:txBody>
                    <a:bodyPr/>
                    <a:lstStyle/>
                    <a:p>
                      <a:pPr>
                        <a:buNone/>
                      </a:pPr>
                      <a:r>
                        <a:rPr lang="en-IE" sz="2400" b="1" dirty="0">
                          <a:solidFill>
                            <a:schemeClr val="bg1"/>
                          </a:solidFill>
                        </a:rPr>
                        <a:t>Strategy</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Problem/Risk Being Addressed</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400" b="1" dirty="0">
                          <a:solidFill>
                            <a:schemeClr val="bg1"/>
                          </a:solidFill>
                        </a:rPr>
                        <a:t>What It Prevents or Mitigates</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400" b="1" dirty="0">
                          <a:solidFill>
                            <a:schemeClr val="bg1"/>
                          </a:solidFill>
                        </a:rPr>
                        <a:t>1. Building Cash Reserves</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Unplanned expenses </a:t>
                      </a:r>
                      <a:r>
                        <a:rPr lang="en-US" sz="2400" dirty="0">
                          <a:solidFill>
                            <a:srgbClr val="595959"/>
                          </a:solidFill>
                        </a:rPr>
                        <a:t>(e.g., boiler failure), seasonal dips, or emergency repairs.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Prevents business disruption</a:t>
                      </a:r>
                      <a:r>
                        <a:rPr lang="en-US" sz="2400" dirty="0">
                          <a:solidFill>
                            <a:srgbClr val="595959"/>
                          </a:solidFill>
                        </a:rPr>
                        <a:t>, panic borrowing, or forced closures due to lack of funds.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52669"/>
                  </a:ext>
                </a:extLst>
              </a:tr>
              <a:tr h="524258">
                <a:tc>
                  <a:txBody>
                    <a:bodyPr/>
                    <a:lstStyle/>
                    <a:p>
                      <a:pPr>
                        <a:buNone/>
                      </a:pPr>
                      <a:r>
                        <a:rPr lang="en-IE" sz="2400" b="1" dirty="0">
                          <a:solidFill>
                            <a:schemeClr val="bg1"/>
                          </a:solidFill>
                        </a:rPr>
                        <a:t>2. Reinvestment Planning</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Business stagnation, </a:t>
                      </a:r>
                      <a:r>
                        <a:rPr lang="en-US" sz="2400" dirty="0">
                          <a:solidFill>
                            <a:srgbClr val="595959"/>
                          </a:solidFill>
                        </a:rPr>
                        <a:t>wear and tear, outdated amenities, poor guest experience.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Ensures continued guest satisfaction</a:t>
                      </a:r>
                      <a:r>
                        <a:rPr lang="en-US" sz="2400" dirty="0">
                          <a:solidFill>
                            <a:srgbClr val="595959"/>
                          </a:solidFill>
                        </a:rPr>
                        <a:t>, improves reviews, and keeps your offer competitive.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575958"/>
                  </a:ext>
                </a:extLst>
              </a:tr>
              <a:tr h="681535">
                <a:tc>
                  <a:txBody>
                    <a:bodyPr/>
                    <a:lstStyle/>
                    <a:p>
                      <a:pPr>
                        <a:buNone/>
                      </a:pPr>
                      <a:r>
                        <a:rPr lang="en-US" sz="2400" b="1" dirty="0">
                          <a:solidFill>
                            <a:schemeClr val="bg1"/>
                          </a:solidFill>
                        </a:rPr>
                        <a:t>3. Adjusting for Inflation &amp; Costs</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Rising costs, </a:t>
                      </a:r>
                      <a:r>
                        <a:rPr lang="en-US" sz="2400" b="0" dirty="0">
                          <a:solidFill>
                            <a:srgbClr val="595959"/>
                          </a:solidFill>
                        </a:rPr>
                        <a:t>e.g., suppliers, energy, and </a:t>
                      </a:r>
                      <a:r>
                        <a:rPr lang="en-US" sz="2400" b="0" dirty="0" err="1">
                          <a:solidFill>
                            <a:srgbClr val="595959"/>
                          </a:solidFill>
                        </a:rPr>
                        <a:t>labour</a:t>
                      </a:r>
                      <a:r>
                        <a:rPr lang="en-US" sz="2400" dirty="0">
                          <a:solidFill>
                            <a:srgbClr val="595959"/>
                          </a:solidFill>
                        </a:rPr>
                        <a:t> costs that eat into profits if pricing isn’t updated.</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Protects your profit margins </a:t>
                      </a:r>
                      <a:r>
                        <a:rPr lang="en-US" sz="2400" dirty="0">
                          <a:solidFill>
                            <a:srgbClr val="595959"/>
                          </a:solidFill>
                        </a:rPr>
                        <a:t>and ensures long-term viability by keeping pricing aligned with real costs.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650745"/>
                  </a:ext>
                </a:extLst>
              </a:tr>
              <a:tr h="524258">
                <a:tc>
                  <a:txBody>
                    <a:bodyPr/>
                    <a:lstStyle/>
                    <a:p>
                      <a:pPr>
                        <a:buNone/>
                      </a:pPr>
                      <a:r>
                        <a:rPr lang="en-IE" sz="2400" b="1" dirty="0">
                          <a:solidFill>
                            <a:schemeClr val="bg1"/>
                          </a:solidFill>
                        </a:rPr>
                        <a:t>4. Monitoring Financial Health</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Business drift </a:t>
                      </a:r>
                      <a:r>
                        <a:rPr lang="en-US" sz="2400" dirty="0">
                          <a:solidFill>
                            <a:srgbClr val="595959"/>
                          </a:solidFill>
                        </a:rPr>
                        <a:t>— operating without clarity on performance, costs, or profitability.</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Early warning system for cash flow problems</a:t>
                      </a:r>
                      <a:r>
                        <a:rPr lang="en-US" sz="2400" dirty="0">
                          <a:solidFill>
                            <a:srgbClr val="595959"/>
                          </a:solidFill>
                        </a:rPr>
                        <a:t>, poor pricing decisions, or unsustainable debt.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324453"/>
                  </a:ext>
                </a:extLst>
              </a:tr>
            </a:tbl>
          </a:graphicData>
        </a:graphic>
      </p:graphicFrame>
    </p:spTree>
    <p:extLst>
      <p:ext uri="{BB962C8B-B14F-4D97-AF65-F5344CB8AC3E}">
        <p14:creationId xmlns:p14="http://schemas.microsoft.com/office/powerpoint/2010/main" val="657450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921E-2B9E-BB6E-837C-2EEA65D4D6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0721C4-4748-1F85-F375-69E69C0DC728}"/>
              </a:ext>
            </a:extLst>
          </p:cNvPr>
          <p:cNvSpPr>
            <a:spLocks noGrp="1"/>
          </p:cNvSpPr>
          <p:nvPr>
            <p:ph type="body" sz="quarter" idx="16"/>
          </p:nvPr>
        </p:nvSpPr>
        <p:spPr>
          <a:xfrm>
            <a:off x="521956" y="359776"/>
            <a:ext cx="10614687" cy="803654"/>
          </a:xfrm>
        </p:spPr>
        <p:txBody>
          <a:bodyPr/>
          <a:lstStyle/>
          <a:p>
            <a:r>
              <a:rPr lang="en-US" sz="3000" dirty="0">
                <a:solidFill>
                  <a:srgbClr val="E96751"/>
                </a:solidFill>
              </a:rPr>
              <a:t>Value </a:t>
            </a:r>
            <a:r>
              <a:rPr lang="en-US" sz="3000" b="0" dirty="0"/>
              <a:t>of Preventing and Mitigating Risks and Problems</a:t>
            </a:r>
            <a:endParaRPr lang="en-IE" sz="3000" dirty="0"/>
          </a:p>
          <a:p>
            <a:endParaRPr lang="en-IE" sz="3000" dirty="0"/>
          </a:p>
        </p:txBody>
      </p:sp>
      <p:graphicFrame>
        <p:nvGraphicFramePr>
          <p:cNvPr id="5" name="Table 4">
            <a:extLst>
              <a:ext uri="{FF2B5EF4-FFF2-40B4-BE49-F238E27FC236}">
                <a16:creationId xmlns:a16="http://schemas.microsoft.com/office/drawing/2014/main" id="{9BBD4759-DC81-CB9E-0780-81B53310A4F0}"/>
              </a:ext>
            </a:extLst>
          </p:cNvPr>
          <p:cNvGraphicFramePr>
            <a:graphicFrameLocks noGrp="1"/>
          </p:cNvGraphicFramePr>
          <p:nvPr>
            <p:extLst>
              <p:ext uri="{D42A27DB-BD31-4B8C-83A1-F6EECF244321}">
                <p14:modId xmlns:p14="http://schemas.microsoft.com/office/powerpoint/2010/main" val="914097479"/>
              </p:ext>
            </p:extLst>
          </p:nvPr>
        </p:nvGraphicFramePr>
        <p:xfrm>
          <a:off x="521956" y="1052303"/>
          <a:ext cx="11260470" cy="4964584"/>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400" b="1" dirty="0">
                          <a:solidFill>
                            <a:schemeClr val="bg1"/>
                          </a:solidFill>
                        </a:rPr>
                        <a:t>Strategy</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Problem/Risk Being Addressed</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400" b="1" dirty="0">
                          <a:solidFill>
                            <a:schemeClr val="bg1"/>
                          </a:solidFill>
                        </a:rPr>
                        <a:t>What It Prevents or Mitigates</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681535">
                <a:tc>
                  <a:txBody>
                    <a:bodyPr/>
                    <a:lstStyle/>
                    <a:p>
                      <a:pPr>
                        <a:buNone/>
                      </a:pPr>
                      <a:r>
                        <a:rPr lang="en-IE" sz="2400" b="1" dirty="0">
                          <a:solidFill>
                            <a:schemeClr val="bg1"/>
                          </a:solidFill>
                        </a:rPr>
                        <a:t>5. Diversifying Revenue Streams</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Overreliance on bookings </a:t>
                      </a:r>
                      <a:r>
                        <a:rPr lang="en-US" sz="2400" dirty="0">
                          <a:solidFill>
                            <a:srgbClr val="595959"/>
                          </a:solidFill>
                        </a:rPr>
                        <a:t>— if bookings slow, revenue collapses.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Spreads risk </a:t>
                      </a:r>
                      <a:r>
                        <a:rPr lang="en-US" sz="2400" dirty="0">
                          <a:solidFill>
                            <a:srgbClr val="595959"/>
                          </a:solidFill>
                        </a:rPr>
                        <a:t>across multiple income sources, increasing resilience during low seasons or demand shifts.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000447"/>
                  </a:ext>
                </a:extLst>
              </a:tr>
              <a:tr h="524258">
                <a:tc>
                  <a:txBody>
                    <a:bodyPr/>
                    <a:lstStyle/>
                    <a:p>
                      <a:pPr>
                        <a:buNone/>
                      </a:pPr>
                      <a:r>
                        <a:rPr lang="en-IE" sz="2400" b="1" dirty="0">
                          <a:solidFill>
                            <a:schemeClr val="bg1"/>
                          </a:solidFill>
                        </a:rPr>
                        <a:t>6. Risk Management</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Uncertainty</a:t>
                      </a:r>
                      <a:r>
                        <a:rPr lang="en-US" sz="2400" dirty="0">
                          <a:solidFill>
                            <a:srgbClr val="595959"/>
                          </a:solidFill>
                        </a:rPr>
                        <a:t> — cancellations, pandemics, competitor openings, new taxes, climate impacts.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Helps absorb shocks</a:t>
                      </a:r>
                      <a:r>
                        <a:rPr lang="en-US" sz="2400" dirty="0">
                          <a:solidFill>
                            <a:srgbClr val="595959"/>
                          </a:solidFill>
                        </a:rPr>
                        <a:t>, adapt to change, and reduce vulnerability to external disruptions.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400" b="1" dirty="0">
                          <a:solidFill>
                            <a:schemeClr val="bg1"/>
                          </a:solidFill>
                        </a:rPr>
                        <a:t>7. Long-Term Goal Mapping</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Lack of direction </a:t>
                      </a:r>
                      <a:r>
                        <a:rPr lang="en-US" sz="2400" dirty="0">
                          <a:solidFill>
                            <a:srgbClr val="595959"/>
                          </a:solidFill>
                        </a:rPr>
                        <a:t>— no growth path, unclear purpose, no plan for scaling or exiting.</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Helps you stay focused</a:t>
                      </a:r>
                      <a:r>
                        <a:rPr lang="en-US" sz="2400" dirty="0">
                          <a:solidFill>
                            <a:srgbClr val="595959"/>
                          </a:solidFill>
                        </a:rPr>
                        <a:t>, make intentional decisions, and grow in alignment with your personal and business values.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bl>
          </a:graphicData>
        </a:graphic>
      </p:graphicFrame>
    </p:spTree>
    <p:extLst>
      <p:ext uri="{BB962C8B-B14F-4D97-AF65-F5344CB8AC3E}">
        <p14:creationId xmlns:p14="http://schemas.microsoft.com/office/powerpoint/2010/main" val="146482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4B90-255E-4DB8-43C2-5B8703CAF7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608E98-1C6E-4A7F-94FD-C5A17B81F48B}"/>
              </a:ext>
            </a:extLst>
          </p:cNvPr>
          <p:cNvSpPr>
            <a:spLocks noGrp="1"/>
          </p:cNvSpPr>
          <p:nvPr>
            <p:ph type="body" sz="quarter" idx="28"/>
          </p:nvPr>
        </p:nvSpPr>
        <p:spPr>
          <a:xfrm>
            <a:off x="474145" y="1261042"/>
            <a:ext cx="5427088" cy="4671588"/>
          </a:xfrm>
        </p:spPr>
        <p:txBody>
          <a:bodyPr/>
          <a:lstStyle/>
          <a:p>
            <a:pPr marL="0" indent="0">
              <a:spcAft>
                <a:spcPts val="600"/>
              </a:spcAft>
            </a:pPr>
            <a:r>
              <a:rPr lang="en-US" b="1" i="1" dirty="0"/>
              <a:t>Helps you manage risks and prepare for the best vs the expected vs the worst-case scenarios. </a:t>
            </a:r>
            <a:r>
              <a:rPr lang="en-US" dirty="0"/>
              <a:t>Risk management isn’t about fearing worst-case scenarios — it’s about building confidence. By anticipating what could go wrong, you’ll be better equipped to either prevent disruptions or bounce back faster when challenges arise. The ultimate goal is resilience. With clear contingency plans, you’ll reduce stress, make faster decisions, and maintain financial health and stability — even in turbulent times. As the saying goes, “Hope for the best, plan for the worst.” Learn prevention and mitigation tools so your business not only survives tough times but emerges stronger.</a:t>
            </a:r>
            <a:endParaRPr lang="en-IE" dirty="0"/>
          </a:p>
        </p:txBody>
      </p:sp>
      <p:sp>
        <p:nvSpPr>
          <p:cNvPr id="13" name="Text Placeholder 12">
            <a:extLst>
              <a:ext uri="{FF2B5EF4-FFF2-40B4-BE49-F238E27FC236}">
                <a16:creationId xmlns:a16="http://schemas.microsoft.com/office/drawing/2014/main" id="{37380044-7AE0-DAE0-8C30-BCBDEECA12B9}"/>
              </a:ext>
            </a:extLst>
          </p:cNvPr>
          <p:cNvSpPr>
            <a:spLocks noGrp="1"/>
          </p:cNvSpPr>
          <p:nvPr>
            <p:ph type="body" sz="quarter" idx="27"/>
          </p:nvPr>
        </p:nvSpPr>
        <p:spPr>
          <a:xfrm>
            <a:off x="10068" y="341098"/>
            <a:ext cx="5891165" cy="720752"/>
          </a:xfrm>
        </p:spPr>
        <p:txBody>
          <a:bodyPr/>
          <a:lstStyle/>
          <a:p>
            <a:pPr algn="ctr"/>
            <a:r>
              <a:rPr lang="en-US" sz="3000" dirty="0"/>
              <a:t>Managing Risks and Protecting Your Business </a:t>
            </a:r>
          </a:p>
        </p:txBody>
      </p:sp>
      <p:sp>
        <p:nvSpPr>
          <p:cNvPr id="14" name="Text Placeholder 1">
            <a:extLst>
              <a:ext uri="{FF2B5EF4-FFF2-40B4-BE49-F238E27FC236}">
                <a16:creationId xmlns:a16="http://schemas.microsoft.com/office/drawing/2014/main" id="{332FE36B-CA8C-B2E9-2176-DC6E54B5EEC8}"/>
              </a:ext>
            </a:extLst>
          </p:cNvPr>
          <p:cNvSpPr txBox="1">
            <a:spLocks/>
          </p:cNvSpPr>
          <p:nvPr/>
        </p:nvSpPr>
        <p:spPr>
          <a:xfrm>
            <a:off x="5862882" y="133799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42</a:t>
            </a:r>
          </a:p>
        </p:txBody>
      </p:sp>
      <p:sp>
        <p:nvSpPr>
          <p:cNvPr id="15" name="Text Placeholder 2">
            <a:extLst>
              <a:ext uri="{FF2B5EF4-FFF2-40B4-BE49-F238E27FC236}">
                <a16:creationId xmlns:a16="http://schemas.microsoft.com/office/drawing/2014/main" id="{A88E1CD2-BF59-861B-39C5-7F3D400C8484}"/>
              </a:ext>
            </a:extLst>
          </p:cNvPr>
          <p:cNvSpPr txBox="1">
            <a:spLocks/>
          </p:cNvSpPr>
          <p:nvPr/>
        </p:nvSpPr>
        <p:spPr>
          <a:xfrm>
            <a:off x="6696873" y="1468948"/>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Risk Management &amp; Contingency Planning</a:t>
            </a:r>
          </a:p>
          <a:p>
            <a:pPr marL="0" indent="0">
              <a:spcBef>
                <a:spcPts val="0"/>
              </a:spcBef>
              <a:buNone/>
            </a:pPr>
            <a:r>
              <a:rPr lang="en-US" sz="1800" i="1" dirty="0">
                <a:solidFill>
                  <a:srgbClr val="595959"/>
                </a:solidFill>
              </a:rPr>
              <a:t>Preparing for the ‘what ifs’, worst vs expected vs best case scenarios</a:t>
            </a:r>
          </a:p>
          <a:p>
            <a:pPr marL="0" indent="0">
              <a:spcBef>
                <a:spcPts val="0"/>
              </a:spcBef>
              <a:buFont typeface="Arial" panose="020B0604020202020204" pitchFamily="34" charset="0"/>
              <a:buNone/>
            </a:pPr>
            <a:endParaRPr lang="en-IE" sz="2200" dirty="0">
              <a:solidFill>
                <a:srgbClr val="595959"/>
              </a:solidFill>
            </a:endParaRPr>
          </a:p>
        </p:txBody>
      </p:sp>
      <p:sp>
        <p:nvSpPr>
          <p:cNvPr id="16" name="Text Placeholder 4">
            <a:extLst>
              <a:ext uri="{FF2B5EF4-FFF2-40B4-BE49-F238E27FC236}">
                <a16:creationId xmlns:a16="http://schemas.microsoft.com/office/drawing/2014/main" id="{FE890EEA-4DB7-8BC6-BB07-50FCC487DCB9}"/>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43</a:t>
            </a:r>
          </a:p>
        </p:txBody>
      </p:sp>
      <p:cxnSp>
        <p:nvCxnSpPr>
          <p:cNvPr id="27" name="Straight Connector 26">
            <a:extLst>
              <a:ext uri="{FF2B5EF4-FFF2-40B4-BE49-F238E27FC236}">
                <a16:creationId xmlns:a16="http://schemas.microsoft.com/office/drawing/2014/main" id="{D8FF955C-284C-7882-2977-671E2539A05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9E1B5C-AD33-F7F0-ED28-436B54F9B2E3}"/>
              </a:ext>
            </a:extLst>
          </p:cNvPr>
          <p:cNvCxnSpPr>
            <a:cxnSpLocks/>
          </p:cNvCxnSpPr>
          <p:nvPr/>
        </p:nvCxnSpPr>
        <p:spPr>
          <a:xfrm flipH="1">
            <a:off x="5862882" y="345376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C480DD9-CC53-6694-2265-551F6A8C246F}"/>
              </a:ext>
            </a:extLst>
          </p:cNvPr>
          <p:cNvSpPr txBox="1">
            <a:spLocks/>
          </p:cNvSpPr>
          <p:nvPr/>
        </p:nvSpPr>
        <p:spPr>
          <a:xfrm>
            <a:off x="6726340" y="2580525"/>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Risk and Insurance Protection</a:t>
            </a:r>
          </a:p>
          <a:p>
            <a:pPr marL="0" indent="0">
              <a:spcBef>
                <a:spcPts val="0"/>
              </a:spcBef>
              <a:buNone/>
            </a:pPr>
            <a:r>
              <a:rPr lang="en-US" sz="1800" i="1" dirty="0">
                <a:solidFill>
                  <a:srgbClr val="595959"/>
                </a:solidFill>
              </a:rPr>
              <a:t>Understand types of risks that could threaten your business and the role of insurance as a financial safety net.</a:t>
            </a:r>
          </a:p>
          <a:p>
            <a:pPr marL="0" indent="0">
              <a:spcBef>
                <a:spcPts val="0"/>
              </a:spcBef>
              <a:buFont typeface="Arial" panose="020B0604020202020204" pitchFamily="34" charset="0"/>
              <a:buNone/>
            </a:pPr>
            <a:endParaRPr lang="en-IE" sz="2200" dirty="0">
              <a:solidFill>
                <a:srgbClr val="595959"/>
              </a:solidFill>
            </a:endParaRPr>
          </a:p>
        </p:txBody>
      </p:sp>
      <p:sp>
        <p:nvSpPr>
          <p:cNvPr id="3" name="Text Placeholder 2">
            <a:extLst>
              <a:ext uri="{FF2B5EF4-FFF2-40B4-BE49-F238E27FC236}">
                <a16:creationId xmlns:a16="http://schemas.microsoft.com/office/drawing/2014/main" id="{9A6DF3EB-4BA7-9ADE-2370-E224C3E5180C}"/>
              </a:ext>
            </a:extLst>
          </p:cNvPr>
          <p:cNvSpPr txBox="1">
            <a:spLocks/>
          </p:cNvSpPr>
          <p:nvPr/>
        </p:nvSpPr>
        <p:spPr>
          <a:xfrm>
            <a:off x="6739895" y="3875821"/>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Financial Strategy and Planning for Stability</a:t>
            </a:r>
          </a:p>
          <a:p>
            <a:pPr marL="0" indent="0">
              <a:spcBef>
                <a:spcPts val="0"/>
              </a:spcBef>
              <a:buNone/>
            </a:pPr>
            <a:r>
              <a:rPr lang="en-US" sz="1800" i="1" dirty="0">
                <a:solidFill>
                  <a:srgbClr val="595959"/>
                </a:solidFill>
              </a:rPr>
              <a:t>Create a financial strategy and implement prevention and mitigation measures so you can survive economic risks and be financially healthy long term.</a:t>
            </a:r>
          </a:p>
          <a:p>
            <a:pPr marL="0" indent="0">
              <a:spcBef>
                <a:spcPts val="0"/>
              </a:spcBef>
              <a:buFont typeface="Arial" panose="020B0604020202020204" pitchFamily="34" charset="0"/>
              <a:buNone/>
            </a:pPr>
            <a:endParaRPr lang="en-IE" sz="2200" dirty="0">
              <a:solidFill>
                <a:srgbClr val="595959"/>
              </a:solidFill>
            </a:endParaRPr>
          </a:p>
        </p:txBody>
      </p:sp>
      <p:cxnSp>
        <p:nvCxnSpPr>
          <p:cNvPr id="6" name="Straight Connector 5">
            <a:extLst>
              <a:ext uri="{FF2B5EF4-FFF2-40B4-BE49-F238E27FC236}">
                <a16:creationId xmlns:a16="http://schemas.microsoft.com/office/drawing/2014/main" id="{0DC779F7-BB37-DBCB-2F41-A9B9862C4F89}"/>
              </a:ext>
            </a:extLst>
          </p:cNvPr>
          <p:cNvCxnSpPr>
            <a:cxnSpLocks/>
          </p:cNvCxnSpPr>
          <p:nvPr/>
        </p:nvCxnSpPr>
        <p:spPr>
          <a:xfrm flipH="1">
            <a:off x="5901233" y="475447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455299-BDD9-6669-FB72-8C2C45B586EF}"/>
              </a:ext>
            </a:extLst>
          </p:cNvPr>
          <p:cNvCxnSpPr>
            <a:cxnSpLocks/>
          </p:cNvCxnSpPr>
          <p:nvPr/>
        </p:nvCxnSpPr>
        <p:spPr>
          <a:xfrm flipH="1">
            <a:off x="5901233" y="632809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BDB67C4-D248-48CE-DB37-8256A26AE8A8}"/>
              </a:ext>
            </a:extLst>
          </p:cNvPr>
          <p:cNvSpPr txBox="1">
            <a:spLocks/>
          </p:cNvSpPr>
          <p:nvPr/>
        </p:nvSpPr>
        <p:spPr>
          <a:xfrm>
            <a:off x="5862881" y="369808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44</a:t>
            </a:r>
          </a:p>
        </p:txBody>
      </p:sp>
    </p:spTree>
    <p:extLst>
      <p:ext uri="{BB962C8B-B14F-4D97-AF65-F5344CB8AC3E}">
        <p14:creationId xmlns:p14="http://schemas.microsoft.com/office/powerpoint/2010/main" val="3462801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819EC-28B4-C44A-ACD4-7D4A814400C9}"/>
              </a:ext>
            </a:extLst>
          </p:cNvPr>
          <p:cNvSpPr>
            <a:spLocks noGrp="1"/>
          </p:cNvSpPr>
          <p:nvPr>
            <p:ph type="body" sz="quarter" idx="18"/>
          </p:nvPr>
        </p:nvSpPr>
        <p:spPr>
          <a:xfrm>
            <a:off x="788657" y="1854177"/>
            <a:ext cx="10614687" cy="3499183"/>
          </a:xfrm>
        </p:spPr>
        <p:txBody>
          <a:bodyPr/>
          <a:lstStyle/>
          <a:p>
            <a:pPr marL="342900" indent="-342900">
              <a:buFont typeface="Wingdings" panose="05000000000000000000" pitchFamily="2" charset="2"/>
              <a:buChar char="v"/>
            </a:pPr>
            <a:r>
              <a:rPr lang="en-US" sz="2800" b="1" dirty="0">
                <a:solidFill>
                  <a:srgbClr val="E96751"/>
                </a:solidFill>
              </a:rPr>
              <a:t>Business Goal: </a:t>
            </a:r>
            <a:r>
              <a:rPr lang="en-US" sz="2800" dirty="0"/>
              <a:t>To operate a sustainable, profitable eco-accommodation with strong seasonal income, reinvestment for growth, and financial buffers for risk.</a:t>
            </a:r>
          </a:p>
          <a:p>
            <a:endParaRPr lang="en-US" sz="2800" dirty="0"/>
          </a:p>
          <a:p>
            <a:r>
              <a:rPr lang="en-US" sz="2800" dirty="0"/>
              <a:t>This strategy focuses on </a:t>
            </a:r>
            <a:r>
              <a:rPr lang="en-US" sz="2800" b="1" dirty="0"/>
              <a:t>balancing profit and purpose</a:t>
            </a:r>
            <a:r>
              <a:rPr lang="en-US" sz="2800" dirty="0"/>
              <a:t>: generating steady income, protecting against unexpected costs, and reinvesting in sustainability upgrades that boost guest appeal and reduce future expenses.</a:t>
            </a:r>
            <a:endParaRPr lang="en-IE" sz="2800" dirty="0"/>
          </a:p>
        </p:txBody>
      </p:sp>
      <p:sp>
        <p:nvSpPr>
          <p:cNvPr id="3" name="Text Placeholder 2">
            <a:extLst>
              <a:ext uri="{FF2B5EF4-FFF2-40B4-BE49-F238E27FC236}">
                <a16:creationId xmlns:a16="http://schemas.microsoft.com/office/drawing/2014/main" id="{F685EBC4-4E23-CC8B-E5CD-CD20A5125464}"/>
              </a:ext>
            </a:extLst>
          </p:cNvPr>
          <p:cNvSpPr>
            <a:spLocks noGrp="1"/>
          </p:cNvSpPr>
          <p:nvPr>
            <p:ph type="body" sz="quarter" idx="16"/>
          </p:nvPr>
        </p:nvSpPr>
        <p:spPr>
          <a:xfrm>
            <a:off x="788657" y="560552"/>
            <a:ext cx="10614687" cy="803654"/>
          </a:xfrm>
        </p:spPr>
        <p:txBody>
          <a:bodyPr/>
          <a:lstStyle/>
          <a:p>
            <a:r>
              <a:rPr lang="en-US" dirty="0">
                <a:solidFill>
                  <a:srgbClr val="E96751"/>
                </a:solidFill>
              </a:rPr>
              <a:t>Example Financial Strategy: </a:t>
            </a:r>
            <a:r>
              <a:rPr lang="en-US" dirty="0"/>
              <a:t>Wild Haven Eco-Stay</a:t>
            </a:r>
            <a:endParaRPr lang="en-IE" dirty="0"/>
          </a:p>
          <a:p>
            <a:endParaRPr lang="en-IE" dirty="0"/>
          </a:p>
        </p:txBody>
      </p:sp>
      <p:sp>
        <p:nvSpPr>
          <p:cNvPr id="4" name="Text Placeholder 3">
            <a:extLst>
              <a:ext uri="{FF2B5EF4-FFF2-40B4-BE49-F238E27FC236}">
                <a16:creationId xmlns:a16="http://schemas.microsoft.com/office/drawing/2014/main" id="{1BA6432B-4AB7-BB67-7F1C-90EBCFDB1A49}"/>
              </a:ext>
            </a:extLst>
          </p:cNvPr>
          <p:cNvSpPr>
            <a:spLocks noGrp="1"/>
          </p:cNvSpPr>
          <p:nvPr>
            <p:ph type="body" sz="quarter" idx="19"/>
          </p:nvPr>
        </p:nvSpPr>
        <p:spPr>
          <a:xfrm>
            <a:off x="788656" y="1177194"/>
            <a:ext cx="10614687" cy="803654"/>
          </a:xfrm>
        </p:spPr>
        <p:txBody>
          <a:bodyPr/>
          <a:lstStyle/>
          <a:p>
            <a:r>
              <a:rPr lang="en-IE" b="0" i="1" dirty="0">
                <a:solidFill>
                  <a:srgbClr val="418D8F"/>
                </a:solidFill>
              </a:rPr>
              <a:t>Next Slide is an Example Strategy</a:t>
            </a:r>
          </a:p>
        </p:txBody>
      </p:sp>
    </p:spTree>
    <p:extLst>
      <p:ext uri="{BB962C8B-B14F-4D97-AF65-F5344CB8AC3E}">
        <p14:creationId xmlns:p14="http://schemas.microsoft.com/office/powerpoint/2010/main" val="3637174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1FA-67E7-035E-0424-96D21B7214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5DB923-C882-428C-A4C8-AA0D3F77835E}"/>
              </a:ext>
            </a:extLst>
          </p:cNvPr>
          <p:cNvSpPr>
            <a:spLocks noGrp="1"/>
          </p:cNvSpPr>
          <p:nvPr>
            <p:ph type="body" sz="quarter" idx="16"/>
          </p:nvPr>
        </p:nvSpPr>
        <p:spPr>
          <a:xfrm>
            <a:off x="521956" y="112794"/>
            <a:ext cx="10614687" cy="803654"/>
          </a:xfrm>
        </p:spPr>
        <p:txBody>
          <a:bodyPr/>
          <a:lstStyle/>
          <a:p>
            <a:r>
              <a:rPr lang="en-US" dirty="0">
                <a:solidFill>
                  <a:srgbClr val="E96751"/>
                </a:solidFill>
              </a:rPr>
              <a:t>Example Financial Strategy: </a:t>
            </a:r>
            <a:r>
              <a:rPr lang="en-US" dirty="0"/>
              <a:t>Wild Haven Eco-Stay</a:t>
            </a:r>
            <a:endParaRPr lang="en-IE" dirty="0"/>
          </a:p>
        </p:txBody>
      </p:sp>
      <p:graphicFrame>
        <p:nvGraphicFramePr>
          <p:cNvPr id="5" name="Table 4">
            <a:extLst>
              <a:ext uri="{FF2B5EF4-FFF2-40B4-BE49-F238E27FC236}">
                <a16:creationId xmlns:a16="http://schemas.microsoft.com/office/drawing/2014/main" id="{7826E0DF-29D7-A551-69E4-5CC36BC90150}"/>
              </a:ext>
            </a:extLst>
          </p:cNvPr>
          <p:cNvGraphicFramePr>
            <a:graphicFrameLocks noGrp="1"/>
          </p:cNvGraphicFramePr>
          <p:nvPr>
            <p:extLst>
              <p:ext uri="{D42A27DB-BD31-4B8C-83A1-F6EECF244321}">
                <p14:modId xmlns:p14="http://schemas.microsoft.com/office/powerpoint/2010/main" val="1647569005"/>
              </p:ext>
            </p:extLst>
          </p:nvPr>
        </p:nvGraphicFramePr>
        <p:xfrm>
          <a:off x="521956" y="754591"/>
          <a:ext cx="11260470" cy="5943600"/>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200" b="1" dirty="0">
                          <a:solidFill>
                            <a:schemeClr val="bg1"/>
                          </a:solidFill>
                        </a:rPr>
                        <a:t>Category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Strategy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Example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000" b="0" dirty="0">
                          <a:solidFill>
                            <a:schemeClr val="bg1"/>
                          </a:solidFill>
                        </a:rPr>
                        <a:t>Revenue Planning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Set seasonal pricing with minimum 40% occupancy to break 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€150/night in summer, €110/night in shoulder seasons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000" b="0" dirty="0">
                          <a:solidFill>
                            <a:schemeClr val="bg1"/>
                          </a:solidFill>
                        </a:rPr>
                        <a:t>Cash Flow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Track monthly cash inflow/outflow and maintain 3-month emergency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Use a simple spreadsheet + AirDNA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r h="681535">
                <a:tc>
                  <a:txBody>
                    <a:bodyPr/>
                    <a:lstStyle/>
                    <a:p>
                      <a:pPr>
                        <a:buNone/>
                      </a:pPr>
                      <a:r>
                        <a:rPr lang="en-IE" sz="2000" b="0" dirty="0">
                          <a:solidFill>
                            <a:schemeClr val="bg1"/>
                          </a:solidFill>
                        </a:rPr>
                        <a:t>Profit Targets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Aim for minimum 25% profit margin by end of Year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Projected: €30,000 revenue – €22,500 total costs = €7,500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456691"/>
                  </a:ext>
                </a:extLst>
              </a:tr>
              <a:tr h="681535">
                <a:tc>
                  <a:txBody>
                    <a:bodyPr/>
                    <a:lstStyle/>
                    <a:p>
                      <a:pPr>
                        <a:buNone/>
                      </a:pPr>
                      <a:r>
                        <a:rPr lang="en-IE" sz="2000" b="0" dirty="0">
                          <a:solidFill>
                            <a:schemeClr val="bg1"/>
                          </a:solidFill>
                        </a:rPr>
                        <a:t>Cost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Monitor variable costs per guest and negotiate supplier rates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Cap cleaning + welcome pack at €35/night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1592570"/>
                  </a:ext>
                </a:extLst>
              </a:tr>
              <a:tr h="681535">
                <a:tc>
                  <a:txBody>
                    <a:bodyPr/>
                    <a:lstStyle/>
                    <a:p>
                      <a:pPr>
                        <a:buNone/>
                      </a:pPr>
                      <a:r>
                        <a:rPr lang="en-IE" sz="2000" b="0" dirty="0">
                          <a:solidFill>
                            <a:schemeClr val="bg1"/>
                          </a:solidFill>
                        </a:rPr>
                        <a:t>Contingency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Save 10% of net income each quarter for maintenance &amp; slow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€750 set aside every 3 months in separate account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8763413"/>
                  </a:ext>
                </a:extLst>
              </a:tr>
              <a:tr h="681535">
                <a:tc>
                  <a:txBody>
                    <a:bodyPr/>
                    <a:lstStyle/>
                    <a:p>
                      <a:pPr>
                        <a:buNone/>
                      </a:pPr>
                      <a:r>
                        <a:rPr lang="en-IE" sz="2000" b="0" dirty="0">
                          <a:solidFill>
                            <a:schemeClr val="bg1"/>
                          </a:solidFill>
                        </a:rPr>
                        <a:t>Reinvestment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Reinvest 50% of Year 1 profits into improvements (solar lighting, outdoor sauna)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€3,750 allocated to upgrade amenities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83065"/>
                  </a:ext>
                </a:extLst>
              </a:tr>
              <a:tr h="681535">
                <a:tc>
                  <a:txBody>
                    <a:bodyPr/>
                    <a:lstStyle/>
                    <a:p>
                      <a:pPr>
                        <a:buNone/>
                      </a:pPr>
                      <a:r>
                        <a:rPr lang="en-IE" sz="2000" b="0" dirty="0">
                          <a:solidFill>
                            <a:schemeClr val="bg1"/>
                          </a:solidFill>
                        </a:rPr>
                        <a:t>Insurance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Maintain up-to-date public liability, contents, and business interruption insurance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€1,000/year budgeted from fixed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278095"/>
                  </a:ext>
                </a:extLst>
              </a:tr>
            </a:tbl>
          </a:graphicData>
        </a:graphic>
      </p:graphicFrame>
    </p:spTree>
    <p:extLst>
      <p:ext uri="{BB962C8B-B14F-4D97-AF65-F5344CB8AC3E}">
        <p14:creationId xmlns:p14="http://schemas.microsoft.com/office/powerpoint/2010/main" val="2951705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6)</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938992"/>
          </a:xfrm>
          <a:prstGeom prst="rect">
            <a:avLst/>
          </a:prstGeom>
          <a:noFill/>
        </p:spPr>
        <p:txBody>
          <a:bodyPr wrap="square" rtlCol="0">
            <a:spAutoFit/>
          </a:bodyPr>
          <a:lstStyle/>
          <a:p>
            <a:pPr algn="ctr"/>
            <a:r>
              <a:rPr lang="en-US" sz="2800" dirty="0">
                <a:solidFill>
                  <a:srgbClr val="414141"/>
                </a:solidFill>
              </a:rPr>
              <a:t>Managing Risks and Protecting Your Business </a:t>
            </a:r>
          </a:p>
          <a:p>
            <a:pPr algn="ctr"/>
            <a:endParaRPr lang="en-IE" sz="3200" dirty="0">
              <a:solidFill>
                <a:srgbClr val="414141"/>
              </a:solidFill>
            </a:endParaRPr>
          </a:p>
          <a:p>
            <a:pPr algn="ctr"/>
            <a:endParaRPr lang="en-US" sz="32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7)</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662218" y="2061129"/>
            <a:ext cx="3868711" cy="1860574"/>
          </a:xfrm>
          <a:prstGeom prst="rect">
            <a:avLst/>
          </a:prstGeom>
          <a:noFill/>
        </p:spPr>
        <p:txBody>
          <a:bodyPr wrap="square" rtlCol="0">
            <a:spAutoFit/>
          </a:bodyPr>
          <a:lstStyle/>
          <a:p>
            <a:pPr algn="ctr" defTabSz="777514">
              <a:lnSpc>
                <a:spcPct val="100000"/>
              </a:lnSpc>
              <a:spcBef>
                <a:spcPts val="0"/>
              </a:spcBef>
              <a:spcAft>
                <a:spcPts val="1200"/>
              </a:spcAft>
              <a:defRPr/>
            </a:pPr>
            <a:r>
              <a:rPr lang="en-US" sz="2800" dirty="0">
                <a:solidFill>
                  <a:srgbClr val="414141"/>
                </a:solidFill>
              </a:rPr>
              <a:t>Green Investments for Long-Term Financial Health</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090F-6F9F-D201-92F8-7A49A83B52EB}"/>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7927C095-3BE7-08E8-834E-581BF7F66F78}"/>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59F10F98-A164-D311-03A1-FB9D57FDA40B}"/>
              </a:ext>
            </a:extLst>
          </p:cNvPr>
          <p:cNvSpPr>
            <a:spLocks noGrp="1"/>
          </p:cNvSpPr>
          <p:nvPr>
            <p:ph type="body" sz="quarter" idx="18"/>
          </p:nvPr>
        </p:nvSpPr>
        <p:spPr/>
        <p:txBody>
          <a:bodyPr/>
          <a:lstStyle/>
          <a:p>
            <a:r>
              <a:rPr lang="en-IE" sz="3000" b="0" dirty="0"/>
              <a:t>Preparing for the ‘what ifs’</a:t>
            </a:r>
          </a:p>
        </p:txBody>
      </p:sp>
      <p:sp>
        <p:nvSpPr>
          <p:cNvPr id="11" name="Text Placeholder 10">
            <a:extLst>
              <a:ext uri="{FF2B5EF4-FFF2-40B4-BE49-F238E27FC236}">
                <a16:creationId xmlns:a16="http://schemas.microsoft.com/office/drawing/2014/main" id="{AC2CA8B0-2D2C-F5F9-EF7B-E14E9B06F548}"/>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5" name="Text Placeholder 7">
            <a:extLst>
              <a:ext uri="{FF2B5EF4-FFF2-40B4-BE49-F238E27FC236}">
                <a16:creationId xmlns:a16="http://schemas.microsoft.com/office/drawing/2014/main" id="{F968DCFE-0709-8735-E2D7-72998FD876B6}"/>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Risk Management &amp; Contingency Planning</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42D5BF57-A638-2D94-279E-BB9F51644C32}"/>
              </a:ext>
            </a:extLst>
          </p:cNvPr>
          <p:cNvSpPr>
            <a:spLocks noGrp="1"/>
          </p:cNvSpPr>
          <p:nvPr>
            <p:ph type="body" sz="quarter" idx="21"/>
          </p:nvPr>
        </p:nvSpPr>
        <p:spPr>
          <a:xfrm>
            <a:off x="4455035" y="1117032"/>
            <a:ext cx="6902462" cy="4530541"/>
          </a:xfrm>
        </p:spPr>
        <p:txBody>
          <a:bodyPr/>
          <a:lstStyle/>
          <a:p>
            <a:pPr>
              <a:spcAft>
                <a:spcPts val="1200"/>
              </a:spcAft>
            </a:pPr>
            <a:r>
              <a:rPr lang="en-US" sz="2400" dirty="0"/>
              <a:t>If the past few years have taught business owners anything (think global events like pandemics, or even local surprises like a sudden road closure that affects a hotel), it’s that unexpected challenges can arise</a:t>
            </a:r>
            <a:r>
              <a:rPr lang="en-US" sz="2400" b="1" dirty="0"/>
              <a:t>. </a:t>
            </a:r>
          </a:p>
          <a:p>
            <a:pPr>
              <a:spcAft>
                <a:spcPts val="1200"/>
              </a:spcAft>
            </a:pPr>
            <a:r>
              <a:rPr lang="en-US" sz="2400" dirty="0"/>
              <a:t>After establishing a budget, performance tracking and financial management, we must acknowledge and prepare for the </a:t>
            </a:r>
            <a:r>
              <a:rPr lang="en-US" sz="2400" b="1" dirty="0"/>
              <a:t>risks and uncertainties</a:t>
            </a:r>
            <a:r>
              <a:rPr lang="en-US" sz="2400" dirty="0"/>
              <a:t> in your tourism accommodation business. </a:t>
            </a:r>
          </a:p>
          <a:p>
            <a:pPr>
              <a:spcAft>
                <a:spcPts val="1200"/>
              </a:spcAft>
            </a:pPr>
            <a:r>
              <a:rPr lang="en-US" sz="2400" dirty="0"/>
              <a:t>This section is about being prepared for the </a:t>
            </a:r>
            <a:r>
              <a:rPr lang="en-US" sz="2400" b="1" dirty="0">
                <a:solidFill>
                  <a:srgbClr val="E96751"/>
                </a:solidFill>
              </a:rPr>
              <a:t>“what-ifs.” </a:t>
            </a:r>
            <a:r>
              <a:rPr lang="en-US" sz="2400" dirty="0"/>
              <a:t>The purpose of risk management and contingency planning is to identify potential risks to your business and plan how you’d deal with them so that a setback doesn’t turn into a business-ending crisis. </a:t>
            </a:r>
            <a:endParaRPr lang="en-IE" sz="2400" dirty="0"/>
          </a:p>
        </p:txBody>
      </p:sp>
      <p:grpSp>
        <p:nvGrpSpPr>
          <p:cNvPr id="2" name="Group 1">
            <a:extLst>
              <a:ext uri="{FF2B5EF4-FFF2-40B4-BE49-F238E27FC236}">
                <a16:creationId xmlns:a16="http://schemas.microsoft.com/office/drawing/2014/main" id="{7EF2A83E-55F5-712C-D369-E10E2A41C29A}"/>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47D1265F-F224-28F8-60D8-26CBF607B20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AC6B38B-DE66-1F77-8AA9-614B2E4F68D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308850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96CA-2939-9EF4-C878-4AFCADB8923A}"/>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42D50AAA-E9ED-FC03-4F90-6C9C4D4FB156}"/>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3ACAE88C-FB11-47E3-88AC-084EA4E4F4BA}"/>
              </a:ext>
            </a:extLst>
          </p:cNvPr>
          <p:cNvSpPr>
            <a:spLocks noGrp="1"/>
          </p:cNvSpPr>
          <p:nvPr>
            <p:ph type="body" sz="quarter" idx="18"/>
          </p:nvPr>
        </p:nvSpPr>
        <p:spPr/>
        <p:txBody>
          <a:bodyPr/>
          <a:lstStyle/>
          <a:p>
            <a:r>
              <a:rPr lang="en-IE" sz="3000" b="0" dirty="0"/>
              <a:t>Preparing for the ‘what ifs’</a:t>
            </a:r>
          </a:p>
        </p:txBody>
      </p:sp>
      <p:sp>
        <p:nvSpPr>
          <p:cNvPr id="11" name="Text Placeholder 10">
            <a:extLst>
              <a:ext uri="{FF2B5EF4-FFF2-40B4-BE49-F238E27FC236}">
                <a16:creationId xmlns:a16="http://schemas.microsoft.com/office/drawing/2014/main" id="{FAB49B48-DF6F-9ABC-73EC-BD1FBC76D52E}"/>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5" name="Text Placeholder 7">
            <a:extLst>
              <a:ext uri="{FF2B5EF4-FFF2-40B4-BE49-F238E27FC236}">
                <a16:creationId xmlns:a16="http://schemas.microsoft.com/office/drawing/2014/main" id="{E8BCEE78-1D37-DBFF-22B3-E3ADC699B7BA}"/>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Risk Management &amp; Contingency Planning</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DB7C8AA1-C6BD-4441-E106-398DDFED7793}"/>
              </a:ext>
            </a:extLst>
          </p:cNvPr>
          <p:cNvSpPr>
            <a:spLocks noGrp="1"/>
          </p:cNvSpPr>
          <p:nvPr>
            <p:ph type="body" sz="quarter" idx="21"/>
          </p:nvPr>
        </p:nvSpPr>
        <p:spPr>
          <a:xfrm>
            <a:off x="4375139" y="1129936"/>
            <a:ext cx="6902462" cy="4530541"/>
          </a:xfrm>
        </p:spPr>
        <p:txBody>
          <a:bodyPr/>
          <a:lstStyle/>
          <a:p>
            <a:pPr>
              <a:spcAft>
                <a:spcPts val="1200"/>
              </a:spcAft>
            </a:pPr>
            <a:r>
              <a:rPr lang="en-US" sz="2400" dirty="0"/>
              <a:t>In the context of an accommodation business, risks can range from </a:t>
            </a:r>
            <a:r>
              <a:rPr lang="en-US" sz="2400" b="1" dirty="0"/>
              <a:t>low-probability disasters </a:t>
            </a:r>
            <a:r>
              <a:rPr lang="en-US" sz="2400" dirty="0"/>
              <a:t>(such as fire, flood, or pandemic) to</a:t>
            </a:r>
            <a:r>
              <a:rPr lang="en-US" sz="2400" b="1" dirty="0"/>
              <a:t> more likely events </a:t>
            </a:r>
            <a:r>
              <a:rPr lang="en-US" sz="2400" dirty="0"/>
              <a:t>(such as a slow tourism season, a competitor opening next door, staff turnover, or equipment failure). </a:t>
            </a:r>
          </a:p>
          <a:p>
            <a:pPr>
              <a:spcAft>
                <a:spcPts val="1200"/>
              </a:spcAft>
            </a:pPr>
            <a:r>
              <a:rPr lang="en-US" sz="2400" dirty="0"/>
              <a:t>If the past few years have taught business owners anything (think global events like pandemics, or even local surprises like a sudden road closure that affects a hotel), it’s that unexpected challenges can arise</a:t>
            </a:r>
            <a:r>
              <a:rPr lang="en-US" sz="2400" b="1" dirty="0"/>
              <a:t>. </a:t>
            </a:r>
          </a:p>
          <a:p>
            <a:pPr>
              <a:spcAft>
                <a:spcPts val="1200"/>
              </a:spcAft>
            </a:pPr>
            <a:r>
              <a:rPr lang="en-US" sz="2400" dirty="0"/>
              <a:t>After establishing a budget, performance tracking and financial management, we must acknowledge and prepare for the </a:t>
            </a:r>
            <a:r>
              <a:rPr lang="en-US" sz="2400" b="1" dirty="0"/>
              <a:t>risks and uncertainties</a:t>
            </a:r>
            <a:r>
              <a:rPr lang="en-US" sz="2400" dirty="0"/>
              <a:t> in your tourism accommodation business. </a:t>
            </a:r>
          </a:p>
          <a:p>
            <a:pPr>
              <a:spcAft>
                <a:spcPts val="1200"/>
              </a:spcAft>
            </a:pPr>
            <a:endParaRPr lang="en-US" sz="2400" b="1" dirty="0"/>
          </a:p>
          <a:p>
            <a:pPr>
              <a:spcAft>
                <a:spcPts val="1200"/>
              </a:spcAft>
            </a:pPr>
            <a:endParaRPr lang="en-IE" sz="2400" dirty="0"/>
          </a:p>
        </p:txBody>
      </p:sp>
      <p:grpSp>
        <p:nvGrpSpPr>
          <p:cNvPr id="2" name="Group 1">
            <a:extLst>
              <a:ext uri="{FF2B5EF4-FFF2-40B4-BE49-F238E27FC236}">
                <a16:creationId xmlns:a16="http://schemas.microsoft.com/office/drawing/2014/main" id="{CF63B190-8D4D-165E-B20E-2E326090B75B}"/>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29B3610C-7638-5BC8-7A75-0D7106945B3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B2BC400-560A-2A10-7C9E-AC96C7506E8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156554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A6AE-BEBF-8C45-4993-62C0DC7FBC41}"/>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E845ADEE-397A-8313-3E60-00C5960360FC}"/>
              </a:ext>
            </a:extLst>
          </p:cNvPr>
          <p:cNvPicPr>
            <a:picLocks noGrp="1" noChangeAspect="1"/>
          </p:cNvPicPr>
          <p:nvPr>
            <p:ph type="pic" sz="quarter" idx="10"/>
          </p:nvPr>
        </p:nvPicPr>
        <p:blipFill>
          <a:blip r:embed="rId2"/>
          <a:srcRect t="7352" b="7352"/>
          <a:stretch>
            <a:fillRect/>
          </a:stretch>
        </p:blipFill>
        <p:spPr/>
      </p:pic>
      <p:sp>
        <p:nvSpPr>
          <p:cNvPr id="14" name="Text Placeholder 13">
            <a:extLst>
              <a:ext uri="{FF2B5EF4-FFF2-40B4-BE49-F238E27FC236}">
                <a16:creationId xmlns:a16="http://schemas.microsoft.com/office/drawing/2014/main" id="{397A4007-6DA3-E6E4-CF32-009BDA6D0366}"/>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006DEC49-5102-EF17-CA15-D03A28BC5C73}"/>
              </a:ext>
            </a:extLst>
          </p:cNvPr>
          <p:cNvSpPr>
            <a:spLocks noGrp="1"/>
          </p:cNvSpPr>
          <p:nvPr>
            <p:ph type="body" sz="quarter" idx="18"/>
          </p:nvPr>
        </p:nvSpPr>
        <p:spPr/>
        <p:txBody>
          <a:bodyPr/>
          <a:lstStyle/>
          <a:p>
            <a:r>
              <a:rPr lang="en-IE" sz="3000" b="0" dirty="0"/>
              <a:t>Preparing for the ‘what ifs’</a:t>
            </a:r>
          </a:p>
        </p:txBody>
      </p:sp>
      <p:sp>
        <p:nvSpPr>
          <p:cNvPr id="11" name="Text Placeholder 10">
            <a:extLst>
              <a:ext uri="{FF2B5EF4-FFF2-40B4-BE49-F238E27FC236}">
                <a16:creationId xmlns:a16="http://schemas.microsoft.com/office/drawing/2014/main" id="{4A6195DF-CCF1-0AE7-37DA-742840700F23}"/>
              </a:ext>
            </a:extLst>
          </p:cNvPr>
          <p:cNvSpPr>
            <a:spLocks noGrp="1"/>
          </p:cNvSpPr>
          <p:nvPr>
            <p:ph type="body" sz="quarter" idx="19"/>
          </p:nvPr>
        </p:nvSpPr>
        <p:spPr>
          <a:xfrm>
            <a:off x="716856" y="2118773"/>
            <a:ext cx="2597067" cy="385564"/>
          </a:xfrm>
        </p:spPr>
        <p:txBody>
          <a:bodyPr/>
          <a:lstStyle/>
          <a:p>
            <a:r>
              <a:rPr lang="en-IE" dirty="0"/>
              <a:t>Risk Management</a:t>
            </a:r>
          </a:p>
          <a:p>
            <a:endParaRPr lang="en-IE" dirty="0"/>
          </a:p>
        </p:txBody>
      </p:sp>
      <p:sp>
        <p:nvSpPr>
          <p:cNvPr id="15" name="Text Placeholder 7">
            <a:extLst>
              <a:ext uri="{FF2B5EF4-FFF2-40B4-BE49-F238E27FC236}">
                <a16:creationId xmlns:a16="http://schemas.microsoft.com/office/drawing/2014/main" id="{76743CA5-AFB7-9A41-469A-21D6BF7F3534}"/>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Risk Management &amp; Contingency Planning</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6ADC7C39-7FC8-C16A-AE22-9B7DCE4EC3B1}"/>
              </a:ext>
            </a:extLst>
          </p:cNvPr>
          <p:cNvSpPr>
            <a:spLocks noGrp="1"/>
          </p:cNvSpPr>
          <p:nvPr>
            <p:ph type="body" sz="quarter" idx="21"/>
          </p:nvPr>
        </p:nvSpPr>
        <p:spPr>
          <a:xfrm>
            <a:off x="4432029" y="848609"/>
            <a:ext cx="6077709" cy="4530541"/>
          </a:xfrm>
        </p:spPr>
        <p:txBody>
          <a:bodyPr/>
          <a:lstStyle/>
          <a:p>
            <a:pPr>
              <a:spcAft>
                <a:spcPts val="1200"/>
              </a:spcAft>
            </a:pPr>
            <a:r>
              <a:rPr lang="en-US" sz="2400" dirty="0"/>
              <a:t>This section is about being prepared for the </a:t>
            </a:r>
            <a:r>
              <a:rPr lang="en-US" sz="2400" b="1" dirty="0">
                <a:solidFill>
                  <a:srgbClr val="E96751"/>
                </a:solidFill>
              </a:rPr>
              <a:t>“what-ifs.” </a:t>
            </a:r>
          </a:p>
          <a:p>
            <a:pPr>
              <a:spcAft>
                <a:spcPts val="1200"/>
              </a:spcAft>
            </a:pPr>
            <a:r>
              <a:rPr lang="en-US" sz="2400" dirty="0"/>
              <a:t>The purpose of risk management and contingency planning is to identify potential risks to your business and plan how you’d deal with them so that a setback doesn’t turn into a business-ending crisis. </a:t>
            </a:r>
          </a:p>
          <a:p>
            <a:pPr>
              <a:spcAft>
                <a:spcPts val="1200"/>
              </a:spcAft>
            </a:pPr>
            <a:r>
              <a:rPr lang="en-US" sz="2400" dirty="0"/>
              <a:t>In the context of an accommodation business, risks can range from </a:t>
            </a:r>
            <a:r>
              <a:rPr lang="en-US" sz="2400" b="1" dirty="0"/>
              <a:t>low-probability disasters </a:t>
            </a:r>
            <a:r>
              <a:rPr lang="en-US" sz="2400" dirty="0"/>
              <a:t>(such as fire, flood, or pandemic) to</a:t>
            </a:r>
            <a:r>
              <a:rPr lang="en-US" sz="2400" b="1" dirty="0"/>
              <a:t> more likely events </a:t>
            </a:r>
            <a:r>
              <a:rPr lang="en-US" sz="2400" dirty="0"/>
              <a:t>(such as a slow tourism season, a competitor opening next door, staff turnover, or equipment failure). </a:t>
            </a:r>
            <a:endParaRPr lang="en-IE" sz="2400" dirty="0"/>
          </a:p>
        </p:txBody>
      </p:sp>
      <p:grpSp>
        <p:nvGrpSpPr>
          <p:cNvPr id="2" name="Group 1">
            <a:extLst>
              <a:ext uri="{FF2B5EF4-FFF2-40B4-BE49-F238E27FC236}">
                <a16:creationId xmlns:a16="http://schemas.microsoft.com/office/drawing/2014/main" id="{98CDB1D3-2B25-5DAC-8154-6EA04E2DDC5F}"/>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65E8F5F9-B288-02A5-6A0F-6AE314F67CC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936BA69C-402E-1CFD-F513-4497546686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194048653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12903</TotalTime>
  <Words>6680</Words>
  <Application>Microsoft Office PowerPoint</Application>
  <PresentationFormat>Widescreen</PresentationFormat>
  <Paragraphs>500</Paragraphs>
  <Slides>62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CormorantGaramond-Bold</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493</cp:revision>
  <dcterms:created xsi:type="dcterms:W3CDTF">2020-10-14T13:32:04Z</dcterms:created>
  <dcterms:modified xsi:type="dcterms:W3CDTF">2026-01-09T20:09:55Z</dcterms:modified>
</cp:coreProperties>
</file>