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3"/>
  </p:notesMasterIdLst>
  <p:sldIdLst>
    <p:sldId id="7785" r:id="rId2"/>
    <p:sldId id="7786" r:id="rId3"/>
    <p:sldId id="7792" r:id="rId4"/>
    <p:sldId id="7790" r:id="rId5"/>
    <p:sldId id="7439" r:id="rId6"/>
    <p:sldId id="7583" r:id="rId7"/>
    <p:sldId id="7445" r:id="rId8"/>
    <p:sldId id="6484" r:id="rId9"/>
    <p:sldId id="7553" r:id="rId10"/>
    <p:sldId id="7495" r:id="rId11"/>
    <p:sldId id="7496" r:id="rId12"/>
    <p:sldId id="7494" r:id="rId13"/>
    <p:sldId id="7561" r:id="rId14"/>
    <p:sldId id="7566" r:id="rId15"/>
    <p:sldId id="7567" r:id="rId16"/>
    <p:sldId id="7497" r:id="rId17"/>
    <p:sldId id="7568" r:id="rId18"/>
    <p:sldId id="7499" r:id="rId19"/>
    <p:sldId id="7498" r:id="rId20"/>
    <p:sldId id="7500" r:id="rId21"/>
    <p:sldId id="7506" r:id="rId22"/>
    <p:sldId id="7502" r:id="rId23"/>
    <p:sldId id="7503" r:id="rId24"/>
    <p:sldId id="7793" r:id="rId25"/>
    <p:sldId id="7504" r:id="rId26"/>
    <p:sldId id="7507" r:id="rId27"/>
    <p:sldId id="7508" r:id="rId28"/>
    <p:sldId id="7794" r:id="rId29"/>
    <p:sldId id="7453" r:id="rId30"/>
    <p:sldId id="7454" r:id="rId31"/>
    <p:sldId id="7795" r:id="rId32"/>
    <p:sldId id="7455" r:id="rId33"/>
    <p:sldId id="7549" r:id="rId34"/>
    <p:sldId id="7550" r:id="rId35"/>
    <p:sldId id="7554" r:id="rId36"/>
    <p:sldId id="7570" r:id="rId37"/>
    <p:sldId id="7571" r:id="rId38"/>
    <p:sldId id="7509" r:id="rId39"/>
    <p:sldId id="7510" r:id="rId40"/>
    <p:sldId id="7796" r:id="rId41"/>
    <p:sldId id="77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51"/>
    <a:srgbClr val="E98C7F"/>
    <a:srgbClr val="418D8F"/>
    <a:srgbClr val="595959"/>
    <a:srgbClr val="F2A158"/>
    <a:srgbClr val="5FBDBB"/>
    <a:srgbClr val="459597"/>
    <a:srgbClr val="A3D4D5"/>
    <a:srgbClr val="E5E5E3"/>
    <a:srgbClr val="086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0"/>
    <p:restoredTop sz="94915" autoAdjust="0"/>
  </p:normalViewPr>
  <p:slideViewPr>
    <p:cSldViewPr snapToGrid="0" snapToObjects="1">
      <p:cViewPr varScale="1">
        <p:scale>
          <a:sx n="107" d="100"/>
          <a:sy n="107" d="100"/>
        </p:scale>
        <p:origin x="50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2A15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883458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
            <a:extLst>
              <a:ext uri="{FF2B5EF4-FFF2-40B4-BE49-F238E27FC236}">
                <a16:creationId xmlns:a16="http://schemas.microsoft.com/office/drawing/2014/main" id="{6200EA46-74C4-E89B-2CA3-0088C46B4E86}"/>
              </a:ext>
            </a:extLst>
          </p:cNvPr>
          <p:cNvSpPr>
            <a:spLocks noGrp="1"/>
          </p:cNvSpPr>
          <p:nvPr>
            <p:ph type="body" sz="quarter" idx="4294967295"/>
          </p:nvPr>
        </p:nvSpPr>
        <p:spPr>
          <a:xfrm>
            <a:off x="5862882" y="1337990"/>
            <a:ext cx="700387" cy="689518"/>
          </a:xfrm>
          <a:prstGeom prst="rect">
            <a:avLst/>
          </a:prstGeom>
        </p:spPr>
        <p:txBody>
          <a:bodyPr anchor="ctr"/>
          <a:lstStyle/>
          <a:p>
            <a:pPr marL="0" indent="0" algn="ctr">
              <a:buNone/>
            </a:pPr>
            <a:r>
              <a:rPr lang="en-IE" sz="3200" dirty="0">
                <a:solidFill>
                  <a:schemeClr val="bg1"/>
                </a:solidFill>
              </a:rPr>
              <a:t>01</a:t>
            </a:r>
          </a:p>
        </p:txBody>
      </p:sp>
      <p:sp>
        <p:nvSpPr>
          <p:cNvPr id="6" name="Text Placeholder 2">
            <a:extLst>
              <a:ext uri="{FF2B5EF4-FFF2-40B4-BE49-F238E27FC236}">
                <a16:creationId xmlns:a16="http://schemas.microsoft.com/office/drawing/2014/main" id="{2F1C6307-FD72-0D20-16E5-D13ED5D003F7}"/>
              </a:ext>
            </a:extLst>
          </p:cNvPr>
          <p:cNvSpPr>
            <a:spLocks noGrp="1"/>
          </p:cNvSpPr>
          <p:nvPr>
            <p:ph type="body" sz="quarter" idx="4294967295"/>
          </p:nvPr>
        </p:nvSpPr>
        <p:spPr>
          <a:xfrm>
            <a:off x="6698177" y="1337990"/>
            <a:ext cx="4931847" cy="689519"/>
          </a:xfrm>
          <a:prstGeom prst="rect">
            <a:avLst/>
          </a:prstGeom>
        </p:spPr>
        <p:txBody>
          <a:bodyPr anchor="ctr"/>
          <a:lstStyle/>
          <a:p>
            <a:pPr marL="0" indent="0">
              <a:buNone/>
            </a:pPr>
            <a:r>
              <a:rPr lang="en-IE" sz="2200" b="1" dirty="0">
                <a:solidFill>
                  <a:srgbClr val="595959"/>
                </a:solidFill>
              </a:rPr>
              <a:t>Know Your Fixed Costs (FC) </a:t>
            </a:r>
            <a:r>
              <a:rPr lang="en-IE" sz="2200" dirty="0">
                <a:solidFill>
                  <a:srgbClr val="595959"/>
                </a:solidFill>
              </a:rPr>
              <a:t>(Overheads)</a:t>
            </a:r>
          </a:p>
        </p:txBody>
      </p:sp>
      <p:sp>
        <p:nvSpPr>
          <p:cNvPr id="7" name="Text Placeholder 4">
            <a:extLst>
              <a:ext uri="{FF2B5EF4-FFF2-40B4-BE49-F238E27FC236}">
                <a16:creationId xmlns:a16="http://schemas.microsoft.com/office/drawing/2014/main" id="{B065A9F7-7187-10E4-8591-C62FD4D79840}"/>
              </a:ext>
            </a:extLst>
          </p:cNvPr>
          <p:cNvSpPr>
            <a:spLocks noGrp="1"/>
          </p:cNvSpPr>
          <p:nvPr>
            <p:ph type="body" sz="quarter" idx="4294967295"/>
          </p:nvPr>
        </p:nvSpPr>
        <p:spPr>
          <a:xfrm>
            <a:off x="5884585" y="2252978"/>
            <a:ext cx="700387" cy="689518"/>
          </a:xfrm>
          <a:prstGeom prst="rect">
            <a:avLst/>
          </a:prstGeom>
        </p:spPr>
        <p:txBody>
          <a:bodyPr anchor="ctr"/>
          <a:lstStyle/>
          <a:p>
            <a:pPr marL="0" indent="0" algn="ctr">
              <a:buNone/>
            </a:pPr>
            <a:r>
              <a:rPr lang="en-IE" sz="3200" dirty="0">
                <a:solidFill>
                  <a:schemeClr val="bg1"/>
                </a:solidFill>
              </a:rPr>
              <a:t>02</a:t>
            </a:r>
          </a:p>
        </p:txBody>
      </p:sp>
      <p:sp>
        <p:nvSpPr>
          <p:cNvPr id="8" name="Text Placeholder 5">
            <a:extLst>
              <a:ext uri="{FF2B5EF4-FFF2-40B4-BE49-F238E27FC236}">
                <a16:creationId xmlns:a16="http://schemas.microsoft.com/office/drawing/2014/main" id="{2B0F16D1-5167-DDEC-4A3B-CF84CA3A3A21}"/>
              </a:ext>
            </a:extLst>
          </p:cNvPr>
          <p:cNvSpPr>
            <a:spLocks noGrp="1"/>
          </p:cNvSpPr>
          <p:nvPr>
            <p:ph type="body" sz="quarter" idx="4294967295"/>
          </p:nvPr>
        </p:nvSpPr>
        <p:spPr>
          <a:xfrm>
            <a:off x="6719880" y="2252978"/>
            <a:ext cx="5110169" cy="689519"/>
          </a:xfrm>
          <a:prstGeom prst="rect">
            <a:avLst/>
          </a:prstGeom>
        </p:spPr>
        <p:txBody>
          <a:bodyPr anchor="ctr"/>
          <a:lstStyle/>
          <a:p>
            <a:pPr marL="0" indent="0">
              <a:buNone/>
            </a:pPr>
            <a:r>
              <a:rPr lang="en-IE" sz="2200" b="1" dirty="0">
                <a:solidFill>
                  <a:srgbClr val="595959"/>
                </a:solidFill>
              </a:rPr>
              <a:t>Estimate Your Variable Cost per Night (VC)</a:t>
            </a:r>
          </a:p>
        </p:txBody>
      </p:sp>
      <p:sp>
        <p:nvSpPr>
          <p:cNvPr id="9" name="Text Placeholder 6">
            <a:extLst>
              <a:ext uri="{FF2B5EF4-FFF2-40B4-BE49-F238E27FC236}">
                <a16:creationId xmlns:a16="http://schemas.microsoft.com/office/drawing/2014/main" id="{CDEF22CD-9342-0C00-833B-6EF4F294083E}"/>
              </a:ext>
            </a:extLst>
          </p:cNvPr>
          <p:cNvSpPr>
            <a:spLocks noGrp="1"/>
          </p:cNvSpPr>
          <p:nvPr>
            <p:ph type="body" sz="quarter" idx="4294967295"/>
          </p:nvPr>
        </p:nvSpPr>
        <p:spPr>
          <a:xfrm>
            <a:off x="5891164" y="3167965"/>
            <a:ext cx="700387" cy="689518"/>
          </a:xfrm>
          <a:prstGeom prst="rect">
            <a:avLst/>
          </a:prstGeom>
        </p:spPr>
        <p:txBody>
          <a:bodyPr/>
          <a:lstStyle/>
          <a:p>
            <a:pPr marL="0" indent="0" algn="ctr">
              <a:buNone/>
            </a:pPr>
            <a:r>
              <a:rPr lang="en-IE" sz="3200" dirty="0">
                <a:solidFill>
                  <a:schemeClr val="bg1"/>
                </a:solidFill>
              </a:rPr>
              <a:t>03</a:t>
            </a:r>
          </a:p>
        </p:txBody>
      </p:sp>
      <p:sp>
        <p:nvSpPr>
          <p:cNvPr id="10" name="Text Placeholder 7">
            <a:extLst>
              <a:ext uri="{FF2B5EF4-FFF2-40B4-BE49-F238E27FC236}">
                <a16:creationId xmlns:a16="http://schemas.microsoft.com/office/drawing/2014/main" id="{F5E7F6CC-8FB7-2274-91DA-994ED56E4D9E}"/>
              </a:ext>
            </a:extLst>
          </p:cNvPr>
          <p:cNvSpPr>
            <a:spLocks noGrp="1"/>
          </p:cNvSpPr>
          <p:nvPr>
            <p:ph type="body" sz="quarter" idx="4294967295"/>
          </p:nvPr>
        </p:nvSpPr>
        <p:spPr>
          <a:xfrm>
            <a:off x="6726460" y="3167965"/>
            <a:ext cx="4608000" cy="689519"/>
          </a:xfrm>
          <a:prstGeom prst="rect">
            <a:avLst/>
          </a:prstGeom>
        </p:spPr>
        <p:txBody>
          <a:bodyPr anchor="ctr"/>
          <a:lstStyle/>
          <a:p>
            <a:pPr marL="0" indent="0">
              <a:buNone/>
            </a:pPr>
            <a:r>
              <a:rPr lang="en-IE" sz="2200" b="1" dirty="0">
                <a:solidFill>
                  <a:srgbClr val="595959"/>
                </a:solidFill>
              </a:rPr>
              <a:t>Sample Annual Operating Cost or Variable Costs Breakdown</a:t>
            </a:r>
          </a:p>
        </p:txBody>
      </p:sp>
      <p:sp>
        <p:nvSpPr>
          <p:cNvPr id="11" name="Text Placeholder 8">
            <a:extLst>
              <a:ext uri="{FF2B5EF4-FFF2-40B4-BE49-F238E27FC236}">
                <a16:creationId xmlns:a16="http://schemas.microsoft.com/office/drawing/2014/main" id="{AB848293-8408-F5D3-E417-618902E30EC8}"/>
              </a:ext>
            </a:extLst>
          </p:cNvPr>
          <p:cNvSpPr>
            <a:spLocks noGrp="1"/>
          </p:cNvSpPr>
          <p:nvPr>
            <p:ph type="body" sz="quarter" idx="4294967295"/>
          </p:nvPr>
        </p:nvSpPr>
        <p:spPr>
          <a:xfrm>
            <a:off x="5912867" y="4082953"/>
            <a:ext cx="700387" cy="689518"/>
          </a:xfrm>
          <a:prstGeom prst="rect">
            <a:avLst/>
          </a:prstGeom>
        </p:spPr>
        <p:txBody>
          <a:bodyPr/>
          <a:lstStyle/>
          <a:p>
            <a:pPr marL="0" indent="0" algn="ctr">
              <a:buNone/>
            </a:pPr>
            <a:r>
              <a:rPr lang="en-IE" sz="3200" dirty="0">
                <a:solidFill>
                  <a:schemeClr val="bg1"/>
                </a:solidFill>
              </a:rPr>
              <a:t>04</a:t>
            </a:r>
          </a:p>
        </p:txBody>
      </p:sp>
      <p:sp>
        <p:nvSpPr>
          <p:cNvPr id="12" name="Text Placeholder 9">
            <a:extLst>
              <a:ext uri="{FF2B5EF4-FFF2-40B4-BE49-F238E27FC236}">
                <a16:creationId xmlns:a16="http://schemas.microsoft.com/office/drawing/2014/main" id="{E11AAA58-E7FF-1DF2-FC1A-639B5194DE75}"/>
              </a:ext>
            </a:extLst>
          </p:cNvPr>
          <p:cNvSpPr>
            <a:spLocks noGrp="1"/>
          </p:cNvSpPr>
          <p:nvPr>
            <p:ph type="body" sz="quarter" idx="4294967295"/>
          </p:nvPr>
        </p:nvSpPr>
        <p:spPr>
          <a:xfrm>
            <a:off x="6748162" y="4082953"/>
            <a:ext cx="4881861" cy="689519"/>
          </a:xfrm>
          <a:prstGeom prst="rect">
            <a:avLst/>
          </a:prstGeom>
        </p:spPr>
        <p:txBody>
          <a:bodyPr anchor="ctr"/>
          <a:lstStyle/>
          <a:p>
            <a:pPr marL="0" indent="0">
              <a:buNone/>
            </a:pPr>
            <a:r>
              <a:rPr lang="en-IE" sz="2200" b="1" dirty="0">
                <a:solidFill>
                  <a:srgbClr val="595959"/>
                </a:solidFill>
              </a:rPr>
              <a:t>Calculate Your Total Annual Costs (TAC)</a:t>
            </a:r>
          </a:p>
        </p:txBody>
      </p:sp>
      <p:sp>
        <p:nvSpPr>
          <p:cNvPr id="13" name="Text Placeholder 10">
            <a:extLst>
              <a:ext uri="{FF2B5EF4-FFF2-40B4-BE49-F238E27FC236}">
                <a16:creationId xmlns:a16="http://schemas.microsoft.com/office/drawing/2014/main" id="{D5F0FD89-BAF6-3E4C-3AC2-B1AA634EBC6D}"/>
              </a:ext>
            </a:extLst>
          </p:cNvPr>
          <p:cNvSpPr>
            <a:spLocks noGrp="1"/>
          </p:cNvSpPr>
          <p:nvPr>
            <p:ph type="body" sz="quarter" idx="4294967295"/>
          </p:nvPr>
        </p:nvSpPr>
        <p:spPr>
          <a:xfrm>
            <a:off x="5891164" y="4997940"/>
            <a:ext cx="700387" cy="689518"/>
          </a:xfrm>
          <a:prstGeom prst="rect">
            <a:avLst/>
          </a:prstGeom>
        </p:spPr>
        <p:txBody>
          <a:bodyPr/>
          <a:lstStyle/>
          <a:p>
            <a:pPr marL="0" indent="0" algn="ctr">
              <a:buNone/>
            </a:pPr>
            <a:r>
              <a:rPr lang="en-IE" sz="3200" dirty="0">
                <a:solidFill>
                  <a:schemeClr val="bg1"/>
                </a:solidFill>
              </a:rPr>
              <a:t>05</a:t>
            </a:r>
          </a:p>
        </p:txBody>
      </p:sp>
      <p:sp>
        <p:nvSpPr>
          <p:cNvPr id="14" name="Text Placeholder 11">
            <a:extLst>
              <a:ext uri="{FF2B5EF4-FFF2-40B4-BE49-F238E27FC236}">
                <a16:creationId xmlns:a16="http://schemas.microsoft.com/office/drawing/2014/main" id="{B24F0308-F2E3-0230-32E6-5526BE5FD034}"/>
              </a:ext>
            </a:extLst>
          </p:cNvPr>
          <p:cNvSpPr>
            <a:spLocks noGrp="1"/>
          </p:cNvSpPr>
          <p:nvPr>
            <p:ph type="body" sz="quarter" idx="4294967295"/>
          </p:nvPr>
        </p:nvSpPr>
        <p:spPr>
          <a:xfrm>
            <a:off x="6726460" y="4997940"/>
            <a:ext cx="4608000" cy="689519"/>
          </a:xfrm>
          <a:prstGeom prst="rect">
            <a:avLst/>
          </a:prstGeom>
        </p:spPr>
        <p:txBody>
          <a:bodyPr anchor="ctr"/>
          <a:lstStyle/>
          <a:p>
            <a:pPr marL="0" indent="0">
              <a:buNone/>
            </a:pPr>
            <a:r>
              <a:rPr lang="en-IE" sz="2200" b="1" dirty="0">
                <a:solidFill>
                  <a:srgbClr val="595959"/>
                </a:solidFill>
              </a:rPr>
              <a:t>Know Your Nightly Costs</a:t>
            </a:r>
          </a:p>
        </p:txBody>
      </p:sp>
      <p:sp>
        <p:nvSpPr>
          <p:cNvPr id="15" name="Text Placeholder 11">
            <a:extLst>
              <a:ext uri="{FF2B5EF4-FFF2-40B4-BE49-F238E27FC236}">
                <a16:creationId xmlns:a16="http://schemas.microsoft.com/office/drawing/2014/main" id="{F1446A26-4F72-BA31-7639-C202D269E15A}"/>
              </a:ext>
            </a:extLst>
          </p:cNvPr>
          <p:cNvSpPr txBox="1">
            <a:spLocks/>
          </p:cNvSpPr>
          <p:nvPr userDrawn="1"/>
        </p:nvSpPr>
        <p:spPr>
          <a:xfrm>
            <a:off x="6748162" y="5839859"/>
            <a:ext cx="4608000" cy="689519"/>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200" b="1" kern="1200" baseline="0" dirty="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Calculate Your Net Revenue per Night</a:t>
            </a:r>
          </a:p>
        </p:txBody>
      </p:sp>
      <p:cxnSp>
        <p:nvCxnSpPr>
          <p:cNvPr id="16" name="Straight Connector 15">
            <a:extLst>
              <a:ext uri="{FF2B5EF4-FFF2-40B4-BE49-F238E27FC236}">
                <a16:creationId xmlns:a16="http://schemas.microsoft.com/office/drawing/2014/main" id="{306F1988-3020-D849-93C2-E2AE7F483C4A}"/>
              </a:ext>
            </a:extLst>
          </p:cNvPr>
          <p:cNvCxnSpPr>
            <a:cxnSpLocks/>
          </p:cNvCxnSpPr>
          <p:nvPr userDrawn="1"/>
        </p:nvCxnSpPr>
        <p:spPr>
          <a:xfrm flipH="1">
            <a:off x="5891164" y="58165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7" name="Text Placeholder 10">
            <a:extLst>
              <a:ext uri="{FF2B5EF4-FFF2-40B4-BE49-F238E27FC236}">
                <a16:creationId xmlns:a16="http://schemas.microsoft.com/office/drawing/2014/main" id="{B7FC63AC-297A-DB5E-5E1A-5D8C46B76ED1}"/>
              </a:ext>
            </a:extLst>
          </p:cNvPr>
          <p:cNvSpPr txBox="1">
            <a:spLocks/>
          </p:cNvSpPr>
          <p:nvPr userDrawn="1"/>
        </p:nvSpPr>
        <p:spPr>
          <a:xfrm>
            <a:off x="5884584" y="5919767"/>
            <a:ext cx="700387" cy="689518"/>
          </a:xfrm>
          <a:prstGeom prst="rect">
            <a:avLst/>
          </a:prstGeom>
          <a:noFill/>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sz="32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06</a:t>
            </a:r>
          </a:p>
        </p:txBody>
      </p:sp>
      <p:cxnSp>
        <p:nvCxnSpPr>
          <p:cNvPr id="18" name="Straight Connector 17">
            <a:extLst>
              <a:ext uri="{FF2B5EF4-FFF2-40B4-BE49-F238E27FC236}">
                <a16:creationId xmlns:a16="http://schemas.microsoft.com/office/drawing/2014/main" id="{4D6AEF0C-C180-950A-FB90-F465D232A5F0}"/>
              </a:ext>
            </a:extLst>
          </p:cNvPr>
          <p:cNvCxnSpPr>
            <a:cxnSpLocks/>
          </p:cNvCxnSpPr>
          <p:nvPr userDrawn="1"/>
        </p:nvCxnSpPr>
        <p:spPr>
          <a:xfrm flipH="1">
            <a:off x="5862882" y="21113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53D7F5-094C-55D4-EF99-BEEA9A20FAE7}"/>
              </a:ext>
            </a:extLst>
          </p:cNvPr>
          <p:cNvCxnSpPr>
            <a:cxnSpLocks/>
          </p:cNvCxnSpPr>
          <p:nvPr userDrawn="1"/>
        </p:nvCxnSpPr>
        <p:spPr>
          <a:xfrm flipH="1">
            <a:off x="5862882" y="30638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98400E-E620-B70D-609F-9C231D2ABDC9}"/>
              </a:ext>
            </a:extLst>
          </p:cNvPr>
          <p:cNvCxnSpPr>
            <a:cxnSpLocks/>
          </p:cNvCxnSpPr>
          <p:nvPr userDrawn="1"/>
        </p:nvCxnSpPr>
        <p:spPr>
          <a:xfrm flipH="1">
            <a:off x="5862882" y="39877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359037-26A8-5143-8968-82892FE33FDB}"/>
              </a:ext>
            </a:extLst>
          </p:cNvPr>
          <p:cNvCxnSpPr>
            <a:cxnSpLocks/>
          </p:cNvCxnSpPr>
          <p:nvPr userDrawn="1"/>
        </p:nvCxnSpPr>
        <p:spPr>
          <a:xfrm flipH="1">
            <a:off x="5862882" y="49021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278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3309496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E96751"/>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59429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854879" y="6461000"/>
            <a:ext cx="2496629" cy="397000"/>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1"/>
            <a:ext cx="6007983" cy="618172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5343525" y="2295524"/>
            <a:ext cx="6007983" cy="4562475"/>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859949" y="6461000"/>
            <a:ext cx="2491559" cy="396999"/>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846619" y="-274858"/>
            <a:ext cx="54956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88657" y="2396438"/>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88657" y="761603"/>
            <a:ext cx="10614687"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74803" y="1579021"/>
            <a:ext cx="10614687"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lang="en-US" sz="3200" b="1" i="0" kern="1200" dirty="0">
                <a:solidFill>
                  <a:srgbClr val="459597"/>
                </a:solidFill>
                <a:latin typeface="+mn-lt"/>
                <a:ea typeface="+mn-ea"/>
                <a:cs typeface="+mn-cs"/>
              </a:defRPr>
            </a:lvl1pPr>
          </a:lstStyle>
          <a:p>
            <a:pPr lvl="0"/>
            <a:r>
              <a:rPr lang="en-US" dirty="0"/>
              <a:t>Heading</a:t>
            </a:r>
          </a:p>
        </p:txBody>
      </p:sp>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0" y="6453673"/>
            <a:ext cx="75324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730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E9675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327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917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463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071716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9" name="Text Placeholder 32">
            <a:extLst>
              <a:ext uri="{FF2B5EF4-FFF2-40B4-BE49-F238E27FC236}">
                <a16:creationId xmlns:a16="http://schemas.microsoft.com/office/drawing/2014/main" id="{CE034E5D-2F22-518D-1FE6-E7FFC2D29B76}"/>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198365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91ACED44-EF9B-F62B-33CF-4DB972F9344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3290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AA91E554-6058-E464-2B1F-763CCA3A9442}"/>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26443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5" name="Text Placeholder 32">
            <a:extLst>
              <a:ext uri="{FF2B5EF4-FFF2-40B4-BE49-F238E27FC236}">
                <a16:creationId xmlns:a16="http://schemas.microsoft.com/office/drawing/2014/main" id="{BC72A8D7-FC3E-AFF7-3782-7C6166D1973A}"/>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6700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4" name="Straight Connector 3">
            <a:extLst>
              <a:ext uri="{FF2B5EF4-FFF2-40B4-BE49-F238E27FC236}">
                <a16:creationId xmlns:a16="http://schemas.microsoft.com/office/drawing/2014/main" id="{4EE73B5A-FD2C-3417-B647-C05ECFABBCF6}"/>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514D809-F6FD-B9BC-8AFE-6C6396AD0E78}"/>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28555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946806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22518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39969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69453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776524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370119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43908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BCF2FF0C-8872-6C2B-C3FE-B9905DE086FE}"/>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7831E8FF-838B-D4AF-9119-7CF9F37A0E39}"/>
              </a:ext>
            </a:extLst>
          </p:cNvPr>
          <p:cNvCxnSpPr>
            <a:cxnSpLocks/>
          </p:cNvCxnSpPr>
          <p:nvPr userDrawn="1"/>
        </p:nvCxnSpPr>
        <p:spPr>
          <a:xfrm>
            <a:off x="419734" y="1752340"/>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5DF195E8-3909-B219-C8AC-7DFA3424CBEB}"/>
              </a:ext>
            </a:extLst>
          </p:cNvPr>
          <p:cNvSpPr>
            <a:spLocks noGrp="1"/>
          </p:cNvSpPr>
          <p:nvPr>
            <p:ph type="body" sz="quarter" idx="18" hasCustomPrompt="1"/>
          </p:nvPr>
        </p:nvSpPr>
        <p:spPr>
          <a:xfrm>
            <a:off x="538978" y="1914232"/>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836700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8A804B14-0F25-F485-9CBA-70606443874A}"/>
              </a:ext>
            </a:extLst>
          </p:cNvPr>
          <p:cNvCxnSpPr>
            <a:cxnSpLocks/>
          </p:cNvCxnSpPr>
          <p:nvPr userDrawn="1"/>
        </p:nvCxnSpPr>
        <p:spPr>
          <a:xfrm>
            <a:off x="419734" y="17632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7D3E6BF5-36DA-5969-53A3-51D436933E0D}"/>
              </a:ext>
            </a:extLst>
          </p:cNvPr>
          <p:cNvSpPr>
            <a:spLocks noGrp="1"/>
          </p:cNvSpPr>
          <p:nvPr>
            <p:ph type="body" sz="quarter" idx="18" hasCustomPrompt="1"/>
          </p:nvPr>
        </p:nvSpPr>
        <p:spPr>
          <a:xfrm>
            <a:off x="538978" y="19251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1910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12" name="Straight Connector 11">
            <a:extLst>
              <a:ext uri="{FF2B5EF4-FFF2-40B4-BE49-F238E27FC236}">
                <a16:creationId xmlns:a16="http://schemas.microsoft.com/office/drawing/2014/main" id="{6453ADA4-BA1C-6F5B-407B-1B1CC3AAE28E}"/>
              </a:ext>
            </a:extLst>
          </p:cNvPr>
          <p:cNvCxnSpPr>
            <a:cxnSpLocks/>
          </p:cNvCxnSpPr>
          <p:nvPr userDrawn="1"/>
        </p:nvCxnSpPr>
        <p:spPr>
          <a:xfrm>
            <a:off x="436533" y="18162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533AC6A7-A23A-DFC7-44D9-145AEC0679AB}"/>
              </a:ext>
            </a:extLst>
          </p:cNvPr>
          <p:cNvSpPr>
            <a:spLocks noGrp="1"/>
          </p:cNvSpPr>
          <p:nvPr>
            <p:ph type="body" sz="quarter" idx="18" hasCustomPrompt="1"/>
          </p:nvPr>
        </p:nvSpPr>
        <p:spPr>
          <a:xfrm>
            <a:off x="555777" y="19781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085893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BF4AA246-95E6-5113-9F77-1F9F4FF1B656}"/>
              </a:ext>
            </a:extLst>
          </p:cNvPr>
          <p:cNvCxnSpPr>
            <a:cxnSpLocks/>
          </p:cNvCxnSpPr>
          <p:nvPr userDrawn="1"/>
        </p:nvCxnSpPr>
        <p:spPr>
          <a:xfrm>
            <a:off x="453394" y="18629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253B1A3A-0C7F-2C59-2ACE-2EEDD26481D6}"/>
              </a:ext>
            </a:extLst>
          </p:cNvPr>
          <p:cNvSpPr>
            <a:spLocks noGrp="1"/>
          </p:cNvSpPr>
          <p:nvPr>
            <p:ph type="body" sz="quarter" idx="18" hasCustomPrompt="1"/>
          </p:nvPr>
        </p:nvSpPr>
        <p:spPr>
          <a:xfrm>
            <a:off x="572638" y="20248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562233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5EE622EB-9F00-BCBF-1F38-90FC82B5979A}"/>
              </a:ext>
            </a:extLst>
          </p:cNvPr>
          <p:cNvCxnSpPr>
            <a:cxnSpLocks/>
          </p:cNvCxnSpPr>
          <p:nvPr userDrawn="1"/>
        </p:nvCxnSpPr>
        <p:spPr>
          <a:xfrm>
            <a:off x="454288" y="18005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67FA695-5499-8881-FFC4-F9FBF91C1E57}"/>
              </a:ext>
            </a:extLst>
          </p:cNvPr>
          <p:cNvSpPr>
            <a:spLocks noGrp="1"/>
          </p:cNvSpPr>
          <p:nvPr>
            <p:ph type="body" sz="quarter" idx="18" hasCustomPrompt="1"/>
          </p:nvPr>
        </p:nvSpPr>
        <p:spPr>
          <a:xfrm>
            <a:off x="573532" y="19624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828974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60575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72319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84956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14122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14939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ntents Slide 0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3957208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177288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3" name="Straight Connector 2">
            <a:extLst>
              <a:ext uri="{FF2B5EF4-FFF2-40B4-BE49-F238E27FC236}">
                <a16:creationId xmlns:a16="http://schemas.microsoft.com/office/drawing/2014/main" id="{51F2F768-42B4-86F7-F6E9-EFF4F8B791AB}"/>
              </a:ext>
            </a:extLst>
          </p:cNvPr>
          <p:cNvCxnSpPr>
            <a:cxnSpLocks/>
          </p:cNvCxnSpPr>
          <p:nvPr userDrawn="1"/>
        </p:nvCxnSpPr>
        <p:spPr>
          <a:xfrm>
            <a:off x="359846" y="485474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8CACE4E7-0635-8E7C-E157-23722F38E903}"/>
              </a:ext>
            </a:extLst>
          </p:cNvPr>
          <p:cNvSpPr>
            <a:spLocks noGrp="1"/>
          </p:cNvSpPr>
          <p:nvPr>
            <p:ph type="body" sz="quarter" idx="18" hasCustomPrompt="1"/>
          </p:nvPr>
        </p:nvSpPr>
        <p:spPr>
          <a:xfrm>
            <a:off x="479090" y="501663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C1E75131-B817-89D0-4D67-0C343AA22FFF}"/>
              </a:ext>
            </a:extLst>
          </p:cNvPr>
          <p:cNvSpPr>
            <a:spLocks noGrp="1"/>
          </p:cNvSpPr>
          <p:nvPr>
            <p:ph type="body" sz="quarter" idx="19" hasCustomPrompt="1"/>
          </p:nvPr>
        </p:nvSpPr>
        <p:spPr>
          <a:xfrm>
            <a:off x="495889" y="408172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445084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429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91011" y="1421161"/>
            <a:ext cx="5591242" cy="4065240"/>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609973" y="1917699"/>
            <a:ext cx="3620593" cy="2549377"/>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object 3">
            <a:extLst>
              <a:ext uri="{FF2B5EF4-FFF2-40B4-BE49-F238E27FC236}">
                <a16:creationId xmlns:a16="http://schemas.microsoft.com/office/drawing/2014/main" id="{0B98BB15-36D8-AB9F-8C0D-5FC77D734CF5}"/>
              </a:ext>
            </a:extLst>
          </p:cNvPr>
          <p:cNvSpPr/>
          <p:nvPr userDrawn="1"/>
        </p:nvSpPr>
        <p:spPr>
          <a:xfrm rot="16200000">
            <a:off x="4352895" y="1253636"/>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3" name="Text Placeholder 23">
            <a:extLst>
              <a:ext uri="{FF2B5EF4-FFF2-40B4-BE49-F238E27FC236}">
                <a16:creationId xmlns:a16="http://schemas.microsoft.com/office/drawing/2014/main" id="{84BC1840-9AB3-1DF5-D29D-1574E457F723}"/>
              </a:ext>
            </a:extLst>
          </p:cNvPr>
          <p:cNvSpPr>
            <a:spLocks noGrp="1"/>
          </p:cNvSpPr>
          <p:nvPr>
            <p:ph type="body" sz="quarter" idx="65" hasCustomPrompt="1"/>
          </p:nvPr>
        </p:nvSpPr>
        <p:spPr>
          <a:xfrm rot="16200000">
            <a:off x="4358905" y="1253637"/>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575318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1DA36682-58B5-7FC5-2870-DCEF84343C73}"/>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BBFF1E66-2C08-3FE8-ADE0-8FD6BAE84BF0}"/>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7" name="Text Placeholder 23">
            <a:extLst>
              <a:ext uri="{FF2B5EF4-FFF2-40B4-BE49-F238E27FC236}">
                <a16:creationId xmlns:a16="http://schemas.microsoft.com/office/drawing/2014/main" id="{8F7BC564-26FB-D046-F824-E7EFA2A40B4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459597"/>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object 3">
            <a:extLst>
              <a:ext uri="{FF2B5EF4-FFF2-40B4-BE49-F238E27FC236}">
                <a16:creationId xmlns:a16="http://schemas.microsoft.com/office/drawing/2014/main" id="{C23683E5-52E0-E6FC-A532-E215FE3999D7}"/>
              </a:ext>
            </a:extLst>
          </p:cNvPr>
          <p:cNvSpPr/>
          <p:nvPr userDrawn="1"/>
        </p:nvSpPr>
        <p:spPr>
          <a:xfrm rot="16200000">
            <a:off x="9810703" y="515190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9" name="Text Placeholder 23">
            <a:extLst>
              <a:ext uri="{FF2B5EF4-FFF2-40B4-BE49-F238E27FC236}">
                <a16:creationId xmlns:a16="http://schemas.microsoft.com/office/drawing/2014/main" id="{81994B4F-E349-840E-C5E7-5C7F8BFC9289}"/>
              </a:ext>
            </a:extLst>
          </p:cNvPr>
          <p:cNvSpPr>
            <a:spLocks noGrp="1"/>
          </p:cNvSpPr>
          <p:nvPr>
            <p:ph type="body" sz="quarter" idx="65" hasCustomPrompt="1"/>
          </p:nvPr>
        </p:nvSpPr>
        <p:spPr>
          <a:xfrm rot="16200000">
            <a:off x="9816713" y="515190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A5CAEB53-E187-012B-10F6-9C7DE6C78546}"/>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7D763500-DF0E-A240-5BDA-6F83D71C9E36}"/>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0D16D9A9-79A3-F3C2-E39C-27ADB007B7B8}"/>
              </a:ext>
            </a:extLst>
          </p:cNvPr>
          <p:cNvSpPr>
            <a:spLocks noGrp="1"/>
          </p:cNvSpPr>
          <p:nvPr>
            <p:ph type="body" sz="quarter" idx="66"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8" name="object 3">
            <a:extLst>
              <a:ext uri="{FF2B5EF4-FFF2-40B4-BE49-F238E27FC236}">
                <a16:creationId xmlns:a16="http://schemas.microsoft.com/office/drawing/2014/main" id="{88E51A10-9D05-671E-22DA-73FCF79621F0}"/>
              </a:ext>
            </a:extLst>
          </p:cNvPr>
          <p:cNvSpPr/>
          <p:nvPr userDrawn="1"/>
        </p:nvSpPr>
        <p:spPr>
          <a:xfrm>
            <a:off x="7143400" y="3429000"/>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9" name="Text Placeholder 23">
            <a:extLst>
              <a:ext uri="{FF2B5EF4-FFF2-40B4-BE49-F238E27FC236}">
                <a16:creationId xmlns:a16="http://schemas.microsoft.com/office/drawing/2014/main" id="{78396991-DAEB-1E68-0DF8-1741CFE1C02F}"/>
              </a:ext>
            </a:extLst>
          </p:cNvPr>
          <p:cNvSpPr>
            <a:spLocks noGrp="1"/>
          </p:cNvSpPr>
          <p:nvPr>
            <p:ph type="body" sz="quarter" idx="65" hasCustomPrompt="1"/>
          </p:nvPr>
        </p:nvSpPr>
        <p:spPr>
          <a:xfrm>
            <a:off x="7149410" y="342900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68D24620-A17A-B82E-82B8-0F8BA087E3A9}"/>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0E4478DE-BE81-7099-4DD2-007CB3211CCD}"/>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85E5EBCE-86C4-0B27-3707-79B96FFE0B2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ontents Slide 01">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256970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735145" y="-2744893"/>
            <a:ext cx="6702216"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chemeClr val="bg1"/>
          </a:solidFill>
          <a:ln w="571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894731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5724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0C46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0C4659"/>
                </a:solidFill>
                <a:latin typeface="+mn-lt"/>
              </a:defRPr>
            </a:lvl1pPr>
          </a:lstStyle>
          <a:p>
            <a:pPr lvl="0"/>
            <a:r>
              <a:rPr lang="en-US"/>
              <a:t>Heading</a:t>
            </a:r>
          </a:p>
        </p:txBody>
      </p:sp>
    </p:spTree>
    <p:extLst>
      <p:ext uri="{BB962C8B-B14F-4D97-AF65-F5344CB8AC3E}">
        <p14:creationId xmlns:p14="http://schemas.microsoft.com/office/powerpoint/2010/main" val="1237498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10353974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0C465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69842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2A158"/>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98C7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ct val="10000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3" name="Text Placeholder 32">
            <a:extLst>
              <a:ext uri="{FF2B5EF4-FFF2-40B4-BE49-F238E27FC236}">
                <a16:creationId xmlns:a16="http://schemas.microsoft.com/office/drawing/2014/main" id="{3C11B4ED-A92B-BA8F-06BE-CD555BA7F5A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4" name="Text Placeholder 32">
            <a:extLst>
              <a:ext uri="{FF2B5EF4-FFF2-40B4-BE49-F238E27FC236}">
                <a16:creationId xmlns:a16="http://schemas.microsoft.com/office/drawing/2014/main" id="{7518EE5D-465B-892D-1A73-BEFF868D1D3A}"/>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40952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FBDB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 name="Text Placeholder 32">
            <a:extLst>
              <a:ext uri="{FF2B5EF4-FFF2-40B4-BE49-F238E27FC236}">
                <a16:creationId xmlns:a16="http://schemas.microsoft.com/office/drawing/2014/main" id="{4C6F0FF8-B0FD-E621-1B9E-812ED3D6A82C}"/>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4" name="Text Placeholder 32">
            <a:extLst>
              <a:ext uri="{FF2B5EF4-FFF2-40B4-BE49-F238E27FC236}">
                <a16:creationId xmlns:a16="http://schemas.microsoft.com/office/drawing/2014/main" id="{B64FE667-667C-D282-E1E2-53165BD83344}"/>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73A3C5CD-D2ED-6E67-A76D-547D392AC911}"/>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32926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970" r:id="rId5"/>
    <p:sldLayoutId id="2147483977" r:id="rId6"/>
    <p:sldLayoutId id="2147483888" r:id="rId7"/>
    <p:sldLayoutId id="2147483898" r:id="rId8"/>
    <p:sldLayoutId id="2147483974" r:id="rId9"/>
    <p:sldLayoutId id="2147483842" r:id="rId10"/>
    <p:sldLayoutId id="2147483960" r:id="rId11"/>
    <p:sldLayoutId id="2147483962" r:id="rId12"/>
    <p:sldLayoutId id="2147483961" r:id="rId13"/>
    <p:sldLayoutId id="2147483968" r:id="rId14"/>
    <p:sldLayoutId id="2147483840" r:id="rId15"/>
    <p:sldLayoutId id="2147483880" r:id="rId16"/>
    <p:sldLayoutId id="2147483889" r:id="rId17"/>
    <p:sldLayoutId id="2147483861" r:id="rId18"/>
    <p:sldLayoutId id="2147483890" r:id="rId19"/>
    <p:sldLayoutId id="2147483899" r:id="rId20"/>
    <p:sldLayoutId id="2147483884" r:id="rId21"/>
    <p:sldLayoutId id="2147483937" r:id="rId22"/>
    <p:sldLayoutId id="2147483935" r:id="rId23"/>
    <p:sldLayoutId id="2147483938" r:id="rId24"/>
    <p:sldLayoutId id="2147483939" r:id="rId25"/>
    <p:sldLayoutId id="2147483936" r:id="rId26"/>
    <p:sldLayoutId id="2147483841" r:id="rId27"/>
    <p:sldLayoutId id="2147483916" r:id="rId28"/>
    <p:sldLayoutId id="2147483913" r:id="rId29"/>
    <p:sldLayoutId id="2147483917" r:id="rId30"/>
    <p:sldLayoutId id="2147483914" r:id="rId31"/>
    <p:sldLayoutId id="2147483918" r:id="rId32"/>
    <p:sldLayoutId id="2147483948" r:id="rId33"/>
    <p:sldLayoutId id="2147483949" r:id="rId34"/>
    <p:sldLayoutId id="2147483950" r:id="rId35"/>
    <p:sldLayoutId id="2147483951" r:id="rId36"/>
    <p:sldLayoutId id="2147483952" r:id="rId37"/>
    <p:sldLayoutId id="2147483953" r:id="rId38"/>
    <p:sldLayoutId id="2147483921" r:id="rId39"/>
    <p:sldLayoutId id="2147483922" r:id="rId40"/>
    <p:sldLayoutId id="2147483879" r:id="rId41"/>
    <p:sldLayoutId id="2147483919" r:id="rId42"/>
    <p:sldLayoutId id="2147483915" r:id="rId43"/>
    <p:sldLayoutId id="2147483920" r:id="rId44"/>
    <p:sldLayoutId id="2147483942" r:id="rId45"/>
    <p:sldLayoutId id="2147483943" r:id="rId46"/>
    <p:sldLayoutId id="2147483944" r:id="rId47"/>
    <p:sldLayoutId id="2147483945" r:id="rId48"/>
    <p:sldLayoutId id="2147483946" r:id="rId49"/>
    <p:sldLayoutId id="2147483947" r:id="rId50"/>
    <p:sldLayoutId id="2147483878" r:id="rId51"/>
    <p:sldLayoutId id="2147483891" r:id="rId52"/>
    <p:sldLayoutId id="2147483940" r:id="rId53"/>
    <p:sldLayoutId id="2147483941" r:id="rId54"/>
    <p:sldLayoutId id="2147483894" r:id="rId55"/>
    <p:sldLayoutId id="2147483893" r:id="rId56"/>
    <p:sldLayoutId id="2147483895" r:id="rId57"/>
    <p:sldLayoutId id="2147483896" r:id="rId58"/>
    <p:sldLayoutId id="2147483900" r:id="rId59"/>
    <p:sldLayoutId id="2147483901" r:id="rId60"/>
    <p:sldLayoutId id="2147483902" r:id="rId61"/>
    <p:sldLayoutId id="2147483903" r:id="rId62"/>
    <p:sldLayoutId id="2147483904" r:id="rId63"/>
    <p:sldLayoutId id="2147483853" r:id="rId64"/>
    <p:sldLayoutId id="2147483905" r:id="rId65"/>
    <p:sldLayoutId id="2147483934" r:id="rId66"/>
    <p:sldLayoutId id="2147483963" r:id="rId67"/>
    <p:sldLayoutId id="2147483976" r:id="rId68"/>
    <p:sldLayoutId id="2147483978" r:id="rId6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glampitect.com/blog/starting-a-glamping-business-uk#:~:text=The%20costs%20are%20generally%20pretty,commissioning%20a%20bespoke%20feasibility%20study"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hyperlink" Target="https://www.sba.gov/business-guide/plan-your-business/calculate-your-startup-costs/break-even-point#:~:text=The%C2%A0break,the%20revenues%20for%20a%20product" TargetMode="Externa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hyperlink" Target="https://hypedome.com/blog/starting-glamping-business/?srsltid=AfmBOooYlgOt4yVVAdowr3W4h-MlF633m9dhPWaopJUBytu8w5jGYPo6#:~:text=Occupancy%20,During%20Lifespan%20%C2%A310%2C100%20%C2%A372%2C800%20%C2%A3184%2C400" TargetMode="External"/><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hyperlink" Target="https://hypedome.com/blog/starting-glamping-business/?srsltid=AfmBOooYlgOt4yVVAdowr3W4h-MlF633m9dhPWaopJUBytu8w5jGYPo6#:~:text=Occupancy%20,During%20Lifespan%20%C2%A310%2C100%20%C2%A372%2C800%20%C2%A3184%2C400" TargetMode="Externa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hyperlink" Target="https://prenohq.com/blog/how-to-calculate-occupancy-rates/#:~:text=Calculating%20occupancy%20rate%20is%20a,simple%20formula" TargetMode="Externa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blog.axisrooms.com/break-even-occupancy-rate-for-hotels-everything/#:~:text=The%20breakeven%20occupancy%20rate%20is,to%20cover%20all%20operational%20costs" TargetMode="Externa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hyperlink" Target="https://blog.axisrooms.com/break-even-occupancy-rate-for-hotels-everything/#:~:text=The%20breakeven%20occupancy%20rate%20is,to%20cover%20all%20operational%20costs" TargetMode="Externa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lampitect.com/blog/starting-a-glamping-business-uk#:~:text=much%20money%20your%20glamping%20business,make%20at%20various%20occupancy%20rates" TargetMode="Externa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lampitect.com/blog/starting-a-glamping-business-uk#:~:text=much%20money%20your%20glamping%20business,make%20at%20various%20occupancy%20rates" TargetMode="Externa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D80BE-AE66-8AB3-5D4D-7FE569EA6AF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4DA7916C-CD95-12F3-82F5-D26AE3172AD9}"/>
              </a:ext>
            </a:extLst>
          </p:cNvPr>
          <p:cNvSpPr>
            <a:spLocks noGrp="1"/>
          </p:cNvSpPr>
          <p:nvPr>
            <p:ph type="body" sz="quarter" idx="17"/>
          </p:nvPr>
        </p:nvSpPr>
        <p:spPr/>
        <p:txBody>
          <a:bodyPr/>
          <a:lstStyle/>
          <a:p>
            <a:endParaRPr lang="en-IE"/>
          </a:p>
        </p:txBody>
      </p:sp>
      <p:sp>
        <p:nvSpPr>
          <p:cNvPr id="9" name="Text Placeholder 8">
            <a:extLst>
              <a:ext uri="{FF2B5EF4-FFF2-40B4-BE49-F238E27FC236}">
                <a16:creationId xmlns:a16="http://schemas.microsoft.com/office/drawing/2014/main" id="{EFFCF2A4-48B8-A280-51D8-DFF1D6BB1758}"/>
              </a:ext>
            </a:extLst>
          </p:cNvPr>
          <p:cNvSpPr>
            <a:spLocks noGrp="1"/>
          </p:cNvSpPr>
          <p:nvPr>
            <p:ph type="body" sz="quarter" idx="65"/>
          </p:nvPr>
        </p:nvSpPr>
        <p:spPr/>
        <p:txBody>
          <a:bodyPr/>
          <a:lstStyle/>
          <a:p>
            <a:r>
              <a:rPr lang="en-US" dirty="0"/>
              <a:t>Camping ’t </a:t>
            </a:r>
            <a:r>
              <a:rPr lang="en-US" dirty="0" err="1"/>
              <a:t>Weergors</a:t>
            </a:r>
            <a:r>
              <a:rPr lang="en-US" dirty="0"/>
              <a:t> </a:t>
            </a:r>
            <a:endParaRPr lang="en-IE" dirty="0"/>
          </a:p>
        </p:txBody>
      </p:sp>
      <p:sp>
        <p:nvSpPr>
          <p:cNvPr id="8" name="Text Placeholder 2">
            <a:extLst>
              <a:ext uri="{FF2B5EF4-FFF2-40B4-BE49-F238E27FC236}">
                <a16:creationId xmlns:a16="http://schemas.microsoft.com/office/drawing/2014/main" id="{3CA1BFC0-BDC6-240D-43C2-07BF7208308B}"/>
              </a:ext>
            </a:extLst>
          </p:cNvPr>
          <p:cNvSpPr>
            <a:spLocks noGrp="1"/>
          </p:cNvSpPr>
          <p:nvPr>
            <p:ph type="body" sz="quarter" idx="15"/>
          </p:nvPr>
        </p:nvSpPr>
        <p:spPr>
          <a:xfrm>
            <a:off x="374360" y="2557127"/>
            <a:ext cx="5089964" cy="697353"/>
          </a:xfrm>
        </p:spPr>
        <p:txBody>
          <a:bodyPr/>
          <a:lstStyle/>
          <a:p>
            <a:r>
              <a:rPr lang="en-GB"/>
              <a:t>Module 8 </a:t>
            </a:r>
            <a:r>
              <a:rPr lang="en-GB" sz="4400" b="0"/>
              <a:t>(</a:t>
            </a:r>
            <a:r>
              <a:rPr lang="en-GB" sz="4400" b="0" dirty="0"/>
              <a:t>Part 4)</a:t>
            </a:r>
          </a:p>
        </p:txBody>
      </p:sp>
      <p:sp>
        <p:nvSpPr>
          <p:cNvPr id="12" name="Text Placeholder 3">
            <a:extLst>
              <a:ext uri="{FF2B5EF4-FFF2-40B4-BE49-F238E27FC236}">
                <a16:creationId xmlns:a16="http://schemas.microsoft.com/office/drawing/2014/main" id="{CF6FBCA0-42CE-E770-DCB3-1FC7C1A4BEAA}"/>
              </a:ext>
            </a:extLst>
          </p:cNvPr>
          <p:cNvSpPr>
            <a:spLocks noGrp="1"/>
          </p:cNvSpPr>
          <p:nvPr>
            <p:ph type="body" sz="quarter" idx="16"/>
          </p:nvPr>
        </p:nvSpPr>
        <p:spPr>
          <a:xfrm>
            <a:off x="374360" y="3289874"/>
            <a:ext cx="5089964" cy="697353"/>
          </a:xfrm>
        </p:spPr>
        <p:txBody>
          <a:bodyPr>
            <a:noAutofit/>
          </a:bodyPr>
          <a:lstStyle/>
          <a:p>
            <a:pPr defTabSz="777514">
              <a:lnSpc>
                <a:spcPct val="100000"/>
              </a:lnSpc>
              <a:spcBef>
                <a:spcPts val="0"/>
              </a:spcBef>
              <a:spcAft>
                <a:spcPts val="1200"/>
              </a:spcAft>
              <a:defRPr/>
            </a:pPr>
            <a:r>
              <a:rPr lang="en-US" sz="3200" b="1" dirty="0"/>
              <a:t>Making It Viable – </a:t>
            </a:r>
            <a:r>
              <a:rPr lang="en-US" sz="3200" dirty="0"/>
              <a:t>How Many Nights You Need to Sell to Cover Costs and Make a Profit.</a:t>
            </a:r>
            <a:endParaRPr lang="en-GB" sz="2800" i="1" dirty="0"/>
          </a:p>
          <a:p>
            <a:pPr>
              <a:spcBef>
                <a:spcPts val="0"/>
              </a:spcBef>
              <a:spcAft>
                <a:spcPts val="1200"/>
              </a:spcAft>
            </a:pPr>
            <a:endParaRPr lang="en-US" sz="2800" dirty="0">
              <a:solidFill>
                <a:srgbClr val="E96751"/>
              </a:solidFill>
            </a:endParaRPr>
          </a:p>
          <a:p>
            <a:pPr defTabSz="777514">
              <a:lnSpc>
                <a:spcPct val="100000"/>
              </a:lnSpc>
              <a:spcBef>
                <a:spcPts val="0"/>
              </a:spcBef>
              <a:spcAft>
                <a:spcPts val="1200"/>
              </a:spcAft>
              <a:defRPr/>
            </a:pPr>
            <a:endParaRPr lang="en-IE" sz="2800" i="1" dirty="0"/>
          </a:p>
        </p:txBody>
      </p:sp>
      <p:pic>
        <p:nvPicPr>
          <p:cNvPr id="11" name="Picture Placeholder 10">
            <a:extLst>
              <a:ext uri="{FF2B5EF4-FFF2-40B4-BE49-F238E27FC236}">
                <a16:creationId xmlns:a16="http://schemas.microsoft.com/office/drawing/2014/main" id="{542FF805-8C7E-2CC9-7EB1-3A83C8B8C67D}"/>
              </a:ext>
            </a:extLst>
          </p:cNvPr>
          <p:cNvPicPr>
            <a:picLocks noGrp="1" noChangeAspect="1"/>
          </p:cNvPicPr>
          <p:nvPr>
            <p:ph type="pic" sz="quarter" idx="19"/>
          </p:nvPr>
        </p:nvPicPr>
        <p:blipFill>
          <a:blip r:embed="rId2"/>
          <a:srcRect t="2515" b="2515"/>
          <a:stretch>
            <a:fillRect/>
          </a:stretch>
        </p:blipFill>
        <p:spPr/>
      </p:pic>
    </p:spTree>
    <p:extLst>
      <p:ext uri="{BB962C8B-B14F-4D97-AF65-F5344CB8AC3E}">
        <p14:creationId xmlns:p14="http://schemas.microsoft.com/office/powerpoint/2010/main" val="82408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A2CE0-EE97-9538-3B30-51FD197FDE95}"/>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3180BD80-54A0-4BC1-94DE-F8D6C7B0633B}"/>
              </a:ext>
            </a:extLst>
          </p:cNvPr>
          <p:cNvSpPr>
            <a:spLocks noGrp="1"/>
          </p:cNvSpPr>
          <p:nvPr>
            <p:ph type="body" sz="quarter" idx="16"/>
          </p:nvPr>
        </p:nvSpPr>
        <p:spPr>
          <a:xfrm>
            <a:off x="352931" y="2314711"/>
            <a:ext cx="6010480" cy="3066422"/>
          </a:xfrm>
        </p:spPr>
        <p:txBody>
          <a:bodyPr>
            <a:noAutofit/>
          </a:bodyPr>
          <a:lstStyle/>
          <a:p>
            <a:r>
              <a:rPr lang="en-US" sz="2200" b="1" i="0" dirty="0"/>
              <a:t>Plain Terms:</a:t>
            </a:r>
            <a:r>
              <a:rPr lang="en-US" sz="2200" i="0" dirty="0"/>
              <a:t> “Break even” means you’re </a:t>
            </a:r>
            <a:r>
              <a:rPr lang="en-US" sz="2200" b="1" i="0" dirty="0"/>
              <a:t>not making or losing money</a:t>
            </a:r>
            <a:r>
              <a:rPr lang="en-US" sz="2200" i="0" dirty="0"/>
              <a:t>. </a:t>
            </a:r>
          </a:p>
          <a:p>
            <a:r>
              <a:rPr lang="en-US" sz="2200" i="0" dirty="0"/>
              <a:t>It tells you the minimum business you need. For a small glampsite, breaking even might require only a relatively low occupancy (because operating costs can be low). However, don’t get complacent – a low break-even point is good, but your ultimate goal is a healthy profit above that. Use the break-even as a safety threshold when planning. (</a:t>
            </a:r>
            <a:r>
              <a:rPr lang="en-US" sz="2200" i="0" dirty="0">
                <a:hlinkClick r:id="rId2">
                  <a:extLst>
                    <a:ext uri="{A12FA001-AC4F-418D-AE19-62706E023703}">
                      <ahyp:hlinkClr xmlns:ahyp="http://schemas.microsoft.com/office/drawing/2018/hyperlinkcolor" val="tx"/>
                    </a:ext>
                  </a:extLst>
                </a:hlinkClick>
              </a:rPr>
              <a:t>Glampitect</a:t>
            </a:r>
            <a:r>
              <a:rPr lang="en-US" sz="2200" i="0" dirty="0"/>
              <a:t>)</a:t>
            </a:r>
            <a:endParaRPr lang="en-IE" sz="2200" i="0" dirty="0"/>
          </a:p>
        </p:txBody>
      </p:sp>
      <p:sp>
        <p:nvSpPr>
          <p:cNvPr id="2" name="Text Placeholder 1">
            <a:extLst>
              <a:ext uri="{FF2B5EF4-FFF2-40B4-BE49-F238E27FC236}">
                <a16:creationId xmlns:a16="http://schemas.microsoft.com/office/drawing/2014/main" id="{3FA1F58C-E741-5BC6-02EB-56EF726B404D}"/>
              </a:ext>
            </a:extLst>
          </p:cNvPr>
          <p:cNvSpPr>
            <a:spLocks noGrp="1"/>
          </p:cNvSpPr>
          <p:nvPr>
            <p:ph type="body" sz="quarter" idx="17"/>
          </p:nvPr>
        </p:nvSpPr>
        <p:spPr>
          <a:xfrm>
            <a:off x="1514981" y="1090506"/>
            <a:ext cx="5653422" cy="582221"/>
          </a:xfrm>
        </p:spPr>
        <p:txBody>
          <a:bodyPr/>
          <a:lstStyle/>
          <a:p>
            <a:r>
              <a:rPr lang="en-IE" sz="4400" dirty="0"/>
              <a:t>Break Even Analysis</a:t>
            </a:r>
          </a:p>
        </p:txBody>
      </p:sp>
      <p:pic>
        <p:nvPicPr>
          <p:cNvPr id="10" name="Picture Placeholder 9" descr="A piggy bank and dart board&#10;&#10;AI-generated content may be incorrect.">
            <a:extLst>
              <a:ext uri="{FF2B5EF4-FFF2-40B4-BE49-F238E27FC236}">
                <a16:creationId xmlns:a16="http://schemas.microsoft.com/office/drawing/2014/main" id="{FBA57AFA-C640-B14D-ECD1-76A6F5F28C44}"/>
              </a:ext>
            </a:extLst>
          </p:cNvPr>
          <p:cNvPicPr>
            <a:picLocks noGrp="1" noChangeAspect="1"/>
          </p:cNvPicPr>
          <p:nvPr>
            <p:ph type="pic" sz="quarter" idx="19"/>
          </p:nvPr>
        </p:nvPicPr>
        <p:blipFill>
          <a:blip r:embed="rId3"/>
          <a:srcRect l="1842" r="1842"/>
          <a:stretch>
            <a:fillRect/>
          </a:stretch>
        </p:blipFill>
        <p:spPr>
          <a:xfrm>
            <a:off x="6362700" y="1730375"/>
            <a:ext cx="5832475" cy="4037013"/>
          </a:xfrm>
        </p:spPr>
      </p:pic>
    </p:spTree>
    <p:extLst>
      <p:ext uri="{BB962C8B-B14F-4D97-AF65-F5344CB8AC3E}">
        <p14:creationId xmlns:p14="http://schemas.microsoft.com/office/powerpoint/2010/main" val="108855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7121E-7748-0097-D507-5EF0C29D1EE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D426C35-D73C-6249-A1A3-A0EA303EBAE2}"/>
              </a:ext>
            </a:extLst>
          </p:cNvPr>
          <p:cNvSpPr>
            <a:spLocks noGrp="1"/>
          </p:cNvSpPr>
          <p:nvPr>
            <p:ph type="body" sz="quarter" idx="16"/>
          </p:nvPr>
        </p:nvSpPr>
        <p:spPr>
          <a:xfrm>
            <a:off x="4637376" y="186544"/>
            <a:ext cx="7221426" cy="803654"/>
          </a:xfrm>
        </p:spPr>
        <p:txBody>
          <a:bodyPr/>
          <a:lstStyle/>
          <a:p>
            <a:r>
              <a:rPr lang="en-IE" dirty="0"/>
              <a:t>Breakeven &amp; Profitability Analysis </a:t>
            </a:r>
          </a:p>
          <a:p>
            <a:r>
              <a:rPr lang="en-IE" sz="2400" b="0" dirty="0"/>
              <a:t>(Finding Your Break-Even Point and Beyond)</a:t>
            </a:r>
          </a:p>
        </p:txBody>
      </p:sp>
      <p:sp>
        <p:nvSpPr>
          <p:cNvPr id="7" name="Text Placeholder 6">
            <a:extLst>
              <a:ext uri="{FF2B5EF4-FFF2-40B4-BE49-F238E27FC236}">
                <a16:creationId xmlns:a16="http://schemas.microsoft.com/office/drawing/2014/main" id="{9CCC53D5-790B-1592-0719-0451E07618DA}"/>
              </a:ext>
            </a:extLst>
          </p:cNvPr>
          <p:cNvSpPr>
            <a:spLocks noGrp="1"/>
          </p:cNvSpPr>
          <p:nvPr>
            <p:ph type="body" sz="quarter" idx="21"/>
          </p:nvPr>
        </p:nvSpPr>
        <p:spPr>
          <a:xfrm>
            <a:off x="4727093" y="1314970"/>
            <a:ext cx="6925929" cy="4530541"/>
          </a:xfrm>
        </p:spPr>
        <p:txBody>
          <a:bodyPr/>
          <a:lstStyle/>
          <a:p>
            <a:pPr>
              <a:spcAft>
                <a:spcPts val="600"/>
              </a:spcAft>
            </a:pPr>
            <a:r>
              <a:rPr lang="en-IE" b="1" dirty="0">
                <a:solidFill>
                  <a:srgbClr val="595959"/>
                </a:solidFill>
              </a:rPr>
              <a:t>Guiding Question:</a:t>
            </a:r>
            <a:r>
              <a:rPr lang="en-IE" dirty="0">
                <a:solidFill>
                  <a:srgbClr val="595959"/>
                </a:solidFill>
              </a:rPr>
              <a:t> </a:t>
            </a:r>
            <a:r>
              <a:rPr lang="en-IE" i="1" dirty="0">
                <a:solidFill>
                  <a:srgbClr val="E96751"/>
                </a:solidFill>
              </a:rPr>
              <a:t>“What is my business’s break-even point (in nights or occupancy), and how many bookings or what rate do I need to achieve my profit goals?”</a:t>
            </a:r>
          </a:p>
          <a:p>
            <a:pPr>
              <a:spcAft>
                <a:spcPts val="600"/>
              </a:spcAft>
            </a:pPr>
            <a:endParaRPr lang="en-IE" sz="1000" dirty="0">
              <a:solidFill>
                <a:srgbClr val="E96751"/>
              </a:solidFill>
            </a:endParaRPr>
          </a:p>
          <a:p>
            <a:pPr marL="342900" indent="-342900">
              <a:spcAft>
                <a:spcPts val="600"/>
              </a:spcAft>
              <a:buFont typeface="Wingdings" panose="05000000000000000000" pitchFamily="2" charset="2"/>
              <a:buChar char="Ø"/>
            </a:pPr>
            <a:r>
              <a:rPr lang="en-IE" dirty="0"/>
              <a:t>In real-world terms, a first-time business owner should know “the magic number” of bookings or occupancy needed to survive, and what it takes actually to make a good return. </a:t>
            </a:r>
          </a:p>
          <a:p>
            <a:pPr marL="342900" indent="-342900">
              <a:spcAft>
                <a:spcPts val="600"/>
              </a:spcAft>
              <a:buFont typeface="Wingdings" panose="05000000000000000000" pitchFamily="2" charset="2"/>
              <a:buChar char="Ø"/>
            </a:pPr>
            <a:r>
              <a:rPr lang="en-IE" dirty="0"/>
              <a:t>The objective of this section is to arm you with those numbers and scenarios so you can </a:t>
            </a:r>
            <a:r>
              <a:rPr lang="en-IE" b="1" dirty="0"/>
              <a:t>plan realistically and set achievable targets</a:t>
            </a:r>
            <a:r>
              <a:rPr lang="en-IE" dirty="0"/>
              <a:t> (or adjust your plan if the targets seem out of reach). </a:t>
            </a:r>
          </a:p>
          <a:p>
            <a:pPr marL="342900" indent="-342900">
              <a:spcAft>
                <a:spcPts val="600"/>
              </a:spcAft>
              <a:buFont typeface="Wingdings" panose="05000000000000000000" pitchFamily="2" charset="2"/>
              <a:buChar char="Ø"/>
            </a:pPr>
            <a:r>
              <a:rPr lang="en-IE" dirty="0"/>
              <a:t>It’s a bit of number-crunching, but it brings peace of mind by clarifying the threshold between loss and profit.</a:t>
            </a:r>
          </a:p>
          <a:p>
            <a:pPr marL="342900" indent="-342900">
              <a:spcAft>
                <a:spcPts val="600"/>
              </a:spcAft>
              <a:buFont typeface="Wingdings" panose="05000000000000000000" pitchFamily="2" charset="2"/>
              <a:buChar char="Ø"/>
            </a:pPr>
            <a:endParaRPr lang="en-IE" dirty="0"/>
          </a:p>
        </p:txBody>
      </p:sp>
      <p:sp>
        <p:nvSpPr>
          <p:cNvPr id="5" name="Text Placeholder 4">
            <a:extLst>
              <a:ext uri="{FF2B5EF4-FFF2-40B4-BE49-F238E27FC236}">
                <a16:creationId xmlns:a16="http://schemas.microsoft.com/office/drawing/2014/main" id="{56397E23-2459-B12C-F9BD-E6888202AD20}"/>
              </a:ext>
            </a:extLst>
          </p:cNvPr>
          <p:cNvSpPr>
            <a:spLocks noGrp="1"/>
          </p:cNvSpPr>
          <p:nvPr>
            <p:ph type="body" sz="quarter" idx="18"/>
          </p:nvPr>
        </p:nvSpPr>
        <p:spPr/>
        <p:txBody>
          <a:bodyPr/>
          <a:lstStyle/>
          <a:p>
            <a:r>
              <a:rPr lang="en-IE" dirty="0"/>
              <a:t>Introduction</a:t>
            </a:r>
          </a:p>
        </p:txBody>
      </p:sp>
      <p:sp>
        <p:nvSpPr>
          <p:cNvPr id="2" name="Text Placeholder 5">
            <a:extLst>
              <a:ext uri="{FF2B5EF4-FFF2-40B4-BE49-F238E27FC236}">
                <a16:creationId xmlns:a16="http://schemas.microsoft.com/office/drawing/2014/main" id="{08B0F6EA-7561-11E7-7E59-DB8C328F6E09}"/>
              </a:ext>
            </a:extLst>
          </p:cNvPr>
          <p:cNvSpPr txBox="1">
            <a:spLocks/>
          </p:cNvSpPr>
          <p:nvPr/>
        </p:nvSpPr>
        <p:spPr>
          <a:xfrm>
            <a:off x="333198" y="701326"/>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Finding Your Breakeven Point</a:t>
            </a:r>
          </a:p>
          <a:p>
            <a:endParaRPr lang="en-IE" dirty="0"/>
          </a:p>
        </p:txBody>
      </p:sp>
    </p:spTree>
    <p:extLst>
      <p:ext uri="{BB962C8B-B14F-4D97-AF65-F5344CB8AC3E}">
        <p14:creationId xmlns:p14="http://schemas.microsoft.com/office/powerpoint/2010/main" val="3745074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769038-048F-8AF3-E724-EA7B0B7F5FFB}"/>
              </a:ext>
            </a:extLst>
          </p:cNvPr>
          <p:cNvSpPr>
            <a:spLocks noGrp="1"/>
          </p:cNvSpPr>
          <p:nvPr>
            <p:ph type="body" sz="quarter" idx="16"/>
          </p:nvPr>
        </p:nvSpPr>
        <p:spPr>
          <a:xfrm>
            <a:off x="4552728" y="283236"/>
            <a:ext cx="7221426" cy="803654"/>
          </a:xfrm>
        </p:spPr>
        <p:txBody>
          <a:bodyPr/>
          <a:lstStyle/>
          <a:p>
            <a:r>
              <a:rPr lang="en-IE" dirty="0"/>
              <a:t>Breakeven &amp; Profitability Analysis </a:t>
            </a:r>
          </a:p>
          <a:p>
            <a:r>
              <a:rPr lang="en-IE" sz="2400" b="0" dirty="0"/>
              <a:t>(Finding Your Break-Even Point and Beyond)</a:t>
            </a:r>
          </a:p>
        </p:txBody>
      </p:sp>
      <p:sp>
        <p:nvSpPr>
          <p:cNvPr id="7" name="Text Placeholder 6">
            <a:extLst>
              <a:ext uri="{FF2B5EF4-FFF2-40B4-BE49-F238E27FC236}">
                <a16:creationId xmlns:a16="http://schemas.microsoft.com/office/drawing/2014/main" id="{7E013BC7-115B-4D4B-6A24-04456B038AEB}"/>
              </a:ext>
            </a:extLst>
          </p:cNvPr>
          <p:cNvSpPr>
            <a:spLocks noGrp="1"/>
          </p:cNvSpPr>
          <p:nvPr>
            <p:ph type="body" sz="quarter" idx="21"/>
          </p:nvPr>
        </p:nvSpPr>
        <p:spPr>
          <a:xfrm>
            <a:off x="4552727" y="1364877"/>
            <a:ext cx="6886798" cy="4530541"/>
          </a:xfrm>
        </p:spPr>
        <p:txBody>
          <a:bodyPr/>
          <a:lstStyle/>
          <a:p>
            <a:pPr>
              <a:spcAft>
                <a:spcPts val="600"/>
              </a:spcAft>
            </a:pPr>
            <a:r>
              <a:rPr lang="en-IE" dirty="0">
                <a:solidFill>
                  <a:srgbClr val="595959"/>
                </a:solidFill>
              </a:rPr>
              <a:t>This section zooms in on two critical concepts: </a:t>
            </a:r>
            <a:r>
              <a:rPr lang="en-IE" b="1" dirty="0">
                <a:solidFill>
                  <a:srgbClr val="595959"/>
                </a:solidFill>
              </a:rPr>
              <a:t>Breakeven Point</a:t>
            </a:r>
            <a:r>
              <a:rPr lang="en-IE" dirty="0">
                <a:solidFill>
                  <a:srgbClr val="595959"/>
                </a:solidFill>
              </a:rPr>
              <a:t> and </a:t>
            </a:r>
            <a:r>
              <a:rPr lang="en-IE" b="1" dirty="0">
                <a:solidFill>
                  <a:srgbClr val="595959"/>
                </a:solidFill>
              </a:rPr>
              <a:t>Profitability</a:t>
            </a:r>
            <a:r>
              <a:rPr lang="en-IE" dirty="0">
                <a:solidFill>
                  <a:srgbClr val="595959"/>
                </a:solidFill>
              </a:rPr>
              <a:t> Targets. </a:t>
            </a:r>
          </a:p>
          <a:p>
            <a:pPr marL="342900" indent="-342900">
              <a:spcAft>
                <a:spcPts val="600"/>
              </a:spcAft>
              <a:buFont typeface="Wingdings" panose="05000000000000000000" pitchFamily="2" charset="2"/>
              <a:buChar char="Ø"/>
            </a:pPr>
            <a:r>
              <a:rPr lang="en-IE" sz="2400" dirty="0"/>
              <a:t>The </a:t>
            </a:r>
            <a:r>
              <a:rPr lang="en-IE" sz="2400" b="1" dirty="0">
                <a:solidFill>
                  <a:srgbClr val="E96751"/>
                </a:solidFill>
              </a:rPr>
              <a:t>breakeven point</a:t>
            </a:r>
            <a:r>
              <a:rPr lang="en-IE" sz="2400" dirty="0">
                <a:solidFill>
                  <a:srgbClr val="E96751"/>
                </a:solidFill>
              </a:rPr>
              <a:t> </a:t>
            </a:r>
            <a:r>
              <a:rPr lang="en-IE" sz="2400" dirty="0">
                <a:solidFill>
                  <a:srgbClr val="595959"/>
                </a:solidFill>
              </a:rPr>
              <a:t>is when your total revenue equals your total costs – in other words, the business is </a:t>
            </a:r>
            <a:r>
              <a:rPr lang="en-IE" sz="2400" b="1" dirty="0">
                <a:solidFill>
                  <a:srgbClr val="595959"/>
                </a:solidFill>
              </a:rPr>
              <a:t>not losing money, but not making a profit </a:t>
            </a:r>
            <a:r>
              <a:rPr lang="en-IE" sz="2400" dirty="0">
                <a:solidFill>
                  <a:srgbClr val="595959"/>
                </a:solidFill>
              </a:rPr>
              <a:t>either. It’s a key milestone: reaching breakeven means your business can sustain itself. </a:t>
            </a:r>
          </a:p>
          <a:p>
            <a:pPr marL="342900" indent="-342900">
              <a:spcAft>
                <a:spcPts val="600"/>
              </a:spcAft>
              <a:buFont typeface="Wingdings" panose="05000000000000000000" pitchFamily="2" charset="2"/>
              <a:buChar char="Ø"/>
            </a:pPr>
            <a:r>
              <a:rPr lang="en-IE" sz="2400" b="1" dirty="0">
                <a:solidFill>
                  <a:srgbClr val="E96751"/>
                </a:solidFill>
              </a:rPr>
              <a:t>Profitability analysis </a:t>
            </a:r>
            <a:r>
              <a:rPr lang="en-IE" sz="2400" dirty="0">
                <a:solidFill>
                  <a:srgbClr val="595959"/>
                </a:solidFill>
              </a:rPr>
              <a:t>goes a step further to determine how you can go from breakeven to hitting a </a:t>
            </a:r>
            <a:r>
              <a:rPr lang="en-IE" sz="2400" b="1" dirty="0">
                <a:solidFill>
                  <a:srgbClr val="595959"/>
                </a:solidFill>
              </a:rPr>
              <a:t>desired profit. </a:t>
            </a:r>
            <a:r>
              <a:rPr lang="en-IE" sz="2400" dirty="0">
                <a:solidFill>
                  <a:srgbClr val="595959"/>
                </a:solidFill>
              </a:rPr>
              <a:t>The purpose here is to calculate </a:t>
            </a:r>
            <a:r>
              <a:rPr lang="en-US" sz="2400" b="1" dirty="0">
                <a:solidFill>
                  <a:srgbClr val="595959"/>
                </a:solidFill>
              </a:rPr>
              <a:t>the number of nights </a:t>
            </a:r>
            <a:r>
              <a:rPr lang="en-US" sz="2400" dirty="0">
                <a:solidFill>
                  <a:srgbClr val="595959"/>
                </a:solidFill>
              </a:rPr>
              <a:t>you need to </a:t>
            </a:r>
            <a:r>
              <a:rPr lang="en-US" sz="2400" b="1" dirty="0">
                <a:solidFill>
                  <a:srgbClr val="595959"/>
                </a:solidFill>
              </a:rPr>
              <a:t>book to break even (cover all costs) </a:t>
            </a:r>
            <a:r>
              <a:rPr lang="en-US" sz="2400" dirty="0">
                <a:solidFill>
                  <a:srgbClr val="595959"/>
                </a:solidFill>
              </a:rPr>
              <a:t>and to examine how </a:t>
            </a:r>
            <a:r>
              <a:rPr lang="en-US" sz="2400" b="1" dirty="0">
                <a:solidFill>
                  <a:srgbClr val="595959"/>
                </a:solidFill>
              </a:rPr>
              <a:t>different pricing and occupancy scenarios impact</a:t>
            </a:r>
            <a:r>
              <a:rPr lang="en-IE" sz="2400" dirty="0">
                <a:solidFill>
                  <a:srgbClr val="595959"/>
                </a:solidFill>
              </a:rPr>
              <a:t> that and your profit goals. </a:t>
            </a:r>
          </a:p>
          <a:p>
            <a:pPr marL="342900" indent="-342900">
              <a:spcAft>
                <a:spcPts val="600"/>
              </a:spcAft>
              <a:buFont typeface="Wingdings" panose="05000000000000000000" pitchFamily="2" charset="2"/>
              <a:buChar char="Ø"/>
            </a:pPr>
            <a:endParaRPr lang="en-IE" dirty="0"/>
          </a:p>
        </p:txBody>
      </p:sp>
      <p:sp>
        <p:nvSpPr>
          <p:cNvPr id="5" name="Text Placeholder 4">
            <a:extLst>
              <a:ext uri="{FF2B5EF4-FFF2-40B4-BE49-F238E27FC236}">
                <a16:creationId xmlns:a16="http://schemas.microsoft.com/office/drawing/2014/main" id="{63627735-8AAF-535F-4BC1-B469927E59E1}"/>
              </a:ext>
            </a:extLst>
          </p:cNvPr>
          <p:cNvSpPr>
            <a:spLocks noGrp="1"/>
          </p:cNvSpPr>
          <p:nvPr>
            <p:ph type="body" sz="quarter" idx="18"/>
          </p:nvPr>
        </p:nvSpPr>
        <p:spPr/>
        <p:txBody>
          <a:bodyPr/>
          <a:lstStyle/>
          <a:p>
            <a:r>
              <a:rPr lang="en-IE" b="0" dirty="0"/>
              <a:t>Break Even Nights</a:t>
            </a:r>
          </a:p>
        </p:txBody>
      </p:sp>
      <p:sp>
        <p:nvSpPr>
          <p:cNvPr id="6" name="Text Placeholder 5">
            <a:extLst>
              <a:ext uri="{FF2B5EF4-FFF2-40B4-BE49-F238E27FC236}">
                <a16:creationId xmlns:a16="http://schemas.microsoft.com/office/drawing/2014/main" id="{29C0FF0A-A725-BC4E-7A30-AB66FB3CC464}"/>
              </a:ext>
            </a:extLst>
          </p:cNvPr>
          <p:cNvSpPr>
            <a:spLocks noGrp="1"/>
          </p:cNvSpPr>
          <p:nvPr>
            <p:ph type="body" sz="quarter" idx="19"/>
          </p:nvPr>
        </p:nvSpPr>
        <p:spPr>
          <a:xfrm>
            <a:off x="333198" y="701326"/>
            <a:ext cx="3092298" cy="385564"/>
          </a:xfrm>
        </p:spPr>
        <p:txBody>
          <a:bodyPr/>
          <a:lstStyle/>
          <a:p>
            <a:r>
              <a:rPr lang="en-IE" dirty="0"/>
              <a:t>Finding Your Breakeven Point</a:t>
            </a:r>
          </a:p>
          <a:p>
            <a:endParaRPr lang="en-IE" dirty="0"/>
          </a:p>
        </p:txBody>
      </p:sp>
    </p:spTree>
    <p:extLst>
      <p:ext uri="{BB962C8B-B14F-4D97-AF65-F5344CB8AC3E}">
        <p14:creationId xmlns:p14="http://schemas.microsoft.com/office/powerpoint/2010/main" val="81395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EDFA3-A862-AB2E-DCEB-298004BE541A}"/>
            </a:ext>
          </a:extLst>
        </p:cNvPr>
        <p:cNvGrpSpPr/>
        <p:nvPr/>
      </p:nvGrpSpPr>
      <p:grpSpPr>
        <a:xfrm>
          <a:off x="0" y="0"/>
          <a:ext cx="0" cy="0"/>
          <a:chOff x="0" y="0"/>
          <a:chExt cx="0" cy="0"/>
        </a:xfrm>
      </p:grpSpPr>
      <p:sp>
        <p:nvSpPr>
          <p:cNvPr id="25" name="Flowchart: Alternate Process 24">
            <a:extLst>
              <a:ext uri="{FF2B5EF4-FFF2-40B4-BE49-F238E27FC236}">
                <a16:creationId xmlns:a16="http://schemas.microsoft.com/office/drawing/2014/main" id="{8C1643F6-069C-8FC4-6333-C2B348E80E99}"/>
              </a:ext>
            </a:extLst>
          </p:cNvPr>
          <p:cNvSpPr/>
          <p:nvPr/>
        </p:nvSpPr>
        <p:spPr>
          <a:xfrm>
            <a:off x="1318680" y="2204626"/>
            <a:ext cx="10146542" cy="883552"/>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Alternate Process 23">
            <a:extLst>
              <a:ext uri="{FF2B5EF4-FFF2-40B4-BE49-F238E27FC236}">
                <a16:creationId xmlns:a16="http://schemas.microsoft.com/office/drawing/2014/main" id="{9FEAF3D2-C8E9-4D55-A642-B16A84F7CFB6}"/>
              </a:ext>
            </a:extLst>
          </p:cNvPr>
          <p:cNvSpPr/>
          <p:nvPr/>
        </p:nvSpPr>
        <p:spPr>
          <a:xfrm>
            <a:off x="817828" y="937375"/>
            <a:ext cx="10595240" cy="1136848"/>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DF413E09-2C35-83B2-C532-34AE092FC521}"/>
              </a:ext>
            </a:extLst>
          </p:cNvPr>
          <p:cNvSpPr>
            <a:spLocks noGrp="1"/>
          </p:cNvSpPr>
          <p:nvPr>
            <p:ph type="body" sz="quarter" idx="16"/>
          </p:nvPr>
        </p:nvSpPr>
        <p:spPr>
          <a:xfrm>
            <a:off x="992588" y="230550"/>
            <a:ext cx="10614687" cy="803654"/>
          </a:xfrm>
        </p:spPr>
        <p:txBody>
          <a:bodyPr/>
          <a:lstStyle/>
          <a:p>
            <a:r>
              <a:rPr lang="en-US" sz="3200" dirty="0">
                <a:solidFill>
                  <a:srgbClr val="459597"/>
                </a:solidFill>
              </a:rPr>
              <a:t>Available Number of Nights </a:t>
            </a:r>
          </a:p>
        </p:txBody>
      </p:sp>
      <p:cxnSp>
        <p:nvCxnSpPr>
          <p:cNvPr id="2" name="Straight Connector 1">
            <a:extLst>
              <a:ext uri="{FF2B5EF4-FFF2-40B4-BE49-F238E27FC236}">
                <a16:creationId xmlns:a16="http://schemas.microsoft.com/office/drawing/2014/main" id="{30C3F659-9964-7F42-7302-5612EBD8F84D}"/>
              </a:ext>
            </a:extLst>
          </p:cNvPr>
          <p:cNvCxnSpPr>
            <a:cxnSpLocks/>
          </p:cNvCxnSpPr>
          <p:nvPr/>
        </p:nvCxnSpPr>
        <p:spPr>
          <a:xfrm>
            <a:off x="50480" y="814399"/>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E2B0F6B-BF20-B122-D73E-5E1A206C0EBC}"/>
              </a:ext>
            </a:extLst>
          </p:cNvPr>
          <p:cNvSpPr>
            <a:spLocks noGrp="1"/>
          </p:cNvSpPr>
          <p:nvPr>
            <p:ph type="body" sz="quarter" idx="18"/>
          </p:nvPr>
        </p:nvSpPr>
        <p:spPr>
          <a:xfrm>
            <a:off x="1358576" y="994254"/>
            <a:ext cx="9954728" cy="803653"/>
          </a:xfrm>
        </p:spPr>
        <p:txBody>
          <a:bodyPr/>
          <a:lstStyle/>
          <a:p>
            <a:pPr marL="0" indent="0">
              <a:spcAft>
                <a:spcPts val="600"/>
              </a:spcAft>
            </a:pPr>
            <a:r>
              <a:rPr lang="en-US" b="1" dirty="0">
                <a:solidFill>
                  <a:srgbClr val="E96751"/>
                </a:solidFill>
              </a:rPr>
              <a:t>Taken from Section 3. </a:t>
            </a:r>
            <a:r>
              <a:rPr lang="en-US" sz="2200" dirty="0">
                <a:solidFill>
                  <a:srgbClr val="595959"/>
                </a:solidFill>
              </a:rPr>
              <a:t>Determine your a</a:t>
            </a:r>
            <a:r>
              <a:rPr lang="en-IE" sz="2200" dirty="0" err="1">
                <a:solidFill>
                  <a:srgbClr val="595959"/>
                </a:solidFill>
              </a:rPr>
              <a:t>vailable</a:t>
            </a:r>
            <a:r>
              <a:rPr lang="en-IE" sz="2200" dirty="0">
                <a:solidFill>
                  <a:srgbClr val="595959"/>
                </a:solidFill>
              </a:rPr>
              <a:t> Nights per Year. Assume you operate all year, 365 nights. </a:t>
            </a:r>
            <a:r>
              <a:rPr lang="en-US" sz="2200" dirty="0">
                <a:solidFill>
                  <a:srgbClr val="595959"/>
                </a:solidFill>
              </a:rPr>
              <a:t>(You can adjust this if you're open seasonally, e.g., 300 nights, 250, etc.)</a:t>
            </a:r>
            <a:endParaRPr lang="en-US" sz="2200" i="1" dirty="0">
              <a:solidFill>
                <a:srgbClr val="595959"/>
              </a:solidFill>
            </a:endParaRPr>
          </a:p>
        </p:txBody>
      </p:sp>
      <p:sp>
        <p:nvSpPr>
          <p:cNvPr id="21" name="Text Placeholder 5">
            <a:extLst>
              <a:ext uri="{FF2B5EF4-FFF2-40B4-BE49-F238E27FC236}">
                <a16:creationId xmlns:a16="http://schemas.microsoft.com/office/drawing/2014/main" id="{A66A3942-DCD2-8A7C-0226-AD5984C50620}"/>
              </a:ext>
            </a:extLst>
          </p:cNvPr>
          <p:cNvSpPr txBox="1">
            <a:spLocks/>
          </p:cNvSpPr>
          <p:nvPr/>
        </p:nvSpPr>
        <p:spPr>
          <a:xfrm>
            <a:off x="1469032" y="2284525"/>
            <a:ext cx="9996190" cy="80365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b="1" dirty="0">
                <a:solidFill>
                  <a:schemeClr val="bg1"/>
                </a:solidFill>
              </a:rPr>
              <a:t>Available Nights </a:t>
            </a:r>
            <a:r>
              <a:rPr lang="en-US" dirty="0">
                <a:solidFill>
                  <a:schemeClr val="bg1"/>
                </a:solidFill>
              </a:rPr>
              <a:t>= Total Nights in a Year – Owner Blocked Nights – Maintenance Days – Seasonal Closures</a:t>
            </a:r>
          </a:p>
        </p:txBody>
      </p:sp>
      <p:sp>
        <p:nvSpPr>
          <p:cNvPr id="26" name="Flowchart: Alternate Process 25">
            <a:extLst>
              <a:ext uri="{FF2B5EF4-FFF2-40B4-BE49-F238E27FC236}">
                <a16:creationId xmlns:a16="http://schemas.microsoft.com/office/drawing/2014/main" id="{160BC8EA-48E5-EC94-AFFA-E3C4ACA7DD74}"/>
              </a:ext>
            </a:extLst>
          </p:cNvPr>
          <p:cNvSpPr/>
          <p:nvPr/>
        </p:nvSpPr>
        <p:spPr>
          <a:xfrm>
            <a:off x="1358576" y="3260796"/>
            <a:ext cx="9964593" cy="3511479"/>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B3F623AC-535D-5D75-A9B4-DD5A3407206B}"/>
              </a:ext>
            </a:extLst>
          </p:cNvPr>
          <p:cNvCxnSpPr>
            <a:cxnSpLocks/>
            <a:stCxn id="24" idx="1"/>
            <a:endCxn id="25" idx="1"/>
          </p:cNvCxnSpPr>
          <p:nvPr/>
        </p:nvCxnSpPr>
        <p:spPr>
          <a:xfrm rot="10800000" flipH="1" flipV="1">
            <a:off x="817828" y="1505798"/>
            <a:ext cx="500852" cy="1140603"/>
          </a:xfrm>
          <a:prstGeom prst="bentConnector3">
            <a:avLst>
              <a:gd name="adj1" fmla="val -4564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63504AA-514F-7714-9654-0050D4386F76}"/>
              </a:ext>
            </a:extLst>
          </p:cNvPr>
          <p:cNvCxnSpPr>
            <a:cxnSpLocks/>
          </p:cNvCxnSpPr>
          <p:nvPr/>
        </p:nvCxnSpPr>
        <p:spPr>
          <a:xfrm rot="16200000" flipH="1">
            <a:off x="-356708" y="3592452"/>
            <a:ext cx="2613798" cy="721698"/>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E4038EFD-4108-7816-7550-CE4986C79391}"/>
              </a:ext>
            </a:extLst>
          </p:cNvPr>
          <p:cNvSpPr txBox="1">
            <a:spLocks/>
          </p:cNvSpPr>
          <p:nvPr/>
        </p:nvSpPr>
        <p:spPr>
          <a:xfrm>
            <a:off x="1453649" y="3342235"/>
            <a:ext cx="9817366" cy="80365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pPr>
            <a:r>
              <a:rPr lang="en-US" sz="2200" dirty="0">
                <a:solidFill>
                  <a:srgbClr val="595959"/>
                </a:solidFill>
              </a:rPr>
              <a:t>This number is essential for calculating realistic occupancy rates. It helps you project maximum revenue and understand operational limits. You'll use this figure in break-even analysis and revenue planning.</a:t>
            </a:r>
          </a:p>
          <a:p>
            <a:pPr marL="0" indent="0">
              <a:lnSpc>
                <a:spcPct val="100000"/>
              </a:lnSpc>
              <a:spcBef>
                <a:spcPts val="0"/>
              </a:spcBef>
              <a:spcAft>
                <a:spcPts val="600"/>
              </a:spcAft>
            </a:pPr>
            <a:r>
              <a:rPr lang="en-US" sz="2200" b="1" dirty="0">
                <a:solidFill>
                  <a:srgbClr val="494949"/>
                </a:solidFill>
              </a:rPr>
              <a:t> </a:t>
            </a:r>
            <a:endParaRPr lang="en-US" sz="2200" dirty="0">
              <a:solidFill>
                <a:srgbClr val="494949"/>
              </a:solidFill>
            </a:endParaRPr>
          </a:p>
        </p:txBody>
      </p:sp>
      <p:graphicFrame>
        <p:nvGraphicFramePr>
          <p:cNvPr id="8" name="Table 7">
            <a:extLst>
              <a:ext uri="{FF2B5EF4-FFF2-40B4-BE49-F238E27FC236}">
                <a16:creationId xmlns:a16="http://schemas.microsoft.com/office/drawing/2014/main" id="{066FBBF9-5F78-6E2C-CFE9-F42E4A2E3DFE}"/>
              </a:ext>
            </a:extLst>
          </p:cNvPr>
          <p:cNvGraphicFramePr>
            <a:graphicFrameLocks noGrp="1"/>
          </p:cNvGraphicFramePr>
          <p:nvPr/>
        </p:nvGraphicFramePr>
        <p:xfrm>
          <a:off x="1554757" y="4506507"/>
          <a:ext cx="8608418" cy="2103120"/>
        </p:xfrm>
        <a:graphic>
          <a:graphicData uri="http://schemas.openxmlformats.org/drawingml/2006/table">
            <a:tbl>
              <a:tblPr/>
              <a:tblGrid>
                <a:gridCol w="4304209">
                  <a:extLst>
                    <a:ext uri="{9D8B030D-6E8A-4147-A177-3AD203B41FA5}">
                      <a16:colId xmlns:a16="http://schemas.microsoft.com/office/drawing/2014/main" val="3346008039"/>
                    </a:ext>
                  </a:extLst>
                </a:gridCol>
                <a:gridCol w="4304209">
                  <a:extLst>
                    <a:ext uri="{9D8B030D-6E8A-4147-A177-3AD203B41FA5}">
                      <a16:colId xmlns:a16="http://schemas.microsoft.com/office/drawing/2014/main" val="3983309515"/>
                    </a:ext>
                  </a:extLst>
                </a:gridCol>
              </a:tblGrid>
              <a:tr h="0">
                <a:tc>
                  <a:txBody>
                    <a:bodyPr/>
                    <a:lstStyle/>
                    <a:p>
                      <a:pPr>
                        <a:buNone/>
                      </a:pPr>
                      <a:r>
                        <a:rPr lang="en-US" b="1" dirty="0">
                          <a:solidFill>
                            <a:schemeClr val="bg1"/>
                          </a:solidFill>
                        </a:rPr>
                        <a:t>Total Nights in a Year</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dirty="0">
                          <a:solidFill>
                            <a:schemeClr val="bg1"/>
                          </a:solidFill>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8331555"/>
                  </a:ext>
                </a:extLst>
              </a:tr>
              <a:tr h="0">
                <a:tc>
                  <a:txBody>
                    <a:bodyPr/>
                    <a:lstStyle/>
                    <a:p>
                      <a:pPr>
                        <a:buNone/>
                      </a:pPr>
                      <a:r>
                        <a:rPr lang="en-US" dirty="0">
                          <a:solidFill>
                            <a:srgbClr val="595959"/>
                          </a:solidFill>
                        </a:rPr>
                        <a:t>Owner Use (e.g. holidays, personal stays)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a:solidFill>
                            <a:srgbClr val="595959"/>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140182"/>
                  </a:ext>
                </a:extLst>
              </a:tr>
              <a:tr h="0">
                <a:tc>
                  <a:txBody>
                    <a:bodyPr/>
                    <a:lstStyle/>
                    <a:p>
                      <a:pPr>
                        <a:buNone/>
                      </a:pPr>
                      <a:r>
                        <a:rPr lang="en-US" dirty="0">
                          <a:solidFill>
                            <a:srgbClr val="595959"/>
                          </a:solidFill>
                        </a:rPr>
                        <a:t>Scheduled Maintenance Days (e.g. deep clean, repairs)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9069515"/>
                  </a:ext>
                </a:extLst>
              </a:tr>
              <a:tr h="0">
                <a:tc>
                  <a:txBody>
                    <a:bodyPr/>
                    <a:lstStyle/>
                    <a:p>
                      <a:pPr>
                        <a:buNone/>
                      </a:pPr>
                      <a:r>
                        <a:rPr lang="en-US">
                          <a:solidFill>
                            <a:srgbClr val="595959"/>
                          </a:solidFill>
                        </a:rPr>
                        <a:t>Off-Season Closures (e.g. closed Jan–Feb)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051693"/>
                  </a:ext>
                </a:extLst>
              </a:tr>
              <a:tr h="0">
                <a:tc>
                  <a:txBody>
                    <a:bodyPr/>
                    <a:lstStyle/>
                    <a:p>
                      <a:pPr>
                        <a:buNone/>
                      </a:pPr>
                      <a:r>
                        <a:rPr lang="en-IE" b="1" dirty="0">
                          <a:solidFill>
                            <a:schemeClr val="bg1"/>
                          </a:solidFill>
                        </a:rPr>
                        <a:t>Available Nights</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a:txBody>
                    <a:bodyPr/>
                    <a:lstStyle/>
                    <a:p>
                      <a:pPr>
                        <a:buNone/>
                      </a:pPr>
                      <a:r>
                        <a:rPr lang="en-US" dirty="0">
                          <a:solidFill>
                            <a:schemeClr val="bg1"/>
                          </a:solidFill>
                        </a:rPr>
                        <a:t>365 – 30 – 10 – 45 = </a:t>
                      </a:r>
                      <a:r>
                        <a:rPr lang="en-US" b="1" dirty="0">
                          <a:solidFill>
                            <a:schemeClr val="bg1"/>
                          </a:solidFill>
                        </a:rPr>
                        <a:t>280 nights</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extLst>
                  <a:ext uri="{0D108BD9-81ED-4DB2-BD59-A6C34878D82A}">
                    <a16:rowId xmlns:a16="http://schemas.microsoft.com/office/drawing/2014/main" val="2240283204"/>
                  </a:ext>
                </a:extLst>
              </a:tr>
            </a:tbl>
          </a:graphicData>
        </a:graphic>
      </p:graphicFrame>
      <p:grpSp>
        <p:nvGrpSpPr>
          <p:cNvPr id="11" name="Group 10">
            <a:extLst>
              <a:ext uri="{FF2B5EF4-FFF2-40B4-BE49-F238E27FC236}">
                <a16:creationId xmlns:a16="http://schemas.microsoft.com/office/drawing/2014/main" id="{DE04D0BB-4F47-831C-AA38-E2652541D512}"/>
              </a:ext>
            </a:extLst>
          </p:cNvPr>
          <p:cNvGrpSpPr/>
          <p:nvPr/>
        </p:nvGrpSpPr>
        <p:grpSpPr>
          <a:xfrm>
            <a:off x="10976005" y="186976"/>
            <a:ext cx="1081945" cy="1011723"/>
            <a:chOff x="1016000" y="1137920"/>
            <a:chExt cx="1016000" cy="1016000"/>
          </a:xfrm>
        </p:grpSpPr>
        <p:sp>
          <p:nvSpPr>
            <p:cNvPr id="12" name="Oval 11">
              <a:extLst>
                <a:ext uri="{FF2B5EF4-FFF2-40B4-BE49-F238E27FC236}">
                  <a16:creationId xmlns:a16="http://schemas.microsoft.com/office/drawing/2014/main" id="{05278187-95CF-4BB4-8954-1DAD181C8AED}"/>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98998746-99C2-D13F-444E-B85F358D59D8}"/>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17</a:t>
              </a:r>
            </a:p>
          </p:txBody>
        </p:sp>
      </p:grpSp>
    </p:spTree>
    <p:extLst>
      <p:ext uri="{BB962C8B-B14F-4D97-AF65-F5344CB8AC3E}">
        <p14:creationId xmlns:p14="http://schemas.microsoft.com/office/powerpoint/2010/main" val="131345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0B802-E6E1-040D-A9B3-C7909091A5F8}"/>
            </a:ext>
          </a:extLst>
        </p:cNvPr>
        <p:cNvGrpSpPr/>
        <p:nvPr/>
      </p:nvGrpSpPr>
      <p:grpSpPr>
        <a:xfrm>
          <a:off x="0" y="0"/>
          <a:ext cx="0" cy="0"/>
          <a:chOff x="0" y="0"/>
          <a:chExt cx="0" cy="0"/>
        </a:xfrm>
      </p:grpSpPr>
      <p:sp>
        <p:nvSpPr>
          <p:cNvPr id="25" name="Flowchart: Alternate Process 24">
            <a:extLst>
              <a:ext uri="{FF2B5EF4-FFF2-40B4-BE49-F238E27FC236}">
                <a16:creationId xmlns:a16="http://schemas.microsoft.com/office/drawing/2014/main" id="{F917646B-1ED7-289C-0D7B-2323DB188BA3}"/>
              </a:ext>
            </a:extLst>
          </p:cNvPr>
          <p:cNvSpPr/>
          <p:nvPr/>
        </p:nvSpPr>
        <p:spPr>
          <a:xfrm>
            <a:off x="1318680" y="2421796"/>
            <a:ext cx="10146542" cy="883552"/>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Alternate Process 23">
            <a:extLst>
              <a:ext uri="{FF2B5EF4-FFF2-40B4-BE49-F238E27FC236}">
                <a16:creationId xmlns:a16="http://schemas.microsoft.com/office/drawing/2014/main" id="{C7C2EC8F-2FB0-6CBB-C1D7-E97DE399F07C}"/>
              </a:ext>
            </a:extLst>
          </p:cNvPr>
          <p:cNvSpPr/>
          <p:nvPr/>
        </p:nvSpPr>
        <p:spPr>
          <a:xfrm>
            <a:off x="817828" y="1233827"/>
            <a:ext cx="10595240" cy="1071223"/>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37D1D478-9209-C788-BD22-F99B16858DCD}"/>
              </a:ext>
            </a:extLst>
          </p:cNvPr>
          <p:cNvSpPr>
            <a:spLocks noGrp="1"/>
          </p:cNvSpPr>
          <p:nvPr>
            <p:ph type="body" sz="quarter" idx="16"/>
          </p:nvPr>
        </p:nvSpPr>
        <p:spPr>
          <a:xfrm>
            <a:off x="608740" y="147691"/>
            <a:ext cx="11013415" cy="803654"/>
          </a:xfrm>
        </p:spPr>
        <p:txBody>
          <a:bodyPr/>
          <a:lstStyle/>
          <a:p>
            <a:pPr algn="ctr">
              <a:spcBef>
                <a:spcPts val="0"/>
              </a:spcBef>
            </a:pPr>
            <a:r>
              <a:rPr lang="en-US" sz="3000" dirty="0">
                <a:solidFill>
                  <a:srgbClr val="E96751"/>
                </a:solidFill>
              </a:rPr>
              <a:t>Estimate Actual Occupancy</a:t>
            </a:r>
          </a:p>
          <a:p>
            <a:pPr algn="ctr">
              <a:spcBef>
                <a:spcPts val="0"/>
              </a:spcBef>
            </a:pPr>
            <a:r>
              <a:rPr lang="en-US" sz="2400" b="0" dirty="0">
                <a:solidFill>
                  <a:srgbClr val="E96751"/>
                </a:solidFill>
              </a:rPr>
              <a:t>Estimate how many of your available nights you’ll realistically book</a:t>
            </a:r>
          </a:p>
        </p:txBody>
      </p:sp>
      <p:cxnSp>
        <p:nvCxnSpPr>
          <p:cNvPr id="2" name="Straight Connector 1">
            <a:extLst>
              <a:ext uri="{FF2B5EF4-FFF2-40B4-BE49-F238E27FC236}">
                <a16:creationId xmlns:a16="http://schemas.microsoft.com/office/drawing/2014/main" id="{3CF4D872-0405-E160-BAD8-D02C68367977}"/>
              </a:ext>
            </a:extLst>
          </p:cNvPr>
          <p:cNvCxnSpPr>
            <a:cxnSpLocks/>
          </p:cNvCxnSpPr>
          <p:nvPr/>
        </p:nvCxnSpPr>
        <p:spPr>
          <a:xfrm>
            <a:off x="50480" y="1110851"/>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573F841-1A5B-74BA-9D2A-0ED989FF7559}"/>
              </a:ext>
            </a:extLst>
          </p:cNvPr>
          <p:cNvSpPr>
            <a:spLocks noGrp="1"/>
          </p:cNvSpPr>
          <p:nvPr>
            <p:ph type="body" sz="quarter" idx="18"/>
          </p:nvPr>
        </p:nvSpPr>
        <p:spPr>
          <a:xfrm>
            <a:off x="1360142" y="1363368"/>
            <a:ext cx="9954728" cy="803653"/>
          </a:xfrm>
        </p:spPr>
        <p:txBody>
          <a:bodyPr/>
          <a:lstStyle/>
          <a:p>
            <a:pPr marL="0" indent="0">
              <a:spcAft>
                <a:spcPts val="600"/>
              </a:spcAft>
            </a:pPr>
            <a:r>
              <a:rPr lang="en-US" dirty="0">
                <a:solidFill>
                  <a:srgbClr val="595959"/>
                </a:solidFill>
              </a:rPr>
              <a:t>This is about </a:t>
            </a:r>
            <a:r>
              <a:rPr lang="en-US" b="1" dirty="0">
                <a:solidFill>
                  <a:srgbClr val="595959"/>
                </a:solidFill>
              </a:rPr>
              <a:t>forecasting your actual occupancy</a:t>
            </a:r>
            <a:r>
              <a:rPr lang="en-US" dirty="0">
                <a:solidFill>
                  <a:srgbClr val="595959"/>
                </a:solidFill>
              </a:rPr>
              <a:t> based on market trends, local demand, and your property’s appeal. It helps you project income.</a:t>
            </a:r>
            <a:endParaRPr lang="en-US" i="1" dirty="0">
              <a:solidFill>
                <a:srgbClr val="595959"/>
              </a:solidFill>
            </a:endParaRPr>
          </a:p>
        </p:txBody>
      </p:sp>
      <p:sp>
        <p:nvSpPr>
          <p:cNvPr id="21" name="Text Placeholder 5">
            <a:extLst>
              <a:ext uri="{FF2B5EF4-FFF2-40B4-BE49-F238E27FC236}">
                <a16:creationId xmlns:a16="http://schemas.microsoft.com/office/drawing/2014/main" id="{1D681D67-C11D-C3EF-5017-3D65F59B0395}"/>
              </a:ext>
            </a:extLst>
          </p:cNvPr>
          <p:cNvSpPr txBox="1">
            <a:spLocks/>
          </p:cNvSpPr>
          <p:nvPr/>
        </p:nvSpPr>
        <p:spPr>
          <a:xfrm>
            <a:off x="1469032" y="2501695"/>
            <a:ext cx="9996190" cy="80365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Involves research and further analysis into market trends: </a:t>
            </a:r>
            <a:r>
              <a:rPr lang="en-US" sz="2200" dirty="0">
                <a:solidFill>
                  <a:schemeClr val="bg1"/>
                </a:solidFill>
              </a:rPr>
              <a:t>Check similar listings on Airbnb, Booking.com, or tourism reports. Typical ranges:</a:t>
            </a:r>
          </a:p>
        </p:txBody>
      </p:sp>
      <p:sp>
        <p:nvSpPr>
          <p:cNvPr id="26" name="Flowchart: Alternate Process 25">
            <a:extLst>
              <a:ext uri="{FF2B5EF4-FFF2-40B4-BE49-F238E27FC236}">
                <a16:creationId xmlns:a16="http://schemas.microsoft.com/office/drawing/2014/main" id="{03564E1B-FE7D-7168-A6BC-26017B0FDDCF}"/>
              </a:ext>
            </a:extLst>
          </p:cNvPr>
          <p:cNvSpPr/>
          <p:nvPr/>
        </p:nvSpPr>
        <p:spPr>
          <a:xfrm>
            <a:off x="1358576" y="3477966"/>
            <a:ext cx="9964593" cy="3232343"/>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CDD9E451-A0D9-FCF3-34F7-9437DD4BFAFD}"/>
              </a:ext>
            </a:extLst>
          </p:cNvPr>
          <p:cNvCxnSpPr>
            <a:cxnSpLocks/>
            <a:stCxn id="24" idx="1"/>
            <a:endCxn id="25" idx="1"/>
          </p:cNvCxnSpPr>
          <p:nvPr/>
        </p:nvCxnSpPr>
        <p:spPr>
          <a:xfrm rot="10800000" flipH="1" flipV="1">
            <a:off x="817828" y="1769438"/>
            <a:ext cx="500852" cy="1094133"/>
          </a:xfrm>
          <a:prstGeom prst="bentConnector3">
            <a:avLst>
              <a:gd name="adj1" fmla="val -4564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41F7E5B5-B422-9998-4DFD-8A2B6578ABA0}"/>
              </a:ext>
            </a:extLst>
          </p:cNvPr>
          <p:cNvCxnSpPr>
            <a:cxnSpLocks/>
          </p:cNvCxnSpPr>
          <p:nvPr/>
        </p:nvCxnSpPr>
        <p:spPr>
          <a:xfrm rot="16200000" flipH="1">
            <a:off x="-361326" y="3786711"/>
            <a:ext cx="2613798" cy="721698"/>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17601D9C-0E0B-A1E7-D4A8-37CFA6B7FD48}"/>
              </a:ext>
            </a:extLst>
          </p:cNvPr>
          <p:cNvSpPr txBox="1">
            <a:spLocks/>
          </p:cNvSpPr>
          <p:nvPr/>
        </p:nvSpPr>
        <p:spPr>
          <a:xfrm>
            <a:off x="1453649" y="3559405"/>
            <a:ext cx="9817366" cy="80365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600"/>
              </a:spcAft>
              <a:buFont typeface="+mj-lt"/>
              <a:buAutoNum type="arabicPeriod"/>
            </a:pPr>
            <a:r>
              <a:rPr lang="en-US" sz="2200" dirty="0">
                <a:solidFill>
                  <a:srgbClr val="595959"/>
                </a:solidFill>
              </a:rPr>
              <a:t>Rural tourist predictions based on DMO figures: 20–40%</a:t>
            </a:r>
          </a:p>
          <a:p>
            <a:pPr marL="457200" indent="-457200">
              <a:lnSpc>
                <a:spcPct val="100000"/>
              </a:lnSpc>
              <a:spcBef>
                <a:spcPts val="0"/>
              </a:spcBef>
              <a:spcAft>
                <a:spcPts val="600"/>
              </a:spcAft>
              <a:buFont typeface="+mj-lt"/>
              <a:buAutoNum type="arabicPeriod"/>
            </a:pPr>
            <a:r>
              <a:rPr lang="en-US" sz="2200" dirty="0">
                <a:solidFill>
                  <a:srgbClr val="595959"/>
                </a:solidFill>
              </a:rPr>
              <a:t>Popular tourist areas: 50–80%. Nearby glamping sites average 45% occupancy </a:t>
            </a:r>
          </a:p>
          <a:p>
            <a:pPr marL="457200" indent="-457200">
              <a:lnSpc>
                <a:spcPct val="100000"/>
              </a:lnSpc>
              <a:spcBef>
                <a:spcPts val="0"/>
              </a:spcBef>
              <a:spcAft>
                <a:spcPts val="600"/>
              </a:spcAft>
              <a:buFont typeface="+mj-lt"/>
              <a:buAutoNum type="arabicPeriod"/>
            </a:pPr>
            <a:r>
              <a:rPr lang="en-US" sz="2200" b="1" dirty="0">
                <a:solidFill>
                  <a:srgbClr val="595959"/>
                </a:solidFill>
              </a:rPr>
              <a:t>Consider Seasonality: </a:t>
            </a:r>
            <a:r>
              <a:rPr lang="en-US" sz="2200" dirty="0">
                <a:solidFill>
                  <a:srgbClr val="595959"/>
                </a:solidFill>
              </a:rPr>
              <a:t>Break the year into high, mid, and low seasons. Estimate bookings per season based on demand. | High season (Jul–Aug): 70% | Mid (May–Jun, Sep): 50% | Low (rest): 20% </a:t>
            </a:r>
          </a:p>
          <a:p>
            <a:pPr marL="457200" indent="-457200">
              <a:lnSpc>
                <a:spcPct val="100000"/>
              </a:lnSpc>
              <a:spcBef>
                <a:spcPts val="0"/>
              </a:spcBef>
              <a:spcAft>
                <a:spcPts val="600"/>
              </a:spcAft>
              <a:buFont typeface="+mj-lt"/>
              <a:buAutoNum type="arabicPeriod"/>
            </a:pPr>
            <a:r>
              <a:rPr lang="en-US" sz="2200" b="1" dirty="0">
                <a:solidFill>
                  <a:srgbClr val="595959"/>
                </a:solidFill>
              </a:rPr>
              <a:t>Factors in Your Offer &amp; Location.</a:t>
            </a:r>
            <a:r>
              <a:rPr lang="en-US" sz="2200" dirty="0">
                <a:solidFill>
                  <a:srgbClr val="595959"/>
                </a:solidFill>
              </a:rPr>
              <a:t> If your stay has unique features (e.g., a hot tub, a sea view), you can expect above-average bookings. </a:t>
            </a:r>
            <a:r>
              <a:rPr lang="en-US" sz="2200" i="1" dirty="0">
                <a:solidFill>
                  <a:srgbClr val="595959"/>
                </a:solidFill>
              </a:rPr>
              <a:t>Unique hot tub &amp; views may boost your occupancy to 55% annually</a:t>
            </a:r>
            <a:r>
              <a:rPr lang="en-US" sz="2200" b="1" i="1" dirty="0">
                <a:solidFill>
                  <a:srgbClr val="595959"/>
                </a:solidFill>
              </a:rPr>
              <a:t> </a:t>
            </a:r>
            <a:endParaRPr lang="en-US" sz="2200" i="1" dirty="0">
              <a:solidFill>
                <a:srgbClr val="595959"/>
              </a:solidFill>
            </a:endParaRPr>
          </a:p>
        </p:txBody>
      </p:sp>
      <p:grpSp>
        <p:nvGrpSpPr>
          <p:cNvPr id="5" name="Group 4">
            <a:extLst>
              <a:ext uri="{FF2B5EF4-FFF2-40B4-BE49-F238E27FC236}">
                <a16:creationId xmlns:a16="http://schemas.microsoft.com/office/drawing/2014/main" id="{5FA93D86-CD00-92DD-A26B-26B5998B01B7}"/>
              </a:ext>
            </a:extLst>
          </p:cNvPr>
          <p:cNvGrpSpPr/>
          <p:nvPr/>
        </p:nvGrpSpPr>
        <p:grpSpPr>
          <a:xfrm>
            <a:off x="10976005" y="186976"/>
            <a:ext cx="1081945" cy="1011723"/>
            <a:chOff x="1016000" y="1137920"/>
            <a:chExt cx="1016000" cy="1016000"/>
          </a:xfrm>
        </p:grpSpPr>
        <p:sp>
          <p:nvSpPr>
            <p:cNvPr id="7" name="Oval 6">
              <a:extLst>
                <a:ext uri="{FF2B5EF4-FFF2-40B4-BE49-F238E27FC236}">
                  <a16:creationId xmlns:a16="http://schemas.microsoft.com/office/drawing/2014/main" id="{6FE6E624-42D6-1DDF-711E-0F96D3CD9EE8}"/>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22B330C5-3563-0E7F-6466-5C94DAAA8E83}"/>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18</a:t>
              </a:r>
            </a:p>
          </p:txBody>
        </p:sp>
      </p:grpSp>
    </p:spTree>
    <p:extLst>
      <p:ext uri="{BB962C8B-B14F-4D97-AF65-F5344CB8AC3E}">
        <p14:creationId xmlns:p14="http://schemas.microsoft.com/office/powerpoint/2010/main" val="149868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57D81-85A2-DC5C-E421-728B9A71FFF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5CD66DA-5173-9902-52FE-27067222E3E1}"/>
              </a:ext>
            </a:extLst>
          </p:cNvPr>
          <p:cNvSpPr>
            <a:spLocks noGrp="1"/>
          </p:cNvSpPr>
          <p:nvPr>
            <p:ph type="body" sz="quarter" idx="16"/>
          </p:nvPr>
        </p:nvSpPr>
        <p:spPr>
          <a:xfrm>
            <a:off x="608740" y="147691"/>
            <a:ext cx="11013415" cy="803654"/>
          </a:xfrm>
        </p:spPr>
        <p:txBody>
          <a:bodyPr/>
          <a:lstStyle/>
          <a:p>
            <a:pPr algn="ctr">
              <a:spcBef>
                <a:spcPts val="0"/>
              </a:spcBef>
            </a:pPr>
            <a:r>
              <a:rPr lang="en-US" sz="3000" dirty="0">
                <a:solidFill>
                  <a:srgbClr val="E96751"/>
                </a:solidFill>
              </a:rPr>
              <a:t>Estimate Actual Occupancy:</a:t>
            </a:r>
          </a:p>
          <a:p>
            <a:pPr algn="ctr">
              <a:spcBef>
                <a:spcPts val="0"/>
              </a:spcBef>
            </a:pPr>
            <a:r>
              <a:rPr lang="en-US" sz="2400" b="0" dirty="0">
                <a:solidFill>
                  <a:srgbClr val="E96751"/>
                </a:solidFill>
              </a:rPr>
              <a:t>Estimate how many of your available nights you’ll realistically book</a:t>
            </a:r>
          </a:p>
        </p:txBody>
      </p:sp>
      <p:cxnSp>
        <p:nvCxnSpPr>
          <p:cNvPr id="2" name="Straight Connector 1">
            <a:extLst>
              <a:ext uri="{FF2B5EF4-FFF2-40B4-BE49-F238E27FC236}">
                <a16:creationId xmlns:a16="http://schemas.microsoft.com/office/drawing/2014/main" id="{AE224EFE-1BE6-C874-B472-678ACA30F8D7}"/>
              </a:ext>
            </a:extLst>
          </p:cNvPr>
          <p:cNvCxnSpPr>
            <a:cxnSpLocks/>
          </p:cNvCxnSpPr>
          <p:nvPr/>
        </p:nvCxnSpPr>
        <p:spPr>
          <a:xfrm>
            <a:off x="50480" y="1110851"/>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DF368BB8-442E-2C42-63EA-28D81525E4A6}"/>
              </a:ext>
            </a:extLst>
          </p:cNvPr>
          <p:cNvSpPr txBox="1">
            <a:spLocks/>
          </p:cNvSpPr>
          <p:nvPr/>
        </p:nvSpPr>
        <p:spPr>
          <a:xfrm>
            <a:off x="1469032" y="2715990"/>
            <a:ext cx="9996190" cy="80365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Involves research and further analysis into market trends: </a:t>
            </a:r>
            <a:r>
              <a:rPr lang="en-US" sz="2200" dirty="0">
                <a:solidFill>
                  <a:schemeClr val="bg1"/>
                </a:solidFill>
              </a:rPr>
              <a:t>Check similar listings on Airbnb, Booking.com, or tourism reports. Typical ranges:</a:t>
            </a:r>
          </a:p>
        </p:txBody>
      </p:sp>
      <p:sp>
        <p:nvSpPr>
          <p:cNvPr id="26" name="Flowchart: Alternate Process 25">
            <a:extLst>
              <a:ext uri="{FF2B5EF4-FFF2-40B4-BE49-F238E27FC236}">
                <a16:creationId xmlns:a16="http://schemas.microsoft.com/office/drawing/2014/main" id="{352FAF89-412F-DC4F-F3B7-18F8534AF2AD}"/>
              </a:ext>
            </a:extLst>
          </p:cNvPr>
          <p:cNvSpPr/>
          <p:nvPr/>
        </p:nvSpPr>
        <p:spPr>
          <a:xfrm>
            <a:off x="1469032" y="1720586"/>
            <a:ext cx="9964593" cy="3251462"/>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Text Placeholder 5">
            <a:extLst>
              <a:ext uri="{FF2B5EF4-FFF2-40B4-BE49-F238E27FC236}">
                <a16:creationId xmlns:a16="http://schemas.microsoft.com/office/drawing/2014/main" id="{C8EA28B5-AC6C-A91F-8A80-25ACC7F3D885}"/>
              </a:ext>
            </a:extLst>
          </p:cNvPr>
          <p:cNvSpPr txBox="1">
            <a:spLocks/>
          </p:cNvSpPr>
          <p:nvPr/>
        </p:nvSpPr>
        <p:spPr>
          <a:xfrm>
            <a:off x="1564105" y="1802025"/>
            <a:ext cx="9817366" cy="80365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pPr>
            <a:r>
              <a:rPr lang="en-US" sz="2800" b="1" dirty="0">
                <a:solidFill>
                  <a:srgbClr val="E96751"/>
                </a:solidFill>
              </a:rPr>
              <a:t>Example: </a:t>
            </a:r>
          </a:p>
          <a:p>
            <a:pPr marL="0" indent="0">
              <a:lnSpc>
                <a:spcPct val="100000"/>
              </a:lnSpc>
              <a:spcBef>
                <a:spcPts val="0"/>
              </a:spcBef>
              <a:spcAft>
                <a:spcPts val="600"/>
              </a:spcAft>
            </a:pPr>
            <a:r>
              <a:rPr lang="en-US" dirty="0">
                <a:solidFill>
                  <a:srgbClr val="595959"/>
                </a:solidFill>
              </a:rPr>
              <a:t>You have </a:t>
            </a:r>
            <a:r>
              <a:rPr lang="en-US" b="1" dirty="0">
                <a:solidFill>
                  <a:srgbClr val="595959"/>
                </a:solidFill>
              </a:rPr>
              <a:t>280 available nights </a:t>
            </a:r>
            <a:r>
              <a:rPr lang="en-US" dirty="0">
                <a:solidFill>
                  <a:srgbClr val="595959"/>
                </a:solidFill>
              </a:rPr>
              <a:t>after blocking off dates for personal use and maintenance. </a:t>
            </a:r>
          </a:p>
          <a:p>
            <a:pPr marL="0" indent="0">
              <a:lnSpc>
                <a:spcPct val="100000"/>
              </a:lnSpc>
              <a:spcBef>
                <a:spcPts val="0"/>
              </a:spcBef>
              <a:spcAft>
                <a:spcPts val="600"/>
              </a:spcAft>
            </a:pPr>
            <a:r>
              <a:rPr lang="en-US" dirty="0">
                <a:solidFill>
                  <a:srgbClr val="595959"/>
                </a:solidFill>
              </a:rPr>
              <a:t>But based on your research, you think you'll only get bookings for 60% of them:</a:t>
            </a:r>
          </a:p>
          <a:p>
            <a:pPr marL="0" indent="0">
              <a:lnSpc>
                <a:spcPct val="100000"/>
              </a:lnSpc>
              <a:spcBef>
                <a:spcPts val="0"/>
              </a:spcBef>
              <a:spcAft>
                <a:spcPts val="600"/>
              </a:spcAft>
            </a:pPr>
            <a:r>
              <a:rPr lang="en-US" dirty="0">
                <a:solidFill>
                  <a:srgbClr val="595959"/>
                </a:solidFill>
              </a:rPr>
              <a:t>280 × 60% = </a:t>
            </a:r>
            <a:r>
              <a:rPr lang="en-US" b="1" dirty="0">
                <a:solidFill>
                  <a:srgbClr val="595959"/>
                </a:solidFill>
              </a:rPr>
              <a:t>168 booked nights per year </a:t>
            </a:r>
            <a:r>
              <a:rPr lang="en-US" dirty="0">
                <a:solidFill>
                  <a:srgbClr val="595959"/>
                </a:solidFill>
              </a:rPr>
              <a:t>← Your revenue estimate is based on this.</a:t>
            </a:r>
          </a:p>
          <a:p>
            <a:pPr marL="0" indent="0">
              <a:lnSpc>
                <a:spcPct val="100000"/>
              </a:lnSpc>
              <a:spcBef>
                <a:spcPts val="0"/>
              </a:spcBef>
              <a:spcAft>
                <a:spcPts val="600"/>
              </a:spcAft>
            </a:pPr>
            <a:r>
              <a:rPr lang="en-US" sz="2200" b="1" dirty="0">
                <a:solidFill>
                  <a:srgbClr val="494949"/>
                </a:solidFill>
              </a:rPr>
              <a:t> </a:t>
            </a:r>
            <a:endParaRPr lang="en-US" sz="2200" dirty="0">
              <a:solidFill>
                <a:srgbClr val="494949"/>
              </a:solidFill>
            </a:endParaRPr>
          </a:p>
        </p:txBody>
      </p:sp>
    </p:spTree>
    <p:extLst>
      <p:ext uri="{BB962C8B-B14F-4D97-AF65-F5344CB8AC3E}">
        <p14:creationId xmlns:p14="http://schemas.microsoft.com/office/powerpoint/2010/main" val="2305931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28A66FA1-220F-3739-60FC-4030C911BD1C}"/>
              </a:ext>
            </a:extLst>
          </p:cNvPr>
          <p:cNvSpPr/>
          <p:nvPr/>
        </p:nvSpPr>
        <p:spPr>
          <a:xfrm>
            <a:off x="4075224" y="3138324"/>
            <a:ext cx="7441755" cy="1533943"/>
          </a:xfrm>
          <a:prstGeom prst="flowChartAlternateProcess">
            <a:avLst/>
          </a:prstGeom>
          <a:solidFill>
            <a:srgbClr val="EC7C69"/>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 Placeholder 11">
            <a:extLst>
              <a:ext uri="{FF2B5EF4-FFF2-40B4-BE49-F238E27FC236}">
                <a16:creationId xmlns:a16="http://schemas.microsoft.com/office/drawing/2014/main" id="{1D2E1EFE-986E-42A5-8CD2-B1B1D5343DE4}"/>
              </a:ext>
            </a:extLst>
          </p:cNvPr>
          <p:cNvSpPr>
            <a:spLocks noGrp="1"/>
          </p:cNvSpPr>
          <p:nvPr>
            <p:ph type="body" sz="quarter" idx="4294967295"/>
          </p:nvPr>
        </p:nvSpPr>
        <p:spPr>
          <a:xfrm>
            <a:off x="544933" y="695598"/>
            <a:ext cx="2634166" cy="1049221"/>
          </a:xfrm>
          <a:prstGeom prst="rect">
            <a:avLst/>
          </a:prstGeom>
        </p:spPr>
        <p:txBody>
          <a:bodyPr/>
          <a:lstStyle/>
          <a:p>
            <a:pPr marL="0" indent="0" algn="ctr">
              <a:lnSpc>
                <a:spcPct val="100000"/>
              </a:lnSpc>
              <a:buNone/>
            </a:pPr>
            <a:r>
              <a:rPr lang="en-IE" b="1" dirty="0">
                <a:solidFill>
                  <a:schemeClr val="bg1"/>
                </a:solidFill>
              </a:rPr>
              <a:t>Find Your Break Even Point</a:t>
            </a:r>
          </a:p>
        </p:txBody>
      </p:sp>
      <p:sp>
        <p:nvSpPr>
          <p:cNvPr id="11" name="Text Placeholder 10">
            <a:extLst>
              <a:ext uri="{FF2B5EF4-FFF2-40B4-BE49-F238E27FC236}">
                <a16:creationId xmlns:a16="http://schemas.microsoft.com/office/drawing/2014/main" id="{9412E770-F3EB-49F3-8F9A-908A59A6C3BE}"/>
              </a:ext>
            </a:extLst>
          </p:cNvPr>
          <p:cNvSpPr>
            <a:spLocks noGrp="1"/>
          </p:cNvSpPr>
          <p:nvPr>
            <p:ph type="body" sz="quarter" idx="16"/>
          </p:nvPr>
        </p:nvSpPr>
        <p:spPr/>
        <p:txBody>
          <a:bodyPr/>
          <a:lstStyle/>
          <a:p>
            <a:r>
              <a:rPr lang="en-US" dirty="0"/>
              <a:t>Breakeven Point Analysis</a:t>
            </a:r>
            <a:endParaRPr lang="en-US" sz="2800" b="0" dirty="0"/>
          </a:p>
          <a:p>
            <a:endParaRPr lang="en-IE" dirty="0"/>
          </a:p>
        </p:txBody>
      </p:sp>
      <p:sp>
        <p:nvSpPr>
          <p:cNvPr id="14" name="Text Placeholder 13">
            <a:extLst>
              <a:ext uri="{FF2B5EF4-FFF2-40B4-BE49-F238E27FC236}">
                <a16:creationId xmlns:a16="http://schemas.microsoft.com/office/drawing/2014/main" id="{AD71C5E8-DA12-3116-1ADA-6A47F819203B}"/>
              </a:ext>
            </a:extLst>
          </p:cNvPr>
          <p:cNvSpPr>
            <a:spLocks noGrp="1"/>
          </p:cNvSpPr>
          <p:nvPr>
            <p:ph type="body" sz="quarter" idx="21"/>
          </p:nvPr>
        </p:nvSpPr>
        <p:spPr>
          <a:xfrm>
            <a:off x="4295553" y="813048"/>
            <a:ext cx="6915372" cy="2265271"/>
          </a:xfrm>
        </p:spPr>
        <p:txBody>
          <a:bodyPr/>
          <a:lstStyle/>
          <a:p>
            <a:pPr>
              <a:spcAft>
                <a:spcPts val="1200"/>
              </a:spcAft>
            </a:pPr>
            <a:r>
              <a:rPr lang="en-US" dirty="0">
                <a:solidFill>
                  <a:srgbClr val="595959"/>
                </a:solidFill>
              </a:rPr>
              <a:t>The </a:t>
            </a:r>
            <a:r>
              <a:rPr lang="en-US" b="1" dirty="0">
                <a:solidFill>
                  <a:srgbClr val="595959"/>
                </a:solidFill>
              </a:rPr>
              <a:t>break-even point</a:t>
            </a:r>
            <a:r>
              <a:rPr lang="en-US" dirty="0">
                <a:solidFill>
                  <a:srgbClr val="595959"/>
                </a:solidFill>
              </a:rPr>
              <a:t> is a fundamental financial concept: it’s when your total revenue equals your total costs (resulting in neither profit nor loss). </a:t>
            </a:r>
          </a:p>
          <a:p>
            <a:pPr>
              <a:spcAft>
                <a:spcPts val="1200"/>
              </a:spcAft>
            </a:pPr>
            <a:r>
              <a:rPr lang="en-US" b="1" dirty="0">
                <a:solidFill>
                  <a:srgbClr val="E96751"/>
                </a:solidFill>
              </a:rPr>
              <a:t>Example: </a:t>
            </a:r>
            <a:r>
              <a:rPr lang="en-US" dirty="0">
                <a:solidFill>
                  <a:srgbClr val="595959"/>
                </a:solidFill>
              </a:rPr>
              <a:t>For a glamping business, a useful break-even metric is the occupancy level or number of nights you must rent out to cover your expenses.</a:t>
            </a:r>
          </a:p>
          <a:p>
            <a:pPr>
              <a:spcAft>
                <a:spcPts val="1200"/>
              </a:spcAft>
            </a:pPr>
            <a:endParaRPr lang="en-US" dirty="0">
              <a:solidFill>
                <a:srgbClr val="E96751"/>
              </a:solidFill>
            </a:endParaRPr>
          </a:p>
          <a:p>
            <a:pPr>
              <a:spcAft>
                <a:spcPts val="1200"/>
              </a:spcAft>
            </a:pPr>
            <a:endParaRPr lang="en-US" dirty="0"/>
          </a:p>
          <a:p>
            <a:pPr>
              <a:spcAft>
                <a:spcPts val="600"/>
              </a:spcAft>
            </a:pPr>
            <a:endParaRPr lang="en-IE" dirty="0"/>
          </a:p>
        </p:txBody>
      </p:sp>
      <p:sp>
        <p:nvSpPr>
          <p:cNvPr id="16" name="Text Placeholder 11">
            <a:extLst>
              <a:ext uri="{FF2B5EF4-FFF2-40B4-BE49-F238E27FC236}">
                <a16:creationId xmlns:a16="http://schemas.microsoft.com/office/drawing/2014/main" id="{92EF165C-DE6B-7544-2B4D-71AFB25C4A7D}"/>
              </a:ext>
            </a:extLst>
          </p:cNvPr>
          <p:cNvSpPr txBox="1">
            <a:spLocks/>
          </p:cNvSpPr>
          <p:nvPr/>
        </p:nvSpPr>
        <p:spPr>
          <a:xfrm>
            <a:off x="544933" y="1945683"/>
            <a:ext cx="2634166"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IE" dirty="0"/>
              <a:t>How to Calculate Your Break Even</a:t>
            </a:r>
          </a:p>
        </p:txBody>
      </p:sp>
      <p:sp>
        <p:nvSpPr>
          <p:cNvPr id="4" name="TextBox 3">
            <a:extLst>
              <a:ext uri="{FF2B5EF4-FFF2-40B4-BE49-F238E27FC236}">
                <a16:creationId xmlns:a16="http://schemas.microsoft.com/office/drawing/2014/main" id="{98463EB9-5DE2-8BEB-24B9-7A0221E69CA9}"/>
              </a:ext>
            </a:extLst>
          </p:cNvPr>
          <p:cNvSpPr txBox="1"/>
          <p:nvPr/>
        </p:nvSpPr>
        <p:spPr>
          <a:xfrm>
            <a:off x="4295553" y="3225717"/>
            <a:ext cx="6834410" cy="1446550"/>
          </a:xfrm>
          <a:prstGeom prst="rect">
            <a:avLst/>
          </a:prstGeom>
          <a:noFill/>
        </p:spPr>
        <p:txBody>
          <a:bodyPr wrap="square">
            <a:spAutoFit/>
          </a:bodyPr>
          <a:lstStyle/>
          <a:p>
            <a:r>
              <a:rPr lang="en-US" sz="2200" b="1" dirty="0">
                <a:solidFill>
                  <a:schemeClr val="bg1"/>
                </a:solidFill>
              </a:rPr>
              <a:t>(Option A) Calculate Break Even Nights </a:t>
            </a:r>
          </a:p>
          <a:p>
            <a:r>
              <a:rPr lang="en-US" sz="2200" i="1" dirty="0">
                <a:solidFill>
                  <a:schemeClr val="bg1"/>
                </a:solidFill>
              </a:rPr>
              <a:t>(New Business) The Classic Break-even Question.</a:t>
            </a:r>
          </a:p>
          <a:p>
            <a:r>
              <a:rPr lang="en-US" sz="2200" i="1" dirty="0">
                <a:solidFill>
                  <a:schemeClr val="bg1"/>
                </a:solidFill>
              </a:rPr>
              <a:t>“How many nights do I need to book just to cover my fixed costs?”</a:t>
            </a:r>
          </a:p>
        </p:txBody>
      </p:sp>
      <p:sp>
        <p:nvSpPr>
          <p:cNvPr id="7" name="Flowchart: Alternate Process 6">
            <a:extLst>
              <a:ext uri="{FF2B5EF4-FFF2-40B4-BE49-F238E27FC236}">
                <a16:creationId xmlns:a16="http://schemas.microsoft.com/office/drawing/2014/main" id="{9C8FCDC9-8079-5002-0627-9A98E754B6BE}"/>
              </a:ext>
            </a:extLst>
          </p:cNvPr>
          <p:cNvSpPr/>
          <p:nvPr/>
        </p:nvSpPr>
        <p:spPr>
          <a:xfrm>
            <a:off x="4075222" y="4832668"/>
            <a:ext cx="7441755" cy="1838787"/>
          </a:xfrm>
          <a:prstGeom prst="flowChartAlternateProcess">
            <a:avLst/>
          </a:prstGeom>
          <a:solidFill>
            <a:srgbClr val="418D8F"/>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TextBox 5">
            <a:extLst>
              <a:ext uri="{FF2B5EF4-FFF2-40B4-BE49-F238E27FC236}">
                <a16:creationId xmlns:a16="http://schemas.microsoft.com/office/drawing/2014/main" id="{4F7052E8-0356-9D6B-4728-4B832D80D005}"/>
              </a:ext>
            </a:extLst>
          </p:cNvPr>
          <p:cNvSpPr txBox="1"/>
          <p:nvPr/>
        </p:nvSpPr>
        <p:spPr>
          <a:xfrm>
            <a:off x="4295552" y="4936482"/>
            <a:ext cx="7441755" cy="1600438"/>
          </a:xfrm>
          <a:prstGeom prst="rect">
            <a:avLst/>
          </a:prstGeom>
          <a:noFill/>
        </p:spPr>
        <p:txBody>
          <a:bodyPr wrap="square">
            <a:spAutoFit/>
          </a:bodyPr>
          <a:lstStyle/>
          <a:p>
            <a:r>
              <a:rPr lang="en-US" sz="2200" b="1" dirty="0">
                <a:solidFill>
                  <a:schemeClr val="bg1"/>
                </a:solidFill>
              </a:rPr>
              <a:t>(Option B) Calculate Break Even Nights </a:t>
            </a:r>
          </a:p>
          <a:p>
            <a:r>
              <a:rPr lang="en-US" sz="2200" i="1" dirty="0">
                <a:solidFill>
                  <a:schemeClr val="bg1"/>
                </a:solidFill>
              </a:rPr>
              <a:t>(If you know your total annual costs already)</a:t>
            </a:r>
          </a:p>
          <a:p>
            <a:endParaRPr lang="en-GB" sz="1000" dirty="0">
              <a:solidFill>
                <a:schemeClr val="bg1"/>
              </a:solidFill>
            </a:endParaRPr>
          </a:p>
          <a:p>
            <a:pPr>
              <a:spcAft>
                <a:spcPts val="1200"/>
              </a:spcAft>
            </a:pPr>
            <a:r>
              <a:rPr lang="en-US" sz="2200" i="1" dirty="0">
                <a:solidFill>
                  <a:schemeClr val="bg1"/>
                </a:solidFill>
              </a:rPr>
              <a:t>“Based on what I expect to spend all year, how many nights must I book to break even?”</a:t>
            </a:r>
          </a:p>
        </p:txBody>
      </p:sp>
    </p:spTree>
    <p:extLst>
      <p:ext uri="{BB962C8B-B14F-4D97-AF65-F5344CB8AC3E}">
        <p14:creationId xmlns:p14="http://schemas.microsoft.com/office/powerpoint/2010/main" val="282348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9A8A17-8503-A7C5-64C2-0CAB3B2156AC}"/>
              </a:ext>
            </a:extLst>
          </p:cNvPr>
          <p:cNvSpPr>
            <a:spLocks noGrp="1"/>
          </p:cNvSpPr>
          <p:nvPr>
            <p:ph type="body" sz="quarter" idx="16"/>
          </p:nvPr>
        </p:nvSpPr>
        <p:spPr/>
        <p:txBody>
          <a:bodyPr/>
          <a:lstStyle/>
          <a:p>
            <a:r>
              <a:rPr lang="en-US" dirty="0">
                <a:solidFill>
                  <a:srgbClr val="EC7C69"/>
                </a:solidFill>
              </a:rPr>
              <a:t>(Option A) </a:t>
            </a:r>
            <a:r>
              <a:rPr lang="en-US" dirty="0"/>
              <a:t>Calculate Break Even Nights </a:t>
            </a:r>
          </a:p>
          <a:p>
            <a:r>
              <a:rPr lang="en-US" b="0" i="1" dirty="0"/>
              <a:t>For a Business Starting from scratch! </a:t>
            </a:r>
            <a:endParaRPr lang="en-GB" b="0" i="1" dirty="0"/>
          </a:p>
          <a:p>
            <a:endParaRPr lang="en-IE" dirty="0"/>
          </a:p>
        </p:txBody>
      </p:sp>
      <p:sp>
        <p:nvSpPr>
          <p:cNvPr id="3" name="Text Placeholder 2">
            <a:extLst>
              <a:ext uri="{FF2B5EF4-FFF2-40B4-BE49-F238E27FC236}">
                <a16:creationId xmlns:a16="http://schemas.microsoft.com/office/drawing/2014/main" id="{6E6EFD6C-AA61-F5E7-6BDF-BBEA8D234B79}"/>
              </a:ext>
            </a:extLst>
          </p:cNvPr>
          <p:cNvSpPr>
            <a:spLocks noGrp="1"/>
          </p:cNvSpPr>
          <p:nvPr>
            <p:ph type="body" sz="quarter" idx="21"/>
          </p:nvPr>
        </p:nvSpPr>
        <p:spPr>
          <a:xfrm>
            <a:off x="4431596" y="1371559"/>
            <a:ext cx="7221426" cy="4530541"/>
          </a:xfrm>
        </p:spPr>
        <p:txBody>
          <a:bodyPr/>
          <a:lstStyle/>
          <a:p>
            <a:r>
              <a:rPr lang="en-US" sz="2400" b="1" dirty="0">
                <a:solidFill>
                  <a:srgbClr val="595959"/>
                </a:solidFill>
              </a:rPr>
              <a:t>Option A</a:t>
            </a:r>
            <a:r>
              <a:rPr lang="en-US" sz="2400" dirty="0">
                <a:solidFill>
                  <a:srgbClr val="595959"/>
                </a:solidFill>
              </a:rPr>
              <a:t> is about </a:t>
            </a:r>
            <a:r>
              <a:rPr lang="en-US" sz="2400" b="1" dirty="0">
                <a:solidFill>
                  <a:srgbClr val="595959"/>
                </a:solidFill>
              </a:rPr>
              <a:t>how many nights you must book</a:t>
            </a:r>
            <a:r>
              <a:rPr lang="en-US" sz="2400" dirty="0">
                <a:solidFill>
                  <a:srgbClr val="595959"/>
                </a:solidFill>
              </a:rPr>
              <a:t> to cover costs — the focus is </a:t>
            </a:r>
            <a:r>
              <a:rPr lang="en-US" sz="2400" b="1" dirty="0">
                <a:solidFill>
                  <a:srgbClr val="595959"/>
                </a:solidFill>
              </a:rPr>
              <a:t>"nights needed to survive.“</a:t>
            </a:r>
          </a:p>
          <a:p>
            <a:endParaRPr lang="en-US" sz="2400" b="1" dirty="0">
              <a:solidFill>
                <a:srgbClr val="595959"/>
              </a:solidFill>
            </a:endParaRPr>
          </a:p>
          <a:p>
            <a:r>
              <a:rPr lang="en-US" sz="2400" b="1" dirty="0">
                <a:solidFill>
                  <a:srgbClr val="E96751"/>
                </a:solidFill>
              </a:rPr>
              <a:t>Break-Even Nights = </a:t>
            </a:r>
            <a:r>
              <a:rPr lang="en-US" sz="2400" dirty="0">
                <a:solidFill>
                  <a:srgbClr val="E96751"/>
                </a:solidFill>
              </a:rPr>
              <a:t>Fixed Costs ÷ </a:t>
            </a:r>
            <a:r>
              <a:rPr lang="en-IE" sz="2400" dirty="0">
                <a:solidFill>
                  <a:srgbClr val="E96751"/>
                </a:solidFill>
              </a:rPr>
              <a:t>Profit per Occupied Night </a:t>
            </a:r>
            <a:r>
              <a:rPr lang="en-US" sz="2400" i="1" dirty="0">
                <a:solidFill>
                  <a:srgbClr val="595959"/>
                </a:solidFill>
              </a:rPr>
              <a:t>(Price per Night – Variable Cost per Night) </a:t>
            </a:r>
          </a:p>
          <a:p>
            <a:endParaRPr lang="en-US" sz="2400" i="1" dirty="0">
              <a:solidFill>
                <a:srgbClr val="E96751"/>
              </a:solidFill>
            </a:endParaRPr>
          </a:p>
          <a:p>
            <a:r>
              <a:rPr lang="en-US" sz="2400" dirty="0">
                <a:solidFill>
                  <a:srgbClr val="595959"/>
                </a:solidFill>
              </a:rPr>
              <a:t>This tells you how many nights you need to sell and what percentage occupancy you must achieve to cover your costs.</a:t>
            </a:r>
          </a:p>
          <a:p>
            <a:endParaRPr lang="en-US" sz="2400" dirty="0">
              <a:solidFill>
                <a:srgbClr val="595959"/>
              </a:solidFill>
            </a:endParaRPr>
          </a:p>
          <a:p>
            <a:r>
              <a:rPr lang="en-US" sz="2400" dirty="0">
                <a:solidFill>
                  <a:srgbClr val="595959"/>
                </a:solidFill>
              </a:rPr>
              <a:t>The next slide explains the breakdown of the formula.</a:t>
            </a:r>
            <a:endParaRPr lang="en-IE" sz="2400" dirty="0">
              <a:solidFill>
                <a:srgbClr val="595959"/>
              </a:solidFill>
            </a:endParaRPr>
          </a:p>
          <a:p>
            <a:endParaRPr lang="en-IE" dirty="0">
              <a:solidFill>
                <a:srgbClr val="595959"/>
              </a:solidFill>
            </a:endParaRPr>
          </a:p>
        </p:txBody>
      </p:sp>
      <p:sp>
        <p:nvSpPr>
          <p:cNvPr id="5" name="Text Placeholder 4">
            <a:extLst>
              <a:ext uri="{FF2B5EF4-FFF2-40B4-BE49-F238E27FC236}">
                <a16:creationId xmlns:a16="http://schemas.microsoft.com/office/drawing/2014/main" id="{D220DC08-348A-B339-4F28-5FDEA31299A7}"/>
              </a:ext>
            </a:extLst>
          </p:cNvPr>
          <p:cNvSpPr>
            <a:spLocks noGrp="1"/>
          </p:cNvSpPr>
          <p:nvPr>
            <p:ph type="body" sz="quarter" idx="18"/>
          </p:nvPr>
        </p:nvSpPr>
        <p:spPr/>
        <p:txBody>
          <a:bodyPr/>
          <a:lstStyle/>
          <a:p>
            <a:r>
              <a:rPr lang="en-IE" b="0" dirty="0"/>
              <a:t>Nights You Must Book to Survive!</a:t>
            </a:r>
          </a:p>
        </p:txBody>
      </p:sp>
      <p:sp>
        <p:nvSpPr>
          <p:cNvPr id="6" name="Text Placeholder 5">
            <a:extLst>
              <a:ext uri="{FF2B5EF4-FFF2-40B4-BE49-F238E27FC236}">
                <a16:creationId xmlns:a16="http://schemas.microsoft.com/office/drawing/2014/main" id="{D7C92C38-BBC9-CF13-23F9-78BBCB3CAB81}"/>
              </a:ext>
            </a:extLst>
          </p:cNvPr>
          <p:cNvSpPr>
            <a:spLocks noGrp="1"/>
          </p:cNvSpPr>
          <p:nvPr>
            <p:ph type="body" sz="quarter" idx="19"/>
          </p:nvPr>
        </p:nvSpPr>
        <p:spPr/>
        <p:txBody>
          <a:bodyPr/>
          <a:lstStyle/>
          <a:p>
            <a:r>
              <a:rPr lang="en-IE" dirty="0"/>
              <a:t>Option A </a:t>
            </a:r>
          </a:p>
        </p:txBody>
      </p:sp>
    </p:spTree>
    <p:extLst>
      <p:ext uri="{BB962C8B-B14F-4D97-AF65-F5344CB8AC3E}">
        <p14:creationId xmlns:p14="http://schemas.microsoft.com/office/powerpoint/2010/main" val="368088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CBD53-9CD5-F6DB-C919-0CFE079058B1}"/>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0B42767C-43A7-27FC-61DE-27551B16613B}"/>
              </a:ext>
            </a:extLst>
          </p:cNvPr>
          <p:cNvSpPr/>
          <p:nvPr/>
        </p:nvSpPr>
        <p:spPr>
          <a:xfrm>
            <a:off x="817828" y="1605887"/>
            <a:ext cx="10595240" cy="803653"/>
          </a:xfrm>
          <a:prstGeom prst="flowChartAlternateProcess">
            <a:avLst/>
          </a:prstGeom>
          <a:solidFill>
            <a:srgbClr val="EC7C69"/>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1E04847E-FC15-0027-B4C7-0E7FA1324066}"/>
              </a:ext>
            </a:extLst>
          </p:cNvPr>
          <p:cNvSpPr>
            <a:spLocks noGrp="1"/>
          </p:cNvSpPr>
          <p:nvPr>
            <p:ph type="body" sz="quarter" idx="16"/>
          </p:nvPr>
        </p:nvSpPr>
        <p:spPr>
          <a:xfrm>
            <a:off x="992588" y="321398"/>
            <a:ext cx="10614687" cy="803654"/>
          </a:xfrm>
        </p:spPr>
        <p:txBody>
          <a:bodyPr/>
          <a:lstStyle/>
          <a:p>
            <a:r>
              <a:rPr lang="en-US" sz="3200" dirty="0">
                <a:solidFill>
                  <a:srgbClr val="EC7C69"/>
                </a:solidFill>
              </a:rPr>
              <a:t>(Option A) </a:t>
            </a:r>
            <a:r>
              <a:rPr lang="en-US" sz="3200" dirty="0">
                <a:solidFill>
                  <a:srgbClr val="459597"/>
                </a:solidFill>
              </a:rPr>
              <a:t>Calculate Break Even Nights </a:t>
            </a:r>
          </a:p>
          <a:p>
            <a:r>
              <a:rPr lang="en-US" sz="3200" b="0" i="1" dirty="0">
                <a:solidFill>
                  <a:srgbClr val="459597"/>
                </a:solidFill>
              </a:rPr>
              <a:t>For a Business Starting from scratch! </a:t>
            </a:r>
            <a:endParaRPr lang="en-GB" sz="3200" b="0" i="1" dirty="0">
              <a:solidFill>
                <a:srgbClr val="459597"/>
              </a:solidFill>
            </a:endParaRPr>
          </a:p>
        </p:txBody>
      </p:sp>
      <p:cxnSp>
        <p:nvCxnSpPr>
          <p:cNvPr id="2" name="Straight Connector 1">
            <a:extLst>
              <a:ext uri="{FF2B5EF4-FFF2-40B4-BE49-F238E27FC236}">
                <a16:creationId xmlns:a16="http://schemas.microsoft.com/office/drawing/2014/main" id="{02716DB4-8932-35BB-B30D-1A7E1A3CB845}"/>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23D0C80-7FD5-D3D3-A3F8-06F585982909}"/>
              </a:ext>
            </a:extLst>
          </p:cNvPr>
          <p:cNvSpPr>
            <a:spLocks noGrp="1"/>
          </p:cNvSpPr>
          <p:nvPr>
            <p:ph type="body" sz="quarter" idx="18"/>
          </p:nvPr>
        </p:nvSpPr>
        <p:spPr>
          <a:xfrm>
            <a:off x="992589" y="1744276"/>
            <a:ext cx="10614687" cy="803653"/>
          </a:xfrm>
        </p:spPr>
        <p:txBody>
          <a:bodyPr/>
          <a:lstStyle/>
          <a:p>
            <a:pPr algn="ctr">
              <a:spcAft>
                <a:spcPts val="600"/>
              </a:spcAft>
            </a:pPr>
            <a:r>
              <a:rPr lang="en-US" sz="2800" i="1" dirty="0">
                <a:solidFill>
                  <a:schemeClr val="bg1"/>
                </a:solidFill>
              </a:rPr>
              <a:t>“How many nights do I need to book just to cover my fixed costs?”</a:t>
            </a:r>
          </a:p>
        </p:txBody>
      </p:sp>
      <p:sp>
        <p:nvSpPr>
          <p:cNvPr id="21" name="Text Placeholder 5">
            <a:extLst>
              <a:ext uri="{FF2B5EF4-FFF2-40B4-BE49-F238E27FC236}">
                <a16:creationId xmlns:a16="http://schemas.microsoft.com/office/drawing/2014/main" id="{0E7504EA-F3A5-CB76-D2E8-F98318563034}"/>
              </a:ext>
            </a:extLst>
          </p:cNvPr>
          <p:cNvSpPr txBox="1">
            <a:spLocks/>
          </p:cNvSpPr>
          <p:nvPr/>
        </p:nvSpPr>
        <p:spPr>
          <a:xfrm>
            <a:off x="1635493" y="2625347"/>
            <a:ext cx="10146544"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pPr>
            <a:r>
              <a:rPr lang="en-US" sz="2200" dirty="0">
                <a:solidFill>
                  <a:srgbClr val="595959"/>
                </a:solidFill>
              </a:rPr>
              <a:t>Use this if you're just starting out and want to know the minimum number of </a:t>
            </a:r>
            <a:r>
              <a:rPr lang="en-US" sz="2200" b="1" dirty="0">
                <a:solidFill>
                  <a:srgbClr val="595959"/>
                </a:solidFill>
              </a:rPr>
              <a:t>nights needed to break even. </a:t>
            </a:r>
            <a:r>
              <a:rPr lang="en-US" sz="2200" dirty="0">
                <a:solidFill>
                  <a:srgbClr val="595959"/>
                </a:solidFill>
              </a:rPr>
              <a:t>We use your </a:t>
            </a:r>
            <a:r>
              <a:rPr lang="en-US" sz="2200" b="1" dirty="0">
                <a:solidFill>
                  <a:srgbClr val="595959"/>
                </a:solidFill>
              </a:rPr>
              <a:t>fixed costs </a:t>
            </a:r>
            <a:r>
              <a:rPr lang="en-US" sz="2200" dirty="0">
                <a:solidFill>
                  <a:srgbClr val="595959"/>
                </a:solidFill>
              </a:rPr>
              <a:t>to find the break-even. In other words, what is your minimum bookings target to avoid a loss? </a:t>
            </a:r>
            <a:r>
              <a:rPr lang="en-IE" sz="2200" dirty="0">
                <a:solidFill>
                  <a:srgbClr val="595959"/>
                </a:solidFill>
              </a:rPr>
              <a:t>Take your total </a:t>
            </a:r>
            <a:r>
              <a:rPr lang="en-IE" sz="2200" b="1" dirty="0">
                <a:solidFill>
                  <a:srgbClr val="595959"/>
                </a:solidFill>
              </a:rPr>
              <a:t>annual fixed costs</a:t>
            </a:r>
            <a:r>
              <a:rPr lang="en-IE" sz="2200" dirty="0">
                <a:solidFill>
                  <a:srgbClr val="595959"/>
                </a:solidFill>
              </a:rPr>
              <a:t> (from the income statement) and divide by your average nightly rate. This provides a rough estimate of the number of booked nights required to cover those fixed expenses. </a:t>
            </a:r>
            <a:r>
              <a:rPr lang="en-IE" sz="2200" b="1" dirty="0">
                <a:solidFill>
                  <a:srgbClr val="E96751"/>
                </a:solidFill>
              </a:rPr>
              <a:t>Note: </a:t>
            </a:r>
            <a:r>
              <a:rPr lang="en-IE" sz="2200" dirty="0">
                <a:solidFill>
                  <a:srgbClr val="595959"/>
                </a:solidFill>
              </a:rPr>
              <a:t>We assume each night’s revenue contributes fully to fixed costs after paying any per-night variable costs – effectively using the </a:t>
            </a:r>
            <a:r>
              <a:rPr lang="en-IE" sz="2200" b="1" dirty="0">
                <a:solidFill>
                  <a:srgbClr val="595959"/>
                </a:solidFill>
              </a:rPr>
              <a:t>contribution margin</a:t>
            </a:r>
            <a:r>
              <a:rPr lang="en-IE" sz="2200" dirty="0">
                <a:solidFill>
                  <a:srgbClr val="595959"/>
                </a:solidFill>
              </a:rPr>
              <a:t> approach in a simple way.) </a:t>
            </a:r>
            <a:endParaRPr lang="en-US" sz="2200" dirty="0">
              <a:solidFill>
                <a:srgbClr val="595959"/>
              </a:solidFill>
            </a:endParaRPr>
          </a:p>
          <a:p>
            <a:pPr marL="0" indent="0">
              <a:spcBef>
                <a:spcPts val="0"/>
              </a:spcBef>
              <a:spcAft>
                <a:spcPts val="600"/>
              </a:spcAft>
            </a:pPr>
            <a:endParaRPr lang="en-US" sz="2200" dirty="0"/>
          </a:p>
        </p:txBody>
      </p:sp>
      <p:sp>
        <p:nvSpPr>
          <p:cNvPr id="25" name="Flowchart: Alternate Process 24">
            <a:extLst>
              <a:ext uri="{FF2B5EF4-FFF2-40B4-BE49-F238E27FC236}">
                <a16:creationId xmlns:a16="http://schemas.microsoft.com/office/drawing/2014/main" id="{E8702C8F-1CF2-1913-2846-907F1AA9B10C}"/>
              </a:ext>
            </a:extLst>
          </p:cNvPr>
          <p:cNvSpPr/>
          <p:nvPr/>
        </p:nvSpPr>
        <p:spPr>
          <a:xfrm>
            <a:off x="1460733" y="2507012"/>
            <a:ext cx="10235967" cy="2785731"/>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Alternate Process 25">
            <a:extLst>
              <a:ext uri="{FF2B5EF4-FFF2-40B4-BE49-F238E27FC236}">
                <a16:creationId xmlns:a16="http://schemas.microsoft.com/office/drawing/2014/main" id="{0A5BB6F1-A7F3-65C0-15D8-A54980E36B4C}"/>
              </a:ext>
            </a:extLst>
          </p:cNvPr>
          <p:cNvSpPr/>
          <p:nvPr/>
        </p:nvSpPr>
        <p:spPr>
          <a:xfrm>
            <a:off x="1498052" y="5633287"/>
            <a:ext cx="9964593" cy="1064193"/>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F77784A4-2F51-1483-BC25-0974A7B492DF}"/>
              </a:ext>
            </a:extLst>
          </p:cNvPr>
          <p:cNvCxnSpPr>
            <a:cxnSpLocks/>
            <a:stCxn id="24" idx="1"/>
            <a:endCxn id="25" idx="1"/>
          </p:cNvCxnSpPr>
          <p:nvPr/>
        </p:nvCxnSpPr>
        <p:spPr>
          <a:xfrm rot="10800000" flipH="1" flipV="1">
            <a:off x="817827" y="2007714"/>
            <a:ext cx="642905" cy="1892164"/>
          </a:xfrm>
          <a:prstGeom prst="bentConnector3">
            <a:avLst>
              <a:gd name="adj1" fmla="val -35557"/>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D986C168-1CF4-481E-B292-20C792544F4B}"/>
              </a:ext>
            </a:extLst>
          </p:cNvPr>
          <p:cNvCxnSpPr>
            <a:cxnSpLocks/>
          </p:cNvCxnSpPr>
          <p:nvPr/>
        </p:nvCxnSpPr>
        <p:spPr>
          <a:xfrm rot="16200000" flipH="1">
            <a:off x="65261" y="4652442"/>
            <a:ext cx="2148034" cy="642905"/>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C7FE685-DB16-AFEA-8B11-2E1FD3FC734E}"/>
              </a:ext>
            </a:extLst>
          </p:cNvPr>
          <p:cNvGrpSpPr/>
          <p:nvPr/>
        </p:nvGrpSpPr>
        <p:grpSpPr>
          <a:xfrm>
            <a:off x="235762" y="138361"/>
            <a:ext cx="720000" cy="861774"/>
            <a:chOff x="1016000" y="1024973"/>
            <a:chExt cx="1016000" cy="1216059"/>
          </a:xfrm>
        </p:grpSpPr>
        <p:sp>
          <p:nvSpPr>
            <p:cNvPr id="5" name="Oval 4">
              <a:extLst>
                <a:ext uri="{FF2B5EF4-FFF2-40B4-BE49-F238E27FC236}">
                  <a16:creationId xmlns:a16="http://schemas.microsoft.com/office/drawing/2014/main" id="{3BF0E4DE-1A60-4FF8-1E43-8C61EE419461}"/>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C334751F-A8DA-E85D-D37F-E62FC05D8ED3}"/>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A</a:t>
              </a:r>
            </a:p>
          </p:txBody>
        </p:sp>
      </p:grpSp>
      <p:sp>
        <p:nvSpPr>
          <p:cNvPr id="23" name="Text Placeholder 5">
            <a:extLst>
              <a:ext uri="{FF2B5EF4-FFF2-40B4-BE49-F238E27FC236}">
                <a16:creationId xmlns:a16="http://schemas.microsoft.com/office/drawing/2014/main" id="{C2DBB0D6-E6F4-7345-3210-D530D4E3FD16}"/>
              </a:ext>
            </a:extLst>
          </p:cNvPr>
          <p:cNvSpPr txBox="1">
            <a:spLocks/>
          </p:cNvSpPr>
          <p:nvPr/>
        </p:nvSpPr>
        <p:spPr>
          <a:xfrm>
            <a:off x="1611085" y="5711939"/>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pPr>
            <a:r>
              <a:rPr lang="en-US" sz="2800" b="1" dirty="0">
                <a:solidFill>
                  <a:schemeClr val="bg1"/>
                </a:solidFill>
              </a:rPr>
              <a:t>Break-even Nights FC = </a:t>
            </a:r>
            <a:r>
              <a:rPr lang="en-US" sz="2800" dirty="0">
                <a:solidFill>
                  <a:schemeClr val="bg1"/>
                </a:solidFill>
              </a:rPr>
              <a:t>Fixed Costs (FC) ÷ Net Revenue per Night (Price per Night – Variable Cost (VC) per night.</a:t>
            </a:r>
          </a:p>
        </p:txBody>
      </p:sp>
      <p:grpSp>
        <p:nvGrpSpPr>
          <p:cNvPr id="8" name="Group 7">
            <a:extLst>
              <a:ext uri="{FF2B5EF4-FFF2-40B4-BE49-F238E27FC236}">
                <a16:creationId xmlns:a16="http://schemas.microsoft.com/office/drawing/2014/main" id="{09582CD4-1BC3-9CBF-6791-719449046A13}"/>
              </a:ext>
            </a:extLst>
          </p:cNvPr>
          <p:cNvGrpSpPr/>
          <p:nvPr/>
        </p:nvGrpSpPr>
        <p:grpSpPr>
          <a:xfrm>
            <a:off x="10920313" y="237675"/>
            <a:ext cx="1081945" cy="1011723"/>
            <a:chOff x="1016000" y="1137920"/>
            <a:chExt cx="1016000" cy="1016000"/>
          </a:xfrm>
        </p:grpSpPr>
        <p:sp>
          <p:nvSpPr>
            <p:cNvPr id="9" name="Oval 8">
              <a:extLst>
                <a:ext uri="{FF2B5EF4-FFF2-40B4-BE49-F238E27FC236}">
                  <a16:creationId xmlns:a16="http://schemas.microsoft.com/office/drawing/2014/main" id="{50BD5A8E-E935-C39C-0A41-295E07141664}"/>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FE749DFA-D8AF-5249-CAEE-6D9366FDFB91}"/>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19</a:t>
              </a:r>
            </a:p>
          </p:txBody>
        </p:sp>
      </p:grpSp>
    </p:spTree>
    <p:extLst>
      <p:ext uri="{BB962C8B-B14F-4D97-AF65-F5344CB8AC3E}">
        <p14:creationId xmlns:p14="http://schemas.microsoft.com/office/powerpoint/2010/main" val="193411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719A8-D14E-7708-96FA-A91F767679D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0B3F647-E095-169C-0691-C5C7CBA24C3B}"/>
              </a:ext>
            </a:extLst>
          </p:cNvPr>
          <p:cNvSpPr>
            <a:spLocks noGrp="1"/>
          </p:cNvSpPr>
          <p:nvPr>
            <p:ph type="body" sz="quarter" idx="16"/>
          </p:nvPr>
        </p:nvSpPr>
        <p:spPr>
          <a:xfrm>
            <a:off x="471098" y="422200"/>
            <a:ext cx="11241418" cy="803654"/>
          </a:xfrm>
        </p:spPr>
        <p:txBody>
          <a:bodyPr/>
          <a:lstStyle/>
          <a:p>
            <a:r>
              <a:rPr lang="en-US" dirty="0"/>
              <a:t>Calculate Break-even Nights to Cover Costs</a:t>
            </a:r>
          </a:p>
        </p:txBody>
      </p:sp>
      <p:sp>
        <p:nvSpPr>
          <p:cNvPr id="11" name="Rectangle 10">
            <a:extLst>
              <a:ext uri="{FF2B5EF4-FFF2-40B4-BE49-F238E27FC236}">
                <a16:creationId xmlns:a16="http://schemas.microsoft.com/office/drawing/2014/main" id="{D0270691-48B3-516C-4957-07666469C257}"/>
              </a:ext>
            </a:extLst>
          </p:cNvPr>
          <p:cNvSpPr/>
          <p:nvPr/>
        </p:nvSpPr>
        <p:spPr>
          <a:xfrm>
            <a:off x="409579" y="1360955"/>
            <a:ext cx="11549926" cy="1027566"/>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84EDF284-7387-3D0C-6D85-C7064DFD80C0}"/>
              </a:ext>
            </a:extLst>
          </p:cNvPr>
          <p:cNvSpPr/>
          <p:nvPr/>
        </p:nvSpPr>
        <p:spPr>
          <a:xfrm>
            <a:off x="409579" y="1360954"/>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Rectangle 12">
            <a:extLst>
              <a:ext uri="{FF2B5EF4-FFF2-40B4-BE49-F238E27FC236}">
                <a16:creationId xmlns:a16="http://schemas.microsoft.com/office/drawing/2014/main" id="{9348D88E-838E-C2CA-E103-1C4E5A54A340}"/>
              </a:ext>
            </a:extLst>
          </p:cNvPr>
          <p:cNvSpPr/>
          <p:nvPr/>
        </p:nvSpPr>
        <p:spPr>
          <a:xfrm>
            <a:off x="409579" y="2566324"/>
            <a:ext cx="11549926" cy="1027567"/>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1FF7E174-4025-B0C3-1EB2-C54533DD9ACB}"/>
              </a:ext>
            </a:extLst>
          </p:cNvPr>
          <p:cNvSpPr/>
          <p:nvPr/>
        </p:nvSpPr>
        <p:spPr>
          <a:xfrm>
            <a:off x="409579" y="2566324"/>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19" name="TextBox 18">
            <a:extLst>
              <a:ext uri="{FF2B5EF4-FFF2-40B4-BE49-F238E27FC236}">
                <a16:creationId xmlns:a16="http://schemas.microsoft.com/office/drawing/2014/main" id="{8FD41EB8-4501-D988-0762-D3B7A2D519DD}"/>
              </a:ext>
            </a:extLst>
          </p:cNvPr>
          <p:cNvSpPr txBox="1"/>
          <p:nvPr/>
        </p:nvSpPr>
        <p:spPr>
          <a:xfrm>
            <a:off x="532619" y="1526861"/>
            <a:ext cx="3008476" cy="461665"/>
          </a:xfrm>
          <a:prstGeom prst="rect">
            <a:avLst/>
          </a:prstGeom>
          <a:noFill/>
        </p:spPr>
        <p:txBody>
          <a:bodyPr wrap="square" rtlCol="0">
            <a:spAutoFit/>
          </a:bodyPr>
          <a:lstStyle/>
          <a:p>
            <a:pPr algn="ctr"/>
            <a:r>
              <a:rPr lang="en-GB" sz="2400" b="1" dirty="0">
                <a:solidFill>
                  <a:schemeClr val="bg1"/>
                </a:solidFill>
              </a:rPr>
              <a:t>Annual Fixed Costs</a:t>
            </a:r>
          </a:p>
        </p:txBody>
      </p:sp>
      <p:sp>
        <p:nvSpPr>
          <p:cNvPr id="20" name="TextBox 19">
            <a:extLst>
              <a:ext uri="{FF2B5EF4-FFF2-40B4-BE49-F238E27FC236}">
                <a16:creationId xmlns:a16="http://schemas.microsoft.com/office/drawing/2014/main" id="{33D810BD-8124-1618-1372-6CB6833B25F4}"/>
              </a:ext>
            </a:extLst>
          </p:cNvPr>
          <p:cNvSpPr txBox="1"/>
          <p:nvPr/>
        </p:nvSpPr>
        <p:spPr>
          <a:xfrm>
            <a:off x="596074" y="2586334"/>
            <a:ext cx="2936206" cy="830997"/>
          </a:xfrm>
          <a:prstGeom prst="rect">
            <a:avLst/>
          </a:prstGeom>
          <a:noFill/>
        </p:spPr>
        <p:txBody>
          <a:bodyPr wrap="square" rtlCol="0">
            <a:spAutoFit/>
          </a:bodyPr>
          <a:lstStyle/>
          <a:p>
            <a:pPr algn="ctr"/>
            <a:r>
              <a:rPr lang="en-GB" sz="2400" b="1" dirty="0">
                <a:solidFill>
                  <a:schemeClr val="bg1"/>
                </a:solidFill>
              </a:rPr>
              <a:t>Profit Per Occupied Night</a:t>
            </a:r>
          </a:p>
        </p:txBody>
      </p:sp>
      <p:sp>
        <p:nvSpPr>
          <p:cNvPr id="23" name="TextBox 22">
            <a:extLst>
              <a:ext uri="{FF2B5EF4-FFF2-40B4-BE49-F238E27FC236}">
                <a16:creationId xmlns:a16="http://schemas.microsoft.com/office/drawing/2014/main" id="{B96E06E6-2A97-6C8E-9F2D-159DE945F4C3}"/>
              </a:ext>
            </a:extLst>
          </p:cNvPr>
          <p:cNvSpPr txBox="1"/>
          <p:nvPr/>
        </p:nvSpPr>
        <p:spPr>
          <a:xfrm>
            <a:off x="3631750" y="1348195"/>
            <a:ext cx="8303991" cy="1138773"/>
          </a:xfrm>
          <a:prstGeom prst="rect">
            <a:avLst/>
          </a:prstGeom>
          <a:noFill/>
        </p:spPr>
        <p:txBody>
          <a:bodyPr wrap="square" rtlCol="0">
            <a:spAutoFit/>
          </a:bodyPr>
          <a:lstStyle/>
          <a:p>
            <a:r>
              <a:rPr lang="en-US" sz="2200" b="1" dirty="0">
                <a:solidFill>
                  <a:srgbClr val="494949"/>
                </a:solidFill>
              </a:rPr>
              <a:t>Calculate Annual Fixed Costs </a:t>
            </a:r>
            <a:r>
              <a:rPr lang="en-IE" sz="2200" dirty="0">
                <a:solidFill>
                  <a:srgbClr val="494949"/>
                </a:solidFill>
              </a:rPr>
              <a:t>(e.g., insurance, loan payments, internet). </a:t>
            </a:r>
            <a:r>
              <a:rPr lang="en-US" sz="2200" i="1" dirty="0">
                <a:solidFill>
                  <a:srgbClr val="595959"/>
                </a:solidFill>
              </a:rPr>
              <a:t>These are the non-negotiable expenses you pay no matter how many bookings you get.</a:t>
            </a:r>
            <a:r>
              <a:rPr lang="en-IE" sz="2400" dirty="0"/>
              <a:t> </a:t>
            </a:r>
            <a:r>
              <a:rPr lang="en-IE" sz="2200" dirty="0">
                <a:solidFill>
                  <a:srgbClr val="E96751"/>
                </a:solidFill>
              </a:rPr>
              <a:t>€14,000/year</a:t>
            </a:r>
            <a:endParaRPr lang="en-GB" sz="2200" i="1" dirty="0">
              <a:solidFill>
                <a:srgbClr val="E96751"/>
              </a:solidFill>
            </a:endParaRPr>
          </a:p>
        </p:txBody>
      </p:sp>
      <p:sp>
        <p:nvSpPr>
          <p:cNvPr id="27" name="TextBox 26">
            <a:extLst>
              <a:ext uri="{FF2B5EF4-FFF2-40B4-BE49-F238E27FC236}">
                <a16:creationId xmlns:a16="http://schemas.microsoft.com/office/drawing/2014/main" id="{37602381-CC0A-7A12-23F0-CEFE0CECCE3F}"/>
              </a:ext>
            </a:extLst>
          </p:cNvPr>
          <p:cNvSpPr txBox="1"/>
          <p:nvPr/>
        </p:nvSpPr>
        <p:spPr>
          <a:xfrm>
            <a:off x="3681651" y="2500291"/>
            <a:ext cx="8251012" cy="1107996"/>
          </a:xfrm>
          <a:prstGeom prst="rect">
            <a:avLst/>
          </a:prstGeom>
          <a:noFill/>
        </p:spPr>
        <p:txBody>
          <a:bodyPr wrap="square" rtlCol="0">
            <a:spAutoFit/>
          </a:bodyPr>
          <a:lstStyle/>
          <a:p>
            <a:r>
              <a:rPr lang="en-US" sz="2200" b="1" dirty="0">
                <a:solidFill>
                  <a:srgbClr val="494949"/>
                </a:solidFill>
              </a:rPr>
              <a:t>Your Nightly Rate </a:t>
            </a:r>
            <a:r>
              <a:rPr lang="en-US" sz="2200" dirty="0">
                <a:solidFill>
                  <a:srgbClr val="494949"/>
                </a:solidFill>
              </a:rPr>
              <a:t>– Variable Costs (e.g. cleaning, welcome packs, utilities per guest)</a:t>
            </a:r>
            <a:r>
              <a:rPr lang="en-US" sz="2200" b="1" dirty="0">
                <a:solidFill>
                  <a:srgbClr val="494949"/>
                </a:solidFill>
              </a:rPr>
              <a:t> </a:t>
            </a:r>
            <a:r>
              <a:rPr lang="en-US" sz="2200" i="1" dirty="0">
                <a:solidFill>
                  <a:srgbClr val="595959"/>
                </a:solidFill>
              </a:rPr>
              <a:t>If you charge €150/night and it costs you €30 to host a guest, your profit per night is </a:t>
            </a:r>
            <a:r>
              <a:rPr lang="en-US" sz="2200" i="1" dirty="0">
                <a:solidFill>
                  <a:srgbClr val="E96751"/>
                </a:solidFill>
              </a:rPr>
              <a:t>€120. </a:t>
            </a:r>
            <a:r>
              <a:rPr lang="en-US" sz="2200" i="1" dirty="0">
                <a:solidFill>
                  <a:srgbClr val="595959"/>
                </a:solidFill>
              </a:rPr>
              <a:t>This pays for your fixed costs.</a:t>
            </a:r>
            <a:endParaRPr lang="en-GB" sz="2200" i="1" dirty="0">
              <a:solidFill>
                <a:srgbClr val="595959"/>
              </a:solidFill>
            </a:endParaRPr>
          </a:p>
        </p:txBody>
      </p:sp>
      <p:sp>
        <p:nvSpPr>
          <p:cNvPr id="29" name="Rectangle 28">
            <a:extLst>
              <a:ext uri="{FF2B5EF4-FFF2-40B4-BE49-F238E27FC236}">
                <a16:creationId xmlns:a16="http://schemas.microsoft.com/office/drawing/2014/main" id="{306894F0-1190-8AE0-2AC9-DF3A67F068B2}"/>
              </a:ext>
            </a:extLst>
          </p:cNvPr>
          <p:cNvSpPr/>
          <p:nvPr/>
        </p:nvSpPr>
        <p:spPr>
          <a:xfrm>
            <a:off x="399054" y="3754830"/>
            <a:ext cx="11560451" cy="1027566"/>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Freeform: Shape 29">
            <a:extLst>
              <a:ext uri="{FF2B5EF4-FFF2-40B4-BE49-F238E27FC236}">
                <a16:creationId xmlns:a16="http://schemas.microsoft.com/office/drawing/2014/main" id="{D47ADE69-8E09-1478-F103-8BB64B7CFF85}"/>
              </a:ext>
            </a:extLst>
          </p:cNvPr>
          <p:cNvSpPr/>
          <p:nvPr/>
        </p:nvSpPr>
        <p:spPr>
          <a:xfrm>
            <a:off x="399054" y="3754829"/>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33" name="TextBox 32">
            <a:extLst>
              <a:ext uri="{FF2B5EF4-FFF2-40B4-BE49-F238E27FC236}">
                <a16:creationId xmlns:a16="http://schemas.microsoft.com/office/drawing/2014/main" id="{8FEE07CE-8A2E-AE68-1C60-3A009AF3AB23}"/>
              </a:ext>
            </a:extLst>
          </p:cNvPr>
          <p:cNvSpPr txBox="1"/>
          <p:nvPr/>
        </p:nvSpPr>
        <p:spPr>
          <a:xfrm>
            <a:off x="522094" y="3781329"/>
            <a:ext cx="3008476" cy="830997"/>
          </a:xfrm>
          <a:prstGeom prst="rect">
            <a:avLst/>
          </a:prstGeom>
          <a:noFill/>
        </p:spPr>
        <p:txBody>
          <a:bodyPr wrap="square" rtlCol="0">
            <a:spAutoFit/>
          </a:bodyPr>
          <a:lstStyle/>
          <a:p>
            <a:pPr algn="ctr"/>
            <a:r>
              <a:rPr lang="en-GB" sz="2400" b="1" dirty="0">
                <a:solidFill>
                  <a:schemeClr val="bg1"/>
                </a:solidFill>
              </a:rPr>
              <a:t>Break-even </a:t>
            </a:r>
          </a:p>
          <a:p>
            <a:pPr algn="ctr"/>
            <a:r>
              <a:rPr lang="en-GB" sz="2400" b="1" dirty="0">
                <a:solidFill>
                  <a:schemeClr val="bg1"/>
                </a:solidFill>
              </a:rPr>
              <a:t>nights per year</a:t>
            </a:r>
          </a:p>
        </p:txBody>
      </p:sp>
      <p:sp>
        <p:nvSpPr>
          <p:cNvPr id="35" name="TextBox 34">
            <a:extLst>
              <a:ext uri="{FF2B5EF4-FFF2-40B4-BE49-F238E27FC236}">
                <a16:creationId xmlns:a16="http://schemas.microsoft.com/office/drawing/2014/main" id="{8654BDE5-BC9E-6698-E3A3-345AB1B433EA}"/>
              </a:ext>
            </a:extLst>
          </p:cNvPr>
          <p:cNvSpPr txBox="1"/>
          <p:nvPr/>
        </p:nvSpPr>
        <p:spPr>
          <a:xfrm>
            <a:off x="3631750" y="3764965"/>
            <a:ext cx="8327755" cy="1077218"/>
          </a:xfrm>
          <a:prstGeom prst="rect">
            <a:avLst/>
          </a:prstGeom>
          <a:noFill/>
        </p:spPr>
        <p:txBody>
          <a:bodyPr wrap="square" rtlCol="0">
            <a:spAutoFit/>
          </a:bodyPr>
          <a:lstStyle/>
          <a:p>
            <a:r>
              <a:rPr lang="en-US" sz="2000" b="1" dirty="0">
                <a:solidFill>
                  <a:srgbClr val="494949"/>
                </a:solidFill>
              </a:rPr>
              <a:t>Break-even nights per year </a:t>
            </a:r>
            <a:r>
              <a:rPr lang="en-US" sz="2200" i="1" dirty="0">
                <a:solidFill>
                  <a:srgbClr val="595959"/>
                </a:solidFill>
              </a:rPr>
              <a:t>The number of booked nights needed to cover fixed costs</a:t>
            </a:r>
            <a:r>
              <a:rPr lang="en-US" sz="2200" i="1" dirty="0">
                <a:solidFill>
                  <a:srgbClr val="E96751"/>
                </a:solidFill>
              </a:rPr>
              <a:t> </a:t>
            </a:r>
            <a:r>
              <a:rPr lang="en-US" sz="2000" i="1" dirty="0">
                <a:solidFill>
                  <a:srgbClr val="595959"/>
                </a:solidFill>
              </a:rPr>
              <a:t>€14,000 fixed costs ÷ €120 profit per night = </a:t>
            </a:r>
            <a:r>
              <a:rPr lang="en-US" sz="2000" b="1" i="1" dirty="0">
                <a:solidFill>
                  <a:srgbClr val="E96751"/>
                </a:solidFill>
              </a:rPr>
              <a:t>117 nights</a:t>
            </a:r>
            <a:br>
              <a:rPr lang="en-US" sz="2000" i="1" dirty="0">
                <a:solidFill>
                  <a:srgbClr val="595959"/>
                </a:solidFill>
              </a:rPr>
            </a:br>
            <a:r>
              <a:rPr lang="en-US" sz="2000" i="1" dirty="0">
                <a:solidFill>
                  <a:srgbClr val="595959"/>
                </a:solidFill>
              </a:rPr>
              <a:t>You need to book 117 nights just to break even.</a:t>
            </a:r>
            <a:endParaRPr lang="en-GB" sz="2000" b="1" i="1" dirty="0">
              <a:solidFill>
                <a:srgbClr val="595959"/>
              </a:solidFill>
            </a:endParaRPr>
          </a:p>
        </p:txBody>
      </p:sp>
      <p:grpSp>
        <p:nvGrpSpPr>
          <p:cNvPr id="2" name="Group 1">
            <a:extLst>
              <a:ext uri="{FF2B5EF4-FFF2-40B4-BE49-F238E27FC236}">
                <a16:creationId xmlns:a16="http://schemas.microsoft.com/office/drawing/2014/main" id="{FF5D2F97-644D-9439-68FF-084B73E6F2FC}"/>
              </a:ext>
            </a:extLst>
          </p:cNvPr>
          <p:cNvGrpSpPr/>
          <p:nvPr/>
        </p:nvGrpSpPr>
        <p:grpSpPr>
          <a:xfrm>
            <a:off x="155730" y="1400046"/>
            <a:ext cx="630739" cy="707886"/>
            <a:chOff x="1015996" y="1040208"/>
            <a:chExt cx="1016004" cy="1223667"/>
          </a:xfrm>
        </p:grpSpPr>
        <p:sp>
          <p:nvSpPr>
            <p:cNvPr id="3" name="Oval 2">
              <a:extLst>
                <a:ext uri="{FF2B5EF4-FFF2-40B4-BE49-F238E27FC236}">
                  <a16:creationId xmlns:a16="http://schemas.microsoft.com/office/drawing/2014/main" id="{E3DBC5B5-F95F-59C5-EEBD-04687096EFD5}"/>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469CBF25-461D-CD8A-7612-7658C1839B19}"/>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1</a:t>
              </a:r>
            </a:p>
          </p:txBody>
        </p:sp>
      </p:grpSp>
      <p:grpSp>
        <p:nvGrpSpPr>
          <p:cNvPr id="5" name="Group 4">
            <a:extLst>
              <a:ext uri="{FF2B5EF4-FFF2-40B4-BE49-F238E27FC236}">
                <a16:creationId xmlns:a16="http://schemas.microsoft.com/office/drawing/2014/main" id="{E92F6E10-D119-9C4E-AAB6-8EF1F0F0682F}"/>
              </a:ext>
            </a:extLst>
          </p:cNvPr>
          <p:cNvGrpSpPr/>
          <p:nvPr/>
        </p:nvGrpSpPr>
        <p:grpSpPr>
          <a:xfrm>
            <a:off x="110837" y="2588584"/>
            <a:ext cx="630739" cy="707886"/>
            <a:chOff x="1015996" y="1040208"/>
            <a:chExt cx="1016004" cy="1223667"/>
          </a:xfrm>
        </p:grpSpPr>
        <p:sp>
          <p:nvSpPr>
            <p:cNvPr id="6" name="Oval 5">
              <a:extLst>
                <a:ext uri="{FF2B5EF4-FFF2-40B4-BE49-F238E27FC236}">
                  <a16:creationId xmlns:a16="http://schemas.microsoft.com/office/drawing/2014/main" id="{298B7FB2-279F-E680-4C98-0D5A0E1D7821}"/>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4CCF9619-0488-A090-BDFA-A47822624487}"/>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2</a:t>
              </a:r>
            </a:p>
          </p:txBody>
        </p:sp>
      </p:grpSp>
      <p:grpSp>
        <p:nvGrpSpPr>
          <p:cNvPr id="9" name="Group 8">
            <a:extLst>
              <a:ext uri="{FF2B5EF4-FFF2-40B4-BE49-F238E27FC236}">
                <a16:creationId xmlns:a16="http://schemas.microsoft.com/office/drawing/2014/main" id="{4974AAE6-B7EF-8F13-10CF-C8B12B72ABBE}"/>
              </a:ext>
            </a:extLst>
          </p:cNvPr>
          <p:cNvGrpSpPr/>
          <p:nvPr/>
        </p:nvGrpSpPr>
        <p:grpSpPr>
          <a:xfrm>
            <a:off x="92989" y="3820031"/>
            <a:ext cx="630739" cy="707886"/>
            <a:chOff x="1015996" y="1040208"/>
            <a:chExt cx="1016004" cy="1223667"/>
          </a:xfrm>
        </p:grpSpPr>
        <p:sp>
          <p:nvSpPr>
            <p:cNvPr id="15" name="Oval 14">
              <a:extLst>
                <a:ext uri="{FF2B5EF4-FFF2-40B4-BE49-F238E27FC236}">
                  <a16:creationId xmlns:a16="http://schemas.microsoft.com/office/drawing/2014/main" id="{5CF2F952-426F-668A-A4C3-9ABCC036ED5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98A0FFB7-8E4D-C1FC-5ECD-DCB25FB59A90}"/>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3</a:t>
              </a:r>
            </a:p>
          </p:txBody>
        </p:sp>
      </p:grpSp>
      <p:sp>
        <p:nvSpPr>
          <p:cNvPr id="24" name="TextBox 23">
            <a:extLst>
              <a:ext uri="{FF2B5EF4-FFF2-40B4-BE49-F238E27FC236}">
                <a16:creationId xmlns:a16="http://schemas.microsoft.com/office/drawing/2014/main" id="{AF0348A4-C6C0-52ED-DC3A-6370974DAFA5}"/>
              </a:ext>
            </a:extLst>
          </p:cNvPr>
          <p:cNvSpPr txBox="1"/>
          <p:nvPr/>
        </p:nvSpPr>
        <p:spPr>
          <a:xfrm>
            <a:off x="399054" y="6078259"/>
            <a:ext cx="9411696" cy="461665"/>
          </a:xfrm>
          <a:prstGeom prst="rect">
            <a:avLst/>
          </a:prstGeom>
          <a:noFill/>
        </p:spPr>
        <p:txBody>
          <a:bodyPr wrap="square">
            <a:spAutoFit/>
          </a:bodyPr>
          <a:lstStyle/>
          <a:p>
            <a:r>
              <a:rPr lang="en-US" sz="2400" dirty="0">
                <a:solidFill>
                  <a:srgbClr val="595959"/>
                </a:solidFill>
              </a:rPr>
              <a:t>€14,000 fixed costs ÷ €120 profit per night = </a:t>
            </a:r>
            <a:r>
              <a:rPr lang="en-US" sz="2400" b="1" dirty="0">
                <a:solidFill>
                  <a:srgbClr val="595959"/>
                </a:solidFill>
              </a:rPr>
              <a:t>117 nights</a:t>
            </a:r>
            <a:endParaRPr lang="en-IE" sz="2400" dirty="0">
              <a:solidFill>
                <a:srgbClr val="595959"/>
              </a:solidFill>
            </a:endParaRPr>
          </a:p>
        </p:txBody>
      </p:sp>
      <p:sp>
        <p:nvSpPr>
          <p:cNvPr id="26" name="TextBox 25">
            <a:extLst>
              <a:ext uri="{FF2B5EF4-FFF2-40B4-BE49-F238E27FC236}">
                <a16:creationId xmlns:a16="http://schemas.microsoft.com/office/drawing/2014/main" id="{5EDCCBA5-7FC7-E833-C514-8E30272BE8A6}"/>
              </a:ext>
            </a:extLst>
          </p:cNvPr>
          <p:cNvSpPr txBox="1"/>
          <p:nvPr/>
        </p:nvSpPr>
        <p:spPr>
          <a:xfrm>
            <a:off x="357429" y="5199495"/>
            <a:ext cx="11272595" cy="769441"/>
          </a:xfrm>
          <a:prstGeom prst="rect">
            <a:avLst/>
          </a:prstGeom>
          <a:noFill/>
        </p:spPr>
        <p:txBody>
          <a:bodyPr wrap="square">
            <a:spAutoFit/>
          </a:bodyPr>
          <a:lstStyle/>
          <a:p>
            <a:r>
              <a:rPr lang="en-US" sz="2400" b="1" dirty="0">
                <a:solidFill>
                  <a:srgbClr val="E96751"/>
                </a:solidFill>
              </a:rPr>
              <a:t>Break-Even Nights = </a:t>
            </a:r>
            <a:r>
              <a:rPr lang="en-US" sz="2400" dirty="0">
                <a:solidFill>
                  <a:srgbClr val="E96751"/>
                </a:solidFill>
              </a:rPr>
              <a:t>Fixed Costs ÷ </a:t>
            </a:r>
            <a:r>
              <a:rPr lang="en-IE" sz="2400" dirty="0">
                <a:solidFill>
                  <a:srgbClr val="E96751"/>
                </a:solidFill>
              </a:rPr>
              <a:t>Profit per Occupied Night </a:t>
            </a:r>
            <a:r>
              <a:rPr lang="en-US" sz="2000" i="1" dirty="0">
                <a:solidFill>
                  <a:srgbClr val="595959"/>
                </a:solidFill>
              </a:rPr>
              <a:t>(Price per Night – Variable Cost per Night) </a:t>
            </a:r>
          </a:p>
        </p:txBody>
      </p:sp>
    </p:spTree>
    <p:extLst>
      <p:ext uri="{BB962C8B-B14F-4D97-AF65-F5344CB8AC3E}">
        <p14:creationId xmlns:p14="http://schemas.microsoft.com/office/powerpoint/2010/main" val="282770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790C4-0B58-8659-CC73-A25BBDF75107}"/>
            </a:ext>
          </a:extLst>
        </p:cNvPr>
        <p:cNvGrpSpPr/>
        <p:nvPr/>
      </p:nvGrpSpPr>
      <p:grpSpPr>
        <a:xfrm>
          <a:off x="0" y="0"/>
          <a:ext cx="0" cy="0"/>
          <a:chOff x="0" y="0"/>
          <a:chExt cx="0" cy="0"/>
        </a:xfrm>
      </p:grpSpPr>
      <p:sp>
        <p:nvSpPr>
          <p:cNvPr id="5" name="Text Placeholder 5">
            <a:extLst>
              <a:ext uri="{FF2B5EF4-FFF2-40B4-BE49-F238E27FC236}">
                <a16:creationId xmlns:a16="http://schemas.microsoft.com/office/drawing/2014/main" id="{05A5C8CB-CA8F-E99A-0C44-25DDC768AE7B}"/>
              </a:ext>
            </a:extLst>
          </p:cNvPr>
          <p:cNvSpPr txBox="1">
            <a:spLocks/>
          </p:cNvSpPr>
          <p:nvPr/>
        </p:nvSpPr>
        <p:spPr>
          <a:xfrm>
            <a:off x="6708762" y="896052"/>
            <a:ext cx="4913853" cy="689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400" b="1" dirty="0">
                <a:solidFill>
                  <a:srgbClr val="E96751"/>
                </a:solidFill>
              </a:rPr>
              <a:t>Making it Viable </a:t>
            </a:r>
            <a:r>
              <a:rPr lang="en-US" sz="2400" dirty="0">
                <a:solidFill>
                  <a:srgbClr val="E96751"/>
                </a:solidFill>
              </a:rPr>
              <a:t>- How Many Nights You Need to Sell to Cover Costs and Make a Profit.</a:t>
            </a:r>
            <a:endParaRPr lang="en-GB" sz="2400" dirty="0">
              <a:solidFill>
                <a:srgbClr val="E96751"/>
              </a:solidFill>
            </a:endParaRPr>
          </a:p>
          <a:p>
            <a:pPr marL="0" indent="0">
              <a:spcBef>
                <a:spcPts val="0"/>
              </a:spcBef>
              <a:spcAft>
                <a:spcPts val="600"/>
              </a:spcAft>
              <a:buNone/>
            </a:pPr>
            <a:endParaRPr lang="en-US" sz="2400" b="1" dirty="0">
              <a:solidFill>
                <a:srgbClr val="E96751"/>
              </a:solidFill>
            </a:endParaRPr>
          </a:p>
        </p:txBody>
      </p:sp>
      <p:sp>
        <p:nvSpPr>
          <p:cNvPr id="6" name="Text Placeholder 8">
            <a:extLst>
              <a:ext uri="{FF2B5EF4-FFF2-40B4-BE49-F238E27FC236}">
                <a16:creationId xmlns:a16="http://schemas.microsoft.com/office/drawing/2014/main" id="{2D9E6405-7B25-D4FC-2AE5-90552A2FBDB7}"/>
              </a:ext>
            </a:extLst>
          </p:cNvPr>
          <p:cNvSpPr>
            <a:spLocks noGrp="1"/>
          </p:cNvSpPr>
          <p:nvPr>
            <p:ph type="body" sz="quarter" idx="28"/>
          </p:nvPr>
        </p:nvSpPr>
        <p:spPr>
          <a:xfrm>
            <a:off x="476657" y="1271389"/>
            <a:ext cx="5259656" cy="4671588"/>
          </a:xfrm>
        </p:spPr>
        <p:txBody>
          <a:bodyPr/>
          <a:lstStyle/>
          <a:p>
            <a:pPr marL="0" indent="0"/>
            <a:r>
              <a:rPr lang="en-US" sz="2300" dirty="0"/>
              <a:t>Financial sustainability starts with knowing your numbers. These sections walk you through the essentials of break even point and how to make decisions about cost structure and occupancy.</a:t>
            </a:r>
          </a:p>
          <a:p>
            <a:pPr marL="0" indent="0"/>
            <a:endParaRPr lang="en-US" sz="2300" dirty="0"/>
          </a:p>
          <a:p>
            <a:pPr marL="0" indent="0"/>
            <a:r>
              <a:rPr lang="en-US" sz="2300" dirty="0"/>
              <a:t>You will learn how to work out your break-even point—the nights and occupancy needed to cover expenses and move into profit. </a:t>
            </a:r>
          </a:p>
          <a:p>
            <a:pPr marL="0" indent="0"/>
            <a:endParaRPr lang="en-US" sz="2300" dirty="0"/>
          </a:p>
          <a:p>
            <a:pPr marL="0" indent="0"/>
            <a:r>
              <a:rPr lang="en-US" sz="2300" dirty="0"/>
              <a:t>Together, these steps give you the clarity and confidence to price strategically, avoid losses, and plan for long-term success.</a:t>
            </a:r>
          </a:p>
        </p:txBody>
      </p:sp>
      <p:sp>
        <p:nvSpPr>
          <p:cNvPr id="7" name="Text Placeholder 7">
            <a:extLst>
              <a:ext uri="{FF2B5EF4-FFF2-40B4-BE49-F238E27FC236}">
                <a16:creationId xmlns:a16="http://schemas.microsoft.com/office/drawing/2014/main" id="{10AEFF77-7A51-27D0-55CC-EB737F9801AE}"/>
              </a:ext>
            </a:extLst>
          </p:cNvPr>
          <p:cNvSpPr>
            <a:spLocks noGrp="1"/>
          </p:cNvSpPr>
          <p:nvPr>
            <p:ph type="body" sz="quarter" idx="27"/>
          </p:nvPr>
        </p:nvSpPr>
        <p:spPr>
          <a:xfrm>
            <a:off x="0" y="382100"/>
            <a:ext cx="5654394" cy="720752"/>
          </a:xfrm>
        </p:spPr>
        <p:txBody>
          <a:bodyPr/>
          <a:lstStyle/>
          <a:p>
            <a:r>
              <a:rPr lang="en-US" dirty="0"/>
              <a:t>Module 8 (Part 4) Overview</a:t>
            </a:r>
          </a:p>
        </p:txBody>
      </p:sp>
      <p:cxnSp>
        <p:nvCxnSpPr>
          <p:cNvPr id="8" name="Straight Connector 7">
            <a:extLst>
              <a:ext uri="{FF2B5EF4-FFF2-40B4-BE49-F238E27FC236}">
                <a16:creationId xmlns:a16="http://schemas.microsoft.com/office/drawing/2014/main" id="{F6C3E00E-5872-89D9-3ADA-EE634A5E5531}"/>
              </a:ext>
            </a:extLst>
          </p:cNvPr>
          <p:cNvCxnSpPr>
            <a:cxnSpLocks/>
          </p:cNvCxnSpPr>
          <p:nvPr/>
        </p:nvCxnSpPr>
        <p:spPr>
          <a:xfrm flipH="1">
            <a:off x="5736313" y="2094303"/>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08699C2A-055A-AD32-4B02-A280608EED9B}"/>
              </a:ext>
            </a:extLst>
          </p:cNvPr>
          <p:cNvSpPr txBox="1">
            <a:spLocks/>
          </p:cNvSpPr>
          <p:nvPr/>
        </p:nvSpPr>
        <p:spPr>
          <a:xfrm>
            <a:off x="6708762" y="3329121"/>
            <a:ext cx="4988883"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400" kern="1200" baseline="0">
                <a:solidFill>
                  <a:srgbClr val="45959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2200" dirty="0">
                <a:solidFill>
                  <a:srgbClr val="494949"/>
                </a:solidFill>
              </a:rPr>
              <a:t>Calculate your </a:t>
            </a:r>
            <a:r>
              <a:rPr lang="en-US" sz="2200" b="1" dirty="0">
                <a:solidFill>
                  <a:srgbClr val="494949"/>
                </a:solidFill>
              </a:rPr>
              <a:t>break-even point </a:t>
            </a:r>
            <a:r>
              <a:rPr lang="en-US" sz="2200" dirty="0">
                <a:solidFill>
                  <a:srgbClr val="494949"/>
                </a:solidFill>
              </a:rPr>
              <a:t>in both number of nights and occupancy rate.</a:t>
            </a:r>
          </a:p>
          <a:p>
            <a:pPr marL="285750" indent="-285750">
              <a:spcAft>
                <a:spcPts val="1200"/>
              </a:spcAft>
              <a:buFont typeface="Arial" panose="020B0604020202020204" pitchFamily="34" charset="0"/>
              <a:buChar char="•"/>
            </a:pPr>
            <a:r>
              <a:rPr lang="en-US" sz="2200" dirty="0">
                <a:solidFill>
                  <a:srgbClr val="494949"/>
                </a:solidFill>
              </a:rPr>
              <a:t>Make informed decisions based on cost </a:t>
            </a:r>
            <a:r>
              <a:rPr lang="en-US" sz="2200" b="1" dirty="0">
                <a:solidFill>
                  <a:srgbClr val="494949"/>
                </a:solidFill>
              </a:rPr>
              <a:t>structure and occupancy </a:t>
            </a:r>
            <a:r>
              <a:rPr lang="en-US" sz="2200" dirty="0">
                <a:solidFill>
                  <a:srgbClr val="494949"/>
                </a:solidFill>
              </a:rPr>
              <a:t>to increase profitability and financial confidence.</a:t>
            </a:r>
          </a:p>
        </p:txBody>
      </p:sp>
      <p:sp>
        <p:nvSpPr>
          <p:cNvPr id="2" name="TextBox 1">
            <a:extLst>
              <a:ext uri="{FF2B5EF4-FFF2-40B4-BE49-F238E27FC236}">
                <a16:creationId xmlns:a16="http://schemas.microsoft.com/office/drawing/2014/main" id="{ED323BE2-3B36-D7DC-7AA4-B35149609681}"/>
              </a:ext>
            </a:extLst>
          </p:cNvPr>
          <p:cNvSpPr txBox="1"/>
          <p:nvPr/>
        </p:nvSpPr>
        <p:spPr>
          <a:xfrm>
            <a:off x="6708762" y="249721"/>
            <a:ext cx="4335238" cy="646331"/>
          </a:xfrm>
          <a:prstGeom prst="rect">
            <a:avLst/>
          </a:prstGeom>
          <a:noFill/>
        </p:spPr>
        <p:txBody>
          <a:bodyPr wrap="square" rtlCol="0">
            <a:spAutoFit/>
          </a:bodyPr>
          <a:lstStyle/>
          <a:p>
            <a:r>
              <a:rPr lang="en-IE" sz="3600" b="1" dirty="0">
                <a:solidFill>
                  <a:srgbClr val="459597"/>
                </a:solidFill>
              </a:rPr>
              <a:t>Learning Outcomes</a:t>
            </a:r>
          </a:p>
        </p:txBody>
      </p:sp>
    </p:spTree>
    <p:extLst>
      <p:ext uri="{BB962C8B-B14F-4D97-AF65-F5344CB8AC3E}">
        <p14:creationId xmlns:p14="http://schemas.microsoft.com/office/powerpoint/2010/main" val="3025349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3FC99C-37F4-64BE-9573-227D78CAD994}"/>
              </a:ext>
            </a:extLst>
          </p:cNvPr>
          <p:cNvSpPr>
            <a:spLocks noGrp="1"/>
          </p:cNvSpPr>
          <p:nvPr>
            <p:ph type="body" sz="quarter" idx="18"/>
          </p:nvPr>
        </p:nvSpPr>
        <p:spPr>
          <a:xfrm>
            <a:off x="874580" y="1610711"/>
            <a:ext cx="10614687" cy="3849918"/>
          </a:xfrm>
        </p:spPr>
        <p:txBody>
          <a:bodyPr/>
          <a:lstStyle/>
          <a:p>
            <a:pPr marL="0" indent="0"/>
            <a:r>
              <a:rPr lang="en-IE" sz="2600" b="1" i="1" dirty="0">
                <a:solidFill>
                  <a:srgbClr val="595959"/>
                </a:solidFill>
              </a:rPr>
              <a:t>Suppose your annual fixed costs are €20,000, and your average room rate is €100. </a:t>
            </a:r>
          </a:p>
          <a:p>
            <a:pPr marL="0" indent="0"/>
            <a:endParaRPr lang="en-IE" sz="2800" b="1" i="1" dirty="0">
              <a:solidFill>
                <a:srgbClr val="459597"/>
              </a:solidFill>
            </a:endParaRPr>
          </a:p>
          <a:p>
            <a:pPr marL="0" indent="0"/>
            <a:r>
              <a:rPr lang="en-IE" sz="2800" b="1" i="1" dirty="0">
                <a:solidFill>
                  <a:srgbClr val="459597"/>
                </a:solidFill>
              </a:rPr>
              <a:t>Break-Even Nights </a:t>
            </a:r>
            <a:r>
              <a:rPr lang="en-IE" sz="2800" i="1" dirty="0">
                <a:solidFill>
                  <a:srgbClr val="459597"/>
                </a:solidFill>
              </a:rPr>
              <a:t>= €20,000 / €100 = 200 nights.</a:t>
            </a:r>
            <a:r>
              <a:rPr lang="en-IE" sz="2800" dirty="0">
                <a:solidFill>
                  <a:srgbClr val="459597"/>
                </a:solidFill>
              </a:rPr>
              <a:t> </a:t>
            </a:r>
          </a:p>
          <a:p>
            <a:pPr marL="342900" indent="-342900">
              <a:buFont typeface="Wingdings" panose="05000000000000000000" pitchFamily="2" charset="2"/>
              <a:buChar char="Ø"/>
            </a:pPr>
            <a:r>
              <a:rPr lang="en-IE" dirty="0">
                <a:solidFill>
                  <a:srgbClr val="595959"/>
                </a:solidFill>
              </a:rPr>
              <a:t>That means you’d need </a:t>
            </a:r>
            <a:r>
              <a:rPr lang="en-IE" b="1" dirty="0">
                <a:solidFill>
                  <a:srgbClr val="595959"/>
                </a:solidFill>
              </a:rPr>
              <a:t>200 paid nights over the year </a:t>
            </a:r>
            <a:r>
              <a:rPr lang="en-IE" dirty="0">
                <a:solidFill>
                  <a:srgbClr val="595959"/>
                </a:solidFill>
              </a:rPr>
              <a:t>to generate €20,000 in revenue, which would roughly cover your </a:t>
            </a:r>
            <a:r>
              <a:rPr lang="en-IE" b="1" dirty="0">
                <a:solidFill>
                  <a:srgbClr val="595959"/>
                </a:solidFill>
              </a:rPr>
              <a:t>€20k of fixed costs</a:t>
            </a:r>
            <a:r>
              <a:rPr lang="en-IE" dirty="0">
                <a:solidFill>
                  <a:srgbClr val="595959"/>
                </a:solidFill>
              </a:rPr>
              <a:t>. </a:t>
            </a:r>
          </a:p>
          <a:p>
            <a:pPr marL="342900" indent="-342900">
              <a:buFont typeface="Wingdings" panose="05000000000000000000" pitchFamily="2" charset="2"/>
              <a:buChar char="Ø"/>
            </a:pPr>
            <a:r>
              <a:rPr lang="en-IE" dirty="0">
                <a:solidFill>
                  <a:srgbClr val="595959"/>
                </a:solidFill>
              </a:rPr>
              <a:t>At 200 nights, you’re not really profiting – you’re </a:t>
            </a:r>
            <a:r>
              <a:rPr lang="en-IE" b="1" dirty="0">
                <a:solidFill>
                  <a:srgbClr val="595959"/>
                </a:solidFill>
              </a:rPr>
              <a:t>just paying all the bills</a:t>
            </a:r>
            <a:r>
              <a:rPr lang="en-IE" dirty="0">
                <a:solidFill>
                  <a:srgbClr val="595959"/>
                </a:solidFill>
              </a:rPr>
              <a:t>. </a:t>
            </a:r>
          </a:p>
          <a:p>
            <a:pPr marL="342900" indent="-342900">
              <a:buFont typeface="Wingdings" panose="05000000000000000000" pitchFamily="2" charset="2"/>
              <a:buChar char="Ø"/>
            </a:pPr>
            <a:r>
              <a:rPr lang="en-IE" dirty="0">
                <a:solidFill>
                  <a:srgbClr val="595959"/>
                </a:solidFill>
              </a:rPr>
              <a:t>Any booking </a:t>
            </a:r>
            <a:r>
              <a:rPr lang="en-IE" b="1" dirty="0">
                <a:solidFill>
                  <a:srgbClr val="595959"/>
                </a:solidFill>
              </a:rPr>
              <a:t>beyond 200 nights </a:t>
            </a:r>
            <a:r>
              <a:rPr lang="en-IE" dirty="0">
                <a:solidFill>
                  <a:srgbClr val="595959"/>
                </a:solidFill>
              </a:rPr>
              <a:t>in this scenario would start </a:t>
            </a:r>
            <a:r>
              <a:rPr lang="en-IE" b="1" dirty="0">
                <a:solidFill>
                  <a:srgbClr val="595959"/>
                </a:solidFill>
              </a:rPr>
              <a:t>generating profit</a:t>
            </a:r>
            <a:r>
              <a:rPr lang="en-IE" dirty="0">
                <a:solidFill>
                  <a:srgbClr val="595959"/>
                </a:solidFill>
              </a:rPr>
              <a:t>. </a:t>
            </a:r>
          </a:p>
          <a:p>
            <a:pPr marL="0" indent="0"/>
            <a:endParaRPr lang="en-IE" dirty="0">
              <a:solidFill>
                <a:srgbClr val="595959"/>
              </a:solidFill>
            </a:endParaRPr>
          </a:p>
          <a:p>
            <a:pPr marL="0" indent="0"/>
            <a:r>
              <a:rPr lang="en-IE" dirty="0">
                <a:solidFill>
                  <a:srgbClr val="595959"/>
                </a:solidFill>
              </a:rPr>
              <a:t>This approach is handy if you’re still figuring out costs and plan to set a price – it directly tells you “I must sell X nights at this price to not lose money.”</a:t>
            </a:r>
          </a:p>
          <a:p>
            <a:pPr marL="342900" indent="-342900">
              <a:buFont typeface="Wingdings" panose="05000000000000000000" pitchFamily="2" charset="2"/>
              <a:buChar char="Ø"/>
            </a:pPr>
            <a:endParaRPr lang="en-IE" dirty="0">
              <a:solidFill>
                <a:srgbClr val="595959"/>
              </a:solidFill>
            </a:endParaRPr>
          </a:p>
        </p:txBody>
      </p:sp>
      <p:sp>
        <p:nvSpPr>
          <p:cNvPr id="3" name="Text Placeholder 2">
            <a:extLst>
              <a:ext uri="{FF2B5EF4-FFF2-40B4-BE49-F238E27FC236}">
                <a16:creationId xmlns:a16="http://schemas.microsoft.com/office/drawing/2014/main" id="{ACB272DF-E365-1980-E89B-FD122191E178}"/>
              </a:ext>
            </a:extLst>
          </p:cNvPr>
          <p:cNvSpPr>
            <a:spLocks noGrp="1"/>
          </p:cNvSpPr>
          <p:nvPr>
            <p:ph type="body" sz="quarter" idx="16"/>
          </p:nvPr>
        </p:nvSpPr>
        <p:spPr/>
        <p:txBody>
          <a:bodyPr/>
          <a:lstStyle/>
          <a:p>
            <a:r>
              <a:rPr lang="en-US" dirty="0">
                <a:solidFill>
                  <a:srgbClr val="EC7C69"/>
                </a:solidFill>
              </a:rPr>
              <a:t>Example: (Option A) </a:t>
            </a:r>
            <a:r>
              <a:rPr lang="en-US" dirty="0">
                <a:solidFill>
                  <a:srgbClr val="459597"/>
                </a:solidFill>
              </a:rPr>
              <a:t>Calculate Break Even Nights </a:t>
            </a:r>
          </a:p>
        </p:txBody>
      </p:sp>
    </p:spTree>
    <p:extLst>
      <p:ext uri="{BB962C8B-B14F-4D97-AF65-F5344CB8AC3E}">
        <p14:creationId xmlns:p14="http://schemas.microsoft.com/office/powerpoint/2010/main" val="3349563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14AFA-4DD4-88E9-4256-DAA5F7D8FC4F}"/>
            </a:ext>
          </a:extLst>
        </p:cNvPr>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83EFE158-4405-62B3-F83C-ADBC49F738FC}"/>
              </a:ext>
            </a:extLst>
          </p:cNvPr>
          <p:cNvSpPr/>
          <p:nvPr/>
        </p:nvSpPr>
        <p:spPr>
          <a:xfrm>
            <a:off x="4075221" y="200026"/>
            <a:ext cx="7802453" cy="6471430"/>
          </a:xfrm>
          <a:prstGeom prst="flowChartAlternateProcess">
            <a:avLst/>
          </a:prstGeom>
          <a:solidFill>
            <a:srgbClr val="418D8F"/>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 Placeholder 11">
            <a:extLst>
              <a:ext uri="{FF2B5EF4-FFF2-40B4-BE49-F238E27FC236}">
                <a16:creationId xmlns:a16="http://schemas.microsoft.com/office/drawing/2014/main" id="{F56390FB-D089-655B-A02D-E1AD834D7B12}"/>
              </a:ext>
            </a:extLst>
          </p:cNvPr>
          <p:cNvSpPr>
            <a:spLocks noGrp="1"/>
          </p:cNvSpPr>
          <p:nvPr>
            <p:ph type="body" sz="quarter" idx="4294967295"/>
          </p:nvPr>
        </p:nvSpPr>
        <p:spPr>
          <a:xfrm>
            <a:off x="430632" y="822846"/>
            <a:ext cx="2979317" cy="1049221"/>
          </a:xfrm>
          <a:prstGeom prst="rect">
            <a:avLst/>
          </a:prstGeom>
        </p:spPr>
        <p:txBody>
          <a:bodyPr/>
          <a:lstStyle/>
          <a:p>
            <a:pPr marL="0" indent="0" algn="ctr">
              <a:lnSpc>
                <a:spcPct val="100000"/>
              </a:lnSpc>
              <a:buNone/>
            </a:pPr>
            <a:r>
              <a:rPr lang="en-IE" sz="4400" b="1" dirty="0">
                <a:solidFill>
                  <a:schemeClr val="bg1"/>
                </a:solidFill>
              </a:rPr>
              <a:t>Case Study </a:t>
            </a:r>
          </a:p>
        </p:txBody>
      </p:sp>
      <p:sp>
        <p:nvSpPr>
          <p:cNvPr id="14" name="Text Placeholder 13">
            <a:extLst>
              <a:ext uri="{FF2B5EF4-FFF2-40B4-BE49-F238E27FC236}">
                <a16:creationId xmlns:a16="http://schemas.microsoft.com/office/drawing/2014/main" id="{48E750CE-9EE2-65DC-B06F-C874036A65A5}"/>
              </a:ext>
            </a:extLst>
          </p:cNvPr>
          <p:cNvSpPr>
            <a:spLocks noGrp="1"/>
          </p:cNvSpPr>
          <p:nvPr>
            <p:ph type="body" sz="quarter" idx="21"/>
          </p:nvPr>
        </p:nvSpPr>
        <p:spPr>
          <a:xfrm>
            <a:off x="4539942" y="288437"/>
            <a:ext cx="7221426" cy="4530541"/>
          </a:xfrm>
        </p:spPr>
        <p:txBody>
          <a:bodyPr/>
          <a:lstStyle/>
          <a:p>
            <a:pPr>
              <a:spcAft>
                <a:spcPts val="600"/>
              </a:spcAft>
            </a:pPr>
            <a:r>
              <a:rPr lang="en-US" sz="2400" b="1" dirty="0">
                <a:solidFill>
                  <a:schemeClr val="bg1"/>
                </a:solidFill>
              </a:rPr>
              <a:t>Break-Even Nights </a:t>
            </a:r>
            <a:r>
              <a:rPr lang="en-US" sz="2400" dirty="0">
                <a:solidFill>
                  <a:schemeClr val="bg1"/>
                </a:solidFill>
              </a:rPr>
              <a:t>= Fixed Costs ÷ (Price per Night – Variable Cost per Night)</a:t>
            </a:r>
          </a:p>
          <a:p>
            <a:pPr>
              <a:spcAft>
                <a:spcPts val="600"/>
              </a:spcAft>
            </a:pPr>
            <a:r>
              <a:rPr lang="en-US" dirty="0">
                <a:solidFill>
                  <a:schemeClr val="bg1"/>
                </a:solidFill>
              </a:rPr>
              <a:t>Suppose your </a:t>
            </a:r>
            <a:r>
              <a:rPr lang="en-US" b="1" dirty="0">
                <a:solidFill>
                  <a:schemeClr val="bg1"/>
                </a:solidFill>
              </a:rPr>
              <a:t>fixed costs </a:t>
            </a:r>
            <a:r>
              <a:rPr lang="en-US" dirty="0">
                <a:solidFill>
                  <a:schemeClr val="bg1"/>
                </a:solidFill>
              </a:rPr>
              <a:t>(insurance, maintenance, etc., plus an allowance for your salary) are </a:t>
            </a:r>
            <a:r>
              <a:rPr lang="en-US" b="1" dirty="0">
                <a:solidFill>
                  <a:schemeClr val="bg1"/>
                </a:solidFill>
              </a:rPr>
              <a:t>€30,000 per year</a:t>
            </a:r>
            <a:r>
              <a:rPr lang="en-US" dirty="0">
                <a:solidFill>
                  <a:schemeClr val="bg1"/>
                </a:solidFill>
              </a:rPr>
              <a:t>. </a:t>
            </a:r>
          </a:p>
          <a:p>
            <a:pPr marL="342900" indent="-342900">
              <a:spcAft>
                <a:spcPts val="600"/>
              </a:spcAft>
              <a:buFont typeface="Wingdings" panose="05000000000000000000" pitchFamily="2" charset="2"/>
              <a:buChar char="Ø"/>
            </a:pPr>
            <a:r>
              <a:rPr lang="en-US" dirty="0">
                <a:solidFill>
                  <a:schemeClr val="bg1"/>
                </a:solidFill>
              </a:rPr>
              <a:t>Your </a:t>
            </a:r>
            <a:r>
              <a:rPr lang="en-US" b="1" dirty="0">
                <a:solidFill>
                  <a:schemeClr val="bg1"/>
                </a:solidFill>
              </a:rPr>
              <a:t>average nightly rate is €100,</a:t>
            </a:r>
            <a:r>
              <a:rPr lang="en-US" dirty="0">
                <a:solidFill>
                  <a:schemeClr val="bg1"/>
                </a:solidFill>
              </a:rPr>
              <a:t> and </a:t>
            </a:r>
            <a:r>
              <a:rPr lang="en-US" b="1" dirty="0">
                <a:solidFill>
                  <a:schemeClr val="bg1"/>
                </a:solidFill>
              </a:rPr>
              <a:t>variable costs </a:t>
            </a:r>
            <a:r>
              <a:rPr lang="en-US" dirty="0">
                <a:solidFill>
                  <a:schemeClr val="bg1"/>
                </a:solidFill>
              </a:rPr>
              <a:t>(cleaning, utilities, etc.) are about </a:t>
            </a:r>
            <a:r>
              <a:rPr lang="en-US" b="1" dirty="0">
                <a:solidFill>
                  <a:schemeClr val="bg1"/>
                </a:solidFill>
              </a:rPr>
              <a:t>€20</a:t>
            </a:r>
            <a:r>
              <a:rPr lang="en-US" dirty="0">
                <a:solidFill>
                  <a:schemeClr val="bg1"/>
                </a:solidFill>
              </a:rPr>
              <a:t> per night occupied. Then the profit per night is €80.</a:t>
            </a:r>
          </a:p>
          <a:p>
            <a:pPr marL="342900" indent="-342900">
              <a:spcAft>
                <a:spcPts val="600"/>
              </a:spcAft>
              <a:buFont typeface="Wingdings" panose="05000000000000000000" pitchFamily="2" charset="2"/>
              <a:buChar char="Ø"/>
            </a:pPr>
            <a:r>
              <a:rPr lang="en-US" dirty="0">
                <a:solidFill>
                  <a:schemeClr val="bg1"/>
                </a:solidFill>
              </a:rPr>
              <a:t>If you have 4 units, the total available nights = 4 × 365 = 1,460 nights. 375 nights is about 26% occupancy annually.</a:t>
            </a:r>
          </a:p>
          <a:p>
            <a:pPr>
              <a:spcAft>
                <a:spcPts val="600"/>
              </a:spcAft>
            </a:pPr>
            <a:r>
              <a:rPr lang="en-US" sz="2000" b="1" dirty="0">
                <a:solidFill>
                  <a:schemeClr val="bg1"/>
                </a:solidFill>
              </a:rPr>
              <a:t>Break-Even Nights </a:t>
            </a:r>
            <a:r>
              <a:rPr lang="en-US" sz="2000" dirty="0">
                <a:solidFill>
                  <a:schemeClr val="bg1"/>
                </a:solidFill>
              </a:rPr>
              <a:t>= 30,000 ÷ 80 = 375 nights per year.</a:t>
            </a:r>
          </a:p>
          <a:p>
            <a:pPr marL="342900" indent="-342900">
              <a:spcAft>
                <a:spcPts val="600"/>
              </a:spcAft>
              <a:buFont typeface="Wingdings" panose="05000000000000000000" pitchFamily="2" charset="2"/>
              <a:buChar char="Ø"/>
            </a:pPr>
            <a:r>
              <a:rPr lang="en-US" dirty="0">
                <a:solidFill>
                  <a:schemeClr val="bg1"/>
                </a:solidFill>
              </a:rPr>
              <a:t>This means you’d need roughly </a:t>
            </a:r>
            <a:r>
              <a:rPr lang="en-US" b="1" dirty="0">
                <a:solidFill>
                  <a:schemeClr val="bg1"/>
                </a:solidFill>
              </a:rPr>
              <a:t>26% yearly occupancy </a:t>
            </a:r>
            <a:r>
              <a:rPr lang="en-US" dirty="0">
                <a:solidFill>
                  <a:schemeClr val="bg1"/>
                </a:solidFill>
              </a:rPr>
              <a:t>(e.g. about </a:t>
            </a:r>
            <a:r>
              <a:rPr lang="en-US" b="1" dirty="0">
                <a:solidFill>
                  <a:schemeClr val="bg1"/>
                </a:solidFill>
              </a:rPr>
              <a:t>96 nights booked </a:t>
            </a:r>
            <a:r>
              <a:rPr lang="en-US" dirty="0">
                <a:solidFill>
                  <a:schemeClr val="bg1"/>
                </a:solidFill>
              </a:rPr>
              <a:t>per pod throughout the year) to cover </a:t>
            </a:r>
            <a:r>
              <a:rPr lang="en-US" b="1" dirty="0">
                <a:solidFill>
                  <a:schemeClr val="bg1"/>
                </a:solidFill>
              </a:rPr>
              <a:t>€30k in fixed costs</a:t>
            </a:r>
            <a:r>
              <a:rPr lang="en-US" dirty="0">
                <a:solidFill>
                  <a:schemeClr val="bg1"/>
                </a:solidFill>
              </a:rPr>
              <a:t>. </a:t>
            </a:r>
          </a:p>
          <a:p>
            <a:pPr>
              <a:spcAft>
                <a:spcPts val="600"/>
              </a:spcAft>
            </a:pPr>
            <a:r>
              <a:rPr lang="en-US" dirty="0">
                <a:solidFill>
                  <a:schemeClr val="bg1"/>
                </a:solidFill>
              </a:rPr>
              <a:t>Any occupancy above that, at those rates, </a:t>
            </a:r>
            <a:r>
              <a:rPr lang="en-US" b="1" dirty="0">
                <a:solidFill>
                  <a:schemeClr val="bg1"/>
                </a:solidFill>
              </a:rPr>
              <a:t>would produce a profit. </a:t>
            </a:r>
            <a:r>
              <a:rPr lang="en-US" dirty="0">
                <a:solidFill>
                  <a:schemeClr val="bg1"/>
                </a:solidFill>
              </a:rPr>
              <a:t>If you operate only 9 months a year, the break-even % of open days would be higher (because you have fewer available nights to achieve the same 375 nights).</a:t>
            </a:r>
          </a:p>
          <a:p>
            <a:pPr>
              <a:spcAft>
                <a:spcPts val="600"/>
              </a:spcAft>
            </a:pPr>
            <a:endParaRPr lang="en-US" dirty="0"/>
          </a:p>
          <a:p>
            <a:pPr>
              <a:spcAft>
                <a:spcPts val="600"/>
              </a:spcAft>
            </a:pPr>
            <a:endParaRPr lang="en-IE" dirty="0"/>
          </a:p>
        </p:txBody>
      </p:sp>
      <p:sp>
        <p:nvSpPr>
          <p:cNvPr id="16" name="Text Placeholder 11">
            <a:extLst>
              <a:ext uri="{FF2B5EF4-FFF2-40B4-BE49-F238E27FC236}">
                <a16:creationId xmlns:a16="http://schemas.microsoft.com/office/drawing/2014/main" id="{691553DF-F27E-A2C5-B27D-85855F79F605}"/>
              </a:ext>
            </a:extLst>
          </p:cNvPr>
          <p:cNvSpPr txBox="1">
            <a:spLocks/>
          </p:cNvSpPr>
          <p:nvPr/>
        </p:nvSpPr>
        <p:spPr>
          <a:xfrm>
            <a:off x="514351" y="2000796"/>
            <a:ext cx="3000374"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b="1" dirty="0"/>
              <a:t>Option A: </a:t>
            </a:r>
            <a:r>
              <a:rPr lang="en-US" dirty="0"/>
              <a:t>Example Using 4 Units</a:t>
            </a:r>
            <a:endParaRPr lang="en-US" sz="2400" dirty="0"/>
          </a:p>
        </p:txBody>
      </p:sp>
    </p:spTree>
    <p:extLst>
      <p:ext uri="{BB962C8B-B14F-4D97-AF65-F5344CB8AC3E}">
        <p14:creationId xmlns:p14="http://schemas.microsoft.com/office/powerpoint/2010/main" val="3510586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8045E-334E-DDBF-01F3-AAD5D7F687E3}"/>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8187E154-42CE-1C87-EB02-A25891259D04}"/>
              </a:ext>
            </a:extLst>
          </p:cNvPr>
          <p:cNvSpPr/>
          <p:nvPr/>
        </p:nvSpPr>
        <p:spPr>
          <a:xfrm>
            <a:off x="485775" y="1605885"/>
            <a:ext cx="10927293" cy="1791093"/>
          </a:xfrm>
          <a:prstGeom prst="flowChartAlternateProcess">
            <a:avLst/>
          </a:prstGeom>
          <a:solidFill>
            <a:srgbClr val="EC7C69"/>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79C92742-1D06-D556-632C-30807183F2FB}"/>
              </a:ext>
            </a:extLst>
          </p:cNvPr>
          <p:cNvSpPr>
            <a:spLocks noGrp="1"/>
          </p:cNvSpPr>
          <p:nvPr>
            <p:ph type="body" sz="quarter" idx="16"/>
          </p:nvPr>
        </p:nvSpPr>
        <p:spPr>
          <a:xfrm>
            <a:off x="992588" y="321398"/>
            <a:ext cx="10614687" cy="803654"/>
          </a:xfrm>
        </p:spPr>
        <p:txBody>
          <a:bodyPr/>
          <a:lstStyle/>
          <a:p>
            <a:r>
              <a:rPr lang="en-US" sz="3200" dirty="0">
                <a:solidFill>
                  <a:srgbClr val="EC7C69"/>
                </a:solidFill>
              </a:rPr>
              <a:t>(Option B) </a:t>
            </a:r>
            <a:r>
              <a:rPr lang="en-US" sz="3200" dirty="0">
                <a:solidFill>
                  <a:srgbClr val="459597"/>
                </a:solidFill>
              </a:rPr>
              <a:t>Calculate Break Even Nights </a:t>
            </a:r>
          </a:p>
          <a:p>
            <a:r>
              <a:rPr lang="en-US" sz="3200" b="0" i="1" dirty="0">
                <a:solidFill>
                  <a:srgbClr val="459597"/>
                </a:solidFill>
              </a:rPr>
              <a:t>If you know your total annual costs already</a:t>
            </a:r>
            <a:endParaRPr lang="en-GB" sz="3200" b="0" i="1" dirty="0">
              <a:solidFill>
                <a:srgbClr val="459597"/>
              </a:solidFill>
            </a:endParaRPr>
          </a:p>
        </p:txBody>
      </p:sp>
      <p:cxnSp>
        <p:nvCxnSpPr>
          <p:cNvPr id="2" name="Straight Connector 1">
            <a:extLst>
              <a:ext uri="{FF2B5EF4-FFF2-40B4-BE49-F238E27FC236}">
                <a16:creationId xmlns:a16="http://schemas.microsoft.com/office/drawing/2014/main" id="{3C9ED8AE-3200-290B-34C3-A9BA86836F84}"/>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3A4ADB3-3D79-A608-745F-9E01CBF6C38D}"/>
              </a:ext>
            </a:extLst>
          </p:cNvPr>
          <p:cNvSpPr>
            <a:spLocks noGrp="1"/>
          </p:cNvSpPr>
          <p:nvPr>
            <p:ph type="body" sz="quarter" idx="18"/>
          </p:nvPr>
        </p:nvSpPr>
        <p:spPr>
          <a:xfrm>
            <a:off x="1360142" y="1735428"/>
            <a:ext cx="9137529" cy="803653"/>
          </a:xfrm>
        </p:spPr>
        <p:txBody>
          <a:bodyPr/>
          <a:lstStyle/>
          <a:p>
            <a:pPr marL="0" indent="0" algn="ctr">
              <a:spcAft>
                <a:spcPts val="600"/>
              </a:spcAft>
            </a:pPr>
            <a:r>
              <a:rPr lang="en-US" i="1" dirty="0">
                <a:solidFill>
                  <a:schemeClr val="bg1"/>
                </a:solidFill>
              </a:rPr>
              <a:t>“Based on what I </a:t>
            </a:r>
            <a:r>
              <a:rPr lang="en-US" b="1" i="1" dirty="0">
                <a:solidFill>
                  <a:schemeClr val="bg1"/>
                </a:solidFill>
              </a:rPr>
              <a:t>expect to spend all year</a:t>
            </a:r>
            <a:r>
              <a:rPr lang="en-US" i="1" dirty="0">
                <a:solidFill>
                  <a:schemeClr val="bg1"/>
                </a:solidFill>
              </a:rPr>
              <a:t>, how many nights must I book to break even? </a:t>
            </a:r>
          </a:p>
          <a:p>
            <a:pPr marL="0" indent="0" algn="ctr">
              <a:spcAft>
                <a:spcPts val="600"/>
              </a:spcAft>
            </a:pPr>
            <a:r>
              <a:rPr lang="en-IE" i="1" dirty="0">
                <a:solidFill>
                  <a:schemeClr val="bg1"/>
                </a:solidFill>
              </a:rPr>
              <a:t>In other words if everything </a:t>
            </a:r>
            <a:r>
              <a:rPr lang="en-IE" b="1" i="1" dirty="0">
                <a:solidFill>
                  <a:schemeClr val="bg1"/>
                </a:solidFill>
              </a:rPr>
              <a:t>goes as planned cost-wise</a:t>
            </a:r>
            <a:r>
              <a:rPr lang="en-IE" i="1" dirty="0">
                <a:solidFill>
                  <a:schemeClr val="bg1"/>
                </a:solidFill>
              </a:rPr>
              <a:t>, how many nights do I need to cover all those costs? </a:t>
            </a:r>
            <a:r>
              <a:rPr lang="en-US" i="1" dirty="0">
                <a:solidFill>
                  <a:schemeClr val="bg1"/>
                </a:solidFill>
              </a:rPr>
              <a:t>”</a:t>
            </a:r>
          </a:p>
        </p:txBody>
      </p:sp>
      <p:sp>
        <p:nvSpPr>
          <p:cNvPr id="26" name="Flowchart: Alternate Process 25">
            <a:extLst>
              <a:ext uri="{FF2B5EF4-FFF2-40B4-BE49-F238E27FC236}">
                <a16:creationId xmlns:a16="http://schemas.microsoft.com/office/drawing/2014/main" id="{FA7964E4-FEFC-5243-8688-24974D65B305}"/>
              </a:ext>
            </a:extLst>
          </p:cNvPr>
          <p:cNvSpPr/>
          <p:nvPr/>
        </p:nvSpPr>
        <p:spPr>
          <a:xfrm>
            <a:off x="1317634" y="3475255"/>
            <a:ext cx="9964593" cy="3009794"/>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6" name="Connector: Elbow 35">
            <a:extLst>
              <a:ext uri="{FF2B5EF4-FFF2-40B4-BE49-F238E27FC236}">
                <a16:creationId xmlns:a16="http://schemas.microsoft.com/office/drawing/2014/main" id="{987611ED-A0CA-82AC-70AB-3ACE06CB75AF}"/>
              </a:ext>
            </a:extLst>
          </p:cNvPr>
          <p:cNvCxnSpPr>
            <a:cxnSpLocks/>
          </p:cNvCxnSpPr>
          <p:nvPr/>
        </p:nvCxnSpPr>
        <p:spPr>
          <a:xfrm rot="16200000" flipH="1">
            <a:off x="-239460" y="4078217"/>
            <a:ext cx="2298466" cy="694056"/>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66E971D0-8A0D-39D4-49A2-320577A6FDFA}"/>
              </a:ext>
            </a:extLst>
          </p:cNvPr>
          <p:cNvSpPr txBox="1">
            <a:spLocks/>
          </p:cNvSpPr>
          <p:nvPr/>
        </p:nvSpPr>
        <p:spPr>
          <a:xfrm>
            <a:off x="1693900" y="3763374"/>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pPr>
            <a:r>
              <a:rPr lang="en-US" sz="2800" b="1" dirty="0">
                <a:solidFill>
                  <a:schemeClr val="bg1"/>
                </a:solidFill>
              </a:rPr>
              <a:t>Total Annual Costs (TAC) </a:t>
            </a:r>
            <a:r>
              <a:rPr lang="en-US" sz="2800" dirty="0">
                <a:solidFill>
                  <a:schemeClr val="bg1"/>
                </a:solidFill>
              </a:rPr>
              <a:t>= Fixed Costs (FC) +(Variable Costs (VC) × Estimated Occupied Nights)</a:t>
            </a:r>
          </a:p>
          <a:p>
            <a:pPr marL="0" indent="0" algn="ctr">
              <a:spcAft>
                <a:spcPts val="1200"/>
              </a:spcAft>
            </a:pPr>
            <a:r>
              <a:rPr lang="en-US" dirty="0">
                <a:solidFill>
                  <a:schemeClr val="bg1"/>
                </a:solidFill>
              </a:rPr>
              <a:t>Use this formula if you already have a realistic number of nights you expect to book (e.g. 200 nights a year).</a:t>
            </a:r>
          </a:p>
          <a:p>
            <a:pPr marL="0" indent="0" algn="ctr">
              <a:spcAft>
                <a:spcPts val="1200"/>
              </a:spcAft>
            </a:pPr>
            <a:r>
              <a:rPr lang="en-US" sz="2200" i="1" dirty="0">
                <a:solidFill>
                  <a:schemeClr val="bg1"/>
                </a:solidFill>
              </a:rPr>
              <a:t>*Use this if you already expect a certain occupancy (e.g., 200 nights).</a:t>
            </a:r>
          </a:p>
        </p:txBody>
      </p:sp>
      <p:grpSp>
        <p:nvGrpSpPr>
          <p:cNvPr id="3" name="Group 2">
            <a:extLst>
              <a:ext uri="{FF2B5EF4-FFF2-40B4-BE49-F238E27FC236}">
                <a16:creationId xmlns:a16="http://schemas.microsoft.com/office/drawing/2014/main" id="{E9B19B17-B77A-6664-B8AD-2D2D2832A4D1}"/>
              </a:ext>
            </a:extLst>
          </p:cNvPr>
          <p:cNvGrpSpPr/>
          <p:nvPr/>
        </p:nvGrpSpPr>
        <p:grpSpPr>
          <a:xfrm>
            <a:off x="235762" y="138361"/>
            <a:ext cx="720000" cy="861774"/>
            <a:chOff x="1016000" y="1024973"/>
            <a:chExt cx="1016000" cy="1216059"/>
          </a:xfrm>
        </p:grpSpPr>
        <p:sp>
          <p:nvSpPr>
            <p:cNvPr id="5" name="Oval 4">
              <a:extLst>
                <a:ext uri="{FF2B5EF4-FFF2-40B4-BE49-F238E27FC236}">
                  <a16:creationId xmlns:a16="http://schemas.microsoft.com/office/drawing/2014/main" id="{B2DB0706-5698-3D4C-F929-7F03F1780784}"/>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04BFBFDD-49F7-3AF2-BB94-A1B417775043}"/>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B</a:t>
              </a:r>
            </a:p>
          </p:txBody>
        </p:sp>
      </p:grpSp>
      <p:grpSp>
        <p:nvGrpSpPr>
          <p:cNvPr id="8" name="Group 7">
            <a:extLst>
              <a:ext uri="{FF2B5EF4-FFF2-40B4-BE49-F238E27FC236}">
                <a16:creationId xmlns:a16="http://schemas.microsoft.com/office/drawing/2014/main" id="{0051B0FB-18E6-6A8D-29BB-D45E3E7282C7}"/>
              </a:ext>
            </a:extLst>
          </p:cNvPr>
          <p:cNvGrpSpPr/>
          <p:nvPr/>
        </p:nvGrpSpPr>
        <p:grpSpPr>
          <a:xfrm>
            <a:off x="10920313" y="237675"/>
            <a:ext cx="1081945" cy="1011723"/>
            <a:chOff x="1016000" y="1137920"/>
            <a:chExt cx="1016000" cy="1016000"/>
          </a:xfrm>
        </p:grpSpPr>
        <p:sp>
          <p:nvSpPr>
            <p:cNvPr id="9" name="Oval 8">
              <a:extLst>
                <a:ext uri="{FF2B5EF4-FFF2-40B4-BE49-F238E27FC236}">
                  <a16:creationId xmlns:a16="http://schemas.microsoft.com/office/drawing/2014/main" id="{1176655C-2AE4-60E5-DE82-9CA788FCC308}"/>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7D8BBA18-E62B-725E-1C96-A572AE04D12A}"/>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20</a:t>
              </a:r>
            </a:p>
          </p:txBody>
        </p:sp>
      </p:grpSp>
    </p:spTree>
    <p:extLst>
      <p:ext uri="{BB962C8B-B14F-4D97-AF65-F5344CB8AC3E}">
        <p14:creationId xmlns:p14="http://schemas.microsoft.com/office/powerpoint/2010/main" val="821228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95CF1-7B05-8999-0BAE-F3165376AD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A3BD1F-1AEF-2625-DA1F-FCD590B519D6}"/>
              </a:ext>
            </a:extLst>
          </p:cNvPr>
          <p:cNvSpPr>
            <a:spLocks noGrp="1"/>
          </p:cNvSpPr>
          <p:nvPr>
            <p:ph type="body" sz="quarter" idx="18"/>
          </p:nvPr>
        </p:nvSpPr>
        <p:spPr>
          <a:xfrm>
            <a:off x="550730" y="1207520"/>
            <a:ext cx="9588352" cy="3849918"/>
          </a:xfrm>
        </p:spPr>
        <p:txBody>
          <a:bodyPr/>
          <a:lstStyle/>
          <a:p>
            <a:pPr marL="0" indent="0">
              <a:spcBef>
                <a:spcPts val="0"/>
              </a:spcBef>
              <a:spcAft>
                <a:spcPts val="600"/>
              </a:spcAft>
            </a:pPr>
            <a:r>
              <a:rPr lang="en-IE" dirty="0">
                <a:solidFill>
                  <a:srgbClr val="595959"/>
                </a:solidFill>
              </a:rPr>
              <a:t>If you have a projection of </a:t>
            </a:r>
            <a:r>
              <a:rPr lang="en-IE" b="1" dirty="0">
                <a:solidFill>
                  <a:srgbClr val="595959"/>
                </a:solidFill>
              </a:rPr>
              <a:t>total annual costs</a:t>
            </a:r>
            <a:r>
              <a:rPr lang="en-IE" dirty="0">
                <a:solidFill>
                  <a:srgbClr val="595959"/>
                </a:solidFill>
              </a:rPr>
              <a:t> (fixed + variable) – for instance, from your income statement – you can divide that by your average rate to get break-even nights. </a:t>
            </a:r>
          </a:p>
          <a:p>
            <a:pPr marL="0" indent="0">
              <a:spcBef>
                <a:spcPts val="0"/>
              </a:spcBef>
              <a:spcAft>
                <a:spcPts val="600"/>
              </a:spcAft>
            </a:pPr>
            <a:endParaRPr lang="en-IE" dirty="0">
              <a:solidFill>
                <a:srgbClr val="595959"/>
              </a:solidFill>
            </a:endParaRPr>
          </a:p>
          <a:p>
            <a:pPr marL="0" indent="0">
              <a:spcBef>
                <a:spcPts val="0"/>
              </a:spcBef>
              <a:spcAft>
                <a:spcPts val="600"/>
              </a:spcAft>
            </a:pPr>
            <a:r>
              <a:rPr lang="en-IE" dirty="0">
                <a:solidFill>
                  <a:srgbClr val="595959"/>
                </a:solidFill>
              </a:rPr>
              <a:t>Essentially, this method asks: </a:t>
            </a:r>
            <a:r>
              <a:rPr lang="en-IE" i="1" dirty="0">
                <a:solidFill>
                  <a:srgbClr val="E96751"/>
                </a:solidFill>
              </a:rPr>
              <a:t>if everything goes as planned cost-wise, how many nights do I need to cover all those costs? </a:t>
            </a:r>
          </a:p>
          <a:p>
            <a:pPr marL="0" indent="0">
              <a:spcBef>
                <a:spcPts val="0"/>
              </a:spcBef>
              <a:spcAft>
                <a:spcPts val="600"/>
              </a:spcAft>
            </a:pPr>
            <a:endParaRPr lang="en-IE" i="1" dirty="0">
              <a:solidFill>
                <a:srgbClr val="E96751"/>
              </a:solidFill>
            </a:endParaRPr>
          </a:p>
          <a:p>
            <a:pPr marL="0" indent="0">
              <a:spcBef>
                <a:spcPts val="0"/>
              </a:spcBef>
              <a:spcAft>
                <a:spcPts val="600"/>
              </a:spcAft>
            </a:pPr>
            <a:r>
              <a:rPr lang="en-IE" b="1" i="1" dirty="0">
                <a:solidFill>
                  <a:srgbClr val="E96751"/>
                </a:solidFill>
              </a:rPr>
              <a:t>Example: </a:t>
            </a:r>
            <a:r>
              <a:rPr lang="en-IE" b="1" i="1" dirty="0">
                <a:solidFill>
                  <a:srgbClr val="595959"/>
                </a:solidFill>
              </a:rPr>
              <a:t>Say your total annual expenses came to €19,600, and your average nightly rate is €100. </a:t>
            </a:r>
          </a:p>
          <a:p>
            <a:pPr marL="0" indent="0">
              <a:spcBef>
                <a:spcPts val="0"/>
              </a:spcBef>
              <a:spcAft>
                <a:spcPts val="600"/>
              </a:spcAft>
            </a:pPr>
            <a:endParaRPr lang="en-IE" sz="2800" b="1" i="1" dirty="0">
              <a:solidFill>
                <a:srgbClr val="595959"/>
              </a:solidFill>
            </a:endParaRPr>
          </a:p>
          <a:p>
            <a:pPr marL="0" indent="0">
              <a:spcBef>
                <a:spcPts val="0"/>
              </a:spcBef>
              <a:spcAft>
                <a:spcPts val="600"/>
              </a:spcAft>
            </a:pPr>
            <a:r>
              <a:rPr lang="en-IE" sz="2800" b="1" i="1" dirty="0">
                <a:solidFill>
                  <a:srgbClr val="459597"/>
                </a:solidFill>
              </a:rPr>
              <a:t>Break-Even Nights </a:t>
            </a:r>
            <a:r>
              <a:rPr lang="en-IE" sz="2800" i="1" dirty="0">
                <a:solidFill>
                  <a:srgbClr val="459597"/>
                </a:solidFill>
              </a:rPr>
              <a:t>= €19,600 / €100 = 196 nights.</a:t>
            </a:r>
            <a:r>
              <a:rPr lang="en-IE" sz="2800" dirty="0">
                <a:solidFill>
                  <a:srgbClr val="459597"/>
                </a:solidFill>
              </a:rPr>
              <a:t> </a:t>
            </a:r>
          </a:p>
          <a:p>
            <a:pPr marL="0" indent="0">
              <a:spcBef>
                <a:spcPts val="0"/>
              </a:spcBef>
              <a:spcAft>
                <a:spcPts val="600"/>
              </a:spcAft>
            </a:pPr>
            <a:endParaRPr lang="en-IE" dirty="0">
              <a:solidFill>
                <a:srgbClr val="595959"/>
              </a:solidFill>
            </a:endParaRPr>
          </a:p>
        </p:txBody>
      </p:sp>
      <p:sp>
        <p:nvSpPr>
          <p:cNvPr id="3" name="Text Placeholder 2">
            <a:extLst>
              <a:ext uri="{FF2B5EF4-FFF2-40B4-BE49-F238E27FC236}">
                <a16:creationId xmlns:a16="http://schemas.microsoft.com/office/drawing/2014/main" id="{8E6AF130-6835-7D07-036D-F94ABEBAD124}"/>
              </a:ext>
            </a:extLst>
          </p:cNvPr>
          <p:cNvSpPr>
            <a:spLocks noGrp="1"/>
          </p:cNvSpPr>
          <p:nvPr>
            <p:ph type="body" sz="quarter" idx="16"/>
          </p:nvPr>
        </p:nvSpPr>
        <p:spPr>
          <a:xfrm>
            <a:off x="417381" y="275828"/>
            <a:ext cx="11650794" cy="803654"/>
          </a:xfrm>
        </p:spPr>
        <p:txBody>
          <a:bodyPr/>
          <a:lstStyle/>
          <a:p>
            <a:r>
              <a:rPr lang="en-US" sz="3200" dirty="0">
                <a:solidFill>
                  <a:srgbClr val="EC7C69"/>
                </a:solidFill>
              </a:rPr>
              <a:t>Example: (Option B) </a:t>
            </a:r>
            <a:r>
              <a:rPr lang="en-US" sz="3200" dirty="0">
                <a:solidFill>
                  <a:srgbClr val="459597"/>
                </a:solidFill>
              </a:rPr>
              <a:t>Calculate Break-Even Nights </a:t>
            </a:r>
            <a:r>
              <a:rPr lang="en-US" sz="3200" b="0" dirty="0">
                <a:solidFill>
                  <a:srgbClr val="459597"/>
                </a:solidFill>
              </a:rPr>
              <a:t>(Using Total Costs)</a:t>
            </a:r>
          </a:p>
        </p:txBody>
      </p:sp>
    </p:spTree>
    <p:extLst>
      <p:ext uri="{BB962C8B-B14F-4D97-AF65-F5344CB8AC3E}">
        <p14:creationId xmlns:p14="http://schemas.microsoft.com/office/powerpoint/2010/main" val="224952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AEC85-F9D2-A8C5-BE8B-13EC8F5FECF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48A6E6-A794-A6F5-9D8F-FB000D6F7DB0}"/>
              </a:ext>
            </a:extLst>
          </p:cNvPr>
          <p:cNvSpPr>
            <a:spLocks noGrp="1"/>
          </p:cNvSpPr>
          <p:nvPr>
            <p:ph type="body" sz="quarter" idx="18"/>
          </p:nvPr>
        </p:nvSpPr>
        <p:spPr>
          <a:xfrm>
            <a:off x="550730" y="1207520"/>
            <a:ext cx="9588352" cy="3849918"/>
          </a:xfrm>
        </p:spPr>
        <p:txBody>
          <a:bodyPr/>
          <a:lstStyle/>
          <a:p>
            <a:pPr marL="342900" indent="-342900">
              <a:spcBef>
                <a:spcPts val="0"/>
              </a:spcBef>
              <a:spcAft>
                <a:spcPts val="600"/>
              </a:spcAft>
              <a:buFont typeface="Wingdings" panose="05000000000000000000" pitchFamily="2" charset="2"/>
              <a:buChar char="Ø"/>
            </a:pPr>
            <a:r>
              <a:rPr lang="en-IE" dirty="0">
                <a:solidFill>
                  <a:srgbClr val="595959"/>
                </a:solidFill>
              </a:rPr>
              <a:t>This is similar to </a:t>
            </a:r>
            <a:r>
              <a:rPr lang="en-IE" b="1" dirty="0">
                <a:solidFill>
                  <a:srgbClr val="595959"/>
                </a:solidFill>
              </a:rPr>
              <a:t>Option A </a:t>
            </a:r>
            <a:r>
              <a:rPr lang="en-IE" dirty="0">
                <a:solidFill>
                  <a:srgbClr val="595959"/>
                </a:solidFill>
              </a:rPr>
              <a:t>in result (as it should be, since total costs include fixed + variable, and variable costs per night mean the required nights might be slightly higher than Option A’s number if variable costs are significant). </a:t>
            </a:r>
          </a:p>
          <a:p>
            <a:pPr marL="342900" indent="-342900">
              <a:spcBef>
                <a:spcPts val="0"/>
              </a:spcBef>
              <a:spcAft>
                <a:spcPts val="600"/>
              </a:spcAft>
              <a:buFont typeface="Wingdings" panose="05000000000000000000" pitchFamily="2" charset="2"/>
              <a:buChar char="Ø"/>
            </a:pPr>
            <a:endParaRPr lang="en-IE" dirty="0">
              <a:solidFill>
                <a:srgbClr val="595959"/>
              </a:solidFill>
            </a:endParaRPr>
          </a:p>
          <a:p>
            <a:pPr marL="342900" indent="-342900">
              <a:spcBef>
                <a:spcPts val="0"/>
              </a:spcBef>
              <a:spcAft>
                <a:spcPts val="600"/>
              </a:spcAft>
              <a:buFont typeface="Wingdings" panose="05000000000000000000" pitchFamily="2" charset="2"/>
              <a:buChar char="Ø"/>
            </a:pPr>
            <a:r>
              <a:rPr lang="en-IE" dirty="0">
                <a:solidFill>
                  <a:srgbClr val="595959"/>
                </a:solidFill>
              </a:rPr>
              <a:t>If your average rate is a bit different (e.g., maybe averaging €110 because of a mix of seasons), use that. </a:t>
            </a:r>
          </a:p>
          <a:p>
            <a:pPr marL="342900" indent="-342900">
              <a:spcBef>
                <a:spcPts val="0"/>
              </a:spcBef>
              <a:spcAft>
                <a:spcPts val="600"/>
              </a:spcAft>
              <a:buFont typeface="Wingdings" panose="05000000000000000000" pitchFamily="2" charset="2"/>
              <a:buChar char="Ø"/>
            </a:pPr>
            <a:endParaRPr lang="en-IE" dirty="0">
              <a:solidFill>
                <a:srgbClr val="595959"/>
              </a:solidFill>
            </a:endParaRPr>
          </a:p>
          <a:p>
            <a:pPr marL="342900" indent="-342900">
              <a:spcBef>
                <a:spcPts val="0"/>
              </a:spcBef>
              <a:spcAft>
                <a:spcPts val="600"/>
              </a:spcAft>
              <a:buFont typeface="Wingdings" panose="05000000000000000000" pitchFamily="2" charset="2"/>
              <a:buChar char="Ø"/>
            </a:pPr>
            <a:r>
              <a:rPr lang="en-IE" dirty="0">
                <a:solidFill>
                  <a:srgbClr val="595959"/>
                </a:solidFill>
              </a:rPr>
              <a:t>The outcome tells you the </a:t>
            </a:r>
            <a:r>
              <a:rPr lang="en-IE" b="1" dirty="0">
                <a:solidFill>
                  <a:srgbClr val="E96751"/>
                </a:solidFill>
              </a:rPr>
              <a:t>sales volume </a:t>
            </a:r>
            <a:r>
              <a:rPr lang="en-IE" dirty="0">
                <a:solidFill>
                  <a:srgbClr val="595959"/>
                </a:solidFill>
              </a:rPr>
              <a:t>(in nights booked) needed such that revenue equals costs – </a:t>
            </a:r>
            <a:r>
              <a:rPr lang="en-IE" b="1" dirty="0">
                <a:solidFill>
                  <a:srgbClr val="595959"/>
                </a:solidFill>
              </a:rPr>
              <a:t>the point of no loss, no profit</a:t>
            </a:r>
            <a:r>
              <a:rPr lang="en-IE" b="1" u="sng" dirty="0">
                <a:solidFill>
                  <a:srgbClr val="595959"/>
                </a:solidFill>
                <a:hlinkClick r:id="rId2">
                  <a:extLst>
                    <a:ext uri="{A12FA001-AC4F-418D-AE19-62706E023703}">
                      <ahyp:hlinkClr xmlns:ahyp="http://schemas.microsoft.com/office/drawing/2018/hyperlinkcolor" val="tx"/>
                    </a:ext>
                  </a:extLst>
                </a:hlinkClick>
              </a:rPr>
              <a:t>s</a:t>
            </a:r>
            <a:r>
              <a:rPr lang="en-IE" b="1" dirty="0">
                <a:solidFill>
                  <a:srgbClr val="595959"/>
                </a:solidFill>
              </a:rPr>
              <a:t>. </a:t>
            </a:r>
          </a:p>
          <a:p>
            <a:pPr marL="342900" indent="-342900">
              <a:spcBef>
                <a:spcPts val="0"/>
              </a:spcBef>
              <a:spcAft>
                <a:spcPts val="600"/>
              </a:spcAft>
              <a:buFont typeface="Wingdings" panose="05000000000000000000" pitchFamily="2" charset="2"/>
              <a:buChar char="Ø"/>
            </a:pPr>
            <a:endParaRPr lang="en-IE" b="1" dirty="0">
              <a:solidFill>
                <a:srgbClr val="595959"/>
              </a:solidFill>
            </a:endParaRPr>
          </a:p>
          <a:p>
            <a:pPr marL="342900" indent="-342900">
              <a:spcBef>
                <a:spcPts val="0"/>
              </a:spcBef>
              <a:spcAft>
                <a:spcPts val="600"/>
              </a:spcAft>
              <a:buFont typeface="Wingdings" panose="05000000000000000000" pitchFamily="2" charset="2"/>
              <a:buChar char="Ø"/>
            </a:pPr>
            <a:r>
              <a:rPr lang="en-IE" dirty="0">
                <a:solidFill>
                  <a:srgbClr val="595959"/>
                </a:solidFill>
              </a:rPr>
              <a:t>Both Option A and Option B give you a benchmark number of nights; Option B is just more precise if you have detailed cost estimates. For a quick estimate, Option A is often enough.</a:t>
            </a:r>
          </a:p>
          <a:p>
            <a:pPr marL="0" indent="0">
              <a:spcBef>
                <a:spcPts val="0"/>
              </a:spcBef>
              <a:spcAft>
                <a:spcPts val="600"/>
              </a:spcAft>
            </a:pPr>
            <a:endParaRPr lang="en-IE" dirty="0">
              <a:solidFill>
                <a:srgbClr val="595959"/>
              </a:solidFill>
            </a:endParaRPr>
          </a:p>
        </p:txBody>
      </p:sp>
      <p:sp>
        <p:nvSpPr>
          <p:cNvPr id="3" name="Text Placeholder 2">
            <a:extLst>
              <a:ext uri="{FF2B5EF4-FFF2-40B4-BE49-F238E27FC236}">
                <a16:creationId xmlns:a16="http://schemas.microsoft.com/office/drawing/2014/main" id="{61DA9639-CEA8-587A-8803-EBC128584267}"/>
              </a:ext>
            </a:extLst>
          </p:cNvPr>
          <p:cNvSpPr>
            <a:spLocks noGrp="1"/>
          </p:cNvSpPr>
          <p:nvPr>
            <p:ph type="body" sz="quarter" idx="16"/>
          </p:nvPr>
        </p:nvSpPr>
        <p:spPr>
          <a:xfrm>
            <a:off x="417381" y="275828"/>
            <a:ext cx="11650794" cy="803654"/>
          </a:xfrm>
        </p:spPr>
        <p:txBody>
          <a:bodyPr/>
          <a:lstStyle/>
          <a:p>
            <a:r>
              <a:rPr lang="en-US" sz="3200" dirty="0">
                <a:solidFill>
                  <a:srgbClr val="EC7C69"/>
                </a:solidFill>
              </a:rPr>
              <a:t>Example: (Option B) </a:t>
            </a:r>
            <a:r>
              <a:rPr lang="en-US" sz="3200" dirty="0">
                <a:solidFill>
                  <a:srgbClr val="459597"/>
                </a:solidFill>
              </a:rPr>
              <a:t>Calculate Break-Even Nights </a:t>
            </a:r>
            <a:r>
              <a:rPr lang="en-US" sz="3200" b="0" dirty="0">
                <a:solidFill>
                  <a:srgbClr val="459597"/>
                </a:solidFill>
              </a:rPr>
              <a:t>(Using Total Costs)</a:t>
            </a:r>
          </a:p>
        </p:txBody>
      </p:sp>
    </p:spTree>
    <p:extLst>
      <p:ext uri="{BB962C8B-B14F-4D97-AF65-F5344CB8AC3E}">
        <p14:creationId xmlns:p14="http://schemas.microsoft.com/office/powerpoint/2010/main" val="2851514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F4BE-A67D-1646-A635-FDAF9CC6CF26}"/>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EB712F1-CE31-5363-66A5-4E48F4A58622}"/>
              </a:ext>
            </a:extLst>
          </p:cNvPr>
          <p:cNvCxnSpPr>
            <a:cxnSpLocks/>
          </p:cNvCxnSpPr>
          <p:nvPr/>
        </p:nvCxnSpPr>
        <p:spPr>
          <a:xfrm>
            <a:off x="71718" y="1094591"/>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25" name="Flowchart: Alternate Process 24">
            <a:extLst>
              <a:ext uri="{FF2B5EF4-FFF2-40B4-BE49-F238E27FC236}">
                <a16:creationId xmlns:a16="http://schemas.microsoft.com/office/drawing/2014/main" id="{A8C7D6D1-37A3-DAE1-DE67-00898A0BE93B}"/>
              </a:ext>
            </a:extLst>
          </p:cNvPr>
          <p:cNvSpPr/>
          <p:nvPr/>
        </p:nvSpPr>
        <p:spPr>
          <a:xfrm>
            <a:off x="1308773" y="2975988"/>
            <a:ext cx="9964593" cy="1043835"/>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200" dirty="0"/>
          </a:p>
        </p:txBody>
      </p:sp>
      <p:sp>
        <p:nvSpPr>
          <p:cNvPr id="26" name="Flowchart: Alternate Process 25">
            <a:extLst>
              <a:ext uri="{FF2B5EF4-FFF2-40B4-BE49-F238E27FC236}">
                <a16:creationId xmlns:a16="http://schemas.microsoft.com/office/drawing/2014/main" id="{7B6749AE-49EA-E365-8899-A960CFEA027A}"/>
              </a:ext>
            </a:extLst>
          </p:cNvPr>
          <p:cNvSpPr/>
          <p:nvPr/>
        </p:nvSpPr>
        <p:spPr>
          <a:xfrm>
            <a:off x="1459928" y="4223415"/>
            <a:ext cx="9964593" cy="2148034"/>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3B7A32D7-60D6-9187-1103-6C490A3569AC}"/>
              </a:ext>
            </a:extLst>
          </p:cNvPr>
          <p:cNvCxnSpPr>
            <a:cxnSpLocks/>
            <a:stCxn id="25" idx="1"/>
          </p:cNvCxnSpPr>
          <p:nvPr/>
        </p:nvCxnSpPr>
        <p:spPr>
          <a:xfrm rot="10800000" flipH="1" flipV="1">
            <a:off x="1308773" y="3497906"/>
            <a:ext cx="92614" cy="1647656"/>
          </a:xfrm>
          <a:prstGeom prst="bentConnector4">
            <a:avLst>
              <a:gd name="adj1" fmla="val -246831"/>
              <a:gd name="adj2" fmla="val 65838"/>
            </a:avLst>
          </a:prstGeom>
          <a:ln w="28575">
            <a:solidFill>
              <a:srgbClr val="E96751"/>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249ABCC5-17FA-5B00-4BA3-9717041944A3}"/>
              </a:ext>
            </a:extLst>
          </p:cNvPr>
          <p:cNvSpPr txBox="1">
            <a:spLocks/>
          </p:cNvSpPr>
          <p:nvPr/>
        </p:nvSpPr>
        <p:spPr>
          <a:xfrm>
            <a:off x="1646813" y="4204856"/>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b="1" dirty="0">
                <a:solidFill>
                  <a:srgbClr val="E96751"/>
                </a:solidFill>
              </a:rPr>
              <a:t>Example:</a:t>
            </a:r>
          </a:p>
          <a:p>
            <a:pPr>
              <a:lnSpc>
                <a:spcPct val="100000"/>
              </a:lnSpc>
              <a:spcBef>
                <a:spcPts val="0"/>
              </a:spcBef>
            </a:pPr>
            <a:r>
              <a:rPr lang="en-IE" sz="2200" dirty="0">
                <a:solidFill>
                  <a:srgbClr val="494949"/>
                </a:solidFill>
              </a:rPr>
              <a:t>Total Annual Costs (TAC) = €20,000</a:t>
            </a:r>
          </a:p>
          <a:p>
            <a:pPr>
              <a:lnSpc>
                <a:spcPct val="100000"/>
              </a:lnSpc>
              <a:spcBef>
                <a:spcPts val="0"/>
              </a:spcBef>
            </a:pPr>
            <a:r>
              <a:rPr lang="en-IE" sz="2200" dirty="0">
                <a:solidFill>
                  <a:srgbClr val="494949"/>
                </a:solidFill>
              </a:rPr>
              <a:t>Fixed Costs = €14,000</a:t>
            </a:r>
          </a:p>
          <a:p>
            <a:pPr>
              <a:lnSpc>
                <a:spcPct val="100000"/>
              </a:lnSpc>
              <a:spcBef>
                <a:spcPts val="0"/>
              </a:spcBef>
            </a:pPr>
            <a:r>
              <a:rPr lang="en-IE" sz="2200" dirty="0">
                <a:solidFill>
                  <a:srgbClr val="494949"/>
                </a:solidFill>
              </a:rPr>
              <a:t>Variable Cost per Night = €30</a:t>
            </a:r>
          </a:p>
          <a:p>
            <a:pPr>
              <a:lnSpc>
                <a:spcPct val="100000"/>
              </a:lnSpc>
              <a:spcBef>
                <a:spcPts val="0"/>
              </a:spcBef>
            </a:pPr>
            <a:r>
              <a:rPr lang="en-IE" sz="2200" dirty="0">
                <a:solidFill>
                  <a:srgbClr val="494949"/>
                </a:solidFill>
              </a:rPr>
              <a:t>Estimated Nights = 200</a:t>
            </a:r>
          </a:p>
          <a:p>
            <a:pPr>
              <a:lnSpc>
                <a:spcPct val="100000"/>
              </a:lnSpc>
              <a:spcBef>
                <a:spcPts val="0"/>
              </a:spcBef>
            </a:pPr>
            <a:r>
              <a:rPr lang="en-IE" sz="2200" dirty="0">
                <a:solidFill>
                  <a:srgbClr val="494949"/>
                </a:solidFill>
              </a:rPr>
              <a:t>Average Price per Night = €150</a:t>
            </a:r>
          </a:p>
          <a:p>
            <a:pPr marL="0" indent="0">
              <a:lnSpc>
                <a:spcPct val="100000"/>
              </a:lnSpc>
              <a:spcBef>
                <a:spcPts val="0"/>
              </a:spcBef>
              <a:spcAft>
                <a:spcPts val="1200"/>
              </a:spcAft>
            </a:pPr>
            <a:endParaRPr lang="en-US" sz="2200" b="1" dirty="0">
              <a:solidFill>
                <a:srgbClr val="494949"/>
              </a:solidFill>
            </a:endParaRPr>
          </a:p>
        </p:txBody>
      </p:sp>
      <p:sp>
        <p:nvSpPr>
          <p:cNvPr id="21" name="Text Placeholder 5">
            <a:extLst>
              <a:ext uri="{FF2B5EF4-FFF2-40B4-BE49-F238E27FC236}">
                <a16:creationId xmlns:a16="http://schemas.microsoft.com/office/drawing/2014/main" id="{03171D8B-FAF9-CDCC-AF25-8878C5E6478D}"/>
              </a:ext>
            </a:extLst>
          </p:cNvPr>
          <p:cNvSpPr txBox="1">
            <a:spLocks/>
          </p:cNvSpPr>
          <p:nvPr/>
        </p:nvSpPr>
        <p:spPr>
          <a:xfrm>
            <a:off x="1524101" y="3096078"/>
            <a:ext cx="9841880"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b="1" dirty="0">
                <a:solidFill>
                  <a:schemeClr val="bg1"/>
                </a:solidFill>
              </a:rPr>
              <a:t>Break-even Nights = </a:t>
            </a:r>
            <a:r>
              <a:rPr lang="en-US" dirty="0">
                <a:solidFill>
                  <a:schemeClr val="bg1"/>
                </a:solidFill>
              </a:rPr>
              <a:t>Total Annual Costs ÷ (Average Price per Night − Variable Cost per Night)</a:t>
            </a:r>
          </a:p>
          <a:p>
            <a:pPr marL="0" indent="0">
              <a:spcAft>
                <a:spcPts val="600"/>
              </a:spcAft>
            </a:pPr>
            <a:endParaRPr lang="en-US" dirty="0"/>
          </a:p>
        </p:txBody>
      </p:sp>
      <p:sp>
        <p:nvSpPr>
          <p:cNvPr id="12" name="TextBox 11">
            <a:extLst>
              <a:ext uri="{FF2B5EF4-FFF2-40B4-BE49-F238E27FC236}">
                <a16:creationId xmlns:a16="http://schemas.microsoft.com/office/drawing/2014/main" id="{9A7C9EAD-B193-8DD9-1257-01745EEE829D}"/>
              </a:ext>
            </a:extLst>
          </p:cNvPr>
          <p:cNvSpPr txBox="1"/>
          <p:nvPr/>
        </p:nvSpPr>
        <p:spPr>
          <a:xfrm>
            <a:off x="5851324" y="4807430"/>
            <a:ext cx="5665010" cy="1107996"/>
          </a:xfrm>
          <a:prstGeom prst="rect">
            <a:avLst/>
          </a:prstGeom>
          <a:noFill/>
        </p:spPr>
        <p:txBody>
          <a:bodyPr wrap="square">
            <a:spAutoFit/>
          </a:bodyPr>
          <a:lstStyle/>
          <a:p>
            <a:pPr>
              <a:lnSpc>
                <a:spcPct val="100000"/>
              </a:lnSpc>
              <a:spcBef>
                <a:spcPts val="0"/>
              </a:spcBef>
            </a:pPr>
            <a:r>
              <a:rPr lang="en-IE" sz="2200" b="1" dirty="0">
                <a:solidFill>
                  <a:srgbClr val="494949"/>
                </a:solidFill>
              </a:rPr>
              <a:t>TAC = </a:t>
            </a:r>
            <a:r>
              <a:rPr lang="en-IE" sz="2200" dirty="0">
                <a:solidFill>
                  <a:srgbClr val="494949"/>
                </a:solidFill>
              </a:rPr>
              <a:t>€14,000 + (€30 × 200) = €20,000</a:t>
            </a:r>
          </a:p>
          <a:p>
            <a:pPr>
              <a:lnSpc>
                <a:spcPct val="100000"/>
              </a:lnSpc>
              <a:spcBef>
                <a:spcPts val="0"/>
              </a:spcBef>
            </a:pPr>
            <a:r>
              <a:rPr lang="en-IE" sz="2200" b="1" dirty="0">
                <a:solidFill>
                  <a:srgbClr val="494949"/>
                </a:solidFill>
              </a:rPr>
              <a:t>Net Revenue per Night </a:t>
            </a:r>
            <a:r>
              <a:rPr lang="en-IE" sz="2200" dirty="0">
                <a:solidFill>
                  <a:srgbClr val="494949"/>
                </a:solidFill>
              </a:rPr>
              <a:t>= €150 − €30 = €120</a:t>
            </a:r>
          </a:p>
          <a:p>
            <a:pPr>
              <a:lnSpc>
                <a:spcPct val="100000"/>
              </a:lnSpc>
              <a:spcBef>
                <a:spcPts val="0"/>
              </a:spcBef>
            </a:pPr>
            <a:r>
              <a:rPr lang="en-IE" sz="2200" b="1" dirty="0">
                <a:solidFill>
                  <a:srgbClr val="494949"/>
                </a:solidFill>
              </a:rPr>
              <a:t>Break-even Nights </a:t>
            </a:r>
            <a:r>
              <a:rPr lang="en-IE" sz="2200" dirty="0">
                <a:solidFill>
                  <a:srgbClr val="494949"/>
                </a:solidFill>
              </a:rPr>
              <a:t>= €11,000 ÷ €90 = </a:t>
            </a:r>
            <a:r>
              <a:rPr lang="en-IE" sz="2200" b="1" dirty="0">
                <a:solidFill>
                  <a:srgbClr val="494949"/>
                </a:solidFill>
              </a:rPr>
              <a:t>167 nights</a:t>
            </a:r>
            <a:endParaRPr lang="en-IE" sz="2200" dirty="0">
              <a:solidFill>
                <a:srgbClr val="494949"/>
              </a:solidFill>
            </a:endParaRPr>
          </a:p>
        </p:txBody>
      </p:sp>
      <p:sp>
        <p:nvSpPr>
          <p:cNvPr id="19" name="Arrow: Right 18">
            <a:extLst>
              <a:ext uri="{FF2B5EF4-FFF2-40B4-BE49-F238E27FC236}">
                <a16:creationId xmlns:a16="http://schemas.microsoft.com/office/drawing/2014/main" id="{91B74EA7-D730-444E-0774-009CE536668C}"/>
              </a:ext>
            </a:extLst>
          </p:cNvPr>
          <p:cNvSpPr/>
          <p:nvPr/>
        </p:nvSpPr>
        <p:spPr>
          <a:xfrm>
            <a:off x="5331376" y="5960611"/>
            <a:ext cx="627529" cy="342547"/>
          </a:xfrm>
          <a:prstGeom prst="rightArrow">
            <a:avLst/>
          </a:prstGeom>
          <a:solidFill>
            <a:srgbClr val="EC7C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 Placeholder 2">
            <a:extLst>
              <a:ext uri="{FF2B5EF4-FFF2-40B4-BE49-F238E27FC236}">
                <a16:creationId xmlns:a16="http://schemas.microsoft.com/office/drawing/2014/main" id="{733C144E-0C51-3C71-6887-B9888734875C}"/>
              </a:ext>
            </a:extLst>
          </p:cNvPr>
          <p:cNvSpPr txBox="1">
            <a:spLocks/>
          </p:cNvSpPr>
          <p:nvPr/>
        </p:nvSpPr>
        <p:spPr>
          <a:xfrm>
            <a:off x="417381" y="275828"/>
            <a:ext cx="11650794"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rgbClr val="EC7C69"/>
                </a:solidFill>
              </a:rPr>
              <a:t>Example: (Option B) </a:t>
            </a:r>
            <a:r>
              <a:rPr lang="en-US" sz="3200">
                <a:solidFill>
                  <a:srgbClr val="459597"/>
                </a:solidFill>
              </a:rPr>
              <a:t>Calculate Break-Even Nights </a:t>
            </a:r>
            <a:r>
              <a:rPr lang="en-US" sz="3200" b="0">
                <a:solidFill>
                  <a:srgbClr val="459597"/>
                </a:solidFill>
              </a:rPr>
              <a:t>(Using Total Costs)</a:t>
            </a:r>
            <a:endParaRPr lang="en-US" sz="3200" b="0" dirty="0">
              <a:solidFill>
                <a:srgbClr val="459597"/>
              </a:solidFill>
            </a:endParaRPr>
          </a:p>
        </p:txBody>
      </p:sp>
      <p:sp>
        <p:nvSpPr>
          <p:cNvPr id="14" name="TextBox 13">
            <a:extLst>
              <a:ext uri="{FF2B5EF4-FFF2-40B4-BE49-F238E27FC236}">
                <a16:creationId xmlns:a16="http://schemas.microsoft.com/office/drawing/2014/main" id="{40CBED22-AFCA-1B05-BC38-ACFFC2DE00F4}"/>
              </a:ext>
            </a:extLst>
          </p:cNvPr>
          <p:cNvSpPr txBox="1"/>
          <p:nvPr/>
        </p:nvSpPr>
        <p:spPr>
          <a:xfrm>
            <a:off x="510856" y="1136435"/>
            <a:ext cx="10913665" cy="1525418"/>
          </a:xfrm>
          <a:prstGeom prst="rect">
            <a:avLst/>
          </a:prstGeom>
          <a:noFill/>
        </p:spPr>
        <p:txBody>
          <a:bodyPr wrap="square">
            <a:spAutoFit/>
          </a:bodyPr>
          <a:lstStyle/>
          <a:p>
            <a:pPr>
              <a:lnSpc>
                <a:spcPct val="107000"/>
              </a:lnSpc>
              <a:spcAft>
                <a:spcPts val="800"/>
              </a:spcAft>
              <a:buNone/>
            </a:pPr>
            <a:r>
              <a:rPr lang="en-IE" sz="2200" i="1" kern="100" dirty="0">
                <a:solidFill>
                  <a:srgbClr val="595959"/>
                </a:solidFill>
                <a:effectLst/>
                <a:ea typeface="Aptos" panose="020B0004020202020204" pitchFamily="34" charset="0"/>
                <a:cs typeface="Times New Roman" panose="02020603050405020304" pitchFamily="18" charset="0"/>
              </a:rPr>
              <a:t>(</a:t>
            </a:r>
            <a:r>
              <a:rPr lang="en-IE" sz="2200" b="1" i="1" kern="100" dirty="0">
                <a:solidFill>
                  <a:srgbClr val="E96751"/>
                </a:solidFill>
                <a:effectLst/>
                <a:ea typeface="Aptos" panose="020B0004020202020204" pitchFamily="34" charset="0"/>
                <a:cs typeface="Times New Roman" panose="02020603050405020304" pitchFamily="18" charset="0"/>
              </a:rPr>
              <a:t>Side note: </a:t>
            </a:r>
            <a:r>
              <a:rPr lang="en-IE" sz="2200" i="1" kern="100" dirty="0">
                <a:solidFill>
                  <a:srgbClr val="595959"/>
                </a:solidFill>
                <a:effectLst/>
                <a:ea typeface="Aptos" panose="020B0004020202020204" pitchFamily="34" charset="0"/>
                <a:cs typeface="Times New Roman" panose="02020603050405020304" pitchFamily="18" charset="0"/>
              </a:rPr>
              <a:t>The break-even formula in unit terms is essentially Fixed Costs ÷ (Price – Variable Cost per unit). By using average price and considering variable costs, you’re doing a simplified version of this. For small accommodations, variable costs per night are usually relatively low, so many owners approximate break-even in terms of nights by just using fixed costs and price.)</a:t>
            </a:r>
            <a:endParaRPr lang="en-IE" sz="2200" kern="100" dirty="0">
              <a:solidFill>
                <a:srgbClr val="595959"/>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10872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07C83-47E2-3BF7-896B-E50549B8F78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6AB6B29-4AA1-A97E-D670-405AD643ECB0}"/>
              </a:ext>
            </a:extLst>
          </p:cNvPr>
          <p:cNvSpPr>
            <a:spLocks noGrp="1"/>
          </p:cNvSpPr>
          <p:nvPr>
            <p:ph type="body" sz="quarter" idx="16"/>
          </p:nvPr>
        </p:nvSpPr>
        <p:spPr>
          <a:xfrm>
            <a:off x="788657" y="275241"/>
            <a:ext cx="10614687" cy="803654"/>
          </a:xfrm>
        </p:spPr>
        <p:txBody>
          <a:bodyPr/>
          <a:lstStyle/>
          <a:p>
            <a:r>
              <a:rPr lang="en-US" sz="3200" dirty="0">
                <a:solidFill>
                  <a:srgbClr val="E96751"/>
                </a:solidFill>
              </a:rPr>
              <a:t>Using The Break-even To Guide Decisions</a:t>
            </a:r>
            <a:endParaRPr lang="en-IE" sz="3200" dirty="0"/>
          </a:p>
        </p:txBody>
      </p:sp>
      <p:cxnSp>
        <p:nvCxnSpPr>
          <p:cNvPr id="10" name="Straight Connector 9">
            <a:extLst>
              <a:ext uri="{FF2B5EF4-FFF2-40B4-BE49-F238E27FC236}">
                <a16:creationId xmlns:a16="http://schemas.microsoft.com/office/drawing/2014/main" id="{6D6EF8B6-6A29-08D9-8425-643706FA9C76}"/>
              </a:ext>
            </a:extLst>
          </p:cNvPr>
          <p:cNvCxnSpPr>
            <a:cxnSpLocks/>
          </p:cNvCxnSpPr>
          <p:nvPr/>
        </p:nvCxnSpPr>
        <p:spPr>
          <a:xfrm>
            <a:off x="0" y="1078895"/>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58B6647-9ACD-B1A2-1A6B-76B8A0FE18C3}"/>
              </a:ext>
            </a:extLst>
          </p:cNvPr>
          <p:cNvSpPr/>
          <p:nvPr/>
        </p:nvSpPr>
        <p:spPr>
          <a:xfrm>
            <a:off x="798379" y="1437288"/>
            <a:ext cx="11012621" cy="870889"/>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3BA18AA6-54A1-9F21-FCB5-31888B161386}"/>
              </a:ext>
            </a:extLst>
          </p:cNvPr>
          <p:cNvSpPr/>
          <p:nvPr/>
        </p:nvSpPr>
        <p:spPr>
          <a:xfrm>
            <a:off x="798379" y="1280611"/>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9" name="TextBox 18">
            <a:extLst>
              <a:ext uri="{FF2B5EF4-FFF2-40B4-BE49-F238E27FC236}">
                <a16:creationId xmlns:a16="http://schemas.microsoft.com/office/drawing/2014/main" id="{149BC61F-FE68-32D9-B3DE-B4993856C0D1}"/>
              </a:ext>
            </a:extLst>
          </p:cNvPr>
          <p:cNvSpPr txBox="1"/>
          <p:nvPr/>
        </p:nvSpPr>
        <p:spPr>
          <a:xfrm>
            <a:off x="921419" y="1307111"/>
            <a:ext cx="3008476" cy="830997"/>
          </a:xfrm>
          <a:prstGeom prst="rect">
            <a:avLst/>
          </a:prstGeom>
          <a:noFill/>
        </p:spPr>
        <p:txBody>
          <a:bodyPr wrap="square" rtlCol="0">
            <a:spAutoFit/>
          </a:bodyPr>
          <a:lstStyle/>
          <a:p>
            <a:pPr algn="ctr"/>
            <a:r>
              <a:rPr lang="en-GB" sz="2400" b="1" dirty="0">
                <a:solidFill>
                  <a:schemeClr val="bg1"/>
                </a:solidFill>
              </a:rPr>
              <a:t>If you are below break-even point</a:t>
            </a:r>
          </a:p>
        </p:txBody>
      </p:sp>
      <p:sp>
        <p:nvSpPr>
          <p:cNvPr id="23" name="TextBox 22">
            <a:extLst>
              <a:ext uri="{FF2B5EF4-FFF2-40B4-BE49-F238E27FC236}">
                <a16:creationId xmlns:a16="http://schemas.microsoft.com/office/drawing/2014/main" id="{0A725696-06D5-95BC-8E92-E0BE8B0D4C0A}"/>
              </a:ext>
            </a:extLst>
          </p:cNvPr>
          <p:cNvSpPr txBox="1"/>
          <p:nvPr/>
        </p:nvSpPr>
        <p:spPr>
          <a:xfrm>
            <a:off x="4020550" y="1443643"/>
            <a:ext cx="7373071" cy="830997"/>
          </a:xfrm>
          <a:prstGeom prst="rect">
            <a:avLst/>
          </a:prstGeom>
          <a:noFill/>
        </p:spPr>
        <p:txBody>
          <a:bodyPr wrap="square" rtlCol="0">
            <a:spAutoFit/>
          </a:bodyPr>
          <a:lstStyle/>
          <a:p>
            <a:r>
              <a:rPr lang="en-US" sz="2400" dirty="0">
                <a:solidFill>
                  <a:srgbClr val="494949"/>
                </a:solidFill>
              </a:rPr>
              <a:t>You either need to </a:t>
            </a:r>
            <a:r>
              <a:rPr lang="en-US" sz="2400" b="1" dirty="0">
                <a:solidFill>
                  <a:srgbClr val="494949"/>
                </a:solidFill>
              </a:rPr>
              <a:t>increase revenue</a:t>
            </a:r>
            <a:r>
              <a:rPr lang="en-US" sz="2400" dirty="0">
                <a:solidFill>
                  <a:srgbClr val="494949"/>
                </a:solidFill>
              </a:rPr>
              <a:t> (higher rates or more nights) or </a:t>
            </a:r>
            <a:r>
              <a:rPr lang="en-US" sz="2400" b="1" dirty="0">
                <a:solidFill>
                  <a:srgbClr val="494949"/>
                </a:solidFill>
              </a:rPr>
              <a:t>reduce costs</a:t>
            </a:r>
            <a:r>
              <a:rPr lang="en-US" sz="2400" dirty="0">
                <a:solidFill>
                  <a:srgbClr val="494949"/>
                </a:solidFill>
              </a:rPr>
              <a:t>.</a:t>
            </a:r>
            <a:endParaRPr lang="en-GB" sz="2400" dirty="0">
              <a:solidFill>
                <a:srgbClr val="494949"/>
              </a:solidFill>
            </a:endParaRPr>
          </a:p>
        </p:txBody>
      </p:sp>
      <p:sp>
        <p:nvSpPr>
          <p:cNvPr id="5" name="Rectangle 4">
            <a:extLst>
              <a:ext uri="{FF2B5EF4-FFF2-40B4-BE49-F238E27FC236}">
                <a16:creationId xmlns:a16="http://schemas.microsoft.com/office/drawing/2014/main" id="{9A308270-6BD1-CDBD-789E-0A7EB2645549}"/>
              </a:ext>
            </a:extLst>
          </p:cNvPr>
          <p:cNvSpPr/>
          <p:nvPr/>
        </p:nvSpPr>
        <p:spPr>
          <a:xfrm>
            <a:off x="802923" y="2520785"/>
            <a:ext cx="11012621" cy="3944948"/>
          </a:xfrm>
          <a:prstGeom prst="rect">
            <a:avLst/>
          </a:prstGeom>
          <a:ln>
            <a:solidFill>
              <a:srgbClr val="E9675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2B142DDE-066E-CA9D-3A2A-47AF0AF9097E}"/>
              </a:ext>
            </a:extLst>
          </p:cNvPr>
          <p:cNvSpPr/>
          <p:nvPr/>
        </p:nvSpPr>
        <p:spPr>
          <a:xfrm>
            <a:off x="765856" y="2640633"/>
            <a:ext cx="2765565" cy="1680671"/>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2" name="TextBox 1">
            <a:extLst>
              <a:ext uri="{FF2B5EF4-FFF2-40B4-BE49-F238E27FC236}">
                <a16:creationId xmlns:a16="http://schemas.microsoft.com/office/drawing/2014/main" id="{3FBA6390-F666-E542-1266-AB3E457C9D69}"/>
              </a:ext>
            </a:extLst>
          </p:cNvPr>
          <p:cNvSpPr txBox="1"/>
          <p:nvPr/>
        </p:nvSpPr>
        <p:spPr>
          <a:xfrm>
            <a:off x="979090" y="2879118"/>
            <a:ext cx="2339096" cy="1200329"/>
          </a:xfrm>
          <a:prstGeom prst="rect">
            <a:avLst/>
          </a:prstGeom>
          <a:noFill/>
        </p:spPr>
        <p:txBody>
          <a:bodyPr wrap="square" rtlCol="0">
            <a:spAutoFit/>
          </a:bodyPr>
          <a:lstStyle/>
          <a:p>
            <a:pPr lvl="0"/>
            <a:r>
              <a:rPr lang="en-US" altLang="en-US" sz="2400" b="1" dirty="0">
                <a:solidFill>
                  <a:schemeClr val="bg1"/>
                </a:solidFill>
              </a:rPr>
              <a:t>If you fear 26% occupancy might not be reached</a:t>
            </a:r>
            <a:endParaRPr lang="en-GB" sz="2400" b="1" dirty="0">
              <a:solidFill>
                <a:schemeClr val="bg1"/>
              </a:solidFill>
            </a:endParaRPr>
          </a:p>
        </p:txBody>
      </p:sp>
      <p:sp>
        <p:nvSpPr>
          <p:cNvPr id="17" name="TextBox 16">
            <a:extLst>
              <a:ext uri="{FF2B5EF4-FFF2-40B4-BE49-F238E27FC236}">
                <a16:creationId xmlns:a16="http://schemas.microsoft.com/office/drawing/2014/main" id="{AB30C36F-F253-DC52-1E2B-E4BA8CCF6389}"/>
              </a:ext>
            </a:extLst>
          </p:cNvPr>
          <p:cNvSpPr txBox="1"/>
          <p:nvPr/>
        </p:nvSpPr>
        <p:spPr>
          <a:xfrm>
            <a:off x="3803378" y="2526193"/>
            <a:ext cx="8012166" cy="3939540"/>
          </a:xfrm>
          <a:prstGeom prst="rect">
            <a:avLst/>
          </a:prstGeom>
          <a:noFill/>
        </p:spPr>
        <p:txBody>
          <a:bodyPr wrap="square" rtlCol="0">
            <a:spAutoFit/>
          </a:bodyPr>
          <a:lstStyle/>
          <a:p>
            <a:pPr>
              <a:spcAft>
                <a:spcPts val="600"/>
              </a:spcAft>
            </a:pPr>
            <a:r>
              <a:rPr lang="en-US" sz="2400" b="1" dirty="0">
                <a:solidFill>
                  <a:srgbClr val="494949"/>
                </a:solidFill>
              </a:rPr>
              <a:t>Continuing the Case Study Example, if you fear that 26% occupancy might not be reached, you can see how to improve the picture. </a:t>
            </a:r>
          </a:p>
          <a:p>
            <a:pPr>
              <a:spcAft>
                <a:spcPts val="600"/>
              </a:spcAft>
            </a:pPr>
            <a:r>
              <a:rPr lang="en-US" sz="2400" b="1" dirty="0">
                <a:solidFill>
                  <a:srgbClr val="E96751"/>
                </a:solidFill>
              </a:rPr>
              <a:t>For example, </a:t>
            </a:r>
            <a:r>
              <a:rPr lang="en-US" sz="2400" b="1" dirty="0">
                <a:solidFill>
                  <a:srgbClr val="494949"/>
                </a:solidFill>
              </a:rPr>
              <a:t>reducing fixed costs </a:t>
            </a:r>
            <a:r>
              <a:rPr lang="en-US" sz="2400" dirty="0">
                <a:solidFill>
                  <a:srgbClr val="494949"/>
                </a:solidFill>
              </a:rPr>
              <a:t>by €5,000 would lower the break-even point, while increasing the average price by €10 would raise the profit per night and reduce the number of break-even nights needed. </a:t>
            </a:r>
          </a:p>
          <a:p>
            <a:pPr>
              <a:spcAft>
                <a:spcPts val="600"/>
              </a:spcAft>
            </a:pPr>
            <a:r>
              <a:rPr lang="en-US" sz="2400" b="1" dirty="0">
                <a:solidFill>
                  <a:srgbClr val="459597"/>
                </a:solidFill>
              </a:rPr>
              <a:t>Tip: </a:t>
            </a:r>
            <a:r>
              <a:rPr lang="en-US" sz="2400" dirty="0">
                <a:solidFill>
                  <a:srgbClr val="494949"/>
                </a:solidFill>
              </a:rPr>
              <a:t>Use a spreadsheet to experiment with these numbers (e.g., a formula for break-even occupancy) to determine which levers (cost or price) have the most </a:t>
            </a:r>
            <a:r>
              <a:rPr lang="en-US" sz="2400" dirty="0" err="1">
                <a:solidFill>
                  <a:srgbClr val="494949"/>
                </a:solidFill>
              </a:rPr>
              <a:t>most</a:t>
            </a:r>
            <a:r>
              <a:rPr lang="en-US" sz="2400" dirty="0">
                <a:solidFill>
                  <a:srgbClr val="494949"/>
                </a:solidFill>
              </a:rPr>
              <a:t> tremendous impact.</a:t>
            </a:r>
          </a:p>
        </p:txBody>
      </p:sp>
    </p:spTree>
    <p:extLst>
      <p:ext uri="{BB962C8B-B14F-4D97-AF65-F5344CB8AC3E}">
        <p14:creationId xmlns:p14="http://schemas.microsoft.com/office/powerpoint/2010/main" val="2439366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A1298-00EF-7312-4C5D-B4F0F3C2AFE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669E0C1-CF22-7526-6065-4A603B5E4015}"/>
              </a:ext>
            </a:extLst>
          </p:cNvPr>
          <p:cNvSpPr/>
          <p:nvPr/>
        </p:nvSpPr>
        <p:spPr>
          <a:xfrm>
            <a:off x="722179" y="275931"/>
            <a:ext cx="11012621" cy="5822385"/>
          </a:xfrm>
          <a:prstGeom prst="rect">
            <a:avLst/>
          </a:prstGeom>
          <a:ln>
            <a:solidFill>
              <a:srgbClr val="E9675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A65C11FE-F245-D84B-59C8-ECFD24845D57}"/>
              </a:ext>
            </a:extLst>
          </p:cNvPr>
          <p:cNvSpPr/>
          <p:nvPr/>
        </p:nvSpPr>
        <p:spPr>
          <a:xfrm>
            <a:off x="685112" y="395779"/>
            <a:ext cx="2765565" cy="1680671"/>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TextBox 12">
            <a:extLst>
              <a:ext uri="{FF2B5EF4-FFF2-40B4-BE49-F238E27FC236}">
                <a16:creationId xmlns:a16="http://schemas.microsoft.com/office/drawing/2014/main" id="{C6BA5194-A504-1E06-3080-967C7C759883}"/>
              </a:ext>
            </a:extLst>
          </p:cNvPr>
          <p:cNvSpPr txBox="1"/>
          <p:nvPr/>
        </p:nvSpPr>
        <p:spPr>
          <a:xfrm>
            <a:off x="898346" y="719206"/>
            <a:ext cx="2339096" cy="830997"/>
          </a:xfrm>
          <a:prstGeom prst="rect">
            <a:avLst/>
          </a:prstGeom>
          <a:noFill/>
        </p:spPr>
        <p:txBody>
          <a:bodyPr wrap="square" rtlCol="0">
            <a:spAutoFit/>
          </a:bodyPr>
          <a:lstStyle/>
          <a:p>
            <a:pPr lvl="0" algn="ctr"/>
            <a:r>
              <a:rPr lang="en-US" altLang="en-US" sz="2400" b="1" dirty="0">
                <a:solidFill>
                  <a:schemeClr val="bg1"/>
                </a:solidFill>
              </a:rPr>
              <a:t>Return on Investment (ROI)</a:t>
            </a:r>
            <a:endParaRPr lang="en-GB" sz="2400" b="1" dirty="0">
              <a:solidFill>
                <a:schemeClr val="bg1"/>
              </a:solidFill>
            </a:endParaRPr>
          </a:p>
        </p:txBody>
      </p:sp>
      <p:sp>
        <p:nvSpPr>
          <p:cNvPr id="17" name="TextBox 16">
            <a:extLst>
              <a:ext uri="{FF2B5EF4-FFF2-40B4-BE49-F238E27FC236}">
                <a16:creationId xmlns:a16="http://schemas.microsoft.com/office/drawing/2014/main" id="{B4A60999-70F3-A3FA-EBEA-20BAB13A6445}"/>
              </a:ext>
            </a:extLst>
          </p:cNvPr>
          <p:cNvSpPr txBox="1"/>
          <p:nvPr/>
        </p:nvSpPr>
        <p:spPr>
          <a:xfrm>
            <a:off x="3722634" y="281339"/>
            <a:ext cx="8012166" cy="5355312"/>
          </a:xfrm>
          <a:prstGeom prst="rect">
            <a:avLst/>
          </a:prstGeom>
          <a:noFill/>
        </p:spPr>
        <p:txBody>
          <a:bodyPr wrap="square" rtlCol="0">
            <a:spAutoFit/>
          </a:bodyPr>
          <a:lstStyle/>
          <a:p>
            <a:pPr>
              <a:spcAft>
                <a:spcPts val="600"/>
              </a:spcAft>
            </a:pPr>
            <a:r>
              <a:rPr lang="en-US" sz="2400" b="1" dirty="0">
                <a:solidFill>
                  <a:srgbClr val="EC7C69"/>
                </a:solidFill>
              </a:rPr>
              <a:t>Remember</a:t>
            </a:r>
            <a:r>
              <a:rPr lang="en-US" sz="2400" b="1" dirty="0">
                <a:solidFill>
                  <a:srgbClr val="459597"/>
                </a:solidFill>
              </a:rPr>
              <a:t> </a:t>
            </a:r>
            <a:r>
              <a:rPr lang="en-US" sz="2400" dirty="0">
                <a:solidFill>
                  <a:srgbClr val="494949"/>
                </a:solidFill>
              </a:rPr>
              <a:t>that break-even doesn’t account for repaying your initial investment or loans – it’s purely on an operational basis, year-by-year. </a:t>
            </a:r>
          </a:p>
          <a:p>
            <a:pPr>
              <a:spcAft>
                <a:spcPts val="600"/>
              </a:spcAft>
            </a:pPr>
            <a:endParaRPr lang="en-US" sz="2400" dirty="0">
              <a:solidFill>
                <a:srgbClr val="494949"/>
              </a:solidFill>
            </a:endParaRPr>
          </a:p>
          <a:p>
            <a:pPr>
              <a:spcAft>
                <a:spcPts val="600"/>
              </a:spcAft>
            </a:pPr>
            <a:r>
              <a:rPr lang="en-US" sz="2400" b="1" dirty="0">
                <a:solidFill>
                  <a:srgbClr val="494949"/>
                </a:solidFill>
              </a:rPr>
              <a:t>To recoup your startup costs </a:t>
            </a:r>
            <a:r>
              <a:rPr lang="en-US" sz="2400" dirty="0">
                <a:solidFill>
                  <a:srgbClr val="494949"/>
                </a:solidFill>
              </a:rPr>
              <a:t>(such as the €256k from earlier), you’d want to generate profits over time or have sufficient cash flow to service any debt used to finance the setup.</a:t>
            </a:r>
          </a:p>
          <a:p>
            <a:pPr>
              <a:spcAft>
                <a:spcPts val="600"/>
              </a:spcAft>
            </a:pPr>
            <a:r>
              <a:rPr lang="en-US" sz="2400" dirty="0">
                <a:solidFill>
                  <a:srgbClr val="494949"/>
                </a:solidFill>
              </a:rPr>
              <a:t> </a:t>
            </a:r>
          </a:p>
          <a:p>
            <a:pPr>
              <a:spcAft>
                <a:spcPts val="600"/>
              </a:spcAft>
            </a:pPr>
            <a:r>
              <a:rPr lang="en-US" sz="2400" dirty="0">
                <a:solidFill>
                  <a:srgbClr val="494949"/>
                </a:solidFill>
              </a:rPr>
              <a:t>One measure of </a:t>
            </a:r>
            <a:r>
              <a:rPr lang="en-US" sz="2400" b="1" dirty="0">
                <a:solidFill>
                  <a:srgbClr val="494949"/>
                </a:solidFill>
              </a:rPr>
              <a:t>return is ROI (Return on Investment), </a:t>
            </a:r>
            <a:r>
              <a:rPr lang="en-US" sz="2400" dirty="0">
                <a:solidFill>
                  <a:srgbClr val="494949"/>
                </a:solidFill>
              </a:rPr>
              <a:t>which calculates profit relative to the initial investment. </a:t>
            </a:r>
          </a:p>
          <a:p>
            <a:pPr>
              <a:spcAft>
                <a:spcPts val="600"/>
              </a:spcAft>
            </a:pPr>
            <a:endParaRPr lang="en-US" sz="2400" dirty="0">
              <a:solidFill>
                <a:srgbClr val="494949"/>
              </a:solidFill>
            </a:endParaRPr>
          </a:p>
          <a:p>
            <a:pPr>
              <a:spcAft>
                <a:spcPts val="600"/>
              </a:spcAft>
            </a:pPr>
            <a:r>
              <a:rPr lang="en-US" sz="2400" b="1" dirty="0">
                <a:solidFill>
                  <a:srgbClr val="E96751"/>
                </a:solidFill>
              </a:rPr>
              <a:t>For example</a:t>
            </a:r>
            <a:r>
              <a:rPr lang="en-US" sz="2400" dirty="0">
                <a:solidFill>
                  <a:srgbClr val="494949"/>
                </a:solidFill>
              </a:rPr>
              <a:t>, if you invested €100k and made €10k profit in Year 1, that’s a 10% ROI for that year. </a:t>
            </a:r>
          </a:p>
        </p:txBody>
      </p:sp>
      <p:sp>
        <p:nvSpPr>
          <p:cNvPr id="3" name="TextBox 2">
            <a:extLst>
              <a:ext uri="{FF2B5EF4-FFF2-40B4-BE49-F238E27FC236}">
                <a16:creationId xmlns:a16="http://schemas.microsoft.com/office/drawing/2014/main" id="{627A1743-C9C8-F166-8B23-C321B80DD32F}"/>
              </a:ext>
            </a:extLst>
          </p:cNvPr>
          <p:cNvSpPr txBox="1"/>
          <p:nvPr/>
        </p:nvSpPr>
        <p:spPr>
          <a:xfrm>
            <a:off x="593177" y="6277555"/>
            <a:ext cx="6096000" cy="369332"/>
          </a:xfrm>
          <a:prstGeom prst="rect">
            <a:avLst/>
          </a:prstGeom>
          <a:noFill/>
        </p:spPr>
        <p:txBody>
          <a:bodyPr wrap="square">
            <a:spAutoFit/>
          </a:bodyPr>
          <a:lstStyle/>
          <a:p>
            <a:pPr>
              <a:buNone/>
            </a:pPr>
            <a:r>
              <a:rPr lang="en-US" i="0" dirty="0">
                <a:solidFill>
                  <a:srgbClr val="00B0F0"/>
                </a:solidFill>
                <a:effectLst/>
                <a:hlinkClick r:id="rId2">
                  <a:extLst>
                    <a:ext uri="{A12FA001-AC4F-418D-AE19-62706E023703}">
                      <ahyp:hlinkClr xmlns:ahyp="http://schemas.microsoft.com/office/drawing/2018/hyperlinkcolor" val="tx"/>
                    </a:ext>
                  </a:extLst>
                </a:hlinkClick>
              </a:rPr>
              <a:t>Starting a Glamping Business: The Ultimate Guide</a:t>
            </a:r>
            <a:endParaRPr lang="en-US" i="0" dirty="0">
              <a:solidFill>
                <a:srgbClr val="00B0F0"/>
              </a:solidFill>
              <a:effectLst/>
            </a:endParaRPr>
          </a:p>
        </p:txBody>
      </p:sp>
    </p:spTree>
    <p:extLst>
      <p:ext uri="{BB962C8B-B14F-4D97-AF65-F5344CB8AC3E}">
        <p14:creationId xmlns:p14="http://schemas.microsoft.com/office/powerpoint/2010/main" val="4154859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66E7C-9B07-64F2-F758-CAAE269A8AE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DD869FD-68DD-1169-4996-8F1B334051C5}"/>
              </a:ext>
            </a:extLst>
          </p:cNvPr>
          <p:cNvSpPr/>
          <p:nvPr/>
        </p:nvSpPr>
        <p:spPr>
          <a:xfrm>
            <a:off x="722179" y="275931"/>
            <a:ext cx="11012621" cy="5822385"/>
          </a:xfrm>
          <a:prstGeom prst="rect">
            <a:avLst/>
          </a:prstGeom>
          <a:ln>
            <a:solidFill>
              <a:srgbClr val="E9675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D0BACE18-8186-D641-774C-101491A7D97F}"/>
              </a:ext>
            </a:extLst>
          </p:cNvPr>
          <p:cNvSpPr/>
          <p:nvPr/>
        </p:nvSpPr>
        <p:spPr>
          <a:xfrm>
            <a:off x="685112" y="395779"/>
            <a:ext cx="2765565" cy="1680671"/>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TextBox 12">
            <a:extLst>
              <a:ext uri="{FF2B5EF4-FFF2-40B4-BE49-F238E27FC236}">
                <a16:creationId xmlns:a16="http://schemas.microsoft.com/office/drawing/2014/main" id="{1AA38AC4-6853-ED04-3ED9-9D64B6CCC10E}"/>
              </a:ext>
            </a:extLst>
          </p:cNvPr>
          <p:cNvSpPr txBox="1"/>
          <p:nvPr/>
        </p:nvSpPr>
        <p:spPr>
          <a:xfrm>
            <a:off x="898346" y="719206"/>
            <a:ext cx="2339096" cy="830997"/>
          </a:xfrm>
          <a:prstGeom prst="rect">
            <a:avLst/>
          </a:prstGeom>
          <a:noFill/>
        </p:spPr>
        <p:txBody>
          <a:bodyPr wrap="square" rtlCol="0">
            <a:spAutoFit/>
          </a:bodyPr>
          <a:lstStyle/>
          <a:p>
            <a:pPr lvl="0" algn="ctr"/>
            <a:r>
              <a:rPr lang="en-US" altLang="en-US" sz="2400" b="1" dirty="0">
                <a:solidFill>
                  <a:schemeClr val="bg1"/>
                </a:solidFill>
              </a:rPr>
              <a:t>Return on Investment (ROI)</a:t>
            </a:r>
            <a:endParaRPr lang="en-GB" sz="2400" b="1" dirty="0">
              <a:solidFill>
                <a:schemeClr val="bg1"/>
              </a:solidFill>
            </a:endParaRPr>
          </a:p>
        </p:txBody>
      </p:sp>
      <p:sp>
        <p:nvSpPr>
          <p:cNvPr id="17" name="TextBox 16">
            <a:extLst>
              <a:ext uri="{FF2B5EF4-FFF2-40B4-BE49-F238E27FC236}">
                <a16:creationId xmlns:a16="http://schemas.microsoft.com/office/drawing/2014/main" id="{82A99669-4BF2-4ACE-F36D-74AC7260AB6E}"/>
              </a:ext>
            </a:extLst>
          </p:cNvPr>
          <p:cNvSpPr txBox="1"/>
          <p:nvPr/>
        </p:nvSpPr>
        <p:spPr>
          <a:xfrm>
            <a:off x="3722634" y="281339"/>
            <a:ext cx="7124660" cy="3647152"/>
          </a:xfrm>
          <a:prstGeom prst="rect">
            <a:avLst/>
          </a:prstGeom>
          <a:noFill/>
        </p:spPr>
        <p:txBody>
          <a:bodyPr wrap="square" rtlCol="0">
            <a:spAutoFit/>
          </a:bodyPr>
          <a:lstStyle/>
          <a:p>
            <a:pPr>
              <a:spcAft>
                <a:spcPts val="600"/>
              </a:spcAft>
            </a:pPr>
            <a:endParaRPr lang="en-US" sz="2400" dirty="0">
              <a:solidFill>
                <a:srgbClr val="494949"/>
              </a:solidFill>
            </a:endParaRPr>
          </a:p>
          <a:p>
            <a:pPr>
              <a:spcAft>
                <a:spcPts val="600"/>
              </a:spcAft>
            </a:pPr>
            <a:r>
              <a:rPr lang="en-US" sz="2400" b="1" dirty="0">
                <a:solidFill>
                  <a:srgbClr val="494949"/>
                </a:solidFill>
              </a:rPr>
              <a:t>High-end glamping </a:t>
            </a:r>
            <a:r>
              <a:rPr lang="en-US" sz="2400" dirty="0">
                <a:solidFill>
                  <a:srgbClr val="494949"/>
                </a:solidFill>
              </a:rPr>
              <a:t>can sometimes achieve fast ROI – one analysis showed even a relatively costly safari lodge tent could </a:t>
            </a:r>
            <a:r>
              <a:rPr lang="en-US" sz="2400" i="1" dirty="0">
                <a:solidFill>
                  <a:srgbClr val="494949"/>
                </a:solidFill>
              </a:rPr>
              <a:t>pay for itself in a few seasons</a:t>
            </a:r>
            <a:r>
              <a:rPr lang="en-US" sz="2400" dirty="0">
                <a:solidFill>
                  <a:srgbClr val="494949"/>
                </a:solidFill>
              </a:rPr>
              <a:t> if occupancy and rates are strong, while simpler structures can recoup investment in the first year.</a:t>
            </a:r>
          </a:p>
          <a:p>
            <a:pPr>
              <a:spcAft>
                <a:spcPts val="600"/>
              </a:spcAft>
            </a:pPr>
            <a:endParaRPr lang="en-US" sz="2400" dirty="0">
              <a:solidFill>
                <a:srgbClr val="494949"/>
              </a:solidFill>
            </a:endParaRPr>
          </a:p>
          <a:p>
            <a:pPr>
              <a:spcAft>
                <a:spcPts val="600"/>
              </a:spcAft>
            </a:pPr>
            <a:r>
              <a:rPr lang="en-US" sz="2400" dirty="0">
                <a:solidFill>
                  <a:srgbClr val="494949"/>
                </a:solidFill>
              </a:rPr>
              <a:t>But as a beginner, focus first on breaking even and steadily improving from there.</a:t>
            </a:r>
          </a:p>
        </p:txBody>
      </p:sp>
      <p:sp>
        <p:nvSpPr>
          <p:cNvPr id="3" name="TextBox 2">
            <a:extLst>
              <a:ext uri="{FF2B5EF4-FFF2-40B4-BE49-F238E27FC236}">
                <a16:creationId xmlns:a16="http://schemas.microsoft.com/office/drawing/2014/main" id="{B761227E-CAE2-DF3B-CDE2-D01ACB47672C}"/>
              </a:ext>
            </a:extLst>
          </p:cNvPr>
          <p:cNvSpPr txBox="1"/>
          <p:nvPr/>
        </p:nvSpPr>
        <p:spPr>
          <a:xfrm>
            <a:off x="593177" y="6277555"/>
            <a:ext cx="6096000" cy="369332"/>
          </a:xfrm>
          <a:prstGeom prst="rect">
            <a:avLst/>
          </a:prstGeom>
          <a:noFill/>
        </p:spPr>
        <p:txBody>
          <a:bodyPr wrap="square">
            <a:spAutoFit/>
          </a:bodyPr>
          <a:lstStyle/>
          <a:p>
            <a:pPr>
              <a:buNone/>
            </a:pPr>
            <a:r>
              <a:rPr lang="en-US" i="0" dirty="0">
                <a:solidFill>
                  <a:srgbClr val="00B0F0"/>
                </a:solidFill>
                <a:effectLst/>
                <a:hlinkClick r:id="rId2">
                  <a:extLst>
                    <a:ext uri="{A12FA001-AC4F-418D-AE19-62706E023703}">
                      <ahyp:hlinkClr xmlns:ahyp="http://schemas.microsoft.com/office/drawing/2018/hyperlinkcolor" val="tx"/>
                    </a:ext>
                  </a:extLst>
                </a:hlinkClick>
              </a:rPr>
              <a:t>Starting a Glamping Business: The Ultimate Guide</a:t>
            </a:r>
            <a:endParaRPr lang="en-US" i="0" dirty="0">
              <a:solidFill>
                <a:srgbClr val="00B0F0"/>
              </a:solidFill>
              <a:effectLst/>
            </a:endParaRPr>
          </a:p>
        </p:txBody>
      </p:sp>
    </p:spTree>
    <p:extLst>
      <p:ext uri="{BB962C8B-B14F-4D97-AF65-F5344CB8AC3E}">
        <p14:creationId xmlns:p14="http://schemas.microsoft.com/office/powerpoint/2010/main" val="19917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B61D6-A35F-4D8E-4AE8-7EA389AE453F}"/>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B110B2B-0FBD-2958-F984-38ECA4BD53A9}"/>
              </a:ext>
            </a:extLst>
          </p:cNvPr>
          <p:cNvSpPr/>
          <p:nvPr/>
        </p:nvSpPr>
        <p:spPr>
          <a:xfrm>
            <a:off x="4041756" y="3314700"/>
            <a:ext cx="7817046" cy="3286126"/>
          </a:xfrm>
          <a:prstGeom prst="roundRect">
            <a:avLst/>
          </a:prstGeom>
          <a:solidFill>
            <a:srgbClr val="418D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8E033332-EC82-0DD6-14BA-B60A4B6D107D}"/>
              </a:ext>
            </a:extLst>
          </p:cNvPr>
          <p:cNvSpPr>
            <a:spLocks noGrp="1"/>
          </p:cNvSpPr>
          <p:nvPr>
            <p:ph type="body" sz="quarter" idx="16"/>
          </p:nvPr>
        </p:nvSpPr>
        <p:spPr>
          <a:xfrm>
            <a:off x="4443301" y="186544"/>
            <a:ext cx="7221426" cy="803654"/>
          </a:xfrm>
        </p:spPr>
        <p:txBody>
          <a:bodyPr/>
          <a:lstStyle/>
          <a:p>
            <a:r>
              <a:rPr lang="en-IE" dirty="0"/>
              <a:t>Calculate the Occupancy Rate</a:t>
            </a:r>
            <a:endParaRPr lang="en-IE" sz="2400" b="0" i="1" dirty="0">
              <a:solidFill>
                <a:srgbClr val="E96751"/>
              </a:solidFill>
            </a:endParaRPr>
          </a:p>
        </p:txBody>
      </p:sp>
      <p:sp>
        <p:nvSpPr>
          <p:cNvPr id="7" name="Text Placeholder 6">
            <a:extLst>
              <a:ext uri="{FF2B5EF4-FFF2-40B4-BE49-F238E27FC236}">
                <a16:creationId xmlns:a16="http://schemas.microsoft.com/office/drawing/2014/main" id="{66147393-0BF8-34B5-E396-26A2EFED047C}"/>
              </a:ext>
            </a:extLst>
          </p:cNvPr>
          <p:cNvSpPr>
            <a:spLocks noGrp="1"/>
          </p:cNvSpPr>
          <p:nvPr>
            <p:ph type="body" sz="quarter" idx="21"/>
          </p:nvPr>
        </p:nvSpPr>
        <p:spPr>
          <a:xfrm>
            <a:off x="4443301" y="696052"/>
            <a:ext cx="7301024" cy="4530541"/>
          </a:xfrm>
        </p:spPr>
        <p:txBody>
          <a:bodyPr/>
          <a:lstStyle/>
          <a:p>
            <a:pPr>
              <a:spcAft>
                <a:spcPts val="600"/>
              </a:spcAft>
            </a:pPr>
            <a:r>
              <a:rPr lang="en-IE" dirty="0"/>
              <a:t>With break-even nights (from Option A or B) and your available nights, you can find the </a:t>
            </a:r>
            <a:r>
              <a:rPr lang="en-IE" b="1" dirty="0"/>
              <a:t>occupancy rate required to break even</a:t>
            </a:r>
            <a:r>
              <a:rPr lang="en-IE" dirty="0"/>
              <a:t>. </a:t>
            </a:r>
            <a:r>
              <a:rPr lang="en-US" dirty="0"/>
              <a:t>The occupancy rate is simply the percentage of available nights that are</a:t>
            </a:r>
            <a:r>
              <a:rPr lang="en-IE" dirty="0"/>
              <a:t> booked (occupied). </a:t>
            </a:r>
          </a:p>
          <a:p>
            <a:pPr>
              <a:spcAft>
                <a:spcPts val="600"/>
              </a:spcAft>
            </a:pPr>
            <a:r>
              <a:rPr lang="en-IE" b="1" dirty="0">
                <a:solidFill>
                  <a:srgbClr val="E96751"/>
                </a:solidFill>
              </a:rPr>
              <a:t>Formula: </a:t>
            </a:r>
            <a:r>
              <a:rPr lang="en-IE" b="1" dirty="0">
                <a:solidFill>
                  <a:srgbClr val="595959"/>
                </a:solidFill>
              </a:rPr>
              <a:t>Occupancy Rate = (Booked Nights ÷ Available Nights) × 100%</a:t>
            </a:r>
            <a:r>
              <a:rPr lang="en-IE" dirty="0">
                <a:solidFill>
                  <a:srgbClr val="595959"/>
                </a:solidFill>
              </a:rPr>
              <a:t>. In this case, use your break-even nights as the “booked nights” needed. </a:t>
            </a:r>
          </a:p>
          <a:p>
            <a:pPr>
              <a:spcAft>
                <a:spcPts val="600"/>
              </a:spcAft>
            </a:pPr>
            <a:endParaRPr lang="en-IE" sz="1000" b="1" i="1" dirty="0">
              <a:solidFill>
                <a:schemeClr val="bg1"/>
              </a:solidFill>
            </a:endParaRPr>
          </a:p>
          <a:p>
            <a:pPr>
              <a:spcAft>
                <a:spcPts val="600"/>
              </a:spcAft>
            </a:pPr>
            <a:r>
              <a:rPr lang="en-IE" sz="2600" b="1" i="1" dirty="0">
                <a:solidFill>
                  <a:schemeClr val="bg1"/>
                </a:solidFill>
              </a:rPr>
              <a:t>Example:</a:t>
            </a:r>
            <a:r>
              <a:rPr lang="en-IE" sz="2600" b="1" dirty="0">
                <a:solidFill>
                  <a:schemeClr val="bg1"/>
                </a:solidFill>
              </a:rPr>
              <a:t> </a:t>
            </a:r>
            <a:r>
              <a:rPr lang="en-IE" i="1" dirty="0">
                <a:solidFill>
                  <a:schemeClr val="bg1"/>
                </a:solidFill>
              </a:rPr>
              <a:t>Continuing Option B’s example: break-even 196 nights. If you have 365 nights available, the required occupancy is 196/365 = </a:t>
            </a:r>
            <a:r>
              <a:rPr lang="en-IE" b="1" i="1" dirty="0">
                <a:solidFill>
                  <a:schemeClr val="bg1"/>
                </a:solidFill>
              </a:rPr>
              <a:t>54%</a:t>
            </a:r>
            <a:r>
              <a:rPr lang="en-IE" i="1" dirty="0">
                <a:solidFill>
                  <a:schemeClr val="bg1"/>
                </a:solidFill>
              </a:rPr>
              <a:t>. </a:t>
            </a:r>
          </a:p>
          <a:p>
            <a:pPr>
              <a:spcAft>
                <a:spcPts val="600"/>
              </a:spcAft>
            </a:pPr>
            <a:r>
              <a:rPr lang="en-IE" i="1" dirty="0">
                <a:solidFill>
                  <a:schemeClr val="bg1"/>
                </a:solidFill>
              </a:rPr>
              <a:t>If you </a:t>
            </a:r>
            <a:r>
              <a:rPr lang="en-US" i="1" dirty="0">
                <a:solidFill>
                  <a:schemeClr val="bg1"/>
                </a:solidFill>
              </a:rPr>
              <a:t>had only 320 nights available (due to closures), then 196/320 = 61% occupancy is </a:t>
            </a:r>
            <a:r>
              <a:rPr lang="en-IE" i="1" dirty="0">
                <a:solidFill>
                  <a:schemeClr val="bg1"/>
                </a:solidFill>
              </a:rPr>
              <a:t>needed.</a:t>
            </a:r>
            <a:r>
              <a:rPr lang="en-IE" dirty="0">
                <a:solidFill>
                  <a:schemeClr val="bg1"/>
                </a:solidFill>
              </a:rPr>
              <a:t> </a:t>
            </a:r>
          </a:p>
          <a:p>
            <a:pPr>
              <a:spcAft>
                <a:spcPts val="600"/>
              </a:spcAft>
            </a:pPr>
            <a:r>
              <a:rPr lang="en-IE" dirty="0">
                <a:solidFill>
                  <a:schemeClr val="bg1"/>
                </a:solidFill>
              </a:rPr>
              <a:t>This number tells you how intensive your booking rate must be. A required </a:t>
            </a:r>
            <a:r>
              <a:rPr lang="en-IE" b="1" dirty="0">
                <a:solidFill>
                  <a:schemeClr val="bg1"/>
                </a:solidFill>
              </a:rPr>
              <a:t>60% occupancy </a:t>
            </a:r>
            <a:r>
              <a:rPr lang="en-IE" dirty="0">
                <a:solidFill>
                  <a:schemeClr val="bg1"/>
                </a:solidFill>
              </a:rPr>
              <a:t>to break even means you need to fill a little over </a:t>
            </a:r>
            <a:r>
              <a:rPr lang="en-IE" b="1" dirty="0">
                <a:solidFill>
                  <a:schemeClr val="bg1"/>
                </a:solidFill>
              </a:rPr>
              <a:t>half of all available nights on average. </a:t>
            </a:r>
          </a:p>
        </p:txBody>
      </p:sp>
      <p:sp>
        <p:nvSpPr>
          <p:cNvPr id="5" name="Text Placeholder 4">
            <a:extLst>
              <a:ext uri="{FF2B5EF4-FFF2-40B4-BE49-F238E27FC236}">
                <a16:creationId xmlns:a16="http://schemas.microsoft.com/office/drawing/2014/main" id="{54ACCBCD-421F-6D60-1609-545FF24FBD15}"/>
              </a:ext>
            </a:extLst>
          </p:cNvPr>
          <p:cNvSpPr>
            <a:spLocks noGrp="1"/>
          </p:cNvSpPr>
          <p:nvPr>
            <p:ph type="body" sz="quarter" idx="18"/>
          </p:nvPr>
        </p:nvSpPr>
        <p:spPr>
          <a:xfrm>
            <a:off x="98083" y="1904414"/>
            <a:ext cx="3562527" cy="1049221"/>
          </a:xfrm>
        </p:spPr>
        <p:txBody>
          <a:bodyPr/>
          <a:lstStyle/>
          <a:p>
            <a:r>
              <a:rPr lang="en-US" b="0" dirty="0"/>
              <a:t>Calculate the Occupancy Rate Needed to Break Even</a:t>
            </a:r>
            <a:endParaRPr lang="en-IE" b="0" dirty="0"/>
          </a:p>
        </p:txBody>
      </p:sp>
      <p:sp>
        <p:nvSpPr>
          <p:cNvPr id="2" name="Text Placeholder 5">
            <a:extLst>
              <a:ext uri="{FF2B5EF4-FFF2-40B4-BE49-F238E27FC236}">
                <a16:creationId xmlns:a16="http://schemas.microsoft.com/office/drawing/2014/main" id="{A8BEC3CA-3BC9-937B-7AC3-B58D2E342399}"/>
              </a:ext>
            </a:extLst>
          </p:cNvPr>
          <p:cNvSpPr txBox="1">
            <a:spLocks/>
          </p:cNvSpPr>
          <p:nvPr/>
        </p:nvSpPr>
        <p:spPr>
          <a:xfrm>
            <a:off x="333198" y="962663"/>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Occupancy Rate</a:t>
            </a:r>
          </a:p>
          <a:p>
            <a:endParaRPr lang="en-IE" dirty="0"/>
          </a:p>
        </p:txBody>
      </p:sp>
      <p:sp>
        <p:nvSpPr>
          <p:cNvPr id="6" name="TextBox 5">
            <a:extLst>
              <a:ext uri="{FF2B5EF4-FFF2-40B4-BE49-F238E27FC236}">
                <a16:creationId xmlns:a16="http://schemas.microsoft.com/office/drawing/2014/main" id="{64777F72-5BB8-B644-1569-98FA631DBA9B}"/>
              </a:ext>
            </a:extLst>
          </p:cNvPr>
          <p:cNvSpPr txBox="1"/>
          <p:nvPr/>
        </p:nvSpPr>
        <p:spPr>
          <a:xfrm>
            <a:off x="333198" y="4058721"/>
            <a:ext cx="6096000" cy="369332"/>
          </a:xfrm>
          <a:prstGeom prst="rect">
            <a:avLst/>
          </a:prstGeom>
          <a:noFill/>
        </p:spPr>
        <p:txBody>
          <a:bodyPr wrap="square">
            <a:spAutoFit/>
          </a:bodyPr>
          <a:lstStyle/>
          <a:p>
            <a:pPr algn="l">
              <a:spcBef>
                <a:spcPts val="2250"/>
              </a:spcBef>
              <a:spcAft>
                <a:spcPts val="1500"/>
              </a:spcAft>
              <a:buNone/>
            </a:pPr>
            <a:r>
              <a:rPr lang="en-IE" b="0" i="0" dirty="0">
                <a:solidFill>
                  <a:srgbClr val="00B0F0"/>
                </a:solidFill>
                <a:effectLst/>
                <a:latin typeface="Riposte"/>
                <a:hlinkClick r:id="rId2">
                  <a:extLst>
                    <a:ext uri="{A12FA001-AC4F-418D-AE19-62706E023703}">
                      <ahyp:hlinkClr xmlns:ahyp="http://schemas.microsoft.com/office/drawing/2018/hyperlinkcolor" val="tx"/>
                    </a:ext>
                  </a:extLst>
                </a:hlinkClick>
              </a:rPr>
              <a:t>Occupancy Rate Formula</a:t>
            </a:r>
            <a:endParaRPr lang="en-IE" b="0" i="0" dirty="0">
              <a:solidFill>
                <a:srgbClr val="00B0F0"/>
              </a:solidFill>
              <a:effectLst/>
              <a:latin typeface="Riposte"/>
            </a:endParaRPr>
          </a:p>
        </p:txBody>
      </p:sp>
      <p:grpSp>
        <p:nvGrpSpPr>
          <p:cNvPr id="3" name="Group 2">
            <a:extLst>
              <a:ext uri="{FF2B5EF4-FFF2-40B4-BE49-F238E27FC236}">
                <a16:creationId xmlns:a16="http://schemas.microsoft.com/office/drawing/2014/main" id="{4008CE71-1066-C897-2C04-9D48BC5AE678}"/>
              </a:ext>
            </a:extLst>
          </p:cNvPr>
          <p:cNvGrpSpPr/>
          <p:nvPr/>
        </p:nvGrpSpPr>
        <p:grpSpPr>
          <a:xfrm>
            <a:off x="10920313" y="156057"/>
            <a:ext cx="1081945" cy="1011723"/>
            <a:chOff x="1016000" y="1137920"/>
            <a:chExt cx="1016000" cy="1016000"/>
          </a:xfrm>
        </p:grpSpPr>
        <p:sp>
          <p:nvSpPr>
            <p:cNvPr id="8" name="Oval 7">
              <a:extLst>
                <a:ext uri="{FF2B5EF4-FFF2-40B4-BE49-F238E27FC236}">
                  <a16:creationId xmlns:a16="http://schemas.microsoft.com/office/drawing/2014/main" id="{7CE72531-F84D-31C1-D661-2D9BC45DEEAA}"/>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5E1D6F7B-4EB9-AE01-ACC3-931859423138}"/>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21</a:t>
              </a:r>
            </a:p>
          </p:txBody>
        </p:sp>
      </p:grpSp>
    </p:spTree>
    <p:extLst>
      <p:ext uri="{BB962C8B-B14F-4D97-AF65-F5344CB8AC3E}">
        <p14:creationId xmlns:p14="http://schemas.microsoft.com/office/powerpoint/2010/main" val="41950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AD752475-2ED9-3B99-6303-648C08D6231E}"/>
              </a:ext>
            </a:extLst>
          </p:cNvPr>
          <p:cNvPicPr>
            <a:picLocks noChangeAspect="1"/>
          </p:cNvPicPr>
          <p:nvPr/>
        </p:nvPicPr>
        <p:blipFill rotWithShape="1">
          <a:blip r:embed="rId2"/>
          <a:srcRect l="10395" r="10395"/>
          <a:stretch/>
        </p:blipFill>
        <p:spPr>
          <a:xfrm>
            <a:off x="553074" y="6"/>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p:spPr>
      </p:pic>
      <p:sp>
        <p:nvSpPr>
          <p:cNvPr id="24" name="Text Placeholder 15">
            <a:extLst>
              <a:ext uri="{FF2B5EF4-FFF2-40B4-BE49-F238E27FC236}">
                <a16:creationId xmlns:a16="http://schemas.microsoft.com/office/drawing/2014/main" id="{CCDA8CD5-17FC-E52F-DB16-300EF1CCD847}"/>
              </a:ext>
            </a:extLst>
          </p:cNvPr>
          <p:cNvSpPr txBox="1">
            <a:spLocks/>
          </p:cNvSpPr>
          <p:nvPr/>
        </p:nvSpPr>
        <p:spPr>
          <a:xfrm rot="16200000">
            <a:off x="1731296" y="1271829"/>
            <a:ext cx="2953721" cy="4524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Photo Credit:</a:t>
            </a:r>
          </a:p>
          <a:p>
            <a:endParaRPr lang="en-GB" b="1" dirty="0"/>
          </a:p>
        </p:txBody>
      </p:sp>
      <p:sp>
        <p:nvSpPr>
          <p:cNvPr id="25" name="object 3">
            <a:extLst>
              <a:ext uri="{FF2B5EF4-FFF2-40B4-BE49-F238E27FC236}">
                <a16:creationId xmlns:a16="http://schemas.microsoft.com/office/drawing/2014/main" id="{3B5EAE3A-A170-0532-EE42-18941CFA72B0}"/>
              </a:ext>
            </a:extLst>
          </p:cNvPr>
          <p:cNvSpPr/>
          <p:nvPr/>
        </p:nvSpPr>
        <p:spPr>
          <a:xfrm rot="16200000">
            <a:off x="1716191"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r>
              <a:rPr lang="en-GB" dirty="0" err="1">
                <a:solidFill>
                  <a:schemeClr val="bg1"/>
                </a:solidFill>
              </a:rPr>
              <a:t>Natur</a:t>
            </a:r>
            <a:r>
              <a:rPr lang="en-GB" dirty="0">
                <a:solidFill>
                  <a:schemeClr val="bg1"/>
                </a:solidFill>
              </a:rPr>
              <a:t> Air Suite, Italy</a:t>
            </a:r>
            <a:endParaRPr dirty="0">
              <a:solidFill>
                <a:schemeClr val="bg1"/>
              </a:solidFill>
            </a:endParaRPr>
          </a:p>
        </p:txBody>
      </p:sp>
      <p:sp>
        <p:nvSpPr>
          <p:cNvPr id="26" name="Text Placeholder 32">
            <a:extLst>
              <a:ext uri="{FF2B5EF4-FFF2-40B4-BE49-F238E27FC236}">
                <a16:creationId xmlns:a16="http://schemas.microsoft.com/office/drawing/2014/main" id="{17D09387-393C-2361-F92B-28E3234FE9D4}"/>
              </a:ext>
            </a:extLst>
          </p:cNvPr>
          <p:cNvSpPr txBox="1">
            <a:spLocks/>
          </p:cNvSpPr>
          <p:nvPr/>
        </p:nvSpPr>
        <p:spPr>
          <a:xfrm>
            <a:off x="571579" y="4256509"/>
            <a:ext cx="2636194" cy="1399756"/>
          </a:xfrm>
          <a:prstGeom prst="rect">
            <a:avLst/>
          </a:prstGeom>
        </p:spPr>
        <p:txBody>
          <a:bodyPr anchor="t">
            <a:noAutofit/>
          </a:bodyPr>
          <a:lstStyle>
            <a:lvl1pPr marL="0" indent="0" algn="l" defTabSz="914400" rtl="0" eaLnBrk="1" latinLnBrk="0" hangingPunct="1">
              <a:lnSpc>
                <a:spcPts val="1220"/>
              </a:lnSpc>
              <a:spcBef>
                <a:spcPts val="0"/>
              </a:spcBef>
              <a:buFont typeface="Arial" panose="020B0604020202020204" pitchFamily="34" charset="0"/>
              <a:buNone/>
              <a:defRPr lang="en-US" sz="2000" b="1" kern="1200" dirty="0">
                <a:solidFill>
                  <a:schemeClr val="bg1">
                    <a:lumMod val="95000"/>
                  </a:schemeClr>
                </a:solidFill>
                <a:latin typeface="+mn-lt"/>
                <a:ea typeface="+mn-ea"/>
                <a:cs typeface="+mn-cs"/>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600"/>
              </a:spcAft>
            </a:pPr>
            <a:r>
              <a:rPr lang="en-US" sz="2400" b="0" dirty="0">
                <a:solidFill>
                  <a:schemeClr val="bg1"/>
                </a:solidFill>
              </a:rPr>
              <a:t>Find Your Break-even Point and Occupancy Rate</a:t>
            </a:r>
          </a:p>
          <a:p>
            <a:pPr algn="ctr">
              <a:lnSpc>
                <a:spcPct val="100000"/>
              </a:lnSpc>
              <a:spcAft>
                <a:spcPts val="600"/>
              </a:spcAft>
            </a:pPr>
            <a:endParaRPr lang="en-US" sz="2400" b="0" dirty="0">
              <a:solidFill>
                <a:schemeClr val="bg1"/>
              </a:solidFill>
            </a:endParaRPr>
          </a:p>
        </p:txBody>
      </p:sp>
      <p:cxnSp>
        <p:nvCxnSpPr>
          <p:cNvPr id="28" name="Straight Connector 27">
            <a:extLst>
              <a:ext uri="{FF2B5EF4-FFF2-40B4-BE49-F238E27FC236}">
                <a16:creationId xmlns:a16="http://schemas.microsoft.com/office/drawing/2014/main" id="{076C901A-F69A-AE5A-54B9-7A53B209BE9A}"/>
              </a:ext>
            </a:extLst>
          </p:cNvPr>
          <p:cNvCxnSpPr>
            <a:cxnSpLocks/>
          </p:cNvCxnSpPr>
          <p:nvPr/>
        </p:nvCxnSpPr>
        <p:spPr>
          <a:xfrm flipV="1">
            <a:off x="556077" y="4153574"/>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 Placeholder 32">
            <a:extLst>
              <a:ext uri="{FF2B5EF4-FFF2-40B4-BE49-F238E27FC236}">
                <a16:creationId xmlns:a16="http://schemas.microsoft.com/office/drawing/2014/main" id="{C6C28906-4D2F-4F95-B586-A1418EB02DD2}"/>
              </a:ext>
            </a:extLst>
          </p:cNvPr>
          <p:cNvSpPr txBox="1">
            <a:spLocks/>
          </p:cNvSpPr>
          <p:nvPr/>
        </p:nvSpPr>
        <p:spPr>
          <a:xfrm>
            <a:off x="1060216" y="3834129"/>
            <a:ext cx="2274653"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Section 6</a:t>
            </a:r>
          </a:p>
        </p:txBody>
      </p:sp>
      <p:sp>
        <p:nvSpPr>
          <p:cNvPr id="31" name="Text Placeholder 16">
            <a:extLst>
              <a:ext uri="{FF2B5EF4-FFF2-40B4-BE49-F238E27FC236}">
                <a16:creationId xmlns:a16="http://schemas.microsoft.com/office/drawing/2014/main" id="{B706B143-FF91-45F2-3DB5-200B579656D8}"/>
              </a:ext>
            </a:extLst>
          </p:cNvPr>
          <p:cNvSpPr txBox="1">
            <a:spLocks/>
          </p:cNvSpPr>
          <p:nvPr/>
        </p:nvSpPr>
        <p:spPr>
          <a:xfrm rot="16200000">
            <a:off x="7283513" y="2785767"/>
            <a:ext cx="6351996" cy="822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6600" dirty="0">
                <a:solidFill>
                  <a:srgbClr val="E96751"/>
                </a:solidFill>
              </a:rPr>
              <a:t>CONTENTS</a:t>
            </a:r>
          </a:p>
        </p:txBody>
      </p:sp>
      <p:sp>
        <p:nvSpPr>
          <p:cNvPr id="32" name="Freeform 28">
            <a:extLst>
              <a:ext uri="{FF2B5EF4-FFF2-40B4-BE49-F238E27FC236}">
                <a16:creationId xmlns:a16="http://schemas.microsoft.com/office/drawing/2014/main" id="{C6A48667-A78C-7FC2-82B1-1E3BA244921F}"/>
              </a:ext>
            </a:extLst>
          </p:cNvPr>
          <p:cNvSpPr/>
          <p:nvPr/>
        </p:nvSpPr>
        <p:spPr>
          <a:xfrm>
            <a:off x="-15515" y="175448"/>
            <a:ext cx="11643661" cy="111542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Text Placeholder 16">
            <a:extLst>
              <a:ext uri="{FF2B5EF4-FFF2-40B4-BE49-F238E27FC236}">
                <a16:creationId xmlns:a16="http://schemas.microsoft.com/office/drawing/2014/main" id="{FDF31BC8-015B-B697-C570-31DEF8C43F46}"/>
              </a:ext>
            </a:extLst>
          </p:cNvPr>
          <p:cNvSpPr txBox="1">
            <a:spLocks/>
          </p:cNvSpPr>
          <p:nvPr/>
        </p:nvSpPr>
        <p:spPr>
          <a:xfrm>
            <a:off x="448808" y="158322"/>
            <a:ext cx="10973347" cy="8743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E" sz="4000" b="1" dirty="0">
                <a:solidFill>
                  <a:schemeClr val="bg1"/>
                </a:solidFill>
              </a:rPr>
              <a:t>Module 8 </a:t>
            </a:r>
            <a:r>
              <a:rPr lang="en-US" dirty="0">
                <a:solidFill>
                  <a:schemeClr val="bg1"/>
                </a:solidFill>
              </a:rPr>
              <a:t>Laying the Financial Foundations for a Viable Accommodation Business</a:t>
            </a:r>
            <a:endParaRPr lang="en-GB" dirty="0">
              <a:solidFill>
                <a:schemeClr val="bg1"/>
              </a:solidFill>
            </a:endParaRPr>
          </a:p>
        </p:txBody>
      </p:sp>
    </p:spTree>
    <p:extLst>
      <p:ext uri="{BB962C8B-B14F-4D97-AF65-F5344CB8AC3E}">
        <p14:creationId xmlns:p14="http://schemas.microsoft.com/office/powerpoint/2010/main" val="1062693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83E5D-0D79-A9A3-ED92-69EA04E2AB7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F43494F-AA0C-FA4B-9A15-5A78009A508E}"/>
              </a:ext>
            </a:extLst>
          </p:cNvPr>
          <p:cNvSpPr>
            <a:spLocks noGrp="1"/>
          </p:cNvSpPr>
          <p:nvPr>
            <p:ph type="body" sz="quarter" idx="16"/>
          </p:nvPr>
        </p:nvSpPr>
        <p:spPr>
          <a:xfrm>
            <a:off x="4443301" y="186544"/>
            <a:ext cx="7221426" cy="803654"/>
          </a:xfrm>
        </p:spPr>
        <p:txBody>
          <a:bodyPr/>
          <a:lstStyle/>
          <a:p>
            <a:r>
              <a:rPr lang="en-IE" dirty="0"/>
              <a:t>Calculate the Occupancy Rate</a:t>
            </a:r>
            <a:endParaRPr lang="en-IE" sz="2400" b="0" i="1" dirty="0">
              <a:solidFill>
                <a:srgbClr val="E96751"/>
              </a:solidFill>
            </a:endParaRPr>
          </a:p>
        </p:txBody>
      </p:sp>
      <p:sp>
        <p:nvSpPr>
          <p:cNvPr id="7" name="Text Placeholder 6">
            <a:extLst>
              <a:ext uri="{FF2B5EF4-FFF2-40B4-BE49-F238E27FC236}">
                <a16:creationId xmlns:a16="http://schemas.microsoft.com/office/drawing/2014/main" id="{16C80025-D4B6-8371-FD9D-D24C838D7747}"/>
              </a:ext>
            </a:extLst>
          </p:cNvPr>
          <p:cNvSpPr>
            <a:spLocks noGrp="1"/>
          </p:cNvSpPr>
          <p:nvPr>
            <p:ph type="body" sz="quarter" idx="21"/>
          </p:nvPr>
        </p:nvSpPr>
        <p:spPr>
          <a:xfrm>
            <a:off x="4443301" y="886865"/>
            <a:ext cx="7348649" cy="4530541"/>
          </a:xfrm>
        </p:spPr>
        <p:txBody>
          <a:bodyPr/>
          <a:lstStyle/>
          <a:p>
            <a:pPr>
              <a:spcAft>
                <a:spcPts val="600"/>
              </a:spcAft>
            </a:pPr>
            <a:r>
              <a:rPr lang="en-IE" sz="2400" b="1" dirty="0"/>
              <a:t>Industry context:</a:t>
            </a:r>
            <a:r>
              <a:rPr lang="en-IE" sz="2400" dirty="0"/>
              <a:t> A 50-60% occupancy </a:t>
            </a:r>
            <a:r>
              <a:rPr lang="en-US" sz="2400" dirty="0"/>
              <a:t>rate might be very achievable in a popular area, whereas a rate of 80% or higher</a:t>
            </a:r>
            <a:r>
              <a:rPr lang="en-IE" sz="2400" dirty="0"/>
              <a:t> could be a red flag. </a:t>
            </a:r>
          </a:p>
          <a:p>
            <a:pPr>
              <a:spcAft>
                <a:spcPts val="600"/>
              </a:spcAft>
            </a:pPr>
            <a:endParaRPr lang="en-IE" sz="2400" dirty="0"/>
          </a:p>
          <a:p>
            <a:pPr marL="342900" indent="-342900">
              <a:spcAft>
                <a:spcPts val="600"/>
              </a:spcAft>
              <a:buFont typeface="Wingdings" panose="05000000000000000000" pitchFamily="2" charset="2"/>
              <a:buChar char="Ø"/>
            </a:pPr>
            <a:r>
              <a:rPr lang="en-IE" sz="2400" b="1" i="1" dirty="0">
                <a:solidFill>
                  <a:srgbClr val="E96751"/>
                </a:solidFill>
              </a:rPr>
              <a:t>For instance, </a:t>
            </a:r>
            <a:r>
              <a:rPr lang="en-IE" sz="2400" i="1" dirty="0"/>
              <a:t>if your calculations showed you need 80% year-round occupancy to break even, that’s quite high for a new business – it might prompt you to reduce costs or raise prices to lower that break-even occupancy requirement.</a:t>
            </a:r>
            <a:r>
              <a:rPr lang="en-IE" sz="2400" dirty="0"/>
              <a:t> </a:t>
            </a:r>
          </a:p>
          <a:p>
            <a:pPr marL="342900" indent="-342900">
              <a:spcAft>
                <a:spcPts val="600"/>
              </a:spcAft>
              <a:buFont typeface="Wingdings" panose="05000000000000000000" pitchFamily="2" charset="2"/>
              <a:buChar char="Ø"/>
            </a:pPr>
            <a:endParaRPr lang="en-IE" sz="2400" dirty="0"/>
          </a:p>
          <a:p>
            <a:pPr marL="342900" indent="-342900">
              <a:spcAft>
                <a:spcPts val="600"/>
              </a:spcAft>
              <a:buFont typeface="Wingdings" panose="05000000000000000000" pitchFamily="2" charset="2"/>
              <a:buChar char="Ø"/>
            </a:pPr>
            <a:r>
              <a:rPr lang="en-IE" sz="2400" dirty="0"/>
              <a:t>Essentially, the </a:t>
            </a:r>
            <a:r>
              <a:rPr lang="en-IE" sz="2400" b="1" dirty="0"/>
              <a:t>breakeven occupancy</a:t>
            </a:r>
            <a:r>
              <a:rPr lang="en-IE" sz="2400" dirty="0"/>
              <a:t> is the lowest occupancy rate at which you cover all costs. </a:t>
            </a:r>
          </a:p>
          <a:p>
            <a:pPr>
              <a:spcAft>
                <a:spcPts val="600"/>
              </a:spcAft>
            </a:pPr>
            <a:endParaRPr lang="en-IE" sz="2400" dirty="0"/>
          </a:p>
        </p:txBody>
      </p:sp>
      <p:sp>
        <p:nvSpPr>
          <p:cNvPr id="5" name="Text Placeholder 4">
            <a:extLst>
              <a:ext uri="{FF2B5EF4-FFF2-40B4-BE49-F238E27FC236}">
                <a16:creationId xmlns:a16="http://schemas.microsoft.com/office/drawing/2014/main" id="{EFF833F0-14EA-AFE6-D7E4-A40425ABE0A6}"/>
              </a:ext>
            </a:extLst>
          </p:cNvPr>
          <p:cNvSpPr>
            <a:spLocks noGrp="1"/>
          </p:cNvSpPr>
          <p:nvPr>
            <p:ph type="body" sz="quarter" idx="18"/>
          </p:nvPr>
        </p:nvSpPr>
        <p:spPr>
          <a:xfrm>
            <a:off x="98083" y="1904414"/>
            <a:ext cx="3562527" cy="1049221"/>
          </a:xfrm>
        </p:spPr>
        <p:txBody>
          <a:bodyPr/>
          <a:lstStyle/>
          <a:p>
            <a:r>
              <a:rPr lang="en-US" b="0" dirty="0"/>
              <a:t>Industry Context</a:t>
            </a:r>
            <a:endParaRPr lang="en-IE" b="0" dirty="0"/>
          </a:p>
        </p:txBody>
      </p:sp>
      <p:sp>
        <p:nvSpPr>
          <p:cNvPr id="2" name="Text Placeholder 5">
            <a:extLst>
              <a:ext uri="{FF2B5EF4-FFF2-40B4-BE49-F238E27FC236}">
                <a16:creationId xmlns:a16="http://schemas.microsoft.com/office/drawing/2014/main" id="{9D0A8833-B4C7-9834-4076-7FDFEA49F955}"/>
              </a:ext>
            </a:extLst>
          </p:cNvPr>
          <p:cNvSpPr txBox="1">
            <a:spLocks/>
          </p:cNvSpPr>
          <p:nvPr/>
        </p:nvSpPr>
        <p:spPr>
          <a:xfrm>
            <a:off x="333198" y="962663"/>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Occupancy Rate</a:t>
            </a:r>
          </a:p>
          <a:p>
            <a:endParaRPr lang="en-IE" dirty="0"/>
          </a:p>
        </p:txBody>
      </p:sp>
      <p:sp>
        <p:nvSpPr>
          <p:cNvPr id="6" name="TextBox 5">
            <a:extLst>
              <a:ext uri="{FF2B5EF4-FFF2-40B4-BE49-F238E27FC236}">
                <a16:creationId xmlns:a16="http://schemas.microsoft.com/office/drawing/2014/main" id="{2D56F630-B5AA-AC30-B136-19002F3D099C}"/>
              </a:ext>
            </a:extLst>
          </p:cNvPr>
          <p:cNvSpPr txBox="1"/>
          <p:nvPr/>
        </p:nvSpPr>
        <p:spPr>
          <a:xfrm>
            <a:off x="333198" y="4058721"/>
            <a:ext cx="3753027" cy="646331"/>
          </a:xfrm>
          <a:prstGeom prst="rect">
            <a:avLst/>
          </a:prstGeom>
          <a:noFill/>
        </p:spPr>
        <p:txBody>
          <a:bodyPr wrap="square">
            <a:spAutoFit/>
          </a:bodyPr>
          <a:lstStyle/>
          <a:p>
            <a:r>
              <a:rPr lang="en-US" dirty="0">
                <a:solidFill>
                  <a:srgbClr val="00B0F0"/>
                </a:solidFill>
                <a:hlinkClick r:id="rId2">
                  <a:extLst>
                    <a:ext uri="{A12FA001-AC4F-418D-AE19-62706E023703}">
                      <ahyp:hlinkClr xmlns:ahyp="http://schemas.microsoft.com/office/drawing/2018/hyperlinkcolor" val="tx"/>
                    </a:ext>
                  </a:extLst>
                </a:hlinkClick>
              </a:rPr>
              <a:t>What is the Break Even </a:t>
            </a:r>
          </a:p>
          <a:p>
            <a:r>
              <a:rPr lang="en-US" dirty="0">
                <a:solidFill>
                  <a:srgbClr val="00B0F0"/>
                </a:solidFill>
                <a:hlinkClick r:id="rId2">
                  <a:extLst>
                    <a:ext uri="{A12FA001-AC4F-418D-AE19-62706E023703}">
                      <ahyp:hlinkClr xmlns:ahyp="http://schemas.microsoft.com/office/drawing/2018/hyperlinkcolor" val="tx"/>
                    </a:ext>
                  </a:extLst>
                </a:hlinkClick>
              </a:rPr>
              <a:t>Occupancy Rate for Hotels?</a:t>
            </a:r>
            <a:endParaRPr lang="en-US" dirty="0">
              <a:solidFill>
                <a:srgbClr val="00B0F0"/>
              </a:solidFill>
            </a:endParaRPr>
          </a:p>
        </p:txBody>
      </p:sp>
    </p:spTree>
    <p:extLst>
      <p:ext uri="{BB962C8B-B14F-4D97-AF65-F5344CB8AC3E}">
        <p14:creationId xmlns:p14="http://schemas.microsoft.com/office/powerpoint/2010/main" val="2474622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376BA-D710-7982-5C64-6149D46139B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7872196-9F52-A296-CC3C-F87834506753}"/>
              </a:ext>
            </a:extLst>
          </p:cNvPr>
          <p:cNvSpPr>
            <a:spLocks noGrp="1"/>
          </p:cNvSpPr>
          <p:nvPr>
            <p:ph type="body" sz="quarter" idx="16"/>
          </p:nvPr>
        </p:nvSpPr>
        <p:spPr>
          <a:xfrm>
            <a:off x="4443301" y="186544"/>
            <a:ext cx="7221426" cy="803654"/>
          </a:xfrm>
        </p:spPr>
        <p:txBody>
          <a:bodyPr/>
          <a:lstStyle/>
          <a:p>
            <a:r>
              <a:rPr lang="en-IE" dirty="0"/>
              <a:t>Calculate the Occupancy Rate</a:t>
            </a:r>
            <a:endParaRPr lang="en-IE" sz="2400" b="0" i="1" dirty="0">
              <a:solidFill>
                <a:srgbClr val="E96751"/>
              </a:solidFill>
            </a:endParaRPr>
          </a:p>
        </p:txBody>
      </p:sp>
      <p:sp>
        <p:nvSpPr>
          <p:cNvPr id="7" name="Text Placeholder 6">
            <a:extLst>
              <a:ext uri="{FF2B5EF4-FFF2-40B4-BE49-F238E27FC236}">
                <a16:creationId xmlns:a16="http://schemas.microsoft.com/office/drawing/2014/main" id="{56D9077C-2E92-1163-F61C-3FDC142A4B67}"/>
              </a:ext>
            </a:extLst>
          </p:cNvPr>
          <p:cNvSpPr>
            <a:spLocks noGrp="1"/>
          </p:cNvSpPr>
          <p:nvPr>
            <p:ph type="body" sz="quarter" idx="21"/>
          </p:nvPr>
        </p:nvSpPr>
        <p:spPr>
          <a:xfrm>
            <a:off x="4443301" y="886865"/>
            <a:ext cx="6475711" cy="4530541"/>
          </a:xfrm>
        </p:spPr>
        <p:txBody>
          <a:bodyPr/>
          <a:lstStyle/>
          <a:p>
            <a:pPr marL="342900" indent="-342900">
              <a:spcAft>
                <a:spcPts val="600"/>
              </a:spcAft>
              <a:buFont typeface="Wingdings" panose="05000000000000000000" pitchFamily="2" charset="2"/>
              <a:buChar char="Ø"/>
            </a:pPr>
            <a:endParaRPr lang="en-IE" sz="2400" dirty="0"/>
          </a:p>
          <a:p>
            <a:pPr marL="342900" indent="-342900">
              <a:spcAft>
                <a:spcPts val="600"/>
              </a:spcAft>
              <a:buFont typeface="Wingdings" panose="05000000000000000000" pitchFamily="2" charset="2"/>
              <a:buChar char="Ø"/>
            </a:pPr>
            <a:r>
              <a:rPr lang="en-IE" sz="2400" dirty="0"/>
              <a:t>Knowing this percentage helps you gauge if your business plan is realistic: compare it to typical occupancy rates for </a:t>
            </a:r>
            <a:r>
              <a:rPr lang="en-IE" sz="2400" b="1" dirty="0"/>
              <a:t>similar businesses </a:t>
            </a:r>
            <a:r>
              <a:rPr lang="en-IE" sz="2400" dirty="0"/>
              <a:t>or to your </a:t>
            </a:r>
            <a:r>
              <a:rPr lang="en-IE" sz="2400" b="1" dirty="0"/>
              <a:t>own seasonal projections</a:t>
            </a:r>
            <a:r>
              <a:rPr lang="en-IE" sz="2400" dirty="0"/>
              <a:t>. </a:t>
            </a:r>
          </a:p>
          <a:p>
            <a:pPr marL="342900" indent="-342900">
              <a:spcAft>
                <a:spcPts val="600"/>
              </a:spcAft>
              <a:buFont typeface="Wingdings" panose="05000000000000000000" pitchFamily="2" charset="2"/>
              <a:buChar char="Ø"/>
            </a:pPr>
            <a:endParaRPr lang="en-IE" sz="2400" dirty="0"/>
          </a:p>
          <a:p>
            <a:pPr marL="342900" indent="-342900">
              <a:spcAft>
                <a:spcPts val="600"/>
              </a:spcAft>
              <a:buFont typeface="Wingdings" panose="05000000000000000000" pitchFamily="2" charset="2"/>
              <a:buChar char="Ø"/>
            </a:pPr>
            <a:endParaRPr lang="en-IE" sz="2400" dirty="0"/>
          </a:p>
          <a:p>
            <a:pPr marL="342900" indent="-342900">
              <a:spcAft>
                <a:spcPts val="600"/>
              </a:spcAft>
              <a:buFont typeface="Wingdings" panose="05000000000000000000" pitchFamily="2" charset="2"/>
              <a:buChar char="Ø"/>
            </a:pPr>
            <a:r>
              <a:rPr lang="en-IE" sz="2400" dirty="0"/>
              <a:t>If your expected occupancy (from Revenue Sources assumptions) is lower than what the breakeven demands, you have more work to do on your plan.</a:t>
            </a:r>
          </a:p>
          <a:p>
            <a:pPr>
              <a:spcAft>
                <a:spcPts val="600"/>
              </a:spcAft>
            </a:pPr>
            <a:endParaRPr lang="en-IE" sz="2400" dirty="0"/>
          </a:p>
        </p:txBody>
      </p:sp>
      <p:sp>
        <p:nvSpPr>
          <p:cNvPr id="5" name="Text Placeholder 4">
            <a:extLst>
              <a:ext uri="{FF2B5EF4-FFF2-40B4-BE49-F238E27FC236}">
                <a16:creationId xmlns:a16="http://schemas.microsoft.com/office/drawing/2014/main" id="{D6FD1885-9B4D-70B1-5809-766160F8C3F3}"/>
              </a:ext>
            </a:extLst>
          </p:cNvPr>
          <p:cNvSpPr>
            <a:spLocks noGrp="1"/>
          </p:cNvSpPr>
          <p:nvPr>
            <p:ph type="body" sz="quarter" idx="18"/>
          </p:nvPr>
        </p:nvSpPr>
        <p:spPr>
          <a:xfrm>
            <a:off x="98083" y="1904414"/>
            <a:ext cx="3562527" cy="1049221"/>
          </a:xfrm>
        </p:spPr>
        <p:txBody>
          <a:bodyPr/>
          <a:lstStyle/>
          <a:p>
            <a:r>
              <a:rPr lang="en-US" b="0" dirty="0"/>
              <a:t>Industry Context</a:t>
            </a:r>
            <a:endParaRPr lang="en-IE" b="0" dirty="0"/>
          </a:p>
        </p:txBody>
      </p:sp>
      <p:sp>
        <p:nvSpPr>
          <p:cNvPr id="2" name="Text Placeholder 5">
            <a:extLst>
              <a:ext uri="{FF2B5EF4-FFF2-40B4-BE49-F238E27FC236}">
                <a16:creationId xmlns:a16="http://schemas.microsoft.com/office/drawing/2014/main" id="{372ECA17-B81E-8F12-56F4-433A25C0AF3C}"/>
              </a:ext>
            </a:extLst>
          </p:cNvPr>
          <p:cNvSpPr txBox="1">
            <a:spLocks/>
          </p:cNvSpPr>
          <p:nvPr/>
        </p:nvSpPr>
        <p:spPr>
          <a:xfrm>
            <a:off x="333198" y="962663"/>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Occupancy Rate</a:t>
            </a:r>
          </a:p>
          <a:p>
            <a:endParaRPr lang="en-IE" dirty="0"/>
          </a:p>
        </p:txBody>
      </p:sp>
      <p:sp>
        <p:nvSpPr>
          <p:cNvPr id="6" name="TextBox 5">
            <a:extLst>
              <a:ext uri="{FF2B5EF4-FFF2-40B4-BE49-F238E27FC236}">
                <a16:creationId xmlns:a16="http://schemas.microsoft.com/office/drawing/2014/main" id="{870AD2A4-D1A9-09B6-E031-C52A04E682BE}"/>
              </a:ext>
            </a:extLst>
          </p:cNvPr>
          <p:cNvSpPr txBox="1"/>
          <p:nvPr/>
        </p:nvSpPr>
        <p:spPr>
          <a:xfrm>
            <a:off x="333198" y="4058721"/>
            <a:ext cx="3753027" cy="646331"/>
          </a:xfrm>
          <a:prstGeom prst="rect">
            <a:avLst/>
          </a:prstGeom>
          <a:noFill/>
        </p:spPr>
        <p:txBody>
          <a:bodyPr wrap="square">
            <a:spAutoFit/>
          </a:bodyPr>
          <a:lstStyle/>
          <a:p>
            <a:r>
              <a:rPr lang="en-US" dirty="0">
                <a:solidFill>
                  <a:srgbClr val="00B0F0"/>
                </a:solidFill>
                <a:hlinkClick r:id="rId2">
                  <a:extLst>
                    <a:ext uri="{A12FA001-AC4F-418D-AE19-62706E023703}">
                      <ahyp:hlinkClr xmlns:ahyp="http://schemas.microsoft.com/office/drawing/2018/hyperlinkcolor" val="tx"/>
                    </a:ext>
                  </a:extLst>
                </a:hlinkClick>
              </a:rPr>
              <a:t>What is the Break Even </a:t>
            </a:r>
          </a:p>
          <a:p>
            <a:r>
              <a:rPr lang="en-US" dirty="0">
                <a:solidFill>
                  <a:srgbClr val="00B0F0"/>
                </a:solidFill>
                <a:hlinkClick r:id="rId2">
                  <a:extLst>
                    <a:ext uri="{A12FA001-AC4F-418D-AE19-62706E023703}">
                      <ahyp:hlinkClr xmlns:ahyp="http://schemas.microsoft.com/office/drawing/2018/hyperlinkcolor" val="tx"/>
                    </a:ext>
                  </a:extLst>
                </a:hlinkClick>
              </a:rPr>
              <a:t>Occupancy Rate for Hotels?</a:t>
            </a:r>
            <a:endParaRPr lang="en-US" dirty="0">
              <a:solidFill>
                <a:srgbClr val="00B0F0"/>
              </a:solidFill>
            </a:endParaRPr>
          </a:p>
        </p:txBody>
      </p:sp>
    </p:spTree>
    <p:extLst>
      <p:ext uri="{BB962C8B-B14F-4D97-AF65-F5344CB8AC3E}">
        <p14:creationId xmlns:p14="http://schemas.microsoft.com/office/powerpoint/2010/main" val="3233194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F759D-FFB5-7339-AA0F-AD6019CE580B}"/>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3C50FFDF-16D9-31DD-4C7B-1D3B6060CFA1}"/>
              </a:ext>
            </a:extLst>
          </p:cNvPr>
          <p:cNvSpPr/>
          <p:nvPr/>
        </p:nvSpPr>
        <p:spPr>
          <a:xfrm>
            <a:off x="817828" y="1605887"/>
            <a:ext cx="10595240" cy="1043834"/>
          </a:xfrm>
          <a:prstGeom prst="flowChartAlternateProcess">
            <a:avLst/>
          </a:prstGeom>
          <a:solidFill>
            <a:srgbClr val="EC7C69"/>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41D3AAF1-B9F5-0CA8-9786-C31B373A0731}"/>
              </a:ext>
            </a:extLst>
          </p:cNvPr>
          <p:cNvSpPr>
            <a:spLocks noGrp="1"/>
          </p:cNvSpPr>
          <p:nvPr>
            <p:ph type="body" sz="quarter" idx="16"/>
          </p:nvPr>
        </p:nvSpPr>
        <p:spPr>
          <a:xfrm>
            <a:off x="992588" y="676708"/>
            <a:ext cx="10614687" cy="803654"/>
          </a:xfrm>
        </p:spPr>
        <p:txBody>
          <a:bodyPr/>
          <a:lstStyle/>
          <a:p>
            <a:r>
              <a:rPr lang="en-US" sz="3200" dirty="0">
                <a:solidFill>
                  <a:srgbClr val="459597"/>
                </a:solidFill>
              </a:rPr>
              <a:t>Calculate Occupancy Rate </a:t>
            </a:r>
            <a:r>
              <a:rPr lang="en-US" sz="3200" b="0" dirty="0">
                <a:solidFill>
                  <a:srgbClr val="E96751"/>
                </a:solidFill>
              </a:rPr>
              <a:t>(to Break Even)</a:t>
            </a:r>
          </a:p>
        </p:txBody>
      </p:sp>
      <p:cxnSp>
        <p:nvCxnSpPr>
          <p:cNvPr id="2" name="Straight Connector 1">
            <a:extLst>
              <a:ext uri="{FF2B5EF4-FFF2-40B4-BE49-F238E27FC236}">
                <a16:creationId xmlns:a16="http://schemas.microsoft.com/office/drawing/2014/main" id="{094EC04F-0DD4-7069-75EC-73BCB5A6969B}"/>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4E33314-01D3-21FC-42D5-C65A44F22125}"/>
              </a:ext>
            </a:extLst>
          </p:cNvPr>
          <p:cNvSpPr>
            <a:spLocks noGrp="1"/>
          </p:cNvSpPr>
          <p:nvPr>
            <p:ph type="body" sz="quarter" idx="18"/>
          </p:nvPr>
        </p:nvSpPr>
        <p:spPr>
          <a:xfrm>
            <a:off x="1360142" y="1735428"/>
            <a:ext cx="9137529" cy="803653"/>
          </a:xfrm>
        </p:spPr>
        <p:txBody>
          <a:bodyPr/>
          <a:lstStyle/>
          <a:p>
            <a:pPr marL="0" indent="0" algn="ctr">
              <a:spcAft>
                <a:spcPts val="600"/>
              </a:spcAft>
            </a:pPr>
            <a:r>
              <a:rPr lang="en-US" sz="2800" i="1" dirty="0">
                <a:solidFill>
                  <a:schemeClr val="bg1"/>
                </a:solidFill>
              </a:rPr>
              <a:t>“What percentage of the year do I need to be booked to break even?”</a:t>
            </a:r>
          </a:p>
        </p:txBody>
      </p:sp>
      <p:sp>
        <p:nvSpPr>
          <p:cNvPr id="21" name="Text Placeholder 5">
            <a:extLst>
              <a:ext uri="{FF2B5EF4-FFF2-40B4-BE49-F238E27FC236}">
                <a16:creationId xmlns:a16="http://schemas.microsoft.com/office/drawing/2014/main" id="{D78F726B-3273-A9A3-799A-620103892004}"/>
              </a:ext>
            </a:extLst>
          </p:cNvPr>
          <p:cNvSpPr txBox="1">
            <a:spLocks/>
          </p:cNvSpPr>
          <p:nvPr/>
        </p:nvSpPr>
        <p:spPr>
          <a:xfrm>
            <a:off x="1611085" y="2833993"/>
            <a:ext cx="9841880"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dirty="0">
                <a:solidFill>
                  <a:srgbClr val="494949"/>
                </a:solidFill>
              </a:rPr>
              <a:t>This shows whether your break-even target is realistic based on market conditions. In Ireland, average glamping occupancy is 40–50%, with well-run sites reaching 60–70%.</a:t>
            </a:r>
          </a:p>
          <a:p>
            <a:pPr marL="0" indent="0">
              <a:spcAft>
                <a:spcPts val="600"/>
              </a:spcAft>
            </a:pPr>
            <a:endParaRPr lang="en-US" dirty="0"/>
          </a:p>
        </p:txBody>
      </p:sp>
      <p:sp>
        <p:nvSpPr>
          <p:cNvPr id="25" name="Flowchart: Alternate Process 24">
            <a:extLst>
              <a:ext uri="{FF2B5EF4-FFF2-40B4-BE49-F238E27FC236}">
                <a16:creationId xmlns:a16="http://schemas.microsoft.com/office/drawing/2014/main" id="{21CB7088-4199-E965-1548-F6F4953AD0F7}"/>
              </a:ext>
            </a:extLst>
          </p:cNvPr>
          <p:cNvSpPr/>
          <p:nvPr/>
        </p:nvSpPr>
        <p:spPr>
          <a:xfrm>
            <a:off x="1460733" y="2754094"/>
            <a:ext cx="9964593" cy="1196278"/>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Alternate Process 25">
            <a:extLst>
              <a:ext uri="{FF2B5EF4-FFF2-40B4-BE49-F238E27FC236}">
                <a16:creationId xmlns:a16="http://schemas.microsoft.com/office/drawing/2014/main" id="{702CE955-2443-9CBE-F117-288BDC82B7F6}"/>
              </a:ext>
            </a:extLst>
          </p:cNvPr>
          <p:cNvSpPr/>
          <p:nvPr/>
        </p:nvSpPr>
        <p:spPr>
          <a:xfrm>
            <a:off x="1488372" y="4061012"/>
            <a:ext cx="9964593" cy="2537012"/>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834C5592-20DB-8375-9D34-2567E992F859}"/>
              </a:ext>
            </a:extLst>
          </p:cNvPr>
          <p:cNvCxnSpPr>
            <a:cxnSpLocks/>
            <a:stCxn id="24" idx="1"/>
            <a:endCxn id="25" idx="1"/>
          </p:cNvCxnSpPr>
          <p:nvPr/>
        </p:nvCxnSpPr>
        <p:spPr>
          <a:xfrm rot="10800000" flipH="1" flipV="1">
            <a:off x="817827" y="2127803"/>
            <a:ext cx="642905" cy="1224429"/>
          </a:xfrm>
          <a:prstGeom prst="bentConnector3">
            <a:avLst>
              <a:gd name="adj1" fmla="val -35557"/>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256D1D22-BE53-DDCD-677E-6CCDB3247F6C}"/>
              </a:ext>
            </a:extLst>
          </p:cNvPr>
          <p:cNvCxnSpPr>
            <a:cxnSpLocks/>
          </p:cNvCxnSpPr>
          <p:nvPr/>
        </p:nvCxnSpPr>
        <p:spPr>
          <a:xfrm rot="16200000" flipH="1">
            <a:off x="-35531" y="4140972"/>
            <a:ext cx="2298466" cy="694056"/>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CEAE5FBD-312D-6AA8-8490-32F27822C70D}"/>
              </a:ext>
            </a:extLst>
          </p:cNvPr>
          <p:cNvSpPr txBox="1">
            <a:spLocks/>
          </p:cNvSpPr>
          <p:nvPr/>
        </p:nvSpPr>
        <p:spPr>
          <a:xfrm>
            <a:off x="1611084" y="4373738"/>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pPr>
            <a:r>
              <a:rPr lang="en-US" sz="2600" b="1" dirty="0">
                <a:solidFill>
                  <a:srgbClr val="E96751"/>
                </a:solidFill>
              </a:rPr>
              <a:t>First, Identify Your Key Values </a:t>
            </a:r>
            <a:r>
              <a:rPr lang="en-US" sz="2200" dirty="0">
                <a:solidFill>
                  <a:srgbClr val="494949"/>
                </a:solidFill>
              </a:rPr>
              <a:t>(see previous calculations)</a:t>
            </a:r>
          </a:p>
          <a:p>
            <a:pPr marL="0" indent="0" algn="ctr">
              <a:lnSpc>
                <a:spcPct val="100000"/>
              </a:lnSpc>
              <a:spcBef>
                <a:spcPts val="0"/>
              </a:spcBef>
              <a:spcAft>
                <a:spcPts val="600"/>
              </a:spcAft>
            </a:pPr>
            <a:r>
              <a:rPr lang="en-US" sz="2200" b="1" dirty="0">
                <a:solidFill>
                  <a:srgbClr val="494949"/>
                </a:solidFill>
              </a:rPr>
              <a:t>Fixed Costs (FC) </a:t>
            </a:r>
            <a:r>
              <a:rPr lang="en-US" sz="2200" dirty="0">
                <a:solidFill>
                  <a:srgbClr val="494949"/>
                </a:solidFill>
              </a:rPr>
              <a:t>= €14,000 → costs that stay the same regardless of bookings.</a:t>
            </a:r>
          </a:p>
          <a:p>
            <a:pPr marL="0" indent="0" algn="ctr">
              <a:lnSpc>
                <a:spcPct val="100000"/>
              </a:lnSpc>
              <a:spcBef>
                <a:spcPts val="0"/>
              </a:spcBef>
              <a:spcAft>
                <a:spcPts val="600"/>
              </a:spcAft>
            </a:pPr>
            <a:r>
              <a:rPr lang="en-US" sz="2200" b="1" dirty="0">
                <a:solidFill>
                  <a:srgbClr val="494949"/>
                </a:solidFill>
              </a:rPr>
              <a:t>Variable Cost per Night (VC) </a:t>
            </a:r>
            <a:r>
              <a:rPr lang="en-US" sz="2200" dirty="0">
                <a:solidFill>
                  <a:srgbClr val="494949"/>
                </a:solidFill>
              </a:rPr>
              <a:t>= €30 → costs that increase per booking.</a:t>
            </a:r>
          </a:p>
          <a:p>
            <a:pPr marL="0" indent="0" algn="ctr">
              <a:lnSpc>
                <a:spcPct val="100000"/>
              </a:lnSpc>
              <a:spcBef>
                <a:spcPts val="0"/>
              </a:spcBef>
              <a:spcAft>
                <a:spcPts val="600"/>
              </a:spcAft>
            </a:pPr>
            <a:r>
              <a:rPr lang="en-US" sz="2200" b="1" dirty="0">
                <a:solidFill>
                  <a:srgbClr val="494949"/>
                </a:solidFill>
              </a:rPr>
              <a:t>Price per Night </a:t>
            </a:r>
            <a:r>
              <a:rPr lang="en-US" sz="2200" dirty="0">
                <a:solidFill>
                  <a:srgbClr val="494949"/>
                </a:solidFill>
              </a:rPr>
              <a:t>= €150 → what you plan to charge</a:t>
            </a:r>
            <a:r>
              <a:rPr lang="en-US" sz="2200" b="1" dirty="0">
                <a:solidFill>
                  <a:schemeClr val="bg1"/>
                </a:solidFill>
              </a:rPr>
              <a:t>.</a:t>
            </a:r>
          </a:p>
          <a:p>
            <a:pPr marL="0" indent="0" algn="ctr">
              <a:lnSpc>
                <a:spcPct val="100000"/>
              </a:lnSpc>
              <a:spcBef>
                <a:spcPts val="0"/>
              </a:spcBef>
              <a:spcAft>
                <a:spcPts val="600"/>
              </a:spcAft>
            </a:pPr>
            <a:r>
              <a:rPr lang="en-US" sz="2200" b="1" dirty="0">
                <a:solidFill>
                  <a:srgbClr val="595959"/>
                </a:solidFill>
              </a:rPr>
              <a:t>Available Nights in the Year</a:t>
            </a:r>
            <a:r>
              <a:rPr lang="en-US" sz="2200" dirty="0">
                <a:solidFill>
                  <a:srgbClr val="595959"/>
                </a:solidFill>
              </a:rPr>
              <a:t> (you choose—let’s say </a:t>
            </a:r>
            <a:r>
              <a:rPr lang="en-US" sz="2200" b="1" dirty="0">
                <a:solidFill>
                  <a:srgbClr val="595959"/>
                </a:solidFill>
              </a:rPr>
              <a:t>365</a:t>
            </a:r>
            <a:r>
              <a:rPr lang="en-US" sz="2200" dirty="0">
                <a:solidFill>
                  <a:srgbClr val="595959"/>
                </a:solidFill>
              </a:rPr>
              <a:t> for this example)</a:t>
            </a:r>
          </a:p>
        </p:txBody>
      </p:sp>
      <p:grpSp>
        <p:nvGrpSpPr>
          <p:cNvPr id="3" name="Group 2">
            <a:extLst>
              <a:ext uri="{FF2B5EF4-FFF2-40B4-BE49-F238E27FC236}">
                <a16:creationId xmlns:a16="http://schemas.microsoft.com/office/drawing/2014/main" id="{63E170B6-B628-57CE-1A74-CDF3384CACDA}"/>
              </a:ext>
            </a:extLst>
          </p:cNvPr>
          <p:cNvGrpSpPr/>
          <p:nvPr/>
        </p:nvGrpSpPr>
        <p:grpSpPr>
          <a:xfrm>
            <a:off x="1638936" y="4045419"/>
            <a:ext cx="834975" cy="861774"/>
            <a:chOff x="1015996" y="1040208"/>
            <a:chExt cx="1016004" cy="1197834"/>
          </a:xfrm>
        </p:grpSpPr>
        <p:sp>
          <p:nvSpPr>
            <p:cNvPr id="5" name="Oval 4">
              <a:extLst>
                <a:ext uri="{FF2B5EF4-FFF2-40B4-BE49-F238E27FC236}">
                  <a16:creationId xmlns:a16="http://schemas.microsoft.com/office/drawing/2014/main" id="{DB5D0349-B2A5-239E-6B84-1BEBAA3490EF}"/>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B42CC155-9611-967E-E1C0-0578052568D3}"/>
                </a:ext>
              </a:extLst>
            </p:cNvPr>
            <p:cNvSpPr txBox="1"/>
            <p:nvPr/>
          </p:nvSpPr>
          <p:spPr>
            <a:xfrm>
              <a:off x="1015996" y="1040208"/>
              <a:ext cx="1015999" cy="11978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spTree>
    <p:extLst>
      <p:ext uri="{BB962C8B-B14F-4D97-AF65-F5344CB8AC3E}">
        <p14:creationId xmlns:p14="http://schemas.microsoft.com/office/powerpoint/2010/main" val="742453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F1FA-32B4-997C-A7E6-3AD194307B45}"/>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B43FC6BF-4FE6-8FFF-D61B-1417D3510D69}"/>
              </a:ext>
            </a:extLst>
          </p:cNvPr>
          <p:cNvSpPr/>
          <p:nvPr/>
        </p:nvSpPr>
        <p:spPr>
          <a:xfrm>
            <a:off x="817828" y="1605886"/>
            <a:ext cx="10595240" cy="2224161"/>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076777B4-7B73-9DB5-CEF6-4FA87D6F3687}"/>
              </a:ext>
            </a:extLst>
          </p:cNvPr>
          <p:cNvSpPr>
            <a:spLocks noGrp="1"/>
          </p:cNvSpPr>
          <p:nvPr>
            <p:ph type="body" sz="quarter" idx="16"/>
          </p:nvPr>
        </p:nvSpPr>
        <p:spPr>
          <a:xfrm>
            <a:off x="992588" y="676708"/>
            <a:ext cx="10614687" cy="803654"/>
          </a:xfrm>
        </p:spPr>
        <p:txBody>
          <a:bodyPr/>
          <a:lstStyle/>
          <a:p>
            <a:r>
              <a:rPr lang="en-US" sz="3200" dirty="0">
                <a:solidFill>
                  <a:srgbClr val="459597"/>
                </a:solidFill>
              </a:rPr>
              <a:t>Calculate Occupancy Rate </a:t>
            </a:r>
            <a:r>
              <a:rPr lang="en-US" sz="3200" b="0" dirty="0">
                <a:solidFill>
                  <a:srgbClr val="E96751"/>
                </a:solidFill>
              </a:rPr>
              <a:t>(to Break Even)</a:t>
            </a:r>
          </a:p>
        </p:txBody>
      </p:sp>
      <p:cxnSp>
        <p:nvCxnSpPr>
          <p:cNvPr id="2" name="Straight Connector 1">
            <a:extLst>
              <a:ext uri="{FF2B5EF4-FFF2-40B4-BE49-F238E27FC236}">
                <a16:creationId xmlns:a16="http://schemas.microsoft.com/office/drawing/2014/main" id="{4C275110-CED8-B213-9335-3F16E41E88F3}"/>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7599B74-CA87-7D83-1C86-529DE1E91002}"/>
              </a:ext>
            </a:extLst>
          </p:cNvPr>
          <p:cNvSpPr>
            <a:spLocks noGrp="1"/>
          </p:cNvSpPr>
          <p:nvPr>
            <p:ph type="body" sz="quarter" idx="18"/>
          </p:nvPr>
        </p:nvSpPr>
        <p:spPr>
          <a:xfrm>
            <a:off x="2040779" y="1736069"/>
            <a:ext cx="9137529" cy="803653"/>
          </a:xfrm>
        </p:spPr>
        <p:txBody>
          <a:bodyPr/>
          <a:lstStyle/>
          <a:p>
            <a:pPr marL="0" indent="0" algn="ctr">
              <a:lnSpc>
                <a:spcPct val="100000"/>
              </a:lnSpc>
              <a:spcBef>
                <a:spcPts val="0"/>
              </a:spcBef>
            </a:pPr>
            <a:r>
              <a:rPr lang="en-US" sz="2600" b="1" dirty="0">
                <a:solidFill>
                  <a:srgbClr val="E96751"/>
                </a:solidFill>
              </a:rPr>
              <a:t>Calculate Net Revenue per Night</a:t>
            </a:r>
          </a:p>
          <a:p>
            <a:pPr marL="0" indent="0">
              <a:lnSpc>
                <a:spcPct val="100000"/>
              </a:lnSpc>
              <a:spcBef>
                <a:spcPts val="0"/>
              </a:spcBef>
            </a:pPr>
            <a:r>
              <a:rPr lang="en-US" dirty="0">
                <a:solidFill>
                  <a:srgbClr val="595959"/>
                </a:solidFill>
              </a:rPr>
              <a:t>This is the amount left over after variable costs are deducted from the price you charge.</a:t>
            </a:r>
          </a:p>
          <a:p>
            <a:pPr marL="0" indent="0">
              <a:lnSpc>
                <a:spcPct val="100000"/>
              </a:lnSpc>
              <a:spcBef>
                <a:spcPts val="0"/>
              </a:spcBef>
            </a:pPr>
            <a:r>
              <a:rPr lang="en-US" b="1" dirty="0">
                <a:solidFill>
                  <a:srgbClr val="595959"/>
                </a:solidFill>
              </a:rPr>
              <a:t>Net Revenue per Night</a:t>
            </a:r>
            <a:r>
              <a:rPr lang="en-US" dirty="0">
                <a:solidFill>
                  <a:srgbClr val="595959"/>
                </a:solidFill>
              </a:rPr>
              <a:t> = Price – VC</a:t>
            </a:r>
            <a:br>
              <a:rPr lang="en-US" dirty="0">
                <a:solidFill>
                  <a:srgbClr val="595959"/>
                </a:solidFill>
              </a:rPr>
            </a:br>
            <a:r>
              <a:rPr lang="en-US" dirty="0">
                <a:solidFill>
                  <a:srgbClr val="595959"/>
                </a:solidFill>
              </a:rPr>
              <a:t>= €150 – €30 = </a:t>
            </a:r>
            <a:r>
              <a:rPr lang="en-US" b="1" dirty="0">
                <a:solidFill>
                  <a:srgbClr val="595959"/>
                </a:solidFill>
              </a:rPr>
              <a:t>€120</a:t>
            </a:r>
            <a:endParaRPr lang="en-US" dirty="0">
              <a:solidFill>
                <a:srgbClr val="595959"/>
              </a:solidFill>
            </a:endParaRPr>
          </a:p>
          <a:p>
            <a:pPr marL="0" indent="0" algn="ctr">
              <a:lnSpc>
                <a:spcPct val="100000"/>
              </a:lnSpc>
              <a:spcBef>
                <a:spcPts val="0"/>
              </a:spcBef>
            </a:pPr>
            <a:endParaRPr lang="en-US" b="1" dirty="0">
              <a:solidFill>
                <a:srgbClr val="E96751"/>
              </a:solidFill>
            </a:endParaRPr>
          </a:p>
        </p:txBody>
      </p:sp>
      <p:sp>
        <p:nvSpPr>
          <p:cNvPr id="26" name="Flowchart: Alternate Process 25">
            <a:extLst>
              <a:ext uri="{FF2B5EF4-FFF2-40B4-BE49-F238E27FC236}">
                <a16:creationId xmlns:a16="http://schemas.microsoft.com/office/drawing/2014/main" id="{BDF073B6-4181-6A23-3326-72437A74F2C8}"/>
              </a:ext>
            </a:extLst>
          </p:cNvPr>
          <p:cNvSpPr/>
          <p:nvPr/>
        </p:nvSpPr>
        <p:spPr>
          <a:xfrm>
            <a:off x="1496692" y="3997588"/>
            <a:ext cx="9964593" cy="2537012"/>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F4AEC315-633B-B9F0-2590-C77A76C469F0}"/>
              </a:ext>
            </a:extLst>
          </p:cNvPr>
          <p:cNvCxnSpPr>
            <a:cxnSpLocks/>
            <a:stCxn id="24" idx="1"/>
          </p:cNvCxnSpPr>
          <p:nvPr/>
        </p:nvCxnSpPr>
        <p:spPr>
          <a:xfrm rot="10800000" flipH="1" flipV="1">
            <a:off x="817827" y="2717966"/>
            <a:ext cx="627263" cy="1861285"/>
          </a:xfrm>
          <a:prstGeom prst="bentConnector3">
            <a:avLst>
              <a:gd name="adj1" fmla="val -36444"/>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40DBD79F-52A1-A7AB-F1B0-A3E6F8C93A02}"/>
              </a:ext>
            </a:extLst>
          </p:cNvPr>
          <p:cNvSpPr txBox="1">
            <a:spLocks/>
          </p:cNvSpPr>
          <p:nvPr/>
        </p:nvSpPr>
        <p:spPr>
          <a:xfrm>
            <a:off x="1793719" y="4177424"/>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pPr>
            <a:r>
              <a:rPr lang="en-US" sz="2600" b="1" dirty="0">
                <a:solidFill>
                  <a:srgbClr val="E96751"/>
                </a:solidFill>
              </a:rPr>
              <a:t>Calculate Break-Even Nights</a:t>
            </a:r>
            <a:endParaRPr lang="en-US" sz="2600" b="1" dirty="0">
              <a:solidFill>
                <a:srgbClr val="494949"/>
              </a:solidFill>
            </a:endParaRPr>
          </a:p>
          <a:p>
            <a:pPr marL="0" indent="0" algn="ctr">
              <a:lnSpc>
                <a:spcPct val="100000"/>
              </a:lnSpc>
              <a:spcBef>
                <a:spcPts val="0"/>
              </a:spcBef>
              <a:spcAft>
                <a:spcPts val="600"/>
              </a:spcAft>
            </a:pPr>
            <a:r>
              <a:rPr lang="en-US" b="1" dirty="0">
                <a:solidFill>
                  <a:srgbClr val="595959"/>
                </a:solidFill>
              </a:rPr>
              <a:t>Break-Even Nights</a:t>
            </a:r>
            <a:r>
              <a:rPr lang="en-US" dirty="0">
                <a:solidFill>
                  <a:srgbClr val="595959"/>
                </a:solidFill>
              </a:rPr>
              <a:t> = </a:t>
            </a:r>
            <a:r>
              <a:rPr lang="en-US" b="1" dirty="0">
                <a:solidFill>
                  <a:srgbClr val="595959"/>
                </a:solidFill>
              </a:rPr>
              <a:t>Fixed Costs ÷ Net Revenue per Night</a:t>
            </a:r>
            <a:br>
              <a:rPr lang="en-US" dirty="0">
                <a:solidFill>
                  <a:srgbClr val="595959"/>
                </a:solidFill>
              </a:rPr>
            </a:br>
            <a:r>
              <a:rPr lang="en-US" dirty="0">
                <a:solidFill>
                  <a:srgbClr val="595959"/>
                </a:solidFill>
              </a:rPr>
              <a:t>= €14,000 ÷ €120 = </a:t>
            </a:r>
            <a:r>
              <a:rPr lang="en-US" b="1" dirty="0">
                <a:solidFill>
                  <a:srgbClr val="595959"/>
                </a:solidFill>
              </a:rPr>
              <a:t>116.67 nights</a:t>
            </a:r>
            <a:endParaRPr lang="en-US" dirty="0">
              <a:solidFill>
                <a:srgbClr val="595959"/>
              </a:solidFill>
            </a:endParaRPr>
          </a:p>
          <a:p>
            <a:r>
              <a:rPr lang="en-US" dirty="0">
                <a:solidFill>
                  <a:srgbClr val="595959"/>
                </a:solidFill>
              </a:rPr>
              <a:t>So, you need to book at least </a:t>
            </a:r>
            <a:r>
              <a:rPr lang="en-US" b="1" dirty="0">
                <a:solidFill>
                  <a:srgbClr val="595959"/>
                </a:solidFill>
              </a:rPr>
              <a:t>117 nights</a:t>
            </a:r>
            <a:r>
              <a:rPr lang="en-US" dirty="0">
                <a:solidFill>
                  <a:srgbClr val="595959"/>
                </a:solidFill>
              </a:rPr>
              <a:t> in the year to break even.</a:t>
            </a:r>
          </a:p>
        </p:txBody>
      </p:sp>
      <p:grpSp>
        <p:nvGrpSpPr>
          <p:cNvPr id="3" name="Group 2">
            <a:extLst>
              <a:ext uri="{FF2B5EF4-FFF2-40B4-BE49-F238E27FC236}">
                <a16:creationId xmlns:a16="http://schemas.microsoft.com/office/drawing/2014/main" id="{92A9D3F7-D3BC-B4D3-0A57-5F7CEEA0942B}"/>
              </a:ext>
            </a:extLst>
          </p:cNvPr>
          <p:cNvGrpSpPr/>
          <p:nvPr/>
        </p:nvGrpSpPr>
        <p:grpSpPr>
          <a:xfrm>
            <a:off x="1623297" y="3987574"/>
            <a:ext cx="834975" cy="861774"/>
            <a:chOff x="1015996" y="1040208"/>
            <a:chExt cx="1016004" cy="1197834"/>
          </a:xfrm>
        </p:grpSpPr>
        <p:sp>
          <p:nvSpPr>
            <p:cNvPr id="5" name="Oval 4">
              <a:extLst>
                <a:ext uri="{FF2B5EF4-FFF2-40B4-BE49-F238E27FC236}">
                  <a16:creationId xmlns:a16="http://schemas.microsoft.com/office/drawing/2014/main" id="{2613F9C5-A50B-0F56-7674-B2F0098D3BBD}"/>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80ACC876-D512-77C3-18E7-B0A8F663664C}"/>
                </a:ext>
              </a:extLst>
            </p:cNvPr>
            <p:cNvSpPr txBox="1"/>
            <p:nvPr/>
          </p:nvSpPr>
          <p:spPr>
            <a:xfrm>
              <a:off x="1015996" y="1040208"/>
              <a:ext cx="1015999" cy="11978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grpSp>
      <p:grpSp>
        <p:nvGrpSpPr>
          <p:cNvPr id="11" name="Group 10">
            <a:extLst>
              <a:ext uri="{FF2B5EF4-FFF2-40B4-BE49-F238E27FC236}">
                <a16:creationId xmlns:a16="http://schemas.microsoft.com/office/drawing/2014/main" id="{97C64CBA-01C0-F630-8357-B7E41120DFEA}"/>
              </a:ext>
            </a:extLst>
          </p:cNvPr>
          <p:cNvGrpSpPr/>
          <p:nvPr/>
        </p:nvGrpSpPr>
        <p:grpSpPr>
          <a:xfrm>
            <a:off x="1168071" y="1656130"/>
            <a:ext cx="834975" cy="861774"/>
            <a:chOff x="1015996" y="1040208"/>
            <a:chExt cx="1016004" cy="1197834"/>
          </a:xfrm>
        </p:grpSpPr>
        <p:sp>
          <p:nvSpPr>
            <p:cNvPr id="12" name="Oval 11">
              <a:extLst>
                <a:ext uri="{FF2B5EF4-FFF2-40B4-BE49-F238E27FC236}">
                  <a16:creationId xmlns:a16="http://schemas.microsoft.com/office/drawing/2014/main" id="{28EB4C7A-04CD-DC9A-186A-6E357659C82F}"/>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CEF4D348-CA27-D799-F8D7-1F466C41BBB0}"/>
                </a:ext>
              </a:extLst>
            </p:cNvPr>
            <p:cNvSpPr txBox="1"/>
            <p:nvPr/>
          </p:nvSpPr>
          <p:spPr>
            <a:xfrm>
              <a:off x="1015996" y="1040208"/>
              <a:ext cx="1015999" cy="11978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spTree>
    <p:extLst>
      <p:ext uri="{BB962C8B-B14F-4D97-AF65-F5344CB8AC3E}">
        <p14:creationId xmlns:p14="http://schemas.microsoft.com/office/powerpoint/2010/main" val="2695515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57069-2F93-A88F-3197-002DE0638870}"/>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2874CD22-01A0-51E5-16F8-544E5AAC3103}"/>
              </a:ext>
            </a:extLst>
          </p:cNvPr>
          <p:cNvSpPr/>
          <p:nvPr/>
        </p:nvSpPr>
        <p:spPr>
          <a:xfrm>
            <a:off x="817828" y="1605887"/>
            <a:ext cx="10595240" cy="1823114"/>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EC9596C4-FC4C-0150-791E-8E17B800B090}"/>
              </a:ext>
            </a:extLst>
          </p:cNvPr>
          <p:cNvSpPr>
            <a:spLocks noGrp="1"/>
          </p:cNvSpPr>
          <p:nvPr>
            <p:ph type="body" sz="quarter" idx="16"/>
          </p:nvPr>
        </p:nvSpPr>
        <p:spPr>
          <a:xfrm>
            <a:off x="846598" y="222162"/>
            <a:ext cx="10614687" cy="803654"/>
          </a:xfrm>
        </p:spPr>
        <p:txBody>
          <a:bodyPr/>
          <a:lstStyle/>
          <a:p>
            <a:r>
              <a:rPr lang="en-US" sz="3200" dirty="0">
                <a:solidFill>
                  <a:srgbClr val="459597"/>
                </a:solidFill>
              </a:rPr>
              <a:t>Calculate Occupancy Rate </a:t>
            </a:r>
            <a:r>
              <a:rPr lang="en-US" sz="3200" b="0" dirty="0">
                <a:solidFill>
                  <a:srgbClr val="E96751"/>
                </a:solidFill>
              </a:rPr>
              <a:t>(to Break Even)</a:t>
            </a:r>
          </a:p>
        </p:txBody>
      </p:sp>
      <p:cxnSp>
        <p:nvCxnSpPr>
          <p:cNvPr id="2" name="Straight Connector 1">
            <a:extLst>
              <a:ext uri="{FF2B5EF4-FFF2-40B4-BE49-F238E27FC236}">
                <a16:creationId xmlns:a16="http://schemas.microsoft.com/office/drawing/2014/main" id="{3004C254-C644-0B81-1DBB-A02D920F09BD}"/>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7D5F6CB-895F-5F67-70F3-E615A857FF7C}"/>
              </a:ext>
            </a:extLst>
          </p:cNvPr>
          <p:cNvSpPr>
            <a:spLocks noGrp="1"/>
          </p:cNvSpPr>
          <p:nvPr>
            <p:ph type="body" sz="quarter" idx="18"/>
          </p:nvPr>
        </p:nvSpPr>
        <p:spPr>
          <a:xfrm>
            <a:off x="1913690" y="1837311"/>
            <a:ext cx="9137529" cy="803653"/>
          </a:xfrm>
        </p:spPr>
        <p:txBody>
          <a:bodyPr/>
          <a:lstStyle/>
          <a:p>
            <a:pPr marL="0" indent="0" algn="ctr">
              <a:lnSpc>
                <a:spcPct val="100000"/>
              </a:lnSpc>
              <a:spcBef>
                <a:spcPts val="0"/>
              </a:spcBef>
            </a:pPr>
            <a:r>
              <a:rPr lang="en-US" sz="2600" b="1" dirty="0">
                <a:solidFill>
                  <a:srgbClr val="E96751"/>
                </a:solidFill>
              </a:rPr>
              <a:t>Calculate Occupancy Rate Needed to Break Even</a:t>
            </a:r>
          </a:p>
          <a:p>
            <a:pPr>
              <a:lnSpc>
                <a:spcPct val="100000"/>
              </a:lnSpc>
              <a:spcBef>
                <a:spcPts val="0"/>
              </a:spcBef>
            </a:pPr>
            <a:r>
              <a:rPr lang="en-US" dirty="0">
                <a:solidFill>
                  <a:srgbClr val="595959"/>
                </a:solidFill>
              </a:rPr>
              <a:t>Now, apply the </a:t>
            </a:r>
            <a:r>
              <a:rPr lang="en-US" b="1" dirty="0">
                <a:solidFill>
                  <a:srgbClr val="595959"/>
                </a:solidFill>
              </a:rPr>
              <a:t>occupancy rate formula</a:t>
            </a:r>
            <a:endParaRPr lang="en-US" dirty="0">
              <a:solidFill>
                <a:srgbClr val="595959"/>
              </a:solidFill>
            </a:endParaRPr>
          </a:p>
          <a:p>
            <a:pPr>
              <a:lnSpc>
                <a:spcPct val="100000"/>
              </a:lnSpc>
              <a:spcBef>
                <a:spcPts val="0"/>
              </a:spcBef>
            </a:pPr>
            <a:r>
              <a:rPr lang="en-US" b="1" dirty="0">
                <a:solidFill>
                  <a:srgbClr val="595959"/>
                </a:solidFill>
              </a:rPr>
              <a:t>Occupancy Rate (%)</a:t>
            </a:r>
            <a:r>
              <a:rPr lang="en-US" dirty="0">
                <a:solidFill>
                  <a:srgbClr val="595959"/>
                </a:solidFill>
              </a:rPr>
              <a:t> = </a:t>
            </a:r>
            <a:r>
              <a:rPr lang="en-US" b="1" dirty="0">
                <a:solidFill>
                  <a:srgbClr val="595959"/>
                </a:solidFill>
              </a:rPr>
              <a:t>(Break-Even Nights ÷ Available Nights) × 100</a:t>
            </a:r>
            <a:endParaRPr lang="en-US" dirty="0">
              <a:solidFill>
                <a:srgbClr val="595959"/>
              </a:solidFill>
            </a:endParaRPr>
          </a:p>
          <a:p>
            <a:pPr>
              <a:lnSpc>
                <a:spcPct val="100000"/>
              </a:lnSpc>
              <a:spcBef>
                <a:spcPts val="0"/>
              </a:spcBef>
            </a:pPr>
            <a:r>
              <a:rPr lang="en-US" dirty="0">
                <a:solidFill>
                  <a:srgbClr val="595959"/>
                </a:solidFill>
              </a:rPr>
              <a:t>= (117 ÷ 365) × 100 = </a:t>
            </a:r>
            <a:r>
              <a:rPr lang="en-US" b="1" dirty="0">
                <a:solidFill>
                  <a:srgbClr val="595959"/>
                </a:solidFill>
              </a:rPr>
              <a:t>32.05%</a:t>
            </a:r>
            <a:endParaRPr lang="en-US" dirty="0">
              <a:solidFill>
                <a:srgbClr val="595959"/>
              </a:solidFill>
            </a:endParaRPr>
          </a:p>
          <a:p>
            <a:pPr marL="0" indent="0" algn="ctr">
              <a:lnSpc>
                <a:spcPct val="100000"/>
              </a:lnSpc>
              <a:spcBef>
                <a:spcPts val="0"/>
              </a:spcBef>
            </a:pPr>
            <a:endParaRPr lang="en-US" b="1" dirty="0">
              <a:solidFill>
                <a:srgbClr val="E96751"/>
              </a:solidFill>
            </a:endParaRPr>
          </a:p>
        </p:txBody>
      </p:sp>
      <p:cxnSp>
        <p:nvCxnSpPr>
          <p:cNvPr id="33" name="Connector: Elbow 32">
            <a:extLst>
              <a:ext uri="{FF2B5EF4-FFF2-40B4-BE49-F238E27FC236}">
                <a16:creationId xmlns:a16="http://schemas.microsoft.com/office/drawing/2014/main" id="{17629D5F-6B56-F641-3DBC-2C6816C1EC49}"/>
              </a:ext>
            </a:extLst>
          </p:cNvPr>
          <p:cNvCxnSpPr>
            <a:cxnSpLocks/>
          </p:cNvCxnSpPr>
          <p:nvPr/>
        </p:nvCxnSpPr>
        <p:spPr>
          <a:xfrm rot="16200000" flipH="1">
            <a:off x="261317" y="3063123"/>
            <a:ext cx="2061806" cy="970447"/>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BDBF0186-35FF-DCA2-BEE1-ABA7E3ABFB3E}"/>
              </a:ext>
            </a:extLst>
          </p:cNvPr>
          <p:cNvSpPr txBox="1">
            <a:spLocks/>
          </p:cNvSpPr>
          <p:nvPr/>
        </p:nvSpPr>
        <p:spPr>
          <a:xfrm>
            <a:off x="1866899" y="3602299"/>
            <a:ext cx="6991350"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pPr>
            <a:r>
              <a:rPr lang="en-US" b="1" dirty="0">
                <a:solidFill>
                  <a:srgbClr val="E96751"/>
                </a:solidFill>
              </a:rPr>
              <a:t>Final Output</a:t>
            </a:r>
            <a:endParaRPr lang="en-US" sz="2200" b="1" dirty="0">
              <a:solidFill>
                <a:srgbClr val="494949"/>
              </a:solidFill>
            </a:endParaRPr>
          </a:p>
        </p:txBody>
      </p:sp>
      <p:grpSp>
        <p:nvGrpSpPr>
          <p:cNvPr id="11" name="Group 10">
            <a:extLst>
              <a:ext uri="{FF2B5EF4-FFF2-40B4-BE49-F238E27FC236}">
                <a16:creationId xmlns:a16="http://schemas.microsoft.com/office/drawing/2014/main" id="{B3BC2761-EA9F-7243-578C-B8279F6CFA83}"/>
              </a:ext>
            </a:extLst>
          </p:cNvPr>
          <p:cNvGrpSpPr/>
          <p:nvPr/>
        </p:nvGrpSpPr>
        <p:grpSpPr>
          <a:xfrm>
            <a:off x="1168071" y="1656130"/>
            <a:ext cx="834975" cy="861774"/>
            <a:chOff x="1015996" y="1040208"/>
            <a:chExt cx="1016004" cy="1197834"/>
          </a:xfrm>
        </p:grpSpPr>
        <p:sp>
          <p:nvSpPr>
            <p:cNvPr id="12" name="Oval 11">
              <a:extLst>
                <a:ext uri="{FF2B5EF4-FFF2-40B4-BE49-F238E27FC236}">
                  <a16:creationId xmlns:a16="http://schemas.microsoft.com/office/drawing/2014/main" id="{F251C610-F998-D631-EDDD-57ADB4680110}"/>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23CCB637-0DA3-18BE-E4BC-1F7AFD5C879F}"/>
                </a:ext>
              </a:extLst>
            </p:cNvPr>
            <p:cNvSpPr txBox="1"/>
            <p:nvPr/>
          </p:nvSpPr>
          <p:spPr>
            <a:xfrm>
              <a:off x="1015996" y="1040208"/>
              <a:ext cx="1015999" cy="11978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grpSp>
      <p:graphicFrame>
        <p:nvGraphicFramePr>
          <p:cNvPr id="15" name="Table 14">
            <a:extLst>
              <a:ext uri="{FF2B5EF4-FFF2-40B4-BE49-F238E27FC236}">
                <a16:creationId xmlns:a16="http://schemas.microsoft.com/office/drawing/2014/main" id="{2ADAB7FC-0FAB-C237-EAFC-63B5E3348AF8}"/>
              </a:ext>
            </a:extLst>
          </p:cNvPr>
          <p:cNvGraphicFramePr>
            <a:graphicFrameLocks noGrp="1"/>
          </p:cNvGraphicFramePr>
          <p:nvPr/>
        </p:nvGraphicFramePr>
        <p:xfrm>
          <a:off x="1866900" y="4151306"/>
          <a:ext cx="6991350" cy="2560320"/>
        </p:xfrm>
        <a:graphic>
          <a:graphicData uri="http://schemas.openxmlformats.org/drawingml/2006/table">
            <a:tbl>
              <a:tblPr/>
              <a:tblGrid>
                <a:gridCol w="3495675">
                  <a:extLst>
                    <a:ext uri="{9D8B030D-6E8A-4147-A177-3AD203B41FA5}">
                      <a16:colId xmlns:a16="http://schemas.microsoft.com/office/drawing/2014/main" val="295854455"/>
                    </a:ext>
                  </a:extLst>
                </a:gridCol>
                <a:gridCol w="3495675">
                  <a:extLst>
                    <a:ext uri="{9D8B030D-6E8A-4147-A177-3AD203B41FA5}">
                      <a16:colId xmlns:a16="http://schemas.microsoft.com/office/drawing/2014/main" val="804308065"/>
                    </a:ext>
                  </a:extLst>
                </a:gridCol>
              </a:tblGrid>
              <a:tr h="0">
                <a:tc>
                  <a:txBody>
                    <a:bodyPr/>
                    <a:lstStyle/>
                    <a:p>
                      <a:pPr>
                        <a:buNone/>
                      </a:pPr>
                      <a:r>
                        <a:rPr lang="en-IE" b="1" dirty="0">
                          <a:solidFill>
                            <a:schemeClr val="bg1"/>
                          </a:solidFill>
                        </a:rPr>
                        <a:t>Metric</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b="1" dirty="0">
                          <a:solidFill>
                            <a:schemeClr val="bg1"/>
                          </a:solidFill>
                        </a:rPr>
                        <a:t>Result</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188038531"/>
                  </a:ext>
                </a:extLst>
              </a:tr>
              <a:tr h="0">
                <a:tc>
                  <a:txBody>
                    <a:bodyPr/>
                    <a:lstStyle/>
                    <a:p>
                      <a:pPr>
                        <a:buNone/>
                      </a:pPr>
                      <a:r>
                        <a:rPr lang="en-IE" dirty="0">
                          <a:solidFill>
                            <a:srgbClr val="595959"/>
                          </a:solidFill>
                        </a:rPr>
                        <a:t>Fixed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a:solidFill>
                            <a:srgbClr val="595959"/>
                          </a:solidFill>
                        </a:rPr>
                        <a:t>€14,000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363003"/>
                  </a:ext>
                </a:extLst>
              </a:tr>
              <a:tr h="0">
                <a:tc>
                  <a:txBody>
                    <a:bodyPr/>
                    <a:lstStyle/>
                    <a:p>
                      <a:pPr>
                        <a:buNone/>
                      </a:pPr>
                      <a:r>
                        <a:rPr lang="en-IE" dirty="0">
                          <a:solidFill>
                            <a:srgbClr val="595959"/>
                          </a:solidFill>
                        </a:rPr>
                        <a:t>Variable Cost per Night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880113"/>
                  </a:ext>
                </a:extLst>
              </a:tr>
              <a:tr h="0">
                <a:tc>
                  <a:txBody>
                    <a:bodyPr/>
                    <a:lstStyle/>
                    <a:p>
                      <a:pPr>
                        <a:buNone/>
                      </a:pPr>
                      <a:r>
                        <a:rPr lang="en-IE">
                          <a:solidFill>
                            <a:srgbClr val="595959"/>
                          </a:solidFill>
                        </a:rPr>
                        <a:t>Price per Night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6122702"/>
                  </a:ext>
                </a:extLst>
              </a:tr>
              <a:tr h="0">
                <a:tc>
                  <a:txBody>
                    <a:bodyPr/>
                    <a:lstStyle/>
                    <a:p>
                      <a:pPr>
                        <a:buNone/>
                      </a:pPr>
                      <a:r>
                        <a:rPr lang="en-IE">
                          <a:solidFill>
                            <a:srgbClr val="595959"/>
                          </a:solidFill>
                        </a:rPr>
                        <a:t>Net Revenue per Night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a:solidFill>
                            <a:srgbClr val="595959"/>
                          </a:solidFill>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3693410"/>
                  </a:ext>
                </a:extLst>
              </a:tr>
              <a:tr h="0">
                <a:tc>
                  <a:txBody>
                    <a:bodyPr/>
                    <a:lstStyle/>
                    <a:p>
                      <a:pPr>
                        <a:buNone/>
                      </a:pPr>
                      <a:r>
                        <a:rPr lang="en-IE">
                          <a:solidFill>
                            <a:srgbClr val="595959"/>
                          </a:solidFill>
                        </a:rPr>
                        <a:t>Break-Even Nights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117 nights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366616"/>
                  </a:ext>
                </a:extLst>
              </a:tr>
              <a:tr h="0">
                <a:tc>
                  <a:txBody>
                    <a:bodyPr/>
                    <a:lstStyle/>
                    <a:p>
                      <a:pPr>
                        <a:buNone/>
                      </a:pPr>
                      <a:r>
                        <a:rPr lang="en-US" dirty="0">
                          <a:solidFill>
                            <a:schemeClr val="bg1"/>
                          </a:solidFill>
                        </a:rPr>
                        <a:t>Occupancy Rate to Break Even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IE" b="1" dirty="0">
                          <a:solidFill>
                            <a:schemeClr val="bg1"/>
                          </a:solidFill>
                        </a:rPr>
                        <a:t>32%</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extLst>
                  <a:ext uri="{0D108BD9-81ED-4DB2-BD59-A6C34878D82A}">
                    <a16:rowId xmlns:a16="http://schemas.microsoft.com/office/drawing/2014/main" val="993779844"/>
                  </a:ext>
                </a:extLst>
              </a:tr>
            </a:tbl>
          </a:graphicData>
        </a:graphic>
      </p:graphicFrame>
      <p:sp>
        <p:nvSpPr>
          <p:cNvPr id="25" name="Flowchart: Alternate Process 24">
            <a:extLst>
              <a:ext uri="{FF2B5EF4-FFF2-40B4-BE49-F238E27FC236}">
                <a16:creationId xmlns:a16="http://schemas.microsoft.com/office/drawing/2014/main" id="{CA736DFC-D742-A646-50F3-74148712E51B}"/>
              </a:ext>
            </a:extLst>
          </p:cNvPr>
          <p:cNvSpPr/>
          <p:nvPr/>
        </p:nvSpPr>
        <p:spPr>
          <a:xfrm>
            <a:off x="817828" y="851801"/>
            <a:ext cx="10146542" cy="681269"/>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5">
            <a:extLst>
              <a:ext uri="{FF2B5EF4-FFF2-40B4-BE49-F238E27FC236}">
                <a16:creationId xmlns:a16="http://schemas.microsoft.com/office/drawing/2014/main" id="{E0918F07-749A-674C-026A-4E8C9EEBEA95}"/>
              </a:ext>
            </a:extLst>
          </p:cNvPr>
          <p:cNvSpPr txBox="1">
            <a:spLocks/>
          </p:cNvSpPr>
          <p:nvPr/>
        </p:nvSpPr>
        <p:spPr>
          <a:xfrm>
            <a:off x="968180" y="913409"/>
            <a:ext cx="9996190" cy="61966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b="1" dirty="0">
                <a:solidFill>
                  <a:schemeClr val="bg1"/>
                </a:solidFill>
              </a:rPr>
              <a:t>Occupancy Rate % </a:t>
            </a:r>
            <a:r>
              <a:rPr lang="en-US" dirty="0">
                <a:solidFill>
                  <a:schemeClr val="bg1"/>
                </a:solidFill>
              </a:rPr>
              <a:t>= Break-even Nights ÷ Available Nights Per Year x 100</a:t>
            </a:r>
          </a:p>
        </p:txBody>
      </p:sp>
    </p:spTree>
    <p:extLst>
      <p:ext uri="{BB962C8B-B14F-4D97-AF65-F5344CB8AC3E}">
        <p14:creationId xmlns:p14="http://schemas.microsoft.com/office/powerpoint/2010/main" val="3301742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E20E9-5DE5-D60F-A5FE-81F058D006E7}"/>
              </a:ext>
            </a:extLst>
          </p:cNvPr>
          <p:cNvSpPr>
            <a:spLocks noGrp="1"/>
          </p:cNvSpPr>
          <p:nvPr>
            <p:ph type="body" sz="quarter" idx="16"/>
          </p:nvPr>
        </p:nvSpPr>
        <p:spPr>
          <a:xfrm>
            <a:off x="238125" y="123428"/>
            <a:ext cx="11639551" cy="803654"/>
          </a:xfrm>
        </p:spPr>
        <p:txBody>
          <a:bodyPr/>
          <a:lstStyle/>
          <a:p>
            <a:r>
              <a:rPr lang="en-US" sz="2400" dirty="0">
                <a:solidFill>
                  <a:srgbClr val="E96751"/>
                </a:solidFill>
              </a:rPr>
              <a:t>Break-Even &amp; Occupancy Rate: </a:t>
            </a:r>
            <a:r>
              <a:rPr lang="en-US" sz="2400" dirty="0">
                <a:solidFill>
                  <a:srgbClr val="459597"/>
                </a:solidFill>
              </a:rPr>
              <a:t>Put it altogether in 5 Steps </a:t>
            </a:r>
            <a:r>
              <a:rPr lang="en-US" sz="2400" b="0" dirty="0">
                <a:solidFill>
                  <a:srgbClr val="E96751"/>
                </a:solidFill>
              </a:rPr>
              <a:t>(*Calculate with Formula)</a:t>
            </a:r>
            <a:endParaRPr lang="en-IE" sz="2400" b="0" dirty="0">
              <a:solidFill>
                <a:srgbClr val="E96751"/>
              </a:solidFill>
            </a:endParaRPr>
          </a:p>
        </p:txBody>
      </p:sp>
      <p:graphicFrame>
        <p:nvGraphicFramePr>
          <p:cNvPr id="4" name="Table 3">
            <a:extLst>
              <a:ext uri="{FF2B5EF4-FFF2-40B4-BE49-F238E27FC236}">
                <a16:creationId xmlns:a16="http://schemas.microsoft.com/office/drawing/2014/main" id="{FE1FE4CA-CBB9-A317-8CD7-A1A00441A148}"/>
              </a:ext>
            </a:extLst>
          </p:cNvPr>
          <p:cNvGraphicFramePr>
            <a:graphicFrameLocks noGrp="1"/>
          </p:cNvGraphicFramePr>
          <p:nvPr/>
        </p:nvGraphicFramePr>
        <p:xfrm>
          <a:off x="276224" y="525255"/>
          <a:ext cx="11639551" cy="6227391"/>
        </p:xfrm>
        <a:graphic>
          <a:graphicData uri="http://schemas.openxmlformats.org/drawingml/2006/table">
            <a:tbl>
              <a:tblPr/>
              <a:tblGrid>
                <a:gridCol w="3028951">
                  <a:extLst>
                    <a:ext uri="{9D8B030D-6E8A-4147-A177-3AD203B41FA5}">
                      <a16:colId xmlns:a16="http://schemas.microsoft.com/office/drawing/2014/main" val="1799899527"/>
                    </a:ext>
                  </a:extLst>
                </a:gridCol>
                <a:gridCol w="2790824">
                  <a:extLst>
                    <a:ext uri="{9D8B030D-6E8A-4147-A177-3AD203B41FA5}">
                      <a16:colId xmlns:a16="http://schemas.microsoft.com/office/drawing/2014/main" val="1477842464"/>
                    </a:ext>
                  </a:extLst>
                </a:gridCol>
                <a:gridCol w="2909888">
                  <a:extLst>
                    <a:ext uri="{9D8B030D-6E8A-4147-A177-3AD203B41FA5}">
                      <a16:colId xmlns:a16="http://schemas.microsoft.com/office/drawing/2014/main" val="2934983392"/>
                    </a:ext>
                  </a:extLst>
                </a:gridCol>
                <a:gridCol w="2909888">
                  <a:extLst>
                    <a:ext uri="{9D8B030D-6E8A-4147-A177-3AD203B41FA5}">
                      <a16:colId xmlns:a16="http://schemas.microsoft.com/office/drawing/2014/main" val="1017014073"/>
                    </a:ext>
                  </a:extLst>
                </a:gridCol>
              </a:tblGrid>
              <a:tr h="193393">
                <a:tc>
                  <a:txBody>
                    <a:bodyPr/>
                    <a:lstStyle/>
                    <a:p>
                      <a:pPr>
                        <a:buNone/>
                      </a:pPr>
                      <a:r>
                        <a:rPr lang="en-IE" sz="1800" b="1" dirty="0">
                          <a:solidFill>
                            <a:schemeClr val="bg1"/>
                          </a:solidFill>
                        </a:rPr>
                        <a:t>Step</a:t>
                      </a:r>
                      <a:endParaRPr lang="en-IE"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1" dirty="0">
                          <a:solidFill>
                            <a:schemeClr val="bg1"/>
                          </a:solidFill>
                        </a:rPr>
                        <a:t>Title</a:t>
                      </a:r>
                      <a:endParaRPr lang="en-IE"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1" dirty="0">
                          <a:solidFill>
                            <a:schemeClr val="bg1"/>
                          </a:solidFill>
                        </a:rPr>
                        <a:t>What You Do</a:t>
                      </a:r>
                      <a:endParaRPr lang="en-IE"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1" dirty="0">
                          <a:solidFill>
                            <a:schemeClr val="bg1"/>
                          </a:solidFill>
                        </a:rPr>
                        <a:t>Why It Matters</a:t>
                      </a:r>
                      <a:endParaRPr lang="en-IE"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828722764"/>
                  </a:ext>
                </a:extLst>
              </a:tr>
              <a:tr h="628527">
                <a:tc>
                  <a:txBody>
                    <a:bodyPr/>
                    <a:lstStyle/>
                    <a:p>
                      <a:pPr marL="342900" indent="-342900" algn="l">
                        <a:buFont typeface="+mj-lt"/>
                        <a:buAutoNum type="arabicPeriod"/>
                      </a:pPr>
                      <a:r>
                        <a:rPr lang="en-IE" sz="1800" b="1" dirty="0">
                          <a:solidFill>
                            <a:srgbClr val="595959"/>
                          </a:solidFill>
                        </a:rPr>
                        <a:t>Available Nights</a:t>
                      </a: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b="0" dirty="0">
                          <a:solidFill>
                            <a:srgbClr val="595959"/>
                          </a:solidFill>
                        </a:rPr>
                        <a:t>*Occupancy Rate – Available No. of Nights</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Count how many nights per year your property can realistically operate (e.g. 365 or 300).</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dirty="0">
                          <a:solidFill>
                            <a:srgbClr val="595959"/>
                          </a:solidFill>
                        </a:rPr>
                        <a:t>Defines your </a:t>
                      </a:r>
                      <a:r>
                        <a:rPr lang="en-US" sz="1800" b="1" dirty="0">
                          <a:solidFill>
                            <a:srgbClr val="595959"/>
                          </a:solidFill>
                        </a:rPr>
                        <a:t>operational capacity</a:t>
                      </a:r>
                      <a:r>
                        <a:rPr lang="en-US" sz="1800" dirty="0">
                          <a:solidFill>
                            <a:srgbClr val="595959"/>
                          </a:solidFill>
                        </a:rPr>
                        <a:t> and is essential for calculating realistic performance goals.</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1477919"/>
                  </a:ext>
                </a:extLst>
              </a:tr>
              <a:tr h="628527">
                <a:tc>
                  <a:txBody>
                    <a:bodyPr/>
                    <a:lstStyle/>
                    <a:p>
                      <a:pPr marL="342900" indent="-342900" algn="l">
                        <a:buFont typeface="+mj-lt"/>
                        <a:buAutoNum type="arabicPeriod" startAt="2"/>
                      </a:pPr>
                      <a:r>
                        <a:rPr lang="en-US" sz="1800" b="1" kern="1200" dirty="0">
                          <a:solidFill>
                            <a:srgbClr val="595959"/>
                          </a:solidFill>
                          <a:latin typeface="+mn-lt"/>
                          <a:ea typeface="+mn-ea"/>
                          <a:cs typeface="+mn-cs"/>
                        </a:rPr>
                        <a:t>Estimate Booked Nights </a:t>
                      </a:r>
                      <a:r>
                        <a:rPr lang="en-US" sz="1800" b="0" i="1" kern="1200" dirty="0">
                          <a:solidFill>
                            <a:srgbClr val="595959"/>
                          </a:solidFill>
                          <a:latin typeface="+mn-lt"/>
                          <a:ea typeface="+mn-ea"/>
                          <a:cs typeface="+mn-cs"/>
                        </a:rPr>
                        <a:t>(Occupancy Rate)</a:t>
                      </a:r>
                      <a:endParaRPr lang="en-IE" sz="1800" b="0" i="1" kern="1200" dirty="0">
                        <a:solidFill>
                          <a:srgbClr val="595959"/>
                        </a:solidFill>
                        <a:latin typeface="+mn-lt"/>
                        <a:ea typeface="+mn-ea"/>
                        <a:cs typeface="+mn-cs"/>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b="0" dirty="0">
                          <a:solidFill>
                            <a:srgbClr val="595959"/>
                          </a:solidFill>
                        </a:rPr>
                        <a:t>*Calculate Occupancy Rate</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dirty="0">
                          <a:solidFill>
                            <a:srgbClr val="595959"/>
                          </a:solidFill>
                        </a:rPr>
                        <a:t>Estimate the percentage of those nights you expect to book (e.g. 60–70%).</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Helps you </a:t>
                      </a:r>
                      <a:r>
                        <a:rPr lang="en-US" sz="1800" b="1">
                          <a:solidFill>
                            <a:srgbClr val="595959"/>
                          </a:solidFill>
                        </a:rPr>
                        <a:t>forecast revenue</a:t>
                      </a:r>
                      <a:r>
                        <a:rPr lang="en-US" sz="1800">
                          <a:solidFill>
                            <a:srgbClr val="595959"/>
                          </a:solidFill>
                        </a:rPr>
                        <a:t> and understand market performance potential.</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5290558"/>
                  </a:ext>
                </a:extLst>
              </a:tr>
              <a:tr h="483482">
                <a:tc>
                  <a:txBody>
                    <a:bodyPr/>
                    <a:lstStyle/>
                    <a:p>
                      <a:pPr marL="342900" indent="-342900" algn="l">
                        <a:buFont typeface="+mj-lt"/>
                        <a:buAutoNum type="arabicPeriod" startAt="3"/>
                      </a:pPr>
                      <a:r>
                        <a:rPr lang="en-US" sz="1800" b="1" kern="1200" dirty="0">
                          <a:solidFill>
                            <a:srgbClr val="E96751"/>
                          </a:solidFill>
                          <a:latin typeface="+mn-lt"/>
                          <a:ea typeface="+mn-ea"/>
                          <a:cs typeface="+mn-cs"/>
                        </a:rPr>
                        <a:t>Option A </a:t>
                      </a:r>
                      <a:r>
                        <a:rPr lang="en-US" sz="1800" b="1" kern="1200" dirty="0">
                          <a:solidFill>
                            <a:srgbClr val="595959"/>
                          </a:solidFill>
                          <a:latin typeface="+mn-lt"/>
                          <a:ea typeface="+mn-ea"/>
                          <a:cs typeface="+mn-cs"/>
                        </a:rPr>
                        <a:t>Breakeven Nights </a:t>
                      </a:r>
                      <a:r>
                        <a:rPr lang="en-US" sz="1800" b="0" i="1" kern="1200" dirty="0">
                          <a:solidFill>
                            <a:srgbClr val="595959"/>
                          </a:solidFill>
                          <a:latin typeface="+mn-lt"/>
                          <a:ea typeface="+mn-ea"/>
                          <a:cs typeface="+mn-cs"/>
                        </a:rPr>
                        <a:t>(Fixed Costs only)</a:t>
                      </a:r>
                      <a:endParaRPr lang="en-IE" sz="1800" b="0" i="1" kern="1200" dirty="0">
                        <a:solidFill>
                          <a:srgbClr val="595959"/>
                        </a:solidFill>
                        <a:latin typeface="+mn-lt"/>
                        <a:ea typeface="+mn-ea"/>
                        <a:cs typeface="+mn-cs"/>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b="0" dirty="0">
                          <a:solidFill>
                            <a:srgbClr val="595959"/>
                          </a:solidFill>
                        </a:rPr>
                        <a:t>*Break-Even Nights </a:t>
                      </a:r>
                      <a:r>
                        <a:rPr lang="en-IE" sz="1800" b="0" i="1" dirty="0">
                          <a:solidFill>
                            <a:srgbClr val="595959"/>
                          </a:solidFill>
                        </a:rPr>
                        <a:t>(New Business - </a:t>
                      </a:r>
                      <a:r>
                        <a:rPr lang="en-US" sz="1800" b="0" i="1" kern="1200" dirty="0">
                          <a:solidFill>
                            <a:srgbClr val="595959"/>
                          </a:solidFill>
                          <a:latin typeface="+mn-lt"/>
                          <a:ea typeface="+mn-ea"/>
                          <a:cs typeface="+mn-cs"/>
                        </a:rPr>
                        <a:t>Fixed Costs only)</a:t>
                      </a:r>
                      <a:endParaRPr lang="en-IE" sz="1800" b="0" i="1"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dirty="0">
                          <a:solidFill>
                            <a:srgbClr val="595959"/>
                          </a:solidFill>
                        </a:rPr>
                        <a:t>Use fixed costs and estimated profit per night.</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3740728"/>
                  </a:ext>
                </a:extLst>
              </a:tr>
              <a:tr h="628527">
                <a:tc>
                  <a:txBody>
                    <a:bodyPr/>
                    <a:lstStyle/>
                    <a:p>
                      <a:pPr algn="ctr">
                        <a:buNone/>
                      </a:pPr>
                      <a:r>
                        <a:rPr lang="en-US" sz="1800" b="0" dirty="0">
                          <a:solidFill>
                            <a:schemeClr val="bg1"/>
                          </a:solidFill>
                        </a:rPr>
                        <a:t>Fixed Costs ÷ (Price – VC) = Nights. </a:t>
                      </a:r>
                      <a:r>
                        <a:rPr lang="en-US" sz="1800" b="0" i="1" dirty="0">
                          <a:solidFill>
                            <a:schemeClr val="bg1"/>
                          </a:solidFill>
                        </a:rPr>
                        <a:t>(For New Business)</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gridSpan="3">
                  <a:txBody>
                    <a:bodyPr/>
                    <a:lstStyle/>
                    <a:p>
                      <a:pPr>
                        <a:buNone/>
                      </a:pPr>
                      <a:r>
                        <a:rPr lang="en-US" sz="1800" i="1" dirty="0">
                          <a:solidFill>
                            <a:schemeClr val="bg1"/>
                          </a:solidFill>
                        </a:rPr>
                        <a:t>Calculates how many booked nights you need to sell to cover </a:t>
                      </a:r>
                      <a:r>
                        <a:rPr lang="en-US" sz="1800" b="1" i="1" dirty="0">
                          <a:solidFill>
                            <a:schemeClr val="bg1"/>
                          </a:solidFill>
                        </a:rPr>
                        <a:t>fixed costs</a:t>
                      </a:r>
                      <a:r>
                        <a:rPr lang="en-US" sz="1800" i="1" dirty="0">
                          <a:solidFill>
                            <a:schemeClr val="bg1"/>
                          </a:solidFill>
                        </a:rPr>
                        <a:t> alone. Ignoring variable costs per night (because you subtract them from the price) </a:t>
                      </a:r>
                      <a:r>
                        <a:rPr lang="en-US" sz="1800" b="0" i="1" dirty="0">
                          <a:solidFill>
                            <a:schemeClr val="bg1"/>
                          </a:solidFill>
                        </a:rPr>
                        <a:t>(For New Business)</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6629925"/>
                  </a:ext>
                </a:extLst>
              </a:tr>
              <a:tr h="338437">
                <a:tc>
                  <a:txBody>
                    <a:bodyPr/>
                    <a:lstStyle/>
                    <a:p>
                      <a:pPr marL="342900" indent="-342900" algn="l">
                        <a:buFont typeface="+mj-lt"/>
                        <a:buAutoNum type="arabicPeriod" startAt="4"/>
                      </a:pPr>
                      <a:r>
                        <a:rPr lang="en-US" sz="1800" b="1" kern="1200" dirty="0">
                          <a:solidFill>
                            <a:srgbClr val="E96751"/>
                          </a:solidFill>
                          <a:latin typeface="+mn-lt"/>
                          <a:ea typeface="+mn-ea"/>
                          <a:cs typeface="+mn-cs"/>
                        </a:rPr>
                        <a:t>Option B </a:t>
                      </a:r>
                      <a:r>
                        <a:rPr lang="en-US" b="1" dirty="0">
                          <a:solidFill>
                            <a:srgbClr val="595959"/>
                          </a:solidFill>
                        </a:rPr>
                        <a:t>Breakeven Nights </a:t>
                      </a:r>
                      <a:r>
                        <a:rPr lang="en-US" i="1" dirty="0">
                          <a:solidFill>
                            <a:srgbClr val="595959"/>
                          </a:solidFill>
                        </a:rPr>
                        <a:t>(All Known Annual Costs)</a:t>
                      </a:r>
                      <a:endParaRPr lang="en-IE" sz="1800" i="1"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b="0" dirty="0">
                          <a:solidFill>
                            <a:srgbClr val="595959"/>
                          </a:solidFill>
                        </a:rPr>
                        <a:t>*</a:t>
                      </a:r>
                      <a:r>
                        <a:rPr lang="en-US" sz="1800" b="0" dirty="0">
                          <a:solidFill>
                            <a:srgbClr val="595959"/>
                          </a:solidFill>
                        </a:rPr>
                        <a:t>Break-Even Nights </a:t>
                      </a:r>
                      <a:r>
                        <a:rPr lang="en-US" sz="1800" b="0" i="1" dirty="0">
                          <a:solidFill>
                            <a:srgbClr val="595959"/>
                          </a:solidFill>
                        </a:rPr>
                        <a:t>(All Known Annual Costs)</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Use </a:t>
                      </a:r>
                      <a:r>
                        <a:rPr lang="en-IE" sz="1800" b="1" dirty="0">
                          <a:solidFill>
                            <a:srgbClr val="595959"/>
                          </a:solidFill>
                        </a:rPr>
                        <a:t>full </a:t>
                      </a:r>
                      <a:r>
                        <a:rPr lang="en-IE" sz="1800" dirty="0">
                          <a:solidFill>
                            <a:srgbClr val="595959"/>
                          </a:solidFill>
                        </a:rPr>
                        <a:t>annual costs.</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0872574"/>
                  </a:ext>
                </a:extLst>
              </a:tr>
              <a:tr h="628527">
                <a:tc>
                  <a:txBody>
                    <a:bodyPr/>
                    <a:lstStyle/>
                    <a:p>
                      <a:pPr algn="ctr">
                        <a:buNone/>
                      </a:pPr>
                      <a:r>
                        <a:rPr lang="en-US" sz="1800" b="0" dirty="0">
                          <a:solidFill>
                            <a:schemeClr val="bg1"/>
                          </a:solidFill>
                        </a:rPr>
                        <a:t>Total Costs ÷ Net Revenue per Night = Nights. </a:t>
                      </a:r>
                      <a:r>
                        <a:rPr lang="en-US" b="0" i="1" dirty="0">
                          <a:solidFill>
                            <a:schemeClr val="bg1"/>
                          </a:solidFill>
                        </a:rPr>
                        <a:t>(Known Annual Costs)</a:t>
                      </a:r>
                      <a:endParaRPr lang="en-US" sz="1800" b="0" i="1"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gridSpan="3">
                  <a:txBody>
                    <a:bodyPr/>
                    <a:lstStyle/>
                    <a:p>
                      <a:pPr>
                        <a:buNone/>
                      </a:pPr>
                      <a:r>
                        <a:rPr lang="en-US" dirty="0">
                          <a:solidFill>
                            <a:schemeClr val="bg1"/>
                          </a:solidFill>
                        </a:rPr>
                        <a:t>This tells you how many nights you need to sell to cover your </a:t>
                      </a:r>
                      <a:r>
                        <a:rPr lang="en-US" b="1" dirty="0">
                          <a:solidFill>
                            <a:schemeClr val="bg1"/>
                          </a:solidFill>
                        </a:rPr>
                        <a:t>entire cost base</a:t>
                      </a:r>
                      <a:r>
                        <a:rPr lang="en-US" dirty="0">
                          <a:solidFill>
                            <a:schemeClr val="bg1"/>
                          </a:solidFill>
                        </a:rPr>
                        <a:t> — both </a:t>
                      </a:r>
                      <a:r>
                        <a:rPr lang="en-US" b="1" dirty="0">
                          <a:solidFill>
                            <a:schemeClr val="bg1"/>
                          </a:solidFill>
                        </a:rPr>
                        <a:t>fixed and variable</a:t>
                      </a:r>
                      <a:r>
                        <a:rPr lang="en-US" dirty="0">
                          <a:solidFill>
                            <a:schemeClr val="bg1"/>
                          </a:solidFill>
                        </a:rPr>
                        <a:t>. </a:t>
                      </a:r>
                      <a:r>
                        <a:rPr lang="en-US" sz="1800" dirty="0">
                          <a:solidFill>
                            <a:schemeClr val="bg1"/>
                          </a:solidFill>
                        </a:rPr>
                        <a:t>Gives operating businesses a more accurate </a:t>
                      </a:r>
                      <a:r>
                        <a:rPr lang="en-US" sz="1800" b="1" dirty="0">
                          <a:solidFill>
                            <a:schemeClr val="bg1"/>
                          </a:solidFill>
                        </a:rPr>
                        <a:t>break-even booking target</a:t>
                      </a:r>
                      <a:r>
                        <a:rPr lang="en-US" sz="1800" dirty="0">
                          <a:solidFill>
                            <a:schemeClr val="bg1"/>
                          </a:solidFill>
                        </a:rPr>
                        <a:t>.</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2150738"/>
                  </a:ext>
                </a:extLst>
              </a:tr>
              <a:tr h="338437">
                <a:tc>
                  <a:txBody>
                    <a:bodyPr/>
                    <a:lstStyle/>
                    <a:p>
                      <a:pPr marL="342900" indent="-342900" algn="l">
                        <a:buFont typeface="+mj-lt"/>
                        <a:buAutoNum type="arabicPeriod" startAt="5"/>
                      </a:pPr>
                      <a:r>
                        <a:rPr lang="en-US" b="1" dirty="0">
                          <a:solidFill>
                            <a:srgbClr val="595959"/>
                          </a:solidFill>
                        </a:rPr>
                        <a:t>Occupancy Rate to Break Even</a:t>
                      </a:r>
                      <a:endParaRPr lang="en-IE" sz="1800" b="1"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b="0" dirty="0">
                          <a:solidFill>
                            <a:srgbClr val="595959"/>
                          </a:solidFill>
                        </a:rPr>
                        <a:t>*</a:t>
                      </a:r>
                      <a:r>
                        <a:rPr lang="en-US" sz="1800" b="0" dirty="0">
                          <a:solidFill>
                            <a:srgbClr val="595959"/>
                          </a:solidFill>
                        </a:rPr>
                        <a:t>Occupancy Rate – For Break Even Nights</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Calculate:</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928816"/>
                  </a:ext>
                </a:extLst>
              </a:tr>
              <a:tr h="483482">
                <a:tc>
                  <a:txBody>
                    <a:bodyPr/>
                    <a:lstStyle/>
                    <a:p>
                      <a:pPr algn="ctr">
                        <a:buNone/>
                      </a:pPr>
                      <a:r>
                        <a:rPr lang="en-US" sz="1800" b="0" dirty="0">
                          <a:solidFill>
                            <a:schemeClr val="bg1"/>
                          </a:solidFill>
                        </a:rPr>
                        <a:t>(Break-Even Nights ÷ Available Nights) × 100 = %</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gridSpan="3">
                  <a:txBody>
                    <a:bodyPr/>
                    <a:lstStyle/>
                    <a:p>
                      <a:pPr>
                        <a:buNone/>
                      </a:pPr>
                      <a:r>
                        <a:rPr lang="en-US" dirty="0">
                          <a:solidFill>
                            <a:schemeClr val="bg1"/>
                          </a:solidFill>
                        </a:rPr>
                        <a:t>This converts your </a:t>
                      </a:r>
                      <a:r>
                        <a:rPr lang="en-US" b="1" dirty="0">
                          <a:solidFill>
                            <a:schemeClr val="bg1"/>
                          </a:solidFill>
                        </a:rPr>
                        <a:t>break-even nights</a:t>
                      </a:r>
                      <a:r>
                        <a:rPr lang="en-US" dirty="0">
                          <a:solidFill>
                            <a:schemeClr val="bg1"/>
                          </a:solidFill>
                        </a:rPr>
                        <a:t> into an </a:t>
                      </a:r>
                      <a:r>
                        <a:rPr lang="en-US" b="1" dirty="0">
                          <a:solidFill>
                            <a:schemeClr val="bg1"/>
                          </a:solidFill>
                        </a:rPr>
                        <a:t>occupancy rate</a:t>
                      </a:r>
                      <a:r>
                        <a:rPr lang="en-US" dirty="0">
                          <a:solidFill>
                            <a:schemeClr val="bg1"/>
                          </a:solidFill>
                        </a:rPr>
                        <a:t>. </a:t>
                      </a:r>
                      <a:r>
                        <a:rPr lang="en-US" sz="1800" dirty="0">
                          <a:solidFill>
                            <a:schemeClr val="bg1"/>
                          </a:solidFill>
                        </a:rPr>
                        <a:t>Tells you the </a:t>
                      </a:r>
                      <a:r>
                        <a:rPr lang="en-US" sz="1800" b="1" dirty="0">
                          <a:solidFill>
                            <a:schemeClr val="bg1"/>
                          </a:solidFill>
                        </a:rPr>
                        <a:t>minimum occupancy % rate</a:t>
                      </a:r>
                      <a:r>
                        <a:rPr lang="en-US" sz="1800" dirty="0">
                          <a:solidFill>
                            <a:schemeClr val="bg1"/>
                          </a:solidFill>
                        </a:rPr>
                        <a:t> </a:t>
                      </a:r>
                      <a:r>
                        <a:rPr lang="en-US" dirty="0">
                          <a:solidFill>
                            <a:schemeClr val="bg1"/>
                          </a:solidFill>
                        </a:rPr>
                        <a:t>of your total available nights must be booked to break even.</a:t>
                      </a:r>
                      <a:endParaRPr lang="en-US"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4580536"/>
                  </a:ext>
                </a:extLst>
              </a:tr>
            </a:tbl>
          </a:graphicData>
        </a:graphic>
      </p:graphicFrame>
    </p:spTree>
    <p:extLst>
      <p:ext uri="{BB962C8B-B14F-4D97-AF65-F5344CB8AC3E}">
        <p14:creationId xmlns:p14="http://schemas.microsoft.com/office/powerpoint/2010/main" val="3073179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D453F-2C92-65F5-928A-55464B17373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B8065CC-FA49-C1C3-7752-AA61129EE033}"/>
              </a:ext>
            </a:extLst>
          </p:cNvPr>
          <p:cNvSpPr>
            <a:spLocks noGrp="1"/>
          </p:cNvSpPr>
          <p:nvPr>
            <p:ph type="body" sz="quarter" idx="16"/>
          </p:nvPr>
        </p:nvSpPr>
        <p:spPr>
          <a:xfrm>
            <a:off x="471098" y="318047"/>
            <a:ext cx="11241418" cy="803654"/>
          </a:xfrm>
        </p:spPr>
        <p:txBody>
          <a:bodyPr/>
          <a:lstStyle/>
          <a:p>
            <a:r>
              <a:rPr lang="en-US" dirty="0"/>
              <a:t>In Summary: </a:t>
            </a:r>
            <a:r>
              <a:rPr lang="en-US" dirty="0">
                <a:solidFill>
                  <a:srgbClr val="E96751"/>
                </a:solidFill>
              </a:rPr>
              <a:t>Break-Even Nights From Costs to Occupancy Rate</a:t>
            </a:r>
          </a:p>
        </p:txBody>
      </p:sp>
      <p:sp>
        <p:nvSpPr>
          <p:cNvPr id="11" name="Rectangle 10">
            <a:extLst>
              <a:ext uri="{FF2B5EF4-FFF2-40B4-BE49-F238E27FC236}">
                <a16:creationId xmlns:a16="http://schemas.microsoft.com/office/drawing/2014/main" id="{4BE242D1-0844-D292-4F48-A5AF9D4D96E2}"/>
              </a:ext>
            </a:extLst>
          </p:cNvPr>
          <p:cNvSpPr/>
          <p:nvPr/>
        </p:nvSpPr>
        <p:spPr>
          <a:xfrm>
            <a:off x="409579" y="1360955"/>
            <a:ext cx="11549926" cy="1085030"/>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F4918782-C938-B541-249F-90E3915AB9EB}"/>
              </a:ext>
            </a:extLst>
          </p:cNvPr>
          <p:cNvSpPr/>
          <p:nvPr/>
        </p:nvSpPr>
        <p:spPr>
          <a:xfrm>
            <a:off x="409579" y="1360954"/>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Rectangle 12">
            <a:extLst>
              <a:ext uri="{FF2B5EF4-FFF2-40B4-BE49-F238E27FC236}">
                <a16:creationId xmlns:a16="http://schemas.microsoft.com/office/drawing/2014/main" id="{5321C4A5-17C0-46F7-1E6A-2148D17381C2}"/>
              </a:ext>
            </a:extLst>
          </p:cNvPr>
          <p:cNvSpPr/>
          <p:nvPr/>
        </p:nvSpPr>
        <p:spPr>
          <a:xfrm>
            <a:off x="409579" y="2566324"/>
            <a:ext cx="11549926" cy="1351444"/>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B5E15019-DFCA-00B9-384B-3714CC56F5B8}"/>
              </a:ext>
            </a:extLst>
          </p:cNvPr>
          <p:cNvSpPr/>
          <p:nvPr/>
        </p:nvSpPr>
        <p:spPr>
          <a:xfrm>
            <a:off x="409579" y="2566324"/>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19" name="TextBox 18">
            <a:extLst>
              <a:ext uri="{FF2B5EF4-FFF2-40B4-BE49-F238E27FC236}">
                <a16:creationId xmlns:a16="http://schemas.microsoft.com/office/drawing/2014/main" id="{736A62ED-BDEC-591B-57EB-104A62BDE2D6}"/>
              </a:ext>
            </a:extLst>
          </p:cNvPr>
          <p:cNvSpPr txBox="1"/>
          <p:nvPr/>
        </p:nvSpPr>
        <p:spPr>
          <a:xfrm>
            <a:off x="532619" y="1526861"/>
            <a:ext cx="3008476" cy="461665"/>
          </a:xfrm>
          <a:prstGeom prst="rect">
            <a:avLst/>
          </a:prstGeom>
          <a:noFill/>
        </p:spPr>
        <p:txBody>
          <a:bodyPr wrap="square" rtlCol="0">
            <a:spAutoFit/>
          </a:bodyPr>
          <a:lstStyle/>
          <a:p>
            <a:pPr algn="ctr"/>
            <a:r>
              <a:rPr lang="en-GB" sz="2400" b="1" dirty="0">
                <a:solidFill>
                  <a:schemeClr val="bg1"/>
                </a:solidFill>
              </a:rPr>
              <a:t>Annual Fixed Costs</a:t>
            </a:r>
          </a:p>
        </p:txBody>
      </p:sp>
      <p:sp>
        <p:nvSpPr>
          <p:cNvPr id="20" name="TextBox 19">
            <a:extLst>
              <a:ext uri="{FF2B5EF4-FFF2-40B4-BE49-F238E27FC236}">
                <a16:creationId xmlns:a16="http://schemas.microsoft.com/office/drawing/2014/main" id="{607F35B6-DF6D-96A2-F628-B938E329D507}"/>
              </a:ext>
            </a:extLst>
          </p:cNvPr>
          <p:cNvSpPr txBox="1"/>
          <p:nvPr/>
        </p:nvSpPr>
        <p:spPr>
          <a:xfrm>
            <a:off x="596074" y="2586334"/>
            <a:ext cx="2936206" cy="830997"/>
          </a:xfrm>
          <a:prstGeom prst="rect">
            <a:avLst/>
          </a:prstGeom>
          <a:noFill/>
        </p:spPr>
        <p:txBody>
          <a:bodyPr wrap="square" rtlCol="0">
            <a:spAutoFit/>
          </a:bodyPr>
          <a:lstStyle/>
          <a:p>
            <a:pPr algn="ctr"/>
            <a:r>
              <a:rPr lang="en-GB" sz="2400" b="1" dirty="0">
                <a:solidFill>
                  <a:schemeClr val="bg1"/>
                </a:solidFill>
              </a:rPr>
              <a:t>Profit Per Occupied Night</a:t>
            </a:r>
          </a:p>
        </p:txBody>
      </p:sp>
      <p:sp>
        <p:nvSpPr>
          <p:cNvPr id="23" name="TextBox 22">
            <a:extLst>
              <a:ext uri="{FF2B5EF4-FFF2-40B4-BE49-F238E27FC236}">
                <a16:creationId xmlns:a16="http://schemas.microsoft.com/office/drawing/2014/main" id="{809F4593-5B7A-5D5B-C563-487BEB134C10}"/>
              </a:ext>
            </a:extLst>
          </p:cNvPr>
          <p:cNvSpPr txBox="1"/>
          <p:nvPr/>
        </p:nvSpPr>
        <p:spPr>
          <a:xfrm>
            <a:off x="3631750" y="1348195"/>
            <a:ext cx="8303991" cy="1138773"/>
          </a:xfrm>
          <a:prstGeom prst="rect">
            <a:avLst/>
          </a:prstGeom>
          <a:noFill/>
        </p:spPr>
        <p:txBody>
          <a:bodyPr wrap="square" rtlCol="0">
            <a:spAutoFit/>
          </a:bodyPr>
          <a:lstStyle/>
          <a:p>
            <a:r>
              <a:rPr lang="en-US" sz="2200" b="1" dirty="0">
                <a:solidFill>
                  <a:srgbClr val="494949"/>
                </a:solidFill>
              </a:rPr>
              <a:t>Calculate Annual Fixed Costs </a:t>
            </a:r>
            <a:r>
              <a:rPr lang="en-IE" sz="2200" dirty="0">
                <a:solidFill>
                  <a:srgbClr val="494949"/>
                </a:solidFill>
              </a:rPr>
              <a:t>(e.g., insurance, loan payments, internet). </a:t>
            </a:r>
            <a:r>
              <a:rPr lang="en-US" sz="2200" i="1" dirty="0">
                <a:solidFill>
                  <a:srgbClr val="595959"/>
                </a:solidFill>
              </a:rPr>
              <a:t>These are the non-negotiable expenses you pay no matter how many bookings you get.</a:t>
            </a:r>
            <a:r>
              <a:rPr lang="en-IE" sz="2400" dirty="0"/>
              <a:t> </a:t>
            </a:r>
            <a:r>
              <a:rPr lang="en-IE" sz="2200" b="1" i="1" dirty="0">
                <a:solidFill>
                  <a:srgbClr val="E96751"/>
                </a:solidFill>
              </a:rPr>
              <a:t>Total Annual Fixed Costs </a:t>
            </a:r>
            <a:r>
              <a:rPr lang="en-IE" sz="2200" b="1" dirty="0">
                <a:solidFill>
                  <a:srgbClr val="E96751"/>
                </a:solidFill>
              </a:rPr>
              <a:t>€14,000/year</a:t>
            </a:r>
            <a:endParaRPr lang="en-GB" sz="2200" b="1" i="1" dirty="0">
              <a:solidFill>
                <a:srgbClr val="E96751"/>
              </a:solidFill>
            </a:endParaRPr>
          </a:p>
        </p:txBody>
      </p:sp>
      <p:sp>
        <p:nvSpPr>
          <p:cNvPr id="27" name="TextBox 26">
            <a:extLst>
              <a:ext uri="{FF2B5EF4-FFF2-40B4-BE49-F238E27FC236}">
                <a16:creationId xmlns:a16="http://schemas.microsoft.com/office/drawing/2014/main" id="{AA375D35-FB3A-A5BD-560A-1205AE507F97}"/>
              </a:ext>
            </a:extLst>
          </p:cNvPr>
          <p:cNvSpPr txBox="1"/>
          <p:nvPr/>
        </p:nvSpPr>
        <p:spPr>
          <a:xfrm>
            <a:off x="3681651" y="2500291"/>
            <a:ext cx="8251012" cy="1446550"/>
          </a:xfrm>
          <a:prstGeom prst="rect">
            <a:avLst/>
          </a:prstGeom>
          <a:noFill/>
        </p:spPr>
        <p:txBody>
          <a:bodyPr wrap="square" rtlCol="0">
            <a:spAutoFit/>
          </a:bodyPr>
          <a:lstStyle/>
          <a:p>
            <a:r>
              <a:rPr lang="en-US" sz="2200" i="1" dirty="0">
                <a:solidFill>
                  <a:srgbClr val="E96751"/>
                </a:solidFill>
              </a:rPr>
              <a:t>(Average nightly rate – Variable cost per night). </a:t>
            </a:r>
          </a:p>
          <a:p>
            <a:r>
              <a:rPr lang="en-US" sz="2200" b="1" dirty="0">
                <a:solidFill>
                  <a:srgbClr val="494949"/>
                </a:solidFill>
              </a:rPr>
              <a:t>Your Nightly Rate </a:t>
            </a:r>
            <a:r>
              <a:rPr lang="en-US" sz="2200" dirty="0">
                <a:solidFill>
                  <a:srgbClr val="494949"/>
                </a:solidFill>
              </a:rPr>
              <a:t>– Variable Costs (e.g. cleaning, welcome packs, utilities per guest)</a:t>
            </a:r>
            <a:r>
              <a:rPr lang="en-US" sz="2200" b="1" dirty="0">
                <a:solidFill>
                  <a:srgbClr val="494949"/>
                </a:solidFill>
              </a:rPr>
              <a:t> </a:t>
            </a:r>
            <a:r>
              <a:rPr lang="en-US" sz="2200" i="1" dirty="0">
                <a:solidFill>
                  <a:srgbClr val="595959"/>
                </a:solidFill>
              </a:rPr>
              <a:t>If you charge €150/night and it costs you €30 to host a guest, your </a:t>
            </a:r>
            <a:r>
              <a:rPr lang="en-US" sz="2200" b="1" i="1" dirty="0">
                <a:solidFill>
                  <a:srgbClr val="E96751"/>
                </a:solidFill>
              </a:rPr>
              <a:t>profit per night is €120</a:t>
            </a:r>
            <a:r>
              <a:rPr lang="en-US" sz="2200" i="1" dirty="0">
                <a:solidFill>
                  <a:srgbClr val="E96751"/>
                </a:solidFill>
              </a:rPr>
              <a:t>. </a:t>
            </a:r>
            <a:r>
              <a:rPr lang="en-US" sz="2200" i="1" dirty="0">
                <a:solidFill>
                  <a:srgbClr val="595959"/>
                </a:solidFill>
              </a:rPr>
              <a:t>This pays for your fixed costs.</a:t>
            </a:r>
            <a:endParaRPr lang="en-GB" sz="2200" i="1" dirty="0">
              <a:solidFill>
                <a:srgbClr val="595959"/>
              </a:solidFill>
            </a:endParaRPr>
          </a:p>
        </p:txBody>
      </p:sp>
      <p:sp>
        <p:nvSpPr>
          <p:cNvPr id="29" name="Rectangle 28">
            <a:extLst>
              <a:ext uri="{FF2B5EF4-FFF2-40B4-BE49-F238E27FC236}">
                <a16:creationId xmlns:a16="http://schemas.microsoft.com/office/drawing/2014/main" id="{C506B24D-2D81-ED26-77E5-9499222058CF}"/>
              </a:ext>
            </a:extLst>
          </p:cNvPr>
          <p:cNvSpPr/>
          <p:nvPr/>
        </p:nvSpPr>
        <p:spPr>
          <a:xfrm>
            <a:off x="409579" y="4074448"/>
            <a:ext cx="11560451" cy="1382264"/>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Freeform: Shape 29">
            <a:extLst>
              <a:ext uri="{FF2B5EF4-FFF2-40B4-BE49-F238E27FC236}">
                <a16:creationId xmlns:a16="http://schemas.microsoft.com/office/drawing/2014/main" id="{2395F835-C352-BEFA-5D5F-935CD89E8FAB}"/>
              </a:ext>
            </a:extLst>
          </p:cNvPr>
          <p:cNvSpPr/>
          <p:nvPr/>
        </p:nvSpPr>
        <p:spPr>
          <a:xfrm>
            <a:off x="409579" y="4074447"/>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33" name="TextBox 32">
            <a:extLst>
              <a:ext uri="{FF2B5EF4-FFF2-40B4-BE49-F238E27FC236}">
                <a16:creationId xmlns:a16="http://schemas.microsoft.com/office/drawing/2014/main" id="{4D51C053-36A5-F2B9-2D45-E8C4D8F18F23}"/>
              </a:ext>
            </a:extLst>
          </p:cNvPr>
          <p:cNvSpPr txBox="1"/>
          <p:nvPr/>
        </p:nvSpPr>
        <p:spPr>
          <a:xfrm>
            <a:off x="532619" y="4100947"/>
            <a:ext cx="3008476" cy="830997"/>
          </a:xfrm>
          <a:prstGeom prst="rect">
            <a:avLst/>
          </a:prstGeom>
          <a:noFill/>
        </p:spPr>
        <p:txBody>
          <a:bodyPr wrap="square" rtlCol="0">
            <a:spAutoFit/>
          </a:bodyPr>
          <a:lstStyle/>
          <a:p>
            <a:pPr algn="ctr"/>
            <a:r>
              <a:rPr lang="en-GB" sz="2400" b="1" dirty="0">
                <a:solidFill>
                  <a:schemeClr val="bg1"/>
                </a:solidFill>
              </a:rPr>
              <a:t>Break-even </a:t>
            </a:r>
          </a:p>
          <a:p>
            <a:pPr algn="ctr"/>
            <a:r>
              <a:rPr lang="en-GB" sz="2400" b="1" dirty="0">
                <a:solidFill>
                  <a:schemeClr val="bg1"/>
                </a:solidFill>
              </a:rPr>
              <a:t>nights per year</a:t>
            </a:r>
          </a:p>
        </p:txBody>
      </p:sp>
      <p:sp>
        <p:nvSpPr>
          <p:cNvPr id="35" name="TextBox 34">
            <a:extLst>
              <a:ext uri="{FF2B5EF4-FFF2-40B4-BE49-F238E27FC236}">
                <a16:creationId xmlns:a16="http://schemas.microsoft.com/office/drawing/2014/main" id="{FAA5045D-7C56-031A-6559-BC09E74517FA}"/>
              </a:ext>
            </a:extLst>
          </p:cNvPr>
          <p:cNvSpPr txBox="1"/>
          <p:nvPr/>
        </p:nvSpPr>
        <p:spPr>
          <a:xfrm>
            <a:off x="3642275" y="4084583"/>
            <a:ext cx="8327755" cy="1384995"/>
          </a:xfrm>
          <a:prstGeom prst="rect">
            <a:avLst/>
          </a:prstGeom>
          <a:noFill/>
        </p:spPr>
        <p:txBody>
          <a:bodyPr wrap="square" rtlCol="0">
            <a:spAutoFit/>
          </a:bodyPr>
          <a:lstStyle/>
          <a:p>
            <a:r>
              <a:rPr lang="en-US" sz="2000" b="1" dirty="0">
                <a:solidFill>
                  <a:srgbClr val="494949"/>
                </a:solidFill>
              </a:rPr>
              <a:t>Break-even nights per year </a:t>
            </a:r>
            <a:r>
              <a:rPr lang="en-US" sz="2200" i="1" dirty="0">
                <a:solidFill>
                  <a:srgbClr val="E96751"/>
                </a:solidFill>
              </a:rPr>
              <a:t>(Fixed Costs ÷ Profit per occupied night) </a:t>
            </a:r>
            <a:r>
              <a:rPr lang="en-US" sz="2200" i="1" dirty="0">
                <a:solidFill>
                  <a:srgbClr val="595959"/>
                </a:solidFill>
              </a:rPr>
              <a:t>The number of booked nights needed to cover fixed costs</a:t>
            </a:r>
            <a:r>
              <a:rPr lang="en-US" sz="2200" i="1" dirty="0">
                <a:solidFill>
                  <a:srgbClr val="E96751"/>
                </a:solidFill>
              </a:rPr>
              <a:t> </a:t>
            </a:r>
            <a:r>
              <a:rPr lang="en-US" sz="2000" i="1" dirty="0">
                <a:solidFill>
                  <a:srgbClr val="595959"/>
                </a:solidFill>
              </a:rPr>
              <a:t>€14,000 fixed costs ÷ €120 profit per night = </a:t>
            </a:r>
            <a:r>
              <a:rPr lang="en-US" sz="2000" b="1" i="1" dirty="0">
                <a:solidFill>
                  <a:srgbClr val="E96751"/>
                </a:solidFill>
              </a:rPr>
              <a:t>117 break even nights</a:t>
            </a:r>
            <a:br>
              <a:rPr lang="en-US" sz="2000" i="1" dirty="0">
                <a:solidFill>
                  <a:srgbClr val="595959"/>
                </a:solidFill>
              </a:rPr>
            </a:br>
            <a:r>
              <a:rPr lang="en-US" sz="2000" i="1" dirty="0">
                <a:solidFill>
                  <a:srgbClr val="595959"/>
                </a:solidFill>
              </a:rPr>
              <a:t>You need to book 117 nights just to break even.</a:t>
            </a:r>
            <a:endParaRPr lang="en-GB" sz="2000" b="1" i="1" dirty="0">
              <a:solidFill>
                <a:srgbClr val="595959"/>
              </a:solidFill>
            </a:endParaRPr>
          </a:p>
        </p:txBody>
      </p:sp>
      <p:grpSp>
        <p:nvGrpSpPr>
          <p:cNvPr id="2" name="Group 1">
            <a:extLst>
              <a:ext uri="{FF2B5EF4-FFF2-40B4-BE49-F238E27FC236}">
                <a16:creationId xmlns:a16="http://schemas.microsoft.com/office/drawing/2014/main" id="{F87D7FDF-416F-7482-3922-4C36EA64E96C}"/>
              </a:ext>
            </a:extLst>
          </p:cNvPr>
          <p:cNvGrpSpPr/>
          <p:nvPr/>
        </p:nvGrpSpPr>
        <p:grpSpPr>
          <a:xfrm>
            <a:off x="155730" y="1400046"/>
            <a:ext cx="630739" cy="707886"/>
            <a:chOff x="1015996" y="1040208"/>
            <a:chExt cx="1016004" cy="1223667"/>
          </a:xfrm>
        </p:grpSpPr>
        <p:sp>
          <p:nvSpPr>
            <p:cNvPr id="3" name="Oval 2">
              <a:extLst>
                <a:ext uri="{FF2B5EF4-FFF2-40B4-BE49-F238E27FC236}">
                  <a16:creationId xmlns:a16="http://schemas.microsoft.com/office/drawing/2014/main" id="{90ABB174-9F60-9CF8-5A94-5BDB8E61D4A7}"/>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F42B10DA-CCB2-5792-FDCC-D7CFF2E26157}"/>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1</a:t>
              </a:r>
            </a:p>
          </p:txBody>
        </p:sp>
      </p:grpSp>
      <p:grpSp>
        <p:nvGrpSpPr>
          <p:cNvPr id="5" name="Group 4">
            <a:extLst>
              <a:ext uri="{FF2B5EF4-FFF2-40B4-BE49-F238E27FC236}">
                <a16:creationId xmlns:a16="http://schemas.microsoft.com/office/drawing/2014/main" id="{E3E498D3-4B93-8A31-6741-BFC8F2EE7FD6}"/>
              </a:ext>
            </a:extLst>
          </p:cNvPr>
          <p:cNvGrpSpPr/>
          <p:nvPr/>
        </p:nvGrpSpPr>
        <p:grpSpPr>
          <a:xfrm>
            <a:off x="110837" y="2588584"/>
            <a:ext cx="630739" cy="707886"/>
            <a:chOff x="1015996" y="1040208"/>
            <a:chExt cx="1016004" cy="1223667"/>
          </a:xfrm>
        </p:grpSpPr>
        <p:sp>
          <p:nvSpPr>
            <p:cNvPr id="6" name="Oval 5">
              <a:extLst>
                <a:ext uri="{FF2B5EF4-FFF2-40B4-BE49-F238E27FC236}">
                  <a16:creationId xmlns:a16="http://schemas.microsoft.com/office/drawing/2014/main" id="{7D5F4BB3-36D1-37F9-849E-9767CAE8EA49}"/>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01A5414A-4A83-7138-A3F6-901A2A62D838}"/>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2</a:t>
              </a:r>
            </a:p>
          </p:txBody>
        </p:sp>
      </p:grpSp>
      <p:grpSp>
        <p:nvGrpSpPr>
          <p:cNvPr id="9" name="Group 8">
            <a:extLst>
              <a:ext uri="{FF2B5EF4-FFF2-40B4-BE49-F238E27FC236}">
                <a16:creationId xmlns:a16="http://schemas.microsoft.com/office/drawing/2014/main" id="{5DEFA2BE-AA3C-C8DA-1652-CAE9B4DF5093}"/>
              </a:ext>
            </a:extLst>
          </p:cNvPr>
          <p:cNvGrpSpPr/>
          <p:nvPr/>
        </p:nvGrpSpPr>
        <p:grpSpPr>
          <a:xfrm>
            <a:off x="103514" y="4139649"/>
            <a:ext cx="630739" cy="707886"/>
            <a:chOff x="1015996" y="1040208"/>
            <a:chExt cx="1016004" cy="1223667"/>
          </a:xfrm>
        </p:grpSpPr>
        <p:sp>
          <p:nvSpPr>
            <p:cNvPr id="15" name="Oval 14">
              <a:extLst>
                <a:ext uri="{FF2B5EF4-FFF2-40B4-BE49-F238E27FC236}">
                  <a16:creationId xmlns:a16="http://schemas.microsoft.com/office/drawing/2014/main" id="{CC434512-C9E6-4D6B-E7A3-69136EE3A7BA}"/>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45AC2B25-1CB7-6D6E-D7D1-03A85CA19DB5}"/>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3</a:t>
              </a:r>
            </a:p>
          </p:txBody>
        </p:sp>
      </p:grpSp>
      <p:sp>
        <p:nvSpPr>
          <p:cNvPr id="31" name="Rectangle 30">
            <a:extLst>
              <a:ext uri="{FF2B5EF4-FFF2-40B4-BE49-F238E27FC236}">
                <a16:creationId xmlns:a16="http://schemas.microsoft.com/office/drawing/2014/main" id="{D81D5961-55B8-3763-90F4-1163FE675B90}"/>
              </a:ext>
            </a:extLst>
          </p:cNvPr>
          <p:cNvSpPr/>
          <p:nvPr/>
        </p:nvSpPr>
        <p:spPr>
          <a:xfrm>
            <a:off x="409579" y="5574351"/>
            <a:ext cx="11536687" cy="1046440"/>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2" name="Freeform: Shape 31">
            <a:extLst>
              <a:ext uri="{FF2B5EF4-FFF2-40B4-BE49-F238E27FC236}">
                <a16:creationId xmlns:a16="http://schemas.microsoft.com/office/drawing/2014/main" id="{F766C376-F7D2-D9C7-566D-8F09047DD5AE}"/>
              </a:ext>
            </a:extLst>
          </p:cNvPr>
          <p:cNvSpPr/>
          <p:nvPr/>
        </p:nvSpPr>
        <p:spPr>
          <a:xfrm>
            <a:off x="409579" y="5574351"/>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34" name="TextBox 33">
            <a:extLst>
              <a:ext uri="{FF2B5EF4-FFF2-40B4-BE49-F238E27FC236}">
                <a16:creationId xmlns:a16="http://schemas.microsoft.com/office/drawing/2014/main" id="{7D44E910-0699-89EF-3288-00B97C18B463}"/>
              </a:ext>
            </a:extLst>
          </p:cNvPr>
          <p:cNvSpPr txBox="1"/>
          <p:nvPr/>
        </p:nvSpPr>
        <p:spPr>
          <a:xfrm>
            <a:off x="532619" y="5623253"/>
            <a:ext cx="2936206" cy="830997"/>
          </a:xfrm>
          <a:prstGeom prst="rect">
            <a:avLst/>
          </a:prstGeom>
          <a:noFill/>
        </p:spPr>
        <p:txBody>
          <a:bodyPr wrap="square" rtlCol="0">
            <a:spAutoFit/>
          </a:bodyPr>
          <a:lstStyle/>
          <a:p>
            <a:pPr algn="ctr"/>
            <a:r>
              <a:rPr lang="en-GB" sz="2400" b="1" dirty="0">
                <a:solidFill>
                  <a:schemeClr val="bg1"/>
                </a:solidFill>
              </a:rPr>
              <a:t>Calculate the Occupancy Rate</a:t>
            </a:r>
          </a:p>
        </p:txBody>
      </p:sp>
      <p:sp>
        <p:nvSpPr>
          <p:cNvPr id="36" name="TextBox 35">
            <a:extLst>
              <a:ext uri="{FF2B5EF4-FFF2-40B4-BE49-F238E27FC236}">
                <a16:creationId xmlns:a16="http://schemas.microsoft.com/office/drawing/2014/main" id="{6FF2CDCC-993F-E64C-4FE5-60663EB9DCC7}"/>
              </a:ext>
            </a:extLst>
          </p:cNvPr>
          <p:cNvSpPr txBox="1"/>
          <p:nvPr/>
        </p:nvSpPr>
        <p:spPr>
          <a:xfrm>
            <a:off x="3631749" y="5597207"/>
            <a:ext cx="8311439" cy="1015663"/>
          </a:xfrm>
          <a:prstGeom prst="rect">
            <a:avLst/>
          </a:prstGeom>
          <a:noFill/>
        </p:spPr>
        <p:txBody>
          <a:bodyPr wrap="square" rtlCol="0">
            <a:spAutoFit/>
          </a:bodyPr>
          <a:lstStyle/>
          <a:p>
            <a:r>
              <a:rPr lang="en-US" sz="2000" b="1" dirty="0">
                <a:solidFill>
                  <a:srgbClr val="494949"/>
                </a:solidFill>
              </a:rPr>
              <a:t>Calculate profit per occupied night </a:t>
            </a:r>
            <a:r>
              <a:rPr lang="en-US" sz="2000" i="1" dirty="0">
                <a:solidFill>
                  <a:srgbClr val="E96751"/>
                </a:solidFill>
              </a:rPr>
              <a:t>(Break-even nights ÷ Total available nights in a year × 100) </a:t>
            </a:r>
            <a:r>
              <a:rPr lang="en-US" sz="2000" i="1" dirty="0">
                <a:solidFill>
                  <a:srgbClr val="595959"/>
                </a:solidFill>
              </a:rPr>
              <a:t>117 break-even nights ÷ 365 available nights = </a:t>
            </a:r>
            <a:r>
              <a:rPr lang="en-US" sz="2000" b="1" i="1" dirty="0">
                <a:solidFill>
                  <a:srgbClr val="E96751"/>
                </a:solidFill>
              </a:rPr>
              <a:t>32% occupancy </a:t>
            </a:r>
            <a:r>
              <a:rPr lang="en-US" sz="2000" i="1" dirty="0">
                <a:solidFill>
                  <a:srgbClr val="595959"/>
                </a:solidFill>
              </a:rPr>
              <a:t>rate You need to book about one in every three nights to break even.</a:t>
            </a:r>
            <a:endParaRPr lang="en-GB" sz="2000" i="1" dirty="0">
              <a:solidFill>
                <a:srgbClr val="595959"/>
              </a:solidFill>
            </a:endParaRPr>
          </a:p>
        </p:txBody>
      </p:sp>
      <p:grpSp>
        <p:nvGrpSpPr>
          <p:cNvPr id="17" name="Group 16">
            <a:extLst>
              <a:ext uri="{FF2B5EF4-FFF2-40B4-BE49-F238E27FC236}">
                <a16:creationId xmlns:a16="http://schemas.microsoft.com/office/drawing/2014/main" id="{1B90AE4B-6120-9A23-B60B-941B73F5324A}"/>
              </a:ext>
            </a:extLst>
          </p:cNvPr>
          <p:cNvGrpSpPr/>
          <p:nvPr/>
        </p:nvGrpSpPr>
        <p:grpSpPr>
          <a:xfrm>
            <a:off x="74109" y="5641230"/>
            <a:ext cx="630739" cy="707886"/>
            <a:chOff x="1015996" y="1040208"/>
            <a:chExt cx="1016004" cy="1223667"/>
          </a:xfrm>
        </p:grpSpPr>
        <p:sp>
          <p:nvSpPr>
            <p:cNvPr id="18" name="Oval 17">
              <a:extLst>
                <a:ext uri="{FF2B5EF4-FFF2-40B4-BE49-F238E27FC236}">
                  <a16:creationId xmlns:a16="http://schemas.microsoft.com/office/drawing/2014/main" id="{F20EC1B9-EEA2-E9F0-6271-100E0AB0155A}"/>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39068E30-CFCB-7A53-2B07-AE2551A41E9A}"/>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4</a:t>
              </a:r>
            </a:p>
          </p:txBody>
        </p:sp>
      </p:grpSp>
    </p:spTree>
    <p:extLst>
      <p:ext uri="{BB962C8B-B14F-4D97-AF65-F5344CB8AC3E}">
        <p14:creationId xmlns:p14="http://schemas.microsoft.com/office/powerpoint/2010/main" val="151028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95C0-67FA-AE2C-A7F5-1AB9EB65C7C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41C1BC5-9C58-1CD5-5516-784600E83DDC}"/>
              </a:ext>
            </a:extLst>
          </p:cNvPr>
          <p:cNvSpPr>
            <a:spLocks noGrp="1"/>
          </p:cNvSpPr>
          <p:nvPr>
            <p:ph type="body" sz="quarter" idx="16"/>
          </p:nvPr>
        </p:nvSpPr>
        <p:spPr>
          <a:xfrm>
            <a:off x="2419350" y="424202"/>
            <a:ext cx="11241418" cy="803654"/>
          </a:xfrm>
        </p:spPr>
        <p:txBody>
          <a:bodyPr/>
          <a:lstStyle/>
          <a:p>
            <a:r>
              <a:rPr lang="en-US" dirty="0"/>
              <a:t>Exercise: </a:t>
            </a:r>
            <a:r>
              <a:rPr lang="en-US" sz="2800" dirty="0">
                <a:solidFill>
                  <a:srgbClr val="E96751"/>
                </a:solidFill>
              </a:rPr>
              <a:t>Complete</a:t>
            </a:r>
            <a:r>
              <a:rPr lang="en-US" sz="2800" dirty="0"/>
              <a:t> </a:t>
            </a:r>
            <a:r>
              <a:rPr lang="en-US" sz="2800" dirty="0">
                <a:solidFill>
                  <a:srgbClr val="E96751"/>
                </a:solidFill>
              </a:rPr>
              <a:t>Break-Even Nights, Costs &amp; Occupancy Rate</a:t>
            </a:r>
          </a:p>
        </p:txBody>
      </p:sp>
      <p:sp>
        <p:nvSpPr>
          <p:cNvPr id="11" name="Rectangle 10">
            <a:extLst>
              <a:ext uri="{FF2B5EF4-FFF2-40B4-BE49-F238E27FC236}">
                <a16:creationId xmlns:a16="http://schemas.microsoft.com/office/drawing/2014/main" id="{BA5BC281-F807-D0D8-A95F-34EF6C7451F8}"/>
              </a:ext>
            </a:extLst>
          </p:cNvPr>
          <p:cNvSpPr/>
          <p:nvPr/>
        </p:nvSpPr>
        <p:spPr>
          <a:xfrm>
            <a:off x="409579" y="1360955"/>
            <a:ext cx="11549926" cy="1085030"/>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DA2718C8-006A-C67C-CA4A-6A053C76EE89}"/>
              </a:ext>
            </a:extLst>
          </p:cNvPr>
          <p:cNvSpPr/>
          <p:nvPr/>
        </p:nvSpPr>
        <p:spPr>
          <a:xfrm>
            <a:off x="409579" y="1360954"/>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Rectangle 12">
            <a:extLst>
              <a:ext uri="{FF2B5EF4-FFF2-40B4-BE49-F238E27FC236}">
                <a16:creationId xmlns:a16="http://schemas.microsoft.com/office/drawing/2014/main" id="{12FAB085-FA2C-2406-9788-FDAB66658C25}"/>
              </a:ext>
            </a:extLst>
          </p:cNvPr>
          <p:cNvSpPr/>
          <p:nvPr/>
        </p:nvSpPr>
        <p:spPr>
          <a:xfrm>
            <a:off x="409579" y="2566324"/>
            <a:ext cx="11549926" cy="1351444"/>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14D3E8B8-F6E0-E53A-CD0E-AB2F518A3924}"/>
              </a:ext>
            </a:extLst>
          </p:cNvPr>
          <p:cNvSpPr/>
          <p:nvPr/>
        </p:nvSpPr>
        <p:spPr>
          <a:xfrm>
            <a:off x="409579" y="2566324"/>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19" name="TextBox 18">
            <a:extLst>
              <a:ext uri="{FF2B5EF4-FFF2-40B4-BE49-F238E27FC236}">
                <a16:creationId xmlns:a16="http://schemas.microsoft.com/office/drawing/2014/main" id="{816BCB34-4729-B62F-AA02-DD5B035040C5}"/>
              </a:ext>
            </a:extLst>
          </p:cNvPr>
          <p:cNvSpPr txBox="1"/>
          <p:nvPr/>
        </p:nvSpPr>
        <p:spPr>
          <a:xfrm>
            <a:off x="532619" y="1526861"/>
            <a:ext cx="3008476" cy="461665"/>
          </a:xfrm>
          <a:prstGeom prst="rect">
            <a:avLst/>
          </a:prstGeom>
          <a:noFill/>
        </p:spPr>
        <p:txBody>
          <a:bodyPr wrap="square" rtlCol="0">
            <a:spAutoFit/>
          </a:bodyPr>
          <a:lstStyle/>
          <a:p>
            <a:pPr algn="ctr"/>
            <a:r>
              <a:rPr lang="en-GB" sz="2400" b="1" dirty="0">
                <a:solidFill>
                  <a:schemeClr val="bg1"/>
                </a:solidFill>
              </a:rPr>
              <a:t>Annual Fixed Costs</a:t>
            </a:r>
          </a:p>
        </p:txBody>
      </p:sp>
      <p:sp>
        <p:nvSpPr>
          <p:cNvPr id="20" name="TextBox 19">
            <a:extLst>
              <a:ext uri="{FF2B5EF4-FFF2-40B4-BE49-F238E27FC236}">
                <a16:creationId xmlns:a16="http://schemas.microsoft.com/office/drawing/2014/main" id="{C54A5CC3-5096-845D-F174-BDD01CECB9FE}"/>
              </a:ext>
            </a:extLst>
          </p:cNvPr>
          <p:cNvSpPr txBox="1"/>
          <p:nvPr/>
        </p:nvSpPr>
        <p:spPr>
          <a:xfrm>
            <a:off x="596074" y="2586334"/>
            <a:ext cx="2936206" cy="830997"/>
          </a:xfrm>
          <a:prstGeom prst="rect">
            <a:avLst/>
          </a:prstGeom>
          <a:noFill/>
        </p:spPr>
        <p:txBody>
          <a:bodyPr wrap="square" rtlCol="0">
            <a:spAutoFit/>
          </a:bodyPr>
          <a:lstStyle/>
          <a:p>
            <a:pPr algn="ctr"/>
            <a:r>
              <a:rPr lang="en-GB" sz="2400" b="1" dirty="0">
                <a:solidFill>
                  <a:schemeClr val="bg1"/>
                </a:solidFill>
              </a:rPr>
              <a:t>Profit Per Occupied Night</a:t>
            </a:r>
          </a:p>
        </p:txBody>
      </p:sp>
      <p:sp>
        <p:nvSpPr>
          <p:cNvPr id="23" name="TextBox 22">
            <a:extLst>
              <a:ext uri="{FF2B5EF4-FFF2-40B4-BE49-F238E27FC236}">
                <a16:creationId xmlns:a16="http://schemas.microsoft.com/office/drawing/2014/main" id="{08E5DBB3-72B5-870C-974F-0F158C0AA4C7}"/>
              </a:ext>
            </a:extLst>
          </p:cNvPr>
          <p:cNvSpPr txBox="1"/>
          <p:nvPr/>
        </p:nvSpPr>
        <p:spPr>
          <a:xfrm>
            <a:off x="3631750" y="1348195"/>
            <a:ext cx="8303991" cy="1061829"/>
          </a:xfrm>
          <a:prstGeom prst="rect">
            <a:avLst/>
          </a:prstGeom>
          <a:noFill/>
        </p:spPr>
        <p:txBody>
          <a:bodyPr wrap="square" rtlCol="0">
            <a:spAutoFit/>
          </a:bodyPr>
          <a:lstStyle/>
          <a:p>
            <a:r>
              <a:rPr lang="en-US" sz="2100" b="1" dirty="0">
                <a:solidFill>
                  <a:srgbClr val="494949"/>
                </a:solidFill>
              </a:rPr>
              <a:t>Calculate Annual Fixed Costs </a:t>
            </a:r>
            <a:r>
              <a:rPr lang="en-IE" sz="2100" dirty="0">
                <a:solidFill>
                  <a:srgbClr val="494949"/>
                </a:solidFill>
              </a:rPr>
              <a:t>(e.g., insurance, loan payments, internet). </a:t>
            </a:r>
            <a:r>
              <a:rPr lang="en-US" sz="2100" i="1" dirty="0">
                <a:solidFill>
                  <a:srgbClr val="595959"/>
                </a:solidFill>
              </a:rPr>
              <a:t>These are the non-negotiable expenses you pay no matter how many bookings you get.</a:t>
            </a:r>
            <a:r>
              <a:rPr lang="en-IE" sz="2100" dirty="0"/>
              <a:t> </a:t>
            </a:r>
            <a:r>
              <a:rPr lang="en-IE" sz="2100" b="1" i="1" dirty="0">
                <a:solidFill>
                  <a:srgbClr val="E96751"/>
                </a:solidFill>
              </a:rPr>
              <a:t>Total Annual Fixed Costs </a:t>
            </a:r>
            <a:r>
              <a:rPr lang="en-IE" sz="2100" b="1" dirty="0">
                <a:solidFill>
                  <a:srgbClr val="E96751"/>
                </a:solidFill>
              </a:rPr>
              <a:t>€ </a:t>
            </a:r>
            <a:r>
              <a:rPr lang="en-IE" sz="2100" dirty="0">
                <a:solidFill>
                  <a:srgbClr val="E96751"/>
                </a:solidFill>
                <a:highlight>
                  <a:srgbClr val="FFFF00"/>
                </a:highlight>
              </a:rPr>
              <a:t>[insert figure]</a:t>
            </a:r>
            <a:r>
              <a:rPr lang="en-IE" sz="2100" dirty="0">
                <a:solidFill>
                  <a:srgbClr val="E96751"/>
                </a:solidFill>
              </a:rPr>
              <a:t>/</a:t>
            </a:r>
            <a:r>
              <a:rPr lang="en-IE" sz="2100" b="1" dirty="0">
                <a:solidFill>
                  <a:srgbClr val="E96751"/>
                </a:solidFill>
              </a:rPr>
              <a:t>year</a:t>
            </a:r>
            <a:endParaRPr lang="en-GB" sz="2100" b="1" i="1" dirty="0">
              <a:solidFill>
                <a:srgbClr val="E96751"/>
              </a:solidFill>
            </a:endParaRPr>
          </a:p>
        </p:txBody>
      </p:sp>
      <p:sp>
        <p:nvSpPr>
          <p:cNvPr id="27" name="TextBox 26">
            <a:extLst>
              <a:ext uri="{FF2B5EF4-FFF2-40B4-BE49-F238E27FC236}">
                <a16:creationId xmlns:a16="http://schemas.microsoft.com/office/drawing/2014/main" id="{7FD09720-4E5E-1360-4F97-F78763E8DB8F}"/>
              </a:ext>
            </a:extLst>
          </p:cNvPr>
          <p:cNvSpPr txBox="1"/>
          <p:nvPr/>
        </p:nvSpPr>
        <p:spPr>
          <a:xfrm>
            <a:off x="3681651" y="2500291"/>
            <a:ext cx="8251012" cy="1323439"/>
          </a:xfrm>
          <a:prstGeom prst="rect">
            <a:avLst/>
          </a:prstGeom>
          <a:noFill/>
        </p:spPr>
        <p:txBody>
          <a:bodyPr wrap="square" rtlCol="0">
            <a:spAutoFit/>
          </a:bodyPr>
          <a:lstStyle/>
          <a:p>
            <a:r>
              <a:rPr lang="en-US" sz="2000" i="1" dirty="0">
                <a:solidFill>
                  <a:srgbClr val="E96751"/>
                </a:solidFill>
              </a:rPr>
              <a:t>(Average nightly rate – Variable cost per night). </a:t>
            </a:r>
          </a:p>
          <a:p>
            <a:r>
              <a:rPr lang="en-US" sz="2000" b="1" dirty="0">
                <a:solidFill>
                  <a:srgbClr val="494949"/>
                </a:solidFill>
              </a:rPr>
              <a:t>Your Nightly Rate </a:t>
            </a:r>
            <a:r>
              <a:rPr lang="en-US" sz="2000" dirty="0">
                <a:solidFill>
                  <a:srgbClr val="494949"/>
                </a:solidFill>
              </a:rPr>
              <a:t>– Variable Costs (e.g. cleaning, welcome packs, utilities per guest)</a:t>
            </a:r>
            <a:r>
              <a:rPr lang="en-US" sz="2000" b="1" dirty="0">
                <a:solidFill>
                  <a:srgbClr val="494949"/>
                </a:solidFill>
              </a:rPr>
              <a:t> </a:t>
            </a:r>
            <a:r>
              <a:rPr lang="en-US" sz="2000" i="1" dirty="0">
                <a:solidFill>
                  <a:srgbClr val="595959"/>
                </a:solidFill>
              </a:rPr>
              <a:t>€</a:t>
            </a:r>
            <a:r>
              <a:rPr lang="en-IE" sz="2000" dirty="0">
                <a:solidFill>
                  <a:srgbClr val="E96751"/>
                </a:solidFill>
                <a:highlight>
                  <a:srgbClr val="FFFF00"/>
                </a:highlight>
              </a:rPr>
              <a:t> [insert figure] </a:t>
            </a:r>
            <a:r>
              <a:rPr lang="en-US" sz="2000" i="1" dirty="0">
                <a:solidFill>
                  <a:srgbClr val="595959"/>
                </a:solidFill>
              </a:rPr>
              <a:t>/night and it costs you €</a:t>
            </a:r>
            <a:r>
              <a:rPr lang="en-IE" sz="2000" dirty="0">
                <a:solidFill>
                  <a:srgbClr val="E96751"/>
                </a:solidFill>
                <a:highlight>
                  <a:srgbClr val="FFFF00"/>
                </a:highlight>
              </a:rPr>
              <a:t> [insert figure]</a:t>
            </a:r>
            <a:r>
              <a:rPr lang="en-US" sz="2000" i="1" dirty="0">
                <a:solidFill>
                  <a:srgbClr val="595959"/>
                </a:solidFill>
              </a:rPr>
              <a:t> to host a guest, your </a:t>
            </a:r>
            <a:r>
              <a:rPr lang="en-US" sz="2000" b="1" i="1" dirty="0">
                <a:solidFill>
                  <a:srgbClr val="E96751"/>
                </a:solidFill>
              </a:rPr>
              <a:t>profit per night is €</a:t>
            </a:r>
            <a:r>
              <a:rPr lang="en-IE" sz="2000" dirty="0">
                <a:solidFill>
                  <a:srgbClr val="E96751"/>
                </a:solidFill>
                <a:highlight>
                  <a:srgbClr val="FFFF00"/>
                </a:highlight>
              </a:rPr>
              <a:t> [insert figure]</a:t>
            </a:r>
            <a:r>
              <a:rPr lang="en-US" sz="2000" i="1" dirty="0">
                <a:solidFill>
                  <a:srgbClr val="E96751"/>
                </a:solidFill>
              </a:rPr>
              <a:t>. </a:t>
            </a:r>
            <a:r>
              <a:rPr lang="en-US" sz="2000" i="1" dirty="0">
                <a:solidFill>
                  <a:srgbClr val="595959"/>
                </a:solidFill>
              </a:rPr>
              <a:t>This pays for your fixed costs.</a:t>
            </a:r>
            <a:endParaRPr lang="en-GB" sz="2000" i="1" dirty="0">
              <a:solidFill>
                <a:srgbClr val="595959"/>
              </a:solidFill>
            </a:endParaRPr>
          </a:p>
        </p:txBody>
      </p:sp>
      <p:sp>
        <p:nvSpPr>
          <p:cNvPr id="29" name="Rectangle 28">
            <a:extLst>
              <a:ext uri="{FF2B5EF4-FFF2-40B4-BE49-F238E27FC236}">
                <a16:creationId xmlns:a16="http://schemas.microsoft.com/office/drawing/2014/main" id="{9BCF4EB0-F4B3-F647-85E1-B26960C42C4B}"/>
              </a:ext>
            </a:extLst>
          </p:cNvPr>
          <p:cNvSpPr/>
          <p:nvPr/>
        </p:nvSpPr>
        <p:spPr>
          <a:xfrm>
            <a:off x="409579" y="4074448"/>
            <a:ext cx="11560451" cy="1382264"/>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Freeform: Shape 29">
            <a:extLst>
              <a:ext uri="{FF2B5EF4-FFF2-40B4-BE49-F238E27FC236}">
                <a16:creationId xmlns:a16="http://schemas.microsoft.com/office/drawing/2014/main" id="{3617665B-F693-5C3A-967B-ECABBCA984E3}"/>
              </a:ext>
            </a:extLst>
          </p:cNvPr>
          <p:cNvSpPr/>
          <p:nvPr/>
        </p:nvSpPr>
        <p:spPr>
          <a:xfrm>
            <a:off x="409579" y="4074447"/>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33" name="TextBox 32">
            <a:extLst>
              <a:ext uri="{FF2B5EF4-FFF2-40B4-BE49-F238E27FC236}">
                <a16:creationId xmlns:a16="http://schemas.microsoft.com/office/drawing/2014/main" id="{AB1E76DB-21A7-7138-0987-9F7B8DA0F3AA}"/>
              </a:ext>
            </a:extLst>
          </p:cNvPr>
          <p:cNvSpPr txBox="1"/>
          <p:nvPr/>
        </p:nvSpPr>
        <p:spPr>
          <a:xfrm>
            <a:off x="532619" y="4100947"/>
            <a:ext cx="3008476" cy="830997"/>
          </a:xfrm>
          <a:prstGeom prst="rect">
            <a:avLst/>
          </a:prstGeom>
          <a:noFill/>
        </p:spPr>
        <p:txBody>
          <a:bodyPr wrap="square" rtlCol="0">
            <a:spAutoFit/>
          </a:bodyPr>
          <a:lstStyle/>
          <a:p>
            <a:pPr algn="ctr"/>
            <a:r>
              <a:rPr lang="en-GB" sz="2400" b="1" dirty="0">
                <a:solidFill>
                  <a:schemeClr val="bg1"/>
                </a:solidFill>
              </a:rPr>
              <a:t>Break-even </a:t>
            </a:r>
          </a:p>
          <a:p>
            <a:pPr algn="ctr"/>
            <a:r>
              <a:rPr lang="en-GB" sz="2400" b="1" dirty="0">
                <a:solidFill>
                  <a:schemeClr val="bg1"/>
                </a:solidFill>
              </a:rPr>
              <a:t>nights per year</a:t>
            </a:r>
          </a:p>
        </p:txBody>
      </p:sp>
      <p:sp>
        <p:nvSpPr>
          <p:cNvPr id="35" name="TextBox 34">
            <a:extLst>
              <a:ext uri="{FF2B5EF4-FFF2-40B4-BE49-F238E27FC236}">
                <a16:creationId xmlns:a16="http://schemas.microsoft.com/office/drawing/2014/main" id="{ADA98A19-B352-D9F3-F00C-90850D9ABAFA}"/>
              </a:ext>
            </a:extLst>
          </p:cNvPr>
          <p:cNvSpPr txBox="1"/>
          <p:nvPr/>
        </p:nvSpPr>
        <p:spPr>
          <a:xfrm>
            <a:off x="3642275" y="4084583"/>
            <a:ext cx="8327755" cy="1323439"/>
          </a:xfrm>
          <a:prstGeom prst="rect">
            <a:avLst/>
          </a:prstGeom>
          <a:noFill/>
        </p:spPr>
        <p:txBody>
          <a:bodyPr wrap="square" rtlCol="0">
            <a:spAutoFit/>
          </a:bodyPr>
          <a:lstStyle/>
          <a:p>
            <a:r>
              <a:rPr lang="en-US" sz="2000" b="1" dirty="0">
                <a:solidFill>
                  <a:srgbClr val="494949"/>
                </a:solidFill>
              </a:rPr>
              <a:t>Break-even nights per year </a:t>
            </a:r>
            <a:r>
              <a:rPr lang="en-US" sz="2000" i="1" dirty="0">
                <a:solidFill>
                  <a:srgbClr val="E96751"/>
                </a:solidFill>
              </a:rPr>
              <a:t>(Fixed Costs ÷ Profit per occupied night) </a:t>
            </a:r>
            <a:r>
              <a:rPr lang="en-US" sz="2000" i="1" dirty="0">
                <a:solidFill>
                  <a:srgbClr val="595959"/>
                </a:solidFill>
              </a:rPr>
              <a:t>The number of booked nights needed to cover fixed costs</a:t>
            </a:r>
            <a:r>
              <a:rPr lang="en-US" sz="2000" i="1" dirty="0">
                <a:solidFill>
                  <a:srgbClr val="E96751"/>
                </a:solidFill>
              </a:rPr>
              <a:t> </a:t>
            </a:r>
            <a:r>
              <a:rPr lang="en-US" sz="2000" i="1" dirty="0">
                <a:solidFill>
                  <a:srgbClr val="595959"/>
                </a:solidFill>
              </a:rPr>
              <a:t>€</a:t>
            </a:r>
            <a:r>
              <a:rPr lang="en-IE" sz="2000" dirty="0">
                <a:solidFill>
                  <a:srgbClr val="E96751"/>
                </a:solidFill>
                <a:highlight>
                  <a:srgbClr val="FFFF00"/>
                </a:highlight>
              </a:rPr>
              <a:t> [insert figure]</a:t>
            </a:r>
            <a:r>
              <a:rPr lang="en-US" sz="2000" i="1" dirty="0">
                <a:solidFill>
                  <a:srgbClr val="595959"/>
                </a:solidFill>
              </a:rPr>
              <a:t> fixed costs ÷ €</a:t>
            </a:r>
            <a:r>
              <a:rPr lang="en-IE" sz="2000" dirty="0">
                <a:solidFill>
                  <a:srgbClr val="E96751"/>
                </a:solidFill>
                <a:highlight>
                  <a:srgbClr val="FFFF00"/>
                </a:highlight>
              </a:rPr>
              <a:t> [insert figure]</a:t>
            </a:r>
            <a:r>
              <a:rPr lang="en-US" sz="2000" i="1" dirty="0">
                <a:solidFill>
                  <a:srgbClr val="595959"/>
                </a:solidFill>
              </a:rPr>
              <a:t> profit per night = </a:t>
            </a:r>
            <a:r>
              <a:rPr lang="en-IE" sz="2000" dirty="0">
                <a:solidFill>
                  <a:srgbClr val="E96751"/>
                </a:solidFill>
                <a:highlight>
                  <a:srgbClr val="FFFF00"/>
                </a:highlight>
              </a:rPr>
              <a:t>[insert figure]</a:t>
            </a:r>
            <a:r>
              <a:rPr lang="en-US" sz="2000" b="1" i="1" dirty="0">
                <a:solidFill>
                  <a:srgbClr val="E96751"/>
                </a:solidFill>
              </a:rPr>
              <a:t> break even nights</a:t>
            </a:r>
            <a:br>
              <a:rPr lang="en-US" sz="2000" i="1" dirty="0">
                <a:solidFill>
                  <a:srgbClr val="595959"/>
                </a:solidFill>
              </a:rPr>
            </a:br>
            <a:r>
              <a:rPr lang="en-US" sz="2000" i="1" dirty="0">
                <a:solidFill>
                  <a:srgbClr val="595959"/>
                </a:solidFill>
              </a:rPr>
              <a:t>You need to book </a:t>
            </a:r>
            <a:r>
              <a:rPr lang="en-IE" sz="2000" dirty="0">
                <a:solidFill>
                  <a:srgbClr val="E96751"/>
                </a:solidFill>
                <a:highlight>
                  <a:srgbClr val="FFFF00"/>
                </a:highlight>
              </a:rPr>
              <a:t>[insert figure] </a:t>
            </a:r>
            <a:r>
              <a:rPr lang="en-US" sz="2000" i="1" dirty="0">
                <a:solidFill>
                  <a:srgbClr val="595959"/>
                </a:solidFill>
              </a:rPr>
              <a:t>nights just to break even.</a:t>
            </a:r>
            <a:endParaRPr lang="en-GB" sz="2000" b="1" i="1" dirty="0">
              <a:solidFill>
                <a:srgbClr val="595959"/>
              </a:solidFill>
            </a:endParaRPr>
          </a:p>
        </p:txBody>
      </p:sp>
      <p:grpSp>
        <p:nvGrpSpPr>
          <p:cNvPr id="2" name="Group 1">
            <a:extLst>
              <a:ext uri="{FF2B5EF4-FFF2-40B4-BE49-F238E27FC236}">
                <a16:creationId xmlns:a16="http://schemas.microsoft.com/office/drawing/2014/main" id="{72D11DD5-A622-24F7-DECC-5976C3F1DB26}"/>
              </a:ext>
            </a:extLst>
          </p:cNvPr>
          <p:cNvGrpSpPr/>
          <p:nvPr/>
        </p:nvGrpSpPr>
        <p:grpSpPr>
          <a:xfrm>
            <a:off x="155730" y="1400046"/>
            <a:ext cx="630739" cy="707886"/>
            <a:chOff x="1015996" y="1040208"/>
            <a:chExt cx="1016004" cy="1223667"/>
          </a:xfrm>
        </p:grpSpPr>
        <p:sp>
          <p:nvSpPr>
            <p:cNvPr id="3" name="Oval 2">
              <a:extLst>
                <a:ext uri="{FF2B5EF4-FFF2-40B4-BE49-F238E27FC236}">
                  <a16:creationId xmlns:a16="http://schemas.microsoft.com/office/drawing/2014/main" id="{CEB66DD3-F973-6233-C857-0CA15A2C8356}"/>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260828BD-01C6-8752-DF08-A775A9F958C0}"/>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1</a:t>
              </a:r>
            </a:p>
          </p:txBody>
        </p:sp>
      </p:grpSp>
      <p:grpSp>
        <p:nvGrpSpPr>
          <p:cNvPr id="5" name="Group 4">
            <a:extLst>
              <a:ext uri="{FF2B5EF4-FFF2-40B4-BE49-F238E27FC236}">
                <a16:creationId xmlns:a16="http://schemas.microsoft.com/office/drawing/2014/main" id="{253659E4-F9EC-1C6E-51BB-E68A09337A66}"/>
              </a:ext>
            </a:extLst>
          </p:cNvPr>
          <p:cNvGrpSpPr/>
          <p:nvPr/>
        </p:nvGrpSpPr>
        <p:grpSpPr>
          <a:xfrm>
            <a:off x="110837" y="2588584"/>
            <a:ext cx="630739" cy="707886"/>
            <a:chOff x="1015996" y="1040208"/>
            <a:chExt cx="1016004" cy="1223667"/>
          </a:xfrm>
        </p:grpSpPr>
        <p:sp>
          <p:nvSpPr>
            <p:cNvPr id="6" name="Oval 5">
              <a:extLst>
                <a:ext uri="{FF2B5EF4-FFF2-40B4-BE49-F238E27FC236}">
                  <a16:creationId xmlns:a16="http://schemas.microsoft.com/office/drawing/2014/main" id="{D70A446A-D29F-ED58-6D27-A51F1EF619BB}"/>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C81C427D-2461-5951-AFEA-84B659EEFB26}"/>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2</a:t>
              </a:r>
            </a:p>
          </p:txBody>
        </p:sp>
      </p:grpSp>
      <p:grpSp>
        <p:nvGrpSpPr>
          <p:cNvPr id="9" name="Group 8">
            <a:extLst>
              <a:ext uri="{FF2B5EF4-FFF2-40B4-BE49-F238E27FC236}">
                <a16:creationId xmlns:a16="http://schemas.microsoft.com/office/drawing/2014/main" id="{F4BDA340-C765-03C7-5C06-90CA62111D2D}"/>
              </a:ext>
            </a:extLst>
          </p:cNvPr>
          <p:cNvGrpSpPr/>
          <p:nvPr/>
        </p:nvGrpSpPr>
        <p:grpSpPr>
          <a:xfrm>
            <a:off x="103514" y="4139649"/>
            <a:ext cx="630739" cy="707886"/>
            <a:chOff x="1015996" y="1040208"/>
            <a:chExt cx="1016004" cy="1223667"/>
          </a:xfrm>
        </p:grpSpPr>
        <p:sp>
          <p:nvSpPr>
            <p:cNvPr id="15" name="Oval 14">
              <a:extLst>
                <a:ext uri="{FF2B5EF4-FFF2-40B4-BE49-F238E27FC236}">
                  <a16:creationId xmlns:a16="http://schemas.microsoft.com/office/drawing/2014/main" id="{7C750DB5-0B9F-60B1-A105-96E73A8A7346}"/>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9E61826B-9D58-9B2E-28AC-E8795DD8A663}"/>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3</a:t>
              </a:r>
            </a:p>
          </p:txBody>
        </p:sp>
      </p:grpSp>
      <p:sp>
        <p:nvSpPr>
          <p:cNvPr id="31" name="Rectangle 30">
            <a:extLst>
              <a:ext uri="{FF2B5EF4-FFF2-40B4-BE49-F238E27FC236}">
                <a16:creationId xmlns:a16="http://schemas.microsoft.com/office/drawing/2014/main" id="{C6121E22-9452-CC5A-6907-7474A6F9EDA0}"/>
              </a:ext>
            </a:extLst>
          </p:cNvPr>
          <p:cNvSpPr/>
          <p:nvPr/>
        </p:nvSpPr>
        <p:spPr>
          <a:xfrm>
            <a:off x="409579" y="5574351"/>
            <a:ext cx="11536687" cy="1046440"/>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2" name="Freeform: Shape 31">
            <a:extLst>
              <a:ext uri="{FF2B5EF4-FFF2-40B4-BE49-F238E27FC236}">
                <a16:creationId xmlns:a16="http://schemas.microsoft.com/office/drawing/2014/main" id="{E6D3B666-1725-F566-7B26-6C9E51E45002}"/>
              </a:ext>
            </a:extLst>
          </p:cNvPr>
          <p:cNvSpPr/>
          <p:nvPr/>
        </p:nvSpPr>
        <p:spPr>
          <a:xfrm>
            <a:off x="409579" y="5574351"/>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34" name="TextBox 33">
            <a:extLst>
              <a:ext uri="{FF2B5EF4-FFF2-40B4-BE49-F238E27FC236}">
                <a16:creationId xmlns:a16="http://schemas.microsoft.com/office/drawing/2014/main" id="{FC42F252-AB40-B4E2-2D59-07C7899C9746}"/>
              </a:ext>
            </a:extLst>
          </p:cNvPr>
          <p:cNvSpPr txBox="1"/>
          <p:nvPr/>
        </p:nvSpPr>
        <p:spPr>
          <a:xfrm>
            <a:off x="532619" y="5623253"/>
            <a:ext cx="2936206" cy="830997"/>
          </a:xfrm>
          <a:prstGeom prst="rect">
            <a:avLst/>
          </a:prstGeom>
          <a:noFill/>
        </p:spPr>
        <p:txBody>
          <a:bodyPr wrap="square" rtlCol="0">
            <a:spAutoFit/>
          </a:bodyPr>
          <a:lstStyle/>
          <a:p>
            <a:pPr algn="ctr"/>
            <a:r>
              <a:rPr lang="en-GB" sz="2400" b="1" dirty="0">
                <a:solidFill>
                  <a:schemeClr val="bg1"/>
                </a:solidFill>
              </a:rPr>
              <a:t>Calculate the Occupancy Rate</a:t>
            </a:r>
          </a:p>
        </p:txBody>
      </p:sp>
      <p:sp>
        <p:nvSpPr>
          <p:cNvPr id="36" name="TextBox 35">
            <a:extLst>
              <a:ext uri="{FF2B5EF4-FFF2-40B4-BE49-F238E27FC236}">
                <a16:creationId xmlns:a16="http://schemas.microsoft.com/office/drawing/2014/main" id="{76662A6A-3DB4-2472-998F-7000F76480CD}"/>
              </a:ext>
            </a:extLst>
          </p:cNvPr>
          <p:cNvSpPr txBox="1"/>
          <p:nvPr/>
        </p:nvSpPr>
        <p:spPr>
          <a:xfrm>
            <a:off x="3631749" y="5597207"/>
            <a:ext cx="8311439" cy="1015663"/>
          </a:xfrm>
          <a:prstGeom prst="rect">
            <a:avLst/>
          </a:prstGeom>
          <a:noFill/>
        </p:spPr>
        <p:txBody>
          <a:bodyPr wrap="square" rtlCol="0">
            <a:spAutoFit/>
          </a:bodyPr>
          <a:lstStyle/>
          <a:p>
            <a:r>
              <a:rPr lang="en-US" sz="2000" b="1" dirty="0">
                <a:solidFill>
                  <a:srgbClr val="494949"/>
                </a:solidFill>
              </a:rPr>
              <a:t>Calculate profit per occupied night </a:t>
            </a:r>
            <a:r>
              <a:rPr lang="en-US" sz="2000" i="1" dirty="0">
                <a:solidFill>
                  <a:srgbClr val="E96751"/>
                </a:solidFill>
              </a:rPr>
              <a:t>(Break-even nights ÷ Total available nights in a year × 100) </a:t>
            </a:r>
            <a:r>
              <a:rPr lang="en-IE" sz="2000" dirty="0">
                <a:solidFill>
                  <a:srgbClr val="E96751"/>
                </a:solidFill>
                <a:highlight>
                  <a:srgbClr val="FFFF00"/>
                </a:highlight>
              </a:rPr>
              <a:t>[insert figure]</a:t>
            </a:r>
            <a:r>
              <a:rPr lang="en-US" sz="2000" i="1" dirty="0">
                <a:solidFill>
                  <a:srgbClr val="595959"/>
                </a:solidFill>
              </a:rPr>
              <a:t> break-even nights ÷ 365 available nights = </a:t>
            </a:r>
            <a:r>
              <a:rPr lang="en-IE" sz="2000" dirty="0">
                <a:solidFill>
                  <a:srgbClr val="E96751"/>
                </a:solidFill>
                <a:highlight>
                  <a:srgbClr val="FFFF00"/>
                </a:highlight>
              </a:rPr>
              <a:t>[insert figure] </a:t>
            </a:r>
            <a:r>
              <a:rPr lang="en-US" sz="2000" b="1" i="1" dirty="0">
                <a:solidFill>
                  <a:srgbClr val="E96751"/>
                </a:solidFill>
              </a:rPr>
              <a:t>% occupancy </a:t>
            </a:r>
            <a:r>
              <a:rPr lang="en-US" sz="2000" i="1" dirty="0">
                <a:solidFill>
                  <a:srgbClr val="595959"/>
                </a:solidFill>
              </a:rPr>
              <a:t>rate.</a:t>
            </a:r>
            <a:endParaRPr lang="en-GB" sz="2000" i="1" dirty="0">
              <a:solidFill>
                <a:srgbClr val="595959"/>
              </a:solidFill>
            </a:endParaRPr>
          </a:p>
        </p:txBody>
      </p:sp>
      <p:grpSp>
        <p:nvGrpSpPr>
          <p:cNvPr id="17" name="Group 16">
            <a:extLst>
              <a:ext uri="{FF2B5EF4-FFF2-40B4-BE49-F238E27FC236}">
                <a16:creationId xmlns:a16="http://schemas.microsoft.com/office/drawing/2014/main" id="{7BEED0C2-5A20-CAB2-6156-8D5C0C659B88}"/>
              </a:ext>
            </a:extLst>
          </p:cNvPr>
          <p:cNvGrpSpPr/>
          <p:nvPr/>
        </p:nvGrpSpPr>
        <p:grpSpPr>
          <a:xfrm>
            <a:off x="74109" y="5641230"/>
            <a:ext cx="630739" cy="707886"/>
            <a:chOff x="1015996" y="1040208"/>
            <a:chExt cx="1016004" cy="1223667"/>
          </a:xfrm>
        </p:grpSpPr>
        <p:sp>
          <p:nvSpPr>
            <p:cNvPr id="18" name="Oval 17">
              <a:extLst>
                <a:ext uri="{FF2B5EF4-FFF2-40B4-BE49-F238E27FC236}">
                  <a16:creationId xmlns:a16="http://schemas.microsoft.com/office/drawing/2014/main" id="{AD2FA5C5-909E-B13A-C85A-C59338E91C17}"/>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69DE0404-3E06-11C6-82EC-86DB6A76A2DB}"/>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4</a:t>
              </a:r>
            </a:p>
          </p:txBody>
        </p:sp>
      </p:grpSp>
      <p:pic>
        <p:nvPicPr>
          <p:cNvPr id="10" name="Picture 9">
            <a:extLst>
              <a:ext uri="{FF2B5EF4-FFF2-40B4-BE49-F238E27FC236}">
                <a16:creationId xmlns:a16="http://schemas.microsoft.com/office/drawing/2014/main" id="{95D245DC-D45C-D097-E38C-5C64BD2AAEA2}"/>
              </a:ext>
            </a:extLst>
          </p:cNvPr>
          <p:cNvPicPr>
            <a:picLocks noChangeAspect="1"/>
          </p:cNvPicPr>
          <p:nvPr/>
        </p:nvPicPr>
        <p:blipFill>
          <a:blip r:embed="rId2"/>
          <a:stretch>
            <a:fillRect/>
          </a:stretch>
        </p:blipFill>
        <p:spPr>
          <a:xfrm>
            <a:off x="998875" y="256072"/>
            <a:ext cx="1420475" cy="1091491"/>
          </a:xfrm>
          <a:prstGeom prst="rect">
            <a:avLst/>
          </a:prstGeom>
        </p:spPr>
      </p:pic>
    </p:spTree>
    <p:extLst>
      <p:ext uri="{BB962C8B-B14F-4D97-AF65-F5344CB8AC3E}">
        <p14:creationId xmlns:p14="http://schemas.microsoft.com/office/powerpoint/2010/main" val="379131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65278-C743-4249-9435-83D7C940D28B}"/>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59A54F6F-8F69-07FF-0554-9F582D75224E}"/>
              </a:ext>
            </a:extLst>
          </p:cNvPr>
          <p:cNvSpPr>
            <a:spLocks noGrp="1"/>
          </p:cNvSpPr>
          <p:nvPr>
            <p:ph type="body" sz="quarter" idx="4294967295"/>
          </p:nvPr>
        </p:nvSpPr>
        <p:spPr>
          <a:xfrm>
            <a:off x="675021" y="3392026"/>
            <a:ext cx="2659850" cy="1049221"/>
          </a:xfrm>
          <a:prstGeom prst="rect">
            <a:avLst/>
          </a:prstGeom>
        </p:spPr>
        <p:txBody>
          <a:bodyPr/>
          <a:lstStyle/>
          <a:p>
            <a:pPr marL="0" indent="0" algn="ctr">
              <a:lnSpc>
                <a:spcPct val="100000"/>
              </a:lnSpc>
              <a:buNone/>
            </a:pPr>
            <a:r>
              <a:rPr lang="en-US" dirty="0">
                <a:solidFill>
                  <a:schemeClr val="bg1"/>
                </a:solidFill>
              </a:rPr>
              <a:t>Calculating Your Break-Even Nightly Rate</a:t>
            </a:r>
            <a:endParaRPr lang="en-IE" dirty="0">
              <a:solidFill>
                <a:schemeClr val="bg1"/>
              </a:solidFill>
            </a:endParaRPr>
          </a:p>
        </p:txBody>
      </p:sp>
      <p:sp>
        <p:nvSpPr>
          <p:cNvPr id="2" name="Picture Placeholder 1">
            <a:extLst>
              <a:ext uri="{FF2B5EF4-FFF2-40B4-BE49-F238E27FC236}">
                <a16:creationId xmlns:a16="http://schemas.microsoft.com/office/drawing/2014/main" id="{0AB1F187-56ED-1753-7EAE-9B88399D216D}"/>
              </a:ext>
            </a:extLst>
          </p:cNvPr>
          <p:cNvSpPr>
            <a:spLocks noGrp="1"/>
          </p:cNvSpPr>
          <p:nvPr>
            <p:ph type="pic" sz="quarter" idx="10"/>
          </p:nvPr>
        </p:nvSpPr>
        <p:spPr/>
        <p:txBody>
          <a:bodyPr/>
          <a:lstStyle/>
          <a:p>
            <a:endParaRPr lang="en-IE"/>
          </a:p>
        </p:txBody>
      </p:sp>
      <p:sp>
        <p:nvSpPr>
          <p:cNvPr id="16" name="Text Placeholder 15">
            <a:extLst>
              <a:ext uri="{FF2B5EF4-FFF2-40B4-BE49-F238E27FC236}">
                <a16:creationId xmlns:a16="http://schemas.microsoft.com/office/drawing/2014/main" id="{35323B18-08AC-D024-774D-F532B540AA99}"/>
              </a:ext>
            </a:extLst>
          </p:cNvPr>
          <p:cNvSpPr>
            <a:spLocks noGrp="1"/>
          </p:cNvSpPr>
          <p:nvPr>
            <p:ph type="body" sz="quarter" idx="21"/>
          </p:nvPr>
        </p:nvSpPr>
        <p:spPr>
          <a:xfrm>
            <a:off x="4295553" y="863931"/>
            <a:ext cx="7221426" cy="4530541"/>
          </a:xfrm>
        </p:spPr>
        <p:txBody>
          <a:bodyPr/>
          <a:lstStyle/>
          <a:p>
            <a:r>
              <a:rPr lang="en-US" sz="2400" dirty="0"/>
              <a:t>From your </a:t>
            </a:r>
            <a:r>
              <a:rPr lang="en-US" sz="2400" b="1" dirty="0"/>
              <a:t>total annual costs</a:t>
            </a:r>
            <a:r>
              <a:rPr lang="en-US" sz="2400" dirty="0"/>
              <a:t>, you can calculate the </a:t>
            </a:r>
            <a:r>
              <a:rPr lang="en-US" sz="2400" b="1" dirty="0"/>
              <a:t>minimum nightly rate</a:t>
            </a:r>
            <a:r>
              <a:rPr lang="en-US" sz="2400" dirty="0"/>
              <a:t> you must charge to avoid operating at a loss.</a:t>
            </a:r>
          </a:p>
          <a:p>
            <a:endParaRPr lang="en-US" sz="2400" dirty="0"/>
          </a:p>
          <a:p>
            <a:r>
              <a:rPr lang="en-US" sz="2400" b="1" dirty="0">
                <a:solidFill>
                  <a:srgbClr val="E96751"/>
                </a:solidFill>
              </a:rPr>
              <a:t>For example</a:t>
            </a:r>
            <a:r>
              <a:rPr lang="en-US" sz="2400" dirty="0"/>
              <a:t>, if your </a:t>
            </a:r>
            <a:r>
              <a:rPr lang="en-US" sz="2400" b="1" dirty="0"/>
              <a:t>annual costs are €15,200 </a:t>
            </a:r>
            <a:r>
              <a:rPr lang="en-US" sz="2400" dirty="0"/>
              <a:t>per year and you estimate </a:t>
            </a:r>
            <a:r>
              <a:rPr lang="en-US" sz="2400" b="1" dirty="0"/>
              <a:t>180 booked nights</a:t>
            </a:r>
            <a:r>
              <a:rPr lang="en-US" sz="2400" dirty="0"/>
              <a:t> a year (roughly 50% occupancy), then your break-even price per night is:</a:t>
            </a:r>
          </a:p>
          <a:p>
            <a:r>
              <a:rPr lang="en-US" sz="2400" dirty="0"/>
              <a:t>€15,200 ÷ 180 = €84.44 → €85/night</a:t>
            </a:r>
          </a:p>
          <a:p>
            <a:endParaRPr lang="en-US" sz="2400" dirty="0"/>
          </a:p>
          <a:p>
            <a:r>
              <a:rPr lang="en-US" sz="2400" dirty="0"/>
              <a:t>This simple calculation ensures that your baseline rate covers all operating expenses.</a:t>
            </a:r>
          </a:p>
          <a:p>
            <a:endParaRPr lang="en-US" sz="2400" dirty="0"/>
          </a:p>
          <a:p>
            <a:r>
              <a:rPr lang="en-US" sz="2400" b="1" dirty="0">
                <a:solidFill>
                  <a:srgbClr val="459597"/>
                </a:solidFill>
              </a:rPr>
              <a:t>Note: </a:t>
            </a:r>
            <a:r>
              <a:rPr lang="en-US" sz="2400" dirty="0"/>
              <a:t>Actual occupancy varies seasonally, so it’s wise to add a safety margin or use a range of occupancy scenarios.</a:t>
            </a:r>
            <a:endParaRPr lang="en-IE" sz="2400" dirty="0"/>
          </a:p>
        </p:txBody>
      </p:sp>
      <p:sp>
        <p:nvSpPr>
          <p:cNvPr id="5" name="Text Placeholder 4">
            <a:extLst>
              <a:ext uri="{FF2B5EF4-FFF2-40B4-BE49-F238E27FC236}">
                <a16:creationId xmlns:a16="http://schemas.microsoft.com/office/drawing/2014/main" id="{CA27A859-EAA3-1D97-6944-B50AB1EE237E}"/>
              </a:ext>
            </a:extLst>
          </p:cNvPr>
          <p:cNvSpPr>
            <a:spLocks noGrp="1"/>
          </p:cNvSpPr>
          <p:nvPr>
            <p:ph type="body" sz="quarter" idx="66"/>
          </p:nvPr>
        </p:nvSpPr>
        <p:spPr/>
        <p:txBody>
          <a:bodyPr/>
          <a:lstStyle/>
          <a:p>
            <a:endParaRPr lang="en-IE"/>
          </a:p>
        </p:txBody>
      </p:sp>
      <p:pic>
        <p:nvPicPr>
          <p:cNvPr id="41" name="Picture 40">
            <a:extLst>
              <a:ext uri="{FF2B5EF4-FFF2-40B4-BE49-F238E27FC236}">
                <a16:creationId xmlns:a16="http://schemas.microsoft.com/office/drawing/2014/main" id="{DE55AB96-1D21-4879-736A-8946B5C4C6F5}"/>
              </a:ext>
            </a:extLst>
          </p:cNvPr>
          <p:cNvPicPr>
            <a:picLocks noChangeAspect="1"/>
          </p:cNvPicPr>
          <p:nvPr/>
        </p:nvPicPr>
        <p:blipFill>
          <a:blip r:embed="rId2"/>
          <a:stretch>
            <a:fillRect/>
          </a:stretch>
        </p:blipFill>
        <p:spPr>
          <a:xfrm>
            <a:off x="894100" y="114699"/>
            <a:ext cx="2321992" cy="1784215"/>
          </a:xfrm>
          <a:prstGeom prst="rect">
            <a:avLst/>
          </a:prstGeom>
        </p:spPr>
      </p:pic>
      <p:sp>
        <p:nvSpPr>
          <p:cNvPr id="9" name="Text Placeholder 14">
            <a:extLst>
              <a:ext uri="{FF2B5EF4-FFF2-40B4-BE49-F238E27FC236}">
                <a16:creationId xmlns:a16="http://schemas.microsoft.com/office/drawing/2014/main" id="{A9142A70-EDE6-EBBA-ED14-D8F832669788}"/>
              </a:ext>
            </a:extLst>
          </p:cNvPr>
          <p:cNvSpPr>
            <a:spLocks noGrp="1"/>
          </p:cNvSpPr>
          <p:nvPr>
            <p:ph type="body" sz="quarter" idx="4294967295"/>
          </p:nvPr>
        </p:nvSpPr>
        <p:spPr>
          <a:xfrm>
            <a:off x="675021" y="2352332"/>
            <a:ext cx="2659850" cy="385564"/>
          </a:xfrm>
          <a:prstGeom prst="rect">
            <a:avLst/>
          </a:prstGeom>
        </p:spPr>
        <p:txBody>
          <a:bodyPr/>
          <a:lstStyle/>
          <a:p>
            <a:pPr marL="0" indent="0" algn="ctr">
              <a:buNone/>
            </a:pPr>
            <a:r>
              <a:rPr lang="en-IE" sz="4800" b="1" dirty="0">
                <a:solidFill>
                  <a:schemeClr val="bg1"/>
                </a:solidFill>
              </a:rPr>
              <a:t>Exercise</a:t>
            </a:r>
          </a:p>
        </p:txBody>
      </p:sp>
    </p:spTree>
    <p:extLst>
      <p:ext uri="{BB962C8B-B14F-4D97-AF65-F5344CB8AC3E}">
        <p14:creationId xmlns:p14="http://schemas.microsoft.com/office/powerpoint/2010/main" val="3788844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hlinkClick r:id="rId2"/>
            <a:extLst>
              <a:ext uri="{FF2B5EF4-FFF2-40B4-BE49-F238E27FC236}">
                <a16:creationId xmlns:a16="http://schemas.microsoft.com/office/drawing/2014/main" id="{D929107F-BFED-3951-6DF2-EB1DF910F693}"/>
              </a:ext>
            </a:extLst>
          </p:cNvPr>
          <p:cNvPicPr>
            <a:picLocks noGrp="1" noChangeAspect="1"/>
          </p:cNvPicPr>
          <p:nvPr>
            <p:ph type="pic" sz="quarter" idx="20"/>
          </p:nvPr>
        </p:nvPicPr>
        <p:blipFill>
          <a:blip r:embed="rId3"/>
          <a:srcRect t="877" b="877"/>
          <a:stretch/>
        </p:blipFill>
        <p:spPr/>
      </p:pic>
      <p:sp>
        <p:nvSpPr>
          <p:cNvPr id="5" name="Text Placeholder 4">
            <a:extLst>
              <a:ext uri="{FF2B5EF4-FFF2-40B4-BE49-F238E27FC236}">
                <a16:creationId xmlns:a16="http://schemas.microsoft.com/office/drawing/2014/main" id="{F2E326D2-6BEE-F1C5-8DC7-44D38175F6AF}"/>
              </a:ext>
            </a:extLst>
          </p:cNvPr>
          <p:cNvSpPr>
            <a:spLocks noGrp="1"/>
          </p:cNvSpPr>
          <p:nvPr>
            <p:ph type="body" sz="quarter" idx="18"/>
          </p:nvPr>
        </p:nvSpPr>
        <p:spPr>
          <a:xfrm>
            <a:off x="422377" y="1663366"/>
            <a:ext cx="5345443" cy="3499183"/>
          </a:xfrm>
        </p:spPr>
        <p:txBody>
          <a:bodyPr/>
          <a:lstStyle/>
          <a:p>
            <a:pPr>
              <a:spcAft>
                <a:spcPts val="600"/>
              </a:spcAft>
            </a:pPr>
            <a:r>
              <a:rPr lang="en-US" sz="2400" dirty="0">
                <a:solidFill>
                  <a:srgbClr val="494949"/>
                </a:solidFill>
              </a:rPr>
              <a:t>For 5 glamping pods at €140/night, the revenue at various occupancy levels is:</a:t>
            </a:r>
          </a:p>
          <a:p>
            <a:pPr>
              <a:spcAft>
                <a:spcPts val="600"/>
              </a:spcAft>
            </a:pPr>
            <a:endParaRPr lang="en-US" sz="2400" dirty="0">
              <a:solidFill>
                <a:srgbClr val="494949"/>
              </a:solidFill>
            </a:endParaRPr>
          </a:p>
          <a:p>
            <a:pPr>
              <a:spcAft>
                <a:spcPts val="600"/>
              </a:spcAft>
            </a:pPr>
            <a:r>
              <a:rPr lang="en-US" sz="2400" b="1" dirty="0">
                <a:solidFill>
                  <a:srgbClr val="494949"/>
                </a:solidFill>
              </a:rPr>
              <a:t>€127,750/year at 50% occupancy, €153,300 at 60%, and €178,850 at 70%</a:t>
            </a:r>
          </a:p>
          <a:p>
            <a:pPr>
              <a:spcAft>
                <a:spcPts val="600"/>
              </a:spcAft>
            </a:pPr>
            <a:endParaRPr lang="en-US" sz="2400" b="1" dirty="0">
              <a:solidFill>
                <a:srgbClr val="494949"/>
              </a:solidFill>
            </a:endParaRPr>
          </a:p>
          <a:p>
            <a:pPr>
              <a:spcAft>
                <a:spcPts val="600"/>
              </a:spcAft>
            </a:pPr>
            <a:r>
              <a:rPr lang="en-US" sz="2400" dirty="0">
                <a:solidFill>
                  <a:srgbClr val="494949"/>
                </a:solidFill>
              </a:rPr>
              <a:t>After estimating such revenue, you’d subtract your operating costs to see the profit. </a:t>
            </a:r>
          </a:p>
          <a:p>
            <a:endParaRPr lang="en-IE" sz="2400" dirty="0">
              <a:solidFill>
                <a:srgbClr val="494949"/>
              </a:solidFill>
            </a:endParaRPr>
          </a:p>
        </p:txBody>
      </p:sp>
      <p:sp>
        <p:nvSpPr>
          <p:cNvPr id="4" name="Text Placeholder 3">
            <a:extLst>
              <a:ext uri="{FF2B5EF4-FFF2-40B4-BE49-F238E27FC236}">
                <a16:creationId xmlns:a16="http://schemas.microsoft.com/office/drawing/2014/main" id="{7B0917CA-DA55-2B43-AC60-B873530DE019}"/>
              </a:ext>
            </a:extLst>
          </p:cNvPr>
          <p:cNvSpPr>
            <a:spLocks noGrp="1"/>
          </p:cNvSpPr>
          <p:nvPr>
            <p:ph type="body" sz="quarter" idx="16"/>
          </p:nvPr>
        </p:nvSpPr>
        <p:spPr>
          <a:xfrm>
            <a:off x="422377" y="348077"/>
            <a:ext cx="5854598" cy="803654"/>
          </a:xfrm>
        </p:spPr>
        <p:txBody>
          <a:bodyPr/>
          <a:lstStyle/>
          <a:p>
            <a:r>
              <a:rPr lang="en-IE" sz="4000" dirty="0">
                <a:solidFill>
                  <a:srgbClr val="E96751"/>
                </a:solidFill>
              </a:rPr>
              <a:t>Case Study:</a:t>
            </a:r>
            <a:r>
              <a:rPr lang="en-US" sz="4000" i="1" dirty="0">
                <a:solidFill>
                  <a:srgbClr val="E96751"/>
                </a:solidFill>
              </a:rPr>
              <a:t> </a:t>
            </a:r>
            <a:r>
              <a:rPr lang="en-US" sz="4000" i="1" dirty="0">
                <a:solidFill>
                  <a:srgbClr val="494949"/>
                </a:solidFill>
              </a:rPr>
              <a:t>Glampitect</a:t>
            </a:r>
            <a:endParaRPr lang="en-IE" sz="4000" dirty="0">
              <a:solidFill>
                <a:srgbClr val="494949"/>
              </a:solidFill>
            </a:endParaRPr>
          </a:p>
          <a:p>
            <a:endParaRPr lang="en-IE" sz="4000" dirty="0"/>
          </a:p>
        </p:txBody>
      </p:sp>
      <p:sp>
        <p:nvSpPr>
          <p:cNvPr id="7" name="Text Placeholder 6">
            <a:extLst>
              <a:ext uri="{FF2B5EF4-FFF2-40B4-BE49-F238E27FC236}">
                <a16:creationId xmlns:a16="http://schemas.microsoft.com/office/drawing/2014/main" id="{B8293D06-6BF0-6D4C-66E8-C55EDAC38D5A}"/>
              </a:ext>
            </a:extLst>
          </p:cNvPr>
          <p:cNvSpPr>
            <a:spLocks noGrp="1"/>
          </p:cNvSpPr>
          <p:nvPr>
            <p:ph type="body" sz="quarter" idx="21"/>
          </p:nvPr>
        </p:nvSpPr>
        <p:spPr>
          <a:xfrm>
            <a:off x="422377" y="1083721"/>
            <a:ext cx="5574043" cy="803654"/>
          </a:xfrm>
        </p:spPr>
        <p:txBody>
          <a:bodyPr/>
          <a:lstStyle/>
          <a:p>
            <a:r>
              <a:rPr lang="en-US" i="1" dirty="0">
                <a:solidFill>
                  <a:srgbClr val="E96751"/>
                </a:solidFill>
              </a:rPr>
              <a:t>Break-Even Calculation </a:t>
            </a:r>
            <a:r>
              <a:rPr lang="en-US" b="0" i="1" dirty="0">
                <a:solidFill>
                  <a:srgbClr val="E96751"/>
                </a:solidFill>
              </a:rPr>
              <a:t>(5 Glamping Pods)</a:t>
            </a:r>
            <a:endParaRPr lang="en-IE" b="0" i="1" dirty="0">
              <a:solidFill>
                <a:srgbClr val="E96751"/>
              </a:solidFill>
            </a:endParaRPr>
          </a:p>
          <a:p>
            <a:endParaRPr lang="en-IE" dirty="0"/>
          </a:p>
        </p:txBody>
      </p:sp>
    </p:spTree>
    <p:extLst>
      <p:ext uri="{BB962C8B-B14F-4D97-AF65-F5344CB8AC3E}">
        <p14:creationId xmlns:p14="http://schemas.microsoft.com/office/powerpoint/2010/main" val="51053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705A7-0D6F-AB7A-EE76-4AA8C898C8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B9931F-5BCB-409D-CA58-CFE6C1902E3C}"/>
              </a:ext>
            </a:extLst>
          </p:cNvPr>
          <p:cNvSpPr>
            <a:spLocks noGrp="1"/>
          </p:cNvSpPr>
          <p:nvPr>
            <p:ph type="body" sz="quarter" idx="16"/>
          </p:nvPr>
        </p:nvSpPr>
        <p:spPr>
          <a:xfrm>
            <a:off x="573015" y="1601669"/>
            <a:ext cx="10323585" cy="3066422"/>
          </a:xfrm>
        </p:spPr>
        <p:txBody>
          <a:bodyPr>
            <a:noAutofit/>
          </a:bodyPr>
          <a:lstStyle/>
          <a:p>
            <a:endParaRPr lang="en-US" sz="2400" dirty="0">
              <a:solidFill>
                <a:srgbClr val="595959"/>
              </a:solidFill>
            </a:endParaRPr>
          </a:p>
          <a:p>
            <a:r>
              <a:rPr lang="en-US" sz="2800" b="1" dirty="0">
                <a:solidFill>
                  <a:srgbClr val="E96751"/>
                </a:solidFill>
              </a:rPr>
              <a:t>Section 6: </a:t>
            </a:r>
            <a:r>
              <a:rPr lang="en-US" sz="2800" b="1" dirty="0">
                <a:solidFill>
                  <a:srgbClr val="459597"/>
                </a:solidFill>
              </a:rPr>
              <a:t>Find Your Break-even Point and Occupancy Rate</a:t>
            </a:r>
          </a:p>
          <a:p>
            <a:endParaRPr lang="en-US" sz="2800" b="1" dirty="0">
              <a:solidFill>
                <a:srgbClr val="459597"/>
              </a:solidFill>
            </a:endParaRPr>
          </a:p>
          <a:p>
            <a:pPr marL="342900" indent="-342900">
              <a:buFont typeface="Arial" panose="020B0604020202020204" pitchFamily="34" charset="0"/>
              <a:buChar char="•"/>
            </a:pPr>
            <a:r>
              <a:rPr lang="en-US" sz="2400" i="1" dirty="0">
                <a:solidFill>
                  <a:srgbClr val="E96751"/>
                </a:solidFill>
              </a:rPr>
              <a:t>How many </a:t>
            </a:r>
            <a:r>
              <a:rPr lang="en-US" sz="2400" b="1" i="1" dirty="0">
                <a:solidFill>
                  <a:srgbClr val="E96751"/>
                </a:solidFill>
              </a:rPr>
              <a:t>nights do I need to sell </a:t>
            </a:r>
            <a:r>
              <a:rPr lang="en-US" sz="2400" i="1" dirty="0">
                <a:solidFill>
                  <a:srgbClr val="E96751"/>
                </a:solidFill>
              </a:rPr>
              <a:t>to </a:t>
            </a:r>
            <a:r>
              <a:rPr lang="en-US" sz="2400" b="1" i="1" dirty="0">
                <a:solidFill>
                  <a:srgbClr val="E96751"/>
                </a:solidFill>
              </a:rPr>
              <a:t>break even</a:t>
            </a:r>
            <a:r>
              <a:rPr lang="en-US" sz="2400" i="1" dirty="0">
                <a:solidFill>
                  <a:srgbClr val="E96751"/>
                </a:solidFill>
              </a:rPr>
              <a:t>, and how many to </a:t>
            </a:r>
            <a:r>
              <a:rPr lang="en-US" sz="2400" b="1" i="1" dirty="0">
                <a:solidFill>
                  <a:srgbClr val="E96751"/>
                </a:solidFill>
              </a:rPr>
              <a:t>cover my costs </a:t>
            </a:r>
            <a:r>
              <a:rPr lang="en-US" sz="2400" i="1" dirty="0">
                <a:solidFill>
                  <a:srgbClr val="E96751"/>
                </a:solidFill>
              </a:rPr>
              <a:t>and make a </a:t>
            </a:r>
            <a:r>
              <a:rPr lang="en-US" sz="2400" b="1" i="1" dirty="0">
                <a:solidFill>
                  <a:srgbClr val="E96751"/>
                </a:solidFill>
              </a:rPr>
              <a:t>profit</a:t>
            </a:r>
            <a:r>
              <a:rPr lang="en-US" sz="2400" i="1" dirty="0">
                <a:solidFill>
                  <a:srgbClr val="E96751"/>
                </a:solidFill>
              </a:rPr>
              <a:t>?</a:t>
            </a:r>
          </a:p>
          <a:p>
            <a:pPr marL="342900" indent="-342900">
              <a:buFont typeface="Arial" panose="020B0604020202020204" pitchFamily="34" charset="0"/>
              <a:buChar char="•"/>
            </a:pPr>
            <a:endParaRPr lang="en-US" sz="2400" i="1" dirty="0">
              <a:solidFill>
                <a:srgbClr val="E96751"/>
              </a:solidFill>
            </a:endParaRPr>
          </a:p>
          <a:p>
            <a:r>
              <a:rPr lang="en-US" sz="2400" b="1" dirty="0">
                <a:solidFill>
                  <a:srgbClr val="595959"/>
                </a:solidFill>
              </a:rPr>
              <a:t>Objective:</a:t>
            </a:r>
            <a:r>
              <a:rPr lang="en-US" sz="2400" dirty="0">
                <a:solidFill>
                  <a:srgbClr val="595959"/>
                </a:solidFill>
              </a:rPr>
              <a:t> Break-Even Analysis &amp; Occupancy Calculations</a:t>
            </a:r>
          </a:p>
          <a:p>
            <a:r>
              <a:rPr lang="en-US" sz="2400" dirty="0">
                <a:solidFill>
                  <a:srgbClr val="595959"/>
                </a:solidFill>
              </a:rPr>
              <a:t> (How to make sure you don’t lose money). To calculate your break-even point in both nights and occupancy rate, providing clarity and confidence in planning. </a:t>
            </a:r>
          </a:p>
          <a:p>
            <a:endParaRPr lang="en-US" sz="2400" dirty="0">
              <a:solidFill>
                <a:srgbClr val="595959"/>
              </a:solidFill>
            </a:endParaRPr>
          </a:p>
          <a:p>
            <a:pPr marL="342900" indent="-342900">
              <a:spcAft>
                <a:spcPts val="1200"/>
              </a:spcAft>
              <a:buFont typeface="Wingdings" panose="05000000000000000000" pitchFamily="2" charset="2"/>
              <a:buChar char="v"/>
            </a:pPr>
            <a:endParaRPr lang="en-US" sz="2400" dirty="0">
              <a:solidFill>
                <a:srgbClr val="595959"/>
              </a:solidFill>
            </a:endParaRPr>
          </a:p>
        </p:txBody>
      </p:sp>
      <p:sp>
        <p:nvSpPr>
          <p:cNvPr id="7" name="Slide Number Placeholder 5">
            <a:extLst>
              <a:ext uri="{FF2B5EF4-FFF2-40B4-BE49-F238E27FC236}">
                <a16:creationId xmlns:a16="http://schemas.microsoft.com/office/drawing/2014/main" id="{1971C7F7-92ED-2585-0E8B-3CA0D12670DD}"/>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4</a:t>
            </a:fld>
            <a:endParaRPr lang="fr-CA" dirty="0"/>
          </a:p>
        </p:txBody>
      </p:sp>
      <p:sp>
        <p:nvSpPr>
          <p:cNvPr id="4" name="Freeform 28">
            <a:extLst>
              <a:ext uri="{FF2B5EF4-FFF2-40B4-BE49-F238E27FC236}">
                <a16:creationId xmlns:a16="http://schemas.microsoft.com/office/drawing/2014/main" id="{9F44271C-57B8-BCC0-D13B-71DB7AE78827}"/>
              </a:ext>
            </a:extLst>
          </p:cNvPr>
          <p:cNvSpPr/>
          <p:nvPr/>
        </p:nvSpPr>
        <p:spPr>
          <a:xfrm>
            <a:off x="-15515" y="0"/>
            <a:ext cx="11093089" cy="114446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16">
            <a:extLst>
              <a:ext uri="{FF2B5EF4-FFF2-40B4-BE49-F238E27FC236}">
                <a16:creationId xmlns:a16="http://schemas.microsoft.com/office/drawing/2014/main" id="{15677E40-2075-3BD3-15E9-40C6EFA5013E}"/>
              </a:ext>
            </a:extLst>
          </p:cNvPr>
          <p:cNvSpPr txBox="1">
            <a:spLocks/>
          </p:cNvSpPr>
          <p:nvPr/>
        </p:nvSpPr>
        <p:spPr>
          <a:xfrm>
            <a:off x="448808" y="61556"/>
            <a:ext cx="10973347" cy="8743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E" sz="4000" b="1" dirty="0">
                <a:solidFill>
                  <a:schemeClr val="bg1"/>
                </a:solidFill>
              </a:rPr>
              <a:t>Module 8 </a:t>
            </a:r>
            <a:r>
              <a:rPr lang="en-US" dirty="0">
                <a:solidFill>
                  <a:schemeClr val="bg1"/>
                </a:solidFill>
              </a:rPr>
              <a:t>Laying the Financial Foundations for a Viable Accommodation Business</a:t>
            </a:r>
            <a:endParaRPr lang="en-GB" dirty="0">
              <a:solidFill>
                <a:schemeClr val="bg1"/>
              </a:solidFill>
            </a:endParaRPr>
          </a:p>
        </p:txBody>
      </p:sp>
    </p:spTree>
    <p:extLst>
      <p:ext uri="{BB962C8B-B14F-4D97-AF65-F5344CB8AC3E}">
        <p14:creationId xmlns:p14="http://schemas.microsoft.com/office/powerpoint/2010/main" val="3748666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CE161-44B4-166F-58C2-2A81F35BF93D}"/>
            </a:ext>
          </a:extLst>
        </p:cNvPr>
        <p:cNvGrpSpPr/>
        <p:nvPr/>
      </p:nvGrpSpPr>
      <p:grpSpPr>
        <a:xfrm>
          <a:off x="0" y="0"/>
          <a:ext cx="0" cy="0"/>
          <a:chOff x="0" y="0"/>
          <a:chExt cx="0" cy="0"/>
        </a:xfrm>
      </p:grpSpPr>
      <p:pic>
        <p:nvPicPr>
          <p:cNvPr id="9" name="Picture Placeholder 8">
            <a:hlinkClick r:id="rId2"/>
            <a:extLst>
              <a:ext uri="{FF2B5EF4-FFF2-40B4-BE49-F238E27FC236}">
                <a16:creationId xmlns:a16="http://schemas.microsoft.com/office/drawing/2014/main" id="{7A7A8EF9-539E-2E3F-82D2-71C833680D05}"/>
              </a:ext>
            </a:extLst>
          </p:cNvPr>
          <p:cNvPicPr>
            <a:picLocks noGrp="1" noChangeAspect="1"/>
          </p:cNvPicPr>
          <p:nvPr>
            <p:ph type="pic" sz="quarter" idx="20"/>
          </p:nvPr>
        </p:nvPicPr>
        <p:blipFill>
          <a:blip r:embed="rId3"/>
          <a:srcRect t="877" b="877"/>
          <a:stretch/>
        </p:blipFill>
        <p:spPr/>
      </p:pic>
      <p:sp>
        <p:nvSpPr>
          <p:cNvPr id="5" name="Text Placeholder 4">
            <a:extLst>
              <a:ext uri="{FF2B5EF4-FFF2-40B4-BE49-F238E27FC236}">
                <a16:creationId xmlns:a16="http://schemas.microsoft.com/office/drawing/2014/main" id="{C0763D0A-499A-2412-409C-3B5CA51BA7EF}"/>
              </a:ext>
            </a:extLst>
          </p:cNvPr>
          <p:cNvSpPr>
            <a:spLocks noGrp="1"/>
          </p:cNvSpPr>
          <p:nvPr>
            <p:ph type="body" sz="quarter" idx="18"/>
          </p:nvPr>
        </p:nvSpPr>
        <p:spPr>
          <a:xfrm>
            <a:off x="422377" y="1887375"/>
            <a:ext cx="5345443" cy="3499183"/>
          </a:xfrm>
        </p:spPr>
        <p:txBody>
          <a:bodyPr/>
          <a:lstStyle/>
          <a:p>
            <a:pPr>
              <a:spcAft>
                <a:spcPts val="600"/>
              </a:spcAft>
            </a:pPr>
            <a:r>
              <a:rPr lang="en-US" sz="2400" dirty="0">
                <a:solidFill>
                  <a:srgbClr val="494949"/>
                </a:solidFill>
              </a:rPr>
              <a:t>They note typical </a:t>
            </a:r>
            <a:r>
              <a:rPr lang="en-US" sz="2400" b="1" dirty="0">
                <a:solidFill>
                  <a:srgbClr val="494949"/>
                </a:solidFill>
              </a:rPr>
              <a:t>operating costs</a:t>
            </a:r>
            <a:r>
              <a:rPr lang="en-US" sz="2400" dirty="0">
                <a:solidFill>
                  <a:srgbClr val="494949"/>
                </a:solidFill>
              </a:rPr>
              <a:t> for small sites include energy, cleaning, consumables (toiletries, firewood, etc.), maintenance, marketing, and insurance, and these are </a:t>
            </a:r>
            <a:r>
              <a:rPr lang="en-US" sz="2400" i="1" dirty="0">
                <a:solidFill>
                  <a:srgbClr val="494949"/>
                </a:solidFill>
              </a:rPr>
              <a:t>“generally pretty low”</a:t>
            </a:r>
            <a:r>
              <a:rPr lang="en-US" sz="2400" dirty="0">
                <a:solidFill>
                  <a:srgbClr val="494949"/>
                </a:solidFill>
              </a:rPr>
              <a:t> relative to revenue for glamping, meaning good profit margins if managed well. </a:t>
            </a:r>
          </a:p>
          <a:p>
            <a:endParaRPr lang="en-IE" sz="2400" dirty="0">
              <a:solidFill>
                <a:srgbClr val="494949"/>
              </a:solidFill>
            </a:endParaRPr>
          </a:p>
        </p:txBody>
      </p:sp>
      <p:sp>
        <p:nvSpPr>
          <p:cNvPr id="4" name="Text Placeholder 3">
            <a:extLst>
              <a:ext uri="{FF2B5EF4-FFF2-40B4-BE49-F238E27FC236}">
                <a16:creationId xmlns:a16="http://schemas.microsoft.com/office/drawing/2014/main" id="{4502F4A1-0B33-56AA-974D-B3F0A9F73583}"/>
              </a:ext>
            </a:extLst>
          </p:cNvPr>
          <p:cNvSpPr>
            <a:spLocks noGrp="1"/>
          </p:cNvSpPr>
          <p:nvPr>
            <p:ph type="body" sz="quarter" idx="16"/>
          </p:nvPr>
        </p:nvSpPr>
        <p:spPr>
          <a:xfrm>
            <a:off x="422377" y="348077"/>
            <a:ext cx="5854598" cy="803654"/>
          </a:xfrm>
        </p:spPr>
        <p:txBody>
          <a:bodyPr/>
          <a:lstStyle/>
          <a:p>
            <a:r>
              <a:rPr lang="en-IE" sz="4000" dirty="0">
                <a:solidFill>
                  <a:srgbClr val="E96751"/>
                </a:solidFill>
              </a:rPr>
              <a:t>Case Study:</a:t>
            </a:r>
            <a:r>
              <a:rPr lang="en-US" sz="4000" i="1" dirty="0">
                <a:solidFill>
                  <a:srgbClr val="E96751"/>
                </a:solidFill>
              </a:rPr>
              <a:t> </a:t>
            </a:r>
            <a:r>
              <a:rPr lang="en-US" sz="4000" i="1" dirty="0">
                <a:solidFill>
                  <a:srgbClr val="494949"/>
                </a:solidFill>
              </a:rPr>
              <a:t>Glampitect</a:t>
            </a:r>
            <a:endParaRPr lang="en-IE" sz="4000" dirty="0">
              <a:solidFill>
                <a:srgbClr val="494949"/>
              </a:solidFill>
            </a:endParaRPr>
          </a:p>
          <a:p>
            <a:endParaRPr lang="en-IE" sz="4000" dirty="0"/>
          </a:p>
        </p:txBody>
      </p:sp>
      <p:sp>
        <p:nvSpPr>
          <p:cNvPr id="7" name="Text Placeholder 6">
            <a:extLst>
              <a:ext uri="{FF2B5EF4-FFF2-40B4-BE49-F238E27FC236}">
                <a16:creationId xmlns:a16="http://schemas.microsoft.com/office/drawing/2014/main" id="{C29BDB74-6346-E4B0-76FB-ED51EC2D97F7}"/>
              </a:ext>
            </a:extLst>
          </p:cNvPr>
          <p:cNvSpPr>
            <a:spLocks noGrp="1"/>
          </p:cNvSpPr>
          <p:nvPr>
            <p:ph type="body" sz="quarter" idx="21"/>
          </p:nvPr>
        </p:nvSpPr>
        <p:spPr>
          <a:xfrm>
            <a:off x="422377" y="1083721"/>
            <a:ext cx="5574043" cy="803654"/>
          </a:xfrm>
        </p:spPr>
        <p:txBody>
          <a:bodyPr/>
          <a:lstStyle/>
          <a:p>
            <a:r>
              <a:rPr lang="en-US" i="1" dirty="0">
                <a:solidFill>
                  <a:srgbClr val="E96751"/>
                </a:solidFill>
              </a:rPr>
              <a:t>Break-Even Calculation </a:t>
            </a:r>
            <a:r>
              <a:rPr lang="en-US" b="0" i="1" dirty="0">
                <a:solidFill>
                  <a:srgbClr val="E96751"/>
                </a:solidFill>
              </a:rPr>
              <a:t>(5 Glamping Pods)</a:t>
            </a:r>
            <a:endParaRPr lang="en-IE" b="0" i="1" dirty="0">
              <a:solidFill>
                <a:srgbClr val="E96751"/>
              </a:solidFill>
            </a:endParaRPr>
          </a:p>
          <a:p>
            <a:endParaRPr lang="en-IE" dirty="0"/>
          </a:p>
        </p:txBody>
      </p:sp>
    </p:spTree>
    <p:extLst>
      <p:ext uri="{BB962C8B-B14F-4D97-AF65-F5344CB8AC3E}">
        <p14:creationId xmlns:p14="http://schemas.microsoft.com/office/powerpoint/2010/main" val="931193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You have Completed…             Module 8 (Part 4)</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473288"/>
          </a:xfrm>
          <a:prstGeom prst="rect">
            <a:avLst/>
          </a:prstGeom>
          <a:noFill/>
        </p:spPr>
        <p:txBody>
          <a:bodyPr wrap="square" rtlCol="0">
            <a:spAutoFit/>
          </a:bodyPr>
          <a:lstStyle/>
          <a:p>
            <a:r>
              <a:rPr lang="en-US" sz="2400" dirty="0">
                <a:solidFill>
                  <a:srgbClr val="494949"/>
                </a:solidFill>
              </a:rPr>
              <a:t>How Many Nights You Need to Sell to Cover Costs and Make a Profit.</a:t>
            </a:r>
          </a:p>
          <a:p>
            <a:pPr algn="ctr">
              <a:lnSpc>
                <a:spcPts val="2520"/>
              </a:lnSpc>
            </a:pPr>
            <a:endParaRPr lang="en-IE" sz="2400" dirty="0">
              <a:solidFill>
                <a:srgbClr val="414141"/>
              </a:solidFill>
            </a:endParaRP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Module 8 (Part 5)</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8" y="2232022"/>
            <a:ext cx="3868711" cy="830997"/>
          </a:xfrm>
          <a:prstGeom prst="rect">
            <a:avLst/>
          </a:prstGeom>
          <a:noFill/>
        </p:spPr>
        <p:txBody>
          <a:bodyPr wrap="square" rtlCol="0">
            <a:spAutoFit/>
          </a:bodyPr>
          <a:lstStyle/>
          <a:p>
            <a:pPr algn="ctr"/>
            <a:r>
              <a:rPr lang="en-US" sz="2400">
                <a:solidFill>
                  <a:srgbClr val="494949"/>
                </a:solidFill>
              </a:rPr>
              <a:t>Managing Risks and Protecting Your Business</a:t>
            </a: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Next is…</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Well Done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03745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8EE58-3B9E-75E7-DCCD-F806FDF8D92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4ED4923C-92A4-0401-F5D1-2572DF646959}"/>
              </a:ext>
            </a:extLst>
          </p:cNvPr>
          <p:cNvSpPr>
            <a:spLocks noGrp="1"/>
          </p:cNvSpPr>
          <p:nvPr>
            <p:ph type="body" sz="quarter" idx="23"/>
          </p:nvPr>
        </p:nvSpPr>
        <p:spPr>
          <a:xfrm>
            <a:off x="352425" y="4487295"/>
            <a:ext cx="11154222" cy="1248936"/>
          </a:xfrm>
        </p:spPr>
        <p:txBody>
          <a:bodyPr/>
          <a:lstStyle/>
          <a:p>
            <a:pPr algn="ctr"/>
            <a:r>
              <a:rPr lang="en-US" sz="2400" b="1" dirty="0"/>
              <a:t>Break-Even Analysis &amp; Occupancy Calculations</a:t>
            </a:r>
          </a:p>
          <a:p>
            <a:pPr algn="ctr"/>
            <a:r>
              <a:rPr lang="en-US" sz="2400" b="1" dirty="0"/>
              <a:t> </a:t>
            </a:r>
            <a:r>
              <a:rPr lang="en-US" sz="2400" dirty="0"/>
              <a:t>(How to make sure you don’t lose money)</a:t>
            </a:r>
          </a:p>
          <a:p>
            <a:pPr algn="ctr"/>
            <a:r>
              <a:rPr lang="en-US" sz="2400" dirty="0"/>
              <a:t>To calculate your break-even point in both nights and occupancy rate, providing clarity and confidence in planning.</a:t>
            </a:r>
          </a:p>
          <a:p>
            <a:pPr algn="ctr"/>
            <a:r>
              <a:rPr lang="en-US" sz="2400" i="1" dirty="0">
                <a:solidFill>
                  <a:srgbClr val="E96751"/>
                </a:solidFill>
              </a:rPr>
              <a:t>How many </a:t>
            </a:r>
            <a:r>
              <a:rPr lang="en-US" sz="2400" b="1" i="1" dirty="0">
                <a:solidFill>
                  <a:srgbClr val="E96751"/>
                </a:solidFill>
              </a:rPr>
              <a:t>nights do I need to sell </a:t>
            </a:r>
            <a:r>
              <a:rPr lang="en-US" sz="2400" i="1" dirty="0">
                <a:solidFill>
                  <a:srgbClr val="E96751"/>
                </a:solidFill>
              </a:rPr>
              <a:t>to </a:t>
            </a:r>
            <a:r>
              <a:rPr lang="en-US" sz="2400" b="1" i="1" dirty="0">
                <a:solidFill>
                  <a:srgbClr val="E96751"/>
                </a:solidFill>
              </a:rPr>
              <a:t>break even</a:t>
            </a:r>
            <a:r>
              <a:rPr lang="en-US" sz="2400" i="1" dirty="0">
                <a:solidFill>
                  <a:srgbClr val="E96751"/>
                </a:solidFill>
              </a:rPr>
              <a:t>, and how many to </a:t>
            </a:r>
            <a:r>
              <a:rPr lang="en-US" sz="2400" b="1" i="1" dirty="0">
                <a:solidFill>
                  <a:srgbClr val="E96751"/>
                </a:solidFill>
              </a:rPr>
              <a:t>cover my costs </a:t>
            </a:r>
            <a:r>
              <a:rPr lang="en-US" sz="2400" i="1" dirty="0">
                <a:solidFill>
                  <a:srgbClr val="E96751"/>
                </a:solidFill>
              </a:rPr>
              <a:t>and make a </a:t>
            </a:r>
            <a:r>
              <a:rPr lang="en-US" sz="2400" b="1" i="1" dirty="0">
                <a:solidFill>
                  <a:srgbClr val="E96751"/>
                </a:solidFill>
              </a:rPr>
              <a:t>profit</a:t>
            </a:r>
            <a:r>
              <a:rPr lang="en-US" sz="2400" i="1" dirty="0">
                <a:solidFill>
                  <a:srgbClr val="E96751"/>
                </a:solidFill>
              </a:rPr>
              <a:t>?</a:t>
            </a:r>
          </a:p>
          <a:p>
            <a:pPr algn="ctr"/>
            <a:endParaRPr lang="en-US" sz="2400" i="1" dirty="0">
              <a:solidFill>
                <a:srgbClr val="E96751"/>
              </a:solidFill>
            </a:endParaRPr>
          </a:p>
          <a:p>
            <a:endParaRPr lang="en-US" sz="2400" i="1" dirty="0">
              <a:solidFill>
                <a:srgbClr val="E96751"/>
              </a:solidFill>
            </a:endParaRPr>
          </a:p>
          <a:p>
            <a:pPr algn="ctr"/>
            <a:endParaRPr lang="en-IE" sz="2400" dirty="0">
              <a:solidFill>
                <a:srgbClr val="E96751"/>
              </a:solidFill>
            </a:endParaRPr>
          </a:p>
        </p:txBody>
      </p:sp>
      <p:sp>
        <p:nvSpPr>
          <p:cNvPr id="5" name="Text Placeholder 4">
            <a:extLst>
              <a:ext uri="{FF2B5EF4-FFF2-40B4-BE49-F238E27FC236}">
                <a16:creationId xmlns:a16="http://schemas.microsoft.com/office/drawing/2014/main" id="{FD584EBA-63A0-6ECD-2100-EFBA742BCB01}"/>
              </a:ext>
            </a:extLst>
          </p:cNvPr>
          <p:cNvSpPr>
            <a:spLocks noGrp="1"/>
          </p:cNvSpPr>
          <p:nvPr>
            <p:ph type="body" sz="quarter" idx="18"/>
          </p:nvPr>
        </p:nvSpPr>
        <p:spPr>
          <a:xfrm>
            <a:off x="8029576" y="2005442"/>
            <a:ext cx="3842924" cy="1049221"/>
          </a:xfrm>
        </p:spPr>
        <p:txBody>
          <a:bodyPr/>
          <a:lstStyle/>
          <a:p>
            <a:pPr algn="r"/>
            <a:r>
              <a:rPr lang="en-US" b="0" dirty="0"/>
              <a:t>Find Your Break-even Point and Occupancy Rate</a:t>
            </a:r>
            <a:endParaRPr lang="en-IE" b="0" dirty="0"/>
          </a:p>
        </p:txBody>
      </p:sp>
      <p:sp>
        <p:nvSpPr>
          <p:cNvPr id="6" name="Text Placeholder 5">
            <a:extLst>
              <a:ext uri="{FF2B5EF4-FFF2-40B4-BE49-F238E27FC236}">
                <a16:creationId xmlns:a16="http://schemas.microsoft.com/office/drawing/2014/main" id="{28E81719-8693-3312-4BA3-0079326ACBB6}"/>
              </a:ext>
            </a:extLst>
          </p:cNvPr>
          <p:cNvSpPr>
            <a:spLocks noGrp="1"/>
          </p:cNvSpPr>
          <p:nvPr>
            <p:ph type="body" sz="quarter" idx="19"/>
          </p:nvPr>
        </p:nvSpPr>
        <p:spPr>
          <a:xfrm>
            <a:off x="9275432" y="1123130"/>
            <a:ext cx="2597067" cy="385564"/>
          </a:xfrm>
        </p:spPr>
        <p:txBody>
          <a:bodyPr/>
          <a:lstStyle/>
          <a:p>
            <a:pPr algn="r"/>
            <a:r>
              <a:rPr lang="en-IE" sz="4000" dirty="0"/>
              <a:t>Section 6</a:t>
            </a:r>
          </a:p>
        </p:txBody>
      </p:sp>
      <p:pic>
        <p:nvPicPr>
          <p:cNvPr id="7" name="Picture Placeholder 6" descr="A piggy bank and dart board&#10;&#10;AI-generated content may be incorrect.">
            <a:extLst>
              <a:ext uri="{FF2B5EF4-FFF2-40B4-BE49-F238E27FC236}">
                <a16:creationId xmlns:a16="http://schemas.microsoft.com/office/drawing/2014/main" id="{D121D110-6909-C216-C011-B3B842CDEF7C}"/>
              </a:ext>
            </a:extLst>
          </p:cNvPr>
          <p:cNvPicPr>
            <a:picLocks noGrp="1" noChangeAspect="1"/>
          </p:cNvPicPr>
          <p:nvPr>
            <p:ph type="pic" sz="quarter" idx="22"/>
          </p:nvPr>
        </p:nvPicPr>
        <p:blipFill>
          <a:blip r:embed="rId2"/>
          <a:srcRect t="8640" b="11006"/>
          <a:stretch>
            <a:fillRect/>
          </a:stretch>
        </p:blipFill>
        <p:spPr>
          <a:xfrm>
            <a:off x="0" y="148452"/>
            <a:ext cx="8097183" cy="4338843"/>
          </a:xfrm>
        </p:spPr>
      </p:pic>
    </p:spTree>
    <p:extLst>
      <p:ext uri="{BB962C8B-B14F-4D97-AF65-F5344CB8AC3E}">
        <p14:creationId xmlns:p14="http://schemas.microsoft.com/office/powerpoint/2010/main" val="142458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01885-B75B-CFD6-2B81-A5CEA24BCF9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87EDE68-E86F-F4DB-B19F-38DB853A83F1}"/>
              </a:ext>
            </a:extLst>
          </p:cNvPr>
          <p:cNvSpPr>
            <a:spLocks noGrp="1"/>
          </p:cNvSpPr>
          <p:nvPr>
            <p:ph type="body" sz="quarter" idx="16"/>
          </p:nvPr>
        </p:nvSpPr>
        <p:spPr>
          <a:xfrm>
            <a:off x="238125" y="130779"/>
            <a:ext cx="10984244" cy="803654"/>
          </a:xfrm>
        </p:spPr>
        <p:txBody>
          <a:bodyPr/>
          <a:lstStyle/>
          <a:p>
            <a:r>
              <a:rPr lang="en-US" sz="2800" dirty="0"/>
              <a:t>Financial Logic &amp; Planning for Accommodation Businesses Planning</a:t>
            </a:r>
            <a:endParaRPr lang="en-IE" sz="2800" dirty="0"/>
          </a:p>
        </p:txBody>
      </p:sp>
      <p:graphicFrame>
        <p:nvGraphicFramePr>
          <p:cNvPr id="9" name="Table 8">
            <a:extLst>
              <a:ext uri="{FF2B5EF4-FFF2-40B4-BE49-F238E27FC236}">
                <a16:creationId xmlns:a16="http://schemas.microsoft.com/office/drawing/2014/main" id="{18DB91EC-8EF7-183F-7081-061D2625DCD7}"/>
              </a:ext>
            </a:extLst>
          </p:cNvPr>
          <p:cNvGraphicFramePr>
            <a:graphicFrameLocks noGrp="1"/>
          </p:cNvGraphicFramePr>
          <p:nvPr/>
        </p:nvGraphicFramePr>
        <p:xfrm>
          <a:off x="238125" y="698482"/>
          <a:ext cx="11620500" cy="5119407"/>
        </p:xfrm>
        <a:graphic>
          <a:graphicData uri="http://schemas.openxmlformats.org/drawingml/2006/table">
            <a:tbl>
              <a:tblPr/>
              <a:tblGrid>
                <a:gridCol w="990600">
                  <a:extLst>
                    <a:ext uri="{9D8B030D-6E8A-4147-A177-3AD203B41FA5}">
                      <a16:colId xmlns:a16="http://schemas.microsoft.com/office/drawing/2014/main" val="2849927846"/>
                    </a:ext>
                  </a:extLst>
                </a:gridCol>
                <a:gridCol w="2371725">
                  <a:extLst>
                    <a:ext uri="{9D8B030D-6E8A-4147-A177-3AD203B41FA5}">
                      <a16:colId xmlns:a16="http://schemas.microsoft.com/office/drawing/2014/main" val="1201256124"/>
                    </a:ext>
                  </a:extLst>
                </a:gridCol>
                <a:gridCol w="8258175">
                  <a:extLst>
                    <a:ext uri="{9D8B030D-6E8A-4147-A177-3AD203B41FA5}">
                      <a16:colId xmlns:a16="http://schemas.microsoft.com/office/drawing/2014/main" val="4165496528"/>
                    </a:ext>
                  </a:extLst>
                </a:gridCol>
              </a:tblGrid>
              <a:tr h="271959">
                <a:tc>
                  <a:txBody>
                    <a:bodyPr/>
                    <a:lstStyle/>
                    <a:p>
                      <a:pPr>
                        <a:buNone/>
                      </a:pPr>
                      <a:r>
                        <a:rPr lang="en-IE" sz="2000" b="1" dirty="0">
                          <a:solidFill>
                            <a:schemeClr val="bg1"/>
                          </a:solidFill>
                        </a:rPr>
                        <a:t>Section</a:t>
                      </a:r>
                      <a:endParaRPr lang="en-IE" sz="20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1" dirty="0">
                          <a:solidFill>
                            <a:schemeClr val="bg1"/>
                          </a:solidFill>
                        </a:rPr>
                        <a:t>Section</a:t>
                      </a:r>
                      <a:endParaRPr lang="en-IE" sz="22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1" dirty="0">
                          <a:solidFill>
                            <a:schemeClr val="bg1"/>
                          </a:solidFill>
                        </a:rPr>
                        <a:t>Why It Comes Here</a:t>
                      </a:r>
                      <a:endParaRPr lang="en-IE" sz="22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737105866"/>
                  </a:ext>
                </a:extLst>
              </a:tr>
              <a:tr h="679897">
                <a:tc>
                  <a:txBody>
                    <a:bodyPr/>
                    <a:lstStyle/>
                    <a:p>
                      <a:pPr algn="ctr">
                        <a:buNone/>
                      </a:pPr>
                      <a:r>
                        <a:rPr lang="en-IE" sz="2000" b="1" dirty="0"/>
                        <a:t>3</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kern="1200" dirty="0">
                          <a:solidFill>
                            <a:schemeClr val="bg1">
                              <a:lumMod val="85000"/>
                            </a:schemeClr>
                          </a:solidFill>
                          <a:latin typeface="+mn-lt"/>
                          <a:ea typeface="+mn-ea"/>
                          <a:cs typeface="+mn-cs"/>
                        </a:rPr>
                        <a:t>Revenue &amp; Capacity Foundation</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US" sz="1900" b="1" i="1" dirty="0">
                          <a:solidFill>
                            <a:schemeClr val="bg1">
                              <a:lumMod val="50000"/>
                            </a:schemeClr>
                          </a:solidFill>
                        </a:rPr>
                        <a:t>You start by calculating what you earn or all your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You must know what </a:t>
                      </a:r>
                      <a:r>
                        <a:rPr lang="en-US" sz="1900" b="1" dirty="0">
                          <a:solidFill>
                            <a:schemeClr val="bg1">
                              <a:lumMod val="50000"/>
                            </a:schemeClr>
                          </a:solidFill>
                        </a:rPr>
                        <a:t>you're earning </a:t>
                      </a:r>
                      <a:r>
                        <a:rPr lang="en-US" sz="1900" dirty="0">
                          <a:solidFill>
                            <a:schemeClr val="bg1">
                              <a:lumMod val="50000"/>
                            </a:schemeClr>
                          </a:solidFill>
                        </a:rPr>
                        <a:t>(primary and secondary income sources) and how many </a:t>
                      </a:r>
                      <a:r>
                        <a:rPr lang="en-US" sz="1900" b="1" dirty="0">
                          <a:solidFill>
                            <a:schemeClr val="bg1">
                              <a:lumMod val="50000"/>
                            </a:schemeClr>
                          </a:solidFill>
                        </a:rPr>
                        <a:t>nights you can sell.</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1184"/>
                  </a:ext>
                </a:extLst>
              </a:tr>
              <a:tr h="679897">
                <a:tc>
                  <a:txBody>
                    <a:bodyPr/>
                    <a:lstStyle/>
                    <a:p>
                      <a:pPr algn="ctr">
                        <a:buNone/>
                      </a:pPr>
                      <a:r>
                        <a:rPr lang="en-IE" sz="2000" b="1" dirty="0">
                          <a:solidFill>
                            <a:schemeClr val="bg1">
                              <a:lumMod val="50000"/>
                            </a:schemeClr>
                          </a:solidFill>
                        </a:rPr>
                        <a:t>4</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Cost Structure</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US" sz="1900" b="0" i="1" kern="1200" dirty="0">
                          <a:solidFill>
                            <a:schemeClr val="bg1">
                              <a:lumMod val="50000"/>
                            </a:schemeClr>
                          </a:solidFill>
                          <a:latin typeface="+mn-lt"/>
                          <a:ea typeface="+mn-ea"/>
                          <a:cs typeface="+mn-cs"/>
                        </a:rPr>
                        <a:t>Figure out what you spend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Without knowing your </a:t>
                      </a:r>
                      <a:r>
                        <a:rPr lang="en-US" sz="1900" b="1" dirty="0">
                          <a:solidFill>
                            <a:schemeClr val="bg1">
                              <a:lumMod val="50000"/>
                            </a:schemeClr>
                          </a:solidFill>
                        </a:rPr>
                        <a:t>fixed and variable costs, </a:t>
                      </a:r>
                      <a:r>
                        <a:rPr lang="en-US" sz="1900" dirty="0">
                          <a:solidFill>
                            <a:schemeClr val="bg1">
                              <a:lumMod val="50000"/>
                            </a:schemeClr>
                          </a:solidFill>
                        </a:rPr>
                        <a:t>you can't set prices or calculate profit. </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5548506"/>
                  </a:ext>
                </a:extLst>
              </a:tr>
              <a:tr h="679897">
                <a:tc>
                  <a:txBody>
                    <a:bodyPr/>
                    <a:lstStyle/>
                    <a:p>
                      <a:pPr algn="ctr">
                        <a:buNone/>
                      </a:pPr>
                      <a:r>
                        <a:rPr lang="en-IE" sz="2000" b="1" dirty="0">
                          <a:solidFill>
                            <a:schemeClr val="bg1">
                              <a:lumMod val="50000"/>
                            </a:schemeClr>
                          </a:solidFill>
                        </a:rPr>
                        <a:t>5</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000" b="0" kern="1200" dirty="0">
                          <a:solidFill>
                            <a:schemeClr val="bg1">
                              <a:lumMod val="85000"/>
                            </a:schemeClr>
                          </a:solidFill>
                          <a:latin typeface="+mn-lt"/>
                          <a:ea typeface="+mn-ea"/>
                          <a:cs typeface="+mn-cs"/>
                        </a:rPr>
                        <a:t>Know Your Cost Per Night</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1" i="1" kern="1200" dirty="0">
                          <a:solidFill>
                            <a:schemeClr val="bg1">
                              <a:lumMod val="50000"/>
                            </a:schemeClr>
                          </a:solidFill>
                          <a:latin typeface="+mn-lt"/>
                          <a:ea typeface="+mn-ea"/>
                          <a:cs typeface="+mn-cs"/>
                        </a:rPr>
                        <a:t>Calculate what each night must cover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Helps establish your </a:t>
                      </a:r>
                      <a:r>
                        <a:rPr lang="en-US" sz="1900" b="1" dirty="0">
                          <a:solidFill>
                            <a:schemeClr val="bg1">
                              <a:lumMod val="50000"/>
                            </a:schemeClr>
                          </a:solidFill>
                        </a:rPr>
                        <a:t>minimum charge </a:t>
                      </a:r>
                      <a:r>
                        <a:rPr lang="en-US" sz="1900" dirty="0">
                          <a:solidFill>
                            <a:schemeClr val="bg1">
                              <a:lumMod val="50000"/>
                            </a:schemeClr>
                          </a:solidFill>
                        </a:rPr>
                        <a:t>to break even. You calculate the </a:t>
                      </a:r>
                      <a:r>
                        <a:rPr lang="en-US" sz="1900" b="1" dirty="0">
                          <a:solidFill>
                            <a:schemeClr val="bg1">
                              <a:lumMod val="50000"/>
                            </a:schemeClr>
                          </a:solidFill>
                        </a:rPr>
                        <a:t>cost per night </a:t>
                      </a:r>
                      <a:r>
                        <a:rPr lang="en-US" sz="1900" dirty="0">
                          <a:solidFill>
                            <a:schemeClr val="bg1">
                              <a:lumMod val="50000"/>
                            </a:schemeClr>
                          </a:solidFill>
                        </a:rPr>
                        <a:t>by dividing total costs by expected nights sold.</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859256"/>
                  </a:ext>
                </a:extLst>
              </a:tr>
              <a:tr h="679897">
                <a:tc>
                  <a:txBody>
                    <a:bodyPr/>
                    <a:lstStyle/>
                    <a:p>
                      <a:pPr algn="ctr">
                        <a:buNone/>
                      </a:pPr>
                      <a:r>
                        <a:rPr lang="en-IE" sz="2000" b="1" dirty="0">
                          <a:solidFill>
                            <a:schemeClr val="bg1">
                              <a:lumMod val="50000"/>
                            </a:schemeClr>
                          </a:solidFill>
                        </a:rPr>
                        <a:t>6</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1" dirty="0">
                          <a:solidFill>
                            <a:schemeClr val="bg1"/>
                          </a:solidFill>
                        </a:rPr>
                        <a:t>Break-Even Analysis &amp; Occupancy &amp; Revenue Planning</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rgbClr val="E96751"/>
                          </a:solidFill>
                          <a:latin typeface="+mn-lt"/>
                          <a:ea typeface="+mn-ea"/>
                          <a:cs typeface="+mn-cs"/>
                        </a:rPr>
                        <a:t>Determine your financial survival point &amp; forecast occupancy &amp; revenue potential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595959"/>
                          </a:solidFill>
                        </a:rPr>
                        <a:t>Tells you how to </a:t>
                      </a:r>
                      <a:r>
                        <a:rPr lang="en-US" sz="1900" b="1" dirty="0">
                          <a:solidFill>
                            <a:srgbClr val="595959"/>
                          </a:solidFill>
                        </a:rPr>
                        <a:t>stop losing money</a:t>
                      </a:r>
                      <a:r>
                        <a:rPr lang="en-US" sz="1900" dirty="0">
                          <a:solidFill>
                            <a:srgbClr val="595959"/>
                          </a:solidFill>
                        </a:rPr>
                        <a:t>. Once costs are known, calculate how many </a:t>
                      </a:r>
                      <a:r>
                        <a:rPr lang="en-US" sz="1900" b="1" dirty="0">
                          <a:solidFill>
                            <a:srgbClr val="595959"/>
                          </a:solidFill>
                        </a:rPr>
                        <a:t>bookings are needed to break even</a:t>
                      </a:r>
                      <a:r>
                        <a:rPr lang="en-US" sz="1900" dirty="0">
                          <a:solidFill>
                            <a:srgbClr val="595959"/>
                          </a:solidFill>
                        </a:rPr>
                        <a:t>. Ensure achievable pricing with </a:t>
                      </a:r>
                      <a:r>
                        <a:rPr lang="en-US" sz="1900" b="1" dirty="0">
                          <a:solidFill>
                            <a:srgbClr val="595959"/>
                          </a:solidFill>
                        </a:rPr>
                        <a:t>realistic bookings targets</a:t>
                      </a:r>
                      <a:r>
                        <a:rPr lang="en-US" sz="1900" dirty="0">
                          <a:solidFill>
                            <a:srgbClr val="595959"/>
                          </a:solidFill>
                        </a:rPr>
                        <a:t> and </a:t>
                      </a:r>
                      <a:r>
                        <a:rPr lang="en-US" sz="1900" b="1" dirty="0">
                          <a:solidFill>
                            <a:srgbClr val="595959"/>
                          </a:solidFill>
                        </a:rPr>
                        <a:t>occupancy rate % goals.</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71939"/>
                  </a:ext>
                </a:extLst>
              </a:tr>
              <a:tr h="679897">
                <a:tc>
                  <a:txBody>
                    <a:bodyPr/>
                    <a:lstStyle/>
                    <a:p>
                      <a:pPr algn="ctr">
                        <a:buNone/>
                      </a:pPr>
                      <a:r>
                        <a:rPr lang="en-IE" sz="2000" b="1" dirty="0">
                          <a:solidFill>
                            <a:schemeClr val="bg1">
                              <a:lumMod val="50000"/>
                            </a:schemeClr>
                          </a:solidFill>
                        </a:rPr>
                        <a:t>7</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Profit &amp; Pricing Strategies</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Then choose a pricing strategy aligned with your goals</a:t>
                      </a:r>
                    </a:p>
                    <a:p>
                      <a:pPr>
                        <a:buNone/>
                      </a:pPr>
                      <a:r>
                        <a:rPr lang="en-US" sz="1900" dirty="0">
                          <a:solidFill>
                            <a:schemeClr val="bg1">
                              <a:lumMod val="50000"/>
                            </a:schemeClr>
                          </a:solidFill>
                        </a:rPr>
                        <a:t>With all the above in place, you can confidently </a:t>
                      </a:r>
                      <a:r>
                        <a:rPr lang="en-US" sz="1900" b="1" dirty="0">
                          <a:solidFill>
                            <a:schemeClr val="bg1">
                              <a:lumMod val="50000"/>
                            </a:schemeClr>
                          </a:solidFill>
                        </a:rPr>
                        <a:t>set pricing </a:t>
                      </a:r>
                      <a:r>
                        <a:rPr lang="en-US" sz="1900" dirty="0">
                          <a:solidFill>
                            <a:schemeClr val="bg1">
                              <a:lumMod val="50000"/>
                            </a:schemeClr>
                          </a:solidFill>
                        </a:rPr>
                        <a:t>and set </a:t>
                      </a:r>
                      <a:r>
                        <a:rPr lang="en-US" sz="1900" b="1" dirty="0">
                          <a:solidFill>
                            <a:schemeClr val="bg1">
                              <a:lumMod val="50000"/>
                            </a:schemeClr>
                          </a:solidFill>
                        </a:rPr>
                        <a:t>profit targets</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225255"/>
                  </a:ext>
                </a:extLst>
              </a:tr>
            </a:tbl>
          </a:graphicData>
        </a:graphic>
      </p:graphicFrame>
      <p:sp>
        <p:nvSpPr>
          <p:cNvPr id="2" name="Arrow: Right 1">
            <a:extLst>
              <a:ext uri="{FF2B5EF4-FFF2-40B4-BE49-F238E27FC236}">
                <a16:creationId xmlns:a16="http://schemas.microsoft.com/office/drawing/2014/main" id="{BD372D30-D2E0-9E96-BD80-6DE7C04FD006}"/>
              </a:ext>
            </a:extLst>
          </p:cNvPr>
          <p:cNvSpPr/>
          <p:nvPr/>
        </p:nvSpPr>
        <p:spPr>
          <a:xfrm>
            <a:off x="0" y="4377895"/>
            <a:ext cx="609600" cy="390525"/>
          </a:xfrm>
          <a:prstGeom prst="rightArrow">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0467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7D969-8E9B-BB91-F2EC-D5292A670C4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BFC7836-FE35-0C95-0992-DE3BECF22426}"/>
              </a:ext>
            </a:extLst>
          </p:cNvPr>
          <p:cNvSpPr>
            <a:spLocks noGrp="1"/>
          </p:cNvSpPr>
          <p:nvPr>
            <p:ph type="body" sz="quarter" idx="28"/>
          </p:nvPr>
        </p:nvSpPr>
        <p:spPr>
          <a:xfrm>
            <a:off x="466725" y="1307877"/>
            <a:ext cx="5261248" cy="4671588"/>
          </a:xfrm>
        </p:spPr>
        <p:txBody>
          <a:bodyPr/>
          <a:lstStyle/>
          <a:p>
            <a:pPr marL="0" indent="0">
              <a:spcAft>
                <a:spcPts val="600"/>
              </a:spcAft>
            </a:pPr>
            <a:r>
              <a:rPr lang="en-IE" sz="2000" b="1" i="1" dirty="0"/>
              <a:t>Know how many nights you need to sell to cover your costs. Determine </a:t>
            </a:r>
            <a:r>
              <a:rPr lang="en-US" sz="2000" b="1" i="1" dirty="0"/>
              <a:t>how many nights you need to sell per year to cover your operating costs—and start making a profit.</a:t>
            </a:r>
          </a:p>
          <a:p>
            <a:pPr marL="0" indent="0">
              <a:spcAft>
                <a:spcPts val="600"/>
              </a:spcAft>
            </a:pPr>
            <a:r>
              <a:rPr lang="en-US" dirty="0"/>
              <a:t>Knowing your break-even point means understanding how many nights you need to book before your business stops incurring a loss and starts generating a profit. This is a crucial step in assessing whether your accommodation model is </a:t>
            </a:r>
            <a:r>
              <a:rPr lang="en-US" b="1" dirty="0"/>
              <a:t>financially viable</a:t>
            </a:r>
            <a:r>
              <a:rPr lang="en-US" dirty="0"/>
              <a:t>. Breakeven calculations can be approached in different ways depending on whether you're starting from scratch or already have annual cost data. </a:t>
            </a:r>
            <a:r>
              <a:rPr lang="en-US" b="1" dirty="0"/>
              <a:t>Occupancy rate </a:t>
            </a:r>
            <a:r>
              <a:rPr lang="en-US" dirty="0"/>
              <a:t>calculations help turn these nights into realistic sales goals.</a:t>
            </a:r>
          </a:p>
          <a:p>
            <a:pPr marL="0" indent="0">
              <a:spcAft>
                <a:spcPts val="600"/>
              </a:spcAft>
            </a:pPr>
            <a:endParaRPr lang="en-IE" dirty="0"/>
          </a:p>
        </p:txBody>
      </p:sp>
      <p:sp>
        <p:nvSpPr>
          <p:cNvPr id="13" name="Text Placeholder 12">
            <a:extLst>
              <a:ext uri="{FF2B5EF4-FFF2-40B4-BE49-F238E27FC236}">
                <a16:creationId xmlns:a16="http://schemas.microsoft.com/office/drawing/2014/main" id="{59BC9547-235D-E8EC-946E-5F5993555346}"/>
              </a:ext>
            </a:extLst>
          </p:cNvPr>
          <p:cNvSpPr>
            <a:spLocks noGrp="1"/>
          </p:cNvSpPr>
          <p:nvPr>
            <p:ph type="body" sz="quarter" idx="27"/>
          </p:nvPr>
        </p:nvSpPr>
        <p:spPr>
          <a:xfrm>
            <a:off x="304801" y="383586"/>
            <a:ext cx="5586364" cy="720752"/>
          </a:xfrm>
        </p:spPr>
        <p:txBody>
          <a:bodyPr/>
          <a:lstStyle/>
          <a:p>
            <a:pPr algn="ctr"/>
            <a:r>
              <a:rPr lang="en-US" sz="2800" dirty="0"/>
              <a:t>Find Your Break-even Point and Occupancy Rate</a:t>
            </a:r>
            <a:endParaRPr lang="en-IE" sz="2800" dirty="0"/>
          </a:p>
        </p:txBody>
      </p:sp>
      <p:sp>
        <p:nvSpPr>
          <p:cNvPr id="52" name="Text Placeholder 1">
            <a:extLst>
              <a:ext uri="{FF2B5EF4-FFF2-40B4-BE49-F238E27FC236}">
                <a16:creationId xmlns:a16="http://schemas.microsoft.com/office/drawing/2014/main" id="{F04D8912-E43F-C999-E8CE-C4EE559B5D19}"/>
              </a:ext>
            </a:extLst>
          </p:cNvPr>
          <p:cNvSpPr txBox="1">
            <a:spLocks/>
          </p:cNvSpPr>
          <p:nvPr/>
        </p:nvSpPr>
        <p:spPr>
          <a:xfrm>
            <a:off x="5846190" y="1102193"/>
            <a:ext cx="700387" cy="68951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IE" sz="3200" dirty="0">
                <a:solidFill>
                  <a:schemeClr val="bg1"/>
                </a:solidFill>
              </a:rPr>
              <a:t>17</a:t>
            </a:r>
          </a:p>
        </p:txBody>
      </p:sp>
      <p:sp>
        <p:nvSpPr>
          <p:cNvPr id="54" name="Text Placeholder 4">
            <a:extLst>
              <a:ext uri="{FF2B5EF4-FFF2-40B4-BE49-F238E27FC236}">
                <a16:creationId xmlns:a16="http://schemas.microsoft.com/office/drawing/2014/main" id="{E17E9529-FEE9-20BF-53C2-E8BFE18B89C2}"/>
              </a:ext>
            </a:extLst>
          </p:cNvPr>
          <p:cNvSpPr txBox="1">
            <a:spLocks/>
          </p:cNvSpPr>
          <p:nvPr/>
        </p:nvSpPr>
        <p:spPr>
          <a:xfrm>
            <a:off x="5846191" y="2104422"/>
            <a:ext cx="700387" cy="68951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IE" sz="3200" dirty="0">
                <a:solidFill>
                  <a:schemeClr val="bg1"/>
                </a:solidFill>
              </a:rPr>
              <a:t>18</a:t>
            </a:r>
          </a:p>
        </p:txBody>
      </p:sp>
      <p:sp>
        <p:nvSpPr>
          <p:cNvPr id="55" name="Text Placeholder 5">
            <a:extLst>
              <a:ext uri="{FF2B5EF4-FFF2-40B4-BE49-F238E27FC236}">
                <a16:creationId xmlns:a16="http://schemas.microsoft.com/office/drawing/2014/main" id="{3046DC8D-1508-8E8C-C349-F8A84461C264}"/>
              </a:ext>
            </a:extLst>
          </p:cNvPr>
          <p:cNvSpPr txBox="1">
            <a:spLocks/>
          </p:cNvSpPr>
          <p:nvPr/>
        </p:nvSpPr>
        <p:spPr>
          <a:xfrm>
            <a:off x="6783025" y="3161259"/>
            <a:ext cx="5408975" cy="68951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IE" sz="2200" i="1" dirty="0">
              <a:solidFill>
                <a:srgbClr val="595959"/>
              </a:solidFill>
            </a:endParaRPr>
          </a:p>
        </p:txBody>
      </p:sp>
      <p:sp>
        <p:nvSpPr>
          <p:cNvPr id="56" name="Text Placeholder 6">
            <a:extLst>
              <a:ext uri="{FF2B5EF4-FFF2-40B4-BE49-F238E27FC236}">
                <a16:creationId xmlns:a16="http://schemas.microsoft.com/office/drawing/2014/main" id="{3DAB32A9-0C0D-05D1-3610-30275B4DC7E1}"/>
              </a:ext>
            </a:extLst>
          </p:cNvPr>
          <p:cNvSpPr txBox="1">
            <a:spLocks/>
          </p:cNvSpPr>
          <p:nvPr/>
        </p:nvSpPr>
        <p:spPr>
          <a:xfrm>
            <a:off x="5846192" y="3368783"/>
            <a:ext cx="700387" cy="689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IE" sz="3200" dirty="0">
                <a:solidFill>
                  <a:schemeClr val="bg1"/>
                </a:solidFill>
              </a:rPr>
              <a:t>19</a:t>
            </a:r>
          </a:p>
        </p:txBody>
      </p:sp>
      <p:sp>
        <p:nvSpPr>
          <p:cNvPr id="58" name="Text Placeholder 8">
            <a:extLst>
              <a:ext uri="{FF2B5EF4-FFF2-40B4-BE49-F238E27FC236}">
                <a16:creationId xmlns:a16="http://schemas.microsoft.com/office/drawing/2014/main" id="{F526621C-1194-5258-9F97-C919A6A0A2B6}"/>
              </a:ext>
            </a:extLst>
          </p:cNvPr>
          <p:cNvSpPr txBox="1">
            <a:spLocks/>
          </p:cNvSpPr>
          <p:nvPr/>
        </p:nvSpPr>
        <p:spPr>
          <a:xfrm>
            <a:off x="5846189" y="4587046"/>
            <a:ext cx="700387" cy="689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IE" sz="3200" dirty="0">
                <a:solidFill>
                  <a:schemeClr val="bg1"/>
                </a:solidFill>
              </a:rPr>
              <a:t>20</a:t>
            </a:r>
          </a:p>
        </p:txBody>
      </p:sp>
      <p:sp>
        <p:nvSpPr>
          <p:cNvPr id="63" name="Text Placeholder 11">
            <a:extLst>
              <a:ext uri="{FF2B5EF4-FFF2-40B4-BE49-F238E27FC236}">
                <a16:creationId xmlns:a16="http://schemas.microsoft.com/office/drawing/2014/main" id="{BC135767-0C09-B55A-1F58-B14FD7BE6A81}"/>
              </a:ext>
            </a:extLst>
          </p:cNvPr>
          <p:cNvSpPr txBox="1">
            <a:spLocks/>
          </p:cNvSpPr>
          <p:nvPr/>
        </p:nvSpPr>
        <p:spPr>
          <a:xfrm>
            <a:off x="6783025" y="5654603"/>
            <a:ext cx="5151800" cy="68951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E" sz="2200" b="1" dirty="0">
                <a:solidFill>
                  <a:srgbClr val="595959"/>
                </a:solidFill>
              </a:rPr>
              <a:t>Occupancy Rate </a:t>
            </a:r>
            <a:r>
              <a:rPr lang="en-IE" sz="2200" b="1" dirty="0">
                <a:solidFill>
                  <a:srgbClr val="E96751"/>
                </a:solidFill>
              </a:rPr>
              <a:t>– For Break Even Nights</a:t>
            </a:r>
          </a:p>
          <a:p>
            <a:pPr marL="0" indent="0">
              <a:lnSpc>
                <a:spcPct val="100000"/>
              </a:lnSpc>
              <a:spcBef>
                <a:spcPts val="0"/>
              </a:spcBef>
              <a:buNone/>
            </a:pPr>
            <a:r>
              <a:rPr lang="en-US" sz="1800" i="1" dirty="0">
                <a:solidFill>
                  <a:srgbClr val="595959"/>
                </a:solidFill>
              </a:rPr>
              <a:t>Convert breakeven nights into a % of your nights sold. </a:t>
            </a:r>
          </a:p>
          <a:p>
            <a:pPr marL="0" indent="0">
              <a:lnSpc>
                <a:spcPct val="100000"/>
              </a:lnSpc>
              <a:spcBef>
                <a:spcPts val="0"/>
              </a:spcBef>
              <a:buNone/>
            </a:pPr>
            <a:endParaRPr lang="en-IE" sz="2200" b="1" dirty="0">
              <a:solidFill>
                <a:srgbClr val="E96751"/>
              </a:solidFill>
            </a:endParaRPr>
          </a:p>
        </p:txBody>
      </p:sp>
      <p:sp>
        <p:nvSpPr>
          <p:cNvPr id="64" name="Text Placeholder 11">
            <a:extLst>
              <a:ext uri="{FF2B5EF4-FFF2-40B4-BE49-F238E27FC236}">
                <a16:creationId xmlns:a16="http://schemas.microsoft.com/office/drawing/2014/main" id="{21E54434-5140-D5F4-7369-0917B7CB4604}"/>
              </a:ext>
            </a:extLst>
          </p:cNvPr>
          <p:cNvSpPr txBox="1">
            <a:spLocks/>
          </p:cNvSpPr>
          <p:nvPr/>
        </p:nvSpPr>
        <p:spPr>
          <a:xfrm>
            <a:off x="6732783" y="1203397"/>
            <a:ext cx="4942250" cy="689519"/>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200" b="1" kern="1200" baseline="0" dirty="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Occupancy Rate </a:t>
            </a:r>
            <a:r>
              <a:rPr lang="en-US" dirty="0">
                <a:solidFill>
                  <a:srgbClr val="E96751"/>
                </a:solidFill>
              </a:rPr>
              <a:t>– Available No. of Nights</a:t>
            </a:r>
          </a:p>
          <a:p>
            <a:r>
              <a:rPr lang="en-US" sz="1800" b="0" i="1" dirty="0"/>
              <a:t>Use available nights per year to measure realistic operational potential.</a:t>
            </a:r>
          </a:p>
          <a:p>
            <a:endParaRPr lang="en-IE" sz="1800" b="0" i="1" dirty="0"/>
          </a:p>
        </p:txBody>
      </p:sp>
      <p:cxnSp>
        <p:nvCxnSpPr>
          <p:cNvPr id="73" name="Straight Connector 72">
            <a:extLst>
              <a:ext uri="{FF2B5EF4-FFF2-40B4-BE49-F238E27FC236}">
                <a16:creationId xmlns:a16="http://schemas.microsoft.com/office/drawing/2014/main" id="{ED4C2EC2-32A6-A490-02CB-31444AD06111}"/>
              </a:ext>
            </a:extLst>
          </p:cNvPr>
          <p:cNvCxnSpPr>
            <a:cxnSpLocks/>
          </p:cNvCxnSpPr>
          <p:nvPr/>
        </p:nvCxnSpPr>
        <p:spPr>
          <a:xfrm flipH="1">
            <a:off x="5703056" y="1882247"/>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6DF0F31-7F6C-83D6-0067-B54BF0A510E2}"/>
              </a:ext>
            </a:extLst>
          </p:cNvPr>
          <p:cNvCxnSpPr>
            <a:cxnSpLocks/>
          </p:cNvCxnSpPr>
          <p:nvPr/>
        </p:nvCxnSpPr>
        <p:spPr>
          <a:xfrm flipH="1">
            <a:off x="6002764" y="5433047"/>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34" name="Text Placeholder 6">
            <a:extLst>
              <a:ext uri="{FF2B5EF4-FFF2-40B4-BE49-F238E27FC236}">
                <a16:creationId xmlns:a16="http://schemas.microsoft.com/office/drawing/2014/main" id="{25F6D4F4-4AEB-7289-57E1-5957F7FBAED6}"/>
              </a:ext>
            </a:extLst>
          </p:cNvPr>
          <p:cNvSpPr txBox="1">
            <a:spLocks/>
          </p:cNvSpPr>
          <p:nvPr/>
        </p:nvSpPr>
        <p:spPr>
          <a:xfrm>
            <a:off x="5891165" y="5570254"/>
            <a:ext cx="700387" cy="689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IE" sz="3200" dirty="0">
                <a:solidFill>
                  <a:schemeClr val="bg1"/>
                </a:solidFill>
              </a:rPr>
              <a:t>21</a:t>
            </a:r>
          </a:p>
        </p:txBody>
      </p:sp>
      <p:cxnSp>
        <p:nvCxnSpPr>
          <p:cNvPr id="2" name="Straight Connector 1">
            <a:extLst>
              <a:ext uri="{FF2B5EF4-FFF2-40B4-BE49-F238E27FC236}">
                <a16:creationId xmlns:a16="http://schemas.microsoft.com/office/drawing/2014/main" id="{095D09AE-F9F1-68EC-D83F-67869CD9235E}"/>
              </a:ext>
            </a:extLst>
          </p:cNvPr>
          <p:cNvCxnSpPr>
            <a:cxnSpLocks/>
          </p:cNvCxnSpPr>
          <p:nvPr/>
        </p:nvCxnSpPr>
        <p:spPr>
          <a:xfrm flipH="1">
            <a:off x="5880380" y="6329753"/>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7BBF8E22-7F0F-1A20-0153-A26F40C763B1}"/>
              </a:ext>
            </a:extLst>
          </p:cNvPr>
          <p:cNvSpPr txBox="1">
            <a:spLocks/>
          </p:cNvSpPr>
          <p:nvPr/>
        </p:nvSpPr>
        <p:spPr>
          <a:xfrm>
            <a:off x="6706163" y="3686073"/>
            <a:ext cx="5078217"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Calculate Actual Occupancy </a:t>
            </a:r>
            <a:r>
              <a:rPr lang="en-IE" sz="2000" b="0" dirty="0"/>
              <a:t>(Nights Booked)</a:t>
            </a:r>
          </a:p>
          <a:p>
            <a:r>
              <a:rPr lang="en-US" sz="1800" b="0" i="1" dirty="0"/>
              <a:t>Estimate how many of your available nights you’ll realistically book.</a:t>
            </a:r>
          </a:p>
          <a:p>
            <a:endParaRPr lang="en-US" sz="1800" b="0" i="1" dirty="0"/>
          </a:p>
          <a:p>
            <a:r>
              <a:rPr lang="en-IE" dirty="0"/>
              <a:t>Calculate Break Even Nights</a:t>
            </a:r>
          </a:p>
          <a:p>
            <a:r>
              <a:rPr lang="en-US" sz="2000" dirty="0"/>
              <a:t>1. </a:t>
            </a:r>
            <a:r>
              <a:rPr lang="en-US" sz="2000" dirty="0">
                <a:solidFill>
                  <a:srgbClr val="E96751"/>
                </a:solidFill>
              </a:rPr>
              <a:t>Break Even Nights </a:t>
            </a:r>
            <a:r>
              <a:rPr lang="en-US" sz="2000" b="0" i="1" dirty="0">
                <a:solidFill>
                  <a:srgbClr val="E96751"/>
                </a:solidFill>
              </a:rPr>
              <a:t>(New Business)</a:t>
            </a:r>
          </a:p>
          <a:p>
            <a:r>
              <a:rPr lang="en-US" sz="2000" b="0" i="1" dirty="0"/>
              <a:t>Estimate the nights needed to cover fixed costs. </a:t>
            </a:r>
          </a:p>
          <a:p>
            <a:endParaRPr lang="en-US" sz="2000" b="0" i="1" dirty="0"/>
          </a:p>
          <a:p>
            <a:r>
              <a:rPr lang="en-US" sz="2000" dirty="0"/>
              <a:t>2. </a:t>
            </a:r>
            <a:r>
              <a:rPr lang="en-US" sz="2000" dirty="0">
                <a:solidFill>
                  <a:srgbClr val="E96751"/>
                </a:solidFill>
              </a:rPr>
              <a:t>Break Even Nights </a:t>
            </a:r>
            <a:r>
              <a:rPr lang="en-US" sz="2000" b="0" i="1" dirty="0">
                <a:solidFill>
                  <a:srgbClr val="E96751"/>
                </a:solidFill>
              </a:rPr>
              <a:t>(Known Annual Costs) </a:t>
            </a:r>
          </a:p>
          <a:p>
            <a:r>
              <a:rPr lang="en-US" sz="2000" b="0" i="1" dirty="0"/>
              <a:t>Use annual total costs to calculate breakeven nights. </a:t>
            </a:r>
          </a:p>
          <a:p>
            <a:pPr marL="342900" indent="-342900">
              <a:buFont typeface="+mj-lt"/>
              <a:buAutoNum type="arabicPeriod"/>
            </a:pPr>
            <a:endParaRPr lang="en-US" sz="2400" i="1" dirty="0"/>
          </a:p>
          <a:p>
            <a:endParaRPr lang="en-IE" dirty="0"/>
          </a:p>
        </p:txBody>
      </p:sp>
      <p:cxnSp>
        <p:nvCxnSpPr>
          <p:cNvPr id="3" name="Straight Connector 2">
            <a:extLst>
              <a:ext uri="{FF2B5EF4-FFF2-40B4-BE49-F238E27FC236}">
                <a16:creationId xmlns:a16="http://schemas.microsoft.com/office/drawing/2014/main" id="{B9E7B4FA-67EC-A836-ADE0-D28EE7BA1377}"/>
              </a:ext>
            </a:extLst>
          </p:cNvPr>
          <p:cNvCxnSpPr>
            <a:cxnSpLocks/>
          </p:cNvCxnSpPr>
          <p:nvPr/>
        </p:nvCxnSpPr>
        <p:spPr>
          <a:xfrm flipH="1">
            <a:off x="5891165" y="310051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45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948DB-8DC8-50F2-CAD7-3BC8845C7B11}"/>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409D41F5-E4E5-DF65-5E97-3CD53FAF3B34}"/>
              </a:ext>
            </a:extLst>
          </p:cNvPr>
          <p:cNvGrpSpPr/>
          <p:nvPr/>
        </p:nvGrpSpPr>
        <p:grpSpPr>
          <a:xfrm>
            <a:off x="798380" y="1295400"/>
            <a:ext cx="10545895" cy="5191126"/>
            <a:chOff x="798381" y="1738841"/>
            <a:chExt cx="8128000" cy="5418666"/>
          </a:xfrm>
          <a:solidFill>
            <a:srgbClr val="418D8F"/>
          </a:solidFill>
          <a:scene3d>
            <a:camera prst="orthographicFront">
              <a:rot lat="0" lon="0" rev="0"/>
            </a:camera>
            <a:lightRig rig="soft" dir="t">
              <a:rot lat="0" lon="0" rev="0"/>
            </a:lightRig>
          </a:scene3d>
        </p:grpSpPr>
        <p:sp>
          <p:nvSpPr>
            <p:cNvPr id="8" name="Freeform: Shape 7">
              <a:extLst>
                <a:ext uri="{FF2B5EF4-FFF2-40B4-BE49-F238E27FC236}">
                  <a16:creationId xmlns:a16="http://schemas.microsoft.com/office/drawing/2014/main" id="{A7982158-6297-EC2A-4E65-F70FD04733FC}"/>
                </a:ext>
              </a:extLst>
            </p:cNvPr>
            <p:cNvSpPr/>
            <p:nvPr/>
          </p:nvSpPr>
          <p:spPr>
            <a:xfrm>
              <a:off x="798381" y="1738841"/>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Step 1: </a:t>
              </a:r>
              <a:r>
                <a:rPr lang="en-US" sz="2200" dirty="0"/>
                <a:t>Occupancy Rate – Available No. of Nights </a:t>
              </a:r>
            </a:p>
            <a:p>
              <a:r>
                <a:rPr lang="en-US" sz="2000" b="1" i="1" dirty="0"/>
                <a:t>Use available nights per year to measure realistic operational potential.</a:t>
              </a:r>
              <a:br>
                <a:rPr lang="en-US" sz="2000" dirty="0"/>
              </a:br>
              <a:r>
                <a:rPr lang="en-US" sz="2000" dirty="0"/>
                <a:t>Before you can calculate bookings or breakeven, you must know how many nights your property is available to sell (e.g., 365 full years, or 300 if you close in winter).</a:t>
              </a:r>
            </a:p>
          </p:txBody>
        </p:sp>
        <p:sp>
          <p:nvSpPr>
            <p:cNvPr id="10" name="Freeform: Shape 9">
              <a:extLst>
                <a:ext uri="{FF2B5EF4-FFF2-40B4-BE49-F238E27FC236}">
                  <a16:creationId xmlns:a16="http://schemas.microsoft.com/office/drawing/2014/main" id="{10F22097-4B7A-18D5-1161-98E8B03B9CB0}"/>
                </a:ext>
              </a:extLst>
            </p:cNvPr>
            <p:cNvSpPr/>
            <p:nvPr/>
          </p:nvSpPr>
          <p:spPr>
            <a:xfrm>
              <a:off x="798381" y="3601507"/>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Step 2: </a:t>
              </a:r>
              <a:r>
                <a:rPr lang="en-US" sz="2000" dirty="0"/>
                <a:t>Calculate Estimated Occupancy</a:t>
              </a:r>
            </a:p>
            <a:p>
              <a:r>
                <a:rPr lang="en-US" sz="2000" b="1" i="1" dirty="0"/>
                <a:t>Estimate how many of those nights you’ll realistically book. </a:t>
              </a:r>
            </a:p>
            <a:p>
              <a:r>
                <a:rPr lang="en-US" sz="2000" dirty="0"/>
                <a:t>Use this to project expected revenue. This is your forecasted or target occupancy rate, based on market trends, past data, or seasonal patterns (e.g. 50–70%)</a:t>
              </a:r>
              <a:r>
                <a:rPr lang="en-US" sz="2000" kern="1200" dirty="0"/>
                <a:t>.</a:t>
              </a:r>
              <a:endParaRPr lang="en-GB" sz="2000" b="1" kern="1200" dirty="0"/>
            </a:p>
          </p:txBody>
        </p:sp>
        <p:sp>
          <p:nvSpPr>
            <p:cNvPr id="12" name="Freeform: Shape 11">
              <a:extLst>
                <a:ext uri="{FF2B5EF4-FFF2-40B4-BE49-F238E27FC236}">
                  <a16:creationId xmlns:a16="http://schemas.microsoft.com/office/drawing/2014/main" id="{8C661C66-F9A7-191F-E49F-CBC7C5DBC59D}"/>
                </a:ext>
              </a:extLst>
            </p:cNvPr>
            <p:cNvSpPr/>
            <p:nvPr/>
          </p:nvSpPr>
          <p:spPr>
            <a:xfrm>
              <a:off x="798381" y="5464174"/>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Step 3: </a:t>
              </a:r>
              <a:r>
                <a:rPr lang="en-US" sz="2000" b="1" dirty="0"/>
                <a:t>Break Even Nights </a:t>
              </a:r>
              <a:r>
                <a:rPr lang="en-US" sz="2000" i="1" dirty="0"/>
                <a:t>(New Business)</a:t>
              </a:r>
            </a:p>
            <a:p>
              <a:r>
                <a:rPr lang="en-US" sz="2000" b="1" i="1" dirty="0"/>
                <a:t>Estimate the nights needed to cover fixed costs.</a:t>
              </a:r>
              <a:br>
                <a:rPr lang="en-US" sz="2000" dirty="0"/>
              </a:br>
              <a:r>
                <a:rPr lang="en-US" sz="2000" dirty="0"/>
                <a:t>Use if you’re just starting out and don’t yet have complete annual data. Formula:</a:t>
              </a:r>
              <a:br>
                <a:rPr lang="en-US" sz="2000" dirty="0"/>
              </a:br>
              <a:r>
                <a:rPr lang="en-US" sz="2000" b="1" dirty="0"/>
                <a:t>Fixed Costs ÷ (Price – Variable Cost per Night)</a:t>
              </a:r>
              <a:r>
                <a:rPr lang="en-US" sz="2000" dirty="0"/>
                <a:t> = Breakeven nights.</a:t>
              </a:r>
            </a:p>
          </p:txBody>
        </p:sp>
      </p:grpSp>
      <p:sp>
        <p:nvSpPr>
          <p:cNvPr id="4" name="Text Placeholder 3">
            <a:extLst>
              <a:ext uri="{FF2B5EF4-FFF2-40B4-BE49-F238E27FC236}">
                <a16:creationId xmlns:a16="http://schemas.microsoft.com/office/drawing/2014/main" id="{96C77143-A39F-A4E4-5FC3-118312EC296C}"/>
              </a:ext>
            </a:extLst>
          </p:cNvPr>
          <p:cNvSpPr>
            <a:spLocks noGrp="1"/>
          </p:cNvSpPr>
          <p:nvPr>
            <p:ph type="body" sz="quarter" idx="16"/>
          </p:nvPr>
        </p:nvSpPr>
        <p:spPr>
          <a:xfrm>
            <a:off x="805787" y="420202"/>
            <a:ext cx="10614687" cy="803654"/>
          </a:xfrm>
        </p:spPr>
        <p:txBody>
          <a:bodyPr/>
          <a:lstStyle/>
          <a:p>
            <a:r>
              <a:rPr lang="en-IE" sz="3200" dirty="0">
                <a:solidFill>
                  <a:srgbClr val="E96751"/>
                </a:solidFill>
              </a:rPr>
              <a:t>Break-Even &amp; Occupancy Calculations</a:t>
            </a:r>
            <a:endParaRPr lang="en-US" sz="3200" dirty="0">
              <a:solidFill>
                <a:srgbClr val="E96751"/>
              </a:solidFill>
            </a:endParaRPr>
          </a:p>
        </p:txBody>
      </p:sp>
      <p:cxnSp>
        <p:nvCxnSpPr>
          <p:cNvPr id="2" name="Straight Connector 1">
            <a:extLst>
              <a:ext uri="{FF2B5EF4-FFF2-40B4-BE49-F238E27FC236}">
                <a16:creationId xmlns:a16="http://schemas.microsoft.com/office/drawing/2014/main" id="{6291F548-8B70-E4D9-295E-C00B399B5E71}"/>
              </a:ext>
            </a:extLst>
          </p:cNvPr>
          <p:cNvCxnSpPr>
            <a:cxnSpLocks/>
          </p:cNvCxnSpPr>
          <p:nvPr/>
        </p:nvCxnSpPr>
        <p:spPr>
          <a:xfrm>
            <a:off x="0" y="10985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7" name="Flowchart: Alternate Process 16">
            <a:extLst>
              <a:ext uri="{FF2B5EF4-FFF2-40B4-BE49-F238E27FC236}">
                <a16:creationId xmlns:a16="http://schemas.microsoft.com/office/drawing/2014/main" id="{7AC92214-2F9B-FAEA-CEF9-73B1648D934C}"/>
              </a:ext>
            </a:extLst>
          </p:cNvPr>
          <p:cNvSpPr/>
          <p:nvPr/>
        </p:nvSpPr>
        <p:spPr>
          <a:xfrm>
            <a:off x="847725" y="1400175"/>
            <a:ext cx="1704975" cy="1343025"/>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TextBox 17">
            <a:extLst>
              <a:ext uri="{FF2B5EF4-FFF2-40B4-BE49-F238E27FC236}">
                <a16:creationId xmlns:a16="http://schemas.microsoft.com/office/drawing/2014/main" id="{FAA8C5B1-F747-AFEB-25E9-70B438C238D7}"/>
              </a:ext>
            </a:extLst>
          </p:cNvPr>
          <p:cNvSpPr txBox="1"/>
          <p:nvPr/>
        </p:nvSpPr>
        <p:spPr>
          <a:xfrm>
            <a:off x="981074" y="1535193"/>
            <a:ext cx="1438275" cy="1107996"/>
          </a:xfrm>
          <a:prstGeom prst="rect">
            <a:avLst/>
          </a:prstGeom>
          <a:noFill/>
        </p:spPr>
        <p:txBody>
          <a:bodyPr wrap="square">
            <a:spAutoFit/>
          </a:bodyPr>
          <a:lstStyle/>
          <a:p>
            <a:pPr algn="ctr"/>
            <a:r>
              <a:rPr lang="en-US" sz="2200" b="1" dirty="0">
                <a:solidFill>
                  <a:schemeClr val="bg1"/>
                </a:solidFill>
              </a:rPr>
              <a:t>Calculate Your Capacity </a:t>
            </a:r>
            <a:endParaRPr lang="en-IE" sz="2200" dirty="0">
              <a:solidFill>
                <a:schemeClr val="bg1"/>
              </a:solidFill>
            </a:endParaRPr>
          </a:p>
        </p:txBody>
      </p:sp>
      <p:sp>
        <p:nvSpPr>
          <p:cNvPr id="19" name="Flowchart: Alternate Process 18">
            <a:extLst>
              <a:ext uri="{FF2B5EF4-FFF2-40B4-BE49-F238E27FC236}">
                <a16:creationId xmlns:a16="http://schemas.microsoft.com/office/drawing/2014/main" id="{0C206C01-39DE-1BE9-376C-35FDB523A490}"/>
              </a:ext>
            </a:extLst>
          </p:cNvPr>
          <p:cNvSpPr/>
          <p:nvPr/>
        </p:nvSpPr>
        <p:spPr>
          <a:xfrm>
            <a:off x="847725" y="3219449"/>
            <a:ext cx="1704975" cy="1343025"/>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Flowchart: Alternate Process 19">
            <a:extLst>
              <a:ext uri="{FF2B5EF4-FFF2-40B4-BE49-F238E27FC236}">
                <a16:creationId xmlns:a16="http://schemas.microsoft.com/office/drawing/2014/main" id="{8C89D4D3-8599-11D0-F49B-5332CC01E486}"/>
              </a:ext>
            </a:extLst>
          </p:cNvPr>
          <p:cNvSpPr/>
          <p:nvPr/>
        </p:nvSpPr>
        <p:spPr>
          <a:xfrm>
            <a:off x="847725" y="5003899"/>
            <a:ext cx="1704975" cy="1343025"/>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Box 21">
            <a:extLst>
              <a:ext uri="{FF2B5EF4-FFF2-40B4-BE49-F238E27FC236}">
                <a16:creationId xmlns:a16="http://schemas.microsoft.com/office/drawing/2014/main" id="{0EA5D521-276A-73DC-A6E8-5ED0E4DD9D68}"/>
              </a:ext>
            </a:extLst>
          </p:cNvPr>
          <p:cNvSpPr txBox="1"/>
          <p:nvPr/>
        </p:nvSpPr>
        <p:spPr>
          <a:xfrm>
            <a:off x="988216" y="3336963"/>
            <a:ext cx="1319212" cy="1107996"/>
          </a:xfrm>
          <a:prstGeom prst="rect">
            <a:avLst/>
          </a:prstGeom>
          <a:noFill/>
        </p:spPr>
        <p:txBody>
          <a:bodyPr wrap="square">
            <a:spAutoFit/>
          </a:bodyPr>
          <a:lstStyle/>
          <a:p>
            <a:pPr algn="ctr"/>
            <a:r>
              <a:rPr lang="en-US" sz="2200" b="1" dirty="0">
                <a:solidFill>
                  <a:schemeClr val="bg1"/>
                </a:solidFill>
              </a:rPr>
              <a:t>Calculate Projected Sales</a:t>
            </a:r>
            <a:endParaRPr lang="en-IE" sz="2200" b="1" dirty="0">
              <a:solidFill>
                <a:schemeClr val="bg1"/>
              </a:solidFill>
            </a:endParaRPr>
          </a:p>
        </p:txBody>
      </p:sp>
      <p:sp>
        <p:nvSpPr>
          <p:cNvPr id="23" name="TextBox 22">
            <a:extLst>
              <a:ext uri="{FF2B5EF4-FFF2-40B4-BE49-F238E27FC236}">
                <a16:creationId xmlns:a16="http://schemas.microsoft.com/office/drawing/2014/main" id="{A1EF5EAF-FF08-4CB2-2269-FD7168CC8C93}"/>
              </a:ext>
            </a:extLst>
          </p:cNvPr>
          <p:cNvSpPr txBox="1"/>
          <p:nvPr/>
        </p:nvSpPr>
        <p:spPr>
          <a:xfrm>
            <a:off x="988216" y="5121413"/>
            <a:ext cx="1319212" cy="1107996"/>
          </a:xfrm>
          <a:prstGeom prst="rect">
            <a:avLst/>
          </a:prstGeom>
          <a:noFill/>
        </p:spPr>
        <p:txBody>
          <a:bodyPr wrap="square">
            <a:spAutoFit/>
          </a:bodyPr>
          <a:lstStyle/>
          <a:p>
            <a:pPr algn="ctr"/>
            <a:r>
              <a:rPr lang="en-US" sz="2200" b="1" dirty="0">
                <a:solidFill>
                  <a:schemeClr val="bg1"/>
                </a:solidFill>
              </a:rPr>
              <a:t>Calculate Nights to Survive</a:t>
            </a:r>
            <a:endParaRPr lang="en-IE" sz="2200" b="1" dirty="0">
              <a:solidFill>
                <a:schemeClr val="bg1"/>
              </a:solidFill>
            </a:endParaRPr>
          </a:p>
        </p:txBody>
      </p:sp>
    </p:spTree>
    <p:extLst>
      <p:ext uri="{BB962C8B-B14F-4D97-AF65-F5344CB8AC3E}">
        <p14:creationId xmlns:p14="http://schemas.microsoft.com/office/powerpoint/2010/main" val="237640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3ECAB-BBEB-F0DE-A599-062ADFBB2464}"/>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21B253D0-497E-17C7-A842-45C7EBEDE6DA}"/>
              </a:ext>
            </a:extLst>
          </p:cNvPr>
          <p:cNvGrpSpPr/>
          <p:nvPr/>
        </p:nvGrpSpPr>
        <p:grpSpPr>
          <a:xfrm>
            <a:off x="798380" y="1295399"/>
            <a:ext cx="10784020" cy="3724275"/>
            <a:chOff x="798381" y="1738841"/>
            <a:chExt cx="8128000" cy="3555999"/>
          </a:xfrm>
          <a:solidFill>
            <a:srgbClr val="418D8F"/>
          </a:solidFill>
          <a:scene3d>
            <a:camera prst="orthographicFront">
              <a:rot lat="0" lon="0" rev="0"/>
            </a:camera>
            <a:lightRig rig="soft" dir="t">
              <a:rot lat="0" lon="0" rev="0"/>
            </a:lightRig>
          </a:scene3d>
        </p:grpSpPr>
        <p:sp>
          <p:nvSpPr>
            <p:cNvPr id="8" name="Freeform: Shape 7">
              <a:extLst>
                <a:ext uri="{FF2B5EF4-FFF2-40B4-BE49-F238E27FC236}">
                  <a16:creationId xmlns:a16="http://schemas.microsoft.com/office/drawing/2014/main" id="{19D2F82A-5E5D-3939-201B-C63E02FC3477}"/>
                </a:ext>
              </a:extLst>
            </p:cNvPr>
            <p:cNvSpPr/>
            <p:nvPr/>
          </p:nvSpPr>
          <p:spPr>
            <a:xfrm>
              <a:off x="798381" y="1738841"/>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Step 4: </a:t>
              </a:r>
              <a:r>
                <a:rPr lang="en-US" sz="2000" b="1" dirty="0"/>
                <a:t>Break Even Nights </a:t>
              </a:r>
              <a:r>
                <a:rPr lang="en-US" sz="2000" i="1" dirty="0"/>
                <a:t>(Known Annual Costs)</a:t>
              </a:r>
            </a:p>
            <a:p>
              <a:r>
                <a:rPr lang="en-US" sz="2000" b="1" i="1" dirty="0"/>
                <a:t>Use annual total costs to calculate breakeven nights.</a:t>
              </a:r>
              <a:br>
                <a:rPr lang="en-US" sz="2000" dirty="0"/>
              </a:br>
              <a:r>
                <a:rPr lang="en-US" sz="2000" dirty="0"/>
                <a:t>If your business is already operational and you know your total costs (fixed and variable), this provides a more accurate breakeven point.</a:t>
              </a:r>
              <a:br>
                <a:rPr lang="en-US" sz="2000" dirty="0"/>
              </a:br>
              <a:r>
                <a:rPr lang="en-US" sz="2000" b="1" dirty="0"/>
                <a:t>Total Annual Costs ÷ Net Revenue per Night</a:t>
              </a:r>
              <a:r>
                <a:rPr lang="en-US" sz="2000" dirty="0"/>
                <a:t> = Breakeven nights.</a:t>
              </a:r>
            </a:p>
          </p:txBody>
        </p:sp>
        <p:sp>
          <p:nvSpPr>
            <p:cNvPr id="10" name="Freeform: Shape 9">
              <a:extLst>
                <a:ext uri="{FF2B5EF4-FFF2-40B4-BE49-F238E27FC236}">
                  <a16:creationId xmlns:a16="http://schemas.microsoft.com/office/drawing/2014/main" id="{41581B68-5F32-E2F3-5535-5491C0AF28DC}"/>
                </a:ext>
              </a:extLst>
            </p:cNvPr>
            <p:cNvSpPr/>
            <p:nvPr/>
          </p:nvSpPr>
          <p:spPr>
            <a:xfrm>
              <a:off x="798381" y="3601507"/>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Step 5: </a:t>
              </a:r>
              <a:r>
                <a:rPr lang="en-US" sz="2000" b="1" dirty="0"/>
                <a:t>Occupancy Rate – For Break Even Nights</a:t>
              </a:r>
            </a:p>
            <a:p>
              <a:r>
                <a:rPr lang="en-US" sz="2000" b="1" i="1" dirty="0"/>
                <a:t>Convert breakeven nights into a % of your nights sold.</a:t>
              </a:r>
              <a:br>
                <a:rPr lang="en-US" sz="2000" dirty="0"/>
              </a:br>
              <a:r>
                <a:rPr lang="en-US" sz="2000" dirty="0"/>
                <a:t>This is a calculated occupancy rate. Formula:</a:t>
              </a:r>
              <a:br>
                <a:rPr lang="en-US" sz="2000" dirty="0"/>
              </a:br>
              <a:r>
                <a:rPr lang="en-US" sz="2000" b="1" dirty="0"/>
                <a:t>(Break-Even Nights ÷ Available Nights) × 100 = Occupancy Rate Needed to Break Even</a:t>
              </a:r>
              <a:endParaRPr lang="en-US" sz="2000" dirty="0"/>
            </a:p>
          </p:txBody>
        </p:sp>
      </p:grpSp>
      <p:sp>
        <p:nvSpPr>
          <p:cNvPr id="4" name="Text Placeholder 3">
            <a:extLst>
              <a:ext uri="{FF2B5EF4-FFF2-40B4-BE49-F238E27FC236}">
                <a16:creationId xmlns:a16="http://schemas.microsoft.com/office/drawing/2014/main" id="{BDA8FBFD-B023-44B6-F9D4-D607AA64DDBF}"/>
              </a:ext>
            </a:extLst>
          </p:cNvPr>
          <p:cNvSpPr>
            <a:spLocks noGrp="1"/>
          </p:cNvSpPr>
          <p:nvPr>
            <p:ph type="body" sz="quarter" idx="16"/>
          </p:nvPr>
        </p:nvSpPr>
        <p:spPr>
          <a:xfrm>
            <a:off x="805787" y="420202"/>
            <a:ext cx="10614687" cy="803654"/>
          </a:xfrm>
        </p:spPr>
        <p:txBody>
          <a:bodyPr/>
          <a:lstStyle/>
          <a:p>
            <a:r>
              <a:rPr lang="en-IE" sz="3200" dirty="0">
                <a:solidFill>
                  <a:srgbClr val="E96751"/>
                </a:solidFill>
              </a:rPr>
              <a:t>Break-Even &amp; Occupancy Calculations</a:t>
            </a:r>
            <a:endParaRPr lang="en-US" sz="3200" dirty="0">
              <a:solidFill>
                <a:srgbClr val="E96751"/>
              </a:solidFill>
            </a:endParaRPr>
          </a:p>
        </p:txBody>
      </p:sp>
      <p:cxnSp>
        <p:nvCxnSpPr>
          <p:cNvPr id="2" name="Straight Connector 1">
            <a:extLst>
              <a:ext uri="{FF2B5EF4-FFF2-40B4-BE49-F238E27FC236}">
                <a16:creationId xmlns:a16="http://schemas.microsoft.com/office/drawing/2014/main" id="{F8BF3CF8-C021-36D4-A3F7-6D8CEE5268D5}"/>
              </a:ext>
            </a:extLst>
          </p:cNvPr>
          <p:cNvCxnSpPr>
            <a:cxnSpLocks/>
          </p:cNvCxnSpPr>
          <p:nvPr/>
        </p:nvCxnSpPr>
        <p:spPr>
          <a:xfrm>
            <a:off x="0" y="10985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7" name="Flowchart: Alternate Process 16">
            <a:extLst>
              <a:ext uri="{FF2B5EF4-FFF2-40B4-BE49-F238E27FC236}">
                <a16:creationId xmlns:a16="http://schemas.microsoft.com/office/drawing/2014/main" id="{A2DC115E-F65F-7AE1-91E4-6F591940E33C}"/>
              </a:ext>
            </a:extLst>
          </p:cNvPr>
          <p:cNvSpPr/>
          <p:nvPr/>
        </p:nvSpPr>
        <p:spPr>
          <a:xfrm>
            <a:off x="847725" y="1400175"/>
            <a:ext cx="1704975" cy="1468233"/>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TextBox 17">
            <a:extLst>
              <a:ext uri="{FF2B5EF4-FFF2-40B4-BE49-F238E27FC236}">
                <a16:creationId xmlns:a16="http://schemas.microsoft.com/office/drawing/2014/main" id="{F7BFF7A9-55D1-CAF7-7D27-9F1ABB2AF918}"/>
              </a:ext>
            </a:extLst>
          </p:cNvPr>
          <p:cNvSpPr txBox="1"/>
          <p:nvPr/>
        </p:nvSpPr>
        <p:spPr>
          <a:xfrm>
            <a:off x="914398" y="1580293"/>
            <a:ext cx="1571624" cy="1107996"/>
          </a:xfrm>
          <a:prstGeom prst="rect">
            <a:avLst/>
          </a:prstGeom>
          <a:noFill/>
        </p:spPr>
        <p:txBody>
          <a:bodyPr wrap="square">
            <a:spAutoFit/>
          </a:bodyPr>
          <a:lstStyle/>
          <a:p>
            <a:pPr algn="ctr"/>
            <a:r>
              <a:rPr lang="en-US" sz="2200" b="1" dirty="0">
                <a:solidFill>
                  <a:schemeClr val="bg1"/>
                </a:solidFill>
              </a:rPr>
              <a:t>Turn Nights into a % Target</a:t>
            </a:r>
            <a:endParaRPr lang="en-IE" sz="2200" dirty="0">
              <a:solidFill>
                <a:schemeClr val="bg1"/>
              </a:solidFill>
            </a:endParaRPr>
          </a:p>
        </p:txBody>
      </p:sp>
      <p:sp>
        <p:nvSpPr>
          <p:cNvPr id="19" name="Flowchart: Alternate Process 18">
            <a:extLst>
              <a:ext uri="{FF2B5EF4-FFF2-40B4-BE49-F238E27FC236}">
                <a16:creationId xmlns:a16="http://schemas.microsoft.com/office/drawing/2014/main" id="{17DFA737-20DA-4836-5C7F-097547830E14}"/>
              </a:ext>
            </a:extLst>
          </p:cNvPr>
          <p:cNvSpPr/>
          <p:nvPr/>
        </p:nvSpPr>
        <p:spPr>
          <a:xfrm>
            <a:off x="847724" y="3429000"/>
            <a:ext cx="1704975" cy="1468233"/>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Box 21">
            <a:extLst>
              <a:ext uri="{FF2B5EF4-FFF2-40B4-BE49-F238E27FC236}">
                <a16:creationId xmlns:a16="http://schemas.microsoft.com/office/drawing/2014/main" id="{BFEAC3E8-5EE6-AB5B-D872-359369E1C310}"/>
              </a:ext>
            </a:extLst>
          </p:cNvPr>
          <p:cNvSpPr txBox="1"/>
          <p:nvPr/>
        </p:nvSpPr>
        <p:spPr>
          <a:xfrm>
            <a:off x="970359" y="3508413"/>
            <a:ext cx="1459703" cy="1107996"/>
          </a:xfrm>
          <a:prstGeom prst="rect">
            <a:avLst/>
          </a:prstGeom>
          <a:noFill/>
        </p:spPr>
        <p:txBody>
          <a:bodyPr wrap="square">
            <a:spAutoFit/>
          </a:bodyPr>
          <a:lstStyle/>
          <a:p>
            <a:pPr algn="ctr"/>
            <a:r>
              <a:rPr lang="en-US" sz="2200" b="1" dirty="0">
                <a:solidFill>
                  <a:schemeClr val="bg1"/>
                </a:solidFill>
              </a:rPr>
              <a:t>Required Breakeven Occupancy</a:t>
            </a:r>
            <a:endParaRPr lang="en-IE" sz="2200" b="1" dirty="0">
              <a:solidFill>
                <a:schemeClr val="bg1"/>
              </a:solidFill>
            </a:endParaRPr>
          </a:p>
        </p:txBody>
      </p:sp>
    </p:spTree>
    <p:extLst>
      <p:ext uri="{BB962C8B-B14F-4D97-AF65-F5344CB8AC3E}">
        <p14:creationId xmlns:p14="http://schemas.microsoft.com/office/powerpoint/2010/main" val="4071561253"/>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12960</TotalTime>
  <Words>5398</Words>
  <Application>Microsoft Office PowerPoint</Application>
  <PresentationFormat>Widescreen</PresentationFormat>
  <Paragraphs>426</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Aptos</vt:lpstr>
      <vt:lpstr>Arial</vt:lpstr>
      <vt:lpstr>Calibri</vt:lpstr>
      <vt:lpstr>Montserrat</vt:lpstr>
      <vt:lpstr>Montserrat Light</vt:lpstr>
      <vt:lpstr>Riposte</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501</cp:revision>
  <dcterms:created xsi:type="dcterms:W3CDTF">2020-10-14T13:32:04Z</dcterms:created>
  <dcterms:modified xsi:type="dcterms:W3CDTF">2026-01-09T18:10:26Z</dcterms:modified>
</cp:coreProperties>
</file>