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9"/>
  </p:notesMasterIdLst>
  <p:handoutMasterIdLst>
    <p:handoutMasterId r:id="rId40"/>
  </p:handoutMasterIdLst>
  <p:sldIdLst>
    <p:sldId id="7764" r:id="rId2"/>
    <p:sldId id="7690" r:id="rId3"/>
    <p:sldId id="7696" r:id="rId4"/>
    <p:sldId id="4324" r:id="rId5"/>
    <p:sldId id="7756" r:id="rId6"/>
    <p:sldId id="6789" r:id="rId7"/>
    <p:sldId id="6893" r:id="rId8"/>
    <p:sldId id="7147" r:id="rId9"/>
    <p:sldId id="6528" r:id="rId10"/>
    <p:sldId id="7745" r:id="rId11"/>
    <p:sldId id="7765" r:id="rId12"/>
    <p:sldId id="6748" r:id="rId13"/>
    <p:sldId id="6749" r:id="rId14"/>
    <p:sldId id="6751" r:id="rId15"/>
    <p:sldId id="7766" r:id="rId16"/>
    <p:sldId id="6756" r:id="rId17"/>
    <p:sldId id="7767" r:id="rId18"/>
    <p:sldId id="6788" r:id="rId19"/>
    <p:sldId id="7148" r:id="rId20"/>
    <p:sldId id="7768" r:id="rId21"/>
    <p:sldId id="6776" r:id="rId22"/>
    <p:sldId id="6520" r:id="rId23"/>
    <p:sldId id="7661" r:id="rId24"/>
    <p:sldId id="7662" r:id="rId25"/>
    <p:sldId id="7663" r:id="rId26"/>
    <p:sldId id="7664" r:id="rId27"/>
    <p:sldId id="4325" r:id="rId28"/>
    <p:sldId id="7671" r:id="rId29"/>
    <p:sldId id="4344" r:id="rId30"/>
    <p:sldId id="7665" r:id="rId31"/>
    <p:sldId id="7666" r:id="rId32"/>
    <p:sldId id="7669" r:id="rId33"/>
    <p:sldId id="7668" r:id="rId34"/>
    <p:sldId id="7670" r:id="rId35"/>
    <p:sldId id="6781" r:id="rId36"/>
    <p:sldId id="7769" r:id="rId37"/>
    <p:sldId id="77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C7C69"/>
    <a:srgbClr val="0D9390"/>
    <a:srgbClr val="E1FFE1"/>
    <a:srgbClr val="E96751"/>
    <a:srgbClr val="F2A158"/>
    <a:srgbClr val="DCC5ED"/>
    <a:srgbClr val="3FB5A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100" d="100"/>
          <a:sy n="100" d="100"/>
        </p:scale>
        <p:origin x="114"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4D768-ED75-C59A-3440-D9CC81357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CE9CA-9CD5-1C67-9F9C-E86939831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C01A-7859-45C1-00D5-BFCBA578EC4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03547A9-2196-D4BB-1087-F48942124BD0}"/>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48865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9978C-4AE9-87B6-B0D1-748851C4B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F3834-D2AC-3ED3-86A1-2B5D28D03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22D22-D507-CD6A-DA92-663331A1B0F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924DBE2-D1D7-6CF6-AFB9-DD446E3B3C82}"/>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3609801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D28F5-C165-1B30-2F40-967461D06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865BC-41F4-F785-AD18-061FDD6AC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D7285-AFA2-A697-5F39-EA753B03169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1BE663F-3745-C0CF-FDBE-0D79B2A4264C}"/>
              </a:ext>
            </a:extLst>
          </p:cNvPr>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279908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AD3AC-8300-52F6-11CD-C0F1EF599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D466A-30A9-93FA-1A82-A928D10DA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04394-8A67-E39E-738F-7579E9946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A084FC-9DC1-51E1-7064-BC6E2A77181C}"/>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35205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1CFBD-089E-9A3D-D349-828ADEA13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DB32E-C947-FFE0-84AF-9BF8779E8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CD4C4-7122-A859-F18A-7E8A03000E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293B3EE-1D30-5E2B-BEC5-C4B08B894882}"/>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263199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24AA-405A-B348-8F14-CD51CB351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537EE-D827-A2F7-559F-F35A2A4AD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43C59-8319-293A-4C1C-832574F6480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6CCBE9-B2CD-86A8-165C-601BEB4CC756}"/>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391423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66076-7A3E-8B39-0F68-F6682017B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75B19-9558-B2D7-74EB-3B732886D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2330B-C61E-C1BD-D710-777B7905B0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D4C7FE-9AB8-251C-66D6-A71F42AAC520}"/>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302830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2E99-35CE-DD5A-FB08-120BEA417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8564B-79B1-D6B0-E00A-5910CD7AC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75EAE-173F-8016-1874-2867DA141C1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87A0B9-9313-78E1-7733-AFF51A16371A}"/>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67545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1858994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3925-8294-8D4C-47A2-3779004C8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E0C31-797D-9432-907E-38823A36C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4F7FA-6E57-0223-6E3C-2AB610B9D31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EA07A32-4B68-E457-DE32-E534A8BB1EA0}"/>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6907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48092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E4FC3-C84A-01A0-3929-D15D4ADC6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1BB09-9F4F-FE63-B3D6-147CAD7C77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402FA-75A5-EA9D-C7C2-FAD85C8E2C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04035C-2D85-9112-F88F-55535C83518D}"/>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2890834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F850265-4D38-0D9F-4AC2-90E998EA2EB0}"/>
              </a:ext>
            </a:extLst>
          </p:cNvPr>
          <p:cNvSpPr/>
          <p:nvPr userDrawn="1"/>
        </p:nvSpPr>
        <p:spPr>
          <a:xfrm rot="16200000">
            <a:off x="5054547" y="128261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664597B8-8B75-6618-4F2C-C6DBD668D76B}"/>
              </a:ext>
            </a:extLst>
          </p:cNvPr>
          <p:cNvSpPr/>
          <p:nvPr userDrawn="1"/>
        </p:nvSpPr>
        <p:spPr>
          <a:xfrm>
            <a:off x="4214886" y="2517395"/>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0B935CD4-5A25-39F8-A013-F1CF1D4A86E5}"/>
              </a:ext>
            </a:extLst>
          </p:cNvPr>
          <p:cNvSpPr>
            <a:spLocks noGrp="1"/>
          </p:cNvSpPr>
          <p:nvPr>
            <p:ph type="pic" sz="quarter" idx="67"/>
          </p:nvPr>
        </p:nvSpPr>
        <p:spPr>
          <a:xfrm>
            <a:off x="4214886" y="-3775"/>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EBBCF701-2E93-4A52-53A9-C308ABEA2E91}"/>
              </a:ext>
            </a:extLst>
          </p:cNvPr>
          <p:cNvSpPr>
            <a:spLocks noGrp="1"/>
          </p:cNvSpPr>
          <p:nvPr>
            <p:ph type="body" sz="quarter" idx="18" hasCustomPrompt="1"/>
          </p:nvPr>
        </p:nvSpPr>
        <p:spPr>
          <a:xfrm>
            <a:off x="4314004" y="4379702"/>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A3AE5DF3-E508-A79E-FC19-B5A341DA97F3}"/>
              </a:ext>
            </a:extLst>
          </p:cNvPr>
          <p:cNvSpPr>
            <a:spLocks noGrp="1"/>
          </p:cNvSpPr>
          <p:nvPr>
            <p:ph type="body" sz="quarter" idx="19" hasCustomPrompt="1"/>
          </p:nvPr>
        </p:nvSpPr>
        <p:spPr>
          <a:xfrm>
            <a:off x="4256379" y="3501620"/>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1ADE3756-3F36-B74B-3278-C3112CCBCE8F}"/>
              </a:ext>
            </a:extLst>
          </p:cNvPr>
          <p:cNvSpPr>
            <a:spLocks noGrp="1"/>
          </p:cNvSpPr>
          <p:nvPr>
            <p:ph type="body" sz="quarter" idx="20" hasCustomPrompt="1"/>
          </p:nvPr>
        </p:nvSpPr>
        <p:spPr>
          <a:xfrm>
            <a:off x="5291594" y="3913544"/>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23" name="Text Placeholder 23">
            <a:extLst>
              <a:ext uri="{FF2B5EF4-FFF2-40B4-BE49-F238E27FC236}">
                <a16:creationId xmlns:a16="http://schemas.microsoft.com/office/drawing/2014/main" id="{81535683-02A9-FB84-F1E1-097F0D4999E2}"/>
              </a:ext>
            </a:extLst>
          </p:cNvPr>
          <p:cNvSpPr>
            <a:spLocks noGrp="1"/>
          </p:cNvSpPr>
          <p:nvPr>
            <p:ph type="body" sz="quarter" idx="66" hasCustomPrompt="1"/>
          </p:nvPr>
        </p:nvSpPr>
        <p:spPr>
          <a:xfrm rot="16200000">
            <a:off x="5066646" y="1296010"/>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8" name="Straight Connector 27">
            <a:extLst>
              <a:ext uri="{FF2B5EF4-FFF2-40B4-BE49-F238E27FC236}">
                <a16:creationId xmlns:a16="http://schemas.microsoft.com/office/drawing/2014/main" id="{53E37450-F11B-9870-F66E-A910DAC1689E}"/>
              </a:ext>
            </a:extLst>
          </p:cNvPr>
          <p:cNvCxnSpPr>
            <a:cxnSpLocks/>
          </p:cNvCxnSpPr>
          <p:nvPr userDrawn="1"/>
        </p:nvCxnSpPr>
        <p:spPr>
          <a:xfrm flipV="1">
            <a:off x="4217889" y="4136541"/>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C110313C-1EEA-FA8E-232D-51F8416E82F8}"/>
              </a:ext>
            </a:extLst>
          </p:cNvPr>
          <p:cNvSpPr/>
          <p:nvPr userDrawn="1"/>
        </p:nvSpPr>
        <p:spPr>
          <a:xfrm rot="10800000">
            <a:off x="6870094" y="309363"/>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0492FBBC-78A0-7458-A89C-4C86142C5E9F}"/>
              </a:ext>
            </a:extLst>
          </p:cNvPr>
          <p:cNvSpPr/>
          <p:nvPr userDrawn="1"/>
        </p:nvSpPr>
        <p:spPr>
          <a:xfrm rot="5400000">
            <a:off x="7711887" y="516646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781B90E7-3814-5805-EFF0-F9CE57638F61}"/>
              </a:ext>
            </a:extLst>
          </p:cNvPr>
          <p:cNvSpPr>
            <a:spLocks noGrp="1"/>
          </p:cNvSpPr>
          <p:nvPr>
            <p:ph type="pic" sz="quarter" idx="85"/>
          </p:nvPr>
        </p:nvSpPr>
        <p:spPr>
          <a:xfrm>
            <a:off x="6867666" y="3503003"/>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38" name="Text Placeholder 32">
            <a:extLst>
              <a:ext uri="{FF2B5EF4-FFF2-40B4-BE49-F238E27FC236}">
                <a16:creationId xmlns:a16="http://schemas.microsoft.com/office/drawing/2014/main" id="{9C922EBA-0C15-91F4-DA57-20C8B3EE1C77}"/>
              </a:ext>
            </a:extLst>
          </p:cNvPr>
          <p:cNvSpPr>
            <a:spLocks noGrp="1"/>
          </p:cNvSpPr>
          <p:nvPr>
            <p:ph type="body" sz="quarter" idx="86" hasCustomPrompt="1"/>
          </p:nvPr>
        </p:nvSpPr>
        <p:spPr>
          <a:xfrm>
            <a:off x="6974493" y="179741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BDADA95E-1B78-6FDB-6315-7380B92DE865}"/>
              </a:ext>
            </a:extLst>
          </p:cNvPr>
          <p:cNvSpPr>
            <a:spLocks noGrp="1"/>
          </p:cNvSpPr>
          <p:nvPr>
            <p:ph type="body" sz="quarter" idx="87" hasCustomPrompt="1"/>
          </p:nvPr>
        </p:nvSpPr>
        <p:spPr>
          <a:xfrm>
            <a:off x="6916868" y="91933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A7CF21B5-42A0-AD84-A15E-D307EC6CD6B0}"/>
              </a:ext>
            </a:extLst>
          </p:cNvPr>
          <p:cNvSpPr>
            <a:spLocks noGrp="1"/>
          </p:cNvSpPr>
          <p:nvPr>
            <p:ph type="body" sz="quarter" idx="88" hasCustomPrompt="1"/>
          </p:nvPr>
        </p:nvSpPr>
        <p:spPr>
          <a:xfrm>
            <a:off x="7952083" y="133125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0D60B0ED-9E30-C0A3-A225-F39EB410E86D}"/>
              </a:ext>
            </a:extLst>
          </p:cNvPr>
          <p:cNvCxnSpPr>
            <a:cxnSpLocks/>
          </p:cNvCxnSpPr>
          <p:nvPr userDrawn="1"/>
        </p:nvCxnSpPr>
        <p:spPr>
          <a:xfrm flipV="1">
            <a:off x="6878378" y="155425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CE71875B-0621-A53D-1ADD-0F8875DCBA41}"/>
              </a:ext>
            </a:extLst>
          </p:cNvPr>
          <p:cNvSpPr/>
          <p:nvPr userDrawn="1"/>
        </p:nvSpPr>
        <p:spPr>
          <a:xfrm rot="16200000">
            <a:off x="10379583" y="128639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43" name="Freeform 42">
            <a:extLst>
              <a:ext uri="{FF2B5EF4-FFF2-40B4-BE49-F238E27FC236}">
                <a16:creationId xmlns:a16="http://schemas.microsoft.com/office/drawing/2014/main" id="{17944735-5817-61CF-ABC3-AE38609ABB4D}"/>
              </a:ext>
            </a:extLst>
          </p:cNvPr>
          <p:cNvSpPr/>
          <p:nvPr userDrawn="1"/>
        </p:nvSpPr>
        <p:spPr>
          <a:xfrm>
            <a:off x="9539922" y="2521170"/>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B0C71FA6-0C00-BA68-0E70-D3CE31E78745}"/>
              </a:ext>
            </a:extLst>
          </p:cNvPr>
          <p:cNvSpPr>
            <a:spLocks noGrp="1"/>
          </p:cNvSpPr>
          <p:nvPr>
            <p:ph type="pic" sz="quarter" idx="89"/>
          </p:nvPr>
        </p:nvSpPr>
        <p:spPr>
          <a:xfrm>
            <a:off x="9539922" y="0"/>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BB898A30-90C4-FDC7-707E-A21EE8AE8F08}"/>
              </a:ext>
            </a:extLst>
          </p:cNvPr>
          <p:cNvSpPr>
            <a:spLocks noGrp="1"/>
          </p:cNvSpPr>
          <p:nvPr>
            <p:ph type="body" sz="quarter" idx="90" hasCustomPrompt="1"/>
          </p:nvPr>
        </p:nvSpPr>
        <p:spPr>
          <a:xfrm>
            <a:off x="9639040" y="438347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E3376CA6-1F5A-2B2E-F9D5-9B5493D94AB9}"/>
              </a:ext>
            </a:extLst>
          </p:cNvPr>
          <p:cNvSpPr>
            <a:spLocks noGrp="1"/>
          </p:cNvSpPr>
          <p:nvPr>
            <p:ph type="body" sz="quarter" idx="91" hasCustomPrompt="1"/>
          </p:nvPr>
        </p:nvSpPr>
        <p:spPr>
          <a:xfrm>
            <a:off x="9581415" y="350539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0F28EBB4-EE7D-0C65-6E62-FBC896577FE0}"/>
              </a:ext>
            </a:extLst>
          </p:cNvPr>
          <p:cNvSpPr>
            <a:spLocks noGrp="1"/>
          </p:cNvSpPr>
          <p:nvPr>
            <p:ph type="body" sz="quarter" idx="92" hasCustomPrompt="1"/>
          </p:nvPr>
        </p:nvSpPr>
        <p:spPr>
          <a:xfrm>
            <a:off x="10616630" y="391731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BB5D5B20-3121-0F0F-2E4C-3D9B554CEB7A}"/>
              </a:ext>
            </a:extLst>
          </p:cNvPr>
          <p:cNvSpPr>
            <a:spLocks noGrp="1"/>
          </p:cNvSpPr>
          <p:nvPr>
            <p:ph type="body" sz="quarter" idx="93" hasCustomPrompt="1"/>
          </p:nvPr>
        </p:nvSpPr>
        <p:spPr>
          <a:xfrm rot="16200000">
            <a:off x="10391682" y="1299785"/>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6916D2A9-8858-7FC7-7432-BF37A909CC8C}"/>
              </a:ext>
            </a:extLst>
          </p:cNvPr>
          <p:cNvCxnSpPr>
            <a:cxnSpLocks/>
          </p:cNvCxnSpPr>
          <p:nvPr userDrawn="1"/>
        </p:nvCxnSpPr>
        <p:spPr>
          <a:xfrm flipV="1">
            <a:off x="9542925"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Placeholder 23">
            <a:extLst>
              <a:ext uri="{FF2B5EF4-FFF2-40B4-BE49-F238E27FC236}">
                <a16:creationId xmlns:a16="http://schemas.microsoft.com/office/drawing/2014/main" id="{28BB3BC0-F643-6C4F-6672-7CA33DF5268D}"/>
              </a:ext>
            </a:extLst>
          </p:cNvPr>
          <p:cNvSpPr>
            <a:spLocks noGrp="1"/>
          </p:cNvSpPr>
          <p:nvPr>
            <p:ph type="body" sz="quarter" idx="98" hasCustomPrompt="1"/>
          </p:nvPr>
        </p:nvSpPr>
        <p:spPr>
          <a:xfrm rot="16200000">
            <a:off x="7717895" y="5139128"/>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110004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08764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30" r:id="rId44"/>
    <p:sldLayoutId id="2147483935" r:id="rId45"/>
    <p:sldLayoutId id="2147483936"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www.eib.org/en/projects/all/20100451#:~:text=ITALIAN%20COOPERATIVE%20BANKS%20LOAN%20FOR,to%20the%20cooperative%20banks%20network" TargetMode="External"/><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news.airbnb.com/1-million-fund-for-the-worlds-most-unique-home-ideas/#:~:text=UPDATED%3A%20%241%20Million%20Fund%20for,with%20daring%2C%20imaginative%20and" TargetMode="External"/><Relationship Id="rId2" Type="http://schemas.openxmlformats.org/officeDocument/2006/relationships/hyperlink" Target="https://www.neh.gov.ie/business-supports/leader-programme-for-rural-development#:~:text=What%20do%20you%20get?,Action%20Group%20for%20further%20information." TargetMode="Externa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7"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hyperlink" Target="https://www.oecd.org/content/dam/oecd/en/publications/reports/2017/02/financing-approaches-for-tourism-smes-and-entrepreneurs_06d2b061/8d06572a-en.pdf#:~:text=Box%207,an%20innovative%20way%20to%20source" TargetMode="External"/><Relationship Id="rId5" Type="http://schemas.openxmlformats.org/officeDocument/2006/relationships/hyperlink" Target="https://www.oecd.org/en/publications/oecd-financing-smes-and-entrepreneurs-scoreboard-2025-highlights_64c9063c-en.html" TargetMode="External"/><Relationship Id="rId4" Type="http://schemas.openxmlformats.org/officeDocument/2006/relationships/hyperlink" Target="https://www.neh.gov.ie/business-supports/leader-programme-for-rural-development#:~:text=What%20do%20you%20get?,Action%20Group%20for%20further%20informatio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kickstarter.com/" TargetMode="External"/><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hyperlink" Target="https://www.indiegogo.c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www.tandfonline.com/doi/abs/10.1080/00346764.2021.2006765" TargetMode="External"/><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ldc.org/programme/rural-development-leader/#:~:text=Rural%20Development%20Programme%20%28LEADER%29%202023," TargetMode="Externa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hyperlink" Target="https://climate-adapt.eea.europa.eu/en/mission/funding/opportunities/european-agricultural-fund-for-rural-development#:~:text=Objective%20of%20the%20funding%20programme,aspects%20of%20participation%20in%20EAFRD." TargetMode="External"/><Relationship Id="rId10" Type="http://schemas.openxmlformats.org/officeDocument/2006/relationships/image" Target="../media/image27.png"/><Relationship Id="rId4" Type="http://schemas.openxmlformats.org/officeDocument/2006/relationships/image" Target="../media/image24.sv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4.svg"/></Relationships>
</file>

<file path=ppt/slides/_rels/slide24.xml.rels><?xml version="1.0" encoding="UTF-8" standalone="yes"?>
<Relationships xmlns="http://schemas.openxmlformats.org/package/2006/relationships"><Relationship Id="rId8" Type="http://schemas.openxmlformats.org/officeDocument/2006/relationships/hyperlink" Target="https://www.neh.gov.ie/service/search/neh-en/116580?query=Climate+Action+Programme" TargetMode="External"/><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30.svg"/><Relationship Id="rId11" Type="http://schemas.openxmlformats.org/officeDocument/2006/relationships/hyperlink" Target="http://www.atrigaconsult.com/43/23/EU-Funding-Opportunities#:~:text=The%20Programme%20brings%20together%20a%20wide%20range,initiative%20for%20local%20innovation%20in%20rural%20areas." TargetMode="External"/><Relationship Id="rId5" Type="http://schemas.openxmlformats.org/officeDocument/2006/relationships/image" Target="../media/image29.png"/><Relationship Id="rId10" Type="http://schemas.openxmlformats.org/officeDocument/2006/relationships/hyperlink" Target="https://www.eufunds.ie/european-agricultural-fund-for-rural-development/" TargetMode="External"/><Relationship Id="rId4" Type="http://schemas.openxmlformats.org/officeDocument/2006/relationships/image" Target="../media/image24.svg"/><Relationship Id="rId9" Type="http://schemas.openxmlformats.org/officeDocument/2006/relationships/hyperlink" Target="https://www.eufunds.ie/introduction-to-leader-funding/#:~:text=With%20a%20budget%20of%20%E2%82%AC70%20million%20for,enterprises%20and%20community%20groups%20in%20rural%20area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hyperlink" Target="https://agriculture.ec.europa.eu/common-agricultural-policy/rural-development_en" TargetMode="External"/><Relationship Id="rId4" Type="http://schemas.openxmlformats.org/officeDocument/2006/relationships/image" Target="../media/image24.sv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hyperlink" Target="https://dldc.org/leader-programme-2023-2027-targeted-call-for-tourist-accommodation-project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8" Type="http://schemas.openxmlformats.org/officeDocument/2006/relationships/hyperlink" Target="https://dldc.org/ardara-farm-diversification-project-made-possible-with-leader-funding/#:~:text=Committee%20%28LCDC%29,the%20development%20of%20the%20project" TargetMode="External"/><Relationship Id="rId3" Type="http://schemas.openxmlformats.org/officeDocument/2006/relationships/image" Target="../media/image23.png"/><Relationship Id="rId7" Type="http://schemas.openxmlformats.org/officeDocument/2006/relationships/hyperlink" Target="https://www.airbnb.ie/rooms/49188873?source_impression_id=p3_1748965999_P37JFB5cH_P5wPYP"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hyperlink" Target="https://www.irishexaminer.com/farming/arid-30965898.html#:~:text=match%20at%20L312%20In%20Co,them%20a%20grant%20of%20%E2%82%AC200%2C000" TargetMode="External"/><Relationship Id="rId11" Type="http://schemas.openxmlformats.org/officeDocument/2006/relationships/image" Target="../media/image40.png"/><Relationship Id="rId5" Type="http://schemas.openxmlformats.org/officeDocument/2006/relationships/hyperlink" Target="https://www.castledarcyglamping.com/pods.html" TargetMode="External"/><Relationship Id="rId10" Type="http://schemas.openxmlformats.org/officeDocument/2006/relationships/image" Target="../media/image39.svg"/><Relationship Id="rId4" Type="http://schemas.openxmlformats.org/officeDocument/2006/relationships/image" Target="../media/image24.sv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hyperlink" Target="file:///C:\Users\momen\Dropbox\01%20%20LAURA\2024%20EPIC%20STAYS\03%20EPIC%20STAYS%20WP3%20Curriculum%20NHL%20&amp;%20Online%20VET%20OER%20Course%20MMS\dldc.org"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hyperlink" Target="https://www.eib.org/en/products/mandates-partnerships/rrf/italy.com" TargetMode="External"/><Relationship Id="rId11" Type="http://schemas.openxmlformats.org/officeDocument/2006/relationships/image" Target="../media/image30.svg"/><Relationship Id="rId5" Type="http://schemas.openxmlformats.org/officeDocument/2006/relationships/hyperlink" Target="https://www.europeanboatingindustry.eu/newsroom/newsletter/item/757-new-european-agenda-for-tourism-approved-by-eu-countries#:~:text=For%20these%20reasons%2C%20the%20European,become%20more%20sustainable%20and%20responsible." TargetMode="External"/><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6.sv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1.jpe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hyperlink" Target="https://psr.regione.puglia.it/en/monitoraggio" TargetMode="External"/><Relationship Id="rId11" Type="http://schemas.openxmlformats.org/officeDocument/2006/relationships/image" Target="../media/image30.svg"/><Relationship Id="rId5" Type="http://schemas.openxmlformats.org/officeDocument/2006/relationships/hyperlink" Target="https://ec.europa.eu/enrd/enrd-static/fms/pdf/EB007ED3-CC2C-B128-12E5-C75B484E4926.pdf" TargetMode="External"/><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3.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hyperlink" Target="https://agriculture.ec.europa.eu/common-agricultural-policy/cap-overview/cap-2023-27_en" TargetMode="External"/><Relationship Id="rId10" Type="http://schemas.openxmlformats.org/officeDocument/2006/relationships/image" Target="../media/image43.svg"/><Relationship Id="rId4" Type="http://schemas.openxmlformats.org/officeDocument/2006/relationships/image" Target="../media/image24.sv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hyperlink" Target="https://www.gov.si/novice/2024-12-27-objavljen-je-javni-razpis-za-popolno-prenovo-ali-izgradnjo-novih-turisticnih-nastanitvenih-obratov/?s=09" TargetMode="External"/><Relationship Id="rId2"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hyperlink" Target="https://www.failteireland.ie/Identify-Available-Funding/Just-Transition-Fund/About-EU-JTF.aspx" TargetMode="External"/><Relationship Id="rId11" Type="http://schemas.openxmlformats.org/officeDocument/2006/relationships/image" Target="../media/image43.svg"/><Relationship Id="rId5" Type="http://schemas.openxmlformats.org/officeDocument/2006/relationships/hyperlink" Target="https://www.failteireland.ie/JustTransition.aspx" TargetMode="External"/><Relationship Id="rId10" Type="http://schemas.openxmlformats.org/officeDocument/2006/relationships/image" Target="../media/image42.png"/><Relationship Id="rId4" Type="http://schemas.openxmlformats.org/officeDocument/2006/relationships/image" Target="../media/image24.svg"/><Relationship Id="rId9" Type="http://schemas.openxmlformats.org/officeDocument/2006/relationships/image" Target="../media/image26.svg"/></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www.mdpi.com/2071-1050/10/8/2938#:~:text=Do%20Rural%20Policies%20Impact%20on,financial%20support%20derived%20from" TargetMode="External"/><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hyperlink" Target="https://www.consilium.europa.eu/en/press/press-releases/2022/12/01/new-european-agenda-for-touris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5.xml"/><Relationship Id="rId5" Type="http://schemas.openxmlformats.org/officeDocument/2006/relationships/image" Target="../media/image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The </a:t>
            </a:r>
            <a:r>
              <a:rPr lang="en-US" dirty="0" err="1"/>
              <a:t>Torfhus</a:t>
            </a:r>
            <a:r>
              <a:rPr lang="en-US" dirty="0"/>
              <a:t> Retreat, Iceland </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7 </a:t>
            </a:r>
            <a:r>
              <a:rPr lang="en-GB" sz="4400" b="0" dirty="0"/>
              <a:t>(Part 1)</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Introduction to Financial Planning, Private &amp; European Funding</a:t>
            </a: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stone path leading to a building&#10;&#10;AI-generated content may be incorrect.">
            <a:extLst>
              <a:ext uri="{FF2B5EF4-FFF2-40B4-BE49-F238E27FC236}">
                <a16:creationId xmlns:a16="http://schemas.microsoft.com/office/drawing/2014/main" id="{EC6612A9-1C69-2164-B90E-3ED38A21951A}"/>
              </a:ext>
            </a:extLst>
          </p:cNvPr>
          <p:cNvPicPr>
            <a:picLocks noGrp="1" noChangeAspect="1"/>
          </p:cNvPicPr>
          <p:nvPr>
            <p:ph type="pic" sz="quarter" idx="19"/>
          </p:nvPr>
        </p:nvPicPr>
        <p:blipFill>
          <a:blip r:embed="rId2"/>
          <a:srcRect l="9248" r="9248"/>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38FC-C5DD-CC56-83E4-F92E8C92000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3A27DDB-D7B3-93CC-3A1A-937ABBFC9A9E}"/>
              </a:ext>
            </a:extLst>
          </p:cNvPr>
          <p:cNvSpPr>
            <a:spLocks noGrp="1"/>
          </p:cNvSpPr>
          <p:nvPr>
            <p:ph type="body" sz="quarter" idx="18"/>
          </p:nvPr>
        </p:nvSpPr>
        <p:spPr>
          <a:xfrm>
            <a:off x="639320" y="3392026"/>
            <a:ext cx="2927720" cy="1049221"/>
          </a:xfrm>
        </p:spPr>
        <p:txBody>
          <a:bodyPr/>
          <a:lstStyle/>
          <a:p>
            <a:pPr algn="ctr">
              <a:lnSpc>
                <a:spcPct val="100000"/>
              </a:lnSpc>
            </a:pPr>
            <a:r>
              <a:rPr lang="en-IE" sz="3000" dirty="0"/>
              <a:t>Personal Capital and/or Savings</a:t>
            </a:r>
          </a:p>
        </p:txBody>
      </p:sp>
      <p:pic>
        <p:nvPicPr>
          <p:cNvPr id="6" name="Picture Placeholder 5" descr="A person putting money in a purse&#10;&#10;AI-generated content may be incorrect.">
            <a:extLst>
              <a:ext uri="{FF2B5EF4-FFF2-40B4-BE49-F238E27FC236}">
                <a16:creationId xmlns:a16="http://schemas.microsoft.com/office/drawing/2014/main" id="{73AED73E-3FE5-BA35-04F8-FCCCB383474B}"/>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5AC6188B-5354-E2B5-49D4-53551B79BDE1}"/>
              </a:ext>
            </a:extLst>
          </p:cNvPr>
          <p:cNvSpPr>
            <a:spLocks noGrp="1"/>
          </p:cNvSpPr>
          <p:nvPr>
            <p:ph type="body" sz="quarter" idx="21"/>
          </p:nvPr>
        </p:nvSpPr>
        <p:spPr>
          <a:xfrm>
            <a:off x="4643366" y="279799"/>
            <a:ext cx="6817609" cy="3499183"/>
          </a:xfrm>
        </p:spPr>
        <p:txBody>
          <a:bodyPr/>
          <a:lstStyle/>
          <a:p>
            <a:pPr marL="342900" indent="-342900">
              <a:spcAft>
                <a:spcPts val="600"/>
              </a:spcAft>
              <a:buFont typeface="Wingdings" panose="05000000000000000000" pitchFamily="2" charset="2"/>
              <a:buChar char="v"/>
            </a:pPr>
            <a:r>
              <a:rPr lang="en-US" sz="2400" b="1" dirty="0">
                <a:solidFill>
                  <a:srgbClr val="E96751"/>
                </a:solidFill>
              </a:rPr>
              <a:t>Benefit: </a:t>
            </a:r>
            <a:r>
              <a:rPr lang="en-US" sz="2400" dirty="0"/>
              <a:t>This “equity” shows skin in the game. This has the benefit of no interest or repayment burden. If you have some savings (or can gradually invest profits from an existing farm or business), it demonstrates a commitment to other funders. </a:t>
            </a:r>
          </a:p>
          <a:p>
            <a:pPr marL="342900" indent="-342900">
              <a:spcAft>
                <a:spcPts val="600"/>
              </a:spcAft>
              <a:buFont typeface="Wingdings" panose="05000000000000000000" pitchFamily="2" charset="2"/>
              <a:buChar char="v"/>
            </a:pPr>
            <a:endParaRPr lang="en-US" sz="2400" dirty="0"/>
          </a:p>
          <a:p>
            <a:pPr marL="342900" indent="-342900">
              <a:spcAft>
                <a:spcPts val="1200"/>
              </a:spcAft>
              <a:buFont typeface="Wingdings" panose="05000000000000000000" pitchFamily="2" charset="2"/>
              <a:buChar char="v"/>
            </a:pPr>
            <a:r>
              <a:rPr lang="en-US" sz="2400" b="1" dirty="0">
                <a:solidFill>
                  <a:srgbClr val="E96751"/>
                </a:solidFill>
              </a:rPr>
              <a:t>Tip</a:t>
            </a:r>
            <a:r>
              <a:rPr lang="en-US" sz="2400" dirty="0"/>
              <a:t> Additionally, consider </a:t>
            </a:r>
            <a:r>
              <a:rPr lang="en-US" sz="2400" b="1" dirty="0"/>
              <a:t>friends and family</a:t>
            </a:r>
            <a:r>
              <a:rPr lang="en-US" sz="2400" dirty="0"/>
              <a:t> financing – informal loans or equity from relatives can kickstart your project (be sure to </a:t>
            </a:r>
            <a:r>
              <a:rPr lang="en-US" sz="2400" dirty="0" err="1"/>
              <a:t>formalise</a:t>
            </a:r>
            <a:r>
              <a:rPr lang="en-US" sz="2400" dirty="0"/>
              <a:t> agreements to avoid misunderstandings).</a:t>
            </a:r>
          </a:p>
          <a:p>
            <a:pPr marL="342900" indent="-342900">
              <a:spcAft>
                <a:spcPts val="1200"/>
              </a:spcAft>
              <a:buFont typeface="Wingdings" panose="05000000000000000000" pitchFamily="2" charset="2"/>
              <a:buChar char="v"/>
            </a:pPr>
            <a:endParaRPr lang="en-US" sz="2400" dirty="0"/>
          </a:p>
          <a:p>
            <a:pPr marL="342900" indent="-342900">
              <a:spcAft>
                <a:spcPts val="1200"/>
              </a:spcAft>
              <a:buFont typeface="Wingdings" panose="05000000000000000000" pitchFamily="2" charset="2"/>
              <a:buChar char="v"/>
            </a:pPr>
            <a:r>
              <a:rPr lang="en-US" sz="2400" b="1" dirty="0">
                <a:solidFill>
                  <a:srgbClr val="E96751"/>
                </a:solidFill>
              </a:rPr>
              <a:t>Pros:</a:t>
            </a:r>
            <a:r>
              <a:rPr lang="en-US" sz="2400" dirty="0"/>
              <a:t> full ownership and control. Can cover initial deposits, site studies, or planning fees. Strengthens your equity position when applying for grants or loans. </a:t>
            </a:r>
            <a:r>
              <a:rPr lang="en-US" sz="2400" b="1" i="1" dirty="0">
                <a:solidFill>
                  <a:srgbClr val="3B7F81"/>
                </a:solidFill>
              </a:rPr>
              <a:t>Cons:</a:t>
            </a:r>
            <a:r>
              <a:rPr lang="en-US" sz="2400" dirty="0"/>
              <a:t> limited amounts and personal financial risk.</a:t>
            </a:r>
          </a:p>
          <a:p>
            <a:pPr marL="342900" indent="-342900">
              <a:spcAft>
                <a:spcPts val="1200"/>
              </a:spcAft>
              <a:buFont typeface="Wingdings" panose="05000000000000000000" pitchFamily="2" charset="2"/>
              <a:buChar char="v"/>
            </a:pPr>
            <a:endParaRPr lang="en-US" sz="2400" dirty="0"/>
          </a:p>
          <a:p>
            <a:pPr marL="342900" indent="-342900">
              <a:spcAft>
                <a:spcPts val="1200"/>
              </a:spcAft>
              <a:buFont typeface="Wingdings" panose="05000000000000000000" pitchFamily="2" charset="2"/>
              <a:buChar char="v"/>
            </a:pPr>
            <a:endParaRPr lang="en-IE" sz="2400" dirty="0"/>
          </a:p>
        </p:txBody>
      </p:sp>
      <p:sp>
        <p:nvSpPr>
          <p:cNvPr id="2" name="Text Placeholder 6">
            <a:extLst>
              <a:ext uri="{FF2B5EF4-FFF2-40B4-BE49-F238E27FC236}">
                <a16:creationId xmlns:a16="http://schemas.microsoft.com/office/drawing/2014/main" id="{CE9B3CEE-D290-5439-BE9D-E7CFD8A4D652}"/>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spTree>
    <p:extLst>
      <p:ext uri="{BB962C8B-B14F-4D97-AF65-F5344CB8AC3E}">
        <p14:creationId xmlns:p14="http://schemas.microsoft.com/office/powerpoint/2010/main" val="1386974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90D1A-DB8B-D56F-F9B7-4A90C8A2F3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D456B8E-0950-F8D7-C29D-031235510395}"/>
              </a:ext>
            </a:extLst>
          </p:cNvPr>
          <p:cNvSpPr>
            <a:spLocks noGrp="1"/>
          </p:cNvSpPr>
          <p:nvPr>
            <p:ph type="body" sz="quarter" idx="18"/>
          </p:nvPr>
        </p:nvSpPr>
        <p:spPr>
          <a:xfrm>
            <a:off x="639320" y="3392026"/>
            <a:ext cx="2927720" cy="1049221"/>
          </a:xfrm>
        </p:spPr>
        <p:txBody>
          <a:bodyPr/>
          <a:lstStyle/>
          <a:p>
            <a:pPr algn="ctr">
              <a:lnSpc>
                <a:spcPct val="100000"/>
              </a:lnSpc>
            </a:pPr>
            <a:r>
              <a:rPr lang="en-IE" sz="3000" dirty="0"/>
              <a:t>Personal Capital and/or Savings</a:t>
            </a:r>
          </a:p>
        </p:txBody>
      </p:sp>
      <p:pic>
        <p:nvPicPr>
          <p:cNvPr id="6" name="Picture Placeholder 5" descr="A person putting money in a purse&#10;&#10;AI-generated content may be incorrect.">
            <a:extLst>
              <a:ext uri="{FF2B5EF4-FFF2-40B4-BE49-F238E27FC236}">
                <a16:creationId xmlns:a16="http://schemas.microsoft.com/office/drawing/2014/main" id="{168CEEF7-CB17-6BC2-51B7-99D3B7A73795}"/>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CB05E64C-8288-B5F4-291D-185A8270678E}"/>
              </a:ext>
            </a:extLst>
          </p:cNvPr>
          <p:cNvSpPr>
            <a:spLocks noGrp="1"/>
          </p:cNvSpPr>
          <p:nvPr>
            <p:ph type="body" sz="quarter" idx="21"/>
          </p:nvPr>
        </p:nvSpPr>
        <p:spPr>
          <a:xfrm>
            <a:off x="5048942" y="357982"/>
            <a:ext cx="6619875" cy="3499183"/>
          </a:xfrm>
        </p:spPr>
        <p:txBody>
          <a:bodyPr/>
          <a:lstStyle/>
          <a:p>
            <a:pPr>
              <a:spcAft>
                <a:spcPts val="600"/>
              </a:spcAft>
            </a:pPr>
            <a:r>
              <a:rPr lang="en-US" sz="2800" b="1" dirty="0">
                <a:solidFill>
                  <a:srgbClr val="459597"/>
                </a:solidFill>
              </a:rPr>
              <a:t>Credit Unions &amp; Cooperative Banks</a:t>
            </a:r>
          </a:p>
          <a:p>
            <a:pPr>
              <a:spcAft>
                <a:spcPts val="600"/>
              </a:spcAft>
            </a:pPr>
            <a:r>
              <a:rPr lang="en-US" sz="2400" dirty="0"/>
              <a:t>In some countries, local credit unions or cooperative banks support community businesses. They might be more flexible and interested in the social benefits of your project. </a:t>
            </a:r>
          </a:p>
          <a:p>
            <a:pPr>
              <a:spcAft>
                <a:spcPts val="600"/>
              </a:spcAft>
            </a:pPr>
            <a:r>
              <a:rPr lang="en-US" sz="2400" b="1" dirty="0">
                <a:solidFill>
                  <a:srgbClr val="E96751"/>
                </a:solidFill>
              </a:rPr>
              <a:t>Example:</a:t>
            </a:r>
            <a:r>
              <a:rPr lang="en-US" sz="2400" dirty="0">
                <a:solidFill>
                  <a:srgbClr val="E96751"/>
                </a:solidFill>
              </a:rPr>
              <a:t> </a:t>
            </a:r>
            <a:r>
              <a:rPr lang="en-US" sz="2400" dirty="0"/>
              <a:t>Italy’s cooperative banks or </a:t>
            </a:r>
            <a:r>
              <a:rPr lang="en-US" sz="2400" dirty="0">
                <a:solidFill>
                  <a:srgbClr val="E96751"/>
                </a:solidFill>
                <a:hlinkClick r:id="rId3">
                  <a:extLst>
                    <a:ext uri="{A12FA001-AC4F-418D-AE19-62706E023703}">
                      <ahyp:hlinkClr xmlns:ahyp="http://schemas.microsoft.com/office/drawing/2018/hyperlinkcolor" val="tx"/>
                    </a:ext>
                  </a:extLst>
                </a:hlinkClick>
              </a:rPr>
              <a:t>credit consortia (</a:t>
            </a:r>
            <a:r>
              <a:rPr lang="en-US" sz="2400" dirty="0" err="1">
                <a:solidFill>
                  <a:srgbClr val="E96751"/>
                </a:solidFill>
                <a:hlinkClick r:id="rId3">
                  <a:extLst>
                    <a:ext uri="{A12FA001-AC4F-418D-AE19-62706E023703}">
                      <ahyp:hlinkClr xmlns:ahyp="http://schemas.microsoft.com/office/drawing/2018/hyperlinkcolor" val="tx"/>
                    </a:ext>
                  </a:extLst>
                </a:hlinkClick>
              </a:rPr>
              <a:t>Confidi</a:t>
            </a:r>
            <a:r>
              <a:rPr lang="en-US" sz="2400" dirty="0"/>
              <a:t> offer SMEs easier credit. </a:t>
            </a:r>
          </a:p>
          <a:p>
            <a:pPr>
              <a:spcAft>
                <a:spcPts val="600"/>
              </a:spcAft>
            </a:pPr>
            <a:endParaRPr lang="en-US" sz="2400" dirty="0"/>
          </a:p>
          <a:p>
            <a:pPr>
              <a:spcAft>
                <a:spcPts val="1200"/>
              </a:spcAft>
            </a:pPr>
            <a:r>
              <a:rPr lang="en-US" sz="2800" b="1" dirty="0">
                <a:solidFill>
                  <a:srgbClr val="459597"/>
                </a:solidFill>
              </a:rPr>
              <a:t>Bank Loans</a:t>
            </a:r>
          </a:p>
          <a:p>
            <a:pPr>
              <a:spcAft>
                <a:spcPts val="1200"/>
              </a:spcAft>
            </a:pPr>
            <a:r>
              <a:rPr lang="en-US" sz="2400" dirty="0"/>
              <a:t>A traditional bank loan or mortgage on property. Banks will expect a solid business plan and collateral. e.g., property/assets, and evidence that the venture can repay its debts. Government </a:t>
            </a:r>
            <a:r>
              <a:rPr lang="en-US" sz="2400" b="1" dirty="0"/>
              <a:t>loan guarantees</a:t>
            </a:r>
            <a:r>
              <a:rPr lang="en-US" sz="2400" dirty="0"/>
              <a:t> may help you secure the capital you need. </a:t>
            </a:r>
          </a:p>
          <a:p>
            <a:pPr>
              <a:spcAft>
                <a:spcPts val="600"/>
              </a:spcAft>
            </a:pPr>
            <a:endParaRPr lang="en-US" sz="2400" dirty="0"/>
          </a:p>
          <a:p>
            <a:pPr>
              <a:spcAft>
                <a:spcPts val="600"/>
              </a:spcAft>
            </a:pPr>
            <a:endParaRPr lang="en-US" sz="2400" dirty="0"/>
          </a:p>
          <a:p>
            <a:pPr>
              <a:spcAft>
                <a:spcPts val="600"/>
              </a:spcAft>
            </a:pPr>
            <a:endParaRPr lang="en-IE" sz="2400" dirty="0"/>
          </a:p>
        </p:txBody>
      </p:sp>
      <p:sp>
        <p:nvSpPr>
          <p:cNvPr id="2" name="Text Placeholder 6">
            <a:extLst>
              <a:ext uri="{FF2B5EF4-FFF2-40B4-BE49-F238E27FC236}">
                <a16:creationId xmlns:a16="http://schemas.microsoft.com/office/drawing/2014/main" id="{45FDA4BF-2223-2528-56F1-F1EEBC59A60C}"/>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grpSp>
        <p:nvGrpSpPr>
          <p:cNvPr id="25" name="Group 24">
            <a:extLst>
              <a:ext uri="{FF2B5EF4-FFF2-40B4-BE49-F238E27FC236}">
                <a16:creationId xmlns:a16="http://schemas.microsoft.com/office/drawing/2014/main" id="{95AFFDB4-3CDE-A05F-412F-7C5E03FAAAFD}"/>
              </a:ext>
            </a:extLst>
          </p:cNvPr>
          <p:cNvGrpSpPr/>
          <p:nvPr/>
        </p:nvGrpSpPr>
        <p:grpSpPr>
          <a:xfrm>
            <a:off x="4328942" y="304272"/>
            <a:ext cx="720000" cy="861774"/>
            <a:chOff x="1016000" y="1024973"/>
            <a:chExt cx="1016000" cy="1216059"/>
          </a:xfrm>
        </p:grpSpPr>
        <p:sp>
          <p:nvSpPr>
            <p:cNvPr id="26" name="Oval 25">
              <a:extLst>
                <a:ext uri="{FF2B5EF4-FFF2-40B4-BE49-F238E27FC236}">
                  <a16:creationId xmlns:a16="http://schemas.microsoft.com/office/drawing/2014/main" id="{777F1078-7694-83A9-6D10-F409143C6E3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TextBox 26">
              <a:extLst>
                <a:ext uri="{FF2B5EF4-FFF2-40B4-BE49-F238E27FC236}">
                  <a16:creationId xmlns:a16="http://schemas.microsoft.com/office/drawing/2014/main" id="{3AB7636B-1B73-4479-9664-68E237948B6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28" name="Group 27">
            <a:extLst>
              <a:ext uri="{FF2B5EF4-FFF2-40B4-BE49-F238E27FC236}">
                <a16:creationId xmlns:a16="http://schemas.microsoft.com/office/drawing/2014/main" id="{507630A7-4ED5-949A-C249-74C927BEFF34}"/>
              </a:ext>
            </a:extLst>
          </p:cNvPr>
          <p:cNvGrpSpPr/>
          <p:nvPr/>
        </p:nvGrpSpPr>
        <p:grpSpPr>
          <a:xfrm>
            <a:off x="4236419" y="3485749"/>
            <a:ext cx="720000" cy="861774"/>
            <a:chOff x="1016000" y="1024973"/>
            <a:chExt cx="1016000" cy="1216059"/>
          </a:xfrm>
        </p:grpSpPr>
        <p:sp>
          <p:nvSpPr>
            <p:cNvPr id="29" name="Oval 28">
              <a:extLst>
                <a:ext uri="{FF2B5EF4-FFF2-40B4-BE49-F238E27FC236}">
                  <a16:creationId xmlns:a16="http://schemas.microsoft.com/office/drawing/2014/main" id="{11C667C7-0259-14A8-9266-9E6FB3A762C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TextBox 29">
              <a:extLst>
                <a:ext uri="{FF2B5EF4-FFF2-40B4-BE49-F238E27FC236}">
                  <a16:creationId xmlns:a16="http://schemas.microsoft.com/office/drawing/2014/main" id="{F332458A-27D9-83E4-C71B-B146ACD392E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326152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A2E5-7BC0-D99C-ECFF-8D840BAA0DC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49640E8-796D-37F1-16B9-CDDC037C9C20}"/>
              </a:ext>
            </a:extLst>
          </p:cNvPr>
          <p:cNvSpPr>
            <a:spLocks noGrp="1"/>
          </p:cNvSpPr>
          <p:nvPr>
            <p:ph type="body" sz="quarter" idx="18"/>
          </p:nvPr>
        </p:nvSpPr>
        <p:spPr>
          <a:xfrm>
            <a:off x="639320" y="3392026"/>
            <a:ext cx="2927720" cy="1049221"/>
          </a:xfrm>
        </p:spPr>
        <p:txBody>
          <a:bodyPr/>
          <a:lstStyle/>
          <a:p>
            <a:pPr algn="ctr"/>
            <a:r>
              <a:rPr lang="en-IE" sz="2600" dirty="0"/>
              <a:t>Credit Unions, Banks and Introduction to Grants</a:t>
            </a:r>
          </a:p>
        </p:txBody>
      </p:sp>
      <p:sp>
        <p:nvSpPr>
          <p:cNvPr id="3" name="Text Placeholder 2">
            <a:extLst>
              <a:ext uri="{FF2B5EF4-FFF2-40B4-BE49-F238E27FC236}">
                <a16:creationId xmlns:a16="http://schemas.microsoft.com/office/drawing/2014/main" id="{66E08078-3D63-C0DD-90AE-333DC6502CAC}"/>
              </a:ext>
            </a:extLst>
          </p:cNvPr>
          <p:cNvSpPr>
            <a:spLocks noGrp="1"/>
          </p:cNvSpPr>
          <p:nvPr>
            <p:ph type="body" sz="quarter" idx="21"/>
          </p:nvPr>
        </p:nvSpPr>
        <p:spPr>
          <a:xfrm>
            <a:off x="4975469" y="240250"/>
            <a:ext cx="6064006" cy="3499183"/>
          </a:xfrm>
        </p:spPr>
        <p:txBody>
          <a:bodyPr/>
          <a:lstStyle/>
          <a:p>
            <a:pPr>
              <a:spcAft>
                <a:spcPts val="1200"/>
              </a:spcAft>
            </a:pPr>
            <a:r>
              <a:rPr lang="en-US" sz="2800" b="1" dirty="0">
                <a:solidFill>
                  <a:srgbClr val="459597"/>
                </a:solidFill>
              </a:rPr>
              <a:t>Grants (Non-Repayable Funds)</a:t>
            </a:r>
          </a:p>
          <a:p>
            <a:pPr>
              <a:spcAft>
                <a:spcPts val="1200"/>
              </a:spcAft>
            </a:pPr>
            <a:r>
              <a:rPr lang="en-US" sz="2400" dirty="0"/>
              <a:t>Grants are competitive and come with criteria (job creation, innovation, rural development, etc.). EU rural development grants (LEADER/EAFRD), national tourism grants, or local enterprise grants fall under this category (details in the next section). </a:t>
            </a:r>
          </a:p>
          <a:p>
            <a:pPr>
              <a:spcAft>
                <a:spcPts val="1200"/>
              </a:spcAft>
            </a:pPr>
            <a:r>
              <a:rPr lang="en-US" sz="2400" dirty="0"/>
              <a:t>You usually need to co-fund part of the project (grants often cover </a:t>
            </a:r>
            <a:r>
              <a:rPr lang="en-US" sz="2400" dirty="0">
                <a:solidFill>
                  <a:srgbClr val="E96751"/>
                </a:solidFill>
                <a:hlinkClick r:id="rId2">
                  <a:extLst>
                    <a:ext uri="{A12FA001-AC4F-418D-AE19-62706E023703}">
                      <ahyp:hlinkClr xmlns:ahyp="http://schemas.microsoft.com/office/drawing/2018/hyperlinkcolor" val="tx"/>
                    </a:ext>
                  </a:extLst>
                </a:hlinkClick>
              </a:rPr>
              <a:t>30–75% of costs, not 100%).</a:t>
            </a:r>
            <a:r>
              <a:rPr lang="en-US" sz="2400" dirty="0">
                <a:solidFill>
                  <a:srgbClr val="E96751"/>
                </a:solidFill>
              </a:rPr>
              <a:t> </a:t>
            </a:r>
            <a:r>
              <a:rPr lang="en-US" sz="2400" dirty="0"/>
              <a:t>Covered in the next section.</a:t>
            </a:r>
          </a:p>
          <a:p>
            <a:pPr>
              <a:spcAft>
                <a:spcPts val="1200"/>
              </a:spcAft>
            </a:pPr>
            <a:r>
              <a:rPr lang="en-US" sz="2800" b="1" dirty="0">
                <a:solidFill>
                  <a:srgbClr val="459597"/>
                </a:solidFill>
              </a:rPr>
              <a:t>Public-Private Competitions</a:t>
            </a:r>
          </a:p>
          <a:p>
            <a:pPr>
              <a:spcAft>
                <a:spcPts val="1200"/>
              </a:spcAft>
            </a:pPr>
            <a:r>
              <a:rPr lang="en-US" sz="2400" dirty="0"/>
              <a:t>Occasionally, companies run contests for unique accommodation ideas </a:t>
            </a:r>
          </a:p>
          <a:p>
            <a:pPr>
              <a:spcAft>
                <a:spcPts val="1200"/>
              </a:spcAft>
            </a:pPr>
            <a:r>
              <a:rPr lang="en-US" sz="2400" b="1" dirty="0">
                <a:solidFill>
                  <a:srgbClr val="E96751"/>
                </a:solidFill>
              </a:rPr>
              <a:t>Example: </a:t>
            </a:r>
            <a:r>
              <a:rPr lang="en-US" sz="2400" dirty="0">
                <a:solidFill>
                  <a:srgbClr val="E96751"/>
                </a:solidFill>
                <a:hlinkClick r:id="rId3">
                  <a:extLst>
                    <a:ext uri="{A12FA001-AC4F-418D-AE19-62706E023703}">
                      <ahyp:hlinkClr xmlns:ahyp="http://schemas.microsoft.com/office/drawing/2018/hyperlinkcolor" val="tx"/>
                    </a:ext>
                  </a:extLst>
                </a:hlinkClick>
              </a:rPr>
              <a:t>Airbnb’s</a:t>
            </a:r>
            <a:r>
              <a:rPr lang="en-US" sz="2400" dirty="0"/>
              <a:t> </a:t>
            </a:r>
            <a:r>
              <a:rPr lang="en-US" sz="2400" b="1" dirty="0"/>
              <a:t>$10M OMG Funds </a:t>
            </a:r>
            <a:r>
              <a:rPr lang="en-US" sz="2400" dirty="0"/>
              <a:t>for</a:t>
            </a:r>
            <a:r>
              <a:rPr lang="en-US" sz="2400" b="1" dirty="0"/>
              <a:t> </a:t>
            </a:r>
            <a:r>
              <a:rPr lang="en-US" sz="2400" dirty="0"/>
              <a:t>wildly unusual listing ideas worldwide. </a:t>
            </a:r>
          </a:p>
          <a:p>
            <a:pPr>
              <a:spcAft>
                <a:spcPts val="1200"/>
              </a:spcAft>
            </a:pPr>
            <a:endParaRPr lang="en-US" sz="2400" dirty="0"/>
          </a:p>
          <a:p>
            <a:pPr>
              <a:spcAft>
                <a:spcPts val="1200"/>
              </a:spcAft>
            </a:pPr>
            <a:endParaRPr lang="en-IE" sz="2400" dirty="0"/>
          </a:p>
        </p:txBody>
      </p:sp>
      <p:sp>
        <p:nvSpPr>
          <p:cNvPr id="2" name="Text Placeholder 6">
            <a:extLst>
              <a:ext uri="{FF2B5EF4-FFF2-40B4-BE49-F238E27FC236}">
                <a16:creationId xmlns:a16="http://schemas.microsoft.com/office/drawing/2014/main" id="{428FC1AA-1874-568E-A305-02719E045AC1}"/>
              </a:ext>
            </a:extLst>
          </p:cNvPr>
          <p:cNvSpPr txBox="1">
            <a:spLocks/>
          </p:cNvSpPr>
          <p:nvPr/>
        </p:nvSpPr>
        <p:spPr>
          <a:xfrm>
            <a:off x="716666" y="2426413"/>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pic>
        <p:nvPicPr>
          <p:cNvPr id="10" name="Picture 9" descr="A logo for a credit union&#10;&#10;AI-generated content may be incorrect.">
            <a:extLst>
              <a:ext uri="{FF2B5EF4-FFF2-40B4-BE49-F238E27FC236}">
                <a16:creationId xmlns:a16="http://schemas.microsoft.com/office/drawing/2014/main" id="{393EFA47-690A-89CA-715D-FDF837AFF387}"/>
              </a:ext>
            </a:extLst>
          </p:cNvPr>
          <p:cNvPicPr>
            <a:picLocks noChangeAspect="1"/>
          </p:cNvPicPr>
          <p:nvPr/>
        </p:nvPicPr>
        <p:blipFill>
          <a:blip r:embed="rId4"/>
          <a:srcRect t="7251" b="20363"/>
          <a:stretch>
            <a:fillRect/>
          </a:stretch>
        </p:blipFill>
        <p:spPr>
          <a:xfrm>
            <a:off x="402392" y="-9525"/>
            <a:ext cx="3166603" cy="2292178"/>
          </a:xfrm>
          <a:prstGeom prst="rect">
            <a:avLst/>
          </a:prstGeom>
        </p:spPr>
      </p:pic>
      <p:grpSp>
        <p:nvGrpSpPr>
          <p:cNvPr id="31" name="Group 30">
            <a:extLst>
              <a:ext uri="{FF2B5EF4-FFF2-40B4-BE49-F238E27FC236}">
                <a16:creationId xmlns:a16="http://schemas.microsoft.com/office/drawing/2014/main" id="{8D1AE519-E216-AECD-4768-E37C2A4E46CA}"/>
              </a:ext>
            </a:extLst>
          </p:cNvPr>
          <p:cNvGrpSpPr/>
          <p:nvPr/>
        </p:nvGrpSpPr>
        <p:grpSpPr>
          <a:xfrm>
            <a:off x="4137144" y="325975"/>
            <a:ext cx="727695" cy="861774"/>
            <a:chOff x="1038224" y="1545890"/>
            <a:chExt cx="1026858" cy="1216059"/>
          </a:xfrm>
        </p:grpSpPr>
        <p:sp>
          <p:nvSpPr>
            <p:cNvPr id="32" name="Oval 31">
              <a:extLst>
                <a:ext uri="{FF2B5EF4-FFF2-40B4-BE49-F238E27FC236}">
                  <a16:creationId xmlns:a16="http://schemas.microsoft.com/office/drawing/2014/main" id="{C47FD656-C17E-F256-D5B6-5D108C9BE15E}"/>
                </a:ext>
              </a:extLst>
            </p:cNvPr>
            <p:cNvSpPr/>
            <p:nvPr/>
          </p:nvSpPr>
          <p:spPr>
            <a:xfrm>
              <a:off x="1049082" y="1588897"/>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TextBox 32">
              <a:extLst>
                <a:ext uri="{FF2B5EF4-FFF2-40B4-BE49-F238E27FC236}">
                  <a16:creationId xmlns:a16="http://schemas.microsoft.com/office/drawing/2014/main" id="{6A7CFD89-C2D3-762D-14EC-B891344E33EF}"/>
                </a:ext>
              </a:extLst>
            </p:cNvPr>
            <p:cNvSpPr txBox="1"/>
            <p:nvPr/>
          </p:nvSpPr>
          <p:spPr>
            <a:xfrm>
              <a:off x="1038224" y="1545890"/>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grpSp>
        <p:nvGrpSpPr>
          <p:cNvPr id="4" name="Group 3">
            <a:extLst>
              <a:ext uri="{FF2B5EF4-FFF2-40B4-BE49-F238E27FC236}">
                <a16:creationId xmlns:a16="http://schemas.microsoft.com/office/drawing/2014/main" id="{422AE220-1BCB-7613-EF22-F082C0F8E968}"/>
              </a:ext>
            </a:extLst>
          </p:cNvPr>
          <p:cNvGrpSpPr/>
          <p:nvPr/>
        </p:nvGrpSpPr>
        <p:grpSpPr>
          <a:xfrm>
            <a:off x="4192434" y="4360714"/>
            <a:ext cx="720000" cy="861774"/>
            <a:chOff x="1016000" y="1024973"/>
            <a:chExt cx="1016000" cy="1216059"/>
          </a:xfrm>
        </p:grpSpPr>
        <p:sp>
          <p:nvSpPr>
            <p:cNvPr id="5" name="Oval 4">
              <a:extLst>
                <a:ext uri="{FF2B5EF4-FFF2-40B4-BE49-F238E27FC236}">
                  <a16:creationId xmlns:a16="http://schemas.microsoft.com/office/drawing/2014/main" id="{63518288-B705-F4EE-9FA1-6E5CD2F6B5C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2647659E-B044-819E-CD53-E2460B7F9F9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1386347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FD69-E227-B18D-8947-18BF55D43B7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F7A1B52-2C85-8720-01A7-49B162617BFA}"/>
              </a:ext>
            </a:extLst>
          </p:cNvPr>
          <p:cNvSpPr>
            <a:spLocks noGrp="1"/>
          </p:cNvSpPr>
          <p:nvPr>
            <p:ph type="body" sz="quarter" idx="18"/>
          </p:nvPr>
        </p:nvSpPr>
        <p:spPr>
          <a:xfrm>
            <a:off x="639320" y="3392026"/>
            <a:ext cx="2927720" cy="1049221"/>
          </a:xfrm>
        </p:spPr>
        <p:txBody>
          <a:bodyPr/>
          <a:lstStyle/>
          <a:p>
            <a:pPr algn="ctr"/>
            <a:r>
              <a:rPr lang="en-IE" sz="2600" dirty="0"/>
              <a:t>Most Entrepreneurs Use a Blend of Funding Sources</a:t>
            </a:r>
          </a:p>
        </p:txBody>
      </p:sp>
      <p:sp>
        <p:nvSpPr>
          <p:cNvPr id="3" name="Text Placeholder 2">
            <a:extLst>
              <a:ext uri="{FF2B5EF4-FFF2-40B4-BE49-F238E27FC236}">
                <a16:creationId xmlns:a16="http://schemas.microsoft.com/office/drawing/2014/main" id="{AFD156D7-A8C4-47B9-9722-3690CF91ECB6}"/>
              </a:ext>
            </a:extLst>
          </p:cNvPr>
          <p:cNvSpPr>
            <a:spLocks noGrp="1"/>
          </p:cNvSpPr>
          <p:nvPr>
            <p:ph type="body" sz="quarter" idx="21"/>
          </p:nvPr>
        </p:nvSpPr>
        <p:spPr>
          <a:xfrm>
            <a:off x="4870390" y="250913"/>
            <a:ext cx="6035736" cy="3499183"/>
          </a:xfrm>
        </p:spPr>
        <p:txBody>
          <a:bodyPr/>
          <a:lstStyle/>
          <a:p>
            <a:pPr>
              <a:spcAft>
                <a:spcPts val="1200"/>
              </a:spcAft>
            </a:pPr>
            <a:r>
              <a:rPr lang="en-US" sz="2800" b="1" dirty="0">
                <a:solidFill>
                  <a:srgbClr val="459597"/>
                </a:solidFill>
              </a:rPr>
              <a:t>Equity Investment </a:t>
            </a:r>
          </a:p>
          <a:p>
            <a:pPr>
              <a:spcAft>
                <a:spcPts val="1200"/>
              </a:spcAft>
            </a:pPr>
            <a:r>
              <a:rPr lang="en-US" sz="2400" dirty="0"/>
              <a:t>Selling a share of your business to investors in exchange for capital. </a:t>
            </a:r>
          </a:p>
          <a:p>
            <a:pPr>
              <a:spcAft>
                <a:spcPts val="1200"/>
              </a:spcAft>
            </a:pPr>
            <a:r>
              <a:rPr lang="en-US" sz="2400" b="1" dirty="0">
                <a:solidFill>
                  <a:srgbClr val="E96751"/>
                </a:solidFill>
              </a:rPr>
              <a:t>Example: </a:t>
            </a:r>
            <a:r>
              <a:rPr lang="en-US" sz="2400" dirty="0"/>
              <a:t>For a small glamping venture, formal equity investment is less common (investors prefer scalable startups), but you might involve a partner/investor who provides money now for a percentage of future profits. </a:t>
            </a:r>
          </a:p>
          <a:p>
            <a:pPr>
              <a:spcAft>
                <a:spcPts val="1200"/>
              </a:spcAft>
            </a:pPr>
            <a:r>
              <a:rPr lang="en-US" sz="2400" dirty="0"/>
              <a:t>Make sure to </a:t>
            </a:r>
            <a:r>
              <a:rPr lang="en-US" sz="2400" dirty="0" err="1"/>
              <a:t>formalise</a:t>
            </a:r>
            <a:r>
              <a:rPr lang="en-US" sz="2400" dirty="0"/>
              <a:t> arrangements legally.</a:t>
            </a:r>
          </a:p>
          <a:p>
            <a:pPr>
              <a:spcAft>
                <a:spcPts val="1200"/>
              </a:spcAft>
            </a:pPr>
            <a:endParaRPr lang="en-US" sz="2100" dirty="0"/>
          </a:p>
          <a:p>
            <a:pPr>
              <a:spcAft>
                <a:spcPts val="1200"/>
              </a:spcAft>
            </a:pPr>
            <a:endParaRPr lang="en-IE" dirty="0"/>
          </a:p>
        </p:txBody>
      </p:sp>
      <p:sp>
        <p:nvSpPr>
          <p:cNvPr id="2" name="Text Placeholder 6">
            <a:extLst>
              <a:ext uri="{FF2B5EF4-FFF2-40B4-BE49-F238E27FC236}">
                <a16:creationId xmlns:a16="http://schemas.microsoft.com/office/drawing/2014/main" id="{824A500D-40E5-1444-EDE0-C49B59B34D7C}"/>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pic>
        <p:nvPicPr>
          <p:cNvPr id="12" name="Picture 11">
            <a:extLst>
              <a:ext uri="{FF2B5EF4-FFF2-40B4-BE49-F238E27FC236}">
                <a16:creationId xmlns:a16="http://schemas.microsoft.com/office/drawing/2014/main" id="{BFB86CD6-5FB0-A940-A99D-8D51A6017242}"/>
              </a:ext>
            </a:extLst>
          </p:cNvPr>
          <p:cNvPicPr>
            <a:picLocks noChangeAspect="1"/>
          </p:cNvPicPr>
          <p:nvPr/>
        </p:nvPicPr>
        <p:blipFill>
          <a:blip r:embed="rId2"/>
          <a:stretch>
            <a:fillRect/>
          </a:stretch>
        </p:blipFill>
        <p:spPr>
          <a:xfrm>
            <a:off x="214025" y="5758964"/>
            <a:ext cx="850589" cy="846711"/>
          </a:xfrm>
          <a:prstGeom prst="rect">
            <a:avLst/>
          </a:prstGeom>
        </p:spPr>
      </p:pic>
      <p:sp>
        <p:nvSpPr>
          <p:cNvPr id="13" name="TextBox 12">
            <a:extLst>
              <a:ext uri="{FF2B5EF4-FFF2-40B4-BE49-F238E27FC236}">
                <a16:creationId xmlns:a16="http://schemas.microsoft.com/office/drawing/2014/main" id="{7D2BE4CC-3A77-A688-7AA8-9D0DA010CD05}"/>
              </a:ext>
            </a:extLst>
          </p:cNvPr>
          <p:cNvSpPr txBox="1"/>
          <p:nvPr/>
        </p:nvSpPr>
        <p:spPr>
          <a:xfrm>
            <a:off x="1127915" y="5554444"/>
            <a:ext cx="9545721" cy="2031325"/>
          </a:xfrm>
          <a:prstGeom prst="rect">
            <a:avLst/>
          </a:prstGeom>
          <a:noFill/>
        </p:spPr>
        <p:txBody>
          <a:bodyPr wrap="square" rtlCol="0">
            <a:spAutoFit/>
          </a:bodyPr>
          <a:lstStyle/>
          <a:p>
            <a:r>
              <a:rPr lang="en-US" b="1" i="1" dirty="0">
                <a:solidFill>
                  <a:srgbClr val="494949"/>
                </a:solidFill>
                <a:latin typeface="Google Sans"/>
              </a:rPr>
              <a:t>Recommended Reading</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4">
                  <a:extLst>
                    <a:ext uri="{A12FA001-AC4F-418D-AE19-62706E023703}">
                      <ahyp:hlinkClr xmlns:ahyp="http://schemas.microsoft.com/office/drawing/2018/hyperlinkcolor" val="tx"/>
                    </a:ext>
                  </a:extLst>
                </a:hlinkClick>
              </a:rPr>
              <a:t>LEADER Funding Projects for Economic Growth, Rural Infrastructure, and Climate Resilience</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5">
                  <a:extLst>
                    <a:ext uri="{A12FA001-AC4F-418D-AE19-62706E023703}">
                      <ahyp:hlinkClr xmlns:ahyp="http://schemas.microsoft.com/office/drawing/2018/hyperlinkcolor" val="tx"/>
                    </a:ext>
                  </a:extLst>
                </a:hlinkClick>
              </a:rPr>
              <a:t>OECD Financing SMEs and Entrepreneurs Scoreboard: 2025 Highlights</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6">
                  <a:extLst>
                    <a:ext uri="{A12FA001-AC4F-418D-AE19-62706E023703}">
                      <ahyp:hlinkClr xmlns:ahyp="http://schemas.microsoft.com/office/drawing/2018/hyperlinkcolor" val="tx"/>
                    </a:ext>
                  </a:extLst>
                </a:hlinkClick>
              </a:rPr>
              <a:t>Financing approaches for tourism SMEs and entrepreneurs</a:t>
            </a:r>
            <a:endParaRPr lang="en-US" dirty="0">
              <a:solidFill>
                <a:srgbClr val="00B0F0"/>
              </a:solidFill>
            </a:endParaRPr>
          </a:p>
          <a:p>
            <a:endParaRPr lang="en-US" dirty="0"/>
          </a:p>
          <a:p>
            <a:endParaRPr lang="en-US" dirty="0">
              <a:solidFill>
                <a:srgbClr val="00B0F0"/>
              </a:solidFill>
            </a:endParaRPr>
          </a:p>
          <a:p>
            <a:endParaRPr lang="en-IE" dirty="0">
              <a:solidFill>
                <a:srgbClr val="459597"/>
              </a:solidFill>
            </a:endParaRPr>
          </a:p>
        </p:txBody>
      </p:sp>
      <p:pic>
        <p:nvPicPr>
          <p:cNvPr id="21" name="Picture Placeholder 20" descr="A person holding a piggy bank and a small shopping cart&#10;&#10;AI-generated content may be incorrect.">
            <a:extLst>
              <a:ext uri="{FF2B5EF4-FFF2-40B4-BE49-F238E27FC236}">
                <a16:creationId xmlns:a16="http://schemas.microsoft.com/office/drawing/2014/main" id="{73F8C25D-E48D-D2B3-95E6-3AFA9FC79AB6}"/>
              </a:ext>
            </a:extLst>
          </p:cNvPr>
          <p:cNvPicPr>
            <a:picLocks noGrp="1" noChangeAspect="1"/>
          </p:cNvPicPr>
          <p:nvPr>
            <p:ph type="pic" sz="quarter" idx="10"/>
          </p:nvPr>
        </p:nvPicPr>
        <p:blipFill>
          <a:blip r:embed="rId7"/>
          <a:srcRect t="7352" b="7352"/>
          <a:stretch>
            <a:fillRect/>
          </a:stretch>
        </p:blipFill>
        <p:spPr/>
      </p:pic>
      <p:grpSp>
        <p:nvGrpSpPr>
          <p:cNvPr id="34" name="Group 33">
            <a:extLst>
              <a:ext uri="{FF2B5EF4-FFF2-40B4-BE49-F238E27FC236}">
                <a16:creationId xmlns:a16="http://schemas.microsoft.com/office/drawing/2014/main" id="{693F1924-E2EB-5B8A-BCC4-A8E78CCE4395}"/>
              </a:ext>
            </a:extLst>
          </p:cNvPr>
          <p:cNvGrpSpPr/>
          <p:nvPr/>
        </p:nvGrpSpPr>
        <p:grpSpPr>
          <a:xfrm>
            <a:off x="4055067" y="111100"/>
            <a:ext cx="720000" cy="861774"/>
            <a:chOff x="1016000" y="1024973"/>
            <a:chExt cx="1016000" cy="1216059"/>
          </a:xfrm>
        </p:grpSpPr>
        <p:sp>
          <p:nvSpPr>
            <p:cNvPr id="35" name="Oval 34">
              <a:extLst>
                <a:ext uri="{FF2B5EF4-FFF2-40B4-BE49-F238E27FC236}">
                  <a16:creationId xmlns:a16="http://schemas.microsoft.com/office/drawing/2014/main" id="{93DEE9EE-59B8-E8C5-4FAC-2AFDF521713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TextBox 35">
              <a:extLst>
                <a:ext uri="{FF2B5EF4-FFF2-40B4-BE49-F238E27FC236}">
                  <a16:creationId xmlns:a16="http://schemas.microsoft.com/office/drawing/2014/main" id="{1C97C4CB-E61F-7297-F8C2-4E453A4EE66A}"/>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spTree>
    <p:extLst>
      <p:ext uri="{BB962C8B-B14F-4D97-AF65-F5344CB8AC3E}">
        <p14:creationId xmlns:p14="http://schemas.microsoft.com/office/powerpoint/2010/main" val="433011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B58BC-B473-19CA-D993-D9CF7327206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B57278F-E53D-AACB-DC79-64D1AA4BC9DE}"/>
              </a:ext>
            </a:extLst>
          </p:cNvPr>
          <p:cNvSpPr>
            <a:spLocks noGrp="1"/>
          </p:cNvSpPr>
          <p:nvPr>
            <p:ph type="body" sz="quarter" idx="18"/>
          </p:nvPr>
        </p:nvSpPr>
        <p:spPr>
          <a:xfrm>
            <a:off x="639320" y="3392026"/>
            <a:ext cx="2927720" cy="1049221"/>
          </a:xfrm>
        </p:spPr>
        <p:txBody>
          <a:bodyPr/>
          <a:lstStyle/>
          <a:p>
            <a:pPr algn="ctr"/>
            <a:r>
              <a:rPr lang="en-IE" sz="2600" dirty="0"/>
              <a:t>Most Entrepreneurs Use a Blend of Funding Sources</a:t>
            </a:r>
          </a:p>
        </p:txBody>
      </p:sp>
      <p:pic>
        <p:nvPicPr>
          <p:cNvPr id="10" name="Picture Placeholder 9" descr="A group of people standing together&#10;&#10;AI-generated content may be incorrect.">
            <a:extLst>
              <a:ext uri="{FF2B5EF4-FFF2-40B4-BE49-F238E27FC236}">
                <a16:creationId xmlns:a16="http://schemas.microsoft.com/office/drawing/2014/main" id="{EA2448F9-31E3-50C0-245C-3D4697131654}"/>
              </a:ext>
            </a:extLst>
          </p:cNvPr>
          <p:cNvPicPr>
            <a:picLocks noGrp="1" noChangeAspect="1"/>
          </p:cNvPicPr>
          <p:nvPr>
            <p:ph type="pic" sz="quarter" idx="10"/>
          </p:nvPr>
        </p:nvPicPr>
        <p:blipFill>
          <a:blip r:embed="rId2"/>
          <a:srcRect t="1960" b="22219"/>
          <a:stretch>
            <a:fillRect/>
          </a:stretch>
        </p:blipFill>
        <p:spPr>
          <a:xfrm>
            <a:off x="391600" y="0"/>
            <a:ext cx="3423163" cy="1945748"/>
          </a:xfrm>
        </p:spPr>
      </p:pic>
      <p:sp>
        <p:nvSpPr>
          <p:cNvPr id="3" name="Text Placeholder 2">
            <a:extLst>
              <a:ext uri="{FF2B5EF4-FFF2-40B4-BE49-F238E27FC236}">
                <a16:creationId xmlns:a16="http://schemas.microsoft.com/office/drawing/2014/main" id="{3ABD8073-74D0-A72B-32C1-65C2687817CC}"/>
              </a:ext>
            </a:extLst>
          </p:cNvPr>
          <p:cNvSpPr>
            <a:spLocks noGrp="1"/>
          </p:cNvSpPr>
          <p:nvPr>
            <p:ph type="body" sz="quarter" idx="21"/>
          </p:nvPr>
        </p:nvSpPr>
        <p:spPr>
          <a:xfrm>
            <a:off x="5019193" y="476211"/>
            <a:ext cx="6578357" cy="3499183"/>
          </a:xfrm>
        </p:spPr>
        <p:txBody>
          <a:bodyPr/>
          <a:lstStyle/>
          <a:p>
            <a:pPr>
              <a:spcAft>
                <a:spcPts val="600"/>
              </a:spcAft>
            </a:pPr>
            <a:r>
              <a:rPr lang="en-US" sz="2800" b="1" dirty="0">
                <a:solidFill>
                  <a:srgbClr val="459597"/>
                </a:solidFill>
              </a:rPr>
              <a:t>Crowdfunding: </a:t>
            </a:r>
          </a:p>
          <a:p>
            <a:pPr>
              <a:spcAft>
                <a:spcPts val="600"/>
              </a:spcAft>
            </a:pPr>
            <a:r>
              <a:rPr lang="en-US" sz="2400" dirty="0"/>
              <a:t>Raising many small contributions, typically via an online platform. This could be </a:t>
            </a:r>
            <a:r>
              <a:rPr lang="en-US" sz="2400" b="1" dirty="0"/>
              <a:t>referred to as ‘Reward Crowdfunding’. </a:t>
            </a:r>
          </a:p>
          <a:p>
            <a:pPr>
              <a:spcAft>
                <a:spcPts val="600"/>
              </a:spcAft>
            </a:pPr>
            <a:endParaRPr lang="en-US" sz="2400" b="1" dirty="0">
              <a:solidFill>
                <a:srgbClr val="E96751"/>
              </a:solidFill>
            </a:endParaRPr>
          </a:p>
          <a:p>
            <a:pPr>
              <a:spcAft>
                <a:spcPts val="600"/>
              </a:spcAft>
            </a:pPr>
            <a:r>
              <a:rPr lang="en-US" sz="2400" b="1" dirty="0">
                <a:solidFill>
                  <a:srgbClr val="E96751"/>
                </a:solidFill>
              </a:rPr>
              <a:t>Example: </a:t>
            </a:r>
            <a:r>
              <a:rPr lang="en-US" sz="2400" dirty="0"/>
              <a:t>donate/pre-purchase stays – e.g. a €200 pledge for a “free weekend stay” once you open) or </a:t>
            </a:r>
            <a:r>
              <a:rPr lang="en-US" sz="2400" b="1" dirty="0"/>
              <a:t>equity crowdfunding</a:t>
            </a:r>
            <a:r>
              <a:rPr lang="en-US" sz="2400" dirty="0"/>
              <a:t> (selling small equity stakes). </a:t>
            </a:r>
          </a:p>
          <a:p>
            <a:pPr>
              <a:spcAft>
                <a:spcPts val="600"/>
              </a:spcAft>
            </a:pPr>
            <a:endParaRPr lang="en-US" sz="2400" dirty="0"/>
          </a:p>
          <a:p>
            <a:pPr>
              <a:spcAft>
                <a:spcPts val="600"/>
              </a:spcAft>
            </a:pPr>
            <a:r>
              <a:rPr lang="en-US" sz="2400" dirty="0"/>
              <a:t>Platforms like </a:t>
            </a:r>
            <a:r>
              <a:rPr lang="en-US" sz="2400" dirty="0">
                <a:solidFill>
                  <a:srgbClr val="E96751"/>
                </a:solidFill>
                <a:hlinkClick r:id="rId3">
                  <a:extLst>
                    <a:ext uri="{A12FA001-AC4F-418D-AE19-62706E023703}">
                      <ahyp:hlinkClr xmlns:ahyp="http://schemas.microsoft.com/office/drawing/2018/hyperlinkcolor" val="tx"/>
                    </a:ext>
                  </a:extLst>
                </a:hlinkClick>
              </a:rPr>
              <a:t>Kickstarter, </a:t>
            </a:r>
            <a:r>
              <a:rPr lang="en-US" sz="2400" dirty="0">
                <a:solidFill>
                  <a:srgbClr val="E96751"/>
                </a:solidFill>
                <a:hlinkClick r:id="rId4">
                  <a:extLst>
                    <a:ext uri="{A12FA001-AC4F-418D-AE19-62706E023703}">
                      <ahyp:hlinkClr xmlns:ahyp="http://schemas.microsoft.com/office/drawing/2018/hyperlinkcolor" val="tx"/>
                    </a:ext>
                  </a:extLst>
                </a:hlinkClick>
              </a:rPr>
              <a:t>Indiegogo, </a:t>
            </a:r>
            <a:r>
              <a:rPr lang="en-US" sz="2400" dirty="0"/>
              <a:t>or niche platforms (e.g., </a:t>
            </a:r>
            <a:r>
              <a:rPr lang="en-US" sz="2400" dirty="0" err="1"/>
              <a:t>TravelStarter</a:t>
            </a:r>
            <a:r>
              <a:rPr lang="en-US" sz="2400" dirty="0"/>
              <a:t>, which specifically targets tourism projects and has been used to fund eco-accommodations). Crowdfunding doubles as marketing – your backers become your first guests and ambassadors.</a:t>
            </a:r>
          </a:p>
          <a:p>
            <a:pPr>
              <a:spcAft>
                <a:spcPts val="600"/>
              </a:spcAft>
            </a:pPr>
            <a:endParaRPr lang="en-IE" dirty="0"/>
          </a:p>
        </p:txBody>
      </p:sp>
      <p:sp>
        <p:nvSpPr>
          <p:cNvPr id="2" name="Text Placeholder 6">
            <a:extLst>
              <a:ext uri="{FF2B5EF4-FFF2-40B4-BE49-F238E27FC236}">
                <a16:creationId xmlns:a16="http://schemas.microsoft.com/office/drawing/2014/main" id="{E33300DA-B4BE-C6EC-A0A4-F2CF2638931B}"/>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grpSp>
        <p:nvGrpSpPr>
          <p:cNvPr id="15" name="Group 14">
            <a:extLst>
              <a:ext uri="{FF2B5EF4-FFF2-40B4-BE49-F238E27FC236}">
                <a16:creationId xmlns:a16="http://schemas.microsoft.com/office/drawing/2014/main" id="{DCA07091-09B6-3587-4CB4-052D64CA2C7F}"/>
              </a:ext>
            </a:extLst>
          </p:cNvPr>
          <p:cNvGrpSpPr/>
          <p:nvPr/>
        </p:nvGrpSpPr>
        <p:grpSpPr>
          <a:xfrm>
            <a:off x="4215883" y="422466"/>
            <a:ext cx="720000" cy="861774"/>
            <a:chOff x="1016000" y="1024973"/>
            <a:chExt cx="1016000" cy="1216059"/>
          </a:xfrm>
        </p:grpSpPr>
        <p:sp>
          <p:nvSpPr>
            <p:cNvPr id="16" name="Oval 15">
              <a:extLst>
                <a:ext uri="{FF2B5EF4-FFF2-40B4-BE49-F238E27FC236}">
                  <a16:creationId xmlns:a16="http://schemas.microsoft.com/office/drawing/2014/main" id="{BF41F96C-FEDB-4E93-DAB2-D7E5D0E6D69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1AB150FF-8A07-95BE-971D-455B74EE137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2580015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D1DF5-BDB6-9024-6AE8-0FF486B1842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936D023-F5BA-BDF9-74CA-77E427F45BB8}"/>
              </a:ext>
            </a:extLst>
          </p:cNvPr>
          <p:cNvSpPr>
            <a:spLocks noGrp="1"/>
          </p:cNvSpPr>
          <p:nvPr>
            <p:ph type="body" sz="quarter" idx="18"/>
          </p:nvPr>
        </p:nvSpPr>
        <p:spPr>
          <a:xfrm>
            <a:off x="639320" y="3392026"/>
            <a:ext cx="2927720" cy="1049221"/>
          </a:xfrm>
        </p:spPr>
        <p:txBody>
          <a:bodyPr/>
          <a:lstStyle/>
          <a:p>
            <a:pPr algn="ctr"/>
            <a:r>
              <a:rPr lang="en-IE" sz="2600" dirty="0"/>
              <a:t>Most Entrepreneurs Use a Blend of Funding Sources</a:t>
            </a:r>
          </a:p>
        </p:txBody>
      </p:sp>
      <p:pic>
        <p:nvPicPr>
          <p:cNvPr id="10" name="Picture Placeholder 9" descr="A group of people standing together&#10;&#10;AI-generated content may be incorrect.">
            <a:extLst>
              <a:ext uri="{FF2B5EF4-FFF2-40B4-BE49-F238E27FC236}">
                <a16:creationId xmlns:a16="http://schemas.microsoft.com/office/drawing/2014/main" id="{7F605BCE-C14F-D671-3F99-470CFD612511}"/>
              </a:ext>
            </a:extLst>
          </p:cNvPr>
          <p:cNvPicPr>
            <a:picLocks noGrp="1" noChangeAspect="1"/>
          </p:cNvPicPr>
          <p:nvPr>
            <p:ph type="pic" sz="quarter" idx="10"/>
          </p:nvPr>
        </p:nvPicPr>
        <p:blipFill>
          <a:blip r:embed="rId2"/>
          <a:srcRect t="1960" b="22219"/>
          <a:stretch>
            <a:fillRect/>
          </a:stretch>
        </p:blipFill>
        <p:spPr>
          <a:xfrm>
            <a:off x="391600" y="0"/>
            <a:ext cx="3423163" cy="1945748"/>
          </a:xfrm>
        </p:spPr>
      </p:pic>
      <p:sp>
        <p:nvSpPr>
          <p:cNvPr id="3" name="Text Placeholder 2">
            <a:extLst>
              <a:ext uri="{FF2B5EF4-FFF2-40B4-BE49-F238E27FC236}">
                <a16:creationId xmlns:a16="http://schemas.microsoft.com/office/drawing/2014/main" id="{B9F0BCAA-5BEA-172E-42D1-5F12F3779F7E}"/>
              </a:ext>
            </a:extLst>
          </p:cNvPr>
          <p:cNvSpPr>
            <a:spLocks noGrp="1"/>
          </p:cNvSpPr>
          <p:nvPr>
            <p:ph type="body" sz="quarter" idx="21"/>
          </p:nvPr>
        </p:nvSpPr>
        <p:spPr>
          <a:xfrm>
            <a:off x="5042144" y="630187"/>
            <a:ext cx="6016382" cy="3499183"/>
          </a:xfrm>
        </p:spPr>
        <p:txBody>
          <a:bodyPr/>
          <a:lstStyle/>
          <a:p>
            <a:pPr>
              <a:spcAft>
                <a:spcPts val="600"/>
              </a:spcAft>
            </a:pPr>
            <a:r>
              <a:rPr lang="en-US" sz="2400" b="1" dirty="0">
                <a:solidFill>
                  <a:srgbClr val="E96751"/>
                </a:solidFill>
              </a:rPr>
              <a:t>Example: </a:t>
            </a:r>
            <a:r>
              <a:rPr lang="en-IE" sz="2400" dirty="0" err="1"/>
              <a:t>Ecocapsule</a:t>
            </a:r>
            <a:r>
              <a:rPr lang="en-IE" sz="2400" dirty="0"/>
              <a:t> – Slovakia is a </a:t>
            </a:r>
            <a:r>
              <a:rPr lang="en-US" sz="2400" dirty="0"/>
              <a:t>self-sustainable micro-home designed for off-grid living and eco-tourism. Launched a funding campaign on </a:t>
            </a:r>
            <a:r>
              <a:rPr lang="en-US" sz="2400" b="1" dirty="0"/>
              <a:t>Indiegogo, a crowdfunding platform,</a:t>
            </a:r>
            <a:r>
              <a:rPr lang="en-US" sz="2400" dirty="0"/>
              <a:t> in 2015. </a:t>
            </a:r>
          </a:p>
          <a:p>
            <a:pPr>
              <a:spcAft>
                <a:spcPts val="600"/>
              </a:spcAft>
            </a:pPr>
            <a:endParaRPr lang="en-US" sz="2400" dirty="0"/>
          </a:p>
          <a:p>
            <a:pPr>
              <a:spcAft>
                <a:spcPts val="600"/>
              </a:spcAft>
            </a:pPr>
            <a:r>
              <a:rPr lang="en-US" sz="2400" dirty="0"/>
              <a:t>The goal was to raise €50,000 — they raised </a:t>
            </a:r>
            <a:r>
              <a:rPr lang="en-US" sz="2400" b="1" dirty="0"/>
              <a:t>over €200,000</a:t>
            </a:r>
            <a:r>
              <a:rPr lang="en-US" sz="2400" dirty="0"/>
              <a:t> from eco-conscious backers globally.</a:t>
            </a:r>
          </a:p>
          <a:p>
            <a:pPr>
              <a:spcAft>
                <a:spcPts val="600"/>
              </a:spcAft>
            </a:pPr>
            <a:endParaRPr lang="en-IE" dirty="0"/>
          </a:p>
        </p:txBody>
      </p:sp>
      <p:sp>
        <p:nvSpPr>
          <p:cNvPr id="2" name="Text Placeholder 6">
            <a:extLst>
              <a:ext uri="{FF2B5EF4-FFF2-40B4-BE49-F238E27FC236}">
                <a16:creationId xmlns:a16="http://schemas.microsoft.com/office/drawing/2014/main" id="{351A732B-C8A3-5239-5336-144D07DFC6A7}"/>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sp>
        <p:nvSpPr>
          <p:cNvPr id="9" name="TextBox 8">
            <a:extLst>
              <a:ext uri="{FF2B5EF4-FFF2-40B4-BE49-F238E27FC236}">
                <a16:creationId xmlns:a16="http://schemas.microsoft.com/office/drawing/2014/main" id="{288F0E2A-F201-7EB8-EC52-FA0346EE629A}"/>
              </a:ext>
            </a:extLst>
          </p:cNvPr>
          <p:cNvSpPr txBox="1"/>
          <p:nvPr/>
        </p:nvSpPr>
        <p:spPr>
          <a:xfrm>
            <a:off x="273947" y="5881523"/>
            <a:ext cx="11089378" cy="923330"/>
          </a:xfrm>
          <a:prstGeom prst="rect">
            <a:avLst/>
          </a:prstGeom>
          <a:noFill/>
        </p:spPr>
        <p:txBody>
          <a:bodyPr wrap="square" rtlCol="0">
            <a:spAutoFit/>
          </a:bodyPr>
          <a:lstStyle/>
          <a:p>
            <a:r>
              <a:rPr lang="en-US" b="1" dirty="0">
                <a:solidFill>
                  <a:srgbClr val="494949"/>
                </a:solidFill>
              </a:rPr>
              <a:t>*Note: TravelStarter </a:t>
            </a:r>
            <a:r>
              <a:rPr lang="en-US" dirty="0">
                <a:solidFill>
                  <a:srgbClr val="494949"/>
                </a:solidFill>
              </a:rPr>
              <a:t>also connects travel companies with potential backers who can invest in their projects, receiving travel-related rewards once the project's goals are reached. This platform is considered a pioneer in crowdfunding within the tourism sector. </a:t>
            </a:r>
            <a:endParaRPr lang="en-IE" dirty="0">
              <a:solidFill>
                <a:srgbClr val="494949"/>
              </a:solidFill>
            </a:endParaRPr>
          </a:p>
        </p:txBody>
      </p:sp>
      <p:grpSp>
        <p:nvGrpSpPr>
          <p:cNvPr id="15" name="Group 14">
            <a:extLst>
              <a:ext uri="{FF2B5EF4-FFF2-40B4-BE49-F238E27FC236}">
                <a16:creationId xmlns:a16="http://schemas.microsoft.com/office/drawing/2014/main" id="{9C07F93C-2323-59CF-C2E7-EA4122396A97}"/>
              </a:ext>
            </a:extLst>
          </p:cNvPr>
          <p:cNvGrpSpPr/>
          <p:nvPr/>
        </p:nvGrpSpPr>
        <p:grpSpPr>
          <a:xfrm>
            <a:off x="4294259" y="484199"/>
            <a:ext cx="720000" cy="861774"/>
            <a:chOff x="1016000" y="1024973"/>
            <a:chExt cx="1016000" cy="1216059"/>
          </a:xfrm>
        </p:grpSpPr>
        <p:sp>
          <p:nvSpPr>
            <p:cNvPr id="16" name="Oval 15">
              <a:extLst>
                <a:ext uri="{FF2B5EF4-FFF2-40B4-BE49-F238E27FC236}">
                  <a16:creationId xmlns:a16="http://schemas.microsoft.com/office/drawing/2014/main" id="{4B9223AC-B972-92D5-ACF6-ABC4FA18229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D6232FDC-F20C-17E4-4FCC-E7816968937D}"/>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2719811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B6E43-19AB-43CB-5604-320DE1028617}"/>
            </a:ext>
          </a:extLst>
        </p:cNvPr>
        <p:cNvGrpSpPr/>
        <p:nvPr/>
      </p:nvGrpSpPr>
      <p:grpSpPr>
        <a:xfrm>
          <a:off x="0" y="0"/>
          <a:ext cx="0" cy="0"/>
          <a:chOff x="0" y="0"/>
          <a:chExt cx="0" cy="0"/>
        </a:xfrm>
      </p:grpSpPr>
      <p:pic>
        <p:nvPicPr>
          <p:cNvPr id="3" name="Picture Placeholder 2" descr="A group of people around a table&#10;&#10;AI-generated content may be incorrect.">
            <a:extLst>
              <a:ext uri="{FF2B5EF4-FFF2-40B4-BE49-F238E27FC236}">
                <a16:creationId xmlns:a16="http://schemas.microsoft.com/office/drawing/2014/main" id="{3CAFB32B-F9F9-BA24-ABE8-82903DD23F53}"/>
              </a:ext>
            </a:extLst>
          </p:cNvPr>
          <p:cNvPicPr>
            <a:picLocks noGrp="1" noChangeAspect="1"/>
          </p:cNvPicPr>
          <p:nvPr>
            <p:ph type="pic" sz="quarter" idx="10"/>
          </p:nvPr>
        </p:nvPicPr>
        <p:blipFill>
          <a:blip r:embed="rId2"/>
          <a:srcRect t="7394" b="7394"/>
          <a:stretch>
            <a:fillRect/>
          </a:stretch>
        </p:blipFill>
        <p:spPr>
          <a:xfrm>
            <a:off x="392113" y="0"/>
            <a:ext cx="3422650" cy="1946275"/>
          </a:xfrm>
        </p:spPr>
      </p:pic>
      <p:sp>
        <p:nvSpPr>
          <p:cNvPr id="4" name="Slide Number Placeholder 5">
            <a:extLst>
              <a:ext uri="{FF2B5EF4-FFF2-40B4-BE49-F238E27FC236}">
                <a16:creationId xmlns:a16="http://schemas.microsoft.com/office/drawing/2014/main" id="{0F15CC04-07BB-75D5-E6C5-F5BD823433BD}"/>
              </a:ext>
            </a:extLst>
          </p:cNvPr>
          <p:cNvSpPr>
            <a:spLocks noGrp="1"/>
          </p:cNvSpPr>
          <p:nvPr>
            <p:ph type="sldNum" sz="quarter" idx="4"/>
          </p:nvPr>
        </p:nvSpPr>
        <p:spPr>
          <a:xfrm>
            <a:off x="12281203"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16</a:t>
            </a:fld>
            <a:endParaRPr lang="fr-CA" dirty="0"/>
          </a:p>
        </p:txBody>
      </p:sp>
      <p:sp>
        <p:nvSpPr>
          <p:cNvPr id="5" name="Text Placeholder 3">
            <a:extLst>
              <a:ext uri="{FF2B5EF4-FFF2-40B4-BE49-F238E27FC236}">
                <a16:creationId xmlns:a16="http://schemas.microsoft.com/office/drawing/2014/main" id="{CDA0E7E5-8A06-470B-414A-8EB88B7B3F5A}"/>
              </a:ext>
            </a:extLst>
          </p:cNvPr>
          <p:cNvSpPr>
            <a:spLocks noGrp="1"/>
          </p:cNvSpPr>
          <p:nvPr>
            <p:ph type="body" sz="quarter" idx="21"/>
          </p:nvPr>
        </p:nvSpPr>
        <p:spPr>
          <a:xfrm>
            <a:off x="4820754" y="196156"/>
            <a:ext cx="6171096" cy="3499183"/>
          </a:xfrm>
          <a:prstGeom prst="rect">
            <a:avLst/>
          </a:prstGeom>
        </p:spPr>
        <p:txBody>
          <a:bodyPr/>
          <a:lstStyle/>
          <a:p>
            <a:pPr>
              <a:spcAft>
                <a:spcPts val="600"/>
              </a:spcAft>
            </a:pPr>
            <a:r>
              <a:rPr lang="en-US" sz="2800" b="1" dirty="0">
                <a:solidFill>
                  <a:srgbClr val="459597"/>
                </a:solidFill>
              </a:rPr>
              <a:t>Community Support: In rural communities, community support can be a powerful force</a:t>
            </a:r>
            <a:r>
              <a:rPr lang="en-US" dirty="0"/>
              <a:t>.</a:t>
            </a:r>
          </a:p>
          <a:p>
            <a:pPr>
              <a:spcAft>
                <a:spcPts val="600"/>
              </a:spcAft>
            </a:pPr>
            <a:r>
              <a:rPr lang="en-US" dirty="0"/>
              <a:t> </a:t>
            </a:r>
          </a:p>
          <a:p>
            <a:pPr marL="342900" indent="-342900">
              <a:spcAft>
                <a:spcPts val="600"/>
              </a:spcAft>
              <a:buFont typeface="Wingdings" panose="05000000000000000000" pitchFamily="2" charset="2"/>
              <a:buChar char="Ø"/>
            </a:pPr>
            <a:r>
              <a:rPr lang="en-US" sz="2400" b="1" dirty="0"/>
              <a:t>A Community Cooperative Model </a:t>
            </a:r>
            <a:r>
              <a:rPr lang="en-US" sz="2400" dirty="0"/>
              <a:t>is where local community members buy small shares to fund your ATA initiative and potentially share in profits or usage. Forming a small cooperative or community venture can be a practical approach to achieving this goal.</a:t>
            </a:r>
          </a:p>
          <a:p>
            <a:pPr marL="342900" indent="-342900">
              <a:spcAft>
                <a:spcPts val="600"/>
              </a:spcAft>
              <a:buFont typeface="Wingdings" panose="05000000000000000000" pitchFamily="2" charset="2"/>
              <a:buChar char="Ø"/>
            </a:pPr>
            <a:endParaRPr lang="en-US" sz="2400" dirty="0"/>
          </a:p>
          <a:p>
            <a:pPr marL="342900" indent="-342900">
              <a:spcAft>
                <a:spcPts val="600"/>
              </a:spcAft>
              <a:buFont typeface="Wingdings" panose="05000000000000000000" pitchFamily="2" charset="2"/>
              <a:buChar char="Ø"/>
            </a:pPr>
            <a:r>
              <a:rPr lang="en-US" sz="2400" dirty="0"/>
              <a:t>Cooperative finance builds local support, although managing many stakeholders can be complex.</a:t>
            </a:r>
          </a:p>
          <a:p>
            <a:pPr marL="342900" indent="-342900">
              <a:spcAft>
                <a:spcPts val="600"/>
              </a:spcAft>
              <a:buFont typeface="Wingdings" panose="05000000000000000000" pitchFamily="2" charset="2"/>
              <a:buChar char="v"/>
            </a:pPr>
            <a:endParaRPr lang="en-US" sz="2000" dirty="0">
              <a:solidFill>
                <a:srgbClr val="414141"/>
              </a:solidFill>
            </a:endParaRPr>
          </a:p>
        </p:txBody>
      </p:sp>
      <p:sp>
        <p:nvSpPr>
          <p:cNvPr id="8" name="Text Placeholder 6">
            <a:extLst>
              <a:ext uri="{FF2B5EF4-FFF2-40B4-BE49-F238E27FC236}">
                <a16:creationId xmlns:a16="http://schemas.microsoft.com/office/drawing/2014/main" id="{43EF92F7-7FD7-3621-F306-93D0F193DF59}"/>
              </a:ext>
            </a:extLst>
          </p:cNvPr>
          <p:cNvSpPr>
            <a:spLocks noGrp="1"/>
          </p:cNvSpPr>
          <p:nvPr>
            <p:ph type="body" sz="quarter" idx="18"/>
          </p:nvPr>
        </p:nvSpPr>
        <p:spPr>
          <a:xfrm>
            <a:off x="639320" y="3392026"/>
            <a:ext cx="2927720" cy="1049221"/>
          </a:xfrm>
        </p:spPr>
        <p:txBody>
          <a:bodyPr/>
          <a:lstStyle/>
          <a:p>
            <a:pPr algn="ctr"/>
            <a:r>
              <a:rPr lang="en-IE" sz="2600" dirty="0"/>
              <a:t>Community Cooperative Model</a:t>
            </a:r>
          </a:p>
        </p:txBody>
      </p:sp>
      <p:sp>
        <p:nvSpPr>
          <p:cNvPr id="9" name="Text Placeholder 6">
            <a:extLst>
              <a:ext uri="{FF2B5EF4-FFF2-40B4-BE49-F238E27FC236}">
                <a16:creationId xmlns:a16="http://schemas.microsoft.com/office/drawing/2014/main" id="{EED83308-76A8-6321-D7A6-05FE5F93320B}"/>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grpSp>
        <p:nvGrpSpPr>
          <p:cNvPr id="11" name="Group 10">
            <a:extLst>
              <a:ext uri="{FF2B5EF4-FFF2-40B4-BE49-F238E27FC236}">
                <a16:creationId xmlns:a16="http://schemas.microsoft.com/office/drawing/2014/main" id="{04528A00-C237-FCF7-2FF0-9CF9CA317D2A}"/>
              </a:ext>
            </a:extLst>
          </p:cNvPr>
          <p:cNvGrpSpPr/>
          <p:nvPr/>
        </p:nvGrpSpPr>
        <p:grpSpPr>
          <a:xfrm>
            <a:off x="4078255" y="71620"/>
            <a:ext cx="720000" cy="861774"/>
            <a:chOff x="1016000" y="1024973"/>
            <a:chExt cx="1016000" cy="1216059"/>
          </a:xfrm>
        </p:grpSpPr>
        <p:sp>
          <p:nvSpPr>
            <p:cNvPr id="12" name="Oval 11">
              <a:extLst>
                <a:ext uri="{FF2B5EF4-FFF2-40B4-BE49-F238E27FC236}">
                  <a16:creationId xmlns:a16="http://schemas.microsoft.com/office/drawing/2014/main" id="{5BA738B7-EBE7-7236-2611-8A517B21F65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F32F59E0-2A76-7E96-914D-7388B05FBF5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spTree>
    <p:extLst>
      <p:ext uri="{BB962C8B-B14F-4D97-AF65-F5344CB8AC3E}">
        <p14:creationId xmlns:p14="http://schemas.microsoft.com/office/powerpoint/2010/main" val="2034693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71FB-A373-D65D-9F2F-A33BC21E1033}"/>
            </a:ext>
          </a:extLst>
        </p:cNvPr>
        <p:cNvGrpSpPr/>
        <p:nvPr/>
      </p:nvGrpSpPr>
      <p:grpSpPr>
        <a:xfrm>
          <a:off x="0" y="0"/>
          <a:ext cx="0" cy="0"/>
          <a:chOff x="0" y="0"/>
          <a:chExt cx="0" cy="0"/>
        </a:xfrm>
      </p:grpSpPr>
      <p:pic>
        <p:nvPicPr>
          <p:cNvPr id="3" name="Picture Placeholder 2" descr="A group of people around a table&#10;&#10;AI-generated content may be incorrect.">
            <a:extLst>
              <a:ext uri="{FF2B5EF4-FFF2-40B4-BE49-F238E27FC236}">
                <a16:creationId xmlns:a16="http://schemas.microsoft.com/office/drawing/2014/main" id="{DB806EA7-E3C9-CDC0-4E12-91FBD2D9AF7F}"/>
              </a:ext>
            </a:extLst>
          </p:cNvPr>
          <p:cNvPicPr>
            <a:picLocks noGrp="1" noChangeAspect="1"/>
          </p:cNvPicPr>
          <p:nvPr>
            <p:ph type="pic" sz="quarter" idx="10"/>
          </p:nvPr>
        </p:nvPicPr>
        <p:blipFill>
          <a:blip r:embed="rId2"/>
          <a:srcRect t="7394" b="7394"/>
          <a:stretch>
            <a:fillRect/>
          </a:stretch>
        </p:blipFill>
        <p:spPr>
          <a:xfrm>
            <a:off x="392113" y="0"/>
            <a:ext cx="3422650" cy="1946275"/>
          </a:xfrm>
        </p:spPr>
      </p:pic>
      <p:sp>
        <p:nvSpPr>
          <p:cNvPr id="4" name="Slide Number Placeholder 5">
            <a:extLst>
              <a:ext uri="{FF2B5EF4-FFF2-40B4-BE49-F238E27FC236}">
                <a16:creationId xmlns:a16="http://schemas.microsoft.com/office/drawing/2014/main" id="{87281FAF-A435-DB0D-D476-1161262BDC4C}"/>
              </a:ext>
            </a:extLst>
          </p:cNvPr>
          <p:cNvSpPr>
            <a:spLocks noGrp="1"/>
          </p:cNvSpPr>
          <p:nvPr>
            <p:ph type="sldNum" sz="quarter" idx="4"/>
          </p:nvPr>
        </p:nvSpPr>
        <p:spPr>
          <a:xfrm>
            <a:off x="12281203"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17</a:t>
            </a:fld>
            <a:endParaRPr lang="fr-CA" dirty="0"/>
          </a:p>
        </p:txBody>
      </p:sp>
      <p:sp>
        <p:nvSpPr>
          <p:cNvPr id="5" name="Text Placeholder 3">
            <a:extLst>
              <a:ext uri="{FF2B5EF4-FFF2-40B4-BE49-F238E27FC236}">
                <a16:creationId xmlns:a16="http://schemas.microsoft.com/office/drawing/2014/main" id="{5A2C2CC1-685A-DED6-C5E8-3FCA7504BA69}"/>
              </a:ext>
            </a:extLst>
          </p:cNvPr>
          <p:cNvSpPr>
            <a:spLocks noGrp="1"/>
          </p:cNvSpPr>
          <p:nvPr>
            <p:ph type="body" sz="quarter" idx="21"/>
          </p:nvPr>
        </p:nvSpPr>
        <p:spPr>
          <a:xfrm>
            <a:off x="5076123" y="196156"/>
            <a:ext cx="6056796" cy="3499183"/>
          </a:xfrm>
          <a:prstGeom prst="rect">
            <a:avLst/>
          </a:prstGeom>
        </p:spPr>
        <p:txBody>
          <a:bodyPr/>
          <a:lstStyle/>
          <a:p>
            <a:pPr>
              <a:spcAft>
                <a:spcPts val="600"/>
              </a:spcAft>
            </a:pPr>
            <a:r>
              <a:rPr lang="en-US" sz="2400" b="1" dirty="0">
                <a:solidFill>
                  <a:srgbClr val="E96751"/>
                </a:solidFill>
              </a:rPr>
              <a:t>Example: </a:t>
            </a:r>
            <a:r>
              <a:rPr lang="en-US" sz="2400" dirty="0"/>
              <a:t>A few families might pool funds to develop a shared glamping site, or villagers buy “shares” in a tourism initiative. </a:t>
            </a:r>
          </a:p>
          <a:p>
            <a:pPr>
              <a:spcAft>
                <a:spcPts val="600"/>
              </a:spcAft>
            </a:pPr>
            <a:r>
              <a:rPr lang="en-US" sz="2400" dirty="0">
                <a:solidFill>
                  <a:srgbClr val="E96751"/>
                </a:solidFill>
                <a:hlinkClick r:id="rId3">
                  <a:extLst>
                    <a:ext uri="{A12FA001-AC4F-418D-AE19-62706E023703}">
                      <ahyp:hlinkClr xmlns:ahyp="http://schemas.microsoft.com/office/drawing/2018/hyperlinkcolor" val="tx"/>
                    </a:ext>
                  </a:extLst>
                </a:hlinkClick>
              </a:rPr>
              <a:t>Italy’s </a:t>
            </a:r>
            <a:r>
              <a:rPr lang="en-US" sz="2400" b="1" i="1" dirty="0">
                <a:solidFill>
                  <a:srgbClr val="E96751"/>
                </a:solidFill>
                <a:hlinkClick r:id="rId3">
                  <a:extLst>
                    <a:ext uri="{A12FA001-AC4F-418D-AE19-62706E023703}">
                      <ahyp:hlinkClr xmlns:ahyp="http://schemas.microsoft.com/office/drawing/2018/hyperlinkcolor" val="tx"/>
                    </a:ext>
                  </a:extLst>
                </a:hlinkClick>
              </a:rPr>
              <a:t>cooperative di </a:t>
            </a:r>
            <a:r>
              <a:rPr lang="en-US" sz="2400" b="1" i="1" dirty="0" err="1">
                <a:solidFill>
                  <a:srgbClr val="E96751"/>
                </a:solidFill>
                <a:hlinkClick r:id="rId3">
                  <a:extLst>
                    <a:ext uri="{A12FA001-AC4F-418D-AE19-62706E023703}">
                      <ahyp:hlinkClr xmlns:ahyp="http://schemas.microsoft.com/office/drawing/2018/hyperlinkcolor" val="tx"/>
                    </a:ext>
                  </a:extLst>
                </a:hlinkClick>
              </a:rPr>
              <a:t>comunità</a:t>
            </a:r>
            <a:r>
              <a:rPr lang="en-US" sz="2400" b="1" i="1" dirty="0">
                <a:solidFill>
                  <a:srgbClr val="E96751"/>
                </a:solidFill>
                <a:hlinkClick r:id="rId3">
                  <a:extLst>
                    <a:ext uri="{A12FA001-AC4F-418D-AE19-62706E023703}">
                      <ahyp:hlinkClr xmlns:ahyp="http://schemas.microsoft.com/office/drawing/2018/hyperlinkcolor" val="tx"/>
                    </a:ext>
                  </a:extLst>
                </a:hlinkClick>
              </a:rPr>
              <a:t> </a:t>
            </a:r>
            <a:r>
              <a:rPr lang="en-US" sz="2400" dirty="0"/>
              <a:t>is a </a:t>
            </a:r>
            <a:r>
              <a:rPr lang="en-US" sz="2400" b="1" dirty="0"/>
              <a:t>type of collaborative model</a:t>
            </a:r>
            <a:r>
              <a:rPr lang="en-US" sz="2400" dirty="0"/>
              <a:t> where community-based cooperatives or residents collectively invest and manage local tourism services, resources, or businesses, especially in rural or declining areas.</a:t>
            </a:r>
          </a:p>
          <a:p>
            <a:pPr>
              <a:spcAft>
                <a:spcPts val="600"/>
              </a:spcAft>
            </a:pPr>
            <a:r>
              <a:rPr lang="en-US" sz="2400" b="1" dirty="0">
                <a:solidFill>
                  <a:srgbClr val="E96751"/>
                </a:solidFill>
              </a:rPr>
              <a:t>Benefits: </a:t>
            </a:r>
            <a:r>
              <a:rPr lang="en-US" sz="2400" dirty="0"/>
              <a:t>The model supports social, economic, and cultural regeneration by directly involving citizens in decision-making and ownership. </a:t>
            </a:r>
          </a:p>
          <a:p>
            <a:pPr>
              <a:spcAft>
                <a:spcPts val="600"/>
              </a:spcAft>
            </a:pPr>
            <a:r>
              <a:rPr lang="en-US" sz="2400" dirty="0"/>
              <a:t>While this requires trust and clear agreements, it can spread both the risk and the reward locally. This is especially relevant if the project has a strong community benefit. </a:t>
            </a:r>
          </a:p>
          <a:p>
            <a:pPr>
              <a:spcAft>
                <a:spcPts val="600"/>
              </a:spcAft>
            </a:pPr>
            <a:endParaRPr lang="en-US" sz="2400" dirty="0"/>
          </a:p>
          <a:p>
            <a:pPr marL="342900" indent="-342900">
              <a:spcAft>
                <a:spcPts val="600"/>
              </a:spcAft>
              <a:buFont typeface="Wingdings" panose="05000000000000000000" pitchFamily="2" charset="2"/>
              <a:buChar char="v"/>
            </a:pPr>
            <a:endParaRPr lang="en-US" sz="2000" dirty="0">
              <a:solidFill>
                <a:srgbClr val="414141"/>
              </a:solidFill>
            </a:endParaRPr>
          </a:p>
        </p:txBody>
      </p:sp>
      <p:sp>
        <p:nvSpPr>
          <p:cNvPr id="8" name="Text Placeholder 6">
            <a:extLst>
              <a:ext uri="{FF2B5EF4-FFF2-40B4-BE49-F238E27FC236}">
                <a16:creationId xmlns:a16="http://schemas.microsoft.com/office/drawing/2014/main" id="{9BC57B2C-6DD4-08A2-7251-9D33CBE87B06}"/>
              </a:ext>
            </a:extLst>
          </p:cNvPr>
          <p:cNvSpPr>
            <a:spLocks noGrp="1"/>
          </p:cNvSpPr>
          <p:nvPr>
            <p:ph type="body" sz="quarter" idx="18"/>
          </p:nvPr>
        </p:nvSpPr>
        <p:spPr>
          <a:xfrm>
            <a:off x="639320" y="3392026"/>
            <a:ext cx="2927720" cy="1049221"/>
          </a:xfrm>
        </p:spPr>
        <p:txBody>
          <a:bodyPr/>
          <a:lstStyle/>
          <a:p>
            <a:pPr algn="ctr"/>
            <a:r>
              <a:rPr lang="en-IE" sz="2600" dirty="0"/>
              <a:t>Community Cooperative Model</a:t>
            </a:r>
          </a:p>
        </p:txBody>
      </p:sp>
      <p:sp>
        <p:nvSpPr>
          <p:cNvPr id="9" name="Text Placeholder 6">
            <a:extLst>
              <a:ext uri="{FF2B5EF4-FFF2-40B4-BE49-F238E27FC236}">
                <a16:creationId xmlns:a16="http://schemas.microsoft.com/office/drawing/2014/main" id="{C0344067-5581-C806-A344-E6CA33FD38B2}"/>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grpSp>
        <p:nvGrpSpPr>
          <p:cNvPr id="11" name="Group 10">
            <a:extLst>
              <a:ext uri="{FF2B5EF4-FFF2-40B4-BE49-F238E27FC236}">
                <a16:creationId xmlns:a16="http://schemas.microsoft.com/office/drawing/2014/main" id="{B46AB6C0-3BF4-4256-3793-949992A425D4}"/>
              </a:ext>
            </a:extLst>
          </p:cNvPr>
          <p:cNvGrpSpPr/>
          <p:nvPr/>
        </p:nvGrpSpPr>
        <p:grpSpPr>
          <a:xfrm>
            <a:off x="4078255" y="71620"/>
            <a:ext cx="720000" cy="861774"/>
            <a:chOff x="1016000" y="1024973"/>
            <a:chExt cx="1016000" cy="1216059"/>
          </a:xfrm>
        </p:grpSpPr>
        <p:sp>
          <p:nvSpPr>
            <p:cNvPr id="12" name="Oval 11">
              <a:extLst>
                <a:ext uri="{FF2B5EF4-FFF2-40B4-BE49-F238E27FC236}">
                  <a16:creationId xmlns:a16="http://schemas.microsoft.com/office/drawing/2014/main" id="{B54F0A95-588A-B7F3-4111-EAC0B9C68AA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4DAE11E3-3213-CF03-B661-E26CB8C24E0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sp>
        <p:nvSpPr>
          <p:cNvPr id="6" name="TextBox 5">
            <a:extLst>
              <a:ext uri="{FF2B5EF4-FFF2-40B4-BE49-F238E27FC236}">
                <a16:creationId xmlns:a16="http://schemas.microsoft.com/office/drawing/2014/main" id="{1B12402B-DA06-C3DA-706F-9FC9AA5F4D3F}"/>
              </a:ext>
            </a:extLst>
          </p:cNvPr>
          <p:cNvSpPr txBox="1"/>
          <p:nvPr/>
        </p:nvSpPr>
        <p:spPr>
          <a:xfrm>
            <a:off x="681151" y="5032054"/>
            <a:ext cx="3422650" cy="1754326"/>
          </a:xfrm>
          <a:prstGeom prst="rect">
            <a:avLst/>
          </a:prstGeom>
          <a:noFill/>
        </p:spPr>
        <p:txBody>
          <a:bodyPr wrap="square">
            <a:spAutoFit/>
          </a:bodyPr>
          <a:lstStyle/>
          <a:p>
            <a:pPr>
              <a:spcAft>
                <a:spcPts val="600"/>
              </a:spcAft>
            </a:pPr>
            <a:r>
              <a:rPr lang="en-US" sz="1800" b="1" dirty="0">
                <a:solidFill>
                  <a:srgbClr val="459597"/>
                </a:solidFill>
              </a:rPr>
              <a:t>Tip: </a:t>
            </a:r>
            <a:r>
              <a:rPr lang="en-US" sz="1800" i="1" dirty="0">
                <a:solidFill>
                  <a:srgbClr val="494949"/>
                </a:solidFill>
              </a:rPr>
              <a:t>Talk to your </a:t>
            </a:r>
            <a:r>
              <a:rPr lang="en-US" sz="1800" i="1" dirty="0" err="1">
                <a:solidFill>
                  <a:srgbClr val="494949"/>
                </a:solidFill>
              </a:rPr>
              <a:t>neighbours</a:t>
            </a:r>
            <a:r>
              <a:rPr lang="en-US" sz="1800" i="1" dirty="0">
                <a:solidFill>
                  <a:srgbClr val="494949"/>
                </a:solidFill>
              </a:rPr>
              <a:t> and local community; sometimes locals may be willing to invest small amounts or in-kind support (like helping with construction) because it will benefit the area. </a:t>
            </a:r>
          </a:p>
        </p:txBody>
      </p:sp>
    </p:spTree>
    <p:extLst>
      <p:ext uri="{BB962C8B-B14F-4D97-AF65-F5344CB8AC3E}">
        <p14:creationId xmlns:p14="http://schemas.microsoft.com/office/powerpoint/2010/main" val="44373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35E9-672C-2E41-93F3-588FE7C9C2F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31787BB-4C61-9FF5-8316-6FA886C979C3}"/>
              </a:ext>
            </a:extLst>
          </p:cNvPr>
          <p:cNvSpPr>
            <a:spLocks noGrp="1"/>
          </p:cNvSpPr>
          <p:nvPr>
            <p:ph type="body" sz="quarter" idx="16"/>
          </p:nvPr>
        </p:nvSpPr>
        <p:spPr>
          <a:xfrm>
            <a:off x="352931" y="2487978"/>
            <a:ext cx="5282339" cy="3066422"/>
          </a:xfrm>
        </p:spPr>
        <p:txBody>
          <a:bodyPr>
            <a:normAutofit/>
          </a:bodyPr>
          <a:lstStyle/>
          <a:p>
            <a:r>
              <a:rPr lang="en-US" sz="4400" b="1" dirty="0"/>
              <a:t>EU Grants </a:t>
            </a:r>
            <a:r>
              <a:rPr lang="en-US" sz="4400" dirty="0"/>
              <a:t>for Rural Sustainable Tourism &amp; Accommodation </a:t>
            </a:r>
            <a:r>
              <a:rPr lang="en-US" sz="4000" dirty="0"/>
              <a:t>(LEADER, EAFRD, ERDF)</a:t>
            </a:r>
            <a:endParaRPr lang="en-IE" sz="4000" b="1" dirty="0"/>
          </a:p>
        </p:txBody>
      </p:sp>
      <p:sp>
        <p:nvSpPr>
          <p:cNvPr id="10" name="Text Placeholder 9">
            <a:extLst>
              <a:ext uri="{FF2B5EF4-FFF2-40B4-BE49-F238E27FC236}">
                <a16:creationId xmlns:a16="http://schemas.microsoft.com/office/drawing/2014/main" id="{2149019F-3FFA-F9B1-14AA-3081F2813AEC}"/>
              </a:ext>
            </a:extLst>
          </p:cNvPr>
          <p:cNvSpPr>
            <a:spLocks noGrp="1"/>
          </p:cNvSpPr>
          <p:nvPr>
            <p:ph type="body" sz="quarter" idx="17"/>
          </p:nvPr>
        </p:nvSpPr>
        <p:spPr/>
        <p:txBody>
          <a:bodyPr/>
          <a:lstStyle/>
          <a:p>
            <a:r>
              <a:rPr lang="en-IE" dirty="0"/>
              <a:t>02</a:t>
            </a:r>
          </a:p>
        </p:txBody>
      </p:sp>
      <p:sp>
        <p:nvSpPr>
          <p:cNvPr id="12" name="Text Placeholder 11">
            <a:extLst>
              <a:ext uri="{FF2B5EF4-FFF2-40B4-BE49-F238E27FC236}">
                <a16:creationId xmlns:a16="http://schemas.microsoft.com/office/drawing/2014/main" id="{AF732DD8-140F-52F3-D725-5C16D9EBACF7}"/>
              </a:ext>
            </a:extLst>
          </p:cNvPr>
          <p:cNvSpPr>
            <a:spLocks noGrp="1"/>
          </p:cNvSpPr>
          <p:nvPr>
            <p:ph type="body" sz="quarter" idx="65"/>
          </p:nvPr>
        </p:nvSpPr>
        <p:spPr/>
        <p:txBody>
          <a:bodyPr/>
          <a:lstStyle/>
          <a:p>
            <a:endParaRPr lang="en-IE"/>
          </a:p>
        </p:txBody>
      </p:sp>
      <p:pic>
        <p:nvPicPr>
          <p:cNvPr id="5" name="Picture Placeholder 4" descr="A blue flag with yellow stars in the center&#10;&#10;AI-generated content may be incorrect.">
            <a:extLst>
              <a:ext uri="{FF2B5EF4-FFF2-40B4-BE49-F238E27FC236}">
                <a16:creationId xmlns:a16="http://schemas.microsoft.com/office/drawing/2014/main" id="{7A55CDC0-F33D-9EAC-D3EF-E974325D3E66}"/>
              </a:ext>
            </a:extLst>
          </p:cNvPr>
          <p:cNvPicPr>
            <a:picLocks noGrp="1" noChangeAspect="1"/>
          </p:cNvPicPr>
          <p:nvPr>
            <p:ph type="pic" sz="quarter" idx="19"/>
          </p:nvPr>
        </p:nvPicPr>
        <p:blipFill>
          <a:blip r:embed="rId2"/>
          <a:srcRect l="2009" r="2009"/>
          <a:stretch>
            <a:fillRect/>
          </a:stretch>
        </p:blipFill>
        <p:spPr/>
      </p:pic>
    </p:spTree>
    <p:extLst>
      <p:ext uri="{BB962C8B-B14F-4D97-AF65-F5344CB8AC3E}">
        <p14:creationId xmlns:p14="http://schemas.microsoft.com/office/powerpoint/2010/main" val="3356881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6A08AC-052D-9E8F-6E09-1B1095789755}"/>
              </a:ext>
            </a:extLst>
          </p:cNvPr>
          <p:cNvSpPr>
            <a:spLocks noGrp="1"/>
          </p:cNvSpPr>
          <p:nvPr>
            <p:ph type="body" sz="quarter" idx="18"/>
          </p:nvPr>
        </p:nvSpPr>
        <p:spPr>
          <a:xfrm>
            <a:off x="745361" y="1036472"/>
            <a:ext cx="8893939" cy="3499183"/>
          </a:xfrm>
        </p:spPr>
        <p:txBody>
          <a:bodyPr/>
          <a:lstStyle/>
          <a:p>
            <a:pPr>
              <a:spcAft>
                <a:spcPts val="1200"/>
              </a:spcAft>
            </a:pPr>
            <a:r>
              <a:rPr lang="en-US" sz="2400" dirty="0"/>
              <a:t>The European Union provides significant funding to support </a:t>
            </a:r>
            <a:r>
              <a:rPr lang="en-US" sz="2400" b="1" dirty="0"/>
              <a:t>rural development, green infrastructure, and tourism innovation</a:t>
            </a:r>
            <a:r>
              <a:rPr lang="en-US" sz="2400" dirty="0"/>
              <a:t> through several key instruments, delivered at national level. Some of the main ones are:</a:t>
            </a:r>
          </a:p>
          <a:p>
            <a:pPr marL="457200" indent="-457200">
              <a:spcAft>
                <a:spcPts val="1200"/>
              </a:spcAft>
              <a:buFont typeface="+mj-lt"/>
              <a:buAutoNum type="arabicPeriod"/>
            </a:pPr>
            <a:r>
              <a:rPr lang="en-US" sz="2400" b="1" dirty="0">
                <a:solidFill>
                  <a:srgbClr val="E96751"/>
                </a:solidFill>
              </a:rPr>
              <a:t>LEADER / CLLD (Ireland, Slovenia, Italy): </a:t>
            </a:r>
            <a:r>
              <a:rPr lang="en-US" sz="2400" dirty="0"/>
              <a:t>Supports local, bottom-up rural tourism initiatives through Local Action Groups. Funding is often available for </a:t>
            </a:r>
            <a:r>
              <a:rPr lang="en-US" sz="2400" b="1" dirty="0"/>
              <a:t>eco-accommodation, farm diversification, and small-scale visitor infrastructure</a:t>
            </a:r>
            <a:r>
              <a:rPr lang="en-US" sz="2400" dirty="0"/>
              <a:t>.</a:t>
            </a:r>
          </a:p>
          <a:p>
            <a:pPr marL="457200" indent="-457200">
              <a:spcAft>
                <a:spcPts val="1200"/>
              </a:spcAft>
              <a:buFont typeface="+mj-lt"/>
              <a:buAutoNum type="arabicPeriod"/>
            </a:pPr>
            <a:r>
              <a:rPr lang="en-US" sz="2400" b="1" dirty="0">
                <a:solidFill>
                  <a:srgbClr val="E96751"/>
                </a:solidFill>
              </a:rPr>
              <a:t>EAFRD – Rural Development </a:t>
            </a:r>
            <a:r>
              <a:rPr lang="en-US" sz="2400" b="1" dirty="0" err="1">
                <a:solidFill>
                  <a:srgbClr val="E96751"/>
                </a:solidFill>
              </a:rPr>
              <a:t>Programme</a:t>
            </a:r>
            <a:r>
              <a:rPr lang="en-US" sz="2400" b="1" dirty="0">
                <a:solidFill>
                  <a:srgbClr val="E96751"/>
                </a:solidFill>
              </a:rPr>
              <a:t>: </a:t>
            </a:r>
            <a:r>
              <a:rPr lang="en-US" sz="2400" dirty="0"/>
              <a:t>Financed by the </a:t>
            </a:r>
            <a:r>
              <a:rPr lang="en-US" sz="2400" b="1" dirty="0"/>
              <a:t>European Agricultural Fund for Rural Development</a:t>
            </a:r>
            <a:r>
              <a:rPr lang="en-US" sz="2400" dirty="0"/>
              <a:t>, this </a:t>
            </a:r>
            <a:r>
              <a:rPr lang="en-US" sz="2400" dirty="0" err="1"/>
              <a:t>programme</a:t>
            </a:r>
            <a:r>
              <a:rPr lang="en-US" sz="2400" dirty="0"/>
              <a:t> supports tourism diversification, including </a:t>
            </a:r>
            <a:r>
              <a:rPr lang="en-US" sz="2400" b="1" dirty="0"/>
              <a:t>eco-lodging, solar panels, water reuse systems</a:t>
            </a:r>
            <a:r>
              <a:rPr lang="en-US" sz="2400" dirty="0"/>
              <a:t>, and adapting farm buildings.</a:t>
            </a:r>
          </a:p>
        </p:txBody>
      </p:sp>
      <p:sp>
        <p:nvSpPr>
          <p:cNvPr id="6" name="Text Placeholder 5">
            <a:extLst>
              <a:ext uri="{FF2B5EF4-FFF2-40B4-BE49-F238E27FC236}">
                <a16:creationId xmlns:a16="http://schemas.microsoft.com/office/drawing/2014/main" id="{7D643EFF-AA4B-F31A-B859-AAE15989F5E8}"/>
              </a:ext>
            </a:extLst>
          </p:cNvPr>
          <p:cNvSpPr>
            <a:spLocks noGrp="1"/>
          </p:cNvSpPr>
          <p:nvPr>
            <p:ph type="body" sz="quarter" idx="16"/>
          </p:nvPr>
        </p:nvSpPr>
        <p:spPr>
          <a:xfrm>
            <a:off x="669161" y="228932"/>
            <a:ext cx="10614687" cy="803654"/>
          </a:xfrm>
        </p:spPr>
        <p:txBody>
          <a:bodyPr/>
          <a:lstStyle/>
          <a:p>
            <a:r>
              <a:rPr lang="en-US" sz="3200" dirty="0"/>
              <a:t>EU Grants for Rural Sustainable Tourism &amp; Accommodation</a:t>
            </a:r>
          </a:p>
          <a:p>
            <a:endParaRPr lang="en-IE" sz="3200" dirty="0"/>
          </a:p>
        </p:txBody>
      </p:sp>
    </p:spTree>
    <p:extLst>
      <p:ext uri="{BB962C8B-B14F-4D97-AF65-F5344CB8AC3E}">
        <p14:creationId xmlns:p14="http://schemas.microsoft.com/office/powerpoint/2010/main" val="3644537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700" dirty="0"/>
              <a:t>Introduction to Financial Planning, Private &amp; European Funding</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Module 7 </a:t>
            </a:r>
            <a:r>
              <a:rPr lang="en-IE" sz="5000" dirty="0"/>
              <a:t>(Part 1)</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a:solidFill>
                  <a:schemeClr val="bg1"/>
                </a:solidFill>
              </a:rPr>
              <a:t>Church </a:t>
            </a:r>
            <a:r>
              <a:rPr lang="en-IE" sz="1400" dirty="0" err="1">
                <a:solidFill>
                  <a:schemeClr val="bg1"/>
                </a:solidFill>
              </a:rPr>
              <a:t>Blonduos</a:t>
            </a:r>
            <a:r>
              <a:rPr lang="en-IE" sz="1400" dirty="0">
                <a:solidFill>
                  <a:schemeClr val="bg1"/>
                </a:solidFill>
              </a:rPr>
              <a:t>, Iceland</a:t>
            </a:r>
          </a:p>
        </p:txBody>
      </p:sp>
      <p:pic>
        <p:nvPicPr>
          <p:cNvPr id="10" name="Picture Placeholder 9">
            <a:extLst>
              <a:ext uri="{FF2B5EF4-FFF2-40B4-BE49-F238E27FC236}">
                <a16:creationId xmlns:a16="http://schemas.microsoft.com/office/drawing/2014/main" id="{027FBDED-DE2B-E549-8AA2-2A18114659A7}"/>
              </a:ext>
            </a:extLst>
          </p:cNvPr>
          <p:cNvPicPr>
            <a:picLocks noGrp="1" noChangeAspect="1"/>
          </p:cNvPicPr>
          <p:nvPr>
            <p:ph type="pic" sz="quarter" idx="19"/>
          </p:nvPr>
        </p:nvPicPr>
        <p:blipFill>
          <a:blip r:embed="rId2"/>
          <a:srcRect l="9508" r="9508"/>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22BD-09D3-6F85-CDF9-D757825F66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C494412-FB28-5CF5-F90B-952F3889F0E9}"/>
              </a:ext>
            </a:extLst>
          </p:cNvPr>
          <p:cNvSpPr>
            <a:spLocks noGrp="1"/>
          </p:cNvSpPr>
          <p:nvPr>
            <p:ph type="body" sz="quarter" idx="18"/>
          </p:nvPr>
        </p:nvSpPr>
        <p:spPr>
          <a:xfrm>
            <a:off x="745361" y="1360322"/>
            <a:ext cx="8893939" cy="3499183"/>
          </a:xfrm>
        </p:spPr>
        <p:txBody>
          <a:bodyPr/>
          <a:lstStyle/>
          <a:p>
            <a:pPr marL="457200" indent="-457200">
              <a:spcAft>
                <a:spcPts val="1200"/>
              </a:spcAft>
              <a:buFont typeface="+mj-lt"/>
              <a:buAutoNum type="arabicPeriod" startAt="3"/>
            </a:pPr>
            <a:r>
              <a:rPr lang="en-US" sz="2400" b="1" dirty="0">
                <a:solidFill>
                  <a:srgbClr val="E96751"/>
                </a:solidFill>
              </a:rPr>
              <a:t>ERDF – European Regional Development Fund: </a:t>
            </a:r>
            <a:r>
              <a:rPr lang="en-US" sz="2400" dirty="0"/>
              <a:t>Supports </a:t>
            </a:r>
            <a:r>
              <a:rPr lang="en-US" sz="2400" b="1" dirty="0"/>
              <a:t>low-carbon, innovative tourism</a:t>
            </a:r>
            <a:r>
              <a:rPr lang="en-US" sz="2400" dirty="0"/>
              <a:t> infrastructure and </a:t>
            </a:r>
            <a:r>
              <a:rPr lang="en-US" sz="2400" dirty="0" err="1"/>
              <a:t>digitalisation</a:t>
            </a:r>
            <a:r>
              <a:rPr lang="en-US" sz="2400" dirty="0"/>
              <a:t>, particularly in the Netherlands, Italy, and Slovenia, through regional programs such as </a:t>
            </a:r>
            <a:r>
              <a:rPr lang="en-US" sz="2400" b="1" dirty="0" err="1"/>
              <a:t>OPZuid</a:t>
            </a:r>
            <a:r>
              <a:rPr lang="en-US" sz="2400" dirty="0"/>
              <a:t> or </a:t>
            </a:r>
            <a:r>
              <a:rPr lang="en-US" sz="2400" b="1" dirty="0"/>
              <a:t>Interreg</a:t>
            </a:r>
            <a:r>
              <a:rPr lang="en-US" sz="2400" dirty="0"/>
              <a:t>.</a:t>
            </a:r>
          </a:p>
          <a:p>
            <a:pPr>
              <a:spcAft>
                <a:spcPts val="1200"/>
              </a:spcAft>
            </a:pPr>
            <a:endParaRPr lang="en-US" sz="2400" dirty="0"/>
          </a:p>
          <a:p>
            <a:pPr>
              <a:spcAft>
                <a:spcPts val="1200"/>
              </a:spcAft>
            </a:pPr>
            <a:r>
              <a:rPr lang="en-US" sz="2400" dirty="0"/>
              <a:t>These grants are </a:t>
            </a:r>
            <a:r>
              <a:rPr lang="en-US" sz="2400" b="1" dirty="0"/>
              <a:t>non-repayable</a:t>
            </a:r>
            <a:r>
              <a:rPr lang="en-US" sz="2400" dirty="0"/>
              <a:t>, but highly competitive. Projects that demonstrate </a:t>
            </a:r>
            <a:r>
              <a:rPr lang="en-US" sz="2400" b="1" dirty="0"/>
              <a:t>sustainability, innovation, and community value</a:t>
            </a:r>
            <a:r>
              <a:rPr lang="en-US" sz="2400" dirty="0"/>
              <a:t> are more likely to succeed. Each country offers </a:t>
            </a:r>
            <a:r>
              <a:rPr lang="en-US" sz="2400" b="1" dirty="0"/>
              <a:t>unique national and regional funding schemes</a:t>
            </a:r>
            <a:r>
              <a:rPr lang="en-US" sz="2400" dirty="0"/>
              <a:t> for sustainable accommodation. </a:t>
            </a:r>
            <a:endParaRPr lang="en-IE" sz="2400" dirty="0"/>
          </a:p>
        </p:txBody>
      </p:sp>
      <p:sp>
        <p:nvSpPr>
          <p:cNvPr id="6" name="Text Placeholder 5">
            <a:extLst>
              <a:ext uri="{FF2B5EF4-FFF2-40B4-BE49-F238E27FC236}">
                <a16:creationId xmlns:a16="http://schemas.microsoft.com/office/drawing/2014/main" id="{0A2E2F18-A34C-7EBE-0FA0-1B52B3A10318}"/>
              </a:ext>
            </a:extLst>
          </p:cNvPr>
          <p:cNvSpPr>
            <a:spLocks noGrp="1"/>
          </p:cNvSpPr>
          <p:nvPr>
            <p:ph type="body" sz="quarter" idx="16"/>
          </p:nvPr>
        </p:nvSpPr>
        <p:spPr>
          <a:xfrm>
            <a:off x="669161" y="228932"/>
            <a:ext cx="10614687" cy="803654"/>
          </a:xfrm>
        </p:spPr>
        <p:txBody>
          <a:bodyPr/>
          <a:lstStyle/>
          <a:p>
            <a:r>
              <a:rPr lang="en-US" sz="3200" dirty="0"/>
              <a:t>EU Grants for Rural Sustainable Tourism &amp; Accommodation</a:t>
            </a:r>
          </a:p>
          <a:p>
            <a:endParaRPr lang="en-IE" sz="3200" dirty="0"/>
          </a:p>
        </p:txBody>
      </p:sp>
    </p:spTree>
    <p:extLst>
      <p:ext uri="{BB962C8B-B14F-4D97-AF65-F5344CB8AC3E}">
        <p14:creationId xmlns:p14="http://schemas.microsoft.com/office/powerpoint/2010/main" val="4074543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D4F99-49BF-71AE-C999-6DB093386C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7C8C18-BACE-2900-048E-2B8F7327AA02}"/>
              </a:ext>
            </a:extLst>
          </p:cNvPr>
          <p:cNvSpPr>
            <a:spLocks noGrp="1"/>
          </p:cNvSpPr>
          <p:nvPr>
            <p:ph type="body" sz="quarter" idx="18"/>
          </p:nvPr>
        </p:nvSpPr>
        <p:spPr>
          <a:xfrm>
            <a:off x="572960" y="3374102"/>
            <a:ext cx="2893974" cy="1049221"/>
          </a:xfrm>
        </p:spPr>
        <p:txBody>
          <a:bodyPr/>
          <a:lstStyle/>
          <a:p>
            <a:pPr algn="ctr"/>
            <a:r>
              <a:rPr lang="en-US" dirty="0"/>
              <a:t>EU Grants for Rural Tourism (LEADER, EAFRD, ERDF)</a:t>
            </a:r>
            <a:endParaRPr lang="en-IE" b="1" dirty="0"/>
          </a:p>
        </p:txBody>
      </p:sp>
      <p:sp>
        <p:nvSpPr>
          <p:cNvPr id="4" name="Text Placeholder 6">
            <a:extLst>
              <a:ext uri="{FF2B5EF4-FFF2-40B4-BE49-F238E27FC236}">
                <a16:creationId xmlns:a16="http://schemas.microsoft.com/office/drawing/2014/main" id="{FEC6A915-7443-30F8-8F65-B1E7C9C0EE65}"/>
              </a:ext>
            </a:extLst>
          </p:cNvPr>
          <p:cNvSpPr txBox="1">
            <a:spLocks/>
          </p:cNvSpPr>
          <p:nvPr/>
        </p:nvSpPr>
        <p:spPr>
          <a:xfrm>
            <a:off x="470900" y="2056564"/>
            <a:ext cx="3098095"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European Agricultural Fund for Rural Development (EAFRD)</a:t>
            </a:r>
            <a:endParaRPr lang="en-IE" sz="2400" dirty="0"/>
          </a:p>
        </p:txBody>
      </p:sp>
      <p:sp>
        <p:nvSpPr>
          <p:cNvPr id="9" name="TextBox 8">
            <a:extLst>
              <a:ext uri="{FF2B5EF4-FFF2-40B4-BE49-F238E27FC236}">
                <a16:creationId xmlns:a16="http://schemas.microsoft.com/office/drawing/2014/main" id="{430E6FDA-909E-6F9C-4573-838238C152E1}"/>
              </a:ext>
            </a:extLst>
          </p:cNvPr>
          <p:cNvSpPr txBox="1"/>
          <p:nvPr/>
        </p:nvSpPr>
        <p:spPr>
          <a:xfrm>
            <a:off x="998253" y="5754248"/>
            <a:ext cx="6393147" cy="369332"/>
          </a:xfrm>
          <a:prstGeom prst="rect">
            <a:avLst/>
          </a:prstGeom>
          <a:noFill/>
        </p:spPr>
        <p:txBody>
          <a:bodyPr wrap="square">
            <a:spAutoFit/>
          </a:bodyPr>
          <a:lstStyle/>
          <a:p>
            <a:pPr fontAlgn="base"/>
            <a:r>
              <a:rPr lang="en-US" dirty="0">
                <a:solidFill>
                  <a:srgbClr val="00B0F0"/>
                </a:solidFill>
                <a:hlinkClick r:id="rId2">
                  <a:extLst>
                    <a:ext uri="{A12FA001-AC4F-418D-AE19-62706E023703}">
                      <ahyp:hlinkClr xmlns:ahyp="http://schemas.microsoft.com/office/drawing/2018/hyperlinkcolor" val="tx"/>
                    </a:ext>
                  </a:extLst>
                </a:hlinkClick>
              </a:rPr>
              <a:t>Rural Development </a:t>
            </a:r>
            <a:r>
              <a:rPr lang="en-US" dirty="0" err="1">
                <a:solidFill>
                  <a:srgbClr val="00B0F0"/>
                </a:solidFill>
                <a:hlinkClick r:id="rId2">
                  <a:extLst>
                    <a:ext uri="{A12FA001-AC4F-418D-AE19-62706E023703}">
                      <ahyp:hlinkClr xmlns:ahyp="http://schemas.microsoft.com/office/drawing/2018/hyperlinkcolor" val="tx"/>
                    </a:ext>
                  </a:extLst>
                </a:hlinkClick>
              </a:rPr>
              <a:t>Programme</a:t>
            </a:r>
            <a:r>
              <a:rPr lang="en-US" dirty="0">
                <a:solidFill>
                  <a:srgbClr val="00B0F0"/>
                </a:solidFill>
                <a:hlinkClick r:id="rId2">
                  <a:extLst>
                    <a:ext uri="{A12FA001-AC4F-418D-AE19-62706E023703}">
                      <ahyp:hlinkClr xmlns:ahyp="http://schemas.microsoft.com/office/drawing/2018/hyperlinkcolor" val="tx"/>
                    </a:ext>
                  </a:extLst>
                </a:hlinkClick>
              </a:rPr>
              <a:t> (LEADER) 2023-2027</a:t>
            </a:r>
            <a:endParaRPr lang="en-US" dirty="0">
              <a:solidFill>
                <a:srgbClr val="00B0F0"/>
              </a:solidFill>
            </a:endParaRPr>
          </a:p>
        </p:txBody>
      </p:sp>
      <p:sp>
        <p:nvSpPr>
          <p:cNvPr id="10" name="Text Placeholder 5">
            <a:extLst>
              <a:ext uri="{FF2B5EF4-FFF2-40B4-BE49-F238E27FC236}">
                <a16:creationId xmlns:a16="http://schemas.microsoft.com/office/drawing/2014/main" id="{F8346A82-81BE-8810-30B5-3012A99DBCDD}"/>
              </a:ext>
            </a:extLst>
          </p:cNvPr>
          <p:cNvSpPr txBox="1">
            <a:spLocks/>
          </p:cNvSpPr>
          <p:nvPr/>
        </p:nvSpPr>
        <p:spPr>
          <a:xfrm>
            <a:off x="4469182" y="385962"/>
            <a:ext cx="6484568" cy="479494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800" b="1" dirty="0">
                <a:solidFill>
                  <a:srgbClr val="459597"/>
                </a:solidFill>
              </a:rPr>
              <a:t>Grants (non-repayable funds) </a:t>
            </a:r>
            <a:r>
              <a:rPr lang="en-US" sz="2400" dirty="0"/>
              <a:t>can significantly reduce your capital burden if you can obtain them. In Europe, there are multiple levels of grants – EU-funded programs, national schemes, and local/regional and rural grants. </a:t>
            </a:r>
          </a:p>
          <a:p>
            <a:pPr>
              <a:spcAft>
                <a:spcPts val="600"/>
              </a:spcAft>
            </a:pPr>
            <a:endParaRPr lang="en-US" sz="2400" dirty="0"/>
          </a:p>
          <a:p>
            <a:pPr>
              <a:spcAft>
                <a:spcPts val="600"/>
              </a:spcAft>
            </a:pPr>
            <a:r>
              <a:rPr lang="en-US" sz="2400" dirty="0"/>
              <a:t>For ATAs, the</a:t>
            </a:r>
            <a:r>
              <a:rPr lang="en-US" sz="2400" b="1" dirty="0"/>
              <a:t> European Union </a:t>
            </a:r>
            <a:r>
              <a:rPr lang="en-US" sz="2400" dirty="0"/>
              <a:t>offers generous support for rural development and tourism, typically administered by national/regional bodies. Here are the key EU funding streams. </a:t>
            </a:r>
          </a:p>
          <a:p>
            <a:pPr>
              <a:spcAft>
                <a:spcPts val="600"/>
              </a:spcAft>
            </a:pPr>
            <a:endParaRPr lang="en-US" sz="2400" dirty="0"/>
          </a:p>
          <a:p>
            <a:pPr>
              <a:spcAft>
                <a:spcPts val="600"/>
              </a:spcAft>
            </a:pPr>
            <a:r>
              <a:rPr lang="en-US" sz="2400" i="1" dirty="0">
                <a:solidFill>
                  <a:srgbClr val="E96751"/>
                </a:solidFill>
              </a:rPr>
              <a:t>Some examples on the following slides!</a:t>
            </a:r>
          </a:p>
          <a:p>
            <a:pPr>
              <a:spcAft>
                <a:spcPts val="600"/>
              </a:spcAft>
            </a:pPr>
            <a:endParaRPr lang="en-US" sz="2400" dirty="0"/>
          </a:p>
        </p:txBody>
      </p:sp>
      <p:pic>
        <p:nvPicPr>
          <p:cNvPr id="11" name="Picture 10">
            <a:extLst>
              <a:ext uri="{FF2B5EF4-FFF2-40B4-BE49-F238E27FC236}">
                <a16:creationId xmlns:a16="http://schemas.microsoft.com/office/drawing/2014/main" id="{0E69D697-F980-1707-D858-D1321A6CA153}"/>
              </a:ext>
            </a:extLst>
          </p:cNvPr>
          <p:cNvPicPr>
            <a:picLocks noChangeAspect="1"/>
          </p:cNvPicPr>
          <p:nvPr/>
        </p:nvPicPr>
        <p:blipFill>
          <a:blip r:embed="rId3"/>
          <a:stretch>
            <a:fillRect/>
          </a:stretch>
        </p:blipFill>
        <p:spPr>
          <a:xfrm>
            <a:off x="147665" y="5515559"/>
            <a:ext cx="850589" cy="846711"/>
          </a:xfrm>
          <a:prstGeom prst="rect">
            <a:avLst/>
          </a:prstGeom>
        </p:spPr>
      </p:pic>
      <p:pic>
        <p:nvPicPr>
          <p:cNvPr id="20" name="Picture 19">
            <a:extLst>
              <a:ext uri="{FF2B5EF4-FFF2-40B4-BE49-F238E27FC236}">
                <a16:creationId xmlns:a16="http://schemas.microsoft.com/office/drawing/2014/main" id="{DE64DE8F-747D-EFFA-3525-69298D372520}"/>
              </a:ext>
            </a:extLst>
          </p:cNvPr>
          <p:cNvPicPr>
            <a:picLocks noChangeAspect="1"/>
          </p:cNvPicPr>
          <p:nvPr/>
        </p:nvPicPr>
        <p:blipFill>
          <a:blip r:embed="rId4"/>
          <a:stretch>
            <a:fillRect/>
          </a:stretch>
        </p:blipFill>
        <p:spPr>
          <a:xfrm>
            <a:off x="403692" y="21197"/>
            <a:ext cx="3165905" cy="1904909"/>
          </a:xfrm>
          <a:prstGeom prst="rect">
            <a:avLst/>
          </a:prstGeom>
        </p:spPr>
      </p:pic>
    </p:spTree>
    <p:extLst>
      <p:ext uri="{BB962C8B-B14F-4D97-AF65-F5344CB8AC3E}">
        <p14:creationId xmlns:p14="http://schemas.microsoft.com/office/powerpoint/2010/main" val="2251099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AE4C6-E15A-C854-2091-E450AE776EF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6050553-1A3C-FDD6-F85C-03205D9AE4D5}"/>
              </a:ext>
            </a:extLst>
          </p:cNvPr>
          <p:cNvSpPr/>
          <p:nvPr/>
        </p:nvSpPr>
        <p:spPr>
          <a:xfrm>
            <a:off x="1438748" y="2559303"/>
            <a:ext cx="10029648" cy="219152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E70E94E-F38A-9024-D8B9-128A87DB2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4A8112C2-32AC-E355-A18A-18242E62B71D}"/>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1A666B0-9F87-0759-0204-BACFCFFB6E29}"/>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EU Grants for Rural Tourism (LEADER, EAFRD, ERDF)</a:t>
            </a:r>
          </a:p>
        </p:txBody>
      </p:sp>
      <p:sp>
        <p:nvSpPr>
          <p:cNvPr id="9" name="Text Placeholder 5">
            <a:extLst>
              <a:ext uri="{FF2B5EF4-FFF2-40B4-BE49-F238E27FC236}">
                <a16:creationId xmlns:a16="http://schemas.microsoft.com/office/drawing/2014/main" id="{2FACAC10-AE85-7865-90E8-241D72CCCEBC}"/>
              </a:ext>
            </a:extLst>
          </p:cNvPr>
          <p:cNvSpPr txBox="1">
            <a:spLocks/>
          </p:cNvSpPr>
          <p:nvPr/>
        </p:nvSpPr>
        <p:spPr>
          <a:xfrm>
            <a:off x="1875621" y="2657351"/>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Objective: </a:t>
            </a:r>
            <a:r>
              <a:rPr lang="en-US" sz="2200" b="1" dirty="0">
                <a:solidFill>
                  <a:srgbClr val="E96751"/>
                </a:solidFill>
                <a:hlinkClick r:id="rId5">
                  <a:extLst>
                    <a:ext uri="{A12FA001-AC4F-418D-AE19-62706E023703}">
                      <ahyp:hlinkClr xmlns:ahyp="http://schemas.microsoft.com/office/drawing/2018/hyperlinkcolor" val="tx"/>
                    </a:ext>
                  </a:extLst>
                </a:hlinkClick>
              </a:rPr>
              <a:t>EAFRD</a:t>
            </a:r>
            <a:r>
              <a:rPr lang="en-US" sz="2200" dirty="0">
                <a:solidFill>
                  <a:srgbClr val="494949"/>
                </a:solidFill>
              </a:rPr>
              <a:t> are a big EU fund that supports overall and farming development, in the context of ATA’s.</a:t>
            </a:r>
          </a:p>
          <a:p>
            <a:pPr marL="447675" indent="-342900">
              <a:spcBef>
                <a:spcPts val="600"/>
              </a:spcBef>
              <a:buFont typeface="Wingdings" panose="05000000000000000000" pitchFamily="2" charset="2"/>
              <a:buChar char="v"/>
            </a:pPr>
            <a:r>
              <a:rPr lang="en-US" sz="2200" dirty="0">
                <a:solidFill>
                  <a:srgbClr val="494949"/>
                </a:solidFill>
              </a:rPr>
              <a:t>Rural tourism infrastructure (e.g., trails, signage, tourism </a:t>
            </a:r>
            <a:r>
              <a:rPr lang="en-US" sz="2200" dirty="0" err="1">
                <a:solidFill>
                  <a:srgbClr val="494949"/>
                </a:solidFill>
              </a:rPr>
              <a:t>centres</a:t>
            </a:r>
            <a:r>
              <a:rPr lang="en-US" sz="2200" dirty="0">
                <a:solidFill>
                  <a:srgbClr val="494949"/>
                </a:solidFill>
              </a:rPr>
              <a:t>)</a:t>
            </a:r>
          </a:p>
          <a:p>
            <a:pPr marL="447675" indent="-342900">
              <a:spcBef>
                <a:spcPts val="600"/>
              </a:spcBef>
              <a:buFont typeface="Wingdings" panose="05000000000000000000" pitchFamily="2" charset="2"/>
              <a:buChar char="v"/>
            </a:pPr>
            <a:r>
              <a:rPr lang="en-US" sz="2200" dirty="0">
                <a:solidFill>
                  <a:srgbClr val="494949"/>
                </a:solidFill>
              </a:rPr>
              <a:t>Farming diversification (e.g., RDP measures that give farmers grants to start agritourism (converting a barn to guest rooms, building campsites on farms, etc.)</a:t>
            </a:r>
          </a:p>
        </p:txBody>
      </p:sp>
      <p:cxnSp>
        <p:nvCxnSpPr>
          <p:cNvPr id="15" name="Connector: Elbow 14">
            <a:extLst>
              <a:ext uri="{FF2B5EF4-FFF2-40B4-BE49-F238E27FC236}">
                <a16:creationId xmlns:a16="http://schemas.microsoft.com/office/drawing/2014/main" id="{7097B742-1E72-801D-162B-A409B95F6069}"/>
              </a:ext>
            </a:extLst>
          </p:cNvPr>
          <p:cNvCxnSpPr>
            <a:cxnSpLocks/>
            <a:stCxn id="7" idx="1"/>
            <a:endCxn id="11" idx="1"/>
          </p:cNvCxnSpPr>
          <p:nvPr/>
        </p:nvCxnSpPr>
        <p:spPr>
          <a:xfrm rot="10800000" flipH="1" flipV="1">
            <a:off x="798380" y="1835197"/>
            <a:ext cx="640368" cy="1819869"/>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72BB80D0-CC0D-A1C7-98B7-76E7136C3AB3}"/>
              </a:ext>
            </a:extLst>
          </p:cNvPr>
          <p:cNvSpPr/>
          <p:nvPr/>
        </p:nvSpPr>
        <p:spPr>
          <a:xfrm>
            <a:off x="1418174" y="4843549"/>
            <a:ext cx="10029647" cy="1669204"/>
          </a:xfrm>
          <a:prstGeom prst="flowChartAlternateProcess">
            <a:avLst/>
          </a:prstGeom>
          <a:solidFill>
            <a:srgbClr val="F2A158"/>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37ABFA9-B574-3EBC-A0EF-9B51BEB8C5D2}"/>
              </a:ext>
            </a:extLst>
          </p:cNvPr>
          <p:cNvSpPr txBox="1">
            <a:spLocks/>
          </p:cNvSpPr>
          <p:nvPr/>
        </p:nvSpPr>
        <p:spPr>
          <a:xfrm>
            <a:off x="1602612" y="499003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200" b="1" dirty="0">
                <a:solidFill>
                  <a:schemeClr val="bg1"/>
                </a:solidFill>
              </a:rPr>
              <a:t>Example:</a:t>
            </a:r>
          </a:p>
          <a:p>
            <a:pPr marL="104775" indent="0"/>
            <a:r>
              <a:rPr lang="en-US" sz="2200" dirty="0">
                <a:solidFill>
                  <a:schemeClr val="bg1"/>
                </a:solidFill>
              </a:rPr>
              <a:t>LEADER is one </a:t>
            </a:r>
            <a:r>
              <a:rPr lang="en-US" sz="2200" dirty="0" err="1">
                <a:solidFill>
                  <a:schemeClr val="bg1"/>
                </a:solidFill>
              </a:rPr>
              <a:t>programme</a:t>
            </a:r>
            <a:r>
              <a:rPr lang="en-US" sz="2200" dirty="0">
                <a:solidFill>
                  <a:schemeClr val="bg1"/>
                </a:solidFill>
              </a:rPr>
              <a:t> under EAFRD, but EAFRD can fund other rural tourism schemes too. A country may use EAFRD to support a national grant for agritourism</a:t>
            </a:r>
            <a:r>
              <a:rPr lang="en-US" sz="2200" dirty="0">
                <a:solidFill>
                  <a:srgbClr val="494949"/>
                </a:solidFill>
              </a:rPr>
              <a:t>. </a:t>
            </a:r>
          </a:p>
        </p:txBody>
      </p:sp>
      <p:cxnSp>
        <p:nvCxnSpPr>
          <p:cNvPr id="38" name="Connector: Elbow 37">
            <a:extLst>
              <a:ext uri="{FF2B5EF4-FFF2-40B4-BE49-F238E27FC236}">
                <a16:creationId xmlns:a16="http://schemas.microsoft.com/office/drawing/2014/main" id="{0888757B-CC56-8E6C-5028-5C0C157DD96F}"/>
              </a:ext>
            </a:extLst>
          </p:cNvPr>
          <p:cNvCxnSpPr>
            <a:cxnSpLocks/>
          </p:cNvCxnSpPr>
          <p:nvPr/>
        </p:nvCxnSpPr>
        <p:spPr>
          <a:xfrm rot="16200000" flipH="1">
            <a:off x="43043" y="4445603"/>
            <a:ext cx="2173750" cy="592676"/>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89F31354-4D13-8319-65F9-B7AA87CC5275}"/>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9605BB4-0C86-32E7-BBAD-8B9329E4C921}"/>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European Agricultural Fund for Rural Development (EAFRD)</a:t>
            </a:r>
          </a:p>
        </p:txBody>
      </p:sp>
      <p:pic>
        <p:nvPicPr>
          <p:cNvPr id="3" name="Picture 2">
            <a:extLst>
              <a:ext uri="{FF2B5EF4-FFF2-40B4-BE49-F238E27FC236}">
                <a16:creationId xmlns:a16="http://schemas.microsoft.com/office/drawing/2014/main" id="{E93CEF26-721C-B081-14C1-72B675947219}"/>
              </a:ext>
            </a:extLst>
          </p:cNvPr>
          <p:cNvPicPr>
            <a:picLocks noChangeAspect="1"/>
          </p:cNvPicPr>
          <p:nvPr/>
        </p:nvPicPr>
        <p:blipFill>
          <a:blip r:embed="rId6"/>
          <a:stretch>
            <a:fillRect/>
          </a:stretch>
        </p:blipFill>
        <p:spPr>
          <a:xfrm>
            <a:off x="8237473" y="584894"/>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3AA6C1AD-CFE7-6B2C-F33C-C0A8A0DFCDDB}"/>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BC44E81A-E1D5-5CBF-0E2C-CF5FB6D64A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9408" y="2657351"/>
            <a:ext cx="633914" cy="633914"/>
          </a:xfrm>
          <a:prstGeom prst="rect">
            <a:avLst/>
          </a:prstGeom>
        </p:spPr>
      </p:pic>
      <p:pic>
        <p:nvPicPr>
          <p:cNvPr id="43" name="Graphic 42" descr="Excellent with solid fill">
            <a:extLst>
              <a:ext uri="{FF2B5EF4-FFF2-40B4-BE49-F238E27FC236}">
                <a16:creationId xmlns:a16="http://schemas.microsoft.com/office/drawing/2014/main" id="{5D131198-E007-66CB-81A3-A22D4CEACB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07763" y="4816835"/>
            <a:ext cx="749373" cy="749373"/>
          </a:xfrm>
          <a:prstGeom prst="rect">
            <a:avLst/>
          </a:prstGeom>
        </p:spPr>
      </p:pic>
      <p:sp>
        <p:nvSpPr>
          <p:cNvPr id="48" name="TextBox 47">
            <a:extLst>
              <a:ext uri="{FF2B5EF4-FFF2-40B4-BE49-F238E27FC236}">
                <a16:creationId xmlns:a16="http://schemas.microsoft.com/office/drawing/2014/main" id="{6E4D8B29-390B-FD4F-0C7A-09091C6E0D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spTree>
    <p:extLst>
      <p:ext uri="{BB962C8B-B14F-4D97-AF65-F5344CB8AC3E}">
        <p14:creationId xmlns:p14="http://schemas.microsoft.com/office/powerpoint/2010/main" val="1202897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3035D-0FF3-E081-320C-87597D6B473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A292F16-C1BB-1A3B-F9ED-0B6FDC22FF94}"/>
              </a:ext>
            </a:extLst>
          </p:cNvPr>
          <p:cNvSpPr/>
          <p:nvPr/>
        </p:nvSpPr>
        <p:spPr>
          <a:xfrm>
            <a:off x="1438748" y="2309886"/>
            <a:ext cx="10029648" cy="412901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B5D49160-242D-3477-C5E0-DBB396FD4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9EB19836-D4EB-54F3-E642-2D0EEFE65763}"/>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3B0DF2C4-4BE6-904E-BAB3-A364F546BABB}"/>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EU Grants for Rural Tourism (LEADER, EAFRD, ERDF)</a:t>
            </a:r>
          </a:p>
        </p:txBody>
      </p:sp>
      <p:sp>
        <p:nvSpPr>
          <p:cNvPr id="9" name="Text Placeholder 5">
            <a:extLst>
              <a:ext uri="{FF2B5EF4-FFF2-40B4-BE49-F238E27FC236}">
                <a16:creationId xmlns:a16="http://schemas.microsoft.com/office/drawing/2014/main" id="{D6B4B3EF-15E3-75C5-38FB-11DB40320F59}"/>
              </a:ext>
            </a:extLst>
          </p:cNvPr>
          <p:cNvSpPr txBox="1">
            <a:spLocks/>
          </p:cNvSpPr>
          <p:nvPr/>
        </p:nvSpPr>
        <p:spPr>
          <a:xfrm>
            <a:off x="1898649" y="2425704"/>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Objective: </a:t>
            </a:r>
            <a:r>
              <a:rPr lang="en-US" dirty="0">
                <a:solidFill>
                  <a:srgbClr val="494949"/>
                </a:solidFill>
              </a:rPr>
              <a:t>LEADER is a specific </a:t>
            </a:r>
            <a:r>
              <a:rPr lang="en-US" dirty="0" err="1">
                <a:solidFill>
                  <a:srgbClr val="494949"/>
                </a:solidFill>
              </a:rPr>
              <a:t>programme</a:t>
            </a:r>
            <a:r>
              <a:rPr lang="en-US" dirty="0">
                <a:solidFill>
                  <a:srgbClr val="494949"/>
                </a:solidFill>
              </a:rPr>
              <a:t> within EAFRD, designed for community-led rural development. Delivered via Local Action Groups (LAGs) in each rural region. </a:t>
            </a:r>
          </a:p>
          <a:p>
            <a:pPr marL="104775" indent="0">
              <a:spcBef>
                <a:spcPts val="600"/>
              </a:spcBef>
            </a:pPr>
            <a:r>
              <a:rPr lang="en-US" dirty="0">
                <a:solidFill>
                  <a:srgbClr val="494949"/>
                </a:solidFill>
              </a:rPr>
              <a:t>Also referred to as </a:t>
            </a:r>
            <a:r>
              <a:rPr lang="en-US" b="1" i="1" dirty="0">
                <a:solidFill>
                  <a:srgbClr val="494949"/>
                </a:solidFill>
              </a:rPr>
              <a:t>“LEADER Rural Development Grants.” </a:t>
            </a:r>
            <a:r>
              <a:rPr lang="en-US" dirty="0">
                <a:solidFill>
                  <a:srgbClr val="494949"/>
                </a:solidFill>
              </a:rPr>
              <a:t>This is just a practical label often used when discussing the actual grants given by LEADER. All EU countries (e.g., Iceland, Ireland, Netherlands, Slovenia, Italy) have LEADER programs. </a:t>
            </a:r>
          </a:p>
          <a:p>
            <a:pPr marL="104775" indent="0">
              <a:spcBef>
                <a:spcPts val="600"/>
              </a:spcBef>
            </a:pPr>
            <a:r>
              <a:rPr lang="en-US" dirty="0">
                <a:solidFill>
                  <a:srgbClr val="494949"/>
                </a:solidFill>
              </a:rPr>
              <a:t>LEADER grants typically </a:t>
            </a:r>
            <a:r>
              <a:rPr lang="en-US" b="1" dirty="0">
                <a:solidFill>
                  <a:srgbClr val="494949"/>
                </a:solidFill>
              </a:rPr>
              <a:t>co-fund projects </a:t>
            </a:r>
            <a:r>
              <a:rPr lang="en-US" dirty="0">
                <a:solidFill>
                  <a:srgbClr val="494949"/>
                </a:solidFill>
              </a:rPr>
              <a:t>that benefit </a:t>
            </a:r>
            <a:r>
              <a:rPr lang="en-US" b="1" dirty="0">
                <a:solidFill>
                  <a:srgbClr val="494949"/>
                </a:solidFill>
              </a:rPr>
              <a:t>rural tourism </a:t>
            </a:r>
            <a:r>
              <a:rPr lang="en-US" dirty="0">
                <a:solidFill>
                  <a:srgbClr val="494949"/>
                </a:solidFill>
              </a:rPr>
              <a:t>in areas like tourism accommodation, which is a common category (it can fall under rural tourism or farm diversification), eco-tourism, farm innovation or diversification, rural crafts, and trails. </a:t>
            </a:r>
          </a:p>
        </p:txBody>
      </p:sp>
      <p:cxnSp>
        <p:nvCxnSpPr>
          <p:cNvPr id="15" name="Connector: Elbow 14">
            <a:extLst>
              <a:ext uri="{FF2B5EF4-FFF2-40B4-BE49-F238E27FC236}">
                <a16:creationId xmlns:a16="http://schemas.microsoft.com/office/drawing/2014/main" id="{6760D17D-9E41-0B9D-9705-53A6CA9F203F}"/>
              </a:ext>
            </a:extLst>
          </p:cNvPr>
          <p:cNvCxnSpPr>
            <a:cxnSpLocks/>
            <a:stCxn id="7" idx="1"/>
            <a:endCxn id="11" idx="1"/>
          </p:cNvCxnSpPr>
          <p:nvPr/>
        </p:nvCxnSpPr>
        <p:spPr>
          <a:xfrm rot="10800000" flipH="1" flipV="1">
            <a:off x="798380" y="1835197"/>
            <a:ext cx="640368" cy="2539195"/>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7C2546C0-675F-278A-B630-45116670FCB4}"/>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62DD9E4-E3E8-2010-A4C3-D33339323E4C}"/>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a:t>
            </a:r>
          </a:p>
          <a:p>
            <a:pPr>
              <a:spcBef>
                <a:spcPts val="0"/>
              </a:spcBef>
            </a:pPr>
            <a:r>
              <a:rPr lang="en-US" sz="2400" dirty="0"/>
              <a:t>(EU Rural Development Fund)</a:t>
            </a:r>
          </a:p>
        </p:txBody>
      </p:sp>
      <p:pic>
        <p:nvPicPr>
          <p:cNvPr id="3" name="Picture 2">
            <a:extLst>
              <a:ext uri="{FF2B5EF4-FFF2-40B4-BE49-F238E27FC236}">
                <a16:creationId xmlns:a16="http://schemas.microsoft.com/office/drawing/2014/main" id="{7509AB80-834F-81F6-4720-17601D283110}"/>
              </a:ext>
            </a:extLst>
          </p:cNvPr>
          <p:cNvPicPr>
            <a:picLocks noChangeAspect="1"/>
          </p:cNvPicPr>
          <p:nvPr/>
        </p:nvPicPr>
        <p:blipFill>
          <a:blip r:embed="rId5"/>
          <a:stretch>
            <a:fillRect/>
          </a:stretch>
        </p:blipFill>
        <p:spPr>
          <a:xfrm>
            <a:off x="8281916" y="236167"/>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DACEE668-7D40-93B3-D572-0607C5D248C1}"/>
              </a:ext>
            </a:extLst>
          </p:cNvPr>
          <p:cNvPicPr>
            <a:picLocks noChangeAspect="1"/>
          </p:cNvPicPr>
          <p:nvPr/>
        </p:nvPicPr>
        <p:blipFill>
          <a:blip r:embed="rId6"/>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5BCE16EF-5684-DF32-84FF-4E2D6377C2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9408" y="2657351"/>
            <a:ext cx="633914" cy="633914"/>
          </a:xfrm>
          <a:prstGeom prst="rect">
            <a:avLst/>
          </a:prstGeom>
        </p:spPr>
      </p:pic>
      <p:sp>
        <p:nvSpPr>
          <p:cNvPr id="48" name="TextBox 47">
            <a:extLst>
              <a:ext uri="{FF2B5EF4-FFF2-40B4-BE49-F238E27FC236}">
                <a16:creationId xmlns:a16="http://schemas.microsoft.com/office/drawing/2014/main" id="{49FEB0EB-DBF5-EDEE-5ABA-3781A46D30CF}"/>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spTree>
    <p:extLst>
      <p:ext uri="{BB962C8B-B14F-4D97-AF65-F5344CB8AC3E}">
        <p14:creationId xmlns:p14="http://schemas.microsoft.com/office/powerpoint/2010/main" val="2161591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B4B0-EE8C-776C-DFB7-5D189E9E3399}"/>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8BBC141B-7AA7-2E6C-80D5-5BF3C237BC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42FA1273-1FC4-5D06-008F-3427FA17745A}"/>
              </a:ext>
            </a:extLst>
          </p:cNvPr>
          <p:cNvSpPr/>
          <p:nvPr/>
        </p:nvSpPr>
        <p:spPr>
          <a:xfrm>
            <a:off x="1225518" y="1742190"/>
            <a:ext cx="10029647" cy="249643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FB948D6-1E32-0E3C-DD2E-42D2BA1F3469}"/>
              </a:ext>
            </a:extLst>
          </p:cNvPr>
          <p:cNvSpPr txBox="1">
            <a:spLocks/>
          </p:cNvSpPr>
          <p:nvPr/>
        </p:nvSpPr>
        <p:spPr>
          <a:xfrm>
            <a:off x="1416236" y="198598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Example:</a:t>
            </a:r>
          </a:p>
          <a:p>
            <a:pPr marL="104775" indent="0"/>
            <a:r>
              <a:rPr lang="en-US" sz="2200" dirty="0">
                <a:solidFill>
                  <a:srgbClr val="494949"/>
                </a:solidFill>
              </a:rPr>
              <a:t>In </a:t>
            </a:r>
            <a:r>
              <a:rPr lang="en-US" sz="2200" b="1" dirty="0">
                <a:solidFill>
                  <a:srgbClr val="494949"/>
                </a:solidFill>
              </a:rPr>
              <a:t>Ireland, </a:t>
            </a:r>
            <a:r>
              <a:rPr lang="en-US" sz="2200" dirty="0">
                <a:solidFill>
                  <a:srgbClr val="494949"/>
                </a:solidFill>
              </a:rPr>
              <a:t>LEADER grants can cover up to </a:t>
            </a:r>
            <a:r>
              <a:rPr lang="en-US" sz="2200" b="1" dirty="0">
                <a:solidFill>
                  <a:srgbClr val="494949"/>
                </a:solidFill>
              </a:rPr>
              <a:t>50% of a project's cost (the maximum grant is often € 50,000</a:t>
            </a:r>
            <a:r>
              <a:rPr lang="en-US" sz="2200" dirty="0">
                <a:solidFill>
                  <a:srgbClr val="494949"/>
                </a:solidFill>
              </a:rPr>
              <a:t> for private businesses). </a:t>
            </a:r>
          </a:p>
          <a:p>
            <a:pPr marL="104775" indent="0"/>
            <a:r>
              <a:rPr lang="en-US" sz="2200" dirty="0">
                <a:solidFill>
                  <a:srgbClr val="494949"/>
                </a:solidFill>
              </a:rPr>
              <a:t>Indeed, LEADER has funded glamping sites. </a:t>
            </a:r>
          </a:p>
          <a:p>
            <a:pPr marL="104775" indent="0"/>
            <a:r>
              <a:rPr lang="en-US" sz="2200" b="1" dirty="0">
                <a:solidFill>
                  <a:srgbClr val="EC7C69"/>
                </a:solidFill>
              </a:rPr>
              <a:t>Example: </a:t>
            </a:r>
            <a:r>
              <a:rPr lang="en-US" sz="2200" dirty="0">
                <a:solidFill>
                  <a:srgbClr val="494949"/>
                </a:solidFill>
              </a:rPr>
              <a:t>A glamping project on Bere Island, Ireland, received € 150,000.</a:t>
            </a:r>
          </a:p>
        </p:txBody>
      </p:sp>
      <p:sp>
        <p:nvSpPr>
          <p:cNvPr id="33" name="Freeform 28">
            <a:extLst>
              <a:ext uri="{FF2B5EF4-FFF2-40B4-BE49-F238E27FC236}">
                <a16:creationId xmlns:a16="http://schemas.microsoft.com/office/drawing/2014/main" id="{4FDC08BD-98DF-13B7-32B5-982282E552CA}"/>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982B5E7-1D0E-02D3-CCDD-87C5401B2640}"/>
              </a:ext>
            </a:extLst>
          </p:cNvPr>
          <p:cNvSpPr txBox="1">
            <a:spLocks/>
          </p:cNvSpPr>
          <p:nvPr/>
        </p:nvSpPr>
        <p:spPr>
          <a:xfrm>
            <a:off x="477387" y="263037"/>
            <a:ext cx="708926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a:t>
            </a:r>
          </a:p>
          <a:p>
            <a:pPr>
              <a:spcBef>
                <a:spcPts val="0"/>
              </a:spcBef>
            </a:pPr>
            <a:r>
              <a:rPr lang="en-US" sz="2400" dirty="0"/>
              <a:t>(EU Rural Development Fund)</a:t>
            </a:r>
          </a:p>
        </p:txBody>
      </p:sp>
      <p:pic>
        <p:nvPicPr>
          <p:cNvPr id="43" name="Graphic 42" descr="Excellent with solid fill">
            <a:extLst>
              <a:ext uri="{FF2B5EF4-FFF2-40B4-BE49-F238E27FC236}">
                <a16:creationId xmlns:a16="http://schemas.microsoft.com/office/drawing/2014/main" id="{41EC4991-5067-D6B9-0D60-557D5732E6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5107" y="1715477"/>
            <a:ext cx="749373" cy="749373"/>
          </a:xfrm>
          <a:prstGeom prst="rect">
            <a:avLst/>
          </a:prstGeom>
        </p:spPr>
      </p:pic>
      <p:pic>
        <p:nvPicPr>
          <p:cNvPr id="5" name="Picture 4">
            <a:extLst>
              <a:ext uri="{FF2B5EF4-FFF2-40B4-BE49-F238E27FC236}">
                <a16:creationId xmlns:a16="http://schemas.microsoft.com/office/drawing/2014/main" id="{5346987C-CDF0-3977-6A7A-670660007541}"/>
              </a:ext>
            </a:extLst>
          </p:cNvPr>
          <p:cNvPicPr>
            <a:picLocks noChangeAspect="1"/>
          </p:cNvPicPr>
          <p:nvPr/>
        </p:nvPicPr>
        <p:blipFill>
          <a:blip r:embed="rId7"/>
          <a:stretch>
            <a:fillRect/>
          </a:stretch>
        </p:blipFill>
        <p:spPr>
          <a:xfrm>
            <a:off x="1164498" y="4726123"/>
            <a:ext cx="850589" cy="846711"/>
          </a:xfrm>
          <a:prstGeom prst="rect">
            <a:avLst/>
          </a:prstGeom>
        </p:spPr>
      </p:pic>
      <p:sp>
        <p:nvSpPr>
          <p:cNvPr id="14" name="TextBox 13">
            <a:extLst>
              <a:ext uri="{FF2B5EF4-FFF2-40B4-BE49-F238E27FC236}">
                <a16:creationId xmlns:a16="http://schemas.microsoft.com/office/drawing/2014/main" id="{C5D4286C-DD60-52F6-61DA-BCEB2AA6E8D7}"/>
              </a:ext>
            </a:extLst>
          </p:cNvPr>
          <p:cNvSpPr txBox="1"/>
          <p:nvPr/>
        </p:nvSpPr>
        <p:spPr>
          <a:xfrm>
            <a:off x="2138234" y="4675869"/>
            <a:ext cx="5605592" cy="1200329"/>
          </a:xfrm>
          <a:prstGeom prst="rect">
            <a:avLst/>
          </a:prstGeom>
          <a:solidFill>
            <a:schemeClr val="bg1"/>
          </a:solidFill>
        </p:spPr>
        <p:txBody>
          <a:bodyPr wrap="square" rtlCol="0">
            <a:spAutoFit/>
          </a:bodyPr>
          <a:lstStyle/>
          <a:p>
            <a:r>
              <a:rPr lang="en-US" b="1" i="1" dirty="0">
                <a:solidFill>
                  <a:srgbClr val="494949"/>
                </a:solidFill>
                <a:latin typeface="Google Sans"/>
              </a:rPr>
              <a:t>Recommended Reading</a:t>
            </a:r>
            <a:endParaRPr lang="en-US" b="1" i="1" dirty="0">
              <a:solidFill>
                <a:srgbClr val="494949"/>
              </a:solidFill>
              <a:latin typeface="Google Sans"/>
              <a:hlinkClick r:id="rId8">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IE" dirty="0">
                <a:solidFill>
                  <a:srgbClr val="00B0F0"/>
                </a:solidFill>
                <a:hlinkClick r:id="rId9">
                  <a:extLst>
                    <a:ext uri="{A12FA001-AC4F-418D-AE19-62706E023703}">
                      <ahyp:hlinkClr xmlns:ahyp="http://schemas.microsoft.com/office/drawing/2018/hyperlinkcolor" val="tx"/>
                    </a:ext>
                  </a:extLst>
                </a:hlinkClick>
              </a:rPr>
              <a:t>Introduction to LEADER Funding</a:t>
            </a:r>
            <a:endParaRPr lang="en-IE" dirty="0">
              <a:solidFill>
                <a:srgbClr val="00B0F0"/>
              </a:solidFill>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European Agricultural Fund for Rural Development</a:t>
            </a:r>
            <a:endParaRPr lang="en-US" dirty="0">
              <a:solidFill>
                <a:srgbClr val="00B0F0"/>
              </a:solidFill>
            </a:endParaRPr>
          </a:p>
          <a:p>
            <a:pPr marL="285750" indent="-285750">
              <a:buFont typeface="Arial" panose="020B0604020202020204" pitchFamily="34" charset="0"/>
              <a:buChar char="•"/>
            </a:pPr>
            <a:r>
              <a:rPr lang="en-IE" dirty="0">
                <a:solidFill>
                  <a:srgbClr val="00B0F0"/>
                </a:solidFill>
                <a:hlinkClick r:id="rId11">
                  <a:extLst>
                    <a:ext uri="{A12FA001-AC4F-418D-AE19-62706E023703}">
                      <ahyp:hlinkClr xmlns:ahyp="http://schemas.microsoft.com/office/drawing/2018/hyperlinkcolor" val="tx"/>
                    </a:ext>
                  </a:extLst>
                </a:hlinkClick>
              </a:rPr>
              <a:t>EU Funding Opportunities</a:t>
            </a:r>
            <a:endParaRPr lang="en-IE" dirty="0">
              <a:solidFill>
                <a:srgbClr val="459597"/>
              </a:solidFill>
            </a:endParaRPr>
          </a:p>
        </p:txBody>
      </p:sp>
    </p:spTree>
    <p:extLst>
      <p:ext uri="{BB962C8B-B14F-4D97-AF65-F5344CB8AC3E}">
        <p14:creationId xmlns:p14="http://schemas.microsoft.com/office/powerpoint/2010/main" val="2625821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67D90-CF58-FFE7-4B38-4F87116B934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748E344E-20D5-BD9D-089E-7973698AAF9A}"/>
              </a:ext>
            </a:extLst>
          </p:cNvPr>
          <p:cNvSpPr/>
          <p:nvPr/>
        </p:nvSpPr>
        <p:spPr>
          <a:xfrm>
            <a:off x="1438748" y="2309886"/>
            <a:ext cx="10029648" cy="41861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5FCBA1B2-AC27-420B-6E18-6199393DF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79465DBB-3866-F20F-142D-2F92403CE727}"/>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C411BC2-34A4-3A78-52D9-5E64E5F1F447}"/>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CLLD stands for Community-Led Local Development</a:t>
            </a:r>
          </a:p>
        </p:txBody>
      </p:sp>
      <p:sp>
        <p:nvSpPr>
          <p:cNvPr id="9" name="Text Placeholder 5">
            <a:extLst>
              <a:ext uri="{FF2B5EF4-FFF2-40B4-BE49-F238E27FC236}">
                <a16:creationId xmlns:a16="http://schemas.microsoft.com/office/drawing/2014/main" id="{92059BD3-87ED-B11F-02CF-B714A9CCD6CA}"/>
              </a:ext>
            </a:extLst>
          </p:cNvPr>
          <p:cNvSpPr txBox="1">
            <a:spLocks/>
          </p:cNvSpPr>
          <p:nvPr/>
        </p:nvSpPr>
        <p:spPr>
          <a:xfrm>
            <a:off x="1898649" y="2425704"/>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Objective: </a:t>
            </a:r>
            <a:r>
              <a:rPr lang="en-US" sz="2200" b="1" dirty="0">
                <a:solidFill>
                  <a:srgbClr val="494949"/>
                </a:solidFill>
              </a:rPr>
              <a:t>LEADER CLLD </a:t>
            </a:r>
            <a:r>
              <a:rPr lang="en-US" sz="2200" dirty="0">
                <a:solidFill>
                  <a:srgbClr val="494949"/>
                </a:solidFill>
              </a:rPr>
              <a:t>is an EU initiative specifically designed for the development of rural economies. </a:t>
            </a:r>
            <a:r>
              <a:rPr lang="en-US" sz="2200" b="1" dirty="0">
                <a:solidFill>
                  <a:srgbClr val="494949"/>
                </a:solidFill>
              </a:rPr>
              <a:t>CLLD</a:t>
            </a:r>
            <a:r>
              <a:rPr lang="en-US" sz="2200" dirty="0">
                <a:solidFill>
                  <a:srgbClr val="494949"/>
                </a:solidFill>
              </a:rPr>
              <a:t> stands for </a:t>
            </a:r>
            <a:r>
              <a:rPr lang="en-US" sz="2200" b="1" dirty="0">
                <a:solidFill>
                  <a:srgbClr val="494949"/>
                </a:solidFill>
              </a:rPr>
              <a:t>Community-Led Local Development, </a:t>
            </a:r>
            <a:r>
              <a:rPr lang="en-US" sz="2200" dirty="0">
                <a:solidFill>
                  <a:srgbClr val="494949"/>
                </a:solidFill>
              </a:rPr>
              <a:t>underpinning</a:t>
            </a:r>
            <a:r>
              <a:rPr lang="en-US" sz="2200" b="1" dirty="0">
                <a:solidFill>
                  <a:srgbClr val="494949"/>
                </a:solidFill>
              </a:rPr>
              <a:t> </a:t>
            </a:r>
            <a:r>
              <a:rPr lang="en-US" sz="2200" dirty="0">
                <a:solidFill>
                  <a:srgbClr val="494949"/>
                </a:solidFill>
                <a:hlinkClick r:id="rId5">
                  <a:extLst>
                    <a:ext uri="{A12FA001-AC4F-418D-AE19-62706E023703}">
                      <ahyp:hlinkClr xmlns:ahyp="http://schemas.microsoft.com/office/drawing/2018/hyperlinkcolor" val="tx"/>
                    </a:ext>
                  </a:extLst>
                </a:hlinkClick>
              </a:rPr>
              <a:t>rural community-led development</a:t>
            </a:r>
            <a:r>
              <a:rPr lang="en-US" sz="2200" dirty="0">
                <a:solidFill>
                  <a:srgbClr val="494949"/>
                </a:solidFill>
              </a:rPr>
              <a:t>. </a:t>
            </a:r>
          </a:p>
          <a:p>
            <a:pPr marL="104775" indent="0">
              <a:spcBef>
                <a:spcPts val="600"/>
              </a:spcBef>
            </a:pPr>
            <a:endParaRPr lang="en-US" sz="1000" dirty="0">
              <a:solidFill>
                <a:srgbClr val="494949"/>
              </a:solidFill>
            </a:endParaRPr>
          </a:p>
          <a:p>
            <a:pPr marL="104775" indent="0">
              <a:spcBef>
                <a:spcPts val="600"/>
              </a:spcBef>
            </a:pPr>
            <a:r>
              <a:rPr lang="en-US" sz="2200" dirty="0">
                <a:solidFill>
                  <a:srgbClr val="494949"/>
                </a:solidFill>
              </a:rPr>
              <a:t>It is a </a:t>
            </a:r>
            <a:r>
              <a:rPr lang="en-US" sz="2200" b="1" dirty="0">
                <a:solidFill>
                  <a:srgbClr val="494949"/>
                </a:solidFill>
              </a:rPr>
              <a:t>bottom-up,</a:t>
            </a:r>
            <a:r>
              <a:rPr lang="en-US" sz="2200" dirty="0">
                <a:solidFill>
                  <a:srgbClr val="494949"/>
                </a:solidFill>
              </a:rPr>
              <a:t> locally driven EU funding initiative that funds projects based on community needs, such as creating jobs, preserving heritage, promoting inclusion, and supporting the green economy. </a:t>
            </a:r>
          </a:p>
          <a:p>
            <a:pPr marL="104775" indent="0">
              <a:spcBef>
                <a:spcPts val="600"/>
              </a:spcBef>
            </a:pPr>
            <a:endParaRPr lang="en-US" sz="1000" dirty="0">
              <a:solidFill>
                <a:srgbClr val="494949"/>
              </a:solidFill>
            </a:endParaRPr>
          </a:p>
          <a:p>
            <a:pPr marL="104775" indent="0">
              <a:spcBef>
                <a:spcPts val="600"/>
              </a:spcBef>
            </a:pPr>
            <a:r>
              <a:rPr lang="en-US" sz="2200" dirty="0">
                <a:solidFill>
                  <a:srgbClr val="494949"/>
                </a:solidFill>
              </a:rPr>
              <a:t>Funded through the </a:t>
            </a:r>
            <a:r>
              <a:rPr lang="en-US" sz="2200" b="1" dirty="0">
                <a:solidFill>
                  <a:srgbClr val="494949"/>
                </a:solidFill>
              </a:rPr>
              <a:t>European Agricultural Fund for Rural Development (EAFRD)</a:t>
            </a:r>
            <a:r>
              <a:rPr lang="en-US" sz="2200" dirty="0">
                <a:solidFill>
                  <a:srgbClr val="494949"/>
                </a:solidFill>
              </a:rPr>
              <a:t>. Managed by </a:t>
            </a:r>
            <a:r>
              <a:rPr lang="en-US" sz="2200" b="1" dirty="0">
                <a:solidFill>
                  <a:srgbClr val="494949"/>
                </a:solidFill>
              </a:rPr>
              <a:t>Local Action Groups (LAGs)</a:t>
            </a:r>
            <a:r>
              <a:rPr lang="en-US" sz="2200" dirty="0">
                <a:solidFill>
                  <a:srgbClr val="494949"/>
                </a:solidFill>
              </a:rPr>
              <a:t> in rural areas. Designed to empower </a:t>
            </a:r>
            <a:r>
              <a:rPr lang="en-US" sz="2200" b="1" dirty="0">
                <a:solidFill>
                  <a:srgbClr val="494949"/>
                </a:solidFill>
              </a:rPr>
              <a:t>local communities to identify and fund projects</a:t>
            </a:r>
            <a:r>
              <a:rPr lang="en-US" sz="2200" dirty="0">
                <a:solidFill>
                  <a:srgbClr val="494949"/>
                </a:solidFill>
              </a:rPr>
              <a:t> that meet local needs. In each rural region, a </a:t>
            </a:r>
            <a:r>
              <a:rPr lang="en-US" sz="2200" b="1" dirty="0">
                <a:solidFill>
                  <a:srgbClr val="494949"/>
                </a:solidFill>
              </a:rPr>
              <a:t>Local Action Group (LAG)</a:t>
            </a:r>
            <a:r>
              <a:rPr lang="en-US" sz="2200" dirty="0">
                <a:solidFill>
                  <a:srgbClr val="494949"/>
                </a:solidFill>
              </a:rPr>
              <a:t> composed of community, private and public representatives decides on grants for local projects. </a:t>
            </a:r>
          </a:p>
          <a:p>
            <a:pPr marL="104775" indent="0">
              <a:spcBef>
                <a:spcPts val="600"/>
              </a:spcBef>
            </a:pPr>
            <a:endParaRPr lang="en-US" dirty="0"/>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4959C3C3-FEE1-5627-B169-2E9E4A1A1876}"/>
              </a:ext>
            </a:extLst>
          </p:cNvPr>
          <p:cNvCxnSpPr>
            <a:cxnSpLocks/>
            <a:stCxn id="7" idx="1"/>
            <a:endCxn id="11" idx="1"/>
          </p:cNvCxnSpPr>
          <p:nvPr/>
        </p:nvCxnSpPr>
        <p:spPr>
          <a:xfrm rot="10800000" flipH="1" flipV="1">
            <a:off x="798380" y="1835198"/>
            <a:ext cx="640368" cy="2567770"/>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AA000B5D-95F1-0327-F0C4-785F070C1ED7}"/>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30D59E7-3C1F-9B65-B00A-4540E334EEBB}"/>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(CLLD)</a:t>
            </a:r>
          </a:p>
          <a:p>
            <a:r>
              <a:rPr lang="en-US" sz="2400" i="1" dirty="0"/>
              <a:t>CLLD Community-Led Local Development</a:t>
            </a:r>
          </a:p>
        </p:txBody>
      </p:sp>
      <p:pic>
        <p:nvPicPr>
          <p:cNvPr id="3" name="Picture 2">
            <a:extLst>
              <a:ext uri="{FF2B5EF4-FFF2-40B4-BE49-F238E27FC236}">
                <a16:creationId xmlns:a16="http://schemas.microsoft.com/office/drawing/2014/main" id="{A8D933AE-D44D-ACF9-596A-29EBB37D37F4}"/>
              </a:ext>
            </a:extLst>
          </p:cNvPr>
          <p:cNvPicPr>
            <a:picLocks noChangeAspect="1"/>
          </p:cNvPicPr>
          <p:nvPr/>
        </p:nvPicPr>
        <p:blipFill>
          <a:blip r:embed="rId6"/>
          <a:stretch>
            <a:fillRect/>
          </a:stretch>
        </p:blipFill>
        <p:spPr>
          <a:xfrm>
            <a:off x="8281916" y="236167"/>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1604EE7E-D547-82B3-C785-8D795B0D6809}"/>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B8281FBC-A09D-A760-B8AE-5B274B0A30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9408" y="2657351"/>
            <a:ext cx="633914" cy="633914"/>
          </a:xfrm>
          <a:prstGeom prst="rect">
            <a:avLst/>
          </a:prstGeom>
        </p:spPr>
      </p:pic>
      <p:sp>
        <p:nvSpPr>
          <p:cNvPr id="48" name="TextBox 47">
            <a:extLst>
              <a:ext uri="{FF2B5EF4-FFF2-40B4-BE49-F238E27FC236}">
                <a16:creationId xmlns:a16="http://schemas.microsoft.com/office/drawing/2014/main" id="{5E28C9A3-F5E0-7F0A-BC1D-AD1C7EFCC6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spTree>
    <p:extLst>
      <p:ext uri="{BB962C8B-B14F-4D97-AF65-F5344CB8AC3E}">
        <p14:creationId xmlns:p14="http://schemas.microsoft.com/office/powerpoint/2010/main" val="4003577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5E650-479E-FC0D-369F-DA05AB3A6A92}"/>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29471C14-BDC4-FB9C-B87F-A5D2D042D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90BA691A-FB9F-EEBF-89A4-3004A87DCAE2}"/>
              </a:ext>
            </a:extLst>
          </p:cNvPr>
          <p:cNvSpPr/>
          <p:nvPr/>
        </p:nvSpPr>
        <p:spPr>
          <a:xfrm>
            <a:off x="590550" y="1737272"/>
            <a:ext cx="6372225" cy="315930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67B68BAD-390C-E568-888B-94C730BE4EBC}"/>
              </a:ext>
            </a:extLst>
          </p:cNvPr>
          <p:cNvSpPr txBox="1">
            <a:spLocks/>
          </p:cNvSpPr>
          <p:nvPr/>
        </p:nvSpPr>
        <p:spPr>
          <a:xfrm>
            <a:off x="837849" y="1939825"/>
            <a:ext cx="637222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Example:</a:t>
            </a:r>
          </a:p>
          <a:p>
            <a:pPr marL="104775" indent="0"/>
            <a:r>
              <a:rPr lang="en-US" sz="2200" dirty="0">
                <a:solidFill>
                  <a:srgbClr val="494949"/>
                </a:solidFill>
              </a:rPr>
              <a:t>Funds can support tourism, culture, craft, food, </a:t>
            </a:r>
            <a:r>
              <a:rPr lang="en-US" sz="2200" dirty="0" err="1">
                <a:solidFill>
                  <a:srgbClr val="494949"/>
                </a:solidFill>
              </a:rPr>
              <a:t>digitalisation</a:t>
            </a:r>
            <a:r>
              <a:rPr lang="en-US" sz="2200" dirty="0">
                <a:solidFill>
                  <a:srgbClr val="494949"/>
                </a:solidFill>
              </a:rPr>
              <a:t>, environment, and social innovation. </a:t>
            </a:r>
          </a:p>
          <a:p>
            <a:pPr marL="104775" indent="0"/>
            <a:r>
              <a:rPr lang="en-US" sz="2200" dirty="0">
                <a:solidFill>
                  <a:srgbClr val="494949"/>
                </a:solidFill>
              </a:rPr>
              <a:t>Usually </a:t>
            </a:r>
            <a:r>
              <a:rPr lang="en-US" sz="2200" b="1" dirty="0">
                <a:solidFill>
                  <a:srgbClr val="494949"/>
                </a:solidFill>
              </a:rPr>
              <a:t>50-75% co-funding</a:t>
            </a:r>
            <a:r>
              <a:rPr lang="en-US" sz="2200" dirty="0">
                <a:solidFill>
                  <a:srgbClr val="494949"/>
                </a:solidFill>
              </a:rPr>
              <a:t>, depending on national rules. </a:t>
            </a:r>
          </a:p>
          <a:p>
            <a:pPr marL="104775" indent="0"/>
            <a:r>
              <a:rPr lang="en-US" sz="2200" dirty="0">
                <a:solidFill>
                  <a:srgbClr val="494949"/>
                </a:solidFill>
              </a:rPr>
              <a:t>Those eligible include NGOs, small businesses, municipalities, social enterprises, and individuals (with viable plans).</a:t>
            </a:r>
          </a:p>
        </p:txBody>
      </p:sp>
      <p:sp>
        <p:nvSpPr>
          <p:cNvPr id="33" name="Freeform 28">
            <a:extLst>
              <a:ext uri="{FF2B5EF4-FFF2-40B4-BE49-F238E27FC236}">
                <a16:creationId xmlns:a16="http://schemas.microsoft.com/office/drawing/2014/main" id="{FC7808B3-3D93-CDE5-868E-AAD7AA48BEAC}"/>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3B34DF7-966E-EB22-D700-FAC6CA9FD2BE}"/>
              </a:ext>
            </a:extLst>
          </p:cNvPr>
          <p:cNvSpPr txBox="1">
            <a:spLocks/>
          </p:cNvSpPr>
          <p:nvPr/>
        </p:nvSpPr>
        <p:spPr>
          <a:xfrm>
            <a:off x="477387" y="263037"/>
            <a:ext cx="708926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b="1" dirty="0"/>
              <a:t>LEADER (CLLD)</a:t>
            </a:r>
          </a:p>
          <a:p>
            <a:r>
              <a:rPr lang="en-US" sz="2400" i="1" dirty="0"/>
              <a:t>CLLD Community-Led Local Development</a:t>
            </a:r>
          </a:p>
        </p:txBody>
      </p:sp>
      <p:pic>
        <p:nvPicPr>
          <p:cNvPr id="43" name="Graphic 42" descr="Excellent with solid fill">
            <a:extLst>
              <a:ext uri="{FF2B5EF4-FFF2-40B4-BE49-F238E27FC236}">
                <a16:creationId xmlns:a16="http://schemas.microsoft.com/office/drawing/2014/main" id="{0AF037A3-1D47-3F4A-3AA8-6E7360675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550" y="1737271"/>
            <a:ext cx="749373" cy="749373"/>
          </a:xfrm>
          <a:prstGeom prst="rect">
            <a:avLst/>
          </a:prstGeom>
        </p:spPr>
      </p:pic>
      <p:sp>
        <p:nvSpPr>
          <p:cNvPr id="2" name="Text Placeholder 11">
            <a:extLst>
              <a:ext uri="{FF2B5EF4-FFF2-40B4-BE49-F238E27FC236}">
                <a16:creationId xmlns:a16="http://schemas.microsoft.com/office/drawing/2014/main" id="{1830F470-2FCA-21F6-372A-42ACC8CCE747}"/>
              </a:ext>
            </a:extLst>
          </p:cNvPr>
          <p:cNvSpPr txBox="1">
            <a:spLocks/>
          </p:cNvSpPr>
          <p:nvPr/>
        </p:nvSpPr>
        <p:spPr>
          <a:xfrm>
            <a:off x="914399" y="5040893"/>
            <a:ext cx="644842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b="1" dirty="0">
                <a:solidFill>
                  <a:srgbClr val="E96751"/>
                </a:solidFill>
              </a:rPr>
              <a:t>Case Study: </a:t>
            </a:r>
            <a:r>
              <a:rPr lang="en-US" sz="2600" b="1" dirty="0">
                <a:solidFill>
                  <a:srgbClr val="459597"/>
                </a:solidFill>
              </a:rPr>
              <a:t>Funding Opportunities Open </a:t>
            </a:r>
          </a:p>
          <a:p>
            <a:pPr marL="0" indent="0">
              <a:spcBef>
                <a:spcPts val="0"/>
              </a:spcBef>
              <a:buNone/>
            </a:pPr>
            <a:r>
              <a:rPr lang="en-US" sz="2600" dirty="0">
                <a:solidFill>
                  <a:srgbClr val="494949"/>
                </a:solidFill>
              </a:rPr>
              <a:t>Tourist Accommodation Development in Donegal, Ireland </a:t>
            </a:r>
            <a:r>
              <a:rPr lang="en-US" sz="2400" i="1" dirty="0">
                <a:solidFill>
                  <a:srgbClr val="494949"/>
                </a:solidFill>
              </a:rPr>
              <a:t>(Next Slide)</a:t>
            </a:r>
          </a:p>
          <a:p>
            <a:pPr>
              <a:spcBef>
                <a:spcPts val="0"/>
              </a:spcBef>
            </a:pPr>
            <a:endParaRPr lang="en-IE" dirty="0"/>
          </a:p>
        </p:txBody>
      </p:sp>
      <p:pic>
        <p:nvPicPr>
          <p:cNvPr id="3" name="Picture 2">
            <a:extLst>
              <a:ext uri="{FF2B5EF4-FFF2-40B4-BE49-F238E27FC236}">
                <a16:creationId xmlns:a16="http://schemas.microsoft.com/office/drawing/2014/main" id="{6A2B1009-2AA3-91E0-FD0F-A8A263CC35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pic>
        <p:nvPicPr>
          <p:cNvPr id="2050" name="Picture 2">
            <a:extLst>
              <a:ext uri="{FF2B5EF4-FFF2-40B4-BE49-F238E27FC236}">
                <a16:creationId xmlns:a16="http://schemas.microsoft.com/office/drawing/2014/main" id="{77C4A26B-A3A8-7813-F257-3AF4E1F7A5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6342"/>
          <a:stretch>
            <a:fillRect/>
          </a:stretch>
        </p:blipFill>
        <p:spPr bwMode="auto">
          <a:xfrm>
            <a:off x="7697728" y="1853136"/>
            <a:ext cx="3509962" cy="246168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3">
            <a:extLst>
              <a:ext uri="{FF2B5EF4-FFF2-40B4-BE49-F238E27FC236}">
                <a16:creationId xmlns:a16="http://schemas.microsoft.com/office/drawing/2014/main" id="{1ED1D4A3-3CB7-1AF7-851E-DBE409CB1380}"/>
              </a:ext>
            </a:extLst>
          </p:cNvPr>
          <p:cNvSpPr txBox="1">
            <a:spLocks/>
          </p:cNvSpPr>
          <p:nvPr/>
        </p:nvSpPr>
        <p:spPr>
          <a:xfrm>
            <a:off x="7429500"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Website </a:t>
            </a:r>
            <a:r>
              <a:rPr lang="en-US" sz="1600" dirty="0">
                <a:hlinkClick r:id="rId9">
                  <a:extLst>
                    <a:ext uri="{A12FA001-AC4F-418D-AE19-62706E023703}">
                      <ahyp:hlinkClr xmlns:ahyp="http://schemas.microsoft.com/office/drawing/2018/hyperlinkcolor" val="tx"/>
                    </a:ext>
                  </a:extLst>
                </a:hlinkClick>
              </a:rPr>
              <a:t>https://dldc.org/leader-programme-2023-2027-targeted-call-for-tourist-accommodation-projects/</a:t>
            </a:r>
            <a:r>
              <a:rPr lang="en-US" sz="1600" dirty="0"/>
              <a:t> </a:t>
            </a:r>
            <a:endParaRPr lang="en-US" sz="1600" dirty="0">
              <a:latin typeface="+mn-lt"/>
            </a:endParaRPr>
          </a:p>
        </p:txBody>
      </p:sp>
    </p:spTree>
    <p:extLst>
      <p:ext uri="{BB962C8B-B14F-4D97-AF65-F5344CB8AC3E}">
        <p14:creationId xmlns:p14="http://schemas.microsoft.com/office/powerpoint/2010/main" val="1433945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0B4DE-DF1E-A82A-5329-47BE9D07CF59}"/>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432E922-1FEE-5409-3B4F-C79A707E601F}"/>
              </a:ext>
            </a:extLst>
          </p:cNvPr>
          <p:cNvCxnSpPr>
            <a:cxnSpLocks/>
          </p:cNvCxnSpPr>
          <p:nvPr/>
        </p:nvCxnSpPr>
        <p:spPr>
          <a:xfrm>
            <a:off x="0" y="136495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39AA07F1-ACFB-6ADC-8155-FD321E9F4688}"/>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D7168D1C-5CAA-293F-2A08-4890075B163F}"/>
              </a:ext>
            </a:extLst>
          </p:cNvPr>
          <p:cNvSpPr/>
          <p:nvPr/>
        </p:nvSpPr>
        <p:spPr>
          <a:xfrm>
            <a:off x="1531042" y="1685651"/>
            <a:ext cx="9882026"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8C0B73DA-38F3-B355-2AA4-826F2DE11DB0}"/>
              </a:ext>
            </a:extLst>
          </p:cNvPr>
          <p:cNvSpPr/>
          <p:nvPr/>
        </p:nvSpPr>
        <p:spPr>
          <a:xfrm>
            <a:off x="853709" y="1550185"/>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2" name="Freeform: Shape 11">
            <a:extLst>
              <a:ext uri="{FF2B5EF4-FFF2-40B4-BE49-F238E27FC236}">
                <a16:creationId xmlns:a16="http://schemas.microsoft.com/office/drawing/2014/main" id="{CD4F2B19-1E49-5694-154D-7DA1B2C1F604}"/>
              </a:ext>
            </a:extLst>
          </p:cNvPr>
          <p:cNvSpPr/>
          <p:nvPr/>
        </p:nvSpPr>
        <p:spPr>
          <a:xfrm>
            <a:off x="1924980" y="2955739"/>
            <a:ext cx="9488088" cy="1445630"/>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B5CEE7C8-F2A1-4F4A-80EA-59972F1820EB}"/>
              </a:ext>
            </a:extLst>
          </p:cNvPr>
          <p:cNvSpPr/>
          <p:nvPr/>
        </p:nvSpPr>
        <p:spPr>
          <a:xfrm>
            <a:off x="1247646" y="304670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842465A6-ECEF-1F6D-4FB8-67BB36ED8E37}"/>
              </a:ext>
            </a:extLst>
          </p:cNvPr>
          <p:cNvSpPr/>
          <p:nvPr/>
        </p:nvSpPr>
        <p:spPr>
          <a:xfrm>
            <a:off x="1531042" y="4543221"/>
            <a:ext cx="9882026" cy="205548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buNone/>
            </a:pPr>
            <a:endParaRPr lang="en-GB" sz="5600" kern="1200" dirty="0"/>
          </a:p>
        </p:txBody>
      </p:sp>
      <p:sp>
        <p:nvSpPr>
          <p:cNvPr id="15" name="Oval 14">
            <a:extLst>
              <a:ext uri="{FF2B5EF4-FFF2-40B4-BE49-F238E27FC236}">
                <a16:creationId xmlns:a16="http://schemas.microsoft.com/office/drawing/2014/main" id="{70FA5B83-D3E6-2AA2-E158-0EE7406DFAF6}"/>
              </a:ext>
            </a:extLst>
          </p:cNvPr>
          <p:cNvSpPr/>
          <p:nvPr/>
        </p:nvSpPr>
        <p:spPr>
          <a:xfrm>
            <a:off x="853709" y="4801385"/>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6016DD4A-D828-A6FB-94CD-360E757A4D5B}"/>
              </a:ext>
            </a:extLst>
          </p:cNvPr>
          <p:cNvSpPr>
            <a:spLocks noGrp="1"/>
          </p:cNvSpPr>
          <p:nvPr>
            <p:ph type="body" sz="quarter" idx="18"/>
          </p:nvPr>
        </p:nvSpPr>
        <p:spPr>
          <a:xfrm>
            <a:off x="2339609" y="1776612"/>
            <a:ext cx="8942225" cy="901809"/>
          </a:xfrm>
        </p:spPr>
        <p:txBody>
          <a:bodyPr anchor="ctr"/>
          <a:lstStyle/>
          <a:p>
            <a:pPr marL="0" indent="0"/>
            <a:r>
              <a:rPr lang="en-US" sz="2200" b="1" dirty="0">
                <a:solidFill>
                  <a:schemeClr val="bg1"/>
                </a:solidFill>
              </a:rPr>
              <a:t>Donegal Local Development Company CLG (DLDC) and Donegal Local Community Development Committee (LCDC) </a:t>
            </a:r>
            <a:r>
              <a:rPr lang="en-US" sz="2200" dirty="0">
                <a:solidFill>
                  <a:schemeClr val="bg1"/>
                </a:solidFill>
              </a:rPr>
              <a:t>announce funding for tourist accommodation projects under the LEADER </a:t>
            </a:r>
            <a:r>
              <a:rPr lang="en-US" sz="2200" dirty="0" err="1">
                <a:solidFill>
                  <a:schemeClr val="bg1"/>
                </a:solidFill>
              </a:rPr>
              <a:t>Programme</a:t>
            </a:r>
            <a:r>
              <a:rPr lang="en-US" sz="2200" dirty="0">
                <a:solidFill>
                  <a:schemeClr val="bg1"/>
                </a:solidFill>
              </a:rPr>
              <a:t>. </a:t>
            </a:r>
          </a:p>
        </p:txBody>
      </p:sp>
      <p:sp>
        <p:nvSpPr>
          <p:cNvPr id="17" name="Text Placeholder 4">
            <a:extLst>
              <a:ext uri="{FF2B5EF4-FFF2-40B4-BE49-F238E27FC236}">
                <a16:creationId xmlns:a16="http://schemas.microsoft.com/office/drawing/2014/main" id="{68BE41BD-6B45-D26A-C7CE-45CB01FBAD2B}"/>
              </a:ext>
            </a:extLst>
          </p:cNvPr>
          <p:cNvSpPr txBox="1">
            <a:spLocks/>
          </p:cNvSpPr>
          <p:nvPr/>
        </p:nvSpPr>
        <p:spPr>
          <a:xfrm>
            <a:off x="2339608" y="5145087"/>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pPr>
            <a:r>
              <a:rPr lang="en-US" sz="2200" dirty="0">
                <a:solidFill>
                  <a:schemeClr val="bg1"/>
                </a:solidFill>
              </a:rPr>
              <a:t>Grants of up to €50,000 are available for projects under the Agricultural Diversification and Rural Tourism &amp; Recreation sub-themes.  </a:t>
            </a:r>
          </a:p>
          <a:p>
            <a:pPr marL="0" indent="0">
              <a:spcBef>
                <a:spcPts val="0"/>
              </a:spcBef>
              <a:spcAft>
                <a:spcPts val="600"/>
              </a:spcAft>
            </a:pPr>
            <a:r>
              <a:rPr lang="en-US" sz="2200" dirty="0">
                <a:solidFill>
                  <a:schemeClr val="bg1"/>
                </a:solidFill>
              </a:rPr>
              <a:t>These grants are designed to support enterprises in developing high-quality tourist accommodations. Private applicants are eligible to receive up to 50% of their project’s cost in funding, with community applicants eligible for up to 75% of the financing.  </a:t>
            </a:r>
          </a:p>
        </p:txBody>
      </p:sp>
      <p:sp>
        <p:nvSpPr>
          <p:cNvPr id="19" name="Text Placeholder 4">
            <a:extLst>
              <a:ext uri="{FF2B5EF4-FFF2-40B4-BE49-F238E27FC236}">
                <a16:creationId xmlns:a16="http://schemas.microsoft.com/office/drawing/2014/main" id="{C49DB631-3AC9-BA3E-8A1E-A920AC25A9AC}"/>
              </a:ext>
            </a:extLst>
          </p:cNvPr>
          <p:cNvSpPr txBox="1">
            <a:spLocks/>
          </p:cNvSpPr>
          <p:nvPr/>
        </p:nvSpPr>
        <p:spPr>
          <a:xfrm>
            <a:off x="2710832" y="3208464"/>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The Local Development Strategy (LDS), </a:t>
            </a:r>
            <a:r>
              <a:rPr lang="en-US" sz="2200" dirty="0">
                <a:solidFill>
                  <a:schemeClr val="bg1"/>
                </a:solidFill>
              </a:rPr>
              <a:t>created in consultation with local communities, aims to enhance Donegal’s tourism offerings, boost rural tourism and support local tourism enterprises while promoting economic development and maintaining environmental sustainability. </a:t>
            </a:r>
          </a:p>
        </p:txBody>
      </p:sp>
      <p:pic>
        <p:nvPicPr>
          <p:cNvPr id="21" name="Graphic 20" descr="Target with solid fill">
            <a:extLst>
              <a:ext uri="{FF2B5EF4-FFF2-40B4-BE49-F238E27FC236}">
                <a16:creationId xmlns:a16="http://schemas.microsoft.com/office/drawing/2014/main" id="{07341983-FC35-3EDA-D07D-0BD9525E0A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842" y="1770318"/>
            <a:ext cx="914400" cy="914400"/>
          </a:xfrm>
          <a:prstGeom prst="rect">
            <a:avLst/>
          </a:prstGeom>
        </p:spPr>
      </p:pic>
      <p:pic>
        <p:nvPicPr>
          <p:cNvPr id="23" name="Graphic 22" descr="Bullseye with solid fill">
            <a:extLst>
              <a:ext uri="{FF2B5EF4-FFF2-40B4-BE49-F238E27FC236}">
                <a16:creationId xmlns:a16="http://schemas.microsoft.com/office/drawing/2014/main" id="{9BECAAFE-BEB8-D898-DDC1-CDEC9D240D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7779" y="3266836"/>
            <a:ext cx="914400" cy="914400"/>
          </a:xfrm>
          <a:prstGeom prst="rect">
            <a:avLst/>
          </a:prstGeom>
        </p:spPr>
      </p:pic>
      <p:pic>
        <p:nvPicPr>
          <p:cNvPr id="25" name="Graphic 24" descr="Handshake with solid fill">
            <a:extLst>
              <a:ext uri="{FF2B5EF4-FFF2-40B4-BE49-F238E27FC236}">
                <a16:creationId xmlns:a16="http://schemas.microsoft.com/office/drawing/2014/main" id="{92D26CE6-1653-7208-351D-C38231C05E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842" y="5015221"/>
            <a:ext cx="914400" cy="914400"/>
          </a:xfrm>
          <a:prstGeom prst="rect">
            <a:avLst/>
          </a:prstGeom>
        </p:spPr>
      </p:pic>
      <p:sp>
        <p:nvSpPr>
          <p:cNvPr id="18" name="Text Placeholder 11">
            <a:extLst>
              <a:ext uri="{FF2B5EF4-FFF2-40B4-BE49-F238E27FC236}">
                <a16:creationId xmlns:a16="http://schemas.microsoft.com/office/drawing/2014/main" id="{55DBF1DD-87B9-110A-DD1A-B61E2C748A1B}"/>
              </a:ext>
            </a:extLst>
          </p:cNvPr>
          <p:cNvSpPr txBox="1">
            <a:spLocks/>
          </p:cNvSpPr>
          <p:nvPr/>
        </p:nvSpPr>
        <p:spPr>
          <a:xfrm>
            <a:off x="296824" y="240971"/>
            <a:ext cx="1106044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E96751"/>
                </a:solidFill>
              </a:rPr>
              <a:t>Case Study: </a:t>
            </a:r>
            <a:r>
              <a:rPr lang="en-US" b="1" dirty="0">
                <a:solidFill>
                  <a:srgbClr val="459597"/>
                </a:solidFill>
              </a:rPr>
              <a:t>Funding Opportunities Open </a:t>
            </a:r>
          </a:p>
          <a:p>
            <a:pPr marL="0" indent="0">
              <a:buNone/>
            </a:pPr>
            <a:r>
              <a:rPr lang="en-US" sz="2600" dirty="0">
                <a:solidFill>
                  <a:srgbClr val="494949"/>
                </a:solidFill>
              </a:rPr>
              <a:t>Tourist Accommodation Development in Donegal, Ireland</a:t>
            </a:r>
          </a:p>
          <a:p>
            <a:endParaRPr lang="en-IE" dirty="0"/>
          </a:p>
        </p:txBody>
      </p:sp>
    </p:spTree>
    <p:extLst>
      <p:ext uri="{BB962C8B-B14F-4D97-AF65-F5344CB8AC3E}">
        <p14:creationId xmlns:p14="http://schemas.microsoft.com/office/powerpoint/2010/main" val="672904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877BB-5DFF-5FA5-018F-D41F6F6B24B5}"/>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9D7A60FD-1737-18E9-ADCD-E51B404953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932C9456-F5F7-4245-CA3A-68C081EA953F}"/>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094BE8-FF12-70C1-A774-892EC8E61CF1}"/>
              </a:ext>
            </a:extLst>
          </p:cNvPr>
          <p:cNvSpPr txBox="1">
            <a:spLocks/>
          </p:cNvSpPr>
          <p:nvPr/>
        </p:nvSpPr>
        <p:spPr>
          <a:xfrm>
            <a:off x="43709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EU LEADER funded projects</a:t>
            </a:r>
          </a:p>
        </p:txBody>
      </p:sp>
      <p:sp>
        <p:nvSpPr>
          <p:cNvPr id="2" name="Flowchart: Alternate Process 1">
            <a:extLst>
              <a:ext uri="{FF2B5EF4-FFF2-40B4-BE49-F238E27FC236}">
                <a16:creationId xmlns:a16="http://schemas.microsoft.com/office/drawing/2014/main" id="{7DDF1682-ED63-1401-1893-12F99D859FF8}"/>
              </a:ext>
            </a:extLst>
          </p:cNvPr>
          <p:cNvSpPr/>
          <p:nvPr/>
        </p:nvSpPr>
        <p:spPr>
          <a:xfrm>
            <a:off x="1320768" y="1391825"/>
            <a:ext cx="10029647" cy="2570575"/>
          </a:xfrm>
          <a:prstGeom prst="flowChartAlternateProcess">
            <a:avLst/>
          </a:prstGeom>
          <a:no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94949"/>
              </a:solidFill>
            </a:endParaRPr>
          </a:p>
        </p:txBody>
      </p:sp>
      <p:sp>
        <p:nvSpPr>
          <p:cNvPr id="3" name="Text Placeholder 5">
            <a:extLst>
              <a:ext uri="{FF2B5EF4-FFF2-40B4-BE49-F238E27FC236}">
                <a16:creationId xmlns:a16="http://schemas.microsoft.com/office/drawing/2014/main" id="{0192AD82-E32C-659F-681F-CDCB20C0FE94}"/>
              </a:ext>
            </a:extLst>
          </p:cNvPr>
          <p:cNvSpPr txBox="1">
            <a:spLocks/>
          </p:cNvSpPr>
          <p:nvPr/>
        </p:nvSpPr>
        <p:spPr>
          <a:xfrm>
            <a:off x="2004086" y="154105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C7C69"/>
                </a:solidFill>
              </a:rPr>
              <a:t>Examples</a:t>
            </a:r>
          </a:p>
          <a:p>
            <a:pPr marL="342900" indent="-342900">
              <a:spcAft>
                <a:spcPts val="600"/>
              </a:spcAft>
              <a:buFont typeface="Wingdings" panose="05000000000000000000" pitchFamily="2" charset="2"/>
              <a:buChar char="v"/>
            </a:pPr>
            <a:r>
              <a:rPr lang="en-US" sz="2200" dirty="0">
                <a:solidFill>
                  <a:srgbClr val="494949"/>
                </a:solidFill>
              </a:rPr>
              <a:t>In Co. Clare, Ireland, </a:t>
            </a:r>
            <a:r>
              <a:rPr lang="en-US" sz="2200" dirty="0">
                <a:solidFill>
                  <a:srgbClr val="494949"/>
                </a:solidFill>
                <a:hlinkClick r:id="rId5">
                  <a:extLst>
                    <a:ext uri="{A12FA001-AC4F-418D-AE19-62706E023703}">
                      <ahyp:hlinkClr xmlns:ahyp="http://schemas.microsoft.com/office/drawing/2018/hyperlinkcolor" val="tx"/>
                    </a:ext>
                  </a:extLst>
                </a:hlinkClick>
              </a:rPr>
              <a:t>Castle Darcy Glamping </a:t>
            </a:r>
            <a:r>
              <a:rPr lang="en-US" sz="2200" dirty="0">
                <a:solidFill>
                  <a:srgbClr val="494949"/>
                </a:solidFill>
              </a:rPr>
              <a:t>a glamping pods project received a </a:t>
            </a:r>
            <a:r>
              <a:rPr lang="en-US" sz="2200" dirty="0">
                <a:solidFill>
                  <a:srgbClr val="494949"/>
                </a:solidFill>
                <a:hlinkClick r:id="rId6">
                  <a:extLst>
                    <a:ext uri="{A12FA001-AC4F-418D-AE19-62706E023703}">
                      <ahyp:hlinkClr xmlns:ahyp="http://schemas.microsoft.com/office/drawing/2018/hyperlinkcolor" val="tx"/>
                    </a:ext>
                  </a:extLst>
                </a:hlinkClick>
              </a:rPr>
              <a:t>€200,000 LEADER grant</a:t>
            </a:r>
            <a:r>
              <a:rPr lang="en-US" sz="2200" dirty="0">
                <a:solidFill>
                  <a:srgbClr val="494949"/>
                </a:solidFill>
              </a:rPr>
              <a:t>. </a:t>
            </a:r>
          </a:p>
          <a:p>
            <a:pPr marL="342900" indent="-342900">
              <a:spcAft>
                <a:spcPts val="600"/>
              </a:spcAft>
              <a:buFont typeface="Wingdings" panose="05000000000000000000" pitchFamily="2" charset="2"/>
              <a:buChar char="v"/>
            </a:pPr>
            <a:r>
              <a:rPr lang="en-US" sz="2200" b="1" dirty="0">
                <a:solidFill>
                  <a:srgbClr val="EC7C69"/>
                </a:solidFill>
              </a:rPr>
              <a:t>Example: </a:t>
            </a:r>
            <a:r>
              <a:rPr lang="en-US" sz="2200" dirty="0">
                <a:solidFill>
                  <a:srgbClr val="494949"/>
                </a:solidFill>
              </a:rPr>
              <a:t>In Donegal, </a:t>
            </a:r>
            <a:r>
              <a:rPr lang="en-US" sz="2200" dirty="0">
                <a:solidFill>
                  <a:srgbClr val="494949"/>
                </a:solidFill>
                <a:hlinkClick r:id="rId7">
                  <a:extLst>
                    <a:ext uri="{A12FA001-AC4F-418D-AE19-62706E023703}">
                      <ahyp:hlinkClr xmlns:ahyp="http://schemas.microsoft.com/office/drawing/2018/hyperlinkcolor" val="tx"/>
                    </a:ext>
                  </a:extLst>
                </a:hlinkClick>
              </a:rPr>
              <a:t>“</a:t>
            </a:r>
            <a:r>
              <a:rPr lang="en-US" sz="2200" dirty="0" err="1">
                <a:solidFill>
                  <a:srgbClr val="494949"/>
                </a:solidFill>
                <a:hlinkClick r:id="rId7">
                  <a:extLst>
                    <a:ext uri="{A12FA001-AC4F-418D-AE19-62706E023703}">
                      <ahyp:hlinkClr xmlns:ahyp="http://schemas.microsoft.com/office/drawing/2018/hyperlinkcolor" val="tx"/>
                    </a:ext>
                  </a:extLst>
                </a:hlinkClick>
              </a:rPr>
              <a:t>Owenea</a:t>
            </a:r>
            <a:r>
              <a:rPr lang="en-US" sz="2200" dirty="0">
                <a:solidFill>
                  <a:srgbClr val="494949"/>
                </a:solidFill>
                <a:hlinkClick r:id="rId7">
                  <a:extLst>
                    <a:ext uri="{A12FA001-AC4F-418D-AE19-62706E023703}">
                      <ahyp:hlinkClr xmlns:ahyp="http://schemas.microsoft.com/office/drawing/2018/hyperlinkcolor" val="tx"/>
                    </a:ext>
                  </a:extLst>
                </a:hlinkClick>
              </a:rPr>
              <a:t> River Rest” glamping cabins </a:t>
            </a:r>
            <a:r>
              <a:rPr lang="en-US" sz="2200" dirty="0">
                <a:solidFill>
                  <a:srgbClr val="494949"/>
                </a:solidFill>
              </a:rPr>
              <a:t>were awarded €97,700 via </a:t>
            </a:r>
            <a:r>
              <a:rPr lang="en-US" sz="2200" dirty="0">
                <a:solidFill>
                  <a:srgbClr val="494949"/>
                </a:solidFill>
                <a:hlinkClick r:id="rId8">
                  <a:extLst>
                    <a:ext uri="{A12FA001-AC4F-418D-AE19-62706E023703}">
                      <ahyp:hlinkClr xmlns:ahyp="http://schemas.microsoft.com/office/drawing/2018/hyperlinkcolor" val="tx"/>
                    </a:ext>
                  </a:extLst>
                </a:hlinkClick>
              </a:rPr>
              <a:t>LEADER</a:t>
            </a:r>
            <a:r>
              <a:rPr lang="en-US" sz="2200" dirty="0">
                <a:solidFill>
                  <a:srgbClr val="494949"/>
                </a:solidFill>
              </a:rPr>
              <a:t> under the farm diversification scheme. </a:t>
            </a:r>
          </a:p>
        </p:txBody>
      </p:sp>
      <p:pic>
        <p:nvPicPr>
          <p:cNvPr id="4" name="Graphic 3" descr="Excellent with solid fill">
            <a:extLst>
              <a:ext uri="{FF2B5EF4-FFF2-40B4-BE49-F238E27FC236}">
                <a16:creationId xmlns:a16="http://schemas.microsoft.com/office/drawing/2014/main" id="{DAFE5EF1-7BB7-1AEA-26F4-5F5403F75A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5547" y="1531369"/>
            <a:ext cx="749373" cy="749373"/>
          </a:xfrm>
          <a:prstGeom prst="rect">
            <a:avLst/>
          </a:prstGeom>
        </p:spPr>
      </p:pic>
      <p:pic>
        <p:nvPicPr>
          <p:cNvPr id="12" name="Picture 11">
            <a:extLst>
              <a:ext uri="{FF2B5EF4-FFF2-40B4-BE49-F238E27FC236}">
                <a16:creationId xmlns:a16="http://schemas.microsoft.com/office/drawing/2014/main" id="{90DBB31F-AA52-892B-02FF-E83FC1A286B2}"/>
              </a:ext>
            </a:extLst>
          </p:cNvPr>
          <p:cNvPicPr>
            <a:picLocks noChangeAspect="1"/>
          </p:cNvPicPr>
          <p:nvPr/>
        </p:nvPicPr>
        <p:blipFill>
          <a:blip r:embed="rId11"/>
          <a:stretch>
            <a:fillRect/>
          </a:stretch>
        </p:blipFill>
        <p:spPr>
          <a:xfrm>
            <a:off x="2582203" y="4095471"/>
            <a:ext cx="7506775" cy="2442956"/>
          </a:xfrm>
          <a:prstGeom prst="rect">
            <a:avLst/>
          </a:prstGeom>
        </p:spPr>
      </p:pic>
    </p:spTree>
    <p:extLst>
      <p:ext uri="{BB962C8B-B14F-4D97-AF65-F5344CB8AC3E}">
        <p14:creationId xmlns:p14="http://schemas.microsoft.com/office/powerpoint/2010/main" val="561701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8BFC-F94B-7D3E-A8EC-42E67E4C9C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994CCCB-F5C9-33C4-4904-0DD53EC4F767}"/>
              </a:ext>
            </a:extLst>
          </p:cNvPr>
          <p:cNvSpPr>
            <a:spLocks noGrp="1"/>
          </p:cNvSpPr>
          <p:nvPr>
            <p:ph type="body" sz="quarter" idx="18"/>
          </p:nvPr>
        </p:nvSpPr>
        <p:spPr>
          <a:xfrm>
            <a:off x="798380" y="1741785"/>
            <a:ext cx="10614687" cy="1100031"/>
          </a:xfrm>
        </p:spPr>
        <p:txBody>
          <a:bodyPr/>
          <a:lstStyle/>
          <a:p>
            <a:pPr marL="0" indent="0">
              <a:spcAft>
                <a:spcPts val="600"/>
              </a:spcAft>
            </a:pPr>
            <a:r>
              <a:rPr lang="en-US" dirty="0"/>
              <a:t>To pursue this, contact your local </a:t>
            </a:r>
            <a:r>
              <a:rPr lang="en-US" b="1" dirty="0"/>
              <a:t>LEADER LAG </a:t>
            </a:r>
            <a:r>
              <a:rPr lang="en-US" dirty="0"/>
              <a:t>through the county or regional partnership – they can advise on criteria (you’ll usually need to show rural economic benefit, job creation, community impact, etc.). Find your local LEADER office or website. </a:t>
            </a:r>
          </a:p>
          <a:p>
            <a:pPr marL="0" indent="0">
              <a:spcAft>
                <a:spcPts val="600"/>
              </a:spcAft>
            </a:pPr>
            <a:endParaRPr lang="en-US" dirty="0"/>
          </a:p>
        </p:txBody>
      </p:sp>
      <p:sp>
        <p:nvSpPr>
          <p:cNvPr id="4" name="Text Placeholder 3">
            <a:extLst>
              <a:ext uri="{FF2B5EF4-FFF2-40B4-BE49-F238E27FC236}">
                <a16:creationId xmlns:a16="http://schemas.microsoft.com/office/drawing/2014/main" id="{D2B5C9DC-BBB7-F440-CA89-9BDF998FC6BB}"/>
              </a:ext>
            </a:extLst>
          </p:cNvPr>
          <p:cNvSpPr>
            <a:spLocks noGrp="1"/>
          </p:cNvSpPr>
          <p:nvPr>
            <p:ph type="body" sz="quarter" idx="16"/>
          </p:nvPr>
        </p:nvSpPr>
        <p:spPr>
          <a:xfrm>
            <a:off x="798380" y="761603"/>
            <a:ext cx="10850281" cy="803654"/>
          </a:xfrm>
        </p:spPr>
        <p:txBody>
          <a:bodyPr/>
          <a:lstStyle/>
          <a:p>
            <a:pPr>
              <a:lnSpc>
                <a:spcPct val="100000"/>
              </a:lnSpc>
            </a:pPr>
            <a:r>
              <a:rPr lang="en-IE" dirty="0"/>
              <a:t>First Stop Your Local LEADER Office</a:t>
            </a:r>
          </a:p>
        </p:txBody>
      </p:sp>
      <p:cxnSp>
        <p:nvCxnSpPr>
          <p:cNvPr id="2" name="Straight Connector 1">
            <a:extLst>
              <a:ext uri="{FF2B5EF4-FFF2-40B4-BE49-F238E27FC236}">
                <a16:creationId xmlns:a16="http://schemas.microsoft.com/office/drawing/2014/main" id="{D99590FA-40D3-8674-394B-E1C1F3DB22C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958877F-62FF-D85F-910B-048DA96376BC}"/>
              </a:ext>
            </a:extLst>
          </p:cNvPr>
          <p:cNvGrpSpPr/>
          <p:nvPr/>
        </p:nvGrpSpPr>
        <p:grpSpPr>
          <a:xfrm>
            <a:off x="281526" y="3018343"/>
            <a:ext cx="9195848" cy="3428650"/>
            <a:chOff x="2034540" y="947872"/>
            <a:chExt cx="6937562" cy="4962257"/>
          </a:xfrm>
          <a:effectLst>
            <a:outerShdw blurRad="63500" sx="102000" sy="102000" algn="ctr" rotWithShape="0">
              <a:prstClr val="black">
                <a:alpha val="40000"/>
              </a:prstClr>
            </a:outerShdw>
          </a:effectLst>
        </p:grpSpPr>
        <p:sp>
          <p:nvSpPr>
            <p:cNvPr id="7" name="Freeform: Shape 6">
              <a:extLst>
                <a:ext uri="{FF2B5EF4-FFF2-40B4-BE49-F238E27FC236}">
                  <a16:creationId xmlns:a16="http://schemas.microsoft.com/office/drawing/2014/main" id="{C24DD47E-7636-C5F3-2AEA-313D364A46DA}"/>
                </a:ext>
              </a:extLst>
            </p:cNvPr>
            <p:cNvSpPr/>
            <p:nvPr/>
          </p:nvSpPr>
          <p:spPr>
            <a:xfrm>
              <a:off x="2034540" y="947872"/>
              <a:ext cx="1993676"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Ireland</a:t>
              </a:r>
            </a:p>
          </p:txBody>
        </p:sp>
        <p:sp>
          <p:nvSpPr>
            <p:cNvPr id="8" name="Freeform: Shape 7">
              <a:extLst>
                <a:ext uri="{FF2B5EF4-FFF2-40B4-BE49-F238E27FC236}">
                  <a16:creationId xmlns:a16="http://schemas.microsoft.com/office/drawing/2014/main" id="{FEBBAADE-3934-2608-3E03-1AF1D9839097}"/>
                </a:ext>
              </a:extLst>
            </p:cNvPr>
            <p:cNvSpPr/>
            <p:nvPr/>
          </p:nvSpPr>
          <p:spPr>
            <a:xfrm>
              <a:off x="2034540" y="1821203"/>
              <a:ext cx="1993676" cy="408456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algn="ctr" defTabSz="1066800">
                <a:lnSpc>
                  <a:spcPct val="90000"/>
                </a:lnSpc>
                <a:spcBef>
                  <a:spcPct val="0"/>
                </a:spcBef>
                <a:spcAft>
                  <a:spcPct val="15000"/>
                </a:spcAft>
              </a:pPr>
              <a:r>
                <a:rPr lang="en-US" sz="2200" kern="1200" dirty="0">
                  <a:solidFill>
                    <a:srgbClr val="494949"/>
                  </a:solidFill>
                </a:rPr>
                <a:t>In Ireland, the </a:t>
              </a:r>
              <a:r>
                <a:rPr lang="en-US" sz="2200" kern="1200" dirty="0">
                  <a:solidFill>
                    <a:srgbClr val="494949"/>
                  </a:solidFill>
                  <a:hlinkClick r:id="rId3" action="ppaction://hlinkfile">
                    <a:extLst>
                      <a:ext uri="{A12FA001-AC4F-418D-AE19-62706E023703}">
                        <ahyp:hlinkClr xmlns:ahyp="http://schemas.microsoft.com/office/drawing/2018/hyperlinkcolor" val="tx"/>
                      </a:ext>
                    </a:extLst>
                  </a:hlinkClick>
                </a:rPr>
                <a:t>Local Development Companies</a:t>
              </a:r>
              <a:r>
                <a:rPr lang="en-US" sz="2200" kern="1200" dirty="0">
                  <a:solidFill>
                    <a:srgbClr val="494949"/>
                  </a:solidFill>
                </a:rPr>
                <a:t> are the network of all LEADER companies. </a:t>
              </a:r>
            </a:p>
            <a:p>
              <a:pPr marL="228600" lvl="1" indent="-228600" algn="ctr" defTabSz="1066800">
                <a:lnSpc>
                  <a:spcPct val="90000"/>
                </a:lnSpc>
                <a:spcBef>
                  <a:spcPct val="0"/>
                </a:spcBef>
                <a:spcAft>
                  <a:spcPct val="15000"/>
                </a:spcAft>
                <a:buChar char="•"/>
              </a:pPr>
              <a:endParaRPr lang="en-GB" sz="2200" kern="1200" dirty="0"/>
            </a:p>
          </p:txBody>
        </p:sp>
        <p:sp>
          <p:nvSpPr>
            <p:cNvPr id="9" name="Freeform: Shape 8">
              <a:extLst>
                <a:ext uri="{FF2B5EF4-FFF2-40B4-BE49-F238E27FC236}">
                  <a16:creationId xmlns:a16="http://schemas.microsoft.com/office/drawing/2014/main" id="{8BC1BF49-94D0-CBDE-86B1-4A1A1EF46C46}"/>
                </a:ext>
              </a:extLst>
            </p:cNvPr>
            <p:cNvSpPr/>
            <p:nvPr/>
          </p:nvSpPr>
          <p:spPr>
            <a:xfrm>
              <a:off x="4171933" y="947872"/>
              <a:ext cx="2476500"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Netherlands</a:t>
              </a:r>
            </a:p>
          </p:txBody>
        </p:sp>
        <p:sp>
          <p:nvSpPr>
            <p:cNvPr id="10" name="Freeform: Shape 9">
              <a:extLst>
                <a:ext uri="{FF2B5EF4-FFF2-40B4-BE49-F238E27FC236}">
                  <a16:creationId xmlns:a16="http://schemas.microsoft.com/office/drawing/2014/main" id="{B9E095F6-55C6-834E-AB24-E897090C8D9E}"/>
                </a:ext>
              </a:extLst>
            </p:cNvPr>
            <p:cNvSpPr/>
            <p:nvPr/>
          </p:nvSpPr>
          <p:spPr>
            <a:xfrm>
              <a:off x="4171933" y="1825568"/>
              <a:ext cx="2476500" cy="408456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100" dirty="0">
                  <a:solidFill>
                    <a:srgbClr val="494949"/>
                  </a:solidFill>
                </a:rPr>
                <a:t>The Netherlands has LEADER in certain rural areas (like Friesland, Brabant), though competition can be stiff; you can apply via your provincial rural development agency. </a:t>
              </a:r>
            </a:p>
            <a:p>
              <a:pPr marL="228600" lvl="1" indent="-228600" algn="ctr" defTabSz="1066800">
                <a:lnSpc>
                  <a:spcPct val="90000"/>
                </a:lnSpc>
                <a:spcBef>
                  <a:spcPct val="0"/>
                </a:spcBef>
                <a:spcAft>
                  <a:spcPct val="15000"/>
                </a:spcAft>
                <a:buChar char="•"/>
              </a:pPr>
              <a:endParaRPr lang="en-GB" sz="2400" kern="1200" dirty="0"/>
            </a:p>
          </p:txBody>
        </p:sp>
        <p:sp>
          <p:nvSpPr>
            <p:cNvPr id="11" name="Freeform: Shape 10">
              <a:extLst>
                <a:ext uri="{FF2B5EF4-FFF2-40B4-BE49-F238E27FC236}">
                  <a16:creationId xmlns:a16="http://schemas.microsoft.com/office/drawing/2014/main" id="{193C7419-8F18-663B-03DA-2143BAC1C781}"/>
                </a:ext>
              </a:extLst>
            </p:cNvPr>
            <p:cNvSpPr/>
            <p:nvPr/>
          </p:nvSpPr>
          <p:spPr>
            <a:xfrm>
              <a:off x="6725739" y="952236"/>
              <a:ext cx="2246363"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Slovenia</a:t>
              </a:r>
            </a:p>
          </p:txBody>
        </p:sp>
        <p:sp>
          <p:nvSpPr>
            <p:cNvPr id="12" name="Freeform: Shape 11">
              <a:extLst>
                <a:ext uri="{FF2B5EF4-FFF2-40B4-BE49-F238E27FC236}">
                  <a16:creationId xmlns:a16="http://schemas.microsoft.com/office/drawing/2014/main" id="{1233CA56-C077-C696-B7EB-67D28DD99028}"/>
                </a:ext>
              </a:extLst>
            </p:cNvPr>
            <p:cNvSpPr/>
            <p:nvPr/>
          </p:nvSpPr>
          <p:spPr>
            <a:xfrm>
              <a:off x="6725739" y="1825571"/>
              <a:ext cx="2246363" cy="408455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200" dirty="0">
                  <a:solidFill>
                    <a:srgbClr val="494949"/>
                  </a:solidFill>
                </a:rPr>
                <a:t>Slovenia uses LEADER (CLLD) too, local groups can fund small tourism initiatives, especially if they integrate local community or heritage aspects. </a:t>
              </a:r>
            </a:p>
            <a:p>
              <a:pPr marL="228600" lvl="1" indent="-228600" algn="ctr" defTabSz="1066800">
                <a:lnSpc>
                  <a:spcPct val="90000"/>
                </a:lnSpc>
                <a:spcBef>
                  <a:spcPct val="0"/>
                </a:spcBef>
                <a:spcAft>
                  <a:spcPct val="15000"/>
                </a:spcAft>
                <a:buChar char="•"/>
              </a:pPr>
              <a:endParaRPr lang="en-GB" sz="2400" kern="1200" dirty="0"/>
            </a:p>
          </p:txBody>
        </p:sp>
      </p:grpSp>
      <p:sp>
        <p:nvSpPr>
          <p:cNvPr id="3" name="Freeform: Shape 2">
            <a:extLst>
              <a:ext uri="{FF2B5EF4-FFF2-40B4-BE49-F238E27FC236}">
                <a16:creationId xmlns:a16="http://schemas.microsoft.com/office/drawing/2014/main" id="{AAF179DD-1F65-AC11-DD87-639512B85393}"/>
              </a:ext>
            </a:extLst>
          </p:cNvPr>
          <p:cNvSpPr/>
          <p:nvPr/>
        </p:nvSpPr>
        <p:spPr>
          <a:xfrm>
            <a:off x="9579844" y="3021361"/>
            <a:ext cx="2612156" cy="603424"/>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Italy</a:t>
            </a:r>
          </a:p>
        </p:txBody>
      </p:sp>
      <p:sp>
        <p:nvSpPr>
          <p:cNvPr id="13" name="Freeform: Shape 12">
            <a:extLst>
              <a:ext uri="{FF2B5EF4-FFF2-40B4-BE49-F238E27FC236}">
                <a16:creationId xmlns:a16="http://schemas.microsoft.com/office/drawing/2014/main" id="{82BAFF4C-B6EF-C645-407D-B3A48F4C7B06}"/>
              </a:ext>
            </a:extLst>
          </p:cNvPr>
          <p:cNvSpPr/>
          <p:nvPr/>
        </p:nvSpPr>
        <p:spPr>
          <a:xfrm>
            <a:off x="9579844" y="3669782"/>
            <a:ext cx="2612156" cy="282220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200" dirty="0" err="1">
                <a:solidFill>
                  <a:srgbClr val="494949"/>
                </a:solidFill>
              </a:rPr>
              <a:t>Invitalia</a:t>
            </a:r>
            <a:r>
              <a:rPr lang="en-US" sz="2200" dirty="0">
                <a:solidFill>
                  <a:srgbClr val="494949"/>
                </a:solidFill>
              </a:rPr>
              <a:t> is Italy’s national agency for investment and business development. It manages several funding programs:</a:t>
            </a:r>
          </a:p>
          <a:p>
            <a:pPr marL="228600" lvl="1" indent="-228600" algn="ctr" defTabSz="1066800">
              <a:lnSpc>
                <a:spcPct val="90000"/>
              </a:lnSpc>
              <a:spcBef>
                <a:spcPct val="0"/>
              </a:spcBef>
              <a:spcAft>
                <a:spcPct val="15000"/>
              </a:spcAft>
              <a:buChar char="•"/>
            </a:pPr>
            <a:endParaRPr lang="en-GB" sz="2400" kern="1200" dirty="0"/>
          </a:p>
        </p:txBody>
      </p:sp>
    </p:spTree>
    <p:extLst>
      <p:ext uri="{BB962C8B-B14F-4D97-AF65-F5344CB8AC3E}">
        <p14:creationId xmlns:p14="http://schemas.microsoft.com/office/powerpoint/2010/main" val="769856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Introduction to Private &amp; European Funding</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r>
              <a:rPr lang="en-US" sz="2400" b="0" dirty="0"/>
              <a:t>This section will guide you through planning your finances and exploring funding options for your alternative accommodation business. </a:t>
            </a:r>
          </a:p>
          <a:p>
            <a:pPr marL="0" indent="0"/>
            <a:endParaRPr lang="en-US" sz="2400" b="0" dirty="0"/>
          </a:p>
          <a:p>
            <a:pPr marL="0" indent="0"/>
            <a:r>
              <a:rPr lang="en-US" sz="2400" b="0" dirty="0"/>
              <a:t>You’ll discover a range of pathways—from personal savings and public grants to ethical lenders and green investors. Discover what funders seek, including robust business plans, measurable sustainability impact, and financial viability. </a:t>
            </a:r>
          </a:p>
          <a:p>
            <a:pPr marL="0" indent="0">
              <a:lnSpc>
                <a:spcPts val="2180"/>
              </a:lnSpc>
            </a:pPr>
            <a:endParaRPr lang="en-US" sz="2200" b="0" dirty="0"/>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13159" cy="570200"/>
          </a:xfrm>
        </p:spPr>
        <p:txBody>
          <a:bodyPr anchor="t"/>
          <a:lstStyle/>
          <a:p>
            <a:pPr marL="457200" indent="-457200">
              <a:spcAft>
                <a:spcPts val="1200"/>
              </a:spcAft>
              <a:buFont typeface="+mj-lt"/>
              <a:buAutoNum type="arabicPeriod"/>
            </a:pPr>
            <a:r>
              <a:rPr lang="en-US" sz="2000" b="1" dirty="0">
                <a:solidFill>
                  <a:srgbClr val="494949"/>
                </a:solidFill>
              </a:rPr>
              <a:t>Private and Blended Funding: </a:t>
            </a:r>
            <a:r>
              <a:rPr lang="en-US" sz="2000" dirty="0">
                <a:solidFill>
                  <a:srgbClr val="494949"/>
                </a:solidFill>
              </a:rPr>
              <a:t>Launching a rural tourism accommodation often requires piecing together funding from multiple sources. This section provides an overview of funding options, ranging from self-financing to blended funding. </a:t>
            </a:r>
          </a:p>
          <a:p>
            <a:pPr marL="457200" indent="-457200">
              <a:spcAft>
                <a:spcPts val="1200"/>
              </a:spcAft>
              <a:buFont typeface="+mj-lt"/>
              <a:buAutoNum type="arabicPeriod"/>
            </a:pPr>
            <a:r>
              <a:rPr lang="en-US" sz="2000" b="1" dirty="0">
                <a:solidFill>
                  <a:srgbClr val="494949"/>
                </a:solidFill>
              </a:rPr>
              <a:t>EU Grants for Rural Sustainable Tourism &amp; Accommodation: </a:t>
            </a:r>
            <a:r>
              <a:rPr lang="en-US" sz="2000" dirty="0">
                <a:solidFill>
                  <a:srgbClr val="494949"/>
                </a:solidFill>
              </a:rPr>
              <a:t>How the European Union provides significant funding to support rural development, green infrastructure, and tourism accommodation innovation through several key instruments. </a:t>
            </a:r>
            <a:endParaRPr lang="en-US" sz="1800" b="1" dirty="0">
              <a:solidFill>
                <a:srgbClr val="494949"/>
              </a:solidFill>
            </a:endParaRPr>
          </a:p>
          <a:p>
            <a:pPr marL="342900" indent="-342900">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7 (Part 1)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A9840-D66F-33ED-34C4-BF89B3D9DB9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3BA1ACD-C2DC-2EA3-3155-9DC6FCE8AE92}"/>
              </a:ext>
            </a:extLst>
          </p:cNvPr>
          <p:cNvSpPr/>
          <p:nvPr/>
        </p:nvSpPr>
        <p:spPr>
          <a:xfrm>
            <a:off x="1188305" y="1423757"/>
            <a:ext cx="10029648" cy="380415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43A25F85-9FBA-5255-1090-7B93274203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567F3FD-E9D4-5D5E-2393-CDB09C3F67D7}"/>
              </a:ext>
            </a:extLst>
          </p:cNvPr>
          <p:cNvSpPr txBox="1">
            <a:spLocks/>
          </p:cNvSpPr>
          <p:nvPr/>
        </p:nvSpPr>
        <p:spPr>
          <a:xfrm>
            <a:off x="1648206" y="1539575"/>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Objective: </a:t>
            </a:r>
            <a:r>
              <a:rPr lang="en-US" sz="2200" dirty="0">
                <a:solidFill>
                  <a:srgbClr val="494949"/>
                </a:solidFill>
              </a:rPr>
              <a:t>This is a </a:t>
            </a:r>
            <a:r>
              <a:rPr lang="en-US" sz="2200" b="1" dirty="0">
                <a:solidFill>
                  <a:srgbClr val="494949"/>
                </a:solidFill>
              </a:rPr>
              <a:t>post-COVID economic recovery fund</a:t>
            </a:r>
            <a:r>
              <a:rPr lang="en-US" sz="2200" dirty="0">
                <a:solidFill>
                  <a:srgbClr val="494949"/>
                </a:solidFill>
              </a:rPr>
              <a:t> to support reforms and investments in digital and green transitions. Funding allocation is country-specific. In the ATA context, it funds </a:t>
            </a:r>
            <a:r>
              <a:rPr lang="en-US" sz="2200" b="1" dirty="0">
                <a:solidFill>
                  <a:srgbClr val="494949"/>
                </a:solidFill>
              </a:rPr>
              <a:t>sustainable tourism infrastructure</a:t>
            </a:r>
            <a:r>
              <a:rPr lang="en-US" sz="2200" dirty="0">
                <a:solidFill>
                  <a:srgbClr val="494949"/>
                </a:solidFill>
              </a:rPr>
              <a:t>, accessibility, and innovation. It also provides financial support for reforms and investments, including in sustainable tourism accommodation. </a:t>
            </a:r>
          </a:p>
          <a:p>
            <a:pPr marL="342900" indent="-342900">
              <a:spcAft>
                <a:spcPts val="600"/>
              </a:spcAft>
              <a:buFont typeface="Wingdings" panose="05000000000000000000" pitchFamily="2" charset="2"/>
              <a:buChar char="v"/>
            </a:pPr>
            <a:r>
              <a:rPr lang="en-IE" sz="2200" b="1" dirty="0">
                <a:solidFill>
                  <a:srgbClr val="E96751"/>
                </a:solidFill>
              </a:rPr>
              <a:t>The EU Sustainable Tourism Strategy </a:t>
            </a:r>
            <a:r>
              <a:rPr lang="en-IE" sz="2200" dirty="0"/>
              <a:t>is a policy direction and not a fund. Still, it is designed to guide future priorities of EU tourism funding, focusing on and promoting </a:t>
            </a:r>
            <a:r>
              <a:rPr lang="en-US" sz="2200" dirty="0"/>
              <a:t>green innovation and digital transitions in tourism, including community-based sustainable models across the EU. Funding details are integrated into future EU funding </a:t>
            </a:r>
            <a:r>
              <a:rPr lang="en-US" sz="2200" dirty="0" err="1"/>
              <a:t>programmes</a:t>
            </a:r>
            <a:r>
              <a:rPr lang="en-US" sz="2200" dirty="0"/>
              <a:t>, including Horizon, COSME, and Interreg. *</a:t>
            </a:r>
            <a:r>
              <a:rPr lang="en-US" sz="2200" dirty="0">
                <a:solidFill>
                  <a:srgbClr val="E96751"/>
                </a:solidFill>
                <a:hlinkClick r:id="rId5">
                  <a:extLst>
                    <a:ext uri="{A12FA001-AC4F-418D-AE19-62706E023703}">
                      <ahyp:hlinkClr xmlns:ahyp="http://schemas.microsoft.com/office/drawing/2018/hyperlinkcolor" val="tx"/>
                    </a:ext>
                  </a:extLst>
                </a:hlinkClick>
              </a:rPr>
              <a:t>EU Tourism Agenda for 2030. </a:t>
            </a:r>
            <a:endParaRPr lang="en-US" sz="2200" dirty="0">
              <a:solidFill>
                <a:srgbClr val="E96751"/>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1B434BEC-A0CE-BCC2-CBC6-5102FFDE1F5F}"/>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25493C9B-CF17-F58D-C625-19D28CE0865B}"/>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3D7A748-7EE2-1279-B5B0-F2278C62EFAB}"/>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hlinkClick r:id="rId6">
                  <a:extLst>
                    <a:ext uri="{A12FA001-AC4F-418D-AE19-62706E023703}">
                      <ahyp:hlinkClr xmlns:ahyp="http://schemas.microsoft.com/office/drawing/2018/hyperlinkcolor" val="tx"/>
                    </a:ext>
                  </a:extLst>
                </a:hlinkClick>
              </a:rPr>
              <a:t>The EU Recovery and Resilience Facility (RRF)</a:t>
            </a:r>
            <a:endParaRPr lang="en-US" sz="3000" dirty="0"/>
          </a:p>
        </p:txBody>
      </p:sp>
      <p:pic>
        <p:nvPicPr>
          <p:cNvPr id="13" name="Picture 12" descr="A blue flag with yellow stars in the center&#10;&#10;AI-generated content may be incorrect.">
            <a:extLst>
              <a:ext uri="{FF2B5EF4-FFF2-40B4-BE49-F238E27FC236}">
                <a16:creationId xmlns:a16="http://schemas.microsoft.com/office/drawing/2014/main" id="{E319715F-AB2D-87E0-EA0F-BA52F6138BD5}"/>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D597D56B-909E-60D3-1F17-D3F081A72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8965" y="1771222"/>
            <a:ext cx="633914" cy="633914"/>
          </a:xfrm>
          <a:prstGeom prst="rect">
            <a:avLst/>
          </a:prstGeom>
        </p:spPr>
      </p:pic>
      <p:sp>
        <p:nvSpPr>
          <p:cNvPr id="48" name="TextBox 47">
            <a:extLst>
              <a:ext uri="{FF2B5EF4-FFF2-40B4-BE49-F238E27FC236}">
                <a16:creationId xmlns:a16="http://schemas.microsoft.com/office/drawing/2014/main" id="{CFCA29AC-8B88-3A9F-6A7F-B9CAA385992D}"/>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sp>
        <p:nvSpPr>
          <p:cNvPr id="18" name="Flowchart: Alternate Process 17">
            <a:extLst>
              <a:ext uri="{FF2B5EF4-FFF2-40B4-BE49-F238E27FC236}">
                <a16:creationId xmlns:a16="http://schemas.microsoft.com/office/drawing/2014/main" id="{3E3DD9D9-7375-207D-3A01-B39D9FAFFB3C}"/>
              </a:ext>
            </a:extLst>
          </p:cNvPr>
          <p:cNvSpPr/>
          <p:nvPr/>
        </p:nvSpPr>
        <p:spPr>
          <a:xfrm>
            <a:off x="1806365" y="5341591"/>
            <a:ext cx="10029647" cy="111419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6023B0AA-7253-B3D1-5B0E-50148FD0E213}"/>
              </a:ext>
            </a:extLst>
          </p:cNvPr>
          <p:cNvSpPr txBox="1">
            <a:spLocks/>
          </p:cNvSpPr>
          <p:nvPr/>
        </p:nvSpPr>
        <p:spPr>
          <a:xfrm>
            <a:off x="1997083" y="558538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Example: </a:t>
            </a:r>
            <a:r>
              <a:rPr lang="en-US" sz="2200" b="1" dirty="0">
                <a:solidFill>
                  <a:srgbClr val="494949"/>
                </a:solidFill>
              </a:rPr>
              <a:t>Italy </a:t>
            </a:r>
            <a:r>
              <a:rPr lang="en-US" sz="2200" dirty="0">
                <a:solidFill>
                  <a:srgbClr val="494949"/>
                </a:solidFill>
              </a:rPr>
              <a:t>has access to €772 million for sustainable tourism, improved accessibility and infrastructure and urban regeneration.</a:t>
            </a:r>
          </a:p>
        </p:txBody>
      </p:sp>
      <p:pic>
        <p:nvPicPr>
          <p:cNvPr id="43" name="Graphic 42" descr="Excellent with solid fill">
            <a:extLst>
              <a:ext uri="{FF2B5EF4-FFF2-40B4-BE49-F238E27FC236}">
                <a16:creationId xmlns:a16="http://schemas.microsoft.com/office/drawing/2014/main" id="{8125419D-6C1B-779C-8891-CFD0F52152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95954" y="5314877"/>
            <a:ext cx="749373" cy="749373"/>
          </a:xfrm>
          <a:prstGeom prst="rect">
            <a:avLst/>
          </a:prstGeom>
        </p:spPr>
      </p:pic>
    </p:spTree>
    <p:extLst>
      <p:ext uri="{BB962C8B-B14F-4D97-AF65-F5344CB8AC3E}">
        <p14:creationId xmlns:p14="http://schemas.microsoft.com/office/powerpoint/2010/main" val="2359411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01A26-3B61-E9AF-73A8-5D4232B3E5C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6B5D1FE5-D7B6-ACCA-6AC8-C460311F3872}"/>
              </a:ext>
            </a:extLst>
          </p:cNvPr>
          <p:cNvSpPr/>
          <p:nvPr/>
        </p:nvSpPr>
        <p:spPr>
          <a:xfrm>
            <a:off x="1419695" y="1245371"/>
            <a:ext cx="10029648" cy="180889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28999F88-CE07-EF10-499E-2301C056A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13F0FE5-97E8-E112-EDDB-DF5383EB86CE}"/>
              </a:ext>
            </a:extLst>
          </p:cNvPr>
          <p:cNvSpPr txBox="1">
            <a:spLocks/>
          </p:cNvSpPr>
          <p:nvPr/>
        </p:nvSpPr>
        <p:spPr>
          <a:xfrm>
            <a:off x="1856568" y="1372673"/>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Objective: </a:t>
            </a:r>
            <a:r>
              <a:rPr lang="en-US" sz="2200" b="1" dirty="0">
                <a:solidFill>
                  <a:srgbClr val="494949"/>
                </a:solidFill>
              </a:rPr>
              <a:t>Regional Development Plans (RDPS) </a:t>
            </a:r>
            <a:r>
              <a:rPr lang="en-US" sz="2200" dirty="0">
                <a:solidFill>
                  <a:srgbClr val="494949"/>
                </a:solidFill>
              </a:rPr>
              <a:t>are national or regional plans that outline how each EU country (or region) will use funding from the European Agricultural Fund for Rural Development (EAFRD) — including LEADER, climate action, farm diversification, sustainable tourism, green infrastructure, training and </a:t>
            </a:r>
            <a:r>
              <a:rPr lang="en-US" sz="2200" dirty="0" err="1">
                <a:solidFill>
                  <a:srgbClr val="494949"/>
                </a:solidFill>
              </a:rPr>
              <a:t>agri</a:t>
            </a:r>
            <a:r>
              <a:rPr lang="en-US" sz="2200" dirty="0">
                <a:solidFill>
                  <a:srgbClr val="494949"/>
                </a:solidFill>
              </a:rPr>
              <a:t>-environment schemes. </a:t>
            </a:r>
          </a:p>
        </p:txBody>
      </p:sp>
      <p:sp>
        <p:nvSpPr>
          <p:cNvPr id="18" name="Flowchart: Alternate Process 17">
            <a:extLst>
              <a:ext uri="{FF2B5EF4-FFF2-40B4-BE49-F238E27FC236}">
                <a16:creationId xmlns:a16="http://schemas.microsoft.com/office/drawing/2014/main" id="{57766173-BEC3-47EE-32E1-723634FB02A0}"/>
              </a:ext>
            </a:extLst>
          </p:cNvPr>
          <p:cNvSpPr/>
          <p:nvPr/>
        </p:nvSpPr>
        <p:spPr>
          <a:xfrm>
            <a:off x="1450681" y="3208801"/>
            <a:ext cx="10029647" cy="128219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55D6E32-1EFB-4936-72B5-CC621A7015E5}"/>
              </a:ext>
            </a:extLst>
          </p:cNvPr>
          <p:cNvSpPr txBox="1">
            <a:spLocks/>
          </p:cNvSpPr>
          <p:nvPr/>
        </p:nvSpPr>
        <p:spPr>
          <a:xfrm>
            <a:off x="1794381" y="3393079"/>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b="1" dirty="0">
                <a:solidFill>
                  <a:srgbClr val="E96751"/>
                </a:solidFill>
              </a:rPr>
              <a:t>Example: </a:t>
            </a:r>
            <a:r>
              <a:rPr lang="en-US" sz="2200" b="1" dirty="0">
                <a:solidFill>
                  <a:srgbClr val="3B7F81"/>
                </a:solidFill>
              </a:rPr>
              <a:t>Italy: </a:t>
            </a:r>
            <a:r>
              <a:rPr lang="en-US" sz="2200" dirty="0">
                <a:solidFill>
                  <a:srgbClr val="494949"/>
                </a:solidFill>
              </a:rPr>
              <a:t>Agritourism businesses have benefited from such measures in </a:t>
            </a:r>
            <a:r>
              <a:rPr lang="en-US" sz="2200" dirty="0">
                <a:solidFill>
                  <a:srgbClr val="E96751"/>
                </a:solidFill>
                <a:hlinkClick r:id="rId5">
                  <a:extLst>
                    <a:ext uri="{A12FA001-AC4F-418D-AE19-62706E023703}">
                      <ahyp:hlinkClr xmlns:ahyp="http://schemas.microsoft.com/office/drawing/2018/hyperlinkcolor" val="tx"/>
                    </a:ext>
                  </a:extLst>
                </a:hlinkClick>
              </a:rPr>
              <a:t>regional RDPs</a:t>
            </a:r>
            <a:r>
              <a:rPr lang="en-US" sz="2200" dirty="0"/>
              <a:t>. </a:t>
            </a:r>
            <a:r>
              <a:rPr lang="en-US" sz="2200" dirty="0">
                <a:solidFill>
                  <a:srgbClr val="494949"/>
                </a:solidFill>
              </a:rPr>
              <a:t>Funds in </a:t>
            </a:r>
            <a:r>
              <a:rPr lang="en-US" sz="2200" dirty="0">
                <a:solidFill>
                  <a:srgbClr val="E96751"/>
                </a:solidFill>
                <a:hlinkClick r:id="rId6">
                  <a:extLst>
                    <a:ext uri="{A12FA001-AC4F-418D-AE19-62706E023703}">
                      <ahyp:hlinkClr xmlns:ahyp="http://schemas.microsoft.com/office/drawing/2018/hyperlinkcolor" val="tx"/>
                    </a:ext>
                  </a:extLst>
                </a:hlinkClick>
              </a:rPr>
              <a:t>Puglia’s RDP </a:t>
            </a:r>
            <a:r>
              <a:rPr lang="en-US" sz="2200" dirty="0">
                <a:solidFill>
                  <a:srgbClr val="494949"/>
                </a:solidFill>
              </a:rPr>
              <a:t>were allocated to farm tourism diversification.</a:t>
            </a:r>
          </a:p>
        </p:txBody>
      </p:sp>
      <p:sp>
        <p:nvSpPr>
          <p:cNvPr id="33" name="Freeform 28">
            <a:extLst>
              <a:ext uri="{FF2B5EF4-FFF2-40B4-BE49-F238E27FC236}">
                <a16:creationId xmlns:a16="http://schemas.microsoft.com/office/drawing/2014/main" id="{CF2ADBA1-E9E4-5CD8-4D07-2A2BB4891F92}"/>
              </a:ext>
            </a:extLst>
          </p:cNvPr>
          <p:cNvSpPr/>
          <p:nvPr/>
        </p:nvSpPr>
        <p:spPr>
          <a:xfrm>
            <a:off x="-15513" y="109727"/>
            <a:ext cx="758215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85B1EAA-1CD4-E243-17DF-ED873DA91A54}"/>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Regional Development Plans (RDPS) </a:t>
            </a:r>
          </a:p>
        </p:txBody>
      </p:sp>
      <p:pic>
        <p:nvPicPr>
          <p:cNvPr id="13" name="Picture 12" descr="A blue flag with yellow stars in the center&#10;&#10;AI-generated content may be incorrect.">
            <a:extLst>
              <a:ext uri="{FF2B5EF4-FFF2-40B4-BE49-F238E27FC236}">
                <a16:creationId xmlns:a16="http://schemas.microsoft.com/office/drawing/2014/main" id="{819C71DB-6015-8D67-4A08-702D954146E2}"/>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FA78B2F1-BAF4-5401-AF2E-BAA81E44DD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0355" y="1343419"/>
            <a:ext cx="633914" cy="633914"/>
          </a:xfrm>
          <a:prstGeom prst="rect">
            <a:avLst/>
          </a:prstGeom>
        </p:spPr>
      </p:pic>
      <p:pic>
        <p:nvPicPr>
          <p:cNvPr id="43" name="Graphic 42" descr="Excellent with solid fill">
            <a:extLst>
              <a:ext uri="{FF2B5EF4-FFF2-40B4-BE49-F238E27FC236}">
                <a16:creationId xmlns:a16="http://schemas.microsoft.com/office/drawing/2014/main" id="{40E6BF56-EE50-CE2A-04E7-EA67CFC8E9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3785" y="3279109"/>
            <a:ext cx="658720" cy="658720"/>
          </a:xfrm>
          <a:prstGeom prst="rect">
            <a:avLst/>
          </a:prstGeom>
        </p:spPr>
      </p:pic>
      <p:sp>
        <p:nvSpPr>
          <p:cNvPr id="48" name="TextBox 47">
            <a:extLst>
              <a:ext uri="{FF2B5EF4-FFF2-40B4-BE49-F238E27FC236}">
                <a16:creationId xmlns:a16="http://schemas.microsoft.com/office/drawing/2014/main" id="{C0E2A7B0-3048-D27B-DB70-DB77916CBD5A}"/>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cxnSp>
        <p:nvCxnSpPr>
          <p:cNvPr id="6" name="Connector: Elbow 5">
            <a:extLst>
              <a:ext uri="{FF2B5EF4-FFF2-40B4-BE49-F238E27FC236}">
                <a16:creationId xmlns:a16="http://schemas.microsoft.com/office/drawing/2014/main" id="{ACB4A0CF-EB31-FCFC-CE6C-696803CD2317}"/>
              </a:ext>
            </a:extLst>
          </p:cNvPr>
          <p:cNvCxnSpPr>
            <a:cxnSpLocks/>
          </p:cNvCxnSpPr>
          <p:nvPr/>
        </p:nvCxnSpPr>
        <p:spPr>
          <a:xfrm rot="16200000" flipH="1">
            <a:off x="87851" y="2565591"/>
            <a:ext cx="2086628" cy="640366"/>
          </a:xfrm>
          <a:prstGeom prst="bentConnector3">
            <a:avLst>
              <a:gd name="adj1" fmla="val 7921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6B850E09-F460-4047-0C98-3BF12B9C8C32}"/>
              </a:ext>
            </a:extLst>
          </p:cNvPr>
          <p:cNvCxnSpPr>
            <a:cxnSpLocks/>
          </p:cNvCxnSpPr>
          <p:nvPr/>
        </p:nvCxnSpPr>
        <p:spPr>
          <a:xfrm rot="16200000" flipH="1">
            <a:off x="612793" y="1570185"/>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D4F67E80-4186-9428-6617-9431A9A195AD}"/>
              </a:ext>
            </a:extLst>
          </p:cNvPr>
          <p:cNvCxnSpPr>
            <a:cxnSpLocks/>
          </p:cNvCxnSpPr>
          <p:nvPr/>
        </p:nvCxnSpPr>
        <p:spPr>
          <a:xfrm rot="10800000" flipH="1" flipV="1">
            <a:off x="798378" y="3035077"/>
            <a:ext cx="640367" cy="2679624"/>
          </a:xfrm>
          <a:prstGeom prst="bentConnector3">
            <a:avLst>
              <a:gd name="adj1" fmla="val 223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719B4CD9-FF0A-47FC-D0C2-89867954411C}"/>
              </a:ext>
            </a:extLst>
          </p:cNvPr>
          <p:cNvSpPr/>
          <p:nvPr/>
        </p:nvSpPr>
        <p:spPr>
          <a:xfrm>
            <a:off x="1431631" y="4668267"/>
            <a:ext cx="10029647" cy="192669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0DE484FB-72C0-3FC8-C537-8A896655A939}"/>
              </a:ext>
            </a:extLst>
          </p:cNvPr>
          <p:cNvSpPr txBox="1">
            <a:spLocks/>
          </p:cNvSpPr>
          <p:nvPr/>
        </p:nvSpPr>
        <p:spPr>
          <a:xfrm>
            <a:off x="1775331" y="4852545"/>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b="1" dirty="0">
                <a:solidFill>
                  <a:srgbClr val="E96751"/>
                </a:solidFill>
              </a:rPr>
              <a:t>Example: </a:t>
            </a:r>
            <a:r>
              <a:rPr lang="en-US" sz="2200" b="1" dirty="0">
                <a:solidFill>
                  <a:srgbClr val="3B7F81"/>
                </a:solidFill>
              </a:rPr>
              <a:t>Slovenia: </a:t>
            </a:r>
            <a:r>
              <a:rPr lang="en-US" sz="2200" dirty="0"/>
              <a:t>Through its RDP, young farmers and rural entrepreneurs could get support for innovative tourism on farms In 2021, </a:t>
            </a:r>
            <a:r>
              <a:rPr lang="en-US" sz="2200" dirty="0">
                <a:solidFill>
                  <a:srgbClr val="E96751"/>
                </a:solidFill>
                <a:hlinkClick r:id="rId12">
                  <a:extLst>
                    <a:ext uri="{A12FA001-AC4F-418D-AE19-62706E023703}">
                      <ahyp:hlinkClr xmlns:ahyp="http://schemas.microsoft.com/office/drawing/2018/hyperlinkcolor" val="tx"/>
                    </a:ext>
                  </a:extLst>
                </a:hlinkClick>
              </a:rPr>
              <a:t>Slovenia launched </a:t>
            </a:r>
            <a:r>
              <a:rPr lang="en-US" sz="2200" dirty="0" err="1">
                <a:solidFill>
                  <a:srgbClr val="E96751"/>
                </a:solidFill>
                <a:hlinkClick r:id="rId12">
                  <a:extLst>
                    <a:ext uri="{A12FA001-AC4F-418D-AE19-62706E023703}">
                      <ahyp:hlinkClr xmlns:ahyp="http://schemas.microsoft.com/office/drawing/2018/hyperlinkcolor" val="tx"/>
                    </a:ext>
                  </a:extLst>
                </a:hlinkClick>
              </a:rPr>
              <a:t>razpisi</a:t>
            </a:r>
            <a:r>
              <a:rPr lang="en-US" sz="2200" dirty="0">
                <a:solidFill>
                  <a:srgbClr val="E96751"/>
                </a:solidFill>
                <a:hlinkClick r:id="rId12">
                  <a:extLst>
                    <a:ext uri="{A12FA001-AC4F-418D-AE19-62706E023703}">
                      <ahyp:hlinkClr xmlns:ahyp="http://schemas.microsoft.com/office/drawing/2018/hyperlinkcolor" val="tx"/>
                    </a:ext>
                  </a:extLst>
                </a:hlinkClick>
              </a:rPr>
              <a:t> </a:t>
            </a:r>
            <a:r>
              <a:rPr lang="en-US" sz="2200" dirty="0"/>
              <a:t>(calls) for tourism accommodation quality improvements with grants up to </a:t>
            </a:r>
            <a:r>
              <a:rPr lang="en-US" sz="2200" b="1" dirty="0"/>
              <a:t>€1.8 million </a:t>
            </a:r>
            <a:r>
              <a:rPr lang="en-US" sz="2200" dirty="0"/>
              <a:t>for new or renovated facilities, funded partly by EU recovery funds. </a:t>
            </a:r>
            <a:endParaRPr lang="en-US" sz="2200" i="1" dirty="0"/>
          </a:p>
        </p:txBody>
      </p:sp>
      <p:pic>
        <p:nvPicPr>
          <p:cNvPr id="28" name="Graphic 27" descr="Excellent with solid fill">
            <a:extLst>
              <a:ext uri="{FF2B5EF4-FFF2-40B4-BE49-F238E27FC236}">
                <a16:creationId xmlns:a16="http://schemas.microsoft.com/office/drawing/2014/main" id="{2D50B464-A6B3-89C0-A398-10F2AC63BB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4735" y="4738575"/>
            <a:ext cx="658720" cy="658720"/>
          </a:xfrm>
          <a:prstGeom prst="rect">
            <a:avLst/>
          </a:prstGeom>
        </p:spPr>
      </p:pic>
      <p:pic>
        <p:nvPicPr>
          <p:cNvPr id="4098" name="Picture 2" descr="Honey village, photo: Jošt Gantar">
            <a:extLst>
              <a:ext uri="{FF2B5EF4-FFF2-40B4-BE49-F238E27FC236}">
                <a16:creationId xmlns:a16="http://schemas.microsoft.com/office/drawing/2014/main" id="{C9E45BCB-0132-2F3D-9822-602A6AB679A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034" t="14526" r="9954" b="11606"/>
          <a:stretch>
            <a:fillRect/>
          </a:stretch>
        </p:blipFill>
        <p:spPr bwMode="auto">
          <a:xfrm>
            <a:off x="9733470" y="14374"/>
            <a:ext cx="2160809" cy="141858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3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E6C0-636B-91F4-2584-6293C394BFB3}"/>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C21DFD7A-F44B-E63E-1D14-C1A2CF093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9B74BB3E-506B-CE0B-C625-B2E1C055079F}"/>
              </a:ext>
            </a:extLst>
          </p:cNvPr>
          <p:cNvSpPr/>
          <p:nvPr/>
        </p:nvSpPr>
        <p:spPr>
          <a:xfrm>
            <a:off x="-15513" y="109727"/>
            <a:ext cx="758215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F9052FD-3928-017D-2CE6-CB63E1203378}"/>
              </a:ext>
            </a:extLst>
          </p:cNvPr>
          <p:cNvSpPr txBox="1">
            <a:spLocks/>
          </p:cNvSpPr>
          <p:nvPr/>
        </p:nvSpPr>
        <p:spPr>
          <a:xfrm>
            <a:off x="279137" y="241698"/>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Regional Development Plans (RDPS) </a:t>
            </a:r>
          </a:p>
        </p:txBody>
      </p:sp>
      <p:cxnSp>
        <p:nvCxnSpPr>
          <p:cNvPr id="16" name="Connector: Elbow 15">
            <a:extLst>
              <a:ext uri="{FF2B5EF4-FFF2-40B4-BE49-F238E27FC236}">
                <a16:creationId xmlns:a16="http://schemas.microsoft.com/office/drawing/2014/main" id="{70AC7A9A-15FF-AD54-B0FB-B3AF5C2D45C2}"/>
              </a:ext>
            </a:extLst>
          </p:cNvPr>
          <p:cNvCxnSpPr>
            <a:cxnSpLocks/>
          </p:cNvCxnSpPr>
          <p:nvPr/>
        </p:nvCxnSpPr>
        <p:spPr>
          <a:xfrm rot="16200000" flipH="1">
            <a:off x="633453" y="1291933"/>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B2356865-6DC2-3B9E-4D41-301759BFF800}"/>
              </a:ext>
            </a:extLst>
          </p:cNvPr>
          <p:cNvSpPr/>
          <p:nvPr/>
        </p:nvSpPr>
        <p:spPr>
          <a:xfrm>
            <a:off x="1557839" y="1380806"/>
            <a:ext cx="10029647" cy="312312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D3C68DC6-44B7-147E-841F-6CA7A7D86D59}"/>
              </a:ext>
            </a:extLst>
          </p:cNvPr>
          <p:cNvSpPr txBox="1">
            <a:spLocks/>
          </p:cNvSpPr>
          <p:nvPr/>
        </p:nvSpPr>
        <p:spPr>
          <a:xfrm>
            <a:off x="2418191" y="1537106"/>
            <a:ext cx="9246363" cy="20805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…Contd. </a:t>
            </a:r>
            <a:r>
              <a:rPr lang="en-US" sz="2200" b="1" dirty="0"/>
              <a:t>RDPs: </a:t>
            </a:r>
            <a:r>
              <a:rPr lang="en-US" sz="2200" dirty="0"/>
              <a:t>Check your country’s </a:t>
            </a:r>
            <a:r>
              <a:rPr lang="en-US" sz="2200" b="1" dirty="0">
                <a:solidFill>
                  <a:srgbClr val="E96751"/>
                </a:solidFill>
                <a:hlinkClick r:id="rId5">
                  <a:extLst>
                    <a:ext uri="{A12FA001-AC4F-418D-AE19-62706E023703}">
                      <ahyp:hlinkClr xmlns:ahyp="http://schemas.microsoft.com/office/drawing/2018/hyperlinkcolor" val="tx"/>
                    </a:ext>
                  </a:extLst>
                </a:hlinkClick>
              </a:rPr>
              <a:t>RDP </a:t>
            </a:r>
            <a:r>
              <a:rPr lang="en-US" sz="2200" dirty="0">
                <a:solidFill>
                  <a:srgbClr val="E96751"/>
                </a:solidFill>
                <a:hlinkClick r:id="rId5">
                  <a:extLst>
                    <a:ext uri="{A12FA001-AC4F-418D-AE19-62706E023703}">
                      <ahyp:hlinkClr xmlns:ahyp="http://schemas.microsoft.com/office/drawing/2018/hyperlinkcolor" val="tx"/>
                    </a:ext>
                  </a:extLst>
                </a:hlinkClick>
              </a:rPr>
              <a:t>new CAP 2023–2027 </a:t>
            </a:r>
            <a:r>
              <a:rPr lang="en-US" sz="2200" dirty="0"/>
              <a:t>programs for </a:t>
            </a:r>
            <a:r>
              <a:rPr lang="en-US" sz="2200" dirty="0">
                <a:solidFill>
                  <a:srgbClr val="494949"/>
                </a:solidFill>
              </a:rPr>
              <a:t>measures supporting rural tourism businesses. Often, these grants require the applicant to be a </a:t>
            </a:r>
            <a:r>
              <a:rPr lang="en-US" sz="2200" b="1" dirty="0">
                <a:solidFill>
                  <a:srgbClr val="494949"/>
                </a:solidFill>
              </a:rPr>
              <a:t>registered farmer or rural SME and cover 40–50% of investment costs.</a:t>
            </a:r>
          </a:p>
          <a:p>
            <a:pPr marL="0" indent="0">
              <a:spcAft>
                <a:spcPts val="600"/>
              </a:spcAft>
            </a:pPr>
            <a:r>
              <a:rPr lang="en-US" sz="2200" b="1" dirty="0">
                <a:solidFill>
                  <a:srgbClr val="E96751"/>
                </a:solidFill>
              </a:rPr>
              <a:t>Tip: </a:t>
            </a:r>
            <a:r>
              <a:rPr lang="en-US" sz="2200" dirty="0">
                <a:solidFill>
                  <a:srgbClr val="494949"/>
                </a:solidFill>
              </a:rPr>
              <a:t>If you're starting or expanding a rural tourism business, </a:t>
            </a:r>
            <a:r>
              <a:rPr lang="en-US" sz="2200" b="1" dirty="0">
                <a:solidFill>
                  <a:srgbClr val="494949"/>
                </a:solidFill>
              </a:rPr>
              <a:t>your national/regional RDP determines what types of grants are available</a:t>
            </a:r>
            <a:r>
              <a:rPr lang="en-US" sz="2200" dirty="0">
                <a:solidFill>
                  <a:srgbClr val="494949"/>
                </a:solidFill>
              </a:rPr>
              <a:t>, how much funding you can get, and from which stream (LEADER, farm diversification, tourism infrastructure, etc.).</a:t>
            </a:r>
            <a:endParaRPr lang="en-US" sz="2200" b="1" dirty="0">
              <a:solidFill>
                <a:srgbClr val="494949"/>
              </a:solidFill>
            </a:endParaRPr>
          </a:p>
          <a:p>
            <a:pPr marL="447675" indent="0"/>
            <a:endParaRPr lang="en-US" sz="2200" i="1" dirty="0"/>
          </a:p>
        </p:txBody>
      </p:sp>
      <p:pic>
        <p:nvPicPr>
          <p:cNvPr id="28" name="Graphic 27" descr="Excellent with solid fill">
            <a:extLst>
              <a:ext uri="{FF2B5EF4-FFF2-40B4-BE49-F238E27FC236}">
                <a16:creationId xmlns:a16="http://schemas.microsoft.com/office/drawing/2014/main" id="{75426551-D719-B1BE-2520-AE06911219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803" y="1579763"/>
            <a:ext cx="846388" cy="892767"/>
          </a:xfrm>
          <a:prstGeom prst="rect">
            <a:avLst/>
          </a:prstGeom>
        </p:spPr>
      </p:pic>
      <p:pic>
        <p:nvPicPr>
          <p:cNvPr id="4098" name="Picture 2" descr="Honey village, photo: Jošt Gantar">
            <a:extLst>
              <a:ext uri="{FF2B5EF4-FFF2-40B4-BE49-F238E27FC236}">
                <a16:creationId xmlns:a16="http://schemas.microsoft.com/office/drawing/2014/main" id="{06F2420A-B411-EEBF-BD7E-C60114D047F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034" t="14526" r="9954" b="11606"/>
          <a:stretch>
            <a:fillRect/>
          </a:stretch>
        </p:blipFill>
        <p:spPr bwMode="auto">
          <a:xfrm>
            <a:off x="9733470" y="14374"/>
            <a:ext cx="2160809" cy="1418582"/>
          </a:xfrm>
          <a:prstGeom prst="ellipse">
            <a:avLst/>
          </a:prstGeom>
          <a:noFill/>
          <a:extLst>
            <a:ext uri="{909E8E84-426E-40DD-AFC4-6F175D3DCCD1}">
              <a14:hiddenFill xmlns:a14="http://schemas.microsoft.com/office/drawing/2010/main">
                <a:solidFill>
                  <a:srgbClr val="FFFFFF"/>
                </a:solidFill>
              </a14:hiddenFill>
            </a:ext>
          </a:extLst>
        </p:spPr>
      </p:pic>
      <p:pic>
        <p:nvPicPr>
          <p:cNvPr id="3" name="Graphic 2" descr="Lights On with solid fill">
            <a:extLst>
              <a:ext uri="{FF2B5EF4-FFF2-40B4-BE49-F238E27FC236}">
                <a16:creationId xmlns:a16="http://schemas.microsoft.com/office/drawing/2014/main" id="{EF4D7756-0007-8E06-1767-59B23ACC33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1803" y="2971800"/>
            <a:ext cx="914400" cy="914400"/>
          </a:xfrm>
          <a:prstGeom prst="rect">
            <a:avLst/>
          </a:prstGeom>
        </p:spPr>
      </p:pic>
    </p:spTree>
    <p:extLst>
      <p:ext uri="{BB962C8B-B14F-4D97-AF65-F5344CB8AC3E}">
        <p14:creationId xmlns:p14="http://schemas.microsoft.com/office/powerpoint/2010/main" val="2346717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5656BC-0E19-99CD-4297-A5A3EFF382B7}"/>
              </a:ext>
            </a:extLst>
          </p:cNvPr>
          <p:cNvSpPr>
            <a:spLocks noGrp="1"/>
          </p:cNvSpPr>
          <p:nvPr>
            <p:ph type="body" sz="quarter" idx="13"/>
          </p:nvPr>
        </p:nvSpPr>
        <p:spPr>
          <a:xfrm>
            <a:off x="190500" y="866776"/>
            <a:ext cx="5252375" cy="4766350"/>
          </a:xfrm>
        </p:spPr>
        <p:txBody>
          <a:bodyPr>
            <a:normAutofit fontScale="92500" lnSpcReduction="10000"/>
          </a:bodyPr>
          <a:lstStyle/>
          <a:p>
            <a:r>
              <a:rPr lang="en-US" sz="3200" dirty="0"/>
              <a:t>‘</a:t>
            </a:r>
            <a:r>
              <a:rPr lang="en-US" sz="2800" dirty="0"/>
              <a:t>We will support investments in complete reconstructions or new constructions of hotels, motels, guesthouses, tourist-farms, campsites and glamping sites, and only highly environmentally sustainable investments will be eligible’. </a:t>
            </a:r>
          </a:p>
          <a:p>
            <a:endParaRPr lang="en-US" sz="2800" dirty="0">
              <a:solidFill>
                <a:srgbClr val="E96751"/>
              </a:solidFill>
              <a:hlinkClick r:id="rId2">
                <a:extLst>
                  <a:ext uri="{A12FA001-AC4F-418D-AE19-62706E023703}">
                    <ahyp:hlinkClr xmlns:ahyp="http://schemas.microsoft.com/office/drawing/2018/hyperlinkcolor" val="tx"/>
                  </a:ext>
                </a:extLst>
              </a:hlinkClick>
            </a:endParaRPr>
          </a:p>
          <a:p>
            <a:r>
              <a:rPr lang="en-US" sz="2800" i="0" dirty="0">
                <a:hlinkClick r:id="rId2">
                  <a:extLst>
                    <a:ext uri="{A12FA001-AC4F-418D-AE19-62706E023703}">
                      <ahyp:hlinkClr xmlns:ahyp="http://schemas.microsoft.com/office/drawing/2018/hyperlinkcolor" val="tx"/>
                    </a:ext>
                  </a:extLst>
                </a:hlinkClick>
              </a:rPr>
              <a:t>Slovenia launched </a:t>
            </a:r>
            <a:r>
              <a:rPr lang="en-US" sz="2800" i="0" dirty="0" err="1">
                <a:hlinkClick r:id="rId2">
                  <a:extLst>
                    <a:ext uri="{A12FA001-AC4F-418D-AE19-62706E023703}">
                      <ahyp:hlinkClr xmlns:ahyp="http://schemas.microsoft.com/office/drawing/2018/hyperlinkcolor" val="tx"/>
                    </a:ext>
                  </a:extLst>
                </a:hlinkClick>
              </a:rPr>
              <a:t>razpisi</a:t>
            </a:r>
            <a:r>
              <a:rPr lang="en-US" sz="2800" i="0" dirty="0">
                <a:hlinkClick r:id="rId2">
                  <a:extLst>
                    <a:ext uri="{A12FA001-AC4F-418D-AE19-62706E023703}">
                      <ahyp:hlinkClr xmlns:ahyp="http://schemas.microsoft.com/office/drawing/2018/hyperlinkcolor" val="tx"/>
                    </a:ext>
                  </a:extLst>
                </a:hlinkClick>
              </a:rPr>
              <a:t> </a:t>
            </a:r>
            <a:r>
              <a:rPr lang="en-US" sz="2800" i="0" dirty="0"/>
              <a:t>(calls) for tourism accommodation quality improvements </a:t>
            </a:r>
          </a:p>
          <a:p>
            <a:r>
              <a:rPr lang="en-US" sz="2800" i="0" dirty="0">
                <a:hlinkClick r:id="rId3">
                  <a:extLst>
                    <a:ext uri="{A12FA001-AC4F-418D-AE19-62706E023703}">
                      <ahyp:hlinkClr xmlns:ahyp="http://schemas.microsoft.com/office/drawing/2018/hyperlinkcolor" val="tx"/>
                    </a:ext>
                  </a:extLst>
                </a:hlinkClick>
              </a:rPr>
              <a:t>More information here</a:t>
            </a:r>
            <a:r>
              <a:rPr lang="en-US" sz="2800" i="0" dirty="0"/>
              <a:t>.</a:t>
            </a:r>
            <a:endParaRPr lang="en-IE" sz="2800" i="0" dirty="0"/>
          </a:p>
          <a:p>
            <a:endParaRPr lang="en-IE" dirty="0"/>
          </a:p>
        </p:txBody>
      </p:sp>
      <p:pic>
        <p:nvPicPr>
          <p:cNvPr id="8" name="Picture Placeholder 7" descr="A bedroom with a bed and a window&#10;&#10;AI-generated content may be incorrect.">
            <a:extLst>
              <a:ext uri="{FF2B5EF4-FFF2-40B4-BE49-F238E27FC236}">
                <a16:creationId xmlns:a16="http://schemas.microsoft.com/office/drawing/2014/main" id="{E27E92F8-2382-DFEE-64C5-9B7AA6754E44}"/>
              </a:ext>
            </a:extLst>
          </p:cNvPr>
          <p:cNvPicPr>
            <a:picLocks noGrp="1" noChangeAspect="1"/>
          </p:cNvPicPr>
          <p:nvPr>
            <p:ph type="pic" sz="quarter" idx="19"/>
          </p:nvPr>
        </p:nvPicPr>
        <p:blipFill>
          <a:blip r:embed="rId4"/>
          <a:srcRect l="2009" r="2009"/>
          <a:stretch>
            <a:fillRect/>
          </a:stretch>
        </p:blipFill>
        <p:spPr/>
      </p:pic>
      <p:sp>
        <p:nvSpPr>
          <p:cNvPr id="6" name="Text Placeholder 5">
            <a:extLst>
              <a:ext uri="{FF2B5EF4-FFF2-40B4-BE49-F238E27FC236}">
                <a16:creationId xmlns:a16="http://schemas.microsoft.com/office/drawing/2014/main" id="{CEB8F75C-3321-6339-A298-B5197F18965A}"/>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3115787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8FF4-183C-76C4-9641-F3973EF969E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6F77C30E-131F-4048-996D-DA8E2C0CCC00}"/>
              </a:ext>
            </a:extLst>
          </p:cNvPr>
          <p:cNvSpPr/>
          <p:nvPr/>
        </p:nvSpPr>
        <p:spPr>
          <a:xfrm>
            <a:off x="1363972" y="1308195"/>
            <a:ext cx="10029648" cy="19763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9024A21-17F7-E865-22AC-2809D40D1E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1FF71F5F-7A91-0EF7-7DF2-5C792EBF92E7}"/>
              </a:ext>
            </a:extLst>
          </p:cNvPr>
          <p:cNvSpPr/>
          <p:nvPr/>
        </p:nvSpPr>
        <p:spPr>
          <a:xfrm>
            <a:off x="938394" y="3569866"/>
            <a:ext cx="10131080" cy="803653"/>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Text Placeholder 5">
            <a:extLst>
              <a:ext uri="{FF2B5EF4-FFF2-40B4-BE49-F238E27FC236}">
                <a16:creationId xmlns:a16="http://schemas.microsoft.com/office/drawing/2014/main" id="{80097F96-F995-51B3-813B-F8E1C8CC2E58}"/>
              </a:ext>
            </a:extLst>
          </p:cNvPr>
          <p:cNvSpPr txBox="1">
            <a:spLocks/>
          </p:cNvSpPr>
          <p:nvPr/>
        </p:nvSpPr>
        <p:spPr>
          <a:xfrm>
            <a:off x="1414632" y="3620549"/>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b="1" dirty="0">
                <a:solidFill>
                  <a:schemeClr val="bg1"/>
                </a:solidFill>
              </a:rPr>
              <a:t>Example: </a:t>
            </a:r>
            <a:r>
              <a:rPr lang="en-US" sz="2400" dirty="0">
                <a:solidFill>
                  <a:schemeClr val="bg1"/>
                </a:solidFill>
              </a:rPr>
              <a:t>Ireland's Midlands received up to </a:t>
            </a:r>
            <a:r>
              <a:rPr lang="en-US" sz="2400" dirty="0">
                <a:solidFill>
                  <a:schemeClr val="bg1"/>
                </a:solidFill>
                <a:hlinkClick r:id="rId5">
                  <a:extLst>
                    <a:ext uri="{A12FA001-AC4F-418D-AE19-62706E023703}">
                      <ahyp:hlinkClr xmlns:ahyp="http://schemas.microsoft.com/office/drawing/2018/hyperlinkcolor" val="tx"/>
                    </a:ext>
                  </a:extLst>
                </a:hlinkClick>
              </a:rPr>
              <a:t>€68 million for regenerative tourism initiatives</a:t>
            </a:r>
            <a:r>
              <a:rPr lang="en-US" sz="2400" dirty="0">
                <a:solidFill>
                  <a:schemeClr val="bg1"/>
                </a:solidFill>
              </a:rPr>
              <a:t>.</a:t>
            </a:r>
          </a:p>
        </p:txBody>
      </p:sp>
      <p:sp>
        <p:nvSpPr>
          <p:cNvPr id="9" name="Text Placeholder 5">
            <a:extLst>
              <a:ext uri="{FF2B5EF4-FFF2-40B4-BE49-F238E27FC236}">
                <a16:creationId xmlns:a16="http://schemas.microsoft.com/office/drawing/2014/main" id="{1FE1AF45-0CF6-DFC9-9159-91E14B9E8796}"/>
              </a:ext>
            </a:extLst>
          </p:cNvPr>
          <p:cNvSpPr txBox="1">
            <a:spLocks/>
          </p:cNvSpPr>
          <p:nvPr/>
        </p:nvSpPr>
        <p:spPr>
          <a:xfrm>
            <a:off x="2419350" y="1424013"/>
            <a:ext cx="889949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The </a:t>
            </a:r>
            <a:r>
              <a:rPr lang="en-IE" sz="2200" dirty="0">
                <a:solidFill>
                  <a:srgbClr val="459597"/>
                </a:solidFill>
                <a:hlinkClick r:id="rId6">
                  <a:extLst>
                    <a:ext uri="{A12FA001-AC4F-418D-AE19-62706E023703}">
                      <ahyp:hlinkClr xmlns:ahyp="http://schemas.microsoft.com/office/drawing/2018/hyperlinkcolor" val="tx"/>
                    </a:ext>
                  </a:extLst>
                </a:hlinkClick>
              </a:rPr>
              <a:t>EU Just Transition Fund (JTF) </a:t>
            </a:r>
            <a:r>
              <a:rPr lang="en-US" sz="2200" dirty="0">
                <a:solidFill>
                  <a:srgbClr val="494949"/>
                </a:solidFill>
              </a:rPr>
              <a:t>serves as a vehicle for a low-carbon economy, encompassing </a:t>
            </a:r>
            <a:r>
              <a:rPr lang="en-US" sz="2200" b="1" dirty="0">
                <a:solidFill>
                  <a:srgbClr val="494949"/>
                </a:solidFill>
              </a:rPr>
              <a:t>sustainable tourism projects in a designated Just </a:t>
            </a:r>
            <a:r>
              <a:rPr lang="en-US" sz="2200" b="1" dirty="0" err="1">
                <a:solidFill>
                  <a:srgbClr val="494949"/>
                </a:solidFill>
              </a:rPr>
              <a:t>Tranisition</a:t>
            </a:r>
            <a:r>
              <a:rPr lang="en-US" sz="2200" b="1" dirty="0">
                <a:solidFill>
                  <a:srgbClr val="494949"/>
                </a:solidFill>
              </a:rPr>
              <a:t> Regions</a:t>
            </a:r>
          </a:p>
          <a:p>
            <a:pPr marL="0" indent="0">
              <a:spcAft>
                <a:spcPts val="600"/>
              </a:spcAft>
            </a:pPr>
            <a:r>
              <a:rPr lang="en-US" sz="2200" dirty="0">
                <a:solidFill>
                  <a:srgbClr val="494949"/>
                </a:solidFill>
              </a:rPr>
              <a:t>In the context of ATA, it can vary by region.</a:t>
            </a:r>
          </a:p>
        </p:txBody>
      </p:sp>
      <p:cxnSp>
        <p:nvCxnSpPr>
          <p:cNvPr id="15" name="Connector: Elbow 14">
            <a:extLst>
              <a:ext uri="{FF2B5EF4-FFF2-40B4-BE49-F238E27FC236}">
                <a16:creationId xmlns:a16="http://schemas.microsoft.com/office/drawing/2014/main" id="{B75962D7-E430-5DEB-D7E2-CDF05321A8C7}"/>
              </a:ext>
            </a:extLst>
          </p:cNvPr>
          <p:cNvCxnSpPr>
            <a:cxnSpLocks/>
            <a:stCxn id="7" idx="1"/>
            <a:endCxn id="11" idx="1"/>
          </p:cNvCxnSpPr>
          <p:nvPr/>
        </p:nvCxnSpPr>
        <p:spPr>
          <a:xfrm rot="10800000" flipH="1">
            <a:off x="938394" y="2296377"/>
            <a:ext cx="425578" cy="1675316"/>
          </a:xfrm>
          <a:prstGeom prst="bentConnector3">
            <a:avLst>
              <a:gd name="adj1" fmla="val -5371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41914698-DFE6-C828-4B77-4F79125F5B4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26E2ECA8-49CC-7A0D-2DBC-49F21032AC66}"/>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EU Just Transition Fund (JTF)</a:t>
            </a:r>
          </a:p>
        </p:txBody>
      </p:sp>
      <p:pic>
        <p:nvPicPr>
          <p:cNvPr id="13" name="Picture 12" descr="A blue flag with yellow stars in the center&#10;&#10;AI-generated content may be incorrect.">
            <a:extLst>
              <a:ext uri="{FF2B5EF4-FFF2-40B4-BE49-F238E27FC236}">
                <a16:creationId xmlns:a16="http://schemas.microsoft.com/office/drawing/2014/main" id="{86D539C7-E262-EE59-E427-6330C3683AD4}"/>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4440DEE0-43F4-51AA-F176-8739C95A23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4632" y="1655660"/>
            <a:ext cx="633914" cy="633914"/>
          </a:xfrm>
          <a:prstGeom prst="rect">
            <a:avLst/>
          </a:prstGeom>
        </p:spPr>
      </p:pic>
      <p:sp>
        <p:nvSpPr>
          <p:cNvPr id="48" name="TextBox 47">
            <a:extLst>
              <a:ext uri="{FF2B5EF4-FFF2-40B4-BE49-F238E27FC236}">
                <a16:creationId xmlns:a16="http://schemas.microsoft.com/office/drawing/2014/main" id="{E764F01F-EBC7-F2F8-36CE-29D7C22C47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sp>
        <p:nvSpPr>
          <p:cNvPr id="12" name="Flowchart: Alternate Process 11">
            <a:extLst>
              <a:ext uri="{FF2B5EF4-FFF2-40B4-BE49-F238E27FC236}">
                <a16:creationId xmlns:a16="http://schemas.microsoft.com/office/drawing/2014/main" id="{51027FD3-25C1-5157-6AC9-5D6943A9810C}"/>
              </a:ext>
            </a:extLst>
          </p:cNvPr>
          <p:cNvSpPr/>
          <p:nvPr/>
        </p:nvSpPr>
        <p:spPr>
          <a:xfrm>
            <a:off x="1363972" y="4600764"/>
            <a:ext cx="10029647" cy="212721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5">
            <a:extLst>
              <a:ext uri="{FF2B5EF4-FFF2-40B4-BE49-F238E27FC236}">
                <a16:creationId xmlns:a16="http://schemas.microsoft.com/office/drawing/2014/main" id="{5E51CB82-4EE5-AE90-A9E9-F0BFAEBFB97A}"/>
              </a:ext>
            </a:extLst>
          </p:cNvPr>
          <p:cNvSpPr txBox="1">
            <a:spLocks/>
          </p:cNvSpPr>
          <p:nvPr/>
        </p:nvSpPr>
        <p:spPr>
          <a:xfrm>
            <a:off x="2147256" y="4808364"/>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Alternative tourism accommodation </a:t>
            </a:r>
          </a:p>
          <a:p>
            <a:pPr marL="0" indent="0">
              <a:spcAft>
                <a:spcPts val="600"/>
              </a:spcAft>
            </a:pPr>
            <a:r>
              <a:rPr lang="en-US" sz="2200" dirty="0">
                <a:solidFill>
                  <a:srgbClr val="494949"/>
                </a:solidFill>
              </a:rPr>
              <a:t>Grants usually cover up to </a:t>
            </a:r>
            <a:r>
              <a:rPr lang="en-US" sz="2200" b="1" dirty="0">
                <a:solidFill>
                  <a:srgbClr val="494949"/>
                </a:solidFill>
              </a:rPr>
              <a:t>50% of eligible project costs</a:t>
            </a:r>
            <a:r>
              <a:rPr lang="en-US" sz="2200" dirty="0">
                <a:solidFill>
                  <a:srgbClr val="494949"/>
                </a:solidFill>
              </a:rPr>
              <a:t> for businesses (higher for non-profit/community projects). Funding amounts range from a few thousand euros to over € 200,000 for high-impact projects. </a:t>
            </a:r>
            <a:endParaRPr lang="en-IE" sz="2200" dirty="0">
              <a:solidFill>
                <a:srgbClr val="494949"/>
              </a:solidFill>
            </a:endParaRPr>
          </a:p>
        </p:txBody>
      </p:sp>
      <p:pic>
        <p:nvPicPr>
          <p:cNvPr id="17" name="Graphic 16" descr="Lights On with solid fill">
            <a:extLst>
              <a:ext uri="{FF2B5EF4-FFF2-40B4-BE49-F238E27FC236}">
                <a16:creationId xmlns:a16="http://schemas.microsoft.com/office/drawing/2014/main" id="{240A6F2C-93BB-9F8B-06EB-4CCA9588C9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63973" y="4788067"/>
            <a:ext cx="914400" cy="914400"/>
          </a:xfrm>
          <a:prstGeom prst="rect">
            <a:avLst/>
          </a:prstGeom>
        </p:spPr>
      </p:pic>
    </p:spTree>
    <p:extLst>
      <p:ext uri="{BB962C8B-B14F-4D97-AF65-F5344CB8AC3E}">
        <p14:creationId xmlns:p14="http://schemas.microsoft.com/office/powerpoint/2010/main" val="2201029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AFBC8-3CA6-E7B3-5F9B-3255739E08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6FEFD6-0618-DEFE-2386-306EE796C58A}"/>
              </a:ext>
            </a:extLst>
          </p:cNvPr>
          <p:cNvSpPr>
            <a:spLocks noGrp="1"/>
          </p:cNvSpPr>
          <p:nvPr>
            <p:ph type="body" sz="quarter" idx="18"/>
          </p:nvPr>
        </p:nvSpPr>
        <p:spPr>
          <a:xfrm>
            <a:off x="595722" y="3330139"/>
            <a:ext cx="2893974" cy="1049221"/>
          </a:xfrm>
        </p:spPr>
        <p:txBody>
          <a:bodyPr/>
          <a:lstStyle/>
          <a:p>
            <a:pPr algn="ctr"/>
            <a:r>
              <a:rPr lang="en-US" dirty="0"/>
              <a:t>EU Grants for Rural Tourism (LEADER, EAFRD, ERDF)</a:t>
            </a:r>
            <a:endParaRPr lang="en-IE" b="1" dirty="0"/>
          </a:p>
        </p:txBody>
      </p:sp>
      <p:pic>
        <p:nvPicPr>
          <p:cNvPr id="7" name="Picture Placeholder 6" descr="A blue flag with yellow stars in the center&#10;&#10;AI-generated content may be incorrect.">
            <a:extLst>
              <a:ext uri="{FF2B5EF4-FFF2-40B4-BE49-F238E27FC236}">
                <a16:creationId xmlns:a16="http://schemas.microsoft.com/office/drawing/2014/main" id="{B70C46A4-0619-947B-1333-D264D17F8C0A}"/>
              </a:ext>
            </a:extLst>
          </p:cNvPr>
          <p:cNvPicPr>
            <a:picLocks noGrp="1" noChangeAspect="1"/>
          </p:cNvPicPr>
          <p:nvPr>
            <p:ph type="pic" sz="quarter" idx="10"/>
          </p:nvPr>
        </p:nvPicPr>
        <p:blipFill>
          <a:blip r:embed="rId2"/>
          <a:srcRect t="7352" b="7352"/>
          <a:stretch>
            <a:fillRect/>
          </a:stretch>
        </p:blipFill>
        <p:spPr/>
      </p:pic>
      <p:sp>
        <p:nvSpPr>
          <p:cNvPr id="4" name="Text Placeholder 6">
            <a:extLst>
              <a:ext uri="{FF2B5EF4-FFF2-40B4-BE49-F238E27FC236}">
                <a16:creationId xmlns:a16="http://schemas.microsoft.com/office/drawing/2014/main" id="{DA15D65A-78BA-F9ED-2B00-FA151CDD7B1B}"/>
              </a:ext>
            </a:extLst>
          </p:cNvPr>
          <p:cNvSpPr txBox="1">
            <a:spLocks/>
          </p:cNvSpPr>
          <p:nvPr/>
        </p:nvSpPr>
        <p:spPr>
          <a:xfrm>
            <a:off x="595722" y="2153657"/>
            <a:ext cx="28939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600" dirty="0"/>
              <a:t>Applying Requires Work but it Can Pay Off!</a:t>
            </a:r>
          </a:p>
        </p:txBody>
      </p:sp>
      <p:sp>
        <p:nvSpPr>
          <p:cNvPr id="6" name="Text Placeholder 5">
            <a:extLst>
              <a:ext uri="{FF2B5EF4-FFF2-40B4-BE49-F238E27FC236}">
                <a16:creationId xmlns:a16="http://schemas.microsoft.com/office/drawing/2014/main" id="{8A3E9595-A8CC-B7EA-58F9-CAA67E653A63}"/>
              </a:ext>
            </a:extLst>
          </p:cNvPr>
          <p:cNvSpPr txBox="1">
            <a:spLocks/>
          </p:cNvSpPr>
          <p:nvPr/>
        </p:nvSpPr>
        <p:spPr>
          <a:xfrm>
            <a:off x="4594468" y="355566"/>
            <a:ext cx="6402123" cy="349918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400" dirty="0"/>
              <a:t>Applying for grants requires work: you’ll need to prepare proposals and often wait for calls to open. </a:t>
            </a:r>
            <a:r>
              <a:rPr lang="en-US" sz="2400" i="1" dirty="0"/>
              <a:t>See the resources associated with this Module for support and assistance. </a:t>
            </a:r>
            <a:r>
              <a:rPr lang="en-US" sz="2400" dirty="0"/>
              <a:t>But the </a:t>
            </a:r>
            <a:r>
              <a:rPr lang="en-US" sz="2400" b="1" dirty="0"/>
              <a:t>effort can pay off</a:t>
            </a:r>
            <a:r>
              <a:rPr lang="en-US" sz="2400" dirty="0"/>
              <a:t> since grants don’t need repayment. </a:t>
            </a:r>
          </a:p>
          <a:p>
            <a:pPr>
              <a:spcAft>
                <a:spcPts val="600"/>
              </a:spcAft>
            </a:pPr>
            <a:endParaRPr lang="en-US" sz="2400" dirty="0"/>
          </a:p>
          <a:p>
            <a:pPr>
              <a:spcAft>
                <a:spcPts val="600"/>
              </a:spcAft>
            </a:pPr>
            <a:r>
              <a:rPr lang="en-US" sz="2400" b="1" dirty="0">
                <a:solidFill>
                  <a:srgbClr val="E96751"/>
                </a:solidFill>
              </a:rPr>
              <a:t>Tip: </a:t>
            </a:r>
            <a:r>
              <a:rPr lang="en-US" sz="2400" dirty="0"/>
              <a:t>It’s wise to align your project with grant objectives, </a:t>
            </a:r>
            <a:r>
              <a:rPr lang="en-US" sz="2400" dirty="0" err="1"/>
              <a:t>emphasising</a:t>
            </a:r>
            <a:r>
              <a:rPr lang="en-US" sz="2400" dirty="0"/>
              <a:t> rural development, job creation, sustainability, innovation, and cultural heritage – whichever fits the specific scheme. </a:t>
            </a:r>
          </a:p>
          <a:p>
            <a:pPr>
              <a:spcAft>
                <a:spcPts val="600"/>
              </a:spcAft>
            </a:pPr>
            <a:endParaRPr lang="en-US" sz="2400" dirty="0"/>
          </a:p>
          <a:p>
            <a:pPr>
              <a:spcAft>
                <a:spcPts val="600"/>
              </a:spcAft>
            </a:pPr>
            <a:r>
              <a:rPr lang="en-US" sz="2400" dirty="0"/>
              <a:t>Finally, note that most grants </a:t>
            </a:r>
            <a:r>
              <a:rPr lang="en-US" sz="2400" b="1" dirty="0"/>
              <a:t>don’t cover 100%</a:t>
            </a:r>
            <a:r>
              <a:rPr lang="en-US" sz="2400" dirty="0"/>
              <a:t> – you often need to </a:t>
            </a:r>
            <a:r>
              <a:rPr lang="en-US" sz="2400" b="1" dirty="0"/>
              <a:t>co-finance 40-60%. </a:t>
            </a:r>
            <a:r>
              <a:rPr lang="en-US" sz="2400" dirty="0"/>
              <a:t>So, grants usually work in combination with your own funds or loans. </a:t>
            </a:r>
          </a:p>
          <a:p>
            <a:pPr>
              <a:spcAft>
                <a:spcPts val="600"/>
              </a:spcAft>
            </a:pPr>
            <a:endParaRPr lang="en-US" dirty="0"/>
          </a:p>
        </p:txBody>
      </p:sp>
    </p:spTree>
    <p:extLst>
      <p:ext uri="{BB962C8B-B14F-4D97-AF65-F5344CB8AC3E}">
        <p14:creationId xmlns:p14="http://schemas.microsoft.com/office/powerpoint/2010/main" val="2112029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82EDE-77D5-DB9A-A78A-65EDDEC614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19228F-4E8C-6625-D390-CCFB2915A03F}"/>
              </a:ext>
            </a:extLst>
          </p:cNvPr>
          <p:cNvSpPr>
            <a:spLocks noGrp="1"/>
          </p:cNvSpPr>
          <p:nvPr>
            <p:ph type="body" sz="quarter" idx="18"/>
          </p:nvPr>
        </p:nvSpPr>
        <p:spPr>
          <a:xfrm>
            <a:off x="595722" y="3330139"/>
            <a:ext cx="2893974" cy="1049221"/>
          </a:xfrm>
        </p:spPr>
        <p:txBody>
          <a:bodyPr/>
          <a:lstStyle/>
          <a:p>
            <a:pPr algn="ctr"/>
            <a:r>
              <a:rPr lang="en-US" dirty="0"/>
              <a:t>EU Grants for Rural Tourism (LEADER, EAFRD, ERDF)</a:t>
            </a:r>
            <a:endParaRPr lang="en-IE" b="1" dirty="0"/>
          </a:p>
        </p:txBody>
      </p:sp>
      <p:pic>
        <p:nvPicPr>
          <p:cNvPr id="7" name="Picture Placeholder 6" descr="A blue flag with yellow stars in the center&#10;&#10;AI-generated content may be incorrect.">
            <a:extLst>
              <a:ext uri="{FF2B5EF4-FFF2-40B4-BE49-F238E27FC236}">
                <a16:creationId xmlns:a16="http://schemas.microsoft.com/office/drawing/2014/main" id="{38F6EFE7-4BE7-98FB-726E-32EF24F73E3B}"/>
              </a:ext>
            </a:extLst>
          </p:cNvPr>
          <p:cNvPicPr>
            <a:picLocks noGrp="1" noChangeAspect="1"/>
          </p:cNvPicPr>
          <p:nvPr>
            <p:ph type="pic" sz="quarter" idx="10"/>
          </p:nvPr>
        </p:nvPicPr>
        <p:blipFill>
          <a:blip r:embed="rId2"/>
          <a:srcRect t="7352" b="7352"/>
          <a:stretch>
            <a:fillRect/>
          </a:stretch>
        </p:blipFill>
        <p:spPr/>
      </p:pic>
      <p:sp>
        <p:nvSpPr>
          <p:cNvPr id="4" name="Text Placeholder 6">
            <a:extLst>
              <a:ext uri="{FF2B5EF4-FFF2-40B4-BE49-F238E27FC236}">
                <a16:creationId xmlns:a16="http://schemas.microsoft.com/office/drawing/2014/main" id="{ED991104-9FD7-0EA1-CF0F-221E4E5A555D}"/>
              </a:ext>
            </a:extLst>
          </p:cNvPr>
          <p:cNvSpPr txBox="1">
            <a:spLocks/>
          </p:cNvSpPr>
          <p:nvPr/>
        </p:nvSpPr>
        <p:spPr>
          <a:xfrm>
            <a:off x="595722" y="2153657"/>
            <a:ext cx="28939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600" dirty="0"/>
              <a:t>Applying Requires Work but it Can Pay Off!</a:t>
            </a:r>
          </a:p>
        </p:txBody>
      </p:sp>
      <p:sp>
        <p:nvSpPr>
          <p:cNvPr id="6" name="Text Placeholder 5">
            <a:extLst>
              <a:ext uri="{FF2B5EF4-FFF2-40B4-BE49-F238E27FC236}">
                <a16:creationId xmlns:a16="http://schemas.microsoft.com/office/drawing/2014/main" id="{0F715A28-9746-D459-EB2B-EE7B884D131B}"/>
              </a:ext>
            </a:extLst>
          </p:cNvPr>
          <p:cNvSpPr txBox="1">
            <a:spLocks/>
          </p:cNvSpPr>
          <p:nvPr/>
        </p:nvSpPr>
        <p:spPr>
          <a:xfrm>
            <a:off x="4594468" y="355566"/>
            <a:ext cx="6402123" cy="349918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400" b="1" dirty="0">
                <a:solidFill>
                  <a:srgbClr val="E96751"/>
                </a:solidFill>
              </a:rPr>
              <a:t>Example:</a:t>
            </a:r>
            <a:r>
              <a:rPr lang="en-US" sz="2400" dirty="0"/>
              <a:t> You might use personal savings for 50% and obtain a grant for the other 50%. This leveraging can make a project feasible.</a:t>
            </a:r>
          </a:p>
          <a:p>
            <a:pPr>
              <a:spcAft>
                <a:spcPts val="600"/>
              </a:spcAft>
            </a:pPr>
            <a:endParaRPr lang="en-US" dirty="0"/>
          </a:p>
        </p:txBody>
      </p:sp>
      <p:sp>
        <p:nvSpPr>
          <p:cNvPr id="3" name="TextBox 2">
            <a:extLst>
              <a:ext uri="{FF2B5EF4-FFF2-40B4-BE49-F238E27FC236}">
                <a16:creationId xmlns:a16="http://schemas.microsoft.com/office/drawing/2014/main" id="{2154B53D-5A76-D17D-71CD-B2596C175AF4}"/>
              </a:ext>
            </a:extLst>
          </p:cNvPr>
          <p:cNvSpPr txBox="1"/>
          <p:nvPr/>
        </p:nvSpPr>
        <p:spPr>
          <a:xfrm>
            <a:off x="1213219" y="5175488"/>
            <a:ext cx="10407281" cy="1477328"/>
          </a:xfrm>
          <a:prstGeom prst="rect">
            <a:avLst/>
          </a:prstGeom>
          <a:noFill/>
        </p:spPr>
        <p:txBody>
          <a:bodyPr wrap="square">
            <a:spAutoFit/>
          </a:bodyPr>
          <a:lstStyle/>
          <a:p>
            <a:r>
              <a:rPr lang="en-IE" b="1" i="1" dirty="0">
                <a:solidFill>
                  <a:srgbClr val="494949"/>
                </a:solidFill>
                <a:effectLst/>
              </a:rPr>
              <a:t>Recommended Reading</a:t>
            </a:r>
          </a:p>
          <a:p>
            <a:r>
              <a:rPr lang="en-US" dirty="0">
                <a:solidFill>
                  <a:srgbClr val="00B0F0"/>
                </a:solidFill>
                <a:hlinkClick r:id="rId3">
                  <a:extLst>
                    <a:ext uri="{A12FA001-AC4F-418D-AE19-62706E023703}">
                      <ahyp:hlinkClr xmlns:ahyp="http://schemas.microsoft.com/office/drawing/2018/hyperlinkcolor" val="tx"/>
                    </a:ext>
                  </a:extLst>
                </a:hlinkClick>
              </a:rPr>
              <a:t>Rural Policies Impact on Tourism Development in Italy: A Case Study of Agritourism</a:t>
            </a:r>
            <a:endParaRPr lang="en-US" dirty="0">
              <a:solidFill>
                <a:srgbClr val="00B0F0"/>
              </a:solidFill>
            </a:endParaRPr>
          </a:p>
          <a:p>
            <a:r>
              <a:rPr lang="en-IE" b="1" i="0" dirty="0">
                <a:solidFill>
                  <a:srgbClr val="494949"/>
                </a:solidFill>
                <a:effectLst/>
              </a:rPr>
              <a:t>*Note: </a:t>
            </a:r>
            <a:r>
              <a:rPr lang="en-US" dirty="0">
                <a:solidFill>
                  <a:srgbClr val="E96751"/>
                </a:solidFill>
                <a:hlinkClick r:id="rId4">
                  <a:extLst>
                    <a:ext uri="{A12FA001-AC4F-418D-AE19-62706E023703}">
                      <ahyp:hlinkClr xmlns:ahyp="http://schemas.microsoft.com/office/drawing/2018/hyperlinkcolor" val="tx"/>
                    </a:ext>
                  </a:extLst>
                </a:hlinkClick>
              </a:rPr>
              <a:t>The European Agenda for Tourism 2030 </a:t>
            </a:r>
            <a:r>
              <a:rPr lang="en-US" dirty="0" err="1">
                <a:solidFill>
                  <a:srgbClr val="494949"/>
                </a:solidFill>
              </a:rPr>
              <a:t>emphasises</a:t>
            </a:r>
            <a:r>
              <a:rPr lang="en-US" dirty="0">
                <a:solidFill>
                  <a:srgbClr val="494949"/>
                </a:solidFill>
              </a:rPr>
              <a:t> the need to protect the tourism sector and, at the same time, develop a forward-looking vision to take advantage of the willingness of many Europeans to change their travel and tourism habits so as to become more sustainable and responsible.</a:t>
            </a:r>
            <a:endParaRPr lang="en-IE" i="0" dirty="0">
              <a:solidFill>
                <a:srgbClr val="494949"/>
              </a:solidFill>
              <a:effectLst/>
            </a:endParaRPr>
          </a:p>
        </p:txBody>
      </p:sp>
      <p:pic>
        <p:nvPicPr>
          <p:cNvPr id="5" name="Picture 4">
            <a:extLst>
              <a:ext uri="{FF2B5EF4-FFF2-40B4-BE49-F238E27FC236}">
                <a16:creationId xmlns:a16="http://schemas.microsoft.com/office/drawing/2014/main" id="{3F73D616-61D1-0622-2A52-E5038F21C644}"/>
              </a:ext>
            </a:extLst>
          </p:cNvPr>
          <p:cNvPicPr>
            <a:picLocks noChangeAspect="1"/>
          </p:cNvPicPr>
          <p:nvPr/>
        </p:nvPicPr>
        <p:blipFill>
          <a:blip r:embed="rId5"/>
          <a:stretch>
            <a:fillRect/>
          </a:stretch>
        </p:blipFill>
        <p:spPr>
          <a:xfrm>
            <a:off x="291371" y="5680960"/>
            <a:ext cx="850589" cy="846711"/>
          </a:xfrm>
          <a:prstGeom prst="rect">
            <a:avLst/>
          </a:prstGeom>
        </p:spPr>
      </p:pic>
    </p:spTree>
    <p:extLst>
      <p:ext uri="{BB962C8B-B14F-4D97-AF65-F5344CB8AC3E}">
        <p14:creationId xmlns:p14="http://schemas.microsoft.com/office/powerpoint/2010/main" val="2525068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7 (Part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Introduction to Private &amp; European Funding</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(Part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734625"/>
          </a:xfrm>
          <a:prstGeom prst="rect">
            <a:avLst/>
          </a:prstGeom>
          <a:noFill/>
        </p:spPr>
        <p:txBody>
          <a:bodyPr wrap="square" rtlCol="0">
            <a:spAutoFit/>
          </a:bodyPr>
          <a:lstStyle/>
          <a:p>
            <a:pPr algn="ctr">
              <a:lnSpc>
                <a:spcPts val="2520"/>
              </a:lnSpc>
            </a:pPr>
            <a:r>
              <a:rPr lang="en-US" sz="2400" dirty="0">
                <a:solidFill>
                  <a:srgbClr val="414141"/>
                </a:solidFill>
              </a:rPr>
              <a:t>Find the Funds That Fit</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err="1">
                <a:latin typeface="Calibri"/>
                <a:ea typeface="Calibri"/>
                <a:cs typeface="Calibri"/>
              </a:rPr>
              <a:t>Section</a:t>
            </a:r>
            <a:r>
              <a:rPr lang="it-IT" b="1" dirty="0">
                <a:latin typeface="Calibri"/>
                <a:ea typeface="Calibri"/>
                <a:cs typeface="Calibri"/>
              </a:rPr>
              <a:t> 1</a:t>
            </a:r>
          </a:p>
          <a:p>
            <a:endParaRPr lang="it-IT" dirty="0">
              <a:latin typeface="Calibri"/>
              <a:ea typeface="Calibri"/>
              <a:cs typeface="Calibri"/>
            </a:endParaRPr>
          </a:p>
          <a:p>
            <a:r>
              <a:rPr lang="it-IT" dirty="0">
                <a:latin typeface="Calibri"/>
                <a:ea typeface="Calibri"/>
                <a:cs typeface="Calibri"/>
              </a:rPr>
              <a:t>Private and Blended Funding Options </a:t>
            </a:r>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4" name="Text Placeholder 3">
            <a:extLst>
              <a:ext uri="{FF2B5EF4-FFF2-40B4-BE49-F238E27FC236}">
                <a16:creationId xmlns:a16="http://schemas.microsoft.com/office/drawing/2014/main" id="{3228CF36-F8A3-C3AF-72DA-5994C9031C30}"/>
              </a:ext>
            </a:extLst>
          </p:cNvPr>
          <p:cNvSpPr>
            <a:spLocks noGrp="1"/>
          </p:cNvSpPr>
          <p:nvPr>
            <p:ph type="body" sz="quarter" idx="20"/>
          </p:nvPr>
        </p:nvSpPr>
        <p:spPr>
          <a:prstGeom prst="rect">
            <a:avLst/>
          </a:prstGeom>
        </p:spPr>
        <p:txBody>
          <a:bodyPr lIns="91440" tIns="45720" rIns="91440" bIns="45720" anchor="t">
            <a:noAutofit/>
          </a:bodyPr>
          <a:lstStyle/>
          <a:p>
            <a:pPr marL="0" indent="0" defTabSz="914400" rtl="0" eaLnBrk="1" latinLnBrk="0" hangingPunct="1">
              <a:lnSpc>
                <a:spcPts val="1220"/>
              </a:lnSpc>
              <a:spcBef>
                <a:spcPts val="0"/>
              </a:spcBef>
              <a:buFont typeface="Arial" panose="020B0604020202020204" pitchFamily="34" charset="0"/>
              <a:buNone/>
            </a:pPr>
            <a:r>
              <a:rPr lang="en-GB" dirty="0">
                <a:latin typeface="Calibri"/>
                <a:ea typeface="Open Sans"/>
                <a:cs typeface="Calibri"/>
              </a:rPr>
              <a:t>Page 6</a:t>
            </a:r>
            <a:endParaRPr lang="en-GB" dirty="0"/>
          </a:p>
        </p:txBody>
      </p:sp>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66"/>
          </p:nvPr>
        </p:nvSpPr>
        <p:spPr>
          <a:prstGeom prst="rect">
            <a:avLst/>
          </a:prstGeom>
        </p:spPr>
        <p:txBody>
          <a:bodyPr lIns="91440" tIns="45720" rIns="91440" bIns="45720" anchor="ctr">
            <a:noAutofit/>
          </a:bodyPr>
          <a:lstStyle/>
          <a:p>
            <a:r>
              <a:rPr lang="en-GB" dirty="0">
                <a:latin typeface="Calibri"/>
                <a:ea typeface="Calibri"/>
                <a:cs typeface="Calibri"/>
              </a:rPr>
              <a:t>Photo Credit: </a:t>
            </a: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err="1">
                <a:latin typeface="Calibri"/>
                <a:ea typeface="Calibri"/>
                <a:cs typeface="Calibri"/>
              </a:rPr>
              <a:t>Section</a:t>
            </a:r>
            <a:r>
              <a:rPr lang="it-IT" b="1" dirty="0">
                <a:latin typeface="Calibri"/>
                <a:ea typeface="Calibri"/>
                <a:cs typeface="Calibri"/>
              </a:rPr>
              <a:t> 2 </a:t>
            </a:r>
          </a:p>
          <a:p>
            <a:endParaRPr lang="it-IT" dirty="0">
              <a:latin typeface="Calibri"/>
              <a:ea typeface="Calibri"/>
              <a:cs typeface="Calibri"/>
            </a:endParaRPr>
          </a:p>
          <a:p>
            <a:r>
              <a:rPr lang="en-US" dirty="0">
                <a:latin typeface="Calibri"/>
                <a:ea typeface="Calibri"/>
                <a:cs typeface="Calibri"/>
              </a:rPr>
              <a:t>EU Grants for Rural Sustainable Tourism &amp; Accommodation </a:t>
            </a:r>
            <a:r>
              <a:rPr lang="en-US" i="1" dirty="0">
                <a:latin typeface="Calibri"/>
                <a:ea typeface="Calibri"/>
                <a:cs typeface="Calibri"/>
              </a:rPr>
              <a:t>(LEADER, EAFRD, ERDF)</a:t>
            </a:r>
          </a:p>
          <a:p>
            <a:endParaRPr lang="en-US" dirty="0">
              <a:latin typeface="Calibri"/>
              <a:ea typeface="Calibri"/>
              <a:cs typeface="Calibri"/>
            </a:endParaRP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Page 16</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sp>
        <p:nvSpPr>
          <p:cNvPr id="12" name="Text Placeholder 11">
            <a:extLst>
              <a:ext uri="{FF2B5EF4-FFF2-40B4-BE49-F238E27FC236}">
                <a16:creationId xmlns:a16="http://schemas.microsoft.com/office/drawing/2014/main" id="{35A2D442-1024-77DF-889C-2E58FD97AC54}"/>
              </a:ext>
            </a:extLst>
          </p:cNvPr>
          <p:cNvSpPr>
            <a:spLocks noGrp="1"/>
          </p:cNvSpPr>
          <p:nvPr>
            <p:ph type="body" sz="quarter" idx="90"/>
          </p:nvPr>
        </p:nvSpPr>
        <p:spPr>
          <a:prstGeom prst="rect">
            <a:avLst/>
          </a:prstGeom>
        </p:spPr>
        <p:txBody>
          <a:bodyPr lIns="91440" tIns="45720" rIns="91440" bIns="45720" anchor="t">
            <a:noAutofit/>
          </a:bodyPr>
          <a:lstStyle/>
          <a:p>
            <a:r>
              <a:rPr lang="en-GB" b="1" dirty="0">
                <a:latin typeface="Calibri"/>
                <a:ea typeface="Calibri"/>
                <a:cs typeface="Calibri"/>
              </a:rPr>
              <a:t>Section 3</a:t>
            </a:r>
          </a:p>
          <a:p>
            <a:endParaRPr lang="en-GB" dirty="0">
              <a:latin typeface="Calibri"/>
              <a:cs typeface="Calibri"/>
            </a:endParaRPr>
          </a:p>
          <a:p>
            <a:r>
              <a:rPr lang="it-IT" dirty="0"/>
              <a:t>Know </a:t>
            </a:r>
            <a:r>
              <a:rPr lang="it-IT" dirty="0" err="1"/>
              <a:t>What</a:t>
            </a:r>
            <a:r>
              <a:rPr lang="it-IT" dirty="0"/>
              <a:t> Customers Will </a:t>
            </a:r>
          </a:p>
          <a:p>
            <a:r>
              <a:rPr lang="it-IT" dirty="0" err="1"/>
              <a:t>Pay</a:t>
            </a:r>
            <a:r>
              <a:rPr lang="it-IT" dirty="0"/>
              <a:t> For: Guest Appeal &amp; </a:t>
            </a:r>
            <a:r>
              <a:rPr lang="it-IT" dirty="0" err="1"/>
              <a:t>Expectations</a:t>
            </a:r>
            <a:endParaRPr lang="it-IT" dirty="0"/>
          </a:p>
          <a:p>
            <a:r>
              <a:rPr lang="it-IT" dirty="0"/>
              <a:t> </a:t>
            </a:r>
          </a:p>
          <a:p>
            <a:endParaRPr lang="it-IT" dirty="0"/>
          </a:p>
        </p:txBody>
      </p:sp>
      <p:sp>
        <p:nvSpPr>
          <p:cNvPr id="13" name="Text Placeholder 12">
            <a:extLst>
              <a:ext uri="{FF2B5EF4-FFF2-40B4-BE49-F238E27FC236}">
                <a16:creationId xmlns:a16="http://schemas.microsoft.com/office/drawing/2014/main" id="{E4DD4660-4F75-2CA5-0BA4-ACE113B1C7A1}"/>
              </a:ext>
            </a:extLst>
          </p:cNvPr>
          <p:cNvSpPr>
            <a:spLocks noGrp="1"/>
          </p:cNvSpPr>
          <p:nvPr>
            <p:ph type="body" sz="quarter" idx="91"/>
          </p:nvPr>
        </p:nvSpPr>
        <p:spPr>
          <a:prstGeom prst="rect">
            <a:avLst/>
          </a:prstGeom>
        </p:spPr>
        <p:txBody>
          <a:bodyPr/>
          <a:lstStyle/>
          <a:p>
            <a:r>
              <a:rPr lang="en-GB"/>
              <a:t>03</a:t>
            </a:r>
          </a:p>
        </p:txBody>
      </p:sp>
      <p:sp>
        <p:nvSpPr>
          <p:cNvPr id="14" name="Text Placeholder 13">
            <a:extLst>
              <a:ext uri="{FF2B5EF4-FFF2-40B4-BE49-F238E27FC236}">
                <a16:creationId xmlns:a16="http://schemas.microsoft.com/office/drawing/2014/main" id="{C057808D-C04E-D7E0-A581-84376C66FCBF}"/>
              </a:ext>
            </a:extLst>
          </p:cNvPr>
          <p:cNvSpPr>
            <a:spLocks noGrp="1"/>
          </p:cNvSpPr>
          <p:nvPr>
            <p:ph type="body" sz="quarter" idx="92"/>
          </p:nvPr>
        </p:nvSpPr>
        <p:spPr>
          <a:prstGeom prst="rect">
            <a:avLst/>
          </a:prstGeom>
        </p:spPr>
        <p:txBody>
          <a:bodyPr lIns="91440" tIns="45720" rIns="91440" bIns="45720" anchor="t">
            <a:noAutofit/>
          </a:bodyPr>
          <a:lstStyle/>
          <a:p>
            <a:r>
              <a:rPr lang="en-GB" dirty="0">
                <a:latin typeface="Calibri"/>
                <a:ea typeface="Open Sans"/>
                <a:cs typeface="Calibri"/>
              </a:rPr>
              <a:t>Page 64</a:t>
            </a:r>
            <a:endParaRPr lang="en-GB" dirty="0"/>
          </a:p>
        </p:txBody>
      </p:sp>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93"/>
          </p:nvPr>
        </p:nvSpPr>
        <p:spPr>
          <a:prstGeom prst="rect">
            <a:avLst/>
          </a:prstGeom>
        </p:spPr>
        <p:txBody>
          <a:bodyPr lIns="91440" tIns="45720" rIns="91440" bIns="45720" anchor="ctr">
            <a:noAutofit/>
          </a:bodyPr>
          <a:lstStyle/>
          <a:p>
            <a:r>
              <a:rPr lang="en-GB" dirty="0">
                <a:latin typeface="Calibri"/>
                <a:ea typeface="Calibri"/>
                <a:cs typeface="Calibri"/>
              </a:rPr>
              <a:t>Photo Credit: </a:t>
            </a:r>
            <a:r>
              <a:rPr lang="en-GB" dirty="0" err="1">
                <a:latin typeface="Calibri"/>
                <a:ea typeface="Calibri"/>
                <a:cs typeface="Calibri"/>
              </a:rPr>
              <a:t>Daunia</a:t>
            </a:r>
            <a:r>
              <a:rPr lang="en-GB" dirty="0">
                <a:latin typeface="Calibri"/>
                <a:ea typeface="Calibri"/>
                <a:cs typeface="Calibri"/>
              </a:rPr>
              <a:t> </a:t>
            </a:r>
            <a:r>
              <a:rPr lang="en-GB" dirty="0" err="1">
                <a:latin typeface="Calibri"/>
                <a:ea typeface="Calibri"/>
                <a:cs typeface="Calibri"/>
              </a:rPr>
              <a:t>Avventura</a:t>
            </a:r>
            <a:r>
              <a:rPr lang="en-GB" dirty="0">
                <a:latin typeface="Calibri"/>
                <a:ea typeface="Calibri"/>
                <a:cs typeface="Calibri"/>
              </a:rPr>
              <a:t>, </a:t>
            </a:r>
            <a:r>
              <a:rPr lang="en-GB" dirty="0" err="1">
                <a:latin typeface="Calibri"/>
                <a:ea typeface="Calibri"/>
                <a:cs typeface="Calibri"/>
              </a:rPr>
              <a:t>Biccari</a:t>
            </a:r>
            <a:endParaRPr lang="it-IT" dirty="0" err="1"/>
          </a:p>
        </p:txBody>
      </p:sp>
      <p:sp>
        <p:nvSpPr>
          <p:cNvPr id="17" name="Text Placeholder 16">
            <a:extLst>
              <a:ext uri="{FF2B5EF4-FFF2-40B4-BE49-F238E27FC236}">
                <a16:creationId xmlns:a16="http://schemas.microsoft.com/office/drawing/2014/main" id="{5CAC9B68-B71F-1D8D-18BA-7B26BCD17BA2}"/>
              </a:ext>
            </a:extLst>
          </p:cNvPr>
          <p:cNvSpPr>
            <a:spLocks noGrp="1"/>
          </p:cNvSpPr>
          <p:nvPr>
            <p:ph type="body" sz="quarter" idx="98"/>
          </p:nvPr>
        </p:nvSpPr>
        <p:spPr>
          <a:prstGeom prst="rect">
            <a:avLst/>
          </a:prstGeom>
        </p:spPr>
        <p:txBody>
          <a:bodyPr/>
          <a:lstStyle/>
          <a:p>
            <a:r>
              <a:rPr lang="en-GB" dirty="0">
                <a:latin typeface="Calibri"/>
                <a:ea typeface="Calibri"/>
                <a:cs typeface="Calibri"/>
              </a:rPr>
              <a:t>Photo Credit:</a:t>
            </a:r>
          </a:p>
        </p:txBody>
      </p:sp>
      <p:pic>
        <p:nvPicPr>
          <p:cNvPr id="24" name="Picture Placeholder 18">
            <a:extLst>
              <a:ext uri="{FF2B5EF4-FFF2-40B4-BE49-F238E27FC236}">
                <a16:creationId xmlns:a16="http://schemas.microsoft.com/office/drawing/2014/main" id="{8C7E7D0A-CFAA-3119-192E-7625A0F5330B}"/>
              </a:ext>
            </a:extLst>
          </p:cNvPr>
          <p:cNvPicPr>
            <a:picLocks noGrp="1" noChangeAspect="1"/>
          </p:cNvPicPr>
          <p:nvPr>
            <p:ph type="pic" sz="quarter" idx="67"/>
          </p:nvPr>
        </p:nvPicPr>
        <p:blipFill rotWithShape="1">
          <a:blip r:embed="rId2"/>
          <a:srcRect l="26804" r="26804"/>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pic>
        <p:nvPicPr>
          <p:cNvPr id="27" name="Segnaposto immagine 17" descr="Immagine che contiene aria aperta, nuvola, erba, paesaggio&#10;&#10;Il contenuto generato dall&amp;#39;IA potrebbe non essere corretto.">
            <a:extLst>
              <a:ext uri="{FF2B5EF4-FFF2-40B4-BE49-F238E27FC236}">
                <a16:creationId xmlns:a16="http://schemas.microsoft.com/office/drawing/2014/main" id="{9BBD3021-A2C9-6538-5960-F4BA99AF0B42}"/>
              </a:ext>
            </a:extLst>
          </p:cNvPr>
          <p:cNvPicPr>
            <a:picLocks noGrp="1" noChangeAspect="1"/>
          </p:cNvPicPr>
          <p:nvPr>
            <p:ph type="pic" sz="quarter" idx="89"/>
          </p:nvPr>
        </p:nvPicPr>
        <p:blipFill>
          <a:blip r:embed="rId3"/>
          <a:srcRect l="3608" r="3608"/>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pic>
        <p:nvPicPr>
          <p:cNvPr id="35" name="Picture Placeholder 34">
            <a:extLst>
              <a:ext uri="{FF2B5EF4-FFF2-40B4-BE49-F238E27FC236}">
                <a16:creationId xmlns:a16="http://schemas.microsoft.com/office/drawing/2014/main" id="{5A44E425-BD85-C20F-F6ED-5B631ACB808F}"/>
              </a:ext>
            </a:extLst>
          </p:cNvPr>
          <p:cNvPicPr>
            <a:picLocks noGrp="1" noChangeAspect="1"/>
          </p:cNvPicPr>
          <p:nvPr>
            <p:ph type="pic" sz="quarter" idx="85"/>
          </p:nvPr>
        </p:nvPicPr>
        <p:blipFill>
          <a:blip r:embed="rId4"/>
          <a:srcRect t="1446" b="1446"/>
          <a:stretch>
            <a:fillRect/>
          </a:stretch>
        </p:blipFill>
        <p:spPr/>
      </p:pic>
      <p:sp>
        <p:nvSpPr>
          <p:cNvPr id="39" name="Text Placeholder 3">
            <a:extLst>
              <a:ext uri="{FF2B5EF4-FFF2-40B4-BE49-F238E27FC236}">
                <a16:creationId xmlns:a16="http://schemas.microsoft.com/office/drawing/2014/main" id="{D1EF11CD-7A0D-2513-8D92-C86950A87DE3}"/>
              </a:ext>
            </a:extLst>
          </p:cNvPr>
          <p:cNvSpPr txBox="1">
            <a:spLocks/>
          </p:cNvSpPr>
          <p:nvPr/>
        </p:nvSpPr>
        <p:spPr>
          <a:xfrm>
            <a:off x="629645" y="731760"/>
            <a:ext cx="281491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4800" dirty="0"/>
              <a:t>M7 Part 1</a:t>
            </a:r>
          </a:p>
          <a:p>
            <a:pPr>
              <a:lnSpc>
                <a:spcPts val="3720"/>
              </a:lnSpc>
            </a:pPr>
            <a:endParaRPr lang="en-US" sz="4800" dirty="0"/>
          </a:p>
        </p:txBody>
      </p:sp>
      <p:cxnSp>
        <p:nvCxnSpPr>
          <p:cNvPr id="40" name="Straight Connector 39">
            <a:extLst>
              <a:ext uri="{FF2B5EF4-FFF2-40B4-BE49-F238E27FC236}">
                <a16:creationId xmlns:a16="http://schemas.microsoft.com/office/drawing/2014/main" id="{7BA350F1-45DA-FEDD-7040-D91562A90E53}"/>
              </a:ext>
            </a:extLst>
          </p:cNvPr>
          <p:cNvCxnSpPr>
            <a:cxnSpLocks/>
          </p:cNvCxnSpPr>
          <p:nvPr/>
        </p:nvCxnSpPr>
        <p:spPr>
          <a:xfrm>
            <a:off x="0" y="1312456"/>
            <a:ext cx="250828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1" name="Text Placeholder 5">
            <a:extLst>
              <a:ext uri="{FF2B5EF4-FFF2-40B4-BE49-F238E27FC236}">
                <a16:creationId xmlns:a16="http://schemas.microsoft.com/office/drawing/2014/main" id="{A595A7D2-FAAC-336D-F71A-BC02E78C2445}"/>
              </a:ext>
            </a:extLst>
          </p:cNvPr>
          <p:cNvSpPr txBox="1">
            <a:spLocks/>
          </p:cNvSpPr>
          <p:nvPr/>
        </p:nvSpPr>
        <p:spPr>
          <a:xfrm>
            <a:off x="629644" y="1634711"/>
            <a:ext cx="28149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14141"/>
                </a:solidFill>
              </a:rPr>
              <a:t>Introduction to Private &amp; European Funding</a:t>
            </a:r>
          </a:p>
          <a:p>
            <a:pPr>
              <a:lnSpc>
                <a:spcPts val="2900"/>
              </a:lnSpc>
            </a:pPr>
            <a:r>
              <a:rPr lang="en-US" b="0" dirty="0" err="1">
                <a:solidFill>
                  <a:srgbClr val="414141"/>
                </a:solidFill>
              </a:rPr>
              <a:t>ons</a:t>
            </a:r>
            <a:r>
              <a:rPr lang="en-US" b="0" dirty="0">
                <a:solidFill>
                  <a:srgbClr val="414141"/>
                </a:solidFill>
              </a:rPr>
              <a:t> of Your Business and Your Market</a:t>
            </a:r>
          </a:p>
        </p:txBody>
      </p:sp>
      <p:pic>
        <p:nvPicPr>
          <p:cNvPr id="43" name="Picture 42">
            <a:extLst>
              <a:ext uri="{FF2B5EF4-FFF2-40B4-BE49-F238E27FC236}">
                <a16:creationId xmlns:a16="http://schemas.microsoft.com/office/drawing/2014/main" id="{03CFB390-1A6C-5464-973E-159B734D3A3C}"/>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670083" y="4559031"/>
            <a:ext cx="3580276" cy="2659133"/>
          </a:xfrm>
          <a:prstGeom prst="rect">
            <a:avLst/>
          </a:prstGeom>
        </p:spPr>
      </p:pic>
      <p:sp>
        <p:nvSpPr>
          <p:cNvPr id="5" name="Slide Number Placeholder 5">
            <a:extLst>
              <a:ext uri="{FF2B5EF4-FFF2-40B4-BE49-F238E27FC236}">
                <a16:creationId xmlns:a16="http://schemas.microsoft.com/office/drawing/2014/main" id="{83C90BCA-28A2-6D18-0728-995A6745394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a:t>
            </a:fld>
            <a:endParaRPr lang="fr-CA" sz="1200" dirty="0"/>
          </a:p>
        </p:txBody>
      </p:sp>
    </p:spTree>
    <p:extLst>
      <p:ext uri="{BB962C8B-B14F-4D97-AF65-F5344CB8AC3E}">
        <p14:creationId xmlns:p14="http://schemas.microsoft.com/office/powerpoint/2010/main" val="195191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2CBC-52A5-4463-CA4F-CD2E18BD4E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688D3-A0E9-3F84-8DB2-15EBAF93D61B}"/>
              </a:ext>
            </a:extLst>
          </p:cNvPr>
          <p:cNvSpPr>
            <a:spLocks noGrp="1"/>
          </p:cNvSpPr>
          <p:nvPr>
            <p:ph type="body" sz="quarter" idx="18"/>
          </p:nvPr>
        </p:nvSpPr>
        <p:spPr>
          <a:xfrm>
            <a:off x="8097183" y="1843806"/>
            <a:ext cx="3745864" cy="870198"/>
          </a:xfrm>
        </p:spPr>
        <p:txBody>
          <a:bodyPr/>
          <a:lstStyle/>
          <a:p>
            <a:pPr>
              <a:spcAft>
                <a:spcPts val="600"/>
              </a:spcAft>
            </a:pPr>
            <a:r>
              <a:rPr lang="en-GB" sz="3200" b="1" dirty="0">
                <a:solidFill>
                  <a:schemeClr val="bg1">
                    <a:lumMod val="95000"/>
                  </a:schemeClr>
                </a:solidFill>
              </a:rPr>
              <a:t>Funding &amp; Finance Options</a:t>
            </a:r>
          </a:p>
        </p:txBody>
      </p:sp>
      <p:sp>
        <p:nvSpPr>
          <p:cNvPr id="3" name="Text Placeholder 2">
            <a:extLst>
              <a:ext uri="{FF2B5EF4-FFF2-40B4-BE49-F238E27FC236}">
                <a16:creationId xmlns:a16="http://schemas.microsoft.com/office/drawing/2014/main" id="{64196694-A6F8-9E75-BEDD-91B9278F6892}"/>
              </a:ext>
            </a:extLst>
          </p:cNvPr>
          <p:cNvSpPr>
            <a:spLocks noGrp="1"/>
          </p:cNvSpPr>
          <p:nvPr>
            <p:ph type="body" sz="quarter" idx="19"/>
          </p:nvPr>
        </p:nvSpPr>
        <p:spPr>
          <a:xfrm>
            <a:off x="9077326" y="922205"/>
            <a:ext cx="2466288" cy="319777"/>
          </a:xfrm>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Module 7</a:t>
            </a:r>
          </a:p>
        </p:txBody>
      </p:sp>
      <p:sp>
        <p:nvSpPr>
          <p:cNvPr id="5" name="Text Placeholder 4">
            <a:extLst>
              <a:ext uri="{FF2B5EF4-FFF2-40B4-BE49-F238E27FC236}">
                <a16:creationId xmlns:a16="http://schemas.microsoft.com/office/drawing/2014/main" id="{7E7E87E4-57FE-7CB9-CD7B-4DE137E5D180}"/>
              </a:ext>
            </a:extLst>
          </p:cNvPr>
          <p:cNvSpPr>
            <a:spLocks noGrp="1"/>
          </p:cNvSpPr>
          <p:nvPr>
            <p:ph type="body" sz="quarter" idx="23"/>
          </p:nvPr>
        </p:nvSpPr>
        <p:spPr>
          <a:xfrm>
            <a:off x="455460" y="3933819"/>
            <a:ext cx="11253303" cy="1248936"/>
          </a:xfrm>
        </p:spPr>
        <p:txBody>
          <a:bodyPr/>
          <a:lstStyle/>
          <a:p>
            <a:r>
              <a:rPr lang="en-US" b="1" dirty="0">
                <a:solidFill>
                  <a:srgbClr val="EC7C69"/>
                </a:solidFill>
              </a:rPr>
              <a:t>Overview: </a:t>
            </a:r>
            <a:r>
              <a:rPr lang="en-US" dirty="0"/>
              <a:t>This Module will guide you through planning your finances and exploring funding options for your alternative accommodation business. You’ll discover a range of pathways—from </a:t>
            </a:r>
            <a:r>
              <a:rPr lang="en-US" b="1" dirty="0"/>
              <a:t>personal savings and public grants to ethical lenders and green investors</a:t>
            </a:r>
            <a:r>
              <a:rPr lang="en-US" dirty="0"/>
              <a:t>. Discover what funders seek, including robust business plans, measurable sustainability impact, and financial viability. Designed to be practical and informative, this section supports aspiring entrepreneurs in launching and funding sustainable tourism accommodations. It also explores country-specific funding opportunities in Europe. By the end, you'll be equipped to choose the right funding path and approach investors or funders with clarity and purpose.</a:t>
            </a:r>
            <a:endParaRPr lang="en-US" dirty="0">
              <a:solidFill>
                <a:srgbClr val="414141"/>
              </a:solidFill>
            </a:endParaRPr>
          </a:p>
        </p:txBody>
      </p:sp>
      <p:sp>
        <p:nvSpPr>
          <p:cNvPr id="11" name="Slide Number Placeholder 5">
            <a:extLst>
              <a:ext uri="{FF2B5EF4-FFF2-40B4-BE49-F238E27FC236}">
                <a16:creationId xmlns:a16="http://schemas.microsoft.com/office/drawing/2014/main" id="{197C7FAE-AF20-E47D-F038-6AE28908779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5</a:t>
            </a:fld>
            <a:endParaRPr lang="fr-CA" dirty="0"/>
          </a:p>
        </p:txBody>
      </p:sp>
      <p:pic>
        <p:nvPicPr>
          <p:cNvPr id="10" name="Picture Placeholder 9" descr="A person's hands over a key on papers&#10;&#10;AI-generated content may be incorrect.">
            <a:extLst>
              <a:ext uri="{FF2B5EF4-FFF2-40B4-BE49-F238E27FC236}">
                <a16:creationId xmlns:a16="http://schemas.microsoft.com/office/drawing/2014/main" id="{AECACBD3-A3B8-77EF-F77A-AE9E9309FC29}"/>
              </a:ext>
            </a:extLst>
          </p:cNvPr>
          <p:cNvPicPr>
            <a:picLocks noGrp="1" noChangeAspect="1"/>
          </p:cNvPicPr>
          <p:nvPr>
            <p:ph type="pic" sz="quarter" idx="22"/>
          </p:nvPr>
        </p:nvPicPr>
        <p:blipFill>
          <a:blip r:embed="rId2"/>
          <a:srcRect t="15707" b="15707"/>
          <a:stretch>
            <a:fillRect/>
          </a:stretch>
        </p:blipFill>
        <p:spPr>
          <a:xfrm>
            <a:off x="3175" y="149225"/>
            <a:ext cx="8094663" cy="3703638"/>
          </a:xfrm>
        </p:spPr>
      </p:pic>
      <p:sp>
        <p:nvSpPr>
          <p:cNvPr id="6" name="Text Placeholder 5">
            <a:extLst>
              <a:ext uri="{FF2B5EF4-FFF2-40B4-BE49-F238E27FC236}">
                <a16:creationId xmlns:a16="http://schemas.microsoft.com/office/drawing/2014/main" id="{2B42F8D6-BAE6-A122-5F9E-640E56769B37}"/>
              </a:ext>
            </a:extLst>
          </p:cNvPr>
          <p:cNvSpPr>
            <a:spLocks noGrp="1"/>
          </p:cNvSpPr>
          <p:nvPr>
            <p:ph type="body" sz="quarter" idx="66"/>
          </p:nvPr>
        </p:nvSpPr>
        <p:spPr/>
        <p:txBody>
          <a:bodyPr/>
          <a:lstStyle/>
          <a:p>
            <a:endParaRPr lang="en-IE"/>
          </a:p>
        </p:txBody>
      </p:sp>
    </p:spTree>
    <p:extLst>
      <p:ext uri="{BB962C8B-B14F-4D97-AF65-F5344CB8AC3E}">
        <p14:creationId xmlns:p14="http://schemas.microsoft.com/office/powerpoint/2010/main" val="307627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85B1-DB85-36CC-BC0E-951B4D3543E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4528130-83CA-9537-D5ED-DFAB7C34201E}"/>
              </a:ext>
            </a:extLst>
          </p:cNvPr>
          <p:cNvSpPr>
            <a:spLocks noGrp="1"/>
          </p:cNvSpPr>
          <p:nvPr>
            <p:ph type="body" sz="quarter" idx="16"/>
          </p:nvPr>
        </p:nvSpPr>
        <p:spPr>
          <a:xfrm>
            <a:off x="352931" y="2487978"/>
            <a:ext cx="5282339" cy="3066422"/>
          </a:xfrm>
        </p:spPr>
        <p:txBody>
          <a:bodyPr>
            <a:normAutofit/>
          </a:bodyPr>
          <a:lstStyle/>
          <a:p>
            <a:r>
              <a:rPr lang="en-US" sz="4400" b="1" dirty="0"/>
              <a:t>Private and Blended Funding</a:t>
            </a:r>
            <a:endParaRPr lang="en-IE" sz="4000" b="1" dirty="0"/>
          </a:p>
        </p:txBody>
      </p:sp>
      <p:sp>
        <p:nvSpPr>
          <p:cNvPr id="10" name="Text Placeholder 9">
            <a:extLst>
              <a:ext uri="{FF2B5EF4-FFF2-40B4-BE49-F238E27FC236}">
                <a16:creationId xmlns:a16="http://schemas.microsoft.com/office/drawing/2014/main" id="{BD094004-2366-BFDF-C06C-2B67DED73EC9}"/>
              </a:ext>
            </a:extLst>
          </p:cNvPr>
          <p:cNvSpPr>
            <a:spLocks noGrp="1"/>
          </p:cNvSpPr>
          <p:nvPr>
            <p:ph type="body" sz="quarter" idx="17"/>
          </p:nvPr>
        </p:nvSpPr>
        <p:spPr/>
        <p:txBody>
          <a:bodyPr/>
          <a:lstStyle/>
          <a:p>
            <a:r>
              <a:rPr lang="en-IE" dirty="0"/>
              <a:t>01</a:t>
            </a:r>
          </a:p>
        </p:txBody>
      </p:sp>
      <p:pic>
        <p:nvPicPr>
          <p:cNvPr id="6" name="Picture Placeholder 5">
            <a:extLst>
              <a:ext uri="{FF2B5EF4-FFF2-40B4-BE49-F238E27FC236}">
                <a16:creationId xmlns:a16="http://schemas.microsoft.com/office/drawing/2014/main" id="{3A61A2CE-F064-E814-48EE-F024F9D41B1F}"/>
              </a:ext>
            </a:extLst>
          </p:cNvPr>
          <p:cNvPicPr>
            <a:picLocks noGrp="1" noChangeAspect="1"/>
          </p:cNvPicPr>
          <p:nvPr>
            <p:ph type="pic" sz="quarter" idx="19"/>
          </p:nvPr>
        </p:nvPicPr>
        <p:blipFill>
          <a:blip r:embed="rId2"/>
          <a:srcRect t="26847" b="26847"/>
          <a:stretch>
            <a:fillRect/>
          </a:stretch>
        </p:blipFill>
        <p:spPr/>
      </p:pic>
    </p:spTree>
    <p:extLst>
      <p:ext uri="{BB962C8B-B14F-4D97-AF65-F5344CB8AC3E}">
        <p14:creationId xmlns:p14="http://schemas.microsoft.com/office/powerpoint/2010/main" val="116240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44EAE4-6B04-9749-D218-6A9324D1705B}"/>
              </a:ext>
            </a:extLst>
          </p:cNvPr>
          <p:cNvSpPr>
            <a:spLocks noGrp="1"/>
          </p:cNvSpPr>
          <p:nvPr>
            <p:ph type="body" sz="quarter" idx="16"/>
          </p:nvPr>
        </p:nvSpPr>
        <p:spPr>
          <a:xfrm>
            <a:off x="774803" y="210600"/>
            <a:ext cx="10614687" cy="803654"/>
          </a:xfrm>
        </p:spPr>
        <p:txBody>
          <a:bodyPr/>
          <a:lstStyle/>
          <a:p>
            <a:r>
              <a:rPr lang="en-US" dirty="0">
                <a:solidFill>
                  <a:srgbClr val="E96751"/>
                </a:solidFill>
              </a:rPr>
              <a:t>Common Funding Jargon, Explained Simply</a:t>
            </a:r>
            <a:endParaRPr lang="en-IE" dirty="0">
              <a:solidFill>
                <a:srgbClr val="E96751"/>
              </a:solidFill>
            </a:endParaRPr>
          </a:p>
        </p:txBody>
      </p:sp>
      <p:graphicFrame>
        <p:nvGraphicFramePr>
          <p:cNvPr id="9" name="Table 8">
            <a:extLst>
              <a:ext uri="{FF2B5EF4-FFF2-40B4-BE49-F238E27FC236}">
                <a16:creationId xmlns:a16="http://schemas.microsoft.com/office/drawing/2014/main" id="{F6C2B775-0F60-13A9-B707-F823E5775225}"/>
              </a:ext>
            </a:extLst>
          </p:cNvPr>
          <p:cNvGraphicFramePr>
            <a:graphicFrameLocks noGrp="1"/>
          </p:cNvGraphicFramePr>
          <p:nvPr>
            <p:extLst>
              <p:ext uri="{D42A27DB-BD31-4B8C-83A1-F6EECF244321}">
                <p14:modId xmlns:p14="http://schemas.microsoft.com/office/powerpoint/2010/main" val="2927346618"/>
              </p:ext>
            </p:extLst>
          </p:nvPr>
        </p:nvGraphicFramePr>
        <p:xfrm>
          <a:off x="873890" y="747554"/>
          <a:ext cx="10515600" cy="5608320"/>
        </p:xfrm>
        <a:graphic>
          <a:graphicData uri="http://schemas.openxmlformats.org/drawingml/2006/table">
            <a:tbl>
              <a:tblPr/>
              <a:tblGrid>
                <a:gridCol w="2116960">
                  <a:extLst>
                    <a:ext uri="{9D8B030D-6E8A-4147-A177-3AD203B41FA5}">
                      <a16:colId xmlns:a16="http://schemas.microsoft.com/office/drawing/2014/main" val="212161901"/>
                    </a:ext>
                  </a:extLst>
                </a:gridCol>
                <a:gridCol w="8398640">
                  <a:extLst>
                    <a:ext uri="{9D8B030D-6E8A-4147-A177-3AD203B41FA5}">
                      <a16:colId xmlns:a16="http://schemas.microsoft.com/office/drawing/2014/main" val="1014453301"/>
                    </a:ext>
                  </a:extLst>
                </a:gridCol>
              </a:tblGrid>
              <a:tr h="0">
                <a:tc>
                  <a:txBody>
                    <a:bodyPr/>
                    <a:lstStyle/>
                    <a:p>
                      <a:r>
                        <a:rPr lang="en-IE" sz="2200" b="1" dirty="0">
                          <a:solidFill>
                            <a:schemeClr val="bg1"/>
                          </a:solidFill>
                        </a:rPr>
                        <a:t>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What it means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286521008"/>
                  </a:ext>
                </a:extLst>
              </a:tr>
              <a:tr h="0">
                <a:tc>
                  <a:txBody>
                    <a:bodyPr/>
                    <a:lstStyle/>
                    <a:p>
                      <a:r>
                        <a:rPr lang="en-IE" sz="2000" b="1" dirty="0">
                          <a:solidFill>
                            <a:srgbClr val="494949"/>
                          </a:solidFill>
                        </a:rPr>
                        <a:t>Grant</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Free funding (no repayment) – usually comes with rules and reports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2664438"/>
                  </a:ext>
                </a:extLst>
              </a:tr>
              <a:tr h="0">
                <a:tc>
                  <a:txBody>
                    <a:bodyPr/>
                    <a:lstStyle/>
                    <a:p>
                      <a:r>
                        <a:rPr lang="en-IE" sz="2000" b="1" dirty="0">
                          <a:solidFill>
                            <a:srgbClr val="494949"/>
                          </a:solidFill>
                        </a:rPr>
                        <a:t>Loan</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Borrowed money to repay monthly with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650527"/>
                  </a:ext>
                </a:extLst>
              </a:tr>
              <a:tr h="0">
                <a:tc>
                  <a:txBody>
                    <a:bodyPr/>
                    <a:lstStyle/>
                    <a:p>
                      <a:r>
                        <a:rPr lang="en-IE" sz="2000" b="1">
                          <a:solidFill>
                            <a:srgbClr val="494949"/>
                          </a:solidFill>
                        </a:rPr>
                        <a:t>Co-financing</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You must cover part of the costs (e.g. 30–50% of the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967121"/>
                  </a:ext>
                </a:extLst>
              </a:tr>
              <a:tr h="0">
                <a:tc>
                  <a:txBody>
                    <a:bodyPr/>
                    <a:lstStyle/>
                    <a:p>
                      <a:r>
                        <a:rPr lang="en-IE" sz="2000" b="1">
                          <a:solidFill>
                            <a:srgbClr val="494949"/>
                          </a:solidFill>
                        </a:rPr>
                        <a:t>Phased funding</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Money paid out in stages (planning &gt; building &gt; delivery)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3138467"/>
                  </a:ext>
                </a:extLst>
              </a:tr>
              <a:tr h="0">
                <a:tc>
                  <a:txBody>
                    <a:bodyPr/>
                    <a:lstStyle/>
                    <a:p>
                      <a:r>
                        <a:rPr lang="en-IE" sz="2000" b="1">
                          <a:solidFill>
                            <a:srgbClr val="494949"/>
                          </a:solidFill>
                        </a:rPr>
                        <a:t>Impact Investment</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Private investors who back green/social businesses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297463"/>
                  </a:ext>
                </a:extLst>
              </a:tr>
              <a:tr h="0">
                <a:tc>
                  <a:txBody>
                    <a:bodyPr/>
                    <a:lstStyle/>
                    <a:p>
                      <a:r>
                        <a:rPr lang="en-IE" sz="2000" b="1" dirty="0">
                          <a:solidFill>
                            <a:srgbClr val="494949"/>
                          </a:solidFill>
                        </a:rPr>
                        <a:t>Pitch Deck</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 short visual presentation of your idea for investors or grants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6584278"/>
                  </a:ext>
                </a:extLst>
              </a:tr>
              <a:tr h="0">
                <a:tc>
                  <a:txBody>
                    <a:bodyPr/>
                    <a:lstStyle/>
                    <a:p>
                      <a:r>
                        <a:rPr lang="en-IE" sz="2000" b="1" dirty="0">
                          <a:solidFill>
                            <a:srgbClr val="494949"/>
                          </a:solidFill>
                        </a:rPr>
                        <a:t>Funding Call</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 specific opportunity to apply for a grant (has deadline +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4829334"/>
                  </a:ext>
                </a:extLst>
              </a:tr>
              <a:tr h="0">
                <a:tc>
                  <a:txBody>
                    <a:bodyPr/>
                    <a:lstStyle/>
                    <a:p>
                      <a:r>
                        <a:rPr lang="en-US" sz="2000" b="1" dirty="0">
                          <a:solidFill>
                            <a:srgbClr val="494949"/>
                          </a:solidFill>
                        </a:rPr>
                        <a:t>Personal Savings</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Your own money. Great for small-scale starts, but may not be enough alone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600924"/>
                  </a:ext>
                </a:extLst>
              </a:tr>
              <a:tr h="0">
                <a:tc>
                  <a:txBody>
                    <a:bodyPr/>
                    <a:lstStyle/>
                    <a:p>
                      <a:r>
                        <a:rPr lang="en-US" sz="2000" b="1" dirty="0">
                          <a:solidFill>
                            <a:srgbClr val="494949"/>
                          </a:solidFill>
                        </a:rPr>
                        <a:t>Microloans</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Small loans (often €5,000–€25,000) for early-stage entrepreneurs, available through national programs (e.g. Microfinance Ireland, Slovenski </a:t>
                      </a:r>
                      <a:r>
                        <a:rPr lang="en-US" sz="2000" dirty="0" err="1">
                          <a:solidFill>
                            <a:srgbClr val="494949"/>
                          </a:solidFill>
                        </a:rPr>
                        <a:t>Podjetniški</a:t>
                      </a:r>
                      <a:r>
                        <a:rPr lang="en-US" sz="2000" dirty="0">
                          <a:solidFill>
                            <a:srgbClr val="494949"/>
                          </a:solidFill>
                        </a:rPr>
                        <a:t> </a:t>
                      </a:r>
                      <a:r>
                        <a:rPr lang="en-US" sz="2000" dirty="0" err="1">
                          <a:solidFill>
                            <a:srgbClr val="494949"/>
                          </a:solidFill>
                        </a:rPr>
                        <a:t>Sklad</a:t>
                      </a:r>
                      <a:r>
                        <a:rPr lang="en-US" sz="2000" dirty="0">
                          <a:solidFill>
                            <a:srgbClr val="49494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372071"/>
                  </a:ext>
                </a:extLst>
              </a:tr>
              <a:tr h="0">
                <a:tc>
                  <a:txBody>
                    <a:bodyPr/>
                    <a:lstStyle/>
                    <a:p>
                      <a:r>
                        <a:rPr lang="en-US" sz="2000" b="1" dirty="0">
                          <a:solidFill>
                            <a:srgbClr val="494949"/>
                          </a:solidFill>
                        </a:rPr>
                        <a:t>Public Grants</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Non-repayable funds from EU-backed schemes like LEADER (Ireland, Slovenia, Italy), PSR (Italy), or green innovation funds (Netherlands).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869110"/>
                  </a:ext>
                </a:extLst>
              </a:tr>
            </a:tbl>
          </a:graphicData>
        </a:graphic>
      </p:graphicFrame>
    </p:spTree>
    <p:extLst>
      <p:ext uri="{BB962C8B-B14F-4D97-AF65-F5344CB8AC3E}">
        <p14:creationId xmlns:p14="http://schemas.microsoft.com/office/powerpoint/2010/main" val="125233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2380B-5EAE-75F2-8636-4E1704EC51D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C8B5C12-19F5-6DE3-5F05-EC4704B7ECCF}"/>
              </a:ext>
            </a:extLst>
          </p:cNvPr>
          <p:cNvSpPr>
            <a:spLocks noGrp="1"/>
          </p:cNvSpPr>
          <p:nvPr>
            <p:ph type="body" sz="quarter" idx="16"/>
          </p:nvPr>
        </p:nvSpPr>
        <p:spPr>
          <a:xfrm>
            <a:off x="774803" y="210600"/>
            <a:ext cx="10614687" cy="803654"/>
          </a:xfrm>
        </p:spPr>
        <p:txBody>
          <a:bodyPr/>
          <a:lstStyle/>
          <a:p>
            <a:r>
              <a:rPr lang="en-US" dirty="0">
                <a:solidFill>
                  <a:srgbClr val="E96751"/>
                </a:solidFill>
              </a:rPr>
              <a:t>Common Funding Jargon, Explained Simply</a:t>
            </a:r>
            <a:endParaRPr lang="en-IE" dirty="0">
              <a:solidFill>
                <a:srgbClr val="E96751"/>
              </a:solidFill>
            </a:endParaRPr>
          </a:p>
        </p:txBody>
      </p:sp>
      <p:graphicFrame>
        <p:nvGraphicFramePr>
          <p:cNvPr id="9" name="Table 8">
            <a:extLst>
              <a:ext uri="{FF2B5EF4-FFF2-40B4-BE49-F238E27FC236}">
                <a16:creationId xmlns:a16="http://schemas.microsoft.com/office/drawing/2014/main" id="{AA58C107-E92F-57BB-C81F-9DE53F193799}"/>
              </a:ext>
            </a:extLst>
          </p:cNvPr>
          <p:cNvGraphicFramePr>
            <a:graphicFrameLocks noGrp="1"/>
          </p:cNvGraphicFramePr>
          <p:nvPr>
            <p:extLst>
              <p:ext uri="{D42A27DB-BD31-4B8C-83A1-F6EECF244321}">
                <p14:modId xmlns:p14="http://schemas.microsoft.com/office/powerpoint/2010/main" val="1463534851"/>
              </p:ext>
            </p:extLst>
          </p:nvPr>
        </p:nvGraphicFramePr>
        <p:xfrm>
          <a:off x="873890" y="747554"/>
          <a:ext cx="10515600" cy="2834640"/>
        </p:xfrm>
        <a:graphic>
          <a:graphicData uri="http://schemas.openxmlformats.org/drawingml/2006/table">
            <a:tbl>
              <a:tblPr/>
              <a:tblGrid>
                <a:gridCol w="2888485">
                  <a:extLst>
                    <a:ext uri="{9D8B030D-6E8A-4147-A177-3AD203B41FA5}">
                      <a16:colId xmlns:a16="http://schemas.microsoft.com/office/drawing/2014/main" val="212161901"/>
                    </a:ext>
                  </a:extLst>
                </a:gridCol>
                <a:gridCol w="7627115">
                  <a:extLst>
                    <a:ext uri="{9D8B030D-6E8A-4147-A177-3AD203B41FA5}">
                      <a16:colId xmlns:a16="http://schemas.microsoft.com/office/drawing/2014/main" val="1014453301"/>
                    </a:ext>
                  </a:extLst>
                </a:gridCol>
              </a:tblGrid>
              <a:tr h="0">
                <a:tc>
                  <a:txBody>
                    <a:bodyPr/>
                    <a:lstStyle/>
                    <a:p>
                      <a:r>
                        <a:rPr lang="en-IE" sz="2200" b="1" dirty="0">
                          <a:solidFill>
                            <a:schemeClr val="bg1"/>
                          </a:solidFill>
                        </a:rPr>
                        <a:t>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What it means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286521008"/>
                  </a:ext>
                </a:extLst>
              </a:tr>
              <a:tr h="0">
                <a:tc>
                  <a:txBody>
                    <a:bodyPr/>
                    <a:lstStyle/>
                    <a:p>
                      <a:r>
                        <a:rPr lang="en-US" sz="2000" b="1" dirty="0">
                          <a:solidFill>
                            <a:srgbClr val="494949"/>
                          </a:solidFill>
                        </a:rPr>
                        <a:t>Tourism Investment Schemes</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Offered by national tourism agencies like Fáilte Ireland or SPIRIT Slovenia.</a:t>
                      </a:r>
                    </a:p>
                    <a:p>
                      <a:endParaRPr lang="en-US"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034702"/>
                  </a:ext>
                </a:extLst>
              </a:tr>
              <a:tr h="0">
                <a:tc>
                  <a:txBody>
                    <a:bodyPr/>
                    <a:lstStyle/>
                    <a:p>
                      <a:r>
                        <a:rPr lang="en-US" sz="2000" b="1" dirty="0">
                          <a:solidFill>
                            <a:srgbClr val="494949"/>
                          </a:solidFill>
                        </a:rPr>
                        <a:t>Ethical or Green Investors</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Individuals or funds that support social and environmentally responsible projects.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8460163"/>
                  </a:ext>
                </a:extLst>
              </a:tr>
              <a:tr h="0">
                <a:tc>
                  <a:txBody>
                    <a:bodyPr/>
                    <a:lstStyle/>
                    <a:p>
                      <a:r>
                        <a:rPr lang="en-US" sz="2000" b="1" dirty="0">
                          <a:solidFill>
                            <a:srgbClr val="494949"/>
                          </a:solidFill>
                        </a:rPr>
                        <a:t>Crowdfunding</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Platforms where you can raise small contributions from many supporters, often in exchange for perks or early bookings.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960717"/>
                  </a:ext>
                </a:extLst>
              </a:tr>
            </a:tbl>
          </a:graphicData>
        </a:graphic>
      </p:graphicFrame>
    </p:spTree>
    <p:extLst>
      <p:ext uri="{BB962C8B-B14F-4D97-AF65-F5344CB8AC3E}">
        <p14:creationId xmlns:p14="http://schemas.microsoft.com/office/powerpoint/2010/main" val="291918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AC68B-A275-9862-6AC1-4164D28221E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44FEB60-DFAA-23E5-6CC8-C86FB7CE558B}"/>
              </a:ext>
            </a:extLst>
          </p:cNvPr>
          <p:cNvSpPr>
            <a:spLocks noGrp="1"/>
          </p:cNvSpPr>
          <p:nvPr>
            <p:ph type="body" sz="quarter" idx="18"/>
          </p:nvPr>
        </p:nvSpPr>
        <p:spPr>
          <a:xfrm>
            <a:off x="639320" y="3392026"/>
            <a:ext cx="2927720" cy="1049221"/>
          </a:xfrm>
        </p:spPr>
        <p:txBody>
          <a:bodyPr/>
          <a:lstStyle/>
          <a:p>
            <a:pPr algn="ctr">
              <a:lnSpc>
                <a:spcPct val="100000"/>
              </a:lnSpc>
            </a:pPr>
            <a:r>
              <a:rPr lang="en-IE" sz="3000" dirty="0"/>
              <a:t>Personal Capital and/or Savings</a:t>
            </a:r>
          </a:p>
        </p:txBody>
      </p:sp>
      <p:pic>
        <p:nvPicPr>
          <p:cNvPr id="6" name="Picture Placeholder 5" descr="A person putting money in a purse&#10;&#10;AI-generated content may be incorrect.">
            <a:extLst>
              <a:ext uri="{FF2B5EF4-FFF2-40B4-BE49-F238E27FC236}">
                <a16:creationId xmlns:a16="http://schemas.microsoft.com/office/drawing/2014/main" id="{6E780C65-F0CE-1F2C-206F-B6ED7E09E43C}"/>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08B1E20D-E9B8-B271-31EE-3611EF4109A5}"/>
              </a:ext>
            </a:extLst>
          </p:cNvPr>
          <p:cNvSpPr>
            <a:spLocks noGrp="1"/>
          </p:cNvSpPr>
          <p:nvPr>
            <p:ph type="body" sz="quarter" idx="21"/>
          </p:nvPr>
        </p:nvSpPr>
        <p:spPr>
          <a:xfrm>
            <a:off x="5276850" y="170755"/>
            <a:ext cx="6428850" cy="3499183"/>
          </a:xfrm>
        </p:spPr>
        <p:txBody>
          <a:bodyPr/>
          <a:lstStyle/>
          <a:p>
            <a:pPr>
              <a:spcAft>
                <a:spcPts val="600"/>
              </a:spcAft>
            </a:pPr>
            <a:r>
              <a:rPr lang="en-US" sz="2400" dirty="0"/>
              <a:t>Launching innovative tourism accommodation often requires piecing together funding from multiple sources. This section gives an overview of funding options, from self-financing to blending funding :</a:t>
            </a:r>
          </a:p>
          <a:p>
            <a:pPr>
              <a:spcAft>
                <a:spcPts val="600"/>
              </a:spcAft>
            </a:pPr>
            <a:endParaRPr lang="en-US" sz="2400" dirty="0"/>
          </a:p>
          <a:p>
            <a:pPr>
              <a:spcAft>
                <a:spcPts val="600"/>
              </a:spcAft>
            </a:pPr>
            <a:r>
              <a:rPr lang="en-US" sz="2400" b="1" dirty="0">
                <a:solidFill>
                  <a:srgbClr val="459597"/>
                </a:solidFill>
              </a:rPr>
              <a:t>Personal Capital:</a:t>
            </a:r>
            <a:r>
              <a:rPr lang="en-US" sz="2400" dirty="0">
                <a:solidFill>
                  <a:srgbClr val="459597"/>
                </a:solidFill>
              </a:rPr>
              <a:t> </a:t>
            </a:r>
            <a:r>
              <a:rPr lang="en-US" sz="2400" dirty="0"/>
              <a:t>Many small-scale entrepreneurs begin with personal savings or capital as their primary source of funding. Nearly all owners invest some of their own savings. Whether it’s money you’ve saved, borrowed from friends or family, or invested from a redundancy package or pension withdrawal, personal capital gives you </a:t>
            </a:r>
            <a:r>
              <a:rPr lang="en-US" sz="2400" b="1" dirty="0"/>
              <a:t>complete control</a:t>
            </a:r>
            <a:r>
              <a:rPr lang="en-US" sz="2400" dirty="0"/>
              <a:t> and </a:t>
            </a:r>
            <a:r>
              <a:rPr lang="en-US" sz="2400" b="1" dirty="0"/>
              <a:t>no debt</a:t>
            </a:r>
            <a:r>
              <a:rPr lang="en-US" sz="2400" dirty="0"/>
              <a:t>.</a:t>
            </a:r>
          </a:p>
          <a:p>
            <a:pPr>
              <a:spcAft>
                <a:spcPts val="600"/>
              </a:spcAft>
            </a:pPr>
            <a:endParaRPr lang="en-IE" sz="2100" dirty="0"/>
          </a:p>
        </p:txBody>
      </p:sp>
      <p:sp>
        <p:nvSpPr>
          <p:cNvPr id="2" name="Text Placeholder 6">
            <a:extLst>
              <a:ext uri="{FF2B5EF4-FFF2-40B4-BE49-F238E27FC236}">
                <a16:creationId xmlns:a16="http://schemas.microsoft.com/office/drawing/2014/main" id="{734DE1F2-21AE-FF11-1F72-76B38FD142B5}"/>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grpSp>
        <p:nvGrpSpPr>
          <p:cNvPr id="9" name="Group 8">
            <a:extLst>
              <a:ext uri="{FF2B5EF4-FFF2-40B4-BE49-F238E27FC236}">
                <a16:creationId xmlns:a16="http://schemas.microsoft.com/office/drawing/2014/main" id="{5472D954-55C0-B2C8-7ADD-2715C75AF270}"/>
              </a:ext>
            </a:extLst>
          </p:cNvPr>
          <p:cNvGrpSpPr/>
          <p:nvPr/>
        </p:nvGrpSpPr>
        <p:grpSpPr>
          <a:xfrm>
            <a:off x="4479505" y="2320366"/>
            <a:ext cx="720000" cy="800041"/>
            <a:chOff x="1016000" y="1024973"/>
            <a:chExt cx="1016000" cy="1128947"/>
          </a:xfrm>
        </p:grpSpPr>
        <p:sp>
          <p:nvSpPr>
            <p:cNvPr id="10" name="Oval 9">
              <a:extLst>
                <a:ext uri="{FF2B5EF4-FFF2-40B4-BE49-F238E27FC236}">
                  <a16:creationId xmlns:a16="http://schemas.microsoft.com/office/drawing/2014/main" id="{85BC2BC7-4586-591D-E096-DCD3E0E091A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A6B3F325-D167-AEFE-B335-4F886CCFBCCA}"/>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
        <p:nvSpPr>
          <p:cNvPr id="5" name="TextBox 4">
            <a:extLst>
              <a:ext uri="{FF2B5EF4-FFF2-40B4-BE49-F238E27FC236}">
                <a16:creationId xmlns:a16="http://schemas.microsoft.com/office/drawing/2014/main" id="{8C4FABD2-8D99-CB12-6D8B-A79138E8118C}"/>
              </a:ext>
            </a:extLst>
          </p:cNvPr>
          <p:cNvSpPr txBox="1"/>
          <p:nvPr/>
        </p:nvSpPr>
        <p:spPr>
          <a:xfrm>
            <a:off x="519040" y="5232795"/>
            <a:ext cx="3721929" cy="1446550"/>
          </a:xfrm>
          <a:prstGeom prst="rect">
            <a:avLst/>
          </a:prstGeom>
          <a:noFill/>
        </p:spPr>
        <p:txBody>
          <a:bodyPr wrap="square">
            <a:spAutoFit/>
          </a:bodyPr>
          <a:lstStyle/>
          <a:p>
            <a:r>
              <a:rPr lang="en-US" sz="2200" b="1" dirty="0">
                <a:solidFill>
                  <a:srgbClr val="E96751"/>
                </a:solidFill>
              </a:rPr>
              <a:t>Note: </a:t>
            </a:r>
            <a:r>
              <a:rPr lang="en-US" sz="2200" dirty="0">
                <a:solidFill>
                  <a:srgbClr val="494949"/>
                </a:solidFill>
              </a:rPr>
              <a:t>For larger or riskier projects, personal funds are often combined with </a:t>
            </a:r>
            <a:r>
              <a:rPr lang="en-US" sz="2200" b="1" dirty="0">
                <a:solidFill>
                  <a:srgbClr val="494949"/>
                </a:solidFill>
              </a:rPr>
              <a:t>grants, microloans</a:t>
            </a:r>
            <a:r>
              <a:rPr lang="en-US" sz="2200" dirty="0">
                <a:solidFill>
                  <a:srgbClr val="494949"/>
                </a:solidFill>
              </a:rPr>
              <a:t>, or </a:t>
            </a:r>
            <a:r>
              <a:rPr lang="en-US" sz="2200" b="1" dirty="0">
                <a:solidFill>
                  <a:srgbClr val="494949"/>
                </a:solidFill>
              </a:rPr>
              <a:t>crowdfunding</a:t>
            </a:r>
            <a:r>
              <a:rPr lang="en-US" sz="2200" dirty="0">
                <a:solidFill>
                  <a:srgbClr val="494949"/>
                </a:solidFill>
              </a:rPr>
              <a:t>.</a:t>
            </a:r>
          </a:p>
        </p:txBody>
      </p:sp>
    </p:spTree>
    <p:extLst>
      <p:ext uri="{BB962C8B-B14F-4D97-AF65-F5344CB8AC3E}">
        <p14:creationId xmlns:p14="http://schemas.microsoft.com/office/powerpoint/2010/main" val="181335860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77</TotalTime>
  <Words>3734</Words>
  <Application>Microsoft Office PowerPoint</Application>
  <PresentationFormat>Widescreen</PresentationFormat>
  <Paragraphs>295</Paragraphs>
  <Slides>37</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569</cp:revision>
  <dcterms:created xsi:type="dcterms:W3CDTF">2020-10-14T13:32:04Z</dcterms:created>
  <dcterms:modified xsi:type="dcterms:W3CDTF">2026-01-09T10:21:16Z</dcterms:modified>
</cp:coreProperties>
</file>